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ags/tag49.xml" ContentType="application/vnd.openxmlformats-officedocument.presentationml.tags+xml"/>
  <Override PartName="/ppt/notesSlides/notesSlide60.xml" ContentType="application/vnd.openxmlformats-officedocument.presentationml.notesSlide+xml"/>
  <Override PartName="/ppt/tags/tag50.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handoutMasterIdLst>
    <p:handoutMasterId r:id="rId69"/>
  </p:handoutMasterIdLst>
  <p:sldIdLst>
    <p:sldId id="1087" r:id="rId2"/>
    <p:sldId id="1651" r:id="rId3"/>
    <p:sldId id="1608" r:id="rId4"/>
    <p:sldId id="1619" r:id="rId5"/>
    <p:sldId id="1622" r:id="rId6"/>
    <p:sldId id="1695" r:id="rId7"/>
    <p:sldId id="1694" r:id="rId8"/>
    <p:sldId id="1576" r:id="rId9"/>
    <p:sldId id="1572" r:id="rId10"/>
    <p:sldId id="1573" r:id="rId11"/>
    <p:sldId id="1621" r:id="rId12"/>
    <p:sldId id="1583" r:id="rId13"/>
    <p:sldId id="1620" r:id="rId14"/>
    <p:sldId id="1612" r:id="rId15"/>
    <p:sldId id="1613" r:id="rId16"/>
    <p:sldId id="1607" r:id="rId17"/>
    <p:sldId id="1624" r:id="rId18"/>
    <p:sldId id="1559" r:id="rId19"/>
    <p:sldId id="1560" r:id="rId20"/>
    <p:sldId id="1584" r:id="rId21"/>
    <p:sldId id="1586" r:id="rId22"/>
    <p:sldId id="1589" r:id="rId23"/>
    <p:sldId id="1652" r:id="rId24"/>
    <p:sldId id="1614" r:id="rId25"/>
    <p:sldId id="1615" r:id="rId26"/>
    <p:sldId id="1561" r:id="rId27"/>
    <p:sldId id="1616" r:id="rId28"/>
    <p:sldId id="1617" r:id="rId29"/>
    <p:sldId id="1657" r:id="rId30"/>
    <p:sldId id="1656" r:id="rId31"/>
    <p:sldId id="1591" r:id="rId32"/>
    <p:sldId id="1658" r:id="rId33"/>
    <p:sldId id="1659" r:id="rId34"/>
    <p:sldId id="1660" r:id="rId35"/>
    <p:sldId id="1661" r:id="rId36"/>
    <p:sldId id="1662" r:id="rId37"/>
    <p:sldId id="1663" r:id="rId38"/>
    <p:sldId id="1664" r:id="rId39"/>
    <p:sldId id="1665" r:id="rId40"/>
    <p:sldId id="1666" r:id="rId41"/>
    <p:sldId id="1667" r:id="rId42"/>
    <p:sldId id="1668" r:id="rId43"/>
    <p:sldId id="1669" r:id="rId44"/>
    <p:sldId id="1670" r:id="rId45"/>
    <p:sldId id="1671" r:id="rId46"/>
    <p:sldId id="1672" r:id="rId47"/>
    <p:sldId id="1673" r:id="rId48"/>
    <p:sldId id="1674" r:id="rId49"/>
    <p:sldId id="1675" r:id="rId50"/>
    <p:sldId id="1676" r:id="rId51"/>
    <p:sldId id="1677" r:id="rId52"/>
    <p:sldId id="1678" r:id="rId53"/>
    <p:sldId id="1679" r:id="rId54"/>
    <p:sldId id="1680" r:id="rId55"/>
    <p:sldId id="1681" r:id="rId56"/>
    <p:sldId id="1682" r:id="rId57"/>
    <p:sldId id="1683" r:id="rId58"/>
    <p:sldId id="1684" r:id="rId59"/>
    <p:sldId id="1685" r:id="rId60"/>
    <p:sldId id="1696" r:id="rId61"/>
    <p:sldId id="1697" r:id="rId62"/>
    <p:sldId id="1686" r:id="rId63"/>
    <p:sldId id="1687" r:id="rId64"/>
    <p:sldId id="1689" r:id="rId65"/>
    <p:sldId id="1690" r:id="rId66"/>
    <p:sldId id="1693" r:id="rId67"/>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on Riedheim, Veronika" initials="vRV" lastIdx="3" clrIdx="0">
    <p:extLst>
      <p:ext uri="{19B8F6BF-5375-455C-9EA6-DF929625EA0E}">
        <p15:presenceInfo xmlns:p15="http://schemas.microsoft.com/office/powerpoint/2012/main" userId="von Riedheim, Veroni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ADA4"/>
    <a:srgbClr val="DCD7D1"/>
    <a:srgbClr val="DDD8D2"/>
    <a:srgbClr val="BDA477"/>
    <a:srgbClr val="A1ADAC"/>
    <a:srgbClr val="2E4F4C"/>
    <a:srgbClr val="3B547C"/>
    <a:srgbClr val="8C9B99"/>
    <a:srgbClr val="230F17"/>
    <a:srgbClr val="8E47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ittlere Formatvorlage 3 - Akz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38" autoAdjust="0"/>
    <p:restoredTop sz="90357" autoAdjust="0"/>
  </p:normalViewPr>
  <p:slideViewPr>
    <p:cSldViewPr snapToGrid="0">
      <p:cViewPr varScale="1">
        <p:scale>
          <a:sx n="105" d="100"/>
          <a:sy n="105" d="100"/>
        </p:scale>
        <p:origin x="906" y="108"/>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3740"/>
    </p:cViewPr>
  </p:sorterViewPr>
  <p:notesViewPr>
    <p:cSldViewPr snapToGrid="0">
      <p:cViewPr varScale="1">
        <p:scale>
          <a:sx n="82" d="100"/>
          <a:sy n="82" d="100"/>
        </p:scale>
        <p:origin x="39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Arbeitsblat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Arbeitsblat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Arbeitsblat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Arbeitsblat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Arbeitsblat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Arbeitsblatt7.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r>
              <a:rPr lang="en-US" sz="1400" dirty="0" err="1">
                <a:latin typeface="Calibri Light" panose="020F0302020204030204" pitchFamily="34" charset="0"/>
                <a:cs typeface="Calibri Light" panose="020F0302020204030204" pitchFamily="34" charset="0"/>
              </a:rPr>
              <a:t>Vintagejahre</a:t>
            </a:r>
            <a:r>
              <a:rPr lang="en-US" sz="1400" dirty="0">
                <a:latin typeface="Calibri Light" panose="020F0302020204030204" pitchFamily="34" charset="0"/>
                <a:cs typeface="Calibri Light" panose="020F0302020204030204" pitchFamily="34" charset="0"/>
              </a:rPr>
              <a:t/>
            </a:r>
            <a:br>
              <a:rPr lang="en-US" sz="1400" dirty="0">
                <a:latin typeface="Calibri Light" panose="020F0302020204030204" pitchFamily="34" charset="0"/>
                <a:cs typeface="Calibri Light" panose="020F0302020204030204" pitchFamily="34" charset="0"/>
              </a:rPr>
            </a:br>
            <a:r>
              <a:rPr lang="en-US" sz="1400" dirty="0" err="1">
                <a:latin typeface="Calibri Light" panose="020F0302020204030204" pitchFamily="34" charset="0"/>
                <a:cs typeface="Calibri Light" panose="020F0302020204030204" pitchFamily="34" charset="0"/>
              </a:rPr>
              <a:t>Zielfonds</a:t>
            </a:r>
            <a:endParaRPr lang="en-US" sz="1400" dirty="0">
              <a:latin typeface="Calibri Light" panose="020F0302020204030204" pitchFamily="34" charset="0"/>
              <a:cs typeface="Calibri Light" panose="020F0302020204030204" pitchFamily="34" charset="0"/>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de-DE"/>
        </a:p>
      </c:txPr>
    </c:title>
    <c:autoTitleDeleted val="0"/>
    <c:plotArea>
      <c:layout/>
      <c:pieChart>
        <c:varyColors val="1"/>
        <c:ser>
          <c:idx val="0"/>
          <c:order val="0"/>
          <c:tx>
            <c:strRef>
              <c:f>Tabelle1!$B$1</c:f>
              <c:strCache>
                <c:ptCount val="1"/>
                <c:pt idx="0">
                  <c:v>Verkauf</c:v>
                </c:pt>
              </c:strCache>
            </c:strRef>
          </c:tx>
          <c:dPt>
            <c:idx val="0"/>
            <c:bubble3D val="0"/>
            <c:spPr>
              <a:solidFill>
                <a:srgbClr val="2E4F4C"/>
              </a:solidFill>
              <a:ln w="19050">
                <a:solidFill>
                  <a:schemeClr val="lt1"/>
                </a:solidFill>
              </a:ln>
              <a:effectLst/>
            </c:spPr>
            <c:extLst xmlns:c16r2="http://schemas.microsoft.com/office/drawing/2015/06/chart">
              <c:ext xmlns:c16="http://schemas.microsoft.com/office/drawing/2014/chart" uri="{C3380CC4-5D6E-409C-BE32-E72D297353CC}">
                <c16:uniqueId val="{00000001-4B65-44DA-8159-2EA10B25F370}"/>
              </c:ext>
            </c:extLst>
          </c:dPt>
          <c:dPt>
            <c:idx val="1"/>
            <c:bubble3D val="0"/>
            <c:spPr>
              <a:solidFill>
                <a:srgbClr val="BDA477"/>
              </a:solidFill>
              <a:ln w="19050">
                <a:solidFill>
                  <a:schemeClr val="lt1"/>
                </a:solidFill>
              </a:ln>
              <a:effectLst/>
            </c:spPr>
            <c:extLst xmlns:c16r2="http://schemas.microsoft.com/office/drawing/2015/06/chart">
              <c:ext xmlns:c16="http://schemas.microsoft.com/office/drawing/2014/chart" uri="{C3380CC4-5D6E-409C-BE32-E72D297353CC}">
                <c16:uniqueId val="{00000003-4B65-44DA-8159-2EA10B25F370}"/>
              </c:ext>
            </c:extLst>
          </c:dPt>
          <c:dPt>
            <c:idx val="2"/>
            <c:bubble3D val="0"/>
            <c:spPr>
              <a:solidFill>
                <a:srgbClr val="8C9B99"/>
              </a:solidFill>
              <a:ln w="19050">
                <a:solidFill>
                  <a:schemeClr val="lt1"/>
                </a:solidFill>
              </a:ln>
              <a:effectLst/>
            </c:spPr>
            <c:extLst xmlns:c16r2="http://schemas.microsoft.com/office/drawing/2015/06/chart">
              <c:ext xmlns:c16="http://schemas.microsoft.com/office/drawing/2014/chart" uri="{C3380CC4-5D6E-409C-BE32-E72D297353CC}">
                <c16:uniqueId val="{00000005-4B65-44DA-8159-2EA10B25F370}"/>
              </c:ext>
            </c:extLst>
          </c:dPt>
          <c:dPt>
            <c:idx val="3"/>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7-4B65-44DA-8159-2EA10B25F370}"/>
              </c:ext>
            </c:extLst>
          </c:dPt>
          <c:dPt>
            <c:idx val="4"/>
            <c:bubble3D val="0"/>
            <c:spPr>
              <a:solidFill>
                <a:srgbClr val="2E4F4C"/>
              </a:solidFill>
              <a:ln w="19050">
                <a:solidFill>
                  <a:schemeClr val="lt1"/>
                </a:solidFill>
              </a:ln>
              <a:effectLst/>
            </c:spPr>
            <c:extLst xmlns:c16r2="http://schemas.microsoft.com/office/drawing/2015/06/chart">
              <c:ext xmlns:c16="http://schemas.microsoft.com/office/drawing/2014/chart" uri="{C3380CC4-5D6E-409C-BE32-E72D297353CC}">
                <c16:uniqueId val="{00000009-0B8F-403A-A38B-018045A07573}"/>
              </c:ext>
            </c:extLst>
          </c:dPt>
          <c:dPt>
            <c:idx val="5"/>
            <c:bubble3D val="0"/>
            <c:spPr>
              <a:solidFill>
                <a:srgbClr val="D4C4A8"/>
              </a:solidFill>
              <a:ln w="19050">
                <a:solidFill>
                  <a:schemeClr val="lt1"/>
                </a:solidFill>
              </a:ln>
              <a:effectLst/>
            </c:spPr>
            <c:extLst xmlns:c16r2="http://schemas.microsoft.com/office/drawing/2015/06/chart">
              <c:ext xmlns:c16="http://schemas.microsoft.com/office/drawing/2014/chart" uri="{C3380CC4-5D6E-409C-BE32-E72D297353CC}">
                <c16:uniqueId val="{0000000B-0B8F-403A-A38B-018045A07573}"/>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dLbl>
            <c:dLbl>
              <c:idx val="5"/>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ext>
            </c:extLst>
          </c:dLbls>
          <c:cat>
            <c:numRef>
              <c:f>Tabelle1!$A$2:$A$7</c:f>
              <c:numCache>
                <c:formatCode>General</c:formatCode>
                <c:ptCount val="6"/>
                <c:pt idx="0">
                  <c:v>2018</c:v>
                </c:pt>
                <c:pt idx="1">
                  <c:v>2019</c:v>
                </c:pt>
                <c:pt idx="2">
                  <c:v>2020</c:v>
                </c:pt>
                <c:pt idx="3">
                  <c:v>2021</c:v>
                </c:pt>
                <c:pt idx="4">
                  <c:v>2022</c:v>
                </c:pt>
                <c:pt idx="5">
                  <c:v>2023</c:v>
                </c:pt>
              </c:numCache>
            </c:numRef>
          </c:cat>
          <c:val>
            <c:numRef>
              <c:f>Tabelle1!$B$2:$B$7</c:f>
              <c:numCache>
                <c:formatCode>0%</c:formatCode>
                <c:ptCount val="6"/>
                <c:pt idx="0">
                  <c:v>2.1999999999999999E-2</c:v>
                </c:pt>
                <c:pt idx="1">
                  <c:v>0.111</c:v>
                </c:pt>
                <c:pt idx="2">
                  <c:v>8.8999999999999996E-2</c:v>
                </c:pt>
                <c:pt idx="3">
                  <c:v>0.13300000000000001</c:v>
                </c:pt>
                <c:pt idx="4">
                  <c:v>0.28899999999999998</c:v>
                </c:pt>
                <c:pt idx="5">
                  <c:v>0.35599999999999998</c:v>
                </c:pt>
              </c:numCache>
            </c:numRef>
          </c:val>
          <c:extLst xmlns:c16r2="http://schemas.microsoft.com/office/drawing/2015/06/chart">
            <c:ext xmlns:c16="http://schemas.microsoft.com/office/drawing/2014/chart" uri="{C3380CC4-5D6E-409C-BE32-E72D297353CC}">
              <c16:uniqueId val="{00000008-4B65-44DA-8159-2EA10B25F370}"/>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r>
              <a:rPr lang="en-US" sz="1400" dirty="0" err="1">
                <a:latin typeface="Calibri Light" panose="020F0302020204030204" pitchFamily="34" charset="0"/>
                <a:cs typeface="Calibri Light" panose="020F0302020204030204" pitchFamily="34" charset="0"/>
              </a:rPr>
              <a:t>Finanzierungsanlässe</a:t>
            </a:r>
            <a:r>
              <a:rPr lang="en-US" sz="1400" dirty="0">
                <a:latin typeface="Calibri Light" panose="020F0302020204030204" pitchFamily="34" charset="0"/>
                <a:cs typeface="Calibri Light" panose="020F0302020204030204" pitchFamily="34" charset="0"/>
              </a:rPr>
              <a:t/>
            </a:r>
            <a:br>
              <a:rPr lang="en-US" sz="1400" dirty="0">
                <a:latin typeface="Calibri Light" panose="020F0302020204030204" pitchFamily="34" charset="0"/>
                <a:cs typeface="Calibri Light" panose="020F0302020204030204" pitchFamily="34" charset="0"/>
              </a:rPr>
            </a:br>
            <a:r>
              <a:rPr lang="en-US" sz="1400" dirty="0" err="1">
                <a:latin typeface="Calibri Light" panose="020F0302020204030204" pitchFamily="34" charset="0"/>
                <a:cs typeface="Calibri Light" panose="020F0302020204030204" pitchFamily="34" charset="0"/>
              </a:rPr>
              <a:t>Zielfonds</a:t>
            </a:r>
            <a:endParaRPr lang="en-US" sz="1400" dirty="0">
              <a:latin typeface="Calibri Light" panose="020F0302020204030204" pitchFamily="34" charset="0"/>
              <a:cs typeface="Calibri Light" panose="020F0302020204030204" pitchFamily="34" charset="0"/>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de-DE"/>
        </a:p>
      </c:txPr>
    </c:title>
    <c:autoTitleDeleted val="0"/>
    <c:plotArea>
      <c:layout/>
      <c:pieChart>
        <c:varyColors val="1"/>
        <c:ser>
          <c:idx val="0"/>
          <c:order val="0"/>
          <c:tx>
            <c:strRef>
              <c:f>Tabelle1!$B$1</c:f>
              <c:strCache>
                <c:ptCount val="1"/>
                <c:pt idx="0">
                  <c:v>Finanzierungsanlässe</c:v>
                </c:pt>
              </c:strCache>
            </c:strRef>
          </c:tx>
          <c:dPt>
            <c:idx val="0"/>
            <c:bubble3D val="0"/>
            <c:spPr>
              <a:solidFill>
                <a:srgbClr val="2E4F4C"/>
              </a:solidFill>
              <a:ln w="19050">
                <a:solidFill>
                  <a:schemeClr val="lt1"/>
                </a:solidFill>
              </a:ln>
              <a:effectLst/>
            </c:spPr>
            <c:extLst xmlns:c16r2="http://schemas.microsoft.com/office/drawing/2015/06/chart">
              <c:ext xmlns:c16="http://schemas.microsoft.com/office/drawing/2014/chart" uri="{C3380CC4-5D6E-409C-BE32-E72D297353CC}">
                <c16:uniqueId val="{00000001-0197-4D0A-B0AC-73008F4888FF}"/>
              </c:ext>
            </c:extLst>
          </c:dPt>
          <c:dPt>
            <c:idx val="1"/>
            <c:bubble3D val="0"/>
            <c:spPr>
              <a:solidFill>
                <a:srgbClr val="BDA477"/>
              </a:solidFill>
              <a:ln w="19050">
                <a:solidFill>
                  <a:schemeClr val="lt1"/>
                </a:solidFill>
              </a:ln>
              <a:effectLst/>
            </c:spPr>
            <c:extLst xmlns:c16r2="http://schemas.microsoft.com/office/drawing/2015/06/chart">
              <c:ext xmlns:c16="http://schemas.microsoft.com/office/drawing/2014/chart" uri="{C3380CC4-5D6E-409C-BE32-E72D297353CC}">
                <c16:uniqueId val="{00000003-0197-4D0A-B0AC-73008F4888FF}"/>
              </c:ext>
            </c:extLst>
          </c:dPt>
          <c:dPt>
            <c:idx val="2"/>
            <c:bubble3D val="0"/>
            <c:spPr>
              <a:solidFill>
                <a:srgbClr val="8C9B99"/>
              </a:solidFill>
              <a:ln w="19050">
                <a:solidFill>
                  <a:schemeClr val="lt1"/>
                </a:solidFill>
              </a:ln>
              <a:effectLst/>
            </c:spPr>
            <c:extLst xmlns:c16r2="http://schemas.microsoft.com/office/drawing/2015/06/chart">
              <c:ext xmlns:c16="http://schemas.microsoft.com/office/drawing/2014/chart" uri="{C3380CC4-5D6E-409C-BE32-E72D297353CC}">
                <c16:uniqueId val="{00000005-0197-4D0A-B0AC-73008F4888FF}"/>
              </c:ext>
            </c:extLst>
          </c:dPt>
          <c:dPt>
            <c:idx val="3"/>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7-0197-4D0A-B0AC-73008F4888FF}"/>
              </c:ext>
            </c:extLst>
          </c:dPt>
          <c:dPt>
            <c:idx val="4"/>
            <c:bubble3D val="0"/>
            <c:spPr>
              <a:solidFill>
                <a:schemeClr val="accent3">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4C26-44DD-B3B8-A08E36AAD92F}"/>
              </c:ext>
            </c:extLst>
          </c:dPt>
          <c:dLbls>
            <c:dLbl>
              <c:idx val="2"/>
              <c:layout/>
              <c:tx>
                <c:rich>
                  <a:bodyPr/>
                  <a:lstStyle/>
                  <a:p>
                    <a:fld id="{867F7192-4B24-408B-84CE-DB0FCA20C435}" type="VALUE">
                      <a:rPr lang="en-US">
                        <a:solidFill>
                          <a:schemeClr val="tx1"/>
                        </a:solidFill>
                      </a:rPr>
                      <a:pPr/>
                      <a:t>[WERT]</a:t>
                    </a:fld>
                    <a:endParaRPr lang="de-DE"/>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0197-4D0A-B0AC-73008F4888FF}"/>
                </c:ext>
                <c:ext xmlns:c15="http://schemas.microsoft.com/office/drawing/2012/chart" uri="{CE6537A1-D6FC-4f65-9D91-7224C49458BB}">
                  <c15:layout/>
                  <c15:dlblFieldTable/>
                  <c15:showDataLabelsRange val="0"/>
                </c:ext>
              </c:extLst>
            </c:dLbl>
            <c:dLbl>
              <c:idx val="3"/>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0197-4D0A-B0AC-73008F4888FF}"/>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Tabelle1!$A$2:$A$5</c:f>
              <c:strCache>
                <c:ptCount val="4"/>
                <c:pt idx="0">
                  <c:v>SmallCap</c:v>
                </c:pt>
                <c:pt idx="1">
                  <c:v>MidCap</c:v>
                </c:pt>
                <c:pt idx="2">
                  <c:v>LargeCap</c:v>
                </c:pt>
                <c:pt idx="3">
                  <c:v>MegaCap</c:v>
                </c:pt>
              </c:strCache>
            </c:strRef>
          </c:cat>
          <c:val>
            <c:numRef>
              <c:f>Tabelle1!$B$2:$B$5</c:f>
              <c:numCache>
                <c:formatCode>0%</c:formatCode>
                <c:ptCount val="4"/>
                <c:pt idx="0">
                  <c:v>0.46</c:v>
                </c:pt>
                <c:pt idx="1">
                  <c:v>0.48</c:v>
                </c:pt>
                <c:pt idx="2">
                  <c:v>0.04</c:v>
                </c:pt>
                <c:pt idx="3">
                  <c:v>0.02</c:v>
                </c:pt>
              </c:numCache>
            </c:numRef>
          </c:val>
          <c:extLst xmlns:c16r2="http://schemas.microsoft.com/office/drawing/2015/06/chart">
            <c:ext xmlns:c16="http://schemas.microsoft.com/office/drawing/2014/chart" uri="{C3380CC4-5D6E-409C-BE32-E72D297353CC}">
              <c16:uniqueId val="{00000008-0197-4D0A-B0AC-73008F4888F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r>
              <a:rPr lang="en-US" sz="1400" dirty="0" err="1">
                <a:latin typeface="Calibri Light" panose="020F0302020204030204" pitchFamily="34" charset="0"/>
                <a:cs typeface="Calibri Light" panose="020F0302020204030204" pitchFamily="34" charset="0"/>
              </a:rPr>
              <a:t>Sektorallokation</a:t>
            </a:r>
            <a:r>
              <a:rPr lang="en-US" sz="1400" dirty="0">
                <a:latin typeface="Calibri Light" panose="020F0302020204030204" pitchFamily="34" charset="0"/>
                <a:cs typeface="Calibri Light" panose="020F0302020204030204" pitchFamily="34" charset="0"/>
              </a:rPr>
              <a:t> </a:t>
            </a:r>
            <a:br>
              <a:rPr lang="en-US" sz="1400" dirty="0">
                <a:latin typeface="Calibri Light" panose="020F0302020204030204" pitchFamily="34" charset="0"/>
                <a:cs typeface="Calibri Light" panose="020F0302020204030204" pitchFamily="34" charset="0"/>
              </a:rPr>
            </a:br>
            <a:r>
              <a:rPr lang="en-US" sz="1400" dirty="0" err="1">
                <a:latin typeface="Calibri Light" panose="020F0302020204030204" pitchFamily="34" charset="0"/>
                <a:cs typeface="Calibri Light" panose="020F0302020204030204" pitchFamily="34" charset="0"/>
              </a:rPr>
              <a:t>Zielunternehmen</a:t>
            </a:r>
            <a:endParaRPr lang="en-US" sz="1400" dirty="0">
              <a:latin typeface="Calibri Light" panose="020F0302020204030204" pitchFamily="34" charset="0"/>
              <a:cs typeface="Calibri Light" panose="020F0302020204030204" pitchFamily="34" charset="0"/>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de-DE"/>
        </a:p>
      </c:txPr>
    </c:title>
    <c:autoTitleDeleted val="0"/>
    <c:plotArea>
      <c:layout/>
      <c:pieChart>
        <c:varyColors val="1"/>
        <c:ser>
          <c:idx val="0"/>
          <c:order val="0"/>
          <c:tx>
            <c:strRef>
              <c:f>Tabelle1!$B$1</c:f>
              <c:strCache>
                <c:ptCount val="1"/>
                <c:pt idx="0">
                  <c:v>Finanzierungsanlässe</c:v>
                </c:pt>
              </c:strCache>
            </c:strRef>
          </c:tx>
          <c:dPt>
            <c:idx val="0"/>
            <c:bubble3D val="0"/>
            <c:spPr>
              <a:solidFill>
                <a:srgbClr val="2E4F4C"/>
              </a:solidFill>
              <a:ln w="19050">
                <a:solidFill>
                  <a:schemeClr val="lt1"/>
                </a:solidFill>
              </a:ln>
              <a:effectLst/>
            </c:spPr>
            <c:extLst xmlns:c16r2="http://schemas.microsoft.com/office/drawing/2015/06/chart">
              <c:ext xmlns:c16="http://schemas.microsoft.com/office/drawing/2014/chart" uri="{C3380CC4-5D6E-409C-BE32-E72D297353CC}">
                <c16:uniqueId val="{00000001-7DC5-4C54-A39B-D1DF7F43F6BF}"/>
              </c:ext>
            </c:extLst>
          </c:dPt>
          <c:dPt>
            <c:idx val="1"/>
            <c:bubble3D val="0"/>
            <c:spPr>
              <a:solidFill>
                <a:srgbClr val="BDA477"/>
              </a:solidFill>
              <a:ln w="19050">
                <a:solidFill>
                  <a:schemeClr val="lt1"/>
                </a:solidFill>
              </a:ln>
              <a:effectLst/>
            </c:spPr>
            <c:extLst xmlns:c16r2="http://schemas.microsoft.com/office/drawing/2015/06/chart">
              <c:ext xmlns:c16="http://schemas.microsoft.com/office/drawing/2014/chart" uri="{C3380CC4-5D6E-409C-BE32-E72D297353CC}">
                <c16:uniqueId val="{00000003-7DC5-4C54-A39B-D1DF7F43F6BF}"/>
              </c:ext>
            </c:extLst>
          </c:dPt>
          <c:dPt>
            <c:idx val="2"/>
            <c:bubble3D val="0"/>
            <c:spPr>
              <a:solidFill>
                <a:srgbClr val="8C9B99"/>
              </a:solidFill>
              <a:ln w="19050">
                <a:solidFill>
                  <a:schemeClr val="lt1"/>
                </a:solidFill>
              </a:ln>
              <a:effectLst/>
            </c:spPr>
            <c:extLst xmlns:c16r2="http://schemas.microsoft.com/office/drawing/2015/06/chart">
              <c:ext xmlns:c16="http://schemas.microsoft.com/office/drawing/2014/chart" uri="{C3380CC4-5D6E-409C-BE32-E72D297353CC}">
                <c16:uniqueId val="{00000005-7DC5-4C54-A39B-D1DF7F43F6BF}"/>
              </c:ext>
            </c:extLst>
          </c:dPt>
          <c:dPt>
            <c:idx val="3"/>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7-7DC5-4C54-A39B-D1DF7F43F6BF}"/>
              </c:ext>
            </c:extLst>
          </c:dPt>
          <c:dPt>
            <c:idx val="4"/>
            <c:bubble3D val="0"/>
            <c:spPr>
              <a:solidFill>
                <a:srgbClr val="D4C4A8"/>
              </a:solidFill>
              <a:ln w="19050">
                <a:solidFill>
                  <a:schemeClr val="lt1"/>
                </a:solidFill>
              </a:ln>
              <a:effectLst/>
            </c:spPr>
            <c:extLst xmlns:c16r2="http://schemas.microsoft.com/office/drawing/2015/06/chart">
              <c:ext xmlns:c16="http://schemas.microsoft.com/office/drawing/2014/chart" uri="{C3380CC4-5D6E-409C-BE32-E72D297353CC}">
                <c16:uniqueId val="{00000009-7DC5-4C54-A39B-D1DF7F43F6BF}"/>
              </c:ext>
            </c:extLst>
          </c:dPt>
          <c:dLbls>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dLbl>
            <c:dLbl>
              <c:idx val="2"/>
              <c:layout/>
              <c:tx>
                <c:rich>
                  <a:bodyPr/>
                  <a:lstStyle/>
                  <a:p>
                    <a:fld id="{867F7192-4B24-408B-84CE-DB0FCA20C435}" type="VALUE">
                      <a:rPr lang="en-US">
                        <a:solidFill>
                          <a:schemeClr val="tx1"/>
                        </a:solidFill>
                      </a:rPr>
                      <a:pPr/>
                      <a:t>[WERT]</a:t>
                    </a:fld>
                    <a:endParaRPr lang="de-DE"/>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7DC5-4C54-A39B-D1DF7F43F6BF}"/>
                </c:ext>
                <c:ext xmlns:c15="http://schemas.microsoft.com/office/drawing/2012/chart" uri="{CE6537A1-D6FC-4f65-9D91-7224C49458BB}">
                  <c15:layout/>
                  <c15:dlblFieldTable/>
                  <c15:showDataLabelsRange val="0"/>
                </c:ext>
              </c:extLst>
            </c:dLbl>
            <c:dLbl>
              <c:idx val="3"/>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7DC5-4C54-A39B-D1DF7F43F6BF}"/>
                </c:ext>
                <c:ext xmlns:c15="http://schemas.microsoft.com/office/drawing/2012/chart" uri="{CE6537A1-D6FC-4f65-9D91-7224C49458BB}">
                  <c15:layout/>
                </c:ext>
              </c:extLst>
            </c:dLbl>
            <c:dLbl>
              <c:idx val="4"/>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Tabelle1!$A$2:$A$6</c:f>
              <c:strCache>
                <c:ptCount val="5"/>
                <c:pt idx="0">
                  <c:v>Technologie</c:v>
                </c:pt>
                <c:pt idx="1">
                  <c:v>Industrie</c:v>
                </c:pt>
                <c:pt idx="2">
                  <c:v>Business Services</c:v>
                </c:pt>
                <c:pt idx="3">
                  <c:v>Gesundheitswesen</c:v>
                </c:pt>
                <c:pt idx="4">
                  <c:v>Sonstiges</c:v>
                </c:pt>
              </c:strCache>
            </c:strRef>
          </c:cat>
          <c:val>
            <c:numRef>
              <c:f>Tabelle1!$B$2:$B$6</c:f>
              <c:numCache>
                <c:formatCode>0%</c:formatCode>
                <c:ptCount val="5"/>
                <c:pt idx="0">
                  <c:v>0.31</c:v>
                </c:pt>
                <c:pt idx="1">
                  <c:v>0.159</c:v>
                </c:pt>
                <c:pt idx="2">
                  <c:v>0.114</c:v>
                </c:pt>
                <c:pt idx="3">
                  <c:v>9.0999999999999998E-2</c:v>
                </c:pt>
                <c:pt idx="4">
                  <c:v>0.33</c:v>
                </c:pt>
              </c:numCache>
            </c:numRef>
          </c:val>
          <c:extLst xmlns:c16r2="http://schemas.microsoft.com/office/drawing/2015/06/chart">
            <c:ext xmlns:c16="http://schemas.microsoft.com/office/drawing/2014/chart" uri="{C3380CC4-5D6E-409C-BE32-E72D297353CC}">
              <c16:uniqueId val="{0000000A-7DC5-4C54-A39B-D1DF7F43F6BF}"/>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delete val="1"/>
      </c:legendEntry>
      <c:legendEntry>
        <c:idx val="1"/>
        <c:delete val="1"/>
      </c:legendEntry>
      <c:legendEntry>
        <c:idx val="4"/>
        <c:delete val="1"/>
      </c:legendEntry>
      <c:layout>
        <c:manualLayout>
          <c:xMode val="edge"/>
          <c:yMode val="edge"/>
          <c:x val="2.1440065056188423E-2"/>
          <c:y val="0.84216730203225809"/>
          <c:w val="0.9539359971643202"/>
          <c:h val="0.1271774480349260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r>
              <a:rPr lang="en-US" sz="1400" dirty="0" err="1">
                <a:latin typeface="Calibri Light" panose="020F0302020204030204" pitchFamily="34" charset="0"/>
                <a:cs typeface="Calibri Light" panose="020F0302020204030204" pitchFamily="34" charset="0"/>
              </a:rPr>
              <a:t>Geografische</a:t>
            </a:r>
            <a:r>
              <a:rPr lang="en-US" sz="1400" dirty="0">
                <a:latin typeface="Calibri Light" panose="020F0302020204030204" pitchFamily="34" charset="0"/>
                <a:cs typeface="Calibri Light" panose="020F0302020204030204" pitchFamily="34" charset="0"/>
              </a:rPr>
              <a:t> </a:t>
            </a:r>
            <a:r>
              <a:rPr lang="en-US" sz="1400" dirty="0" err="1">
                <a:latin typeface="Calibri Light" panose="020F0302020204030204" pitchFamily="34" charset="0"/>
                <a:cs typeface="Calibri Light" panose="020F0302020204030204" pitchFamily="34" charset="0"/>
              </a:rPr>
              <a:t>Allokation</a:t>
            </a:r>
            <a:r>
              <a:rPr lang="en-US" sz="1400" dirty="0">
                <a:latin typeface="Calibri Light" panose="020F0302020204030204" pitchFamily="34" charset="0"/>
                <a:cs typeface="Calibri Light" panose="020F0302020204030204" pitchFamily="34" charset="0"/>
              </a:rPr>
              <a:t/>
            </a:r>
            <a:br>
              <a:rPr lang="en-US" sz="1400" dirty="0">
                <a:latin typeface="Calibri Light" panose="020F0302020204030204" pitchFamily="34" charset="0"/>
                <a:cs typeface="Calibri Light" panose="020F0302020204030204" pitchFamily="34" charset="0"/>
              </a:rPr>
            </a:br>
            <a:r>
              <a:rPr lang="en-US" sz="1400" dirty="0" err="1">
                <a:latin typeface="Calibri Light" panose="020F0302020204030204" pitchFamily="34" charset="0"/>
                <a:cs typeface="Calibri Light" panose="020F0302020204030204" pitchFamily="34" charset="0"/>
              </a:rPr>
              <a:t>Zielunternehmen</a:t>
            </a:r>
            <a:endParaRPr lang="en-US" sz="1400" dirty="0">
              <a:latin typeface="Calibri Light" panose="020F0302020204030204" pitchFamily="34" charset="0"/>
              <a:cs typeface="Calibri Light" panose="020F0302020204030204" pitchFamily="34" charset="0"/>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de-DE"/>
        </a:p>
      </c:txPr>
    </c:title>
    <c:autoTitleDeleted val="0"/>
    <c:plotArea>
      <c:layout/>
      <c:pieChart>
        <c:varyColors val="1"/>
        <c:ser>
          <c:idx val="0"/>
          <c:order val="0"/>
          <c:tx>
            <c:strRef>
              <c:f>Tabelle1!$B$1</c:f>
              <c:strCache>
                <c:ptCount val="1"/>
                <c:pt idx="0">
                  <c:v>Finanzierungsanlässe</c:v>
                </c:pt>
              </c:strCache>
            </c:strRef>
          </c:tx>
          <c:dPt>
            <c:idx val="0"/>
            <c:bubble3D val="0"/>
            <c:spPr>
              <a:solidFill>
                <a:srgbClr val="2E4F4C"/>
              </a:solidFill>
              <a:ln w="19050">
                <a:solidFill>
                  <a:schemeClr val="lt1"/>
                </a:solidFill>
              </a:ln>
              <a:effectLst/>
            </c:spPr>
            <c:extLst xmlns:c16r2="http://schemas.microsoft.com/office/drawing/2015/06/chart">
              <c:ext xmlns:c16="http://schemas.microsoft.com/office/drawing/2014/chart" uri="{C3380CC4-5D6E-409C-BE32-E72D297353CC}">
                <c16:uniqueId val="{00000001-F28F-4C3C-A595-745555B6F09B}"/>
              </c:ext>
            </c:extLst>
          </c:dPt>
          <c:dPt>
            <c:idx val="1"/>
            <c:bubble3D val="0"/>
            <c:spPr>
              <a:solidFill>
                <a:srgbClr val="BDA477"/>
              </a:solidFill>
              <a:ln w="19050">
                <a:solidFill>
                  <a:schemeClr val="lt1"/>
                </a:solidFill>
              </a:ln>
              <a:effectLst/>
            </c:spPr>
            <c:extLst xmlns:c16r2="http://schemas.microsoft.com/office/drawing/2015/06/chart">
              <c:ext xmlns:c16="http://schemas.microsoft.com/office/drawing/2014/chart" uri="{C3380CC4-5D6E-409C-BE32-E72D297353CC}">
                <c16:uniqueId val="{00000003-F28F-4C3C-A595-745555B6F09B}"/>
              </c:ext>
            </c:extLst>
          </c:dPt>
          <c:dPt>
            <c:idx val="2"/>
            <c:bubble3D val="0"/>
            <c:spPr>
              <a:solidFill>
                <a:srgbClr val="8C9B99"/>
              </a:solidFill>
              <a:ln w="19050">
                <a:solidFill>
                  <a:schemeClr val="lt1"/>
                </a:solidFill>
              </a:ln>
              <a:effectLst/>
            </c:spPr>
            <c:extLst xmlns:c16r2="http://schemas.microsoft.com/office/drawing/2015/06/chart">
              <c:ext xmlns:c16="http://schemas.microsoft.com/office/drawing/2014/chart" uri="{C3380CC4-5D6E-409C-BE32-E72D297353CC}">
                <c16:uniqueId val="{00000005-F28F-4C3C-A595-745555B6F09B}"/>
              </c:ext>
            </c:extLst>
          </c:dPt>
          <c:dPt>
            <c:idx val="3"/>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7-F28F-4C3C-A595-745555B6F09B}"/>
              </c:ext>
            </c:extLst>
          </c:dPt>
          <c:dPt>
            <c:idx val="4"/>
            <c:bubble3D val="0"/>
            <c:spPr>
              <a:solidFill>
                <a:schemeClr val="accent3">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F28F-4C3C-A595-745555B6F09B}"/>
              </c:ext>
            </c:extLst>
          </c:dPt>
          <c:dLbls>
            <c:dLbl>
              <c:idx val="2"/>
              <c:layout/>
              <c:tx>
                <c:rich>
                  <a:bodyPr/>
                  <a:lstStyle/>
                  <a:p>
                    <a:fld id="{867F7192-4B24-408B-84CE-DB0FCA20C435}" type="VALUE">
                      <a:rPr lang="en-US">
                        <a:solidFill>
                          <a:schemeClr val="tx1"/>
                        </a:solidFill>
                      </a:rPr>
                      <a:pPr/>
                      <a:t>[WERT]</a:t>
                    </a:fld>
                    <a:endParaRPr lang="de-DE"/>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F28F-4C3C-A595-745555B6F09B}"/>
                </c:ext>
                <c:ext xmlns:c15="http://schemas.microsoft.com/office/drawing/2012/chart" uri="{CE6537A1-D6FC-4f65-9D91-7224C49458BB}">
                  <c15:layout/>
                  <c15:dlblFieldTable/>
                  <c15:showDataLabelsRange val="0"/>
                </c:ext>
              </c:extLst>
            </c:dLbl>
            <c:dLbl>
              <c:idx val="3"/>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F28F-4C3C-A595-745555B6F09B}"/>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Tabelle1!$A$2:$A$5</c:f>
              <c:strCache>
                <c:ptCount val="4"/>
                <c:pt idx="0">
                  <c:v>USA &amp; Kanada</c:v>
                </c:pt>
                <c:pt idx="1">
                  <c:v>EU</c:v>
                </c:pt>
                <c:pt idx="2">
                  <c:v>UK</c:v>
                </c:pt>
                <c:pt idx="3">
                  <c:v>Asien/Pazifik</c:v>
                </c:pt>
              </c:strCache>
            </c:strRef>
          </c:cat>
          <c:val>
            <c:numRef>
              <c:f>Tabelle1!$B$2:$B$5</c:f>
              <c:numCache>
                <c:formatCode>0%</c:formatCode>
                <c:ptCount val="4"/>
                <c:pt idx="0">
                  <c:v>0.49</c:v>
                </c:pt>
                <c:pt idx="1">
                  <c:v>0.35899999999999999</c:v>
                </c:pt>
                <c:pt idx="2">
                  <c:v>7.2999999999999995E-2</c:v>
                </c:pt>
                <c:pt idx="3">
                  <c:v>0.08</c:v>
                </c:pt>
              </c:numCache>
            </c:numRef>
          </c:val>
          <c:extLst xmlns:c16r2="http://schemas.microsoft.com/office/drawing/2015/06/chart">
            <c:ext xmlns:c16="http://schemas.microsoft.com/office/drawing/2014/chart" uri="{C3380CC4-5D6E-409C-BE32-E72D297353CC}">
              <c16:uniqueId val="{0000000A-F28F-4C3C-A595-745555B6F09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Tabelle1!$B$1</c:f>
              <c:strCache>
                <c:ptCount val="1"/>
                <c:pt idx="0">
                  <c:v>Gesamt</c:v>
                </c:pt>
              </c:strCache>
            </c:strRef>
          </c:tx>
          <c:spPr>
            <a:solidFill>
              <a:srgbClr val="2E4F4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Tabelle1!$A$2:$A$4</c:f>
              <c:strCache>
                <c:ptCount val="3"/>
                <c:pt idx="0">
                  <c:v>RWB International VI</c:v>
                </c:pt>
                <c:pt idx="1">
                  <c:v>RWB International VII</c:v>
                </c:pt>
                <c:pt idx="2">
                  <c:v>RWB International 8</c:v>
                </c:pt>
              </c:strCache>
            </c:strRef>
          </c:cat>
          <c:val>
            <c:numRef>
              <c:f>Tabelle1!$B$2:$B$4</c:f>
              <c:numCache>
                <c:formatCode>#,##0.00\ "€"</c:formatCode>
                <c:ptCount val="3"/>
                <c:pt idx="0">
                  <c:v>66180815.450000003</c:v>
                </c:pt>
                <c:pt idx="1">
                  <c:v>116007474.45</c:v>
                </c:pt>
                <c:pt idx="2">
                  <c:v>201994013.11000001</c:v>
                </c:pt>
              </c:numCache>
            </c:numRef>
          </c:val>
          <c:extLst xmlns:c16r2="http://schemas.microsoft.com/office/drawing/2015/06/chart">
            <c:ext xmlns:c16="http://schemas.microsoft.com/office/drawing/2014/chart" uri="{C3380CC4-5D6E-409C-BE32-E72D297353CC}">
              <c16:uniqueId val="{00000000-BBBF-4D3B-BE2B-04A939A55868}"/>
            </c:ext>
          </c:extLst>
        </c:ser>
        <c:dLbls>
          <c:showLegendKey val="0"/>
          <c:showVal val="0"/>
          <c:showCatName val="0"/>
          <c:showSerName val="0"/>
          <c:showPercent val="0"/>
          <c:showBubbleSize val="0"/>
        </c:dLbls>
        <c:gapWidth val="80"/>
        <c:overlap val="100"/>
        <c:axId val="486166952"/>
        <c:axId val="486163816"/>
      </c:barChart>
      <c:catAx>
        <c:axId val="486166952"/>
        <c:scaling>
          <c:orientation val="minMax"/>
        </c:scaling>
        <c:delete val="1"/>
        <c:axPos val="b"/>
        <c:numFmt formatCode="General" sourceLinked="1"/>
        <c:majorTickMark val="none"/>
        <c:minorTickMark val="none"/>
        <c:tickLblPos val="nextTo"/>
        <c:crossAx val="486163816"/>
        <c:crosses val="autoZero"/>
        <c:auto val="1"/>
        <c:lblAlgn val="ctr"/>
        <c:lblOffset val="100"/>
        <c:noMultiLvlLbl val="0"/>
      </c:catAx>
      <c:valAx>
        <c:axId val="486163816"/>
        <c:scaling>
          <c:orientation val="minMax"/>
        </c:scaling>
        <c:delete val="0"/>
        <c:axPos val="l"/>
        <c:majorGridlines>
          <c:spPr>
            <a:ln w="9525" cap="flat" cmpd="sng" algn="ctr">
              <a:solidFill>
                <a:schemeClr val="tx1">
                  <a:lumMod val="5000"/>
                  <a:lumOff val="95000"/>
                </a:schemeClr>
              </a:solidFill>
              <a:round/>
            </a:ln>
            <a:effectLst/>
          </c:spPr>
        </c:majorGridlines>
        <c:numFmt formatCode="#,##0.00\ &quot;€&quot;"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de-DE"/>
          </a:p>
        </c:txPr>
        <c:crossAx val="486166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r>
              <a:rPr lang="de-DE" sz="1800" dirty="0">
                <a:latin typeface="Calibri Light" panose="020F0302020204030204" pitchFamily="34" charset="0"/>
                <a:cs typeface="Calibri Light" panose="020F0302020204030204" pitchFamily="34" charset="0"/>
              </a:rPr>
              <a:t>Umsatz PCF</a:t>
            </a:r>
            <a:endParaRPr lang="de-DE" sz="1800" baseline="0" dirty="0">
              <a:latin typeface="Calibri Light" panose="020F0302020204030204" pitchFamily="34" charset="0"/>
              <a:cs typeface="Calibri Light" panose="020F0302020204030204" pitchFamily="34" charset="0"/>
            </a:endParaRPr>
          </a:p>
          <a:p>
            <a:pPr>
              <a:defRPr sz="1800">
                <a:latin typeface="Calibri Light" panose="020F0302020204030204" pitchFamily="34" charset="0"/>
                <a:cs typeface="Calibri Light" panose="020F0302020204030204" pitchFamily="34" charset="0"/>
              </a:defRPr>
            </a:pPr>
            <a:r>
              <a:rPr lang="de-DE" sz="1200" baseline="0" dirty="0">
                <a:latin typeface="Calibri Light" panose="020F0302020204030204" pitchFamily="34" charset="0"/>
                <a:cs typeface="Calibri Light" panose="020F0302020204030204" pitchFamily="34" charset="0"/>
              </a:rPr>
              <a:t>Eingereichtes Geschäft</a:t>
            </a:r>
            <a:endParaRPr lang="de-DE" sz="1800" dirty="0">
              <a:latin typeface="Calibri Light" panose="020F0302020204030204" pitchFamily="34" charset="0"/>
              <a:cs typeface="Calibri Light" panose="020F0302020204030204" pitchFamily="34" charset="0"/>
            </a:endParaRPr>
          </a:p>
        </c:rich>
      </c:tx>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de-DE"/>
        </a:p>
      </c:txPr>
    </c:title>
    <c:autoTitleDeleted val="0"/>
    <c:plotArea>
      <c:layout/>
      <c:barChart>
        <c:barDir val="col"/>
        <c:grouping val="stacked"/>
        <c:varyColors val="0"/>
        <c:ser>
          <c:idx val="0"/>
          <c:order val="0"/>
          <c:tx>
            <c:strRef>
              <c:f>Tabelle1!$B$1</c:f>
              <c:strCache>
                <c:ptCount val="1"/>
                <c:pt idx="0">
                  <c:v>RWB International</c:v>
                </c:pt>
              </c:strCache>
            </c:strRef>
          </c:tx>
          <c:spPr>
            <a:solidFill>
              <a:srgbClr val="00483F"/>
            </a:solidFill>
            <a:ln>
              <a:noFill/>
            </a:ln>
            <a:effectLst/>
          </c:spPr>
          <c:invertIfNegative val="0"/>
          <c:cat>
            <c:numRef>
              <c:f>Tabelle1!$A$2:$A$8</c:f>
              <c:numCache>
                <c:formatCode>General</c:formatCode>
                <c:ptCount val="7"/>
                <c:pt idx="0">
                  <c:v>2018</c:v>
                </c:pt>
                <c:pt idx="1">
                  <c:v>2019</c:v>
                </c:pt>
                <c:pt idx="2">
                  <c:v>2020</c:v>
                </c:pt>
                <c:pt idx="3">
                  <c:v>2021</c:v>
                </c:pt>
                <c:pt idx="4">
                  <c:v>2022</c:v>
                </c:pt>
                <c:pt idx="5">
                  <c:v>2023</c:v>
                </c:pt>
                <c:pt idx="6">
                  <c:v>2024</c:v>
                </c:pt>
              </c:numCache>
            </c:numRef>
          </c:cat>
          <c:val>
            <c:numRef>
              <c:f>Tabelle1!$B$2:$B$8</c:f>
              <c:numCache>
                <c:formatCode>#,##0.00\ "€"</c:formatCode>
                <c:ptCount val="7"/>
                <c:pt idx="0">
                  <c:v>24410078.370000001</c:v>
                </c:pt>
                <c:pt idx="1">
                  <c:v>24479052.830000002</c:v>
                </c:pt>
                <c:pt idx="2">
                  <c:v>34427852.979999989</c:v>
                </c:pt>
                <c:pt idx="3">
                  <c:v>60503890.640000001</c:v>
                </c:pt>
                <c:pt idx="4">
                  <c:v>49696835.039999999</c:v>
                </c:pt>
                <c:pt idx="5">
                  <c:v>68436523.99000001</c:v>
                </c:pt>
                <c:pt idx="6">
                  <c:v>72931374.099999994</c:v>
                </c:pt>
              </c:numCache>
            </c:numRef>
          </c:val>
          <c:extLst xmlns:c16r2="http://schemas.microsoft.com/office/drawing/2015/06/chart">
            <c:ext xmlns:c16="http://schemas.microsoft.com/office/drawing/2014/chart" uri="{C3380CC4-5D6E-409C-BE32-E72D297353CC}">
              <c16:uniqueId val="{00000000-2006-4164-BF67-8481356354AD}"/>
            </c:ext>
          </c:extLst>
        </c:ser>
        <c:ser>
          <c:idx val="1"/>
          <c:order val="1"/>
          <c:tx>
            <c:strRef>
              <c:f>Tabelle1!$C$1</c:f>
              <c:strCache>
                <c:ptCount val="1"/>
                <c:pt idx="0">
                  <c:v>RWB Direct Return</c:v>
                </c:pt>
              </c:strCache>
            </c:strRef>
          </c:tx>
          <c:spPr>
            <a:solidFill>
              <a:srgbClr val="BDA477"/>
            </a:solidFill>
            <a:ln>
              <a:noFill/>
            </a:ln>
            <a:effectLst/>
          </c:spPr>
          <c:invertIfNegative val="0"/>
          <c:cat>
            <c:numRef>
              <c:f>Tabelle1!$A$2:$A$8</c:f>
              <c:numCache>
                <c:formatCode>General</c:formatCode>
                <c:ptCount val="7"/>
                <c:pt idx="0">
                  <c:v>2018</c:v>
                </c:pt>
                <c:pt idx="1">
                  <c:v>2019</c:v>
                </c:pt>
                <c:pt idx="2">
                  <c:v>2020</c:v>
                </c:pt>
                <c:pt idx="3">
                  <c:v>2021</c:v>
                </c:pt>
                <c:pt idx="4">
                  <c:v>2022</c:v>
                </c:pt>
                <c:pt idx="5">
                  <c:v>2023</c:v>
                </c:pt>
                <c:pt idx="6">
                  <c:v>2024</c:v>
                </c:pt>
              </c:numCache>
            </c:numRef>
          </c:cat>
          <c:val>
            <c:numRef>
              <c:f>Tabelle1!$C$2:$C$8</c:f>
              <c:numCache>
                <c:formatCode>#,##0.00\ "€"</c:formatCode>
                <c:ptCount val="7"/>
                <c:pt idx="0">
                  <c:v>7523650</c:v>
                </c:pt>
                <c:pt idx="1">
                  <c:v>11997004.76</c:v>
                </c:pt>
                <c:pt idx="2">
                  <c:v>7755600</c:v>
                </c:pt>
                <c:pt idx="3">
                  <c:v>14140997.23</c:v>
                </c:pt>
                <c:pt idx="4">
                  <c:v>26708099.620000001</c:v>
                </c:pt>
                <c:pt idx="5">
                  <c:v>14279333.82</c:v>
                </c:pt>
                <c:pt idx="6">
                  <c:v>559000</c:v>
                </c:pt>
              </c:numCache>
            </c:numRef>
          </c:val>
          <c:extLst xmlns:c16r2="http://schemas.microsoft.com/office/drawing/2015/06/chart">
            <c:ext xmlns:c16="http://schemas.microsoft.com/office/drawing/2014/chart" uri="{C3380CC4-5D6E-409C-BE32-E72D297353CC}">
              <c16:uniqueId val="{00000001-2006-4164-BF67-8481356354AD}"/>
            </c:ext>
          </c:extLst>
        </c:ser>
        <c:dLbls>
          <c:showLegendKey val="0"/>
          <c:showVal val="0"/>
          <c:showCatName val="0"/>
          <c:showSerName val="0"/>
          <c:showPercent val="0"/>
          <c:showBubbleSize val="0"/>
        </c:dLbls>
        <c:gapWidth val="150"/>
        <c:overlap val="100"/>
        <c:axId val="486163424"/>
        <c:axId val="486164600"/>
      </c:barChart>
      <c:catAx>
        <c:axId val="486163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486164600"/>
        <c:crosses val="autoZero"/>
        <c:auto val="1"/>
        <c:lblAlgn val="ctr"/>
        <c:lblOffset val="100"/>
        <c:noMultiLvlLbl val="0"/>
      </c:catAx>
      <c:valAx>
        <c:axId val="486164600"/>
        <c:scaling>
          <c:orientation val="minMax"/>
        </c:scaling>
        <c:delete val="0"/>
        <c:axPos val="l"/>
        <c:majorGridlines>
          <c:spPr>
            <a:ln w="9525" cap="flat" cmpd="sng" algn="ctr">
              <a:solidFill>
                <a:schemeClr val="tx1">
                  <a:lumMod val="15000"/>
                  <a:lumOff val="85000"/>
                </a:schemeClr>
              </a:solidFill>
              <a:round/>
            </a:ln>
            <a:effectLst/>
          </c:spPr>
        </c:majorGridlines>
        <c:numFmt formatCode="#,##0.00\ &quot;€&quot;"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48616342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Tabelle1!$B$1</c:f>
              <c:strCache>
                <c:ptCount val="1"/>
                <c:pt idx="0">
                  <c:v>Fondsvolumen</c:v>
                </c:pt>
              </c:strCache>
            </c:strRef>
          </c:tx>
          <c:spPr>
            <a:solidFill>
              <a:srgbClr val="2E4F4C"/>
            </a:solidFill>
            <a:ln>
              <a:solidFill>
                <a:srgbClr val="2E4F4C"/>
              </a:solidFill>
            </a:ln>
            <a:effectLst/>
          </c:spPr>
          <c:cat>
            <c:strRef>
              <c:f>Tabelle1!$A$2:$A$156</c:f>
              <c:strCache>
                <c:ptCount val="155"/>
                <c:pt idx="0">
                  <c:v>7. Apr.</c:v>
                </c:pt>
                <c:pt idx="12">
                  <c:v>2. Mai.</c:v>
                </c:pt>
                <c:pt idx="33">
                  <c:v>1. Jun.</c:v>
                </c:pt>
                <c:pt idx="53">
                  <c:v>1. Jul.</c:v>
                </c:pt>
                <c:pt idx="74">
                  <c:v>1. Aug.</c:v>
                </c:pt>
                <c:pt idx="90">
                  <c:v>24. Aug.</c:v>
                </c:pt>
                <c:pt idx="154">
                  <c:v>31. Dez.</c:v>
                </c:pt>
              </c:strCache>
            </c:strRef>
          </c:cat>
          <c:val>
            <c:numRef>
              <c:f>Tabelle1!$B$2:$B$156</c:f>
              <c:numCache>
                <c:formatCode>0.0%</c:formatCode>
                <c:ptCount val="155"/>
                <c:pt idx="0">
                  <c:v>1.25E-3</c:v>
                </c:pt>
                <c:pt idx="1">
                  <c:v>2.5000000000000001E-3</c:v>
                </c:pt>
                <c:pt idx="2">
                  <c:v>8.2500000000000004E-3</c:v>
                </c:pt>
                <c:pt idx="3">
                  <c:v>8.7500000000000008E-3</c:v>
                </c:pt>
                <c:pt idx="4">
                  <c:v>1.35E-2</c:v>
                </c:pt>
                <c:pt idx="5">
                  <c:v>2.4750000000000001E-2</c:v>
                </c:pt>
                <c:pt idx="6">
                  <c:v>2.8250000000000001E-2</c:v>
                </c:pt>
                <c:pt idx="7">
                  <c:v>3.075E-2</c:v>
                </c:pt>
                <c:pt idx="8">
                  <c:v>3.6900000000000002E-2</c:v>
                </c:pt>
                <c:pt idx="9">
                  <c:v>4.1549999999999997E-2</c:v>
                </c:pt>
                <c:pt idx="10">
                  <c:v>4.7300000000000002E-2</c:v>
                </c:pt>
                <c:pt idx="11">
                  <c:v>6.1199999999999997E-2</c:v>
                </c:pt>
                <c:pt idx="12">
                  <c:v>7.17E-2</c:v>
                </c:pt>
                <c:pt idx="13">
                  <c:v>7.6950000000000005E-2</c:v>
                </c:pt>
                <c:pt idx="14">
                  <c:v>8.6300000000000002E-2</c:v>
                </c:pt>
                <c:pt idx="15">
                  <c:v>9.4549999999999995E-2</c:v>
                </c:pt>
                <c:pt idx="16">
                  <c:v>9.8049999999999998E-2</c:v>
                </c:pt>
                <c:pt idx="17">
                  <c:v>0.10425</c:v>
                </c:pt>
                <c:pt idx="18">
                  <c:v>0.13012499999999999</c:v>
                </c:pt>
                <c:pt idx="19">
                  <c:v>0.13677500000000001</c:v>
                </c:pt>
                <c:pt idx="20">
                  <c:v>0.14677499999999999</c:v>
                </c:pt>
                <c:pt idx="21">
                  <c:v>0.155775</c:v>
                </c:pt>
                <c:pt idx="22">
                  <c:v>0.16830000000000001</c:v>
                </c:pt>
                <c:pt idx="23">
                  <c:v>0.17477500000000001</c:v>
                </c:pt>
                <c:pt idx="24">
                  <c:v>0.182285</c:v>
                </c:pt>
                <c:pt idx="25">
                  <c:v>0.18803500000000001</c:v>
                </c:pt>
                <c:pt idx="26">
                  <c:v>0.20103499999999999</c:v>
                </c:pt>
                <c:pt idx="27">
                  <c:v>0.21918499999999999</c:v>
                </c:pt>
                <c:pt idx="28">
                  <c:v>0.24218500000000001</c:v>
                </c:pt>
                <c:pt idx="29">
                  <c:v>0.25146000000000002</c:v>
                </c:pt>
                <c:pt idx="30">
                  <c:v>0.26175999999999999</c:v>
                </c:pt>
                <c:pt idx="31">
                  <c:v>0.27755999999999997</c:v>
                </c:pt>
                <c:pt idx="32">
                  <c:v>0.29081000000000001</c:v>
                </c:pt>
                <c:pt idx="33">
                  <c:v>0.30896000000000001</c:v>
                </c:pt>
                <c:pt idx="34">
                  <c:v>0.32080999999999998</c:v>
                </c:pt>
                <c:pt idx="35">
                  <c:v>0.32456000000000002</c:v>
                </c:pt>
                <c:pt idx="36">
                  <c:v>0.34082499999999999</c:v>
                </c:pt>
                <c:pt idx="37">
                  <c:v>0.358325</c:v>
                </c:pt>
                <c:pt idx="38">
                  <c:v>0.36122500000000002</c:v>
                </c:pt>
                <c:pt idx="39">
                  <c:v>0.368145</c:v>
                </c:pt>
                <c:pt idx="40">
                  <c:v>0.38122</c:v>
                </c:pt>
                <c:pt idx="41">
                  <c:v>0.38972000000000001</c:v>
                </c:pt>
                <c:pt idx="42">
                  <c:v>0.39874500000000002</c:v>
                </c:pt>
                <c:pt idx="43">
                  <c:v>0.41034500000000002</c:v>
                </c:pt>
                <c:pt idx="44">
                  <c:v>0.423595</c:v>
                </c:pt>
                <c:pt idx="45">
                  <c:v>0.433695</c:v>
                </c:pt>
                <c:pt idx="46">
                  <c:v>0.436695</c:v>
                </c:pt>
                <c:pt idx="47">
                  <c:v>0.44599499999999997</c:v>
                </c:pt>
                <c:pt idx="48">
                  <c:v>0.48014499999999999</c:v>
                </c:pt>
                <c:pt idx="49">
                  <c:v>0.52790999999999999</c:v>
                </c:pt>
                <c:pt idx="50">
                  <c:v>0.54171000000000002</c:v>
                </c:pt>
                <c:pt idx="51">
                  <c:v>0.54881000000000002</c:v>
                </c:pt>
                <c:pt idx="52">
                  <c:v>0.58263500000000001</c:v>
                </c:pt>
                <c:pt idx="53">
                  <c:v>0.58838500000000005</c:v>
                </c:pt>
                <c:pt idx="54">
                  <c:v>0.59233499999999994</c:v>
                </c:pt>
                <c:pt idx="55">
                  <c:v>0.61253500000000005</c:v>
                </c:pt>
                <c:pt idx="56">
                  <c:v>0.62328499999999998</c:v>
                </c:pt>
                <c:pt idx="57">
                  <c:v>0.63523499999999999</c:v>
                </c:pt>
                <c:pt idx="58">
                  <c:v>0.63973500000000005</c:v>
                </c:pt>
                <c:pt idx="59">
                  <c:v>0.67210999999999999</c:v>
                </c:pt>
                <c:pt idx="60">
                  <c:v>0.68108999999999997</c:v>
                </c:pt>
                <c:pt idx="61">
                  <c:v>0.69494</c:v>
                </c:pt>
                <c:pt idx="62">
                  <c:v>0.70243999999999995</c:v>
                </c:pt>
                <c:pt idx="63">
                  <c:v>0.71831500000000004</c:v>
                </c:pt>
                <c:pt idx="64">
                  <c:v>0.72256500000000001</c:v>
                </c:pt>
                <c:pt idx="65">
                  <c:v>0.738815</c:v>
                </c:pt>
                <c:pt idx="66">
                  <c:v>0.74206499999999997</c:v>
                </c:pt>
                <c:pt idx="67">
                  <c:v>0.75846499999999994</c:v>
                </c:pt>
                <c:pt idx="68">
                  <c:v>0.77314000000000005</c:v>
                </c:pt>
                <c:pt idx="69">
                  <c:v>0.78239000000000003</c:v>
                </c:pt>
                <c:pt idx="70">
                  <c:v>0.78908</c:v>
                </c:pt>
                <c:pt idx="71">
                  <c:v>0.79852999999999996</c:v>
                </c:pt>
                <c:pt idx="72">
                  <c:v>0.80488000000000004</c:v>
                </c:pt>
                <c:pt idx="73">
                  <c:v>0.81228</c:v>
                </c:pt>
                <c:pt idx="74">
                  <c:v>0.81603000000000003</c:v>
                </c:pt>
                <c:pt idx="75">
                  <c:v>0.82133500000000004</c:v>
                </c:pt>
                <c:pt idx="76">
                  <c:v>0.83263738099999995</c:v>
                </c:pt>
                <c:pt idx="77">
                  <c:v>0.84893738099999982</c:v>
                </c:pt>
                <c:pt idx="78">
                  <c:v>0.85118738099999991</c:v>
                </c:pt>
                <c:pt idx="79">
                  <c:v>0.86136238099999984</c:v>
                </c:pt>
                <c:pt idx="80">
                  <c:v>0.87581238099999992</c:v>
                </c:pt>
                <c:pt idx="81">
                  <c:v>0.88016238099999988</c:v>
                </c:pt>
                <c:pt idx="82">
                  <c:v>0.90208738099999985</c:v>
                </c:pt>
                <c:pt idx="83">
                  <c:v>0.91471238099999985</c:v>
                </c:pt>
                <c:pt idx="84">
                  <c:v>0.93716238099999982</c:v>
                </c:pt>
                <c:pt idx="85">
                  <c:v>0.94998738099999991</c:v>
                </c:pt>
                <c:pt idx="86">
                  <c:v>0.95983738099999982</c:v>
                </c:pt>
                <c:pt idx="87">
                  <c:v>0.9661873809999999</c:v>
                </c:pt>
                <c:pt idx="88">
                  <c:v>0.98678738099999985</c:v>
                </c:pt>
                <c:pt idx="89">
                  <c:v>0.99628738099999992</c:v>
                </c:pt>
                <c:pt idx="90">
                  <c:v>1.000362381</c:v>
                </c:pt>
              </c:numCache>
            </c:numRef>
          </c:val>
          <c:extLst xmlns:c16r2="http://schemas.microsoft.com/office/drawing/2015/06/chart">
            <c:ext xmlns:c16="http://schemas.microsoft.com/office/drawing/2014/chart" uri="{C3380CC4-5D6E-409C-BE32-E72D297353CC}">
              <c16:uniqueId val="{00000000-2F99-4C34-8DF1-528003889496}"/>
            </c:ext>
          </c:extLst>
        </c:ser>
        <c:dLbls>
          <c:showLegendKey val="0"/>
          <c:showVal val="0"/>
          <c:showCatName val="0"/>
          <c:showSerName val="0"/>
          <c:showPercent val="0"/>
          <c:showBubbleSize val="0"/>
        </c:dLbls>
        <c:axId val="615929320"/>
        <c:axId val="615927360"/>
      </c:areaChart>
      <c:catAx>
        <c:axId val="615929320"/>
        <c:scaling>
          <c:orientation val="minMax"/>
          <c:min val="1"/>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615927360"/>
        <c:crosses val="autoZero"/>
        <c:auto val="0"/>
        <c:lblAlgn val="ctr"/>
        <c:lblOffset val="100"/>
        <c:noMultiLvlLbl val="0"/>
      </c:catAx>
      <c:valAx>
        <c:axId val="61592736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61592932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4"/>
            <a:ext cx="2946400" cy="496887"/>
          </a:xfrm>
          <a:prstGeom prst="rect">
            <a:avLst/>
          </a:prstGeom>
        </p:spPr>
        <p:txBody>
          <a:bodyPr vert="horz" lIns="90399" tIns="45199" rIns="90399" bIns="45199" rtlCol="0"/>
          <a:lstStyle>
            <a:lvl1pPr algn="l">
              <a:defRPr sz="1200"/>
            </a:lvl1pPr>
          </a:lstStyle>
          <a:p>
            <a:endParaRPr lang="de-DE"/>
          </a:p>
        </p:txBody>
      </p:sp>
      <p:sp>
        <p:nvSpPr>
          <p:cNvPr id="3" name="Datumsplatzhalter 2"/>
          <p:cNvSpPr>
            <a:spLocks noGrp="1"/>
          </p:cNvSpPr>
          <p:nvPr>
            <p:ph type="dt" sz="quarter" idx="1"/>
          </p:nvPr>
        </p:nvSpPr>
        <p:spPr>
          <a:xfrm>
            <a:off x="3849689" y="4"/>
            <a:ext cx="2946400" cy="496887"/>
          </a:xfrm>
          <a:prstGeom prst="rect">
            <a:avLst/>
          </a:prstGeom>
        </p:spPr>
        <p:txBody>
          <a:bodyPr vert="horz" lIns="90399" tIns="45199" rIns="90399" bIns="45199" rtlCol="0"/>
          <a:lstStyle>
            <a:lvl1pPr algn="r">
              <a:defRPr sz="1200"/>
            </a:lvl1pPr>
          </a:lstStyle>
          <a:p>
            <a:fld id="{7374E37C-EC30-404D-9A45-FB2E449D42EC}" type="datetimeFigureOut">
              <a:rPr lang="de-DE" smtClean="0"/>
              <a:t>04.09.2024</a:t>
            </a:fld>
            <a:endParaRPr lang="de-DE"/>
          </a:p>
        </p:txBody>
      </p:sp>
      <p:sp>
        <p:nvSpPr>
          <p:cNvPr id="4" name="Fußzeilenplatzhalter 3"/>
          <p:cNvSpPr>
            <a:spLocks noGrp="1"/>
          </p:cNvSpPr>
          <p:nvPr>
            <p:ph type="ftr" sz="quarter" idx="2"/>
          </p:nvPr>
        </p:nvSpPr>
        <p:spPr>
          <a:xfrm>
            <a:off x="1" y="9429751"/>
            <a:ext cx="2946400" cy="496887"/>
          </a:xfrm>
          <a:prstGeom prst="rect">
            <a:avLst/>
          </a:prstGeom>
        </p:spPr>
        <p:txBody>
          <a:bodyPr vert="horz" lIns="90399" tIns="45199" rIns="90399" bIns="45199" rtlCol="0" anchor="b"/>
          <a:lstStyle>
            <a:lvl1pPr algn="l">
              <a:defRPr sz="1200"/>
            </a:lvl1pPr>
          </a:lstStyle>
          <a:p>
            <a:endParaRPr lang="de-DE"/>
          </a:p>
        </p:txBody>
      </p:sp>
      <p:sp>
        <p:nvSpPr>
          <p:cNvPr id="5" name="Foliennummernplatzhalter 4"/>
          <p:cNvSpPr>
            <a:spLocks noGrp="1"/>
          </p:cNvSpPr>
          <p:nvPr>
            <p:ph type="sldNum" sz="quarter" idx="3"/>
          </p:nvPr>
        </p:nvSpPr>
        <p:spPr>
          <a:xfrm>
            <a:off x="3849689" y="9429751"/>
            <a:ext cx="2946400" cy="496887"/>
          </a:xfrm>
          <a:prstGeom prst="rect">
            <a:avLst/>
          </a:prstGeom>
        </p:spPr>
        <p:txBody>
          <a:bodyPr vert="horz" lIns="90399" tIns="45199" rIns="90399" bIns="45199" rtlCol="0" anchor="b"/>
          <a:lstStyle>
            <a:lvl1pPr algn="r">
              <a:defRPr sz="1200"/>
            </a:lvl1pPr>
          </a:lstStyle>
          <a:p>
            <a:fld id="{88EE1F22-B832-4ECB-B287-1B6181A64A71}" type="slidenum">
              <a:rPr lang="de-DE" smtClean="0"/>
              <a:t>‹Nr.›</a:t>
            </a:fld>
            <a:endParaRPr lang="de-DE"/>
          </a:p>
        </p:txBody>
      </p:sp>
    </p:spTree>
    <p:extLst>
      <p:ext uri="{BB962C8B-B14F-4D97-AF65-F5344CB8AC3E}">
        <p14:creationId xmlns:p14="http://schemas.microsoft.com/office/powerpoint/2010/main" val="37408593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8" y="6"/>
            <a:ext cx="2945659" cy="496331"/>
          </a:xfrm>
          <a:prstGeom prst="rect">
            <a:avLst/>
          </a:prstGeom>
        </p:spPr>
        <p:txBody>
          <a:bodyPr vert="horz" lIns="90399" tIns="45199" rIns="90399" bIns="45199" rtlCol="0"/>
          <a:lstStyle>
            <a:lvl1pPr algn="l">
              <a:defRPr sz="1200"/>
            </a:lvl1pPr>
          </a:lstStyle>
          <a:p>
            <a:endParaRPr lang="de-DE"/>
          </a:p>
        </p:txBody>
      </p:sp>
      <p:sp>
        <p:nvSpPr>
          <p:cNvPr id="3" name="Datumsplatzhalter 2"/>
          <p:cNvSpPr>
            <a:spLocks noGrp="1"/>
          </p:cNvSpPr>
          <p:nvPr>
            <p:ph type="dt" idx="1"/>
          </p:nvPr>
        </p:nvSpPr>
        <p:spPr>
          <a:xfrm>
            <a:off x="3850449" y="6"/>
            <a:ext cx="2945659" cy="496331"/>
          </a:xfrm>
          <a:prstGeom prst="rect">
            <a:avLst/>
          </a:prstGeom>
        </p:spPr>
        <p:txBody>
          <a:bodyPr vert="horz" lIns="90399" tIns="45199" rIns="90399" bIns="45199" rtlCol="0"/>
          <a:lstStyle>
            <a:lvl1pPr algn="r">
              <a:defRPr sz="1200"/>
            </a:lvl1pPr>
          </a:lstStyle>
          <a:p>
            <a:fld id="{DBB5BBCA-2342-498D-933E-A8059CB7CAF2}" type="datetimeFigureOut">
              <a:rPr lang="de-DE" smtClean="0"/>
              <a:t>04.09.2024</a:t>
            </a:fld>
            <a:endParaRPr lang="de-DE"/>
          </a:p>
        </p:txBody>
      </p:sp>
      <p:sp>
        <p:nvSpPr>
          <p:cNvPr id="4" name="Folienbildplatzhalter 3"/>
          <p:cNvSpPr>
            <a:spLocks noGrp="1" noRot="1" noChangeAspect="1"/>
          </p:cNvSpPr>
          <p:nvPr>
            <p:ph type="sldImg" idx="2"/>
          </p:nvPr>
        </p:nvSpPr>
        <p:spPr>
          <a:xfrm>
            <a:off x="88900" y="744538"/>
            <a:ext cx="6619875" cy="3724275"/>
          </a:xfrm>
          <a:prstGeom prst="rect">
            <a:avLst/>
          </a:prstGeom>
          <a:noFill/>
          <a:ln w="12700">
            <a:solidFill>
              <a:prstClr val="black"/>
            </a:solidFill>
          </a:ln>
        </p:spPr>
        <p:txBody>
          <a:bodyPr vert="horz" lIns="90399" tIns="45199" rIns="90399" bIns="45199" rtlCol="0" anchor="ctr"/>
          <a:lstStyle/>
          <a:p>
            <a:endParaRPr lang="de-DE"/>
          </a:p>
        </p:txBody>
      </p:sp>
      <p:sp>
        <p:nvSpPr>
          <p:cNvPr id="5" name="Notizenplatzhalter 4"/>
          <p:cNvSpPr>
            <a:spLocks noGrp="1"/>
          </p:cNvSpPr>
          <p:nvPr>
            <p:ph type="body" sz="quarter" idx="3"/>
          </p:nvPr>
        </p:nvSpPr>
        <p:spPr>
          <a:xfrm>
            <a:off x="679769" y="4715158"/>
            <a:ext cx="5438140" cy="4466988"/>
          </a:xfrm>
          <a:prstGeom prst="rect">
            <a:avLst/>
          </a:prstGeom>
        </p:spPr>
        <p:txBody>
          <a:bodyPr vert="horz" lIns="90399" tIns="45199" rIns="90399" bIns="45199"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8" y="9428588"/>
            <a:ext cx="2945659" cy="496331"/>
          </a:xfrm>
          <a:prstGeom prst="rect">
            <a:avLst/>
          </a:prstGeom>
        </p:spPr>
        <p:txBody>
          <a:bodyPr vert="horz" lIns="90399" tIns="45199" rIns="90399" bIns="45199" rtlCol="0" anchor="b"/>
          <a:lstStyle>
            <a:lvl1pPr algn="l">
              <a:defRPr sz="1200"/>
            </a:lvl1pPr>
          </a:lstStyle>
          <a:p>
            <a:endParaRPr lang="de-DE"/>
          </a:p>
        </p:txBody>
      </p:sp>
      <p:sp>
        <p:nvSpPr>
          <p:cNvPr id="7" name="Foliennummernplatzhalter 6"/>
          <p:cNvSpPr>
            <a:spLocks noGrp="1"/>
          </p:cNvSpPr>
          <p:nvPr>
            <p:ph type="sldNum" sz="quarter" idx="5"/>
          </p:nvPr>
        </p:nvSpPr>
        <p:spPr>
          <a:xfrm>
            <a:off x="3850449" y="9428588"/>
            <a:ext cx="2945659" cy="496331"/>
          </a:xfrm>
          <a:prstGeom prst="rect">
            <a:avLst/>
          </a:prstGeom>
        </p:spPr>
        <p:txBody>
          <a:bodyPr vert="horz" lIns="90399" tIns="45199" rIns="90399" bIns="45199" rtlCol="0" anchor="b"/>
          <a:lstStyle>
            <a:lvl1pPr algn="r">
              <a:defRPr sz="1200"/>
            </a:lvl1pPr>
          </a:lstStyle>
          <a:p>
            <a:fld id="{E51D471A-9890-4F02-A052-C7B4B280A73B}" type="slidenum">
              <a:rPr lang="de-DE" smtClean="0"/>
              <a:t>‹Nr.›</a:t>
            </a:fld>
            <a:endParaRPr lang="de-DE"/>
          </a:p>
        </p:txBody>
      </p:sp>
    </p:spTree>
    <p:extLst>
      <p:ext uri="{BB962C8B-B14F-4D97-AF65-F5344CB8AC3E}">
        <p14:creationId xmlns:p14="http://schemas.microsoft.com/office/powerpoint/2010/main" val="980829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1</a:t>
            </a:fld>
            <a:endParaRPr lang="de-DE"/>
          </a:p>
        </p:txBody>
      </p:sp>
    </p:spTree>
    <p:extLst>
      <p:ext uri="{BB962C8B-B14F-4D97-AF65-F5344CB8AC3E}">
        <p14:creationId xmlns:p14="http://schemas.microsoft.com/office/powerpoint/2010/main" val="916254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10</a:t>
            </a:fld>
            <a:endParaRPr lang="de-DE"/>
          </a:p>
        </p:txBody>
      </p:sp>
    </p:spTree>
    <p:extLst>
      <p:ext uri="{BB962C8B-B14F-4D97-AF65-F5344CB8AC3E}">
        <p14:creationId xmlns:p14="http://schemas.microsoft.com/office/powerpoint/2010/main" val="2701753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a:t>
            </a:r>
          </a:p>
        </p:txBody>
      </p:sp>
      <p:sp>
        <p:nvSpPr>
          <p:cNvPr id="4" name="Foliennummernplatzhalter 3"/>
          <p:cNvSpPr>
            <a:spLocks noGrp="1"/>
          </p:cNvSpPr>
          <p:nvPr>
            <p:ph type="sldNum" sz="quarter" idx="5"/>
          </p:nvPr>
        </p:nvSpPr>
        <p:spPr/>
        <p:txBody>
          <a:bodyPr/>
          <a:lstStyle/>
          <a:p>
            <a:fld id="{E51D471A-9890-4F02-A052-C7B4B280A73B}" type="slidenum">
              <a:rPr lang="de-DE" smtClean="0"/>
              <a:t>11</a:t>
            </a:fld>
            <a:endParaRPr lang="de-DE"/>
          </a:p>
        </p:txBody>
      </p:sp>
    </p:spTree>
    <p:extLst>
      <p:ext uri="{BB962C8B-B14F-4D97-AF65-F5344CB8AC3E}">
        <p14:creationId xmlns:p14="http://schemas.microsoft.com/office/powerpoint/2010/main" val="841542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12</a:t>
            </a:fld>
            <a:endParaRPr lang="de-DE"/>
          </a:p>
        </p:txBody>
      </p:sp>
    </p:spTree>
    <p:extLst>
      <p:ext uri="{BB962C8B-B14F-4D97-AF65-F5344CB8AC3E}">
        <p14:creationId xmlns:p14="http://schemas.microsoft.com/office/powerpoint/2010/main" val="1228680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17 Zielunternehmen</a:t>
            </a:r>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13</a:t>
            </a:fld>
            <a:endParaRPr lang="de-DE"/>
          </a:p>
        </p:txBody>
      </p:sp>
    </p:spTree>
    <p:extLst>
      <p:ext uri="{BB962C8B-B14F-4D97-AF65-F5344CB8AC3E}">
        <p14:creationId xmlns:p14="http://schemas.microsoft.com/office/powerpoint/2010/main" val="1409125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1D471A-9890-4F02-A052-C7B4B280A73B}"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1622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15</a:t>
            </a:fld>
            <a:endParaRPr lang="de-DE"/>
          </a:p>
        </p:txBody>
      </p:sp>
    </p:spTree>
    <p:extLst>
      <p:ext uri="{BB962C8B-B14F-4D97-AF65-F5344CB8AC3E}">
        <p14:creationId xmlns:p14="http://schemas.microsoft.com/office/powerpoint/2010/main" val="795653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solidFill>
                  <a:prstClr val="black"/>
                </a:solidFill>
              </a:rPr>
              <a:pPr/>
              <a:t>16</a:t>
            </a:fld>
            <a:endParaRPr lang="de-DE">
              <a:solidFill>
                <a:prstClr val="black"/>
              </a:solidFill>
            </a:endParaRPr>
          </a:p>
        </p:txBody>
      </p:sp>
    </p:spTree>
    <p:extLst>
      <p:ext uri="{BB962C8B-B14F-4D97-AF65-F5344CB8AC3E}">
        <p14:creationId xmlns:p14="http://schemas.microsoft.com/office/powerpoint/2010/main" val="41386487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17</a:t>
            </a:fld>
            <a:endParaRPr lang="de-DE"/>
          </a:p>
        </p:txBody>
      </p:sp>
    </p:spTree>
    <p:extLst>
      <p:ext uri="{BB962C8B-B14F-4D97-AF65-F5344CB8AC3E}">
        <p14:creationId xmlns:p14="http://schemas.microsoft.com/office/powerpoint/2010/main" val="2505592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628650" lvl="1" indent="-171450">
              <a:buFontTx/>
              <a:buChar char="-"/>
            </a:pPr>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18</a:t>
            </a:fld>
            <a:endParaRPr lang="de-DE"/>
          </a:p>
        </p:txBody>
      </p:sp>
    </p:spTree>
    <p:extLst>
      <p:ext uri="{BB962C8B-B14F-4D97-AF65-F5344CB8AC3E}">
        <p14:creationId xmlns:p14="http://schemas.microsoft.com/office/powerpoint/2010/main" val="4046040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solidFill>
                  <a:prstClr val="black"/>
                </a:solidFill>
              </a:rPr>
              <a:pPr/>
              <a:t>19</a:t>
            </a:fld>
            <a:endParaRPr lang="de-DE">
              <a:solidFill>
                <a:prstClr val="black"/>
              </a:solidFill>
            </a:endParaRPr>
          </a:p>
        </p:txBody>
      </p:sp>
    </p:spTree>
    <p:extLst>
      <p:ext uri="{BB962C8B-B14F-4D97-AF65-F5344CB8AC3E}">
        <p14:creationId xmlns:p14="http://schemas.microsoft.com/office/powerpoint/2010/main" val="3311270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8900" y="742950"/>
            <a:ext cx="6619875" cy="372427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2</a:t>
            </a:fld>
            <a:endParaRPr lang="de-DE"/>
          </a:p>
        </p:txBody>
      </p:sp>
    </p:spTree>
    <p:extLst>
      <p:ext uri="{BB962C8B-B14F-4D97-AF65-F5344CB8AC3E}">
        <p14:creationId xmlns:p14="http://schemas.microsoft.com/office/powerpoint/2010/main" val="2416159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8900" y="744538"/>
            <a:ext cx="6619875" cy="3724275"/>
          </a:xfrm>
        </p:spPr>
      </p:sp>
      <p:sp>
        <p:nvSpPr>
          <p:cNvPr id="3" name="Notizenplatzhalter 2"/>
          <p:cNvSpPr>
            <a:spLocks noGrp="1"/>
          </p:cNvSpPr>
          <p:nvPr>
            <p:ph type="body" idx="1"/>
          </p:nvPr>
        </p:nvSpPr>
        <p:spPr/>
        <p:txBody>
          <a:bodyPr/>
          <a:lstStyle/>
          <a:p>
            <a:pPr marL="457200" lvl="1" indent="0">
              <a:buFontTx/>
              <a:buNone/>
            </a:pPr>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20</a:t>
            </a:fld>
            <a:endParaRPr lang="de-DE"/>
          </a:p>
        </p:txBody>
      </p:sp>
    </p:spTree>
    <p:extLst>
      <p:ext uri="{BB962C8B-B14F-4D97-AF65-F5344CB8AC3E}">
        <p14:creationId xmlns:p14="http://schemas.microsoft.com/office/powerpoint/2010/main" val="40468199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21</a:t>
            </a:fld>
            <a:endParaRPr lang="de-DE"/>
          </a:p>
        </p:txBody>
      </p:sp>
    </p:spTree>
    <p:extLst>
      <p:ext uri="{BB962C8B-B14F-4D97-AF65-F5344CB8AC3E}">
        <p14:creationId xmlns:p14="http://schemas.microsoft.com/office/powerpoint/2010/main" val="11814303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22</a:t>
            </a:fld>
            <a:endParaRPr lang="de-DE"/>
          </a:p>
        </p:txBody>
      </p:sp>
    </p:spTree>
    <p:extLst>
      <p:ext uri="{BB962C8B-B14F-4D97-AF65-F5344CB8AC3E}">
        <p14:creationId xmlns:p14="http://schemas.microsoft.com/office/powerpoint/2010/main" val="2916483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23</a:t>
            </a:fld>
            <a:endParaRPr lang="de-DE"/>
          </a:p>
        </p:txBody>
      </p:sp>
    </p:spTree>
    <p:extLst>
      <p:ext uri="{BB962C8B-B14F-4D97-AF65-F5344CB8AC3E}">
        <p14:creationId xmlns:p14="http://schemas.microsoft.com/office/powerpoint/2010/main" val="19570484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bwMode="auto">
          <a:xfrm>
            <a:off x="87313" y="742950"/>
            <a:ext cx="662305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sz="1200" b="0" i="0" u="none" strike="noStrike" kern="1200" baseline="0" dirty="0">
              <a:solidFill>
                <a:schemeClr val="tx1"/>
              </a:solidFill>
              <a:effectLst/>
              <a:latin typeface="+mn-lt"/>
              <a:ea typeface="+mn-ea"/>
              <a:cs typeface="+mn-cs"/>
            </a:endParaRPr>
          </a:p>
        </p:txBody>
      </p:sp>
      <p:sp>
        <p:nvSpPr>
          <p:cNvPr id="143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A24EEF4-19ED-45E9-A551-26A3BA35AFE4}" type="slidenum">
              <a:rPr lang="de-DE" altLang="de-DE"/>
              <a:pPr fontAlgn="base">
                <a:spcBef>
                  <a:spcPct val="0"/>
                </a:spcBef>
                <a:spcAft>
                  <a:spcPct val="0"/>
                </a:spcAft>
              </a:pPr>
              <a:t>24</a:t>
            </a:fld>
            <a:endParaRPr lang="de-DE" altLang="de-DE"/>
          </a:p>
        </p:txBody>
      </p:sp>
    </p:spTree>
    <p:extLst>
      <p:ext uri="{BB962C8B-B14F-4D97-AF65-F5344CB8AC3E}">
        <p14:creationId xmlns:p14="http://schemas.microsoft.com/office/powerpoint/2010/main" val="24137923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bwMode="auto">
          <a:xfrm>
            <a:off x="87313" y="742950"/>
            <a:ext cx="662305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sz="1200" b="0" i="0" kern="1200" dirty="0">
              <a:solidFill>
                <a:schemeClr val="tx1"/>
              </a:solidFill>
              <a:effectLst/>
              <a:latin typeface="+mn-lt"/>
              <a:ea typeface="+mn-ea"/>
              <a:cs typeface="+mn-cs"/>
            </a:endParaRPr>
          </a:p>
        </p:txBody>
      </p:sp>
      <p:sp>
        <p:nvSpPr>
          <p:cNvPr id="143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A24EEF4-19ED-45E9-A551-26A3BA35AFE4}" type="slidenum">
              <a:rPr lang="de-DE" altLang="de-DE"/>
              <a:pPr fontAlgn="base">
                <a:spcBef>
                  <a:spcPct val="0"/>
                </a:spcBef>
                <a:spcAft>
                  <a:spcPct val="0"/>
                </a:spcAft>
              </a:pPr>
              <a:t>25</a:t>
            </a:fld>
            <a:endParaRPr lang="de-DE" altLang="de-DE"/>
          </a:p>
        </p:txBody>
      </p:sp>
    </p:spTree>
    <p:extLst>
      <p:ext uri="{BB962C8B-B14F-4D97-AF65-F5344CB8AC3E}">
        <p14:creationId xmlns:p14="http://schemas.microsoft.com/office/powerpoint/2010/main" val="3115494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bwMode="auto">
          <a:xfrm>
            <a:off x="87313" y="742950"/>
            <a:ext cx="662305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sz="1200" b="0" i="0" kern="1200" dirty="0">
              <a:solidFill>
                <a:schemeClr val="tx1"/>
              </a:solidFill>
              <a:effectLst/>
              <a:latin typeface="+mn-lt"/>
              <a:ea typeface="+mn-ea"/>
              <a:cs typeface="+mn-cs"/>
            </a:endParaRPr>
          </a:p>
        </p:txBody>
      </p:sp>
      <p:sp>
        <p:nvSpPr>
          <p:cNvPr id="143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A24EEF4-19ED-45E9-A551-26A3BA35AFE4}" type="slidenum">
              <a:rPr lang="de-DE" altLang="de-DE">
                <a:solidFill>
                  <a:prstClr val="black"/>
                </a:solidFill>
              </a:rPr>
              <a:pPr fontAlgn="base">
                <a:spcBef>
                  <a:spcPct val="0"/>
                </a:spcBef>
                <a:spcAft>
                  <a:spcPct val="0"/>
                </a:spcAft>
              </a:pPr>
              <a:t>26</a:t>
            </a:fld>
            <a:endParaRPr lang="de-DE" altLang="de-DE">
              <a:solidFill>
                <a:prstClr val="black"/>
              </a:solidFill>
            </a:endParaRPr>
          </a:p>
        </p:txBody>
      </p:sp>
    </p:spTree>
    <p:extLst>
      <p:ext uri="{BB962C8B-B14F-4D97-AF65-F5344CB8AC3E}">
        <p14:creationId xmlns:p14="http://schemas.microsoft.com/office/powerpoint/2010/main" val="16257226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bwMode="auto">
          <a:xfrm>
            <a:off x="87313" y="742950"/>
            <a:ext cx="662305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sz="1200" b="0" i="0" kern="1200" dirty="0">
              <a:solidFill>
                <a:schemeClr val="tx1"/>
              </a:solidFill>
              <a:effectLst/>
              <a:latin typeface="+mn-lt"/>
              <a:ea typeface="+mn-ea"/>
              <a:cs typeface="+mn-cs"/>
            </a:endParaRPr>
          </a:p>
        </p:txBody>
      </p:sp>
      <p:sp>
        <p:nvSpPr>
          <p:cNvPr id="143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A24EEF4-19ED-45E9-A551-26A3BA35AFE4}" type="slidenum">
              <a:rPr lang="de-DE" altLang="de-DE">
                <a:solidFill>
                  <a:prstClr val="black"/>
                </a:solidFill>
              </a:rPr>
              <a:pPr fontAlgn="base">
                <a:spcBef>
                  <a:spcPct val="0"/>
                </a:spcBef>
                <a:spcAft>
                  <a:spcPct val="0"/>
                </a:spcAft>
              </a:pPr>
              <a:t>27</a:t>
            </a:fld>
            <a:endParaRPr lang="de-DE" altLang="de-DE">
              <a:solidFill>
                <a:prstClr val="black"/>
              </a:solidFill>
            </a:endParaRPr>
          </a:p>
        </p:txBody>
      </p:sp>
    </p:spTree>
    <p:extLst>
      <p:ext uri="{BB962C8B-B14F-4D97-AF65-F5344CB8AC3E}">
        <p14:creationId xmlns:p14="http://schemas.microsoft.com/office/powerpoint/2010/main" val="35740509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bwMode="auto">
          <a:xfrm>
            <a:off x="87313" y="742950"/>
            <a:ext cx="662305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i="0" kern="1200" dirty="0">
              <a:solidFill>
                <a:schemeClr val="tx1"/>
              </a:solidFill>
              <a:effectLst/>
              <a:latin typeface="+mn-lt"/>
              <a:ea typeface="+mn-ea"/>
              <a:cs typeface="+mn-cs"/>
            </a:endParaRPr>
          </a:p>
          <a:p>
            <a:endParaRPr lang="de-DE" sz="1200" b="0" i="0" kern="1200" dirty="0">
              <a:solidFill>
                <a:schemeClr val="tx1"/>
              </a:solidFill>
              <a:effectLst/>
              <a:latin typeface="+mn-lt"/>
              <a:ea typeface="+mn-ea"/>
              <a:cs typeface="+mn-cs"/>
            </a:endParaRPr>
          </a:p>
        </p:txBody>
      </p:sp>
      <p:sp>
        <p:nvSpPr>
          <p:cNvPr id="143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A24EEF4-19ED-45E9-A551-26A3BA35AFE4}" type="slidenum">
              <a:rPr lang="de-DE" altLang="de-DE">
                <a:solidFill>
                  <a:prstClr val="black"/>
                </a:solidFill>
              </a:rPr>
              <a:pPr fontAlgn="base">
                <a:spcBef>
                  <a:spcPct val="0"/>
                </a:spcBef>
                <a:spcAft>
                  <a:spcPct val="0"/>
                </a:spcAft>
              </a:pPr>
              <a:t>28</a:t>
            </a:fld>
            <a:endParaRPr lang="de-DE" altLang="de-DE">
              <a:solidFill>
                <a:prstClr val="black"/>
              </a:solidFill>
            </a:endParaRPr>
          </a:p>
        </p:txBody>
      </p:sp>
    </p:spTree>
    <p:extLst>
      <p:ext uri="{BB962C8B-B14F-4D97-AF65-F5344CB8AC3E}">
        <p14:creationId xmlns:p14="http://schemas.microsoft.com/office/powerpoint/2010/main" val="2899104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29</a:t>
            </a:fld>
            <a:endParaRPr lang="de-DE"/>
          </a:p>
        </p:txBody>
      </p:sp>
    </p:spTree>
    <p:extLst>
      <p:ext uri="{BB962C8B-B14F-4D97-AF65-F5344CB8AC3E}">
        <p14:creationId xmlns:p14="http://schemas.microsoft.com/office/powerpoint/2010/main" val="808628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3</a:t>
            </a:fld>
            <a:endParaRPr lang="de-DE"/>
          </a:p>
        </p:txBody>
      </p:sp>
    </p:spTree>
    <p:extLst>
      <p:ext uri="{BB962C8B-B14F-4D97-AF65-F5344CB8AC3E}">
        <p14:creationId xmlns:p14="http://schemas.microsoft.com/office/powerpoint/2010/main" val="12079419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30</a:t>
            </a:fld>
            <a:endParaRPr lang="de-DE"/>
          </a:p>
        </p:txBody>
      </p:sp>
    </p:spTree>
    <p:extLst>
      <p:ext uri="{BB962C8B-B14F-4D97-AF65-F5344CB8AC3E}">
        <p14:creationId xmlns:p14="http://schemas.microsoft.com/office/powerpoint/2010/main" val="17262309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31</a:t>
            </a:fld>
            <a:endParaRPr lang="de-DE"/>
          </a:p>
        </p:txBody>
      </p:sp>
    </p:spTree>
    <p:extLst>
      <p:ext uri="{BB962C8B-B14F-4D97-AF65-F5344CB8AC3E}">
        <p14:creationId xmlns:p14="http://schemas.microsoft.com/office/powerpoint/2010/main" val="30934530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8900" y="742950"/>
            <a:ext cx="6619875" cy="372427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32</a:t>
            </a:fld>
            <a:endParaRPr lang="de-DE"/>
          </a:p>
        </p:txBody>
      </p:sp>
    </p:spTree>
    <p:extLst>
      <p:ext uri="{BB962C8B-B14F-4D97-AF65-F5344CB8AC3E}">
        <p14:creationId xmlns:p14="http://schemas.microsoft.com/office/powerpoint/2010/main" val="23115961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a:t>
            </a:r>
          </a:p>
        </p:txBody>
      </p:sp>
      <p:sp>
        <p:nvSpPr>
          <p:cNvPr id="4" name="Foliennummernplatzhalter 3"/>
          <p:cNvSpPr>
            <a:spLocks noGrp="1"/>
          </p:cNvSpPr>
          <p:nvPr>
            <p:ph type="sldNum" sz="quarter" idx="10"/>
          </p:nvPr>
        </p:nvSpPr>
        <p:spPr/>
        <p:txBody>
          <a:bodyPr/>
          <a:lstStyle/>
          <a:p>
            <a:fld id="{E51D471A-9890-4F02-A052-C7B4B280A73B}" type="slidenum">
              <a:rPr lang="de-DE" smtClean="0"/>
              <a:t>33</a:t>
            </a:fld>
            <a:endParaRPr lang="de-DE"/>
          </a:p>
        </p:txBody>
      </p:sp>
    </p:spTree>
    <p:extLst>
      <p:ext uri="{BB962C8B-B14F-4D97-AF65-F5344CB8AC3E}">
        <p14:creationId xmlns:p14="http://schemas.microsoft.com/office/powerpoint/2010/main" val="115614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NL</a:t>
            </a:r>
          </a:p>
        </p:txBody>
      </p:sp>
      <p:sp>
        <p:nvSpPr>
          <p:cNvPr id="4" name="Foliennummernplatzhalter 3"/>
          <p:cNvSpPr>
            <a:spLocks noGrp="1"/>
          </p:cNvSpPr>
          <p:nvPr>
            <p:ph type="sldNum" sz="quarter" idx="10"/>
          </p:nvPr>
        </p:nvSpPr>
        <p:spPr/>
        <p:txBody>
          <a:bodyPr/>
          <a:lstStyle/>
          <a:p>
            <a:fld id="{E51D471A-9890-4F02-A052-C7B4B280A73B}" type="slidenum">
              <a:rPr lang="de-DE" smtClean="0"/>
              <a:t>34</a:t>
            </a:fld>
            <a:endParaRPr lang="de-DE"/>
          </a:p>
        </p:txBody>
      </p:sp>
    </p:spTree>
    <p:extLst>
      <p:ext uri="{BB962C8B-B14F-4D97-AF65-F5344CB8AC3E}">
        <p14:creationId xmlns:p14="http://schemas.microsoft.com/office/powerpoint/2010/main" val="9937038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NL</a:t>
            </a:r>
          </a:p>
          <a:p>
            <a:r>
              <a:rPr lang="de-DE" dirty="0"/>
              <a:t>7. April –</a:t>
            </a:r>
            <a:r>
              <a:rPr lang="de-DE" baseline="0" dirty="0"/>
              <a:t> erster Umsatz</a:t>
            </a:r>
            <a:endParaRPr lang="de-DE" dirty="0"/>
          </a:p>
          <a:p>
            <a:r>
              <a:rPr lang="de-DE" dirty="0"/>
              <a:t>24. August – erstes</a:t>
            </a:r>
            <a:r>
              <a:rPr lang="de-DE" baseline="0" dirty="0"/>
              <a:t> Hard-Cap von 20.000.000 Euro erreicht (139 Tage bzw. 4,5 Monate)</a:t>
            </a:r>
            <a:endParaRPr lang="de-DE" dirty="0"/>
          </a:p>
          <a:p>
            <a:r>
              <a:rPr lang="de-DE" dirty="0"/>
              <a:t>9. Dezember</a:t>
            </a:r>
            <a:r>
              <a:rPr lang="de-DE" baseline="0" dirty="0"/>
              <a:t> – letzter Zeichnungsschein (24.989.999,62 Euro)</a:t>
            </a:r>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35</a:t>
            </a:fld>
            <a:endParaRPr lang="de-DE"/>
          </a:p>
        </p:txBody>
      </p:sp>
    </p:spTree>
    <p:extLst>
      <p:ext uri="{BB962C8B-B14F-4D97-AF65-F5344CB8AC3E}">
        <p14:creationId xmlns:p14="http://schemas.microsoft.com/office/powerpoint/2010/main" val="13879166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dirty="0"/>
              <a:t>NL</a:t>
            </a:r>
          </a:p>
        </p:txBody>
      </p:sp>
      <p:sp>
        <p:nvSpPr>
          <p:cNvPr id="4" name="Foliennummernplatzhalter 3"/>
          <p:cNvSpPr>
            <a:spLocks noGrp="1"/>
          </p:cNvSpPr>
          <p:nvPr>
            <p:ph type="sldNum" sz="quarter" idx="5"/>
          </p:nvPr>
        </p:nvSpPr>
        <p:spPr/>
        <p:txBody>
          <a:bodyPr/>
          <a:lstStyle/>
          <a:p>
            <a:fld id="{E51D471A-9890-4F02-A052-C7B4B280A73B}" type="slidenum">
              <a:rPr lang="de-DE" smtClean="0"/>
              <a:t>36</a:t>
            </a:fld>
            <a:endParaRPr lang="de-DE"/>
          </a:p>
        </p:txBody>
      </p:sp>
    </p:spTree>
    <p:extLst>
      <p:ext uri="{BB962C8B-B14F-4D97-AF65-F5344CB8AC3E}">
        <p14:creationId xmlns:p14="http://schemas.microsoft.com/office/powerpoint/2010/main" val="19854838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a:t>
            </a:r>
          </a:p>
        </p:txBody>
      </p:sp>
      <p:sp>
        <p:nvSpPr>
          <p:cNvPr id="4" name="Foliennummernplatzhalter 3"/>
          <p:cNvSpPr>
            <a:spLocks noGrp="1"/>
          </p:cNvSpPr>
          <p:nvPr>
            <p:ph type="sldNum" sz="quarter" idx="5"/>
          </p:nvPr>
        </p:nvSpPr>
        <p:spPr/>
        <p:txBody>
          <a:bodyPr/>
          <a:lstStyle/>
          <a:p>
            <a:fld id="{E51D471A-9890-4F02-A052-C7B4B280A73B}" type="slidenum">
              <a:rPr lang="de-DE" smtClean="0"/>
              <a:t>37</a:t>
            </a:fld>
            <a:endParaRPr lang="de-DE"/>
          </a:p>
        </p:txBody>
      </p:sp>
    </p:spTree>
    <p:extLst>
      <p:ext uri="{BB962C8B-B14F-4D97-AF65-F5344CB8AC3E}">
        <p14:creationId xmlns:p14="http://schemas.microsoft.com/office/powerpoint/2010/main" val="147596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NA</a:t>
            </a:r>
          </a:p>
          <a:p>
            <a:r>
              <a:rPr lang="de-DE" sz="1200" kern="1200" dirty="0">
                <a:solidFill>
                  <a:schemeClr val="tx1"/>
                </a:solidFill>
                <a:effectLst/>
                <a:latin typeface="+mn-lt"/>
                <a:ea typeface="+mn-ea"/>
                <a:cs typeface="+mn-cs"/>
              </a:rPr>
              <a:t>Nordamerika: USA +Kanada </a:t>
            </a:r>
            <a:r>
              <a:rPr lang="de-DE" sz="1200" i="1" kern="1200" dirty="0">
                <a:solidFill>
                  <a:schemeClr val="tx1"/>
                </a:solidFill>
                <a:effectLst/>
                <a:latin typeface="+mn-lt"/>
                <a:ea typeface="+mn-ea"/>
                <a:cs typeface="+mn-cs"/>
              </a:rPr>
              <a:t>(dunkelgrün)</a:t>
            </a:r>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Europa </a:t>
            </a:r>
            <a:r>
              <a:rPr lang="de-DE" sz="1200" i="1" kern="1200" dirty="0">
                <a:solidFill>
                  <a:schemeClr val="tx1"/>
                </a:solidFill>
                <a:effectLst/>
                <a:latin typeface="+mn-lt"/>
                <a:ea typeface="+mn-ea"/>
                <a:cs typeface="+mn-cs"/>
              </a:rPr>
              <a:t>(dunkelgrün)</a:t>
            </a:r>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E51D471A-9890-4F02-A052-C7B4B280A73B}" type="slidenum">
              <a:rPr lang="de-DE" smtClean="0"/>
              <a:t>38</a:t>
            </a:fld>
            <a:endParaRPr lang="de-DE"/>
          </a:p>
        </p:txBody>
      </p:sp>
    </p:spTree>
    <p:extLst>
      <p:ext uri="{BB962C8B-B14F-4D97-AF65-F5344CB8AC3E}">
        <p14:creationId xmlns:p14="http://schemas.microsoft.com/office/powerpoint/2010/main" val="5287850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a:t>
            </a:r>
          </a:p>
          <a:p>
            <a:r>
              <a:rPr lang="de-DE" dirty="0"/>
              <a:t>MPEP IV EU+NA+ Asia</a:t>
            </a:r>
          </a:p>
          <a:p>
            <a:r>
              <a:rPr lang="de-DE" dirty="0"/>
              <a:t>MPEP V</a:t>
            </a:r>
          </a:p>
          <a:p>
            <a:endParaRPr lang="de-DE" dirty="0"/>
          </a:p>
          <a:p>
            <a:r>
              <a:rPr lang="de-DE" dirty="0"/>
              <a:t>Ziel:</a:t>
            </a:r>
            <a:r>
              <a:rPr lang="de-DE" baseline="0" dirty="0"/>
              <a:t> 10-12 Fonds pro Region</a:t>
            </a:r>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39</a:t>
            </a:fld>
            <a:endParaRPr lang="de-DE"/>
          </a:p>
        </p:txBody>
      </p:sp>
    </p:spTree>
    <p:extLst>
      <p:ext uri="{BB962C8B-B14F-4D97-AF65-F5344CB8AC3E}">
        <p14:creationId xmlns:p14="http://schemas.microsoft.com/office/powerpoint/2010/main" val="2126352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4</a:t>
            </a:fld>
            <a:endParaRPr lang="de-DE"/>
          </a:p>
        </p:txBody>
      </p:sp>
    </p:spTree>
    <p:extLst>
      <p:ext uri="{BB962C8B-B14F-4D97-AF65-F5344CB8AC3E}">
        <p14:creationId xmlns:p14="http://schemas.microsoft.com/office/powerpoint/2010/main" val="9437938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Irma</a:t>
            </a:r>
          </a:p>
        </p:txBody>
      </p:sp>
      <p:sp>
        <p:nvSpPr>
          <p:cNvPr id="4" name="Foliennummernplatzhalter 3"/>
          <p:cNvSpPr>
            <a:spLocks noGrp="1"/>
          </p:cNvSpPr>
          <p:nvPr>
            <p:ph type="sldNum" sz="quarter" idx="5"/>
          </p:nvPr>
        </p:nvSpPr>
        <p:spPr/>
        <p:txBody>
          <a:bodyPr/>
          <a:lstStyle/>
          <a:p>
            <a:fld id="{E51D471A-9890-4F02-A052-C7B4B280A73B}" type="slidenum">
              <a:rPr lang="de-DE" smtClean="0"/>
              <a:t>40</a:t>
            </a:fld>
            <a:endParaRPr lang="de-DE"/>
          </a:p>
        </p:txBody>
      </p:sp>
    </p:spTree>
    <p:extLst>
      <p:ext uri="{BB962C8B-B14F-4D97-AF65-F5344CB8AC3E}">
        <p14:creationId xmlns:p14="http://schemas.microsoft.com/office/powerpoint/2010/main" val="2292139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Irma</a:t>
            </a:r>
          </a:p>
        </p:txBody>
      </p:sp>
      <p:sp>
        <p:nvSpPr>
          <p:cNvPr id="4" name="Foliennummernplatzhalter 3"/>
          <p:cNvSpPr>
            <a:spLocks noGrp="1"/>
          </p:cNvSpPr>
          <p:nvPr>
            <p:ph type="sldNum" sz="quarter" idx="5"/>
          </p:nvPr>
        </p:nvSpPr>
        <p:spPr/>
        <p:txBody>
          <a:bodyPr/>
          <a:lstStyle/>
          <a:p>
            <a:fld id="{E51D471A-9890-4F02-A052-C7B4B280A73B}" type="slidenum">
              <a:rPr lang="de-DE" smtClean="0"/>
              <a:t>41</a:t>
            </a:fld>
            <a:endParaRPr lang="de-DE"/>
          </a:p>
        </p:txBody>
      </p:sp>
    </p:spTree>
    <p:extLst>
      <p:ext uri="{BB962C8B-B14F-4D97-AF65-F5344CB8AC3E}">
        <p14:creationId xmlns:p14="http://schemas.microsoft.com/office/powerpoint/2010/main" val="40078981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eaLnBrk="1" fontAlgn="t" latinLnBrk="0" hangingPunct="1"/>
            <a:r>
              <a:rPr lang="de-DE" sz="1200" b="1" i="0" u="none" strike="noStrike" kern="1200" dirty="0">
                <a:solidFill>
                  <a:schemeClr val="tx1"/>
                </a:solidFill>
                <a:effectLst/>
                <a:latin typeface="+mn-lt"/>
                <a:ea typeface="+mn-ea"/>
                <a:cs typeface="+mn-cs"/>
              </a:rPr>
              <a:t>Irma</a:t>
            </a:r>
          </a:p>
          <a:p>
            <a:pPr rtl="0" eaLnBrk="1" fontAlgn="t" latinLnBrk="0" hangingPunct="1"/>
            <a:r>
              <a:rPr lang="de-DE" sz="1200" b="1" i="0" u="none" strike="noStrike" kern="1200" dirty="0">
                <a:solidFill>
                  <a:schemeClr val="tx1"/>
                </a:solidFill>
                <a:effectLst/>
                <a:latin typeface="+mn-lt"/>
                <a:ea typeface="+mn-ea"/>
                <a:cs typeface="+mn-cs"/>
              </a:rPr>
              <a:t>Fund III – US$160m </a:t>
            </a:r>
            <a:endParaRPr lang="de-DE" sz="1200" b="0" i="0" u="none" strike="noStrike" kern="1200" dirty="0">
              <a:solidFill>
                <a:schemeClr val="tx1"/>
              </a:solidFill>
              <a:effectLst/>
              <a:latin typeface="+mn-lt"/>
              <a:ea typeface="+mn-ea"/>
              <a:cs typeface="+mn-cs"/>
            </a:endParaRPr>
          </a:p>
          <a:p>
            <a:pPr rtl="0" eaLnBrk="1" fontAlgn="b" latinLnBrk="0" hangingPunct="1"/>
            <a:r>
              <a:rPr lang="en-US" sz="1200" b="0" i="1" u="none" strike="noStrike" kern="1200" baseline="0" dirty="0">
                <a:solidFill>
                  <a:schemeClr val="tx1"/>
                </a:solidFill>
                <a:effectLst/>
                <a:latin typeface="+mn-lt"/>
                <a:ea typeface="+mn-ea"/>
                <a:cs typeface="+mn-cs"/>
              </a:rPr>
              <a:t>Vintage 2018 		</a:t>
            </a:r>
            <a:r>
              <a:rPr lang="de-DE" sz="1200" b="1" i="0" u="none" strike="noStrike" kern="1200" dirty="0">
                <a:solidFill>
                  <a:schemeClr val="tx1"/>
                </a:solidFill>
                <a:effectLst/>
                <a:latin typeface="+mn-lt"/>
                <a:ea typeface="+mn-ea"/>
                <a:cs typeface="+mn-cs"/>
              </a:rPr>
              <a:t>2.0x </a:t>
            </a:r>
            <a:r>
              <a:rPr lang="de-DE" sz="1200" b="0" i="0" u="none" strike="noStrike" kern="1200" dirty="0">
                <a:solidFill>
                  <a:schemeClr val="tx1"/>
                </a:solidFill>
                <a:effectLst/>
                <a:latin typeface="+mn-lt"/>
                <a:ea typeface="+mn-ea"/>
                <a:cs typeface="+mn-cs"/>
              </a:rPr>
              <a:t>MOIC	</a:t>
            </a:r>
            <a:r>
              <a:rPr lang="de-DE" sz="1200" b="1" i="0" u="none" strike="noStrike" kern="1200" dirty="0">
                <a:solidFill>
                  <a:schemeClr val="tx1"/>
                </a:solidFill>
                <a:effectLst/>
                <a:latin typeface="+mn-lt"/>
                <a:ea typeface="+mn-ea"/>
                <a:cs typeface="+mn-cs"/>
              </a:rPr>
              <a:t>40% </a:t>
            </a:r>
            <a:r>
              <a:rPr lang="de-DE" sz="1200" b="0" i="0" u="none" strike="noStrike" kern="1200" dirty="0" err="1">
                <a:solidFill>
                  <a:schemeClr val="tx1"/>
                </a:solidFill>
                <a:effectLst/>
                <a:latin typeface="+mn-lt"/>
                <a:ea typeface="+mn-ea"/>
                <a:cs typeface="+mn-cs"/>
              </a:rPr>
              <a:t>Gross</a:t>
            </a:r>
            <a:r>
              <a:rPr lang="de-DE" sz="1200" b="0" i="0" u="none" strike="noStrike" kern="1200" dirty="0">
                <a:solidFill>
                  <a:schemeClr val="tx1"/>
                </a:solidFill>
                <a:effectLst/>
                <a:latin typeface="+mn-lt"/>
                <a:ea typeface="+mn-ea"/>
                <a:cs typeface="+mn-cs"/>
              </a:rPr>
              <a:t> IRR</a:t>
            </a:r>
          </a:p>
          <a:p>
            <a:pPr marL="0" marR="0" lvl="0" indent="0" algn="l" defTabSz="914400" rtl="0" eaLnBrk="1" fontAlgn="b" latinLnBrk="0" hangingPunct="1">
              <a:lnSpc>
                <a:spcPct val="100000"/>
              </a:lnSpc>
              <a:spcBef>
                <a:spcPts val="0"/>
              </a:spcBef>
              <a:spcAft>
                <a:spcPts val="0"/>
              </a:spcAft>
              <a:buClrTx/>
              <a:buSzTx/>
              <a:buFontTx/>
              <a:buNone/>
              <a:tabLst/>
              <a:defRPr/>
            </a:pPr>
            <a:r>
              <a:rPr lang="en-US" sz="1200" b="0" i="1" u="none" strike="noStrike" kern="1200" baseline="0" dirty="0">
                <a:solidFill>
                  <a:schemeClr val="tx1"/>
                </a:solidFill>
                <a:effectLst/>
                <a:latin typeface="+mn-lt"/>
                <a:ea typeface="+mn-ea"/>
                <a:cs typeface="+mn-cs"/>
              </a:rPr>
              <a:t>As at 31 March 2023	</a:t>
            </a:r>
            <a:r>
              <a:rPr lang="de-DE" sz="1200" b="1" i="0" u="none" strike="noStrike" kern="1200" dirty="0">
                <a:solidFill>
                  <a:schemeClr val="tx1"/>
                </a:solidFill>
                <a:effectLst/>
                <a:latin typeface="+mn-lt"/>
                <a:ea typeface="+mn-ea"/>
                <a:cs typeface="+mn-cs"/>
              </a:rPr>
              <a:t>170% </a:t>
            </a:r>
            <a:r>
              <a:rPr lang="de-DE" sz="1200" b="0" i="0" u="none" strike="noStrike" kern="1200" dirty="0">
                <a:solidFill>
                  <a:schemeClr val="tx1"/>
                </a:solidFill>
                <a:effectLst/>
                <a:latin typeface="+mn-lt"/>
                <a:ea typeface="+mn-ea"/>
                <a:cs typeface="+mn-cs"/>
              </a:rPr>
              <a:t>TVPI	</a:t>
            </a:r>
            <a:r>
              <a:rPr lang="de-DE" sz="1200" b="1" i="0" u="none" strike="noStrike" kern="1200" dirty="0">
                <a:solidFill>
                  <a:schemeClr val="tx1"/>
                </a:solidFill>
                <a:effectLst/>
                <a:latin typeface="+mn-lt"/>
                <a:ea typeface="+mn-ea"/>
                <a:cs typeface="+mn-cs"/>
              </a:rPr>
              <a:t>27%   </a:t>
            </a:r>
            <a:r>
              <a:rPr lang="de-DE" sz="1200" b="0" i="0" u="none" strike="noStrike" kern="1200" dirty="0">
                <a:solidFill>
                  <a:schemeClr val="tx1"/>
                </a:solidFill>
                <a:effectLst/>
                <a:latin typeface="+mn-lt"/>
                <a:ea typeface="+mn-ea"/>
                <a:cs typeface="+mn-cs"/>
              </a:rPr>
              <a:t>Net IRR</a:t>
            </a:r>
          </a:p>
          <a:p>
            <a:pPr rtl="0" eaLnBrk="1" fontAlgn="auto" latinLnBrk="0" hangingPunct="1"/>
            <a:r>
              <a:rPr lang="de-DE" sz="1200" b="1" i="0" u="none" strike="noStrike" kern="1200" dirty="0">
                <a:solidFill>
                  <a:schemeClr val="tx1"/>
                </a:solidFill>
                <a:effectLst/>
                <a:latin typeface="+mn-lt"/>
                <a:ea typeface="+mn-ea"/>
                <a:cs typeface="+mn-cs"/>
              </a:rPr>
              <a:t>Fund II – US$92m</a:t>
            </a:r>
            <a:endParaRPr lang="de-DE" sz="1200" b="0" i="0" u="none" strike="noStrike" kern="1200" dirty="0">
              <a:solidFill>
                <a:schemeClr val="tx1"/>
              </a:solidFill>
              <a:effectLst/>
              <a:latin typeface="+mn-lt"/>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lang="en-US" sz="1200" b="0" i="1" u="none" strike="noStrike" kern="1200" baseline="0" dirty="0">
                <a:solidFill>
                  <a:schemeClr val="tx1"/>
                </a:solidFill>
                <a:effectLst/>
                <a:latin typeface="+mn-lt"/>
                <a:ea typeface="+mn-ea"/>
                <a:cs typeface="+mn-cs"/>
              </a:rPr>
              <a:t>Vintage 2012		</a:t>
            </a:r>
            <a:r>
              <a:rPr lang="de-DE" sz="1200" b="1" i="0" u="none" strike="noStrike" kern="1200" dirty="0">
                <a:solidFill>
                  <a:schemeClr val="tx1"/>
                </a:solidFill>
                <a:effectLst/>
                <a:latin typeface="+mn-lt"/>
                <a:ea typeface="+mn-ea"/>
                <a:cs typeface="+mn-cs"/>
              </a:rPr>
              <a:t>4.7x </a:t>
            </a:r>
            <a:r>
              <a:rPr lang="de-DE" sz="1200" b="0" i="0" u="none" strike="noStrike" kern="1200" dirty="0">
                <a:solidFill>
                  <a:schemeClr val="tx1"/>
                </a:solidFill>
                <a:effectLst/>
                <a:latin typeface="+mn-lt"/>
                <a:ea typeface="+mn-ea"/>
                <a:cs typeface="+mn-cs"/>
              </a:rPr>
              <a:t>MOIC	</a:t>
            </a:r>
            <a:r>
              <a:rPr lang="de-DE" sz="1200" b="1" i="0" u="none" strike="noStrike" kern="1200" dirty="0">
                <a:solidFill>
                  <a:schemeClr val="tx1"/>
                </a:solidFill>
                <a:effectLst/>
                <a:latin typeface="+mn-lt"/>
                <a:ea typeface="+mn-ea"/>
                <a:cs typeface="+mn-cs"/>
              </a:rPr>
              <a:t>32% </a:t>
            </a:r>
            <a:r>
              <a:rPr lang="de-DE" sz="1200" b="0" i="0" u="none" strike="noStrike" kern="1200" dirty="0" err="1">
                <a:solidFill>
                  <a:schemeClr val="tx1"/>
                </a:solidFill>
                <a:effectLst/>
                <a:latin typeface="+mn-lt"/>
                <a:ea typeface="+mn-ea"/>
                <a:cs typeface="+mn-cs"/>
              </a:rPr>
              <a:t>Gross</a:t>
            </a:r>
            <a:r>
              <a:rPr lang="de-DE" sz="1200" b="0" i="0" u="none" strike="noStrike" kern="1200" dirty="0">
                <a:solidFill>
                  <a:schemeClr val="tx1"/>
                </a:solidFill>
                <a:effectLst/>
                <a:latin typeface="+mn-lt"/>
                <a:ea typeface="+mn-ea"/>
                <a:cs typeface="+mn-cs"/>
              </a:rPr>
              <a:t> IRR</a:t>
            </a:r>
          </a:p>
          <a:p>
            <a:pPr marL="0" marR="0" lvl="0" indent="0" algn="l" defTabSz="914400" rtl="0" eaLnBrk="1" fontAlgn="b" latinLnBrk="0" hangingPunct="1">
              <a:lnSpc>
                <a:spcPct val="100000"/>
              </a:lnSpc>
              <a:spcBef>
                <a:spcPts val="0"/>
              </a:spcBef>
              <a:spcAft>
                <a:spcPts val="0"/>
              </a:spcAft>
              <a:buClrTx/>
              <a:buSzTx/>
              <a:buFontTx/>
              <a:buNone/>
              <a:tabLst/>
              <a:defRPr/>
            </a:pPr>
            <a:r>
              <a:rPr lang="en-US" sz="1200" b="0" i="1" u="none" strike="noStrike" kern="1200" baseline="0" dirty="0">
                <a:solidFill>
                  <a:schemeClr val="tx1"/>
                </a:solidFill>
                <a:effectLst/>
                <a:latin typeface="+mn-lt"/>
                <a:ea typeface="+mn-ea"/>
                <a:cs typeface="+mn-cs"/>
              </a:rPr>
              <a:t>As at 31 March 2023	</a:t>
            </a:r>
            <a:r>
              <a:rPr lang="de-DE" sz="1200" b="1" i="0" u="none" strike="noStrike" kern="1200" dirty="0">
                <a:solidFill>
                  <a:schemeClr val="tx1"/>
                </a:solidFill>
                <a:effectLst/>
                <a:latin typeface="+mn-lt"/>
                <a:ea typeface="+mn-ea"/>
                <a:cs typeface="+mn-cs"/>
              </a:rPr>
              <a:t>340% </a:t>
            </a:r>
            <a:r>
              <a:rPr lang="de-DE" sz="1200" b="0" i="0" u="none" strike="noStrike" kern="1200" dirty="0">
                <a:solidFill>
                  <a:schemeClr val="tx1"/>
                </a:solidFill>
                <a:effectLst/>
                <a:latin typeface="+mn-lt"/>
                <a:ea typeface="+mn-ea"/>
                <a:cs typeface="+mn-cs"/>
              </a:rPr>
              <a:t>TVPI	</a:t>
            </a:r>
            <a:r>
              <a:rPr lang="de-DE" sz="1200" b="1" i="0" u="none" strike="noStrike" kern="1200" dirty="0">
                <a:solidFill>
                  <a:schemeClr val="tx1"/>
                </a:solidFill>
                <a:effectLst/>
                <a:latin typeface="+mn-lt"/>
                <a:ea typeface="+mn-ea"/>
                <a:cs typeface="+mn-cs"/>
              </a:rPr>
              <a:t>23%   </a:t>
            </a:r>
            <a:r>
              <a:rPr lang="de-DE" sz="1200" b="0" i="0" u="none" strike="noStrike" kern="1200" dirty="0">
                <a:solidFill>
                  <a:schemeClr val="tx1"/>
                </a:solidFill>
                <a:effectLst/>
                <a:latin typeface="+mn-lt"/>
                <a:ea typeface="+mn-ea"/>
                <a:cs typeface="+mn-cs"/>
              </a:rPr>
              <a:t>Net IRR</a:t>
            </a:r>
          </a:p>
          <a:p>
            <a:pPr rtl="0" eaLnBrk="1" fontAlgn="auto" latinLnBrk="0" hangingPunct="1"/>
            <a:r>
              <a:rPr lang="de-DE" sz="1200" b="1" i="0" u="none" strike="noStrike" kern="1200" dirty="0">
                <a:solidFill>
                  <a:schemeClr val="tx1"/>
                </a:solidFill>
                <a:effectLst/>
                <a:latin typeface="+mn-lt"/>
                <a:ea typeface="+mn-ea"/>
                <a:cs typeface="+mn-cs"/>
              </a:rPr>
              <a:t>Fund I – US$62m</a:t>
            </a:r>
            <a:endParaRPr lang="de-DE" sz="1200" b="0" i="0" u="none" strike="noStrike" kern="1200" dirty="0">
              <a:solidFill>
                <a:schemeClr val="tx1"/>
              </a:solidFill>
              <a:effectLst/>
              <a:latin typeface="+mn-lt"/>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lang="en-US" sz="1200" b="0" i="1" u="none" strike="noStrike" kern="1200" baseline="0" dirty="0">
                <a:solidFill>
                  <a:schemeClr val="tx1"/>
                </a:solidFill>
                <a:effectLst/>
                <a:latin typeface="+mn-lt"/>
                <a:ea typeface="+mn-ea"/>
                <a:cs typeface="+mn-cs"/>
              </a:rPr>
              <a:t>Vintage 2006		</a:t>
            </a:r>
            <a:r>
              <a:rPr lang="de-DE" sz="1200" b="1" i="0" u="none" strike="noStrike" kern="1200" dirty="0">
                <a:solidFill>
                  <a:schemeClr val="tx1"/>
                </a:solidFill>
                <a:effectLst/>
                <a:latin typeface="+mn-lt"/>
                <a:ea typeface="+mn-ea"/>
                <a:cs typeface="+mn-cs"/>
              </a:rPr>
              <a:t>3.6x </a:t>
            </a:r>
            <a:r>
              <a:rPr lang="de-DE" sz="1200" b="0" i="0" u="none" strike="noStrike" kern="1200" dirty="0">
                <a:solidFill>
                  <a:schemeClr val="tx1"/>
                </a:solidFill>
                <a:effectLst/>
                <a:latin typeface="+mn-lt"/>
                <a:ea typeface="+mn-ea"/>
                <a:cs typeface="+mn-cs"/>
              </a:rPr>
              <a:t>MOIC	</a:t>
            </a:r>
            <a:r>
              <a:rPr lang="de-DE" sz="1200" b="1" i="0" u="none" strike="noStrike" kern="1200" dirty="0">
                <a:solidFill>
                  <a:schemeClr val="tx1"/>
                </a:solidFill>
                <a:effectLst/>
                <a:latin typeface="+mn-lt"/>
                <a:ea typeface="+mn-ea"/>
                <a:cs typeface="+mn-cs"/>
              </a:rPr>
              <a:t>30% </a:t>
            </a:r>
            <a:r>
              <a:rPr lang="de-DE" sz="1200" b="0" i="0" u="none" strike="noStrike" kern="1200" dirty="0" err="1">
                <a:solidFill>
                  <a:schemeClr val="tx1"/>
                </a:solidFill>
                <a:effectLst/>
                <a:latin typeface="+mn-lt"/>
                <a:ea typeface="+mn-ea"/>
                <a:cs typeface="+mn-cs"/>
              </a:rPr>
              <a:t>Gross</a:t>
            </a:r>
            <a:r>
              <a:rPr lang="de-DE" sz="1200" b="0" i="0" u="none" strike="noStrike" kern="1200" dirty="0">
                <a:solidFill>
                  <a:schemeClr val="tx1"/>
                </a:solidFill>
                <a:effectLst/>
                <a:latin typeface="+mn-lt"/>
                <a:ea typeface="+mn-ea"/>
                <a:cs typeface="+mn-cs"/>
              </a:rPr>
              <a:t> IRR</a:t>
            </a:r>
          </a:p>
          <a:p>
            <a:pPr marL="0" marR="0" lvl="0" indent="0" algn="l" defTabSz="914400" rtl="0" eaLnBrk="1" fontAlgn="b" latinLnBrk="0" hangingPunct="1">
              <a:lnSpc>
                <a:spcPct val="100000"/>
              </a:lnSpc>
              <a:spcBef>
                <a:spcPts val="0"/>
              </a:spcBef>
              <a:spcAft>
                <a:spcPts val="0"/>
              </a:spcAft>
              <a:buClrTx/>
              <a:buSzTx/>
              <a:buFontTx/>
              <a:buNone/>
              <a:tabLst/>
              <a:defRPr/>
            </a:pPr>
            <a:r>
              <a:rPr lang="en-US" sz="1200" b="0" i="1" u="none" strike="noStrike" kern="1200" baseline="0" dirty="0">
                <a:solidFill>
                  <a:schemeClr val="tx1"/>
                </a:solidFill>
                <a:effectLst/>
                <a:latin typeface="+mn-lt"/>
                <a:ea typeface="+mn-ea"/>
                <a:cs typeface="+mn-cs"/>
              </a:rPr>
              <a:t>As at 31 March 2023	</a:t>
            </a:r>
            <a:r>
              <a:rPr lang="de-DE" sz="1200" b="1" i="0" u="none" strike="noStrike" kern="1200" dirty="0">
                <a:solidFill>
                  <a:schemeClr val="tx1"/>
                </a:solidFill>
                <a:effectLst/>
                <a:latin typeface="+mn-lt"/>
                <a:ea typeface="+mn-ea"/>
                <a:cs typeface="+mn-cs"/>
              </a:rPr>
              <a:t>250% </a:t>
            </a:r>
            <a:r>
              <a:rPr lang="de-DE" sz="1200" b="0" i="0" u="none" strike="noStrike" kern="1200" dirty="0">
                <a:solidFill>
                  <a:schemeClr val="tx1"/>
                </a:solidFill>
                <a:effectLst/>
                <a:latin typeface="+mn-lt"/>
                <a:ea typeface="+mn-ea"/>
                <a:cs typeface="+mn-cs"/>
              </a:rPr>
              <a:t>TVPI	</a:t>
            </a:r>
            <a:r>
              <a:rPr lang="de-DE" sz="1200" b="1" i="0" u="none" strike="noStrike" kern="1200" dirty="0">
                <a:solidFill>
                  <a:schemeClr val="tx1"/>
                </a:solidFill>
                <a:effectLst/>
                <a:latin typeface="+mn-lt"/>
                <a:ea typeface="+mn-ea"/>
                <a:cs typeface="+mn-cs"/>
              </a:rPr>
              <a:t>20%   </a:t>
            </a:r>
            <a:r>
              <a:rPr lang="de-DE" sz="1200" b="0" i="0" u="none" strike="noStrike" kern="1200" dirty="0">
                <a:solidFill>
                  <a:schemeClr val="tx1"/>
                </a:solidFill>
                <a:effectLst/>
                <a:latin typeface="+mn-lt"/>
                <a:ea typeface="+mn-ea"/>
                <a:cs typeface="+mn-cs"/>
              </a:rPr>
              <a:t>Net IRR</a:t>
            </a:r>
          </a:p>
          <a:p>
            <a:pPr rtl="0" eaLnBrk="1" fontAlgn="t" latinLnBrk="0" hangingPunct="1"/>
            <a:endParaRPr lang="de-DE" sz="1200" b="0" i="0" u="none" strike="noStrike"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solidFill>
                  <a:prstClr val="black"/>
                </a:solidFill>
              </a:rPr>
              <a:pPr/>
              <a:t>42</a:t>
            </a:fld>
            <a:endParaRPr lang="de-DE">
              <a:solidFill>
                <a:prstClr val="black"/>
              </a:solidFill>
            </a:endParaRPr>
          </a:p>
        </p:txBody>
      </p:sp>
    </p:spTree>
    <p:extLst>
      <p:ext uri="{BB962C8B-B14F-4D97-AF65-F5344CB8AC3E}">
        <p14:creationId xmlns:p14="http://schemas.microsoft.com/office/powerpoint/2010/main" val="25924241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Irma</a:t>
            </a:r>
          </a:p>
        </p:txBody>
      </p:sp>
      <p:sp>
        <p:nvSpPr>
          <p:cNvPr id="4" name="Foliennummernplatzhalter 3"/>
          <p:cNvSpPr>
            <a:spLocks noGrp="1"/>
          </p:cNvSpPr>
          <p:nvPr>
            <p:ph type="sldNum" sz="quarter" idx="5"/>
          </p:nvPr>
        </p:nvSpPr>
        <p:spPr/>
        <p:txBody>
          <a:bodyPr/>
          <a:lstStyle/>
          <a:p>
            <a:fld id="{E51D471A-9890-4F02-A052-C7B4B280A73B}" type="slidenum">
              <a:rPr lang="de-DE" smtClean="0"/>
              <a:t>43</a:t>
            </a:fld>
            <a:endParaRPr lang="de-DE"/>
          </a:p>
        </p:txBody>
      </p:sp>
    </p:spTree>
    <p:extLst>
      <p:ext uri="{BB962C8B-B14F-4D97-AF65-F5344CB8AC3E}">
        <p14:creationId xmlns:p14="http://schemas.microsoft.com/office/powerpoint/2010/main" val="35060868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Irma</a:t>
            </a:r>
          </a:p>
        </p:txBody>
      </p:sp>
      <p:sp>
        <p:nvSpPr>
          <p:cNvPr id="4" name="Foliennummernplatzhalter 3"/>
          <p:cNvSpPr>
            <a:spLocks noGrp="1"/>
          </p:cNvSpPr>
          <p:nvPr>
            <p:ph type="sldNum" sz="quarter" idx="5"/>
          </p:nvPr>
        </p:nvSpPr>
        <p:spPr/>
        <p:txBody>
          <a:bodyPr/>
          <a:lstStyle/>
          <a:p>
            <a:fld id="{E51D471A-9890-4F02-A052-C7B4B280A73B}" type="slidenum">
              <a:rPr lang="de-DE" smtClean="0"/>
              <a:t>44</a:t>
            </a:fld>
            <a:endParaRPr lang="de-DE"/>
          </a:p>
        </p:txBody>
      </p:sp>
    </p:spTree>
    <p:extLst>
      <p:ext uri="{BB962C8B-B14F-4D97-AF65-F5344CB8AC3E}">
        <p14:creationId xmlns:p14="http://schemas.microsoft.com/office/powerpoint/2010/main" val="31300827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Irma</a:t>
            </a:r>
          </a:p>
        </p:txBody>
      </p:sp>
      <p:sp>
        <p:nvSpPr>
          <p:cNvPr id="4" name="Foliennummernplatzhalter 3"/>
          <p:cNvSpPr>
            <a:spLocks noGrp="1"/>
          </p:cNvSpPr>
          <p:nvPr>
            <p:ph type="sldNum" sz="quarter" idx="5"/>
          </p:nvPr>
        </p:nvSpPr>
        <p:spPr/>
        <p:txBody>
          <a:bodyPr/>
          <a:lstStyle/>
          <a:p>
            <a:fld id="{E51D471A-9890-4F02-A052-C7B4B280A73B}" type="slidenum">
              <a:rPr lang="de-DE" smtClean="0"/>
              <a:t>45</a:t>
            </a:fld>
            <a:endParaRPr lang="de-DE"/>
          </a:p>
        </p:txBody>
      </p:sp>
    </p:spTree>
    <p:extLst>
      <p:ext uri="{BB962C8B-B14F-4D97-AF65-F5344CB8AC3E}">
        <p14:creationId xmlns:p14="http://schemas.microsoft.com/office/powerpoint/2010/main" val="26237259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irma</a:t>
            </a:r>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46</a:t>
            </a:fld>
            <a:endParaRPr lang="de-DE"/>
          </a:p>
        </p:txBody>
      </p:sp>
    </p:spTree>
    <p:extLst>
      <p:ext uri="{BB962C8B-B14F-4D97-AF65-F5344CB8AC3E}">
        <p14:creationId xmlns:p14="http://schemas.microsoft.com/office/powerpoint/2010/main" val="17338556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a:t>
            </a:r>
          </a:p>
        </p:txBody>
      </p:sp>
      <p:sp>
        <p:nvSpPr>
          <p:cNvPr id="4" name="Foliennummernplatzhalter 3"/>
          <p:cNvSpPr>
            <a:spLocks noGrp="1"/>
          </p:cNvSpPr>
          <p:nvPr>
            <p:ph type="sldNum" sz="quarter" idx="5"/>
          </p:nvPr>
        </p:nvSpPr>
        <p:spPr/>
        <p:txBody>
          <a:bodyPr/>
          <a:lstStyle/>
          <a:p>
            <a:fld id="{E51D471A-9890-4F02-A052-C7B4B280A73B}" type="slidenum">
              <a:rPr lang="de-DE" smtClean="0"/>
              <a:t>47</a:t>
            </a:fld>
            <a:endParaRPr lang="de-DE"/>
          </a:p>
        </p:txBody>
      </p:sp>
    </p:spTree>
    <p:extLst>
      <p:ext uri="{BB962C8B-B14F-4D97-AF65-F5344CB8AC3E}">
        <p14:creationId xmlns:p14="http://schemas.microsoft.com/office/powerpoint/2010/main" val="2717532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NL</a:t>
            </a:r>
          </a:p>
        </p:txBody>
      </p:sp>
      <p:sp>
        <p:nvSpPr>
          <p:cNvPr id="4" name="Foliennummernplatzhalter 3"/>
          <p:cNvSpPr>
            <a:spLocks noGrp="1"/>
          </p:cNvSpPr>
          <p:nvPr>
            <p:ph type="sldNum" sz="quarter" idx="5"/>
          </p:nvPr>
        </p:nvSpPr>
        <p:spPr/>
        <p:txBody>
          <a:bodyPr/>
          <a:lstStyle/>
          <a:p>
            <a:fld id="{E51D471A-9890-4F02-A052-C7B4B280A73B}" type="slidenum">
              <a:rPr lang="de-DE" smtClean="0"/>
              <a:t>48</a:t>
            </a:fld>
            <a:endParaRPr lang="de-DE"/>
          </a:p>
        </p:txBody>
      </p:sp>
    </p:spTree>
    <p:extLst>
      <p:ext uri="{BB962C8B-B14F-4D97-AF65-F5344CB8AC3E}">
        <p14:creationId xmlns:p14="http://schemas.microsoft.com/office/powerpoint/2010/main" val="12130376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a:t>
            </a:r>
          </a:p>
        </p:txBody>
      </p:sp>
      <p:sp>
        <p:nvSpPr>
          <p:cNvPr id="4" name="Foliennummernplatzhalter 3"/>
          <p:cNvSpPr>
            <a:spLocks noGrp="1"/>
          </p:cNvSpPr>
          <p:nvPr>
            <p:ph type="sldNum" sz="quarter" idx="10"/>
          </p:nvPr>
        </p:nvSpPr>
        <p:spPr/>
        <p:txBody>
          <a:bodyPr/>
          <a:lstStyle/>
          <a:p>
            <a:fld id="{E51D471A-9890-4F02-A052-C7B4B280A73B}" type="slidenum">
              <a:rPr lang="de-DE" smtClean="0"/>
              <a:t>49</a:t>
            </a:fld>
            <a:endParaRPr lang="de-DE"/>
          </a:p>
        </p:txBody>
      </p:sp>
    </p:spTree>
    <p:extLst>
      <p:ext uri="{BB962C8B-B14F-4D97-AF65-F5344CB8AC3E}">
        <p14:creationId xmlns:p14="http://schemas.microsoft.com/office/powerpoint/2010/main" val="2355320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NA</a:t>
            </a:r>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solidFill>
                  <a:prstClr val="black"/>
                </a:solidFill>
              </a:rPr>
              <a:pPr/>
              <a:t>5</a:t>
            </a:fld>
            <a:endParaRPr lang="de-DE">
              <a:solidFill>
                <a:prstClr val="black"/>
              </a:solidFill>
            </a:endParaRPr>
          </a:p>
        </p:txBody>
      </p:sp>
    </p:spTree>
    <p:extLst>
      <p:ext uri="{BB962C8B-B14F-4D97-AF65-F5344CB8AC3E}">
        <p14:creationId xmlns:p14="http://schemas.microsoft.com/office/powerpoint/2010/main" val="32456295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8900" y="744538"/>
            <a:ext cx="6619875" cy="3724275"/>
          </a:xfrm>
        </p:spPr>
      </p:sp>
      <p:sp>
        <p:nvSpPr>
          <p:cNvPr id="3" name="Notizenplatzhalter 2"/>
          <p:cNvSpPr>
            <a:spLocks noGrp="1"/>
          </p:cNvSpPr>
          <p:nvPr>
            <p:ph type="body" idx="1"/>
          </p:nvPr>
        </p:nvSpPr>
        <p:spPr/>
        <p:txBody>
          <a:bodyPr/>
          <a:lstStyle/>
          <a:p>
            <a:r>
              <a:rPr lang="de-DE" dirty="0"/>
              <a:t>NA</a:t>
            </a:r>
          </a:p>
        </p:txBody>
      </p:sp>
      <p:sp>
        <p:nvSpPr>
          <p:cNvPr id="4" name="Foliennummernplatzhalter 3"/>
          <p:cNvSpPr>
            <a:spLocks noGrp="1"/>
          </p:cNvSpPr>
          <p:nvPr>
            <p:ph type="sldNum" sz="quarter" idx="10"/>
          </p:nvPr>
        </p:nvSpPr>
        <p:spPr/>
        <p:txBody>
          <a:bodyPr/>
          <a:lstStyle/>
          <a:p>
            <a:fld id="{E51D471A-9890-4F02-A052-C7B4B280A73B}" type="slidenum">
              <a:rPr lang="de-DE" smtClean="0"/>
              <a:t>50</a:t>
            </a:fld>
            <a:endParaRPr lang="de-DE"/>
          </a:p>
        </p:txBody>
      </p:sp>
    </p:spTree>
    <p:extLst>
      <p:ext uri="{BB962C8B-B14F-4D97-AF65-F5344CB8AC3E}">
        <p14:creationId xmlns:p14="http://schemas.microsoft.com/office/powerpoint/2010/main" val="12818997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8900" y="744538"/>
            <a:ext cx="6619875" cy="3724275"/>
          </a:xfrm>
        </p:spPr>
      </p:sp>
      <p:sp>
        <p:nvSpPr>
          <p:cNvPr id="3" name="Notizenplatzhalter 2"/>
          <p:cNvSpPr>
            <a:spLocks noGrp="1"/>
          </p:cNvSpPr>
          <p:nvPr>
            <p:ph type="body" idx="1"/>
          </p:nvPr>
        </p:nvSpPr>
        <p:spPr/>
        <p:txBody>
          <a:bodyPr/>
          <a:lstStyle/>
          <a:p>
            <a:r>
              <a:rPr lang="de-DE" dirty="0"/>
              <a:t>NA</a:t>
            </a:r>
          </a:p>
        </p:txBody>
      </p:sp>
      <p:sp>
        <p:nvSpPr>
          <p:cNvPr id="4" name="Foliennummernplatzhalter 3"/>
          <p:cNvSpPr>
            <a:spLocks noGrp="1"/>
          </p:cNvSpPr>
          <p:nvPr>
            <p:ph type="sldNum" sz="quarter" idx="10"/>
          </p:nvPr>
        </p:nvSpPr>
        <p:spPr/>
        <p:txBody>
          <a:bodyPr/>
          <a:lstStyle/>
          <a:p>
            <a:fld id="{E51D471A-9890-4F02-A052-C7B4B280A73B}" type="slidenum">
              <a:rPr lang="de-DE" smtClean="0"/>
              <a:t>51</a:t>
            </a:fld>
            <a:endParaRPr lang="de-DE"/>
          </a:p>
        </p:txBody>
      </p:sp>
    </p:spTree>
    <p:extLst>
      <p:ext uri="{BB962C8B-B14F-4D97-AF65-F5344CB8AC3E}">
        <p14:creationId xmlns:p14="http://schemas.microsoft.com/office/powerpoint/2010/main" val="939075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a:t>
            </a:r>
          </a:p>
        </p:txBody>
      </p:sp>
      <p:sp>
        <p:nvSpPr>
          <p:cNvPr id="4" name="Foliennummernplatzhalter 3"/>
          <p:cNvSpPr>
            <a:spLocks noGrp="1"/>
          </p:cNvSpPr>
          <p:nvPr>
            <p:ph type="sldNum" sz="quarter" idx="10"/>
          </p:nvPr>
        </p:nvSpPr>
        <p:spPr/>
        <p:txBody>
          <a:bodyPr/>
          <a:lstStyle/>
          <a:p>
            <a:fld id="{E51D471A-9890-4F02-A052-C7B4B280A73B}" type="slidenum">
              <a:rPr lang="de-DE" smtClean="0"/>
              <a:t>52</a:t>
            </a:fld>
            <a:endParaRPr lang="de-DE"/>
          </a:p>
        </p:txBody>
      </p:sp>
    </p:spTree>
    <p:extLst>
      <p:ext uri="{BB962C8B-B14F-4D97-AF65-F5344CB8AC3E}">
        <p14:creationId xmlns:p14="http://schemas.microsoft.com/office/powerpoint/2010/main" val="19091103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a:t>
            </a:r>
          </a:p>
        </p:txBody>
      </p:sp>
      <p:sp>
        <p:nvSpPr>
          <p:cNvPr id="4" name="Foliennummernplatzhalter 3"/>
          <p:cNvSpPr>
            <a:spLocks noGrp="1"/>
          </p:cNvSpPr>
          <p:nvPr>
            <p:ph type="sldNum" sz="quarter" idx="10"/>
          </p:nvPr>
        </p:nvSpPr>
        <p:spPr/>
        <p:txBody>
          <a:bodyPr/>
          <a:lstStyle/>
          <a:p>
            <a:fld id="{E51D471A-9890-4F02-A052-C7B4B280A73B}" type="slidenum">
              <a:rPr lang="de-DE" smtClean="0"/>
              <a:t>53</a:t>
            </a:fld>
            <a:endParaRPr lang="de-DE"/>
          </a:p>
        </p:txBody>
      </p:sp>
    </p:spTree>
    <p:extLst>
      <p:ext uri="{BB962C8B-B14F-4D97-AF65-F5344CB8AC3E}">
        <p14:creationId xmlns:p14="http://schemas.microsoft.com/office/powerpoint/2010/main" val="41424599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bwMode="auto">
          <a:xfrm>
            <a:off x="87313" y="742950"/>
            <a:ext cx="662305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sz="1200" b="0" i="0" u="none" strike="noStrike" kern="1200" baseline="0" dirty="0">
              <a:solidFill>
                <a:schemeClr val="tx1"/>
              </a:solidFill>
              <a:effectLst/>
              <a:latin typeface="+mn-lt"/>
              <a:ea typeface="+mn-ea"/>
              <a:cs typeface="+mn-cs"/>
            </a:endParaRPr>
          </a:p>
        </p:txBody>
      </p:sp>
      <p:sp>
        <p:nvSpPr>
          <p:cNvPr id="143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A24EEF4-19ED-45E9-A551-26A3BA35AFE4}" type="slidenum">
              <a:rPr lang="de-DE" altLang="de-DE"/>
              <a:pPr fontAlgn="base">
                <a:spcBef>
                  <a:spcPct val="0"/>
                </a:spcBef>
                <a:spcAft>
                  <a:spcPct val="0"/>
                </a:spcAft>
              </a:pPr>
              <a:t>54</a:t>
            </a:fld>
            <a:endParaRPr lang="de-DE" altLang="de-DE"/>
          </a:p>
        </p:txBody>
      </p:sp>
    </p:spTree>
    <p:extLst>
      <p:ext uri="{BB962C8B-B14F-4D97-AF65-F5344CB8AC3E}">
        <p14:creationId xmlns:p14="http://schemas.microsoft.com/office/powerpoint/2010/main" val="22829926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bwMode="auto">
          <a:xfrm>
            <a:off x="87313" y="742950"/>
            <a:ext cx="662305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sz="1200" b="0" i="0" kern="1200" dirty="0">
              <a:solidFill>
                <a:schemeClr val="tx1"/>
              </a:solidFill>
              <a:effectLst/>
              <a:latin typeface="+mn-lt"/>
              <a:ea typeface="+mn-ea"/>
              <a:cs typeface="+mn-cs"/>
            </a:endParaRPr>
          </a:p>
        </p:txBody>
      </p:sp>
      <p:sp>
        <p:nvSpPr>
          <p:cNvPr id="143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A24EEF4-19ED-45E9-A551-26A3BA35AFE4}" type="slidenum">
              <a:rPr lang="de-DE" altLang="de-DE"/>
              <a:pPr fontAlgn="base">
                <a:spcBef>
                  <a:spcPct val="0"/>
                </a:spcBef>
                <a:spcAft>
                  <a:spcPct val="0"/>
                </a:spcAft>
              </a:pPr>
              <a:t>55</a:t>
            </a:fld>
            <a:endParaRPr lang="de-DE" altLang="de-DE"/>
          </a:p>
        </p:txBody>
      </p:sp>
    </p:spTree>
    <p:extLst>
      <p:ext uri="{BB962C8B-B14F-4D97-AF65-F5344CB8AC3E}">
        <p14:creationId xmlns:p14="http://schemas.microsoft.com/office/powerpoint/2010/main" val="32305647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bwMode="auto">
          <a:xfrm>
            <a:off x="87313" y="742950"/>
            <a:ext cx="662305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sz="1200" b="0" i="0" kern="1200" dirty="0">
              <a:solidFill>
                <a:schemeClr val="tx1"/>
              </a:solidFill>
              <a:effectLst/>
              <a:latin typeface="+mn-lt"/>
              <a:ea typeface="+mn-ea"/>
              <a:cs typeface="+mn-cs"/>
            </a:endParaRPr>
          </a:p>
        </p:txBody>
      </p:sp>
      <p:sp>
        <p:nvSpPr>
          <p:cNvPr id="143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A24EEF4-19ED-45E9-A551-26A3BA35AFE4}" type="slidenum">
              <a:rPr lang="de-DE" altLang="de-DE"/>
              <a:pPr fontAlgn="base">
                <a:spcBef>
                  <a:spcPct val="0"/>
                </a:spcBef>
                <a:spcAft>
                  <a:spcPct val="0"/>
                </a:spcAft>
              </a:pPr>
              <a:t>56</a:t>
            </a:fld>
            <a:endParaRPr lang="de-DE" altLang="de-DE"/>
          </a:p>
        </p:txBody>
      </p:sp>
    </p:spTree>
    <p:extLst>
      <p:ext uri="{BB962C8B-B14F-4D97-AF65-F5344CB8AC3E}">
        <p14:creationId xmlns:p14="http://schemas.microsoft.com/office/powerpoint/2010/main" val="40728181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bwMode="auto">
          <a:xfrm>
            <a:off x="87313" y="742950"/>
            <a:ext cx="662305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sz="1200" b="0" i="0" kern="1200" dirty="0">
              <a:solidFill>
                <a:schemeClr val="tx1"/>
              </a:solidFill>
              <a:effectLst/>
              <a:latin typeface="+mn-lt"/>
              <a:ea typeface="+mn-ea"/>
              <a:cs typeface="+mn-cs"/>
            </a:endParaRPr>
          </a:p>
        </p:txBody>
      </p:sp>
      <p:sp>
        <p:nvSpPr>
          <p:cNvPr id="143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A24EEF4-19ED-45E9-A551-26A3BA35AFE4}" type="slidenum">
              <a:rPr lang="de-DE" altLang="de-DE">
                <a:solidFill>
                  <a:prstClr val="black"/>
                </a:solidFill>
              </a:rPr>
              <a:pPr fontAlgn="base">
                <a:spcBef>
                  <a:spcPct val="0"/>
                </a:spcBef>
                <a:spcAft>
                  <a:spcPct val="0"/>
                </a:spcAft>
              </a:pPr>
              <a:t>57</a:t>
            </a:fld>
            <a:endParaRPr lang="de-DE" altLang="de-DE">
              <a:solidFill>
                <a:prstClr val="black"/>
              </a:solidFill>
            </a:endParaRPr>
          </a:p>
        </p:txBody>
      </p:sp>
    </p:spTree>
    <p:extLst>
      <p:ext uri="{BB962C8B-B14F-4D97-AF65-F5344CB8AC3E}">
        <p14:creationId xmlns:p14="http://schemas.microsoft.com/office/powerpoint/2010/main" val="9041719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58</a:t>
            </a:fld>
            <a:endParaRPr lang="de-DE"/>
          </a:p>
        </p:txBody>
      </p:sp>
    </p:spTree>
    <p:extLst>
      <p:ext uri="{BB962C8B-B14F-4D97-AF65-F5344CB8AC3E}">
        <p14:creationId xmlns:p14="http://schemas.microsoft.com/office/powerpoint/2010/main" val="37383020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59</a:t>
            </a:fld>
            <a:endParaRPr lang="de-DE"/>
          </a:p>
        </p:txBody>
      </p:sp>
    </p:spTree>
    <p:extLst>
      <p:ext uri="{BB962C8B-B14F-4D97-AF65-F5344CB8AC3E}">
        <p14:creationId xmlns:p14="http://schemas.microsoft.com/office/powerpoint/2010/main" val="2034234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sz="4400" dirty="0"/>
              <a:t>NA NL</a:t>
            </a:r>
          </a:p>
        </p:txBody>
      </p:sp>
      <p:sp>
        <p:nvSpPr>
          <p:cNvPr id="4" name="Foliennummernplatzhalter 3"/>
          <p:cNvSpPr>
            <a:spLocks noGrp="1"/>
          </p:cNvSpPr>
          <p:nvPr>
            <p:ph type="sldNum" sz="quarter" idx="10"/>
          </p:nvPr>
        </p:nvSpPr>
        <p:spPr/>
        <p:txBody>
          <a:bodyPr/>
          <a:lstStyle/>
          <a:p>
            <a:fld id="{E51D471A-9890-4F02-A052-C7B4B280A73B}" type="slidenum">
              <a:rPr lang="de-DE" smtClean="0"/>
              <a:t>6</a:t>
            </a:fld>
            <a:endParaRPr lang="de-DE"/>
          </a:p>
        </p:txBody>
      </p:sp>
    </p:spTree>
    <p:extLst>
      <p:ext uri="{BB962C8B-B14F-4D97-AF65-F5344CB8AC3E}">
        <p14:creationId xmlns:p14="http://schemas.microsoft.com/office/powerpoint/2010/main" val="194244864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60</a:t>
            </a:fld>
            <a:endParaRPr lang="de-DE"/>
          </a:p>
        </p:txBody>
      </p:sp>
    </p:spTree>
    <p:extLst>
      <p:ext uri="{BB962C8B-B14F-4D97-AF65-F5344CB8AC3E}">
        <p14:creationId xmlns:p14="http://schemas.microsoft.com/office/powerpoint/2010/main" val="105982062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solidFill>
                  <a:prstClr val="black"/>
                </a:solidFill>
              </a:rPr>
              <a:pPr/>
              <a:t>61</a:t>
            </a:fld>
            <a:endParaRPr lang="de-DE">
              <a:solidFill>
                <a:prstClr val="black"/>
              </a:solidFill>
            </a:endParaRPr>
          </a:p>
        </p:txBody>
      </p:sp>
    </p:spTree>
    <p:extLst>
      <p:ext uri="{BB962C8B-B14F-4D97-AF65-F5344CB8AC3E}">
        <p14:creationId xmlns:p14="http://schemas.microsoft.com/office/powerpoint/2010/main" val="22155977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dirty="0"/>
              <a:t>NL</a:t>
            </a:r>
          </a:p>
          <a:p>
            <a:pPr marL="0" indent="0">
              <a:buFontTx/>
              <a:buNone/>
            </a:pPr>
            <a:r>
              <a:rPr lang="de-DE" dirty="0"/>
              <a:t>Gesamtauszahlungshöhen:</a:t>
            </a:r>
          </a:p>
          <a:p>
            <a:pPr marL="0" indent="0">
              <a:buFontTx/>
              <a:buNone/>
            </a:pPr>
            <a:r>
              <a:rPr lang="de-DE" dirty="0"/>
              <a:t>RWB China</a:t>
            </a:r>
            <a:r>
              <a:rPr lang="de-DE" baseline="0" dirty="0"/>
              <a:t> IV = 65%</a:t>
            </a:r>
          </a:p>
          <a:p>
            <a:pPr marL="0" indent="0">
              <a:buFontTx/>
              <a:buNone/>
            </a:pPr>
            <a:r>
              <a:rPr lang="de-DE" baseline="0" dirty="0"/>
              <a:t>RWB Germany I = 55%</a:t>
            </a:r>
          </a:p>
          <a:p>
            <a:pPr marL="0" indent="0">
              <a:buFontTx/>
              <a:buNone/>
            </a:pPr>
            <a:r>
              <a:rPr lang="de-DE" baseline="0" dirty="0"/>
              <a:t>RWB Germany III = 90%</a:t>
            </a:r>
          </a:p>
          <a:p>
            <a:pPr marL="0" indent="0">
              <a:buFontTx/>
              <a:buNone/>
            </a:pPr>
            <a:r>
              <a:rPr lang="de-DE" baseline="0" dirty="0"/>
              <a:t>RWB </a:t>
            </a:r>
            <a:r>
              <a:rPr lang="de-DE" baseline="0" dirty="0" err="1"/>
              <a:t>Asia</a:t>
            </a:r>
            <a:r>
              <a:rPr lang="de-DE" baseline="0" dirty="0"/>
              <a:t> I = 85%</a:t>
            </a:r>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62</a:t>
            </a:fld>
            <a:endParaRPr lang="de-DE"/>
          </a:p>
        </p:txBody>
      </p:sp>
    </p:spTree>
    <p:extLst>
      <p:ext uri="{BB962C8B-B14F-4D97-AF65-F5344CB8AC3E}">
        <p14:creationId xmlns:p14="http://schemas.microsoft.com/office/powerpoint/2010/main" val="32937768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dirty="0"/>
              <a:t>NL</a:t>
            </a:r>
          </a:p>
          <a:p>
            <a:pPr marL="0" indent="0">
              <a:buFontTx/>
              <a:buNone/>
            </a:pPr>
            <a:r>
              <a:rPr lang="de-DE" dirty="0"/>
              <a:t>Gesamtauszahlungshöhen:</a:t>
            </a:r>
          </a:p>
          <a:p>
            <a:pPr marL="0" indent="0">
              <a:buFontTx/>
              <a:buNone/>
            </a:pPr>
            <a:r>
              <a:rPr lang="de-DE" dirty="0"/>
              <a:t>RWB Direct Return</a:t>
            </a:r>
            <a:r>
              <a:rPr lang="de-DE" baseline="0" dirty="0"/>
              <a:t> I = 30%</a:t>
            </a:r>
          </a:p>
          <a:p>
            <a:pPr marL="0" indent="0">
              <a:buFontTx/>
              <a:buNone/>
            </a:pPr>
            <a:r>
              <a:rPr lang="de-DE" dirty="0"/>
              <a:t>RWB Direct Return</a:t>
            </a:r>
            <a:r>
              <a:rPr lang="de-DE" baseline="0" dirty="0"/>
              <a:t> II = 15%</a:t>
            </a:r>
          </a:p>
          <a:p>
            <a:pPr marL="0" indent="0">
              <a:buFontTx/>
              <a:buNone/>
            </a:pPr>
            <a:r>
              <a:rPr lang="de-DE" baseline="0" dirty="0"/>
              <a:t>RWB </a:t>
            </a:r>
            <a:r>
              <a:rPr lang="de-DE" baseline="0" dirty="0" err="1"/>
              <a:t>India</a:t>
            </a:r>
            <a:r>
              <a:rPr lang="de-DE" baseline="0" dirty="0"/>
              <a:t> III = 130%</a:t>
            </a:r>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63</a:t>
            </a:fld>
            <a:endParaRPr lang="de-DE"/>
          </a:p>
        </p:txBody>
      </p:sp>
    </p:spTree>
    <p:extLst>
      <p:ext uri="{BB962C8B-B14F-4D97-AF65-F5344CB8AC3E}">
        <p14:creationId xmlns:p14="http://schemas.microsoft.com/office/powerpoint/2010/main" val="16696047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 NL</a:t>
            </a:r>
          </a:p>
        </p:txBody>
      </p:sp>
      <p:sp>
        <p:nvSpPr>
          <p:cNvPr id="4" name="Foliennummernplatzhalter 3"/>
          <p:cNvSpPr>
            <a:spLocks noGrp="1"/>
          </p:cNvSpPr>
          <p:nvPr>
            <p:ph type="sldNum" sz="quarter" idx="5"/>
          </p:nvPr>
        </p:nvSpPr>
        <p:spPr/>
        <p:txBody>
          <a:bodyPr/>
          <a:lstStyle/>
          <a:p>
            <a:fld id="{E51D471A-9890-4F02-A052-C7B4B280A73B}" type="slidenum">
              <a:rPr lang="de-DE" smtClean="0"/>
              <a:t>64</a:t>
            </a:fld>
            <a:endParaRPr lang="de-DE"/>
          </a:p>
        </p:txBody>
      </p:sp>
    </p:spTree>
    <p:extLst>
      <p:ext uri="{BB962C8B-B14F-4D97-AF65-F5344CB8AC3E}">
        <p14:creationId xmlns:p14="http://schemas.microsoft.com/office/powerpoint/2010/main" val="248620034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 NL</a:t>
            </a:r>
          </a:p>
        </p:txBody>
      </p:sp>
      <p:sp>
        <p:nvSpPr>
          <p:cNvPr id="4" name="Foliennummernplatzhalter 3"/>
          <p:cNvSpPr>
            <a:spLocks noGrp="1"/>
          </p:cNvSpPr>
          <p:nvPr>
            <p:ph type="sldNum" sz="quarter" idx="5"/>
          </p:nvPr>
        </p:nvSpPr>
        <p:spPr/>
        <p:txBody>
          <a:bodyPr/>
          <a:lstStyle/>
          <a:p>
            <a:fld id="{47EFFAA8-C2F7-4AC2-9A0E-36109F46B3CC}" type="slidenum">
              <a:rPr lang="de-DE" smtClean="0"/>
              <a:t>65</a:t>
            </a:fld>
            <a:endParaRPr lang="de-DE"/>
          </a:p>
        </p:txBody>
      </p:sp>
    </p:spTree>
    <p:extLst>
      <p:ext uri="{BB962C8B-B14F-4D97-AF65-F5344CB8AC3E}">
        <p14:creationId xmlns:p14="http://schemas.microsoft.com/office/powerpoint/2010/main" val="37791129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1D471A-9890-4F02-A052-C7B4B280A73B}" type="slidenum">
              <a:rPr lang="de-DE" smtClean="0"/>
              <a:t>66</a:t>
            </a:fld>
            <a:endParaRPr lang="de-DE"/>
          </a:p>
        </p:txBody>
      </p:sp>
    </p:spTree>
    <p:extLst>
      <p:ext uri="{BB962C8B-B14F-4D97-AF65-F5344CB8AC3E}">
        <p14:creationId xmlns:p14="http://schemas.microsoft.com/office/powerpoint/2010/main" val="1114527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8900" y="744538"/>
            <a:ext cx="6619875" cy="3724275"/>
          </a:xfrm>
        </p:spPr>
      </p:sp>
      <p:sp>
        <p:nvSpPr>
          <p:cNvPr id="3" name="Notizenplatzhalter 2"/>
          <p:cNvSpPr>
            <a:spLocks noGrp="1"/>
          </p:cNvSpPr>
          <p:nvPr>
            <p:ph type="body" idx="1"/>
          </p:nvPr>
        </p:nvSpPr>
        <p:spPr/>
        <p:txBody>
          <a:bodyPr/>
          <a:lstStyle/>
          <a:p>
            <a:pPr marL="0" lvl="0" indent="0">
              <a:buFontTx/>
              <a:buNone/>
            </a:pPr>
            <a:r>
              <a:rPr lang="de-DE" dirty="0">
                <a:sym typeface="Wingdings" panose="05000000000000000000" pitchFamily="2" charset="2"/>
              </a:rPr>
              <a:t>NL</a:t>
            </a:r>
          </a:p>
        </p:txBody>
      </p:sp>
      <p:sp>
        <p:nvSpPr>
          <p:cNvPr id="4" name="Foliennummernplatzhalter 3"/>
          <p:cNvSpPr>
            <a:spLocks noGrp="1"/>
          </p:cNvSpPr>
          <p:nvPr>
            <p:ph type="sldNum" sz="quarter" idx="10"/>
          </p:nvPr>
        </p:nvSpPr>
        <p:spPr/>
        <p:txBody>
          <a:bodyPr/>
          <a:lstStyle/>
          <a:p>
            <a:fld id="{E51D471A-9890-4F02-A052-C7B4B280A73B}" type="slidenum">
              <a:rPr lang="de-DE" smtClean="0"/>
              <a:t>7</a:t>
            </a:fld>
            <a:endParaRPr lang="de-DE"/>
          </a:p>
        </p:txBody>
      </p:sp>
    </p:spTree>
    <p:extLst>
      <p:ext uri="{BB962C8B-B14F-4D97-AF65-F5344CB8AC3E}">
        <p14:creationId xmlns:p14="http://schemas.microsoft.com/office/powerpoint/2010/main" val="1305698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8</a:t>
            </a:fld>
            <a:endParaRPr lang="de-DE"/>
          </a:p>
        </p:txBody>
      </p:sp>
    </p:spTree>
    <p:extLst>
      <p:ext uri="{BB962C8B-B14F-4D97-AF65-F5344CB8AC3E}">
        <p14:creationId xmlns:p14="http://schemas.microsoft.com/office/powerpoint/2010/main" val="4044392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9</a:t>
            </a:fld>
            <a:endParaRPr lang="de-DE"/>
          </a:p>
        </p:txBody>
      </p:sp>
    </p:spTree>
    <p:extLst>
      <p:ext uri="{BB962C8B-B14F-4D97-AF65-F5344CB8AC3E}">
        <p14:creationId xmlns:p14="http://schemas.microsoft.com/office/powerpoint/2010/main" val="13339369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file://localhost/Users/sabinekury/Desktop/RWB/Logos/RWBGROUP_Logo_neues-blau/RWBGROUP_Logo.ep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secHead" preserve="1">
  <p:cSld name="Titelfolie">
    <p:spTree>
      <p:nvGrpSpPr>
        <p:cNvPr id="1" name=""/>
        <p:cNvGrpSpPr/>
        <p:nvPr/>
      </p:nvGrpSpPr>
      <p:grpSpPr>
        <a:xfrm>
          <a:off x="0" y="0"/>
          <a:ext cx="0" cy="0"/>
          <a:chOff x="0" y="0"/>
          <a:chExt cx="0" cy="0"/>
        </a:xfrm>
      </p:grpSpPr>
      <p:sp>
        <p:nvSpPr>
          <p:cNvPr id="12" name="Rechteck 11">
            <a:extLst>
              <a:ext uri="{FF2B5EF4-FFF2-40B4-BE49-F238E27FC236}">
                <a16:creationId xmlns="" xmlns:a16="http://schemas.microsoft.com/office/drawing/2014/main" id="{2D94447B-3F94-46FD-BC68-31A260B05D1E}"/>
              </a:ext>
            </a:extLst>
          </p:cNvPr>
          <p:cNvSpPr/>
          <p:nvPr userDrawn="1"/>
        </p:nvSpPr>
        <p:spPr>
          <a:xfrm>
            <a:off x="-1" y="4081549"/>
            <a:ext cx="12192001" cy="2768138"/>
          </a:xfrm>
          <a:prstGeom prst="rect">
            <a:avLst/>
          </a:prstGeom>
          <a:solidFill>
            <a:srgbClr val="2E4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10883" y="4456047"/>
            <a:ext cx="12192001" cy="829944"/>
          </a:xfrm>
          <a:prstGeom prst="rect">
            <a:avLst/>
          </a:prstGeom>
        </p:spPr>
        <p:txBody>
          <a:bodyPr anchor="b">
            <a:normAutofit/>
          </a:bodyPr>
          <a:lstStyle>
            <a:lvl1pPr algn="ctr">
              <a:defRPr sz="2800" b="1" cap="all">
                <a:solidFill>
                  <a:schemeClr val="bg1"/>
                </a:solidFill>
                <a:latin typeface="Calibri Light" panose="020F0302020204030204" pitchFamily="34" charset="0"/>
                <a:cs typeface="Calibri Light" panose="020F0302020204030204" pitchFamily="34" charset="0"/>
              </a:defRPr>
            </a:lvl1pPr>
          </a:lstStyle>
          <a:p>
            <a:r>
              <a:rPr lang="de-DE" dirty="0"/>
              <a:t>Mastertitelformat bearbeiten</a:t>
            </a:r>
          </a:p>
        </p:txBody>
      </p:sp>
      <p:sp>
        <p:nvSpPr>
          <p:cNvPr id="3" name="Textplatzhalter 2"/>
          <p:cNvSpPr>
            <a:spLocks noGrp="1"/>
          </p:cNvSpPr>
          <p:nvPr>
            <p:ph type="body" idx="1"/>
          </p:nvPr>
        </p:nvSpPr>
        <p:spPr>
          <a:xfrm>
            <a:off x="-1" y="5600701"/>
            <a:ext cx="12192804" cy="710293"/>
          </a:xfrm>
          <a:prstGeom prst="rect">
            <a:avLst/>
          </a:prstGeom>
        </p:spPr>
        <p:txBody>
          <a:bodyPr anchor="t">
            <a:normAutofit/>
          </a:bodyPr>
          <a:lstStyle>
            <a:lvl1pPr marL="0" indent="0" algn="ctr">
              <a:buNone/>
              <a:defRPr sz="1600">
                <a:solidFill>
                  <a:schemeClr val="bg1"/>
                </a:solidFill>
                <a:latin typeface="Calibri Light" panose="020F0302020204030204" pitchFamily="34" charset="0"/>
                <a:cs typeface="Calibri Light" panose="020F03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dirty="0"/>
              <a:t>Mastertextformat bearbeiten</a:t>
            </a:r>
          </a:p>
        </p:txBody>
      </p:sp>
      <p:pic>
        <p:nvPicPr>
          <p:cNvPr id="14" name="Grafik 13">
            <a:extLst>
              <a:ext uri="{FF2B5EF4-FFF2-40B4-BE49-F238E27FC236}">
                <a16:creationId xmlns="" xmlns:a16="http://schemas.microsoft.com/office/drawing/2014/main" id="{860F75DB-B7F5-4415-A55C-DFE343F244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09" t="17702" r="1028" b="2554"/>
          <a:stretch/>
        </p:blipFill>
        <p:spPr>
          <a:xfrm>
            <a:off x="1578615" y="1089971"/>
            <a:ext cx="10612581" cy="3356334"/>
          </a:xfrm>
          <a:prstGeom prst="rect">
            <a:avLst/>
          </a:prstGeom>
        </p:spPr>
      </p:pic>
      <p:pic>
        <p:nvPicPr>
          <p:cNvPr id="15" name="Grafik 14">
            <a:extLst>
              <a:ext uri="{FF2B5EF4-FFF2-40B4-BE49-F238E27FC236}">
                <a16:creationId xmlns="" xmlns:a16="http://schemas.microsoft.com/office/drawing/2014/main" id="{1EBEFAAF-73FB-4609-91A7-69D543F2606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3567" r="19260" b="38394"/>
          <a:stretch/>
        </p:blipFill>
        <p:spPr>
          <a:xfrm>
            <a:off x="1578615" y="1089971"/>
            <a:ext cx="10635153" cy="3366076"/>
          </a:xfrm>
          <a:prstGeom prst="rect">
            <a:avLst/>
          </a:prstGeom>
        </p:spPr>
      </p:pic>
      <p:pic>
        <p:nvPicPr>
          <p:cNvPr id="16" name="Grafik 15">
            <a:extLst>
              <a:ext uri="{FF2B5EF4-FFF2-40B4-BE49-F238E27FC236}">
                <a16:creationId xmlns="" xmlns:a16="http://schemas.microsoft.com/office/drawing/2014/main" id="{96F28961-E6C0-471B-85A5-599D5BFE491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315546" y="260027"/>
            <a:ext cx="1560908" cy="612693"/>
          </a:xfrm>
          <a:prstGeom prst="rect">
            <a:avLst/>
          </a:prstGeom>
        </p:spPr>
      </p:pic>
    </p:spTree>
    <p:extLst>
      <p:ext uri="{BB962C8B-B14F-4D97-AF65-F5344CB8AC3E}">
        <p14:creationId xmlns:p14="http://schemas.microsoft.com/office/powerpoint/2010/main" val="4109073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Seitenmaster">
    <p:spTree>
      <p:nvGrpSpPr>
        <p:cNvPr id="1" name=""/>
        <p:cNvGrpSpPr/>
        <p:nvPr/>
      </p:nvGrpSpPr>
      <p:grpSpPr>
        <a:xfrm>
          <a:off x="0" y="0"/>
          <a:ext cx="0" cy="0"/>
          <a:chOff x="0" y="0"/>
          <a:chExt cx="0" cy="0"/>
        </a:xfrm>
      </p:grpSpPr>
      <p:sp>
        <p:nvSpPr>
          <p:cNvPr id="7" name="Textplatzhalter 2"/>
          <p:cNvSpPr>
            <a:spLocks noGrp="1"/>
          </p:cNvSpPr>
          <p:nvPr>
            <p:ph idx="1"/>
          </p:nvPr>
        </p:nvSpPr>
        <p:spPr>
          <a:xfrm>
            <a:off x="410626" y="1556792"/>
            <a:ext cx="11205641" cy="4691608"/>
          </a:xfrm>
          <a:prstGeom prst="rect">
            <a:avLst/>
          </a:prstGeom>
        </p:spPr>
        <p:txBody>
          <a:bodyPr vert="horz" lIns="91440" tIns="45720" rIns="91440" bIns="45720" rtlCol="0">
            <a:normAutofit/>
          </a:bodyPr>
          <a:lstStyle>
            <a:lvl1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1pPr>
            <a:lvl2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2pPr>
            <a:lvl3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3pPr>
            <a:lvl4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4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3" name="Textplatzhalter 2"/>
          <p:cNvSpPr>
            <a:spLocks noGrp="1"/>
          </p:cNvSpPr>
          <p:nvPr>
            <p:ph type="body" sz="quarter" idx="10" hasCustomPrompt="1"/>
          </p:nvPr>
        </p:nvSpPr>
        <p:spPr>
          <a:xfrm>
            <a:off x="410627" y="209549"/>
            <a:ext cx="11202120" cy="728664"/>
          </a:xfrm>
          <a:prstGeom prst="rect">
            <a:avLst/>
          </a:prstGeom>
        </p:spPr>
        <p:txBody>
          <a:bodyPr anchor="ctr"/>
          <a:lstStyle>
            <a:lvl1pPr marL="0" indent="0">
              <a:buNone/>
              <a:defRPr sz="2400">
                <a:solidFill>
                  <a:srgbClr val="2E4F4C"/>
                </a:solidFill>
                <a:latin typeface="Calibri Light" panose="020F0302020204030204" pitchFamily="34" charset="0"/>
                <a:cs typeface="Calibri Light" panose="020F0302020204030204" pitchFamily="34" charset="0"/>
              </a:defRPr>
            </a:lvl1pPr>
          </a:lstStyle>
          <a:p>
            <a:pPr lvl="0"/>
            <a:r>
              <a:rPr lang="de-DE" dirty="0"/>
              <a:t>Überschrift</a:t>
            </a:r>
          </a:p>
        </p:txBody>
      </p:sp>
      <p:sp>
        <p:nvSpPr>
          <p:cNvPr id="8" name="Foliennummernplatzhalter 5"/>
          <p:cNvSpPr>
            <a:spLocks noGrp="1"/>
          </p:cNvSpPr>
          <p:nvPr>
            <p:ph type="sldNum" sz="quarter" idx="4"/>
          </p:nvPr>
        </p:nvSpPr>
        <p:spPr>
          <a:xfrm>
            <a:off x="11426177" y="6579505"/>
            <a:ext cx="423334" cy="275768"/>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DB151344-2787-0F42-9B8B-AE263F6B6993}" type="slidenum">
              <a:rPr lang="de-DE" smtClean="0"/>
              <a:pPr/>
              <a:t>‹Nr.›</a:t>
            </a:fld>
            <a:endParaRPr lang="de-DE" dirty="0"/>
          </a:p>
        </p:txBody>
      </p:sp>
      <p:cxnSp>
        <p:nvCxnSpPr>
          <p:cNvPr id="9" name="Gerader Verbinder 8"/>
          <p:cNvCxnSpPr/>
          <p:nvPr userDrawn="1"/>
        </p:nvCxnSpPr>
        <p:spPr>
          <a:xfrm>
            <a:off x="0" y="6579505"/>
            <a:ext cx="11849509" cy="0"/>
          </a:xfrm>
          <a:prstGeom prst="line">
            <a:avLst/>
          </a:prstGeom>
          <a:ln w="952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412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4_Seitenmaster">
    <p:spTree>
      <p:nvGrpSpPr>
        <p:cNvPr id="1" name=""/>
        <p:cNvGrpSpPr/>
        <p:nvPr/>
      </p:nvGrpSpPr>
      <p:grpSpPr>
        <a:xfrm>
          <a:off x="0" y="0"/>
          <a:ext cx="0" cy="0"/>
          <a:chOff x="0" y="0"/>
          <a:chExt cx="0" cy="0"/>
        </a:xfrm>
      </p:grpSpPr>
      <p:sp>
        <p:nvSpPr>
          <p:cNvPr id="7" name="Textplatzhalter 2"/>
          <p:cNvSpPr>
            <a:spLocks noGrp="1"/>
          </p:cNvSpPr>
          <p:nvPr>
            <p:ph idx="1"/>
          </p:nvPr>
        </p:nvSpPr>
        <p:spPr>
          <a:xfrm>
            <a:off x="410626" y="3673930"/>
            <a:ext cx="11205641" cy="2574470"/>
          </a:xfrm>
          <a:prstGeom prst="rect">
            <a:avLst/>
          </a:prstGeom>
        </p:spPr>
        <p:txBody>
          <a:bodyPr vert="horz" lIns="91440" tIns="45720" rIns="91440" bIns="45720" rtlCol="0">
            <a:normAutofit/>
          </a:bodyPr>
          <a:lstStyle>
            <a:lvl1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1pPr>
            <a:lvl2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2pPr>
            <a:lvl3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3pPr>
            <a:lvl4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4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3" name="Textplatzhalter 2"/>
          <p:cNvSpPr>
            <a:spLocks noGrp="1"/>
          </p:cNvSpPr>
          <p:nvPr>
            <p:ph type="body" sz="quarter" idx="10" hasCustomPrompt="1"/>
          </p:nvPr>
        </p:nvSpPr>
        <p:spPr>
          <a:xfrm>
            <a:off x="410627" y="2922819"/>
            <a:ext cx="11202120" cy="505506"/>
          </a:xfrm>
          <a:prstGeom prst="rect">
            <a:avLst/>
          </a:prstGeom>
        </p:spPr>
        <p:txBody>
          <a:bodyPr anchor="ctr"/>
          <a:lstStyle>
            <a:lvl1pPr marL="0" indent="0">
              <a:buNone/>
              <a:defRPr sz="2400">
                <a:solidFill>
                  <a:srgbClr val="2E4F4C"/>
                </a:solidFill>
                <a:latin typeface="Calibri Light" panose="020F0302020204030204" pitchFamily="34" charset="0"/>
                <a:cs typeface="Calibri Light" panose="020F0302020204030204" pitchFamily="34" charset="0"/>
              </a:defRPr>
            </a:lvl1pPr>
          </a:lstStyle>
          <a:p>
            <a:pPr lvl="0"/>
            <a:r>
              <a:rPr lang="de-DE" dirty="0"/>
              <a:t>Überschrift</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09" t="17702" r="1028" b="2554"/>
          <a:stretch/>
        </p:blipFill>
        <p:spPr>
          <a:xfrm>
            <a:off x="0" y="1"/>
            <a:ext cx="12192000" cy="2774905"/>
          </a:xfrm>
          <a:prstGeom prst="rect">
            <a:avLst/>
          </a:prstGeom>
        </p:spPr>
      </p:pic>
      <p:cxnSp>
        <p:nvCxnSpPr>
          <p:cNvPr id="9" name="Gerader Verbinder 8"/>
          <p:cNvCxnSpPr/>
          <p:nvPr userDrawn="1"/>
        </p:nvCxnSpPr>
        <p:spPr>
          <a:xfrm flipV="1">
            <a:off x="446817" y="3428999"/>
            <a:ext cx="4691240" cy="2523"/>
          </a:xfrm>
          <a:prstGeom prst="line">
            <a:avLst/>
          </a:prstGeom>
          <a:ln w="12700">
            <a:solidFill>
              <a:srgbClr val="2E4F4C"/>
            </a:solidFill>
            <a:prstDash val="solid"/>
          </a:ln>
          <a:effectLst/>
        </p:spPr>
        <p:style>
          <a:lnRef idx="2">
            <a:schemeClr val="accent1"/>
          </a:lnRef>
          <a:fillRef idx="0">
            <a:schemeClr val="accent1"/>
          </a:fillRef>
          <a:effectRef idx="1">
            <a:schemeClr val="accent1"/>
          </a:effectRef>
          <a:fontRef idx="minor">
            <a:schemeClr val="tx1"/>
          </a:fontRef>
        </p:style>
      </p:cxnSp>
      <p:sp>
        <p:nvSpPr>
          <p:cNvPr id="12" name="Foliennummernplatzhalter 5"/>
          <p:cNvSpPr>
            <a:spLocks noGrp="1"/>
          </p:cNvSpPr>
          <p:nvPr>
            <p:ph type="sldNum" sz="quarter" idx="4"/>
          </p:nvPr>
        </p:nvSpPr>
        <p:spPr>
          <a:xfrm>
            <a:off x="11426177" y="6579505"/>
            <a:ext cx="423334" cy="275768"/>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DB151344-2787-0F42-9B8B-AE263F6B6993}" type="slidenum">
              <a:rPr lang="de-DE" smtClean="0"/>
              <a:pPr/>
              <a:t>‹Nr.›</a:t>
            </a:fld>
            <a:endParaRPr lang="de-DE" dirty="0"/>
          </a:p>
        </p:txBody>
      </p:sp>
      <p:cxnSp>
        <p:nvCxnSpPr>
          <p:cNvPr id="13" name="Gerader Verbinder 12"/>
          <p:cNvCxnSpPr/>
          <p:nvPr userDrawn="1"/>
        </p:nvCxnSpPr>
        <p:spPr>
          <a:xfrm>
            <a:off x="0" y="6579505"/>
            <a:ext cx="11849509" cy="0"/>
          </a:xfrm>
          <a:prstGeom prst="line">
            <a:avLst/>
          </a:prstGeom>
          <a:ln w="952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30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Zwischenfolie">
    <p:spTree>
      <p:nvGrpSpPr>
        <p:cNvPr id="1" name=""/>
        <p:cNvGrpSpPr/>
        <p:nvPr/>
      </p:nvGrpSpPr>
      <p:grpSpPr>
        <a:xfrm>
          <a:off x="0" y="0"/>
          <a:ext cx="0" cy="0"/>
          <a:chOff x="0" y="0"/>
          <a:chExt cx="0" cy="0"/>
        </a:xfrm>
      </p:grpSpPr>
      <p:sp>
        <p:nvSpPr>
          <p:cNvPr id="8" name="Rechteck 7"/>
          <p:cNvSpPr/>
          <p:nvPr userDrawn="1"/>
        </p:nvSpPr>
        <p:spPr>
          <a:xfrm>
            <a:off x="0" y="1423989"/>
            <a:ext cx="12192000" cy="453072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schemeClr val="tx1">
                  <a:lumMod val="50000"/>
                  <a:lumOff val="50000"/>
                </a:schemeClr>
              </a:solidFill>
            </a:endParaRPr>
          </a:p>
        </p:txBody>
      </p:sp>
      <p:sp>
        <p:nvSpPr>
          <p:cNvPr id="3" name="Textplatzhalter 2"/>
          <p:cNvSpPr>
            <a:spLocks noGrp="1"/>
          </p:cNvSpPr>
          <p:nvPr>
            <p:ph type="body" sz="quarter" idx="10" hasCustomPrompt="1"/>
          </p:nvPr>
        </p:nvSpPr>
        <p:spPr>
          <a:xfrm>
            <a:off x="402167" y="1423989"/>
            <a:ext cx="11209867" cy="4530725"/>
          </a:xfrm>
          <a:prstGeom prst="rect">
            <a:avLst/>
          </a:prstGeom>
        </p:spPr>
        <p:txBody>
          <a:bodyPr anchor="ctr"/>
          <a:lstStyle>
            <a:lvl1pPr marL="0" indent="0" algn="ctr">
              <a:buNone/>
              <a:defRPr sz="5400">
                <a:solidFill>
                  <a:srgbClr val="BDA477"/>
                </a:solidFill>
              </a:defRPr>
            </a:lvl1pPr>
          </a:lstStyle>
          <a:p>
            <a:pPr lvl="0"/>
            <a:r>
              <a:rPr lang="de-DE" dirty="0"/>
              <a:t>Zwischenfolie</a:t>
            </a:r>
            <a:br>
              <a:rPr lang="de-DE" dirty="0"/>
            </a:br>
            <a:r>
              <a:rPr lang="de-DE" dirty="0"/>
              <a:t>Untertitel</a:t>
            </a:r>
          </a:p>
        </p:txBody>
      </p:sp>
    </p:spTree>
    <p:extLst>
      <p:ext uri="{BB962C8B-B14F-4D97-AF65-F5344CB8AC3E}">
        <p14:creationId xmlns:p14="http://schemas.microsoft.com/office/powerpoint/2010/main" val="2810015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enutzerdefiniertes Layout">
    <p:spTree>
      <p:nvGrpSpPr>
        <p:cNvPr id="1" name=""/>
        <p:cNvGrpSpPr/>
        <p:nvPr/>
      </p:nvGrpSpPr>
      <p:grpSpPr>
        <a:xfrm>
          <a:off x="0" y="0"/>
          <a:ext cx="0" cy="0"/>
          <a:chOff x="0" y="0"/>
          <a:chExt cx="0" cy="0"/>
        </a:xfrm>
      </p:grpSpPr>
      <p:sp>
        <p:nvSpPr>
          <p:cNvPr id="3" name="Foliennummernplatzhalter 2"/>
          <p:cNvSpPr>
            <a:spLocks noGrp="1"/>
          </p:cNvSpPr>
          <p:nvPr>
            <p:ph type="sldNum" sz="quarter" idx="10"/>
          </p:nvPr>
        </p:nvSpPr>
        <p:spPr/>
        <p:txBody>
          <a:bodyPr/>
          <a:lstStyle/>
          <a:p>
            <a:fld id="{DB151344-2787-0F42-9B8B-AE263F6B6993}" type="slidenum">
              <a:rPr lang="de-DE" smtClean="0"/>
              <a:pPr/>
              <a:t>‹Nr.›</a:t>
            </a:fld>
            <a:endParaRPr lang="de-DE" dirty="0"/>
          </a:p>
        </p:txBody>
      </p:sp>
      <p:sp>
        <p:nvSpPr>
          <p:cNvPr id="4" name="Rechteck 3"/>
          <p:cNvSpPr/>
          <p:nvPr userDrawn="1"/>
        </p:nvSpPr>
        <p:spPr>
          <a:xfrm>
            <a:off x="0" y="0"/>
            <a:ext cx="12192000" cy="6858000"/>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schemeClr val="tx1">
                  <a:lumMod val="50000"/>
                  <a:lumOff val="50000"/>
                </a:schemeClr>
              </a:solidFill>
            </a:endParaRPr>
          </a:p>
        </p:txBody>
      </p:sp>
      <p:sp>
        <p:nvSpPr>
          <p:cNvPr id="5" name="Textplatzhalter 2"/>
          <p:cNvSpPr>
            <a:spLocks noGrp="1"/>
          </p:cNvSpPr>
          <p:nvPr>
            <p:ph type="body" sz="quarter" idx="11" hasCustomPrompt="1"/>
          </p:nvPr>
        </p:nvSpPr>
        <p:spPr>
          <a:xfrm>
            <a:off x="385947" y="1163638"/>
            <a:ext cx="11209867" cy="4530725"/>
          </a:xfrm>
          <a:prstGeom prst="rect">
            <a:avLst/>
          </a:prstGeom>
        </p:spPr>
        <p:txBody>
          <a:bodyPr anchor="ctr"/>
          <a:lstStyle>
            <a:lvl1pPr marL="0" indent="0" algn="ctr">
              <a:buNone/>
              <a:defRPr sz="8000">
                <a:solidFill>
                  <a:schemeClr val="bg1"/>
                </a:solidFill>
              </a:defRPr>
            </a:lvl1pPr>
          </a:lstStyle>
          <a:p>
            <a:pPr lvl="0"/>
            <a:r>
              <a:rPr lang="de-DE" dirty="0"/>
              <a:t>Platzhalter-</a:t>
            </a:r>
          </a:p>
          <a:p>
            <a:pPr lvl="0"/>
            <a:r>
              <a:rPr lang="de-DE" dirty="0" err="1"/>
              <a:t>text</a:t>
            </a:r>
            <a:endParaRPr lang="de-DE" dirty="0"/>
          </a:p>
        </p:txBody>
      </p:sp>
    </p:spTree>
    <p:extLst>
      <p:ext uri="{BB962C8B-B14F-4D97-AF65-F5344CB8AC3E}">
        <p14:creationId xmlns:p14="http://schemas.microsoft.com/office/powerpoint/2010/main" val="2789585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Seitenmaster">
    <p:spTree>
      <p:nvGrpSpPr>
        <p:cNvPr id="1" name=""/>
        <p:cNvGrpSpPr/>
        <p:nvPr/>
      </p:nvGrpSpPr>
      <p:grpSpPr>
        <a:xfrm>
          <a:off x="0" y="0"/>
          <a:ext cx="0" cy="0"/>
          <a:chOff x="0" y="0"/>
          <a:chExt cx="0" cy="0"/>
        </a:xfrm>
      </p:grpSpPr>
      <p:sp>
        <p:nvSpPr>
          <p:cNvPr id="8" name="Rechteck 7"/>
          <p:cNvSpPr/>
          <p:nvPr userDrawn="1"/>
        </p:nvSpPr>
        <p:spPr>
          <a:xfrm>
            <a:off x="0" y="0"/>
            <a:ext cx="12192000" cy="6858000"/>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schemeClr val="tx1">
                  <a:lumMod val="50000"/>
                  <a:lumOff val="50000"/>
                </a:schemeClr>
              </a:solidFill>
            </a:endParaRPr>
          </a:p>
        </p:txBody>
      </p:sp>
      <p:sp>
        <p:nvSpPr>
          <p:cNvPr id="10" name="Textplatzhalter 2"/>
          <p:cNvSpPr>
            <a:spLocks noGrp="1"/>
          </p:cNvSpPr>
          <p:nvPr>
            <p:ph type="body" sz="quarter" idx="11" hasCustomPrompt="1"/>
          </p:nvPr>
        </p:nvSpPr>
        <p:spPr>
          <a:xfrm>
            <a:off x="385947" y="1163638"/>
            <a:ext cx="11209867" cy="4530725"/>
          </a:xfrm>
          <a:prstGeom prst="rect">
            <a:avLst/>
          </a:prstGeom>
        </p:spPr>
        <p:txBody>
          <a:bodyPr anchor="ctr"/>
          <a:lstStyle>
            <a:lvl1pPr marL="0" indent="0" algn="ctr">
              <a:buNone/>
              <a:defRPr sz="8000">
                <a:solidFill>
                  <a:schemeClr val="bg1"/>
                </a:solidFill>
              </a:defRPr>
            </a:lvl1pPr>
          </a:lstStyle>
          <a:p>
            <a:pPr lvl="0"/>
            <a:r>
              <a:rPr lang="de-DE" dirty="0"/>
              <a:t>Platzhalter-</a:t>
            </a:r>
          </a:p>
          <a:p>
            <a:pPr lvl="0"/>
            <a:r>
              <a:rPr lang="de-DE" dirty="0" err="1"/>
              <a:t>text</a:t>
            </a:r>
            <a:endParaRPr lang="de-DE" dirty="0"/>
          </a:p>
        </p:txBody>
      </p:sp>
    </p:spTree>
    <p:extLst>
      <p:ext uri="{BB962C8B-B14F-4D97-AF65-F5344CB8AC3E}">
        <p14:creationId xmlns:p14="http://schemas.microsoft.com/office/powerpoint/2010/main" val="2749787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chlussfolie">
    <p:spTree>
      <p:nvGrpSpPr>
        <p:cNvPr id="1" name=""/>
        <p:cNvGrpSpPr/>
        <p:nvPr/>
      </p:nvGrpSpPr>
      <p:grpSpPr>
        <a:xfrm>
          <a:off x="0" y="0"/>
          <a:ext cx="0" cy="0"/>
          <a:chOff x="0" y="0"/>
          <a:chExt cx="0" cy="0"/>
        </a:xfrm>
      </p:grpSpPr>
      <p:pic>
        <p:nvPicPr>
          <p:cNvPr id="2" name="Grafik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262" b="13962"/>
          <a:stretch/>
        </p:blipFill>
        <p:spPr>
          <a:xfrm>
            <a:off x="-13" y="1298122"/>
            <a:ext cx="12192005" cy="5715000"/>
          </a:xfrm>
          <a:prstGeom prst="rect">
            <a:avLst/>
          </a:prstGeom>
        </p:spPr>
      </p:pic>
      <p:cxnSp>
        <p:nvCxnSpPr>
          <p:cNvPr id="11" name="Gerader Verbinder 10"/>
          <p:cNvCxnSpPr/>
          <p:nvPr userDrawn="1"/>
        </p:nvCxnSpPr>
        <p:spPr>
          <a:xfrm>
            <a:off x="336000" y="1191981"/>
            <a:ext cx="11520000"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Rechteck 9"/>
          <p:cNvSpPr/>
          <p:nvPr userDrawn="1"/>
        </p:nvSpPr>
        <p:spPr>
          <a:xfrm>
            <a:off x="-3" y="3282043"/>
            <a:ext cx="12192003" cy="2228915"/>
          </a:xfrm>
          <a:prstGeom prst="rect">
            <a:avLst/>
          </a:prstGeom>
          <a:solidFill>
            <a:schemeClr val="bg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5" name="Textplatzhalter 4"/>
          <p:cNvSpPr>
            <a:spLocks noGrp="1"/>
          </p:cNvSpPr>
          <p:nvPr>
            <p:ph type="body" sz="quarter" idx="10" hasCustomPrompt="1"/>
          </p:nvPr>
        </p:nvSpPr>
        <p:spPr>
          <a:xfrm>
            <a:off x="-7" y="3282043"/>
            <a:ext cx="12192000" cy="2228915"/>
          </a:xfrm>
          <a:prstGeom prst="rect">
            <a:avLst/>
          </a:prstGeom>
        </p:spPr>
        <p:txBody>
          <a:bodyPr anchor="ctr"/>
          <a:lstStyle>
            <a:lvl1pPr marL="0" indent="0" algn="ctr">
              <a:buNone/>
              <a:defRPr sz="4400" b="1" baseline="0">
                <a:solidFill>
                  <a:srgbClr val="2E4F4C"/>
                </a:solidFill>
              </a:defRPr>
            </a:lvl1pPr>
          </a:lstStyle>
          <a:p>
            <a:pPr lvl="0"/>
            <a:r>
              <a:rPr lang="de-DE" dirty="0"/>
              <a:t>Vielen Dank für </a:t>
            </a:r>
          </a:p>
          <a:p>
            <a:pPr lvl="0"/>
            <a:r>
              <a:rPr lang="de-DE" dirty="0"/>
              <a:t>Ihre Aufmerksamkeit!</a:t>
            </a:r>
          </a:p>
        </p:txBody>
      </p:sp>
      <p:pic>
        <p:nvPicPr>
          <p:cNvPr id="7" name="Grafik 6">
            <a:extLst>
              <a:ext uri="{FF2B5EF4-FFF2-40B4-BE49-F238E27FC236}">
                <a16:creationId xmlns="" xmlns:a16="http://schemas.microsoft.com/office/drawing/2014/main" id="{650BD7E6-3A69-4455-9065-0CD0E2EA0E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15535" y="352829"/>
            <a:ext cx="1560908" cy="612693"/>
          </a:xfrm>
          <a:prstGeom prst="rect">
            <a:avLst/>
          </a:prstGeom>
        </p:spPr>
      </p:pic>
    </p:spTree>
    <p:extLst>
      <p:ext uri="{BB962C8B-B14F-4D97-AF65-F5344CB8AC3E}">
        <p14:creationId xmlns:p14="http://schemas.microsoft.com/office/powerpoint/2010/main" val="3815193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itenmaster">
    <p:spTree>
      <p:nvGrpSpPr>
        <p:cNvPr id="1" name=""/>
        <p:cNvGrpSpPr/>
        <p:nvPr/>
      </p:nvGrpSpPr>
      <p:grpSpPr>
        <a:xfrm>
          <a:off x="0" y="0"/>
          <a:ext cx="0" cy="0"/>
          <a:chOff x="0" y="0"/>
          <a:chExt cx="0" cy="0"/>
        </a:xfrm>
      </p:grpSpPr>
      <p:sp>
        <p:nvSpPr>
          <p:cNvPr id="8" name="Titelplatzhalter 1"/>
          <p:cNvSpPr>
            <a:spLocks noGrp="1"/>
          </p:cNvSpPr>
          <p:nvPr>
            <p:ph type="title"/>
          </p:nvPr>
        </p:nvSpPr>
        <p:spPr>
          <a:xfrm>
            <a:off x="438484" y="262466"/>
            <a:ext cx="8846779" cy="1066800"/>
          </a:xfrm>
          <a:prstGeom prst="rect">
            <a:avLst/>
          </a:prstGeom>
        </p:spPr>
        <p:txBody>
          <a:bodyPr vert="horz" lIns="91440" tIns="45720" rIns="91440" bIns="45720" rtlCol="0" anchor="ctr">
            <a:normAutofit/>
          </a:bodyPr>
          <a:lstStyle/>
          <a:p>
            <a:r>
              <a:rPr lang="de-DE" dirty="0"/>
              <a:t>Mastertitelformat bearbeiten</a:t>
            </a:r>
          </a:p>
        </p:txBody>
      </p:sp>
      <p:sp>
        <p:nvSpPr>
          <p:cNvPr id="7" name="Textplatzhalter 2"/>
          <p:cNvSpPr>
            <a:spLocks noGrp="1"/>
          </p:cNvSpPr>
          <p:nvPr>
            <p:ph idx="1"/>
          </p:nvPr>
        </p:nvSpPr>
        <p:spPr>
          <a:xfrm>
            <a:off x="410626" y="1556792"/>
            <a:ext cx="11205641" cy="469160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9" name="Datumsplatzhalter 3"/>
          <p:cNvSpPr>
            <a:spLocks noGrp="1"/>
          </p:cNvSpPr>
          <p:nvPr>
            <p:ph type="dt" sz="half" idx="2"/>
          </p:nvPr>
        </p:nvSpPr>
        <p:spPr>
          <a:xfrm>
            <a:off x="9005013" y="6492876"/>
            <a:ext cx="16256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endParaRPr lang="de-DE" dirty="0"/>
          </a:p>
        </p:txBody>
      </p:sp>
      <p:sp>
        <p:nvSpPr>
          <p:cNvPr id="13" name="Fußzeilenplatzhalter 4"/>
          <p:cNvSpPr>
            <a:spLocks noGrp="1"/>
          </p:cNvSpPr>
          <p:nvPr>
            <p:ph type="ftr" sz="quarter" idx="3"/>
          </p:nvPr>
        </p:nvSpPr>
        <p:spPr>
          <a:xfrm>
            <a:off x="9987147" y="6492876"/>
            <a:ext cx="16256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endParaRPr lang="de-DE" dirty="0"/>
          </a:p>
        </p:txBody>
      </p:sp>
      <p:sp>
        <p:nvSpPr>
          <p:cNvPr id="14" name="Foliennummernplatzhalter 5"/>
          <p:cNvSpPr>
            <a:spLocks noGrp="1"/>
          </p:cNvSpPr>
          <p:nvPr>
            <p:ph type="sldNum" sz="quarter" idx="4"/>
          </p:nvPr>
        </p:nvSpPr>
        <p:spPr>
          <a:xfrm>
            <a:off x="11189413" y="6489701"/>
            <a:ext cx="8128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DB151344-2787-0F42-9B8B-AE263F6B6993}" type="slidenum">
              <a:rPr lang="de-DE" smtClean="0"/>
              <a:pPr/>
              <a:t>‹Nr.›</a:t>
            </a:fld>
            <a:endParaRPr lang="de-D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Abschluss 2">
    <p:spTree>
      <p:nvGrpSpPr>
        <p:cNvPr id="1" name=""/>
        <p:cNvGrpSpPr/>
        <p:nvPr/>
      </p:nvGrpSpPr>
      <p:grpSpPr>
        <a:xfrm>
          <a:off x="0" y="0"/>
          <a:ext cx="0" cy="0"/>
          <a:chOff x="0" y="0"/>
          <a:chExt cx="0" cy="0"/>
        </a:xfrm>
      </p:grpSpPr>
      <p:pic>
        <p:nvPicPr>
          <p:cNvPr id="3" name="Grafik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2788" y="-8021"/>
            <a:ext cx="12301183" cy="6906125"/>
          </a:xfrm>
          <a:prstGeom prst="rect">
            <a:avLst/>
          </a:prstGeom>
        </p:spPr>
      </p:pic>
      <p:sp>
        <p:nvSpPr>
          <p:cNvPr id="7" name="Rechteck 6"/>
          <p:cNvSpPr/>
          <p:nvPr userDrawn="1"/>
        </p:nvSpPr>
        <p:spPr>
          <a:xfrm>
            <a:off x="1" y="748866"/>
            <a:ext cx="3273777" cy="936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800">
              <a:solidFill>
                <a:prstClr val="white"/>
              </a:solidFill>
            </a:endParaRPr>
          </a:p>
        </p:txBody>
      </p:sp>
      <p:pic>
        <p:nvPicPr>
          <p:cNvPr id="8" name="RWBGROUP_Logo.eps" descr="/Users/sabinekury/Desktop/RWB/Logos/RWBGROUP_Logo_neues-blau/RWBGROUP_Logo.eps"/>
          <p:cNvPicPr>
            <a:picLocks noChangeAspect="1"/>
          </p:cNvPicPr>
          <p:nvPr userDrawn="1"/>
        </p:nvPicPr>
        <p:blipFill>
          <a:blip r:embed="rId3" r:link="rId4" cstate="screen">
            <a:extLst>
              <a:ext uri="{28A0092B-C50C-407E-A947-70E740481C1C}">
                <a14:useLocalDpi xmlns:a14="http://schemas.microsoft.com/office/drawing/2010/main"/>
              </a:ext>
            </a:extLst>
          </a:blip>
          <a:stretch>
            <a:fillRect/>
          </a:stretch>
        </p:blipFill>
        <p:spPr>
          <a:xfrm>
            <a:off x="295298" y="829402"/>
            <a:ext cx="2683180" cy="720000"/>
          </a:xfrm>
          <a:prstGeom prst="rect">
            <a:avLst/>
          </a:prstGeom>
        </p:spPr>
      </p:pic>
    </p:spTree>
    <p:extLst>
      <p:ext uri="{BB962C8B-B14F-4D97-AF65-F5344CB8AC3E}">
        <p14:creationId xmlns:p14="http://schemas.microsoft.com/office/powerpoint/2010/main" val="2252763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1426177" y="6579505"/>
            <a:ext cx="423334" cy="275768"/>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DB151344-2787-0F42-9B8B-AE263F6B6993}" type="slidenum">
              <a:rPr lang="de-DE" smtClean="0"/>
              <a:pPr/>
              <a:t>‹Nr.›</a:t>
            </a:fld>
            <a:endParaRPr lang="de-DE" dirty="0"/>
          </a:p>
        </p:txBody>
      </p:sp>
      <p:cxnSp>
        <p:nvCxnSpPr>
          <p:cNvPr id="15" name="Gerader Verbinder 14"/>
          <p:cNvCxnSpPr/>
          <p:nvPr userDrawn="1"/>
        </p:nvCxnSpPr>
        <p:spPr>
          <a:xfrm>
            <a:off x="0" y="6579505"/>
            <a:ext cx="11849509" cy="0"/>
          </a:xfrm>
          <a:prstGeom prst="line">
            <a:avLst/>
          </a:prstGeom>
          <a:ln w="952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Gerader Verbinder 6">
            <a:extLst>
              <a:ext uri="{FF2B5EF4-FFF2-40B4-BE49-F238E27FC236}">
                <a16:creationId xmlns="" xmlns:a16="http://schemas.microsoft.com/office/drawing/2014/main" id="{5AD4BB59-111C-4D72-ACB5-69A5EABA2EFC}"/>
              </a:ext>
            </a:extLst>
          </p:cNvPr>
          <p:cNvCxnSpPr/>
          <p:nvPr userDrawn="1"/>
        </p:nvCxnSpPr>
        <p:spPr>
          <a:xfrm flipV="1">
            <a:off x="446817" y="898072"/>
            <a:ext cx="4691240" cy="2523"/>
          </a:xfrm>
          <a:prstGeom prst="line">
            <a:avLst/>
          </a:prstGeom>
          <a:ln w="12700">
            <a:solidFill>
              <a:srgbClr val="2E4F4C"/>
            </a:solidFill>
            <a:prstDash val="solid"/>
          </a:ln>
          <a:effectLst/>
        </p:spPr>
        <p:style>
          <a:lnRef idx="2">
            <a:schemeClr val="accent1"/>
          </a:lnRef>
          <a:fillRef idx="0">
            <a:schemeClr val="accent1"/>
          </a:fillRef>
          <a:effectRef idx="1">
            <a:schemeClr val="accent1"/>
          </a:effectRef>
          <a:fontRef idx="minor">
            <a:schemeClr val="tx1"/>
          </a:fontRef>
        </p:style>
      </p:cxnSp>
      <p:pic>
        <p:nvPicPr>
          <p:cNvPr id="3" name="Grafik 2">
            <a:extLst>
              <a:ext uri="{FF2B5EF4-FFF2-40B4-BE49-F238E27FC236}">
                <a16:creationId xmlns="" xmlns:a16="http://schemas.microsoft.com/office/drawing/2014/main" id="{F401A6C9-3FD1-4A2F-B2CC-050E2EF3144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681920" y="296791"/>
            <a:ext cx="1167589" cy="458306"/>
          </a:xfrm>
          <a:prstGeom prst="rect">
            <a:avLst/>
          </a:prstGeom>
        </p:spPr>
      </p:pic>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661" r:id="rId8"/>
    <p:sldLayoutId id="2147483709" r:id="rId9"/>
  </p:sldLayoutIdLst>
  <p:hf hdr="0" ftr="0" dt="0"/>
  <p:txStyles>
    <p:titleStyle>
      <a:lvl1pPr algn="l" defTabSz="457200" rtl="0" eaLnBrk="1" latinLnBrk="0" hangingPunct="1">
        <a:spcBef>
          <a:spcPct val="0"/>
        </a:spcBef>
        <a:buNone/>
        <a:defRPr lang="de-DE" sz="2400" b="1" kern="1200" dirty="0">
          <a:solidFill>
            <a:srgbClr val="7F7F7F"/>
          </a:solidFill>
          <a:latin typeface="+mj-lt"/>
          <a:ea typeface="+mj-ea"/>
          <a:cs typeface="+mj-cs"/>
        </a:defRPr>
      </a:lvl1pPr>
    </p:titleStyle>
    <p:bodyStyle>
      <a:lvl1pPr marL="342900" indent="-3429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pos="7317" userDrawn="1">
          <p15:clr>
            <a:srgbClr val="F26B43"/>
          </p15:clr>
        </p15:guide>
        <p15:guide id="4" orient="horz" pos="504" userDrawn="1">
          <p15:clr>
            <a:srgbClr val="F26B43"/>
          </p15:clr>
        </p15:guide>
        <p15:guide id="5" pos="3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jp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jpeg"/><Relationship Id="rId7"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jp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18.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4.jpeg"/><Relationship Id="rId7"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6.svg"/><Relationship Id="rId4" Type="http://schemas.openxmlformats.org/officeDocument/2006/relationships/image" Target="../media/image55.png"/><Relationship Id="rId9" Type="http://schemas.openxmlformats.org/officeDocument/2006/relationships/image" Target="../media/image5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rwb-partners.de/mpe-international-9"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investmentcheck.de/renditechance-oder-kostenfalle/"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4.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image" Target="../media/image77.jpeg"/><Relationship Id="rId5" Type="http://schemas.openxmlformats.org/officeDocument/2006/relationships/image" Target="../media/image25.png"/><Relationship Id="rId10" Type="http://schemas.openxmlformats.org/officeDocument/2006/relationships/image" Target="../media/image76.png"/><Relationship Id="rId4" Type="http://schemas.openxmlformats.org/officeDocument/2006/relationships/image" Target="../media/image24.png"/><Relationship Id="rId9"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40.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9" Type="http://schemas.openxmlformats.org/officeDocument/2006/relationships/tags" Target="../tags/tag39.xml"/><Relationship Id="rId3" Type="http://schemas.openxmlformats.org/officeDocument/2006/relationships/tags" Target="../tags/tag3.xml"/><Relationship Id="rId21" Type="http://schemas.openxmlformats.org/officeDocument/2006/relationships/tags" Target="../tags/tag21.xml"/><Relationship Id="rId34" Type="http://schemas.openxmlformats.org/officeDocument/2006/relationships/tags" Target="../tags/tag34.xml"/><Relationship Id="rId42" Type="http://schemas.openxmlformats.org/officeDocument/2006/relationships/tags" Target="../tags/tag42.xml"/><Relationship Id="rId47" Type="http://schemas.openxmlformats.org/officeDocument/2006/relationships/tags" Target="../tags/tag47.xml"/><Relationship Id="rId50" Type="http://schemas.openxmlformats.org/officeDocument/2006/relationships/notesSlide" Target="../notesSlides/notesSlide40.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6.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tags" Target="../tags/tag29.xml"/><Relationship Id="rId41" Type="http://schemas.openxmlformats.org/officeDocument/2006/relationships/tags" Target="../tags/tag41.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tags" Target="../tags/tag45.xml"/><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slideLayout" Target="../slideLayouts/slideLayout2.xml"/><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tags" Target="../tags/tag31.xml"/><Relationship Id="rId44" Type="http://schemas.openxmlformats.org/officeDocument/2006/relationships/tags" Target="../tags/tag44.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tags" Target="../tags/tag48.xml"/><Relationship Id="rId8" Type="http://schemas.openxmlformats.org/officeDocument/2006/relationships/tags" Target="../tags/tag8.xml"/></Relationships>
</file>

<file path=ppt/slides/_rels/slide4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4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4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6.jpeg"/><Relationship Id="rId7" Type="http://schemas.openxmlformats.org/officeDocument/2006/relationships/image" Target="../media/image90.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88.jpeg"/><Relationship Id="rId10" Type="http://schemas.openxmlformats.org/officeDocument/2006/relationships/image" Target="../media/image93.png"/><Relationship Id="rId4" Type="http://schemas.openxmlformats.org/officeDocument/2006/relationships/image" Target="../media/image87.jpeg"/><Relationship Id="rId9" Type="http://schemas.openxmlformats.org/officeDocument/2006/relationships/image" Target="../media/image92.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jpeg"/><Relationship Id="rId7" Type="http://schemas.openxmlformats.org/officeDocument/2006/relationships/image" Target="../media/image98.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jpeg"/><Relationship Id="rId4" Type="http://schemas.openxmlformats.org/officeDocument/2006/relationships/image" Target="../media/image95.jpg"/></Relationships>
</file>

<file path=ppt/slides/_rels/slide48.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image" Target="../media/image100.jpeg"/><Relationship Id="rId7" Type="http://schemas.openxmlformats.org/officeDocument/2006/relationships/image" Target="../media/image103.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02.jpeg"/><Relationship Id="rId5" Type="http://schemas.openxmlformats.org/officeDocument/2006/relationships/image" Target="NULL"/><Relationship Id="rId4" Type="http://schemas.openxmlformats.org/officeDocument/2006/relationships/image" Target="../media/image101.png"/><Relationship Id="rId9" Type="http://schemas.openxmlformats.org/officeDocument/2006/relationships/image" Target="../media/image105.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rwb-partners.de/mpe-direct-return-6"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51.xml.rels><?xml version="1.0" encoding="UTF-8" standalone="yes"?>
<Relationships xmlns="http://schemas.openxmlformats.org/package/2006/relationships"><Relationship Id="rId3" Type="http://schemas.openxmlformats.org/officeDocument/2006/relationships/hyperlink" Target="http://www.rwb-partners.de/mpe-direct-return-6"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114.png"/><Relationship Id="rId4" Type="http://schemas.openxmlformats.org/officeDocument/2006/relationships/image" Target="../media/image113.png"/></Relationships>
</file>

<file path=ppt/slides/_rels/slide5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image" Target="../media/image14.pn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6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116.png"/></Relationships>
</file>

<file path=ppt/slides/_rels/slide6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116.png"/></Relationships>
</file>

<file path=ppt/slides/_rels/slide64.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NULL"/><Relationship Id="rId18" Type="http://schemas.openxmlformats.org/officeDocument/2006/relationships/image" Target="../media/image127.png"/><Relationship Id="rId3" Type="http://schemas.openxmlformats.org/officeDocument/2006/relationships/image" Target="../media/image117.png"/><Relationship Id="rId21" Type="http://schemas.openxmlformats.org/officeDocument/2006/relationships/image" Target="../media/image129.png"/><Relationship Id="rId7" Type="http://schemas.openxmlformats.org/officeDocument/2006/relationships/image" Target="../media/image119.png"/><Relationship Id="rId12" Type="http://schemas.openxmlformats.org/officeDocument/2006/relationships/image" Target="../media/image122.png"/><Relationship Id="rId17" Type="http://schemas.openxmlformats.org/officeDocument/2006/relationships/image" Target="../media/image126.jpg"/><Relationship Id="rId2" Type="http://schemas.openxmlformats.org/officeDocument/2006/relationships/notesSlide" Target="../notesSlides/notesSlide64.xml"/><Relationship Id="rId16" Type="http://schemas.openxmlformats.org/officeDocument/2006/relationships/image" Target="../media/image125.jpeg"/><Relationship Id="rId20" Type="http://schemas.openxmlformats.org/officeDocument/2006/relationships/image" Target="NULL"/><Relationship Id="rId1" Type="http://schemas.openxmlformats.org/officeDocument/2006/relationships/slideLayout" Target="../slideLayouts/slideLayout2.xml"/><Relationship Id="rId6" Type="http://schemas.openxmlformats.org/officeDocument/2006/relationships/image" Target="NULL"/><Relationship Id="rId11" Type="http://schemas.openxmlformats.org/officeDocument/2006/relationships/image" Target="NULL"/><Relationship Id="rId5" Type="http://schemas.openxmlformats.org/officeDocument/2006/relationships/image" Target="../media/image118.png"/><Relationship Id="rId15" Type="http://schemas.openxmlformats.org/officeDocument/2006/relationships/image" Target="../media/image124.jpeg"/><Relationship Id="rId10" Type="http://schemas.openxmlformats.org/officeDocument/2006/relationships/image" Target="../media/image121.png"/><Relationship Id="rId19" Type="http://schemas.openxmlformats.org/officeDocument/2006/relationships/image" Target="../media/image128.png"/><Relationship Id="rId4" Type="http://schemas.openxmlformats.org/officeDocument/2006/relationships/image" Target="NULL"/><Relationship Id="rId9" Type="http://schemas.openxmlformats.org/officeDocument/2006/relationships/image" Target="NULL"/><Relationship Id="rId14" Type="http://schemas.openxmlformats.org/officeDocument/2006/relationships/image" Target="../media/image123.jpeg"/></Relationships>
</file>

<file path=ppt/slides/_rels/slide65.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NULL"/><Relationship Id="rId3" Type="http://schemas.openxmlformats.org/officeDocument/2006/relationships/image" Target="../media/image130.png"/><Relationship Id="rId7" Type="http://schemas.openxmlformats.org/officeDocument/2006/relationships/image" Target="NULL"/><Relationship Id="rId12" Type="http://schemas.openxmlformats.org/officeDocument/2006/relationships/image" Target="../media/image135.png"/><Relationship Id="rId17" Type="http://schemas.openxmlformats.org/officeDocument/2006/relationships/image" Target="NULL"/><Relationship Id="rId2" Type="http://schemas.openxmlformats.org/officeDocument/2006/relationships/notesSlide" Target="../notesSlides/notesSlide65.xml"/><Relationship Id="rId16" Type="http://schemas.openxmlformats.org/officeDocument/2006/relationships/image" Target="../media/image136.png"/><Relationship Id="rId1" Type="http://schemas.openxmlformats.org/officeDocument/2006/relationships/slideLayout" Target="../slideLayouts/slideLayout2.xml"/><Relationship Id="rId6" Type="http://schemas.openxmlformats.org/officeDocument/2006/relationships/image" Target="../media/image132.png"/><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NULL"/><Relationship Id="rId10" Type="http://schemas.openxmlformats.org/officeDocument/2006/relationships/image" Target="../media/image134.png"/><Relationship Id="rId4" Type="http://schemas.openxmlformats.org/officeDocument/2006/relationships/image" Target="../media/image131.png"/><Relationship Id="rId9" Type="http://schemas.openxmlformats.org/officeDocument/2006/relationships/image" Target="NULL"/><Relationship Id="rId14" Type="http://schemas.openxmlformats.org/officeDocument/2006/relationships/image" Target="../media/image122.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D2D13E9-2521-4C2B-BDC4-361D4FFEEC9A}"/>
              </a:ext>
            </a:extLst>
          </p:cNvPr>
          <p:cNvSpPr>
            <a:spLocks noGrp="1"/>
          </p:cNvSpPr>
          <p:nvPr>
            <p:ph type="title"/>
          </p:nvPr>
        </p:nvSpPr>
        <p:spPr/>
        <p:txBody>
          <a:bodyPr>
            <a:normAutofit/>
          </a:bodyPr>
          <a:lstStyle/>
          <a:p>
            <a:r>
              <a:rPr lang="de-DE" sz="3200" b="0" dirty="0"/>
              <a:t>Produktstart des MPE International 9</a:t>
            </a:r>
          </a:p>
        </p:txBody>
      </p:sp>
      <p:sp>
        <p:nvSpPr>
          <p:cNvPr id="3" name="Textplatzhalter 2"/>
          <p:cNvSpPr>
            <a:spLocks noGrp="1"/>
          </p:cNvSpPr>
          <p:nvPr>
            <p:ph type="body" idx="1"/>
          </p:nvPr>
        </p:nvSpPr>
        <p:spPr/>
        <p:txBody>
          <a:bodyPr>
            <a:normAutofit/>
          </a:bodyPr>
          <a:lstStyle/>
          <a:p>
            <a:r>
              <a:rPr lang="de-DE" dirty="0" smtClean="0"/>
              <a:t>Markus Dittmer – Vertriebsdirektor der </a:t>
            </a:r>
            <a:r>
              <a:rPr lang="de-DE" dirty="0"/>
              <a:t>RWB Partners GmbH</a:t>
            </a:r>
          </a:p>
        </p:txBody>
      </p:sp>
      <p:pic>
        <p:nvPicPr>
          <p:cNvPr id="4" name="Grafik 3">
            <a:extLst>
              <a:ext uri="{FF2B5EF4-FFF2-40B4-BE49-F238E27FC236}">
                <a16:creationId xmlns="" xmlns:a16="http://schemas.microsoft.com/office/drawing/2014/main" id="{4A3AD06D-A1D8-4C27-879A-2FAC6D09EC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7238" y="3102007"/>
            <a:ext cx="2058079" cy="2078660"/>
          </a:xfrm>
          <a:prstGeom prst="rect">
            <a:avLst/>
          </a:prstGeom>
        </p:spPr>
      </p:pic>
    </p:spTree>
    <p:extLst>
      <p:ext uri="{BB962C8B-B14F-4D97-AF65-F5344CB8AC3E}">
        <p14:creationId xmlns:p14="http://schemas.microsoft.com/office/powerpoint/2010/main" val="4292812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 xmlns:a16="http://schemas.microsoft.com/office/drawing/2014/main" id="{4E070B84-950F-4D80-9D68-B867714A78DC}"/>
              </a:ext>
            </a:extLst>
          </p:cNvPr>
          <p:cNvSpPr/>
          <p:nvPr/>
        </p:nvSpPr>
        <p:spPr>
          <a:xfrm>
            <a:off x="3054740" y="3023996"/>
            <a:ext cx="2361735" cy="105085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 xmlns:a16="http://schemas.microsoft.com/office/drawing/2014/main" id="{A5DEC36D-B626-4D98-BC23-108D1817311B}"/>
              </a:ext>
            </a:extLst>
          </p:cNvPr>
          <p:cNvSpPr/>
          <p:nvPr/>
        </p:nvSpPr>
        <p:spPr>
          <a:xfrm>
            <a:off x="582009" y="3023996"/>
            <a:ext cx="2361735" cy="105085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 name="Rechteck 2">
            <a:extLst>
              <a:ext uri="{FF2B5EF4-FFF2-40B4-BE49-F238E27FC236}">
                <a16:creationId xmlns="" xmlns:a16="http://schemas.microsoft.com/office/drawing/2014/main" id="{0337730D-237B-4753-B9EC-681DABFF6C99}"/>
              </a:ext>
            </a:extLst>
          </p:cNvPr>
          <p:cNvSpPr/>
          <p:nvPr/>
        </p:nvSpPr>
        <p:spPr>
          <a:xfrm>
            <a:off x="1568310" y="1887976"/>
            <a:ext cx="2862023" cy="105085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Foliennummernplatzhalter 1"/>
          <p:cNvSpPr>
            <a:spLocks noGrp="1"/>
          </p:cNvSpPr>
          <p:nvPr>
            <p:ph type="sldNum" sz="quarter" idx="4"/>
          </p:nvPr>
        </p:nvSpPr>
        <p:spPr/>
        <p:txBody>
          <a:bodyPr/>
          <a:lstStyle/>
          <a:p>
            <a:fld id="{DB151344-2787-0F42-9B8B-AE263F6B6993}" type="slidenum">
              <a:rPr lang="de-DE" smtClean="0"/>
              <a:pPr/>
              <a:t>10</a:t>
            </a:fld>
            <a:endParaRPr lang="de-DE" dirty="0"/>
          </a:p>
        </p:txBody>
      </p:sp>
      <p:sp>
        <p:nvSpPr>
          <p:cNvPr id="4" name="Textplatzhalter 3">
            <a:extLst>
              <a:ext uri="{FF2B5EF4-FFF2-40B4-BE49-F238E27FC236}">
                <a16:creationId xmlns="" xmlns:a16="http://schemas.microsoft.com/office/drawing/2014/main" id="{C73D9D3D-C0D3-4F6E-8B26-A73A9DF64987}"/>
              </a:ext>
            </a:extLst>
          </p:cNvPr>
          <p:cNvSpPr>
            <a:spLocks noGrp="1"/>
          </p:cNvSpPr>
          <p:nvPr>
            <p:ph type="body" sz="quarter" idx="10"/>
          </p:nvPr>
        </p:nvSpPr>
        <p:spPr/>
        <p:txBody>
          <a:bodyPr/>
          <a:lstStyle/>
          <a:p>
            <a:r>
              <a:rPr lang="de-DE" dirty="0"/>
              <a:t>Unterteilung in Privatkunden- und institutionelles Geschäft bleibt erhalten</a:t>
            </a:r>
          </a:p>
        </p:txBody>
      </p:sp>
      <p:pic>
        <p:nvPicPr>
          <p:cNvPr id="7" name="Grafik 6">
            <a:extLst>
              <a:ext uri="{FF2B5EF4-FFF2-40B4-BE49-F238E27FC236}">
                <a16:creationId xmlns="" xmlns:a16="http://schemas.microsoft.com/office/drawing/2014/main" id="{760CF22D-5029-44EE-A2F2-860FCA007F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8926" y="2067934"/>
            <a:ext cx="2221572" cy="645169"/>
          </a:xfrm>
          <a:prstGeom prst="rect">
            <a:avLst/>
          </a:prstGeom>
        </p:spPr>
      </p:pic>
      <p:pic>
        <p:nvPicPr>
          <p:cNvPr id="9" name="Grafik 8">
            <a:extLst>
              <a:ext uri="{FF2B5EF4-FFF2-40B4-BE49-F238E27FC236}">
                <a16:creationId xmlns="" xmlns:a16="http://schemas.microsoft.com/office/drawing/2014/main" id="{B7B8DAF1-EBFE-4FB3-B386-6465A27A20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603" y="3113292"/>
            <a:ext cx="2101701" cy="821477"/>
          </a:xfrm>
          <a:prstGeom prst="rect">
            <a:avLst/>
          </a:prstGeom>
        </p:spPr>
      </p:pic>
      <p:pic>
        <p:nvPicPr>
          <p:cNvPr id="13" name="Grafik 12">
            <a:extLst>
              <a:ext uri="{FF2B5EF4-FFF2-40B4-BE49-F238E27FC236}">
                <a16:creationId xmlns="" xmlns:a16="http://schemas.microsoft.com/office/drawing/2014/main" id="{7968BB51-BF3A-4F6B-A523-13023B5229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3168" y="3200603"/>
            <a:ext cx="1673324" cy="715346"/>
          </a:xfrm>
          <a:prstGeom prst="rect">
            <a:avLst/>
          </a:prstGeom>
        </p:spPr>
      </p:pic>
      <p:sp>
        <p:nvSpPr>
          <p:cNvPr id="16" name="Rechteck 15">
            <a:extLst>
              <a:ext uri="{FF2B5EF4-FFF2-40B4-BE49-F238E27FC236}">
                <a16:creationId xmlns="" xmlns:a16="http://schemas.microsoft.com/office/drawing/2014/main" id="{81C0C401-8F8A-4E49-905D-D7E472F8FA80}"/>
              </a:ext>
            </a:extLst>
          </p:cNvPr>
          <p:cNvSpPr/>
          <p:nvPr/>
        </p:nvSpPr>
        <p:spPr>
          <a:xfrm>
            <a:off x="1823455" y="4161676"/>
            <a:ext cx="2361735" cy="105085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7" name="Grafik 16">
            <a:extLst>
              <a:ext uri="{FF2B5EF4-FFF2-40B4-BE49-F238E27FC236}">
                <a16:creationId xmlns="" xmlns:a16="http://schemas.microsoft.com/office/drawing/2014/main" id="{81EB80D1-9C71-4A0E-893B-E8E157D1DF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33735" y="4365513"/>
            <a:ext cx="2129097" cy="688022"/>
          </a:xfrm>
          <a:prstGeom prst="rect">
            <a:avLst/>
          </a:prstGeom>
        </p:spPr>
      </p:pic>
      <p:sp>
        <p:nvSpPr>
          <p:cNvPr id="18" name="Pfeil: nach rechts 17">
            <a:extLst>
              <a:ext uri="{FF2B5EF4-FFF2-40B4-BE49-F238E27FC236}">
                <a16:creationId xmlns="" xmlns:a16="http://schemas.microsoft.com/office/drawing/2014/main" id="{FA4B8DD4-9428-4099-AEFC-BEF39D9125A5}"/>
              </a:ext>
            </a:extLst>
          </p:cNvPr>
          <p:cNvSpPr/>
          <p:nvPr/>
        </p:nvSpPr>
        <p:spPr>
          <a:xfrm>
            <a:off x="5618558" y="3113292"/>
            <a:ext cx="836984" cy="842382"/>
          </a:xfrm>
          <a:prstGeom prst="rightArrow">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 xmlns:a16="http://schemas.microsoft.com/office/drawing/2014/main" id="{C67092F0-18D0-4293-B655-87C827A58EF4}"/>
              </a:ext>
            </a:extLst>
          </p:cNvPr>
          <p:cNvSpPr/>
          <p:nvPr/>
        </p:nvSpPr>
        <p:spPr>
          <a:xfrm>
            <a:off x="9097662" y="3023996"/>
            <a:ext cx="2361735" cy="105085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0" name="Rechteck 19">
            <a:extLst>
              <a:ext uri="{FF2B5EF4-FFF2-40B4-BE49-F238E27FC236}">
                <a16:creationId xmlns="" xmlns:a16="http://schemas.microsoft.com/office/drawing/2014/main" id="{8BA9D90B-88E9-4582-8CE2-3DF2D7DEDCBE}"/>
              </a:ext>
            </a:extLst>
          </p:cNvPr>
          <p:cNvSpPr/>
          <p:nvPr/>
        </p:nvSpPr>
        <p:spPr>
          <a:xfrm>
            <a:off x="6624931" y="3023996"/>
            <a:ext cx="2361735" cy="105085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1" name="Rechteck 20">
            <a:extLst>
              <a:ext uri="{FF2B5EF4-FFF2-40B4-BE49-F238E27FC236}">
                <a16:creationId xmlns="" xmlns:a16="http://schemas.microsoft.com/office/drawing/2014/main" id="{9A2FA99F-0591-4FFD-A465-AD909A8B1DCB}"/>
              </a:ext>
            </a:extLst>
          </p:cNvPr>
          <p:cNvSpPr/>
          <p:nvPr/>
        </p:nvSpPr>
        <p:spPr>
          <a:xfrm>
            <a:off x="7611232" y="1887976"/>
            <a:ext cx="2862023" cy="105085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22" name="Grafik 21">
            <a:extLst>
              <a:ext uri="{FF2B5EF4-FFF2-40B4-BE49-F238E27FC236}">
                <a16:creationId xmlns="" xmlns:a16="http://schemas.microsoft.com/office/drawing/2014/main" id="{8A7E2FE6-C733-4A65-9CB8-A474F44DB4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1848" y="2067934"/>
            <a:ext cx="2221572" cy="645169"/>
          </a:xfrm>
          <a:prstGeom prst="rect">
            <a:avLst/>
          </a:prstGeom>
        </p:spPr>
      </p:pic>
      <p:pic>
        <p:nvPicPr>
          <p:cNvPr id="23" name="Grafik 22">
            <a:extLst>
              <a:ext uri="{FF2B5EF4-FFF2-40B4-BE49-F238E27FC236}">
                <a16:creationId xmlns="" xmlns:a16="http://schemas.microsoft.com/office/drawing/2014/main" id="{8EA6462B-0D8F-4635-BB9A-4F3156CBCD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5525" y="3113292"/>
            <a:ext cx="2101701" cy="821477"/>
          </a:xfrm>
          <a:prstGeom prst="rect">
            <a:avLst/>
          </a:prstGeom>
        </p:spPr>
      </p:pic>
      <p:pic>
        <p:nvPicPr>
          <p:cNvPr id="24" name="Grafik 23">
            <a:extLst>
              <a:ext uri="{FF2B5EF4-FFF2-40B4-BE49-F238E27FC236}">
                <a16:creationId xmlns="" xmlns:a16="http://schemas.microsoft.com/office/drawing/2014/main" id="{E164A676-E18D-467F-9EDE-11E745EA4F7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66090" y="3200603"/>
            <a:ext cx="1673323" cy="715346"/>
          </a:xfrm>
          <a:prstGeom prst="rect">
            <a:avLst/>
          </a:prstGeom>
        </p:spPr>
      </p:pic>
      <p:sp>
        <p:nvSpPr>
          <p:cNvPr id="25" name="Rechteck 24">
            <a:extLst>
              <a:ext uri="{FF2B5EF4-FFF2-40B4-BE49-F238E27FC236}">
                <a16:creationId xmlns="" xmlns:a16="http://schemas.microsoft.com/office/drawing/2014/main" id="{625D8ADC-E52E-473E-892B-2C34AF57E53C}"/>
              </a:ext>
            </a:extLst>
          </p:cNvPr>
          <p:cNvSpPr/>
          <p:nvPr/>
        </p:nvSpPr>
        <p:spPr>
          <a:xfrm>
            <a:off x="7866377" y="4161676"/>
            <a:ext cx="2361735" cy="105085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26" name="Grafik 25">
            <a:extLst>
              <a:ext uri="{FF2B5EF4-FFF2-40B4-BE49-F238E27FC236}">
                <a16:creationId xmlns="" xmlns:a16="http://schemas.microsoft.com/office/drawing/2014/main" id="{003AB946-ADAF-49C0-9190-93F83C5D33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76657" y="4365513"/>
            <a:ext cx="2129097" cy="688022"/>
          </a:xfrm>
          <a:prstGeom prst="rect">
            <a:avLst/>
          </a:prstGeom>
        </p:spPr>
      </p:pic>
    </p:spTree>
    <p:extLst>
      <p:ext uri="{BB962C8B-B14F-4D97-AF65-F5344CB8AC3E}">
        <p14:creationId xmlns:p14="http://schemas.microsoft.com/office/powerpoint/2010/main" val="4136348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 xmlns:a16="http://schemas.microsoft.com/office/drawing/2014/main" id="{1D41FF70-6EF0-466F-ABCE-DF31FC9D967D}"/>
              </a:ext>
            </a:extLst>
          </p:cNvPr>
          <p:cNvSpPr>
            <a:spLocks noGrp="1"/>
          </p:cNvSpPr>
          <p:nvPr>
            <p:ph type="sldNum" sz="quarter" idx="4"/>
          </p:nvPr>
        </p:nvSpPr>
        <p:spPr/>
        <p:txBody>
          <a:bodyPr/>
          <a:lstStyle/>
          <a:p>
            <a:fld id="{DB151344-2787-0F42-9B8B-AE263F6B6993}" type="slidenum">
              <a:rPr lang="de-DE" smtClean="0"/>
              <a:pPr/>
              <a:t>11</a:t>
            </a:fld>
            <a:endParaRPr lang="de-DE" dirty="0"/>
          </a:p>
        </p:txBody>
      </p:sp>
      <p:sp>
        <p:nvSpPr>
          <p:cNvPr id="4" name="Textplatzhalter 3">
            <a:extLst>
              <a:ext uri="{FF2B5EF4-FFF2-40B4-BE49-F238E27FC236}">
                <a16:creationId xmlns="" xmlns:a16="http://schemas.microsoft.com/office/drawing/2014/main" id="{B60AAE2C-304E-4F4D-9A16-E911E9BAA7FD}"/>
              </a:ext>
            </a:extLst>
          </p:cNvPr>
          <p:cNvSpPr>
            <a:spLocks noGrp="1"/>
          </p:cNvSpPr>
          <p:nvPr>
            <p:ph type="body" sz="quarter" idx="10"/>
          </p:nvPr>
        </p:nvSpPr>
        <p:spPr>
          <a:xfrm>
            <a:off x="410627" y="163367"/>
            <a:ext cx="11202120" cy="728664"/>
          </a:xfrm>
        </p:spPr>
        <p:txBody>
          <a:bodyPr/>
          <a:lstStyle/>
          <a:p>
            <a:r>
              <a:rPr lang="de-DE" dirty="0"/>
              <a:t>MPE International 9: Investition mit institutionellen Großinvestoren</a:t>
            </a:r>
          </a:p>
        </p:txBody>
      </p:sp>
      <p:sp>
        <p:nvSpPr>
          <p:cNvPr id="38" name="Pfeil: nach rechts 66">
            <a:extLst>
              <a:ext uri="{FF2B5EF4-FFF2-40B4-BE49-F238E27FC236}">
                <a16:creationId xmlns="" xmlns:a16="http://schemas.microsoft.com/office/drawing/2014/main" id="{EBB672BF-04C5-46FC-B41D-E9D0FDEE3B49}"/>
              </a:ext>
            </a:extLst>
          </p:cNvPr>
          <p:cNvSpPr/>
          <p:nvPr/>
        </p:nvSpPr>
        <p:spPr>
          <a:xfrm rot="5400000">
            <a:off x="8712506" y="2391058"/>
            <a:ext cx="1814212" cy="396000"/>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4" name="Pfeil: nach rechts 65">
            <a:extLst>
              <a:ext uri="{FF2B5EF4-FFF2-40B4-BE49-F238E27FC236}">
                <a16:creationId xmlns="" xmlns:a16="http://schemas.microsoft.com/office/drawing/2014/main" id="{DDD4CE19-834A-4C5C-A6C0-FF576E9D3676}"/>
              </a:ext>
            </a:extLst>
          </p:cNvPr>
          <p:cNvSpPr/>
          <p:nvPr/>
        </p:nvSpPr>
        <p:spPr>
          <a:xfrm rot="5400000">
            <a:off x="1163651" y="2865925"/>
            <a:ext cx="808483" cy="396000"/>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5" name="Rechteck 44">
            <a:extLst>
              <a:ext uri="{FF2B5EF4-FFF2-40B4-BE49-F238E27FC236}">
                <a16:creationId xmlns="" xmlns:a16="http://schemas.microsoft.com/office/drawing/2014/main" id="{AD7B73D4-A3B2-634A-822A-9905F3DE0D6D}"/>
              </a:ext>
            </a:extLst>
          </p:cNvPr>
          <p:cNvSpPr/>
          <p:nvPr/>
        </p:nvSpPr>
        <p:spPr>
          <a:xfrm>
            <a:off x="733927" y="3496164"/>
            <a:ext cx="10692250" cy="712873"/>
          </a:xfrm>
          <a:prstGeom prst="rect">
            <a:avLst/>
          </a:prstGeom>
          <a:solidFill>
            <a:srgbClr val="3B547C"/>
          </a:solidFill>
          <a:ln w="9525">
            <a:solidFill>
              <a:srgbClr val="3B54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prstClr val="white"/>
                </a:solidFill>
              </a:rPr>
              <a:t>MPEP Funds</a:t>
            </a:r>
            <a:endParaRPr lang="de-DE" sz="2000" dirty="0">
              <a:solidFill>
                <a:prstClr val="white"/>
              </a:solidFill>
            </a:endParaRPr>
          </a:p>
        </p:txBody>
      </p:sp>
      <p:sp>
        <p:nvSpPr>
          <p:cNvPr id="54" name="Textfeld 53">
            <a:extLst>
              <a:ext uri="{FF2B5EF4-FFF2-40B4-BE49-F238E27FC236}">
                <a16:creationId xmlns="" xmlns:a16="http://schemas.microsoft.com/office/drawing/2014/main" id="{C3CEBCC1-C85B-4333-8392-384BF1D8C6C7}"/>
              </a:ext>
            </a:extLst>
          </p:cNvPr>
          <p:cNvSpPr txBox="1"/>
          <p:nvPr/>
        </p:nvSpPr>
        <p:spPr>
          <a:xfrm>
            <a:off x="8299821" y="1828499"/>
            <a:ext cx="2639583" cy="307777"/>
          </a:xfrm>
          <a:prstGeom prst="rect">
            <a:avLst/>
          </a:prstGeom>
          <a:solidFill>
            <a:schemeClr val="bg1"/>
          </a:solidFill>
        </p:spPr>
        <p:txBody>
          <a:bodyPr wrap="square" rtlCol="0">
            <a:spAutoFit/>
          </a:bodyPr>
          <a:lstStyle/>
          <a:p>
            <a:pPr algn="ctr"/>
            <a:r>
              <a:rPr lang="de-DE" sz="1400" b="1" dirty="0"/>
              <a:t>Investition ab jeweils 5.000 €</a:t>
            </a:r>
          </a:p>
        </p:txBody>
      </p:sp>
      <p:sp>
        <p:nvSpPr>
          <p:cNvPr id="55" name="Rechteck 54">
            <a:extLst>
              <a:ext uri="{FF2B5EF4-FFF2-40B4-BE49-F238E27FC236}">
                <a16:creationId xmlns="" xmlns:a16="http://schemas.microsoft.com/office/drawing/2014/main" id="{BAB5AC8F-CC84-4AA9-AAFA-5C440E90A554}"/>
              </a:ext>
            </a:extLst>
          </p:cNvPr>
          <p:cNvSpPr/>
          <p:nvPr/>
        </p:nvSpPr>
        <p:spPr>
          <a:xfrm>
            <a:off x="8457015" y="2280048"/>
            <a:ext cx="2325195" cy="360000"/>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600" dirty="0"/>
              <a:t>MPE International 9</a:t>
            </a:r>
          </a:p>
        </p:txBody>
      </p:sp>
      <p:sp>
        <p:nvSpPr>
          <p:cNvPr id="61" name="Rechteck 60">
            <a:extLst>
              <a:ext uri="{FF2B5EF4-FFF2-40B4-BE49-F238E27FC236}">
                <a16:creationId xmlns="" xmlns:a16="http://schemas.microsoft.com/office/drawing/2014/main" id="{F1CF18E0-013A-494B-AA30-AD096D73B758}"/>
              </a:ext>
            </a:extLst>
          </p:cNvPr>
          <p:cNvSpPr/>
          <p:nvPr/>
        </p:nvSpPr>
        <p:spPr>
          <a:xfrm>
            <a:off x="8457013" y="1068467"/>
            <a:ext cx="2325195" cy="629576"/>
          </a:xfrm>
          <a:prstGeom prst="rect">
            <a:avLst/>
          </a:prstGeom>
          <a:solidFill>
            <a:srgbClr val="8C9B9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600" dirty="0">
                <a:solidFill>
                  <a:schemeClr val="bg1"/>
                </a:solidFill>
              </a:rPr>
              <a:t>Vielzahl Privatanleger</a:t>
            </a:r>
          </a:p>
        </p:txBody>
      </p:sp>
      <p:sp>
        <p:nvSpPr>
          <p:cNvPr id="62" name="Rechteck 61">
            <a:extLst>
              <a:ext uri="{FF2B5EF4-FFF2-40B4-BE49-F238E27FC236}">
                <a16:creationId xmlns="" xmlns:a16="http://schemas.microsoft.com/office/drawing/2014/main" id="{C291318A-9CF5-4050-9A35-D30D2EB2D4D3}"/>
              </a:ext>
            </a:extLst>
          </p:cNvPr>
          <p:cNvSpPr/>
          <p:nvPr/>
        </p:nvSpPr>
        <p:spPr>
          <a:xfrm>
            <a:off x="6317974" y="2278510"/>
            <a:ext cx="1883788" cy="360000"/>
          </a:xfrm>
          <a:prstGeom prst="rect">
            <a:avLst/>
          </a:prstGeom>
          <a:solidFill>
            <a:srgbClr val="8990A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Stiftungen</a:t>
            </a:r>
          </a:p>
        </p:txBody>
      </p:sp>
      <p:sp>
        <p:nvSpPr>
          <p:cNvPr id="35" name="Rechteck 34">
            <a:extLst>
              <a:ext uri="{FF2B5EF4-FFF2-40B4-BE49-F238E27FC236}">
                <a16:creationId xmlns="" xmlns:a16="http://schemas.microsoft.com/office/drawing/2014/main" id="{E5FED0C9-A855-4F8C-B567-A00230711610}"/>
              </a:ext>
            </a:extLst>
          </p:cNvPr>
          <p:cNvSpPr/>
          <p:nvPr/>
        </p:nvSpPr>
        <p:spPr>
          <a:xfrm>
            <a:off x="733926" y="4170319"/>
            <a:ext cx="10692251" cy="2230481"/>
          </a:xfrm>
          <a:prstGeom prst="rect">
            <a:avLst/>
          </a:prstGeom>
          <a:noFill/>
          <a:ln w="9525">
            <a:solidFill>
              <a:srgbClr val="3B54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prstClr val="white"/>
                </a:solidFill>
              </a:rPr>
              <a:t>MPEP Fund IV</a:t>
            </a:r>
          </a:p>
        </p:txBody>
      </p:sp>
      <p:sp>
        <p:nvSpPr>
          <p:cNvPr id="40" name="Rechteck 39">
            <a:extLst>
              <a:ext uri="{FF2B5EF4-FFF2-40B4-BE49-F238E27FC236}">
                <a16:creationId xmlns="" xmlns:a16="http://schemas.microsoft.com/office/drawing/2014/main" id="{4E0224C2-9618-4962-ABE4-237182FB4258}"/>
              </a:ext>
            </a:extLst>
          </p:cNvPr>
          <p:cNvSpPr/>
          <p:nvPr/>
        </p:nvSpPr>
        <p:spPr>
          <a:xfrm>
            <a:off x="4367774" y="2278510"/>
            <a:ext cx="1883788" cy="360000"/>
          </a:xfrm>
          <a:prstGeom prst="rect">
            <a:avLst/>
          </a:prstGeom>
          <a:solidFill>
            <a:srgbClr val="8990A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Family Offices</a:t>
            </a:r>
          </a:p>
        </p:txBody>
      </p:sp>
      <p:sp>
        <p:nvSpPr>
          <p:cNvPr id="41" name="Rechteck 40">
            <a:extLst>
              <a:ext uri="{FF2B5EF4-FFF2-40B4-BE49-F238E27FC236}">
                <a16:creationId xmlns="" xmlns:a16="http://schemas.microsoft.com/office/drawing/2014/main" id="{3944748C-662B-441D-B923-AEB37FE0592E}"/>
              </a:ext>
            </a:extLst>
          </p:cNvPr>
          <p:cNvSpPr/>
          <p:nvPr/>
        </p:nvSpPr>
        <p:spPr>
          <a:xfrm>
            <a:off x="2417574" y="2278510"/>
            <a:ext cx="1883788" cy="360000"/>
          </a:xfrm>
          <a:prstGeom prst="rect">
            <a:avLst/>
          </a:prstGeom>
          <a:solidFill>
            <a:srgbClr val="8990A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Versicherungen</a:t>
            </a:r>
          </a:p>
        </p:txBody>
      </p:sp>
      <p:sp>
        <p:nvSpPr>
          <p:cNvPr id="42" name="Rechteck 41">
            <a:extLst>
              <a:ext uri="{FF2B5EF4-FFF2-40B4-BE49-F238E27FC236}">
                <a16:creationId xmlns="" xmlns:a16="http://schemas.microsoft.com/office/drawing/2014/main" id="{1D55E27E-C1E7-4550-BDD5-A70A239E5E75}"/>
              </a:ext>
            </a:extLst>
          </p:cNvPr>
          <p:cNvSpPr/>
          <p:nvPr/>
        </p:nvSpPr>
        <p:spPr>
          <a:xfrm>
            <a:off x="467374" y="2271690"/>
            <a:ext cx="1883788" cy="360000"/>
          </a:xfrm>
          <a:prstGeom prst="rect">
            <a:avLst/>
          </a:prstGeom>
          <a:solidFill>
            <a:srgbClr val="8990A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Pensionskassen</a:t>
            </a:r>
          </a:p>
        </p:txBody>
      </p:sp>
      <p:sp>
        <p:nvSpPr>
          <p:cNvPr id="43" name="Pfeil: nach rechts 65">
            <a:extLst>
              <a:ext uri="{FF2B5EF4-FFF2-40B4-BE49-F238E27FC236}">
                <a16:creationId xmlns="" xmlns:a16="http://schemas.microsoft.com/office/drawing/2014/main" id="{A4D92512-4F08-4BFC-B593-2DF8388B301C}"/>
              </a:ext>
            </a:extLst>
          </p:cNvPr>
          <p:cNvSpPr/>
          <p:nvPr/>
        </p:nvSpPr>
        <p:spPr>
          <a:xfrm rot="5400000">
            <a:off x="2966157" y="2865928"/>
            <a:ext cx="808483" cy="396000"/>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7" name="Pfeil: nach rechts 65">
            <a:extLst>
              <a:ext uri="{FF2B5EF4-FFF2-40B4-BE49-F238E27FC236}">
                <a16:creationId xmlns="" xmlns:a16="http://schemas.microsoft.com/office/drawing/2014/main" id="{11F490EE-08EB-4051-96A1-100544C20AEF}"/>
              </a:ext>
            </a:extLst>
          </p:cNvPr>
          <p:cNvSpPr/>
          <p:nvPr/>
        </p:nvSpPr>
        <p:spPr>
          <a:xfrm rot="5400000">
            <a:off x="4909204" y="2865929"/>
            <a:ext cx="808483" cy="396000"/>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8" name="Pfeil: nach rechts 65">
            <a:extLst>
              <a:ext uri="{FF2B5EF4-FFF2-40B4-BE49-F238E27FC236}">
                <a16:creationId xmlns="" xmlns:a16="http://schemas.microsoft.com/office/drawing/2014/main" id="{D9067912-4CC5-45F4-9E29-3E3D23E1B844}"/>
              </a:ext>
            </a:extLst>
          </p:cNvPr>
          <p:cNvSpPr/>
          <p:nvPr/>
        </p:nvSpPr>
        <p:spPr>
          <a:xfrm rot="5400000">
            <a:off x="6852250" y="2865928"/>
            <a:ext cx="808483" cy="396000"/>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3" name="Textfeld 52">
            <a:extLst>
              <a:ext uri="{FF2B5EF4-FFF2-40B4-BE49-F238E27FC236}">
                <a16:creationId xmlns="" xmlns:a16="http://schemas.microsoft.com/office/drawing/2014/main" id="{C78FD871-180C-40C9-83AD-97E47C6CAF35}"/>
              </a:ext>
            </a:extLst>
          </p:cNvPr>
          <p:cNvSpPr txBox="1"/>
          <p:nvPr/>
        </p:nvSpPr>
        <p:spPr>
          <a:xfrm>
            <a:off x="2940917" y="2824516"/>
            <a:ext cx="2767051" cy="307777"/>
          </a:xfrm>
          <a:prstGeom prst="rect">
            <a:avLst/>
          </a:prstGeom>
          <a:solidFill>
            <a:schemeClr val="bg1"/>
          </a:solidFill>
        </p:spPr>
        <p:txBody>
          <a:bodyPr wrap="square" rtlCol="0">
            <a:spAutoFit/>
          </a:bodyPr>
          <a:lstStyle/>
          <a:p>
            <a:pPr algn="ctr"/>
            <a:r>
              <a:rPr lang="de-DE" sz="1400" b="1" dirty="0"/>
              <a:t>Investition jeweils ab 1 Mio. Euro</a:t>
            </a:r>
          </a:p>
        </p:txBody>
      </p:sp>
      <p:sp>
        <p:nvSpPr>
          <p:cNvPr id="49" name="Textfeld 48">
            <a:extLst>
              <a:ext uri="{FF2B5EF4-FFF2-40B4-BE49-F238E27FC236}">
                <a16:creationId xmlns="" xmlns:a16="http://schemas.microsoft.com/office/drawing/2014/main" id="{99649CBB-C154-4FDE-85B2-BF4286889D77}"/>
              </a:ext>
            </a:extLst>
          </p:cNvPr>
          <p:cNvSpPr txBox="1"/>
          <p:nvPr/>
        </p:nvSpPr>
        <p:spPr>
          <a:xfrm>
            <a:off x="733926" y="1886195"/>
            <a:ext cx="2639583" cy="307777"/>
          </a:xfrm>
          <a:prstGeom prst="rect">
            <a:avLst/>
          </a:prstGeom>
          <a:solidFill>
            <a:schemeClr val="bg1"/>
          </a:solidFill>
        </p:spPr>
        <p:txBody>
          <a:bodyPr wrap="square" rtlCol="0">
            <a:spAutoFit/>
          </a:bodyPr>
          <a:lstStyle/>
          <a:p>
            <a:pPr algn="ctr"/>
            <a:r>
              <a:rPr lang="de-DE" sz="1400" b="1" dirty="0"/>
              <a:t>Institutionelle Investoren </a:t>
            </a:r>
            <a:endParaRPr lang="de-DE" sz="1400"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1162" y="3580451"/>
            <a:ext cx="1338335" cy="523422"/>
          </a:xfrm>
          <a:prstGeom prst="rect">
            <a:avLst/>
          </a:prstGeom>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7096" y="2266733"/>
            <a:ext cx="1156563" cy="437718"/>
          </a:xfrm>
          <a:prstGeom prst="rect">
            <a:avLst/>
          </a:prstGeom>
        </p:spPr>
      </p:pic>
      <p:pic>
        <p:nvPicPr>
          <p:cNvPr id="9" name="Grafik 8">
            <a:extLst>
              <a:ext uri="{FF2B5EF4-FFF2-40B4-BE49-F238E27FC236}">
                <a16:creationId xmlns="" xmlns:a16="http://schemas.microsoft.com/office/drawing/2014/main" id="{50DC689C-C3CB-4CBE-A479-E822AD887F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474" y="4594159"/>
            <a:ext cx="1648971" cy="637033"/>
          </a:xfrm>
          <a:prstGeom prst="rect">
            <a:avLst/>
          </a:prstGeom>
        </p:spPr>
      </p:pic>
      <p:pic>
        <p:nvPicPr>
          <p:cNvPr id="27" name="Grafik 26">
            <a:extLst>
              <a:ext uri="{FF2B5EF4-FFF2-40B4-BE49-F238E27FC236}">
                <a16:creationId xmlns="" xmlns:a16="http://schemas.microsoft.com/office/drawing/2014/main" id="{5709E2B1-69CE-42A2-B755-8F8002362E2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67252" b="65721"/>
          <a:stretch/>
        </p:blipFill>
        <p:spPr>
          <a:xfrm>
            <a:off x="9687631" y="5331792"/>
            <a:ext cx="1563651" cy="806530"/>
          </a:xfrm>
          <a:prstGeom prst="rect">
            <a:avLst/>
          </a:prstGeom>
        </p:spPr>
      </p:pic>
      <p:sp>
        <p:nvSpPr>
          <p:cNvPr id="52" name="Textfeld 51">
            <a:extLst>
              <a:ext uri="{FF2B5EF4-FFF2-40B4-BE49-F238E27FC236}">
                <a16:creationId xmlns="" xmlns:a16="http://schemas.microsoft.com/office/drawing/2014/main" id="{0559D692-EE3D-4D99-82C7-A0E8AFC1D3A9}"/>
              </a:ext>
            </a:extLst>
          </p:cNvPr>
          <p:cNvSpPr txBox="1"/>
          <p:nvPr/>
        </p:nvSpPr>
        <p:spPr>
          <a:xfrm>
            <a:off x="767312" y="4230095"/>
            <a:ext cx="2299297" cy="230832"/>
          </a:xfrm>
          <a:prstGeom prst="rect">
            <a:avLst/>
          </a:prstGeom>
          <a:noFill/>
        </p:spPr>
        <p:txBody>
          <a:bodyPr wrap="square" rtlCol="0">
            <a:spAutoFit/>
          </a:bodyPr>
          <a:lstStyle/>
          <a:p>
            <a:r>
              <a:rPr lang="de-DE" sz="900" i="1" dirty="0"/>
              <a:t>Auswahl der Fondsmanager im MPEP Fund V</a:t>
            </a:r>
          </a:p>
        </p:txBody>
      </p:sp>
      <p:pic>
        <p:nvPicPr>
          <p:cNvPr id="8" name="Grafik 7">
            <a:extLst>
              <a:ext uri="{FF2B5EF4-FFF2-40B4-BE49-F238E27FC236}">
                <a16:creationId xmlns="" xmlns:a16="http://schemas.microsoft.com/office/drawing/2014/main" id="{19EA4137-02D8-4EEB-BFA3-2E9D3E4937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23216" y="4289030"/>
            <a:ext cx="2184493" cy="948108"/>
          </a:xfrm>
          <a:prstGeom prst="rect">
            <a:avLst/>
          </a:prstGeom>
        </p:spPr>
      </p:pic>
      <p:pic>
        <p:nvPicPr>
          <p:cNvPr id="12" name="Grafik 11">
            <a:extLst>
              <a:ext uri="{FF2B5EF4-FFF2-40B4-BE49-F238E27FC236}">
                <a16:creationId xmlns="" xmlns:a16="http://schemas.microsoft.com/office/drawing/2014/main" id="{C54D1D11-EFAF-48A3-B271-7925E05072F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52019" y="5443784"/>
            <a:ext cx="2363121" cy="656868"/>
          </a:xfrm>
          <a:prstGeom prst="rect">
            <a:avLst/>
          </a:prstGeom>
        </p:spPr>
      </p:pic>
      <p:pic>
        <p:nvPicPr>
          <p:cNvPr id="16" name="Grafik 15">
            <a:extLst>
              <a:ext uri="{FF2B5EF4-FFF2-40B4-BE49-F238E27FC236}">
                <a16:creationId xmlns="" xmlns:a16="http://schemas.microsoft.com/office/drawing/2014/main" id="{A6D1873B-E798-4DC9-9AD9-9B0EEEEAE5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21612" y="4376077"/>
            <a:ext cx="1798730" cy="728664"/>
          </a:xfrm>
          <a:prstGeom prst="rect">
            <a:avLst/>
          </a:prstGeom>
        </p:spPr>
      </p:pic>
      <p:pic>
        <p:nvPicPr>
          <p:cNvPr id="20" name="Grafik 19">
            <a:extLst>
              <a:ext uri="{FF2B5EF4-FFF2-40B4-BE49-F238E27FC236}">
                <a16:creationId xmlns="" xmlns:a16="http://schemas.microsoft.com/office/drawing/2014/main" id="{0B6A5A6F-5FD1-49DF-907E-0E5CEE149AA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30705" b="28320"/>
          <a:stretch/>
        </p:blipFill>
        <p:spPr>
          <a:xfrm>
            <a:off x="3553867" y="5398238"/>
            <a:ext cx="2697695" cy="768860"/>
          </a:xfrm>
          <a:prstGeom prst="rect">
            <a:avLst/>
          </a:prstGeom>
        </p:spPr>
      </p:pic>
      <p:pic>
        <p:nvPicPr>
          <p:cNvPr id="24" name="Grafik 23">
            <a:extLst>
              <a:ext uri="{FF2B5EF4-FFF2-40B4-BE49-F238E27FC236}">
                <a16:creationId xmlns="" xmlns:a16="http://schemas.microsoft.com/office/drawing/2014/main" id="{D1CF7DAE-01F6-466B-9729-8618B870B228}"/>
              </a:ext>
            </a:extLst>
          </p:cNvPr>
          <p:cNvPicPr>
            <a:picLocks noChangeAspect="1"/>
          </p:cNvPicPr>
          <p:nvPr/>
        </p:nvPicPr>
        <p:blipFill rotWithShape="1">
          <a:blip r:embed="rId11">
            <a:extLst>
              <a:ext uri="{28A0092B-C50C-407E-A947-70E740481C1C}">
                <a14:useLocalDpi xmlns:a14="http://schemas.microsoft.com/office/drawing/2010/main" val="0"/>
              </a:ext>
            </a:extLst>
          </a:blip>
          <a:srcRect t="32365" b="28843"/>
          <a:stretch/>
        </p:blipFill>
        <p:spPr>
          <a:xfrm>
            <a:off x="2980246" y="4592796"/>
            <a:ext cx="1536869" cy="596189"/>
          </a:xfrm>
          <a:prstGeom prst="rect">
            <a:avLst/>
          </a:prstGeom>
        </p:spPr>
      </p:pic>
      <p:pic>
        <p:nvPicPr>
          <p:cNvPr id="28" name="Grafik 27">
            <a:extLst>
              <a:ext uri="{FF2B5EF4-FFF2-40B4-BE49-F238E27FC236}">
                <a16:creationId xmlns="" xmlns:a16="http://schemas.microsoft.com/office/drawing/2014/main" id="{B7072D3F-B22F-4C68-86CA-3C4C1A7A36DF}"/>
              </a:ext>
            </a:extLst>
          </p:cNvPr>
          <p:cNvPicPr>
            <a:picLocks noChangeAspect="1"/>
          </p:cNvPicPr>
          <p:nvPr/>
        </p:nvPicPr>
        <p:blipFill rotWithShape="1">
          <a:blip r:embed="rId12">
            <a:extLst>
              <a:ext uri="{28A0092B-C50C-407E-A947-70E740481C1C}">
                <a14:useLocalDpi xmlns:a14="http://schemas.microsoft.com/office/drawing/2010/main" val="0"/>
              </a:ext>
            </a:extLst>
          </a:blip>
          <a:srcRect t="9615" b="18715"/>
          <a:stretch/>
        </p:blipFill>
        <p:spPr>
          <a:xfrm>
            <a:off x="7518719" y="4346048"/>
            <a:ext cx="1391883" cy="997558"/>
          </a:xfrm>
          <a:prstGeom prst="rect">
            <a:avLst/>
          </a:prstGeom>
        </p:spPr>
      </p:pic>
      <p:pic>
        <p:nvPicPr>
          <p:cNvPr id="32" name="Grafik 31">
            <a:extLst>
              <a:ext uri="{FF2B5EF4-FFF2-40B4-BE49-F238E27FC236}">
                <a16:creationId xmlns="" xmlns:a16="http://schemas.microsoft.com/office/drawing/2014/main" id="{D0F8A6A8-A83D-4B90-B9C2-2069CE74054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22370" y="5426203"/>
            <a:ext cx="1697959" cy="673524"/>
          </a:xfrm>
          <a:prstGeom prst="rect">
            <a:avLst/>
          </a:prstGeom>
        </p:spPr>
      </p:pic>
    </p:spTree>
    <p:extLst>
      <p:ext uri="{BB962C8B-B14F-4D97-AF65-F5344CB8AC3E}">
        <p14:creationId xmlns:p14="http://schemas.microsoft.com/office/powerpoint/2010/main" val="3896588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normAutofit/>
          </a:bodyPr>
          <a:lstStyle/>
          <a:p>
            <a:r>
              <a:rPr lang="de-DE" dirty="0"/>
              <a:t>MPE International 9*</a:t>
            </a:r>
            <a:br>
              <a:rPr lang="de-DE" dirty="0"/>
            </a:br>
            <a:r>
              <a:rPr lang="de-DE" sz="1700" dirty="0"/>
              <a:t>Internationale Streuung über hunderte Unternehmen</a:t>
            </a:r>
          </a:p>
        </p:txBody>
      </p:sp>
      <p:sp>
        <p:nvSpPr>
          <p:cNvPr id="5" name="Foliennummernplatzhalter 4"/>
          <p:cNvSpPr>
            <a:spLocks noGrp="1"/>
          </p:cNvSpPr>
          <p:nvPr>
            <p:ph type="sldNum" sz="quarter" idx="4"/>
          </p:nvPr>
        </p:nvSpPr>
        <p:spPr/>
        <p:txBody>
          <a:bodyPr/>
          <a:lstStyle/>
          <a:p>
            <a:fld id="{DB151344-2787-0F42-9B8B-AE263F6B6993}" type="slidenum">
              <a:rPr lang="de-DE" smtClean="0"/>
              <a:pPr/>
              <a:t>12</a:t>
            </a:fld>
            <a:endParaRPr lang="de-DE" dirty="0"/>
          </a:p>
        </p:txBody>
      </p:sp>
      <p:sp>
        <p:nvSpPr>
          <p:cNvPr id="6" name="Rechteck 5">
            <a:extLst>
              <a:ext uri="{FF2B5EF4-FFF2-40B4-BE49-F238E27FC236}">
                <a16:creationId xmlns="" xmlns:a16="http://schemas.microsoft.com/office/drawing/2014/main" id="{FD46F3C7-D1A2-4D42-998B-3263187493CC}"/>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MPE International 9 GmbH &amp; Co. geschlossene Investment-KG</a:t>
            </a:r>
          </a:p>
        </p:txBody>
      </p:sp>
      <p:pic>
        <p:nvPicPr>
          <p:cNvPr id="4" name="Grafik 3">
            <a:extLst>
              <a:ext uri="{FF2B5EF4-FFF2-40B4-BE49-F238E27FC236}">
                <a16:creationId xmlns="" xmlns:a16="http://schemas.microsoft.com/office/drawing/2014/main" id="{6AC2E627-3803-4593-82EC-A903A015CC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3220" y="1125073"/>
            <a:ext cx="10256933" cy="5061163"/>
          </a:xfrm>
          <a:prstGeom prst="rect">
            <a:avLst/>
          </a:prstGeom>
        </p:spPr>
      </p:pic>
    </p:spTree>
    <p:extLst>
      <p:ext uri="{BB962C8B-B14F-4D97-AF65-F5344CB8AC3E}">
        <p14:creationId xmlns:p14="http://schemas.microsoft.com/office/powerpoint/2010/main" val="1715266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 xmlns:a16="http://schemas.microsoft.com/office/drawing/2014/main" id="{F1467CD5-B070-430E-9DA6-1C7BA51F9173}"/>
              </a:ext>
            </a:extLst>
          </p:cNvPr>
          <p:cNvPicPr>
            <a:picLocks noChangeAspect="1"/>
          </p:cNvPicPr>
          <p:nvPr/>
        </p:nvPicPr>
        <p:blipFill rotWithShape="1">
          <a:blip r:embed="rId3">
            <a:extLst>
              <a:ext uri="{28A0092B-C50C-407E-A947-70E740481C1C}">
                <a14:useLocalDpi xmlns:a14="http://schemas.microsoft.com/office/drawing/2010/main" val="0"/>
              </a:ext>
            </a:extLst>
          </a:blip>
          <a:srcRect t="10834" b="10000"/>
          <a:stretch/>
        </p:blipFill>
        <p:spPr>
          <a:xfrm>
            <a:off x="724029" y="971549"/>
            <a:ext cx="10684363" cy="5607955"/>
          </a:xfrm>
          <a:prstGeom prst="rect">
            <a:avLst/>
          </a:prstGeom>
        </p:spPr>
      </p:pic>
      <p:sp>
        <p:nvSpPr>
          <p:cNvPr id="3" name="Foliennummernplatzhalter 2"/>
          <p:cNvSpPr>
            <a:spLocks noGrp="1"/>
          </p:cNvSpPr>
          <p:nvPr>
            <p:ph type="sldNum" sz="quarter" idx="4"/>
          </p:nvPr>
        </p:nvSpPr>
        <p:spPr/>
        <p:txBody>
          <a:bodyPr/>
          <a:lstStyle/>
          <a:p>
            <a:fld id="{DB151344-2787-0F42-9B8B-AE263F6B6993}" type="slidenum">
              <a:rPr lang="de-DE" smtClean="0"/>
              <a:pPr/>
              <a:t>13</a:t>
            </a:fld>
            <a:endParaRPr lang="de-DE" dirty="0"/>
          </a:p>
        </p:txBody>
      </p:sp>
      <p:sp>
        <p:nvSpPr>
          <p:cNvPr id="4" name="Textplatzhalter 3"/>
          <p:cNvSpPr>
            <a:spLocks noGrp="1"/>
          </p:cNvSpPr>
          <p:nvPr>
            <p:ph type="body" sz="quarter" idx="10"/>
          </p:nvPr>
        </p:nvSpPr>
        <p:spPr/>
        <p:txBody>
          <a:bodyPr>
            <a:normAutofit/>
          </a:bodyPr>
          <a:lstStyle/>
          <a:p>
            <a:r>
              <a:rPr lang="de-DE" dirty="0"/>
              <a:t>Das für die Erstinvestition vorgesehene Fondsportfolio des MPE International 9*</a:t>
            </a:r>
          </a:p>
        </p:txBody>
      </p:sp>
      <p:sp>
        <p:nvSpPr>
          <p:cNvPr id="6" name="Rechteck 5">
            <a:extLst>
              <a:ext uri="{FF2B5EF4-FFF2-40B4-BE49-F238E27FC236}">
                <a16:creationId xmlns="" xmlns:a16="http://schemas.microsoft.com/office/drawing/2014/main" id="{36FD8A2F-21FF-4ACC-85BA-7DF56D9A08EA}"/>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Stand: August 2024; *abgekürzt für MPE International 9 GmbH &amp; Co. geschlossene Investment-KG</a:t>
            </a:r>
          </a:p>
        </p:txBody>
      </p:sp>
      <p:sp>
        <p:nvSpPr>
          <p:cNvPr id="9" name="Rechteck 8">
            <a:extLst>
              <a:ext uri="{FF2B5EF4-FFF2-40B4-BE49-F238E27FC236}">
                <a16:creationId xmlns="" xmlns:a16="http://schemas.microsoft.com/office/drawing/2014/main" id="{983949B2-A4FB-4878-BAD1-5B4B53396286}"/>
              </a:ext>
            </a:extLst>
          </p:cNvPr>
          <p:cNvSpPr/>
          <p:nvPr/>
        </p:nvSpPr>
        <p:spPr>
          <a:xfrm>
            <a:off x="541546" y="6590470"/>
            <a:ext cx="1300133" cy="267530"/>
          </a:xfrm>
          <a:prstGeom prst="rect">
            <a:avLst/>
          </a:prstGeom>
        </p:spPr>
        <p:txBody>
          <a:bodyPr wrap="square">
            <a:spAutoFit/>
          </a:bodyPr>
          <a:lstStyle/>
          <a:p>
            <a:pPr>
              <a:spcAft>
                <a:spcPts val="600"/>
              </a:spcAft>
              <a:buClr>
                <a:srgbClr val="335D53"/>
              </a:buClr>
              <a:defRPr/>
            </a:pPr>
            <a:r>
              <a:rPr lang="de-DE" sz="1100" dirty="0">
                <a:solidFill>
                  <a:srgbClr val="FF0000"/>
                </a:solidFill>
                <a:latin typeface="+mj-lt"/>
                <a:cs typeface="Calibri" pitchFamily="34" charset="0"/>
              </a:rPr>
              <a:t>Streng vertraulich</a:t>
            </a:r>
          </a:p>
        </p:txBody>
      </p:sp>
    </p:spTree>
    <p:extLst>
      <p:ext uri="{BB962C8B-B14F-4D97-AF65-F5344CB8AC3E}">
        <p14:creationId xmlns:p14="http://schemas.microsoft.com/office/powerpoint/2010/main" val="42232570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151344-2787-0F42-9B8B-AE263F6B6993}" type="slidenum">
              <a:rPr kumimoji="0" lang="de-DE" sz="8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de-DE" sz="800" b="0" i="0" u="none" strike="noStrike" kern="1200" cap="none" spc="0" normalizeH="0" baseline="0" noProof="0" dirty="0">
              <a:ln>
                <a:noFill/>
              </a:ln>
              <a:solidFill>
                <a:prstClr val="black">
                  <a:lumMod val="50000"/>
                  <a:lumOff val="50000"/>
                </a:prstClr>
              </a:solidFill>
              <a:effectLst/>
              <a:uLnTx/>
              <a:uFillTx/>
              <a:latin typeface="Calibri"/>
              <a:ea typeface="+mn-ea"/>
              <a:cs typeface="+mn-cs"/>
            </a:endParaRPr>
          </a:p>
        </p:txBody>
      </p:sp>
      <p:sp>
        <p:nvSpPr>
          <p:cNvPr id="4" name="Textplatzhalter 3">
            <a:extLst>
              <a:ext uri="{FF2B5EF4-FFF2-40B4-BE49-F238E27FC236}">
                <a16:creationId xmlns="" xmlns:a16="http://schemas.microsoft.com/office/drawing/2014/main" id="{C73D9D3D-C0D3-4F6E-8B26-A73A9DF64987}"/>
              </a:ext>
            </a:extLst>
          </p:cNvPr>
          <p:cNvSpPr>
            <a:spLocks noGrp="1"/>
          </p:cNvSpPr>
          <p:nvPr>
            <p:ph type="body" sz="quarter" idx="10"/>
          </p:nvPr>
        </p:nvSpPr>
        <p:spPr/>
        <p:txBody>
          <a:bodyPr/>
          <a:lstStyle/>
          <a:p>
            <a:r>
              <a:rPr lang="de-DE" dirty="0"/>
              <a:t>Main Capital VIII // Main </a:t>
            </a:r>
            <a:r>
              <a:rPr lang="de-DE" dirty="0" err="1"/>
              <a:t>Foundation</a:t>
            </a:r>
            <a:r>
              <a:rPr lang="de-DE" dirty="0"/>
              <a:t> II</a:t>
            </a:r>
          </a:p>
        </p:txBody>
      </p:sp>
      <p:grpSp>
        <p:nvGrpSpPr>
          <p:cNvPr id="6" name="Gruppieren 5">
            <a:extLst>
              <a:ext uri="{FF2B5EF4-FFF2-40B4-BE49-F238E27FC236}">
                <a16:creationId xmlns="" xmlns:a16="http://schemas.microsoft.com/office/drawing/2014/main" id="{740517B9-13F3-47BC-949B-667496787916}"/>
              </a:ext>
            </a:extLst>
          </p:cNvPr>
          <p:cNvGrpSpPr/>
          <p:nvPr/>
        </p:nvGrpSpPr>
        <p:grpSpPr>
          <a:xfrm>
            <a:off x="551318" y="1469013"/>
            <a:ext cx="2047636" cy="4581844"/>
            <a:chOff x="1629441" y="1238400"/>
            <a:chExt cx="1761560" cy="4859627"/>
          </a:xfrm>
        </p:grpSpPr>
        <p:sp>
          <p:nvSpPr>
            <p:cNvPr id="7" name="Textfeld 6">
              <a:extLst>
                <a:ext uri="{FF2B5EF4-FFF2-40B4-BE49-F238E27FC236}">
                  <a16:creationId xmlns="" xmlns:a16="http://schemas.microsoft.com/office/drawing/2014/main" id="{5BFAB3B2-6B5E-46C7-AC8D-EB80CED95B49}"/>
                </a:ext>
              </a:extLst>
            </p:cNvPr>
            <p:cNvSpPr txBox="1"/>
            <p:nvPr/>
          </p:nvSpPr>
          <p:spPr>
            <a:xfrm>
              <a:off x="1740001" y="2502001"/>
              <a:ext cx="1540933" cy="5288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1" i="0" u="none" strike="noStrike" kern="1200" cap="none" spc="0" normalizeH="0" baseline="0" noProof="0" dirty="0" err="1">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Vintage</a:t>
              </a:r>
              <a:r>
                <a:rPr kumimoji="0" lang="de-DE" sz="1320" b="1"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 Jahr: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2024 est.</a:t>
              </a:r>
            </a:p>
          </p:txBody>
        </p:sp>
        <p:sp>
          <p:nvSpPr>
            <p:cNvPr id="8" name="Textfeld 7">
              <a:extLst>
                <a:ext uri="{FF2B5EF4-FFF2-40B4-BE49-F238E27FC236}">
                  <a16:creationId xmlns="" xmlns:a16="http://schemas.microsoft.com/office/drawing/2014/main" id="{158E1A38-663D-4770-925F-35C2319F161A}"/>
                </a:ext>
              </a:extLst>
            </p:cNvPr>
            <p:cNvSpPr txBox="1"/>
            <p:nvPr/>
          </p:nvSpPr>
          <p:spPr>
            <a:xfrm>
              <a:off x="1740001" y="5569201"/>
              <a:ext cx="1540933" cy="5288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1"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Investitionsquelle: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MPEP Direkt</a:t>
              </a:r>
            </a:p>
          </p:txBody>
        </p:sp>
        <p:sp>
          <p:nvSpPr>
            <p:cNvPr id="9" name="Textfeld 8">
              <a:extLst>
                <a:ext uri="{FF2B5EF4-FFF2-40B4-BE49-F238E27FC236}">
                  <a16:creationId xmlns="" xmlns:a16="http://schemas.microsoft.com/office/drawing/2014/main" id="{6C322A9E-C54E-46A8-BE6A-8128DB60067F}"/>
                </a:ext>
              </a:extLst>
            </p:cNvPr>
            <p:cNvSpPr txBox="1"/>
            <p:nvPr/>
          </p:nvSpPr>
          <p:spPr>
            <a:xfrm>
              <a:off x="1740001" y="1782001"/>
              <a:ext cx="1650996" cy="744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1"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Zielfondsgröße: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1,85 Mrd. € // 485 Mio.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320"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endParaRPr>
            </a:p>
          </p:txBody>
        </p:sp>
        <p:sp>
          <p:nvSpPr>
            <p:cNvPr id="10" name="Textfeld 9">
              <a:extLst>
                <a:ext uri="{FF2B5EF4-FFF2-40B4-BE49-F238E27FC236}">
                  <a16:creationId xmlns="" xmlns:a16="http://schemas.microsoft.com/office/drawing/2014/main" id="{6FA0AC97-8164-4E18-8FF9-8C26E84B05A1}"/>
                </a:ext>
              </a:extLst>
            </p:cNvPr>
            <p:cNvSpPr txBox="1"/>
            <p:nvPr/>
          </p:nvSpPr>
          <p:spPr>
            <a:xfrm>
              <a:off x="1740000" y="3222001"/>
              <a:ext cx="1651000" cy="744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1"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Investment Region: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Benelux, DACH, Nordische Länder</a:t>
              </a:r>
            </a:p>
          </p:txBody>
        </p:sp>
        <p:sp>
          <p:nvSpPr>
            <p:cNvPr id="11" name="Textfeld 10">
              <a:extLst>
                <a:ext uri="{FF2B5EF4-FFF2-40B4-BE49-F238E27FC236}">
                  <a16:creationId xmlns="" xmlns:a16="http://schemas.microsoft.com/office/drawing/2014/main" id="{DABF5AEB-BE2A-488F-B264-15F8CF5D57C8}"/>
                </a:ext>
              </a:extLst>
            </p:cNvPr>
            <p:cNvSpPr txBox="1"/>
            <p:nvPr/>
          </p:nvSpPr>
          <p:spPr>
            <a:xfrm>
              <a:off x="1740001" y="3942001"/>
              <a:ext cx="1540933" cy="5288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1"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Investment Strategie: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Buyout</a:t>
              </a:r>
            </a:p>
          </p:txBody>
        </p:sp>
        <p:sp>
          <p:nvSpPr>
            <p:cNvPr id="12" name="Textfeld 11">
              <a:extLst>
                <a:ext uri="{FF2B5EF4-FFF2-40B4-BE49-F238E27FC236}">
                  <a16:creationId xmlns="" xmlns:a16="http://schemas.microsoft.com/office/drawing/2014/main" id="{8ED67BE5-CF58-49A6-BB23-CCD0546A2221}"/>
                </a:ext>
              </a:extLst>
            </p:cNvPr>
            <p:cNvSpPr txBox="1"/>
            <p:nvPr/>
          </p:nvSpPr>
          <p:spPr>
            <a:xfrm>
              <a:off x="1740002" y="4662001"/>
              <a:ext cx="1540932" cy="744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1"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Beteiligungsgröße: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320"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20,0 Mio.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320"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(jeweils 10,0 Mio. €</a:t>
              </a:r>
              <a:endParaRPr kumimoji="0" lang="de-DE" sz="1320"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endParaRPr>
            </a:p>
          </p:txBody>
        </p:sp>
        <p:cxnSp>
          <p:nvCxnSpPr>
            <p:cNvPr id="13" name="Gerader Verbinder 20">
              <a:extLst>
                <a:ext uri="{FF2B5EF4-FFF2-40B4-BE49-F238E27FC236}">
                  <a16:creationId xmlns="" xmlns:a16="http://schemas.microsoft.com/office/drawing/2014/main" id="{96AE86DE-842F-49C0-BFF3-321075799392}"/>
                </a:ext>
              </a:extLst>
            </p:cNvPr>
            <p:cNvCxnSpPr/>
            <p:nvPr/>
          </p:nvCxnSpPr>
          <p:spPr>
            <a:xfrm>
              <a:off x="1629441" y="1330799"/>
              <a:ext cx="0" cy="4757385"/>
            </a:xfrm>
            <a:prstGeom prst="line">
              <a:avLst/>
            </a:prstGeom>
            <a:ln w="12700">
              <a:solidFill>
                <a:srgbClr val="BDA477"/>
              </a:solidFill>
            </a:ln>
            <a:effectLst/>
          </p:spPr>
          <p:style>
            <a:lnRef idx="2">
              <a:schemeClr val="accent2"/>
            </a:lnRef>
            <a:fillRef idx="0">
              <a:schemeClr val="accent2"/>
            </a:fillRef>
            <a:effectRef idx="1">
              <a:schemeClr val="accent2"/>
            </a:effectRef>
            <a:fontRef idx="minor">
              <a:schemeClr val="tx1"/>
            </a:fontRef>
          </p:style>
        </p:cxnSp>
        <p:sp>
          <p:nvSpPr>
            <p:cNvPr id="14" name="Textfeld 13">
              <a:extLst>
                <a:ext uri="{FF2B5EF4-FFF2-40B4-BE49-F238E27FC236}">
                  <a16:creationId xmlns="" xmlns:a16="http://schemas.microsoft.com/office/drawing/2014/main" id="{5AE9AC44-BD23-4A77-B3BF-B44451295398}"/>
                </a:ext>
              </a:extLst>
            </p:cNvPr>
            <p:cNvSpPr txBox="1"/>
            <p:nvPr/>
          </p:nvSpPr>
          <p:spPr>
            <a:xfrm>
              <a:off x="1740001" y="1238400"/>
              <a:ext cx="1651000" cy="3749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97" b="1" i="0" u="none" strike="noStrike" kern="1200" cap="none" spc="0" normalizeH="0" baseline="0" noProof="0" dirty="0">
                  <a:ln>
                    <a:noFill/>
                  </a:ln>
                  <a:solidFill>
                    <a:srgbClr val="BDA477"/>
                  </a:solidFill>
                  <a:effectLst/>
                  <a:uLnTx/>
                  <a:uFillTx/>
                  <a:latin typeface="Calibri Light" panose="020F0302020204030204" pitchFamily="34" charset="0"/>
                  <a:ea typeface="Open Sans Semibold" panose="020B0606030504020204" pitchFamily="34" charset="0"/>
                  <a:cs typeface="Calibri Light" panose="020F0302020204030204" pitchFamily="34" charset="0"/>
                </a:rPr>
                <a:t>KEY FACTS</a:t>
              </a:r>
            </a:p>
          </p:txBody>
        </p:sp>
      </p:grpSp>
      <p:pic>
        <p:nvPicPr>
          <p:cNvPr id="2050" name="Picture 2" descr="FI-Forum 2021: FOCONIS-Beitrag noch einmal anschauen">
            <a:extLst>
              <a:ext uri="{FF2B5EF4-FFF2-40B4-BE49-F238E27FC236}">
                <a16:creationId xmlns="" xmlns:a16="http://schemas.microsoft.com/office/drawing/2014/main" id="{5804A133-0B55-4612-B4D4-5D7EC3A60FA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9385" y="1592033"/>
            <a:ext cx="1520664" cy="723899"/>
          </a:xfrm>
          <a:prstGeom prst="rect">
            <a:avLst/>
          </a:prstGeom>
          <a:noFill/>
          <a:extLst>
            <a:ext uri="{909E8E84-426E-40DD-AFC4-6F175D3DCCD1}">
              <a14:hiddenFill xmlns:a14="http://schemas.microsoft.com/office/drawing/2010/main">
                <a:solidFill>
                  <a:srgbClr val="FFFFFF"/>
                </a:solidFill>
              </a14:hiddenFill>
            </a:ext>
          </a:extLst>
        </p:spPr>
      </p:pic>
      <p:pic>
        <p:nvPicPr>
          <p:cNvPr id="21" name="Grafik 20">
            <a:extLst>
              <a:ext uri="{FF2B5EF4-FFF2-40B4-BE49-F238E27FC236}">
                <a16:creationId xmlns="" xmlns:a16="http://schemas.microsoft.com/office/drawing/2014/main" id="{48BDE791-EB0F-4375-A9C8-2F45727DDBCC}"/>
              </a:ext>
            </a:extLst>
          </p:cNvPr>
          <p:cNvPicPr>
            <a:picLocks noChangeAspect="1"/>
          </p:cNvPicPr>
          <p:nvPr/>
        </p:nvPicPr>
        <p:blipFill rotWithShape="1">
          <a:blip r:embed="rId4"/>
          <a:srcRect l="23169" t="53495" b="5094"/>
          <a:stretch/>
        </p:blipFill>
        <p:spPr>
          <a:xfrm>
            <a:off x="3073400" y="4273070"/>
            <a:ext cx="3594902" cy="1710392"/>
          </a:xfrm>
          <a:prstGeom prst="rect">
            <a:avLst/>
          </a:prstGeom>
        </p:spPr>
      </p:pic>
      <p:pic>
        <p:nvPicPr>
          <p:cNvPr id="25" name="Grafik 24">
            <a:extLst>
              <a:ext uri="{FF2B5EF4-FFF2-40B4-BE49-F238E27FC236}">
                <a16:creationId xmlns="" xmlns:a16="http://schemas.microsoft.com/office/drawing/2014/main" id="{538921D1-DBDA-4CC4-A22F-C2ADA133B81D}"/>
              </a:ext>
            </a:extLst>
          </p:cNvPr>
          <p:cNvPicPr>
            <a:picLocks noChangeAspect="1"/>
          </p:cNvPicPr>
          <p:nvPr/>
        </p:nvPicPr>
        <p:blipFill rotWithShape="1">
          <a:blip r:embed="rId4"/>
          <a:srcRect t="2430" b="56160"/>
          <a:stretch/>
        </p:blipFill>
        <p:spPr>
          <a:xfrm>
            <a:off x="2643501" y="2612095"/>
            <a:ext cx="4678949" cy="1710392"/>
          </a:xfrm>
          <a:prstGeom prst="rect">
            <a:avLst/>
          </a:prstGeom>
        </p:spPr>
      </p:pic>
      <p:sp>
        <p:nvSpPr>
          <p:cNvPr id="27" name="Textfeld 26">
            <a:extLst>
              <a:ext uri="{FF2B5EF4-FFF2-40B4-BE49-F238E27FC236}">
                <a16:creationId xmlns="" xmlns:a16="http://schemas.microsoft.com/office/drawing/2014/main" id="{2C7D3361-C3B1-4EDF-B3DF-11AFBC881C04}"/>
              </a:ext>
            </a:extLst>
          </p:cNvPr>
          <p:cNvSpPr txBox="1"/>
          <p:nvPr/>
        </p:nvSpPr>
        <p:spPr>
          <a:xfrm>
            <a:off x="410627" y="6596390"/>
            <a:ext cx="306977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FF0000"/>
                </a:solidFill>
                <a:effectLst/>
                <a:uLnTx/>
                <a:uFillTx/>
                <a:latin typeface="Calibri"/>
                <a:ea typeface="+mn-ea"/>
                <a:cs typeface="+mn-cs"/>
              </a:rPr>
              <a:t>Streng vertraulich</a:t>
            </a:r>
          </a:p>
        </p:txBody>
      </p:sp>
      <p:sp>
        <p:nvSpPr>
          <p:cNvPr id="24" name="Textfeld 23">
            <a:extLst>
              <a:ext uri="{FF2B5EF4-FFF2-40B4-BE49-F238E27FC236}">
                <a16:creationId xmlns="" xmlns:a16="http://schemas.microsoft.com/office/drawing/2014/main" id="{3E1C22E8-0C69-4E1A-B2E0-363F48B4E8EE}"/>
              </a:ext>
            </a:extLst>
          </p:cNvPr>
          <p:cNvSpPr txBox="1"/>
          <p:nvPr/>
        </p:nvSpPr>
        <p:spPr>
          <a:xfrm>
            <a:off x="7526309" y="4536591"/>
            <a:ext cx="4361390" cy="1446871"/>
          </a:xfrm>
          <a:prstGeom prst="rect">
            <a:avLst/>
          </a:prstGeom>
          <a:noFill/>
        </p:spPr>
        <p:txBody>
          <a:bodyPr wrap="square" rtlCol="0">
            <a:spAutoFit/>
          </a:bodyPr>
          <a:lstStyle/>
          <a:p>
            <a:pPr marL="161643" marR="0" lvl="0" indent="-161643" algn="l" defTabSz="914400" rtl="0" eaLnBrk="1" fontAlgn="auto" latinLnBrk="0" hangingPunct="1">
              <a:lnSpc>
                <a:spcPct val="120000"/>
              </a:lnSpc>
              <a:spcBef>
                <a:spcPts val="283"/>
              </a:spcBef>
              <a:spcAft>
                <a:spcPts val="0"/>
              </a:spcAft>
              <a:buClrTx/>
              <a:buSzTx/>
              <a:buFont typeface="Wingdings" pitchFamily="2" charset="2"/>
              <a:buChar char="§"/>
              <a:tabLst/>
              <a:defRPr/>
            </a:pPr>
            <a:r>
              <a:rPr kumimoji="0" lang="de-DE" sz="1131"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Erfahrenes Team mit einem starken und ehrgeizigen Gründungspartner</a:t>
            </a:r>
          </a:p>
          <a:p>
            <a:pPr marL="161643" marR="0" lvl="0" indent="-161643" algn="l" defTabSz="914400" rtl="0" eaLnBrk="1" fontAlgn="auto" latinLnBrk="0" hangingPunct="1">
              <a:lnSpc>
                <a:spcPct val="120000"/>
              </a:lnSpc>
              <a:spcBef>
                <a:spcPts val="283"/>
              </a:spcBef>
              <a:spcAft>
                <a:spcPts val="0"/>
              </a:spcAft>
              <a:buClrTx/>
              <a:buSzTx/>
              <a:buFont typeface="Wingdings" pitchFamily="2" charset="2"/>
              <a:buChar char="§"/>
              <a:tabLst/>
              <a:defRPr/>
            </a:pPr>
            <a:r>
              <a:rPr kumimoji="0" lang="de-DE" sz="1131"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Starke historische Erfolgsbilanz </a:t>
            </a:r>
          </a:p>
          <a:p>
            <a:pPr marL="161643" marR="0" lvl="0" indent="-161643" algn="l" defTabSz="914400" rtl="0" eaLnBrk="1" fontAlgn="auto" latinLnBrk="0" hangingPunct="1">
              <a:lnSpc>
                <a:spcPct val="120000"/>
              </a:lnSpc>
              <a:spcBef>
                <a:spcPts val="283"/>
              </a:spcBef>
              <a:spcAft>
                <a:spcPts val="0"/>
              </a:spcAft>
              <a:buClrTx/>
              <a:buSzTx/>
              <a:buFont typeface="Wingdings" pitchFamily="2" charset="2"/>
              <a:buChar char="§"/>
              <a:tabLst/>
              <a:defRPr/>
            </a:pPr>
            <a:r>
              <a:rPr kumimoji="0" lang="de-DE" sz="1131"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Äußerst proaktiver und strukturierter Sourcing-Ansatz</a:t>
            </a:r>
          </a:p>
          <a:p>
            <a:pPr marL="161643" marR="0" lvl="0" indent="-161643" algn="l" defTabSz="914400" rtl="0" eaLnBrk="1" fontAlgn="auto" latinLnBrk="0" hangingPunct="1">
              <a:lnSpc>
                <a:spcPct val="120000"/>
              </a:lnSpc>
              <a:spcBef>
                <a:spcPts val="283"/>
              </a:spcBef>
              <a:spcAft>
                <a:spcPts val="0"/>
              </a:spcAft>
              <a:buClrTx/>
              <a:buSzTx/>
              <a:buFont typeface="Wingdings" pitchFamily="2" charset="2"/>
              <a:buChar char="§"/>
              <a:tabLst/>
              <a:defRPr/>
            </a:pPr>
            <a:r>
              <a:rPr kumimoji="0" lang="de-DE" sz="1131"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Klarer Branchenfokus und -expertise mit einer starken Positionierung im Softwaresektor</a:t>
            </a:r>
          </a:p>
        </p:txBody>
      </p:sp>
      <p:sp>
        <p:nvSpPr>
          <p:cNvPr id="26" name="Textfeld 25">
            <a:extLst>
              <a:ext uri="{FF2B5EF4-FFF2-40B4-BE49-F238E27FC236}">
                <a16:creationId xmlns="" xmlns:a16="http://schemas.microsoft.com/office/drawing/2014/main" id="{556CD7CF-35FF-4A4E-9AC4-88345B422EDD}"/>
              </a:ext>
            </a:extLst>
          </p:cNvPr>
          <p:cNvSpPr txBox="1"/>
          <p:nvPr/>
        </p:nvSpPr>
        <p:spPr>
          <a:xfrm>
            <a:off x="7549619" y="4152490"/>
            <a:ext cx="2997331" cy="3825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86" b="1" i="0" u="none" strike="noStrike" kern="1200" cap="none" spc="0" normalizeH="0" baseline="0" noProof="0" dirty="0">
                <a:ln>
                  <a:noFill/>
                </a:ln>
                <a:solidFill>
                  <a:srgbClr val="2E4F4C"/>
                </a:solidFill>
                <a:effectLst/>
                <a:uLnTx/>
                <a:uFillTx/>
                <a:latin typeface="Calibri Light" panose="020F0302020204030204" pitchFamily="34" charset="0"/>
                <a:ea typeface="Open Sans Semibold" panose="020B0606030504020204" pitchFamily="34" charset="0"/>
                <a:cs typeface="Calibri Light" panose="020F0302020204030204" pitchFamily="34" charset="0"/>
              </a:rPr>
              <a:t>INVESTMENT BEGRÜNDUNG</a:t>
            </a:r>
          </a:p>
        </p:txBody>
      </p:sp>
      <p:sp>
        <p:nvSpPr>
          <p:cNvPr id="28" name="Textfeld 27">
            <a:extLst>
              <a:ext uri="{FF2B5EF4-FFF2-40B4-BE49-F238E27FC236}">
                <a16:creationId xmlns="" xmlns:a16="http://schemas.microsoft.com/office/drawing/2014/main" id="{047865B1-5931-42CF-854B-A419206F3F84}"/>
              </a:ext>
            </a:extLst>
          </p:cNvPr>
          <p:cNvSpPr txBox="1"/>
          <p:nvPr/>
        </p:nvSpPr>
        <p:spPr>
          <a:xfrm>
            <a:off x="7526309" y="2347118"/>
            <a:ext cx="4323202" cy="1199559"/>
          </a:xfrm>
          <a:prstGeom prst="rect">
            <a:avLst/>
          </a:prstGeom>
          <a:noFill/>
        </p:spPr>
        <p:txBody>
          <a:bodyPr wrap="square" rtlCol="0">
            <a:spAutoFit/>
          </a:bodyPr>
          <a:lstStyle/>
          <a:p>
            <a:pPr marL="161643" marR="0" lvl="0" indent="-161643" algn="l" defTabSz="914400" rtl="0" eaLnBrk="1" fontAlgn="auto" latinLnBrk="0" hangingPunct="1">
              <a:lnSpc>
                <a:spcPct val="120000"/>
              </a:lnSpc>
              <a:spcBef>
                <a:spcPts val="283"/>
              </a:spcBef>
              <a:spcAft>
                <a:spcPts val="0"/>
              </a:spcAft>
              <a:buClrTx/>
              <a:buSzTx/>
              <a:buFont typeface="Wingdings" pitchFamily="2" charset="2"/>
              <a:buChar char="§"/>
              <a:tabLst/>
              <a:defRPr/>
            </a:pPr>
            <a:r>
              <a:rPr kumimoji="0" lang="de-DE" sz="1131"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Sitz in Den Haag mit Außenstellen in Düsseldorf und Stockholm</a:t>
            </a:r>
          </a:p>
          <a:p>
            <a:pPr marL="161643" marR="0" lvl="0" indent="-161643" algn="l" defTabSz="914400" rtl="0" eaLnBrk="1" fontAlgn="auto" latinLnBrk="0" hangingPunct="1">
              <a:lnSpc>
                <a:spcPct val="120000"/>
              </a:lnSpc>
              <a:spcBef>
                <a:spcPts val="283"/>
              </a:spcBef>
              <a:spcAft>
                <a:spcPts val="0"/>
              </a:spcAft>
              <a:buClrTx/>
              <a:buSzTx/>
              <a:buFont typeface="Wingdings" pitchFamily="2" charset="2"/>
              <a:buChar char="§"/>
              <a:tabLst/>
              <a:defRPr/>
            </a:pPr>
            <a:r>
              <a:rPr kumimoji="0" lang="de-DE" sz="1131"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Gegründet im Jahr 2003</a:t>
            </a:r>
          </a:p>
          <a:p>
            <a:pPr marL="161643" marR="0" lvl="0" indent="-161643" algn="l" defTabSz="914400" rtl="0" eaLnBrk="1" fontAlgn="auto" latinLnBrk="0" hangingPunct="1">
              <a:lnSpc>
                <a:spcPct val="120000"/>
              </a:lnSpc>
              <a:spcBef>
                <a:spcPts val="283"/>
              </a:spcBef>
              <a:spcAft>
                <a:spcPts val="0"/>
              </a:spcAft>
              <a:buClrTx/>
              <a:buSzTx/>
              <a:buFont typeface="Wingdings" pitchFamily="2" charset="2"/>
              <a:buChar char="§"/>
              <a:tabLst/>
              <a:defRPr/>
            </a:pPr>
            <a:r>
              <a:rPr kumimoji="0" lang="de-DE" sz="1131" b="0" i="0" u="none" strike="noStrike" kern="1200" cap="none" spc="0" normalizeH="0" baseline="0" noProof="0" dirty="0">
                <a:ln>
                  <a:noFill/>
                </a:ln>
                <a:solidFill>
                  <a:prstClr val="black"/>
                </a:solidFill>
                <a:effectLst/>
                <a:uLnTx/>
                <a:uFillTx/>
                <a:latin typeface="Calibri Light" panose="020F0302020204030204" pitchFamily="34" charset="0"/>
                <a:ea typeface="Open Sans" panose="020B0606030504020204" pitchFamily="34" charset="0"/>
                <a:cs typeface="Calibri Light" panose="020F0302020204030204" pitchFamily="34" charset="0"/>
              </a:rPr>
              <a:t>Fokussiert auf Buyout-Investitionen im unteren mittleren Marktsegment in Unternehmenssoftware/SaaS-Unternehmen hauptsächlich in den Benelux-, DACH- und nordischen Regionen</a:t>
            </a:r>
          </a:p>
        </p:txBody>
      </p:sp>
      <p:sp>
        <p:nvSpPr>
          <p:cNvPr id="29" name="Textfeld 28">
            <a:extLst>
              <a:ext uri="{FF2B5EF4-FFF2-40B4-BE49-F238E27FC236}">
                <a16:creationId xmlns="" xmlns:a16="http://schemas.microsoft.com/office/drawing/2014/main" id="{EE9BC835-2529-476C-B7FF-C70C34CDF61C}"/>
              </a:ext>
            </a:extLst>
          </p:cNvPr>
          <p:cNvSpPr txBox="1"/>
          <p:nvPr/>
        </p:nvSpPr>
        <p:spPr>
          <a:xfrm>
            <a:off x="7549619" y="1981541"/>
            <a:ext cx="2664336" cy="3825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86" b="1" i="0" u="none" strike="noStrike" kern="1200" cap="none" spc="0" normalizeH="0" baseline="0" noProof="0" dirty="0">
                <a:ln>
                  <a:noFill/>
                </a:ln>
                <a:solidFill>
                  <a:srgbClr val="2E4F4C"/>
                </a:solidFill>
                <a:effectLst/>
                <a:uLnTx/>
                <a:uFillTx/>
                <a:latin typeface="Calibri Light" panose="020F0302020204030204" pitchFamily="34" charset="0"/>
                <a:ea typeface="Open Sans Semibold" panose="020B0606030504020204" pitchFamily="34" charset="0"/>
                <a:cs typeface="Calibri Light" panose="020F0302020204030204" pitchFamily="34" charset="0"/>
              </a:rPr>
              <a:t>MANAGER HINTERGRUND</a:t>
            </a:r>
          </a:p>
        </p:txBody>
      </p:sp>
      <p:pic>
        <p:nvPicPr>
          <p:cNvPr id="3" name="Grafik 2">
            <a:extLst>
              <a:ext uri="{FF2B5EF4-FFF2-40B4-BE49-F238E27FC236}">
                <a16:creationId xmlns="" xmlns:a16="http://schemas.microsoft.com/office/drawing/2014/main" id="{36419C57-D0C5-405C-B8A0-872CD65D8566}"/>
              </a:ext>
            </a:extLst>
          </p:cNvPr>
          <p:cNvPicPr>
            <a:picLocks noChangeAspect="1"/>
          </p:cNvPicPr>
          <p:nvPr/>
        </p:nvPicPr>
        <p:blipFill>
          <a:blip r:embed="rId5">
            <a:clrChange>
              <a:clrFrom>
                <a:srgbClr val="E6E6E6"/>
              </a:clrFrom>
              <a:clrTo>
                <a:srgbClr val="E6E6E6">
                  <a:alpha val="0"/>
                </a:srgbClr>
              </a:clrTo>
            </a:clrChange>
          </a:blip>
          <a:stretch>
            <a:fillRect/>
          </a:stretch>
        </p:blipFill>
        <p:spPr>
          <a:xfrm>
            <a:off x="4982975" y="1062331"/>
            <a:ext cx="1454552" cy="1520353"/>
          </a:xfrm>
          <a:prstGeom prst="rect">
            <a:avLst/>
          </a:prstGeom>
        </p:spPr>
      </p:pic>
    </p:spTree>
    <p:extLst>
      <p:ext uri="{BB962C8B-B14F-4D97-AF65-F5344CB8AC3E}">
        <p14:creationId xmlns:p14="http://schemas.microsoft.com/office/powerpoint/2010/main" val="1276363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Main Capital – Fondsmanager mit ausgezeichneter Performance</a:t>
            </a:r>
          </a:p>
        </p:txBody>
      </p:sp>
      <p:sp>
        <p:nvSpPr>
          <p:cNvPr id="4" name="Foliennummernplatzhalter 3"/>
          <p:cNvSpPr>
            <a:spLocks noGrp="1"/>
          </p:cNvSpPr>
          <p:nvPr>
            <p:ph type="sldNum" sz="quarter" idx="4"/>
          </p:nvPr>
        </p:nvSpPr>
        <p:spPr/>
        <p:txBody>
          <a:bodyPr/>
          <a:lstStyle/>
          <a:p>
            <a:fld id="{DB151344-2787-0F42-9B8B-AE263F6B6993}" type="slidenum">
              <a:rPr lang="de-DE" smtClean="0"/>
              <a:pPr/>
              <a:t>15</a:t>
            </a:fld>
            <a:endParaRPr lang="de-DE" dirty="0"/>
          </a:p>
        </p:txBody>
      </p:sp>
      <p:pic>
        <p:nvPicPr>
          <p:cNvPr id="7" name="Grafik 6">
            <a:extLst>
              <a:ext uri="{FF2B5EF4-FFF2-40B4-BE49-F238E27FC236}">
                <a16:creationId xmlns="" xmlns:a16="http://schemas.microsoft.com/office/drawing/2014/main" id="{A8C19097-2958-4B68-9009-81EF88B52690}"/>
              </a:ext>
            </a:extLst>
          </p:cNvPr>
          <p:cNvPicPr>
            <a:picLocks noChangeAspect="1"/>
          </p:cNvPicPr>
          <p:nvPr/>
        </p:nvPicPr>
        <p:blipFill>
          <a:blip r:embed="rId3"/>
          <a:stretch>
            <a:fillRect/>
          </a:stretch>
        </p:blipFill>
        <p:spPr>
          <a:xfrm>
            <a:off x="2530299" y="1640005"/>
            <a:ext cx="6962775" cy="3905250"/>
          </a:xfrm>
          <a:prstGeom prst="rect">
            <a:avLst/>
          </a:prstGeom>
        </p:spPr>
      </p:pic>
    </p:spTree>
    <p:extLst>
      <p:ext uri="{BB962C8B-B14F-4D97-AF65-F5344CB8AC3E}">
        <p14:creationId xmlns:p14="http://schemas.microsoft.com/office/powerpoint/2010/main" val="2614595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latin typeface="Calibri Light" panose="020F0302020204030204" pitchFamily="34" charset="0"/>
                <a:ea typeface="Calibri Light" panose="020F0302020204030204" pitchFamily="34" charset="0"/>
                <a:cs typeface="Calibri Light" panose="020F0302020204030204" pitchFamily="34" charset="0"/>
              </a:rPr>
              <a:pPr/>
              <a:t>16</a:t>
            </a:fld>
            <a:endParaRPr lang="de-DE" dirty="0">
              <a:solidFill>
                <a:prstClr val="black">
                  <a:lumMod val="50000"/>
                  <a:lumOff val="50000"/>
                </a:prst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Textplatzhalter 3">
            <a:extLst>
              <a:ext uri="{FF2B5EF4-FFF2-40B4-BE49-F238E27FC236}">
                <a16:creationId xmlns="" xmlns:a16="http://schemas.microsoft.com/office/drawing/2014/main" id="{C73D9D3D-C0D3-4F6E-8B26-A73A9DF64987}"/>
              </a:ext>
            </a:extLst>
          </p:cNvPr>
          <p:cNvSpPr>
            <a:spLocks noGrp="1"/>
          </p:cNvSpPr>
          <p:nvPr>
            <p:ph type="body" sz="quarter" idx="10"/>
          </p:nvPr>
        </p:nvSpPr>
        <p:spPr/>
        <p:txBody>
          <a:bodyPr/>
          <a:lstStyle/>
          <a:p>
            <a:r>
              <a:rPr lang="de-DE" dirty="0">
                <a:solidFill>
                  <a:srgbClr val="BDA477"/>
                </a:solidFill>
                <a:ea typeface="Calibri Light" panose="020F0302020204030204" pitchFamily="34" charset="0"/>
              </a:rPr>
              <a:t>LEA Mittelstandspartner III</a:t>
            </a:r>
          </a:p>
        </p:txBody>
      </p:sp>
      <p:grpSp>
        <p:nvGrpSpPr>
          <p:cNvPr id="6" name="Gruppieren 5">
            <a:extLst>
              <a:ext uri="{FF2B5EF4-FFF2-40B4-BE49-F238E27FC236}">
                <a16:creationId xmlns="" xmlns:a16="http://schemas.microsoft.com/office/drawing/2014/main" id="{740517B9-13F3-47BC-949B-667496787916}"/>
              </a:ext>
            </a:extLst>
          </p:cNvPr>
          <p:cNvGrpSpPr/>
          <p:nvPr/>
        </p:nvGrpSpPr>
        <p:grpSpPr>
          <a:xfrm>
            <a:off x="551318" y="1469013"/>
            <a:ext cx="2047636" cy="4581844"/>
            <a:chOff x="1629441" y="1238400"/>
            <a:chExt cx="1761560" cy="4859627"/>
          </a:xfrm>
        </p:grpSpPr>
        <p:sp>
          <p:nvSpPr>
            <p:cNvPr id="7" name="Textfeld 6">
              <a:extLst>
                <a:ext uri="{FF2B5EF4-FFF2-40B4-BE49-F238E27FC236}">
                  <a16:creationId xmlns="" xmlns:a16="http://schemas.microsoft.com/office/drawing/2014/main" id="{5BFAB3B2-6B5E-46C7-AC8D-EB80CED95B49}"/>
                </a:ext>
              </a:extLst>
            </p:cNvPr>
            <p:cNvSpPr txBox="1"/>
            <p:nvPr/>
          </p:nvSpPr>
          <p:spPr>
            <a:xfrm>
              <a:off x="1740001" y="2502001"/>
              <a:ext cx="1540933" cy="528826"/>
            </a:xfrm>
            <a:prstGeom prst="rect">
              <a:avLst/>
            </a:prstGeom>
            <a:noFill/>
          </p:spPr>
          <p:txBody>
            <a:bodyPr wrap="square" rtlCol="0">
              <a:spAutoFit/>
            </a:bodyPr>
            <a:lstStyle/>
            <a:p>
              <a:r>
                <a:rPr lang="de-DE" sz="1320" b="1"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Vintage</a:t>
              </a:r>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Jahr:</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2024 est.</a:t>
              </a:r>
            </a:p>
          </p:txBody>
        </p:sp>
        <p:sp>
          <p:nvSpPr>
            <p:cNvPr id="8" name="Textfeld 7">
              <a:extLst>
                <a:ext uri="{FF2B5EF4-FFF2-40B4-BE49-F238E27FC236}">
                  <a16:creationId xmlns="" xmlns:a16="http://schemas.microsoft.com/office/drawing/2014/main" id="{158E1A38-663D-4770-925F-35C2319F161A}"/>
                </a:ext>
              </a:extLst>
            </p:cNvPr>
            <p:cNvSpPr txBox="1"/>
            <p:nvPr/>
          </p:nvSpPr>
          <p:spPr>
            <a:xfrm>
              <a:off x="1740001" y="5569201"/>
              <a:ext cx="1540933" cy="528826"/>
            </a:xfrm>
            <a:prstGeom prst="rect">
              <a:avLst/>
            </a:prstGeom>
            <a:noFill/>
          </p:spPr>
          <p:txBody>
            <a:bodyPr wrap="square" rtlCol="0">
              <a:spAutoFit/>
            </a:bodyPr>
            <a:lstStyle/>
            <a:p>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Investitionsquelle:</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MPEP Netzwerk</a:t>
              </a:r>
            </a:p>
          </p:txBody>
        </p:sp>
        <p:sp>
          <p:nvSpPr>
            <p:cNvPr id="9" name="Textfeld 8">
              <a:extLst>
                <a:ext uri="{FF2B5EF4-FFF2-40B4-BE49-F238E27FC236}">
                  <a16:creationId xmlns="" xmlns:a16="http://schemas.microsoft.com/office/drawing/2014/main" id="{6C322A9E-C54E-46A8-BE6A-8128DB60067F}"/>
                </a:ext>
              </a:extLst>
            </p:cNvPr>
            <p:cNvSpPr txBox="1"/>
            <p:nvPr/>
          </p:nvSpPr>
          <p:spPr>
            <a:xfrm>
              <a:off x="1740001" y="1782001"/>
              <a:ext cx="1540933" cy="744275"/>
            </a:xfrm>
            <a:prstGeom prst="rect">
              <a:avLst/>
            </a:prstGeom>
            <a:noFill/>
          </p:spPr>
          <p:txBody>
            <a:bodyPr wrap="square" rtlCol="0">
              <a:spAutoFit/>
            </a:bodyPr>
            <a:lstStyle/>
            <a:p>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Zielfondsgröße:</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€565 Mio.</a:t>
              </a:r>
            </a:p>
            <a:p>
              <a:endPar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0" name="Textfeld 9">
              <a:extLst>
                <a:ext uri="{FF2B5EF4-FFF2-40B4-BE49-F238E27FC236}">
                  <a16:creationId xmlns="" xmlns:a16="http://schemas.microsoft.com/office/drawing/2014/main" id="{6FA0AC97-8164-4E18-8FF9-8C26E84B05A1}"/>
                </a:ext>
              </a:extLst>
            </p:cNvPr>
            <p:cNvSpPr txBox="1"/>
            <p:nvPr/>
          </p:nvSpPr>
          <p:spPr>
            <a:xfrm>
              <a:off x="1740000" y="3222001"/>
              <a:ext cx="1651000" cy="528826"/>
            </a:xfrm>
            <a:prstGeom prst="rect">
              <a:avLst/>
            </a:prstGeom>
            <a:noFill/>
          </p:spPr>
          <p:txBody>
            <a:bodyPr wrap="square" rtlCol="0">
              <a:spAutoFit/>
            </a:bodyPr>
            <a:lstStyle/>
            <a:p>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Investment Region:</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DACH</a:t>
              </a:r>
            </a:p>
          </p:txBody>
        </p:sp>
        <p:sp>
          <p:nvSpPr>
            <p:cNvPr id="11" name="Textfeld 10">
              <a:extLst>
                <a:ext uri="{FF2B5EF4-FFF2-40B4-BE49-F238E27FC236}">
                  <a16:creationId xmlns="" xmlns:a16="http://schemas.microsoft.com/office/drawing/2014/main" id="{DABF5AEB-BE2A-488F-B264-15F8CF5D57C8}"/>
                </a:ext>
              </a:extLst>
            </p:cNvPr>
            <p:cNvSpPr txBox="1"/>
            <p:nvPr/>
          </p:nvSpPr>
          <p:spPr>
            <a:xfrm>
              <a:off x="1740001" y="3942001"/>
              <a:ext cx="1540933" cy="528826"/>
            </a:xfrm>
            <a:prstGeom prst="rect">
              <a:avLst/>
            </a:prstGeom>
            <a:noFill/>
          </p:spPr>
          <p:txBody>
            <a:bodyPr wrap="square" rtlCol="0">
              <a:spAutoFit/>
            </a:bodyPr>
            <a:lstStyle/>
            <a:p>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Investment Strategie:</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Buyout</a:t>
              </a:r>
            </a:p>
          </p:txBody>
        </p:sp>
        <p:sp>
          <p:nvSpPr>
            <p:cNvPr id="12" name="Textfeld 11">
              <a:extLst>
                <a:ext uri="{FF2B5EF4-FFF2-40B4-BE49-F238E27FC236}">
                  <a16:creationId xmlns="" xmlns:a16="http://schemas.microsoft.com/office/drawing/2014/main" id="{8ED67BE5-CF58-49A6-BB23-CCD0546A2221}"/>
                </a:ext>
              </a:extLst>
            </p:cNvPr>
            <p:cNvSpPr txBox="1"/>
            <p:nvPr/>
          </p:nvSpPr>
          <p:spPr>
            <a:xfrm>
              <a:off x="1740002" y="4662001"/>
              <a:ext cx="1540932" cy="528826"/>
            </a:xfrm>
            <a:prstGeom prst="rect">
              <a:avLst/>
            </a:prstGeom>
            <a:noFill/>
          </p:spPr>
          <p:txBody>
            <a:bodyPr wrap="square" rtlCol="0">
              <a:spAutoFit/>
            </a:bodyPr>
            <a:lstStyle/>
            <a:p>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Beteiligungsgröße </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€20,0 Mio. </a:t>
              </a:r>
            </a:p>
          </p:txBody>
        </p:sp>
        <p:cxnSp>
          <p:nvCxnSpPr>
            <p:cNvPr id="13" name="Gerader Verbinder 20">
              <a:extLst>
                <a:ext uri="{FF2B5EF4-FFF2-40B4-BE49-F238E27FC236}">
                  <a16:creationId xmlns="" xmlns:a16="http://schemas.microsoft.com/office/drawing/2014/main" id="{96AE86DE-842F-49C0-BFF3-321075799392}"/>
                </a:ext>
              </a:extLst>
            </p:cNvPr>
            <p:cNvCxnSpPr/>
            <p:nvPr/>
          </p:nvCxnSpPr>
          <p:spPr>
            <a:xfrm>
              <a:off x="1629441" y="1330799"/>
              <a:ext cx="0" cy="4757385"/>
            </a:xfrm>
            <a:prstGeom prst="line">
              <a:avLst/>
            </a:prstGeom>
            <a:ln w="12700">
              <a:solidFill>
                <a:srgbClr val="BDA477"/>
              </a:solidFill>
            </a:ln>
            <a:effectLst/>
          </p:spPr>
          <p:style>
            <a:lnRef idx="2">
              <a:schemeClr val="accent2"/>
            </a:lnRef>
            <a:fillRef idx="0">
              <a:schemeClr val="accent2"/>
            </a:fillRef>
            <a:effectRef idx="1">
              <a:schemeClr val="accent2"/>
            </a:effectRef>
            <a:fontRef idx="minor">
              <a:schemeClr val="tx1"/>
            </a:fontRef>
          </p:style>
        </p:cxnSp>
        <p:sp>
          <p:nvSpPr>
            <p:cNvPr id="14" name="Textfeld 13">
              <a:extLst>
                <a:ext uri="{FF2B5EF4-FFF2-40B4-BE49-F238E27FC236}">
                  <a16:creationId xmlns="" xmlns:a16="http://schemas.microsoft.com/office/drawing/2014/main" id="{5AE9AC44-BD23-4A77-B3BF-B44451295398}"/>
                </a:ext>
              </a:extLst>
            </p:cNvPr>
            <p:cNvSpPr txBox="1"/>
            <p:nvPr/>
          </p:nvSpPr>
          <p:spPr>
            <a:xfrm>
              <a:off x="1740001" y="1238400"/>
              <a:ext cx="1651000" cy="374926"/>
            </a:xfrm>
            <a:prstGeom prst="rect">
              <a:avLst/>
            </a:prstGeom>
            <a:noFill/>
          </p:spPr>
          <p:txBody>
            <a:bodyPr wrap="square" rtlCol="0">
              <a:spAutoFit/>
            </a:bodyPr>
            <a:lstStyle/>
            <a:p>
              <a:r>
                <a:rPr lang="en-GB" sz="1697" b="1" dirty="0">
                  <a:solidFill>
                    <a:srgbClr val="BDA477"/>
                  </a:solidFill>
                  <a:latin typeface="Calibri Light" panose="020F0302020204030204" pitchFamily="34" charset="0"/>
                  <a:ea typeface="Calibri Light" panose="020F0302020204030204" pitchFamily="34" charset="0"/>
                  <a:cs typeface="Calibri Light" panose="020F0302020204030204" pitchFamily="34" charset="0"/>
                </a:rPr>
                <a:t>KEY FACTS</a:t>
              </a:r>
            </a:p>
          </p:txBody>
        </p:sp>
      </p:grpSp>
      <p:sp>
        <p:nvSpPr>
          <p:cNvPr id="21" name="Textfeld 20">
            <a:extLst>
              <a:ext uri="{FF2B5EF4-FFF2-40B4-BE49-F238E27FC236}">
                <a16:creationId xmlns="" xmlns:a16="http://schemas.microsoft.com/office/drawing/2014/main" id="{42DA3AB6-F5FF-4A6F-BA7B-D0A32BE64F1C}"/>
              </a:ext>
            </a:extLst>
          </p:cNvPr>
          <p:cNvSpPr txBox="1"/>
          <p:nvPr/>
        </p:nvSpPr>
        <p:spPr>
          <a:xfrm>
            <a:off x="410627" y="6596390"/>
            <a:ext cx="3069771" cy="261610"/>
          </a:xfrm>
          <a:prstGeom prst="rect">
            <a:avLst/>
          </a:prstGeom>
          <a:noFill/>
        </p:spPr>
        <p:txBody>
          <a:bodyPr wrap="square" rtlCol="0">
            <a:spAutoFit/>
          </a:bodyPr>
          <a:lstStyle/>
          <a:p>
            <a:r>
              <a:rPr lang="de-DE" sz="1100" dirty="0">
                <a:solidFill>
                  <a:srgbClr val="FF0000"/>
                </a:solidFill>
                <a:latin typeface="Calibri Light" panose="020F0302020204030204" pitchFamily="34" charset="0"/>
                <a:ea typeface="Calibri Light" panose="020F0302020204030204" pitchFamily="34" charset="0"/>
                <a:cs typeface="Calibri Light" panose="020F0302020204030204" pitchFamily="34" charset="0"/>
              </a:rPr>
              <a:t>Streng vertraulich</a:t>
            </a:r>
          </a:p>
        </p:txBody>
      </p:sp>
      <p:sp>
        <p:nvSpPr>
          <p:cNvPr id="24" name="Textfeld 23">
            <a:extLst>
              <a:ext uri="{FF2B5EF4-FFF2-40B4-BE49-F238E27FC236}">
                <a16:creationId xmlns="" xmlns:a16="http://schemas.microsoft.com/office/drawing/2014/main" id="{21D89713-6009-4AB2-84D5-A0BCF698B611}"/>
              </a:ext>
            </a:extLst>
          </p:cNvPr>
          <p:cNvSpPr txBox="1"/>
          <p:nvPr/>
        </p:nvSpPr>
        <p:spPr>
          <a:xfrm>
            <a:off x="7526309" y="4668895"/>
            <a:ext cx="4361390" cy="1832809"/>
          </a:xfrm>
          <a:prstGeom prst="rect">
            <a:avLst/>
          </a:prstGeom>
          <a:noFill/>
        </p:spPr>
        <p:txBody>
          <a:bodyPr wrap="square" rtlCol="0">
            <a:spAutoFit/>
          </a:bodyPr>
          <a:lstStyle/>
          <a:p>
            <a:pPr marL="171450" indent="-171450">
              <a:lnSpc>
                <a:spcPct val="120000"/>
              </a:lnSpc>
              <a:spcBef>
                <a:spcPts val="300"/>
              </a:spcBef>
              <a:buFont typeface="Wingdings" pitchFamily="2" charset="2"/>
              <a:buChar char="§"/>
            </a:pP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Starke, erfahrene und komplementäre geschäftsführende Partner mit umfassender Erfahrung im B2B-Software-Sektor</a:t>
            </a:r>
          </a:p>
          <a:p>
            <a:pPr marL="171450" indent="-171450">
              <a:lnSpc>
                <a:spcPct val="120000"/>
              </a:lnSpc>
              <a:spcBef>
                <a:spcPts val="300"/>
              </a:spcBef>
              <a:buFont typeface="Wingdings" pitchFamily="2" charset="2"/>
              <a:buChar char="§"/>
            </a:pP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Starke, vollständig realisierte Erfolgsbilanz mit einem kapitalgewichteten Brutto-MOIC von 4,0x </a:t>
            </a:r>
          </a:p>
          <a:p>
            <a:pPr marL="171450" indent="-171450">
              <a:lnSpc>
                <a:spcPct val="120000"/>
              </a:lnSpc>
              <a:spcBef>
                <a:spcPts val="300"/>
              </a:spcBef>
              <a:buFont typeface="Wingdings" pitchFamily="2" charset="2"/>
              <a:buChar char="§"/>
            </a:pPr>
            <a:r>
              <a:rPr lang="de-DE" sz="1100"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Sektorspezialist</a:t>
            </a: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mit einem fokussierten Ansatz und starker Expertise mit Schwerpunkt auf </a:t>
            </a:r>
            <a:r>
              <a:rPr lang="de-DE" sz="1100"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Buy</a:t>
            </a: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a:t>
            </a:r>
            <a:r>
              <a:rPr lang="de-DE" sz="1100"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and</a:t>
            </a: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a:t>
            </a:r>
            <a:r>
              <a:rPr lang="de-DE" sz="1100"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Build</a:t>
            </a:r>
            <a:endPar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endParaRPr>
          </a:p>
          <a:p>
            <a:pPr marL="171450" indent="-171450">
              <a:lnSpc>
                <a:spcPct val="120000"/>
              </a:lnSpc>
              <a:spcBef>
                <a:spcPts val="300"/>
              </a:spcBef>
              <a:buFont typeface="Wingdings" pitchFamily="2" charset="2"/>
              <a:buChar char="§"/>
            </a:pP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Markenname mit einem starken Ruf in der DACH-Region im B2B-Software-Sektor </a:t>
            </a:r>
          </a:p>
        </p:txBody>
      </p:sp>
      <p:sp>
        <p:nvSpPr>
          <p:cNvPr id="25" name="Textfeld 24">
            <a:extLst>
              <a:ext uri="{FF2B5EF4-FFF2-40B4-BE49-F238E27FC236}">
                <a16:creationId xmlns="" xmlns:a16="http://schemas.microsoft.com/office/drawing/2014/main" id="{B774AB00-F84C-4A13-9115-80C83879417A}"/>
              </a:ext>
            </a:extLst>
          </p:cNvPr>
          <p:cNvSpPr txBox="1"/>
          <p:nvPr/>
        </p:nvSpPr>
        <p:spPr>
          <a:xfrm>
            <a:off x="7549619" y="4391801"/>
            <a:ext cx="4151314" cy="382541"/>
          </a:xfrm>
          <a:prstGeom prst="rect">
            <a:avLst/>
          </a:prstGeom>
          <a:noFill/>
        </p:spPr>
        <p:txBody>
          <a:bodyPr wrap="square" rtlCol="0">
            <a:spAutoFit/>
          </a:bodyPr>
          <a:lstStyle/>
          <a:p>
            <a:r>
              <a:rPr lang="en-GB" sz="1886" b="1" dirty="0">
                <a:solidFill>
                  <a:srgbClr val="2E4F4C"/>
                </a:solidFill>
                <a:latin typeface="Calibri Light" panose="020F0302020204030204" pitchFamily="34" charset="0"/>
                <a:ea typeface="Calibri Light" panose="020F0302020204030204" pitchFamily="34" charset="0"/>
                <a:cs typeface="Calibri Light" panose="020F0302020204030204" pitchFamily="34" charset="0"/>
              </a:rPr>
              <a:t>INVESTMENT BEGRÜNDUNG</a:t>
            </a:r>
          </a:p>
        </p:txBody>
      </p:sp>
      <p:sp>
        <p:nvSpPr>
          <p:cNvPr id="26" name="Textfeld 25">
            <a:extLst>
              <a:ext uri="{FF2B5EF4-FFF2-40B4-BE49-F238E27FC236}">
                <a16:creationId xmlns="" xmlns:a16="http://schemas.microsoft.com/office/drawing/2014/main" id="{0832B840-EC52-48F6-8A3D-AAAFBC13D1C3}"/>
              </a:ext>
            </a:extLst>
          </p:cNvPr>
          <p:cNvSpPr txBox="1"/>
          <p:nvPr/>
        </p:nvSpPr>
        <p:spPr>
          <a:xfrm>
            <a:off x="7526309" y="3369522"/>
            <a:ext cx="4323202" cy="981807"/>
          </a:xfrm>
          <a:prstGeom prst="rect">
            <a:avLst/>
          </a:prstGeom>
          <a:noFill/>
        </p:spPr>
        <p:txBody>
          <a:bodyPr wrap="square" rtlCol="0">
            <a:spAutoFit/>
          </a:bodyPr>
          <a:lstStyle/>
          <a:p>
            <a:pPr marL="171450" indent="-171450">
              <a:lnSpc>
                <a:spcPct val="120000"/>
              </a:lnSpc>
              <a:spcBef>
                <a:spcPts val="300"/>
              </a:spcBef>
              <a:buFont typeface="Wingdings" pitchFamily="2" charset="2"/>
              <a:buChar char="§"/>
              <a:defRPr/>
            </a:pP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Hauptsitz in Karlsruhe</a:t>
            </a:r>
          </a:p>
          <a:p>
            <a:pPr marL="171450" indent="-171450" defTabSz="457200">
              <a:lnSpc>
                <a:spcPct val="120000"/>
              </a:lnSpc>
              <a:spcBef>
                <a:spcPts val="300"/>
              </a:spcBef>
              <a:buFont typeface="Wingdings" pitchFamily="2" charset="2"/>
              <a:buChar char="§"/>
              <a:defRPr/>
            </a:pPr>
            <a:r>
              <a:rPr lang="en-US" sz="1100"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Gegründet</a:t>
            </a:r>
            <a:r>
              <a:rPr lang="en-US"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in 2016</a:t>
            </a:r>
          </a:p>
          <a:p>
            <a:pPr marL="171450" indent="-171450" defTabSz="457200">
              <a:lnSpc>
                <a:spcPct val="120000"/>
              </a:lnSpc>
              <a:spcBef>
                <a:spcPts val="300"/>
              </a:spcBef>
              <a:buFont typeface="Wingdings" pitchFamily="2" charset="2"/>
              <a:buChar char="§"/>
              <a:defRPr/>
            </a:pP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Fokus auf Control-Buyout-Investitionen in B2B-Softwareunternehmen in der DACH-Region</a:t>
            </a:r>
          </a:p>
        </p:txBody>
      </p:sp>
      <p:sp>
        <p:nvSpPr>
          <p:cNvPr id="27" name="Textfeld 26">
            <a:extLst>
              <a:ext uri="{FF2B5EF4-FFF2-40B4-BE49-F238E27FC236}">
                <a16:creationId xmlns="" xmlns:a16="http://schemas.microsoft.com/office/drawing/2014/main" id="{40666943-0C24-48FF-BDE1-3085CC363163}"/>
              </a:ext>
            </a:extLst>
          </p:cNvPr>
          <p:cNvSpPr txBox="1"/>
          <p:nvPr/>
        </p:nvSpPr>
        <p:spPr>
          <a:xfrm>
            <a:off x="7532250" y="3029364"/>
            <a:ext cx="3211949" cy="382541"/>
          </a:xfrm>
          <a:prstGeom prst="rect">
            <a:avLst/>
          </a:prstGeom>
          <a:noFill/>
        </p:spPr>
        <p:txBody>
          <a:bodyPr wrap="square" rtlCol="0">
            <a:spAutoFit/>
          </a:bodyPr>
          <a:lstStyle/>
          <a:p>
            <a:r>
              <a:rPr lang="en-GB" sz="1886" b="1" dirty="0">
                <a:solidFill>
                  <a:srgbClr val="2E4F4C"/>
                </a:solidFill>
                <a:latin typeface="Calibri Light" panose="020F0302020204030204" pitchFamily="34" charset="0"/>
                <a:ea typeface="Calibri Light" panose="020F0302020204030204" pitchFamily="34" charset="0"/>
                <a:cs typeface="Calibri Light" panose="020F0302020204030204" pitchFamily="34" charset="0"/>
              </a:rPr>
              <a:t>MANAGER HINTERGRUND</a:t>
            </a:r>
          </a:p>
        </p:txBody>
      </p:sp>
      <p:pic>
        <p:nvPicPr>
          <p:cNvPr id="23" name="Picture 3">
            <a:extLst>
              <a:ext uri="{FF2B5EF4-FFF2-40B4-BE49-F238E27FC236}">
                <a16:creationId xmlns="" xmlns:a16="http://schemas.microsoft.com/office/drawing/2014/main" id="{0C4F5603-9919-4988-8D89-308D28857AA5}"/>
              </a:ext>
            </a:extLst>
          </p:cNvPr>
          <p:cNvPicPr>
            <a:picLocks noChangeAspect="1"/>
          </p:cNvPicPr>
          <p:nvPr/>
        </p:nvPicPr>
        <p:blipFill>
          <a:blip r:embed="rId3"/>
          <a:stretch>
            <a:fillRect/>
          </a:stretch>
        </p:blipFill>
        <p:spPr>
          <a:xfrm>
            <a:off x="4004549" y="1262237"/>
            <a:ext cx="2236245" cy="1215905"/>
          </a:xfrm>
          <a:prstGeom prst="rect">
            <a:avLst/>
          </a:prstGeom>
        </p:spPr>
      </p:pic>
      <p:pic>
        <p:nvPicPr>
          <p:cNvPr id="1026" name="Picture 2" descr="https://www.leapartners.de/fileadmin/_processed_/d/d/csm_Sebastian_Mueller_77e5905a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3366" y="2759502"/>
            <a:ext cx="1758649" cy="16161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leapartners.de/fileadmin/_processed_/2/4/csm_Christian_Roth_3dc1c581c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3059" y="2759503"/>
            <a:ext cx="1758649" cy="16161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leapartners.de/fileadmin/_processed_/2/2/csm_Philipp_Hertel_2ae0314ff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43366" y="4527640"/>
            <a:ext cx="1758649" cy="16161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leapartners.de/fileadmin/_processed_/a/f/csm_Nils_Seele_616c9cfc78.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63059" y="4531681"/>
            <a:ext cx="1758649" cy="1616118"/>
          </a:xfrm>
          <a:prstGeom prst="rect">
            <a:avLst/>
          </a:prstGeom>
          <a:noFill/>
          <a:extLst>
            <a:ext uri="{909E8E84-426E-40DD-AFC4-6F175D3DCCD1}">
              <a14:hiddenFill xmlns:a14="http://schemas.microsoft.com/office/drawing/2010/main">
                <a:solidFill>
                  <a:srgbClr val="FFFFFF"/>
                </a:solidFill>
              </a14:hiddenFill>
            </a:ext>
          </a:extLst>
        </p:spPr>
      </p:pic>
      <p:sp>
        <p:nvSpPr>
          <p:cNvPr id="29" name="Textfeld 28">
            <a:extLst>
              <a:ext uri="{FF2B5EF4-FFF2-40B4-BE49-F238E27FC236}">
                <a16:creationId xmlns="" xmlns:a16="http://schemas.microsoft.com/office/drawing/2014/main" id="{40666943-0C24-48FF-BDE1-3085CC363163}"/>
              </a:ext>
            </a:extLst>
          </p:cNvPr>
          <p:cNvSpPr txBox="1"/>
          <p:nvPr/>
        </p:nvSpPr>
        <p:spPr>
          <a:xfrm>
            <a:off x="7549619" y="1262237"/>
            <a:ext cx="2664336" cy="382541"/>
          </a:xfrm>
          <a:prstGeom prst="rect">
            <a:avLst/>
          </a:prstGeom>
          <a:noFill/>
        </p:spPr>
        <p:txBody>
          <a:bodyPr wrap="square" rtlCol="0">
            <a:spAutoFit/>
          </a:bodyPr>
          <a:lstStyle/>
          <a:p>
            <a:r>
              <a:rPr lang="en-GB" sz="1886" b="1" dirty="0">
                <a:solidFill>
                  <a:srgbClr val="2E4F4C"/>
                </a:solidFill>
                <a:latin typeface="Calibri Light" panose="020F0302020204030204" pitchFamily="34" charset="0"/>
                <a:ea typeface="Calibri Light" panose="020F0302020204030204" pitchFamily="34" charset="0"/>
                <a:cs typeface="Calibri Light" panose="020F0302020204030204" pitchFamily="34" charset="0"/>
              </a:rPr>
              <a:t>Track Record</a:t>
            </a:r>
          </a:p>
        </p:txBody>
      </p:sp>
      <p:graphicFrame>
        <p:nvGraphicFramePr>
          <p:cNvPr id="31" name="Tabelle 25">
            <a:extLst>
              <a:ext uri="{FF2B5EF4-FFF2-40B4-BE49-F238E27FC236}">
                <a16:creationId xmlns="" xmlns:a16="http://schemas.microsoft.com/office/drawing/2014/main" id="{D214254A-2546-461D-B95C-A80FD26A91E5}"/>
              </a:ext>
            </a:extLst>
          </p:cNvPr>
          <p:cNvGraphicFramePr>
            <a:graphicFrameLocks noGrp="1"/>
          </p:cNvGraphicFramePr>
          <p:nvPr>
            <p:extLst/>
          </p:nvPr>
        </p:nvGraphicFramePr>
        <p:xfrm>
          <a:off x="7549619" y="1541057"/>
          <a:ext cx="3317336" cy="1463040"/>
        </p:xfrm>
        <a:graphic>
          <a:graphicData uri="http://schemas.openxmlformats.org/drawingml/2006/table">
            <a:tbl>
              <a:tblPr firstRow="1" bandRow="1">
                <a:tableStyleId>{5C22544A-7EE6-4342-B048-85BDC9FD1C3A}</a:tableStyleId>
              </a:tblPr>
              <a:tblGrid>
                <a:gridCol w="1517336">
                  <a:extLst>
                    <a:ext uri="{9D8B030D-6E8A-4147-A177-3AD203B41FA5}">
                      <a16:colId xmlns="" xmlns:a16="http://schemas.microsoft.com/office/drawing/2014/main" val="20000"/>
                    </a:ext>
                  </a:extLst>
                </a:gridCol>
                <a:gridCol w="864000">
                  <a:extLst>
                    <a:ext uri="{9D8B030D-6E8A-4147-A177-3AD203B41FA5}">
                      <a16:colId xmlns="" xmlns:a16="http://schemas.microsoft.com/office/drawing/2014/main" val="20001"/>
                    </a:ext>
                  </a:extLst>
                </a:gridCol>
                <a:gridCol w="936000">
                  <a:extLst>
                    <a:ext uri="{9D8B030D-6E8A-4147-A177-3AD203B41FA5}">
                      <a16:colId xmlns="" xmlns:a16="http://schemas.microsoft.com/office/drawing/2014/main" val="20002"/>
                    </a:ext>
                  </a:extLst>
                </a:gridCol>
              </a:tblGrid>
              <a:tr h="370840">
                <a:tc>
                  <a:txBody>
                    <a:bodyPr/>
                    <a:lstStyle/>
                    <a:p>
                      <a:pPr marL="0" marR="0" lvl="0" indent="0" algn="l" defTabSz="1149584" rtl="0" eaLnBrk="1" fontAlgn="auto" latinLnBrk="0" hangingPunct="1">
                        <a:lnSpc>
                          <a:spcPct val="150000"/>
                        </a:lnSpc>
                        <a:spcBef>
                          <a:spcPts val="0"/>
                        </a:spcBef>
                        <a:spcAft>
                          <a:spcPts val="0"/>
                        </a:spcAft>
                        <a:buClrTx/>
                        <a:buSzTx/>
                        <a:buFontTx/>
                        <a:buNone/>
                        <a:tabLst/>
                        <a:defRPr/>
                      </a:pPr>
                      <a:r>
                        <a:rPr lang="de-DE" sz="1200" b="1" kern="1200" noProof="0" dirty="0">
                          <a:solidFill>
                            <a:schemeClr val="tx1"/>
                          </a:solidFill>
                          <a:latin typeface="+mn-lt"/>
                          <a:ea typeface="Roboto Condensed" panose="02000000000000000000" pitchFamily="2" charset="0"/>
                          <a:cs typeface="Open Sans" panose="020B0606030504020204" pitchFamily="34" charset="0"/>
                        </a:rPr>
                        <a:t>Fund II – €375m</a:t>
                      </a: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1000" b="0" i="1" u="none" strike="noStrike" kern="1200" cap="none" spc="0" normalizeH="0" baseline="0" noProof="0" dirty="0">
                          <a:ln>
                            <a:noFill/>
                          </a:ln>
                          <a:solidFill>
                            <a:schemeClr val="tx1"/>
                          </a:solidFill>
                          <a:effectLst/>
                          <a:uLnTx/>
                          <a:uFillTx/>
                          <a:latin typeface="+mn-lt"/>
                          <a:ea typeface="Roboto Condensed" panose="02000000000000000000" pitchFamily="2" charset="0"/>
                          <a:cs typeface="Open Sans" panose="020B0606030504020204" pitchFamily="34" charset="0"/>
                        </a:rPr>
                        <a:t>Vintage 2022</a:t>
                      </a:r>
                    </a:p>
                    <a:p>
                      <a:pPr>
                        <a:lnSpc>
                          <a:spcPct val="120000"/>
                        </a:lnSpc>
                      </a:pPr>
                      <a:r>
                        <a:rPr lang="en-US" sz="1000" b="0" i="1" baseline="0" dirty="0">
                          <a:solidFill>
                            <a:schemeClr val="tx1"/>
                          </a:solidFill>
                          <a:latin typeface="+mn-lt"/>
                          <a:ea typeface="Roboto Condensed" panose="02000000000000000000" pitchFamily="2" charset="0"/>
                          <a:cs typeface="Open Sans" panose="020B0606030504020204" pitchFamily="34" charset="0"/>
                        </a:rPr>
                        <a:t>As at </a:t>
                      </a:r>
                      <a:r>
                        <a:rPr lang="en-US" sz="1000" b="0" i="1" kern="1200" baseline="0" dirty="0">
                          <a:solidFill>
                            <a:schemeClr val="tx1"/>
                          </a:solidFill>
                          <a:latin typeface="+mn-lt"/>
                          <a:ea typeface="Roboto Condensed" panose="02000000000000000000" pitchFamily="2" charset="0"/>
                          <a:cs typeface="Open Sans" panose="020B0606030504020204" pitchFamily="34" charset="0"/>
                        </a:rPr>
                        <a:t>31 December 2023</a:t>
                      </a:r>
                      <a:endParaRPr lang="en-US" sz="1000" b="0" i="1" baseline="0" dirty="0">
                        <a:solidFill>
                          <a:schemeClr val="tx1"/>
                        </a:solidFill>
                        <a:latin typeface="+mn-lt"/>
                        <a:ea typeface="Roboto Condensed" panose="02000000000000000000" pitchFamily="2" charset="0"/>
                        <a:cs typeface="Open Sans" panose="020B0606030504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20000"/>
                        </a:lnSpc>
                        <a:spcBef>
                          <a:spcPts val="0"/>
                        </a:spcBef>
                        <a:spcAft>
                          <a:spcPts val="0"/>
                        </a:spcAft>
                        <a:buClrTx/>
                        <a:buSzTx/>
                        <a:buFontTx/>
                        <a:buNone/>
                        <a:tabLst/>
                        <a:defRPr/>
                      </a:pPr>
                      <a:endParaRPr kumimoji="0" lang="de-DE" sz="800" b="0" i="0" u="none" strike="noStrike" kern="1200" cap="none" spc="0" normalizeH="0" baseline="0" noProof="0" dirty="0">
                        <a:ln>
                          <a:noFill/>
                        </a:ln>
                        <a:solidFill>
                          <a:schemeClr val="tx1"/>
                        </a:solidFill>
                        <a:effectLst/>
                        <a:uLnTx/>
                        <a:uFillTx/>
                        <a:latin typeface="Roboto Condensed" panose="02000000000000000000" pitchFamily="2" charset="0"/>
                        <a:ea typeface="Roboto Condensed" panose="02000000000000000000" pitchFamily="2" charset="0"/>
                        <a:cs typeface="Open Sans" panose="020B0606030504020204"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20000"/>
                        </a:lnSpc>
                        <a:spcBef>
                          <a:spcPts val="0"/>
                        </a:spcBef>
                        <a:spcAft>
                          <a:spcPts val="0"/>
                        </a:spcAft>
                        <a:buClrTx/>
                        <a:buSzTx/>
                        <a:buFontTx/>
                        <a:buNone/>
                        <a:tabLst/>
                        <a:defRPr/>
                      </a:pPr>
                      <a:endParaRPr kumimoji="0" lang="de-DE" sz="800" b="0" i="0" u="none" strike="noStrike" kern="1200" cap="none" spc="0" normalizeH="0" baseline="0" noProof="0" dirty="0">
                        <a:ln>
                          <a:noFill/>
                        </a:ln>
                        <a:solidFill>
                          <a:schemeClr val="tx1"/>
                        </a:solidFill>
                        <a:effectLst/>
                        <a:uLnTx/>
                        <a:uFillTx/>
                        <a:latin typeface="Roboto Condensed" panose="02000000000000000000" pitchFamily="2" charset="0"/>
                        <a:ea typeface="Roboto Condensed" panose="02000000000000000000" pitchFamily="2" charset="0"/>
                        <a:cs typeface="Open Sans" panose="020B0606030504020204"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370840">
                <a:tc>
                  <a:txBody>
                    <a:bodyPr/>
                    <a:lstStyle/>
                    <a:p>
                      <a:pPr marL="0" marR="0" lvl="0" indent="0" algn="l" defTabSz="1149584" rtl="0" eaLnBrk="1" fontAlgn="auto" latinLnBrk="0" hangingPunct="1">
                        <a:lnSpc>
                          <a:spcPct val="150000"/>
                        </a:lnSpc>
                        <a:spcBef>
                          <a:spcPts val="0"/>
                        </a:spcBef>
                        <a:spcAft>
                          <a:spcPts val="0"/>
                        </a:spcAft>
                        <a:buClrTx/>
                        <a:buSzTx/>
                        <a:buFontTx/>
                        <a:buNone/>
                        <a:tabLst/>
                        <a:defRPr/>
                      </a:pPr>
                      <a:r>
                        <a:rPr lang="de-DE" sz="1200" b="1" kern="1200" noProof="0" dirty="0">
                          <a:solidFill>
                            <a:schemeClr val="tx1"/>
                          </a:solidFill>
                          <a:latin typeface="+mn-lt"/>
                          <a:ea typeface="Roboto Condensed" panose="02000000000000000000" pitchFamily="2" charset="0"/>
                          <a:cs typeface="Open Sans" panose="020B0606030504020204" pitchFamily="34" charset="0"/>
                        </a:rPr>
                        <a:t>Fund I – €200m </a:t>
                      </a: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1000" b="0" i="1" u="none" strike="noStrike" kern="1200" cap="none" spc="0" normalizeH="0" baseline="0" noProof="0" dirty="0">
                          <a:ln>
                            <a:noFill/>
                          </a:ln>
                          <a:solidFill>
                            <a:schemeClr val="tx1"/>
                          </a:solidFill>
                          <a:effectLst/>
                          <a:uLnTx/>
                          <a:uFillTx/>
                          <a:latin typeface="+mn-lt"/>
                          <a:ea typeface="Roboto Condensed" panose="02000000000000000000" pitchFamily="2" charset="0"/>
                          <a:cs typeface="Open Sans" panose="020B0606030504020204" pitchFamily="34" charset="0"/>
                        </a:rPr>
                        <a:t>Vintage 2016</a:t>
                      </a:r>
                    </a:p>
                    <a:p>
                      <a:pPr>
                        <a:lnSpc>
                          <a:spcPct val="120000"/>
                        </a:lnSpc>
                      </a:pPr>
                      <a:r>
                        <a:rPr lang="en-US" sz="1000" b="0" i="1" baseline="0" dirty="0">
                          <a:solidFill>
                            <a:schemeClr val="tx1"/>
                          </a:solidFill>
                          <a:latin typeface="+mn-lt"/>
                          <a:ea typeface="Roboto Condensed" panose="02000000000000000000" pitchFamily="2" charset="0"/>
                          <a:cs typeface="Open Sans" panose="020B0606030504020204" pitchFamily="34" charset="0"/>
                        </a:rPr>
                        <a:t>As at </a:t>
                      </a:r>
                      <a:r>
                        <a:rPr lang="en-US" sz="1000" b="0" i="1" kern="1200" baseline="0" dirty="0">
                          <a:solidFill>
                            <a:schemeClr val="tx1"/>
                          </a:solidFill>
                          <a:latin typeface="+mn-lt"/>
                          <a:ea typeface="Roboto Condensed" panose="02000000000000000000" pitchFamily="2" charset="0"/>
                          <a:cs typeface="Open Sans" panose="020B0606030504020204" pitchFamily="34" charset="0"/>
                        </a:rPr>
                        <a:t>31 December 2023</a:t>
                      </a:r>
                      <a:endParaRPr lang="en-US" sz="1000" b="0" i="1" baseline="0" dirty="0">
                        <a:solidFill>
                          <a:schemeClr val="tx1"/>
                        </a:solidFill>
                        <a:latin typeface="+mn-lt"/>
                        <a:ea typeface="Roboto Condensed" panose="02000000000000000000" pitchFamily="2" charset="0"/>
                        <a:cs typeface="Open Sans" panose="020B0606030504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20000"/>
                        </a:lnSpc>
                        <a:spcBef>
                          <a:spcPts val="0"/>
                        </a:spcBef>
                        <a:spcAft>
                          <a:spcPts val="0"/>
                        </a:spcAft>
                        <a:buClrTx/>
                        <a:buSzTx/>
                        <a:buFontTx/>
                        <a:buNone/>
                        <a:tabLst/>
                        <a:defRPr/>
                      </a:pPr>
                      <a:endParaRPr kumimoji="0" lang="de-DE" sz="800" b="0" i="0" u="none" strike="noStrike" kern="1200" cap="none" spc="0" normalizeH="0" baseline="0" noProof="0" dirty="0">
                        <a:ln>
                          <a:noFill/>
                        </a:ln>
                        <a:solidFill>
                          <a:schemeClr val="tx1"/>
                        </a:solidFill>
                        <a:effectLst/>
                        <a:uLnTx/>
                        <a:uFillTx/>
                        <a:latin typeface="Roboto Condensed" panose="02000000000000000000" pitchFamily="2" charset="0"/>
                        <a:ea typeface="Roboto Condensed" panose="02000000000000000000" pitchFamily="2" charset="0"/>
                        <a:cs typeface="Open Sans" panose="020B0606030504020204"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20000"/>
                        </a:lnSpc>
                        <a:spcBef>
                          <a:spcPts val="0"/>
                        </a:spcBef>
                        <a:spcAft>
                          <a:spcPts val="0"/>
                        </a:spcAft>
                        <a:buClrTx/>
                        <a:buSzTx/>
                        <a:buFontTx/>
                        <a:buNone/>
                        <a:tabLst/>
                        <a:defRPr/>
                      </a:pPr>
                      <a:endParaRPr kumimoji="0" lang="de-DE" sz="800" b="0" i="0" u="none" strike="noStrike" kern="1200" cap="none" spc="0" normalizeH="0" baseline="0" noProof="0" dirty="0">
                        <a:ln>
                          <a:noFill/>
                        </a:ln>
                        <a:solidFill>
                          <a:schemeClr val="tx1"/>
                        </a:solidFill>
                        <a:effectLst/>
                        <a:uLnTx/>
                        <a:uFillTx/>
                        <a:latin typeface="Roboto Condensed" panose="02000000000000000000" pitchFamily="2" charset="0"/>
                        <a:ea typeface="Roboto Condensed" panose="02000000000000000000" pitchFamily="2" charset="0"/>
                        <a:cs typeface="Open Sans" panose="020B0606030504020204"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bl>
          </a:graphicData>
        </a:graphic>
      </p:graphicFrame>
      <p:graphicFrame>
        <p:nvGraphicFramePr>
          <p:cNvPr id="32" name="Tabelle 6">
            <a:extLst>
              <a:ext uri="{FF2B5EF4-FFF2-40B4-BE49-F238E27FC236}">
                <a16:creationId xmlns="" xmlns:a16="http://schemas.microsoft.com/office/drawing/2014/main" id="{9C59C51B-C6CC-448B-A78B-308643A851AE}"/>
              </a:ext>
            </a:extLst>
          </p:cNvPr>
          <p:cNvGraphicFramePr>
            <a:graphicFrameLocks noGrp="1"/>
          </p:cNvGraphicFramePr>
          <p:nvPr>
            <p:extLst/>
          </p:nvPr>
        </p:nvGraphicFramePr>
        <p:xfrm>
          <a:off x="9088398" y="1575791"/>
          <a:ext cx="1800000" cy="1404702"/>
        </p:xfrm>
        <a:graphic>
          <a:graphicData uri="http://schemas.openxmlformats.org/drawingml/2006/table">
            <a:tbl>
              <a:tblPr firstRow="1" bandRow="1">
                <a:tableStyleId>{5C22544A-7EE6-4342-B048-85BDC9FD1C3A}</a:tableStyleId>
              </a:tblPr>
              <a:tblGrid>
                <a:gridCol w="864000">
                  <a:extLst>
                    <a:ext uri="{9D8B030D-6E8A-4147-A177-3AD203B41FA5}">
                      <a16:colId xmlns="" xmlns:a16="http://schemas.microsoft.com/office/drawing/2014/main" val="1403967160"/>
                    </a:ext>
                  </a:extLst>
                </a:gridCol>
                <a:gridCol w="936000">
                  <a:extLst>
                    <a:ext uri="{9D8B030D-6E8A-4147-A177-3AD203B41FA5}">
                      <a16:colId xmlns="" xmlns:a16="http://schemas.microsoft.com/office/drawing/2014/main" val="330902701"/>
                    </a:ext>
                  </a:extLst>
                </a:gridCol>
              </a:tblGrid>
              <a:tr h="702351">
                <a:tc>
                  <a:txBody>
                    <a:bodyPr/>
                    <a:lstStyle/>
                    <a:p>
                      <a:pPr algn="r">
                        <a:lnSpc>
                          <a:spcPct val="120000"/>
                        </a:lnSpc>
                      </a:pPr>
                      <a:r>
                        <a:rPr lang="de-DE" sz="1200" b="1" kern="1200" dirty="0">
                          <a:solidFill>
                            <a:schemeClr val="tx1"/>
                          </a:solidFill>
                          <a:latin typeface="+mn-lt"/>
                          <a:ea typeface="Roboto Condensed" panose="02000000000000000000" pitchFamily="2" charset="0"/>
                          <a:cs typeface="Open Sans" panose="020B0606030504020204" pitchFamily="34" charset="0"/>
                        </a:rPr>
                        <a:t>1.1x </a:t>
                      </a:r>
                      <a:r>
                        <a:rPr lang="de-DE" sz="800" b="0" dirty="0">
                          <a:solidFill>
                            <a:schemeClr val="tx1"/>
                          </a:solidFill>
                          <a:latin typeface="+mn-lt"/>
                          <a:ea typeface="Roboto Condensed" panose="02000000000000000000" pitchFamily="2" charset="0"/>
                          <a:cs typeface="Open Sans" panose="020B0606030504020204" pitchFamily="34" charset="0"/>
                        </a:rPr>
                        <a:t>MOIC</a:t>
                      </a:r>
                    </a:p>
                    <a:p>
                      <a:pPr algn="r">
                        <a:lnSpc>
                          <a:spcPct val="120000"/>
                        </a:lnSpc>
                      </a:pPr>
                      <a:r>
                        <a:rPr lang="de-DE" sz="1200" b="1" kern="1200" dirty="0">
                          <a:solidFill>
                            <a:schemeClr val="tx1"/>
                          </a:solidFill>
                          <a:latin typeface="+mn-lt"/>
                          <a:ea typeface="Roboto Condensed" panose="02000000000000000000" pitchFamily="2" charset="0"/>
                          <a:cs typeface="Open Sans" panose="020B0606030504020204" pitchFamily="34" charset="0"/>
                        </a:rPr>
                        <a:t>100% </a:t>
                      </a:r>
                      <a:r>
                        <a:rPr lang="de-DE" sz="800" b="0" dirty="0">
                          <a:solidFill>
                            <a:schemeClr val="tx1"/>
                          </a:solidFill>
                          <a:latin typeface="+mn-lt"/>
                          <a:ea typeface="Roboto Condensed" panose="02000000000000000000" pitchFamily="2" charset="0"/>
                          <a:cs typeface="Open Sans" panose="020B0606030504020204" pitchFamily="34" charset="0"/>
                        </a:rPr>
                        <a:t>TVPI</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ct val="120000"/>
                        </a:lnSpc>
                      </a:pPr>
                      <a:r>
                        <a:rPr lang="de-DE" sz="1200" b="1" kern="1200" dirty="0">
                          <a:solidFill>
                            <a:schemeClr val="tx1"/>
                          </a:solidFill>
                          <a:latin typeface="+mn-lt"/>
                          <a:ea typeface="Roboto Condensed" panose="02000000000000000000" pitchFamily="2" charset="0"/>
                          <a:cs typeface="Open Sans" panose="020B0606030504020204" pitchFamily="34" charset="0"/>
                        </a:rPr>
                        <a:t>10% </a:t>
                      </a:r>
                      <a:r>
                        <a:rPr lang="de-DE" sz="800" b="0" dirty="0">
                          <a:solidFill>
                            <a:schemeClr val="tx1"/>
                          </a:solidFill>
                          <a:latin typeface="+mn-lt"/>
                          <a:ea typeface="Roboto Condensed" panose="02000000000000000000" pitchFamily="2" charset="0"/>
                          <a:cs typeface="Open Sans" panose="020B0606030504020204" pitchFamily="34" charset="0"/>
                        </a:rPr>
                        <a:t>Gross IRR</a:t>
                      </a:r>
                    </a:p>
                    <a:p>
                      <a:pPr marL="0" marR="0" lvl="0" indent="0" algn="r" defTabSz="457200" rtl="0" eaLnBrk="1" fontAlgn="auto" latinLnBrk="0" hangingPunct="1">
                        <a:lnSpc>
                          <a:spcPct val="120000"/>
                        </a:lnSpc>
                        <a:spcBef>
                          <a:spcPts val="0"/>
                        </a:spcBef>
                        <a:spcAft>
                          <a:spcPts val="0"/>
                        </a:spcAft>
                        <a:buClrTx/>
                        <a:buSzTx/>
                        <a:buFontTx/>
                        <a:buNone/>
                        <a:tabLst/>
                        <a:defRPr/>
                      </a:pPr>
                      <a:r>
                        <a:rPr lang="de-DE" sz="1200" b="1" kern="1200" dirty="0">
                          <a:solidFill>
                            <a:schemeClr val="tx1"/>
                          </a:solidFill>
                          <a:latin typeface="+mn-lt"/>
                          <a:ea typeface="Roboto Condensed" panose="02000000000000000000" pitchFamily="2" charset="0"/>
                          <a:cs typeface="Open Sans" panose="020B0606030504020204" pitchFamily="34" charset="0"/>
                        </a:rPr>
                        <a:t>3%   </a:t>
                      </a:r>
                      <a:r>
                        <a:rPr lang="de-DE" sz="800" b="0" dirty="0">
                          <a:solidFill>
                            <a:schemeClr val="tx1"/>
                          </a:solidFill>
                          <a:latin typeface="+mn-lt"/>
                          <a:ea typeface="Roboto Condensed" panose="02000000000000000000" pitchFamily="2" charset="0"/>
                          <a:cs typeface="Open Sans" panose="020B0606030504020204" pitchFamily="34" charset="0"/>
                        </a:rPr>
                        <a:t>Net IRR</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40541799"/>
                  </a:ext>
                </a:extLst>
              </a:tr>
              <a:tr h="702351">
                <a:tc>
                  <a:txBody>
                    <a:bodyPr/>
                    <a:lstStyle/>
                    <a:p>
                      <a:pPr marL="0" marR="0" lvl="0" indent="0" algn="r" defTabSz="457200" rtl="0" eaLnBrk="1" fontAlgn="auto" latinLnBrk="0" hangingPunct="1">
                        <a:lnSpc>
                          <a:spcPct val="120000"/>
                        </a:lnSpc>
                        <a:spcBef>
                          <a:spcPts val="0"/>
                        </a:spcBef>
                        <a:spcAft>
                          <a:spcPts val="0"/>
                        </a:spcAft>
                        <a:buClrTx/>
                        <a:buSzTx/>
                        <a:buFontTx/>
                        <a:buNone/>
                        <a:tabLst/>
                        <a:defRPr/>
                      </a:pPr>
                      <a:r>
                        <a:rPr lang="de-DE" sz="1200" b="1" kern="1200" noProof="0" dirty="0">
                          <a:solidFill>
                            <a:schemeClr val="tx1"/>
                          </a:solidFill>
                          <a:latin typeface="+mn-lt"/>
                          <a:ea typeface="Roboto Condensed" panose="02000000000000000000" pitchFamily="2" charset="0"/>
                          <a:cs typeface="Open Sans" panose="020B0606030504020204" pitchFamily="34" charset="0"/>
                        </a:rPr>
                        <a:t>3.6x </a:t>
                      </a:r>
                      <a:r>
                        <a:rPr kumimoji="0" lang="de-DE" sz="800" b="0" i="0" u="none" strike="noStrike" kern="1200" cap="none" spc="0" normalizeH="0" baseline="0" noProof="0" dirty="0">
                          <a:ln>
                            <a:noFill/>
                          </a:ln>
                          <a:solidFill>
                            <a:schemeClr val="tx1"/>
                          </a:solidFill>
                          <a:effectLst/>
                          <a:uLnTx/>
                          <a:uFillTx/>
                          <a:latin typeface="+mn-lt"/>
                          <a:ea typeface="Roboto Condensed" panose="02000000000000000000" pitchFamily="2" charset="0"/>
                          <a:cs typeface="Open Sans" panose="020B0606030504020204" pitchFamily="34" charset="0"/>
                        </a:rPr>
                        <a:t>MOIC</a:t>
                      </a:r>
                    </a:p>
                    <a:p>
                      <a:pPr marL="0" marR="0" lvl="0" indent="0" algn="r" defTabSz="457200" rtl="0" eaLnBrk="1" fontAlgn="auto" latinLnBrk="0" hangingPunct="1">
                        <a:lnSpc>
                          <a:spcPct val="120000"/>
                        </a:lnSpc>
                        <a:spcBef>
                          <a:spcPts val="0"/>
                        </a:spcBef>
                        <a:spcAft>
                          <a:spcPts val="0"/>
                        </a:spcAft>
                        <a:buClrTx/>
                        <a:buSzTx/>
                        <a:buFontTx/>
                        <a:buNone/>
                        <a:tabLst/>
                        <a:defRPr/>
                      </a:pPr>
                      <a:r>
                        <a:rPr lang="de-DE" sz="1200" b="1" kern="1200" noProof="0" dirty="0">
                          <a:solidFill>
                            <a:schemeClr val="tx1"/>
                          </a:solidFill>
                          <a:latin typeface="+mn-lt"/>
                          <a:ea typeface="Roboto Condensed" panose="02000000000000000000" pitchFamily="2" charset="0"/>
                          <a:cs typeface="Open Sans" panose="020B0606030504020204" pitchFamily="34" charset="0"/>
                        </a:rPr>
                        <a:t>310% </a:t>
                      </a:r>
                      <a:r>
                        <a:rPr kumimoji="0" lang="de-DE" sz="800" b="0" i="0" u="none" strike="noStrike" kern="1200" cap="none" spc="0" normalizeH="0" baseline="0" noProof="0" dirty="0">
                          <a:ln>
                            <a:noFill/>
                          </a:ln>
                          <a:solidFill>
                            <a:schemeClr val="tx1"/>
                          </a:solidFill>
                          <a:effectLst/>
                          <a:uLnTx/>
                          <a:uFillTx/>
                          <a:latin typeface="+mn-lt"/>
                          <a:ea typeface="Roboto Condensed" panose="02000000000000000000" pitchFamily="2" charset="0"/>
                          <a:cs typeface="Open Sans" panose="020B0606030504020204" pitchFamily="34" charset="0"/>
                        </a:rPr>
                        <a:t>TVPI</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20000"/>
                        </a:lnSpc>
                        <a:spcBef>
                          <a:spcPts val="0"/>
                        </a:spcBef>
                        <a:spcAft>
                          <a:spcPts val="0"/>
                        </a:spcAft>
                        <a:buClrTx/>
                        <a:buSzTx/>
                        <a:buFontTx/>
                        <a:buNone/>
                        <a:tabLst/>
                        <a:defRPr/>
                      </a:pPr>
                      <a:r>
                        <a:rPr lang="de-DE" sz="1200" b="1" kern="1200" noProof="0" dirty="0">
                          <a:solidFill>
                            <a:schemeClr val="tx1"/>
                          </a:solidFill>
                          <a:latin typeface="+mn-lt"/>
                          <a:ea typeface="Roboto Condensed" panose="02000000000000000000" pitchFamily="2" charset="0"/>
                          <a:cs typeface="Open Sans" panose="020B0606030504020204" pitchFamily="34" charset="0"/>
                        </a:rPr>
                        <a:t>52% </a:t>
                      </a:r>
                      <a:r>
                        <a:rPr kumimoji="0" lang="de-DE" sz="800" b="0" i="0" u="none" strike="noStrike" kern="1200" cap="none" spc="0" normalizeH="0" baseline="0" noProof="0" dirty="0">
                          <a:ln>
                            <a:noFill/>
                          </a:ln>
                          <a:solidFill>
                            <a:schemeClr val="tx1"/>
                          </a:solidFill>
                          <a:effectLst/>
                          <a:uLnTx/>
                          <a:uFillTx/>
                          <a:latin typeface="+mn-lt"/>
                          <a:ea typeface="Roboto Condensed" panose="02000000000000000000" pitchFamily="2" charset="0"/>
                          <a:cs typeface="Open Sans" panose="020B0606030504020204" pitchFamily="34" charset="0"/>
                        </a:rPr>
                        <a:t>Gross IRR</a:t>
                      </a:r>
                    </a:p>
                    <a:p>
                      <a:pPr marL="0" marR="0" lvl="0" indent="0" algn="r" defTabSz="457200" rtl="0" eaLnBrk="1" fontAlgn="auto" latinLnBrk="0" hangingPunct="1">
                        <a:lnSpc>
                          <a:spcPct val="120000"/>
                        </a:lnSpc>
                        <a:spcBef>
                          <a:spcPts val="0"/>
                        </a:spcBef>
                        <a:spcAft>
                          <a:spcPts val="0"/>
                        </a:spcAft>
                        <a:buClrTx/>
                        <a:buSzTx/>
                        <a:buFontTx/>
                        <a:buNone/>
                        <a:tabLst/>
                        <a:defRPr/>
                      </a:pPr>
                      <a:r>
                        <a:rPr lang="de-DE" sz="1200" b="1" kern="1200" noProof="0" dirty="0">
                          <a:solidFill>
                            <a:schemeClr val="tx1"/>
                          </a:solidFill>
                          <a:latin typeface="+mn-lt"/>
                          <a:ea typeface="Roboto Condensed" panose="02000000000000000000" pitchFamily="2" charset="0"/>
                          <a:cs typeface="Open Sans" panose="020B0606030504020204" pitchFamily="34" charset="0"/>
                        </a:rPr>
                        <a:t>40%   </a:t>
                      </a:r>
                      <a:r>
                        <a:rPr kumimoji="0" lang="de-DE" sz="800" b="0" i="0" u="none" strike="noStrike" kern="1200" cap="none" spc="0" normalizeH="0" baseline="0" noProof="0" dirty="0">
                          <a:ln>
                            <a:noFill/>
                          </a:ln>
                          <a:solidFill>
                            <a:schemeClr val="tx1"/>
                          </a:solidFill>
                          <a:effectLst/>
                          <a:uLnTx/>
                          <a:uFillTx/>
                          <a:latin typeface="+mn-lt"/>
                          <a:ea typeface="Roboto Condensed" panose="02000000000000000000" pitchFamily="2" charset="0"/>
                          <a:cs typeface="Open Sans" panose="020B0606030504020204" pitchFamily="34" charset="0"/>
                        </a:rPr>
                        <a:t>Net IRR</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075816243"/>
                  </a:ext>
                </a:extLst>
              </a:tr>
            </a:tbl>
          </a:graphicData>
        </a:graphic>
      </p:graphicFrame>
    </p:spTree>
    <p:extLst>
      <p:ext uri="{BB962C8B-B14F-4D97-AF65-F5344CB8AC3E}">
        <p14:creationId xmlns:p14="http://schemas.microsoft.com/office/powerpoint/2010/main" val="513861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PE Exchange Award: GOLD für die Munich Private Equity Partners (MPEP)</a:t>
            </a:r>
          </a:p>
          <a:p>
            <a:r>
              <a:rPr lang="en-US" sz="1600" dirty="0"/>
              <a:t>Best LP, Global Strategy with Private Equity Allocation &lt;$10 billion</a:t>
            </a:r>
            <a:endParaRPr lang="de-DE" sz="1600" baseline="30000" dirty="0"/>
          </a:p>
        </p:txBody>
      </p:sp>
      <p:sp>
        <p:nvSpPr>
          <p:cNvPr id="4" name="Foliennummernplatzhalter 3"/>
          <p:cNvSpPr>
            <a:spLocks noGrp="1"/>
          </p:cNvSpPr>
          <p:nvPr>
            <p:ph type="sldNum" sz="quarter" idx="4"/>
          </p:nvPr>
        </p:nvSpPr>
        <p:spPr/>
        <p:txBody>
          <a:bodyPr/>
          <a:lstStyle/>
          <a:p>
            <a:fld id="{DB151344-2787-0F42-9B8B-AE263F6B6993}" type="slidenum">
              <a:rPr lang="de-DE" smtClean="0"/>
              <a:pPr/>
              <a:t>17</a:t>
            </a:fld>
            <a:endParaRPr lang="de-DE" dirty="0"/>
          </a:p>
        </p:txBody>
      </p:sp>
      <p:pic>
        <p:nvPicPr>
          <p:cNvPr id="19" name="Grafik 18">
            <a:extLst>
              <a:ext uri="{FF2B5EF4-FFF2-40B4-BE49-F238E27FC236}">
                <a16:creationId xmlns="" xmlns:a16="http://schemas.microsoft.com/office/drawing/2014/main" id="{B1CF33F8-3FE0-42FF-B9D7-2F3B55D74F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6141" y="1145929"/>
            <a:ext cx="5225859" cy="5225859"/>
          </a:xfrm>
          <a:prstGeom prst="rect">
            <a:avLst/>
          </a:prstGeom>
        </p:spPr>
      </p:pic>
      <p:sp>
        <p:nvSpPr>
          <p:cNvPr id="20" name="Textfeld 19">
            <a:extLst>
              <a:ext uri="{FF2B5EF4-FFF2-40B4-BE49-F238E27FC236}">
                <a16:creationId xmlns="" xmlns:a16="http://schemas.microsoft.com/office/drawing/2014/main" id="{ACF199CD-436F-42E0-A69A-BC903A1E3A1E}"/>
              </a:ext>
            </a:extLst>
          </p:cNvPr>
          <p:cNvSpPr txBox="1"/>
          <p:nvPr/>
        </p:nvSpPr>
        <p:spPr>
          <a:xfrm>
            <a:off x="489171" y="3315319"/>
            <a:ext cx="6017456" cy="369332"/>
          </a:xfrm>
          <a:prstGeom prst="rect">
            <a:avLst/>
          </a:prstGeom>
          <a:noFill/>
        </p:spPr>
        <p:txBody>
          <a:bodyPr wrap="square" rtlCol="0">
            <a:spAutoFit/>
          </a:bodyPr>
          <a:lstStyle/>
          <a:p>
            <a:pPr algn="ctr"/>
            <a:r>
              <a:rPr lang="de-DE" dirty="0">
                <a:latin typeface="Calibri Light" panose="020F0302020204030204" pitchFamily="34" charset="0"/>
                <a:cs typeface="Calibri Light" panose="020F0302020204030204" pitchFamily="34" charset="0"/>
              </a:rPr>
              <a:t>Riege der hochkarätigen Mitnominierten</a:t>
            </a:r>
          </a:p>
        </p:txBody>
      </p:sp>
      <p:pic>
        <p:nvPicPr>
          <p:cNvPr id="1026" name="Picture 2" descr="Bryan, Garnier &amp;amp; Co acts as Financial Advisor to Quilvest Capital Partners">
            <a:extLst>
              <a:ext uri="{FF2B5EF4-FFF2-40B4-BE49-F238E27FC236}">
                <a16:creationId xmlns="" xmlns:a16="http://schemas.microsoft.com/office/drawing/2014/main" id="{4778205F-EAF6-4DA5-8E34-0BC770E2AA8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368" t="46542" r="5898" b="33326"/>
          <a:stretch/>
        </p:blipFill>
        <p:spPr bwMode="auto">
          <a:xfrm>
            <a:off x="499860" y="3924776"/>
            <a:ext cx="1823422" cy="6130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le:Morgan Stanley Logo 1.svg - Wikimedia Commons">
            <a:extLst>
              <a:ext uri="{FF2B5EF4-FFF2-40B4-BE49-F238E27FC236}">
                <a16:creationId xmlns="" xmlns:a16="http://schemas.microsoft.com/office/drawing/2014/main" id="{E6C85AF8-937D-4C45-80A6-6C1B3A6BE75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9434" b="21747"/>
          <a:stretch/>
        </p:blipFill>
        <p:spPr bwMode="auto">
          <a:xfrm>
            <a:off x="618449" y="5007181"/>
            <a:ext cx="2564456" cy="3771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atei:Amundi logo.svg – Wikipedia">
            <a:extLst>
              <a:ext uri="{FF2B5EF4-FFF2-40B4-BE49-F238E27FC236}">
                <a16:creationId xmlns="" xmlns:a16="http://schemas.microsoft.com/office/drawing/2014/main" id="{906F9AA8-636C-4D37-B619-A767E6BC8F0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52484" y="3977160"/>
            <a:ext cx="1600269" cy="63050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rvard University endowment - Wikipedia">
            <a:extLst>
              <a:ext uri="{FF2B5EF4-FFF2-40B4-BE49-F238E27FC236}">
                <a16:creationId xmlns="" xmlns:a16="http://schemas.microsoft.com/office/drawing/2014/main" id="{960CD92E-AEF3-4D28-8367-BC455EAF36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0307" y="3970623"/>
            <a:ext cx="1634056" cy="643580"/>
          </a:xfrm>
          <a:prstGeom prst="rect">
            <a:avLst/>
          </a:prstGeom>
          <a:noFill/>
          <a:extLst>
            <a:ext uri="{909E8E84-426E-40DD-AFC4-6F175D3DCCD1}">
              <a14:hiddenFill xmlns:a14="http://schemas.microsoft.com/office/drawing/2010/main">
                <a:solidFill>
                  <a:srgbClr val="FFFFFF"/>
                </a:solidFill>
              </a14:hiddenFill>
            </a:ext>
          </a:extLst>
        </p:spPr>
      </p:pic>
      <p:sp>
        <p:nvSpPr>
          <p:cNvPr id="23" name="Rechteck 22">
            <a:extLst>
              <a:ext uri="{FF2B5EF4-FFF2-40B4-BE49-F238E27FC236}">
                <a16:creationId xmlns="" xmlns:a16="http://schemas.microsoft.com/office/drawing/2014/main" id="{BCA716E3-FB70-4F7F-A5D3-DD0985A28E95}"/>
              </a:ext>
            </a:extLst>
          </p:cNvPr>
          <p:cNvSpPr/>
          <p:nvPr/>
        </p:nvSpPr>
        <p:spPr>
          <a:xfrm>
            <a:off x="380212" y="1310038"/>
            <a:ext cx="6401653" cy="1692771"/>
          </a:xfrm>
          <a:prstGeom prst="rect">
            <a:avLst/>
          </a:prstGeom>
        </p:spPr>
        <p:txBody>
          <a:bodyPr wrap="square">
            <a:spAutoFit/>
          </a:bodyPr>
          <a:lstStyle/>
          <a:p>
            <a:pPr marL="171450" indent="-171450" algn="just">
              <a:buFont typeface="Arial" panose="020B0604020202020204" pitchFamily="34" charset="0"/>
              <a:buChar char="•"/>
            </a:pPr>
            <a:r>
              <a:rPr lang="de-DE" sz="1300" b="1" dirty="0"/>
              <a:t>Auszeichnung der MPEP mit dem Gold Award als „Bester Investor mit globalem Private-Equity-Portfolio unter 10 Mrd. US-Dollar” </a:t>
            </a:r>
            <a:endParaRPr lang="en-GB" sz="1300" b="1" dirty="0"/>
          </a:p>
          <a:p>
            <a:pPr marL="171450" indent="-171450" algn="just">
              <a:buFont typeface="Arial" panose="020B0604020202020204" pitchFamily="34" charset="0"/>
              <a:buChar char="•"/>
            </a:pPr>
            <a:r>
              <a:rPr lang="de-DE" sz="1300" dirty="0"/>
              <a:t>Nach Silber-Awards in den Jahren 2016, 2018 und 2019 dieses Mal als Gewinner prämiert</a:t>
            </a:r>
          </a:p>
          <a:p>
            <a:pPr marL="171450" indent="-171450" algn="just">
              <a:buFont typeface="Arial" panose="020B0604020202020204" pitchFamily="34" charset="0"/>
              <a:buChar char="•"/>
            </a:pPr>
            <a:r>
              <a:rPr lang="de-DE" sz="1300" dirty="0"/>
              <a:t>Renommierter Private Equity Exchange Award gilt als Oscar der europäischen Private-Equity-Branche</a:t>
            </a:r>
          </a:p>
          <a:p>
            <a:pPr marL="171450" indent="-171450" algn="just">
              <a:buFont typeface="Arial" panose="020B0604020202020204" pitchFamily="34" charset="0"/>
              <a:buChar char="•"/>
            </a:pPr>
            <a:r>
              <a:rPr lang="de-DE" sz="1300" dirty="0"/>
              <a:t>Expertengremium wählt die Nominierten je Kategorie, bevor eine Jury aus international anerkannten Private-Equity-Spezialisten u.a. die Investmentqualität und Anlage-kompetenz bewertet und den Gewinner kürt </a:t>
            </a:r>
          </a:p>
        </p:txBody>
      </p:sp>
      <p:cxnSp>
        <p:nvCxnSpPr>
          <p:cNvPr id="25" name="Gerader Verbinder 24">
            <a:extLst>
              <a:ext uri="{FF2B5EF4-FFF2-40B4-BE49-F238E27FC236}">
                <a16:creationId xmlns="" xmlns:a16="http://schemas.microsoft.com/office/drawing/2014/main" id="{647CC347-1B19-4E25-A958-392DBD7EABC7}"/>
              </a:ext>
            </a:extLst>
          </p:cNvPr>
          <p:cNvCxnSpPr/>
          <p:nvPr/>
        </p:nvCxnSpPr>
        <p:spPr>
          <a:xfrm>
            <a:off x="1085899" y="3721227"/>
            <a:ext cx="4824000" cy="0"/>
          </a:xfrm>
          <a:prstGeom prst="line">
            <a:avLst/>
          </a:prstGeom>
          <a:ln w="6350">
            <a:solidFill>
              <a:srgbClr val="BDA477"/>
            </a:solidFill>
          </a:ln>
        </p:spPr>
        <p:style>
          <a:lnRef idx="2">
            <a:schemeClr val="accent1"/>
          </a:lnRef>
          <a:fillRef idx="0">
            <a:schemeClr val="accent1"/>
          </a:fillRef>
          <a:effectRef idx="1">
            <a:schemeClr val="accent1"/>
          </a:effectRef>
          <a:fontRef idx="minor">
            <a:schemeClr val="tx1"/>
          </a:fontRef>
        </p:style>
      </p:cxnSp>
      <p:pic>
        <p:nvPicPr>
          <p:cNvPr id="2" name="Picture 2" descr="Unigestion | Investment Manger">
            <a:extLst>
              <a:ext uri="{FF2B5EF4-FFF2-40B4-BE49-F238E27FC236}">
                <a16:creationId xmlns="" xmlns:a16="http://schemas.microsoft.com/office/drawing/2014/main" id="{21645626-6AE1-4D25-B9E9-3BF447AA504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23801"/>
          <a:stretch/>
        </p:blipFill>
        <p:spPr bwMode="auto">
          <a:xfrm>
            <a:off x="3642419" y="5054178"/>
            <a:ext cx="2342890" cy="310094"/>
          </a:xfrm>
          <a:prstGeom prst="rect">
            <a:avLst/>
          </a:prstGeom>
          <a:noFill/>
          <a:extLst>
            <a:ext uri="{909E8E84-426E-40DD-AFC4-6F175D3DCCD1}">
              <a14:hiddenFill xmlns:a14="http://schemas.microsoft.com/office/drawing/2010/main">
                <a:solidFill>
                  <a:srgbClr val="FFFFFF"/>
                </a:solidFill>
              </a14:hiddenFill>
            </a:ext>
          </a:extLst>
        </p:spPr>
      </p:pic>
      <p:pic>
        <p:nvPicPr>
          <p:cNvPr id="12" name="Grafik 11">
            <a:extLst>
              <a:ext uri="{FF2B5EF4-FFF2-40B4-BE49-F238E27FC236}">
                <a16:creationId xmlns="" xmlns:a16="http://schemas.microsoft.com/office/drawing/2014/main" id="{540124EB-36A5-47FF-95CF-DEC32AC2D15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69863" y="5460612"/>
            <a:ext cx="1822351" cy="911176"/>
          </a:xfrm>
          <a:prstGeom prst="rect">
            <a:avLst/>
          </a:prstGeom>
        </p:spPr>
      </p:pic>
      <p:pic>
        <p:nvPicPr>
          <p:cNvPr id="13" name="Picture 6" descr="Hermes GPE - Crunchbase Investor Profile &amp;amp; Investments">
            <a:extLst>
              <a:ext uri="{FF2B5EF4-FFF2-40B4-BE49-F238E27FC236}">
                <a16:creationId xmlns="" xmlns:a16="http://schemas.microsoft.com/office/drawing/2014/main" id="{8FD20818-C977-46AE-AF04-B759A660849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91230" y="5797711"/>
            <a:ext cx="1867966" cy="452982"/>
          </a:xfrm>
          <a:prstGeom prst="rect">
            <a:avLst/>
          </a:prstGeom>
          <a:noFill/>
          <a:extLst>
            <a:ext uri="{909E8E84-426E-40DD-AFC4-6F175D3DCCD1}">
              <a14:hiddenFill xmlns:a14="http://schemas.microsoft.com/office/drawing/2010/main">
                <a:solidFill>
                  <a:srgbClr val="FFFFFF"/>
                </a:solidFill>
              </a14:hiddenFill>
            </a:ext>
          </a:extLst>
        </p:spPr>
      </p:pic>
      <p:pic>
        <p:nvPicPr>
          <p:cNvPr id="15" name="Grafik 14">
            <a:extLst>
              <a:ext uri="{FF2B5EF4-FFF2-40B4-BE49-F238E27FC236}">
                <a16:creationId xmlns="" xmlns:a16="http://schemas.microsoft.com/office/drawing/2014/main" id="{C7597E2A-A378-4774-97E2-693B8A6A22E9}"/>
              </a:ext>
            </a:extLst>
          </p:cNvPr>
          <p:cNvPicPr>
            <a:picLocks noChangeAspect="1"/>
          </p:cNvPicPr>
          <p:nvPr/>
        </p:nvPicPr>
        <p:blipFill rotWithShape="1">
          <a:blip r:embed="rId11">
            <a:extLst>
              <a:ext uri="{28A0092B-C50C-407E-A947-70E740481C1C}">
                <a14:useLocalDpi xmlns:a14="http://schemas.microsoft.com/office/drawing/2010/main" val="0"/>
              </a:ext>
            </a:extLst>
          </a:blip>
          <a:srcRect l="29881" t="23141" r="52841" b="36249"/>
          <a:stretch/>
        </p:blipFill>
        <p:spPr>
          <a:xfrm>
            <a:off x="331735" y="5797711"/>
            <a:ext cx="2039112" cy="479642"/>
          </a:xfrm>
          <a:prstGeom prst="rect">
            <a:avLst/>
          </a:prstGeom>
        </p:spPr>
      </p:pic>
    </p:spTree>
    <p:extLst>
      <p:ext uri="{BB962C8B-B14F-4D97-AF65-F5344CB8AC3E}">
        <p14:creationId xmlns:p14="http://schemas.microsoft.com/office/powerpoint/2010/main" val="3569537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rPr>
              <a:pPr/>
              <a:t>18</a:t>
            </a:fld>
            <a:endParaRPr lang="de-DE" dirty="0">
              <a:solidFill>
                <a:prstClr val="black">
                  <a:lumMod val="50000"/>
                  <a:lumOff val="50000"/>
                </a:prstClr>
              </a:solidFill>
            </a:endParaRPr>
          </a:p>
        </p:txBody>
      </p:sp>
      <p:sp>
        <p:nvSpPr>
          <p:cNvPr id="4" name="Textplatzhalter 3"/>
          <p:cNvSpPr>
            <a:spLocks noGrp="1"/>
          </p:cNvSpPr>
          <p:nvPr>
            <p:ph type="body" sz="quarter" idx="10"/>
          </p:nvPr>
        </p:nvSpPr>
        <p:spPr/>
        <p:txBody>
          <a:bodyPr>
            <a:normAutofit lnSpcReduction="10000"/>
          </a:bodyPr>
          <a:lstStyle/>
          <a:p>
            <a:r>
              <a:rPr lang="de-DE" dirty="0"/>
              <a:t>So arbeitet Ihr Geld</a:t>
            </a:r>
          </a:p>
          <a:p>
            <a:r>
              <a:rPr lang="de-DE" sz="1600" dirty="0"/>
              <a:t>Unternehmensbeispiele aus MPE International 9*</a:t>
            </a:r>
          </a:p>
        </p:txBody>
      </p:sp>
      <p:sp>
        <p:nvSpPr>
          <p:cNvPr id="20" name="Rechteck 19">
            <a:extLst>
              <a:ext uri="{FF2B5EF4-FFF2-40B4-BE49-F238E27FC236}">
                <a16:creationId xmlns="" xmlns:a16="http://schemas.microsoft.com/office/drawing/2014/main" id="{80E76E2F-D588-4245-84B3-D51BF889298B}"/>
              </a:ext>
            </a:extLst>
          </p:cNvPr>
          <p:cNvSpPr/>
          <p:nvPr/>
        </p:nvSpPr>
        <p:spPr>
          <a:xfrm>
            <a:off x="464713" y="6373097"/>
            <a:ext cx="8231136" cy="215444"/>
          </a:xfrm>
          <a:prstGeom prst="rect">
            <a:avLst/>
          </a:prstGeom>
        </p:spPr>
        <p:txBody>
          <a:bodyPr wrap="square">
            <a:spAutoFit/>
          </a:bodyPr>
          <a:lstStyle/>
          <a:p>
            <a:r>
              <a:rPr lang="de-DE" sz="800" dirty="0">
                <a:solidFill>
                  <a:prstClr val="black"/>
                </a:solidFill>
                <a:latin typeface="Calibri Light" panose="020F0302020204030204" pitchFamily="34" charset="0"/>
                <a:cs typeface="Calibri Light" panose="020F0302020204030204" pitchFamily="34" charset="0"/>
              </a:rPr>
              <a:t>*abgekürzt für MPE International 9 GmbH &amp; Co. geschlossene Investment-KG</a:t>
            </a:r>
          </a:p>
        </p:txBody>
      </p:sp>
      <p:sp>
        <p:nvSpPr>
          <p:cNvPr id="21" name="Rechteck 20">
            <a:extLst>
              <a:ext uri="{FF2B5EF4-FFF2-40B4-BE49-F238E27FC236}">
                <a16:creationId xmlns="" xmlns:a16="http://schemas.microsoft.com/office/drawing/2014/main" id="{F27CDFCC-4C43-46B0-BE11-4E9BF8740C7A}"/>
              </a:ext>
            </a:extLst>
          </p:cNvPr>
          <p:cNvSpPr/>
          <p:nvPr/>
        </p:nvSpPr>
        <p:spPr>
          <a:xfrm>
            <a:off x="541546" y="6590470"/>
            <a:ext cx="1300133" cy="267530"/>
          </a:xfrm>
          <a:prstGeom prst="rect">
            <a:avLst/>
          </a:prstGeom>
        </p:spPr>
        <p:txBody>
          <a:bodyPr wrap="square">
            <a:spAutoFit/>
          </a:bodyPr>
          <a:lstStyle/>
          <a:p>
            <a:pPr>
              <a:spcAft>
                <a:spcPts val="600"/>
              </a:spcAft>
              <a:buClr>
                <a:srgbClr val="335D53"/>
              </a:buClr>
              <a:defRPr/>
            </a:pPr>
            <a:r>
              <a:rPr lang="de-DE" sz="1100" dirty="0">
                <a:solidFill>
                  <a:srgbClr val="FF0000"/>
                </a:solidFill>
                <a:cs typeface="Calibri" pitchFamily="34" charset="0"/>
              </a:rPr>
              <a:t>Streng vertraulich</a:t>
            </a:r>
          </a:p>
        </p:txBody>
      </p:sp>
      <p:grpSp>
        <p:nvGrpSpPr>
          <p:cNvPr id="13" name="Gruppieren 12">
            <a:extLst>
              <a:ext uri="{FF2B5EF4-FFF2-40B4-BE49-F238E27FC236}">
                <a16:creationId xmlns="" xmlns:a16="http://schemas.microsoft.com/office/drawing/2014/main" id="{B781312A-0551-44FB-A6A9-544560248946}"/>
              </a:ext>
            </a:extLst>
          </p:cNvPr>
          <p:cNvGrpSpPr/>
          <p:nvPr/>
        </p:nvGrpSpPr>
        <p:grpSpPr>
          <a:xfrm>
            <a:off x="576263" y="1415275"/>
            <a:ext cx="3588239" cy="4729887"/>
            <a:chOff x="336328" y="1252324"/>
            <a:chExt cx="3588239" cy="4729887"/>
          </a:xfrm>
        </p:grpSpPr>
        <p:pic>
          <p:nvPicPr>
            <p:cNvPr id="7" name="Grafik 6"/>
            <p:cNvPicPr>
              <a:picLocks noChangeAspect="1"/>
            </p:cNvPicPr>
            <p:nvPr/>
          </p:nvPicPr>
          <p:blipFill rotWithShape="1">
            <a:blip r:embed="rId3" cstate="print">
              <a:extLst>
                <a:ext uri="{28A0092B-C50C-407E-A947-70E740481C1C}">
                  <a14:useLocalDpi xmlns:a14="http://schemas.microsoft.com/office/drawing/2010/main" val="0"/>
                </a:ext>
              </a:extLst>
            </a:blip>
            <a:srcRect l="20377" t="11467" r="20377" b="34623"/>
            <a:stretch/>
          </p:blipFill>
          <p:spPr>
            <a:xfrm>
              <a:off x="336328" y="1252324"/>
              <a:ext cx="3588233" cy="2176676"/>
            </a:xfrm>
            <a:prstGeom prst="rect">
              <a:avLst/>
            </a:prstGeom>
          </p:spPr>
        </p:pic>
        <p:sp>
          <p:nvSpPr>
            <p:cNvPr id="17" name="Textfeld 16"/>
            <p:cNvSpPr txBox="1"/>
            <p:nvPr/>
          </p:nvSpPr>
          <p:spPr>
            <a:xfrm>
              <a:off x="336331" y="3429001"/>
              <a:ext cx="3588236" cy="2553210"/>
            </a:xfrm>
            <a:prstGeom prst="rect">
              <a:avLst/>
            </a:prstGeom>
            <a:solidFill>
              <a:srgbClr val="D6DCDC"/>
            </a:solidFill>
          </p:spPr>
          <p:txBody>
            <a:bodyPr wrap="square" lIns="216000" tIns="144000" rIns="216000" bIns="144000" rtlCol="0">
              <a:noAutofit/>
            </a:bodyPr>
            <a:lstStyle/>
            <a:p>
              <a:r>
                <a:rPr lang="de-DE" b="1" dirty="0">
                  <a:solidFill>
                    <a:srgbClr val="2E4F4C"/>
                  </a:solidFill>
                </a:rPr>
                <a:t>Critical Response Group</a:t>
              </a:r>
            </a:p>
            <a:p>
              <a:r>
                <a:rPr lang="de-DE" sz="1200" dirty="0">
                  <a:solidFill>
                    <a:srgbClr val="2E4F4C"/>
                  </a:solidFill>
                </a:rPr>
                <a:t>Digitale Kartierung von Gebäuden für Notfälle</a:t>
              </a:r>
              <a:br>
                <a:rPr lang="de-DE" sz="1200" dirty="0">
                  <a:solidFill>
                    <a:srgbClr val="2E4F4C"/>
                  </a:solidFill>
                </a:rPr>
              </a:br>
              <a:endParaRPr lang="de-DE" sz="1200" dirty="0">
                <a:solidFill>
                  <a:srgbClr val="2E4F4C"/>
                </a:solidFill>
              </a:endParaRPr>
            </a:p>
            <a:p>
              <a:endParaRPr lang="de-DE" sz="1200" dirty="0">
                <a:solidFill>
                  <a:prstClr val="black"/>
                </a:solidFill>
              </a:endParaRPr>
            </a:p>
            <a:p>
              <a:r>
                <a:rPr lang="de-DE" sz="1200" dirty="0">
                  <a:solidFill>
                    <a:prstClr val="black"/>
                  </a:solidFill>
                </a:rPr>
                <a:t>Die Critical </a:t>
              </a:r>
              <a:r>
                <a:rPr lang="de-DE" sz="1200" dirty="0" err="1">
                  <a:solidFill>
                    <a:prstClr val="black"/>
                  </a:solidFill>
                </a:rPr>
                <a:t>Respone</a:t>
              </a:r>
              <a:r>
                <a:rPr lang="de-DE" sz="1200" dirty="0">
                  <a:solidFill>
                    <a:prstClr val="black"/>
                  </a:solidFill>
                </a:rPr>
                <a:t> Group (CRG) bietet digitale Lösungen zur Kartierung von Innenräumen, die hochauflösende Bilder, Grundrisse und wichtige Merkmale eines Gebäudes liefern. Das Unternehmen ermöglicht es so Ersthelfern und Rettungsdiensten, wie Polizei und Feuerwehr, effektiv auf Notfälle zu reagieren.</a:t>
              </a:r>
            </a:p>
          </p:txBody>
        </p:sp>
        <p:sp>
          <p:nvSpPr>
            <p:cNvPr id="24" name="Rechteck 23"/>
            <p:cNvSpPr/>
            <p:nvPr/>
          </p:nvSpPr>
          <p:spPr>
            <a:xfrm>
              <a:off x="464713" y="1410476"/>
              <a:ext cx="1596747" cy="5522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prstClr val="white"/>
                </a:solidFill>
              </a:endParaRPr>
            </a:p>
          </p:txBody>
        </p:sp>
        <p:pic>
          <p:nvPicPr>
            <p:cNvPr id="12" name="Grafik 11">
              <a:extLst>
                <a:ext uri="{FF2B5EF4-FFF2-40B4-BE49-F238E27FC236}">
                  <a16:creationId xmlns="" xmlns:a16="http://schemas.microsoft.com/office/drawing/2014/main" id="{B6942C17-81C7-4FA9-8495-D32663C2DD3B}"/>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b="11506"/>
            <a:stretch/>
          </p:blipFill>
          <p:spPr>
            <a:xfrm>
              <a:off x="765066" y="1452698"/>
              <a:ext cx="996041" cy="467766"/>
            </a:xfrm>
            <a:prstGeom prst="rect">
              <a:avLst/>
            </a:prstGeom>
          </p:spPr>
        </p:pic>
      </p:grpSp>
      <p:grpSp>
        <p:nvGrpSpPr>
          <p:cNvPr id="22" name="Gruppieren 21">
            <a:extLst>
              <a:ext uri="{FF2B5EF4-FFF2-40B4-BE49-F238E27FC236}">
                <a16:creationId xmlns="" xmlns:a16="http://schemas.microsoft.com/office/drawing/2014/main" id="{114FA347-A0B5-4CBA-8BAD-D17F37176982}"/>
              </a:ext>
            </a:extLst>
          </p:cNvPr>
          <p:cNvGrpSpPr/>
          <p:nvPr/>
        </p:nvGrpSpPr>
        <p:grpSpPr>
          <a:xfrm>
            <a:off x="4300374" y="1415275"/>
            <a:ext cx="3588250" cy="4729886"/>
            <a:chOff x="336317" y="1252324"/>
            <a:chExt cx="3588250" cy="4729886"/>
          </a:xfrm>
        </p:grpSpPr>
        <p:pic>
          <p:nvPicPr>
            <p:cNvPr id="23" name="Grafik 22">
              <a:extLst>
                <a:ext uri="{FF2B5EF4-FFF2-40B4-BE49-F238E27FC236}">
                  <a16:creationId xmlns="" xmlns:a16="http://schemas.microsoft.com/office/drawing/2014/main" id="{DCD5A2F1-228B-4A2A-B2BF-B941B96FAC8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4504" b="4504"/>
            <a:stretch/>
          </p:blipFill>
          <p:spPr>
            <a:xfrm>
              <a:off x="336317" y="1252324"/>
              <a:ext cx="3588249" cy="2176676"/>
            </a:xfrm>
            <a:prstGeom prst="rect">
              <a:avLst/>
            </a:prstGeom>
          </p:spPr>
        </p:pic>
        <p:sp>
          <p:nvSpPr>
            <p:cNvPr id="27" name="Textfeld 26">
              <a:extLst>
                <a:ext uri="{FF2B5EF4-FFF2-40B4-BE49-F238E27FC236}">
                  <a16:creationId xmlns="" xmlns:a16="http://schemas.microsoft.com/office/drawing/2014/main" id="{0DBC1A69-C9A6-4AFB-A988-CC42C9F02B23}"/>
                </a:ext>
              </a:extLst>
            </p:cNvPr>
            <p:cNvSpPr txBox="1"/>
            <p:nvPr/>
          </p:nvSpPr>
          <p:spPr>
            <a:xfrm>
              <a:off x="336331" y="3429000"/>
              <a:ext cx="3588236" cy="2553210"/>
            </a:xfrm>
            <a:prstGeom prst="rect">
              <a:avLst/>
            </a:prstGeom>
            <a:solidFill>
              <a:srgbClr val="D6DCDC"/>
            </a:solidFill>
          </p:spPr>
          <p:txBody>
            <a:bodyPr wrap="square" lIns="216000" tIns="144000" rIns="216000" bIns="144000" rtlCol="0">
              <a:noAutofit/>
            </a:bodyPr>
            <a:lstStyle/>
            <a:p>
              <a:r>
                <a:rPr lang="de-DE" b="1" dirty="0">
                  <a:solidFill>
                    <a:srgbClr val="2E4F4C"/>
                  </a:solidFill>
                </a:rPr>
                <a:t>Quantum Storage Systems</a:t>
              </a:r>
            </a:p>
            <a:p>
              <a:r>
                <a:rPr lang="de-DE" sz="1200" dirty="0">
                  <a:solidFill>
                    <a:srgbClr val="2E4F4C"/>
                  </a:solidFill>
                </a:rPr>
                <a:t>Hersteller von industriellen Lagerbehältern, Regalen und Organisationssystemen</a:t>
              </a:r>
            </a:p>
            <a:p>
              <a:endParaRPr lang="de-DE" sz="1200" dirty="0">
                <a:solidFill>
                  <a:prstClr val="black"/>
                </a:solidFill>
              </a:endParaRPr>
            </a:p>
            <a:p>
              <a:r>
                <a:rPr lang="de-DE" sz="1200" dirty="0">
                  <a:solidFill>
                    <a:prstClr val="black"/>
                  </a:solidFill>
                </a:rPr>
                <a:t>Quantum Storage Systems ist ein führender Entwickler und Produzent von Behältern, Regalen und Organisationssystemen, wie sie in Logistikzentren und Lagerräumlichkeiten von Firmen benötigt werden. Das Produktportfolio des Unternehmens ist breitgefächert und bietet Lösungen für nahezu jede Lageranwendung.</a:t>
              </a:r>
            </a:p>
          </p:txBody>
        </p:sp>
        <p:sp>
          <p:nvSpPr>
            <p:cNvPr id="28" name="Rechteck 27">
              <a:extLst>
                <a:ext uri="{FF2B5EF4-FFF2-40B4-BE49-F238E27FC236}">
                  <a16:creationId xmlns="" xmlns:a16="http://schemas.microsoft.com/office/drawing/2014/main" id="{078DF71B-BB16-4158-A08D-D6FF63CBE2CC}"/>
                </a:ext>
              </a:extLst>
            </p:cNvPr>
            <p:cNvSpPr/>
            <p:nvPr/>
          </p:nvSpPr>
          <p:spPr>
            <a:xfrm>
              <a:off x="464713" y="1410475"/>
              <a:ext cx="1594679" cy="5514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prstClr val="white"/>
                </a:solidFill>
              </a:endParaRPr>
            </a:p>
          </p:txBody>
        </p:sp>
        <p:pic>
          <p:nvPicPr>
            <p:cNvPr id="29" name="Grafik 28">
              <a:extLst>
                <a:ext uri="{FF2B5EF4-FFF2-40B4-BE49-F238E27FC236}">
                  <a16:creationId xmlns="" xmlns:a16="http://schemas.microsoft.com/office/drawing/2014/main" id="{E0F865F0-45F6-4EF8-A047-D1C26373E41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9098" y="1466581"/>
              <a:ext cx="1045907" cy="439281"/>
            </a:xfrm>
            <a:prstGeom prst="rect">
              <a:avLst/>
            </a:prstGeom>
          </p:spPr>
        </p:pic>
      </p:grpSp>
      <p:grpSp>
        <p:nvGrpSpPr>
          <p:cNvPr id="30" name="Gruppieren 29">
            <a:extLst>
              <a:ext uri="{FF2B5EF4-FFF2-40B4-BE49-F238E27FC236}">
                <a16:creationId xmlns="" xmlns:a16="http://schemas.microsoft.com/office/drawing/2014/main" id="{51F96701-4317-4089-8E3F-9E77680D0883}"/>
              </a:ext>
            </a:extLst>
          </p:cNvPr>
          <p:cNvGrpSpPr/>
          <p:nvPr/>
        </p:nvGrpSpPr>
        <p:grpSpPr>
          <a:xfrm>
            <a:off x="8024496" y="1415275"/>
            <a:ext cx="3588252" cy="4729886"/>
            <a:chOff x="336316" y="1252324"/>
            <a:chExt cx="3588252" cy="4729886"/>
          </a:xfrm>
        </p:grpSpPr>
        <p:pic>
          <p:nvPicPr>
            <p:cNvPr id="31" name="Grafik 30">
              <a:extLst>
                <a:ext uri="{FF2B5EF4-FFF2-40B4-BE49-F238E27FC236}">
                  <a16:creationId xmlns="" xmlns:a16="http://schemas.microsoft.com/office/drawing/2014/main" id="{475425D5-1D30-46B7-B2E0-E5653186753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8" t="41939" r="-208" b="17621"/>
            <a:stretch/>
          </p:blipFill>
          <p:spPr>
            <a:xfrm>
              <a:off x="336316" y="1252324"/>
              <a:ext cx="3588252" cy="2176676"/>
            </a:xfrm>
            <a:prstGeom prst="rect">
              <a:avLst/>
            </a:prstGeom>
          </p:spPr>
        </p:pic>
        <p:sp>
          <p:nvSpPr>
            <p:cNvPr id="32" name="Textfeld 31">
              <a:extLst>
                <a:ext uri="{FF2B5EF4-FFF2-40B4-BE49-F238E27FC236}">
                  <a16:creationId xmlns="" xmlns:a16="http://schemas.microsoft.com/office/drawing/2014/main" id="{11B9AF54-CDC8-489F-B678-F4EED14B7199}"/>
                </a:ext>
              </a:extLst>
            </p:cNvPr>
            <p:cNvSpPr txBox="1"/>
            <p:nvPr/>
          </p:nvSpPr>
          <p:spPr>
            <a:xfrm>
              <a:off x="336331" y="3429000"/>
              <a:ext cx="3588236" cy="2553210"/>
            </a:xfrm>
            <a:prstGeom prst="rect">
              <a:avLst/>
            </a:prstGeom>
            <a:solidFill>
              <a:srgbClr val="D6DCDC"/>
            </a:solidFill>
          </p:spPr>
          <p:txBody>
            <a:bodyPr wrap="square" lIns="216000" tIns="144000" rIns="216000" bIns="144000" rtlCol="0">
              <a:noAutofit/>
            </a:bodyPr>
            <a:lstStyle/>
            <a:p>
              <a:r>
                <a:rPr lang="de-DE" b="1" dirty="0">
                  <a:solidFill>
                    <a:srgbClr val="2E4F4C"/>
                  </a:solidFill>
                </a:rPr>
                <a:t>LUX Dynamics</a:t>
              </a:r>
            </a:p>
            <a:p>
              <a:r>
                <a:rPr lang="de-DE" sz="1200" dirty="0">
                  <a:solidFill>
                    <a:srgbClr val="2E4F4C"/>
                  </a:solidFill>
                </a:rPr>
                <a:t>Entwickler hocheffizienter Beleuchtungssysteme</a:t>
              </a:r>
              <a:br>
                <a:rPr lang="de-DE" sz="1200" dirty="0">
                  <a:solidFill>
                    <a:srgbClr val="2E4F4C"/>
                  </a:solidFill>
                </a:rPr>
              </a:br>
              <a:endParaRPr lang="de-DE" sz="1200" dirty="0">
                <a:solidFill>
                  <a:srgbClr val="2E4F4C"/>
                </a:solidFill>
              </a:endParaRPr>
            </a:p>
            <a:p>
              <a:endParaRPr lang="de-DE" sz="1200" dirty="0">
                <a:solidFill>
                  <a:prstClr val="black"/>
                </a:solidFill>
              </a:endParaRPr>
            </a:p>
            <a:p>
              <a:r>
                <a:rPr lang="de-DE" sz="1200" dirty="0">
                  <a:solidFill>
                    <a:prstClr val="black"/>
                  </a:solidFill>
                </a:rPr>
                <a:t>LUX Dynamics produziert energieeffiziente Leuchten für Umgebungen mit hohem Helligkeits-bedarf, z.B. in Sport- oder Produktionshallen. Durch außergewöhnliche Ingenieursleistungen hat das Unternehmen Leuchten konzipiert, die das Licht optimal verteilen, so dass weniger Systeme benötigt werden und der Energieverbrauch sinkt.</a:t>
              </a:r>
            </a:p>
          </p:txBody>
        </p:sp>
        <p:sp>
          <p:nvSpPr>
            <p:cNvPr id="33" name="Rechteck 32">
              <a:extLst>
                <a:ext uri="{FF2B5EF4-FFF2-40B4-BE49-F238E27FC236}">
                  <a16:creationId xmlns="" xmlns:a16="http://schemas.microsoft.com/office/drawing/2014/main" id="{806F935C-A3E5-4101-AD67-B5B3832F86B6}"/>
                </a:ext>
              </a:extLst>
            </p:cNvPr>
            <p:cNvSpPr/>
            <p:nvPr/>
          </p:nvSpPr>
          <p:spPr>
            <a:xfrm>
              <a:off x="464713" y="1410475"/>
              <a:ext cx="1594679" cy="5514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prstClr val="white"/>
                </a:solidFill>
              </a:endParaRPr>
            </a:p>
          </p:txBody>
        </p:sp>
        <p:pic>
          <p:nvPicPr>
            <p:cNvPr id="34" name="Grafik 33">
              <a:extLst>
                <a:ext uri="{FF2B5EF4-FFF2-40B4-BE49-F238E27FC236}">
                  <a16:creationId xmlns="" xmlns:a16="http://schemas.microsoft.com/office/drawing/2014/main" id="{F0FC57E9-C9C6-41BE-8AD2-4FCF1DF5A8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9372" y="1482267"/>
              <a:ext cx="888288" cy="436048"/>
            </a:xfrm>
            <a:prstGeom prst="rect">
              <a:avLst/>
            </a:prstGeom>
          </p:spPr>
        </p:pic>
      </p:grpSp>
    </p:spTree>
    <p:extLst>
      <p:ext uri="{BB962C8B-B14F-4D97-AF65-F5344CB8AC3E}">
        <p14:creationId xmlns:p14="http://schemas.microsoft.com/office/powerpoint/2010/main" val="16994566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rPr>
              <a:pPr/>
              <a:t>19</a:t>
            </a:fld>
            <a:endParaRPr lang="de-DE" dirty="0">
              <a:solidFill>
                <a:prstClr val="black">
                  <a:lumMod val="50000"/>
                  <a:lumOff val="50000"/>
                </a:prstClr>
              </a:solidFill>
            </a:endParaRPr>
          </a:p>
        </p:txBody>
      </p:sp>
      <p:sp>
        <p:nvSpPr>
          <p:cNvPr id="4" name="Textplatzhalter 3"/>
          <p:cNvSpPr>
            <a:spLocks noGrp="1"/>
          </p:cNvSpPr>
          <p:nvPr>
            <p:ph type="body" sz="quarter" idx="10"/>
          </p:nvPr>
        </p:nvSpPr>
        <p:spPr/>
        <p:txBody>
          <a:bodyPr>
            <a:normAutofit lnSpcReduction="10000"/>
          </a:bodyPr>
          <a:lstStyle/>
          <a:p>
            <a:r>
              <a:rPr lang="de-DE" dirty="0"/>
              <a:t>Über diesen Zeitraum investieren Sie</a:t>
            </a:r>
          </a:p>
          <a:p>
            <a:r>
              <a:rPr lang="de-DE" sz="1600" dirty="0"/>
              <a:t>Der Ablauf Ihrer Beteiligung im MPE International 9*</a:t>
            </a:r>
          </a:p>
        </p:txBody>
      </p:sp>
      <p:sp>
        <p:nvSpPr>
          <p:cNvPr id="42" name="Rechteck 41">
            <a:extLst>
              <a:ext uri="{FF2B5EF4-FFF2-40B4-BE49-F238E27FC236}">
                <a16:creationId xmlns="" xmlns:a16="http://schemas.microsoft.com/office/drawing/2014/main" id="{A9F47102-F121-4842-AD28-A3FE924290CD}"/>
              </a:ext>
            </a:extLst>
          </p:cNvPr>
          <p:cNvSpPr/>
          <p:nvPr/>
        </p:nvSpPr>
        <p:spPr>
          <a:xfrm>
            <a:off x="464713" y="6373097"/>
            <a:ext cx="8231136" cy="215444"/>
          </a:xfrm>
          <a:prstGeom prst="rect">
            <a:avLst/>
          </a:prstGeom>
        </p:spPr>
        <p:txBody>
          <a:bodyPr wrap="square">
            <a:spAutoFit/>
          </a:bodyPr>
          <a:lstStyle/>
          <a:p>
            <a:r>
              <a:rPr lang="de-DE" sz="800" dirty="0">
                <a:solidFill>
                  <a:prstClr val="black"/>
                </a:solidFill>
                <a:latin typeface="Calibri Light" panose="020F0302020204030204" pitchFamily="34" charset="0"/>
                <a:cs typeface="Calibri Light" panose="020F0302020204030204" pitchFamily="34" charset="0"/>
              </a:rPr>
              <a:t>*abgekürzt für MPE International 9 GmbH &amp; Co. Geschlossene Investment-KG</a:t>
            </a:r>
          </a:p>
        </p:txBody>
      </p:sp>
      <p:cxnSp>
        <p:nvCxnSpPr>
          <p:cNvPr id="5" name="Gerader Verbinder 4">
            <a:extLst>
              <a:ext uri="{FF2B5EF4-FFF2-40B4-BE49-F238E27FC236}">
                <a16:creationId xmlns="" xmlns:a16="http://schemas.microsoft.com/office/drawing/2014/main" id="{F02231DD-43BF-4F30-B577-D38C29C3781B}"/>
              </a:ext>
            </a:extLst>
          </p:cNvPr>
          <p:cNvCxnSpPr/>
          <p:nvPr/>
        </p:nvCxnSpPr>
        <p:spPr>
          <a:xfrm>
            <a:off x="448680" y="1356500"/>
            <a:ext cx="11251037"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Textfeld 5">
            <a:extLst>
              <a:ext uri="{FF2B5EF4-FFF2-40B4-BE49-F238E27FC236}">
                <a16:creationId xmlns="" xmlns:a16="http://schemas.microsoft.com/office/drawing/2014/main" id="{A7A8D69D-60CB-4781-8192-BC92F90E4ACF}"/>
              </a:ext>
            </a:extLst>
          </p:cNvPr>
          <p:cNvSpPr txBox="1"/>
          <p:nvPr/>
        </p:nvSpPr>
        <p:spPr>
          <a:xfrm>
            <a:off x="455747" y="1356500"/>
            <a:ext cx="498855" cy="276999"/>
          </a:xfrm>
          <a:prstGeom prst="rect">
            <a:avLst/>
          </a:prstGeom>
          <a:noFill/>
        </p:spPr>
        <p:txBody>
          <a:bodyPr wrap="none" rtlCol="0">
            <a:spAutoFit/>
          </a:bodyPr>
          <a:lstStyle/>
          <a:p>
            <a:r>
              <a:rPr lang="de-DE" sz="1200" dirty="0">
                <a:solidFill>
                  <a:prstClr val="black"/>
                </a:solidFill>
                <a:latin typeface="Calibri Light" panose="020F0302020204030204" pitchFamily="34" charset="0"/>
                <a:cs typeface="Calibri Light" panose="020F0302020204030204" pitchFamily="34" charset="0"/>
              </a:rPr>
              <a:t>2024</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36" name="Textfeld 35">
            <a:extLst>
              <a:ext uri="{FF2B5EF4-FFF2-40B4-BE49-F238E27FC236}">
                <a16:creationId xmlns="" xmlns:a16="http://schemas.microsoft.com/office/drawing/2014/main" id="{654B4AAE-0E8A-4DAF-951E-513AF183F2ED}"/>
              </a:ext>
            </a:extLst>
          </p:cNvPr>
          <p:cNvSpPr txBox="1"/>
          <p:nvPr/>
        </p:nvSpPr>
        <p:spPr>
          <a:xfrm>
            <a:off x="1401813" y="1356500"/>
            <a:ext cx="498855" cy="276999"/>
          </a:xfrm>
          <a:prstGeom prst="rect">
            <a:avLst/>
          </a:prstGeom>
          <a:noFill/>
        </p:spPr>
        <p:txBody>
          <a:bodyPr wrap="none" rtlCol="0">
            <a:spAutoFit/>
          </a:bodyPr>
          <a:lstStyle/>
          <a:p>
            <a:r>
              <a:rPr lang="de-DE" sz="1200" dirty="0">
                <a:solidFill>
                  <a:prstClr val="black"/>
                </a:solidFill>
                <a:latin typeface="Calibri Light" panose="020F0302020204030204" pitchFamily="34" charset="0"/>
                <a:cs typeface="Calibri Light" panose="020F0302020204030204" pitchFamily="34" charset="0"/>
              </a:rPr>
              <a:t>2025</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40" name="Textfeld 39">
            <a:extLst>
              <a:ext uri="{FF2B5EF4-FFF2-40B4-BE49-F238E27FC236}">
                <a16:creationId xmlns="" xmlns:a16="http://schemas.microsoft.com/office/drawing/2014/main" id="{599B7FB2-6E65-47BD-A0B9-8F51882BF331}"/>
              </a:ext>
            </a:extLst>
          </p:cNvPr>
          <p:cNvSpPr txBox="1"/>
          <p:nvPr/>
        </p:nvSpPr>
        <p:spPr>
          <a:xfrm>
            <a:off x="2347879" y="1356500"/>
            <a:ext cx="498855" cy="276999"/>
          </a:xfrm>
          <a:prstGeom prst="rect">
            <a:avLst/>
          </a:prstGeom>
          <a:noFill/>
        </p:spPr>
        <p:txBody>
          <a:bodyPr wrap="none" rtlCol="0">
            <a:spAutoFit/>
          </a:bodyPr>
          <a:lstStyle/>
          <a:p>
            <a:r>
              <a:rPr lang="de-DE" sz="1200" dirty="0">
                <a:solidFill>
                  <a:prstClr val="black"/>
                </a:solidFill>
                <a:latin typeface="Calibri Light" panose="020F0302020204030204" pitchFamily="34" charset="0"/>
                <a:cs typeface="Calibri Light" panose="020F0302020204030204" pitchFamily="34" charset="0"/>
              </a:rPr>
              <a:t>2026</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43" name="Textfeld 42">
            <a:extLst>
              <a:ext uri="{FF2B5EF4-FFF2-40B4-BE49-F238E27FC236}">
                <a16:creationId xmlns="" xmlns:a16="http://schemas.microsoft.com/office/drawing/2014/main" id="{E1E4F8C3-7536-466A-AC49-E2F83AD32D7B}"/>
              </a:ext>
            </a:extLst>
          </p:cNvPr>
          <p:cNvSpPr txBox="1"/>
          <p:nvPr/>
        </p:nvSpPr>
        <p:spPr>
          <a:xfrm>
            <a:off x="3293945" y="1356500"/>
            <a:ext cx="498855" cy="276999"/>
          </a:xfrm>
          <a:prstGeom prst="rect">
            <a:avLst/>
          </a:prstGeom>
          <a:noFill/>
        </p:spPr>
        <p:txBody>
          <a:bodyPr wrap="none" rtlCol="0">
            <a:spAutoFit/>
          </a:bodyPr>
          <a:lstStyle/>
          <a:p>
            <a:r>
              <a:rPr lang="de-DE" sz="1200" dirty="0">
                <a:solidFill>
                  <a:prstClr val="black"/>
                </a:solidFill>
                <a:latin typeface="Calibri Light" panose="020F0302020204030204" pitchFamily="34" charset="0"/>
                <a:cs typeface="Calibri Light" panose="020F0302020204030204" pitchFamily="34" charset="0"/>
              </a:rPr>
              <a:t>2027</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48" name="Textfeld 47">
            <a:extLst>
              <a:ext uri="{FF2B5EF4-FFF2-40B4-BE49-F238E27FC236}">
                <a16:creationId xmlns="" xmlns:a16="http://schemas.microsoft.com/office/drawing/2014/main" id="{5AF69A81-429A-4B24-97C1-878FC948AD89}"/>
              </a:ext>
            </a:extLst>
          </p:cNvPr>
          <p:cNvSpPr txBox="1"/>
          <p:nvPr/>
        </p:nvSpPr>
        <p:spPr>
          <a:xfrm>
            <a:off x="4240011" y="1356500"/>
            <a:ext cx="580555" cy="276999"/>
          </a:xfrm>
          <a:prstGeom prst="rect">
            <a:avLst/>
          </a:prstGeom>
          <a:noFill/>
        </p:spPr>
        <p:txBody>
          <a:bodyPr wrap="square" rtlCol="0">
            <a:spAutoFit/>
          </a:bodyPr>
          <a:lstStyle/>
          <a:p>
            <a:r>
              <a:rPr lang="de-DE" sz="1200" dirty="0">
                <a:solidFill>
                  <a:prstClr val="black"/>
                </a:solidFill>
                <a:latin typeface="Calibri Light" panose="020F0302020204030204" pitchFamily="34" charset="0"/>
                <a:cs typeface="Calibri Light" panose="020F0302020204030204" pitchFamily="34" charset="0"/>
              </a:rPr>
              <a:t>…</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49" name="Textfeld 48">
            <a:extLst>
              <a:ext uri="{FF2B5EF4-FFF2-40B4-BE49-F238E27FC236}">
                <a16:creationId xmlns="" xmlns:a16="http://schemas.microsoft.com/office/drawing/2014/main" id="{EF53F5FF-6C1A-4079-96E2-7E46CF356CDC}"/>
              </a:ext>
            </a:extLst>
          </p:cNvPr>
          <p:cNvSpPr txBox="1"/>
          <p:nvPr/>
        </p:nvSpPr>
        <p:spPr>
          <a:xfrm>
            <a:off x="5157247" y="1356500"/>
            <a:ext cx="498855" cy="276999"/>
          </a:xfrm>
          <a:prstGeom prst="rect">
            <a:avLst/>
          </a:prstGeom>
          <a:noFill/>
        </p:spPr>
        <p:txBody>
          <a:bodyPr wrap="none" rtlCol="0">
            <a:spAutoFit/>
          </a:bodyPr>
          <a:lstStyle/>
          <a:p>
            <a:r>
              <a:rPr lang="de-DE" sz="1200" dirty="0">
                <a:solidFill>
                  <a:prstClr val="black"/>
                </a:solidFill>
                <a:latin typeface="Calibri Light" panose="020F0302020204030204" pitchFamily="34" charset="0"/>
                <a:cs typeface="Calibri Light" panose="020F0302020204030204" pitchFamily="34" charset="0"/>
              </a:rPr>
              <a:t>2033</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50" name="Textfeld 49">
            <a:extLst>
              <a:ext uri="{FF2B5EF4-FFF2-40B4-BE49-F238E27FC236}">
                <a16:creationId xmlns="" xmlns:a16="http://schemas.microsoft.com/office/drawing/2014/main" id="{33CF7AA8-1141-4E61-80D8-D3BEB3D7887C}"/>
              </a:ext>
            </a:extLst>
          </p:cNvPr>
          <p:cNvSpPr txBox="1"/>
          <p:nvPr/>
        </p:nvSpPr>
        <p:spPr>
          <a:xfrm>
            <a:off x="6083214" y="1356500"/>
            <a:ext cx="498855" cy="276999"/>
          </a:xfrm>
          <a:prstGeom prst="rect">
            <a:avLst/>
          </a:prstGeom>
          <a:noFill/>
        </p:spPr>
        <p:txBody>
          <a:bodyPr wrap="none" rtlCol="0">
            <a:spAutoFit/>
          </a:bodyPr>
          <a:lstStyle/>
          <a:p>
            <a:r>
              <a:rPr lang="de-DE" sz="1200" dirty="0">
                <a:solidFill>
                  <a:prstClr val="black"/>
                </a:solidFill>
                <a:latin typeface="Calibri Light" panose="020F0302020204030204" pitchFamily="34" charset="0"/>
                <a:cs typeface="Calibri Light" panose="020F0302020204030204" pitchFamily="34" charset="0"/>
              </a:rPr>
              <a:t>2034</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51" name="Textfeld 50">
            <a:extLst>
              <a:ext uri="{FF2B5EF4-FFF2-40B4-BE49-F238E27FC236}">
                <a16:creationId xmlns="" xmlns:a16="http://schemas.microsoft.com/office/drawing/2014/main" id="{732FB4DA-D151-44A9-BAC4-116419FF472D}"/>
              </a:ext>
            </a:extLst>
          </p:cNvPr>
          <p:cNvSpPr txBox="1"/>
          <p:nvPr/>
        </p:nvSpPr>
        <p:spPr>
          <a:xfrm>
            <a:off x="7029282" y="1356500"/>
            <a:ext cx="498855" cy="276999"/>
          </a:xfrm>
          <a:prstGeom prst="rect">
            <a:avLst/>
          </a:prstGeom>
          <a:noFill/>
        </p:spPr>
        <p:txBody>
          <a:bodyPr wrap="none" rtlCol="0">
            <a:spAutoFit/>
          </a:bodyPr>
          <a:lstStyle/>
          <a:p>
            <a:r>
              <a:rPr lang="de-DE" sz="1200" dirty="0">
                <a:solidFill>
                  <a:prstClr val="black"/>
                </a:solidFill>
                <a:latin typeface="Calibri Light" panose="020F0302020204030204" pitchFamily="34" charset="0"/>
                <a:cs typeface="Calibri Light" panose="020F0302020204030204" pitchFamily="34" charset="0"/>
              </a:rPr>
              <a:t>2035</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52" name="Textfeld 51">
            <a:extLst>
              <a:ext uri="{FF2B5EF4-FFF2-40B4-BE49-F238E27FC236}">
                <a16:creationId xmlns="" xmlns:a16="http://schemas.microsoft.com/office/drawing/2014/main" id="{DF08548C-F03B-44FD-AFAC-5A414B5D6259}"/>
              </a:ext>
            </a:extLst>
          </p:cNvPr>
          <p:cNvSpPr txBox="1"/>
          <p:nvPr/>
        </p:nvSpPr>
        <p:spPr>
          <a:xfrm>
            <a:off x="7935157" y="1356500"/>
            <a:ext cx="295274" cy="276999"/>
          </a:xfrm>
          <a:prstGeom prst="rect">
            <a:avLst/>
          </a:prstGeom>
          <a:noFill/>
        </p:spPr>
        <p:txBody>
          <a:bodyPr wrap="none" rtlCol="0">
            <a:spAutoFit/>
          </a:bodyPr>
          <a:lstStyle/>
          <a:p>
            <a:r>
              <a:rPr lang="de-DE" sz="1200" dirty="0">
                <a:solidFill>
                  <a:prstClr val="black"/>
                </a:solidFill>
                <a:latin typeface="Calibri Light" panose="020F0302020204030204" pitchFamily="34" charset="0"/>
                <a:cs typeface="Calibri Light" panose="020F0302020204030204" pitchFamily="34" charset="0"/>
              </a:rPr>
              <a:t>…</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53" name="Textfeld 52">
            <a:extLst>
              <a:ext uri="{FF2B5EF4-FFF2-40B4-BE49-F238E27FC236}">
                <a16:creationId xmlns="" xmlns:a16="http://schemas.microsoft.com/office/drawing/2014/main" id="{AAEB83DF-DE24-4481-8FD7-72D6D96CDF38}"/>
              </a:ext>
            </a:extLst>
          </p:cNvPr>
          <p:cNvSpPr txBox="1"/>
          <p:nvPr/>
        </p:nvSpPr>
        <p:spPr>
          <a:xfrm>
            <a:off x="8898700" y="1356500"/>
            <a:ext cx="498855" cy="276999"/>
          </a:xfrm>
          <a:prstGeom prst="rect">
            <a:avLst/>
          </a:prstGeom>
          <a:noFill/>
        </p:spPr>
        <p:txBody>
          <a:bodyPr wrap="none" rtlCol="0">
            <a:spAutoFit/>
          </a:bodyPr>
          <a:lstStyle/>
          <a:p>
            <a:r>
              <a:rPr lang="de-DE" sz="1200" dirty="0">
                <a:solidFill>
                  <a:prstClr val="black"/>
                </a:solidFill>
                <a:latin typeface="Calibri Light" panose="020F0302020204030204" pitchFamily="34" charset="0"/>
                <a:cs typeface="Calibri Light" panose="020F0302020204030204" pitchFamily="34" charset="0"/>
              </a:rPr>
              <a:t>2040</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54" name="Textfeld 53">
            <a:extLst>
              <a:ext uri="{FF2B5EF4-FFF2-40B4-BE49-F238E27FC236}">
                <a16:creationId xmlns="" xmlns:a16="http://schemas.microsoft.com/office/drawing/2014/main" id="{4F6803DF-1DB0-4575-9508-1433A12B5758}"/>
              </a:ext>
            </a:extLst>
          </p:cNvPr>
          <p:cNvSpPr txBox="1"/>
          <p:nvPr/>
        </p:nvSpPr>
        <p:spPr>
          <a:xfrm>
            <a:off x="9844767" y="1356500"/>
            <a:ext cx="498855" cy="276999"/>
          </a:xfrm>
          <a:prstGeom prst="rect">
            <a:avLst/>
          </a:prstGeom>
          <a:noFill/>
        </p:spPr>
        <p:txBody>
          <a:bodyPr wrap="none" rtlCol="0">
            <a:spAutoFit/>
          </a:bodyPr>
          <a:lstStyle/>
          <a:p>
            <a:r>
              <a:rPr lang="de-DE" sz="1200" dirty="0">
                <a:solidFill>
                  <a:prstClr val="black"/>
                </a:solidFill>
                <a:latin typeface="Calibri Light" panose="020F0302020204030204" pitchFamily="34" charset="0"/>
                <a:cs typeface="Calibri Light" panose="020F0302020204030204" pitchFamily="34" charset="0"/>
              </a:rPr>
              <a:t>2041</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55" name="Textfeld 54">
            <a:extLst>
              <a:ext uri="{FF2B5EF4-FFF2-40B4-BE49-F238E27FC236}">
                <a16:creationId xmlns="" xmlns:a16="http://schemas.microsoft.com/office/drawing/2014/main" id="{72524B6C-5EB9-42A9-B937-EF7E96076720}"/>
              </a:ext>
            </a:extLst>
          </p:cNvPr>
          <p:cNvSpPr txBox="1"/>
          <p:nvPr/>
        </p:nvSpPr>
        <p:spPr>
          <a:xfrm>
            <a:off x="10770734" y="1356500"/>
            <a:ext cx="288862" cy="276999"/>
          </a:xfrm>
          <a:prstGeom prst="rect">
            <a:avLst/>
          </a:prstGeom>
          <a:noFill/>
        </p:spPr>
        <p:txBody>
          <a:bodyPr wrap="none" rtlCol="0">
            <a:spAutoFit/>
          </a:bodyPr>
          <a:lstStyle/>
          <a:p>
            <a:r>
              <a:rPr lang="de-DE" sz="1200" dirty="0">
                <a:solidFill>
                  <a:prstClr val="black"/>
                </a:solidFill>
                <a:latin typeface="Calibri Light" panose="020F0302020204030204" pitchFamily="34" charset="0"/>
                <a:cs typeface="Calibri Light" panose="020F0302020204030204" pitchFamily="34" charset="0"/>
              </a:rPr>
              <a:t>…</a:t>
            </a:r>
            <a:endParaRPr lang="de-DE" sz="2000" dirty="0">
              <a:solidFill>
                <a:prstClr val="black"/>
              </a:solidFill>
              <a:latin typeface="Calibri Light" panose="020F0302020204030204" pitchFamily="34" charset="0"/>
              <a:cs typeface="Calibri Light" panose="020F0302020204030204" pitchFamily="34" charset="0"/>
            </a:endParaRPr>
          </a:p>
        </p:txBody>
      </p:sp>
      <p:sp>
        <p:nvSpPr>
          <p:cNvPr id="56" name="Textfeld 55">
            <a:extLst>
              <a:ext uri="{FF2B5EF4-FFF2-40B4-BE49-F238E27FC236}">
                <a16:creationId xmlns="" xmlns:a16="http://schemas.microsoft.com/office/drawing/2014/main" id="{68152FE2-A62C-46B8-8632-C0BBBC6009B0}"/>
              </a:ext>
            </a:extLst>
          </p:cNvPr>
          <p:cNvSpPr txBox="1"/>
          <p:nvPr/>
        </p:nvSpPr>
        <p:spPr>
          <a:xfrm>
            <a:off x="10984457" y="1046971"/>
            <a:ext cx="758862" cy="276999"/>
          </a:xfrm>
          <a:prstGeom prst="rect">
            <a:avLst/>
          </a:prstGeom>
          <a:noFill/>
        </p:spPr>
        <p:txBody>
          <a:bodyPr wrap="none" rtlCol="0">
            <a:spAutoFit/>
          </a:bodyPr>
          <a:lstStyle/>
          <a:p>
            <a:r>
              <a:rPr lang="de-DE" sz="1200" b="1" dirty="0">
                <a:solidFill>
                  <a:prstClr val="black"/>
                </a:solidFill>
                <a:latin typeface="Calibri Light" panose="020F0302020204030204" pitchFamily="34" charset="0"/>
                <a:cs typeface="Calibri Light" panose="020F0302020204030204" pitchFamily="34" charset="0"/>
              </a:rPr>
              <a:t>Prognose</a:t>
            </a:r>
            <a:endParaRPr lang="de-DE" b="1" dirty="0">
              <a:solidFill>
                <a:prstClr val="black"/>
              </a:solidFill>
              <a:latin typeface="Calibri Light" panose="020F0302020204030204" pitchFamily="34" charset="0"/>
              <a:cs typeface="Calibri Light" panose="020F0302020204030204" pitchFamily="34" charset="0"/>
            </a:endParaRPr>
          </a:p>
        </p:txBody>
      </p:sp>
      <p:cxnSp>
        <p:nvCxnSpPr>
          <p:cNvPr id="57" name="Gerader Verbinder 56">
            <a:extLst>
              <a:ext uri="{FF2B5EF4-FFF2-40B4-BE49-F238E27FC236}">
                <a16:creationId xmlns="" xmlns:a16="http://schemas.microsoft.com/office/drawing/2014/main" id="{656C07E3-FC44-4E5D-B9D9-E8DACCD8D598}"/>
              </a:ext>
            </a:extLst>
          </p:cNvPr>
          <p:cNvCxnSpPr>
            <a:cxnSpLocks/>
          </p:cNvCxnSpPr>
          <p:nvPr/>
        </p:nvCxnSpPr>
        <p:spPr>
          <a:xfrm>
            <a:off x="448680"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Gerader Verbinder 57">
            <a:extLst>
              <a:ext uri="{FF2B5EF4-FFF2-40B4-BE49-F238E27FC236}">
                <a16:creationId xmlns="" xmlns:a16="http://schemas.microsoft.com/office/drawing/2014/main" id="{B5418075-D2A1-4033-8230-19BBD25181BA}"/>
              </a:ext>
            </a:extLst>
          </p:cNvPr>
          <p:cNvCxnSpPr>
            <a:cxnSpLocks/>
          </p:cNvCxnSpPr>
          <p:nvPr/>
        </p:nvCxnSpPr>
        <p:spPr>
          <a:xfrm>
            <a:off x="1386266"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 name="Gerader Verbinder 58">
            <a:extLst>
              <a:ext uri="{FF2B5EF4-FFF2-40B4-BE49-F238E27FC236}">
                <a16:creationId xmlns="" xmlns:a16="http://schemas.microsoft.com/office/drawing/2014/main" id="{FF12D099-2D24-4DFF-9580-5522318EDA6D}"/>
              </a:ext>
            </a:extLst>
          </p:cNvPr>
          <p:cNvCxnSpPr>
            <a:cxnSpLocks/>
          </p:cNvCxnSpPr>
          <p:nvPr/>
        </p:nvCxnSpPr>
        <p:spPr>
          <a:xfrm>
            <a:off x="2323852"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0" name="Gerader Verbinder 59">
            <a:extLst>
              <a:ext uri="{FF2B5EF4-FFF2-40B4-BE49-F238E27FC236}">
                <a16:creationId xmlns="" xmlns:a16="http://schemas.microsoft.com/office/drawing/2014/main" id="{124875C5-DD85-4B75-9823-CD5718ADB32E}"/>
              </a:ext>
            </a:extLst>
          </p:cNvPr>
          <p:cNvCxnSpPr>
            <a:cxnSpLocks/>
          </p:cNvCxnSpPr>
          <p:nvPr/>
        </p:nvCxnSpPr>
        <p:spPr>
          <a:xfrm>
            <a:off x="3261438"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 name="Gerader Verbinder 60">
            <a:extLst>
              <a:ext uri="{FF2B5EF4-FFF2-40B4-BE49-F238E27FC236}">
                <a16:creationId xmlns="" xmlns:a16="http://schemas.microsoft.com/office/drawing/2014/main" id="{F6277274-A548-4A21-94B9-E924943C10FB}"/>
              </a:ext>
            </a:extLst>
          </p:cNvPr>
          <p:cNvCxnSpPr>
            <a:cxnSpLocks/>
          </p:cNvCxnSpPr>
          <p:nvPr/>
        </p:nvCxnSpPr>
        <p:spPr>
          <a:xfrm>
            <a:off x="4199024"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6" name="Gerader Verbinder 65">
            <a:extLst>
              <a:ext uri="{FF2B5EF4-FFF2-40B4-BE49-F238E27FC236}">
                <a16:creationId xmlns="" xmlns:a16="http://schemas.microsoft.com/office/drawing/2014/main" id="{E8C5B5A6-A5A8-46A2-9BC4-7EE2808BE521}"/>
              </a:ext>
            </a:extLst>
          </p:cNvPr>
          <p:cNvCxnSpPr>
            <a:cxnSpLocks/>
          </p:cNvCxnSpPr>
          <p:nvPr/>
        </p:nvCxnSpPr>
        <p:spPr>
          <a:xfrm>
            <a:off x="5136610"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7" name="Gerader Verbinder 66">
            <a:extLst>
              <a:ext uri="{FF2B5EF4-FFF2-40B4-BE49-F238E27FC236}">
                <a16:creationId xmlns="" xmlns:a16="http://schemas.microsoft.com/office/drawing/2014/main" id="{96F49191-AAEB-4333-8F7E-7EAD56442F28}"/>
              </a:ext>
            </a:extLst>
          </p:cNvPr>
          <p:cNvCxnSpPr>
            <a:cxnSpLocks/>
          </p:cNvCxnSpPr>
          <p:nvPr/>
        </p:nvCxnSpPr>
        <p:spPr>
          <a:xfrm>
            <a:off x="6074196"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8" name="Gerader Verbinder 67">
            <a:extLst>
              <a:ext uri="{FF2B5EF4-FFF2-40B4-BE49-F238E27FC236}">
                <a16:creationId xmlns="" xmlns:a16="http://schemas.microsoft.com/office/drawing/2014/main" id="{78043076-FBD7-4EBF-9B05-F2F956AC71EE}"/>
              </a:ext>
            </a:extLst>
          </p:cNvPr>
          <p:cNvCxnSpPr>
            <a:cxnSpLocks/>
          </p:cNvCxnSpPr>
          <p:nvPr/>
        </p:nvCxnSpPr>
        <p:spPr>
          <a:xfrm>
            <a:off x="7011782"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Gerader Verbinder 68">
            <a:extLst>
              <a:ext uri="{FF2B5EF4-FFF2-40B4-BE49-F238E27FC236}">
                <a16:creationId xmlns="" xmlns:a16="http://schemas.microsoft.com/office/drawing/2014/main" id="{1C51D29E-A159-4CF2-9E9A-F7B8C25DD23A}"/>
              </a:ext>
            </a:extLst>
          </p:cNvPr>
          <p:cNvCxnSpPr>
            <a:cxnSpLocks/>
          </p:cNvCxnSpPr>
          <p:nvPr/>
        </p:nvCxnSpPr>
        <p:spPr>
          <a:xfrm>
            <a:off x="7914271"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0" name="Gerader Verbinder 69">
            <a:extLst>
              <a:ext uri="{FF2B5EF4-FFF2-40B4-BE49-F238E27FC236}">
                <a16:creationId xmlns="" xmlns:a16="http://schemas.microsoft.com/office/drawing/2014/main" id="{7A902415-686E-4D00-9B50-2E49A15A46B6}"/>
              </a:ext>
            </a:extLst>
          </p:cNvPr>
          <p:cNvCxnSpPr>
            <a:cxnSpLocks/>
          </p:cNvCxnSpPr>
          <p:nvPr/>
        </p:nvCxnSpPr>
        <p:spPr>
          <a:xfrm>
            <a:off x="8886954"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1" name="Gerader Verbinder 70">
            <a:extLst>
              <a:ext uri="{FF2B5EF4-FFF2-40B4-BE49-F238E27FC236}">
                <a16:creationId xmlns="" xmlns:a16="http://schemas.microsoft.com/office/drawing/2014/main" id="{849DDBEF-16EC-4F61-9C59-805A061DB549}"/>
              </a:ext>
            </a:extLst>
          </p:cNvPr>
          <p:cNvCxnSpPr>
            <a:cxnSpLocks/>
          </p:cNvCxnSpPr>
          <p:nvPr/>
        </p:nvCxnSpPr>
        <p:spPr>
          <a:xfrm>
            <a:off x="9824540"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2" name="Gerader Verbinder 71">
            <a:extLst>
              <a:ext uri="{FF2B5EF4-FFF2-40B4-BE49-F238E27FC236}">
                <a16:creationId xmlns="" xmlns:a16="http://schemas.microsoft.com/office/drawing/2014/main" id="{DEE19E00-7309-4B80-8AD8-0E8583F19175}"/>
              </a:ext>
            </a:extLst>
          </p:cNvPr>
          <p:cNvCxnSpPr>
            <a:cxnSpLocks/>
          </p:cNvCxnSpPr>
          <p:nvPr/>
        </p:nvCxnSpPr>
        <p:spPr>
          <a:xfrm>
            <a:off x="10762126"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3" name="Gerader Verbinder 72">
            <a:extLst>
              <a:ext uri="{FF2B5EF4-FFF2-40B4-BE49-F238E27FC236}">
                <a16:creationId xmlns="" xmlns:a16="http://schemas.microsoft.com/office/drawing/2014/main" id="{EF866C9B-E73B-4E61-8E23-A06AE85343EE}"/>
              </a:ext>
            </a:extLst>
          </p:cNvPr>
          <p:cNvCxnSpPr>
            <a:cxnSpLocks/>
          </p:cNvCxnSpPr>
          <p:nvPr/>
        </p:nvCxnSpPr>
        <p:spPr>
          <a:xfrm>
            <a:off x="11699717" y="1356500"/>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5" name="Gruppieren 14">
            <a:extLst>
              <a:ext uri="{FF2B5EF4-FFF2-40B4-BE49-F238E27FC236}">
                <a16:creationId xmlns="" xmlns:a16="http://schemas.microsoft.com/office/drawing/2014/main" id="{B5272E10-848D-40F7-9717-1F2EC63F3A04}"/>
              </a:ext>
            </a:extLst>
          </p:cNvPr>
          <p:cNvGrpSpPr/>
          <p:nvPr/>
        </p:nvGrpSpPr>
        <p:grpSpPr>
          <a:xfrm>
            <a:off x="954601" y="1804471"/>
            <a:ext cx="10745115" cy="998589"/>
            <a:chOff x="954601" y="1948454"/>
            <a:chExt cx="10745115" cy="998589"/>
          </a:xfrm>
        </p:grpSpPr>
        <p:sp>
          <p:nvSpPr>
            <p:cNvPr id="12" name="Rechteck 11">
              <a:extLst>
                <a:ext uri="{FF2B5EF4-FFF2-40B4-BE49-F238E27FC236}">
                  <a16:creationId xmlns="" xmlns:a16="http://schemas.microsoft.com/office/drawing/2014/main" id="{F969E597-0920-4AC4-967F-344BC595DD9D}"/>
                </a:ext>
              </a:extLst>
            </p:cNvPr>
            <p:cNvSpPr/>
            <p:nvPr/>
          </p:nvSpPr>
          <p:spPr>
            <a:xfrm>
              <a:off x="954602" y="1948454"/>
              <a:ext cx="2306833" cy="276999"/>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prstClr val="white"/>
                </a:solidFill>
              </a:endParaRPr>
            </a:p>
          </p:txBody>
        </p:sp>
        <p:sp>
          <p:nvSpPr>
            <p:cNvPr id="13" name="Textfeld 12">
              <a:extLst>
                <a:ext uri="{FF2B5EF4-FFF2-40B4-BE49-F238E27FC236}">
                  <a16:creationId xmlns="" xmlns:a16="http://schemas.microsoft.com/office/drawing/2014/main" id="{4D10EB3F-633D-4358-97DB-62AF84B9AD14}"/>
                </a:ext>
              </a:extLst>
            </p:cNvPr>
            <p:cNvSpPr txBox="1"/>
            <p:nvPr/>
          </p:nvSpPr>
          <p:spPr>
            <a:xfrm>
              <a:off x="954601" y="2239157"/>
              <a:ext cx="10745115" cy="707886"/>
            </a:xfrm>
            <a:prstGeom prst="rect">
              <a:avLst/>
            </a:prstGeom>
            <a:noFill/>
          </p:spPr>
          <p:txBody>
            <a:bodyPr wrap="square" rtlCol="0">
              <a:spAutoFit/>
            </a:bodyPr>
            <a:lstStyle/>
            <a:p>
              <a:r>
                <a:rPr lang="de-DE" sz="1600" b="1" dirty="0">
                  <a:solidFill>
                    <a:srgbClr val="2E4F4C"/>
                  </a:solidFill>
                  <a:latin typeface="Calibri Light" panose="020F0302020204030204" pitchFamily="34" charset="0"/>
                  <a:cs typeface="Calibri Light" panose="020F0302020204030204" pitchFamily="34" charset="0"/>
                </a:rPr>
                <a:t>Platzierungsphase</a:t>
              </a:r>
              <a:endParaRPr lang="de-DE" sz="1200" b="1" dirty="0">
                <a:solidFill>
                  <a:srgbClr val="2E4F4C"/>
                </a:solidFill>
                <a:latin typeface="Calibri Light" panose="020F0302020204030204" pitchFamily="34" charset="0"/>
                <a:cs typeface="Calibri Light" panose="020F0302020204030204" pitchFamily="34" charset="0"/>
              </a:endParaRPr>
            </a:p>
            <a:p>
              <a:r>
                <a:rPr lang="de-DE" sz="1200" dirty="0">
                  <a:solidFill>
                    <a:prstClr val="black"/>
                  </a:solidFill>
                  <a:latin typeface="Calibri Light" panose="020F0302020204030204" pitchFamily="34" charset="0"/>
                  <a:cs typeface="Calibri Light" panose="020F0302020204030204" pitchFamily="34" charset="0"/>
                </a:rPr>
                <a:t>In dieser Phase beteiligen sich die Anleger am MPE International 9. Am Ende der Phase steht fest, wie viel Kapital uns anvertraut wurde. Zeitgleich mit der Platzierungsphase beginnt die Aufbauphase. Das heißt: Es werden bereits jetzt die ersten Beteiligungen an Private-Equity-Zielfonds eingegangen.</a:t>
              </a:r>
            </a:p>
          </p:txBody>
        </p:sp>
      </p:grpSp>
      <p:grpSp>
        <p:nvGrpSpPr>
          <p:cNvPr id="17" name="Gruppieren 16">
            <a:extLst>
              <a:ext uri="{FF2B5EF4-FFF2-40B4-BE49-F238E27FC236}">
                <a16:creationId xmlns="" xmlns:a16="http://schemas.microsoft.com/office/drawing/2014/main" id="{2AE10289-5F2B-44F0-BA93-894C02495183}"/>
              </a:ext>
            </a:extLst>
          </p:cNvPr>
          <p:cNvGrpSpPr/>
          <p:nvPr/>
        </p:nvGrpSpPr>
        <p:grpSpPr>
          <a:xfrm>
            <a:off x="954601" y="2880986"/>
            <a:ext cx="8442954" cy="1182618"/>
            <a:chOff x="954601" y="3204836"/>
            <a:chExt cx="8442954" cy="1182618"/>
          </a:xfrm>
        </p:grpSpPr>
        <p:sp>
          <p:nvSpPr>
            <p:cNvPr id="74" name="Rechteck 73">
              <a:extLst>
                <a:ext uri="{FF2B5EF4-FFF2-40B4-BE49-F238E27FC236}">
                  <a16:creationId xmlns="" xmlns:a16="http://schemas.microsoft.com/office/drawing/2014/main" id="{35E541F9-9124-48CD-8348-1D10CC00589D}"/>
                </a:ext>
              </a:extLst>
            </p:cNvPr>
            <p:cNvSpPr/>
            <p:nvPr/>
          </p:nvSpPr>
          <p:spPr>
            <a:xfrm>
              <a:off x="954601" y="3204836"/>
              <a:ext cx="5119595" cy="276999"/>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prstClr val="white"/>
                </a:solidFill>
              </a:endParaRPr>
            </a:p>
          </p:txBody>
        </p:sp>
        <p:sp>
          <p:nvSpPr>
            <p:cNvPr id="76" name="Textfeld 75">
              <a:extLst>
                <a:ext uri="{FF2B5EF4-FFF2-40B4-BE49-F238E27FC236}">
                  <a16:creationId xmlns="" xmlns:a16="http://schemas.microsoft.com/office/drawing/2014/main" id="{07229B80-EE4E-478E-89EB-03065DC85CF9}"/>
                </a:ext>
              </a:extLst>
            </p:cNvPr>
            <p:cNvSpPr txBox="1"/>
            <p:nvPr/>
          </p:nvSpPr>
          <p:spPr>
            <a:xfrm>
              <a:off x="954601" y="3494902"/>
              <a:ext cx="8442954" cy="892552"/>
            </a:xfrm>
            <a:prstGeom prst="rect">
              <a:avLst/>
            </a:prstGeom>
            <a:noFill/>
          </p:spPr>
          <p:txBody>
            <a:bodyPr wrap="square" rtlCol="0">
              <a:spAutoFit/>
            </a:bodyPr>
            <a:lstStyle/>
            <a:p>
              <a:r>
                <a:rPr lang="de-DE" sz="1600" b="1" dirty="0">
                  <a:solidFill>
                    <a:srgbClr val="2E4F4C"/>
                  </a:solidFill>
                  <a:latin typeface="Calibri Light" panose="020F0302020204030204" pitchFamily="34" charset="0"/>
                  <a:cs typeface="Calibri Light" panose="020F0302020204030204" pitchFamily="34" charset="0"/>
                </a:rPr>
                <a:t>Aufbauphase</a:t>
              </a:r>
              <a:endParaRPr lang="de-DE" sz="1200" b="1" dirty="0">
                <a:solidFill>
                  <a:srgbClr val="2E4F4C"/>
                </a:solidFill>
                <a:latin typeface="Calibri Light" panose="020F0302020204030204" pitchFamily="34" charset="0"/>
                <a:cs typeface="Calibri Light" panose="020F0302020204030204" pitchFamily="34" charset="0"/>
              </a:endParaRPr>
            </a:p>
            <a:p>
              <a:r>
                <a:rPr lang="de-DE" sz="1200" dirty="0">
                  <a:solidFill>
                    <a:prstClr val="black"/>
                  </a:solidFill>
                  <a:latin typeface="Calibri Light" panose="020F0302020204030204" pitchFamily="34" charset="0"/>
                  <a:cs typeface="Calibri Light" panose="020F0302020204030204" pitchFamily="34" charset="0"/>
                </a:rPr>
                <a:t>Das Investmentteam wählt die besten Private-Equity-Zielfonds aus und baut so ein Portfolio auf. Die Zielfonds wiederum beteiligen sich an jeweils 10 bis 20 Unternehmen und entwickeln diese weiter mit dem Ziel der Wertsteigerung. Erlöse aus erfolgreichen Unternehmensverkäufen können in dieser Phase in neue Zielfonds reinvestiert werden. Das Kapital kann so mehrfach arbeiten.</a:t>
              </a:r>
            </a:p>
          </p:txBody>
        </p:sp>
      </p:grpSp>
      <p:grpSp>
        <p:nvGrpSpPr>
          <p:cNvPr id="18" name="Gruppieren 17">
            <a:extLst>
              <a:ext uri="{FF2B5EF4-FFF2-40B4-BE49-F238E27FC236}">
                <a16:creationId xmlns="" xmlns:a16="http://schemas.microsoft.com/office/drawing/2014/main" id="{06665945-8D54-44B8-A6C0-D2967A9AAEC0}"/>
              </a:ext>
            </a:extLst>
          </p:cNvPr>
          <p:cNvGrpSpPr/>
          <p:nvPr/>
        </p:nvGrpSpPr>
        <p:grpSpPr>
          <a:xfrm>
            <a:off x="6074196" y="4218349"/>
            <a:ext cx="3750343" cy="1923064"/>
            <a:chOff x="6074196" y="4680902"/>
            <a:chExt cx="3750343" cy="1923064"/>
          </a:xfrm>
        </p:grpSpPr>
        <p:sp>
          <p:nvSpPr>
            <p:cNvPr id="75" name="Rechteck 74">
              <a:extLst>
                <a:ext uri="{FF2B5EF4-FFF2-40B4-BE49-F238E27FC236}">
                  <a16:creationId xmlns="" xmlns:a16="http://schemas.microsoft.com/office/drawing/2014/main" id="{7A62FD69-75B4-425A-A688-0DFBFDE60849}"/>
                </a:ext>
              </a:extLst>
            </p:cNvPr>
            <p:cNvSpPr/>
            <p:nvPr/>
          </p:nvSpPr>
          <p:spPr>
            <a:xfrm>
              <a:off x="6074196" y="4680902"/>
              <a:ext cx="3750343" cy="276999"/>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prstClr val="white"/>
                </a:solidFill>
              </a:endParaRPr>
            </a:p>
          </p:txBody>
        </p:sp>
        <p:sp>
          <p:nvSpPr>
            <p:cNvPr id="77" name="Textfeld 76">
              <a:extLst>
                <a:ext uri="{FF2B5EF4-FFF2-40B4-BE49-F238E27FC236}">
                  <a16:creationId xmlns="" xmlns:a16="http://schemas.microsoft.com/office/drawing/2014/main" id="{DD282B95-20E7-4E02-933C-AC98DB2FA431}"/>
                </a:ext>
              </a:extLst>
            </p:cNvPr>
            <p:cNvSpPr txBox="1"/>
            <p:nvPr/>
          </p:nvSpPr>
          <p:spPr>
            <a:xfrm>
              <a:off x="6074196" y="4972750"/>
              <a:ext cx="3323360" cy="1631216"/>
            </a:xfrm>
            <a:prstGeom prst="rect">
              <a:avLst/>
            </a:prstGeom>
            <a:noFill/>
          </p:spPr>
          <p:txBody>
            <a:bodyPr wrap="square" rtlCol="0">
              <a:spAutoFit/>
            </a:bodyPr>
            <a:lstStyle/>
            <a:p>
              <a:r>
                <a:rPr lang="de-DE" sz="1600" b="1" dirty="0">
                  <a:solidFill>
                    <a:srgbClr val="2E4F4C"/>
                  </a:solidFill>
                  <a:latin typeface="Calibri Light" panose="020F0302020204030204" pitchFamily="34" charset="0"/>
                  <a:cs typeface="Calibri Light" panose="020F0302020204030204" pitchFamily="34" charset="0"/>
                </a:rPr>
                <a:t>Auszahlungsphase</a:t>
              </a:r>
              <a:endParaRPr lang="de-DE" sz="1200" b="1" dirty="0">
                <a:solidFill>
                  <a:srgbClr val="2E4F4C"/>
                </a:solidFill>
                <a:latin typeface="Calibri Light" panose="020F0302020204030204" pitchFamily="34" charset="0"/>
                <a:cs typeface="Calibri Light" panose="020F0302020204030204" pitchFamily="34" charset="0"/>
              </a:endParaRPr>
            </a:p>
            <a:p>
              <a:r>
                <a:rPr lang="de-DE" sz="1200" dirty="0">
                  <a:solidFill>
                    <a:prstClr val="black"/>
                  </a:solidFill>
                  <a:latin typeface="Calibri Light" panose="020F0302020204030204" pitchFamily="34" charset="0"/>
                  <a:cs typeface="Calibri Light" panose="020F0302020204030204" pitchFamily="34" charset="0"/>
                </a:rPr>
                <a:t>Ab jetzt werden keine neuen Private-Equity-Zielfonds ausgewählt. Die Zielfonds im bestehenden Portfolio verkaufen nach und nach Unternehmen. Die Erlöse inklusive der erzielten Gewinne fließen an den MPE International 9. Von dort werden sie in Tranchen an die Anleger ausgezahlt.</a:t>
              </a:r>
            </a:p>
          </p:txBody>
        </p:sp>
      </p:grpSp>
      <p:grpSp>
        <p:nvGrpSpPr>
          <p:cNvPr id="2" name="Gruppieren 1">
            <a:extLst>
              <a:ext uri="{FF2B5EF4-FFF2-40B4-BE49-F238E27FC236}">
                <a16:creationId xmlns="" xmlns:a16="http://schemas.microsoft.com/office/drawing/2014/main" id="{73CAA2D3-D84D-4E3D-9B51-8A0E5EE4153F}"/>
              </a:ext>
            </a:extLst>
          </p:cNvPr>
          <p:cNvGrpSpPr/>
          <p:nvPr/>
        </p:nvGrpSpPr>
        <p:grpSpPr>
          <a:xfrm>
            <a:off x="9824539" y="4837915"/>
            <a:ext cx="1918780" cy="1718428"/>
            <a:chOff x="9824539" y="5145294"/>
            <a:chExt cx="1918780" cy="1718428"/>
          </a:xfrm>
        </p:grpSpPr>
        <p:sp>
          <p:nvSpPr>
            <p:cNvPr id="79" name="Rechteck 78">
              <a:extLst>
                <a:ext uri="{FF2B5EF4-FFF2-40B4-BE49-F238E27FC236}">
                  <a16:creationId xmlns="" xmlns:a16="http://schemas.microsoft.com/office/drawing/2014/main" id="{72429E32-DE2F-4DB6-9877-AFB65D6728F6}"/>
                </a:ext>
              </a:extLst>
            </p:cNvPr>
            <p:cNvSpPr/>
            <p:nvPr/>
          </p:nvSpPr>
          <p:spPr>
            <a:xfrm>
              <a:off x="9824539" y="5145294"/>
              <a:ext cx="1027681" cy="276999"/>
            </a:xfrm>
            <a:prstGeom prst="rect">
              <a:avLst/>
            </a:prstGeom>
            <a:gradFill>
              <a:gsLst>
                <a:gs pos="33000">
                  <a:srgbClr val="437878"/>
                </a:gs>
                <a:gs pos="0">
                  <a:srgbClr val="2E4F4C"/>
                </a:gs>
                <a:gs pos="9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prstClr val="white"/>
                </a:solidFill>
              </a:endParaRPr>
            </a:p>
          </p:txBody>
        </p:sp>
        <p:sp>
          <p:nvSpPr>
            <p:cNvPr id="80" name="Textfeld 79">
              <a:extLst>
                <a:ext uri="{FF2B5EF4-FFF2-40B4-BE49-F238E27FC236}">
                  <a16:creationId xmlns="" xmlns:a16="http://schemas.microsoft.com/office/drawing/2014/main" id="{2021E89A-EE95-47C5-9E1B-EF3802848BDD}"/>
                </a:ext>
              </a:extLst>
            </p:cNvPr>
            <p:cNvSpPr txBox="1"/>
            <p:nvPr/>
          </p:nvSpPr>
          <p:spPr>
            <a:xfrm>
              <a:off x="9824539" y="5417172"/>
              <a:ext cx="1918780" cy="1446550"/>
            </a:xfrm>
            <a:prstGeom prst="rect">
              <a:avLst/>
            </a:prstGeom>
            <a:noFill/>
          </p:spPr>
          <p:txBody>
            <a:bodyPr wrap="square" rtlCol="0">
              <a:spAutoFit/>
            </a:bodyPr>
            <a:lstStyle/>
            <a:p>
              <a:r>
                <a:rPr lang="de-DE" sz="1600" b="1" dirty="0">
                  <a:solidFill>
                    <a:srgbClr val="2E4F4C"/>
                  </a:solidFill>
                  <a:latin typeface="Calibri Light" panose="020F0302020204030204" pitchFamily="34" charset="0"/>
                  <a:cs typeface="Calibri Light" panose="020F0302020204030204" pitchFamily="34" charset="0"/>
                </a:rPr>
                <a:t>Liquidation</a:t>
              </a:r>
              <a:endParaRPr lang="de-DE" sz="1200" b="1" dirty="0">
                <a:solidFill>
                  <a:srgbClr val="2E4F4C"/>
                </a:solidFill>
                <a:latin typeface="Calibri Light" panose="020F0302020204030204" pitchFamily="34" charset="0"/>
                <a:cs typeface="Calibri Light" panose="020F0302020204030204" pitchFamily="34" charset="0"/>
              </a:endParaRPr>
            </a:p>
            <a:p>
              <a:r>
                <a:rPr lang="de-DE" sz="1200" dirty="0">
                  <a:solidFill>
                    <a:prstClr val="black"/>
                  </a:solidFill>
                  <a:latin typeface="Calibri Light" panose="020F0302020204030204" pitchFamily="34" charset="0"/>
                  <a:cs typeface="Calibri Light" panose="020F0302020204030204" pitchFamily="34" charset="0"/>
                </a:rPr>
                <a:t>Wir beenden die Geschäfte des Dachfonds, erstellen die letzten Jahresabschlüsse und Steuererklärungen und lassen ihn im Handels-register löschen.</a:t>
              </a:r>
            </a:p>
          </p:txBody>
        </p:sp>
      </p:grpSp>
    </p:spTree>
    <p:extLst>
      <p:ext uri="{BB962C8B-B14F-4D97-AF65-F5344CB8AC3E}">
        <p14:creationId xmlns:p14="http://schemas.microsoft.com/office/powerpoint/2010/main" val="7899869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ieren 5">
            <a:extLst>
              <a:ext uri="{FF2B5EF4-FFF2-40B4-BE49-F238E27FC236}">
                <a16:creationId xmlns:a16="http://schemas.microsoft.com/office/drawing/2014/main" xmlns="" id="{BEE534BC-AD3A-405C-BECE-4BAC44DC4222}"/>
              </a:ext>
            </a:extLst>
          </p:cNvPr>
          <p:cNvGrpSpPr/>
          <p:nvPr/>
        </p:nvGrpSpPr>
        <p:grpSpPr>
          <a:xfrm>
            <a:off x="402657" y="3722622"/>
            <a:ext cx="4549488" cy="2528924"/>
            <a:chOff x="402656" y="3559465"/>
            <a:chExt cx="4660411" cy="2282535"/>
          </a:xfrm>
        </p:grpSpPr>
        <p:sp>
          <p:nvSpPr>
            <p:cNvPr id="31" name="Rectangle 19"/>
            <p:cNvSpPr>
              <a:spLocks noChangeArrowheads="1"/>
            </p:cNvSpPr>
            <p:nvPr/>
          </p:nvSpPr>
          <p:spPr bwMode="gray">
            <a:xfrm>
              <a:off x="402656" y="4087906"/>
              <a:ext cx="4660411" cy="1754094"/>
            </a:xfrm>
            <a:prstGeom prst="rect">
              <a:avLst/>
            </a:prstGeom>
            <a:solidFill>
              <a:schemeClr val="bg1">
                <a:lumMod val="95000"/>
              </a:schemeClr>
            </a:solidFill>
            <a:ln w="12700">
              <a:noFill/>
              <a:miter lim="800000"/>
              <a:headEnd/>
              <a:tailEnd/>
            </a:ln>
            <a:effectLst/>
          </p:spPr>
          <p:txBody>
            <a:bodyPr lIns="252000" tIns="252000" rIns="144000" bIns="144000"/>
            <a:lstStyle/>
            <a:p>
              <a:pPr marL="180975" indent="-180975">
                <a:lnSpc>
                  <a:spcPct val="95000"/>
                </a:lnSpc>
                <a:spcAft>
                  <a:spcPts val="800"/>
                </a:spcAft>
                <a:buClr>
                  <a:srgbClr val="CBB48D"/>
                </a:buClr>
                <a:buFont typeface="Wingdings" panose="05000000000000000000" pitchFamily="2" charset="2"/>
                <a:buChar char="§"/>
              </a:pPr>
              <a:r>
                <a:rPr lang="de-DE" sz="1400" noProof="1">
                  <a:solidFill>
                    <a:schemeClr val="bg2">
                      <a:lumMod val="10000"/>
                    </a:schemeClr>
                  </a:solidFill>
                  <a:latin typeface="Calibri Light" panose="020F0302020204030204" pitchFamily="34" charset="0"/>
                  <a:cs typeface="Calibri Light" panose="020F0302020204030204" pitchFamily="34" charset="0"/>
                </a:rPr>
                <a:t>Seit 2023 bei der Unternehmensgruppe</a:t>
              </a:r>
            </a:p>
            <a:p>
              <a:pPr marL="180975" indent="-180975">
                <a:lnSpc>
                  <a:spcPct val="95000"/>
                </a:lnSpc>
                <a:spcAft>
                  <a:spcPts val="800"/>
                </a:spcAft>
                <a:buClr>
                  <a:srgbClr val="CBB48D"/>
                </a:buClr>
                <a:buFont typeface="Wingdings" panose="05000000000000000000" pitchFamily="2" charset="2"/>
                <a:buChar char="§"/>
              </a:pPr>
              <a:r>
                <a:rPr lang="de-DE" sz="1400" noProof="1">
                  <a:solidFill>
                    <a:schemeClr val="bg2">
                      <a:lumMod val="10000"/>
                    </a:schemeClr>
                  </a:solidFill>
                  <a:latin typeface="Calibri Light" panose="020F0302020204030204" pitchFamily="34" charset="0"/>
                  <a:cs typeface="Calibri Light" panose="020F0302020204030204" pitchFamily="34" charset="0"/>
                </a:rPr>
                <a:t>Vertriesbdirekor bei RWB </a:t>
              </a:r>
            </a:p>
            <a:p>
              <a:pPr marL="180975" indent="-180975">
                <a:lnSpc>
                  <a:spcPct val="95000"/>
                </a:lnSpc>
                <a:spcAft>
                  <a:spcPts val="800"/>
                </a:spcAft>
                <a:buClr>
                  <a:srgbClr val="CBB48D"/>
                </a:buClr>
                <a:buFont typeface="Wingdings" panose="05000000000000000000" pitchFamily="2" charset="2"/>
                <a:buChar char="§"/>
              </a:pPr>
              <a:r>
                <a:rPr lang="de-DE" sz="1400" noProof="1" smtClean="0">
                  <a:solidFill>
                    <a:schemeClr val="bg2">
                      <a:lumMod val="10000"/>
                    </a:schemeClr>
                  </a:solidFill>
                  <a:latin typeface="Calibri Light" panose="020F0302020204030204" pitchFamily="34" charset="0"/>
                  <a:cs typeface="Calibri Light" panose="020F0302020204030204" pitchFamily="34" charset="0"/>
                </a:rPr>
                <a:t>2014 -2023 LBBW</a:t>
              </a:r>
            </a:p>
            <a:p>
              <a:pPr marL="180975" indent="-180975">
                <a:lnSpc>
                  <a:spcPct val="95000"/>
                </a:lnSpc>
                <a:spcAft>
                  <a:spcPts val="800"/>
                </a:spcAft>
                <a:buClr>
                  <a:srgbClr val="CBB48D"/>
                </a:buClr>
                <a:buFont typeface="Wingdings" panose="05000000000000000000" pitchFamily="2" charset="2"/>
                <a:buChar char="§"/>
              </a:pPr>
              <a:r>
                <a:rPr lang="de-DE" sz="1400" noProof="1" smtClean="0">
                  <a:solidFill>
                    <a:schemeClr val="bg2">
                      <a:lumMod val="10000"/>
                    </a:schemeClr>
                  </a:solidFill>
                  <a:latin typeface="Calibri Light" panose="020F0302020204030204" pitchFamily="34" charset="0"/>
                  <a:cs typeface="Calibri Light" panose="020F0302020204030204" pitchFamily="34" charset="0"/>
                </a:rPr>
                <a:t>2002 – 2014 Soldat auf Zeit  </a:t>
              </a:r>
              <a:endParaRPr lang="de-DE" sz="1400" noProof="1">
                <a:solidFill>
                  <a:schemeClr val="bg2">
                    <a:lumMod val="10000"/>
                  </a:schemeClr>
                </a:solidFill>
                <a:latin typeface="Calibri Light" panose="020F0302020204030204" pitchFamily="34" charset="0"/>
                <a:cs typeface="Calibri Light" panose="020F0302020204030204" pitchFamily="34" charset="0"/>
              </a:endParaRPr>
            </a:p>
          </p:txBody>
        </p:sp>
        <p:sp>
          <p:nvSpPr>
            <p:cNvPr id="32" name="Rechteck 31" descr="PresentationLoad.com"/>
            <p:cNvSpPr/>
            <p:nvPr/>
          </p:nvSpPr>
          <p:spPr>
            <a:xfrm>
              <a:off x="402656" y="3559465"/>
              <a:ext cx="4660411" cy="528442"/>
            </a:xfrm>
            <a:prstGeom prst="rect">
              <a:avLst/>
            </a:prstGeom>
            <a:solidFill>
              <a:srgbClr val="2E4F4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r>
                <a:rPr lang="de-DE" sz="2000" cap="all" dirty="0" smtClean="0"/>
                <a:t>Markus Dittmer</a:t>
              </a:r>
              <a:endParaRPr lang="de-DE" sz="2000" cap="all" dirty="0"/>
            </a:p>
            <a:p>
              <a:r>
                <a:rPr lang="de-DE" sz="1200" dirty="0"/>
                <a:t>Vertriebsdirektor bei RWB Partners GmbH</a:t>
              </a:r>
            </a:p>
          </p:txBody>
        </p:sp>
      </p:grpSp>
      <p:sp>
        <p:nvSpPr>
          <p:cNvPr id="3" name="Foliennummernplatzhalter 2"/>
          <p:cNvSpPr>
            <a:spLocks noGrp="1"/>
          </p:cNvSpPr>
          <p:nvPr>
            <p:ph type="sldNum" sz="quarter" idx="4"/>
          </p:nvPr>
        </p:nvSpPr>
        <p:spPr/>
        <p:txBody>
          <a:bodyPr/>
          <a:lstStyle/>
          <a:p>
            <a:fld id="{DB151344-2787-0F42-9B8B-AE263F6B6993}" type="slidenum">
              <a:rPr lang="de-DE" smtClean="0"/>
              <a:pPr/>
              <a:t>2</a:t>
            </a:fld>
            <a:endParaRPr lang="de-DE" dirty="0"/>
          </a:p>
        </p:txBody>
      </p:sp>
      <p:sp>
        <p:nvSpPr>
          <p:cNvPr id="4" name="Textplatzhalter 3"/>
          <p:cNvSpPr>
            <a:spLocks noGrp="1"/>
          </p:cNvSpPr>
          <p:nvPr>
            <p:ph type="body" sz="quarter" idx="10"/>
          </p:nvPr>
        </p:nvSpPr>
        <p:spPr/>
        <p:txBody>
          <a:bodyPr/>
          <a:lstStyle/>
          <a:p>
            <a:r>
              <a:rPr lang="de-DE" dirty="0"/>
              <a:t>Ihr heutiger Referent</a:t>
            </a:r>
          </a:p>
        </p:txBody>
      </p:sp>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8395" y="1187850"/>
            <a:ext cx="4398316" cy="1662925"/>
          </a:xfrm>
          <a:prstGeom prst="rect">
            <a:avLst/>
          </a:prstGeom>
        </p:spPr>
      </p:pic>
      <p:pic>
        <p:nvPicPr>
          <p:cNvPr id="1026" name="Grafik 3" descr="Dittmer_Mark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1071" y="1074088"/>
            <a:ext cx="2512659" cy="251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p:nvPicPr>
        <p:blipFill>
          <a:blip r:embed="rId5"/>
          <a:stretch>
            <a:fillRect/>
          </a:stretch>
        </p:blipFill>
        <p:spPr>
          <a:xfrm>
            <a:off x="6798395" y="3722622"/>
            <a:ext cx="4398317" cy="1649369"/>
          </a:xfrm>
          <a:prstGeom prst="rect">
            <a:avLst/>
          </a:prstGeom>
        </p:spPr>
      </p:pic>
    </p:spTree>
    <p:extLst>
      <p:ext uri="{BB962C8B-B14F-4D97-AF65-F5344CB8AC3E}">
        <p14:creationId xmlns:p14="http://schemas.microsoft.com/office/powerpoint/2010/main" val="10446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4"/>
          </p:nvPr>
        </p:nvSpPr>
        <p:spPr/>
        <p:txBody>
          <a:bodyPr/>
          <a:lstStyle/>
          <a:p>
            <a:fld id="{DB151344-2787-0F42-9B8B-AE263F6B6993}" type="slidenum">
              <a:rPr lang="de-DE" smtClean="0"/>
              <a:pPr/>
              <a:t>20</a:t>
            </a:fld>
            <a:endParaRPr lang="de-DE" dirty="0"/>
          </a:p>
        </p:txBody>
      </p:sp>
      <p:sp>
        <p:nvSpPr>
          <p:cNvPr id="11" name="Textplatzhalter 2"/>
          <p:cNvSpPr>
            <a:spLocks noGrp="1"/>
          </p:cNvSpPr>
          <p:nvPr>
            <p:ph type="body" sz="quarter" idx="10"/>
          </p:nvPr>
        </p:nvSpPr>
        <p:spPr/>
        <p:txBody>
          <a:bodyPr>
            <a:normAutofit lnSpcReduction="10000"/>
          </a:bodyPr>
          <a:lstStyle/>
          <a:p>
            <a:r>
              <a:rPr lang="de-DE" dirty="0"/>
              <a:t>MPE International 8* </a:t>
            </a:r>
          </a:p>
          <a:p>
            <a:r>
              <a:rPr lang="de-DE" sz="1600" dirty="0"/>
              <a:t>Beteiligungsmöglichkeiten</a:t>
            </a:r>
            <a:endParaRPr lang="de-DE" sz="2000" dirty="0"/>
          </a:p>
        </p:txBody>
      </p:sp>
      <p:sp>
        <p:nvSpPr>
          <p:cNvPr id="29" name="Rechteck 28" descr="PresentationLoad.com">
            <a:extLst>
              <a:ext uri="{FF2B5EF4-FFF2-40B4-BE49-F238E27FC236}">
                <a16:creationId xmlns="" xmlns:a16="http://schemas.microsoft.com/office/drawing/2014/main" id="{6A645A77-2ABB-41B7-A7EC-EC6D9A3BCCEC}"/>
              </a:ext>
            </a:extLst>
          </p:cNvPr>
          <p:cNvSpPr/>
          <p:nvPr/>
        </p:nvSpPr>
        <p:spPr>
          <a:xfrm>
            <a:off x="1498959" y="1511020"/>
            <a:ext cx="2700000" cy="1626017"/>
          </a:xfrm>
          <a:prstGeom prst="rect">
            <a:avLst/>
          </a:prstGeom>
          <a:solidFill>
            <a:srgbClr val="2E4F4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sz="2400" cap="all" dirty="0">
                <a:latin typeface="Calibri Light" panose="020F0302020204030204" pitchFamily="34" charset="0"/>
                <a:cs typeface="Calibri Light" panose="020F0302020204030204" pitchFamily="34" charset="0"/>
              </a:rPr>
              <a:t>MPE </a:t>
            </a:r>
          </a:p>
          <a:p>
            <a:pPr algn="ctr"/>
            <a:r>
              <a:rPr lang="de-DE" sz="2400" cap="all" dirty="0">
                <a:latin typeface="Calibri Light" panose="020F0302020204030204" pitchFamily="34" charset="0"/>
                <a:cs typeface="Calibri Light" panose="020F0302020204030204" pitchFamily="34" charset="0"/>
              </a:rPr>
              <a:t>International </a:t>
            </a:r>
          </a:p>
          <a:p>
            <a:pPr algn="ctr"/>
            <a:r>
              <a:rPr lang="de-DE" sz="3200" cap="all" dirty="0">
                <a:latin typeface="Calibri Light" panose="020F0302020204030204" pitchFamily="34" charset="0"/>
                <a:cs typeface="Calibri Light" panose="020F0302020204030204" pitchFamily="34" charset="0"/>
              </a:rPr>
              <a:t>9</a:t>
            </a:r>
          </a:p>
        </p:txBody>
      </p:sp>
      <p:sp>
        <p:nvSpPr>
          <p:cNvPr id="30" name="Rectangle 19">
            <a:extLst>
              <a:ext uri="{FF2B5EF4-FFF2-40B4-BE49-F238E27FC236}">
                <a16:creationId xmlns="" xmlns:a16="http://schemas.microsoft.com/office/drawing/2014/main" id="{5D6785BF-D13B-420B-A416-7C0A0905B3CE}"/>
              </a:ext>
            </a:extLst>
          </p:cNvPr>
          <p:cNvSpPr>
            <a:spLocks noChangeArrowheads="1"/>
          </p:cNvSpPr>
          <p:nvPr/>
        </p:nvSpPr>
        <p:spPr bwMode="gray">
          <a:xfrm>
            <a:off x="1498958" y="3137036"/>
            <a:ext cx="2700000" cy="864000"/>
          </a:xfrm>
          <a:prstGeom prst="rect">
            <a:avLst/>
          </a:prstGeom>
          <a:solidFill>
            <a:srgbClr val="A1ADAC"/>
          </a:solidFill>
          <a:ln w="12700">
            <a:noFill/>
            <a:miter lim="800000"/>
            <a:headEnd/>
            <a:tailEnd/>
          </a:ln>
          <a:effectLst>
            <a:outerShdw blurRad="50800" dist="38100" dir="2700000" algn="tl" rotWithShape="0">
              <a:prstClr val="black">
                <a:alpha val="40000"/>
              </a:prstClr>
            </a:outerShdw>
          </a:effectLst>
        </p:spPr>
        <p:txBody>
          <a:bodyPr lIns="252000" tIns="252000" rIns="144000" bIns="144000" anchor="ctr"/>
          <a:lstStyle/>
          <a:p>
            <a:pPr algn="ctr">
              <a:lnSpc>
                <a:spcPct val="95000"/>
              </a:lnSpc>
              <a:spcAft>
                <a:spcPts val="800"/>
              </a:spcAft>
              <a:buClr>
                <a:srgbClr val="005286"/>
              </a:buClr>
            </a:pPr>
            <a:r>
              <a:rPr lang="de-DE" sz="2800" noProof="1">
                <a:solidFill>
                  <a:schemeClr val="bg2">
                    <a:lumMod val="10000"/>
                  </a:schemeClr>
                </a:solidFill>
                <a:latin typeface="Calibri Light" panose="020F0302020204030204" pitchFamily="34" charset="0"/>
                <a:cs typeface="Calibri Light" panose="020F0302020204030204" pitchFamily="34" charset="0"/>
              </a:rPr>
              <a:t>Typ A</a:t>
            </a:r>
            <a:br>
              <a:rPr lang="de-DE" sz="2800" noProof="1">
                <a:solidFill>
                  <a:schemeClr val="bg2">
                    <a:lumMod val="10000"/>
                  </a:schemeClr>
                </a:solidFill>
                <a:latin typeface="Calibri Light" panose="020F0302020204030204" pitchFamily="34" charset="0"/>
                <a:cs typeface="Calibri Light" panose="020F0302020204030204" pitchFamily="34" charset="0"/>
              </a:rPr>
            </a:br>
            <a:r>
              <a:rPr lang="de-DE" sz="1400" noProof="1">
                <a:solidFill>
                  <a:schemeClr val="bg2">
                    <a:lumMod val="10000"/>
                  </a:schemeClr>
                </a:solidFill>
                <a:latin typeface="Calibri Light" panose="020F0302020204030204" pitchFamily="34" charset="0"/>
                <a:cs typeface="Calibri Light" panose="020F0302020204030204" pitchFamily="34" charset="0"/>
              </a:rPr>
              <a:t>Ratenanlage</a:t>
            </a:r>
            <a:endParaRPr lang="de-DE" noProof="1">
              <a:solidFill>
                <a:schemeClr val="bg2">
                  <a:lumMod val="10000"/>
                </a:schemeClr>
              </a:solidFill>
              <a:latin typeface="Calibri Light" panose="020F0302020204030204" pitchFamily="34" charset="0"/>
              <a:cs typeface="Calibri Light" panose="020F0302020204030204" pitchFamily="34" charset="0"/>
            </a:endParaRPr>
          </a:p>
        </p:txBody>
      </p:sp>
      <p:sp>
        <p:nvSpPr>
          <p:cNvPr id="31" name="Rectangle 19">
            <a:extLst>
              <a:ext uri="{FF2B5EF4-FFF2-40B4-BE49-F238E27FC236}">
                <a16:creationId xmlns="" xmlns:a16="http://schemas.microsoft.com/office/drawing/2014/main" id="{7A049622-2DE5-4C72-83C9-89A312D2AF3C}"/>
              </a:ext>
            </a:extLst>
          </p:cNvPr>
          <p:cNvSpPr>
            <a:spLocks noChangeArrowheads="1"/>
          </p:cNvSpPr>
          <p:nvPr/>
        </p:nvSpPr>
        <p:spPr bwMode="gray">
          <a:xfrm>
            <a:off x="1498959" y="4001036"/>
            <a:ext cx="2699997" cy="1920637"/>
          </a:xfrm>
          <a:prstGeom prst="rect">
            <a:avLst/>
          </a:prstGeom>
          <a:solidFill>
            <a:schemeClr val="bg1">
              <a:lumMod val="95000"/>
            </a:schemeClr>
          </a:solidFill>
          <a:ln w="12700">
            <a:noFill/>
            <a:miter lim="800000"/>
            <a:headEnd/>
            <a:tailEnd/>
          </a:ln>
          <a:effectLst>
            <a:outerShdw blurRad="50800" dist="38100" dir="2700000" algn="tl" rotWithShape="0">
              <a:prstClr val="black">
                <a:alpha val="40000"/>
              </a:prstClr>
            </a:outerShdw>
          </a:effectLst>
        </p:spPr>
        <p:txBody>
          <a:bodyPr lIns="252000" tIns="252000" rIns="144000" bIns="144000" anchor="ctr"/>
          <a:lstStyle/>
          <a:p>
            <a:pPr algn="ctr">
              <a:lnSpc>
                <a:spcPct val="95000"/>
              </a:lnSpc>
              <a:spcAft>
                <a:spcPts val="800"/>
              </a:spcAft>
              <a:buClr>
                <a:srgbClr val="005286"/>
              </a:buClr>
            </a:pPr>
            <a:r>
              <a:rPr lang="de-DE" sz="2000" dirty="0">
                <a:latin typeface="Calibri Light" panose="020F0302020204030204" pitchFamily="34" charset="0"/>
                <a:cs typeface="Calibri Light" panose="020F0302020204030204" pitchFamily="34" charset="0"/>
              </a:rPr>
              <a:t>36 / 60 / 120 Monate Ratenzahldauer</a:t>
            </a:r>
          </a:p>
          <a:p>
            <a:pPr algn="ctr">
              <a:lnSpc>
                <a:spcPct val="95000"/>
              </a:lnSpc>
              <a:spcAft>
                <a:spcPts val="800"/>
              </a:spcAft>
              <a:buClr>
                <a:srgbClr val="005286"/>
              </a:buClr>
            </a:pPr>
            <a:r>
              <a:rPr lang="de-DE" sz="2000" dirty="0">
                <a:latin typeface="Calibri Light" panose="020F0302020204030204" pitchFamily="34" charset="0"/>
                <a:cs typeface="Calibri Light" panose="020F0302020204030204" pitchFamily="34" charset="0"/>
              </a:rPr>
              <a:t>Ab 200 / 100 </a:t>
            </a:r>
            <a:r>
              <a:rPr lang="de-DE" sz="2000">
                <a:latin typeface="Calibri Light" panose="020F0302020204030204" pitchFamily="34" charset="0"/>
                <a:cs typeface="Calibri Light" panose="020F0302020204030204" pitchFamily="34" charset="0"/>
              </a:rPr>
              <a:t>/ 50 </a:t>
            </a:r>
            <a:r>
              <a:rPr lang="de-DE" sz="2000" dirty="0">
                <a:latin typeface="Calibri Light" panose="020F0302020204030204" pitchFamily="34" charset="0"/>
                <a:cs typeface="Calibri Light" panose="020F0302020204030204" pitchFamily="34" charset="0"/>
              </a:rPr>
              <a:t>Euro monatlich</a:t>
            </a:r>
          </a:p>
        </p:txBody>
      </p:sp>
      <p:sp>
        <p:nvSpPr>
          <p:cNvPr id="9" name="Rechteck 8">
            <a:extLst>
              <a:ext uri="{FF2B5EF4-FFF2-40B4-BE49-F238E27FC236}">
                <a16:creationId xmlns="" xmlns:a16="http://schemas.microsoft.com/office/drawing/2014/main" id="{18908117-EFBF-4299-ABC7-56DA58BD9C73}"/>
              </a:ext>
            </a:extLst>
          </p:cNvPr>
          <p:cNvSpPr/>
          <p:nvPr/>
        </p:nvSpPr>
        <p:spPr>
          <a:xfrm>
            <a:off x="464712" y="6373097"/>
            <a:ext cx="10157213"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MPE International 9 GmbH &amp; Co. Geschlossene Investment-KG; Quelle: Wesentliche Anlegerinformationen zum RWB International 8</a:t>
            </a:r>
          </a:p>
        </p:txBody>
      </p:sp>
      <p:sp>
        <p:nvSpPr>
          <p:cNvPr id="12" name="Rechteck 11" descr="PresentationLoad.com">
            <a:extLst>
              <a:ext uri="{FF2B5EF4-FFF2-40B4-BE49-F238E27FC236}">
                <a16:creationId xmlns="" xmlns:a16="http://schemas.microsoft.com/office/drawing/2014/main" id="{B6B7B7D5-D420-4303-8804-CF3F7EC3E135}"/>
              </a:ext>
            </a:extLst>
          </p:cNvPr>
          <p:cNvSpPr/>
          <p:nvPr/>
        </p:nvSpPr>
        <p:spPr>
          <a:xfrm>
            <a:off x="4710443" y="1511019"/>
            <a:ext cx="2700000" cy="1626017"/>
          </a:xfrm>
          <a:prstGeom prst="rect">
            <a:avLst/>
          </a:prstGeom>
          <a:solidFill>
            <a:srgbClr val="2E4F4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sz="2400" cap="all" dirty="0">
                <a:latin typeface="Calibri Light" panose="020F0302020204030204" pitchFamily="34" charset="0"/>
                <a:cs typeface="Calibri Light" panose="020F0302020204030204" pitchFamily="34" charset="0"/>
              </a:rPr>
              <a:t>MPE </a:t>
            </a:r>
          </a:p>
          <a:p>
            <a:pPr algn="ctr"/>
            <a:r>
              <a:rPr lang="de-DE" sz="2400" cap="all" dirty="0">
                <a:latin typeface="Calibri Light" panose="020F0302020204030204" pitchFamily="34" charset="0"/>
                <a:cs typeface="Calibri Light" panose="020F0302020204030204" pitchFamily="34" charset="0"/>
              </a:rPr>
              <a:t>International </a:t>
            </a:r>
          </a:p>
          <a:p>
            <a:pPr algn="ctr"/>
            <a:r>
              <a:rPr lang="de-DE" sz="3200" cap="all" dirty="0">
                <a:latin typeface="Calibri Light" panose="020F0302020204030204" pitchFamily="34" charset="0"/>
                <a:cs typeface="Calibri Light" panose="020F0302020204030204" pitchFamily="34" charset="0"/>
              </a:rPr>
              <a:t>9</a:t>
            </a:r>
          </a:p>
        </p:txBody>
      </p:sp>
      <p:sp>
        <p:nvSpPr>
          <p:cNvPr id="13" name="Rectangle 19">
            <a:extLst>
              <a:ext uri="{FF2B5EF4-FFF2-40B4-BE49-F238E27FC236}">
                <a16:creationId xmlns="" xmlns:a16="http://schemas.microsoft.com/office/drawing/2014/main" id="{E2DA15BB-E794-47AB-BA37-AEE4E3F54175}"/>
              </a:ext>
            </a:extLst>
          </p:cNvPr>
          <p:cNvSpPr>
            <a:spLocks noChangeArrowheads="1"/>
          </p:cNvSpPr>
          <p:nvPr/>
        </p:nvSpPr>
        <p:spPr bwMode="gray">
          <a:xfrm>
            <a:off x="4710442" y="3137035"/>
            <a:ext cx="2700000" cy="864000"/>
          </a:xfrm>
          <a:prstGeom prst="rect">
            <a:avLst/>
          </a:prstGeom>
          <a:solidFill>
            <a:srgbClr val="A1ADAC"/>
          </a:solidFill>
          <a:ln w="12700">
            <a:noFill/>
            <a:miter lim="800000"/>
            <a:headEnd/>
            <a:tailEnd/>
          </a:ln>
          <a:effectLst>
            <a:outerShdw blurRad="50800" dist="38100" dir="2700000" algn="tl" rotWithShape="0">
              <a:prstClr val="black">
                <a:alpha val="40000"/>
              </a:prstClr>
            </a:outerShdw>
          </a:effectLst>
        </p:spPr>
        <p:txBody>
          <a:bodyPr lIns="252000" tIns="252000" rIns="144000" bIns="144000" anchor="ctr"/>
          <a:lstStyle/>
          <a:p>
            <a:pPr algn="ctr">
              <a:lnSpc>
                <a:spcPct val="95000"/>
              </a:lnSpc>
              <a:spcAft>
                <a:spcPts val="800"/>
              </a:spcAft>
              <a:buClr>
                <a:srgbClr val="005286"/>
              </a:buClr>
            </a:pPr>
            <a:r>
              <a:rPr lang="de-DE" sz="2800" noProof="1">
                <a:solidFill>
                  <a:schemeClr val="bg2">
                    <a:lumMod val="10000"/>
                  </a:schemeClr>
                </a:solidFill>
                <a:latin typeface="Calibri Light" panose="020F0302020204030204" pitchFamily="34" charset="0"/>
                <a:cs typeface="Calibri Light" panose="020F0302020204030204" pitchFamily="34" charset="0"/>
              </a:rPr>
              <a:t>Typ B</a:t>
            </a:r>
            <a:br>
              <a:rPr lang="de-DE" sz="2800" noProof="1">
                <a:solidFill>
                  <a:schemeClr val="bg2">
                    <a:lumMod val="10000"/>
                  </a:schemeClr>
                </a:solidFill>
                <a:latin typeface="Calibri Light" panose="020F0302020204030204" pitchFamily="34" charset="0"/>
                <a:cs typeface="Calibri Light" panose="020F0302020204030204" pitchFamily="34" charset="0"/>
              </a:rPr>
            </a:br>
            <a:r>
              <a:rPr lang="de-DE" sz="1400" noProof="1">
                <a:solidFill>
                  <a:schemeClr val="bg2">
                    <a:lumMod val="10000"/>
                  </a:schemeClr>
                </a:solidFill>
                <a:latin typeface="Calibri Light" panose="020F0302020204030204" pitchFamily="34" charset="0"/>
                <a:cs typeface="Calibri Light" panose="020F0302020204030204" pitchFamily="34" charset="0"/>
              </a:rPr>
              <a:t>Einmalanlage</a:t>
            </a:r>
            <a:endParaRPr lang="de-DE" noProof="1">
              <a:solidFill>
                <a:schemeClr val="bg2">
                  <a:lumMod val="10000"/>
                </a:schemeClr>
              </a:solidFill>
              <a:latin typeface="Calibri Light" panose="020F0302020204030204" pitchFamily="34" charset="0"/>
              <a:cs typeface="Calibri Light" panose="020F0302020204030204" pitchFamily="34" charset="0"/>
            </a:endParaRPr>
          </a:p>
        </p:txBody>
      </p:sp>
      <p:sp>
        <p:nvSpPr>
          <p:cNvPr id="16" name="Rectangle 19">
            <a:extLst>
              <a:ext uri="{FF2B5EF4-FFF2-40B4-BE49-F238E27FC236}">
                <a16:creationId xmlns="" xmlns:a16="http://schemas.microsoft.com/office/drawing/2014/main" id="{D9ED6775-088F-4B4B-93E5-B72F08D65CE5}"/>
              </a:ext>
            </a:extLst>
          </p:cNvPr>
          <p:cNvSpPr>
            <a:spLocks noChangeArrowheads="1"/>
          </p:cNvSpPr>
          <p:nvPr/>
        </p:nvSpPr>
        <p:spPr bwMode="gray">
          <a:xfrm>
            <a:off x="4710443" y="4001035"/>
            <a:ext cx="2699997" cy="1920637"/>
          </a:xfrm>
          <a:prstGeom prst="rect">
            <a:avLst/>
          </a:prstGeom>
          <a:solidFill>
            <a:schemeClr val="bg1">
              <a:lumMod val="95000"/>
            </a:schemeClr>
          </a:solidFill>
          <a:ln w="12700">
            <a:noFill/>
            <a:miter lim="800000"/>
            <a:headEnd/>
            <a:tailEnd/>
          </a:ln>
          <a:effectLst>
            <a:outerShdw blurRad="50800" dist="38100" dir="2700000" algn="tl" rotWithShape="0">
              <a:prstClr val="black">
                <a:alpha val="40000"/>
              </a:prstClr>
            </a:outerShdw>
          </a:effectLst>
        </p:spPr>
        <p:txBody>
          <a:bodyPr lIns="252000" tIns="252000" rIns="144000" bIns="144000" anchor="ctr"/>
          <a:lstStyle/>
          <a:p>
            <a:pPr algn="ctr">
              <a:lnSpc>
                <a:spcPct val="95000"/>
              </a:lnSpc>
              <a:spcAft>
                <a:spcPts val="800"/>
              </a:spcAft>
              <a:buClr>
                <a:srgbClr val="005286"/>
              </a:buClr>
            </a:pPr>
            <a:r>
              <a:rPr lang="de-DE" sz="2000" dirty="0">
                <a:latin typeface="Calibri Light" panose="020F0302020204030204" pitchFamily="34" charset="0"/>
                <a:cs typeface="Calibri Light" panose="020F0302020204030204" pitchFamily="34" charset="0"/>
              </a:rPr>
              <a:t>Einmalige Kapitalanlage</a:t>
            </a:r>
          </a:p>
          <a:p>
            <a:pPr algn="ctr">
              <a:lnSpc>
                <a:spcPct val="95000"/>
              </a:lnSpc>
              <a:spcAft>
                <a:spcPts val="800"/>
              </a:spcAft>
              <a:buClr>
                <a:srgbClr val="005286"/>
              </a:buClr>
            </a:pPr>
            <a:r>
              <a:rPr lang="de-DE" sz="2000" dirty="0">
                <a:latin typeface="Calibri Light" panose="020F0302020204030204" pitchFamily="34" charset="0"/>
                <a:cs typeface="Calibri Light" panose="020F0302020204030204" pitchFamily="34" charset="0"/>
              </a:rPr>
              <a:t>Ab 5.000 Euro</a:t>
            </a:r>
          </a:p>
        </p:txBody>
      </p:sp>
      <p:sp>
        <p:nvSpPr>
          <p:cNvPr id="17" name="Rechteck 16" descr="PresentationLoad.com">
            <a:extLst>
              <a:ext uri="{FF2B5EF4-FFF2-40B4-BE49-F238E27FC236}">
                <a16:creationId xmlns="" xmlns:a16="http://schemas.microsoft.com/office/drawing/2014/main" id="{154EF69E-0B79-457E-9E5B-0187E2D5628F}"/>
              </a:ext>
            </a:extLst>
          </p:cNvPr>
          <p:cNvSpPr/>
          <p:nvPr/>
        </p:nvSpPr>
        <p:spPr>
          <a:xfrm>
            <a:off x="7921925" y="1511018"/>
            <a:ext cx="2700000" cy="1626017"/>
          </a:xfrm>
          <a:prstGeom prst="rect">
            <a:avLst/>
          </a:prstGeom>
          <a:solidFill>
            <a:srgbClr val="2E4F4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sz="2400" cap="all" dirty="0">
                <a:latin typeface="Calibri Light" panose="020F0302020204030204" pitchFamily="34" charset="0"/>
                <a:cs typeface="Calibri Light" panose="020F0302020204030204" pitchFamily="34" charset="0"/>
              </a:rPr>
              <a:t>MPE </a:t>
            </a:r>
          </a:p>
          <a:p>
            <a:pPr algn="ctr"/>
            <a:r>
              <a:rPr lang="de-DE" sz="2400" cap="all" dirty="0">
                <a:latin typeface="Calibri Light" panose="020F0302020204030204" pitchFamily="34" charset="0"/>
                <a:cs typeface="Calibri Light" panose="020F0302020204030204" pitchFamily="34" charset="0"/>
              </a:rPr>
              <a:t>International </a:t>
            </a:r>
          </a:p>
          <a:p>
            <a:pPr algn="ctr"/>
            <a:r>
              <a:rPr lang="de-DE" sz="3200" cap="all" dirty="0">
                <a:latin typeface="Calibri Light" panose="020F0302020204030204" pitchFamily="34" charset="0"/>
                <a:cs typeface="Calibri Light" panose="020F0302020204030204" pitchFamily="34" charset="0"/>
              </a:rPr>
              <a:t>9</a:t>
            </a:r>
          </a:p>
        </p:txBody>
      </p:sp>
      <p:sp>
        <p:nvSpPr>
          <p:cNvPr id="18" name="Rectangle 19">
            <a:extLst>
              <a:ext uri="{FF2B5EF4-FFF2-40B4-BE49-F238E27FC236}">
                <a16:creationId xmlns="" xmlns:a16="http://schemas.microsoft.com/office/drawing/2014/main" id="{7A1D9296-EB5E-4B07-97C7-085C37E83E8A}"/>
              </a:ext>
            </a:extLst>
          </p:cNvPr>
          <p:cNvSpPr>
            <a:spLocks noChangeArrowheads="1"/>
          </p:cNvSpPr>
          <p:nvPr/>
        </p:nvSpPr>
        <p:spPr bwMode="gray">
          <a:xfrm>
            <a:off x="7921924" y="3137034"/>
            <a:ext cx="2700000" cy="864000"/>
          </a:xfrm>
          <a:prstGeom prst="rect">
            <a:avLst/>
          </a:prstGeom>
          <a:solidFill>
            <a:srgbClr val="A1ADAC"/>
          </a:solidFill>
          <a:ln w="12700">
            <a:noFill/>
            <a:miter lim="800000"/>
            <a:headEnd/>
            <a:tailEnd/>
          </a:ln>
          <a:effectLst>
            <a:outerShdw blurRad="50800" dist="38100" dir="2700000" algn="tl" rotWithShape="0">
              <a:prstClr val="black">
                <a:alpha val="40000"/>
              </a:prstClr>
            </a:outerShdw>
          </a:effectLst>
        </p:spPr>
        <p:txBody>
          <a:bodyPr lIns="252000" tIns="252000" rIns="144000" bIns="144000" anchor="ctr"/>
          <a:lstStyle/>
          <a:p>
            <a:pPr algn="ctr">
              <a:lnSpc>
                <a:spcPct val="95000"/>
              </a:lnSpc>
              <a:spcAft>
                <a:spcPts val="800"/>
              </a:spcAft>
              <a:buClr>
                <a:srgbClr val="005286"/>
              </a:buClr>
            </a:pPr>
            <a:r>
              <a:rPr lang="de-DE" sz="2800" noProof="1">
                <a:solidFill>
                  <a:schemeClr val="bg2">
                    <a:lumMod val="10000"/>
                  </a:schemeClr>
                </a:solidFill>
                <a:latin typeface="Calibri Light" panose="020F0302020204030204" pitchFamily="34" charset="0"/>
                <a:cs typeface="Calibri Light" panose="020F0302020204030204" pitchFamily="34" charset="0"/>
              </a:rPr>
              <a:t>Typ C</a:t>
            </a:r>
            <a:br>
              <a:rPr lang="de-DE" sz="2800" noProof="1">
                <a:solidFill>
                  <a:schemeClr val="bg2">
                    <a:lumMod val="10000"/>
                  </a:schemeClr>
                </a:solidFill>
                <a:latin typeface="Calibri Light" panose="020F0302020204030204" pitchFamily="34" charset="0"/>
                <a:cs typeface="Calibri Light" panose="020F0302020204030204" pitchFamily="34" charset="0"/>
              </a:rPr>
            </a:br>
            <a:r>
              <a:rPr lang="de-DE" sz="1400" noProof="1">
                <a:solidFill>
                  <a:schemeClr val="bg2">
                    <a:lumMod val="10000"/>
                  </a:schemeClr>
                </a:solidFill>
                <a:latin typeface="Calibri Light" panose="020F0302020204030204" pitchFamily="34" charset="0"/>
                <a:cs typeface="Calibri Light" panose="020F0302020204030204" pitchFamily="34" charset="0"/>
              </a:rPr>
              <a:t>Kombianlage</a:t>
            </a:r>
            <a:endParaRPr lang="de-DE" noProof="1">
              <a:solidFill>
                <a:schemeClr val="bg2">
                  <a:lumMod val="10000"/>
                </a:schemeClr>
              </a:solidFill>
              <a:latin typeface="Calibri Light" panose="020F0302020204030204" pitchFamily="34" charset="0"/>
              <a:cs typeface="Calibri Light" panose="020F0302020204030204" pitchFamily="34" charset="0"/>
            </a:endParaRPr>
          </a:p>
        </p:txBody>
      </p:sp>
      <p:sp>
        <p:nvSpPr>
          <p:cNvPr id="19" name="Rectangle 19">
            <a:extLst>
              <a:ext uri="{FF2B5EF4-FFF2-40B4-BE49-F238E27FC236}">
                <a16:creationId xmlns="" xmlns:a16="http://schemas.microsoft.com/office/drawing/2014/main" id="{E6CB1CDE-64DD-4528-B7F9-DEC5CE9502A3}"/>
              </a:ext>
            </a:extLst>
          </p:cNvPr>
          <p:cNvSpPr>
            <a:spLocks noChangeArrowheads="1"/>
          </p:cNvSpPr>
          <p:nvPr/>
        </p:nvSpPr>
        <p:spPr bwMode="gray">
          <a:xfrm>
            <a:off x="7921925" y="4001034"/>
            <a:ext cx="2699997" cy="1920637"/>
          </a:xfrm>
          <a:prstGeom prst="rect">
            <a:avLst/>
          </a:prstGeom>
          <a:solidFill>
            <a:schemeClr val="bg1">
              <a:lumMod val="95000"/>
            </a:schemeClr>
          </a:solidFill>
          <a:ln w="12700">
            <a:noFill/>
            <a:miter lim="800000"/>
            <a:headEnd/>
            <a:tailEnd/>
          </a:ln>
          <a:effectLst>
            <a:outerShdw blurRad="50800" dist="38100" dir="2700000" algn="tl" rotWithShape="0">
              <a:prstClr val="black">
                <a:alpha val="40000"/>
              </a:prstClr>
            </a:outerShdw>
          </a:effectLst>
        </p:spPr>
        <p:txBody>
          <a:bodyPr lIns="252000" tIns="252000" rIns="144000" bIns="144000" anchor="ctr"/>
          <a:lstStyle/>
          <a:p>
            <a:pPr algn="ctr">
              <a:lnSpc>
                <a:spcPct val="95000"/>
              </a:lnSpc>
              <a:spcAft>
                <a:spcPts val="800"/>
              </a:spcAft>
              <a:buClr>
                <a:srgbClr val="005286"/>
              </a:buClr>
            </a:pPr>
            <a:r>
              <a:rPr lang="de-DE" sz="2000" dirty="0">
                <a:latin typeface="Calibri Light" panose="020F0302020204030204" pitchFamily="34" charset="0"/>
                <a:cs typeface="Calibri Light" panose="020F0302020204030204" pitchFamily="34" charset="0"/>
              </a:rPr>
              <a:t>120 Monatsraten zzgl. 40% Einmalanlage (48 Monatsraten)</a:t>
            </a:r>
          </a:p>
          <a:p>
            <a:pPr algn="ctr"/>
            <a:r>
              <a:rPr lang="de-DE" sz="2000" dirty="0">
                <a:latin typeface="Calibri Light" panose="020F0302020204030204" pitchFamily="34" charset="0"/>
                <a:cs typeface="Calibri Light" panose="020F0302020204030204" pitchFamily="34" charset="0"/>
              </a:rPr>
              <a:t>Ab 50 Euro monatlich und 2.400 Euro einmalig</a:t>
            </a:r>
            <a:endParaRPr lang="de-DE" sz="28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395987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rPr>
              <a:pPr/>
              <a:t>21</a:t>
            </a:fld>
            <a:endParaRPr lang="de-DE" dirty="0">
              <a:solidFill>
                <a:prstClr val="black">
                  <a:lumMod val="50000"/>
                  <a:lumOff val="50000"/>
                </a:prstClr>
              </a:solidFill>
            </a:endParaRPr>
          </a:p>
        </p:txBody>
      </p:sp>
      <p:graphicFrame>
        <p:nvGraphicFramePr>
          <p:cNvPr id="14" name="Tabelle 13"/>
          <p:cNvGraphicFramePr>
            <a:graphicFrameLocks noGrp="1"/>
          </p:cNvGraphicFramePr>
          <p:nvPr>
            <p:extLst>
              <p:ext uri="{D42A27DB-BD31-4B8C-83A1-F6EECF244321}">
                <p14:modId xmlns:p14="http://schemas.microsoft.com/office/powerpoint/2010/main" val="3986512332"/>
              </p:ext>
            </p:extLst>
          </p:nvPr>
        </p:nvGraphicFramePr>
        <p:xfrm>
          <a:off x="410627" y="1303201"/>
          <a:ext cx="11438885" cy="3204440"/>
        </p:xfrm>
        <a:graphic>
          <a:graphicData uri="http://schemas.openxmlformats.org/drawingml/2006/table">
            <a:tbl>
              <a:tblPr bandRow="1">
                <a:tableStyleId>{073A0DAA-6AF3-43AB-8588-CEC1D06C72B9}</a:tableStyleId>
              </a:tblPr>
              <a:tblGrid>
                <a:gridCol w="1833641">
                  <a:extLst>
                    <a:ext uri="{9D8B030D-6E8A-4147-A177-3AD203B41FA5}">
                      <a16:colId xmlns="" xmlns:a16="http://schemas.microsoft.com/office/drawing/2014/main" val="20001"/>
                    </a:ext>
                  </a:extLst>
                </a:gridCol>
                <a:gridCol w="1139831">
                  <a:extLst>
                    <a:ext uri="{9D8B030D-6E8A-4147-A177-3AD203B41FA5}">
                      <a16:colId xmlns="" xmlns:a16="http://schemas.microsoft.com/office/drawing/2014/main" val="20002"/>
                    </a:ext>
                  </a:extLst>
                </a:gridCol>
                <a:gridCol w="982418">
                  <a:extLst>
                    <a:ext uri="{9D8B030D-6E8A-4147-A177-3AD203B41FA5}">
                      <a16:colId xmlns="" xmlns:a16="http://schemas.microsoft.com/office/drawing/2014/main" val="4073980827"/>
                    </a:ext>
                  </a:extLst>
                </a:gridCol>
                <a:gridCol w="1089061">
                  <a:extLst>
                    <a:ext uri="{9D8B030D-6E8A-4147-A177-3AD203B41FA5}">
                      <a16:colId xmlns="" xmlns:a16="http://schemas.microsoft.com/office/drawing/2014/main" val="4275845191"/>
                    </a:ext>
                  </a:extLst>
                </a:gridCol>
                <a:gridCol w="1089060">
                  <a:extLst>
                    <a:ext uri="{9D8B030D-6E8A-4147-A177-3AD203B41FA5}">
                      <a16:colId xmlns="" xmlns:a16="http://schemas.microsoft.com/office/drawing/2014/main" val="20004"/>
                    </a:ext>
                  </a:extLst>
                </a:gridCol>
                <a:gridCol w="1027416">
                  <a:extLst>
                    <a:ext uri="{9D8B030D-6E8A-4147-A177-3AD203B41FA5}">
                      <a16:colId xmlns="" xmlns:a16="http://schemas.microsoft.com/office/drawing/2014/main" val="1071158815"/>
                    </a:ext>
                  </a:extLst>
                </a:gridCol>
                <a:gridCol w="1184583">
                  <a:extLst>
                    <a:ext uri="{9D8B030D-6E8A-4147-A177-3AD203B41FA5}">
                      <a16:colId xmlns="" xmlns:a16="http://schemas.microsoft.com/office/drawing/2014/main" val="1135307039"/>
                    </a:ext>
                  </a:extLst>
                </a:gridCol>
                <a:gridCol w="983264">
                  <a:extLst>
                    <a:ext uri="{9D8B030D-6E8A-4147-A177-3AD203B41FA5}">
                      <a16:colId xmlns="" xmlns:a16="http://schemas.microsoft.com/office/drawing/2014/main" val="1708325226"/>
                    </a:ext>
                  </a:extLst>
                </a:gridCol>
                <a:gridCol w="914400">
                  <a:extLst>
                    <a:ext uri="{9D8B030D-6E8A-4147-A177-3AD203B41FA5}">
                      <a16:colId xmlns="" xmlns:a16="http://schemas.microsoft.com/office/drawing/2014/main" val="1855225458"/>
                    </a:ext>
                  </a:extLst>
                </a:gridCol>
                <a:gridCol w="1195211">
                  <a:extLst>
                    <a:ext uri="{9D8B030D-6E8A-4147-A177-3AD203B41FA5}">
                      <a16:colId xmlns="" xmlns:a16="http://schemas.microsoft.com/office/drawing/2014/main" val="2633048786"/>
                    </a:ext>
                  </a:extLst>
                </a:gridCol>
              </a:tblGrid>
              <a:tr h="443026">
                <a:tc>
                  <a:txBody>
                    <a:bodyPr/>
                    <a:lstStyle/>
                    <a:p>
                      <a:pPr algn="ctr"/>
                      <a:endParaRPr lang="de-DE" sz="1200" b="1" kern="1200" dirty="0">
                        <a:solidFill>
                          <a:schemeClr val="bg1"/>
                        </a:solidFill>
                        <a:effectLst/>
                        <a:latin typeface="+mn-lt"/>
                        <a:ea typeface="+mn-ea"/>
                        <a:cs typeface="Arial" charset="0"/>
                      </a:endParaRPr>
                    </a:p>
                  </a:txBody>
                  <a:tcPr marL="181947" marR="103970" marT="138609" marB="138609" anchor="ctr">
                    <a:solidFill>
                      <a:srgbClr val="2E4F4C"/>
                    </a:solidFill>
                  </a:tcPr>
                </a:tc>
                <a:tc gridSpan="3">
                  <a:txBody>
                    <a:bodyPr/>
                    <a:lstStyle/>
                    <a:p>
                      <a:pPr algn="ctr"/>
                      <a:r>
                        <a:rPr lang="de-DE" sz="1600" b="1" kern="1200" dirty="0">
                          <a:solidFill>
                            <a:schemeClr val="bg1"/>
                          </a:solidFill>
                          <a:effectLst/>
                          <a:latin typeface="+mn-lt"/>
                          <a:ea typeface="+mn-ea"/>
                          <a:cs typeface="Arial" charset="0"/>
                        </a:rPr>
                        <a:t>Typ A</a:t>
                      </a:r>
                    </a:p>
                    <a:p>
                      <a:pPr algn="ctr"/>
                      <a:r>
                        <a:rPr lang="de-DE" sz="1400" b="0" kern="1200" dirty="0">
                          <a:solidFill>
                            <a:schemeClr val="bg1"/>
                          </a:solidFill>
                          <a:effectLst/>
                          <a:latin typeface="+mn-lt"/>
                          <a:ea typeface="+mn-ea"/>
                          <a:cs typeface="Arial" charset="0"/>
                        </a:rPr>
                        <a:t>Jahrgang 2025</a:t>
                      </a:r>
                    </a:p>
                  </a:txBody>
                  <a:tcPr marL="181947" marR="103970" marT="138609" marB="138609" anchor="ctr">
                    <a:solidFill>
                      <a:srgbClr val="2E4F4C"/>
                    </a:solidFill>
                  </a:tcPr>
                </a:tc>
                <a:tc hMerge="1">
                  <a:txBody>
                    <a:bodyPr/>
                    <a:lstStyle/>
                    <a:p>
                      <a:endParaRPr lang="de-DE"/>
                    </a:p>
                  </a:txBody>
                  <a:tcPr/>
                </a:tc>
                <a:tc hMerge="1">
                  <a:txBody>
                    <a:bodyPr/>
                    <a:lstStyle/>
                    <a:p>
                      <a:endParaRPr lang="de-DE"/>
                    </a:p>
                  </a:txBody>
                  <a:tcPr/>
                </a:tc>
                <a:tc gridSpan="3">
                  <a:txBody>
                    <a:bodyPr/>
                    <a:lstStyle/>
                    <a:p>
                      <a:pPr marL="0" algn="ctr" defTabSz="457200" rtl="0" eaLnBrk="1" latinLnBrk="0" hangingPunct="1"/>
                      <a:r>
                        <a:rPr lang="de-DE" sz="1600" b="1" kern="1200" dirty="0">
                          <a:solidFill>
                            <a:schemeClr val="bg1"/>
                          </a:solidFill>
                          <a:effectLst/>
                          <a:latin typeface="+mn-lt"/>
                          <a:ea typeface="+mn-ea"/>
                          <a:cs typeface="Arial" charset="0"/>
                        </a:rPr>
                        <a:t>Typ B</a:t>
                      </a:r>
                    </a:p>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bg1"/>
                          </a:solidFill>
                          <a:effectLst/>
                          <a:latin typeface="+mn-lt"/>
                          <a:ea typeface="+mn-ea"/>
                          <a:cs typeface="Arial" charset="0"/>
                        </a:rPr>
                        <a:t>Jahrgang 2025</a:t>
                      </a:r>
                    </a:p>
                  </a:txBody>
                  <a:tcPr marL="181947" marR="103970" marT="138609" marB="138609" anchor="ctr">
                    <a:solidFill>
                      <a:srgbClr val="2E4F4C"/>
                    </a:solidFill>
                  </a:tcPr>
                </a:tc>
                <a:tc hMerge="1">
                  <a:txBody>
                    <a:bodyPr/>
                    <a:lstStyle/>
                    <a:p>
                      <a:endParaRPr lang="de-DE"/>
                    </a:p>
                  </a:txBody>
                  <a:tcPr/>
                </a:tc>
                <a:tc hMerge="1">
                  <a:txBody>
                    <a:bodyPr/>
                    <a:lstStyle/>
                    <a:p>
                      <a:endParaRPr lang="de-DE"/>
                    </a:p>
                  </a:txBody>
                  <a:tcPr/>
                </a:tc>
                <a:tc gridSpan="3">
                  <a:txBody>
                    <a:bodyPr/>
                    <a:lstStyle/>
                    <a:p>
                      <a:pPr marL="0" algn="ctr" defTabSz="457200" rtl="0" eaLnBrk="1" latinLnBrk="0" hangingPunct="1"/>
                      <a:r>
                        <a:rPr lang="de-DE" sz="1600" b="1" kern="1200" dirty="0">
                          <a:solidFill>
                            <a:schemeClr val="bg1"/>
                          </a:solidFill>
                          <a:effectLst/>
                          <a:latin typeface="+mn-lt"/>
                          <a:ea typeface="+mn-ea"/>
                          <a:cs typeface="Arial" charset="0"/>
                        </a:rPr>
                        <a:t>Typ C</a:t>
                      </a:r>
                    </a:p>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bg1"/>
                          </a:solidFill>
                          <a:effectLst/>
                          <a:latin typeface="+mn-lt"/>
                          <a:ea typeface="+mn-ea"/>
                          <a:cs typeface="Arial" charset="0"/>
                        </a:rPr>
                        <a:t>Jahrgang 2025</a:t>
                      </a:r>
                    </a:p>
                  </a:txBody>
                  <a:tcPr marL="181947" marR="103970" marT="138609" marB="138609" anchor="ctr">
                    <a:solidFill>
                      <a:srgbClr val="2E4F4C"/>
                    </a:solidFill>
                  </a:tcPr>
                </a:tc>
                <a:tc hMerge="1">
                  <a:txBody>
                    <a:bodyPr/>
                    <a:lstStyle/>
                    <a:p>
                      <a:endParaRPr lang="de-DE"/>
                    </a:p>
                  </a:txBody>
                  <a:tcPr/>
                </a:tc>
                <a:tc hMerge="1">
                  <a:txBody>
                    <a:bodyPr/>
                    <a:lstStyle/>
                    <a:p>
                      <a:endParaRPr lang="de-DE"/>
                    </a:p>
                  </a:txBody>
                  <a:tcPr/>
                </a:tc>
                <a:extLst>
                  <a:ext uri="{0D108BD9-81ED-4DB2-BD59-A6C34878D82A}">
                    <a16:rowId xmlns="" xmlns:a16="http://schemas.microsoft.com/office/drawing/2014/main" val="10000"/>
                  </a:ext>
                </a:extLst>
              </a:tr>
              <a:tr h="531073">
                <a:tc>
                  <a:txBody>
                    <a:bodyPr/>
                    <a:lstStyle/>
                    <a:p>
                      <a:pPr marL="0" algn="ctr" defTabSz="457200" rtl="0" eaLnBrk="1" latinLnBrk="0" hangingPunct="1"/>
                      <a:r>
                        <a:rPr lang="de-DE" sz="1200" b="1" kern="1200" dirty="0">
                          <a:solidFill>
                            <a:schemeClr val="bg1"/>
                          </a:solidFill>
                          <a:effectLst/>
                          <a:latin typeface="+mn-lt"/>
                          <a:ea typeface="+mn-ea"/>
                          <a:cs typeface="Arial" charset="0"/>
                        </a:rPr>
                        <a:t>Szenarien</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Stress</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Mittel</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Optimistisch</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Stress</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Mittel</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Optimistisch</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Stress</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Mittel</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Optimistisch</a:t>
                      </a:r>
                    </a:p>
                  </a:txBody>
                  <a:tcPr marL="181947" marR="103970" marT="138609" marB="138609" anchor="ctr">
                    <a:solidFill>
                      <a:srgbClr val="2E4F4C"/>
                    </a:solidFill>
                  </a:tcPr>
                </a:tc>
                <a:extLst>
                  <a:ext uri="{0D108BD9-81ED-4DB2-BD59-A6C34878D82A}">
                    <a16:rowId xmlns="" xmlns:a16="http://schemas.microsoft.com/office/drawing/2014/main" val="298365850"/>
                  </a:ext>
                </a:extLst>
              </a:tr>
              <a:tr h="531073">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Jährliche Rendite (IRR) nach Kosten</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1,24%</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7,58%</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12,06%</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1,81%</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7,55%</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11,28%</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1,37%</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7,53%</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11,72%</a:t>
                      </a:r>
                    </a:p>
                  </a:txBody>
                  <a:tcPr marL="181947" marR="103970" marT="138609" marB="138609" anchor="ctr">
                    <a:solidFill>
                      <a:schemeClr val="bg1">
                        <a:lumMod val="95000"/>
                      </a:schemeClr>
                    </a:solidFill>
                  </a:tcPr>
                </a:tc>
                <a:extLst>
                  <a:ext uri="{0D108BD9-81ED-4DB2-BD59-A6C34878D82A}">
                    <a16:rowId xmlns="" xmlns:a16="http://schemas.microsoft.com/office/drawing/2014/main" val="10001"/>
                  </a:ext>
                </a:extLst>
              </a:tr>
              <a:tr h="531073">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Gesamtergebnis</a:t>
                      </a:r>
                    </a:p>
                  </a:txBody>
                  <a:tcPr marL="181947" marR="103970" marT="138609" marB="138609" anchor="ctr">
                    <a:solidFill>
                      <a:schemeClr val="bg1">
                        <a:lumMod val="75000"/>
                      </a:schemeClr>
                    </a:solidFill>
                  </a:tcPr>
                </a:tc>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109,7%</a:t>
                      </a:r>
                    </a:p>
                  </a:txBody>
                  <a:tcPr marL="181947" marR="103970" marT="138609" marB="138609" anchor="ctr">
                    <a:solidFill>
                      <a:schemeClr val="bg1">
                        <a:lumMod val="75000"/>
                      </a:schemeClr>
                    </a:solidFill>
                  </a:tcPr>
                </a:tc>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178,0%</a:t>
                      </a:r>
                    </a:p>
                  </a:txBody>
                  <a:tcPr marL="181947" marR="103970" marT="138609" marB="138609" anchor="ctr">
                    <a:solidFill>
                      <a:schemeClr val="bg1">
                        <a:lumMod val="75000"/>
                      </a:schemeClr>
                    </a:solidFill>
                  </a:tcPr>
                </a:tc>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245,7%</a:t>
                      </a:r>
                    </a:p>
                  </a:txBody>
                  <a:tcPr marL="181947" marR="103970" marT="138609" marB="138609" anchor="ctr">
                    <a:solidFill>
                      <a:schemeClr val="bg1">
                        <a:lumMod val="7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123,7%</a:t>
                      </a:r>
                    </a:p>
                  </a:txBody>
                  <a:tcPr marL="181947" marR="103970" marT="138609" marB="138609" anchor="ctr">
                    <a:solidFill>
                      <a:schemeClr val="bg1">
                        <a:lumMod val="7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239,5%</a:t>
                      </a:r>
                    </a:p>
                  </a:txBody>
                  <a:tcPr marL="181947" marR="103970" marT="138609" marB="138609" anchor="ctr">
                    <a:solidFill>
                      <a:schemeClr val="bg1">
                        <a:lumMod val="7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352,8%</a:t>
                      </a:r>
                    </a:p>
                  </a:txBody>
                  <a:tcPr marL="181947" marR="103970" marT="138609" marB="138609" anchor="ctr">
                    <a:solidFill>
                      <a:schemeClr val="bg1">
                        <a:lumMod val="7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112,0%</a:t>
                      </a:r>
                    </a:p>
                  </a:txBody>
                  <a:tcPr marL="181947" marR="103970" marT="138609" marB="138609" anchor="ctr">
                    <a:solidFill>
                      <a:schemeClr val="bg1">
                        <a:lumMod val="7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188,8%</a:t>
                      </a:r>
                    </a:p>
                  </a:txBody>
                  <a:tcPr marL="181947" marR="103970" marT="138609" marB="138609" anchor="ctr">
                    <a:solidFill>
                      <a:schemeClr val="bg1">
                        <a:lumMod val="7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264,6%</a:t>
                      </a:r>
                    </a:p>
                  </a:txBody>
                  <a:tcPr marL="181947" marR="103970" marT="138609" marB="138609" anchor="ctr">
                    <a:solidFill>
                      <a:schemeClr val="bg1">
                        <a:lumMod val="75000"/>
                      </a:schemeClr>
                    </a:solidFill>
                  </a:tcPr>
                </a:tc>
                <a:extLst>
                  <a:ext uri="{0D108BD9-81ED-4DB2-BD59-A6C34878D82A}">
                    <a16:rowId xmlns="" xmlns:a16="http://schemas.microsoft.com/office/drawing/2014/main" val="10002"/>
                  </a:ext>
                </a:extLst>
              </a:tr>
              <a:tr h="531073">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Notwendiger Netto-Zielfondsmultiple</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1,3x</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1,8x</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2,3x</a:t>
                      </a:r>
                    </a:p>
                  </a:txBody>
                  <a:tcPr marL="181947" marR="103970" marT="138609" marB="138609" anchor="ctr">
                    <a:solidFill>
                      <a:schemeClr val="bg1">
                        <a:lumMod val="9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dirty="0">
                          <a:solidFill>
                            <a:schemeClr val="bg2">
                              <a:lumMod val="10000"/>
                            </a:schemeClr>
                          </a:solidFill>
                          <a:latin typeface="Calibri Light" panose="020F0302020204030204" pitchFamily="34" charset="0"/>
                          <a:cs typeface="Calibri Light" panose="020F0302020204030204" pitchFamily="34" charset="0"/>
                        </a:rPr>
                        <a:t>1,3x</a:t>
                      </a:r>
                    </a:p>
                  </a:txBody>
                  <a:tcPr marL="181947" marR="103970" marT="138609" marB="138609" anchor="ctr">
                    <a:solidFill>
                      <a:schemeClr val="bg1">
                        <a:lumMod val="95000"/>
                      </a:schemeClr>
                    </a:solidFill>
                  </a:tcPr>
                </a:tc>
                <a:tc>
                  <a:txBody>
                    <a:bodyPr/>
                    <a:lstStyle/>
                    <a:p>
                      <a:pPr algn="ctr"/>
                      <a:r>
                        <a:rPr lang="de-DE" sz="1400" dirty="0">
                          <a:solidFill>
                            <a:schemeClr val="bg2">
                              <a:lumMod val="10000"/>
                            </a:schemeClr>
                          </a:solidFill>
                          <a:latin typeface="+mn-lt"/>
                          <a:cs typeface="Calibri Light" panose="020F0302020204030204" pitchFamily="34" charset="0"/>
                        </a:rPr>
                        <a:t>1,8x</a:t>
                      </a:r>
                    </a:p>
                  </a:txBody>
                  <a:tcPr marL="181947" marR="103970" marT="138609" marB="138609" anchor="ctr">
                    <a:solidFill>
                      <a:schemeClr val="bg1">
                        <a:lumMod val="9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dirty="0">
                          <a:solidFill>
                            <a:schemeClr val="bg2">
                              <a:lumMod val="10000"/>
                            </a:schemeClr>
                          </a:solidFill>
                          <a:latin typeface="Calibri Light" panose="020F0302020204030204" pitchFamily="34" charset="0"/>
                          <a:cs typeface="Calibri Light" panose="020F0302020204030204" pitchFamily="34" charset="0"/>
                        </a:rPr>
                        <a:t>2,3x</a:t>
                      </a:r>
                    </a:p>
                  </a:txBody>
                  <a:tcPr marL="181947" marR="103970" marT="138609" marB="138609" anchor="ctr">
                    <a:solidFill>
                      <a:schemeClr val="bg1">
                        <a:lumMod val="9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dirty="0">
                          <a:solidFill>
                            <a:schemeClr val="bg2">
                              <a:lumMod val="10000"/>
                            </a:schemeClr>
                          </a:solidFill>
                          <a:latin typeface="Calibri Light" panose="020F0302020204030204" pitchFamily="34" charset="0"/>
                          <a:cs typeface="Calibri Light" panose="020F0302020204030204" pitchFamily="34" charset="0"/>
                        </a:rPr>
                        <a:t>1,3x</a:t>
                      </a:r>
                    </a:p>
                  </a:txBody>
                  <a:tcPr marL="181947" marR="103970" marT="138609" marB="138609" anchor="ctr">
                    <a:solidFill>
                      <a:schemeClr val="bg1">
                        <a:lumMod val="9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dirty="0">
                          <a:solidFill>
                            <a:schemeClr val="bg2">
                              <a:lumMod val="10000"/>
                            </a:schemeClr>
                          </a:solidFill>
                          <a:latin typeface="+mn-lt"/>
                          <a:cs typeface="Calibri Light" panose="020F0302020204030204" pitchFamily="34" charset="0"/>
                        </a:rPr>
                        <a:t>1,8x</a:t>
                      </a:r>
                    </a:p>
                  </a:txBody>
                  <a:tcPr marL="181947" marR="103970" marT="138609" marB="138609" anchor="ctr">
                    <a:solidFill>
                      <a:schemeClr val="bg1">
                        <a:lumMod val="9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dirty="0">
                          <a:solidFill>
                            <a:schemeClr val="bg2">
                              <a:lumMod val="10000"/>
                            </a:schemeClr>
                          </a:solidFill>
                          <a:latin typeface="Calibri Light" panose="020F0302020204030204" pitchFamily="34" charset="0"/>
                          <a:cs typeface="Calibri Light" panose="020F0302020204030204" pitchFamily="34" charset="0"/>
                        </a:rPr>
                        <a:t>2,3x</a:t>
                      </a:r>
                    </a:p>
                  </a:txBody>
                  <a:tcPr marL="181947" marR="103970" marT="138609" marB="138609" anchor="ctr">
                    <a:solidFill>
                      <a:schemeClr val="bg1">
                        <a:lumMod val="95000"/>
                      </a:schemeClr>
                    </a:solidFill>
                  </a:tcPr>
                </a:tc>
                <a:extLst>
                  <a:ext uri="{0D108BD9-81ED-4DB2-BD59-A6C34878D82A}">
                    <a16:rowId xmlns="" xmlns:a16="http://schemas.microsoft.com/office/drawing/2014/main" val="10003"/>
                  </a:ext>
                </a:extLst>
              </a:tr>
            </a:tbl>
          </a:graphicData>
        </a:graphic>
      </p:graphicFrame>
      <p:sp>
        <p:nvSpPr>
          <p:cNvPr id="5" name="Rechteck 4">
            <a:extLst>
              <a:ext uri="{FF2B5EF4-FFF2-40B4-BE49-F238E27FC236}">
                <a16:creationId xmlns="" xmlns:a16="http://schemas.microsoft.com/office/drawing/2014/main" id="{56A20B9B-4FDC-4B22-9BD2-E83505A22315}"/>
              </a:ext>
            </a:extLst>
          </p:cNvPr>
          <p:cNvSpPr/>
          <p:nvPr/>
        </p:nvSpPr>
        <p:spPr>
          <a:xfrm>
            <a:off x="0" y="4881853"/>
            <a:ext cx="8996218" cy="1323439"/>
          </a:xfrm>
          <a:prstGeom prst="rect">
            <a:avLst/>
          </a:prstGeom>
        </p:spPr>
        <p:txBody>
          <a:bodyPr wrap="square">
            <a:spAutoFit/>
          </a:bodyPr>
          <a:lstStyle/>
          <a:p>
            <a:pPr lvl="1"/>
            <a:r>
              <a:rPr lang="de-DE" sz="2000" dirty="0"/>
              <a:t>Für eine individuelle Prognoserechnung die den individuellen Startzeitpunkt berücksichtigt, siehe als weitere Unterstützung unseren Prognoserechner auf der Produktwebsite unter:</a:t>
            </a:r>
          </a:p>
          <a:p>
            <a:pPr lvl="1"/>
            <a:r>
              <a:rPr lang="de-DE" sz="2000" dirty="0">
                <a:hlinkClick r:id="rId3"/>
              </a:rPr>
              <a:t>www.rwb-partners.de/mpe-international-9</a:t>
            </a:r>
            <a:endParaRPr lang="de-DE" sz="2000" dirty="0"/>
          </a:p>
        </p:txBody>
      </p:sp>
      <p:sp>
        <p:nvSpPr>
          <p:cNvPr id="9" name="Textplatzhalter 2">
            <a:extLst>
              <a:ext uri="{FF2B5EF4-FFF2-40B4-BE49-F238E27FC236}">
                <a16:creationId xmlns="" xmlns:a16="http://schemas.microsoft.com/office/drawing/2014/main" id="{DB54C95B-EC6A-456E-9CE1-9FCFD813CFEC}"/>
              </a:ext>
            </a:extLst>
          </p:cNvPr>
          <p:cNvSpPr>
            <a:spLocks noGrp="1"/>
          </p:cNvSpPr>
          <p:nvPr>
            <p:ph type="body" sz="quarter" idx="10"/>
          </p:nvPr>
        </p:nvSpPr>
        <p:spPr>
          <a:xfrm>
            <a:off x="410627" y="209549"/>
            <a:ext cx="11202120" cy="728664"/>
          </a:xfrm>
        </p:spPr>
        <p:txBody>
          <a:bodyPr>
            <a:normAutofit lnSpcReduction="10000"/>
          </a:bodyPr>
          <a:lstStyle/>
          <a:p>
            <a:r>
              <a:rPr lang="de-DE" dirty="0"/>
              <a:t>MPE International 9*: Performance-Szenarien </a:t>
            </a:r>
            <a:r>
              <a:rPr lang="de-DE" dirty="0">
                <a:solidFill>
                  <a:srgbClr val="FF0000"/>
                </a:solidFill>
              </a:rPr>
              <a:t>nach Prognoserechner </a:t>
            </a:r>
          </a:p>
          <a:p>
            <a:r>
              <a:rPr lang="de-DE" sz="1600" dirty="0">
                <a:solidFill>
                  <a:srgbClr val="FF0000"/>
                </a:solidFill>
              </a:rPr>
              <a:t>Anlagesumme entspricht der tatsächlichen Einlage laut Zeichnungsschein, ohne Berücksichtigung des Agios.</a:t>
            </a:r>
          </a:p>
        </p:txBody>
      </p:sp>
      <p:sp>
        <p:nvSpPr>
          <p:cNvPr id="10" name="Rechteck 9">
            <a:extLst>
              <a:ext uri="{FF2B5EF4-FFF2-40B4-BE49-F238E27FC236}">
                <a16:creationId xmlns="" xmlns:a16="http://schemas.microsoft.com/office/drawing/2014/main" id="{3B0EBB24-40A9-4EFB-AA30-5283C565C4A0}"/>
              </a:ext>
            </a:extLst>
          </p:cNvPr>
          <p:cNvSpPr/>
          <p:nvPr/>
        </p:nvSpPr>
        <p:spPr>
          <a:xfrm>
            <a:off x="464712" y="6373097"/>
            <a:ext cx="10157213"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MPE International 9 GmbH &amp; Co. Geschlossene Investment-KG</a:t>
            </a:r>
          </a:p>
        </p:txBody>
      </p:sp>
      <p:sp>
        <p:nvSpPr>
          <p:cNvPr id="7" name="Abgerundetes Rechteck 5">
            <a:extLst>
              <a:ext uri="{FF2B5EF4-FFF2-40B4-BE49-F238E27FC236}">
                <a16:creationId xmlns="" xmlns:a16="http://schemas.microsoft.com/office/drawing/2014/main" id="{C7AAB25B-35FE-4C29-80B7-B729A6AC1DD1}"/>
              </a:ext>
            </a:extLst>
          </p:cNvPr>
          <p:cNvSpPr/>
          <p:nvPr/>
        </p:nvSpPr>
        <p:spPr>
          <a:xfrm>
            <a:off x="9387839" y="78377"/>
            <a:ext cx="2647091" cy="1132555"/>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de-DE" dirty="0"/>
              <a:t>Mittlerer Jahrgang der Platzierungsphase: 2025</a:t>
            </a:r>
          </a:p>
        </p:txBody>
      </p:sp>
      <p:sp>
        <p:nvSpPr>
          <p:cNvPr id="11" name="Abgerundetes Rechteck 5">
            <a:extLst>
              <a:ext uri="{FF2B5EF4-FFF2-40B4-BE49-F238E27FC236}">
                <a16:creationId xmlns="" xmlns:a16="http://schemas.microsoft.com/office/drawing/2014/main" id="{736D2FDE-A0F4-46D9-AD00-15580948D3BF}"/>
              </a:ext>
            </a:extLst>
          </p:cNvPr>
          <p:cNvSpPr/>
          <p:nvPr/>
        </p:nvSpPr>
        <p:spPr>
          <a:xfrm rot="663112">
            <a:off x="8601081" y="4450923"/>
            <a:ext cx="1573515" cy="84341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de-DE" dirty="0"/>
              <a:t>Aktuell Typ B: 249%</a:t>
            </a:r>
          </a:p>
        </p:txBody>
      </p:sp>
    </p:spTree>
    <p:extLst>
      <p:ext uri="{BB962C8B-B14F-4D97-AF65-F5344CB8AC3E}">
        <p14:creationId xmlns:p14="http://schemas.microsoft.com/office/powerpoint/2010/main" val="3374471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MPE International 9</a:t>
            </a:r>
          </a:p>
          <a:p>
            <a:r>
              <a:rPr lang="de-DE" sz="1600" dirty="0"/>
              <a:t>Kostenstruktur im Vergleich zum Vorgängerfonds</a:t>
            </a:r>
          </a:p>
        </p:txBody>
      </p:sp>
      <p:sp>
        <p:nvSpPr>
          <p:cNvPr id="4" name="Foliennummernplatzhalter 3"/>
          <p:cNvSpPr>
            <a:spLocks noGrp="1"/>
          </p:cNvSpPr>
          <p:nvPr>
            <p:ph type="sldNum" sz="quarter" idx="4"/>
          </p:nvPr>
        </p:nvSpPr>
        <p:spPr/>
        <p:txBody>
          <a:bodyPr/>
          <a:lstStyle/>
          <a:p>
            <a:fld id="{DB151344-2787-0F42-9B8B-AE263F6B6993}" type="slidenum">
              <a:rPr lang="de-DE" smtClean="0"/>
              <a:pPr/>
              <a:t>22</a:t>
            </a:fld>
            <a:endParaRPr lang="de-DE" dirty="0"/>
          </a:p>
        </p:txBody>
      </p:sp>
      <p:sp>
        <p:nvSpPr>
          <p:cNvPr id="5" name="Inhaltsplatzhalter 1"/>
          <p:cNvSpPr txBox="1">
            <a:spLocks/>
          </p:cNvSpPr>
          <p:nvPr/>
        </p:nvSpPr>
        <p:spPr>
          <a:xfrm>
            <a:off x="410626" y="1556792"/>
            <a:ext cx="5085010" cy="4691608"/>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Clr>
                <a:srgbClr val="BDA477"/>
              </a:buClr>
              <a:buFont typeface="Wingdings" panose="05000000000000000000" pitchFamily="2" charset="2"/>
              <a:buChar char="§"/>
              <a:defRPr sz="2000" kern="1200">
                <a:solidFill>
                  <a:schemeClr val="bg2">
                    <a:lumMod val="10000"/>
                  </a:schemeClr>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bg2">
                    <a:lumMod val="10000"/>
                  </a:schemeClr>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bg2">
                    <a:lumMod val="10000"/>
                  </a:schemeClr>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bg2">
                    <a:lumMod val="10000"/>
                  </a:schemeClr>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e-DE" b="1" dirty="0"/>
              <a:t>RWB International 8</a:t>
            </a:r>
          </a:p>
          <a:p>
            <a:pPr marL="0" indent="0">
              <a:buNone/>
            </a:pPr>
            <a:endParaRPr lang="de-DE" dirty="0"/>
          </a:p>
          <a:p>
            <a:pPr marL="0" indent="0">
              <a:buNone/>
            </a:pPr>
            <a:r>
              <a:rPr lang="de-DE" sz="1900" dirty="0"/>
              <a:t>Produktkosten</a:t>
            </a:r>
          </a:p>
          <a:p>
            <a:r>
              <a:rPr lang="de-DE" sz="1700" dirty="0"/>
              <a:t>Agio: 5%</a:t>
            </a:r>
          </a:p>
          <a:p>
            <a:r>
              <a:rPr lang="de-DE" sz="1700" dirty="0"/>
              <a:t>Initialkosten: 12,9%</a:t>
            </a:r>
          </a:p>
          <a:p>
            <a:endParaRPr lang="de-DE" dirty="0"/>
          </a:p>
          <a:p>
            <a:pPr marL="0" indent="0">
              <a:buNone/>
            </a:pPr>
            <a:r>
              <a:rPr lang="de-DE" sz="1900" dirty="0"/>
              <a:t>Laufende Kosten</a:t>
            </a:r>
          </a:p>
          <a:p>
            <a:r>
              <a:rPr lang="de-DE" sz="1700" dirty="0"/>
              <a:t>bis zu 1,95% inkl. </a:t>
            </a:r>
            <a:r>
              <a:rPr lang="de-DE" sz="1700" dirty="0" err="1"/>
              <a:t>USt</a:t>
            </a:r>
            <a:r>
              <a:rPr lang="de-DE" sz="1700" dirty="0"/>
              <a:t>.</a:t>
            </a:r>
          </a:p>
          <a:p>
            <a:r>
              <a:rPr lang="de-DE" sz="1700" dirty="0"/>
              <a:t>bis zu 0,14% Verwahrstellenkosten inkl. </a:t>
            </a:r>
            <a:r>
              <a:rPr lang="de-DE" sz="1700" dirty="0" err="1"/>
              <a:t>USt</a:t>
            </a:r>
            <a:r>
              <a:rPr lang="de-DE" sz="1900" dirty="0"/>
              <a:t>.</a:t>
            </a:r>
          </a:p>
          <a:p>
            <a:pPr lvl="1"/>
            <a:r>
              <a:rPr lang="de-DE" sz="1500" dirty="0"/>
              <a:t>min. 25.000,00 EUR</a:t>
            </a:r>
          </a:p>
          <a:p>
            <a:pPr lvl="1"/>
            <a:endParaRPr lang="de-DE" sz="1400" dirty="0"/>
          </a:p>
          <a:p>
            <a:pPr marL="0" indent="0">
              <a:buNone/>
            </a:pPr>
            <a:r>
              <a:rPr lang="de-DE" sz="1900" dirty="0"/>
              <a:t>Transaktionskosten</a:t>
            </a:r>
          </a:p>
          <a:p>
            <a:r>
              <a:rPr lang="de-DE" sz="1700" dirty="0"/>
              <a:t>1,5%</a:t>
            </a:r>
          </a:p>
          <a:p>
            <a:pPr marL="0" indent="0">
              <a:buNone/>
            </a:pPr>
            <a:endParaRPr lang="de-DE" dirty="0"/>
          </a:p>
          <a:p>
            <a:pPr marL="0" indent="0">
              <a:buNone/>
            </a:pPr>
            <a:r>
              <a:rPr lang="de-DE" sz="1900" dirty="0"/>
              <a:t>Erfolgsabhängige Kosten</a:t>
            </a:r>
          </a:p>
          <a:p>
            <a:r>
              <a:rPr lang="de-DE" sz="1700" dirty="0"/>
              <a:t>10% ab einer übersteigenden durchschnittlichen Verzinsung von 6%</a:t>
            </a:r>
          </a:p>
        </p:txBody>
      </p:sp>
      <p:sp>
        <p:nvSpPr>
          <p:cNvPr id="7" name="Inhaltsplatzhalter 1"/>
          <p:cNvSpPr txBox="1">
            <a:spLocks/>
          </p:cNvSpPr>
          <p:nvPr/>
        </p:nvSpPr>
        <p:spPr>
          <a:xfrm>
            <a:off x="6011687" y="1556792"/>
            <a:ext cx="5265913" cy="4691608"/>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ct val="20000"/>
              </a:spcBef>
              <a:buClr>
                <a:srgbClr val="BDA477"/>
              </a:buClr>
              <a:buFont typeface="Wingdings" panose="05000000000000000000" pitchFamily="2" charset="2"/>
              <a:buChar char="§"/>
              <a:defRPr sz="2000" kern="1200">
                <a:solidFill>
                  <a:schemeClr val="bg2">
                    <a:lumMod val="10000"/>
                  </a:schemeClr>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bg2">
                    <a:lumMod val="10000"/>
                  </a:schemeClr>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bg2">
                    <a:lumMod val="10000"/>
                  </a:schemeClr>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bg2">
                    <a:lumMod val="10000"/>
                  </a:schemeClr>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e-DE" b="1" dirty="0"/>
              <a:t>MPE International 9</a:t>
            </a:r>
          </a:p>
          <a:p>
            <a:pPr marL="0" indent="0">
              <a:buNone/>
            </a:pPr>
            <a:endParaRPr lang="de-DE" dirty="0"/>
          </a:p>
          <a:p>
            <a:pPr marL="0" indent="0">
              <a:buNone/>
            </a:pPr>
            <a:r>
              <a:rPr lang="de-DE" sz="2100" dirty="0"/>
              <a:t>Produktkosten</a:t>
            </a:r>
          </a:p>
          <a:p>
            <a:r>
              <a:rPr lang="de-DE" sz="1900" dirty="0"/>
              <a:t>Agio: 5%</a:t>
            </a:r>
          </a:p>
          <a:p>
            <a:r>
              <a:rPr lang="de-DE" sz="1900" dirty="0"/>
              <a:t>Initialkosten: 12,9%</a:t>
            </a:r>
          </a:p>
          <a:p>
            <a:endParaRPr lang="de-DE" dirty="0"/>
          </a:p>
          <a:p>
            <a:pPr marL="0" indent="0">
              <a:buNone/>
            </a:pPr>
            <a:r>
              <a:rPr lang="de-DE" sz="2100" dirty="0"/>
              <a:t>Laufende Kosten</a:t>
            </a:r>
          </a:p>
          <a:p>
            <a:r>
              <a:rPr lang="de-DE" sz="1900" dirty="0"/>
              <a:t>bis zu 1,95% inkl. </a:t>
            </a:r>
            <a:r>
              <a:rPr lang="de-DE" sz="1900" dirty="0" err="1"/>
              <a:t>USt</a:t>
            </a:r>
            <a:r>
              <a:rPr lang="de-DE" sz="1900" dirty="0"/>
              <a:t>.</a:t>
            </a:r>
          </a:p>
          <a:p>
            <a:r>
              <a:rPr lang="de-DE" sz="1900" dirty="0"/>
              <a:t>bis zu 0,14% Verwahrstellenkosten inkl. </a:t>
            </a:r>
            <a:r>
              <a:rPr lang="de-DE" sz="1900" dirty="0" err="1"/>
              <a:t>USt</a:t>
            </a:r>
            <a:r>
              <a:rPr lang="de-DE" sz="1900" dirty="0"/>
              <a:t>.</a:t>
            </a:r>
          </a:p>
          <a:p>
            <a:pPr lvl="1"/>
            <a:r>
              <a:rPr lang="de-DE" sz="1600" dirty="0"/>
              <a:t>min. 25.000,00 EUR</a:t>
            </a:r>
          </a:p>
          <a:p>
            <a:r>
              <a:rPr lang="de-DE" sz="1900" dirty="0">
                <a:solidFill>
                  <a:schemeClr val="tx1"/>
                </a:solidFill>
              </a:rPr>
              <a:t>bis zu 0,1% persönliche haftende Gesellschafterin</a:t>
            </a:r>
          </a:p>
          <a:p>
            <a:pPr lvl="1"/>
            <a:r>
              <a:rPr lang="de-DE" sz="1600" dirty="0">
                <a:solidFill>
                  <a:schemeClr val="tx1"/>
                </a:solidFill>
              </a:rPr>
              <a:t>max. 30.000,00 EUR</a:t>
            </a:r>
          </a:p>
          <a:p>
            <a:pPr lvl="1"/>
            <a:endParaRPr lang="de-DE" sz="1400" dirty="0"/>
          </a:p>
          <a:p>
            <a:pPr marL="0" indent="0">
              <a:buNone/>
            </a:pPr>
            <a:r>
              <a:rPr lang="de-DE" sz="2100" dirty="0"/>
              <a:t>Transaktionskosten</a:t>
            </a:r>
          </a:p>
          <a:p>
            <a:r>
              <a:rPr lang="de-DE" sz="1900" dirty="0"/>
              <a:t>1,5%</a:t>
            </a:r>
          </a:p>
          <a:p>
            <a:pPr marL="0" indent="0">
              <a:buNone/>
            </a:pPr>
            <a:endParaRPr lang="de-DE" dirty="0"/>
          </a:p>
          <a:p>
            <a:pPr marL="0" indent="0">
              <a:buNone/>
            </a:pPr>
            <a:r>
              <a:rPr lang="de-DE" sz="2100" dirty="0"/>
              <a:t>Erfolgsabhängige Kosten</a:t>
            </a:r>
          </a:p>
          <a:p>
            <a:r>
              <a:rPr lang="de-DE" sz="1900" dirty="0"/>
              <a:t>10% ab einer übersteigenden durchschnittlichen Verzinsung von 6%</a:t>
            </a:r>
          </a:p>
        </p:txBody>
      </p:sp>
    </p:spTree>
    <p:extLst>
      <p:ext uri="{BB962C8B-B14F-4D97-AF65-F5344CB8AC3E}">
        <p14:creationId xmlns:p14="http://schemas.microsoft.com/office/powerpoint/2010/main" val="4194112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MPE International 9</a:t>
            </a:r>
          </a:p>
          <a:p>
            <a:r>
              <a:rPr lang="de-DE" sz="1600" dirty="0" smtClean="0"/>
              <a:t>Vergleich geschlossener Publikums-AIF</a:t>
            </a:r>
            <a:endParaRPr lang="de-DE" sz="1600" dirty="0"/>
          </a:p>
        </p:txBody>
      </p:sp>
      <p:sp>
        <p:nvSpPr>
          <p:cNvPr id="4" name="Foliennummernplatzhalter 3"/>
          <p:cNvSpPr>
            <a:spLocks noGrp="1"/>
          </p:cNvSpPr>
          <p:nvPr>
            <p:ph type="sldNum" sz="quarter" idx="4"/>
          </p:nvPr>
        </p:nvSpPr>
        <p:spPr/>
        <p:txBody>
          <a:bodyPr/>
          <a:lstStyle/>
          <a:p>
            <a:fld id="{DB151344-2787-0F42-9B8B-AE263F6B6993}" type="slidenum">
              <a:rPr lang="de-DE" smtClean="0"/>
              <a:pPr/>
              <a:t>23</a:t>
            </a:fld>
            <a:endParaRPr lang="de-DE" dirty="0"/>
          </a:p>
        </p:txBody>
      </p:sp>
      <p:sp>
        <p:nvSpPr>
          <p:cNvPr id="8" name="Rechteck 7">
            <a:extLst>
              <a:ext uri="{FF2B5EF4-FFF2-40B4-BE49-F238E27FC236}">
                <a16:creationId xmlns="" xmlns:a16="http://schemas.microsoft.com/office/drawing/2014/main" id="{A9F47102-F121-4842-AD28-A3FE924290CD}"/>
              </a:ext>
            </a:extLst>
          </p:cNvPr>
          <p:cNvSpPr/>
          <p:nvPr/>
        </p:nvSpPr>
        <p:spPr>
          <a:xfrm>
            <a:off x="464713" y="6373097"/>
            <a:ext cx="8231136" cy="338554"/>
          </a:xfrm>
          <a:prstGeom prst="rect">
            <a:avLst/>
          </a:prstGeom>
        </p:spPr>
        <p:txBody>
          <a:bodyPr wrap="square">
            <a:spAutoFit/>
          </a:bodyPr>
          <a:lstStyle/>
          <a:p>
            <a:r>
              <a:rPr lang="de-DE" sz="800" dirty="0" smtClean="0">
                <a:solidFill>
                  <a:prstClr val="black"/>
                </a:solidFill>
                <a:latin typeface="Calibri Light" panose="020F0302020204030204" pitchFamily="34" charset="0"/>
                <a:cs typeface="Calibri Light" panose="020F0302020204030204" pitchFamily="34" charset="0"/>
              </a:rPr>
              <a:t>*Quelle: </a:t>
            </a:r>
            <a:r>
              <a:rPr lang="de-DE" sz="800" u="sng" dirty="0">
                <a:hlinkClick r:id="rId3"/>
              </a:rPr>
              <a:t>https://www.investmentcheck.de/renditechance-oder-kostenfalle/</a:t>
            </a:r>
            <a:endParaRPr lang="de-DE" sz="800" dirty="0"/>
          </a:p>
          <a:p>
            <a:endParaRPr lang="de-DE" sz="800" dirty="0">
              <a:solidFill>
                <a:prstClr val="black"/>
              </a:solidFill>
              <a:latin typeface="Calibri Light" panose="020F0302020204030204" pitchFamily="34" charset="0"/>
              <a:cs typeface="Calibri Light" panose="020F0302020204030204" pitchFamily="34" charset="0"/>
            </a:endParaRPr>
          </a:p>
        </p:txBody>
      </p:sp>
      <p:pic>
        <p:nvPicPr>
          <p:cNvPr id="2" name="Grafik 1"/>
          <p:cNvPicPr>
            <a:picLocks noChangeAspect="1"/>
          </p:cNvPicPr>
          <p:nvPr/>
        </p:nvPicPr>
        <p:blipFill>
          <a:blip r:embed="rId4"/>
          <a:stretch>
            <a:fillRect/>
          </a:stretch>
        </p:blipFill>
        <p:spPr>
          <a:xfrm>
            <a:off x="464713" y="991472"/>
            <a:ext cx="9515475" cy="5381625"/>
          </a:xfrm>
          <a:prstGeom prst="rect">
            <a:avLst/>
          </a:prstGeom>
        </p:spPr>
      </p:pic>
    </p:spTree>
    <p:extLst>
      <p:ext uri="{BB962C8B-B14F-4D97-AF65-F5344CB8AC3E}">
        <p14:creationId xmlns:p14="http://schemas.microsoft.com/office/powerpoint/2010/main" val="34859959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2" y="1666626"/>
            <a:ext cx="6705602" cy="2055862"/>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6000" b="1" dirty="0"/>
          </a:p>
        </p:txBody>
      </p:sp>
      <p:sp>
        <p:nvSpPr>
          <p:cNvPr id="8" name="Untertitel 1"/>
          <p:cNvSpPr txBox="1">
            <a:spLocks/>
          </p:cNvSpPr>
          <p:nvPr/>
        </p:nvSpPr>
        <p:spPr bwMode="auto">
          <a:xfrm>
            <a:off x="410627" y="1814015"/>
            <a:ext cx="6092168" cy="1761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C59E3B"/>
              </a:buClr>
              <a:buFont typeface="Wingdings" panose="05000000000000000000" pitchFamily="2" charset="2"/>
              <a:buChar char="§"/>
              <a:defRPr sz="2000">
                <a:solidFill>
                  <a:schemeClr val="tx1"/>
                </a:solidFill>
                <a:latin typeface="Cambria" panose="02040503050406030204" pitchFamily="18" charset="0"/>
                <a:ea typeface="Cambria" panose="02040503050406030204" pitchFamily="18" charset="0"/>
                <a:cs typeface="Cambria" panose="02040503050406030204" pitchFamily="18" charset="0"/>
              </a:defRPr>
            </a:lvl1pPr>
            <a:lvl2pPr marL="742950" indent="-285750">
              <a:spcBef>
                <a:spcPct val="20000"/>
              </a:spcBef>
              <a:buClr>
                <a:srgbClr val="C59E3B"/>
              </a:buClr>
              <a:buFont typeface="Wingdings" panose="05000000000000000000" pitchFamily="2" charset="2"/>
              <a:buChar char="§"/>
              <a:defRPr>
                <a:solidFill>
                  <a:schemeClr val="tx1"/>
                </a:solidFill>
                <a:latin typeface="Cambria" panose="02040503050406030204" pitchFamily="18" charset="0"/>
                <a:ea typeface="Cambria" panose="02040503050406030204" pitchFamily="18" charset="0"/>
                <a:cs typeface="Cambria" panose="02040503050406030204" pitchFamily="18" charset="0"/>
              </a:defRPr>
            </a:lvl2pPr>
            <a:lvl3pPr marL="1143000" indent="-228600">
              <a:spcBef>
                <a:spcPct val="20000"/>
              </a:spcBef>
              <a:buClr>
                <a:srgbClr val="C59E3B"/>
              </a:buClr>
              <a:buFont typeface="Wingdings" panose="05000000000000000000" pitchFamily="2" charset="2"/>
              <a:buChar char="§"/>
              <a:defRPr sz="1600">
                <a:solidFill>
                  <a:schemeClr val="tx1"/>
                </a:solidFill>
                <a:latin typeface="Cambria" panose="02040503050406030204" pitchFamily="18" charset="0"/>
                <a:ea typeface="Cambria" panose="02040503050406030204" pitchFamily="18" charset="0"/>
                <a:cs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9pPr>
          </a:lstStyle>
          <a:p>
            <a:pPr marL="0" indent="0">
              <a:buNone/>
            </a:pPr>
            <a:r>
              <a:rPr lang="de-DE" sz="1800" dirty="0">
                <a:solidFill>
                  <a:schemeClr val="bg1"/>
                </a:solidFill>
                <a:latin typeface="Calibri Light" panose="020F0302020204030204" pitchFamily="34" charset="0"/>
                <a:cs typeface="Calibri Light" panose="020F0302020204030204" pitchFamily="34" charset="0"/>
              </a:rPr>
              <a:t>Einkünfte aus Gewerbebetrieb gemäß § 15 Abs. 1 S. 1 Nr. 2 EStG</a:t>
            </a:r>
          </a:p>
          <a:p>
            <a:pPr marL="0" indent="0">
              <a:buNone/>
            </a:pPr>
            <a:endParaRPr lang="de-DE" sz="1800" dirty="0">
              <a:solidFill>
                <a:schemeClr val="bg1"/>
              </a:solidFill>
              <a:latin typeface="Calibri Light" panose="020F0302020204030204" pitchFamily="34" charset="0"/>
              <a:cs typeface="Calibri Light" panose="020F0302020204030204" pitchFamily="34" charset="0"/>
            </a:endParaRPr>
          </a:p>
          <a:p>
            <a:pPr marL="0" indent="0">
              <a:buNone/>
            </a:pPr>
            <a:r>
              <a:rPr lang="de-DE" sz="1800" dirty="0" err="1">
                <a:solidFill>
                  <a:schemeClr val="bg1"/>
                </a:solidFill>
                <a:latin typeface="Calibri Light" panose="020F0302020204030204" pitchFamily="34" charset="0"/>
                <a:cs typeface="Calibri Light" panose="020F0302020204030204" pitchFamily="34" charset="0"/>
              </a:rPr>
              <a:t>Teileinkünfteverfahren</a:t>
            </a:r>
            <a:r>
              <a:rPr lang="de-DE" sz="1800" dirty="0">
                <a:solidFill>
                  <a:schemeClr val="bg1"/>
                </a:solidFill>
                <a:latin typeface="Calibri Light" panose="020F0302020204030204" pitchFamily="34" charset="0"/>
                <a:cs typeface="Calibri Light" panose="020F0302020204030204" pitchFamily="34" charset="0"/>
              </a:rPr>
              <a:t> (60%) nach § 3 Nr. 40 EStG</a:t>
            </a:r>
          </a:p>
          <a:p>
            <a:pPr marL="0" indent="0">
              <a:buNone/>
            </a:pPr>
            <a:endParaRPr lang="de-DE" sz="1800" dirty="0">
              <a:solidFill>
                <a:schemeClr val="bg1"/>
              </a:solidFill>
              <a:latin typeface="Calibri Light" panose="020F0302020204030204" pitchFamily="34" charset="0"/>
              <a:cs typeface="Calibri Light" panose="020F0302020204030204" pitchFamily="34" charset="0"/>
            </a:endParaRPr>
          </a:p>
          <a:p>
            <a:pPr marL="0" indent="0">
              <a:buNone/>
            </a:pPr>
            <a:r>
              <a:rPr lang="de-DE" sz="1800" dirty="0">
                <a:solidFill>
                  <a:schemeClr val="bg1"/>
                </a:solidFill>
                <a:latin typeface="Calibri Light" panose="020F0302020204030204" pitchFamily="34" charset="0"/>
                <a:cs typeface="Calibri Light" panose="020F0302020204030204" pitchFamily="34" charset="0"/>
              </a:rPr>
              <a:t>Laufende jährliche Besteuerung</a:t>
            </a:r>
            <a:endParaRPr lang="de-DE" dirty="0">
              <a:solidFill>
                <a:schemeClr val="bg1"/>
              </a:solidFill>
              <a:latin typeface="Calibri Light" panose="020F0302020204030204" pitchFamily="34" charset="0"/>
              <a:cs typeface="Calibri Light" panose="020F0302020204030204" pitchFamily="34" charset="0"/>
            </a:endParaRPr>
          </a:p>
        </p:txBody>
      </p:sp>
      <p:sp>
        <p:nvSpPr>
          <p:cNvPr id="2" name="Foliennummernplatzhalter 1"/>
          <p:cNvSpPr>
            <a:spLocks noGrp="1"/>
          </p:cNvSpPr>
          <p:nvPr>
            <p:ph type="sldNum" sz="quarter" idx="4"/>
          </p:nvPr>
        </p:nvSpPr>
        <p:spPr/>
        <p:txBody>
          <a:bodyPr/>
          <a:lstStyle/>
          <a:p>
            <a:fld id="{DB151344-2787-0F42-9B8B-AE263F6B6993}" type="slidenum">
              <a:rPr lang="de-DE" smtClean="0"/>
              <a:pPr/>
              <a:t>24</a:t>
            </a:fld>
            <a:endParaRPr lang="de-DE" dirty="0"/>
          </a:p>
        </p:txBody>
      </p:sp>
      <p:sp>
        <p:nvSpPr>
          <p:cNvPr id="6" name="Textplatzhalter 5"/>
          <p:cNvSpPr>
            <a:spLocks noGrp="1"/>
          </p:cNvSpPr>
          <p:nvPr>
            <p:ph type="body" sz="quarter" idx="10"/>
          </p:nvPr>
        </p:nvSpPr>
        <p:spPr/>
        <p:txBody>
          <a:bodyPr>
            <a:normAutofit/>
          </a:bodyPr>
          <a:lstStyle/>
          <a:p>
            <a:r>
              <a:rPr lang="de-DE" dirty="0"/>
              <a:t>Steuerliche Behandlung</a:t>
            </a:r>
          </a:p>
        </p:txBody>
      </p:sp>
      <p:pic>
        <p:nvPicPr>
          <p:cNvPr id="4" name="Grafik 3">
            <a:extLst>
              <a:ext uri="{FF2B5EF4-FFF2-40B4-BE49-F238E27FC236}">
                <a16:creationId xmlns="" xmlns:a16="http://schemas.microsoft.com/office/drawing/2014/main" id="{CA66AEC1-F0ED-45B0-B251-28D82E9CC6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6872" y="1295582"/>
            <a:ext cx="8013909" cy="5562418"/>
          </a:xfrm>
          <a:prstGeom prst="rect">
            <a:avLst/>
          </a:prstGeom>
        </p:spPr>
      </p:pic>
    </p:spTree>
    <p:extLst>
      <p:ext uri="{BB962C8B-B14F-4D97-AF65-F5344CB8AC3E}">
        <p14:creationId xmlns:p14="http://schemas.microsoft.com/office/powerpoint/2010/main" val="27329540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 xmlns:a16="http://schemas.microsoft.com/office/drawing/2014/main" id="{FA3F4A78-ECBE-4C35-8AE0-4844238B39CE}"/>
              </a:ext>
            </a:extLst>
          </p:cNvPr>
          <p:cNvSpPr/>
          <p:nvPr/>
        </p:nvSpPr>
        <p:spPr>
          <a:xfrm>
            <a:off x="0" y="1186863"/>
            <a:ext cx="8658225" cy="2004763"/>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6000" b="1" dirty="0"/>
          </a:p>
        </p:txBody>
      </p:sp>
      <p:sp>
        <p:nvSpPr>
          <p:cNvPr id="11" name="Untertitel 1">
            <a:extLst>
              <a:ext uri="{FF2B5EF4-FFF2-40B4-BE49-F238E27FC236}">
                <a16:creationId xmlns="" xmlns:a16="http://schemas.microsoft.com/office/drawing/2014/main" id="{5AF35C59-A60D-4C93-BD09-77AFDFD82AD4}"/>
              </a:ext>
            </a:extLst>
          </p:cNvPr>
          <p:cNvSpPr txBox="1">
            <a:spLocks/>
          </p:cNvSpPr>
          <p:nvPr/>
        </p:nvSpPr>
        <p:spPr bwMode="auto">
          <a:xfrm>
            <a:off x="591602" y="1383046"/>
            <a:ext cx="7999948" cy="1836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C59E3B"/>
              </a:buClr>
              <a:buFont typeface="Wingdings" panose="05000000000000000000" pitchFamily="2" charset="2"/>
              <a:buChar char="§"/>
              <a:defRPr sz="2000">
                <a:solidFill>
                  <a:schemeClr val="tx1"/>
                </a:solidFill>
                <a:latin typeface="Cambria" panose="02040503050406030204" pitchFamily="18" charset="0"/>
                <a:ea typeface="Cambria" panose="02040503050406030204" pitchFamily="18" charset="0"/>
                <a:cs typeface="Cambria" panose="02040503050406030204" pitchFamily="18" charset="0"/>
              </a:defRPr>
            </a:lvl1pPr>
            <a:lvl2pPr marL="742950" indent="-285750">
              <a:spcBef>
                <a:spcPct val="20000"/>
              </a:spcBef>
              <a:buClr>
                <a:srgbClr val="C59E3B"/>
              </a:buClr>
              <a:buFont typeface="Wingdings" panose="05000000000000000000" pitchFamily="2" charset="2"/>
              <a:buChar char="§"/>
              <a:defRPr>
                <a:solidFill>
                  <a:schemeClr val="tx1"/>
                </a:solidFill>
                <a:latin typeface="Cambria" panose="02040503050406030204" pitchFamily="18" charset="0"/>
                <a:ea typeface="Cambria" panose="02040503050406030204" pitchFamily="18" charset="0"/>
                <a:cs typeface="Cambria" panose="02040503050406030204" pitchFamily="18" charset="0"/>
              </a:defRPr>
            </a:lvl2pPr>
            <a:lvl3pPr marL="1143000" indent="-228600">
              <a:spcBef>
                <a:spcPct val="20000"/>
              </a:spcBef>
              <a:buClr>
                <a:srgbClr val="C59E3B"/>
              </a:buClr>
              <a:buFont typeface="Wingdings" panose="05000000000000000000" pitchFamily="2" charset="2"/>
              <a:buChar char="§"/>
              <a:defRPr sz="1600">
                <a:solidFill>
                  <a:schemeClr val="tx1"/>
                </a:solidFill>
                <a:latin typeface="Cambria" panose="02040503050406030204" pitchFamily="18" charset="0"/>
                <a:ea typeface="Cambria" panose="02040503050406030204" pitchFamily="18" charset="0"/>
                <a:cs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9pPr>
          </a:lstStyle>
          <a:p>
            <a:pPr marL="0" indent="0">
              <a:buClr>
                <a:srgbClr val="00483F"/>
              </a:buClr>
              <a:buNone/>
            </a:pPr>
            <a:r>
              <a:rPr lang="de-DE" sz="1800" dirty="0">
                <a:solidFill>
                  <a:schemeClr val="bg1"/>
                </a:solidFill>
                <a:latin typeface="Calibri Light" panose="020F0302020204030204" pitchFamily="34" charset="0"/>
                <a:cs typeface="Calibri Light" panose="020F0302020204030204" pitchFamily="34" charset="0"/>
              </a:rPr>
              <a:t>Top Rating vom unabhängigen Ratinghaus </a:t>
            </a:r>
            <a:r>
              <a:rPr lang="de-DE" sz="1800" b="1" dirty="0">
                <a:solidFill>
                  <a:schemeClr val="bg1"/>
                </a:solidFill>
                <a:latin typeface="Calibri Light" panose="020F0302020204030204" pitchFamily="34" charset="0"/>
                <a:cs typeface="Calibri Light" panose="020F0302020204030204" pitchFamily="34" charset="0"/>
              </a:rPr>
              <a:t>DEXTRO Group Germany</a:t>
            </a:r>
            <a:r>
              <a:rPr lang="de-DE" sz="1800" dirty="0">
                <a:solidFill>
                  <a:schemeClr val="bg1"/>
                </a:solidFill>
                <a:latin typeface="Calibri Light" panose="020F0302020204030204" pitchFamily="34" charset="0"/>
                <a:cs typeface="Calibri Light" panose="020F0302020204030204" pitchFamily="34" charset="0"/>
              </a:rPr>
              <a:t>.</a:t>
            </a:r>
            <a:br>
              <a:rPr lang="de-DE" sz="1800" dirty="0">
                <a:solidFill>
                  <a:schemeClr val="bg1"/>
                </a:solidFill>
                <a:latin typeface="Calibri Light" panose="020F0302020204030204" pitchFamily="34" charset="0"/>
                <a:cs typeface="Calibri Light" panose="020F0302020204030204" pitchFamily="34" charset="0"/>
              </a:rPr>
            </a:br>
            <a:endParaRPr lang="de-DE" sz="1800" dirty="0">
              <a:solidFill>
                <a:schemeClr val="bg1"/>
              </a:solidFill>
              <a:latin typeface="Calibri Light" panose="020F0302020204030204" pitchFamily="34" charset="0"/>
              <a:cs typeface="Calibri Light" panose="020F0302020204030204" pitchFamily="34" charset="0"/>
            </a:endParaRPr>
          </a:p>
          <a:p>
            <a:pPr marL="0" indent="0">
              <a:buClr>
                <a:srgbClr val="00483F"/>
              </a:buClr>
              <a:buNone/>
            </a:pPr>
            <a:r>
              <a:rPr lang="de-DE" sz="1800" dirty="0">
                <a:solidFill>
                  <a:schemeClr val="bg1"/>
                </a:solidFill>
                <a:latin typeface="Calibri Light" panose="020F0302020204030204" pitchFamily="34" charset="0"/>
                <a:cs typeface="Calibri Light" panose="020F0302020204030204" pitchFamily="34" charset="0"/>
              </a:rPr>
              <a:t>Hamburger Analysehaus </a:t>
            </a:r>
            <a:r>
              <a:rPr lang="de-DE" sz="1800" b="1" dirty="0">
                <a:solidFill>
                  <a:schemeClr val="bg1"/>
                </a:solidFill>
                <a:latin typeface="Calibri Light" panose="020F0302020204030204" pitchFamily="34" charset="0"/>
                <a:cs typeface="Calibri Light" panose="020F0302020204030204" pitchFamily="34" charset="0"/>
              </a:rPr>
              <a:t>G.U.B.</a:t>
            </a:r>
            <a:r>
              <a:rPr lang="de-DE" sz="1800" dirty="0">
                <a:solidFill>
                  <a:schemeClr val="bg1"/>
                </a:solidFill>
                <a:latin typeface="Calibri Light" panose="020F0302020204030204" pitchFamily="34" charset="0"/>
                <a:cs typeface="Calibri Light" panose="020F0302020204030204" pitchFamily="34" charset="0"/>
              </a:rPr>
              <a:t> bestätigt: „RWB verfügt über langjährige Erfahrungen mit Private-Equity-Dachfonds und kann durch umfangreiche Investitionen der Vorläuferfonds den Zugang zu internationalen Zielfonds sowie die erfolgreiche Umsetzung der betreffenden Investitionsstrategien nachweisen.“</a:t>
            </a:r>
          </a:p>
        </p:txBody>
      </p:sp>
      <p:sp>
        <p:nvSpPr>
          <p:cNvPr id="2" name="Foliennummernplatzhalter 1"/>
          <p:cNvSpPr>
            <a:spLocks noGrp="1"/>
          </p:cNvSpPr>
          <p:nvPr>
            <p:ph type="sldNum" sz="quarter" idx="4"/>
          </p:nvPr>
        </p:nvSpPr>
        <p:spPr/>
        <p:txBody>
          <a:bodyPr/>
          <a:lstStyle/>
          <a:p>
            <a:fld id="{DB151344-2787-0F42-9B8B-AE263F6B6993}" type="slidenum">
              <a:rPr lang="de-DE" smtClean="0"/>
              <a:pPr/>
              <a:t>25</a:t>
            </a:fld>
            <a:endParaRPr lang="de-DE" dirty="0"/>
          </a:p>
        </p:txBody>
      </p:sp>
      <p:sp>
        <p:nvSpPr>
          <p:cNvPr id="6" name="Textplatzhalter 5"/>
          <p:cNvSpPr>
            <a:spLocks noGrp="1"/>
          </p:cNvSpPr>
          <p:nvPr>
            <p:ph type="body" sz="quarter" idx="10"/>
          </p:nvPr>
        </p:nvSpPr>
        <p:spPr/>
        <p:txBody>
          <a:bodyPr>
            <a:normAutofit/>
          </a:bodyPr>
          <a:lstStyle/>
          <a:p>
            <a:r>
              <a:rPr lang="de-DE" dirty="0"/>
              <a:t>Ratings und Analysen</a:t>
            </a:r>
            <a:endParaRPr lang="de-DE" sz="1600" dirty="0"/>
          </a:p>
        </p:txBody>
      </p:sp>
      <p:pic>
        <p:nvPicPr>
          <p:cNvPr id="7" name="Grafik 6"/>
          <p:cNvPicPr>
            <a:picLocks noChangeAspect="1"/>
          </p:cNvPicPr>
          <p:nvPr/>
        </p:nvPicPr>
        <p:blipFill rotWithShape="1">
          <a:blip r:embed="rId3"/>
          <a:srcRect b="13040"/>
          <a:stretch/>
        </p:blipFill>
        <p:spPr>
          <a:xfrm>
            <a:off x="6971736" y="3555227"/>
            <a:ext cx="3102655" cy="2502673"/>
          </a:xfrm>
          <a:prstGeom prst="rect">
            <a:avLst/>
          </a:prstGeom>
        </p:spPr>
      </p:pic>
      <p:pic>
        <p:nvPicPr>
          <p:cNvPr id="5" name="Grafik 4">
            <a:extLst>
              <a:ext uri="{FF2B5EF4-FFF2-40B4-BE49-F238E27FC236}">
                <a16:creationId xmlns="" xmlns:a16="http://schemas.microsoft.com/office/drawing/2014/main" id="{CBA8C211-631C-47EF-A530-59C53F26BB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0775" y="3549768"/>
            <a:ext cx="2171611" cy="2686440"/>
          </a:xfrm>
          <a:prstGeom prst="rect">
            <a:avLst/>
          </a:prstGeom>
        </p:spPr>
      </p:pic>
    </p:spTree>
    <p:extLst>
      <p:ext uri="{BB962C8B-B14F-4D97-AF65-F5344CB8AC3E}">
        <p14:creationId xmlns:p14="http://schemas.microsoft.com/office/powerpoint/2010/main" val="5443298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1" y="1435514"/>
            <a:ext cx="5760000" cy="2573778"/>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6000" b="1" dirty="0">
              <a:solidFill>
                <a:prstClr val="white"/>
              </a:solidFill>
            </a:endParaRPr>
          </a:p>
        </p:txBody>
      </p:sp>
      <p:sp>
        <p:nvSpPr>
          <p:cNvPr id="8" name="Untertitel 1"/>
          <p:cNvSpPr txBox="1">
            <a:spLocks/>
          </p:cNvSpPr>
          <p:nvPr/>
        </p:nvSpPr>
        <p:spPr bwMode="auto">
          <a:xfrm>
            <a:off x="410627" y="1631696"/>
            <a:ext cx="5261877" cy="2055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C59E3B"/>
              </a:buClr>
              <a:buFont typeface="Wingdings" panose="05000000000000000000" pitchFamily="2" charset="2"/>
              <a:buChar char="§"/>
              <a:defRPr sz="2000">
                <a:solidFill>
                  <a:schemeClr val="tx1"/>
                </a:solidFill>
                <a:latin typeface="Cambria" panose="02040503050406030204" pitchFamily="18" charset="0"/>
                <a:ea typeface="Cambria" panose="02040503050406030204" pitchFamily="18" charset="0"/>
                <a:cs typeface="Cambria" panose="02040503050406030204" pitchFamily="18" charset="0"/>
              </a:defRPr>
            </a:lvl1pPr>
            <a:lvl2pPr marL="742950" indent="-285750">
              <a:spcBef>
                <a:spcPct val="20000"/>
              </a:spcBef>
              <a:buClr>
                <a:srgbClr val="C59E3B"/>
              </a:buClr>
              <a:buFont typeface="Wingdings" panose="05000000000000000000" pitchFamily="2" charset="2"/>
              <a:buChar char="§"/>
              <a:defRPr>
                <a:solidFill>
                  <a:schemeClr val="tx1"/>
                </a:solidFill>
                <a:latin typeface="Cambria" panose="02040503050406030204" pitchFamily="18" charset="0"/>
                <a:ea typeface="Cambria" panose="02040503050406030204" pitchFamily="18" charset="0"/>
                <a:cs typeface="Cambria" panose="02040503050406030204" pitchFamily="18" charset="0"/>
              </a:defRPr>
            </a:lvl2pPr>
            <a:lvl3pPr marL="1143000" indent="-228600">
              <a:spcBef>
                <a:spcPct val="20000"/>
              </a:spcBef>
              <a:buClr>
                <a:srgbClr val="C59E3B"/>
              </a:buClr>
              <a:buFont typeface="Wingdings" panose="05000000000000000000" pitchFamily="2" charset="2"/>
              <a:buChar char="§"/>
              <a:defRPr sz="1600">
                <a:solidFill>
                  <a:schemeClr val="tx1"/>
                </a:solidFill>
                <a:latin typeface="Cambria" panose="02040503050406030204" pitchFamily="18" charset="0"/>
                <a:ea typeface="Cambria" panose="02040503050406030204" pitchFamily="18" charset="0"/>
                <a:cs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9pPr>
          </a:lstStyle>
          <a:p>
            <a:pPr marL="0" indent="0">
              <a:buClr>
                <a:srgbClr val="00483F"/>
              </a:buClr>
              <a:buFont typeface="Wingdings" panose="05000000000000000000" pitchFamily="2" charset="2"/>
              <a:buNone/>
            </a:pPr>
            <a:r>
              <a:rPr lang="de-DE" sz="1800" dirty="0">
                <a:solidFill>
                  <a:prstClr val="white"/>
                </a:solidFill>
                <a:latin typeface="Calibri Light" panose="020F0302020204030204" pitchFamily="34" charset="0"/>
                <a:cs typeface="Calibri Light" panose="020F0302020204030204" pitchFamily="34" charset="0"/>
              </a:rPr>
              <a:t>Mit unserer Produktbroschüren möchten wir Ihnen und Ihren Kunden gerne die Beteiligungsmöglichkeit an unseren Fonds in der ganzen Bandbreite vorstellen – perfekt zur Aushändigung an Interessenten.</a:t>
            </a:r>
          </a:p>
          <a:p>
            <a:pPr marL="0" indent="0">
              <a:buClr>
                <a:srgbClr val="00483F"/>
              </a:buClr>
              <a:buFont typeface="Wingdings" panose="05000000000000000000" pitchFamily="2" charset="2"/>
              <a:buNone/>
            </a:pPr>
            <a:endParaRPr lang="de-DE" sz="1600" dirty="0">
              <a:solidFill>
                <a:prstClr val="white"/>
              </a:solidFill>
              <a:latin typeface="Calibri Light" panose="020F0302020204030204" pitchFamily="34" charset="0"/>
              <a:cs typeface="Calibri Light" panose="020F0302020204030204" pitchFamily="34" charset="0"/>
            </a:endParaRPr>
          </a:p>
          <a:p>
            <a:pPr marL="0" indent="0">
              <a:buClr>
                <a:srgbClr val="00483F"/>
              </a:buClr>
              <a:buFont typeface="Wingdings" panose="05000000000000000000" pitchFamily="2" charset="2"/>
              <a:buNone/>
            </a:pPr>
            <a:r>
              <a:rPr lang="de-DE" b="1" dirty="0" smtClean="0">
                <a:solidFill>
                  <a:prstClr val="white"/>
                </a:solidFill>
                <a:latin typeface="Calibri Light" panose="020F0302020204030204" pitchFamily="34" charset="0"/>
                <a:cs typeface="Calibri Light" panose="020F0302020204030204" pitchFamily="34" charset="0"/>
              </a:rPr>
              <a:t>Ab sofort bestellbar.</a:t>
            </a:r>
            <a:endParaRPr lang="de-DE" dirty="0">
              <a:solidFill>
                <a:prstClr val="white"/>
              </a:solidFill>
              <a:latin typeface="Calibri Light" panose="020F0302020204030204" pitchFamily="34" charset="0"/>
              <a:cs typeface="Calibri Light" panose="020F0302020204030204" pitchFamily="34" charset="0"/>
            </a:endParaRPr>
          </a:p>
        </p:txBody>
      </p:sp>
      <p:sp>
        <p:nvSpPr>
          <p:cNvPr id="6" name="Textplatzhalter 5"/>
          <p:cNvSpPr>
            <a:spLocks noGrp="1"/>
          </p:cNvSpPr>
          <p:nvPr>
            <p:ph type="body" sz="quarter" idx="10"/>
          </p:nvPr>
        </p:nvSpPr>
        <p:spPr/>
        <p:txBody>
          <a:bodyPr>
            <a:normAutofit/>
          </a:bodyPr>
          <a:lstStyle/>
          <a:p>
            <a:r>
              <a:rPr lang="de-DE" dirty="0"/>
              <a:t>Produktbroschüre</a:t>
            </a:r>
          </a:p>
        </p:txBody>
      </p:sp>
      <p:sp>
        <p:nvSpPr>
          <p:cNvPr id="2" name="Foliennummernplatzhalter 1"/>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rPr>
              <a:pPr/>
              <a:t>26</a:t>
            </a:fld>
            <a:endParaRPr lang="de-DE" dirty="0">
              <a:solidFill>
                <a:prstClr val="black">
                  <a:lumMod val="50000"/>
                  <a:lumOff val="50000"/>
                </a:prstClr>
              </a:solidFill>
            </a:endParaRPr>
          </a:p>
        </p:txBody>
      </p:sp>
      <p:pic>
        <p:nvPicPr>
          <p:cNvPr id="4" name="Grafik 3">
            <a:extLst>
              <a:ext uri="{FF2B5EF4-FFF2-40B4-BE49-F238E27FC236}">
                <a16:creationId xmlns="" xmlns:a16="http://schemas.microsoft.com/office/drawing/2014/main" id="{7FEA2EB9-7D4F-4902-B2D5-51E3405952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3400" y="1582060"/>
            <a:ext cx="7760322" cy="5385664"/>
          </a:xfrm>
          <a:prstGeom prst="rect">
            <a:avLst/>
          </a:prstGeom>
        </p:spPr>
      </p:pic>
    </p:spTree>
    <p:extLst>
      <p:ext uri="{BB962C8B-B14F-4D97-AF65-F5344CB8AC3E}">
        <p14:creationId xmlns:p14="http://schemas.microsoft.com/office/powerpoint/2010/main" val="2386354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a:extLst>
              <a:ext uri="{FF2B5EF4-FFF2-40B4-BE49-F238E27FC236}">
                <a16:creationId xmlns="" xmlns:a16="http://schemas.microsoft.com/office/drawing/2014/main" id="{A4D52564-631B-4A16-AF6C-BADA075E3F8D}"/>
              </a:ext>
            </a:extLst>
          </p:cNvPr>
          <p:cNvSpPr/>
          <p:nvPr/>
        </p:nvSpPr>
        <p:spPr>
          <a:xfrm>
            <a:off x="-1" y="1435515"/>
            <a:ext cx="4286251" cy="4155660"/>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6000" b="1" dirty="0">
              <a:solidFill>
                <a:prstClr val="white"/>
              </a:solidFill>
            </a:endParaRPr>
          </a:p>
        </p:txBody>
      </p:sp>
      <p:sp>
        <p:nvSpPr>
          <p:cNvPr id="13" name="Untertitel 1">
            <a:extLst>
              <a:ext uri="{FF2B5EF4-FFF2-40B4-BE49-F238E27FC236}">
                <a16:creationId xmlns="" xmlns:a16="http://schemas.microsoft.com/office/drawing/2014/main" id="{E5D482A7-7539-4968-BEA9-CA2ABF71F12B}"/>
              </a:ext>
            </a:extLst>
          </p:cNvPr>
          <p:cNvSpPr txBox="1">
            <a:spLocks/>
          </p:cNvSpPr>
          <p:nvPr/>
        </p:nvSpPr>
        <p:spPr bwMode="auto">
          <a:xfrm>
            <a:off x="467777" y="1631697"/>
            <a:ext cx="3323173" cy="2492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C59E3B"/>
              </a:buClr>
              <a:buFont typeface="Wingdings" panose="05000000000000000000" pitchFamily="2" charset="2"/>
              <a:buChar char="§"/>
              <a:defRPr sz="2000">
                <a:solidFill>
                  <a:schemeClr val="tx1"/>
                </a:solidFill>
                <a:latin typeface="Cambria" panose="02040503050406030204" pitchFamily="18" charset="0"/>
                <a:ea typeface="Cambria" panose="02040503050406030204" pitchFamily="18" charset="0"/>
                <a:cs typeface="Cambria" panose="02040503050406030204" pitchFamily="18" charset="0"/>
              </a:defRPr>
            </a:lvl1pPr>
            <a:lvl2pPr marL="742950" indent="-285750">
              <a:spcBef>
                <a:spcPct val="20000"/>
              </a:spcBef>
              <a:buClr>
                <a:srgbClr val="C59E3B"/>
              </a:buClr>
              <a:buFont typeface="Wingdings" panose="05000000000000000000" pitchFamily="2" charset="2"/>
              <a:buChar char="§"/>
              <a:defRPr>
                <a:solidFill>
                  <a:schemeClr val="tx1"/>
                </a:solidFill>
                <a:latin typeface="Cambria" panose="02040503050406030204" pitchFamily="18" charset="0"/>
                <a:ea typeface="Cambria" panose="02040503050406030204" pitchFamily="18" charset="0"/>
                <a:cs typeface="Cambria" panose="02040503050406030204" pitchFamily="18" charset="0"/>
              </a:defRPr>
            </a:lvl2pPr>
            <a:lvl3pPr marL="1143000" indent="-228600">
              <a:spcBef>
                <a:spcPct val="20000"/>
              </a:spcBef>
              <a:buClr>
                <a:srgbClr val="C59E3B"/>
              </a:buClr>
              <a:buFont typeface="Wingdings" panose="05000000000000000000" pitchFamily="2" charset="2"/>
              <a:buChar char="§"/>
              <a:defRPr sz="1600">
                <a:solidFill>
                  <a:schemeClr val="tx1"/>
                </a:solidFill>
                <a:latin typeface="Cambria" panose="02040503050406030204" pitchFamily="18" charset="0"/>
                <a:ea typeface="Cambria" panose="02040503050406030204" pitchFamily="18" charset="0"/>
                <a:cs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9pPr>
          </a:lstStyle>
          <a:p>
            <a:pPr marL="0" indent="0">
              <a:buClr>
                <a:srgbClr val="00483F"/>
              </a:buClr>
              <a:buFont typeface="Wingdings" panose="05000000000000000000" pitchFamily="2" charset="2"/>
              <a:buNone/>
            </a:pPr>
            <a:r>
              <a:rPr lang="de-DE" sz="1800" dirty="0">
                <a:solidFill>
                  <a:prstClr val="white"/>
                </a:solidFill>
                <a:latin typeface="Calibri Light" panose="020F0302020204030204" pitchFamily="34" charset="0"/>
                <a:cs typeface="Calibri Light" panose="020F0302020204030204" pitchFamily="34" charset="0"/>
              </a:rPr>
              <a:t>Mit unserer Kurzbroschüre inkl. Altarfalz möchten wir Ihnen und Ihren Kunden gerne die Beteiligungsmöglichkeit an </a:t>
            </a:r>
            <a:br>
              <a:rPr lang="de-DE" sz="1800" dirty="0">
                <a:solidFill>
                  <a:prstClr val="white"/>
                </a:solidFill>
                <a:latin typeface="Calibri Light" panose="020F0302020204030204" pitchFamily="34" charset="0"/>
                <a:cs typeface="Calibri Light" panose="020F0302020204030204" pitchFamily="34" charset="0"/>
              </a:rPr>
            </a:br>
            <a:r>
              <a:rPr lang="de-DE" sz="1800" dirty="0">
                <a:solidFill>
                  <a:prstClr val="white"/>
                </a:solidFill>
                <a:latin typeface="Calibri Light" panose="020F0302020204030204" pitchFamily="34" charset="0"/>
                <a:cs typeface="Calibri Light" panose="020F0302020204030204" pitchFamily="34" charset="0"/>
              </a:rPr>
              <a:t>unseren Fonds möglichst komprimiert darstellen – perfekt für Ihr Beratungsgespräch.</a:t>
            </a:r>
          </a:p>
          <a:p>
            <a:pPr marL="0" indent="0">
              <a:buClr>
                <a:srgbClr val="00483F"/>
              </a:buClr>
              <a:buFont typeface="Wingdings" panose="05000000000000000000" pitchFamily="2" charset="2"/>
              <a:buNone/>
            </a:pPr>
            <a:endParaRPr lang="de-DE" b="1" dirty="0">
              <a:solidFill>
                <a:prstClr val="white"/>
              </a:solidFill>
              <a:latin typeface="Calibri Light" panose="020F0302020204030204" pitchFamily="34" charset="0"/>
              <a:cs typeface="Calibri Light" panose="020F0302020204030204" pitchFamily="34" charset="0"/>
            </a:endParaRPr>
          </a:p>
          <a:p>
            <a:pPr marL="0" indent="0">
              <a:buClr>
                <a:srgbClr val="00483F"/>
              </a:buClr>
              <a:buNone/>
            </a:pPr>
            <a:r>
              <a:rPr lang="de-DE" b="1" dirty="0">
                <a:solidFill>
                  <a:prstClr val="white"/>
                </a:solidFill>
                <a:latin typeface="Calibri Light" panose="020F0302020204030204" pitchFamily="34" charset="0"/>
                <a:cs typeface="Calibri Light" panose="020F0302020204030204" pitchFamily="34" charset="0"/>
              </a:rPr>
              <a:t>Ab sofort bestellbar.</a:t>
            </a:r>
            <a:endParaRPr lang="de-DE" dirty="0">
              <a:solidFill>
                <a:prstClr val="white"/>
              </a:solidFill>
              <a:latin typeface="Calibri Light" panose="020F0302020204030204" pitchFamily="34" charset="0"/>
              <a:cs typeface="Calibri Light" panose="020F0302020204030204" pitchFamily="34" charset="0"/>
            </a:endParaRPr>
          </a:p>
        </p:txBody>
      </p:sp>
      <p:sp>
        <p:nvSpPr>
          <p:cNvPr id="2" name="Foliennummernplatzhalter 1"/>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rPr>
              <a:pPr/>
              <a:t>27</a:t>
            </a:fld>
            <a:endParaRPr lang="de-DE" dirty="0">
              <a:solidFill>
                <a:prstClr val="black">
                  <a:lumMod val="50000"/>
                  <a:lumOff val="50000"/>
                </a:prstClr>
              </a:solidFill>
            </a:endParaRPr>
          </a:p>
        </p:txBody>
      </p:sp>
      <p:sp>
        <p:nvSpPr>
          <p:cNvPr id="6" name="Textplatzhalter 5"/>
          <p:cNvSpPr>
            <a:spLocks noGrp="1"/>
          </p:cNvSpPr>
          <p:nvPr>
            <p:ph type="body" sz="quarter" idx="10"/>
          </p:nvPr>
        </p:nvSpPr>
        <p:spPr/>
        <p:txBody>
          <a:bodyPr>
            <a:normAutofit/>
          </a:bodyPr>
          <a:lstStyle/>
          <a:p>
            <a:r>
              <a:rPr lang="de-DE" dirty="0"/>
              <a:t>Verkaufsfolder</a:t>
            </a:r>
            <a:endParaRPr lang="de-DE" sz="1600" dirty="0"/>
          </a:p>
        </p:txBody>
      </p:sp>
      <p:pic>
        <p:nvPicPr>
          <p:cNvPr id="5" name="Grafik 4">
            <a:extLst>
              <a:ext uri="{FF2B5EF4-FFF2-40B4-BE49-F238E27FC236}">
                <a16:creationId xmlns="" xmlns:a16="http://schemas.microsoft.com/office/drawing/2014/main" id="{2372F03E-7739-4E87-BDF8-22FD2A0982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6354" y="938213"/>
            <a:ext cx="10590054" cy="5956906"/>
          </a:xfrm>
          <a:prstGeom prst="rect">
            <a:avLst/>
          </a:prstGeom>
        </p:spPr>
      </p:pic>
    </p:spTree>
    <p:extLst>
      <p:ext uri="{BB962C8B-B14F-4D97-AF65-F5344CB8AC3E}">
        <p14:creationId xmlns:p14="http://schemas.microsoft.com/office/powerpoint/2010/main" val="14416661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 xmlns:a16="http://schemas.microsoft.com/office/drawing/2014/main" id="{FA3F4A78-ECBE-4C35-8AE0-4844238B39CE}"/>
              </a:ext>
            </a:extLst>
          </p:cNvPr>
          <p:cNvSpPr/>
          <p:nvPr/>
        </p:nvSpPr>
        <p:spPr>
          <a:xfrm>
            <a:off x="0" y="1435515"/>
            <a:ext cx="8327923" cy="1632614"/>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6000" b="1" dirty="0">
              <a:solidFill>
                <a:prstClr val="white"/>
              </a:solidFill>
            </a:endParaRPr>
          </a:p>
        </p:txBody>
      </p:sp>
      <p:sp>
        <p:nvSpPr>
          <p:cNvPr id="11" name="Untertitel 1">
            <a:extLst>
              <a:ext uri="{FF2B5EF4-FFF2-40B4-BE49-F238E27FC236}">
                <a16:creationId xmlns="" xmlns:a16="http://schemas.microsoft.com/office/drawing/2014/main" id="{5AF35C59-A60D-4C93-BD09-77AFDFD82AD4}"/>
              </a:ext>
            </a:extLst>
          </p:cNvPr>
          <p:cNvSpPr txBox="1">
            <a:spLocks/>
          </p:cNvSpPr>
          <p:nvPr/>
        </p:nvSpPr>
        <p:spPr bwMode="auto">
          <a:xfrm>
            <a:off x="410627" y="1631697"/>
            <a:ext cx="8733374" cy="1632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C59E3B"/>
              </a:buClr>
              <a:buFont typeface="Wingdings" panose="05000000000000000000" pitchFamily="2" charset="2"/>
              <a:buChar char="§"/>
              <a:defRPr sz="2000">
                <a:solidFill>
                  <a:schemeClr val="tx1"/>
                </a:solidFill>
                <a:latin typeface="Cambria" panose="02040503050406030204" pitchFamily="18" charset="0"/>
                <a:ea typeface="Cambria" panose="02040503050406030204" pitchFamily="18" charset="0"/>
                <a:cs typeface="Cambria" panose="02040503050406030204" pitchFamily="18" charset="0"/>
              </a:defRPr>
            </a:lvl1pPr>
            <a:lvl2pPr marL="742950" indent="-285750">
              <a:spcBef>
                <a:spcPct val="20000"/>
              </a:spcBef>
              <a:buClr>
                <a:srgbClr val="C59E3B"/>
              </a:buClr>
              <a:buFont typeface="Wingdings" panose="05000000000000000000" pitchFamily="2" charset="2"/>
              <a:buChar char="§"/>
              <a:defRPr>
                <a:solidFill>
                  <a:schemeClr val="tx1"/>
                </a:solidFill>
                <a:latin typeface="Cambria" panose="02040503050406030204" pitchFamily="18" charset="0"/>
                <a:ea typeface="Cambria" panose="02040503050406030204" pitchFamily="18" charset="0"/>
                <a:cs typeface="Cambria" panose="02040503050406030204" pitchFamily="18" charset="0"/>
              </a:defRPr>
            </a:lvl2pPr>
            <a:lvl3pPr marL="1143000" indent="-228600">
              <a:spcBef>
                <a:spcPct val="20000"/>
              </a:spcBef>
              <a:buClr>
                <a:srgbClr val="C59E3B"/>
              </a:buClr>
              <a:buFont typeface="Wingdings" panose="05000000000000000000" pitchFamily="2" charset="2"/>
              <a:buChar char="§"/>
              <a:defRPr sz="1600">
                <a:solidFill>
                  <a:schemeClr val="tx1"/>
                </a:solidFill>
                <a:latin typeface="Cambria" panose="02040503050406030204" pitchFamily="18" charset="0"/>
                <a:ea typeface="Cambria" panose="02040503050406030204" pitchFamily="18" charset="0"/>
                <a:cs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9pPr>
          </a:lstStyle>
          <a:p>
            <a:pPr marL="0" indent="0">
              <a:buClr>
                <a:srgbClr val="00483F"/>
              </a:buClr>
              <a:buFont typeface="Wingdings" panose="05000000000000000000" pitchFamily="2" charset="2"/>
              <a:buNone/>
            </a:pPr>
            <a:r>
              <a:rPr lang="de-DE" sz="1800" dirty="0">
                <a:solidFill>
                  <a:prstClr val="white"/>
                </a:solidFill>
                <a:latin typeface="Calibri Light" panose="020F0302020204030204" pitchFamily="34" charset="0"/>
                <a:cs typeface="Calibri Light" panose="020F0302020204030204" pitchFamily="34" charset="0"/>
              </a:rPr>
              <a:t>Mit unseren Flyern zielgerichtet Ihre Kunden ansprechen –  gerne konzipieren wir </a:t>
            </a:r>
            <a:br>
              <a:rPr lang="de-DE" sz="1800" dirty="0">
                <a:solidFill>
                  <a:prstClr val="white"/>
                </a:solidFill>
                <a:latin typeface="Calibri Light" panose="020F0302020204030204" pitchFamily="34" charset="0"/>
                <a:cs typeface="Calibri Light" panose="020F0302020204030204" pitchFamily="34" charset="0"/>
              </a:rPr>
            </a:br>
            <a:r>
              <a:rPr lang="de-DE" sz="1800" dirty="0">
                <a:solidFill>
                  <a:prstClr val="white"/>
                </a:solidFill>
                <a:latin typeface="Calibri Light" panose="020F0302020204030204" pitchFamily="34" charset="0"/>
                <a:cs typeface="Calibri Light" panose="020F0302020204030204" pitchFamily="34" charset="0"/>
              </a:rPr>
              <a:t>einen Flyer nach Ihren individuellen Ansprüchen und Vorstellungen.</a:t>
            </a:r>
          </a:p>
          <a:p>
            <a:pPr marL="0" indent="0">
              <a:buClr>
                <a:srgbClr val="00483F"/>
              </a:buClr>
              <a:buFont typeface="Wingdings" panose="05000000000000000000" pitchFamily="2" charset="2"/>
              <a:buNone/>
            </a:pPr>
            <a:endParaRPr lang="de-DE" sz="1600" dirty="0">
              <a:solidFill>
                <a:prstClr val="white"/>
              </a:solidFill>
              <a:latin typeface="Calibri Light" panose="020F0302020204030204" pitchFamily="34" charset="0"/>
              <a:cs typeface="Calibri Light" panose="020F0302020204030204" pitchFamily="34" charset="0"/>
            </a:endParaRPr>
          </a:p>
          <a:p>
            <a:pPr marL="0" indent="0">
              <a:buClr>
                <a:srgbClr val="00483F"/>
              </a:buClr>
              <a:buNone/>
            </a:pPr>
            <a:r>
              <a:rPr lang="de-DE" b="1" dirty="0">
                <a:solidFill>
                  <a:prstClr val="white"/>
                </a:solidFill>
                <a:latin typeface="Calibri Light" panose="020F0302020204030204" pitchFamily="34" charset="0"/>
                <a:cs typeface="Calibri Light" panose="020F0302020204030204" pitchFamily="34" charset="0"/>
              </a:rPr>
              <a:t>Ab sofort bestellbar.</a:t>
            </a:r>
            <a:endParaRPr lang="de-DE" dirty="0">
              <a:solidFill>
                <a:prstClr val="white"/>
              </a:solidFill>
              <a:latin typeface="Calibri Light" panose="020F0302020204030204" pitchFamily="34" charset="0"/>
              <a:cs typeface="Calibri Light" panose="020F0302020204030204" pitchFamily="34" charset="0"/>
            </a:endParaRPr>
          </a:p>
        </p:txBody>
      </p:sp>
      <p:sp>
        <p:nvSpPr>
          <p:cNvPr id="2" name="Foliennummernplatzhalter 1"/>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rPr>
              <a:pPr/>
              <a:t>28</a:t>
            </a:fld>
            <a:endParaRPr lang="de-DE" dirty="0">
              <a:solidFill>
                <a:prstClr val="black">
                  <a:lumMod val="50000"/>
                  <a:lumOff val="50000"/>
                </a:prstClr>
              </a:solidFill>
            </a:endParaRPr>
          </a:p>
        </p:txBody>
      </p:sp>
      <p:sp>
        <p:nvSpPr>
          <p:cNvPr id="6" name="Textplatzhalter 5"/>
          <p:cNvSpPr>
            <a:spLocks noGrp="1"/>
          </p:cNvSpPr>
          <p:nvPr>
            <p:ph type="body" sz="quarter" idx="10"/>
          </p:nvPr>
        </p:nvSpPr>
        <p:spPr/>
        <p:txBody>
          <a:bodyPr>
            <a:normAutofit/>
          </a:bodyPr>
          <a:lstStyle/>
          <a:p>
            <a:r>
              <a:rPr lang="de-DE" dirty="0"/>
              <a:t>Flyer</a:t>
            </a:r>
            <a:endParaRPr lang="de-DE" sz="1600" dirty="0"/>
          </a:p>
        </p:txBody>
      </p:sp>
      <p:pic>
        <p:nvPicPr>
          <p:cNvPr id="8" name="Grafik 7">
            <a:extLst>
              <a:ext uri="{FF2B5EF4-FFF2-40B4-BE49-F238E27FC236}">
                <a16:creationId xmlns="" xmlns:a16="http://schemas.microsoft.com/office/drawing/2014/main" id="{F2C340EF-A4E3-4511-99A7-8AC30DB055F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295" t="16785" r="25085" b="8662"/>
          <a:stretch/>
        </p:blipFill>
        <p:spPr>
          <a:xfrm>
            <a:off x="4439802" y="3006001"/>
            <a:ext cx="3490761" cy="3573504"/>
          </a:xfrm>
          <a:prstGeom prst="rect">
            <a:avLst/>
          </a:prstGeom>
        </p:spPr>
      </p:pic>
      <p:pic>
        <p:nvPicPr>
          <p:cNvPr id="9" name="Grafik 8">
            <a:extLst>
              <a:ext uri="{FF2B5EF4-FFF2-40B4-BE49-F238E27FC236}">
                <a16:creationId xmlns="" xmlns:a16="http://schemas.microsoft.com/office/drawing/2014/main" id="{A31637E7-6B56-41F8-AB80-3794E42353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13" t="16805" r="25619" b="9394"/>
          <a:stretch/>
        </p:blipFill>
        <p:spPr>
          <a:xfrm>
            <a:off x="584095" y="3006001"/>
            <a:ext cx="3490761" cy="3573504"/>
          </a:xfrm>
          <a:prstGeom prst="rect">
            <a:avLst/>
          </a:prstGeom>
        </p:spPr>
      </p:pic>
      <p:pic>
        <p:nvPicPr>
          <p:cNvPr id="13" name="Grafik 12">
            <a:extLst>
              <a:ext uri="{FF2B5EF4-FFF2-40B4-BE49-F238E27FC236}">
                <a16:creationId xmlns="" xmlns:a16="http://schemas.microsoft.com/office/drawing/2014/main" id="{C0963860-48D8-43D1-BE4C-A514C150AFB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182" t="16487" r="24151" b="9397"/>
          <a:stretch/>
        </p:blipFill>
        <p:spPr>
          <a:xfrm>
            <a:off x="8295509" y="2998839"/>
            <a:ext cx="3490761" cy="3549443"/>
          </a:xfrm>
          <a:prstGeom prst="rect">
            <a:avLst/>
          </a:prstGeom>
        </p:spPr>
      </p:pic>
    </p:spTree>
    <p:extLst>
      <p:ext uri="{BB962C8B-B14F-4D97-AF65-F5344CB8AC3E}">
        <p14:creationId xmlns:p14="http://schemas.microsoft.com/office/powerpoint/2010/main" val="12426394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Postwurfaktionen</a:t>
            </a:r>
          </a:p>
        </p:txBody>
      </p:sp>
      <p:sp>
        <p:nvSpPr>
          <p:cNvPr id="4" name="Foliennummernplatzhalter 3"/>
          <p:cNvSpPr>
            <a:spLocks noGrp="1"/>
          </p:cNvSpPr>
          <p:nvPr>
            <p:ph type="sldNum" sz="quarter" idx="4"/>
          </p:nvPr>
        </p:nvSpPr>
        <p:spPr/>
        <p:txBody>
          <a:bodyPr/>
          <a:lstStyle/>
          <a:p>
            <a:fld id="{DB151344-2787-0F42-9B8B-AE263F6B6993}" type="slidenum">
              <a:rPr lang="de-DE" smtClean="0"/>
              <a:pPr/>
              <a:t>29</a:t>
            </a:fld>
            <a:endParaRPr lang="de-DE" dirty="0"/>
          </a:p>
        </p:txBody>
      </p:sp>
      <p:pic>
        <p:nvPicPr>
          <p:cNvPr id="9" name="Grafik 8"/>
          <p:cNvPicPr>
            <a:picLocks noChangeAspect="1"/>
          </p:cNvPicPr>
          <p:nvPr/>
        </p:nvPicPr>
        <p:blipFill>
          <a:blip r:embed="rId3"/>
          <a:stretch>
            <a:fillRect/>
          </a:stretch>
        </p:blipFill>
        <p:spPr>
          <a:xfrm>
            <a:off x="1386494" y="1058859"/>
            <a:ext cx="3801544" cy="5400000"/>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6" name="Grafik 5">
            <a:extLst>
              <a:ext uri="{FF2B5EF4-FFF2-40B4-BE49-F238E27FC236}">
                <a16:creationId xmlns="" xmlns:a16="http://schemas.microsoft.com/office/drawing/2014/main" id="{7731D7A8-B80A-48CE-B36E-1EDBE4C17C0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12" t="16528" r="15312" b="9584"/>
          <a:stretch/>
        </p:blipFill>
        <p:spPr>
          <a:xfrm>
            <a:off x="5781810" y="1596556"/>
            <a:ext cx="5023696" cy="4324606"/>
          </a:xfrm>
          <a:prstGeom prst="rect">
            <a:avLst/>
          </a:prstGeom>
        </p:spPr>
      </p:pic>
    </p:spTree>
    <p:extLst>
      <p:ext uri="{BB962C8B-B14F-4D97-AF65-F5344CB8AC3E}">
        <p14:creationId xmlns:p14="http://schemas.microsoft.com/office/powerpoint/2010/main" val="1894989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151344-2787-0F42-9B8B-AE263F6B6993}" type="slidenum">
              <a:rPr kumimoji="0" lang="de-DE" sz="8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de-DE" sz="800" b="0" i="0" u="none" strike="noStrike" kern="1200" cap="none" spc="0" normalizeH="0" baseline="0" noProof="0" dirty="0">
              <a:ln>
                <a:noFill/>
              </a:ln>
              <a:solidFill>
                <a:prstClr val="black">
                  <a:lumMod val="50000"/>
                  <a:lumOff val="50000"/>
                </a:prstClr>
              </a:solidFill>
              <a:effectLst/>
              <a:uLnTx/>
              <a:uFillTx/>
              <a:latin typeface="Calibri"/>
              <a:ea typeface="+mn-ea"/>
              <a:cs typeface="+mn-cs"/>
            </a:endParaRP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2277493" cy="6858000"/>
          </a:xfrm>
          <a:prstGeom prst="rect">
            <a:avLst/>
          </a:prstGeom>
        </p:spPr>
      </p:pic>
      <p:sp>
        <p:nvSpPr>
          <p:cNvPr id="3" name="Rechteck 2">
            <a:extLst>
              <a:ext uri="{FF2B5EF4-FFF2-40B4-BE49-F238E27FC236}">
                <a16:creationId xmlns="" xmlns:a16="http://schemas.microsoft.com/office/drawing/2014/main" id="{C8F8C357-740E-4166-A38D-8864C7670C60}"/>
              </a:ext>
            </a:extLst>
          </p:cNvPr>
          <p:cNvSpPr/>
          <p:nvPr/>
        </p:nvSpPr>
        <p:spPr>
          <a:xfrm>
            <a:off x="2974206" y="3301465"/>
            <a:ext cx="3532472" cy="1164657"/>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 xmlns:a16="http://schemas.microsoft.com/office/drawing/2014/main" id="{4A8AC4C0-6C1C-4050-AB10-3629160882BD}"/>
              </a:ext>
            </a:extLst>
          </p:cNvPr>
          <p:cNvSpPr/>
          <p:nvPr/>
        </p:nvSpPr>
        <p:spPr>
          <a:xfrm>
            <a:off x="8892139" y="2406316"/>
            <a:ext cx="810125" cy="527785"/>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de-DE" sz="4400" dirty="0">
                <a:latin typeface="Roboto" panose="02000000000000000000" pitchFamily="2" charset="0"/>
                <a:ea typeface="Roboto" panose="02000000000000000000" pitchFamily="2" charset="0"/>
              </a:rPr>
              <a:t>8</a:t>
            </a:r>
            <a:endParaRPr lang="de-DE" dirty="0">
              <a:latin typeface="Roboto" panose="02000000000000000000" pitchFamily="2" charset="0"/>
              <a:ea typeface="Roboto" panose="02000000000000000000" pitchFamily="2" charset="0"/>
            </a:endParaRPr>
          </a:p>
        </p:txBody>
      </p:sp>
      <p:sp>
        <p:nvSpPr>
          <p:cNvPr id="6" name="Rechteck 5">
            <a:extLst>
              <a:ext uri="{FF2B5EF4-FFF2-40B4-BE49-F238E27FC236}">
                <a16:creationId xmlns="" xmlns:a16="http://schemas.microsoft.com/office/drawing/2014/main" id="{096C033A-2153-4CDC-9173-CFA0AD8ABF26}"/>
              </a:ext>
            </a:extLst>
          </p:cNvPr>
          <p:cNvSpPr/>
          <p:nvPr/>
        </p:nvSpPr>
        <p:spPr>
          <a:xfrm>
            <a:off x="2633311" y="3153075"/>
            <a:ext cx="4214261" cy="1461436"/>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1500" dirty="0" smtClean="0">
                <a:latin typeface="Roboto Black" panose="02000000000000000000" pitchFamily="2" charset="0"/>
                <a:ea typeface="Roboto Black" panose="02000000000000000000" pitchFamily="2" charset="0"/>
              </a:rPr>
              <a:t>&gt;202</a:t>
            </a:r>
            <a:endParaRPr lang="de-DE" sz="2000" dirty="0">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3771402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457200" indent="-457200">
              <a:buFont typeface="+mj-lt"/>
              <a:buAutoNum type="arabicParenBoth"/>
            </a:pPr>
            <a:r>
              <a:rPr lang="de-DE" dirty="0"/>
              <a:t>Anschreiben – Musterkundenanschreiben können wir Ihnen gerne zur Verfügung stellen</a:t>
            </a:r>
          </a:p>
          <a:p>
            <a:pPr marL="457200" indent="-457200">
              <a:buFont typeface="+mj-lt"/>
              <a:buAutoNum type="arabicParenBoth"/>
            </a:pPr>
            <a:endParaRPr lang="de-DE" dirty="0"/>
          </a:p>
          <a:p>
            <a:pPr marL="457200" indent="-457200">
              <a:buFont typeface="+mj-lt"/>
              <a:buAutoNum type="arabicParenBoth"/>
            </a:pPr>
            <a:r>
              <a:rPr lang="de-DE" dirty="0"/>
              <a:t>Optional Ihren Briefbogen, Logo sowie digitale Unterschrift</a:t>
            </a:r>
          </a:p>
          <a:p>
            <a:pPr marL="457200" indent="-457200">
              <a:buFont typeface="+mj-lt"/>
              <a:buAutoNum type="arabicParenBoth"/>
            </a:pPr>
            <a:endParaRPr lang="de-DE" dirty="0"/>
          </a:p>
          <a:p>
            <a:pPr marL="457200" indent="-457200">
              <a:buFont typeface="+mj-lt"/>
              <a:buAutoNum type="arabicParenBoth"/>
            </a:pPr>
            <a:r>
              <a:rPr lang="de-DE" dirty="0"/>
              <a:t>50 bis 500 Adressen</a:t>
            </a:r>
          </a:p>
          <a:p>
            <a:pPr marL="457200" indent="-457200">
              <a:buFont typeface="+mj-lt"/>
              <a:buAutoNum type="arabicParenBoth"/>
            </a:pPr>
            <a:endParaRPr lang="de-DE" dirty="0"/>
          </a:p>
          <a:p>
            <a:pPr marL="457200" indent="-457200">
              <a:buFont typeface="+mj-lt"/>
              <a:buAutoNum type="arabicParenBoth"/>
            </a:pPr>
            <a:r>
              <a:rPr lang="de-DE" dirty="0"/>
              <a:t>Versandtermin</a:t>
            </a:r>
          </a:p>
        </p:txBody>
      </p:sp>
      <p:sp>
        <p:nvSpPr>
          <p:cNvPr id="3" name="Textplatzhalter 2"/>
          <p:cNvSpPr>
            <a:spLocks noGrp="1"/>
          </p:cNvSpPr>
          <p:nvPr>
            <p:ph type="body" sz="quarter" idx="10"/>
          </p:nvPr>
        </p:nvSpPr>
        <p:spPr/>
        <p:txBody>
          <a:bodyPr/>
          <a:lstStyle/>
          <a:p>
            <a:r>
              <a:rPr lang="de-DE" dirty="0"/>
              <a:t>Postwurfaktionen</a:t>
            </a:r>
          </a:p>
        </p:txBody>
      </p:sp>
      <p:sp>
        <p:nvSpPr>
          <p:cNvPr id="4" name="Foliennummernplatzhalter 3"/>
          <p:cNvSpPr>
            <a:spLocks noGrp="1"/>
          </p:cNvSpPr>
          <p:nvPr>
            <p:ph type="sldNum" sz="quarter" idx="4"/>
          </p:nvPr>
        </p:nvSpPr>
        <p:spPr/>
        <p:txBody>
          <a:bodyPr/>
          <a:lstStyle/>
          <a:p>
            <a:fld id="{DB151344-2787-0F42-9B8B-AE263F6B6993}" type="slidenum">
              <a:rPr lang="de-DE" smtClean="0"/>
              <a:pPr/>
              <a:t>30</a:t>
            </a:fld>
            <a:endParaRPr lang="de-DE" dirty="0"/>
          </a:p>
        </p:txBody>
      </p:sp>
      <p:pic>
        <p:nvPicPr>
          <p:cNvPr id="5" name="Grafik 4"/>
          <p:cNvPicPr>
            <a:picLocks noChangeAspect="1"/>
          </p:cNvPicPr>
          <p:nvPr/>
        </p:nvPicPr>
        <p:blipFill>
          <a:blip r:embed="rId3"/>
          <a:stretch>
            <a:fillRect/>
          </a:stretch>
        </p:blipFill>
        <p:spPr>
          <a:xfrm>
            <a:off x="410626" y="4289877"/>
            <a:ext cx="9725025" cy="2219325"/>
          </a:xfrm>
          <a:prstGeom prst="rect">
            <a:avLst/>
          </a:prstGeom>
        </p:spPr>
      </p:pic>
    </p:spTree>
    <p:extLst>
      <p:ext uri="{BB962C8B-B14F-4D97-AF65-F5344CB8AC3E}">
        <p14:creationId xmlns:p14="http://schemas.microsoft.com/office/powerpoint/2010/main" val="6634335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Produktwebsite des MPE International 9</a:t>
            </a:r>
          </a:p>
        </p:txBody>
      </p:sp>
      <p:sp>
        <p:nvSpPr>
          <p:cNvPr id="4" name="Foliennummernplatzhalter 3"/>
          <p:cNvSpPr>
            <a:spLocks noGrp="1"/>
          </p:cNvSpPr>
          <p:nvPr>
            <p:ph type="sldNum" sz="quarter" idx="4"/>
          </p:nvPr>
        </p:nvSpPr>
        <p:spPr/>
        <p:txBody>
          <a:bodyPr/>
          <a:lstStyle/>
          <a:p>
            <a:fld id="{DB151344-2787-0F42-9B8B-AE263F6B6993}" type="slidenum">
              <a:rPr lang="de-DE" smtClean="0"/>
              <a:pPr/>
              <a:t>31</a:t>
            </a:fld>
            <a:endParaRPr lang="de-DE" dirty="0"/>
          </a:p>
        </p:txBody>
      </p:sp>
      <p:sp>
        <p:nvSpPr>
          <p:cNvPr id="5" name="Rechteck 4"/>
          <p:cNvSpPr/>
          <p:nvPr/>
        </p:nvSpPr>
        <p:spPr>
          <a:xfrm>
            <a:off x="0" y="2187943"/>
            <a:ext cx="12192000" cy="2844802"/>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de-DE" sz="3400" b="1" dirty="0"/>
              <a:t>   www.rwb-partners.de/mpe-international-9       </a:t>
            </a:r>
          </a:p>
        </p:txBody>
      </p:sp>
      <p:sp>
        <p:nvSpPr>
          <p:cNvPr id="7" name="Gleichschenkliges Dreieck 6"/>
          <p:cNvSpPr/>
          <p:nvPr/>
        </p:nvSpPr>
        <p:spPr bwMode="auto">
          <a:xfrm rot="10800000">
            <a:off x="9420059" y="2178970"/>
            <a:ext cx="543621" cy="354912"/>
          </a:xfrm>
          <a:prstGeom prst="triangle">
            <a:avLst/>
          </a:prstGeom>
          <a:solidFill>
            <a:schemeClr val="bg1"/>
          </a:solidFill>
          <a:ln w="12700">
            <a:no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a:p>
        </p:txBody>
      </p:sp>
      <p:sp>
        <p:nvSpPr>
          <p:cNvPr id="8" name="Ellipse 7">
            <a:extLst>
              <a:ext uri="{FF2B5EF4-FFF2-40B4-BE49-F238E27FC236}">
                <a16:creationId xmlns="" xmlns:a16="http://schemas.microsoft.com/office/drawing/2014/main" id="{A53556E5-4A58-4E7C-86F9-2EA15762BC0C}"/>
              </a:ext>
            </a:extLst>
          </p:cNvPr>
          <p:cNvSpPr/>
          <p:nvPr/>
        </p:nvSpPr>
        <p:spPr>
          <a:xfrm>
            <a:off x="8710029" y="2788836"/>
            <a:ext cx="1899136" cy="189913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 xmlns:a16="http://schemas.microsoft.com/office/drawing/2014/main" id="{E10EE51A-DACF-43CB-B8E1-7B6822FE96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0064" y="3288274"/>
            <a:ext cx="1715267" cy="972728"/>
          </a:xfrm>
          <a:prstGeom prst="rect">
            <a:avLst/>
          </a:prstGeom>
        </p:spPr>
      </p:pic>
    </p:spTree>
    <p:extLst>
      <p:ext uri="{BB962C8B-B14F-4D97-AF65-F5344CB8AC3E}">
        <p14:creationId xmlns:p14="http://schemas.microsoft.com/office/powerpoint/2010/main" val="28256321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15"/>
          <p:cNvSpPr/>
          <p:nvPr/>
        </p:nvSpPr>
        <p:spPr>
          <a:xfrm>
            <a:off x="27855" y="3467760"/>
            <a:ext cx="12192000" cy="2279358"/>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hteck 6"/>
          <p:cNvSpPr/>
          <p:nvPr/>
        </p:nvSpPr>
        <p:spPr>
          <a:xfrm>
            <a:off x="1" y="1585515"/>
            <a:ext cx="12192000" cy="2844802"/>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6000" b="1" dirty="0"/>
          </a:p>
        </p:txBody>
      </p:sp>
      <p:sp>
        <p:nvSpPr>
          <p:cNvPr id="4" name="Titel 5"/>
          <p:cNvSpPr txBox="1">
            <a:spLocks/>
          </p:cNvSpPr>
          <p:nvPr/>
        </p:nvSpPr>
        <p:spPr>
          <a:xfrm>
            <a:off x="410626" y="4695515"/>
            <a:ext cx="4585444" cy="665624"/>
          </a:xfrm>
          <a:prstGeom prst="rect">
            <a:avLst/>
          </a:prstGeom>
        </p:spPr>
        <p:txBody>
          <a:bodyPr vert="horz" lIns="91440" tIns="45720" rIns="91440" bIns="45720" rtlCol="0" anchor="ctr">
            <a:noAutofit/>
          </a:bodyPr>
          <a:lstStyle>
            <a:lvl1pPr algn="l" defTabSz="457200" rtl="0" eaLnBrk="1" latinLnBrk="0" hangingPunct="1">
              <a:spcBef>
                <a:spcPct val="0"/>
              </a:spcBef>
              <a:buNone/>
              <a:defRPr lang="de-DE" sz="2400" b="1" kern="1200" dirty="0">
                <a:solidFill>
                  <a:srgbClr val="7F7F7F"/>
                </a:solidFill>
                <a:latin typeface="+mj-lt"/>
                <a:ea typeface="+mj-ea"/>
                <a:cs typeface="+mj-cs"/>
              </a:defRPr>
            </a:lvl1pPr>
          </a:lstStyle>
          <a:p>
            <a:pPr algn="ctr"/>
            <a:r>
              <a:rPr lang="en-GB" dirty="0" smtClean="0">
                <a:solidFill>
                  <a:srgbClr val="2E4F4C"/>
                </a:solidFill>
                <a:latin typeface="Calibri Light" panose="020F0302020204030204" pitchFamily="34" charset="0"/>
                <a:ea typeface="Roboto Condensed" panose="02000000000000000000" pitchFamily="2" charset="0"/>
                <a:cs typeface="Calibri Light" panose="020F0302020204030204" pitchFamily="34" charset="0"/>
              </a:rPr>
              <a:t>markus.dittmer@rwb-partners.de</a:t>
            </a:r>
            <a:endParaRPr lang="en-GB" dirty="0">
              <a:solidFill>
                <a:srgbClr val="2E4F4C"/>
              </a:solidFill>
              <a:latin typeface="Calibri Light" panose="020F0302020204030204" pitchFamily="34" charset="0"/>
              <a:ea typeface="Roboto Condensed" panose="02000000000000000000" pitchFamily="2" charset="0"/>
              <a:cs typeface="Calibri Light" panose="020F0302020204030204" pitchFamily="34" charset="0"/>
            </a:endParaRPr>
          </a:p>
        </p:txBody>
      </p:sp>
      <p:sp>
        <p:nvSpPr>
          <p:cNvPr id="6" name="Titel 5"/>
          <p:cNvSpPr txBox="1">
            <a:spLocks/>
          </p:cNvSpPr>
          <p:nvPr/>
        </p:nvSpPr>
        <p:spPr>
          <a:xfrm>
            <a:off x="4598810" y="4681102"/>
            <a:ext cx="2994378" cy="665624"/>
          </a:xfrm>
          <a:prstGeom prst="rect">
            <a:avLst/>
          </a:prstGeom>
        </p:spPr>
        <p:txBody>
          <a:bodyPr vert="horz" lIns="91440" tIns="45720" rIns="91440" bIns="45720" rtlCol="0" anchor="ctr">
            <a:noAutofit/>
          </a:bodyPr>
          <a:lstStyle>
            <a:lvl1pPr algn="l" defTabSz="457200" rtl="0" eaLnBrk="1" latinLnBrk="0" hangingPunct="1">
              <a:spcBef>
                <a:spcPct val="0"/>
              </a:spcBef>
              <a:buNone/>
              <a:defRPr lang="de-DE" sz="2400" b="1" kern="1200" dirty="0">
                <a:solidFill>
                  <a:srgbClr val="7F7F7F"/>
                </a:solidFill>
                <a:latin typeface="+mj-lt"/>
                <a:ea typeface="+mj-ea"/>
                <a:cs typeface="+mj-cs"/>
              </a:defRPr>
            </a:lvl1pPr>
          </a:lstStyle>
          <a:p>
            <a:pPr algn="ctr"/>
            <a:endParaRPr lang="en-GB" dirty="0" smtClean="0">
              <a:solidFill>
                <a:srgbClr val="2E4F4C"/>
              </a:solidFill>
              <a:latin typeface="Calibri Light" panose="020F0302020204030204" pitchFamily="34" charset="0"/>
              <a:ea typeface="Roboto Condensed" panose="02000000000000000000" pitchFamily="2" charset="0"/>
              <a:cs typeface="Calibri Light" panose="020F0302020204030204" pitchFamily="34" charset="0"/>
            </a:endParaRPr>
          </a:p>
          <a:p>
            <a:pPr algn="ctr"/>
            <a:r>
              <a:rPr lang="en-GB" dirty="0" smtClean="0">
                <a:solidFill>
                  <a:srgbClr val="2E4F4C"/>
                </a:solidFill>
                <a:latin typeface="Calibri Light" panose="020F0302020204030204" pitchFamily="34" charset="0"/>
                <a:ea typeface="Roboto Condensed" panose="02000000000000000000" pitchFamily="2" charset="0"/>
                <a:cs typeface="Calibri Light" panose="020F0302020204030204" pitchFamily="34" charset="0"/>
              </a:rPr>
              <a:t>0152 - 59292792</a:t>
            </a:r>
            <a:endParaRPr lang="en-GB" dirty="0">
              <a:solidFill>
                <a:srgbClr val="2E4F4C"/>
              </a:solidFill>
              <a:latin typeface="Calibri Light" panose="020F0302020204030204" pitchFamily="34" charset="0"/>
              <a:ea typeface="Roboto Condensed" panose="02000000000000000000" pitchFamily="2" charset="0"/>
              <a:cs typeface="Calibri Light" panose="020F0302020204030204" pitchFamily="34" charset="0"/>
            </a:endParaRPr>
          </a:p>
          <a:p>
            <a:pPr algn="ctr"/>
            <a:r>
              <a:rPr lang="en-GB" dirty="0" smtClean="0">
                <a:solidFill>
                  <a:srgbClr val="2E4F4C"/>
                </a:solidFill>
                <a:latin typeface="Calibri Light" panose="020F0302020204030204" pitchFamily="34" charset="0"/>
                <a:ea typeface="Roboto Condensed" panose="02000000000000000000" pitchFamily="2" charset="0"/>
                <a:cs typeface="Calibri Light" panose="020F0302020204030204" pitchFamily="34" charset="0"/>
              </a:rPr>
              <a:t>089 </a:t>
            </a:r>
            <a:r>
              <a:rPr lang="en-GB" dirty="0">
                <a:solidFill>
                  <a:srgbClr val="2E4F4C"/>
                </a:solidFill>
                <a:latin typeface="Calibri Light" panose="020F0302020204030204" pitchFamily="34" charset="0"/>
                <a:ea typeface="Roboto Condensed" panose="02000000000000000000" pitchFamily="2" charset="0"/>
                <a:cs typeface="Calibri Light" panose="020F0302020204030204" pitchFamily="34" charset="0"/>
              </a:rPr>
              <a:t>– 6666 94 </a:t>
            </a:r>
            <a:r>
              <a:rPr lang="en-GB" dirty="0" smtClean="0">
                <a:solidFill>
                  <a:srgbClr val="2E4F4C"/>
                </a:solidFill>
                <a:latin typeface="Calibri Light" panose="020F0302020204030204" pitchFamily="34" charset="0"/>
                <a:ea typeface="Roboto Condensed" panose="02000000000000000000" pitchFamily="2" charset="0"/>
                <a:cs typeface="Calibri Light" panose="020F0302020204030204" pitchFamily="34" charset="0"/>
              </a:rPr>
              <a:t>224</a:t>
            </a:r>
          </a:p>
          <a:p>
            <a:pPr algn="ctr"/>
            <a:endParaRPr lang="en-GB" dirty="0">
              <a:solidFill>
                <a:srgbClr val="2E4F4C"/>
              </a:solidFill>
              <a:latin typeface="Calibri Light" panose="020F0302020204030204" pitchFamily="34" charset="0"/>
              <a:ea typeface="Roboto Condensed" panose="02000000000000000000" pitchFamily="2" charset="0"/>
              <a:cs typeface="Calibri Light" panose="020F0302020204030204" pitchFamily="34" charset="0"/>
            </a:endParaRPr>
          </a:p>
        </p:txBody>
      </p:sp>
      <p:sp>
        <p:nvSpPr>
          <p:cNvPr id="9" name="Titel 5"/>
          <p:cNvSpPr txBox="1">
            <a:spLocks/>
          </p:cNvSpPr>
          <p:nvPr/>
        </p:nvSpPr>
        <p:spPr>
          <a:xfrm>
            <a:off x="7886689" y="4681102"/>
            <a:ext cx="3646565" cy="665624"/>
          </a:xfrm>
          <a:prstGeom prst="rect">
            <a:avLst/>
          </a:prstGeom>
        </p:spPr>
        <p:txBody>
          <a:bodyPr vert="horz" lIns="91440" tIns="45720" rIns="91440" bIns="45720" rtlCol="0" anchor="ctr">
            <a:noAutofit/>
          </a:bodyPr>
          <a:lstStyle>
            <a:lvl1pPr algn="l" defTabSz="457200" rtl="0" eaLnBrk="1" latinLnBrk="0" hangingPunct="1">
              <a:spcBef>
                <a:spcPct val="0"/>
              </a:spcBef>
              <a:buNone/>
              <a:defRPr lang="de-DE" sz="2400" b="1" kern="1200" dirty="0">
                <a:solidFill>
                  <a:srgbClr val="7F7F7F"/>
                </a:solidFill>
                <a:latin typeface="+mj-lt"/>
                <a:ea typeface="+mj-ea"/>
                <a:cs typeface="+mj-cs"/>
              </a:defRPr>
            </a:lvl1pPr>
          </a:lstStyle>
          <a:p>
            <a:pPr algn="ctr"/>
            <a:r>
              <a:rPr lang="en-GB" dirty="0">
                <a:solidFill>
                  <a:srgbClr val="2E4F4C"/>
                </a:solidFill>
                <a:latin typeface="Calibri Light" panose="020F0302020204030204" pitchFamily="34" charset="0"/>
                <a:ea typeface="Roboto Condensed" panose="02000000000000000000" pitchFamily="2" charset="0"/>
                <a:cs typeface="Calibri Light" panose="020F0302020204030204" pitchFamily="34" charset="0"/>
              </a:rPr>
              <a:t>www.rwb-ag.de</a:t>
            </a:r>
          </a:p>
        </p:txBody>
      </p:sp>
      <p:sp>
        <p:nvSpPr>
          <p:cNvPr id="18" name="Gleichschenkliges Dreieck 17"/>
          <p:cNvSpPr/>
          <p:nvPr/>
        </p:nvSpPr>
        <p:spPr bwMode="auto">
          <a:xfrm rot="10800000">
            <a:off x="2228318" y="1512250"/>
            <a:ext cx="543621" cy="354912"/>
          </a:xfrm>
          <a:prstGeom prst="triangle">
            <a:avLst/>
          </a:prstGeom>
          <a:solidFill>
            <a:schemeClr val="bg1"/>
          </a:solidFill>
          <a:ln w="12700">
            <a:no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a:p>
        </p:txBody>
      </p:sp>
      <p:sp>
        <p:nvSpPr>
          <p:cNvPr id="19" name="Gleichschenkliges Dreieck 18"/>
          <p:cNvSpPr/>
          <p:nvPr/>
        </p:nvSpPr>
        <p:spPr bwMode="auto">
          <a:xfrm rot="10800000">
            <a:off x="5824189" y="1512250"/>
            <a:ext cx="543621" cy="354912"/>
          </a:xfrm>
          <a:prstGeom prst="triangle">
            <a:avLst/>
          </a:prstGeom>
          <a:solidFill>
            <a:schemeClr val="bg1"/>
          </a:solidFill>
          <a:ln w="12700">
            <a:no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a:p>
        </p:txBody>
      </p:sp>
      <p:sp>
        <p:nvSpPr>
          <p:cNvPr id="20" name="Gleichschenkliges Dreieck 19"/>
          <p:cNvSpPr/>
          <p:nvPr/>
        </p:nvSpPr>
        <p:spPr bwMode="auto">
          <a:xfrm rot="10800000">
            <a:off x="9420060" y="1576542"/>
            <a:ext cx="543621" cy="354912"/>
          </a:xfrm>
          <a:prstGeom prst="triangle">
            <a:avLst/>
          </a:prstGeom>
          <a:solidFill>
            <a:schemeClr val="bg1"/>
          </a:solidFill>
          <a:ln w="12700">
            <a:no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a:p>
        </p:txBody>
      </p:sp>
      <p:sp>
        <p:nvSpPr>
          <p:cNvPr id="2" name="Foliennummernplatzhalter 1"/>
          <p:cNvSpPr>
            <a:spLocks noGrp="1"/>
          </p:cNvSpPr>
          <p:nvPr>
            <p:ph type="sldNum" sz="quarter" idx="4"/>
          </p:nvPr>
        </p:nvSpPr>
        <p:spPr/>
        <p:txBody>
          <a:bodyPr/>
          <a:lstStyle/>
          <a:p>
            <a:fld id="{DB151344-2787-0F42-9B8B-AE263F6B6993}" type="slidenum">
              <a:rPr lang="de-DE" smtClean="0"/>
              <a:pPr/>
              <a:t>32</a:t>
            </a:fld>
            <a:endParaRPr lang="de-DE" dirty="0"/>
          </a:p>
        </p:txBody>
      </p:sp>
      <p:sp>
        <p:nvSpPr>
          <p:cNvPr id="8" name="Textplatzhalter 7">
            <a:extLst>
              <a:ext uri="{FF2B5EF4-FFF2-40B4-BE49-F238E27FC236}">
                <a16:creationId xmlns:a16="http://schemas.microsoft.com/office/drawing/2014/main" xmlns="" id="{098D93C1-C484-4E08-BE56-845F618A47CA}"/>
              </a:ext>
            </a:extLst>
          </p:cNvPr>
          <p:cNvSpPr>
            <a:spLocks noGrp="1"/>
          </p:cNvSpPr>
          <p:nvPr>
            <p:ph type="body" sz="quarter" idx="10"/>
          </p:nvPr>
        </p:nvSpPr>
        <p:spPr/>
        <p:txBody>
          <a:bodyPr/>
          <a:lstStyle/>
          <a:p>
            <a:r>
              <a:rPr lang="de-DE" dirty="0"/>
              <a:t>So können Sie uns erreichen</a:t>
            </a:r>
          </a:p>
        </p:txBody>
      </p:sp>
      <p:sp>
        <p:nvSpPr>
          <p:cNvPr id="12" name="Ellipse 11">
            <a:extLst>
              <a:ext uri="{FF2B5EF4-FFF2-40B4-BE49-F238E27FC236}">
                <a16:creationId xmlns:a16="http://schemas.microsoft.com/office/drawing/2014/main" xmlns="" id="{C72AC710-C0BB-467E-9814-CF0BAB03927A}"/>
              </a:ext>
            </a:extLst>
          </p:cNvPr>
          <p:cNvSpPr/>
          <p:nvPr/>
        </p:nvSpPr>
        <p:spPr>
          <a:xfrm>
            <a:off x="1508965" y="2106386"/>
            <a:ext cx="1899136" cy="189913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1" name="Grafik 10">
            <a:extLst>
              <a:ext uri="{FF2B5EF4-FFF2-40B4-BE49-F238E27FC236}">
                <a16:creationId xmlns:a16="http://schemas.microsoft.com/office/drawing/2014/main" xmlns="" id="{EF69E745-D799-4AF0-A4ED-0BEBACCAF0D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369" t="28857" r="16513" b="29286"/>
          <a:stretch/>
        </p:blipFill>
        <p:spPr>
          <a:xfrm>
            <a:off x="1894573" y="2683188"/>
            <a:ext cx="1143638" cy="745812"/>
          </a:xfrm>
          <a:prstGeom prst="rect">
            <a:avLst/>
          </a:prstGeom>
        </p:spPr>
      </p:pic>
      <p:sp>
        <p:nvSpPr>
          <p:cNvPr id="22" name="Ellipse 21">
            <a:extLst>
              <a:ext uri="{FF2B5EF4-FFF2-40B4-BE49-F238E27FC236}">
                <a16:creationId xmlns:a16="http://schemas.microsoft.com/office/drawing/2014/main" xmlns="" id="{02001D5D-968F-4CAE-BCE5-656F160DB986}"/>
              </a:ext>
            </a:extLst>
          </p:cNvPr>
          <p:cNvSpPr/>
          <p:nvPr/>
        </p:nvSpPr>
        <p:spPr>
          <a:xfrm>
            <a:off x="5146431" y="2131501"/>
            <a:ext cx="1899136" cy="189913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21" name="Grafik 20">
            <a:extLst>
              <a:ext uri="{FF2B5EF4-FFF2-40B4-BE49-F238E27FC236}">
                <a16:creationId xmlns:a16="http://schemas.microsoft.com/office/drawing/2014/main" xmlns="" id="{E094E038-B280-4700-A725-47A99CC5F7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066" y="2547150"/>
            <a:ext cx="1067866" cy="1066809"/>
          </a:xfrm>
          <a:prstGeom prst="rect">
            <a:avLst/>
          </a:prstGeom>
        </p:spPr>
      </p:pic>
      <p:sp>
        <p:nvSpPr>
          <p:cNvPr id="23" name="Ellipse 22">
            <a:extLst>
              <a:ext uri="{FF2B5EF4-FFF2-40B4-BE49-F238E27FC236}">
                <a16:creationId xmlns:a16="http://schemas.microsoft.com/office/drawing/2014/main" xmlns="" id="{A53556E5-4A58-4E7C-86F9-2EA15762BC0C}"/>
              </a:ext>
            </a:extLst>
          </p:cNvPr>
          <p:cNvSpPr/>
          <p:nvPr/>
        </p:nvSpPr>
        <p:spPr>
          <a:xfrm>
            <a:off x="8742302" y="2133318"/>
            <a:ext cx="1899136" cy="189913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25" name="Grafik 24">
            <a:extLst>
              <a:ext uri="{FF2B5EF4-FFF2-40B4-BE49-F238E27FC236}">
                <a16:creationId xmlns:a16="http://schemas.microsoft.com/office/drawing/2014/main" xmlns="" id="{E10EE51A-DACF-43CB-B8E1-7B6822FE96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52337" y="2632756"/>
            <a:ext cx="1715267" cy="972728"/>
          </a:xfrm>
          <a:prstGeom prst="rect">
            <a:avLst/>
          </a:prstGeom>
        </p:spPr>
      </p:pic>
    </p:spTree>
    <p:extLst>
      <p:ext uri="{BB962C8B-B14F-4D97-AF65-F5344CB8AC3E}">
        <p14:creationId xmlns:p14="http://schemas.microsoft.com/office/powerpoint/2010/main" val="282490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D2D13E9-2521-4C2B-BDC4-361D4FFEEC9A}"/>
              </a:ext>
            </a:extLst>
          </p:cNvPr>
          <p:cNvSpPr>
            <a:spLocks noGrp="1"/>
          </p:cNvSpPr>
          <p:nvPr>
            <p:ph type="title"/>
          </p:nvPr>
        </p:nvSpPr>
        <p:spPr/>
        <p:txBody>
          <a:bodyPr>
            <a:normAutofit/>
          </a:bodyPr>
          <a:lstStyle/>
          <a:p>
            <a:r>
              <a:rPr lang="de-DE" sz="3200" b="0" dirty="0"/>
              <a:t>Produktstart des MPE Direct Return 6</a:t>
            </a:r>
          </a:p>
        </p:txBody>
      </p:sp>
      <p:sp>
        <p:nvSpPr>
          <p:cNvPr id="3" name="Textplatzhalter 2"/>
          <p:cNvSpPr>
            <a:spLocks noGrp="1"/>
          </p:cNvSpPr>
          <p:nvPr>
            <p:ph type="body" idx="1"/>
          </p:nvPr>
        </p:nvSpPr>
        <p:spPr/>
        <p:txBody>
          <a:bodyPr>
            <a:normAutofit/>
          </a:bodyPr>
          <a:lstStyle/>
          <a:p>
            <a:r>
              <a:rPr lang="de-DE" dirty="0"/>
              <a:t>Markus Dittmer – Vertriebsdirektor der RWB Partners GmbH</a:t>
            </a:r>
          </a:p>
          <a:p>
            <a:endParaRPr lang="de-DE" dirty="0"/>
          </a:p>
        </p:txBody>
      </p:sp>
      <p:pic>
        <p:nvPicPr>
          <p:cNvPr id="4" name="Grafik 3">
            <a:extLst>
              <a:ext uri="{FF2B5EF4-FFF2-40B4-BE49-F238E27FC236}">
                <a16:creationId xmlns="" xmlns:a16="http://schemas.microsoft.com/office/drawing/2014/main" id="{4A3AD06D-A1D8-4C27-879A-2FAC6D09EC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7238" y="3102007"/>
            <a:ext cx="2058079" cy="2078660"/>
          </a:xfrm>
          <a:prstGeom prst="rect">
            <a:avLst/>
          </a:prstGeom>
        </p:spPr>
      </p:pic>
    </p:spTree>
    <p:extLst>
      <p:ext uri="{BB962C8B-B14F-4D97-AF65-F5344CB8AC3E}">
        <p14:creationId xmlns:p14="http://schemas.microsoft.com/office/powerpoint/2010/main" val="4078200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Fortsetzung der erfolgreichen Serie der Direct Return Fonds</a:t>
            </a:r>
          </a:p>
        </p:txBody>
      </p:sp>
      <p:sp>
        <p:nvSpPr>
          <p:cNvPr id="4" name="Foliennummernplatzhalter 3"/>
          <p:cNvSpPr>
            <a:spLocks noGrp="1"/>
          </p:cNvSpPr>
          <p:nvPr>
            <p:ph type="sldNum" sz="quarter" idx="4"/>
          </p:nvPr>
        </p:nvSpPr>
        <p:spPr/>
        <p:txBody>
          <a:bodyPr/>
          <a:lstStyle/>
          <a:p>
            <a:fld id="{DB151344-2787-0F42-9B8B-AE263F6B6993}" type="slidenum">
              <a:rPr lang="de-DE" smtClean="0"/>
              <a:pPr/>
              <a:t>34</a:t>
            </a:fld>
            <a:endParaRPr lang="de-DE" dirty="0"/>
          </a:p>
        </p:txBody>
      </p:sp>
      <p:sp>
        <p:nvSpPr>
          <p:cNvPr id="6" name="Rectangle 19"/>
          <p:cNvSpPr>
            <a:spLocks noChangeArrowheads="1"/>
          </p:cNvSpPr>
          <p:nvPr/>
        </p:nvSpPr>
        <p:spPr bwMode="gray">
          <a:xfrm>
            <a:off x="360000" y="3422216"/>
            <a:ext cx="2160000" cy="2876400"/>
          </a:xfrm>
          <a:prstGeom prst="rect">
            <a:avLst/>
          </a:prstGeom>
          <a:solidFill>
            <a:schemeClr val="bg1">
              <a:lumMod val="95000"/>
            </a:schemeClr>
          </a:solidFill>
          <a:ln w="12700">
            <a:noFill/>
            <a:miter lim="800000"/>
            <a:headEnd/>
            <a:tailEnd/>
          </a:ln>
          <a:effectLst/>
        </p:spPr>
        <p:txBody>
          <a:bodyPr lIns="252000" tIns="252000" rIns="144000" bIns="144000" anchor="ctr"/>
          <a:lstStyle/>
          <a:p>
            <a:pPr>
              <a:lnSpc>
                <a:spcPct val="95000"/>
              </a:lnSpc>
              <a:spcAft>
                <a:spcPts val="800"/>
              </a:spcAft>
              <a:buClr>
                <a:srgbClr val="00483F"/>
              </a:buClr>
            </a:pPr>
            <a:endParaRPr lang="de-DE" sz="1400" dirty="0">
              <a:solidFill>
                <a:srgbClr val="00483F"/>
              </a:solidFill>
            </a:endParaRPr>
          </a:p>
          <a:p>
            <a:pPr algn="ctr">
              <a:lnSpc>
                <a:spcPct val="95000"/>
              </a:lnSpc>
              <a:spcAft>
                <a:spcPts val="800"/>
              </a:spcAft>
              <a:buClr>
                <a:srgbClr val="00483F"/>
              </a:buClr>
            </a:pPr>
            <a:r>
              <a:rPr lang="de-DE" sz="2800" b="1" dirty="0">
                <a:solidFill>
                  <a:srgbClr val="BDA477"/>
                </a:solidFill>
              </a:rPr>
              <a:t>12,1 Mio. € </a:t>
            </a:r>
            <a:r>
              <a:rPr lang="de-DE" sz="1400" dirty="0"/>
              <a:t>gezeichnetes Kapital</a:t>
            </a:r>
          </a:p>
        </p:txBody>
      </p:sp>
      <p:sp>
        <p:nvSpPr>
          <p:cNvPr id="7" name="Rechteck 6" descr="PresentationLoad.com"/>
          <p:cNvSpPr/>
          <p:nvPr/>
        </p:nvSpPr>
        <p:spPr>
          <a:xfrm>
            <a:off x="360000" y="3422216"/>
            <a:ext cx="2160000" cy="359998"/>
          </a:xfrm>
          <a:prstGeom prst="rect">
            <a:avLst/>
          </a:prstGeom>
          <a:solidFill>
            <a:srgbClr val="2E4F4C"/>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sz="1600" b="1" cap="all" dirty="0"/>
              <a:t>Direct Return</a:t>
            </a:r>
            <a:r>
              <a:rPr lang="de-DE" sz="1600" b="1" baseline="30000" dirty="0"/>
              <a:t>1</a:t>
            </a:r>
          </a:p>
        </p:txBody>
      </p:sp>
      <p:sp>
        <p:nvSpPr>
          <p:cNvPr id="9" name="Rectangle 19"/>
          <p:cNvSpPr>
            <a:spLocks noChangeArrowheads="1"/>
          </p:cNvSpPr>
          <p:nvPr/>
        </p:nvSpPr>
        <p:spPr bwMode="gray">
          <a:xfrm>
            <a:off x="2700000" y="2663301"/>
            <a:ext cx="2160000" cy="3654000"/>
          </a:xfrm>
          <a:prstGeom prst="rect">
            <a:avLst/>
          </a:prstGeom>
          <a:solidFill>
            <a:schemeClr val="bg1">
              <a:lumMod val="95000"/>
            </a:schemeClr>
          </a:solidFill>
          <a:ln w="12700">
            <a:noFill/>
            <a:miter lim="800000"/>
            <a:headEnd/>
            <a:tailEnd/>
          </a:ln>
          <a:effectLst/>
        </p:spPr>
        <p:txBody>
          <a:bodyPr lIns="252000" tIns="252000" rIns="144000" bIns="144000" anchor="ctr"/>
          <a:lstStyle/>
          <a:p>
            <a:pPr algn="ctr">
              <a:lnSpc>
                <a:spcPct val="95000"/>
              </a:lnSpc>
              <a:spcAft>
                <a:spcPts val="800"/>
              </a:spcAft>
              <a:buClr>
                <a:srgbClr val="00483F"/>
              </a:buClr>
            </a:pPr>
            <a:r>
              <a:rPr lang="de-DE" sz="2800" b="1" dirty="0">
                <a:solidFill>
                  <a:srgbClr val="BDA477"/>
                </a:solidFill>
              </a:rPr>
              <a:t>20,3 Mio. € </a:t>
            </a:r>
            <a:r>
              <a:rPr lang="de-DE" sz="1400" dirty="0"/>
              <a:t>gezeichnetes Kapital</a:t>
            </a:r>
          </a:p>
          <a:p>
            <a:pPr algn="ctr">
              <a:lnSpc>
                <a:spcPct val="95000"/>
              </a:lnSpc>
              <a:spcAft>
                <a:spcPts val="800"/>
              </a:spcAft>
              <a:buClr>
                <a:srgbClr val="00483F"/>
              </a:buClr>
            </a:pPr>
            <a:endParaRPr lang="de-DE" sz="1400" dirty="0">
              <a:solidFill>
                <a:srgbClr val="00483F"/>
              </a:solidFill>
            </a:endParaRPr>
          </a:p>
        </p:txBody>
      </p:sp>
      <p:sp>
        <p:nvSpPr>
          <p:cNvPr id="10" name="Rechteck 9" descr="PresentationLoad.com"/>
          <p:cNvSpPr/>
          <p:nvPr/>
        </p:nvSpPr>
        <p:spPr>
          <a:xfrm>
            <a:off x="2700000" y="2303303"/>
            <a:ext cx="2160000" cy="359998"/>
          </a:xfrm>
          <a:prstGeom prst="rect">
            <a:avLst/>
          </a:prstGeom>
          <a:solidFill>
            <a:srgbClr val="2E4F4C"/>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sz="1600" cap="all" dirty="0"/>
              <a:t>Direct Return iI</a:t>
            </a:r>
            <a:r>
              <a:rPr lang="de-DE" sz="1600" baseline="30000" dirty="0"/>
              <a:t>2</a:t>
            </a:r>
          </a:p>
        </p:txBody>
      </p:sp>
      <p:sp>
        <p:nvSpPr>
          <p:cNvPr id="12" name="Rectangle 19"/>
          <p:cNvSpPr>
            <a:spLocks noChangeArrowheads="1"/>
          </p:cNvSpPr>
          <p:nvPr/>
        </p:nvSpPr>
        <p:spPr bwMode="gray">
          <a:xfrm>
            <a:off x="5040000" y="2303302"/>
            <a:ext cx="2160000" cy="3996000"/>
          </a:xfrm>
          <a:prstGeom prst="rect">
            <a:avLst/>
          </a:prstGeom>
          <a:solidFill>
            <a:schemeClr val="bg1">
              <a:lumMod val="95000"/>
            </a:schemeClr>
          </a:solidFill>
          <a:ln w="12700">
            <a:noFill/>
            <a:miter lim="800000"/>
            <a:headEnd/>
            <a:tailEnd/>
          </a:ln>
          <a:effectLst/>
        </p:spPr>
        <p:txBody>
          <a:bodyPr lIns="252000" tIns="252000" rIns="144000" bIns="144000" anchor="ctr"/>
          <a:lstStyle/>
          <a:p>
            <a:pPr algn="ctr">
              <a:lnSpc>
                <a:spcPct val="95000"/>
              </a:lnSpc>
              <a:spcAft>
                <a:spcPts val="800"/>
              </a:spcAft>
              <a:buClr>
                <a:srgbClr val="00483F"/>
              </a:buClr>
            </a:pPr>
            <a:r>
              <a:rPr lang="de-DE" sz="2800" b="1" dirty="0">
                <a:solidFill>
                  <a:srgbClr val="BDA477"/>
                </a:solidFill>
              </a:rPr>
              <a:t>22,2 Mio. €</a:t>
            </a:r>
            <a:r>
              <a:rPr lang="de-DE" sz="3200" dirty="0">
                <a:solidFill>
                  <a:srgbClr val="BDA477"/>
                </a:solidFill>
              </a:rPr>
              <a:t> </a:t>
            </a:r>
            <a:r>
              <a:rPr lang="de-DE" sz="1400" dirty="0"/>
              <a:t>gezeichnetes Kapital</a:t>
            </a:r>
          </a:p>
          <a:p>
            <a:pPr algn="ctr">
              <a:lnSpc>
                <a:spcPct val="95000"/>
              </a:lnSpc>
              <a:spcAft>
                <a:spcPts val="800"/>
              </a:spcAft>
              <a:buClr>
                <a:srgbClr val="00483F"/>
              </a:buClr>
            </a:pPr>
            <a:endParaRPr lang="de-DE" sz="1400" dirty="0">
              <a:solidFill>
                <a:srgbClr val="00483F"/>
              </a:solidFill>
            </a:endParaRPr>
          </a:p>
        </p:txBody>
      </p:sp>
      <p:sp>
        <p:nvSpPr>
          <p:cNvPr id="13" name="Rechteck 12" descr="PresentationLoad.com"/>
          <p:cNvSpPr/>
          <p:nvPr/>
        </p:nvSpPr>
        <p:spPr>
          <a:xfrm>
            <a:off x="5040000" y="1943305"/>
            <a:ext cx="2160000" cy="359998"/>
          </a:xfrm>
          <a:prstGeom prst="rect">
            <a:avLst/>
          </a:prstGeom>
          <a:solidFill>
            <a:srgbClr val="2E4F4C"/>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sz="1600" cap="all" dirty="0"/>
              <a:t>Direct Return iII</a:t>
            </a:r>
            <a:r>
              <a:rPr lang="de-DE" sz="1600" baseline="30000" dirty="0"/>
              <a:t>3</a:t>
            </a:r>
          </a:p>
        </p:txBody>
      </p:sp>
      <p:sp>
        <p:nvSpPr>
          <p:cNvPr id="15" name="Rectangle 19"/>
          <p:cNvSpPr>
            <a:spLocks noChangeArrowheads="1"/>
          </p:cNvSpPr>
          <p:nvPr/>
        </p:nvSpPr>
        <p:spPr bwMode="gray">
          <a:xfrm>
            <a:off x="7380000" y="1798616"/>
            <a:ext cx="2160000" cy="4500000"/>
          </a:xfrm>
          <a:prstGeom prst="rect">
            <a:avLst/>
          </a:prstGeom>
          <a:solidFill>
            <a:schemeClr val="bg1">
              <a:lumMod val="95000"/>
            </a:schemeClr>
          </a:solidFill>
          <a:ln w="12700">
            <a:noFill/>
            <a:miter lim="800000"/>
            <a:headEnd/>
            <a:tailEnd/>
          </a:ln>
          <a:effectLst/>
        </p:spPr>
        <p:txBody>
          <a:bodyPr lIns="252000" tIns="252000" rIns="144000" bIns="144000" anchor="ctr"/>
          <a:lstStyle/>
          <a:p>
            <a:pPr>
              <a:lnSpc>
                <a:spcPct val="95000"/>
              </a:lnSpc>
              <a:spcAft>
                <a:spcPts val="800"/>
              </a:spcAft>
              <a:buClr>
                <a:srgbClr val="00483F"/>
              </a:buClr>
            </a:pPr>
            <a:endParaRPr lang="de-DE" sz="1400" dirty="0">
              <a:solidFill>
                <a:srgbClr val="00483F"/>
              </a:solidFill>
            </a:endParaRPr>
          </a:p>
          <a:p>
            <a:pPr algn="ctr">
              <a:lnSpc>
                <a:spcPct val="95000"/>
              </a:lnSpc>
              <a:spcAft>
                <a:spcPts val="800"/>
              </a:spcAft>
              <a:buClr>
                <a:srgbClr val="00483F"/>
              </a:buClr>
            </a:pPr>
            <a:r>
              <a:rPr lang="de-DE" sz="2800" b="1" dirty="0">
                <a:solidFill>
                  <a:srgbClr val="BDA477"/>
                </a:solidFill>
              </a:rPr>
              <a:t>25,0 Mio. €</a:t>
            </a:r>
            <a:r>
              <a:rPr lang="de-DE" sz="3200" dirty="0">
                <a:solidFill>
                  <a:srgbClr val="BDA477"/>
                </a:solidFill>
              </a:rPr>
              <a:t> </a:t>
            </a:r>
            <a:r>
              <a:rPr lang="de-DE" sz="1400" dirty="0"/>
              <a:t>gezeichnetes Kapital</a:t>
            </a:r>
          </a:p>
          <a:p>
            <a:pPr algn="ctr">
              <a:lnSpc>
                <a:spcPct val="95000"/>
              </a:lnSpc>
              <a:spcAft>
                <a:spcPts val="800"/>
              </a:spcAft>
              <a:buClr>
                <a:srgbClr val="00483F"/>
              </a:buClr>
            </a:pPr>
            <a:endParaRPr lang="de-DE" sz="1400" dirty="0">
              <a:solidFill>
                <a:srgbClr val="00483F"/>
              </a:solidFill>
            </a:endParaRPr>
          </a:p>
          <a:p>
            <a:pPr algn="ctr">
              <a:lnSpc>
                <a:spcPct val="95000"/>
              </a:lnSpc>
              <a:spcAft>
                <a:spcPts val="800"/>
              </a:spcAft>
              <a:buClr>
                <a:srgbClr val="00483F"/>
              </a:buClr>
            </a:pPr>
            <a:endParaRPr lang="de-DE" sz="1400" dirty="0">
              <a:solidFill>
                <a:srgbClr val="00483F"/>
              </a:solidFill>
            </a:endParaRPr>
          </a:p>
        </p:txBody>
      </p:sp>
      <p:sp>
        <p:nvSpPr>
          <p:cNvPr id="16" name="Rechteck 15" descr="PresentationLoad.com"/>
          <p:cNvSpPr/>
          <p:nvPr/>
        </p:nvSpPr>
        <p:spPr>
          <a:xfrm>
            <a:off x="7380000" y="1438617"/>
            <a:ext cx="2160000" cy="359998"/>
          </a:xfrm>
          <a:prstGeom prst="rect">
            <a:avLst/>
          </a:prstGeom>
          <a:solidFill>
            <a:srgbClr val="2E4F4C"/>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sz="1600" cap="all" dirty="0"/>
              <a:t>Direct Return 4</a:t>
            </a:r>
            <a:r>
              <a:rPr lang="de-DE" sz="1600" baseline="30000" dirty="0"/>
              <a:t>4</a:t>
            </a:r>
          </a:p>
        </p:txBody>
      </p:sp>
      <p:sp>
        <p:nvSpPr>
          <p:cNvPr id="18" name="Rechteck 17">
            <a:extLst>
              <a:ext uri="{FF2B5EF4-FFF2-40B4-BE49-F238E27FC236}">
                <a16:creationId xmlns="" xmlns:a16="http://schemas.microsoft.com/office/drawing/2014/main" id="{B14DB848-04F3-4A5D-8A2A-EEB6389B5C7F}"/>
              </a:ext>
            </a:extLst>
          </p:cNvPr>
          <p:cNvSpPr/>
          <p:nvPr/>
        </p:nvSpPr>
        <p:spPr>
          <a:xfrm>
            <a:off x="252249" y="6298616"/>
            <a:ext cx="11939751" cy="33855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Jeweils abgekürzt für 1) RWB </a:t>
            </a:r>
            <a:r>
              <a:rPr lang="de-DE" sz="800" dirty="0" err="1">
                <a:latin typeface="Calibri Light" panose="020F0302020204030204" pitchFamily="34" charset="0"/>
                <a:cs typeface="Calibri Light" panose="020F0302020204030204" pitchFamily="34" charset="0"/>
              </a:rPr>
              <a:t>Direct</a:t>
            </a:r>
            <a:r>
              <a:rPr lang="de-DE" sz="800" dirty="0">
                <a:latin typeface="Calibri Light" panose="020F0302020204030204" pitchFamily="34" charset="0"/>
                <a:cs typeface="Calibri Light" panose="020F0302020204030204" pitchFamily="34" charset="0"/>
              </a:rPr>
              <a:t> Return GmbH &amp; Co. geschlossene Investment-KG; 2) RWB Direct Return II GmbH &amp; Co. geschlossene Investment-KG; 3) RWB </a:t>
            </a:r>
            <a:r>
              <a:rPr lang="de-DE" sz="800" dirty="0" err="1">
                <a:latin typeface="Calibri Light" panose="020F0302020204030204" pitchFamily="34" charset="0"/>
                <a:cs typeface="Calibri Light" panose="020F0302020204030204" pitchFamily="34" charset="0"/>
              </a:rPr>
              <a:t>Direct</a:t>
            </a:r>
            <a:r>
              <a:rPr lang="de-DE" sz="800" dirty="0">
                <a:latin typeface="Calibri Light" panose="020F0302020204030204" pitchFamily="34" charset="0"/>
                <a:cs typeface="Calibri Light" panose="020F0302020204030204" pitchFamily="34" charset="0"/>
              </a:rPr>
              <a:t> Return III GmbH &amp; Co. geschlossene Investment-KG; 4) RWB </a:t>
            </a:r>
            <a:r>
              <a:rPr lang="de-DE" sz="800" dirty="0" err="1">
                <a:latin typeface="Calibri Light" panose="020F0302020204030204" pitchFamily="34" charset="0"/>
                <a:cs typeface="Calibri Light" panose="020F0302020204030204" pitchFamily="34" charset="0"/>
              </a:rPr>
              <a:t>Direct</a:t>
            </a:r>
            <a:r>
              <a:rPr lang="de-DE" sz="800" dirty="0">
                <a:latin typeface="Calibri Light" panose="020F0302020204030204" pitchFamily="34" charset="0"/>
                <a:cs typeface="Calibri Light" panose="020F0302020204030204" pitchFamily="34" charset="0"/>
              </a:rPr>
              <a:t> Return 4 GmbH &amp; Co. geschlossene Investment-KG</a:t>
            </a:r>
          </a:p>
          <a:p>
            <a:r>
              <a:rPr lang="de-DE" sz="800" dirty="0">
                <a:latin typeface="Calibri Light" panose="020F0302020204030204" pitchFamily="34" charset="0"/>
                <a:cs typeface="Calibri Light" panose="020F0302020204030204" pitchFamily="34" charset="0"/>
              </a:rPr>
              <a:t>5) RWB Direct Return 5 GmbH &amp; Co. geschlossene Investment-KG</a:t>
            </a:r>
          </a:p>
        </p:txBody>
      </p:sp>
      <p:sp>
        <p:nvSpPr>
          <p:cNvPr id="14" name="Rectangle 19"/>
          <p:cNvSpPr>
            <a:spLocks noChangeArrowheads="1"/>
          </p:cNvSpPr>
          <p:nvPr/>
        </p:nvSpPr>
        <p:spPr bwMode="gray">
          <a:xfrm>
            <a:off x="9748299" y="2781416"/>
            <a:ext cx="2160000" cy="3517200"/>
          </a:xfrm>
          <a:prstGeom prst="rect">
            <a:avLst/>
          </a:prstGeom>
          <a:solidFill>
            <a:schemeClr val="bg1">
              <a:lumMod val="95000"/>
            </a:schemeClr>
          </a:solidFill>
          <a:ln w="12700">
            <a:noFill/>
            <a:miter lim="800000"/>
            <a:headEnd/>
            <a:tailEnd/>
          </a:ln>
          <a:effectLst/>
        </p:spPr>
        <p:txBody>
          <a:bodyPr lIns="252000" tIns="252000" rIns="144000" bIns="144000" anchor="ctr"/>
          <a:lstStyle/>
          <a:p>
            <a:pPr>
              <a:lnSpc>
                <a:spcPct val="95000"/>
              </a:lnSpc>
              <a:spcAft>
                <a:spcPts val="800"/>
              </a:spcAft>
              <a:buClr>
                <a:srgbClr val="00483F"/>
              </a:buClr>
            </a:pPr>
            <a:endParaRPr lang="de-DE" sz="1400" dirty="0">
              <a:solidFill>
                <a:srgbClr val="00483F"/>
              </a:solidFill>
            </a:endParaRPr>
          </a:p>
          <a:p>
            <a:pPr algn="ctr">
              <a:lnSpc>
                <a:spcPct val="95000"/>
              </a:lnSpc>
              <a:spcAft>
                <a:spcPts val="800"/>
              </a:spcAft>
              <a:buClr>
                <a:srgbClr val="00483F"/>
              </a:buClr>
            </a:pPr>
            <a:r>
              <a:rPr lang="de-DE" sz="2800" b="1" dirty="0">
                <a:solidFill>
                  <a:srgbClr val="BDA477"/>
                </a:solidFill>
              </a:rPr>
              <a:t>14,8 Mio. €</a:t>
            </a:r>
            <a:r>
              <a:rPr lang="de-DE" sz="3200" dirty="0">
                <a:solidFill>
                  <a:srgbClr val="BDA477"/>
                </a:solidFill>
              </a:rPr>
              <a:t> </a:t>
            </a:r>
            <a:r>
              <a:rPr lang="de-DE" sz="1400" dirty="0"/>
              <a:t>gezeichnetes Kapital</a:t>
            </a:r>
          </a:p>
          <a:p>
            <a:pPr algn="ctr">
              <a:lnSpc>
                <a:spcPct val="95000"/>
              </a:lnSpc>
              <a:spcAft>
                <a:spcPts val="800"/>
              </a:spcAft>
              <a:buClr>
                <a:srgbClr val="00483F"/>
              </a:buClr>
            </a:pPr>
            <a:endParaRPr lang="de-DE" sz="1400" dirty="0">
              <a:solidFill>
                <a:srgbClr val="00483F"/>
              </a:solidFill>
            </a:endParaRPr>
          </a:p>
          <a:p>
            <a:pPr algn="ctr">
              <a:lnSpc>
                <a:spcPct val="95000"/>
              </a:lnSpc>
              <a:spcAft>
                <a:spcPts val="800"/>
              </a:spcAft>
              <a:buClr>
                <a:srgbClr val="00483F"/>
              </a:buClr>
            </a:pPr>
            <a:endParaRPr lang="de-DE" sz="1400" dirty="0">
              <a:solidFill>
                <a:srgbClr val="00483F"/>
              </a:solidFill>
            </a:endParaRPr>
          </a:p>
        </p:txBody>
      </p:sp>
      <p:sp>
        <p:nvSpPr>
          <p:cNvPr id="17" name="Rechteck 16" descr="PresentationLoad.com"/>
          <p:cNvSpPr/>
          <p:nvPr/>
        </p:nvSpPr>
        <p:spPr>
          <a:xfrm>
            <a:off x="9748299" y="2435481"/>
            <a:ext cx="2160000" cy="359998"/>
          </a:xfrm>
          <a:prstGeom prst="rect">
            <a:avLst/>
          </a:prstGeom>
          <a:solidFill>
            <a:srgbClr val="2E4F4C"/>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sz="1600" cap="all" dirty="0"/>
              <a:t>Direct Return 5</a:t>
            </a:r>
            <a:r>
              <a:rPr lang="de-DE" sz="1600" baseline="30000" dirty="0"/>
              <a:t>5</a:t>
            </a:r>
          </a:p>
        </p:txBody>
      </p:sp>
    </p:spTree>
    <p:extLst>
      <p:ext uri="{BB962C8B-B14F-4D97-AF65-F5344CB8AC3E}">
        <p14:creationId xmlns:p14="http://schemas.microsoft.com/office/powerpoint/2010/main" val="3093757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0"/>
          </p:nvPr>
        </p:nvSpPr>
        <p:spPr/>
        <p:txBody>
          <a:bodyPr/>
          <a:lstStyle/>
          <a:p>
            <a:r>
              <a:rPr lang="de-DE" dirty="0"/>
              <a:t>RWB Direct Return 4*</a:t>
            </a:r>
          </a:p>
          <a:p>
            <a:r>
              <a:rPr lang="de-DE" sz="1600" dirty="0"/>
              <a:t>Platzierungsverlauf bis zum Hard Cap von 20 Mio. Euro</a:t>
            </a:r>
          </a:p>
        </p:txBody>
      </p:sp>
      <p:graphicFrame>
        <p:nvGraphicFramePr>
          <p:cNvPr id="25" name="Inhaltsplatzhalter 24"/>
          <p:cNvGraphicFramePr>
            <a:graphicFrameLocks noGrp="1"/>
          </p:cNvGraphicFramePr>
          <p:nvPr>
            <p:ph idx="1"/>
            <p:extLst/>
          </p:nvPr>
        </p:nvGraphicFramePr>
        <p:xfrm>
          <a:off x="411163" y="1557338"/>
          <a:ext cx="11204575" cy="4691062"/>
        </p:xfrm>
        <a:graphic>
          <a:graphicData uri="http://schemas.openxmlformats.org/drawingml/2006/chart">
            <c:chart xmlns:c="http://schemas.openxmlformats.org/drawingml/2006/chart" xmlns:r="http://schemas.openxmlformats.org/officeDocument/2006/relationships" r:id="rId3"/>
          </a:graphicData>
        </a:graphic>
      </p:graphicFrame>
      <p:sp>
        <p:nvSpPr>
          <p:cNvPr id="26" name="Rechteck 25">
            <a:extLst>
              <a:ext uri="{FF2B5EF4-FFF2-40B4-BE49-F238E27FC236}">
                <a16:creationId xmlns="" xmlns:a16="http://schemas.microsoft.com/office/drawing/2014/main" id="{B14DB848-04F3-4A5D-8A2A-EEB6389B5C7F}"/>
              </a:ext>
            </a:extLst>
          </p:cNvPr>
          <p:cNvSpPr/>
          <p:nvPr/>
        </p:nvSpPr>
        <p:spPr>
          <a:xfrm>
            <a:off x="178674" y="6373097"/>
            <a:ext cx="11939751" cy="461665"/>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*RWB Direct Return 4 GmbH &amp; Co. geschlossene Investment-KG</a:t>
            </a:r>
          </a:p>
          <a:p>
            <a:endParaRPr lang="de-DE" sz="800" dirty="0">
              <a:latin typeface="Calibri Light" panose="020F0302020204030204" pitchFamily="34" charset="0"/>
              <a:cs typeface="Calibri Light" panose="020F0302020204030204" pitchFamily="34" charset="0"/>
            </a:endParaRPr>
          </a:p>
          <a:p>
            <a:endParaRPr lang="de-DE" sz="800" dirty="0">
              <a:latin typeface="Calibri Light" panose="020F0302020204030204" pitchFamily="34" charset="0"/>
              <a:cs typeface="Calibri Light" panose="020F0302020204030204" pitchFamily="34" charset="0"/>
            </a:endParaRPr>
          </a:p>
        </p:txBody>
      </p:sp>
      <p:sp>
        <p:nvSpPr>
          <p:cNvPr id="31" name="Pfeil nach links und rechts 30"/>
          <p:cNvSpPr/>
          <p:nvPr/>
        </p:nvSpPr>
        <p:spPr>
          <a:xfrm>
            <a:off x="1091382" y="3272256"/>
            <a:ext cx="5961059" cy="934602"/>
          </a:xfrm>
          <a:prstGeom prst="leftRightArrow">
            <a:avLst/>
          </a:prstGeom>
          <a:solidFill>
            <a:srgbClr val="BDA477"/>
          </a:solidFill>
          <a:ln>
            <a:solidFill>
              <a:srgbClr val="BDA477"/>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de-DE" sz="1600" dirty="0"/>
              <a:t>139 Tage bis zur Erreichung des Hard Cap von 20 Mio. Euro</a:t>
            </a:r>
          </a:p>
        </p:txBody>
      </p:sp>
      <p:sp>
        <p:nvSpPr>
          <p:cNvPr id="7" name="Pfeil nach links und rechts 30">
            <a:extLst>
              <a:ext uri="{FF2B5EF4-FFF2-40B4-BE49-F238E27FC236}">
                <a16:creationId xmlns="" xmlns:a16="http://schemas.microsoft.com/office/drawing/2014/main" id="{84ABDEF2-AC4F-469B-A9A5-17AF8C532536}"/>
              </a:ext>
            </a:extLst>
          </p:cNvPr>
          <p:cNvSpPr/>
          <p:nvPr/>
        </p:nvSpPr>
        <p:spPr>
          <a:xfrm>
            <a:off x="1091382" y="4274869"/>
            <a:ext cx="10238770" cy="934602"/>
          </a:xfrm>
          <a:prstGeom prst="leftRightArrow">
            <a:avLst/>
          </a:prstGeom>
          <a:solidFill>
            <a:srgbClr val="CFBD9D"/>
          </a:solidFill>
          <a:ln>
            <a:no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de-DE" sz="1600" dirty="0">
                <a:solidFill>
                  <a:srgbClr val="2E4F4C"/>
                </a:solidFill>
              </a:rPr>
              <a:t>Ursprünglich geplanter Platzierungszeitraum</a:t>
            </a:r>
          </a:p>
        </p:txBody>
      </p:sp>
    </p:spTree>
    <p:extLst>
      <p:ext uri="{BB962C8B-B14F-4D97-AF65-F5344CB8AC3E}">
        <p14:creationId xmlns:p14="http://schemas.microsoft.com/office/powerpoint/2010/main" val="36364366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B151344-2787-0F42-9B8B-AE263F6B6993}" type="slidenum">
              <a:rPr lang="de-DE" smtClean="0"/>
              <a:pPr/>
              <a:t>36</a:t>
            </a:fld>
            <a:endParaRPr lang="de-DE" dirty="0"/>
          </a:p>
        </p:txBody>
      </p:sp>
      <p:sp>
        <p:nvSpPr>
          <p:cNvPr id="4" name="Textplatzhalter 3">
            <a:extLst>
              <a:ext uri="{FF2B5EF4-FFF2-40B4-BE49-F238E27FC236}">
                <a16:creationId xmlns="" xmlns:a16="http://schemas.microsoft.com/office/drawing/2014/main" id="{C73D9D3D-C0D3-4F6E-8B26-A73A9DF64987}"/>
              </a:ext>
            </a:extLst>
          </p:cNvPr>
          <p:cNvSpPr>
            <a:spLocks noGrp="1"/>
          </p:cNvSpPr>
          <p:nvPr>
            <p:ph type="body" sz="quarter" idx="10"/>
          </p:nvPr>
        </p:nvSpPr>
        <p:spPr/>
        <p:txBody>
          <a:bodyPr/>
          <a:lstStyle/>
          <a:p>
            <a:r>
              <a:rPr lang="de-DE" dirty="0"/>
              <a:t>Neuer Markenauftritt im bewährten Fondskonzept</a:t>
            </a:r>
          </a:p>
        </p:txBody>
      </p:sp>
      <p:pic>
        <p:nvPicPr>
          <p:cNvPr id="11" name="Grafik 10">
            <a:extLst>
              <a:ext uri="{FF2B5EF4-FFF2-40B4-BE49-F238E27FC236}">
                <a16:creationId xmlns="" xmlns:a16="http://schemas.microsoft.com/office/drawing/2014/main" id="{CF6C9361-E4AD-45AB-8437-8DACA6E723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934" y="3792363"/>
            <a:ext cx="2848138" cy="1217579"/>
          </a:xfrm>
          <a:prstGeom prst="rect">
            <a:avLst/>
          </a:prstGeom>
        </p:spPr>
      </p:pic>
      <p:sp>
        <p:nvSpPr>
          <p:cNvPr id="3" name="Pfeil: nach rechts 2">
            <a:extLst>
              <a:ext uri="{FF2B5EF4-FFF2-40B4-BE49-F238E27FC236}">
                <a16:creationId xmlns="" xmlns:a16="http://schemas.microsoft.com/office/drawing/2014/main" id="{970F1D4B-1F43-43A4-A041-2A16C1B205A6}"/>
              </a:ext>
            </a:extLst>
          </p:cNvPr>
          <p:cNvSpPr/>
          <p:nvPr/>
        </p:nvSpPr>
        <p:spPr>
          <a:xfrm>
            <a:off x="5099891" y="3979961"/>
            <a:ext cx="1429555" cy="842382"/>
          </a:xfrm>
          <a:prstGeom prst="rightArrow">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6" name="Grafik 5">
            <a:extLst>
              <a:ext uri="{FF2B5EF4-FFF2-40B4-BE49-F238E27FC236}">
                <a16:creationId xmlns="" xmlns:a16="http://schemas.microsoft.com/office/drawing/2014/main" id="{7C6B4F09-527A-4272-BE26-76F34C254C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1265" y="3792363"/>
            <a:ext cx="2970838" cy="1270033"/>
          </a:xfrm>
          <a:prstGeom prst="rect">
            <a:avLst/>
          </a:prstGeom>
        </p:spPr>
      </p:pic>
      <p:sp>
        <p:nvSpPr>
          <p:cNvPr id="5" name="Rechteck 4">
            <a:extLst>
              <a:ext uri="{FF2B5EF4-FFF2-40B4-BE49-F238E27FC236}">
                <a16:creationId xmlns="" xmlns:a16="http://schemas.microsoft.com/office/drawing/2014/main" id="{9747688E-35DC-47B2-8A0A-4038B1EB80EB}"/>
              </a:ext>
            </a:extLst>
          </p:cNvPr>
          <p:cNvSpPr/>
          <p:nvPr/>
        </p:nvSpPr>
        <p:spPr>
          <a:xfrm>
            <a:off x="2319688" y="1556046"/>
            <a:ext cx="6939815" cy="1323439"/>
          </a:xfrm>
          <a:prstGeom prst="rect">
            <a:avLst/>
          </a:prstGeom>
        </p:spPr>
        <p:txBody>
          <a:bodyPr wrap="square">
            <a:spAutoFit/>
          </a:bodyPr>
          <a:lstStyle/>
          <a:p>
            <a:pPr algn="ctr"/>
            <a:r>
              <a:rPr lang="de-DE" sz="4000" dirty="0">
                <a:solidFill>
                  <a:schemeClr val="bg2">
                    <a:lumMod val="10000"/>
                  </a:schemeClr>
                </a:solidFill>
                <a:latin typeface="Calibri Light" panose="020F0302020204030204" pitchFamily="34" charset="0"/>
                <a:ea typeface="Calibri Light" panose="020F0302020204030204" pitchFamily="34" charset="0"/>
                <a:cs typeface="Calibri Light" panose="020F0302020204030204" pitchFamily="34" charset="0"/>
              </a:rPr>
              <a:t>2025 -</a:t>
            </a:r>
            <a:r>
              <a:rPr lang="de-DE" sz="4000" dirty="0">
                <a:latin typeface="Calibri Light" panose="020F0302020204030204" pitchFamily="34" charset="0"/>
                <a:ea typeface="Calibri Light" panose="020F0302020204030204" pitchFamily="34" charset="0"/>
                <a:cs typeface="Calibri Light" panose="020F0302020204030204" pitchFamily="34" charset="0"/>
              </a:rPr>
              <a:t> Ein neues Kapitel beginnt:</a:t>
            </a:r>
          </a:p>
          <a:p>
            <a:pPr algn="ctr"/>
            <a:r>
              <a:rPr lang="de-DE" sz="4000" dirty="0">
                <a:solidFill>
                  <a:srgbClr val="BDA477"/>
                </a:solidFill>
                <a:latin typeface="Calibri Light" panose="020F0302020204030204" pitchFamily="34" charset="0"/>
                <a:ea typeface="Calibri Light" panose="020F0302020204030204" pitchFamily="34" charset="0"/>
                <a:cs typeface="Calibri Light" panose="020F0302020204030204" pitchFamily="34" charset="0"/>
              </a:rPr>
              <a:t>Aus der RWB wird die MPE!</a:t>
            </a:r>
          </a:p>
        </p:txBody>
      </p:sp>
    </p:spTree>
    <p:extLst>
      <p:ext uri="{BB962C8B-B14F-4D97-AF65-F5344CB8AC3E}">
        <p14:creationId xmlns:p14="http://schemas.microsoft.com/office/powerpoint/2010/main" val="42272955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 xmlns:a16="http://schemas.microsoft.com/office/drawing/2014/main" id="{1D41FF70-6EF0-466F-ABCE-DF31FC9D967D}"/>
              </a:ext>
            </a:extLst>
          </p:cNvPr>
          <p:cNvSpPr>
            <a:spLocks noGrp="1"/>
          </p:cNvSpPr>
          <p:nvPr>
            <p:ph type="sldNum" sz="quarter" idx="4"/>
          </p:nvPr>
        </p:nvSpPr>
        <p:spPr/>
        <p:txBody>
          <a:bodyPr/>
          <a:lstStyle/>
          <a:p>
            <a:fld id="{DB151344-2787-0F42-9B8B-AE263F6B6993}" type="slidenum">
              <a:rPr lang="de-DE" smtClean="0"/>
              <a:pPr/>
              <a:t>37</a:t>
            </a:fld>
            <a:endParaRPr lang="de-DE" dirty="0"/>
          </a:p>
        </p:txBody>
      </p:sp>
      <p:sp>
        <p:nvSpPr>
          <p:cNvPr id="4" name="Textplatzhalter 3">
            <a:extLst>
              <a:ext uri="{FF2B5EF4-FFF2-40B4-BE49-F238E27FC236}">
                <a16:creationId xmlns="" xmlns:a16="http://schemas.microsoft.com/office/drawing/2014/main" id="{B60AAE2C-304E-4F4D-9A16-E911E9BAA7FD}"/>
              </a:ext>
            </a:extLst>
          </p:cNvPr>
          <p:cNvSpPr>
            <a:spLocks noGrp="1"/>
          </p:cNvSpPr>
          <p:nvPr>
            <p:ph type="body" sz="quarter" idx="10"/>
          </p:nvPr>
        </p:nvSpPr>
        <p:spPr>
          <a:xfrm>
            <a:off x="410627" y="163367"/>
            <a:ext cx="11202120" cy="728664"/>
          </a:xfrm>
        </p:spPr>
        <p:txBody>
          <a:bodyPr/>
          <a:lstStyle/>
          <a:p>
            <a:r>
              <a:rPr lang="de-DE" dirty="0"/>
              <a:t>MPE Direct Return 6*: Seite an Seite mit institutionellen Anlegern investieren</a:t>
            </a:r>
          </a:p>
        </p:txBody>
      </p:sp>
      <p:sp>
        <p:nvSpPr>
          <p:cNvPr id="38" name="Pfeil: nach rechts 66">
            <a:extLst>
              <a:ext uri="{FF2B5EF4-FFF2-40B4-BE49-F238E27FC236}">
                <a16:creationId xmlns="" xmlns:a16="http://schemas.microsoft.com/office/drawing/2014/main" id="{EBB672BF-04C5-46FC-B41D-E9D0FDEE3B49}"/>
              </a:ext>
            </a:extLst>
          </p:cNvPr>
          <p:cNvSpPr/>
          <p:nvPr/>
        </p:nvSpPr>
        <p:spPr>
          <a:xfrm rot="5400000">
            <a:off x="8712506" y="2337893"/>
            <a:ext cx="1814212" cy="396000"/>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4" name="Pfeil: nach rechts 65">
            <a:extLst>
              <a:ext uri="{FF2B5EF4-FFF2-40B4-BE49-F238E27FC236}">
                <a16:creationId xmlns="" xmlns:a16="http://schemas.microsoft.com/office/drawing/2014/main" id="{DDD4CE19-834A-4C5C-A6C0-FF576E9D3676}"/>
              </a:ext>
            </a:extLst>
          </p:cNvPr>
          <p:cNvSpPr/>
          <p:nvPr/>
        </p:nvSpPr>
        <p:spPr>
          <a:xfrm rot="5400000">
            <a:off x="1163651" y="2812760"/>
            <a:ext cx="808483" cy="396000"/>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5" name="Rechteck 44">
            <a:extLst>
              <a:ext uri="{FF2B5EF4-FFF2-40B4-BE49-F238E27FC236}">
                <a16:creationId xmlns="" xmlns:a16="http://schemas.microsoft.com/office/drawing/2014/main" id="{AD7B73D4-A3B2-634A-822A-9905F3DE0D6D}"/>
              </a:ext>
            </a:extLst>
          </p:cNvPr>
          <p:cNvSpPr/>
          <p:nvPr/>
        </p:nvSpPr>
        <p:spPr>
          <a:xfrm>
            <a:off x="733927" y="3442999"/>
            <a:ext cx="10692250" cy="712873"/>
          </a:xfrm>
          <a:prstGeom prst="rect">
            <a:avLst/>
          </a:prstGeom>
          <a:solidFill>
            <a:srgbClr val="3B547C"/>
          </a:solidFill>
          <a:ln w="9525">
            <a:solidFill>
              <a:srgbClr val="3B54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prstClr val="white"/>
                </a:solidFill>
              </a:rPr>
              <a:t>MPEP Fund V</a:t>
            </a:r>
            <a:endParaRPr lang="de-DE" sz="2000" dirty="0">
              <a:solidFill>
                <a:prstClr val="white"/>
              </a:solidFill>
            </a:endParaRPr>
          </a:p>
        </p:txBody>
      </p:sp>
      <p:sp>
        <p:nvSpPr>
          <p:cNvPr id="54" name="Textfeld 53">
            <a:extLst>
              <a:ext uri="{FF2B5EF4-FFF2-40B4-BE49-F238E27FC236}">
                <a16:creationId xmlns="" xmlns:a16="http://schemas.microsoft.com/office/drawing/2014/main" id="{C3CEBCC1-C85B-4333-8392-384BF1D8C6C7}"/>
              </a:ext>
            </a:extLst>
          </p:cNvPr>
          <p:cNvSpPr txBox="1"/>
          <p:nvPr/>
        </p:nvSpPr>
        <p:spPr>
          <a:xfrm>
            <a:off x="8299821" y="1775334"/>
            <a:ext cx="2639583" cy="307777"/>
          </a:xfrm>
          <a:prstGeom prst="rect">
            <a:avLst/>
          </a:prstGeom>
          <a:solidFill>
            <a:schemeClr val="bg1"/>
          </a:solidFill>
        </p:spPr>
        <p:txBody>
          <a:bodyPr wrap="square" rtlCol="0">
            <a:spAutoFit/>
          </a:bodyPr>
          <a:lstStyle/>
          <a:p>
            <a:pPr algn="ctr"/>
            <a:r>
              <a:rPr lang="de-DE" sz="1400" b="1" dirty="0"/>
              <a:t>Investition ab jeweils 5.000 €</a:t>
            </a:r>
          </a:p>
        </p:txBody>
      </p:sp>
      <p:sp>
        <p:nvSpPr>
          <p:cNvPr id="55" name="Rechteck 54">
            <a:extLst>
              <a:ext uri="{FF2B5EF4-FFF2-40B4-BE49-F238E27FC236}">
                <a16:creationId xmlns="" xmlns:a16="http://schemas.microsoft.com/office/drawing/2014/main" id="{BAB5AC8F-CC84-4AA9-AAFA-5C440E90A554}"/>
              </a:ext>
            </a:extLst>
          </p:cNvPr>
          <p:cNvSpPr/>
          <p:nvPr/>
        </p:nvSpPr>
        <p:spPr>
          <a:xfrm>
            <a:off x="8457015" y="2226883"/>
            <a:ext cx="2325195" cy="360000"/>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600" dirty="0"/>
              <a:t>MPE Direct Return 6</a:t>
            </a:r>
          </a:p>
        </p:txBody>
      </p:sp>
      <p:sp>
        <p:nvSpPr>
          <p:cNvPr id="61" name="Rechteck 60">
            <a:extLst>
              <a:ext uri="{FF2B5EF4-FFF2-40B4-BE49-F238E27FC236}">
                <a16:creationId xmlns="" xmlns:a16="http://schemas.microsoft.com/office/drawing/2014/main" id="{F1CF18E0-013A-494B-AA30-AD096D73B758}"/>
              </a:ext>
            </a:extLst>
          </p:cNvPr>
          <p:cNvSpPr/>
          <p:nvPr/>
        </p:nvSpPr>
        <p:spPr>
          <a:xfrm>
            <a:off x="8457013" y="1015302"/>
            <a:ext cx="2325195" cy="629576"/>
          </a:xfrm>
          <a:prstGeom prst="rect">
            <a:avLst/>
          </a:prstGeom>
          <a:solidFill>
            <a:srgbClr val="8C9B9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600" dirty="0">
                <a:solidFill>
                  <a:schemeClr val="bg1"/>
                </a:solidFill>
              </a:rPr>
              <a:t>Vielzahl Privatanleger</a:t>
            </a:r>
          </a:p>
        </p:txBody>
      </p:sp>
      <p:sp>
        <p:nvSpPr>
          <p:cNvPr id="62" name="Rechteck 61">
            <a:extLst>
              <a:ext uri="{FF2B5EF4-FFF2-40B4-BE49-F238E27FC236}">
                <a16:creationId xmlns="" xmlns:a16="http://schemas.microsoft.com/office/drawing/2014/main" id="{C291318A-9CF5-4050-9A35-D30D2EB2D4D3}"/>
              </a:ext>
            </a:extLst>
          </p:cNvPr>
          <p:cNvSpPr/>
          <p:nvPr/>
        </p:nvSpPr>
        <p:spPr>
          <a:xfrm>
            <a:off x="6317974" y="2225345"/>
            <a:ext cx="1883788" cy="360000"/>
          </a:xfrm>
          <a:prstGeom prst="rect">
            <a:avLst/>
          </a:prstGeom>
          <a:solidFill>
            <a:srgbClr val="8990A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Stiftungen</a:t>
            </a:r>
          </a:p>
        </p:txBody>
      </p:sp>
      <p:sp>
        <p:nvSpPr>
          <p:cNvPr id="35" name="Rechteck 34">
            <a:extLst>
              <a:ext uri="{FF2B5EF4-FFF2-40B4-BE49-F238E27FC236}">
                <a16:creationId xmlns="" xmlns:a16="http://schemas.microsoft.com/office/drawing/2014/main" id="{E5FED0C9-A855-4F8C-B567-A00230711610}"/>
              </a:ext>
            </a:extLst>
          </p:cNvPr>
          <p:cNvSpPr/>
          <p:nvPr/>
        </p:nvSpPr>
        <p:spPr>
          <a:xfrm>
            <a:off x="733926" y="4117154"/>
            <a:ext cx="10692251" cy="2230481"/>
          </a:xfrm>
          <a:prstGeom prst="rect">
            <a:avLst/>
          </a:prstGeom>
          <a:noFill/>
          <a:ln w="9525">
            <a:solidFill>
              <a:srgbClr val="3B54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prstClr val="white"/>
                </a:solidFill>
              </a:rPr>
              <a:t>MPEP Fund IV</a:t>
            </a:r>
          </a:p>
        </p:txBody>
      </p:sp>
      <p:sp>
        <p:nvSpPr>
          <p:cNvPr id="40" name="Rechteck 39">
            <a:extLst>
              <a:ext uri="{FF2B5EF4-FFF2-40B4-BE49-F238E27FC236}">
                <a16:creationId xmlns="" xmlns:a16="http://schemas.microsoft.com/office/drawing/2014/main" id="{4E0224C2-9618-4962-ABE4-237182FB4258}"/>
              </a:ext>
            </a:extLst>
          </p:cNvPr>
          <p:cNvSpPr/>
          <p:nvPr/>
        </p:nvSpPr>
        <p:spPr>
          <a:xfrm>
            <a:off x="4367774" y="2225345"/>
            <a:ext cx="1883788" cy="360000"/>
          </a:xfrm>
          <a:prstGeom prst="rect">
            <a:avLst/>
          </a:prstGeom>
          <a:solidFill>
            <a:srgbClr val="8990A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Family Offices</a:t>
            </a:r>
          </a:p>
        </p:txBody>
      </p:sp>
      <p:sp>
        <p:nvSpPr>
          <p:cNvPr id="41" name="Rechteck 40">
            <a:extLst>
              <a:ext uri="{FF2B5EF4-FFF2-40B4-BE49-F238E27FC236}">
                <a16:creationId xmlns="" xmlns:a16="http://schemas.microsoft.com/office/drawing/2014/main" id="{3944748C-662B-441D-B923-AEB37FE0592E}"/>
              </a:ext>
            </a:extLst>
          </p:cNvPr>
          <p:cNvSpPr/>
          <p:nvPr/>
        </p:nvSpPr>
        <p:spPr>
          <a:xfrm>
            <a:off x="2417574" y="2225345"/>
            <a:ext cx="1883788" cy="360000"/>
          </a:xfrm>
          <a:prstGeom prst="rect">
            <a:avLst/>
          </a:prstGeom>
          <a:solidFill>
            <a:srgbClr val="8990A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Versicherungen</a:t>
            </a:r>
          </a:p>
        </p:txBody>
      </p:sp>
      <p:sp>
        <p:nvSpPr>
          <p:cNvPr id="42" name="Rechteck 41">
            <a:extLst>
              <a:ext uri="{FF2B5EF4-FFF2-40B4-BE49-F238E27FC236}">
                <a16:creationId xmlns="" xmlns:a16="http://schemas.microsoft.com/office/drawing/2014/main" id="{1D55E27E-C1E7-4550-BDD5-A70A239E5E75}"/>
              </a:ext>
            </a:extLst>
          </p:cNvPr>
          <p:cNvSpPr/>
          <p:nvPr/>
        </p:nvSpPr>
        <p:spPr>
          <a:xfrm>
            <a:off x="467374" y="2218525"/>
            <a:ext cx="1883788" cy="360000"/>
          </a:xfrm>
          <a:prstGeom prst="rect">
            <a:avLst/>
          </a:prstGeom>
          <a:solidFill>
            <a:srgbClr val="8990A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Pensionskassen</a:t>
            </a:r>
          </a:p>
        </p:txBody>
      </p:sp>
      <p:sp>
        <p:nvSpPr>
          <p:cNvPr id="43" name="Pfeil: nach rechts 65">
            <a:extLst>
              <a:ext uri="{FF2B5EF4-FFF2-40B4-BE49-F238E27FC236}">
                <a16:creationId xmlns="" xmlns:a16="http://schemas.microsoft.com/office/drawing/2014/main" id="{A4D92512-4F08-4BFC-B593-2DF8388B301C}"/>
              </a:ext>
            </a:extLst>
          </p:cNvPr>
          <p:cNvSpPr/>
          <p:nvPr/>
        </p:nvSpPr>
        <p:spPr>
          <a:xfrm rot="5400000">
            <a:off x="2966157" y="2812763"/>
            <a:ext cx="808483" cy="396000"/>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7" name="Pfeil: nach rechts 65">
            <a:extLst>
              <a:ext uri="{FF2B5EF4-FFF2-40B4-BE49-F238E27FC236}">
                <a16:creationId xmlns="" xmlns:a16="http://schemas.microsoft.com/office/drawing/2014/main" id="{11F490EE-08EB-4051-96A1-100544C20AEF}"/>
              </a:ext>
            </a:extLst>
          </p:cNvPr>
          <p:cNvSpPr/>
          <p:nvPr/>
        </p:nvSpPr>
        <p:spPr>
          <a:xfrm rot="5400000">
            <a:off x="4909204" y="2812764"/>
            <a:ext cx="808483" cy="396000"/>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8" name="Pfeil: nach rechts 65">
            <a:extLst>
              <a:ext uri="{FF2B5EF4-FFF2-40B4-BE49-F238E27FC236}">
                <a16:creationId xmlns="" xmlns:a16="http://schemas.microsoft.com/office/drawing/2014/main" id="{D9067912-4CC5-45F4-9E29-3E3D23E1B844}"/>
              </a:ext>
            </a:extLst>
          </p:cNvPr>
          <p:cNvSpPr/>
          <p:nvPr/>
        </p:nvSpPr>
        <p:spPr>
          <a:xfrm rot="5400000">
            <a:off x="6852250" y="2812763"/>
            <a:ext cx="808483" cy="396000"/>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3" name="Textfeld 52">
            <a:extLst>
              <a:ext uri="{FF2B5EF4-FFF2-40B4-BE49-F238E27FC236}">
                <a16:creationId xmlns="" xmlns:a16="http://schemas.microsoft.com/office/drawing/2014/main" id="{C78FD871-180C-40C9-83AD-97E47C6CAF35}"/>
              </a:ext>
            </a:extLst>
          </p:cNvPr>
          <p:cNvSpPr txBox="1"/>
          <p:nvPr/>
        </p:nvSpPr>
        <p:spPr>
          <a:xfrm>
            <a:off x="2940917" y="2767633"/>
            <a:ext cx="2767051" cy="307777"/>
          </a:xfrm>
          <a:prstGeom prst="rect">
            <a:avLst/>
          </a:prstGeom>
          <a:solidFill>
            <a:schemeClr val="bg1"/>
          </a:solidFill>
        </p:spPr>
        <p:txBody>
          <a:bodyPr wrap="square" rtlCol="0">
            <a:spAutoFit/>
          </a:bodyPr>
          <a:lstStyle/>
          <a:p>
            <a:pPr algn="ctr"/>
            <a:r>
              <a:rPr lang="de-DE" sz="1400" b="1" dirty="0"/>
              <a:t>Investition jeweils ab 1 Mio. Euro</a:t>
            </a:r>
          </a:p>
        </p:txBody>
      </p:sp>
      <p:sp>
        <p:nvSpPr>
          <p:cNvPr id="49" name="Textfeld 48">
            <a:extLst>
              <a:ext uri="{FF2B5EF4-FFF2-40B4-BE49-F238E27FC236}">
                <a16:creationId xmlns="" xmlns:a16="http://schemas.microsoft.com/office/drawing/2014/main" id="{99649CBB-C154-4FDE-85B2-BF4286889D77}"/>
              </a:ext>
            </a:extLst>
          </p:cNvPr>
          <p:cNvSpPr txBox="1"/>
          <p:nvPr/>
        </p:nvSpPr>
        <p:spPr>
          <a:xfrm>
            <a:off x="733926" y="1833030"/>
            <a:ext cx="2639583" cy="307777"/>
          </a:xfrm>
          <a:prstGeom prst="rect">
            <a:avLst/>
          </a:prstGeom>
          <a:solidFill>
            <a:schemeClr val="bg1"/>
          </a:solidFill>
        </p:spPr>
        <p:txBody>
          <a:bodyPr wrap="square" rtlCol="0">
            <a:spAutoFit/>
          </a:bodyPr>
          <a:lstStyle/>
          <a:p>
            <a:pPr algn="ctr"/>
            <a:r>
              <a:rPr lang="de-DE" sz="1400" b="1" dirty="0"/>
              <a:t>Institutionelle Investoren </a:t>
            </a:r>
            <a:endParaRPr lang="de-DE" sz="1400" dirty="0"/>
          </a:p>
        </p:txBody>
      </p:sp>
      <p:pic>
        <p:nvPicPr>
          <p:cNvPr id="6" name="Grafik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351162" y="3527286"/>
            <a:ext cx="1338335" cy="523422"/>
          </a:xfrm>
          <a:prstGeom prst="rect">
            <a:avLst/>
          </a:prstGeom>
        </p:spPr>
      </p:pic>
      <p:pic>
        <p:nvPicPr>
          <p:cNvPr id="7" name="Grafik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867096" y="2213568"/>
            <a:ext cx="1156563" cy="437718"/>
          </a:xfrm>
          <a:prstGeom prst="rect">
            <a:avLst/>
          </a:prstGeom>
        </p:spPr>
      </p:pic>
      <p:pic>
        <p:nvPicPr>
          <p:cNvPr id="9" name="Grafik 8">
            <a:extLst>
              <a:ext uri="{FF2B5EF4-FFF2-40B4-BE49-F238E27FC236}">
                <a16:creationId xmlns="" xmlns:a16="http://schemas.microsoft.com/office/drawing/2014/main" id="{50DC689C-C3CB-4CBE-A479-E822AD887FF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92474" y="4540994"/>
            <a:ext cx="1648971" cy="637033"/>
          </a:xfrm>
          <a:prstGeom prst="rect">
            <a:avLst/>
          </a:prstGeom>
        </p:spPr>
      </p:pic>
      <p:pic>
        <p:nvPicPr>
          <p:cNvPr id="27" name="Grafik 26">
            <a:extLst>
              <a:ext uri="{FF2B5EF4-FFF2-40B4-BE49-F238E27FC236}">
                <a16:creationId xmlns="" xmlns:a16="http://schemas.microsoft.com/office/drawing/2014/main" id="{5709E2B1-69CE-42A2-B755-8F8002362E2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687631" y="5278627"/>
            <a:ext cx="1563651" cy="806530"/>
          </a:xfrm>
          <a:prstGeom prst="rect">
            <a:avLst/>
          </a:prstGeom>
        </p:spPr>
      </p:pic>
      <p:sp>
        <p:nvSpPr>
          <p:cNvPr id="52" name="Textfeld 51">
            <a:extLst>
              <a:ext uri="{FF2B5EF4-FFF2-40B4-BE49-F238E27FC236}">
                <a16:creationId xmlns="" xmlns:a16="http://schemas.microsoft.com/office/drawing/2014/main" id="{0559D692-EE3D-4D99-82C7-A0E8AFC1D3A9}"/>
              </a:ext>
            </a:extLst>
          </p:cNvPr>
          <p:cNvSpPr txBox="1"/>
          <p:nvPr/>
        </p:nvSpPr>
        <p:spPr>
          <a:xfrm>
            <a:off x="767312" y="4176930"/>
            <a:ext cx="2299297" cy="230832"/>
          </a:xfrm>
          <a:prstGeom prst="rect">
            <a:avLst/>
          </a:prstGeom>
          <a:noFill/>
        </p:spPr>
        <p:txBody>
          <a:bodyPr wrap="square" rtlCol="0">
            <a:spAutoFit/>
          </a:bodyPr>
          <a:lstStyle/>
          <a:p>
            <a:r>
              <a:rPr lang="de-DE" sz="900" i="1" dirty="0"/>
              <a:t>Auswahl der Fondsmanager im MPEP Fund V</a:t>
            </a:r>
          </a:p>
        </p:txBody>
      </p:sp>
      <p:pic>
        <p:nvPicPr>
          <p:cNvPr id="8" name="Grafik 7">
            <a:extLst>
              <a:ext uri="{FF2B5EF4-FFF2-40B4-BE49-F238E27FC236}">
                <a16:creationId xmlns="" xmlns:a16="http://schemas.microsoft.com/office/drawing/2014/main" id="{19EA4137-02D8-4EEB-BFA3-2E9D3E4937B3}"/>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823216" y="4235865"/>
            <a:ext cx="2184493" cy="948108"/>
          </a:xfrm>
          <a:prstGeom prst="rect">
            <a:avLst/>
          </a:prstGeom>
        </p:spPr>
      </p:pic>
      <p:pic>
        <p:nvPicPr>
          <p:cNvPr id="12" name="Grafik 11">
            <a:extLst>
              <a:ext uri="{FF2B5EF4-FFF2-40B4-BE49-F238E27FC236}">
                <a16:creationId xmlns="" xmlns:a16="http://schemas.microsoft.com/office/drawing/2014/main" id="{C54D1D11-EFAF-48A3-B271-7925E05072F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852019" y="5390619"/>
            <a:ext cx="2363121" cy="656868"/>
          </a:xfrm>
          <a:prstGeom prst="rect">
            <a:avLst/>
          </a:prstGeom>
        </p:spPr>
      </p:pic>
      <p:pic>
        <p:nvPicPr>
          <p:cNvPr id="16" name="Grafik 15">
            <a:extLst>
              <a:ext uri="{FF2B5EF4-FFF2-40B4-BE49-F238E27FC236}">
                <a16:creationId xmlns="" xmlns:a16="http://schemas.microsoft.com/office/drawing/2014/main" id="{A6D1873B-E798-4DC9-9AD9-9B0EEEEAE5C3}"/>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9421612" y="4322912"/>
            <a:ext cx="1798730" cy="728664"/>
          </a:xfrm>
          <a:prstGeom prst="rect">
            <a:avLst/>
          </a:prstGeom>
        </p:spPr>
      </p:pic>
      <p:pic>
        <p:nvPicPr>
          <p:cNvPr id="20" name="Grafik 19">
            <a:extLst>
              <a:ext uri="{FF2B5EF4-FFF2-40B4-BE49-F238E27FC236}">
                <a16:creationId xmlns="" xmlns:a16="http://schemas.microsoft.com/office/drawing/2014/main" id="{0B6A5A6F-5FD1-49DF-907E-0E5CEE149AA5}"/>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3553867" y="5345073"/>
            <a:ext cx="2697695" cy="768860"/>
          </a:xfrm>
          <a:prstGeom prst="rect">
            <a:avLst/>
          </a:prstGeom>
        </p:spPr>
      </p:pic>
      <p:pic>
        <p:nvPicPr>
          <p:cNvPr id="24" name="Grafik 23">
            <a:extLst>
              <a:ext uri="{FF2B5EF4-FFF2-40B4-BE49-F238E27FC236}">
                <a16:creationId xmlns="" xmlns:a16="http://schemas.microsoft.com/office/drawing/2014/main" id="{D1CF7DAE-01F6-466B-9729-8618B870B228}"/>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2980246" y="4539631"/>
            <a:ext cx="1536869" cy="596189"/>
          </a:xfrm>
          <a:prstGeom prst="rect">
            <a:avLst/>
          </a:prstGeom>
        </p:spPr>
      </p:pic>
      <p:pic>
        <p:nvPicPr>
          <p:cNvPr id="28" name="Grafik 27">
            <a:extLst>
              <a:ext uri="{FF2B5EF4-FFF2-40B4-BE49-F238E27FC236}">
                <a16:creationId xmlns="" xmlns:a16="http://schemas.microsoft.com/office/drawing/2014/main" id="{B7072D3F-B22F-4C68-86CA-3C4C1A7A36DF}"/>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9615" b="18715"/>
          <a:stretch/>
        </p:blipFill>
        <p:spPr>
          <a:xfrm>
            <a:off x="7518719" y="4292883"/>
            <a:ext cx="1391883" cy="997558"/>
          </a:xfrm>
          <a:prstGeom prst="rect">
            <a:avLst/>
          </a:prstGeom>
        </p:spPr>
      </p:pic>
      <p:pic>
        <p:nvPicPr>
          <p:cNvPr id="32" name="Grafik 31">
            <a:extLst>
              <a:ext uri="{FF2B5EF4-FFF2-40B4-BE49-F238E27FC236}">
                <a16:creationId xmlns="" xmlns:a16="http://schemas.microsoft.com/office/drawing/2014/main" id="{D0F8A6A8-A83D-4B90-B9C2-2069CE740547}"/>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1322370" y="5373038"/>
            <a:ext cx="1697959" cy="673524"/>
          </a:xfrm>
          <a:prstGeom prst="rect">
            <a:avLst/>
          </a:prstGeom>
        </p:spPr>
      </p:pic>
      <p:sp>
        <p:nvSpPr>
          <p:cNvPr id="33" name="Rechteck 32">
            <a:extLst>
              <a:ext uri="{FF2B5EF4-FFF2-40B4-BE49-F238E27FC236}">
                <a16:creationId xmlns="" xmlns:a16="http://schemas.microsoft.com/office/drawing/2014/main" id="{39E5EC08-99D0-4E6A-9E80-BF6A50939240}"/>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MPE Direct Return 6 GmbH &amp; Co. Geschlossene Investment-KG</a:t>
            </a:r>
          </a:p>
        </p:txBody>
      </p:sp>
      <p:sp>
        <p:nvSpPr>
          <p:cNvPr id="34" name="Textfeld 33">
            <a:extLst>
              <a:ext uri="{FF2B5EF4-FFF2-40B4-BE49-F238E27FC236}">
                <a16:creationId xmlns="" xmlns:a16="http://schemas.microsoft.com/office/drawing/2014/main" id="{1F997878-D482-488D-BE2A-A761C4EE61F1}"/>
              </a:ext>
            </a:extLst>
          </p:cNvPr>
          <p:cNvSpPr txBox="1"/>
          <p:nvPr/>
        </p:nvSpPr>
        <p:spPr>
          <a:xfrm>
            <a:off x="8304105" y="2767633"/>
            <a:ext cx="2767051" cy="307777"/>
          </a:xfrm>
          <a:prstGeom prst="rect">
            <a:avLst/>
          </a:prstGeom>
          <a:solidFill>
            <a:schemeClr val="bg1"/>
          </a:solidFill>
        </p:spPr>
        <p:txBody>
          <a:bodyPr wrap="square" rtlCol="0">
            <a:spAutoFit/>
          </a:bodyPr>
          <a:lstStyle/>
          <a:p>
            <a:pPr algn="ctr"/>
            <a:r>
              <a:rPr lang="de-DE" sz="1400" b="1" dirty="0"/>
              <a:t>Sondertranche von 25 Mio. Euro</a:t>
            </a:r>
          </a:p>
        </p:txBody>
      </p:sp>
    </p:spTree>
    <p:extLst>
      <p:ext uri="{BB962C8B-B14F-4D97-AF65-F5344CB8AC3E}">
        <p14:creationId xmlns:p14="http://schemas.microsoft.com/office/powerpoint/2010/main" val="177427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normAutofit/>
          </a:bodyPr>
          <a:lstStyle/>
          <a:p>
            <a:r>
              <a:rPr lang="de-DE" dirty="0"/>
              <a:t>MPE Direct Return 6*</a:t>
            </a:r>
            <a:br>
              <a:rPr lang="de-DE" dirty="0"/>
            </a:br>
            <a:r>
              <a:rPr lang="de-DE" sz="1700" dirty="0"/>
              <a:t>Internationale Streuung über deutlich mehr als einhundert Unternehmen</a:t>
            </a:r>
          </a:p>
        </p:txBody>
      </p:sp>
      <p:sp>
        <p:nvSpPr>
          <p:cNvPr id="5" name="Foliennummernplatzhalter 4"/>
          <p:cNvSpPr>
            <a:spLocks noGrp="1"/>
          </p:cNvSpPr>
          <p:nvPr>
            <p:ph type="sldNum" sz="quarter" idx="4"/>
          </p:nvPr>
        </p:nvSpPr>
        <p:spPr/>
        <p:txBody>
          <a:bodyPr/>
          <a:lstStyle/>
          <a:p>
            <a:fld id="{DB151344-2787-0F42-9B8B-AE263F6B6993}" type="slidenum">
              <a:rPr lang="de-DE" smtClean="0"/>
              <a:pPr/>
              <a:t>38</a:t>
            </a:fld>
            <a:endParaRPr lang="de-DE" dirty="0"/>
          </a:p>
        </p:txBody>
      </p:sp>
      <p:sp>
        <p:nvSpPr>
          <p:cNvPr id="6" name="Rechteck 5">
            <a:extLst>
              <a:ext uri="{FF2B5EF4-FFF2-40B4-BE49-F238E27FC236}">
                <a16:creationId xmlns="" xmlns:a16="http://schemas.microsoft.com/office/drawing/2014/main" id="{FD46F3C7-D1A2-4D42-998B-3263187493CC}"/>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MPE Direct Return 6 GmbH &amp; Co. geschlossene Investment-KG</a:t>
            </a:r>
          </a:p>
        </p:txBody>
      </p:sp>
      <p:pic>
        <p:nvPicPr>
          <p:cNvPr id="8" name="Grafik 7">
            <a:extLst>
              <a:ext uri="{FF2B5EF4-FFF2-40B4-BE49-F238E27FC236}">
                <a16:creationId xmlns="" xmlns:a16="http://schemas.microsoft.com/office/drawing/2014/main" id="{E33FD1E0-AAE9-4FFB-83E8-707A2BE8B3E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8815" y="1221130"/>
            <a:ext cx="10274145" cy="5075458"/>
          </a:xfrm>
          <a:prstGeom prst="rect">
            <a:avLst/>
          </a:prstGeom>
        </p:spPr>
      </p:pic>
    </p:spTree>
    <p:extLst>
      <p:ext uri="{BB962C8B-B14F-4D97-AF65-F5344CB8AC3E}">
        <p14:creationId xmlns:p14="http://schemas.microsoft.com/office/powerpoint/2010/main" val="19076391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 xmlns:a16="http://schemas.microsoft.com/office/drawing/2014/main" id="{F1467CD5-B070-430E-9DA6-1C7BA51F917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24029" y="971549"/>
            <a:ext cx="10684363" cy="5607955"/>
          </a:xfrm>
          <a:prstGeom prst="rect">
            <a:avLst/>
          </a:prstGeom>
        </p:spPr>
      </p:pic>
      <p:sp>
        <p:nvSpPr>
          <p:cNvPr id="3" name="Foliennummernplatzhalter 2"/>
          <p:cNvSpPr>
            <a:spLocks noGrp="1"/>
          </p:cNvSpPr>
          <p:nvPr>
            <p:ph type="sldNum" sz="quarter" idx="4"/>
          </p:nvPr>
        </p:nvSpPr>
        <p:spPr/>
        <p:txBody>
          <a:bodyPr/>
          <a:lstStyle/>
          <a:p>
            <a:fld id="{DB151344-2787-0F42-9B8B-AE263F6B6993}" type="slidenum">
              <a:rPr lang="de-DE" smtClean="0"/>
              <a:pPr/>
              <a:t>39</a:t>
            </a:fld>
            <a:endParaRPr lang="de-DE" dirty="0"/>
          </a:p>
        </p:txBody>
      </p:sp>
      <p:sp>
        <p:nvSpPr>
          <p:cNvPr id="4" name="Textplatzhalter 3"/>
          <p:cNvSpPr>
            <a:spLocks noGrp="1"/>
          </p:cNvSpPr>
          <p:nvPr>
            <p:ph type="body" sz="quarter" idx="10"/>
          </p:nvPr>
        </p:nvSpPr>
        <p:spPr/>
        <p:txBody>
          <a:bodyPr>
            <a:normAutofit/>
          </a:bodyPr>
          <a:lstStyle/>
          <a:p>
            <a:r>
              <a:rPr lang="de-DE" dirty="0"/>
              <a:t>Das für die Erstinvestition vorgesehene Fondsportfolio des MPE Direct Return 6*</a:t>
            </a:r>
            <a:br>
              <a:rPr lang="de-DE" dirty="0"/>
            </a:br>
            <a:r>
              <a:rPr lang="de-DE" sz="1600" dirty="0"/>
              <a:t>Bereits 13 Zielfonds und 21 Portfoliounternehmen enthalten</a:t>
            </a:r>
            <a:endParaRPr lang="de-DE" dirty="0"/>
          </a:p>
        </p:txBody>
      </p:sp>
      <p:sp>
        <p:nvSpPr>
          <p:cNvPr id="6" name="Rechteck 5">
            <a:extLst>
              <a:ext uri="{FF2B5EF4-FFF2-40B4-BE49-F238E27FC236}">
                <a16:creationId xmlns="" xmlns:a16="http://schemas.microsoft.com/office/drawing/2014/main" id="{36FD8A2F-21FF-4ACC-85BA-7DF56D9A08EA}"/>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Stand: August 2024; *abgekürzt für MPE Direct Return 6 &amp; Co. geschlossene Investment-KG</a:t>
            </a:r>
          </a:p>
        </p:txBody>
      </p:sp>
      <p:sp>
        <p:nvSpPr>
          <p:cNvPr id="9" name="Rechteck 8">
            <a:extLst>
              <a:ext uri="{FF2B5EF4-FFF2-40B4-BE49-F238E27FC236}">
                <a16:creationId xmlns="" xmlns:a16="http://schemas.microsoft.com/office/drawing/2014/main" id="{983949B2-A4FB-4878-BAD1-5B4B53396286}"/>
              </a:ext>
            </a:extLst>
          </p:cNvPr>
          <p:cNvSpPr/>
          <p:nvPr/>
        </p:nvSpPr>
        <p:spPr>
          <a:xfrm>
            <a:off x="541546" y="6590470"/>
            <a:ext cx="1300133" cy="267530"/>
          </a:xfrm>
          <a:prstGeom prst="rect">
            <a:avLst/>
          </a:prstGeom>
        </p:spPr>
        <p:txBody>
          <a:bodyPr wrap="square">
            <a:spAutoFit/>
          </a:bodyPr>
          <a:lstStyle/>
          <a:p>
            <a:pPr>
              <a:spcAft>
                <a:spcPts val="600"/>
              </a:spcAft>
              <a:buClr>
                <a:srgbClr val="335D53"/>
              </a:buClr>
              <a:defRPr/>
            </a:pPr>
            <a:r>
              <a:rPr lang="de-DE" sz="1100" dirty="0">
                <a:solidFill>
                  <a:srgbClr val="FF0000"/>
                </a:solidFill>
                <a:latin typeface="+mj-lt"/>
                <a:cs typeface="Calibri" pitchFamily="34" charset="0"/>
              </a:rPr>
              <a:t>Streng vertraulich</a:t>
            </a:r>
          </a:p>
        </p:txBody>
      </p:sp>
    </p:spTree>
    <p:extLst>
      <p:ext uri="{BB962C8B-B14F-4D97-AF65-F5344CB8AC3E}">
        <p14:creationId xmlns:p14="http://schemas.microsoft.com/office/powerpoint/2010/main" val="1660254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hteck 52"/>
          <p:cNvSpPr/>
          <p:nvPr/>
        </p:nvSpPr>
        <p:spPr>
          <a:xfrm>
            <a:off x="0" y="1201005"/>
            <a:ext cx="3508513" cy="509046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 name="Foliennummernplatzhalter 2"/>
          <p:cNvSpPr>
            <a:spLocks noGrp="1"/>
          </p:cNvSpPr>
          <p:nvPr>
            <p:ph type="sldNum" sz="quarter" idx="4"/>
          </p:nvPr>
        </p:nvSpPr>
        <p:spPr/>
        <p:txBody>
          <a:bodyPr/>
          <a:lstStyle/>
          <a:p>
            <a:fld id="{DB151344-2787-0F42-9B8B-AE263F6B6993}" type="slidenum">
              <a:rPr lang="de-DE" smtClean="0"/>
              <a:pPr/>
              <a:t>4</a:t>
            </a:fld>
            <a:endParaRPr lang="de-DE" dirty="0"/>
          </a:p>
        </p:txBody>
      </p:sp>
      <p:sp>
        <p:nvSpPr>
          <p:cNvPr id="4" name="Textplatzhalter 3"/>
          <p:cNvSpPr>
            <a:spLocks noGrp="1"/>
          </p:cNvSpPr>
          <p:nvPr>
            <p:ph type="body" sz="quarter" idx="10"/>
          </p:nvPr>
        </p:nvSpPr>
        <p:spPr/>
        <p:txBody>
          <a:bodyPr>
            <a:normAutofit/>
          </a:bodyPr>
          <a:lstStyle/>
          <a:p>
            <a:r>
              <a:rPr lang="de-DE" dirty="0"/>
              <a:t>RWB International 8* - Facts </a:t>
            </a:r>
            <a:r>
              <a:rPr lang="de-DE" dirty="0" err="1"/>
              <a:t>and</a:t>
            </a:r>
            <a:r>
              <a:rPr lang="de-DE" dirty="0"/>
              <a:t> </a:t>
            </a:r>
            <a:r>
              <a:rPr lang="de-DE" dirty="0" err="1"/>
              <a:t>Figures</a:t>
            </a:r>
            <a:endParaRPr lang="de-DE" dirty="0"/>
          </a:p>
        </p:txBody>
      </p:sp>
      <p:grpSp>
        <p:nvGrpSpPr>
          <p:cNvPr id="32" name="Gruppieren 31">
            <a:extLst>
              <a:ext uri="{FF2B5EF4-FFF2-40B4-BE49-F238E27FC236}">
                <a16:creationId xmlns="" xmlns:a16="http://schemas.microsoft.com/office/drawing/2014/main" id="{28ADD8B4-A63D-4E0C-AB90-C7CF3F795113}"/>
              </a:ext>
            </a:extLst>
          </p:cNvPr>
          <p:cNvGrpSpPr/>
          <p:nvPr/>
        </p:nvGrpSpPr>
        <p:grpSpPr>
          <a:xfrm>
            <a:off x="340210" y="1531100"/>
            <a:ext cx="2444323" cy="849547"/>
            <a:chOff x="3329358" y="2367282"/>
            <a:chExt cx="2444323" cy="849547"/>
          </a:xfrm>
        </p:grpSpPr>
        <p:sp>
          <p:nvSpPr>
            <p:cNvPr id="15" name="Textfeld 14">
              <a:extLst>
                <a:ext uri="{FF2B5EF4-FFF2-40B4-BE49-F238E27FC236}">
                  <a16:creationId xmlns="" xmlns:a16="http://schemas.microsoft.com/office/drawing/2014/main" id="{53619D22-BD2F-4E88-9D19-DF0702C9A242}"/>
                </a:ext>
              </a:extLst>
            </p:cNvPr>
            <p:cNvSpPr txBox="1"/>
            <p:nvPr/>
          </p:nvSpPr>
          <p:spPr>
            <a:xfrm>
              <a:off x="3329358" y="2367282"/>
              <a:ext cx="2444323" cy="523220"/>
            </a:xfrm>
            <a:prstGeom prst="rect">
              <a:avLst/>
            </a:prstGeom>
            <a:noFill/>
          </p:spPr>
          <p:txBody>
            <a:bodyPr wrap="none" rtlCol="0">
              <a:spAutoFit/>
            </a:bodyPr>
            <a:lstStyle/>
            <a:p>
              <a:r>
                <a:rPr lang="de-DE" sz="2800" b="1" dirty="0" smtClean="0">
                  <a:solidFill>
                    <a:srgbClr val="2E4F4C"/>
                  </a:solidFill>
                  <a:latin typeface="Calibri Light" panose="020F0302020204030204" pitchFamily="34" charset="0"/>
                  <a:cs typeface="Calibri Light" panose="020F0302020204030204" pitchFamily="34" charset="0"/>
                </a:rPr>
                <a:t>202,0 </a:t>
              </a:r>
              <a:r>
                <a:rPr lang="de-DE" sz="2800" b="1" dirty="0">
                  <a:solidFill>
                    <a:srgbClr val="2E4F4C"/>
                  </a:solidFill>
                  <a:latin typeface="Calibri Light" panose="020F0302020204030204" pitchFamily="34" charset="0"/>
                  <a:cs typeface="Calibri Light" panose="020F0302020204030204" pitchFamily="34" charset="0"/>
                </a:rPr>
                <a:t>Mio. Euro</a:t>
              </a:r>
            </a:p>
          </p:txBody>
        </p:sp>
        <p:sp>
          <p:nvSpPr>
            <p:cNvPr id="16" name="Textfeld 15">
              <a:extLst>
                <a:ext uri="{FF2B5EF4-FFF2-40B4-BE49-F238E27FC236}">
                  <a16:creationId xmlns="" xmlns:a16="http://schemas.microsoft.com/office/drawing/2014/main" id="{2FB42BD7-00CE-4301-8E6E-DFD42B9F716E}"/>
                </a:ext>
              </a:extLst>
            </p:cNvPr>
            <p:cNvSpPr txBox="1"/>
            <p:nvPr/>
          </p:nvSpPr>
          <p:spPr>
            <a:xfrm>
              <a:off x="3344819" y="2878275"/>
              <a:ext cx="1897186" cy="338554"/>
            </a:xfrm>
            <a:prstGeom prst="rect">
              <a:avLst/>
            </a:prstGeom>
            <a:noFill/>
          </p:spPr>
          <p:txBody>
            <a:bodyPr wrap="none" rtlCol="0">
              <a:spAutoFit/>
            </a:bodyPr>
            <a:lstStyle/>
            <a:p>
              <a:r>
                <a:rPr lang="de-DE" sz="1600" dirty="0">
                  <a:latin typeface="Calibri Light" panose="020F0302020204030204" pitchFamily="34" charset="0"/>
                  <a:cs typeface="Calibri Light" panose="020F0302020204030204" pitchFamily="34" charset="0"/>
                </a:rPr>
                <a:t>Platzierungsvolumen</a:t>
              </a:r>
            </a:p>
          </p:txBody>
        </p:sp>
      </p:grpSp>
      <p:grpSp>
        <p:nvGrpSpPr>
          <p:cNvPr id="38" name="Gruppieren 37">
            <a:extLst>
              <a:ext uri="{FF2B5EF4-FFF2-40B4-BE49-F238E27FC236}">
                <a16:creationId xmlns="" xmlns:a16="http://schemas.microsoft.com/office/drawing/2014/main" id="{28ADD8B4-A63D-4E0C-AB90-C7CF3F795113}"/>
              </a:ext>
            </a:extLst>
          </p:cNvPr>
          <p:cNvGrpSpPr/>
          <p:nvPr/>
        </p:nvGrpSpPr>
        <p:grpSpPr>
          <a:xfrm>
            <a:off x="396538" y="2526624"/>
            <a:ext cx="982961" cy="770990"/>
            <a:chOff x="3343447" y="2445839"/>
            <a:chExt cx="982961" cy="770990"/>
          </a:xfrm>
        </p:grpSpPr>
        <p:sp>
          <p:nvSpPr>
            <p:cNvPr id="39" name="Textfeld 38">
              <a:extLst>
                <a:ext uri="{FF2B5EF4-FFF2-40B4-BE49-F238E27FC236}">
                  <a16:creationId xmlns="" xmlns:a16="http://schemas.microsoft.com/office/drawing/2014/main" id="{53619D22-BD2F-4E88-9D19-DF0702C9A242}"/>
                </a:ext>
              </a:extLst>
            </p:cNvPr>
            <p:cNvSpPr txBox="1"/>
            <p:nvPr/>
          </p:nvSpPr>
          <p:spPr>
            <a:xfrm>
              <a:off x="3343447" y="2445839"/>
              <a:ext cx="982961" cy="523220"/>
            </a:xfrm>
            <a:prstGeom prst="rect">
              <a:avLst/>
            </a:prstGeom>
            <a:noFill/>
          </p:spPr>
          <p:txBody>
            <a:bodyPr wrap="none" rtlCol="0">
              <a:spAutoFit/>
            </a:bodyPr>
            <a:lstStyle/>
            <a:p>
              <a:r>
                <a:rPr lang="de-DE" sz="2800" b="1" dirty="0" smtClean="0">
                  <a:solidFill>
                    <a:srgbClr val="2E4F4C"/>
                  </a:solidFill>
                  <a:latin typeface="Calibri Light" panose="020F0302020204030204" pitchFamily="34" charset="0"/>
                  <a:cs typeface="Calibri Light" panose="020F0302020204030204" pitchFamily="34" charset="0"/>
                </a:rPr>
                <a:t>9.189</a:t>
              </a:r>
              <a:endParaRPr lang="de-DE" sz="2800" b="1" dirty="0">
                <a:solidFill>
                  <a:srgbClr val="2E4F4C"/>
                </a:solidFill>
                <a:latin typeface="Calibri Light" panose="020F0302020204030204" pitchFamily="34" charset="0"/>
                <a:cs typeface="Calibri Light" panose="020F0302020204030204" pitchFamily="34" charset="0"/>
              </a:endParaRPr>
            </a:p>
          </p:txBody>
        </p:sp>
        <p:sp>
          <p:nvSpPr>
            <p:cNvPr id="40" name="Textfeld 39">
              <a:extLst>
                <a:ext uri="{FF2B5EF4-FFF2-40B4-BE49-F238E27FC236}">
                  <a16:creationId xmlns="" xmlns:a16="http://schemas.microsoft.com/office/drawing/2014/main" id="{2FB42BD7-00CE-4301-8E6E-DFD42B9F716E}"/>
                </a:ext>
              </a:extLst>
            </p:cNvPr>
            <p:cNvSpPr txBox="1"/>
            <p:nvPr/>
          </p:nvSpPr>
          <p:spPr>
            <a:xfrm>
              <a:off x="3344819" y="2878275"/>
              <a:ext cx="819583" cy="338554"/>
            </a:xfrm>
            <a:prstGeom prst="rect">
              <a:avLst/>
            </a:prstGeom>
            <a:noFill/>
          </p:spPr>
          <p:txBody>
            <a:bodyPr wrap="none" rtlCol="0">
              <a:spAutoFit/>
            </a:bodyPr>
            <a:lstStyle/>
            <a:p>
              <a:r>
                <a:rPr lang="de-DE" sz="1600" dirty="0">
                  <a:latin typeface="Calibri Light" panose="020F0302020204030204" pitchFamily="34" charset="0"/>
                  <a:cs typeface="Calibri Light" panose="020F0302020204030204" pitchFamily="34" charset="0"/>
                </a:rPr>
                <a:t>Anleger</a:t>
              </a:r>
            </a:p>
          </p:txBody>
        </p:sp>
      </p:grpSp>
      <p:grpSp>
        <p:nvGrpSpPr>
          <p:cNvPr id="41" name="Gruppieren 40">
            <a:extLst>
              <a:ext uri="{FF2B5EF4-FFF2-40B4-BE49-F238E27FC236}">
                <a16:creationId xmlns="" xmlns:a16="http://schemas.microsoft.com/office/drawing/2014/main" id="{28ADD8B4-A63D-4E0C-AB90-C7CF3F795113}"/>
              </a:ext>
            </a:extLst>
          </p:cNvPr>
          <p:cNvGrpSpPr/>
          <p:nvPr/>
        </p:nvGrpSpPr>
        <p:grpSpPr>
          <a:xfrm>
            <a:off x="410627" y="3963615"/>
            <a:ext cx="1523520" cy="770990"/>
            <a:chOff x="3343447" y="2445839"/>
            <a:chExt cx="1523520" cy="770990"/>
          </a:xfrm>
        </p:grpSpPr>
        <p:sp>
          <p:nvSpPr>
            <p:cNvPr id="42" name="Textfeld 41">
              <a:extLst>
                <a:ext uri="{FF2B5EF4-FFF2-40B4-BE49-F238E27FC236}">
                  <a16:creationId xmlns="" xmlns:a16="http://schemas.microsoft.com/office/drawing/2014/main" id="{53619D22-BD2F-4E88-9D19-DF0702C9A242}"/>
                </a:ext>
              </a:extLst>
            </p:cNvPr>
            <p:cNvSpPr txBox="1"/>
            <p:nvPr/>
          </p:nvSpPr>
          <p:spPr>
            <a:xfrm>
              <a:off x="3343447" y="2445839"/>
              <a:ext cx="540533" cy="523220"/>
            </a:xfrm>
            <a:prstGeom prst="rect">
              <a:avLst/>
            </a:prstGeom>
            <a:noFill/>
          </p:spPr>
          <p:txBody>
            <a:bodyPr wrap="none" rtlCol="0">
              <a:spAutoFit/>
            </a:bodyPr>
            <a:lstStyle/>
            <a:p>
              <a:r>
                <a:rPr lang="de-DE" sz="2800" b="1" dirty="0">
                  <a:solidFill>
                    <a:srgbClr val="2E4F4C"/>
                  </a:solidFill>
                  <a:latin typeface="Calibri Light" panose="020F0302020204030204" pitchFamily="34" charset="0"/>
                  <a:cs typeface="Calibri Light" panose="020F0302020204030204" pitchFamily="34" charset="0"/>
                </a:rPr>
                <a:t>51</a:t>
              </a:r>
            </a:p>
          </p:txBody>
        </p:sp>
        <p:sp>
          <p:nvSpPr>
            <p:cNvPr id="43" name="Textfeld 42">
              <a:extLst>
                <a:ext uri="{FF2B5EF4-FFF2-40B4-BE49-F238E27FC236}">
                  <a16:creationId xmlns="" xmlns:a16="http://schemas.microsoft.com/office/drawing/2014/main" id="{2FB42BD7-00CE-4301-8E6E-DFD42B9F716E}"/>
                </a:ext>
              </a:extLst>
            </p:cNvPr>
            <p:cNvSpPr txBox="1"/>
            <p:nvPr/>
          </p:nvSpPr>
          <p:spPr>
            <a:xfrm>
              <a:off x="3344819" y="2878275"/>
              <a:ext cx="1522148" cy="338554"/>
            </a:xfrm>
            <a:prstGeom prst="rect">
              <a:avLst/>
            </a:prstGeom>
            <a:noFill/>
          </p:spPr>
          <p:txBody>
            <a:bodyPr wrap="none" rtlCol="0">
              <a:spAutoFit/>
            </a:bodyPr>
            <a:lstStyle/>
            <a:p>
              <a:r>
                <a:rPr lang="de-DE" sz="1600" dirty="0">
                  <a:latin typeface="Calibri Light" panose="020F0302020204030204" pitchFamily="34" charset="0"/>
                  <a:cs typeface="Calibri Light" panose="020F0302020204030204" pitchFamily="34" charset="0"/>
                </a:rPr>
                <a:t>Anzahl Zielfonds</a:t>
              </a:r>
            </a:p>
          </p:txBody>
        </p:sp>
      </p:grpSp>
      <p:grpSp>
        <p:nvGrpSpPr>
          <p:cNvPr id="44" name="Gruppieren 43">
            <a:extLst>
              <a:ext uri="{FF2B5EF4-FFF2-40B4-BE49-F238E27FC236}">
                <a16:creationId xmlns="" xmlns:a16="http://schemas.microsoft.com/office/drawing/2014/main" id="{28ADD8B4-A63D-4E0C-AB90-C7CF3F795113}"/>
              </a:ext>
            </a:extLst>
          </p:cNvPr>
          <p:cNvGrpSpPr/>
          <p:nvPr/>
        </p:nvGrpSpPr>
        <p:grpSpPr>
          <a:xfrm>
            <a:off x="396538" y="5181450"/>
            <a:ext cx="2201013" cy="770990"/>
            <a:chOff x="3343447" y="2445839"/>
            <a:chExt cx="2201013" cy="770990"/>
          </a:xfrm>
        </p:grpSpPr>
        <p:sp>
          <p:nvSpPr>
            <p:cNvPr id="45" name="Textfeld 44">
              <a:extLst>
                <a:ext uri="{FF2B5EF4-FFF2-40B4-BE49-F238E27FC236}">
                  <a16:creationId xmlns="" xmlns:a16="http://schemas.microsoft.com/office/drawing/2014/main" id="{53619D22-BD2F-4E88-9D19-DF0702C9A242}"/>
                </a:ext>
              </a:extLst>
            </p:cNvPr>
            <p:cNvSpPr txBox="1"/>
            <p:nvPr/>
          </p:nvSpPr>
          <p:spPr>
            <a:xfrm>
              <a:off x="3343447" y="2445839"/>
              <a:ext cx="2092239" cy="523220"/>
            </a:xfrm>
            <a:prstGeom prst="rect">
              <a:avLst/>
            </a:prstGeom>
            <a:noFill/>
          </p:spPr>
          <p:txBody>
            <a:bodyPr wrap="none" rtlCol="0">
              <a:spAutoFit/>
            </a:bodyPr>
            <a:lstStyle/>
            <a:p>
              <a:r>
                <a:rPr lang="de-DE" sz="2800" b="1" dirty="0">
                  <a:solidFill>
                    <a:srgbClr val="2E4F4C"/>
                  </a:solidFill>
                  <a:latin typeface="Calibri Light" panose="020F0302020204030204" pitchFamily="34" charset="0"/>
                  <a:cs typeface="Calibri Light" panose="020F0302020204030204" pitchFamily="34" charset="0"/>
                </a:rPr>
                <a:t>251 / 13 Exits</a:t>
              </a:r>
            </a:p>
          </p:txBody>
        </p:sp>
        <p:sp>
          <p:nvSpPr>
            <p:cNvPr id="46" name="Textfeld 45">
              <a:extLst>
                <a:ext uri="{FF2B5EF4-FFF2-40B4-BE49-F238E27FC236}">
                  <a16:creationId xmlns="" xmlns:a16="http://schemas.microsoft.com/office/drawing/2014/main" id="{2FB42BD7-00CE-4301-8E6E-DFD42B9F716E}"/>
                </a:ext>
              </a:extLst>
            </p:cNvPr>
            <p:cNvSpPr txBox="1"/>
            <p:nvPr/>
          </p:nvSpPr>
          <p:spPr>
            <a:xfrm>
              <a:off x="3344819" y="2878275"/>
              <a:ext cx="2199641" cy="338554"/>
            </a:xfrm>
            <a:prstGeom prst="rect">
              <a:avLst/>
            </a:prstGeom>
            <a:noFill/>
          </p:spPr>
          <p:txBody>
            <a:bodyPr wrap="none" rtlCol="0">
              <a:spAutoFit/>
            </a:bodyPr>
            <a:lstStyle/>
            <a:p>
              <a:r>
                <a:rPr lang="de-DE" sz="1600" dirty="0">
                  <a:latin typeface="Calibri Light" panose="020F0302020204030204" pitchFamily="34" charset="0"/>
                  <a:cs typeface="Calibri Light" panose="020F0302020204030204" pitchFamily="34" charset="0"/>
                </a:rPr>
                <a:t>Anzahl Zielunternehmen</a:t>
              </a:r>
            </a:p>
          </p:txBody>
        </p:sp>
      </p:grpSp>
      <p:graphicFrame>
        <p:nvGraphicFramePr>
          <p:cNvPr id="50" name="Diagramm 49"/>
          <p:cNvGraphicFramePr/>
          <p:nvPr>
            <p:extLst/>
          </p:nvPr>
        </p:nvGraphicFramePr>
        <p:xfrm>
          <a:off x="7543800" y="3654311"/>
          <a:ext cx="3989167" cy="27187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1" name="Diagramm 50"/>
          <p:cNvGraphicFramePr/>
          <p:nvPr>
            <p:extLst/>
          </p:nvPr>
        </p:nvGraphicFramePr>
        <p:xfrm>
          <a:off x="3598887" y="3654311"/>
          <a:ext cx="3989167" cy="2718786"/>
        </p:xfrm>
        <a:graphic>
          <a:graphicData uri="http://schemas.openxmlformats.org/drawingml/2006/chart">
            <c:chart xmlns:c="http://schemas.openxmlformats.org/drawingml/2006/chart" xmlns:r="http://schemas.openxmlformats.org/officeDocument/2006/relationships" r:id="rId4"/>
          </a:graphicData>
        </a:graphic>
      </p:graphicFrame>
      <p:cxnSp>
        <p:nvCxnSpPr>
          <p:cNvPr id="5" name="Gerader Verbinder 4"/>
          <p:cNvCxnSpPr/>
          <p:nvPr/>
        </p:nvCxnSpPr>
        <p:spPr>
          <a:xfrm>
            <a:off x="7543800" y="1201005"/>
            <a:ext cx="0" cy="4971195"/>
          </a:xfrm>
          <a:prstGeom prst="line">
            <a:avLst/>
          </a:prstGeom>
          <a:ln w="1905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Gerader Verbinder 22"/>
          <p:cNvCxnSpPr/>
          <p:nvPr/>
        </p:nvCxnSpPr>
        <p:spPr>
          <a:xfrm rot="5400000">
            <a:off x="7382495" y="810482"/>
            <a:ext cx="0" cy="5760000"/>
          </a:xfrm>
          <a:prstGeom prst="line">
            <a:avLst/>
          </a:prstGeom>
          <a:ln w="1905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4" name="Rechteck 23">
            <a:extLst>
              <a:ext uri="{FF2B5EF4-FFF2-40B4-BE49-F238E27FC236}">
                <a16:creationId xmlns="" xmlns:a16="http://schemas.microsoft.com/office/drawing/2014/main" id="{364C2E3E-44DA-47DE-B0C7-1E89ABE557CB}"/>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RWB International 8 GmbH &amp; Co. geschlossene Investment-KG</a:t>
            </a:r>
          </a:p>
        </p:txBody>
      </p:sp>
      <p:sp>
        <p:nvSpPr>
          <p:cNvPr id="25" name="Rechteck 24">
            <a:extLst>
              <a:ext uri="{FF2B5EF4-FFF2-40B4-BE49-F238E27FC236}">
                <a16:creationId xmlns="" xmlns:a16="http://schemas.microsoft.com/office/drawing/2014/main" id="{022B57BC-B497-4365-8AB0-0EA300443BE5}"/>
              </a:ext>
            </a:extLst>
          </p:cNvPr>
          <p:cNvSpPr/>
          <p:nvPr/>
        </p:nvSpPr>
        <p:spPr>
          <a:xfrm>
            <a:off x="3965232" y="6346599"/>
            <a:ext cx="97011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Stand: 30.06.2024</a:t>
            </a:r>
          </a:p>
        </p:txBody>
      </p:sp>
      <p:sp>
        <p:nvSpPr>
          <p:cNvPr id="27" name="Rechteck 26">
            <a:extLst>
              <a:ext uri="{FF2B5EF4-FFF2-40B4-BE49-F238E27FC236}">
                <a16:creationId xmlns="" xmlns:a16="http://schemas.microsoft.com/office/drawing/2014/main" id="{89A65298-9C37-4C15-9BD2-98219BB3E277}"/>
              </a:ext>
            </a:extLst>
          </p:cNvPr>
          <p:cNvSpPr/>
          <p:nvPr/>
        </p:nvSpPr>
        <p:spPr>
          <a:xfrm>
            <a:off x="408152" y="6081901"/>
            <a:ext cx="97011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Stand: 16.07.2024</a:t>
            </a:r>
          </a:p>
        </p:txBody>
      </p:sp>
      <p:cxnSp>
        <p:nvCxnSpPr>
          <p:cNvPr id="26" name="Gerader Verbinder 25">
            <a:extLst>
              <a:ext uri="{FF2B5EF4-FFF2-40B4-BE49-F238E27FC236}">
                <a16:creationId xmlns="" xmlns:a16="http://schemas.microsoft.com/office/drawing/2014/main" id="{AAC9E00E-2780-4443-9BF9-B51DC195D8E7}"/>
              </a:ext>
            </a:extLst>
          </p:cNvPr>
          <p:cNvCxnSpPr/>
          <p:nvPr/>
        </p:nvCxnSpPr>
        <p:spPr>
          <a:xfrm rot="5400000">
            <a:off x="1736686" y="2178482"/>
            <a:ext cx="0" cy="3024000"/>
          </a:xfrm>
          <a:prstGeom prst="line">
            <a:avLst/>
          </a:prstGeom>
          <a:ln w="1905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8" name="Rechteck 27">
            <a:extLst>
              <a:ext uri="{FF2B5EF4-FFF2-40B4-BE49-F238E27FC236}">
                <a16:creationId xmlns="" xmlns:a16="http://schemas.microsoft.com/office/drawing/2014/main" id="{62BF1DB3-3F24-4734-9BBE-5089E5B1446E}"/>
              </a:ext>
            </a:extLst>
          </p:cNvPr>
          <p:cNvSpPr/>
          <p:nvPr/>
        </p:nvSpPr>
        <p:spPr>
          <a:xfrm>
            <a:off x="408152" y="3431322"/>
            <a:ext cx="97011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Stand: </a:t>
            </a:r>
            <a:r>
              <a:rPr lang="de-DE" sz="800" dirty="0" smtClean="0">
                <a:latin typeface="Calibri Light" panose="020F0302020204030204" pitchFamily="34" charset="0"/>
                <a:cs typeface="Calibri Light" panose="020F0302020204030204" pitchFamily="34" charset="0"/>
              </a:rPr>
              <a:t>08.08.2024</a:t>
            </a:r>
            <a:endParaRPr lang="de-DE" sz="800" dirty="0">
              <a:latin typeface="Calibri Light" panose="020F0302020204030204" pitchFamily="34" charset="0"/>
              <a:cs typeface="Calibri Light" panose="020F0302020204030204" pitchFamily="34" charset="0"/>
            </a:endParaRPr>
          </a:p>
        </p:txBody>
      </p:sp>
      <p:graphicFrame>
        <p:nvGraphicFramePr>
          <p:cNvPr id="29" name="Diagramm 28">
            <a:extLst>
              <a:ext uri="{FF2B5EF4-FFF2-40B4-BE49-F238E27FC236}">
                <a16:creationId xmlns="" xmlns:a16="http://schemas.microsoft.com/office/drawing/2014/main" id="{79F50814-77F1-4DDF-ACB8-7CDFFAF02FA5}"/>
              </a:ext>
            </a:extLst>
          </p:cNvPr>
          <p:cNvGraphicFramePr/>
          <p:nvPr>
            <p:extLst/>
          </p:nvPr>
        </p:nvGraphicFramePr>
        <p:xfrm>
          <a:off x="3598887" y="1013965"/>
          <a:ext cx="3989167" cy="2582980"/>
        </p:xfrm>
        <a:graphic>
          <a:graphicData uri="http://schemas.openxmlformats.org/drawingml/2006/chart">
            <c:chart xmlns:c="http://schemas.openxmlformats.org/drawingml/2006/chart" xmlns:r="http://schemas.openxmlformats.org/officeDocument/2006/relationships" r:id="rId5"/>
          </a:graphicData>
        </a:graphic>
      </p:graphicFrame>
      <p:sp>
        <p:nvSpPr>
          <p:cNvPr id="31" name="Rechteck 30">
            <a:extLst>
              <a:ext uri="{FF2B5EF4-FFF2-40B4-BE49-F238E27FC236}">
                <a16:creationId xmlns="" xmlns:a16="http://schemas.microsoft.com/office/drawing/2014/main" id="{418A94BB-03EA-4A70-8FD7-215FF311332B}"/>
              </a:ext>
            </a:extLst>
          </p:cNvPr>
          <p:cNvSpPr/>
          <p:nvPr/>
        </p:nvSpPr>
        <p:spPr>
          <a:xfrm>
            <a:off x="6074206" y="1902072"/>
            <a:ext cx="970116" cy="276999"/>
          </a:xfrm>
          <a:prstGeom prst="rect">
            <a:avLst/>
          </a:prstGeom>
        </p:spPr>
        <p:txBody>
          <a:bodyPr wrap="square">
            <a:spAutoFit/>
          </a:bodyPr>
          <a:lstStyle/>
          <a:p>
            <a:r>
              <a:rPr lang="de-DE" sz="1200" dirty="0">
                <a:cs typeface="Calibri Light" panose="020F0302020204030204" pitchFamily="34" charset="0"/>
              </a:rPr>
              <a:t>Technologie</a:t>
            </a:r>
          </a:p>
        </p:txBody>
      </p:sp>
      <p:sp>
        <p:nvSpPr>
          <p:cNvPr id="33" name="Rechteck 32">
            <a:extLst>
              <a:ext uri="{FF2B5EF4-FFF2-40B4-BE49-F238E27FC236}">
                <a16:creationId xmlns="" xmlns:a16="http://schemas.microsoft.com/office/drawing/2014/main" id="{068241A3-0C9B-488A-B692-51D072C14A88}"/>
              </a:ext>
            </a:extLst>
          </p:cNvPr>
          <p:cNvSpPr/>
          <p:nvPr/>
        </p:nvSpPr>
        <p:spPr>
          <a:xfrm>
            <a:off x="4310356" y="1892209"/>
            <a:ext cx="970116" cy="276999"/>
          </a:xfrm>
          <a:prstGeom prst="rect">
            <a:avLst/>
          </a:prstGeom>
        </p:spPr>
        <p:txBody>
          <a:bodyPr wrap="square">
            <a:spAutoFit/>
          </a:bodyPr>
          <a:lstStyle/>
          <a:p>
            <a:r>
              <a:rPr lang="de-DE" sz="1200" dirty="0">
                <a:cs typeface="Calibri Light" panose="020F0302020204030204" pitchFamily="34" charset="0"/>
              </a:rPr>
              <a:t>Sonstiges</a:t>
            </a:r>
          </a:p>
        </p:txBody>
      </p:sp>
      <p:sp>
        <p:nvSpPr>
          <p:cNvPr id="35" name="Rechteck 34">
            <a:extLst>
              <a:ext uri="{FF2B5EF4-FFF2-40B4-BE49-F238E27FC236}">
                <a16:creationId xmlns="" xmlns:a16="http://schemas.microsoft.com/office/drawing/2014/main" id="{D08CD59C-B59B-41B3-BCDE-EBC7A6C11D73}"/>
              </a:ext>
            </a:extLst>
          </p:cNvPr>
          <p:cNvSpPr/>
          <p:nvPr/>
        </p:nvSpPr>
        <p:spPr>
          <a:xfrm>
            <a:off x="6006667" y="2772845"/>
            <a:ext cx="970116" cy="276999"/>
          </a:xfrm>
          <a:prstGeom prst="rect">
            <a:avLst/>
          </a:prstGeom>
        </p:spPr>
        <p:txBody>
          <a:bodyPr wrap="square">
            <a:spAutoFit/>
          </a:bodyPr>
          <a:lstStyle/>
          <a:p>
            <a:r>
              <a:rPr lang="de-DE" sz="1200" dirty="0">
                <a:cs typeface="Calibri Light" panose="020F0302020204030204" pitchFamily="34" charset="0"/>
              </a:rPr>
              <a:t>Industrie</a:t>
            </a:r>
          </a:p>
        </p:txBody>
      </p:sp>
      <p:graphicFrame>
        <p:nvGraphicFramePr>
          <p:cNvPr id="48" name="Diagramm 47">
            <a:extLst>
              <a:ext uri="{FF2B5EF4-FFF2-40B4-BE49-F238E27FC236}">
                <a16:creationId xmlns="" xmlns:a16="http://schemas.microsoft.com/office/drawing/2014/main" id="{1ADBC86A-2CB7-44C9-91BE-DAE97CDDF8E1}"/>
              </a:ext>
            </a:extLst>
          </p:cNvPr>
          <p:cNvGraphicFramePr/>
          <p:nvPr>
            <p:extLst/>
          </p:nvPr>
        </p:nvGraphicFramePr>
        <p:xfrm>
          <a:off x="7438622" y="1013964"/>
          <a:ext cx="3989167" cy="258298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1178933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 xmlns:a16="http://schemas.microsoft.com/office/drawing/2014/main" id="{C0E52FCD-227F-4B3B-81FD-E8BC83A916BA}"/>
              </a:ext>
            </a:extLst>
          </p:cNvPr>
          <p:cNvSpPr>
            <a:spLocks noGrp="1"/>
          </p:cNvSpPr>
          <p:nvPr>
            <p:ph type="body" sz="quarter" idx="10"/>
          </p:nvPr>
        </p:nvSpPr>
        <p:spPr/>
        <p:txBody>
          <a:bodyPr/>
          <a:lstStyle/>
          <a:p>
            <a:r>
              <a:rPr lang="de-DE" dirty="0">
                <a:solidFill>
                  <a:srgbClr val="39557C"/>
                </a:solidFill>
              </a:rPr>
              <a:t>Fokussierte Portfolios mit hoher Dichte an Best-in-Class-Managern</a:t>
            </a:r>
            <a:br>
              <a:rPr lang="de-DE" dirty="0">
                <a:solidFill>
                  <a:srgbClr val="39557C"/>
                </a:solidFill>
              </a:rPr>
            </a:br>
            <a:r>
              <a:rPr lang="de-DE" sz="1600" dirty="0">
                <a:solidFill>
                  <a:srgbClr val="39557C"/>
                </a:solidFill>
              </a:rPr>
              <a:t>Systematisches und proaktives Vorgehen kombiniert mit hoher Selektivität ermöglicht MPEP nur die Besten auszuwählen</a:t>
            </a:r>
            <a:endParaRPr lang="de-DE" dirty="0">
              <a:solidFill>
                <a:srgbClr val="39557C"/>
              </a:solidFill>
            </a:endParaRPr>
          </a:p>
        </p:txBody>
      </p:sp>
      <p:sp>
        <p:nvSpPr>
          <p:cNvPr id="4" name="Foliennummernplatzhalter 3">
            <a:extLst>
              <a:ext uri="{FF2B5EF4-FFF2-40B4-BE49-F238E27FC236}">
                <a16:creationId xmlns="" xmlns:a16="http://schemas.microsoft.com/office/drawing/2014/main" id="{D1E2CC65-33E0-4DB4-B73F-EC3FF8DC35CC}"/>
              </a:ext>
            </a:extLst>
          </p:cNvPr>
          <p:cNvSpPr>
            <a:spLocks noGrp="1"/>
          </p:cNvSpPr>
          <p:nvPr>
            <p:ph type="sldNum" sz="quarter" idx="4"/>
          </p:nvPr>
        </p:nvSpPr>
        <p:spPr/>
        <p:txBody>
          <a:bodyPr/>
          <a:lstStyle/>
          <a:p>
            <a:fld id="{DB151344-2787-0F42-9B8B-AE263F6B6993}" type="slidenum">
              <a:rPr lang="de-DE" smtClean="0"/>
              <a:pPr/>
              <a:t>40</a:t>
            </a:fld>
            <a:endParaRPr lang="de-DE" dirty="0"/>
          </a:p>
        </p:txBody>
      </p:sp>
      <p:grpSp>
        <p:nvGrpSpPr>
          <p:cNvPr id="8" name="Gruppieren 7">
            <a:extLst>
              <a:ext uri="{FF2B5EF4-FFF2-40B4-BE49-F238E27FC236}">
                <a16:creationId xmlns="" xmlns:a16="http://schemas.microsoft.com/office/drawing/2014/main" id="{F9531E31-B163-4CF4-A0B4-99AA71D68551}"/>
              </a:ext>
            </a:extLst>
          </p:cNvPr>
          <p:cNvGrpSpPr/>
          <p:nvPr/>
        </p:nvGrpSpPr>
        <p:grpSpPr>
          <a:xfrm>
            <a:off x="1250565" y="1857330"/>
            <a:ext cx="2918904" cy="1455451"/>
            <a:chOff x="616128" y="3525449"/>
            <a:chExt cx="3347256" cy="1669040"/>
          </a:xfrm>
        </p:grpSpPr>
        <p:sp>
          <p:nvSpPr>
            <p:cNvPr id="9" name="ee4p_US_4_79016">
              <a:extLst>
                <a:ext uri="{FF2B5EF4-FFF2-40B4-BE49-F238E27FC236}">
                  <a16:creationId xmlns="" xmlns:a16="http://schemas.microsoft.com/office/drawing/2014/main" id="{FB0E4794-2A3C-4C67-BE55-7E1B33309DE0}"/>
                </a:ext>
              </a:extLst>
            </p:cNvPr>
            <p:cNvSpPr>
              <a:spLocks noChangeAspect="1"/>
            </p:cNvSpPr>
            <p:nvPr>
              <p:custDataLst>
                <p:tags r:id="rId48"/>
              </p:custDataLst>
            </p:nvPr>
          </p:nvSpPr>
          <p:spPr>
            <a:xfrm>
              <a:off x="616128" y="3525449"/>
              <a:ext cx="3347256" cy="1669040"/>
            </a:xfrm>
            <a:custGeom>
              <a:avLst/>
              <a:gdLst>
                <a:gd name="connsiteX0" fmla="*/ 1095457 w 1472512"/>
                <a:gd name="connsiteY0" fmla="*/ 733306 h 734237"/>
                <a:gd name="connsiteX1" fmla="*/ 1096197 w 1472512"/>
                <a:gd name="connsiteY1" fmla="*/ 733339 h 734237"/>
                <a:gd name="connsiteX2" fmla="*/ 1096170 w 1472512"/>
                <a:gd name="connsiteY2" fmla="*/ 733907 h 734237"/>
                <a:gd name="connsiteX3" fmla="*/ 1095045 w 1472512"/>
                <a:gd name="connsiteY3" fmla="*/ 734176 h 734237"/>
                <a:gd name="connsiteX4" fmla="*/ 1094396 w 1472512"/>
                <a:gd name="connsiteY4" fmla="*/ 734237 h 734237"/>
                <a:gd name="connsiteX5" fmla="*/ 1094341 w 1472512"/>
                <a:gd name="connsiteY5" fmla="*/ 733817 h 734237"/>
                <a:gd name="connsiteX6" fmla="*/ 1100696 w 1472512"/>
                <a:gd name="connsiteY6" fmla="*/ 730258 h 734237"/>
                <a:gd name="connsiteX7" fmla="*/ 1101478 w 1472512"/>
                <a:gd name="connsiteY7" fmla="*/ 731523 h 734237"/>
                <a:gd name="connsiteX8" fmla="*/ 1101463 w 1472512"/>
                <a:gd name="connsiteY8" fmla="*/ 732291 h 734237"/>
                <a:gd name="connsiteX9" fmla="*/ 1100584 w 1472512"/>
                <a:gd name="connsiteY9" fmla="*/ 732677 h 734237"/>
                <a:gd name="connsiteX10" fmla="*/ 1098932 w 1472512"/>
                <a:gd name="connsiteY10" fmla="*/ 732945 h 734237"/>
                <a:gd name="connsiteX11" fmla="*/ 1100265 w 1472512"/>
                <a:gd name="connsiteY11" fmla="*/ 731877 h 734237"/>
                <a:gd name="connsiteX12" fmla="*/ 1104323 w 1472512"/>
                <a:gd name="connsiteY12" fmla="*/ 728609 h 734237"/>
                <a:gd name="connsiteX13" fmla="*/ 1106818 w 1472512"/>
                <a:gd name="connsiteY13" fmla="*/ 730369 h 734237"/>
                <a:gd name="connsiteX14" fmla="*/ 1106882 w 1472512"/>
                <a:gd name="connsiteY14" fmla="*/ 730841 h 734237"/>
                <a:gd name="connsiteX15" fmla="*/ 1106499 w 1472512"/>
                <a:gd name="connsiteY15" fmla="*/ 731306 h 734237"/>
                <a:gd name="connsiteX16" fmla="*/ 1105735 w 1472512"/>
                <a:gd name="connsiteY16" fmla="*/ 731863 h 734237"/>
                <a:gd name="connsiteX17" fmla="*/ 1105370 w 1472512"/>
                <a:gd name="connsiteY17" fmla="*/ 731691 h 734237"/>
                <a:gd name="connsiteX18" fmla="*/ 1105370 w 1472512"/>
                <a:gd name="connsiteY18" fmla="*/ 730879 h 734237"/>
                <a:gd name="connsiteX19" fmla="*/ 1104283 w 1472512"/>
                <a:gd name="connsiteY19" fmla="*/ 729079 h 734237"/>
                <a:gd name="connsiteX20" fmla="*/ 1116814 w 1472512"/>
                <a:gd name="connsiteY20" fmla="*/ 728352 h 734237"/>
                <a:gd name="connsiteX21" fmla="*/ 1115323 w 1472512"/>
                <a:gd name="connsiteY21" fmla="*/ 729209 h 734237"/>
                <a:gd name="connsiteX22" fmla="*/ 1113913 w 1472512"/>
                <a:gd name="connsiteY22" fmla="*/ 729509 h 734237"/>
                <a:gd name="connsiteX23" fmla="*/ 1112745 w 1472512"/>
                <a:gd name="connsiteY23" fmla="*/ 730152 h 734237"/>
                <a:gd name="connsiteX24" fmla="*/ 1111537 w 1472512"/>
                <a:gd name="connsiteY24" fmla="*/ 729680 h 734237"/>
                <a:gd name="connsiteX25" fmla="*/ 1112866 w 1472512"/>
                <a:gd name="connsiteY25" fmla="*/ 729038 h 734237"/>
                <a:gd name="connsiteX26" fmla="*/ 1120157 w 1472512"/>
                <a:gd name="connsiteY26" fmla="*/ 725997 h 734237"/>
                <a:gd name="connsiteX27" fmla="*/ 1120520 w 1472512"/>
                <a:gd name="connsiteY27" fmla="*/ 726297 h 734237"/>
                <a:gd name="connsiteX28" fmla="*/ 1120479 w 1472512"/>
                <a:gd name="connsiteY28" fmla="*/ 726682 h 734237"/>
                <a:gd name="connsiteX29" fmla="*/ 1119392 w 1472512"/>
                <a:gd name="connsiteY29" fmla="*/ 727154 h 734237"/>
                <a:gd name="connsiteX30" fmla="*/ 1118908 w 1472512"/>
                <a:gd name="connsiteY30" fmla="*/ 727154 h 734237"/>
                <a:gd name="connsiteX31" fmla="*/ 1119150 w 1472512"/>
                <a:gd name="connsiteY31" fmla="*/ 726768 h 734237"/>
                <a:gd name="connsiteX32" fmla="*/ 1124589 w 1472512"/>
                <a:gd name="connsiteY32" fmla="*/ 723424 h 734237"/>
                <a:gd name="connsiteX33" fmla="*/ 1124872 w 1472512"/>
                <a:gd name="connsiteY33" fmla="*/ 723511 h 734237"/>
                <a:gd name="connsiteX34" fmla="*/ 1124267 w 1472512"/>
                <a:gd name="connsiteY34" fmla="*/ 724455 h 734237"/>
                <a:gd name="connsiteX35" fmla="*/ 1123583 w 1472512"/>
                <a:gd name="connsiteY35" fmla="*/ 724582 h 734237"/>
                <a:gd name="connsiteX36" fmla="*/ 1133991 w 1472512"/>
                <a:gd name="connsiteY36" fmla="*/ 712382 h 734237"/>
                <a:gd name="connsiteX37" fmla="*/ 1130810 w 1472512"/>
                <a:gd name="connsiteY37" fmla="*/ 717962 h 734237"/>
                <a:gd name="connsiteX38" fmla="*/ 1125740 w 1472512"/>
                <a:gd name="connsiteY38" fmla="*/ 723068 h 734237"/>
                <a:gd name="connsiteX39" fmla="*/ 1126302 w 1472512"/>
                <a:gd name="connsiteY39" fmla="*/ 721791 h 734237"/>
                <a:gd name="connsiteX40" fmla="*/ 1128278 w 1472512"/>
                <a:gd name="connsiteY40" fmla="*/ 719058 h 734237"/>
                <a:gd name="connsiteX41" fmla="*/ 1128917 w 1472512"/>
                <a:gd name="connsiteY41" fmla="*/ 717771 h 734237"/>
                <a:gd name="connsiteX42" fmla="*/ 1130252 w 1472512"/>
                <a:gd name="connsiteY42" fmla="*/ 716956 h 734237"/>
                <a:gd name="connsiteX43" fmla="*/ 1131496 w 1472512"/>
                <a:gd name="connsiteY43" fmla="*/ 715480 h 734237"/>
                <a:gd name="connsiteX44" fmla="*/ 1131589 w 1472512"/>
                <a:gd name="connsiteY44" fmla="*/ 713758 h 734237"/>
                <a:gd name="connsiteX45" fmla="*/ 1133394 w 1472512"/>
                <a:gd name="connsiteY45" fmla="*/ 712555 h 734237"/>
                <a:gd name="connsiteX46" fmla="*/ 1084393 w 1472512"/>
                <a:gd name="connsiteY46" fmla="*/ 679632 h 734237"/>
                <a:gd name="connsiteX47" fmla="*/ 1085996 w 1472512"/>
                <a:gd name="connsiteY47" fmla="*/ 681575 h 734237"/>
                <a:gd name="connsiteX48" fmla="*/ 1086569 w 1472512"/>
                <a:gd name="connsiteY48" fmla="*/ 682015 h 734237"/>
                <a:gd name="connsiteX49" fmla="*/ 1088581 w 1472512"/>
                <a:gd name="connsiteY49" fmla="*/ 682215 h 734237"/>
                <a:gd name="connsiteX50" fmla="*/ 1087672 w 1472512"/>
                <a:gd name="connsiteY50" fmla="*/ 682928 h 734237"/>
                <a:gd name="connsiteX51" fmla="*/ 1085832 w 1472512"/>
                <a:gd name="connsiteY51" fmla="*/ 682404 h 734237"/>
                <a:gd name="connsiteX52" fmla="*/ 1084827 w 1472512"/>
                <a:gd name="connsiteY52" fmla="*/ 681468 h 734237"/>
                <a:gd name="connsiteX53" fmla="*/ 1085215 w 1472512"/>
                <a:gd name="connsiteY53" fmla="*/ 675451 h 734237"/>
                <a:gd name="connsiteX54" fmla="*/ 1086439 w 1472512"/>
                <a:gd name="connsiteY54" fmla="*/ 676415 h 734237"/>
                <a:gd name="connsiteX55" fmla="*/ 1087392 w 1472512"/>
                <a:gd name="connsiteY55" fmla="*/ 679514 h 734237"/>
                <a:gd name="connsiteX56" fmla="*/ 1087357 w 1472512"/>
                <a:gd name="connsiteY56" fmla="*/ 681122 h 734237"/>
                <a:gd name="connsiteX57" fmla="*/ 1086071 w 1472512"/>
                <a:gd name="connsiteY57" fmla="*/ 678429 h 734237"/>
                <a:gd name="connsiteX58" fmla="*/ 697033 w 1472512"/>
                <a:gd name="connsiteY58" fmla="*/ 661854 h 734237"/>
                <a:gd name="connsiteX59" fmla="*/ 697921 w 1472512"/>
                <a:gd name="connsiteY59" fmla="*/ 672691 h 734237"/>
                <a:gd name="connsiteX60" fmla="*/ 701721 w 1472512"/>
                <a:gd name="connsiteY60" fmla="*/ 686423 h 734237"/>
                <a:gd name="connsiteX61" fmla="*/ 702526 w 1472512"/>
                <a:gd name="connsiteY61" fmla="*/ 690259 h 734237"/>
                <a:gd name="connsiteX62" fmla="*/ 702172 w 1472512"/>
                <a:gd name="connsiteY62" fmla="*/ 691526 h 734237"/>
                <a:gd name="connsiteX63" fmla="*/ 700061 w 1472512"/>
                <a:gd name="connsiteY63" fmla="*/ 685603 h 734237"/>
                <a:gd name="connsiteX64" fmla="*/ 696623 w 1472512"/>
                <a:gd name="connsiteY64" fmla="*/ 672170 h 734237"/>
                <a:gd name="connsiteX65" fmla="*/ 696493 w 1472512"/>
                <a:gd name="connsiteY65" fmla="*/ 664497 h 734237"/>
                <a:gd name="connsiteX66" fmla="*/ 705335 w 1472512"/>
                <a:gd name="connsiteY66" fmla="*/ 644642 h 734237"/>
                <a:gd name="connsiteX67" fmla="*/ 700481 w 1472512"/>
                <a:gd name="connsiteY67" fmla="*/ 652376 h 734237"/>
                <a:gd name="connsiteX68" fmla="*/ 697859 w 1472512"/>
                <a:gd name="connsiteY68" fmla="*/ 659007 h 734237"/>
                <a:gd name="connsiteX69" fmla="*/ 697064 w 1472512"/>
                <a:gd name="connsiteY69" fmla="*/ 660588 h 734237"/>
                <a:gd name="connsiteX70" fmla="*/ 697283 w 1472512"/>
                <a:gd name="connsiteY70" fmla="*/ 658232 h 734237"/>
                <a:gd name="connsiteX71" fmla="*/ 699355 w 1472512"/>
                <a:gd name="connsiteY71" fmla="*/ 652874 h 734237"/>
                <a:gd name="connsiteX72" fmla="*/ 703564 w 1472512"/>
                <a:gd name="connsiteY72" fmla="*/ 645823 h 734237"/>
                <a:gd name="connsiteX73" fmla="*/ 1129404 w 1472512"/>
                <a:gd name="connsiteY73" fmla="*/ 643855 h 734237"/>
                <a:gd name="connsiteX74" fmla="*/ 1130455 w 1472512"/>
                <a:gd name="connsiteY74" fmla="*/ 645400 h 734237"/>
                <a:gd name="connsiteX75" fmla="*/ 1131481 w 1472512"/>
                <a:gd name="connsiteY75" fmla="*/ 648594 h 734237"/>
                <a:gd name="connsiteX76" fmla="*/ 1135785 w 1472512"/>
                <a:gd name="connsiteY76" fmla="*/ 659603 h 734237"/>
                <a:gd name="connsiteX77" fmla="*/ 1136200 w 1472512"/>
                <a:gd name="connsiteY77" fmla="*/ 661625 h 734237"/>
                <a:gd name="connsiteX78" fmla="*/ 1133855 w 1472512"/>
                <a:gd name="connsiteY78" fmla="*/ 656932 h 734237"/>
                <a:gd name="connsiteX79" fmla="*/ 1130956 w 1472512"/>
                <a:gd name="connsiteY79" fmla="*/ 649563 h 734237"/>
                <a:gd name="connsiteX80" fmla="*/ 710518 w 1472512"/>
                <a:gd name="connsiteY80" fmla="*/ 636064 h 734237"/>
                <a:gd name="connsiteX81" fmla="*/ 710968 w 1472512"/>
                <a:gd name="connsiteY81" fmla="*/ 637283 h 734237"/>
                <a:gd name="connsiteX82" fmla="*/ 708887 w 1472512"/>
                <a:gd name="connsiteY82" fmla="*/ 639291 h 734237"/>
                <a:gd name="connsiteX83" fmla="*/ 706515 w 1472512"/>
                <a:gd name="connsiteY83" fmla="*/ 642447 h 734237"/>
                <a:gd name="connsiteX84" fmla="*/ 705960 w 1472512"/>
                <a:gd name="connsiteY84" fmla="*/ 642514 h 734237"/>
                <a:gd name="connsiteX85" fmla="*/ 707195 w 1472512"/>
                <a:gd name="connsiteY85" fmla="*/ 640256 h 734237"/>
                <a:gd name="connsiteX86" fmla="*/ 707424 w 1472512"/>
                <a:gd name="connsiteY86" fmla="*/ 639351 h 734237"/>
                <a:gd name="connsiteX87" fmla="*/ 709449 w 1472512"/>
                <a:gd name="connsiteY87" fmla="*/ 636491 h 734237"/>
                <a:gd name="connsiteX88" fmla="*/ 722095 w 1472512"/>
                <a:gd name="connsiteY88" fmla="*/ 629193 h 734237"/>
                <a:gd name="connsiteX89" fmla="*/ 721846 w 1472512"/>
                <a:gd name="connsiteY89" fmla="*/ 630404 h 734237"/>
                <a:gd name="connsiteX90" fmla="*/ 718516 w 1472512"/>
                <a:gd name="connsiteY90" fmla="*/ 632124 h 734237"/>
                <a:gd name="connsiteX91" fmla="*/ 712890 w 1472512"/>
                <a:gd name="connsiteY91" fmla="*/ 635521 h 734237"/>
                <a:gd name="connsiteX92" fmla="*/ 711953 w 1472512"/>
                <a:gd name="connsiteY92" fmla="*/ 635637 h 734237"/>
                <a:gd name="connsiteX93" fmla="*/ 713114 w 1472512"/>
                <a:gd name="connsiteY93" fmla="*/ 634145 h 734237"/>
                <a:gd name="connsiteX94" fmla="*/ 715002 w 1472512"/>
                <a:gd name="connsiteY94" fmla="*/ 633391 h 734237"/>
                <a:gd name="connsiteX95" fmla="*/ 719142 w 1472512"/>
                <a:gd name="connsiteY95" fmla="*/ 630525 h 734237"/>
                <a:gd name="connsiteX96" fmla="*/ 720831 w 1472512"/>
                <a:gd name="connsiteY96" fmla="*/ 630327 h 734237"/>
                <a:gd name="connsiteX97" fmla="*/ 721710 w 1472512"/>
                <a:gd name="connsiteY97" fmla="*/ 629339 h 734237"/>
                <a:gd name="connsiteX98" fmla="*/ 762341 w 1472512"/>
                <a:gd name="connsiteY98" fmla="*/ 602578 h 734237"/>
                <a:gd name="connsiteX99" fmla="*/ 763829 w 1472512"/>
                <a:gd name="connsiteY99" fmla="*/ 602640 h 734237"/>
                <a:gd name="connsiteX100" fmla="*/ 761346 w 1472512"/>
                <a:gd name="connsiteY100" fmla="*/ 605036 h 734237"/>
                <a:gd name="connsiteX101" fmla="*/ 756888 w 1472512"/>
                <a:gd name="connsiteY101" fmla="*/ 608009 h 734237"/>
                <a:gd name="connsiteX102" fmla="*/ 755613 w 1472512"/>
                <a:gd name="connsiteY102" fmla="*/ 608276 h 734237"/>
                <a:gd name="connsiteX103" fmla="*/ 761174 w 1472512"/>
                <a:gd name="connsiteY103" fmla="*/ 604001 h 734237"/>
                <a:gd name="connsiteX104" fmla="*/ 836342 w 1472512"/>
                <a:gd name="connsiteY104" fmla="*/ 594154 h 734237"/>
                <a:gd name="connsiteX105" fmla="*/ 837613 w 1472512"/>
                <a:gd name="connsiteY105" fmla="*/ 594237 h 734237"/>
                <a:gd name="connsiteX106" fmla="*/ 839622 w 1472512"/>
                <a:gd name="connsiteY106" fmla="*/ 595463 h 734237"/>
                <a:gd name="connsiteX107" fmla="*/ 840358 w 1472512"/>
                <a:gd name="connsiteY107" fmla="*/ 595804 h 734237"/>
                <a:gd name="connsiteX108" fmla="*/ 840699 w 1472512"/>
                <a:gd name="connsiteY108" fmla="*/ 596300 h 734237"/>
                <a:gd name="connsiteX109" fmla="*/ 840503 w 1472512"/>
                <a:gd name="connsiteY109" fmla="*/ 597076 h 734237"/>
                <a:gd name="connsiteX110" fmla="*/ 839694 w 1472512"/>
                <a:gd name="connsiteY110" fmla="*/ 598142 h 734237"/>
                <a:gd name="connsiteX111" fmla="*/ 838746 w 1472512"/>
                <a:gd name="connsiteY111" fmla="*/ 598539 h 734237"/>
                <a:gd name="connsiteX112" fmla="*/ 834526 w 1472512"/>
                <a:gd name="connsiteY112" fmla="*/ 596128 h 734237"/>
                <a:gd name="connsiteX113" fmla="*/ 834261 w 1472512"/>
                <a:gd name="connsiteY113" fmla="*/ 595091 h 734237"/>
                <a:gd name="connsiteX114" fmla="*/ 1019706 w 1472512"/>
                <a:gd name="connsiteY114" fmla="*/ 591687 h 734237"/>
                <a:gd name="connsiteX115" fmla="*/ 1015349 w 1472512"/>
                <a:gd name="connsiteY115" fmla="*/ 594190 h 734237"/>
                <a:gd name="connsiteX116" fmla="*/ 1012789 w 1472512"/>
                <a:gd name="connsiteY116" fmla="*/ 595193 h 734237"/>
                <a:gd name="connsiteX117" fmla="*/ 1010021 w 1472512"/>
                <a:gd name="connsiteY117" fmla="*/ 594464 h 734237"/>
                <a:gd name="connsiteX118" fmla="*/ 1011742 w 1472512"/>
                <a:gd name="connsiteY118" fmla="*/ 594325 h 734237"/>
                <a:gd name="connsiteX119" fmla="*/ 1012986 w 1472512"/>
                <a:gd name="connsiteY119" fmla="*/ 594620 h 734237"/>
                <a:gd name="connsiteX120" fmla="*/ 1016137 w 1472512"/>
                <a:gd name="connsiteY120" fmla="*/ 593187 h 734237"/>
                <a:gd name="connsiteX121" fmla="*/ 1017790 w 1472512"/>
                <a:gd name="connsiteY121" fmla="*/ 592101 h 734237"/>
                <a:gd name="connsiteX122" fmla="*/ 914208 w 1472512"/>
                <a:gd name="connsiteY122" fmla="*/ 591115 h 734237"/>
                <a:gd name="connsiteX123" fmla="*/ 913784 w 1472512"/>
                <a:gd name="connsiteY123" fmla="*/ 592239 h 734237"/>
                <a:gd name="connsiteX124" fmla="*/ 912398 w 1472512"/>
                <a:gd name="connsiteY124" fmla="*/ 593699 h 734237"/>
                <a:gd name="connsiteX125" fmla="*/ 912462 w 1472512"/>
                <a:gd name="connsiteY125" fmla="*/ 593143 h 734237"/>
                <a:gd name="connsiteX126" fmla="*/ 913482 w 1472512"/>
                <a:gd name="connsiteY126" fmla="*/ 591682 h 734237"/>
                <a:gd name="connsiteX127" fmla="*/ 914355 w 1472512"/>
                <a:gd name="connsiteY127" fmla="*/ 582638 h 734237"/>
                <a:gd name="connsiteX128" fmla="*/ 915401 w 1472512"/>
                <a:gd name="connsiteY128" fmla="*/ 584211 h 734237"/>
                <a:gd name="connsiteX129" fmla="*/ 915741 w 1472512"/>
                <a:gd name="connsiteY129" fmla="*/ 586082 h 734237"/>
                <a:gd name="connsiteX130" fmla="*/ 915362 w 1472512"/>
                <a:gd name="connsiteY130" fmla="*/ 589588 h 734237"/>
                <a:gd name="connsiteX131" fmla="*/ 914643 w 1472512"/>
                <a:gd name="connsiteY131" fmla="*/ 590476 h 734237"/>
                <a:gd name="connsiteX132" fmla="*/ 915348 w 1472512"/>
                <a:gd name="connsiteY132" fmla="*/ 586222 h 734237"/>
                <a:gd name="connsiteX133" fmla="*/ 906250 w 1472512"/>
                <a:gd name="connsiteY133" fmla="*/ 579511 h 734237"/>
                <a:gd name="connsiteX134" fmla="*/ 905586 w 1472512"/>
                <a:gd name="connsiteY134" fmla="*/ 580697 h 734237"/>
                <a:gd name="connsiteX135" fmla="*/ 905247 w 1472512"/>
                <a:gd name="connsiteY135" fmla="*/ 581875 h 734237"/>
                <a:gd name="connsiteX136" fmla="*/ 905337 w 1472512"/>
                <a:gd name="connsiteY136" fmla="*/ 583173 h 734237"/>
                <a:gd name="connsiteX137" fmla="*/ 904087 w 1472512"/>
                <a:gd name="connsiteY137" fmla="*/ 582527 h 734237"/>
                <a:gd name="connsiteX138" fmla="*/ 902236 w 1472512"/>
                <a:gd name="connsiteY138" fmla="*/ 582468 h 734237"/>
                <a:gd name="connsiteX139" fmla="*/ 903051 w 1472512"/>
                <a:gd name="connsiteY139" fmla="*/ 582024 h 734237"/>
                <a:gd name="connsiteX140" fmla="*/ 903624 w 1472512"/>
                <a:gd name="connsiteY140" fmla="*/ 581592 h 734237"/>
                <a:gd name="connsiteX141" fmla="*/ 903908 w 1472512"/>
                <a:gd name="connsiteY141" fmla="*/ 581127 h 734237"/>
                <a:gd name="connsiteX142" fmla="*/ 918030 w 1472512"/>
                <a:gd name="connsiteY142" fmla="*/ 576838 h 734237"/>
                <a:gd name="connsiteX143" fmla="*/ 921827 w 1472512"/>
                <a:gd name="connsiteY143" fmla="*/ 577820 h 734237"/>
                <a:gd name="connsiteX144" fmla="*/ 922232 w 1472512"/>
                <a:gd name="connsiteY144" fmla="*/ 578190 h 734237"/>
                <a:gd name="connsiteX145" fmla="*/ 921912 w 1472512"/>
                <a:gd name="connsiteY145" fmla="*/ 578501 h 734237"/>
                <a:gd name="connsiteX146" fmla="*/ 919652 w 1472512"/>
                <a:gd name="connsiteY146" fmla="*/ 577919 h 734237"/>
                <a:gd name="connsiteX147" fmla="*/ 918279 w 1472512"/>
                <a:gd name="connsiteY147" fmla="*/ 577378 h 734237"/>
                <a:gd name="connsiteX148" fmla="*/ 933681 w 1472512"/>
                <a:gd name="connsiteY148" fmla="*/ 576572 h 734237"/>
                <a:gd name="connsiteX149" fmla="*/ 934650 w 1472512"/>
                <a:gd name="connsiteY149" fmla="*/ 577170 h 734237"/>
                <a:gd name="connsiteX150" fmla="*/ 932406 w 1472512"/>
                <a:gd name="connsiteY150" fmla="*/ 577769 h 734237"/>
                <a:gd name="connsiteX151" fmla="*/ 929078 w 1472512"/>
                <a:gd name="connsiteY151" fmla="*/ 577714 h 734237"/>
                <a:gd name="connsiteX152" fmla="*/ 928402 w 1472512"/>
                <a:gd name="connsiteY152" fmla="*/ 577503 h 734237"/>
                <a:gd name="connsiteX153" fmla="*/ 929737 w 1472512"/>
                <a:gd name="connsiteY153" fmla="*/ 577104 h 734237"/>
                <a:gd name="connsiteX154" fmla="*/ 1104351 w 1472512"/>
                <a:gd name="connsiteY154" fmla="*/ 557012 h 734237"/>
                <a:gd name="connsiteX155" fmla="*/ 1103218 w 1472512"/>
                <a:gd name="connsiteY155" fmla="*/ 563852 h 734237"/>
                <a:gd name="connsiteX156" fmla="*/ 1102726 w 1472512"/>
                <a:gd name="connsiteY156" fmla="*/ 561431 h 734237"/>
                <a:gd name="connsiteX157" fmla="*/ 1102677 w 1472512"/>
                <a:gd name="connsiteY157" fmla="*/ 559079 h 734237"/>
                <a:gd name="connsiteX158" fmla="*/ 1103537 w 1472512"/>
                <a:gd name="connsiteY158" fmla="*/ 557687 h 734237"/>
                <a:gd name="connsiteX159" fmla="*/ 156960 w 1472512"/>
                <a:gd name="connsiteY159" fmla="*/ 498703 h 734237"/>
                <a:gd name="connsiteX160" fmla="*/ 158226 w 1472512"/>
                <a:gd name="connsiteY160" fmla="*/ 500775 h 734237"/>
                <a:gd name="connsiteX161" fmla="*/ 161396 w 1472512"/>
                <a:gd name="connsiteY161" fmla="*/ 503919 h 734237"/>
                <a:gd name="connsiteX162" fmla="*/ 162232 w 1472512"/>
                <a:gd name="connsiteY162" fmla="*/ 504540 h 734237"/>
                <a:gd name="connsiteX163" fmla="*/ 160747 w 1472512"/>
                <a:gd name="connsiteY163" fmla="*/ 504799 h 734237"/>
                <a:gd name="connsiteX164" fmla="*/ 159100 w 1472512"/>
                <a:gd name="connsiteY164" fmla="*/ 504218 h 734237"/>
                <a:gd name="connsiteX165" fmla="*/ 157679 w 1472512"/>
                <a:gd name="connsiteY165" fmla="*/ 501467 h 734237"/>
                <a:gd name="connsiteX166" fmla="*/ 156115 w 1472512"/>
                <a:gd name="connsiteY166" fmla="*/ 499316 h 734237"/>
                <a:gd name="connsiteX167" fmla="*/ 132264 w 1472512"/>
                <a:gd name="connsiteY167" fmla="*/ 491593 h 734237"/>
                <a:gd name="connsiteX168" fmla="*/ 133447 w 1472512"/>
                <a:gd name="connsiteY168" fmla="*/ 491806 h 734237"/>
                <a:gd name="connsiteX169" fmla="*/ 134383 w 1472512"/>
                <a:gd name="connsiteY169" fmla="*/ 493009 h 734237"/>
                <a:gd name="connsiteX170" fmla="*/ 134486 w 1472512"/>
                <a:gd name="connsiteY170" fmla="*/ 493443 h 734237"/>
                <a:gd name="connsiteX171" fmla="*/ 133351 w 1472512"/>
                <a:gd name="connsiteY171" fmla="*/ 493497 h 734237"/>
                <a:gd name="connsiteX172" fmla="*/ 131793 w 1472512"/>
                <a:gd name="connsiteY172" fmla="*/ 493231 h 734237"/>
                <a:gd name="connsiteX173" fmla="*/ 130987 w 1472512"/>
                <a:gd name="connsiteY173" fmla="*/ 491700 h 734237"/>
                <a:gd name="connsiteX174" fmla="*/ 157017 w 1472512"/>
                <a:gd name="connsiteY174" fmla="*/ 486023 h 734237"/>
                <a:gd name="connsiteX175" fmla="*/ 161179 w 1472512"/>
                <a:gd name="connsiteY175" fmla="*/ 487794 h 734237"/>
                <a:gd name="connsiteX176" fmla="*/ 162294 w 1472512"/>
                <a:gd name="connsiteY176" fmla="*/ 488632 h 734237"/>
                <a:gd name="connsiteX177" fmla="*/ 163583 w 1472512"/>
                <a:gd name="connsiteY177" fmla="*/ 490734 h 734237"/>
                <a:gd name="connsiteX178" fmla="*/ 161727 w 1472512"/>
                <a:gd name="connsiteY178" fmla="*/ 490475 h 734237"/>
                <a:gd name="connsiteX179" fmla="*/ 159786 w 1472512"/>
                <a:gd name="connsiteY179" fmla="*/ 490592 h 734237"/>
                <a:gd name="connsiteX180" fmla="*/ 159198 w 1472512"/>
                <a:gd name="connsiteY180" fmla="*/ 489449 h 734237"/>
                <a:gd name="connsiteX181" fmla="*/ 158618 w 1472512"/>
                <a:gd name="connsiteY181" fmla="*/ 487860 h 734237"/>
                <a:gd name="connsiteX182" fmla="*/ 158229 w 1472512"/>
                <a:gd name="connsiteY182" fmla="*/ 487454 h 734237"/>
                <a:gd name="connsiteX183" fmla="*/ 156900 w 1472512"/>
                <a:gd name="connsiteY183" fmla="*/ 487312 h 734237"/>
                <a:gd name="connsiteX184" fmla="*/ 156800 w 1472512"/>
                <a:gd name="connsiteY184" fmla="*/ 487168 h 734237"/>
                <a:gd name="connsiteX185" fmla="*/ 156644 w 1472512"/>
                <a:gd name="connsiteY185" fmla="*/ 486392 h 734237"/>
                <a:gd name="connsiteX186" fmla="*/ 118317 w 1472512"/>
                <a:gd name="connsiteY186" fmla="*/ 470293 h 734237"/>
                <a:gd name="connsiteX187" fmla="*/ 120293 w 1472512"/>
                <a:gd name="connsiteY187" fmla="*/ 471486 h 734237"/>
                <a:gd name="connsiteX188" fmla="*/ 120560 w 1472512"/>
                <a:gd name="connsiteY188" fmla="*/ 471818 h 734237"/>
                <a:gd name="connsiteX189" fmla="*/ 119040 w 1472512"/>
                <a:gd name="connsiteY189" fmla="*/ 473381 h 734237"/>
                <a:gd name="connsiteX190" fmla="*/ 117245 w 1472512"/>
                <a:gd name="connsiteY190" fmla="*/ 473781 h 734237"/>
                <a:gd name="connsiteX191" fmla="*/ 115887 w 1472512"/>
                <a:gd name="connsiteY191" fmla="*/ 473404 h 734237"/>
                <a:gd name="connsiteX192" fmla="*/ 113725 w 1472512"/>
                <a:gd name="connsiteY192" fmla="*/ 470655 h 734237"/>
                <a:gd name="connsiteX193" fmla="*/ 110770 w 1472512"/>
                <a:gd name="connsiteY193" fmla="*/ 468951 h 734237"/>
                <a:gd name="connsiteX194" fmla="*/ 111137 w 1472512"/>
                <a:gd name="connsiteY194" fmla="*/ 469314 h 734237"/>
                <a:gd name="connsiteX195" fmla="*/ 112328 w 1472512"/>
                <a:gd name="connsiteY195" fmla="*/ 470340 h 734237"/>
                <a:gd name="connsiteX196" fmla="*/ 110973 w 1472512"/>
                <a:gd name="connsiteY196" fmla="*/ 470414 h 734237"/>
                <a:gd name="connsiteX197" fmla="*/ 108886 w 1472512"/>
                <a:gd name="connsiteY197" fmla="*/ 470109 h 734237"/>
                <a:gd name="connsiteX198" fmla="*/ 109616 w 1472512"/>
                <a:gd name="connsiteY198" fmla="*/ 469438 h 734237"/>
                <a:gd name="connsiteX199" fmla="*/ 123152 w 1472512"/>
                <a:gd name="connsiteY199" fmla="*/ 468768 h 734237"/>
                <a:gd name="connsiteX200" fmla="*/ 128344 w 1472512"/>
                <a:gd name="connsiteY200" fmla="*/ 470238 h 734237"/>
                <a:gd name="connsiteX201" fmla="*/ 131143 w 1472512"/>
                <a:gd name="connsiteY201" fmla="*/ 469533 h 734237"/>
                <a:gd name="connsiteX202" fmla="*/ 131649 w 1472512"/>
                <a:gd name="connsiteY202" fmla="*/ 470246 h 734237"/>
                <a:gd name="connsiteX203" fmla="*/ 131319 w 1472512"/>
                <a:gd name="connsiteY203" fmla="*/ 470864 h 734237"/>
                <a:gd name="connsiteX204" fmla="*/ 125009 w 1472512"/>
                <a:gd name="connsiteY204" fmla="*/ 471977 h 734237"/>
                <a:gd name="connsiteX205" fmla="*/ 123071 w 1472512"/>
                <a:gd name="connsiteY205" fmla="*/ 471198 h 734237"/>
                <a:gd name="connsiteX206" fmla="*/ 122894 w 1472512"/>
                <a:gd name="connsiteY206" fmla="*/ 470130 h 734237"/>
                <a:gd name="connsiteX207" fmla="*/ 122240 w 1472512"/>
                <a:gd name="connsiteY207" fmla="*/ 469108 h 734237"/>
                <a:gd name="connsiteX208" fmla="*/ 1225398 w 1472512"/>
                <a:gd name="connsiteY208" fmla="*/ 450920 h 734237"/>
                <a:gd name="connsiteX209" fmla="*/ 1226716 w 1472512"/>
                <a:gd name="connsiteY209" fmla="*/ 451083 h 734237"/>
                <a:gd name="connsiteX210" fmla="*/ 1228655 w 1472512"/>
                <a:gd name="connsiteY210" fmla="*/ 452225 h 734237"/>
                <a:gd name="connsiteX211" fmla="*/ 1228087 w 1472512"/>
                <a:gd name="connsiteY211" fmla="*/ 452294 h 734237"/>
                <a:gd name="connsiteX212" fmla="*/ 1227085 w 1472512"/>
                <a:gd name="connsiteY212" fmla="*/ 451975 h 734237"/>
                <a:gd name="connsiteX213" fmla="*/ 1225703 w 1472512"/>
                <a:gd name="connsiteY213" fmla="*/ 451367 h 734237"/>
                <a:gd name="connsiteX214" fmla="*/ 1237300 w 1472512"/>
                <a:gd name="connsiteY214" fmla="*/ 444032 h 734237"/>
                <a:gd name="connsiteX215" fmla="*/ 1233465 w 1472512"/>
                <a:gd name="connsiteY215" fmla="*/ 447936 h 734237"/>
                <a:gd name="connsiteX216" fmla="*/ 1229742 w 1472512"/>
                <a:gd name="connsiteY216" fmla="*/ 452569 h 734237"/>
                <a:gd name="connsiteX217" fmla="*/ 1229107 w 1472512"/>
                <a:gd name="connsiteY217" fmla="*/ 452899 h 734237"/>
                <a:gd name="connsiteX218" fmla="*/ 1231442 w 1472512"/>
                <a:gd name="connsiteY218" fmla="*/ 449301 h 734237"/>
                <a:gd name="connsiteX219" fmla="*/ 1236055 w 1472512"/>
                <a:gd name="connsiteY219" fmla="*/ 444731 h 734237"/>
                <a:gd name="connsiteX220" fmla="*/ 1248152 w 1472512"/>
                <a:gd name="connsiteY220" fmla="*/ 436768 h 734237"/>
                <a:gd name="connsiteX221" fmla="*/ 1243517 w 1472512"/>
                <a:gd name="connsiteY221" fmla="*/ 438833 h 734237"/>
                <a:gd name="connsiteX222" fmla="*/ 1242993 w 1472512"/>
                <a:gd name="connsiteY222" fmla="*/ 438709 h 734237"/>
                <a:gd name="connsiteX223" fmla="*/ 1246036 w 1472512"/>
                <a:gd name="connsiteY223" fmla="*/ 437233 h 734237"/>
                <a:gd name="connsiteX224" fmla="*/ 1255255 w 1472512"/>
                <a:gd name="connsiteY224" fmla="*/ 419981 h 734237"/>
                <a:gd name="connsiteX225" fmla="*/ 1255894 w 1472512"/>
                <a:gd name="connsiteY225" fmla="*/ 421510 h 734237"/>
                <a:gd name="connsiteX226" fmla="*/ 1256456 w 1472512"/>
                <a:gd name="connsiteY226" fmla="*/ 425933 h 734237"/>
                <a:gd name="connsiteX227" fmla="*/ 1256244 w 1472512"/>
                <a:gd name="connsiteY227" fmla="*/ 429283 h 734237"/>
                <a:gd name="connsiteX228" fmla="*/ 1255106 w 1472512"/>
                <a:gd name="connsiteY228" fmla="*/ 434160 h 734237"/>
                <a:gd name="connsiteX229" fmla="*/ 1254220 w 1472512"/>
                <a:gd name="connsiteY229" fmla="*/ 435324 h 734237"/>
                <a:gd name="connsiteX230" fmla="*/ 1250798 w 1472512"/>
                <a:gd name="connsiteY230" fmla="*/ 436113 h 734237"/>
                <a:gd name="connsiteX231" fmla="*/ 1250495 w 1472512"/>
                <a:gd name="connsiteY231" fmla="*/ 435861 h 734237"/>
                <a:gd name="connsiteX232" fmla="*/ 1254417 w 1472512"/>
                <a:gd name="connsiteY232" fmla="*/ 434210 h 734237"/>
                <a:gd name="connsiteX233" fmla="*/ 1255654 w 1472512"/>
                <a:gd name="connsiteY233" fmla="*/ 428390 h 734237"/>
                <a:gd name="connsiteX234" fmla="*/ 1255824 w 1472512"/>
                <a:gd name="connsiteY234" fmla="*/ 425703 h 734237"/>
                <a:gd name="connsiteX235" fmla="*/ 1255236 w 1472512"/>
                <a:gd name="connsiteY235" fmla="*/ 420961 h 734237"/>
                <a:gd name="connsiteX236" fmla="*/ 1249804 w 1472512"/>
                <a:gd name="connsiteY236" fmla="*/ 414834 h 734237"/>
                <a:gd name="connsiteX237" fmla="*/ 1251548 w 1472512"/>
                <a:gd name="connsiteY237" fmla="*/ 415874 h 734237"/>
                <a:gd name="connsiteX238" fmla="*/ 1251860 w 1472512"/>
                <a:gd name="connsiteY238" fmla="*/ 416740 h 734237"/>
                <a:gd name="connsiteX239" fmla="*/ 1251884 w 1472512"/>
                <a:gd name="connsiteY239" fmla="*/ 417460 h 734237"/>
                <a:gd name="connsiteX240" fmla="*/ 1251499 w 1472512"/>
                <a:gd name="connsiteY240" fmla="*/ 418050 h 734237"/>
                <a:gd name="connsiteX241" fmla="*/ 1265603 w 1472512"/>
                <a:gd name="connsiteY241" fmla="*/ 345759 h 734237"/>
                <a:gd name="connsiteX242" fmla="*/ 1264626 w 1472512"/>
                <a:gd name="connsiteY242" fmla="*/ 349242 h 734237"/>
                <a:gd name="connsiteX243" fmla="*/ 1262916 w 1472512"/>
                <a:gd name="connsiteY243" fmla="*/ 352443 h 734237"/>
                <a:gd name="connsiteX244" fmla="*/ 1259604 w 1472512"/>
                <a:gd name="connsiteY244" fmla="*/ 357889 h 734237"/>
                <a:gd name="connsiteX245" fmla="*/ 1258444 w 1472512"/>
                <a:gd name="connsiteY245" fmla="*/ 358368 h 734237"/>
                <a:gd name="connsiteX246" fmla="*/ 1262336 w 1472512"/>
                <a:gd name="connsiteY246" fmla="*/ 352446 h 734237"/>
                <a:gd name="connsiteX247" fmla="*/ 1264595 w 1472512"/>
                <a:gd name="connsiteY247" fmla="*/ 347478 h 734237"/>
                <a:gd name="connsiteX248" fmla="*/ 1290888 w 1472512"/>
                <a:gd name="connsiteY248" fmla="*/ 302554 h 734237"/>
                <a:gd name="connsiteX249" fmla="*/ 1290213 w 1472512"/>
                <a:gd name="connsiteY249" fmla="*/ 304525 h 734237"/>
                <a:gd name="connsiteX250" fmla="*/ 1287221 w 1472512"/>
                <a:gd name="connsiteY250" fmla="*/ 309062 h 734237"/>
                <a:gd name="connsiteX251" fmla="*/ 1287152 w 1472512"/>
                <a:gd name="connsiteY251" fmla="*/ 308191 h 734237"/>
                <a:gd name="connsiteX252" fmla="*/ 1291048 w 1472512"/>
                <a:gd name="connsiteY252" fmla="*/ 275071 h 734237"/>
                <a:gd name="connsiteX253" fmla="*/ 1291858 w 1472512"/>
                <a:gd name="connsiteY253" fmla="*/ 275347 h 734237"/>
                <a:gd name="connsiteX254" fmla="*/ 1291892 w 1472512"/>
                <a:gd name="connsiteY254" fmla="*/ 276372 h 734237"/>
                <a:gd name="connsiteX255" fmla="*/ 1291578 w 1472512"/>
                <a:gd name="connsiteY255" fmla="*/ 277249 h 734237"/>
                <a:gd name="connsiteX256" fmla="*/ 1290077 w 1472512"/>
                <a:gd name="connsiteY256" fmla="*/ 278597 h 734237"/>
                <a:gd name="connsiteX257" fmla="*/ 1288811 w 1472512"/>
                <a:gd name="connsiteY257" fmla="*/ 279171 h 734237"/>
                <a:gd name="connsiteX258" fmla="*/ 1287593 w 1472512"/>
                <a:gd name="connsiteY258" fmla="*/ 279296 h 734237"/>
                <a:gd name="connsiteX259" fmla="*/ 1288810 w 1472512"/>
                <a:gd name="connsiteY259" fmla="*/ 276397 h 734237"/>
                <a:gd name="connsiteX260" fmla="*/ 1337638 w 1472512"/>
                <a:gd name="connsiteY260" fmla="*/ 260074 h 734237"/>
                <a:gd name="connsiteX261" fmla="*/ 1333727 w 1472512"/>
                <a:gd name="connsiteY261" fmla="*/ 263553 h 734237"/>
                <a:gd name="connsiteX262" fmla="*/ 1331626 w 1472512"/>
                <a:gd name="connsiteY262" fmla="*/ 265146 h 734237"/>
                <a:gd name="connsiteX263" fmla="*/ 1329813 w 1472512"/>
                <a:gd name="connsiteY263" fmla="*/ 267108 h 734237"/>
                <a:gd name="connsiteX264" fmla="*/ 1331452 w 1472512"/>
                <a:gd name="connsiteY264" fmla="*/ 267307 h 734237"/>
                <a:gd name="connsiteX265" fmla="*/ 1332861 w 1472512"/>
                <a:gd name="connsiteY265" fmla="*/ 266731 h 734237"/>
                <a:gd name="connsiteX266" fmla="*/ 1334197 w 1472512"/>
                <a:gd name="connsiteY266" fmla="*/ 265567 h 734237"/>
                <a:gd name="connsiteX267" fmla="*/ 1337298 w 1472512"/>
                <a:gd name="connsiteY267" fmla="*/ 263991 h 734237"/>
                <a:gd name="connsiteX268" fmla="*/ 1339940 w 1472512"/>
                <a:gd name="connsiteY268" fmla="*/ 263303 h 734237"/>
                <a:gd name="connsiteX269" fmla="*/ 1340771 w 1472512"/>
                <a:gd name="connsiteY269" fmla="*/ 263160 h 734237"/>
                <a:gd name="connsiteX270" fmla="*/ 1342032 w 1472512"/>
                <a:gd name="connsiteY270" fmla="*/ 264265 h 734237"/>
                <a:gd name="connsiteX271" fmla="*/ 1344530 w 1472512"/>
                <a:gd name="connsiteY271" fmla="*/ 263377 h 734237"/>
                <a:gd name="connsiteX272" fmla="*/ 1347099 w 1472512"/>
                <a:gd name="connsiteY272" fmla="*/ 262879 h 734237"/>
                <a:gd name="connsiteX273" fmla="*/ 1335983 w 1472512"/>
                <a:gd name="connsiteY273" fmla="*/ 267933 h 734237"/>
                <a:gd name="connsiteX274" fmla="*/ 1333710 w 1472512"/>
                <a:gd name="connsiteY274" fmla="*/ 268502 h 734237"/>
                <a:gd name="connsiteX275" fmla="*/ 1330458 w 1472512"/>
                <a:gd name="connsiteY275" fmla="*/ 270005 h 734237"/>
                <a:gd name="connsiteX276" fmla="*/ 1327384 w 1472512"/>
                <a:gd name="connsiteY276" fmla="*/ 271070 h 734237"/>
                <a:gd name="connsiteX277" fmla="*/ 1325170 w 1472512"/>
                <a:gd name="connsiteY277" fmla="*/ 271458 h 734237"/>
                <a:gd name="connsiteX278" fmla="*/ 1314164 w 1472512"/>
                <a:gd name="connsiteY278" fmla="*/ 275200 h 734237"/>
                <a:gd name="connsiteX279" fmla="*/ 1313291 w 1472512"/>
                <a:gd name="connsiteY279" fmla="*/ 275281 h 734237"/>
                <a:gd name="connsiteX280" fmla="*/ 1312347 w 1472512"/>
                <a:gd name="connsiteY280" fmla="*/ 274916 h 734237"/>
                <a:gd name="connsiteX281" fmla="*/ 1303281 w 1472512"/>
                <a:gd name="connsiteY281" fmla="*/ 276842 h 734237"/>
                <a:gd name="connsiteX282" fmla="*/ 1299561 w 1472512"/>
                <a:gd name="connsiteY282" fmla="*/ 277060 h 734237"/>
                <a:gd name="connsiteX283" fmla="*/ 1296173 w 1472512"/>
                <a:gd name="connsiteY283" fmla="*/ 277731 h 734237"/>
                <a:gd name="connsiteX284" fmla="*/ 1298679 w 1472512"/>
                <a:gd name="connsiteY284" fmla="*/ 276181 h 734237"/>
                <a:gd name="connsiteX285" fmla="*/ 1298734 w 1472512"/>
                <a:gd name="connsiteY285" fmla="*/ 275601 h 734237"/>
                <a:gd name="connsiteX286" fmla="*/ 1298134 w 1472512"/>
                <a:gd name="connsiteY286" fmla="*/ 275147 h 734237"/>
                <a:gd name="connsiteX287" fmla="*/ 1296793 w 1472512"/>
                <a:gd name="connsiteY287" fmla="*/ 275279 h 734237"/>
                <a:gd name="connsiteX288" fmla="*/ 1295422 w 1472512"/>
                <a:gd name="connsiteY288" fmla="*/ 276875 h 734237"/>
                <a:gd name="connsiteX289" fmla="*/ 1293231 w 1472512"/>
                <a:gd name="connsiteY289" fmla="*/ 277409 h 734237"/>
                <a:gd name="connsiteX290" fmla="*/ 1292792 w 1472512"/>
                <a:gd name="connsiteY290" fmla="*/ 275670 h 734237"/>
                <a:gd name="connsiteX291" fmla="*/ 1293524 w 1472512"/>
                <a:gd name="connsiteY291" fmla="*/ 274325 h 734237"/>
                <a:gd name="connsiteX292" fmla="*/ 1294515 w 1472512"/>
                <a:gd name="connsiteY292" fmla="*/ 273047 h 734237"/>
                <a:gd name="connsiteX293" fmla="*/ 1296691 w 1472512"/>
                <a:gd name="connsiteY293" fmla="*/ 271039 h 734237"/>
                <a:gd name="connsiteX294" fmla="*/ 1299803 w 1472512"/>
                <a:gd name="connsiteY294" fmla="*/ 269765 h 734237"/>
                <a:gd name="connsiteX295" fmla="*/ 1301385 w 1472512"/>
                <a:gd name="connsiteY295" fmla="*/ 268665 h 734237"/>
                <a:gd name="connsiteX296" fmla="*/ 1302480 w 1472512"/>
                <a:gd name="connsiteY296" fmla="*/ 269634 h 734237"/>
                <a:gd name="connsiteX297" fmla="*/ 1302722 w 1472512"/>
                <a:gd name="connsiteY297" fmla="*/ 268324 h 734237"/>
                <a:gd name="connsiteX298" fmla="*/ 1303565 w 1472512"/>
                <a:gd name="connsiteY298" fmla="*/ 267567 h 734237"/>
                <a:gd name="connsiteX299" fmla="*/ 1304482 w 1472512"/>
                <a:gd name="connsiteY299" fmla="*/ 267160 h 734237"/>
                <a:gd name="connsiteX300" fmla="*/ 1306686 w 1472512"/>
                <a:gd name="connsiteY300" fmla="*/ 267150 h 734237"/>
                <a:gd name="connsiteX301" fmla="*/ 1307873 w 1472512"/>
                <a:gd name="connsiteY301" fmla="*/ 266944 h 734237"/>
                <a:gd name="connsiteX302" fmla="*/ 1308731 w 1472512"/>
                <a:gd name="connsiteY302" fmla="*/ 266508 h 734237"/>
                <a:gd name="connsiteX303" fmla="*/ 1309613 w 1472512"/>
                <a:gd name="connsiteY303" fmla="*/ 266427 h 734237"/>
                <a:gd name="connsiteX304" fmla="*/ 1312024 w 1472512"/>
                <a:gd name="connsiteY304" fmla="*/ 267021 h 734237"/>
                <a:gd name="connsiteX305" fmla="*/ 1314380 w 1472512"/>
                <a:gd name="connsiteY305" fmla="*/ 266851 h 734237"/>
                <a:gd name="connsiteX306" fmla="*/ 1316282 w 1472512"/>
                <a:gd name="connsiteY306" fmla="*/ 266031 h 734237"/>
                <a:gd name="connsiteX307" fmla="*/ 1318259 w 1472512"/>
                <a:gd name="connsiteY307" fmla="*/ 265755 h 734237"/>
                <a:gd name="connsiteX308" fmla="*/ 1323487 w 1472512"/>
                <a:gd name="connsiteY308" fmla="*/ 265569 h 734237"/>
                <a:gd name="connsiteX309" fmla="*/ 1328684 w 1472512"/>
                <a:gd name="connsiteY309" fmla="*/ 264970 h 734237"/>
                <a:gd name="connsiteX310" fmla="*/ 1330762 w 1472512"/>
                <a:gd name="connsiteY310" fmla="*/ 263902 h 734237"/>
                <a:gd name="connsiteX311" fmla="*/ 1335126 w 1472512"/>
                <a:gd name="connsiteY311" fmla="*/ 260909 h 734237"/>
                <a:gd name="connsiteX312" fmla="*/ 1394599 w 1472512"/>
                <a:gd name="connsiteY312" fmla="*/ 252637 h 734237"/>
                <a:gd name="connsiteX313" fmla="*/ 1396018 w 1472512"/>
                <a:gd name="connsiteY313" fmla="*/ 255646 h 734237"/>
                <a:gd name="connsiteX314" fmla="*/ 1396213 w 1472512"/>
                <a:gd name="connsiteY314" fmla="*/ 256653 h 734237"/>
                <a:gd name="connsiteX315" fmla="*/ 1394245 w 1472512"/>
                <a:gd name="connsiteY315" fmla="*/ 257142 h 734237"/>
                <a:gd name="connsiteX316" fmla="*/ 1389705 w 1472512"/>
                <a:gd name="connsiteY316" fmla="*/ 256020 h 734237"/>
                <a:gd name="connsiteX317" fmla="*/ 1393440 w 1472512"/>
                <a:gd name="connsiteY317" fmla="*/ 255069 h 734237"/>
                <a:gd name="connsiteX318" fmla="*/ 1394051 w 1472512"/>
                <a:gd name="connsiteY318" fmla="*/ 254738 h 734237"/>
                <a:gd name="connsiteX319" fmla="*/ 1394538 w 1472512"/>
                <a:gd name="connsiteY319" fmla="*/ 253339 h 734237"/>
                <a:gd name="connsiteX320" fmla="*/ 1379936 w 1472512"/>
                <a:gd name="connsiteY320" fmla="*/ 250817 h 734237"/>
                <a:gd name="connsiteX321" fmla="*/ 1382249 w 1472512"/>
                <a:gd name="connsiteY321" fmla="*/ 252110 h 734237"/>
                <a:gd name="connsiteX322" fmla="*/ 1382642 w 1472512"/>
                <a:gd name="connsiteY322" fmla="*/ 253282 h 734237"/>
                <a:gd name="connsiteX323" fmla="*/ 1375618 w 1472512"/>
                <a:gd name="connsiteY323" fmla="*/ 254770 h 734237"/>
                <a:gd name="connsiteX324" fmla="*/ 1374497 w 1472512"/>
                <a:gd name="connsiteY324" fmla="*/ 253809 h 734237"/>
                <a:gd name="connsiteX325" fmla="*/ 1376250 w 1472512"/>
                <a:gd name="connsiteY325" fmla="*/ 253365 h 734237"/>
                <a:gd name="connsiteX326" fmla="*/ 1378464 w 1472512"/>
                <a:gd name="connsiteY326" fmla="*/ 251082 h 734237"/>
                <a:gd name="connsiteX327" fmla="*/ 1360847 w 1472512"/>
                <a:gd name="connsiteY327" fmla="*/ 247322 h 734237"/>
                <a:gd name="connsiteX328" fmla="*/ 1361097 w 1472512"/>
                <a:gd name="connsiteY328" fmla="*/ 248224 h 734237"/>
                <a:gd name="connsiteX329" fmla="*/ 1360821 w 1472512"/>
                <a:gd name="connsiteY329" fmla="*/ 249962 h 734237"/>
                <a:gd name="connsiteX330" fmla="*/ 1360114 w 1472512"/>
                <a:gd name="connsiteY330" fmla="*/ 250527 h 734237"/>
                <a:gd name="connsiteX331" fmla="*/ 1359849 w 1472512"/>
                <a:gd name="connsiteY331" fmla="*/ 249055 h 734237"/>
                <a:gd name="connsiteX332" fmla="*/ 1360344 w 1472512"/>
                <a:gd name="connsiteY332" fmla="*/ 247362 h 734237"/>
                <a:gd name="connsiteX333" fmla="*/ 1364221 w 1472512"/>
                <a:gd name="connsiteY333" fmla="*/ 244805 h 734237"/>
                <a:gd name="connsiteX334" fmla="*/ 1363983 w 1472512"/>
                <a:gd name="connsiteY334" fmla="*/ 249758 h 734237"/>
                <a:gd name="connsiteX335" fmla="*/ 1362719 w 1472512"/>
                <a:gd name="connsiteY335" fmla="*/ 250592 h 734237"/>
                <a:gd name="connsiteX336" fmla="*/ 1361308 w 1472512"/>
                <a:gd name="connsiteY336" fmla="*/ 250445 h 734237"/>
                <a:gd name="connsiteX337" fmla="*/ 1362024 w 1472512"/>
                <a:gd name="connsiteY337" fmla="*/ 249320 h 734237"/>
                <a:gd name="connsiteX338" fmla="*/ 1362297 w 1472512"/>
                <a:gd name="connsiteY338" fmla="*/ 247667 h 734237"/>
                <a:gd name="connsiteX339" fmla="*/ 1362994 w 1472512"/>
                <a:gd name="connsiteY339" fmla="*/ 245851 h 734237"/>
                <a:gd name="connsiteX340" fmla="*/ 1363394 w 1472512"/>
                <a:gd name="connsiteY340" fmla="*/ 245295 h 734237"/>
                <a:gd name="connsiteX341" fmla="*/ 1429406 w 1472512"/>
                <a:gd name="connsiteY341" fmla="*/ 164388 h 734237"/>
                <a:gd name="connsiteX342" fmla="*/ 1429937 w 1472512"/>
                <a:gd name="connsiteY342" fmla="*/ 164822 h 734237"/>
                <a:gd name="connsiteX343" fmla="*/ 1430772 w 1472512"/>
                <a:gd name="connsiteY343" fmla="*/ 166270 h 734237"/>
                <a:gd name="connsiteX344" fmla="*/ 1429803 w 1472512"/>
                <a:gd name="connsiteY344" fmla="*/ 166889 h 734237"/>
                <a:gd name="connsiteX345" fmla="*/ 1428770 w 1472512"/>
                <a:gd name="connsiteY345" fmla="*/ 166690 h 734237"/>
                <a:gd name="connsiteX346" fmla="*/ 1428736 w 1472512"/>
                <a:gd name="connsiteY346" fmla="*/ 165145 h 734237"/>
                <a:gd name="connsiteX347" fmla="*/ 1429049 w 1472512"/>
                <a:gd name="connsiteY347" fmla="*/ 164622 h 734237"/>
                <a:gd name="connsiteX348" fmla="*/ 1439032 w 1472512"/>
                <a:gd name="connsiteY348" fmla="*/ 158114 h 734237"/>
                <a:gd name="connsiteX349" fmla="*/ 1440597 w 1472512"/>
                <a:gd name="connsiteY349" fmla="*/ 158682 h 734237"/>
                <a:gd name="connsiteX350" fmla="*/ 1441799 w 1472512"/>
                <a:gd name="connsiteY350" fmla="*/ 161001 h 734237"/>
                <a:gd name="connsiteX351" fmla="*/ 1441893 w 1472512"/>
                <a:gd name="connsiteY351" fmla="*/ 162001 h 734237"/>
                <a:gd name="connsiteX352" fmla="*/ 1440408 w 1472512"/>
                <a:gd name="connsiteY352" fmla="*/ 162610 h 734237"/>
                <a:gd name="connsiteX353" fmla="*/ 1438781 w 1472512"/>
                <a:gd name="connsiteY353" fmla="*/ 162345 h 734237"/>
                <a:gd name="connsiteX354" fmla="*/ 1438815 w 1472512"/>
                <a:gd name="connsiteY354" fmla="*/ 163998 h 734237"/>
                <a:gd name="connsiteX355" fmla="*/ 1438632 w 1472512"/>
                <a:gd name="connsiteY355" fmla="*/ 164592 h 734237"/>
                <a:gd name="connsiteX356" fmla="*/ 1436829 w 1472512"/>
                <a:gd name="connsiteY356" fmla="*/ 163742 h 734237"/>
                <a:gd name="connsiteX357" fmla="*/ 1436167 w 1472512"/>
                <a:gd name="connsiteY357" fmla="*/ 163195 h 734237"/>
                <a:gd name="connsiteX358" fmla="*/ 1436225 w 1472512"/>
                <a:gd name="connsiteY358" fmla="*/ 161006 h 734237"/>
                <a:gd name="connsiteX359" fmla="*/ 1437818 w 1472512"/>
                <a:gd name="connsiteY359" fmla="*/ 158933 h 734237"/>
                <a:gd name="connsiteX360" fmla="*/ 46551 w 1472512"/>
                <a:gd name="connsiteY360" fmla="*/ 68443 h 734237"/>
                <a:gd name="connsiteX361" fmla="*/ 47469 w 1472512"/>
                <a:gd name="connsiteY361" fmla="*/ 70328 h 734237"/>
                <a:gd name="connsiteX362" fmla="*/ 47368 w 1472512"/>
                <a:gd name="connsiteY362" fmla="*/ 70702 h 734237"/>
                <a:gd name="connsiteX363" fmla="*/ 47126 w 1472512"/>
                <a:gd name="connsiteY363" fmla="*/ 71337 h 734237"/>
                <a:gd name="connsiteX364" fmla="*/ 46766 w 1472512"/>
                <a:gd name="connsiteY364" fmla="*/ 71302 h 734237"/>
                <a:gd name="connsiteX365" fmla="*/ 45969 w 1472512"/>
                <a:gd name="connsiteY365" fmla="*/ 70013 h 734237"/>
                <a:gd name="connsiteX366" fmla="*/ 45867 w 1472512"/>
                <a:gd name="connsiteY366" fmla="*/ 69101 h 734237"/>
                <a:gd name="connsiteX367" fmla="*/ 57175 w 1472512"/>
                <a:gd name="connsiteY367" fmla="*/ 61483 h 734237"/>
                <a:gd name="connsiteX368" fmla="*/ 57852 w 1472512"/>
                <a:gd name="connsiteY368" fmla="*/ 62902 h 734237"/>
                <a:gd name="connsiteX369" fmla="*/ 59076 w 1472512"/>
                <a:gd name="connsiteY369" fmla="*/ 64548 h 734237"/>
                <a:gd name="connsiteX370" fmla="*/ 58959 w 1472512"/>
                <a:gd name="connsiteY370" fmla="*/ 65283 h 734237"/>
                <a:gd name="connsiteX371" fmla="*/ 57980 w 1472512"/>
                <a:gd name="connsiteY371" fmla="*/ 65857 h 734237"/>
                <a:gd name="connsiteX372" fmla="*/ 57473 w 1472512"/>
                <a:gd name="connsiteY372" fmla="*/ 65709 h 734237"/>
                <a:gd name="connsiteX373" fmla="*/ 57442 w 1472512"/>
                <a:gd name="connsiteY373" fmla="*/ 64842 h 734237"/>
                <a:gd name="connsiteX374" fmla="*/ 57178 w 1472512"/>
                <a:gd name="connsiteY374" fmla="*/ 64710 h 734237"/>
                <a:gd name="connsiteX375" fmla="*/ 56122 w 1472512"/>
                <a:gd name="connsiteY375" fmla="*/ 65752 h 734237"/>
                <a:gd name="connsiteX376" fmla="*/ 56200 w 1472512"/>
                <a:gd name="connsiteY376" fmla="*/ 63694 h 734237"/>
                <a:gd name="connsiteX377" fmla="*/ 56721 w 1472512"/>
                <a:gd name="connsiteY377" fmla="*/ 61522 h 734237"/>
                <a:gd name="connsiteX378" fmla="*/ 55106 w 1472512"/>
                <a:gd name="connsiteY378" fmla="*/ 54548 h 734237"/>
                <a:gd name="connsiteX379" fmla="*/ 55936 w 1472512"/>
                <a:gd name="connsiteY379" fmla="*/ 54983 h 734237"/>
                <a:gd name="connsiteX380" fmla="*/ 56175 w 1472512"/>
                <a:gd name="connsiteY380" fmla="*/ 55240 h 734237"/>
                <a:gd name="connsiteX381" fmla="*/ 56445 w 1472512"/>
                <a:gd name="connsiteY381" fmla="*/ 58096 h 734237"/>
                <a:gd name="connsiteX382" fmla="*/ 56308 w 1472512"/>
                <a:gd name="connsiteY382" fmla="*/ 58716 h 734237"/>
                <a:gd name="connsiteX383" fmla="*/ 54901 w 1472512"/>
                <a:gd name="connsiteY383" fmla="*/ 57975 h 734237"/>
                <a:gd name="connsiteX384" fmla="*/ 54439 w 1472512"/>
                <a:gd name="connsiteY384" fmla="*/ 57289 h 734237"/>
                <a:gd name="connsiteX385" fmla="*/ 54494 w 1472512"/>
                <a:gd name="connsiteY385" fmla="*/ 55753 h 734237"/>
                <a:gd name="connsiteX386" fmla="*/ 54841 w 1472512"/>
                <a:gd name="connsiteY386" fmla="*/ 54751 h 734237"/>
                <a:gd name="connsiteX387" fmla="*/ 53094 w 1472512"/>
                <a:gd name="connsiteY387" fmla="*/ 32395 h 734237"/>
                <a:gd name="connsiteX388" fmla="*/ 53734 w 1472512"/>
                <a:gd name="connsiteY388" fmla="*/ 32513 h 734237"/>
                <a:gd name="connsiteX389" fmla="*/ 54526 w 1472512"/>
                <a:gd name="connsiteY389" fmla="*/ 33201 h 734237"/>
                <a:gd name="connsiteX390" fmla="*/ 55468 w 1472512"/>
                <a:gd name="connsiteY390" fmla="*/ 34455 h 734237"/>
                <a:gd name="connsiteX391" fmla="*/ 55293 w 1472512"/>
                <a:gd name="connsiteY391" fmla="*/ 35344 h 734237"/>
                <a:gd name="connsiteX392" fmla="*/ 51474 w 1472512"/>
                <a:gd name="connsiteY392" fmla="*/ 37071 h 734237"/>
                <a:gd name="connsiteX393" fmla="*/ 51349 w 1472512"/>
                <a:gd name="connsiteY393" fmla="*/ 37476 h 734237"/>
                <a:gd name="connsiteX394" fmla="*/ 53201 w 1472512"/>
                <a:gd name="connsiteY394" fmla="*/ 37963 h 734237"/>
                <a:gd name="connsiteX395" fmla="*/ 53885 w 1472512"/>
                <a:gd name="connsiteY395" fmla="*/ 38396 h 734237"/>
                <a:gd name="connsiteX396" fmla="*/ 54519 w 1472512"/>
                <a:gd name="connsiteY396" fmla="*/ 39826 h 734237"/>
                <a:gd name="connsiteX397" fmla="*/ 55768 w 1472512"/>
                <a:gd name="connsiteY397" fmla="*/ 44100 h 734237"/>
                <a:gd name="connsiteX398" fmla="*/ 56303 w 1472512"/>
                <a:gd name="connsiteY398" fmla="*/ 42321 h 734237"/>
                <a:gd name="connsiteX399" fmla="*/ 59775 w 1472512"/>
                <a:gd name="connsiteY399" fmla="*/ 45402 h 734237"/>
                <a:gd name="connsiteX400" fmla="*/ 59778 w 1472512"/>
                <a:gd name="connsiteY400" fmla="*/ 46920 h 734237"/>
                <a:gd name="connsiteX401" fmla="*/ 59355 w 1472512"/>
                <a:gd name="connsiteY401" fmla="*/ 47427 h 734237"/>
                <a:gd name="connsiteX402" fmla="*/ 58635 w 1472512"/>
                <a:gd name="connsiteY402" fmla="*/ 47605 h 734237"/>
                <a:gd name="connsiteX403" fmla="*/ 57967 w 1472512"/>
                <a:gd name="connsiteY403" fmla="*/ 47162 h 734237"/>
                <a:gd name="connsiteX404" fmla="*/ 57354 w 1472512"/>
                <a:gd name="connsiteY404" fmla="*/ 46101 h 734237"/>
                <a:gd name="connsiteX405" fmla="*/ 56572 w 1472512"/>
                <a:gd name="connsiteY405" fmla="*/ 45537 h 734237"/>
                <a:gd name="connsiteX406" fmla="*/ 54909 w 1472512"/>
                <a:gd name="connsiteY406" fmla="*/ 45173 h 734237"/>
                <a:gd name="connsiteX407" fmla="*/ 54044 w 1472512"/>
                <a:gd name="connsiteY407" fmla="*/ 43964 h 734237"/>
                <a:gd name="connsiteX408" fmla="*/ 53744 w 1472512"/>
                <a:gd name="connsiteY408" fmla="*/ 43137 h 734237"/>
                <a:gd name="connsiteX409" fmla="*/ 53663 w 1472512"/>
                <a:gd name="connsiteY409" fmla="*/ 40740 h 734237"/>
                <a:gd name="connsiteX410" fmla="*/ 53246 w 1472512"/>
                <a:gd name="connsiteY410" fmla="*/ 39995 h 734237"/>
                <a:gd name="connsiteX411" fmla="*/ 52363 w 1472512"/>
                <a:gd name="connsiteY411" fmla="*/ 39830 h 734237"/>
                <a:gd name="connsiteX412" fmla="*/ 51519 w 1472512"/>
                <a:gd name="connsiteY412" fmla="*/ 39263 h 734237"/>
                <a:gd name="connsiteX413" fmla="*/ 50214 w 1472512"/>
                <a:gd name="connsiteY413" fmla="*/ 37586 h 734237"/>
                <a:gd name="connsiteX414" fmla="*/ 50029 w 1472512"/>
                <a:gd name="connsiteY414" fmla="*/ 37138 h 734237"/>
                <a:gd name="connsiteX415" fmla="*/ 50648 w 1472512"/>
                <a:gd name="connsiteY415" fmla="*/ 35770 h 734237"/>
                <a:gd name="connsiteX416" fmla="*/ 52064 w 1472512"/>
                <a:gd name="connsiteY416" fmla="*/ 33481 h 734237"/>
                <a:gd name="connsiteX417" fmla="*/ 46541 w 1472512"/>
                <a:gd name="connsiteY417" fmla="*/ 26918 h 734237"/>
                <a:gd name="connsiteX418" fmla="*/ 46965 w 1472512"/>
                <a:gd name="connsiteY418" fmla="*/ 27015 h 734237"/>
                <a:gd name="connsiteX419" fmla="*/ 47144 w 1472512"/>
                <a:gd name="connsiteY419" fmla="*/ 28547 h 734237"/>
                <a:gd name="connsiteX420" fmla="*/ 48350 w 1472512"/>
                <a:gd name="connsiteY420" fmla="*/ 30168 h 734237"/>
                <a:gd name="connsiteX421" fmla="*/ 48190 w 1472512"/>
                <a:gd name="connsiteY421" fmla="*/ 30854 h 734237"/>
                <a:gd name="connsiteX422" fmla="*/ 47790 w 1472512"/>
                <a:gd name="connsiteY422" fmla="*/ 31176 h 734237"/>
                <a:gd name="connsiteX423" fmla="*/ 46426 w 1472512"/>
                <a:gd name="connsiteY423" fmla="*/ 30745 h 734237"/>
                <a:gd name="connsiteX424" fmla="*/ 45620 w 1472512"/>
                <a:gd name="connsiteY424" fmla="*/ 30018 h 734237"/>
                <a:gd name="connsiteX425" fmla="*/ 45348 w 1472512"/>
                <a:gd name="connsiteY425" fmla="*/ 29106 h 734237"/>
                <a:gd name="connsiteX426" fmla="*/ 45860 w 1472512"/>
                <a:gd name="connsiteY426" fmla="*/ 27364 h 734237"/>
                <a:gd name="connsiteX427" fmla="*/ 40708 w 1472512"/>
                <a:gd name="connsiteY427" fmla="*/ 24897 h 734237"/>
                <a:gd name="connsiteX428" fmla="*/ 43004 w 1472512"/>
                <a:gd name="connsiteY428" fmla="*/ 27348 h 734237"/>
                <a:gd name="connsiteX429" fmla="*/ 43286 w 1472512"/>
                <a:gd name="connsiteY429" fmla="*/ 28578 h 734237"/>
                <a:gd name="connsiteX430" fmla="*/ 43958 w 1472512"/>
                <a:gd name="connsiteY430" fmla="*/ 29655 h 734237"/>
                <a:gd name="connsiteX431" fmla="*/ 41211 w 1472512"/>
                <a:gd name="connsiteY431" fmla="*/ 28965 h 734237"/>
                <a:gd name="connsiteX432" fmla="*/ 40050 w 1472512"/>
                <a:gd name="connsiteY432" fmla="*/ 28348 h 734237"/>
                <a:gd name="connsiteX433" fmla="*/ 39707 w 1472512"/>
                <a:gd name="connsiteY433" fmla="*/ 27745 h 734237"/>
                <a:gd name="connsiteX434" fmla="*/ 39295 w 1472512"/>
                <a:gd name="connsiteY434" fmla="*/ 25768 h 734237"/>
                <a:gd name="connsiteX435" fmla="*/ 39484 w 1472512"/>
                <a:gd name="connsiteY435" fmla="*/ 25123 h 734237"/>
                <a:gd name="connsiteX436" fmla="*/ 46229 w 1472512"/>
                <a:gd name="connsiteY436" fmla="*/ 21714 h 734237"/>
                <a:gd name="connsiteX437" fmla="*/ 49178 w 1472512"/>
                <a:gd name="connsiteY437" fmla="*/ 22948 h 734237"/>
                <a:gd name="connsiteX438" fmla="*/ 49517 w 1472512"/>
                <a:gd name="connsiteY438" fmla="*/ 23661 h 734237"/>
                <a:gd name="connsiteX439" fmla="*/ 48493 w 1472512"/>
                <a:gd name="connsiteY439" fmla="*/ 24355 h 734237"/>
                <a:gd name="connsiteX440" fmla="*/ 47763 w 1472512"/>
                <a:gd name="connsiteY440" fmla="*/ 24461 h 734237"/>
                <a:gd name="connsiteX441" fmla="*/ 46602 w 1472512"/>
                <a:gd name="connsiteY441" fmla="*/ 23344 h 734237"/>
                <a:gd name="connsiteX442" fmla="*/ 46095 w 1472512"/>
                <a:gd name="connsiteY442" fmla="*/ 23211 h 734237"/>
                <a:gd name="connsiteX443" fmla="*/ 46503 w 1472512"/>
                <a:gd name="connsiteY443" fmla="*/ 24929 h 734237"/>
                <a:gd name="connsiteX444" fmla="*/ 46362 w 1472512"/>
                <a:gd name="connsiteY444" fmla="*/ 25513 h 734237"/>
                <a:gd name="connsiteX445" fmla="*/ 43987 w 1472512"/>
                <a:gd name="connsiteY445" fmla="*/ 24457 h 734237"/>
                <a:gd name="connsiteX446" fmla="*/ 43548 w 1472512"/>
                <a:gd name="connsiteY446" fmla="*/ 23621 h 734237"/>
                <a:gd name="connsiteX447" fmla="*/ 44215 w 1472512"/>
                <a:gd name="connsiteY447" fmla="*/ 22737 h 734237"/>
                <a:gd name="connsiteX448" fmla="*/ 45711 w 1472512"/>
                <a:gd name="connsiteY448" fmla="*/ 21824 h 734237"/>
                <a:gd name="connsiteX449" fmla="*/ 753940 w 1472512"/>
                <a:gd name="connsiteY449" fmla="*/ 0 h 734237"/>
                <a:gd name="connsiteX450" fmla="*/ 759448 w 1472512"/>
                <a:gd name="connsiteY450" fmla="*/ 670 h 734237"/>
                <a:gd name="connsiteX451" fmla="*/ 761095 w 1472512"/>
                <a:gd name="connsiteY451" fmla="*/ 1674 h 734237"/>
                <a:gd name="connsiteX452" fmla="*/ 761616 w 1472512"/>
                <a:gd name="connsiteY452" fmla="*/ 2152 h 734237"/>
                <a:gd name="connsiteX453" fmla="*/ 761461 w 1472512"/>
                <a:gd name="connsiteY453" fmla="*/ 3670 h 734237"/>
                <a:gd name="connsiteX454" fmla="*/ 761917 w 1472512"/>
                <a:gd name="connsiteY454" fmla="*/ 8269 h 734237"/>
                <a:gd name="connsiteX455" fmla="*/ 762914 w 1472512"/>
                <a:gd name="connsiteY455" fmla="*/ 12099 h 734237"/>
                <a:gd name="connsiteX456" fmla="*/ 765227 w 1472512"/>
                <a:gd name="connsiteY456" fmla="*/ 16687 h 734237"/>
                <a:gd name="connsiteX457" fmla="*/ 765234 w 1472512"/>
                <a:gd name="connsiteY457" fmla="*/ 16702 h 734237"/>
                <a:gd name="connsiteX458" fmla="*/ 765424 w 1472512"/>
                <a:gd name="connsiteY458" fmla="*/ 18492 h 734237"/>
                <a:gd name="connsiteX459" fmla="*/ 766183 w 1472512"/>
                <a:gd name="connsiteY459" fmla="*/ 19611 h 734237"/>
                <a:gd name="connsiteX460" fmla="*/ 767571 w 1472512"/>
                <a:gd name="connsiteY460" fmla="*/ 20655 h 734237"/>
                <a:gd name="connsiteX461" fmla="*/ 772846 w 1472512"/>
                <a:gd name="connsiteY461" fmla="*/ 21920 h 734237"/>
                <a:gd name="connsiteX462" fmla="*/ 782004 w 1472512"/>
                <a:gd name="connsiteY462" fmla="*/ 23398 h 734237"/>
                <a:gd name="connsiteX463" fmla="*/ 787196 w 1472512"/>
                <a:gd name="connsiteY463" fmla="*/ 25095 h 734237"/>
                <a:gd name="connsiteX464" fmla="*/ 788422 w 1472512"/>
                <a:gd name="connsiteY464" fmla="*/ 27007 h 734237"/>
                <a:gd name="connsiteX465" fmla="*/ 790868 w 1472512"/>
                <a:gd name="connsiteY465" fmla="*/ 27774 h 734237"/>
                <a:gd name="connsiteX466" fmla="*/ 794527 w 1472512"/>
                <a:gd name="connsiteY466" fmla="*/ 27400 h 734237"/>
                <a:gd name="connsiteX467" fmla="*/ 797094 w 1472512"/>
                <a:gd name="connsiteY467" fmla="*/ 26601 h 734237"/>
                <a:gd name="connsiteX468" fmla="*/ 799281 w 1472512"/>
                <a:gd name="connsiteY468" fmla="*/ 24790 h 734237"/>
                <a:gd name="connsiteX469" fmla="*/ 802341 w 1472512"/>
                <a:gd name="connsiteY469" fmla="*/ 24388 h 734237"/>
                <a:gd name="connsiteX470" fmla="*/ 804960 w 1472512"/>
                <a:gd name="connsiteY470" fmla="*/ 24503 h 734237"/>
                <a:gd name="connsiteX471" fmla="*/ 807601 w 1472512"/>
                <a:gd name="connsiteY471" fmla="*/ 24682 h 734237"/>
                <a:gd name="connsiteX472" fmla="*/ 809017 w 1472512"/>
                <a:gd name="connsiteY472" fmla="*/ 24946 h 734237"/>
                <a:gd name="connsiteX473" fmla="*/ 813086 w 1472512"/>
                <a:gd name="connsiteY473" fmla="*/ 26389 h 734237"/>
                <a:gd name="connsiteX474" fmla="*/ 815740 w 1472512"/>
                <a:gd name="connsiteY474" fmla="*/ 27566 h 734237"/>
                <a:gd name="connsiteX475" fmla="*/ 819552 w 1472512"/>
                <a:gd name="connsiteY475" fmla="*/ 29751 h 734237"/>
                <a:gd name="connsiteX476" fmla="*/ 821661 w 1472512"/>
                <a:gd name="connsiteY476" fmla="*/ 30723 h 734237"/>
                <a:gd name="connsiteX477" fmla="*/ 822674 w 1472512"/>
                <a:gd name="connsiteY477" fmla="*/ 32995 h 734237"/>
                <a:gd name="connsiteX478" fmla="*/ 823854 w 1472512"/>
                <a:gd name="connsiteY478" fmla="*/ 35910 h 734237"/>
                <a:gd name="connsiteX479" fmla="*/ 825542 w 1472512"/>
                <a:gd name="connsiteY479" fmla="*/ 35910 h 734237"/>
                <a:gd name="connsiteX480" fmla="*/ 826811 w 1472512"/>
                <a:gd name="connsiteY480" fmla="*/ 34203 h 734237"/>
                <a:gd name="connsiteX481" fmla="*/ 830048 w 1472512"/>
                <a:gd name="connsiteY481" fmla="*/ 33894 h 734237"/>
                <a:gd name="connsiteX482" fmla="*/ 834298 w 1472512"/>
                <a:gd name="connsiteY482" fmla="*/ 35086 h 734237"/>
                <a:gd name="connsiteX483" fmla="*/ 838044 w 1472512"/>
                <a:gd name="connsiteY483" fmla="*/ 38491 h 734237"/>
                <a:gd name="connsiteX484" fmla="*/ 843428 w 1472512"/>
                <a:gd name="connsiteY484" fmla="*/ 41523 h 734237"/>
                <a:gd name="connsiteX485" fmla="*/ 846719 w 1472512"/>
                <a:gd name="connsiteY485" fmla="*/ 43031 h 734237"/>
                <a:gd name="connsiteX486" fmla="*/ 850063 w 1472512"/>
                <a:gd name="connsiteY486" fmla="*/ 43023 h 734237"/>
                <a:gd name="connsiteX487" fmla="*/ 854313 w 1472512"/>
                <a:gd name="connsiteY487" fmla="*/ 41523 h 734237"/>
                <a:gd name="connsiteX488" fmla="*/ 858832 w 1472512"/>
                <a:gd name="connsiteY488" fmla="*/ 38617 h 734237"/>
                <a:gd name="connsiteX489" fmla="*/ 862082 w 1472512"/>
                <a:gd name="connsiteY489" fmla="*/ 38113 h 734237"/>
                <a:gd name="connsiteX490" fmla="*/ 864013 w 1472512"/>
                <a:gd name="connsiteY490" fmla="*/ 38394 h 734237"/>
                <a:gd name="connsiteX491" fmla="*/ 865112 w 1472512"/>
                <a:gd name="connsiteY491" fmla="*/ 40660 h 734237"/>
                <a:gd name="connsiteX492" fmla="*/ 866462 w 1472512"/>
                <a:gd name="connsiteY492" fmla="*/ 41523 h 734237"/>
                <a:gd name="connsiteX493" fmla="*/ 869964 w 1472512"/>
                <a:gd name="connsiteY493" fmla="*/ 41261 h 734237"/>
                <a:gd name="connsiteX494" fmla="*/ 877285 w 1472512"/>
                <a:gd name="connsiteY494" fmla="*/ 41699 h 734237"/>
                <a:gd name="connsiteX495" fmla="*/ 883109 w 1472512"/>
                <a:gd name="connsiteY495" fmla="*/ 41081 h 734237"/>
                <a:gd name="connsiteX496" fmla="*/ 884432 w 1472512"/>
                <a:gd name="connsiteY496" fmla="*/ 42383 h 734237"/>
                <a:gd name="connsiteX497" fmla="*/ 885613 w 1472512"/>
                <a:gd name="connsiteY497" fmla="*/ 44431 h 734237"/>
                <a:gd name="connsiteX498" fmla="*/ 887976 w 1472512"/>
                <a:gd name="connsiteY498" fmla="*/ 45076 h 734237"/>
                <a:gd name="connsiteX499" fmla="*/ 891181 w 1472512"/>
                <a:gd name="connsiteY499" fmla="*/ 44431 h 734237"/>
                <a:gd name="connsiteX500" fmla="*/ 896916 w 1472512"/>
                <a:gd name="connsiteY500" fmla="*/ 44932 h 734237"/>
                <a:gd name="connsiteX501" fmla="*/ 899338 w 1472512"/>
                <a:gd name="connsiteY501" fmla="*/ 45050 h 734237"/>
                <a:gd name="connsiteX502" fmla="*/ 903992 w 1472512"/>
                <a:gd name="connsiteY502" fmla="*/ 44279 h 734237"/>
                <a:gd name="connsiteX503" fmla="*/ 906225 w 1472512"/>
                <a:gd name="connsiteY503" fmla="*/ 43385 h 734237"/>
                <a:gd name="connsiteX504" fmla="*/ 909364 w 1472512"/>
                <a:gd name="connsiteY504" fmla="*/ 41873 h 734237"/>
                <a:gd name="connsiteX505" fmla="*/ 913545 w 1472512"/>
                <a:gd name="connsiteY505" fmla="*/ 39856 h 734237"/>
                <a:gd name="connsiteX506" fmla="*/ 920865 w 1472512"/>
                <a:gd name="connsiteY506" fmla="*/ 36322 h 734237"/>
                <a:gd name="connsiteX507" fmla="*/ 926823 w 1472512"/>
                <a:gd name="connsiteY507" fmla="*/ 35046 h 734237"/>
                <a:gd name="connsiteX508" fmla="*/ 932373 w 1472512"/>
                <a:gd name="connsiteY508" fmla="*/ 37583 h 734237"/>
                <a:gd name="connsiteX509" fmla="*/ 936791 w 1472512"/>
                <a:gd name="connsiteY509" fmla="*/ 39818 h 734237"/>
                <a:gd name="connsiteX510" fmla="*/ 938499 w 1472512"/>
                <a:gd name="connsiteY510" fmla="*/ 40682 h 734237"/>
                <a:gd name="connsiteX511" fmla="*/ 943004 w 1472512"/>
                <a:gd name="connsiteY511" fmla="*/ 42957 h 734237"/>
                <a:gd name="connsiteX512" fmla="*/ 949373 w 1472512"/>
                <a:gd name="connsiteY512" fmla="*/ 46173 h 734237"/>
                <a:gd name="connsiteX513" fmla="*/ 956675 w 1472512"/>
                <a:gd name="connsiteY513" fmla="*/ 49857 h 734237"/>
                <a:gd name="connsiteX514" fmla="*/ 963975 w 1472512"/>
                <a:gd name="connsiteY514" fmla="*/ 53534 h 734237"/>
                <a:gd name="connsiteX515" fmla="*/ 970343 w 1472512"/>
                <a:gd name="connsiteY515" fmla="*/ 56740 h 734237"/>
                <a:gd name="connsiteX516" fmla="*/ 974849 w 1472512"/>
                <a:gd name="connsiteY516" fmla="*/ 59002 h 734237"/>
                <a:gd name="connsiteX517" fmla="*/ 976558 w 1472512"/>
                <a:gd name="connsiteY517" fmla="*/ 59861 h 734237"/>
                <a:gd name="connsiteX518" fmla="*/ 981510 w 1472512"/>
                <a:gd name="connsiteY518" fmla="*/ 62451 h 734237"/>
                <a:gd name="connsiteX519" fmla="*/ 986461 w 1472512"/>
                <a:gd name="connsiteY519" fmla="*/ 65041 h 734237"/>
                <a:gd name="connsiteX520" fmla="*/ 991410 w 1472512"/>
                <a:gd name="connsiteY520" fmla="*/ 67627 h 734237"/>
                <a:gd name="connsiteX521" fmla="*/ 996362 w 1472512"/>
                <a:gd name="connsiteY521" fmla="*/ 70211 h 734237"/>
                <a:gd name="connsiteX522" fmla="*/ 1001313 w 1472512"/>
                <a:gd name="connsiteY522" fmla="*/ 72793 h 734237"/>
                <a:gd name="connsiteX523" fmla="*/ 1006264 w 1472512"/>
                <a:gd name="connsiteY523" fmla="*/ 75370 h 734237"/>
                <a:gd name="connsiteX524" fmla="*/ 1011213 w 1472512"/>
                <a:gd name="connsiteY524" fmla="*/ 77948 h 734237"/>
                <a:gd name="connsiteX525" fmla="*/ 1016164 w 1472512"/>
                <a:gd name="connsiteY525" fmla="*/ 80524 h 734237"/>
                <a:gd name="connsiteX526" fmla="*/ 1017413 w 1472512"/>
                <a:gd name="connsiteY526" fmla="*/ 84800 h 734237"/>
                <a:gd name="connsiteX527" fmla="*/ 1018629 w 1472512"/>
                <a:gd name="connsiteY527" fmla="*/ 88957 h 734237"/>
                <a:gd name="connsiteX528" fmla="*/ 1021527 w 1472512"/>
                <a:gd name="connsiteY528" fmla="*/ 91972 h 734237"/>
                <a:gd name="connsiteX529" fmla="*/ 1024181 w 1472512"/>
                <a:gd name="connsiteY529" fmla="*/ 94723 h 734237"/>
                <a:gd name="connsiteX530" fmla="*/ 1025716 w 1472512"/>
                <a:gd name="connsiteY530" fmla="*/ 94578 h 734237"/>
                <a:gd name="connsiteX531" fmla="*/ 1027274 w 1472512"/>
                <a:gd name="connsiteY531" fmla="*/ 93418 h 734237"/>
                <a:gd name="connsiteX532" fmla="*/ 1028263 w 1472512"/>
                <a:gd name="connsiteY532" fmla="*/ 92857 h 734237"/>
                <a:gd name="connsiteX533" fmla="*/ 1029921 w 1472512"/>
                <a:gd name="connsiteY533" fmla="*/ 92766 h 734237"/>
                <a:gd name="connsiteX534" fmla="*/ 1033608 w 1472512"/>
                <a:gd name="connsiteY534" fmla="*/ 91771 h 734237"/>
                <a:gd name="connsiteX535" fmla="*/ 1034698 w 1472512"/>
                <a:gd name="connsiteY535" fmla="*/ 91988 h 734237"/>
                <a:gd name="connsiteX536" fmla="*/ 1035317 w 1472512"/>
                <a:gd name="connsiteY536" fmla="*/ 92485 h 734237"/>
                <a:gd name="connsiteX537" fmla="*/ 1035369 w 1472512"/>
                <a:gd name="connsiteY537" fmla="*/ 93265 h 734237"/>
                <a:gd name="connsiteX538" fmla="*/ 1035242 w 1472512"/>
                <a:gd name="connsiteY538" fmla="*/ 93883 h 734237"/>
                <a:gd name="connsiteX539" fmla="*/ 1034672 w 1472512"/>
                <a:gd name="connsiteY539" fmla="*/ 95126 h 734237"/>
                <a:gd name="connsiteX540" fmla="*/ 1035573 w 1472512"/>
                <a:gd name="connsiteY540" fmla="*/ 97493 h 734237"/>
                <a:gd name="connsiteX541" fmla="*/ 1035762 w 1472512"/>
                <a:gd name="connsiteY541" fmla="*/ 100120 h 734237"/>
                <a:gd name="connsiteX542" fmla="*/ 1036256 w 1472512"/>
                <a:gd name="connsiteY542" fmla="*/ 102104 h 734237"/>
                <a:gd name="connsiteX543" fmla="*/ 1037766 w 1472512"/>
                <a:gd name="connsiteY543" fmla="*/ 104641 h 734237"/>
                <a:gd name="connsiteX544" fmla="*/ 1039077 w 1472512"/>
                <a:gd name="connsiteY544" fmla="*/ 106623 h 734237"/>
                <a:gd name="connsiteX545" fmla="*/ 1040728 w 1472512"/>
                <a:gd name="connsiteY545" fmla="*/ 107005 h 734237"/>
                <a:gd name="connsiteX546" fmla="*/ 1044552 w 1472512"/>
                <a:gd name="connsiteY546" fmla="*/ 105851 h 734237"/>
                <a:gd name="connsiteX547" fmla="*/ 1046947 w 1472512"/>
                <a:gd name="connsiteY547" fmla="*/ 105415 h 734237"/>
                <a:gd name="connsiteX548" fmla="*/ 1048307 w 1472512"/>
                <a:gd name="connsiteY548" fmla="*/ 105604 h 734237"/>
                <a:gd name="connsiteX549" fmla="*/ 1050634 w 1472512"/>
                <a:gd name="connsiteY549" fmla="*/ 107458 h 734237"/>
                <a:gd name="connsiteX550" fmla="*/ 1051773 w 1472512"/>
                <a:gd name="connsiteY550" fmla="*/ 108573 h 734237"/>
                <a:gd name="connsiteX551" fmla="*/ 1052045 w 1472512"/>
                <a:gd name="connsiteY551" fmla="*/ 109498 h 734237"/>
                <a:gd name="connsiteX552" fmla="*/ 1048902 w 1472512"/>
                <a:gd name="connsiteY552" fmla="*/ 115148 h 734237"/>
                <a:gd name="connsiteX553" fmla="*/ 1053885 w 1472512"/>
                <a:gd name="connsiteY553" fmla="*/ 117948 h 734237"/>
                <a:gd name="connsiteX554" fmla="*/ 1059447 w 1472512"/>
                <a:gd name="connsiteY554" fmla="*/ 121006 h 734237"/>
                <a:gd name="connsiteX555" fmla="*/ 1066078 w 1472512"/>
                <a:gd name="connsiteY555" fmla="*/ 124647 h 734237"/>
                <a:gd name="connsiteX556" fmla="*/ 1070133 w 1472512"/>
                <a:gd name="connsiteY556" fmla="*/ 126873 h 734237"/>
                <a:gd name="connsiteX557" fmla="*/ 1075472 w 1472512"/>
                <a:gd name="connsiteY557" fmla="*/ 130050 h 734237"/>
                <a:gd name="connsiteX558" fmla="*/ 1076387 w 1472512"/>
                <a:gd name="connsiteY558" fmla="*/ 134571 h 734237"/>
                <a:gd name="connsiteX559" fmla="*/ 1077157 w 1472512"/>
                <a:gd name="connsiteY559" fmla="*/ 138381 h 734237"/>
                <a:gd name="connsiteX560" fmla="*/ 1078138 w 1472512"/>
                <a:gd name="connsiteY560" fmla="*/ 143686 h 734237"/>
                <a:gd name="connsiteX561" fmla="*/ 1079139 w 1472512"/>
                <a:gd name="connsiteY561" fmla="*/ 149086 h 734237"/>
                <a:gd name="connsiteX562" fmla="*/ 1080137 w 1472512"/>
                <a:gd name="connsiteY562" fmla="*/ 154459 h 734237"/>
                <a:gd name="connsiteX563" fmla="*/ 1081195 w 1472512"/>
                <a:gd name="connsiteY563" fmla="*/ 160149 h 734237"/>
                <a:gd name="connsiteX564" fmla="*/ 1082356 w 1472512"/>
                <a:gd name="connsiteY564" fmla="*/ 166390 h 734237"/>
                <a:gd name="connsiteX565" fmla="*/ 1083389 w 1472512"/>
                <a:gd name="connsiteY565" fmla="*/ 171918 h 734237"/>
                <a:gd name="connsiteX566" fmla="*/ 1084516 w 1472512"/>
                <a:gd name="connsiteY566" fmla="*/ 177943 h 734237"/>
                <a:gd name="connsiteX567" fmla="*/ 1086015 w 1472512"/>
                <a:gd name="connsiteY567" fmla="*/ 185765 h 734237"/>
                <a:gd name="connsiteX568" fmla="*/ 1084674 w 1472512"/>
                <a:gd name="connsiteY568" fmla="*/ 188774 h 734237"/>
                <a:gd name="connsiteX569" fmla="*/ 1081755 w 1472512"/>
                <a:gd name="connsiteY569" fmla="*/ 195316 h 734237"/>
                <a:gd name="connsiteX570" fmla="*/ 1079118 w 1472512"/>
                <a:gd name="connsiteY570" fmla="*/ 201217 h 734237"/>
                <a:gd name="connsiteX571" fmla="*/ 1078887 w 1472512"/>
                <a:gd name="connsiteY571" fmla="*/ 202927 h 734237"/>
                <a:gd name="connsiteX572" fmla="*/ 1077074 w 1472512"/>
                <a:gd name="connsiteY572" fmla="*/ 211508 h 734237"/>
                <a:gd name="connsiteX573" fmla="*/ 1075620 w 1472512"/>
                <a:gd name="connsiteY573" fmla="*/ 215047 h 734237"/>
                <a:gd name="connsiteX574" fmla="*/ 1073074 w 1472512"/>
                <a:gd name="connsiteY574" fmla="*/ 217098 h 734237"/>
                <a:gd name="connsiteX575" fmla="*/ 1070546 w 1472512"/>
                <a:gd name="connsiteY575" fmla="*/ 219087 h 734237"/>
                <a:gd name="connsiteX576" fmla="*/ 1067395 w 1472512"/>
                <a:gd name="connsiteY576" fmla="*/ 222415 h 734237"/>
                <a:gd name="connsiteX577" fmla="*/ 1063927 w 1472512"/>
                <a:gd name="connsiteY577" fmla="*/ 224059 h 734237"/>
                <a:gd name="connsiteX578" fmla="*/ 1062154 w 1472512"/>
                <a:gd name="connsiteY578" fmla="*/ 225025 h 734237"/>
                <a:gd name="connsiteX579" fmla="*/ 1061227 w 1472512"/>
                <a:gd name="connsiteY579" fmla="*/ 226548 h 734237"/>
                <a:gd name="connsiteX580" fmla="*/ 1060203 w 1472512"/>
                <a:gd name="connsiteY580" fmla="*/ 229885 h 734237"/>
                <a:gd name="connsiteX581" fmla="*/ 1060400 w 1472512"/>
                <a:gd name="connsiteY581" fmla="*/ 234973 h 734237"/>
                <a:gd name="connsiteX582" fmla="*/ 1063256 w 1472512"/>
                <a:gd name="connsiteY582" fmla="*/ 239346 h 734237"/>
                <a:gd name="connsiteX583" fmla="*/ 1067434 w 1472512"/>
                <a:gd name="connsiteY583" fmla="*/ 241790 h 734237"/>
                <a:gd name="connsiteX584" fmla="*/ 1071928 w 1472512"/>
                <a:gd name="connsiteY584" fmla="*/ 244167 h 734237"/>
                <a:gd name="connsiteX585" fmla="*/ 1078330 w 1472512"/>
                <a:gd name="connsiteY585" fmla="*/ 244178 h 734237"/>
                <a:gd name="connsiteX586" fmla="*/ 1084089 w 1472512"/>
                <a:gd name="connsiteY586" fmla="*/ 241005 h 734237"/>
                <a:gd name="connsiteX587" fmla="*/ 1090190 w 1472512"/>
                <a:gd name="connsiteY587" fmla="*/ 237641 h 734237"/>
                <a:gd name="connsiteX588" fmla="*/ 1095629 w 1472512"/>
                <a:gd name="connsiteY588" fmla="*/ 234639 h 734237"/>
                <a:gd name="connsiteX589" fmla="*/ 1102099 w 1472512"/>
                <a:gd name="connsiteY589" fmla="*/ 231064 h 734237"/>
                <a:gd name="connsiteX590" fmla="*/ 1107958 w 1472512"/>
                <a:gd name="connsiteY590" fmla="*/ 227823 h 734237"/>
                <a:gd name="connsiteX591" fmla="*/ 1114321 w 1472512"/>
                <a:gd name="connsiteY591" fmla="*/ 226656 h 734237"/>
                <a:gd name="connsiteX592" fmla="*/ 1123137 w 1472512"/>
                <a:gd name="connsiteY592" fmla="*/ 225041 h 734237"/>
                <a:gd name="connsiteX593" fmla="*/ 1134235 w 1472512"/>
                <a:gd name="connsiteY593" fmla="*/ 223006 h 734237"/>
                <a:gd name="connsiteX594" fmla="*/ 1139639 w 1472512"/>
                <a:gd name="connsiteY594" fmla="*/ 220686 h 734237"/>
                <a:gd name="connsiteX595" fmla="*/ 1146623 w 1472512"/>
                <a:gd name="connsiteY595" fmla="*/ 217687 h 734237"/>
                <a:gd name="connsiteX596" fmla="*/ 1154677 w 1472512"/>
                <a:gd name="connsiteY596" fmla="*/ 214222 h 734237"/>
                <a:gd name="connsiteX597" fmla="*/ 1161629 w 1472512"/>
                <a:gd name="connsiteY597" fmla="*/ 211229 h 734237"/>
                <a:gd name="connsiteX598" fmla="*/ 1165123 w 1472512"/>
                <a:gd name="connsiteY598" fmla="*/ 209569 h 734237"/>
                <a:gd name="connsiteX599" fmla="*/ 1167610 w 1472512"/>
                <a:gd name="connsiteY599" fmla="*/ 207675 h 734237"/>
                <a:gd name="connsiteX600" fmla="*/ 1168227 w 1472512"/>
                <a:gd name="connsiteY600" fmla="*/ 206272 h 734237"/>
                <a:gd name="connsiteX601" fmla="*/ 1168079 w 1472512"/>
                <a:gd name="connsiteY601" fmla="*/ 205467 h 734237"/>
                <a:gd name="connsiteX602" fmla="*/ 1167438 w 1472512"/>
                <a:gd name="connsiteY602" fmla="*/ 204659 h 734237"/>
                <a:gd name="connsiteX603" fmla="*/ 1166552 w 1472512"/>
                <a:gd name="connsiteY603" fmla="*/ 204064 h 734237"/>
                <a:gd name="connsiteX604" fmla="*/ 1165763 w 1472512"/>
                <a:gd name="connsiteY604" fmla="*/ 203557 h 734237"/>
                <a:gd name="connsiteX605" fmla="*/ 1165394 w 1472512"/>
                <a:gd name="connsiteY605" fmla="*/ 202928 h 734237"/>
                <a:gd name="connsiteX606" fmla="*/ 1165320 w 1472512"/>
                <a:gd name="connsiteY606" fmla="*/ 201554 h 734237"/>
                <a:gd name="connsiteX607" fmla="*/ 1164837 w 1472512"/>
                <a:gd name="connsiteY607" fmla="*/ 200763 h 734237"/>
                <a:gd name="connsiteX608" fmla="*/ 1164375 w 1472512"/>
                <a:gd name="connsiteY608" fmla="*/ 200181 h 734237"/>
                <a:gd name="connsiteX609" fmla="*/ 1164551 w 1472512"/>
                <a:gd name="connsiteY609" fmla="*/ 194855 h 734237"/>
                <a:gd name="connsiteX610" fmla="*/ 1163942 w 1472512"/>
                <a:gd name="connsiteY610" fmla="*/ 193202 h 734237"/>
                <a:gd name="connsiteX611" fmla="*/ 1161677 w 1472512"/>
                <a:gd name="connsiteY611" fmla="*/ 189007 h 734237"/>
                <a:gd name="connsiteX612" fmla="*/ 1165998 w 1472512"/>
                <a:gd name="connsiteY612" fmla="*/ 187125 h 734237"/>
                <a:gd name="connsiteX613" fmla="*/ 1170001 w 1472512"/>
                <a:gd name="connsiteY613" fmla="*/ 185378 h 734237"/>
                <a:gd name="connsiteX614" fmla="*/ 1173193 w 1472512"/>
                <a:gd name="connsiteY614" fmla="*/ 184084 h 734237"/>
                <a:gd name="connsiteX615" fmla="*/ 1179880 w 1472512"/>
                <a:gd name="connsiteY615" fmla="*/ 183880 h 734237"/>
                <a:gd name="connsiteX616" fmla="*/ 1186092 w 1472512"/>
                <a:gd name="connsiteY616" fmla="*/ 183906 h 734237"/>
                <a:gd name="connsiteX617" fmla="*/ 1194651 w 1472512"/>
                <a:gd name="connsiteY617" fmla="*/ 183942 h 734237"/>
                <a:gd name="connsiteX618" fmla="*/ 1201864 w 1472512"/>
                <a:gd name="connsiteY618" fmla="*/ 183971 h 734237"/>
                <a:gd name="connsiteX619" fmla="*/ 1210277 w 1472512"/>
                <a:gd name="connsiteY619" fmla="*/ 184005 h 734237"/>
                <a:gd name="connsiteX620" fmla="*/ 1215210 w 1472512"/>
                <a:gd name="connsiteY620" fmla="*/ 184025 h 734237"/>
                <a:gd name="connsiteX621" fmla="*/ 1221673 w 1472512"/>
                <a:gd name="connsiteY621" fmla="*/ 183964 h 734237"/>
                <a:gd name="connsiteX622" fmla="*/ 1224824 w 1472512"/>
                <a:gd name="connsiteY622" fmla="*/ 179108 h 734237"/>
                <a:gd name="connsiteX623" fmla="*/ 1227639 w 1472512"/>
                <a:gd name="connsiteY623" fmla="*/ 174758 h 734237"/>
                <a:gd name="connsiteX624" fmla="*/ 1230738 w 1472512"/>
                <a:gd name="connsiteY624" fmla="*/ 170598 h 734237"/>
                <a:gd name="connsiteX625" fmla="*/ 1236251 w 1472512"/>
                <a:gd name="connsiteY625" fmla="*/ 165706 h 734237"/>
                <a:gd name="connsiteX626" fmla="*/ 1237851 w 1472512"/>
                <a:gd name="connsiteY626" fmla="*/ 164826 h 734237"/>
                <a:gd name="connsiteX627" fmla="*/ 1238735 w 1472512"/>
                <a:gd name="connsiteY627" fmla="*/ 162894 h 734237"/>
                <a:gd name="connsiteX628" fmla="*/ 1242076 w 1472512"/>
                <a:gd name="connsiteY628" fmla="*/ 161058 h 734237"/>
                <a:gd name="connsiteX629" fmla="*/ 1245756 w 1472512"/>
                <a:gd name="connsiteY629" fmla="*/ 159353 h 734237"/>
                <a:gd name="connsiteX630" fmla="*/ 1247199 w 1472512"/>
                <a:gd name="connsiteY630" fmla="*/ 157752 h 734237"/>
                <a:gd name="connsiteX631" fmla="*/ 1247898 w 1472512"/>
                <a:gd name="connsiteY631" fmla="*/ 156841 h 734237"/>
                <a:gd name="connsiteX632" fmla="*/ 1257865 w 1472512"/>
                <a:gd name="connsiteY632" fmla="*/ 148195 h 734237"/>
                <a:gd name="connsiteX633" fmla="*/ 1263525 w 1472512"/>
                <a:gd name="connsiteY633" fmla="*/ 144194 h 734237"/>
                <a:gd name="connsiteX634" fmla="*/ 1268199 w 1472512"/>
                <a:gd name="connsiteY634" fmla="*/ 141966 h 734237"/>
                <a:gd name="connsiteX635" fmla="*/ 1271757 w 1472512"/>
                <a:gd name="connsiteY635" fmla="*/ 140899 h 734237"/>
                <a:gd name="connsiteX636" fmla="*/ 1274160 w 1472512"/>
                <a:gd name="connsiteY636" fmla="*/ 141052 h 734237"/>
                <a:gd name="connsiteX637" fmla="*/ 1275527 w 1472512"/>
                <a:gd name="connsiteY637" fmla="*/ 140901 h 734237"/>
                <a:gd name="connsiteX638" fmla="*/ 1276691 w 1472512"/>
                <a:gd name="connsiteY638" fmla="*/ 140899 h 734237"/>
                <a:gd name="connsiteX639" fmla="*/ 1282632 w 1472512"/>
                <a:gd name="connsiteY639" fmla="*/ 140890 h 734237"/>
                <a:gd name="connsiteX640" fmla="*/ 1293247 w 1472512"/>
                <a:gd name="connsiteY640" fmla="*/ 140875 h 734237"/>
                <a:gd name="connsiteX641" fmla="*/ 1303863 w 1472512"/>
                <a:gd name="connsiteY641" fmla="*/ 140860 h 734237"/>
                <a:gd name="connsiteX642" fmla="*/ 1314478 w 1472512"/>
                <a:gd name="connsiteY642" fmla="*/ 140846 h 734237"/>
                <a:gd name="connsiteX643" fmla="*/ 1325093 w 1472512"/>
                <a:gd name="connsiteY643" fmla="*/ 140830 h 734237"/>
                <a:gd name="connsiteX644" fmla="*/ 1335709 w 1472512"/>
                <a:gd name="connsiteY644" fmla="*/ 140815 h 734237"/>
                <a:gd name="connsiteX645" fmla="*/ 1346324 w 1472512"/>
                <a:gd name="connsiteY645" fmla="*/ 140801 h 734237"/>
                <a:gd name="connsiteX646" fmla="*/ 1356939 w 1472512"/>
                <a:gd name="connsiteY646" fmla="*/ 140785 h 734237"/>
                <a:gd name="connsiteX647" fmla="*/ 1359451 w 1472512"/>
                <a:gd name="connsiteY647" fmla="*/ 134700 h 734237"/>
                <a:gd name="connsiteX648" fmla="*/ 1361792 w 1472512"/>
                <a:gd name="connsiteY648" fmla="*/ 131862 h 734237"/>
                <a:gd name="connsiteX649" fmla="*/ 1364998 w 1472512"/>
                <a:gd name="connsiteY649" fmla="*/ 132802 h 734237"/>
                <a:gd name="connsiteX650" fmla="*/ 1366705 w 1472512"/>
                <a:gd name="connsiteY650" fmla="*/ 132723 h 734237"/>
                <a:gd name="connsiteX651" fmla="*/ 1368604 w 1472512"/>
                <a:gd name="connsiteY651" fmla="*/ 131259 h 734237"/>
                <a:gd name="connsiteX652" fmla="*/ 1370143 w 1472512"/>
                <a:gd name="connsiteY652" fmla="*/ 130370 h 734237"/>
                <a:gd name="connsiteX653" fmla="*/ 1371157 w 1472512"/>
                <a:gd name="connsiteY653" fmla="*/ 130502 h 734237"/>
                <a:gd name="connsiteX654" fmla="*/ 1372022 w 1472512"/>
                <a:gd name="connsiteY654" fmla="*/ 131842 h 734237"/>
                <a:gd name="connsiteX655" fmla="*/ 1372744 w 1472512"/>
                <a:gd name="connsiteY655" fmla="*/ 132736 h 734237"/>
                <a:gd name="connsiteX656" fmla="*/ 1373585 w 1472512"/>
                <a:gd name="connsiteY656" fmla="*/ 132476 h 734237"/>
                <a:gd name="connsiteX657" fmla="*/ 1374304 w 1472512"/>
                <a:gd name="connsiteY657" fmla="*/ 131211 h 734237"/>
                <a:gd name="connsiteX658" fmla="*/ 1374279 w 1472512"/>
                <a:gd name="connsiteY658" fmla="*/ 129456 h 734237"/>
                <a:gd name="connsiteX659" fmla="*/ 1375264 w 1472512"/>
                <a:gd name="connsiteY659" fmla="*/ 128232 h 734237"/>
                <a:gd name="connsiteX660" fmla="*/ 1376434 w 1472512"/>
                <a:gd name="connsiteY660" fmla="*/ 128045 h 734237"/>
                <a:gd name="connsiteX661" fmla="*/ 1377515 w 1472512"/>
                <a:gd name="connsiteY661" fmla="*/ 128084 h 734237"/>
                <a:gd name="connsiteX662" fmla="*/ 1378054 w 1472512"/>
                <a:gd name="connsiteY662" fmla="*/ 127487 h 734237"/>
                <a:gd name="connsiteX663" fmla="*/ 1377995 w 1472512"/>
                <a:gd name="connsiteY663" fmla="*/ 126632 h 734237"/>
                <a:gd name="connsiteX664" fmla="*/ 1377605 w 1472512"/>
                <a:gd name="connsiteY664" fmla="*/ 125251 h 734237"/>
                <a:gd name="connsiteX665" fmla="*/ 1377737 w 1472512"/>
                <a:gd name="connsiteY665" fmla="*/ 123588 h 734237"/>
                <a:gd name="connsiteX666" fmla="*/ 1380437 w 1472512"/>
                <a:gd name="connsiteY666" fmla="*/ 120649 h 734237"/>
                <a:gd name="connsiteX667" fmla="*/ 1383748 w 1472512"/>
                <a:gd name="connsiteY667" fmla="*/ 118654 h 734237"/>
                <a:gd name="connsiteX668" fmla="*/ 1384909 w 1472512"/>
                <a:gd name="connsiteY668" fmla="*/ 117656 h 734237"/>
                <a:gd name="connsiteX669" fmla="*/ 1385247 w 1472512"/>
                <a:gd name="connsiteY669" fmla="*/ 115633 h 734237"/>
                <a:gd name="connsiteX670" fmla="*/ 1387144 w 1472512"/>
                <a:gd name="connsiteY670" fmla="*/ 113529 h 734237"/>
                <a:gd name="connsiteX671" fmla="*/ 1388094 w 1472512"/>
                <a:gd name="connsiteY671" fmla="*/ 112318 h 734237"/>
                <a:gd name="connsiteX672" fmla="*/ 1388326 w 1472512"/>
                <a:gd name="connsiteY672" fmla="*/ 111267 h 734237"/>
                <a:gd name="connsiteX673" fmla="*/ 1387833 w 1472512"/>
                <a:gd name="connsiteY673" fmla="*/ 109971 h 734237"/>
                <a:gd name="connsiteX674" fmla="*/ 1387883 w 1472512"/>
                <a:gd name="connsiteY674" fmla="*/ 107500 h 734237"/>
                <a:gd name="connsiteX675" fmla="*/ 1388536 w 1472512"/>
                <a:gd name="connsiteY675" fmla="*/ 104547 h 734237"/>
                <a:gd name="connsiteX676" fmla="*/ 1389317 w 1472512"/>
                <a:gd name="connsiteY676" fmla="*/ 101325 h 734237"/>
                <a:gd name="connsiteX677" fmla="*/ 1391067 w 1472512"/>
                <a:gd name="connsiteY677" fmla="*/ 98419 h 734237"/>
                <a:gd name="connsiteX678" fmla="*/ 1393937 w 1472512"/>
                <a:gd name="connsiteY678" fmla="*/ 95245 h 734237"/>
                <a:gd name="connsiteX679" fmla="*/ 1394676 w 1472512"/>
                <a:gd name="connsiteY679" fmla="*/ 91069 h 734237"/>
                <a:gd name="connsiteX680" fmla="*/ 1395454 w 1472512"/>
                <a:gd name="connsiteY680" fmla="*/ 86659 h 734237"/>
                <a:gd name="connsiteX681" fmla="*/ 1398923 w 1472512"/>
                <a:gd name="connsiteY681" fmla="*/ 82355 h 734237"/>
                <a:gd name="connsiteX682" fmla="*/ 1402856 w 1472512"/>
                <a:gd name="connsiteY682" fmla="*/ 77467 h 734237"/>
                <a:gd name="connsiteX683" fmla="*/ 1405095 w 1472512"/>
                <a:gd name="connsiteY683" fmla="*/ 74682 h 734237"/>
                <a:gd name="connsiteX684" fmla="*/ 1409134 w 1472512"/>
                <a:gd name="connsiteY684" fmla="*/ 69608 h 734237"/>
                <a:gd name="connsiteX685" fmla="*/ 1412006 w 1472512"/>
                <a:gd name="connsiteY685" fmla="*/ 65991 h 734237"/>
                <a:gd name="connsiteX686" fmla="*/ 1413453 w 1472512"/>
                <a:gd name="connsiteY686" fmla="*/ 64330 h 734237"/>
                <a:gd name="connsiteX687" fmla="*/ 1414965 w 1472512"/>
                <a:gd name="connsiteY687" fmla="*/ 62356 h 734237"/>
                <a:gd name="connsiteX688" fmla="*/ 1417430 w 1472512"/>
                <a:gd name="connsiteY688" fmla="*/ 62946 h 734237"/>
                <a:gd name="connsiteX689" fmla="*/ 1419879 w 1472512"/>
                <a:gd name="connsiteY689" fmla="*/ 63534 h 734237"/>
                <a:gd name="connsiteX690" fmla="*/ 1419522 w 1472512"/>
                <a:gd name="connsiteY690" fmla="*/ 66395 h 734237"/>
                <a:gd name="connsiteX691" fmla="*/ 1419922 w 1472512"/>
                <a:gd name="connsiteY691" fmla="*/ 68478 h 734237"/>
                <a:gd name="connsiteX692" fmla="*/ 1421081 w 1472512"/>
                <a:gd name="connsiteY692" fmla="*/ 69681 h 734237"/>
                <a:gd name="connsiteX693" fmla="*/ 1422763 w 1472512"/>
                <a:gd name="connsiteY693" fmla="*/ 70493 h 734237"/>
                <a:gd name="connsiteX694" fmla="*/ 1424033 w 1472512"/>
                <a:gd name="connsiteY694" fmla="*/ 70764 h 734237"/>
                <a:gd name="connsiteX695" fmla="*/ 1425531 w 1472512"/>
                <a:gd name="connsiteY695" fmla="*/ 70748 h 734237"/>
                <a:gd name="connsiteX696" fmla="*/ 1429616 w 1472512"/>
                <a:gd name="connsiteY696" fmla="*/ 69129 h 734237"/>
                <a:gd name="connsiteX697" fmla="*/ 1434416 w 1472512"/>
                <a:gd name="connsiteY697" fmla="*/ 68086 h 734237"/>
                <a:gd name="connsiteX698" fmla="*/ 1437056 w 1472512"/>
                <a:gd name="connsiteY698" fmla="*/ 67105 h 734237"/>
                <a:gd name="connsiteX699" fmla="*/ 1437538 w 1472512"/>
                <a:gd name="connsiteY699" fmla="*/ 66189 h 734237"/>
                <a:gd name="connsiteX700" fmla="*/ 1438740 w 1472512"/>
                <a:gd name="connsiteY700" fmla="*/ 65867 h 734237"/>
                <a:gd name="connsiteX701" fmla="*/ 1440664 w 1472512"/>
                <a:gd name="connsiteY701" fmla="*/ 66142 h 734237"/>
                <a:gd name="connsiteX702" fmla="*/ 1444202 w 1472512"/>
                <a:gd name="connsiteY702" fmla="*/ 68439 h 734237"/>
                <a:gd name="connsiteX703" fmla="*/ 1448333 w 1472512"/>
                <a:gd name="connsiteY703" fmla="*/ 71900 h 734237"/>
                <a:gd name="connsiteX704" fmla="*/ 1451600 w 1472512"/>
                <a:gd name="connsiteY704" fmla="*/ 74634 h 734237"/>
                <a:gd name="connsiteX705" fmla="*/ 1451700 w 1472512"/>
                <a:gd name="connsiteY705" fmla="*/ 79370 h 734237"/>
                <a:gd name="connsiteX706" fmla="*/ 1451764 w 1472512"/>
                <a:gd name="connsiteY706" fmla="*/ 84380 h 734237"/>
                <a:gd name="connsiteX707" fmla="*/ 1451832 w 1472512"/>
                <a:gd name="connsiteY707" fmla="*/ 89653 h 734237"/>
                <a:gd name="connsiteX708" fmla="*/ 1451880 w 1472512"/>
                <a:gd name="connsiteY708" fmla="*/ 93409 h 734237"/>
                <a:gd name="connsiteX709" fmla="*/ 1451964 w 1472512"/>
                <a:gd name="connsiteY709" fmla="*/ 98561 h 734237"/>
                <a:gd name="connsiteX710" fmla="*/ 1452029 w 1472512"/>
                <a:gd name="connsiteY710" fmla="*/ 102652 h 734237"/>
                <a:gd name="connsiteX711" fmla="*/ 1452118 w 1472512"/>
                <a:gd name="connsiteY711" fmla="*/ 107985 h 734237"/>
                <a:gd name="connsiteX712" fmla="*/ 1452164 w 1472512"/>
                <a:gd name="connsiteY712" fmla="*/ 110832 h 734237"/>
                <a:gd name="connsiteX713" fmla="*/ 1452614 w 1472512"/>
                <a:gd name="connsiteY713" fmla="*/ 111654 h 734237"/>
                <a:gd name="connsiteX714" fmla="*/ 1452343 w 1472512"/>
                <a:gd name="connsiteY714" fmla="*/ 112774 h 734237"/>
                <a:gd name="connsiteX715" fmla="*/ 1452225 w 1472512"/>
                <a:gd name="connsiteY715" fmla="*/ 113335 h 734237"/>
                <a:gd name="connsiteX716" fmla="*/ 1452254 w 1472512"/>
                <a:gd name="connsiteY716" fmla="*/ 113780 h 734237"/>
                <a:gd name="connsiteX717" fmla="*/ 1452433 w 1472512"/>
                <a:gd name="connsiteY717" fmla="*/ 114342 h 734237"/>
                <a:gd name="connsiteX718" fmla="*/ 1452403 w 1472512"/>
                <a:gd name="connsiteY718" fmla="*/ 115125 h 734237"/>
                <a:gd name="connsiteX719" fmla="*/ 1451984 w 1472512"/>
                <a:gd name="connsiteY719" fmla="*/ 115836 h 734237"/>
                <a:gd name="connsiteX720" fmla="*/ 1451776 w 1472512"/>
                <a:gd name="connsiteY720" fmla="*/ 116654 h 734237"/>
                <a:gd name="connsiteX721" fmla="*/ 1451715 w 1472512"/>
                <a:gd name="connsiteY721" fmla="*/ 117998 h 734237"/>
                <a:gd name="connsiteX722" fmla="*/ 1452164 w 1472512"/>
                <a:gd name="connsiteY722" fmla="*/ 118817 h 734237"/>
                <a:gd name="connsiteX723" fmla="*/ 1452912 w 1472512"/>
                <a:gd name="connsiteY723" fmla="*/ 119300 h 734237"/>
                <a:gd name="connsiteX724" fmla="*/ 1453541 w 1472512"/>
                <a:gd name="connsiteY724" fmla="*/ 119300 h 734237"/>
                <a:gd name="connsiteX725" fmla="*/ 1454350 w 1472512"/>
                <a:gd name="connsiteY725" fmla="*/ 119786 h 734237"/>
                <a:gd name="connsiteX726" fmla="*/ 1455397 w 1472512"/>
                <a:gd name="connsiteY726" fmla="*/ 120643 h 734237"/>
                <a:gd name="connsiteX727" fmla="*/ 1456983 w 1472512"/>
                <a:gd name="connsiteY727" fmla="*/ 121388 h 734237"/>
                <a:gd name="connsiteX728" fmla="*/ 1458629 w 1472512"/>
                <a:gd name="connsiteY728" fmla="*/ 121648 h 734237"/>
                <a:gd name="connsiteX729" fmla="*/ 1459767 w 1472512"/>
                <a:gd name="connsiteY729" fmla="*/ 121461 h 734237"/>
                <a:gd name="connsiteX730" fmla="*/ 1461144 w 1472512"/>
                <a:gd name="connsiteY730" fmla="*/ 121947 h 734237"/>
                <a:gd name="connsiteX731" fmla="*/ 1461623 w 1472512"/>
                <a:gd name="connsiteY731" fmla="*/ 123137 h 734237"/>
                <a:gd name="connsiteX732" fmla="*/ 1461354 w 1472512"/>
                <a:gd name="connsiteY732" fmla="*/ 124252 h 734237"/>
                <a:gd name="connsiteX733" fmla="*/ 1460576 w 1472512"/>
                <a:gd name="connsiteY733" fmla="*/ 124773 h 734237"/>
                <a:gd name="connsiteX734" fmla="*/ 1459738 w 1472512"/>
                <a:gd name="connsiteY734" fmla="*/ 125185 h 734237"/>
                <a:gd name="connsiteX735" fmla="*/ 1459588 w 1472512"/>
                <a:gd name="connsiteY735" fmla="*/ 126038 h 734237"/>
                <a:gd name="connsiteX736" fmla="*/ 1460007 w 1472512"/>
                <a:gd name="connsiteY736" fmla="*/ 126931 h 734237"/>
                <a:gd name="connsiteX737" fmla="*/ 1460606 w 1472512"/>
                <a:gd name="connsiteY737" fmla="*/ 127712 h 734237"/>
                <a:gd name="connsiteX738" fmla="*/ 1461265 w 1472512"/>
                <a:gd name="connsiteY738" fmla="*/ 129083 h 734237"/>
                <a:gd name="connsiteX739" fmla="*/ 1460994 w 1472512"/>
                <a:gd name="connsiteY739" fmla="*/ 130270 h 734237"/>
                <a:gd name="connsiteX740" fmla="*/ 1460396 w 1472512"/>
                <a:gd name="connsiteY740" fmla="*/ 131273 h 734237"/>
                <a:gd name="connsiteX741" fmla="*/ 1460126 w 1472512"/>
                <a:gd name="connsiteY741" fmla="*/ 132312 h 734237"/>
                <a:gd name="connsiteX742" fmla="*/ 1460636 w 1472512"/>
                <a:gd name="connsiteY742" fmla="*/ 133203 h 734237"/>
                <a:gd name="connsiteX743" fmla="*/ 1461982 w 1472512"/>
                <a:gd name="connsiteY743" fmla="*/ 134389 h 734237"/>
                <a:gd name="connsiteX744" fmla="*/ 1462820 w 1472512"/>
                <a:gd name="connsiteY744" fmla="*/ 135538 h 734237"/>
                <a:gd name="connsiteX745" fmla="*/ 1464138 w 1472512"/>
                <a:gd name="connsiteY745" fmla="*/ 136170 h 734237"/>
                <a:gd name="connsiteX746" fmla="*/ 1464766 w 1472512"/>
                <a:gd name="connsiteY746" fmla="*/ 135723 h 734237"/>
                <a:gd name="connsiteX747" fmla="*/ 1465276 w 1472512"/>
                <a:gd name="connsiteY747" fmla="*/ 135130 h 734237"/>
                <a:gd name="connsiteX748" fmla="*/ 1465813 w 1472512"/>
                <a:gd name="connsiteY748" fmla="*/ 134686 h 734237"/>
                <a:gd name="connsiteX749" fmla="*/ 1466741 w 1472512"/>
                <a:gd name="connsiteY749" fmla="*/ 134946 h 734237"/>
                <a:gd name="connsiteX750" fmla="*/ 1467819 w 1472512"/>
                <a:gd name="connsiteY750" fmla="*/ 135279 h 734237"/>
                <a:gd name="connsiteX751" fmla="*/ 1468996 w 1472512"/>
                <a:gd name="connsiteY751" fmla="*/ 135676 h 734237"/>
                <a:gd name="connsiteX752" fmla="*/ 1468855 w 1472512"/>
                <a:gd name="connsiteY752" fmla="*/ 136637 h 734237"/>
                <a:gd name="connsiteX753" fmla="*/ 1469573 w 1472512"/>
                <a:gd name="connsiteY753" fmla="*/ 138256 h 734237"/>
                <a:gd name="connsiteX754" fmla="*/ 1470128 w 1472512"/>
                <a:gd name="connsiteY754" fmla="*/ 141364 h 734237"/>
                <a:gd name="connsiteX755" fmla="*/ 1469275 w 1472512"/>
                <a:gd name="connsiteY755" fmla="*/ 142777 h 734237"/>
                <a:gd name="connsiteX756" fmla="*/ 1469458 w 1472512"/>
                <a:gd name="connsiteY756" fmla="*/ 144646 h 734237"/>
                <a:gd name="connsiteX757" fmla="*/ 1471823 w 1472512"/>
                <a:gd name="connsiteY757" fmla="*/ 145189 h 734237"/>
                <a:gd name="connsiteX758" fmla="*/ 1472399 w 1472512"/>
                <a:gd name="connsiteY758" fmla="*/ 145761 h 734237"/>
                <a:gd name="connsiteX759" fmla="*/ 1472512 w 1472512"/>
                <a:gd name="connsiteY759" fmla="*/ 146452 h 734237"/>
                <a:gd name="connsiteX760" fmla="*/ 1467301 w 1472512"/>
                <a:gd name="connsiteY760" fmla="*/ 151236 h 734237"/>
                <a:gd name="connsiteX761" fmla="*/ 1462894 w 1472512"/>
                <a:gd name="connsiteY761" fmla="*/ 150567 h 734237"/>
                <a:gd name="connsiteX762" fmla="*/ 1460502 w 1472512"/>
                <a:gd name="connsiteY762" fmla="*/ 151834 h 734237"/>
                <a:gd name="connsiteX763" fmla="*/ 1457997 w 1472512"/>
                <a:gd name="connsiteY763" fmla="*/ 152205 h 734237"/>
                <a:gd name="connsiteX764" fmla="*/ 1456898 w 1472512"/>
                <a:gd name="connsiteY764" fmla="*/ 154338 h 734237"/>
                <a:gd name="connsiteX765" fmla="*/ 1455523 w 1472512"/>
                <a:gd name="connsiteY765" fmla="*/ 154791 h 734237"/>
                <a:gd name="connsiteX766" fmla="*/ 1453640 w 1472512"/>
                <a:gd name="connsiteY766" fmla="*/ 154661 h 734237"/>
                <a:gd name="connsiteX767" fmla="*/ 1452015 w 1472512"/>
                <a:gd name="connsiteY767" fmla="*/ 154060 h 734237"/>
                <a:gd name="connsiteX768" fmla="*/ 1450777 w 1472512"/>
                <a:gd name="connsiteY768" fmla="*/ 154356 h 734237"/>
                <a:gd name="connsiteX769" fmla="*/ 1449042 w 1472512"/>
                <a:gd name="connsiteY769" fmla="*/ 158205 h 734237"/>
                <a:gd name="connsiteX770" fmla="*/ 1447623 w 1472512"/>
                <a:gd name="connsiteY770" fmla="*/ 157869 h 734237"/>
                <a:gd name="connsiteX771" fmla="*/ 1447057 w 1472512"/>
                <a:gd name="connsiteY771" fmla="*/ 159253 h 734237"/>
                <a:gd name="connsiteX772" fmla="*/ 1446315 w 1472512"/>
                <a:gd name="connsiteY772" fmla="*/ 159858 h 734237"/>
                <a:gd name="connsiteX773" fmla="*/ 1445226 w 1472512"/>
                <a:gd name="connsiteY773" fmla="*/ 160376 h 734237"/>
                <a:gd name="connsiteX774" fmla="*/ 1444280 w 1472512"/>
                <a:gd name="connsiteY774" fmla="*/ 158668 h 734237"/>
                <a:gd name="connsiteX775" fmla="*/ 1443679 w 1472512"/>
                <a:gd name="connsiteY775" fmla="*/ 157043 h 734237"/>
                <a:gd name="connsiteX776" fmla="*/ 1442791 w 1472512"/>
                <a:gd name="connsiteY776" fmla="*/ 156687 h 734237"/>
                <a:gd name="connsiteX777" fmla="*/ 1441613 w 1472512"/>
                <a:gd name="connsiteY777" fmla="*/ 156271 h 734237"/>
                <a:gd name="connsiteX778" fmla="*/ 1440401 w 1472512"/>
                <a:gd name="connsiteY778" fmla="*/ 156285 h 734237"/>
                <a:gd name="connsiteX779" fmla="*/ 1439594 w 1472512"/>
                <a:gd name="connsiteY779" fmla="*/ 156517 h 734237"/>
                <a:gd name="connsiteX780" fmla="*/ 1438590 w 1472512"/>
                <a:gd name="connsiteY780" fmla="*/ 157569 h 734237"/>
                <a:gd name="connsiteX781" fmla="*/ 1437136 w 1472512"/>
                <a:gd name="connsiteY781" fmla="*/ 158471 h 734237"/>
                <a:gd name="connsiteX782" fmla="*/ 1436037 w 1472512"/>
                <a:gd name="connsiteY782" fmla="*/ 157719 h 734237"/>
                <a:gd name="connsiteX783" fmla="*/ 1435177 w 1472512"/>
                <a:gd name="connsiteY783" fmla="*/ 156509 h 734237"/>
                <a:gd name="connsiteX784" fmla="*/ 1434440 w 1472512"/>
                <a:gd name="connsiteY784" fmla="*/ 158454 h 734237"/>
                <a:gd name="connsiteX785" fmla="*/ 1433369 w 1472512"/>
                <a:gd name="connsiteY785" fmla="*/ 160506 h 734237"/>
                <a:gd name="connsiteX786" fmla="*/ 1433548 w 1472512"/>
                <a:gd name="connsiteY786" fmla="*/ 162896 h 734237"/>
                <a:gd name="connsiteX787" fmla="*/ 1433086 w 1472512"/>
                <a:gd name="connsiteY787" fmla="*/ 164312 h 734237"/>
                <a:gd name="connsiteX788" fmla="*/ 1432070 w 1472512"/>
                <a:gd name="connsiteY788" fmla="*/ 163930 h 734237"/>
                <a:gd name="connsiteX789" fmla="*/ 1431059 w 1472512"/>
                <a:gd name="connsiteY789" fmla="*/ 162688 h 734237"/>
                <a:gd name="connsiteX790" fmla="*/ 1428220 w 1472512"/>
                <a:gd name="connsiteY790" fmla="*/ 161694 h 734237"/>
                <a:gd name="connsiteX791" fmla="*/ 1425958 w 1472512"/>
                <a:gd name="connsiteY791" fmla="*/ 161785 h 734237"/>
                <a:gd name="connsiteX792" fmla="*/ 1426419 w 1472512"/>
                <a:gd name="connsiteY792" fmla="*/ 160458 h 734237"/>
                <a:gd name="connsiteX793" fmla="*/ 1428557 w 1472512"/>
                <a:gd name="connsiteY793" fmla="*/ 158551 h 734237"/>
                <a:gd name="connsiteX794" fmla="*/ 1427898 w 1472512"/>
                <a:gd name="connsiteY794" fmla="*/ 158176 h 734237"/>
                <a:gd name="connsiteX795" fmla="*/ 1426849 w 1472512"/>
                <a:gd name="connsiteY795" fmla="*/ 158441 h 734237"/>
                <a:gd name="connsiteX796" fmla="*/ 1426393 w 1472512"/>
                <a:gd name="connsiteY796" fmla="*/ 158176 h 734237"/>
                <a:gd name="connsiteX797" fmla="*/ 1427142 w 1472512"/>
                <a:gd name="connsiteY797" fmla="*/ 156443 h 734237"/>
                <a:gd name="connsiteX798" fmla="*/ 1427215 w 1472512"/>
                <a:gd name="connsiteY798" fmla="*/ 154530 h 734237"/>
                <a:gd name="connsiteX799" fmla="*/ 1426257 w 1472512"/>
                <a:gd name="connsiteY799" fmla="*/ 155199 h 734237"/>
                <a:gd name="connsiteX800" fmla="*/ 1425054 w 1472512"/>
                <a:gd name="connsiteY800" fmla="*/ 157219 h 734237"/>
                <a:gd name="connsiteX801" fmla="*/ 1422143 w 1472512"/>
                <a:gd name="connsiteY801" fmla="*/ 158824 h 734237"/>
                <a:gd name="connsiteX802" fmla="*/ 1422280 w 1472512"/>
                <a:gd name="connsiteY802" fmla="*/ 161511 h 734237"/>
                <a:gd name="connsiteX803" fmla="*/ 1419539 w 1472512"/>
                <a:gd name="connsiteY803" fmla="*/ 167012 h 734237"/>
                <a:gd name="connsiteX804" fmla="*/ 1419418 w 1472512"/>
                <a:gd name="connsiteY804" fmla="*/ 169350 h 734237"/>
                <a:gd name="connsiteX805" fmla="*/ 1417660 w 1472512"/>
                <a:gd name="connsiteY805" fmla="*/ 171216 h 734237"/>
                <a:gd name="connsiteX806" fmla="*/ 1415394 w 1472512"/>
                <a:gd name="connsiteY806" fmla="*/ 172820 h 734237"/>
                <a:gd name="connsiteX807" fmla="*/ 1412372 w 1472512"/>
                <a:gd name="connsiteY807" fmla="*/ 172368 h 734237"/>
                <a:gd name="connsiteX808" fmla="*/ 1410064 w 1472512"/>
                <a:gd name="connsiteY808" fmla="*/ 173761 h 734237"/>
                <a:gd name="connsiteX809" fmla="*/ 1408894 w 1472512"/>
                <a:gd name="connsiteY809" fmla="*/ 175360 h 734237"/>
                <a:gd name="connsiteX810" fmla="*/ 1407876 w 1472512"/>
                <a:gd name="connsiteY810" fmla="*/ 175599 h 734237"/>
                <a:gd name="connsiteX811" fmla="*/ 1407346 w 1472512"/>
                <a:gd name="connsiteY811" fmla="*/ 173564 h 734237"/>
                <a:gd name="connsiteX812" fmla="*/ 1406960 w 1472512"/>
                <a:gd name="connsiteY812" fmla="*/ 172934 h 734237"/>
                <a:gd name="connsiteX813" fmla="*/ 1406111 w 1472512"/>
                <a:gd name="connsiteY813" fmla="*/ 175936 h 734237"/>
                <a:gd name="connsiteX814" fmla="*/ 1405244 w 1472512"/>
                <a:gd name="connsiteY814" fmla="*/ 176123 h 734237"/>
                <a:gd name="connsiteX815" fmla="*/ 1404916 w 1472512"/>
                <a:gd name="connsiteY815" fmla="*/ 173995 h 734237"/>
                <a:gd name="connsiteX816" fmla="*/ 1404506 w 1472512"/>
                <a:gd name="connsiteY816" fmla="*/ 172587 h 734237"/>
                <a:gd name="connsiteX817" fmla="*/ 1403326 w 1472512"/>
                <a:gd name="connsiteY817" fmla="*/ 173801 h 734237"/>
                <a:gd name="connsiteX818" fmla="*/ 1402543 w 1472512"/>
                <a:gd name="connsiteY818" fmla="*/ 177014 h 734237"/>
                <a:gd name="connsiteX819" fmla="*/ 1401722 w 1472512"/>
                <a:gd name="connsiteY819" fmla="*/ 176743 h 734237"/>
                <a:gd name="connsiteX820" fmla="*/ 1401461 w 1472512"/>
                <a:gd name="connsiteY820" fmla="*/ 175548 h 734237"/>
                <a:gd name="connsiteX821" fmla="*/ 1400872 w 1472512"/>
                <a:gd name="connsiteY821" fmla="*/ 175186 h 734237"/>
                <a:gd name="connsiteX822" fmla="*/ 1400672 w 1472512"/>
                <a:gd name="connsiteY822" fmla="*/ 176551 h 734237"/>
                <a:gd name="connsiteX823" fmla="*/ 1400967 w 1472512"/>
                <a:gd name="connsiteY823" fmla="*/ 178473 h 734237"/>
                <a:gd name="connsiteX824" fmla="*/ 1400540 w 1472512"/>
                <a:gd name="connsiteY824" fmla="*/ 179497 h 734237"/>
                <a:gd name="connsiteX825" fmla="*/ 1399724 w 1472512"/>
                <a:gd name="connsiteY825" fmla="*/ 178950 h 734237"/>
                <a:gd name="connsiteX826" fmla="*/ 1398903 w 1472512"/>
                <a:gd name="connsiteY826" fmla="*/ 178026 h 734237"/>
                <a:gd name="connsiteX827" fmla="*/ 1397550 w 1472512"/>
                <a:gd name="connsiteY827" fmla="*/ 178727 h 734237"/>
                <a:gd name="connsiteX828" fmla="*/ 1396306 w 1472512"/>
                <a:gd name="connsiteY828" fmla="*/ 179012 h 734237"/>
                <a:gd name="connsiteX829" fmla="*/ 1396301 w 1472512"/>
                <a:gd name="connsiteY829" fmla="*/ 178072 h 734237"/>
                <a:gd name="connsiteX830" fmla="*/ 1396538 w 1472512"/>
                <a:gd name="connsiteY830" fmla="*/ 176918 h 734237"/>
                <a:gd name="connsiteX831" fmla="*/ 1394060 w 1472512"/>
                <a:gd name="connsiteY831" fmla="*/ 177556 h 734237"/>
                <a:gd name="connsiteX832" fmla="*/ 1391089 w 1472512"/>
                <a:gd name="connsiteY832" fmla="*/ 179682 h 734237"/>
                <a:gd name="connsiteX833" fmla="*/ 1388783 w 1472512"/>
                <a:gd name="connsiteY833" fmla="*/ 182623 h 734237"/>
                <a:gd name="connsiteX834" fmla="*/ 1389582 w 1472512"/>
                <a:gd name="connsiteY834" fmla="*/ 183113 h 734237"/>
                <a:gd name="connsiteX835" fmla="*/ 1390483 w 1472512"/>
                <a:gd name="connsiteY835" fmla="*/ 184048 h 734237"/>
                <a:gd name="connsiteX836" fmla="*/ 1386475 w 1472512"/>
                <a:gd name="connsiteY836" fmla="*/ 188583 h 734237"/>
                <a:gd name="connsiteX837" fmla="*/ 1382368 w 1472512"/>
                <a:gd name="connsiteY837" fmla="*/ 192661 h 734237"/>
                <a:gd name="connsiteX838" fmla="*/ 1379265 w 1472512"/>
                <a:gd name="connsiteY838" fmla="*/ 199305 h 734237"/>
                <a:gd name="connsiteX839" fmla="*/ 1378019 w 1472512"/>
                <a:gd name="connsiteY839" fmla="*/ 200083 h 734237"/>
                <a:gd name="connsiteX840" fmla="*/ 1376950 w 1472512"/>
                <a:gd name="connsiteY840" fmla="*/ 201298 h 734237"/>
                <a:gd name="connsiteX841" fmla="*/ 1375813 w 1472512"/>
                <a:gd name="connsiteY841" fmla="*/ 205300 h 734237"/>
                <a:gd name="connsiteX842" fmla="*/ 1374501 w 1472512"/>
                <a:gd name="connsiteY842" fmla="*/ 208860 h 734237"/>
                <a:gd name="connsiteX843" fmla="*/ 1375236 w 1472512"/>
                <a:gd name="connsiteY843" fmla="*/ 210442 h 734237"/>
                <a:gd name="connsiteX844" fmla="*/ 1375719 w 1472512"/>
                <a:gd name="connsiteY844" fmla="*/ 212072 h 734237"/>
                <a:gd name="connsiteX845" fmla="*/ 1376884 w 1472512"/>
                <a:gd name="connsiteY845" fmla="*/ 213672 h 734237"/>
                <a:gd name="connsiteX846" fmla="*/ 1377874 w 1472512"/>
                <a:gd name="connsiteY846" fmla="*/ 213818 h 734237"/>
                <a:gd name="connsiteX847" fmla="*/ 1378946 w 1472512"/>
                <a:gd name="connsiteY847" fmla="*/ 213528 h 734237"/>
                <a:gd name="connsiteX848" fmla="*/ 1379734 w 1472512"/>
                <a:gd name="connsiteY848" fmla="*/ 213595 h 734237"/>
                <a:gd name="connsiteX849" fmla="*/ 1380239 w 1472512"/>
                <a:gd name="connsiteY849" fmla="*/ 214276 h 734237"/>
                <a:gd name="connsiteX850" fmla="*/ 1380015 w 1472512"/>
                <a:gd name="connsiteY850" fmla="*/ 215092 h 734237"/>
                <a:gd name="connsiteX851" fmla="*/ 1378778 w 1472512"/>
                <a:gd name="connsiteY851" fmla="*/ 215294 h 734237"/>
                <a:gd name="connsiteX852" fmla="*/ 1376471 w 1472512"/>
                <a:gd name="connsiteY852" fmla="*/ 216720 h 734237"/>
                <a:gd name="connsiteX853" fmla="*/ 1374449 w 1472512"/>
                <a:gd name="connsiteY853" fmla="*/ 217267 h 734237"/>
                <a:gd name="connsiteX854" fmla="*/ 1373435 w 1472512"/>
                <a:gd name="connsiteY854" fmla="*/ 218990 h 734237"/>
                <a:gd name="connsiteX855" fmla="*/ 1371915 w 1472512"/>
                <a:gd name="connsiteY855" fmla="*/ 220978 h 734237"/>
                <a:gd name="connsiteX856" fmla="*/ 1368963 w 1472512"/>
                <a:gd name="connsiteY856" fmla="*/ 224079 h 734237"/>
                <a:gd name="connsiteX857" fmla="*/ 1370223 w 1472512"/>
                <a:gd name="connsiteY857" fmla="*/ 225034 h 734237"/>
                <a:gd name="connsiteX858" fmla="*/ 1374784 w 1472512"/>
                <a:gd name="connsiteY858" fmla="*/ 226111 h 734237"/>
                <a:gd name="connsiteX859" fmla="*/ 1376817 w 1472512"/>
                <a:gd name="connsiteY859" fmla="*/ 227218 h 734237"/>
                <a:gd name="connsiteX860" fmla="*/ 1379894 w 1472512"/>
                <a:gd name="connsiteY860" fmla="*/ 232997 h 734237"/>
                <a:gd name="connsiteX861" fmla="*/ 1379191 w 1472512"/>
                <a:gd name="connsiteY861" fmla="*/ 233574 h 734237"/>
                <a:gd name="connsiteX862" fmla="*/ 1378912 w 1472512"/>
                <a:gd name="connsiteY862" fmla="*/ 234632 h 734237"/>
                <a:gd name="connsiteX863" fmla="*/ 1381647 w 1472512"/>
                <a:gd name="connsiteY863" fmla="*/ 236114 h 734237"/>
                <a:gd name="connsiteX864" fmla="*/ 1382521 w 1472512"/>
                <a:gd name="connsiteY864" fmla="*/ 240254 h 734237"/>
                <a:gd name="connsiteX865" fmla="*/ 1384767 w 1472512"/>
                <a:gd name="connsiteY865" fmla="*/ 241661 h 734237"/>
                <a:gd name="connsiteX866" fmla="*/ 1388114 w 1472512"/>
                <a:gd name="connsiteY866" fmla="*/ 242526 h 734237"/>
                <a:gd name="connsiteX867" fmla="*/ 1392207 w 1472512"/>
                <a:gd name="connsiteY867" fmla="*/ 241276 h 734237"/>
                <a:gd name="connsiteX868" fmla="*/ 1395614 w 1472512"/>
                <a:gd name="connsiteY868" fmla="*/ 239555 h 734237"/>
                <a:gd name="connsiteX869" fmla="*/ 1395495 w 1472512"/>
                <a:gd name="connsiteY869" fmla="*/ 238143 h 734237"/>
                <a:gd name="connsiteX870" fmla="*/ 1393354 w 1472512"/>
                <a:gd name="connsiteY870" fmla="*/ 234857 h 734237"/>
                <a:gd name="connsiteX871" fmla="*/ 1392838 w 1472512"/>
                <a:gd name="connsiteY871" fmla="*/ 233312 h 734237"/>
                <a:gd name="connsiteX872" fmla="*/ 1391249 w 1472512"/>
                <a:gd name="connsiteY872" fmla="*/ 232312 h 734237"/>
                <a:gd name="connsiteX873" fmla="*/ 1390644 w 1472512"/>
                <a:gd name="connsiteY873" fmla="*/ 233159 h 734237"/>
                <a:gd name="connsiteX874" fmla="*/ 1389617 w 1472512"/>
                <a:gd name="connsiteY874" fmla="*/ 232058 h 734237"/>
                <a:gd name="connsiteX875" fmla="*/ 1389502 w 1472512"/>
                <a:gd name="connsiteY875" fmla="*/ 231441 h 734237"/>
                <a:gd name="connsiteX876" fmla="*/ 1390459 w 1472512"/>
                <a:gd name="connsiteY876" fmla="*/ 231140 h 734237"/>
                <a:gd name="connsiteX877" fmla="*/ 1391572 w 1472512"/>
                <a:gd name="connsiteY877" fmla="*/ 231260 h 734237"/>
                <a:gd name="connsiteX878" fmla="*/ 1392872 w 1472512"/>
                <a:gd name="connsiteY878" fmla="*/ 231835 h 734237"/>
                <a:gd name="connsiteX879" fmla="*/ 1396215 w 1472512"/>
                <a:gd name="connsiteY879" fmla="*/ 235421 h 734237"/>
                <a:gd name="connsiteX880" fmla="*/ 1397142 w 1472512"/>
                <a:gd name="connsiteY880" fmla="*/ 240114 h 734237"/>
                <a:gd name="connsiteX881" fmla="*/ 1397339 w 1472512"/>
                <a:gd name="connsiteY881" fmla="*/ 243092 h 734237"/>
                <a:gd name="connsiteX882" fmla="*/ 1396961 w 1472512"/>
                <a:gd name="connsiteY882" fmla="*/ 244109 h 734237"/>
                <a:gd name="connsiteX883" fmla="*/ 1395989 w 1472512"/>
                <a:gd name="connsiteY883" fmla="*/ 243900 h 734237"/>
                <a:gd name="connsiteX884" fmla="*/ 1394132 w 1472512"/>
                <a:gd name="connsiteY884" fmla="*/ 244102 h 734237"/>
                <a:gd name="connsiteX885" fmla="*/ 1385327 w 1472512"/>
                <a:gd name="connsiteY885" fmla="*/ 245642 h 734237"/>
                <a:gd name="connsiteX886" fmla="*/ 1383372 w 1472512"/>
                <a:gd name="connsiteY886" fmla="*/ 246997 h 734237"/>
                <a:gd name="connsiteX887" fmla="*/ 1378888 w 1472512"/>
                <a:gd name="connsiteY887" fmla="*/ 248470 h 734237"/>
                <a:gd name="connsiteX888" fmla="*/ 1378609 w 1472512"/>
                <a:gd name="connsiteY888" fmla="*/ 247736 h 734237"/>
                <a:gd name="connsiteX889" fmla="*/ 1378933 w 1472512"/>
                <a:gd name="connsiteY889" fmla="*/ 246217 h 734237"/>
                <a:gd name="connsiteX890" fmla="*/ 1378650 w 1472512"/>
                <a:gd name="connsiteY890" fmla="*/ 243102 h 734237"/>
                <a:gd name="connsiteX891" fmla="*/ 1377765 w 1472512"/>
                <a:gd name="connsiteY891" fmla="*/ 242958 h 734237"/>
                <a:gd name="connsiteX892" fmla="*/ 1370798 w 1472512"/>
                <a:gd name="connsiteY892" fmla="*/ 248034 h 734237"/>
                <a:gd name="connsiteX893" fmla="*/ 1368106 w 1472512"/>
                <a:gd name="connsiteY893" fmla="*/ 248353 h 734237"/>
                <a:gd name="connsiteX894" fmla="*/ 1365841 w 1472512"/>
                <a:gd name="connsiteY894" fmla="*/ 249835 h 734237"/>
                <a:gd name="connsiteX895" fmla="*/ 1365335 w 1472512"/>
                <a:gd name="connsiteY895" fmla="*/ 249014 h 734237"/>
                <a:gd name="connsiteX896" fmla="*/ 1364930 w 1472512"/>
                <a:gd name="connsiteY896" fmla="*/ 245209 h 734237"/>
                <a:gd name="connsiteX897" fmla="*/ 1366346 w 1472512"/>
                <a:gd name="connsiteY897" fmla="*/ 242013 h 734237"/>
                <a:gd name="connsiteX898" fmla="*/ 1365592 w 1472512"/>
                <a:gd name="connsiteY898" fmla="*/ 242065 h 734237"/>
                <a:gd name="connsiteX899" fmla="*/ 1363225 w 1472512"/>
                <a:gd name="connsiteY899" fmla="*/ 243983 h 734237"/>
                <a:gd name="connsiteX900" fmla="*/ 1362214 w 1472512"/>
                <a:gd name="connsiteY900" fmla="*/ 242803 h 734237"/>
                <a:gd name="connsiteX901" fmla="*/ 1361707 w 1472512"/>
                <a:gd name="connsiteY901" fmla="*/ 241508 h 734237"/>
                <a:gd name="connsiteX902" fmla="*/ 1360979 w 1472512"/>
                <a:gd name="connsiteY902" fmla="*/ 240776 h 734237"/>
                <a:gd name="connsiteX903" fmla="*/ 1360188 w 1472512"/>
                <a:gd name="connsiteY903" fmla="*/ 240498 h 734237"/>
                <a:gd name="connsiteX904" fmla="*/ 1360864 w 1472512"/>
                <a:gd name="connsiteY904" fmla="*/ 243326 h 734237"/>
                <a:gd name="connsiteX905" fmla="*/ 1359259 w 1472512"/>
                <a:gd name="connsiteY905" fmla="*/ 245447 h 734237"/>
                <a:gd name="connsiteX906" fmla="*/ 1358820 w 1472512"/>
                <a:gd name="connsiteY906" fmla="*/ 250924 h 734237"/>
                <a:gd name="connsiteX907" fmla="*/ 1356804 w 1472512"/>
                <a:gd name="connsiteY907" fmla="*/ 253201 h 734237"/>
                <a:gd name="connsiteX908" fmla="*/ 1350517 w 1472512"/>
                <a:gd name="connsiteY908" fmla="*/ 254664 h 734237"/>
                <a:gd name="connsiteX909" fmla="*/ 1346418 w 1472512"/>
                <a:gd name="connsiteY909" fmla="*/ 254356 h 734237"/>
                <a:gd name="connsiteX910" fmla="*/ 1342746 w 1472512"/>
                <a:gd name="connsiteY910" fmla="*/ 254810 h 734237"/>
                <a:gd name="connsiteX911" fmla="*/ 1337864 w 1472512"/>
                <a:gd name="connsiteY911" fmla="*/ 255859 h 734237"/>
                <a:gd name="connsiteX912" fmla="*/ 1335165 w 1472512"/>
                <a:gd name="connsiteY912" fmla="*/ 255235 h 734237"/>
                <a:gd name="connsiteX913" fmla="*/ 1332402 w 1472512"/>
                <a:gd name="connsiteY913" fmla="*/ 256343 h 734237"/>
                <a:gd name="connsiteX914" fmla="*/ 1323019 w 1472512"/>
                <a:gd name="connsiteY914" fmla="*/ 256643 h 734237"/>
                <a:gd name="connsiteX915" fmla="*/ 1321042 w 1472512"/>
                <a:gd name="connsiteY915" fmla="*/ 256056 h 734237"/>
                <a:gd name="connsiteX916" fmla="*/ 1318515 w 1472512"/>
                <a:gd name="connsiteY916" fmla="*/ 258147 h 734237"/>
                <a:gd name="connsiteX917" fmla="*/ 1314471 w 1472512"/>
                <a:gd name="connsiteY917" fmla="*/ 259381 h 734237"/>
                <a:gd name="connsiteX918" fmla="*/ 1304248 w 1472512"/>
                <a:gd name="connsiteY918" fmla="*/ 264058 h 734237"/>
                <a:gd name="connsiteX919" fmla="*/ 1301994 w 1472512"/>
                <a:gd name="connsiteY919" fmla="*/ 265757 h 734237"/>
                <a:gd name="connsiteX920" fmla="*/ 1299248 w 1472512"/>
                <a:gd name="connsiteY920" fmla="*/ 268409 h 734237"/>
                <a:gd name="connsiteX921" fmla="*/ 1297404 w 1472512"/>
                <a:gd name="connsiteY921" fmla="*/ 269835 h 734237"/>
                <a:gd name="connsiteX922" fmla="*/ 1295890 w 1472512"/>
                <a:gd name="connsiteY922" fmla="*/ 270299 h 734237"/>
                <a:gd name="connsiteX923" fmla="*/ 1294957 w 1472512"/>
                <a:gd name="connsiteY923" fmla="*/ 271484 h 734237"/>
                <a:gd name="connsiteX924" fmla="*/ 1293940 w 1472512"/>
                <a:gd name="connsiteY924" fmla="*/ 272259 h 734237"/>
                <a:gd name="connsiteX925" fmla="*/ 1294923 w 1472512"/>
                <a:gd name="connsiteY925" fmla="*/ 269612 h 734237"/>
                <a:gd name="connsiteX926" fmla="*/ 1295990 w 1472512"/>
                <a:gd name="connsiteY926" fmla="*/ 267378 h 734237"/>
                <a:gd name="connsiteX927" fmla="*/ 1296877 w 1472512"/>
                <a:gd name="connsiteY927" fmla="*/ 263047 h 734237"/>
                <a:gd name="connsiteX928" fmla="*/ 1296615 w 1472512"/>
                <a:gd name="connsiteY928" fmla="*/ 259540 h 734237"/>
                <a:gd name="connsiteX929" fmla="*/ 1295516 w 1472512"/>
                <a:gd name="connsiteY929" fmla="*/ 258097 h 734237"/>
                <a:gd name="connsiteX930" fmla="*/ 1294379 w 1472512"/>
                <a:gd name="connsiteY930" fmla="*/ 257135 h 734237"/>
                <a:gd name="connsiteX931" fmla="*/ 1295711 w 1472512"/>
                <a:gd name="connsiteY931" fmla="*/ 260598 h 734237"/>
                <a:gd name="connsiteX932" fmla="*/ 1295926 w 1472512"/>
                <a:gd name="connsiteY932" fmla="*/ 264840 h 734237"/>
                <a:gd name="connsiteX933" fmla="*/ 1295468 w 1472512"/>
                <a:gd name="connsiteY933" fmla="*/ 267323 h 734237"/>
                <a:gd name="connsiteX934" fmla="*/ 1292960 w 1472512"/>
                <a:gd name="connsiteY934" fmla="*/ 272108 h 734237"/>
                <a:gd name="connsiteX935" fmla="*/ 1291894 w 1472512"/>
                <a:gd name="connsiteY935" fmla="*/ 273220 h 734237"/>
                <a:gd name="connsiteX936" fmla="*/ 1290645 w 1472512"/>
                <a:gd name="connsiteY936" fmla="*/ 274199 h 734237"/>
                <a:gd name="connsiteX937" fmla="*/ 1289705 w 1472512"/>
                <a:gd name="connsiteY937" fmla="*/ 274625 h 734237"/>
                <a:gd name="connsiteX938" fmla="*/ 1288836 w 1472512"/>
                <a:gd name="connsiteY938" fmla="*/ 275388 h 734237"/>
                <a:gd name="connsiteX939" fmla="*/ 1287827 w 1472512"/>
                <a:gd name="connsiteY939" fmla="*/ 276598 h 734237"/>
                <a:gd name="connsiteX940" fmla="*/ 1286871 w 1472512"/>
                <a:gd name="connsiteY940" fmla="*/ 278998 h 734237"/>
                <a:gd name="connsiteX941" fmla="*/ 1287451 w 1472512"/>
                <a:gd name="connsiteY941" fmla="*/ 281184 h 734237"/>
                <a:gd name="connsiteX942" fmla="*/ 1292338 w 1472512"/>
                <a:gd name="connsiteY942" fmla="*/ 281981 h 734237"/>
                <a:gd name="connsiteX943" fmla="*/ 1293650 w 1472512"/>
                <a:gd name="connsiteY943" fmla="*/ 281308 h 734237"/>
                <a:gd name="connsiteX944" fmla="*/ 1294318 w 1472512"/>
                <a:gd name="connsiteY944" fmla="*/ 282872 h 734237"/>
                <a:gd name="connsiteX945" fmla="*/ 1294692 w 1472512"/>
                <a:gd name="connsiteY945" fmla="*/ 285044 h 734237"/>
                <a:gd name="connsiteX946" fmla="*/ 1294326 w 1472512"/>
                <a:gd name="connsiteY946" fmla="*/ 287391 h 734237"/>
                <a:gd name="connsiteX947" fmla="*/ 1293508 w 1472512"/>
                <a:gd name="connsiteY947" fmla="*/ 289778 h 734237"/>
                <a:gd name="connsiteX948" fmla="*/ 1292889 w 1472512"/>
                <a:gd name="connsiteY948" fmla="*/ 292740 h 734237"/>
                <a:gd name="connsiteX949" fmla="*/ 1292363 w 1472512"/>
                <a:gd name="connsiteY949" fmla="*/ 297250 h 734237"/>
                <a:gd name="connsiteX950" fmla="*/ 1291572 w 1472512"/>
                <a:gd name="connsiteY950" fmla="*/ 301303 h 734237"/>
                <a:gd name="connsiteX951" fmla="*/ 1291469 w 1472512"/>
                <a:gd name="connsiteY951" fmla="*/ 300072 h 734237"/>
                <a:gd name="connsiteX952" fmla="*/ 1291962 w 1472512"/>
                <a:gd name="connsiteY952" fmla="*/ 295142 h 734237"/>
                <a:gd name="connsiteX953" fmla="*/ 1291162 w 1472512"/>
                <a:gd name="connsiteY953" fmla="*/ 295658 h 734237"/>
                <a:gd name="connsiteX954" fmla="*/ 1290610 w 1472512"/>
                <a:gd name="connsiteY954" fmla="*/ 296797 h 734237"/>
                <a:gd name="connsiteX955" fmla="*/ 1289118 w 1472512"/>
                <a:gd name="connsiteY955" fmla="*/ 303151 h 734237"/>
                <a:gd name="connsiteX956" fmla="*/ 1287067 w 1472512"/>
                <a:gd name="connsiteY956" fmla="*/ 306532 h 734237"/>
                <a:gd name="connsiteX957" fmla="*/ 1285176 w 1472512"/>
                <a:gd name="connsiteY957" fmla="*/ 308869 h 734237"/>
                <a:gd name="connsiteX958" fmla="*/ 1283229 w 1472512"/>
                <a:gd name="connsiteY958" fmla="*/ 308483 h 734237"/>
                <a:gd name="connsiteX959" fmla="*/ 1283666 w 1472512"/>
                <a:gd name="connsiteY959" fmla="*/ 310339 h 734237"/>
                <a:gd name="connsiteX960" fmla="*/ 1283130 w 1472512"/>
                <a:gd name="connsiteY960" fmla="*/ 311306 h 734237"/>
                <a:gd name="connsiteX961" fmla="*/ 1282672 w 1472512"/>
                <a:gd name="connsiteY961" fmla="*/ 313320 h 734237"/>
                <a:gd name="connsiteX962" fmla="*/ 1281509 w 1472512"/>
                <a:gd name="connsiteY962" fmla="*/ 314656 h 734237"/>
                <a:gd name="connsiteX963" fmla="*/ 1280418 w 1472512"/>
                <a:gd name="connsiteY963" fmla="*/ 314528 h 734237"/>
                <a:gd name="connsiteX964" fmla="*/ 1278847 w 1472512"/>
                <a:gd name="connsiteY964" fmla="*/ 315447 h 734237"/>
                <a:gd name="connsiteX965" fmla="*/ 1278229 w 1472512"/>
                <a:gd name="connsiteY965" fmla="*/ 316151 h 734237"/>
                <a:gd name="connsiteX966" fmla="*/ 1278183 w 1472512"/>
                <a:gd name="connsiteY966" fmla="*/ 317498 h 734237"/>
                <a:gd name="connsiteX967" fmla="*/ 1277133 w 1472512"/>
                <a:gd name="connsiteY967" fmla="*/ 318683 h 734237"/>
                <a:gd name="connsiteX968" fmla="*/ 1273343 w 1472512"/>
                <a:gd name="connsiteY968" fmla="*/ 324830 h 734237"/>
                <a:gd name="connsiteX969" fmla="*/ 1270054 w 1472512"/>
                <a:gd name="connsiteY969" fmla="*/ 326643 h 734237"/>
                <a:gd name="connsiteX970" fmla="*/ 1269266 w 1472512"/>
                <a:gd name="connsiteY970" fmla="*/ 326379 h 734237"/>
                <a:gd name="connsiteX971" fmla="*/ 1270134 w 1472512"/>
                <a:gd name="connsiteY971" fmla="*/ 323480 h 734237"/>
                <a:gd name="connsiteX972" fmla="*/ 1270728 w 1472512"/>
                <a:gd name="connsiteY972" fmla="*/ 320546 h 734237"/>
                <a:gd name="connsiteX973" fmla="*/ 1268731 w 1472512"/>
                <a:gd name="connsiteY973" fmla="*/ 319270 h 734237"/>
                <a:gd name="connsiteX974" fmla="*/ 1266821 w 1472512"/>
                <a:gd name="connsiteY974" fmla="*/ 318594 h 734237"/>
                <a:gd name="connsiteX975" fmla="*/ 1264629 w 1472512"/>
                <a:gd name="connsiteY975" fmla="*/ 318683 h 734237"/>
                <a:gd name="connsiteX976" fmla="*/ 1262207 w 1472512"/>
                <a:gd name="connsiteY976" fmla="*/ 316398 h 734237"/>
                <a:gd name="connsiteX977" fmla="*/ 1259085 w 1472512"/>
                <a:gd name="connsiteY977" fmla="*/ 314737 h 734237"/>
                <a:gd name="connsiteX978" fmla="*/ 1254728 w 1472512"/>
                <a:gd name="connsiteY978" fmla="*/ 310238 h 734237"/>
                <a:gd name="connsiteX979" fmla="*/ 1254855 w 1472512"/>
                <a:gd name="connsiteY979" fmla="*/ 308989 h 734237"/>
                <a:gd name="connsiteX980" fmla="*/ 1254745 w 1472512"/>
                <a:gd name="connsiteY980" fmla="*/ 306891 h 734237"/>
                <a:gd name="connsiteX981" fmla="*/ 1256070 w 1472512"/>
                <a:gd name="connsiteY981" fmla="*/ 303576 h 734237"/>
                <a:gd name="connsiteX982" fmla="*/ 1257339 w 1472512"/>
                <a:gd name="connsiteY982" fmla="*/ 301256 h 734237"/>
                <a:gd name="connsiteX983" fmla="*/ 1259091 w 1472512"/>
                <a:gd name="connsiteY983" fmla="*/ 300054 h 734237"/>
                <a:gd name="connsiteX984" fmla="*/ 1264178 w 1472512"/>
                <a:gd name="connsiteY984" fmla="*/ 298828 h 734237"/>
                <a:gd name="connsiteX985" fmla="*/ 1265453 w 1472512"/>
                <a:gd name="connsiteY985" fmla="*/ 296986 h 734237"/>
                <a:gd name="connsiteX986" fmla="*/ 1266209 w 1472512"/>
                <a:gd name="connsiteY986" fmla="*/ 295432 h 734237"/>
                <a:gd name="connsiteX987" fmla="*/ 1263689 w 1472512"/>
                <a:gd name="connsiteY987" fmla="*/ 298099 h 734237"/>
                <a:gd name="connsiteX988" fmla="*/ 1259915 w 1472512"/>
                <a:gd name="connsiteY988" fmla="*/ 299004 h 734237"/>
                <a:gd name="connsiteX989" fmla="*/ 1257881 w 1472512"/>
                <a:gd name="connsiteY989" fmla="*/ 299999 h 734237"/>
                <a:gd name="connsiteX990" fmla="*/ 1256254 w 1472512"/>
                <a:gd name="connsiteY990" fmla="*/ 301519 h 734237"/>
                <a:gd name="connsiteX991" fmla="*/ 1255291 w 1472512"/>
                <a:gd name="connsiteY991" fmla="*/ 303427 h 734237"/>
                <a:gd name="connsiteX992" fmla="*/ 1253111 w 1472512"/>
                <a:gd name="connsiteY992" fmla="*/ 305725 h 734237"/>
                <a:gd name="connsiteX993" fmla="*/ 1253264 w 1472512"/>
                <a:gd name="connsiteY993" fmla="*/ 307263 h 734237"/>
                <a:gd name="connsiteX994" fmla="*/ 1253629 w 1472512"/>
                <a:gd name="connsiteY994" fmla="*/ 308357 h 734237"/>
                <a:gd name="connsiteX995" fmla="*/ 1253461 w 1472512"/>
                <a:gd name="connsiteY995" fmla="*/ 310634 h 734237"/>
                <a:gd name="connsiteX996" fmla="*/ 1254840 w 1472512"/>
                <a:gd name="connsiteY996" fmla="*/ 312852 h 734237"/>
                <a:gd name="connsiteX997" fmla="*/ 1257574 w 1472512"/>
                <a:gd name="connsiteY997" fmla="*/ 316485 h 734237"/>
                <a:gd name="connsiteX998" fmla="*/ 1258096 w 1472512"/>
                <a:gd name="connsiteY998" fmla="*/ 322120 h 734237"/>
                <a:gd name="connsiteX999" fmla="*/ 1260183 w 1472512"/>
                <a:gd name="connsiteY999" fmla="*/ 325884 h 734237"/>
                <a:gd name="connsiteX1000" fmla="*/ 1263380 w 1472512"/>
                <a:gd name="connsiteY1000" fmla="*/ 330269 h 734237"/>
                <a:gd name="connsiteX1001" fmla="*/ 1265839 w 1472512"/>
                <a:gd name="connsiteY1001" fmla="*/ 331515 h 734237"/>
                <a:gd name="connsiteX1002" fmla="*/ 1265959 w 1472512"/>
                <a:gd name="connsiteY1002" fmla="*/ 333144 h 734237"/>
                <a:gd name="connsiteX1003" fmla="*/ 1264824 w 1472512"/>
                <a:gd name="connsiteY1003" fmla="*/ 335832 h 734237"/>
                <a:gd name="connsiteX1004" fmla="*/ 1263328 w 1472512"/>
                <a:gd name="connsiteY1004" fmla="*/ 337061 h 734237"/>
                <a:gd name="connsiteX1005" fmla="*/ 1265273 w 1472512"/>
                <a:gd name="connsiteY1005" fmla="*/ 336815 h 734237"/>
                <a:gd name="connsiteX1006" fmla="*/ 1266242 w 1472512"/>
                <a:gd name="connsiteY1006" fmla="*/ 337429 h 734237"/>
                <a:gd name="connsiteX1007" fmla="*/ 1267185 w 1472512"/>
                <a:gd name="connsiteY1007" fmla="*/ 339669 h 734237"/>
                <a:gd name="connsiteX1008" fmla="*/ 1267112 w 1472512"/>
                <a:gd name="connsiteY1008" fmla="*/ 341953 h 734237"/>
                <a:gd name="connsiteX1009" fmla="*/ 1266793 w 1472512"/>
                <a:gd name="connsiteY1009" fmla="*/ 343240 h 734237"/>
                <a:gd name="connsiteX1010" fmla="*/ 1266203 w 1472512"/>
                <a:gd name="connsiteY1010" fmla="*/ 343753 h 734237"/>
                <a:gd name="connsiteX1011" fmla="*/ 1266229 w 1472512"/>
                <a:gd name="connsiteY1011" fmla="*/ 342439 h 734237"/>
                <a:gd name="connsiteX1012" fmla="*/ 1265812 w 1472512"/>
                <a:gd name="connsiteY1012" fmla="*/ 341982 h 734237"/>
                <a:gd name="connsiteX1013" fmla="*/ 1265123 w 1472512"/>
                <a:gd name="connsiteY1013" fmla="*/ 342553 h 734237"/>
                <a:gd name="connsiteX1014" fmla="*/ 1264676 w 1472512"/>
                <a:gd name="connsiteY1014" fmla="*/ 343202 h 734237"/>
                <a:gd name="connsiteX1015" fmla="*/ 1264492 w 1472512"/>
                <a:gd name="connsiteY1015" fmla="*/ 345757 h 734237"/>
                <a:gd name="connsiteX1016" fmla="*/ 1264020 w 1472512"/>
                <a:gd name="connsiteY1016" fmla="*/ 347035 h 734237"/>
                <a:gd name="connsiteX1017" fmla="*/ 1262350 w 1472512"/>
                <a:gd name="connsiteY1017" fmla="*/ 347413 h 734237"/>
                <a:gd name="connsiteX1018" fmla="*/ 1260658 w 1472512"/>
                <a:gd name="connsiteY1018" fmla="*/ 350763 h 734237"/>
                <a:gd name="connsiteX1019" fmla="*/ 1259083 w 1472512"/>
                <a:gd name="connsiteY1019" fmla="*/ 352662 h 734237"/>
                <a:gd name="connsiteX1020" fmla="*/ 1252887 w 1472512"/>
                <a:gd name="connsiteY1020" fmla="*/ 365477 h 734237"/>
                <a:gd name="connsiteX1021" fmla="*/ 1253123 w 1472512"/>
                <a:gd name="connsiteY1021" fmla="*/ 367615 h 734237"/>
                <a:gd name="connsiteX1022" fmla="*/ 1251990 w 1472512"/>
                <a:gd name="connsiteY1022" fmla="*/ 368304 h 734237"/>
                <a:gd name="connsiteX1023" fmla="*/ 1250273 w 1472512"/>
                <a:gd name="connsiteY1023" fmla="*/ 368862 h 734237"/>
                <a:gd name="connsiteX1024" fmla="*/ 1248538 w 1472512"/>
                <a:gd name="connsiteY1024" fmla="*/ 370140 h 734237"/>
                <a:gd name="connsiteX1025" fmla="*/ 1247385 w 1472512"/>
                <a:gd name="connsiteY1025" fmla="*/ 371547 h 734237"/>
                <a:gd name="connsiteX1026" fmla="*/ 1246315 w 1472512"/>
                <a:gd name="connsiteY1026" fmla="*/ 375330 h 734237"/>
                <a:gd name="connsiteX1027" fmla="*/ 1244265 w 1472512"/>
                <a:gd name="connsiteY1027" fmla="*/ 379584 h 734237"/>
                <a:gd name="connsiteX1028" fmla="*/ 1242986 w 1472512"/>
                <a:gd name="connsiteY1028" fmla="*/ 377812 h 734237"/>
                <a:gd name="connsiteX1029" fmla="*/ 1242658 w 1472512"/>
                <a:gd name="connsiteY1029" fmla="*/ 376295 h 734237"/>
                <a:gd name="connsiteX1030" fmla="*/ 1243227 w 1472512"/>
                <a:gd name="connsiteY1030" fmla="*/ 372334 h 734237"/>
                <a:gd name="connsiteX1031" fmla="*/ 1245444 w 1472512"/>
                <a:gd name="connsiteY1031" fmla="*/ 365833 h 734237"/>
                <a:gd name="connsiteX1032" fmla="*/ 1247888 w 1472512"/>
                <a:gd name="connsiteY1032" fmla="*/ 361786 h 734237"/>
                <a:gd name="connsiteX1033" fmla="*/ 1249751 w 1472512"/>
                <a:gd name="connsiteY1033" fmla="*/ 359865 h 734237"/>
                <a:gd name="connsiteX1034" fmla="*/ 1251283 w 1472512"/>
                <a:gd name="connsiteY1034" fmla="*/ 355947 h 734237"/>
                <a:gd name="connsiteX1035" fmla="*/ 1249348 w 1472512"/>
                <a:gd name="connsiteY1035" fmla="*/ 355363 h 734237"/>
                <a:gd name="connsiteX1036" fmla="*/ 1246396 w 1472512"/>
                <a:gd name="connsiteY1036" fmla="*/ 355427 h 734237"/>
                <a:gd name="connsiteX1037" fmla="*/ 1246952 w 1472512"/>
                <a:gd name="connsiteY1037" fmla="*/ 353617 h 734237"/>
                <a:gd name="connsiteX1038" fmla="*/ 1247813 w 1472512"/>
                <a:gd name="connsiteY1038" fmla="*/ 352022 h 734237"/>
                <a:gd name="connsiteX1039" fmla="*/ 1246274 w 1472512"/>
                <a:gd name="connsiteY1039" fmla="*/ 350432 h 734237"/>
                <a:gd name="connsiteX1040" fmla="*/ 1245364 w 1472512"/>
                <a:gd name="connsiteY1040" fmla="*/ 350229 h 734237"/>
                <a:gd name="connsiteX1041" fmla="*/ 1244426 w 1472512"/>
                <a:gd name="connsiteY1041" fmla="*/ 349577 h 734237"/>
                <a:gd name="connsiteX1042" fmla="*/ 1245526 w 1472512"/>
                <a:gd name="connsiteY1042" fmla="*/ 348253 h 734237"/>
                <a:gd name="connsiteX1043" fmla="*/ 1246063 w 1472512"/>
                <a:gd name="connsiteY1043" fmla="*/ 346852 h 734237"/>
                <a:gd name="connsiteX1044" fmla="*/ 1245735 w 1472512"/>
                <a:gd name="connsiteY1044" fmla="*/ 345147 h 734237"/>
                <a:gd name="connsiteX1045" fmla="*/ 1246196 w 1472512"/>
                <a:gd name="connsiteY1045" fmla="*/ 343862 h 734237"/>
                <a:gd name="connsiteX1046" fmla="*/ 1245427 w 1472512"/>
                <a:gd name="connsiteY1046" fmla="*/ 344056 h 734237"/>
                <a:gd name="connsiteX1047" fmla="*/ 1244191 w 1472512"/>
                <a:gd name="connsiteY1047" fmla="*/ 345416 h 734237"/>
                <a:gd name="connsiteX1048" fmla="*/ 1243423 w 1472512"/>
                <a:gd name="connsiteY1048" fmla="*/ 345958 h 734237"/>
                <a:gd name="connsiteX1049" fmla="*/ 1242955 w 1472512"/>
                <a:gd name="connsiteY1049" fmla="*/ 344756 h 734237"/>
                <a:gd name="connsiteX1050" fmla="*/ 1242421 w 1472512"/>
                <a:gd name="connsiteY1050" fmla="*/ 345027 h 734237"/>
                <a:gd name="connsiteX1051" fmla="*/ 1242074 w 1472512"/>
                <a:gd name="connsiteY1051" fmla="*/ 345855 h 734237"/>
                <a:gd name="connsiteX1052" fmla="*/ 1241284 w 1472512"/>
                <a:gd name="connsiteY1052" fmla="*/ 346308 h 734237"/>
                <a:gd name="connsiteX1053" fmla="*/ 1239618 w 1472512"/>
                <a:gd name="connsiteY1053" fmla="*/ 345179 h 734237"/>
                <a:gd name="connsiteX1054" fmla="*/ 1237191 w 1472512"/>
                <a:gd name="connsiteY1054" fmla="*/ 343884 h 734237"/>
                <a:gd name="connsiteX1055" fmla="*/ 1235840 w 1472512"/>
                <a:gd name="connsiteY1055" fmla="*/ 341654 h 734237"/>
                <a:gd name="connsiteX1056" fmla="*/ 1235069 w 1472512"/>
                <a:gd name="connsiteY1056" fmla="*/ 339927 h 734237"/>
                <a:gd name="connsiteX1057" fmla="*/ 1235853 w 1472512"/>
                <a:gd name="connsiteY1057" fmla="*/ 336798 h 734237"/>
                <a:gd name="connsiteX1058" fmla="*/ 1237530 w 1472512"/>
                <a:gd name="connsiteY1058" fmla="*/ 336242 h 734237"/>
                <a:gd name="connsiteX1059" fmla="*/ 1239709 w 1472512"/>
                <a:gd name="connsiteY1059" fmla="*/ 336751 h 734237"/>
                <a:gd name="connsiteX1060" fmla="*/ 1242567 w 1472512"/>
                <a:gd name="connsiteY1060" fmla="*/ 336746 h 734237"/>
                <a:gd name="connsiteX1061" fmla="*/ 1242158 w 1472512"/>
                <a:gd name="connsiteY1061" fmla="*/ 336051 h 734237"/>
                <a:gd name="connsiteX1062" fmla="*/ 1241139 w 1472512"/>
                <a:gd name="connsiteY1062" fmla="*/ 336164 h 734237"/>
                <a:gd name="connsiteX1063" fmla="*/ 1238127 w 1472512"/>
                <a:gd name="connsiteY1063" fmla="*/ 333624 h 734237"/>
                <a:gd name="connsiteX1064" fmla="*/ 1237157 w 1472512"/>
                <a:gd name="connsiteY1064" fmla="*/ 332088 h 734237"/>
                <a:gd name="connsiteX1065" fmla="*/ 1235490 w 1472512"/>
                <a:gd name="connsiteY1065" fmla="*/ 331666 h 734237"/>
                <a:gd name="connsiteX1066" fmla="*/ 1234732 w 1472512"/>
                <a:gd name="connsiteY1066" fmla="*/ 333143 h 734237"/>
                <a:gd name="connsiteX1067" fmla="*/ 1233888 w 1472512"/>
                <a:gd name="connsiteY1067" fmla="*/ 333535 h 734237"/>
                <a:gd name="connsiteX1068" fmla="*/ 1234929 w 1472512"/>
                <a:gd name="connsiteY1068" fmla="*/ 330304 h 734237"/>
                <a:gd name="connsiteX1069" fmla="*/ 1236291 w 1472512"/>
                <a:gd name="connsiteY1069" fmla="*/ 330172 h 734237"/>
                <a:gd name="connsiteX1070" fmla="*/ 1238301 w 1472512"/>
                <a:gd name="connsiteY1070" fmla="*/ 329276 h 734237"/>
                <a:gd name="connsiteX1071" fmla="*/ 1237717 w 1472512"/>
                <a:gd name="connsiteY1071" fmla="*/ 327404 h 734237"/>
                <a:gd name="connsiteX1072" fmla="*/ 1236448 w 1472512"/>
                <a:gd name="connsiteY1072" fmla="*/ 326585 h 734237"/>
                <a:gd name="connsiteX1073" fmla="*/ 1234156 w 1472512"/>
                <a:gd name="connsiteY1073" fmla="*/ 327613 h 734237"/>
                <a:gd name="connsiteX1074" fmla="*/ 1234183 w 1472512"/>
                <a:gd name="connsiteY1074" fmla="*/ 326295 h 734237"/>
                <a:gd name="connsiteX1075" fmla="*/ 1234613 w 1472512"/>
                <a:gd name="connsiteY1075" fmla="*/ 324607 h 734237"/>
                <a:gd name="connsiteX1076" fmla="*/ 1236341 w 1472512"/>
                <a:gd name="connsiteY1076" fmla="*/ 324613 h 734237"/>
                <a:gd name="connsiteX1077" fmla="*/ 1237854 w 1472512"/>
                <a:gd name="connsiteY1077" fmla="*/ 325163 h 734237"/>
                <a:gd name="connsiteX1078" fmla="*/ 1239142 w 1472512"/>
                <a:gd name="connsiteY1078" fmla="*/ 322437 h 734237"/>
                <a:gd name="connsiteX1079" fmla="*/ 1239199 w 1472512"/>
                <a:gd name="connsiteY1079" fmla="*/ 321218 h 734237"/>
                <a:gd name="connsiteX1080" fmla="*/ 1237060 w 1472512"/>
                <a:gd name="connsiteY1080" fmla="*/ 322990 h 734237"/>
                <a:gd name="connsiteX1081" fmla="*/ 1236579 w 1472512"/>
                <a:gd name="connsiteY1081" fmla="*/ 319169 h 734237"/>
                <a:gd name="connsiteX1082" fmla="*/ 1238685 w 1472512"/>
                <a:gd name="connsiteY1082" fmla="*/ 315480 h 734237"/>
                <a:gd name="connsiteX1083" fmla="*/ 1240693 w 1472512"/>
                <a:gd name="connsiteY1083" fmla="*/ 313870 h 734237"/>
                <a:gd name="connsiteX1084" fmla="*/ 1243204 w 1472512"/>
                <a:gd name="connsiteY1084" fmla="*/ 313916 h 734237"/>
                <a:gd name="connsiteX1085" fmla="*/ 1245755 w 1472512"/>
                <a:gd name="connsiteY1085" fmla="*/ 313657 h 734237"/>
                <a:gd name="connsiteX1086" fmla="*/ 1244154 w 1472512"/>
                <a:gd name="connsiteY1086" fmla="*/ 312981 h 734237"/>
                <a:gd name="connsiteX1087" fmla="*/ 1242511 w 1472512"/>
                <a:gd name="connsiteY1087" fmla="*/ 312613 h 734237"/>
                <a:gd name="connsiteX1088" fmla="*/ 1243745 w 1472512"/>
                <a:gd name="connsiteY1088" fmla="*/ 311153 h 734237"/>
                <a:gd name="connsiteX1089" fmla="*/ 1244798 w 1472512"/>
                <a:gd name="connsiteY1089" fmla="*/ 310891 h 734237"/>
                <a:gd name="connsiteX1090" fmla="*/ 1245832 w 1472512"/>
                <a:gd name="connsiteY1090" fmla="*/ 309617 h 734237"/>
                <a:gd name="connsiteX1091" fmla="*/ 1243345 w 1472512"/>
                <a:gd name="connsiteY1091" fmla="*/ 309807 h 734237"/>
                <a:gd name="connsiteX1092" fmla="*/ 1243639 w 1472512"/>
                <a:gd name="connsiteY1092" fmla="*/ 307395 h 734237"/>
                <a:gd name="connsiteX1093" fmla="*/ 1242430 w 1472512"/>
                <a:gd name="connsiteY1093" fmla="*/ 307886 h 734237"/>
                <a:gd name="connsiteX1094" fmla="*/ 1240984 w 1472512"/>
                <a:gd name="connsiteY1094" fmla="*/ 308112 h 734237"/>
                <a:gd name="connsiteX1095" fmla="*/ 1240422 w 1472512"/>
                <a:gd name="connsiteY1095" fmla="*/ 309136 h 734237"/>
                <a:gd name="connsiteX1096" fmla="*/ 1240532 w 1472512"/>
                <a:gd name="connsiteY1096" fmla="*/ 310833 h 734237"/>
                <a:gd name="connsiteX1097" fmla="*/ 1240110 w 1472512"/>
                <a:gd name="connsiteY1097" fmla="*/ 311946 h 734237"/>
                <a:gd name="connsiteX1098" fmla="*/ 1238985 w 1472512"/>
                <a:gd name="connsiteY1098" fmla="*/ 312841 h 734237"/>
                <a:gd name="connsiteX1099" fmla="*/ 1237085 w 1472512"/>
                <a:gd name="connsiteY1099" fmla="*/ 313538 h 734237"/>
                <a:gd name="connsiteX1100" fmla="*/ 1236902 w 1472512"/>
                <a:gd name="connsiteY1100" fmla="*/ 312330 h 734237"/>
                <a:gd name="connsiteX1101" fmla="*/ 1236273 w 1472512"/>
                <a:gd name="connsiteY1101" fmla="*/ 311781 h 734237"/>
                <a:gd name="connsiteX1102" fmla="*/ 1236038 w 1472512"/>
                <a:gd name="connsiteY1102" fmla="*/ 314369 h 734237"/>
                <a:gd name="connsiteX1103" fmla="*/ 1235540 w 1472512"/>
                <a:gd name="connsiteY1103" fmla="*/ 315248 h 734237"/>
                <a:gd name="connsiteX1104" fmla="*/ 1234152 w 1472512"/>
                <a:gd name="connsiteY1104" fmla="*/ 312822 h 734237"/>
                <a:gd name="connsiteX1105" fmla="*/ 1233735 w 1472512"/>
                <a:gd name="connsiteY1105" fmla="*/ 313311 h 734237"/>
                <a:gd name="connsiteX1106" fmla="*/ 1233788 w 1472512"/>
                <a:gd name="connsiteY1106" fmla="*/ 313999 h 734237"/>
                <a:gd name="connsiteX1107" fmla="*/ 1233434 w 1472512"/>
                <a:gd name="connsiteY1107" fmla="*/ 315191 h 734237"/>
                <a:gd name="connsiteX1108" fmla="*/ 1232243 w 1472512"/>
                <a:gd name="connsiteY1108" fmla="*/ 315812 h 734237"/>
                <a:gd name="connsiteX1109" fmla="*/ 1232316 w 1472512"/>
                <a:gd name="connsiteY1109" fmla="*/ 317339 h 734237"/>
                <a:gd name="connsiteX1110" fmla="*/ 1231854 w 1472512"/>
                <a:gd name="connsiteY1110" fmla="*/ 318171 h 734237"/>
                <a:gd name="connsiteX1111" fmla="*/ 1228040 w 1472512"/>
                <a:gd name="connsiteY1111" fmla="*/ 316845 h 734237"/>
                <a:gd name="connsiteX1112" fmla="*/ 1227950 w 1472512"/>
                <a:gd name="connsiteY1112" fmla="*/ 317295 h 734237"/>
                <a:gd name="connsiteX1113" fmla="*/ 1230108 w 1472512"/>
                <a:gd name="connsiteY1113" fmla="*/ 320152 h 734237"/>
                <a:gd name="connsiteX1114" fmla="*/ 1231683 w 1472512"/>
                <a:gd name="connsiteY1114" fmla="*/ 321127 h 734237"/>
                <a:gd name="connsiteX1115" fmla="*/ 1231875 w 1472512"/>
                <a:gd name="connsiteY1115" fmla="*/ 322683 h 734237"/>
                <a:gd name="connsiteX1116" fmla="*/ 1230522 w 1472512"/>
                <a:gd name="connsiteY1116" fmla="*/ 323974 h 734237"/>
                <a:gd name="connsiteX1117" fmla="*/ 1228656 w 1472512"/>
                <a:gd name="connsiteY1117" fmla="*/ 322859 h 734237"/>
                <a:gd name="connsiteX1118" fmla="*/ 1228342 w 1472512"/>
                <a:gd name="connsiteY1118" fmla="*/ 322942 h 734237"/>
                <a:gd name="connsiteX1119" fmla="*/ 1229356 w 1472512"/>
                <a:gd name="connsiteY1119" fmla="*/ 324851 h 734237"/>
                <a:gd name="connsiteX1120" fmla="*/ 1229996 w 1472512"/>
                <a:gd name="connsiteY1120" fmla="*/ 326521 h 734237"/>
                <a:gd name="connsiteX1121" fmla="*/ 1229338 w 1472512"/>
                <a:gd name="connsiteY1121" fmla="*/ 327918 h 734237"/>
                <a:gd name="connsiteX1122" fmla="*/ 1229440 w 1472512"/>
                <a:gd name="connsiteY1122" fmla="*/ 329637 h 734237"/>
                <a:gd name="connsiteX1123" fmla="*/ 1229298 w 1472512"/>
                <a:gd name="connsiteY1123" fmla="*/ 331195 h 734237"/>
                <a:gd name="connsiteX1124" fmla="*/ 1228895 w 1472512"/>
                <a:gd name="connsiteY1124" fmla="*/ 332555 h 734237"/>
                <a:gd name="connsiteX1125" fmla="*/ 1229802 w 1472512"/>
                <a:gd name="connsiteY1125" fmla="*/ 338812 h 734237"/>
                <a:gd name="connsiteX1126" fmla="*/ 1230894 w 1472512"/>
                <a:gd name="connsiteY1126" fmla="*/ 340511 h 734237"/>
                <a:gd name="connsiteX1127" fmla="*/ 1231969 w 1472512"/>
                <a:gd name="connsiteY1127" fmla="*/ 342136 h 734237"/>
                <a:gd name="connsiteX1128" fmla="*/ 1232538 w 1472512"/>
                <a:gd name="connsiteY1128" fmla="*/ 343656 h 734237"/>
                <a:gd name="connsiteX1129" fmla="*/ 1231398 w 1472512"/>
                <a:gd name="connsiteY1129" fmla="*/ 343878 h 734237"/>
                <a:gd name="connsiteX1130" fmla="*/ 1229583 w 1472512"/>
                <a:gd name="connsiteY1130" fmla="*/ 342627 h 734237"/>
                <a:gd name="connsiteX1131" fmla="*/ 1227988 w 1472512"/>
                <a:gd name="connsiteY1131" fmla="*/ 341674 h 734237"/>
                <a:gd name="connsiteX1132" fmla="*/ 1226089 w 1472512"/>
                <a:gd name="connsiteY1132" fmla="*/ 338623 h 734237"/>
                <a:gd name="connsiteX1133" fmla="*/ 1225776 w 1472512"/>
                <a:gd name="connsiteY1133" fmla="*/ 337405 h 734237"/>
                <a:gd name="connsiteX1134" fmla="*/ 1225312 w 1472512"/>
                <a:gd name="connsiteY1134" fmla="*/ 336440 h 734237"/>
                <a:gd name="connsiteX1135" fmla="*/ 1225535 w 1472512"/>
                <a:gd name="connsiteY1135" fmla="*/ 338654 h 734237"/>
                <a:gd name="connsiteX1136" fmla="*/ 1226214 w 1472512"/>
                <a:gd name="connsiteY1136" fmla="*/ 341123 h 734237"/>
                <a:gd name="connsiteX1137" fmla="*/ 1232162 w 1472512"/>
                <a:gd name="connsiteY1137" fmla="*/ 346643 h 734237"/>
                <a:gd name="connsiteX1138" fmla="*/ 1233262 w 1472512"/>
                <a:gd name="connsiteY1138" fmla="*/ 348759 h 734237"/>
                <a:gd name="connsiteX1139" fmla="*/ 1234098 w 1472512"/>
                <a:gd name="connsiteY1139" fmla="*/ 350420 h 734237"/>
                <a:gd name="connsiteX1140" fmla="*/ 1233888 w 1472512"/>
                <a:gd name="connsiteY1140" fmla="*/ 352012 h 734237"/>
                <a:gd name="connsiteX1141" fmla="*/ 1232336 w 1472512"/>
                <a:gd name="connsiteY1141" fmla="*/ 350885 h 734237"/>
                <a:gd name="connsiteX1142" fmla="*/ 1230999 w 1472512"/>
                <a:gd name="connsiteY1142" fmla="*/ 349450 h 734237"/>
                <a:gd name="connsiteX1143" fmla="*/ 1227449 w 1472512"/>
                <a:gd name="connsiteY1143" fmla="*/ 347827 h 734237"/>
                <a:gd name="connsiteX1144" fmla="*/ 1222970 w 1472512"/>
                <a:gd name="connsiteY1144" fmla="*/ 346801 h 734237"/>
                <a:gd name="connsiteX1145" fmla="*/ 1220445 w 1472512"/>
                <a:gd name="connsiteY1145" fmla="*/ 343025 h 734237"/>
                <a:gd name="connsiteX1146" fmla="*/ 1220454 w 1472512"/>
                <a:gd name="connsiteY1146" fmla="*/ 344600 h 734237"/>
                <a:gd name="connsiteX1147" fmla="*/ 1219893 w 1472512"/>
                <a:gd name="connsiteY1147" fmla="*/ 345937 h 734237"/>
                <a:gd name="connsiteX1148" fmla="*/ 1218351 w 1472512"/>
                <a:gd name="connsiteY1148" fmla="*/ 344308 h 734237"/>
                <a:gd name="connsiteX1149" fmla="*/ 1217377 w 1472512"/>
                <a:gd name="connsiteY1149" fmla="*/ 342917 h 734237"/>
                <a:gd name="connsiteX1150" fmla="*/ 1217051 w 1472512"/>
                <a:gd name="connsiteY1150" fmla="*/ 341393 h 734237"/>
                <a:gd name="connsiteX1151" fmla="*/ 1215123 w 1472512"/>
                <a:gd name="connsiteY1151" fmla="*/ 341496 h 734237"/>
                <a:gd name="connsiteX1152" fmla="*/ 1213103 w 1472512"/>
                <a:gd name="connsiteY1152" fmla="*/ 342822 h 734237"/>
                <a:gd name="connsiteX1153" fmla="*/ 1211149 w 1472512"/>
                <a:gd name="connsiteY1153" fmla="*/ 342508 h 734237"/>
                <a:gd name="connsiteX1154" fmla="*/ 1210917 w 1472512"/>
                <a:gd name="connsiteY1154" fmla="*/ 339921 h 734237"/>
                <a:gd name="connsiteX1155" fmla="*/ 1211446 w 1472512"/>
                <a:gd name="connsiteY1155" fmla="*/ 338551 h 734237"/>
                <a:gd name="connsiteX1156" fmla="*/ 1213638 w 1472512"/>
                <a:gd name="connsiteY1156" fmla="*/ 335307 h 734237"/>
                <a:gd name="connsiteX1157" fmla="*/ 1215705 w 1472512"/>
                <a:gd name="connsiteY1157" fmla="*/ 333651 h 734237"/>
                <a:gd name="connsiteX1158" fmla="*/ 1216617 w 1472512"/>
                <a:gd name="connsiteY1158" fmla="*/ 331509 h 734237"/>
                <a:gd name="connsiteX1159" fmla="*/ 1216307 w 1472512"/>
                <a:gd name="connsiteY1159" fmla="*/ 328188 h 734237"/>
                <a:gd name="connsiteX1160" fmla="*/ 1215917 w 1472512"/>
                <a:gd name="connsiteY1160" fmla="*/ 331569 h 734237"/>
                <a:gd name="connsiteX1161" fmla="*/ 1214736 w 1472512"/>
                <a:gd name="connsiteY1161" fmla="*/ 333241 h 734237"/>
                <a:gd name="connsiteX1162" fmla="*/ 1212881 w 1472512"/>
                <a:gd name="connsiteY1162" fmla="*/ 334519 h 734237"/>
                <a:gd name="connsiteX1163" fmla="*/ 1210438 w 1472512"/>
                <a:gd name="connsiteY1163" fmla="*/ 336797 h 734237"/>
                <a:gd name="connsiteX1164" fmla="*/ 1209841 w 1472512"/>
                <a:gd name="connsiteY1164" fmla="*/ 338901 h 734237"/>
                <a:gd name="connsiteX1165" fmla="*/ 1209078 w 1472512"/>
                <a:gd name="connsiteY1165" fmla="*/ 342836 h 734237"/>
                <a:gd name="connsiteX1166" fmla="*/ 1210111 w 1472512"/>
                <a:gd name="connsiteY1166" fmla="*/ 344168 h 734237"/>
                <a:gd name="connsiteX1167" fmla="*/ 1211165 w 1472512"/>
                <a:gd name="connsiteY1167" fmla="*/ 344515 h 734237"/>
                <a:gd name="connsiteX1168" fmla="*/ 1214277 w 1472512"/>
                <a:gd name="connsiteY1168" fmla="*/ 343623 h 734237"/>
                <a:gd name="connsiteX1169" fmla="*/ 1215887 w 1472512"/>
                <a:gd name="connsiteY1169" fmla="*/ 344021 h 734237"/>
                <a:gd name="connsiteX1170" fmla="*/ 1219470 w 1472512"/>
                <a:gd name="connsiteY1170" fmla="*/ 348753 h 734237"/>
                <a:gd name="connsiteX1171" fmla="*/ 1226140 w 1472512"/>
                <a:gd name="connsiteY1171" fmla="*/ 350623 h 734237"/>
                <a:gd name="connsiteX1172" fmla="*/ 1228573 w 1472512"/>
                <a:gd name="connsiteY1172" fmla="*/ 351791 h 734237"/>
                <a:gd name="connsiteX1173" fmla="*/ 1230556 w 1472512"/>
                <a:gd name="connsiteY1173" fmla="*/ 354255 h 734237"/>
                <a:gd name="connsiteX1174" fmla="*/ 1233536 w 1472512"/>
                <a:gd name="connsiteY1174" fmla="*/ 355674 h 734237"/>
                <a:gd name="connsiteX1175" fmla="*/ 1235849 w 1472512"/>
                <a:gd name="connsiteY1175" fmla="*/ 357733 h 734237"/>
                <a:gd name="connsiteX1176" fmla="*/ 1235912 w 1472512"/>
                <a:gd name="connsiteY1176" fmla="*/ 359076 h 734237"/>
                <a:gd name="connsiteX1177" fmla="*/ 1235111 w 1472512"/>
                <a:gd name="connsiteY1177" fmla="*/ 360664 h 734237"/>
                <a:gd name="connsiteX1178" fmla="*/ 1234795 w 1472512"/>
                <a:gd name="connsiteY1178" fmla="*/ 362812 h 734237"/>
                <a:gd name="connsiteX1179" fmla="*/ 1233812 w 1472512"/>
                <a:gd name="connsiteY1179" fmla="*/ 364165 h 734237"/>
                <a:gd name="connsiteX1180" fmla="*/ 1231453 w 1472512"/>
                <a:gd name="connsiteY1180" fmla="*/ 364321 h 734237"/>
                <a:gd name="connsiteX1181" fmla="*/ 1230028 w 1472512"/>
                <a:gd name="connsiteY1181" fmla="*/ 363973 h 734237"/>
                <a:gd name="connsiteX1182" fmla="*/ 1222368 w 1472512"/>
                <a:gd name="connsiteY1182" fmla="*/ 356419 h 734237"/>
                <a:gd name="connsiteX1183" fmla="*/ 1221453 w 1472512"/>
                <a:gd name="connsiteY1183" fmla="*/ 355724 h 734237"/>
                <a:gd name="connsiteX1184" fmla="*/ 1218612 w 1472512"/>
                <a:gd name="connsiteY1184" fmla="*/ 351762 h 734237"/>
                <a:gd name="connsiteX1185" fmla="*/ 1215278 w 1472512"/>
                <a:gd name="connsiteY1185" fmla="*/ 349638 h 734237"/>
                <a:gd name="connsiteX1186" fmla="*/ 1214247 w 1472512"/>
                <a:gd name="connsiteY1186" fmla="*/ 349683 h 734237"/>
                <a:gd name="connsiteX1187" fmla="*/ 1218992 w 1472512"/>
                <a:gd name="connsiteY1187" fmla="*/ 353610 h 734237"/>
                <a:gd name="connsiteX1188" fmla="*/ 1220929 w 1472512"/>
                <a:gd name="connsiteY1188" fmla="*/ 356354 h 734237"/>
                <a:gd name="connsiteX1189" fmla="*/ 1224340 w 1472512"/>
                <a:gd name="connsiteY1189" fmla="*/ 360197 h 734237"/>
                <a:gd name="connsiteX1190" fmla="*/ 1226780 w 1472512"/>
                <a:gd name="connsiteY1190" fmla="*/ 361823 h 734237"/>
                <a:gd name="connsiteX1191" fmla="*/ 1228574 w 1472512"/>
                <a:gd name="connsiteY1191" fmla="*/ 364359 h 734237"/>
                <a:gd name="connsiteX1192" fmla="*/ 1230242 w 1472512"/>
                <a:gd name="connsiteY1192" fmla="*/ 365547 h 734237"/>
                <a:gd name="connsiteX1193" fmla="*/ 1234796 w 1472512"/>
                <a:gd name="connsiteY1193" fmla="*/ 367237 h 734237"/>
                <a:gd name="connsiteX1194" fmla="*/ 1233213 w 1472512"/>
                <a:gd name="connsiteY1194" fmla="*/ 368452 h 734237"/>
                <a:gd name="connsiteX1195" fmla="*/ 1235740 w 1472512"/>
                <a:gd name="connsiteY1195" fmla="*/ 369487 h 734237"/>
                <a:gd name="connsiteX1196" fmla="*/ 1236101 w 1472512"/>
                <a:gd name="connsiteY1196" fmla="*/ 371387 h 734237"/>
                <a:gd name="connsiteX1197" fmla="*/ 1235870 w 1472512"/>
                <a:gd name="connsiteY1197" fmla="*/ 373552 h 734237"/>
                <a:gd name="connsiteX1198" fmla="*/ 1232362 w 1472512"/>
                <a:gd name="connsiteY1198" fmla="*/ 372696 h 734237"/>
                <a:gd name="connsiteX1199" fmla="*/ 1232248 w 1472512"/>
                <a:gd name="connsiteY1199" fmla="*/ 374292 h 734237"/>
                <a:gd name="connsiteX1200" fmla="*/ 1232561 w 1472512"/>
                <a:gd name="connsiteY1200" fmla="*/ 375233 h 734237"/>
                <a:gd name="connsiteX1201" fmla="*/ 1231012 w 1472512"/>
                <a:gd name="connsiteY1201" fmla="*/ 376008 h 734237"/>
                <a:gd name="connsiteX1202" fmla="*/ 1228857 w 1472512"/>
                <a:gd name="connsiteY1202" fmla="*/ 374955 h 734237"/>
                <a:gd name="connsiteX1203" fmla="*/ 1223261 w 1472512"/>
                <a:gd name="connsiteY1203" fmla="*/ 369185 h 734237"/>
                <a:gd name="connsiteX1204" fmla="*/ 1223309 w 1472512"/>
                <a:gd name="connsiteY1204" fmla="*/ 369957 h 734237"/>
                <a:gd name="connsiteX1205" fmla="*/ 1223762 w 1472512"/>
                <a:gd name="connsiteY1205" fmla="*/ 370853 h 734237"/>
                <a:gd name="connsiteX1206" fmla="*/ 1227008 w 1472512"/>
                <a:gd name="connsiteY1206" fmla="*/ 374567 h 734237"/>
                <a:gd name="connsiteX1207" fmla="*/ 1229903 w 1472512"/>
                <a:gd name="connsiteY1207" fmla="*/ 376793 h 734237"/>
                <a:gd name="connsiteX1208" fmla="*/ 1232358 w 1472512"/>
                <a:gd name="connsiteY1208" fmla="*/ 377798 h 734237"/>
                <a:gd name="connsiteX1209" fmla="*/ 1234251 w 1472512"/>
                <a:gd name="connsiteY1209" fmla="*/ 379661 h 734237"/>
                <a:gd name="connsiteX1210" fmla="*/ 1234919 w 1472512"/>
                <a:gd name="connsiteY1210" fmla="*/ 380788 h 734237"/>
                <a:gd name="connsiteX1211" fmla="*/ 1235363 w 1472512"/>
                <a:gd name="connsiteY1211" fmla="*/ 382497 h 734237"/>
                <a:gd name="connsiteX1212" fmla="*/ 1233962 w 1472512"/>
                <a:gd name="connsiteY1212" fmla="*/ 383657 h 734237"/>
                <a:gd name="connsiteX1213" fmla="*/ 1232364 w 1472512"/>
                <a:gd name="connsiteY1213" fmla="*/ 384298 h 734237"/>
                <a:gd name="connsiteX1214" fmla="*/ 1230804 w 1472512"/>
                <a:gd name="connsiteY1214" fmla="*/ 383140 h 734237"/>
                <a:gd name="connsiteX1215" fmla="*/ 1229661 w 1472512"/>
                <a:gd name="connsiteY1215" fmla="*/ 381920 h 734237"/>
                <a:gd name="connsiteX1216" fmla="*/ 1227226 w 1472512"/>
                <a:gd name="connsiteY1216" fmla="*/ 379849 h 734237"/>
                <a:gd name="connsiteX1217" fmla="*/ 1226497 w 1472512"/>
                <a:gd name="connsiteY1217" fmla="*/ 377531 h 734237"/>
                <a:gd name="connsiteX1218" fmla="*/ 1224644 w 1472512"/>
                <a:gd name="connsiteY1218" fmla="*/ 377651 h 734237"/>
                <a:gd name="connsiteX1219" fmla="*/ 1216902 w 1472512"/>
                <a:gd name="connsiteY1219" fmla="*/ 374710 h 734237"/>
                <a:gd name="connsiteX1220" fmla="*/ 1210681 w 1472512"/>
                <a:gd name="connsiteY1220" fmla="*/ 374371 h 734237"/>
                <a:gd name="connsiteX1221" fmla="*/ 1211289 w 1472512"/>
                <a:gd name="connsiteY1221" fmla="*/ 374964 h 734237"/>
                <a:gd name="connsiteX1222" fmla="*/ 1212076 w 1472512"/>
                <a:gd name="connsiteY1222" fmla="*/ 375357 h 734237"/>
                <a:gd name="connsiteX1223" fmla="*/ 1217031 w 1472512"/>
                <a:gd name="connsiteY1223" fmla="*/ 376083 h 734237"/>
                <a:gd name="connsiteX1224" fmla="*/ 1218989 w 1472512"/>
                <a:gd name="connsiteY1224" fmla="*/ 377436 h 734237"/>
                <a:gd name="connsiteX1225" fmla="*/ 1223064 w 1472512"/>
                <a:gd name="connsiteY1225" fmla="*/ 378637 h 734237"/>
                <a:gd name="connsiteX1226" fmla="*/ 1225452 w 1472512"/>
                <a:gd name="connsiteY1226" fmla="*/ 378965 h 734237"/>
                <a:gd name="connsiteX1227" fmla="*/ 1226419 w 1472512"/>
                <a:gd name="connsiteY1227" fmla="*/ 382651 h 734237"/>
                <a:gd name="connsiteX1228" fmla="*/ 1229717 w 1472512"/>
                <a:gd name="connsiteY1228" fmla="*/ 385187 h 734237"/>
                <a:gd name="connsiteX1229" fmla="*/ 1230146 w 1472512"/>
                <a:gd name="connsiteY1229" fmla="*/ 387063 h 734237"/>
                <a:gd name="connsiteX1230" fmla="*/ 1232398 w 1472512"/>
                <a:gd name="connsiteY1230" fmla="*/ 387274 h 734237"/>
                <a:gd name="connsiteX1231" fmla="*/ 1236360 w 1472512"/>
                <a:gd name="connsiteY1231" fmla="*/ 385432 h 734237"/>
                <a:gd name="connsiteX1232" fmla="*/ 1238918 w 1472512"/>
                <a:gd name="connsiteY1232" fmla="*/ 386078 h 734237"/>
                <a:gd name="connsiteX1233" fmla="*/ 1242605 w 1472512"/>
                <a:gd name="connsiteY1233" fmla="*/ 386605 h 734237"/>
                <a:gd name="connsiteX1234" fmla="*/ 1243450 w 1472512"/>
                <a:gd name="connsiteY1234" fmla="*/ 388091 h 734237"/>
                <a:gd name="connsiteX1235" fmla="*/ 1244082 w 1472512"/>
                <a:gd name="connsiteY1235" fmla="*/ 390916 h 734237"/>
                <a:gd name="connsiteX1236" fmla="*/ 1245386 w 1472512"/>
                <a:gd name="connsiteY1236" fmla="*/ 394091 h 734237"/>
                <a:gd name="connsiteX1237" fmla="*/ 1248768 w 1472512"/>
                <a:gd name="connsiteY1237" fmla="*/ 406587 h 734237"/>
                <a:gd name="connsiteX1238" fmla="*/ 1253849 w 1472512"/>
                <a:gd name="connsiteY1238" fmla="*/ 416778 h 734237"/>
                <a:gd name="connsiteX1239" fmla="*/ 1254474 w 1472512"/>
                <a:gd name="connsiteY1239" fmla="*/ 418529 h 734237"/>
                <a:gd name="connsiteX1240" fmla="*/ 1253292 w 1472512"/>
                <a:gd name="connsiteY1240" fmla="*/ 416993 h 734237"/>
                <a:gd name="connsiteX1241" fmla="*/ 1249524 w 1472512"/>
                <a:gd name="connsiteY1241" fmla="*/ 410247 h 734237"/>
                <a:gd name="connsiteX1242" fmla="*/ 1247444 w 1472512"/>
                <a:gd name="connsiteY1242" fmla="*/ 405368 h 734237"/>
                <a:gd name="connsiteX1243" fmla="*/ 1245306 w 1472512"/>
                <a:gd name="connsiteY1243" fmla="*/ 396739 h 734237"/>
                <a:gd name="connsiteX1244" fmla="*/ 1244686 w 1472512"/>
                <a:gd name="connsiteY1244" fmla="*/ 394804 h 734237"/>
                <a:gd name="connsiteX1245" fmla="*/ 1243956 w 1472512"/>
                <a:gd name="connsiteY1245" fmla="*/ 394031 h 734237"/>
                <a:gd name="connsiteX1246" fmla="*/ 1243475 w 1472512"/>
                <a:gd name="connsiteY1246" fmla="*/ 394660 h 734237"/>
                <a:gd name="connsiteX1247" fmla="*/ 1243269 w 1472512"/>
                <a:gd name="connsiteY1247" fmla="*/ 395762 h 734237"/>
                <a:gd name="connsiteX1248" fmla="*/ 1243617 w 1472512"/>
                <a:gd name="connsiteY1248" fmla="*/ 396606 h 734237"/>
                <a:gd name="connsiteX1249" fmla="*/ 1242775 w 1472512"/>
                <a:gd name="connsiteY1249" fmla="*/ 399450 h 734237"/>
                <a:gd name="connsiteX1250" fmla="*/ 1243140 w 1472512"/>
                <a:gd name="connsiteY1250" fmla="*/ 400753 h 734237"/>
                <a:gd name="connsiteX1251" fmla="*/ 1244507 w 1472512"/>
                <a:gd name="connsiteY1251" fmla="*/ 402101 h 734237"/>
                <a:gd name="connsiteX1252" fmla="*/ 1245993 w 1472512"/>
                <a:gd name="connsiteY1252" fmla="*/ 405461 h 734237"/>
                <a:gd name="connsiteX1253" fmla="*/ 1247180 w 1472512"/>
                <a:gd name="connsiteY1253" fmla="*/ 409981 h 734237"/>
                <a:gd name="connsiteX1254" fmla="*/ 1245575 w 1472512"/>
                <a:gd name="connsiteY1254" fmla="*/ 408150 h 734237"/>
                <a:gd name="connsiteX1255" fmla="*/ 1243861 w 1472512"/>
                <a:gd name="connsiteY1255" fmla="*/ 407178 h 734237"/>
                <a:gd name="connsiteX1256" fmla="*/ 1241194 w 1472512"/>
                <a:gd name="connsiteY1256" fmla="*/ 406433 h 734237"/>
                <a:gd name="connsiteX1257" fmla="*/ 1238819 w 1472512"/>
                <a:gd name="connsiteY1257" fmla="*/ 405129 h 734237"/>
                <a:gd name="connsiteX1258" fmla="*/ 1238992 w 1472512"/>
                <a:gd name="connsiteY1258" fmla="*/ 407001 h 734237"/>
                <a:gd name="connsiteX1259" fmla="*/ 1238765 w 1472512"/>
                <a:gd name="connsiteY1259" fmla="*/ 409022 h 734237"/>
                <a:gd name="connsiteX1260" fmla="*/ 1236934 w 1472512"/>
                <a:gd name="connsiteY1260" fmla="*/ 408406 h 734237"/>
                <a:gd name="connsiteX1261" fmla="*/ 1235688 w 1472512"/>
                <a:gd name="connsiteY1261" fmla="*/ 407735 h 734237"/>
                <a:gd name="connsiteX1262" fmla="*/ 1236790 w 1472512"/>
                <a:gd name="connsiteY1262" fmla="*/ 409888 h 734237"/>
                <a:gd name="connsiteX1263" fmla="*/ 1234396 w 1472512"/>
                <a:gd name="connsiteY1263" fmla="*/ 409242 h 734237"/>
                <a:gd name="connsiteX1264" fmla="*/ 1232803 w 1472512"/>
                <a:gd name="connsiteY1264" fmla="*/ 409377 h 734237"/>
                <a:gd name="connsiteX1265" fmla="*/ 1231767 w 1472512"/>
                <a:gd name="connsiteY1265" fmla="*/ 411288 h 734237"/>
                <a:gd name="connsiteX1266" fmla="*/ 1230376 w 1472512"/>
                <a:gd name="connsiteY1266" fmla="*/ 412448 h 734237"/>
                <a:gd name="connsiteX1267" fmla="*/ 1228322 w 1472512"/>
                <a:gd name="connsiteY1267" fmla="*/ 412821 h 734237"/>
                <a:gd name="connsiteX1268" fmla="*/ 1225272 w 1472512"/>
                <a:gd name="connsiteY1268" fmla="*/ 411074 h 734237"/>
                <a:gd name="connsiteX1269" fmla="*/ 1224284 w 1472512"/>
                <a:gd name="connsiteY1269" fmla="*/ 408954 h 734237"/>
                <a:gd name="connsiteX1270" fmla="*/ 1223875 w 1472512"/>
                <a:gd name="connsiteY1270" fmla="*/ 406590 h 734237"/>
                <a:gd name="connsiteX1271" fmla="*/ 1223713 w 1472512"/>
                <a:gd name="connsiteY1271" fmla="*/ 409384 h 734237"/>
                <a:gd name="connsiteX1272" fmla="*/ 1224255 w 1472512"/>
                <a:gd name="connsiteY1272" fmla="*/ 412292 h 734237"/>
                <a:gd name="connsiteX1273" fmla="*/ 1224064 w 1472512"/>
                <a:gd name="connsiteY1273" fmla="*/ 414501 h 734237"/>
                <a:gd name="connsiteX1274" fmla="*/ 1227001 w 1472512"/>
                <a:gd name="connsiteY1274" fmla="*/ 414906 h 734237"/>
                <a:gd name="connsiteX1275" fmla="*/ 1229746 w 1472512"/>
                <a:gd name="connsiteY1275" fmla="*/ 414547 h 734237"/>
                <a:gd name="connsiteX1276" fmla="*/ 1233451 w 1472512"/>
                <a:gd name="connsiteY1276" fmla="*/ 414638 h 734237"/>
                <a:gd name="connsiteX1277" fmla="*/ 1235867 w 1472512"/>
                <a:gd name="connsiteY1277" fmla="*/ 414225 h 734237"/>
                <a:gd name="connsiteX1278" fmla="*/ 1237322 w 1472512"/>
                <a:gd name="connsiteY1278" fmla="*/ 413522 h 734237"/>
                <a:gd name="connsiteX1279" fmla="*/ 1240811 w 1472512"/>
                <a:gd name="connsiteY1279" fmla="*/ 414131 h 734237"/>
                <a:gd name="connsiteX1280" fmla="*/ 1241060 w 1472512"/>
                <a:gd name="connsiteY1280" fmla="*/ 416798 h 734237"/>
                <a:gd name="connsiteX1281" fmla="*/ 1240660 w 1472512"/>
                <a:gd name="connsiteY1281" fmla="*/ 419447 h 734237"/>
                <a:gd name="connsiteX1282" fmla="*/ 1240458 w 1472512"/>
                <a:gd name="connsiteY1282" fmla="*/ 422265 h 734237"/>
                <a:gd name="connsiteX1283" fmla="*/ 1241425 w 1472512"/>
                <a:gd name="connsiteY1283" fmla="*/ 422247 h 734237"/>
                <a:gd name="connsiteX1284" fmla="*/ 1242562 w 1472512"/>
                <a:gd name="connsiteY1284" fmla="*/ 421346 h 734237"/>
                <a:gd name="connsiteX1285" fmla="*/ 1243129 w 1472512"/>
                <a:gd name="connsiteY1285" fmla="*/ 416295 h 734237"/>
                <a:gd name="connsiteX1286" fmla="*/ 1246317 w 1472512"/>
                <a:gd name="connsiteY1286" fmla="*/ 414427 h 734237"/>
                <a:gd name="connsiteX1287" fmla="*/ 1247386 w 1472512"/>
                <a:gd name="connsiteY1287" fmla="*/ 414555 h 734237"/>
                <a:gd name="connsiteX1288" fmla="*/ 1248401 w 1472512"/>
                <a:gd name="connsiteY1288" fmla="*/ 416179 h 734237"/>
                <a:gd name="connsiteX1289" fmla="*/ 1248743 w 1472512"/>
                <a:gd name="connsiteY1289" fmla="*/ 417827 h 734237"/>
                <a:gd name="connsiteX1290" fmla="*/ 1249103 w 1472512"/>
                <a:gd name="connsiteY1290" fmla="*/ 420088 h 734237"/>
                <a:gd name="connsiteX1291" fmla="*/ 1248359 w 1472512"/>
                <a:gd name="connsiteY1291" fmla="*/ 423530 h 734237"/>
                <a:gd name="connsiteX1292" fmla="*/ 1243459 w 1472512"/>
                <a:gd name="connsiteY1292" fmla="*/ 427551 h 734237"/>
                <a:gd name="connsiteX1293" fmla="*/ 1239950 w 1472512"/>
                <a:gd name="connsiteY1293" fmla="*/ 431266 h 734237"/>
                <a:gd name="connsiteX1294" fmla="*/ 1238157 w 1472512"/>
                <a:gd name="connsiteY1294" fmla="*/ 432022 h 734237"/>
                <a:gd name="connsiteX1295" fmla="*/ 1235569 w 1472512"/>
                <a:gd name="connsiteY1295" fmla="*/ 431590 h 734237"/>
                <a:gd name="connsiteX1296" fmla="*/ 1232636 w 1472512"/>
                <a:gd name="connsiteY1296" fmla="*/ 430656 h 734237"/>
                <a:gd name="connsiteX1297" fmla="*/ 1231197 w 1472512"/>
                <a:gd name="connsiteY1297" fmla="*/ 430468 h 734237"/>
                <a:gd name="connsiteX1298" fmla="*/ 1230104 w 1472512"/>
                <a:gd name="connsiteY1298" fmla="*/ 430780 h 734237"/>
                <a:gd name="connsiteX1299" fmla="*/ 1229438 w 1472512"/>
                <a:gd name="connsiteY1299" fmla="*/ 429637 h 734237"/>
                <a:gd name="connsiteX1300" fmla="*/ 1229008 w 1472512"/>
                <a:gd name="connsiteY1300" fmla="*/ 427550 h 734237"/>
                <a:gd name="connsiteX1301" fmla="*/ 1227867 w 1472512"/>
                <a:gd name="connsiteY1301" fmla="*/ 426857 h 734237"/>
                <a:gd name="connsiteX1302" fmla="*/ 1227003 w 1472512"/>
                <a:gd name="connsiteY1302" fmla="*/ 426934 h 734237"/>
                <a:gd name="connsiteX1303" fmla="*/ 1226413 w 1472512"/>
                <a:gd name="connsiteY1303" fmla="*/ 429151 h 734237"/>
                <a:gd name="connsiteX1304" fmla="*/ 1223678 w 1472512"/>
                <a:gd name="connsiteY1304" fmla="*/ 429781 h 734237"/>
                <a:gd name="connsiteX1305" fmla="*/ 1219958 w 1472512"/>
                <a:gd name="connsiteY1305" fmla="*/ 428866 h 734237"/>
                <a:gd name="connsiteX1306" fmla="*/ 1216060 w 1472512"/>
                <a:gd name="connsiteY1306" fmla="*/ 427000 h 734237"/>
                <a:gd name="connsiteX1307" fmla="*/ 1217732 w 1472512"/>
                <a:gd name="connsiteY1307" fmla="*/ 429001 h 734237"/>
                <a:gd name="connsiteX1308" fmla="*/ 1227401 w 1472512"/>
                <a:gd name="connsiteY1308" fmla="*/ 432731 h 734237"/>
                <a:gd name="connsiteX1309" fmla="*/ 1228489 w 1472512"/>
                <a:gd name="connsiteY1309" fmla="*/ 433428 h 734237"/>
                <a:gd name="connsiteX1310" fmla="*/ 1229505 w 1472512"/>
                <a:gd name="connsiteY1310" fmla="*/ 434447 h 734237"/>
                <a:gd name="connsiteX1311" fmla="*/ 1228153 w 1472512"/>
                <a:gd name="connsiteY1311" fmla="*/ 436046 h 734237"/>
                <a:gd name="connsiteX1312" fmla="*/ 1227093 w 1472512"/>
                <a:gd name="connsiteY1312" fmla="*/ 437846 h 734237"/>
                <a:gd name="connsiteX1313" fmla="*/ 1226945 w 1472512"/>
                <a:gd name="connsiteY1313" fmla="*/ 439257 h 734237"/>
                <a:gd name="connsiteX1314" fmla="*/ 1226570 w 1472512"/>
                <a:gd name="connsiteY1314" fmla="*/ 440147 h 734237"/>
                <a:gd name="connsiteX1315" fmla="*/ 1222715 w 1472512"/>
                <a:gd name="connsiteY1315" fmla="*/ 442548 h 734237"/>
                <a:gd name="connsiteX1316" fmla="*/ 1220626 w 1472512"/>
                <a:gd name="connsiteY1316" fmla="*/ 442124 h 734237"/>
                <a:gd name="connsiteX1317" fmla="*/ 1215288 w 1472512"/>
                <a:gd name="connsiteY1317" fmla="*/ 437796 h 734237"/>
                <a:gd name="connsiteX1318" fmla="*/ 1217719 w 1472512"/>
                <a:gd name="connsiteY1318" fmla="*/ 441539 h 734237"/>
                <a:gd name="connsiteX1319" fmla="*/ 1219667 w 1472512"/>
                <a:gd name="connsiteY1319" fmla="*/ 443126 h 734237"/>
                <a:gd name="connsiteX1320" fmla="*/ 1223587 w 1472512"/>
                <a:gd name="connsiteY1320" fmla="*/ 443974 h 734237"/>
                <a:gd name="connsiteX1321" fmla="*/ 1230940 w 1472512"/>
                <a:gd name="connsiteY1321" fmla="*/ 442575 h 734237"/>
                <a:gd name="connsiteX1322" fmla="*/ 1233350 w 1472512"/>
                <a:gd name="connsiteY1322" fmla="*/ 444101 h 734237"/>
                <a:gd name="connsiteX1323" fmla="*/ 1231372 w 1472512"/>
                <a:gd name="connsiteY1323" fmla="*/ 446804 h 734237"/>
                <a:gd name="connsiteX1324" fmla="*/ 1229404 w 1472512"/>
                <a:gd name="connsiteY1324" fmla="*/ 448698 h 734237"/>
                <a:gd name="connsiteX1325" fmla="*/ 1226825 w 1472512"/>
                <a:gd name="connsiteY1325" fmla="*/ 448909 h 734237"/>
                <a:gd name="connsiteX1326" fmla="*/ 1224554 w 1472512"/>
                <a:gd name="connsiteY1326" fmla="*/ 449422 h 734237"/>
                <a:gd name="connsiteX1327" fmla="*/ 1223887 w 1472512"/>
                <a:gd name="connsiteY1327" fmla="*/ 450725 h 734237"/>
                <a:gd name="connsiteX1328" fmla="*/ 1222267 w 1472512"/>
                <a:gd name="connsiteY1328" fmla="*/ 450806 h 734237"/>
                <a:gd name="connsiteX1329" fmla="*/ 1219736 w 1472512"/>
                <a:gd name="connsiteY1329" fmla="*/ 450883 h 734237"/>
                <a:gd name="connsiteX1330" fmla="*/ 1215819 w 1472512"/>
                <a:gd name="connsiteY1330" fmla="*/ 451002 h 734237"/>
                <a:gd name="connsiteX1331" fmla="*/ 1213666 w 1472512"/>
                <a:gd name="connsiteY1331" fmla="*/ 450698 h 734237"/>
                <a:gd name="connsiteX1332" fmla="*/ 1210659 w 1472512"/>
                <a:gd name="connsiteY1332" fmla="*/ 453357 h 734237"/>
                <a:gd name="connsiteX1333" fmla="*/ 1209524 w 1472512"/>
                <a:gd name="connsiteY1333" fmla="*/ 453723 h 734237"/>
                <a:gd name="connsiteX1334" fmla="*/ 1207937 w 1472512"/>
                <a:gd name="connsiteY1334" fmla="*/ 453223 h 734237"/>
                <a:gd name="connsiteX1335" fmla="*/ 1207273 w 1472512"/>
                <a:gd name="connsiteY1335" fmla="*/ 451088 h 734237"/>
                <a:gd name="connsiteX1336" fmla="*/ 1206565 w 1472512"/>
                <a:gd name="connsiteY1336" fmla="*/ 450037 h 734237"/>
                <a:gd name="connsiteX1337" fmla="*/ 1206546 w 1472512"/>
                <a:gd name="connsiteY1337" fmla="*/ 454033 h 734237"/>
                <a:gd name="connsiteX1338" fmla="*/ 1206824 w 1472512"/>
                <a:gd name="connsiteY1338" fmla="*/ 455110 h 734237"/>
                <a:gd name="connsiteX1339" fmla="*/ 1207393 w 1472512"/>
                <a:gd name="connsiteY1339" fmla="*/ 455920 h 734237"/>
                <a:gd name="connsiteX1340" fmla="*/ 1203876 w 1472512"/>
                <a:gd name="connsiteY1340" fmla="*/ 458087 h 734237"/>
                <a:gd name="connsiteX1341" fmla="*/ 1200507 w 1472512"/>
                <a:gd name="connsiteY1341" fmla="*/ 460786 h 734237"/>
                <a:gd name="connsiteX1342" fmla="*/ 1199301 w 1472512"/>
                <a:gd name="connsiteY1342" fmla="*/ 461521 h 734237"/>
                <a:gd name="connsiteX1343" fmla="*/ 1197930 w 1472512"/>
                <a:gd name="connsiteY1343" fmla="*/ 462871 h 734237"/>
                <a:gd name="connsiteX1344" fmla="*/ 1195121 w 1472512"/>
                <a:gd name="connsiteY1344" fmla="*/ 466774 h 734237"/>
                <a:gd name="connsiteX1345" fmla="*/ 1194427 w 1472512"/>
                <a:gd name="connsiteY1345" fmla="*/ 469615 h 734237"/>
                <a:gd name="connsiteX1346" fmla="*/ 1193412 w 1472512"/>
                <a:gd name="connsiteY1346" fmla="*/ 472782 h 734237"/>
                <a:gd name="connsiteX1347" fmla="*/ 1193284 w 1472512"/>
                <a:gd name="connsiteY1347" fmla="*/ 471355 h 734237"/>
                <a:gd name="connsiteX1348" fmla="*/ 1193458 w 1472512"/>
                <a:gd name="connsiteY1348" fmla="*/ 468955 h 734237"/>
                <a:gd name="connsiteX1349" fmla="*/ 1192764 w 1472512"/>
                <a:gd name="connsiteY1349" fmla="*/ 466203 h 734237"/>
                <a:gd name="connsiteX1350" fmla="*/ 1192321 w 1472512"/>
                <a:gd name="connsiteY1350" fmla="*/ 471243 h 734237"/>
                <a:gd name="connsiteX1351" fmla="*/ 1191232 w 1472512"/>
                <a:gd name="connsiteY1351" fmla="*/ 473582 h 734237"/>
                <a:gd name="connsiteX1352" fmla="*/ 1181217 w 1472512"/>
                <a:gd name="connsiteY1352" fmla="*/ 473417 h 734237"/>
                <a:gd name="connsiteX1353" fmla="*/ 1176834 w 1472512"/>
                <a:gd name="connsiteY1353" fmla="*/ 474687 h 734237"/>
                <a:gd name="connsiteX1354" fmla="*/ 1170105 w 1472512"/>
                <a:gd name="connsiteY1354" fmla="*/ 478959 h 734237"/>
                <a:gd name="connsiteX1355" fmla="*/ 1168093 w 1472512"/>
                <a:gd name="connsiteY1355" fmla="*/ 480830 h 734237"/>
                <a:gd name="connsiteX1356" fmla="*/ 1162536 w 1472512"/>
                <a:gd name="connsiteY1356" fmla="*/ 488057 h 734237"/>
                <a:gd name="connsiteX1357" fmla="*/ 1161117 w 1472512"/>
                <a:gd name="connsiteY1357" fmla="*/ 492675 h 734237"/>
                <a:gd name="connsiteX1358" fmla="*/ 1159979 w 1472512"/>
                <a:gd name="connsiteY1358" fmla="*/ 490734 h 734237"/>
                <a:gd name="connsiteX1359" fmla="*/ 1160261 w 1472512"/>
                <a:gd name="connsiteY1359" fmla="*/ 489278 h 734237"/>
                <a:gd name="connsiteX1360" fmla="*/ 1160284 w 1472512"/>
                <a:gd name="connsiteY1360" fmla="*/ 488086 h 734237"/>
                <a:gd name="connsiteX1361" fmla="*/ 1158884 w 1472512"/>
                <a:gd name="connsiteY1361" fmla="*/ 490641 h 734237"/>
                <a:gd name="connsiteX1362" fmla="*/ 1160213 w 1472512"/>
                <a:gd name="connsiteY1362" fmla="*/ 494358 h 734237"/>
                <a:gd name="connsiteX1363" fmla="*/ 1159020 w 1472512"/>
                <a:gd name="connsiteY1363" fmla="*/ 495776 h 734237"/>
                <a:gd name="connsiteX1364" fmla="*/ 1155348 w 1472512"/>
                <a:gd name="connsiteY1364" fmla="*/ 498423 h 734237"/>
                <a:gd name="connsiteX1365" fmla="*/ 1153339 w 1472512"/>
                <a:gd name="connsiteY1365" fmla="*/ 498857 h 734237"/>
                <a:gd name="connsiteX1366" fmla="*/ 1151084 w 1472512"/>
                <a:gd name="connsiteY1366" fmla="*/ 499609 h 734237"/>
                <a:gd name="connsiteX1367" fmla="*/ 1150372 w 1472512"/>
                <a:gd name="connsiteY1367" fmla="*/ 502217 h 734237"/>
                <a:gd name="connsiteX1368" fmla="*/ 1147311 w 1472512"/>
                <a:gd name="connsiteY1368" fmla="*/ 504621 h 734237"/>
                <a:gd name="connsiteX1369" fmla="*/ 1145526 w 1472512"/>
                <a:gd name="connsiteY1369" fmla="*/ 505684 h 734237"/>
                <a:gd name="connsiteX1370" fmla="*/ 1142257 w 1472512"/>
                <a:gd name="connsiteY1370" fmla="*/ 505040 h 734237"/>
                <a:gd name="connsiteX1371" fmla="*/ 1143264 w 1472512"/>
                <a:gd name="connsiteY1371" fmla="*/ 507353 h 734237"/>
                <a:gd name="connsiteX1372" fmla="*/ 1142063 w 1472512"/>
                <a:gd name="connsiteY1372" fmla="*/ 509104 h 734237"/>
                <a:gd name="connsiteX1373" fmla="*/ 1139996 w 1472512"/>
                <a:gd name="connsiteY1373" fmla="*/ 510444 h 734237"/>
                <a:gd name="connsiteX1374" fmla="*/ 1137425 w 1472512"/>
                <a:gd name="connsiteY1374" fmla="*/ 511320 h 734237"/>
                <a:gd name="connsiteX1375" fmla="*/ 1135951 w 1472512"/>
                <a:gd name="connsiteY1375" fmla="*/ 511212 h 734237"/>
                <a:gd name="connsiteX1376" fmla="*/ 1134691 w 1472512"/>
                <a:gd name="connsiteY1376" fmla="*/ 511677 h 734237"/>
                <a:gd name="connsiteX1377" fmla="*/ 1133705 w 1472512"/>
                <a:gd name="connsiteY1377" fmla="*/ 512790 h 734237"/>
                <a:gd name="connsiteX1378" fmla="*/ 1131295 w 1472512"/>
                <a:gd name="connsiteY1378" fmla="*/ 513829 h 734237"/>
                <a:gd name="connsiteX1379" fmla="*/ 1128792 w 1472512"/>
                <a:gd name="connsiteY1379" fmla="*/ 513245 h 734237"/>
                <a:gd name="connsiteX1380" fmla="*/ 1125953 w 1472512"/>
                <a:gd name="connsiteY1380" fmla="*/ 512894 h 734237"/>
                <a:gd name="connsiteX1381" fmla="*/ 1124373 w 1472512"/>
                <a:gd name="connsiteY1381" fmla="*/ 513516 h 734237"/>
                <a:gd name="connsiteX1382" fmla="*/ 1127030 w 1472512"/>
                <a:gd name="connsiteY1382" fmla="*/ 514548 h 734237"/>
                <a:gd name="connsiteX1383" fmla="*/ 1128452 w 1472512"/>
                <a:gd name="connsiteY1383" fmla="*/ 516042 h 734237"/>
                <a:gd name="connsiteX1384" fmla="*/ 1128159 w 1472512"/>
                <a:gd name="connsiteY1384" fmla="*/ 518054 h 734237"/>
                <a:gd name="connsiteX1385" fmla="*/ 1127448 w 1472512"/>
                <a:gd name="connsiteY1385" fmla="*/ 518830 h 734237"/>
                <a:gd name="connsiteX1386" fmla="*/ 1125772 w 1472512"/>
                <a:gd name="connsiteY1386" fmla="*/ 519883 h 734237"/>
                <a:gd name="connsiteX1387" fmla="*/ 1125036 w 1472512"/>
                <a:gd name="connsiteY1387" fmla="*/ 519726 h 734237"/>
                <a:gd name="connsiteX1388" fmla="*/ 1124586 w 1472512"/>
                <a:gd name="connsiteY1388" fmla="*/ 518777 h 734237"/>
                <a:gd name="connsiteX1389" fmla="*/ 1124041 w 1472512"/>
                <a:gd name="connsiteY1389" fmla="*/ 516802 h 734237"/>
                <a:gd name="connsiteX1390" fmla="*/ 1123260 w 1472512"/>
                <a:gd name="connsiteY1390" fmla="*/ 517224 h 734237"/>
                <a:gd name="connsiteX1391" fmla="*/ 1123125 w 1472512"/>
                <a:gd name="connsiteY1391" fmla="*/ 518144 h 734237"/>
                <a:gd name="connsiteX1392" fmla="*/ 1122456 w 1472512"/>
                <a:gd name="connsiteY1392" fmla="*/ 518471 h 734237"/>
                <a:gd name="connsiteX1393" fmla="*/ 1120078 w 1472512"/>
                <a:gd name="connsiteY1393" fmla="*/ 515324 h 734237"/>
                <a:gd name="connsiteX1394" fmla="*/ 1120197 w 1472512"/>
                <a:gd name="connsiteY1394" fmla="*/ 517725 h 734237"/>
                <a:gd name="connsiteX1395" fmla="*/ 1121027 w 1472512"/>
                <a:gd name="connsiteY1395" fmla="*/ 519570 h 734237"/>
                <a:gd name="connsiteX1396" fmla="*/ 1121831 w 1472512"/>
                <a:gd name="connsiteY1396" fmla="*/ 520504 h 734237"/>
                <a:gd name="connsiteX1397" fmla="*/ 1122641 w 1472512"/>
                <a:gd name="connsiteY1397" fmla="*/ 521056 h 734237"/>
                <a:gd name="connsiteX1398" fmla="*/ 1122841 w 1472512"/>
                <a:gd name="connsiteY1398" fmla="*/ 521911 h 734237"/>
                <a:gd name="connsiteX1399" fmla="*/ 1121214 w 1472512"/>
                <a:gd name="connsiteY1399" fmla="*/ 523992 h 734237"/>
                <a:gd name="connsiteX1400" fmla="*/ 1120377 w 1472512"/>
                <a:gd name="connsiteY1400" fmla="*/ 524455 h 734237"/>
                <a:gd name="connsiteX1401" fmla="*/ 1118887 w 1472512"/>
                <a:gd name="connsiteY1401" fmla="*/ 524793 h 734237"/>
                <a:gd name="connsiteX1402" fmla="*/ 1118049 w 1472512"/>
                <a:gd name="connsiteY1402" fmla="*/ 526075 h 734237"/>
                <a:gd name="connsiteX1403" fmla="*/ 1118296 w 1472512"/>
                <a:gd name="connsiteY1403" fmla="*/ 527180 h 734237"/>
                <a:gd name="connsiteX1404" fmla="*/ 1116993 w 1472512"/>
                <a:gd name="connsiteY1404" fmla="*/ 529574 h 734237"/>
                <a:gd name="connsiteX1405" fmla="*/ 1113879 w 1472512"/>
                <a:gd name="connsiteY1405" fmla="*/ 531069 h 734237"/>
                <a:gd name="connsiteX1406" fmla="*/ 1112927 w 1472512"/>
                <a:gd name="connsiteY1406" fmla="*/ 531012 h 734237"/>
                <a:gd name="connsiteX1407" fmla="*/ 1112151 w 1472512"/>
                <a:gd name="connsiteY1407" fmla="*/ 531449 h 734237"/>
                <a:gd name="connsiteX1408" fmla="*/ 1112604 w 1472512"/>
                <a:gd name="connsiteY1408" fmla="*/ 532515 h 734237"/>
                <a:gd name="connsiteX1409" fmla="*/ 1113382 w 1472512"/>
                <a:gd name="connsiteY1409" fmla="*/ 533290 h 734237"/>
                <a:gd name="connsiteX1410" fmla="*/ 1113355 w 1472512"/>
                <a:gd name="connsiteY1410" fmla="*/ 534010 h 734237"/>
                <a:gd name="connsiteX1411" fmla="*/ 1112532 w 1472512"/>
                <a:gd name="connsiteY1411" fmla="*/ 534988 h 734237"/>
                <a:gd name="connsiteX1412" fmla="*/ 1110906 w 1472512"/>
                <a:gd name="connsiteY1412" fmla="*/ 535261 h 734237"/>
                <a:gd name="connsiteX1413" fmla="*/ 1109992 w 1472512"/>
                <a:gd name="connsiteY1413" fmla="*/ 536376 h 734237"/>
                <a:gd name="connsiteX1414" fmla="*/ 1110281 w 1472512"/>
                <a:gd name="connsiteY1414" fmla="*/ 537427 h 734237"/>
                <a:gd name="connsiteX1415" fmla="*/ 1110818 w 1472512"/>
                <a:gd name="connsiteY1415" fmla="*/ 538015 h 734237"/>
                <a:gd name="connsiteX1416" fmla="*/ 1110707 w 1472512"/>
                <a:gd name="connsiteY1416" fmla="*/ 539025 h 734237"/>
                <a:gd name="connsiteX1417" fmla="*/ 1108857 w 1472512"/>
                <a:gd name="connsiteY1417" fmla="*/ 540042 h 734237"/>
                <a:gd name="connsiteX1418" fmla="*/ 1108425 w 1472512"/>
                <a:gd name="connsiteY1418" fmla="*/ 541039 h 734237"/>
                <a:gd name="connsiteX1419" fmla="*/ 1109341 w 1472512"/>
                <a:gd name="connsiteY1419" fmla="*/ 541334 h 734237"/>
                <a:gd name="connsiteX1420" fmla="*/ 1110049 w 1472512"/>
                <a:gd name="connsiteY1420" fmla="*/ 541039 h 734237"/>
                <a:gd name="connsiteX1421" fmla="*/ 1110566 w 1472512"/>
                <a:gd name="connsiteY1421" fmla="*/ 541254 h 734237"/>
                <a:gd name="connsiteX1422" fmla="*/ 1109457 w 1472512"/>
                <a:gd name="connsiteY1422" fmla="*/ 542922 h 734237"/>
                <a:gd name="connsiteX1423" fmla="*/ 1108461 w 1472512"/>
                <a:gd name="connsiteY1423" fmla="*/ 543940 h 734237"/>
                <a:gd name="connsiteX1424" fmla="*/ 1107516 w 1472512"/>
                <a:gd name="connsiteY1424" fmla="*/ 545767 h 734237"/>
                <a:gd name="connsiteX1425" fmla="*/ 1105322 w 1472512"/>
                <a:gd name="connsiteY1425" fmla="*/ 546272 h 734237"/>
                <a:gd name="connsiteX1426" fmla="*/ 1105406 w 1472512"/>
                <a:gd name="connsiteY1426" fmla="*/ 546862 h 734237"/>
                <a:gd name="connsiteX1427" fmla="*/ 1106644 w 1472512"/>
                <a:gd name="connsiteY1427" fmla="*/ 547383 h 734237"/>
                <a:gd name="connsiteX1428" fmla="*/ 1107681 w 1472512"/>
                <a:gd name="connsiteY1428" fmla="*/ 548788 h 734237"/>
                <a:gd name="connsiteX1429" fmla="*/ 1105733 w 1472512"/>
                <a:gd name="connsiteY1429" fmla="*/ 551377 h 734237"/>
                <a:gd name="connsiteX1430" fmla="*/ 1104516 w 1472512"/>
                <a:gd name="connsiteY1430" fmla="*/ 551165 h 734237"/>
                <a:gd name="connsiteX1431" fmla="*/ 1103772 w 1472512"/>
                <a:gd name="connsiteY1431" fmla="*/ 550595 h 734237"/>
                <a:gd name="connsiteX1432" fmla="*/ 1103298 w 1472512"/>
                <a:gd name="connsiteY1432" fmla="*/ 552639 h 734237"/>
                <a:gd name="connsiteX1433" fmla="*/ 1103479 w 1472512"/>
                <a:gd name="connsiteY1433" fmla="*/ 553728 h 734237"/>
                <a:gd name="connsiteX1434" fmla="*/ 1103016 w 1472512"/>
                <a:gd name="connsiteY1434" fmla="*/ 555956 h 734237"/>
                <a:gd name="connsiteX1435" fmla="*/ 1102271 w 1472512"/>
                <a:gd name="connsiteY1435" fmla="*/ 558633 h 734237"/>
                <a:gd name="connsiteX1436" fmla="*/ 1101766 w 1472512"/>
                <a:gd name="connsiteY1436" fmla="*/ 559732 h 734237"/>
                <a:gd name="connsiteX1437" fmla="*/ 1101872 w 1472512"/>
                <a:gd name="connsiteY1437" fmla="*/ 561777 h 734237"/>
                <a:gd name="connsiteX1438" fmla="*/ 1102185 w 1472512"/>
                <a:gd name="connsiteY1438" fmla="*/ 563751 h 734237"/>
                <a:gd name="connsiteX1439" fmla="*/ 1103378 w 1472512"/>
                <a:gd name="connsiteY1439" fmla="*/ 566293 h 734237"/>
                <a:gd name="connsiteX1440" fmla="*/ 1105200 w 1472512"/>
                <a:gd name="connsiteY1440" fmla="*/ 576678 h 734237"/>
                <a:gd name="connsiteX1441" fmla="*/ 1106441 w 1472512"/>
                <a:gd name="connsiteY1441" fmla="*/ 580278 h 734237"/>
                <a:gd name="connsiteX1442" fmla="*/ 1108676 w 1472512"/>
                <a:gd name="connsiteY1442" fmla="*/ 589977 h 734237"/>
                <a:gd name="connsiteX1443" fmla="*/ 1112375 w 1472512"/>
                <a:gd name="connsiteY1443" fmla="*/ 599360 h 734237"/>
                <a:gd name="connsiteX1444" fmla="*/ 1117591 w 1472512"/>
                <a:gd name="connsiteY1444" fmla="*/ 610677 h 734237"/>
                <a:gd name="connsiteX1445" fmla="*/ 1126156 w 1472512"/>
                <a:gd name="connsiteY1445" fmla="*/ 624357 h 734237"/>
                <a:gd name="connsiteX1446" fmla="*/ 1127181 w 1472512"/>
                <a:gd name="connsiteY1446" fmla="*/ 626302 h 734237"/>
                <a:gd name="connsiteX1447" fmla="*/ 1126065 w 1472512"/>
                <a:gd name="connsiteY1447" fmla="*/ 627952 h 734237"/>
                <a:gd name="connsiteX1448" fmla="*/ 1125726 w 1472512"/>
                <a:gd name="connsiteY1448" fmla="*/ 629661 h 734237"/>
                <a:gd name="connsiteX1449" fmla="*/ 1125628 w 1472512"/>
                <a:gd name="connsiteY1449" fmla="*/ 632234 h 734237"/>
                <a:gd name="connsiteX1450" fmla="*/ 1125937 w 1472512"/>
                <a:gd name="connsiteY1450" fmla="*/ 634741 h 734237"/>
                <a:gd name="connsiteX1451" fmla="*/ 1126950 w 1472512"/>
                <a:gd name="connsiteY1451" fmla="*/ 637800 h 734237"/>
                <a:gd name="connsiteX1452" fmla="*/ 1128895 w 1472512"/>
                <a:gd name="connsiteY1452" fmla="*/ 642473 h 734237"/>
                <a:gd name="connsiteX1453" fmla="*/ 1127808 w 1472512"/>
                <a:gd name="connsiteY1453" fmla="*/ 641541 h 734237"/>
                <a:gd name="connsiteX1454" fmla="*/ 1124990 w 1472512"/>
                <a:gd name="connsiteY1454" fmla="*/ 634832 h 734237"/>
                <a:gd name="connsiteX1455" fmla="*/ 1124663 w 1472512"/>
                <a:gd name="connsiteY1455" fmla="*/ 630886 h 734237"/>
                <a:gd name="connsiteX1456" fmla="*/ 1125068 w 1472512"/>
                <a:gd name="connsiteY1456" fmla="*/ 625283 h 734237"/>
                <a:gd name="connsiteX1457" fmla="*/ 1124406 w 1472512"/>
                <a:gd name="connsiteY1457" fmla="*/ 625420 h 734237"/>
                <a:gd name="connsiteX1458" fmla="*/ 1123870 w 1472512"/>
                <a:gd name="connsiteY1458" fmla="*/ 627240 h 734237"/>
                <a:gd name="connsiteX1459" fmla="*/ 1123574 w 1472512"/>
                <a:gd name="connsiteY1459" fmla="*/ 629378 h 734237"/>
                <a:gd name="connsiteX1460" fmla="*/ 1122859 w 1472512"/>
                <a:gd name="connsiteY1460" fmla="*/ 630205 h 734237"/>
                <a:gd name="connsiteX1461" fmla="*/ 1121884 w 1472512"/>
                <a:gd name="connsiteY1461" fmla="*/ 626945 h 734237"/>
                <a:gd name="connsiteX1462" fmla="*/ 1121952 w 1472512"/>
                <a:gd name="connsiteY1462" fmla="*/ 625469 h 734237"/>
                <a:gd name="connsiteX1463" fmla="*/ 1122989 w 1472512"/>
                <a:gd name="connsiteY1463" fmla="*/ 623745 h 734237"/>
                <a:gd name="connsiteX1464" fmla="*/ 1122688 w 1472512"/>
                <a:gd name="connsiteY1464" fmla="*/ 623124 h 734237"/>
                <a:gd name="connsiteX1465" fmla="*/ 1121012 w 1472512"/>
                <a:gd name="connsiteY1465" fmla="*/ 622241 h 734237"/>
                <a:gd name="connsiteX1466" fmla="*/ 1120656 w 1472512"/>
                <a:gd name="connsiteY1466" fmla="*/ 620853 h 734237"/>
                <a:gd name="connsiteX1467" fmla="*/ 1120883 w 1472512"/>
                <a:gd name="connsiteY1467" fmla="*/ 619480 h 734237"/>
                <a:gd name="connsiteX1468" fmla="*/ 1119921 w 1472512"/>
                <a:gd name="connsiteY1468" fmla="*/ 618747 h 734237"/>
                <a:gd name="connsiteX1469" fmla="*/ 1119169 w 1472512"/>
                <a:gd name="connsiteY1469" fmla="*/ 618781 h 734237"/>
                <a:gd name="connsiteX1470" fmla="*/ 1119673 w 1472512"/>
                <a:gd name="connsiteY1470" fmla="*/ 622165 h 734237"/>
                <a:gd name="connsiteX1471" fmla="*/ 1120468 w 1472512"/>
                <a:gd name="connsiteY1471" fmla="*/ 624239 h 734237"/>
                <a:gd name="connsiteX1472" fmla="*/ 1121453 w 1472512"/>
                <a:gd name="connsiteY1472" fmla="*/ 629210 h 734237"/>
                <a:gd name="connsiteX1473" fmla="*/ 1123042 w 1472512"/>
                <a:gd name="connsiteY1473" fmla="*/ 632218 h 734237"/>
                <a:gd name="connsiteX1474" fmla="*/ 1123966 w 1472512"/>
                <a:gd name="connsiteY1474" fmla="*/ 634739 h 734237"/>
                <a:gd name="connsiteX1475" fmla="*/ 1134783 w 1472512"/>
                <a:gd name="connsiteY1475" fmla="*/ 661564 h 734237"/>
                <a:gd name="connsiteX1476" fmla="*/ 1137342 w 1472512"/>
                <a:gd name="connsiteY1476" fmla="*/ 664969 h 734237"/>
                <a:gd name="connsiteX1477" fmla="*/ 1138289 w 1472512"/>
                <a:gd name="connsiteY1477" fmla="*/ 667413 h 734237"/>
                <a:gd name="connsiteX1478" fmla="*/ 1139275 w 1472512"/>
                <a:gd name="connsiteY1478" fmla="*/ 672521 h 734237"/>
                <a:gd name="connsiteX1479" fmla="*/ 1139497 w 1472512"/>
                <a:gd name="connsiteY1479" fmla="*/ 679070 h 734237"/>
                <a:gd name="connsiteX1480" fmla="*/ 1137730 w 1472512"/>
                <a:gd name="connsiteY1480" fmla="*/ 691017 h 734237"/>
                <a:gd name="connsiteX1481" fmla="*/ 1137327 w 1472512"/>
                <a:gd name="connsiteY1481" fmla="*/ 699150 h 734237"/>
                <a:gd name="connsiteX1482" fmla="*/ 1137074 w 1472512"/>
                <a:gd name="connsiteY1482" fmla="*/ 698903 h 734237"/>
                <a:gd name="connsiteX1483" fmla="*/ 1136905 w 1472512"/>
                <a:gd name="connsiteY1483" fmla="*/ 698047 h 734237"/>
                <a:gd name="connsiteX1484" fmla="*/ 1136497 w 1472512"/>
                <a:gd name="connsiteY1484" fmla="*/ 697929 h 734237"/>
                <a:gd name="connsiteX1485" fmla="*/ 1134963 w 1472512"/>
                <a:gd name="connsiteY1485" fmla="*/ 701651 h 734237"/>
                <a:gd name="connsiteX1486" fmla="*/ 1132876 w 1472512"/>
                <a:gd name="connsiteY1486" fmla="*/ 705007 h 734237"/>
                <a:gd name="connsiteX1487" fmla="*/ 1132190 w 1472512"/>
                <a:gd name="connsiteY1487" fmla="*/ 710220 h 734237"/>
                <a:gd name="connsiteX1488" fmla="*/ 1131190 w 1472512"/>
                <a:gd name="connsiteY1488" fmla="*/ 712827 h 734237"/>
                <a:gd name="connsiteX1489" fmla="*/ 1128187 w 1472512"/>
                <a:gd name="connsiteY1489" fmla="*/ 715583 h 734237"/>
                <a:gd name="connsiteX1490" fmla="*/ 1126326 w 1472512"/>
                <a:gd name="connsiteY1490" fmla="*/ 715513 h 734237"/>
                <a:gd name="connsiteX1491" fmla="*/ 1121762 w 1472512"/>
                <a:gd name="connsiteY1491" fmla="*/ 717580 h 734237"/>
                <a:gd name="connsiteX1492" fmla="*/ 1118556 w 1472512"/>
                <a:gd name="connsiteY1492" fmla="*/ 717042 h 734237"/>
                <a:gd name="connsiteX1493" fmla="*/ 1114735 w 1472512"/>
                <a:gd name="connsiteY1493" fmla="*/ 718208 h 734237"/>
                <a:gd name="connsiteX1494" fmla="*/ 1112223 w 1472512"/>
                <a:gd name="connsiteY1494" fmla="*/ 718077 h 734237"/>
                <a:gd name="connsiteX1495" fmla="*/ 1110771 w 1472512"/>
                <a:gd name="connsiteY1495" fmla="*/ 715619 h 734237"/>
                <a:gd name="connsiteX1496" fmla="*/ 1110992 w 1472512"/>
                <a:gd name="connsiteY1496" fmla="*/ 714520 h 734237"/>
                <a:gd name="connsiteX1497" fmla="*/ 1111571 w 1472512"/>
                <a:gd name="connsiteY1497" fmla="*/ 713413 h 734237"/>
                <a:gd name="connsiteX1498" fmla="*/ 1112550 w 1472512"/>
                <a:gd name="connsiteY1498" fmla="*/ 713157 h 734237"/>
                <a:gd name="connsiteX1499" fmla="*/ 1115924 w 1472512"/>
                <a:gd name="connsiteY1499" fmla="*/ 715733 h 734237"/>
                <a:gd name="connsiteX1500" fmla="*/ 1116560 w 1472512"/>
                <a:gd name="connsiteY1500" fmla="*/ 714648 h 734237"/>
                <a:gd name="connsiteX1501" fmla="*/ 1115542 w 1472512"/>
                <a:gd name="connsiteY1501" fmla="*/ 713359 h 734237"/>
                <a:gd name="connsiteX1502" fmla="*/ 1113591 w 1472512"/>
                <a:gd name="connsiteY1502" fmla="*/ 712639 h 734237"/>
                <a:gd name="connsiteX1503" fmla="*/ 1112149 w 1472512"/>
                <a:gd name="connsiteY1503" fmla="*/ 711848 h 734237"/>
                <a:gd name="connsiteX1504" fmla="*/ 1109246 w 1472512"/>
                <a:gd name="connsiteY1504" fmla="*/ 705965 h 734237"/>
                <a:gd name="connsiteX1505" fmla="*/ 1106239 w 1472512"/>
                <a:gd name="connsiteY1505" fmla="*/ 701922 h 734237"/>
                <a:gd name="connsiteX1506" fmla="*/ 1105731 w 1472512"/>
                <a:gd name="connsiteY1506" fmla="*/ 699218 h 734237"/>
                <a:gd name="connsiteX1507" fmla="*/ 1100545 w 1472512"/>
                <a:gd name="connsiteY1507" fmla="*/ 697568 h 734237"/>
                <a:gd name="connsiteX1508" fmla="*/ 1096789 w 1472512"/>
                <a:gd name="connsiteY1508" fmla="*/ 695069 h 734237"/>
                <a:gd name="connsiteX1509" fmla="*/ 1094340 w 1472512"/>
                <a:gd name="connsiteY1509" fmla="*/ 690622 h 734237"/>
                <a:gd name="connsiteX1510" fmla="*/ 1092936 w 1472512"/>
                <a:gd name="connsiteY1510" fmla="*/ 682724 h 734237"/>
                <a:gd name="connsiteX1511" fmla="*/ 1091279 w 1472512"/>
                <a:gd name="connsiteY1511" fmla="*/ 681836 h 734237"/>
                <a:gd name="connsiteX1512" fmla="*/ 1090578 w 1472512"/>
                <a:gd name="connsiteY1512" fmla="*/ 681221 h 734237"/>
                <a:gd name="connsiteX1513" fmla="*/ 1092197 w 1472512"/>
                <a:gd name="connsiteY1513" fmla="*/ 678288 h 734237"/>
                <a:gd name="connsiteX1514" fmla="*/ 1093902 w 1472512"/>
                <a:gd name="connsiteY1514" fmla="*/ 675826 h 734237"/>
                <a:gd name="connsiteX1515" fmla="*/ 1092552 w 1472512"/>
                <a:gd name="connsiteY1515" fmla="*/ 676438 h 734237"/>
                <a:gd name="connsiteX1516" fmla="*/ 1091556 w 1472512"/>
                <a:gd name="connsiteY1516" fmla="*/ 677349 h 734237"/>
                <a:gd name="connsiteX1517" fmla="*/ 1090293 w 1472512"/>
                <a:gd name="connsiteY1517" fmla="*/ 679522 h 734237"/>
                <a:gd name="connsiteX1518" fmla="*/ 1089368 w 1472512"/>
                <a:gd name="connsiteY1518" fmla="*/ 679857 h 734237"/>
                <a:gd name="connsiteX1519" fmla="*/ 1088520 w 1472512"/>
                <a:gd name="connsiteY1519" fmla="*/ 679522 h 734237"/>
                <a:gd name="connsiteX1520" fmla="*/ 1087544 w 1472512"/>
                <a:gd name="connsiteY1520" fmla="*/ 675353 h 734237"/>
                <a:gd name="connsiteX1521" fmla="*/ 1087824 w 1472512"/>
                <a:gd name="connsiteY1521" fmla="*/ 670222 h 734237"/>
                <a:gd name="connsiteX1522" fmla="*/ 1089192 w 1472512"/>
                <a:gd name="connsiteY1522" fmla="*/ 668301 h 734237"/>
                <a:gd name="connsiteX1523" fmla="*/ 1087089 w 1472512"/>
                <a:gd name="connsiteY1523" fmla="*/ 668251 h 734237"/>
                <a:gd name="connsiteX1524" fmla="*/ 1084910 w 1472512"/>
                <a:gd name="connsiteY1524" fmla="*/ 668982 h 734237"/>
                <a:gd name="connsiteX1525" fmla="*/ 1085230 w 1472512"/>
                <a:gd name="connsiteY1525" fmla="*/ 670693 h 734237"/>
                <a:gd name="connsiteX1526" fmla="*/ 1084922 w 1472512"/>
                <a:gd name="connsiteY1526" fmla="*/ 671633 h 734237"/>
                <a:gd name="connsiteX1527" fmla="*/ 1083335 w 1472512"/>
                <a:gd name="connsiteY1527" fmla="*/ 671392 h 734237"/>
                <a:gd name="connsiteX1528" fmla="*/ 1082133 w 1472512"/>
                <a:gd name="connsiteY1528" fmla="*/ 670791 h 734237"/>
                <a:gd name="connsiteX1529" fmla="*/ 1080499 w 1472512"/>
                <a:gd name="connsiteY1529" fmla="*/ 669010 h 734237"/>
                <a:gd name="connsiteX1530" fmla="*/ 1078272 w 1472512"/>
                <a:gd name="connsiteY1530" fmla="*/ 665610 h 734237"/>
                <a:gd name="connsiteX1531" fmla="*/ 1073703 w 1472512"/>
                <a:gd name="connsiteY1531" fmla="*/ 656231 h 734237"/>
                <a:gd name="connsiteX1532" fmla="*/ 1072812 w 1472512"/>
                <a:gd name="connsiteY1532" fmla="*/ 654908 h 734237"/>
                <a:gd name="connsiteX1533" fmla="*/ 1071302 w 1472512"/>
                <a:gd name="connsiteY1533" fmla="*/ 653520 h 734237"/>
                <a:gd name="connsiteX1534" fmla="*/ 1072013 w 1472512"/>
                <a:gd name="connsiteY1534" fmla="*/ 653089 h 734237"/>
                <a:gd name="connsiteX1535" fmla="*/ 1073310 w 1472512"/>
                <a:gd name="connsiteY1535" fmla="*/ 652834 h 734237"/>
                <a:gd name="connsiteX1536" fmla="*/ 1076244 w 1472512"/>
                <a:gd name="connsiteY1536" fmla="*/ 648603 h 734237"/>
                <a:gd name="connsiteX1537" fmla="*/ 1078548 w 1472512"/>
                <a:gd name="connsiteY1537" fmla="*/ 646043 h 734237"/>
                <a:gd name="connsiteX1538" fmla="*/ 1079313 w 1472512"/>
                <a:gd name="connsiteY1538" fmla="*/ 644273 h 734237"/>
                <a:gd name="connsiteX1539" fmla="*/ 1079180 w 1472512"/>
                <a:gd name="connsiteY1539" fmla="*/ 643515 h 734237"/>
                <a:gd name="connsiteX1540" fmla="*/ 1078161 w 1472512"/>
                <a:gd name="connsiteY1540" fmla="*/ 642415 h 734237"/>
                <a:gd name="connsiteX1541" fmla="*/ 1076824 w 1472512"/>
                <a:gd name="connsiteY1541" fmla="*/ 643376 h 734237"/>
                <a:gd name="connsiteX1542" fmla="*/ 1076250 w 1472512"/>
                <a:gd name="connsiteY1542" fmla="*/ 643102 h 734237"/>
                <a:gd name="connsiteX1543" fmla="*/ 1074745 w 1472512"/>
                <a:gd name="connsiteY1543" fmla="*/ 640880 h 734237"/>
                <a:gd name="connsiteX1544" fmla="*/ 1073308 w 1472512"/>
                <a:gd name="connsiteY1544" fmla="*/ 640252 h 734237"/>
                <a:gd name="connsiteX1545" fmla="*/ 1072306 w 1472512"/>
                <a:gd name="connsiteY1545" fmla="*/ 640733 h 734237"/>
                <a:gd name="connsiteX1546" fmla="*/ 1073364 w 1472512"/>
                <a:gd name="connsiteY1546" fmla="*/ 642554 h 734237"/>
                <a:gd name="connsiteX1547" fmla="*/ 1074311 w 1472512"/>
                <a:gd name="connsiteY1547" fmla="*/ 643230 h 734237"/>
                <a:gd name="connsiteX1548" fmla="*/ 1073945 w 1472512"/>
                <a:gd name="connsiteY1548" fmla="*/ 645875 h 734237"/>
                <a:gd name="connsiteX1549" fmla="*/ 1073561 w 1472512"/>
                <a:gd name="connsiteY1549" fmla="*/ 646738 h 734237"/>
                <a:gd name="connsiteX1550" fmla="*/ 1072672 w 1472512"/>
                <a:gd name="connsiteY1550" fmla="*/ 647497 h 734237"/>
                <a:gd name="connsiteX1551" fmla="*/ 1071282 w 1472512"/>
                <a:gd name="connsiteY1551" fmla="*/ 647093 h 734237"/>
                <a:gd name="connsiteX1552" fmla="*/ 1070580 w 1472512"/>
                <a:gd name="connsiteY1552" fmla="*/ 647746 h 734237"/>
                <a:gd name="connsiteX1553" fmla="*/ 1069752 w 1472512"/>
                <a:gd name="connsiteY1553" fmla="*/ 647056 h 734237"/>
                <a:gd name="connsiteX1554" fmla="*/ 1068930 w 1472512"/>
                <a:gd name="connsiteY1554" fmla="*/ 645895 h 734237"/>
                <a:gd name="connsiteX1555" fmla="*/ 1068013 w 1472512"/>
                <a:gd name="connsiteY1555" fmla="*/ 643981 h 734237"/>
                <a:gd name="connsiteX1556" fmla="*/ 1070435 w 1472512"/>
                <a:gd name="connsiteY1556" fmla="*/ 633194 h 734237"/>
                <a:gd name="connsiteX1557" fmla="*/ 1072679 w 1472512"/>
                <a:gd name="connsiteY1557" fmla="*/ 626310 h 734237"/>
                <a:gd name="connsiteX1558" fmla="*/ 1072934 w 1472512"/>
                <a:gd name="connsiteY1558" fmla="*/ 618442 h 734237"/>
                <a:gd name="connsiteX1559" fmla="*/ 1073101 w 1472512"/>
                <a:gd name="connsiteY1559" fmla="*/ 617276 h 734237"/>
                <a:gd name="connsiteX1560" fmla="*/ 1072912 w 1472512"/>
                <a:gd name="connsiteY1560" fmla="*/ 615183 h 734237"/>
                <a:gd name="connsiteX1561" fmla="*/ 1069905 w 1472512"/>
                <a:gd name="connsiteY1561" fmla="*/ 610630 h 734237"/>
                <a:gd name="connsiteX1562" fmla="*/ 1056611 w 1472512"/>
                <a:gd name="connsiteY1562" fmla="*/ 599501 h 734237"/>
                <a:gd name="connsiteX1563" fmla="*/ 1046308 w 1472512"/>
                <a:gd name="connsiteY1563" fmla="*/ 586289 h 734237"/>
                <a:gd name="connsiteX1564" fmla="*/ 1037383 w 1472512"/>
                <a:gd name="connsiteY1564" fmla="*/ 581324 h 734237"/>
                <a:gd name="connsiteX1565" fmla="*/ 1030611 w 1472512"/>
                <a:gd name="connsiteY1565" fmla="*/ 582414 h 734237"/>
                <a:gd name="connsiteX1566" fmla="*/ 1029439 w 1472512"/>
                <a:gd name="connsiteY1566" fmla="*/ 583412 h 734237"/>
                <a:gd name="connsiteX1567" fmla="*/ 1028936 w 1472512"/>
                <a:gd name="connsiteY1567" fmla="*/ 584717 h 734237"/>
                <a:gd name="connsiteX1568" fmla="*/ 1029361 w 1472512"/>
                <a:gd name="connsiteY1568" fmla="*/ 586194 h 734237"/>
                <a:gd name="connsiteX1569" fmla="*/ 1028745 w 1472512"/>
                <a:gd name="connsiteY1569" fmla="*/ 586808 h 734237"/>
                <a:gd name="connsiteX1570" fmla="*/ 1026928 w 1472512"/>
                <a:gd name="connsiteY1570" fmla="*/ 586730 h 734237"/>
                <a:gd name="connsiteX1571" fmla="*/ 1024480 w 1472512"/>
                <a:gd name="connsiteY1571" fmla="*/ 587074 h 734237"/>
                <a:gd name="connsiteX1572" fmla="*/ 1018089 w 1472512"/>
                <a:gd name="connsiteY1572" fmla="*/ 590556 h 734237"/>
                <a:gd name="connsiteX1573" fmla="*/ 1015834 w 1472512"/>
                <a:gd name="connsiteY1573" fmla="*/ 590427 h 734237"/>
                <a:gd name="connsiteX1574" fmla="*/ 1013787 w 1472512"/>
                <a:gd name="connsiteY1574" fmla="*/ 591329 h 734237"/>
                <a:gd name="connsiteX1575" fmla="*/ 1012254 w 1472512"/>
                <a:gd name="connsiteY1575" fmla="*/ 592004 h 734237"/>
                <a:gd name="connsiteX1576" fmla="*/ 1008255 w 1472512"/>
                <a:gd name="connsiteY1576" fmla="*/ 592372 h 734237"/>
                <a:gd name="connsiteX1577" fmla="*/ 1004864 w 1472512"/>
                <a:gd name="connsiteY1577" fmla="*/ 593144 h 734237"/>
                <a:gd name="connsiteX1578" fmla="*/ 1003399 w 1472512"/>
                <a:gd name="connsiteY1578" fmla="*/ 592726 h 734237"/>
                <a:gd name="connsiteX1579" fmla="*/ 1002444 w 1472512"/>
                <a:gd name="connsiteY1579" fmla="*/ 590708 h 734237"/>
                <a:gd name="connsiteX1580" fmla="*/ 1002444 w 1472512"/>
                <a:gd name="connsiteY1580" fmla="*/ 588619 h 734237"/>
                <a:gd name="connsiteX1581" fmla="*/ 1003219 w 1472512"/>
                <a:gd name="connsiteY1581" fmla="*/ 590220 h 734237"/>
                <a:gd name="connsiteX1582" fmla="*/ 1004418 w 1472512"/>
                <a:gd name="connsiteY1582" fmla="*/ 591473 h 734237"/>
                <a:gd name="connsiteX1583" fmla="*/ 1004968 w 1472512"/>
                <a:gd name="connsiteY1583" fmla="*/ 590973 h 734237"/>
                <a:gd name="connsiteX1584" fmla="*/ 1005174 w 1472512"/>
                <a:gd name="connsiteY1584" fmla="*/ 589864 h 734237"/>
                <a:gd name="connsiteX1585" fmla="*/ 1003980 w 1472512"/>
                <a:gd name="connsiteY1585" fmla="*/ 587691 h 734237"/>
                <a:gd name="connsiteX1586" fmla="*/ 1000136 w 1472512"/>
                <a:gd name="connsiteY1586" fmla="*/ 584898 h 734237"/>
                <a:gd name="connsiteX1587" fmla="*/ 995762 w 1472512"/>
                <a:gd name="connsiteY1587" fmla="*/ 580817 h 734237"/>
                <a:gd name="connsiteX1588" fmla="*/ 997095 w 1472512"/>
                <a:gd name="connsiteY1588" fmla="*/ 580951 h 734237"/>
                <a:gd name="connsiteX1589" fmla="*/ 997433 w 1472512"/>
                <a:gd name="connsiteY1589" fmla="*/ 580077 h 734237"/>
                <a:gd name="connsiteX1590" fmla="*/ 996077 w 1472512"/>
                <a:gd name="connsiteY1590" fmla="*/ 578929 h 734237"/>
                <a:gd name="connsiteX1591" fmla="*/ 996649 w 1472512"/>
                <a:gd name="connsiteY1591" fmla="*/ 577602 h 734237"/>
                <a:gd name="connsiteX1592" fmla="*/ 997606 w 1472512"/>
                <a:gd name="connsiteY1592" fmla="*/ 576208 h 734237"/>
                <a:gd name="connsiteX1593" fmla="*/ 995759 w 1472512"/>
                <a:gd name="connsiteY1593" fmla="*/ 576417 h 734237"/>
                <a:gd name="connsiteX1594" fmla="*/ 994103 w 1472512"/>
                <a:gd name="connsiteY1594" fmla="*/ 577393 h 734237"/>
                <a:gd name="connsiteX1595" fmla="*/ 994048 w 1472512"/>
                <a:gd name="connsiteY1595" fmla="*/ 578599 h 734237"/>
                <a:gd name="connsiteX1596" fmla="*/ 993720 w 1472512"/>
                <a:gd name="connsiteY1596" fmla="*/ 579557 h 734237"/>
                <a:gd name="connsiteX1597" fmla="*/ 992829 w 1472512"/>
                <a:gd name="connsiteY1597" fmla="*/ 579418 h 734237"/>
                <a:gd name="connsiteX1598" fmla="*/ 991173 w 1472512"/>
                <a:gd name="connsiteY1598" fmla="*/ 578231 h 734237"/>
                <a:gd name="connsiteX1599" fmla="*/ 983022 w 1472512"/>
                <a:gd name="connsiteY1599" fmla="*/ 574927 h 734237"/>
                <a:gd name="connsiteX1600" fmla="*/ 975898 w 1472512"/>
                <a:gd name="connsiteY1600" fmla="*/ 573063 h 734237"/>
                <a:gd name="connsiteX1601" fmla="*/ 981367 w 1472512"/>
                <a:gd name="connsiteY1601" fmla="*/ 572224 h 734237"/>
                <a:gd name="connsiteX1602" fmla="*/ 984332 w 1472512"/>
                <a:gd name="connsiteY1602" fmla="*/ 572876 h 734237"/>
                <a:gd name="connsiteX1603" fmla="*/ 983978 w 1472512"/>
                <a:gd name="connsiteY1603" fmla="*/ 571876 h 734237"/>
                <a:gd name="connsiteX1604" fmla="*/ 983264 w 1472512"/>
                <a:gd name="connsiteY1604" fmla="*/ 571239 h 734237"/>
                <a:gd name="connsiteX1605" fmla="*/ 980925 w 1472512"/>
                <a:gd name="connsiteY1605" fmla="*/ 570434 h 734237"/>
                <a:gd name="connsiteX1606" fmla="*/ 977946 w 1472512"/>
                <a:gd name="connsiteY1606" fmla="*/ 570741 h 734237"/>
                <a:gd name="connsiteX1607" fmla="*/ 976063 w 1472512"/>
                <a:gd name="connsiteY1607" fmla="*/ 570363 h 734237"/>
                <a:gd name="connsiteX1608" fmla="*/ 974139 w 1472512"/>
                <a:gd name="connsiteY1608" fmla="*/ 571160 h 734237"/>
                <a:gd name="connsiteX1609" fmla="*/ 972030 w 1472512"/>
                <a:gd name="connsiteY1609" fmla="*/ 572348 h 734237"/>
                <a:gd name="connsiteX1610" fmla="*/ 970153 w 1472512"/>
                <a:gd name="connsiteY1610" fmla="*/ 572958 h 734237"/>
                <a:gd name="connsiteX1611" fmla="*/ 962806 w 1472512"/>
                <a:gd name="connsiteY1611" fmla="*/ 573812 h 734237"/>
                <a:gd name="connsiteX1612" fmla="*/ 956849 w 1472512"/>
                <a:gd name="connsiteY1612" fmla="*/ 574739 h 734237"/>
                <a:gd name="connsiteX1613" fmla="*/ 957804 w 1472512"/>
                <a:gd name="connsiteY1613" fmla="*/ 573761 h 734237"/>
                <a:gd name="connsiteX1614" fmla="*/ 958823 w 1472512"/>
                <a:gd name="connsiteY1614" fmla="*/ 573132 h 734237"/>
                <a:gd name="connsiteX1615" fmla="*/ 962344 w 1472512"/>
                <a:gd name="connsiteY1615" fmla="*/ 572175 h 734237"/>
                <a:gd name="connsiteX1616" fmla="*/ 962870 w 1472512"/>
                <a:gd name="connsiteY1616" fmla="*/ 570186 h 734237"/>
                <a:gd name="connsiteX1617" fmla="*/ 962042 w 1472512"/>
                <a:gd name="connsiteY1617" fmla="*/ 568268 h 734237"/>
                <a:gd name="connsiteX1618" fmla="*/ 961117 w 1472512"/>
                <a:gd name="connsiteY1618" fmla="*/ 568729 h 734237"/>
                <a:gd name="connsiteX1619" fmla="*/ 960144 w 1472512"/>
                <a:gd name="connsiteY1619" fmla="*/ 570226 h 734237"/>
                <a:gd name="connsiteX1620" fmla="*/ 958951 w 1472512"/>
                <a:gd name="connsiteY1620" fmla="*/ 569147 h 734237"/>
                <a:gd name="connsiteX1621" fmla="*/ 957629 w 1472512"/>
                <a:gd name="connsiteY1621" fmla="*/ 569152 h 734237"/>
                <a:gd name="connsiteX1622" fmla="*/ 957270 w 1472512"/>
                <a:gd name="connsiteY1622" fmla="*/ 571536 h 734237"/>
                <a:gd name="connsiteX1623" fmla="*/ 955575 w 1472512"/>
                <a:gd name="connsiteY1623" fmla="*/ 573132 h 734237"/>
                <a:gd name="connsiteX1624" fmla="*/ 954812 w 1472512"/>
                <a:gd name="connsiteY1624" fmla="*/ 574739 h 734237"/>
                <a:gd name="connsiteX1625" fmla="*/ 949844 w 1472512"/>
                <a:gd name="connsiteY1625" fmla="*/ 575998 h 734237"/>
                <a:gd name="connsiteX1626" fmla="*/ 949207 w 1472512"/>
                <a:gd name="connsiteY1626" fmla="*/ 575578 h 734237"/>
                <a:gd name="connsiteX1627" fmla="*/ 950661 w 1472512"/>
                <a:gd name="connsiteY1627" fmla="*/ 574052 h 734237"/>
                <a:gd name="connsiteX1628" fmla="*/ 950545 w 1472512"/>
                <a:gd name="connsiteY1628" fmla="*/ 573203 h 734237"/>
                <a:gd name="connsiteX1629" fmla="*/ 948887 w 1472512"/>
                <a:gd name="connsiteY1629" fmla="*/ 573932 h 734237"/>
                <a:gd name="connsiteX1630" fmla="*/ 946107 w 1472512"/>
                <a:gd name="connsiteY1630" fmla="*/ 576824 h 734237"/>
                <a:gd name="connsiteX1631" fmla="*/ 936318 w 1472512"/>
                <a:gd name="connsiteY1631" fmla="*/ 577770 h 734237"/>
                <a:gd name="connsiteX1632" fmla="*/ 936854 w 1472512"/>
                <a:gd name="connsiteY1632" fmla="*/ 577113 h 734237"/>
                <a:gd name="connsiteX1633" fmla="*/ 938920 w 1472512"/>
                <a:gd name="connsiteY1633" fmla="*/ 576981 h 734237"/>
                <a:gd name="connsiteX1634" fmla="*/ 941821 w 1472512"/>
                <a:gd name="connsiteY1634" fmla="*/ 576067 h 734237"/>
                <a:gd name="connsiteX1635" fmla="*/ 941234 w 1472512"/>
                <a:gd name="connsiteY1635" fmla="*/ 574526 h 734237"/>
                <a:gd name="connsiteX1636" fmla="*/ 940115 w 1472512"/>
                <a:gd name="connsiteY1636" fmla="*/ 572831 h 734237"/>
                <a:gd name="connsiteX1637" fmla="*/ 939082 w 1472512"/>
                <a:gd name="connsiteY1637" fmla="*/ 572643 h 734237"/>
                <a:gd name="connsiteX1638" fmla="*/ 938402 w 1472512"/>
                <a:gd name="connsiteY1638" fmla="*/ 571648 h 734237"/>
                <a:gd name="connsiteX1639" fmla="*/ 938435 w 1472512"/>
                <a:gd name="connsiteY1639" fmla="*/ 568515 h 734237"/>
                <a:gd name="connsiteX1640" fmla="*/ 937775 w 1472512"/>
                <a:gd name="connsiteY1640" fmla="*/ 566682 h 734237"/>
                <a:gd name="connsiteX1641" fmla="*/ 936182 w 1472512"/>
                <a:gd name="connsiteY1641" fmla="*/ 564796 h 734237"/>
                <a:gd name="connsiteX1642" fmla="*/ 935643 w 1472512"/>
                <a:gd name="connsiteY1642" fmla="*/ 565158 h 734237"/>
                <a:gd name="connsiteX1643" fmla="*/ 934471 w 1472512"/>
                <a:gd name="connsiteY1643" fmla="*/ 568384 h 734237"/>
                <a:gd name="connsiteX1644" fmla="*/ 933497 w 1472512"/>
                <a:gd name="connsiteY1644" fmla="*/ 572609 h 734237"/>
                <a:gd name="connsiteX1645" fmla="*/ 933016 w 1472512"/>
                <a:gd name="connsiteY1645" fmla="*/ 573974 h 734237"/>
                <a:gd name="connsiteX1646" fmla="*/ 930114 w 1472512"/>
                <a:gd name="connsiteY1646" fmla="*/ 574069 h 734237"/>
                <a:gd name="connsiteX1647" fmla="*/ 927545 w 1472512"/>
                <a:gd name="connsiteY1647" fmla="*/ 573780 h 734237"/>
                <a:gd name="connsiteX1648" fmla="*/ 918816 w 1472512"/>
                <a:gd name="connsiteY1648" fmla="*/ 574288 h 734237"/>
                <a:gd name="connsiteX1649" fmla="*/ 915554 w 1472512"/>
                <a:gd name="connsiteY1649" fmla="*/ 572858 h 734237"/>
                <a:gd name="connsiteX1650" fmla="*/ 914202 w 1472512"/>
                <a:gd name="connsiteY1650" fmla="*/ 572582 h 734237"/>
                <a:gd name="connsiteX1651" fmla="*/ 913378 w 1472512"/>
                <a:gd name="connsiteY1651" fmla="*/ 572615 h 734237"/>
                <a:gd name="connsiteX1652" fmla="*/ 909582 w 1472512"/>
                <a:gd name="connsiteY1652" fmla="*/ 573927 h 734237"/>
                <a:gd name="connsiteX1653" fmla="*/ 905255 w 1472512"/>
                <a:gd name="connsiteY1653" fmla="*/ 574932 h 734237"/>
                <a:gd name="connsiteX1654" fmla="*/ 904237 w 1472512"/>
                <a:gd name="connsiteY1654" fmla="*/ 574616 h 734237"/>
                <a:gd name="connsiteX1655" fmla="*/ 902784 w 1472512"/>
                <a:gd name="connsiteY1655" fmla="*/ 574570 h 734237"/>
                <a:gd name="connsiteX1656" fmla="*/ 899647 w 1472512"/>
                <a:gd name="connsiteY1656" fmla="*/ 577987 h 734237"/>
                <a:gd name="connsiteX1657" fmla="*/ 895949 w 1472512"/>
                <a:gd name="connsiteY1657" fmla="*/ 579586 h 734237"/>
                <a:gd name="connsiteX1658" fmla="*/ 886618 w 1472512"/>
                <a:gd name="connsiteY1658" fmla="*/ 576712 h 734237"/>
                <a:gd name="connsiteX1659" fmla="*/ 884297 w 1472512"/>
                <a:gd name="connsiteY1659" fmla="*/ 574399 h 734237"/>
                <a:gd name="connsiteX1660" fmla="*/ 882237 w 1472512"/>
                <a:gd name="connsiteY1660" fmla="*/ 573904 h 734237"/>
                <a:gd name="connsiteX1661" fmla="*/ 879704 w 1472512"/>
                <a:gd name="connsiteY1661" fmla="*/ 573618 h 734237"/>
                <a:gd name="connsiteX1662" fmla="*/ 876982 w 1472512"/>
                <a:gd name="connsiteY1662" fmla="*/ 576464 h 734237"/>
                <a:gd name="connsiteX1663" fmla="*/ 874915 w 1472512"/>
                <a:gd name="connsiteY1663" fmla="*/ 580302 h 734237"/>
                <a:gd name="connsiteX1664" fmla="*/ 878181 w 1472512"/>
                <a:gd name="connsiteY1664" fmla="*/ 582405 h 734237"/>
                <a:gd name="connsiteX1665" fmla="*/ 880978 w 1472512"/>
                <a:gd name="connsiteY1665" fmla="*/ 583410 h 734237"/>
                <a:gd name="connsiteX1666" fmla="*/ 885600 w 1472512"/>
                <a:gd name="connsiteY1666" fmla="*/ 582567 h 734237"/>
                <a:gd name="connsiteX1667" fmla="*/ 888153 w 1472512"/>
                <a:gd name="connsiteY1667" fmla="*/ 580706 h 734237"/>
                <a:gd name="connsiteX1668" fmla="*/ 890241 w 1472512"/>
                <a:gd name="connsiteY1668" fmla="*/ 580767 h 734237"/>
                <a:gd name="connsiteX1669" fmla="*/ 891238 w 1472512"/>
                <a:gd name="connsiteY1669" fmla="*/ 580390 h 734237"/>
                <a:gd name="connsiteX1670" fmla="*/ 892147 w 1472512"/>
                <a:gd name="connsiteY1670" fmla="*/ 579418 h 734237"/>
                <a:gd name="connsiteX1671" fmla="*/ 893932 w 1472512"/>
                <a:gd name="connsiteY1671" fmla="*/ 580185 h 734237"/>
                <a:gd name="connsiteX1672" fmla="*/ 893996 w 1472512"/>
                <a:gd name="connsiteY1672" fmla="*/ 580952 h 734237"/>
                <a:gd name="connsiteX1673" fmla="*/ 892729 w 1472512"/>
                <a:gd name="connsiteY1673" fmla="*/ 582035 h 734237"/>
                <a:gd name="connsiteX1674" fmla="*/ 891133 w 1472512"/>
                <a:gd name="connsiteY1674" fmla="*/ 582946 h 734237"/>
                <a:gd name="connsiteX1675" fmla="*/ 890166 w 1472512"/>
                <a:gd name="connsiteY1675" fmla="*/ 584019 h 734237"/>
                <a:gd name="connsiteX1676" fmla="*/ 891986 w 1472512"/>
                <a:gd name="connsiteY1676" fmla="*/ 586181 h 734237"/>
                <a:gd name="connsiteX1677" fmla="*/ 894847 w 1472512"/>
                <a:gd name="connsiteY1677" fmla="*/ 586908 h 734237"/>
                <a:gd name="connsiteX1678" fmla="*/ 895922 w 1472512"/>
                <a:gd name="connsiteY1678" fmla="*/ 586594 h 734237"/>
                <a:gd name="connsiteX1679" fmla="*/ 896589 w 1472512"/>
                <a:gd name="connsiteY1679" fmla="*/ 584164 h 734237"/>
                <a:gd name="connsiteX1680" fmla="*/ 898348 w 1472512"/>
                <a:gd name="connsiteY1680" fmla="*/ 582598 h 734237"/>
                <a:gd name="connsiteX1681" fmla="*/ 900738 w 1472512"/>
                <a:gd name="connsiteY1681" fmla="*/ 582936 h 734237"/>
                <a:gd name="connsiteX1682" fmla="*/ 900398 w 1472512"/>
                <a:gd name="connsiteY1682" fmla="*/ 583919 h 734237"/>
                <a:gd name="connsiteX1683" fmla="*/ 900733 w 1472512"/>
                <a:gd name="connsiteY1683" fmla="*/ 584845 h 734237"/>
                <a:gd name="connsiteX1684" fmla="*/ 901832 w 1472512"/>
                <a:gd name="connsiteY1684" fmla="*/ 586428 h 734237"/>
                <a:gd name="connsiteX1685" fmla="*/ 901706 w 1472512"/>
                <a:gd name="connsiteY1685" fmla="*/ 588694 h 734237"/>
                <a:gd name="connsiteX1686" fmla="*/ 901919 w 1472512"/>
                <a:gd name="connsiteY1686" fmla="*/ 589239 h 734237"/>
                <a:gd name="connsiteX1687" fmla="*/ 899343 w 1472512"/>
                <a:gd name="connsiteY1687" fmla="*/ 590240 h 734237"/>
                <a:gd name="connsiteX1688" fmla="*/ 897423 w 1472512"/>
                <a:gd name="connsiteY1688" fmla="*/ 590579 h 734237"/>
                <a:gd name="connsiteX1689" fmla="*/ 895888 w 1472512"/>
                <a:gd name="connsiteY1689" fmla="*/ 591887 h 734237"/>
                <a:gd name="connsiteX1690" fmla="*/ 896692 w 1472512"/>
                <a:gd name="connsiteY1690" fmla="*/ 592647 h 734237"/>
                <a:gd name="connsiteX1691" fmla="*/ 895127 w 1472512"/>
                <a:gd name="connsiteY1691" fmla="*/ 593313 h 734237"/>
                <a:gd name="connsiteX1692" fmla="*/ 894071 w 1472512"/>
                <a:gd name="connsiteY1692" fmla="*/ 593046 h 734237"/>
                <a:gd name="connsiteX1693" fmla="*/ 893538 w 1472512"/>
                <a:gd name="connsiteY1693" fmla="*/ 593293 h 734237"/>
                <a:gd name="connsiteX1694" fmla="*/ 893379 w 1472512"/>
                <a:gd name="connsiteY1694" fmla="*/ 594096 h 734237"/>
                <a:gd name="connsiteX1695" fmla="*/ 892571 w 1472512"/>
                <a:gd name="connsiteY1695" fmla="*/ 594842 h 734237"/>
                <a:gd name="connsiteX1696" fmla="*/ 893747 w 1472512"/>
                <a:gd name="connsiteY1696" fmla="*/ 597087 h 734237"/>
                <a:gd name="connsiteX1697" fmla="*/ 896157 w 1472512"/>
                <a:gd name="connsiteY1697" fmla="*/ 598552 h 734237"/>
                <a:gd name="connsiteX1698" fmla="*/ 897857 w 1472512"/>
                <a:gd name="connsiteY1698" fmla="*/ 600387 h 734237"/>
                <a:gd name="connsiteX1699" fmla="*/ 904693 w 1472512"/>
                <a:gd name="connsiteY1699" fmla="*/ 602804 h 734237"/>
                <a:gd name="connsiteX1700" fmla="*/ 906349 w 1472512"/>
                <a:gd name="connsiteY1700" fmla="*/ 602736 h 734237"/>
                <a:gd name="connsiteX1701" fmla="*/ 907980 w 1472512"/>
                <a:gd name="connsiteY1701" fmla="*/ 605166 h 734237"/>
                <a:gd name="connsiteX1702" fmla="*/ 909295 w 1472512"/>
                <a:gd name="connsiteY1702" fmla="*/ 606002 h 734237"/>
                <a:gd name="connsiteX1703" fmla="*/ 910559 w 1472512"/>
                <a:gd name="connsiteY1703" fmla="*/ 606427 h 734237"/>
                <a:gd name="connsiteX1704" fmla="*/ 910415 w 1472512"/>
                <a:gd name="connsiteY1704" fmla="*/ 608099 h 734237"/>
                <a:gd name="connsiteX1705" fmla="*/ 908167 w 1472512"/>
                <a:gd name="connsiteY1705" fmla="*/ 609321 h 734237"/>
                <a:gd name="connsiteX1706" fmla="*/ 907559 w 1472512"/>
                <a:gd name="connsiteY1706" fmla="*/ 610780 h 734237"/>
                <a:gd name="connsiteX1707" fmla="*/ 906993 w 1472512"/>
                <a:gd name="connsiteY1707" fmla="*/ 611600 h 734237"/>
                <a:gd name="connsiteX1708" fmla="*/ 905979 w 1472512"/>
                <a:gd name="connsiteY1708" fmla="*/ 610562 h 734237"/>
                <a:gd name="connsiteX1709" fmla="*/ 904938 w 1472512"/>
                <a:gd name="connsiteY1709" fmla="*/ 609809 h 734237"/>
                <a:gd name="connsiteX1710" fmla="*/ 902529 w 1472512"/>
                <a:gd name="connsiteY1710" fmla="*/ 612098 h 734237"/>
                <a:gd name="connsiteX1711" fmla="*/ 901366 w 1472512"/>
                <a:gd name="connsiteY1711" fmla="*/ 612580 h 734237"/>
                <a:gd name="connsiteX1712" fmla="*/ 901942 w 1472512"/>
                <a:gd name="connsiteY1712" fmla="*/ 610112 h 734237"/>
                <a:gd name="connsiteX1713" fmla="*/ 901032 w 1472512"/>
                <a:gd name="connsiteY1713" fmla="*/ 609145 h 734237"/>
                <a:gd name="connsiteX1714" fmla="*/ 899656 w 1472512"/>
                <a:gd name="connsiteY1714" fmla="*/ 606669 h 734237"/>
                <a:gd name="connsiteX1715" fmla="*/ 897651 w 1472512"/>
                <a:gd name="connsiteY1715" fmla="*/ 605138 h 734237"/>
                <a:gd name="connsiteX1716" fmla="*/ 896237 w 1472512"/>
                <a:gd name="connsiteY1716" fmla="*/ 604631 h 734237"/>
                <a:gd name="connsiteX1717" fmla="*/ 895138 w 1472512"/>
                <a:gd name="connsiteY1717" fmla="*/ 603660 h 734237"/>
                <a:gd name="connsiteX1718" fmla="*/ 893806 w 1472512"/>
                <a:gd name="connsiteY1718" fmla="*/ 603268 h 734237"/>
                <a:gd name="connsiteX1719" fmla="*/ 892671 w 1472512"/>
                <a:gd name="connsiteY1719" fmla="*/ 603368 h 734237"/>
                <a:gd name="connsiteX1720" fmla="*/ 890747 w 1472512"/>
                <a:gd name="connsiteY1720" fmla="*/ 602804 h 734237"/>
                <a:gd name="connsiteX1721" fmla="*/ 890620 w 1472512"/>
                <a:gd name="connsiteY1721" fmla="*/ 601485 h 734237"/>
                <a:gd name="connsiteX1722" fmla="*/ 890087 w 1472512"/>
                <a:gd name="connsiteY1722" fmla="*/ 600498 h 734237"/>
                <a:gd name="connsiteX1723" fmla="*/ 888582 w 1472512"/>
                <a:gd name="connsiteY1723" fmla="*/ 599332 h 734237"/>
                <a:gd name="connsiteX1724" fmla="*/ 881393 w 1472512"/>
                <a:gd name="connsiteY1724" fmla="*/ 597129 h 734237"/>
                <a:gd name="connsiteX1725" fmla="*/ 881349 w 1472512"/>
                <a:gd name="connsiteY1725" fmla="*/ 598041 h 734237"/>
                <a:gd name="connsiteX1726" fmla="*/ 881847 w 1472512"/>
                <a:gd name="connsiteY1726" fmla="*/ 598727 h 734237"/>
                <a:gd name="connsiteX1727" fmla="*/ 882880 w 1472512"/>
                <a:gd name="connsiteY1727" fmla="*/ 599184 h 734237"/>
                <a:gd name="connsiteX1728" fmla="*/ 884116 w 1472512"/>
                <a:gd name="connsiteY1728" fmla="*/ 600073 h 734237"/>
                <a:gd name="connsiteX1729" fmla="*/ 884104 w 1472512"/>
                <a:gd name="connsiteY1729" fmla="*/ 602704 h 734237"/>
                <a:gd name="connsiteX1730" fmla="*/ 883571 w 1472512"/>
                <a:gd name="connsiteY1730" fmla="*/ 603817 h 734237"/>
                <a:gd name="connsiteX1731" fmla="*/ 883340 w 1472512"/>
                <a:gd name="connsiteY1731" fmla="*/ 605403 h 734237"/>
                <a:gd name="connsiteX1732" fmla="*/ 882866 w 1472512"/>
                <a:gd name="connsiteY1732" fmla="*/ 607013 h 734237"/>
                <a:gd name="connsiteX1733" fmla="*/ 881985 w 1472512"/>
                <a:gd name="connsiteY1733" fmla="*/ 608282 h 734237"/>
                <a:gd name="connsiteX1734" fmla="*/ 880022 w 1472512"/>
                <a:gd name="connsiteY1734" fmla="*/ 609148 h 734237"/>
                <a:gd name="connsiteX1735" fmla="*/ 879156 w 1472512"/>
                <a:gd name="connsiteY1735" fmla="*/ 608424 h 734237"/>
                <a:gd name="connsiteX1736" fmla="*/ 877757 w 1472512"/>
                <a:gd name="connsiteY1736" fmla="*/ 604956 h 734237"/>
                <a:gd name="connsiteX1737" fmla="*/ 875777 w 1472512"/>
                <a:gd name="connsiteY1737" fmla="*/ 603863 h 734237"/>
                <a:gd name="connsiteX1738" fmla="*/ 872632 w 1472512"/>
                <a:gd name="connsiteY1738" fmla="*/ 603735 h 734237"/>
                <a:gd name="connsiteX1739" fmla="*/ 870496 w 1472512"/>
                <a:gd name="connsiteY1739" fmla="*/ 604518 h 734237"/>
                <a:gd name="connsiteX1740" fmla="*/ 868168 w 1472512"/>
                <a:gd name="connsiteY1740" fmla="*/ 607879 h 734237"/>
                <a:gd name="connsiteX1741" fmla="*/ 866292 w 1472512"/>
                <a:gd name="connsiteY1741" fmla="*/ 608428 h 734237"/>
                <a:gd name="connsiteX1742" fmla="*/ 859872 w 1472512"/>
                <a:gd name="connsiteY1742" fmla="*/ 606687 h 734237"/>
                <a:gd name="connsiteX1743" fmla="*/ 852539 w 1472512"/>
                <a:gd name="connsiteY1743" fmla="*/ 604034 h 734237"/>
                <a:gd name="connsiteX1744" fmla="*/ 852729 w 1472512"/>
                <a:gd name="connsiteY1744" fmla="*/ 603150 h 734237"/>
                <a:gd name="connsiteX1745" fmla="*/ 853882 w 1472512"/>
                <a:gd name="connsiteY1745" fmla="*/ 602866 h 734237"/>
                <a:gd name="connsiteX1746" fmla="*/ 856094 w 1472512"/>
                <a:gd name="connsiteY1746" fmla="*/ 603229 h 734237"/>
                <a:gd name="connsiteX1747" fmla="*/ 855977 w 1472512"/>
                <a:gd name="connsiteY1747" fmla="*/ 602318 h 734237"/>
                <a:gd name="connsiteX1748" fmla="*/ 853717 w 1472512"/>
                <a:gd name="connsiteY1748" fmla="*/ 599351 h 734237"/>
                <a:gd name="connsiteX1749" fmla="*/ 853302 w 1472512"/>
                <a:gd name="connsiteY1749" fmla="*/ 598011 h 734237"/>
                <a:gd name="connsiteX1750" fmla="*/ 853593 w 1472512"/>
                <a:gd name="connsiteY1750" fmla="*/ 596375 h 734237"/>
                <a:gd name="connsiteX1751" fmla="*/ 852856 w 1472512"/>
                <a:gd name="connsiteY1751" fmla="*/ 596411 h 734237"/>
                <a:gd name="connsiteX1752" fmla="*/ 851499 w 1472512"/>
                <a:gd name="connsiteY1752" fmla="*/ 597785 h 734237"/>
                <a:gd name="connsiteX1753" fmla="*/ 846824 w 1472512"/>
                <a:gd name="connsiteY1753" fmla="*/ 596621 h 734237"/>
                <a:gd name="connsiteX1754" fmla="*/ 845533 w 1472512"/>
                <a:gd name="connsiteY1754" fmla="*/ 595230 h 734237"/>
                <a:gd name="connsiteX1755" fmla="*/ 842786 w 1472512"/>
                <a:gd name="connsiteY1755" fmla="*/ 591307 h 734237"/>
                <a:gd name="connsiteX1756" fmla="*/ 838910 w 1472512"/>
                <a:gd name="connsiteY1756" fmla="*/ 591179 h 734237"/>
                <a:gd name="connsiteX1757" fmla="*/ 837156 w 1472512"/>
                <a:gd name="connsiteY1757" fmla="*/ 588799 h 734237"/>
                <a:gd name="connsiteX1758" fmla="*/ 833988 w 1472512"/>
                <a:gd name="connsiteY1758" fmla="*/ 589796 h 734237"/>
                <a:gd name="connsiteX1759" fmla="*/ 832385 w 1472512"/>
                <a:gd name="connsiteY1759" fmla="*/ 590898 h 734237"/>
                <a:gd name="connsiteX1760" fmla="*/ 830975 w 1472512"/>
                <a:gd name="connsiteY1760" fmla="*/ 592608 h 734237"/>
                <a:gd name="connsiteX1761" fmla="*/ 831523 w 1472512"/>
                <a:gd name="connsiteY1761" fmla="*/ 593493 h 734237"/>
                <a:gd name="connsiteX1762" fmla="*/ 832929 w 1472512"/>
                <a:gd name="connsiteY1762" fmla="*/ 594899 h 734237"/>
                <a:gd name="connsiteX1763" fmla="*/ 832288 w 1472512"/>
                <a:gd name="connsiteY1763" fmla="*/ 595577 h 734237"/>
                <a:gd name="connsiteX1764" fmla="*/ 827777 w 1472512"/>
                <a:gd name="connsiteY1764" fmla="*/ 596580 h 734237"/>
                <a:gd name="connsiteX1765" fmla="*/ 817306 w 1472512"/>
                <a:gd name="connsiteY1765" fmla="*/ 595460 h 734237"/>
                <a:gd name="connsiteX1766" fmla="*/ 814244 w 1472512"/>
                <a:gd name="connsiteY1766" fmla="*/ 594412 h 734237"/>
                <a:gd name="connsiteX1767" fmla="*/ 810135 w 1472512"/>
                <a:gd name="connsiteY1767" fmla="*/ 592198 h 734237"/>
                <a:gd name="connsiteX1768" fmla="*/ 804439 w 1472512"/>
                <a:gd name="connsiteY1768" fmla="*/ 590391 h 734237"/>
                <a:gd name="connsiteX1769" fmla="*/ 801696 w 1472512"/>
                <a:gd name="connsiteY1769" fmla="*/ 590099 h 734237"/>
                <a:gd name="connsiteX1770" fmla="*/ 799012 w 1472512"/>
                <a:gd name="connsiteY1770" fmla="*/ 590458 h 734237"/>
                <a:gd name="connsiteX1771" fmla="*/ 791197 w 1472512"/>
                <a:gd name="connsiteY1771" fmla="*/ 590643 h 734237"/>
                <a:gd name="connsiteX1772" fmla="*/ 789383 w 1472512"/>
                <a:gd name="connsiteY1772" fmla="*/ 591124 h 734237"/>
                <a:gd name="connsiteX1773" fmla="*/ 787838 w 1472512"/>
                <a:gd name="connsiteY1773" fmla="*/ 591890 h 734237"/>
                <a:gd name="connsiteX1774" fmla="*/ 786836 w 1472512"/>
                <a:gd name="connsiteY1774" fmla="*/ 591041 h 734237"/>
                <a:gd name="connsiteX1775" fmla="*/ 786372 w 1472512"/>
                <a:gd name="connsiteY1775" fmla="*/ 589525 h 734237"/>
                <a:gd name="connsiteX1776" fmla="*/ 787280 w 1472512"/>
                <a:gd name="connsiteY1776" fmla="*/ 589278 h 734237"/>
                <a:gd name="connsiteX1777" fmla="*/ 788289 w 1472512"/>
                <a:gd name="connsiteY1777" fmla="*/ 588386 h 734237"/>
                <a:gd name="connsiteX1778" fmla="*/ 789199 w 1472512"/>
                <a:gd name="connsiteY1778" fmla="*/ 586622 h 734237"/>
                <a:gd name="connsiteX1779" fmla="*/ 789303 w 1472512"/>
                <a:gd name="connsiteY1779" fmla="*/ 585555 h 734237"/>
                <a:gd name="connsiteX1780" fmla="*/ 788666 w 1472512"/>
                <a:gd name="connsiteY1780" fmla="*/ 584858 h 734237"/>
                <a:gd name="connsiteX1781" fmla="*/ 787456 w 1472512"/>
                <a:gd name="connsiteY1781" fmla="*/ 584788 h 734237"/>
                <a:gd name="connsiteX1782" fmla="*/ 784781 w 1472512"/>
                <a:gd name="connsiteY1782" fmla="*/ 589386 h 734237"/>
                <a:gd name="connsiteX1783" fmla="*/ 786309 w 1472512"/>
                <a:gd name="connsiteY1783" fmla="*/ 591960 h 734237"/>
                <a:gd name="connsiteX1784" fmla="*/ 786204 w 1472512"/>
                <a:gd name="connsiteY1784" fmla="*/ 592888 h 734237"/>
                <a:gd name="connsiteX1785" fmla="*/ 780868 w 1472512"/>
                <a:gd name="connsiteY1785" fmla="*/ 593417 h 734237"/>
                <a:gd name="connsiteX1786" fmla="*/ 768756 w 1472512"/>
                <a:gd name="connsiteY1786" fmla="*/ 598594 h 734237"/>
                <a:gd name="connsiteX1787" fmla="*/ 764033 w 1472512"/>
                <a:gd name="connsiteY1787" fmla="*/ 601383 h 734237"/>
                <a:gd name="connsiteX1788" fmla="*/ 764274 w 1472512"/>
                <a:gd name="connsiteY1788" fmla="*/ 600445 h 734237"/>
                <a:gd name="connsiteX1789" fmla="*/ 769986 w 1472512"/>
                <a:gd name="connsiteY1789" fmla="*/ 596828 h 734237"/>
                <a:gd name="connsiteX1790" fmla="*/ 767970 w 1472512"/>
                <a:gd name="connsiteY1790" fmla="*/ 596275 h 734237"/>
                <a:gd name="connsiteX1791" fmla="*/ 764722 w 1472512"/>
                <a:gd name="connsiteY1791" fmla="*/ 597179 h 734237"/>
                <a:gd name="connsiteX1792" fmla="*/ 763557 w 1472512"/>
                <a:gd name="connsiteY1792" fmla="*/ 596831 h 734237"/>
                <a:gd name="connsiteX1793" fmla="*/ 764933 w 1472512"/>
                <a:gd name="connsiteY1793" fmla="*/ 593838 h 734237"/>
                <a:gd name="connsiteX1794" fmla="*/ 764485 w 1472512"/>
                <a:gd name="connsiteY1794" fmla="*/ 591198 h 734237"/>
                <a:gd name="connsiteX1795" fmla="*/ 762178 w 1472512"/>
                <a:gd name="connsiteY1795" fmla="*/ 591126 h 734237"/>
                <a:gd name="connsiteX1796" fmla="*/ 760710 w 1472512"/>
                <a:gd name="connsiteY1796" fmla="*/ 593234 h 734237"/>
                <a:gd name="connsiteX1797" fmla="*/ 759690 w 1472512"/>
                <a:gd name="connsiteY1797" fmla="*/ 593145 h 734237"/>
                <a:gd name="connsiteX1798" fmla="*/ 758353 w 1472512"/>
                <a:gd name="connsiteY1798" fmla="*/ 592240 h 734237"/>
                <a:gd name="connsiteX1799" fmla="*/ 757317 w 1472512"/>
                <a:gd name="connsiteY1799" fmla="*/ 592526 h 734237"/>
                <a:gd name="connsiteX1800" fmla="*/ 758084 w 1472512"/>
                <a:gd name="connsiteY1800" fmla="*/ 597302 h 734237"/>
                <a:gd name="connsiteX1801" fmla="*/ 759536 w 1472512"/>
                <a:gd name="connsiteY1801" fmla="*/ 599264 h 734237"/>
                <a:gd name="connsiteX1802" fmla="*/ 760751 w 1472512"/>
                <a:gd name="connsiteY1802" fmla="*/ 601765 h 734237"/>
                <a:gd name="connsiteX1803" fmla="*/ 757434 w 1472512"/>
                <a:gd name="connsiteY1803" fmla="*/ 604854 h 734237"/>
                <a:gd name="connsiteX1804" fmla="*/ 754354 w 1472512"/>
                <a:gd name="connsiteY1804" fmla="*/ 607401 h 734237"/>
                <a:gd name="connsiteX1805" fmla="*/ 754020 w 1472512"/>
                <a:gd name="connsiteY1805" fmla="*/ 609861 h 734237"/>
                <a:gd name="connsiteX1806" fmla="*/ 750924 w 1472512"/>
                <a:gd name="connsiteY1806" fmla="*/ 613064 h 734237"/>
                <a:gd name="connsiteX1807" fmla="*/ 748012 w 1472512"/>
                <a:gd name="connsiteY1807" fmla="*/ 614879 h 734237"/>
                <a:gd name="connsiteX1808" fmla="*/ 741170 w 1472512"/>
                <a:gd name="connsiteY1808" fmla="*/ 619143 h 734237"/>
                <a:gd name="connsiteX1809" fmla="*/ 739217 w 1472512"/>
                <a:gd name="connsiteY1809" fmla="*/ 620055 h 734237"/>
                <a:gd name="connsiteX1810" fmla="*/ 736131 w 1472512"/>
                <a:gd name="connsiteY1810" fmla="*/ 622033 h 734237"/>
                <a:gd name="connsiteX1811" fmla="*/ 731870 w 1472512"/>
                <a:gd name="connsiteY1811" fmla="*/ 623515 h 734237"/>
                <a:gd name="connsiteX1812" fmla="*/ 727786 w 1472512"/>
                <a:gd name="connsiteY1812" fmla="*/ 625866 h 734237"/>
                <a:gd name="connsiteX1813" fmla="*/ 726408 w 1472512"/>
                <a:gd name="connsiteY1813" fmla="*/ 626223 h 734237"/>
                <a:gd name="connsiteX1814" fmla="*/ 729016 w 1472512"/>
                <a:gd name="connsiteY1814" fmla="*/ 624233 h 734237"/>
                <a:gd name="connsiteX1815" fmla="*/ 732109 w 1472512"/>
                <a:gd name="connsiteY1815" fmla="*/ 622265 h 734237"/>
                <a:gd name="connsiteX1816" fmla="*/ 729457 w 1472512"/>
                <a:gd name="connsiteY1816" fmla="*/ 622535 h 734237"/>
                <a:gd name="connsiteX1817" fmla="*/ 725367 w 1472512"/>
                <a:gd name="connsiteY1817" fmla="*/ 621623 h 734237"/>
                <a:gd name="connsiteX1818" fmla="*/ 722865 w 1472512"/>
                <a:gd name="connsiteY1818" fmla="*/ 621570 h 734237"/>
                <a:gd name="connsiteX1819" fmla="*/ 722847 w 1472512"/>
                <a:gd name="connsiteY1819" fmla="*/ 622288 h 734237"/>
                <a:gd name="connsiteX1820" fmla="*/ 720943 w 1472512"/>
                <a:gd name="connsiteY1820" fmla="*/ 623302 h 734237"/>
                <a:gd name="connsiteX1821" fmla="*/ 718972 w 1472512"/>
                <a:gd name="connsiteY1821" fmla="*/ 621812 h 734237"/>
                <a:gd name="connsiteX1822" fmla="*/ 718112 w 1472512"/>
                <a:gd name="connsiteY1822" fmla="*/ 620809 h 734237"/>
                <a:gd name="connsiteX1823" fmla="*/ 717705 w 1472512"/>
                <a:gd name="connsiteY1823" fmla="*/ 619944 h 734237"/>
                <a:gd name="connsiteX1824" fmla="*/ 716868 w 1472512"/>
                <a:gd name="connsiteY1824" fmla="*/ 619735 h 734237"/>
                <a:gd name="connsiteX1825" fmla="*/ 716064 w 1472512"/>
                <a:gd name="connsiteY1825" fmla="*/ 620136 h 734237"/>
                <a:gd name="connsiteX1826" fmla="*/ 719007 w 1472512"/>
                <a:gd name="connsiteY1826" fmla="*/ 626230 h 734237"/>
                <a:gd name="connsiteX1827" fmla="*/ 720260 w 1472512"/>
                <a:gd name="connsiteY1827" fmla="*/ 626493 h 734237"/>
                <a:gd name="connsiteX1828" fmla="*/ 721649 w 1472512"/>
                <a:gd name="connsiteY1828" fmla="*/ 627098 h 734237"/>
                <a:gd name="connsiteX1829" fmla="*/ 719921 w 1472512"/>
                <a:gd name="connsiteY1829" fmla="*/ 628518 h 734237"/>
                <a:gd name="connsiteX1830" fmla="*/ 718062 w 1472512"/>
                <a:gd name="connsiteY1830" fmla="*/ 629592 h 734237"/>
                <a:gd name="connsiteX1831" fmla="*/ 715136 w 1472512"/>
                <a:gd name="connsiteY1831" fmla="*/ 630307 h 734237"/>
                <a:gd name="connsiteX1832" fmla="*/ 712659 w 1472512"/>
                <a:gd name="connsiteY1832" fmla="*/ 628086 h 734237"/>
                <a:gd name="connsiteX1833" fmla="*/ 712121 w 1472512"/>
                <a:gd name="connsiteY1833" fmla="*/ 630872 h 734237"/>
                <a:gd name="connsiteX1834" fmla="*/ 711806 w 1472512"/>
                <a:gd name="connsiteY1834" fmla="*/ 633654 h 734237"/>
                <a:gd name="connsiteX1835" fmla="*/ 710974 w 1472512"/>
                <a:gd name="connsiteY1835" fmla="*/ 634368 h 734237"/>
                <a:gd name="connsiteX1836" fmla="*/ 709645 w 1472512"/>
                <a:gd name="connsiteY1836" fmla="*/ 635384 h 734237"/>
                <a:gd name="connsiteX1837" fmla="*/ 708925 w 1472512"/>
                <a:gd name="connsiteY1837" fmla="*/ 634617 h 734237"/>
                <a:gd name="connsiteX1838" fmla="*/ 708582 w 1472512"/>
                <a:gd name="connsiteY1838" fmla="*/ 633541 h 734237"/>
                <a:gd name="connsiteX1839" fmla="*/ 707732 w 1472512"/>
                <a:gd name="connsiteY1839" fmla="*/ 634502 h 734237"/>
                <a:gd name="connsiteX1840" fmla="*/ 706486 w 1472512"/>
                <a:gd name="connsiteY1840" fmla="*/ 635221 h 734237"/>
                <a:gd name="connsiteX1841" fmla="*/ 704431 w 1472512"/>
                <a:gd name="connsiteY1841" fmla="*/ 635365 h 734237"/>
                <a:gd name="connsiteX1842" fmla="*/ 702889 w 1472512"/>
                <a:gd name="connsiteY1842" fmla="*/ 635749 h 734237"/>
                <a:gd name="connsiteX1843" fmla="*/ 702925 w 1472512"/>
                <a:gd name="connsiteY1843" fmla="*/ 636901 h 734237"/>
                <a:gd name="connsiteX1844" fmla="*/ 703278 w 1472512"/>
                <a:gd name="connsiteY1844" fmla="*/ 638057 h 734237"/>
                <a:gd name="connsiteX1845" fmla="*/ 706004 w 1472512"/>
                <a:gd name="connsiteY1845" fmla="*/ 637144 h 734237"/>
                <a:gd name="connsiteX1846" fmla="*/ 705017 w 1472512"/>
                <a:gd name="connsiteY1846" fmla="*/ 640118 h 734237"/>
                <a:gd name="connsiteX1847" fmla="*/ 702507 w 1472512"/>
                <a:gd name="connsiteY1847" fmla="*/ 643054 h 734237"/>
                <a:gd name="connsiteX1848" fmla="*/ 700464 w 1472512"/>
                <a:gd name="connsiteY1848" fmla="*/ 643748 h 734237"/>
                <a:gd name="connsiteX1849" fmla="*/ 697337 w 1472512"/>
                <a:gd name="connsiteY1849" fmla="*/ 643319 h 734237"/>
                <a:gd name="connsiteX1850" fmla="*/ 696565 w 1472512"/>
                <a:gd name="connsiteY1850" fmla="*/ 643614 h 734237"/>
                <a:gd name="connsiteX1851" fmla="*/ 695873 w 1472512"/>
                <a:gd name="connsiteY1851" fmla="*/ 644223 h 734237"/>
                <a:gd name="connsiteX1852" fmla="*/ 699515 w 1472512"/>
                <a:gd name="connsiteY1852" fmla="*/ 648814 h 734237"/>
                <a:gd name="connsiteX1853" fmla="*/ 697174 w 1472512"/>
                <a:gd name="connsiteY1853" fmla="*/ 655729 h 734237"/>
                <a:gd name="connsiteX1854" fmla="*/ 695679 w 1472512"/>
                <a:gd name="connsiteY1854" fmla="*/ 658233 h 734237"/>
                <a:gd name="connsiteX1855" fmla="*/ 694641 w 1472512"/>
                <a:gd name="connsiteY1855" fmla="*/ 658553 h 734237"/>
                <a:gd name="connsiteX1856" fmla="*/ 693516 w 1472512"/>
                <a:gd name="connsiteY1856" fmla="*/ 658626 h 734237"/>
                <a:gd name="connsiteX1857" fmla="*/ 689480 w 1472512"/>
                <a:gd name="connsiteY1857" fmla="*/ 656401 h 734237"/>
                <a:gd name="connsiteX1858" fmla="*/ 687278 w 1472512"/>
                <a:gd name="connsiteY1858" fmla="*/ 654679 h 734237"/>
                <a:gd name="connsiteX1859" fmla="*/ 689217 w 1472512"/>
                <a:gd name="connsiteY1859" fmla="*/ 659363 h 734237"/>
                <a:gd name="connsiteX1860" fmla="*/ 694506 w 1472512"/>
                <a:gd name="connsiteY1860" fmla="*/ 660730 h 734237"/>
                <a:gd name="connsiteX1861" fmla="*/ 694776 w 1472512"/>
                <a:gd name="connsiteY1861" fmla="*/ 662499 h 734237"/>
                <a:gd name="connsiteX1862" fmla="*/ 694747 w 1472512"/>
                <a:gd name="connsiteY1862" fmla="*/ 664013 h 734237"/>
                <a:gd name="connsiteX1863" fmla="*/ 693704 w 1472512"/>
                <a:gd name="connsiteY1863" fmla="*/ 665786 h 734237"/>
                <a:gd name="connsiteX1864" fmla="*/ 692731 w 1472512"/>
                <a:gd name="connsiteY1864" fmla="*/ 668143 h 734237"/>
                <a:gd name="connsiteX1865" fmla="*/ 693450 w 1472512"/>
                <a:gd name="connsiteY1865" fmla="*/ 669784 h 734237"/>
                <a:gd name="connsiteX1866" fmla="*/ 694284 w 1472512"/>
                <a:gd name="connsiteY1866" fmla="*/ 673838 h 734237"/>
                <a:gd name="connsiteX1867" fmla="*/ 694998 w 1472512"/>
                <a:gd name="connsiteY1867" fmla="*/ 675698 h 734237"/>
                <a:gd name="connsiteX1868" fmla="*/ 695782 w 1472512"/>
                <a:gd name="connsiteY1868" fmla="*/ 681335 h 734237"/>
                <a:gd name="connsiteX1869" fmla="*/ 696618 w 1472512"/>
                <a:gd name="connsiteY1869" fmla="*/ 683777 h 734237"/>
                <a:gd name="connsiteX1870" fmla="*/ 701424 w 1472512"/>
                <a:gd name="connsiteY1870" fmla="*/ 692757 h 734237"/>
                <a:gd name="connsiteX1871" fmla="*/ 703045 w 1472512"/>
                <a:gd name="connsiteY1871" fmla="*/ 692826 h 734237"/>
                <a:gd name="connsiteX1872" fmla="*/ 703305 w 1472512"/>
                <a:gd name="connsiteY1872" fmla="*/ 693798 h 734237"/>
                <a:gd name="connsiteX1873" fmla="*/ 703150 w 1472512"/>
                <a:gd name="connsiteY1873" fmla="*/ 695661 h 734237"/>
                <a:gd name="connsiteX1874" fmla="*/ 699692 w 1472512"/>
                <a:gd name="connsiteY1874" fmla="*/ 696202 h 734237"/>
                <a:gd name="connsiteX1875" fmla="*/ 698242 w 1472512"/>
                <a:gd name="connsiteY1875" fmla="*/ 697032 h 734237"/>
                <a:gd name="connsiteX1876" fmla="*/ 697958 w 1472512"/>
                <a:gd name="connsiteY1876" fmla="*/ 697754 h 734237"/>
                <a:gd name="connsiteX1877" fmla="*/ 697745 w 1472512"/>
                <a:gd name="connsiteY1877" fmla="*/ 698142 h 734237"/>
                <a:gd name="connsiteX1878" fmla="*/ 697298 w 1472512"/>
                <a:gd name="connsiteY1878" fmla="*/ 698107 h 734237"/>
                <a:gd name="connsiteX1879" fmla="*/ 695649 w 1472512"/>
                <a:gd name="connsiteY1879" fmla="*/ 697588 h 734237"/>
                <a:gd name="connsiteX1880" fmla="*/ 691901 w 1472512"/>
                <a:gd name="connsiteY1880" fmla="*/ 695041 h 734237"/>
                <a:gd name="connsiteX1881" fmla="*/ 686437 w 1472512"/>
                <a:gd name="connsiteY1881" fmla="*/ 693462 h 734237"/>
                <a:gd name="connsiteX1882" fmla="*/ 679258 w 1472512"/>
                <a:gd name="connsiteY1882" fmla="*/ 692850 h 734237"/>
                <a:gd name="connsiteX1883" fmla="*/ 674354 w 1472512"/>
                <a:gd name="connsiteY1883" fmla="*/ 691575 h 734237"/>
                <a:gd name="connsiteX1884" fmla="*/ 671725 w 1472512"/>
                <a:gd name="connsiteY1884" fmla="*/ 689631 h 734237"/>
                <a:gd name="connsiteX1885" fmla="*/ 668975 w 1472512"/>
                <a:gd name="connsiteY1885" fmla="*/ 688478 h 734237"/>
                <a:gd name="connsiteX1886" fmla="*/ 666109 w 1472512"/>
                <a:gd name="connsiteY1886" fmla="*/ 688115 h 734237"/>
                <a:gd name="connsiteX1887" fmla="*/ 663733 w 1472512"/>
                <a:gd name="connsiteY1887" fmla="*/ 687060 h 734237"/>
                <a:gd name="connsiteX1888" fmla="*/ 661850 w 1472512"/>
                <a:gd name="connsiteY1888" fmla="*/ 685311 h 734237"/>
                <a:gd name="connsiteX1889" fmla="*/ 659096 w 1472512"/>
                <a:gd name="connsiteY1889" fmla="*/ 684194 h 734237"/>
                <a:gd name="connsiteX1890" fmla="*/ 655471 w 1472512"/>
                <a:gd name="connsiteY1890" fmla="*/ 683710 h 734237"/>
                <a:gd name="connsiteX1891" fmla="*/ 653112 w 1472512"/>
                <a:gd name="connsiteY1891" fmla="*/ 682399 h 734237"/>
                <a:gd name="connsiteX1892" fmla="*/ 651471 w 1472512"/>
                <a:gd name="connsiteY1892" fmla="*/ 679191 h 734237"/>
                <a:gd name="connsiteX1893" fmla="*/ 651464 w 1472512"/>
                <a:gd name="connsiteY1893" fmla="*/ 679143 h 734237"/>
                <a:gd name="connsiteX1894" fmla="*/ 649995 w 1472512"/>
                <a:gd name="connsiteY1894" fmla="*/ 673775 h 734237"/>
                <a:gd name="connsiteX1895" fmla="*/ 648145 w 1472512"/>
                <a:gd name="connsiteY1895" fmla="*/ 670409 h 734237"/>
                <a:gd name="connsiteX1896" fmla="*/ 644545 w 1472512"/>
                <a:gd name="connsiteY1896" fmla="*/ 666241 h 734237"/>
                <a:gd name="connsiteX1897" fmla="*/ 644215 w 1472512"/>
                <a:gd name="connsiteY1897" fmla="*/ 665693 h 734237"/>
                <a:gd name="connsiteX1898" fmla="*/ 644214 w 1472512"/>
                <a:gd name="connsiteY1898" fmla="*/ 665692 h 734237"/>
                <a:gd name="connsiteX1899" fmla="*/ 644184 w 1472512"/>
                <a:gd name="connsiteY1899" fmla="*/ 665006 h 734237"/>
                <a:gd name="connsiteX1900" fmla="*/ 644631 w 1472512"/>
                <a:gd name="connsiteY1900" fmla="*/ 662578 h 734237"/>
                <a:gd name="connsiteX1901" fmla="*/ 644251 w 1472512"/>
                <a:gd name="connsiteY1901" fmla="*/ 660831 h 734237"/>
                <a:gd name="connsiteX1902" fmla="*/ 643111 w 1472512"/>
                <a:gd name="connsiteY1902" fmla="*/ 659408 h 734237"/>
                <a:gd name="connsiteX1903" fmla="*/ 642850 w 1472512"/>
                <a:gd name="connsiteY1903" fmla="*/ 657901 h 734237"/>
                <a:gd name="connsiteX1904" fmla="*/ 643467 w 1472512"/>
                <a:gd name="connsiteY1904" fmla="*/ 656314 h 734237"/>
                <a:gd name="connsiteX1905" fmla="*/ 643507 w 1472512"/>
                <a:gd name="connsiteY1905" fmla="*/ 654407 h 734237"/>
                <a:gd name="connsiteX1906" fmla="*/ 642970 w 1472512"/>
                <a:gd name="connsiteY1906" fmla="*/ 652180 h 734237"/>
                <a:gd name="connsiteX1907" fmla="*/ 640675 w 1472512"/>
                <a:gd name="connsiteY1907" fmla="*/ 649770 h 734237"/>
                <a:gd name="connsiteX1908" fmla="*/ 636620 w 1472512"/>
                <a:gd name="connsiteY1908" fmla="*/ 647180 h 734237"/>
                <a:gd name="connsiteX1909" fmla="*/ 633166 w 1472512"/>
                <a:gd name="connsiteY1909" fmla="*/ 643393 h 734237"/>
                <a:gd name="connsiteX1910" fmla="*/ 630314 w 1472512"/>
                <a:gd name="connsiteY1910" fmla="*/ 638413 h 734237"/>
                <a:gd name="connsiteX1911" fmla="*/ 627495 w 1472512"/>
                <a:gd name="connsiteY1911" fmla="*/ 634960 h 734237"/>
                <a:gd name="connsiteX1912" fmla="*/ 624706 w 1472512"/>
                <a:gd name="connsiteY1912" fmla="*/ 633034 h 734237"/>
                <a:gd name="connsiteX1913" fmla="*/ 622799 w 1472512"/>
                <a:gd name="connsiteY1913" fmla="*/ 630684 h 734237"/>
                <a:gd name="connsiteX1914" fmla="*/ 621772 w 1472512"/>
                <a:gd name="connsiteY1914" fmla="*/ 627906 h 734237"/>
                <a:gd name="connsiteX1915" fmla="*/ 621470 w 1472512"/>
                <a:gd name="connsiteY1915" fmla="*/ 626293 h 734237"/>
                <a:gd name="connsiteX1916" fmla="*/ 621888 w 1472512"/>
                <a:gd name="connsiteY1916" fmla="*/ 625848 h 734237"/>
                <a:gd name="connsiteX1917" fmla="*/ 620175 w 1472512"/>
                <a:gd name="connsiteY1917" fmla="*/ 622756 h 734237"/>
                <a:gd name="connsiteX1918" fmla="*/ 616328 w 1472512"/>
                <a:gd name="connsiteY1918" fmla="*/ 617018 h 734237"/>
                <a:gd name="connsiteX1919" fmla="*/ 614117 w 1472512"/>
                <a:gd name="connsiteY1919" fmla="*/ 612816 h 734237"/>
                <a:gd name="connsiteX1920" fmla="*/ 613549 w 1472512"/>
                <a:gd name="connsiteY1920" fmla="*/ 610158 h 734237"/>
                <a:gd name="connsiteX1921" fmla="*/ 611101 w 1472512"/>
                <a:gd name="connsiteY1921" fmla="*/ 606992 h 734237"/>
                <a:gd name="connsiteX1922" fmla="*/ 606777 w 1472512"/>
                <a:gd name="connsiteY1922" fmla="*/ 603319 h 734237"/>
                <a:gd name="connsiteX1923" fmla="*/ 604425 w 1472512"/>
                <a:gd name="connsiteY1923" fmla="*/ 600928 h 734237"/>
                <a:gd name="connsiteX1924" fmla="*/ 603855 w 1472512"/>
                <a:gd name="connsiteY1924" fmla="*/ 599269 h 734237"/>
                <a:gd name="connsiteX1925" fmla="*/ 603846 w 1472512"/>
                <a:gd name="connsiteY1925" fmla="*/ 599265 h 734237"/>
                <a:gd name="connsiteX1926" fmla="*/ 597098 w 1472512"/>
                <a:gd name="connsiteY1926" fmla="*/ 594429 h 734237"/>
                <a:gd name="connsiteX1927" fmla="*/ 595138 w 1472512"/>
                <a:gd name="connsiteY1927" fmla="*/ 591405 h 734237"/>
                <a:gd name="connsiteX1928" fmla="*/ 593607 w 1472512"/>
                <a:gd name="connsiteY1928" fmla="*/ 590449 h 734237"/>
                <a:gd name="connsiteX1929" fmla="*/ 591850 w 1472512"/>
                <a:gd name="connsiteY1929" fmla="*/ 590552 h 734237"/>
                <a:gd name="connsiteX1930" fmla="*/ 590948 w 1472512"/>
                <a:gd name="connsiteY1930" fmla="*/ 590262 h 734237"/>
                <a:gd name="connsiteX1931" fmla="*/ 590902 w 1472512"/>
                <a:gd name="connsiteY1931" fmla="*/ 589578 h 734237"/>
                <a:gd name="connsiteX1932" fmla="*/ 590334 w 1472512"/>
                <a:gd name="connsiteY1932" fmla="*/ 589546 h 734237"/>
                <a:gd name="connsiteX1933" fmla="*/ 589238 w 1472512"/>
                <a:gd name="connsiteY1933" fmla="*/ 590167 h 734237"/>
                <a:gd name="connsiteX1934" fmla="*/ 585649 w 1472512"/>
                <a:gd name="connsiteY1934" fmla="*/ 590293 h 734237"/>
                <a:gd name="connsiteX1935" fmla="*/ 579563 w 1472512"/>
                <a:gd name="connsiteY1935" fmla="*/ 589923 h 734237"/>
                <a:gd name="connsiteX1936" fmla="*/ 575170 w 1472512"/>
                <a:gd name="connsiteY1936" fmla="*/ 589100 h 734237"/>
                <a:gd name="connsiteX1937" fmla="*/ 572470 w 1472512"/>
                <a:gd name="connsiteY1937" fmla="*/ 587819 h 734237"/>
                <a:gd name="connsiteX1938" fmla="*/ 570579 w 1472512"/>
                <a:gd name="connsiteY1938" fmla="*/ 587992 h 734237"/>
                <a:gd name="connsiteX1939" fmla="*/ 569492 w 1472512"/>
                <a:gd name="connsiteY1939" fmla="*/ 589620 h 734237"/>
                <a:gd name="connsiteX1940" fmla="*/ 567180 w 1472512"/>
                <a:gd name="connsiteY1940" fmla="*/ 590666 h 734237"/>
                <a:gd name="connsiteX1941" fmla="*/ 563643 w 1472512"/>
                <a:gd name="connsiteY1941" fmla="*/ 591133 h 734237"/>
                <a:gd name="connsiteX1942" fmla="*/ 560603 w 1472512"/>
                <a:gd name="connsiteY1942" fmla="*/ 594154 h 734237"/>
                <a:gd name="connsiteX1943" fmla="*/ 558057 w 1472512"/>
                <a:gd name="connsiteY1943" fmla="*/ 599723 h 734237"/>
                <a:gd name="connsiteX1944" fmla="*/ 556937 w 1472512"/>
                <a:gd name="connsiteY1944" fmla="*/ 603301 h 734237"/>
                <a:gd name="connsiteX1945" fmla="*/ 557248 w 1472512"/>
                <a:gd name="connsiteY1945" fmla="*/ 604895 h 734237"/>
                <a:gd name="connsiteX1946" fmla="*/ 556577 w 1472512"/>
                <a:gd name="connsiteY1946" fmla="*/ 606051 h 734237"/>
                <a:gd name="connsiteX1947" fmla="*/ 554922 w 1472512"/>
                <a:gd name="connsiteY1947" fmla="*/ 606774 h 734237"/>
                <a:gd name="connsiteX1948" fmla="*/ 553238 w 1472512"/>
                <a:gd name="connsiteY1948" fmla="*/ 608390 h 734237"/>
                <a:gd name="connsiteX1949" fmla="*/ 551525 w 1472512"/>
                <a:gd name="connsiteY1949" fmla="*/ 610899 h 734237"/>
                <a:gd name="connsiteX1950" fmla="*/ 549527 w 1472512"/>
                <a:gd name="connsiteY1950" fmla="*/ 612111 h 734237"/>
                <a:gd name="connsiteX1951" fmla="*/ 547246 w 1472512"/>
                <a:gd name="connsiteY1951" fmla="*/ 612031 h 734237"/>
                <a:gd name="connsiteX1952" fmla="*/ 543031 w 1472512"/>
                <a:gd name="connsiteY1952" fmla="*/ 610098 h 734237"/>
                <a:gd name="connsiteX1953" fmla="*/ 536883 w 1472512"/>
                <a:gd name="connsiteY1953" fmla="*/ 606315 h 734237"/>
                <a:gd name="connsiteX1954" fmla="*/ 532062 w 1472512"/>
                <a:gd name="connsiteY1954" fmla="*/ 603975 h 734237"/>
                <a:gd name="connsiteX1955" fmla="*/ 528572 w 1472512"/>
                <a:gd name="connsiteY1955" fmla="*/ 603084 h 734237"/>
                <a:gd name="connsiteX1956" fmla="*/ 525489 w 1472512"/>
                <a:gd name="connsiteY1956" fmla="*/ 601332 h 734237"/>
                <a:gd name="connsiteX1957" fmla="*/ 522813 w 1472512"/>
                <a:gd name="connsiteY1957" fmla="*/ 598722 h 734237"/>
                <a:gd name="connsiteX1958" fmla="*/ 520346 w 1472512"/>
                <a:gd name="connsiteY1958" fmla="*/ 596982 h 734237"/>
                <a:gd name="connsiteX1959" fmla="*/ 518091 w 1472512"/>
                <a:gd name="connsiteY1959" fmla="*/ 596110 h 734237"/>
                <a:gd name="connsiteX1960" fmla="*/ 515454 w 1472512"/>
                <a:gd name="connsiteY1960" fmla="*/ 593214 h 734237"/>
                <a:gd name="connsiteX1961" fmla="*/ 512438 w 1472512"/>
                <a:gd name="connsiteY1961" fmla="*/ 588289 h 734237"/>
                <a:gd name="connsiteX1962" fmla="*/ 510929 w 1472512"/>
                <a:gd name="connsiteY1962" fmla="*/ 584488 h 734237"/>
                <a:gd name="connsiteX1963" fmla="*/ 510929 w 1472512"/>
                <a:gd name="connsiteY1963" fmla="*/ 580468 h 734237"/>
                <a:gd name="connsiteX1964" fmla="*/ 506987 w 1472512"/>
                <a:gd name="connsiteY1964" fmla="*/ 571705 h 734237"/>
                <a:gd name="connsiteX1965" fmla="*/ 504896 w 1472512"/>
                <a:gd name="connsiteY1965" fmla="*/ 567903 h 734237"/>
                <a:gd name="connsiteX1966" fmla="*/ 503341 w 1472512"/>
                <a:gd name="connsiteY1966" fmla="*/ 566149 h 734237"/>
                <a:gd name="connsiteX1967" fmla="*/ 500297 w 1472512"/>
                <a:gd name="connsiteY1967" fmla="*/ 564057 h 734237"/>
                <a:gd name="connsiteX1968" fmla="*/ 495764 w 1472512"/>
                <a:gd name="connsiteY1968" fmla="*/ 561623 h 734237"/>
                <a:gd name="connsiteX1969" fmla="*/ 489689 w 1472512"/>
                <a:gd name="connsiteY1969" fmla="*/ 556752 h 734237"/>
                <a:gd name="connsiteX1970" fmla="*/ 482069 w 1472512"/>
                <a:gd name="connsiteY1970" fmla="*/ 549433 h 734237"/>
                <a:gd name="connsiteX1971" fmla="*/ 476677 w 1472512"/>
                <a:gd name="connsiteY1971" fmla="*/ 545018 h 734237"/>
                <a:gd name="connsiteX1972" fmla="*/ 473514 w 1472512"/>
                <a:gd name="connsiteY1972" fmla="*/ 543520 h 734237"/>
                <a:gd name="connsiteX1973" fmla="*/ 470768 w 1472512"/>
                <a:gd name="connsiteY1973" fmla="*/ 540877 h 734237"/>
                <a:gd name="connsiteX1974" fmla="*/ 468440 w 1472512"/>
                <a:gd name="connsiteY1974" fmla="*/ 537087 h 734237"/>
                <a:gd name="connsiteX1975" fmla="*/ 466168 w 1472512"/>
                <a:gd name="connsiteY1975" fmla="*/ 534675 h 734237"/>
                <a:gd name="connsiteX1976" fmla="*/ 465928 w 1472512"/>
                <a:gd name="connsiteY1976" fmla="*/ 534563 h 734237"/>
                <a:gd name="connsiteX1977" fmla="*/ 465729 w 1472512"/>
                <a:gd name="connsiteY1977" fmla="*/ 534513 h 734237"/>
                <a:gd name="connsiteX1978" fmla="*/ 460122 w 1472512"/>
                <a:gd name="connsiteY1978" fmla="*/ 534480 h 734237"/>
                <a:gd name="connsiteX1979" fmla="*/ 454514 w 1472512"/>
                <a:gd name="connsiteY1979" fmla="*/ 534448 h 734237"/>
                <a:gd name="connsiteX1980" fmla="*/ 448905 w 1472512"/>
                <a:gd name="connsiteY1980" fmla="*/ 534415 h 734237"/>
                <a:gd name="connsiteX1981" fmla="*/ 443298 w 1472512"/>
                <a:gd name="connsiteY1981" fmla="*/ 534384 h 734237"/>
                <a:gd name="connsiteX1982" fmla="*/ 437691 w 1472512"/>
                <a:gd name="connsiteY1982" fmla="*/ 534352 h 734237"/>
                <a:gd name="connsiteX1983" fmla="*/ 432082 w 1472512"/>
                <a:gd name="connsiteY1983" fmla="*/ 534319 h 734237"/>
                <a:gd name="connsiteX1984" fmla="*/ 426474 w 1472512"/>
                <a:gd name="connsiteY1984" fmla="*/ 534287 h 734237"/>
                <a:gd name="connsiteX1985" fmla="*/ 420867 w 1472512"/>
                <a:gd name="connsiteY1985" fmla="*/ 534253 h 734237"/>
                <a:gd name="connsiteX1986" fmla="*/ 420849 w 1472512"/>
                <a:gd name="connsiteY1986" fmla="*/ 537430 h 734237"/>
                <a:gd name="connsiteX1987" fmla="*/ 420832 w 1472512"/>
                <a:gd name="connsiteY1987" fmla="*/ 540603 h 734237"/>
                <a:gd name="connsiteX1988" fmla="*/ 420816 w 1472512"/>
                <a:gd name="connsiteY1988" fmla="*/ 543775 h 734237"/>
                <a:gd name="connsiteX1989" fmla="*/ 420800 w 1472512"/>
                <a:gd name="connsiteY1989" fmla="*/ 546943 h 734237"/>
                <a:gd name="connsiteX1990" fmla="*/ 411784 w 1472512"/>
                <a:gd name="connsiteY1990" fmla="*/ 546960 h 734237"/>
                <a:gd name="connsiteX1991" fmla="*/ 402767 w 1472512"/>
                <a:gd name="connsiteY1991" fmla="*/ 546980 h 734237"/>
                <a:gd name="connsiteX1992" fmla="*/ 393751 w 1472512"/>
                <a:gd name="connsiteY1992" fmla="*/ 546999 h 734237"/>
                <a:gd name="connsiteX1993" fmla="*/ 384735 w 1472512"/>
                <a:gd name="connsiteY1993" fmla="*/ 547017 h 734237"/>
                <a:gd name="connsiteX1994" fmla="*/ 375720 w 1472512"/>
                <a:gd name="connsiteY1994" fmla="*/ 547035 h 734237"/>
                <a:gd name="connsiteX1995" fmla="*/ 366702 w 1472512"/>
                <a:gd name="connsiteY1995" fmla="*/ 547052 h 734237"/>
                <a:gd name="connsiteX1996" fmla="*/ 357686 w 1472512"/>
                <a:gd name="connsiteY1996" fmla="*/ 547072 h 734237"/>
                <a:gd name="connsiteX1997" fmla="*/ 348670 w 1472512"/>
                <a:gd name="connsiteY1997" fmla="*/ 547089 h 734237"/>
                <a:gd name="connsiteX1998" fmla="*/ 336572 w 1472512"/>
                <a:gd name="connsiteY1998" fmla="*/ 542918 h 734237"/>
                <a:gd name="connsiteX1999" fmla="*/ 324474 w 1472512"/>
                <a:gd name="connsiteY1999" fmla="*/ 538746 h 734237"/>
                <a:gd name="connsiteX2000" fmla="*/ 312375 w 1472512"/>
                <a:gd name="connsiteY2000" fmla="*/ 534567 h 734237"/>
                <a:gd name="connsiteX2001" fmla="*/ 300277 w 1472512"/>
                <a:gd name="connsiteY2001" fmla="*/ 530385 h 734237"/>
                <a:gd name="connsiteX2002" fmla="*/ 288180 w 1472512"/>
                <a:gd name="connsiteY2002" fmla="*/ 526198 h 734237"/>
                <a:gd name="connsiteX2003" fmla="*/ 276082 w 1472512"/>
                <a:gd name="connsiteY2003" fmla="*/ 522007 h 734237"/>
                <a:gd name="connsiteX2004" fmla="*/ 263984 w 1472512"/>
                <a:gd name="connsiteY2004" fmla="*/ 517813 h 734237"/>
                <a:gd name="connsiteX2005" fmla="*/ 251886 w 1472512"/>
                <a:gd name="connsiteY2005" fmla="*/ 513613 h 734237"/>
                <a:gd name="connsiteX2006" fmla="*/ 253109 w 1472512"/>
                <a:gd name="connsiteY2006" fmla="*/ 512010 h 734237"/>
                <a:gd name="connsiteX2007" fmla="*/ 254723 w 1472512"/>
                <a:gd name="connsiteY2007" fmla="*/ 507733 h 734237"/>
                <a:gd name="connsiteX2008" fmla="*/ 251806 w 1472512"/>
                <a:gd name="connsiteY2008" fmla="*/ 508034 h 734237"/>
                <a:gd name="connsiteX2009" fmla="*/ 244507 w 1472512"/>
                <a:gd name="connsiteY2009" fmla="*/ 508643 h 734237"/>
                <a:gd name="connsiteX2010" fmla="*/ 237206 w 1472512"/>
                <a:gd name="connsiteY2010" fmla="*/ 509253 h 734237"/>
                <a:gd name="connsiteX2011" fmla="*/ 229907 w 1472512"/>
                <a:gd name="connsiteY2011" fmla="*/ 509860 h 734237"/>
                <a:gd name="connsiteX2012" fmla="*/ 222608 w 1472512"/>
                <a:gd name="connsiteY2012" fmla="*/ 510470 h 734237"/>
                <a:gd name="connsiteX2013" fmla="*/ 215308 w 1472512"/>
                <a:gd name="connsiteY2013" fmla="*/ 511079 h 734237"/>
                <a:gd name="connsiteX2014" fmla="*/ 208009 w 1472512"/>
                <a:gd name="connsiteY2014" fmla="*/ 511685 h 734237"/>
                <a:gd name="connsiteX2015" fmla="*/ 200710 w 1472512"/>
                <a:gd name="connsiteY2015" fmla="*/ 512295 h 734237"/>
                <a:gd name="connsiteX2016" fmla="*/ 193409 w 1472512"/>
                <a:gd name="connsiteY2016" fmla="*/ 512903 h 734237"/>
                <a:gd name="connsiteX2017" fmla="*/ 193352 w 1472512"/>
                <a:gd name="connsiteY2017" fmla="*/ 512722 h 734237"/>
                <a:gd name="connsiteX2018" fmla="*/ 193176 w 1472512"/>
                <a:gd name="connsiteY2018" fmla="*/ 509614 h 734237"/>
                <a:gd name="connsiteX2019" fmla="*/ 191993 w 1472512"/>
                <a:gd name="connsiteY2019" fmla="*/ 508513 h 734237"/>
                <a:gd name="connsiteX2020" fmla="*/ 190471 w 1472512"/>
                <a:gd name="connsiteY2020" fmla="*/ 509191 h 734237"/>
                <a:gd name="connsiteX2021" fmla="*/ 189775 w 1472512"/>
                <a:gd name="connsiteY2021" fmla="*/ 505149 h 734237"/>
                <a:gd name="connsiteX2022" fmla="*/ 190157 w 1472512"/>
                <a:gd name="connsiteY2022" fmla="*/ 503238 h 734237"/>
                <a:gd name="connsiteX2023" fmla="*/ 189972 w 1472512"/>
                <a:gd name="connsiteY2023" fmla="*/ 501374 h 734237"/>
                <a:gd name="connsiteX2024" fmla="*/ 188547 w 1472512"/>
                <a:gd name="connsiteY2024" fmla="*/ 496784 h 734237"/>
                <a:gd name="connsiteX2025" fmla="*/ 184757 w 1472512"/>
                <a:gd name="connsiteY2025" fmla="*/ 491209 h 734237"/>
                <a:gd name="connsiteX2026" fmla="*/ 176565 w 1472512"/>
                <a:gd name="connsiteY2026" fmla="*/ 484269 h 734237"/>
                <a:gd name="connsiteX2027" fmla="*/ 172392 w 1472512"/>
                <a:gd name="connsiteY2027" fmla="*/ 481948 h 734237"/>
                <a:gd name="connsiteX2028" fmla="*/ 169117 w 1472512"/>
                <a:gd name="connsiteY2028" fmla="*/ 479015 h 734237"/>
                <a:gd name="connsiteX2029" fmla="*/ 167041 w 1472512"/>
                <a:gd name="connsiteY2029" fmla="*/ 478198 h 734237"/>
                <a:gd name="connsiteX2030" fmla="*/ 164426 w 1472512"/>
                <a:gd name="connsiteY2030" fmla="*/ 477972 h 734237"/>
                <a:gd name="connsiteX2031" fmla="*/ 163667 w 1472512"/>
                <a:gd name="connsiteY2031" fmla="*/ 479297 h 734237"/>
                <a:gd name="connsiteX2032" fmla="*/ 160700 w 1472512"/>
                <a:gd name="connsiteY2032" fmla="*/ 478391 h 734237"/>
                <a:gd name="connsiteX2033" fmla="*/ 161145 w 1472512"/>
                <a:gd name="connsiteY2033" fmla="*/ 475115 h 734237"/>
                <a:gd name="connsiteX2034" fmla="*/ 158258 w 1472512"/>
                <a:gd name="connsiteY2034" fmla="*/ 470555 h 734237"/>
                <a:gd name="connsiteX2035" fmla="*/ 155894 w 1472512"/>
                <a:gd name="connsiteY2035" fmla="*/ 470050 h 734237"/>
                <a:gd name="connsiteX2036" fmla="*/ 149946 w 1472512"/>
                <a:gd name="connsiteY2036" fmla="*/ 470352 h 734237"/>
                <a:gd name="connsiteX2037" fmla="*/ 141993 w 1472512"/>
                <a:gd name="connsiteY2037" fmla="*/ 467839 h 734237"/>
                <a:gd name="connsiteX2038" fmla="*/ 139645 w 1472512"/>
                <a:gd name="connsiteY2038" fmla="*/ 466344 h 734237"/>
                <a:gd name="connsiteX2039" fmla="*/ 138832 w 1472512"/>
                <a:gd name="connsiteY2039" fmla="*/ 463663 h 734237"/>
                <a:gd name="connsiteX2040" fmla="*/ 135109 w 1472512"/>
                <a:gd name="connsiteY2040" fmla="*/ 461330 h 734237"/>
                <a:gd name="connsiteX2041" fmla="*/ 130201 w 1472512"/>
                <a:gd name="connsiteY2041" fmla="*/ 459046 h 734237"/>
                <a:gd name="connsiteX2042" fmla="*/ 127468 w 1472512"/>
                <a:gd name="connsiteY2042" fmla="*/ 459574 h 734237"/>
                <a:gd name="connsiteX2043" fmla="*/ 123892 w 1472512"/>
                <a:gd name="connsiteY2043" fmla="*/ 459220 h 734237"/>
                <a:gd name="connsiteX2044" fmla="*/ 118799 w 1472512"/>
                <a:gd name="connsiteY2044" fmla="*/ 457570 h 734237"/>
                <a:gd name="connsiteX2045" fmla="*/ 115826 w 1472512"/>
                <a:gd name="connsiteY2045" fmla="*/ 457364 h 734237"/>
                <a:gd name="connsiteX2046" fmla="*/ 110037 w 1472512"/>
                <a:gd name="connsiteY2046" fmla="*/ 457851 h 734237"/>
                <a:gd name="connsiteX2047" fmla="*/ 107875 w 1472512"/>
                <a:gd name="connsiteY2047" fmla="*/ 457504 h 734237"/>
                <a:gd name="connsiteX2048" fmla="*/ 105870 w 1472512"/>
                <a:gd name="connsiteY2048" fmla="*/ 455422 h 734237"/>
                <a:gd name="connsiteX2049" fmla="*/ 103705 w 1472512"/>
                <a:gd name="connsiteY2049" fmla="*/ 454384 h 734237"/>
                <a:gd name="connsiteX2050" fmla="*/ 104163 w 1472512"/>
                <a:gd name="connsiteY2050" fmla="*/ 451821 h 734237"/>
                <a:gd name="connsiteX2051" fmla="*/ 103886 w 1472512"/>
                <a:gd name="connsiteY2051" fmla="*/ 449502 h 734237"/>
                <a:gd name="connsiteX2052" fmla="*/ 104210 w 1472512"/>
                <a:gd name="connsiteY2052" fmla="*/ 447696 h 734237"/>
                <a:gd name="connsiteX2053" fmla="*/ 103238 w 1472512"/>
                <a:gd name="connsiteY2053" fmla="*/ 443733 h 734237"/>
                <a:gd name="connsiteX2054" fmla="*/ 103988 w 1472512"/>
                <a:gd name="connsiteY2054" fmla="*/ 440058 h 734237"/>
                <a:gd name="connsiteX2055" fmla="*/ 103337 w 1472512"/>
                <a:gd name="connsiteY2055" fmla="*/ 438729 h 734237"/>
                <a:gd name="connsiteX2056" fmla="*/ 102115 w 1472512"/>
                <a:gd name="connsiteY2056" fmla="*/ 437709 h 734237"/>
                <a:gd name="connsiteX2057" fmla="*/ 98279 w 1472512"/>
                <a:gd name="connsiteY2057" fmla="*/ 436206 h 734237"/>
                <a:gd name="connsiteX2058" fmla="*/ 97578 w 1472512"/>
                <a:gd name="connsiteY2058" fmla="*/ 434316 h 734237"/>
                <a:gd name="connsiteX2059" fmla="*/ 98205 w 1472512"/>
                <a:gd name="connsiteY2059" fmla="*/ 431695 h 734237"/>
                <a:gd name="connsiteX2060" fmla="*/ 97201 w 1472512"/>
                <a:gd name="connsiteY2060" fmla="*/ 429965 h 734237"/>
                <a:gd name="connsiteX2061" fmla="*/ 94057 w 1472512"/>
                <a:gd name="connsiteY2061" fmla="*/ 428352 h 734237"/>
                <a:gd name="connsiteX2062" fmla="*/ 91122 w 1472512"/>
                <a:gd name="connsiteY2062" fmla="*/ 424686 h 734237"/>
                <a:gd name="connsiteX2063" fmla="*/ 87399 w 1472512"/>
                <a:gd name="connsiteY2063" fmla="*/ 422678 h 734237"/>
                <a:gd name="connsiteX2064" fmla="*/ 85870 w 1472512"/>
                <a:gd name="connsiteY2064" fmla="*/ 419310 h 734237"/>
                <a:gd name="connsiteX2065" fmla="*/ 83576 w 1472512"/>
                <a:gd name="connsiteY2065" fmla="*/ 417228 h 734237"/>
                <a:gd name="connsiteX2066" fmla="*/ 82779 w 1472512"/>
                <a:gd name="connsiteY2066" fmla="*/ 415380 h 734237"/>
                <a:gd name="connsiteX2067" fmla="*/ 77693 w 1472512"/>
                <a:gd name="connsiteY2067" fmla="*/ 408780 h 734237"/>
                <a:gd name="connsiteX2068" fmla="*/ 72259 w 1472512"/>
                <a:gd name="connsiteY2068" fmla="*/ 403618 h 734237"/>
                <a:gd name="connsiteX2069" fmla="*/ 71422 w 1472512"/>
                <a:gd name="connsiteY2069" fmla="*/ 400644 h 734237"/>
                <a:gd name="connsiteX2070" fmla="*/ 71206 w 1472512"/>
                <a:gd name="connsiteY2070" fmla="*/ 396568 h 734237"/>
                <a:gd name="connsiteX2071" fmla="*/ 73336 w 1472512"/>
                <a:gd name="connsiteY2071" fmla="*/ 394078 h 734237"/>
                <a:gd name="connsiteX2072" fmla="*/ 74488 w 1472512"/>
                <a:gd name="connsiteY2072" fmla="*/ 391889 h 734237"/>
                <a:gd name="connsiteX2073" fmla="*/ 74373 w 1472512"/>
                <a:gd name="connsiteY2073" fmla="*/ 389877 h 734237"/>
                <a:gd name="connsiteX2074" fmla="*/ 74044 w 1472512"/>
                <a:gd name="connsiteY2074" fmla="*/ 388405 h 734237"/>
                <a:gd name="connsiteX2075" fmla="*/ 72175 w 1472512"/>
                <a:gd name="connsiteY2075" fmla="*/ 385834 h 734237"/>
                <a:gd name="connsiteX2076" fmla="*/ 64942 w 1472512"/>
                <a:gd name="connsiteY2076" fmla="*/ 384308 h 734237"/>
                <a:gd name="connsiteX2077" fmla="*/ 59057 w 1472512"/>
                <a:gd name="connsiteY2077" fmla="*/ 377949 h 734237"/>
                <a:gd name="connsiteX2078" fmla="*/ 58712 w 1472512"/>
                <a:gd name="connsiteY2078" fmla="*/ 373080 h 734237"/>
                <a:gd name="connsiteX2079" fmla="*/ 56396 w 1472512"/>
                <a:gd name="connsiteY2079" fmla="*/ 368089 h 734237"/>
                <a:gd name="connsiteX2080" fmla="*/ 56365 w 1472512"/>
                <a:gd name="connsiteY2080" fmla="*/ 364841 h 734237"/>
                <a:gd name="connsiteX2081" fmla="*/ 56013 w 1472512"/>
                <a:gd name="connsiteY2081" fmla="*/ 361324 h 734237"/>
                <a:gd name="connsiteX2082" fmla="*/ 57763 w 1472512"/>
                <a:gd name="connsiteY2082" fmla="*/ 360555 h 734237"/>
                <a:gd name="connsiteX2083" fmla="*/ 59333 w 1472512"/>
                <a:gd name="connsiteY2083" fmla="*/ 360836 h 734237"/>
                <a:gd name="connsiteX2084" fmla="*/ 59175 w 1472512"/>
                <a:gd name="connsiteY2084" fmla="*/ 362236 h 734237"/>
                <a:gd name="connsiteX2085" fmla="*/ 59699 w 1472512"/>
                <a:gd name="connsiteY2085" fmla="*/ 364750 h 734237"/>
                <a:gd name="connsiteX2086" fmla="*/ 61540 w 1472512"/>
                <a:gd name="connsiteY2086" fmla="*/ 366638 h 734237"/>
                <a:gd name="connsiteX2087" fmla="*/ 63297 w 1472512"/>
                <a:gd name="connsiteY2087" fmla="*/ 367461 h 734237"/>
                <a:gd name="connsiteX2088" fmla="*/ 64896 w 1472512"/>
                <a:gd name="connsiteY2088" fmla="*/ 369296 h 734237"/>
                <a:gd name="connsiteX2089" fmla="*/ 66094 w 1472512"/>
                <a:gd name="connsiteY2089" fmla="*/ 369850 h 734237"/>
                <a:gd name="connsiteX2090" fmla="*/ 67331 w 1472512"/>
                <a:gd name="connsiteY2090" fmla="*/ 369984 h 734237"/>
                <a:gd name="connsiteX2091" fmla="*/ 66668 w 1472512"/>
                <a:gd name="connsiteY2091" fmla="*/ 368808 h 734237"/>
                <a:gd name="connsiteX2092" fmla="*/ 65964 w 1472512"/>
                <a:gd name="connsiteY2092" fmla="*/ 368054 h 734237"/>
                <a:gd name="connsiteX2093" fmla="*/ 65098 w 1472512"/>
                <a:gd name="connsiteY2093" fmla="*/ 365617 h 734237"/>
                <a:gd name="connsiteX2094" fmla="*/ 63462 w 1472512"/>
                <a:gd name="connsiteY2094" fmla="*/ 362503 h 734237"/>
                <a:gd name="connsiteX2095" fmla="*/ 61580 w 1472512"/>
                <a:gd name="connsiteY2095" fmla="*/ 360783 h 734237"/>
                <a:gd name="connsiteX2096" fmla="*/ 60624 w 1472512"/>
                <a:gd name="connsiteY2096" fmla="*/ 357644 h 734237"/>
                <a:gd name="connsiteX2097" fmla="*/ 59807 w 1472512"/>
                <a:gd name="connsiteY2097" fmla="*/ 356916 h 734237"/>
                <a:gd name="connsiteX2098" fmla="*/ 59297 w 1472512"/>
                <a:gd name="connsiteY2098" fmla="*/ 355751 h 734237"/>
                <a:gd name="connsiteX2099" fmla="*/ 61115 w 1472512"/>
                <a:gd name="connsiteY2099" fmla="*/ 354369 h 734237"/>
                <a:gd name="connsiteX2100" fmla="*/ 63594 w 1472512"/>
                <a:gd name="connsiteY2100" fmla="*/ 353384 h 734237"/>
                <a:gd name="connsiteX2101" fmla="*/ 66919 w 1472512"/>
                <a:gd name="connsiteY2101" fmla="*/ 353118 h 734237"/>
                <a:gd name="connsiteX2102" fmla="*/ 76355 w 1472512"/>
                <a:gd name="connsiteY2102" fmla="*/ 353578 h 734237"/>
                <a:gd name="connsiteX2103" fmla="*/ 78363 w 1472512"/>
                <a:gd name="connsiteY2103" fmla="*/ 352774 h 734237"/>
                <a:gd name="connsiteX2104" fmla="*/ 80023 w 1472512"/>
                <a:gd name="connsiteY2104" fmla="*/ 353037 h 734237"/>
                <a:gd name="connsiteX2105" fmla="*/ 81239 w 1472512"/>
                <a:gd name="connsiteY2105" fmla="*/ 352932 h 734237"/>
                <a:gd name="connsiteX2106" fmla="*/ 78678 w 1472512"/>
                <a:gd name="connsiteY2106" fmla="*/ 352102 h 734237"/>
                <a:gd name="connsiteX2107" fmla="*/ 77237 w 1472512"/>
                <a:gd name="connsiteY2107" fmla="*/ 352372 h 734237"/>
                <a:gd name="connsiteX2108" fmla="*/ 75544 w 1472512"/>
                <a:gd name="connsiteY2108" fmla="*/ 352206 h 734237"/>
                <a:gd name="connsiteX2109" fmla="*/ 72173 w 1472512"/>
                <a:gd name="connsiteY2109" fmla="*/ 352367 h 734237"/>
                <a:gd name="connsiteX2110" fmla="*/ 70810 w 1472512"/>
                <a:gd name="connsiteY2110" fmla="*/ 352017 h 734237"/>
                <a:gd name="connsiteX2111" fmla="*/ 69306 w 1472512"/>
                <a:gd name="connsiteY2111" fmla="*/ 351032 h 734237"/>
                <a:gd name="connsiteX2112" fmla="*/ 68327 w 1472512"/>
                <a:gd name="connsiteY2112" fmla="*/ 350930 h 734237"/>
                <a:gd name="connsiteX2113" fmla="*/ 65208 w 1472512"/>
                <a:gd name="connsiteY2113" fmla="*/ 352647 h 734237"/>
                <a:gd name="connsiteX2114" fmla="*/ 63816 w 1472512"/>
                <a:gd name="connsiteY2114" fmla="*/ 352439 h 734237"/>
                <a:gd name="connsiteX2115" fmla="*/ 60530 w 1472512"/>
                <a:gd name="connsiteY2115" fmla="*/ 350565 h 734237"/>
                <a:gd name="connsiteX2116" fmla="*/ 59096 w 1472512"/>
                <a:gd name="connsiteY2116" fmla="*/ 350300 h 734237"/>
                <a:gd name="connsiteX2117" fmla="*/ 56787 w 1472512"/>
                <a:gd name="connsiteY2117" fmla="*/ 351367 h 734237"/>
                <a:gd name="connsiteX2118" fmla="*/ 56505 w 1472512"/>
                <a:gd name="connsiteY2118" fmla="*/ 355960 h 734237"/>
                <a:gd name="connsiteX2119" fmla="*/ 57221 w 1472512"/>
                <a:gd name="connsiteY2119" fmla="*/ 359369 h 734237"/>
                <a:gd name="connsiteX2120" fmla="*/ 55832 w 1472512"/>
                <a:gd name="connsiteY2120" fmla="*/ 359716 h 734237"/>
                <a:gd name="connsiteX2121" fmla="*/ 54229 w 1472512"/>
                <a:gd name="connsiteY2121" fmla="*/ 358309 h 734237"/>
                <a:gd name="connsiteX2122" fmla="*/ 51766 w 1472512"/>
                <a:gd name="connsiteY2122" fmla="*/ 357474 h 734237"/>
                <a:gd name="connsiteX2123" fmla="*/ 49733 w 1472512"/>
                <a:gd name="connsiteY2123" fmla="*/ 356193 h 734237"/>
                <a:gd name="connsiteX2124" fmla="*/ 46862 w 1472512"/>
                <a:gd name="connsiteY2124" fmla="*/ 353815 h 734237"/>
                <a:gd name="connsiteX2125" fmla="*/ 45355 w 1472512"/>
                <a:gd name="connsiteY2125" fmla="*/ 352945 h 734237"/>
                <a:gd name="connsiteX2126" fmla="*/ 43652 w 1472512"/>
                <a:gd name="connsiteY2126" fmla="*/ 354922 h 734237"/>
                <a:gd name="connsiteX2127" fmla="*/ 43583 w 1472512"/>
                <a:gd name="connsiteY2127" fmla="*/ 354015 h 734237"/>
                <a:gd name="connsiteX2128" fmla="*/ 44433 w 1472512"/>
                <a:gd name="connsiteY2128" fmla="*/ 351716 h 734237"/>
                <a:gd name="connsiteX2129" fmla="*/ 44192 w 1472512"/>
                <a:gd name="connsiteY2129" fmla="*/ 347856 h 734237"/>
                <a:gd name="connsiteX2130" fmla="*/ 46763 w 1472512"/>
                <a:gd name="connsiteY2130" fmla="*/ 350936 h 734237"/>
                <a:gd name="connsiteX2131" fmla="*/ 45964 w 1472512"/>
                <a:gd name="connsiteY2131" fmla="*/ 348767 h 734237"/>
                <a:gd name="connsiteX2132" fmla="*/ 43964 w 1472512"/>
                <a:gd name="connsiteY2132" fmla="*/ 346382 h 734237"/>
                <a:gd name="connsiteX2133" fmla="*/ 42443 w 1472512"/>
                <a:gd name="connsiteY2133" fmla="*/ 345552 h 734237"/>
                <a:gd name="connsiteX2134" fmla="*/ 40531 w 1472512"/>
                <a:gd name="connsiteY2134" fmla="*/ 341274 h 734237"/>
                <a:gd name="connsiteX2135" fmla="*/ 36229 w 1472512"/>
                <a:gd name="connsiteY2135" fmla="*/ 338703 h 734237"/>
                <a:gd name="connsiteX2136" fmla="*/ 32784 w 1472512"/>
                <a:gd name="connsiteY2136" fmla="*/ 334548 h 734237"/>
                <a:gd name="connsiteX2137" fmla="*/ 25735 w 1472512"/>
                <a:gd name="connsiteY2137" fmla="*/ 327652 h 734237"/>
                <a:gd name="connsiteX2138" fmla="*/ 25265 w 1472512"/>
                <a:gd name="connsiteY2138" fmla="*/ 321575 h 734237"/>
                <a:gd name="connsiteX2139" fmla="*/ 22696 w 1472512"/>
                <a:gd name="connsiteY2139" fmla="*/ 313882 h 734237"/>
                <a:gd name="connsiteX2140" fmla="*/ 23779 w 1472512"/>
                <a:gd name="connsiteY2140" fmla="*/ 309497 h 734237"/>
                <a:gd name="connsiteX2141" fmla="*/ 23634 w 1472512"/>
                <a:gd name="connsiteY2141" fmla="*/ 306386 h 734237"/>
                <a:gd name="connsiteX2142" fmla="*/ 22374 w 1472512"/>
                <a:gd name="connsiteY2142" fmla="*/ 301683 h 734237"/>
                <a:gd name="connsiteX2143" fmla="*/ 21058 w 1472512"/>
                <a:gd name="connsiteY2143" fmla="*/ 299120 h 734237"/>
                <a:gd name="connsiteX2144" fmla="*/ 15342 w 1472512"/>
                <a:gd name="connsiteY2144" fmla="*/ 292091 h 734237"/>
                <a:gd name="connsiteX2145" fmla="*/ 9844 w 1472512"/>
                <a:gd name="connsiteY2145" fmla="*/ 287348 h 734237"/>
                <a:gd name="connsiteX2146" fmla="*/ 9015 w 1472512"/>
                <a:gd name="connsiteY2146" fmla="*/ 283755 h 734237"/>
                <a:gd name="connsiteX2147" fmla="*/ 8630 w 1472512"/>
                <a:gd name="connsiteY2147" fmla="*/ 280128 h 734237"/>
                <a:gd name="connsiteX2148" fmla="*/ 9833 w 1472512"/>
                <a:gd name="connsiteY2148" fmla="*/ 276897 h 734237"/>
                <a:gd name="connsiteX2149" fmla="*/ 10873 w 1472512"/>
                <a:gd name="connsiteY2149" fmla="*/ 273495 h 734237"/>
                <a:gd name="connsiteX2150" fmla="*/ 11634 w 1472512"/>
                <a:gd name="connsiteY2150" fmla="*/ 272596 h 734237"/>
                <a:gd name="connsiteX2151" fmla="*/ 11929 w 1472512"/>
                <a:gd name="connsiteY2151" fmla="*/ 272970 h 734237"/>
                <a:gd name="connsiteX2152" fmla="*/ 11718 w 1472512"/>
                <a:gd name="connsiteY2152" fmla="*/ 273696 h 734237"/>
                <a:gd name="connsiteX2153" fmla="*/ 12498 w 1472512"/>
                <a:gd name="connsiteY2153" fmla="*/ 273920 h 734237"/>
                <a:gd name="connsiteX2154" fmla="*/ 12793 w 1472512"/>
                <a:gd name="connsiteY2154" fmla="*/ 272418 h 734237"/>
                <a:gd name="connsiteX2155" fmla="*/ 13258 w 1472512"/>
                <a:gd name="connsiteY2155" fmla="*/ 271643 h 734237"/>
                <a:gd name="connsiteX2156" fmla="*/ 12435 w 1472512"/>
                <a:gd name="connsiteY2156" fmla="*/ 271542 h 734237"/>
                <a:gd name="connsiteX2157" fmla="*/ 12519 w 1472512"/>
                <a:gd name="connsiteY2157" fmla="*/ 271067 h 734237"/>
                <a:gd name="connsiteX2158" fmla="*/ 13011 w 1472512"/>
                <a:gd name="connsiteY2158" fmla="*/ 270118 h 734237"/>
                <a:gd name="connsiteX2159" fmla="*/ 14716 w 1472512"/>
                <a:gd name="connsiteY2159" fmla="*/ 265639 h 734237"/>
                <a:gd name="connsiteX2160" fmla="*/ 14539 w 1472512"/>
                <a:gd name="connsiteY2160" fmla="*/ 259987 h 734237"/>
                <a:gd name="connsiteX2161" fmla="*/ 16363 w 1472512"/>
                <a:gd name="connsiteY2161" fmla="*/ 253043 h 734237"/>
                <a:gd name="connsiteX2162" fmla="*/ 16276 w 1472512"/>
                <a:gd name="connsiteY2162" fmla="*/ 250747 h 734237"/>
                <a:gd name="connsiteX2163" fmla="*/ 15109 w 1472512"/>
                <a:gd name="connsiteY2163" fmla="*/ 245800 h 734237"/>
                <a:gd name="connsiteX2164" fmla="*/ 13947 w 1472512"/>
                <a:gd name="connsiteY2164" fmla="*/ 242830 h 734237"/>
                <a:gd name="connsiteX2165" fmla="*/ 11870 w 1472512"/>
                <a:gd name="connsiteY2165" fmla="*/ 240723 h 734237"/>
                <a:gd name="connsiteX2166" fmla="*/ 12786 w 1472512"/>
                <a:gd name="connsiteY2166" fmla="*/ 237646 h 734237"/>
                <a:gd name="connsiteX2167" fmla="*/ 12712 w 1472512"/>
                <a:gd name="connsiteY2167" fmla="*/ 234706 h 734237"/>
                <a:gd name="connsiteX2168" fmla="*/ 9047 w 1472512"/>
                <a:gd name="connsiteY2168" fmla="*/ 230469 h 734237"/>
                <a:gd name="connsiteX2169" fmla="*/ 7651 w 1472512"/>
                <a:gd name="connsiteY2169" fmla="*/ 224900 h 734237"/>
                <a:gd name="connsiteX2170" fmla="*/ 7383 w 1472512"/>
                <a:gd name="connsiteY2170" fmla="*/ 222544 h 734237"/>
                <a:gd name="connsiteX2171" fmla="*/ 7751 w 1472512"/>
                <a:gd name="connsiteY2171" fmla="*/ 216309 h 734237"/>
                <a:gd name="connsiteX2172" fmla="*/ 6790 w 1472512"/>
                <a:gd name="connsiteY2172" fmla="*/ 213645 h 734237"/>
                <a:gd name="connsiteX2173" fmla="*/ 4345 w 1472512"/>
                <a:gd name="connsiteY2173" fmla="*/ 209244 h 734237"/>
                <a:gd name="connsiteX2174" fmla="*/ 5391 w 1472512"/>
                <a:gd name="connsiteY2174" fmla="*/ 205415 h 734237"/>
                <a:gd name="connsiteX2175" fmla="*/ 6518 w 1472512"/>
                <a:gd name="connsiteY2175" fmla="*/ 203082 h 734237"/>
                <a:gd name="connsiteX2176" fmla="*/ 9269 w 1472512"/>
                <a:gd name="connsiteY2176" fmla="*/ 192884 h 734237"/>
                <a:gd name="connsiteX2177" fmla="*/ 9932 w 1472512"/>
                <a:gd name="connsiteY2177" fmla="*/ 192061 h 734237"/>
                <a:gd name="connsiteX2178" fmla="*/ 11084 w 1472512"/>
                <a:gd name="connsiteY2178" fmla="*/ 192086 h 734237"/>
                <a:gd name="connsiteX2179" fmla="*/ 13088 w 1472512"/>
                <a:gd name="connsiteY2179" fmla="*/ 190349 h 734237"/>
                <a:gd name="connsiteX2180" fmla="*/ 12163 w 1472512"/>
                <a:gd name="connsiteY2180" fmla="*/ 189944 h 734237"/>
                <a:gd name="connsiteX2181" fmla="*/ 10764 w 1472512"/>
                <a:gd name="connsiteY2181" fmla="*/ 190772 h 734237"/>
                <a:gd name="connsiteX2182" fmla="*/ 12008 w 1472512"/>
                <a:gd name="connsiteY2182" fmla="*/ 186724 h 734237"/>
                <a:gd name="connsiteX2183" fmla="*/ 13407 w 1472512"/>
                <a:gd name="connsiteY2183" fmla="*/ 183257 h 734237"/>
                <a:gd name="connsiteX2184" fmla="*/ 14317 w 1472512"/>
                <a:gd name="connsiteY2184" fmla="*/ 182006 h 734237"/>
                <a:gd name="connsiteX2185" fmla="*/ 14778 w 1472512"/>
                <a:gd name="connsiteY2185" fmla="*/ 170659 h 734237"/>
                <a:gd name="connsiteX2186" fmla="*/ 15581 w 1472512"/>
                <a:gd name="connsiteY2186" fmla="*/ 161960 h 734237"/>
                <a:gd name="connsiteX2187" fmla="*/ 16901 w 1472512"/>
                <a:gd name="connsiteY2187" fmla="*/ 159086 h 734237"/>
                <a:gd name="connsiteX2188" fmla="*/ 16442 w 1472512"/>
                <a:gd name="connsiteY2188" fmla="*/ 156120 h 734237"/>
                <a:gd name="connsiteX2189" fmla="*/ 16975 w 1472512"/>
                <a:gd name="connsiteY2189" fmla="*/ 152095 h 734237"/>
                <a:gd name="connsiteX2190" fmla="*/ 16602 w 1472512"/>
                <a:gd name="connsiteY2190" fmla="*/ 148023 h 734237"/>
                <a:gd name="connsiteX2191" fmla="*/ 19422 w 1472512"/>
                <a:gd name="connsiteY2191" fmla="*/ 128358 h 734237"/>
                <a:gd name="connsiteX2192" fmla="*/ 19053 w 1472512"/>
                <a:gd name="connsiteY2192" fmla="*/ 125975 h 734237"/>
                <a:gd name="connsiteX2193" fmla="*/ 19914 w 1472512"/>
                <a:gd name="connsiteY2193" fmla="*/ 122776 h 734237"/>
                <a:gd name="connsiteX2194" fmla="*/ 19100 w 1472512"/>
                <a:gd name="connsiteY2194" fmla="*/ 114327 h 734237"/>
                <a:gd name="connsiteX2195" fmla="*/ 19460 w 1472512"/>
                <a:gd name="connsiteY2195" fmla="*/ 104847 h 734237"/>
                <a:gd name="connsiteX2196" fmla="*/ 18743 w 1472512"/>
                <a:gd name="connsiteY2196" fmla="*/ 103642 h 734237"/>
                <a:gd name="connsiteX2197" fmla="*/ 18384 w 1472512"/>
                <a:gd name="connsiteY2197" fmla="*/ 102331 h 734237"/>
                <a:gd name="connsiteX2198" fmla="*/ 19057 w 1472512"/>
                <a:gd name="connsiteY2198" fmla="*/ 102139 h 734237"/>
                <a:gd name="connsiteX2199" fmla="*/ 20365 w 1472512"/>
                <a:gd name="connsiteY2199" fmla="*/ 103519 h 734237"/>
                <a:gd name="connsiteX2200" fmla="*/ 26436 w 1472512"/>
                <a:gd name="connsiteY2200" fmla="*/ 103504 h 734237"/>
                <a:gd name="connsiteX2201" fmla="*/ 30314 w 1472512"/>
                <a:gd name="connsiteY2201" fmla="*/ 102228 h 734237"/>
                <a:gd name="connsiteX2202" fmla="*/ 31724 w 1472512"/>
                <a:gd name="connsiteY2202" fmla="*/ 102650 h 734237"/>
                <a:gd name="connsiteX2203" fmla="*/ 33359 w 1472512"/>
                <a:gd name="connsiteY2203" fmla="*/ 104388 h 734237"/>
                <a:gd name="connsiteX2204" fmla="*/ 35418 w 1472512"/>
                <a:gd name="connsiteY2204" fmla="*/ 104738 h 734237"/>
                <a:gd name="connsiteX2205" fmla="*/ 37993 w 1472512"/>
                <a:gd name="connsiteY2205" fmla="*/ 104431 h 734237"/>
                <a:gd name="connsiteX2206" fmla="*/ 37209 w 1472512"/>
                <a:gd name="connsiteY2206" fmla="*/ 103995 h 734237"/>
                <a:gd name="connsiteX2207" fmla="*/ 36002 w 1472512"/>
                <a:gd name="connsiteY2207" fmla="*/ 103881 h 734237"/>
                <a:gd name="connsiteX2208" fmla="*/ 33296 w 1472512"/>
                <a:gd name="connsiteY2208" fmla="*/ 102281 h 734237"/>
                <a:gd name="connsiteX2209" fmla="*/ 31763 w 1472512"/>
                <a:gd name="connsiteY2209" fmla="*/ 100679 h 734237"/>
                <a:gd name="connsiteX2210" fmla="*/ 27031 w 1472512"/>
                <a:gd name="connsiteY2210" fmla="*/ 100788 h 734237"/>
                <a:gd name="connsiteX2211" fmla="*/ 26060 w 1472512"/>
                <a:gd name="connsiteY2211" fmla="*/ 99761 h 734237"/>
                <a:gd name="connsiteX2212" fmla="*/ 20771 w 1472512"/>
                <a:gd name="connsiteY2212" fmla="*/ 100787 h 734237"/>
                <a:gd name="connsiteX2213" fmla="*/ 19137 w 1472512"/>
                <a:gd name="connsiteY2213" fmla="*/ 99734 h 734237"/>
                <a:gd name="connsiteX2214" fmla="*/ 16256 w 1472512"/>
                <a:gd name="connsiteY2214" fmla="*/ 100413 h 734237"/>
                <a:gd name="connsiteX2215" fmla="*/ 16960 w 1472512"/>
                <a:gd name="connsiteY2215" fmla="*/ 97426 h 734237"/>
                <a:gd name="connsiteX2216" fmla="*/ 16830 w 1472512"/>
                <a:gd name="connsiteY2216" fmla="*/ 93662 h 734237"/>
                <a:gd name="connsiteX2217" fmla="*/ 16980 w 1472512"/>
                <a:gd name="connsiteY2217" fmla="*/ 89991 h 734237"/>
                <a:gd name="connsiteX2218" fmla="*/ 17692 w 1472512"/>
                <a:gd name="connsiteY2218" fmla="*/ 92673 h 734237"/>
                <a:gd name="connsiteX2219" fmla="*/ 19484 w 1472512"/>
                <a:gd name="connsiteY2219" fmla="*/ 95517 h 734237"/>
                <a:gd name="connsiteX2220" fmla="*/ 20345 w 1472512"/>
                <a:gd name="connsiteY2220" fmla="*/ 92290 h 734237"/>
                <a:gd name="connsiteX2221" fmla="*/ 20938 w 1472512"/>
                <a:gd name="connsiteY2221" fmla="*/ 88229 h 734237"/>
                <a:gd name="connsiteX2222" fmla="*/ 19190 w 1472512"/>
                <a:gd name="connsiteY2222" fmla="*/ 86667 h 734237"/>
                <a:gd name="connsiteX2223" fmla="*/ 16282 w 1472512"/>
                <a:gd name="connsiteY2223" fmla="*/ 85509 h 734237"/>
                <a:gd name="connsiteX2224" fmla="*/ 15240 w 1472512"/>
                <a:gd name="connsiteY2224" fmla="*/ 81720 h 734237"/>
                <a:gd name="connsiteX2225" fmla="*/ 22119 w 1472512"/>
                <a:gd name="connsiteY2225" fmla="*/ 78488 h 734237"/>
                <a:gd name="connsiteX2226" fmla="*/ 18467 w 1472512"/>
                <a:gd name="connsiteY2226" fmla="*/ 77801 h 734237"/>
                <a:gd name="connsiteX2227" fmla="*/ 17035 w 1472512"/>
                <a:gd name="connsiteY2227" fmla="*/ 76347 h 734237"/>
                <a:gd name="connsiteX2228" fmla="*/ 15261 w 1472512"/>
                <a:gd name="connsiteY2228" fmla="*/ 76169 h 734237"/>
                <a:gd name="connsiteX2229" fmla="*/ 15132 w 1472512"/>
                <a:gd name="connsiteY2229" fmla="*/ 77291 h 734237"/>
                <a:gd name="connsiteX2230" fmla="*/ 14559 w 1472512"/>
                <a:gd name="connsiteY2230" fmla="*/ 78761 h 734237"/>
                <a:gd name="connsiteX2231" fmla="*/ 13938 w 1472512"/>
                <a:gd name="connsiteY2231" fmla="*/ 76808 h 734237"/>
                <a:gd name="connsiteX2232" fmla="*/ 13761 w 1472512"/>
                <a:gd name="connsiteY2232" fmla="*/ 74511 h 734237"/>
                <a:gd name="connsiteX2233" fmla="*/ 13038 w 1472512"/>
                <a:gd name="connsiteY2233" fmla="*/ 70579 h 734237"/>
                <a:gd name="connsiteX2234" fmla="*/ 10221 w 1472512"/>
                <a:gd name="connsiteY2234" fmla="*/ 64247 h 734237"/>
                <a:gd name="connsiteX2235" fmla="*/ 8519 w 1472512"/>
                <a:gd name="connsiteY2235" fmla="*/ 56018 h 734237"/>
                <a:gd name="connsiteX2236" fmla="*/ 6374 w 1472512"/>
                <a:gd name="connsiteY2236" fmla="*/ 51944 h 734237"/>
                <a:gd name="connsiteX2237" fmla="*/ 2268 w 1472512"/>
                <a:gd name="connsiteY2237" fmla="*/ 48047 h 734237"/>
                <a:gd name="connsiteX2238" fmla="*/ 1195 w 1472512"/>
                <a:gd name="connsiteY2238" fmla="*/ 45771 h 734237"/>
                <a:gd name="connsiteX2239" fmla="*/ 211 w 1472512"/>
                <a:gd name="connsiteY2239" fmla="*/ 39988 h 734237"/>
                <a:gd name="connsiteX2240" fmla="*/ 764 w 1472512"/>
                <a:gd name="connsiteY2240" fmla="*/ 35608 h 734237"/>
                <a:gd name="connsiteX2241" fmla="*/ 0 w 1472512"/>
                <a:gd name="connsiteY2241" fmla="*/ 32521 h 734237"/>
                <a:gd name="connsiteX2242" fmla="*/ 1973 w 1472512"/>
                <a:gd name="connsiteY2242" fmla="*/ 32695 h 734237"/>
                <a:gd name="connsiteX2243" fmla="*/ 7166 w 1472512"/>
                <a:gd name="connsiteY2243" fmla="*/ 35121 h 734237"/>
                <a:gd name="connsiteX2244" fmla="*/ 13634 w 1472512"/>
                <a:gd name="connsiteY2244" fmla="*/ 37027 h 734237"/>
                <a:gd name="connsiteX2245" fmla="*/ 15591 w 1472512"/>
                <a:gd name="connsiteY2245" fmla="*/ 38411 h 734237"/>
                <a:gd name="connsiteX2246" fmla="*/ 18729 w 1472512"/>
                <a:gd name="connsiteY2246" fmla="*/ 39440 h 734237"/>
                <a:gd name="connsiteX2247" fmla="*/ 36110 w 1472512"/>
                <a:gd name="connsiteY2247" fmla="*/ 41035 h 734237"/>
                <a:gd name="connsiteX2248" fmla="*/ 37246 w 1472512"/>
                <a:gd name="connsiteY2248" fmla="*/ 40882 h 734237"/>
                <a:gd name="connsiteX2249" fmla="*/ 39492 w 1472512"/>
                <a:gd name="connsiteY2249" fmla="*/ 39894 h 734237"/>
                <a:gd name="connsiteX2250" fmla="*/ 40447 w 1472512"/>
                <a:gd name="connsiteY2250" fmla="*/ 40012 h 734237"/>
                <a:gd name="connsiteX2251" fmla="*/ 43003 w 1472512"/>
                <a:gd name="connsiteY2251" fmla="*/ 42272 h 734237"/>
                <a:gd name="connsiteX2252" fmla="*/ 44288 w 1472512"/>
                <a:gd name="connsiteY2252" fmla="*/ 42543 h 734237"/>
                <a:gd name="connsiteX2253" fmla="*/ 45945 w 1472512"/>
                <a:gd name="connsiteY2253" fmla="*/ 42423 h 734237"/>
                <a:gd name="connsiteX2254" fmla="*/ 47170 w 1472512"/>
                <a:gd name="connsiteY2254" fmla="*/ 41996 h 734237"/>
                <a:gd name="connsiteX2255" fmla="*/ 49269 w 1472512"/>
                <a:gd name="connsiteY2255" fmla="*/ 40447 h 734237"/>
                <a:gd name="connsiteX2256" fmla="*/ 49551 w 1472512"/>
                <a:gd name="connsiteY2256" fmla="*/ 41020 h 734237"/>
                <a:gd name="connsiteX2257" fmla="*/ 49511 w 1472512"/>
                <a:gd name="connsiteY2257" fmla="*/ 42455 h 734237"/>
                <a:gd name="connsiteX2258" fmla="*/ 50260 w 1472512"/>
                <a:gd name="connsiteY2258" fmla="*/ 44498 h 734237"/>
                <a:gd name="connsiteX2259" fmla="*/ 51798 w 1472512"/>
                <a:gd name="connsiteY2259" fmla="*/ 47148 h 734237"/>
                <a:gd name="connsiteX2260" fmla="*/ 52380 w 1472512"/>
                <a:gd name="connsiteY2260" fmla="*/ 48795 h 734237"/>
                <a:gd name="connsiteX2261" fmla="*/ 49274 w 1472512"/>
                <a:gd name="connsiteY2261" fmla="*/ 53431 h 734237"/>
                <a:gd name="connsiteX2262" fmla="*/ 48678 w 1472512"/>
                <a:gd name="connsiteY2262" fmla="*/ 53531 h 734237"/>
                <a:gd name="connsiteX2263" fmla="*/ 48586 w 1472512"/>
                <a:gd name="connsiteY2263" fmla="*/ 51962 h 734237"/>
                <a:gd name="connsiteX2264" fmla="*/ 48177 w 1472512"/>
                <a:gd name="connsiteY2264" fmla="*/ 51654 h 734237"/>
                <a:gd name="connsiteX2265" fmla="*/ 42330 w 1472512"/>
                <a:gd name="connsiteY2265" fmla="*/ 59477 h 734237"/>
                <a:gd name="connsiteX2266" fmla="*/ 40278 w 1472512"/>
                <a:gd name="connsiteY2266" fmla="*/ 63173 h 734237"/>
                <a:gd name="connsiteX2267" fmla="*/ 40073 w 1472512"/>
                <a:gd name="connsiteY2267" fmla="*/ 64845 h 734237"/>
                <a:gd name="connsiteX2268" fmla="*/ 40143 w 1472512"/>
                <a:gd name="connsiteY2268" fmla="*/ 65823 h 734237"/>
                <a:gd name="connsiteX2269" fmla="*/ 40963 w 1472512"/>
                <a:gd name="connsiteY2269" fmla="*/ 66064 h 734237"/>
                <a:gd name="connsiteX2270" fmla="*/ 42832 w 1472512"/>
                <a:gd name="connsiteY2270" fmla="*/ 65681 h 734237"/>
                <a:gd name="connsiteX2271" fmla="*/ 45607 w 1472512"/>
                <a:gd name="connsiteY2271" fmla="*/ 64147 h 734237"/>
                <a:gd name="connsiteX2272" fmla="*/ 45740 w 1472512"/>
                <a:gd name="connsiteY2272" fmla="*/ 63814 h 734237"/>
                <a:gd name="connsiteX2273" fmla="*/ 43157 w 1472512"/>
                <a:gd name="connsiteY2273" fmla="*/ 64361 h 734237"/>
                <a:gd name="connsiteX2274" fmla="*/ 41916 w 1472512"/>
                <a:gd name="connsiteY2274" fmla="*/ 64406 h 734237"/>
                <a:gd name="connsiteX2275" fmla="*/ 42086 w 1472512"/>
                <a:gd name="connsiteY2275" fmla="*/ 62659 h 734237"/>
                <a:gd name="connsiteX2276" fmla="*/ 42380 w 1472512"/>
                <a:gd name="connsiteY2276" fmla="*/ 61827 h 734237"/>
                <a:gd name="connsiteX2277" fmla="*/ 44068 w 1472512"/>
                <a:gd name="connsiteY2277" fmla="*/ 59237 h 734237"/>
                <a:gd name="connsiteX2278" fmla="*/ 45843 w 1472512"/>
                <a:gd name="connsiteY2278" fmla="*/ 57681 h 734237"/>
                <a:gd name="connsiteX2279" fmla="*/ 48364 w 1472512"/>
                <a:gd name="connsiteY2279" fmla="*/ 56022 h 734237"/>
                <a:gd name="connsiteX2280" fmla="*/ 49817 w 1472512"/>
                <a:gd name="connsiteY2280" fmla="*/ 54661 h 734237"/>
                <a:gd name="connsiteX2281" fmla="*/ 50818 w 1472512"/>
                <a:gd name="connsiteY2281" fmla="*/ 52663 h 734237"/>
                <a:gd name="connsiteX2282" fmla="*/ 53617 w 1472512"/>
                <a:gd name="connsiteY2282" fmla="*/ 50278 h 734237"/>
                <a:gd name="connsiteX2283" fmla="*/ 54134 w 1472512"/>
                <a:gd name="connsiteY2283" fmla="*/ 49614 h 734237"/>
                <a:gd name="connsiteX2284" fmla="*/ 54011 w 1472512"/>
                <a:gd name="connsiteY2284" fmla="*/ 47649 h 734237"/>
                <a:gd name="connsiteX2285" fmla="*/ 54189 w 1472512"/>
                <a:gd name="connsiteY2285" fmla="*/ 47275 h 734237"/>
                <a:gd name="connsiteX2286" fmla="*/ 55538 w 1472512"/>
                <a:gd name="connsiteY2286" fmla="*/ 47540 h 734237"/>
                <a:gd name="connsiteX2287" fmla="*/ 56101 w 1472512"/>
                <a:gd name="connsiteY2287" fmla="*/ 50921 h 734237"/>
                <a:gd name="connsiteX2288" fmla="*/ 55765 w 1472512"/>
                <a:gd name="connsiteY2288" fmla="*/ 52428 h 734237"/>
                <a:gd name="connsiteX2289" fmla="*/ 53355 w 1472512"/>
                <a:gd name="connsiteY2289" fmla="*/ 54263 h 734237"/>
                <a:gd name="connsiteX2290" fmla="*/ 53055 w 1472512"/>
                <a:gd name="connsiteY2290" fmla="*/ 54911 h 734237"/>
                <a:gd name="connsiteX2291" fmla="*/ 53477 w 1472512"/>
                <a:gd name="connsiteY2291" fmla="*/ 57415 h 734237"/>
                <a:gd name="connsiteX2292" fmla="*/ 53104 w 1472512"/>
                <a:gd name="connsiteY2292" fmla="*/ 57656 h 734237"/>
                <a:gd name="connsiteX2293" fmla="*/ 52184 w 1472512"/>
                <a:gd name="connsiteY2293" fmla="*/ 57361 h 734237"/>
                <a:gd name="connsiteX2294" fmla="*/ 51899 w 1472512"/>
                <a:gd name="connsiteY2294" fmla="*/ 57520 h 734237"/>
                <a:gd name="connsiteX2295" fmla="*/ 54185 w 1472512"/>
                <a:gd name="connsiteY2295" fmla="*/ 60239 h 734237"/>
                <a:gd name="connsiteX2296" fmla="*/ 54912 w 1472512"/>
                <a:gd name="connsiteY2296" fmla="*/ 62351 h 734237"/>
                <a:gd name="connsiteX2297" fmla="*/ 55009 w 1472512"/>
                <a:gd name="connsiteY2297" fmla="*/ 64235 h 734237"/>
                <a:gd name="connsiteX2298" fmla="*/ 54388 w 1472512"/>
                <a:gd name="connsiteY2298" fmla="*/ 67849 h 734237"/>
                <a:gd name="connsiteX2299" fmla="*/ 53725 w 1472512"/>
                <a:gd name="connsiteY2299" fmla="*/ 68447 h 734237"/>
                <a:gd name="connsiteX2300" fmla="*/ 52585 w 1472512"/>
                <a:gd name="connsiteY2300" fmla="*/ 68227 h 734237"/>
                <a:gd name="connsiteX2301" fmla="*/ 51077 w 1472512"/>
                <a:gd name="connsiteY2301" fmla="*/ 67097 h 734237"/>
                <a:gd name="connsiteX2302" fmla="*/ 50741 w 1472512"/>
                <a:gd name="connsiteY2302" fmla="*/ 67461 h 734237"/>
                <a:gd name="connsiteX2303" fmla="*/ 49544 w 1472512"/>
                <a:gd name="connsiteY2303" fmla="*/ 70263 h 734237"/>
                <a:gd name="connsiteX2304" fmla="*/ 49149 w 1472512"/>
                <a:gd name="connsiteY2304" fmla="*/ 70018 h 734237"/>
                <a:gd name="connsiteX2305" fmla="*/ 48402 w 1472512"/>
                <a:gd name="connsiteY2305" fmla="*/ 66692 h 734237"/>
                <a:gd name="connsiteX2306" fmla="*/ 47996 w 1472512"/>
                <a:gd name="connsiteY2306" fmla="*/ 66445 h 734237"/>
                <a:gd name="connsiteX2307" fmla="*/ 45674 w 1472512"/>
                <a:gd name="connsiteY2307" fmla="*/ 67961 h 734237"/>
                <a:gd name="connsiteX2308" fmla="*/ 44738 w 1472512"/>
                <a:gd name="connsiteY2308" fmla="*/ 69416 h 734237"/>
                <a:gd name="connsiteX2309" fmla="*/ 43936 w 1472512"/>
                <a:gd name="connsiteY2309" fmla="*/ 71741 h 734237"/>
                <a:gd name="connsiteX2310" fmla="*/ 42916 w 1472512"/>
                <a:gd name="connsiteY2310" fmla="*/ 72827 h 734237"/>
                <a:gd name="connsiteX2311" fmla="*/ 45811 w 1472512"/>
                <a:gd name="connsiteY2311" fmla="*/ 73065 h 734237"/>
                <a:gd name="connsiteX2312" fmla="*/ 48418 w 1472512"/>
                <a:gd name="connsiteY2312" fmla="*/ 72597 h 734237"/>
                <a:gd name="connsiteX2313" fmla="*/ 50511 w 1472512"/>
                <a:gd name="connsiteY2313" fmla="*/ 73700 h 734237"/>
                <a:gd name="connsiteX2314" fmla="*/ 51224 w 1472512"/>
                <a:gd name="connsiteY2314" fmla="*/ 73730 h 734237"/>
                <a:gd name="connsiteX2315" fmla="*/ 53135 w 1472512"/>
                <a:gd name="connsiteY2315" fmla="*/ 72654 h 734237"/>
                <a:gd name="connsiteX2316" fmla="*/ 53719 w 1472512"/>
                <a:gd name="connsiteY2316" fmla="*/ 71921 h 734237"/>
                <a:gd name="connsiteX2317" fmla="*/ 55300 w 1472512"/>
                <a:gd name="connsiteY2317" fmla="*/ 68416 h 734237"/>
                <a:gd name="connsiteX2318" fmla="*/ 56093 w 1472512"/>
                <a:gd name="connsiteY2318" fmla="*/ 67787 h 734237"/>
                <a:gd name="connsiteX2319" fmla="*/ 57273 w 1472512"/>
                <a:gd name="connsiteY2319" fmla="*/ 67763 h 734237"/>
                <a:gd name="connsiteX2320" fmla="*/ 58414 w 1472512"/>
                <a:gd name="connsiteY2320" fmla="*/ 67236 h 734237"/>
                <a:gd name="connsiteX2321" fmla="*/ 60105 w 1472512"/>
                <a:gd name="connsiteY2321" fmla="*/ 65313 h 734237"/>
                <a:gd name="connsiteX2322" fmla="*/ 60174 w 1472512"/>
                <a:gd name="connsiteY2322" fmla="*/ 64550 h 734237"/>
                <a:gd name="connsiteX2323" fmla="*/ 59559 w 1472512"/>
                <a:gd name="connsiteY2323" fmla="*/ 60241 h 734237"/>
                <a:gd name="connsiteX2324" fmla="*/ 59734 w 1472512"/>
                <a:gd name="connsiteY2324" fmla="*/ 57794 h 734237"/>
                <a:gd name="connsiteX2325" fmla="*/ 59418 w 1472512"/>
                <a:gd name="connsiteY2325" fmla="*/ 57019 h 734237"/>
                <a:gd name="connsiteX2326" fmla="*/ 58658 w 1472512"/>
                <a:gd name="connsiteY2326" fmla="*/ 56213 h 734237"/>
                <a:gd name="connsiteX2327" fmla="*/ 58754 w 1472512"/>
                <a:gd name="connsiteY2327" fmla="*/ 55432 h 734237"/>
                <a:gd name="connsiteX2328" fmla="*/ 59343 w 1472512"/>
                <a:gd name="connsiteY2328" fmla="*/ 54144 h 734237"/>
                <a:gd name="connsiteX2329" fmla="*/ 59387 w 1472512"/>
                <a:gd name="connsiteY2329" fmla="*/ 52979 h 734237"/>
                <a:gd name="connsiteX2330" fmla="*/ 58882 w 1472512"/>
                <a:gd name="connsiteY2330" fmla="*/ 51943 h 734237"/>
                <a:gd name="connsiteX2331" fmla="*/ 59110 w 1472512"/>
                <a:gd name="connsiteY2331" fmla="*/ 50764 h 734237"/>
                <a:gd name="connsiteX2332" fmla="*/ 60704 w 1472512"/>
                <a:gd name="connsiteY2332" fmla="*/ 48226 h 734237"/>
                <a:gd name="connsiteX2333" fmla="*/ 61007 w 1472512"/>
                <a:gd name="connsiteY2333" fmla="*/ 47107 h 734237"/>
                <a:gd name="connsiteX2334" fmla="*/ 62958 w 1472512"/>
                <a:gd name="connsiteY2334" fmla="*/ 44578 h 734237"/>
                <a:gd name="connsiteX2335" fmla="*/ 62465 w 1472512"/>
                <a:gd name="connsiteY2335" fmla="*/ 43560 h 734237"/>
                <a:gd name="connsiteX2336" fmla="*/ 61031 w 1472512"/>
                <a:gd name="connsiteY2336" fmla="*/ 42318 h 734237"/>
                <a:gd name="connsiteX2337" fmla="*/ 60126 w 1472512"/>
                <a:gd name="connsiteY2337" fmla="*/ 41222 h 734237"/>
                <a:gd name="connsiteX2338" fmla="*/ 59216 w 1472512"/>
                <a:gd name="connsiteY2338" fmla="*/ 39509 h 734237"/>
                <a:gd name="connsiteX2339" fmla="*/ 58523 w 1472512"/>
                <a:gd name="connsiteY2339" fmla="*/ 38935 h 734237"/>
                <a:gd name="connsiteX2340" fmla="*/ 58296 w 1472512"/>
                <a:gd name="connsiteY2340" fmla="*/ 39196 h 734237"/>
                <a:gd name="connsiteX2341" fmla="*/ 59269 w 1472512"/>
                <a:gd name="connsiteY2341" fmla="*/ 41999 h 734237"/>
                <a:gd name="connsiteX2342" fmla="*/ 59060 w 1472512"/>
                <a:gd name="connsiteY2342" fmla="*/ 42188 h 734237"/>
                <a:gd name="connsiteX2343" fmla="*/ 56527 w 1472512"/>
                <a:gd name="connsiteY2343" fmla="*/ 40678 h 734237"/>
                <a:gd name="connsiteX2344" fmla="*/ 55943 w 1472512"/>
                <a:gd name="connsiteY2344" fmla="*/ 39726 h 734237"/>
                <a:gd name="connsiteX2345" fmla="*/ 55632 w 1472512"/>
                <a:gd name="connsiteY2345" fmla="*/ 38433 h 734237"/>
                <a:gd name="connsiteX2346" fmla="*/ 55857 w 1472512"/>
                <a:gd name="connsiteY2346" fmla="*/ 37462 h 734237"/>
                <a:gd name="connsiteX2347" fmla="*/ 57217 w 1472512"/>
                <a:gd name="connsiteY2347" fmla="*/ 36502 h 734237"/>
                <a:gd name="connsiteX2348" fmla="*/ 58840 w 1472512"/>
                <a:gd name="connsiteY2348" fmla="*/ 36154 h 734237"/>
                <a:gd name="connsiteX2349" fmla="*/ 58710 w 1472512"/>
                <a:gd name="connsiteY2349" fmla="*/ 35346 h 734237"/>
                <a:gd name="connsiteX2350" fmla="*/ 56670 w 1472512"/>
                <a:gd name="connsiteY2350" fmla="*/ 32719 h 734237"/>
                <a:gd name="connsiteX2351" fmla="*/ 55313 w 1472512"/>
                <a:gd name="connsiteY2351" fmla="*/ 31522 h 734237"/>
                <a:gd name="connsiteX2352" fmla="*/ 54270 w 1472512"/>
                <a:gd name="connsiteY2352" fmla="*/ 30941 h 734237"/>
                <a:gd name="connsiteX2353" fmla="*/ 52861 w 1472512"/>
                <a:gd name="connsiteY2353" fmla="*/ 30790 h 734237"/>
                <a:gd name="connsiteX2354" fmla="*/ 52230 w 1472512"/>
                <a:gd name="connsiteY2354" fmla="*/ 30362 h 734237"/>
                <a:gd name="connsiteX2355" fmla="*/ 52065 w 1472512"/>
                <a:gd name="connsiteY2355" fmla="*/ 29746 h 734237"/>
                <a:gd name="connsiteX2356" fmla="*/ 52364 w 1472512"/>
                <a:gd name="connsiteY2356" fmla="*/ 28935 h 734237"/>
                <a:gd name="connsiteX2357" fmla="*/ 53112 w 1472512"/>
                <a:gd name="connsiteY2357" fmla="*/ 28677 h 734237"/>
                <a:gd name="connsiteX2358" fmla="*/ 55287 w 1472512"/>
                <a:gd name="connsiteY2358" fmla="*/ 29001 h 734237"/>
                <a:gd name="connsiteX2359" fmla="*/ 56458 w 1472512"/>
                <a:gd name="connsiteY2359" fmla="*/ 28426 h 734237"/>
                <a:gd name="connsiteX2360" fmla="*/ 56347 w 1472512"/>
                <a:gd name="connsiteY2360" fmla="*/ 27380 h 734237"/>
                <a:gd name="connsiteX2361" fmla="*/ 55998 w 1472512"/>
                <a:gd name="connsiteY2361" fmla="*/ 26801 h 734237"/>
                <a:gd name="connsiteX2362" fmla="*/ 56051 w 1472512"/>
                <a:gd name="connsiteY2362" fmla="*/ 23057 h 734237"/>
                <a:gd name="connsiteX2363" fmla="*/ 55226 w 1472512"/>
                <a:gd name="connsiteY2363" fmla="*/ 20009 h 734237"/>
                <a:gd name="connsiteX2364" fmla="*/ 54794 w 1472512"/>
                <a:gd name="connsiteY2364" fmla="*/ 19494 h 734237"/>
                <a:gd name="connsiteX2365" fmla="*/ 54331 w 1472512"/>
                <a:gd name="connsiteY2365" fmla="*/ 19442 h 734237"/>
                <a:gd name="connsiteX2366" fmla="*/ 53839 w 1472512"/>
                <a:gd name="connsiteY2366" fmla="*/ 19853 h 734237"/>
                <a:gd name="connsiteX2367" fmla="*/ 52472 w 1472512"/>
                <a:gd name="connsiteY2367" fmla="*/ 19958 h 734237"/>
                <a:gd name="connsiteX2368" fmla="*/ 51633 w 1472512"/>
                <a:gd name="connsiteY2368" fmla="*/ 18958 h 734237"/>
                <a:gd name="connsiteX2369" fmla="*/ 50700 w 1472512"/>
                <a:gd name="connsiteY2369" fmla="*/ 17030 h 734237"/>
                <a:gd name="connsiteX2370" fmla="*/ 49009 w 1472512"/>
                <a:gd name="connsiteY2370" fmla="*/ 12425 h 734237"/>
                <a:gd name="connsiteX2371" fmla="*/ 51621 w 1472512"/>
                <a:gd name="connsiteY2371" fmla="*/ 12425 h 734237"/>
                <a:gd name="connsiteX2372" fmla="*/ 62497 w 1472512"/>
                <a:gd name="connsiteY2372" fmla="*/ 12425 h 734237"/>
                <a:gd name="connsiteX2373" fmla="*/ 73376 w 1472512"/>
                <a:gd name="connsiteY2373" fmla="*/ 12425 h 734237"/>
                <a:gd name="connsiteX2374" fmla="*/ 84252 w 1472512"/>
                <a:gd name="connsiteY2374" fmla="*/ 12425 h 734237"/>
                <a:gd name="connsiteX2375" fmla="*/ 95129 w 1472512"/>
                <a:gd name="connsiteY2375" fmla="*/ 12425 h 734237"/>
                <a:gd name="connsiteX2376" fmla="*/ 106006 w 1472512"/>
                <a:gd name="connsiteY2376" fmla="*/ 12425 h 734237"/>
                <a:gd name="connsiteX2377" fmla="*/ 116884 w 1472512"/>
                <a:gd name="connsiteY2377" fmla="*/ 12425 h 734237"/>
                <a:gd name="connsiteX2378" fmla="*/ 127760 w 1472512"/>
                <a:gd name="connsiteY2378" fmla="*/ 12425 h 734237"/>
                <a:gd name="connsiteX2379" fmla="*/ 138636 w 1472512"/>
                <a:gd name="connsiteY2379" fmla="*/ 12424 h 734237"/>
                <a:gd name="connsiteX2380" fmla="*/ 149514 w 1472512"/>
                <a:gd name="connsiteY2380" fmla="*/ 12424 h 734237"/>
                <a:gd name="connsiteX2381" fmla="*/ 160391 w 1472512"/>
                <a:gd name="connsiteY2381" fmla="*/ 12424 h 734237"/>
                <a:gd name="connsiteX2382" fmla="*/ 171267 w 1472512"/>
                <a:gd name="connsiteY2382" fmla="*/ 12424 h 734237"/>
                <a:gd name="connsiteX2383" fmla="*/ 182146 w 1472512"/>
                <a:gd name="connsiteY2383" fmla="*/ 12424 h 734237"/>
                <a:gd name="connsiteX2384" fmla="*/ 193022 w 1472512"/>
                <a:gd name="connsiteY2384" fmla="*/ 12424 h 734237"/>
                <a:gd name="connsiteX2385" fmla="*/ 203899 w 1472512"/>
                <a:gd name="connsiteY2385" fmla="*/ 12424 h 734237"/>
                <a:gd name="connsiteX2386" fmla="*/ 214777 w 1472512"/>
                <a:gd name="connsiteY2386" fmla="*/ 12424 h 734237"/>
                <a:gd name="connsiteX2387" fmla="*/ 225654 w 1472512"/>
                <a:gd name="connsiteY2387" fmla="*/ 12424 h 734237"/>
                <a:gd name="connsiteX2388" fmla="*/ 236530 w 1472512"/>
                <a:gd name="connsiteY2388" fmla="*/ 12424 h 734237"/>
                <a:gd name="connsiteX2389" fmla="*/ 247408 w 1472512"/>
                <a:gd name="connsiteY2389" fmla="*/ 12424 h 734237"/>
                <a:gd name="connsiteX2390" fmla="*/ 258285 w 1472512"/>
                <a:gd name="connsiteY2390" fmla="*/ 12424 h 734237"/>
                <a:gd name="connsiteX2391" fmla="*/ 269161 w 1472512"/>
                <a:gd name="connsiteY2391" fmla="*/ 12424 h 734237"/>
                <a:gd name="connsiteX2392" fmla="*/ 280037 w 1472512"/>
                <a:gd name="connsiteY2392" fmla="*/ 12424 h 734237"/>
                <a:gd name="connsiteX2393" fmla="*/ 290916 w 1472512"/>
                <a:gd name="connsiteY2393" fmla="*/ 12424 h 734237"/>
                <a:gd name="connsiteX2394" fmla="*/ 301792 w 1472512"/>
                <a:gd name="connsiteY2394" fmla="*/ 12424 h 734237"/>
                <a:gd name="connsiteX2395" fmla="*/ 312669 w 1472512"/>
                <a:gd name="connsiteY2395" fmla="*/ 12424 h 734237"/>
                <a:gd name="connsiteX2396" fmla="*/ 323547 w 1472512"/>
                <a:gd name="connsiteY2396" fmla="*/ 12424 h 734237"/>
                <a:gd name="connsiteX2397" fmla="*/ 334424 w 1472512"/>
                <a:gd name="connsiteY2397" fmla="*/ 12424 h 734237"/>
                <a:gd name="connsiteX2398" fmla="*/ 345300 w 1472512"/>
                <a:gd name="connsiteY2398" fmla="*/ 12424 h 734237"/>
                <a:gd name="connsiteX2399" fmla="*/ 356179 w 1472512"/>
                <a:gd name="connsiteY2399" fmla="*/ 12424 h 734237"/>
                <a:gd name="connsiteX2400" fmla="*/ 367054 w 1472512"/>
                <a:gd name="connsiteY2400" fmla="*/ 12424 h 734237"/>
                <a:gd name="connsiteX2401" fmla="*/ 377931 w 1472512"/>
                <a:gd name="connsiteY2401" fmla="*/ 12424 h 734237"/>
                <a:gd name="connsiteX2402" fmla="*/ 388807 w 1472512"/>
                <a:gd name="connsiteY2402" fmla="*/ 12424 h 734237"/>
                <a:gd name="connsiteX2403" fmla="*/ 399686 w 1472512"/>
                <a:gd name="connsiteY2403" fmla="*/ 12422 h 734237"/>
                <a:gd name="connsiteX2404" fmla="*/ 410562 w 1472512"/>
                <a:gd name="connsiteY2404" fmla="*/ 12422 h 734237"/>
                <a:gd name="connsiteX2405" fmla="*/ 421439 w 1472512"/>
                <a:gd name="connsiteY2405" fmla="*/ 12422 h 734237"/>
                <a:gd name="connsiteX2406" fmla="*/ 432317 w 1472512"/>
                <a:gd name="connsiteY2406" fmla="*/ 12422 h 734237"/>
                <a:gd name="connsiteX2407" fmla="*/ 443194 w 1472512"/>
                <a:gd name="connsiteY2407" fmla="*/ 12422 h 734237"/>
                <a:gd name="connsiteX2408" fmla="*/ 454070 w 1472512"/>
                <a:gd name="connsiteY2408" fmla="*/ 12422 h 734237"/>
                <a:gd name="connsiteX2409" fmla="*/ 464949 w 1472512"/>
                <a:gd name="connsiteY2409" fmla="*/ 12422 h 734237"/>
                <a:gd name="connsiteX2410" fmla="*/ 475824 w 1472512"/>
                <a:gd name="connsiteY2410" fmla="*/ 12422 h 734237"/>
                <a:gd name="connsiteX2411" fmla="*/ 486701 w 1472512"/>
                <a:gd name="connsiteY2411" fmla="*/ 12422 h 734237"/>
                <a:gd name="connsiteX2412" fmla="*/ 497579 w 1472512"/>
                <a:gd name="connsiteY2412" fmla="*/ 12422 h 734237"/>
                <a:gd name="connsiteX2413" fmla="*/ 508456 w 1472512"/>
                <a:gd name="connsiteY2413" fmla="*/ 12422 h 734237"/>
                <a:gd name="connsiteX2414" fmla="*/ 519332 w 1472512"/>
                <a:gd name="connsiteY2414" fmla="*/ 12422 h 734237"/>
                <a:gd name="connsiteX2415" fmla="*/ 530209 w 1472512"/>
                <a:gd name="connsiteY2415" fmla="*/ 12422 h 734237"/>
                <a:gd name="connsiteX2416" fmla="*/ 541087 w 1472512"/>
                <a:gd name="connsiteY2416" fmla="*/ 12422 h 734237"/>
                <a:gd name="connsiteX2417" fmla="*/ 551964 w 1472512"/>
                <a:gd name="connsiteY2417" fmla="*/ 12422 h 734237"/>
                <a:gd name="connsiteX2418" fmla="*/ 562840 w 1472512"/>
                <a:gd name="connsiteY2418" fmla="*/ 12422 h 734237"/>
                <a:gd name="connsiteX2419" fmla="*/ 573719 w 1472512"/>
                <a:gd name="connsiteY2419" fmla="*/ 12422 h 734237"/>
                <a:gd name="connsiteX2420" fmla="*/ 584594 w 1472512"/>
                <a:gd name="connsiteY2420" fmla="*/ 12422 h 734237"/>
                <a:gd name="connsiteX2421" fmla="*/ 595471 w 1472512"/>
                <a:gd name="connsiteY2421" fmla="*/ 12422 h 734237"/>
                <a:gd name="connsiteX2422" fmla="*/ 606348 w 1472512"/>
                <a:gd name="connsiteY2422" fmla="*/ 12422 h 734237"/>
                <a:gd name="connsiteX2423" fmla="*/ 617226 w 1472512"/>
                <a:gd name="connsiteY2423" fmla="*/ 12422 h 734237"/>
                <a:gd name="connsiteX2424" fmla="*/ 628102 w 1472512"/>
                <a:gd name="connsiteY2424" fmla="*/ 12422 h 734237"/>
                <a:gd name="connsiteX2425" fmla="*/ 638980 w 1472512"/>
                <a:gd name="connsiteY2425" fmla="*/ 12422 h 734237"/>
                <a:gd name="connsiteX2426" fmla="*/ 649857 w 1472512"/>
                <a:gd name="connsiteY2426" fmla="*/ 12422 h 734237"/>
                <a:gd name="connsiteX2427" fmla="*/ 660734 w 1472512"/>
                <a:gd name="connsiteY2427" fmla="*/ 12421 h 734237"/>
                <a:gd name="connsiteX2428" fmla="*/ 671610 w 1472512"/>
                <a:gd name="connsiteY2428" fmla="*/ 12421 h 734237"/>
                <a:gd name="connsiteX2429" fmla="*/ 682489 w 1472512"/>
                <a:gd name="connsiteY2429" fmla="*/ 12421 h 734237"/>
                <a:gd name="connsiteX2430" fmla="*/ 693365 w 1472512"/>
                <a:gd name="connsiteY2430" fmla="*/ 12421 h 734237"/>
                <a:gd name="connsiteX2431" fmla="*/ 704241 w 1472512"/>
                <a:gd name="connsiteY2431" fmla="*/ 12421 h 734237"/>
                <a:gd name="connsiteX2432" fmla="*/ 715120 w 1472512"/>
                <a:gd name="connsiteY2432" fmla="*/ 12421 h 734237"/>
                <a:gd name="connsiteX2433" fmla="*/ 725996 w 1472512"/>
                <a:gd name="connsiteY2433" fmla="*/ 12421 h 734237"/>
                <a:gd name="connsiteX2434" fmla="*/ 736872 w 1472512"/>
                <a:gd name="connsiteY2434" fmla="*/ 12421 h 734237"/>
                <a:gd name="connsiteX2435" fmla="*/ 747750 w 1472512"/>
                <a:gd name="connsiteY2435" fmla="*/ 12421 h 734237"/>
                <a:gd name="connsiteX2436" fmla="*/ 753767 w 1472512"/>
                <a:gd name="connsiteY2436" fmla="*/ 12467 h 734237"/>
                <a:gd name="connsiteX2437" fmla="*/ 753864 w 1472512"/>
                <a:gd name="connsiteY2437" fmla="*/ 5502 h 73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Lst>
              <a:rect l="l" t="t" r="r" b="b"/>
              <a:pathLst>
                <a:path w="1472512" h="734237">
                  <a:moveTo>
                    <a:pt x="1095457" y="733306"/>
                  </a:moveTo>
                  <a:lnTo>
                    <a:pt x="1096197" y="733339"/>
                  </a:lnTo>
                  <a:lnTo>
                    <a:pt x="1096170" y="733907"/>
                  </a:lnTo>
                  <a:lnTo>
                    <a:pt x="1095045" y="734176"/>
                  </a:lnTo>
                  <a:lnTo>
                    <a:pt x="1094396" y="734237"/>
                  </a:lnTo>
                  <a:lnTo>
                    <a:pt x="1094341" y="733817"/>
                  </a:lnTo>
                  <a:close/>
                  <a:moveTo>
                    <a:pt x="1100696" y="730258"/>
                  </a:moveTo>
                  <a:lnTo>
                    <a:pt x="1101478" y="731523"/>
                  </a:lnTo>
                  <a:lnTo>
                    <a:pt x="1101463" y="732291"/>
                  </a:lnTo>
                  <a:lnTo>
                    <a:pt x="1100584" y="732677"/>
                  </a:lnTo>
                  <a:lnTo>
                    <a:pt x="1098932" y="732945"/>
                  </a:lnTo>
                  <a:lnTo>
                    <a:pt x="1100265" y="731877"/>
                  </a:lnTo>
                  <a:close/>
                  <a:moveTo>
                    <a:pt x="1104323" y="728609"/>
                  </a:moveTo>
                  <a:lnTo>
                    <a:pt x="1106818" y="730369"/>
                  </a:lnTo>
                  <a:lnTo>
                    <a:pt x="1106882" y="730841"/>
                  </a:lnTo>
                  <a:lnTo>
                    <a:pt x="1106499" y="731306"/>
                  </a:lnTo>
                  <a:lnTo>
                    <a:pt x="1105735" y="731863"/>
                  </a:lnTo>
                  <a:lnTo>
                    <a:pt x="1105370" y="731691"/>
                  </a:lnTo>
                  <a:lnTo>
                    <a:pt x="1105370" y="730879"/>
                  </a:lnTo>
                  <a:lnTo>
                    <a:pt x="1104283" y="729079"/>
                  </a:lnTo>
                  <a:close/>
                  <a:moveTo>
                    <a:pt x="1116814" y="728352"/>
                  </a:moveTo>
                  <a:lnTo>
                    <a:pt x="1115323" y="729209"/>
                  </a:lnTo>
                  <a:lnTo>
                    <a:pt x="1113913" y="729509"/>
                  </a:lnTo>
                  <a:lnTo>
                    <a:pt x="1112745" y="730152"/>
                  </a:lnTo>
                  <a:lnTo>
                    <a:pt x="1111537" y="729680"/>
                  </a:lnTo>
                  <a:lnTo>
                    <a:pt x="1112866" y="729038"/>
                  </a:lnTo>
                  <a:close/>
                  <a:moveTo>
                    <a:pt x="1120157" y="725997"/>
                  </a:moveTo>
                  <a:lnTo>
                    <a:pt x="1120520" y="726297"/>
                  </a:lnTo>
                  <a:lnTo>
                    <a:pt x="1120479" y="726682"/>
                  </a:lnTo>
                  <a:lnTo>
                    <a:pt x="1119392" y="727154"/>
                  </a:lnTo>
                  <a:lnTo>
                    <a:pt x="1118908" y="727154"/>
                  </a:lnTo>
                  <a:lnTo>
                    <a:pt x="1119150" y="726768"/>
                  </a:lnTo>
                  <a:close/>
                  <a:moveTo>
                    <a:pt x="1124589" y="723424"/>
                  </a:moveTo>
                  <a:lnTo>
                    <a:pt x="1124872" y="723511"/>
                  </a:lnTo>
                  <a:lnTo>
                    <a:pt x="1124267" y="724455"/>
                  </a:lnTo>
                  <a:lnTo>
                    <a:pt x="1123583" y="724582"/>
                  </a:lnTo>
                  <a:close/>
                  <a:moveTo>
                    <a:pt x="1133991" y="712382"/>
                  </a:moveTo>
                  <a:lnTo>
                    <a:pt x="1130810" y="717962"/>
                  </a:lnTo>
                  <a:lnTo>
                    <a:pt x="1125740" y="723068"/>
                  </a:lnTo>
                  <a:lnTo>
                    <a:pt x="1126302" y="721791"/>
                  </a:lnTo>
                  <a:lnTo>
                    <a:pt x="1128278" y="719058"/>
                  </a:lnTo>
                  <a:lnTo>
                    <a:pt x="1128917" y="717771"/>
                  </a:lnTo>
                  <a:lnTo>
                    <a:pt x="1130252" y="716956"/>
                  </a:lnTo>
                  <a:lnTo>
                    <a:pt x="1131496" y="715480"/>
                  </a:lnTo>
                  <a:lnTo>
                    <a:pt x="1131589" y="713758"/>
                  </a:lnTo>
                  <a:lnTo>
                    <a:pt x="1133394" y="712555"/>
                  </a:lnTo>
                  <a:close/>
                  <a:moveTo>
                    <a:pt x="1084393" y="679632"/>
                  </a:moveTo>
                  <a:lnTo>
                    <a:pt x="1085996" y="681575"/>
                  </a:lnTo>
                  <a:lnTo>
                    <a:pt x="1086569" y="682015"/>
                  </a:lnTo>
                  <a:lnTo>
                    <a:pt x="1088581" y="682215"/>
                  </a:lnTo>
                  <a:lnTo>
                    <a:pt x="1087672" y="682928"/>
                  </a:lnTo>
                  <a:lnTo>
                    <a:pt x="1085832" y="682404"/>
                  </a:lnTo>
                  <a:lnTo>
                    <a:pt x="1084827" y="681468"/>
                  </a:lnTo>
                  <a:close/>
                  <a:moveTo>
                    <a:pt x="1085215" y="675451"/>
                  </a:moveTo>
                  <a:lnTo>
                    <a:pt x="1086439" y="676415"/>
                  </a:lnTo>
                  <a:lnTo>
                    <a:pt x="1087392" y="679514"/>
                  </a:lnTo>
                  <a:lnTo>
                    <a:pt x="1087357" y="681122"/>
                  </a:lnTo>
                  <a:lnTo>
                    <a:pt x="1086071" y="678429"/>
                  </a:lnTo>
                  <a:close/>
                  <a:moveTo>
                    <a:pt x="697033" y="661854"/>
                  </a:moveTo>
                  <a:lnTo>
                    <a:pt x="697921" y="672691"/>
                  </a:lnTo>
                  <a:lnTo>
                    <a:pt x="701721" y="686423"/>
                  </a:lnTo>
                  <a:lnTo>
                    <a:pt x="702526" y="690259"/>
                  </a:lnTo>
                  <a:lnTo>
                    <a:pt x="702172" y="691526"/>
                  </a:lnTo>
                  <a:lnTo>
                    <a:pt x="700061" y="685603"/>
                  </a:lnTo>
                  <a:lnTo>
                    <a:pt x="696623" y="672170"/>
                  </a:lnTo>
                  <a:lnTo>
                    <a:pt x="696493" y="664497"/>
                  </a:lnTo>
                  <a:close/>
                  <a:moveTo>
                    <a:pt x="705335" y="644642"/>
                  </a:moveTo>
                  <a:lnTo>
                    <a:pt x="700481" y="652376"/>
                  </a:lnTo>
                  <a:lnTo>
                    <a:pt x="697859" y="659007"/>
                  </a:lnTo>
                  <a:lnTo>
                    <a:pt x="697064" y="660588"/>
                  </a:lnTo>
                  <a:lnTo>
                    <a:pt x="697283" y="658232"/>
                  </a:lnTo>
                  <a:lnTo>
                    <a:pt x="699355" y="652874"/>
                  </a:lnTo>
                  <a:lnTo>
                    <a:pt x="703564" y="645823"/>
                  </a:lnTo>
                  <a:close/>
                  <a:moveTo>
                    <a:pt x="1129404" y="643855"/>
                  </a:moveTo>
                  <a:lnTo>
                    <a:pt x="1130455" y="645400"/>
                  </a:lnTo>
                  <a:lnTo>
                    <a:pt x="1131481" y="648594"/>
                  </a:lnTo>
                  <a:lnTo>
                    <a:pt x="1135785" y="659603"/>
                  </a:lnTo>
                  <a:lnTo>
                    <a:pt x="1136200" y="661625"/>
                  </a:lnTo>
                  <a:lnTo>
                    <a:pt x="1133855" y="656932"/>
                  </a:lnTo>
                  <a:lnTo>
                    <a:pt x="1130956" y="649563"/>
                  </a:lnTo>
                  <a:close/>
                  <a:moveTo>
                    <a:pt x="710518" y="636064"/>
                  </a:moveTo>
                  <a:lnTo>
                    <a:pt x="710968" y="637283"/>
                  </a:lnTo>
                  <a:lnTo>
                    <a:pt x="708887" y="639291"/>
                  </a:lnTo>
                  <a:lnTo>
                    <a:pt x="706515" y="642447"/>
                  </a:lnTo>
                  <a:lnTo>
                    <a:pt x="705960" y="642514"/>
                  </a:lnTo>
                  <a:lnTo>
                    <a:pt x="707195" y="640256"/>
                  </a:lnTo>
                  <a:lnTo>
                    <a:pt x="707424" y="639351"/>
                  </a:lnTo>
                  <a:lnTo>
                    <a:pt x="709449" y="636491"/>
                  </a:lnTo>
                  <a:close/>
                  <a:moveTo>
                    <a:pt x="722095" y="629193"/>
                  </a:moveTo>
                  <a:lnTo>
                    <a:pt x="721846" y="630404"/>
                  </a:lnTo>
                  <a:lnTo>
                    <a:pt x="718516" y="632124"/>
                  </a:lnTo>
                  <a:lnTo>
                    <a:pt x="712890" y="635521"/>
                  </a:lnTo>
                  <a:lnTo>
                    <a:pt x="711953" y="635637"/>
                  </a:lnTo>
                  <a:lnTo>
                    <a:pt x="713114" y="634145"/>
                  </a:lnTo>
                  <a:lnTo>
                    <a:pt x="715002" y="633391"/>
                  </a:lnTo>
                  <a:lnTo>
                    <a:pt x="719142" y="630525"/>
                  </a:lnTo>
                  <a:lnTo>
                    <a:pt x="720831" y="630327"/>
                  </a:lnTo>
                  <a:lnTo>
                    <a:pt x="721710" y="629339"/>
                  </a:lnTo>
                  <a:close/>
                  <a:moveTo>
                    <a:pt x="762341" y="602578"/>
                  </a:moveTo>
                  <a:lnTo>
                    <a:pt x="763829" y="602640"/>
                  </a:lnTo>
                  <a:lnTo>
                    <a:pt x="761346" y="605036"/>
                  </a:lnTo>
                  <a:lnTo>
                    <a:pt x="756888" y="608009"/>
                  </a:lnTo>
                  <a:lnTo>
                    <a:pt x="755613" y="608276"/>
                  </a:lnTo>
                  <a:lnTo>
                    <a:pt x="761174" y="604001"/>
                  </a:lnTo>
                  <a:close/>
                  <a:moveTo>
                    <a:pt x="836342" y="594154"/>
                  </a:moveTo>
                  <a:lnTo>
                    <a:pt x="837613" y="594237"/>
                  </a:lnTo>
                  <a:lnTo>
                    <a:pt x="839622" y="595463"/>
                  </a:lnTo>
                  <a:lnTo>
                    <a:pt x="840358" y="595804"/>
                  </a:lnTo>
                  <a:lnTo>
                    <a:pt x="840699" y="596300"/>
                  </a:lnTo>
                  <a:lnTo>
                    <a:pt x="840503" y="597076"/>
                  </a:lnTo>
                  <a:lnTo>
                    <a:pt x="839694" y="598142"/>
                  </a:lnTo>
                  <a:lnTo>
                    <a:pt x="838746" y="598539"/>
                  </a:lnTo>
                  <a:lnTo>
                    <a:pt x="834526" y="596128"/>
                  </a:lnTo>
                  <a:lnTo>
                    <a:pt x="834261" y="595091"/>
                  </a:lnTo>
                  <a:close/>
                  <a:moveTo>
                    <a:pt x="1019706" y="591687"/>
                  </a:moveTo>
                  <a:lnTo>
                    <a:pt x="1015349" y="594190"/>
                  </a:lnTo>
                  <a:lnTo>
                    <a:pt x="1012789" y="595193"/>
                  </a:lnTo>
                  <a:lnTo>
                    <a:pt x="1010021" y="594464"/>
                  </a:lnTo>
                  <a:lnTo>
                    <a:pt x="1011742" y="594325"/>
                  </a:lnTo>
                  <a:lnTo>
                    <a:pt x="1012986" y="594620"/>
                  </a:lnTo>
                  <a:lnTo>
                    <a:pt x="1016137" y="593187"/>
                  </a:lnTo>
                  <a:lnTo>
                    <a:pt x="1017790" y="592101"/>
                  </a:lnTo>
                  <a:close/>
                  <a:moveTo>
                    <a:pt x="914208" y="591115"/>
                  </a:moveTo>
                  <a:lnTo>
                    <a:pt x="913784" y="592239"/>
                  </a:lnTo>
                  <a:lnTo>
                    <a:pt x="912398" y="593699"/>
                  </a:lnTo>
                  <a:lnTo>
                    <a:pt x="912462" y="593143"/>
                  </a:lnTo>
                  <a:lnTo>
                    <a:pt x="913482" y="591682"/>
                  </a:lnTo>
                  <a:close/>
                  <a:moveTo>
                    <a:pt x="914355" y="582638"/>
                  </a:moveTo>
                  <a:lnTo>
                    <a:pt x="915401" y="584211"/>
                  </a:lnTo>
                  <a:lnTo>
                    <a:pt x="915741" y="586082"/>
                  </a:lnTo>
                  <a:lnTo>
                    <a:pt x="915362" y="589588"/>
                  </a:lnTo>
                  <a:lnTo>
                    <a:pt x="914643" y="590476"/>
                  </a:lnTo>
                  <a:lnTo>
                    <a:pt x="915348" y="586222"/>
                  </a:lnTo>
                  <a:close/>
                  <a:moveTo>
                    <a:pt x="906250" y="579511"/>
                  </a:moveTo>
                  <a:lnTo>
                    <a:pt x="905586" y="580697"/>
                  </a:lnTo>
                  <a:lnTo>
                    <a:pt x="905247" y="581875"/>
                  </a:lnTo>
                  <a:lnTo>
                    <a:pt x="905337" y="583173"/>
                  </a:lnTo>
                  <a:lnTo>
                    <a:pt x="904087" y="582527"/>
                  </a:lnTo>
                  <a:lnTo>
                    <a:pt x="902236" y="582468"/>
                  </a:lnTo>
                  <a:lnTo>
                    <a:pt x="903051" y="582024"/>
                  </a:lnTo>
                  <a:lnTo>
                    <a:pt x="903624" y="581592"/>
                  </a:lnTo>
                  <a:lnTo>
                    <a:pt x="903908" y="581127"/>
                  </a:lnTo>
                  <a:close/>
                  <a:moveTo>
                    <a:pt x="918030" y="576838"/>
                  </a:moveTo>
                  <a:lnTo>
                    <a:pt x="921827" y="577820"/>
                  </a:lnTo>
                  <a:lnTo>
                    <a:pt x="922232" y="578190"/>
                  </a:lnTo>
                  <a:lnTo>
                    <a:pt x="921912" y="578501"/>
                  </a:lnTo>
                  <a:lnTo>
                    <a:pt x="919652" y="577919"/>
                  </a:lnTo>
                  <a:lnTo>
                    <a:pt x="918279" y="577378"/>
                  </a:lnTo>
                  <a:close/>
                  <a:moveTo>
                    <a:pt x="933681" y="576572"/>
                  </a:moveTo>
                  <a:lnTo>
                    <a:pt x="934650" y="577170"/>
                  </a:lnTo>
                  <a:lnTo>
                    <a:pt x="932406" y="577769"/>
                  </a:lnTo>
                  <a:lnTo>
                    <a:pt x="929078" y="577714"/>
                  </a:lnTo>
                  <a:lnTo>
                    <a:pt x="928402" y="577503"/>
                  </a:lnTo>
                  <a:lnTo>
                    <a:pt x="929737" y="577104"/>
                  </a:lnTo>
                  <a:close/>
                  <a:moveTo>
                    <a:pt x="1104351" y="557012"/>
                  </a:moveTo>
                  <a:lnTo>
                    <a:pt x="1103218" y="563852"/>
                  </a:lnTo>
                  <a:lnTo>
                    <a:pt x="1102726" y="561431"/>
                  </a:lnTo>
                  <a:lnTo>
                    <a:pt x="1102677" y="559079"/>
                  </a:lnTo>
                  <a:lnTo>
                    <a:pt x="1103537" y="557687"/>
                  </a:lnTo>
                  <a:close/>
                  <a:moveTo>
                    <a:pt x="156960" y="498703"/>
                  </a:moveTo>
                  <a:lnTo>
                    <a:pt x="158226" y="500775"/>
                  </a:lnTo>
                  <a:lnTo>
                    <a:pt x="161396" y="503919"/>
                  </a:lnTo>
                  <a:lnTo>
                    <a:pt x="162232" y="504540"/>
                  </a:lnTo>
                  <a:lnTo>
                    <a:pt x="160747" y="504799"/>
                  </a:lnTo>
                  <a:lnTo>
                    <a:pt x="159100" y="504218"/>
                  </a:lnTo>
                  <a:lnTo>
                    <a:pt x="157679" y="501467"/>
                  </a:lnTo>
                  <a:lnTo>
                    <a:pt x="156115" y="499316"/>
                  </a:lnTo>
                  <a:close/>
                  <a:moveTo>
                    <a:pt x="132264" y="491593"/>
                  </a:moveTo>
                  <a:lnTo>
                    <a:pt x="133447" y="491806"/>
                  </a:lnTo>
                  <a:lnTo>
                    <a:pt x="134383" y="493009"/>
                  </a:lnTo>
                  <a:lnTo>
                    <a:pt x="134486" y="493443"/>
                  </a:lnTo>
                  <a:lnTo>
                    <a:pt x="133351" y="493497"/>
                  </a:lnTo>
                  <a:lnTo>
                    <a:pt x="131793" y="493231"/>
                  </a:lnTo>
                  <a:lnTo>
                    <a:pt x="130987" y="491700"/>
                  </a:lnTo>
                  <a:close/>
                  <a:moveTo>
                    <a:pt x="157017" y="486023"/>
                  </a:moveTo>
                  <a:lnTo>
                    <a:pt x="161179" y="487794"/>
                  </a:lnTo>
                  <a:lnTo>
                    <a:pt x="162294" y="488632"/>
                  </a:lnTo>
                  <a:lnTo>
                    <a:pt x="163583" y="490734"/>
                  </a:lnTo>
                  <a:lnTo>
                    <a:pt x="161727" y="490475"/>
                  </a:lnTo>
                  <a:lnTo>
                    <a:pt x="159786" y="490592"/>
                  </a:lnTo>
                  <a:lnTo>
                    <a:pt x="159198" y="489449"/>
                  </a:lnTo>
                  <a:lnTo>
                    <a:pt x="158618" y="487860"/>
                  </a:lnTo>
                  <a:lnTo>
                    <a:pt x="158229" y="487454"/>
                  </a:lnTo>
                  <a:lnTo>
                    <a:pt x="156900" y="487312"/>
                  </a:lnTo>
                  <a:lnTo>
                    <a:pt x="156800" y="487168"/>
                  </a:lnTo>
                  <a:lnTo>
                    <a:pt x="156644" y="486392"/>
                  </a:lnTo>
                  <a:close/>
                  <a:moveTo>
                    <a:pt x="118317" y="470293"/>
                  </a:moveTo>
                  <a:lnTo>
                    <a:pt x="120293" y="471486"/>
                  </a:lnTo>
                  <a:lnTo>
                    <a:pt x="120560" y="471818"/>
                  </a:lnTo>
                  <a:lnTo>
                    <a:pt x="119040" y="473381"/>
                  </a:lnTo>
                  <a:lnTo>
                    <a:pt x="117245" y="473781"/>
                  </a:lnTo>
                  <a:lnTo>
                    <a:pt x="115887" y="473404"/>
                  </a:lnTo>
                  <a:lnTo>
                    <a:pt x="113725" y="470655"/>
                  </a:lnTo>
                  <a:close/>
                  <a:moveTo>
                    <a:pt x="110770" y="468951"/>
                  </a:moveTo>
                  <a:lnTo>
                    <a:pt x="111137" y="469314"/>
                  </a:lnTo>
                  <a:lnTo>
                    <a:pt x="112328" y="470340"/>
                  </a:lnTo>
                  <a:lnTo>
                    <a:pt x="110973" y="470414"/>
                  </a:lnTo>
                  <a:lnTo>
                    <a:pt x="108886" y="470109"/>
                  </a:lnTo>
                  <a:lnTo>
                    <a:pt x="109616" y="469438"/>
                  </a:lnTo>
                  <a:close/>
                  <a:moveTo>
                    <a:pt x="123152" y="468768"/>
                  </a:moveTo>
                  <a:lnTo>
                    <a:pt x="128344" y="470238"/>
                  </a:lnTo>
                  <a:lnTo>
                    <a:pt x="131143" y="469533"/>
                  </a:lnTo>
                  <a:lnTo>
                    <a:pt x="131649" y="470246"/>
                  </a:lnTo>
                  <a:lnTo>
                    <a:pt x="131319" y="470864"/>
                  </a:lnTo>
                  <a:lnTo>
                    <a:pt x="125009" y="471977"/>
                  </a:lnTo>
                  <a:lnTo>
                    <a:pt x="123071" y="471198"/>
                  </a:lnTo>
                  <a:lnTo>
                    <a:pt x="122894" y="470130"/>
                  </a:lnTo>
                  <a:lnTo>
                    <a:pt x="122240" y="469108"/>
                  </a:lnTo>
                  <a:close/>
                  <a:moveTo>
                    <a:pt x="1225398" y="450920"/>
                  </a:moveTo>
                  <a:lnTo>
                    <a:pt x="1226716" y="451083"/>
                  </a:lnTo>
                  <a:lnTo>
                    <a:pt x="1228655" y="452225"/>
                  </a:lnTo>
                  <a:lnTo>
                    <a:pt x="1228087" y="452294"/>
                  </a:lnTo>
                  <a:lnTo>
                    <a:pt x="1227085" y="451975"/>
                  </a:lnTo>
                  <a:lnTo>
                    <a:pt x="1225703" y="451367"/>
                  </a:lnTo>
                  <a:close/>
                  <a:moveTo>
                    <a:pt x="1237300" y="444032"/>
                  </a:moveTo>
                  <a:lnTo>
                    <a:pt x="1233465" y="447936"/>
                  </a:lnTo>
                  <a:lnTo>
                    <a:pt x="1229742" y="452569"/>
                  </a:lnTo>
                  <a:lnTo>
                    <a:pt x="1229107" y="452899"/>
                  </a:lnTo>
                  <a:lnTo>
                    <a:pt x="1231442" y="449301"/>
                  </a:lnTo>
                  <a:lnTo>
                    <a:pt x="1236055" y="444731"/>
                  </a:lnTo>
                  <a:close/>
                  <a:moveTo>
                    <a:pt x="1248152" y="436768"/>
                  </a:moveTo>
                  <a:lnTo>
                    <a:pt x="1243517" y="438833"/>
                  </a:lnTo>
                  <a:lnTo>
                    <a:pt x="1242993" y="438709"/>
                  </a:lnTo>
                  <a:lnTo>
                    <a:pt x="1246036" y="437233"/>
                  </a:lnTo>
                  <a:close/>
                  <a:moveTo>
                    <a:pt x="1255255" y="419981"/>
                  </a:moveTo>
                  <a:lnTo>
                    <a:pt x="1255894" y="421510"/>
                  </a:lnTo>
                  <a:lnTo>
                    <a:pt x="1256456" y="425933"/>
                  </a:lnTo>
                  <a:lnTo>
                    <a:pt x="1256244" y="429283"/>
                  </a:lnTo>
                  <a:lnTo>
                    <a:pt x="1255106" y="434160"/>
                  </a:lnTo>
                  <a:lnTo>
                    <a:pt x="1254220" y="435324"/>
                  </a:lnTo>
                  <a:lnTo>
                    <a:pt x="1250798" y="436113"/>
                  </a:lnTo>
                  <a:lnTo>
                    <a:pt x="1250495" y="435861"/>
                  </a:lnTo>
                  <a:lnTo>
                    <a:pt x="1254417" y="434210"/>
                  </a:lnTo>
                  <a:lnTo>
                    <a:pt x="1255654" y="428390"/>
                  </a:lnTo>
                  <a:lnTo>
                    <a:pt x="1255824" y="425703"/>
                  </a:lnTo>
                  <a:lnTo>
                    <a:pt x="1255236" y="420961"/>
                  </a:lnTo>
                  <a:close/>
                  <a:moveTo>
                    <a:pt x="1249804" y="414834"/>
                  </a:moveTo>
                  <a:lnTo>
                    <a:pt x="1251548" y="415874"/>
                  </a:lnTo>
                  <a:lnTo>
                    <a:pt x="1251860" y="416740"/>
                  </a:lnTo>
                  <a:lnTo>
                    <a:pt x="1251884" y="417460"/>
                  </a:lnTo>
                  <a:lnTo>
                    <a:pt x="1251499" y="418050"/>
                  </a:lnTo>
                  <a:close/>
                  <a:moveTo>
                    <a:pt x="1265603" y="345759"/>
                  </a:moveTo>
                  <a:lnTo>
                    <a:pt x="1264626" y="349242"/>
                  </a:lnTo>
                  <a:lnTo>
                    <a:pt x="1262916" y="352443"/>
                  </a:lnTo>
                  <a:lnTo>
                    <a:pt x="1259604" y="357889"/>
                  </a:lnTo>
                  <a:lnTo>
                    <a:pt x="1258444" y="358368"/>
                  </a:lnTo>
                  <a:lnTo>
                    <a:pt x="1262336" y="352446"/>
                  </a:lnTo>
                  <a:lnTo>
                    <a:pt x="1264595" y="347478"/>
                  </a:lnTo>
                  <a:close/>
                  <a:moveTo>
                    <a:pt x="1290888" y="302554"/>
                  </a:moveTo>
                  <a:lnTo>
                    <a:pt x="1290213" y="304525"/>
                  </a:lnTo>
                  <a:lnTo>
                    <a:pt x="1287221" y="309062"/>
                  </a:lnTo>
                  <a:lnTo>
                    <a:pt x="1287152" y="308191"/>
                  </a:lnTo>
                  <a:close/>
                  <a:moveTo>
                    <a:pt x="1291048" y="275071"/>
                  </a:moveTo>
                  <a:lnTo>
                    <a:pt x="1291858" y="275347"/>
                  </a:lnTo>
                  <a:lnTo>
                    <a:pt x="1291892" y="276372"/>
                  </a:lnTo>
                  <a:lnTo>
                    <a:pt x="1291578" y="277249"/>
                  </a:lnTo>
                  <a:lnTo>
                    <a:pt x="1290077" y="278597"/>
                  </a:lnTo>
                  <a:lnTo>
                    <a:pt x="1288811" y="279171"/>
                  </a:lnTo>
                  <a:lnTo>
                    <a:pt x="1287593" y="279296"/>
                  </a:lnTo>
                  <a:lnTo>
                    <a:pt x="1288810" y="276397"/>
                  </a:lnTo>
                  <a:close/>
                  <a:moveTo>
                    <a:pt x="1337638" y="260074"/>
                  </a:moveTo>
                  <a:lnTo>
                    <a:pt x="1333727" y="263553"/>
                  </a:lnTo>
                  <a:lnTo>
                    <a:pt x="1331626" y="265146"/>
                  </a:lnTo>
                  <a:lnTo>
                    <a:pt x="1329813" y="267108"/>
                  </a:lnTo>
                  <a:lnTo>
                    <a:pt x="1331452" y="267307"/>
                  </a:lnTo>
                  <a:lnTo>
                    <a:pt x="1332861" y="266731"/>
                  </a:lnTo>
                  <a:lnTo>
                    <a:pt x="1334197" y="265567"/>
                  </a:lnTo>
                  <a:lnTo>
                    <a:pt x="1337298" y="263991"/>
                  </a:lnTo>
                  <a:lnTo>
                    <a:pt x="1339940" y="263303"/>
                  </a:lnTo>
                  <a:lnTo>
                    <a:pt x="1340771" y="263160"/>
                  </a:lnTo>
                  <a:lnTo>
                    <a:pt x="1342032" y="264265"/>
                  </a:lnTo>
                  <a:lnTo>
                    <a:pt x="1344530" y="263377"/>
                  </a:lnTo>
                  <a:lnTo>
                    <a:pt x="1347099" y="262879"/>
                  </a:lnTo>
                  <a:lnTo>
                    <a:pt x="1335983" y="267933"/>
                  </a:lnTo>
                  <a:lnTo>
                    <a:pt x="1333710" y="268502"/>
                  </a:lnTo>
                  <a:lnTo>
                    <a:pt x="1330458" y="270005"/>
                  </a:lnTo>
                  <a:lnTo>
                    <a:pt x="1327384" y="271070"/>
                  </a:lnTo>
                  <a:lnTo>
                    <a:pt x="1325170" y="271458"/>
                  </a:lnTo>
                  <a:lnTo>
                    <a:pt x="1314164" y="275200"/>
                  </a:lnTo>
                  <a:lnTo>
                    <a:pt x="1313291" y="275281"/>
                  </a:lnTo>
                  <a:lnTo>
                    <a:pt x="1312347" y="274916"/>
                  </a:lnTo>
                  <a:lnTo>
                    <a:pt x="1303281" y="276842"/>
                  </a:lnTo>
                  <a:lnTo>
                    <a:pt x="1299561" y="277060"/>
                  </a:lnTo>
                  <a:lnTo>
                    <a:pt x="1296173" y="277731"/>
                  </a:lnTo>
                  <a:lnTo>
                    <a:pt x="1298679" y="276181"/>
                  </a:lnTo>
                  <a:lnTo>
                    <a:pt x="1298734" y="275601"/>
                  </a:lnTo>
                  <a:lnTo>
                    <a:pt x="1298134" y="275147"/>
                  </a:lnTo>
                  <a:lnTo>
                    <a:pt x="1296793" y="275279"/>
                  </a:lnTo>
                  <a:lnTo>
                    <a:pt x="1295422" y="276875"/>
                  </a:lnTo>
                  <a:lnTo>
                    <a:pt x="1293231" y="277409"/>
                  </a:lnTo>
                  <a:lnTo>
                    <a:pt x="1292792" y="275670"/>
                  </a:lnTo>
                  <a:lnTo>
                    <a:pt x="1293524" y="274325"/>
                  </a:lnTo>
                  <a:lnTo>
                    <a:pt x="1294515" y="273047"/>
                  </a:lnTo>
                  <a:lnTo>
                    <a:pt x="1296691" y="271039"/>
                  </a:lnTo>
                  <a:lnTo>
                    <a:pt x="1299803" y="269765"/>
                  </a:lnTo>
                  <a:lnTo>
                    <a:pt x="1301385" y="268665"/>
                  </a:lnTo>
                  <a:lnTo>
                    <a:pt x="1302480" y="269634"/>
                  </a:lnTo>
                  <a:lnTo>
                    <a:pt x="1302722" y="268324"/>
                  </a:lnTo>
                  <a:lnTo>
                    <a:pt x="1303565" y="267567"/>
                  </a:lnTo>
                  <a:lnTo>
                    <a:pt x="1304482" y="267160"/>
                  </a:lnTo>
                  <a:lnTo>
                    <a:pt x="1306686" y="267150"/>
                  </a:lnTo>
                  <a:lnTo>
                    <a:pt x="1307873" y="266944"/>
                  </a:lnTo>
                  <a:lnTo>
                    <a:pt x="1308731" y="266508"/>
                  </a:lnTo>
                  <a:lnTo>
                    <a:pt x="1309613" y="266427"/>
                  </a:lnTo>
                  <a:lnTo>
                    <a:pt x="1312024" y="267021"/>
                  </a:lnTo>
                  <a:lnTo>
                    <a:pt x="1314380" y="266851"/>
                  </a:lnTo>
                  <a:lnTo>
                    <a:pt x="1316282" y="266031"/>
                  </a:lnTo>
                  <a:lnTo>
                    <a:pt x="1318259" y="265755"/>
                  </a:lnTo>
                  <a:lnTo>
                    <a:pt x="1323487" y="265569"/>
                  </a:lnTo>
                  <a:lnTo>
                    <a:pt x="1328684" y="264970"/>
                  </a:lnTo>
                  <a:lnTo>
                    <a:pt x="1330762" y="263902"/>
                  </a:lnTo>
                  <a:lnTo>
                    <a:pt x="1335126" y="260909"/>
                  </a:lnTo>
                  <a:close/>
                  <a:moveTo>
                    <a:pt x="1394599" y="252637"/>
                  </a:moveTo>
                  <a:lnTo>
                    <a:pt x="1396018" y="255646"/>
                  </a:lnTo>
                  <a:lnTo>
                    <a:pt x="1396213" y="256653"/>
                  </a:lnTo>
                  <a:lnTo>
                    <a:pt x="1394245" y="257142"/>
                  </a:lnTo>
                  <a:lnTo>
                    <a:pt x="1389705" y="256020"/>
                  </a:lnTo>
                  <a:lnTo>
                    <a:pt x="1393440" y="255069"/>
                  </a:lnTo>
                  <a:lnTo>
                    <a:pt x="1394051" y="254738"/>
                  </a:lnTo>
                  <a:lnTo>
                    <a:pt x="1394538" y="253339"/>
                  </a:lnTo>
                  <a:close/>
                  <a:moveTo>
                    <a:pt x="1379936" y="250817"/>
                  </a:moveTo>
                  <a:lnTo>
                    <a:pt x="1382249" y="252110"/>
                  </a:lnTo>
                  <a:lnTo>
                    <a:pt x="1382642" y="253282"/>
                  </a:lnTo>
                  <a:lnTo>
                    <a:pt x="1375618" y="254770"/>
                  </a:lnTo>
                  <a:lnTo>
                    <a:pt x="1374497" y="253809"/>
                  </a:lnTo>
                  <a:lnTo>
                    <a:pt x="1376250" y="253365"/>
                  </a:lnTo>
                  <a:lnTo>
                    <a:pt x="1378464" y="251082"/>
                  </a:lnTo>
                  <a:close/>
                  <a:moveTo>
                    <a:pt x="1360847" y="247322"/>
                  </a:moveTo>
                  <a:lnTo>
                    <a:pt x="1361097" y="248224"/>
                  </a:lnTo>
                  <a:lnTo>
                    <a:pt x="1360821" y="249962"/>
                  </a:lnTo>
                  <a:lnTo>
                    <a:pt x="1360114" y="250527"/>
                  </a:lnTo>
                  <a:lnTo>
                    <a:pt x="1359849" y="249055"/>
                  </a:lnTo>
                  <a:lnTo>
                    <a:pt x="1360344" y="247362"/>
                  </a:lnTo>
                  <a:close/>
                  <a:moveTo>
                    <a:pt x="1364221" y="244805"/>
                  </a:moveTo>
                  <a:lnTo>
                    <a:pt x="1363983" y="249758"/>
                  </a:lnTo>
                  <a:lnTo>
                    <a:pt x="1362719" y="250592"/>
                  </a:lnTo>
                  <a:lnTo>
                    <a:pt x="1361308" y="250445"/>
                  </a:lnTo>
                  <a:lnTo>
                    <a:pt x="1362024" y="249320"/>
                  </a:lnTo>
                  <a:lnTo>
                    <a:pt x="1362297" y="247667"/>
                  </a:lnTo>
                  <a:lnTo>
                    <a:pt x="1362994" y="245851"/>
                  </a:lnTo>
                  <a:lnTo>
                    <a:pt x="1363394" y="245295"/>
                  </a:lnTo>
                  <a:close/>
                  <a:moveTo>
                    <a:pt x="1429406" y="164388"/>
                  </a:moveTo>
                  <a:lnTo>
                    <a:pt x="1429937" y="164822"/>
                  </a:lnTo>
                  <a:lnTo>
                    <a:pt x="1430772" y="166270"/>
                  </a:lnTo>
                  <a:lnTo>
                    <a:pt x="1429803" y="166889"/>
                  </a:lnTo>
                  <a:lnTo>
                    <a:pt x="1428770" y="166690"/>
                  </a:lnTo>
                  <a:lnTo>
                    <a:pt x="1428736" y="165145"/>
                  </a:lnTo>
                  <a:lnTo>
                    <a:pt x="1429049" y="164622"/>
                  </a:lnTo>
                  <a:close/>
                  <a:moveTo>
                    <a:pt x="1439032" y="158114"/>
                  </a:moveTo>
                  <a:lnTo>
                    <a:pt x="1440597" y="158682"/>
                  </a:lnTo>
                  <a:lnTo>
                    <a:pt x="1441799" y="161001"/>
                  </a:lnTo>
                  <a:lnTo>
                    <a:pt x="1441893" y="162001"/>
                  </a:lnTo>
                  <a:lnTo>
                    <a:pt x="1440408" y="162610"/>
                  </a:lnTo>
                  <a:lnTo>
                    <a:pt x="1438781" y="162345"/>
                  </a:lnTo>
                  <a:lnTo>
                    <a:pt x="1438815" y="163998"/>
                  </a:lnTo>
                  <a:lnTo>
                    <a:pt x="1438632" y="164592"/>
                  </a:lnTo>
                  <a:lnTo>
                    <a:pt x="1436829" y="163742"/>
                  </a:lnTo>
                  <a:lnTo>
                    <a:pt x="1436167" y="163195"/>
                  </a:lnTo>
                  <a:lnTo>
                    <a:pt x="1436225" y="161006"/>
                  </a:lnTo>
                  <a:lnTo>
                    <a:pt x="1437818" y="158933"/>
                  </a:lnTo>
                  <a:close/>
                  <a:moveTo>
                    <a:pt x="46551" y="68443"/>
                  </a:moveTo>
                  <a:lnTo>
                    <a:pt x="47469" y="70328"/>
                  </a:lnTo>
                  <a:lnTo>
                    <a:pt x="47368" y="70702"/>
                  </a:lnTo>
                  <a:lnTo>
                    <a:pt x="47126" y="71337"/>
                  </a:lnTo>
                  <a:lnTo>
                    <a:pt x="46766" y="71302"/>
                  </a:lnTo>
                  <a:lnTo>
                    <a:pt x="45969" y="70013"/>
                  </a:lnTo>
                  <a:lnTo>
                    <a:pt x="45867" y="69101"/>
                  </a:lnTo>
                  <a:close/>
                  <a:moveTo>
                    <a:pt x="57175" y="61483"/>
                  </a:moveTo>
                  <a:lnTo>
                    <a:pt x="57852" y="62902"/>
                  </a:lnTo>
                  <a:lnTo>
                    <a:pt x="59076" y="64548"/>
                  </a:lnTo>
                  <a:lnTo>
                    <a:pt x="58959" y="65283"/>
                  </a:lnTo>
                  <a:lnTo>
                    <a:pt x="57980" y="65857"/>
                  </a:lnTo>
                  <a:lnTo>
                    <a:pt x="57473" y="65709"/>
                  </a:lnTo>
                  <a:lnTo>
                    <a:pt x="57442" y="64842"/>
                  </a:lnTo>
                  <a:lnTo>
                    <a:pt x="57178" y="64710"/>
                  </a:lnTo>
                  <a:lnTo>
                    <a:pt x="56122" y="65752"/>
                  </a:lnTo>
                  <a:lnTo>
                    <a:pt x="56200" y="63694"/>
                  </a:lnTo>
                  <a:lnTo>
                    <a:pt x="56721" y="61522"/>
                  </a:lnTo>
                  <a:close/>
                  <a:moveTo>
                    <a:pt x="55106" y="54548"/>
                  </a:moveTo>
                  <a:lnTo>
                    <a:pt x="55936" y="54983"/>
                  </a:lnTo>
                  <a:lnTo>
                    <a:pt x="56175" y="55240"/>
                  </a:lnTo>
                  <a:lnTo>
                    <a:pt x="56445" y="58096"/>
                  </a:lnTo>
                  <a:lnTo>
                    <a:pt x="56308" y="58716"/>
                  </a:lnTo>
                  <a:lnTo>
                    <a:pt x="54901" y="57975"/>
                  </a:lnTo>
                  <a:lnTo>
                    <a:pt x="54439" y="57289"/>
                  </a:lnTo>
                  <a:lnTo>
                    <a:pt x="54494" y="55753"/>
                  </a:lnTo>
                  <a:lnTo>
                    <a:pt x="54841" y="54751"/>
                  </a:lnTo>
                  <a:close/>
                  <a:moveTo>
                    <a:pt x="53094" y="32395"/>
                  </a:moveTo>
                  <a:lnTo>
                    <a:pt x="53734" y="32513"/>
                  </a:lnTo>
                  <a:lnTo>
                    <a:pt x="54526" y="33201"/>
                  </a:lnTo>
                  <a:lnTo>
                    <a:pt x="55468" y="34455"/>
                  </a:lnTo>
                  <a:lnTo>
                    <a:pt x="55293" y="35344"/>
                  </a:lnTo>
                  <a:lnTo>
                    <a:pt x="51474" y="37071"/>
                  </a:lnTo>
                  <a:lnTo>
                    <a:pt x="51349" y="37476"/>
                  </a:lnTo>
                  <a:lnTo>
                    <a:pt x="53201" y="37963"/>
                  </a:lnTo>
                  <a:lnTo>
                    <a:pt x="53885" y="38396"/>
                  </a:lnTo>
                  <a:lnTo>
                    <a:pt x="54519" y="39826"/>
                  </a:lnTo>
                  <a:lnTo>
                    <a:pt x="55768" y="44100"/>
                  </a:lnTo>
                  <a:lnTo>
                    <a:pt x="56303" y="42321"/>
                  </a:lnTo>
                  <a:lnTo>
                    <a:pt x="59775" y="45402"/>
                  </a:lnTo>
                  <a:lnTo>
                    <a:pt x="59778" y="46920"/>
                  </a:lnTo>
                  <a:lnTo>
                    <a:pt x="59355" y="47427"/>
                  </a:lnTo>
                  <a:lnTo>
                    <a:pt x="58635" y="47605"/>
                  </a:lnTo>
                  <a:lnTo>
                    <a:pt x="57967" y="47162"/>
                  </a:lnTo>
                  <a:lnTo>
                    <a:pt x="57354" y="46101"/>
                  </a:lnTo>
                  <a:lnTo>
                    <a:pt x="56572" y="45537"/>
                  </a:lnTo>
                  <a:lnTo>
                    <a:pt x="54909" y="45173"/>
                  </a:lnTo>
                  <a:lnTo>
                    <a:pt x="54044" y="43964"/>
                  </a:lnTo>
                  <a:lnTo>
                    <a:pt x="53744" y="43137"/>
                  </a:lnTo>
                  <a:lnTo>
                    <a:pt x="53663" y="40740"/>
                  </a:lnTo>
                  <a:lnTo>
                    <a:pt x="53246" y="39995"/>
                  </a:lnTo>
                  <a:lnTo>
                    <a:pt x="52363" y="39830"/>
                  </a:lnTo>
                  <a:lnTo>
                    <a:pt x="51519" y="39263"/>
                  </a:lnTo>
                  <a:lnTo>
                    <a:pt x="50214" y="37586"/>
                  </a:lnTo>
                  <a:lnTo>
                    <a:pt x="50029" y="37138"/>
                  </a:lnTo>
                  <a:lnTo>
                    <a:pt x="50648" y="35770"/>
                  </a:lnTo>
                  <a:lnTo>
                    <a:pt x="52064" y="33481"/>
                  </a:lnTo>
                  <a:close/>
                  <a:moveTo>
                    <a:pt x="46541" y="26918"/>
                  </a:moveTo>
                  <a:lnTo>
                    <a:pt x="46965" y="27015"/>
                  </a:lnTo>
                  <a:lnTo>
                    <a:pt x="47144" y="28547"/>
                  </a:lnTo>
                  <a:lnTo>
                    <a:pt x="48350" y="30168"/>
                  </a:lnTo>
                  <a:lnTo>
                    <a:pt x="48190" y="30854"/>
                  </a:lnTo>
                  <a:lnTo>
                    <a:pt x="47790" y="31176"/>
                  </a:lnTo>
                  <a:lnTo>
                    <a:pt x="46426" y="30745"/>
                  </a:lnTo>
                  <a:lnTo>
                    <a:pt x="45620" y="30018"/>
                  </a:lnTo>
                  <a:lnTo>
                    <a:pt x="45348" y="29106"/>
                  </a:lnTo>
                  <a:lnTo>
                    <a:pt x="45860" y="27364"/>
                  </a:lnTo>
                  <a:close/>
                  <a:moveTo>
                    <a:pt x="40708" y="24897"/>
                  </a:moveTo>
                  <a:lnTo>
                    <a:pt x="43004" y="27348"/>
                  </a:lnTo>
                  <a:lnTo>
                    <a:pt x="43286" y="28578"/>
                  </a:lnTo>
                  <a:lnTo>
                    <a:pt x="43958" y="29655"/>
                  </a:lnTo>
                  <a:lnTo>
                    <a:pt x="41211" y="28965"/>
                  </a:lnTo>
                  <a:lnTo>
                    <a:pt x="40050" y="28348"/>
                  </a:lnTo>
                  <a:lnTo>
                    <a:pt x="39707" y="27745"/>
                  </a:lnTo>
                  <a:lnTo>
                    <a:pt x="39295" y="25768"/>
                  </a:lnTo>
                  <a:lnTo>
                    <a:pt x="39484" y="25123"/>
                  </a:lnTo>
                  <a:close/>
                  <a:moveTo>
                    <a:pt x="46229" y="21714"/>
                  </a:moveTo>
                  <a:lnTo>
                    <a:pt x="49178" y="22948"/>
                  </a:lnTo>
                  <a:lnTo>
                    <a:pt x="49517" y="23661"/>
                  </a:lnTo>
                  <a:lnTo>
                    <a:pt x="48493" y="24355"/>
                  </a:lnTo>
                  <a:lnTo>
                    <a:pt x="47763" y="24461"/>
                  </a:lnTo>
                  <a:lnTo>
                    <a:pt x="46602" y="23344"/>
                  </a:lnTo>
                  <a:lnTo>
                    <a:pt x="46095" y="23211"/>
                  </a:lnTo>
                  <a:lnTo>
                    <a:pt x="46503" y="24929"/>
                  </a:lnTo>
                  <a:lnTo>
                    <a:pt x="46362" y="25513"/>
                  </a:lnTo>
                  <a:lnTo>
                    <a:pt x="43987" y="24457"/>
                  </a:lnTo>
                  <a:lnTo>
                    <a:pt x="43548" y="23621"/>
                  </a:lnTo>
                  <a:lnTo>
                    <a:pt x="44215" y="22737"/>
                  </a:lnTo>
                  <a:lnTo>
                    <a:pt x="45711" y="21824"/>
                  </a:lnTo>
                  <a:close/>
                  <a:moveTo>
                    <a:pt x="753940" y="0"/>
                  </a:moveTo>
                  <a:lnTo>
                    <a:pt x="759448" y="670"/>
                  </a:lnTo>
                  <a:lnTo>
                    <a:pt x="761095" y="1674"/>
                  </a:lnTo>
                  <a:lnTo>
                    <a:pt x="761616" y="2152"/>
                  </a:lnTo>
                  <a:lnTo>
                    <a:pt x="761461" y="3670"/>
                  </a:lnTo>
                  <a:lnTo>
                    <a:pt x="761917" y="8269"/>
                  </a:lnTo>
                  <a:lnTo>
                    <a:pt x="762914" y="12099"/>
                  </a:lnTo>
                  <a:lnTo>
                    <a:pt x="765227" y="16687"/>
                  </a:lnTo>
                  <a:lnTo>
                    <a:pt x="765234" y="16702"/>
                  </a:lnTo>
                  <a:lnTo>
                    <a:pt x="765424" y="18492"/>
                  </a:lnTo>
                  <a:lnTo>
                    <a:pt x="766183" y="19611"/>
                  </a:lnTo>
                  <a:lnTo>
                    <a:pt x="767571" y="20655"/>
                  </a:lnTo>
                  <a:lnTo>
                    <a:pt x="772846" y="21920"/>
                  </a:lnTo>
                  <a:lnTo>
                    <a:pt x="782004" y="23398"/>
                  </a:lnTo>
                  <a:lnTo>
                    <a:pt x="787196" y="25095"/>
                  </a:lnTo>
                  <a:lnTo>
                    <a:pt x="788422" y="27007"/>
                  </a:lnTo>
                  <a:lnTo>
                    <a:pt x="790868" y="27774"/>
                  </a:lnTo>
                  <a:lnTo>
                    <a:pt x="794527" y="27400"/>
                  </a:lnTo>
                  <a:lnTo>
                    <a:pt x="797094" y="26601"/>
                  </a:lnTo>
                  <a:lnTo>
                    <a:pt x="799281" y="24790"/>
                  </a:lnTo>
                  <a:lnTo>
                    <a:pt x="802341" y="24388"/>
                  </a:lnTo>
                  <a:lnTo>
                    <a:pt x="804960" y="24503"/>
                  </a:lnTo>
                  <a:lnTo>
                    <a:pt x="807601" y="24682"/>
                  </a:lnTo>
                  <a:lnTo>
                    <a:pt x="809017" y="24946"/>
                  </a:lnTo>
                  <a:lnTo>
                    <a:pt x="813086" y="26389"/>
                  </a:lnTo>
                  <a:lnTo>
                    <a:pt x="815740" y="27566"/>
                  </a:lnTo>
                  <a:lnTo>
                    <a:pt x="819552" y="29751"/>
                  </a:lnTo>
                  <a:lnTo>
                    <a:pt x="821661" y="30723"/>
                  </a:lnTo>
                  <a:lnTo>
                    <a:pt x="822674" y="32995"/>
                  </a:lnTo>
                  <a:lnTo>
                    <a:pt x="823854" y="35910"/>
                  </a:lnTo>
                  <a:lnTo>
                    <a:pt x="825542" y="35910"/>
                  </a:lnTo>
                  <a:lnTo>
                    <a:pt x="826811" y="34203"/>
                  </a:lnTo>
                  <a:lnTo>
                    <a:pt x="830048" y="33894"/>
                  </a:lnTo>
                  <a:lnTo>
                    <a:pt x="834298" y="35086"/>
                  </a:lnTo>
                  <a:lnTo>
                    <a:pt x="838044" y="38491"/>
                  </a:lnTo>
                  <a:lnTo>
                    <a:pt x="843428" y="41523"/>
                  </a:lnTo>
                  <a:lnTo>
                    <a:pt x="846719" y="43031"/>
                  </a:lnTo>
                  <a:lnTo>
                    <a:pt x="850063" y="43023"/>
                  </a:lnTo>
                  <a:lnTo>
                    <a:pt x="854313" y="41523"/>
                  </a:lnTo>
                  <a:lnTo>
                    <a:pt x="858832" y="38617"/>
                  </a:lnTo>
                  <a:lnTo>
                    <a:pt x="862082" y="38113"/>
                  </a:lnTo>
                  <a:lnTo>
                    <a:pt x="864013" y="38394"/>
                  </a:lnTo>
                  <a:lnTo>
                    <a:pt x="865112" y="40660"/>
                  </a:lnTo>
                  <a:lnTo>
                    <a:pt x="866462" y="41523"/>
                  </a:lnTo>
                  <a:lnTo>
                    <a:pt x="869964" y="41261"/>
                  </a:lnTo>
                  <a:lnTo>
                    <a:pt x="877285" y="41699"/>
                  </a:lnTo>
                  <a:lnTo>
                    <a:pt x="883109" y="41081"/>
                  </a:lnTo>
                  <a:lnTo>
                    <a:pt x="884432" y="42383"/>
                  </a:lnTo>
                  <a:lnTo>
                    <a:pt x="885613" y="44431"/>
                  </a:lnTo>
                  <a:lnTo>
                    <a:pt x="887976" y="45076"/>
                  </a:lnTo>
                  <a:lnTo>
                    <a:pt x="891181" y="44431"/>
                  </a:lnTo>
                  <a:lnTo>
                    <a:pt x="896916" y="44932"/>
                  </a:lnTo>
                  <a:lnTo>
                    <a:pt x="899338" y="45050"/>
                  </a:lnTo>
                  <a:lnTo>
                    <a:pt x="903992" y="44279"/>
                  </a:lnTo>
                  <a:lnTo>
                    <a:pt x="906225" y="43385"/>
                  </a:lnTo>
                  <a:lnTo>
                    <a:pt x="909364" y="41873"/>
                  </a:lnTo>
                  <a:lnTo>
                    <a:pt x="913545" y="39856"/>
                  </a:lnTo>
                  <a:lnTo>
                    <a:pt x="920865" y="36322"/>
                  </a:lnTo>
                  <a:lnTo>
                    <a:pt x="926823" y="35046"/>
                  </a:lnTo>
                  <a:lnTo>
                    <a:pt x="932373" y="37583"/>
                  </a:lnTo>
                  <a:lnTo>
                    <a:pt x="936791" y="39818"/>
                  </a:lnTo>
                  <a:lnTo>
                    <a:pt x="938499" y="40682"/>
                  </a:lnTo>
                  <a:lnTo>
                    <a:pt x="943004" y="42957"/>
                  </a:lnTo>
                  <a:lnTo>
                    <a:pt x="949373" y="46173"/>
                  </a:lnTo>
                  <a:lnTo>
                    <a:pt x="956675" y="49857"/>
                  </a:lnTo>
                  <a:lnTo>
                    <a:pt x="963975" y="53534"/>
                  </a:lnTo>
                  <a:lnTo>
                    <a:pt x="970343" y="56740"/>
                  </a:lnTo>
                  <a:lnTo>
                    <a:pt x="974849" y="59002"/>
                  </a:lnTo>
                  <a:lnTo>
                    <a:pt x="976558" y="59861"/>
                  </a:lnTo>
                  <a:lnTo>
                    <a:pt x="981510" y="62451"/>
                  </a:lnTo>
                  <a:lnTo>
                    <a:pt x="986461" y="65041"/>
                  </a:lnTo>
                  <a:lnTo>
                    <a:pt x="991410" y="67627"/>
                  </a:lnTo>
                  <a:lnTo>
                    <a:pt x="996362" y="70211"/>
                  </a:lnTo>
                  <a:lnTo>
                    <a:pt x="1001313" y="72793"/>
                  </a:lnTo>
                  <a:lnTo>
                    <a:pt x="1006264" y="75370"/>
                  </a:lnTo>
                  <a:lnTo>
                    <a:pt x="1011213" y="77948"/>
                  </a:lnTo>
                  <a:lnTo>
                    <a:pt x="1016164" y="80524"/>
                  </a:lnTo>
                  <a:lnTo>
                    <a:pt x="1017413" y="84800"/>
                  </a:lnTo>
                  <a:lnTo>
                    <a:pt x="1018629" y="88957"/>
                  </a:lnTo>
                  <a:lnTo>
                    <a:pt x="1021527" y="91972"/>
                  </a:lnTo>
                  <a:lnTo>
                    <a:pt x="1024181" y="94723"/>
                  </a:lnTo>
                  <a:lnTo>
                    <a:pt x="1025716" y="94578"/>
                  </a:lnTo>
                  <a:lnTo>
                    <a:pt x="1027274" y="93418"/>
                  </a:lnTo>
                  <a:lnTo>
                    <a:pt x="1028263" y="92857"/>
                  </a:lnTo>
                  <a:lnTo>
                    <a:pt x="1029921" y="92766"/>
                  </a:lnTo>
                  <a:lnTo>
                    <a:pt x="1033608" y="91771"/>
                  </a:lnTo>
                  <a:lnTo>
                    <a:pt x="1034698" y="91988"/>
                  </a:lnTo>
                  <a:lnTo>
                    <a:pt x="1035317" y="92485"/>
                  </a:lnTo>
                  <a:lnTo>
                    <a:pt x="1035369" y="93265"/>
                  </a:lnTo>
                  <a:lnTo>
                    <a:pt x="1035242" y="93883"/>
                  </a:lnTo>
                  <a:lnTo>
                    <a:pt x="1034672" y="95126"/>
                  </a:lnTo>
                  <a:lnTo>
                    <a:pt x="1035573" y="97493"/>
                  </a:lnTo>
                  <a:lnTo>
                    <a:pt x="1035762" y="100120"/>
                  </a:lnTo>
                  <a:lnTo>
                    <a:pt x="1036256" y="102104"/>
                  </a:lnTo>
                  <a:lnTo>
                    <a:pt x="1037766" y="104641"/>
                  </a:lnTo>
                  <a:lnTo>
                    <a:pt x="1039077" y="106623"/>
                  </a:lnTo>
                  <a:lnTo>
                    <a:pt x="1040728" y="107005"/>
                  </a:lnTo>
                  <a:lnTo>
                    <a:pt x="1044552" y="105851"/>
                  </a:lnTo>
                  <a:lnTo>
                    <a:pt x="1046947" y="105415"/>
                  </a:lnTo>
                  <a:lnTo>
                    <a:pt x="1048307" y="105604"/>
                  </a:lnTo>
                  <a:lnTo>
                    <a:pt x="1050634" y="107458"/>
                  </a:lnTo>
                  <a:lnTo>
                    <a:pt x="1051773" y="108573"/>
                  </a:lnTo>
                  <a:lnTo>
                    <a:pt x="1052045" y="109498"/>
                  </a:lnTo>
                  <a:lnTo>
                    <a:pt x="1048902" y="115148"/>
                  </a:lnTo>
                  <a:lnTo>
                    <a:pt x="1053885" y="117948"/>
                  </a:lnTo>
                  <a:lnTo>
                    <a:pt x="1059447" y="121006"/>
                  </a:lnTo>
                  <a:lnTo>
                    <a:pt x="1066078" y="124647"/>
                  </a:lnTo>
                  <a:lnTo>
                    <a:pt x="1070133" y="126873"/>
                  </a:lnTo>
                  <a:lnTo>
                    <a:pt x="1075472" y="130050"/>
                  </a:lnTo>
                  <a:lnTo>
                    <a:pt x="1076387" y="134571"/>
                  </a:lnTo>
                  <a:lnTo>
                    <a:pt x="1077157" y="138381"/>
                  </a:lnTo>
                  <a:lnTo>
                    <a:pt x="1078138" y="143686"/>
                  </a:lnTo>
                  <a:lnTo>
                    <a:pt x="1079139" y="149086"/>
                  </a:lnTo>
                  <a:lnTo>
                    <a:pt x="1080137" y="154459"/>
                  </a:lnTo>
                  <a:lnTo>
                    <a:pt x="1081195" y="160149"/>
                  </a:lnTo>
                  <a:lnTo>
                    <a:pt x="1082356" y="166390"/>
                  </a:lnTo>
                  <a:lnTo>
                    <a:pt x="1083389" y="171918"/>
                  </a:lnTo>
                  <a:lnTo>
                    <a:pt x="1084516" y="177943"/>
                  </a:lnTo>
                  <a:lnTo>
                    <a:pt x="1086015" y="185765"/>
                  </a:lnTo>
                  <a:lnTo>
                    <a:pt x="1084674" y="188774"/>
                  </a:lnTo>
                  <a:lnTo>
                    <a:pt x="1081755" y="195316"/>
                  </a:lnTo>
                  <a:lnTo>
                    <a:pt x="1079118" y="201217"/>
                  </a:lnTo>
                  <a:lnTo>
                    <a:pt x="1078887" y="202927"/>
                  </a:lnTo>
                  <a:lnTo>
                    <a:pt x="1077074" y="211508"/>
                  </a:lnTo>
                  <a:lnTo>
                    <a:pt x="1075620" y="215047"/>
                  </a:lnTo>
                  <a:lnTo>
                    <a:pt x="1073074" y="217098"/>
                  </a:lnTo>
                  <a:lnTo>
                    <a:pt x="1070546" y="219087"/>
                  </a:lnTo>
                  <a:lnTo>
                    <a:pt x="1067395" y="222415"/>
                  </a:lnTo>
                  <a:lnTo>
                    <a:pt x="1063927" y="224059"/>
                  </a:lnTo>
                  <a:lnTo>
                    <a:pt x="1062154" y="225025"/>
                  </a:lnTo>
                  <a:lnTo>
                    <a:pt x="1061227" y="226548"/>
                  </a:lnTo>
                  <a:lnTo>
                    <a:pt x="1060203" y="229885"/>
                  </a:lnTo>
                  <a:lnTo>
                    <a:pt x="1060400" y="234973"/>
                  </a:lnTo>
                  <a:lnTo>
                    <a:pt x="1063256" y="239346"/>
                  </a:lnTo>
                  <a:lnTo>
                    <a:pt x="1067434" y="241790"/>
                  </a:lnTo>
                  <a:lnTo>
                    <a:pt x="1071928" y="244167"/>
                  </a:lnTo>
                  <a:lnTo>
                    <a:pt x="1078330" y="244178"/>
                  </a:lnTo>
                  <a:lnTo>
                    <a:pt x="1084089" y="241005"/>
                  </a:lnTo>
                  <a:lnTo>
                    <a:pt x="1090190" y="237641"/>
                  </a:lnTo>
                  <a:lnTo>
                    <a:pt x="1095629" y="234639"/>
                  </a:lnTo>
                  <a:lnTo>
                    <a:pt x="1102099" y="231064"/>
                  </a:lnTo>
                  <a:lnTo>
                    <a:pt x="1107958" y="227823"/>
                  </a:lnTo>
                  <a:lnTo>
                    <a:pt x="1114321" y="226656"/>
                  </a:lnTo>
                  <a:lnTo>
                    <a:pt x="1123137" y="225041"/>
                  </a:lnTo>
                  <a:lnTo>
                    <a:pt x="1134235" y="223006"/>
                  </a:lnTo>
                  <a:lnTo>
                    <a:pt x="1139639" y="220686"/>
                  </a:lnTo>
                  <a:lnTo>
                    <a:pt x="1146623" y="217687"/>
                  </a:lnTo>
                  <a:lnTo>
                    <a:pt x="1154677" y="214222"/>
                  </a:lnTo>
                  <a:lnTo>
                    <a:pt x="1161629" y="211229"/>
                  </a:lnTo>
                  <a:lnTo>
                    <a:pt x="1165123" y="209569"/>
                  </a:lnTo>
                  <a:lnTo>
                    <a:pt x="1167610" y="207675"/>
                  </a:lnTo>
                  <a:lnTo>
                    <a:pt x="1168227" y="206272"/>
                  </a:lnTo>
                  <a:lnTo>
                    <a:pt x="1168079" y="205467"/>
                  </a:lnTo>
                  <a:lnTo>
                    <a:pt x="1167438" y="204659"/>
                  </a:lnTo>
                  <a:lnTo>
                    <a:pt x="1166552" y="204064"/>
                  </a:lnTo>
                  <a:lnTo>
                    <a:pt x="1165763" y="203557"/>
                  </a:lnTo>
                  <a:lnTo>
                    <a:pt x="1165394" y="202928"/>
                  </a:lnTo>
                  <a:lnTo>
                    <a:pt x="1165320" y="201554"/>
                  </a:lnTo>
                  <a:lnTo>
                    <a:pt x="1164837" y="200763"/>
                  </a:lnTo>
                  <a:lnTo>
                    <a:pt x="1164375" y="200181"/>
                  </a:lnTo>
                  <a:lnTo>
                    <a:pt x="1164551" y="194855"/>
                  </a:lnTo>
                  <a:lnTo>
                    <a:pt x="1163942" y="193202"/>
                  </a:lnTo>
                  <a:lnTo>
                    <a:pt x="1161677" y="189007"/>
                  </a:lnTo>
                  <a:lnTo>
                    <a:pt x="1165998" y="187125"/>
                  </a:lnTo>
                  <a:lnTo>
                    <a:pt x="1170001" y="185378"/>
                  </a:lnTo>
                  <a:lnTo>
                    <a:pt x="1173193" y="184084"/>
                  </a:lnTo>
                  <a:lnTo>
                    <a:pt x="1179880" y="183880"/>
                  </a:lnTo>
                  <a:lnTo>
                    <a:pt x="1186092" y="183906"/>
                  </a:lnTo>
                  <a:lnTo>
                    <a:pt x="1194651" y="183942"/>
                  </a:lnTo>
                  <a:lnTo>
                    <a:pt x="1201864" y="183971"/>
                  </a:lnTo>
                  <a:lnTo>
                    <a:pt x="1210277" y="184005"/>
                  </a:lnTo>
                  <a:lnTo>
                    <a:pt x="1215210" y="184025"/>
                  </a:lnTo>
                  <a:lnTo>
                    <a:pt x="1221673" y="183964"/>
                  </a:lnTo>
                  <a:lnTo>
                    <a:pt x="1224824" y="179108"/>
                  </a:lnTo>
                  <a:lnTo>
                    <a:pt x="1227639" y="174758"/>
                  </a:lnTo>
                  <a:lnTo>
                    <a:pt x="1230738" y="170598"/>
                  </a:lnTo>
                  <a:lnTo>
                    <a:pt x="1236251" y="165706"/>
                  </a:lnTo>
                  <a:lnTo>
                    <a:pt x="1237851" y="164826"/>
                  </a:lnTo>
                  <a:lnTo>
                    <a:pt x="1238735" y="162894"/>
                  </a:lnTo>
                  <a:lnTo>
                    <a:pt x="1242076" y="161058"/>
                  </a:lnTo>
                  <a:lnTo>
                    <a:pt x="1245756" y="159353"/>
                  </a:lnTo>
                  <a:lnTo>
                    <a:pt x="1247199" y="157752"/>
                  </a:lnTo>
                  <a:lnTo>
                    <a:pt x="1247898" y="156841"/>
                  </a:lnTo>
                  <a:lnTo>
                    <a:pt x="1257865" y="148195"/>
                  </a:lnTo>
                  <a:lnTo>
                    <a:pt x="1263525" y="144194"/>
                  </a:lnTo>
                  <a:lnTo>
                    <a:pt x="1268199" y="141966"/>
                  </a:lnTo>
                  <a:lnTo>
                    <a:pt x="1271757" y="140899"/>
                  </a:lnTo>
                  <a:lnTo>
                    <a:pt x="1274160" y="141052"/>
                  </a:lnTo>
                  <a:lnTo>
                    <a:pt x="1275527" y="140901"/>
                  </a:lnTo>
                  <a:lnTo>
                    <a:pt x="1276691" y="140899"/>
                  </a:lnTo>
                  <a:lnTo>
                    <a:pt x="1282632" y="140890"/>
                  </a:lnTo>
                  <a:lnTo>
                    <a:pt x="1293247" y="140875"/>
                  </a:lnTo>
                  <a:lnTo>
                    <a:pt x="1303863" y="140860"/>
                  </a:lnTo>
                  <a:lnTo>
                    <a:pt x="1314478" y="140846"/>
                  </a:lnTo>
                  <a:lnTo>
                    <a:pt x="1325093" y="140830"/>
                  </a:lnTo>
                  <a:lnTo>
                    <a:pt x="1335709" y="140815"/>
                  </a:lnTo>
                  <a:lnTo>
                    <a:pt x="1346324" y="140801"/>
                  </a:lnTo>
                  <a:lnTo>
                    <a:pt x="1356939" y="140785"/>
                  </a:lnTo>
                  <a:lnTo>
                    <a:pt x="1359451" y="134700"/>
                  </a:lnTo>
                  <a:lnTo>
                    <a:pt x="1361792" y="131862"/>
                  </a:lnTo>
                  <a:lnTo>
                    <a:pt x="1364998" y="132802"/>
                  </a:lnTo>
                  <a:lnTo>
                    <a:pt x="1366705" y="132723"/>
                  </a:lnTo>
                  <a:lnTo>
                    <a:pt x="1368604" y="131259"/>
                  </a:lnTo>
                  <a:lnTo>
                    <a:pt x="1370143" y="130370"/>
                  </a:lnTo>
                  <a:lnTo>
                    <a:pt x="1371157" y="130502"/>
                  </a:lnTo>
                  <a:lnTo>
                    <a:pt x="1372022" y="131842"/>
                  </a:lnTo>
                  <a:lnTo>
                    <a:pt x="1372744" y="132736"/>
                  </a:lnTo>
                  <a:lnTo>
                    <a:pt x="1373585" y="132476"/>
                  </a:lnTo>
                  <a:lnTo>
                    <a:pt x="1374304" y="131211"/>
                  </a:lnTo>
                  <a:lnTo>
                    <a:pt x="1374279" y="129456"/>
                  </a:lnTo>
                  <a:lnTo>
                    <a:pt x="1375264" y="128232"/>
                  </a:lnTo>
                  <a:lnTo>
                    <a:pt x="1376434" y="128045"/>
                  </a:lnTo>
                  <a:lnTo>
                    <a:pt x="1377515" y="128084"/>
                  </a:lnTo>
                  <a:lnTo>
                    <a:pt x="1378054" y="127487"/>
                  </a:lnTo>
                  <a:lnTo>
                    <a:pt x="1377995" y="126632"/>
                  </a:lnTo>
                  <a:lnTo>
                    <a:pt x="1377605" y="125251"/>
                  </a:lnTo>
                  <a:lnTo>
                    <a:pt x="1377737" y="123588"/>
                  </a:lnTo>
                  <a:lnTo>
                    <a:pt x="1380437" y="120649"/>
                  </a:lnTo>
                  <a:lnTo>
                    <a:pt x="1383748" y="118654"/>
                  </a:lnTo>
                  <a:lnTo>
                    <a:pt x="1384909" y="117656"/>
                  </a:lnTo>
                  <a:lnTo>
                    <a:pt x="1385247" y="115633"/>
                  </a:lnTo>
                  <a:lnTo>
                    <a:pt x="1387144" y="113529"/>
                  </a:lnTo>
                  <a:lnTo>
                    <a:pt x="1388094" y="112318"/>
                  </a:lnTo>
                  <a:lnTo>
                    <a:pt x="1388326" y="111267"/>
                  </a:lnTo>
                  <a:lnTo>
                    <a:pt x="1387833" y="109971"/>
                  </a:lnTo>
                  <a:lnTo>
                    <a:pt x="1387883" y="107500"/>
                  </a:lnTo>
                  <a:lnTo>
                    <a:pt x="1388536" y="104547"/>
                  </a:lnTo>
                  <a:lnTo>
                    <a:pt x="1389317" y="101325"/>
                  </a:lnTo>
                  <a:lnTo>
                    <a:pt x="1391067" y="98419"/>
                  </a:lnTo>
                  <a:lnTo>
                    <a:pt x="1393937" y="95245"/>
                  </a:lnTo>
                  <a:lnTo>
                    <a:pt x="1394676" y="91069"/>
                  </a:lnTo>
                  <a:lnTo>
                    <a:pt x="1395454" y="86659"/>
                  </a:lnTo>
                  <a:lnTo>
                    <a:pt x="1398923" y="82355"/>
                  </a:lnTo>
                  <a:lnTo>
                    <a:pt x="1402856" y="77467"/>
                  </a:lnTo>
                  <a:lnTo>
                    <a:pt x="1405095" y="74682"/>
                  </a:lnTo>
                  <a:lnTo>
                    <a:pt x="1409134" y="69608"/>
                  </a:lnTo>
                  <a:lnTo>
                    <a:pt x="1412006" y="65991"/>
                  </a:lnTo>
                  <a:lnTo>
                    <a:pt x="1413453" y="64330"/>
                  </a:lnTo>
                  <a:lnTo>
                    <a:pt x="1414965" y="62356"/>
                  </a:lnTo>
                  <a:lnTo>
                    <a:pt x="1417430" y="62946"/>
                  </a:lnTo>
                  <a:lnTo>
                    <a:pt x="1419879" y="63534"/>
                  </a:lnTo>
                  <a:lnTo>
                    <a:pt x="1419522" y="66395"/>
                  </a:lnTo>
                  <a:lnTo>
                    <a:pt x="1419922" y="68478"/>
                  </a:lnTo>
                  <a:lnTo>
                    <a:pt x="1421081" y="69681"/>
                  </a:lnTo>
                  <a:lnTo>
                    <a:pt x="1422763" y="70493"/>
                  </a:lnTo>
                  <a:lnTo>
                    <a:pt x="1424033" y="70764"/>
                  </a:lnTo>
                  <a:lnTo>
                    <a:pt x="1425531" y="70748"/>
                  </a:lnTo>
                  <a:lnTo>
                    <a:pt x="1429616" y="69129"/>
                  </a:lnTo>
                  <a:lnTo>
                    <a:pt x="1434416" y="68086"/>
                  </a:lnTo>
                  <a:lnTo>
                    <a:pt x="1437056" y="67105"/>
                  </a:lnTo>
                  <a:lnTo>
                    <a:pt x="1437538" y="66189"/>
                  </a:lnTo>
                  <a:lnTo>
                    <a:pt x="1438740" y="65867"/>
                  </a:lnTo>
                  <a:lnTo>
                    <a:pt x="1440664" y="66142"/>
                  </a:lnTo>
                  <a:lnTo>
                    <a:pt x="1444202" y="68439"/>
                  </a:lnTo>
                  <a:lnTo>
                    <a:pt x="1448333" y="71900"/>
                  </a:lnTo>
                  <a:lnTo>
                    <a:pt x="1451600" y="74634"/>
                  </a:lnTo>
                  <a:lnTo>
                    <a:pt x="1451700" y="79370"/>
                  </a:lnTo>
                  <a:lnTo>
                    <a:pt x="1451764" y="84380"/>
                  </a:lnTo>
                  <a:lnTo>
                    <a:pt x="1451832" y="89653"/>
                  </a:lnTo>
                  <a:lnTo>
                    <a:pt x="1451880" y="93409"/>
                  </a:lnTo>
                  <a:lnTo>
                    <a:pt x="1451964" y="98561"/>
                  </a:lnTo>
                  <a:lnTo>
                    <a:pt x="1452029" y="102652"/>
                  </a:lnTo>
                  <a:lnTo>
                    <a:pt x="1452118" y="107985"/>
                  </a:lnTo>
                  <a:lnTo>
                    <a:pt x="1452164" y="110832"/>
                  </a:lnTo>
                  <a:lnTo>
                    <a:pt x="1452614" y="111654"/>
                  </a:lnTo>
                  <a:lnTo>
                    <a:pt x="1452343" y="112774"/>
                  </a:lnTo>
                  <a:lnTo>
                    <a:pt x="1452225" y="113335"/>
                  </a:lnTo>
                  <a:lnTo>
                    <a:pt x="1452254" y="113780"/>
                  </a:lnTo>
                  <a:lnTo>
                    <a:pt x="1452433" y="114342"/>
                  </a:lnTo>
                  <a:lnTo>
                    <a:pt x="1452403" y="115125"/>
                  </a:lnTo>
                  <a:lnTo>
                    <a:pt x="1451984" y="115836"/>
                  </a:lnTo>
                  <a:lnTo>
                    <a:pt x="1451776" y="116654"/>
                  </a:lnTo>
                  <a:lnTo>
                    <a:pt x="1451715" y="117998"/>
                  </a:lnTo>
                  <a:lnTo>
                    <a:pt x="1452164" y="118817"/>
                  </a:lnTo>
                  <a:lnTo>
                    <a:pt x="1452912" y="119300"/>
                  </a:lnTo>
                  <a:lnTo>
                    <a:pt x="1453541" y="119300"/>
                  </a:lnTo>
                  <a:lnTo>
                    <a:pt x="1454350" y="119786"/>
                  </a:lnTo>
                  <a:lnTo>
                    <a:pt x="1455397" y="120643"/>
                  </a:lnTo>
                  <a:lnTo>
                    <a:pt x="1456983" y="121388"/>
                  </a:lnTo>
                  <a:lnTo>
                    <a:pt x="1458629" y="121648"/>
                  </a:lnTo>
                  <a:lnTo>
                    <a:pt x="1459767" y="121461"/>
                  </a:lnTo>
                  <a:lnTo>
                    <a:pt x="1461144" y="121947"/>
                  </a:lnTo>
                  <a:lnTo>
                    <a:pt x="1461623" y="123137"/>
                  </a:lnTo>
                  <a:lnTo>
                    <a:pt x="1461354" y="124252"/>
                  </a:lnTo>
                  <a:lnTo>
                    <a:pt x="1460576" y="124773"/>
                  </a:lnTo>
                  <a:lnTo>
                    <a:pt x="1459738" y="125185"/>
                  </a:lnTo>
                  <a:lnTo>
                    <a:pt x="1459588" y="126038"/>
                  </a:lnTo>
                  <a:lnTo>
                    <a:pt x="1460007" y="126931"/>
                  </a:lnTo>
                  <a:lnTo>
                    <a:pt x="1460606" y="127712"/>
                  </a:lnTo>
                  <a:lnTo>
                    <a:pt x="1461265" y="129083"/>
                  </a:lnTo>
                  <a:lnTo>
                    <a:pt x="1460994" y="130270"/>
                  </a:lnTo>
                  <a:lnTo>
                    <a:pt x="1460396" y="131273"/>
                  </a:lnTo>
                  <a:lnTo>
                    <a:pt x="1460126" y="132312"/>
                  </a:lnTo>
                  <a:lnTo>
                    <a:pt x="1460636" y="133203"/>
                  </a:lnTo>
                  <a:lnTo>
                    <a:pt x="1461982" y="134389"/>
                  </a:lnTo>
                  <a:lnTo>
                    <a:pt x="1462820" y="135538"/>
                  </a:lnTo>
                  <a:lnTo>
                    <a:pt x="1464138" y="136170"/>
                  </a:lnTo>
                  <a:lnTo>
                    <a:pt x="1464766" y="135723"/>
                  </a:lnTo>
                  <a:lnTo>
                    <a:pt x="1465276" y="135130"/>
                  </a:lnTo>
                  <a:lnTo>
                    <a:pt x="1465813" y="134686"/>
                  </a:lnTo>
                  <a:lnTo>
                    <a:pt x="1466741" y="134946"/>
                  </a:lnTo>
                  <a:lnTo>
                    <a:pt x="1467819" y="135279"/>
                  </a:lnTo>
                  <a:lnTo>
                    <a:pt x="1468996" y="135676"/>
                  </a:lnTo>
                  <a:lnTo>
                    <a:pt x="1468855" y="136637"/>
                  </a:lnTo>
                  <a:lnTo>
                    <a:pt x="1469573" y="138256"/>
                  </a:lnTo>
                  <a:lnTo>
                    <a:pt x="1470128" y="141364"/>
                  </a:lnTo>
                  <a:lnTo>
                    <a:pt x="1469275" y="142777"/>
                  </a:lnTo>
                  <a:lnTo>
                    <a:pt x="1469458" y="144646"/>
                  </a:lnTo>
                  <a:lnTo>
                    <a:pt x="1471823" y="145189"/>
                  </a:lnTo>
                  <a:lnTo>
                    <a:pt x="1472399" y="145761"/>
                  </a:lnTo>
                  <a:lnTo>
                    <a:pt x="1472512" y="146452"/>
                  </a:lnTo>
                  <a:lnTo>
                    <a:pt x="1467301" y="151236"/>
                  </a:lnTo>
                  <a:lnTo>
                    <a:pt x="1462894" y="150567"/>
                  </a:lnTo>
                  <a:lnTo>
                    <a:pt x="1460502" y="151834"/>
                  </a:lnTo>
                  <a:lnTo>
                    <a:pt x="1457997" y="152205"/>
                  </a:lnTo>
                  <a:lnTo>
                    <a:pt x="1456898" y="154338"/>
                  </a:lnTo>
                  <a:lnTo>
                    <a:pt x="1455523" y="154791"/>
                  </a:lnTo>
                  <a:lnTo>
                    <a:pt x="1453640" y="154661"/>
                  </a:lnTo>
                  <a:lnTo>
                    <a:pt x="1452015" y="154060"/>
                  </a:lnTo>
                  <a:lnTo>
                    <a:pt x="1450777" y="154356"/>
                  </a:lnTo>
                  <a:lnTo>
                    <a:pt x="1449042" y="158205"/>
                  </a:lnTo>
                  <a:lnTo>
                    <a:pt x="1447623" y="157869"/>
                  </a:lnTo>
                  <a:lnTo>
                    <a:pt x="1447057" y="159253"/>
                  </a:lnTo>
                  <a:lnTo>
                    <a:pt x="1446315" y="159858"/>
                  </a:lnTo>
                  <a:lnTo>
                    <a:pt x="1445226" y="160376"/>
                  </a:lnTo>
                  <a:lnTo>
                    <a:pt x="1444280" y="158668"/>
                  </a:lnTo>
                  <a:lnTo>
                    <a:pt x="1443679" y="157043"/>
                  </a:lnTo>
                  <a:lnTo>
                    <a:pt x="1442791" y="156687"/>
                  </a:lnTo>
                  <a:lnTo>
                    <a:pt x="1441613" y="156271"/>
                  </a:lnTo>
                  <a:lnTo>
                    <a:pt x="1440401" y="156285"/>
                  </a:lnTo>
                  <a:lnTo>
                    <a:pt x="1439594" y="156517"/>
                  </a:lnTo>
                  <a:lnTo>
                    <a:pt x="1438590" y="157569"/>
                  </a:lnTo>
                  <a:lnTo>
                    <a:pt x="1437136" y="158471"/>
                  </a:lnTo>
                  <a:lnTo>
                    <a:pt x="1436037" y="157719"/>
                  </a:lnTo>
                  <a:lnTo>
                    <a:pt x="1435177" y="156509"/>
                  </a:lnTo>
                  <a:lnTo>
                    <a:pt x="1434440" y="158454"/>
                  </a:lnTo>
                  <a:lnTo>
                    <a:pt x="1433369" y="160506"/>
                  </a:lnTo>
                  <a:lnTo>
                    <a:pt x="1433548" y="162896"/>
                  </a:lnTo>
                  <a:lnTo>
                    <a:pt x="1433086" y="164312"/>
                  </a:lnTo>
                  <a:lnTo>
                    <a:pt x="1432070" y="163930"/>
                  </a:lnTo>
                  <a:lnTo>
                    <a:pt x="1431059" y="162688"/>
                  </a:lnTo>
                  <a:lnTo>
                    <a:pt x="1428220" y="161694"/>
                  </a:lnTo>
                  <a:lnTo>
                    <a:pt x="1425958" y="161785"/>
                  </a:lnTo>
                  <a:lnTo>
                    <a:pt x="1426419" y="160458"/>
                  </a:lnTo>
                  <a:lnTo>
                    <a:pt x="1428557" y="158551"/>
                  </a:lnTo>
                  <a:lnTo>
                    <a:pt x="1427898" y="158176"/>
                  </a:lnTo>
                  <a:lnTo>
                    <a:pt x="1426849" y="158441"/>
                  </a:lnTo>
                  <a:lnTo>
                    <a:pt x="1426393" y="158176"/>
                  </a:lnTo>
                  <a:lnTo>
                    <a:pt x="1427142" y="156443"/>
                  </a:lnTo>
                  <a:lnTo>
                    <a:pt x="1427215" y="154530"/>
                  </a:lnTo>
                  <a:lnTo>
                    <a:pt x="1426257" y="155199"/>
                  </a:lnTo>
                  <a:lnTo>
                    <a:pt x="1425054" y="157219"/>
                  </a:lnTo>
                  <a:lnTo>
                    <a:pt x="1422143" y="158824"/>
                  </a:lnTo>
                  <a:lnTo>
                    <a:pt x="1422280" y="161511"/>
                  </a:lnTo>
                  <a:lnTo>
                    <a:pt x="1419539" y="167012"/>
                  </a:lnTo>
                  <a:lnTo>
                    <a:pt x="1419418" y="169350"/>
                  </a:lnTo>
                  <a:lnTo>
                    <a:pt x="1417660" y="171216"/>
                  </a:lnTo>
                  <a:lnTo>
                    <a:pt x="1415394" y="172820"/>
                  </a:lnTo>
                  <a:lnTo>
                    <a:pt x="1412372" y="172368"/>
                  </a:lnTo>
                  <a:lnTo>
                    <a:pt x="1410064" y="173761"/>
                  </a:lnTo>
                  <a:lnTo>
                    <a:pt x="1408894" y="175360"/>
                  </a:lnTo>
                  <a:lnTo>
                    <a:pt x="1407876" y="175599"/>
                  </a:lnTo>
                  <a:lnTo>
                    <a:pt x="1407346" y="173564"/>
                  </a:lnTo>
                  <a:lnTo>
                    <a:pt x="1406960" y="172934"/>
                  </a:lnTo>
                  <a:lnTo>
                    <a:pt x="1406111" y="175936"/>
                  </a:lnTo>
                  <a:lnTo>
                    <a:pt x="1405244" y="176123"/>
                  </a:lnTo>
                  <a:lnTo>
                    <a:pt x="1404916" y="173995"/>
                  </a:lnTo>
                  <a:lnTo>
                    <a:pt x="1404506" y="172587"/>
                  </a:lnTo>
                  <a:lnTo>
                    <a:pt x="1403326" y="173801"/>
                  </a:lnTo>
                  <a:lnTo>
                    <a:pt x="1402543" y="177014"/>
                  </a:lnTo>
                  <a:lnTo>
                    <a:pt x="1401722" y="176743"/>
                  </a:lnTo>
                  <a:lnTo>
                    <a:pt x="1401461" y="175548"/>
                  </a:lnTo>
                  <a:lnTo>
                    <a:pt x="1400872" y="175186"/>
                  </a:lnTo>
                  <a:lnTo>
                    <a:pt x="1400672" y="176551"/>
                  </a:lnTo>
                  <a:lnTo>
                    <a:pt x="1400967" y="178473"/>
                  </a:lnTo>
                  <a:lnTo>
                    <a:pt x="1400540" y="179497"/>
                  </a:lnTo>
                  <a:lnTo>
                    <a:pt x="1399724" y="178950"/>
                  </a:lnTo>
                  <a:lnTo>
                    <a:pt x="1398903" y="178026"/>
                  </a:lnTo>
                  <a:lnTo>
                    <a:pt x="1397550" y="178727"/>
                  </a:lnTo>
                  <a:lnTo>
                    <a:pt x="1396306" y="179012"/>
                  </a:lnTo>
                  <a:lnTo>
                    <a:pt x="1396301" y="178072"/>
                  </a:lnTo>
                  <a:lnTo>
                    <a:pt x="1396538" y="176918"/>
                  </a:lnTo>
                  <a:lnTo>
                    <a:pt x="1394060" y="177556"/>
                  </a:lnTo>
                  <a:lnTo>
                    <a:pt x="1391089" y="179682"/>
                  </a:lnTo>
                  <a:lnTo>
                    <a:pt x="1388783" y="182623"/>
                  </a:lnTo>
                  <a:lnTo>
                    <a:pt x="1389582" y="183113"/>
                  </a:lnTo>
                  <a:lnTo>
                    <a:pt x="1390483" y="184048"/>
                  </a:lnTo>
                  <a:lnTo>
                    <a:pt x="1386475" y="188583"/>
                  </a:lnTo>
                  <a:lnTo>
                    <a:pt x="1382368" y="192661"/>
                  </a:lnTo>
                  <a:lnTo>
                    <a:pt x="1379265" y="199305"/>
                  </a:lnTo>
                  <a:lnTo>
                    <a:pt x="1378019" y="200083"/>
                  </a:lnTo>
                  <a:lnTo>
                    <a:pt x="1376950" y="201298"/>
                  </a:lnTo>
                  <a:lnTo>
                    <a:pt x="1375813" y="205300"/>
                  </a:lnTo>
                  <a:lnTo>
                    <a:pt x="1374501" y="208860"/>
                  </a:lnTo>
                  <a:lnTo>
                    <a:pt x="1375236" y="210442"/>
                  </a:lnTo>
                  <a:lnTo>
                    <a:pt x="1375719" y="212072"/>
                  </a:lnTo>
                  <a:lnTo>
                    <a:pt x="1376884" y="213672"/>
                  </a:lnTo>
                  <a:lnTo>
                    <a:pt x="1377874" y="213818"/>
                  </a:lnTo>
                  <a:lnTo>
                    <a:pt x="1378946" y="213528"/>
                  </a:lnTo>
                  <a:lnTo>
                    <a:pt x="1379734" y="213595"/>
                  </a:lnTo>
                  <a:lnTo>
                    <a:pt x="1380239" y="214276"/>
                  </a:lnTo>
                  <a:lnTo>
                    <a:pt x="1380015" y="215092"/>
                  </a:lnTo>
                  <a:lnTo>
                    <a:pt x="1378778" y="215294"/>
                  </a:lnTo>
                  <a:lnTo>
                    <a:pt x="1376471" y="216720"/>
                  </a:lnTo>
                  <a:lnTo>
                    <a:pt x="1374449" y="217267"/>
                  </a:lnTo>
                  <a:lnTo>
                    <a:pt x="1373435" y="218990"/>
                  </a:lnTo>
                  <a:lnTo>
                    <a:pt x="1371915" y="220978"/>
                  </a:lnTo>
                  <a:lnTo>
                    <a:pt x="1368963" y="224079"/>
                  </a:lnTo>
                  <a:lnTo>
                    <a:pt x="1370223" y="225034"/>
                  </a:lnTo>
                  <a:lnTo>
                    <a:pt x="1374784" y="226111"/>
                  </a:lnTo>
                  <a:lnTo>
                    <a:pt x="1376817" y="227218"/>
                  </a:lnTo>
                  <a:lnTo>
                    <a:pt x="1379894" y="232997"/>
                  </a:lnTo>
                  <a:lnTo>
                    <a:pt x="1379191" y="233574"/>
                  </a:lnTo>
                  <a:lnTo>
                    <a:pt x="1378912" y="234632"/>
                  </a:lnTo>
                  <a:lnTo>
                    <a:pt x="1381647" y="236114"/>
                  </a:lnTo>
                  <a:lnTo>
                    <a:pt x="1382521" y="240254"/>
                  </a:lnTo>
                  <a:lnTo>
                    <a:pt x="1384767" y="241661"/>
                  </a:lnTo>
                  <a:lnTo>
                    <a:pt x="1388114" y="242526"/>
                  </a:lnTo>
                  <a:lnTo>
                    <a:pt x="1392207" y="241276"/>
                  </a:lnTo>
                  <a:lnTo>
                    <a:pt x="1395614" y="239555"/>
                  </a:lnTo>
                  <a:lnTo>
                    <a:pt x="1395495" y="238143"/>
                  </a:lnTo>
                  <a:lnTo>
                    <a:pt x="1393354" y="234857"/>
                  </a:lnTo>
                  <a:lnTo>
                    <a:pt x="1392838" y="233312"/>
                  </a:lnTo>
                  <a:lnTo>
                    <a:pt x="1391249" y="232312"/>
                  </a:lnTo>
                  <a:lnTo>
                    <a:pt x="1390644" y="233159"/>
                  </a:lnTo>
                  <a:lnTo>
                    <a:pt x="1389617" y="232058"/>
                  </a:lnTo>
                  <a:lnTo>
                    <a:pt x="1389502" y="231441"/>
                  </a:lnTo>
                  <a:lnTo>
                    <a:pt x="1390459" y="231140"/>
                  </a:lnTo>
                  <a:lnTo>
                    <a:pt x="1391572" y="231260"/>
                  </a:lnTo>
                  <a:lnTo>
                    <a:pt x="1392872" y="231835"/>
                  </a:lnTo>
                  <a:lnTo>
                    <a:pt x="1396215" y="235421"/>
                  </a:lnTo>
                  <a:lnTo>
                    <a:pt x="1397142" y="240114"/>
                  </a:lnTo>
                  <a:lnTo>
                    <a:pt x="1397339" y="243092"/>
                  </a:lnTo>
                  <a:lnTo>
                    <a:pt x="1396961" y="244109"/>
                  </a:lnTo>
                  <a:lnTo>
                    <a:pt x="1395989" y="243900"/>
                  </a:lnTo>
                  <a:lnTo>
                    <a:pt x="1394132" y="244102"/>
                  </a:lnTo>
                  <a:lnTo>
                    <a:pt x="1385327" y="245642"/>
                  </a:lnTo>
                  <a:lnTo>
                    <a:pt x="1383372" y="246997"/>
                  </a:lnTo>
                  <a:lnTo>
                    <a:pt x="1378888" y="248470"/>
                  </a:lnTo>
                  <a:lnTo>
                    <a:pt x="1378609" y="247736"/>
                  </a:lnTo>
                  <a:lnTo>
                    <a:pt x="1378933" y="246217"/>
                  </a:lnTo>
                  <a:lnTo>
                    <a:pt x="1378650" y="243102"/>
                  </a:lnTo>
                  <a:lnTo>
                    <a:pt x="1377765" y="242958"/>
                  </a:lnTo>
                  <a:lnTo>
                    <a:pt x="1370798" y="248034"/>
                  </a:lnTo>
                  <a:lnTo>
                    <a:pt x="1368106" y="248353"/>
                  </a:lnTo>
                  <a:lnTo>
                    <a:pt x="1365841" y="249835"/>
                  </a:lnTo>
                  <a:lnTo>
                    <a:pt x="1365335" y="249014"/>
                  </a:lnTo>
                  <a:lnTo>
                    <a:pt x="1364930" y="245209"/>
                  </a:lnTo>
                  <a:lnTo>
                    <a:pt x="1366346" y="242013"/>
                  </a:lnTo>
                  <a:lnTo>
                    <a:pt x="1365592" y="242065"/>
                  </a:lnTo>
                  <a:lnTo>
                    <a:pt x="1363225" y="243983"/>
                  </a:lnTo>
                  <a:lnTo>
                    <a:pt x="1362214" y="242803"/>
                  </a:lnTo>
                  <a:lnTo>
                    <a:pt x="1361707" y="241508"/>
                  </a:lnTo>
                  <a:lnTo>
                    <a:pt x="1360979" y="240776"/>
                  </a:lnTo>
                  <a:lnTo>
                    <a:pt x="1360188" y="240498"/>
                  </a:lnTo>
                  <a:lnTo>
                    <a:pt x="1360864" y="243326"/>
                  </a:lnTo>
                  <a:lnTo>
                    <a:pt x="1359259" y="245447"/>
                  </a:lnTo>
                  <a:lnTo>
                    <a:pt x="1358820" y="250924"/>
                  </a:lnTo>
                  <a:lnTo>
                    <a:pt x="1356804" y="253201"/>
                  </a:lnTo>
                  <a:lnTo>
                    <a:pt x="1350517" y="254664"/>
                  </a:lnTo>
                  <a:lnTo>
                    <a:pt x="1346418" y="254356"/>
                  </a:lnTo>
                  <a:lnTo>
                    <a:pt x="1342746" y="254810"/>
                  </a:lnTo>
                  <a:lnTo>
                    <a:pt x="1337864" y="255859"/>
                  </a:lnTo>
                  <a:lnTo>
                    <a:pt x="1335165" y="255235"/>
                  </a:lnTo>
                  <a:lnTo>
                    <a:pt x="1332402" y="256343"/>
                  </a:lnTo>
                  <a:lnTo>
                    <a:pt x="1323019" y="256643"/>
                  </a:lnTo>
                  <a:lnTo>
                    <a:pt x="1321042" y="256056"/>
                  </a:lnTo>
                  <a:lnTo>
                    <a:pt x="1318515" y="258147"/>
                  </a:lnTo>
                  <a:lnTo>
                    <a:pt x="1314471" y="259381"/>
                  </a:lnTo>
                  <a:lnTo>
                    <a:pt x="1304248" y="264058"/>
                  </a:lnTo>
                  <a:lnTo>
                    <a:pt x="1301994" y="265757"/>
                  </a:lnTo>
                  <a:lnTo>
                    <a:pt x="1299248" y="268409"/>
                  </a:lnTo>
                  <a:lnTo>
                    <a:pt x="1297404" y="269835"/>
                  </a:lnTo>
                  <a:lnTo>
                    <a:pt x="1295890" y="270299"/>
                  </a:lnTo>
                  <a:lnTo>
                    <a:pt x="1294957" y="271484"/>
                  </a:lnTo>
                  <a:lnTo>
                    <a:pt x="1293940" y="272259"/>
                  </a:lnTo>
                  <a:lnTo>
                    <a:pt x="1294923" y="269612"/>
                  </a:lnTo>
                  <a:lnTo>
                    <a:pt x="1295990" y="267378"/>
                  </a:lnTo>
                  <a:lnTo>
                    <a:pt x="1296877" y="263047"/>
                  </a:lnTo>
                  <a:lnTo>
                    <a:pt x="1296615" y="259540"/>
                  </a:lnTo>
                  <a:lnTo>
                    <a:pt x="1295516" y="258097"/>
                  </a:lnTo>
                  <a:lnTo>
                    <a:pt x="1294379" y="257135"/>
                  </a:lnTo>
                  <a:lnTo>
                    <a:pt x="1295711" y="260598"/>
                  </a:lnTo>
                  <a:lnTo>
                    <a:pt x="1295926" y="264840"/>
                  </a:lnTo>
                  <a:lnTo>
                    <a:pt x="1295468" y="267323"/>
                  </a:lnTo>
                  <a:lnTo>
                    <a:pt x="1292960" y="272108"/>
                  </a:lnTo>
                  <a:lnTo>
                    <a:pt x="1291894" y="273220"/>
                  </a:lnTo>
                  <a:lnTo>
                    <a:pt x="1290645" y="274199"/>
                  </a:lnTo>
                  <a:lnTo>
                    <a:pt x="1289705" y="274625"/>
                  </a:lnTo>
                  <a:lnTo>
                    <a:pt x="1288836" y="275388"/>
                  </a:lnTo>
                  <a:lnTo>
                    <a:pt x="1287827" y="276598"/>
                  </a:lnTo>
                  <a:lnTo>
                    <a:pt x="1286871" y="278998"/>
                  </a:lnTo>
                  <a:lnTo>
                    <a:pt x="1287451" y="281184"/>
                  </a:lnTo>
                  <a:lnTo>
                    <a:pt x="1292338" y="281981"/>
                  </a:lnTo>
                  <a:lnTo>
                    <a:pt x="1293650" y="281308"/>
                  </a:lnTo>
                  <a:lnTo>
                    <a:pt x="1294318" y="282872"/>
                  </a:lnTo>
                  <a:lnTo>
                    <a:pt x="1294692" y="285044"/>
                  </a:lnTo>
                  <a:lnTo>
                    <a:pt x="1294326" y="287391"/>
                  </a:lnTo>
                  <a:lnTo>
                    <a:pt x="1293508" y="289778"/>
                  </a:lnTo>
                  <a:lnTo>
                    <a:pt x="1292889" y="292740"/>
                  </a:lnTo>
                  <a:lnTo>
                    <a:pt x="1292363" y="297250"/>
                  </a:lnTo>
                  <a:lnTo>
                    <a:pt x="1291572" y="301303"/>
                  </a:lnTo>
                  <a:lnTo>
                    <a:pt x="1291469" y="300072"/>
                  </a:lnTo>
                  <a:lnTo>
                    <a:pt x="1291962" y="295142"/>
                  </a:lnTo>
                  <a:lnTo>
                    <a:pt x="1291162" y="295658"/>
                  </a:lnTo>
                  <a:lnTo>
                    <a:pt x="1290610" y="296797"/>
                  </a:lnTo>
                  <a:lnTo>
                    <a:pt x="1289118" y="303151"/>
                  </a:lnTo>
                  <a:lnTo>
                    <a:pt x="1287067" y="306532"/>
                  </a:lnTo>
                  <a:lnTo>
                    <a:pt x="1285176" y="308869"/>
                  </a:lnTo>
                  <a:lnTo>
                    <a:pt x="1283229" y="308483"/>
                  </a:lnTo>
                  <a:lnTo>
                    <a:pt x="1283666" y="310339"/>
                  </a:lnTo>
                  <a:lnTo>
                    <a:pt x="1283130" y="311306"/>
                  </a:lnTo>
                  <a:lnTo>
                    <a:pt x="1282672" y="313320"/>
                  </a:lnTo>
                  <a:lnTo>
                    <a:pt x="1281509" y="314656"/>
                  </a:lnTo>
                  <a:lnTo>
                    <a:pt x="1280418" y="314528"/>
                  </a:lnTo>
                  <a:lnTo>
                    <a:pt x="1278847" y="315447"/>
                  </a:lnTo>
                  <a:lnTo>
                    <a:pt x="1278229" y="316151"/>
                  </a:lnTo>
                  <a:lnTo>
                    <a:pt x="1278183" y="317498"/>
                  </a:lnTo>
                  <a:lnTo>
                    <a:pt x="1277133" y="318683"/>
                  </a:lnTo>
                  <a:lnTo>
                    <a:pt x="1273343" y="324830"/>
                  </a:lnTo>
                  <a:lnTo>
                    <a:pt x="1270054" y="326643"/>
                  </a:lnTo>
                  <a:lnTo>
                    <a:pt x="1269266" y="326379"/>
                  </a:lnTo>
                  <a:lnTo>
                    <a:pt x="1270134" y="323480"/>
                  </a:lnTo>
                  <a:lnTo>
                    <a:pt x="1270728" y="320546"/>
                  </a:lnTo>
                  <a:lnTo>
                    <a:pt x="1268731" y="319270"/>
                  </a:lnTo>
                  <a:lnTo>
                    <a:pt x="1266821" y="318594"/>
                  </a:lnTo>
                  <a:lnTo>
                    <a:pt x="1264629" y="318683"/>
                  </a:lnTo>
                  <a:lnTo>
                    <a:pt x="1262207" y="316398"/>
                  </a:lnTo>
                  <a:lnTo>
                    <a:pt x="1259085" y="314737"/>
                  </a:lnTo>
                  <a:lnTo>
                    <a:pt x="1254728" y="310238"/>
                  </a:lnTo>
                  <a:lnTo>
                    <a:pt x="1254855" y="308989"/>
                  </a:lnTo>
                  <a:lnTo>
                    <a:pt x="1254745" y="306891"/>
                  </a:lnTo>
                  <a:lnTo>
                    <a:pt x="1256070" y="303576"/>
                  </a:lnTo>
                  <a:lnTo>
                    <a:pt x="1257339" y="301256"/>
                  </a:lnTo>
                  <a:lnTo>
                    <a:pt x="1259091" y="300054"/>
                  </a:lnTo>
                  <a:lnTo>
                    <a:pt x="1264178" y="298828"/>
                  </a:lnTo>
                  <a:lnTo>
                    <a:pt x="1265453" y="296986"/>
                  </a:lnTo>
                  <a:lnTo>
                    <a:pt x="1266209" y="295432"/>
                  </a:lnTo>
                  <a:lnTo>
                    <a:pt x="1263689" y="298099"/>
                  </a:lnTo>
                  <a:lnTo>
                    <a:pt x="1259915" y="299004"/>
                  </a:lnTo>
                  <a:lnTo>
                    <a:pt x="1257881" y="299999"/>
                  </a:lnTo>
                  <a:lnTo>
                    <a:pt x="1256254" y="301519"/>
                  </a:lnTo>
                  <a:lnTo>
                    <a:pt x="1255291" y="303427"/>
                  </a:lnTo>
                  <a:lnTo>
                    <a:pt x="1253111" y="305725"/>
                  </a:lnTo>
                  <a:lnTo>
                    <a:pt x="1253264" y="307263"/>
                  </a:lnTo>
                  <a:lnTo>
                    <a:pt x="1253629" y="308357"/>
                  </a:lnTo>
                  <a:lnTo>
                    <a:pt x="1253461" y="310634"/>
                  </a:lnTo>
                  <a:lnTo>
                    <a:pt x="1254840" y="312852"/>
                  </a:lnTo>
                  <a:lnTo>
                    <a:pt x="1257574" y="316485"/>
                  </a:lnTo>
                  <a:lnTo>
                    <a:pt x="1258096" y="322120"/>
                  </a:lnTo>
                  <a:lnTo>
                    <a:pt x="1260183" y="325884"/>
                  </a:lnTo>
                  <a:lnTo>
                    <a:pt x="1263380" y="330269"/>
                  </a:lnTo>
                  <a:lnTo>
                    <a:pt x="1265839" y="331515"/>
                  </a:lnTo>
                  <a:lnTo>
                    <a:pt x="1265959" y="333144"/>
                  </a:lnTo>
                  <a:lnTo>
                    <a:pt x="1264824" y="335832"/>
                  </a:lnTo>
                  <a:lnTo>
                    <a:pt x="1263328" y="337061"/>
                  </a:lnTo>
                  <a:lnTo>
                    <a:pt x="1265273" y="336815"/>
                  </a:lnTo>
                  <a:lnTo>
                    <a:pt x="1266242" y="337429"/>
                  </a:lnTo>
                  <a:lnTo>
                    <a:pt x="1267185" y="339669"/>
                  </a:lnTo>
                  <a:lnTo>
                    <a:pt x="1267112" y="341953"/>
                  </a:lnTo>
                  <a:lnTo>
                    <a:pt x="1266793" y="343240"/>
                  </a:lnTo>
                  <a:lnTo>
                    <a:pt x="1266203" y="343753"/>
                  </a:lnTo>
                  <a:lnTo>
                    <a:pt x="1266229" y="342439"/>
                  </a:lnTo>
                  <a:lnTo>
                    <a:pt x="1265812" y="341982"/>
                  </a:lnTo>
                  <a:lnTo>
                    <a:pt x="1265123" y="342553"/>
                  </a:lnTo>
                  <a:lnTo>
                    <a:pt x="1264676" y="343202"/>
                  </a:lnTo>
                  <a:lnTo>
                    <a:pt x="1264492" y="345757"/>
                  </a:lnTo>
                  <a:lnTo>
                    <a:pt x="1264020" y="347035"/>
                  </a:lnTo>
                  <a:lnTo>
                    <a:pt x="1262350" y="347413"/>
                  </a:lnTo>
                  <a:lnTo>
                    <a:pt x="1260658" y="350763"/>
                  </a:lnTo>
                  <a:lnTo>
                    <a:pt x="1259083" y="352662"/>
                  </a:lnTo>
                  <a:lnTo>
                    <a:pt x="1252887" y="365477"/>
                  </a:lnTo>
                  <a:lnTo>
                    <a:pt x="1253123" y="367615"/>
                  </a:lnTo>
                  <a:lnTo>
                    <a:pt x="1251990" y="368304"/>
                  </a:lnTo>
                  <a:lnTo>
                    <a:pt x="1250273" y="368862"/>
                  </a:lnTo>
                  <a:lnTo>
                    <a:pt x="1248538" y="370140"/>
                  </a:lnTo>
                  <a:lnTo>
                    <a:pt x="1247385" y="371547"/>
                  </a:lnTo>
                  <a:lnTo>
                    <a:pt x="1246315" y="375330"/>
                  </a:lnTo>
                  <a:lnTo>
                    <a:pt x="1244265" y="379584"/>
                  </a:lnTo>
                  <a:lnTo>
                    <a:pt x="1242986" y="377812"/>
                  </a:lnTo>
                  <a:lnTo>
                    <a:pt x="1242658" y="376295"/>
                  </a:lnTo>
                  <a:lnTo>
                    <a:pt x="1243227" y="372334"/>
                  </a:lnTo>
                  <a:lnTo>
                    <a:pt x="1245444" y="365833"/>
                  </a:lnTo>
                  <a:lnTo>
                    <a:pt x="1247888" y="361786"/>
                  </a:lnTo>
                  <a:lnTo>
                    <a:pt x="1249751" y="359865"/>
                  </a:lnTo>
                  <a:lnTo>
                    <a:pt x="1251283" y="355947"/>
                  </a:lnTo>
                  <a:lnTo>
                    <a:pt x="1249348" y="355363"/>
                  </a:lnTo>
                  <a:lnTo>
                    <a:pt x="1246396" y="355427"/>
                  </a:lnTo>
                  <a:lnTo>
                    <a:pt x="1246952" y="353617"/>
                  </a:lnTo>
                  <a:lnTo>
                    <a:pt x="1247813" y="352022"/>
                  </a:lnTo>
                  <a:lnTo>
                    <a:pt x="1246274" y="350432"/>
                  </a:lnTo>
                  <a:lnTo>
                    <a:pt x="1245364" y="350229"/>
                  </a:lnTo>
                  <a:lnTo>
                    <a:pt x="1244426" y="349577"/>
                  </a:lnTo>
                  <a:lnTo>
                    <a:pt x="1245526" y="348253"/>
                  </a:lnTo>
                  <a:lnTo>
                    <a:pt x="1246063" y="346852"/>
                  </a:lnTo>
                  <a:lnTo>
                    <a:pt x="1245735" y="345147"/>
                  </a:lnTo>
                  <a:lnTo>
                    <a:pt x="1246196" y="343862"/>
                  </a:lnTo>
                  <a:lnTo>
                    <a:pt x="1245427" y="344056"/>
                  </a:lnTo>
                  <a:lnTo>
                    <a:pt x="1244191" y="345416"/>
                  </a:lnTo>
                  <a:lnTo>
                    <a:pt x="1243423" y="345958"/>
                  </a:lnTo>
                  <a:lnTo>
                    <a:pt x="1242955" y="344756"/>
                  </a:lnTo>
                  <a:lnTo>
                    <a:pt x="1242421" y="345027"/>
                  </a:lnTo>
                  <a:lnTo>
                    <a:pt x="1242074" y="345855"/>
                  </a:lnTo>
                  <a:lnTo>
                    <a:pt x="1241284" y="346308"/>
                  </a:lnTo>
                  <a:lnTo>
                    <a:pt x="1239618" y="345179"/>
                  </a:lnTo>
                  <a:lnTo>
                    <a:pt x="1237191" y="343884"/>
                  </a:lnTo>
                  <a:lnTo>
                    <a:pt x="1235840" y="341654"/>
                  </a:lnTo>
                  <a:lnTo>
                    <a:pt x="1235069" y="339927"/>
                  </a:lnTo>
                  <a:lnTo>
                    <a:pt x="1235853" y="336798"/>
                  </a:lnTo>
                  <a:lnTo>
                    <a:pt x="1237530" y="336242"/>
                  </a:lnTo>
                  <a:lnTo>
                    <a:pt x="1239709" y="336751"/>
                  </a:lnTo>
                  <a:lnTo>
                    <a:pt x="1242567" y="336746"/>
                  </a:lnTo>
                  <a:lnTo>
                    <a:pt x="1242158" y="336051"/>
                  </a:lnTo>
                  <a:lnTo>
                    <a:pt x="1241139" y="336164"/>
                  </a:lnTo>
                  <a:lnTo>
                    <a:pt x="1238127" y="333624"/>
                  </a:lnTo>
                  <a:lnTo>
                    <a:pt x="1237157" y="332088"/>
                  </a:lnTo>
                  <a:lnTo>
                    <a:pt x="1235490" y="331666"/>
                  </a:lnTo>
                  <a:lnTo>
                    <a:pt x="1234732" y="333143"/>
                  </a:lnTo>
                  <a:lnTo>
                    <a:pt x="1233888" y="333535"/>
                  </a:lnTo>
                  <a:lnTo>
                    <a:pt x="1234929" y="330304"/>
                  </a:lnTo>
                  <a:lnTo>
                    <a:pt x="1236291" y="330172"/>
                  </a:lnTo>
                  <a:lnTo>
                    <a:pt x="1238301" y="329276"/>
                  </a:lnTo>
                  <a:lnTo>
                    <a:pt x="1237717" y="327404"/>
                  </a:lnTo>
                  <a:lnTo>
                    <a:pt x="1236448" y="326585"/>
                  </a:lnTo>
                  <a:lnTo>
                    <a:pt x="1234156" y="327613"/>
                  </a:lnTo>
                  <a:lnTo>
                    <a:pt x="1234183" y="326295"/>
                  </a:lnTo>
                  <a:lnTo>
                    <a:pt x="1234613" y="324607"/>
                  </a:lnTo>
                  <a:lnTo>
                    <a:pt x="1236341" y="324613"/>
                  </a:lnTo>
                  <a:lnTo>
                    <a:pt x="1237854" y="325163"/>
                  </a:lnTo>
                  <a:lnTo>
                    <a:pt x="1239142" y="322437"/>
                  </a:lnTo>
                  <a:lnTo>
                    <a:pt x="1239199" y="321218"/>
                  </a:lnTo>
                  <a:lnTo>
                    <a:pt x="1237060" y="322990"/>
                  </a:lnTo>
                  <a:lnTo>
                    <a:pt x="1236579" y="319169"/>
                  </a:lnTo>
                  <a:lnTo>
                    <a:pt x="1238685" y="315480"/>
                  </a:lnTo>
                  <a:lnTo>
                    <a:pt x="1240693" y="313870"/>
                  </a:lnTo>
                  <a:lnTo>
                    <a:pt x="1243204" y="313916"/>
                  </a:lnTo>
                  <a:lnTo>
                    <a:pt x="1245755" y="313657"/>
                  </a:lnTo>
                  <a:lnTo>
                    <a:pt x="1244154" y="312981"/>
                  </a:lnTo>
                  <a:lnTo>
                    <a:pt x="1242511" y="312613"/>
                  </a:lnTo>
                  <a:lnTo>
                    <a:pt x="1243745" y="311153"/>
                  </a:lnTo>
                  <a:lnTo>
                    <a:pt x="1244798" y="310891"/>
                  </a:lnTo>
                  <a:lnTo>
                    <a:pt x="1245832" y="309617"/>
                  </a:lnTo>
                  <a:lnTo>
                    <a:pt x="1243345" y="309807"/>
                  </a:lnTo>
                  <a:lnTo>
                    <a:pt x="1243639" y="307395"/>
                  </a:lnTo>
                  <a:lnTo>
                    <a:pt x="1242430" y="307886"/>
                  </a:lnTo>
                  <a:lnTo>
                    <a:pt x="1240984" y="308112"/>
                  </a:lnTo>
                  <a:lnTo>
                    <a:pt x="1240422" y="309136"/>
                  </a:lnTo>
                  <a:lnTo>
                    <a:pt x="1240532" y="310833"/>
                  </a:lnTo>
                  <a:lnTo>
                    <a:pt x="1240110" y="311946"/>
                  </a:lnTo>
                  <a:lnTo>
                    <a:pt x="1238985" y="312841"/>
                  </a:lnTo>
                  <a:lnTo>
                    <a:pt x="1237085" y="313538"/>
                  </a:lnTo>
                  <a:lnTo>
                    <a:pt x="1236902" y="312330"/>
                  </a:lnTo>
                  <a:lnTo>
                    <a:pt x="1236273" y="311781"/>
                  </a:lnTo>
                  <a:lnTo>
                    <a:pt x="1236038" y="314369"/>
                  </a:lnTo>
                  <a:lnTo>
                    <a:pt x="1235540" y="315248"/>
                  </a:lnTo>
                  <a:lnTo>
                    <a:pt x="1234152" y="312822"/>
                  </a:lnTo>
                  <a:lnTo>
                    <a:pt x="1233735" y="313311"/>
                  </a:lnTo>
                  <a:lnTo>
                    <a:pt x="1233788" y="313999"/>
                  </a:lnTo>
                  <a:lnTo>
                    <a:pt x="1233434" y="315191"/>
                  </a:lnTo>
                  <a:lnTo>
                    <a:pt x="1232243" y="315812"/>
                  </a:lnTo>
                  <a:lnTo>
                    <a:pt x="1232316" y="317339"/>
                  </a:lnTo>
                  <a:lnTo>
                    <a:pt x="1231854" y="318171"/>
                  </a:lnTo>
                  <a:lnTo>
                    <a:pt x="1228040" y="316845"/>
                  </a:lnTo>
                  <a:lnTo>
                    <a:pt x="1227950" y="317295"/>
                  </a:lnTo>
                  <a:lnTo>
                    <a:pt x="1230108" y="320152"/>
                  </a:lnTo>
                  <a:lnTo>
                    <a:pt x="1231683" y="321127"/>
                  </a:lnTo>
                  <a:lnTo>
                    <a:pt x="1231875" y="322683"/>
                  </a:lnTo>
                  <a:lnTo>
                    <a:pt x="1230522" y="323974"/>
                  </a:lnTo>
                  <a:lnTo>
                    <a:pt x="1228656" y="322859"/>
                  </a:lnTo>
                  <a:lnTo>
                    <a:pt x="1228342" y="322942"/>
                  </a:lnTo>
                  <a:lnTo>
                    <a:pt x="1229356" y="324851"/>
                  </a:lnTo>
                  <a:lnTo>
                    <a:pt x="1229996" y="326521"/>
                  </a:lnTo>
                  <a:lnTo>
                    <a:pt x="1229338" y="327918"/>
                  </a:lnTo>
                  <a:lnTo>
                    <a:pt x="1229440" y="329637"/>
                  </a:lnTo>
                  <a:lnTo>
                    <a:pt x="1229298" y="331195"/>
                  </a:lnTo>
                  <a:lnTo>
                    <a:pt x="1228895" y="332555"/>
                  </a:lnTo>
                  <a:lnTo>
                    <a:pt x="1229802" y="338812"/>
                  </a:lnTo>
                  <a:lnTo>
                    <a:pt x="1230894" y="340511"/>
                  </a:lnTo>
                  <a:lnTo>
                    <a:pt x="1231969" y="342136"/>
                  </a:lnTo>
                  <a:lnTo>
                    <a:pt x="1232538" y="343656"/>
                  </a:lnTo>
                  <a:lnTo>
                    <a:pt x="1231398" y="343878"/>
                  </a:lnTo>
                  <a:lnTo>
                    <a:pt x="1229583" y="342627"/>
                  </a:lnTo>
                  <a:lnTo>
                    <a:pt x="1227988" y="341674"/>
                  </a:lnTo>
                  <a:lnTo>
                    <a:pt x="1226089" y="338623"/>
                  </a:lnTo>
                  <a:lnTo>
                    <a:pt x="1225776" y="337405"/>
                  </a:lnTo>
                  <a:lnTo>
                    <a:pt x="1225312" y="336440"/>
                  </a:lnTo>
                  <a:lnTo>
                    <a:pt x="1225535" y="338654"/>
                  </a:lnTo>
                  <a:lnTo>
                    <a:pt x="1226214" y="341123"/>
                  </a:lnTo>
                  <a:lnTo>
                    <a:pt x="1232162" y="346643"/>
                  </a:lnTo>
                  <a:lnTo>
                    <a:pt x="1233262" y="348759"/>
                  </a:lnTo>
                  <a:lnTo>
                    <a:pt x="1234098" y="350420"/>
                  </a:lnTo>
                  <a:lnTo>
                    <a:pt x="1233888" y="352012"/>
                  </a:lnTo>
                  <a:lnTo>
                    <a:pt x="1232336" y="350885"/>
                  </a:lnTo>
                  <a:lnTo>
                    <a:pt x="1230999" y="349450"/>
                  </a:lnTo>
                  <a:lnTo>
                    <a:pt x="1227449" y="347827"/>
                  </a:lnTo>
                  <a:lnTo>
                    <a:pt x="1222970" y="346801"/>
                  </a:lnTo>
                  <a:lnTo>
                    <a:pt x="1220445" y="343025"/>
                  </a:lnTo>
                  <a:lnTo>
                    <a:pt x="1220454" y="344600"/>
                  </a:lnTo>
                  <a:lnTo>
                    <a:pt x="1219893" y="345937"/>
                  </a:lnTo>
                  <a:lnTo>
                    <a:pt x="1218351" y="344308"/>
                  </a:lnTo>
                  <a:lnTo>
                    <a:pt x="1217377" y="342917"/>
                  </a:lnTo>
                  <a:lnTo>
                    <a:pt x="1217051" y="341393"/>
                  </a:lnTo>
                  <a:lnTo>
                    <a:pt x="1215123" y="341496"/>
                  </a:lnTo>
                  <a:lnTo>
                    <a:pt x="1213103" y="342822"/>
                  </a:lnTo>
                  <a:lnTo>
                    <a:pt x="1211149" y="342508"/>
                  </a:lnTo>
                  <a:lnTo>
                    <a:pt x="1210917" y="339921"/>
                  </a:lnTo>
                  <a:lnTo>
                    <a:pt x="1211446" y="338551"/>
                  </a:lnTo>
                  <a:lnTo>
                    <a:pt x="1213638" y="335307"/>
                  </a:lnTo>
                  <a:lnTo>
                    <a:pt x="1215705" y="333651"/>
                  </a:lnTo>
                  <a:lnTo>
                    <a:pt x="1216617" y="331509"/>
                  </a:lnTo>
                  <a:lnTo>
                    <a:pt x="1216307" y="328188"/>
                  </a:lnTo>
                  <a:lnTo>
                    <a:pt x="1215917" y="331569"/>
                  </a:lnTo>
                  <a:lnTo>
                    <a:pt x="1214736" y="333241"/>
                  </a:lnTo>
                  <a:lnTo>
                    <a:pt x="1212881" y="334519"/>
                  </a:lnTo>
                  <a:lnTo>
                    <a:pt x="1210438" y="336797"/>
                  </a:lnTo>
                  <a:lnTo>
                    <a:pt x="1209841" y="338901"/>
                  </a:lnTo>
                  <a:lnTo>
                    <a:pt x="1209078" y="342836"/>
                  </a:lnTo>
                  <a:lnTo>
                    <a:pt x="1210111" y="344168"/>
                  </a:lnTo>
                  <a:lnTo>
                    <a:pt x="1211165" y="344515"/>
                  </a:lnTo>
                  <a:lnTo>
                    <a:pt x="1214277" y="343623"/>
                  </a:lnTo>
                  <a:lnTo>
                    <a:pt x="1215887" y="344021"/>
                  </a:lnTo>
                  <a:lnTo>
                    <a:pt x="1219470" y="348753"/>
                  </a:lnTo>
                  <a:lnTo>
                    <a:pt x="1226140" y="350623"/>
                  </a:lnTo>
                  <a:lnTo>
                    <a:pt x="1228573" y="351791"/>
                  </a:lnTo>
                  <a:lnTo>
                    <a:pt x="1230556" y="354255"/>
                  </a:lnTo>
                  <a:lnTo>
                    <a:pt x="1233536" y="355674"/>
                  </a:lnTo>
                  <a:lnTo>
                    <a:pt x="1235849" y="357733"/>
                  </a:lnTo>
                  <a:lnTo>
                    <a:pt x="1235912" y="359076"/>
                  </a:lnTo>
                  <a:lnTo>
                    <a:pt x="1235111" y="360664"/>
                  </a:lnTo>
                  <a:lnTo>
                    <a:pt x="1234795" y="362812"/>
                  </a:lnTo>
                  <a:lnTo>
                    <a:pt x="1233812" y="364165"/>
                  </a:lnTo>
                  <a:lnTo>
                    <a:pt x="1231453" y="364321"/>
                  </a:lnTo>
                  <a:lnTo>
                    <a:pt x="1230028" y="363973"/>
                  </a:lnTo>
                  <a:lnTo>
                    <a:pt x="1222368" y="356419"/>
                  </a:lnTo>
                  <a:lnTo>
                    <a:pt x="1221453" y="355724"/>
                  </a:lnTo>
                  <a:lnTo>
                    <a:pt x="1218612" y="351762"/>
                  </a:lnTo>
                  <a:lnTo>
                    <a:pt x="1215278" y="349638"/>
                  </a:lnTo>
                  <a:lnTo>
                    <a:pt x="1214247" y="349683"/>
                  </a:lnTo>
                  <a:lnTo>
                    <a:pt x="1218992" y="353610"/>
                  </a:lnTo>
                  <a:lnTo>
                    <a:pt x="1220929" y="356354"/>
                  </a:lnTo>
                  <a:lnTo>
                    <a:pt x="1224340" y="360197"/>
                  </a:lnTo>
                  <a:lnTo>
                    <a:pt x="1226780" y="361823"/>
                  </a:lnTo>
                  <a:lnTo>
                    <a:pt x="1228574" y="364359"/>
                  </a:lnTo>
                  <a:lnTo>
                    <a:pt x="1230242" y="365547"/>
                  </a:lnTo>
                  <a:lnTo>
                    <a:pt x="1234796" y="367237"/>
                  </a:lnTo>
                  <a:lnTo>
                    <a:pt x="1233213" y="368452"/>
                  </a:lnTo>
                  <a:lnTo>
                    <a:pt x="1235740" y="369487"/>
                  </a:lnTo>
                  <a:lnTo>
                    <a:pt x="1236101" y="371387"/>
                  </a:lnTo>
                  <a:lnTo>
                    <a:pt x="1235870" y="373552"/>
                  </a:lnTo>
                  <a:lnTo>
                    <a:pt x="1232362" y="372696"/>
                  </a:lnTo>
                  <a:lnTo>
                    <a:pt x="1232248" y="374292"/>
                  </a:lnTo>
                  <a:lnTo>
                    <a:pt x="1232561" y="375233"/>
                  </a:lnTo>
                  <a:lnTo>
                    <a:pt x="1231012" y="376008"/>
                  </a:lnTo>
                  <a:lnTo>
                    <a:pt x="1228857" y="374955"/>
                  </a:lnTo>
                  <a:lnTo>
                    <a:pt x="1223261" y="369185"/>
                  </a:lnTo>
                  <a:lnTo>
                    <a:pt x="1223309" y="369957"/>
                  </a:lnTo>
                  <a:lnTo>
                    <a:pt x="1223762" y="370853"/>
                  </a:lnTo>
                  <a:lnTo>
                    <a:pt x="1227008" y="374567"/>
                  </a:lnTo>
                  <a:lnTo>
                    <a:pt x="1229903" y="376793"/>
                  </a:lnTo>
                  <a:lnTo>
                    <a:pt x="1232358" y="377798"/>
                  </a:lnTo>
                  <a:lnTo>
                    <a:pt x="1234251" y="379661"/>
                  </a:lnTo>
                  <a:lnTo>
                    <a:pt x="1234919" y="380788"/>
                  </a:lnTo>
                  <a:lnTo>
                    <a:pt x="1235363" y="382497"/>
                  </a:lnTo>
                  <a:lnTo>
                    <a:pt x="1233962" y="383657"/>
                  </a:lnTo>
                  <a:lnTo>
                    <a:pt x="1232364" y="384298"/>
                  </a:lnTo>
                  <a:lnTo>
                    <a:pt x="1230804" y="383140"/>
                  </a:lnTo>
                  <a:lnTo>
                    <a:pt x="1229661" y="381920"/>
                  </a:lnTo>
                  <a:lnTo>
                    <a:pt x="1227226" y="379849"/>
                  </a:lnTo>
                  <a:lnTo>
                    <a:pt x="1226497" y="377531"/>
                  </a:lnTo>
                  <a:lnTo>
                    <a:pt x="1224644" y="377651"/>
                  </a:lnTo>
                  <a:lnTo>
                    <a:pt x="1216902" y="374710"/>
                  </a:lnTo>
                  <a:lnTo>
                    <a:pt x="1210681" y="374371"/>
                  </a:lnTo>
                  <a:lnTo>
                    <a:pt x="1211289" y="374964"/>
                  </a:lnTo>
                  <a:lnTo>
                    <a:pt x="1212076" y="375357"/>
                  </a:lnTo>
                  <a:lnTo>
                    <a:pt x="1217031" y="376083"/>
                  </a:lnTo>
                  <a:lnTo>
                    <a:pt x="1218989" y="377436"/>
                  </a:lnTo>
                  <a:lnTo>
                    <a:pt x="1223064" y="378637"/>
                  </a:lnTo>
                  <a:lnTo>
                    <a:pt x="1225452" y="378965"/>
                  </a:lnTo>
                  <a:lnTo>
                    <a:pt x="1226419" y="382651"/>
                  </a:lnTo>
                  <a:lnTo>
                    <a:pt x="1229717" y="385187"/>
                  </a:lnTo>
                  <a:lnTo>
                    <a:pt x="1230146" y="387063"/>
                  </a:lnTo>
                  <a:lnTo>
                    <a:pt x="1232398" y="387274"/>
                  </a:lnTo>
                  <a:lnTo>
                    <a:pt x="1236360" y="385432"/>
                  </a:lnTo>
                  <a:lnTo>
                    <a:pt x="1238918" y="386078"/>
                  </a:lnTo>
                  <a:lnTo>
                    <a:pt x="1242605" y="386605"/>
                  </a:lnTo>
                  <a:lnTo>
                    <a:pt x="1243450" y="388091"/>
                  </a:lnTo>
                  <a:lnTo>
                    <a:pt x="1244082" y="390916"/>
                  </a:lnTo>
                  <a:lnTo>
                    <a:pt x="1245386" y="394091"/>
                  </a:lnTo>
                  <a:lnTo>
                    <a:pt x="1248768" y="406587"/>
                  </a:lnTo>
                  <a:lnTo>
                    <a:pt x="1253849" y="416778"/>
                  </a:lnTo>
                  <a:lnTo>
                    <a:pt x="1254474" y="418529"/>
                  </a:lnTo>
                  <a:lnTo>
                    <a:pt x="1253292" y="416993"/>
                  </a:lnTo>
                  <a:lnTo>
                    <a:pt x="1249524" y="410247"/>
                  </a:lnTo>
                  <a:lnTo>
                    <a:pt x="1247444" y="405368"/>
                  </a:lnTo>
                  <a:lnTo>
                    <a:pt x="1245306" y="396739"/>
                  </a:lnTo>
                  <a:lnTo>
                    <a:pt x="1244686" y="394804"/>
                  </a:lnTo>
                  <a:lnTo>
                    <a:pt x="1243956" y="394031"/>
                  </a:lnTo>
                  <a:lnTo>
                    <a:pt x="1243475" y="394660"/>
                  </a:lnTo>
                  <a:lnTo>
                    <a:pt x="1243269" y="395762"/>
                  </a:lnTo>
                  <a:lnTo>
                    <a:pt x="1243617" y="396606"/>
                  </a:lnTo>
                  <a:lnTo>
                    <a:pt x="1242775" y="399450"/>
                  </a:lnTo>
                  <a:lnTo>
                    <a:pt x="1243140" y="400753"/>
                  </a:lnTo>
                  <a:lnTo>
                    <a:pt x="1244507" y="402101"/>
                  </a:lnTo>
                  <a:lnTo>
                    <a:pt x="1245993" y="405461"/>
                  </a:lnTo>
                  <a:lnTo>
                    <a:pt x="1247180" y="409981"/>
                  </a:lnTo>
                  <a:lnTo>
                    <a:pt x="1245575" y="408150"/>
                  </a:lnTo>
                  <a:lnTo>
                    <a:pt x="1243861" y="407178"/>
                  </a:lnTo>
                  <a:lnTo>
                    <a:pt x="1241194" y="406433"/>
                  </a:lnTo>
                  <a:lnTo>
                    <a:pt x="1238819" y="405129"/>
                  </a:lnTo>
                  <a:lnTo>
                    <a:pt x="1238992" y="407001"/>
                  </a:lnTo>
                  <a:lnTo>
                    <a:pt x="1238765" y="409022"/>
                  </a:lnTo>
                  <a:lnTo>
                    <a:pt x="1236934" y="408406"/>
                  </a:lnTo>
                  <a:lnTo>
                    <a:pt x="1235688" y="407735"/>
                  </a:lnTo>
                  <a:lnTo>
                    <a:pt x="1236790" y="409888"/>
                  </a:lnTo>
                  <a:lnTo>
                    <a:pt x="1234396" y="409242"/>
                  </a:lnTo>
                  <a:lnTo>
                    <a:pt x="1232803" y="409377"/>
                  </a:lnTo>
                  <a:lnTo>
                    <a:pt x="1231767" y="411288"/>
                  </a:lnTo>
                  <a:lnTo>
                    <a:pt x="1230376" y="412448"/>
                  </a:lnTo>
                  <a:lnTo>
                    <a:pt x="1228322" y="412821"/>
                  </a:lnTo>
                  <a:lnTo>
                    <a:pt x="1225272" y="411074"/>
                  </a:lnTo>
                  <a:lnTo>
                    <a:pt x="1224284" y="408954"/>
                  </a:lnTo>
                  <a:lnTo>
                    <a:pt x="1223875" y="406590"/>
                  </a:lnTo>
                  <a:lnTo>
                    <a:pt x="1223713" y="409384"/>
                  </a:lnTo>
                  <a:lnTo>
                    <a:pt x="1224255" y="412292"/>
                  </a:lnTo>
                  <a:lnTo>
                    <a:pt x="1224064" y="414501"/>
                  </a:lnTo>
                  <a:lnTo>
                    <a:pt x="1227001" y="414906"/>
                  </a:lnTo>
                  <a:lnTo>
                    <a:pt x="1229746" y="414547"/>
                  </a:lnTo>
                  <a:lnTo>
                    <a:pt x="1233451" y="414638"/>
                  </a:lnTo>
                  <a:lnTo>
                    <a:pt x="1235867" y="414225"/>
                  </a:lnTo>
                  <a:lnTo>
                    <a:pt x="1237322" y="413522"/>
                  </a:lnTo>
                  <a:lnTo>
                    <a:pt x="1240811" y="414131"/>
                  </a:lnTo>
                  <a:lnTo>
                    <a:pt x="1241060" y="416798"/>
                  </a:lnTo>
                  <a:lnTo>
                    <a:pt x="1240660" y="419447"/>
                  </a:lnTo>
                  <a:lnTo>
                    <a:pt x="1240458" y="422265"/>
                  </a:lnTo>
                  <a:lnTo>
                    <a:pt x="1241425" y="422247"/>
                  </a:lnTo>
                  <a:lnTo>
                    <a:pt x="1242562" y="421346"/>
                  </a:lnTo>
                  <a:lnTo>
                    <a:pt x="1243129" y="416295"/>
                  </a:lnTo>
                  <a:lnTo>
                    <a:pt x="1246317" y="414427"/>
                  </a:lnTo>
                  <a:lnTo>
                    <a:pt x="1247386" y="414555"/>
                  </a:lnTo>
                  <a:lnTo>
                    <a:pt x="1248401" y="416179"/>
                  </a:lnTo>
                  <a:lnTo>
                    <a:pt x="1248743" y="417827"/>
                  </a:lnTo>
                  <a:lnTo>
                    <a:pt x="1249103" y="420088"/>
                  </a:lnTo>
                  <a:lnTo>
                    <a:pt x="1248359" y="423530"/>
                  </a:lnTo>
                  <a:lnTo>
                    <a:pt x="1243459" y="427551"/>
                  </a:lnTo>
                  <a:lnTo>
                    <a:pt x="1239950" y="431266"/>
                  </a:lnTo>
                  <a:lnTo>
                    <a:pt x="1238157" y="432022"/>
                  </a:lnTo>
                  <a:lnTo>
                    <a:pt x="1235569" y="431590"/>
                  </a:lnTo>
                  <a:lnTo>
                    <a:pt x="1232636" y="430656"/>
                  </a:lnTo>
                  <a:lnTo>
                    <a:pt x="1231197" y="430468"/>
                  </a:lnTo>
                  <a:lnTo>
                    <a:pt x="1230104" y="430780"/>
                  </a:lnTo>
                  <a:lnTo>
                    <a:pt x="1229438" y="429637"/>
                  </a:lnTo>
                  <a:lnTo>
                    <a:pt x="1229008" y="427550"/>
                  </a:lnTo>
                  <a:lnTo>
                    <a:pt x="1227867" y="426857"/>
                  </a:lnTo>
                  <a:lnTo>
                    <a:pt x="1227003" y="426934"/>
                  </a:lnTo>
                  <a:lnTo>
                    <a:pt x="1226413" y="429151"/>
                  </a:lnTo>
                  <a:lnTo>
                    <a:pt x="1223678" y="429781"/>
                  </a:lnTo>
                  <a:lnTo>
                    <a:pt x="1219958" y="428866"/>
                  </a:lnTo>
                  <a:lnTo>
                    <a:pt x="1216060" y="427000"/>
                  </a:lnTo>
                  <a:lnTo>
                    <a:pt x="1217732" y="429001"/>
                  </a:lnTo>
                  <a:lnTo>
                    <a:pt x="1227401" y="432731"/>
                  </a:lnTo>
                  <a:lnTo>
                    <a:pt x="1228489" y="433428"/>
                  </a:lnTo>
                  <a:lnTo>
                    <a:pt x="1229505" y="434447"/>
                  </a:lnTo>
                  <a:lnTo>
                    <a:pt x="1228153" y="436046"/>
                  </a:lnTo>
                  <a:lnTo>
                    <a:pt x="1227093" y="437846"/>
                  </a:lnTo>
                  <a:lnTo>
                    <a:pt x="1226945" y="439257"/>
                  </a:lnTo>
                  <a:lnTo>
                    <a:pt x="1226570" y="440147"/>
                  </a:lnTo>
                  <a:lnTo>
                    <a:pt x="1222715" y="442548"/>
                  </a:lnTo>
                  <a:lnTo>
                    <a:pt x="1220626" y="442124"/>
                  </a:lnTo>
                  <a:lnTo>
                    <a:pt x="1215288" y="437796"/>
                  </a:lnTo>
                  <a:lnTo>
                    <a:pt x="1217719" y="441539"/>
                  </a:lnTo>
                  <a:lnTo>
                    <a:pt x="1219667" y="443126"/>
                  </a:lnTo>
                  <a:lnTo>
                    <a:pt x="1223587" y="443974"/>
                  </a:lnTo>
                  <a:lnTo>
                    <a:pt x="1230940" y="442575"/>
                  </a:lnTo>
                  <a:lnTo>
                    <a:pt x="1233350" y="444101"/>
                  </a:lnTo>
                  <a:lnTo>
                    <a:pt x="1231372" y="446804"/>
                  </a:lnTo>
                  <a:lnTo>
                    <a:pt x="1229404" y="448698"/>
                  </a:lnTo>
                  <a:lnTo>
                    <a:pt x="1226825" y="448909"/>
                  </a:lnTo>
                  <a:lnTo>
                    <a:pt x="1224554" y="449422"/>
                  </a:lnTo>
                  <a:lnTo>
                    <a:pt x="1223887" y="450725"/>
                  </a:lnTo>
                  <a:lnTo>
                    <a:pt x="1222267" y="450806"/>
                  </a:lnTo>
                  <a:lnTo>
                    <a:pt x="1219736" y="450883"/>
                  </a:lnTo>
                  <a:lnTo>
                    <a:pt x="1215819" y="451002"/>
                  </a:lnTo>
                  <a:lnTo>
                    <a:pt x="1213666" y="450698"/>
                  </a:lnTo>
                  <a:lnTo>
                    <a:pt x="1210659" y="453357"/>
                  </a:lnTo>
                  <a:lnTo>
                    <a:pt x="1209524" y="453723"/>
                  </a:lnTo>
                  <a:lnTo>
                    <a:pt x="1207937" y="453223"/>
                  </a:lnTo>
                  <a:lnTo>
                    <a:pt x="1207273" y="451088"/>
                  </a:lnTo>
                  <a:lnTo>
                    <a:pt x="1206565" y="450037"/>
                  </a:lnTo>
                  <a:lnTo>
                    <a:pt x="1206546" y="454033"/>
                  </a:lnTo>
                  <a:lnTo>
                    <a:pt x="1206824" y="455110"/>
                  </a:lnTo>
                  <a:lnTo>
                    <a:pt x="1207393" y="455920"/>
                  </a:lnTo>
                  <a:lnTo>
                    <a:pt x="1203876" y="458087"/>
                  </a:lnTo>
                  <a:lnTo>
                    <a:pt x="1200507" y="460786"/>
                  </a:lnTo>
                  <a:lnTo>
                    <a:pt x="1199301" y="461521"/>
                  </a:lnTo>
                  <a:lnTo>
                    <a:pt x="1197930" y="462871"/>
                  </a:lnTo>
                  <a:lnTo>
                    <a:pt x="1195121" y="466774"/>
                  </a:lnTo>
                  <a:lnTo>
                    <a:pt x="1194427" y="469615"/>
                  </a:lnTo>
                  <a:lnTo>
                    <a:pt x="1193412" y="472782"/>
                  </a:lnTo>
                  <a:lnTo>
                    <a:pt x="1193284" y="471355"/>
                  </a:lnTo>
                  <a:lnTo>
                    <a:pt x="1193458" y="468955"/>
                  </a:lnTo>
                  <a:lnTo>
                    <a:pt x="1192764" y="466203"/>
                  </a:lnTo>
                  <a:lnTo>
                    <a:pt x="1192321" y="471243"/>
                  </a:lnTo>
                  <a:lnTo>
                    <a:pt x="1191232" y="473582"/>
                  </a:lnTo>
                  <a:lnTo>
                    <a:pt x="1181217" y="473417"/>
                  </a:lnTo>
                  <a:lnTo>
                    <a:pt x="1176834" y="474687"/>
                  </a:lnTo>
                  <a:lnTo>
                    <a:pt x="1170105" y="478959"/>
                  </a:lnTo>
                  <a:lnTo>
                    <a:pt x="1168093" y="480830"/>
                  </a:lnTo>
                  <a:lnTo>
                    <a:pt x="1162536" y="488057"/>
                  </a:lnTo>
                  <a:lnTo>
                    <a:pt x="1161117" y="492675"/>
                  </a:lnTo>
                  <a:lnTo>
                    <a:pt x="1159979" y="490734"/>
                  </a:lnTo>
                  <a:lnTo>
                    <a:pt x="1160261" y="489278"/>
                  </a:lnTo>
                  <a:lnTo>
                    <a:pt x="1160284" y="488086"/>
                  </a:lnTo>
                  <a:lnTo>
                    <a:pt x="1158884" y="490641"/>
                  </a:lnTo>
                  <a:lnTo>
                    <a:pt x="1160213" y="494358"/>
                  </a:lnTo>
                  <a:lnTo>
                    <a:pt x="1159020" y="495776"/>
                  </a:lnTo>
                  <a:lnTo>
                    <a:pt x="1155348" y="498423"/>
                  </a:lnTo>
                  <a:lnTo>
                    <a:pt x="1153339" y="498857"/>
                  </a:lnTo>
                  <a:lnTo>
                    <a:pt x="1151084" y="499609"/>
                  </a:lnTo>
                  <a:lnTo>
                    <a:pt x="1150372" y="502217"/>
                  </a:lnTo>
                  <a:lnTo>
                    <a:pt x="1147311" y="504621"/>
                  </a:lnTo>
                  <a:lnTo>
                    <a:pt x="1145526" y="505684"/>
                  </a:lnTo>
                  <a:lnTo>
                    <a:pt x="1142257" y="505040"/>
                  </a:lnTo>
                  <a:lnTo>
                    <a:pt x="1143264" y="507353"/>
                  </a:lnTo>
                  <a:lnTo>
                    <a:pt x="1142063" y="509104"/>
                  </a:lnTo>
                  <a:lnTo>
                    <a:pt x="1139996" y="510444"/>
                  </a:lnTo>
                  <a:lnTo>
                    <a:pt x="1137425" y="511320"/>
                  </a:lnTo>
                  <a:lnTo>
                    <a:pt x="1135951" y="511212"/>
                  </a:lnTo>
                  <a:lnTo>
                    <a:pt x="1134691" y="511677"/>
                  </a:lnTo>
                  <a:lnTo>
                    <a:pt x="1133705" y="512790"/>
                  </a:lnTo>
                  <a:lnTo>
                    <a:pt x="1131295" y="513829"/>
                  </a:lnTo>
                  <a:lnTo>
                    <a:pt x="1128792" y="513245"/>
                  </a:lnTo>
                  <a:lnTo>
                    <a:pt x="1125953" y="512894"/>
                  </a:lnTo>
                  <a:lnTo>
                    <a:pt x="1124373" y="513516"/>
                  </a:lnTo>
                  <a:lnTo>
                    <a:pt x="1127030" y="514548"/>
                  </a:lnTo>
                  <a:lnTo>
                    <a:pt x="1128452" y="516042"/>
                  </a:lnTo>
                  <a:lnTo>
                    <a:pt x="1128159" y="518054"/>
                  </a:lnTo>
                  <a:lnTo>
                    <a:pt x="1127448" y="518830"/>
                  </a:lnTo>
                  <a:lnTo>
                    <a:pt x="1125772" y="519883"/>
                  </a:lnTo>
                  <a:lnTo>
                    <a:pt x="1125036" y="519726"/>
                  </a:lnTo>
                  <a:lnTo>
                    <a:pt x="1124586" y="518777"/>
                  </a:lnTo>
                  <a:lnTo>
                    <a:pt x="1124041" y="516802"/>
                  </a:lnTo>
                  <a:lnTo>
                    <a:pt x="1123260" y="517224"/>
                  </a:lnTo>
                  <a:lnTo>
                    <a:pt x="1123125" y="518144"/>
                  </a:lnTo>
                  <a:lnTo>
                    <a:pt x="1122456" y="518471"/>
                  </a:lnTo>
                  <a:lnTo>
                    <a:pt x="1120078" y="515324"/>
                  </a:lnTo>
                  <a:lnTo>
                    <a:pt x="1120197" y="517725"/>
                  </a:lnTo>
                  <a:lnTo>
                    <a:pt x="1121027" y="519570"/>
                  </a:lnTo>
                  <a:lnTo>
                    <a:pt x="1121831" y="520504"/>
                  </a:lnTo>
                  <a:lnTo>
                    <a:pt x="1122641" y="521056"/>
                  </a:lnTo>
                  <a:lnTo>
                    <a:pt x="1122841" y="521911"/>
                  </a:lnTo>
                  <a:lnTo>
                    <a:pt x="1121214" y="523992"/>
                  </a:lnTo>
                  <a:lnTo>
                    <a:pt x="1120377" y="524455"/>
                  </a:lnTo>
                  <a:lnTo>
                    <a:pt x="1118887" y="524793"/>
                  </a:lnTo>
                  <a:lnTo>
                    <a:pt x="1118049" y="526075"/>
                  </a:lnTo>
                  <a:lnTo>
                    <a:pt x="1118296" y="527180"/>
                  </a:lnTo>
                  <a:lnTo>
                    <a:pt x="1116993" y="529574"/>
                  </a:lnTo>
                  <a:lnTo>
                    <a:pt x="1113879" y="531069"/>
                  </a:lnTo>
                  <a:lnTo>
                    <a:pt x="1112927" y="531012"/>
                  </a:lnTo>
                  <a:lnTo>
                    <a:pt x="1112151" y="531449"/>
                  </a:lnTo>
                  <a:lnTo>
                    <a:pt x="1112604" y="532515"/>
                  </a:lnTo>
                  <a:lnTo>
                    <a:pt x="1113382" y="533290"/>
                  </a:lnTo>
                  <a:lnTo>
                    <a:pt x="1113355" y="534010"/>
                  </a:lnTo>
                  <a:lnTo>
                    <a:pt x="1112532" y="534988"/>
                  </a:lnTo>
                  <a:lnTo>
                    <a:pt x="1110906" y="535261"/>
                  </a:lnTo>
                  <a:lnTo>
                    <a:pt x="1109992" y="536376"/>
                  </a:lnTo>
                  <a:lnTo>
                    <a:pt x="1110281" y="537427"/>
                  </a:lnTo>
                  <a:lnTo>
                    <a:pt x="1110818" y="538015"/>
                  </a:lnTo>
                  <a:lnTo>
                    <a:pt x="1110707" y="539025"/>
                  </a:lnTo>
                  <a:lnTo>
                    <a:pt x="1108857" y="540042"/>
                  </a:lnTo>
                  <a:lnTo>
                    <a:pt x="1108425" y="541039"/>
                  </a:lnTo>
                  <a:lnTo>
                    <a:pt x="1109341" y="541334"/>
                  </a:lnTo>
                  <a:lnTo>
                    <a:pt x="1110049" y="541039"/>
                  </a:lnTo>
                  <a:lnTo>
                    <a:pt x="1110566" y="541254"/>
                  </a:lnTo>
                  <a:lnTo>
                    <a:pt x="1109457" y="542922"/>
                  </a:lnTo>
                  <a:lnTo>
                    <a:pt x="1108461" y="543940"/>
                  </a:lnTo>
                  <a:lnTo>
                    <a:pt x="1107516" y="545767"/>
                  </a:lnTo>
                  <a:lnTo>
                    <a:pt x="1105322" y="546272"/>
                  </a:lnTo>
                  <a:lnTo>
                    <a:pt x="1105406" y="546862"/>
                  </a:lnTo>
                  <a:lnTo>
                    <a:pt x="1106644" y="547383"/>
                  </a:lnTo>
                  <a:lnTo>
                    <a:pt x="1107681" y="548788"/>
                  </a:lnTo>
                  <a:lnTo>
                    <a:pt x="1105733" y="551377"/>
                  </a:lnTo>
                  <a:lnTo>
                    <a:pt x="1104516" y="551165"/>
                  </a:lnTo>
                  <a:lnTo>
                    <a:pt x="1103772" y="550595"/>
                  </a:lnTo>
                  <a:lnTo>
                    <a:pt x="1103298" y="552639"/>
                  </a:lnTo>
                  <a:lnTo>
                    <a:pt x="1103479" y="553728"/>
                  </a:lnTo>
                  <a:lnTo>
                    <a:pt x="1103016" y="555956"/>
                  </a:lnTo>
                  <a:lnTo>
                    <a:pt x="1102271" y="558633"/>
                  </a:lnTo>
                  <a:lnTo>
                    <a:pt x="1101766" y="559732"/>
                  </a:lnTo>
                  <a:lnTo>
                    <a:pt x="1101872" y="561777"/>
                  </a:lnTo>
                  <a:lnTo>
                    <a:pt x="1102185" y="563751"/>
                  </a:lnTo>
                  <a:lnTo>
                    <a:pt x="1103378" y="566293"/>
                  </a:lnTo>
                  <a:lnTo>
                    <a:pt x="1105200" y="576678"/>
                  </a:lnTo>
                  <a:lnTo>
                    <a:pt x="1106441" y="580278"/>
                  </a:lnTo>
                  <a:lnTo>
                    <a:pt x="1108676" y="589977"/>
                  </a:lnTo>
                  <a:lnTo>
                    <a:pt x="1112375" y="599360"/>
                  </a:lnTo>
                  <a:lnTo>
                    <a:pt x="1117591" y="610677"/>
                  </a:lnTo>
                  <a:lnTo>
                    <a:pt x="1126156" y="624357"/>
                  </a:lnTo>
                  <a:lnTo>
                    <a:pt x="1127181" y="626302"/>
                  </a:lnTo>
                  <a:lnTo>
                    <a:pt x="1126065" y="627952"/>
                  </a:lnTo>
                  <a:lnTo>
                    <a:pt x="1125726" y="629661"/>
                  </a:lnTo>
                  <a:lnTo>
                    <a:pt x="1125628" y="632234"/>
                  </a:lnTo>
                  <a:lnTo>
                    <a:pt x="1125937" y="634741"/>
                  </a:lnTo>
                  <a:lnTo>
                    <a:pt x="1126950" y="637800"/>
                  </a:lnTo>
                  <a:lnTo>
                    <a:pt x="1128895" y="642473"/>
                  </a:lnTo>
                  <a:lnTo>
                    <a:pt x="1127808" y="641541"/>
                  </a:lnTo>
                  <a:lnTo>
                    <a:pt x="1124990" y="634832"/>
                  </a:lnTo>
                  <a:lnTo>
                    <a:pt x="1124663" y="630886"/>
                  </a:lnTo>
                  <a:lnTo>
                    <a:pt x="1125068" y="625283"/>
                  </a:lnTo>
                  <a:lnTo>
                    <a:pt x="1124406" y="625420"/>
                  </a:lnTo>
                  <a:lnTo>
                    <a:pt x="1123870" y="627240"/>
                  </a:lnTo>
                  <a:lnTo>
                    <a:pt x="1123574" y="629378"/>
                  </a:lnTo>
                  <a:lnTo>
                    <a:pt x="1122859" y="630205"/>
                  </a:lnTo>
                  <a:lnTo>
                    <a:pt x="1121884" y="626945"/>
                  </a:lnTo>
                  <a:lnTo>
                    <a:pt x="1121952" y="625469"/>
                  </a:lnTo>
                  <a:lnTo>
                    <a:pt x="1122989" y="623745"/>
                  </a:lnTo>
                  <a:lnTo>
                    <a:pt x="1122688" y="623124"/>
                  </a:lnTo>
                  <a:lnTo>
                    <a:pt x="1121012" y="622241"/>
                  </a:lnTo>
                  <a:lnTo>
                    <a:pt x="1120656" y="620853"/>
                  </a:lnTo>
                  <a:lnTo>
                    <a:pt x="1120883" y="619480"/>
                  </a:lnTo>
                  <a:lnTo>
                    <a:pt x="1119921" y="618747"/>
                  </a:lnTo>
                  <a:lnTo>
                    <a:pt x="1119169" y="618781"/>
                  </a:lnTo>
                  <a:lnTo>
                    <a:pt x="1119673" y="622165"/>
                  </a:lnTo>
                  <a:lnTo>
                    <a:pt x="1120468" y="624239"/>
                  </a:lnTo>
                  <a:lnTo>
                    <a:pt x="1121453" y="629210"/>
                  </a:lnTo>
                  <a:lnTo>
                    <a:pt x="1123042" y="632218"/>
                  </a:lnTo>
                  <a:lnTo>
                    <a:pt x="1123966" y="634739"/>
                  </a:lnTo>
                  <a:lnTo>
                    <a:pt x="1134783" y="661564"/>
                  </a:lnTo>
                  <a:lnTo>
                    <a:pt x="1137342" y="664969"/>
                  </a:lnTo>
                  <a:lnTo>
                    <a:pt x="1138289" y="667413"/>
                  </a:lnTo>
                  <a:lnTo>
                    <a:pt x="1139275" y="672521"/>
                  </a:lnTo>
                  <a:lnTo>
                    <a:pt x="1139497" y="679070"/>
                  </a:lnTo>
                  <a:lnTo>
                    <a:pt x="1137730" y="691017"/>
                  </a:lnTo>
                  <a:lnTo>
                    <a:pt x="1137327" y="699150"/>
                  </a:lnTo>
                  <a:lnTo>
                    <a:pt x="1137074" y="698903"/>
                  </a:lnTo>
                  <a:lnTo>
                    <a:pt x="1136905" y="698047"/>
                  </a:lnTo>
                  <a:lnTo>
                    <a:pt x="1136497" y="697929"/>
                  </a:lnTo>
                  <a:lnTo>
                    <a:pt x="1134963" y="701651"/>
                  </a:lnTo>
                  <a:lnTo>
                    <a:pt x="1132876" y="705007"/>
                  </a:lnTo>
                  <a:lnTo>
                    <a:pt x="1132190" y="710220"/>
                  </a:lnTo>
                  <a:lnTo>
                    <a:pt x="1131190" y="712827"/>
                  </a:lnTo>
                  <a:lnTo>
                    <a:pt x="1128187" y="715583"/>
                  </a:lnTo>
                  <a:lnTo>
                    <a:pt x="1126326" y="715513"/>
                  </a:lnTo>
                  <a:lnTo>
                    <a:pt x="1121762" y="717580"/>
                  </a:lnTo>
                  <a:lnTo>
                    <a:pt x="1118556" y="717042"/>
                  </a:lnTo>
                  <a:lnTo>
                    <a:pt x="1114735" y="718208"/>
                  </a:lnTo>
                  <a:lnTo>
                    <a:pt x="1112223" y="718077"/>
                  </a:lnTo>
                  <a:lnTo>
                    <a:pt x="1110771" y="715619"/>
                  </a:lnTo>
                  <a:lnTo>
                    <a:pt x="1110992" y="714520"/>
                  </a:lnTo>
                  <a:lnTo>
                    <a:pt x="1111571" y="713413"/>
                  </a:lnTo>
                  <a:lnTo>
                    <a:pt x="1112550" y="713157"/>
                  </a:lnTo>
                  <a:lnTo>
                    <a:pt x="1115924" y="715733"/>
                  </a:lnTo>
                  <a:lnTo>
                    <a:pt x="1116560" y="714648"/>
                  </a:lnTo>
                  <a:lnTo>
                    <a:pt x="1115542" y="713359"/>
                  </a:lnTo>
                  <a:lnTo>
                    <a:pt x="1113591" y="712639"/>
                  </a:lnTo>
                  <a:lnTo>
                    <a:pt x="1112149" y="711848"/>
                  </a:lnTo>
                  <a:lnTo>
                    <a:pt x="1109246" y="705965"/>
                  </a:lnTo>
                  <a:lnTo>
                    <a:pt x="1106239" y="701922"/>
                  </a:lnTo>
                  <a:lnTo>
                    <a:pt x="1105731" y="699218"/>
                  </a:lnTo>
                  <a:lnTo>
                    <a:pt x="1100545" y="697568"/>
                  </a:lnTo>
                  <a:lnTo>
                    <a:pt x="1096789" y="695069"/>
                  </a:lnTo>
                  <a:lnTo>
                    <a:pt x="1094340" y="690622"/>
                  </a:lnTo>
                  <a:lnTo>
                    <a:pt x="1092936" y="682724"/>
                  </a:lnTo>
                  <a:lnTo>
                    <a:pt x="1091279" y="681836"/>
                  </a:lnTo>
                  <a:lnTo>
                    <a:pt x="1090578" y="681221"/>
                  </a:lnTo>
                  <a:lnTo>
                    <a:pt x="1092197" y="678288"/>
                  </a:lnTo>
                  <a:lnTo>
                    <a:pt x="1093902" y="675826"/>
                  </a:lnTo>
                  <a:lnTo>
                    <a:pt x="1092552" y="676438"/>
                  </a:lnTo>
                  <a:lnTo>
                    <a:pt x="1091556" y="677349"/>
                  </a:lnTo>
                  <a:lnTo>
                    <a:pt x="1090293" y="679522"/>
                  </a:lnTo>
                  <a:lnTo>
                    <a:pt x="1089368" y="679857"/>
                  </a:lnTo>
                  <a:lnTo>
                    <a:pt x="1088520" y="679522"/>
                  </a:lnTo>
                  <a:lnTo>
                    <a:pt x="1087544" y="675353"/>
                  </a:lnTo>
                  <a:lnTo>
                    <a:pt x="1087824" y="670222"/>
                  </a:lnTo>
                  <a:lnTo>
                    <a:pt x="1089192" y="668301"/>
                  </a:lnTo>
                  <a:lnTo>
                    <a:pt x="1087089" y="668251"/>
                  </a:lnTo>
                  <a:lnTo>
                    <a:pt x="1084910" y="668982"/>
                  </a:lnTo>
                  <a:lnTo>
                    <a:pt x="1085230" y="670693"/>
                  </a:lnTo>
                  <a:lnTo>
                    <a:pt x="1084922" y="671633"/>
                  </a:lnTo>
                  <a:lnTo>
                    <a:pt x="1083335" y="671392"/>
                  </a:lnTo>
                  <a:lnTo>
                    <a:pt x="1082133" y="670791"/>
                  </a:lnTo>
                  <a:lnTo>
                    <a:pt x="1080499" y="669010"/>
                  </a:lnTo>
                  <a:lnTo>
                    <a:pt x="1078272" y="665610"/>
                  </a:lnTo>
                  <a:lnTo>
                    <a:pt x="1073703" y="656231"/>
                  </a:lnTo>
                  <a:lnTo>
                    <a:pt x="1072812" y="654908"/>
                  </a:lnTo>
                  <a:lnTo>
                    <a:pt x="1071302" y="653520"/>
                  </a:lnTo>
                  <a:lnTo>
                    <a:pt x="1072013" y="653089"/>
                  </a:lnTo>
                  <a:lnTo>
                    <a:pt x="1073310" y="652834"/>
                  </a:lnTo>
                  <a:lnTo>
                    <a:pt x="1076244" y="648603"/>
                  </a:lnTo>
                  <a:lnTo>
                    <a:pt x="1078548" y="646043"/>
                  </a:lnTo>
                  <a:lnTo>
                    <a:pt x="1079313" y="644273"/>
                  </a:lnTo>
                  <a:lnTo>
                    <a:pt x="1079180" y="643515"/>
                  </a:lnTo>
                  <a:lnTo>
                    <a:pt x="1078161" y="642415"/>
                  </a:lnTo>
                  <a:lnTo>
                    <a:pt x="1076824" y="643376"/>
                  </a:lnTo>
                  <a:lnTo>
                    <a:pt x="1076250" y="643102"/>
                  </a:lnTo>
                  <a:lnTo>
                    <a:pt x="1074745" y="640880"/>
                  </a:lnTo>
                  <a:lnTo>
                    <a:pt x="1073308" y="640252"/>
                  </a:lnTo>
                  <a:lnTo>
                    <a:pt x="1072306" y="640733"/>
                  </a:lnTo>
                  <a:lnTo>
                    <a:pt x="1073364" y="642554"/>
                  </a:lnTo>
                  <a:lnTo>
                    <a:pt x="1074311" y="643230"/>
                  </a:lnTo>
                  <a:lnTo>
                    <a:pt x="1073945" y="645875"/>
                  </a:lnTo>
                  <a:lnTo>
                    <a:pt x="1073561" y="646738"/>
                  </a:lnTo>
                  <a:lnTo>
                    <a:pt x="1072672" y="647497"/>
                  </a:lnTo>
                  <a:lnTo>
                    <a:pt x="1071282" y="647093"/>
                  </a:lnTo>
                  <a:lnTo>
                    <a:pt x="1070580" y="647746"/>
                  </a:lnTo>
                  <a:lnTo>
                    <a:pt x="1069752" y="647056"/>
                  </a:lnTo>
                  <a:lnTo>
                    <a:pt x="1068930" y="645895"/>
                  </a:lnTo>
                  <a:lnTo>
                    <a:pt x="1068013" y="643981"/>
                  </a:lnTo>
                  <a:lnTo>
                    <a:pt x="1070435" y="633194"/>
                  </a:lnTo>
                  <a:lnTo>
                    <a:pt x="1072679" y="626310"/>
                  </a:lnTo>
                  <a:lnTo>
                    <a:pt x="1072934" y="618442"/>
                  </a:lnTo>
                  <a:lnTo>
                    <a:pt x="1073101" y="617276"/>
                  </a:lnTo>
                  <a:lnTo>
                    <a:pt x="1072912" y="615183"/>
                  </a:lnTo>
                  <a:lnTo>
                    <a:pt x="1069905" y="610630"/>
                  </a:lnTo>
                  <a:lnTo>
                    <a:pt x="1056611" y="599501"/>
                  </a:lnTo>
                  <a:lnTo>
                    <a:pt x="1046308" y="586289"/>
                  </a:lnTo>
                  <a:lnTo>
                    <a:pt x="1037383" y="581324"/>
                  </a:lnTo>
                  <a:lnTo>
                    <a:pt x="1030611" y="582414"/>
                  </a:lnTo>
                  <a:lnTo>
                    <a:pt x="1029439" y="583412"/>
                  </a:lnTo>
                  <a:lnTo>
                    <a:pt x="1028936" y="584717"/>
                  </a:lnTo>
                  <a:lnTo>
                    <a:pt x="1029361" y="586194"/>
                  </a:lnTo>
                  <a:lnTo>
                    <a:pt x="1028745" y="586808"/>
                  </a:lnTo>
                  <a:lnTo>
                    <a:pt x="1026928" y="586730"/>
                  </a:lnTo>
                  <a:lnTo>
                    <a:pt x="1024480" y="587074"/>
                  </a:lnTo>
                  <a:lnTo>
                    <a:pt x="1018089" y="590556"/>
                  </a:lnTo>
                  <a:lnTo>
                    <a:pt x="1015834" y="590427"/>
                  </a:lnTo>
                  <a:lnTo>
                    <a:pt x="1013787" y="591329"/>
                  </a:lnTo>
                  <a:lnTo>
                    <a:pt x="1012254" y="592004"/>
                  </a:lnTo>
                  <a:lnTo>
                    <a:pt x="1008255" y="592372"/>
                  </a:lnTo>
                  <a:lnTo>
                    <a:pt x="1004864" y="593144"/>
                  </a:lnTo>
                  <a:lnTo>
                    <a:pt x="1003399" y="592726"/>
                  </a:lnTo>
                  <a:lnTo>
                    <a:pt x="1002444" y="590708"/>
                  </a:lnTo>
                  <a:lnTo>
                    <a:pt x="1002444" y="588619"/>
                  </a:lnTo>
                  <a:lnTo>
                    <a:pt x="1003219" y="590220"/>
                  </a:lnTo>
                  <a:lnTo>
                    <a:pt x="1004418" y="591473"/>
                  </a:lnTo>
                  <a:lnTo>
                    <a:pt x="1004968" y="590973"/>
                  </a:lnTo>
                  <a:lnTo>
                    <a:pt x="1005174" y="589864"/>
                  </a:lnTo>
                  <a:lnTo>
                    <a:pt x="1003980" y="587691"/>
                  </a:lnTo>
                  <a:lnTo>
                    <a:pt x="1000136" y="584898"/>
                  </a:lnTo>
                  <a:lnTo>
                    <a:pt x="995762" y="580817"/>
                  </a:lnTo>
                  <a:lnTo>
                    <a:pt x="997095" y="580951"/>
                  </a:lnTo>
                  <a:lnTo>
                    <a:pt x="997433" y="580077"/>
                  </a:lnTo>
                  <a:lnTo>
                    <a:pt x="996077" y="578929"/>
                  </a:lnTo>
                  <a:lnTo>
                    <a:pt x="996649" y="577602"/>
                  </a:lnTo>
                  <a:lnTo>
                    <a:pt x="997606" y="576208"/>
                  </a:lnTo>
                  <a:lnTo>
                    <a:pt x="995759" y="576417"/>
                  </a:lnTo>
                  <a:lnTo>
                    <a:pt x="994103" y="577393"/>
                  </a:lnTo>
                  <a:lnTo>
                    <a:pt x="994048" y="578599"/>
                  </a:lnTo>
                  <a:lnTo>
                    <a:pt x="993720" y="579557"/>
                  </a:lnTo>
                  <a:lnTo>
                    <a:pt x="992829" y="579418"/>
                  </a:lnTo>
                  <a:lnTo>
                    <a:pt x="991173" y="578231"/>
                  </a:lnTo>
                  <a:lnTo>
                    <a:pt x="983022" y="574927"/>
                  </a:lnTo>
                  <a:lnTo>
                    <a:pt x="975898" y="573063"/>
                  </a:lnTo>
                  <a:lnTo>
                    <a:pt x="981367" y="572224"/>
                  </a:lnTo>
                  <a:lnTo>
                    <a:pt x="984332" y="572876"/>
                  </a:lnTo>
                  <a:lnTo>
                    <a:pt x="983978" y="571876"/>
                  </a:lnTo>
                  <a:lnTo>
                    <a:pt x="983264" y="571239"/>
                  </a:lnTo>
                  <a:lnTo>
                    <a:pt x="980925" y="570434"/>
                  </a:lnTo>
                  <a:lnTo>
                    <a:pt x="977946" y="570741"/>
                  </a:lnTo>
                  <a:lnTo>
                    <a:pt x="976063" y="570363"/>
                  </a:lnTo>
                  <a:lnTo>
                    <a:pt x="974139" y="571160"/>
                  </a:lnTo>
                  <a:lnTo>
                    <a:pt x="972030" y="572348"/>
                  </a:lnTo>
                  <a:lnTo>
                    <a:pt x="970153" y="572958"/>
                  </a:lnTo>
                  <a:lnTo>
                    <a:pt x="962806" y="573812"/>
                  </a:lnTo>
                  <a:lnTo>
                    <a:pt x="956849" y="574739"/>
                  </a:lnTo>
                  <a:lnTo>
                    <a:pt x="957804" y="573761"/>
                  </a:lnTo>
                  <a:lnTo>
                    <a:pt x="958823" y="573132"/>
                  </a:lnTo>
                  <a:lnTo>
                    <a:pt x="962344" y="572175"/>
                  </a:lnTo>
                  <a:lnTo>
                    <a:pt x="962870" y="570186"/>
                  </a:lnTo>
                  <a:lnTo>
                    <a:pt x="962042" y="568268"/>
                  </a:lnTo>
                  <a:lnTo>
                    <a:pt x="961117" y="568729"/>
                  </a:lnTo>
                  <a:lnTo>
                    <a:pt x="960144" y="570226"/>
                  </a:lnTo>
                  <a:lnTo>
                    <a:pt x="958951" y="569147"/>
                  </a:lnTo>
                  <a:lnTo>
                    <a:pt x="957629" y="569152"/>
                  </a:lnTo>
                  <a:lnTo>
                    <a:pt x="957270" y="571536"/>
                  </a:lnTo>
                  <a:lnTo>
                    <a:pt x="955575" y="573132"/>
                  </a:lnTo>
                  <a:lnTo>
                    <a:pt x="954812" y="574739"/>
                  </a:lnTo>
                  <a:lnTo>
                    <a:pt x="949844" y="575998"/>
                  </a:lnTo>
                  <a:lnTo>
                    <a:pt x="949207" y="575578"/>
                  </a:lnTo>
                  <a:lnTo>
                    <a:pt x="950661" y="574052"/>
                  </a:lnTo>
                  <a:lnTo>
                    <a:pt x="950545" y="573203"/>
                  </a:lnTo>
                  <a:lnTo>
                    <a:pt x="948887" y="573932"/>
                  </a:lnTo>
                  <a:lnTo>
                    <a:pt x="946107" y="576824"/>
                  </a:lnTo>
                  <a:lnTo>
                    <a:pt x="936318" y="577770"/>
                  </a:lnTo>
                  <a:lnTo>
                    <a:pt x="936854" y="577113"/>
                  </a:lnTo>
                  <a:lnTo>
                    <a:pt x="938920" y="576981"/>
                  </a:lnTo>
                  <a:lnTo>
                    <a:pt x="941821" y="576067"/>
                  </a:lnTo>
                  <a:lnTo>
                    <a:pt x="941234" y="574526"/>
                  </a:lnTo>
                  <a:lnTo>
                    <a:pt x="940115" y="572831"/>
                  </a:lnTo>
                  <a:lnTo>
                    <a:pt x="939082" y="572643"/>
                  </a:lnTo>
                  <a:lnTo>
                    <a:pt x="938402" y="571648"/>
                  </a:lnTo>
                  <a:lnTo>
                    <a:pt x="938435" y="568515"/>
                  </a:lnTo>
                  <a:lnTo>
                    <a:pt x="937775" y="566682"/>
                  </a:lnTo>
                  <a:lnTo>
                    <a:pt x="936182" y="564796"/>
                  </a:lnTo>
                  <a:lnTo>
                    <a:pt x="935643" y="565158"/>
                  </a:lnTo>
                  <a:lnTo>
                    <a:pt x="934471" y="568384"/>
                  </a:lnTo>
                  <a:lnTo>
                    <a:pt x="933497" y="572609"/>
                  </a:lnTo>
                  <a:lnTo>
                    <a:pt x="933016" y="573974"/>
                  </a:lnTo>
                  <a:lnTo>
                    <a:pt x="930114" y="574069"/>
                  </a:lnTo>
                  <a:lnTo>
                    <a:pt x="927545" y="573780"/>
                  </a:lnTo>
                  <a:lnTo>
                    <a:pt x="918816" y="574288"/>
                  </a:lnTo>
                  <a:lnTo>
                    <a:pt x="915554" y="572858"/>
                  </a:lnTo>
                  <a:lnTo>
                    <a:pt x="914202" y="572582"/>
                  </a:lnTo>
                  <a:lnTo>
                    <a:pt x="913378" y="572615"/>
                  </a:lnTo>
                  <a:lnTo>
                    <a:pt x="909582" y="573927"/>
                  </a:lnTo>
                  <a:lnTo>
                    <a:pt x="905255" y="574932"/>
                  </a:lnTo>
                  <a:lnTo>
                    <a:pt x="904237" y="574616"/>
                  </a:lnTo>
                  <a:lnTo>
                    <a:pt x="902784" y="574570"/>
                  </a:lnTo>
                  <a:lnTo>
                    <a:pt x="899647" y="577987"/>
                  </a:lnTo>
                  <a:lnTo>
                    <a:pt x="895949" y="579586"/>
                  </a:lnTo>
                  <a:lnTo>
                    <a:pt x="886618" y="576712"/>
                  </a:lnTo>
                  <a:lnTo>
                    <a:pt x="884297" y="574399"/>
                  </a:lnTo>
                  <a:lnTo>
                    <a:pt x="882237" y="573904"/>
                  </a:lnTo>
                  <a:lnTo>
                    <a:pt x="879704" y="573618"/>
                  </a:lnTo>
                  <a:lnTo>
                    <a:pt x="876982" y="576464"/>
                  </a:lnTo>
                  <a:lnTo>
                    <a:pt x="874915" y="580302"/>
                  </a:lnTo>
                  <a:lnTo>
                    <a:pt x="878181" y="582405"/>
                  </a:lnTo>
                  <a:lnTo>
                    <a:pt x="880978" y="583410"/>
                  </a:lnTo>
                  <a:lnTo>
                    <a:pt x="885600" y="582567"/>
                  </a:lnTo>
                  <a:lnTo>
                    <a:pt x="888153" y="580706"/>
                  </a:lnTo>
                  <a:lnTo>
                    <a:pt x="890241" y="580767"/>
                  </a:lnTo>
                  <a:lnTo>
                    <a:pt x="891238" y="580390"/>
                  </a:lnTo>
                  <a:lnTo>
                    <a:pt x="892147" y="579418"/>
                  </a:lnTo>
                  <a:lnTo>
                    <a:pt x="893932" y="580185"/>
                  </a:lnTo>
                  <a:lnTo>
                    <a:pt x="893996" y="580952"/>
                  </a:lnTo>
                  <a:lnTo>
                    <a:pt x="892729" y="582035"/>
                  </a:lnTo>
                  <a:lnTo>
                    <a:pt x="891133" y="582946"/>
                  </a:lnTo>
                  <a:lnTo>
                    <a:pt x="890166" y="584019"/>
                  </a:lnTo>
                  <a:lnTo>
                    <a:pt x="891986" y="586181"/>
                  </a:lnTo>
                  <a:lnTo>
                    <a:pt x="894847" y="586908"/>
                  </a:lnTo>
                  <a:lnTo>
                    <a:pt x="895922" y="586594"/>
                  </a:lnTo>
                  <a:lnTo>
                    <a:pt x="896589" y="584164"/>
                  </a:lnTo>
                  <a:lnTo>
                    <a:pt x="898348" y="582598"/>
                  </a:lnTo>
                  <a:lnTo>
                    <a:pt x="900738" y="582936"/>
                  </a:lnTo>
                  <a:lnTo>
                    <a:pt x="900398" y="583919"/>
                  </a:lnTo>
                  <a:lnTo>
                    <a:pt x="900733" y="584845"/>
                  </a:lnTo>
                  <a:lnTo>
                    <a:pt x="901832" y="586428"/>
                  </a:lnTo>
                  <a:lnTo>
                    <a:pt x="901706" y="588694"/>
                  </a:lnTo>
                  <a:lnTo>
                    <a:pt x="901919" y="589239"/>
                  </a:lnTo>
                  <a:lnTo>
                    <a:pt x="899343" y="590240"/>
                  </a:lnTo>
                  <a:lnTo>
                    <a:pt x="897423" y="590579"/>
                  </a:lnTo>
                  <a:lnTo>
                    <a:pt x="895888" y="591887"/>
                  </a:lnTo>
                  <a:lnTo>
                    <a:pt x="896692" y="592647"/>
                  </a:lnTo>
                  <a:lnTo>
                    <a:pt x="895127" y="593313"/>
                  </a:lnTo>
                  <a:lnTo>
                    <a:pt x="894071" y="593046"/>
                  </a:lnTo>
                  <a:lnTo>
                    <a:pt x="893538" y="593293"/>
                  </a:lnTo>
                  <a:lnTo>
                    <a:pt x="893379" y="594096"/>
                  </a:lnTo>
                  <a:lnTo>
                    <a:pt x="892571" y="594842"/>
                  </a:lnTo>
                  <a:lnTo>
                    <a:pt x="893747" y="597087"/>
                  </a:lnTo>
                  <a:lnTo>
                    <a:pt x="896157" y="598552"/>
                  </a:lnTo>
                  <a:lnTo>
                    <a:pt x="897857" y="600387"/>
                  </a:lnTo>
                  <a:lnTo>
                    <a:pt x="904693" y="602804"/>
                  </a:lnTo>
                  <a:lnTo>
                    <a:pt x="906349" y="602736"/>
                  </a:lnTo>
                  <a:lnTo>
                    <a:pt x="907980" y="605166"/>
                  </a:lnTo>
                  <a:lnTo>
                    <a:pt x="909295" y="606002"/>
                  </a:lnTo>
                  <a:lnTo>
                    <a:pt x="910559" y="606427"/>
                  </a:lnTo>
                  <a:lnTo>
                    <a:pt x="910415" y="608099"/>
                  </a:lnTo>
                  <a:lnTo>
                    <a:pt x="908167" y="609321"/>
                  </a:lnTo>
                  <a:lnTo>
                    <a:pt x="907559" y="610780"/>
                  </a:lnTo>
                  <a:lnTo>
                    <a:pt x="906993" y="611600"/>
                  </a:lnTo>
                  <a:lnTo>
                    <a:pt x="905979" y="610562"/>
                  </a:lnTo>
                  <a:lnTo>
                    <a:pt x="904938" y="609809"/>
                  </a:lnTo>
                  <a:lnTo>
                    <a:pt x="902529" y="612098"/>
                  </a:lnTo>
                  <a:lnTo>
                    <a:pt x="901366" y="612580"/>
                  </a:lnTo>
                  <a:lnTo>
                    <a:pt x="901942" y="610112"/>
                  </a:lnTo>
                  <a:lnTo>
                    <a:pt x="901032" y="609145"/>
                  </a:lnTo>
                  <a:lnTo>
                    <a:pt x="899656" y="606669"/>
                  </a:lnTo>
                  <a:lnTo>
                    <a:pt x="897651" y="605138"/>
                  </a:lnTo>
                  <a:lnTo>
                    <a:pt x="896237" y="604631"/>
                  </a:lnTo>
                  <a:lnTo>
                    <a:pt x="895138" y="603660"/>
                  </a:lnTo>
                  <a:lnTo>
                    <a:pt x="893806" y="603268"/>
                  </a:lnTo>
                  <a:lnTo>
                    <a:pt x="892671" y="603368"/>
                  </a:lnTo>
                  <a:lnTo>
                    <a:pt x="890747" y="602804"/>
                  </a:lnTo>
                  <a:lnTo>
                    <a:pt x="890620" y="601485"/>
                  </a:lnTo>
                  <a:lnTo>
                    <a:pt x="890087" y="600498"/>
                  </a:lnTo>
                  <a:lnTo>
                    <a:pt x="888582" y="599332"/>
                  </a:lnTo>
                  <a:lnTo>
                    <a:pt x="881393" y="597129"/>
                  </a:lnTo>
                  <a:lnTo>
                    <a:pt x="881349" y="598041"/>
                  </a:lnTo>
                  <a:lnTo>
                    <a:pt x="881847" y="598727"/>
                  </a:lnTo>
                  <a:lnTo>
                    <a:pt x="882880" y="599184"/>
                  </a:lnTo>
                  <a:lnTo>
                    <a:pt x="884116" y="600073"/>
                  </a:lnTo>
                  <a:lnTo>
                    <a:pt x="884104" y="602704"/>
                  </a:lnTo>
                  <a:lnTo>
                    <a:pt x="883571" y="603817"/>
                  </a:lnTo>
                  <a:lnTo>
                    <a:pt x="883340" y="605403"/>
                  </a:lnTo>
                  <a:lnTo>
                    <a:pt x="882866" y="607013"/>
                  </a:lnTo>
                  <a:lnTo>
                    <a:pt x="881985" y="608282"/>
                  </a:lnTo>
                  <a:lnTo>
                    <a:pt x="880022" y="609148"/>
                  </a:lnTo>
                  <a:lnTo>
                    <a:pt x="879156" y="608424"/>
                  </a:lnTo>
                  <a:lnTo>
                    <a:pt x="877757" y="604956"/>
                  </a:lnTo>
                  <a:lnTo>
                    <a:pt x="875777" y="603863"/>
                  </a:lnTo>
                  <a:lnTo>
                    <a:pt x="872632" y="603735"/>
                  </a:lnTo>
                  <a:lnTo>
                    <a:pt x="870496" y="604518"/>
                  </a:lnTo>
                  <a:lnTo>
                    <a:pt x="868168" y="607879"/>
                  </a:lnTo>
                  <a:lnTo>
                    <a:pt x="866292" y="608428"/>
                  </a:lnTo>
                  <a:lnTo>
                    <a:pt x="859872" y="606687"/>
                  </a:lnTo>
                  <a:lnTo>
                    <a:pt x="852539" y="604034"/>
                  </a:lnTo>
                  <a:lnTo>
                    <a:pt x="852729" y="603150"/>
                  </a:lnTo>
                  <a:lnTo>
                    <a:pt x="853882" y="602866"/>
                  </a:lnTo>
                  <a:lnTo>
                    <a:pt x="856094" y="603229"/>
                  </a:lnTo>
                  <a:lnTo>
                    <a:pt x="855977" y="602318"/>
                  </a:lnTo>
                  <a:lnTo>
                    <a:pt x="853717" y="599351"/>
                  </a:lnTo>
                  <a:lnTo>
                    <a:pt x="853302" y="598011"/>
                  </a:lnTo>
                  <a:lnTo>
                    <a:pt x="853593" y="596375"/>
                  </a:lnTo>
                  <a:lnTo>
                    <a:pt x="852856" y="596411"/>
                  </a:lnTo>
                  <a:lnTo>
                    <a:pt x="851499" y="597785"/>
                  </a:lnTo>
                  <a:lnTo>
                    <a:pt x="846824" y="596621"/>
                  </a:lnTo>
                  <a:lnTo>
                    <a:pt x="845533" y="595230"/>
                  </a:lnTo>
                  <a:lnTo>
                    <a:pt x="842786" y="591307"/>
                  </a:lnTo>
                  <a:lnTo>
                    <a:pt x="838910" y="591179"/>
                  </a:lnTo>
                  <a:lnTo>
                    <a:pt x="837156" y="588799"/>
                  </a:lnTo>
                  <a:lnTo>
                    <a:pt x="833988" y="589796"/>
                  </a:lnTo>
                  <a:lnTo>
                    <a:pt x="832385" y="590898"/>
                  </a:lnTo>
                  <a:lnTo>
                    <a:pt x="830975" y="592608"/>
                  </a:lnTo>
                  <a:lnTo>
                    <a:pt x="831523" y="593493"/>
                  </a:lnTo>
                  <a:lnTo>
                    <a:pt x="832929" y="594899"/>
                  </a:lnTo>
                  <a:lnTo>
                    <a:pt x="832288" y="595577"/>
                  </a:lnTo>
                  <a:lnTo>
                    <a:pt x="827777" y="596580"/>
                  </a:lnTo>
                  <a:lnTo>
                    <a:pt x="817306" y="595460"/>
                  </a:lnTo>
                  <a:lnTo>
                    <a:pt x="814244" y="594412"/>
                  </a:lnTo>
                  <a:lnTo>
                    <a:pt x="810135" y="592198"/>
                  </a:lnTo>
                  <a:lnTo>
                    <a:pt x="804439" y="590391"/>
                  </a:lnTo>
                  <a:lnTo>
                    <a:pt x="801696" y="590099"/>
                  </a:lnTo>
                  <a:lnTo>
                    <a:pt x="799012" y="590458"/>
                  </a:lnTo>
                  <a:lnTo>
                    <a:pt x="791197" y="590643"/>
                  </a:lnTo>
                  <a:lnTo>
                    <a:pt x="789383" y="591124"/>
                  </a:lnTo>
                  <a:lnTo>
                    <a:pt x="787838" y="591890"/>
                  </a:lnTo>
                  <a:lnTo>
                    <a:pt x="786836" y="591041"/>
                  </a:lnTo>
                  <a:lnTo>
                    <a:pt x="786372" y="589525"/>
                  </a:lnTo>
                  <a:lnTo>
                    <a:pt x="787280" y="589278"/>
                  </a:lnTo>
                  <a:lnTo>
                    <a:pt x="788289" y="588386"/>
                  </a:lnTo>
                  <a:lnTo>
                    <a:pt x="789199" y="586622"/>
                  </a:lnTo>
                  <a:lnTo>
                    <a:pt x="789303" y="585555"/>
                  </a:lnTo>
                  <a:lnTo>
                    <a:pt x="788666" y="584858"/>
                  </a:lnTo>
                  <a:lnTo>
                    <a:pt x="787456" y="584788"/>
                  </a:lnTo>
                  <a:lnTo>
                    <a:pt x="784781" y="589386"/>
                  </a:lnTo>
                  <a:lnTo>
                    <a:pt x="786309" y="591960"/>
                  </a:lnTo>
                  <a:lnTo>
                    <a:pt x="786204" y="592888"/>
                  </a:lnTo>
                  <a:lnTo>
                    <a:pt x="780868" y="593417"/>
                  </a:lnTo>
                  <a:lnTo>
                    <a:pt x="768756" y="598594"/>
                  </a:lnTo>
                  <a:lnTo>
                    <a:pt x="764033" y="601383"/>
                  </a:lnTo>
                  <a:lnTo>
                    <a:pt x="764274" y="600445"/>
                  </a:lnTo>
                  <a:lnTo>
                    <a:pt x="769986" y="596828"/>
                  </a:lnTo>
                  <a:lnTo>
                    <a:pt x="767970" y="596275"/>
                  </a:lnTo>
                  <a:lnTo>
                    <a:pt x="764722" y="597179"/>
                  </a:lnTo>
                  <a:lnTo>
                    <a:pt x="763557" y="596831"/>
                  </a:lnTo>
                  <a:lnTo>
                    <a:pt x="764933" y="593838"/>
                  </a:lnTo>
                  <a:lnTo>
                    <a:pt x="764485" y="591198"/>
                  </a:lnTo>
                  <a:lnTo>
                    <a:pt x="762178" y="591126"/>
                  </a:lnTo>
                  <a:lnTo>
                    <a:pt x="760710" y="593234"/>
                  </a:lnTo>
                  <a:lnTo>
                    <a:pt x="759690" y="593145"/>
                  </a:lnTo>
                  <a:lnTo>
                    <a:pt x="758353" y="592240"/>
                  </a:lnTo>
                  <a:lnTo>
                    <a:pt x="757317" y="592526"/>
                  </a:lnTo>
                  <a:lnTo>
                    <a:pt x="758084" y="597302"/>
                  </a:lnTo>
                  <a:lnTo>
                    <a:pt x="759536" y="599264"/>
                  </a:lnTo>
                  <a:lnTo>
                    <a:pt x="760751" y="601765"/>
                  </a:lnTo>
                  <a:lnTo>
                    <a:pt x="757434" y="604854"/>
                  </a:lnTo>
                  <a:lnTo>
                    <a:pt x="754354" y="607401"/>
                  </a:lnTo>
                  <a:lnTo>
                    <a:pt x="754020" y="609861"/>
                  </a:lnTo>
                  <a:lnTo>
                    <a:pt x="750924" y="613064"/>
                  </a:lnTo>
                  <a:lnTo>
                    <a:pt x="748012" y="614879"/>
                  </a:lnTo>
                  <a:lnTo>
                    <a:pt x="741170" y="619143"/>
                  </a:lnTo>
                  <a:lnTo>
                    <a:pt x="739217" y="620055"/>
                  </a:lnTo>
                  <a:lnTo>
                    <a:pt x="736131" y="622033"/>
                  </a:lnTo>
                  <a:lnTo>
                    <a:pt x="731870" y="623515"/>
                  </a:lnTo>
                  <a:lnTo>
                    <a:pt x="727786" y="625866"/>
                  </a:lnTo>
                  <a:lnTo>
                    <a:pt x="726408" y="626223"/>
                  </a:lnTo>
                  <a:lnTo>
                    <a:pt x="729016" y="624233"/>
                  </a:lnTo>
                  <a:lnTo>
                    <a:pt x="732109" y="622265"/>
                  </a:lnTo>
                  <a:lnTo>
                    <a:pt x="729457" y="622535"/>
                  </a:lnTo>
                  <a:lnTo>
                    <a:pt x="725367" y="621623"/>
                  </a:lnTo>
                  <a:lnTo>
                    <a:pt x="722865" y="621570"/>
                  </a:lnTo>
                  <a:lnTo>
                    <a:pt x="722847" y="622288"/>
                  </a:lnTo>
                  <a:lnTo>
                    <a:pt x="720943" y="623302"/>
                  </a:lnTo>
                  <a:lnTo>
                    <a:pt x="718972" y="621812"/>
                  </a:lnTo>
                  <a:lnTo>
                    <a:pt x="718112" y="620809"/>
                  </a:lnTo>
                  <a:lnTo>
                    <a:pt x="717705" y="619944"/>
                  </a:lnTo>
                  <a:lnTo>
                    <a:pt x="716868" y="619735"/>
                  </a:lnTo>
                  <a:lnTo>
                    <a:pt x="716064" y="620136"/>
                  </a:lnTo>
                  <a:lnTo>
                    <a:pt x="719007" y="626230"/>
                  </a:lnTo>
                  <a:lnTo>
                    <a:pt x="720260" y="626493"/>
                  </a:lnTo>
                  <a:lnTo>
                    <a:pt x="721649" y="627098"/>
                  </a:lnTo>
                  <a:lnTo>
                    <a:pt x="719921" y="628518"/>
                  </a:lnTo>
                  <a:lnTo>
                    <a:pt x="718062" y="629592"/>
                  </a:lnTo>
                  <a:lnTo>
                    <a:pt x="715136" y="630307"/>
                  </a:lnTo>
                  <a:lnTo>
                    <a:pt x="712659" y="628086"/>
                  </a:lnTo>
                  <a:lnTo>
                    <a:pt x="712121" y="630872"/>
                  </a:lnTo>
                  <a:lnTo>
                    <a:pt x="711806" y="633654"/>
                  </a:lnTo>
                  <a:lnTo>
                    <a:pt x="710974" y="634368"/>
                  </a:lnTo>
                  <a:lnTo>
                    <a:pt x="709645" y="635384"/>
                  </a:lnTo>
                  <a:lnTo>
                    <a:pt x="708925" y="634617"/>
                  </a:lnTo>
                  <a:lnTo>
                    <a:pt x="708582" y="633541"/>
                  </a:lnTo>
                  <a:lnTo>
                    <a:pt x="707732" y="634502"/>
                  </a:lnTo>
                  <a:lnTo>
                    <a:pt x="706486" y="635221"/>
                  </a:lnTo>
                  <a:lnTo>
                    <a:pt x="704431" y="635365"/>
                  </a:lnTo>
                  <a:lnTo>
                    <a:pt x="702889" y="635749"/>
                  </a:lnTo>
                  <a:lnTo>
                    <a:pt x="702925" y="636901"/>
                  </a:lnTo>
                  <a:lnTo>
                    <a:pt x="703278" y="638057"/>
                  </a:lnTo>
                  <a:lnTo>
                    <a:pt x="706004" y="637144"/>
                  </a:lnTo>
                  <a:lnTo>
                    <a:pt x="705017" y="640118"/>
                  </a:lnTo>
                  <a:lnTo>
                    <a:pt x="702507" y="643054"/>
                  </a:lnTo>
                  <a:lnTo>
                    <a:pt x="700464" y="643748"/>
                  </a:lnTo>
                  <a:lnTo>
                    <a:pt x="697337" y="643319"/>
                  </a:lnTo>
                  <a:lnTo>
                    <a:pt x="696565" y="643614"/>
                  </a:lnTo>
                  <a:lnTo>
                    <a:pt x="695873" y="644223"/>
                  </a:lnTo>
                  <a:lnTo>
                    <a:pt x="699515" y="648814"/>
                  </a:lnTo>
                  <a:lnTo>
                    <a:pt x="697174" y="655729"/>
                  </a:lnTo>
                  <a:lnTo>
                    <a:pt x="695679" y="658233"/>
                  </a:lnTo>
                  <a:lnTo>
                    <a:pt x="694641" y="658553"/>
                  </a:lnTo>
                  <a:lnTo>
                    <a:pt x="693516" y="658626"/>
                  </a:lnTo>
                  <a:lnTo>
                    <a:pt x="689480" y="656401"/>
                  </a:lnTo>
                  <a:lnTo>
                    <a:pt x="687278" y="654679"/>
                  </a:lnTo>
                  <a:lnTo>
                    <a:pt x="689217" y="659363"/>
                  </a:lnTo>
                  <a:lnTo>
                    <a:pt x="694506" y="660730"/>
                  </a:lnTo>
                  <a:lnTo>
                    <a:pt x="694776" y="662499"/>
                  </a:lnTo>
                  <a:lnTo>
                    <a:pt x="694747" y="664013"/>
                  </a:lnTo>
                  <a:lnTo>
                    <a:pt x="693704" y="665786"/>
                  </a:lnTo>
                  <a:lnTo>
                    <a:pt x="692731" y="668143"/>
                  </a:lnTo>
                  <a:lnTo>
                    <a:pt x="693450" y="669784"/>
                  </a:lnTo>
                  <a:lnTo>
                    <a:pt x="694284" y="673838"/>
                  </a:lnTo>
                  <a:lnTo>
                    <a:pt x="694998" y="675698"/>
                  </a:lnTo>
                  <a:lnTo>
                    <a:pt x="695782" y="681335"/>
                  </a:lnTo>
                  <a:lnTo>
                    <a:pt x="696618" y="683777"/>
                  </a:lnTo>
                  <a:lnTo>
                    <a:pt x="701424" y="692757"/>
                  </a:lnTo>
                  <a:lnTo>
                    <a:pt x="703045" y="692826"/>
                  </a:lnTo>
                  <a:lnTo>
                    <a:pt x="703305" y="693798"/>
                  </a:lnTo>
                  <a:lnTo>
                    <a:pt x="703150" y="695661"/>
                  </a:lnTo>
                  <a:lnTo>
                    <a:pt x="699692" y="696202"/>
                  </a:lnTo>
                  <a:lnTo>
                    <a:pt x="698242" y="697032"/>
                  </a:lnTo>
                  <a:lnTo>
                    <a:pt x="697958" y="697754"/>
                  </a:lnTo>
                  <a:lnTo>
                    <a:pt x="697745" y="698142"/>
                  </a:lnTo>
                  <a:lnTo>
                    <a:pt x="697298" y="698107"/>
                  </a:lnTo>
                  <a:lnTo>
                    <a:pt x="695649" y="697588"/>
                  </a:lnTo>
                  <a:lnTo>
                    <a:pt x="691901" y="695041"/>
                  </a:lnTo>
                  <a:lnTo>
                    <a:pt x="686437" y="693462"/>
                  </a:lnTo>
                  <a:lnTo>
                    <a:pt x="679258" y="692850"/>
                  </a:lnTo>
                  <a:lnTo>
                    <a:pt x="674354" y="691575"/>
                  </a:lnTo>
                  <a:lnTo>
                    <a:pt x="671725" y="689631"/>
                  </a:lnTo>
                  <a:lnTo>
                    <a:pt x="668975" y="688478"/>
                  </a:lnTo>
                  <a:lnTo>
                    <a:pt x="666109" y="688115"/>
                  </a:lnTo>
                  <a:lnTo>
                    <a:pt x="663733" y="687060"/>
                  </a:lnTo>
                  <a:lnTo>
                    <a:pt x="661850" y="685311"/>
                  </a:lnTo>
                  <a:lnTo>
                    <a:pt x="659096" y="684194"/>
                  </a:lnTo>
                  <a:lnTo>
                    <a:pt x="655471" y="683710"/>
                  </a:lnTo>
                  <a:lnTo>
                    <a:pt x="653112" y="682399"/>
                  </a:lnTo>
                  <a:lnTo>
                    <a:pt x="651471" y="679191"/>
                  </a:lnTo>
                  <a:lnTo>
                    <a:pt x="651464" y="679143"/>
                  </a:lnTo>
                  <a:lnTo>
                    <a:pt x="649995" y="673775"/>
                  </a:lnTo>
                  <a:lnTo>
                    <a:pt x="648145" y="670409"/>
                  </a:lnTo>
                  <a:lnTo>
                    <a:pt x="644545" y="666241"/>
                  </a:lnTo>
                  <a:lnTo>
                    <a:pt x="644215" y="665693"/>
                  </a:lnTo>
                  <a:lnTo>
                    <a:pt x="644214" y="665692"/>
                  </a:lnTo>
                  <a:lnTo>
                    <a:pt x="644184" y="665006"/>
                  </a:lnTo>
                  <a:lnTo>
                    <a:pt x="644631" y="662578"/>
                  </a:lnTo>
                  <a:lnTo>
                    <a:pt x="644251" y="660831"/>
                  </a:lnTo>
                  <a:lnTo>
                    <a:pt x="643111" y="659408"/>
                  </a:lnTo>
                  <a:lnTo>
                    <a:pt x="642850" y="657901"/>
                  </a:lnTo>
                  <a:lnTo>
                    <a:pt x="643467" y="656314"/>
                  </a:lnTo>
                  <a:lnTo>
                    <a:pt x="643507" y="654407"/>
                  </a:lnTo>
                  <a:lnTo>
                    <a:pt x="642970" y="652180"/>
                  </a:lnTo>
                  <a:lnTo>
                    <a:pt x="640675" y="649770"/>
                  </a:lnTo>
                  <a:lnTo>
                    <a:pt x="636620" y="647180"/>
                  </a:lnTo>
                  <a:lnTo>
                    <a:pt x="633166" y="643393"/>
                  </a:lnTo>
                  <a:lnTo>
                    <a:pt x="630314" y="638413"/>
                  </a:lnTo>
                  <a:lnTo>
                    <a:pt x="627495" y="634960"/>
                  </a:lnTo>
                  <a:lnTo>
                    <a:pt x="624706" y="633034"/>
                  </a:lnTo>
                  <a:lnTo>
                    <a:pt x="622799" y="630684"/>
                  </a:lnTo>
                  <a:lnTo>
                    <a:pt x="621772" y="627906"/>
                  </a:lnTo>
                  <a:lnTo>
                    <a:pt x="621470" y="626293"/>
                  </a:lnTo>
                  <a:lnTo>
                    <a:pt x="621888" y="625848"/>
                  </a:lnTo>
                  <a:lnTo>
                    <a:pt x="620175" y="622756"/>
                  </a:lnTo>
                  <a:lnTo>
                    <a:pt x="616328" y="617018"/>
                  </a:lnTo>
                  <a:lnTo>
                    <a:pt x="614117" y="612816"/>
                  </a:lnTo>
                  <a:lnTo>
                    <a:pt x="613549" y="610158"/>
                  </a:lnTo>
                  <a:lnTo>
                    <a:pt x="611101" y="606992"/>
                  </a:lnTo>
                  <a:lnTo>
                    <a:pt x="606777" y="603319"/>
                  </a:lnTo>
                  <a:lnTo>
                    <a:pt x="604425" y="600928"/>
                  </a:lnTo>
                  <a:lnTo>
                    <a:pt x="603855" y="599269"/>
                  </a:lnTo>
                  <a:lnTo>
                    <a:pt x="603846" y="599265"/>
                  </a:lnTo>
                  <a:lnTo>
                    <a:pt x="597098" y="594429"/>
                  </a:lnTo>
                  <a:lnTo>
                    <a:pt x="595138" y="591405"/>
                  </a:lnTo>
                  <a:lnTo>
                    <a:pt x="593607" y="590449"/>
                  </a:lnTo>
                  <a:lnTo>
                    <a:pt x="591850" y="590552"/>
                  </a:lnTo>
                  <a:lnTo>
                    <a:pt x="590948" y="590262"/>
                  </a:lnTo>
                  <a:lnTo>
                    <a:pt x="590902" y="589578"/>
                  </a:lnTo>
                  <a:lnTo>
                    <a:pt x="590334" y="589546"/>
                  </a:lnTo>
                  <a:lnTo>
                    <a:pt x="589238" y="590167"/>
                  </a:lnTo>
                  <a:lnTo>
                    <a:pt x="585649" y="590293"/>
                  </a:lnTo>
                  <a:lnTo>
                    <a:pt x="579563" y="589923"/>
                  </a:lnTo>
                  <a:lnTo>
                    <a:pt x="575170" y="589100"/>
                  </a:lnTo>
                  <a:lnTo>
                    <a:pt x="572470" y="587819"/>
                  </a:lnTo>
                  <a:lnTo>
                    <a:pt x="570579" y="587992"/>
                  </a:lnTo>
                  <a:lnTo>
                    <a:pt x="569492" y="589620"/>
                  </a:lnTo>
                  <a:lnTo>
                    <a:pt x="567180" y="590666"/>
                  </a:lnTo>
                  <a:lnTo>
                    <a:pt x="563643" y="591133"/>
                  </a:lnTo>
                  <a:lnTo>
                    <a:pt x="560603" y="594154"/>
                  </a:lnTo>
                  <a:lnTo>
                    <a:pt x="558057" y="599723"/>
                  </a:lnTo>
                  <a:lnTo>
                    <a:pt x="556937" y="603301"/>
                  </a:lnTo>
                  <a:lnTo>
                    <a:pt x="557248" y="604895"/>
                  </a:lnTo>
                  <a:lnTo>
                    <a:pt x="556577" y="606051"/>
                  </a:lnTo>
                  <a:lnTo>
                    <a:pt x="554922" y="606774"/>
                  </a:lnTo>
                  <a:lnTo>
                    <a:pt x="553238" y="608390"/>
                  </a:lnTo>
                  <a:lnTo>
                    <a:pt x="551525" y="610899"/>
                  </a:lnTo>
                  <a:lnTo>
                    <a:pt x="549527" y="612111"/>
                  </a:lnTo>
                  <a:lnTo>
                    <a:pt x="547246" y="612031"/>
                  </a:lnTo>
                  <a:lnTo>
                    <a:pt x="543031" y="610098"/>
                  </a:lnTo>
                  <a:lnTo>
                    <a:pt x="536883" y="606315"/>
                  </a:lnTo>
                  <a:lnTo>
                    <a:pt x="532062" y="603975"/>
                  </a:lnTo>
                  <a:lnTo>
                    <a:pt x="528572" y="603084"/>
                  </a:lnTo>
                  <a:lnTo>
                    <a:pt x="525489" y="601332"/>
                  </a:lnTo>
                  <a:lnTo>
                    <a:pt x="522813" y="598722"/>
                  </a:lnTo>
                  <a:lnTo>
                    <a:pt x="520346" y="596982"/>
                  </a:lnTo>
                  <a:lnTo>
                    <a:pt x="518091" y="596110"/>
                  </a:lnTo>
                  <a:lnTo>
                    <a:pt x="515454" y="593214"/>
                  </a:lnTo>
                  <a:lnTo>
                    <a:pt x="512438" y="588289"/>
                  </a:lnTo>
                  <a:lnTo>
                    <a:pt x="510929" y="584488"/>
                  </a:lnTo>
                  <a:lnTo>
                    <a:pt x="510929" y="580468"/>
                  </a:lnTo>
                  <a:lnTo>
                    <a:pt x="506987" y="571705"/>
                  </a:lnTo>
                  <a:lnTo>
                    <a:pt x="504896" y="567903"/>
                  </a:lnTo>
                  <a:lnTo>
                    <a:pt x="503341" y="566149"/>
                  </a:lnTo>
                  <a:lnTo>
                    <a:pt x="500297" y="564057"/>
                  </a:lnTo>
                  <a:lnTo>
                    <a:pt x="495764" y="561623"/>
                  </a:lnTo>
                  <a:lnTo>
                    <a:pt x="489689" y="556752"/>
                  </a:lnTo>
                  <a:lnTo>
                    <a:pt x="482069" y="549433"/>
                  </a:lnTo>
                  <a:lnTo>
                    <a:pt x="476677" y="545018"/>
                  </a:lnTo>
                  <a:lnTo>
                    <a:pt x="473514" y="543520"/>
                  </a:lnTo>
                  <a:lnTo>
                    <a:pt x="470768" y="540877"/>
                  </a:lnTo>
                  <a:lnTo>
                    <a:pt x="468440" y="537087"/>
                  </a:lnTo>
                  <a:lnTo>
                    <a:pt x="466168" y="534675"/>
                  </a:lnTo>
                  <a:lnTo>
                    <a:pt x="465928" y="534563"/>
                  </a:lnTo>
                  <a:lnTo>
                    <a:pt x="465729" y="534513"/>
                  </a:lnTo>
                  <a:lnTo>
                    <a:pt x="460122" y="534480"/>
                  </a:lnTo>
                  <a:lnTo>
                    <a:pt x="454514" y="534448"/>
                  </a:lnTo>
                  <a:lnTo>
                    <a:pt x="448905" y="534415"/>
                  </a:lnTo>
                  <a:lnTo>
                    <a:pt x="443298" y="534384"/>
                  </a:lnTo>
                  <a:lnTo>
                    <a:pt x="437691" y="534352"/>
                  </a:lnTo>
                  <a:lnTo>
                    <a:pt x="432082" y="534319"/>
                  </a:lnTo>
                  <a:lnTo>
                    <a:pt x="426474" y="534287"/>
                  </a:lnTo>
                  <a:lnTo>
                    <a:pt x="420867" y="534253"/>
                  </a:lnTo>
                  <a:lnTo>
                    <a:pt x="420849" y="537430"/>
                  </a:lnTo>
                  <a:lnTo>
                    <a:pt x="420832" y="540603"/>
                  </a:lnTo>
                  <a:lnTo>
                    <a:pt x="420816" y="543775"/>
                  </a:lnTo>
                  <a:lnTo>
                    <a:pt x="420800" y="546943"/>
                  </a:lnTo>
                  <a:lnTo>
                    <a:pt x="411784" y="546960"/>
                  </a:lnTo>
                  <a:lnTo>
                    <a:pt x="402767" y="546980"/>
                  </a:lnTo>
                  <a:lnTo>
                    <a:pt x="393751" y="546999"/>
                  </a:lnTo>
                  <a:lnTo>
                    <a:pt x="384735" y="547017"/>
                  </a:lnTo>
                  <a:lnTo>
                    <a:pt x="375720" y="547035"/>
                  </a:lnTo>
                  <a:lnTo>
                    <a:pt x="366702" y="547052"/>
                  </a:lnTo>
                  <a:lnTo>
                    <a:pt x="357686" y="547072"/>
                  </a:lnTo>
                  <a:lnTo>
                    <a:pt x="348670" y="547089"/>
                  </a:lnTo>
                  <a:lnTo>
                    <a:pt x="336572" y="542918"/>
                  </a:lnTo>
                  <a:lnTo>
                    <a:pt x="324474" y="538746"/>
                  </a:lnTo>
                  <a:lnTo>
                    <a:pt x="312375" y="534567"/>
                  </a:lnTo>
                  <a:lnTo>
                    <a:pt x="300277" y="530385"/>
                  </a:lnTo>
                  <a:lnTo>
                    <a:pt x="288180" y="526198"/>
                  </a:lnTo>
                  <a:lnTo>
                    <a:pt x="276082" y="522007"/>
                  </a:lnTo>
                  <a:lnTo>
                    <a:pt x="263984" y="517813"/>
                  </a:lnTo>
                  <a:lnTo>
                    <a:pt x="251886" y="513613"/>
                  </a:lnTo>
                  <a:lnTo>
                    <a:pt x="253109" y="512010"/>
                  </a:lnTo>
                  <a:lnTo>
                    <a:pt x="254723" y="507733"/>
                  </a:lnTo>
                  <a:lnTo>
                    <a:pt x="251806" y="508034"/>
                  </a:lnTo>
                  <a:lnTo>
                    <a:pt x="244507" y="508643"/>
                  </a:lnTo>
                  <a:lnTo>
                    <a:pt x="237206" y="509253"/>
                  </a:lnTo>
                  <a:lnTo>
                    <a:pt x="229907" y="509860"/>
                  </a:lnTo>
                  <a:lnTo>
                    <a:pt x="222608" y="510470"/>
                  </a:lnTo>
                  <a:lnTo>
                    <a:pt x="215308" y="511079"/>
                  </a:lnTo>
                  <a:lnTo>
                    <a:pt x="208009" y="511685"/>
                  </a:lnTo>
                  <a:lnTo>
                    <a:pt x="200710" y="512295"/>
                  </a:lnTo>
                  <a:lnTo>
                    <a:pt x="193409" y="512903"/>
                  </a:lnTo>
                  <a:lnTo>
                    <a:pt x="193352" y="512722"/>
                  </a:lnTo>
                  <a:lnTo>
                    <a:pt x="193176" y="509614"/>
                  </a:lnTo>
                  <a:lnTo>
                    <a:pt x="191993" y="508513"/>
                  </a:lnTo>
                  <a:lnTo>
                    <a:pt x="190471" y="509191"/>
                  </a:lnTo>
                  <a:lnTo>
                    <a:pt x="189775" y="505149"/>
                  </a:lnTo>
                  <a:lnTo>
                    <a:pt x="190157" y="503238"/>
                  </a:lnTo>
                  <a:lnTo>
                    <a:pt x="189972" y="501374"/>
                  </a:lnTo>
                  <a:lnTo>
                    <a:pt x="188547" y="496784"/>
                  </a:lnTo>
                  <a:lnTo>
                    <a:pt x="184757" y="491209"/>
                  </a:lnTo>
                  <a:lnTo>
                    <a:pt x="176565" y="484269"/>
                  </a:lnTo>
                  <a:lnTo>
                    <a:pt x="172392" y="481948"/>
                  </a:lnTo>
                  <a:lnTo>
                    <a:pt x="169117" y="479015"/>
                  </a:lnTo>
                  <a:lnTo>
                    <a:pt x="167041" y="478198"/>
                  </a:lnTo>
                  <a:lnTo>
                    <a:pt x="164426" y="477972"/>
                  </a:lnTo>
                  <a:lnTo>
                    <a:pt x="163667" y="479297"/>
                  </a:lnTo>
                  <a:lnTo>
                    <a:pt x="160700" y="478391"/>
                  </a:lnTo>
                  <a:lnTo>
                    <a:pt x="161145" y="475115"/>
                  </a:lnTo>
                  <a:lnTo>
                    <a:pt x="158258" y="470555"/>
                  </a:lnTo>
                  <a:lnTo>
                    <a:pt x="155894" y="470050"/>
                  </a:lnTo>
                  <a:lnTo>
                    <a:pt x="149946" y="470352"/>
                  </a:lnTo>
                  <a:lnTo>
                    <a:pt x="141993" y="467839"/>
                  </a:lnTo>
                  <a:lnTo>
                    <a:pt x="139645" y="466344"/>
                  </a:lnTo>
                  <a:lnTo>
                    <a:pt x="138832" y="463663"/>
                  </a:lnTo>
                  <a:lnTo>
                    <a:pt x="135109" y="461330"/>
                  </a:lnTo>
                  <a:lnTo>
                    <a:pt x="130201" y="459046"/>
                  </a:lnTo>
                  <a:lnTo>
                    <a:pt x="127468" y="459574"/>
                  </a:lnTo>
                  <a:lnTo>
                    <a:pt x="123892" y="459220"/>
                  </a:lnTo>
                  <a:lnTo>
                    <a:pt x="118799" y="457570"/>
                  </a:lnTo>
                  <a:lnTo>
                    <a:pt x="115826" y="457364"/>
                  </a:lnTo>
                  <a:lnTo>
                    <a:pt x="110037" y="457851"/>
                  </a:lnTo>
                  <a:lnTo>
                    <a:pt x="107875" y="457504"/>
                  </a:lnTo>
                  <a:lnTo>
                    <a:pt x="105870" y="455422"/>
                  </a:lnTo>
                  <a:lnTo>
                    <a:pt x="103705" y="454384"/>
                  </a:lnTo>
                  <a:lnTo>
                    <a:pt x="104163" y="451821"/>
                  </a:lnTo>
                  <a:lnTo>
                    <a:pt x="103886" y="449502"/>
                  </a:lnTo>
                  <a:lnTo>
                    <a:pt x="104210" y="447696"/>
                  </a:lnTo>
                  <a:lnTo>
                    <a:pt x="103238" y="443733"/>
                  </a:lnTo>
                  <a:lnTo>
                    <a:pt x="103988" y="440058"/>
                  </a:lnTo>
                  <a:lnTo>
                    <a:pt x="103337" y="438729"/>
                  </a:lnTo>
                  <a:lnTo>
                    <a:pt x="102115" y="437709"/>
                  </a:lnTo>
                  <a:lnTo>
                    <a:pt x="98279" y="436206"/>
                  </a:lnTo>
                  <a:lnTo>
                    <a:pt x="97578" y="434316"/>
                  </a:lnTo>
                  <a:lnTo>
                    <a:pt x="98205" y="431695"/>
                  </a:lnTo>
                  <a:lnTo>
                    <a:pt x="97201" y="429965"/>
                  </a:lnTo>
                  <a:lnTo>
                    <a:pt x="94057" y="428352"/>
                  </a:lnTo>
                  <a:lnTo>
                    <a:pt x="91122" y="424686"/>
                  </a:lnTo>
                  <a:lnTo>
                    <a:pt x="87399" y="422678"/>
                  </a:lnTo>
                  <a:lnTo>
                    <a:pt x="85870" y="419310"/>
                  </a:lnTo>
                  <a:lnTo>
                    <a:pt x="83576" y="417228"/>
                  </a:lnTo>
                  <a:lnTo>
                    <a:pt x="82779" y="415380"/>
                  </a:lnTo>
                  <a:lnTo>
                    <a:pt x="77693" y="408780"/>
                  </a:lnTo>
                  <a:lnTo>
                    <a:pt x="72259" y="403618"/>
                  </a:lnTo>
                  <a:lnTo>
                    <a:pt x="71422" y="400644"/>
                  </a:lnTo>
                  <a:lnTo>
                    <a:pt x="71206" y="396568"/>
                  </a:lnTo>
                  <a:lnTo>
                    <a:pt x="73336" y="394078"/>
                  </a:lnTo>
                  <a:lnTo>
                    <a:pt x="74488" y="391889"/>
                  </a:lnTo>
                  <a:lnTo>
                    <a:pt x="74373" y="389877"/>
                  </a:lnTo>
                  <a:lnTo>
                    <a:pt x="74044" y="388405"/>
                  </a:lnTo>
                  <a:lnTo>
                    <a:pt x="72175" y="385834"/>
                  </a:lnTo>
                  <a:lnTo>
                    <a:pt x="64942" y="384308"/>
                  </a:lnTo>
                  <a:lnTo>
                    <a:pt x="59057" y="377949"/>
                  </a:lnTo>
                  <a:lnTo>
                    <a:pt x="58712" y="373080"/>
                  </a:lnTo>
                  <a:lnTo>
                    <a:pt x="56396" y="368089"/>
                  </a:lnTo>
                  <a:lnTo>
                    <a:pt x="56365" y="364841"/>
                  </a:lnTo>
                  <a:lnTo>
                    <a:pt x="56013" y="361324"/>
                  </a:lnTo>
                  <a:lnTo>
                    <a:pt x="57763" y="360555"/>
                  </a:lnTo>
                  <a:lnTo>
                    <a:pt x="59333" y="360836"/>
                  </a:lnTo>
                  <a:lnTo>
                    <a:pt x="59175" y="362236"/>
                  </a:lnTo>
                  <a:lnTo>
                    <a:pt x="59699" y="364750"/>
                  </a:lnTo>
                  <a:lnTo>
                    <a:pt x="61540" y="366638"/>
                  </a:lnTo>
                  <a:lnTo>
                    <a:pt x="63297" y="367461"/>
                  </a:lnTo>
                  <a:lnTo>
                    <a:pt x="64896" y="369296"/>
                  </a:lnTo>
                  <a:lnTo>
                    <a:pt x="66094" y="369850"/>
                  </a:lnTo>
                  <a:lnTo>
                    <a:pt x="67331" y="369984"/>
                  </a:lnTo>
                  <a:lnTo>
                    <a:pt x="66668" y="368808"/>
                  </a:lnTo>
                  <a:lnTo>
                    <a:pt x="65964" y="368054"/>
                  </a:lnTo>
                  <a:lnTo>
                    <a:pt x="65098" y="365617"/>
                  </a:lnTo>
                  <a:lnTo>
                    <a:pt x="63462" y="362503"/>
                  </a:lnTo>
                  <a:lnTo>
                    <a:pt x="61580" y="360783"/>
                  </a:lnTo>
                  <a:lnTo>
                    <a:pt x="60624" y="357644"/>
                  </a:lnTo>
                  <a:lnTo>
                    <a:pt x="59807" y="356916"/>
                  </a:lnTo>
                  <a:lnTo>
                    <a:pt x="59297" y="355751"/>
                  </a:lnTo>
                  <a:lnTo>
                    <a:pt x="61115" y="354369"/>
                  </a:lnTo>
                  <a:lnTo>
                    <a:pt x="63594" y="353384"/>
                  </a:lnTo>
                  <a:lnTo>
                    <a:pt x="66919" y="353118"/>
                  </a:lnTo>
                  <a:lnTo>
                    <a:pt x="76355" y="353578"/>
                  </a:lnTo>
                  <a:lnTo>
                    <a:pt x="78363" y="352774"/>
                  </a:lnTo>
                  <a:lnTo>
                    <a:pt x="80023" y="353037"/>
                  </a:lnTo>
                  <a:lnTo>
                    <a:pt x="81239" y="352932"/>
                  </a:lnTo>
                  <a:lnTo>
                    <a:pt x="78678" y="352102"/>
                  </a:lnTo>
                  <a:lnTo>
                    <a:pt x="77237" y="352372"/>
                  </a:lnTo>
                  <a:lnTo>
                    <a:pt x="75544" y="352206"/>
                  </a:lnTo>
                  <a:lnTo>
                    <a:pt x="72173" y="352367"/>
                  </a:lnTo>
                  <a:lnTo>
                    <a:pt x="70810" y="352017"/>
                  </a:lnTo>
                  <a:lnTo>
                    <a:pt x="69306" y="351032"/>
                  </a:lnTo>
                  <a:lnTo>
                    <a:pt x="68327" y="350930"/>
                  </a:lnTo>
                  <a:lnTo>
                    <a:pt x="65208" y="352647"/>
                  </a:lnTo>
                  <a:lnTo>
                    <a:pt x="63816" y="352439"/>
                  </a:lnTo>
                  <a:lnTo>
                    <a:pt x="60530" y="350565"/>
                  </a:lnTo>
                  <a:lnTo>
                    <a:pt x="59096" y="350300"/>
                  </a:lnTo>
                  <a:lnTo>
                    <a:pt x="56787" y="351367"/>
                  </a:lnTo>
                  <a:lnTo>
                    <a:pt x="56505" y="355960"/>
                  </a:lnTo>
                  <a:lnTo>
                    <a:pt x="57221" y="359369"/>
                  </a:lnTo>
                  <a:lnTo>
                    <a:pt x="55832" y="359716"/>
                  </a:lnTo>
                  <a:lnTo>
                    <a:pt x="54229" y="358309"/>
                  </a:lnTo>
                  <a:lnTo>
                    <a:pt x="51766" y="357474"/>
                  </a:lnTo>
                  <a:lnTo>
                    <a:pt x="49733" y="356193"/>
                  </a:lnTo>
                  <a:lnTo>
                    <a:pt x="46862" y="353815"/>
                  </a:lnTo>
                  <a:lnTo>
                    <a:pt x="45355" y="352945"/>
                  </a:lnTo>
                  <a:lnTo>
                    <a:pt x="43652" y="354922"/>
                  </a:lnTo>
                  <a:lnTo>
                    <a:pt x="43583" y="354015"/>
                  </a:lnTo>
                  <a:lnTo>
                    <a:pt x="44433" y="351716"/>
                  </a:lnTo>
                  <a:lnTo>
                    <a:pt x="44192" y="347856"/>
                  </a:lnTo>
                  <a:lnTo>
                    <a:pt x="46763" y="350936"/>
                  </a:lnTo>
                  <a:lnTo>
                    <a:pt x="45964" y="348767"/>
                  </a:lnTo>
                  <a:lnTo>
                    <a:pt x="43964" y="346382"/>
                  </a:lnTo>
                  <a:lnTo>
                    <a:pt x="42443" y="345552"/>
                  </a:lnTo>
                  <a:lnTo>
                    <a:pt x="40531" y="341274"/>
                  </a:lnTo>
                  <a:lnTo>
                    <a:pt x="36229" y="338703"/>
                  </a:lnTo>
                  <a:lnTo>
                    <a:pt x="32784" y="334548"/>
                  </a:lnTo>
                  <a:lnTo>
                    <a:pt x="25735" y="327652"/>
                  </a:lnTo>
                  <a:lnTo>
                    <a:pt x="25265" y="321575"/>
                  </a:lnTo>
                  <a:lnTo>
                    <a:pt x="22696" y="313882"/>
                  </a:lnTo>
                  <a:lnTo>
                    <a:pt x="23779" y="309497"/>
                  </a:lnTo>
                  <a:lnTo>
                    <a:pt x="23634" y="306386"/>
                  </a:lnTo>
                  <a:lnTo>
                    <a:pt x="22374" y="301683"/>
                  </a:lnTo>
                  <a:lnTo>
                    <a:pt x="21058" y="299120"/>
                  </a:lnTo>
                  <a:lnTo>
                    <a:pt x="15342" y="292091"/>
                  </a:lnTo>
                  <a:lnTo>
                    <a:pt x="9844" y="287348"/>
                  </a:lnTo>
                  <a:lnTo>
                    <a:pt x="9015" y="283755"/>
                  </a:lnTo>
                  <a:lnTo>
                    <a:pt x="8630" y="280128"/>
                  </a:lnTo>
                  <a:lnTo>
                    <a:pt x="9833" y="276897"/>
                  </a:lnTo>
                  <a:lnTo>
                    <a:pt x="10873" y="273495"/>
                  </a:lnTo>
                  <a:lnTo>
                    <a:pt x="11634" y="272596"/>
                  </a:lnTo>
                  <a:lnTo>
                    <a:pt x="11929" y="272970"/>
                  </a:lnTo>
                  <a:lnTo>
                    <a:pt x="11718" y="273696"/>
                  </a:lnTo>
                  <a:lnTo>
                    <a:pt x="12498" y="273920"/>
                  </a:lnTo>
                  <a:lnTo>
                    <a:pt x="12793" y="272418"/>
                  </a:lnTo>
                  <a:lnTo>
                    <a:pt x="13258" y="271643"/>
                  </a:lnTo>
                  <a:lnTo>
                    <a:pt x="12435" y="271542"/>
                  </a:lnTo>
                  <a:lnTo>
                    <a:pt x="12519" y="271067"/>
                  </a:lnTo>
                  <a:lnTo>
                    <a:pt x="13011" y="270118"/>
                  </a:lnTo>
                  <a:lnTo>
                    <a:pt x="14716" y="265639"/>
                  </a:lnTo>
                  <a:lnTo>
                    <a:pt x="14539" y="259987"/>
                  </a:lnTo>
                  <a:lnTo>
                    <a:pt x="16363" y="253043"/>
                  </a:lnTo>
                  <a:lnTo>
                    <a:pt x="16276" y="250747"/>
                  </a:lnTo>
                  <a:lnTo>
                    <a:pt x="15109" y="245800"/>
                  </a:lnTo>
                  <a:lnTo>
                    <a:pt x="13947" y="242830"/>
                  </a:lnTo>
                  <a:lnTo>
                    <a:pt x="11870" y="240723"/>
                  </a:lnTo>
                  <a:lnTo>
                    <a:pt x="12786" y="237646"/>
                  </a:lnTo>
                  <a:lnTo>
                    <a:pt x="12712" y="234706"/>
                  </a:lnTo>
                  <a:lnTo>
                    <a:pt x="9047" y="230469"/>
                  </a:lnTo>
                  <a:lnTo>
                    <a:pt x="7651" y="224900"/>
                  </a:lnTo>
                  <a:lnTo>
                    <a:pt x="7383" y="222544"/>
                  </a:lnTo>
                  <a:lnTo>
                    <a:pt x="7751" y="216309"/>
                  </a:lnTo>
                  <a:lnTo>
                    <a:pt x="6790" y="213645"/>
                  </a:lnTo>
                  <a:lnTo>
                    <a:pt x="4345" y="209244"/>
                  </a:lnTo>
                  <a:lnTo>
                    <a:pt x="5391" y="205415"/>
                  </a:lnTo>
                  <a:lnTo>
                    <a:pt x="6518" y="203082"/>
                  </a:lnTo>
                  <a:lnTo>
                    <a:pt x="9269" y="192884"/>
                  </a:lnTo>
                  <a:lnTo>
                    <a:pt x="9932" y="192061"/>
                  </a:lnTo>
                  <a:lnTo>
                    <a:pt x="11084" y="192086"/>
                  </a:lnTo>
                  <a:lnTo>
                    <a:pt x="13088" y="190349"/>
                  </a:lnTo>
                  <a:lnTo>
                    <a:pt x="12163" y="189944"/>
                  </a:lnTo>
                  <a:lnTo>
                    <a:pt x="10764" y="190772"/>
                  </a:lnTo>
                  <a:lnTo>
                    <a:pt x="12008" y="186724"/>
                  </a:lnTo>
                  <a:lnTo>
                    <a:pt x="13407" y="183257"/>
                  </a:lnTo>
                  <a:lnTo>
                    <a:pt x="14317" y="182006"/>
                  </a:lnTo>
                  <a:lnTo>
                    <a:pt x="14778" y="170659"/>
                  </a:lnTo>
                  <a:lnTo>
                    <a:pt x="15581" y="161960"/>
                  </a:lnTo>
                  <a:lnTo>
                    <a:pt x="16901" y="159086"/>
                  </a:lnTo>
                  <a:lnTo>
                    <a:pt x="16442" y="156120"/>
                  </a:lnTo>
                  <a:lnTo>
                    <a:pt x="16975" y="152095"/>
                  </a:lnTo>
                  <a:lnTo>
                    <a:pt x="16602" y="148023"/>
                  </a:lnTo>
                  <a:lnTo>
                    <a:pt x="19422" y="128358"/>
                  </a:lnTo>
                  <a:lnTo>
                    <a:pt x="19053" y="125975"/>
                  </a:lnTo>
                  <a:lnTo>
                    <a:pt x="19914" y="122776"/>
                  </a:lnTo>
                  <a:lnTo>
                    <a:pt x="19100" y="114327"/>
                  </a:lnTo>
                  <a:lnTo>
                    <a:pt x="19460" y="104847"/>
                  </a:lnTo>
                  <a:lnTo>
                    <a:pt x="18743" y="103642"/>
                  </a:lnTo>
                  <a:lnTo>
                    <a:pt x="18384" y="102331"/>
                  </a:lnTo>
                  <a:lnTo>
                    <a:pt x="19057" y="102139"/>
                  </a:lnTo>
                  <a:lnTo>
                    <a:pt x="20365" y="103519"/>
                  </a:lnTo>
                  <a:lnTo>
                    <a:pt x="26436" y="103504"/>
                  </a:lnTo>
                  <a:lnTo>
                    <a:pt x="30314" y="102228"/>
                  </a:lnTo>
                  <a:lnTo>
                    <a:pt x="31724" y="102650"/>
                  </a:lnTo>
                  <a:lnTo>
                    <a:pt x="33359" y="104388"/>
                  </a:lnTo>
                  <a:lnTo>
                    <a:pt x="35418" y="104738"/>
                  </a:lnTo>
                  <a:lnTo>
                    <a:pt x="37993" y="104431"/>
                  </a:lnTo>
                  <a:lnTo>
                    <a:pt x="37209" y="103995"/>
                  </a:lnTo>
                  <a:lnTo>
                    <a:pt x="36002" y="103881"/>
                  </a:lnTo>
                  <a:lnTo>
                    <a:pt x="33296" y="102281"/>
                  </a:lnTo>
                  <a:lnTo>
                    <a:pt x="31763" y="100679"/>
                  </a:lnTo>
                  <a:lnTo>
                    <a:pt x="27031" y="100788"/>
                  </a:lnTo>
                  <a:lnTo>
                    <a:pt x="26060" y="99761"/>
                  </a:lnTo>
                  <a:lnTo>
                    <a:pt x="20771" y="100787"/>
                  </a:lnTo>
                  <a:lnTo>
                    <a:pt x="19137" y="99734"/>
                  </a:lnTo>
                  <a:lnTo>
                    <a:pt x="16256" y="100413"/>
                  </a:lnTo>
                  <a:lnTo>
                    <a:pt x="16960" y="97426"/>
                  </a:lnTo>
                  <a:lnTo>
                    <a:pt x="16830" y="93662"/>
                  </a:lnTo>
                  <a:lnTo>
                    <a:pt x="16980" y="89991"/>
                  </a:lnTo>
                  <a:lnTo>
                    <a:pt x="17692" y="92673"/>
                  </a:lnTo>
                  <a:lnTo>
                    <a:pt x="19484" y="95517"/>
                  </a:lnTo>
                  <a:lnTo>
                    <a:pt x="20345" y="92290"/>
                  </a:lnTo>
                  <a:lnTo>
                    <a:pt x="20938" y="88229"/>
                  </a:lnTo>
                  <a:lnTo>
                    <a:pt x="19190" y="86667"/>
                  </a:lnTo>
                  <a:lnTo>
                    <a:pt x="16282" y="85509"/>
                  </a:lnTo>
                  <a:lnTo>
                    <a:pt x="15240" y="81720"/>
                  </a:lnTo>
                  <a:lnTo>
                    <a:pt x="22119" y="78488"/>
                  </a:lnTo>
                  <a:lnTo>
                    <a:pt x="18467" y="77801"/>
                  </a:lnTo>
                  <a:lnTo>
                    <a:pt x="17035" y="76347"/>
                  </a:lnTo>
                  <a:lnTo>
                    <a:pt x="15261" y="76169"/>
                  </a:lnTo>
                  <a:lnTo>
                    <a:pt x="15132" y="77291"/>
                  </a:lnTo>
                  <a:lnTo>
                    <a:pt x="14559" y="78761"/>
                  </a:lnTo>
                  <a:lnTo>
                    <a:pt x="13938" y="76808"/>
                  </a:lnTo>
                  <a:lnTo>
                    <a:pt x="13761" y="74511"/>
                  </a:lnTo>
                  <a:lnTo>
                    <a:pt x="13038" y="70579"/>
                  </a:lnTo>
                  <a:lnTo>
                    <a:pt x="10221" y="64247"/>
                  </a:lnTo>
                  <a:lnTo>
                    <a:pt x="8519" y="56018"/>
                  </a:lnTo>
                  <a:lnTo>
                    <a:pt x="6374" y="51944"/>
                  </a:lnTo>
                  <a:lnTo>
                    <a:pt x="2268" y="48047"/>
                  </a:lnTo>
                  <a:lnTo>
                    <a:pt x="1195" y="45771"/>
                  </a:lnTo>
                  <a:lnTo>
                    <a:pt x="211" y="39988"/>
                  </a:lnTo>
                  <a:lnTo>
                    <a:pt x="764" y="35608"/>
                  </a:lnTo>
                  <a:lnTo>
                    <a:pt x="0" y="32521"/>
                  </a:lnTo>
                  <a:lnTo>
                    <a:pt x="1973" y="32695"/>
                  </a:lnTo>
                  <a:lnTo>
                    <a:pt x="7166" y="35121"/>
                  </a:lnTo>
                  <a:lnTo>
                    <a:pt x="13634" y="37027"/>
                  </a:lnTo>
                  <a:lnTo>
                    <a:pt x="15591" y="38411"/>
                  </a:lnTo>
                  <a:lnTo>
                    <a:pt x="18729" y="39440"/>
                  </a:lnTo>
                  <a:lnTo>
                    <a:pt x="36110" y="41035"/>
                  </a:lnTo>
                  <a:lnTo>
                    <a:pt x="37246" y="40882"/>
                  </a:lnTo>
                  <a:lnTo>
                    <a:pt x="39492" y="39894"/>
                  </a:lnTo>
                  <a:lnTo>
                    <a:pt x="40447" y="40012"/>
                  </a:lnTo>
                  <a:lnTo>
                    <a:pt x="43003" y="42272"/>
                  </a:lnTo>
                  <a:lnTo>
                    <a:pt x="44288" y="42543"/>
                  </a:lnTo>
                  <a:lnTo>
                    <a:pt x="45945" y="42423"/>
                  </a:lnTo>
                  <a:lnTo>
                    <a:pt x="47170" y="41996"/>
                  </a:lnTo>
                  <a:lnTo>
                    <a:pt x="49269" y="40447"/>
                  </a:lnTo>
                  <a:lnTo>
                    <a:pt x="49551" y="41020"/>
                  </a:lnTo>
                  <a:lnTo>
                    <a:pt x="49511" y="42455"/>
                  </a:lnTo>
                  <a:lnTo>
                    <a:pt x="50260" y="44498"/>
                  </a:lnTo>
                  <a:lnTo>
                    <a:pt x="51798" y="47148"/>
                  </a:lnTo>
                  <a:lnTo>
                    <a:pt x="52380" y="48795"/>
                  </a:lnTo>
                  <a:lnTo>
                    <a:pt x="49274" y="53431"/>
                  </a:lnTo>
                  <a:lnTo>
                    <a:pt x="48678" y="53531"/>
                  </a:lnTo>
                  <a:lnTo>
                    <a:pt x="48586" y="51962"/>
                  </a:lnTo>
                  <a:lnTo>
                    <a:pt x="48177" y="51654"/>
                  </a:lnTo>
                  <a:lnTo>
                    <a:pt x="42330" y="59477"/>
                  </a:lnTo>
                  <a:lnTo>
                    <a:pt x="40278" y="63173"/>
                  </a:lnTo>
                  <a:lnTo>
                    <a:pt x="40073" y="64845"/>
                  </a:lnTo>
                  <a:lnTo>
                    <a:pt x="40143" y="65823"/>
                  </a:lnTo>
                  <a:lnTo>
                    <a:pt x="40963" y="66064"/>
                  </a:lnTo>
                  <a:lnTo>
                    <a:pt x="42832" y="65681"/>
                  </a:lnTo>
                  <a:lnTo>
                    <a:pt x="45607" y="64147"/>
                  </a:lnTo>
                  <a:lnTo>
                    <a:pt x="45740" y="63814"/>
                  </a:lnTo>
                  <a:lnTo>
                    <a:pt x="43157" y="64361"/>
                  </a:lnTo>
                  <a:lnTo>
                    <a:pt x="41916" y="64406"/>
                  </a:lnTo>
                  <a:lnTo>
                    <a:pt x="42086" y="62659"/>
                  </a:lnTo>
                  <a:lnTo>
                    <a:pt x="42380" y="61827"/>
                  </a:lnTo>
                  <a:lnTo>
                    <a:pt x="44068" y="59237"/>
                  </a:lnTo>
                  <a:lnTo>
                    <a:pt x="45843" y="57681"/>
                  </a:lnTo>
                  <a:lnTo>
                    <a:pt x="48364" y="56022"/>
                  </a:lnTo>
                  <a:lnTo>
                    <a:pt x="49817" y="54661"/>
                  </a:lnTo>
                  <a:lnTo>
                    <a:pt x="50818" y="52663"/>
                  </a:lnTo>
                  <a:lnTo>
                    <a:pt x="53617" y="50278"/>
                  </a:lnTo>
                  <a:lnTo>
                    <a:pt x="54134" y="49614"/>
                  </a:lnTo>
                  <a:lnTo>
                    <a:pt x="54011" y="47649"/>
                  </a:lnTo>
                  <a:lnTo>
                    <a:pt x="54189" y="47275"/>
                  </a:lnTo>
                  <a:lnTo>
                    <a:pt x="55538" y="47540"/>
                  </a:lnTo>
                  <a:lnTo>
                    <a:pt x="56101" y="50921"/>
                  </a:lnTo>
                  <a:lnTo>
                    <a:pt x="55765" y="52428"/>
                  </a:lnTo>
                  <a:lnTo>
                    <a:pt x="53355" y="54263"/>
                  </a:lnTo>
                  <a:lnTo>
                    <a:pt x="53055" y="54911"/>
                  </a:lnTo>
                  <a:lnTo>
                    <a:pt x="53477" y="57415"/>
                  </a:lnTo>
                  <a:lnTo>
                    <a:pt x="53104" y="57656"/>
                  </a:lnTo>
                  <a:lnTo>
                    <a:pt x="52184" y="57361"/>
                  </a:lnTo>
                  <a:lnTo>
                    <a:pt x="51899" y="57520"/>
                  </a:lnTo>
                  <a:lnTo>
                    <a:pt x="54185" y="60239"/>
                  </a:lnTo>
                  <a:lnTo>
                    <a:pt x="54912" y="62351"/>
                  </a:lnTo>
                  <a:lnTo>
                    <a:pt x="55009" y="64235"/>
                  </a:lnTo>
                  <a:lnTo>
                    <a:pt x="54388" y="67849"/>
                  </a:lnTo>
                  <a:lnTo>
                    <a:pt x="53725" y="68447"/>
                  </a:lnTo>
                  <a:lnTo>
                    <a:pt x="52585" y="68227"/>
                  </a:lnTo>
                  <a:lnTo>
                    <a:pt x="51077" y="67097"/>
                  </a:lnTo>
                  <a:lnTo>
                    <a:pt x="50741" y="67461"/>
                  </a:lnTo>
                  <a:lnTo>
                    <a:pt x="49544" y="70263"/>
                  </a:lnTo>
                  <a:lnTo>
                    <a:pt x="49149" y="70018"/>
                  </a:lnTo>
                  <a:lnTo>
                    <a:pt x="48402" y="66692"/>
                  </a:lnTo>
                  <a:lnTo>
                    <a:pt x="47996" y="66445"/>
                  </a:lnTo>
                  <a:lnTo>
                    <a:pt x="45674" y="67961"/>
                  </a:lnTo>
                  <a:lnTo>
                    <a:pt x="44738" y="69416"/>
                  </a:lnTo>
                  <a:lnTo>
                    <a:pt x="43936" y="71741"/>
                  </a:lnTo>
                  <a:lnTo>
                    <a:pt x="42916" y="72827"/>
                  </a:lnTo>
                  <a:lnTo>
                    <a:pt x="45811" y="73065"/>
                  </a:lnTo>
                  <a:lnTo>
                    <a:pt x="48418" y="72597"/>
                  </a:lnTo>
                  <a:lnTo>
                    <a:pt x="50511" y="73700"/>
                  </a:lnTo>
                  <a:lnTo>
                    <a:pt x="51224" y="73730"/>
                  </a:lnTo>
                  <a:lnTo>
                    <a:pt x="53135" y="72654"/>
                  </a:lnTo>
                  <a:lnTo>
                    <a:pt x="53719" y="71921"/>
                  </a:lnTo>
                  <a:lnTo>
                    <a:pt x="55300" y="68416"/>
                  </a:lnTo>
                  <a:lnTo>
                    <a:pt x="56093" y="67787"/>
                  </a:lnTo>
                  <a:lnTo>
                    <a:pt x="57273" y="67763"/>
                  </a:lnTo>
                  <a:lnTo>
                    <a:pt x="58414" y="67236"/>
                  </a:lnTo>
                  <a:lnTo>
                    <a:pt x="60105" y="65313"/>
                  </a:lnTo>
                  <a:lnTo>
                    <a:pt x="60174" y="64550"/>
                  </a:lnTo>
                  <a:lnTo>
                    <a:pt x="59559" y="60241"/>
                  </a:lnTo>
                  <a:lnTo>
                    <a:pt x="59734" y="57794"/>
                  </a:lnTo>
                  <a:lnTo>
                    <a:pt x="59418" y="57019"/>
                  </a:lnTo>
                  <a:lnTo>
                    <a:pt x="58658" y="56213"/>
                  </a:lnTo>
                  <a:lnTo>
                    <a:pt x="58754" y="55432"/>
                  </a:lnTo>
                  <a:lnTo>
                    <a:pt x="59343" y="54144"/>
                  </a:lnTo>
                  <a:lnTo>
                    <a:pt x="59387" y="52979"/>
                  </a:lnTo>
                  <a:lnTo>
                    <a:pt x="58882" y="51943"/>
                  </a:lnTo>
                  <a:lnTo>
                    <a:pt x="59110" y="50764"/>
                  </a:lnTo>
                  <a:lnTo>
                    <a:pt x="60704" y="48226"/>
                  </a:lnTo>
                  <a:lnTo>
                    <a:pt x="61007" y="47107"/>
                  </a:lnTo>
                  <a:lnTo>
                    <a:pt x="62958" y="44578"/>
                  </a:lnTo>
                  <a:lnTo>
                    <a:pt x="62465" y="43560"/>
                  </a:lnTo>
                  <a:lnTo>
                    <a:pt x="61031" y="42318"/>
                  </a:lnTo>
                  <a:lnTo>
                    <a:pt x="60126" y="41222"/>
                  </a:lnTo>
                  <a:lnTo>
                    <a:pt x="59216" y="39509"/>
                  </a:lnTo>
                  <a:lnTo>
                    <a:pt x="58523" y="38935"/>
                  </a:lnTo>
                  <a:lnTo>
                    <a:pt x="58296" y="39196"/>
                  </a:lnTo>
                  <a:lnTo>
                    <a:pt x="59269" y="41999"/>
                  </a:lnTo>
                  <a:lnTo>
                    <a:pt x="59060" y="42188"/>
                  </a:lnTo>
                  <a:lnTo>
                    <a:pt x="56527" y="40678"/>
                  </a:lnTo>
                  <a:lnTo>
                    <a:pt x="55943" y="39726"/>
                  </a:lnTo>
                  <a:lnTo>
                    <a:pt x="55632" y="38433"/>
                  </a:lnTo>
                  <a:lnTo>
                    <a:pt x="55857" y="37462"/>
                  </a:lnTo>
                  <a:lnTo>
                    <a:pt x="57217" y="36502"/>
                  </a:lnTo>
                  <a:lnTo>
                    <a:pt x="58840" y="36154"/>
                  </a:lnTo>
                  <a:lnTo>
                    <a:pt x="58710" y="35346"/>
                  </a:lnTo>
                  <a:lnTo>
                    <a:pt x="56670" y="32719"/>
                  </a:lnTo>
                  <a:lnTo>
                    <a:pt x="55313" y="31522"/>
                  </a:lnTo>
                  <a:lnTo>
                    <a:pt x="54270" y="30941"/>
                  </a:lnTo>
                  <a:lnTo>
                    <a:pt x="52861" y="30790"/>
                  </a:lnTo>
                  <a:lnTo>
                    <a:pt x="52230" y="30362"/>
                  </a:lnTo>
                  <a:lnTo>
                    <a:pt x="52065" y="29746"/>
                  </a:lnTo>
                  <a:lnTo>
                    <a:pt x="52364" y="28935"/>
                  </a:lnTo>
                  <a:lnTo>
                    <a:pt x="53112" y="28677"/>
                  </a:lnTo>
                  <a:lnTo>
                    <a:pt x="55287" y="29001"/>
                  </a:lnTo>
                  <a:lnTo>
                    <a:pt x="56458" y="28426"/>
                  </a:lnTo>
                  <a:lnTo>
                    <a:pt x="56347" y="27380"/>
                  </a:lnTo>
                  <a:lnTo>
                    <a:pt x="55998" y="26801"/>
                  </a:lnTo>
                  <a:lnTo>
                    <a:pt x="56051" y="23057"/>
                  </a:lnTo>
                  <a:lnTo>
                    <a:pt x="55226" y="20009"/>
                  </a:lnTo>
                  <a:lnTo>
                    <a:pt x="54794" y="19494"/>
                  </a:lnTo>
                  <a:lnTo>
                    <a:pt x="54331" y="19442"/>
                  </a:lnTo>
                  <a:lnTo>
                    <a:pt x="53839" y="19853"/>
                  </a:lnTo>
                  <a:lnTo>
                    <a:pt x="52472" y="19958"/>
                  </a:lnTo>
                  <a:lnTo>
                    <a:pt x="51633" y="18958"/>
                  </a:lnTo>
                  <a:lnTo>
                    <a:pt x="50700" y="17030"/>
                  </a:lnTo>
                  <a:lnTo>
                    <a:pt x="49009" y="12425"/>
                  </a:lnTo>
                  <a:lnTo>
                    <a:pt x="51621" y="12425"/>
                  </a:lnTo>
                  <a:lnTo>
                    <a:pt x="62497" y="12425"/>
                  </a:lnTo>
                  <a:lnTo>
                    <a:pt x="73376" y="12425"/>
                  </a:lnTo>
                  <a:lnTo>
                    <a:pt x="84252" y="12425"/>
                  </a:lnTo>
                  <a:lnTo>
                    <a:pt x="95129" y="12425"/>
                  </a:lnTo>
                  <a:lnTo>
                    <a:pt x="106006" y="12425"/>
                  </a:lnTo>
                  <a:lnTo>
                    <a:pt x="116884" y="12425"/>
                  </a:lnTo>
                  <a:lnTo>
                    <a:pt x="127760" y="12425"/>
                  </a:lnTo>
                  <a:lnTo>
                    <a:pt x="138636" y="12424"/>
                  </a:lnTo>
                  <a:lnTo>
                    <a:pt x="149514" y="12424"/>
                  </a:lnTo>
                  <a:lnTo>
                    <a:pt x="160391" y="12424"/>
                  </a:lnTo>
                  <a:lnTo>
                    <a:pt x="171267" y="12424"/>
                  </a:lnTo>
                  <a:lnTo>
                    <a:pt x="182146" y="12424"/>
                  </a:lnTo>
                  <a:lnTo>
                    <a:pt x="193022" y="12424"/>
                  </a:lnTo>
                  <a:lnTo>
                    <a:pt x="203899" y="12424"/>
                  </a:lnTo>
                  <a:lnTo>
                    <a:pt x="214777" y="12424"/>
                  </a:lnTo>
                  <a:lnTo>
                    <a:pt x="225654" y="12424"/>
                  </a:lnTo>
                  <a:lnTo>
                    <a:pt x="236530" y="12424"/>
                  </a:lnTo>
                  <a:lnTo>
                    <a:pt x="247408" y="12424"/>
                  </a:lnTo>
                  <a:lnTo>
                    <a:pt x="258285" y="12424"/>
                  </a:lnTo>
                  <a:lnTo>
                    <a:pt x="269161" y="12424"/>
                  </a:lnTo>
                  <a:lnTo>
                    <a:pt x="280037" y="12424"/>
                  </a:lnTo>
                  <a:lnTo>
                    <a:pt x="290916" y="12424"/>
                  </a:lnTo>
                  <a:lnTo>
                    <a:pt x="301792" y="12424"/>
                  </a:lnTo>
                  <a:lnTo>
                    <a:pt x="312669" y="12424"/>
                  </a:lnTo>
                  <a:lnTo>
                    <a:pt x="323547" y="12424"/>
                  </a:lnTo>
                  <a:lnTo>
                    <a:pt x="334424" y="12424"/>
                  </a:lnTo>
                  <a:lnTo>
                    <a:pt x="345300" y="12424"/>
                  </a:lnTo>
                  <a:lnTo>
                    <a:pt x="356179" y="12424"/>
                  </a:lnTo>
                  <a:lnTo>
                    <a:pt x="367054" y="12424"/>
                  </a:lnTo>
                  <a:lnTo>
                    <a:pt x="377931" y="12424"/>
                  </a:lnTo>
                  <a:lnTo>
                    <a:pt x="388807" y="12424"/>
                  </a:lnTo>
                  <a:lnTo>
                    <a:pt x="399686" y="12422"/>
                  </a:lnTo>
                  <a:lnTo>
                    <a:pt x="410562" y="12422"/>
                  </a:lnTo>
                  <a:lnTo>
                    <a:pt x="421439" y="12422"/>
                  </a:lnTo>
                  <a:lnTo>
                    <a:pt x="432317" y="12422"/>
                  </a:lnTo>
                  <a:lnTo>
                    <a:pt x="443194" y="12422"/>
                  </a:lnTo>
                  <a:lnTo>
                    <a:pt x="454070" y="12422"/>
                  </a:lnTo>
                  <a:lnTo>
                    <a:pt x="464949" y="12422"/>
                  </a:lnTo>
                  <a:lnTo>
                    <a:pt x="475824" y="12422"/>
                  </a:lnTo>
                  <a:lnTo>
                    <a:pt x="486701" y="12422"/>
                  </a:lnTo>
                  <a:lnTo>
                    <a:pt x="497579" y="12422"/>
                  </a:lnTo>
                  <a:lnTo>
                    <a:pt x="508456" y="12422"/>
                  </a:lnTo>
                  <a:lnTo>
                    <a:pt x="519332" y="12422"/>
                  </a:lnTo>
                  <a:lnTo>
                    <a:pt x="530209" y="12422"/>
                  </a:lnTo>
                  <a:lnTo>
                    <a:pt x="541087" y="12422"/>
                  </a:lnTo>
                  <a:lnTo>
                    <a:pt x="551964" y="12422"/>
                  </a:lnTo>
                  <a:lnTo>
                    <a:pt x="562840" y="12422"/>
                  </a:lnTo>
                  <a:lnTo>
                    <a:pt x="573719" y="12422"/>
                  </a:lnTo>
                  <a:lnTo>
                    <a:pt x="584594" y="12422"/>
                  </a:lnTo>
                  <a:lnTo>
                    <a:pt x="595471" y="12422"/>
                  </a:lnTo>
                  <a:lnTo>
                    <a:pt x="606348" y="12422"/>
                  </a:lnTo>
                  <a:lnTo>
                    <a:pt x="617226" y="12422"/>
                  </a:lnTo>
                  <a:lnTo>
                    <a:pt x="628102" y="12422"/>
                  </a:lnTo>
                  <a:lnTo>
                    <a:pt x="638980" y="12422"/>
                  </a:lnTo>
                  <a:lnTo>
                    <a:pt x="649857" y="12422"/>
                  </a:lnTo>
                  <a:lnTo>
                    <a:pt x="660734" y="12421"/>
                  </a:lnTo>
                  <a:lnTo>
                    <a:pt x="671610" y="12421"/>
                  </a:lnTo>
                  <a:lnTo>
                    <a:pt x="682489" y="12421"/>
                  </a:lnTo>
                  <a:lnTo>
                    <a:pt x="693365" y="12421"/>
                  </a:lnTo>
                  <a:lnTo>
                    <a:pt x="704241" y="12421"/>
                  </a:lnTo>
                  <a:lnTo>
                    <a:pt x="715120" y="12421"/>
                  </a:lnTo>
                  <a:lnTo>
                    <a:pt x="725996" y="12421"/>
                  </a:lnTo>
                  <a:lnTo>
                    <a:pt x="736872" y="12421"/>
                  </a:lnTo>
                  <a:lnTo>
                    <a:pt x="747750" y="12421"/>
                  </a:lnTo>
                  <a:lnTo>
                    <a:pt x="753767" y="12467"/>
                  </a:lnTo>
                  <a:lnTo>
                    <a:pt x="753864" y="5502"/>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10" name="Ellipse 9">
              <a:extLst>
                <a:ext uri="{FF2B5EF4-FFF2-40B4-BE49-F238E27FC236}">
                  <a16:creationId xmlns="" xmlns:a16="http://schemas.microsoft.com/office/drawing/2014/main" id="{42AD5762-FA51-4BC1-BB6A-25C5D1020AFB}"/>
                </a:ext>
              </a:extLst>
            </p:cNvPr>
            <p:cNvSpPr/>
            <p:nvPr/>
          </p:nvSpPr>
          <p:spPr>
            <a:xfrm>
              <a:off x="2778926" y="4005219"/>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a:extLst>
                <a:ext uri="{FF2B5EF4-FFF2-40B4-BE49-F238E27FC236}">
                  <a16:creationId xmlns="" xmlns:a16="http://schemas.microsoft.com/office/drawing/2014/main" id="{BAE37FB6-B349-499D-BB1B-7117AB439235}"/>
                </a:ext>
              </a:extLst>
            </p:cNvPr>
            <p:cNvSpPr/>
            <p:nvPr/>
          </p:nvSpPr>
          <p:spPr>
            <a:xfrm>
              <a:off x="3476130" y="4089136"/>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a:extLst>
                <a:ext uri="{FF2B5EF4-FFF2-40B4-BE49-F238E27FC236}">
                  <a16:creationId xmlns="" xmlns:a16="http://schemas.microsoft.com/office/drawing/2014/main" id="{FCA47DB4-3775-40C8-B121-0C72D2E16544}"/>
                </a:ext>
              </a:extLst>
            </p:cNvPr>
            <p:cNvSpPr/>
            <p:nvPr/>
          </p:nvSpPr>
          <p:spPr>
            <a:xfrm>
              <a:off x="742957" y="4289408"/>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a:extLst>
                <a:ext uri="{FF2B5EF4-FFF2-40B4-BE49-F238E27FC236}">
                  <a16:creationId xmlns="" xmlns:a16="http://schemas.microsoft.com/office/drawing/2014/main" id="{BF556E37-C01B-4C38-8BA3-FD7033D2F4F2}"/>
                </a:ext>
              </a:extLst>
            </p:cNvPr>
            <p:cNvSpPr/>
            <p:nvPr/>
          </p:nvSpPr>
          <p:spPr>
            <a:xfrm>
              <a:off x="942785" y="4511696"/>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Ellipse 13">
              <a:extLst>
                <a:ext uri="{FF2B5EF4-FFF2-40B4-BE49-F238E27FC236}">
                  <a16:creationId xmlns="" xmlns:a16="http://schemas.microsoft.com/office/drawing/2014/main" id="{FDE59CD1-DAD3-40E5-8DBB-74A7272E19B8}"/>
                </a:ext>
              </a:extLst>
            </p:cNvPr>
            <p:cNvSpPr/>
            <p:nvPr/>
          </p:nvSpPr>
          <p:spPr>
            <a:xfrm>
              <a:off x="2778926" y="380280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a:extLst>
                <a:ext uri="{FF2B5EF4-FFF2-40B4-BE49-F238E27FC236}">
                  <a16:creationId xmlns="" xmlns:a16="http://schemas.microsoft.com/office/drawing/2014/main" id="{90F0E975-9082-4CE7-9556-43721DD464E9}"/>
                </a:ext>
              </a:extLst>
            </p:cNvPr>
            <p:cNvSpPr/>
            <p:nvPr/>
          </p:nvSpPr>
          <p:spPr>
            <a:xfrm>
              <a:off x="2847890" y="385476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Ellipse 15">
              <a:extLst>
                <a:ext uri="{FF2B5EF4-FFF2-40B4-BE49-F238E27FC236}">
                  <a16:creationId xmlns="" xmlns:a16="http://schemas.microsoft.com/office/drawing/2014/main" id="{8FF9EE5A-F794-4DF8-A2D5-F9C27AE228EC}"/>
                </a:ext>
              </a:extLst>
            </p:cNvPr>
            <p:cNvSpPr/>
            <p:nvPr/>
          </p:nvSpPr>
          <p:spPr>
            <a:xfrm>
              <a:off x="2839581" y="377630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Ellipse 16">
              <a:extLst>
                <a:ext uri="{FF2B5EF4-FFF2-40B4-BE49-F238E27FC236}">
                  <a16:creationId xmlns="" xmlns:a16="http://schemas.microsoft.com/office/drawing/2014/main" id="{BC46EEDB-06CB-4672-9E48-0BCB22C2B6F9}"/>
                </a:ext>
              </a:extLst>
            </p:cNvPr>
            <p:cNvSpPr/>
            <p:nvPr/>
          </p:nvSpPr>
          <p:spPr>
            <a:xfrm>
              <a:off x="2723582" y="375839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Ellipse 17">
              <a:extLst>
                <a:ext uri="{FF2B5EF4-FFF2-40B4-BE49-F238E27FC236}">
                  <a16:creationId xmlns="" xmlns:a16="http://schemas.microsoft.com/office/drawing/2014/main" id="{751EA18B-64C1-4ED2-8524-4A345C24069D}"/>
                </a:ext>
              </a:extLst>
            </p:cNvPr>
            <p:cNvSpPr/>
            <p:nvPr/>
          </p:nvSpPr>
          <p:spPr>
            <a:xfrm>
              <a:off x="2716026" y="380932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Ellipse 18">
              <a:extLst>
                <a:ext uri="{FF2B5EF4-FFF2-40B4-BE49-F238E27FC236}">
                  <a16:creationId xmlns="" xmlns:a16="http://schemas.microsoft.com/office/drawing/2014/main" id="{78FBD987-F7FC-438A-9F77-DBE27C94091C}"/>
                </a:ext>
              </a:extLst>
            </p:cNvPr>
            <p:cNvSpPr/>
            <p:nvPr/>
          </p:nvSpPr>
          <p:spPr>
            <a:xfrm>
              <a:off x="2654512" y="384071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Ellipse 19">
              <a:extLst>
                <a:ext uri="{FF2B5EF4-FFF2-40B4-BE49-F238E27FC236}">
                  <a16:creationId xmlns="" xmlns:a16="http://schemas.microsoft.com/office/drawing/2014/main" id="{3109FE82-BC4A-413B-A1FE-3848BA9DD032}"/>
                </a:ext>
              </a:extLst>
            </p:cNvPr>
            <p:cNvSpPr/>
            <p:nvPr/>
          </p:nvSpPr>
          <p:spPr>
            <a:xfrm>
              <a:off x="2701381" y="388464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a:extLst>
                <a:ext uri="{FF2B5EF4-FFF2-40B4-BE49-F238E27FC236}">
                  <a16:creationId xmlns="" xmlns:a16="http://schemas.microsoft.com/office/drawing/2014/main" id="{AD036355-C81D-4604-A1FA-CC48A4525809}"/>
                </a:ext>
              </a:extLst>
            </p:cNvPr>
            <p:cNvSpPr/>
            <p:nvPr/>
          </p:nvSpPr>
          <p:spPr>
            <a:xfrm>
              <a:off x="2762584" y="388865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a:extLst>
                <a:ext uri="{FF2B5EF4-FFF2-40B4-BE49-F238E27FC236}">
                  <a16:creationId xmlns="" xmlns:a16="http://schemas.microsoft.com/office/drawing/2014/main" id="{B5D610B1-ECC3-47A7-B175-91380B54C66E}"/>
                </a:ext>
              </a:extLst>
            </p:cNvPr>
            <p:cNvSpPr/>
            <p:nvPr/>
          </p:nvSpPr>
          <p:spPr>
            <a:xfrm>
              <a:off x="2817774" y="392964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Ellipse 22">
              <a:extLst>
                <a:ext uri="{FF2B5EF4-FFF2-40B4-BE49-F238E27FC236}">
                  <a16:creationId xmlns="" xmlns:a16="http://schemas.microsoft.com/office/drawing/2014/main" id="{354B0BCB-D1F1-4022-A55E-2E2AC2D1577E}"/>
                </a:ext>
              </a:extLst>
            </p:cNvPr>
            <p:cNvSpPr/>
            <p:nvPr/>
          </p:nvSpPr>
          <p:spPr>
            <a:xfrm>
              <a:off x="2715320" y="396194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Ellipse 23">
              <a:extLst>
                <a:ext uri="{FF2B5EF4-FFF2-40B4-BE49-F238E27FC236}">
                  <a16:creationId xmlns="" xmlns:a16="http://schemas.microsoft.com/office/drawing/2014/main" id="{8D858FBA-18D2-417E-91AD-9272CEA947EA}"/>
                </a:ext>
              </a:extLst>
            </p:cNvPr>
            <p:cNvSpPr/>
            <p:nvPr/>
          </p:nvSpPr>
          <p:spPr>
            <a:xfrm>
              <a:off x="2663035" y="396392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Ellipse 24">
              <a:extLst>
                <a:ext uri="{FF2B5EF4-FFF2-40B4-BE49-F238E27FC236}">
                  <a16:creationId xmlns="" xmlns:a16="http://schemas.microsoft.com/office/drawing/2014/main" id="{C13D75FD-ECD8-4485-8035-96D6A8812125}"/>
                </a:ext>
              </a:extLst>
            </p:cNvPr>
            <p:cNvSpPr/>
            <p:nvPr/>
          </p:nvSpPr>
          <p:spPr>
            <a:xfrm>
              <a:off x="2634369" y="403481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Ellipse 25">
              <a:extLst>
                <a:ext uri="{FF2B5EF4-FFF2-40B4-BE49-F238E27FC236}">
                  <a16:creationId xmlns="" xmlns:a16="http://schemas.microsoft.com/office/drawing/2014/main" id="{D6927EA1-91DC-4FAD-8B5A-B115EE2F218F}"/>
                </a:ext>
              </a:extLst>
            </p:cNvPr>
            <p:cNvSpPr/>
            <p:nvPr/>
          </p:nvSpPr>
          <p:spPr>
            <a:xfrm>
              <a:off x="2681489" y="405821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Ellipse 26">
              <a:extLst>
                <a:ext uri="{FF2B5EF4-FFF2-40B4-BE49-F238E27FC236}">
                  <a16:creationId xmlns="" xmlns:a16="http://schemas.microsoft.com/office/drawing/2014/main" id="{A22DC6DF-4D81-4A3B-B8CB-277CEA82DC18}"/>
                </a:ext>
              </a:extLst>
            </p:cNvPr>
            <p:cNvSpPr/>
            <p:nvPr/>
          </p:nvSpPr>
          <p:spPr>
            <a:xfrm>
              <a:off x="2736088" y="413569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Ellipse 27">
              <a:extLst>
                <a:ext uri="{FF2B5EF4-FFF2-40B4-BE49-F238E27FC236}">
                  <a16:creationId xmlns="" xmlns:a16="http://schemas.microsoft.com/office/drawing/2014/main" id="{D746BD91-3116-414F-9D0F-65A55D854C27}"/>
                </a:ext>
              </a:extLst>
            </p:cNvPr>
            <p:cNvSpPr/>
            <p:nvPr/>
          </p:nvSpPr>
          <p:spPr>
            <a:xfrm>
              <a:off x="2821860" y="414854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llipse 28">
              <a:extLst>
                <a:ext uri="{FF2B5EF4-FFF2-40B4-BE49-F238E27FC236}">
                  <a16:creationId xmlns="" xmlns:a16="http://schemas.microsoft.com/office/drawing/2014/main" id="{FE881593-4F5B-441B-94C1-690DCBD4DB76}"/>
                </a:ext>
              </a:extLst>
            </p:cNvPr>
            <p:cNvSpPr/>
            <p:nvPr/>
          </p:nvSpPr>
          <p:spPr>
            <a:xfrm>
              <a:off x="2898086" y="412222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llipse 29">
              <a:extLst>
                <a:ext uri="{FF2B5EF4-FFF2-40B4-BE49-F238E27FC236}">
                  <a16:creationId xmlns="" xmlns:a16="http://schemas.microsoft.com/office/drawing/2014/main" id="{CB4258ED-E7B9-4558-AFD4-A55F1CDD9D41}"/>
                </a:ext>
              </a:extLst>
            </p:cNvPr>
            <p:cNvSpPr/>
            <p:nvPr/>
          </p:nvSpPr>
          <p:spPr>
            <a:xfrm>
              <a:off x="2891555" y="402716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llipse 30">
              <a:extLst>
                <a:ext uri="{FF2B5EF4-FFF2-40B4-BE49-F238E27FC236}">
                  <a16:creationId xmlns="" xmlns:a16="http://schemas.microsoft.com/office/drawing/2014/main" id="{C76C9482-3417-4A76-BCEA-171DBAD34FEE}"/>
                </a:ext>
              </a:extLst>
            </p:cNvPr>
            <p:cNvSpPr/>
            <p:nvPr/>
          </p:nvSpPr>
          <p:spPr>
            <a:xfrm>
              <a:off x="2884624" y="394483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Ellipse 31">
              <a:extLst>
                <a:ext uri="{FF2B5EF4-FFF2-40B4-BE49-F238E27FC236}">
                  <a16:creationId xmlns="" xmlns:a16="http://schemas.microsoft.com/office/drawing/2014/main" id="{0812AFD3-D4C9-46C4-8738-C0270D25EC6C}"/>
                </a:ext>
              </a:extLst>
            </p:cNvPr>
            <p:cNvSpPr/>
            <p:nvPr/>
          </p:nvSpPr>
          <p:spPr>
            <a:xfrm>
              <a:off x="2902763" y="387815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extLst>
                <a:ext uri="{FF2B5EF4-FFF2-40B4-BE49-F238E27FC236}">
                  <a16:creationId xmlns="" xmlns:a16="http://schemas.microsoft.com/office/drawing/2014/main" id="{00262412-4C95-4461-9F3D-AFBE719D4E3D}"/>
                </a:ext>
              </a:extLst>
            </p:cNvPr>
            <p:cNvSpPr/>
            <p:nvPr/>
          </p:nvSpPr>
          <p:spPr>
            <a:xfrm>
              <a:off x="2926675" y="380177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Ellipse 33">
              <a:extLst>
                <a:ext uri="{FF2B5EF4-FFF2-40B4-BE49-F238E27FC236}">
                  <a16:creationId xmlns="" xmlns:a16="http://schemas.microsoft.com/office/drawing/2014/main" id="{4B7439F9-D878-4BA0-AC23-7CEF368018DC}"/>
                </a:ext>
              </a:extLst>
            </p:cNvPr>
            <p:cNvSpPr/>
            <p:nvPr/>
          </p:nvSpPr>
          <p:spPr>
            <a:xfrm>
              <a:off x="2882698" y="421696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Ellipse 34">
              <a:extLst>
                <a:ext uri="{FF2B5EF4-FFF2-40B4-BE49-F238E27FC236}">
                  <a16:creationId xmlns="" xmlns:a16="http://schemas.microsoft.com/office/drawing/2014/main" id="{CD2622BA-6007-426B-80EB-84C857169AB7}"/>
                </a:ext>
              </a:extLst>
            </p:cNvPr>
            <p:cNvSpPr/>
            <p:nvPr/>
          </p:nvSpPr>
          <p:spPr>
            <a:xfrm>
              <a:off x="2780595" y="419379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Ellipse 35">
              <a:extLst>
                <a:ext uri="{FF2B5EF4-FFF2-40B4-BE49-F238E27FC236}">
                  <a16:creationId xmlns="" xmlns:a16="http://schemas.microsoft.com/office/drawing/2014/main" id="{711EC45A-5CBB-460A-849C-608E5EA4A6D4}"/>
                </a:ext>
              </a:extLst>
            </p:cNvPr>
            <p:cNvSpPr/>
            <p:nvPr/>
          </p:nvSpPr>
          <p:spPr>
            <a:xfrm>
              <a:off x="2670591" y="412665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Ellipse 36">
              <a:extLst>
                <a:ext uri="{FF2B5EF4-FFF2-40B4-BE49-F238E27FC236}">
                  <a16:creationId xmlns="" xmlns:a16="http://schemas.microsoft.com/office/drawing/2014/main" id="{FA3BC90D-B62F-4880-BEE9-23053B811FA2}"/>
                </a:ext>
              </a:extLst>
            </p:cNvPr>
            <p:cNvSpPr/>
            <p:nvPr/>
          </p:nvSpPr>
          <p:spPr>
            <a:xfrm>
              <a:off x="2953588" y="398446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Ellipse 37">
              <a:extLst>
                <a:ext uri="{FF2B5EF4-FFF2-40B4-BE49-F238E27FC236}">
                  <a16:creationId xmlns="" xmlns:a16="http://schemas.microsoft.com/office/drawing/2014/main" id="{29B764A5-F10C-47A7-954B-D3F15C8C67CE}"/>
                </a:ext>
              </a:extLst>
            </p:cNvPr>
            <p:cNvSpPr/>
            <p:nvPr/>
          </p:nvSpPr>
          <p:spPr>
            <a:xfrm>
              <a:off x="2941842" y="406130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Ellipse 38">
              <a:extLst>
                <a:ext uri="{FF2B5EF4-FFF2-40B4-BE49-F238E27FC236}">
                  <a16:creationId xmlns="" xmlns:a16="http://schemas.microsoft.com/office/drawing/2014/main" id="{0BF5D037-58FF-4A20-B590-BEDF7E894265}"/>
                </a:ext>
              </a:extLst>
            </p:cNvPr>
            <p:cNvSpPr/>
            <p:nvPr/>
          </p:nvSpPr>
          <p:spPr>
            <a:xfrm>
              <a:off x="2974312" y="412660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Ellipse 39">
              <a:extLst>
                <a:ext uri="{FF2B5EF4-FFF2-40B4-BE49-F238E27FC236}">
                  <a16:creationId xmlns="" xmlns:a16="http://schemas.microsoft.com/office/drawing/2014/main" id="{A4A9AD02-B7E1-4B35-9996-FF2714A219C8}"/>
                </a:ext>
              </a:extLst>
            </p:cNvPr>
            <p:cNvSpPr/>
            <p:nvPr/>
          </p:nvSpPr>
          <p:spPr>
            <a:xfrm>
              <a:off x="3589061" y="4058048"/>
              <a:ext cx="72000" cy="72000"/>
            </a:xfrm>
            <a:prstGeom prst="ellipse">
              <a:avLst/>
            </a:prstGeom>
            <a:solidFill>
              <a:srgbClr val="104B7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Ellipse 40">
              <a:extLst>
                <a:ext uri="{FF2B5EF4-FFF2-40B4-BE49-F238E27FC236}">
                  <a16:creationId xmlns="" xmlns:a16="http://schemas.microsoft.com/office/drawing/2014/main" id="{3846D3F1-FD50-4C0D-861E-96685B102993}"/>
                </a:ext>
              </a:extLst>
            </p:cNvPr>
            <p:cNvSpPr/>
            <p:nvPr/>
          </p:nvSpPr>
          <p:spPr>
            <a:xfrm>
              <a:off x="3618793" y="395975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Ellipse 41">
              <a:extLst>
                <a:ext uri="{FF2B5EF4-FFF2-40B4-BE49-F238E27FC236}">
                  <a16:creationId xmlns="" xmlns:a16="http://schemas.microsoft.com/office/drawing/2014/main" id="{F2A2EB8A-BFBD-4BF7-9498-F26382752EC1}"/>
                </a:ext>
              </a:extLst>
            </p:cNvPr>
            <p:cNvSpPr/>
            <p:nvPr/>
          </p:nvSpPr>
          <p:spPr>
            <a:xfrm>
              <a:off x="3520707" y="396665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Ellipse 42">
              <a:extLst>
                <a:ext uri="{FF2B5EF4-FFF2-40B4-BE49-F238E27FC236}">
                  <a16:creationId xmlns="" xmlns:a16="http://schemas.microsoft.com/office/drawing/2014/main" id="{6CDC164E-FF16-404E-9A2B-5E072CE9C8F4}"/>
                </a:ext>
              </a:extLst>
            </p:cNvPr>
            <p:cNvSpPr/>
            <p:nvPr/>
          </p:nvSpPr>
          <p:spPr>
            <a:xfrm>
              <a:off x="3460388" y="398844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Ellipse 43">
              <a:extLst>
                <a:ext uri="{FF2B5EF4-FFF2-40B4-BE49-F238E27FC236}">
                  <a16:creationId xmlns="" xmlns:a16="http://schemas.microsoft.com/office/drawing/2014/main" id="{792381F9-85A9-4F25-A819-EA5045147AAA}"/>
                </a:ext>
              </a:extLst>
            </p:cNvPr>
            <p:cNvSpPr/>
            <p:nvPr/>
          </p:nvSpPr>
          <p:spPr>
            <a:xfrm>
              <a:off x="3431684" y="404105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Ellipse 44">
              <a:extLst>
                <a:ext uri="{FF2B5EF4-FFF2-40B4-BE49-F238E27FC236}">
                  <a16:creationId xmlns="" xmlns:a16="http://schemas.microsoft.com/office/drawing/2014/main" id="{C93F15F1-2F0D-48D9-A91A-6B03509C0A43}"/>
                </a:ext>
              </a:extLst>
            </p:cNvPr>
            <p:cNvSpPr/>
            <p:nvPr/>
          </p:nvSpPr>
          <p:spPr>
            <a:xfrm>
              <a:off x="3366328" y="403481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Ellipse 45">
              <a:extLst>
                <a:ext uri="{FF2B5EF4-FFF2-40B4-BE49-F238E27FC236}">
                  <a16:creationId xmlns="" xmlns:a16="http://schemas.microsoft.com/office/drawing/2014/main" id="{783FA543-4CA8-454F-A978-5432B13DBDF9}"/>
                </a:ext>
              </a:extLst>
            </p:cNvPr>
            <p:cNvSpPr/>
            <p:nvPr/>
          </p:nvSpPr>
          <p:spPr>
            <a:xfrm>
              <a:off x="3376391" y="409179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Ellipse 46">
              <a:extLst>
                <a:ext uri="{FF2B5EF4-FFF2-40B4-BE49-F238E27FC236}">
                  <a16:creationId xmlns="" xmlns:a16="http://schemas.microsoft.com/office/drawing/2014/main" id="{001A05A1-3190-4D56-8F73-F917A49E8530}"/>
                </a:ext>
              </a:extLst>
            </p:cNvPr>
            <p:cNvSpPr/>
            <p:nvPr/>
          </p:nvSpPr>
          <p:spPr>
            <a:xfrm>
              <a:off x="3410461" y="414490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Ellipse 47">
              <a:extLst>
                <a:ext uri="{FF2B5EF4-FFF2-40B4-BE49-F238E27FC236}">
                  <a16:creationId xmlns="" xmlns:a16="http://schemas.microsoft.com/office/drawing/2014/main" id="{CA6FF269-9586-4F7E-8F90-AC43CBC53ACB}"/>
                </a:ext>
              </a:extLst>
            </p:cNvPr>
            <p:cNvSpPr/>
            <p:nvPr/>
          </p:nvSpPr>
          <p:spPr>
            <a:xfrm>
              <a:off x="3443603" y="419046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llipse 48">
              <a:extLst>
                <a:ext uri="{FF2B5EF4-FFF2-40B4-BE49-F238E27FC236}">
                  <a16:creationId xmlns="" xmlns:a16="http://schemas.microsoft.com/office/drawing/2014/main" id="{B61E5B8D-FF03-44F5-820B-B6FE65639A94}"/>
                </a:ext>
              </a:extLst>
            </p:cNvPr>
            <p:cNvSpPr/>
            <p:nvPr/>
          </p:nvSpPr>
          <p:spPr>
            <a:xfrm>
              <a:off x="3355641" y="418644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Ellipse 49">
              <a:extLst>
                <a:ext uri="{FF2B5EF4-FFF2-40B4-BE49-F238E27FC236}">
                  <a16:creationId xmlns="" xmlns:a16="http://schemas.microsoft.com/office/drawing/2014/main" id="{51FEBA09-4C96-45D5-9134-26E26FED4B31}"/>
                </a:ext>
              </a:extLst>
            </p:cNvPr>
            <p:cNvSpPr/>
            <p:nvPr/>
          </p:nvSpPr>
          <p:spPr>
            <a:xfrm>
              <a:off x="3329145" y="415314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Ellipse 50">
              <a:extLst>
                <a:ext uri="{FF2B5EF4-FFF2-40B4-BE49-F238E27FC236}">
                  <a16:creationId xmlns="" xmlns:a16="http://schemas.microsoft.com/office/drawing/2014/main" id="{DCF3006B-8008-4836-84DE-1767EFB88B70}"/>
                </a:ext>
              </a:extLst>
            </p:cNvPr>
            <p:cNvSpPr/>
            <p:nvPr/>
          </p:nvSpPr>
          <p:spPr>
            <a:xfrm>
              <a:off x="3292908" y="408913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Ellipse 51">
              <a:extLst>
                <a:ext uri="{FF2B5EF4-FFF2-40B4-BE49-F238E27FC236}">
                  <a16:creationId xmlns="" xmlns:a16="http://schemas.microsoft.com/office/drawing/2014/main" id="{5621837A-D1D8-4B56-A9CD-38E94433318F}"/>
                </a:ext>
              </a:extLst>
            </p:cNvPr>
            <p:cNvSpPr/>
            <p:nvPr/>
          </p:nvSpPr>
          <p:spPr>
            <a:xfrm>
              <a:off x="3298389" y="401095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Ellipse 52">
              <a:extLst>
                <a:ext uri="{FF2B5EF4-FFF2-40B4-BE49-F238E27FC236}">
                  <a16:creationId xmlns="" xmlns:a16="http://schemas.microsoft.com/office/drawing/2014/main" id="{5B7809AC-7B5C-4632-AC41-526DE66E8406}"/>
                </a:ext>
              </a:extLst>
            </p:cNvPr>
            <p:cNvSpPr/>
            <p:nvPr/>
          </p:nvSpPr>
          <p:spPr>
            <a:xfrm>
              <a:off x="3366328" y="396194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 xmlns:a16="http://schemas.microsoft.com/office/drawing/2014/main" id="{3E86925D-5FC7-4FAF-953B-44B10213A19B}"/>
                </a:ext>
              </a:extLst>
            </p:cNvPr>
            <p:cNvSpPr/>
            <p:nvPr/>
          </p:nvSpPr>
          <p:spPr>
            <a:xfrm>
              <a:off x="889794" y="446524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Ellipse 54">
              <a:extLst>
                <a:ext uri="{FF2B5EF4-FFF2-40B4-BE49-F238E27FC236}">
                  <a16:creationId xmlns="" xmlns:a16="http://schemas.microsoft.com/office/drawing/2014/main" id="{8093DBF1-A52B-47B5-96D3-AE3988108127}"/>
                </a:ext>
              </a:extLst>
            </p:cNvPr>
            <p:cNvSpPr/>
            <p:nvPr/>
          </p:nvSpPr>
          <p:spPr>
            <a:xfrm>
              <a:off x="927837" y="436715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Ellipse 55">
              <a:extLst>
                <a:ext uri="{FF2B5EF4-FFF2-40B4-BE49-F238E27FC236}">
                  <a16:creationId xmlns="" xmlns:a16="http://schemas.microsoft.com/office/drawing/2014/main" id="{858CF430-68AB-4C26-B026-43E3479B2D92}"/>
                </a:ext>
              </a:extLst>
            </p:cNvPr>
            <p:cNvSpPr/>
            <p:nvPr/>
          </p:nvSpPr>
          <p:spPr>
            <a:xfrm>
              <a:off x="969262" y="443874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Ellipse 56">
              <a:extLst>
                <a:ext uri="{FF2B5EF4-FFF2-40B4-BE49-F238E27FC236}">
                  <a16:creationId xmlns="" xmlns:a16="http://schemas.microsoft.com/office/drawing/2014/main" id="{07D4984A-2AB5-4708-B0B9-B445346E926B}"/>
                </a:ext>
              </a:extLst>
            </p:cNvPr>
            <p:cNvSpPr/>
            <p:nvPr/>
          </p:nvSpPr>
          <p:spPr>
            <a:xfrm>
              <a:off x="1131683" y="446637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Ellipse 57">
              <a:extLst>
                <a:ext uri="{FF2B5EF4-FFF2-40B4-BE49-F238E27FC236}">
                  <a16:creationId xmlns="" xmlns:a16="http://schemas.microsoft.com/office/drawing/2014/main" id="{C9ECF782-6374-4C29-8992-480523BFF2C9}"/>
                </a:ext>
              </a:extLst>
            </p:cNvPr>
            <p:cNvSpPr/>
            <p:nvPr/>
          </p:nvSpPr>
          <p:spPr>
            <a:xfrm>
              <a:off x="1076516" y="455214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Ellipse 58">
              <a:extLst>
                <a:ext uri="{FF2B5EF4-FFF2-40B4-BE49-F238E27FC236}">
                  <a16:creationId xmlns="" xmlns:a16="http://schemas.microsoft.com/office/drawing/2014/main" id="{9338AA09-1E67-42DC-8C53-D5174817392E}"/>
                </a:ext>
              </a:extLst>
            </p:cNvPr>
            <p:cNvSpPr/>
            <p:nvPr/>
          </p:nvSpPr>
          <p:spPr>
            <a:xfrm>
              <a:off x="1057243" y="461802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Ellipse 59">
              <a:extLst>
                <a:ext uri="{FF2B5EF4-FFF2-40B4-BE49-F238E27FC236}">
                  <a16:creationId xmlns="" xmlns:a16="http://schemas.microsoft.com/office/drawing/2014/main" id="{FED2FBD8-6DD4-49C3-A881-D539FA39AD97}"/>
                </a:ext>
              </a:extLst>
            </p:cNvPr>
            <p:cNvSpPr/>
            <p:nvPr/>
          </p:nvSpPr>
          <p:spPr>
            <a:xfrm>
              <a:off x="1063192" y="446998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Ellipse 60">
              <a:extLst>
                <a:ext uri="{FF2B5EF4-FFF2-40B4-BE49-F238E27FC236}">
                  <a16:creationId xmlns="" xmlns:a16="http://schemas.microsoft.com/office/drawing/2014/main" id="{E2774FEC-CBB1-475E-8183-DE97A627B90B}"/>
                </a:ext>
              </a:extLst>
            </p:cNvPr>
            <p:cNvSpPr/>
            <p:nvPr/>
          </p:nvSpPr>
          <p:spPr>
            <a:xfrm>
              <a:off x="1004252" y="434808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Ellipse 61">
              <a:extLst>
                <a:ext uri="{FF2B5EF4-FFF2-40B4-BE49-F238E27FC236}">
                  <a16:creationId xmlns="" xmlns:a16="http://schemas.microsoft.com/office/drawing/2014/main" id="{8CC0643C-D440-4BF8-9964-FE4DD075F0B1}"/>
                </a:ext>
              </a:extLst>
            </p:cNvPr>
            <p:cNvSpPr/>
            <p:nvPr/>
          </p:nvSpPr>
          <p:spPr>
            <a:xfrm>
              <a:off x="1044258" y="439068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Ellipse 62">
              <a:extLst>
                <a:ext uri="{FF2B5EF4-FFF2-40B4-BE49-F238E27FC236}">
                  <a16:creationId xmlns="" xmlns:a16="http://schemas.microsoft.com/office/drawing/2014/main" id="{443B31E7-9F79-4997-B39C-811AB5F2777A}"/>
                </a:ext>
              </a:extLst>
            </p:cNvPr>
            <p:cNvSpPr/>
            <p:nvPr/>
          </p:nvSpPr>
          <p:spPr>
            <a:xfrm>
              <a:off x="887265" y="437004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Ellipse 63">
              <a:extLst>
                <a:ext uri="{FF2B5EF4-FFF2-40B4-BE49-F238E27FC236}">
                  <a16:creationId xmlns="" xmlns:a16="http://schemas.microsoft.com/office/drawing/2014/main" id="{01931D62-BB77-4B5C-9751-C803917E285D}"/>
                </a:ext>
              </a:extLst>
            </p:cNvPr>
            <p:cNvSpPr/>
            <p:nvPr/>
          </p:nvSpPr>
          <p:spPr>
            <a:xfrm>
              <a:off x="1003686" y="439358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Ellipse 64">
              <a:extLst>
                <a:ext uri="{FF2B5EF4-FFF2-40B4-BE49-F238E27FC236}">
                  <a16:creationId xmlns="" xmlns:a16="http://schemas.microsoft.com/office/drawing/2014/main" id="{AE31099C-0CD0-4325-998B-760D35A1B08E}"/>
                </a:ext>
              </a:extLst>
            </p:cNvPr>
            <p:cNvSpPr/>
            <p:nvPr/>
          </p:nvSpPr>
          <p:spPr>
            <a:xfrm>
              <a:off x="810610" y="440097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Ellipse 65">
              <a:extLst>
                <a:ext uri="{FF2B5EF4-FFF2-40B4-BE49-F238E27FC236}">
                  <a16:creationId xmlns="" xmlns:a16="http://schemas.microsoft.com/office/drawing/2014/main" id="{923A3380-06DE-4B96-8F3A-707CF75D4FCA}"/>
                </a:ext>
              </a:extLst>
            </p:cNvPr>
            <p:cNvSpPr/>
            <p:nvPr/>
          </p:nvSpPr>
          <p:spPr>
            <a:xfrm>
              <a:off x="852623" y="432474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7" name="Ellipse 66">
              <a:extLst>
                <a:ext uri="{FF2B5EF4-FFF2-40B4-BE49-F238E27FC236}">
                  <a16:creationId xmlns="" xmlns:a16="http://schemas.microsoft.com/office/drawing/2014/main" id="{C59B0F18-776A-433C-9E38-A54058D0827F}"/>
                </a:ext>
              </a:extLst>
            </p:cNvPr>
            <p:cNvSpPr/>
            <p:nvPr/>
          </p:nvSpPr>
          <p:spPr>
            <a:xfrm>
              <a:off x="862070" y="426995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Ellipse 67">
              <a:extLst>
                <a:ext uri="{FF2B5EF4-FFF2-40B4-BE49-F238E27FC236}">
                  <a16:creationId xmlns="" xmlns:a16="http://schemas.microsoft.com/office/drawing/2014/main" id="{862FCD1A-404A-4D02-AF32-A3323DED6CF0}"/>
                </a:ext>
              </a:extLst>
            </p:cNvPr>
            <p:cNvSpPr/>
            <p:nvPr/>
          </p:nvSpPr>
          <p:spPr>
            <a:xfrm>
              <a:off x="822444" y="421073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Ellipse 68">
              <a:extLst>
                <a:ext uri="{FF2B5EF4-FFF2-40B4-BE49-F238E27FC236}">
                  <a16:creationId xmlns="" xmlns:a16="http://schemas.microsoft.com/office/drawing/2014/main" id="{24EB48C8-4FD0-4F19-976F-1FE956F3EE61}"/>
                </a:ext>
              </a:extLst>
            </p:cNvPr>
            <p:cNvSpPr/>
            <p:nvPr/>
          </p:nvSpPr>
          <p:spPr>
            <a:xfrm>
              <a:off x="777998" y="420613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Ellipse 69">
              <a:extLst>
                <a:ext uri="{FF2B5EF4-FFF2-40B4-BE49-F238E27FC236}">
                  <a16:creationId xmlns="" xmlns:a16="http://schemas.microsoft.com/office/drawing/2014/main" id="{EBF6925B-90A2-4989-BC6A-3F75AC24FE7B}"/>
                </a:ext>
              </a:extLst>
            </p:cNvPr>
            <p:cNvSpPr/>
            <p:nvPr/>
          </p:nvSpPr>
          <p:spPr>
            <a:xfrm>
              <a:off x="729973" y="422753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 name="Ellipse 70">
              <a:extLst>
                <a:ext uri="{FF2B5EF4-FFF2-40B4-BE49-F238E27FC236}">
                  <a16:creationId xmlns="" xmlns:a16="http://schemas.microsoft.com/office/drawing/2014/main" id="{F5D1A7C1-67A0-482D-9C4B-0E63AF46A730}"/>
                </a:ext>
              </a:extLst>
            </p:cNvPr>
            <p:cNvSpPr/>
            <p:nvPr/>
          </p:nvSpPr>
          <p:spPr>
            <a:xfrm>
              <a:off x="670568" y="415892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2" name="Ellipse 71">
              <a:extLst>
                <a:ext uri="{FF2B5EF4-FFF2-40B4-BE49-F238E27FC236}">
                  <a16:creationId xmlns="" xmlns:a16="http://schemas.microsoft.com/office/drawing/2014/main" id="{266DB75D-C31D-4502-AAC6-7F0627770BFB}"/>
                </a:ext>
              </a:extLst>
            </p:cNvPr>
            <p:cNvSpPr/>
            <p:nvPr/>
          </p:nvSpPr>
          <p:spPr>
            <a:xfrm>
              <a:off x="744593" y="414871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3" name="Ellipse 72">
              <a:extLst>
                <a:ext uri="{FF2B5EF4-FFF2-40B4-BE49-F238E27FC236}">
                  <a16:creationId xmlns="" xmlns:a16="http://schemas.microsoft.com/office/drawing/2014/main" id="{6F1ACCAB-9288-4166-B1D3-E7DB952C7F37}"/>
                </a:ext>
              </a:extLst>
            </p:cNvPr>
            <p:cNvSpPr/>
            <p:nvPr/>
          </p:nvSpPr>
          <p:spPr>
            <a:xfrm>
              <a:off x="813869" y="412222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4" name="Ellipse 73">
              <a:extLst>
                <a:ext uri="{FF2B5EF4-FFF2-40B4-BE49-F238E27FC236}">
                  <a16:creationId xmlns="" xmlns:a16="http://schemas.microsoft.com/office/drawing/2014/main" id="{9EA16AE5-1FB2-4C24-A66B-8C043578E5F4}"/>
                </a:ext>
              </a:extLst>
            </p:cNvPr>
            <p:cNvSpPr/>
            <p:nvPr/>
          </p:nvSpPr>
          <p:spPr>
            <a:xfrm>
              <a:off x="924524" y="418868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5" name="Ellipse 74">
              <a:extLst>
                <a:ext uri="{FF2B5EF4-FFF2-40B4-BE49-F238E27FC236}">
                  <a16:creationId xmlns="" xmlns:a16="http://schemas.microsoft.com/office/drawing/2014/main" id="{D5412015-4673-4403-9B89-E417CD0859CC}"/>
                </a:ext>
              </a:extLst>
            </p:cNvPr>
            <p:cNvSpPr/>
            <p:nvPr/>
          </p:nvSpPr>
          <p:spPr>
            <a:xfrm>
              <a:off x="932827" y="424736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6" name="Ellipse 75">
              <a:extLst>
                <a:ext uri="{FF2B5EF4-FFF2-40B4-BE49-F238E27FC236}">
                  <a16:creationId xmlns="" xmlns:a16="http://schemas.microsoft.com/office/drawing/2014/main" id="{CF910197-F124-465E-BEEB-6324D0D534F1}"/>
                </a:ext>
              </a:extLst>
            </p:cNvPr>
            <p:cNvSpPr/>
            <p:nvPr/>
          </p:nvSpPr>
          <p:spPr>
            <a:xfrm>
              <a:off x="1017018" y="426849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7" name="Ellipse 76">
              <a:extLst>
                <a:ext uri="{FF2B5EF4-FFF2-40B4-BE49-F238E27FC236}">
                  <a16:creationId xmlns="" xmlns:a16="http://schemas.microsoft.com/office/drawing/2014/main" id="{42FD8667-0834-49FC-A3B4-D295BA8F6977}"/>
                </a:ext>
              </a:extLst>
            </p:cNvPr>
            <p:cNvSpPr/>
            <p:nvPr/>
          </p:nvSpPr>
          <p:spPr>
            <a:xfrm>
              <a:off x="926416" y="431705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8" name="Ellipse 77">
              <a:extLst>
                <a:ext uri="{FF2B5EF4-FFF2-40B4-BE49-F238E27FC236}">
                  <a16:creationId xmlns="" xmlns:a16="http://schemas.microsoft.com/office/drawing/2014/main" id="{5B95F805-D76B-4440-A175-7B87EC095AFE}"/>
                </a:ext>
              </a:extLst>
            </p:cNvPr>
            <p:cNvSpPr/>
            <p:nvPr/>
          </p:nvSpPr>
          <p:spPr>
            <a:xfrm>
              <a:off x="1083738" y="431463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9" name="Ellipse 78">
              <a:extLst>
                <a:ext uri="{FF2B5EF4-FFF2-40B4-BE49-F238E27FC236}">
                  <a16:creationId xmlns="" xmlns:a16="http://schemas.microsoft.com/office/drawing/2014/main" id="{7E1A341B-FAC7-4569-A7C4-8BAD45D36580}"/>
                </a:ext>
              </a:extLst>
            </p:cNvPr>
            <p:cNvSpPr/>
            <p:nvPr/>
          </p:nvSpPr>
          <p:spPr>
            <a:xfrm>
              <a:off x="1110194" y="438039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0" name="Ellipse 79">
              <a:extLst>
                <a:ext uri="{FF2B5EF4-FFF2-40B4-BE49-F238E27FC236}">
                  <a16:creationId xmlns="" xmlns:a16="http://schemas.microsoft.com/office/drawing/2014/main" id="{219BF6E9-6F2C-47B7-959F-CD9BE6B8D967}"/>
                </a:ext>
              </a:extLst>
            </p:cNvPr>
            <p:cNvSpPr/>
            <p:nvPr/>
          </p:nvSpPr>
          <p:spPr>
            <a:xfrm>
              <a:off x="1014853" y="445883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1" name="Ellipse 80">
              <a:extLst>
                <a:ext uri="{FF2B5EF4-FFF2-40B4-BE49-F238E27FC236}">
                  <a16:creationId xmlns="" xmlns:a16="http://schemas.microsoft.com/office/drawing/2014/main" id="{855357FB-EA61-4B35-A324-3D980C59E809}"/>
                </a:ext>
              </a:extLst>
            </p:cNvPr>
            <p:cNvSpPr/>
            <p:nvPr/>
          </p:nvSpPr>
          <p:spPr>
            <a:xfrm>
              <a:off x="1136176" y="452565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2" name="Ellipse 81">
              <a:extLst>
                <a:ext uri="{FF2B5EF4-FFF2-40B4-BE49-F238E27FC236}">
                  <a16:creationId xmlns="" xmlns:a16="http://schemas.microsoft.com/office/drawing/2014/main" id="{7756ED55-6CC0-4EDA-A184-AD4080B4341E}"/>
                </a:ext>
              </a:extLst>
            </p:cNvPr>
            <p:cNvSpPr/>
            <p:nvPr/>
          </p:nvSpPr>
          <p:spPr>
            <a:xfrm>
              <a:off x="1133874" y="460119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3" name="Ellipse 82">
              <a:extLst>
                <a:ext uri="{FF2B5EF4-FFF2-40B4-BE49-F238E27FC236}">
                  <a16:creationId xmlns="" xmlns:a16="http://schemas.microsoft.com/office/drawing/2014/main" id="{703DCA7B-C623-47EF-9174-8FF8503E1E5A}"/>
                </a:ext>
              </a:extLst>
            </p:cNvPr>
            <p:cNvSpPr/>
            <p:nvPr/>
          </p:nvSpPr>
          <p:spPr>
            <a:xfrm>
              <a:off x="1215053" y="464735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4" name="Ellipse 83">
              <a:extLst>
                <a:ext uri="{FF2B5EF4-FFF2-40B4-BE49-F238E27FC236}">
                  <a16:creationId xmlns="" xmlns:a16="http://schemas.microsoft.com/office/drawing/2014/main" id="{65DE7CF4-D1AA-44AF-8590-5A01AEB73A9C}"/>
                </a:ext>
              </a:extLst>
            </p:cNvPr>
            <p:cNvSpPr/>
            <p:nvPr/>
          </p:nvSpPr>
          <p:spPr>
            <a:xfrm>
              <a:off x="1198471" y="458748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5" name="Ellipse 84">
              <a:extLst>
                <a:ext uri="{FF2B5EF4-FFF2-40B4-BE49-F238E27FC236}">
                  <a16:creationId xmlns="" xmlns:a16="http://schemas.microsoft.com/office/drawing/2014/main" id="{766F847C-15A5-479E-ABA1-3011F02E3172}"/>
                </a:ext>
              </a:extLst>
            </p:cNvPr>
            <p:cNvSpPr/>
            <p:nvPr/>
          </p:nvSpPr>
          <p:spPr>
            <a:xfrm>
              <a:off x="1174556" y="454553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6" name="Ellipse 85">
              <a:extLst>
                <a:ext uri="{FF2B5EF4-FFF2-40B4-BE49-F238E27FC236}">
                  <a16:creationId xmlns="" xmlns:a16="http://schemas.microsoft.com/office/drawing/2014/main" id="{58976728-F5AF-4C6D-A9D5-743B510DCDED}"/>
                </a:ext>
              </a:extLst>
            </p:cNvPr>
            <p:cNvSpPr/>
            <p:nvPr/>
          </p:nvSpPr>
          <p:spPr>
            <a:xfrm>
              <a:off x="1212573" y="448520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7" name="Ellipse 86">
              <a:extLst>
                <a:ext uri="{FF2B5EF4-FFF2-40B4-BE49-F238E27FC236}">
                  <a16:creationId xmlns="" xmlns:a16="http://schemas.microsoft.com/office/drawing/2014/main" id="{E98AA347-795E-4316-8944-F495E806D05B}"/>
                </a:ext>
              </a:extLst>
            </p:cNvPr>
            <p:cNvSpPr/>
            <p:nvPr/>
          </p:nvSpPr>
          <p:spPr>
            <a:xfrm>
              <a:off x="1206396" y="441811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8" name="Ellipse 87">
              <a:extLst>
                <a:ext uri="{FF2B5EF4-FFF2-40B4-BE49-F238E27FC236}">
                  <a16:creationId xmlns="" xmlns:a16="http://schemas.microsoft.com/office/drawing/2014/main" id="{65B0EEF5-9D4C-40B7-BBE6-5431846D1558}"/>
                </a:ext>
              </a:extLst>
            </p:cNvPr>
            <p:cNvSpPr/>
            <p:nvPr/>
          </p:nvSpPr>
          <p:spPr>
            <a:xfrm>
              <a:off x="1195229" y="435778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9" name="Ellipse 88">
              <a:extLst>
                <a:ext uri="{FF2B5EF4-FFF2-40B4-BE49-F238E27FC236}">
                  <a16:creationId xmlns="" xmlns:a16="http://schemas.microsoft.com/office/drawing/2014/main" id="{FAFF6EAF-2ACD-491C-81E5-EBDA1C4ED824}"/>
                </a:ext>
              </a:extLst>
            </p:cNvPr>
            <p:cNvSpPr/>
            <p:nvPr/>
          </p:nvSpPr>
          <p:spPr>
            <a:xfrm>
              <a:off x="1154384" y="430052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0" name="Ellipse 89">
              <a:extLst>
                <a:ext uri="{FF2B5EF4-FFF2-40B4-BE49-F238E27FC236}">
                  <a16:creationId xmlns="" xmlns:a16="http://schemas.microsoft.com/office/drawing/2014/main" id="{FF41A6DB-ADB1-402C-A15E-153A5097D1BA}"/>
                </a:ext>
              </a:extLst>
            </p:cNvPr>
            <p:cNvSpPr/>
            <p:nvPr/>
          </p:nvSpPr>
          <p:spPr>
            <a:xfrm>
              <a:off x="1130664" y="423608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1" name="Ellipse 90">
              <a:extLst>
                <a:ext uri="{FF2B5EF4-FFF2-40B4-BE49-F238E27FC236}">
                  <a16:creationId xmlns="" xmlns:a16="http://schemas.microsoft.com/office/drawing/2014/main" id="{73F3D89B-53FD-4349-AD71-EA2672BEECED}"/>
                </a:ext>
              </a:extLst>
            </p:cNvPr>
            <p:cNvSpPr/>
            <p:nvPr/>
          </p:nvSpPr>
          <p:spPr>
            <a:xfrm>
              <a:off x="1056288" y="419572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2" name="Ellipse 91">
              <a:extLst>
                <a:ext uri="{FF2B5EF4-FFF2-40B4-BE49-F238E27FC236}">
                  <a16:creationId xmlns="" xmlns:a16="http://schemas.microsoft.com/office/drawing/2014/main" id="{7E9D653E-E676-4456-8901-BDE24B5819A5}"/>
                </a:ext>
              </a:extLst>
            </p:cNvPr>
            <p:cNvSpPr/>
            <p:nvPr/>
          </p:nvSpPr>
          <p:spPr>
            <a:xfrm>
              <a:off x="2677052" y="420241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3" name="Ellipse 92">
              <a:extLst>
                <a:ext uri="{FF2B5EF4-FFF2-40B4-BE49-F238E27FC236}">
                  <a16:creationId xmlns="" xmlns:a16="http://schemas.microsoft.com/office/drawing/2014/main" id="{B43B00D4-C6BA-4996-8867-D7F72CF5DC81}"/>
                </a:ext>
              </a:extLst>
            </p:cNvPr>
            <p:cNvSpPr/>
            <p:nvPr/>
          </p:nvSpPr>
          <p:spPr>
            <a:xfrm>
              <a:off x="2767525" y="426446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4" name="Ellipse 93">
              <a:extLst>
                <a:ext uri="{FF2B5EF4-FFF2-40B4-BE49-F238E27FC236}">
                  <a16:creationId xmlns="" xmlns:a16="http://schemas.microsoft.com/office/drawing/2014/main" id="{0B5575A2-0720-4FC7-B0B4-442D4A6FCAC5}"/>
                </a:ext>
              </a:extLst>
            </p:cNvPr>
            <p:cNvSpPr/>
            <p:nvPr/>
          </p:nvSpPr>
          <p:spPr>
            <a:xfrm>
              <a:off x="2922442" y="415774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5" name="Ellipse 94">
              <a:extLst>
                <a:ext uri="{FF2B5EF4-FFF2-40B4-BE49-F238E27FC236}">
                  <a16:creationId xmlns="" xmlns:a16="http://schemas.microsoft.com/office/drawing/2014/main" id="{3D2A7252-186F-480C-B346-3DCC8659CE60}"/>
                </a:ext>
              </a:extLst>
            </p:cNvPr>
            <p:cNvSpPr/>
            <p:nvPr/>
          </p:nvSpPr>
          <p:spPr>
            <a:xfrm>
              <a:off x="2622593" y="390465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6" name="Ellipse 95">
              <a:extLst>
                <a:ext uri="{FF2B5EF4-FFF2-40B4-BE49-F238E27FC236}">
                  <a16:creationId xmlns="" xmlns:a16="http://schemas.microsoft.com/office/drawing/2014/main" id="{E9DCEAA3-48A8-407D-8492-BCC4F372C253}"/>
                </a:ext>
              </a:extLst>
            </p:cNvPr>
            <p:cNvSpPr/>
            <p:nvPr/>
          </p:nvSpPr>
          <p:spPr>
            <a:xfrm>
              <a:off x="2551285" y="395222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Ellipse 96">
              <a:extLst>
                <a:ext uri="{FF2B5EF4-FFF2-40B4-BE49-F238E27FC236}">
                  <a16:creationId xmlns="" xmlns:a16="http://schemas.microsoft.com/office/drawing/2014/main" id="{8B22FE22-6265-40E9-AF57-656A2F0BC367}"/>
                </a:ext>
              </a:extLst>
            </p:cNvPr>
            <p:cNvSpPr/>
            <p:nvPr/>
          </p:nvSpPr>
          <p:spPr>
            <a:xfrm>
              <a:off x="2591816" y="396828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Ellipse 97">
              <a:extLst>
                <a:ext uri="{FF2B5EF4-FFF2-40B4-BE49-F238E27FC236}">
                  <a16:creationId xmlns="" xmlns:a16="http://schemas.microsoft.com/office/drawing/2014/main" id="{9BF6A529-7794-4480-A31A-40986C140569}"/>
                </a:ext>
              </a:extLst>
            </p:cNvPr>
            <p:cNvSpPr/>
            <p:nvPr/>
          </p:nvSpPr>
          <p:spPr>
            <a:xfrm>
              <a:off x="2560581" y="400421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Ellipse 98">
              <a:extLst>
                <a:ext uri="{FF2B5EF4-FFF2-40B4-BE49-F238E27FC236}">
                  <a16:creationId xmlns="" xmlns:a16="http://schemas.microsoft.com/office/drawing/2014/main" id="{B7E0229E-9E72-4DE5-BC87-57CBDF2CC980}"/>
                </a:ext>
              </a:extLst>
            </p:cNvPr>
            <p:cNvSpPr/>
            <p:nvPr/>
          </p:nvSpPr>
          <p:spPr>
            <a:xfrm>
              <a:off x="3433892" y="425898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Ellipse 99">
              <a:extLst>
                <a:ext uri="{FF2B5EF4-FFF2-40B4-BE49-F238E27FC236}">
                  <a16:creationId xmlns="" xmlns:a16="http://schemas.microsoft.com/office/drawing/2014/main" id="{33FB7971-4DBC-40D8-B89F-1DAC63E2C3A8}"/>
                </a:ext>
              </a:extLst>
            </p:cNvPr>
            <p:cNvSpPr/>
            <p:nvPr/>
          </p:nvSpPr>
          <p:spPr>
            <a:xfrm>
              <a:off x="3565802" y="399042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Ellipse 100">
              <a:extLst>
                <a:ext uri="{FF2B5EF4-FFF2-40B4-BE49-F238E27FC236}">
                  <a16:creationId xmlns="" xmlns:a16="http://schemas.microsoft.com/office/drawing/2014/main" id="{F274ADB6-74FD-4589-8DCE-6B12E312509D}"/>
                </a:ext>
              </a:extLst>
            </p:cNvPr>
            <p:cNvSpPr/>
            <p:nvPr/>
          </p:nvSpPr>
          <p:spPr>
            <a:xfrm>
              <a:off x="3532155" y="389250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Ellipse 101">
              <a:extLst>
                <a:ext uri="{FF2B5EF4-FFF2-40B4-BE49-F238E27FC236}">
                  <a16:creationId xmlns="" xmlns:a16="http://schemas.microsoft.com/office/drawing/2014/main" id="{533CF5E4-DDF7-4345-9797-D4DBC03C961A}"/>
                </a:ext>
              </a:extLst>
            </p:cNvPr>
            <p:cNvSpPr/>
            <p:nvPr/>
          </p:nvSpPr>
          <p:spPr>
            <a:xfrm>
              <a:off x="3460388" y="390676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Ellipse 102">
              <a:extLst>
                <a:ext uri="{FF2B5EF4-FFF2-40B4-BE49-F238E27FC236}">
                  <a16:creationId xmlns="" xmlns:a16="http://schemas.microsoft.com/office/drawing/2014/main" id="{A03F402B-EC7C-43FB-8ACC-44F0B026683F}"/>
                </a:ext>
              </a:extLst>
            </p:cNvPr>
            <p:cNvSpPr/>
            <p:nvPr/>
          </p:nvSpPr>
          <p:spPr>
            <a:xfrm>
              <a:off x="3601602" y="387543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Ellipse 103">
              <a:extLst>
                <a:ext uri="{FF2B5EF4-FFF2-40B4-BE49-F238E27FC236}">
                  <a16:creationId xmlns="" xmlns:a16="http://schemas.microsoft.com/office/drawing/2014/main" id="{F9604ECF-E812-438D-9C0A-05C7A19C3DFD}"/>
                </a:ext>
              </a:extLst>
            </p:cNvPr>
            <p:cNvSpPr/>
            <p:nvPr/>
          </p:nvSpPr>
          <p:spPr>
            <a:xfrm>
              <a:off x="3638314" y="389724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Ellipse 104">
              <a:extLst>
                <a:ext uri="{FF2B5EF4-FFF2-40B4-BE49-F238E27FC236}">
                  <a16:creationId xmlns="" xmlns:a16="http://schemas.microsoft.com/office/drawing/2014/main" id="{5BBC1DEA-1C8B-4B25-8D46-C7B21E1295DB}"/>
                </a:ext>
              </a:extLst>
            </p:cNvPr>
            <p:cNvSpPr/>
            <p:nvPr/>
          </p:nvSpPr>
          <p:spPr>
            <a:xfrm>
              <a:off x="3242108" y="414490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Ellipse 105">
              <a:extLst>
                <a:ext uri="{FF2B5EF4-FFF2-40B4-BE49-F238E27FC236}">
                  <a16:creationId xmlns="" xmlns:a16="http://schemas.microsoft.com/office/drawing/2014/main" id="{F963BD4A-35D9-408E-94E5-8DF101AAC721}"/>
                </a:ext>
              </a:extLst>
            </p:cNvPr>
            <p:cNvSpPr/>
            <p:nvPr/>
          </p:nvSpPr>
          <p:spPr>
            <a:xfrm>
              <a:off x="879836" y="416219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Ellipse 106">
              <a:extLst>
                <a:ext uri="{FF2B5EF4-FFF2-40B4-BE49-F238E27FC236}">
                  <a16:creationId xmlns="" xmlns:a16="http://schemas.microsoft.com/office/drawing/2014/main" id="{323806FA-1FD4-436A-9ABB-EF51AE5801D1}"/>
                </a:ext>
              </a:extLst>
            </p:cNvPr>
            <p:cNvSpPr/>
            <p:nvPr/>
          </p:nvSpPr>
          <p:spPr>
            <a:xfrm>
              <a:off x="991267" y="413386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Ellipse 107">
              <a:extLst>
                <a:ext uri="{FF2B5EF4-FFF2-40B4-BE49-F238E27FC236}">
                  <a16:creationId xmlns="" xmlns:a16="http://schemas.microsoft.com/office/drawing/2014/main" id="{E7250DD6-F31D-4F56-B8E5-AA7DF4EAE7C1}"/>
                </a:ext>
              </a:extLst>
            </p:cNvPr>
            <p:cNvSpPr/>
            <p:nvPr/>
          </p:nvSpPr>
          <p:spPr>
            <a:xfrm>
              <a:off x="1592773" y="419940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Ellipse 108">
              <a:extLst>
                <a:ext uri="{FF2B5EF4-FFF2-40B4-BE49-F238E27FC236}">
                  <a16:creationId xmlns="" xmlns:a16="http://schemas.microsoft.com/office/drawing/2014/main" id="{CFD8E6C5-4267-4053-9E61-E1DF2DA7B76B}"/>
                </a:ext>
              </a:extLst>
            </p:cNvPr>
            <p:cNvSpPr/>
            <p:nvPr/>
          </p:nvSpPr>
          <p:spPr>
            <a:xfrm>
              <a:off x="2267397" y="366620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Ellipse 109">
              <a:extLst>
                <a:ext uri="{FF2B5EF4-FFF2-40B4-BE49-F238E27FC236}">
                  <a16:creationId xmlns="" xmlns:a16="http://schemas.microsoft.com/office/drawing/2014/main" id="{87E887D6-2ABB-405D-A9FC-0BBA54F7356D}"/>
                </a:ext>
              </a:extLst>
            </p:cNvPr>
            <p:cNvSpPr/>
            <p:nvPr/>
          </p:nvSpPr>
          <p:spPr>
            <a:xfrm>
              <a:off x="1215053" y="382243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Ellipse 110">
              <a:extLst>
                <a:ext uri="{FF2B5EF4-FFF2-40B4-BE49-F238E27FC236}">
                  <a16:creationId xmlns="" xmlns:a16="http://schemas.microsoft.com/office/drawing/2014/main" id="{727BF765-1A6A-4C2C-9CEF-AF49228D549B}"/>
                </a:ext>
              </a:extLst>
            </p:cNvPr>
            <p:cNvSpPr/>
            <p:nvPr/>
          </p:nvSpPr>
          <p:spPr>
            <a:xfrm>
              <a:off x="1056288" y="382243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Ellipse 111">
              <a:extLst>
                <a:ext uri="{FF2B5EF4-FFF2-40B4-BE49-F238E27FC236}">
                  <a16:creationId xmlns="" xmlns:a16="http://schemas.microsoft.com/office/drawing/2014/main" id="{CEB2F5B7-9E0D-473D-8994-D56BE888959E}"/>
                </a:ext>
              </a:extLst>
            </p:cNvPr>
            <p:cNvSpPr/>
            <p:nvPr/>
          </p:nvSpPr>
          <p:spPr>
            <a:xfrm>
              <a:off x="1044258" y="390815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Ellipse 112">
              <a:extLst>
                <a:ext uri="{FF2B5EF4-FFF2-40B4-BE49-F238E27FC236}">
                  <a16:creationId xmlns="" xmlns:a16="http://schemas.microsoft.com/office/drawing/2014/main" id="{BBF682FA-D018-4270-87A7-CE370F5CCDD2}"/>
                </a:ext>
              </a:extLst>
            </p:cNvPr>
            <p:cNvSpPr/>
            <p:nvPr/>
          </p:nvSpPr>
          <p:spPr>
            <a:xfrm>
              <a:off x="2371304" y="479159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Ellipse 113">
              <a:extLst>
                <a:ext uri="{FF2B5EF4-FFF2-40B4-BE49-F238E27FC236}">
                  <a16:creationId xmlns="" xmlns:a16="http://schemas.microsoft.com/office/drawing/2014/main" id="{C793287F-9B70-41CA-AC28-EC937BAE0DDD}"/>
                </a:ext>
              </a:extLst>
            </p:cNvPr>
            <p:cNvSpPr/>
            <p:nvPr/>
          </p:nvSpPr>
          <p:spPr>
            <a:xfrm>
              <a:off x="1437813" y="411820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Ellipse 114">
              <a:extLst>
                <a:ext uri="{FF2B5EF4-FFF2-40B4-BE49-F238E27FC236}">
                  <a16:creationId xmlns="" xmlns:a16="http://schemas.microsoft.com/office/drawing/2014/main" id="{31CCFFD4-283C-4213-AF43-21B0D9C6B26C}"/>
                </a:ext>
              </a:extLst>
            </p:cNvPr>
            <p:cNvSpPr/>
            <p:nvPr/>
          </p:nvSpPr>
          <p:spPr>
            <a:xfrm>
              <a:off x="1339421" y="392096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Ellipse 115">
              <a:extLst>
                <a:ext uri="{FF2B5EF4-FFF2-40B4-BE49-F238E27FC236}">
                  <a16:creationId xmlns="" xmlns:a16="http://schemas.microsoft.com/office/drawing/2014/main" id="{92475DAD-A82A-4069-A1D2-84E832F2E9F7}"/>
                </a:ext>
              </a:extLst>
            </p:cNvPr>
            <p:cNvSpPr/>
            <p:nvPr/>
          </p:nvSpPr>
          <p:spPr>
            <a:xfrm flipH="1">
              <a:off x="1919727" y="465977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Ellipse 116">
              <a:extLst>
                <a:ext uri="{FF2B5EF4-FFF2-40B4-BE49-F238E27FC236}">
                  <a16:creationId xmlns="" xmlns:a16="http://schemas.microsoft.com/office/drawing/2014/main" id="{D0872838-AAD1-43B9-B81F-FA505C1825A9}"/>
                </a:ext>
              </a:extLst>
            </p:cNvPr>
            <p:cNvSpPr/>
            <p:nvPr/>
          </p:nvSpPr>
          <p:spPr>
            <a:xfrm flipH="1">
              <a:off x="786168" y="392374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Ellipse 117">
              <a:extLst>
                <a:ext uri="{FF2B5EF4-FFF2-40B4-BE49-F238E27FC236}">
                  <a16:creationId xmlns="" xmlns:a16="http://schemas.microsoft.com/office/drawing/2014/main" id="{BAFF9B7F-6447-4CA0-A7BA-C66BC506918B}"/>
                </a:ext>
              </a:extLst>
            </p:cNvPr>
            <p:cNvSpPr/>
            <p:nvPr/>
          </p:nvSpPr>
          <p:spPr>
            <a:xfrm flipH="1">
              <a:off x="1460685" y="460798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Ellipse 118">
              <a:extLst>
                <a:ext uri="{FF2B5EF4-FFF2-40B4-BE49-F238E27FC236}">
                  <a16:creationId xmlns="" xmlns:a16="http://schemas.microsoft.com/office/drawing/2014/main" id="{017E03A0-1493-49FF-88F1-0402B47E4134}"/>
                </a:ext>
              </a:extLst>
            </p:cNvPr>
            <p:cNvSpPr/>
            <p:nvPr/>
          </p:nvSpPr>
          <p:spPr>
            <a:xfrm flipH="1">
              <a:off x="1107865" y="366684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Ellipse 119">
              <a:extLst>
                <a:ext uri="{FF2B5EF4-FFF2-40B4-BE49-F238E27FC236}">
                  <a16:creationId xmlns="" xmlns:a16="http://schemas.microsoft.com/office/drawing/2014/main" id="{C62E43BA-BA2C-473F-B964-383F6719E232}"/>
                </a:ext>
              </a:extLst>
            </p:cNvPr>
            <p:cNvSpPr/>
            <p:nvPr/>
          </p:nvSpPr>
          <p:spPr>
            <a:xfrm flipH="1">
              <a:off x="1352240" y="422796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Ellipse 120">
              <a:extLst>
                <a:ext uri="{FF2B5EF4-FFF2-40B4-BE49-F238E27FC236}">
                  <a16:creationId xmlns="" xmlns:a16="http://schemas.microsoft.com/office/drawing/2014/main" id="{869464ED-420E-4C06-8554-94E1E32EF2AD}"/>
                </a:ext>
              </a:extLst>
            </p:cNvPr>
            <p:cNvSpPr/>
            <p:nvPr/>
          </p:nvSpPr>
          <p:spPr>
            <a:xfrm flipH="1">
              <a:off x="1482020" y="439968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2" name="Ellipse 121">
              <a:extLst>
                <a:ext uri="{FF2B5EF4-FFF2-40B4-BE49-F238E27FC236}">
                  <a16:creationId xmlns="" xmlns:a16="http://schemas.microsoft.com/office/drawing/2014/main" id="{E273937B-BACA-41A0-B361-15BD8D9B3CEC}"/>
                </a:ext>
              </a:extLst>
            </p:cNvPr>
            <p:cNvSpPr/>
            <p:nvPr/>
          </p:nvSpPr>
          <p:spPr>
            <a:xfrm flipH="1">
              <a:off x="1755305" y="440573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3" name="Ellipse 122">
              <a:extLst>
                <a:ext uri="{FF2B5EF4-FFF2-40B4-BE49-F238E27FC236}">
                  <a16:creationId xmlns="" xmlns:a16="http://schemas.microsoft.com/office/drawing/2014/main" id="{548CA0DA-B35D-483C-A81D-92F55B09AB4F}"/>
                </a:ext>
              </a:extLst>
            </p:cNvPr>
            <p:cNvSpPr/>
            <p:nvPr/>
          </p:nvSpPr>
          <p:spPr>
            <a:xfrm flipH="1">
              <a:off x="1694702" y="452712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4" name="Ellipse 123">
              <a:extLst>
                <a:ext uri="{FF2B5EF4-FFF2-40B4-BE49-F238E27FC236}">
                  <a16:creationId xmlns="" xmlns:a16="http://schemas.microsoft.com/office/drawing/2014/main" id="{987796A9-2826-4711-9A94-A64AD4B2A80E}"/>
                </a:ext>
              </a:extLst>
            </p:cNvPr>
            <p:cNvSpPr/>
            <p:nvPr/>
          </p:nvSpPr>
          <p:spPr>
            <a:xfrm flipH="1">
              <a:off x="1605642" y="463162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5" name="Ellipse 124">
              <a:extLst>
                <a:ext uri="{FF2B5EF4-FFF2-40B4-BE49-F238E27FC236}">
                  <a16:creationId xmlns="" xmlns:a16="http://schemas.microsoft.com/office/drawing/2014/main" id="{356EAD6B-ED99-4833-9B99-2EFF966A5739}"/>
                </a:ext>
              </a:extLst>
            </p:cNvPr>
            <p:cNvSpPr/>
            <p:nvPr/>
          </p:nvSpPr>
          <p:spPr>
            <a:xfrm flipH="1">
              <a:off x="772042" y="372003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6" name="Ellipse 125">
              <a:extLst>
                <a:ext uri="{FF2B5EF4-FFF2-40B4-BE49-F238E27FC236}">
                  <a16:creationId xmlns="" xmlns:a16="http://schemas.microsoft.com/office/drawing/2014/main" id="{38019E42-C9A4-4275-900A-10011C39DD0B}"/>
                </a:ext>
              </a:extLst>
            </p:cNvPr>
            <p:cNvSpPr/>
            <p:nvPr/>
          </p:nvSpPr>
          <p:spPr>
            <a:xfrm rot="1713282" flipH="1">
              <a:off x="1567691" y="394396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7" name="Ellipse 126">
              <a:extLst>
                <a:ext uri="{FF2B5EF4-FFF2-40B4-BE49-F238E27FC236}">
                  <a16:creationId xmlns="" xmlns:a16="http://schemas.microsoft.com/office/drawing/2014/main" id="{D7ACF41E-BF32-489D-87E2-EE3925A20691}"/>
                </a:ext>
              </a:extLst>
            </p:cNvPr>
            <p:cNvSpPr/>
            <p:nvPr/>
          </p:nvSpPr>
          <p:spPr>
            <a:xfrm rot="1713282" flipH="1">
              <a:off x="1765930" y="391835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8" name="Ellipse 127">
              <a:extLst>
                <a:ext uri="{FF2B5EF4-FFF2-40B4-BE49-F238E27FC236}">
                  <a16:creationId xmlns="" xmlns:a16="http://schemas.microsoft.com/office/drawing/2014/main" id="{1B2B53FE-717E-412E-B2FE-9D8A7E042751}"/>
                </a:ext>
              </a:extLst>
            </p:cNvPr>
            <p:cNvSpPr/>
            <p:nvPr/>
          </p:nvSpPr>
          <p:spPr>
            <a:xfrm rot="1713282" flipH="1">
              <a:off x="1956316" y="365796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9" name="Ellipse 128">
              <a:extLst>
                <a:ext uri="{FF2B5EF4-FFF2-40B4-BE49-F238E27FC236}">
                  <a16:creationId xmlns="" xmlns:a16="http://schemas.microsoft.com/office/drawing/2014/main" id="{984FD3DD-3089-4EAC-8833-8DC8748B5436}"/>
                </a:ext>
              </a:extLst>
            </p:cNvPr>
            <p:cNvSpPr/>
            <p:nvPr/>
          </p:nvSpPr>
          <p:spPr>
            <a:xfrm rot="1713282" flipH="1">
              <a:off x="2095769" y="373385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0" name="Ellipse 129">
              <a:extLst>
                <a:ext uri="{FF2B5EF4-FFF2-40B4-BE49-F238E27FC236}">
                  <a16:creationId xmlns="" xmlns:a16="http://schemas.microsoft.com/office/drawing/2014/main" id="{176486E4-FE2B-4549-8083-012D58C88E66}"/>
                </a:ext>
              </a:extLst>
            </p:cNvPr>
            <p:cNvSpPr/>
            <p:nvPr/>
          </p:nvSpPr>
          <p:spPr>
            <a:xfrm rot="1713282" flipH="1">
              <a:off x="1956030" y="375539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1" name="Ellipse 130">
              <a:extLst>
                <a:ext uri="{FF2B5EF4-FFF2-40B4-BE49-F238E27FC236}">
                  <a16:creationId xmlns="" xmlns:a16="http://schemas.microsoft.com/office/drawing/2014/main" id="{F4D41D0B-93C5-4591-A97F-4569F1B49263}"/>
                </a:ext>
              </a:extLst>
            </p:cNvPr>
            <p:cNvSpPr/>
            <p:nvPr/>
          </p:nvSpPr>
          <p:spPr>
            <a:xfrm rot="1713282" flipH="1">
              <a:off x="2065364" y="381489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2" name="Ellipse 131">
              <a:extLst>
                <a:ext uri="{FF2B5EF4-FFF2-40B4-BE49-F238E27FC236}">
                  <a16:creationId xmlns="" xmlns:a16="http://schemas.microsoft.com/office/drawing/2014/main" id="{36747F8D-B27C-4969-802D-84DCECB655A8}"/>
                </a:ext>
              </a:extLst>
            </p:cNvPr>
            <p:cNvSpPr/>
            <p:nvPr/>
          </p:nvSpPr>
          <p:spPr>
            <a:xfrm rot="1713282" flipH="1">
              <a:off x="1954108" y="389254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3" name="Ellipse 132">
              <a:extLst>
                <a:ext uri="{FF2B5EF4-FFF2-40B4-BE49-F238E27FC236}">
                  <a16:creationId xmlns="" xmlns:a16="http://schemas.microsoft.com/office/drawing/2014/main" id="{44B4EA7B-C626-43DF-92DD-65BA02DB378F}"/>
                </a:ext>
              </a:extLst>
            </p:cNvPr>
            <p:cNvSpPr/>
            <p:nvPr/>
          </p:nvSpPr>
          <p:spPr>
            <a:xfrm rot="1713282" flipH="1">
              <a:off x="1683717" y="403402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4" name="Ellipse 133">
              <a:extLst>
                <a:ext uri="{FF2B5EF4-FFF2-40B4-BE49-F238E27FC236}">
                  <a16:creationId xmlns="" xmlns:a16="http://schemas.microsoft.com/office/drawing/2014/main" id="{9F2A6B6F-64A3-4A36-A06F-2D74A5C529D1}"/>
                </a:ext>
              </a:extLst>
            </p:cNvPr>
            <p:cNvSpPr/>
            <p:nvPr/>
          </p:nvSpPr>
          <p:spPr>
            <a:xfrm rot="1713282" flipH="1">
              <a:off x="1657767" y="377731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5" name="Ellipse 134">
              <a:extLst>
                <a:ext uri="{FF2B5EF4-FFF2-40B4-BE49-F238E27FC236}">
                  <a16:creationId xmlns="" xmlns:a16="http://schemas.microsoft.com/office/drawing/2014/main" id="{11E166B1-8B06-4CE0-A074-74C696393547}"/>
                </a:ext>
              </a:extLst>
            </p:cNvPr>
            <p:cNvSpPr/>
            <p:nvPr/>
          </p:nvSpPr>
          <p:spPr>
            <a:xfrm rot="1713282" flipH="1">
              <a:off x="1820209" y="426787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6" name="Ellipse 135">
              <a:extLst>
                <a:ext uri="{FF2B5EF4-FFF2-40B4-BE49-F238E27FC236}">
                  <a16:creationId xmlns="" xmlns:a16="http://schemas.microsoft.com/office/drawing/2014/main" id="{E7E57ECA-1897-411D-93BE-E8C8936B35E2}"/>
                </a:ext>
              </a:extLst>
            </p:cNvPr>
            <p:cNvSpPr/>
            <p:nvPr/>
          </p:nvSpPr>
          <p:spPr>
            <a:xfrm rot="1713282" flipH="1">
              <a:off x="1936235" y="435793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7" name="Ellipse 136">
              <a:extLst>
                <a:ext uri="{FF2B5EF4-FFF2-40B4-BE49-F238E27FC236}">
                  <a16:creationId xmlns="" xmlns:a16="http://schemas.microsoft.com/office/drawing/2014/main" id="{00215C74-C379-4617-BB3F-907ED56B30BF}"/>
                </a:ext>
              </a:extLst>
            </p:cNvPr>
            <p:cNvSpPr/>
            <p:nvPr/>
          </p:nvSpPr>
          <p:spPr>
            <a:xfrm rot="1713282" flipH="1">
              <a:off x="1910285" y="410122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8" name="Ellipse 137">
              <a:extLst>
                <a:ext uri="{FF2B5EF4-FFF2-40B4-BE49-F238E27FC236}">
                  <a16:creationId xmlns="" xmlns:a16="http://schemas.microsoft.com/office/drawing/2014/main" id="{5039137A-22A5-45E9-BA1B-72882E5B9596}"/>
                </a:ext>
              </a:extLst>
            </p:cNvPr>
            <p:cNvSpPr/>
            <p:nvPr/>
          </p:nvSpPr>
          <p:spPr>
            <a:xfrm>
              <a:off x="2218395" y="462516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9" name="Ellipse 138">
              <a:extLst>
                <a:ext uri="{FF2B5EF4-FFF2-40B4-BE49-F238E27FC236}">
                  <a16:creationId xmlns="" xmlns:a16="http://schemas.microsoft.com/office/drawing/2014/main" id="{FA25B252-32B5-4746-AAA4-FCE4212B9FE1}"/>
                </a:ext>
              </a:extLst>
            </p:cNvPr>
            <p:cNvSpPr/>
            <p:nvPr/>
          </p:nvSpPr>
          <p:spPr>
            <a:xfrm>
              <a:off x="2256453" y="445444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0" name="Ellipse 139">
              <a:extLst>
                <a:ext uri="{FF2B5EF4-FFF2-40B4-BE49-F238E27FC236}">
                  <a16:creationId xmlns="" xmlns:a16="http://schemas.microsoft.com/office/drawing/2014/main" id="{404B878C-3B2E-4789-8581-85FF4359E3A1}"/>
                </a:ext>
              </a:extLst>
            </p:cNvPr>
            <p:cNvSpPr/>
            <p:nvPr/>
          </p:nvSpPr>
          <p:spPr>
            <a:xfrm>
              <a:off x="2097688" y="445444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1" name="Ellipse 140">
              <a:extLst>
                <a:ext uri="{FF2B5EF4-FFF2-40B4-BE49-F238E27FC236}">
                  <a16:creationId xmlns="" xmlns:a16="http://schemas.microsoft.com/office/drawing/2014/main" id="{03E8106C-A68E-4114-AAB5-48FEE4CEE032}"/>
                </a:ext>
              </a:extLst>
            </p:cNvPr>
            <p:cNvSpPr/>
            <p:nvPr/>
          </p:nvSpPr>
          <p:spPr>
            <a:xfrm>
              <a:off x="2551285" y="434340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2" name="Ellipse 141">
              <a:extLst>
                <a:ext uri="{FF2B5EF4-FFF2-40B4-BE49-F238E27FC236}">
                  <a16:creationId xmlns="" xmlns:a16="http://schemas.microsoft.com/office/drawing/2014/main" id="{618F4C58-8248-47ED-9284-F5C1EB436B45}"/>
                </a:ext>
              </a:extLst>
            </p:cNvPr>
            <p:cNvSpPr/>
            <p:nvPr/>
          </p:nvSpPr>
          <p:spPr>
            <a:xfrm>
              <a:off x="2085658" y="454016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3" name="Ellipse 142">
              <a:extLst>
                <a:ext uri="{FF2B5EF4-FFF2-40B4-BE49-F238E27FC236}">
                  <a16:creationId xmlns="" xmlns:a16="http://schemas.microsoft.com/office/drawing/2014/main" id="{007BE154-E8AA-4284-B274-691C490159E0}"/>
                </a:ext>
              </a:extLst>
            </p:cNvPr>
            <p:cNvSpPr/>
            <p:nvPr/>
          </p:nvSpPr>
          <p:spPr>
            <a:xfrm>
              <a:off x="2115047" y="491177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4" name="Ellipse 143">
              <a:extLst>
                <a:ext uri="{FF2B5EF4-FFF2-40B4-BE49-F238E27FC236}">
                  <a16:creationId xmlns="" xmlns:a16="http://schemas.microsoft.com/office/drawing/2014/main" id="{E7839C5A-12A9-47EB-903E-C1E9C2D669CD}"/>
                </a:ext>
              </a:extLst>
            </p:cNvPr>
            <p:cNvSpPr/>
            <p:nvPr/>
          </p:nvSpPr>
          <p:spPr>
            <a:xfrm>
              <a:off x="2380821" y="455297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5" name="Ellipse 144">
              <a:extLst>
                <a:ext uri="{FF2B5EF4-FFF2-40B4-BE49-F238E27FC236}">
                  <a16:creationId xmlns="" xmlns:a16="http://schemas.microsoft.com/office/drawing/2014/main" id="{1F2F2F4B-55F3-49D0-B32C-6125EF55C3E1}"/>
                </a:ext>
              </a:extLst>
            </p:cNvPr>
            <p:cNvSpPr/>
            <p:nvPr/>
          </p:nvSpPr>
          <p:spPr>
            <a:xfrm rot="17913282" flipH="1">
              <a:off x="2296740" y="430688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6" name="Ellipse 145">
              <a:extLst>
                <a:ext uri="{FF2B5EF4-FFF2-40B4-BE49-F238E27FC236}">
                  <a16:creationId xmlns="" xmlns:a16="http://schemas.microsoft.com/office/drawing/2014/main" id="{39CFC23B-E593-4307-882E-128E3258221F}"/>
                </a:ext>
              </a:extLst>
            </p:cNvPr>
            <p:cNvSpPr/>
            <p:nvPr/>
          </p:nvSpPr>
          <p:spPr>
            <a:xfrm rot="17913282" flipH="1">
              <a:off x="2361563" y="400726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7" name="Ellipse 146">
              <a:extLst>
                <a:ext uri="{FF2B5EF4-FFF2-40B4-BE49-F238E27FC236}">
                  <a16:creationId xmlns="" xmlns:a16="http://schemas.microsoft.com/office/drawing/2014/main" id="{0C5CED91-F666-42CF-86AA-34428CFB9AE3}"/>
                </a:ext>
              </a:extLst>
            </p:cNvPr>
            <p:cNvSpPr/>
            <p:nvPr/>
          </p:nvSpPr>
          <p:spPr>
            <a:xfrm rot="17913282" flipH="1">
              <a:off x="2102988" y="406047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Ellipse 147">
              <a:extLst>
                <a:ext uri="{FF2B5EF4-FFF2-40B4-BE49-F238E27FC236}">
                  <a16:creationId xmlns="" xmlns:a16="http://schemas.microsoft.com/office/drawing/2014/main" id="{64309A1F-FDF4-4EBB-B91E-E8A4269EAA26}"/>
                </a:ext>
              </a:extLst>
            </p:cNvPr>
            <p:cNvSpPr/>
            <p:nvPr/>
          </p:nvSpPr>
          <p:spPr>
            <a:xfrm rot="17913282" flipH="1">
              <a:off x="1345521" y="365368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Ellipse 148">
              <a:extLst>
                <a:ext uri="{FF2B5EF4-FFF2-40B4-BE49-F238E27FC236}">
                  <a16:creationId xmlns="" xmlns:a16="http://schemas.microsoft.com/office/drawing/2014/main" id="{B68B94A6-0AF6-4897-AEFF-75E7F2BD8363}"/>
                </a:ext>
              </a:extLst>
            </p:cNvPr>
            <p:cNvSpPr/>
            <p:nvPr/>
          </p:nvSpPr>
          <p:spPr>
            <a:xfrm rot="17913282" flipH="1">
              <a:off x="2231460" y="389254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Ellipse 149">
              <a:extLst>
                <a:ext uri="{FF2B5EF4-FFF2-40B4-BE49-F238E27FC236}">
                  <a16:creationId xmlns="" xmlns:a16="http://schemas.microsoft.com/office/drawing/2014/main" id="{AA18B3EE-E99E-4208-BC10-B84111F40CBD}"/>
                </a:ext>
              </a:extLst>
            </p:cNvPr>
            <p:cNvSpPr/>
            <p:nvPr/>
          </p:nvSpPr>
          <p:spPr>
            <a:xfrm rot="17913282" flipH="1">
              <a:off x="1523119" y="383645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Ellipse 150">
              <a:extLst>
                <a:ext uri="{FF2B5EF4-FFF2-40B4-BE49-F238E27FC236}">
                  <a16:creationId xmlns="" xmlns:a16="http://schemas.microsoft.com/office/drawing/2014/main" id="{1009F267-CA76-44F4-8CD1-E25A63DD6EB2}"/>
                </a:ext>
              </a:extLst>
            </p:cNvPr>
            <p:cNvSpPr/>
            <p:nvPr/>
          </p:nvSpPr>
          <p:spPr>
            <a:xfrm rot="17913282" flipH="1">
              <a:off x="2483794" y="374563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Ellipse 151">
              <a:extLst>
                <a:ext uri="{FF2B5EF4-FFF2-40B4-BE49-F238E27FC236}">
                  <a16:creationId xmlns="" xmlns:a16="http://schemas.microsoft.com/office/drawing/2014/main" id="{6DFF768A-C6F7-409A-AEDB-BDD7A979BE0B}"/>
                </a:ext>
              </a:extLst>
            </p:cNvPr>
            <p:cNvSpPr/>
            <p:nvPr/>
          </p:nvSpPr>
          <p:spPr>
            <a:xfrm rot="17913282" flipH="1">
              <a:off x="2386792" y="419086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Ellipse 152">
              <a:extLst>
                <a:ext uri="{FF2B5EF4-FFF2-40B4-BE49-F238E27FC236}">
                  <a16:creationId xmlns="" xmlns:a16="http://schemas.microsoft.com/office/drawing/2014/main" id="{7D19255C-D9D5-4D08-BBA8-8A1C7C3AAA58}"/>
                </a:ext>
              </a:extLst>
            </p:cNvPr>
            <p:cNvSpPr/>
            <p:nvPr/>
          </p:nvSpPr>
          <p:spPr>
            <a:xfrm rot="17913282" flipH="1">
              <a:off x="2130082" y="421681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Ellipse 153">
              <a:extLst>
                <a:ext uri="{FF2B5EF4-FFF2-40B4-BE49-F238E27FC236}">
                  <a16:creationId xmlns="" xmlns:a16="http://schemas.microsoft.com/office/drawing/2014/main" id="{DCF977F7-4403-41F1-A920-8C433175FB10}"/>
                </a:ext>
              </a:extLst>
            </p:cNvPr>
            <p:cNvSpPr/>
            <p:nvPr/>
          </p:nvSpPr>
          <p:spPr>
            <a:xfrm rot="1713282" flipH="1">
              <a:off x="2630978" y="453460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Ellipse 154">
              <a:extLst>
                <a:ext uri="{FF2B5EF4-FFF2-40B4-BE49-F238E27FC236}">
                  <a16:creationId xmlns="" xmlns:a16="http://schemas.microsoft.com/office/drawing/2014/main" id="{B585477D-40C2-438D-9054-77E347920068}"/>
                </a:ext>
              </a:extLst>
            </p:cNvPr>
            <p:cNvSpPr/>
            <p:nvPr/>
          </p:nvSpPr>
          <p:spPr>
            <a:xfrm rot="1713282" flipH="1">
              <a:off x="2877390" y="450256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6" name="Ellipse 155">
              <a:extLst>
                <a:ext uri="{FF2B5EF4-FFF2-40B4-BE49-F238E27FC236}">
                  <a16:creationId xmlns="" xmlns:a16="http://schemas.microsoft.com/office/drawing/2014/main" id="{9C6C8C83-D6C4-4892-819B-17382EFE6718}"/>
                </a:ext>
              </a:extLst>
            </p:cNvPr>
            <p:cNvSpPr/>
            <p:nvPr/>
          </p:nvSpPr>
          <p:spPr>
            <a:xfrm rot="1713282" flipH="1">
              <a:off x="3016842" y="441674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Ellipse 156">
              <a:extLst>
                <a:ext uri="{FF2B5EF4-FFF2-40B4-BE49-F238E27FC236}">
                  <a16:creationId xmlns="" xmlns:a16="http://schemas.microsoft.com/office/drawing/2014/main" id="{3632133D-B9ED-4143-B3F7-7970F60C598B}"/>
                </a:ext>
              </a:extLst>
            </p:cNvPr>
            <p:cNvSpPr/>
            <p:nvPr/>
          </p:nvSpPr>
          <p:spPr>
            <a:xfrm rot="1713282" flipH="1">
              <a:off x="3063355" y="462878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Ellipse 157">
              <a:extLst>
                <a:ext uri="{FF2B5EF4-FFF2-40B4-BE49-F238E27FC236}">
                  <a16:creationId xmlns="" xmlns:a16="http://schemas.microsoft.com/office/drawing/2014/main" id="{FB0779D8-E739-4279-AF99-57BA3E2C47B6}"/>
                </a:ext>
              </a:extLst>
            </p:cNvPr>
            <p:cNvSpPr/>
            <p:nvPr/>
          </p:nvSpPr>
          <p:spPr>
            <a:xfrm rot="1713282" flipH="1">
              <a:off x="2952099" y="470644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Ellipse 158">
              <a:extLst>
                <a:ext uri="{FF2B5EF4-FFF2-40B4-BE49-F238E27FC236}">
                  <a16:creationId xmlns="" xmlns:a16="http://schemas.microsoft.com/office/drawing/2014/main" id="{1ED1DA09-FF58-46CD-87B9-A41115DCBE97}"/>
                </a:ext>
              </a:extLst>
            </p:cNvPr>
            <p:cNvSpPr/>
            <p:nvPr/>
          </p:nvSpPr>
          <p:spPr>
            <a:xfrm rot="1713282" flipH="1">
              <a:off x="2823922" y="475566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Ellipse 159">
              <a:extLst>
                <a:ext uri="{FF2B5EF4-FFF2-40B4-BE49-F238E27FC236}">
                  <a16:creationId xmlns="" xmlns:a16="http://schemas.microsoft.com/office/drawing/2014/main" id="{C00DB4E8-D8B1-42AF-B56D-AF1FDB330A51}"/>
                </a:ext>
              </a:extLst>
            </p:cNvPr>
            <p:cNvSpPr/>
            <p:nvPr/>
          </p:nvSpPr>
          <p:spPr>
            <a:xfrm rot="1713282" flipH="1">
              <a:off x="2721054" y="436794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Ellipse 160">
              <a:extLst>
                <a:ext uri="{FF2B5EF4-FFF2-40B4-BE49-F238E27FC236}">
                  <a16:creationId xmlns="" xmlns:a16="http://schemas.microsoft.com/office/drawing/2014/main" id="{A69EAD97-ECCD-4117-86FF-9A0854820E99}"/>
                </a:ext>
              </a:extLst>
            </p:cNvPr>
            <p:cNvSpPr/>
            <p:nvPr/>
          </p:nvSpPr>
          <p:spPr>
            <a:xfrm rot="1713282" flipH="1">
              <a:off x="3050490" y="482286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Ellipse 161">
              <a:extLst>
                <a:ext uri="{FF2B5EF4-FFF2-40B4-BE49-F238E27FC236}">
                  <a16:creationId xmlns="" xmlns:a16="http://schemas.microsoft.com/office/drawing/2014/main" id="{F7B7C3DA-391B-4493-8C07-659179513A6C}"/>
                </a:ext>
              </a:extLst>
            </p:cNvPr>
            <p:cNvSpPr/>
            <p:nvPr/>
          </p:nvSpPr>
          <p:spPr>
            <a:xfrm rot="1713282" flipH="1">
              <a:off x="3099292" y="498752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Ellipse 162">
              <a:extLst>
                <a:ext uri="{FF2B5EF4-FFF2-40B4-BE49-F238E27FC236}">
                  <a16:creationId xmlns="" xmlns:a16="http://schemas.microsoft.com/office/drawing/2014/main" id="{E59957E3-1B5E-4CE7-8AF8-DAF7F64B5964}"/>
                </a:ext>
              </a:extLst>
            </p:cNvPr>
            <p:cNvSpPr/>
            <p:nvPr/>
          </p:nvSpPr>
          <p:spPr>
            <a:xfrm rot="1713282" flipH="1">
              <a:off x="3228988" y="441773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Ellipse 163">
              <a:extLst>
                <a:ext uri="{FF2B5EF4-FFF2-40B4-BE49-F238E27FC236}">
                  <a16:creationId xmlns="" xmlns:a16="http://schemas.microsoft.com/office/drawing/2014/main" id="{7E98D29A-5681-40E1-A126-B9AA869E2A52}"/>
                </a:ext>
              </a:extLst>
            </p:cNvPr>
            <p:cNvSpPr/>
            <p:nvPr/>
          </p:nvSpPr>
          <p:spPr>
            <a:xfrm rot="1713282" flipH="1">
              <a:off x="2524789" y="467123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Ellipse 164">
              <a:extLst>
                <a:ext uri="{FF2B5EF4-FFF2-40B4-BE49-F238E27FC236}">
                  <a16:creationId xmlns="" xmlns:a16="http://schemas.microsoft.com/office/drawing/2014/main" id="{3EEB9B73-B4F4-4FFE-8724-05C69999FE43}"/>
                </a:ext>
              </a:extLst>
            </p:cNvPr>
            <p:cNvSpPr/>
            <p:nvPr/>
          </p:nvSpPr>
          <p:spPr>
            <a:xfrm>
              <a:off x="3143136" y="5059141"/>
              <a:ext cx="54000" cy="54000"/>
            </a:xfrm>
            <a:prstGeom prst="ellipse">
              <a:avLst/>
            </a:prstGeom>
            <a:solidFill>
              <a:srgbClr val="104B7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Ellipse 165">
              <a:extLst>
                <a:ext uri="{FF2B5EF4-FFF2-40B4-BE49-F238E27FC236}">
                  <a16:creationId xmlns="" xmlns:a16="http://schemas.microsoft.com/office/drawing/2014/main" id="{B34B468C-5103-4FD5-9956-CF6D11439CB8}"/>
                </a:ext>
              </a:extLst>
            </p:cNvPr>
            <p:cNvSpPr/>
            <p:nvPr/>
          </p:nvSpPr>
          <p:spPr>
            <a:xfrm>
              <a:off x="2126174" y="4809241"/>
              <a:ext cx="54000" cy="54000"/>
            </a:xfrm>
            <a:prstGeom prst="ellipse">
              <a:avLst/>
            </a:prstGeom>
            <a:solidFill>
              <a:srgbClr val="104B7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Ellipse 166">
              <a:extLst>
                <a:ext uri="{FF2B5EF4-FFF2-40B4-BE49-F238E27FC236}">
                  <a16:creationId xmlns="" xmlns:a16="http://schemas.microsoft.com/office/drawing/2014/main" id="{B04ABC94-3B7B-43A3-9315-71D0A9721588}"/>
                </a:ext>
              </a:extLst>
            </p:cNvPr>
            <p:cNvSpPr/>
            <p:nvPr/>
          </p:nvSpPr>
          <p:spPr>
            <a:xfrm>
              <a:off x="2191108" y="476626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Ellipse 167">
              <a:extLst>
                <a:ext uri="{FF2B5EF4-FFF2-40B4-BE49-F238E27FC236}">
                  <a16:creationId xmlns="" xmlns:a16="http://schemas.microsoft.com/office/drawing/2014/main" id="{16439E4B-A5FB-45BA-BA40-CF2907BEB7CF}"/>
                </a:ext>
              </a:extLst>
            </p:cNvPr>
            <p:cNvSpPr/>
            <p:nvPr/>
          </p:nvSpPr>
          <p:spPr>
            <a:xfrm>
              <a:off x="2180486" y="483674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Ellipse 168">
              <a:extLst>
                <a:ext uri="{FF2B5EF4-FFF2-40B4-BE49-F238E27FC236}">
                  <a16:creationId xmlns="" xmlns:a16="http://schemas.microsoft.com/office/drawing/2014/main" id="{B168E5B9-7883-447E-BD1F-77C77C90B2B5}"/>
                </a:ext>
              </a:extLst>
            </p:cNvPr>
            <p:cNvSpPr/>
            <p:nvPr/>
          </p:nvSpPr>
          <p:spPr>
            <a:xfrm>
              <a:off x="2059162" y="482933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Ellipse 169">
              <a:extLst>
                <a:ext uri="{FF2B5EF4-FFF2-40B4-BE49-F238E27FC236}">
                  <a16:creationId xmlns="" xmlns:a16="http://schemas.microsoft.com/office/drawing/2014/main" id="{94303375-2805-426D-963F-BB4923CCF5E9}"/>
                </a:ext>
              </a:extLst>
            </p:cNvPr>
            <p:cNvSpPr/>
            <p:nvPr/>
          </p:nvSpPr>
          <p:spPr>
            <a:xfrm>
              <a:off x="2097688" y="474238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Ellipse 170">
              <a:extLst>
                <a:ext uri="{FF2B5EF4-FFF2-40B4-BE49-F238E27FC236}">
                  <a16:creationId xmlns="" xmlns:a16="http://schemas.microsoft.com/office/drawing/2014/main" id="{E2F174BD-14B0-48B8-9519-F795772F6B29}"/>
                </a:ext>
              </a:extLst>
            </p:cNvPr>
            <p:cNvSpPr/>
            <p:nvPr/>
          </p:nvSpPr>
          <p:spPr>
            <a:xfrm>
              <a:off x="3086427" y="504477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Ellipse 171">
              <a:extLst>
                <a:ext uri="{FF2B5EF4-FFF2-40B4-BE49-F238E27FC236}">
                  <a16:creationId xmlns="" xmlns:a16="http://schemas.microsoft.com/office/drawing/2014/main" id="{142BD70C-DF68-435C-8F8C-6951B706B668}"/>
                </a:ext>
              </a:extLst>
            </p:cNvPr>
            <p:cNvSpPr/>
            <p:nvPr/>
          </p:nvSpPr>
          <p:spPr>
            <a:xfrm>
              <a:off x="3144145" y="500615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3" name="Ellipse 172">
              <a:extLst>
                <a:ext uri="{FF2B5EF4-FFF2-40B4-BE49-F238E27FC236}">
                  <a16:creationId xmlns="" xmlns:a16="http://schemas.microsoft.com/office/drawing/2014/main" id="{C52FC8DB-1DB5-4A3F-9BB8-D6F65983996D}"/>
                </a:ext>
              </a:extLst>
            </p:cNvPr>
            <p:cNvSpPr/>
            <p:nvPr/>
          </p:nvSpPr>
          <p:spPr>
            <a:xfrm>
              <a:off x="3650199" y="401604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74" name="Rechteck 173">
            <a:extLst>
              <a:ext uri="{FF2B5EF4-FFF2-40B4-BE49-F238E27FC236}">
                <a16:creationId xmlns="" xmlns:a16="http://schemas.microsoft.com/office/drawing/2014/main" id="{04395C24-DF71-45C4-9908-BA7EE1608E48}"/>
              </a:ext>
            </a:extLst>
          </p:cNvPr>
          <p:cNvSpPr/>
          <p:nvPr/>
        </p:nvSpPr>
        <p:spPr>
          <a:xfrm>
            <a:off x="750483" y="1218238"/>
            <a:ext cx="3868348" cy="492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0" rIns="144000" bIns="0" rtlCol="0" anchor="ctr"/>
          <a:lstStyle/>
          <a:p>
            <a:pPr lvl="0" algn="ctr">
              <a:lnSpc>
                <a:spcPts val="1840"/>
              </a:lnSpc>
            </a:pPr>
            <a:r>
              <a:rPr lang="en-US"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200-300 p.a.</a:t>
            </a:r>
            <a:r>
              <a:rPr lang="en-US" sz="1200" b="1" spc="50" baseline="300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1</a:t>
            </a:r>
            <a:r>
              <a:rPr lang="en-US"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a:t>
            </a:r>
            <a:r>
              <a:rPr lang="de-DE"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Potenzielle Buyout Fonds im Small-Cap bis Mid-Market Bereich</a:t>
            </a:r>
            <a:endParaRPr lang="en-US" sz="10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p:txBody>
      </p:sp>
      <p:grpSp>
        <p:nvGrpSpPr>
          <p:cNvPr id="175" name="Gruppieren 174">
            <a:extLst>
              <a:ext uri="{FF2B5EF4-FFF2-40B4-BE49-F238E27FC236}">
                <a16:creationId xmlns="" xmlns:a16="http://schemas.microsoft.com/office/drawing/2014/main" id="{B2B61E2B-D05B-4AD0-9282-34F5C00F25FD}"/>
              </a:ext>
            </a:extLst>
          </p:cNvPr>
          <p:cNvGrpSpPr/>
          <p:nvPr/>
        </p:nvGrpSpPr>
        <p:grpSpPr>
          <a:xfrm>
            <a:off x="5384530" y="1001931"/>
            <a:ext cx="2939467" cy="2536748"/>
            <a:chOff x="4724427" y="1527325"/>
            <a:chExt cx="3370837" cy="2909019"/>
          </a:xfrm>
        </p:grpSpPr>
        <p:grpSp>
          <p:nvGrpSpPr>
            <p:cNvPr id="176" name="Gruppieren 175">
              <a:extLst>
                <a:ext uri="{FF2B5EF4-FFF2-40B4-BE49-F238E27FC236}">
                  <a16:creationId xmlns="" xmlns:a16="http://schemas.microsoft.com/office/drawing/2014/main" id="{BF784B2A-194F-4F35-A86A-45152F7D4BAE}"/>
                </a:ext>
              </a:extLst>
            </p:cNvPr>
            <p:cNvGrpSpPr/>
            <p:nvPr/>
          </p:nvGrpSpPr>
          <p:grpSpPr>
            <a:xfrm>
              <a:off x="4724427" y="1527325"/>
              <a:ext cx="3370837" cy="2909019"/>
              <a:chOff x="1578311" y="764704"/>
              <a:chExt cx="5256690" cy="4536503"/>
            </a:xfrm>
            <a:noFill/>
          </p:grpSpPr>
          <p:sp>
            <p:nvSpPr>
              <p:cNvPr id="349" name="ee4p_CY_1_15912">
                <a:extLst>
                  <a:ext uri="{FF2B5EF4-FFF2-40B4-BE49-F238E27FC236}">
                    <a16:creationId xmlns="" xmlns:a16="http://schemas.microsoft.com/office/drawing/2014/main" id="{073A7A4E-2ADE-4195-AAA1-506E34FC286D}"/>
                  </a:ext>
                </a:extLst>
              </p:cNvPr>
              <p:cNvSpPr>
                <a:spLocks noChangeAspect="1"/>
              </p:cNvSpPr>
              <p:nvPr>
                <p:custDataLst>
                  <p:tags r:id="rId1"/>
                </p:custDataLst>
              </p:nvPr>
            </p:nvSpPr>
            <p:spPr>
              <a:xfrm>
                <a:off x="6634192" y="5190932"/>
                <a:ext cx="200809" cy="110275"/>
              </a:xfrm>
              <a:custGeom>
                <a:avLst/>
                <a:gdLst>
                  <a:gd name="connsiteX0" fmla="*/ 49864 w 49864"/>
                  <a:gd name="connsiteY0" fmla="*/ 0 h 27383"/>
                  <a:gd name="connsiteX1" fmla="*/ 47811 w 49864"/>
                  <a:gd name="connsiteY1" fmla="*/ 1725 h 27383"/>
                  <a:gd name="connsiteX2" fmla="*/ 36286 w 49864"/>
                  <a:gd name="connsiteY2" fmla="*/ 9300 h 27383"/>
                  <a:gd name="connsiteX3" fmla="*/ 35532 w 49864"/>
                  <a:gd name="connsiteY3" fmla="*/ 11549 h 27383"/>
                  <a:gd name="connsiteX4" fmla="*/ 36049 w 49864"/>
                  <a:gd name="connsiteY4" fmla="*/ 13104 h 27383"/>
                  <a:gd name="connsiteX5" fmla="*/ 37668 w 49864"/>
                  <a:gd name="connsiteY5" fmla="*/ 14987 h 27383"/>
                  <a:gd name="connsiteX6" fmla="*/ 38091 w 49864"/>
                  <a:gd name="connsiteY6" fmla="*/ 15480 h 27383"/>
                  <a:gd name="connsiteX7" fmla="*/ 38679 w 49864"/>
                  <a:gd name="connsiteY7" fmla="*/ 16912 h 27383"/>
                  <a:gd name="connsiteX8" fmla="*/ 36165 w 49864"/>
                  <a:gd name="connsiteY8" fmla="*/ 17336 h 27383"/>
                  <a:gd name="connsiteX9" fmla="*/ 33643 w 49864"/>
                  <a:gd name="connsiteY9" fmla="*/ 17475 h 27383"/>
                  <a:gd name="connsiteX10" fmla="*/ 32240 w 49864"/>
                  <a:gd name="connsiteY10" fmla="*/ 17291 h 27383"/>
                  <a:gd name="connsiteX11" fmla="*/ 30922 w 49864"/>
                  <a:gd name="connsiteY11" fmla="*/ 17376 h 27383"/>
                  <a:gd name="connsiteX12" fmla="*/ 26832 w 49864"/>
                  <a:gd name="connsiteY12" fmla="*/ 21465 h 27383"/>
                  <a:gd name="connsiteX13" fmla="*/ 24632 w 49864"/>
                  <a:gd name="connsiteY13" fmla="*/ 22855 h 27383"/>
                  <a:gd name="connsiteX14" fmla="*/ 22015 w 49864"/>
                  <a:gd name="connsiteY14" fmla="*/ 23683 h 27383"/>
                  <a:gd name="connsiteX15" fmla="*/ 19350 w 49864"/>
                  <a:gd name="connsiteY15" fmla="*/ 24175 h 27383"/>
                  <a:gd name="connsiteX16" fmla="*/ 18011 w 49864"/>
                  <a:gd name="connsiteY16" fmla="*/ 24237 h 27383"/>
                  <a:gd name="connsiteX17" fmla="*/ 16834 w 49864"/>
                  <a:gd name="connsiteY17" fmla="*/ 24756 h 27383"/>
                  <a:gd name="connsiteX18" fmla="*/ 16007 w 49864"/>
                  <a:gd name="connsiteY18" fmla="*/ 25702 h 27383"/>
                  <a:gd name="connsiteX19" fmla="*/ 15986 w 49864"/>
                  <a:gd name="connsiteY19" fmla="*/ 26624 h 27383"/>
                  <a:gd name="connsiteX20" fmla="*/ 15632 w 49864"/>
                  <a:gd name="connsiteY20" fmla="*/ 27383 h 27383"/>
                  <a:gd name="connsiteX21" fmla="*/ 14170 w 49864"/>
                  <a:gd name="connsiteY21" fmla="*/ 27226 h 27383"/>
                  <a:gd name="connsiteX22" fmla="*/ 13561 w 49864"/>
                  <a:gd name="connsiteY22" fmla="*/ 25737 h 27383"/>
                  <a:gd name="connsiteX23" fmla="*/ 12520 w 49864"/>
                  <a:gd name="connsiteY23" fmla="*/ 25097 h 27383"/>
                  <a:gd name="connsiteX24" fmla="*/ 9931 w 49864"/>
                  <a:gd name="connsiteY24" fmla="*/ 25430 h 27383"/>
                  <a:gd name="connsiteX25" fmla="*/ 8668 w 49864"/>
                  <a:gd name="connsiteY25" fmla="*/ 25391 h 27383"/>
                  <a:gd name="connsiteX26" fmla="*/ 4524 w 49864"/>
                  <a:gd name="connsiteY26" fmla="*/ 23970 h 27383"/>
                  <a:gd name="connsiteX27" fmla="*/ 3273 w 49864"/>
                  <a:gd name="connsiteY27" fmla="*/ 23390 h 27383"/>
                  <a:gd name="connsiteX28" fmla="*/ 2494 w 49864"/>
                  <a:gd name="connsiteY28" fmla="*/ 22176 h 27383"/>
                  <a:gd name="connsiteX29" fmla="*/ 358 w 49864"/>
                  <a:gd name="connsiteY29" fmla="*/ 17790 h 27383"/>
                  <a:gd name="connsiteX30" fmla="*/ 0 w 49864"/>
                  <a:gd name="connsiteY30" fmla="*/ 14543 h 27383"/>
                  <a:gd name="connsiteX31" fmla="*/ 1989 w 49864"/>
                  <a:gd name="connsiteY31" fmla="*/ 15374 h 27383"/>
                  <a:gd name="connsiteX32" fmla="*/ 3848 w 49864"/>
                  <a:gd name="connsiteY32" fmla="*/ 14367 h 27383"/>
                  <a:gd name="connsiteX33" fmla="*/ 5638 w 49864"/>
                  <a:gd name="connsiteY33" fmla="*/ 12718 h 27383"/>
                  <a:gd name="connsiteX34" fmla="*/ 7769 w 49864"/>
                  <a:gd name="connsiteY34" fmla="*/ 12044 h 27383"/>
                  <a:gd name="connsiteX35" fmla="*/ 9104 w 49864"/>
                  <a:gd name="connsiteY35" fmla="*/ 12335 h 27383"/>
                  <a:gd name="connsiteX36" fmla="*/ 10423 w 49864"/>
                  <a:gd name="connsiteY36" fmla="*/ 12623 h 27383"/>
                  <a:gd name="connsiteX37" fmla="*/ 12800 w 49864"/>
                  <a:gd name="connsiteY37" fmla="*/ 12096 h 27383"/>
                  <a:gd name="connsiteX38" fmla="*/ 13829 w 49864"/>
                  <a:gd name="connsiteY38" fmla="*/ 9650 h 27383"/>
                  <a:gd name="connsiteX39" fmla="*/ 14165 w 49864"/>
                  <a:gd name="connsiteY39" fmla="*/ 6829 h 27383"/>
                  <a:gd name="connsiteX40" fmla="*/ 18186 w 49864"/>
                  <a:gd name="connsiteY40" fmla="*/ 7639 h 27383"/>
                  <a:gd name="connsiteX41" fmla="*/ 22263 w 49864"/>
                  <a:gd name="connsiteY41" fmla="*/ 8058 h 27383"/>
                  <a:gd name="connsiteX42" fmla="*/ 25602 w 49864"/>
                  <a:gd name="connsiteY42" fmla="*/ 8199 h 27383"/>
                  <a:gd name="connsiteX43" fmla="*/ 28892 w 49864"/>
                  <a:gd name="connsiteY43" fmla="*/ 7740 h 27383"/>
                  <a:gd name="connsiteX44" fmla="*/ 38972 w 49864"/>
                  <a:gd name="connsiteY44" fmla="*/ 4730 h 27383"/>
                  <a:gd name="connsiteX45" fmla="*/ 41825 w 49864"/>
                  <a:gd name="connsiteY45" fmla="*/ 2927 h 27383"/>
                  <a:gd name="connsiteX46" fmla="*/ 43591 w 49864"/>
                  <a:gd name="connsiteY46" fmla="*/ 2317 h 27383"/>
                  <a:gd name="connsiteX47" fmla="*/ 46660 w 49864"/>
                  <a:gd name="connsiteY47" fmla="*/ 825 h 2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9864" h="27383">
                    <a:moveTo>
                      <a:pt x="49864" y="0"/>
                    </a:moveTo>
                    <a:lnTo>
                      <a:pt x="47811" y="1725"/>
                    </a:lnTo>
                    <a:lnTo>
                      <a:pt x="36286" y="9300"/>
                    </a:lnTo>
                    <a:lnTo>
                      <a:pt x="35532" y="11549"/>
                    </a:lnTo>
                    <a:lnTo>
                      <a:pt x="36049" y="13104"/>
                    </a:lnTo>
                    <a:lnTo>
                      <a:pt x="37668" y="14987"/>
                    </a:lnTo>
                    <a:lnTo>
                      <a:pt x="38091" y="15480"/>
                    </a:lnTo>
                    <a:lnTo>
                      <a:pt x="38679" y="16912"/>
                    </a:lnTo>
                    <a:lnTo>
                      <a:pt x="36165" y="17336"/>
                    </a:lnTo>
                    <a:lnTo>
                      <a:pt x="33643" y="17475"/>
                    </a:lnTo>
                    <a:lnTo>
                      <a:pt x="32240" y="17291"/>
                    </a:lnTo>
                    <a:lnTo>
                      <a:pt x="30922" y="17376"/>
                    </a:lnTo>
                    <a:lnTo>
                      <a:pt x="26832" y="21465"/>
                    </a:lnTo>
                    <a:lnTo>
                      <a:pt x="24632" y="22855"/>
                    </a:lnTo>
                    <a:lnTo>
                      <a:pt x="22015" y="23683"/>
                    </a:lnTo>
                    <a:lnTo>
                      <a:pt x="19350" y="24175"/>
                    </a:lnTo>
                    <a:lnTo>
                      <a:pt x="18011" y="24237"/>
                    </a:lnTo>
                    <a:lnTo>
                      <a:pt x="16834" y="24756"/>
                    </a:lnTo>
                    <a:lnTo>
                      <a:pt x="16007" y="25702"/>
                    </a:lnTo>
                    <a:lnTo>
                      <a:pt x="15986" y="26624"/>
                    </a:lnTo>
                    <a:lnTo>
                      <a:pt x="15632" y="27383"/>
                    </a:lnTo>
                    <a:lnTo>
                      <a:pt x="14170" y="27226"/>
                    </a:lnTo>
                    <a:lnTo>
                      <a:pt x="13561" y="25737"/>
                    </a:lnTo>
                    <a:lnTo>
                      <a:pt x="12520" y="25097"/>
                    </a:lnTo>
                    <a:lnTo>
                      <a:pt x="9931" y="25430"/>
                    </a:lnTo>
                    <a:lnTo>
                      <a:pt x="8668" y="25391"/>
                    </a:lnTo>
                    <a:lnTo>
                      <a:pt x="4524" y="23970"/>
                    </a:lnTo>
                    <a:lnTo>
                      <a:pt x="3273" y="23390"/>
                    </a:lnTo>
                    <a:lnTo>
                      <a:pt x="2494" y="22176"/>
                    </a:lnTo>
                    <a:lnTo>
                      <a:pt x="358" y="17790"/>
                    </a:lnTo>
                    <a:lnTo>
                      <a:pt x="0" y="14543"/>
                    </a:lnTo>
                    <a:lnTo>
                      <a:pt x="1989" y="15374"/>
                    </a:lnTo>
                    <a:lnTo>
                      <a:pt x="3848" y="14367"/>
                    </a:lnTo>
                    <a:lnTo>
                      <a:pt x="5638" y="12718"/>
                    </a:lnTo>
                    <a:lnTo>
                      <a:pt x="7769" y="12044"/>
                    </a:lnTo>
                    <a:lnTo>
                      <a:pt x="9104" y="12335"/>
                    </a:lnTo>
                    <a:lnTo>
                      <a:pt x="10423" y="12623"/>
                    </a:lnTo>
                    <a:lnTo>
                      <a:pt x="12800" y="12096"/>
                    </a:lnTo>
                    <a:lnTo>
                      <a:pt x="13829" y="9650"/>
                    </a:lnTo>
                    <a:lnTo>
                      <a:pt x="14165" y="6829"/>
                    </a:lnTo>
                    <a:lnTo>
                      <a:pt x="18186" y="7639"/>
                    </a:lnTo>
                    <a:lnTo>
                      <a:pt x="22263" y="8058"/>
                    </a:lnTo>
                    <a:lnTo>
                      <a:pt x="25602" y="8199"/>
                    </a:lnTo>
                    <a:lnTo>
                      <a:pt x="28892" y="7740"/>
                    </a:lnTo>
                    <a:lnTo>
                      <a:pt x="38972" y="4730"/>
                    </a:lnTo>
                    <a:lnTo>
                      <a:pt x="41825" y="2927"/>
                    </a:lnTo>
                    <a:lnTo>
                      <a:pt x="43591" y="2317"/>
                    </a:lnTo>
                    <a:lnTo>
                      <a:pt x="46660" y="825"/>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50" name="ee4p_AL_1_15912">
                <a:extLst>
                  <a:ext uri="{FF2B5EF4-FFF2-40B4-BE49-F238E27FC236}">
                    <a16:creationId xmlns="" xmlns:a16="http://schemas.microsoft.com/office/drawing/2014/main" id="{2829D796-F2B1-4991-8DE6-EAF6679206D0}"/>
                  </a:ext>
                </a:extLst>
              </p:cNvPr>
              <p:cNvSpPr>
                <a:spLocks noChangeAspect="1"/>
              </p:cNvSpPr>
              <p:nvPr>
                <p:custDataLst>
                  <p:tags r:id="rId2"/>
                </p:custDataLst>
              </p:nvPr>
            </p:nvSpPr>
            <p:spPr>
              <a:xfrm>
                <a:off x="5474750" y="4462201"/>
                <a:ext cx="155874" cy="317701"/>
              </a:xfrm>
              <a:custGeom>
                <a:avLst/>
                <a:gdLst/>
                <a:ahLst/>
                <a:cxnLst/>
                <a:rect l="0" t="0" r="0" b="0"/>
                <a:pathLst>
                  <a:path w="38706" h="78890">
                    <a:moveTo>
                      <a:pt x="17320" y="2687"/>
                    </a:moveTo>
                    <a:lnTo>
                      <a:pt x="18195" y="3291"/>
                    </a:lnTo>
                    <a:lnTo>
                      <a:pt x="20013" y="5925"/>
                    </a:lnTo>
                    <a:lnTo>
                      <a:pt x="21225" y="8240"/>
                    </a:lnTo>
                    <a:lnTo>
                      <a:pt x="23606" y="9044"/>
                    </a:lnTo>
                    <a:lnTo>
                      <a:pt x="24935" y="9945"/>
                    </a:lnTo>
                    <a:lnTo>
                      <a:pt x="26640" y="11317"/>
                    </a:lnTo>
                    <a:lnTo>
                      <a:pt x="27467" y="12697"/>
                    </a:lnTo>
                    <a:lnTo>
                      <a:pt x="28629" y="16906"/>
                    </a:lnTo>
                    <a:lnTo>
                      <a:pt x="28763" y="19445"/>
                    </a:lnTo>
                    <a:lnTo>
                      <a:pt x="28426" y="20605"/>
                    </a:lnTo>
                    <a:lnTo>
                      <a:pt x="28137" y="20905"/>
                    </a:lnTo>
                    <a:lnTo>
                      <a:pt x="27077" y="25035"/>
                    </a:lnTo>
                    <a:lnTo>
                      <a:pt x="27330" y="27137"/>
                    </a:lnTo>
                    <a:lnTo>
                      <a:pt x="27321" y="28520"/>
                    </a:lnTo>
                    <a:lnTo>
                      <a:pt x="26423" y="29066"/>
                    </a:lnTo>
                    <a:lnTo>
                      <a:pt x="25827" y="29934"/>
                    </a:lnTo>
                    <a:lnTo>
                      <a:pt x="26794" y="33365"/>
                    </a:lnTo>
                    <a:lnTo>
                      <a:pt x="26675" y="34825"/>
                    </a:lnTo>
                    <a:lnTo>
                      <a:pt x="26718" y="36499"/>
                    </a:lnTo>
                    <a:lnTo>
                      <a:pt x="28463" y="40315"/>
                    </a:lnTo>
                    <a:lnTo>
                      <a:pt x="29493" y="41494"/>
                    </a:lnTo>
                    <a:lnTo>
                      <a:pt x="30413" y="42057"/>
                    </a:lnTo>
                    <a:lnTo>
                      <a:pt x="31590" y="45563"/>
                    </a:lnTo>
                    <a:lnTo>
                      <a:pt x="32287" y="46170"/>
                    </a:lnTo>
                    <a:lnTo>
                      <a:pt x="35148" y="45838"/>
                    </a:lnTo>
                    <a:lnTo>
                      <a:pt x="36548" y="46227"/>
                    </a:lnTo>
                    <a:lnTo>
                      <a:pt x="37103" y="47057"/>
                    </a:lnTo>
                    <a:lnTo>
                      <a:pt x="37228" y="47625"/>
                    </a:lnTo>
                    <a:lnTo>
                      <a:pt x="37040" y="49585"/>
                    </a:lnTo>
                    <a:lnTo>
                      <a:pt x="37751" y="51094"/>
                    </a:lnTo>
                    <a:lnTo>
                      <a:pt x="38705" y="52646"/>
                    </a:lnTo>
                    <a:lnTo>
                      <a:pt x="38701" y="53594"/>
                    </a:lnTo>
                    <a:lnTo>
                      <a:pt x="38061" y="55143"/>
                    </a:lnTo>
                    <a:lnTo>
                      <a:pt x="36917" y="56950"/>
                    </a:lnTo>
                    <a:lnTo>
                      <a:pt x="35401" y="57643"/>
                    </a:lnTo>
                    <a:lnTo>
                      <a:pt x="33730" y="58231"/>
                    </a:lnTo>
                    <a:lnTo>
                      <a:pt x="32933" y="59633"/>
                    </a:lnTo>
                    <a:lnTo>
                      <a:pt x="32527" y="61123"/>
                    </a:lnTo>
                    <a:lnTo>
                      <a:pt x="31780" y="62228"/>
                    </a:lnTo>
                    <a:lnTo>
                      <a:pt x="31318" y="63438"/>
                    </a:lnTo>
                    <a:lnTo>
                      <a:pt x="30610" y="65909"/>
                    </a:lnTo>
                    <a:lnTo>
                      <a:pt x="30443" y="66807"/>
                    </a:lnTo>
                    <a:lnTo>
                      <a:pt x="29312" y="67713"/>
                    </a:lnTo>
                    <a:lnTo>
                      <a:pt x="27561" y="68082"/>
                    </a:lnTo>
                    <a:lnTo>
                      <a:pt x="25990" y="68159"/>
                    </a:lnTo>
                    <a:lnTo>
                      <a:pt x="24928" y="68579"/>
                    </a:lnTo>
                    <a:lnTo>
                      <a:pt x="24391" y="69421"/>
                    </a:lnTo>
                    <a:lnTo>
                      <a:pt x="23391" y="70102"/>
                    </a:lnTo>
                    <a:lnTo>
                      <a:pt x="22786" y="70405"/>
                    </a:lnTo>
                    <a:lnTo>
                      <a:pt x="22790" y="71152"/>
                    </a:lnTo>
                    <a:lnTo>
                      <a:pt x="23518" y="72719"/>
                    </a:lnTo>
                    <a:lnTo>
                      <a:pt x="24345" y="73991"/>
                    </a:lnTo>
                    <a:lnTo>
                      <a:pt x="24362" y="75011"/>
                    </a:lnTo>
                    <a:lnTo>
                      <a:pt x="23956" y="75294"/>
                    </a:lnTo>
                    <a:lnTo>
                      <a:pt x="22676" y="75166"/>
                    </a:lnTo>
                    <a:lnTo>
                      <a:pt x="22404" y="75542"/>
                    </a:lnTo>
                    <a:lnTo>
                      <a:pt x="22265" y="76677"/>
                    </a:lnTo>
                    <a:lnTo>
                      <a:pt x="21922" y="77650"/>
                    </a:lnTo>
                    <a:lnTo>
                      <a:pt x="21395" y="78243"/>
                    </a:lnTo>
                    <a:lnTo>
                      <a:pt x="20480" y="78889"/>
                    </a:lnTo>
                    <a:lnTo>
                      <a:pt x="18804" y="78679"/>
                    </a:lnTo>
                    <a:lnTo>
                      <a:pt x="17228" y="77704"/>
                    </a:lnTo>
                    <a:lnTo>
                      <a:pt x="16405" y="77403"/>
                    </a:lnTo>
                    <a:lnTo>
                      <a:pt x="15934" y="77436"/>
                    </a:lnTo>
                    <a:lnTo>
                      <a:pt x="15809" y="75052"/>
                    </a:lnTo>
                    <a:lnTo>
                      <a:pt x="15129" y="73197"/>
                    </a:lnTo>
                    <a:lnTo>
                      <a:pt x="12630" y="68733"/>
                    </a:lnTo>
                    <a:lnTo>
                      <a:pt x="4509" y="64389"/>
                    </a:lnTo>
                    <a:lnTo>
                      <a:pt x="2598" y="62432"/>
                    </a:lnTo>
                    <a:lnTo>
                      <a:pt x="1758" y="60789"/>
                    </a:lnTo>
                    <a:lnTo>
                      <a:pt x="920" y="59236"/>
                    </a:lnTo>
                    <a:lnTo>
                      <a:pt x="1723" y="59192"/>
                    </a:lnTo>
                    <a:lnTo>
                      <a:pt x="2518" y="59586"/>
                    </a:lnTo>
                    <a:lnTo>
                      <a:pt x="3535" y="60057"/>
                    </a:lnTo>
                    <a:lnTo>
                      <a:pt x="3948" y="59280"/>
                    </a:lnTo>
                    <a:lnTo>
                      <a:pt x="3507" y="57582"/>
                    </a:lnTo>
                    <a:lnTo>
                      <a:pt x="1414" y="53604"/>
                    </a:lnTo>
                    <a:lnTo>
                      <a:pt x="1257" y="52510"/>
                    </a:lnTo>
                    <a:lnTo>
                      <a:pt x="2283" y="49180"/>
                    </a:lnTo>
                    <a:lnTo>
                      <a:pt x="3993" y="45434"/>
                    </a:lnTo>
                    <a:lnTo>
                      <a:pt x="3879" y="40888"/>
                    </a:lnTo>
                    <a:lnTo>
                      <a:pt x="4410" y="37455"/>
                    </a:lnTo>
                    <a:lnTo>
                      <a:pt x="3820" y="35223"/>
                    </a:lnTo>
                    <a:lnTo>
                      <a:pt x="3537" y="32484"/>
                    </a:lnTo>
                    <a:lnTo>
                      <a:pt x="4792" y="28839"/>
                    </a:lnTo>
                    <a:lnTo>
                      <a:pt x="5863" y="27937"/>
                    </a:lnTo>
                    <a:lnTo>
                      <a:pt x="6524" y="26783"/>
                    </a:lnTo>
                    <a:lnTo>
                      <a:pt x="6565" y="22889"/>
                    </a:lnTo>
                    <a:lnTo>
                      <a:pt x="4148" y="21070"/>
                    </a:lnTo>
                    <a:lnTo>
                      <a:pt x="1365" y="20727"/>
                    </a:lnTo>
                    <a:lnTo>
                      <a:pt x="1434" y="19407"/>
                    </a:lnTo>
                    <a:lnTo>
                      <a:pt x="1780" y="17313"/>
                    </a:lnTo>
                    <a:lnTo>
                      <a:pt x="1581" y="16615"/>
                    </a:lnTo>
                    <a:lnTo>
                      <a:pt x="1786" y="15418"/>
                    </a:lnTo>
                    <a:lnTo>
                      <a:pt x="1110" y="13819"/>
                    </a:lnTo>
                    <a:lnTo>
                      <a:pt x="0" y="12669"/>
                    </a:lnTo>
                    <a:lnTo>
                      <a:pt x="1069" y="10628"/>
                    </a:lnTo>
                    <a:lnTo>
                      <a:pt x="2630" y="8162"/>
                    </a:lnTo>
                    <a:lnTo>
                      <a:pt x="4079" y="6205"/>
                    </a:lnTo>
                    <a:lnTo>
                      <a:pt x="5835" y="4163"/>
                    </a:lnTo>
                    <a:lnTo>
                      <a:pt x="7005" y="2203"/>
                    </a:lnTo>
                    <a:lnTo>
                      <a:pt x="8266" y="517"/>
                    </a:lnTo>
                    <a:lnTo>
                      <a:pt x="9348" y="0"/>
                    </a:lnTo>
                    <a:lnTo>
                      <a:pt x="9888" y="358"/>
                    </a:lnTo>
                    <a:lnTo>
                      <a:pt x="10173" y="1095"/>
                    </a:lnTo>
                    <a:lnTo>
                      <a:pt x="10108" y="3278"/>
                    </a:lnTo>
                    <a:lnTo>
                      <a:pt x="10477" y="4030"/>
                    </a:lnTo>
                    <a:lnTo>
                      <a:pt x="11225" y="4584"/>
                    </a:lnTo>
                    <a:lnTo>
                      <a:pt x="12805" y="4313"/>
                    </a:lnTo>
                    <a:lnTo>
                      <a:pt x="14559" y="3770"/>
                    </a:lnTo>
                    <a:lnTo>
                      <a:pt x="16917" y="2617"/>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51" name="ee4p_AD_1_15912">
                <a:extLst>
                  <a:ext uri="{FF2B5EF4-FFF2-40B4-BE49-F238E27FC236}">
                    <a16:creationId xmlns="" xmlns:a16="http://schemas.microsoft.com/office/drawing/2014/main" id="{8B54601F-8947-48BD-AEEA-C9607FC622D1}"/>
                  </a:ext>
                </a:extLst>
              </p:cNvPr>
              <p:cNvSpPr>
                <a:spLocks noChangeAspect="1"/>
              </p:cNvSpPr>
              <p:nvPr>
                <p:custDataLst>
                  <p:tags r:id="rId3"/>
                </p:custDataLst>
              </p:nvPr>
            </p:nvSpPr>
            <p:spPr>
              <a:xfrm>
                <a:off x="3883824" y="4462760"/>
                <a:ext cx="28980" cy="22383"/>
              </a:xfrm>
              <a:custGeom>
                <a:avLst/>
                <a:gdLst/>
                <a:ahLst/>
                <a:cxnLst/>
                <a:rect l="0" t="0" r="0" b="0"/>
                <a:pathLst>
                  <a:path w="7196" h="5558">
                    <a:moveTo>
                      <a:pt x="6440" y="3721"/>
                    </a:moveTo>
                    <a:lnTo>
                      <a:pt x="5830" y="3898"/>
                    </a:lnTo>
                    <a:lnTo>
                      <a:pt x="3794" y="4984"/>
                    </a:lnTo>
                    <a:lnTo>
                      <a:pt x="2637" y="5364"/>
                    </a:lnTo>
                    <a:lnTo>
                      <a:pt x="1579" y="5557"/>
                    </a:lnTo>
                    <a:lnTo>
                      <a:pt x="752" y="5477"/>
                    </a:lnTo>
                    <a:lnTo>
                      <a:pt x="294" y="4841"/>
                    </a:lnTo>
                    <a:lnTo>
                      <a:pt x="342" y="3867"/>
                    </a:lnTo>
                    <a:lnTo>
                      <a:pt x="158" y="2988"/>
                    </a:lnTo>
                    <a:lnTo>
                      <a:pt x="0" y="2519"/>
                    </a:lnTo>
                    <a:lnTo>
                      <a:pt x="298" y="1250"/>
                    </a:lnTo>
                    <a:lnTo>
                      <a:pt x="974" y="562"/>
                    </a:lnTo>
                    <a:lnTo>
                      <a:pt x="1914" y="0"/>
                    </a:lnTo>
                    <a:lnTo>
                      <a:pt x="3391" y="206"/>
                    </a:lnTo>
                    <a:lnTo>
                      <a:pt x="6524" y="1023"/>
                    </a:lnTo>
                    <a:lnTo>
                      <a:pt x="7178" y="1784"/>
                    </a:lnTo>
                    <a:lnTo>
                      <a:pt x="7195" y="2296"/>
                    </a:lnTo>
                    <a:lnTo>
                      <a:pt x="6614" y="3126"/>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52" name="ee4p_AT_1_15912">
                <a:extLst>
                  <a:ext uri="{FF2B5EF4-FFF2-40B4-BE49-F238E27FC236}">
                    <a16:creationId xmlns="" xmlns:a16="http://schemas.microsoft.com/office/drawing/2014/main" id="{97D70522-9FF5-4069-886B-1C9273C89248}"/>
                  </a:ext>
                </a:extLst>
              </p:cNvPr>
              <p:cNvSpPr>
                <a:spLocks noChangeAspect="1"/>
              </p:cNvSpPr>
              <p:nvPr>
                <p:custDataLst>
                  <p:tags r:id="rId4"/>
                </p:custDataLst>
              </p:nvPr>
            </p:nvSpPr>
            <p:spPr>
              <a:xfrm>
                <a:off x="4605934" y="3756473"/>
                <a:ext cx="678851" cy="294654"/>
              </a:xfrm>
              <a:custGeom>
                <a:avLst/>
                <a:gdLst/>
                <a:ahLst/>
                <a:cxnLst/>
                <a:rect l="0" t="0" r="0" b="0"/>
                <a:pathLst>
                  <a:path w="168569" h="73167">
                    <a:moveTo>
                      <a:pt x="164274" y="11453"/>
                    </a:moveTo>
                    <a:lnTo>
                      <a:pt x="164178" y="11744"/>
                    </a:lnTo>
                    <a:lnTo>
                      <a:pt x="164057" y="12813"/>
                    </a:lnTo>
                    <a:lnTo>
                      <a:pt x="163198" y="14159"/>
                    </a:lnTo>
                    <a:lnTo>
                      <a:pt x="162274" y="15920"/>
                    </a:lnTo>
                    <a:lnTo>
                      <a:pt x="162334" y="17465"/>
                    </a:lnTo>
                    <a:lnTo>
                      <a:pt x="164705" y="22810"/>
                    </a:lnTo>
                    <a:lnTo>
                      <a:pt x="166811" y="26055"/>
                    </a:lnTo>
                    <a:lnTo>
                      <a:pt x="167210" y="27289"/>
                    </a:lnTo>
                    <a:lnTo>
                      <a:pt x="168568" y="28237"/>
                    </a:lnTo>
                    <a:lnTo>
                      <a:pt x="167279" y="29431"/>
                    </a:lnTo>
                    <a:lnTo>
                      <a:pt x="167029" y="31200"/>
                    </a:lnTo>
                    <a:lnTo>
                      <a:pt x="166193" y="31987"/>
                    </a:lnTo>
                    <a:lnTo>
                      <a:pt x="165975" y="32997"/>
                    </a:lnTo>
                    <a:lnTo>
                      <a:pt x="166325" y="33914"/>
                    </a:lnTo>
                    <a:lnTo>
                      <a:pt x="166318" y="35062"/>
                    </a:lnTo>
                    <a:lnTo>
                      <a:pt x="166783" y="36643"/>
                    </a:lnTo>
                    <a:lnTo>
                      <a:pt x="164722" y="36987"/>
                    </a:lnTo>
                    <a:lnTo>
                      <a:pt x="162274" y="36933"/>
                    </a:lnTo>
                    <a:lnTo>
                      <a:pt x="161397" y="37025"/>
                    </a:lnTo>
                    <a:lnTo>
                      <a:pt x="160576" y="37456"/>
                    </a:lnTo>
                    <a:lnTo>
                      <a:pt x="159728" y="37242"/>
                    </a:lnTo>
                    <a:lnTo>
                      <a:pt x="157515" y="35758"/>
                    </a:lnTo>
                    <a:lnTo>
                      <a:pt x="156264" y="35434"/>
                    </a:lnTo>
                    <a:lnTo>
                      <a:pt x="155381" y="35524"/>
                    </a:lnTo>
                    <a:lnTo>
                      <a:pt x="154720" y="36168"/>
                    </a:lnTo>
                    <a:lnTo>
                      <a:pt x="153582" y="36994"/>
                    </a:lnTo>
                    <a:lnTo>
                      <a:pt x="152513" y="37574"/>
                    </a:lnTo>
                    <a:lnTo>
                      <a:pt x="152753" y="38084"/>
                    </a:lnTo>
                    <a:lnTo>
                      <a:pt x="157344" y="39417"/>
                    </a:lnTo>
                    <a:lnTo>
                      <a:pt x="158158" y="41463"/>
                    </a:lnTo>
                    <a:lnTo>
                      <a:pt x="157275" y="43130"/>
                    </a:lnTo>
                    <a:lnTo>
                      <a:pt x="156975" y="43945"/>
                    </a:lnTo>
                    <a:lnTo>
                      <a:pt x="155899" y="44587"/>
                    </a:lnTo>
                    <a:lnTo>
                      <a:pt x="154580" y="45151"/>
                    </a:lnTo>
                    <a:lnTo>
                      <a:pt x="152991" y="45292"/>
                    </a:lnTo>
                    <a:lnTo>
                      <a:pt x="152803" y="46191"/>
                    </a:lnTo>
                    <a:lnTo>
                      <a:pt x="153427" y="48832"/>
                    </a:lnTo>
                    <a:lnTo>
                      <a:pt x="152922" y="49403"/>
                    </a:lnTo>
                    <a:lnTo>
                      <a:pt x="152416" y="50223"/>
                    </a:lnTo>
                    <a:lnTo>
                      <a:pt x="152891" y="52391"/>
                    </a:lnTo>
                    <a:lnTo>
                      <a:pt x="153874" y="52545"/>
                    </a:lnTo>
                    <a:lnTo>
                      <a:pt x="154092" y="53041"/>
                    </a:lnTo>
                    <a:lnTo>
                      <a:pt x="153917" y="53918"/>
                    </a:lnTo>
                    <a:lnTo>
                      <a:pt x="153744" y="54851"/>
                    </a:lnTo>
                    <a:lnTo>
                      <a:pt x="153397" y="55839"/>
                    </a:lnTo>
                    <a:lnTo>
                      <a:pt x="153224" y="56277"/>
                    </a:lnTo>
                    <a:lnTo>
                      <a:pt x="152572" y="56551"/>
                    </a:lnTo>
                    <a:lnTo>
                      <a:pt x="150535" y="56405"/>
                    </a:lnTo>
                    <a:lnTo>
                      <a:pt x="148782" y="57250"/>
                    </a:lnTo>
                    <a:lnTo>
                      <a:pt x="145256" y="60279"/>
                    </a:lnTo>
                    <a:lnTo>
                      <a:pt x="144021" y="60793"/>
                    </a:lnTo>
                    <a:lnTo>
                      <a:pt x="142686" y="62004"/>
                    </a:lnTo>
                    <a:lnTo>
                      <a:pt x="142766" y="64663"/>
                    </a:lnTo>
                    <a:lnTo>
                      <a:pt x="142585" y="64903"/>
                    </a:lnTo>
                    <a:lnTo>
                      <a:pt x="142261" y="65448"/>
                    </a:lnTo>
                    <a:lnTo>
                      <a:pt x="138043" y="64512"/>
                    </a:lnTo>
                    <a:lnTo>
                      <a:pt x="137896" y="64527"/>
                    </a:lnTo>
                    <a:lnTo>
                      <a:pt x="135074" y="64869"/>
                    </a:lnTo>
                    <a:lnTo>
                      <a:pt x="133144" y="66087"/>
                    </a:lnTo>
                    <a:lnTo>
                      <a:pt x="130798" y="66782"/>
                    </a:lnTo>
                    <a:lnTo>
                      <a:pt x="125884" y="66412"/>
                    </a:lnTo>
                    <a:lnTo>
                      <a:pt x="121101" y="66884"/>
                    </a:lnTo>
                    <a:lnTo>
                      <a:pt x="119967" y="67238"/>
                    </a:lnTo>
                    <a:lnTo>
                      <a:pt x="118726" y="67442"/>
                    </a:lnTo>
                    <a:lnTo>
                      <a:pt x="117562" y="68149"/>
                    </a:lnTo>
                    <a:lnTo>
                      <a:pt x="116897" y="69146"/>
                    </a:lnTo>
                    <a:lnTo>
                      <a:pt x="115707" y="70408"/>
                    </a:lnTo>
                    <a:lnTo>
                      <a:pt x="114014" y="71399"/>
                    </a:lnTo>
                    <a:lnTo>
                      <a:pt x="112174" y="72157"/>
                    </a:lnTo>
                    <a:lnTo>
                      <a:pt x="111736" y="72799"/>
                    </a:lnTo>
                    <a:lnTo>
                      <a:pt x="111131" y="73166"/>
                    </a:lnTo>
                    <a:lnTo>
                      <a:pt x="110107" y="72686"/>
                    </a:lnTo>
                    <a:lnTo>
                      <a:pt x="109276" y="72711"/>
                    </a:lnTo>
                    <a:lnTo>
                      <a:pt x="108259" y="72384"/>
                    </a:lnTo>
                    <a:lnTo>
                      <a:pt x="104884" y="72029"/>
                    </a:lnTo>
                    <a:lnTo>
                      <a:pt x="101174" y="71441"/>
                    </a:lnTo>
                    <a:lnTo>
                      <a:pt x="99408" y="70878"/>
                    </a:lnTo>
                    <a:lnTo>
                      <a:pt x="97399" y="70434"/>
                    </a:lnTo>
                    <a:lnTo>
                      <a:pt x="95244" y="70072"/>
                    </a:lnTo>
                    <a:lnTo>
                      <a:pt x="93312" y="69987"/>
                    </a:lnTo>
                    <a:lnTo>
                      <a:pt x="92340" y="69821"/>
                    </a:lnTo>
                    <a:lnTo>
                      <a:pt x="87697" y="68841"/>
                    </a:lnTo>
                    <a:lnTo>
                      <a:pt x="84635" y="68775"/>
                    </a:lnTo>
                    <a:lnTo>
                      <a:pt x="80593" y="68366"/>
                    </a:lnTo>
                    <a:lnTo>
                      <a:pt x="72562" y="66887"/>
                    </a:lnTo>
                    <a:lnTo>
                      <a:pt x="70223" y="66287"/>
                    </a:lnTo>
                    <a:lnTo>
                      <a:pt x="67986" y="66102"/>
                    </a:lnTo>
                    <a:lnTo>
                      <a:pt x="65345" y="65590"/>
                    </a:lnTo>
                    <a:lnTo>
                      <a:pt x="63335" y="64752"/>
                    </a:lnTo>
                    <a:lnTo>
                      <a:pt x="62048" y="63161"/>
                    </a:lnTo>
                    <a:lnTo>
                      <a:pt x="60675" y="61043"/>
                    </a:lnTo>
                    <a:lnTo>
                      <a:pt x="58157" y="58273"/>
                    </a:lnTo>
                    <a:lnTo>
                      <a:pt x="57641" y="56892"/>
                    </a:lnTo>
                    <a:lnTo>
                      <a:pt x="58409" y="55680"/>
                    </a:lnTo>
                    <a:lnTo>
                      <a:pt x="59200" y="54766"/>
                    </a:lnTo>
                    <a:lnTo>
                      <a:pt x="59109" y="54372"/>
                    </a:lnTo>
                    <a:lnTo>
                      <a:pt x="58496" y="54173"/>
                    </a:lnTo>
                    <a:lnTo>
                      <a:pt x="54076" y="55358"/>
                    </a:lnTo>
                    <a:lnTo>
                      <a:pt x="49789" y="56855"/>
                    </a:lnTo>
                    <a:lnTo>
                      <a:pt x="48103" y="56894"/>
                    </a:lnTo>
                    <a:lnTo>
                      <a:pt x="46468" y="56562"/>
                    </a:lnTo>
                    <a:lnTo>
                      <a:pt x="44302" y="56539"/>
                    </a:lnTo>
                    <a:lnTo>
                      <a:pt x="42216" y="56939"/>
                    </a:lnTo>
                    <a:lnTo>
                      <a:pt x="38042" y="57145"/>
                    </a:lnTo>
                    <a:lnTo>
                      <a:pt x="35598" y="58247"/>
                    </a:lnTo>
                    <a:lnTo>
                      <a:pt x="34041" y="60395"/>
                    </a:lnTo>
                    <a:lnTo>
                      <a:pt x="33192" y="62127"/>
                    </a:lnTo>
                    <a:lnTo>
                      <a:pt x="32488" y="62683"/>
                    </a:lnTo>
                    <a:lnTo>
                      <a:pt x="31031" y="62892"/>
                    </a:lnTo>
                    <a:lnTo>
                      <a:pt x="28854" y="62732"/>
                    </a:lnTo>
                    <a:lnTo>
                      <a:pt x="27325" y="62229"/>
                    </a:lnTo>
                    <a:lnTo>
                      <a:pt x="25766" y="60750"/>
                    </a:lnTo>
                    <a:lnTo>
                      <a:pt x="23345" y="60546"/>
                    </a:lnTo>
                    <a:lnTo>
                      <a:pt x="21126" y="60507"/>
                    </a:lnTo>
                    <a:lnTo>
                      <a:pt x="20538" y="60233"/>
                    </a:lnTo>
                    <a:lnTo>
                      <a:pt x="20577" y="59272"/>
                    </a:lnTo>
                    <a:lnTo>
                      <a:pt x="19700" y="57459"/>
                    </a:lnTo>
                    <a:lnTo>
                      <a:pt x="18251" y="56892"/>
                    </a:lnTo>
                    <a:lnTo>
                      <a:pt x="14501" y="60305"/>
                    </a:lnTo>
                    <a:lnTo>
                      <a:pt x="13477" y="60607"/>
                    </a:lnTo>
                    <a:lnTo>
                      <a:pt x="10456" y="59664"/>
                    </a:lnTo>
                    <a:lnTo>
                      <a:pt x="7821" y="58205"/>
                    </a:lnTo>
                    <a:lnTo>
                      <a:pt x="7532" y="57137"/>
                    </a:lnTo>
                    <a:lnTo>
                      <a:pt x="7104" y="56261"/>
                    </a:lnTo>
                    <a:lnTo>
                      <a:pt x="4887" y="55431"/>
                    </a:lnTo>
                    <a:lnTo>
                      <a:pt x="2121" y="54862"/>
                    </a:lnTo>
                    <a:lnTo>
                      <a:pt x="1244" y="54865"/>
                    </a:lnTo>
                    <a:lnTo>
                      <a:pt x="1585" y="54349"/>
                    </a:lnTo>
                    <a:lnTo>
                      <a:pt x="1913" y="53475"/>
                    </a:lnTo>
                    <a:lnTo>
                      <a:pt x="1706" y="52778"/>
                    </a:lnTo>
                    <a:lnTo>
                      <a:pt x="1058" y="52056"/>
                    </a:lnTo>
                    <a:lnTo>
                      <a:pt x="702" y="51284"/>
                    </a:lnTo>
                    <a:lnTo>
                      <a:pt x="598" y="50535"/>
                    </a:lnTo>
                    <a:lnTo>
                      <a:pt x="402" y="49924"/>
                    </a:lnTo>
                    <a:lnTo>
                      <a:pt x="283" y="49350"/>
                    </a:lnTo>
                    <a:lnTo>
                      <a:pt x="78" y="48899"/>
                    </a:lnTo>
                    <a:lnTo>
                      <a:pt x="1881" y="45509"/>
                    </a:lnTo>
                    <a:lnTo>
                      <a:pt x="2252" y="43399"/>
                    </a:lnTo>
                    <a:lnTo>
                      <a:pt x="672" y="42162"/>
                    </a:lnTo>
                    <a:lnTo>
                      <a:pt x="0" y="41794"/>
                    </a:lnTo>
                    <a:lnTo>
                      <a:pt x="551" y="41519"/>
                    </a:lnTo>
                    <a:lnTo>
                      <a:pt x="2799" y="41748"/>
                    </a:lnTo>
                    <a:lnTo>
                      <a:pt x="4226" y="41048"/>
                    </a:lnTo>
                    <a:lnTo>
                      <a:pt x="4973" y="40354"/>
                    </a:lnTo>
                    <a:lnTo>
                      <a:pt x="6968" y="41006"/>
                    </a:lnTo>
                    <a:lnTo>
                      <a:pt x="9897" y="42325"/>
                    </a:lnTo>
                    <a:lnTo>
                      <a:pt x="11279" y="43215"/>
                    </a:lnTo>
                    <a:lnTo>
                      <a:pt x="11849" y="43903"/>
                    </a:lnTo>
                    <a:lnTo>
                      <a:pt x="12166" y="44479"/>
                    </a:lnTo>
                    <a:lnTo>
                      <a:pt x="11991" y="45465"/>
                    </a:lnTo>
                    <a:lnTo>
                      <a:pt x="12658" y="45851"/>
                    </a:lnTo>
                    <a:lnTo>
                      <a:pt x="14036" y="46000"/>
                    </a:lnTo>
                    <a:lnTo>
                      <a:pt x="14954" y="46304"/>
                    </a:lnTo>
                    <a:lnTo>
                      <a:pt x="14632" y="47599"/>
                    </a:lnTo>
                    <a:lnTo>
                      <a:pt x="14572" y="48673"/>
                    </a:lnTo>
                    <a:lnTo>
                      <a:pt x="15846" y="48524"/>
                    </a:lnTo>
                    <a:lnTo>
                      <a:pt x="17441" y="47704"/>
                    </a:lnTo>
                    <a:lnTo>
                      <a:pt x="18687" y="46230"/>
                    </a:lnTo>
                    <a:lnTo>
                      <a:pt x="19456" y="44802"/>
                    </a:lnTo>
                    <a:lnTo>
                      <a:pt x="20042" y="41321"/>
                    </a:lnTo>
                    <a:lnTo>
                      <a:pt x="20242" y="41027"/>
                    </a:lnTo>
                    <a:lnTo>
                      <a:pt x="21201" y="41301"/>
                    </a:lnTo>
                    <a:lnTo>
                      <a:pt x="25090" y="41149"/>
                    </a:lnTo>
                    <a:lnTo>
                      <a:pt x="26923" y="41797"/>
                    </a:lnTo>
                    <a:lnTo>
                      <a:pt x="29830" y="41907"/>
                    </a:lnTo>
                    <a:lnTo>
                      <a:pt x="29776" y="42452"/>
                    </a:lnTo>
                    <a:lnTo>
                      <a:pt x="30292" y="43303"/>
                    </a:lnTo>
                    <a:lnTo>
                      <a:pt x="31579" y="44530"/>
                    </a:lnTo>
                    <a:lnTo>
                      <a:pt x="32214" y="45331"/>
                    </a:lnTo>
                    <a:lnTo>
                      <a:pt x="33566" y="45471"/>
                    </a:lnTo>
                    <a:lnTo>
                      <a:pt x="35645" y="45030"/>
                    </a:lnTo>
                    <a:lnTo>
                      <a:pt x="36865" y="44572"/>
                    </a:lnTo>
                    <a:lnTo>
                      <a:pt x="37323" y="44897"/>
                    </a:lnTo>
                    <a:lnTo>
                      <a:pt x="39225" y="44580"/>
                    </a:lnTo>
                    <a:lnTo>
                      <a:pt x="40910" y="43589"/>
                    </a:lnTo>
                    <a:lnTo>
                      <a:pt x="41326" y="42834"/>
                    </a:lnTo>
                    <a:lnTo>
                      <a:pt x="43028" y="42303"/>
                    </a:lnTo>
                    <a:lnTo>
                      <a:pt x="45328" y="41078"/>
                    </a:lnTo>
                    <a:lnTo>
                      <a:pt x="48487" y="40130"/>
                    </a:lnTo>
                    <a:lnTo>
                      <a:pt x="58854" y="39118"/>
                    </a:lnTo>
                    <a:lnTo>
                      <a:pt x="59256" y="38353"/>
                    </a:lnTo>
                    <a:lnTo>
                      <a:pt x="59102" y="36600"/>
                    </a:lnTo>
                    <a:lnTo>
                      <a:pt x="59377" y="36342"/>
                    </a:lnTo>
                    <a:lnTo>
                      <a:pt x="60683" y="36779"/>
                    </a:lnTo>
                    <a:lnTo>
                      <a:pt x="62780" y="37188"/>
                    </a:lnTo>
                    <a:lnTo>
                      <a:pt x="64385" y="37808"/>
                    </a:lnTo>
                    <a:lnTo>
                      <a:pt x="65428" y="38618"/>
                    </a:lnTo>
                    <a:lnTo>
                      <a:pt x="66393" y="38651"/>
                    </a:lnTo>
                    <a:lnTo>
                      <a:pt x="67889" y="38084"/>
                    </a:lnTo>
                    <a:lnTo>
                      <a:pt x="69915" y="37718"/>
                    </a:lnTo>
                    <a:lnTo>
                      <a:pt x="71806" y="38559"/>
                    </a:lnTo>
                    <a:lnTo>
                      <a:pt x="72355" y="39469"/>
                    </a:lnTo>
                    <a:lnTo>
                      <a:pt x="72022" y="39935"/>
                    </a:lnTo>
                    <a:lnTo>
                      <a:pt x="72059" y="40673"/>
                    </a:lnTo>
                    <a:lnTo>
                      <a:pt x="72646" y="41290"/>
                    </a:lnTo>
                    <a:lnTo>
                      <a:pt x="74184" y="42293"/>
                    </a:lnTo>
                    <a:lnTo>
                      <a:pt x="76155" y="43156"/>
                    </a:lnTo>
                    <a:lnTo>
                      <a:pt x="77179" y="43089"/>
                    </a:lnTo>
                    <a:lnTo>
                      <a:pt x="77559" y="42249"/>
                    </a:lnTo>
                    <a:lnTo>
                      <a:pt x="77922" y="40252"/>
                    </a:lnTo>
                    <a:lnTo>
                      <a:pt x="78058" y="38117"/>
                    </a:lnTo>
                    <a:lnTo>
                      <a:pt x="77604" y="36891"/>
                    </a:lnTo>
                    <a:lnTo>
                      <a:pt x="76542" y="36591"/>
                    </a:lnTo>
                    <a:lnTo>
                      <a:pt x="75272" y="36494"/>
                    </a:lnTo>
                    <a:lnTo>
                      <a:pt x="74598" y="36241"/>
                    </a:lnTo>
                    <a:lnTo>
                      <a:pt x="74834" y="35567"/>
                    </a:lnTo>
                    <a:lnTo>
                      <a:pt x="75849" y="33823"/>
                    </a:lnTo>
                    <a:lnTo>
                      <a:pt x="75834" y="31489"/>
                    </a:lnTo>
                    <a:lnTo>
                      <a:pt x="73542" y="28834"/>
                    </a:lnTo>
                    <a:lnTo>
                      <a:pt x="71556" y="26261"/>
                    </a:lnTo>
                    <a:lnTo>
                      <a:pt x="71562" y="25385"/>
                    </a:lnTo>
                    <a:lnTo>
                      <a:pt x="72754" y="23863"/>
                    </a:lnTo>
                    <a:lnTo>
                      <a:pt x="74594" y="22651"/>
                    </a:lnTo>
                    <a:lnTo>
                      <a:pt x="78678" y="20632"/>
                    </a:lnTo>
                    <a:lnTo>
                      <a:pt x="79967" y="20211"/>
                    </a:lnTo>
                    <a:lnTo>
                      <a:pt x="81621" y="19873"/>
                    </a:lnTo>
                    <a:lnTo>
                      <a:pt x="84000" y="19042"/>
                    </a:lnTo>
                    <a:lnTo>
                      <a:pt x="85145" y="18188"/>
                    </a:lnTo>
                    <a:lnTo>
                      <a:pt x="85914" y="17260"/>
                    </a:lnTo>
                    <a:lnTo>
                      <a:pt x="87030" y="12426"/>
                    </a:lnTo>
                    <a:lnTo>
                      <a:pt x="87291" y="12220"/>
                    </a:lnTo>
                    <a:lnTo>
                      <a:pt x="87622" y="11935"/>
                    </a:lnTo>
                    <a:lnTo>
                      <a:pt x="91792" y="13604"/>
                    </a:lnTo>
                    <a:lnTo>
                      <a:pt x="92167" y="13328"/>
                    </a:lnTo>
                    <a:lnTo>
                      <a:pt x="92869" y="13056"/>
                    </a:lnTo>
                    <a:lnTo>
                      <a:pt x="94227" y="11776"/>
                    </a:lnTo>
                    <a:lnTo>
                      <a:pt x="94525" y="10803"/>
                    </a:lnTo>
                    <a:lnTo>
                      <a:pt x="94495" y="8963"/>
                    </a:lnTo>
                    <a:lnTo>
                      <a:pt x="94616" y="7226"/>
                    </a:lnTo>
                    <a:lnTo>
                      <a:pt x="94877" y="6673"/>
                    </a:lnTo>
                    <a:lnTo>
                      <a:pt x="95506" y="6874"/>
                    </a:lnTo>
                    <a:lnTo>
                      <a:pt x="97300" y="7780"/>
                    </a:lnTo>
                    <a:lnTo>
                      <a:pt x="98725" y="8792"/>
                    </a:lnTo>
                    <a:lnTo>
                      <a:pt x="100060" y="11349"/>
                    </a:lnTo>
                    <a:lnTo>
                      <a:pt x="103171" y="12028"/>
                    </a:lnTo>
                    <a:lnTo>
                      <a:pt x="107101" y="12095"/>
                    </a:lnTo>
                    <a:lnTo>
                      <a:pt x="108505" y="10957"/>
                    </a:lnTo>
                    <a:lnTo>
                      <a:pt x="109779" y="10694"/>
                    </a:lnTo>
                    <a:lnTo>
                      <a:pt x="111222" y="11041"/>
                    </a:lnTo>
                    <a:lnTo>
                      <a:pt x="114260" y="11441"/>
                    </a:lnTo>
                    <a:lnTo>
                      <a:pt x="114599" y="9376"/>
                    </a:lnTo>
                    <a:lnTo>
                      <a:pt x="116352" y="7230"/>
                    </a:lnTo>
                    <a:lnTo>
                      <a:pt x="117147" y="6472"/>
                    </a:lnTo>
                    <a:lnTo>
                      <a:pt x="119373" y="6546"/>
                    </a:lnTo>
                    <a:lnTo>
                      <a:pt x="119922" y="4942"/>
                    </a:lnTo>
                    <a:lnTo>
                      <a:pt x="120470" y="490"/>
                    </a:lnTo>
                    <a:lnTo>
                      <a:pt x="120941" y="0"/>
                    </a:lnTo>
                    <a:lnTo>
                      <a:pt x="122563" y="93"/>
                    </a:lnTo>
                    <a:lnTo>
                      <a:pt x="124176" y="906"/>
                    </a:lnTo>
                    <a:lnTo>
                      <a:pt x="124662" y="1564"/>
                    </a:lnTo>
                    <a:lnTo>
                      <a:pt x="125500" y="1511"/>
                    </a:lnTo>
                    <a:lnTo>
                      <a:pt x="126674" y="1063"/>
                    </a:lnTo>
                    <a:lnTo>
                      <a:pt x="127961" y="773"/>
                    </a:lnTo>
                    <a:lnTo>
                      <a:pt x="129995" y="1248"/>
                    </a:lnTo>
                    <a:lnTo>
                      <a:pt x="134340" y="3272"/>
                    </a:lnTo>
                    <a:lnTo>
                      <a:pt x="136581" y="4010"/>
                    </a:lnTo>
                    <a:lnTo>
                      <a:pt x="138002" y="3869"/>
                    </a:lnTo>
                    <a:lnTo>
                      <a:pt x="139332" y="3896"/>
                    </a:lnTo>
                    <a:lnTo>
                      <a:pt x="144463" y="7019"/>
                    </a:lnTo>
                    <a:lnTo>
                      <a:pt x="148048" y="7456"/>
                    </a:lnTo>
                    <a:lnTo>
                      <a:pt x="151319" y="7469"/>
                    </a:lnTo>
                    <a:lnTo>
                      <a:pt x="152371" y="6527"/>
                    </a:lnTo>
                    <a:lnTo>
                      <a:pt x="153766" y="5729"/>
                    </a:lnTo>
                    <a:lnTo>
                      <a:pt x="155217" y="5839"/>
                    </a:lnTo>
                    <a:lnTo>
                      <a:pt x="156486" y="6248"/>
                    </a:lnTo>
                    <a:lnTo>
                      <a:pt x="158957" y="7604"/>
                    </a:lnTo>
                    <a:lnTo>
                      <a:pt x="160101" y="7951"/>
                    </a:lnTo>
                    <a:lnTo>
                      <a:pt x="161622" y="8170"/>
                    </a:lnTo>
                    <a:lnTo>
                      <a:pt x="162738" y="8472"/>
                    </a:lnTo>
                    <a:lnTo>
                      <a:pt x="163725" y="10826"/>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53" name="ee4p_BE_1_15912">
                <a:extLst>
                  <a:ext uri="{FF2B5EF4-FFF2-40B4-BE49-F238E27FC236}">
                    <a16:creationId xmlns="" xmlns:a16="http://schemas.microsoft.com/office/drawing/2014/main" id="{66D3D0E3-21B9-4664-B86B-51D13DAC1226}"/>
                  </a:ext>
                </a:extLst>
              </p:cNvPr>
              <p:cNvSpPr>
                <a:spLocks noChangeAspect="1"/>
              </p:cNvSpPr>
              <p:nvPr>
                <p:custDataLst>
                  <p:tags r:id="rId5"/>
                </p:custDataLst>
              </p:nvPr>
            </p:nvSpPr>
            <p:spPr>
              <a:xfrm>
                <a:off x="3982674" y="3466149"/>
                <a:ext cx="341912" cy="231581"/>
              </a:xfrm>
              <a:custGeom>
                <a:avLst/>
                <a:gdLst/>
                <a:ahLst/>
                <a:cxnLst/>
                <a:rect l="0" t="0" r="0" b="0"/>
                <a:pathLst>
                  <a:path w="84902" h="57505">
                    <a:moveTo>
                      <a:pt x="50661" y="1713"/>
                    </a:moveTo>
                    <a:lnTo>
                      <a:pt x="50765" y="2322"/>
                    </a:lnTo>
                    <a:lnTo>
                      <a:pt x="51370" y="2580"/>
                    </a:lnTo>
                    <a:lnTo>
                      <a:pt x="53490" y="2448"/>
                    </a:lnTo>
                    <a:lnTo>
                      <a:pt x="54566" y="1344"/>
                    </a:lnTo>
                    <a:lnTo>
                      <a:pt x="55414" y="647"/>
                    </a:lnTo>
                    <a:lnTo>
                      <a:pt x="56045" y="1116"/>
                    </a:lnTo>
                    <a:lnTo>
                      <a:pt x="56353" y="2475"/>
                    </a:lnTo>
                    <a:lnTo>
                      <a:pt x="56939" y="4246"/>
                    </a:lnTo>
                    <a:lnTo>
                      <a:pt x="59465" y="6226"/>
                    </a:lnTo>
                    <a:lnTo>
                      <a:pt x="61603" y="6790"/>
                    </a:lnTo>
                    <a:lnTo>
                      <a:pt x="64233" y="6401"/>
                    </a:lnTo>
                    <a:lnTo>
                      <a:pt x="65274" y="6048"/>
                    </a:lnTo>
                    <a:lnTo>
                      <a:pt x="65980" y="6342"/>
                    </a:lnTo>
                    <a:lnTo>
                      <a:pt x="66680" y="7388"/>
                    </a:lnTo>
                    <a:lnTo>
                      <a:pt x="68191" y="8585"/>
                    </a:lnTo>
                    <a:lnTo>
                      <a:pt x="71365" y="9433"/>
                    </a:lnTo>
                    <a:lnTo>
                      <a:pt x="72342" y="9913"/>
                    </a:lnTo>
                    <a:lnTo>
                      <a:pt x="73019" y="10716"/>
                    </a:lnTo>
                    <a:lnTo>
                      <a:pt x="72823" y="11863"/>
                    </a:lnTo>
                    <a:lnTo>
                      <a:pt x="71309" y="14717"/>
                    </a:lnTo>
                    <a:lnTo>
                      <a:pt x="71111" y="15559"/>
                    </a:lnTo>
                    <a:lnTo>
                      <a:pt x="71314" y="15842"/>
                    </a:lnTo>
                    <a:lnTo>
                      <a:pt x="71018" y="16370"/>
                    </a:lnTo>
                    <a:lnTo>
                      <a:pt x="69048" y="18281"/>
                    </a:lnTo>
                    <a:lnTo>
                      <a:pt x="68869" y="18953"/>
                    </a:lnTo>
                    <a:lnTo>
                      <a:pt x="69525" y="20050"/>
                    </a:lnTo>
                    <a:lnTo>
                      <a:pt x="70065" y="20959"/>
                    </a:lnTo>
                    <a:lnTo>
                      <a:pt x="70087" y="20776"/>
                    </a:lnTo>
                    <a:lnTo>
                      <a:pt x="73104" y="19957"/>
                    </a:lnTo>
                    <a:lnTo>
                      <a:pt x="74464" y="21606"/>
                    </a:lnTo>
                    <a:lnTo>
                      <a:pt x="76708" y="21667"/>
                    </a:lnTo>
                    <a:lnTo>
                      <a:pt x="76973" y="22198"/>
                    </a:lnTo>
                    <a:lnTo>
                      <a:pt x="79483" y="23740"/>
                    </a:lnTo>
                    <a:lnTo>
                      <a:pt x="80258" y="24961"/>
                    </a:lnTo>
                    <a:lnTo>
                      <a:pt x="82059" y="26141"/>
                    </a:lnTo>
                    <a:lnTo>
                      <a:pt x="80567" y="27633"/>
                    </a:lnTo>
                    <a:lnTo>
                      <a:pt x="80793" y="28296"/>
                    </a:lnTo>
                    <a:lnTo>
                      <a:pt x="81331" y="28975"/>
                    </a:lnTo>
                    <a:lnTo>
                      <a:pt x="83363" y="29371"/>
                    </a:lnTo>
                    <a:lnTo>
                      <a:pt x="84380" y="30350"/>
                    </a:lnTo>
                    <a:lnTo>
                      <a:pt x="84440" y="31845"/>
                    </a:lnTo>
                    <a:lnTo>
                      <a:pt x="84901" y="34282"/>
                    </a:lnTo>
                    <a:lnTo>
                      <a:pt x="80714" y="36700"/>
                    </a:lnTo>
                    <a:lnTo>
                      <a:pt x="79524" y="39399"/>
                    </a:lnTo>
                    <a:lnTo>
                      <a:pt x="79418" y="39930"/>
                    </a:lnTo>
                    <a:lnTo>
                      <a:pt x="79275" y="39850"/>
                    </a:lnTo>
                    <a:lnTo>
                      <a:pt x="78811" y="38959"/>
                    </a:lnTo>
                    <a:lnTo>
                      <a:pt x="78053" y="38967"/>
                    </a:lnTo>
                    <a:lnTo>
                      <a:pt x="76317" y="38595"/>
                    </a:lnTo>
                    <a:lnTo>
                      <a:pt x="73898" y="41034"/>
                    </a:lnTo>
                    <a:lnTo>
                      <a:pt x="72804" y="43059"/>
                    </a:lnTo>
                    <a:lnTo>
                      <a:pt x="72156" y="44544"/>
                    </a:lnTo>
                    <a:lnTo>
                      <a:pt x="71182" y="45744"/>
                    </a:lnTo>
                    <a:lnTo>
                      <a:pt x="70987" y="47012"/>
                    </a:lnTo>
                    <a:lnTo>
                      <a:pt x="71111" y="47544"/>
                    </a:lnTo>
                    <a:lnTo>
                      <a:pt x="70778" y="48231"/>
                    </a:lnTo>
                    <a:lnTo>
                      <a:pt x="70761" y="48953"/>
                    </a:lnTo>
                    <a:lnTo>
                      <a:pt x="72154" y="50375"/>
                    </a:lnTo>
                    <a:lnTo>
                      <a:pt x="72501" y="51144"/>
                    </a:lnTo>
                    <a:lnTo>
                      <a:pt x="74197" y="53658"/>
                    </a:lnTo>
                    <a:lnTo>
                      <a:pt x="73669" y="54575"/>
                    </a:lnTo>
                    <a:lnTo>
                      <a:pt x="73250" y="55567"/>
                    </a:lnTo>
                    <a:lnTo>
                      <a:pt x="72761" y="56271"/>
                    </a:lnTo>
                    <a:lnTo>
                      <a:pt x="72192" y="56717"/>
                    </a:lnTo>
                    <a:lnTo>
                      <a:pt x="70439" y="56690"/>
                    </a:lnTo>
                    <a:lnTo>
                      <a:pt x="68219" y="57006"/>
                    </a:lnTo>
                    <a:lnTo>
                      <a:pt x="66723" y="57499"/>
                    </a:lnTo>
                    <a:lnTo>
                      <a:pt x="65947" y="57504"/>
                    </a:lnTo>
                    <a:lnTo>
                      <a:pt x="64341" y="56252"/>
                    </a:lnTo>
                    <a:lnTo>
                      <a:pt x="62546" y="54375"/>
                    </a:lnTo>
                    <a:lnTo>
                      <a:pt x="61406" y="53479"/>
                    </a:lnTo>
                    <a:lnTo>
                      <a:pt x="60895" y="52705"/>
                    </a:lnTo>
                    <a:lnTo>
                      <a:pt x="59485" y="52379"/>
                    </a:lnTo>
                    <a:lnTo>
                      <a:pt x="57474" y="51452"/>
                    </a:lnTo>
                    <a:lnTo>
                      <a:pt x="56079" y="50443"/>
                    </a:lnTo>
                    <a:lnTo>
                      <a:pt x="54883" y="49815"/>
                    </a:lnTo>
                    <a:lnTo>
                      <a:pt x="53194" y="49501"/>
                    </a:lnTo>
                    <a:lnTo>
                      <a:pt x="51801" y="49533"/>
                    </a:lnTo>
                    <a:lnTo>
                      <a:pt x="51393" y="47834"/>
                    </a:lnTo>
                    <a:lnTo>
                      <a:pt x="51225" y="45892"/>
                    </a:lnTo>
                    <a:lnTo>
                      <a:pt x="50087" y="44592"/>
                    </a:lnTo>
                    <a:lnTo>
                      <a:pt x="51646" y="39500"/>
                    </a:lnTo>
                    <a:lnTo>
                      <a:pt x="50720" y="39000"/>
                    </a:lnTo>
                    <a:lnTo>
                      <a:pt x="49707" y="39408"/>
                    </a:lnTo>
                    <a:lnTo>
                      <a:pt x="48243" y="40622"/>
                    </a:lnTo>
                    <a:lnTo>
                      <a:pt x="47545" y="42072"/>
                    </a:lnTo>
                    <a:lnTo>
                      <a:pt x="47126" y="43355"/>
                    </a:lnTo>
                    <a:lnTo>
                      <a:pt x="44669" y="44572"/>
                    </a:lnTo>
                    <a:lnTo>
                      <a:pt x="40771" y="45013"/>
                    </a:lnTo>
                    <a:lnTo>
                      <a:pt x="36511" y="44572"/>
                    </a:lnTo>
                    <a:lnTo>
                      <a:pt x="35919" y="44245"/>
                    </a:lnTo>
                    <a:lnTo>
                      <a:pt x="35647" y="43873"/>
                    </a:lnTo>
                    <a:lnTo>
                      <a:pt x="35643" y="43425"/>
                    </a:lnTo>
                    <a:lnTo>
                      <a:pt x="35941" y="42736"/>
                    </a:lnTo>
                    <a:lnTo>
                      <a:pt x="36684" y="41900"/>
                    </a:lnTo>
                    <a:lnTo>
                      <a:pt x="36867" y="40706"/>
                    </a:lnTo>
                    <a:lnTo>
                      <a:pt x="36105" y="39673"/>
                    </a:lnTo>
                    <a:lnTo>
                      <a:pt x="35608" y="39271"/>
                    </a:lnTo>
                    <a:lnTo>
                      <a:pt x="35805" y="38270"/>
                    </a:lnTo>
                    <a:lnTo>
                      <a:pt x="36368" y="37015"/>
                    </a:lnTo>
                    <a:lnTo>
                      <a:pt x="36478" y="36300"/>
                    </a:lnTo>
                    <a:lnTo>
                      <a:pt x="33594" y="34132"/>
                    </a:lnTo>
                    <a:lnTo>
                      <a:pt x="31505" y="33709"/>
                    </a:lnTo>
                    <a:lnTo>
                      <a:pt x="29480" y="33633"/>
                    </a:lnTo>
                    <a:lnTo>
                      <a:pt x="27942" y="33389"/>
                    </a:lnTo>
                    <a:lnTo>
                      <a:pt x="27046" y="33490"/>
                    </a:lnTo>
                    <a:lnTo>
                      <a:pt x="26401" y="34122"/>
                    </a:lnTo>
                    <a:lnTo>
                      <a:pt x="25748" y="34575"/>
                    </a:lnTo>
                    <a:lnTo>
                      <a:pt x="25260" y="34032"/>
                    </a:lnTo>
                    <a:lnTo>
                      <a:pt x="24364" y="30189"/>
                    </a:lnTo>
                    <a:lnTo>
                      <a:pt x="23671" y="29608"/>
                    </a:lnTo>
                    <a:lnTo>
                      <a:pt x="21052" y="28966"/>
                    </a:lnTo>
                    <a:lnTo>
                      <a:pt x="17497" y="28736"/>
                    </a:lnTo>
                    <a:lnTo>
                      <a:pt x="16549" y="28034"/>
                    </a:lnTo>
                    <a:lnTo>
                      <a:pt x="16029" y="26302"/>
                    </a:lnTo>
                    <a:lnTo>
                      <a:pt x="15701" y="24214"/>
                    </a:lnTo>
                    <a:lnTo>
                      <a:pt x="14530" y="22213"/>
                    </a:lnTo>
                    <a:lnTo>
                      <a:pt x="13930" y="21712"/>
                    </a:lnTo>
                    <a:lnTo>
                      <a:pt x="12868" y="20823"/>
                    </a:lnTo>
                    <a:lnTo>
                      <a:pt x="11010" y="21188"/>
                    </a:lnTo>
                    <a:lnTo>
                      <a:pt x="8780" y="22348"/>
                    </a:lnTo>
                    <a:lnTo>
                      <a:pt x="7463" y="22670"/>
                    </a:lnTo>
                    <a:lnTo>
                      <a:pt x="6962" y="22793"/>
                    </a:lnTo>
                    <a:lnTo>
                      <a:pt x="5184" y="21662"/>
                    </a:lnTo>
                    <a:lnTo>
                      <a:pt x="3189" y="19891"/>
                    </a:lnTo>
                    <a:lnTo>
                      <a:pt x="1589" y="18010"/>
                    </a:lnTo>
                    <a:lnTo>
                      <a:pt x="1203" y="16965"/>
                    </a:lnTo>
                    <a:lnTo>
                      <a:pt x="1693" y="15695"/>
                    </a:lnTo>
                    <a:lnTo>
                      <a:pt x="1103" y="14722"/>
                    </a:lnTo>
                    <a:lnTo>
                      <a:pt x="246" y="12942"/>
                    </a:lnTo>
                    <a:lnTo>
                      <a:pt x="0" y="11550"/>
                    </a:lnTo>
                    <a:lnTo>
                      <a:pt x="9624" y="6623"/>
                    </a:lnTo>
                    <a:lnTo>
                      <a:pt x="15485" y="4096"/>
                    </a:lnTo>
                    <a:lnTo>
                      <a:pt x="18247" y="3331"/>
                    </a:lnTo>
                    <a:lnTo>
                      <a:pt x="18910" y="5870"/>
                    </a:lnTo>
                    <a:lnTo>
                      <a:pt x="19413" y="6676"/>
                    </a:lnTo>
                    <a:lnTo>
                      <a:pt x="20069" y="7199"/>
                    </a:lnTo>
                    <a:lnTo>
                      <a:pt x="20942" y="7302"/>
                    </a:lnTo>
                    <a:lnTo>
                      <a:pt x="21939" y="6676"/>
                    </a:lnTo>
                    <a:lnTo>
                      <a:pt x="23336" y="6015"/>
                    </a:lnTo>
                    <a:lnTo>
                      <a:pt x="25582" y="6322"/>
                    </a:lnTo>
                    <a:lnTo>
                      <a:pt x="27215" y="6933"/>
                    </a:lnTo>
                    <a:lnTo>
                      <a:pt x="27795" y="7567"/>
                    </a:lnTo>
                    <a:lnTo>
                      <a:pt x="28875" y="8171"/>
                    </a:lnTo>
                    <a:lnTo>
                      <a:pt x="30452" y="8315"/>
                    </a:lnTo>
                    <a:lnTo>
                      <a:pt x="33503" y="7161"/>
                    </a:lnTo>
                    <a:lnTo>
                      <a:pt x="36433" y="5402"/>
                    </a:lnTo>
                    <a:lnTo>
                      <a:pt x="37293" y="4180"/>
                    </a:lnTo>
                    <a:lnTo>
                      <a:pt x="37619" y="3073"/>
                    </a:lnTo>
                    <a:lnTo>
                      <a:pt x="39351" y="3805"/>
                    </a:lnTo>
                    <a:lnTo>
                      <a:pt x="40881" y="3967"/>
                    </a:lnTo>
                    <a:lnTo>
                      <a:pt x="41551" y="3642"/>
                    </a:lnTo>
                    <a:lnTo>
                      <a:pt x="41125" y="1866"/>
                    </a:lnTo>
                    <a:lnTo>
                      <a:pt x="42367" y="920"/>
                    </a:lnTo>
                    <a:lnTo>
                      <a:pt x="43749" y="482"/>
                    </a:lnTo>
                    <a:lnTo>
                      <a:pt x="44373" y="1250"/>
                    </a:lnTo>
                    <a:lnTo>
                      <a:pt x="45636" y="2033"/>
                    </a:lnTo>
                    <a:lnTo>
                      <a:pt x="46636" y="2038"/>
                    </a:lnTo>
                    <a:lnTo>
                      <a:pt x="49327" y="0"/>
                    </a:lnTo>
                    <a:lnTo>
                      <a:pt x="49957" y="403"/>
                    </a:lnTo>
                    <a:lnTo>
                      <a:pt x="50540" y="1128"/>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54" name="ee4p_BG_1_15912">
                <a:extLst>
                  <a:ext uri="{FF2B5EF4-FFF2-40B4-BE49-F238E27FC236}">
                    <a16:creationId xmlns="" xmlns:a16="http://schemas.microsoft.com/office/drawing/2014/main" id="{6D0D3A88-E1D9-40E8-B818-813635498A37}"/>
                  </a:ext>
                </a:extLst>
              </p:cNvPr>
              <p:cNvSpPr>
                <a:spLocks noChangeAspect="1"/>
              </p:cNvSpPr>
              <p:nvPr>
                <p:custDataLst>
                  <p:tags r:id="rId6"/>
                </p:custDataLst>
              </p:nvPr>
            </p:nvSpPr>
            <p:spPr>
              <a:xfrm>
                <a:off x="5747540" y="4289880"/>
                <a:ext cx="555785" cy="322400"/>
              </a:xfrm>
              <a:custGeom>
                <a:avLst/>
                <a:gdLst/>
                <a:ahLst/>
                <a:cxnLst/>
                <a:rect l="0" t="0" r="0" b="0"/>
                <a:pathLst>
                  <a:path w="138010" h="80057">
                    <a:moveTo>
                      <a:pt x="138009" y="13408"/>
                    </a:moveTo>
                    <a:lnTo>
                      <a:pt x="137488" y="19904"/>
                    </a:lnTo>
                    <a:lnTo>
                      <a:pt x="135357" y="22918"/>
                    </a:lnTo>
                    <a:lnTo>
                      <a:pt x="132133" y="21908"/>
                    </a:lnTo>
                    <a:lnTo>
                      <a:pt x="128021" y="22749"/>
                    </a:lnTo>
                    <a:lnTo>
                      <a:pt x="125843" y="26172"/>
                    </a:lnTo>
                    <a:lnTo>
                      <a:pt x="124607" y="27186"/>
                    </a:lnTo>
                    <a:lnTo>
                      <a:pt x="123493" y="28378"/>
                    </a:lnTo>
                    <a:lnTo>
                      <a:pt x="122776" y="32816"/>
                    </a:lnTo>
                    <a:lnTo>
                      <a:pt x="122608" y="40070"/>
                    </a:lnTo>
                    <a:lnTo>
                      <a:pt x="121049" y="40954"/>
                    </a:lnTo>
                    <a:lnTo>
                      <a:pt x="119619" y="41224"/>
                    </a:lnTo>
                    <a:lnTo>
                      <a:pt x="113672" y="47590"/>
                    </a:lnTo>
                    <a:lnTo>
                      <a:pt x="117095" y="49378"/>
                    </a:lnTo>
                    <a:lnTo>
                      <a:pt x="118613" y="50738"/>
                    </a:lnTo>
                    <a:lnTo>
                      <a:pt x="121115" y="54516"/>
                    </a:lnTo>
                    <a:lnTo>
                      <a:pt x="124683" y="58784"/>
                    </a:lnTo>
                    <a:lnTo>
                      <a:pt x="125385" y="60865"/>
                    </a:lnTo>
                    <a:lnTo>
                      <a:pt x="122394" y="60399"/>
                    </a:lnTo>
                    <a:lnTo>
                      <a:pt x="121349" y="60540"/>
                    </a:lnTo>
                    <a:lnTo>
                      <a:pt x="120679" y="61197"/>
                    </a:lnTo>
                    <a:lnTo>
                      <a:pt x="119291" y="61064"/>
                    </a:lnTo>
                    <a:lnTo>
                      <a:pt x="117572" y="61070"/>
                    </a:lnTo>
                    <a:lnTo>
                      <a:pt x="115775" y="61824"/>
                    </a:lnTo>
                    <a:lnTo>
                      <a:pt x="114780" y="62145"/>
                    </a:lnTo>
                    <a:lnTo>
                      <a:pt x="113452" y="61453"/>
                    </a:lnTo>
                    <a:lnTo>
                      <a:pt x="110977" y="59378"/>
                    </a:lnTo>
                    <a:lnTo>
                      <a:pt x="109474" y="57931"/>
                    </a:lnTo>
                    <a:lnTo>
                      <a:pt x="108356" y="57566"/>
                    </a:lnTo>
                    <a:lnTo>
                      <a:pt x="107229" y="57996"/>
                    </a:lnTo>
                    <a:lnTo>
                      <a:pt x="103212" y="58486"/>
                    </a:lnTo>
                    <a:lnTo>
                      <a:pt x="102262" y="59330"/>
                    </a:lnTo>
                    <a:lnTo>
                      <a:pt x="100407" y="60260"/>
                    </a:lnTo>
                    <a:lnTo>
                      <a:pt x="98539" y="60703"/>
                    </a:lnTo>
                    <a:lnTo>
                      <a:pt x="95860" y="61017"/>
                    </a:lnTo>
                    <a:lnTo>
                      <a:pt x="94447" y="60975"/>
                    </a:lnTo>
                    <a:lnTo>
                      <a:pt x="93659" y="61425"/>
                    </a:lnTo>
                    <a:lnTo>
                      <a:pt x="92996" y="62784"/>
                    </a:lnTo>
                    <a:lnTo>
                      <a:pt x="92545" y="64111"/>
                    </a:lnTo>
                    <a:lnTo>
                      <a:pt x="92150" y="64649"/>
                    </a:lnTo>
                    <a:lnTo>
                      <a:pt x="88809" y="65306"/>
                    </a:lnTo>
                    <a:lnTo>
                      <a:pt x="88077" y="66068"/>
                    </a:lnTo>
                    <a:lnTo>
                      <a:pt x="87872" y="66813"/>
                    </a:lnTo>
                    <a:lnTo>
                      <a:pt x="87936" y="67558"/>
                    </a:lnTo>
                    <a:lnTo>
                      <a:pt x="85276" y="66837"/>
                    </a:lnTo>
                    <a:lnTo>
                      <a:pt x="83216" y="67316"/>
                    </a:lnTo>
                    <a:lnTo>
                      <a:pt x="82732" y="67887"/>
                    </a:lnTo>
                    <a:lnTo>
                      <a:pt x="82301" y="68705"/>
                    </a:lnTo>
                    <a:lnTo>
                      <a:pt x="82543" y="69580"/>
                    </a:lnTo>
                    <a:lnTo>
                      <a:pt x="83300" y="70426"/>
                    </a:lnTo>
                    <a:lnTo>
                      <a:pt x="84015" y="72718"/>
                    </a:lnTo>
                    <a:lnTo>
                      <a:pt x="84272" y="75007"/>
                    </a:lnTo>
                    <a:lnTo>
                      <a:pt x="83834" y="76304"/>
                    </a:lnTo>
                    <a:lnTo>
                      <a:pt x="82309" y="77230"/>
                    </a:lnTo>
                    <a:lnTo>
                      <a:pt x="79146" y="78253"/>
                    </a:lnTo>
                    <a:lnTo>
                      <a:pt x="76086" y="77764"/>
                    </a:lnTo>
                    <a:lnTo>
                      <a:pt x="74736" y="78170"/>
                    </a:lnTo>
                    <a:lnTo>
                      <a:pt x="72471" y="78300"/>
                    </a:lnTo>
                    <a:lnTo>
                      <a:pt x="70383" y="78572"/>
                    </a:lnTo>
                    <a:lnTo>
                      <a:pt x="67174" y="79507"/>
                    </a:lnTo>
                    <a:lnTo>
                      <a:pt x="64283" y="80056"/>
                    </a:lnTo>
                    <a:lnTo>
                      <a:pt x="61678" y="78151"/>
                    </a:lnTo>
                    <a:lnTo>
                      <a:pt x="58586" y="76852"/>
                    </a:lnTo>
                    <a:lnTo>
                      <a:pt x="55343" y="76080"/>
                    </a:lnTo>
                    <a:lnTo>
                      <a:pt x="54214" y="76643"/>
                    </a:lnTo>
                    <a:lnTo>
                      <a:pt x="53725" y="77087"/>
                    </a:lnTo>
                    <a:lnTo>
                      <a:pt x="51013" y="75401"/>
                    </a:lnTo>
                    <a:lnTo>
                      <a:pt x="49795" y="74800"/>
                    </a:lnTo>
                    <a:lnTo>
                      <a:pt x="49206" y="74148"/>
                    </a:lnTo>
                    <a:lnTo>
                      <a:pt x="48076" y="71898"/>
                    </a:lnTo>
                    <a:lnTo>
                      <a:pt x="47405" y="71827"/>
                    </a:lnTo>
                    <a:lnTo>
                      <a:pt x="45168" y="72665"/>
                    </a:lnTo>
                    <a:lnTo>
                      <a:pt x="43017" y="72625"/>
                    </a:lnTo>
                    <a:lnTo>
                      <a:pt x="41711" y="72472"/>
                    </a:lnTo>
                    <a:lnTo>
                      <a:pt x="37856" y="72566"/>
                    </a:lnTo>
                    <a:lnTo>
                      <a:pt x="37345" y="74103"/>
                    </a:lnTo>
                    <a:lnTo>
                      <a:pt x="36867" y="74342"/>
                    </a:lnTo>
                    <a:lnTo>
                      <a:pt x="36031" y="74547"/>
                    </a:lnTo>
                    <a:lnTo>
                      <a:pt x="33982" y="74450"/>
                    </a:lnTo>
                    <a:lnTo>
                      <a:pt x="31361" y="75585"/>
                    </a:lnTo>
                    <a:lnTo>
                      <a:pt x="28549" y="76277"/>
                    </a:lnTo>
                    <a:lnTo>
                      <a:pt x="26353" y="76296"/>
                    </a:lnTo>
                    <a:lnTo>
                      <a:pt x="24088" y="75961"/>
                    </a:lnTo>
                    <a:lnTo>
                      <a:pt x="22732" y="76201"/>
                    </a:lnTo>
                    <a:lnTo>
                      <a:pt x="19808" y="76325"/>
                    </a:lnTo>
                    <a:lnTo>
                      <a:pt x="17953" y="77985"/>
                    </a:lnTo>
                    <a:lnTo>
                      <a:pt x="15070" y="77891"/>
                    </a:lnTo>
                    <a:lnTo>
                      <a:pt x="12648" y="77610"/>
                    </a:lnTo>
                    <a:lnTo>
                      <a:pt x="12950" y="77087"/>
                    </a:lnTo>
                    <a:lnTo>
                      <a:pt x="13431" y="70494"/>
                    </a:lnTo>
                    <a:lnTo>
                      <a:pt x="14630" y="67548"/>
                    </a:lnTo>
                    <a:lnTo>
                      <a:pt x="14584" y="66942"/>
                    </a:lnTo>
                    <a:lnTo>
                      <a:pt x="14327" y="66482"/>
                    </a:lnTo>
                    <a:lnTo>
                      <a:pt x="13265" y="66008"/>
                    </a:lnTo>
                    <a:lnTo>
                      <a:pt x="12496" y="64415"/>
                    </a:lnTo>
                    <a:lnTo>
                      <a:pt x="10896" y="60213"/>
                    </a:lnTo>
                    <a:lnTo>
                      <a:pt x="9996" y="59361"/>
                    </a:lnTo>
                    <a:lnTo>
                      <a:pt x="7480" y="58473"/>
                    </a:lnTo>
                    <a:lnTo>
                      <a:pt x="5277" y="57259"/>
                    </a:lnTo>
                    <a:lnTo>
                      <a:pt x="3410" y="55657"/>
                    </a:lnTo>
                    <a:lnTo>
                      <a:pt x="0" y="51696"/>
                    </a:lnTo>
                    <a:lnTo>
                      <a:pt x="1725" y="51300"/>
                    </a:lnTo>
                    <a:lnTo>
                      <a:pt x="2248" y="50493"/>
                    </a:lnTo>
                    <a:lnTo>
                      <a:pt x="3969" y="48313"/>
                    </a:lnTo>
                    <a:lnTo>
                      <a:pt x="4166" y="47240"/>
                    </a:lnTo>
                    <a:lnTo>
                      <a:pt x="3984" y="46634"/>
                    </a:lnTo>
                    <a:lnTo>
                      <a:pt x="2831" y="45583"/>
                    </a:lnTo>
                    <a:lnTo>
                      <a:pt x="2039" y="43293"/>
                    </a:lnTo>
                    <a:lnTo>
                      <a:pt x="2637" y="41146"/>
                    </a:lnTo>
                    <a:lnTo>
                      <a:pt x="2688" y="40042"/>
                    </a:lnTo>
                    <a:lnTo>
                      <a:pt x="2105" y="38949"/>
                    </a:lnTo>
                    <a:lnTo>
                      <a:pt x="2714" y="37589"/>
                    </a:lnTo>
                    <a:lnTo>
                      <a:pt x="3952" y="36844"/>
                    </a:lnTo>
                    <a:lnTo>
                      <a:pt x="4733" y="36626"/>
                    </a:lnTo>
                    <a:lnTo>
                      <a:pt x="8007" y="36480"/>
                    </a:lnTo>
                    <a:lnTo>
                      <a:pt x="10080" y="33753"/>
                    </a:lnTo>
                    <a:lnTo>
                      <a:pt x="11339" y="32881"/>
                    </a:lnTo>
                    <a:lnTo>
                      <a:pt x="12630" y="31334"/>
                    </a:lnTo>
                    <a:lnTo>
                      <a:pt x="13229" y="30768"/>
                    </a:lnTo>
                    <a:lnTo>
                      <a:pt x="13796" y="29562"/>
                    </a:lnTo>
                    <a:lnTo>
                      <a:pt x="13993" y="28328"/>
                    </a:lnTo>
                    <a:lnTo>
                      <a:pt x="11399" y="26600"/>
                    </a:lnTo>
                    <a:lnTo>
                      <a:pt x="10518" y="25300"/>
                    </a:lnTo>
                    <a:lnTo>
                      <a:pt x="9365" y="23864"/>
                    </a:lnTo>
                    <a:lnTo>
                      <a:pt x="7804" y="22871"/>
                    </a:lnTo>
                    <a:lnTo>
                      <a:pt x="4655" y="21165"/>
                    </a:lnTo>
                    <a:lnTo>
                      <a:pt x="3429" y="19432"/>
                    </a:lnTo>
                    <a:lnTo>
                      <a:pt x="2876" y="17185"/>
                    </a:lnTo>
                    <a:lnTo>
                      <a:pt x="2040" y="15480"/>
                    </a:lnTo>
                    <a:lnTo>
                      <a:pt x="1123" y="14369"/>
                    </a:lnTo>
                    <a:lnTo>
                      <a:pt x="948" y="13465"/>
                    </a:lnTo>
                    <a:lnTo>
                      <a:pt x="566" y="12354"/>
                    </a:lnTo>
                    <a:lnTo>
                      <a:pt x="473" y="10171"/>
                    </a:lnTo>
                    <a:lnTo>
                      <a:pt x="1216" y="7267"/>
                    </a:lnTo>
                    <a:lnTo>
                      <a:pt x="1697" y="6241"/>
                    </a:lnTo>
                    <a:lnTo>
                      <a:pt x="2764" y="5955"/>
                    </a:lnTo>
                    <a:lnTo>
                      <a:pt x="5603" y="4404"/>
                    </a:lnTo>
                    <a:lnTo>
                      <a:pt x="5735" y="2418"/>
                    </a:lnTo>
                    <a:lnTo>
                      <a:pt x="6247" y="1185"/>
                    </a:lnTo>
                    <a:lnTo>
                      <a:pt x="7152" y="477"/>
                    </a:lnTo>
                    <a:lnTo>
                      <a:pt x="7983" y="0"/>
                    </a:lnTo>
                    <a:lnTo>
                      <a:pt x="9534" y="1155"/>
                    </a:lnTo>
                    <a:lnTo>
                      <a:pt x="13298" y="2996"/>
                    </a:lnTo>
                    <a:lnTo>
                      <a:pt x="15135" y="4331"/>
                    </a:lnTo>
                    <a:lnTo>
                      <a:pt x="15044" y="5164"/>
                    </a:lnTo>
                    <a:lnTo>
                      <a:pt x="14181" y="5983"/>
                    </a:lnTo>
                    <a:lnTo>
                      <a:pt x="12544" y="6788"/>
                    </a:lnTo>
                    <a:lnTo>
                      <a:pt x="11591" y="7852"/>
                    </a:lnTo>
                    <a:lnTo>
                      <a:pt x="11330" y="9173"/>
                    </a:lnTo>
                    <a:lnTo>
                      <a:pt x="11579" y="10105"/>
                    </a:lnTo>
                    <a:lnTo>
                      <a:pt x="12714" y="10918"/>
                    </a:lnTo>
                    <a:lnTo>
                      <a:pt x="19471" y="9853"/>
                    </a:lnTo>
                    <a:lnTo>
                      <a:pt x="26325" y="10402"/>
                    </a:lnTo>
                    <a:lnTo>
                      <a:pt x="35528" y="12209"/>
                    </a:lnTo>
                    <a:lnTo>
                      <a:pt x="41631" y="12835"/>
                    </a:lnTo>
                    <a:lnTo>
                      <a:pt x="46137" y="12000"/>
                    </a:lnTo>
                    <a:lnTo>
                      <a:pt x="54488" y="13512"/>
                    </a:lnTo>
                    <a:lnTo>
                      <a:pt x="62259" y="14917"/>
                    </a:lnTo>
                    <a:lnTo>
                      <a:pt x="69720" y="15336"/>
                    </a:lnTo>
                    <a:lnTo>
                      <a:pt x="73900" y="14231"/>
                    </a:lnTo>
                    <a:lnTo>
                      <a:pt x="76835" y="12744"/>
                    </a:lnTo>
                    <a:lnTo>
                      <a:pt x="79368" y="9943"/>
                    </a:lnTo>
                    <a:lnTo>
                      <a:pt x="85613" y="6245"/>
                    </a:lnTo>
                    <a:lnTo>
                      <a:pt x="91659" y="4169"/>
                    </a:lnTo>
                    <a:lnTo>
                      <a:pt x="99586" y="2484"/>
                    </a:lnTo>
                    <a:lnTo>
                      <a:pt x="104875" y="1909"/>
                    </a:lnTo>
                    <a:lnTo>
                      <a:pt x="105622" y="2485"/>
                    </a:lnTo>
                    <a:lnTo>
                      <a:pt x="112359" y="5887"/>
                    </a:lnTo>
                    <a:lnTo>
                      <a:pt x="115359" y="5899"/>
                    </a:lnTo>
                    <a:lnTo>
                      <a:pt x="117788" y="6502"/>
                    </a:lnTo>
                    <a:lnTo>
                      <a:pt x="118669" y="7400"/>
                    </a:lnTo>
                    <a:lnTo>
                      <a:pt x="119284" y="7625"/>
                    </a:lnTo>
                    <a:lnTo>
                      <a:pt x="122506" y="6784"/>
                    </a:lnTo>
                    <a:lnTo>
                      <a:pt x="123936" y="8644"/>
                    </a:lnTo>
                    <a:lnTo>
                      <a:pt x="126170" y="11243"/>
                    </a:lnTo>
                    <a:lnTo>
                      <a:pt x="129973" y="12582"/>
                    </a:lnTo>
                    <a:lnTo>
                      <a:pt x="133362" y="13340"/>
                    </a:lnTo>
                    <a:lnTo>
                      <a:pt x="134428" y="13456"/>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55" name="ee4p_BA_1_15912">
                <a:extLst>
                  <a:ext uri="{FF2B5EF4-FFF2-40B4-BE49-F238E27FC236}">
                    <a16:creationId xmlns="" xmlns:a16="http://schemas.microsoft.com/office/drawing/2014/main" id="{E2136A65-EB51-44B0-AC6F-BB3994029AAF}"/>
                  </a:ext>
                </a:extLst>
              </p:cNvPr>
              <p:cNvSpPr>
                <a:spLocks noChangeAspect="1"/>
              </p:cNvSpPr>
              <p:nvPr>
                <p:custDataLst>
                  <p:tags r:id="rId7"/>
                </p:custDataLst>
              </p:nvPr>
            </p:nvSpPr>
            <p:spPr>
              <a:xfrm>
                <a:off x="5159159" y="4175819"/>
                <a:ext cx="342589" cy="295870"/>
              </a:xfrm>
              <a:custGeom>
                <a:avLst/>
                <a:gdLst/>
                <a:ahLst/>
                <a:cxnLst/>
                <a:rect l="0" t="0" r="0" b="0"/>
                <a:pathLst>
                  <a:path w="85070" h="73469">
                    <a:moveTo>
                      <a:pt x="26137" y="0"/>
                    </a:moveTo>
                    <a:lnTo>
                      <a:pt x="30709" y="2871"/>
                    </a:lnTo>
                    <a:lnTo>
                      <a:pt x="32594" y="3301"/>
                    </a:lnTo>
                    <a:lnTo>
                      <a:pt x="33656" y="2904"/>
                    </a:lnTo>
                    <a:lnTo>
                      <a:pt x="35103" y="3085"/>
                    </a:lnTo>
                    <a:lnTo>
                      <a:pt x="38310" y="3924"/>
                    </a:lnTo>
                    <a:lnTo>
                      <a:pt x="39050" y="4278"/>
                    </a:lnTo>
                    <a:lnTo>
                      <a:pt x="40015" y="4218"/>
                    </a:lnTo>
                    <a:lnTo>
                      <a:pt x="42387" y="3098"/>
                    </a:lnTo>
                    <a:lnTo>
                      <a:pt x="43196" y="3237"/>
                    </a:lnTo>
                    <a:lnTo>
                      <a:pt x="45908" y="5434"/>
                    </a:lnTo>
                    <a:lnTo>
                      <a:pt x="47271" y="5458"/>
                    </a:lnTo>
                    <a:lnTo>
                      <a:pt x="48912" y="4510"/>
                    </a:lnTo>
                    <a:lnTo>
                      <a:pt x="49966" y="3692"/>
                    </a:lnTo>
                    <a:lnTo>
                      <a:pt x="53082" y="4305"/>
                    </a:lnTo>
                    <a:lnTo>
                      <a:pt x="54868" y="3935"/>
                    </a:lnTo>
                    <a:lnTo>
                      <a:pt x="56349" y="3897"/>
                    </a:lnTo>
                    <a:lnTo>
                      <a:pt x="57956" y="4273"/>
                    </a:lnTo>
                    <a:lnTo>
                      <a:pt x="59422" y="4781"/>
                    </a:lnTo>
                    <a:lnTo>
                      <a:pt x="60845" y="5223"/>
                    </a:lnTo>
                    <a:lnTo>
                      <a:pt x="64700" y="5453"/>
                    </a:lnTo>
                    <a:lnTo>
                      <a:pt x="66546" y="6845"/>
                    </a:lnTo>
                    <a:lnTo>
                      <a:pt x="67282" y="8192"/>
                    </a:lnTo>
                    <a:lnTo>
                      <a:pt x="67299" y="9012"/>
                    </a:lnTo>
                    <a:lnTo>
                      <a:pt x="67481" y="9895"/>
                    </a:lnTo>
                    <a:lnTo>
                      <a:pt x="68543" y="10759"/>
                    </a:lnTo>
                    <a:lnTo>
                      <a:pt x="70862" y="11252"/>
                    </a:lnTo>
                    <a:lnTo>
                      <a:pt x="72318" y="11143"/>
                    </a:lnTo>
                    <a:lnTo>
                      <a:pt x="73091" y="11084"/>
                    </a:lnTo>
                    <a:lnTo>
                      <a:pt x="75069" y="10312"/>
                    </a:lnTo>
                    <a:lnTo>
                      <a:pt x="77396" y="9912"/>
                    </a:lnTo>
                    <a:lnTo>
                      <a:pt x="79074" y="10371"/>
                    </a:lnTo>
                    <a:lnTo>
                      <a:pt x="79869" y="10823"/>
                    </a:lnTo>
                    <a:lnTo>
                      <a:pt x="80051" y="11433"/>
                    </a:lnTo>
                    <a:lnTo>
                      <a:pt x="79556" y="13558"/>
                    </a:lnTo>
                    <a:lnTo>
                      <a:pt x="78615" y="15845"/>
                    </a:lnTo>
                    <a:lnTo>
                      <a:pt x="77094" y="18220"/>
                    </a:lnTo>
                    <a:lnTo>
                      <a:pt x="75507" y="20458"/>
                    </a:lnTo>
                    <a:lnTo>
                      <a:pt x="75088" y="21642"/>
                    </a:lnTo>
                    <a:lnTo>
                      <a:pt x="74976" y="23524"/>
                    </a:lnTo>
                    <a:lnTo>
                      <a:pt x="74780" y="25007"/>
                    </a:lnTo>
                    <a:lnTo>
                      <a:pt x="74997" y="25813"/>
                    </a:lnTo>
                    <a:lnTo>
                      <a:pt x="75518" y="26566"/>
                    </a:lnTo>
                    <a:lnTo>
                      <a:pt x="77280" y="27163"/>
                    </a:lnTo>
                    <a:lnTo>
                      <a:pt x="79653" y="28647"/>
                    </a:lnTo>
                    <a:lnTo>
                      <a:pt x="81672" y="30581"/>
                    </a:lnTo>
                    <a:lnTo>
                      <a:pt x="84259" y="32776"/>
                    </a:lnTo>
                    <a:lnTo>
                      <a:pt x="85069" y="33589"/>
                    </a:lnTo>
                    <a:lnTo>
                      <a:pt x="85067" y="34465"/>
                    </a:lnTo>
                    <a:lnTo>
                      <a:pt x="84311" y="35114"/>
                    </a:lnTo>
                    <a:lnTo>
                      <a:pt x="82098" y="35360"/>
                    </a:lnTo>
                    <a:lnTo>
                      <a:pt x="79794" y="35168"/>
                    </a:lnTo>
                    <a:lnTo>
                      <a:pt x="78910" y="34945"/>
                    </a:lnTo>
                    <a:lnTo>
                      <a:pt x="78088" y="35213"/>
                    </a:lnTo>
                    <a:lnTo>
                      <a:pt x="77578" y="35711"/>
                    </a:lnTo>
                    <a:lnTo>
                      <a:pt x="77848" y="36299"/>
                    </a:lnTo>
                    <a:lnTo>
                      <a:pt x="80210" y="38962"/>
                    </a:lnTo>
                    <a:lnTo>
                      <a:pt x="82955" y="42775"/>
                    </a:lnTo>
                    <a:lnTo>
                      <a:pt x="83108" y="44412"/>
                    </a:lnTo>
                    <a:lnTo>
                      <a:pt x="82774" y="45698"/>
                    </a:lnTo>
                    <a:lnTo>
                      <a:pt x="82138" y="46590"/>
                    </a:lnTo>
                    <a:lnTo>
                      <a:pt x="80996" y="46442"/>
                    </a:lnTo>
                    <a:lnTo>
                      <a:pt x="80128" y="45744"/>
                    </a:lnTo>
                    <a:lnTo>
                      <a:pt x="78811" y="45789"/>
                    </a:lnTo>
                    <a:lnTo>
                      <a:pt x="77788" y="45989"/>
                    </a:lnTo>
                    <a:lnTo>
                      <a:pt x="76457" y="47365"/>
                    </a:lnTo>
                    <a:lnTo>
                      <a:pt x="75794" y="47307"/>
                    </a:lnTo>
                    <a:lnTo>
                      <a:pt x="74654" y="47515"/>
                    </a:lnTo>
                    <a:lnTo>
                      <a:pt x="73931" y="47785"/>
                    </a:lnTo>
                    <a:lnTo>
                      <a:pt x="72786" y="47386"/>
                    </a:lnTo>
                    <a:lnTo>
                      <a:pt x="71590" y="47122"/>
                    </a:lnTo>
                    <a:lnTo>
                      <a:pt x="71070" y="47544"/>
                    </a:lnTo>
                    <a:lnTo>
                      <a:pt x="70839" y="48350"/>
                    </a:lnTo>
                    <a:lnTo>
                      <a:pt x="71581" y="49813"/>
                    </a:lnTo>
                    <a:lnTo>
                      <a:pt x="72972" y="52102"/>
                    </a:lnTo>
                    <a:lnTo>
                      <a:pt x="72749" y="53846"/>
                    </a:lnTo>
                    <a:lnTo>
                      <a:pt x="71689" y="54035"/>
                    </a:lnTo>
                    <a:lnTo>
                      <a:pt x="70715" y="52582"/>
                    </a:lnTo>
                    <a:lnTo>
                      <a:pt x="69852" y="52347"/>
                    </a:lnTo>
                    <a:lnTo>
                      <a:pt x="68867" y="52397"/>
                    </a:lnTo>
                    <a:lnTo>
                      <a:pt x="66615" y="54085"/>
                    </a:lnTo>
                    <a:lnTo>
                      <a:pt x="64957" y="55502"/>
                    </a:lnTo>
                    <a:lnTo>
                      <a:pt x="64572" y="56491"/>
                    </a:lnTo>
                    <a:lnTo>
                      <a:pt x="63978" y="57573"/>
                    </a:lnTo>
                    <a:lnTo>
                      <a:pt x="63799" y="58353"/>
                    </a:lnTo>
                    <a:lnTo>
                      <a:pt x="63838" y="60952"/>
                    </a:lnTo>
                    <a:lnTo>
                      <a:pt x="60849" y="61368"/>
                    </a:lnTo>
                    <a:lnTo>
                      <a:pt x="60223" y="61750"/>
                    </a:lnTo>
                    <a:lnTo>
                      <a:pt x="59862" y="62539"/>
                    </a:lnTo>
                    <a:lnTo>
                      <a:pt x="60111" y="65869"/>
                    </a:lnTo>
                    <a:lnTo>
                      <a:pt x="60353" y="67657"/>
                    </a:lnTo>
                    <a:lnTo>
                      <a:pt x="62061" y="70412"/>
                    </a:lnTo>
                    <a:lnTo>
                      <a:pt x="62119" y="71282"/>
                    </a:lnTo>
                    <a:lnTo>
                      <a:pt x="61877" y="71856"/>
                    </a:lnTo>
                    <a:lnTo>
                      <a:pt x="60663" y="72948"/>
                    </a:lnTo>
                    <a:lnTo>
                      <a:pt x="60085" y="73340"/>
                    </a:lnTo>
                    <a:lnTo>
                      <a:pt x="59696" y="73468"/>
                    </a:lnTo>
                    <a:lnTo>
                      <a:pt x="57712" y="72749"/>
                    </a:lnTo>
                    <a:lnTo>
                      <a:pt x="56770" y="72409"/>
                    </a:lnTo>
                    <a:lnTo>
                      <a:pt x="52788" y="69974"/>
                    </a:lnTo>
                    <a:lnTo>
                      <a:pt x="51033" y="68619"/>
                    </a:lnTo>
                    <a:lnTo>
                      <a:pt x="48254" y="66850"/>
                    </a:lnTo>
                    <a:lnTo>
                      <a:pt x="46539" y="65843"/>
                    </a:lnTo>
                    <a:lnTo>
                      <a:pt x="45669" y="64312"/>
                    </a:lnTo>
                    <a:lnTo>
                      <a:pt x="44304" y="63958"/>
                    </a:lnTo>
                    <a:lnTo>
                      <a:pt x="42697" y="64450"/>
                    </a:lnTo>
                    <a:lnTo>
                      <a:pt x="40875" y="63345"/>
                    </a:lnTo>
                    <a:lnTo>
                      <a:pt x="42164" y="62772"/>
                    </a:lnTo>
                    <a:lnTo>
                      <a:pt x="42482" y="62227"/>
                    </a:lnTo>
                    <a:lnTo>
                      <a:pt x="42320" y="61517"/>
                    </a:lnTo>
                    <a:lnTo>
                      <a:pt x="41752" y="60547"/>
                    </a:lnTo>
                    <a:lnTo>
                      <a:pt x="36830" y="56358"/>
                    </a:lnTo>
                    <a:lnTo>
                      <a:pt x="34416" y="53492"/>
                    </a:lnTo>
                    <a:lnTo>
                      <a:pt x="34023" y="52464"/>
                    </a:lnTo>
                    <a:lnTo>
                      <a:pt x="33991" y="49723"/>
                    </a:lnTo>
                    <a:lnTo>
                      <a:pt x="33421" y="49064"/>
                    </a:lnTo>
                    <a:lnTo>
                      <a:pt x="29806" y="47816"/>
                    </a:lnTo>
                    <a:lnTo>
                      <a:pt x="25766" y="44246"/>
                    </a:lnTo>
                    <a:lnTo>
                      <a:pt x="21600" y="40744"/>
                    </a:lnTo>
                    <a:lnTo>
                      <a:pt x="21030" y="39766"/>
                    </a:lnTo>
                    <a:lnTo>
                      <a:pt x="18881" y="37114"/>
                    </a:lnTo>
                    <a:lnTo>
                      <a:pt x="16262" y="34695"/>
                    </a:lnTo>
                    <a:lnTo>
                      <a:pt x="14172" y="33151"/>
                    </a:lnTo>
                    <a:lnTo>
                      <a:pt x="12460" y="31394"/>
                    </a:lnTo>
                    <a:lnTo>
                      <a:pt x="10561" y="28937"/>
                    </a:lnTo>
                    <a:lnTo>
                      <a:pt x="9579" y="25223"/>
                    </a:lnTo>
                    <a:lnTo>
                      <a:pt x="8705" y="21916"/>
                    </a:lnTo>
                    <a:lnTo>
                      <a:pt x="8111" y="20630"/>
                    </a:lnTo>
                    <a:lnTo>
                      <a:pt x="6908" y="20179"/>
                    </a:lnTo>
                    <a:lnTo>
                      <a:pt x="3172" y="16249"/>
                    </a:lnTo>
                    <a:lnTo>
                      <a:pt x="0" y="13963"/>
                    </a:lnTo>
                    <a:lnTo>
                      <a:pt x="30" y="11492"/>
                    </a:lnTo>
                    <a:lnTo>
                      <a:pt x="550" y="7365"/>
                    </a:lnTo>
                    <a:lnTo>
                      <a:pt x="1138" y="2674"/>
                    </a:lnTo>
                    <a:lnTo>
                      <a:pt x="1907" y="2022"/>
                    </a:lnTo>
                    <a:lnTo>
                      <a:pt x="3353" y="1667"/>
                    </a:lnTo>
                    <a:lnTo>
                      <a:pt x="5010" y="1803"/>
                    </a:lnTo>
                    <a:lnTo>
                      <a:pt x="6450" y="2383"/>
                    </a:lnTo>
                    <a:lnTo>
                      <a:pt x="9303" y="5595"/>
                    </a:lnTo>
                    <a:lnTo>
                      <a:pt x="10933" y="6843"/>
                    </a:lnTo>
                    <a:lnTo>
                      <a:pt x="12311" y="7329"/>
                    </a:lnTo>
                    <a:lnTo>
                      <a:pt x="13896" y="5975"/>
                    </a:lnTo>
                    <a:lnTo>
                      <a:pt x="15852" y="3138"/>
                    </a:lnTo>
                    <a:lnTo>
                      <a:pt x="17558" y="1640"/>
                    </a:lnTo>
                    <a:lnTo>
                      <a:pt x="23311" y="2183"/>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56" name="ee4p_BY_1_15912">
                <a:extLst>
                  <a:ext uri="{FF2B5EF4-FFF2-40B4-BE49-F238E27FC236}">
                    <a16:creationId xmlns="" xmlns:a16="http://schemas.microsoft.com/office/drawing/2014/main" id="{B3C74FAD-F961-4F1B-8128-CB12824E91DA}"/>
                  </a:ext>
                </a:extLst>
              </p:cNvPr>
              <p:cNvSpPr>
                <a:spLocks noChangeAspect="1"/>
              </p:cNvSpPr>
              <p:nvPr>
                <p:custDataLst>
                  <p:tags r:id="rId8"/>
                </p:custDataLst>
              </p:nvPr>
            </p:nvSpPr>
            <p:spPr>
              <a:xfrm>
                <a:off x="5821543" y="2898621"/>
                <a:ext cx="849098" cy="594249"/>
              </a:xfrm>
              <a:custGeom>
                <a:avLst/>
                <a:gdLst/>
                <a:ahLst/>
                <a:cxnLst/>
                <a:rect l="0" t="0" r="0" b="0"/>
                <a:pathLst>
                  <a:path w="210844" h="147561">
                    <a:moveTo>
                      <a:pt x="109961" y="90"/>
                    </a:moveTo>
                    <a:lnTo>
                      <a:pt x="112975" y="2805"/>
                    </a:lnTo>
                    <a:lnTo>
                      <a:pt x="113683" y="2911"/>
                    </a:lnTo>
                    <a:lnTo>
                      <a:pt x="115359" y="1844"/>
                    </a:lnTo>
                    <a:lnTo>
                      <a:pt x="115689" y="1773"/>
                    </a:lnTo>
                    <a:lnTo>
                      <a:pt x="119160" y="1680"/>
                    </a:lnTo>
                    <a:lnTo>
                      <a:pt x="120773" y="2623"/>
                    </a:lnTo>
                    <a:lnTo>
                      <a:pt x="121965" y="4466"/>
                    </a:lnTo>
                    <a:lnTo>
                      <a:pt x="123070" y="5939"/>
                    </a:lnTo>
                    <a:lnTo>
                      <a:pt x="124262" y="6337"/>
                    </a:lnTo>
                    <a:lnTo>
                      <a:pt x="127639" y="4483"/>
                    </a:lnTo>
                    <a:lnTo>
                      <a:pt x="129503" y="3870"/>
                    </a:lnTo>
                    <a:lnTo>
                      <a:pt x="130734" y="3890"/>
                    </a:lnTo>
                    <a:lnTo>
                      <a:pt x="135059" y="5549"/>
                    </a:lnTo>
                    <a:lnTo>
                      <a:pt x="137093" y="6457"/>
                    </a:lnTo>
                    <a:lnTo>
                      <a:pt x="137560" y="7283"/>
                    </a:lnTo>
                    <a:lnTo>
                      <a:pt x="137601" y="8252"/>
                    </a:lnTo>
                    <a:lnTo>
                      <a:pt x="137052" y="9693"/>
                    </a:lnTo>
                    <a:lnTo>
                      <a:pt x="136616" y="11258"/>
                    </a:lnTo>
                    <a:lnTo>
                      <a:pt x="137933" y="13107"/>
                    </a:lnTo>
                    <a:lnTo>
                      <a:pt x="139464" y="14357"/>
                    </a:lnTo>
                    <a:lnTo>
                      <a:pt x="142733" y="12289"/>
                    </a:lnTo>
                    <a:lnTo>
                      <a:pt x="143938" y="11713"/>
                    </a:lnTo>
                    <a:lnTo>
                      <a:pt x="145256" y="11692"/>
                    </a:lnTo>
                    <a:lnTo>
                      <a:pt x="147020" y="10924"/>
                    </a:lnTo>
                    <a:lnTo>
                      <a:pt x="148296" y="9768"/>
                    </a:lnTo>
                    <a:lnTo>
                      <a:pt x="149521" y="9365"/>
                    </a:lnTo>
                    <a:lnTo>
                      <a:pt x="151857" y="9640"/>
                    </a:lnTo>
                    <a:lnTo>
                      <a:pt x="156078" y="9367"/>
                    </a:lnTo>
                    <a:lnTo>
                      <a:pt x="161002" y="11182"/>
                    </a:lnTo>
                    <a:lnTo>
                      <a:pt x="161425" y="11742"/>
                    </a:lnTo>
                    <a:lnTo>
                      <a:pt x="163887" y="13869"/>
                    </a:lnTo>
                    <a:lnTo>
                      <a:pt x="164746" y="14925"/>
                    </a:lnTo>
                    <a:lnTo>
                      <a:pt x="165558" y="15260"/>
                    </a:lnTo>
                    <a:lnTo>
                      <a:pt x="166871" y="16294"/>
                    </a:lnTo>
                    <a:lnTo>
                      <a:pt x="168620" y="16944"/>
                    </a:lnTo>
                    <a:lnTo>
                      <a:pt x="169840" y="16746"/>
                    </a:lnTo>
                    <a:lnTo>
                      <a:pt x="170421" y="17091"/>
                    </a:lnTo>
                    <a:lnTo>
                      <a:pt x="170965" y="17908"/>
                    </a:lnTo>
                    <a:lnTo>
                      <a:pt x="171008" y="19292"/>
                    </a:lnTo>
                    <a:lnTo>
                      <a:pt x="170827" y="23249"/>
                    </a:lnTo>
                    <a:lnTo>
                      <a:pt x="169970" y="24393"/>
                    </a:lnTo>
                    <a:lnTo>
                      <a:pt x="169067" y="25323"/>
                    </a:lnTo>
                    <a:lnTo>
                      <a:pt x="168836" y="26042"/>
                    </a:lnTo>
                    <a:lnTo>
                      <a:pt x="168923" y="26915"/>
                    </a:lnTo>
                    <a:lnTo>
                      <a:pt x="170315" y="28619"/>
                    </a:lnTo>
                    <a:lnTo>
                      <a:pt x="172116" y="31265"/>
                    </a:lnTo>
                    <a:lnTo>
                      <a:pt x="172533" y="32798"/>
                    </a:lnTo>
                    <a:lnTo>
                      <a:pt x="172533" y="33946"/>
                    </a:lnTo>
                    <a:lnTo>
                      <a:pt x="170080" y="37319"/>
                    </a:lnTo>
                    <a:lnTo>
                      <a:pt x="169264" y="38110"/>
                    </a:lnTo>
                    <a:lnTo>
                      <a:pt x="168702" y="39769"/>
                    </a:lnTo>
                    <a:lnTo>
                      <a:pt x="168404" y="41453"/>
                    </a:lnTo>
                    <a:lnTo>
                      <a:pt x="168577" y="42151"/>
                    </a:lnTo>
                    <a:lnTo>
                      <a:pt x="172675" y="44827"/>
                    </a:lnTo>
                    <a:lnTo>
                      <a:pt x="175707" y="46278"/>
                    </a:lnTo>
                    <a:lnTo>
                      <a:pt x="176390" y="46986"/>
                    </a:lnTo>
                    <a:lnTo>
                      <a:pt x="176450" y="47426"/>
                    </a:lnTo>
                    <a:lnTo>
                      <a:pt x="174837" y="50294"/>
                    </a:lnTo>
                    <a:lnTo>
                      <a:pt x="174680" y="51067"/>
                    </a:lnTo>
                    <a:lnTo>
                      <a:pt x="177111" y="52252"/>
                    </a:lnTo>
                    <a:lnTo>
                      <a:pt x="178454" y="54122"/>
                    </a:lnTo>
                    <a:lnTo>
                      <a:pt x="179640" y="57168"/>
                    </a:lnTo>
                    <a:lnTo>
                      <a:pt x="181950" y="60082"/>
                    </a:lnTo>
                    <a:lnTo>
                      <a:pt x="186921" y="62658"/>
                    </a:lnTo>
                    <a:lnTo>
                      <a:pt x="190538" y="64337"/>
                    </a:lnTo>
                    <a:lnTo>
                      <a:pt x="191289" y="65101"/>
                    </a:lnTo>
                    <a:lnTo>
                      <a:pt x="191551" y="66009"/>
                    </a:lnTo>
                    <a:lnTo>
                      <a:pt x="191274" y="68004"/>
                    </a:lnTo>
                    <a:lnTo>
                      <a:pt x="190339" y="70428"/>
                    </a:lnTo>
                    <a:lnTo>
                      <a:pt x="189702" y="71776"/>
                    </a:lnTo>
                    <a:lnTo>
                      <a:pt x="191175" y="72336"/>
                    </a:lnTo>
                    <a:lnTo>
                      <a:pt x="194965" y="72186"/>
                    </a:lnTo>
                    <a:lnTo>
                      <a:pt x="199569" y="72659"/>
                    </a:lnTo>
                    <a:lnTo>
                      <a:pt x="205092" y="75329"/>
                    </a:lnTo>
                    <a:lnTo>
                      <a:pt x="205109" y="76525"/>
                    </a:lnTo>
                    <a:lnTo>
                      <a:pt x="204539" y="77613"/>
                    </a:lnTo>
                    <a:lnTo>
                      <a:pt x="204920" y="78761"/>
                    </a:lnTo>
                    <a:lnTo>
                      <a:pt x="205522" y="79734"/>
                    </a:lnTo>
                    <a:lnTo>
                      <a:pt x="210301" y="82713"/>
                    </a:lnTo>
                    <a:lnTo>
                      <a:pt x="210758" y="83577"/>
                    </a:lnTo>
                    <a:lnTo>
                      <a:pt x="210843" y="85022"/>
                    </a:lnTo>
                    <a:lnTo>
                      <a:pt x="210711" y="86078"/>
                    </a:lnTo>
                    <a:lnTo>
                      <a:pt x="209387" y="86301"/>
                    </a:lnTo>
                    <a:lnTo>
                      <a:pt x="207919" y="86797"/>
                    </a:lnTo>
                    <a:lnTo>
                      <a:pt x="205516" y="88062"/>
                    </a:lnTo>
                    <a:lnTo>
                      <a:pt x="204563" y="89856"/>
                    </a:lnTo>
                    <a:lnTo>
                      <a:pt x="200681" y="92323"/>
                    </a:lnTo>
                    <a:lnTo>
                      <a:pt x="198277" y="93439"/>
                    </a:lnTo>
                    <a:lnTo>
                      <a:pt x="196364" y="93490"/>
                    </a:lnTo>
                    <a:lnTo>
                      <a:pt x="191814" y="92988"/>
                    </a:lnTo>
                    <a:lnTo>
                      <a:pt x="190216" y="91768"/>
                    </a:lnTo>
                    <a:lnTo>
                      <a:pt x="189553" y="90649"/>
                    </a:lnTo>
                    <a:lnTo>
                      <a:pt x="187802" y="90146"/>
                    </a:lnTo>
                    <a:lnTo>
                      <a:pt x="185474" y="90099"/>
                    </a:lnTo>
                    <a:lnTo>
                      <a:pt x="182266" y="90293"/>
                    </a:lnTo>
                    <a:lnTo>
                      <a:pt x="181613" y="90630"/>
                    </a:lnTo>
                    <a:lnTo>
                      <a:pt x="181087" y="92005"/>
                    </a:lnTo>
                    <a:lnTo>
                      <a:pt x="179724" y="94346"/>
                    </a:lnTo>
                    <a:lnTo>
                      <a:pt x="178748" y="95670"/>
                    </a:lnTo>
                    <a:lnTo>
                      <a:pt x="179551" y="96476"/>
                    </a:lnTo>
                    <a:lnTo>
                      <a:pt x="180832" y="98162"/>
                    </a:lnTo>
                    <a:lnTo>
                      <a:pt x="182816" y="100304"/>
                    </a:lnTo>
                    <a:lnTo>
                      <a:pt x="184859" y="102204"/>
                    </a:lnTo>
                    <a:lnTo>
                      <a:pt x="185515" y="103369"/>
                    </a:lnTo>
                    <a:lnTo>
                      <a:pt x="185485" y="104198"/>
                    </a:lnTo>
                    <a:lnTo>
                      <a:pt x="184511" y="105174"/>
                    </a:lnTo>
                    <a:lnTo>
                      <a:pt x="184660" y="107134"/>
                    </a:lnTo>
                    <a:lnTo>
                      <a:pt x="186645" y="109720"/>
                    </a:lnTo>
                    <a:lnTo>
                      <a:pt x="185973" y="110128"/>
                    </a:lnTo>
                    <a:lnTo>
                      <a:pt x="185775" y="113295"/>
                    </a:lnTo>
                    <a:lnTo>
                      <a:pt x="185792" y="116673"/>
                    </a:lnTo>
                    <a:lnTo>
                      <a:pt x="186327" y="117489"/>
                    </a:lnTo>
                    <a:lnTo>
                      <a:pt x="187396" y="118160"/>
                    </a:lnTo>
                    <a:lnTo>
                      <a:pt x="188297" y="119392"/>
                    </a:lnTo>
                    <a:lnTo>
                      <a:pt x="189800" y="122202"/>
                    </a:lnTo>
                    <a:lnTo>
                      <a:pt x="189905" y="122935"/>
                    </a:lnTo>
                    <a:lnTo>
                      <a:pt x="185712" y="122727"/>
                    </a:lnTo>
                    <a:lnTo>
                      <a:pt x="180676" y="122808"/>
                    </a:lnTo>
                    <a:lnTo>
                      <a:pt x="177845" y="124440"/>
                    </a:lnTo>
                    <a:lnTo>
                      <a:pt x="176750" y="124064"/>
                    </a:lnTo>
                    <a:lnTo>
                      <a:pt x="174779" y="123649"/>
                    </a:lnTo>
                    <a:lnTo>
                      <a:pt x="172598" y="124559"/>
                    </a:lnTo>
                    <a:lnTo>
                      <a:pt x="169614" y="127313"/>
                    </a:lnTo>
                    <a:lnTo>
                      <a:pt x="167614" y="129024"/>
                    </a:lnTo>
                    <a:lnTo>
                      <a:pt x="165668" y="131416"/>
                    </a:lnTo>
                    <a:lnTo>
                      <a:pt x="165053" y="132715"/>
                    </a:lnTo>
                    <a:lnTo>
                      <a:pt x="163824" y="135105"/>
                    </a:lnTo>
                    <a:lnTo>
                      <a:pt x="162699" y="137832"/>
                    </a:lnTo>
                    <a:lnTo>
                      <a:pt x="163312" y="139739"/>
                    </a:lnTo>
                    <a:lnTo>
                      <a:pt x="164233" y="141510"/>
                    </a:lnTo>
                    <a:lnTo>
                      <a:pt x="164440" y="143416"/>
                    </a:lnTo>
                    <a:lnTo>
                      <a:pt x="164900" y="144910"/>
                    </a:lnTo>
                    <a:lnTo>
                      <a:pt x="163671" y="145997"/>
                    </a:lnTo>
                    <a:lnTo>
                      <a:pt x="162954" y="147560"/>
                    </a:lnTo>
                    <a:lnTo>
                      <a:pt x="160853" y="147289"/>
                    </a:lnTo>
                    <a:lnTo>
                      <a:pt x="158286" y="145787"/>
                    </a:lnTo>
                    <a:lnTo>
                      <a:pt x="157746" y="143614"/>
                    </a:lnTo>
                    <a:lnTo>
                      <a:pt x="155768" y="142098"/>
                    </a:lnTo>
                    <a:lnTo>
                      <a:pt x="154468" y="141315"/>
                    </a:lnTo>
                    <a:lnTo>
                      <a:pt x="152324" y="141193"/>
                    </a:lnTo>
                    <a:lnTo>
                      <a:pt x="148896" y="141899"/>
                    </a:lnTo>
                    <a:lnTo>
                      <a:pt x="144414" y="142441"/>
                    </a:lnTo>
                    <a:lnTo>
                      <a:pt x="141032" y="142587"/>
                    </a:lnTo>
                    <a:lnTo>
                      <a:pt x="139186" y="143357"/>
                    </a:lnTo>
                    <a:lnTo>
                      <a:pt x="136463" y="144114"/>
                    </a:lnTo>
                    <a:lnTo>
                      <a:pt x="135409" y="143219"/>
                    </a:lnTo>
                    <a:lnTo>
                      <a:pt x="133897" y="140753"/>
                    </a:lnTo>
                    <a:lnTo>
                      <a:pt x="132653" y="138295"/>
                    </a:lnTo>
                    <a:lnTo>
                      <a:pt x="131800" y="137216"/>
                    </a:lnTo>
                    <a:lnTo>
                      <a:pt x="131058" y="136914"/>
                    </a:lnTo>
                    <a:lnTo>
                      <a:pt x="130144" y="136976"/>
                    </a:lnTo>
                    <a:lnTo>
                      <a:pt x="129090" y="137756"/>
                    </a:lnTo>
                    <a:lnTo>
                      <a:pt x="128309" y="138555"/>
                    </a:lnTo>
                    <a:lnTo>
                      <a:pt x="127199" y="138838"/>
                    </a:lnTo>
                    <a:lnTo>
                      <a:pt x="125474" y="139484"/>
                    </a:lnTo>
                    <a:lnTo>
                      <a:pt x="124230" y="140361"/>
                    </a:lnTo>
                    <a:lnTo>
                      <a:pt x="122859" y="142622"/>
                    </a:lnTo>
                    <a:lnTo>
                      <a:pt x="121952" y="142461"/>
                    </a:lnTo>
                    <a:lnTo>
                      <a:pt x="121012" y="141942"/>
                    </a:lnTo>
                    <a:lnTo>
                      <a:pt x="119935" y="139412"/>
                    </a:lnTo>
                    <a:lnTo>
                      <a:pt x="118454" y="138829"/>
                    </a:lnTo>
                    <a:lnTo>
                      <a:pt x="116078" y="138795"/>
                    </a:lnTo>
                    <a:lnTo>
                      <a:pt x="113137" y="138259"/>
                    </a:lnTo>
                    <a:lnTo>
                      <a:pt x="110753" y="137493"/>
                    </a:lnTo>
                    <a:lnTo>
                      <a:pt x="109883" y="137676"/>
                    </a:lnTo>
                    <a:lnTo>
                      <a:pt x="108464" y="138753"/>
                    </a:lnTo>
                    <a:lnTo>
                      <a:pt x="106927" y="138908"/>
                    </a:lnTo>
                    <a:lnTo>
                      <a:pt x="103562" y="137949"/>
                    </a:lnTo>
                    <a:lnTo>
                      <a:pt x="102904" y="138388"/>
                    </a:lnTo>
                    <a:lnTo>
                      <a:pt x="102020" y="139808"/>
                    </a:lnTo>
                    <a:lnTo>
                      <a:pt x="100969" y="141177"/>
                    </a:lnTo>
                    <a:lnTo>
                      <a:pt x="100055" y="141312"/>
                    </a:lnTo>
                    <a:lnTo>
                      <a:pt x="99542" y="140961"/>
                    </a:lnTo>
                    <a:lnTo>
                      <a:pt x="99829" y="138536"/>
                    </a:lnTo>
                    <a:lnTo>
                      <a:pt x="97875" y="137677"/>
                    </a:lnTo>
                    <a:lnTo>
                      <a:pt x="94579" y="137545"/>
                    </a:lnTo>
                    <a:lnTo>
                      <a:pt x="92264" y="137897"/>
                    </a:lnTo>
                    <a:lnTo>
                      <a:pt x="91128" y="137801"/>
                    </a:lnTo>
                    <a:lnTo>
                      <a:pt x="90550" y="137325"/>
                    </a:lnTo>
                    <a:lnTo>
                      <a:pt x="87717" y="133246"/>
                    </a:lnTo>
                    <a:lnTo>
                      <a:pt x="86216" y="132987"/>
                    </a:lnTo>
                    <a:lnTo>
                      <a:pt x="83534" y="133189"/>
                    </a:lnTo>
                    <a:lnTo>
                      <a:pt x="79567" y="132696"/>
                    </a:lnTo>
                    <a:lnTo>
                      <a:pt x="75000" y="131776"/>
                    </a:lnTo>
                    <a:lnTo>
                      <a:pt x="72491" y="131436"/>
                    </a:lnTo>
                    <a:lnTo>
                      <a:pt x="71184" y="130522"/>
                    </a:lnTo>
                    <a:lnTo>
                      <a:pt x="68371" y="130209"/>
                    </a:lnTo>
                    <a:lnTo>
                      <a:pt x="60813" y="128482"/>
                    </a:lnTo>
                    <a:lnTo>
                      <a:pt x="57727" y="128177"/>
                    </a:lnTo>
                    <a:lnTo>
                      <a:pt x="53184" y="128150"/>
                    </a:lnTo>
                    <a:lnTo>
                      <a:pt x="46261" y="127766"/>
                    </a:lnTo>
                    <a:lnTo>
                      <a:pt x="41828" y="127979"/>
                    </a:lnTo>
                    <a:lnTo>
                      <a:pt x="39774" y="128552"/>
                    </a:lnTo>
                    <a:lnTo>
                      <a:pt x="37399" y="128907"/>
                    </a:lnTo>
                    <a:lnTo>
                      <a:pt x="33391" y="129227"/>
                    </a:lnTo>
                    <a:lnTo>
                      <a:pt x="31758" y="129191"/>
                    </a:lnTo>
                    <a:lnTo>
                      <a:pt x="29191" y="129381"/>
                    </a:lnTo>
                    <a:lnTo>
                      <a:pt x="26243" y="129840"/>
                    </a:lnTo>
                    <a:lnTo>
                      <a:pt x="25399" y="130699"/>
                    </a:lnTo>
                    <a:lnTo>
                      <a:pt x="24434" y="132578"/>
                    </a:lnTo>
                    <a:lnTo>
                      <a:pt x="21046" y="135821"/>
                    </a:lnTo>
                    <a:lnTo>
                      <a:pt x="17761" y="137980"/>
                    </a:lnTo>
                    <a:lnTo>
                      <a:pt x="17161" y="138164"/>
                    </a:lnTo>
                    <a:lnTo>
                      <a:pt x="15239" y="137019"/>
                    </a:lnTo>
                    <a:lnTo>
                      <a:pt x="13635" y="136632"/>
                    </a:lnTo>
                    <a:lnTo>
                      <a:pt x="11758" y="136509"/>
                    </a:lnTo>
                    <a:lnTo>
                      <a:pt x="10428" y="136875"/>
                    </a:lnTo>
                    <a:lnTo>
                      <a:pt x="9586" y="137416"/>
                    </a:lnTo>
                    <a:lnTo>
                      <a:pt x="9700" y="139919"/>
                    </a:lnTo>
                    <a:lnTo>
                      <a:pt x="9513" y="140138"/>
                    </a:lnTo>
                    <a:lnTo>
                      <a:pt x="8061" y="137168"/>
                    </a:lnTo>
                    <a:lnTo>
                      <a:pt x="8176" y="134478"/>
                    </a:lnTo>
                    <a:lnTo>
                      <a:pt x="8983" y="132941"/>
                    </a:lnTo>
                    <a:lnTo>
                      <a:pt x="9964" y="131557"/>
                    </a:lnTo>
                    <a:lnTo>
                      <a:pt x="9560" y="129478"/>
                    </a:lnTo>
                    <a:lnTo>
                      <a:pt x="10525" y="126724"/>
                    </a:lnTo>
                    <a:lnTo>
                      <a:pt x="10555" y="124731"/>
                    </a:lnTo>
                    <a:lnTo>
                      <a:pt x="10132" y="123867"/>
                    </a:lnTo>
                    <a:lnTo>
                      <a:pt x="9351" y="122876"/>
                    </a:lnTo>
                    <a:lnTo>
                      <a:pt x="7210" y="121771"/>
                    </a:lnTo>
                    <a:lnTo>
                      <a:pt x="6265" y="120908"/>
                    </a:lnTo>
                    <a:lnTo>
                      <a:pt x="3362" y="119754"/>
                    </a:lnTo>
                    <a:lnTo>
                      <a:pt x="484" y="118316"/>
                    </a:lnTo>
                    <a:lnTo>
                      <a:pt x="0" y="117435"/>
                    </a:lnTo>
                    <a:lnTo>
                      <a:pt x="136" y="116831"/>
                    </a:lnTo>
                    <a:lnTo>
                      <a:pt x="642" y="115913"/>
                    </a:lnTo>
                    <a:lnTo>
                      <a:pt x="2835" y="113225"/>
                    </a:lnTo>
                    <a:lnTo>
                      <a:pt x="5215" y="110612"/>
                    </a:lnTo>
                    <a:lnTo>
                      <a:pt x="6733" y="109560"/>
                    </a:lnTo>
                    <a:lnTo>
                      <a:pt x="14807" y="106204"/>
                    </a:lnTo>
                    <a:lnTo>
                      <a:pt x="16057" y="105029"/>
                    </a:lnTo>
                    <a:lnTo>
                      <a:pt x="16371" y="103040"/>
                    </a:lnTo>
                    <a:lnTo>
                      <a:pt x="16390" y="101591"/>
                    </a:lnTo>
                    <a:lnTo>
                      <a:pt x="16237" y="99017"/>
                    </a:lnTo>
                    <a:lnTo>
                      <a:pt x="15744" y="95346"/>
                    </a:lnTo>
                    <a:lnTo>
                      <a:pt x="15127" y="92811"/>
                    </a:lnTo>
                    <a:lnTo>
                      <a:pt x="13581" y="88043"/>
                    </a:lnTo>
                    <a:lnTo>
                      <a:pt x="9372" y="78158"/>
                    </a:lnTo>
                    <a:lnTo>
                      <a:pt x="6846" y="67858"/>
                    </a:lnTo>
                    <a:lnTo>
                      <a:pt x="8491" y="68464"/>
                    </a:lnTo>
                    <a:lnTo>
                      <a:pt x="12352" y="68693"/>
                    </a:lnTo>
                    <a:lnTo>
                      <a:pt x="15423" y="67983"/>
                    </a:lnTo>
                    <a:lnTo>
                      <a:pt x="17012" y="67884"/>
                    </a:lnTo>
                    <a:lnTo>
                      <a:pt x="18429" y="68106"/>
                    </a:lnTo>
                    <a:lnTo>
                      <a:pt x="20538" y="67700"/>
                    </a:lnTo>
                    <a:lnTo>
                      <a:pt x="22471" y="67536"/>
                    </a:lnTo>
                    <a:lnTo>
                      <a:pt x="23473" y="68459"/>
                    </a:lnTo>
                    <a:lnTo>
                      <a:pt x="25272" y="69278"/>
                    </a:lnTo>
                    <a:lnTo>
                      <a:pt x="28822" y="68100"/>
                    </a:lnTo>
                    <a:lnTo>
                      <a:pt x="31966" y="66645"/>
                    </a:lnTo>
                    <a:lnTo>
                      <a:pt x="35226" y="66802"/>
                    </a:lnTo>
                    <a:lnTo>
                      <a:pt x="35693" y="66086"/>
                    </a:lnTo>
                    <a:lnTo>
                      <a:pt x="36498" y="62421"/>
                    </a:lnTo>
                    <a:lnTo>
                      <a:pt x="37468" y="61626"/>
                    </a:lnTo>
                    <a:lnTo>
                      <a:pt x="41372" y="61994"/>
                    </a:lnTo>
                    <a:lnTo>
                      <a:pt x="42817" y="61329"/>
                    </a:lnTo>
                    <a:lnTo>
                      <a:pt x="44322" y="59525"/>
                    </a:lnTo>
                    <a:lnTo>
                      <a:pt x="46626" y="58399"/>
                    </a:lnTo>
                    <a:lnTo>
                      <a:pt x="48548" y="58400"/>
                    </a:lnTo>
                    <a:lnTo>
                      <a:pt x="50550" y="57135"/>
                    </a:lnTo>
                    <a:lnTo>
                      <a:pt x="51534" y="57983"/>
                    </a:lnTo>
                    <a:lnTo>
                      <a:pt x="52013" y="59498"/>
                    </a:lnTo>
                    <a:lnTo>
                      <a:pt x="51351" y="60711"/>
                    </a:lnTo>
                    <a:lnTo>
                      <a:pt x="51638" y="61186"/>
                    </a:lnTo>
                    <a:lnTo>
                      <a:pt x="53024" y="61786"/>
                    </a:lnTo>
                    <a:lnTo>
                      <a:pt x="55402" y="61768"/>
                    </a:lnTo>
                    <a:lnTo>
                      <a:pt x="56920" y="61266"/>
                    </a:lnTo>
                    <a:lnTo>
                      <a:pt x="57274" y="60573"/>
                    </a:lnTo>
                    <a:lnTo>
                      <a:pt x="57269" y="59314"/>
                    </a:lnTo>
                    <a:lnTo>
                      <a:pt x="56896" y="58143"/>
                    </a:lnTo>
                    <a:lnTo>
                      <a:pt x="55888" y="57129"/>
                    </a:lnTo>
                    <a:lnTo>
                      <a:pt x="53994" y="56607"/>
                    </a:lnTo>
                    <a:lnTo>
                      <a:pt x="52681" y="56590"/>
                    </a:lnTo>
                    <a:lnTo>
                      <a:pt x="52456" y="55945"/>
                    </a:lnTo>
                    <a:lnTo>
                      <a:pt x="52903" y="54567"/>
                    </a:lnTo>
                    <a:lnTo>
                      <a:pt x="54069" y="52025"/>
                    </a:lnTo>
                    <a:lnTo>
                      <a:pt x="55503" y="49723"/>
                    </a:lnTo>
                    <a:lnTo>
                      <a:pt x="56380" y="48853"/>
                    </a:lnTo>
                    <a:lnTo>
                      <a:pt x="56531" y="48055"/>
                    </a:lnTo>
                    <a:lnTo>
                      <a:pt x="56360" y="46659"/>
                    </a:lnTo>
                    <a:lnTo>
                      <a:pt x="56328" y="44154"/>
                    </a:lnTo>
                    <a:lnTo>
                      <a:pt x="57619" y="40618"/>
                    </a:lnTo>
                    <a:lnTo>
                      <a:pt x="59353" y="37978"/>
                    </a:lnTo>
                    <a:lnTo>
                      <a:pt x="61679" y="37122"/>
                    </a:lnTo>
                    <a:lnTo>
                      <a:pt x="64521" y="36657"/>
                    </a:lnTo>
                    <a:lnTo>
                      <a:pt x="66339" y="35397"/>
                    </a:lnTo>
                    <a:lnTo>
                      <a:pt x="67237" y="33949"/>
                    </a:lnTo>
                    <a:lnTo>
                      <a:pt x="67578" y="32726"/>
                    </a:lnTo>
                    <a:lnTo>
                      <a:pt x="68010" y="31667"/>
                    </a:lnTo>
                    <a:lnTo>
                      <a:pt x="68917" y="31203"/>
                    </a:lnTo>
                    <a:lnTo>
                      <a:pt x="75758" y="31493"/>
                    </a:lnTo>
                    <a:lnTo>
                      <a:pt x="76803" y="29212"/>
                    </a:lnTo>
                    <a:lnTo>
                      <a:pt x="77391" y="28574"/>
                    </a:lnTo>
                    <a:lnTo>
                      <a:pt x="78704" y="27900"/>
                    </a:lnTo>
                    <a:lnTo>
                      <a:pt x="79617" y="27088"/>
                    </a:lnTo>
                    <a:lnTo>
                      <a:pt x="79273" y="26463"/>
                    </a:lnTo>
                    <a:lnTo>
                      <a:pt x="77529" y="26058"/>
                    </a:lnTo>
                    <a:lnTo>
                      <a:pt x="73417" y="25701"/>
                    </a:lnTo>
                    <a:lnTo>
                      <a:pt x="72584" y="24946"/>
                    </a:lnTo>
                    <a:lnTo>
                      <a:pt x="72847" y="24036"/>
                    </a:lnTo>
                    <a:lnTo>
                      <a:pt x="73946" y="21680"/>
                    </a:lnTo>
                    <a:lnTo>
                      <a:pt x="74994" y="18637"/>
                    </a:lnTo>
                    <a:lnTo>
                      <a:pt x="75529" y="16277"/>
                    </a:lnTo>
                    <a:lnTo>
                      <a:pt x="75589" y="14885"/>
                    </a:lnTo>
                    <a:lnTo>
                      <a:pt x="76179" y="14510"/>
                    </a:lnTo>
                    <a:lnTo>
                      <a:pt x="79533" y="14064"/>
                    </a:lnTo>
                    <a:lnTo>
                      <a:pt x="80651" y="13591"/>
                    </a:lnTo>
                    <a:lnTo>
                      <a:pt x="83538" y="10370"/>
                    </a:lnTo>
                    <a:lnTo>
                      <a:pt x="85739" y="9822"/>
                    </a:lnTo>
                    <a:lnTo>
                      <a:pt x="91414" y="10651"/>
                    </a:lnTo>
                    <a:lnTo>
                      <a:pt x="94022" y="10587"/>
                    </a:lnTo>
                    <a:lnTo>
                      <a:pt x="94731" y="10663"/>
                    </a:lnTo>
                    <a:lnTo>
                      <a:pt x="97330" y="10810"/>
                    </a:lnTo>
                    <a:lnTo>
                      <a:pt x="97611" y="10487"/>
                    </a:lnTo>
                    <a:lnTo>
                      <a:pt x="98779" y="7298"/>
                    </a:lnTo>
                    <a:lnTo>
                      <a:pt x="99928" y="6369"/>
                    </a:lnTo>
                    <a:lnTo>
                      <a:pt x="104396" y="2174"/>
                    </a:lnTo>
                    <a:lnTo>
                      <a:pt x="107397" y="390"/>
                    </a:lnTo>
                    <a:lnTo>
                      <a:pt x="109296" y="0"/>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57" name="ee4p_CH_1_15912">
                <a:extLst>
                  <a:ext uri="{FF2B5EF4-FFF2-40B4-BE49-F238E27FC236}">
                    <a16:creationId xmlns="" xmlns:a16="http://schemas.microsoft.com/office/drawing/2014/main" id="{14C3B144-6895-4BDF-AB6B-1CFDBFDCF585}"/>
                  </a:ext>
                </a:extLst>
              </p:cNvPr>
              <p:cNvSpPr>
                <a:spLocks noChangeAspect="1"/>
              </p:cNvSpPr>
              <p:nvPr>
                <p:custDataLst>
                  <p:tags r:id="rId9"/>
                </p:custDataLst>
              </p:nvPr>
            </p:nvSpPr>
            <p:spPr>
              <a:xfrm>
                <a:off x="4289458" y="3896328"/>
                <a:ext cx="399347" cy="218231"/>
              </a:xfrm>
              <a:custGeom>
                <a:avLst/>
                <a:gdLst/>
                <a:ahLst/>
                <a:cxnLst/>
                <a:rect l="0" t="0" r="0" b="0"/>
                <a:pathLst>
                  <a:path w="99164" h="54190">
                    <a:moveTo>
                      <a:pt x="78586" y="7066"/>
                    </a:moveTo>
                    <a:lnTo>
                      <a:pt x="79258" y="7434"/>
                    </a:lnTo>
                    <a:lnTo>
                      <a:pt x="80838" y="8671"/>
                    </a:lnTo>
                    <a:lnTo>
                      <a:pt x="80467" y="10781"/>
                    </a:lnTo>
                    <a:lnTo>
                      <a:pt x="78664" y="14171"/>
                    </a:lnTo>
                    <a:lnTo>
                      <a:pt x="77707" y="16915"/>
                    </a:lnTo>
                    <a:lnTo>
                      <a:pt x="77601" y="19015"/>
                    </a:lnTo>
                    <a:lnTo>
                      <a:pt x="77783" y="20000"/>
                    </a:lnTo>
                    <a:lnTo>
                      <a:pt x="78107" y="19987"/>
                    </a:lnTo>
                    <a:lnTo>
                      <a:pt x="79830" y="20137"/>
                    </a:lnTo>
                    <a:lnTo>
                      <a:pt x="80707" y="20134"/>
                    </a:lnTo>
                    <a:lnTo>
                      <a:pt x="83473" y="20703"/>
                    </a:lnTo>
                    <a:lnTo>
                      <a:pt x="85690" y="21533"/>
                    </a:lnTo>
                    <a:lnTo>
                      <a:pt x="86118" y="22409"/>
                    </a:lnTo>
                    <a:lnTo>
                      <a:pt x="86407" y="23477"/>
                    </a:lnTo>
                    <a:lnTo>
                      <a:pt x="89042" y="24936"/>
                    </a:lnTo>
                    <a:lnTo>
                      <a:pt x="92063" y="25879"/>
                    </a:lnTo>
                    <a:lnTo>
                      <a:pt x="93087" y="25577"/>
                    </a:lnTo>
                    <a:lnTo>
                      <a:pt x="96837" y="22164"/>
                    </a:lnTo>
                    <a:lnTo>
                      <a:pt x="98286" y="22731"/>
                    </a:lnTo>
                    <a:lnTo>
                      <a:pt x="99163" y="24544"/>
                    </a:lnTo>
                    <a:lnTo>
                      <a:pt x="99124" y="25505"/>
                    </a:lnTo>
                    <a:lnTo>
                      <a:pt x="98090" y="29128"/>
                    </a:lnTo>
                    <a:lnTo>
                      <a:pt x="97911" y="31070"/>
                    </a:lnTo>
                    <a:lnTo>
                      <a:pt x="98802" y="32354"/>
                    </a:lnTo>
                    <a:lnTo>
                      <a:pt x="98895" y="33354"/>
                    </a:lnTo>
                    <a:lnTo>
                      <a:pt x="98634" y="34266"/>
                    </a:lnTo>
                    <a:lnTo>
                      <a:pt x="97140" y="34349"/>
                    </a:lnTo>
                    <a:lnTo>
                      <a:pt x="95131" y="33855"/>
                    </a:lnTo>
                    <a:lnTo>
                      <a:pt x="93434" y="32292"/>
                    </a:lnTo>
                    <a:lnTo>
                      <a:pt x="92152" y="32479"/>
                    </a:lnTo>
                    <a:lnTo>
                      <a:pt x="91035" y="32881"/>
                    </a:lnTo>
                    <a:lnTo>
                      <a:pt x="90465" y="34357"/>
                    </a:lnTo>
                    <a:lnTo>
                      <a:pt x="89958" y="36122"/>
                    </a:lnTo>
                    <a:lnTo>
                      <a:pt x="90120" y="37102"/>
                    </a:lnTo>
                    <a:lnTo>
                      <a:pt x="90923" y="37855"/>
                    </a:lnTo>
                    <a:lnTo>
                      <a:pt x="91536" y="39460"/>
                    </a:lnTo>
                    <a:lnTo>
                      <a:pt x="91983" y="41535"/>
                    </a:lnTo>
                    <a:lnTo>
                      <a:pt x="92322" y="42489"/>
                    </a:lnTo>
                    <a:lnTo>
                      <a:pt x="91949" y="42912"/>
                    </a:lnTo>
                    <a:lnTo>
                      <a:pt x="90892" y="43196"/>
                    </a:lnTo>
                    <a:lnTo>
                      <a:pt x="90018" y="42916"/>
                    </a:lnTo>
                    <a:lnTo>
                      <a:pt x="88485" y="40435"/>
                    </a:lnTo>
                    <a:lnTo>
                      <a:pt x="87768" y="39489"/>
                    </a:lnTo>
                    <a:lnTo>
                      <a:pt x="86557" y="39324"/>
                    </a:lnTo>
                    <a:lnTo>
                      <a:pt x="84419" y="39926"/>
                    </a:lnTo>
                    <a:lnTo>
                      <a:pt x="81139" y="41316"/>
                    </a:lnTo>
                    <a:lnTo>
                      <a:pt x="79815" y="41310"/>
                    </a:lnTo>
                    <a:lnTo>
                      <a:pt x="78690" y="41030"/>
                    </a:lnTo>
                    <a:lnTo>
                      <a:pt x="77636" y="39850"/>
                    </a:lnTo>
                    <a:lnTo>
                      <a:pt x="76742" y="37576"/>
                    </a:lnTo>
                    <a:lnTo>
                      <a:pt x="76455" y="36146"/>
                    </a:lnTo>
                    <a:lnTo>
                      <a:pt x="75829" y="36192"/>
                    </a:lnTo>
                    <a:lnTo>
                      <a:pt x="73730" y="35779"/>
                    </a:lnTo>
                    <a:lnTo>
                      <a:pt x="72752" y="36344"/>
                    </a:lnTo>
                    <a:lnTo>
                      <a:pt x="72743" y="38673"/>
                    </a:lnTo>
                    <a:lnTo>
                      <a:pt x="72551" y="41568"/>
                    </a:lnTo>
                    <a:lnTo>
                      <a:pt x="71497" y="43438"/>
                    </a:lnTo>
                    <a:lnTo>
                      <a:pt x="68569" y="46669"/>
                    </a:lnTo>
                    <a:lnTo>
                      <a:pt x="67494" y="48078"/>
                    </a:lnTo>
                    <a:lnTo>
                      <a:pt x="67066" y="49088"/>
                    </a:lnTo>
                    <a:lnTo>
                      <a:pt x="66975" y="49966"/>
                    </a:lnTo>
                    <a:lnTo>
                      <a:pt x="67422" y="51484"/>
                    </a:lnTo>
                    <a:lnTo>
                      <a:pt x="68031" y="52933"/>
                    </a:lnTo>
                    <a:lnTo>
                      <a:pt x="67524" y="53757"/>
                    </a:lnTo>
                    <a:lnTo>
                      <a:pt x="65975" y="54189"/>
                    </a:lnTo>
                    <a:lnTo>
                      <a:pt x="64883" y="53309"/>
                    </a:lnTo>
                    <a:lnTo>
                      <a:pt x="64460" y="51744"/>
                    </a:lnTo>
                    <a:lnTo>
                      <a:pt x="62091" y="49605"/>
                    </a:lnTo>
                    <a:lnTo>
                      <a:pt x="63168" y="47813"/>
                    </a:lnTo>
                    <a:lnTo>
                      <a:pt x="62987" y="47368"/>
                    </a:lnTo>
                    <a:lnTo>
                      <a:pt x="59076" y="46438"/>
                    </a:lnTo>
                    <a:lnTo>
                      <a:pt x="57390" y="45082"/>
                    </a:lnTo>
                    <a:lnTo>
                      <a:pt x="55023" y="42700"/>
                    </a:lnTo>
                    <a:lnTo>
                      <a:pt x="54583" y="41677"/>
                    </a:lnTo>
                    <a:lnTo>
                      <a:pt x="54682" y="38353"/>
                    </a:lnTo>
                    <a:lnTo>
                      <a:pt x="54546" y="37546"/>
                    </a:lnTo>
                    <a:lnTo>
                      <a:pt x="54230" y="37153"/>
                    </a:lnTo>
                    <a:lnTo>
                      <a:pt x="53084" y="37179"/>
                    </a:lnTo>
                    <a:lnTo>
                      <a:pt x="51488" y="38335"/>
                    </a:lnTo>
                    <a:lnTo>
                      <a:pt x="50016" y="40060"/>
                    </a:lnTo>
                    <a:lnTo>
                      <a:pt x="47003" y="42004"/>
                    </a:lnTo>
                    <a:lnTo>
                      <a:pt x="46690" y="42420"/>
                    </a:lnTo>
                    <a:lnTo>
                      <a:pt x="47701" y="44314"/>
                    </a:lnTo>
                    <a:lnTo>
                      <a:pt x="47655" y="45051"/>
                    </a:lnTo>
                    <a:lnTo>
                      <a:pt x="45202" y="48066"/>
                    </a:lnTo>
                    <a:lnTo>
                      <a:pt x="44736" y="49060"/>
                    </a:lnTo>
                    <a:lnTo>
                      <a:pt x="41622" y="50950"/>
                    </a:lnTo>
                    <a:lnTo>
                      <a:pt x="40197" y="51657"/>
                    </a:lnTo>
                    <a:lnTo>
                      <a:pt x="35878" y="50267"/>
                    </a:lnTo>
                    <a:lnTo>
                      <a:pt x="34684" y="50102"/>
                    </a:lnTo>
                    <a:lnTo>
                      <a:pt x="32760" y="51033"/>
                    </a:lnTo>
                    <a:lnTo>
                      <a:pt x="30026" y="51918"/>
                    </a:lnTo>
                    <a:lnTo>
                      <a:pt x="25627" y="52799"/>
                    </a:lnTo>
                    <a:lnTo>
                      <a:pt x="24008" y="52155"/>
                    </a:lnTo>
                    <a:lnTo>
                      <a:pt x="23241" y="51548"/>
                    </a:lnTo>
                    <a:lnTo>
                      <a:pt x="22861" y="50636"/>
                    </a:lnTo>
                    <a:lnTo>
                      <a:pt x="21751" y="49026"/>
                    </a:lnTo>
                    <a:lnTo>
                      <a:pt x="20503" y="48070"/>
                    </a:lnTo>
                    <a:lnTo>
                      <a:pt x="19635" y="47029"/>
                    </a:lnTo>
                    <a:lnTo>
                      <a:pt x="18478" y="45889"/>
                    </a:lnTo>
                    <a:lnTo>
                      <a:pt x="17735" y="44935"/>
                    </a:lnTo>
                    <a:lnTo>
                      <a:pt x="18724" y="41889"/>
                    </a:lnTo>
                    <a:lnTo>
                      <a:pt x="18002" y="40815"/>
                    </a:lnTo>
                    <a:lnTo>
                      <a:pt x="17631" y="39284"/>
                    </a:lnTo>
                    <a:lnTo>
                      <a:pt x="17823" y="38246"/>
                    </a:lnTo>
                    <a:lnTo>
                      <a:pt x="17426" y="37993"/>
                    </a:lnTo>
                    <a:lnTo>
                      <a:pt x="13448" y="37394"/>
                    </a:lnTo>
                    <a:lnTo>
                      <a:pt x="10147" y="37584"/>
                    </a:lnTo>
                    <a:lnTo>
                      <a:pt x="7780" y="38605"/>
                    </a:lnTo>
                    <a:lnTo>
                      <a:pt x="5852" y="40298"/>
                    </a:lnTo>
                    <a:lnTo>
                      <a:pt x="5621" y="40663"/>
                    </a:lnTo>
                    <a:lnTo>
                      <a:pt x="5740" y="40968"/>
                    </a:lnTo>
                    <a:lnTo>
                      <a:pt x="6698" y="42524"/>
                    </a:lnTo>
                    <a:lnTo>
                      <a:pt x="5072" y="44162"/>
                    </a:lnTo>
                    <a:lnTo>
                      <a:pt x="2578" y="45436"/>
                    </a:lnTo>
                    <a:lnTo>
                      <a:pt x="810" y="45566"/>
                    </a:lnTo>
                    <a:lnTo>
                      <a:pt x="32" y="45320"/>
                    </a:lnTo>
                    <a:lnTo>
                      <a:pt x="0" y="43564"/>
                    </a:lnTo>
                    <a:lnTo>
                      <a:pt x="1461" y="42916"/>
                    </a:lnTo>
                    <a:lnTo>
                      <a:pt x="2783" y="41773"/>
                    </a:lnTo>
                    <a:lnTo>
                      <a:pt x="3226" y="40159"/>
                    </a:lnTo>
                    <a:lnTo>
                      <a:pt x="3388" y="39023"/>
                    </a:lnTo>
                    <a:lnTo>
                      <a:pt x="1995" y="37649"/>
                    </a:lnTo>
                    <a:lnTo>
                      <a:pt x="2166" y="36806"/>
                    </a:lnTo>
                    <a:lnTo>
                      <a:pt x="3029" y="35210"/>
                    </a:lnTo>
                    <a:lnTo>
                      <a:pt x="3530" y="33795"/>
                    </a:lnTo>
                    <a:lnTo>
                      <a:pt x="4217" y="32572"/>
                    </a:lnTo>
                    <a:lnTo>
                      <a:pt x="6968" y="30569"/>
                    </a:lnTo>
                    <a:lnTo>
                      <a:pt x="9732" y="28556"/>
                    </a:lnTo>
                    <a:lnTo>
                      <a:pt x="10149" y="26415"/>
                    </a:lnTo>
                    <a:lnTo>
                      <a:pt x="10361" y="23806"/>
                    </a:lnTo>
                    <a:lnTo>
                      <a:pt x="10751" y="23180"/>
                    </a:lnTo>
                    <a:lnTo>
                      <a:pt x="14479" y="21617"/>
                    </a:lnTo>
                    <a:lnTo>
                      <a:pt x="15409" y="20998"/>
                    </a:lnTo>
                    <a:lnTo>
                      <a:pt x="15878" y="20112"/>
                    </a:lnTo>
                    <a:lnTo>
                      <a:pt x="18810" y="17180"/>
                    </a:lnTo>
                    <a:lnTo>
                      <a:pt x="21715" y="14271"/>
                    </a:lnTo>
                    <a:lnTo>
                      <a:pt x="22300" y="13294"/>
                    </a:lnTo>
                    <a:lnTo>
                      <a:pt x="22788" y="12722"/>
                    </a:lnTo>
                    <a:lnTo>
                      <a:pt x="22788" y="12247"/>
                    </a:lnTo>
                    <a:lnTo>
                      <a:pt x="22423" y="11881"/>
                    </a:lnTo>
                    <a:lnTo>
                      <a:pt x="21039" y="11637"/>
                    </a:lnTo>
                    <a:lnTo>
                      <a:pt x="20572" y="10712"/>
                    </a:lnTo>
                    <a:lnTo>
                      <a:pt x="22075" y="9058"/>
                    </a:lnTo>
                    <a:lnTo>
                      <a:pt x="23956" y="8045"/>
                    </a:lnTo>
                    <a:lnTo>
                      <a:pt x="25783" y="8031"/>
                    </a:lnTo>
                    <a:lnTo>
                      <a:pt x="26517" y="8497"/>
                    </a:lnTo>
                    <a:lnTo>
                      <a:pt x="26478" y="9045"/>
                    </a:lnTo>
                    <a:lnTo>
                      <a:pt x="27266" y="9633"/>
                    </a:lnTo>
                    <a:lnTo>
                      <a:pt x="28651" y="9828"/>
                    </a:lnTo>
                    <a:lnTo>
                      <a:pt x="30363" y="9623"/>
                    </a:lnTo>
                    <a:lnTo>
                      <a:pt x="32062" y="9004"/>
                    </a:lnTo>
                    <a:lnTo>
                      <a:pt x="33110" y="7531"/>
                    </a:lnTo>
                    <a:lnTo>
                      <a:pt x="33718" y="6417"/>
                    </a:lnTo>
                    <a:lnTo>
                      <a:pt x="36388" y="5143"/>
                    </a:lnTo>
                    <a:lnTo>
                      <a:pt x="38210" y="5784"/>
                    </a:lnTo>
                    <a:lnTo>
                      <a:pt x="43274" y="5953"/>
                    </a:lnTo>
                    <a:lnTo>
                      <a:pt x="46960" y="5608"/>
                    </a:lnTo>
                    <a:lnTo>
                      <a:pt x="49271" y="4744"/>
                    </a:lnTo>
                    <a:lnTo>
                      <a:pt x="52136" y="4744"/>
                    </a:lnTo>
                    <a:lnTo>
                      <a:pt x="54058" y="5231"/>
                    </a:lnTo>
                    <a:lnTo>
                      <a:pt x="54397" y="5159"/>
                    </a:lnTo>
                    <a:lnTo>
                      <a:pt x="54926" y="5045"/>
                    </a:lnTo>
                    <a:lnTo>
                      <a:pt x="55449" y="4582"/>
                    </a:lnTo>
                    <a:lnTo>
                      <a:pt x="57258" y="4264"/>
                    </a:lnTo>
                    <a:lnTo>
                      <a:pt x="57502" y="3876"/>
                    </a:lnTo>
                    <a:lnTo>
                      <a:pt x="57426" y="3480"/>
                    </a:lnTo>
                    <a:lnTo>
                      <a:pt x="57100" y="3277"/>
                    </a:lnTo>
                    <a:lnTo>
                      <a:pt x="54876" y="3483"/>
                    </a:lnTo>
                    <a:lnTo>
                      <a:pt x="54025" y="3176"/>
                    </a:lnTo>
                    <a:lnTo>
                      <a:pt x="53807" y="2471"/>
                    </a:lnTo>
                    <a:lnTo>
                      <a:pt x="54522" y="1246"/>
                    </a:lnTo>
                    <a:lnTo>
                      <a:pt x="56161" y="246"/>
                    </a:lnTo>
                    <a:lnTo>
                      <a:pt x="57550" y="0"/>
                    </a:lnTo>
                    <a:lnTo>
                      <a:pt x="58549" y="268"/>
                    </a:lnTo>
                    <a:lnTo>
                      <a:pt x="60992" y="2126"/>
                    </a:lnTo>
                    <a:lnTo>
                      <a:pt x="61577" y="2183"/>
                    </a:lnTo>
                    <a:lnTo>
                      <a:pt x="61916" y="1849"/>
                    </a:lnTo>
                    <a:lnTo>
                      <a:pt x="62423" y="1662"/>
                    </a:lnTo>
                    <a:lnTo>
                      <a:pt x="63265" y="2026"/>
                    </a:lnTo>
                    <a:lnTo>
                      <a:pt x="64213" y="3176"/>
                    </a:lnTo>
                    <a:lnTo>
                      <a:pt x="64371" y="3354"/>
                    </a:lnTo>
                    <a:lnTo>
                      <a:pt x="69819" y="2951"/>
                    </a:lnTo>
                    <a:lnTo>
                      <a:pt x="71041" y="2951"/>
                    </a:lnTo>
                    <a:lnTo>
                      <a:pt x="74738" y="4969"/>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58" name="ee4p_CZ_1_15912">
                <a:extLst>
                  <a:ext uri="{FF2B5EF4-FFF2-40B4-BE49-F238E27FC236}">
                    <a16:creationId xmlns="" xmlns:a16="http://schemas.microsoft.com/office/drawing/2014/main" id="{01F87B68-2941-4AB8-ADB2-BFCF196C7B8E}"/>
                  </a:ext>
                </a:extLst>
              </p:cNvPr>
              <p:cNvSpPr>
                <a:spLocks noChangeAspect="1"/>
              </p:cNvSpPr>
              <p:nvPr>
                <p:custDataLst>
                  <p:tags r:id="rId10"/>
                </p:custDataLst>
              </p:nvPr>
            </p:nvSpPr>
            <p:spPr>
              <a:xfrm>
                <a:off x="4834411" y="3519646"/>
                <a:ext cx="600410" cy="285541"/>
              </a:xfrm>
              <a:custGeom>
                <a:avLst/>
                <a:gdLst/>
                <a:ahLst/>
                <a:cxnLst/>
                <a:rect l="0" t="0" r="0" b="0"/>
                <a:pathLst>
                  <a:path w="149091" h="70904">
                    <a:moveTo>
                      <a:pt x="60137" y="5220"/>
                    </a:moveTo>
                    <a:lnTo>
                      <a:pt x="62048" y="5150"/>
                    </a:lnTo>
                    <a:lnTo>
                      <a:pt x="63974" y="4416"/>
                    </a:lnTo>
                    <a:lnTo>
                      <a:pt x="64129" y="3229"/>
                    </a:lnTo>
                    <a:lnTo>
                      <a:pt x="64008" y="1005"/>
                    </a:lnTo>
                    <a:lnTo>
                      <a:pt x="64214" y="685"/>
                    </a:lnTo>
                    <a:lnTo>
                      <a:pt x="67137" y="1313"/>
                    </a:lnTo>
                    <a:lnTo>
                      <a:pt x="70070" y="2315"/>
                    </a:lnTo>
                    <a:lnTo>
                      <a:pt x="70478" y="4520"/>
                    </a:lnTo>
                    <a:lnTo>
                      <a:pt x="71264" y="5606"/>
                    </a:lnTo>
                    <a:lnTo>
                      <a:pt x="72188" y="6597"/>
                    </a:lnTo>
                    <a:lnTo>
                      <a:pt x="73078" y="7048"/>
                    </a:lnTo>
                    <a:lnTo>
                      <a:pt x="74611" y="7119"/>
                    </a:lnTo>
                    <a:lnTo>
                      <a:pt x="78591" y="8429"/>
                    </a:lnTo>
                    <a:lnTo>
                      <a:pt x="80506" y="8696"/>
                    </a:lnTo>
                    <a:lnTo>
                      <a:pt x="82467" y="9599"/>
                    </a:lnTo>
                    <a:lnTo>
                      <a:pt x="84118" y="10524"/>
                    </a:lnTo>
                    <a:lnTo>
                      <a:pt x="85326" y="10717"/>
                    </a:lnTo>
                    <a:lnTo>
                      <a:pt x="85885" y="11730"/>
                    </a:lnTo>
                    <a:lnTo>
                      <a:pt x="86623" y="12423"/>
                    </a:lnTo>
                    <a:lnTo>
                      <a:pt x="87932" y="11891"/>
                    </a:lnTo>
                    <a:lnTo>
                      <a:pt x="92704" y="11143"/>
                    </a:lnTo>
                    <a:lnTo>
                      <a:pt x="94423" y="12139"/>
                    </a:lnTo>
                    <a:lnTo>
                      <a:pt x="95585" y="13192"/>
                    </a:lnTo>
                    <a:lnTo>
                      <a:pt x="95745" y="13527"/>
                    </a:lnTo>
                    <a:lnTo>
                      <a:pt x="95138" y="14456"/>
                    </a:lnTo>
                    <a:lnTo>
                      <a:pt x="94847" y="15175"/>
                    </a:lnTo>
                    <a:lnTo>
                      <a:pt x="94350" y="15652"/>
                    </a:lnTo>
                    <a:lnTo>
                      <a:pt x="92711" y="16159"/>
                    </a:lnTo>
                    <a:lnTo>
                      <a:pt x="91787" y="16981"/>
                    </a:lnTo>
                    <a:lnTo>
                      <a:pt x="91115" y="17880"/>
                    </a:lnTo>
                    <a:lnTo>
                      <a:pt x="91566" y="18739"/>
                    </a:lnTo>
                    <a:lnTo>
                      <a:pt x="92905" y="19383"/>
                    </a:lnTo>
                    <a:lnTo>
                      <a:pt x="93853" y="19528"/>
                    </a:lnTo>
                    <a:lnTo>
                      <a:pt x="94214" y="20156"/>
                    </a:lnTo>
                    <a:lnTo>
                      <a:pt x="97246" y="22961"/>
                    </a:lnTo>
                    <a:lnTo>
                      <a:pt x="99657" y="26619"/>
                    </a:lnTo>
                    <a:lnTo>
                      <a:pt x="100597" y="27191"/>
                    </a:lnTo>
                    <a:lnTo>
                      <a:pt x="101480" y="27326"/>
                    </a:lnTo>
                    <a:lnTo>
                      <a:pt x="102501" y="26789"/>
                    </a:lnTo>
                    <a:lnTo>
                      <a:pt x="103680" y="25604"/>
                    </a:lnTo>
                    <a:lnTo>
                      <a:pt x="105078" y="24746"/>
                    </a:lnTo>
                    <a:lnTo>
                      <a:pt x="106261" y="24305"/>
                    </a:lnTo>
                    <a:lnTo>
                      <a:pt x="108347" y="23293"/>
                    </a:lnTo>
                    <a:lnTo>
                      <a:pt x="108429" y="22633"/>
                    </a:lnTo>
                    <a:lnTo>
                      <a:pt x="106691" y="20156"/>
                    </a:lnTo>
                    <a:lnTo>
                      <a:pt x="105682" y="18147"/>
                    </a:lnTo>
                    <a:lnTo>
                      <a:pt x="105924" y="17783"/>
                    </a:lnTo>
                    <a:lnTo>
                      <a:pt x="108150" y="18101"/>
                    </a:lnTo>
                    <a:lnTo>
                      <a:pt x="111936" y="19197"/>
                    </a:lnTo>
                    <a:lnTo>
                      <a:pt x="117758" y="22776"/>
                    </a:lnTo>
                    <a:lnTo>
                      <a:pt x="118799" y="22776"/>
                    </a:lnTo>
                    <a:lnTo>
                      <a:pt x="120839" y="22507"/>
                    </a:lnTo>
                    <a:lnTo>
                      <a:pt x="123053" y="21923"/>
                    </a:lnTo>
                    <a:lnTo>
                      <a:pt x="124104" y="21258"/>
                    </a:lnTo>
                    <a:lnTo>
                      <a:pt x="124499" y="21506"/>
                    </a:lnTo>
                    <a:lnTo>
                      <a:pt x="124838" y="23471"/>
                    </a:lnTo>
                    <a:lnTo>
                      <a:pt x="124259" y="24548"/>
                    </a:lnTo>
                    <a:lnTo>
                      <a:pt x="121608" y="25592"/>
                    </a:lnTo>
                    <a:lnTo>
                      <a:pt x="121761" y="26111"/>
                    </a:lnTo>
                    <a:lnTo>
                      <a:pt x="122441" y="26779"/>
                    </a:lnTo>
                    <a:lnTo>
                      <a:pt x="123635" y="27230"/>
                    </a:lnTo>
                    <a:lnTo>
                      <a:pt x="125084" y="28502"/>
                    </a:lnTo>
                    <a:lnTo>
                      <a:pt x="126082" y="29951"/>
                    </a:lnTo>
                    <a:lnTo>
                      <a:pt x="126957" y="30623"/>
                    </a:lnTo>
                    <a:lnTo>
                      <a:pt x="127920" y="30942"/>
                    </a:lnTo>
                    <a:lnTo>
                      <a:pt x="130330" y="30168"/>
                    </a:lnTo>
                    <a:lnTo>
                      <a:pt x="131012" y="29556"/>
                    </a:lnTo>
                    <a:lnTo>
                      <a:pt x="131314" y="29123"/>
                    </a:lnTo>
                    <a:lnTo>
                      <a:pt x="131783" y="29219"/>
                    </a:lnTo>
                    <a:lnTo>
                      <a:pt x="132627" y="29931"/>
                    </a:lnTo>
                    <a:lnTo>
                      <a:pt x="132882" y="30350"/>
                    </a:lnTo>
                    <a:lnTo>
                      <a:pt x="135227" y="31159"/>
                    </a:lnTo>
                    <a:lnTo>
                      <a:pt x="136577" y="32153"/>
                    </a:lnTo>
                    <a:lnTo>
                      <a:pt x="137438" y="32621"/>
                    </a:lnTo>
                    <a:lnTo>
                      <a:pt x="138393" y="32166"/>
                    </a:lnTo>
                    <a:lnTo>
                      <a:pt x="142103" y="32957"/>
                    </a:lnTo>
                    <a:lnTo>
                      <a:pt x="143124" y="33621"/>
                    </a:lnTo>
                    <a:lnTo>
                      <a:pt x="143450" y="34723"/>
                    </a:lnTo>
                    <a:lnTo>
                      <a:pt x="143266" y="35391"/>
                    </a:lnTo>
                    <a:lnTo>
                      <a:pt x="143837" y="37122"/>
                    </a:lnTo>
                    <a:lnTo>
                      <a:pt x="148531" y="41266"/>
                    </a:lnTo>
                    <a:lnTo>
                      <a:pt x="149025" y="43380"/>
                    </a:lnTo>
                    <a:lnTo>
                      <a:pt x="149090" y="44222"/>
                    </a:lnTo>
                    <a:lnTo>
                      <a:pt x="148533" y="44267"/>
                    </a:lnTo>
                    <a:lnTo>
                      <a:pt x="147265" y="44704"/>
                    </a:lnTo>
                    <a:lnTo>
                      <a:pt x="145640" y="44863"/>
                    </a:lnTo>
                    <a:lnTo>
                      <a:pt x="143878" y="44777"/>
                    </a:lnTo>
                    <a:lnTo>
                      <a:pt x="142508" y="45545"/>
                    </a:lnTo>
                    <a:lnTo>
                      <a:pt x="141215" y="46795"/>
                    </a:lnTo>
                    <a:lnTo>
                      <a:pt x="139883" y="47660"/>
                    </a:lnTo>
                    <a:lnTo>
                      <a:pt x="139159" y="48434"/>
                    </a:lnTo>
                    <a:lnTo>
                      <a:pt x="138755" y="49227"/>
                    </a:lnTo>
                    <a:lnTo>
                      <a:pt x="134247" y="51485"/>
                    </a:lnTo>
                    <a:lnTo>
                      <a:pt x="133621" y="52424"/>
                    </a:lnTo>
                    <a:lnTo>
                      <a:pt x="133119" y="53704"/>
                    </a:lnTo>
                    <a:lnTo>
                      <a:pt x="132908" y="55432"/>
                    </a:lnTo>
                    <a:lnTo>
                      <a:pt x="132588" y="56980"/>
                    </a:lnTo>
                    <a:lnTo>
                      <a:pt x="131813" y="57797"/>
                    </a:lnTo>
                    <a:lnTo>
                      <a:pt x="129377" y="58498"/>
                    </a:lnTo>
                    <a:lnTo>
                      <a:pt x="128770" y="58876"/>
                    </a:lnTo>
                    <a:lnTo>
                      <a:pt x="128315" y="59663"/>
                    </a:lnTo>
                    <a:lnTo>
                      <a:pt x="126948" y="60876"/>
                    </a:lnTo>
                    <a:lnTo>
                      <a:pt x="125348" y="62030"/>
                    </a:lnTo>
                    <a:lnTo>
                      <a:pt x="122405" y="63348"/>
                    </a:lnTo>
                    <a:lnTo>
                      <a:pt x="119248" y="63749"/>
                    </a:lnTo>
                    <a:lnTo>
                      <a:pt x="115140" y="63321"/>
                    </a:lnTo>
                    <a:lnTo>
                      <a:pt x="112743" y="62804"/>
                    </a:lnTo>
                    <a:lnTo>
                      <a:pt x="111575" y="63371"/>
                    </a:lnTo>
                    <a:lnTo>
                      <a:pt x="109975" y="65088"/>
                    </a:lnTo>
                    <a:lnTo>
                      <a:pt x="108250" y="68042"/>
                    </a:lnTo>
                    <a:lnTo>
                      <a:pt x="107540" y="70261"/>
                    </a:lnTo>
                    <a:lnTo>
                      <a:pt x="106991" y="69634"/>
                    </a:lnTo>
                    <a:lnTo>
                      <a:pt x="106004" y="67280"/>
                    </a:lnTo>
                    <a:lnTo>
                      <a:pt x="104888" y="66978"/>
                    </a:lnTo>
                    <a:lnTo>
                      <a:pt x="103367" y="66759"/>
                    </a:lnTo>
                    <a:lnTo>
                      <a:pt x="102223" y="66412"/>
                    </a:lnTo>
                    <a:lnTo>
                      <a:pt x="99752" y="65056"/>
                    </a:lnTo>
                    <a:lnTo>
                      <a:pt x="98483" y="64647"/>
                    </a:lnTo>
                    <a:lnTo>
                      <a:pt x="97032" y="64537"/>
                    </a:lnTo>
                    <a:lnTo>
                      <a:pt x="95637" y="65335"/>
                    </a:lnTo>
                    <a:lnTo>
                      <a:pt x="94585" y="66277"/>
                    </a:lnTo>
                    <a:lnTo>
                      <a:pt x="91314" y="66264"/>
                    </a:lnTo>
                    <a:lnTo>
                      <a:pt x="87729" y="65827"/>
                    </a:lnTo>
                    <a:lnTo>
                      <a:pt x="82598" y="62704"/>
                    </a:lnTo>
                    <a:lnTo>
                      <a:pt x="81268" y="62677"/>
                    </a:lnTo>
                    <a:lnTo>
                      <a:pt x="79847" y="62818"/>
                    </a:lnTo>
                    <a:lnTo>
                      <a:pt x="77606" y="62080"/>
                    </a:lnTo>
                    <a:lnTo>
                      <a:pt x="73261" y="60056"/>
                    </a:lnTo>
                    <a:lnTo>
                      <a:pt x="71227" y="59581"/>
                    </a:lnTo>
                    <a:lnTo>
                      <a:pt x="69940" y="59871"/>
                    </a:lnTo>
                    <a:lnTo>
                      <a:pt x="68766" y="60319"/>
                    </a:lnTo>
                    <a:lnTo>
                      <a:pt x="67928" y="60372"/>
                    </a:lnTo>
                    <a:lnTo>
                      <a:pt x="67442" y="59714"/>
                    </a:lnTo>
                    <a:lnTo>
                      <a:pt x="65829" y="58901"/>
                    </a:lnTo>
                    <a:lnTo>
                      <a:pt x="64207" y="58808"/>
                    </a:lnTo>
                    <a:lnTo>
                      <a:pt x="63736" y="59298"/>
                    </a:lnTo>
                    <a:lnTo>
                      <a:pt x="63188" y="63750"/>
                    </a:lnTo>
                    <a:lnTo>
                      <a:pt x="62639" y="65354"/>
                    </a:lnTo>
                    <a:lnTo>
                      <a:pt x="60413" y="65280"/>
                    </a:lnTo>
                    <a:lnTo>
                      <a:pt x="59618" y="66038"/>
                    </a:lnTo>
                    <a:lnTo>
                      <a:pt x="57865" y="68184"/>
                    </a:lnTo>
                    <a:lnTo>
                      <a:pt x="57526" y="70249"/>
                    </a:lnTo>
                    <a:lnTo>
                      <a:pt x="54488" y="69849"/>
                    </a:lnTo>
                    <a:lnTo>
                      <a:pt x="53045" y="69502"/>
                    </a:lnTo>
                    <a:lnTo>
                      <a:pt x="51771" y="69765"/>
                    </a:lnTo>
                    <a:lnTo>
                      <a:pt x="50367" y="70903"/>
                    </a:lnTo>
                    <a:lnTo>
                      <a:pt x="46437" y="70836"/>
                    </a:lnTo>
                    <a:lnTo>
                      <a:pt x="43326" y="70157"/>
                    </a:lnTo>
                    <a:lnTo>
                      <a:pt x="41991" y="67600"/>
                    </a:lnTo>
                    <a:lnTo>
                      <a:pt x="40566" y="66588"/>
                    </a:lnTo>
                    <a:lnTo>
                      <a:pt x="38772" y="65682"/>
                    </a:lnTo>
                    <a:lnTo>
                      <a:pt x="38143" y="65481"/>
                    </a:lnTo>
                    <a:lnTo>
                      <a:pt x="37152" y="64085"/>
                    </a:lnTo>
                    <a:lnTo>
                      <a:pt x="35273" y="62355"/>
                    </a:lnTo>
                    <a:lnTo>
                      <a:pt x="32237" y="59990"/>
                    </a:lnTo>
                    <a:lnTo>
                      <a:pt x="29873" y="60107"/>
                    </a:lnTo>
                    <a:lnTo>
                      <a:pt x="28998" y="59479"/>
                    </a:lnTo>
                    <a:lnTo>
                      <a:pt x="28612" y="58609"/>
                    </a:lnTo>
                    <a:lnTo>
                      <a:pt x="27625" y="57104"/>
                    </a:lnTo>
                    <a:lnTo>
                      <a:pt x="26513" y="56057"/>
                    </a:lnTo>
                    <a:lnTo>
                      <a:pt x="25165" y="55651"/>
                    </a:lnTo>
                    <a:lnTo>
                      <a:pt x="23235" y="54317"/>
                    </a:lnTo>
                    <a:lnTo>
                      <a:pt x="20652" y="51407"/>
                    </a:lnTo>
                    <a:lnTo>
                      <a:pt x="18285" y="49393"/>
                    </a:lnTo>
                    <a:lnTo>
                      <a:pt x="16001" y="49425"/>
                    </a:lnTo>
                    <a:lnTo>
                      <a:pt x="14552" y="48369"/>
                    </a:lnTo>
                    <a:lnTo>
                      <a:pt x="13077" y="46985"/>
                    </a:lnTo>
                    <a:lnTo>
                      <a:pt x="11991" y="45644"/>
                    </a:lnTo>
                    <a:lnTo>
                      <a:pt x="10304" y="42383"/>
                    </a:lnTo>
                    <a:lnTo>
                      <a:pt x="9078" y="40520"/>
                    </a:lnTo>
                    <a:lnTo>
                      <a:pt x="8121" y="39367"/>
                    </a:lnTo>
                    <a:lnTo>
                      <a:pt x="7041" y="38406"/>
                    </a:lnTo>
                    <a:lnTo>
                      <a:pt x="6651" y="37645"/>
                    </a:lnTo>
                    <a:lnTo>
                      <a:pt x="7970" y="35903"/>
                    </a:lnTo>
                    <a:lnTo>
                      <a:pt x="8449" y="35041"/>
                    </a:lnTo>
                    <a:lnTo>
                      <a:pt x="9017" y="34379"/>
                    </a:lnTo>
                    <a:lnTo>
                      <a:pt x="9348" y="33676"/>
                    </a:lnTo>
                    <a:lnTo>
                      <a:pt x="9337" y="33147"/>
                    </a:lnTo>
                    <a:lnTo>
                      <a:pt x="8134" y="31425"/>
                    </a:lnTo>
                    <a:lnTo>
                      <a:pt x="6510" y="30182"/>
                    </a:lnTo>
                    <a:lnTo>
                      <a:pt x="4128" y="28919"/>
                    </a:lnTo>
                    <a:lnTo>
                      <a:pt x="2610" y="27325"/>
                    </a:lnTo>
                    <a:lnTo>
                      <a:pt x="2051" y="25864"/>
                    </a:lnTo>
                    <a:lnTo>
                      <a:pt x="1885" y="25061"/>
                    </a:lnTo>
                    <a:lnTo>
                      <a:pt x="842" y="23973"/>
                    </a:lnTo>
                    <a:lnTo>
                      <a:pt x="0" y="22377"/>
                    </a:lnTo>
                    <a:lnTo>
                      <a:pt x="2" y="21416"/>
                    </a:lnTo>
                    <a:lnTo>
                      <a:pt x="209" y="21148"/>
                    </a:lnTo>
                    <a:lnTo>
                      <a:pt x="998" y="21149"/>
                    </a:lnTo>
                    <a:lnTo>
                      <a:pt x="1880" y="21803"/>
                    </a:lnTo>
                    <a:lnTo>
                      <a:pt x="3127" y="23063"/>
                    </a:lnTo>
                    <a:lnTo>
                      <a:pt x="4148" y="24898"/>
                    </a:lnTo>
                    <a:lnTo>
                      <a:pt x="4774" y="24196"/>
                    </a:lnTo>
                    <a:lnTo>
                      <a:pt x="5945" y="22241"/>
                    </a:lnTo>
                    <a:lnTo>
                      <a:pt x="8024" y="20023"/>
                    </a:lnTo>
                    <a:lnTo>
                      <a:pt x="10156" y="18759"/>
                    </a:lnTo>
                    <a:lnTo>
                      <a:pt x="12069" y="18653"/>
                    </a:lnTo>
                    <a:lnTo>
                      <a:pt x="13636" y="18303"/>
                    </a:lnTo>
                    <a:lnTo>
                      <a:pt x="14941" y="17670"/>
                    </a:lnTo>
                    <a:lnTo>
                      <a:pt x="17214" y="17923"/>
                    </a:lnTo>
                    <a:lnTo>
                      <a:pt x="18860" y="18381"/>
                    </a:lnTo>
                    <a:lnTo>
                      <a:pt x="19393" y="18098"/>
                    </a:lnTo>
                    <a:lnTo>
                      <a:pt x="20063" y="16942"/>
                    </a:lnTo>
                    <a:lnTo>
                      <a:pt x="20490" y="15945"/>
                    </a:lnTo>
                    <a:lnTo>
                      <a:pt x="24133" y="15361"/>
                    </a:lnTo>
                    <a:lnTo>
                      <a:pt x="25383" y="13436"/>
                    </a:lnTo>
                    <a:lnTo>
                      <a:pt x="26087" y="13446"/>
                    </a:lnTo>
                    <a:lnTo>
                      <a:pt x="26895" y="13158"/>
                    </a:lnTo>
                    <a:lnTo>
                      <a:pt x="27668" y="12428"/>
                    </a:lnTo>
                    <a:lnTo>
                      <a:pt x="28411" y="12129"/>
                    </a:lnTo>
                    <a:lnTo>
                      <a:pt x="28998" y="12490"/>
                    </a:lnTo>
                    <a:lnTo>
                      <a:pt x="29771" y="12729"/>
                    </a:lnTo>
                    <a:lnTo>
                      <a:pt x="30577" y="12268"/>
                    </a:lnTo>
                    <a:lnTo>
                      <a:pt x="31771" y="10061"/>
                    </a:lnTo>
                    <a:lnTo>
                      <a:pt x="32438" y="9717"/>
                    </a:lnTo>
                    <a:lnTo>
                      <a:pt x="35636" y="9371"/>
                    </a:lnTo>
                    <a:lnTo>
                      <a:pt x="39996" y="8068"/>
                    </a:lnTo>
                    <a:lnTo>
                      <a:pt x="42205" y="6907"/>
                    </a:lnTo>
                    <a:lnTo>
                      <a:pt x="44373" y="6277"/>
                    </a:lnTo>
                    <a:lnTo>
                      <a:pt x="46701" y="5155"/>
                    </a:lnTo>
                    <a:lnTo>
                      <a:pt x="50400" y="4061"/>
                    </a:lnTo>
                    <a:lnTo>
                      <a:pt x="50577" y="3614"/>
                    </a:lnTo>
                    <a:lnTo>
                      <a:pt x="48860" y="2489"/>
                    </a:lnTo>
                    <a:lnTo>
                      <a:pt x="48283" y="1779"/>
                    </a:lnTo>
                    <a:lnTo>
                      <a:pt x="47897" y="1050"/>
                    </a:lnTo>
                    <a:lnTo>
                      <a:pt x="48502" y="243"/>
                    </a:lnTo>
                    <a:lnTo>
                      <a:pt x="49309" y="0"/>
                    </a:lnTo>
                    <a:lnTo>
                      <a:pt x="50361" y="337"/>
                    </a:lnTo>
                    <a:lnTo>
                      <a:pt x="53458" y="816"/>
                    </a:lnTo>
                    <a:lnTo>
                      <a:pt x="54306" y="1281"/>
                    </a:lnTo>
                    <a:lnTo>
                      <a:pt x="54615" y="2421"/>
                    </a:lnTo>
                    <a:lnTo>
                      <a:pt x="55401" y="3481"/>
                    </a:lnTo>
                    <a:lnTo>
                      <a:pt x="56034" y="3594"/>
                    </a:lnTo>
                    <a:lnTo>
                      <a:pt x="55807" y="5320"/>
                    </a:lnTo>
                    <a:lnTo>
                      <a:pt x="56794" y="5989"/>
                    </a:lnTo>
                    <a:lnTo>
                      <a:pt x="58234" y="6511"/>
                    </a:lnTo>
                    <a:lnTo>
                      <a:pt x="59189" y="6406"/>
                    </a:lnTo>
                    <a:lnTo>
                      <a:pt x="59873" y="5706"/>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59" name="ee4p_DE_1_15912">
                <a:extLst>
                  <a:ext uri="{FF2B5EF4-FFF2-40B4-BE49-F238E27FC236}">
                    <a16:creationId xmlns="" xmlns:a16="http://schemas.microsoft.com/office/drawing/2014/main" id="{FB44A3EF-6B42-4134-AA9B-DF27D15DA9B7}"/>
                  </a:ext>
                </a:extLst>
              </p:cNvPr>
              <p:cNvSpPr>
                <a:spLocks noChangeAspect="1"/>
              </p:cNvSpPr>
              <p:nvPr>
                <p:custDataLst>
                  <p:tags r:id="rId11"/>
                </p:custDataLst>
              </p:nvPr>
            </p:nvSpPr>
            <p:spPr>
              <a:xfrm>
                <a:off x="4279442" y="3034303"/>
                <a:ext cx="815605" cy="918183"/>
              </a:xfrm>
              <a:custGeom>
                <a:avLst/>
                <a:gdLst>
                  <a:gd name="connsiteX0" fmla="*/ 176238 w 202527"/>
                  <a:gd name="connsiteY0" fmla="*/ 28478 h 227999"/>
                  <a:gd name="connsiteX1" fmla="*/ 180907 w 202527"/>
                  <a:gd name="connsiteY1" fmla="*/ 31292 h 227999"/>
                  <a:gd name="connsiteX2" fmla="*/ 184723 w 202527"/>
                  <a:gd name="connsiteY2" fmla="*/ 33847 h 227999"/>
                  <a:gd name="connsiteX3" fmla="*/ 184431 w 202527"/>
                  <a:gd name="connsiteY3" fmla="*/ 34795 h 227999"/>
                  <a:gd name="connsiteX4" fmla="*/ 184772 w 202527"/>
                  <a:gd name="connsiteY4" fmla="*/ 36258 h 227999"/>
                  <a:gd name="connsiteX5" fmla="*/ 183854 w 202527"/>
                  <a:gd name="connsiteY5" fmla="*/ 36149 h 227999"/>
                  <a:gd name="connsiteX6" fmla="*/ 181117 w 202527"/>
                  <a:gd name="connsiteY6" fmla="*/ 36490 h 227999"/>
                  <a:gd name="connsiteX7" fmla="*/ 178406 w 202527"/>
                  <a:gd name="connsiteY7" fmla="*/ 36007 h 227999"/>
                  <a:gd name="connsiteX8" fmla="*/ 177884 w 202527"/>
                  <a:gd name="connsiteY8" fmla="*/ 34192 h 227999"/>
                  <a:gd name="connsiteX9" fmla="*/ 178316 w 202527"/>
                  <a:gd name="connsiteY9" fmla="*/ 32443 h 227999"/>
                  <a:gd name="connsiteX10" fmla="*/ 177227 w 202527"/>
                  <a:gd name="connsiteY10" fmla="*/ 31240 h 227999"/>
                  <a:gd name="connsiteX11" fmla="*/ 176225 w 202527"/>
                  <a:gd name="connsiteY11" fmla="*/ 30534 h 227999"/>
                  <a:gd name="connsiteX12" fmla="*/ 176077 w 202527"/>
                  <a:gd name="connsiteY12" fmla="*/ 29524 h 227999"/>
                  <a:gd name="connsiteX13" fmla="*/ 115590 w 202527"/>
                  <a:gd name="connsiteY13" fmla="*/ 16104 h 227999"/>
                  <a:gd name="connsiteX14" fmla="*/ 118877 w 202527"/>
                  <a:gd name="connsiteY14" fmla="*/ 17086 h 227999"/>
                  <a:gd name="connsiteX15" fmla="*/ 119909 w 202527"/>
                  <a:gd name="connsiteY15" fmla="*/ 19005 h 227999"/>
                  <a:gd name="connsiteX16" fmla="*/ 119965 w 202527"/>
                  <a:gd name="connsiteY16" fmla="*/ 19628 h 227999"/>
                  <a:gd name="connsiteX17" fmla="*/ 116570 w 202527"/>
                  <a:gd name="connsiteY17" fmla="*/ 19687 h 227999"/>
                  <a:gd name="connsiteX18" fmla="*/ 115274 w 202527"/>
                  <a:gd name="connsiteY18" fmla="*/ 18467 h 227999"/>
                  <a:gd name="connsiteX19" fmla="*/ 113970 w 202527"/>
                  <a:gd name="connsiteY19" fmla="*/ 18157 h 227999"/>
                  <a:gd name="connsiteX20" fmla="*/ 114672 w 202527"/>
                  <a:gd name="connsiteY20" fmla="*/ 16652 h 227999"/>
                  <a:gd name="connsiteX21" fmla="*/ 167283 w 202527"/>
                  <a:gd name="connsiteY21" fmla="*/ 11030 h 227999"/>
                  <a:gd name="connsiteX22" fmla="*/ 167888 w 202527"/>
                  <a:gd name="connsiteY22" fmla="*/ 12552 h 227999"/>
                  <a:gd name="connsiteX23" fmla="*/ 168797 w 202527"/>
                  <a:gd name="connsiteY23" fmla="*/ 13599 h 227999"/>
                  <a:gd name="connsiteX24" fmla="*/ 171999 w 202527"/>
                  <a:gd name="connsiteY24" fmla="*/ 14772 h 227999"/>
                  <a:gd name="connsiteX25" fmla="*/ 172477 w 202527"/>
                  <a:gd name="connsiteY25" fmla="*/ 15305 h 227999"/>
                  <a:gd name="connsiteX26" fmla="*/ 172766 w 202527"/>
                  <a:gd name="connsiteY26" fmla="*/ 16042 h 227999"/>
                  <a:gd name="connsiteX27" fmla="*/ 171276 w 202527"/>
                  <a:gd name="connsiteY27" fmla="*/ 17485 h 227999"/>
                  <a:gd name="connsiteX28" fmla="*/ 170771 w 202527"/>
                  <a:gd name="connsiteY28" fmla="*/ 18224 h 227999"/>
                  <a:gd name="connsiteX29" fmla="*/ 171244 w 202527"/>
                  <a:gd name="connsiteY29" fmla="*/ 19409 h 227999"/>
                  <a:gd name="connsiteX30" fmla="*/ 173617 w 202527"/>
                  <a:gd name="connsiteY30" fmla="*/ 20703 h 227999"/>
                  <a:gd name="connsiteX31" fmla="*/ 174170 w 202527"/>
                  <a:gd name="connsiteY31" fmla="*/ 22753 h 227999"/>
                  <a:gd name="connsiteX32" fmla="*/ 173576 w 202527"/>
                  <a:gd name="connsiteY32" fmla="*/ 23797 h 227999"/>
                  <a:gd name="connsiteX33" fmla="*/ 171090 w 202527"/>
                  <a:gd name="connsiteY33" fmla="*/ 22060 h 227999"/>
                  <a:gd name="connsiteX34" fmla="*/ 168594 w 202527"/>
                  <a:gd name="connsiteY34" fmla="*/ 22084 h 227999"/>
                  <a:gd name="connsiteX35" fmla="*/ 167102 w 202527"/>
                  <a:gd name="connsiteY35" fmla="*/ 24759 h 227999"/>
                  <a:gd name="connsiteX36" fmla="*/ 165992 w 202527"/>
                  <a:gd name="connsiteY36" fmla="*/ 24872 h 227999"/>
                  <a:gd name="connsiteX37" fmla="*/ 162138 w 202527"/>
                  <a:gd name="connsiteY37" fmla="*/ 22442 h 227999"/>
                  <a:gd name="connsiteX38" fmla="*/ 161520 w 202527"/>
                  <a:gd name="connsiteY38" fmla="*/ 21256 h 227999"/>
                  <a:gd name="connsiteX39" fmla="*/ 161393 w 202527"/>
                  <a:gd name="connsiteY39" fmla="*/ 20270 h 227999"/>
                  <a:gd name="connsiteX40" fmla="*/ 161943 w 202527"/>
                  <a:gd name="connsiteY40" fmla="*/ 16850 h 227999"/>
                  <a:gd name="connsiteX41" fmla="*/ 161842 w 202527"/>
                  <a:gd name="connsiteY41" fmla="*/ 15773 h 227999"/>
                  <a:gd name="connsiteX42" fmla="*/ 163053 w 202527"/>
                  <a:gd name="connsiteY42" fmla="*/ 14596 h 227999"/>
                  <a:gd name="connsiteX43" fmla="*/ 163241 w 202527"/>
                  <a:gd name="connsiteY43" fmla="*/ 12894 h 227999"/>
                  <a:gd name="connsiteX44" fmla="*/ 165383 w 202527"/>
                  <a:gd name="connsiteY44" fmla="*/ 11098 h 227999"/>
                  <a:gd name="connsiteX45" fmla="*/ 58651 w 202527"/>
                  <a:gd name="connsiteY45" fmla="*/ 9162 h 227999"/>
                  <a:gd name="connsiteX46" fmla="*/ 60055 w 202527"/>
                  <a:gd name="connsiteY46" fmla="*/ 9517 h 227999"/>
                  <a:gd name="connsiteX47" fmla="*/ 60374 w 202527"/>
                  <a:gd name="connsiteY47" fmla="*/ 10621 h 227999"/>
                  <a:gd name="connsiteX48" fmla="*/ 59513 w 202527"/>
                  <a:gd name="connsiteY48" fmla="*/ 11371 h 227999"/>
                  <a:gd name="connsiteX49" fmla="*/ 57409 w 202527"/>
                  <a:gd name="connsiteY49" fmla="*/ 11283 h 227999"/>
                  <a:gd name="connsiteX50" fmla="*/ 56228 w 202527"/>
                  <a:gd name="connsiteY50" fmla="*/ 10577 h 227999"/>
                  <a:gd name="connsiteX51" fmla="*/ 56611 w 202527"/>
                  <a:gd name="connsiteY51" fmla="*/ 9825 h 227999"/>
                  <a:gd name="connsiteX52" fmla="*/ 57727 w 202527"/>
                  <a:gd name="connsiteY52" fmla="*/ 9251 h 227999"/>
                  <a:gd name="connsiteX53" fmla="*/ 62197 w 202527"/>
                  <a:gd name="connsiteY53" fmla="*/ 4773 h 227999"/>
                  <a:gd name="connsiteX54" fmla="*/ 62206 w 202527"/>
                  <a:gd name="connsiteY54" fmla="*/ 4776 h 227999"/>
                  <a:gd name="connsiteX55" fmla="*/ 66330 w 202527"/>
                  <a:gd name="connsiteY55" fmla="*/ 4843 h 227999"/>
                  <a:gd name="connsiteX56" fmla="*/ 67341 w 202527"/>
                  <a:gd name="connsiteY56" fmla="*/ 4973 h 227999"/>
                  <a:gd name="connsiteX57" fmla="*/ 73596 w 202527"/>
                  <a:gd name="connsiteY57" fmla="*/ 6576 h 227999"/>
                  <a:gd name="connsiteX58" fmla="*/ 75125 w 202527"/>
                  <a:gd name="connsiteY58" fmla="*/ 7700 h 227999"/>
                  <a:gd name="connsiteX59" fmla="*/ 77049 w 202527"/>
                  <a:gd name="connsiteY59" fmla="*/ 7753 h 227999"/>
                  <a:gd name="connsiteX60" fmla="*/ 80515 w 202527"/>
                  <a:gd name="connsiteY60" fmla="*/ 6706 h 227999"/>
                  <a:gd name="connsiteX61" fmla="*/ 83104 w 202527"/>
                  <a:gd name="connsiteY61" fmla="*/ 6246 h 227999"/>
                  <a:gd name="connsiteX62" fmla="*/ 84108 w 202527"/>
                  <a:gd name="connsiteY62" fmla="*/ 6892 h 227999"/>
                  <a:gd name="connsiteX63" fmla="*/ 85518 w 202527"/>
                  <a:gd name="connsiteY63" fmla="*/ 7163 h 227999"/>
                  <a:gd name="connsiteX64" fmla="*/ 85844 w 202527"/>
                  <a:gd name="connsiteY64" fmla="*/ 7163 h 227999"/>
                  <a:gd name="connsiteX65" fmla="*/ 85981 w 202527"/>
                  <a:gd name="connsiteY65" fmla="*/ 7726 h 227999"/>
                  <a:gd name="connsiteX66" fmla="*/ 89217 w 202527"/>
                  <a:gd name="connsiteY66" fmla="*/ 8540 h 227999"/>
                  <a:gd name="connsiteX67" fmla="*/ 90578 w 202527"/>
                  <a:gd name="connsiteY67" fmla="*/ 9837 h 227999"/>
                  <a:gd name="connsiteX68" fmla="*/ 92089 w 202527"/>
                  <a:gd name="connsiteY68" fmla="*/ 11807 h 227999"/>
                  <a:gd name="connsiteX69" fmla="*/ 92236 w 202527"/>
                  <a:gd name="connsiteY69" fmla="*/ 14641 h 227999"/>
                  <a:gd name="connsiteX70" fmla="*/ 90301 w 202527"/>
                  <a:gd name="connsiteY70" fmla="*/ 16677 h 227999"/>
                  <a:gd name="connsiteX71" fmla="*/ 88695 w 202527"/>
                  <a:gd name="connsiteY71" fmla="*/ 17965 h 227999"/>
                  <a:gd name="connsiteX72" fmla="*/ 94771 w 202527"/>
                  <a:gd name="connsiteY72" fmla="*/ 17478 h 227999"/>
                  <a:gd name="connsiteX73" fmla="*/ 95376 w 202527"/>
                  <a:gd name="connsiteY73" fmla="*/ 18645 h 227999"/>
                  <a:gd name="connsiteX74" fmla="*/ 96296 w 202527"/>
                  <a:gd name="connsiteY74" fmla="*/ 19903 h 227999"/>
                  <a:gd name="connsiteX75" fmla="*/ 99569 w 202527"/>
                  <a:gd name="connsiteY75" fmla="*/ 19007 h 227999"/>
                  <a:gd name="connsiteX76" fmla="*/ 107775 w 202527"/>
                  <a:gd name="connsiteY76" fmla="*/ 22728 h 227999"/>
                  <a:gd name="connsiteX77" fmla="*/ 112737 w 202527"/>
                  <a:gd name="connsiteY77" fmla="*/ 20917 h 227999"/>
                  <a:gd name="connsiteX78" fmla="*/ 114007 w 202527"/>
                  <a:gd name="connsiteY78" fmla="*/ 20811 h 227999"/>
                  <a:gd name="connsiteX79" fmla="*/ 115134 w 202527"/>
                  <a:gd name="connsiteY79" fmla="*/ 23817 h 227999"/>
                  <a:gd name="connsiteX80" fmla="*/ 113901 w 202527"/>
                  <a:gd name="connsiteY80" fmla="*/ 26840 h 227999"/>
                  <a:gd name="connsiteX81" fmla="*/ 109526 w 202527"/>
                  <a:gd name="connsiteY81" fmla="*/ 30061 h 227999"/>
                  <a:gd name="connsiteX82" fmla="*/ 110496 w 202527"/>
                  <a:gd name="connsiteY82" fmla="*/ 32043 h 227999"/>
                  <a:gd name="connsiteX83" fmla="*/ 111893 w 202527"/>
                  <a:gd name="connsiteY83" fmla="*/ 32483 h 227999"/>
                  <a:gd name="connsiteX84" fmla="*/ 116017 w 202527"/>
                  <a:gd name="connsiteY84" fmla="*/ 32063 h 227999"/>
                  <a:gd name="connsiteX85" fmla="*/ 122547 w 202527"/>
                  <a:gd name="connsiteY85" fmla="*/ 34020 h 227999"/>
                  <a:gd name="connsiteX86" fmla="*/ 123908 w 202527"/>
                  <a:gd name="connsiteY86" fmla="*/ 33410 h 227999"/>
                  <a:gd name="connsiteX87" fmla="*/ 129203 w 202527"/>
                  <a:gd name="connsiteY87" fmla="*/ 28895 h 227999"/>
                  <a:gd name="connsiteX88" fmla="*/ 131319 w 202527"/>
                  <a:gd name="connsiteY88" fmla="*/ 27925 h 227999"/>
                  <a:gd name="connsiteX89" fmla="*/ 138285 w 202527"/>
                  <a:gd name="connsiteY89" fmla="*/ 27230 h 227999"/>
                  <a:gd name="connsiteX90" fmla="*/ 139552 w 202527"/>
                  <a:gd name="connsiteY90" fmla="*/ 25479 h 227999"/>
                  <a:gd name="connsiteX91" fmla="*/ 142375 w 202527"/>
                  <a:gd name="connsiteY91" fmla="*/ 23717 h 227999"/>
                  <a:gd name="connsiteX92" fmla="*/ 144193 w 202527"/>
                  <a:gd name="connsiteY92" fmla="*/ 21791 h 227999"/>
                  <a:gd name="connsiteX93" fmla="*/ 148546 w 202527"/>
                  <a:gd name="connsiteY93" fmla="*/ 18120 h 227999"/>
                  <a:gd name="connsiteX94" fmla="*/ 153051 w 202527"/>
                  <a:gd name="connsiteY94" fmla="*/ 18782 h 227999"/>
                  <a:gd name="connsiteX95" fmla="*/ 155681 w 202527"/>
                  <a:gd name="connsiteY95" fmla="*/ 19485 h 227999"/>
                  <a:gd name="connsiteX96" fmla="*/ 158568 w 202527"/>
                  <a:gd name="connsiteY96" fmla="*/ 19839 h 227999"/>
                  <a:gd name="connsiteX97" fmla="*/ 161196 w 202527"/>
                  <a:gd name="connsiteY97" fmla="*/ 23749 h 227999"/>
                  <a:gd name="connsiteX98" fmla="*/ 167843 w 202527"/>
                  <a:gd name="connsiteY98" fmla="*/ 28064 h 227999"/>
                  <a:gd name="connsiteX99" fmla="*/ 173950 w 202527"/>
                  <a:gd name="connsiteY99" fmla="*/ 27689 h 227999"/>
                  <a:gd name="connsiteX100" fmla="*/ 176117 w 202527"/>
                  <a:gd name="connsiteY100" fmla="*/ 31764 h 227999"/>
                  <a:gd name="connsiteX101" fmla="*/ 177074 w 202527"/>
                  <a:gd name="connsiteY101" fmla="*/ 36785 h 227999"/>
                  <a:gd name="connsiteX102" fmla="*/ 178950 w 202527"/>
                  <a:gd name="connsiteY102" fmla="*/ 38358 h 227999"/>
                  <a:gd name="connsiteX103" fmla="*/ 180600 w 202527"/>
                  <a:gd name="connsiteY103" fmla="*/ 39385 h 227999"/>
                  <a:gd name="connsiteX104" fmla="*/ 185576 w 202527"/>
                  <a:gd name="connsiteY104" fmla="*/ 40460 h 227999"/>
                  <a:gd name="connsiteX105" fmla="*/ 185772 w 202527"/>
                  <a:gd name="connsiteY105" fmla="*/ 40528 h 227999"/>
                  <a:gd name="connsiteX106" fmla="*/ 185932 w 202527"/>
                  <a:gd name="connsiteY106" fmla="*/ 41208 h 227999"/>
                  <a:gd name="connsiteX107" fmla="*/ 186236 w 202527"/>
                  <a:gd name="connsiteY107" fmla="*/ 43696 h 227999"/>
                  <a:gd name="connsiteX108" fmla="*/ 186653 w 202527"/>
                  <a:gd name="connsiteY108" fmla="*/ 45757 h 227999"/>
                  <a:gd name="connsiteX109" fmla="*/ 189214 w 202527"/>
                  <a:gd name="connsiteY109" fmla="*/ 53974 h 227999"/>
                  <a:gd name="connsiteX110" fmla="*/ 189165 w 202527"/>
                  <a:gd name="connsiteY110" fmla="*/ 55979 h 227999"/>
                  <a:gd name="connsiteX111" fmla="*/ 189134 w 202527"/>
                  <a:gd name="connsiteY111" fmla="*/ 56511 h 227999"/>
                  <a:gd name="connsiteX112" fmla="*/ 188197 w 202527"/>
                  <a:gd name="connsiteY112" fmla="*/ 59315 h 227999"/>
                  <a:gd name="connsiteX113" fmla="*/ 186530 w 202527"/>
                  <a:gd name="connsiteY113" fmla="*/ 61677 h 227999"/>
                  <a:gd name="connsiteX114" fmla="*/ 184330 w 202527"/>
                  <a:gd name="connsiteY114" fmla="*/ 63008 h 227999"/>
                  <a:gd name="connsiteX115" fmla="*/ 183118 w 202527"/>
                  <a:gd name="connsiteY115" fmla="*/ 64488 h 227999"/>
                  <a:gd name="connsiteX116" fmla="*/ 182891 w 202527"/>
                  <a:gd name="connsiteY116" fmla="*/ 66122 h 227999"/>
                  <a:gd name="connsiteX117" fmla="*/ 185658 w 202527"/>
                  <a:gd name="connsiteY117" fmla="*/ 68981 h 227999"/>
                  <a:gd name="connsiteX118" fmla="*/ 191414 w 202527"/>
                  <a:gd name="connsiteY118" fmla="*/ 73066 h 227999"/>
                  <a:gd name="connsiteX119" fmla="*/ 193744 w 202527"/>
                  <a:gd name="connsiteY119" fmla="*/ 76554 h 227999"/>
                  <a:gd name="connsiteX120" fmla="*/ 192645 w 202527"/>
                  <a:gd name="connsiteY120" fmla="*/ 79452 h 227999"/>
                  <a:gd name="connsiteX121" fmla="*/ 192311 w 202527"/>
                  <a:gd name="connsiteY121" fmla="*/ 81575 h 227999"/>
                  <a:gd name="connsiteX122" fmla="*/ 192738 w 202527"/>
                  <a:gd name="connsiteY122" fmla="*/ 82926 h 227999"/>
                  <a:gd name="connsiteX123" fmla="*/ 193660 w 202527"/>
                  <a:gd name="connsiteY123" fmla="*/ 84010 h 227999"/>
                  <a:gd name="connsiteX124" fmla="*/ 195081 w 202527"/>
                  <a:gd name="connsiteY124" fmla="*/ 84830 h 227999"/>
                  <a:gd name="connsiteX125" fmla="*/ 195645 w 202527"/>
                  <a:gd name="connsiteY125" fmla="*/ 86091 h 227999"/>
                  <a:gd name="connsiteX126" fmla="*/ 195358 w 202527"/>
                  <a:gd name="connsiteY126" fmla="*/ 87793 h 227999"/>
                  <a:gd name="connsiteX127" fmla="*/ 195627 w 202527"/>
                  <a:gd name="connsiteY127" fmla="*/ 88973 h 227999"/>
                  <a:gd name="connsiteX128" fmla="*/ 196688 w 202527"/>
                  <a:gd name="connsiteY128" fmla="*/ 89813 h 227999"/>
                  <a:gd name="connsiteX129" fmla="*/ 196590 w 202527"/>
                  <a:gd name="connsiteY129" fmla="*/ 90139 h 227999"/>
                  <a:gd name="connsiteX130" fmla="*/ 196075 w 202527"/>
                  <a:gd name="connsiteY130" fmla="*/ 91321 h 227999"/>
                  <a:gd name="connsiteX131" fmla="*/ 195370 w 202527"/>
                  <a:gd name="connsiteY131" fmla="*/ 93475 h 227999"/>
                  <a:gd name="connsiteX132" fmla="*/ 194971 w 202527"/>
                  <a:gd name="connsiteY132" fmla="*/ 95046 h 227999"/>
                  <a:gd name="connsiteX133" fmla="*/ 193351 w 202527"/>
                  <a:gd name="connsiteY133" fmla="*/ 97185 h 227999"/>
                  <a:gd name="connsiteX134" fmla="*/ 193844 w 202527"/>
                  <a:gd name="connsiteY134" fmla="*/ 99001 h 227999"/>
                  <a:gd name="connsiteX135" fmla="*/ 195113 w 202527"/>
                  <a:gd name="connsiteY135" fmla="*/ 101141 h 227999"/>
                  <a:gd name="connsiteX136" fmla="*/ 196077 w 202527"/>
                  <a:gd name="connsiteY136" fmla="*/ 102216 h 227999"/>
                  <a:gd name="connsiteX137" fmla="*/ 196381 w 202527"/>
                  <a:gd name="connsiteY137" fmla="*/ 103234 h 227999"/>
                  <a:gd name="connsiteX138" fmla="*/ 195768 w 202527"/>
                  <a:gd name="connsiteY138" fmla="*/ 105653 h 227999"/>
                  <a:gd name="connsiteX139" fmla="*/ 196072 w 202527"/>
                  <a:gd name="connsiteY139" fmla="*/ 106271 h 227999"/>
                  <a:gd name="connsiteX140" fmla="*/ 200080 w 202527"/>
                  <a:gd name="connsiteY140" fmla="*/ 108051 h 227999"/>
                  <a:gd name="connsiteX141" fmla="*/ 200734 w 202527"/>
                  <a:gd name="connsiteY141" fmla="*/ 108872 h 227999"/>
                  <a:gd name="connsiteX142" fmla="*/ 201123 w 202527"/>
                  <a:gd name="connsiteY142" fmla="*/ 110581 h 227999"/>
                  <a:gd name="connsiteX143" fmla="*/ 202527 w 202527"/>
                  <a:gd name="connsiteY143" fmla="*/ 114229 h 227999"/>
                  <a:gd name="connsiteX144" fmla="*/ 201361 w 202527"/>
                  <a:gd name="connsiteY144" fmla="*/ 118843 h 227999"/>
                  <a:gd name="connsiteX145" fmla="*/ 200335 w 202527"/>
                  <a:gd name="connsiteY145" fmla="*/ 121367 h 227999"/>
                  <a:gd name="connsiteX146" fmla="*/ 198052 w 202527"/>
                  <a:gd name="connsiteY146" fmla="*/ 125369 h 227999"/>
                  <a:gd name="connsiteX147" fmla="*/ 197945 w 202527"/>
                  <a:gd name="connsiteY147" fmla="*/ 125738 h 227999"/>
                  <a:gd name="connsiteX148" fmla="*/ 197681 w 202527"/>
                  <a:gd name="connsiteY148" fmla="*/ 126224 h 227999"/>
                  <a:gd name="connsiteX149" fmla="*/ 196997 w 202527"/>
                  <a:gd name="connsiteY149" fmla="*/ 126924 h 227999"/>
                  <a:gd name="connsiteX150" fmla="*/ 196042 w 202527"/>
                  <a:gd name="connsiteY150" fmla="*/ 127029 h 227999"/>
                  <a:gd name="connsiteX151" fmla="*/ 194602 w 202527"/>
                  <a:gd name="connsiteY151" fmla="*/ 126507 h 227999"/>
                  <a:gd name="connsiteX152" fmla="*/ 193615 w 202527"/>
                  <a:gd name="connsiteY152" fmla="*/ 125838 h 227999"/>
                  <a:gd name="connsiteX153" fmla="*/ 193842 w 202527"/>
                  <a:gd name="connsiteY153" fmla="*/ 124112 h 227999"/>
                  <a:gd name="connsiteX154" fmla="*/ 193209 w 202527"/>
                  <a:gd name="connsiteY154" fmla="*/ 123999 h 227999"/>
                  <a:gd name="connsiteX155" fmla="*/ 192423 w 202527"/>
                  <a:gd name="connsiteY155" fmla="*/ 122939 h 227999"/>
                  <a:gd name="connsiteX156" fmla="*/ 192114 w 202527"/>
                  <a:gd name="connsiteY156" fmla="*/ 121799 h 227999"/>
                  <a:gd name="connsiteX157" fmla="*/ 191266 w 202527"/>
                  <a:gd name="connsiteY157" fmla="*/ 121334 h 227999"/>
                  <a:gd name="connsiteX158" fmla="*/ 188169 w 202527"/>
                  <a:gd name="connsiteY158" fmla="*/ 120855 h 227999"/>
                  <a:gd name="connsiteX159" fmla="*/ 187117 w 202527"/>
                  <a:gd name="connsiteY159" fmla="*/ 120518 h 227999"/>
                  <a:gd name="connsiteX160" fmla="*/ 186310 w 202527"/>
                  <a:gd name="connsiteY160" fmla="*/ 120761 h 227999"/>
                  <a:gd name="connsiteX161" fmla="*/ 185705 w 202527"/>
                  <a:gd name="connsiteY161" fmla="*/ 121568 h 227999"/>
                  <a:gd name="connsiteX162" fmla="*/ 186091 w 202527"/>
                  <a:gd name="connsiteY162" fmla="*/ 122297 h 227999"/>
                  <a:gd name="connsiteX163" fmla="*/ 186668 w 202527"/>
                  <a:gd name="connsiteY163" fmla="*/ 123007 h 227999"/>
                  <a:gd name="connsiteX164" fmla="*/ 188385 w 202527"/>
                  <a:gd name="connsiteY164" fmla="*/ 124132 h 227999"/>
                  <a:gd name="connsiteX165" fmla="*/ 188208 w 202527"/>
                  <a:gd name="connsiteY165" fmla="*/ 124579 h 227999"/>
                  <a:gd name="connsiteX166" fmla="*/ 184509 w 202527"/>
                  <a:gd name="connsiteY166" fmla="*/ 125673 h 227999"/>
                  <a:gd name="connsiteX167" fmla="*/ 182181 w 202527"/>
                  <a:gd name="connsiteY167" fmla="*/ 126795 h 227999"/>
                  <a:gd name="connsiteX168" fmla="*/ 180013 w 202527"/>
                  <a:gd name="connsiteY168" fmla="*/ 127425 h 227999"/>
                  <a:gd name="connsiteX169" fmla="*/ 177804 w 202527"/>
                  <a:gd name="connsiteY169" fmla="*/ 128586 h 227999"/>
                  <a:gd name="connsiteX170" fmla="*/ 173444 w 202527"/>
                  <a:gd name="connsiteY170" fmla="*/ 129889 h 227999"/>
                  <a:gd name="connsiteX171" fmla="*/ 170246 w 202527"/>
                  <a:gd name="connsiteY171" fmla="*/ 130235 h 227999"/>
                  <a:gd name="connsiteX172" fmla="*/ 169579 w 202527"/>
                  <a:gd name="connsiteY172" fmla="*/ 130579 h 227999"/>
                  <a:gd name="connsiteX173" fmla="*/ 168385 w 202527"/>
                  <a:gd name="connsiteY173" fmla="*/ 132786 h 227999"/>
                  <a:gd name="connsiteX174" fmla="*/ 167579 w 202527"/>
                  <a:gd name="connsiteY174" fmla="*/ 133247 h 227999"/>
                  <a:gd name="connsiteX175" fmla="*/ 166806 w 202527"/>
                  <a:gd name="connsiteY175" fmla="*/ 133008 h 227999"/>
                  <a:gd name="connsiteX176" fmla="*/ 166219 w 202527"/>
                  <a:gd name="connsiteY176" fmla="*/ 132647 h 227999"/>
                  <a:gd name="connsiteX177" fmla="*/ 165476 w 202527"/>
                  <a:gd name="connsiteY177" fmla="*/ 132946 h 227999"/>
                  <a:gd name="connsiteX178" fmla="*/ 164703 w 202527"/>
                  <a:gd name="connsiteY178" fmla="*/ 133676 h 227999"/>
                  <a:gd name="connsiteX179" fmla="*/ 163895 w 202527"/>
                  <a:gd name="connsiteY179" fmla="*/ 133964 h 227999"/>
                  <a:gd name="connsiteX180" fmla="*/ 163191 w 202527"/>
                  <a:gd name="connsiteY180" fmla="*/ 133954 h 227999"/>
                  <a:gd name="connsiteX181" fmla="*/ 161941 w 202527"/>
                  <a:gd name="connsiteY181" fmla="*/ 135879 h 227999"/>
                  <a:gd name="connsiteX182" fmla="*/ 158298 w 202527"/>
                  <a:gd name="connsiteY182" fmla="*/ 136463 h 227999"/>
                  <a:gd name="connsiteX183" fmla="*/ 157871 w 202527"/>
                  <a:gd name="connsiteY183" fmla="*/ 137460 h 227999"/>
                  <a:gd name="connsiteX184" fmla="*/ 157201 w 202527"/>
                  <a:gd name="connsiteY184" fmla="*/ 138616 h 227999"/>
                  <a:gd name="connsiteX185" fmla="*/ 156668 w 202527"/>
                  <a:gd name="connsiteY185" fmla="*/ 138899 h 227999"/>
                  <a:gd name="connsiteX186" fmla="*/ 155022 w 202527"/>
                  <a:gd name="connsiteY186" fmla="*/ 138441 h 227999"/>
                  <a:gd name="connsiteX187" fmla="*/ 152749 w 202527"/>
                  <a:gd name="connsiteY187" fmla="*/ 138188 h 227999"/>
                  <a:gd name="connsiteX188" fmla="*/ 151444 w 202527"/>
                  <a:gd name="connsiteY188" fmla="*/ 138821 h 227999"/>
                  <a:gd name="connsiteX189" fmla="*/ 149877 w 202527"/>
                  <a:gd name="connsiteY189" fmla="*/ 139171 h 227999"/>
                  <a:gd name="connsiteX190" fmla="*/ 147964 w 202527"/>
                  <a:gd name="connsiteY190" fmla="*/ 139277 h 227999"/>
                  <a:gd name="connsiteX191" fmla="*/ 145832 w 202527"/>
                  <a:gd name="connsiteY191" fmla="*/ 140541 h 227999"/>
                  <a:gd name="connsiteX192" fmla="*/ 143753 w 202527"/>
                  <a:gd name="connsiteY192" fmla="*/ 142759 h 227999"/>
                  <a:gd name="connsiteX193" fmla="*/ 142582 w 202527"/>
                  <a:gd name="connsiteY193" fmla="*/ 144714 h 227999"/>
                  <a:gd name="connsiteX194" fmla="*/ 141956 w 202527"/>
                  <a:gd name="connsiteY194" fmla="*/ 145416 h 227999"/>
                  <a:gd name="connsiteX195" fmla="*/ 140935 w 202527"/>
                  <a:gd name="connsiteY195" fmla="*/ 143581 h 227999"/>
                  <a:gd name="connsiteX196" fmla="*/ 139688 w 202527"/>
                  <a:gd name="connsiteY196" fmla="*/ 142321 h 227999"/>
                  <a:gd name="connsiteX197" fmla="*/ 138806 w 202527"/>
                  <a:gd name="connsiteY197" fmla="*/ 141667 h 227999"/>
                  <a:gd name="connsiteX198" fmla="*/ 138017 w 202527"/>
                  <a:gd name="connsiteY198" fmla="*/ 141666 h 227999"/>
                  <a:gd name="connsiteX199" fmla="*/ 137810 w 202527"/>
                  <a:gd name="connsiteY199" fmla="*/ 141934 h 227999"/>
                  <a:gd name="connsiteX200" fmla="*/ 137808 w 202527"/>
                  <a:gd name="connsiteY200" fmla="*/ 142895 h 227999"/>
                  <a:gd name="connsiteX201" fmla="*/ 138650 w 202527"/>
                  <a:gd name="connsiteY201" fmla="*/ 144491 h 227999"/>
                  <a:gd name="connsiteX202" fmla="*/ 139693 w 202527"/>
                  <a:gd name="connsiteY202" fmla="*/ 145579 h 227999"/>
                  <a:gd name="connsiteX203" fmla="*/ 139859 w 202527"/>
                  <a:gd name="connsiteY203" fmla="*/ 146382 h 227999"/>
                  <a:gd name="connsiteX204" fmla="*/ 140418 w 202527"/>
                  <a:gd name="connsiteY204" fmla="*/ 147843 h 227999"/>
                  <a:gd name="connsiteX205" fmla="*/ 141936 w 202527"/>
                  <a:gd name="connsiteY205" fmla="*/ 149437 h 227999"/>
                  <a:gd name="connsiteX206" fmla="*/ 144318 w 202527"/>
                  <a:gd name="connsiteY206" fmla="*/ 150700 h 227999"/>
                  <a:gd name="connsiteX207" fmla="*/ 145942 w 202527"/>
                  <a:gd name="connsiteY207" fmla="*/ 151943 h 227999"/>
                  <a:gd name="connsiteX208" fmla="*/ 147145 w 202527"/>
                  <a:gd name="connsiteY208" fmla="*/ 153665 h 227999"/>
                  <a:gd name="connsiteX209" fmla="*/ 147156 w 202527"/>
                  <a:gd name="connsiteY209" fmla="*/ 154194 h 227999"/>
                  <a:gd name="connsiteX210" fmla="*/ 146825 w 202527"/>
                  <a:gd name="connsiteY210" fmla="*/ 154897 h 227999"/>
                  <a:gd name="connsiteX211" fmla="*/ 146257 w 202527"/>
                  <a:gd name="connsiteY211" fmla="*/ 155559 h 227999"/>
                  <a:gd name="connsiteX212" fmla="*/ 145778 w 202527"/>
                  <a:gd name="connsiteY212" fmla="*/ 156421 h 227999"/>
                  <a:gd name="connsiteX213" fmla="*/ 144459 w 202527"/>
                  <a:gd name="connsiteY213" fmla="*/ 158163 h 227999"/>
                  <a:gd name="connsiteX214" fmla="*/ 144849 w 202527"/>
                  <a:gd name="connsiteY214" fmla="*/ 158924 h 227999"/>
                  <a:gd name="connsiteX215" fmla="*/ 145929 w 202527"/>
                  <a:gd name="connsiteY215" fmla="*/ 159885 h 227999"/>
                  <a:gd name="connsiteX216" fmla="*/ 146886 w 202527"/>
                  <a:gd name="connsiteY216" fmla="*/ 161038 h 227999"/>
                  <a:gd name="connsiteX217" fmla="*/ 148112 w 202527"/>
                  <a:gd name="connsiteY217" fmla="*/ 162901 h 227999"/>
                  <a:gd name="connsiteX218" fmla="*/ 149799 w 202527"/>
                  <a:gd name="connsiteY218" fmla="*/ 166162 h 227999"/>
                  <a:gd name="connsiteX219" fmla="*/ 150885 w 202527"/>
                  <a:gd name="connsiteY219" fmla="*/ 167503 h 227999"/>
                  <a:gd name="connsiteX220" fmla="*/ 152360 w 202527"/>
                  <a:gd name="connsiteY220" fmla="*/ 168887 h 227999"/>
                  <a:gd name="connsiteX221" fmla="*/ 153809 w 202527"/>
                  <a:gd name="connsiteY221" fmla="*/ 169943 h 227999"/>
                  <a:gd name="connsiteX222" fmla="*/ 156093 w 202527"/>
                  <a:gd name="connsiteY222" fmla="*/ 169911 h 227999"/>
                  <a:gd name="connsiteX223" fmla="*/ 158460 w 202527"/>
                  <a:gd name="connsiteY223" fmla="*/ 171925 h 227999"/>
                  <a:gd name="connsiteX224" fmla="*/ 161043 w 202527"/>
                  <a:gd name="connsiteY224" fmla="*/ 174835 h 227999"/>
                  <a:gd name="connsiteX225" fmla="*/ 162973 w 202527"/>
                  <a:gd name="connsiteY225" fmla="*/ 176169 h 227999"/>
                  <a:gd name="connsiteX226" fmla="*/ 164321 w 202527"/>
                  <a:gd name="connsiteY226" fmla="*/ 176575 h 227999"/>
                  <a:gd name="connsiteX227" fmla="*/ 165433 w 202527"/>
                  <a:gd name="connsiteY227" fmla="*/ 177622 h 227999"/>
                  <a:gd name="connsiteX228" fmla="*/ 166420 w 202527"/>
                  <a:gd name="connsiteY228" fmla="*/ 179127 h 227999"/>
                  <a:gd name="connsiteX229" fmla="*/ 166806 w 202527"/>
                  <a:gd name="connsiteY229" fmla="*/ 179997 h 227999"/>
                  <a:gd name="connsiteX230" fmla="*/ 167681 w 202527"/>
                  <a:gd name="connsiteY230" fmla="*/ 180625 h 227999"/>
                  <a:gd name="connsiteX231" fmla="*/ 170045 w 202527"/>
                  <a:gd name="connsiteY231" fmla="*/ 180508 h 227999"/>
                  <a:gd name="connsiteX232" fmla="*/ 173081 w 202527"/>
                  <a:gd name="connsiteY232" fmla="*/ 182873 h 227999"/>
                  <a:gd name="connsiteX233" fmla="*/ 174960 w 202527"/>
                  <a:gd name="connsiteY233" fmla="*/ 184603 h 227999"/>
                  <a:gd name="connsiteX234" fmla="*/ 175951 w 202527"/>
                  <a:gd name="connsiteY234" fmla="*/ 185999 h 227999"/>
                  <a:gd name="connsiteX235" fmla="*/ 175690 w 202527"/>
                  <a:gd name="connsiteY235" fmla="*/ 186552 h 227999"/>
                  <a:gd name="connsiteX236" fmla="*/ 175569 w 202527"/>
                  <a:gd name="connsiteY236" fmla="*/ 188289 h 227999"/>
                  <a:gd name="connsiteX237" fmla="*/ 175599 w 202527"/>
                  <a:gd name="connsiteY237" fmla="*/ 190129 h 227999"/>
                  <a:gd name="connsiteX238" fmla="*/ 175301 w 202527"/>
                  <a:gd name="connsiteY238" fmla="*/ 191102 h 227999"/>
                  <a:gd name="connsiteX239" fmla="*/ 173943 w 202527"/>
                  <a:gd name="connsiteY239" fmla="*/ 192382 h 227999"/>
                  <a:gd name="connsiteX240" fmla="*/ 173241 w 202527"/>
                  <a:gd name="connsiteY240" fmla="*/ 192654 h 227999"/>
                  <a:gd name="connsiteX241" fmla="*/ 172866 w 202527"/>
                  <a:gd name="connsiteY241" fmla="*/ 192930 h 227999"/>
                  <a:gd name="connsiteX242" fmla="*/ 168696 w 202527"/>
                  <a:gd name="connsiteY242" fmla="*/ 191261 h 227999"/>
                  <a:gd name="connsiteX243" fmla="*/ 168365 w 202527"/>
                  <a:gd name="connsiteY243" fmla="*/ 191546 h 227999"/>
                  <a:gd name="connsiteX244" fmla="*/ 168104 w 202527"/>
                  <a:gd name="connsiteY244" fmla="*/ 191752 h 227999"/>
                  <a:gd name="connsiteX245" fmla="*/ 166988 w 202527"/>
                  <a:gd name="connsiteY245" fmla="*/ 196586 h 227999"/>
                  <a:gd name="connsiteX246" fmla="*/ 166219 w 202527"/>
                  <a:gd name="connsiteY246" fmla="*/ 197514 h 227999"/>
                  <a:gd name="connsiteX247" fmla="*/ 165074 w 202527"/>
                  <a:gd name="connsiteY247" fmla="*/ 198368 h 227999"/>
                  <a:gd name="connsiteX248" fmla="*/ 162695 w 202527"/>
                  <a:gd name="connsiteY248" fmla="*/ 199199 h 227999"/>
                  <a:gd name="connsiteX249" fmla="*/ 161041 w 202527"/>
                  <a:gd name="connsiteY249" fmla="*/ 199537 h 227999"/>
                  <a:gd name="connsiteX250" fmla="*/ 159752 w 202527"/>
                  <a:gd name="connsiteY250" fmla="*/ 199958 h 227999"/>
                  <a:gd name="connsiteX251" fmla="*/ 155668 w 202527"/>
                  <a:gd name="connsiteY251" fmla="*/ 201977 h 227999"/>
                  <a:gd name="connsiteX252" fmla="*/ 153828 w 202527"/>
                  <a:gd name="connsiteY252" fmla="*/ 203189 h 227999"/>
                  <a:gd name="connsiteX253" fmla="*/ 152636 w 202527"/>
                  <a:gd name="connsiteY253" fmla="*/ 204711 h 227999"/>
                  <a:gd name="connsiteX254" fmla="*/ 152630 w 202527"/>
                  <a:gd name="connsiteY254" fmla="*/ 205587 h 227999"/>
                  <a:gd name="connsiteX255" fmla="*/ 154616 w 202527"/>
                  <a:gd name="connsiteY255" fmla="*/ 208160 h 227999"/>
                  <a:gd name="connsiteX256" fmla="*/ 156908 w 202527"/>
                  <a:gd name="connsiteY256" fmla="*/ 210815 h 227999"/>
                  <a:gd name="connsiteX257" fmla="*/ 156923 w 202527"/>
                  <a:gd name="connsiteY257" fmla="*/ 213149 h 227999"/>
                  <a:gd name="connsiteX258" fmla="*/ 155908 w 202527"/>
                  <a:gd name="connsiteY258" fmla="*/ 214893 h 227999"/>
                  <a:gd name="connsiteX259" fmla="*/ 155672 w 202527"/>
                  <a:gd name="connsiteY259" fmla="*/ 215567 h 227999"/>
                  <a:gd name="connsiteX260" fmla="*/ 156346 w 202527"/>
                  <a:gd name="connsiteY260" fmla="*/ 215820 h 227999"/>
                  <a:gd name="connsiteX261" fmla="*/ 157616 w 202527"/>
                  <a:gd name="connsiteY261" fmla="*/ 215917 h 227999"/>
                  <a:gd name="connsiteX262" fmla="*/ 158678 w 202527"/>
                  <a:gd name="connsiteY262" fmla="*/ 216217 h 227999"/>
                  <a:gd name="connsiteX263" fmla="*/ 159132 w 202527"/>
                  <a:gd name="connsiteY263" fmla="*/ 217443 h 227999"/>
                  <a:gd name="connsiteX264" fmla="*/ 158996 w 202527"/>
                  <a:gd name="connsiteY264" fmla="*/ 219578 h 227999"/>
                  <a:gd name="connsiteX265" fmla="*/ 158633 w 202527"/>
                  <a:gd name="connsiteY265" fmla="*/ 221575 h 227999"/>
                  <a:gd name="connsiteX266" fmla="*/ 158253 w 202527"/>
                  <a:gd name="connsiteY266" fmla="*/ 222415 h 227999"/>
                  <a:gd name="connsiteX267" fmla="*/ 157229 w 202527"/>
                  <a:gd name="connsiteY267" fmla="*/ 222482 h 227999"/>
                  <a:gd name="connsiteX268" fmla="*/ 155258 w 202527"/>
                  <a:gd name="connsiteY268" fmla="*/ 221619 h 227999"/>
                  <a:gd name="connsiteX269" fmla="*/ 153720 w 202527"/>
                  <a:gd name="connsiteY269" fmla="*/ 220616 h 227999"/>
                  <a:gd name="connsiteX270" fmla="*/ 153133 w 202527"/>
                  <a:gd name="connsiteY270" fmla="*/ 219999 h 227999"/>
                  <a:gd name="connsiteX271" fmla="*/ 153096 w 202527"/>
                  <a:gd name="connsiteY271" fmla="*/ 219261 h 227999"/>
                  <a:gd name="connsiteX272" fmla="*/ 153429 w 202527"/>
                  <a:gd name="connsiteY272" fmla="*/ 218795 h 227999"/>
                  <a:gd name="connsiteX273" fmla="*/ 152880 w 202527"/>
                  <a:gd name="connsiteY273" fmla="*/ 217885 h 227999"/>
                  <a:gd name="connsiteX274" fmla="*/ 150989 w 202527"/>
                  <a:gd name="connsiteY274" fmla="*/ 217044 h 227999"/>
                  <a:gd name="connsiteX275" fmla="*/ 148963 w 202527"/>
                  <a:gd name="connsiteY275" fmla="*/ 217410 h 227999"/>
                  <a:gd name="connsiteX276" fmla="*/ 147467 w 202527"/>
                  <a:gd name="connsiteY276" fmla="*/ 217977 h 227999"/>
                  <a:gd name="connsiteX277" fmla="*/ 146502 w 202527"/>
                  <a:gd name="connsiteY277" fmla="*/ 217944 h 227999"/>
                  <a:gd name="connsiteX278" fmla="*/ 145459 w 202527"/>
                  <a:gd name="connsiteY278" fmla="*/ 217134 h 227999"/>
                  <a:gd name="connsiteX279" fmla="*/ 143854 w 202527"/>
                  <a:gd name="connsiteY279" fmla="*/ 216514 h 227999"/>
                  <a:gd name="connsiteX280" fmla="*/ 141757 w 202527"/>
                  <a:gd name="connsiteY280" fmla="*/ 216105 h 227999"/>
                  <a:gd name="connsiteX281" fmla="*/ 140451 w 202527"/>
                  <a:gd name="connsiteY281" fmla="*/ 215668 h 227999"/>
                  <a:gd name="connsiteX282" fmla="*/ 140176 w 202527"/>
                  <a:gd name="connsiteY282" fmla="*/ 215926 h 227999"/>
                  <a:gd name="connsiteX283" fmla="*/ 140330 w 202527"/>
                  <a:gd name="connsiteY283" fmla="*/ 217679 h 227999"/>
                  <a:gd name="connsiteX284" fmla="*/ 139928 w 202527"/>
                  <a:gd name="connsiteY284" fmla="*/ 218444 h 227999"/>
                  <a:gd name="connsiteX285" fmla="*/ 129561 w 202527"/>
                  <a:gd name="connsiteY285" fmla="*/ 219456 h 227999"/>
                  <a:gd name="connsiteX286" fmla="*/ 126402 w 202527"/>
                  <a:gd name="connsiteY286" fmla="*/ 220404 h 227999"/>
                  <a:gd name="connsiteX287" fmla="*/ 124102 w 202527"/>
                  <a:gd name="connsiteY287" fmla="*/ 221629 h 227999"/>
                  <a:gd name="connsiteX288" fmla="*/ 122400 w 202527"/>
                  <a:gd name="connsiteY288" fmla="*/ 222160 h 227999"/>
                  <a:gd name="connsiteX289" fmla="*/ 121984 w 202527"/>
                  <a:gd name="connsiteY289" fmla="*/ 222915 h 227999"/>
                  <a:gd name="connsiteX290" fmla="*/ 120299 w 202527"/>
                  <a:gd name="connsiteY290" fmla="*/ 223906 h 227999"/>
                  <a:gd name="connsiteX291" fmla="*/ 118397 w 202527"/>
                  <a:gd name="connsiteY291" fmla="*/ 224223 h 227999"/>
                  <a:gd name="connsiteX292" fmla="*/ 117939 w 202527"/>
                  <a:gd name="connsiteY292" fmla="*/ 223898 h 227999"/>
                  <a:gd name="connsiteX293" fmla="*/ 116719 w 202527"/>
                  <a:gd name="connsiteY293" fmla="*/ 224356 h 227999"/>
                  <a:gd name="connsiteX294" fmla="*/ 114640 w 202527"/>
                  <a:gd name="connsiteY294" fmla="*/ 224797 h 227999"/>
                  <a:gd name="connsiteX295" fmla="*/ 113288 w 202527"/>
                  <a:gd name="connsiteY295" fmla="*/ 224657 h 227999"/>
                  <a:gd name="connsiteX296" fmla="*/ 112653 w 202527"/>
                  <a:gd name="connsiteY296" fmla="*/ 223856 h 227999"/>
                  <a:gd name="connsiteX297" fmla="*/ 111366 w 202527"/>
                  <a:gd name="connsiteY297" fmla="*/ 222629 h 227999"/>
                  <a:gd name="connsiteX298" fmla="*/ 110850 w 202527"/>
                  <a:gd name="connsiteY298" fmla="*/ 221778 h 227999"/>
                  <a:gd name="connsiteX299" fmla="*/ 110904 w 202527"/>
                  <a:gd name="connsiteY299" fmla="*/ 221233 h 227999"/>
                  <a:gd name="connsiteX300" fmla="*/ 107997 w 202527"/>
                  <a:gd name="connsiteY300" fmla="*/ 221123 h 227999"/>
                  <a:gd name="connsiteX301" fmla="*/ 106164 w 202527"/>
                  <a:gd name="connsiteY301" fmla="*/ 220475 h 227999"/>
                  <a:gd name="connsiteX302" fmla="*/ 102275 w 202527"/>
                  <a:gd name="connsiteY302" fmla="*/ 220627 h 227999"/>
                  <a:gd name="connsiteX303" fmla="*/ 101316 w 202527"/>
                  <a:gd name="connsiteY303" fmla="*/ 220353 h 227999"/>
                  <a:gd name="connsiteX304" fmla="*/ 101116 w 202527"/>
                  <a:gd name="connsiteY304" fmla="*/ 220647 h 227999"/>
                  <a:gd name="connsiteX305" fmla="*/ 100530 w 202527"/>
                  <a:gd name="connsiteY305" fmla="*/ 224128 h 227999"/>
                  <a:gd name="connsiteX306" fmla="*/ 99761 w 202527"/>
                  <a:gd name="connsiteY306" fmla="*/ 225556 h 227999"/>
                  <a:gd name="connsiteX307" fmla="*/ 98515 w 202527"/>
                  <a:gd name="connsiteY307" fmla="*/ 227030 h 227999"/>
                  <a:gd name="connsiteX308" fmla="*/ 96920 w 202527"/>
                  <a:gd name="connsiteY308" fmla="*/ 227850 h 227999"/>
                  <a:gd name="connsiteX309" fmla="*/ 95646 w 202527"/>
                  <a:gd name="connsiteY309" fmla="*/ 227999 h 227999"/>
                  <a:gd name="connsiteX310" fmla="*/ 95706 w 202527"/>
                  <a:gd name="connsiteY310" fmla="*/ 226925 h 227999"/>
                  <a:gd name="connsiteX311" fmla="*/ 96028 w 202527"/>
                  <a:gd name="connsiteY311" fmla="*/ 225630 h 227999"/>
                  <a:gd name="connsiteX312" fmla="*/ 95110 w 202527"/>
                  <a:gd name="connsiteY312" fmla="*/ 225326 h 227999"/>
                  <a:gd name="connsiteX313" fmla="*/ 93732 w 202527"/>
                  <a:gd name="connsiteY313" fmla="*/ 225177 h 227999"/>
                  <a:gd name="connsiteX314" fmla="*/ 93065 w 202527"/>
                  <a:gd name="connsiteY314" fmla="*/ 224791 h 227999"/>
                  <a:gd name="connsiteX315" fmla="*/ 93240 w 202527"/>
                  <a:gd name="connsiteY315" fmla="*/ 223805 h 227999"/>
                  <a:gd name="connsiteX316" fmla="*/ 92923 w 202527"/>
                  <a:gd name="connsiteY316" fmla="*/ 223229 h 227999"/>
                  <a:gd name="connsiteX317" fmla="*/ 92353 w 202527"/>
                  <a:gd name="connsiteY317" fmla="*/ 222541 h 227999"/>
                  <a:gd name="connsiteX318" fmla="*/ 90971 w 202527"/>
                  <a:gd name="connsiteY318" fmla="*/ 221651 h 227999"/>
                  <a:gd name="connsiteX319" fmla="*/ 88042 w 202527"/>
                  <a:gd name="connsiteY319" fmla="*/ 220332 h 227999"/>
                  <a:gd name="connsiteX320" fmla="*/ 86047 w 202527"/>
                  <a:gd name="connsiteY320" fmla="*/ 219680 h 227999"/>
                  <a:gd name="connsiteX321" fmla="*/ 85300 w 202527"/>
                  <a:gd name="connsiteY321" fmla="*/ 220374 h 227999"/>
                  <a:gd name="connsiteX322" fmla="*/ 83873 w 202527"/>
                  <a:gd name="connsiteY322" fmla="*/ 221074 h 227999"/>
                  <a:gd name="connsiteX323" fmla="*/ 81625 w 202527"/>
                  <a:gd name="connsiteY323" fmla="*/ 220845 h 227999"/>
                  <a:gd name="connsiteX324" fmla="*/ 81074 w 202527"/>
                  <a:gd name="connsiteY324" fmla="*/ 221120 h 227999"/>
                  <a:gd name="connsiteX325" fmla="*/ 77226 w 202527"/>
                  <a:gd name="connsiteY325" fmla="*/ 219023 h 227999"/>
                  <a:gd name="connsiteX326" fmla="*/ 73529 w 202527"/>
                  <a:gd name="connsiteY326" fmla="*/ 217005 h 227999"/>
                  <a:gd name="connsiteX327" fmla="*/ 72307 w 202527"/>
                  <a:gd name="connsiteY327" fmla="*/ 217005 h 227999"/>
                  <a:gd name="connsiteX328" fmla="*/ 66859 w 202527"/>
                  <a:gd name="connsiteY328" fmla="*/ 217408 h 227999"/>
                  <a:gd name="connsiteX329" fmla="*/ 66701 w 202527"/>
                  <a:gd name="connsiteY329" fmla="*/ 217230 h 227999"/>
                  <a:gd name="connsiteX330" fmla="*/ 65753 w 202527"/>
                  <a:gd name="connsiteY330" fmla="*/ 216080 h 227999"/>
                  <a:gd name="connsiteX331" fmla="*/ 64911 w 202527"/>
                  <a:gd name="connsiteY331" fmla="*/ 215716 h 227999"/>
                  <a:gd name="connsiteX332" fmla="*/ 64404 w 202527"/>
                  <a:gd name="connsiteY332" fmla="*/ 215903 h 227999"/>
                  <a:gd name="connsiteX333" fmla="*/ 64065 w 202527"/>
                  <a:gd name="connsiteY333" fmla="*/ 216237 h 227999"/>
                  <a:gd name="connsiteX334" fmla="*/ 63480 w 202527"/>
                  <a:gd name="connsiteY334" fmla="*/ 216180 h 227999"/>
                  <a:gd name="connsiteX335" fmla="*/ 61037 w 202527"/>
                  <a:gd name="connsiteY335" fmla="*/ 214322 h 227999"/>
                  <a:gd name="connsiteX336" fmla="*/ 60038 w 202527"/>
                  <a:gd name="connsiteY336" fmla="*/ 214054 h 227999"/>
                  <a:gd name="connsiteX337" fmla="*/ 58649 w 202527"/>
                  <a:gd name="connsiteY337" fmla="*/ 214300 h 227999"/>
                  <a:gd name="connsiteX338" fmla="*/ 57010 w 202527"/>
                  <a:gd name="connsiteY338" fmla="*/ 215300 h 227999"/>
                  <a:gd name="connsiteX339" fmla="*/ 56295 w 202527"/>
                  <a:gd name="connsiteY339" fmla="*/ 216525 h 227999"/>
                  <a:gd name="connsiteX340" fmla="*/ 56513 w 202527"/>
                  <a:gd name="connsiteY340" fmla="*/ 217230 h 227999"/>
                  <a:gd name="connsiteX341" fmla="*/ 57364 w 202527"/>
                  <a:gd name="connsiteY341" fmla="*/ 217537 h 227999"/>
                  <a:gd name="connsiteX342" fmla="*/ 59588 w 202527"/>
                  <a:gd name="connsiteY342" fmla="*/ 217331 h 227999"/>
                  <a:gd name="connsiteX343" fmla="*/ 59914 w 202527"/>
                  <a:gd name="connsiteY343" fmla="*/ 217534 h 227999"/>
                  <a:gd name="connsiteX344" fmla="*/ 59990 w 202527"/>
                  <a:gd name="connsiteY344" fmla="*/ 217930 h 227999"/>
                  <a:gd name="connsiteX345" fmla="*/ 59746 w 202527"/>
                  <a:gd name="connsiteY345" fmla="*/ 218318 h 227999"/>
                  <a:gd name="connsiteX346" fmla="*/ 57937 w 202527"/>
                  <a:gd name="connsiteY346" fmla="*/ 218636 h 227999"/>
                  <a:gd name="connsiteX347" fmla="*/ 57414 w 202527"/>
                  <a:gd name="connsiteY347" fmla="*/ 219099 h 227999"/>
                  <a:gd name="connsiteX348" fmla="*/ 56885 w 202527"/>
                  <a:gd name="connsiteY348" fmla="*/ 219213 h 227999"/>
                  <a:gd name="connsiteX349" fmla="*/ 56546 w 202527"/>
                  <a:gd name="connsiteY349" fmla="*/ 219285 h 227999"/>
                  <a:gd name="connsiteX350" fmla="*/ 54624 w 202527"/>
                  <a:gd name="connsiteY350" fmla="*/ 218798 h 227999"/>
                  <a:gd name="connsiteX351" fmla="*/ 51759 w 202527"/>
                  <a:gd name="connsiteY351" fmla="*/ 218798 h 227999"/>
                  <a:gd name="connsiteX352" fmla="*/ 49448 w 202527"/>
                  <a:gd name="connsiteY352" fmla="*/ 219662 h 227999"/>
                  <a:gd name="connsiteX353" fmla="*/ 45762 w 202527"/>
                  <a:gd name="connsiteY353" fmla="*/ 220007 h 227999"/>
                  <a:gd name="connsiteX354" fmla="*/ 40698 w 202527"/>
                  <a:gd name="connsiteY354" fmla="*/ 219838 h 227999"/>
                  <a:gd name="connsiteX355" fmla="*/ 38876 w 202527"/>
                  <a:gd name="connsiteY355" fmla="*/ 219197 h 227999"/>
                  <a:gd name="connsiteX356" fmla="*/ 37766 w 202527"/>
                  <a:gd name="connsiteY356" fmla="*/ 218809 h 227999"/>
                  <a:gd name="connsiteX357" fmla="*/ 36969 w 202527"/>
                  <a:gd name="connsiteY357" fmla="*/ 216916 h 227999"/>
                  <a:gd name="connsiteX358" fmla="*/ 37172 w 202527"/>
                  <a:gd name="connsiteY358" fmla="*/ 214110 h 227999"/>
                  <a:gd name="connsiteX359" fmla="*/ 38381 w 202527"/>
                  <a:gd name="connsiteY359" fmla="*/ 210391 h 227999"/>
                  <a:gd name="connsiteX360" fmla="*/ 38718 w 202527"/>
                  <a:gd name="connsiteY360" fmla="*/ 207658 h 227999"/>
                  <a:gd name="connsiteX361" fmla="*/ 38180 w 202527"/>
                  <a:gd name="connsiteY361" fmla="*/ 205916 h 227999"/>
                  <a:gd name="connsiteX362" fmla="*/ 38897 w 202527"/>
                  <a:gd name="connsiteY362" fmla="*/ 203303 h 227999"/>
                  <a:gd name="connsiteX363" fmla="*/ 40867 w 202527"/>
                  <a:gd name="connsiteY363" fmla="*/ 199818 h 227999"/>
                  <a:gd name="connsiteX364" fmla="*/ 42182 w 202527"/>
                  <a:gd name="connsiteY364" fmla="*/ 196136 h 227999"/>
                  <a:gd name="connsiteX365" fmla="*/ 42838 w 202527"/>
                  <a:gd name="connsiteY365" fmla="*/ 192255 h 227999"/>
                  <a:gd name="connsiteX366" fmla="*/ 43792 w 202527"/>
                  <a:gd name="connsiteY366" fmla="*/ 189722 h 227999"/>
                  <a:gd name="connsiteX367" fmla="*/ 45667 w 202527"/>
                  <a:gd name="connsiteY367" fmla="*/ 187945 h 227999"/>
                  <a:gd name="connsiteX368" fmla="*/ 50117 w 202527"/>
                  <a:gd name="connsiteY368" fmla="*/ 182971 h 227999"/>
                  <a:gd name="connsiteX369" fmla="*/ 50478 w 202527"/>
                  <a:gd name="connsiteY369" fmla="*/ 182596 h 227999"/>
                  <a:gd name="connsiteX370" fmla="*/ 50357 w 202527"/>
                  <a:gd name="connsiteY370" fmla="*/ 180111 h 227999"/>
                  <a:gd name="connsiteX371" fmla="*/ 49158 w 202527"/>
                  <a:gd name="connsiteY371" fmla="*/ 179760 h 227999"/>
                  <a:gd name="connsiteX372" fmla="*/ 47403 w 202527"/>
                  <a:gd name="connsiteY372" fmla="*/ 179046 h 227999"/>
                  <a:gd name="connsiteX373" fmla="*/ 42935 w 202527"/>
                  <a:gd name="connsiteY373" fmla="*/ 178162 h 227999"/>
                  <a:gd name="connsiteX374" fmla="*/ 38772 w 202527"/>
                  <a:gd name="connsiteY374" fmla="*/ 177595 h 227999"/>
                  <a:gd name="connsiteX375" fmla="*/ 36882 w 202527"/>
                  <a:gd name="connsiteY375" fmla="*/ 176892 h 227999"/>
                  <a:gd name="connsiteX376" fmla="*/ 35226 w 202527"/>
                  <a:gd name="connsiteY376" fmla="*/ 175011 h 227999"/>
                  <a:gd name="connsiteX377" fmla="*/ 34200 w 202527"/>
                  <a:gd name="connsiteY377" fmla="*/ 174986 h 227999"/>
                  <a:gd name="connsiteX378" fmla="*/ 32192 w 202527"/>
                  <a:gd name="connsiteY378" fmla="*/ 175659 h 227999"/>
                  <a:gd name="connsiteX379" fmla="*/ 29683 w 202527"/>
                  <a:gd name="connsiteY379" fmla="*/ 176114 h 227999"/>
                  <a:gd name="connsiteX380" fmla="*/ 27859 w 202527"/>
                  <a:gd name="connsiteY380" fmla="*/ 175716 h 227999"/>
                  <a:gd name="connsiteX381" fmla="*/ 26716 w 202527"/>
                  <a:gd name="connsiteY381" fmla="*/ 175793 h 227999"/>
                  <a:gd name="connsiteX382" fmla="*/ 26075 w 202527"/>
                  <a:gd name="connsiteY382" fmla="*/ 176140 h 227999"/>
                  <a:gd name="connsiteX383" fmla="*/ 25753 w 202527"/>
                  <a:gd name="connsiteY383" fmla="*/ 175833 h 227999"/>
                  <a:gd name="connsiteX384" fmla="*/ 25295 w 202527"/>
                  <a:gd name="connsiteY384" fmla="*/ 174220 h 227999"/>
                  <a:gd name="connsiteX385" fmla="*/ 24341 w 202527"/>
                  <a:gd name="connsiteY385" fmla="*/ 173798 h 227999"/>
                  <a:gd name="connsiteX386" fmla="*/ 22857 w 202527"/>
                  <a:gd name="connsiteY386" fmla="*/ 173429 h 227999"/>
                  <a:gd name="connsiteX387" fmla="*/ 21935 w 202527"/>
                  <a:gd name="connsiteY387" fmla="*/ 173589 h 227999"/>
                  <a:gd name="connsiteX388" fmla="*/ 21298 w 202527"/>
                  <a:gd name="connsiteY388" fmla="*/ 174390 h 227999"/>
                  <a:gd name="connsiteX389" fmla="*/ 20316 w 202527"/>
                  <a:gd name="connsiteY389" fmla="*/ 174955 h 227999"/>
                  <a:gd name="connsiteX390" fmla="*/ 19413 w 202527"/>
                  <a:gd name="connsiteY390" fmla="*/ 174771 h 227999"/>
                  <a:gd name="connsiteX391" fmla="*/ 16586 w 202527"/>
                  <a:gd name="connsiteY391" fmla="*/ 171044 h 227999"/>
                  <a:gd name="connsiteX392" fmla="*/ 15858 w 202527"/>
                  <a:gd name="connsiteY392" fmla="*/ 170219 h 227999"/>
                  <a:gd name="connsiteX393" fmla="*/ 15673 w 202527"/>
                  <a:gd name="connsiteY393" fmla="*/ 169460 h 227999"/>
                  <a:gd name="connsiteX394" fmla="*/ 14965 w 202527"/>
                  <a:gd name="connsiteY394" fmla="*/ 168071 h 227999"/>
                  <a:gd name="connsiteX395" fmla="*/ 13280 w 202527"/>
                  <a:gd name="connsiteY395" fmla="*/ 166689 h 227999"/>
                  <a:gd name="connsiteX396" fmla="*/ 11603 w 202527"/>
                  <a:gd name="connsiteY396" fmla="*/ 166251 h 227999"/>
                  <a:gd name="connsiteX397" fmla="*/ 10765 w 202527"/>
                  <a:gd name="connsiteY397" fmla="*/ 166406 h 227999"/>
                  <a:gd name="connsiteX398" fmla="*/ 10855 w 202527"/>
                  <a:gd name="connsiteY398" fmla="*/ 164686 h 227999"/>
                  <a:gd name="connsiteX399" fmla="*/ 11516 w 202527"/>
                  <a:gd name="connsiteY399" fmla="*/ 162190 h 227999"/>
                  <a:gd name="connsiteX400" fmla="*/ 12144 w 202527"/>
                  <a:gd name="connsiteY400" fmla="*/ 160886 h 227999"/>
                  <a:gd name="connsiteX401" fmla="*/ 12982 w 202527"/>
                  <a:gd name="connsiteY401" fmla="*/ 159820 h 227999"/>
                  <a:gd name="connsiteX402" fmla="*/ 13870 w 202527"/>
                  <a:gd name="connsiteY402" fmla="*/ 159079 h 227999"/>
                  <a:gd name="connsiteX403" fmla="*/ 14069 w 202527"/>
                  <a:gd name="connsiteY403" fmla="*/ 157738 h 227999"/>
                  <a:gd name="connsiteX404" fmla="*/ 13926 w 202527"/>
                  <a:gd name="connsiteY404" fmla="*/ 156469 h 227999"/>
                  <a:gd name="connsiteX405" fmla="*/ 12900 w 202527"/>
                  <a:gd name="connsiteY405" fmla="*/ 156272 h 227999"/>
                  <a:gd name="connsiteX406" fmla="*/ 10329 w 202527"/>
                  <a:gd name="connsiteY406" fmla="*/ 155334 h 227999"/>
                  <a:gd name="connsiteX407" fmla="*/ 8813 w 202527"/>
                  <a:gd name="connsiteY407" fmla="*/ 154346 h 227999"/>
                  <a:gd name="connsiteX408" fmla="*/ 7681 w 202527"/>
                  <a:gd name="connsiteY408" fmla="*/ 153108 h 227999"/>
                  <a:gd name="connsiteX409" fmla="*/ 6206 w 202527"/>
                  <a:gd name="connsiteY409" fmla="*/ 151401 h 227999"/>
                  <a:gd name="connsiteX410" fmla="*/ 5578 w 202527"/>
                  <a:gd name="connsiteY410" fmla="*/ 149667 h 227999"/>
                  <a:gd name="connsiteX411" fmla="*/ 5546 w 202527"/>
                  <a:gd name="connsiteY411" fmla="*/ 147938 h 227999"/>
                  <a:gd name="connsiteX412" fmla="*/ 5727 w 202527"/>
                  <a:gd name="connsiteY412" fmla="*/ 147164 h 227999"/>
                  <a:gd name="connsiteX413" fmla="*/ 5833 w 202527"/>
                  <a:gd name="connsiteY413" fmla="*/ 146633 h 227999"/>
                  <a:gd name="connsiteX414" fmla="*/ 7023 w 202527"/>
                  <a:gd name="connsiteY414" fmla="*/ 143934 h 227999"/>
                  <a:gd name="connsiteX415" fmla="*/ 11210 w 202527"/>
                  <a:gd name="connsiteY415" fmla="*/ 141516 h 227999"/>
                  <a:gd name="connsiteX416" fmla="*/ 10749 w 202527"/>
                  <a:gd name="connsiteY416" fmla="*/ 139079 h 227999"/>
                  <a:gd name="connsiteX417" fmla="*/ 10689 w 202527"/>
                  <a:gd name="connsiteY417" fmla="*/ 137584 h 227999"/>
                  <a:gd name="connsiteX418" fmla="*/ 9672 w 202527"/>
                  <a:gd name="connsiteY418" fmla="*/ 136605 h 227999"/>
                  <a:gd name="connsiteX419" fmla="*/ 7640 w 202527"/>
                  <a:gd name="connsiteY419" fmla="*/ 136209 h 227999"/>
                  <a:gd name="connsiteX420" fmla="*/ 7102 w 202527"/>
                  <a:gd name="connsiteY420" fmla="*/ 135530 h 227999"/>
                  <a:gd name="connsiteX421" fmla="*/ 6876 w 202527"/>
                  <a:gd name="connsiteY421" fmla="*/ 134867 h 227999"/>
                  <a:gd name="connsiteX422" fmla="*/ 8368 w 202527"/>
                  <a:gd name="connsiteY422" fmla="*/ 133375 h 227999"/>
                  <a:gd name="connsiteX423" fmla="*/ 6567 w 202527"/>
                  <a:gd name="connsiteY423" fmla="*/ 132195 h 227999"/>
                  <a:gd name="connsiteX424" fmla="*/ 5792 w 202527"/>
                  <a:gd name="connsiteY424" fmla="*/ 130974 h 227999"/>
                  <a:gd name="connsiteX425" fmla="*/ 3282 w 202527"/>
                  <a:gd name="connsiteY425" fmla="*/ 129432 h 227999"/>
                  <a:gd name="connsiteX426" fmla="*/ 3017 w 202527"/>
                  <a:gd name="connsiteY426" fmla="*/ 128901 h 227999"/>
                  <a:gd name="connsiteX427" fmla="*/ 4222 w 202527"/>
                  <a:gd name="connsiteY427" fmla="*/ 124399 h 227999"/>
                  <a:gd name="connsiteX428" fmla="*/ 3302 w 202527"/>
                  <a:gd name="connsiteY428" fmla="*/ 123084 h 227999"/>
                  <a:gd name="connsiteX429" fmla="*/ 2157 w 202527"/>
                  <a:gd name="connsiteY429" fmla="*/ 122413 h 227999"/>
                  <a:gd name="connsiteX430" fmla="*/ 823 w 202527"/>
                  <a:gd name="connsiteY430" fmla="*/ 122083 h 227999"/>
                  <a:gd name="connsiteX431" fmla="*/ 214 w 202527"/>
                  <a:gd name="connsiteY431" fmla="*/ 121457 h 227999"/>
                  <a:gd name="connsiteX432" fmla="*/ 0 w 202527"/>
                  <a:gd name="connsiteY432" fmla="*/ 120742 h 227999"/>
                  <a:gd name="connsiteX433" fmla="*/ 240 w 202527"/>
                  <a:gd name="connsiteY433" fmla="*/ 120299 h 227999"/>
                  <a:gd name="connsiteX434" fmla="*/ 1807 w 202527"/>
                  <a:gd name="connsiteY434" fmla="*/ 120430 h 227999"/>
                  <a:gd name="connsiteX435" fmla="*/ 2289 w 202527"/>
                  <a:gd name="connsiteY435" fmla="*/ 119966 h 227999"/>
                  <a:gd name="connsiteX436" fmla="*/ 6025 w 202527"/>
                  <a:gd name="connsiteY436" fmla="*/ 117313 h 227999"/>
                  <a:gd name="connsiteX437" fmla="*/ 6178 w 202527"/>
                  <a:gd name="connsiteY437" fmla="*/ 116803 h 227999"/>
                  <a:gd name="connsiteX438" fmla="*/ 5658 w 202527"/>
                  <a:gd name="connsiteY438" fmla="*/ 116514 h 227999"/>
                  <a:gd name="connsiteX439" fmla="*/ 4973 w 202527"/>
                  <a:gd name="connsiteY439" fmla="*/ 116360 h 227999"/>
                  <a:gd name="connsiteX440" fmla="*/ 4805 w 202527"/>
                  <a:gd name="connsiteY440" fmla="*/ 115802 h 227999"/>
                  <a:gd name="connsiteX441" fmla="*/ 4829 w 202527"/>
                  <a:gd name="connsiteY441" fmla="*/ 115067 h 227999"/>
                  <a:gd name="connsiteX442" fmla="*/ 6826 w 202527"/>
                  <a:gd name="connsiteY442" fmla="*/ 111235 h 227999"/>
                  <a:gd name="connsiteX443" fmla="*/ 7416 w 202527"/>
                  <a:gd name="connsiteY443" fmla="*/ 109599 h 227999"/>
                  <a:gd name="connsiteX444" fmla="*/ 7547 w 202527"/>
                  <a:gd name="connsiteY444" fmla="*/ 108442 h 227999"/>
                  <a:gd name="connsiteX445" fmla="*/ 7424 w 202527"/>
                  <a:gd name="connsiteY445" fmla="*/ 107299 h 227999"/>
                  <a:gd name="connsiteX446" fmla="*/ 6282 w 202527"/>
                  <a:gd name="connsiteY446" fmla="*/ 105500 h 227999"/>
                  <a:gd name="connsiteX447" fmla="*/ 5165 w 202527"/>
                  <a:gd name="connsiteY447" fmla="*/ 104064 h 227999"/>
                  <a:gd name="connsiteX448" fmla="*/ 5127 w 202527"/>
                  <a:gd name="connsiteY448" fmla="*/ 102920 h 227999"/>
                  <a:gd name="connsiteX449" fmla="*/ 4317 w 202527"/>
                  <a:gd name="connsiteY449" fmla="*/ 102318 h 227999"/>
                  <a:gd name="connsiteX450" fmla="*/ 2013 w 202527"/>
                  <a:gd name="connsiteY450" fmla="*/ 99249 h 227999"/>
                  <a:gd name="connsiteX451" fmla="*/ 2017 w 202527"/>
                  <a:gd name="connsiteY451" fmla="*/ 98061 h 227999"/>
                  <a:gd name="connsiteX452" fmla="*/ 3319 w 202527"/>
                  <a:gd name="connsiteY452" fmla="*/ 97138 h 227999"/>
                  <a:gd name="connsiteX453" fmla="*/ 5137 w 202527"/>
                  <a:gd name="connsiteY453" fmla="*/ 96549 h 227999"/>
                  <a:gd name="connsiteX454" fmla="*/ 5742 w 202527"/>
                  <a:gd name="connsiteY454" fmla="*/ 96063 h 227999"/>
                  <a:gd name="connsiteX455" fmla="*/ 6832 w 202527"/>
                  <a:gd name="connsiteY455" fmla="*/ 95757 h 227999"/>
                  <a:gd name="connsiteX456" fmla="*/ 9720 w 202527"/>
                  <a:gd name="connsiteY456" fmla="*/ 96644 h 227999"/>
                  <a:gd name="connsiteX457" fmla="*/ 11015 w 202527"/>
                  <a:gd name="connsiteY457" fmla="*/ 97413 h 227999"/>
                  <a:gd name="connsiteX458" fmla="*/ 11380 w 202527"/>
                  <a:gd name="connsiteY458" fmla="*/ 97254 h 227999"/>
                  <a:gd name="connsiteX459" fmla="*/ 12548 w 202527"/>
                  <a:gd name="connsiteY459" fmla="*/ 96417 h 227999"/>
                  <a:gd name="connsiteX460" fmla="*/ 14595 w 202527"/>
                  <a:gd name="connsiteY460" fmla="*/ 96549 h 227999"/>
                  <a:gd name="connsiteX461" fmla="*/ 19553 w 202527"/>
                  <a:gd name="connsiteY461" fmla="*/ 94867 h 227999"/>
                  <a:gd name="connsiteX462" fmla="*/ 20292 w 202527"/>
                  <a:gd name="connsiteY462" fmla="*/ 94058 h 227999"/>
                  <a:gd name="connsiteX463" fmla="*/ 20849 w 202527"/>
                  <a:gd name="connsiteY463" fmla="*/ 93198 h 227999"/>
                  <a:gd name="connsiteX464" fmla="*/ 20894 w 202527"/>
                  <a:gd name="connsiteY464" fmla="*/ 92820 h 227999"/>
                  <a:gd name="connsiteX465" fmla="*/ 18975 w 202527"/>
                  <a:gd name="connsiteY465" fmla="*/ 91164 h 227999"/>
                  <a:gd name="connsiteX466" fmla="*/ 18916 w 202527"/>
                  <a:gd name="connsiteY466" fmla="*/ 90551 h 227999"/>
                  <a:gd name="connsiteX467" fmla="*/ 19171 w 202527"/>
                  <a:gd name="connsiteY467" fmla="*/ 89860 h 227999"/>
                  <a:gd name="connsiteX468" fmla="*/ 19713 w 202527"/>
                  <a:gd name="connsiteY468" fmla="*/ 89314 h 227999"/>
                  <a:gd name="connsiteX469" fmla="*/ 20849 w 202527"/>
                  <a:gd name="connsiteY469" fmla="*/ 88943 h 227999"/>
                  <a:gd name="connsiteX470" fmla="*/ 22058 w 202527"/>
                  <a:gd name="connsiteY470" fmla="*/ 88215 h 227999"/>
                  <a:gd name="connsiteX471" fmla="*/ 24759 w 202527"/>
                  <a:gd name="connsiteY471" fmla="*/ 86149 h 227999"/>
                  <a:gd name="connsiteX472" fmla="*/ 25697 w 202527"/>
                  <a:gd name="connsiteY472" fmla="*/ 84355 h 227999"/>
                  <a:gd name="connsiteX473" fmla="*/ 25984 w 202527"/>
                  <a:gd name="connsiteY473" fmla="*/ 82411 h 227999"/>
                  <a:gd name="connsiteX474" fmla="*/ 26040 w 202527"/>
                  <a:gd name="connsiteY474" fmla="*/ 80964 h 227999"/>
                  <a:gd name="connsiteX475" fmla="*/ 25304 w 202527"/>
                  <a:gd name="connsiteY475" fmla="*/ 79812 h 227999"/>
                  <a:gd name="connsiteX476" fmla="*/ 24559 w 202527"/>
                  <a:gd name="connsiteY476" fmla="*/ 79066 h 227999"/>
                  <a:gd name="connsiteX477" fmla="*/ 23540 w 202527"/>
                  <a:gd name="connsiteY477" fmla="*/ 79179 h 227999"/>
                  <a:gd name="connsiteX478" fmla="*/ 21559 w 202527"/>
                  <a:gd name="connsiteY478" fmla="*/ 79120 h 227999"/>
                  <a:gd name="connsiteX479" fmla="*/ 19709 w 202527"/>
                  <a:gd name="connsiteY479" fmla="*/ 78473 h 227999"/>
                  <a:gd name="connsiteX480" fmla="*/ 18694 w 202527"/>
                  <a:gd name="connsiteY480" fmla="*/ 77426 h 227999"/>
                  <a:gd name="connsiteX481" fmla="*/ 18444 w 202527"/>
                  <a:gd name="connsiteY481" fmla="*/ 76505 h 227999"/>
                  <a:gd name="connsiteX482" fmla="*/ 18903 w 202527"/>
                  <a:gd name="connsiteY482" fmla="*/ 75925 h 227999"/>
                  <a:gd name="connsiteX483" fmla="*/ 19044 w 202527"/>
                  <a:gd name="connsiteY483" fmla="*/ 75212 h 227999"/>
                  <a:gd name="connsiteX484" fmla="*/ 18748 w 202527"/>
                  <a:gd name="connsiteY484" fmla="*/ 74495 h 227999"/>
                  <a:gd name="connsiteX485" fmla="*/ 18867 w 202527"/>
                  <a:gd name="connsiteY485" fmla="*/ 73893 h 227999"/>
                  <a:gd name="connsiteX486" fmla="*/ 19700 w 202527"/>
                  <a:gd name="connsiteY486" fmla="*/ 73410 h 227999"/>
                  <a:gd name="connsiteX487" fmla="*/ 25554 w 202527"/>
                  <a:gd name="connsiteY487" fmla="*/ 73426 h 227999"/>
                  <a:gd name="connsiteX488" fmla="*/ 25993 w 202527"/>
                  <a:gd name="connsiteY488" fmla="*/ 72895 h 227999"/>
                  <a:gd name="connsiteX489" fmla="*/ 26388 w 202527"/>
                  <a:gd name="connsiteY489" fmla="*/ 70108 h 227999"/>
                  <a:gd name="connsiteX490" fmla="*/ 27852 w 202527"/>
                  <a:gd name="connsiteY490" fmla="*/ 65859 h 227999"/>
                  <a:gd name="connsiteX491" fmla="*/ 29232 w 202527"/>
                  <a:gd name="connsiteY491" fmla="*/ 63490 h 227999"/>
                  <a:gd name="connsiteX492" fmla="*/ 29463 w 202527"/>
                  <a:gd name="connsiteY492" fmla="*/ 62493 h 227999"/>
                  <a:gd name="connsiteX493" fmla="*/ 29441 w 202527"/>
                  <a:gd name="connsiteY493" fmla="*/ 56866 h 227999"/>
                  <a:gd name="connsiteX494" fmla="*/ 29625 w 202527"/>
                  <a:gd name="connsiteY494" fmla="*/ 54011 h 227999"/>
                  <a:gd name="connsiteX495" fmla="*/ 28625 w 202527"/>
                  <a:gd name="connsiteY495" fmla="*/ 52668 h 227999"/>
                  <a:gd name="connsiteX496" fmla="*/ 26442 w 202527"/>
                  <a:gd name="connsiteY496" fmla="*/ 51197 h 227999"/>
                  <a:gd name="connsiteX497" fmla="*/ 26906 w 202527"/>
                  <a:gd name="connsiteY497" fmla="*/ 48132 h 227999"/>
                  <a:gd name="connsiteX498" fmla="*/ 27632 w 202527"/>
                  <a:gd name="connsiteY498" fmla="*/ 45741 h 227999"/>
                  <a:gd name="connsiteX499" fmla="*/ 29828 w 202527"/>
                  <a:gd name="connsiteY499" fmla="*/ 42797 h 227999"/>
                  <a:gd name="connsiteX500" fmla="*/ 31570 w 202527"/>
                  <a:gd name="connsiteY500" fmla="*/ 41987 h 227999"/>
                  <a:gd name="connsiteX501" fmla="*/ 39176 w 202527"/>
                  <a:gd name="connsiteY501" fmla="*/ 41506 h 227999"/>
                  <a:gd name="connsiteX502" fmla="*/ 47580 w 202527"/>
                  <a:gd name="connsiteY502" fmla="*/ 41704 h 227999"/>
                  <a:gd name="connsiteX503" fmla="*/ 51069 w 202527"/>
                  <a:gd name="connsiteY503" fmla="*/ 46150 h 227999"/>
                  <a:gd name="connsiteX504" fmla="*/ 49774 w 202527"/>
                  <a:gd name="connsiteY504" fmla="*/ 48432 h 227999"/>
                  <a:gd name="connsiteX505" fmla="*/ 51814 w 202527"/>
                  <a:gd name="connsiteY505" fmla="*/ 49494 h 227999"/>
                  <a:gd name="connsiteX506" fmla="*/ 52797 w 202527"/>
                  <a:gd name="connsiteY506" fmla="*/ 49106 h 227999"/>
                  <a:gd name="connsiteX507" fmla="*/ 53544 w 202527"/>
                  <a:gd name="connsiteY507" fmla="*/ 47121 h 227999"/>
                  <a:gd name="connsiteX508" fmla="*/ 54043 w 202527"/>
                  <a:gd name="connsiteY508" fmla="*/ 44922 h 227999"/>
                  <a:gd name="connsiteX509" fmla="*/ 54758 w 202527"/>
                  <a:gd name="connsiteY509" fmla="*/ 44256 h 227999"/>
                  <a:gd name="connsiteX510" fmla="*/ 57356 w 202527"/>
                  <a:gd name="connsiteY510" fmla="*/ 45900 h 227999"/>
                  <a:gd name="connsiteX511" fmla="*/ 58269 w 202527"/>
                  <a:gd name="connsiteY511" fmla="*/ 47026 h 227999"/>
                  <a:gd name="connsiteX512" fmla="*/ 58325 w 202527"/>
                  <a:gd name="connsiteY512" fmla="*/ 50644 h 227999"/>
                  <a:gd name="connsiteX513" fmla="*/ 59282 w 202527"/>
                  <a:gd name="connsiteY513" fmla="*/ 45743 h 227999"/>
                  <a:gd name="connsiteX514" fmla="*/ 58569 w 202527"/>
                  <a:gd name="connsiteY514" fmla="*/ 42307 h 227999"/>
                  <a:gd name="connsiteX515" fmla="*/ 59059 w 202527"/>
                  <a:gd name="connsiteY515" fmla="*/ 38972 h 227999"/>
                  <a:gd name="connsiteX516" fmla="*/ 60102 w 202527"/>
                  <a:gd name="connsiteY516" fmla="*/ 37235 h 227999"/>
                  <a:gd name="connsiteX517" fmla="*/ 61061 w 202527"/>
                  <a:gd name="connsiteY517" fmla="*/ 36130 h 227999"/>
                  <a:gd name="connsiteX518" fmla="*/ 67226 w 202527"/>
                  <a:gd name="connsiteY518" fmla="*/ 37320 h 227999"/>
                  <a:gd name="connsiteX519" fmla="*/ 74032 w 202527"/>
                  <a:gd name="connsiteY519" fmla="*/ 36706 h 227999"/>
                  <a:gd name="connsiteX520" fmla="*/ 76606 w 202527"/>
                  <a:gd name="connsiteY520" fmla="*/ 37992 h 227999"/>
                  <a:gd name="connsiteX521" fmla="*/ 82430 w 202527"/>
                  <a:gd name="connsiteY521" fmla="*/ 44428 h 227999"/>
                  <a:gd name="connsiteX522" fmla="*/ 84372 w 202527"/>
                  <a:gd name="connsiteY522" fmla="*/ 45480 h 227999"/>
                  <a:gd name="connsiteX523" fmla="*/ 86822 w 202527"/>
                  <a:gd name="connsiteY523" fmla="*/ 45811 h 227999"/>
                  <a:gd name="connsiteX524" fmla="*/ 83445 w 202527"/>
                  <a:gd name="connsiteY524" fmla="*/ 44437 h 227999"/>
                  <a:gd name="connsiteX525" fmla="*/ 76386 w 202527"/>
                  <a:gd name="connsiteY525" fmla="*/ 36610 h 227999"/>
                  <a:gd name="connsiteX526" fmla="*/ 74272 w 202527"/>
                  <a:gd name="connsiteY526" fmla="*/ 35639 h 227999"/>
                  <a:gd name="connsiteX527" fmla="*/ 71027 w 202527"/>
                  <a:gd name="connsiteY527" fmla="*/ 35344 h 227999"/>
                  <a:gd name="connsiteX528" fmla="*/ 69003 w 202527"/>
                  <a:gd name="connsiteY528" fmla="*/ 34578 h 227999"/>
                  <a:gd name="connsiteX529" fmla="*/ 67727 w 202527"/>
                  <a:gd name="connsiteY529" fmla="*/ 33392 h 227999"/>
                  <a:gd name="connsiteX530" fmla="*/ 67353 w 202527"/>
                  <a:gd name="connsiteY530" fmla="*/ 32332 h 227999"/>
                  <a:gd name="connsiteX531" fmla="*/ 67423 w 202527"/>
                  <a:gd name="connsiteY531" fmla="*/ 24417 h 227999"/>
                  <a:gd name="connsiteX532" fmla="*/ 66205 w 202527"/>
                  <a:gd name="connsiteY532" fmla="*/ 23237 h 227999"/>
                  <a:gd name="connsiteX533" fmla="*/ 64631 w 202527"/>
                  <a:gd name="connsiteY533" fmla="*/ 22826 h 227999"/>
                  <a:gd name="connsiteX534" fmla="*/ 63650 w 202527"/>
                  <a:gd name="connsiteY534" fmla="*/ 23369 h 227999"/>
                  <a:gd name="connsiteX535" fmla="*/ 61636 w 202527"/>
                  <a:gd name="connsiteY535" fmla="*/ 23376 h 227999"/>
                  <a:gd name="connsiteX536" fmla="*/ 61212 w 202527"/>
                  <a:gd name="connsiteY536" fmla="*/ 21579 h 227999"/>
                  <a:gd name="connsiteX537" fmla="*/ 61704 w 202527"/>
                  <a:gd name="connsiteY537" fmla="*/ 20247 h 227999"/>
                  <a:gd name="connsiteX538" fmla="*/ 65753 w 202527"/>
                  <a:gd name="connsiteY538" fmla="*/ 19336 h 227999"/>
                  <a:gd name="connsiteX539" fmla="*/ 68422 w 202527"/>
                  <a:gd name="connsiteY539" fmla="*/ 18114 h 227999"/>
                  <a:gd name="connsiteX540" fmla="*/ 68541 w 202527"/>
                  <a:gd name="connsiteY540" fmla="*/ 15954 h 227999"/>
                  <a:gd name="connsiteX541" fmla="*/ 66855 w 202527"/>
                  <a:gd name="connsiteY541" fmla="*/ 14254 h 227999"/>
                  <a:gd name="connsiteX542" fmla="*/ 64836 w 202527"/>
                  <a:gd name="connsiteY542" fmla="*/ 11133 h 227999"/>
                  <a:gd name="connsiteX543" fmla="*/ 62463 w 202527"/>
                  <a:gd name="connsiteY543" fmla="*/ 8196 h 227999"/>
                  <a:gd name="connsiteX544" fmla="*/ 56334 w 202527"/>
                  <a:gd name="connsiteY544" fmla="*/ 0 h 227999"/>
                  <a:gd name="connsiteX545" fmla="*/ 57358 w 202527"/>
                  <a:gd name="connsiteY545" fmla="*/ 103 h 227999"/>
                  <a:gd name="connsiteX546" fmla="*/ 56310 w 202527"/>
                  <a:gd name="connsiteY546" fmla="*/ 1353 h 227999"/>
                  <a:gd name="connsiteX547" fmla="*/ 56008 w 202527"/>
                  <a:gd name="connsiteY547" fmla="*/ 2228 h 227999"/>
                  <a:gd name="connsiteX548" fmla="*/ 55583 w 202527"/>
                  <a:gd name="connsiteY548" fmla="*/ 3975 h 227999"/>
                  <a:gd name="connsiteX549" fmla="*/ 55775 w 202527"/>
                  <a:gd name="connsiteY549" fmla="*/ 4882 h 227999"/>
                  <a:gd name="connsiteX550" fmla="*/ 61296 w 202527"/>
                  <a:gd name="connsiteY550" fmla="*/ 5131 h 227999"/>
                  <a:gd name="connsiteX551" fmla="*/ 60655 w 202527"/>
                  <a:gd name="connsiteY551" fmla="*/ 5940 h 227999"/>
                  <a:gd name="connsiteX552" fmla="*/ 55056 w 202527"/>
                  <a:gd name="connsiteY552" fmla="*/ 6486 h 227999"/>
                  <a:gd name="connsiteX553" fmla="*/ 54179 w 202527"/>
                  <a:gd name="connsiteY553" fmla="*/ 8345 h 227999"/>
                  <a:gd name="connsiteX554" fmla="*/ 53669 w 202527"/>
                  <a:gd name="connsiteY554" fmla="*/ 8954 h 227999"/>
                  <a:gd name="connsiteX555" fmla="*/ 53913 w 202527"/>
                  <a:gd name="connsiteY555" fmla="*/ 4623 h 22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Lst>
                <a:rect l="l" t="t" r="r" b="b"/>
                <a:pathLst>
                  <a:path w="202527" h="227999">
                    <a:moveTo>
                      <a:pt x="176238" y="28478"/>
                    </a:moveTo>
                    <a:lnTo>
                      <a:pt x="180907" y="31292"/>
                    </a:lnTo>
                    <a:lnTo>
                      <a:pt x="184723" y="33847"/>
                    </a:lnTo>
                    <a:lnTo>
                      <a:pt x="184431" y="34795"/>
                    </a:lnTo>
                    <a:lnTo>
                      <a:pt x="184772" y="36258"/>
                    </a:lnTo>
                    <a:lnTo>
                      <a:pt x="183854" y="36149"/>
                    </a:lnTo>
                    <a:lnTo>
                      <a:pt x="181117" y="36490"/>
                    </a:lnTo>
                    <a:lnTo>
                      <a:pt x="178406" y="36007"/>
                    </a:lnTo>
                    <a:lnTo>
                      <a:pt x="177884" y="34192"/>
                    </a:lnTo>
                    <a:lnTo>
                      <a:pt x="178316" y="32443"/>
                    </a:lnTo>
                    <a:lnTo>
                      <a:pt x="177227" y="31240"/>
                    </a:lnTo>
                    <a:lnTo>
                      <a:pt x="176225" y="30534"/>
                    </a:lnTo>
                    <a:lnTo>
                      <a:pt x="176077" y="29524"/>
                    </a:lnTo>
                    <a:close/>
                    <a:moveTo>
                      <a:pt x="115590" y="16104"/>
                    </a:moveTo>
                    <a:lnTo>
                      <a:pt x="118877" y="17086"/>
                    </a:lnTo>
                    <a:lnTo>
                      <a:pt x="119909" y="19005"/>
                    </a:lnTo>
                    <a:lnTo>
                      <a:pt x="119965" y="19628"/>
                    </a:lnTo>
                    <a:lnTo>
                      <a:pt x="116570" y="19687"/>
                    </a:lnTo>
                    <a:lnTo>
                      <a:pt x="115274" y="18467"/>
                    </a:lnTo>
                    <a:lnTo>
                      <a:pt x="113970" y="18157"/>
                    </a:lnTo>
                    <a:lnTo>
                      <a:pt x="114672" y="16652"/>
                    </a:lnTo>
                    <a:close/>
                    <a:moveTo>
                      <a:pt x="167283" y="11030"/>
                    </a:moveTo>
                    <a:lnTo>
                      <a:pt x="167888" y="12552"/>
                    </a:lnTo>
                    <a:lnTo>
                      <a:pt x="168797" y="13599"/>
                    </a:lnTo>
                    <a:lnTo>
                      <a:pt x="171999" y="14772"/>
                    </a:lnTo>
                    <a:lnTo>
                      <a:pt x="172477" y="15305"/>
                    </a:lnTo>
                    <a:lnTo>
                      <a:pt x="172766" y="16042"/>
                    </a:lnTo>
                    <a:lnTo>
                      <a:pt x="171276" y="17485"/>
                    </a:lnTo>
                    <a:lnTo>
                      <a:pt x="170771" y="18224"/>
                    </a:lnTo>
                    <a:lnTo>
                      <a:pt x="171244" y="19409"/>
                    </a:lnTo>
                    <a:lnTo>
                      <a:pt x="173617" y="20703"/>
                    </a:lnTo>
                    <a:lnTo>
                      <a:pt x="174170" y="22753"/>
                    </a:lnTo>
                    <a:lnTo>
                      <a:pt x="173576" y="23797"/>
                    </a:lnTo>
                    <a:lnTo>
                      <a:pt x="171090" y="22060"/>
                    </a:lnTo>
                    <a:lnTo>
                      <a:pt x="168594" y="22084"/>
                    </a:lnTo>
                    <a:lnTo>
                      <a:pt x="167102" y="24759"/>
                    </a:lnTo>
                    <a:lnTo>
                      <a:pt x="165992" y="24872"/>
                    </a:lnTo>
                    <a:lnTo>
                      <a:pt x="162138" y="22442"/>
                    </a:lnTo>
                    <a:lnTo>
                      <a:pt x="161520" y="21256"/>
                    </a:lnTo>
                    <a:lnTo>
                      <a:pt x="161393" y="20270"/>
                    </a:lnTo>
                    <a:lnTo>
                      <a:pt x="161943" y="16850"/>
                    </a:lnTo>
                    <a:lnTo>
                      <a:pt x="161842" y="15773"/>
                    </a:lnTo>
                    <a:lnTo>
                      <a:pt x="163053" y="14596"/>
                    </a:lnTo>
                    <a:lnTo>
                      <a:pt x="163241" y="12894"/>
                    </a:lnTo>
                    <a:lnTo>
                      <a:pt x="165383" y="11098"/>
                    </a:lnTo>
                    <a:close/>
                    <a:moveTo>
                      <a:pt x="58651" y="9162"/>
                    </a:moveTo>
                    <a:lnTo>
                      <a:pt x="60055" y="9517"/>
                    </a:lnTo>
                    <a:lnTo>
                      <a:pt x="60374" y="10621"/>
                    </a:lnTo>
                    <a:lnTo>
                      <a:pt x="59513" y="11371"/>
                    </a:lnTo>
                    <a:lnTo>
                      <a:pt x="57409" y="11283"/>
                    </a:lnTo>
                    <a:lnTo>
                      <a:pt x="56228" y="10577"/>
                    </a:lnTo>
                    <a:lnTo>
                      <a:pt x="56611" y="9825"/>
                    </a:lnTo>
                    <a:lnTo>
                      <a:pt x="57727" y="9251"/>
                    </a:lnTo>
                    <a:close/>
                    <a:moveTo>
                      <a:pt x="62197" y="4773"/>
                    </a:moveTo>
                    <a:lnTo>
                      <a:pt x="62206" y="4776"/>
                    </a:lnTo>
                    <a:lnTo>
                      <a:pt x="66330" y="4843"/>
                    </a:lnTo>
                    <a:lnTo>
                      <a:pt x="67341" y="4973"/>
                    </a:lnTo>
                    <a:lnTo>
                      <a:pt x="73596" y="6576"/>
                    </a:lnTo>
                    <a:lnTo>
                      <a:pt x="75125" y="7700"/>
                    </a:lnTo>
                    <a:lnTo>
                      <a:pt x="77049" y="7753"/>
                    </a:lnTo>
                    <a:lnTo>
                      <a:pt x="80515" y="6706"/>
                    </a:lnTo>
                    <a:lnTo>
                      <a:pt x="83104" y="6246"/>
                    </a:lnTo>
                    <a:lnTo>
                      <a:pt x="84108" y="6892"/>
                    </a:lnTo>
                    <a:lnTo>
                      <a:pt x="85518" y="7163"/>
                    </a:lnTo>
                    <a:lnTo>
                      <a:pt x="85844" y="7163"/>
                    </a:lnTo>
                    <a:lnTo>
                      <a:pt x="85981" y="7726"/>
                    </a:lnTo>
                    <a:lnTo>
                      <a:pt x="89217" y="8540"/>
                    </a:lnTo>
                    <a:lnTo>
                      <a:pt x="90578" y="9837"/>
                    </a:lnTo>
                    <a:lnTo>
                      <a:pt x="92089" y="11807"/>
                    </a:lnTo>
                    <a:lnTo>
                      <a:pt x="92236" y="14641"/>
                    </a:lnTo>
                    <a:lnTo>
                      <a:pt x="90301" y="16677"/>
                    </a:lnTo>
                    <a:lnTo>
                      <a:pt x="88695" y="17965"/>
                    </a:lnTo>
                    <a:lnTo>
                      <a:pt x="94771" y="17478"/>
                    </a:lnTo>
                    <a:lnTo>
                      <a:pt x="95376" y="18645"/>
                    </a:lnTo>
                    <a:lnTo>
                      <a:pt x="96296" y="19903"/>
                    </a:lnTo>
                    <a:lnTo>
                      <a:pt x="99569" y="19007"/>
                    </a:lnTo>
                    <a:lnTo>
                      <a:pt x="107775" y="22728"/>
                    </a:lnTo>
                    <a:lnTo>
                      <a:pt x="112737" y="20917"/>
                    </a:lnTo>
                    <a:lnTo>
                      <a:pt x="114007" y="20811"/>
                    </a:lnTo>
                    <a:lnTo>
                      <a:pt x="115134" y="23817"/>
                    </a:lnTo>
                    <a:lnTo>
                      <a:pt x="113901" y="26840"/>
                    </a:lnTo>
                    <a:lnTo>
                      <a:pt x="109526" y="30061"/>
                    </a:lnTo>
                    <a:lnTo>
                      <a:pt x="110496" y="32043"/>
                    </a:lnTo>
                    <a:lnTo>
                      <a:pt x="111893" y="32483"/>
                    </a:lnTo>
                    <a:lnTo>
                      <a:pt x="116017" y="32063"/>
                    </a:lnTo>
                    <a:lnTo>
                      <a:pt x="122547" y="34020"/>
                    </a:lnTo>
                    <a:lnTo>
                      <a:pt x="123908" y="33410"/>
                    </a:lnTo>
                    <a:lnTo>
                      <a:pt x="129203" y="28895"/>
                    </a:lnTo>
                    <a:lnTo>
                      <a:pt x="131319" y="27925"/>
                    </a:lnTo>
                    <a:lnTo>
                      <a:pt x="138285" y="27230"/>
                    </a:lnTo>
                    <a:lnTo>
                      <a:pt x="139552" y="25479"/>
                    </a:lnTo>
                    <a:lnTo>
                      <a:pt x="142375" y="23717"/>
                    </a:lnTo>
                    <a:lnTo>
                      <a:pt x="144193" y="21791"/>
                    </a:lnTo>
                    <a:lnTo>
                      <a:pt x="148546" y="18120"/>
                    </a:lnTo>
                    <a:lnTo>
                      <a:pt x="153051" y="18782"/>
                    </a:lnTo>
                    <a:lnTo>
                      <a:pt x="155681" y="19485"/>
                    </a:lnTo>
                    <a:lnTo>
                      <a:pt x="158568" y="19839"/>
                    </a:lnTo>
                    <a:lnTo>
                      <a:pt x="161196" y="23749"/>
                    </a:lnTo>
                    <a:lnTo>
                      <a:pt x="167843" y="28064"/>
                    </a:lnTo>
                    <a:lnTo>
                      <a:pt x="173950" y="27689"/>
                    </a:lnTo>
                    <a:lnTo>
                      <a:pt x="176117" y="31764"/>
                    </a:lnTo>
                    <a:lnTo>
                      <a:pt x="177074" y="36785"/>
                    </a:lnTo>
                    <a:lnTo>
                      <a:pt x="178950" y="38358"/>
                    </a:lnTo>
                    <a:lnTo>
                      <a:pt x="180600" y="39385"/>
                    </a:lnTo>
                    <a:lnTo>
                      <a:pt x="185576" y="40460"/>
                    </a:lnTo>
                    <a:lnTo>
                      <a:pt x="185772" y="40528"/>
                    </a:lnTo>
                    <a:lnTo>
                      <a:pt x="185932" y="41208"/>
                    </a:lnTo>
                    <a:lnTo>
                      <a:pt x="186236" y="43696"/>
                    </a:lnTo>
                    <a:lnTo>
                      <a:pt x="186653" y="45757"/>
                    </a:lnTo>
                    <a:lnTo>
                      <a:pt x="189214" y="53974"/>
                    </a:lnTo>
                    <a:lnTo>
                      <a:pt x="189165" y="55979"/>
                    </a:lnTo>
                    <a:lnTo>
                      <a:pt x="189134" y="56511"/>
                    </a:lnTo>
                    <a:lnTo>
                      <a:pt x="188197" y="59315"/>
                    </a:lnTo>
                    <a:lnTo>
                      <a:pt x="186530" y="61677"/>
                    </a:lnTo>
                    <a:lnTo>
                      <a:pt x="184330" y="63008"/>
                    </a:lnTo>
                    <a:lnTo>
                      <a:pt x="183118" y="64488"/>
                    </a:lnTo>
                    <a:lnTo>
                      <a:pt x="182891" y="66122"/>
                    </a:lnTo>
                    <a:lnTo>
                      <a:pt x="185658" y="68981"/>
                    </a:lnTo>
                    <a:lnTo>
                      <a:pt x="191414" y="73066"/>
                    </a:lnTo>
                    <a:lnTo>
                      <a:pt x="193744" y="76554"/>
                    </a:lnTo>
                    <a:lnTo>
                      <a:pt x="192645" y="79452"/>
                    </a:lnTo>
                    <a:lnTo>
                      <a:pt x="192311" y="81575"/>
                    </a:lnTo>
                    <a:lnTo>
                      <a:pt x="192738" y="82926"/>
                    </a:lnTo>
                    <a:lnTo>
                      <a:pt x="193660" y="84010"/>
                    </a:lnTo>
                    <a:lnTo>
                      <a:pt x="195081" y="84830"/>
                    </a:lnTo>
                    <a:lnTo>
                      <a:pt x="195645" y="86091"/>
                    </a:lnTo>
                    <a:lnTo>
                      <a:pt x="195358" y="87793"/>
                    </a:lnTo>
                    <a:lnTo>
                      <a:pt x="195627" y="88973"/>
                    </a:lnTo>
                    <a:lnTo>
                      <a:pt x="196688" y="89813"/>
                    </a:lnTo>
                    <a:lnTo>
                      <a:pt x="196590" y="90139"/>
                    </a:lnTo>
                    <a:lnTo>
                      <a:pt x="196075" y="91321"/>
                    </a:lnTo>
                    <a:lnTo>
                      <a:pt x="195370" y="93475"/>
                    </a:lnTo>
                    <a:lnTo>
                      <a:pt x="194971" y="95046"/>
                    </a:lnTo>
                    <a:lnTo>
                      <a:pt x="193351" y="97185"/>
                    </a:lnTo>
                    <a:lnTo>
                      <a:pt x="193844" y="99001"/>
                    </a:lnTo>
                    <a:lnTo>
                      <a:pt x="195113" y="101141"/>
                    </a:lnTo>
                    <a:lnTo>
                      <a:pt x="196077" y="102216"/>
                    </a:lnTo>
                    <a:lnTo>
                      <a:pt x="196381" y="103234"/>
                    </a:lnTo>
                    <a:lnTo>
                      <a:pt x="195768" y="105653"/>
                    </a:lnTo>
                    <a:lnTo>
                      <a:pt x="196072" y="106271"/>
                    </a:lnTo>
                    <a:lnTo>
                      <a:pt x="200080" y="108051"/>
                    </a:lnTo>
                    <a:lnTo>
                      <a:pt x="200734" y="108872"/>
                    </a:lnTo>
                    <a:lnTo>
                      <a:pt x="201123" y="110581"/>
                    </a:lnTo>
                    <a:lnTo>
                      <a:pt x="202527" y="114229"/>
                    </a:lnTo>
                    <a:lnTo>
                      <a:pt x="201361" y="118843"/>
                    </a:lnTo>
                    <a:lnTo>
                      <a:pt x="200335" y="121367"/>
                    </a:lnTo>
                    <a:lnTo>
                      <a:pt x="198052" y="125369"/>
                    </a:lnTo>
                    <a:lnTo>
                      <a:pt x="197945" y="125738"/>
                    </a:lnTo>
                    <a:lnTo>
                      <a:pt x="197681" y="126224"/>
                    </a:lnTo>
                    <a:lnTo>
                      <a:pt x="196997" y="126924"/>
                    </a:lnTo>
                    <a:lnTo>
                      <a:pt x="196042" y="127029"/>
                    </a:lnTo>
                    <a:lnTo>
                      <a:pt x="194602" y="126507"/>
                    </a:lnTo>
                    <a:lnTo>
                      <a:pt x="193615" y="125838"/>
                    </a:lnTo>
                    <a:lnTo>
                      <a:pt x="193842" y="124112"/>
                    </a:lnTo>
                    <a:lnTo>
                      <a:pt x="193209" y="123999"/>
                    </a:lnTo>
                    <a:lnTo>
                      <a:pt x="192423" y="122939"/>
                    </a:lnTo>
                    <a:lnTo>
                      <a:pt x="192114" y="121799"/>
                    </a:lnTo>
                    <a:lnTo>
                      <a:pt x="191266" y="121334"/>
                    </a:lnTo>
                    <a:lnTo>
                      <a:pt x="188169" y="120855"/>
                    </a:lnTo>
                    <a:lnTo>
                      <a:pt x="187117" y="120518"/>
                    </a:lnTo>
                    <a:lnTo>
                      <a:pt x="186310" y="120761"/>
                    </a:lnTo>
                    <a:lnTo>
                      <a:pt x="185705" y="121568"/>
                    </a:lnTo>
                    <a:lnTo>
                      <a:pt x="186091" y="122297"/>
                    </a:lnTo>
                    <a:lnTo>
                      <a:pt x="186668" y="123007"/>
                    </a:lnTo>
                    <a:lnTo>
                      <a:pt x="188385" y="124132"/>
                    </a:lnTo>
                    <a:lnTo>
                      <a:pt x="188208" y="124579"/>
                    </a:lnTo>
                    <a:lnTo>
                      <a:pt x="184509" y="125673"/>
                    </a:lnTo>
                    <a:lnTo>
                      <a:pt x="182181" y="126795"/>
                    </a:lnTo>
                    <a:lnTo>
                      <a:pt x="180013" y="127425"/>
                    </a:lnTo>
                    <a:lnTo>
                      <a:pt x="177804" y="128586"/>
                    </a:lnTo>
                    <a:lnTo>
                      <a:pt x="173444" y="129889"/>
                    </a:lnTo>
                    <a:lnTo>
                      <a:pt x="170246" y="130235"/>
                    </a:lnTo>
                    <a:lnTo>
                      <a:pt x="169579" y="130579"/>
                    </a:lnTo>
                    <a:lnTo>
                      <a:pt x="168385" y="132786"/>
                    </a:lnTo>
                    <a:lnTo>
                      <a:pt x="167579" y="133247"/>
                    </a:lnTo>
                    <a:lnTo>
                      <a:pt x="166806" y="133008"/>
                    </a:lnTo>
                    <a:lnTo>
                      <a:pt x="166219" y="132647"/>
                    </a:lnTo>
                    <a:lnTo>
                      <a:pt x="165476" y="132946"/>
                    </a:lnTo>
                    <a:lnTo>
                      <a:pt x="164703" y="133676"/>
                    </a:lnTo>
                    <a:lnTo>
                      <a:pt x="163895" y="133964"/>
                    </a:lnTo>
                    <a:lnTo>
                      <a:pt x="163191" y="133954"/>
                    </a:lnTo>
                    <a:lnTo>
                      <a:pt x="161941" y="135879"/>
                    </a:lnTo>
                    <a:lnTo>
                      <a:pt x="158298" y="136463"/>
                    </a:lnTo>
                    <a:lnTo>
                      <a:pt x="157871" y="137460"/>
                    </a:lnTo>
                    <a:lnTo>
                      <a:pt x="157201" y="138616"/>
                    </a:lnTo>
                    <a:lnTo>
                      <a:pt x="156668" y="138899"/>
                    </a:lnTo>
                    <a:lnTo>
                      <a:pt x="155022" y="138441"/>
                    </a:lnTo>
                    <a:lnTo>
                      <a:pt x="152749" y="138188"/>
                    </a:lnTo>
                    <a:lnTo>
                      <a:pt x="151444" y="138821"/>
                    </a:lnTo>
                    <a:lnTo>
                      <a:pt x="149877" y="139171"/>
                    </a:lnTo>
                    <a:lnTo>
                      <a:pt x="147964" y="139277"/>
                    </a:lnTo>
                    <a:lnTo>
                      <a:pt x="145832" y="140541"/>
                    </a:lnTo>
                    <a:lnTo>
                      <a:pt x="143753" y="142759"/>
                    </a:lnTo>
                    <a:lnTo>
                      <a:pt x="142582" y="144714"/>
                    </a:lnTo>
                    <a:lnTo>
                      <a:pt x="141956" y="145416"/>
                    </a:lnTo>
                    <a:lnTo>
                      <a:pt x="140935" y="143581"/>
                    </a:lnTo>
                    <a:lnTo>
                      <a:pt x="139688" y="142321"/>
                    </a:lnTo>
                    <a:lnTo>
                      <a:pt x="138806" y="141667"/>
                    </a:lnTo>
                    <a:lnTo>
                      <a:pt x="138017" y="141666"/>
                    </a:lnTo>
                    <a:lnTo>
                      <a:pt x="137810" y="141934"/>
                    </a:lnTo>
                    <a:lnTo>
                      <a:pt x="137808" y="142895"/>
                    </a:lnTo>
                    <a:lnTo>
                      <a:pt x="138650" y="144491"/>
                    </a:lnTo>
                    <a:lnTo>
                      <a:pt x="139693" y="145579"/>
                    </a:lnTo>
                    <a:lnTo>
                      <a:pt x="139859" y="146382"/>
                    </a:lnTo>
                    <a:lnTo>
                      <a:pt x="140418" y="147843"/>
                    </a:lnTo>
                    <a:lnTo>
                      <a:pt x="141936" y="149437"/>
                    </a:lnTo>
                    <a:lnTo>
                      <a:pt x="144318" y="150700"/>
                    </a:lnTo>
                    <a:lnTo>
                      <a:pt x="145942" y="151943"/>
                    </a:lnTo>
                    <a:lnTo>
                      <a:pt x="147145" y="153665"/>
                    </a:lnTo>
                    <a:lnTo>
                      <a:pt x="147156" y="154194"/>
                    </a:lnTo>
                    <a:lnTo>
                      <a:pt x="146825" y="154897"/>
                    </a:lnTo>
                    <a:lnTo>
                      <a:pt x="146257" y="155559"/>
                    </a:lnTo>
                    <a:lnTo>
                      <a:pt x="145778" y="156421"/>
                    </a:lnTo>
                    <a:lnTo>
                      <a:pt x="144459" y="158163"/>
                    </a:lnTo>
                    <a:lnTo>
                      <a:pt x="144849" y="158924"/>
                    </a:lnTo>
                    <a:lnTo>
                      <a:pt x="145929" y="159885"/>
                    </a:lnTo>
                    <a:lnTo>
                      <a:pt x="146886" y="161038"/>
                    </a:lnTo>
                    <a:lnTo>
                      <a:pt x="148112" y="162901"/>
                    </a:lnTo>
                    <a:lnTo>
                      <a:pt x="149799" y="166162"/>
                    </a:lnTo>
                    <a:lnTo>
                      <a:pt x="150885" y="167503"/>
                    </a:lnTo>
                    <a:lnTo>
                      <a:pt x="152360" y="168887"/>
                    </a:lnTo>
                    <a:lnTo>
                      <a:pt x="153809" y="169943"/>
                    </a:lnTo>
                    <a:lnTo>
                      <a:pt x="156093" y="169911"/>
                    </a:lnTo>
                    <a:lnTo>
                      <a:pt x="158460" y="171925"/>
                    </a:lnTo>
                    <a:lnTo>
                      <a:pt x="161043" y="174835"/>
                    </a:lnTo>
                    <a:lnTo>
                      <a:pt x="162973" y="176169"/>
                    </a:lnTo>
                    <a:lnTo>
                      <a:pt x="164321" y="176575"/>
                    </a:lnTo>
                    <a:lnTo>
                      <a:pt x="165433" y="177622"/>
                    </a:lnTo>
                    <a:lnTo>
                      <a:pt x="166420" y="179127"/>
                    </a:lnTo>
                    <a:lnTo>
                      <a:pt x="166806" y="179997"/>
                    </a:lnTo>
                    <a:lnTo>
                      <a:pt x="167681" y="180625"/>
                    </a:lnTo>
                    <a:lnTo>
                      <a:pt x="170045" y="180508"/>
                    </a:lnTo>
                    <a:lnTo>
                      <a:pt x="173081" y="182873"/>
                    </a:lnTo>
                    <a:lnTo>
                      <a:pt x="174960" y="184603"/>
                    </a:lnTo>
                    <a:lnTo>
                      <a:pt x="175951" y="185999"/>
                    </a:lnTo>
                    <a:lnTo>
                      <a:pt x="175690" y="186552"/>
                    </a:lnTo>
                    <a:lnTo>
                      <a:pt x="175569" y="188289"/>
                    </a:lnTo>
                    <a:lnTo>
                      <a:pt x="175599" y="190129"/>
                    </a:lnTo>
                    <a:lnTo>
                      <a:pt x="175301" y="191102"/>
                    </a:lnTo>
                    <a:lnTo>
                      <a:pt x="173943" y="192382"/>
                    </a:lnTo>
                    <a:lnTo>
                      <a:pt x="173241" y="192654"/>
                    </a:lnTo>
                    <a:lnTo>
                      <a:pt x="172866" y="192930"/>
                    </a:lnTo>
                    <a:lnTo>
                      <a:pt x="168696" y="191261"/>
                    </a:lnTo>
                    <a:lnTo>
                      <a:pt x="168365" y="191546"/>
                    </a:lnTo>
                    <a:lnTo>
                      <a:pt x="168104" y="191752"/>
                    </a:lnTo>
                    <a:lnTo>
                      <a:pt x="166988" y="196586"/>
                    </a:lnTo>
                    <a:lnTo>
                      <a:pt x="166219" y="197514"/>
                    </a:lnTo>
                    <a:lnTo>
                      <a:pt x="165074" y="198368"/>
                    </a:lnTo>
                    <a:lnTo>
                      <a:pt x="162695" y="199199"/>
                    </a:lnTo>
                    <a:lnTo>
                      <a:pt x="161041" y="199537"/>
                    </a:lnTo>
                    <a:lnTo>
                      <a:pt x="159752" y="199958"/>
                    </a:lnTo>
                    <a:lnTo>
                      <a:pt x="155668" y="201977"/>
                    </a:lnTo>
                    <a:lnTo>
                      <a:pt x="153828" y="203189"/>
                    </a:lnTo>
                    <a:lnTo>
                      <a:pt x="152636" y="204711"/>
                    </a:lnTo>
                    <a:lnTo>
                      <a:pt x="152630" y="205587"/>
                    </a:lnTo>
                    <a:lnTo>
                      <a:pt x="154616" y="208160"/>
                    </a:lnTo>
                    <a:lnTo>
                      <a:pt x="156908" y="210815"/>
                    </a:lnTo>
                    <a:lnTo>
                      <a:pt x="156923" y="213149"/>
                    </a:lnTo>
                    <a:lnTo>
                      <a:pt x="155908" y="214893"/>
                    </a:lnTo>
                    <a:lnTo>
                      <a:pt x="155672" y="215567"/>
                    </a:lnTo>
                    <a:lnTo>
                      <a:pt x="156346" y="215820"/>
                    </a:lnTo>
                    <a:lnTo>
                      <a:pt x="157616" y="215917"/>
                    </a:lnTo>
                    <a:lnTo>
                      <a:pt x="158678" y="216217"/>
                    </a:lnTo>
                    <a:lnTo>
                      <a:pt x="159132" y="217443"/>
                    </a:lnTo>
                    <a:lnTo>
                      <a:pt x="158996" y="219578"/>
                    </a:lnTo>
                    <a:lnTo>
                      <a:pt x="158633" y="221575"/>
                    </a:lnTo>
                    <a:lnTo>
                      <a:pt x="158253" y="222415"/>
                    </a:lnTo>
                    <a:lnTo>
                      <a:pt x="157229" y="222482"/>
                    </a:lnTo>
                    <a:lnTo>
                      <a:pt x="155258" y="221619"/>
                    </a:lnTo>
                    <a:lnTo>
                      <a:pt x="153720" y="220616"/>
                    </a:lnTo>
                    <a:lnTo>
                      <a:pt x="153133" y="219999"/>
                    </a:lnTo>
                    <a:lnTo>
                      <a:pt x="153096" y="219261"/>
                    </a:lnTo>
                    <a:lnTo>
                      <a:pt x="153429" y="218795"/>
                    </a:lnTo>
                    <a:lnTo>
                      <a:pt x="152880" y="217885"/>
                    </a:lnTo>
                    <a:lnTo>
                      <a:pt x="150989" y="217044"/>
                    </a:lnTo>
                    <a:lnTo>
                      <a:pt x="148963" y="217410"/>
                    </a:lnTo>
                    <a:lnTo>
                      <a:pt x="147467" y="217977"/>
                    </a:lnTo>
                    <a:lnTo>
                      <a:pt x="146502" y="217944"/>
                    </a:lnTo>
                    <a:lnTo>
                      <a:pt x="145459" y="217134"/>
                    </a:lnTo>
                    <a:lnTo>
                      <a:pt x="143854" y="216514"/>
                    </a:lnTo>
                    <a:lnTo>
                      <a:pt x="141757" y="216105"/>
                    </a:lnTo>
                    <a:lnTo>
                      <a:pt x="140451" y="215668"/>
                    </a:lnTo>
                    <a:lnTo>
                      <a:pt x="140176" y="215926"/>
                    </a:lnTo>
                    <a:lnTo>
                      <a:pt x="140330" y="217679"/>
                    </a:lnTo>
                    <a:lnTo>
                      <a:pt x="139928" y="218444"/>
                    </a:lnTo>
                    <a:lnTo>
                      <a:pt x="129561" y="219456"/>
                    </a:lnTo>
                    <a:lnTo>
                      <a:pt x="126402" y="220404"/>
                    </a:lnTo>
                    <a:lnTo>
                      <a:pt x="124102" y="221629"/>
                    </a:lnTo>
                    <a:lnTo>
                      <a:pt x="122400" y="222160"/>
                    </a:lnTo>
                    <a:lnTo>
                      <a:pt x="121984" y="222915"/>
                    </a:lnTo>
                    <a:lnTo>
                      <a:pt x="120299" y="223906"/>
                    </a:lnTo>
                    <a:lnTo>
                      <a:pt x="118397" y="224223"/>
                    </a:lnTo>
                    <a:lnTo>
                      <a:pt x="117939" y="223898"/>
                    </a:lnTo>
                    <a:lnTo>
                      <a:pt x="116719" y="224356"/>
                    </a:lnTo>
                    <a:lnTo>
                      <a:pt x="114640" y="224797"/>
                    </a:lnTo>
                    <a:lnTo>
                      <a:pt x="113288" y="224657"/>
                    </a:lnTo>
                    <a:lnTo>
                      <a:pt x="112653" y="223856"/>
                    </a:lnTo>
                    <a:lnTo>
                      <a:pt x="111366" y="222629"/>
                    </a:lnTo>
                    <a:lnTo>
                      <a:pt x="110850" y="221778"/>
                    </a:lnTo>
                    <a:lnTo>
                      <a:pt x="110904" y="221233"/>
                    </a:lnTo>
                    <a:lnTo>
                      <a:pt x="107997" y="221123"/>
                    </a:lnTo>
                    <a:lnTo>
                      <a:pt x="106164" y="220475"/>
                    </a:lnTo>
                    <a:lnTo>
                      <a:pt x="102275" y="220627"/>
                    </a:lnTo>
                    <a:lnTo>
                      <a:pt x="101316" y="220353"/>
                    </a:lnTo>
                    <a:lnTo>
                      <a:pt x="101116" y="220647"/>
                    </a:lnTo>
                    <a:lnTo>
                      <a:pt x="100530" y="224128"/>
                    </a:lnTo>
                    <a:lnTo>
                      <a:pt x="99761" y="225556"/>
                    </a:lnTo>
                    <a:lnTo>
                      <a:pt x="98515" y="227030"/>
                    </a:lnTo>
                    <a:lnTo>
                      <a:pt x="96920" y="227850"/>
                    </a:lnTo>
                    <a:lnTo>
                      <a:pt x="95646" y="227999"/>
                    </a:lnTo>
                    <a:lnTo>
                      <a:pt x="95706" y="226925"/>
                    </a:lnTo>
                    <a:lnTo>
                      <a:pt x="96028" y="225630"/>
                    </a:lnTo>
                    <a:lnTo>
                      <a:pt x="95110" y="225326"/>
                    </a:lnTo>
                    <a:lnTo>
                      <a:pt x="93732" y="225177"/>
                    </a:lnTo>
                    <a:lnTo>
                      <a:pt x="93065" y="224791"/>
                    </a:lnTo>
                    <a:lnTo>
                      <a:pt x="93240" y="223805"/>
                    </a:lnTo>
                    <a:lnTo>
                      <a:pt x="92923" y="223229"/>
                    </a:lnTo>
                    <a:lnTo>
                      <a:pt x="92353" y="222541"/>
                    </a:lnTo>
                    <a:lnTo>
                      <a:pt x="90971" y="221651"/>
                    </a:lnTo>
                    <a:lnTo>
                      <a:pt x="88042" y="220332"/>
                    </a:lnTo>
                    <a:lnTo>
                      <a:pt x="86047" y="219680"/>
                    </a:lnTo>
                    <a:lnTo>
                      <a:pt x="85300" y="220374"/>
                    </a:lnTo>
                    <a:lnTo>
                      <a:pt x="83873" y="221074"/>
                    </a:lnTo>
                    <a:lnTo>
                      <a:pt x="81625" y="220845"/>
                    </a:lnTo>
                    <a:lnTo>
                      <a:pt x="81074" y="221120"/>
                    </a:lnTo>
                    <a:lnTo>
                      <a:pt x="77226" y="219023"/>
                    </a:lnTo>
                    <a:lnTo>
                      <a:pt x="73529" y="217005"/>
                    </a:lnTo>
                    <a:lnTo>
                      <a:pt x="72307" y="217005"/>
                    </a:lnTo>
                    <a:lnTo>
                      <a:pt x="66859" y="217408"/>
                    </a:lnTo>
                    <a:lnTo>
                      <a:pt x="66701" y="217230"/>
                    </a:lnTo>
                    <a:lnTo>
                      <a:pt x="65753" y="216080"/>
                    </a:lnTo>
                    <a:lnTo>
                      <a:pt x="64911" y="215716"/>
                    </a:lnTo>
                    <a:lnTo>
                      <a:pt x="64404" y="215903"/>
                    </a:lnTo>
                    <a:lnTo>
                      <a:pt x="64065" y="216237"/>
                    </a:lnTo>
                    <a:lnTo>
                      <a:pt x="63480" y="216180"/>
                    </a:lnTo>
                    <a:lnTo>
                      <a:pt x="61037" y="214322"/>
                    </a:lnTo>
                    <a:lnTo>
                      <a:pt x="60038" y="214054"/>
                    </a:lnTo>
                    <a:lnTo>
                      <a:pt x="58649" y="214300"/>
                    </a:lnTo>
                    <a:lnTo>
                      <a:pt x="57010" y="215300"/>
                    </a:lnTo>
                    <a:lnTo>
                      <a:pt x="56295" y="216525"/>
                    </a:lnTo>
                    <a:lnTo>
                      <a:pt x="56513" y="217230"/>
                    </a:lnTo>
                    <a:lnTo>
                      <a:pt x="57364" y="217537"/>
                    </a:lnTo>
                    <a:lnTo>
                      <a:pt x="59588" y="217331"/>
                    </a:lnTo>
                    <a:lnTo>
                      <a:pt x="59914" y="217534"/>
                    </a:lnTo>
                    <a:lnTo>
                      <a:pt x="59990" y="217930"/>
                    </a:lnTo>
                    <a:lnTo>
                      <a:pt x="59746" y="218318"/>
                    </a:lnTo>
                    <a:lnTo>
                      <a:pt x="57937" y="218636"/>
                    </a:lnTo>
                    <a:lnTo>
                      <a:pt x="57414" y="219099"/>
                    </a:lnTo>
                    <a:lnTo>
                      <a:pt x="56885" y="219213"/>
                    </a:lnTo>
                    <a:lnTo>
                      <a:pt x="56546" y="219285"/>
                    </a:lnTo>
                    <a:lnTo>
                      <a:pt x="54624" y="218798"/>
                    </a:lnTo>
                    <a:lnTo>
                      <a:pt x="51759" y="218798"/>
                    </a:lnTo>
                    <a:lnTo>
                      <a:pt x="49448" y="219662"/>
                    </a:lnTo>
                    <a:lnTo>
                      <a:pt x="45762" y="220007"/>
                    </a:lnTo>
                    <a:lnTo>
                      <a:pt x="40698" y="219838"/>
                    </a:lnTo>
                    <a:lnTo>
                      <a:pt x="38876" y="219197"/>
                    </a:lnTo>
                    <a:lnTo>
                      <a:pt x="37766" y="218809"/>
                    </a:lnTo>
                    <a:lnTo>
                      <a:pt x="36969" y="216916"/>
                    </a:lnTo>
                    <a:lnTo>
                      <a:pt x="37172" y="214110"/>
                    </a:lnTo>
                    <a:lnTo>
                      <a:pt x="38381" y="210391"/>
                    </a:lnTo>
                    <a:lnTo>
                      <a:pt x="38718" y="207658"/>
                    </a:lnTo>
                    <a:lnTo>
                      <a:pt x="38180" y="205916"/>
                    </a:lnTo>
                    <a:lnTo>
                      <a:pt x="38897" y="203303"/>
                    </a:lnTo>
                    <a:lnTo>
                      <a:pt x="40867" y="199818"/>
                    </a:lnTo>
                    <a:lnTo>
                      <a:pt x="42182" y="196136"/>
                    </a:lnTo>
                    <a:lnTo>
                      <a:pt x="42838" y="192255"/>
                    </a:lnTo>
                    <a:lnTo>
                      <a:pt x="43792" y="189722"/>
                    </a:lnTo>
                    <a:lnTo>
                      <a:pt x="45667" y="187945"/>
                    </a:lnTo>
                    <a:lnTo>
                      <a:pt x="50117" y="182971"/>
                    </a:lnTo>
                    <a:lnTo>
                      <a:pt x="50478" y="182596"/>
                    </a:lnTo>
                    <a:lnTo>
                      <a:pt x="50357" y="180111"/>
                    </a:lnTo>
                    <a:lnTo>
                      <a:pt x="49158" y="179760"/>
                    </a:lnTo>
                    <a:lnTo>
                      <a:pt x="47403" y="179046"/>
                    </a:lnTo>
                    <a:lnTo>
                      <a:pt x="42935" y="178162"/>
                    </a:lnTo>
                    <a:lnTo>
                      <a:pt x="38772" y="177595"/>
                    </a:lnTo>
                    <a:lnTo>
                      <a:pt x="36882" y="176892"/>
                    </a:lnTo>
                    <a:lnTo>
                      <a:pt x="35226" y="175011"/>
                    </a:lnTo>
                    <a:lnTo>
                      <a:pt x="34200" y="174986"/>
                    </a:lnTo>
                    <a:lnTo>
                      <a:pt x="32192" y="175659"/>
                    </a:lnTo>
                    <a:lnTo>
                      <a:pt x="29683" y="176114"/>
                    </a:lnTo>
                    <a:lnTo>
                      <a:pt x="27859" y="175716"/>
                    </a:lnTo>
                    <a:lnTo>
                      <a:pt x="26716" y="175793"/>
                    </a:lnTo>
                    <a:lnTo>
                      <a:pt x="26075" y="176140"/>
                    </a:lnTo>
                    <a:lnTo>
                      <a:pt x="25753" y="175833"/>
                    </a:lnTo>
                    <a:lnTo>
                      <a:pt x="25295" y="174220"/>
                    </a:lnTo>
                    <a:lnTo>
                      <a:pt x="24341" y="173798"/>
                    </a:lnTo>
                    <a:lnTo>
                      <a:pt x="22857" y="173429"/>
                    </a:lnTo>
                    <a:lnTo>
                      <a:pt x="21935" y="173589"/>
                    </a:lnTo>
                    <a:lnTo>
                      <a:pt x="21298" y="174390"/>
                    </a:lnTo>
                    <a:lnTo>
                      <a:pt x="20316" y="174955"/>
                    </a:lnTo>
                    <a:lnTo>
                      <a:pt x="19413" y="174771"/>
                    </a:lnTo>
                    <a:lnTo>
                      <a:pt x="16586" y="171044"/>
                    </a:lnTo>
                    <a:lnTo>
                      <a:pt x="15858" y="170219"/>
                    </a:lnTo>
                    <a:lnTo>
                      <a:pt x="15673" y="169460"/>
                    </a:lnTo>
                    <a:lnTo>
                      <a:pt x="14965" y="168071"/>
                    </a:lnTo>
                    <a:lnTo>
                      <a:pt x="13280" y="166689"/>
                    </a:lnTo>
                    <a:lnTo>
                      <a:pt x="11603" y="166251"/>
                    </a:lnTo>
                    <a:lnTo>
                      <a:pt x="10765" y="166406"/>
                    </a:lnTo>
                    <a:lnTo>
                      <a:pt x="10855" y="164686"/>
                    </a:lnTo>
                    <a:lnTo>
                      <a:pt x="11516" y="162190"/>
                    </a:lnTo>
                    <a:lnTo>
                      <a:pt x="12144" y="160886"/>
                    </a:lnTo>
                    <a:lnTo>
                      <a:pt x="12982" y="159820"/>
                    </a:lnTo>
                    <a:lnTo>
                      <a:pt x="13870" y="159079"/>
                    </a:lnTo>
                    <a:lnTo>
                      <a:pt x="14069" y="157738"/>
                    </a:lnTo>
                    <a:lnTo>
                      <a:pt x="13926" y="156469"/>
                    </a:lnTo>
                    <a:lnTo>
                      <a:pt x="12900" y="156272"/>
                    </a:lnTo>
                    <a:lnTo>
                      <a:pt x="10329" y="155334"/>
                    </a:lnTo>
                    <a:lnTo>
                      <a:pt x="8813" y="154346"/>
                    </a:lnTo>
                    <a:lnTo>
                      <a:pt x="7681" y="153108"/>
                    </a:lnTo>
                    <a:lnTo>
                      <a:pt x="6206" y="151401"/>
                    </a:lnTo>
                    <a:lnTo>
                      <a:pt x="5578" y="149667"/>
                    </a:lnTo>
                    <a:lnTo>
                      <a:pt x="5546" y="147938"/>
                    </a:lnTo>
                    <a:lnTo>
                      <a:pt x="5727" y="147164"/>
                    </a:lnTo>
                    <a:lnTo>
                      <a:pt x="5833" y="146633"/>
                    </a:lnTo>
                    <a:lnTo>
                      <a:pt x="7023" y="143934"/>
                    </a:lnTo>
                    <a:lnTo>
                      <a:pt x="11210" y="141516"/>
                    </a:lnTo>
                    <a:lnTo>
                      <a:pt x="10749" y="139079"/>
                    </a:lnTo>
                    <a:lnTo>
                      <a:pt x="10689" y="137584"/>
                    </a:lnTo>
                    <a:lnTo>
                      <a:pt x="9672" y="136605"/>
                    </a:lnTo>
                    <a:lnTo>
                      <a:pt x="7640" y="136209"/>
                    </a:lnTo>
                    <a:lnTo>
                      <a:pt x="7102" y="135530"/>
                    </a:lnTo>
                    <a:lnTo>
                      <a:pt x="6876" y="134867"/>
                    </a:lnTo>
                    <a:lnTo>
                      <a:pt x="8368" y="133375"/>
                    </a:lnTo>
                    <a:lnTo>
                      <a:pt x="6567" y="132195"/>
                    </a:lnTo>
                    <a:lnTo>
                      <a:pt x="5792" y="130974"/>
                    </a:lnTo>
                    <a:lnTo>
                      <a:pt x="3282" y="129432"/>
                    </a:lnTo>
                    <a:lnTo>
                      <a:pt x="3017" y="128901"/>
                    </a:lnTo>
                    <a:lnTo>
                      <a:pt x="4222" y="124399"/>
                    </a:lnTo>
                    <a:lnTo>
                      <a:pt x="3302" y="123084"/>
                    </a:lnTo>
                    <a:lnTo>
                      <a:pt x="2157" y="122413"/>
                    </a:lnTo>
                    <a:lnTo>
                      <a:pt x="823" y="122083"/>
                    </a:lnTo>
                    <a:lnTo>
                      <a:pt x="214" y="121457"/>
                    </a:lnTo>
                    <a:lnTo>
                      <a:pt x="0" y="120742"/>
                    </a:lnTo>
                    <a:lnTo>
                      <a:pt x="240" y="120299"/>
                    </a:lnTo>
                    <a:lnTo>
                      <a:pt x="1807" y="120430"/>
                    </a:lnTo>
                    <a:lnTo>
                      <a:pt x="2289" y="119966"/>
                    </a:lnTo>
                    <a:lnTo>
                      <a:pt x="6025" y="117313"/>
                    </a:lnTo>
                    <a:lnTo>
                      <a:pt x="6178" y="116803"/>
                    </a:lnTo>
                    <a:lnTo>
                      <a:pt x="5658" y="116514"/>
                    </a:lnTo>
                    <a:lnTo>
                      <a:pt x="4973" y="116360"/>
                    </a:lnTo>
                    <a:lnTo>
                      <a:pt x="4805" y="115802"/>
                    </a:lnTo>
                    <a:lnTo>
                      <a:pt x="4829" y="115067"/>
                    </a:lnTo>
                    <a:lnTo>
                      <a:pt x="6826" y="111235"/>
                    </a:lnTo>
                    <a:lnTo>
                      <a:pt x="7416" y="109599"/>
                    </a:lnTo>
                    <a:lnTo>
                      <a:pt x="7547" y="108442"/>
                    </a:lnTo>
                    <a:lnTo>
                      <a:pt x="7424" y="107299"/>
                    </a:lnTo>
                    <a:lnTo>
                      <a:pt x="6282" y="105500"/>
                    </a:lnTo>
                    <a:lnTo>
                      <a:pt x="5165" y="104064"/>
                    </a:lnTo>
                    <a:lnTo>
                      <a:pt x="5127" y="102920"/>
                    </a:lnTo>
                    <a:lnTo>
                      <a:pt x="4317" y="102318"/>
                    </a:lnTo>
                    <a:lnTo>
                      <a:pt x="2013" y="99249"/>
                    </a:lnTo>
                    <a:lnTo>
                      <a:pt x="2017" y="98061"/>
                    </a:lnTo>
                    <a:lnTo>
                      <a:pt x="3319" y="97138"/>
                    </a:lnTo>
                    <a:lnTo>
                      <a:pt x="5137" y="96549"/>
                    </a:lnTo>
                    <a:lnTo>
                      <a:pt x="5742" y="96063"/>
                    </a:lnTo>
                    <a:lnTo>
                      <a:pt x="6832" y="95757"/>
                    </a:lnTo>
                    <a:lnTo>
                      <a:pt x="9720" y="96644"/>
                    </a:lnTo>
                    <a:lnTo>
                      <a:pt x="11015" y="97413"/>
                    </a:lnTo>
                    <a:lnTo>
                      <a:pt x="11380" y="97254"/>
                    </a:lnTo>
                    <a:lnTo>
                      <a:pt x="12548" y="96417"/>
                    </a:lnTo>
                    <a:lnTo>
                      <a:pt x="14595" y="96549"/>
                    </a:lnTo>
                    <a:lnTo>
                      <a:pt x="19553" y="94867"/>
                    </a:lnTo>
                    <a:lnTo>
                      <a:pt x="20292" y="94058"/>
                    </a:lnTo>
                    <a:lnTo>
                      <a:pt x="20849" y="93198"/>
                    </a:lnTo>
                    <a:lnTo>
                      <a:pt x="20894" y="92820"/>
                    </a:lnTo>
                    <a:lnTo>
                      <a:pt x="18975" y="91164"/>
                    </a:lnTo>
                    <a:lnTo>
                      <a:pt x="18916" y="90551"/>
                    </a:lnTo>
                    <a:lnTo>
                      <a:pt x="19171" y="89860"/>
                    </a:lnTo>
                    <a:lnTo>
                      <a:pt x="19713" y="89314"/>
                    </a:lnTo>
                    <a:lnTo>
                      <a:pt x="20849" y="88943"/>
                    </a:lnTo>
                    <a:lnTo>
                      <a:pt x="22058" y="88215"/>
                    </a:lnTo>
                    <a:lnTo>
                      <a:pt x="24759" y="86149"/>
                    </a:lnTo>
                    <a:lnTo>
                      <a:pt x="25697" y="84355"/>
                    </a:lnTo>
                    <a:lnTo>
                      <a:pt x="25984" y="82411"/>
                    </a:lnTo>
                    <a:lnTo>
                      <a:pt x="26040" y="80964"/>
                    </a:lnTo>
                    <a:lnTo>
                      <a:pt x="25304" y="79812"/>
                    </a:lnTo>
                    <a:lnTo>
                      <a:pt x="24559" y="79066"/>
                    </a:lnTo>
                    <a:lnTo>
                      <a:pt x="23540" y="79179"/>
                    </a:lnTo>
                    <a:lnTo>
                      <a:pt x="21559" y="79120"/>
                    </a:lnTo>
                    <a:lnTo>
                      <a:pt x="19709" y="78473"/>
                    </a:lnTo>
                    <a:lnTo>
                      <a:pt x="18694" y="77426"/>
                    </a:lnTo>
                    <a:lnTo>
                      <a:pt x="18444" y="76505"/>
                    </a:lnTo>
                    <a:lnTo>
                      <a:pt x="18903" y="75925"/>
                    </a:lnTo>
                    <a:lnTo>
                      <a:pt x="19044" y="75212"/>
                    </a:lnTo>
                    <a:lnTo>
                      <a:pt x="18748" y="74495"/>
                    </a:lnTo>
                    <a:lnTo>
                      <a:pt x="18867" y="73893"/>
                    </a:lnTo>
                    <a:lnTo>
                      <a:pt x="19700" y="73410"/>
                    </a:lnTo>
                    <a:lnTo>
                      <a:pt x="25554" y="73426"/>
                    </a:lnTo>
                    <a:lnTo>
                      <a:pt x="25993" y="72895"/>
                    </a:lnTo>
                    <a:lnTo>
                      <a:pt x="26388" y="70108"/>
                    </a:lnTo>
                    <a:lnTo>
                      <a:pt x="27852" y="65859"/>
                    </a:lnTo>
                    <a:lnTo>
                      <a:pt x="29232" y="63490"/>
                    </a:lnTo>
                    <a:lnTo>
                      <a:pt x="29463" y="62493"/>
                    </a:lnTo>
                    <a:lnTo>
                      <a:pt x="29441" y="56866"/>
                    </a:lnTo>
                    <a:lnTo>
                      <a:pt x="29625" y="54011"/>
                    </a:lnTo>
                    <a:lnTo>
                      <a:pt x="28625" y="52668"/>
                    </a:lnTo>
                    <a:lnTo>
                      <a:pt x="26442" y="51197"/>
                    </a:lnTo>
                    <a:lnTo>
                      <a:pt x="26906" y="48132"/>
                    </a:lnTo>
                    <a:lnTo>
                      <a:pt x="27632" y="45741"/>
                    </a:lnTo>
                    <a:lnTo>
                      <a:pt x="29828" y="42797"/>
                    </a:lnTo>
                    <a:lnTo>
                      <a:pt x="31570" y="41987"/>
                    </a:lnTo>
                    <a:lnTo>
                      <a:pt x="39176" y="41506"/>
                    </a:lnTo>
                    <a:lnTo>
                      <a:pt x="47580" y="41704"/>
                    </a:lnTo>
                    <a:lnTo>
                      <a:pt x="51069" y="46150"/>
                    </a:lnTo>
                    <a:lnTo>
                      <a:pt x="49774" y="48432"/>
                    </a:lnTo>
                    <a:lnTo>
                      <a:pt x="51814" y="49494"/>
                    </a:lnTo>
                    <a:lnTo>
                      <a:pt x="52797" y="49106"/>
                    </a:lnTo>
                    <a:lnTo>
                      <a:pt x="53544" y="47121"/>
                    </a:lnTo>
                    <a:lnTo>
                      <a:pt x="54043" y="44922"/>
                    </a:lnTo>
                    <a:lnTo>
                      <a:pt x="54758" y="44256"/>
                    </a:lnTo>
                    <a:lnTo>
                      <a:pt x="57356" y="45900"/>
                    </a:lnTo>
                    <a:lnTo>
                      <a:pt x="58269" y="47026"/>
                    </a:lnTo>
                    <a:lnTo>
                      <a:pt x="58325" y="50644"/>
                    </a:lnTo>
                    <a:lnTo>
                      <a:pt x="59282" y="45743"/>
                    </a:lnTo>
                    <a:lnTo>
                      <a:pt x="58569" y="42307"/>
                    </a:lnTo>
                    <a:lnTo>
                      <a:pt x="59059" y="38972"/>
                    </a:lnTo>
                    <a:lnTo>
                      <a:pt x="60102" y="37235"/>
                    </a:lnTo>
                    <a:lnTo>
                      <a:pt x="61061" y="36130"/>
                    </a:lnTo>
                    <a:lnTo>
                      <a:pt x="67226" y="37320"/>
                    </a:lnTo>
                    <a:lnTo>
                      <a:pt x="74032" y="36706"/>
                    </a:lnTo>
                    <a:lnTo>
                      <a:pt x="76606" y="37992"/>
                    </a:lnTo>
                    <a:lnTo>
                      <a:pt x="82430" y="44428"/>
                    </a:lnTo>
                    <a:lnTo>
                      <a:pt x="84372" y="45480"/>
                    </a:lnTo>
                    <a:lnTo>
                      <a:pt x="86822" y="45811"/>
                    </a:lnTo>
                    <a:lnTo>
                      <a:pt x="83445" y="44437"/>
                    </a:lnTo>
                    <a:lnTo>
                      <a:pt x="76386" y="36610"/>
                    </a:lnTo>
                    <a:lnTo>
                      <a:pt x="74272" y="35639"/>
                    </a:lnTo>
                    <a:lnTo>
                      <a:pt x="71027" y="35344"/>
                    </a:lnTo>
                    <a:lnTo>
                      <a:pt x="69003" y="34578"/>
                    </a:lnTo>
                    <a:lnTo>
                      <a:pt x="67727" y="33392"/>
                    </a:lnTo>
                    <a:lnTo>
                      <a:pt x="67353" y="32332"/>
                    </a:lnTo>
                    <a:lnTo>
                      <a:pt x="67423" y="24417"/>
                    </a:lnTo>
                    <a:lnTo>
                      <a:pt x="66205" y="23237"/>
                    </a:lnTo>
                    <a:lnTo>
                      <a:pt x="64631" y="22826"/>
                    </a:lnTo>
                    <a:lnTo>
                      <a:pt x="63650" y="23369"/>
                    </a:lnTo>
                    <a:lnTo>
                      <a:pt x="61636" y="23376"/>
                    </a:lnTo>
                    <a:lnTo>
                      <a:pt x="61212" y="21579"/>
                    </a:lnTo>
                    <a:lnTo>
                      <a:pt x="61704" y="20247"/>
                    </a:lnTo>
                    <a:lnTo>
                      <a:pt x="65753" y="19336"/>
                    </a:lnTo>
                    <a:lnTo>
                      <a:pt x="68422" y="18114"/>
                    </a:lnTo>
                    <a:lnTo>
                      <a:pt x="68541" y="15954"/>
                    </a:lnTo>
                    <a:lnTo>
                      <a:pt x="66855" y="14254"/>
                    </a:lnTo>
                    <a:lnTo>
                      <a:pt x="64836" y="11133"/>
                    </a:lnTo>
                    <a:lnTo>
                      <a:pt x="62463" y="8196"/>
                    </a:lnTo>
                    <a:close/>
                    <a:moveTo>
                      <a:pt x="56334" y="0"/>
                    </a:moveTo>
                    <a:lnTo>
                      <a:pt x="57358" y="103"/>
                    </a:lnTo>
                    <a:lnTo>
                      <a:pt x="56310" y="1353"/>
                    </a:lnTo>
                    <a:lnTo>
                      <a:pt x="56008" y="2228"/>
                    </a:lnTo>
                    <a:lnTo>
                      <a:pt x="55583" y="3975"/>
                    </a:lnTo>
                    <a:lnTo>
                      <a:pt x="55775" y="4882"/>
                    </a:lnTo>
                    <a:lnTo>
                      <a:pt x="61296" y="5131"/>
                    </a:lnTo>
                    <a:lnTo>
                      <a:pt x="60655" y="5940"/>
                    </a:lnTo>
                    <a:lnTo>
                      <a:pt x="55056" y="6486"/>
                    </a:lnTo>
                    <a:lnTo>
                      <a:pt x="54179" y="8345"/>
                    </a:lnTo>
                    <a:lnTo>
                      <a:pt x="53669" y="8954"/>
                    </a:lnTo>
                    <a:lnTo>
                      <a:pt x="53913" y="4623"/>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60" name="ee4p_DK_1_15912">
                <a:extLst>
                  <a:ext uri="{FF2B5EF4-FFF2-40B4-BE49-F238E27FC236}">
                    <a16:creationId xmlns="" xmlns:a16="http://schemas.microsoft.com/office/drawing/2014/main" id="{455A9BBF-3FCD-460F-AFA4-3BA9DCFA3072}"/>
                  </a:ext>
                </a:extLst>
              </p:cNvPr>
              <p:cNvSpPr>
                <a:spLocks noChangeAspect="1"/>
              </p:cNvSpPr>
              <p:nvPr>
                <p:custDataLst>
                  <p:tags r:id="rId12"/>
                </p:custDataLst>
              </p:nvPr>
            </p:nvSpPr>
            <p:spPr>
              <a:xfrm>
                <a:off x="4481037" y="2696273"/>
                <a:ext cx="624730" cy="391136"/>
              </a:xfrm>
              <a:custGeom>
                <a:avLst/>
                <a:gdLst>
                  <a:gd name="connsiteX0" fmla="*/ 69366 w 155130"/>
                  <a:gd name="connsiteY0" fmla="*/ 87225 h 97125"/>
                  <a:gd name="connsiteX1" fmla="*/ 71642 w 155130"/>
                  <a:gd name="connsiteY1" fmla="*/ 89072 h 97125"/>
                  <a:gd name="connsiteX2" fmla="*/ 75555 w 155130"/>
                  <a:gd name="connsiteY2" fmla="*/ 90976 h 97125"/>
                  <a:gd name="connsiteX3" fmla="*/ 78202 w 155130"/>
                  <a:gd name="connsiteY3" fmla="*/ 90867 h 97125"/>
                  <a:gd name="connsiteX4" fmla="*/ 80003 w 155130"/>
                  <a:gd name="connsiteY4" fmla="*/ 91656 h 97125"/>
                  <a:gd name="connsiteX5" fmla="*/ 80433 w 155130"/>
                  <a:gd name="connsiteY5" fmla="*/ 92874 h 97125"/>
                  <a:gd name="connsiteX6" fmla="*/ 80586 w 155130"/>
                  <a:gd name="connsiteY6" fmla="*/ 95577 h 97125"/>
                  <a:gd name="connsiteX7" fmla="*/ 78695 w 155130"/>
                  <a:gd name="connsiteY7" fmla="*/ 96364 h 97125"/>
                  <a:gd name="connsiteX8" fmla="*/ 76607 w 155130"/>
                  <a:gd name="connsiteY8" fmla="*/ 96097 h 97125"/>
                  <a:gd name="connsiteX9" fmla="*/ 73765 w 155130"/>
                  <a:gd name="connsiteY9" fmla="*/ 97125 h 97125"/>
                  <a:gd name="connsiteX10" fmla="*/ 64436 w 155130"/>
                  <a:gd name="connsiteY10" fmla="*/ 92708 h 97125"/>
                  <a:gd name="connsiteX11" fmla="*/ 64572 w 155130"/>
                  <a:gd name="connsiteY11" fmla="*/ 89020 h 97125"/>
                  <a:gd name="connsiteX12" fmla="*/ 64946 w 155130"/>
                  <a:gd name="connsiteY12" fmla="*/ 87570 h 97125"/>
                  <a:gd name="connsiteX13" fmla="*/ 45958 w 155130"/>
                  <a:gd name="connsiteY13" fmla="*/ 86889 h 97125"/>
                  <a:gd name="connsiteX14" fmla="*/ 47410 w 155130"/>
                  <a:gd name="connsiteY14" fmla="*/ 87316 h 97125"/>
                  <a:gd name="connsiteX15" fmla="*/ 49211 w 155130"/>
                  <a:gd name="connsiteY15" fmla="*/ 88633 h 97125"/>
                  <a:gd name="connsiteX16" fmla="*/ 50685 w 155130"/>
                  <a:gd name="connsiteY16" fmla="*/ 88913 h 97125"/>
                  <a:gd name="connsiteX17" fmla="*/ 52702 w 155130"/>
                  <a:gd name="connsiteY17" fmla="*/ 90027 h 97125"/>
                  <a:gd name="connsiteX18" fmla="*/ 52249 w 155130"/>
                  <a:gd name="connsiteY18" fmla="*/ 90425 h 97125"/>
                  <a:gd name="connsiteX19" fmla="*/ 50765 w 155130"/>
                  <a:gd name="connsiteY19" fmla="*/ 90744 h 97125"/>
                  <a:gd name="connsiteX20" fmla="*/ 49068 w 155130"/>
                  <a:gd name="connsiteY20" fmla="*/ 90076 h 97125"/>
                  <a:gd name="connsiteX21" fmla="*/ 46306 w 155130"/>
                  <a:gd name="connsiteY21" fmla="*/ 87558 h 97125"/>
                  <a:gd name="connsiteX22" fmla="*/ 91822 w 155130"/>
                  <a:gd name="connsiteY22" fmla="*/ 83772 h 97125"/>
                  <a:gd name="connsiteX23" fmla="*/ 92618 w 155130"/>
                  <a:gd name="connsiteY23" fmla="*/ 84486 h 97125"/>
                  <a:gd name="connsiteX24" fmla="*/ 94987 w 155130"/>
                  <a:gd name="connsiteY24" fmla="*/ 84785 h 97125"/>
                  <a:gd name="connsiteX25" fmla="*/ 96145 w 155130"/>
                  <a:gd name="connsiteY25" fmla="*/ 85207 h 97125"/>
                  <a:gd name="connsiteX26" fmla="*/ 97112 w 155130"/>
                  <a:gd name="connsiteY26" fmla="*/ 85827 h 97125"/>
                  <a:gd name="connsiteX27" fmla="*/ 97907 w 155130"/>
                  <a:gd name="connsiteY27" fmla="*/ 86796 h 97125"/>
                  <a:gd name="connsiteX28" fmla="*/ 97062 w 155130"/>
                  <a:gd name="connsiteY28" fmla="*/ 87254 h 97125"/>
                  <a:gd name="connsiteX29" fmla="*/ 93668 w 155130"/>
                  <a:gd name="connsiteY29" fmla="*/ 86918 h 97125"/>
                  <a:gd name="connsiteX30" fmla="*/ 89841 w 155130"/>
                  <a:gd name="connsiteY30" fmla="*/ 89047 h 97125"/>
                  <a:gd name="connsiteX31" fmla="*/ 88390 w 155130"/>
                  <a:gd name="connsiteY31" fmla="*/ 88374 h 97125"/>
                  <a:gd name="connsiteX32" fmla="*/ 88939 w 155130"/>
                  <a:gd name="connsiteY32" fmla="*/ 87014 h 97125"/>
                  <a:gd name="connsiteX33" fmla="*/ 89338 w 155130"/>
                  <a:gd name="connsiteY33" fmla="*/ 86518 h 97125"/>
                  <a:gd name="connsiteX34" fmla="*/ 90625 w 155130"/>
                  <a:gd name="connsiteY34" fmla="*/ 85941 h 97125"/>
                  <a:gd name="connsiteX35" fmla="*/ 91485 w 155130"/>
                  <a:gd name="connsiteY35" fmla="*/ 85096 h 97125"/>
                  <a:gd name="connsiteX36" fmla="*/ 36701 w 155130"/>
                  <a:gd name="connsiteY36" fmla="*/ 83621 h 97125"/>
                  <a:gd name="connsiteX37" fmla="*/ 37787 w 155130"/>
                  <a:gd name="connsiteY37" fmla="*/ 83953 h 97125"/>
                  <a:gd name="connsiteX38" fmla="*/ 41512 w 155130"/>
                  <a:gd name="connsiteY38" fmla="*/ 86160 h 97125"/>
                  <a:gd name="connsiteX39" fmla="*/ 42814 w 155130"/>
                  <a:gd name="connsiteY39" fmla="*/ 88573 h 97125"/>
                  <a:gd name="connsiteX40" fmla="*/ 42892 w 155130"/>
                  <a:gd name="connsiteY40" fmla="*/ 89234 h 97125"/>
                  <a:gd name="connsiteX41" fmla="*/ 40590 w 155130"/>
                  <a:gd name="connsiteY41" fmla="*/ 89661 h 97125"/>
                  <a:gd name="connsiteX42" fmla="*/ 39413 w 155130"/>
                  <a:gd name="connsiteY42" fmla="*/ 88919 h 97125"/>
                  <a:gd name="connsiteX43" fmla="*/ 37254 w 155130"/>
                  <a:gd name="connsiteY43" fmla="*/ 88632 h 97125"/>
                  <a:gd name="connsiteX44" fmla="*/ 36479 w 155130"/>
                  <a:gd name="connsiteY44" fmla="*/ 83902 h 97125"/>
                  <a:gd name="connsiteX45" fmla="*/ 61992 w 155130"/>
                  <a:gd name="connsiteY45" fmla="*/ 80886 h 97125"/>
                  <a:gd name="connsiteX46" fmla="*/ 62568 w 155130"/>
                  <a:gd name="connsiteY46" fmla="*/ 80938 h 97125"/>
                  <a:gd name="connsiteX47" fmla="*/ 61899 w 155130"/>
                  <a:gd name="connsiteY47" fmla="*/ 83834 h 97125"/>
                  <a:gd name="connsiteX48" fmla="*/ 58459 w 155130"/>
                  <a:gd name="connsiteY48" fmla="*/ 91894 h 97125"/>
                  <a:gd name="connsiteX49" fmla="*/ 57770 w 155130"/>
                  <a:gd name="connsiteY49" fmla="*/ 93394 h 97125"/>
                  <a:gd name="connsiteX50" fmla="*/ 56790 w 155130"/>
                  <a:gd name="connsiteY50" fmla="*/ 93567 h 97125"/>
                  <a:gd name="connsiteX51" fmla="*/ 55457 w 155130"/>
                  <a:gd name="connsiteY51" fmla="*/ 91084 h 97125"/>
                  <a:gd name="connsiteX52" fmla="*/ 55285 w 155130"/>
                  <a:gd name="connsiteY52" fmla="*/ 90307 h 97125"/>
                  <a:gd name="connsiteX53" fmla="*/ 56850 w 155130"/>
                  <a:gd name="connsiteY53" fmla="*/ 88716 h 97125"/>
                  <a:gd name="connsiteX54" fmla="*/ 57863 w 155130"/>
                  <a:gd name="connsiteY54" fmla="*/ 86912 h 97125"/>
                  <a:gd name="connsiteX55" fmla="*/ 60482 w 155130"/>
                  <a:gd name="connsiteY55" fmla="*/ 84139 h 97125"/>
                  <a:gd name="connsiteX56" fmla="*/ 146910 w 155130"/>
                  <a:gd name="connsiteY56" fmla="*/ 76604 h 97125"/>
                  <a:gd name="connsiteX57" fmla="*/ 155031 w 155130"/>
                  <a:gd name="connsiteY57" fmla="*/ 81297 h 97125"/>
                  <a:gd name="connsiteX58" fmla="*/ 155130 w 155130"/>
                  <a:gd name="connsiteY58" fmla="*/ 83063 h 97125"/>
                  <a:gd name="connsiteX59" fmla="*/ 154038 w 155130"/>
                  <a:gd name="connsiteY59" fmla="*/ 85072 h 97125"/>
                  <a:gd name="connsiteX60" fmla="*/ 153222 w 155130"/>
                  <a:gd name="connsiteY60" fmla="*/ 85592 h 97125"/>
                  <a:gd name="connsiteX61" fmla="*/ 149568 w 155130"/>
                  <a:gd name="connsiteY61" fmla="*/ 84731 h 97125"/>
                  <a:gd name="connsiteX62" fmla="*/ 145115 w 155130"/>
                  <a:gd name="connsiteY62" fmla="*/ 82599 h 97125"/>
                  <a:gd name="connsiteX63" fmla="*/ 145767 w 155130"/>
                  <a:gd name="connsiteY63" fmla="*/ 78415 h 97125"/>
                  <a:gd name="connsiteX64" fmla="*/ 55309 w 155130"/>
                  <a:gd name="connsiteY64" fmla="*/ 66827 h 97125"/>
                  <a:gd name="connsiteX65" fmla="*/ 55803 w 155130"/>
                  <a:gd name="connsiteY65" fmla="*/ 66921 h 97125"/>
                  <a:gd name="connsiteX66" fmla="*/ 56725 w 155130"/>
                  <a:gd name="connsiteY66" fmla="*/ 68538 h 97125"/>
                  <a:gd name="connsiteX67" fmla="*/ 57859 w 155130"/>
                  <a:gd name="connsiteY67" fmla="*/ 71982 h 97125"/>
                  <a:gd name="connsiteX68" fmla="*/ 59653 w 155130"/>
                  <a:gd name="connsiteY68" fmla="*/ 75828 h 97125"/>
                  <a:gd name="connsiteX69" fmla="*/ 58904 w 155130"/>
                  <a:gd name="connsiteY69" fmla="*/ 77436 h 97125"/>
                  <a:gd name="connsiteX70" fmla="*/ 59413 w 155130"/>
                  <a:gd name="connsiteY70" fmla="*/ 79495 h 97125"/>
                  <a:gd name="connsiteX71" fmla="*/ 58902 w 155130"/>
                  <a:gd name="connsiteY71" fmla="*/ 81640 h 97125"/>
                  <a:gd name="connsiteX72" fmla="*/ 55332 w 155130"/>
                  <a:gd name="connsiteY72" fmla="*/ 84132 h 97125"/>
                  <a:gd name="connsiteX73" fmla="*/ 51329 w 155130"/>
                  <a:gd name="connsiteY73" fmla="*/ 84244 h 97125"/>
                  <a:gd name="connsiteX74" fmla="*/ 47168 w 155130"/>
                  <a:gd name="connsiteY74" fmla="*/ 83041 h 97125"/>
                  <a:gd name="connsiteX75" fmla="*/ 41290 w 155130"/>
                  <a:gd name="connsiteY75" fmla="*/ 80722 h 97125"/>
                  <a:gd name="connsiteX76" fmla="*/ 40817 w 155130"/>
                  <a:gd name="connsiteY76" fmla="*/ 79419 h 97125"/>
                  <a:gd name="connsiteX77" fmla="*/ 39992 w 155130"/>
                  <a:gd name="connsiteY77" fmla="*/ 78697 h 97125"/>
                  <a:gd name="connsiteX78" fmla="*/ 38420 w 155130"/>
                  <a:gd name="connsiteY78" fmla="*/ 74737 h 97125"/>
                  <a:gd name="connsiteX79" fmla="*/ 38457 w 155130"/>
                  <a:gd name="connsiteY79" fmla="*/ 69843 h 97125"/>
                  <a:gd name="connsiteX80" fmla="*/ 41411 w 155130"/>
                  <a:gd name="connsiteY80" fmla="*/ 69229 h 97125"/>
                  <a:gd name="connsiteX81" fmla="*/ 47865 w 155130"/>
                  <a:gd name="connsiteY81" fmla="*/ 66889 h 97125"/>
                  <a:gd name="connsiteX82" fmla="*/ 49357 w 155130"/>
                  <a:gd name="connsiteY82" fmla="*/ 67257 h 97125"/>
                  <a:gd name="connsiteX83" fmla="*/ 50914 w 155130"/>
                  <a:gd name="connsiteY83" fmla="*/ 68454 h 97125"/>
                  <a:gd name="connsiteX84" fmla="*/ 52706 w 155130"/>
                  <a:gd name="connsiteY84" fmla="*/ 68525 h 97125"/>
                  <a:gd name="connsiteX85" fmla="*/ 99012 w 155130"/>
                  <a:gd name="connsiteY85" fmla="*/ 64738 h 97125"/>
                  <a:gd name="connsiteX86" fmla="*/ 99472 w 155130"/>
                  <a:gd name="connsiteY86" fmla="*/ 64765 h 97125"/>
                  <a:gd name="connsiteX87" fmla="*/ 100101 w 155130"/>
                  <a:gd name="connsiteY87" fmla="*/ 65775 h 97125"/>
                  <a:gd name="connsiteX88" fmla="*/ 100483 w 155130"/>
                  <a:gd name="connsiteY88" fmla="*/ 67333 h 97125"/>
                  <a:gd name="connsiteX89" fmla="*/ 98401 w 155130"/>
                  <a:gd name="connsiteY89" fmla="*/ 68650 h 97125"/>
                  <a:gd name="connsiteX90" fmla="*/ 97943 w 155130"/>
                  <a:gd name="connsiteY90" fmla="*/ 68581 h 97125"/>
                  <a:gd name="connsiteX91" fmla="*/ 97267 w 155130"/>
                  <a:gd name="connsiteY91" fmla="*/ 66773 h 97125"/>
                  <a:gd name="connsiteX92" fmla="*/ 98365 w 155130"/>
                  <a:gd name="connsiteY92" fmla="*/ 65672 h 97125"/>
                  <a:gd name="connsiteX93" fmla="*/ 53637 w 155130"/>
                  <a:gd name="connsiteY93" fmla="*/ 55046 h 97125"/>
                  <a:gd name="connsiteX94" fmla="*/ 55609 w 155130"/>
                  <a:gd name="connsiteY94" fmla="*/ 57468 h 97125"/>
                  <a:gd name="connsiteX95" fmla="*/ 56170 w 155130"/>
                  <a:gd name="connsiteY95" fmla="*/ 58606 h 97125"/>
                  <a:gd name="connsiteX96" fmla="*/ 55410 w 155130"/>
                  <a:gd name="connsiteY96" fmla="*/ 59965 h 97125"/>
                  <a:gd name="connsiteX97" fmla="*/ 54967 w 155130"/>
                  <a:gd name="connsiteY97" fmla="*/ 61545 h 97125"/>
                  <a:gd name="connsiteX98" fmla="*/ 54592 w 155130"/>
                  <a:gd name="connsiteY98" fmla="*/ 62103 h 97125"/>
                  <a:gd name="connsiteX99" fmla="*/ 53190 w 155130"/>
                  <a:gd name="connsiteY99" fmla="*/ 61522 h 97125"/>
                  <a:gd name="connsiteX100" fmla="*/ 53043 w 155130"/>
                  <a:gd name="connsiteY100" fmla="*/ 59511 h 97125"/>
                  <a:gd name="connsiteX101" fmla="*/ 53575 w 155130"/>
                  <a:gd name="connsiteY101" fmla="*/ 57704 h 97125"/>
                  <a:gd name="connsiteX102" fmla="*/ 52950 w 155130"/>
                  <a:gd name="connsiteY102" fmla="*/ 56086 h 97125"/>
                  <a:gd name="connsiteX103" fmla="*/ 92910 w 155130"/>
                  <a:gd name="connsiteY103" fmla="*/ 50986 h 97125"/>
                  <a:gd name="connsiteX104" fmla="*/ 95231 w 155130"/>
                  <a:gd name="connsiteY104" fmla="*/ 51493 h 97125"/>
                  <a:gd name="connsiteX105" fmla="*/ 97389 w 155130"/>
                  <a:gd name="connsiteY105" fmla="*/ 52194 h 97125"/>
                  <a:gd name="connsiteX106" fmla="*/ 98559 w 155130"/>
                  <a:gd name="connsiteY106" fmla="*/ 52797 h 97125"/>
                  <a:gd name="connsiteX107" fmla="*/ 99215 w 155130"/>
                  <a:gd name="connsiteY107" fmla="*/ 53766 h 97125"/>
                  <a:gd name="connsiteX108" fmla="*/ 97768 w 155130"/>
                  <a:gd name="connsiteY108" fmla="*/ 56072 h 97125"/>
                  <a:gd name="connsiteX109" fmla="*/ 97367 w 155130"/>
                  <a:gd name="connsiteY109" fmla="*/ 57334 h 97125"/>
                  <a:gd name="connsiteX110" fmla="*/ 98339 w 155130"/>
                  <a:gd name="connsiteY110" fmla="*/ 61483 h 97125"/>
                  <a:gd name="connsiteX111" fmla="*/ 98392 w 155130"/>
                  <a:gd name="connsiteY111" fmla="*/ 64591 h 97125"/>
                  <a:gd name="connsiteX112" fmla="*/ 97818 w 155130"/>
                  <a:gd name="connsiteY112" fmla="*/ 65495 h 97125"/>
                  <a:gd name="connsiteX113" fmla="*/ 96974 w 155130"/>
                  <a:gd name="connsiteY113" fmla="*/ 66090 h 97125"/>
                  <a:gd name="connsiteX114" fmla="*/ 94765 w 155130"/>
                  <a:gd name="connsiteY114" fmla="*/ 66721 h 97125"/>
                  <a:gd name="connsiteX115" fmla="*/ 92852 w 155130"/>
                  <a:gd name="connsiteY115" fmla="*/ 67602 h 97125"/>
                  <a:gd name="connsiteX116" fmla="*/ 91146 w 155130"/>
                  <a:gd name="connsiteY116" fmla="*/ 69149 h 97125"/>
                  <a:gd name="connsiteX117" fmla="*/ 90517 w 155130"/>
                  <a:gd name="connsiteY117" fmla="*/ 71359 h 97125"/>
                  <a:gd name="connsiteX118" fmla="*/ 91852 w 155130"/>
                  <a:gd name="connsiteY118" fmla="*/ 72974 h 97125"/>
                  <a:gd name="connsiteX119" fmla="*/ 94279 w 155130"/>
                  <a:gd name="connsiteY119" fmla="*/ 73859 h 97125"/>
                  <a:gd name="connsiteX120" fmla="*/ 94897 w 155130"/>
                  <a:gd name="connsiteY120" fmla="*/ 76930 h 97125"/>
                  <a:gd name="connsiteX121" fmla="*/ 92893 w 155130"/>
                  <a:gd name="connsiteY121" fmla="*/ 78444 h 97125"/>
                  <a:gd name="connsiteX122" fmla="*/ 87751 w 155130"/>
                  <a:gd name="connsiteY122" fmla="*/ 79954 h 97125"/>
                  <a:gd name="connsiteX123" fmla="*/ 87211 w 155130"/>
                  <a:gd name="connsiteY123" fmla="*/ 83594 h 97125"/>
                  <a:gd name="connsiteX124" fmla="*/ 87378 w 155130"/>
                  <a:gd name="connsiteY124" fmla="*/ 86459 h 97125"/>
                  <a:gd name="connsiteX125" fmla="*/ 87285 w 155130"/>
                  <a:gd name="connsiteY125" fmla="*/ 88539 h 97125"/>
                  <a:gd name="connsiteX126" fmla="*/ 86877 w 155130"/>
                  <a:gd name="connsiteY126" fmla="*/ 91414 h 97125"/>
                  <a:gd name="connsiteX127" fmla="*/ 82717 w 155130"/>
                  <a:gd name="connsiteY127" fmla="*/ 92723 h 97125"/>
                  <a:gd name="connsiteX128" fmla="*/ 80034 w 155130"/>
                  <a:gd name="connsiteY128" fmla="*/ 88345 h 97125"/>
                  <a:gd name="connsiteX129" fmla="*/ 80010 w 155130"/>
                  <a:gd name="connsiteY129" fmla="*/ 86590 h 97125"/>
                  <a:gd name="connsiteX130" fmla="*/ 79209 w 155130"/>
                  <a:gd name="connsiteY130" fmla="*/ 84540 h 97125"/>
                  <a:gd name="connsiteX131" fmla="*/ 79058 w 155130"/>
                  <a:gd name="connsiteY131" fmla="*/ 82791 h 97125"/>
                  <a:gd name="connsiteX132" fmla="*/ 78107 w 155130"/>
                  <a:gd name="connsiteY132" fmla="*/ 79991 h 97125"/>
                  <a:gd name="connsiteX133" fmla="*/ 74173 w 155130"/>
                  <a:gd name="connsiteY133" fmla="*/ 79233 h 97125"/>
                  <a:gd name="connsiteX134" fmla="*/ 72646 w 155130"/>
                  <a:gd name="connsiteY134" fmla="*/ 79133 h 97125"/>
                  <a:gd name="connsiteX135" fmla="*/ 70510 w 155130"/>
                  <a:gd name="connsiteY135" fmla="*/ 79654 h 97125"/>
                  <a:gd name="connsiteX136" fmla="*/ 69981 w 155130"/>
                  <a:gd name="connsiteY136" fmla="*/ 79451 h 97125"/>
                  <a:gd name="connsiteX137" fmla="*/ 67425 w 155130"/>
                  <a:gd name="connsiteY137" fmla="*/ 75620 h 97125"/>
                  <a:gd name="connsiteX138" fmla="*/ 67846 w 155130"/>
                  <a:gd name="connsiteY138" fmla="*/ 71386 h 97125"/>
                  <a:gd name="connsiteX139" fmla="*/ 66481 w 155130"/>
                  <a:gd name="connsiteY139" fmla="*/ 69246 h 97125"/>
                  <a:gd name="connsiteX140" fmla="*/ 66293 w 155130"/>
                  <a:gd name="connsiteY140" fmla="*/ 68277 h 97125"/>
                  <a:gd name="connsiteX141" fmla="*/ 66326 w 155130"/>
                  <a:gd name="connsiteY141" fmla="*/ 67203 h 97125"/>
                  <a:gd name="connsiteX142" fmla="*/ 65205 w 155130"/>
                  <a:gd name="connsiteY142" fmla="*/ 66317 h 97125"/>
                  <a:gd name="connsiteX143" fmla="*/ 63845 w 155130"/>
                  <a:gd name="connsiteY143" fmla="*/ 65848 h 97125"/>
                  <a:gd name="connsiteX144" fmla="*/ 63184 w 155130"/>
                  <a:gd name="connsiteY144" fmla="*/ 63455 h 97125"/>
                  <a:gd name="connsiteX145" fmla="*/ 64747 w 155130"/>
                  <a:gd name="connsiteY145" fmla="*/ 62875 h 97125"/>
                  <a:gd name="connsiteX146" fmla="*/ 68612 w 155130"/>
                  <a:gd name="connsiteY146" fmla="*/ 63155 h 97125"/>
                  <a:gd name="connsiteX147" fmla="*/ 69742 w 155130"/>
                  <a:gd name="connsiteY147" fmla="*/ 62992 h 97125"/>
                  <a:gd name="connsiteX148" fmla="*/ 70776 w 155130"/>
                  <a:gd name="connsiteY148" fmla="*/ 62493 h 97125"/>
                  <a:gd name="connsiteX149" fmla="*/ 73903 w 155130"/>
                  <a:gd name="connsiteY149" fmla="*/ 58553 h 97125"/>
                  <a:gd name="connsiteX150" fmla="*/ 73812 w 155130"/>
                  <a:gd name="connsiteY150" fmla="*/ 57684 h 97125"/>
                  <a:gd name="connsiteX151" fmla="*/ 74147 w 155130"/>
                  <a:gd name="connsiteY151" fmla="*/ 56556 h 97125"/>
                  <a:gd name="connsiteX152" fmla="*/ 77531 w 155130"/>
                  <a:gd name="connsiteY152" fmla="*/ 56138 h 97125"/>
                  <a:gd name="connsiteX153" fmla="*/ 79038 w 155130"/>
                  <a:gd name="connsiteY153" fmla="*/ 57662 h 97125"/>
                  <a:gd name="connsiteX154" fmla="*/ 78736 w 155130"/>
                  <a:gd name="connsiteY154" fmla="*/ 60102 h 97125"/>
                  <a:gd name="connsiteX155" fmla="*/ 78928 w 155130"/>
                  <a:gd name="connsiteY155" fmla="*/ 63224 h 97125"/>
                  <a:gd name="connsiteX156" fmla="*/ 80977 w 155130"/>
                  <a:gd name="connsiteY156" fmla="*/ 64072 h 97125"/>
                  <a:gd name="connsiteX157" fmla="*/ 81776 w 155130"/>
                  <a:gd name="connsiteY157" fmla="*/ 64197 h 97125"/>
                  <a:gd name="connsiteX158" fmla="*/ 82629 w 155130"/>
                  <a:gd name="connsiteY158" fmla="*/ 61892 h 97125"/>
                  <a:gd name="connsiteX159" fmla="*/ 83227 w 155130"/>
                  <a:gd name="connsiteY159" fmla="*/ 60771 h 97125"/>
                  <a:gd name="connsiteX160" fmla="*/ 84039 w 155130"/>
                  <a:gd name="connsiteY160" fmla="*/ 60146 h 97125"/>
                  <a:gd name="connsiteX161" fmla="*/ 84315 w 155130"/>
                  <a:gd name="connsiteY161" fmla="*/ 58036 h 97125"/>
                  <a:gd name="connsiteX162" fmla="*/ 83834 w 155130"/>
                  <a:gd name="connsiteY162" fmla="*/ 56747 h 97125"/>
                  <a:gd name="connsiteX163" fmla="*/ 82808 w 155130"/>
                  <a:gd name="connsiteY163" fmla="*/ 55786 h 97125"/>
                  <a:gd name="connsiteX164" fmla="*/ 86639 w 155130"/>
                  <a:gd name="connsiteY164" fmla="*/ 53169 h 97125"/>
                  <a:gd name="connsiteX165" fmla="*/ 90604 w 155130"/>
                  <a:gd name="connsiteY165" fmla="*/ 51094 h 97125"/>
                  <a:gd name="connsiteX166" fmla="*/ 65546 w 155130"/>
                  <a:gd name="connsiteY166" fmla="*/ 12961 h 97125"/>
                  <a:gd name="connsiteX167" fmla="*/ 67509 w 155130"/>
                  <a:gd name="connsiteY167" fmla="*/ 13184 h 97125"/>
                  <a:gd name="connsiteX168" fmla="*/ 65350 w 155130"/>
                  <a:gd name="connsiteY168" fmla="*/ 14644 h 97125"/>
                  <a:gd name="connsiteX169" fmla="*/ 64803 w 155130"/>
                  <a:gd name="connsiteY169" fmla="*/ 15417 h 97125"/>
                  <a:gd name="connsiteX170" fmla="*/ 63903 w 155130"/>
                  <a:gd name="connsiteY170" fmla="*/ 16160 h 97125"/>
                  <a:gd name="connsiteX171" fmla="*/ 60860 w 155130"/>
                  <a:gd name="connsiteY171" fmla="*/ 15109 h 97125"/>
                  <a:gd name="connsiteX172" fmla="*/ 62204 w 155130"/>
                  <a:gd name="connsiteY172" fmla="*/ 13639 h 97125"/>
                  <a:gd name="connsiteX173" fmla="*/ 55026 w 155130"/>
                  <a:gd name="connsiteY173" fmla="*/ 0 h 97125"/>
                  <a:gd name="connsiteX174" fmla="*/ 52173 w 155130"/>
                  <a:gd name="connsiteY174" fmla="*/ 2816 h 97125"/>
                  <a:gd name="connsiteX175" fmla="*/ 51715 w 155130"/>
                  <a:gd name="connsiteY175" fmla="*/ 3905 h 97125"/>
                  <a:gd name="connsiteX176" fmla="*/ 51370 w 155130"/>
                  <a:gd name="connsiteY176" fmla="*/ 5573 h 97125"/>
                  <a:gd name="connsiteX177" fmla="*/ 53415 w 155130"/>
                  <a:gd name="connsiteY177" fmla="*/ 9192 h 97125"/>
                  <a:gd name="connsiteX178" fmla="*/ 52983 w 155130"/>
                  <a:gd name="connsiteY178" fmla="*/ 11391 h 97125"/>
                  <a:gd name="connsiteX179" fmla="*/ 53127 w 155130"/>
                  <a:gd name="connsiteY179" fmla="*/ 15713 h 97125"/>
                  <a:gd name="connsiteX180" fmla="*/ 51199 w 155130"/>
                  <a:gd name="connsiteY180" fmla="*/ 17962 h 97125"/>
                  <a:gd name="connsiteX181" fmla="*/ 49023 w 155130"/>
                  <a:gd name="connsiteY181" fmla="*/ 22738 h 97125"/>
                  <a:gd name="connsiteX182" fmla="*/ 48085 w 155130"/>
                  <a:gd name="connsiteY182" fmla="*/ 23440 h 97125"/>
                  <a:gd name="connsiteX183" fmla="*/ 47885 w 155130"/>
                  <a:gd name="connsiteY183" fmla="*/ 29001 h 97125"/>
                  <a:gd name="connsiteX184" fmla="*/ 48098 w 155130"/>
                  <a:gd name="connsiteY184" fmla="*/ 30326 h 97125"/>
                  <a:gd name="connsiteX185" fmla="*/ 47789 w 155130"/>
                  <a:gd name="connsiteY185" fmla="*/ 35374 h 97125"/>
                  <a:gd name="connsiteX186" fmla="*/ 50020 w 155130"/>
                  <a:gd name="connsiteY186" fmla="*/ 37437 h 97125"/>
                  <a:gd name="connsiteX187" fmla="*/ 52378 w 155130"/>
                  <a:gd name="connsiteY187" fmla="*/ 38515 h 97125"/>
                  <a:gd name="connsiteX188" fmla="*/ 60243 w 155130"/>
                  <a:gd name="connsiteY188" fmla="*/ 38477 h 97125"/>
                  <a:gd name="connsiteX189" fmla="*/ 61059 w 155130"/>
                  <a:gd name="connsiteY189" fmla="*/ 39383 h 97125"/>
                  <a:gd name="connsiteX190" fmla="*/ 62018 w 155130"/>
                  <a:gd name="connsiteY190" fmla="*/ 40939 h 97125"/>
                  <a:gd name="connsiteX191" fmla="*/ 61316 w 155130"/>
                  <a:gd name="connsiteY191" fmla="*/ 43578 h 97125"/>
                  <a:gd name="connsiteX192" fmla="*/ 60476 w 155130"/>
                  <a:gd name="connsiteY192" fmla="*/ 45567 h 97125"/>
                  <a:gd name="connsiteX193" fmla="*/ 58198 w 155130"/>
                  <a:gd name="connsiteY193" fmla="*/ 47241 h 97125"/>
                  <a:gd name="connsiteX194" fmla="*/ 55274 w 155130"/>
                  <a:gd name="connsiteY194" fmla="*/ 48488 h 97125"/>
                  <a:gd name="connsiteX195" fmla="*/ 53456 w 155130"/>
                  <a:gd name="connsiteY195" fmla="*/ 48543 h 97125"/>
                  <a:gd name="connsiteX196" fmla="*/ 50979 w 155130"/>
                  <a:gd name="connsiteY196" fmla="*/ 46172 h 97125"/>
                  <a:gd name="connsiteX197" fmla="*/ 49802 w 155130"/>
                  <a:gd name="connsiteY197" fmla="*/ 46941 h 97125"/>
                  <a:gd name="connsiteX198" fmla="*/ 48586 w 155130"/>
                  <a:gd name="connsiteY198" fmla="*/ 48150 h 97125"/>
                  <a:gd name="connsiteX199" fmla="*/ 46550 w 155130"/>
                  <a:gd name="connsiteY199" fmla="*/ 54627 h 97125"/>
                  <a:gd name="connsiteX200" fmla="*/ 45585 w 155130"/>
                  <a:gd name="connsiteY200" fmla="*/ 58992 h 97125"/>
                  <a:gd name="connsiteX201" fmla="*/ 45062 w 155130"/>
                  <a:gd name="connsiteY201" fmla="*/ 59346 h 97125"/>
                  <a:gd name="connsiteX202" fmla="*/ 43911 w 155130"/>
                  <a:gd name="connsiteY202" fmla="*/ 58703 h 97125"/>
                  <a:gd name="connsiteX203" fmla="*/ 41923 w 155130"/>
                  <a:gd name="connsiteY203" fmla="*/ 58653 h 97125"/>
                  <a:gd name="connsiteX204" fmla="*/ 39409 w 155130"/>
                  <a:gd name="connsiteY204" fmla="*/ 59687 h 97125"/>
                  <a:gd name="connsiteX205" fmla="*/ 40698 w 155130"/>
                  <a:gd name="connsiteY205" fmla="*/ 60612 h 97125"/>
                  <a:gd name="connsiteX206" fmla="*/ 42061 w 155130"/>
                  <a:gd name="connsiteY206" fmla="*/ 62217 h 97125"/>
                  <a:gd name="connsiteX207" fmla="*/ 41516 w 155130"/>
                  <a:gd name="connsiteY207" fmla="*/ 63021 h 97125"/>
                  <a:gd name="connsiteX208" fmla="*/ 39305 w 155130"/>
                  <a:gd name="connsiteY208" fmla="*/ 63889 h 97125"/>
                  <a:gd name="connsiteX209" fmla="*/ 37345 w 155130"/>
                  <a:gd name="connsiteY209" fmla="*/ 65645 h 97125"/>
                  <a:gd name="connsiteX210" fmla="*/ 36524 w 155130"/>
                  <a:gd name="connsiteY210" fmla="*/ 66973 h 97125"/>
                  <a:gd name="connsiteX211" fmla="*/ 34051 w 155130"/>
                  <a:gd name="connsiteY211" fmla="*/ 68543 h 97125"/>
                  <a:gd name="connsiteX212" fmla="*/ 32497 w 155130"/>
                  <a:gd name="connsiteY212" fmla="*/ 70532 h 97125"/>
                  <a:gd name="connsiteX213" fmla="*/ 33259 w 155130"/>
                  <a:gd name="connsiteY213" fmla="*/ 72995 h 97125"/>
                  <a:gd name="connsiteX214" fmla="*/ 33583 w 155130"/>
                  <a:gd name="connsiteY214" fmla="*/ 75156 h 97125"/>
                  <a:gd name="connsiteX215" fmla="*/ 34263 w 155130"/>
                  <a:gd name="connsiteY215" fmla="*/ 77540 h 97125"/>
                  <a:gd name="connsiteX216" fmla="*/ 33650 w 155130"/>
                  <a:gd name="connsiteY216" fmla="*/ 79442 h 97125"/>
                  <a:gd name="connsiteX217" fmla="*/ 30588 w 155130"/>
                  <a:gd name="connsiteY217" fmla="*/ 82168 h 97125"/>
                  <a:gd name="connsiteX218" fmla="*/ 29459 w 155130"/>
                  <a:gd name="connsiteY218" fmla="*/ 84528 h 97125"/>
                  <a:gd name="connsiteX219" fmla="*/ 32082 w 155130"/>
                  <a:gd name="connsiteY219" fmla="*/ 84498 h 97125"/>
                  <a:gd name="connsiteX220" fmla="*/ 33697 w 155130"/>
                  <a:gd name="connsiteY220" fmla="*/ 85043 h 97125"/>
                  <a:gd name="connsiteX221" fmla="*/ 34643 w 155130"/>
                  <a:gd name="connsiteY221" fmla="*/ 85740 h 97125"/>
                  <a:gd name="connsiteX222" fmla="*/ 35619 w 155130"/>
                  <a:gd name="connsiteY222" fmla="*/ 86727 h 97125"/>
                  <a:gd name="connsiteX223" fmla="*/ 35021 w 155130"/>
                  <a:gd name="connsiteY223" fmla="*/ 87946 h 97125"/>
                  <a:gd name="connsiteX224" fmla="*/ 35783 w 155130"/>
                  <a:gd name="connsiteY224" fmla="*/ 91101 h 97125"/>
                  <a:gd name="connsiteX225" fmla="*/ 35457 w 155130"/>
                  <a:gd name="connsiteY225" fmla="*/ 91101 h 97125"/>
                  <a:gd name="connsiteX226" fmla="*/ 34047 w 155130"/>
                  <a:gd name="connsiteY226" fmla="*/ 90830 h 97125"/>
                  <a:gd name="connsiteX227" fmla="*/ 33043 w 155130"/>
                  <a:gd name="connsiteY227" fmla="*/ 90184 h 97125"/>
                  <a:gd name="connsiteX228" fmla="*/ 30454 w 155130"/>
                  <a:gd name="connsiteY228" fmla="*/ 90644 h 97125"/>
                  <a:gd name="connsiteX229" fmla="*/ 26988 w 155130"/>
                  <a:gd name="connsiteY229" fmla="*/ 91691 h 97125"/>
                  <a:gd name="connsiteX230" fmla="*/ 25064 w 155130"/>
                  <a:gd name="connsiteY230" fmla="*/ 91638 h 97125"/>
                  <a:gd name="connsiteX231" fmla="*/ 23535 w 155130"/>
                  <a:gd name="connsiteY231" fmla="*/ 90514 h 97125"/>
                  <a:gd name="connsiteX232" fmla="*/ 17280 w 155130"/>
                  <a:gd name="connsiteY232" fmla="*/ 88911 h 97125"/>
                  <a:gd name="connsiteX233" fmla="*/ 16269 w 155130"/>
                  <a:gd name="connsiteY233" fmla="*/ 88781 h 97125"/>
                  <a:gd name="connsiteX234" fmla="*/ 12145 w 155130"/>
                  <a:gd name="connsiteY234" fmla="*/ 88714 h 97125"/>
                  <a:gd name="connsiteX235" fmla="*/ 12136 w 155130"/>
                  <a:gd name="connsiteY235" fmla="*/ 88711 h 97125"/>
                  <a:gd name="connsiteX236" fmla="*/ 11939 w 155130"/>
                  <a:gd name="connsiteY236" fmla="*/ 86176 h 97125"/>
                  <a:gd name="connsiteX237" fmla="*/ 11428 w 155130"/>
                  <a:gd name="connsiteY237" fmla="*/ 84343 h 97125"/>
                  <a:gd name="connsiteX238" fmla="*/ 9983 w 155130"/>
                  <a:gd name="connsiteY238" fmla="*/ 81613 h 97125"/>
                  <a:gd name="connsiteX239" fmla="*/ 12125 w 155130"/>
                  <a:gd name="connsiteY239" fmla="*/ 80954 h 97125"/>
                  <a:gd name="connsiteX240" fmla="*/ 11711 w 155130"/>
                  <a:gd name="connsiteY240" fmla="*/ 75622 h 97125"/>
                  <a:gd name="connsiteX241" fmla="*/ 10933 w 155130"/>
                  <a:gd name="connsiteY241" fmla="*/ 72852 h 97125"/>
                  <a:gd name="connsiteX242" fmla="*/ 4949 w 155130"/>
                  <a:gd name="connsiteY242" fmla="*/ 70003 h 97125"/>
                  <a:gd name="connsiteX243" fmla="*/ 236 w 155130"/>
                  <a:gd name="connsiteY243" fmla="*/ 67231 h 97125"/>
                  <a:gd name="connsiteX244" fmla="*/ 1324 w 155130"/>
                  <a:gd name="connsiteY244" fmla="*/ 57872 h 97125"/>
                  <a:gd name="connsiteX245" fmla="*/ 1788 w 155130"/>
                  <a:gd name="connsiteY245" fmla="*/ 55344 h 97125"/>
                  <a:gd name="connsiteX246" fmla="*/ 0 w 155130"/>
                  <a:gd name="connsiteY246" fmla="*/ 50431 h 97125"/>
                  <a:gd name="connsiteX247" fmla="*/ 186 w 155130"/>
                  <a:gd name="connsiteY247" fmla="*/ 44763 h 97125"/>
                  <a:gd name="connsiteX248" fmla="*/ 939 w 155130"/>
                  <a:gd name="connsiteY248" fmla="*/ 35802 h 97125"/>
                  <a:gd name="connsiteX249" fmla="*/ 2438 w 155130"/>
                  <a:gd name="connsiteY249" fmla="*/ 35451 h 97125"/>
                  <a:gd name="connsiteX250" fmla="*/ 3537 w 155130"/>
                  <a:gd name="connsiteY250" fmla="*/ 35494 h 97125"/>
                  <a:gd name="connsiteX251" fmla="*/ 7776 w 155130"/>
                  <a:gd name="connsiteY251" fmla="*/ 37105 h 97125"/>
                  <a:gd name="connsiteX252" fmla="*/ 9541 w 155130"/>
                  <a:gd name="connsiteY252" fmla="*/ 37266 h 97125"/>
                  <a:gd name="connsiteX253" fmla="*/ 10750 w 155130"/>
                  <a:gd name="connsiteY253" fmla="*/ 38703 h 97125"/>
                  <a:gd name="connsiteX254" fmla="*/ 12166 w 155130"/>
                  <a:gd name="connsiteY254" fmla="*/ 39295 h 97125"/>
                  <a:gd name="connsiteX255" fmla="*/ 13192 w 155130"/>
                  <a:gd name="connsiteY255" fmla="*/ 37768 h 97125"/>
                  <a:gd name="connsiteX256" fmla="*/ 13591 w 155130"/>
                  <a:gd name="connsiteY256" fmla="*/ 35156 h 97125"/>
                  <a:gd name="connsiteX257" fmla="*/ 16951 w 155130"/>
                  <a:gd name="connsiteY257" fmla="*/ 31770 h 97125"/>
                  <a:gd name="connsiteX258" fmla="*/ 19305 w 155130"/>
                  <a:gd name="connsiteY258" fmla="*/ 30519 h 97125"/>
                  <a:gd name="connsiteX259" fmla="*/ 20910 w 155130"/>
                  <a:gd name="connsiteY259" fmla="*/ 29918 h 97125"/>
                  <a:gd name="connsiteX260" fmla="*/ 22529 w 155130"/>
                  <a:gd name="connsiteY260" fmla="*/ 31286 h 97125"/>
                  <a:gd name="connsiteX261" fmla="*/ 23768 w 155130"/>
                  <a:gd name="connsiteY261" fmla="*/ 32821 h 97125"/>
                  <a:gd name="connsiteX262" fmla="*/ 24062 w 155130"/>
                  <a:gd name="connsiteY262" fmla="*/ 29460 h 97125"/>
                  <a:gd name="connsiteX263" fmla="*/ 25062 w 155130"/>
                  <a:gd name="connsiteY263" fmla="*/ 23042 h 97125"/>
                  <a:gd name="connsiteX264" fmla="*/ 21868 w 155130"/>
                  <a:gd name="connsiteY264" fmla="*/ 22033 h 97125"/>
                  <a:gd name="connsiteX265" fmla="*/ 19266 w 155130"/>
                  <a:gd name="connsiteY265" fmla="*/ 22903 h 97125"/>
                  <a:gd name="connsiteX266" fmla="*/ 16686 w 155130"/>
                  <a:gd name="connsiteY266" fmla="*/ 26973 h 97125"/>
                  <a:gd name="connsiteX267" fmla="*/ 14384 w 155130"/>
                  <a:gd name="connsiteY267" fmla="*/ 32078 h 97125"/>
                  <a:gd name="connsiteX268" fmla="*/ 10650 w 155130"/>
                  <a:gd name="connsiteY268" fmla="*/ 32546 h 97125"/>
                  <a:gd name="connsiteX269" fmla="*/ 7670 w 155130"/>
                  <a:gd name="connsiteY269" fmla="*/ 33989 h 97125"/>
                  <a:gd name="connsiteX270" fmla="*/ 4980 w 155130"/>
                  <a:gd name="connsiteY270" fmla="*/ 32493 h 97125"/>
                  <a:gd name="connsiteX271" fmla="*/ 3246 w 155130"/>
                  <a:gd name="connsiteY271" fmla="*/ 31174 h 97125"/>
                  <a:gd name="connsiteX272" fmla="*/ 3203 w 155130"/>
                  <a:gd name="connsiteY272" fmla="*/ 29241 h 97125"/>
                  <a:gd name="connsiteX273" fmla="*/ 3596 w 155130"/>
                  <a:gd name="connsiteY273" fmla="*/ 28074 h 97125"/>
                  <a:gd name="connsiteX274" fmla="*/ 6757 w 155130"/>
                  <a:gd name="connsiteY274" fmla="*/ 23905 h 97125"/>
                  <a:gd name="connsiteX275" fmla="*/ 10992 w 155130"/>
                  <a:gd name="connsiteY275" fmla="*/ 19893 h 97125"/>
                  <a:gd name="connsiteX276" fmla="*/ 15258 w 155130"/>
                  <a:gd name="connsiteY276" fmla="*/ 19932 h 97125"/>
                  <a:gd name="connsiteX277" fmla="*/ 18370 w 155130"/>
                  <a:gd name="connsiteY277" fmla="*/ 18649 h 97125"/>
                  <a:gd name="connsiteX278" fmla="*/ 20229 w 155130"/>
                  <a:gd name="connsiteY278" fmla="*/ 18495 h 97125"/>
                  <a:gd name="connsiteX279" fmla="*/ 26034 w 155130"/>
                  <a:gd name="connsiteY279" fmla="*/ 18777 h 97125"/>
                  <a:gd name="connsiteX280" fmla="*/ 29014 w 155130"/>
                  <a:gd name="connsiteY280" fmla="*/ 17897 h 97125"/>
                  <a:gd name="connsiteX281" fmla="*/ 31683 w 155130"/>
                  <a:gd name="connsiteY281" fmla="*/ 16054 h 97125"/>
                  <a:gd name="connsiteX282" fmla="*/ 37450 w 155130"/>
                  <a:gd name="connsiteY282" fmla="*/ 8241 h 97125"/>
                  <a:gd name="connsiteX283" fmla="*/ 40705 w 155130"/>
                  <a:gd name="connsiteY283" fmla="*/ 4976 h 97125"/>
                  <a:gd name="connsiteX284" fmla="*/ 47267 w 155130"/>
                  <a:gd name="connsiteY284" fmla="*/ 3825 h 97125"/>
                  <a:gd name="connsiteX285" fmla="*/ 53330 w 155130"/>
                  <a:gd name="connsiteY285" fmla="*/ 48 h 9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155130" h="97125">
                    <a:moveTo>
                      <a:pt x="69366" y="87225"/>
                    </a:moveTo>
                    <a:lnTo>
                      <a:pt x="71642" y="89072"/>
                    </a:lnTo>
                    <a:lnTo>
                      <a:pt x="75555" y="90976"/>
                    </a:lnTo>
                    <a:lnTo>
                      <a:pt x="78202" y="90867"/>
                    </a:lnTo>
                    <a:lnTo>
                      <a:pt x="80003" y="91656"/>
                    </a:lnTo>
                    <a:lnTo>
                      <a:pt x="80433" y="92874"/>
                    </a:lnTo>
                    <a:lnTo>
                      <a:pt x="80586" y="95577"/>
                    </a:lnTo>
                    <a:lnTo>
                      <a:pt x="78695" y="96364"/>
                    </a:lnTo>
                    <a:lnTo>
                      <a:pt x="76607" y="96097"/>
                    </a:lnTo>
                    <a:lnTo>
                      <a:pt x="73765" y="97125"/>
                    </a:lnTo>
                    <a:lnTo>
                      <a:pt x="64436" y="92708"/>
                    </a:lnTo>
                    <a:lnTo>
                      <a:pt x="64572" y="89020"/>
                    </a:lnTo>
                    <a:lnTo>
                      <a:pt x="64946" y="87570"/>
                    </a:lnTo>
                    <a:close/>
                    <a:moveTo>
                      <a:pt x="45958" y="86889"/>
                    </a:moveTo>
                    <a:lnTo>
                      <a:pt x="47410" y="87316"/>
                    </a:lnTo>
                    <a:lnTo>
                      <a:pt x="49211" y="88633"/>
                    </a:lnTo>
                    <a:lnTo>
                      <a:pt x="50685" y="88913"/>
                    </a:lnTo>
                    <a:lnTo>
                      <a:pt x="52702" y="90027"/>
                    </a:lnTo>
                    <a:lnTo>
                      <a:pt x="52249" y="90425"/>
                    </a:lnTo>
                    <a:lnTo>
                      <a:pt x="50765" y="90744"/>
                    </a:lnTo>
                    <a:lnTo>
                      <a:pt x="49068" y="90076"/>
                    </a:lnTo>
                    <a:lnTo>
                      <a:pt x="46306" y="87558"/>
                    </a:lnTo>
                    <a:close/>
                    <a:moveTo>
                      <a:pt x="91822" y="83772"/>
                    </a:moveTo>
                    <a:lnTo>
                      <a:pt x="92618" y="84486"/>
                    </a:lnTo>
                    <a:lnTo>
                      <a:pt x="94987" y="84785"/>
                    </a:lnTo>
                    <a:lnTo>
                      <a:pt x="96145" y="85207"/>
                    </a:lnTo>
                    <a:lnTo>
                      <a:pt x="97112" y="85827"/>
                    </a:lnTo>
                    <a:lnTo>
                      <a:pt x="97907" y="86796"/>
                    </a:lnTo>
                    <a:lnTo>
                      <a:pt x="97062" y="87254"/>
                    </a:lnTo>
                    <a:lnTo>
                      <a:pt x="93668" y="86918"/>
                    </a:lnTo>
                    <a:lnTo>
                      <a:pt x="89841" y="89047"/>
                    </a:lnTo>
                    <a:lnTo>
                      <a:pt x="88390" y="88374"/>
                    </a:lnTo>
                    <a:lnTo>
                      <a:pt x="88939" y="87014"/>
                    </a:lnTo>
                    <a:lnTo>
                      <a:pt x="89338" y="86518"/>
                    </a:lnTo>
                    <a:lnTo>
                      <a:pt x="90625" y="85941"/>
                    </a:lnTo>
                    <a:lnTo>
                      <a:pt x="91485" y="85096"/>
                    </a:lnTo>
                    <a:close/>
                    <a:moveTo>
                      <a:pt x="36701" y="83621"/>
                    </a:moveTo>
                    <a:lnTo>
                      <a:pt x="37787" y="83953"/>
                    </a:lnTo>
                    <a:lnTo>
                      <a:pt x="41512" y="86160"/>
                    </a:lnTo>
                    <a:lnTo>
                      <a:pt x="42814" y="88573"/>
                    </a:lnTo>
                    <a:lnTo>
                      <a:pt x="42892" y="89234"/>
                    </a:lnTo>
                    <a:lnTo>
                      <a:pt x="40590" y="89661"/>
                    </a:lnTo>
                    <a:lnTo>
                      <a:pt x="39413" y="88919"/>
                    </a:lnTo>
                    <a:lnTo>
                      <a:pt x="37254" y="88632"/>
                    </a:lnTo>
                    <a:lnTo>
                      <a:pt x="36479" y="83902"/>
                    </a:lnTo>
                    <a:close/>
                    <a:moveTo>
                      <a:pt x="61992" y="80886"/>
                    </a:moveTo>
                    <a:lnTo>
                      <a:pt x="62568" y="80938"/>
                    </a:lnTo>
                    <a:lnTo>
                      <a:pt x="61899" y="83834"/>
                    </a:lnTo>
                    <a:lnTo>
                      <a:pt x="58459" y="91894"/>
                    </a:lnTo>
                    <a:lnTo>
                      <a:pt x="57770" y="93394"/>
                    </a:lnTo>
                    <a:lnTo>
                      <a:pt x="56790" y="93567"/>
                    </a:lnTo>
                    <a:lnTo>
                      <a:pt x="55457" y="91084"/>
                    </a:lnTo>
                    <a:lnTo>
                      <a:pt x="55285" y="90307"/>
                    </a:lnTo>
                    <a:lnTo>
                      <a:pt x="56850" y="88716"/>
                    </a:lnTo>
                    <a:lnTo>
                      <a:pt x="57863" y="86912"/>
                    </a:lnTo>
                    <a:lnTo>
                      <a:pt x="60482" y="84139"/>
                    </a:lnTo>
                    <a:close/>
                    <a:moveTo>
                      <a:pt x="146910" y="76604"/>
                    </a:moveTo>
                    <a:lnTo>
                      <a:pt x="155031" y="81297"/>
                    </a:lnTo>
                    <a:lnTo>
                      <a:pt x="155130" y="83063"/>
                    </a:lnTo>
                    <a:lnTo>
                      <a:pt x="154038" y="85072"/>
                    </a:lnTo>
                    <a:lnTo>
                      <a:pt x="153222" y="85592"/>
                    </a:lnTo>
                    <a:lnTo>
                      <a:pt x="149568" y="84731"/>
                    </a:lnTo>
                    <a:lnTo>
                      <a:pt x="145115" y="82599"/>
                    </a:lnTo>
                    <a:lnTo>
                      <a:pt x="145767" y="78415"/>
                    </a:lnTo>
                    <a:close/>
                    <a:moveTo>
                      <a:pt x="55309" y="66827"/>
                    </a:moveTo>
                    <a:lnTo>
                      <a:pt x="55803" y="66921"/>
                    </a:lnTo>
                    <a:lnTo>
                      <a:pt x="56725" y="68538"/>
                    </a:lnTo>
                    <a:lnTo>
                      <a:pt x="57859" y="71982"/>
                    </a:lnTo>
                    <a:lnTo>
                      <a:pt x="59653" y="75828"/>
                    </a:lnTo>
                    <a:lnTo>
                      <a:pt x="58904" y="77436"/>
                    </a:lnTo>
                    <a:lnTo>
                      <a:pt x="59413" y="79495"/>
                    </a:lnTo>
                    <a:lnTo>
                      <a:pt x="58902" y="81640"/>
                    </a:lnTo>
                    <a:lnTo>
                      <a:pt x="55332" y="84132"/>
                    </a:lnTo>
                    <a:lnTo>
                      <a:pt x="51329" y="84244"/>
                    </a:lnTo>
                    <a:lnTo>
                      <a:pt x="47168" y="83041"/>
                    </a:lnTo>
                    <a:lnTo>
                      <a:pt x="41290" y="80722"/>
                    </a:lnTo>
                    <a:lnTo>
                      <a:pt x="40817" y="79419"/>
                    </a:lnTo>
                    <a:lnTo>
                      <a:pt x="39992" y="78697"/>
                    </a:lnTo>
                    <a:lnTo>
                      <a:pt x="38420" y="74737"/>
                    </a:lnTo>
                    <a:lnTo>
                      <a:pt x="38457" y="69843"/>
                    </a:lnTo>
                    <a:lnTo>
                      <a:pt x="41411" y="69229"/>
                    </a:lnTo>
                    <a:lnTo>
                      <a:pt x="47865" y="66889"/>
                    </a:lnTo>
                    <a:lnTo>
                      <a:pt x="49357" y="67257"/>
                    </a:lnTo>
                    <a:lnTo>
                      <a:pt x="50914" y="68454"/>
                    </a:lnTo>
                    <a:lnTo>
                      <a:pt x="52706" y="68525"/>
                    </a:lnTo>
                    <a:close/>
                    <a:moveTo>
                      <a:pt x="99012" y="64738"/>
                    </a:moveTo>
                    <a:lnTo>
                      <a:pt x="99472" y="64765"/>
                    </a:lnTo>
                    <a:lnTo>
                      <a:pt x="100101" y="65775"/>
                    </a:lnTo>
                    <a:lnTo>
                      <a:pt x="100483" y="67333"/>
                    </a:lnTo>
                    <a:lnTo>
                      <a:pt x="98401" y="68650"/>
                    </a:lnTo>
                    <a:lnTo>
                      <a:pt x="97943" y="68581"/>
                    </a:lnTo>
                    <a:lnTo>
                      <a:pt x="97267" y="66773"/>
                    </a:lnTo>
                    <a:lnTo>
                      <a:pt x="98365" y="65672"/>
                    </a:lnTo>
                    <a:close/>
                    <a:moveTo>
                      <a:pt x="53637" y="55046"/>
                    </a:moveTo>
                    <a:lnTo>
                      <a:pt x="55609" y="57468"/>
                    </a:lnTo>
                    <a:lnTo>
                      <a:pt x="56170" y="58606"/>
                    </a:lnTo>
                    <a:lnTo>
                      <a:pt x="55410" y="59965"/>
                    </a:lnTo>
                    <a:lnTo>
                      <a:pt x="54967" y="61545"/>
                    </a:lnTo>
                    <a:lnTo>
                      <a:pt x="54592" y="62103"/>
                    </a:lnTo>
                    <a:lnTo>
                      <a:pt x="53190" y="61522"/>
                    </a:lnTo>
                    <a:lnTo>
                      <a:pt x="53043" y="59511"/>
                    </a:lnTo>
                    <a:lnTo>
                      <a:pt x="53575" y="57704"/>
                    </a:lnTo>
                    <a:lnTo>
                      <a:pt x="52950" y="56086"/>
                    </a:lnTo>
                    <a:close/>
                    <a:moveTo>
                      <a:pt x="92910" y="50986"/>
                    </a:moveTo>
                    <a:lnTo>
                      <a:pt x="95231" y="51493"/>
                    </a:lnTo>
                    <a:lnTo>
                      <a:pt x="97389" y="52194"/>
                    </a:lnTo>
                    <a:lnTo>
                      <a:pt x="98559" y="52797"/>
                    </a:lnTo>
                    <a:lnTo>
                      <a:pt x="99215" y="53766"/>
                    </a:lnTo>
                    <a:lnTo>
                      <a:pt x="97768" y="56072"/>
                    </a:lnTo>
                    <a:lnTo>
                      <a:pt x="97367" y="57334"/>
                    </a:lnTo>
                    <a:lnTo>
                      <a:pt x="98339" y="61483"/>
                    </a:lnTo>
                    <a:lnTo>
                      <a:pt x="98392" y="64591"/>
                    </a:lnTo>
                    <a:lnTo>
                      <a:pt x="97818" y="65495"/>
                    </a:lnTo>
                    <a:lnTo>
                      <a:pt x="96974" y="66090"/>
                    </a:lnTo>
                    <a:lnTo>
                      <a:pt x="94765" y="66721"/>
                    </a:lnTo>
                    <a:lnTo>
                      <a:pt x="92852" y="67602"/>
                    </a:lnTo>
                    <a:lnTo>
                      <a:pt x="91146" y="69149"/>
                    </a:lnTo>
                    <a:lnTo>
                      <a:pt x="90517" y="71359"/>
                    </a:lnTo>
                    <a:lnTo>
                      <a:pt x="91852" y="72974"/>
                    </a:lnTo>
                    <a:lnTo>
                      <a:pt x="94279" y="73859"/>
                    </a:lnTo>
                    <a:lnTo>
                      <a:pt x="94897" y="76930"/>
                    </a:lnTo>
                    <a:lnTo>
                      <a:pt x="92893" y="78444"/>
                    </a:lnTo>
                    <a:lnTo>
                      <a:pt x="87751" y="79954"/>
                    </a:lnTo>
                    <a:lnTo>
                      <a:pt x="87211" y="83594"/>
                    </a:lnTo>
                    <a:lnTo>
                      <a:pt x="87378" y="86459"/>
                    </a:lnTo>
                    <a:lnTo>
                      <a:pt x="87285" y="88539"/>
                    </a:lnTo>
                    <a:lnTo>
                      <a:pt x="86877" y="91414"/>
                    </a:lnTo>
                    <a:lnTo>
                      <a:pt x="82717" y="92723"/>
                    </a:lnTo>
                    <a:lnTo>
                      <a:pt x="80034" y="88345"/>
                    </a:lnTo>
                    <a:lnTo>
                      <a:pt x="80010" y="86590"/>
                    </a:lnTo>
                    <a:lnTo>
                      <a:pt x="79209" y="84540"/>
                    </a:lnTo>
                    <a:lnTo>
                      <a:pt x="79058" y="82791"/>
                    </a:lnTo>
                    <a:lnTo>
                      <a:pt x="78107" y="79991"/>
                    </a:lnTo>
                    <a:lnTo>
                      <a:pt x="74173" y="79233"/>
                    </a:lnTo>
                    <a:lnTo>
                      <a:pt x="72646" y="79133"/>
                    </a:lnTo>
                    <a:lnTo>
                      <a:pt x="70510" y="79654"/>
                    </a:lnTo>
                    <a:lnTo>
                      <a:pt x="69981" y="79451"/>
                    </a:lnTo>
                    <a:lnTo>
                      <a:pt x="67425" y="75620"/>
                    </a:lnTo>
                    <a:lnTo>
                      <a:pt x="67846" y="71386"/>
                    </a:lnTo>
                    <a:lnTo>
                      <a:pt x="66481" y="69246"/>
                    </a:lnTo>
                    <a:lnTo>
                      <a:pt x="66293" y="68277"/>
                    </a:lnTo>
                    <a:lnTo>
                      <a:pt x="66326" y="67203"/>
                    </a:lnTo>
                    <a:lnTo>
                      <a:pt x="65205" y="66317"/>
                    </a:lnTo>
                    <a:lnTo>
                      <a:pt x="63845" y="65848"/>
                    </a:lnTo>
                    <a:lnTo>
                      <a:pt x="63184" y="63455"/>
                    </a:lnTo>
                    <a:lnTo>
                      <a:pt x="64747" y="62875"/>
                    </a:lnTo>
                    <a:lnTo>
                      <a:pt x="68612" y="63155"/>
                    </a:lnTo>
                    <a:lnTo>
                      <a:pt x="69742" y="62992"/>
                    </a:lnTo>
                    <a:lnTo>
                      <a:pt x="70776" y="62493"/>
                    </a:lnTo>
                    <a:lnTo>
                      <a:pt x="73903" y="58553"/>
                    </a:lnTo>
                    <a:lnTo>
                      <a:pt x="73812" y="57684"/>
                    </a:lnTo>
                    <a:lnTo>
                      <a:pt x="74147" y="56556"/>
                    </a:lnTo>
                    <a:lnTo>
                      <a:pt x="77531" y="56138"/>
                    </a:lnTo>
                    <a:lnTo>
                      <a:pt x="79038" y="57662"/>
                    </a:lnTo>
                    <a:lnTo>
                      <a:pt x="78736" y="60102"/>
                    </a:lnTo>
                    <a:lnTo>
                      <a:pt x="78928" y="63224"/>
                    </a:lnTo>
                    <a:lnTo>
                      <a:pt x="80977" y="64072"/>
                    </a:lnTo>
                    <a:lnTo>
                      <a:pt x="81776" y="64197"/>
                    </a:lnTo>
                    <a:lnTo>
                      <a:pt x="82629" y="61892"/>
                    </a:lnTo>
                    <a:lnTo>
                      <a:pt x="83227" y="60771"/>
                    </a:lnTo>
                    <a:lnTo>
                      <a:pt x="84039" y="60146"/>
                    </a:lnTo>
                    <a:lnTo>
                      <a:pt x="84315" y="58036"/>
                    </a:lnTo>
                    <a:lnTo>
                      <a:pt x="83834" y="56747"/>
                    </a:lnTo>
                    <a:lnTo>
                      <a:pt x="82808" y="55786"/>
                    </a:lnTo>
                    <a:lnTo>
                      <a:pt x="86639" y="53169"/>
                    </a:lnTo>
                    <a:lnTo>
                      <a:pt x="90604" y="51094"/>
                    </a:lnTo>
                    <a:close/>
                    <a:moveTo>
                      <a:pt x="65546" y="12961"/>
                    </a:moveTo>
                    <a:lnTo>
                      <a:pt x="67509" y="13184"/>
                    </a:lnTo>
                    <a:lnTo>
                      <a:pt x="65350" y="14644"/>
                    </a:lnTo>
                    <a:lnTo>
                      <a:pt x="64803" y="15417"/>
                    </a:lnTo>
                    <a:lnTo>
                      <a:pt x="63903" y="16160"/>
                    </a:lnTo>
                    <a:lnTo>
                      <a:pt x="60860" y="15109"/>
                    </a:lnTo>
                    <a:lnTo>
                      <a:pt x="62204" y="13639"/>
                    </a:lnTo>
                    <a:close/>
                    <a:moveTo>
                      <a:pt x="55026" y="0"/>
                    </a:moveTo>
                    <a:lnTo>
                      <a:pt x="52173" y="2816"/>
                    </a:lnTo>
                    <a:lnTo>
                      <a:pt x="51715" y="3905"/>
                    </a:lnTo>
                    <a:lnTo>
                      <a:pt x="51370" y="5573"/>
                    </a:lnTo>
                    <a:lnTo>
                      <a:pt x="53415" y="9192"/>
                    </a:lnTo>
                    <a:lnTo>
                      <a:pt x="52983" y="11391"/>
                    </a:lnTo>
                    <a:lnTo>
                      <a:pt x="53127" y="15713"/>
                    </a:lnTo>
                    <a:lnTo>
                      <a:pt x="51199" y="17962"/>
                    </a:lnTo>
                    <a:lnTo>
                      <a:pt x="49023" y="22738"/>
                    </a:lnTo>
                    <a:lnTo>
                      <a:pt x="48085" y="23440"/>
                    </a:lnTo>
                    <a:lnTo>
                      <a:pt x="47885" y="29001"/>
                    </a:lnTo>
                    <a:lnTo>
                      <a:pt x="48098" y="30326"/>
                    </a:lnTo>
                    <a:lnTo>
                      <a:pt x="47789" y="35374"/>
                    </a:lnTo>
                    <a:lnTo>
                      <a:pt x="50020" y="37437"/>
                    </a:lnTo>
                    <a:lnTo>
                      <a:pt x="52378" y="38515"/>
                    </a:lnTo>
                    <a:lnTo>
                      <a:pt x="60243" y="38477"/>
                    </a:lnTo>
                    <a:lnTo>
                      <a:pt x="61059" y="39383"/>
                    </a:lnTo>
                    <a:lnTo>
                      <a:pt x="62018" y="40939"/>
                    </a:lnTo>
                    <a:lnTo>
                      <a:pt x="61316" y="43578"/>
                    </a:lnTo>
                    <a:lnTo>
                      <a:pt x="60476" y="45567"/>
                    </a:lnTo>
                    <a:lnTo>
                      <a:pt x="58198" y="47241"/>
                    </a:lnTo>
                    <a:lnTo>
                      <a:pt x="55274" y="48488"/>
                    </a:lnTo>
                    <a:lnTo>
                      <a:pt x="53456" y="48543"/>
                    </a:lnTo>
                    <a:lnTo>
                      <a:pt x="50979" y="46172"/>
                    </a:lnTo>
                    <a:lnTo>
                      <a:pt x="49802" y="46941"/>
                    </a:lnTo>
                    <a:lnTo>
                      <a:pt x="48586" y="48150"/>
                    </a:lnTo>
                    <a:lnTo>
                      <a:pt x="46550" y="54627"/>
                    </a:lnTo>
                    <a:lnTo>
                      <a:pt x="45585" y="58992"/>
                    </a:lnTo>
                    <a:lnTo>
                      <a:pt x="45062" y="59346"/>
                    </a:lnTo>
                    <a:lnTo>
                      <a:pt x="43911" y="58703"/>
                    </a:lnTo>
                    <a:lnTo>
                      <a:pt x="41923" y="58653"/>
                    </a:lnTo>
                    <a:lnTo>
                      <a:pt x="39409" y="59687"/>
                    </a:lnTo>
                    <a:lnTo>
                      <a:pt x="40698" y="60612"/>
                    </a:lnTo>
                    <a:lnTo>
                      <a:pt x="42061" y="62217"/>
                    </a:lnTo>
                    <a:lnTo>
                      <a:pt x="41516" y="63021"/>
                    </a:lnTo>
                    <a:lnTo>
                      <a:pt x="39305" y="63889"/>
                    </a:lnTo>
                    <a:lnTo>
                      <a:pt x="37345" y="65645"/>
                    </a:lnTo>
                    <a:lnTo>
                      <a:pt x="36524" y="66973"/>
                    </a:lnTo>
                    <a:lnTo>
                      <a:pt x="34051" y="68543"/>
                    </a:lnTo>
                    <a:lnTo>
                      <a:pt x="32497" y="70532"/>
                    </a:lnTo>
                    <a:lnTo>
                      <a:pt x="33259" y="72995"/>
                    </a:lnTo>
                    <a:lnTo>
                      <a:pt x="33583" y="75156"/>
                    </a:lnTo>
                    <a:lnTo>
                      <a:pt x="34263" y="77540"/>
                    </a:lnTo>
                    <a:lnTo>
                      <a:pt x="33650" y="79442"/>
                    </a:lnTo>
                    <a:lnTo>
                      <a:pt x="30588" y="82168"/>
                    </a:lnTo>
                    <a:lnTo>
                      <a:pt x="29459" y="84528"/>
                    </a:lnTo>
                    <a:lnTo>
                      <a:pt x="32082" y="84498"/>
                    </a:lnTo>
                    <a:lnTo>
                      <a:pt x="33697" y="85043"/>
                    </a:lnTo>
                    <a:lnTo>
                      <a:pt x="34643" y="85740"/>
                    </a:lnTo>
                    <a:lnTo>
                      <a:pt x="35619" y="86727"/>
                    </a:lnTo>
                    <a:lnTo>
                      <a:pt x="35021" y="87946"/>
                    </a:lnTo>
                    <a:lnTo>
                      <a:pt x="35783" y="91101"/>
                    </a:lnTo>
                    <a:lnTo>
                      <a:pt x="35457" y="91101"/>
                    </a:lnTo>
                    <a:lnTo>
                      <a:pt x="34047" y="90830"/>
                    </a:lnTo>
                    <a:lnTo>
                      <a:pt x="33043" y="90184"/>
                    </a:lnTo>
                    <a:lnTo>
                      <a:pt x="30454" y="90644"/>
                    </a:lnTo>
                    <a:lnTo>
                      <a:pt x="26988" y="91691"/>
                    </a:lnTo>
                    <a:lnTo>
                      <a:pt x="25064" y="91638"/>
                    </a:lnTo>
                    <a:lnTo>
                      <a:pt x="23535" y="90514"/>
                    </a:lnTo>
                    <a:lnTo>
                      <a:pt x="17280" y="88911"/>
                    </a:lnTo>
                    <a:lnTo>
                      <a:pt x="16269" y="88781"/>
                    </a:lnTo>
                    <a:lnTo>
                      <a:pt x="12145" y="88714"/>
                    </a:lnTo>
                    <a:lnTo>
                      <a:pt x="12136" y="88711"/>
                    </a:lnTo>
                    <a:lnTo>
                      <a:pt x="11939" y="86176"/>
                    </a:lnTo>
                    <a:lnTo>
                      <a:pt x="11428" y="84343"/>
                    </a:lnTo>
                    <a:lnTo>
                      <a:pt x="9983" y="81613"/>
                    </a:lnTo>
                    <a:lnTo>
                      <a:pt x="12125" y="80954"/>
                    </a:lnTo>
                    <a:lnTo>
                      <a:pt x="11711" y="75622"/>
                    </a:lnTo>
                    <a:lnTo>
                      <a:pt x="10933" y="72852"/>
                    </a:lnTo>
                    <a:lnTo>
                      <a:pt x="4949" y="70003"/>
                    </a:lnTo>
                    <a:lnTo>
                      <a:pt x="236" y="67231"/>
                    </a:lnTo>
                    <a:lnTo>
                      <a:pt x="1324" y="57872"/>
                    </a:lnTo>
                    <a:lnTo>
                      <a:pt x="1788" y="55344"/>
                    </a:lnTo>
                    <a:lnTo>
                      <a:pt x="0" y="50431"/>
                    </a:lnTo>
                    <a:lnTo>
                      <a:pt x="186" y="44763"/>
                    </a:lnTo>
                    <a:lnTo>
                      <a:pt x="939" y="35802"/>
                    </a:lnTo>
                    <a:lnTo>
                      <a:pt x="2438" y="35451"/>
                    </a:lnTo>
                    <a:lnTo>
                      <a:pt x="3537" y="35494"/>
                    </a:lnTo>
                    <a:lnTo>
                      <a:pt x="7776" y="37105"/>
                    </a:lnTo>
                    <a:lnTo>
                      <a:pt x="9541" y="37266"/>
                    </a:lnTo>
                    <a:lnTo>
                      <a:pt x="10750" y="38703"/>
                    </a:lnTo>
                    <a:lnTo>
                      <a:pt x="12166" y="39295"/>
                    </a:lnTo>
                    <a:lnTo>
                      <a:pt x="13192" y="37768"/>
                    </a:lnTo>
                    <a:lnTo>
                      <a:pt x="13591" y="35156"/>
                    </a:lnTo>
                    <a:lnTo>
                      <a:pt x="16951" y="31770"/>
                    </a:lnTo>
                    <a:lnTo>
                      <a:pt x="19305" y="30519"/>
                    </a:lnTo>
                    <a:lnTo>
                      <a:pt x="20910" y="29918"/>
                    </a:lnTo>
                    <a:lnTo>
                      <a:pt x="22529" y="31286"/>
                    </a:lnTo>
                    <a:lnTo>
                      <a:pt x="23768" y="32821"/>
                    </a:lnTo>
                    <a:lnTo>
                      <a:pt x="24062" y="29460"/>
                    </a:lnTo>
                    <a:lnTo>
                      <a:pt x="25062" y="23042"/>
                    </a:lnTo>
                    <a:lnTo>
                      <a:pt x="21868" y="22033"/>
                    </a:lnTo>
                    <a:lnTo>
                      <a:pt x="19266" y="22903"/>
                    </a:lnTo>
                    <a:lnTo>
                      <a:pt x="16686" y="26973"/>
                    </a:lnTo>
                    <a:lnTo>
                      <a:pt x="14384" y="32078"/>
                    </a:lnTo>
                    <a:lnTo>
                      <a:pt x="10650" y="32546"/>
                    </a:lnTo>
                    <a:lnTo>
                      <a:pt x="7670" y="33989"/>
                    </a:lnTo>
                    <a:lnTo>
                      <a:pt x="4980" y="32493"/>
                    </a:lnTo>
                    <a:lnTo>
                      <a:pt x="3246" y="31174"/>
                    </a:lnTo>
                    <a:lnTo>
                      <a:pt x="3203" y="29241"/>
                    </a:lnTo>
                    <a:lnTo>
                      <a:pt x="3596" y="28074"/>
                    </a:lnTo>
                    <a:lnTo>
                      <a:pt x="6757" y="23905"/>
                    </a:lnTo>
                    <a:lnTo>
                      <a:pt x="10992" y="19893"/>
                    </a:lnTo>
                    <a:lnTo>
                      <a:pt x="15258" y="19932"/>
                    </a:lnTo>
                    <a:lnTo>
                      <a:pt x="18370" y="18649"/>
                    </a:lnTo>
                    <a:lnTo>
                      <a:pt x="20229" y="18495"/>
                    </a:lnTo>
                    <a:lnTo>
                      <a:pt x="26034" y="18777"/>
                    </a:lnTo>
                    <a:lnTo>
                      <a:pt x="29014" y="17897"/>
                    </a:lnTo>
                    <a:lnTo>
                      <a:pt x="31683" y="16054"/>
                    </a:lnTo>
                    <a:lnTo>
                      <a:pt x="37450" y="8241"/>
                    </a:lnTo>
                    <a:lnTo>
                      <a:pt x="40705" y="4976"/>
                    </a:lnTo>
                    <a:lnTo>
                      <a:pt x="47267" y="3825"/>
                    </a:lnTo>
                    <a:lnTo>
                      <a:pt x="53330" y="48"/>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61" name="ee4p_DK_2_15912">
                <a:extLst>
                  <a:ext uri="{FF2B5EF4-FFF2-40B4-BE49-F238E27FC236}">
                    <a16:creationId xmlns="" xmlns:a16="http://schemas.microsoft.com/office/drawing/2014/main" id="{54E4804B-F24D-46CB-AD3F-DE35266B3F58}"/>
                  </a:ext>
                </a:extLst>
              </p:cNvPr>
              <p:cNvSpPr>
                <a:spLocks noChangeAspect="1"/>
              </p:cNvSpPr>
              <p:nvPr>
                <p:custDataLst>
                  <p:tags r:id="rId13"/>
                </p:custDataLst>
              </p:nvPr>
            </p:nvSpPr>
            <p:spPr>
              <a:xfrm>
                <a:off x="3096865" y="2080793"/>
                <a:ext cx="90522" cy="129098"/>
              </a:xfrm>
              <a:custGeom>
                <a:avLst/>
                <a:gdLst>
                  <a:gd name="connsiteX0" fmla="*/ 10785 w 22478"/>
                  <a:gd name="connsiteY0" fmla="*/ 24608 h 32057"/>
                  <a:gd name="connsiteX1" fmla="*/ 11425 w 22478"/>
                  <a:gd name="connsiteY1" fmla="*/ 24727 h 32057"/>
                  <a:gd name="connsiteX2" fmla="*/ 11961 w 22478"/>
                  <a:gd name="connsiteY2" fmla="*/ 25678 h 32057"/>
                  <a:gd name="connsiteX3" fmla="*/ 14429 w 22478"/>
                  <a:gd name="connsiteY3" fmla="*/ 26302 h 32057"/>
                  <a:gd name="connsiteX4" fmla="*/ 15079 w 22478"/>
                  <a:gd name="connsiteY4" fmla="*/ 26771 h 32057"/>
                  <a:gd name="connsiteX5" fmla="*/ 15070 w 22478"/>
                  <a:gd name="connsiteY5" fmla="*/ 27927 h 32057"/>
                  <a:gd name="connsiteX6" fmla="*/ 15900 w 22478"/>
                  <a:gd name="connsiteY6" fmla="*/ 29296 h 32057"/>
                  <a:gd name="connsiteX7" fmla="*/ 15990 w 22478"/>
                  <a:gd name="connsiteY7" fmla="*/ 31032 h 32057"/>
                  <a:gd name="connsiteX8" fmla="*/ 16427 w 22478"/>
                  <a:gd name="connsiteY8" fmla="*/ 32057 h 32057"/>
                  <a:gd name="connsiteX9" fmla="*/ 15911 w 22478"/>
                  <a:gd name="connsiteY9" fmla="*/ 31943 h 32057"/>
                  <a:gd name="connsiteX10" fmla="*/ 14419 w 22478"/>
                  <a:gd name="connsiteY10" fmla="*/ 30774 h 32057"/>
                  <a:gd name="connsiteX11" fmla="*/ 11818 w 22478"/>
                  <a:gd name="connsiteY11" fmla="*/ 27982 h 32057"/>
                  <a:gd name="connsiteX12" fmla="*/ 10909 w 22478"/>
                  <a:gd name="connsiteY12" fmla="*/ 25673 h 32057"/>
                  <a:gd name="connsiteX13" fmla="*/ 12842 w 22478"/>
                  <a:gd name="connsiteY13" fmla="*/ 15452 h 32057"/>
                  <a:gd name="connsiteX14" fmla="*/ 13971 w 22478"/>
                  <a:gd name="connsiteY14" fmla="*/ 15736 h 32057"/>
                  <a:gd name="connsiteX15" fmla="*/ 16816 w 22478"/>
                  <a:gd name="connsiteY15" fmla="*/ 16880 h 32057"/>
                  <a:gd name="connsiteX16" fmla="*/ 17618 w 22478"/>
                  <a:gd name="connsiteY16" fmla="*/ 18073 h 32057"/>
                  <a:gd name="connsiteX17" fmla="*/ 17676 w 22478"/>
                  <a:gd name="connsiteY17" fmla="*/ 18779 h 32057"/>
                  <a:gd name="connsiteX18" fmla="*/ 17243 w 22478"/>
                  <a:gd name="connsiteY18" fmla="*/ 20059 h 32057"/>
                  <a:gd name="connsiteX19" fmla="*/ 16637 w 22478"/>
                  <a:gd name="connsiteY19" fmla="*/ 20048 h 32057"/>
                  <a:gd name="connsiteX20" fmla="*/ 14557 w 22478"/>
                  <a:gd name="connsiteY20" fmla="*/ 18460 h 32057"/>
                  <a:gd name="connsiteX21" fmla="*/ 12901 w 22478"/>
                  <a:gd name="connsiteY21" fmla="*/ 17595 h 32057"/>
                  <a:gd name="connsiteX22" fmla="*/ 12352 w 22478"/>
                  <a:gd name="connsiteY22" fmla="*/ 16864 h 32057"/>
                  <a:gd name="connsiteX23" fmla="*/ 11892 w 22478"/>
                  <a:gd name="connsiteY23" fmla="*/ 15608 h 32057"/>
                  <a:gd name="connsiteX24" fmla="*/ 4141 w 22478"/>
                  <a:gd name="connsiteY24" fmla="*/ 7004 h 32057"/>
                  <a:gd name="connsiteX25" fmla="*/ 5212 w 22478"/>
                  <a:gd name="connsiteY25" fmla="*/ 7411 h 32057"/>
                  <a:gd name="connsiteX26" fmla="*/ 7197 w 22478"/>
                  <a:gd name="connsiteY26" fmla="*/ 8737 h 32057"/>
                  <a:gd name="connsiteX27" fmla="*/ 7903 w 22478"/>
                  <a:gd name="connsiteY27" fmla="*/ 9669 h 32057"/>
                  <a:gd name="connsiteX28" fmla="*/ 6762 w 22478"/>
                  <a:gd name="connsiteY28" fmla="*/ 10571 h 32057"/>
                  <a:gd name="connsiteX29" fmla="*/ 5377 w 22478"/>
                  <a:gd name="connsiteY29" fmla="*/ 10803 h 32057"/>
                  <a:gd name="connsiteX30" fmla="*/ 3707 w 22478"/>
                  <a:gd name="connsiteY30" fmla="*/ 10595 h 32057"/>
                  <a:gd name="connsiteX31" fmla="*/ 962 w 22478"/>
                  <a:gd name="connsiteY31" fmla="*/ 9616 h 32057"/>
                  <a:gd name="connsiteX32" fmla="*/ 0 w 22478"/>
                  <a:gd name="connsiteY32" fmla="*/ 7378 h 32057"/>
                  <a:gd name="connsiteX33" fmla="*/ 1898 w 22478"/>
                  <a:gd name="connsiteY33" fmla="*/ 7433 h 32057"/>
                  <a:gd name="connsiteX34" fmla="*/ 10259 w 22478"/>
                  <a:gd name="connsiteY34" fmla="*/ 1351 h 32057"/>
                  <a:gd name="connsiteX35" fmla="*/ 13686 w 22478"/>
                  <a:gd name="connsiteY35" fmla="*/ 3076 h 32057"/>
                  <a:gd name="connsiteX36" fmla="*/ 17502 w 22478"/>
                  <a:gd name="connsiteY36" fmla="*/ 4380 h 32057"/>
                  <a:gd name="connsiteX37" fmla="*/ 16955 w 22478"/>
                  <a:gd name="connsiteY37" fmla="*/ 8974 h 32057"/>
                  <a:gd name="connsiteX38" fmla="*/ 16057 w 22478"/>
                  <a:gd name="connsiteY38" fmla="*/ 8948 h 32057"/>
                  <a:gd name="connsiteX39" fmla="*/ 14454 w 22478"/>
                  <a:gd name="connsiteY39" fmla="*/ 7679 h 32057"/>
                  <a:gd name="connsiteX40" fmla="*/ 13248 w 22478"/>
                  <a:gd name="connsiteY40" fmla="*/ 7418 h 32057"/>
                  <a:gd name="connsiteX41" fmla="*/ 12871 w 22478"/>
                  <a:gd name="connsiteY41" fmla="*/ 8096 h 32057"/>
                  <a:gd name="connsiteX42" fmla="*/ 12933 w 22478"/>
                  <a:gd name="connsiteY42" fmla="*/ 8912 h 32057"/>
                  <a:gd name="connsiteX43" fmla="*/ 13557 w 22478"/>
                  <a:gd name="connsiteY43" fmla="*/ 9424 h 32057"/>
                  <a:gd name="connsiteX44" fmla="*/ 15479 w 22478"/>
                  <a:gd name="connsiteY44" fmla="*/ 12498 h 32057"/>
                  <a:gd name="connsiteX45" fmla="*/ 15659 w 22478"/>
                  <a:gd name="connsiteY45" fmla="*/ 13392 h 32057"/>
                  <a:gd name="connsiteX46" fmla="*/ 15421 w 22478"/>
                  <a:gd name="connsiteY46" fmla="*/ 13825 h 32057"/>
                  <a:gd name="connsiteX47" fmla="*/ 13552 w 22478"/>
                  <a:gd name="connsiteY47" fmla="*/ 12939 h 32057"/>
                  <a:gd name="connsiteX48" fmla="*/ 9044 w 22478"/>
                  <a:gd name="connsiteY48" fmla="*/ 8960 h 32057"/>
                  <a:gd name="connsiteX49" fmla="*/ 5537 w 22478"/>
                  <a:gd name="connsiteY49" fmla="*/ 2403 h 32057"/>
                  <a:gd name="connsiteX50" fmla="*/ 19193 w 22478"/>
                  <a:gd name="connsiteY50" fmla="*/ 0 h 32057"/>
                  <a:gd name="connsiteX51" fmla="*/ 20996 w 22478"/>
                  <a:gd name="connsiteY51" fmla="*/ 2187 h 32057"/>
                  <a:gd name="connsiteX52" fmla="*/ 22478 w 22478"/>
                  <a:gd name="connsiteY52" fmla="*/ 3327 h 32057"/>
                  <a:gd name="connsiteX53" fmla="*/ 21420 w 22478"/>
                  <a:gd name="connsiteY53" fmla="*/ 5796 h 32057"/>
                  <a:gd name="connsiteX54" fmla="*/ 19854 w 22478"/>
                  <a:gd name="connsiteY54" fmla="*/ 5408 h 32057"/>
                  <a:gd name="connsiteX55" fmla="*/ 19424 w 22478"/>
                  <a:gd name="connsiteY55" fmla="*/ 5143 h 32057"/>
                  <a:gd name="connsiteX56" fmla="*/ 19085 w 22478"/>
                  <a:gd name="connsiteY56" fmla="*/ 4496 h 32057"/>
                  <a:gd name="connsiteX57" fmla="*/ 19249 w 22478"/>
                  <a:gd name="connsiteY57" fmla="*/ 2659 h 3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2478" h="32057">
                    <a:moveTo>
                      <a:pt x="10785" y="24608"/>
                    </a:moveTo>
                    <a:lnTo>
                      <a:pt x="11425" y="24727"/>
                    </a:lnTo>
                    <a:lnTo>
                      <a:pt x="11961" y="25678"/>
                    </a:lnTo>
                    <a:lnTo>
                      <a:pt x="14429" y="26302"/>
                    </a:lnTo>
                    <a:lnTo>
                      <a:pt x="15079" y="26771"/>
                    </a:lnTo>
                    <a:lnTo>
                      <a:pt x="15070" y="27927"/>
                    </a:lnTo>
                    <a:lnTo>
                      <a:pt x="15900" y="29296"/>
                    </a:lnTo>
                    <a:lnTo>
                      <a:pt x="15990" y="31032"/>
                    </a:lnTo>
                    <a:lnTo>
                      <a:pt x="16427" y="32057"/>
                    </a:lnTo>
                    <a:lnTo>
                      <a:pt x="15911" y="31943"/>
                    </a:lnTo>
                    <a:lnTo>
                      <a:pt x="14419" y="30774"/>
                    </a:lnTo>
                    <a:lnTo>
                      <a:pt x="11818" y="27982"/>
                    </a:lnTo>
                    <a:lnTo>
                      <a:pt x="10909" y="25673"/>
                    </a:lnTo>
                    <a:close/>
                    <a:moveTo>
                      <a:pt x="12842" y="15452"/>
                    </a:moveTo>
                    <a:lnTo>
                      <a:pt x="13971" y="15736"/>
                    </a:lnTo>
                    <a:lnTo>
                      <a:pt x="16816" y="16880"/>
                    </a:lnTo>
                    <a:lnTo>
                      <a:pt x="17618" y="18073"/>
                    </a:lnTo>
                    <a:lnTo>
                      <a:pt x="17676" y="18779"/>
                    </a:lnTo>
                    <a:lnTo>
                      <a:pt x="17243" y="20059"/>
                    </a:lnTo>
                    <a:lnTo>
                      <a:pt x="16637" y="20048"/>
                    </a:lnTo>
                    <a:lnTo>
                      <a:pt x="14557" y="18460"/>
                    </a:lnTo>
                    <a:lnTo>
                      <a:pt x="12901" y="17595"/>
                    </a:lnTo>
                    <a:lnTo>
                      <a:pt x="12352" y="16864"/>
                    </a:lnTo>
                    <a:lnTo>
                      <a:pt x="11892" y="15608"/>
                    </a:lnTo>
                    <a:close/>
                    <a:moveTo>
                      <a:pt x="4141" y="7004"/>
                    </a:moveTo>
                    <a:lnTo>
                      <a:pt x="5212" y="7411"/>
                    </a:lnTo>
                    <a:lnTo>
                      <a:pt x="7197" y="8737"/>
                    </a:lnTo>
                    <a:lnTo>
                      <a:pt x="7903" y="9669"/>
                    </a:lnTo>
                    <a:lnTo>
                      <a:pt x="6762" y="10571"/>
                    </a:lnTo>
                    <a:lnTo>
                      <a:pt x="5377" y="10803"/>
                    </a:lnTo>
                    <a:lnTo>
                      <a:pt x="3707" y="10595"/>
                    </a:lnTo>
                    <a:lnTo>
                      <a:pt x="962" y="9616"/>
                    </a:lnTo>
                    <a:lnTo>
                      <a:pt x="0" y="7378"/>
                    </a:lnTo>
                    <a:lnTo>
                      <a:pt x="1898" y="7433"/>
                    </a:lnTo>
                    <a:close/>
                    <a:moveTo>
                      <a:pt x="10259" y="1351"/>
                    </a:moveTo>
                    <a:lnTo>
                      <a:pt x="13686" y="3076"/>
                    </a:lnTo>
                    <a:lnTo>
                      <a:pt x="17502" y="4380"/>
                    </a:lnTo>
                    <a:lnTo>
                      <a:pt x="16955" y="8974"/>
                    </a:lnTo>
                    <a:lnTo>
                      <a:pt x="16057" y="8948"/>
                    </a:lnTo>
                    <a:lnTo>
                      <a:pt x="14454" y="7679"/>
                    </a:lnTo>
                    <a:lnTo>
                      <a:pt x="13248" y="7418"/>
                    </a:lnTo>
                    <a:lnTo>
                      <a:pt x="12871" y="8096"/>
                    </a:lnTo>
                    <a:lnTo>
                      <a:pt x="12933" y="8912"/>
                    </a:lnTo>
                    <a:lnTo>
                      <a:pt x="13557" y="9424"/>
                    </a:lnTo>
                    <a:lnTo>
                      <a:pt x="15479" y="12498"/>
                    </a:lnTo>
                    <a:lnTo>
                      <a:pt x="15659" y="13392"/>
                    </a:lnTo>
                    <a:lnTo>
                      <a:pt x="15421" y="13825"/>
                    </a:lnTo>
                    <a:lnTo>
                      <a:pt x="13552" y="12939"/>
                    </a:lnTo>
                    <a:lnTo>
                      <a:pt x="9044" y="8960"/>
                    </a:lnTo>
                    <a:lnTo>
                      <a:pt x="5537" y="2403"/>
                    </a:lnTo>
                    <a:close/>
                    <a:moveTo>
                      <a:pt x="19193" y="0"/>
                    </a:moveTo>
                    <a:lnTo>
                      <a:pt x="20996" y="2187"/>
                    </a:lnTo>
                    <a:lnTo>
                      <a:pt x="22478" y="3327"/>
                    </a:lnTo>
                    <a:lnTo>
                      <a:pt x="21420" y="5796"/>
                    </a:lnTo>
                    <a:lnTo>
                      <a:pt x="19854" y="5408"/>
                    </a:lnTo>
                    <a:lnTo>
                      <a:pt x="19424" y="5143"/>
                    </a:lnTo>
                    <a:lnTo>
                      <a:pt x="19085" y="4496"/>
                    </a:lnTo>
                    <a:lnTo>
                      <a:pt x="19249" y="2659"/>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62" name="ee4p_ES_1_15912">
                <a:extLst>
                  <a:ext uri="{FF2B5EF4-FFF2-40B4-BE49-F238E27FC236}">
                    <a16:creationId xmlns="" xmlns:a16="http://schemas.microsoft.com/office/drawing/2014/main" id="{1A89D9D5-E848-4D44-ABDA-BBC81732E097}"/>
                  </a:ext>
                </a:extLst>
              </p:cNvPr>
              <p:cNvSpPr>
                <a:spLocks noChangeAspect="1"/>
              </p:cNvSpPr>
              <p:nvPr>
                <p:custDataLst>
                  <p:tags r:id="rId14"/>
                </p:custDataLst>
              </p:nvPr>
            </p:nvSpPr>
            <p:spPr>
              <a:xfrm>
                <a:off x="3866766" y="4735684"/>
                <a:ext cx="275940" cy="147904"/>
              </a:xfrm>
              <a:custGeom>
                <a:avLst/>
                <a:gdLst>
                  <a:gd name="connsiteX0" fmla="*/ 4710 w 68520"/>
                  <a:gd name="connsiteY0" fmla="*/ 33907 h 36727"/>
                  <a:gd name="connsiteX1" fmla="*/ 6049 w 68520"/>
                  <a:gd name="connsiteY1" fmla="*/ 35359 h 36727"/>
                  <a:gd name="connsiteX2" fmla="*/ 8167 w 68520"/>
                  <a:gd name="connsiteY2" fmla="*/ 35628 h 36727"/>
                  <a:gd name="connsiteX3" fmla="*/ 8195 w 68520"/>
                  <a:gd name="connsiteY3" fmla="*/ 36386 h 36727"/>
                  <a:gd name="connsiteX4" fmla="*/ 7692 w 68520"/>
                  <a:gd name="connsiteY4" fmla="*/ 36727 h 36727"/>
                  <a:gd name="connsiteX5" fmla="*/ 6228 w 68520"/>
                  <a:gd name="connsiteY5" fmla="*/ 36414 h 36727"/>
                  <a:gd name="connsiteX6" fmla="*/ 4034 w 68520"/>
                  <a:gd name="connsiteY6" fmla="*/ 36414 h 36727"/>
                  <a:gd name="connsiteX7" fmla="*/ 3950 w 68520"/>
                  <a:gd name="connsiteY7" fmla="*/ 35372 h 36727"/>
                  <a:gd name="connsiteX8" fmla="*/ 4287 w 68520"/>
                  <a:gd name="connsiteY8" fmla="*/ 34644 h 36727"/>
                  <a:gd name="connsiteX9" fmla="*/ 7543 w 68520"/>
                  <a:gd name="connsiteY9" fmla="*/ 24790 h 36727"/>
                  <a:gd name="connsiteX10" fmla="*/ 8621 w 68520"/>
                  <a:gd name="connsiteY10" fmla="*/ 25661 h 36727"/>
                  <a:gd name="connsiteX11" fmla="*/ 8852 w 68520"/>
                  <a:gd name="connsiteY11" fmla="*/ 26917 h 36727"/>
                  <a:gd name="connsiteX12" fmla="*/ 5997 w 68520"/>
                  <a:gd name="connsiteY12" fmla="*/ 29665 h 36727"/>
                  <a:gd name="connsiteX13" fmla="*/ 4907 w 68520"/>
                  <a:gd name="connsiteY13" fmla="*/ 30022 h 36727"/>
                  <a:gd name="connsiteX14" fmla="*/ 4106 w 68520"/>
                  <a:gd name="connsiteY14" fmla="*/ 31608 h 36727"/>
                  <a:gd name="connsiteX15" fmla="*/ 743 w 68520"/>
                  <a:gd name="connsiteY15" fmla="*/ 31047 h 36727"/>
                  <a:gd name="connsiteX16" fmla="*/ 0 w 68520"/>
                  <a:gd name="connsiteY16" fmla="*/ 30405 h 36727"/>
                  <a:gd name="connsiteX17" fmla="*/ 728 w 68520"/>
                  <a:gd name="connsiteY17" fmla="*/ 28609 h 36727"/>
                  <a:gd name="connsiteX18" fmla="*/ 1691 w 68520"/>
                  <a:gd name="connsiteY18" fmla="*/ 28393 h 36727"/>
                  <a:gd name="connsiteX19" fmla="*/ 1752 w 68520"/>
                  <a:gd name="connsiteY19" fmla="*/ 27115 h 36727"/>
                  <a:gd name="connsiteX20" fmla="*/ 2771 w 68520"/>
                  <a:gd name="connsiteY20" fmla="*/ 25831 h 36727"/>
                  <a:gd name="connsiteX21" fmla="*/ 42795 w 68520"/>
                  <a:gd name="connsiteY21" fmla="*/ 2728 h 36727"/>
                  <a:gd name="connsiteX22" fmla="*/ 43655 w 68520"/>
                  <a:gd name="connsiteY22" fmla="*/ 2973 h 36727"/>
                  <a:gd name="connsiteX23" fmla="*/ 42923 w 68520"/>
                  <a:gd name="connsiteY23" fmla="*/ 3934 h 36727"/>
                  <a:gd name="connsiteX24" fmla="*/ 42979 w 68520"/>
                  <a:gd name="connsiteY24" fmla="*/ 4364 h 36727"/>
                  <a:gd name="connsiteX25" fmla="*/ 43678 w 68520"/>
                  <a:gd name="connsiteY25" fmla="*/ 4830 h 36727"/>
                  <a:gd name="connsiteX26" fmla="*/ 43508 w 68520"/>
                  <a:gd name="connsiteY26" fmla="*/ 5571 h 36727"/>
                  <a:gd name="connsiteX27" fmla="*/ 42795 w 68520"/>
                  <a:gd name="connsiteY27" fmla="*/ 6217 h 36727"/>
                  <a:gd name="connsiteX28" fmla="*/ 42499 w 68520"/>
                  <a:gd name="connsiteY28" fmla="*/ 7427 h 36727"/>
                  <a:gd name="connsiteX29" fmla="*/ 44618 w 68520"/>
                  <a:gd name="connsiteY29" fmla="*/ 8296 h 36727"/>
                  <a:gd name="connsiteX30" fmla="*/ 46853 w 68520"/>
                  <a:gd name="connsiteY30" fmla="*/ 7515 h 36727"/>
                  <a:gd name="connsiteX31" fmla="*/ 48041 w 68520"/>
                  <a:gd name="connsiteY31" fmla="*/ 7760 h 36727"/>
                  <a:gd name="connsiteX32" fmla="*/ 49213 w 68520"/>
                  <a:gd name="connsiteY32" fmla="*/ 8178 h 36727"/>
                  <a:gd name="connsiteX33" fmla="*/ 49498 w 68520"/>
                  <a:gd name="connsiteY33" fmla="*/ 9829 h 36727"/>
                  <a:gd name="connsiteX34" fmla="*/ 48455 w 68520"/>
                  <a:gd name="connsiteY34" fmla="*/ 11665 h 36727"/>
                  <a:gd name="connsiteX35" fmla="*/ 46998 w 68520"/>
                  <a:gd name="connsiteY35" fmla="*/ 13522 h 36727"/>
                  <a:gd name="connsiteX36" fmla="*/ 45764 w 68520"/>
                  <a:gd name="connsiteY36" fmla="*/ 15563 h 36727"/>
                  <a:gd name="connsiteX37" fmla="*/ 44698 w 68520"/>
                  <a:gd name="connsiteY37" fmla="*/ 17910 h 36727"/>
                  <a:gd name="connsiteX38" fmla="*/ 42704 w 68520"/>
                  <a:gd name="connsiteY38" fmla="*/ 19294 h 36727"/>
                  <a:gd name="connsiteX39" fmla="*/ 40897 w 68520"/>
                  <a:gd name="connsiteY39" fmla="*/ 20123 h 36727"/>
                  <a:gd name="connsiteX40" fmla="*/ 37077 w 68520"/>
                  <a:gd name="connsiteY40" fmla="*/ 18383 h 36727"/>
                  <a:gd name="connsiteX41" fmla="*/ 34860 w 68520"/>
                  <a:gd name="connsiteY41" fmla="*/ 17950 h 36727"/>
                  <a:gd name="connsiteX42" fmla="*/ 34197 w 68520"/>
                  <a:gd name="connsiteY42" fmla="*/ 17297 h 36727"/>
                  <a:gd name="connsiteX43" fmla="*/ 33670 w 68520"/>
                  <a:gd name="connsiteY43" fmla="*/ 14701 h 36727"/>
                  <a:gd name="connsiteX44" fmla="*/ 32666 w 68520"/>
                  <a:gd name="connsiteY44" fmla="*/ 13873 h 36727"/>
                  <a:gd name="connsiteX45" fmla="*/ 31195 w 68520"/>
                  <a:gd name="connsiteY45" fmla="*/ 13508 h 36727"/>
                  <a:gd name="connsiteX46" fmla="*/ 29908 w 68520"/>
                  <a:gd name="connsiteY46" fmla="*/ 14171 h 36727"/>
                  <a:gd name="connsiteX47" fmla="*/ 28219 w 68520"/>
                  <a:gd name="connsiteY47" fmla="*/ 15542 h 36727"/>
                  <a:gd name="connsiteX48" fmla="*/ 27319 w 68520"/>
                  <a:gd name="connsiteY48" fmla="*/ 14176 h 36727"/>
                  <a:gd name="connsiteX49" fmla="*/ 25894 w 68520"/>
                  <a:gd name="connsiteY49" fmla="*/ 13919 h 36727"/>
                  <a:gd name="connsiteX50" fmla="*/ 25356 w 68520"/>
                  <a:gd name="connsiteY50" fmla="*/ 13096 h 36727"/>
                  <a:gd name="connsiteX51" fmla="*/ 25384 w 68520"/>
                  <a:gd name="connsiteY51" fmla="*/ 12030 h 36727"/>
                  <a:gd name="connsiteX52" fmla="*/ 34531 w 68520"/>
                  <a:gd name="connsiteY52" fmla="*/ 5741 h 36727"/>
                  <a:gd name="connsiteX53" fmla="*/ 37181 w 68520"/>
                  <a:gd name="connsiteY53" fmla="*/ 4349 h 36727"/>
                  <a:gd name="connsiteX54" fmla="*/ 62707 w 68520"/>
                  <a:gd name="connsiteY54" fmla="*/ 0 h 36727"/>
                  <a:gd name="connsiteX55" fmla="*/ 66391 w 68520"/>
                  <a:gd name="connsiteY55" fmla="*/ 1114 h 36727"/>
                  <a:gd name="connsiteX56" fmla="*/ 68367 w 68520"/>
                  <a:gd name="connsiteY56" fmla="*/ 4116 h 36727"/>
                  <a:gd name="connsiteX57" fmla="*/ 68520 w 68520"/>
                  <a:gd name="connsiteY57" fmla="*/ 4630 h 36727"/>
                  <a:gd name="connsiteX58" fmla="*/ 67892 w 68520"/>
                  <a:gd name="connsiteY58" fmla="*/ 6080 h 36727"/>
                  <a:gd name="connsiteX59" fmla="*/ 67486 w 68520"/>
                  <a:gd name="connsiteY59" fmla="*/ 6381 h 36727"/>
                  <a:gd name="connsiteX60" fmla="*/ 60684 w 68520"/>
                  <a:gd name="connsiteY60" fmla="*/ 3371 h 36727"/>
                  <a:gd name="connsiteX61" fmla="*/ 58462 w 68520"/>
                  <a:gd name="connsiteY61" fmla="*/ 3035 h 36727"/>
                  <a:gd name="connsiteX62" fmla="*/ 57920 w 68520"/>
                  <a:gd name="connsiteY62" fmla="*/ 2575 h 36727"/>
                  <a:gd name="connsiteX63" fmla="*/ 57980 w 68520"/>
                  <a:gd name="connsiteY63" fmla="*/ 1008 h 36727"/>
                  <a:gd name="connsiteX64" fmla="*/ 58157 w 68520"/>
                  <a:gd name="connsiteY64" fmla="*/ 315 h 3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8520" h="36727">
                    <a:moveTo>
                      <a:pt x="4710" y="33907"/>
                    </a:moveTo>
                    <a:lnTo>
                      <a:pt x="6049" y="35359"/>
                    </a:lnTo>
                    <a:lnTo>
                      <a:pt x="8167" y="35628"/>
                    </a:lnTo>
                    <a:lnTo>
                      <a:pt x="8195" y="36386"/>
                    </a:lnTo>
                    <a:lnTo>
                      <a:pt x="7692" y="36727"/>
                    </a:lnTo>
                    <a:lnTo>
                      <a:pt x="6228" y="36414"/>
                    </a:lnTo>
                    <a:lnTo>
                      <a:pt x="4034" y="36414"/>
                    </a:lnTo>
                    <a:lnTo>
                      <a:pt x="3950" y="35372"/>
                    </a:lnTo>
                    <a:lnTo>
                      <a:pt x="4287" y="34644"/>
                    </a:lnTo>
                    <a:close/>
                    <a:moveTo>
                      <a:pt x="7543" y="24790"/>
                    </a:moveTo>
                    <a:lnTo>
                      <a:pt x="8621" y="25661"/>
                    </a:lnTo>
                    <a:lnTo>
                      <a:pt x="8852" y="26917"/>
                    </a:lnTo>
                    <a:lnTo>
                      <a:pt x="5997" y="29665"/>
                    </a:lnTo>
                    <a:lnTo>
                      <a:pt x="4907" y="30022"/>
                    </a:lnTo>
                    <a:lnTo>
                      <a:pt x="4106" y="31608"/>
                    </a:lnTo>
                    <a:lnTo>
                      <a:pt x="743" y="31047"/>
                    </a:lnTo>
                    <a:lnTo>
                      <a:pt x="0" y="30405"/>
                    </a:lnTo>
                    <a:lnTo>
                      <a:pt x="728" y="28609"/>
                    </a:lnTo>
                    <a:lnTo>
                      <a:pt x="1691" y="28393"/>
                    </a:lnTo>
                    <a:lnTo>
                      <a:pt x="1752" y="27115"/>
                    </a:lnTo>
                    <a:lnTo>
                      <a:pt x="2771" y="25831"/>
                    </a:lnTo>
                    <a:close/>
                    <a:moveTo>
                      <a:pt x="42795" y="2728"/>
                    </a:moveTo>
                    <a:lnTo>
                      <a:pt x="43655" y="2973"/>
                    </a:lnTo>
                    <a:lnTo>
                      <a:pt x="42923" y="3934"/>
                    </a:lnTo>
                    <a:lnTo>
                      <a:pt x="42979" y="4364"/>
                    </a:lnTo>
                    <a:lnTo>
                      <a:pt x="43678" y="4830"/>
                    </a:lnTo>
                    <a:lnTo>
                      <a:pt x="43508" y="5571"/>
                    </a:lnTo>
                    <a:lnTo>
                      <a:pt x="42795" y="6217"/>
                    </a:lnTo>
                    <a:lnTo>
                      <a:pt x="42499" y="7427"/>
                    </a:lnTo>
                    <a:lnTo>
                      <a:pt x="44618" y="8296"/>
                    </a:lnTo>
                    <a:lnTo>
                      <a:pt x="46853" y="7515"/>
                    </a:lnTo>
                    <a:lnTo>
                      <a:pt x="48041" y="7760"/>
                    </a:lnTo>
                    <a:lnTo>
                      <a:pt x="49213" y="8178"/>
                    </a:lnTo>
                    <a:lnTo>
                      <a:pt x="49498" y="9829"/>
                    </a:lnTo>
                    <a:lnTo>
                      <a:pt x="48455" y="11665"/>
                    </a:lnTo>
                    <a:lnTo>
                      <a:pt x="46998" y="13522"/>
                    </a:lnTo>
                    <a:lnTo>
                      <a:pt x="45764" y="15563"/>
                    </a:lnTo>
                    <a:lnTo>
                      <a:pt x="44698" y="17910"/>
                    </a:lnTo>
                    <a:lnTo>
                      <a:pt x="42704" y="19294"/>
                    </a:lnTo>
                    <a:lnTo>
                      <a:pt x="40897" y="20123"/>
                    </a:lnTo>
                    <a:lnTo>
                      <a:pt x="37077" y="18383"/>
                    </a:lnTo>
                    <a:lnTo>
                      <a:pt x="34860" y="17950"/>
                    </a:lnTo>
                    <a:lnTo>
                      <a:pt x="34197" y="17297"/>
                    </a:lnTo>
                    <a:lnTo>
                      <a:pt x="33670" y="14701"/>
                    </a:lnTo>
                    <a:lnTo>
                      <a:pt x="32666" y="13873"/>
                    </a:lnTo>
                    <a:lnTo>
                      <a:pt x="31195" y="13508"/>
                    </a:lnTo>
                    <a:lnTo>
                      <a:pt x="29908" y="14171"/>
                    </a:lnTo>
                    <a:lnTo>
                      <a:pt x="28219" y="15542"/>
                    </a:lnTo>
                    <a:lnTo>
                      <a:pt x="27319" y="14176"/>
                    </a:lnTo>
                    <a:lnTo>
                      <a:pt x="25894" y="13919"/>
                    </a:lnTo>
                    <a:lnTo>
                      <a:pt x="25356" y="13096"/>
                    </a:lnTo>
                    <a:lnTo>
                      <a:pt x="25384" y="12030"/>
                    </a:lnTo>
                    <a:lnTo>
                      <a:pt x="34531" y="5741"/>
                    </a:lnTo>
                    <a:lnTo>
                      <a:pt x="37181" y="4349"/>
                    </a:lnTo>
                    <a:close/>
                    <a:moveTo>
                      <a:pt x="62707" y="0"/>
                    </a:moveTo>
                    <a:lnTo>
                      <a:pt x="66391" y="1114"/>
                    </a:lnTo>
                    <a:lnTo>
                      <a:pt x="68367" y="4116"/>
                    </a:lnTo>
                    <a:lnTo>
                      <a:pt x="68520" y="4630"/>
                    </a:lnTo>
                    <a:lnTo>
                      <a:pt x="67892" y="6080"/>
                    </a:lnTo>
                    <a:lnTo>
                      <a:pt x="67486" y="6381"/>
                    </a:lnTo>
                    <a:lnTo>
                      <a:pt x="60684" y="3371"/>
                    </a:lnTo>
                    <a:lnTo>
                      <a:pt x="58462" y="3035"/>
                    </a:lnTo>
                    <a:lnTo>
                      <a:pt x="57920" y="2575"/>
                    </a:lnTo>
                    <a:lnTo>
                      <a:pt x="57980" y="1008"/>
                    </a:lnTo>
                    <a:lnTo>
                      <a:pt x="58157" y="315"/>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63" name="ee4p_ES_2_15912">
                <a:extLst>
                  <a:ext uri="{FF2B5EF4-FFF2-40B4-BE49-F238E27FC236}">
                    <a16:creationId xmlns="" xmlns:a16="http://schemas.microsoft.com/office/drawing/2014/main" id="{AACBC3ED-555E-44E8-8A77-A587B401EC81}"/>
                  </a:ext>
                </a:extLst>
              </p:cNvPr>
              <p:cNvSpPr>
                <a:spLocks noChangeAspect="1"/>
              </p:cNvSpPr>
              <p:nvPr>
                <p:custDataLst>
                  <p:tags r:id="rId15"/>
                </p:custDataLst>
              </p:nvPr>
            </p:nvSpPr>
            <p:spPr>
              <a:xfrm>
                <a:off x="2935413" y="4341451"/>
                <a:ext cx="1116887" cy="812552"/>
              </a:xfrm>
              <a:custGeom>
                <a:avLst/>
                <a:gdLst/>
                <a:ahLst/>
                <a:cxnLst/>
                <a:rect l="0" t="0" r="0" b="0"/>
                <a:pathLst>
                  <a:path w="277340" h="201769">
                    <a:moveTo>
                      <a:pt x="33998" y="0"/>
                    </a:moveTo>
                    <a:lnTo>
                      <a:pt x="36288" y="1004"/>
                    </a:lnTo>
                    <a:lnTo>
                      <a:pt x="38299" y="664"/>
                    </a:lnTo>
                    <a:lnTo>
                      <a:pt x="40605" y="1855"/>
                    </a:lnTo>
                    <a:lnTo>
                      <a:pt x="43643" y="4584"/>
                    </a:lnTo>
                    <a:lnTo>
                      <a:pt x="48087" y="5680"/>
                    </a:lnTo>
                    <a:lnTo>
                      <a:pt x="51631" y="4826"/>
                    </a:lnTo>
                    <a:lnTo>
                      <a:pt x="57898" y="4644"/>
                    </a:lnTo>
                    <a:lnTo>
                      <a:pt x="61029" y="5008"/>
                    </a:lnTo>
                    <a:lnTo>
                      <a:pt x="66591" y="4335"/>
                    </a:lnTo>
                    <a:lnTo>
                      <a:pt x="69776" y="4576"/>
                    </a:lnTo>
                    <a:lnTo>
                      <a:pt x="74938" y="3224"/>
                    </a:lnTo>
                    <a:lnTo>
                      <a:pt x="78937" y="4912"/>
                    </a:lnTo>
                    <a:lnTo>
                      <a:pt x="86678" y="5701"/>
                    </a:lnTo>
                    <a:lnTo>
                      <a:pt x="91332" y="7083"/>
                    </a:lnTo>
                    <a:lnTo>
                      <a:pt x="104206" y="9402"/>
                    </a:lnTo>
                    <a:lnTo>
                      <a:pt x="108855" y="9428"/>
                    </a:lnTo>
                    <a:lnTo>
                      <a:pt x="115433" y="8127"/>
                    </a:lnTo>
                    <a:lnTo>
                      <a:pt x="118218" y="7149"/>
                    </a:lnTo>
                    <a:lnTo>
                      <a:pt x="120768" y="7729"/>
                    </a:lnTo>
                    <a:lnTo>
                      <a:pt x="124514" y="6609"/>
                    </a:lnTo>
                    <a:lnTo>
                      <a:pt x="126305" y="6836"/>
                    </a:lnTo>
                    <a:lnTo>
                      <a:pt x="128644" y="8433"/>
                    </a:lnTo>
                    <a:lnTo>
                      <a:pt x="136875" y="10589"/>
                    </a:lnTo>
                    <a:lnTo>
                      <a:pt x="139040" y="8757"/>
                    </a:lnTo>
                    <a:lnTo>
                      <a:pt x="140647" y="8360"/>
                    </a:lnTo>
                    <a:lnTo>
                      <a:pt x="146572" y="9482"/>
                    </a:lnTo>
                    <a:lnTo>
                      <a:pt x="152542" y="11760"/>
                    </a:lnTo>
                    <a:lnTo>
                      <a:pt x="155647" y="11924"/>
                    </a:lnTo>
                    <a:lnTo>
                      <a:pt x="160188" y="11302"/>
                    </a:lnTo>
                    <a:lnTo>
                      <a:pt x="163788" y="9802"/>
                    </a:lnTo>
                    <a:lnTo>
                      <a:pt x="164550" y="9627"/>
                    </a:lnTo>
                    <a:lnTo>
                      <a:pt x="164579" y="10563"/>
                    </a:lnTo>
                    <a:lnTo>
                      <a:pt x="165452" y="11849"/>
                    </a:lnTo>
                    <a:lnTo>
                      <a:pt x="166345" y="12325"/>
                    </a:lnTo>
                    <a:lnTo>
                      <a:pt x="168240" y="12985"/>
                    </a:lnTo>
                    <a:lnTo>
                      <a:pt x="169692" y="13073"/>
                    </a:lnTo>
                    <a:lnTo>
                      <a:pt x="171677" y="13382"/>
                    </a:lnTo>
                    <a:lnTo>
                      <a:pt x="173027" y="14123"/>
                    </a:lnTo>
                    <a:lnTo>
                      <a:pt x="173101" y="15277"/>
                    </a:lnTo>
                    <a:lnTo>
                      <a:pt x="172763" y="16566"/>
                    </a:lnTo>
                    <a:lnTo>
                      <a:pt x="171949" y="17750"/>
                    </a:lnTo>
                    <a:lnTo>
                      <a:pt x="171484" y="18658"/>
                    </a:lnTo>
                    <a:lnTo>
                      <a:pt x="171918" y="19177"/>
                    </a:lnTo>
                    <a:lnTo>
                      <a:pt x="172627" y="19580"/>
                    </a:lnTo>
                    <a:lnTo>
                      <a:pt x="173395" y="19691"/>
                    </a:lnTo>
                    <a:lnTo>
                      <a:pt x="173915" y="19557"/>
                    </a:lnTo>
                    <a:lnTo>
                      <a:pt x="174308" y="18842"/>
                    </a:lnTo>
                    <a:lnTo>
                      <a:pt x="175058" y="17965"/>
                    </a:lnTo>
                    <a:lnTo>
                      <a:pt x="175473" y="17858"/>
                    </a:lnTo>
                    <a:lnTo>
                      <a:pt x="175440" y="18354"/>
                    </a:lnTo>
                    <a:lnTo>
                      <a:pt x="175796" y="18967"/>
                    </a:lnTo>
                    <a:lnTo>
                      <a:pt x="178228" y="19998"/>
                    </a:lnTo>
                    <a:lnTo>
                      <a:pt x="183571" y="21917"/>
                    </a:lnTo>
                    <a:lnTo>
                      <a:pt x="185663" y="21953"/>
                    </a:lnTo>
                    <a:lnTo>
                      <a:pt x="187356" y="22178"/>
                    </a:lnTo>
                    <a:lnTo>
                      <a:pt x="187853" y="22988"/>
                    </a:lnTo>
                    <a:lnTo>
                      <a:pt x="191253" y="25947"/>
                    </a:lnTo>
                    <a:lnTo>
                      <a:pt x="192063" y="25866"/>
                    </a:lnTo>
                    <a:lnTo>
                      <a:pt x="193581" y="25938"/>
                    </a:lnTo>
                    <a:lnTo>
                      <a:pt x="195410" y="25703"/>
                    </a:lnTo>
                    <a:lnTo>
                      <a:pt x="196733" y="25149"/>
                    </a:lnTo>
                    <a:lnTo>
                      <a:pt x="197602" y="25242"/>
                    </a:lnTo>
                    <a:lnTo>
                      <a:pt x="198558" y="25814"/>
                    </a:lnTo>
                    <a:lnTo>
                      <a:pt x="199680" y="26313"/>
                    </a:lnTo>
                    <a:lnTo>
                      <a:pt x="201123" y="27285"/>
                    </a:lnTo>
                    <a:lnTo>
                      <a:pt x="202418" y="28490"/>
                    </a:lnTo>
                    <a:lnTo>
                      <a:pt x="203310" y="28884"/>
                    </a:lnTo>
                    <a:lnTo>
                      <a:pt x="208673" y="28076"/>
                    </a:lnTo>
                    <a:lnTo>
                      <a:pt x="209869" y="28782"/>
                    </a:lnTo>
                    <a:lnTo>
                      <a:pt x="211139" y="28773"/>
                    </a:lnTo>
                    <a:lnTo>
                      <a:pt x="212562" y="28589"/>
                    </a:lnTo>
                    <a:lnTo>
                      <a:pt x="215667" y="28960"/>
                    </a:lnTo>
                    <a:lnTo>
                      <a:pt x="218187" y="28871"/>
                    </a:lnTo>
                    <a:lnTo>
                      <a:pt x="218416" y="28576"/>
                    </a:lnTo>
                    <a:lnTo>
                      <a:pt x="218632" y="25908"/>
                    </a:lnTo>
                    <a:lnTo>
                      <a:pt x="219031" y="24963"/>
                    </a:lnTo>
                    <a:lnTo>
                      <a:pt x="219629" y="24713"/>
                    </a:lnTo>
                    <a:lnTo>
                      <a:pt x="221124" y="24902"/>
                    </a:lnTo>
                    <a:lnTo>
                      <a:pt x="226554" y="26482"/>
                    </a:lnTo>
                    <a:lnTo>
                      <a:pt x="228790" y="27469"/>
                    </a:lnTo>
                    <a:lnTo>
                      <a:pt x="230938" y="28242"/>
                    </a:lnTo>
                    <a:lnTo>
                      <a:pt x="232817" y="28327"/>
                    </a:lnTo>
                    <a:lnTo>
                      <a:pt x="234058" y="28842"/>
                    </a:lnTo>
                    <a:lnTo>
                      <a:pt x="235803" y="31373"/>
                    </a:lnTo>
                    <a:lnTo>
                      <a:pt x="235505" y="32642"/>
                    </a:lnTo>
                    <a:lnTo>
                      <a:pt x="235663" y="33111"/>
                    </a:lnTo>
                    <a:lnTo>
                      <a:pt x="235847" y="33990"/>
                    </a:lnTo>
                    <a:lnTo>
                      <a:pt x="235799" y="34964"/>
                    </a:lnTo>
                    <a:lnTo>
                      <a:pt x="236257" y="35600"/>
                    </a:lnTo>
                    <a:lnTo>
                      <a:pt x="237084" y="35680"/>
                    </a:lnTo>
                    <a:lnTo>
                      <a:pt x="238142" y="35487"/>
                    </a:lnTo>
                    <a:lnTo>
                      <a:pt x="239299" y="35107"/>
                    </a:lnTo>
                    <a:lnTo>
                      <a:pt x="241335" y="34021"/>
                    </a:lnTo>
                    <a:lnTo>
                      <a:pt x="241945" y="33844"/>
                    </a:lnTo>
                    <a:lnTo>
                      <a:pt x="245343" y="35077"/>
                    </a:lnTo>
                    <a:lnTo>
                      <a:pt x="246851" y="35897"/>
                    </a:lnTo>
                    <a:lnTo>
                      <a:pt x="247371" y="36791"/>
                    </a:lnTo>
                    <a:lnTo>
                      <a:pt x="248146" y="37704"/>
                    </a:lnTo>
                    <a:lnTo>
                      <a:pt x="249167" y="37837"/>
                    </a:lnTo>
                    <a:lnTo>
                      <a:pt x="250619" y="36969"/>
                    </a:lnTo>
                    <a:lnTo>
                      <a:pt x="252875" y="36040"/>
                    </a:lnTo>
                    <a:lnTo>
                      <a:pt x="256723" y="36857"/>
                    </a:lnTo>
                    <a:lnTo>
                      <a:pt x="261003" y="38042"/>
                    </a:lnTo>
                    <a:lnTo>
                      <a:pt x="262854" y="38184"/>
                    </a:lnTo>
                    <a:lnTo>
                      <a:pt x="262923" y="37608"/>
                    </a:lnTo>
                    <a:lnTo>
                      <a:pt x="263260" y="36784"/>
                    </a:lnTo>
                    <a:lnTo>
                      <a:pt x="263964" y="36372"/>
                    </a:lnTo>
                    <a:lnTo>
                      <a:pt x="265015" y="36251"/>
                    </a:lnTo>
                    <a:lnTo>
                      <a:pt x="266480" y="35819"/>
                    </a:lnTo>
                    <a:lnTo>
                      <a:pt x="268155" y="35104"/>
                    </a:lnTo>
                    <a:lnTo>
                      <a:pt x="269893" y="34806"/>
                    </a:lnTo>
                    <a:lnTo>
                      <a:pt x="271720" y="35340"/>
                    </a:lnTo>
                    <a:lnTo>
                      <a:pt x="273921" y="35772"/>
                    </a:lnTo>
                    <a:lnTo>
                      <a:pt x="275231" y="35768"/>
                    </a:lnTo>
                    <a:lnTo>
                      <a:pt x="275860" y="37454"/>
                    </a:lnTo>
                    <a:lnTo>
                      <a:pt x="276922" y="38098"/>
                    </a:lnTo>
                    <a:lnTo>
                      <a:pt x="277339" y="39556"/>
                    </a:lnTo>
                    <a:lnTo>
                      <a:pt x="275391" y="40317"/>
                    </a:lnTo>
                    <a:lnTo>
                      <a:pt x="274236" y="40420"/>
                    </a:lnTo>
                    <a:lnTo>
                      <a:pt x="273882" y="42921"/>
                    </a:lnTo>
                    <a:lnTo>
                      <a:pt x="274430" y="43625"/>
                    </a:lnTo>
                    <a:lnTo>
                      <a:pt x="275523" y="44285"/>
                    </a:lnTo>
                    <a:lnTo>
                      <a:pt x="275821" y="45054"/>
                    </a:lnTo>
                    <a:lnTo>
                      <a:pt x="276041" y="48717"/>
                    </a:lnTo>
                    <a:lnTo>
                      <a:pt x="273804" y="50924"/>
                    </a:lnTo>
                    <a:lnTo>
                      <a:pt x="270664" y="53405"/>
                    </a:lnTo>
                    <a:lnTo>
                      <a:pt x="255320" y="61366"/>
                    </a:lnTo>
                    <a:lnTo>
                      <a:pt x="251664" y="65214"/>
                    </a:lnTo>
                    <a:lnTo>
                      <a:pt x="250271" y="66093"/>
                    </a:lnTo>
                    <a:lnTo>
                      <a:pt x="238861" y="68513"/>
                    </a:lnTo>
                    <a:lnTo>
                      <a:pt x="230884" y="71096"/>
                    </a:lnTo>
                    <a:lnTo>
                      <a:pt x="227060" y="72030"/>
                    </a:lnTo>
                    <a:lnTo>
                      <a:pt x="222283" y="76514"/>
                    </a:lnTo>
                    <a:lnTo>
                      <a:pt x="220022" y="78320"/>
                    </a:lnTo>
                    <a:lnTo>
                      <a:pt x="221823" y="78820"/>
                    </a:lnTo>
                    <a:lnTo>
                      <a:pt x="223924" y="80958"/>
                    </a:lnTo>
                    <a:lnTo>
                      <a:pt x="223218" y="81906"/>
                    </a:lnTo>
                    <a:lnTo>
                      <a:pt x="220154" y="83368"/>
                    </a:lnTo>
                    <a:lnTo>
                      <a:pt x="218815" y="83818"/>
                    </a:lnTo>
                    <a:lnTo>
                      <a:pt x="218088" y="83585"/>
                    </a:lnTo>
                    <a:lnTo>
                      <a:pt x="217401" y="83787"/>
                    </a:lnTo>
                    <a:lnTo>
                      <a:pt x="212262" y="91522"/>
                    </a:lnTo>
                    <a:lnTo>
                      <a:pt x="207723" y="97072"/>
                    </a:lnTo>
                    <a:lnTo>
                      <a:pt x="205172" y="99489"/>
                    </a:lnTo>
                    <a:lnTo>
                      <a:pt x="202558" y="103086"/>
                    </a:lnTo>
                    <a:lnTo>
                      <a:pt x="196989" y="112346"/>
                    </a:lnTo>
                    <a:lnTo>
                      <a:pt x="196946" y="115013"/>
                    </a:lnTo>
                    <a:lnTo>
                      <a:pt x="199689" y="124196"/>
                    </a:lnTo>
                    <a:lnTo>
                      <a:pt x="201261" y="126604"/>
                    </a:lnTo>
                    <a:lnTo>
                      <a:pt x="203465" y="128626"/>
                    </a:lnTo>
                    <a:lnTo>
                      <a:pt x="207645" y="130344"/>
                    </a:lnTo>
                    <a:lnTo>
                      <a:pt x="208677" y="132034"/>
                    </a:lnTo>
                    <a:lnTo>
                      <a:pt x="207234" y="133643"/>
                    </a:lnTo>
                    <a:lnTo>
                      <a:pt x="203054" y="136506"/>
                    </a:lnTo>
                    <a:lnTo>
                      <a:pt x="195790" y="140369"/>
                    </a:lnTo>
                    <a:lnTo>
                      <a:pt x="192704" y="143413"/>
                    </a:lnTo>
                    <a:lnTo>
                      <a:pt x="192043" y="146346"/>
                    </a:lnTo>
                    <a:lnTo>
                      <a:pt x="189918" y="147662"/>
                    </a:lnTo>
                    <a:lnTo>
                      <a:pt x="189113" y="151762"/>
                    </a:lnTo>
                    <a:lnTo>
                      <a:pt x="187823" y="154476"/>
                    </a:lnTo>
                    <a:lnTo>
                      <a:pt x="187575" y="155395"/>
                    </a:lnTo>
                    <a:lnTo>
                      <a:pt x="186207" y="157451"/>
                    </a:lnTo>
                    <a:lnTo>
                      <a:pt x="186020" y="158942"/>
                    </a:lnTo>
                    <a:lnTo>
                      <a:pt x="188264" y="161002"/>
                    </a:lnTo>
                    <a:lnTo>
                      <a:pt x="187152" y="161892"/>
                    </a:lnTo>
                    <a:lnTo>
                      <a:pt x="186040" y="162288"/>
                    </a:lnTo>
                    <a:lnTo>
                      <a:pt x="183477" y="162528"/>
                    </a:lnTo>
                    <a:lnTo>
                      <a:pt x="174865" y="162789"/>
                    </a:lnTo>
                    <a:lnTo>
                      <a:pt x="167935" y="167235"/>
                    </a:lnTo>
                    <a:lnTo>
                      <a:pt x="164471" y="171164"/>
                    </a:lnTo>
                    <a:lnTo>
                      <a:pt x="161338" y="178468"/>
                    </a:lnTo>
                    <a:lnTo>
                      <a:pt x="157530" y="182766"/>
                    </a:lnTo>
                    <a:lnTo>
                      <a:pt x="155846" y="183558"/>
                    </a:lnTo>
                    <a:lnTo>
                      <a:pt x="153239" y="181670"/>
                    </a:lnTo>
                    <a:lnTo>
                      <a:pt x="149983" y="181382"/>
                    </a:lnTo>
                    <a:lnTo>
                      <a:pt x="146824" y="182008"/>
                    </a:lnTo>
                    <a:lnTo>
                      <a:pt x="145167" y="183504"/>
                    </a:lnTo>
                    <a:lnTo>
                      <a:pt x="142581" y="184337"/>
                    </a:lnTo>
                    <a:lnTo>
                      <a:pt x="140054" y="183616"/>
                    </a:lnTo>
                    <a:lnTo>
                      <a:pt x="134585" y="183227"/>
                    </a:lnTo>
                    <a:lnTo>
                      <a:pt x="132154" y="183296"/>
                    </a:lnTo>
                    <a:lnTo>
                      <a:pt x="128348" y="184511"/>
                    </a:lnTo>
                    <a:lnTo>
                      <a:pt x="125085" y="183700"/>
                    </a:lnTo>
                    <a:lnTo>
                      <a:pt x="119580" y="183289"/>
                    </a:lnTo>
                    <a:lnTo>
                      <a:pt x="107660" y="184252"/>
                    </a:lnTo>
                    <a:lnTo>
                      <a:pt x="106156" y="184705"/>
                    </a:lnTo>
                    <a:lnTo>
                      <a:pt x="104666" y="186509"/>
                    </a:lnTo>
                    <a:lnTo>
                      <a:pt x="100865" y="189618"/>
                    </a:lnTo>
                    <a:lnTo>
                      <a:pt x="95090" y="189730"/>
                    </a:lnTo>
                    <a:lnTo>
                      <a:pt x="89867" y="191712"/>
                    </a:lnTo>
                    <a:lnTo>
                      <a:pt x="88562" y="192981"/>
                    </a:lnTo>
                    <a:lnTo>
                      <a:pt x="86369" y="196469"/>
                    </a:lnTo>
                    <a:lnTo>
                      <a:pt x="85678" y="199017"/>
                    </a:lnTo>
                    <a:lnTo>
                      <a:pt x="85222" y="199038"/>
                    </a:lnTo>
                    <a:lnTo>
                      <a:pt x="84655" y="198411"/>
                    </a:lnTo>
                    <a:lnTo>
                      <a:pt x="83850" y="198621"/>
                    </a:lnTo>
                    <a:lnTo>
                      <a:pt x="83433" y="200560"/>
                    </a:lnTo>
                    <a:lnTo>
                      <a:pt x="81470" y="201443"/>
                    </a:lnTo>
                    <a:lnTo>
                      <a:pt x="79829" y="201768"/>
                    </a:lnTo>
                    <a:lnTo>
                      <a:pt x="75784" y="200193"/>
                    </a:lnTo>
                    <a:lnTo>
                      <a:pt x="72417" y="197833"/>
                    </a:lnTo>
                    <a:lnTo>
                      <a:pt x="70648" y="197664"/>
                    </a:lnTo>
                    <a:lnTo>
                      <a:pt x="67778" y="193989"/>
                    </a:lnTo>
                    <a:lnTo>
                      <a:pt x="66544" y="191644"/>
                    </a:lnTo>
                    <a:lnTo>
                      <a:pt x="65667" y="189110"/>
                    </a:lnTo>
                    <a:lnTo>
                      <a:pt x="65849" y="188139"/>
                    </a:lnTo>
                    <a:lnTo>
                      <a:pt x="65600" y="187331"/>
                    </a:lnTo>
                    <a:lnTo>
                      <a:pt x="63053" y="186309"/>
                    </a:lnTo>
                    <a:lnTo>
                      <a:pt x="62432" y="183979"/>
                    </a:lnTo>
                    <a:lnTo>
                      <a:pt x="64288" y="180951"/>
                    </a:lnTo>
                    <a:lnTo>
                      <a:pt x="65811" y="179659"/>
                    </a:lnTo>
                    <a:lnTo>
                      <a:pt x="66753" y="179288"/>
                    </a:lnTo>
                    <a:lnTo>
                      <a:pt x="64450" y="179418"/>
                    </a:lnTo>
                    <a:lnTo>
                      <a:pt x="62787" y="181370"/>
                    </a:lnTo>
                    <a:lnTo>
                      <a:pt x="60659" y="178244"/>
                    </a:lnTo>
                    <a:lnTo>
                      <a:pt x="51986" y="172148"/>
                    </a:lnTo>
                    <a:lnTo>
                      <a:pt x="52545" y="170748"/>
                    </a:lnTo>
                    <a:lnTo>
                      <a:pt x="52448" y="169991"/>
                    </a:lnTo>
                    <a:lnTo>
                      <a:pt x="50994" y="171620"/>
                    </a:lnTo>
                    <a:lnTo>
                      <a:pt x="49995" y="172041"/>
                    </a:lnTo>
                    <a:lnTo>
                      <a:pt x="45567" y="171777"/>
                    </a:lnTo>
                    <a:lnTo>
                      <a:pt x="40454" y="172525"/>
                    </a:lnTo>
                    <a:lnTo>
                      <a:pt x="39105" y="166187"/>
                    </a:lnTo>
                    <a:lnTo>
                      <a:pt x="38467" y="163748"/>
                    </a:lnTo>
                    <a:lnTo>
                      <a:pt x="38301" y="162167"/>
                    </a:lnTo>
                    <a:lnTo>
                      <a:pt x="39619" y="158516"/>
                    </a:lnTo>
                    <a:lnTo>
                      <a:pt x="41057" y="157030"/>
                    </a:lnTo>
                    <a:lnTo>
                      <a:pt x="42973" y="153956"/>
                    </a:lnTo>
                    <a:lnTo>
                      <a:pt x="45335" y="151395"/>
                    </a:lnTo>
                    <a:lnTo>
                      <a:pt x="47832" y="150788"/>
                    </a:lnTo>
                    <a:lnTo>
                      <a:pt x="48930" y="150411"/>
                    </a:lnTo>
                    <a:lnTo>
                      <a:pt x="49853" y="148429"/>
                    </a:lnTo>
                    <a:lnTo>
                      <a:pt x="50373" y="146737"/>
                    </a:lnTo>
                    <a:lnTo>
                      <a:pt x="49992" y="146569"/>
                    </a:lnTo>
                    <a:lnTo>
                      <a:pt x="47082" y="146914"/>
                    </a:lnTo>
                    <a:lnTo>
                      <a:pt x="41850" y="139809"/>
                    </a:lnTo>
                    <a:lnTo>
                      <a:pt x="42010" y="138675"/>
                    </a:lnTo>
                    <a:lnTo>
                      <a:pt x="42670" y="136992"/>
                    </a:lnTo>
                    <a:lnTo>
                      <a:pt x="43103" y="134866"/>
                    </a:lnTo>
                    <a:lnTo>
                      <a:pt x="43210" y="133185"/>
                    </a:lnTo>
                    <a:lnTo>
                      <a:pt x="44572" y="131742"/>
                    </a:lnTo>
                    <a:lnTo>
                      <a:pt x="46660" y="130285"/>
                    </a:lnTo>
                    <a:lnTo>
                      <a:pt x="48417" y="128217"/>
                    </a:lnTo>
                    <a:lnTo>
                      <a:pt x="49297" y="126196"/>
                    </a:lnTo>
                    <a:lnTo>
                      <a:pt x="49480" y="124355"/>
                    </a:lnTo>
                    <a:lnTo>
                      <a:pt x="48485" y="123045"/>
                    </a:lnTo>
                    <a:lnTo>
                      <a:pt x="45623" y="122318"/>
                    </a:lnTo>
                    <a:lnTo>
                      <a:pt x="42674" y="117061"/>
                    </a:lnTo>
                    <a:lnTo>
                      <a:pt x="42018" y="113766"/>
                    </a:lnTo>
                    <a:lnTo>
                      <a:pt x="41415" y="113424"/>
                    </a:lnTo>
                    <a:lnTo>
                      <a:pt x="39593" y="111922"/>
                    </a:lnTo>
                    <a:lnTo>
                      <a:pt x="37844" y="109102"/>
                    </a:lnTo>
                    <a:lnTo>
                      <a:pt x="37590" y="108664"/>
                    </a:lnTo>
                    <a:lnTo>
                      <a:pt x="39394" y="108168"/>
                    </a:lnTo>
                    <a:lnTo>
                      <a:pt x="46833" y="108141"/>
                    </a:lnTo>
                    <a:lnTo>
                      <a:pt x="48387" y="107520"/>
                    </a:lnTo>
                    <a:lnTo>
                      <a:pt x="48623" y="107302"/>
                    </a:lnTo>
                    <a:lnTo>
                      <a:pt x="49979" y="105105"/>
                    </a:lnTo>
                    <a:lnTo>
                      <a:pt x="51399" y="101492"/>
                    </a:lnTo>
                    <a:lnTo>
                      <a:pt x="51733" y="99284"/>
                    </a:lnTo>
                    <a:lnTo>
                      <a:pt x="51284" y="98371"/>
                    </a:lnTo>
                    <a:lnTo>
                      <a:pt x="48820" y="96132"/>
                    </a:lnTo>
                    <a:lnTo>
                      <a:pt x="48714" y="95471"/>
                    </a:lnTo>
                    <a:lnTo>
                      <a:pt x="49110" y="94415"/>
                    </a:lnTo>
                    <a:lnTo>
                      <a:pt x="50575" y="93285"/>
                    </a:lnTo>
                    <a:lnTo>
                      <a:pt x="52555" y="92001"/>
                    </a:lnTo>
                    <a:lnTo>
                      <a:pt x="53633" y="90893"/>
                    </a:lnTo>
                    <a:lnTo>
                      <a:pt x="53376" y="90026"/>
                    </a:lnTo>
                    <a:lnTo>
                      <a:pt x="52797" y="89117"/>
                    </a:lnTo>
                    <a:lnTo>
                      <a:pt x="52707" y="88273"/>
                    </a:lnTo>
                    <a:lnTo>
                      <a:pt x="53069" y="87228"/>
                    </a:lnTo>
                    <a:lnTo>
                      <a:pt x="53198" y="83667"/>
                    </a:lnTo>
                    <a:lnTo>
                      <a:pt x="53452" y="82750"/>
                    </a:lnTo>
                    <a:lnTo>
                      <a:pt x="53064" y="79511"/>
                    </a:lnTo>
                    <a:lnTo>
                      <a:pt x="52581" y="76863"/>
                    </a:lnTo>
                    <a:lnTo>
                      <a:pt x="51017" y="73423"/>
                    </a:lnTo>
                    <a:lnTo>
                      <a:pt x="51303" y="72663"/>
                    </a:lnTo>
                    <a:lnTo>
                      <a:pt x="52026" y="72021"/>
                    </a:lnTo>
                    <a:lnTo>
                      <a:pt x="54393" y="70828"/>
                    </a:lnTo>
                    <a:lnTo>
                      <a:pt x="56287" y="68015"/>
                    </a:lnTo>
                    <a:lnTo>
                      <a:pt x="59034" y="65663"/>
                    </a:lnTo>
                    <a:lnTo>
                      <a:pt x="62633" y="63771"/>
                    </a:lnTo>
                    <a:lnTo>
                      <a:pt x="65149" y="61669"/>
                    </a:lnTo>
                    <a:lnTo>
                      <a:pt x="66145" y="60060"/>
                    </a:lnTo>
                    <a:lnTo>
                      <a:pt x="66848" y="59634"/>
                    </a:lnTo>
                    <a:lnTo>
                      <a:pt x="66646" y="58883"/>
                    </a:lnTo>
                    <a:lnTo>
                      <a:pt x="66172" y="57789"/>
                    </a:lnTo>
                    <a:lnTo>
                      <a:pt x="64736" y="56721"/>
                    </a:lnTo>
                    <a:lnTo>
                      <a:pt x="62886" y="56107"/>
                    </a:lnTo>
                    <a:lnTo>
                      <a:pt x="60830" y="56133"/>
                    </a:lnTo>
                    <a:lnTo>
                      <a:pt x="59558" y="55918"/>
                    </a:lnTo>
                    <a:lnTo>
                      <a:pt x="59187" y="55083"/>
                    </a:lnTo>
                    <a:lnTo>
                      <a:pt x="59328" y="52819"/>
                    </a:lnTo>
                    <a:lnTo>
                      <a:pt x="59219" y="50577"/>
                    </a:lnTo>
                    <a:lnTo>
                      <a:pt x="58825" y="49544"/>
                    </a:lnTo>
                    <a:lnTo>
                      <a:pt x="57876" y="48767"/>
                    </a:lnTo>
                    <a:lnTo>
                      <a:pt x="55989" y="48974"/>
                    </a:lnTo>
                    <a:lnTo>
                      <a:pt x="54360" y="48339"/>
                    </a:lnTo>
                    <a:lnTo>
                      <a:pt x="53124" y="48189"/>
                    </a:lnTo>
                    <a:lnTo>
                      <a:pt x="52409" y="48690"/>
                    </a:lnTo>
                    <a:lnTo>
                      <a:pt x="48761" y="48548"/>
                    </a:lnTo>
                    <a:lnTo>
                      <a:pt x="47243" y="48187"/>
                    </a:lnTo>
                    <a:lnTo>
                      <a:pt x="46182" y="47738"/>
                    </a:lnTo>
                    <a:lnTo>
                      <a:pt x="45501" y="47989"/>
                    </a:lnTo>
                    <a:lnTo>
                      <a:pt x="45116" y="48426"/>
                    </a:lnTo>
                    <a:lnTo>
                      <a:pt x="45050" y="49111"/>
                    </a:lnTo>
                    <a:lnTo>
                      <a:pt x="44800" y="50017"/>
                    </a:lnTo>
                    <a:lnTo>
                      <a:pt x="43497" y="50835"/>
                    </a:lnTo>
                    <a:lnTo>
                      <a:pt x="40510" y="51649"/>
                    </a:lnTo>
                    <a:lnTo>
                      <a:pt x="38100" y="51588"/>
                    </a:lnTo>
                    <a:lnTo>
                      <a:pt x="35889" y="51006"/>
                    </a:lnTo>
                    <a:lnTo>
                      <a:pt x="35180" y="50581"/>
                    </a:lnTo>
                    <a:lnTo>
                      <a:pt x="34110" y="50196"/>
                    </a:lnTo>
                    <a:lnTo>
                      <a:pt x="29614" y="50671"/>
                    </a:lnTo>
                    <a:lnTo>
                      <a:pt x="29073" y="50325"/>
                    </a:lnTo>
                    <a:lnTo>
                      <a:pt x="27523" y="51166"/>
                    </a:lnTo>
                    <a:lnTo>
                      <a:pt x="25235" y="52166"/>
                    </a:lnTo>
                    <a:lnTo>
                      <a:pt x="23951" y="52225"/>
                    </a:lnTo>
                    <a:lnTo>
                      <a:pt x="23486" y="52013"/>
                    </a:lnTo>
                    <a:lnTo>
                      <a:pt x="23315" y="51562"/>
                    </a:lnTo>
                    <a:lnTo>
                      <a:pt x="22353" y="50001"/>
                    </a:lnTo>
                    <a:lnTo>
                      <a:pt x="22606" y="49172"/>
                    </a:lnTo>
                    <a:lnTo>
                      <a:pt x="24449" y="46755"/>
                    </a:lnTo>
                    <a:lnTo>
                      <a:pt x="24243" y="46177"/>
                    </a:lnTo>
                    <a:lnTo>
                      <a:pt x="23485" y="45395"/>
                    </a:lnTo>
                    <a:lnTo>
                      <a:pt x="22808" y="44266"/>
                    </a:lnTo>
                    <a:lnTo>
                      <a:pt x="22612" y="43686"/>
                    </a:lnTo>
                    <a:lnTo>
                      <a:pt x="21440" y="43587"/>
                    </a:lnTo>
                    <a:lnTo>
                      <a:pt x="20191" y="44180"/>
                    </a:lnTo>
                    <a:lnTo>
                      <a:pt x="15425" y="45396"/>
                    </a:lnTo>
                    <a:lnTo>
                      <a:pt x="14285" y="45837"/>
                    </a:lnTo>
                    <a:lnTo>
                      <a:pt x="12221" y="47012"/>
                    </a:lnTo>
                    <a:lnTo>
                      <a:pt x="10139" y="48801"/>
                    </a:lnTo>
                    <a:lnTo>
                      <a:pt x="8476" y="49177"/>
                    </a:lnTo>
                    <a:lnTo>
                      <a:pt x="7902" y="48647"/>
                    </a:lnTo>
                    <a:lnTo>
                      <a:pt x="7705" y="44441"/>
                    </a:lnTo>
                    <a:lnTo>
                      <a:pt x="10242" y="41641"/>
                    </a:lnTo>
                    <a:lnTo>
                      <a:pt x="12045" y="39949"/>
                    </a:lnTo>
                    <a:lnTo>
                      <a:pt x="11199" y="39608"/>
                    </a:lnTo>
                    <a:lnTo>
                      <a:pt x="9284" y="39654"/>
                    </a:lnTo>
                    <a:lnTo>
                      <a:pt x="9413" y="38344"/>
                    </a:lnTo>
                    <a:lnTo>
                      <a:pt x="10310" y="37713"/>
                    </a:lnTo>
                    <a:lnTo>
                      <a:pt x="11181" y="36286"/>
                    </a:lnTo>
                    <a:lnTo>
                      <a:pt x="10160" y="35670"/>
                    </a:lnTo>
                    <a:lnTo>
                      <a:pt x="9366" y="34731"/>
                    </a:lnTo>
                    <a:lnTo>
                      <a:pt x="9414" y="32269"/>
                    </a:lnTo>
                    <a:lnTo>
                      <a:pt x="9636" y="31266"/>
                    </a:lnTo>
                    <a:lnTo>
                      <a:pt x="9379" y="30187"/>
                    </a:lnTo>
                    <a:lnTo>
                      <a:pt x="5481" y="31647"/>
                    </a:lnTo>
                    <a:lnTo>
                      <a:pt x="4479" y="31428"/>
                    </a:lnTo>
                    <a:lnTo>
                      <a:pt x="4436" y="29599"/>
                    </a:lnTo>
                    <a:lnTo>
                      <a:pt x="6599" y="26810"/>
                    </a:lnTo>
                    <a:lnTo>
                      <a:pt x="6821" y="25958"/>
                    </a:lnTo>
                    <a:lnTo>
                      <a:pt x="4291" y="25545"/>
                    </a:lnTo>
                    <a:lnTo>
                      <a:pt x="2398" y="24174"/>
                    </a:lnTo>
                    <a:lnTo>
                      <a:pt x="1243" y="22949"/>
                    </a:lnTo>
                    <a:lnTo>
                      <a:pt x="10" y="21184"/>
                    </a:lnTo>
                    <a:lnTo>
                      <a:pt x="0" y="19606"/>
                    </a:lnTo>
                    <a:lnTo>
                      <a:pt x="1273" y="15897"/>
                    </a:lnTo>
                    <a:lnTo>
                      <a:pt x="3098" y="14818"/>
                    </a:lnTo>
                    <a:lnTo>
                      <a:pt x="4669" y="14154"/>
                    </a:lnTo>
                    <a:lnTo>
                      <a:pt x="8004" y="11588"/>
                    </a:lnTo>
                    <a:lnTo>
                      <a:pt x="12605" y="12067"/>
                    </a:lnTo>
                    <a:lnTo>
                      <a:pt x="15448" y="11517"/>
                    </a:lnTo>
                    <a:lnTo>
                      <a:pt x="18001" y="10206"/>
                    </a:lnTo>
                    <a:lnTo>
                      <a:pt x="19463" y="9910"/>
                    </a:lnTo>
                    <a:lnTo>
                      <a:pt x="21819" y="8764"/>
                    </a:lnTo>
                    <a:lnTo>
                      <a:pt x="21745" y="7216"/>
                    </a:lnTo>
                    <a:lnTo>
                      <a:pt x="20936" y="6066"/>
                    </a:lnTo>
                    <a:lnTo>
                      <a:pt x="21646" y="4981"/>
                    </a:lnTo>
                    <a:lnTo>
                      <a:pt x="24290" y="3656"/>
                    </a:lnTo>
                    <a:lnTo>
                      <a:pt x="27219" y="1894"/>
                    </a:lnTo>
                    <a:lnTo>
                      <a:pt x="30580" y="1554"/>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64" name="ee4p_EE_1_15912">
                <a:extLst>
                  <a:ext uri="{FF2B5EF4-FFF2-40B4-BE49-F238E27FC236}">
                    <a16:creationId xmlns="" xmlns:a16="http://schemas.microsoft.com/office/drawing/2014/main" id="{4A21B038-B038-4E70-83B6-218C0E3C6A20}"/>
                  </a:ext>
                </a:extLst>
              </p:cNvPr>
              <p:cNvSpPr>
                <a:spLocks noChangeAspect="1"/>
              </p:cNvSpPr>
              <p:nvPr>
                <p:custDataLst>
                  <p:tags r:id="rId16"/>
                </p:custDataLst>
              </p:nvPr>
            </p:nvSpPr>
            <p:spPr>
              <a:xfrm>
                <a:off x="5703946" y="2448120"/>
                <a:ext cx="560703" cy="275304"/>
              </a:xfrm>
              <a:custGeom>
                <a:avLst/>
                <a:gdLst>
                  <a:gd name="connsiteX0" fmla="*/ 15312 w 139231"/>
                  <a:gd name="connsiteY0" fmla="*/ 32990 h 68362"/>
                  <a:gd name="connsiteX1" fmla="*/ 16869 w 139231"/>
                  <a:gd name="connsiteY1" fmla="*/ 33189 h 68362"/>
                  <a:gd name="connsiteX2" fmla="*/ 18439 w 139231"/>
                  <a:gd name="connsiteY2" fmla="*/ 33973 h 68362"/>
                  <a:gd name="connsiteX3" fmla="*/ 19886 w 139231"/>
                  <a:gd name="connsiteY3" fmla="*/ 33725 h 68362"/>
                  <a:gd name="connsiteX4" fmla="*/ 21352 w 139231"/>
                  <a:gd name="connsiteY4" fmla="*/ 33180 h 68362"/>
                  <a:gd name="connsiteX5" fmla="*/ 24539 w 139231"/>
                  <a:gd name="connsiteY5" fmla="*/ 33692 h 68362"/>
                  <a:gd name="connsiteX6" fmla="*/ 31805 w 139231"/>
                  <a:gd name="connsiteY6" fmla="*/ 37642 h 68362"/>
                  <a:gd name="connsiteX7" fmla="*/ 32477 w 139231"/>
                  <a:gd name="connsiteY7" fmla="*/ 38697 h 68362"/>
                  <a:gd name="connsiteX8" fmla="*/ 28141 w 139231"/>
                  <a:gd name="connsiteY8" fmla="*/ 39176 h 68362"/>
                  <a:gd name="connsiteX9" fmla="*/ 27156 w 139231"/>
                  <a:gd name="connsiteY9" fmla="*/ 40385 h 68362"/>
                  <a:gd name="connsiteX10" fmla="*/ 26114 w 139231"/>
                  <a:gd name="connsiteY10" fmla="*/ 41230 h 68362"/>
                  <a:gd name="connsiteX11" fmla="*/ 24885 w 139231"/>
                  <a:gd name="connsiteY11" fmla="*/ 41502 h 68362"/>
                  <a:gd name="connsiteX12" fmla="*/ 22790 w 139231"/>
                  <a:gd name="connsiteY12" fmla="*/ 43197 h 68362"/>
                  <a:gd name="connsiteX13" fmla="*/ 19957 w 139231"/>
                  <a:gd name="connsiteY13" fmla="*/ 44819 h 68362"/>
                  <a:gd name="connsiteX14" fmla="*/ 19365 w 139231"/>
                  <a:gd name="connsiteY14" fmla="*/ 45792 h 68362"/>
                  <a:gd name="connsiteX15" fmla="*/ 14239 w 139231"/>
                  <a:gd name="connsiteY15" fmla="*/ 45613 h 68362"/>
                  <a:gd name="connsiteX16" fmla="*/ 11436 w 139231"/>
                  <a:gd name="connsiteY16" fmla="*/ 46227 h 68362"/>
                  <a:gd name="connsiteX17" fmla="*/ 9173 w 139231"/>
                  <a:gd name="connsiteY17" fmla="*/ 48040 h 68362"/>
                  <a:gd name="connsiteX18" fmla="*/ 8244 w 139231"/>
                  <a:gd name="connsiteY18" fmla="*/ 51538 h 68362"/>
                  <a:gd name="connsiteX19" fmla="*/ 6588 w 139231"/>
                  <a:gd name="connsiteY19" fmla="*/ 54265 h 68362"/>
                  <a:gd name="connsiteX20" fmla="*/ 4904 w 139231"/>
                  <a:gd name="connsiteY20" fmla="*/ 55250 h 68362"/>
                  <a:gd name="connsiteX21" fmla="*/ 3148 w 139231"/>
                  <a:gd name="connsiteY21" fmla="*/ 55400 h 68362"/>
                  <a:gd name="connsiteX22" fmla="*/ 2732 w 139231"/>
                  <a:gd name="connsiteY22" fmla="*/ 54377 h 68362"/>
                  <a:gd name="connsiteX23" fmla="*/ 2898 w 139231"/>
                  <a:gd name="connsiteY23" fmla="*/ 53355 h 68362"/>
                  <a:gd name="connsiteX24" fmla="*/ 6599 w 139231"/>
                  <a:gd name="connsiteY24" fmla="*/ 49499 h 68362"/>
                  <a:gd name="connsiteX25" fmla="*/ 7368 w 139231"/>
                  <a:gd name="connsiteY25" fmla="*/ 48246 h 68362"/>
                  <a:gd name="connsiteX26" fmla="*/ 5526 w 139231"/>
                  <a:gd name="connsiteY26" fmla="*/ 47689 h 68362"/>
                  <a:gd name="connsiteX27" fmla="*/ 3982 w 139231"/>
                  <a:gd name="connsiteY27" fmla="*/ 46348 h 68362"/>
                  <a:gd name="connsiteX28" fmla="*/ 611 w 139231"/>
                  <a:gd name="connsiteY28" fmla="*/ 44772 h 68362"/>
                  <a:gd name="connsiteX29" fmla="*/ 0 w 139231"/>
                  <a:gd name="connsiteY29" fmla="*/ 43506 h 68362"/>
                  <a:gd name="connsiteX30" fmla="*/ 808 w 139231"/>
                  <a:gd name="connsiteY30" fmla="*/ 43412 h 68362"/>
                  <a:gd name="connsiteX31" fmla="*/ 1546 w 139231"/>
                  <a:gd name="connsiteY31" fmla="*/ 43049 h 68362"/>
                  <a:gd name="connsiteX32" fmla="*/ 2444 w 139231"/>
                  <a:gd name="connsiteY32" fmla="*/ 41987 h 68362"/>
                  <a:gd name="connsiteX33" fmla="*/ 2865 w 139231"/>
                  <a:gd name="connsiteY33" fmla="*/ 40767 h 68362"/>
                  <a:gd name="connsiteX34" fmla="*/ 173 w 139231"/>
                  <a:gd name="connsiteY34" fmla="*/ 37200 h 68362"/>
                  <a:gd name="connsiteX35" fmla="*/ 1546 w 139231"/>
                  <a:gd name="connsiteY35" fmla="*/ 36648 h 68362"/>
                  <a:gd name="connsiteX36" fmla="*/ 3258 w 139231"/>
                  <a:gd name="connsiteY36" fmla="*/ 36778 h 68362"/>
                  <a:gd name="connsiteX37" fmla="*/ 5016 w 139231"/>
                  <a:gd name="connsiteY37" fmla="*/ 37815 h 68362"/>
                  <a:gd name="connsiteX38" fmla="*/ 6945 w 139231"/>
                  <a:gd name="connsiteY38" fmla="*/ 36598 h 68362"/>
                  <a:gd name="connsiteX39" fmla="*/ 7763 w 139231"/>
                  <a:gd name="connsiteY39" fmla="*/ 36418 h 68362"/>
                  <a:gd name="connsiteX40" fmla="*/ 9113 w 139231"/>
                  <a:gd name="connsiteY40" fmla="*/ 36852 h 68362"/>
                  <a:gd name="connsiteX41" fmla="*/ 10473 w 139231"/>
                  <a:gd name="connsiteY41" fmla="*/ 34496 h 68362"/>
                  <a:gd name="connsiteX42" fmla="*/ 13708 w 139231"/>
                  <a:gd name="connsiteY42" fmla="*/ 33718 h 68362"/>
                  <a:gd name="connsiteX43" fmla="*/ 28987 w 139231"/>
                  <a:gd name="connsiteY43" fmla="*/ 31348 h 68362"/>
                  <a:gd name="connsiteX44" fmla="*/ 32689 w 139231"/>
                  <a:gd name="connsiteY44" fmla="*/ 32304 h 68362"/>
                  <a:gd name="connsiteX45" fmla="*/ 33211 w 139231"/>
                  <a:gd name="connsiteY45" fmla="*/ 34668 h 68362"/>
                  <a:gd name="connsiteX46" fmla="*/ 32926 w 139231"/>
                  <a:gd name="connsiteY46" fmla="*/ 35482 h 68362"/>
                  <a:gd name="connsiteX47" fmla="*/ 31086 w 139231"/>
                  <a:gd name="connsiteY47" fmla="*/ 35817 h 68362"/>
                  <a:gd name="connsiteX48" fmla="*/ 26733 w 139231"/>
                  <a:gd name="connsiteY48" fmla="*/ 33518 h 68362"/>
                  <a:gd name="connsiteX49" fmla="*/ 27742 w 139231"/>
                  <a:gd name="connsiteY49" fmla="*/ 31960 h 68362"/>
                  <a:gd name="connsiteX50" fmla="*/ 17577 w 139231"/>
                  <a:gd name="connsiteY50" fmla="*/ 18061 h 68362"/>
                  <a:gd name="connsiteX51" fmla="*/ 18746 w 139231"/>
                  <a:gd name="connsiteY51" fmla="*/ 18475 h 68362"/>
                  <a:gd name="connsiteX52" fmla="*/ 18966 w 139231"/>
                  <a:gd name="connsiteY52" fmla="*/ 19857 h 68362"/>
                  <a:gd name="connsiteX53" fmla="*/ 19260 w 139231"/>
                  <a:gd name="connsiteY53" fmla="*/ 20406 h 68362"/>
                  <a:gd name="connsiteX54" fmla="*/ 23337 w 139231"/>
                  <a:gd name="connsiteY54" fmla="*/ 21184 h 68362"/>
                  <a:gd name="connsiteX55" fmla="*/ 24924 w 139231"/>
                  <a:gd name="connsiteY55" fmla="*/ 23505 h 68362"/>
                  <a:gd name="connsiteX56" fmla="*/ 25522 w 139231"/>
                  <a:gd name="connsiteY56" fmla="*/ 26295 h 68362"/>
                  <a:gd name="connsiteX57" fmla="*/ 23643 w 139231"/>
                  <a:gd name="connsiteY57" fmla="*/ 26524 h 68362"/>
                  <a:gd name="connsiteX58" fmla="*/ 21829 w 139231"/>
                  <a:gd name="connsiteY58" fmla="*/ 28128 h 68362"/>
                  <a:gd name="connsiteX59" fmla="*/ 20749 w 139231"/>
                  <a:gd name="connsiteY59" fmla="*/ 27487 h 68362"/>
                  <a:gd name="connsiteX60" fmla="*/ 20184 w 139231"/>
                  <a:gd name="connsiteY60" fmla="*/ 26718 h 68362"/>
                  <a:gd name="connsiteX61" fmla="*/ 17843 w 139231"/>
                  <a:gd name="connsiteY61" fmla="*/ 30342 h 68362"/>
                  <a:gd name="connsiteX62" fmla="*/ 15206 w 139231"/>
                  <a:gd name="connsiteY62" fmla="*/ 30963 h 68362"/>
                  <a:gd name="connsiteX63" fmla="*/ 13669 w 139231"/>
                  <a:gd name="connsiteY63" fmla="*/ 30248 h 68362"/>
                  <a:gd name="connsiteX64" fmla="*/ 13807 w 139231"/>
                  <a:gd name="connsiteY64" fmla="*/ 28895 h 68362"/>
                  <a:gd name="connsiteX65" fmla="*/ 12306 w 139231"/>
                  <a:gd name="connsiteY65" fmla="*/ 25339 h 68362"/>
                  <a:gd name="connsiteX66" fmla="*/ 10015 w 139231"/>
                  <a:gd name="connsiteY66" fmla="*/ 24297 h 68362"/>
                  <a:gd name="connsiteX67" fmla="*/ 6798 w 139231"/>
                  <a:gd name="connsiteY67" fmla="*/ 24199 h 68362"/>
                  <a:gd name="connsiteX68" fmla="*/ 4461 w 139231"/>
                  <a:gd name="connsiteY68" fmla="*/ 22732 h 68362"/>
                  <a:gd name="connsiteX69" fmla="*/ 13446 w 139231"/>
                  <a:gd name="connsiteY69" fmla="*/ 21733 h 68362"/>
                  <a:gd name="connsiteX70" fmla="*/ 14375 w 139231"/>
                  <a:gd name="connsiteY70" fmla="*/ 20036 h 68362"/>
                  <a:gd name="connsiteX71" fmla="*/ 16202 w 139231"/>
                  <a:gd name="connsiteY71" fmla="*/ 18254 h 68362"/>
                  <a:gd name="connsiteX72" fmla="*/ 80815 w 139231"/>
                  <a:gd name="connsiteY72" fmla="*/ 0 h 68362"/>
                  <a:gd name="connsiteX73" fmla="*/ 83169 w 139231"/>
                  <a:gd name="connsiteY73" fmla="*/ 377 h 68362"/>
                  <a:gd name="connsiteX74" fmla="*/ 87105 w 139231"/>
                  <a:gd name="connsiteY74" fmla="*/ 143 h 68362"/>
                  <a:gd name="connsiteX75" fmla="*/ 101856 w 139231"/>
                  <a:gd name="connsiteY75" fmla="*/ 2795 h 68362"/>
                  <a:gd name="connsiteX76" fmla="*/ 105486 w 139231"/>
                  <a:gd name="connsiteY76" fmla="*/ 2795 h 68362"/>
                  <a:gd name="connsiteX77" fmla="*/ 110506 w 139231"/>
                  <a:gd name="connsiteY77" fmla="*/ 5489 h 68362"/>
                  <a:gd name="connsiteX78" fmla="*/ 113219 w 139231"/>
                  <a:gd name="connsiteY78" fmla="*/ 6182 h 68362"/>
                  <a:gd name="connsiteX79" fmla="*/ 121204 w 139231"/>
                  <a:gd name="connsiteY79" fmla="*/ 6187 h 68362"/>
                  <a:gd name="connsiteX80" fmla="*/ 133515 w 139231"/>
                  <a:gd name="connsiteY80" fmla="*/ 7375 h 68362"/>
                  <a:gd name="connsiteX81" fmla="*/ 135931 w 139231"/>
                  <a:gd name="connsiteY81" fmla="*/ 5553 h 68362"/>
                  <a:gd name="connsiteX82" fmla="*/ 136166 w 139231"/>
                  <a:gd name="connsiteY82" fmla="*/ 5079 h 68362"/>
                  <a:gd name="connsiteX83" fmla="*/ 137345 w 139231"/>
                  <a:gd name="connsiteY83" fmla="*/ 6099 h 68362"/>
                  <a:gd name="connsiteX84" fmla="*/ 138831 w 139231"/>
                  <a:gd name="connsiteY84" fmla="*/ 7740 h 68362"/>
                  <a:gd name="connsiteX85" fmla="*/ 139231 w 139231"/>
                  <a:gd name="connsiteY85" fmla="*/ 8678 h 68362"/>
                  <a:gd name="connsiteX86" fmla="*/ 138728 w 139231"/>
                  <a:gd name="connsiteY86" fmla="*/ 9229 h 68362"/>
                  <a:gd name="connsiteX87" fmla="*/ 137246 w 139231"/>
                  <a:gd name="connsiteY87" fmla="*/ 9697 h 68362"/>
                  <a:gd name="connsiteX88" fmla="*/ 136909 w 139231"/>
                  <a:gd name="connsiteY88" fmla="*/ 10202 h 68362"/>
                  <a:gd name="connsiteX89" fmla="*/ 136253 w 139231"/>
                  <a:gd name="connsiteY89" fmla="*/ 11056 h 68362"/>
                  <a:gd name="connsiteX90" fmla="*/ 134523 w 139231"/>
                  <a:gd name="connsiteY90" fmla="*/ 11210 h 68362"/>
                  <a:gd name="connsiteX91" fmla="*/ 133627 w 139231"/>
                  <a:gd name="connsiteY91" fmla="*/ 11843 h 68362"/>
                  <a:gd name="connsiteX92" fmla="*/ 132562 w 139231"/>
                  <a:gd name="connsiteY92" fmla="*/ 14618 h 68362"/>
                  <a:gd name="connsiteX93" fmla="*/ 130530 w 139231"/>
                  <a:gd name="connsiteY93" fmla="*/ 19205 h 68362"/>
                  <a:gd name="connsiteX94" fmla="*/ 127527 w 139231"/>
                  <a:gd name="connsiteY94" fmla="*/ 22688 h 68362"/>
                  <a:gd name="connsiteX95" fmla="*/ 125123 w 139231"/>
                  <a:gd name="connsiteY95" fmla="*/ 24595 h 68362"/>
                  <a:gd name="connsiteX96" fmla="*/ 124048 w 139231"/>
                  <a:gd name="connsiteY96" fmla="*/ 26056 h 68362"/>
                  <a:gd name="connsiteX97" fmla="*/ 123378 w 139231"/>
                  <a:gd name="connsiteY97" fmla="*/ 27810 h 68362"/>
                  <a:gd name="connsiteX98" fmla="*/ 123221 w 139231"/>
                  <a:gd name="connsiteY98" fmla="*/ 29568 h 68362"/>
                  <a:gd name="connsiteX99" fmla="*/ 125527 w 139231"/>
                  <a:gd name="connsiteY99" fmla="*/ 39200 h 68362"/>
                  <a:gd name="connsiteX100" fmla="*/ 125499 w 139231"/>
                  <a:gd name="connsiteY100" fmla="*/ 40934 h 68362"/>
                  <a:gd name="connsiteX101" fmla="*/ 124957 w 139231"/>
                  <a:gd name="connsiteY101" fmla="*/ 42713 h 68362"/>
                  <a:gd name="connsiteX102" fmla="*/ 124564 w 139231"/>
                  <a:gd name="connsiteY102" fmla="*/ 44524 h 68362"/>
                  <a:gd name="connsiteX103" fmla="*/ 124888 w 139231"/>
                  <a:gd name="connsiteY103" fmla="*/ 46092 h 68362"/>
                  <a:gd name="connsiteX104" fmla="*/ 126406 w 139231"/>
                  <a:gd name="connsiteY104" fmla="*/ 48768 h 68362"/>
                  <a:gd name="connsiteX105" fmla="*/ 128021 w 139231"/>
                  <a:gd name="connsiteY105" fmla="*/ 52754 h 68362"/>
                  <a:gd name="connsiteX106" fmla="*/ 128669 w 139231"/>
                  <a:gd name="connsiteY106" fmla="*/ 55296 h 68362"/>
                  <a:gd name="connsiteX107" fmla="*/ 129742 w 139231"/>
                  <a:gd name="connsiteY107" fmla="*/ 56229 h 68362"/>
                  <a:gd name="connsiteX108" fmla="*/ 130776 w 139231"/>
                  <a:gd name="connsiteY108" fmla="*/ 56912 h 68362"/>
                  <a:gd name="connsiteX109" fmla="*/ 130993 w 139231"/>
                  <a:gd name="connsiteY109" fmla="*/ 57342 h 68362"/>
                  <a:gd name="connsiteX110" fmla="*/ 130958 w 139231"/>
                  <a:gd name="connsiteY110" fmla="*/ 57789 h 68362"/>
                  <a:gd name="connsiteX111" fmla="*/ 130425 w 139231"/>
                  <a:gd name="connsiteY111" fmla="*/ 58292 h 68362"/>
                  <a:gd name="connsiteX112" fmla="*/ 125765 w 139231"/>
                  <a:gd name="connsiteY112" fmla="*/ 59622 h 68362"/>
                  <a:gd name="connsiteX113" fmla="*/ 125160 w 139231"/>
                  <a:gd name="connsiteY113" fmla="*/ 60748 h 68362"/>
                  <a:gd name="connsiteX114" fmla="*/ 124657 w 139231"/>
                  <a:gd name="connsiteY114" fmla="*/ 62002 h 68362"/>
                  <a:gd name="connsiteX115" fmla="*/ 122623 w 139231"/>
                  <a:gd name="connsiteY115" fmla="*/ 63858 h 68362"/>
                  <a:gd name="connsiteX116" fmla="*/ 121999 w 139231"/>
                  <a:gd name="connsiteY116" fmla="*/ 65588 h 68362"/>
                  <a:gd name="connsiteX117" fmla="*/ 121612 w 139231"/>
                  <a:gd name="connsiteY117" fmla="*/ 67573 h 68362"/>
                  <a:gd name="connsiteX118" fmla="*/ 121560 w 139231"/>
                  <a:gd name="connsiteY118" fmla="*/ 68279 h 68362"/>
                  <a:gd name="connsiteX119" fmla="*/ 120999 w 139231"/>
                  <a:gd name="connsiteY119" fmla="*/ 68362 h 68362"/>
                  <a:gd name="connsiteX120" fmla="*/ 117915 w 139231"/>
                  <a:gd name="connsiteY120" fmla="*/ 67954 h 68362"/>
                  <a:gd name="connsiteX121" fmla="*/ 114517 w 139231"/>
                  <a:gd name="connsiteY121" fmla="*/ 66666 h 68362"/>
                  <a:gd name="connsiteX122" fmla="*/ 113026 w 139231"/>
                  <a:gd name="connsiteY122" fmla="*/ 65698 h 68362"/>
                  <a:gd name="connsiteX123" fmla="*/ 111563 w 139231"/>
                  <a:gd name="connsiteY123" fmla="*/ 65708 h 68362"/>
                  <a:gd name="connsiteX124" fmla="*/ 109792 w 139231"/>
                  <a:gd name="connsiteY124" fmla="*/ 66348 h 68362"/>
                  <a:gd name="connsiteX125" fmla="*/ 103443 w 139231"/>
                  <a:gd name="connsiteY125" fmla="*/ 68187 h 68362"/>
                  <a:gd name="connsiteX126" fmla="*/ 101884 w 139231"/>
                  <a:gd name="connsiteY126" fmla="*/ 67758 h 68362"/>
                  <a:gd name="connsiteX127" fmla="*/ 98256 w 139231"/>
                  <a:gd name="connsiteY127" fmla="*/ 65954 h 68362"/>
                  <a:gd name="connsiteX128" fmla="*/ 96421 w 139231"/>
                  <a:gd name="connsiteY128" fmla="*/ 63988 h 68362"/>
                  <a:gd name="connsiteX129" fmla="*/ 92337 w 139231"/>
                  <a:gd name="connsiteY129" fmla="*/ 60066 h 68362"/>
                  <a:gd name="connsiteX130" fmla="*/ 92003 w 139231"/>
                  <a:gd name="connsiteY130" fmla="*/ 59132 h 68362"/>
                  <a:gd name="connsiteX131" fmla="*/ 91469 w 139231"/>
                  <a:gd name="connsiteY131" fmla="*/ 58383 h 68362"/>
                  <a:gd name="connsiteX132" fmla="*/ 87105 w 139231"/>
                  <a:gd name="connsiteY132" fmla="*/ 57411 h 68362"/>
                  <a:gd name="connsiteX133" fmla="*/ 85494 w 139231"/>
                  <a:gd name="connsiteY133" fmla="*/ 55962 h 68362"/>
                  <a:gd name="connsiteX134" fmla="*/ 84151 w 139231"/>
                  <a:gd name="connsiteY134" fmla="*/ 55759 h 68362"/>
                  <a:gd name="connsiteX135" fmla="*/ 82186 w 139231"/>
                  <a:gd name="connsiteY135" fmla="*/ 55035 h 68362"/>
                  <a:gd name="connsiteX136" fmla="*/ 77073 w 139231"/>
                  <a:gd name="connsiteY136" fmla="*/ 51935 h 68362"/>
                  <a:gd name="connsiteX137" fmla="*/ 75803 w 139231"/>
                  <a:gd name="connsiteY137" fmla="*/ 51645 h 68362"/>
                  <a:gd name="connsiteX138" fmla="*/ 75494 w 139231"/>
                  <a:gd name="connsiteY138" fmla="*/ 52167 h 68362"/>
                  <a:gd name="connsiteX139" fmla="*/ 75583 w 139231"/>
                  <a:gd name="connsiteY139" fmla="*/ 52900 h 68362"/>
                  <a:gd name="connsiteX140" fmla="*/ 75265 w 139231"/>
                  <a:gd name="connsiteY140" fmla="*/ 53324 h 68362"/>
                  <a:gd name="connsiteX141" fmla="*/ 74611 w 139231"/>
                  <a:gd name="connsiteY141" fmla="*/ 53310 h 68362"/>
                  <a:gd name="connsiteX142" fmla="*/ 73428 w 139231"/>
                  <a:gd name="connsiteY142" fmla="*/ 52170 h 68362"/>
                  <a:gd name="connsiteX143" fmla="*/ 72009 w 139231"/>
                  <a:gd name="connsiteY143" fmla="*/ 51166 h 68362"/>
                  <a:gd name="connsiteX144" fmla="*/ 67593 w 139231"/>
                  <a:gd name="connsiteY144" fmla="*/ 53053 h 68362"/>
                  <a:gd name="connsiteX145" fmla="*/ 65995 w 139231"/>
                  <a:gd name="connsiteY145" fmla="*/ 53562 h 68362"/>
                  <a:gd name="connsiteX146" fmla="*/ 64596 w 139231"/>
                  <a:gd name="connsiteY146" fmla="*/ 53673 h 68362"/>
                  <a:gd name="connsiteX147" fmla="*/ 57589 w 139231"/>
                  <a:gd name="connsiteY147" fmla="*/ 56153 h 68362"/>
                  <a:gd name="connsiteX148" fmla="*/ 55457 w 139231"/>
                  <a:gd name="connsiteY148" fmla="*/ 57488 h 68362"/>
                  <a:gd name="connsiteX149" fmla="*/ 54574 w 139231"/>
                  <a:gd name="connsiteY149" fmla="*/ 57345 h 68362"/>
                  <a:gd name="connsiteX150" fmla="*/ 54783 w 139231"/>
                  <a:gd name="connsiteY150" fmla="*/ 56092 h 68362"/>
                  <a:gd name="connsiteX151" fmla="*/ 57699 w 139231"/>
                  <a:gd name="connsiteY151" fmla="*/ 49800 h 68362"/>
                  <a:gd name="connsiteX152" fmla="*/ 58221 w 139231"/>
                  <a:gd name="connsiteY152" fmla="*/ 44795 h 68362"/>
                  <a:gd name="connsiteX153" fmla="*/ 59288 w 139231"/>
                  <a:gd name="connsiteY153" fmla="*/ 44107 h 68362"/>
                  <a:gd name="connsiteX154" fmla="*/ 59597 w 139231"/>
                  <a:gd name="connsiteY154" fmla="*/ 43412 h 68362"/>
                  <a:gd name="connsiteX155" fmla="*/ 59141 w 139231"/>
                  <a:gd name="connsiteY155" fmla="*/ 41812 h 68362"/>
                  <a:gd name="connsiteX156" fmla="*/ 56114 w 139231"/>
                  <a:gd name="connsiteY156" fmla="*/ 40786 h 68362"/>
                  <a:gd name="connsiteX157" fmla="*/ 54892 w 139231"/>
                  <a:gd name="connsiteY157" fmla="*/ 40937 h 68362"/>
                  <a:gd name="connsiteX158" fmla="*/ 53792 w 139231"/>
                  <a:gd name="connsiteY158" fmla="*/ 42657 h 68362"/>
                  <a:gd name="connsiteX159" fmla="*/ 52652 w 139231"/>
                  <a:gd name="connsiteY159" fmla="*/ 43896 h 68362"/>
                  <a:gd name="connsiteX160" fmla="*/ 49981 w 139231"/>
                  <a:gd name="connsiteY160" fmla="*/ 44651 h 68362"/>
                  <a:gd name="connsiteX161" fmla="*/ 47684 w 139231"/>
                  <a:gd name="connsiteY161" fmla="*/ 43346 h 68362"/>
                  <a:gd name="connsiteX162" fmla="*/ 42302 w 139231"/>
                  <a:gd name="connsiteY162" fmla="*/ 41600 h 68362"/>
                  <a:gd name="connsiteX163" fmla="*/ 40942 w 139231"/>
                  <a:gd name="connsiteY163" fmla="*/ 39272 h 68362"/>
                  <a:gd name="connsiteX164" fmla="*/ 40620 w 139231"/>
                  <a:gd name="connsiteY164" fmla="*/ 36928 h 68362"/>
                  <a:gd name="connsiteX165" fmla="*/ 37774 w 139231"/>
                  <a:gd name="connsiteY165" fmla="*/ 34658 h 68362"/>
                  <a:gd name="connsiteX166" fmla="*/ 36591 w 139231"/>
                  <a:gd name="connsiteY166" fmla="*/ 31982 h 68362"/>
                  <a:gd name="connsiteX167" fmla="*/ 37064 w 139231"/>
                  <a:gd name="connsiteY167" fmla="*/ 30112 h 68362"/>
                  <a:gd name="connsiteX168" fmla="*/ 39646 w 139231"/>
                  <a:gd name="connsiteY168" fmla="*/ 28884 h 68362"/>
                  <a:gd name="connsiteX169" fmla="*/ 40383 w 139231"/>
                  <a:gd name="connsiteY169" fmla="*/ 27813 h 68362"/>
                  <a:gd name="connsiteX170" fmla="*/ 37128 w 139231"/>
                  <a:gd name="connsiteY170" fmla="*/ 27983 h 68362"/>
                  <a:gd name="connsiteX171" fmla="*/ 36466 w 139231"/>
                  <a:gd name="connsiteY171" fmla="*/ 27726 h 68362"/>
                  <a:gd name="connsiteX172" fmla="*/ 36323 w 139231"/>
                  <a:gd name="connsiteY172" fmla="*/ 26763 h 68362"/>
                  <a:gd name="connsiteX173" fmla="*/ 34883 w 139231"/>
                  <a:gd name="connsiteY173" fmla="*/ 23478 h 68362"/>
                  <a:gd name="connsiteX174" fmla="*/ 36157 w 139231"/>
                  <a:gd name="connsiteY174" fmla="*/ 22183 h 68362"/>
                  <a:gd name="connsiteX175" fmla="*/ 36718 w 139231"/>
                  <a:gd name="connsiteY175" fmla="*/ 20923 h 68362"/>
                  <a:gd name="connsiteX176" fmla="*/ 35673 w 139231"/>
                  <a:gd name="connsiteY176" fmla="*/ 19850 h 68362"/>
                  <a:gd name="connsiteX177" fmla="*/ 35947 w 139231"/>
                  <a:gd name="connsiteY177" fmla="*/ 18629 h 68362"/>
                  <a:gd name="connsiteX178" fmla="*/ 36761 w 139231"/>
                  <a:gd name="connsiteY178" fmla="*/ 17394 h 68362"/>
                  <a:gd name="connsiteX179" fmla="*/ 36262 w 139231"/>
                  <a:gd name="connsiteY179" fmla="*/ 14521 h 68362"/>
                  <a:gd name="connsiteX180" fmla="*/ 39493 w 139231"/>
                  <a:gd name="connsiteY180" fmla="*/ 12997 h 68362"/>
                  <a:gd name="connsiteX181" fmla="*/ 42633 w 139231"/>
                  <a:gd name="connsiteY181" fmla="*/ 11924 h 68362"/>
                  <a:gd name="connsiteX182" fmla="*/ 49286 w 139231"/>
                  <a:gd name="connsiteY182" fmla="*/ 11377 h 68362"/>
                  <a:gd name="connsiteX183" fmla="*/ 48627 w 139231"/>
                  <a:gd name="connsiteY183" fmla="*/ 8747 h 68362"/>
                  <a:gd name="connsiteX184" fmla="*/ 51320 w 139231"/>
                  <a:gd name="connsiteY184" fmla="*/ 8628 h 68362"/>
                  <a:gd name="connsiteX185" fmla="*/ 55852 w 139231"/>
                  <a:gd name="connsiteY185" fmla="*/ 5460 h 68362"/>
                  <a:gd name="connsiteX186" fmla="*/ 60346 w 139231"/>
                  <a:gd name="connsiteY186" fmla="*/ 6017 h 68362"/>
                  <a:gd name="connsiteX187" fmla="*/ 66846 w 139231"/>
                  <a:gd name="connsiteY187" fmla="*/ 3840 h 68362"/>
                  <a:gd name="connsiteX188" fmla="*/ 79366 w 139231"/>
                  <a:gd name="connsiteY188" fmla="*/ 3870 h 68362"/>
                  <a:gd name="connsiteX189" fmla="*/ 81072 w 139231"/>
                  <a:gd name="connsiteY189" fmla="*/ 2612 h 68362"/>
                  <a:gd name="connsiteX190" fmla="*/ 80774 w 139231"/>
                  <a:gd name="connsiteY190" fmla="*/ 1348 h 68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139231" h="68362">
                    <a:moveTo>
                      <a:pt x="15312" y="32990"/>
                    </a:moveTo>
                    <a:lnTo>
                      <a:pt x="16869" y="33189"/>
                    </a:lnTo>
                    <a:lnTo>
                      <a:pt x="18439" y="33973"/>
                    </a:lnTo>
                    <a:lnTo>
                      <a:pt x="19886" y="33725"/>
                    </a:lnTo>
                    <a:lnTo>
                      <a:pt x="21352" y="33180"/>
                    </a:lnTo>
                    <a:lnTo>
                      <a:pt x="24539" y="33692"/>
                    </a:lnTo>
                    <a:lnTo>
                      <a:pt x="31805" y="37642"/>
                    </a:lnTo>
                    <a:lnTo>
                      <a:pt x="32477" y="38697"/>
                    </a:lnTo>
                    <a:lnTo>
                      <a:pt x="28141" y="39176"/>
                    </a:lnTo>
                    <a:lnTo>
                      <a:pt x="27156" y="40385"/>
                    </a:lnTo>
                    <a:lnTo>
                      <a:pt x="26114" y="41230"/>
                    </a:lnTo>
                    <a:lnTo>
                      <a:pt x="24885" y="41502"/>
                    </a:lnTo>
                    <a:lnTo>
                      <a:pt x="22790" y="43197"/>
                    </a:lnTo>
                    <a:lnTo>
                      <a:pt x="19957" y="44819"/>
                    </a:lnTo>
                    <a:lnTo>
                      <a:pt x="19365" y="45792"/>
                    </a:lnTo>
                    <a:lnTo>
                      <a:pt x="14239" y="45613"/>
                    </a:lnTo>
                    <a:lnTo>
                      <a:pt x="11436" y="46227"/>
                    </a:lnTo>
                    <a:lnTo>
                      <a:pt x="9173" y="48040"/>
                    </a:lnTo>
                    <a:lnTo>
                      <a:pt x="8244" y="51538"/>
                    </a:lnTo>
                    <a:lnTo>
                      <a:pt x="6588" y="54265"/>
                    </a:lnTo>
                    <a:lnTo>
                      <a:pt x="4904" y="55250"/>
                    </a:lnTo>
                    <a:lnTo>
                      <a:pt x="3148" y="55400"/>
                    </a:lnTo>
                    <a:lnTo>
                      <a:pt x="2732" y="54377"/>
                    </a:lnTo>
                    <a:lnTo>
                      <a:pt x="2898" y="53355"/>
                    </a:lnTo>
                    <a:lnTo>
                      <a:pt x="6599" y="49499"/>
                    </a:lnTo>
                    <a:lnTo>
                      <a:pt x="7368" y="48246"/>
                    </a:lnTo>
                    <a:lnTo>
                      <a:pt x="5526" y="47689"/>
                    </a:lnTo>
                    <a:lnTo>
                      <a:pt x="3982" y="46348"/>
                    </a:lnTo>
                    <a:lnTo>
                      <a:pt x="611" y="44772"/>
                    </a:lnTo>
                    <a:lnTo>
                      <a:pt x="0" y="43506"/>
                    </a:lnTo>
                    <a:lnTo>
                      <a:pt x="808" y="43412"/>
                    </a:lnTo>
                    <a:lnTo>
                      <a:pt x="1546" y="43049"/>
                    </a:lnTo>
                    <a:lnTo>
                      <a:pt x="2444" y="41987"/>
                    </a:lnTo>
                    <a:lnTo>
                      <a:pt x="2865" y="40767"/>
                    </a:lnTo>
                    <a:lnTo>
                      <a:pt x="173" y="37200"/>
                    </a:lnTo>
                    <a:lnTo>
                      <a:pt x="1546" y="36648"/>
                    </a:lnTo>
                    <a:lnTo>
                      <a:pt x="3258" y="36778"/>
                    </a:lnTo>
                    <a:lnTo>
                      <a:pt x="5016" y="37815"/>
                    </a:lnTo>
                    <a:lnTo>
                      <a:pt x="6945" y="36598"/>
                    </a:lnTo>
                    <a:lnTo>
                      <a:pt x="7763" y="36418"/>
                    </a:lnTo>
                    <a:lnTo>
                      <a:pt x="9113" y="36852"/>
                    </a:lnTo>
                    <a:lnTo>
                      <a:pt x="10473" y="34496"/>
                    </a:lnTo>
                    <a:lnTo>
                      <a:pt x="13708" y="33718"/>
                    </a:lnTo>
                    <a:close/>
                    <a:moveTo>
                      <a:pt x="28987" y="31348"/>
                    </a:moveTo>
                    <a:lnTo>
                      <a:pt x="32689" y="32304"/>
                    </a:lnTo>
                    <a:lnTo>
                      <a:pt x="33211" y="34668"/>
                    </a:lnTo>
                    <a:lnTo>
                      <a:pt x="32926" y="35482"/>
                    </a:lnTo>
                    <a:lnTo>
                      <a:pt x="31086" y="35817"/>
                    </a:lnTo>
                    <a:lnTo>
                      <a:pt x="26733" y="33518"/>
                    </a:lnTo>
                    <a:lnTo>
                      <a:pt x="27742" y="31960"/>
                    </a:lnTo>
                    <a:close/>
                    <a:moveTo>
                      <a:pt x="17577" y="18061"/>
                    </a:moveTo>
                    <a:lnTo>
                      <a:pt x="18746" y="18475"/>
                    </a:lnTo>
                    <a:lnTo>
                      <a:pt x="18966" y="19857"/>
                    </a:lnTo>
                    <a:lnTo>
                      <a:pt x="19260" y="20406"/>
                    </a:lnTo>
                    <a:lnTo>
                      <a:pt x="23337" y="21184"/>
                    </a:lnTo>
                    <a:lnTo>
                      <a:pt x="24924" y="23505"/>
                    </a:lnTo>
                    <a:lnTo>
                      <a:pt x="25522" y="26295"/>
                    </a:lnTo>
                    <a:lnTo>
                      <a:pt x="23643" y="26524"/>
                    </a:lnTo>
                    <a:lnTo>
                      <a:pt x="21829" y="28128"/>
                    </a:lnTo>
                    <a:lnTo>
                      <a:pt x="20749" y="27487"/>
                    </a:lnTo>
                    <a:lnTo>
                      <a:pt x="20184" y="26718"/>
                    </a:lnTo>
                    <a:lnTo>
                      <a:pt x="17843" y="30342"/>
                    </a:lnTo>
                    <a:lnTo>
                      <a:pt x="15206" y="30963"/>
                    </a:lnTo>
                    <a:lnTo>
                      <a:pt x="13669" y="30248"/>
                    </a:lnTo>
                    <a:lnTo>
                      <a:pt x="13807" y="28895"/>
                    </a:lnTo>
                    <a:lnTo>
                      <a:pt x="12306" y="25339"/>
                    </a:lnTo>
                    <a:lnTo>
                      <a:pt x="10015" y="24297"/>
                    </a:lnTo>
                    <a:lnTo>
                      <a:pt x="6798" y="24199"/>
                    </a:lnTo>
                    <a:lnTo>
                      <a:pt x="4461" y="22732"/>
                    </a:lnTo>
                    <a:lnTo>
                      <a:pt x="13446" y="21733"/>
                    </a:lnTo>
                    <a:lnTo>
                      <a:pt x="14375" y="20036"/>
                    </a:lnTo>
                    <a:lnTo>
                      <a:pt x="16202" y="18254"/>
                    </a:lnTo>
                    <a:close/>
                    <a:moveTo>
                      <a:pt x="80815" y="0"/>
                    </a:moveTo>
                    <a:lnTo>
                      <a:pt x="83169" y="377"/>
                    </a:lnTo>
                    <a:lnTo>
                      <a:pt x="87105" y="143"/>
                    </a:lnTo>
                    <a:lnTo>
                      <a:pt x="101856" y="2795"/>
                    </a:lnTo>
                    <a:lnTo>
                      <a:pt x="105486" y="2795"/>
                    </a:lnTo>
                    <a:lnTo>
                      <a:pt x="110506" y="5489"/>
                    </a:lnTo>
                    <a:lnTo>
                      <a:pt x="113219" y="6182"/>
                    </a:lnTo>
                    <a:lnTo>
                      <a:pt x="121204" y="6187"/>
                    </a:lnTo>
                    <a:lnTo>
                      <a:pt x="133515" y="7375"/>
                    </a:lnTo>
                    <a:lnTo>
                      <a:pt x="135931" y="5553"/>
                    </a:lnTo>
                    <a:lnTo>
                      <a:pt x="136166" y="5079"/>
                    </a:lnTo>
                    <a:lnTo>
                      <a:pt x="137345" y="6099"/>
                    </a:lnTo>
                    <a:lnTo>
                      <a:pt x="138831" y="7740"/>
                    </a:lnTo>
                    <a:lnTo>
                      <a:pt x="139231" y="8678"/>
                    </a:lnTo>
                    <a:lnTo>
                      <a:pt x="138728" y="9229"/>
                    </a:lnTo>
                    <a:lnTo>
                      <a:pt x="137246" y="9697"/>
                    </a:lnTo>
                    <a:lnTo>
                      <a:pt x="136909" y="10202"/>
                    </a:lnTo>
                    <a:lnTo>
                      <a:pt x="136253" y="11056"/>
                    </a:lnTo>
                    <a:lnTo>
                      <a:pt x="134523" y="11210"/>
                    </a:lnTo>
                    <a:lnTo>
                      <a:pt x="133627" y="11843"/>
                    </a:lnTo>
                    <a:lnTo>
                      <a:pt x="132562" y="14618"/>
                    </a:lnTo>
                    <a:lnTo>
                      <a:pt x="130530" y="19205"/>
                    </a:lnTo>
                    <a:lnTo>
                      <a:pt x="127527" y="22688"/>
                    </a:lnTo>
                    <a:lnTo>
                      <a:pt x="125123" y="24595"/>
                    </a:lnTo>
                    <a:lnTo>
                      <a:pt x="124048" y="26056"/>
                    </a:lnTo>
                    <a:lnTo>
                      <a:pt x="123378" y="27810"/>
                    </a:lnTo>
                    <a:lnTo>
                      <a:pt x="123221" y="29568"/>
                    </a:lnTo>
                    <a:lnTo>
                      <a:pt x="125527" y="39200"/>
                    </a:lnTo>
                    <a:lnTo>
                      <a:pt x="125499" y="40934"/>
                    </a:lnTo>
                    <a:lnTo>
                      <a:pt x="124957" y="42713"/>
                    </a:lnTo>
                    <a:lnTo>
                      <a:pt x="124564" y="44524"/>
                    </a:lnTo>
                    <a:lnTo>
                      <a:pt x="124888" y="46092"/>
                    </a:lnTo>
                    <a:lnTo>
                      <a:pt x="126406" y="48768"/>
                    </a:lnTo>
                    <a:lnTo>
                      <a:pt x="128021" y="52754"/>
                    </a:lnTo>
                    <a:lnTo>
                      <a:pt x="128669" y="55296"/>
                    </a:lnTo>
                    <a:lnTo>
                      <a:pt x="129742" y="56229"/>
                    </a:lnTo>
                    <a:lnTo>
                      <a:pt x="130776" y="56912"/>
                    </a:lnTo>
                    <a:lnTo>
                      <a:pt x="130993" y="57342"/>
                    </a:lnTo>
                    <a:lnTo>
                      <a:pt x="130958" y="57789"/>
                    </a:lnTo>
                    <a:lnTo>
                      <a:pt x="130425" y="58292"/>
                    </a:lnTo>
                    <a:lnTo>
                      <a:pt x="125765" y="59622"/>
                    </a:lnTo>
                    <a:lnTo>
                      <a:pt x="125160" y="60748"/>
                    </a:lnTo>
                    <a:lnTo>
                      <a:pt x="124657" y="62002"/>
                    </a:lnTo>
                    <a:lnTo>
                      <a:pt x="122623" y="63858"/>
                    </a:lnTo>
                    <a:lnTo>
                      <a:pt x="121999" y="65588"/>
                    </a:lnTo>
                    <a:lnTo>
                      <a:pt x="121612" y="67573"/>
                    </a:lnTo>
                    <a:lnTo>
                      <a:pt x="121560" y="68279"/>
                    </a:lnTo>
                    <a:lnTo>
                      <a:pt x="120999" y="68362"/>
                    </a:lnTo>
                    <a:lnTo>
                      <a:pt x="117915" y="67954"/>
                    </a:lnTo>
                    <a:lnTo>
                      <a:pt x="114517" y="66666"/>
                    </a:lnTo>
                    <a:lnTo>
                      <a:pt x="113026" y="65698"/>
                    </a:lnTo>
                    <a:lnTo>
                      <a:pt x="111563" y="65708"/>
                    </a:lnTo>
                    <a:lnTo>
                      <a:pt x="109792" y="66348"/>
                    </a:lnTo>
                    <a:lnTo>
                      <a:pt x="103443" y="68187"/>
                    </a:lnTo>
                    <a:lnTo>
                      <a:pt x="101884" y="67758"/>
                    </a:lnTo>
                    <a:lnTo>
                      <a:pt x="98256" y="65954"/>
                    </a:lnTo>
                    <a:lnTo>
                      <a:pt x="96421" y="63988"/>
                    </a:lnTo>
                    <a:lnTo>
                      <a:pt x="92337" y="60066"/>
                    </a:lnTo>
                    <a:lnTo>
                      <a:pt x="92003" y="59132"/>
                    </a:lnTo>
                    <a:lnTo>
                      <a:pt x="91469" y="58383"/>
                    </a:lnTo>
                    <a:lnTo>
                      <a:pt x="87105" y="57411"/>
                    </a:lnTo>
                    <a:lnTo>
                      <a:pt x="85494" y="55962"/>
                    </a:lnTo>
                    <a:lnTo>
                      <a:pt x="84151" y="55759"/>
                    </a:lnTo>
                    <a:lnTo>
                      <a:pt x="82186" y="55035"/>
                    </a:lnTo>
                    <a:lnTo>
                      <a:pt x="77073" y="51935"/>
                    </a:lnTo>
                    <a:lnTo>
                      <a:pt x="75803" y="51645"/>
                    </a:lnTo>
                    <a:lnTo>
                      <a:pt x="75494" y="52167"/>
                    </a:lnTo>
                    <a:lnTo>
                      <a:pt x="75583" y="52900"/>
                    </a:lnTo>
                    <a:lnTo>
                      <a:pt x="75265" y="53324"/>
                    </a:lnTo>
                    <a:lnTo>
                      <a:pt x="74611" y="53310"/>
                    </a:lnTo>
                    <a:lnTo>
                      <a:pt x="73428" y="52170"/>
                    </a:lnTo>
                    <a:lnTo>
                      <a:pt x="72009" y="51166"/>
                    </a:lnTo>
                    <a:lnTo>
                      <a:pt x="67593" y="53053"/>
                    </a:lnTo>
                    <a:lnTo>
                      <a:pt x="65995" y="53562"/>
                    </a:lnTo>
                    <a:lnTo>
                      <a:pt x="64596" y="53673"/>
                    </a:lnTo>
                    <a:lnTo>
                      <a:pt x="57589" y="56153"/>
                    </a:lnTo>
                    <a:lnTo>
                      <a:pt x="55457" y="57488"/>
                    </a:lnTo>
                    <a:lnTo>
                      <a:pt x="54574" y="57345"/>
                    </a:lnTo>
                    <a:lnTo>
                      <a:pt x="54783" y="56092"/>
                    </a:lnTo>
                    <a:lnTo>
                      <a:pt x="57699" y="49800"/>
                    </a:lnTo>
                    <a:lnTo>
                      <a:pt x="58221" y="44795"/>
                    </a:lnTo>
                    <a:lnTo>
                      <a:pt x="59288" y="44107"/>
                    </a:lnTo>
                    <a:lnTo>
                      <a:pt x="59597" y="43412"/>
                    </a:lnTo>
                    <a:lnTo>
                      <a:pt x="59141" y="41812"/>
                    </a:lnTo>
                    <a:lnTo>
                      <a:pt x="56114" y="40786"/>
                    </a:lnTo>
                    <a:lnTo>
                      <a:pt x="54892" y="40937"/>
                    </a:lnTo>
                    <a:lnTo>
                      <a:pt x="53792" y="42657"/>
                    </a:lnTo>
                    <a:lnTo>
                      <a:pt x="52652" y="43896"/>
                    </a:lnTo>
                    <a:lnTo>
                      <a:pt x="49981" y="44651"/>
                    </a:lnTo>
                    <a:lnTo>
                      <a:pt x="47684" y="43346"/>
                    </a:lnTo>
                    <a:lnTo>
                      <a:pt x="42302" y="41600"/>
                    </a:lnTo>
                    <a:lnTo>
                      <a:pt x="40942" y="39272"/>
                    </a:lnTo>
                    <a:lnTo>
                      <a:pt x="40620" y="36928"/>
                    </a:lnTo>
                    <a:lnTo>
                      <a:pt x="37774" y="34658"/>
                    </a:lnTo>
                    <a:lnTo>
                      <a:pt x="36591" y="31982"/>
                    </a:lnTo>
                    <a:lnTo>
                      <a:pt x="37064" y="30112"/>
                    </a:lnTo>
                    <a:lnTo>
                      <a:pt x="39646" y="28884"/>
                    </a:lnTo>
                    <a:lnTo>
                      <a:pt x="40383" y="27813"/>
                    </a:lnTo>
                    <a:lnTo>
                      <a:pt x="37128" y="27983"/>
                    </a:lnTo>
                    <a:lnTo>
                      <a:pt x="36466" y="27726"/>
                    </a:lnTo>
                    <a:lnTo>
                      <a:pt x="36323" y="26763"/>
                    </a:lnTo>
                    <a:lnTo>
                      <a:pt x="34883" y="23478"/>
                    </a:lnTo>
                    <a:lnTo>
                      <a:pt x="36157" y="22183"/>
                    </a:lnTo>
                    <a:lnTo>
                      <a:pt x="36718" y="20923"/>
                    </a:lnTo>
                    <a:lnTo>
                      <a:pt x="35673" y="19850"/>
                    </a:lnTo>
                    <a:lnTo>
                      <a:pt x="35947" y="18629"/>
                    </a:lnTo>
                    <a:lnTo>
                      <a:pt x="36761" y="17394"/>
                    </a:lnTo>
                    <a:lnTo>
                      <a:pt x="36262" y="14521"/>
                    </a:lnTo>
                    <a:lnTo>
                      <a:pt x="39493" y="12997"/>
                    </a:lnTo>
                    <a:lnTo>
                      <a:pt x="42633" y="11924"/>
                    </a:lnTo>
                    <a:lnTo>
                      <a:pt x="49286" y="11377"/>
                    </a:lnTo>
                    <a:lnTo>
                      <a:pt x="48627" y="8747"/>
                    </a:lnTo>
                    <a:lnTo>
                      <a:pt x="51320" y="8628"/>
                    </a:lnTo>
                    <a:lnTo>
                      <a:pt x="55852" y="5460"/>
                    </a:lnTo>
                    <a:lnTo>
                      <a:pt x="60346" y="6017"/>
                    </a:lnTo>
                    <a:lnTo>
                      <a:pt x="66846" y="3840"/>
                    </a:lnTo>
                    <a:lnTo>
                      <a:pt x="79366" y="3870"/>
                    </a:lnTo>
                    <a:lnTo>
                      <a:pt x="81072" y="2612"/>
                    </a:lnTo>
                    <a:lnTo>
                      <a:pt x="80774" y="1348"/>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65" name="ee4p_FI_1_15912">
                <a:extLst>
                  <a:ext uri="{FF2B5EF4-FFF2-40B4-BE49-F238E27FC236}">
                    <a16:creationId xmlns="" xmlns:a16="http://schemas.microsoft.com/office/drawing/2014/main" id="{9F043779-698D-4413-96F5-7277DB78EF25}"/>
                  </a:ext>
                </a:extLst>
              </p:cNvPr>
              <p:cNvSpPr>
                <a:spLocks noChangeAspect="1"/>
              </p:cNvSpPr>
              <p:nvPr>
                <p:custDataLst>
                  <p:tags r:id="rId17"/>
                </p:custDataLst>
              </p:nvPr>
            </p:nvSpPr>
            <p:spPr>
              <a:xfrm>
                <a:off x="5495973" y="938439"/>
                <a:ext cx="1070140" cy="1486228"/>
              </a:xfrm>
              <a:custGeom>
                <a:avLst/>
                <a:gdLst>
                  <a:gd name="connsiteX0" fmla="*/ 21473 w 265732"/>
                  <a:gd name="connsiteY0" fmla="*/ 360506 h 369053"/>
                  <a:gd name="connsiteX1" fmla="*/ 23220 w 265732"/>
                  <a:gd name="connsiteY1" fmla="*/ 360680 h 369053"/>
                  <a:gd name="connsiteX2" fmla="*/ 24153 w 265732"/>
                  <a:gd name="connsiteY2" fmla="*/ 361638 h 369053"/>
                  <a:gd name="connsiteX3" fmla="*/ 23978 w 265732"/>
                  <a:gd name="connsiteY3" fmla="*/ 362422 h 369053"/>
                  <a:gd name="connsiteX4" fmla="*/ 22173 w 265732"/>
                  <a:gd name="connsiteY4" fmla="*/ 362597 h 369053"/>
                  <a:gd name="connsiteX5" fmla="*/ 21415 w 265732"/>
                  <a:gd name="connsiteY5" fmla="*/ 361899 h 369053"/>
                  <a:gd name="connsiteX6" fmla="*/ 19728 w 265732"/>
                  <a:gd name="connsiteY6" fmla="*/ 361986 h 369053"/>
                  <a:gd name="connsiteX7" fmla="*/ 19435 w 265732"/>
                  <a:gd name="connsiteY7" fmla="*/ 361638 h 369053"/>
                  <a:gd name="connsiteX8" fmla="*/ 20134 w 265732"/>
                  <a:gd name="connsiteY8" fmla="*/ 360942 h 369053"/>
                  <a:gd name="connsiteX9" fmla="*/ 45306 w 265732"/>
                  <a:gd name="connsiteY9" fmla="*/ 357280 h 369053"/>
                  <a:gd name="connsiteX10" fmla="*/ 46768 w 265732"/>
                  <a:gd name="connsiteY10" fmla="*/ 357390 h 369053"/>
                  <a:gd name="connsiteX11" fmla="*/ 47079 w 265732"/>
                  <a:gd name="connsiteY11" fmla="*/ 358322 h 369053"/>
                  <a:gd name="connsiteX12" fmla="*/ 46641 w 265732"/>
                  <a:gd name="connsiteY12" fmla="*/ 359417 h 369053"/>
                  <a:gd name="connsiteX13" fmla="*/ 44702 w 265732"/>
                  <a:gd name="connsiteY13" fmla="*/ 359744 h 369053"/>
                  <a:gd name="connsiteX14" fmla="*/ 43494 w 265732"/>
                  <a:gd name="connsiteY14" fmla="*/ 358787 h 369053"/>
                  <a:gd name="connsiteX15" fmla="*/ 43953 w 265732"/>
                  <a:gd name="connsiteY15" fmla="*/ 358075 h 369053"/>
                  <a:gd name="connsiteX16" fmla="*/ 51860 w 265732"/>
                  <a:gd name="connsiteY16" fmla="*/ 356303 h 369053"/>
                  <a:gd name="connsiteX17" fmla="*/ 51171 w 265732"/>
                  <a:gd name="connsiteY17" fmla="*/ 358333 h 369053"/>
                  <a:gd name="connsiteX18" fmla="*/ 48958 w 265732"/>
                  <a:gd name="connsiteY18" fmla="*/ 359471 h 369053"/>
                  <a:gd name="connsiteX19" fmla="*/ 48115 w 265732"/>
                  <a:gd name="connsiteY19" fmla="*/ 359200 h 369053"/>
                  <a:gd name="connsiteX20" fmla="*/ 48332 w 265732"/>
                  <a:gd name="connsiteY20" fmla="*/ 357280 h 369053"/>
                  <a:gd name="connsiteX21" fmla="*/ 49647 w 265732"/>
                  <a:gd name="connsiteY21" fmla="*/ 356401 h 369053"/>
                  <a:gd name="connsiteX22" fmla="*/ 2428 w 265732"/>
                  <a:gd name="connsiteY22" fmla="*/ 354834 h 369053"/>
                  <a:gd name="connsiteX23" fmla="*/ 3168 w 265732"/>
                  <a:gd name="connsiteY23" fmla="*/ 356788 h 369053"/>
                  <a:gd name="connsiteX24" fmla="*/ 3283 w 265732"/>
                  <a:gd name="connsiteY24" fmla="*/ 357531 h 369053"/>
                  <a:gd name="connsiteX25" fmla="*/ 2436 w 265732"/>
                  <a:gd name="connsiteY25" fmla="*/ 357345 h 369053"/>
                  <a:gd name="connsiteX26" fmla="*/ 1786 w 265732"/>
                  <a:gd name="connsiteY26" fmla="*/ 357599 h 369053"/>
                  <a:gd name="connsiteX27" fmla="*/ 1345 w 265732"/>
                  <a:gd name="connsiteY27" fmla="*/ 358514 h 369053"/>
                  <a:gd name="connsiteX28" fmla="*/ 387 w 265732"/>
                  <a:gd name="connsiteY28" fmla="*/ 358186 h 369053"/>
                  <a:gd name="connsiteX29" fmla="*/ 0 w 265732"/>
                  <a:gd name="connsiteY29" fmla="*/ 356874 h 369053"/>
                  <a:gd name="connsiteX30" fmla="*/ 715 w 265732"/>
                  <a:gd name="connsiteY30" fmla="*/ 354909 h 369053"/>
                  <a:gd name="connsiteX31" fmla="*/ 58731 w 265732"/>
                  <a:gd name="connsiteY31" fmla="*/ 350695 h 369053"/>
                  <a:gd name="connsiteX32" fmla="*/ 61532 w 265732"/>
                  <a:gd name="connsiteY32" fmla="*/ 351466 h 369053"/>
                  <a:gd name="connsiteX33" fmla="*/ 62709 w 265732"/>
                  <a:gd name="connsiteY33" fmla="*/ 351190 h 369053"/>
                  <a:gd name="connsiteX34" fmla="*/ 64047 w 265732"/>
                  <a:gd name="connsiteY34" fmla="*/ 352933 h 369053"/>
                  <a:gd name="connsiteX35" fmla="*/ 61778 w 265732"/>
                  <a:gd name="connsiteY35" fmla="*/ 354042 h 369053"/>
                  <a:gd name="connsiteX36" fmla="*/ 61620 w 265732"/>
                  <a:gd name="connsiteY36" fmla="*/ 355416 h 369053"/>
                  <a:gd name="connsiteX37" fmla="*/ 62517 w 265732"/>
                  <a:gd name="connsiteY37" fmla="*/ 356269 h 369053"/>
                  <a:gd name="connsiteX38" fmla="*/ 62832 w 265732"/>
                  <a:gd name="connsiteY38" fmla="*/ 357503 h 369053"/>
                  <a:gd name="connsiteX39" fmla="*/ 60571 w 265732"/>
                  <a:gd name="connsiteY39" fmla="*/ 357502 h 369053"/>
                  <a:gd name="connsiteX40" fmla="*/ 59489 w 265732"/>
                  <a:gd name="connsiteY40" fmla="*/ 356463 h 369053"/>
                  <a:gd name="connsiteX41" fmla="*/ 59018 w 265732"/>
                  <a:gd name="connsiteY41" fmla="*/ 355144 h 369053"/>
                  <a:gd name="connsiteX42" fmla="*/ 57967 w 265732"/>
                  <a:gd name="connsiteY42" fmla="*/ 354210 h 369053"/>
                  <a:gd name="connsiteX43" fmla="*/ 56565 w 265732"/>
                  <a:gd name="connsiteY43" fmla="*/ 353499 h 369053"/>
                  <a:gd name="connsiteX44" fmla="*/ 57252 w 265732"/>
                  <a:gd name="connsiteY44" fmla="*/ 352551 h 369053"/>
                  <a:gd name="connsiteX45" fmla="*/ 57643 w 265732"/>
                  <a:gd name="connsiteY45" fmla="*/ 351190 h 369053"/>
                  <a:gd name="connsiteX46" fmla="*/ 8165 w 265732"/>
                  <a:gd name="connsiteY46" fmla="*/ 349529 h 369053"/>
                  <a:gd name="connsiteX47" fmla="*/ 9409 w 265732"/>
                  <a:gd name="connsiteY47" fmla="*/ 351135 h 369053"/>
                  <a:gd name="connsiteX48" fmla="*/ 10404 w 265732"/>
                  <a:gd name="connsiteY48" fmla="*/ 351345 h 369053"/>
                  <a:gd name="connsiteX49" fmla="*/ 11082 w 265732"/>
                  <a:gd name="connsiteY49" fmla="*/ 351355 h 369053"/>
                  <a:gd name="connsiteX50" fmla="*/ 11384 w 265732"/>
                  <a:gd name="connsiteY50" fmla="*/ 351075 h 369053"/>
                  <a:gd name="connsiteX51" fmla="*/ 12568 w 265732"/>
                  <a:gd name="connsiteY51" fmla="*/ 351271 h 369053"/>
                  <a:gd name="connsiteX52" fmla="*/ 14347 w 265732"/>
                  <a:gd name="connsiteY52" fmla="*/ 352557 h 369053"/>
                  <a:gd name="connsiteX53" fmla="*/ 14705 w 265732"/>
                  <a:gd name="connsiteY53" fmla="*/ 353253 h 369053"/>
                  <a:gd name="connsiteX54" fmla="*/ 15932 w 265732"/>
                  <a:gd name="connsiteY54" fmla="*/ 353609 h 369053"/>
                  <a:gd name="connsiteX55" fmla="*/ 16360 w 265732"/>
                  <a:gd name="connsiteY55" fmla="*/ 354330 h 369053"/>
                  <a:gd name="connsiteX56" fmla="*/ 14941 w 265732"/>
                  <a:gd name="connsiteY56" fmla="*/ 356576 h 369053"/>
                  <a:gd name="connsiteX57" fmla="*/ 14064 w 265732"/>
                  <a:gd name="connsiteY57" fmla="*/ 356618 h 369053"/>
                  <a:gd name="connsiteX58" fmla="*/ 13410 w 265732"/>
                  <a:gd name="connsiteY58" fmla="*/ 356334 h 369053"/>
                  <a:gd name="connsiteX59" fmla="*/ 12255 w 265732"/>
                  <a:gd name="connsiteY59" fmla="*/ 356579 h 369053"/>
                  <a:gd name="connsiteX60" fmla="*/ 11577 w 265732"/>
                  <a:gd name="connsiteY60" fmla="*/ 357004 h 369053"/>
                  <a:gd name="connsiteX61" fmla="*/ 11350 w 265732"/>
                  <a:gd name="connsiteY61" fmla="*/ 357937 h 369053"/>
                  <a:gd name="connsiteX62" fmla="*/ 11387 w 265732"/>
                  <a:gd name="connsiteY62" fmla="*/ 359888 h 369053"/>
                  <a:gd name="connsiteX63" fmla="*/ 6208 w 265732"/>
                  <a:gd name="connsiteY63" fmla="*/ 360279 h 369053"/>
                  <a:gd name="connsiteX64" fmla="*/ 5018 w 265732"/>
                  <a:gd name="connsiteY64" fmla="*/ 359709 h 369053"/>
                  <a:gd name="connsiteX65" fmla="*/ 3388 w 265732"/>
                  <a:gd name="connsiteY65" fmla="*/ 355268 h 369053"/>
                  <a:gd name="connsiteX66" fmla="*/ 3712 w 265732"/>
                  <a:gd name="connsiteY66" fmla="*/ 354120 h 369053"/>
                  <a:gd name="connsiteX67" fmla="*/ 4809 w 265732"/>
                  <a:gd name="connsiteY67" fmla="*/ 353630 h 369053"/>
                  <a:gd name="connsiteX68" fmla="*/ 5749 w 265732"/>
                  <a:gd name="connsiteY68" fmla="*/ 353525 h 369053"/>
                  <a:gd name="connsiteX69" fmla="*/ 5887 w 265732"/>
                  <a:gd name="connsiteY69" fmla="*/ 355919 h 369053"/>
                  <a:gd name="connsiteX70" fmla="*/ 7266 w 265732"/>
                  <a:gd name="connsiteY70" fmla="*/ 355681 h 369053"/>
                  <a:gd name="connsiteX71" fmla="*/ 7699 w 265732"/>
                  <a:gd name="connsiteY71" fmla="*/ 354103 h 369053"/>
                  <a:gd name="connsiteX72" fmla="*/ 7795 w 265732"/>
                  <a:gd name="connsiteY72" fmla="*/ 352992 h 369053"/>
                  <a:gd name="connsiteX73" fmla="*/ 7422 w 265732"/>
                  <a:gd name="connsiteY73" fmla="*/ 352431 h 369053"/>
                  <a:gd name="connsiteX74" fmla="*/ 6485 w 265732"/>
                  <a:gd name="connsiteY74" fmla="*/ 351996 h 369053"/>
                  <a:gd name="connsiteX75" fmla="*/ 5943 w 265732"/>
                  <a:gd name="connsiteY75" fmla="*/ 351250 h 369053"/>
                  <a:gd name="connsiteX76" fmla="*/ 6722 w 265732"/>
                  <a:gd name="connsiteY76" fmla="*/ 350049 h 369053"/>
                  <a:gd name="connsiteX77" fmla="*/ 51039 w 265732"/>
                  <a:gd name="connsiteY77" fmla="*/ 347396 h 369053"/>
                  <a:gd name="connsiteX78" fmla="*/ 52799 w 265732"/>
                  <a:gd name="connsiteY78" fmla="*/ 348443 h 369053"/>
                  <a:gd name="connsiteX79" fmla="*/ 53760 w 265732"/>
                  <a:gd name="connsiteY79" fmla="*/ 349666 h 369053"/>
                  <a:gd name="connsiteX80" fmla="*/ 52821 w 265732"/>
                  <a:gd name="connsiteY80" fmla="*/ 349950 h 369053"/>
                  <a:gd name="connsiteX81" fmla="*/ 54412 w 265732"/>
                  <a:gd name="connsiteY81" fmla="*/ 351211 h 369053"/>
                  <a:gd name="connsiteX82" fmla="*/ 54732 w 265732"/>
                  <a:gd name="connsiteY82" fmla="*/ 351827 h 369053"/>
                  <a:gd name="connsiteX83" fmla="*/ 53123 w 265732"/>
                  <a:gd name="connsiteY83" fmla="*/ 351973 h 369053"/>
                  <a:gd name="connsiteX84" fmla="*/ 50849 w 265732"/>
                  <a:gd name="connsiteY84" fmla="*/ 350326 h 369053"/>
                  <a:gd name="connsiteX85" fmla="*/ 50562 w 265732"/>
                  <a:gd name="connsiteY85" fmla="*/ 349682 h 369053"/>
                  <a:gd name="connsiteX86" fmla="*/ 51454 w 265732"/>
                  <a:gd name="connsiteY86" fmla="*/ 349308 h 369053"/>
                  <a:gd name="connsiteX87" fmla="*/ 50865 w 265732"/>
                  <a:gd name="connsiteY87" fmla="*/ 347983 h 369053"/>
                  <a:gd name="connsiteX88" fmla="*/ 38675 w 265732"/>
                  <a:gd name="connsiteY88" fmla="*/ 341784 h 369053"/>
                  <a:gd name="connsiteX89" fmla="*/ 39409 w 265732"/>
                  <a:gd name="connsiteY89" fmla="*/ 343210 h 369053"/>
                  <a:gd name="connsiteX90" fmla="*/ 42717 w 265732"/>
                  <a:gd name="connsiteY90" fmla="*/ 345409 h 369053"/>
                  <a:gd name="connsiteX91" fmla="*/ 42408 w 265732"/>
                  <a:gd name="connsiteY91" fmla="*/ 346959 h 369053"/>
                  <a:gd name="connsiteX92" fmla="*/ 40908 w 265732"/>
                  <a:gd name="connsiteY92" fmla="*/ 346787 h 369053"/>
                  <a:gd name="connsiteX93" fmla="*/ 39381 w 265732"/>
                  <a:gd name="connsiteY93" fmla="*/ 347068 h 369053"/>
                  <a:gd name="connsiteX94" fmla="*/ 38150 w 265732"/>
                  <a:gd name="connsiteY94" fmla="*/ 345529 h 369053"/>
                  <a:gd name="connsiteX95" fmla="*/ 37491 w 265732"/>
                  <a:gd name="connsiteY95" fmla="*/ 342933 h 369053"/>
                  <a:gd name="connsiteX96" fmla="*/ 37716 w 265732"/>
                  <a:gd name="connsiteY96" fmla="*/ 342374 h 369053"/>
                  <a:gd name="connsiteX97" fmla="*/ 37973 w 265732"/>
                  <a:gd name="connsiteY97" fmla="*/ 251776 h 369053"/>
                  <a:gd name="connsiteX98" fmla="*/ 37651 w 265732"/>
                  <a:gd name="connsiteY98" fmla="*/ 252424 h 369053"/>
                  <a:gd name="connsiteX99" fmla="*/ 37563 w 265732"/>
                  <a:gd name="connsiteY99" fmla="*/ 253045 h 369053"/>
                  <a:gd name="connsiteX100" fmla="*/ 37800 w 265732"/>
                  <a:gd name="connsiteY100" fmla="*/ 253695 h 369053"/>
                  <a:gd name="connsiteX101" fmla="*/ 39096 w 265732"/>
                  <a:gd name="connsiteY101" fmla="*/ 253516 h 369053"/>
                  <a:gd name="connsiteX102" fmla="*/ 40841 w 265732"/>
                  <a:gd name="connsiteY102" fmla="*/ 252332 h 369053"/>
                  <a:gd name="connsiteX103" fmla="*/ 42078 w 265732"/>
                  <a:gd name="connsiteY103" fmla="*/ 252885 h 369053"/>
                  <a:gd name="connsiteX104" fmla="*/ 41938 w 265732"/>
                  <a:gd name="connsiteY104" fmla="*/ 254575 h 369053"/>
                  <a:gd name="connsiteX105" fmla="*/ 41098 w 265732"/>
                  <a:gd name="connsiteY105" fmla="*/ 254511 h 369053"/>
                  <a:gd name="connsiteX106" fmla="*/ 40867 w 265732"/>
                  <a:gd name="connsiteY106" fmla="*/ 254232 h 369053"/>
                  <a:gd name="connsiteX107" fmla="*/ 39789 w 265732"/>
                  <a:gd name="connsiteY107" fmla="*/ 255197 h 369053"/>
                  <a:gd name="connsiteX108" fmla="*/ 39597 w 265732"/>
                  <a:gd name="connsiteY108" fmla="*/ 255781 h 369053"/>
                  <a:gd name="connsiteX109" fmla="*/ 38351 w 265732"/>
                  <a:gd name="connsiteY109" fmla="*/ 256154 h 369053"/>
                  <a:gd name="connsiteX110" fmla="*/ 36049 w 265732"/>
                  <a:gd name="connsiteY110" fmla="*/ 254502 h 369053"/>
                  <a:gd name="connsiteX111" fmla="*/ 34602 w 265732"/>
                  <a:gd name="connsiteY111" fmla="*/ 251783 h 369053"/>
                  <a:gd name="connsiteX112" fmla="*/ 116464 w 265732"/>
                  <a:gd name="connsiteY112" fmla="*/ 187740 h 369053"/>
                  <a:gd name="connsiteX113" fmla="*/ 120546 w 265732"/>
                  <a:gd name="connsiteY113" fmla="*/ 188858 h 369053"/>
                  <a:gd name="connsiteX114" fmla="*/ 121142 w 265732"/>
                  <a:gd name="connsiteY114" fmla="*/ 189455 h 369053"/>
                  <a:gd name="connsiteX115" fmla="*/ 118803 w 265732"/>
                  <a:gd name="connsiteY115" fmla="*/ 189902 h 369053"/>
                  <a:gd name="connsiteX116" fmla="*/ 117840 w 265732"/>
                  <a:gd name="connsiteY116" fmla="*/ 191169 h 369053"/>
                  <a:gd name="connsiteX117" fmla="*/ 114539 w 265732"/>
                  <a:gd name="connsiteY117" fmla="*/ 192361 h 369053"/>
                  <a:gd name="connsiteX118" fmla="*/ 111878 w 265732"/>
                  <a:gd name="connsiteY118" fmla="*/ 191616 h 369053"/>
                  <a:gd name="connsiteX119" fmla="*/ 111832 w 265732"/>
                  <a:gd name="connsiteY119" fmla="*/ 189306 h 369053"/>
                  <a:gd name="connsiteX120" fmla="*/ 113482 w 265732"/>
                  <a:gd name="connsiteY120" fmla="*/ 188187 h 369053"/>
                  <a:gd name="connsiteX121" fmla="*/ 181957 w 265732"/>
                  <a:gd name="connsiteY121" fmla="*/ 0 h 369053"/>
                  <a:gd name="connsiteX122" fmla="*/ 185099 w 265732"/>
                  <a:gd name="connsiteY122" fmla="*/ 126 h 369053"/>
                  <a:gd name="connsiteX123" fmla="*/ 188577 w 265732"/>
                  <a:gd name="connsiteY123" fmla="*/ 3686 h 369053"/>
                  <a:gd name="connsiteX124" fmla="*/ 193483 w 265732"/>
                  <a:gd name="connsiteY124" fmla="*/ 7643 h 369053"/>
                  <a:gd name="connsiteX125" fmla="*/ 196636 w 265732"/>
                  <a:gd name="connsiteY125" fmla="*/ 9562 h 369053"/>
                  <a:gd name="connsiteX126" fmla="*/ 205230 w 265732"/>
                  <a:gd name="connsiteY126" fmla="*/ 13154 h 369053"/>
                  <a:gd name="connsiteX127" fmla="*/ 212775 w 265732"/>
                  <a:gd name="connsiteY127" fmla="*/ 15515 h 369053"/>
                  <a:gd name="connsiteX128" fmla="*/ 217016 w 265732"/>
                  <a:gd name="connsiteY128" fmla="*/ 23292 h 369053"/>
                  <a:gd name="connsiteX129" fmla="*/ 214926 w 265732"/>
                  <a:gd name="connsiteY129" fmla="*/ 26382 h 369053"/>
                  <a:gd name="connsiteX130" fmla="*/ 213885 w 265732"/>
                  <a:gd name="connsiteY130" fmla="*/ 27446 h 369053"/>
                  <a:gd name="connsiteX131" fmla="*/ 210195 w 265732"/>
                  <a:gd name="connsiteY131" fmla="*/ 30516 h 369053"/>
                  <a:gd name="connsiteX132" fmla="*/ 206245 w 265732"/>
                  <a:gd name="connsiteY132" fmla="*/ 34840 h 369053"/>
                  <a:gd name="connsiteX133" fmla="*/ 205943 w 265732"/>
                  <a:gd name="connsiteY133" fmla="*/ 37090 h 369053"/>
                  <a:gd name="connsiteX134" fmla="*/ 207254 w 265732"/>
                  <a:gd name="connsiteY134" fmla="*/ 39357 h 369053"/>
                  <a:gd name="connsiteX135" fmla="*/ 208889 w 265732"/>
                  <a:gd name="connsiteY135" fmla="*/ 40855 h 369053"/>
                  <a:gd name="connsiteX136" fmla="*/ 207409 w 265732"/>
                  <a:gd name="connsiteY136" fmla="*/ 41332 h 369053"/>
                  <a:gd name="connsiteX137" fmla="*/ 202838 w 265732"/>
                  <a:gd name="connsiteY137" fmla="*/ 43215 h 369053"/>
                  <a:gd name="connsiteX138" fmla="*/ 200048 w 265732"/>
                  <a:gd name="connsiteY138" fmla="*/ 44485 h 369053"/>
                  <a:gd name="connsiteX139" fmla="*/ 196688 w 265732"/>
                  <a:gd name="connsiteY139" fmla="*/ 45416 h 369053"/>
                  <a:gd name="connsiteX140" fmla="*/ 197560 w 265732"/>
                  <a:gd name="connsiteY140" fmla="*/ 46649 h 369053"/>
                  <a:gd name="connsiteX141" fmla="*/ 203142 w 265732"/>
                  <a:gd name="connsiteY141" fmla="*/ 46910 h 369053"/>
                  <a:gd name="connsiteX142" fmla="*/ 204002 w 265732"/>
                  <a:gd name="connsiteY142" fmla="*/ 47260 h 369053"/>
                  <a:gd name="connsiteX143" fmla="*/ 204621 w 265732"/>
                  <a:gd name="connsiteY143" fmla="*/ 47894 h 369053"/>
                  <a:gd name="connsiteX144" fmla="*/ 204727 w 265732"/>
                  <a:gd name="connsiteY144" fmla="*/ 48907 h 369053"/>
                  <a:gd name="connsiteX145" fmla="*/ 204161 w 265732"/>
                  <a:gd name="connsiteY145" fmla="*/ 50542 h 369053"/>
                  <a:gd name="connsiteX146" fmla="*/ 198130 w 265732"/>
                  <a:gd name="connsiteY146" fmla="*/ 59538 h 369053"/>
                  <a:gd name="connsiteX147" fmla="*/ 197940 w 265732"/>
                  <a:gd name="connsiteY147" fmla="*/ 61428 h 369053"/>
                  <a:gd name="connsiteX148" fmla="*/ 199918 w 265732"/>
                  <a:gd name="connsiteY148" fmla="*/ 66676 h 369053"/>
                  <a:gd name="connsiteX149" fmla="*/ 202682 w 265732"/>
                  <a:gd name="connsiteY149" fmla="*/ 72845 h 369053"/>
                  <a:gd name="connsiteX150" fmla="*/ 211037 w 265732"/>
                  <a:gd name="connsiteY150" fmla="*/ 75582 h 369053"/>
                  <a:gd name="connsiteX151" fmla="*/ 217247 w 265732"/>
                  <a:gd name="connsiteY151" fmla="*/ 77717 h 369053"/>
                  <a:gd name="connsiteX152" fmla="*/ 221236 w 265732"/>
                  <a:gd name="connsiteY152" fmla="*/ 82760 h 369053"/>
                  <a:gd name="connsiteX153" fmla="*/ 227811 w 265732"/>
                  <a:gd name="connsiteY153" fmla="*/ 89390 h 369053"/>
                  <a:gd name="connsiteX154" fmla="*/ 231297 w 265732"/>
                  <a:gd name="connsiteY154" fmla="*/ 91862 h 369053"/>
                  <a:gd name="connsiteX155" fmla="*/ 231493 w 265732"/>
                  <a:gd name="connsiteY155" fmla="*/ 92629 h 369053"/>
                  <a:gd name="connsiteX156" fmla="*/ 230456 w 265732"/>
                  <a:gd name="connsiteY156" fmla="*/ 97183 h 369053"/>
                  <a:gd name="connsiteX157" fmla="*/ 226241 w 265732"/>
                  <a:gd name="connsiteY157" fmla="*/ 101735 h 369053"/>
                  <a:gd name="connsiteX158" fmla="*/ 222298 w 265732"/>
                  <a:gd name="connsiteY158" fmla="*/ 105565 h 369053"/>
                  <a:gd name="connsiteX159" fmla="*/ 218217 w 265732"/>
                  <a:gd name="connsiteY159" fmla="*/ 110170 h 369053"/>
                  <a:gd name="connsiteX160" fmla="*/ 215025 w 265732"/>
                  <a:gd name="connsiteY160" fmla="*/ 114087 h 369053"/>
                  <a:gd name="connsiteX161" fmla="*/ 211568 w 265732"/>
                  <a:gd name="connsiteY161" fmla="*/ 118772 h 369053"/>
                  <a:gd name="connsiteX162" fmla="*/ 211171 w 265732"/>
                  <a:gd name="connsiteY162" fmla="*/ 120288 h 369053"/>
                  <a:gd name="connsiteX163" fmla="*/ 211108 w 265732"/>
                  <a:gd name="connsiteY163" fmla="*/ 121719 h 369053"/>
                  <a:gd name="connsiteX164" fmla="*/ 211702 w 265732"/>
                  <a:gd name="connsiteY164" fmla="*/ 123300 h 369053"/>
                  <a:gd name="connsiteX165" fmla="*/ 216129 w 265732"/>
                  <a:gd name="connsiteY165" fmla="*/ 129002 h 369053"/>
                  <a:gd name="connsiteX166" fmla="*/ 217852 w 265732"/>
                  <a:gd name="connsiteY166" fmla="*/ 131908 h 369053"/>
                  <a:gd name="connsiteX167" fmla="*/ 219912 w 265732"/>
                  <a:gd name="connsiteY167" fmla="*/ 135045 h 369053"/>
                  <a:gd name="connsiteX168" fmla="*/ 221680 w 265732"/>
                  <a:gd name="connsiteY168" fmla="*/ 138458 h 369053"/>
                  <a:gd name="connsiteX169" fmla="*/ 222706 w 265732"/>
                  <a:gd name="connsiteY169" fmla="*/ 141510 h 369053"/>
                  <a:gd name="connsiteX170" fmla="*/ 224479 w 265732"/>
                  <a:gd name="connsiteY170" fmla="*/ 144480 h 369053"/>
                  <a:gd name="connsiteX171" fmla="*/ 225581 w 265732"/>
                  <a:gd name="connsiteY171" fmla="*/ 145996 h 369053"/>
                  <a:gd name="connsiteX172" fmla="*/ 227411 w 265732"/>
                  <a:gd name="connsiteY172" fmla="*/ 148118 h 369053"/>
                  <a:gd name="connsiteX173" fmla="*/ 229621 w 265732"/>
                  <a:gd name="connsiteY173" fmla="*/ 151271 h 369053"/>
                  <a:gd name="connsiteX174" fmla="*/ 230355 w 265732"/>
                  <a:gd name="connsiteY174" fmla="*/ 153765 h 369053"/>
                  <a:gd name="connsiteX175" fmla="*/ 233691 w 265732"/>
                  <a:gd name="connsiteY175" fmla="*/ 162396 h 369053"/>
                  <a:gd name="connsiteX176" fmla="*/ 234028 w 265732"/>
                  <a:gd name="connsiteY176" fmla="*/ 164590 h 369053"/>
                  <a:gd name="connsiteX177" fmla="*/ 233864 w 265732"/>
                  <a:gd name="connsiteY177" fmla="*/ 166212 h 369053"/>
                  <a:gd name="connsiteX178" fmla="*/ 232398 w 265732"/>
                  <a:gd name="connsiteY178" fmla="*/ 166611 h 369053"/>
                  <a:gd name="connsiteX179" fmla="*/ 229161 w 265732"/>
                  <a:gd name="connsiteY179" fmla="*/ 166869 h 369053"/>
                  <a:gd name="connsiteX180" fmla="*/ 225652 w 265732"/>
                  <a:gd name="connsiteY180" fmla="*/ 167931 h 369053"/>
                  <a:gd name="connsiteX181" fmla="*/ 225475 w 265732"/>
                  <a:gd name="connsiteY181" fmla="*/ 168288 h 369053"/>
                  <a:gd name="connsiteX182" fmla="*/ 227764 w 265732"/>
                  <a:gd name="connsiteY182" fmla="*/ 170314 h 369053"/>
                  <a:gd name="connsiteX183" fmla="*/ 225742 w 265732"/>
                  <a:gd name="connsiteY183" fmla="*/ 173770 h 369053"/>
                  <a:gd name="connsiteX184" fmla="*/ 225451 w 265732"/>
                  <a:gd name="connsiteY184" fmla="*/ 178707 h 369053"/>
                  <a:gd name="connsiteX185" fmla="*/ 223292 w 265732"/>
                  <a:gd name="connsiteY185" fmla="*/ 181294 h 369053"/>
                  <a:gd name="connsiteX186" fmla="*/ 223088 w 265732"/>
                  <a:gd name="connsiteY186" fmla="*/ 181895 h 369053"/>
                  <a:gd name="connsiteX187" fmla="*/ 223186 w 265732"/>
                  <a:gd name="connsiteY187" fmla="*/ 182397 h 369053"/>
                  <a:gd name="connsiteX188" fmla="*/ 223568 w 265732"/>
                  <a:gd name="connsiteY188" fmla="*/ 182789 h 369053"/>
                  <a:gd name="connsiteX189" fmla="*/ 227567 w 265732"/>
                  <a:gd name="connsiteY189" fmla="*/ 183479 h 369053"/>
                  <a:gd name="connsiteX190" fmla="*/ 227913 w 265732"/>
                  <a:gd name="connsiteY190" fmla="*/ 184180 h 369053"/>
                  <a:gd name="connsiteX191" fmla="*/ 227930 w 265732"/>
                  <a:gd name="connsiteY191" fmla="*/ 185629 h 369053"/>
                  <a:gd name="connsiteX192" fmla="*/ 227573 w 265732"/>
                  <a:gd name="connsiteY192" fmla="*/ 186967 h 369053"/>
                  <a:gd name="connsiteX193" fmla="*/ 225565 w 265732"/>
                  <a:gd name="connsiteY193" fmla="*/ 187959 h 369053"/>
                  <a:gd name="connsiteX194" fmla="*/ 223408 w 265732"/>
                  <a:gd name="connsiteY194" fmla="*/ 189427 h 369053"/>
                  <a:gd name="connsiteX195" fmla="*/ 222931 w 265732"/>
                  <a:gd name="connsiteY195" fmla="*/ 190776 h 369053"/>
                  <a:gd name="connsiteX196" fmla="*/ 223004 w 265732"/>
                  <a:gd name="connsiteY196" fmla="*/ 191980 h 369053"/>
                  <a:gd name="connsiteX197" fmla="*/ 223741 w 265732"/>
                  <a:gd name="connsiteY197" fmla="*/ 194013 h 369053"/>
                  <a:gd name="connsiteX198" fmla="*/ 225159 w 265732"/>
                  <a:gd name="connsiteY198" fmla="*/ 196379 h 369053"/>
                  <a:gd name="connsiteX199" fmla="*/ 226963 w 265732"/>
                  <a:gd name="connsiteY199" fmla="*/ 197863 h 369053"/>
                  <a:gd name="connsiteX200" fmla="*/ 233367 w 265732"/>
                  <a:gd name="connsiteY200" fmla="*/ 199267 h 369053"/>
                  <a:gd name="connsiteX201" fmla="*/ 234194 w 265732"/>
                  <a:gd name="connsiteY201" fmla="*/ 200428 h 369053"/>
                  <a:gd name="connsiteX202" fmla="*/ 234546 w 265732"/>
                  <a:gd name="connsiteY202" fmla="*/ 202018 h 369053"/>
                  <a:gd name="connsiteX203" fmla="*/ 234412 w 265732"/>
                  <a:gd name="connsiteY203" fmla="*/ 203569 h 369053"/>
                  <a:gd name="connsiteX204" fmla="*/ 231437 w 265732"/>
                  <a:gd name="connsiteY204" fmla="*/ 206669 h 369053"/>
                  <a:gd name="connsiteX205" fmla="*/ 231460 w 265732"/>
                  <a:gd name="connsiteY205" fmla="*/ 207860 h 369053"/>
                  <a:gd name="connsiteX206" fmla="*/ 232682 w 265732"/>
                  <a:gd name="connsiteY206" fmla="*/ 210740 h 369053"/>
                  <a:gd name="connsiteX207" fmla="*/ 234147 w 265732"/>
                  <a:gd name="connsiteY207" fmla="*/ 213485 h 369053"/>
                  <a:gd name="connsiteX208" fmla="*/ 240394 w 265732"/>
                  <a:gd name="connsiteY208" fmla="*/ 216455 h 369053"/>
                  <a:gd name="connsiteX209" fmla="*/ 242545 w 265732"/>
                  <a:gd name="connsiteY209" fmla="*/ 218082 h 369053"/>
                  <a:gd name="connsiteX210" fmla="*/ 243117 w 265732"/>
                  <a:gd name="connsiteY210" fmla="*/ 219376 h 369053"/>
                  <a:gd name="connsiteX211" fmla="*/ 243430 w 265732"/>
                  <a:gd name="connsiteY211" fmla="*/ 221460 h 369053"/>
                  <a:gd name="connsiteX212" fmla="*/ 243389 w 265732"/>
                  <a:gd name="connsiteY212" fmla="*/ 223717 h 369053"/>
                  <a:gd name="connsiteX213" fmla="*/ 242899 w 265732"/>
                  <a:gd name="connsiteY213" fmla="*/ 225719 h 369053"/>
                  <a:gd name="connsiteX214" fmla="*/ 240940 w 265732"/>
                  <a:gd name="connsiteY214" fmla="*/ 228298 h 369053"/>
                  <a:gd name="connsiteX215" fmla="*/ 236406 w 265732"/>
                  <a:gd name="connsiteY215" fmla="*/ 233375 h 369053"/>
                  <a:gd name="connsiteX216" fmla="*/ 231847 w 265732"/>
                  <a:gd name="connsiteY216" fmla="*/ 235344 h 369053"/>
                  <a:gd name="connsiteX217" fmla="*/ 231569 w 265732"/>
                  <a:gd name="connsiteY217" fmla="*/ 235771 h 369053"/>
                  <a:gd name="connsiteX218" fmla="*/ 232981 w 265732"/>
                  <a:gd name="connsiteY218" fmla="*/ 237391 h 369053"/>
                  <a:gd name="connsiteX219" fmla="*/ 241011 w 265732"/>
                  <a:gd name="connsiteY219" fmla="*/ 243873 h 369053"/>
                  <a:gd name="connsiteX220" fmla="*/ 246246 w 265732"/>
                  <a:gd name="connsiteY220" fmla="*/ 246900 h 369053"/>
                  <a:gd name="connsiteX221" fmla="*/ 253311 w 265732"/>
                  <a:gd name="connsiteY221" fmla="*/ 250978 h 369053"/>
                  <a:gd name="connsiteX222" fmla="*/ 257868 w 265732"/>
                  <a:gd name="connsiteY222" fmla="*/ 254194 h 369053"/>
                  <a:gd name="connsiteX223" fmla="*/ 259340 w 265732"/>
                  <a:gd name="connsiteY223" fmla="*/ 256505 h 369053"/>
                  <a:gd name="connsiteX224" fmla="*/ 261314 w 265732"/>
                  <a:gd name="connsiteY224" fmla="*/ 259071 h 369053"/>
                  <a:gd name="connsiteX225" fmla="*/ 263532 w 265732"/>
                  <a:gd name="connsiteY225" fmla="*/ 261166 h 369053"/>
                  <a:gd name="connsiteX226" fmla="*/ 265130 w 265732"/>
                  <a:gd name="connsiteY226" fmla="*/ 262982 h 369053"/>
                  <a:gd name="connsiteX227" fmla="*/ 265732 w 265732"/>
                  <a:gd name="connsiteY227" fmla="*/ 264150 h 369053"/>
                  <a:gd name="connsiteX228" fmla="*/ 265676 w 265732"/>
                  <a:gd name="connsiteY228" fmla="*/ 265405 h 369053"/>
                  <a:gd name="connsiteX229" fmla="*/ 263538 w 265732"/>
                  <a:gd name="connsiteY229" fmla="*/ 269185 h 369053"/>
                  <a:gd name="connsiteX230" fmla="*/ 262324 w 265732"/>
                  <a:gd name="connsiteY230" fmla="*/ 272102 h 369053"/>
                  <a:gd name="connsiteX231" fmla="*/ 260185 w 265732"/>
                  <a:gd name="connsiteY231" fmla="*/ 276371 h 369053"/>
                  <a:gd name="connsiteX232" fmla="*/ 257997 w 265732"/>
                  <a:gd name="connsiteY232" fmla="*/ 279345 h 369053"/>
                  <a:gd name="connsiteX233" fmla="*/ 252448 w 265732"/>
                  <a:gd name="connsiteY233" fmla="*/ 284759 h 369053"/>
                  <a:gd name="connsiteX234" fmla="*/ 244264 w 265732"/>
                  <a:gd name="connsiteY234" fmla="*/ 291477 h 369053"/>
                  <a:gd name="connsiteX235" fmla="*/ 242363 w 265732"/>
                  <a:gd name="connsiteY235" fmla="*/ 293506 h 369053"/>
                  <a:gd name="connsiteX236" fmla="*/ 238533 w 265732"/>
                  <a:gd name="connsiteY236" fmla="*/ 297034 h 369053"/>
                  <a:gd name="connsiteX237" fmla="*/ 231977 w 265732"/>
                  <a:gd name="connsiteY237" fmla="*/ 304096 h 369053"/>
                  <a:gd name="connsiteX238" fmla="*/ 230279 w 265732"/>
                  <a:gd name="connsiteY238" fmla="*/ 305652 h 369053"/>
                  <a:gd name="connsiteX239" fmla="*/ 224905 w 265732"/>
                  <a:gd name="connsiteY239" fmla="*/ 311263 h 369053"/>
                  <a:gd name="connsiteX240" fmla="*/ 222456 w 265732"/>
                  <a:gd name="connsiteY240" fmla="*/ 313045 h 369053"/>
                  <a:gd name="connsiteX241" fmla="*/ 220532 w 265732"/>
                  <a:gd name="connsiteY241" fmla="*/ 314710 h 369053"/>
                  <a:gd name="connsiteX242" fmla="*/ 215209 w 265732"/>
                  <a:gd name="connsiteY242" fmla="*/ 319993 h 369053"/>
                  <a:gd name="connsiteX243" fmla="*/ 209489 w 265732"/>
                  <a:gd name="connsiteY243" fmla="*/ 323994 h 369053"/>
                  <a:gd name="connsiteX244" fmla="*/ 203874 w 265732"/>
                  <a:gd name="connsiteY244" fmla="*/ 327703 h 369053"/>
                  <a:gd name="connsiteX245" fmla="*/ 202190 w 265732"/>
                  <a:gd name="connsiteY245" fmla="*/ 329581 h 369053"/>
                  <a:gd name="connsiteX246" fmla="*/ 200095 w 265732"/>
                  <a:gd name="connsiteY246" fmla="*/ 331012 h 369053"/>
                  <a:gd name="connsiteX247" fmla="*/ 197595 w 265732"/>
                  <a:gd name="connsiteY247" fmla="*/ 332372 h 369053"/>
                  <a:gd name="connsiteX248" fmla="*/ 196541 w 265732"/>
                  <a:gd name="connsiteY248" fmla="*/ 333134 h 369053"/>
                  <a:gd name="connsiteX249" fmla="*/ 190892 w 265732"/>
                  <a:gd name="connsiteY249" fmla="*/ 338191 h 369053"/>
                  <a:gd name="connsiteX250" fmla="*/ 183058 w 265732"/>
                  <a:gd name="connsiteY250" fmla="*/ 345191 h 369053"/>
                  <a:gd name="connsiteX251" fmla="*/ 182261 w 265732"/>
                  <a:gd name="connsiteY251" fmla="*/ 345300 h 369053"/>
                  <a:gd name="connsiteX252" fmla="*/ 180221 w 265732"/>
                  <a:gd name="connsiteY252" fmla="*/ 346429 h 369053"/>
                  <a:gd name="connsiteX253" fmla="*/ 177031 w 265732"/>
                  <a:gd name="connsiteY253" fmla="*/ 346702 h 369053"/>
                  <a:gd name="connsiteX254" fmla="*/ 175645 w 265732"/>
                  <a:gd name="connsiteY254" fmla="*/ 347565 h 369053"/>
                  <a:gd name="connsiteX255" fmla="*/ 170769 w 265732"/>
                  <a:gd name="connsiteY255" fmla="*/ 345106 h 369053"/>
                  <a:gd name="connsiteX256" fmla="*/ 169959 w 265732"/>
                  <a:gd name="connsiteY256" fmla="*/ 344947 h 369053"/>
                  <a:gd name="connsiteX257" fmla="*/ 167092 w 265732"/>
                  <a:gd name="connsiteY257" fmla="*/ 345557 h 369053"/>
                  <a:gd name="connsiteX258" fmla="*/ 164340 w 265732"/>
                  <a:gd name="connsiteY258" fmla="*/ 347344 h 369053"/>
                  <a:gd name="connsiteX259" fmla="*/ 159261 w 265732"/>
                  <a:gd name="connsiteY259" fmla="*/ 347890 h 369053"/>
                  <a:gd name="connsiteX260" fmla="*/ 156739 w 265732"/>
                  <a:gd name="connsiteY260" fmla="*/ 348469 h 369053"/>
                  <a:gd name="connsiteX261" fmla="*/ 155131 w 265732"/>
                  <a:gd name="connsiteY261" fmla="*/ 349294 h 369053"/>
                  <a:gd name="connsiteX262" fmla="*/ 154800 w 265732"/>
                  <a:gd name="connsiteY262" fmla="*/ 347341 h 369053"/>
                  <a:gd name="connsiteX263" fmla="*/ 155495 w 265732"/>
                  <a:gd name="connsiteY263" fmla="*/ 344862 h 369053"/>
                  <a:gd name="connsiteX264" fmla="*/ 156614 w 265732"/>
                  <a:gd name="connsiteY264" fmla="*/ 343208 h 369053"/>
                  <a:gd name="connsiteX265" fmla="*/ 156718 w 265732"/>
                  <a:gd name="connsiteY265" fmla="*/ 342130 h 369053"/>
                  <a:gd name="connsiteX266" fmla="*/ 155897 w 265732"/>
                  <a:gd name="connsiteY266" fmla="*/ 342242 h 369053"/>
                  <a:gd name="connsiteX267" fmla="*/ 154271 w 265732"/>
                  <a:gd name="connsiteY267" fmla="*/ 344669 h 369053"/>
                  <a:gd name="connsiteX268" fmla="*/ 153401 w 265732"/>
                  <a:gd name="connsiteY268" fmla="*/ 347500 h 369053"/>
                  <a:gd name="connsiteX269" fmla="*/ 151660 w 265732"/>
                  <a:gd name="connsiteY269" fmla="*/ 348922 h 369053"/>
                  <a:gd name="connsiteX270" fmla="*/ 147834 w 265732"/>
                  <a:gd name="connsiteY270" fmla="*/ 349503 h 369053"/>
                  <a:gd name="connsiteX271" fmla="*/ 144105 w 265732"/>
                  <a:gd name="connsiteY271" fmla="*/ 347230 h 369053"/>
                  <a:gd name="connsiteX272" fmla="*/ 142334 w 265732"/>
                  <a:gd name="connsiteY272" fmla="*/ 347253 h 369053"/>
                  <a:gd name="connsiteX273" fmla="*/ 143446 w 265732"/>
                  <a:gd name="connsiteY273" fmla="*/ 348881 h 369053"/>
                  <a:gd name="connsiteX274" fmla="*/ 144198 w 265732"/>
                  <a:gd name="connsiteY274" fmla="*/ 350667 h 369053"/>
                  <a:gd name="connsiteX275" fmla="*/ 144100 w 265732"/>
                  <a:gd name="connsiteY275" fmla="*/ 351667 h 369053"/>
                  <a:gd name="connsiteX276" fmla="*/ 142112 w 265732"/>
                  <a:gd name="connsiteY276" fmla="*/ 351491 h 369053"/>
                  <a:gd name="connsiteX277" fmla="*/ 139898 w 265732"/>
                  <a:gd name="connsiteY277" fmla="*/ 352561 h 369053"/>
                  <a:gd name="connsiteX278" fmla="*/ 137957 w 265732"/>
                  <a:gd name="connsiteY278" fmla="*/ 354123 h 369053"/>
                  <a:gd name="connsiteX279" fmla="*/ 137015 w 265732"/>
                  <a:gd name="connsiteY279" fmla="*/ 354126 h 369053"/>
                  <a:gd name="connsiteX280" fmla="*/ 135711 w 265732"/>
                  <a:gd name="connsiteY280" fmla="*/ 351943 h 369053"/>
                  <a:gd name="connsiteX281" fmla="*/ 133318 w 265732"/>
                  <a:gd name="connsiteY281" fmla="*/ 352962 h 369053"/>
                  <a:gd name="connsiteX282" fmla="*/ 131274 w 265732"/>
                  <a:gd name="connsiteY282" fmla="*/ 354332 h 369053"/>
                  <a:gd name="connsiteX283" fmla="*/ 127119 w 265732"/>
                  <a:gd name="connsiteY283" fmla="*/ 354760 h 369053"/>
                  <a:gd name="connsiteX284" fmla="*/ 124642 w 265732"/>
                  <a:gd name="connsiteY284" fmla="*/ 356559 h 369053"/>
                  <a:gd name="connsiteX285" fmla="*/ 120259 w 265732"/>
                  <a:gd name="connsiteY285" fmla="*/ 357772 h 369053"/>
                  <a:gd name="connsiteX286" fmla="*/ 117851 w 265732"/>
                  <a:gd name="connsiteY286" fmla="*/ 357743 h 369053"/>
                  <a:gd name="connsiteX287" fmla="*/ 112362 w 265732"/>
                  <a:gd name="connsiteY287" fmla="*/ 359203 h 369053"/>
                  <a:gd name="connsiteX288" fmla="*/ 110537 w 265732"/>
                  <a:gd name="connsiteY288" fmla="*/ 361452 h 369053"/>
                  <a:gd name="connsiteX289" fmla="*/ 108937 w 265732"/>
                  <a:gd name="connsiteY289" fmla="*/ 362279 h 369053"/>
                  <a:gd name="connsiteX290" fmla="*/ 106659 w 265732"/>
                  <a:gd name="connsiteY290" fmla="*/ 361583 h 369053"/>
                  <a:gd name="connsiteX291" fmla="*/ 99641 w 265732"/>
                  <a:gd name="connsiteY291" fmla="*/ 362679 h 369053"/>
                  <a:gd name="connsiteX292" fmla="*/ 92932 w 265732"/>
                  <a:gd name="connsiteY292" fmla="*/ 364116 h 369053"/>
                  <a:gd name="connsiteX293" fmla="*/ 90077 w 265732"/>
                  <a:gd name="connsiteY293" fmla="*/ 364034 h 369053"/>
                  <a:gd name="connsiteX294" fmla="*/ 87222 w 265732"/>
                  <a:gd name="connsiteY294" fmla="*/ 363437 h 369053"/>
                  <a:gd name="connsiteX295" fmla="*/ 84197 w 265732"/>
                  <a:gd name="connsiteY295" fmla="*/ 365433 h 369053"/>
                  <a:gd name="connsiteX296" fmla="*/ 80984 w 265732"/>
                  <a:gd name="connsiteY296" fmla="*/ 368101 h 369053"/>
                  <a:gd name="connsiteX297" fmla="*/ 77442 w 265732"/>
                  <a:gd name="connsiteY297" fmla="*/ 369053 h 369053"/>
                  <a:gd name="connsiteX298" fmla="*/ 76173 w 265732"/>
                  <a:gd name="connsiteY298" fmla="*/ 368712 h 369053"/>
                  <a:gd name="connsiteX299" fmla="*/ 77187 w 265732"/>
                  <a:gd name="connsiteY299" fmla="*/ 367314 h 369053"/>
                  <a:gd name="connsiteX300" fmla="*/ 79531 w 265732"/>
                  <a:gd name="connsiteY300" fmla="*/ 365865 h 369053"/>
                  <a:gd name="connsiteX301" fmla="*/ 81139 w 265732"/>
                  <a:gd name="connsiteY301" fmla="*/ 363900 h 369053"/>
                  <a:gd name="connsiteX302" fmla="*/ 81360 w 265732"/>
                  <a:gd name="connsiteY302" fmla="*/ 362261 h 369053"/>
                  <a:gd name="connsiteX303" fmla="*/ 80254 w 265732"/>
                  <a:gd name="connsiteY303" fmla="*/ 361617 h 369053"/>
                  <a:gd name="connsiteX304" fmla="*/ 78744 w 265732"/>
                  <a:gd name="connsiteY304" fmla="*/ 361420 h 369053"/>
                  <a:gd name="connsiteX305" fmla="*/ 76842 w 265732"/>
                  <a:gd name="connsiteY305" fmla="*/ 359723 h 369053"/>
                  <a:gd name="connsiteX306" fmla="*/ 75019 w 265732"/>
                  <a:gd name="connsiteY306" fmla="*/ 356041 h 369053"/>
                  <a:gd name="connsiteX307" fmla="*/ 74032 w 265732"/>
                  <a:gd name="connsiteY307" fmla="*/ 355838 h 369053"/>
                  <a:gd name="connsiteX308" fmla="*/ 73532 w 265732"/>
                  <a:gd name="connsiteY308" fmla="*/ 356806 h 369053"/>
                  <a:gd name="connsiteX309" fmla="*/ 72972 w 265732"/>
                  <a:gd name="connsiteY309" fmla="*/ 359630 h 369053"/>
                  <a:gd name="connsiteX310" fmla="*/ 72404 w 265732"/>
                  <a:gd name="connsiteY310" fmla="*/ 360443 h 369053"/>
                  <a:gd name="connsiteX311" fmla="*/ 71439 w 265732"/>
                  <a:gd name="connsiteY311" fmla="*/ 361089 h 369053"/>
                  <a:gd name="connsiteX312" fmla="*/ 70280 w 265732"/>
                  <a:gd name="connsiteY312" fmla="*/ 361739 h 369053"/>
                  <a:gd name="connsiteX313" fmla="*/ 69148 w 265732"/>
                  <a:gd name="connsiteY313" fmla="*/ 362056 h 369053"/>
                  <a:gd name="connsiteX314" fmla="*/ 65091 w 265732"/>
                  <a:gd name="connsiteY314" fmla="*/ 362017 h 369053"/>
                  <a:gd name="connsiteX315" fmla="*/ 64557 w 265732"/>
                  <a:gd name="connsiteY315" fmla="*/ 360593 h 369053"/>
                  <a:gd name="connsiteX316" fmla="*/ 64557 w 265732"/>
                  <a:gd name="connsiteY316" fmla="*/ 359997 h 369053"/>
                  <a:gd name="connsiteX317" fmla="*/ 65276 w 265732"/>
                  <a:gd name="connsiteY317" fmla="*/ 358120 h 369053"/>
                  <a:gd name="connsiteX318" fmla="*/ 64648 w 265732"/>
                  <a:gd name="connsiteY318" fmla="*/ 357792 h 369053"/>
                  <a:gd name="connsiteX319" fmla="*/ 65246 w 265732"/>
                  <a:gd name="connsiteY319" fmla="*/ 356319 h 369053"/>
                  <a:gd name="connsiteX320" fmla="*/ 66203 w 265732"/>
                  <a:gd name="connsiteY320" fmla="*/ 356398 h 369053"/>
                  <a:gd name="connsiteX321" fmla="*/ 67336 w 265732"/>
                  <a:gd name="connsiteY321" fmla="*/ 356180 h 369053"/>
                  <a:gd name="connsiteX322" fmla="*/ 67904 w 265732"/>
                  <a:gd name="connsiteY322" fmla="*/ 355422 h 369053"/>
                  <a:gd name="connsiteX323" fmla="*/ 67861 w 265732"/>
                  <a:gd name="connsiteY323" fmla="*/ 354517 h 369053"/>
                  <a:gd name="connsiteX324" fmla="*/ 66285 w 265732"/>
                  <a:gd name="connsiteY324" fmla="*/ 354282 h 369053"/>
                  <a:gd name="connsiteX325" fmla="*/ 66188 w 265732"/>
                  <a:gd name="connsiteY325" fmla="*/ 353664 h 369053"/>
                  <a:gd name="connsiteX326" fmla="*/ 67593 w 265732"/>
                  <a:gd name="connsiteY326" fmla="*/ 351083 h 369053"/>
                  <a:gd name="connsiteX327" fmla="*/ 67794 w 265732"/>
                  <a:gd name="connsiteY327" fmla="*/ 350369 h 369053"/>
                  <a:gd name="connsiteX328" fmla="*/ 67250 w 265732"/>
                  <a:gd name="connsiteY328" fmla="*/ 350221 h 369053"/>
                  <a:gd name="connsiteX329" fmla="*/ 66369 w 265732"/>
                  <a:gd name="connsiteY329" fmla="*/ 350502 h 369053"/>
                  <a:gd name="connsiteX330" fmla="*/ 60562 w 265732"/>
                  <a:gd name="connsiteY330" fmla="*/ 349692 h 369053"/>
                  <a:gd name="connsiteX331" fmla="*/ 53400 w 265732"/>
                  <a:gd name="connsiteY331" fmla="*/ 346385 h 369053"/>
                  <a:gd name="connsiteX332" fmla="*/ 51638 w 265732"/>
                  <a:gd name="connsiteY332" fmla="*/ 346214 h 369053"/>
                  <a:gd name="connsiteX333" fmla="*/ 50554 w 265732"/>
                  <a:gd name="connsiteY333" fmla="*/ 343257 h 369053"/>
                  <a:gd name="connsiteX334" fmla="*/ 48826 w 265732"/>
                  <a:gd name="connsiteY334" fmla="*/ 343632 h 369053"/>
                  <a:gd name="connsiteX335" fmla="*/ 46308 w 265732"/>
                  <a:gd name="connsiteY335" fmla="*/ 345363 h 369053"/>
                  <a:gd name="connsiteX336" fmla="*/ 44419 w 265732"/>
                  <a:gd name="connsiteY336" fmla="*/ 344048 h 369053"/>
                  <a:gd name="connsiteX337" fmla="*/ 42389 w 265732"/>
                  <a:gd name="connsiteY337" fmla="*/ 343182 h 369053"/>
                  <a:gd name="connsiteX338" fmla="*/ 41827 w 265732"/>
                  <a:gd name="connsiteY338" fmla="*/ 341828 h 369053"/>
                  <a:gd name="connsiteX339" fmla="*/ 41856 w 265732"/>
                  <a:gd name="connsiteY339" fmla="*/ 339829 h 369053"/>
                  <a:gd name="connsiteX340" fmla="*/ 41681 w 265732"/>
                  <a:gd name="connsiteY340" fmla="*/ 337469 h 369053"/>
                  <a:gd name="connsiteX341" fmla="*/ 41126 w 265732"/>
                  <a:gd name="connsiteY341" fmla="*/ 334704 h 369053"/>
                  <a:gd name="connsiteX342" fmla="*/ 40720 w 265732"/>
                  <a:gd name="connsiteY342" fmla="*/ 330768 h 369053"/>
                  <a:gd name="connsiteX343" fmla="*/ 41100 w 265732"/>
                  <a:gd name="connsiteY343" fmla="*/ 327687 h 369053"/>
                  <a:gd name="connsiteX344" fmla="*/ 42719 w 265732"/>
                  <a:gd name="connsiteY344" fmla="*/ 325403 h 369053"/>
                  <a:gd name="connsiteX345" fmla="*/ 43341 w 265732"/>
                  <a:gd name="connsiteY345" fmla="*/ 323944 h 369053"/>
                  <a:gd name="connsiteX346" fmla="*/ 44101 w 265732"/>
                  <a:gd name="connsiteY346" fmla="*/ 320215 h 369053"/>
                  <a:gd name="connsiteX347" fmla="*/ 44272 w 265732"/>
                  <a:gd name="connsiteY347" fmla="*/ 315839 h 369053"/>
                  <a:gd name="connsiteX348" fmla="*/ 43842 w 265732"/>
                  <a:gd name="connsiteY348" fmla="*/ 314347 h 369053"/>
                  <a:gd name="connsiteX349" fmla="*/ 43950 w 265732"/>
                  <a:gd name="connsiteY349" fmla="*/ 313354 h 369053"/>
                  <a:gd name="connsiteX350" fmla="*/ 45242 w 265732"/>
                  <a:gd name="connsiteY350" fmla="*/ 313354 h 369053"/>
                  <a:gd name="connsiteX351" fmla="*/ 44961 w 265732"/>
                  <a:gd name="connsiteY351" fmla="*/ 312502 h 369053"/>
                  <a:gd name="connsiteX352" fmla="*/ 44393 w 265732"/>
                  <a:gd name="connsiteY352" fmla="*/ 312035 h 369053"/>
                  <a:gd name="connsiteX353" fmla="*/ 43765 w 265732"/>
                  <a:gd name="connsiteY353" fmla="*/ 311065 h 369053"/>
                  <a:gd name="connsiteX354" fmla="*/ 44300 w 265732"/>
                  <a:gd name="connsiteY354" fmla="*/ 310551 h 369053"/>
                  <a:gd name="connsiteX355" fmla="*/ 45846 w 265732"/>
                  <a:gd name="connsiteY355" fmla="*/ 310514 h 369053"/>
                  <a:gd name="connsiteX356" fmla="*/ 45971 w 265732"/>
                  <a:gd name="connsiteY356" fmla="*/ 310187 h 369053"/>
                  <a:gd name="connsiteX357" fmla="*/ 46146 w 265732"/>
                  <a:gd name="connsiteY357" fmla="*/ 309723 h 369053"/>
                  <a:gd name="connsiteX358" fmla="*/ 44950 w 265732"/>
                  <a:gd name="connsiteY358" fmla="*/ 307170 h 369053"/>
                  <a:gd name="connsiteX359" fmla="*/ 44812 w 265732"/>
                  <a:gd name="connsiteY359" fmla="*/ 305952 h 369053"/>
                  <a:gd name="connsiteX360" fmla="*/ 43151 w 265732"/>
                  <a:gd name="connsiteY360" fmla="*/ 302250 h 369053"/>
                  <a:gd name="connsiteX361" fmla="*/ 41257 w 265732"/>
                  <a:gd name="connsiteY361" fmla="*/ 298735 h 369053"/>
                  <a:gd name="connsiteX362" fmla="*/ 38407 w 265732"/>
                  <a:gd name="connsiteY362" fmla="*/ 296188 h 369053"/>
                  <a:gd name="connsiteX363" fmla="*/ 39418 w 265732"/>
                  <a:gd name="connsiteY363" fmla="*/ 291988 h 369053"/>
                  <a:gd name="connsiteX364" fmla="*/ 40569 w 265732"/>
                  <a:gd name="connsiteY364" fmla="*/ 288184 h 369053"/>
                  <a:gd name="connsiteX365" fmla="*/ 40340 w 265732"/>
                  <a:gd name="connsiteY365" fmla="*/ 286349 h 369053"/>
                  <a:gd name="connsiteX366" fmla="*/ 39899 w 265732"/>
                  <a:gd name="connsiteY366" fmla="*/ 284114 h 369053"/>
                  <a:gd name="connsiteX367" fmla="*/ 36410 w 265732"/>
                  <a:gd name="connsiteY367" fmla="*/ 281660 h 369053"/>
                  <a:gd name="connsiteX368" fmla="*/ 35891 w 265732"/>
                  <a:gd name="connsiteY368" fmla="*/ 278196 h 369053"/>
                  <a:gd name="connsiteX369" fmla="*/ 35038 w 265732"/>
                  <a:gd name="connsiteY369" fmla="*/ 274472 h 369053"/>
                  <a:gd name="connsiteX370" fmla="*/ 35360 w 265732"/>
                  <a:gd name="connsiteY370" fmla="*/ 272185 h 369053"/>
                  <a:gd name="connsiteX371" fmla="*/ 35928 w 265732"/>
                  <a:gd name="connsiteY371" fmla="*/ 270433 h 369053"/>
                  <a:gd name="connsiteX372" fmla="*/ 37075 w 265732"/>
                  <a:gd name="connsiteY372" fmla="*/ 268687 h 369053"/>
                  <a:gd name="connsiteX373" fmla="*/ 42864 w 265732"/>
                  <a:gd name="connsiteY373" fmla="*/ 263167 h 369053"/>
                  <a:gd name="connsiteX374" fmla="*/ 43218 w 265732"/>
                  <a:gd name="connsiteY374" fmla="*/ 260279 h 369053"/>
                  <a:gd name="connsiteX375" fmla="*/ 47142 w 265732"/>
                  <a:gd name="connsiteY375" fmla="*/ 260069 h 369053"/>
                  <a:gd name="connsiteX376" fmla="*/ 45321 w 265732"/>
                  <a:gd name="connsiteY376" fmla="*/ 257484 h 369053"/>
                  <a:gd name="connsiteX377" fmla="*/ 44892 w 265732"/>
                  <a:gd name="connsiteY377" fmla="*/ 256031 h 369053"/>
                  <a:gd name="connsiteX378" fmla="*/ 44801 w 265732"/>
                  <a:gd name="connsiteY378" fmla="*/ 254334 h 369053"/>
                  <a:gd name="connsiteX379" fmla="*/ 50446 w 265732"/>
                  <a:gd name="connsiteY379" fmla="*/ 253171 h 369053"/>
                  <a:gd name="connsiteX380" fmla="*/ 52553 w 265732"/>
                  <a:gd name="connsiteY380" fmla="*/ 254126 h 369053"/>
                  <a:gd name="connsiteX381" fmla="*/ 57520 w 265732"/>
                  <a:gd name="connsiteY381" fmla="*/ 252946 h 369053"/>
                  <a:gd name="connsiteX382" fmla="*/ 61929 w 265732"/>
                  <a:gd name="connsiteY382" fmla="*/ 250636 h 369053"/>
                  <a:gd name="connsiteX383" fmla="*/ 61851 w 265732"/>
                  <a:gd name="connsiteY383" fmla="*/ 249407 h 369053"/>
                  <a:gd name="connsiteX384" fmla="*/ 61174 w 265732"/>
                  <a:gd name="connsiteY384" fmla="*/ 248306 h 369053"/>
                  <a:gd name="connsiteX385" fmla="*/ 60238 w 265732"/>
                  <a:gd name="connsiteY385" fmla="*/ 246185 h 369053"/>
                  <a:gd name="connsiteX386" fmla="*/ 60901 w 265732"/>
                  <a:gd name="connsiteY386" fmla="*/ 245596 h 369053"/>
                  <a:gd name="connsiteX387" fmla="*/ 62510 w 265732"/>
                  <a:gd name="connsiteY387" fmla="*/ 246029 h 369053"/>
                  <a:gd name="connsiteX388" fmla="*/ 61772 w 265732"/>
                  <a:gd name="connsiteY388" fmla="*/ 244974 h 369053"/>
                  <a:gd name="connsiteX389" fmla="*/ 61906 w 265732"/>
                  <a:gd name="connsiteY389" fmla="*/ 243861 h 369053"/>
                  <a:gd name="connsiteX390" fmla="*/ 63661 w 265732"/>
                  <a:gd name="connsiteY390" fmla="*/ 244324 h 369053"/>
                  <a:gd name="connsiteX391" fmla="*/ 66527 w 265732"/>
                  <a:gd name="connsiteY391" fmla="*/ 241214 h 369053"/>
                  <a:gd name="connsiteX392" fmla="*/ 66630 w 265732"/>
                  <a:gd name="connsiteY392" fmla="*/ 238835 h 369053"/>
                  <a:gd name="connsiteX393" fmla="*/ 71582 w 265732"/>
                  <a:gd name="connsiteY393" fmla="*/ 237590 h 369053"/>
                  <a:gd name="connsiteX394" fmla="*/ 77291 w 265732"/>
                  <a:gd name="connsiteY394" fmla="*/ 232724 h 369053"/>
                  <a:gd name="connsiteX395" fmla="*/ 79926 w 265732"/>
                  <a:gd name="connsiteY395" fmla="*/ 231207 h 369053"/>
                  <a:gd name="connsiteX396" fmla="*/ 82471 w 265732"/>
                  <a:gd name="connsiteY396" fmla="*/ 230108 h 369053"/>
                  <a:gd name="connsiteX397" fmla="*/ 87894 w 265732"/>
                  <a:gd name="connsiteY397" fmla="*/ 225229 h 369053"/>
                  <a:gd name="connsiteX398" fmla="*/ 90215 w 265732"/>
                  <a:gd name="connsiteY398" fmla="*/ 225002 h 369053"/>
                  <a:gd name="connsiteX399" fmla="*/ 91409 w 265732"/>
                  <a:gd name="connsiteY399" fmla="*/ 221706 h 369053"/>
                  <a:gd name="connsiteX400" fmla="*/ 96020 w 265732"/>
                  <a:gd name="connsiteY400" fmla="*/ 217312 h 369053"/>
                  <a:gd name="connsiteX401" fmla="*/ 97421 w 265732"/>
                  <a:gd name="connsiteY401" fmla="*/ 216749 h 369053"/>
                  <a:gd name="connsiteX402" fmla="*/ 99576 w 265732"/>
                  <a:gd name="connsiteY402" fmla="*/ 212779 h 369053"/>
                  <a:gd name="connsiteX403" fmla="*/ 105238 w 265732"/>
                  <a:gd name="connsiteY403" fmla="*/ 208180 h 369053"/>
                  <a:gd name="connsiteX404" fmla="*/ 108827 w 265732"/>
                  <a:gd name="connsiteY404" fmla="*/ 202302 h 369053"/>
                  <a:gd name="connsiteX405" fmla="*/ 110807 w 265732"/>
                  <a:gd name="connsiteY405" fmla="*/ 200210 h 369053"/>
                  <a:gd name="connsiteX406" fmla="*/ 111420 w 265732"/>
                  <a:gd name="connsiteY406" fmla="*/ 197980 h 369053"/>
                  <a:gd name="connsiteX407" fmla="*/ 113625 w 265732"/>
                  <a:gd name="connsiteY407" fmla="*/ 197791 h 369053"/>
                  <a:gd name="connsiteX408" fmla="*/ 115614 w 265732"/>
                  <a:gd name="connsiteY408" fmla="*/ 196151 h 369053"/>
                  <a:gd name="connsiteX409" fmla="*/ 119917 w 265732"/>
                  <a:gd name="connsiteY409" fmla="*/ 195007 h 369053"/>
                  <a:gd name="connsiteX410" fmla="*/ 124165 w 265732"/>
                  <a:gd name="connsiteY410" fmla="*/ 195324 h 369053"/>
                  <a:gd name="connsiteX411" fmla="*/ 125934 w 265732"/>
                  <a:gd name="connsiteY411" fmla="*/ 196102 h 369053"/>
                  <a:gd name="connsiteX412" fmla="*/ 127568 w 265732"/>
                  <a:gd name="connsiteY412" fmla="*/ 195855 h 369053"/>
                  <a:gd name="connsiteX413" fmla="*/ 127404 w 265732"/>
                  <a:gd name="connsiteY413" fmla="*/ 193846 h 369053"/>
                  <a:gd name="connsiteX414" fmla="*/ 126238 w 265732"/>
                  <a:gd name="connsiteY414" fmla="*/ 192604 h 369053"/>
                  <a:gd name="connsiteX415" fmla="*/ 127190 w 265732"/>
                  <a:gd name="connsiteY415" fmla="*/ 191411 h 369053"/>
                  <a:gd name="connsiteX416" fmla="*/ 129436 w 265732"/>
                  <a:gd name="connsiteY416" fmla="*/ 190506 h 369053"/>
                  <a:gd name="connsiteX417" fmla="*/ 129207 w 265732"/>
                  <a:gd name="connsiteY417" fmla="*/ 188505 h 369053"/>
                  <a:gd name="connsiteX418" fmla="*/ 128719 w 265732"/>
                  <a:gd name="connsiteY418" fmla="*/ 187300 h 369053"/>
                  <a:gd name="connsiteX419" fmla="*/ 126853 w 265732"/>
                  <a:gd name="connsiteY419" fmla="*/ 185694 h 369053"/>
                  <a:gd name="connsiteX420" fmla="*/ 127782 w 265732"/>
                  <a:gd name="connsiteY420" fmla="*/ 182092 h 369053"/>
                  <a:gd name="connsiteX421" fmla="*/ 128004 w 265732"/>
                  <a:gd name="connsiteY421" fmla="*/ 178137 h 369053"/>
                  <a:gd name="connsiteX422" fmla="*/ 128888 w 265732"/>
                  <a:gd name="connsiteY422" fmla="*/ 173559 h 369053"/>
                  <a:gd name="connsiteX423" fmla="*/ 126542 w 265732"/>
                  <a:gd name="connsiteY423" fmla="*/ 171129 h 369053"/>
                  <a:gd name="connsiteX424" fmla="*/ 117644 w 265732"/>
                  <a:gd name="connsiteY424" fmla="*/ 166987 h 369053"/>
                  <a:gd name="connsiteX425" fmla="*/ 115983 w 265732"/>
                  <a:gd name="connsiteY425" fmla="*/ 167131 h 369053"/>
                  <a:gd name="connsiteX426" fmla="*/ 114007 w 265732"/>
                  <a:gd name="connsiteY426" fmla="*/ 166611 h 369053"/>
                  <a:gd name="connsiteX427" fmla="*/ 111943 w 265732"/>
                  <a:gd name="connsiteY427" fmla="*/ 163467 h 369053"/>
                  <a:gd name="connsiteX428" fmla="*/ 112865 w 265732"/>
                  <a:gd name="connsiteY428" fmla="*/ 160750 h 369053"/>
                  <a:gd name="connsiteX429" fmla="*/ 112971 w 265732"/>
                  <a:gd name="connsiteY429" fmla="*/ 159748 h 369053"/>
                  <a:gd name="connsiteX430" fmla="*/ 112165 w 265732"/>
                  <a:gd name="connsiteY430" fmla="*/ 159778 h 369053"/>
                  <a:gd name="connsiteX431" fmla="*/ 110861 w 265732"/>
                  <a:gd name="connsiteY431" fmla="*/ 161103 h 369053"/>
                  <a:gd name="connsiteX432" fmla="*/ 108023 w 265732"/>
                  <a:gd name="connsiteY432" fmla="*/ 162617 h 369053"/>
                  <a:gd name="connsiteX433" fmla="*/ 104335 w 265732"/>
                  <a:gd name="connsiteY433" fmla="*/ 161455 h 369053"/>
                  <a:gd name="connsiteX434" fmla="*/ 102521 w 265732"/>
                  <a:gd name="connsiteY434" fmla="*/ 161713 h 369053"/>
                  <a:gd name="connsiteX435" fmla="*/ 100168 w 265732"/>
                  <a:gd name="connsiteY435" fmla="*/ 154976 h 369053"/>
                  <a:gd name="connsiteX436" fmla="*/ 98965 w 265732"/>
                  <a:gd name="connsiteY436" fmla="*/ 152396 h 369053"/>
                  <a:gd name="connsiteX437" fmla="*/ 97035 w 265732"/>
                  <a:gd name="connsiteY437" fmla="*/ 149175 h 369053"/>
                  <a:gd name="connsiteX438" fmla="*/ 93588 w 265732"/>
                  <a:gd name="connsiteY438" fmla="*/ 147600 h 369053"/>
                  <a:gd name="connsiteX439" fmla="*/ 92914 w 265732"/>
                  <a:gd name="connsiteY439" fmla="*/ 146709 h 369053"/>
                  <a:gd name="connsiteX440" fmla="*/ 92457 w 265732"/>
                  <a:gd name="connsiteY440" fmla="*/ 145343 h 369053"/>
                  <a:gd name="connsiteX441" fmla="*/ 92307 w 265732"/>
                  <a:gd name="connsiteY441" fmla="*/ 143444 h 369053"/>
                  <a:gd name="connsiteX442" fmla="*/ 91871 w 265732"/>
                  <a:gd name="connsiteY442" fmla="*/ 140631 h 369053"/>
                  <a:gd name="connsiteX443" fmla="*/ 92053 w 265732"/>
                  <a:gd name="connsiteY443" fmla="*/ 138321 h 369053"/>
                  <a:gd name="connsiteX444" fmla="*/ 92476 w 265732"/>
                  <a:gd name="connsiteY444" fmla="*/ 136943 h 369053"/>
                  <a:gd name="connsiteX445" fmla="*/ 93961 w 265732"/>
                  <a:gd name="connsiteY445" fmla="*/ 136017 h 369053"/>
                  <a:gd name="connsiteX446" fmla="*/ 96110 w 265732"/>
                  <a:gd name="connsiteY446" fmla="*/ 133403 h 369053"/>
                  <a:gd name="connsiteX447" fmla="*/ 96559 w 265732"/>
                  <a:gd name="connsiteY447" fmla="*/ 131501 h 369053"/>
                  <a:gd name="connsiteX448" fmla="*/ 96743 w 265732"/>
                  <a:gd name="connsiteY448" fmla="*/ 128581 h 369053"/>
                  <a:gd name="connsiteX449" fmla="*/ 97732 w 265732"/>
                  <a:gd name="connsiteY449" fmla="*/ 126028 h 369053"/>
                  <a:gd name="connsiteX450" fmla="*/ 98831 w 265732"/>
                  <a:gd name="connsiteY450" fmla="*/ 124736 h 369053"/>
                  <a:gd name="connsiteX451" fmla="*/ 98555 w 265732"/>
                  <a:gd name="connsiteY451" fmla="*/ 123708 h 369053"/>
                  <a:gd name="connsiteX452" fmla="*/ 97797 w 265732"/>
                  <a:gd name="connsiteY452" fmla="*/ 122236 h 369053"/>
                  <a:gd name="connsiteX453" fmla="*/ 96194 w 265732"/>
                  <a:gd name="connsiteY453" fmla="*/ 120145 h 369053"/>
                  <a:gd name="connsiteX454" fmla="*/ 93754 w 265732"/>
                  <a:gd name="connsiteY454" fmla="*/ 117593 h 369053"/>
                  <a:gd name="connsiteX455" fmla="*/ 91949 w 265732"/>
                  <a:gd name="connsiteY455" fmla="*/ 115149 h 369053"/>
                  <a:gd name="connsiteX456" fmla="*/ 91157 w 265732"/>
                  <a:gd name="connsiteY456" fmla="*/ 112862 h 369053"/>
                  <a:gd name="connsiteX457" fmla="*/ 90749 w 265732"/>
                  <a:gd name="connsiteY457" fmla="*/ 110816 h 369053"/>
                  <a:gd name="connsiteX458" fmla="*/ 90815 w 265732"/>
                  <a:gd name="connsiteY458" fmla="*/ 108953 h 369053"/>
                  <a:gd name="connsiteX459" fmla="*/ 91491 w 265732"/>
                  <a:gd name="connsiteY459" fmla="*/ 107684 h 369053"/>
                  <a:gd name="connsiteX460" fmla="*/ 93798 w 265732"/>
                  <a:gd name="connsiteY460" fmla="*/ 106085 h 369053"/>
                  <a:gd name="connsiteX461" fmla="*/ 94106 w 265732"/>
                  <a:gd name="connsiteY461" fmla="*/ 105406 h 369053"/>
                  <a:gd name="connsiteX462" fmla="*/ 93193 w 265732"/>
                  <a:gd name="connsiteY462" fmla="*/ 101868 h 369053"/>
                  <a:gd name="connsiteX463" fmla="*/ 91584 w 265732"/>
                  <a:gd name="connsiteY463" fmla="*/ 101223 h 369053"/>
                  <a:gd name="connsiteX464" fmla="*/ 88848 w 265732"/>
                  <a:gd name="connsiteY464" fmla="*/ 100880 h 369053"/>
                  <a:gd name="connsiteX465" fmla="*/ 87322 w 265732"/>
                  <a:gd name="connsiteY465" fmla="*/ 100851 h 369053"/>
                  <a:gd name="connsiteX466" fmla="*/ 87030 w 265732"/>
                  <a:gd name="connsiteY466" fmla="*/ 100464 h 369053"/>
                  <a:gd name="connsiteX467" fmla="*/ 86955 w 265732"/>
                  <a:gd name="connsiteY467" fmla="*/ 99751 h 369053"/>
                  <a:gd name="connsiteX468" fmla="*/ 87263 w 265732"/>
                  <a:gd name="connsiteY468" fmla="*/ 98297 h 369053"/>
                  <a:gd name="connsiteX469" fmla="*/ 88127 w 265732"/>
                  <a:gd name="connsiteY469" fmla="*/ 96629 h 369053"/>
                  <a:gd name="connsiteX470" fmla="*/ 88846 w 265732"/>
                  <a:gd name="connsiteY470" fmla="*/ 95566 h 369053"/>
                  <a:gd name="connsiteX471" fmla="*/ 88941 w 265732"/>
                  <a:gd name="connsiteY471" fmla="*/ 94664 h 369053"/>
                  <a:gd name="connsiteX472" fmla="*/ 88032 w 265732"/>
                  <a:gd name="connsiteY472" fmla="*/ 91575 h 369053"/>
                  <a:gd name="connsiteX473" fmla="*/ 87758 w 265732"/>
                  <a:gd name="connsiteY473" fmla="*/ 87780 h 369053"/>
                  <a:gd name="connsiteX474" fmla="*/ 88069 w 265732"/>
                  <a:gd name="connsiteY474" fmla="*/ 84803 h 369053"/>
                  <a:gd name="connsiteX475" fmla="*/ 90967 w 265732"/>
                  <a:gd name="connsiteY475" fmla="*/ 82604 h 369053"/>
                  <a:gd name="connsiteX476" fmla="*/ 91098 w 265732"/>
                  <a:gd name="connsiteY476" fmla="*/ 81800 h 369053"/>
                  <a:gd name="connsiteX477" fmla="*/ 87458 w 265732"/>
                  <a:gd name="connsiteY477" fmla="*/ 79410 h 369053"/>
                  <a:gd name="connsiteX478" fmla="*/ 84832 w 265732"/>
                  <a:gd name="connsiteY478" fmla="*/ 76697 h 369053"/>
                  <a:gd name="connsiteX479" fmla="*/ 84016 w 265732"/>
                  <a:gd name="connsiteY479" fmla="*/ 75112 h 369053"/>
                  <a:gd name="connsiteX480" fmla="*/ 81007 w 265732"/>
                  <a:gd name="connsiteY480" fmla="*/ 74872 h 369053"/>
                  <a:gd name="connsiteX481" fmla="*/ 79135 w 265732"/>
                  <a:gd name="connsiteY481" fmla="*/ 70260 h 369053"/>
                  <a:gd name="connsiteX482" fmla="*/ 76427 w 265732"/>
                  <a:gd name="connsiteY482" fmla="*/ 68010 h 369053"/>
                  <a:gd name="connsiteX483" fmla="*/ 73745 w 265732"/>
                  <a:gd name="connsiteY483" fmla="*/ 66065 h 369053"/>
                  <a:gd name="connsiteX484" fmla="*/ 72160 w 265732"/>
                  <a:gd name="connsiteY484" fmla="*/ 65159 h 369053"/>
                  <a:gd name="connsiteX485" fmla="*/ 62866 w 265732"/>
                  <a:gd name="connsiteY485" fmla="*/ 62360 h 369053"/>
                  <a:gd name="connsiteX486" fmla="*/ 59174 w 265732"/>
                  <a:gd name="connsiteY486" fmla="*/ 61827 h 369053"/>
                  <a:gd name="connsiteX487" fmla="*/ 54803 w 265732"/>
                  <a:gd name="connsiteY487" fmla="*/ 60192 h 369053"/>
                  <a:gd name="connsiteX488" fmla="*/ 51547 w 265732"/>
                  <a:gd name="connsiteY488" fmla="*/ 58137 h 369053"/>
                  <a:gd name="connsiteX489" fmla="*/ 48757 w 265732"/>
                  <a:gd name="connsiteY489" fmla="*/ 56814 h 369053"/>
                  <a:gd name="connsiteX490" fmla="*/ 46369 w 265732"/>
                  <a:gd name="connsiteY490" fmla="*/ 55182 h 369053"/>
                  <a:gd name="connsiteX491" fmla="*/ 43039 w 265732"/>
                  <a:gd name="connsiteY491" fmla="*/ 53654 h 369053"/>
                  <a:gd name="connsiteX492" fmla="*/ 42087 w 265732"/>
                  <a:gd name="connsiteY492" fmla="*/ 52347 h 369053"/>
                  <a:gd name="connsiteX493" fmla="*/ 38491 w 265732"/>
                  <a:gd name="connsiteY493" fmla="*/ 49924 h 369053"/>
                  <a:gd name="connsiteX494" fmla="*/ 36803 w 265732"/>
                  <a:gd name="connsiteY494" fmla="*/ 48328 h 369053"/>
                  <a:gd name="connsiteX495" fmla="*/ 30946 w 265732"/>
                  <a:gd name="connsiteY495" fmla="*/ 45309 h 369053"/>
                  <a:gd name="connsiteX496" fmla="*/ 30735 w 265732"/>
                  <a:gd name="connsiteY496" fmla="*/ 44117 h 369053"/>
                  <a:gd name="connsiteX497" fmla="*/ 30692 w 265732"/>
                  <a:gd name="connsiteY497" fmla="*/ 42966 h 369053"/>
                  <a:gd name="connsiteX498" fmla="*/ 30428 w 265732"/>
                  <a:gd name="connsiteY498" fmla="*/ 42488 h 369053"/>
                  <a:gd name="connsiteX499" fmla="*/ 24392 w 265732"/>
                  <a:gd name="connsiteY499" fmla="*/ 40278 h 369053"/>
                  <a:gd name="connsiteX500" fmla="*/ 25580 w 265732"/>
                  <a:gd name="connsiteY500" fmla="*/ 39013 h 369053"/>
                  <a:gd name="connsiteX501" fmla="*/ 30299 w 265732"/>
                  <a:gd name="connsiteY501" fmla="*/ 38937 h 369053"/>
                  <a:gd name="connsiteX502" fmla="*/ 34201 w 265732"/>
                  <a:gd name="connsiteY502" fmla="*/ 40088 h 369053"/>
                  <a:gd name="connsiteX503" fmla="*/ 35058 w 265732"/>
                  <a:gd name="connsiteY503" fmla="*/ 39596 h 369053"/>
                  <a:gd name="connsiteX504" fmla="*/ 35574 w 265732"/>
                  <a:gd name="connsiteY504" fmla="*/ 38573 h 369053"/>
                  <a:gd name="connsiteX505" fmla="*/ 33911 w 265732"/>
                  <a:gd name="connsiteY505" fmla="*/ 34464 h 369053"/>
                  <a:gd name="connsiteX506" fmla="*/ 34209 w 265732"/>
                  <a:gd name="connsiteY506" fmla="*/ 33393 h 369053"/>
                  <a:gd name="connsiteX507" fmla="*/ 35926 w 265732"/>
                  <a:gd name="connsiteY507" fmla="*/ 32102 h 369053"/>
                  <a:gd name="connsiteX508" fmla="*/ 38647 w 265732"/>
                  <a:gd name="connsiteY508" fmla="*/ 31074 h 369053"/>
                  <a:gd name="connsiteX509" fmla="*/ 42946 w 265732"/>
                  <a:gd name="connsiteY509" fmla="*/ 30925 h 369053"/>
                  <a:gd name="connsiteX510" fmla="*/ 45876 w 265732"/>
                  <a:gd name="connsiteY510" fmla="*/ 31077 h 369053"/>
                  <a:gd name="connsiteX511" fmla="*/ 46496 w 265732"/>
                  <a:gd name="connsiteY511" fmla="*/ 31189 h 369053"/>
                  <a:gd name="connsiteX512" fmla="*/ 50873 w 265732"/>
                  <a:gd name="connsiteY512" fmla="*/ 35711 h 369053"/>
                  <a:gd name="connsiteX513" fmla="*/ 54626 w 265732"/>
                  <a:gd name="connsiteY513" fmla="*/ 40113 h 369053"/>
                  <a:gd name="connsiteX514" fmla="*/ 56622 w 265732"/>
                  <a:gd name="connsiteY514" fmla="*/ 41986 h 369053"/>
                  <a:gd name="connsiteX515" fmla="*/ 61502 w 265732"/>
                  <a:gd name="connsiteY515" fmla="*/ 47283 h 369053"/>
                  <a:gd name="connsiteX516" fmla="*/ 63327 w 265732"/>
                  <a:gd name="connsiteY516" fmla="*/ 50342 h 369053"/>
                  <a:gd name="connsiteX517" fmla="*/ 63946 w 265732"/>
                  <a:gd name="connsiteY517" fmla="*/ 52530 h 369053"/>
                  <a:gd name="connsiteX518" fmla="*/ 65931 w 265732"/>
                  <a:gd name="connsiteY518" fmla="*/ 52516 h 369053"/>
                  <a:gd name="connsiteX519" fmla="*/ 72793 w 265732"/>
                  <a:gd name="connsiteY519" fmla="*/ 53475 h 369053"/>
                  <a:gd name="connsiteX520" fmla="*/ 78557 w 265732"/>
                  <a:gd name="connsiteY520" fmla="*/ 54282 h 369053"/>
                  <a:gd name="connsiteX521" fmla="*/ 80163 w 265732"/>
                  <a:gd name="connsiteY521" fmla="*/ 55505 h 369053"/>
                  <a:gd name="connsiteX522" fmla="*/ 84137 w 265732"/>
                  <a:gd name="connsiteY522" fmla="*/ 55259 h 369053"/>
                  <a:gd name="connsiteX523" fmla="*/ 87198 w 265732"/>
                  <a:gd name="connsiteY523" fmla="*/ 54156 h 369053"/>
                  <a:gd name="connsiteX524" fmla="*/ 92605 w 265732"/>
                  <a:gd name="connsiteY524" fmla="*/ 52761 h 369053"/>
                  <a:gd name="connsiteX525" fmla="*/ 94055 w 265732"/>
                  <a:gd name="connsiteY525" fmla="*/ 51044 h 369053"/>
                  <a:gd name="connsiteX526" fmla="*/ 95855 w 265732"/>
                  <a:gd name="connsiteY526" fmla="*/ 49212 h 369053"/>
                  <a:gd name="connsiteX527" fmla="*/ 99026 w 265732"/>
                  <a:gd name="connsiteY527" fmla="*/ 49500 h 369053"/>
                  <a:gd name="connsiteX528" fmla="*/ 102491 w 265732"/>
                  <a:gd name="connsiteY528" fmla="*/ 50949 h 369053"/>
                  <a:gd name="connsiteX529" fmla="*/ 106425 w 265732"/>
                  <a:gd name="connsiteY529" fmla="*/ 52851 h 369053"/>
                  <a:gd name="connsiteX530" fmla="*/ 109930 w 265732"/>
                  <a:gd name="connsiteY530" fmla="*/ 53731 h 369053"/>
                  <a:gd name="connsiteX531" fmla="*/ 114633 w 265732"/>
                  <a:gd name="connsiteY531" fmla="*/ 55111 h 369053"/>
                  <a:gd name="connsiteX532" fmla="*/ 116827 w 265732"/>
                  <a:gd name="connsiteY532" fmla="*/ 56893 h 369053"/>
                  <a:gd name="connsiteX533" fmla="*/ 119900 w 265732"/>
                  <a:gd name="connsiteY533" fmla="*/ 57401 h 369053"/>
                  <a:gd name="connsiteX534" fmla="*/ 123117 w 265732"/>
                  <a:gd name="connsiteY534" fmla="*/ 55620 h 369053"/>
                  <a:gd name="connsiteX535" fmla="*/ 125018 w 265732"/>
                  <a:gd name="connsiteY535" fmla="*/ 50779 h 369053"/>
                  <a:gd name="connsiteX536" fmla="*/ 126704 w 265732"/>
                  <a:gd name="connsiteY536" fmla="*/ 48616 h 369053"/>
                  <a:gd name="connsiteX537" fmla="*/ 129093 w 265732"/>
                  <a:gd name="connsiteY537" fmla="*/ 47028 h 369053"/>
                  <a:gd name="connsiteX538" fmla="*/ 131829 w 265732"/>
                  <a:gd name="connsiteY538" fmla="*/ 46327 h 369053"/>
                  <a:gd name="connsiteX539" fmla="*/ 133917 w 265732"/>
                  <a:gd name="connsiteY539" fmla="*/ 46073 h 369053"/>
                  <a:gd name="connsiteX540" fmla="*/ 135495 w 265732"/>
                  <a:gd name="connsiteY540" fmla="*/ 44837 h 369053"/>
                  <a:gd name="connsiteX541" fmla="*/ 137743 w 265732"/>
                  <a:gd name="connsiteY541" fmla="*/ 42089 h 369053"/>
                  <a:gd name="connsiteX542" fmla="*/ 138182 w 265732"/>
                  <a:gd name="connsiteY542" fmla="*/ 38755 h 369053"/>
                  <a:gd name="connsiteX543" fmla="*/ 137750 w 265732"/>
                  <a:gd name="connsiteY543" fmla="*/ 32718 h 369053"/>
                  <a:gd name="connsiteX544" fmla="*/ 138160 w 265732"/>
                  <a:gd name="connsiteY544" fmla="*/ 30723 h 369053"/>
                  <a:gd name="connsiteX545" fmla="*/ 139996 w 265732"/>
                  <a:gd name="connsiteY545" fmla="*/ 27454 h 369053"/>
                  <a:gd name="connsiteX546" fmla="*/ 142457 w 265732"/>
                  <a:gd name="connsiteY546" fmla="*/ 18764 h 369053"/>
                  <a:gd name="connsiteX547" fmla="*/ 143563 w 265732"/>
                  <a:gd name="connsiteY547" fmla="*/ 16253 h 369053"/>
                  <a:gd name="connsiteX548" fmla="*/ 144910 w 265732"/>
                  <a:gd name="connsiteY548" fmla="*/ 14724 h 369053"/>
                  <a:gd name="connsiteX549" fmla="*/ 146761 w 265732"/>
                  <a:gd name="connsiteY549" fmla="*/ 13814 h 369053"/>
                  <a:gd name="connsiteX550" fmla="*/ 150123 w 265732"/>
                  <a:gd name="connsiteY550" fmla="*/ 11169 h 369053"/>
                  <a:gd name="connsiteX551" fmla="*/ 154925 w 265732"/>
                  <a:gd name="connsiteY551" fmla="*/ 5923 h 369053"/>
                  <a:gd name="connsiteX552" fmla="*/ 156227 w 265732"/>
                  <a:gd name="connsiteY552" fmla="*/ 5477 h 369053"/>
                  <a:gd name="connsiteX553" fmla="*/ 159676 w 265732"/>
                  <a:gd name="connsiteY553" fmla="*/ 5211 h 369053"/>
                  <a:gd name="connsiteX554" fmla="*/ 163967 w 265732"/>
                  <a:gd name="connsiteY554" fmla="*/ 5406 h 369053"/>
                  <a:gd name="connsiteX555" fmla="*/ 167823 w 265732"/>
                  <a:gd name="connsiteY555" fmla="*/ 6331 h 369053"/>
                  <a:gd name="connsiteX556" fmla="*/ 168240 w 265732"/>
                  <a:gd name="connsiteY556" fmla="*/ 6260 h 369053"/>
                  <a:gd name="connsiteX557" fmla="*/ 169968 w 265732"/>
                  <a:gd name="connsiteY557" fmla="*/ 5778 h 369053"/>
                  <a:gd name="connsiteX558" fmla="*/ 173116 w 265732"/>
                  <a:gd name="connsiteY558" fmla="*/ 4145 h 369053"/>
                  <a:gd name="connsiteX559" fmla="*/ 178504 w 265732"/>
                  <a:gd name="connsiteY559" fmla="*/ 895 h 369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Lst>
                <a:rect l="l" t="t" r="r" b="b"/>
                <a:pathLst>
                  <a:path w="265732" h="369053">
                    <a:moveTo>
                      <a:pt x="21473" y="360506"/>
                    </a:moveTo>
                    <a:lnTo>
                      <a:pt x="23220" y="360680"/>
                    </a:lnTo>
                    <a:lnTo>
                      <a:pt x="24153" y="361638"/>
                    </a:lnTo>
                    <a:lnTo>
                      <a:pt x="23978" y="362422"/>
                    </a:lnTo>
                    <a:lnTo>
                      <a:pt x="22173" y="362597"/>
                    </a:lnTo>
                    <a:lnTo>
                      <a:pt x="21415" y="361899"/>
                    </a:lnTo>
                    <a:lnTo>
                      <a:pt x="19728" y="361986"/>
                    </a:lnTo>
                    <a:lnTo>
                      <a:pt x="19435" y="361638"/>
                    </a:lnTo>
                    <a:lnTo>
                      <a:pt x="20134" y="360942"/>
                    </a:lnTo>
                    <a:close/>
                    <a:moveTo>
                      <a:pt x="45306" y="357280"/>
                    </a:moveTo>
                    <a:lnTo>
                      <a:pt x="46768" y="357390"/>
                    </a:lnTo>
                    <a:lnTo>
                      <a:pt x="47079" y="358322"/>
                    </a:lnTo>
                    <a:lnTo>
                      <a:pt x="46641" y="359417"/>
                    </a:lnTo>
                    <a:lnTo>
                      <a:pt x="44702" y="359744"/>
                    </a:lnTo>
                    <a:lnTo>
                      <a:pt x="43494" y="358787"/>
                    </a:lnTo>
                    <a:lnTo>
                      <a:pt x="43953" y="358075"/>
                    </a:lnTo>
                    <a:close/>
                    <a:moveTo>
                      <a:pt x="51860" y="356303"/>
                    </a:moveTo>
                    <a:lnTo>
                      <a:pt x="51171" y="358333"/>
                    </a:lnTo>
                    <a:lnTo>
                      <a:pt x="48958" y="359471"/>
                    </a:lnTo>
                    <a:lnTo>
                      <a:pt x="48115" y="359200"/>
                    </a:lnTo>
                    <a:lnTo>
                      <a:pt x="48332" y="357280"/>
                    </a:lnTo>
                    <a:lnTo>
                      <a:pt x="49647" y="356401"/>
                    </a:lnTo>
                    <a:close/>
                    <a:moveTo>
                      <a:pt x="2428" y="354834"/>
                    </a:moveTo>
                    <a:lnTo>
                      <a:pt x="3168" y="356788"/>
                    </a:lnTo>
                    <a:lnTo>
                      <a:pt x="3283" y="357531"/>
                    </a:lnTo>
                    <a:lnTo>
                      <a:pt x="2436" y="357345"/>
                    </a:lnTo>
                    <a:lnTo>
                      <a:pt x="1786" y="357599"/>
                    </a:lnTo>
                    <a:lnTo>
                      <a:pt x="1345" y="358514"/>
                    </a:lnTo>
                    <a:lnTo>
                      <a:pt x="387" y="358186"/>
                    </a:lnTo>
                    <a:lnTo>
                      <a:pt x="0" y="356874"/>
                    </a:lnTo>
                    <a:lnTo>
                      <a:pt x="715" y="354909"/>
                    </a:lnTo>
                    <a:close/>
                    <a:moveTo>
                      <a:pt x="58731" y="350695"/>
                    </a:moveTo>
                    <a:lnTo>
                      <a:pt x="61532" y="351466"/>
                    </a:lnTo>
                    <a:lnTo>
                      <a:pt x="62709" y="351190"/>
                    </a:lnTo>
                    <a:lnTo>
                      <a:pt x="64047" y="352933"/>
                    </a:lnTo>
                    <a:lnTo>
                      <a:pt x="61778" y="354042"/>
                    </a:lnTo>
                    <a:lnTo>
                      <a:pt x="61620" y="355416"/>
                    </a:lnTo>
                    <a:lnTo>
                      <a:pt x="62517" y="356269"/>
                    </a:lnTo>
                    <a:lnTo>
                      <a:pt x="62832" y="357503"/>
                    </a:lnTo>
                    <a:lnTo>
                      <a:pt x="60571" y="357502"/>
                    </a:lnTo>
                    <a:lnTo>
                      <a:pt x="59489" y="356463"/>
                    </a:lnTo>
                    <a:lnTo>
                      <a:pt x="59018" y="355144"/>
                    </a:lnTo>
                    <a:lnTo>
                      <a:pt x="57967" y="354210"/>
                    </a:lnTo>
                    <a:lnTo>
                      <a:pt x="56565" y="353499"/>
                    </a:lnTo>
                    <a:lnTo>
                      <a:pt x="57252" y="352551"/>
                    </a:lnTo>
                    <a:lnTo>
                      <a:pt x="57643" y="351190"/>
                    </a:lnTo>
                    <a:close/>
                    <a:moveTo>
                      <a:pt x="8165" y="349529"/>
                    </a:moveTo>
                    <a:lnTo>
                      <a:pt x="9409" y="351135"/>
                    </a:lnTo>
                    <a:lnTo>
                      <a:pt x="10404" y="351345"/>
                    </a:lnTo>
                    <a:lnTo>
                      <a:pt x="11082" y="351355"/>
                    </a:lnTo>
                    <a:lnTo>
                      <a:pt x="11384" y="351075"/>
                    </a:lnTo>
                    <a:lnTo>
                      <a:pt x="12568" y="351271"/>
                    </a:lnTo>
                    <a:lnTo>
                      <a:pt x="14347" y="352557"/>
                    </a:lnTo>
                    <a:lnTo>
                      <a:pt x="14705" y="353253"/>
                    </a:lnTo>
                    <a:lnTo>
                      <a:pt x="15932" y="353609"/>
                    </a:lnTo>
                    <a:lnTo>
                      <a:pt x="16360" y="354330"/>
                    </a:lnTo>
                    <a:lnTo>
                      <a:pt x="14941" y="356576"/>
                    </a:lnTo>
                    <a:lnTo>
                      <a:pt x="14064" y="356618"/>
                    </a:lnTo>
                    <a:lnTo>
                      <a:pt x="13410" y="356334"/>
                    </a:lnTo>
                    <a:lnTo>
                      <a:pt x="12255" y="356579"/>
                    </a:lnTo>
                    <a:lnTo>
                      <a:pt x="11577" y="357004"/>
                    </a:lnTo>
                    <a:lnTo>
                      <a:pt x="11350" y="357937"/>
                    </a:lnTo>
                    <a:lnTo>
                      <a:pt x="11387" y="359888"/>
                    </a:lnTo>
                    <a:lnTo>
                      <a:pt x="6208" y="360279"/>
                    </a:lnTo>
                    <a:lnTo>
                      <a:pt x="5018" y="359709"/>
                    </a:lnTo>
                    <a:lnTo>
                      <a:pt x="3388" y="355268"/>
                    </a:lnTo>
                    <a:lnTo>
                      <a:pt x="3712" y="354120"/>
                    </a:lnTo>
                    <a:lnTo>
                      <a:pt x="4809" y="353630"/>
                    </a:lnTo>
                    <a:lnTo>
                      <a:pt x="5749" y="353525"/>
                    </a:lnTo>
                    <a:lnTo>
                      <a:pt x="5887" y="355919"/>
                    </a:lnTo>
                    <a:lnTo>
                      <a:pt x="7266" y="355681"/>
                    </a:lnTo>
                    <a:lnTo>
                      <a:pt x="7699" y="354103"/>
                    </a:lnTo>
                    <a:lnTo>
                      <a:pt x="7795" y="352992"/>
                    </a:lnTo>
                    <a:lnTo>
                      <a:pt x="7422" y="352431"/>
                    </a:lnTo>
                    <a:lnTo>
                      <a:pt x="6485" y="351996"/>
                    </a:lnTo>
                    <a:lnTo>
                      <a:pt x="5943" y="351250"/>
                    </a:lnTo>
                    <a:lnTo>
                      <a:pt x="6722" y="350049"/>
                    </a:lnTo>
                    <a:close/>
                    <a:moveTo>
                      <a:pt x="51039" y="347396"/>
                    </a:moveTo>
                    <a:lnTo>
                      <a:pt x="52799" y="348443"/>
                    </a:lnTo>
                    <a:lnTo>
                      <a:pt x="53760" y="349666"/>
                    </a:lnTo>
                    <a:lnTo>
                      <a:pt x="52821" y="349950"/>
                    </a:lnTo>
                    <a:lnTo>
                      <a:pt x="54412" y="351211"/>
                    </a:lnTo>
                    <a:lnTo>
                      <a:pt x="54732" y="351827"/>
                    </a:lnTo>
                    <a:lnTo>
                      <a:pt x="53123" y="351973"/>
                    </a:lnTo>
                    <a:lnTo>
                      <a:pt x="50849" y="350326"/>
                    </a:lnTo>
                    <a:lnTo>
                      <a:pt x="50562" y="349682"/>
                    </a:lnTo>
                    <a:lnTo>
                      <a:pt x="51454" y="349308"/>
                    </a:lnTo>
                    <a:lnTo>
                      <a:pt x="50865" y="347983"/>
                    </a:lnTo>
                    <a:close/>
                    <a:moveTo>
                      <a:pt x="38675" y="341784"/>
                    </a:moveTo>
                    <a:lnTo>
                      <a:pt x="39409" y="343210"/>
                    </a:lnTo>
                    <a:lnTo>
                      <a:pt x="42717" y="345409"/>
                    </a:lnTo>
                    <a:lnTo>
                      <a:pt x="42408" y="346959"/>
                    </a:lnTo>
                    <a:lnTo>
                      <a:pt x="40908" y="346787"/>
                    </a:lnTo>
                    <a:lnTo>
                      <a:pt x="39381" y="347068"/>
                    </a:lnTo>
                    <a:lnTo>
                      <a:pt x="38150" y="345529"/>
                    </a:lnTo>
                    <a:lnTo>
                      <a:pt x="37491" y="342933"/>
                    </a:lnTo>
                    <a:lnTo>
                      <a:pt x="37716" y="342374"/>
                    </a:lnTo>
                    <a:close/>
                    <a:moveTo>
                      <a:pt x="37973" y="251776"/>
                    </a:moveTo>
                    <a:lnTo>
                      <a:pt x="37651" y="252424"/>
                    </a:lnTo>
                    <a:lnTo>
                      <a:pt x="37563" y="253045"/>
                    </a:lnTo>
                    <a:lnTo>
                      <a:pt x="37800" y="253695"/>
                    </a:lnTo>
                    <a:lnTo>
                      <a:pt x="39096" y="253516"/>
                    </a:lnTo>
                    <a:lnTo>
                      <a:pt x="40841" y="252332"/>
                    </a:lnTo>
                    <a:lnTo>
                      <a:pt x="42078" y="252885"/>
                    </a:lnTo>
                    <a:lnTo>
                      <a:pt x="41938" y="254575"/>
                    </a:lnTo>
                    <a:lnTo>
                      <a:pt x="41098" y="254511"/>
                    </a:lnTo>
                    <a:lnTo>
                      <a:pt x="40867" y="254232"/>
                    </a:lnTo>
                    <a:lnTo>
                      <a:pt x="39789" y="255197"/>
                    </a:lnTo>
                    <a:lnTo>
                      <a:pt x="39597" y="255781"/>
                    </a:lnTo>
                    <a:lnTo>
                      <a:pt x="38351" y="256154"/>
                    </a:lnTo>
                    <a:lnTo>
                      <a:pt x="36049" y="254502"/>
                    </a:lnTo>
                    <a:lnTo>
                      <a:pt x="34602" y="251783"/>
                    </a:lnTo>
                    <a:close/>
                    <a:moveTo>
                      <a:pt x="116464" y="187740"/>
                    </a:moveTo>
                    <a:lnTo>
                      <a:pt x="120546" y="188858"/>
                    </a:lnTo>
                    <a:lnTo>
                      <a:pt x="121142" y="189455"/>
                    </a:lnTo>
                    <a:lnTo>
                      <a:pt x="118803" y="189902"/>
                    </a:lnTo>
                    <a:lnTo>
                      <a:pt x="117840" y="191169"/>
                    </a:lnTo>
                    <a:lnTo>
                      <a:pt x="114539" y="192361"/>
                    </a:lnTo>
                    <a:lnTo>
                      <a:pt x="111878" y="191616"/>
                    </a:lnTo>
                    <a:lnTo>
                      <a:pt x="111832" y="189306"/>
                    </a:lnTo>
                    <a:lnTo>
                      <a:pt x="113482" y="188187"/>
                    </a:lnTo>
                    <a:close/>
                    <a:moveTo>
                      <a:pt x="181957" y="0"/>
                    </a:moveTo>
                    <a:lnTo>
                      <a:pt x="185099" y="126"/>
                    </a:lnTo>
                    <a:lnTo>
                      <a:pt x="188577" y="3686"/>
                    </a:lnTo>
                    <a:lnTo>
                      <a:pt x="193483" y="7643"/>
                    </a:lnTo>
                    <a:lnTo>
                      <a:pt x="196636" y="9562"/>
                    </a:lnTo>
                    <a:lnTo>
                      <a:pt x="205230" y="13154"/>
                    </a:lnTo>
                    <a:lnTo>
                      <a:pt x="212775" y="15515"/>
                    </a:lnTo>
                    <a:lnTo>
                      <a:pt x="217016" y="23292"/>
                    </a:lnTo>
                    <a:lnTo>
                      <a:pt x="214926" y="26382"/>
                    </a:lnTo>
                    <a:lnTo>
                      <a:pt x="213885" y="27446"/>
                    </a:lnTo>
                    <a:lnTo>
                      <a:pt x="210195" y="30516"/>
                    </a:lnTo>
                    <a:lnTo>
                      <a:pt x="206245" y="34840"/>
                    </a:lnTo>
                    <a:lnTo>
                      <a:pt x="205943" y="37090"/>
                    </a:lnTo>
                    <a:lnTo>
                      <a:pt x="207254" y="39357"/>
                    </a:lnTo>
                    <a:lnTo>
                      <a:pt x="208889" y="40855"/>
                    </a:lnTo>
                    <a:lnTo>
                      <a:pt x="207409" y="41332"/>
                    </a:lnTo>
                    <a:lnTo>
                      <a:pt x="202838" y="43215"/>
                    </a:lnTo>
                    <a:lnTo>
                      <a:pt x="200048" y="44485"/>
                    </a:lnTo>
                    <a:lnTo>
                      <a:pt x="196688" y="45416"/>
                    </a:lnTo>
                    <a:lnTo>
                      <a:pt x="197560" y="46649"/>
                    </a:lnTo>
                    <a:lnTo>
                      <a:pt x="203142" y="46910"/>
                    </a:lnTo>
                    <a:lnTo>
                      <a:pt x="204002" y="47260"/>
                    </a:lnTo>
                    <a:lnTo>
                      <a:pt x="204621" y="47894"/>
                    </a:lnTo>
                    <a:lnTo>
                      <a:pt x="204727" y="48907"/>
                    </a:lnTo>
                    <a:lnTo>
                      <a:pt x="204161" y="50542"/>
                    </a:lnTo>
                    <a:lnTo>
                      <a:pt x="198130" y="59538"/>
                    </a:lnTo>
                    <a:lnTo>
                      <a:pt x="197940" y="61428"/>
                    </a:lnTo>
                    <a:lnTo>
                      <a:pt x="199918" y="66676"/>
                    </a:lnTo>
                    <a:lnTo>
                      <a:pt x="202682" y="72845"/>
                    </a:lnTo>
                    <a:lnTo>
                      <a:pt x="211037" y="75582"/>
                    </a:lnTo>
                    <a:lnTo>
                      <a:pt x="217247" y="77717"/>
                    </a:lnTo>
                    <a:lnTo>
                      <a:pt x="221236" y="82760"/>
                    </a:lnTo>
                    <a:lnTo>
                      <a:pt x="227811" y="89390"/>
                    </a:lnTo>
                    <a:lnTo>
                      <a:pt x="231297" y="91862"/>
                    </a:lnTo>
                    <a:lnTo>
                      <a:pt x="231493" y="92629"/>
                    </a:lnTo>
                    <a:lnTo>
                      <a:pt x="230456" y="97183"/>
                    </a:lnTo>
                    <a:lnTo>
                      <a:pt x="226241" y="101735"/>
                    </a:lnTo>
                    <a:lnTo>
                      <a:pt x="222298" y="105565"/>
                    </a:lnTo>
                    <a:lnTo>
                      <a:pt x="218217" y="110170"/>
                    </a:lnTo>
                    <a:lnTo>
                      <a:pt x="215025" y="114087"/>
                    </a:lnTo>
                    <a:lnTo>
                      <a:pt x="211568" y="118772"/>
                    </a:lnTo>
                    <a:lnTo>
                      <a:pt x="211171" y="120288"/>
                    </a:lnTo>
                    <a:lnTo>
                      <a:pt x="211108" y="121719"/>
                    </a:lnTo>
                    <a:lnTo>
                      <a:pt x="211702" y="123300"/>
                    </a:lnTo>
                    <a:lnTo>
                      <a:pt x="216129" y="129002"/>
                    </a:lnTo>
                    <a:lnTo>
                      <a:pt x="217852" y="131908"/>
                    </a:lnTo>
                    <a:lnTo>
                      <a:pt x="219912" y="135045"/>
                    </a:lnTo>
                    <a:lnTo>
                      <a:pt x="221680" y="138458"/>
                    </a:lnTo>
                    <a:lnTo>
                      <a:pt x="222706" y="141510"/>
                    </a:lnTo>
                    <a:lnTo>
                      <a:pt x="224479" y="144480"/>
                    </a:lnTo>
                    <a:lnTo>
                      <a:pt x="225581" y="145996"/>
                    </a:lnTo>
                    <a:lnTo>
                      <a:pt x="227411" y="148118"/>
                    </a:lnTo>
                    <a:lnTo>
                      <a:pt x="229621" y="151271"/>
                    </a:lnTo>
                    <a:lnTo>
                      <a:pt x="230355" y="153765"/>
                    </a:lnTo>
                    <a:lnTo>
                      <a:pt x="233691" y="162396"/>
                    </a:lnTo>
                    <a:lnTo>
                      <a:pt x="234028" y="164590"/>
                    </a:lnTo>
                    <a:lnTo>
                      <a:pt x="233864" y="166212"/>
                    </a:lnTo>
                    <a:lnTo>
                      <a:pt x="232398" y="166611"/>
                    </a:lnTo>
                    <a:lnTo>
                      <a:pt x="229161" y="166869"/>
                    </a:lnTo>
                    <a:lnTo>
                      <a:pt x="225652" y="167931"/>
                    </a:lnTo>
                    <a:lnTo>
                      <a:pt x="225475" y="168288"/>
                    </a:lnTo>
                    <a:lnTo>
                      <a:pt x="227764" y="170314"/>
                    </a:lnTo>
                    <a:lnTo>
                      <a:pt x="225742" y="173770"/>
                    </a:lnTo>
                    <a:lnTo>
                      <a:pt x="225451" y="178707"/>
                    </a:lnTo>
                    <a:lnTo>
                      <a:pt x="223292" y="181294"/>
                    </a:lnTo>
                    <a:lnTo>
                      <a:pt x="223088" y="181895"/>
                    </a:lnTo>
                    <a:lnTo>
                      <a:pt x="223186" y="182397"/>
                    </a:lnTo>
                    <a:lnTo>
                      <a:pt x="223568" y="182789"/>
                    </a:lnTo>
                    <a:lnTo>
                      <a:pt x="227567" y="183479"/>
                    </a:lnTo>
                    <a:lnTo>
                      <a:pt x="227913" y="184180"/>
                    </a:lnTo>
                    <a:lnTo>
                      <a:pt x="227930" y="185629"/>
                    </a:lnTo>
                    <a:lnTo>
                      <a:pt x="227573" y="186967"/>
                    </a:lnTo>
                    <a:lnTo>
                      <a:pt x="225565" y="187959"/>
                    </a:lnTo>
                    <a:lnTo>
                      <a:pt x="223408" y="189427"/>
                    </a:lnTo>
                    <a:lnTo>
                      <a:pt x="222931" y="190776"/>
                    </a:lnTo>
                    <a:lnTo>
                      <a:pt x="223004" y="191980"/>
                    </a:lnTo>
                    <a:lnTo>
                      <a:pt x="223741" y="194013"/>
                    </a:lnTo>
                    <a:lnTo>
                      <a:pt x="225159" y="196379"/>
                    </a:lnTo>
                    <a:lnTo>
                      <a:pt x="226963" y="197863"/>
                    </a:lnTo>
                    <a:lnTo>
                      <a:pt x="233367" y="199267"/>
                    </a:lnTo>
                    <a:lnTo>
                      <a:pt x="234194" y="200428"/>
                    </a:lnTo>
                    <a:lnTo>
                      <a:pt x="234546" y="202018"/>
                    </a:lnTo>
                    <a:lnTo>
                      <a:pt x="234412" y="203569"/>
                    </a:lnTo>
                    <a:lnTo>
                      <a:pt x="231437" y="206669"/>
                    </a:lnTo>
                    <a:lnTo>
                      <a:pt x="231460" y="207860"/>
                    </a:lnTo>
                    <a:lnTo>
                      <a:pt x="232682" y="210740"/>
                    </a:lnTo>
                    <a:lnTo>
                      <a:pt x="234147" y="213485"/>
                    </a:lnTo>
                    <a:lnTo>
                      <a:pt x="240394" y="216455"/>
                    </a:lnTo>
                    <a:lnTo>
                      <a:pt x="242545" y="218082"/>
                    </a:lnTo>
                    <a:lnTo>
                      <a:pt x="243117" y="219376"/>
                    </a:lnTo>
                    <a:lnTo>
                      <a:pt x="243430" y="221460"/>
                    </a:lnTo>
                    <a:lnTo>
                      <a:pt x="243389" y="223717"/>
                    </a:lnTo>
                    <a:lnTo>
                      <a:pt x="242899" y="225719"/>
                    </a:lnTo>
                    <a:lnTo>
                      <a:pt x="240940" y="228298"/>
                    </a:lnTo>
                    <a:lnTo>
                      <a:pt x="236406" y="233375"/>
                    </a:lnTo>
                    <a:lnTo>
                      <a:pt x="231847" y="235344"/>
                    </a:lnTo>
                    <a:lnTo>
                      <a:pt x="231569" y="235771"/>
                    </a:lnTo>
                    <a:lnTo>
                      <a:pt x="232981" y="237391"/>
                    </a:lnTo>
                    <a:lnTo>
                      <a:pt x="241011" y="243873"/>
                    </a:lnTo>
                    <a:lnTo>
                      <a:pt x="246246" y="246900"/>
                    </a:lnTo>
                    <a:lnTo>
                      <a:pt x="253311" y="250978"/>
                    </a:lnTo>
                    <a:lnTo>
                      <a:pt x="257868" y="254194"/>
                    </a:lnTo>
                    <a:lnTo>
                      <a:pt x="259340" y="256505"/>
                    </a:lnTo>
                    <a:lnTo>
                      <a:pt x="261314" y="259071"/>
                    </a:lnTo>
                    <a:lnTo>
                      <a:pt x="263532" y="261166"/>
                    </a:lnTo>
                    <a:lnTo>
                      <a:pt x="265130" y="262982"/>
                    </a:lnTo>
                    <a:lnTo>
                      <a:pt x="265732" y="264150"/>
                    </a:lnTo>
                    <a:lnTo>
                      <a:pt x="265676" y="265405"/>
                    </a:lnTo>
                    <a:lnTo>
                      <a:pt x="263538" y="269185"/>
                    </a:lnTo>
                    <a:lnTo>
                      <a:pt x="262324" y="272102"/>
                    </a:lnTo>
                    <a:lnTo>
                      <a:pt x="260185" y="276371"/>
                    </a:lnTo>
                    <a:lnTo>
                      <a:pt x="257997" y="279345"/>
                    </a:lnTo>
                    <a:lnTo>
                      <a:pt x="252448" y="284759"/>
                    </a:lnTo>
                    <a:lnTo>
                      <a:pt x="244264" y="291477"/>
                    </a:lnTo>
                    <a:lnTo>
                      <a:pt x="242363" y="293506"/>
                    </a:lnTo>
                    <a:lnTo>
                      <a:pt x="238533" y="297034"/>
                    </a:lnTo>
                    <a:lnTo>
                      <a:pt x="231977" y="304096"/>
                    </a:lnTo>
                    <a:lnTo>
                      <a:pt x="230279" y="305652"/>
                    </a:lnTo>
                    <a:lnTo>
                      <a:pt x="224905" y="311263"/>
                    </a:lnTo>
                    <a:lnTo>
                      <a:pt x="222456" y="313045"/>
                    </a:lnTo>
                    <a:lnTo>
                      <a:pt x="220532" y="314710"/>
                    </a:lnTo>
                    <a:lnTo>
                      <a:pt x="215209" y="319993"/>
                    </a:lnTo>
                    <a:lnTo>
                      <a:pt x="209489" y="323994"/>
                    </a:lnTo>
                    <a:lnTo>
                      <a:pt x="203874" y="327703"/>
                    </a:lnTo>
                    <a:lnTo>
                      <a:pt x="202190" y="329581"/>
                    </a:lnTo>
                    <a:lnTo>
                      <a:pt x="200095" y="331012"/>
                    </a:lnTo>
                    <a:lnTo>
                      <a:pt x="197595" y="332372"/>
                    </a:lnTo>
                    <a:lnTo>
                      <a:pt x="196541" y="333134"/>
                    </a:lnTo>
                    <a:lnTo>
                      <a:pt x="190892" y="338191"/>
                    </a:lnTo>
                    <a:lnTo>
                      <a:pt x="183058" y="345191"/>
                    </a:lnTo>
                    <a:lnTo>
                      <a:pt x="182261" y="345300"/>
                    </a:lnTo>
                    <a:lnTo>
                      <a:pt x="180221" y="346429"/>
                    </a:lnTo>
                    <a:lnTo>
                      <a:pt x="177031" y="346702"/>
                    </a:lnTo>
                    <a:lnTo>
                      <a:pt x="175645" y="347565"/>
                    </a:lnTo>
                    <a:lnTo>
                      <a:pt x="170769" y="345106"/>
                    </a:lnTo>
                    <a:lnTo>
                      <a:pt x="169959" y="344947"/>
                    </a:lnTo>
                    <a:lnTo>
                      <a:pt x="167092" y="345557"/>
                    </a:lnTo>
                    <a:lnTo>
                      <a:pt x="164340" y="347344"/>
                    </a:lnTo>
                    <a:lnTo>
                      <a:pt x="159261" y="347890"/>
                    </a:lnTo>
                    <a:lnTo>
                      <a:pt x="156739" y="348469"/>
                    </a:lnTo>
                    <a:lnTo>
                      <a:pt x="155131" y="349294"/>
                    </a:lnTo>
                    <a:lnTo>
                      <a:pt x="154800" y="347341"/>
                    </a:lnTo>
                    <a:lnTo>
                      <a:pt x="155495" y="344862"/>
                    </a:lnTo>
                    <a:lnTo>
                      <a:pt x="156614" y="343208"/>
                    </a:lnTo>
                    <a:lnTo>
                      <a:pt x="156718" y="342130"/>
                    </a:lnTo>
                    <a:lnTo>
                      <a:pt x="155897" y="342242"/>
                    </a:lnTo>
                    <a:lnTo>
                      <a:pt x="154271" y="344669"/>
                    </a:lnTo>
                    <a:lnTo>
                      <a:pt x="153401" y="347500"/>
                    </a:lnTo>
                    <a:lnTo>
                      <a:pt x="151660" y="348922"/>
                    </a:lnTo>
                    <a:lnTo>
                      <a:pt x="147834" y="349503"/>
                    </a:lnTo>
                    <a:lnTo>
                      <a:pt x="144105" y="347230"/>
                    </a:lnTo>
                    <a:lnTo>
                      <a:pt x="142334" y="347253"/>
                    </a:lnTo>
                    <a:lnTo>
                      <a:pt x="143446" y="348881"/>
                    </a:lnTo>
                    <a:lnTo>
                      <a:pt x="144198" y="350667"/>
                    </a:lnTo>
                    <a:lnTo>
                      <a:pt x="144100" y="351667"/>
                    </a:lnTo>
                    <a:lnTo>
                      <a:pt x="142112" y="351491"/>
                    </a:lnTo>
                    <a:lnTo>
                      <a:pt x="139898" y="352561"/>
                    </a:lnTo>
                    <a:lnTo>
                      <a:pt x="137957" y="354123"/>
                    </a:lnTo>
                    <a:lnTo>
                      <a:pt x="137015" y="354126"/>
                    </a:lnTo>
                    <a:lnTo>
                      <a:pt x="135711" y="351943"/>
                    </a:lnTo>
                    <a:lnTo>
                      <a:pt x="133318" y="352962"/>
                    </a:lnTo>
                    <a:lnTo>
                      <a:pt x="131274" y="354332"/>
                    </a:lnTo>
                    <a:lnTo>
                      <a:pt x="127119" y="354760"/>
                    </a:lnTo>
                    <a:lnTo>
                      <a:pt x="124642" y="356559"/>
                    </a:lnTo>
                    <a:lnTo>
                      <a:pt x="120259" y="357772"/>
                    </a:lnTo>
                    <a:lnTo>
                      <a:pt x="117851" y="357743"/>
                    </a:lnTo>
                    <a:lnTo>
                      <a:pt x="112362" y="359203"/>
                    </a:lnTo>
                    <a:lnTo>
                      <a:pt x="110537" y="361452"/>
                    </a:lnTo>
                    <a:lnTo>
                      <a:pt x="108937" y="362279"/>
                    </a:lnTo>
                    <a:lnTo>
                      <a:pt x="106659" y="361583"/>
                    </a:lnTo>
                    <a:lnTo>
                      <a:pt x="99641" y="362679"/>
                    </a:lnTo>
                    <a:lnTo>
                      <a:pt x="92932" y="364116"/>
                    </a:lnTo>
                    <a:lnTo>
                      <a:pt x="90077" y="364034"/>
                    </a:lnTo>
                    <a:lnTo>
                      <a:pt x="87222" y="363437"/>
                    </a:lnTo>
                    <a:lnTo>
                      <a:pt x="84197" y="365433"/>
                    </a:lnTo>
                    <a:lnTo>
                      <a:pt x="80984" y="368101"/>
                    </a:lnTo>
                    <a:lnTo>
                      <a:pt x="77442" y="369053"/>
                    </a:lnTo>
                    <a:lnTo>
                      <a:pt x="76173" y="368712"/>
                    </a:lnTo>
                    <a:lnTo>
                      <a:pt x="77187" y="367314"/>
                    </a:lnTo>
                    <a:lnTo>
                      <a:pt x="79531" y="365865"/>
                    </a:lnTo>
                    <a:lnTo>
                      <a:pt x="81139" y="363900"/>
                    </a:lnTo>
                    <a:lnTo>
                      <a:pt x="81360" y="362261"/>
                    </a:lnTo>
                    <a:lnTo>
                      <a:pt x="80254" y="361617"/>
                    </a:lnTo>
                    <a:lnTo>
                      <a:pt x="78744" y="361420"/>
                    </a:lnTo>
                    <a:lnTo>
                      <a:pt x="76842" y="359723"/>
                    </a:lnTo>
                    <a:lnTo>
                      <a:pt x="75019" y="356041"/>
                    </a:lnTo>
                    <a:lnTo>
                      <a:pt x="74032" y="355838"/>
                    </a:lnTo>
                    <a:lnTo>
                      <a:pt x="73532" y="356806"/>
                    </a:lnTo>
                    <a:lnTo>
                      <a:pt x="72972" y="359630"/>
                    </a:lnTo>
                    <a:lnTo>
                      <a:pt x="72404" y="360443"/>
                    </a:lnTo>
                    <a:lnTo>
                      <a:pt x="71439" y="361089"/>
                    </a:lnTo>
                    <a:lnTo>
                      <a:pt x="70280" y="361739"/>
                    </a:lnTo>
                    <a:lnTo>
                      <a:pt x="69148" y="362056"/>
                    </a:lnTo>
                    <a:lnTo>
                      <a:pt x="65091" y="362017"/>
                    </a:lnTo>
                    <a:lnTo>
                      <a:pt x="64557" y="360593"/>
                    </a:lnTo>
                    <a:lnTo>
                      <a:pt x="64557" y="359997"/>
                    </a:lnTo>
                    <a:lnTo>
                      <a:pt x="65276" y="358120"/>
                    </a:lnTo>
                    <a:lnTo>
                      <a:pt x="64648" y="357792"/>
                    </a:lnTo>
                    <a:lnTo>
                      <a:pt x="65246" y="356319"/>
                    </a:lnTo>
                    <a:lnTo>
                      <a:pt x="66203" y="356398"/>
                    </a:lnTo>
                    <a:lnTo>
                      <a:pt x="67336" y="356180"/>
                    </a:lnTo>
                    <a:lnTo>
                      <a:pt x="67904" y="355422"/>
                    </a:lnTo>
                    <a:lnTo>
                      <a:pt x="67861" y="354517"/>
                    </a:lnTo>
                    <a:lnTo>
                      <a:pt x="66285" y="354282"/>
                    </a:lnTo>
                    <a:lnTo>
                      <a:pt x="66188" y="353664"/>
                    </a:lnTo>
                    <a:lnTo>
                      <a:pt x="67593" y="351083"/>
                    </a:lnTo>
                    <a:lnTo>
                      <a:pt x="67794" y="350369"/>
                    </a:lnTo>
                    <a:lnTo>
                      <a:pt x="67250" y="350221"/>
                    </a:lnTo>
                    <a:lnTo>
                      <a:pt x="66369" y="350502"/>
                    </a:lnTo>
                    <a:lnTo>
                      <a:pt x="60562" y="349692"/>
                    </a:lnTo>
                    <a:lnTo>
                      <a:pt x="53400" y="346385"/>
                    </a:lnTo>
                    <a:lnTo>
                      <a:pt x="51638" y="346214"/>
                    </a:lnTo>
                    <a:lnTo>
                      <a:pt x="50554" y="343257"/>
                    </a:lnTo>
                    <a:lnTo>
                      <a:pt x="48826" y="343632"/>
                    </a:lnTo>
                    <a:lnTo>
                      <a:pt x="46308" y="345363"/>
                    </a:lnTo>
                    <a:lnTo>
                      <a:pt x="44419" y="344048"/>
                    </a:lnTo>
                    <a:lnTo>
                      <a:pt x="42389" y="343182"/>
                    </a:lnTo>
                    <a:lnTo>
                      <a:pt x="41827" y="341828"/>
                    </a:lnTo>
                    <a:lnTo>
                      <a:pt x="41856" y="339829"/>
                    </a:lnTo>
                    <a:lnTo>
                      <a:pt x="41681" y="337469"/>
                    </a:lnTo>
                    <a:lnTo>
                      <a:pt x="41126" y="334704"/>
                    </a:lnTo>
                    <a:lnTo>
                      <a:pt x="40720" y="330768"/>
                    </a:lnTo>
                    <a:lnTo>
                      <a:pt x="41100" y="327687"/>
                    </a:lnTo>
                    <a:lnTo>
                      <a:pt x="42719" y="325403"/>
                    </a:lnTo>
                    <a:lnTo>
                      <a:pt x="43341" y="323944"/>
                    </a:lnTo>
                    <a:lnTo>
                      <a:pt x="44101" y="320215"/>
                    </a:lnTo>
                    <a:lnTo>
                      <a:pt x="44272" y="315839"/>
                    </a:lnTo>
                    <a:lnTo>
                      <a:pt x="43842" y="314347"/>
                    </a:lnTo>
                    <a:lnTo>
                      <a:pt x="43950" y="313354"/>
                    </a:lnTo>
                    <a:lnTo>
                      <a:pt x="45242" y="313354"/>
                    </a:lnTo>
                    <a:lnTo>
                      <a:pt x="44961" y="312502"/>
                    </a:lnTo>
                    <a:lnTo>
                      <a:pt x="44393" y="312035"/>
                    </a:lnTo>
                    <a:lnTo>
                      <a:pt x="43765" y="311065"/>
                    </a:lnTo>
                    <a:lnTo>
                      <a:pt x="44300" y="310551"/>
                    </a:lnTo>
                    <a:lnTo>
                      <a:pt x="45846" y="310514"/>
                    </a:lnTo>
                    <a:lnTo>
                      <a:pt x="45971" y="310187"/>
                    </a:lnTo>
                    <a:lnTo>
                      <a:pt x="46146" y="309723"/>
                    </a:lnTo>
                    <a:lnTo>
                      <a:pt x="44950" y="307170"/>
                    </a:lnTo>
                    <a:lnTo>
                      <a:pt x="44812" y="305952"/>
                    </a:lnTo>
                    <a:lnTo>
                      <a:pt x="43151" y="302250"/>
                    </a:lnTo>
                    <a:lnTo>
                      <a:pt x="41257" y="298735"/>
                    </a:lnTo>
                    <a:lnTo>
                      <a:pt x="38407" y="296188"/>
                    </a:lnTo>
                    <a:lnTo>
                      <a:pt x="39418" y="291988"/>
                    </a:lnTo>
                    <a:lnTo>
                      <a:pt x="40569" y="288184"/>
                    </a:lnTo>
                    <a:lnTo>
                      <a:pt x="40340" y="286349"/>
                    </a:lnTo>
                    <a:lnTo>
                      <a:pt x="39899" y="284114"/>
                    </a:lnTo>
                    <a:lnTo>
                      <a:pt x="36410" y="281660"/>
                    </a:lnTo>
                    <a:lnTo>
                      <a:pt x="35891" y="278196"/>
                    </a:lnTo>
                    <a:lnTo>
                      <a:pt x="35038" y="274472"/>
                    </a:lnTo>
                    <a:lnTo>
                      <a:pt x="35360" y="272185"/>
                    </a:lnTo>
                    <a:lnTo>
                      <a:pt x="35928" y="270433"/>
                    </a:lnTo>
                    <a:lnTo>
                      <a:pt x="37075" y="268687"/>
                    </a:lnTo>
                    <a:lnTo>
                      <a:pt x="42864" y="263167"/>
                    </a:lnTo>
                    <a:lnTo>
                      <a:pt x="43218" y="260279"/>
                    </a:lnTo>
                    <a:lnTo>
                      <a:pt x="47142" y="260069"/>
                    </a:lnTo>
                    <a:lnTo>
                      <a:pt x="45321" y="257484"/>
                    </a:lnTo>
                    <a:lnTo>
                      <a:pt x="44892" y="256031"/>
                    </a:lnTo>
                    <a:lnTo>
                      <a:pt x="44801" y="254334"/>
                    </a:lnTo>
                    <a:lnTo>
                      <a:pt x="50446" y="253171"/>
                    </a:lnTo>
                    <a:lnTo>
                      <a:pt x="52553" y="254126"/>
                    </a:lnTo>
                    <a:lnTo>
                      <a:pt x="57520" y="252946"/>
                    </a:lnTo>
                    <a:lnTo>
                      <a:pt x="61929" y="250636"/>
                    </a:lnTo>
                    <a:lnTo>
                      <a:pt x="61851" y="249407"/>
                    </a:lnTo>
                    <a:lnTo>
                      <a:pt x="61174" y="248306"/>
                    </a:lnTo>
                    <a:lnTo>
                      <a:pt x="60238" y="246185"/>
                    </a:lnTo>
                    <a:lnTo>
                      <a:pt x="60901" y="245596"/>
                    </a:lnTo>
                    <a:lnTo>
                      <a:pt x="62510" y="246029"/>
                    </a:lnTo>
                    <a:lnTo>
                      <a:pt x="61772" y="244974"/>
                    </a:lnTo>
                    <a:lnTo>
                      <a:pt x="61906" y="243861"/>
                    </a:lnTo>
                    <a:lnTo>
                      <a:pt x="63661" y="244324"/>
                    </a:lnTo>
                    <a:lnTo>
                      <a:pt x="66527" y="241214"/>
                    </a:lnTo>
                    <a:lnTo>
                      <a:pt x="66630" y="238835"/>
                    </a:lnTo>
                    <a:lnTo>
                      <a:pt x="71582" y="237590"/>
                    </a:lnTo>
                    <a:lnTo>
                      <a:pt x="77291" y="232724"/>
                    </a:lnTo>
                    <a:lnTo>
                      <a:pt x="79926" y="231207"/>
                    </a:lnTo>
                    <a:lnTo>
                      <a:pt x="82471" y="230108"/>
                    </a:lnTo>
                    <a:lnTo>
                      <a:pt x="87894" y="225229"/>
                    </a:lnTo>
                    <a:lnTo>
                      <a:pt x="90215" y="225002"/>
                    </a:lnTo>
                    <a:lnTo>
                      <a:pt x="91409" y="221706"/>
                    </a:lnTo>
                    <a:lnTo>
                      <a:pt x="96020" y="217312"/>
                    </a:lnTo>
                    <a:lnTo>
                      <a:pt x="97421" y="216749"/>
                    </a:lnTo>
                    <a:lnTo>
                      <a:pt x="99576" y="212779"/>
                    </a:lnTo>
                    <a:lnTo>
                      <a:pt x="105238" y="208180"/>
                    </a:lnTo>
                    <a:lnTo>
                      <a:pt x="108827" y="202302"/>
                    </a:lnTo>
                    <a:lnTo>
                      <a:pt x="110807" y="200210"/>
                    </a:lnTo>
                    <a:lnTo>
                      <a:pt x="111420" y="197980"/>
                    </a:lnTo>
                    <a:lnTo>
                      <a:pt x="113625" y="197791"/>
                    </a:lnTo>
                    <a:lnTo>
                      <a:pt x="115614" y="196151"/>
                    </a:lnTo>
                    <a:lnTo>
                      <a:pt x="119917" y="195007"/>
                    </a:lnTo>
                    <a:lnTo>
                      <a:pt x="124165" y="195324"/>
                    </a:lnTo>
                    <a:lnTo>
                      <a:pt x="125934" y="196102"/>
                    </a:lnTo>
                    <a:lnTo>
                      <a:pt x="127568" y="195855"/>
                    </a:lnTo>
                    <a:lnTo>
                      <a:pt x="127404" y="193846"/>
                    </a:lnTo>
                    <a:lnTo>
                      <a:pt x="126238" y="192604"/>
                    </a:lnTo>
                    <a:lnTo>
                      <a:pt x="127190" y="191411"/>
                    </a:lnTo>
                    <a:lnTo>
                      <a:pt x="129436" y="190506"/>
                    </a:lnTo>
                    <a:lnTo>
                      <a:pt x="129207" y="188505"/>
                    </a:lnTo>
                    <a:lnTo>
                      <a:pt x="128719" y="187300"/>
                    </a:lnTo>
                    <a:lnTo>
                      <a:pt x="126853" y="185694"/>
                    </a:lnTo>
                    <a:lnTo>
                      <a:pt x="127782" y="182092"/>
                    </a:lnTo>
                    <a:lnTo>
                      <a:pt x="128004" y="178137"/>
                    </a:lnTo>
                    <a:lnTo>
                      <a:pt x="128888" y="173559"/>
                    </a:lnTo>
                    <a:lnTo>
                      <a:pt x="126542" y="171129"/>
                    </a:lnTo>
                    <a:lnTo>
                      <a:pt x="117644" y="166987"/>
                    </a:lnTo>
                    <a:lnTo>
                      <a:pt x="115983" y="167131"/>
                    </a:lnTo>
                    <a:lnTo>
                      <a:pt x="114007" y="166611"/>
                    </a:lnTo>
                    <a:lnTo>
                      <a:pt x="111943" y="163467"/>
                    </a:lnTo>
                    <a:lnTo>
                      <a:pt x="112865" y="160750"/>
                    </a:lnTo>
                    <a:lnTo>
                      <a:pt x="112971" y="159748"/>
                    </a:lnTo>
                    <a:lnTo>
                      <a:pt x="112165" y="159778"/>
                    </a:lnTo>
                    <a:lnTo>
                      <a:pt x="110861" y="161103"/>
                    </a:lnTo>
                    <a:lnTo>
                      <a:pt x="108023" y="162617"/>
                    </a:lnTo>
                    <a:lnTo>
                      <a:pt x="104335" y="161455"/>
                    </a:lnTo>
                    <a:lnTo>
                      <a:pt x="102521" y="161713"/>
                    </a:lnTo>
                    <a:lnTo>
                      <a:pt x="100168" y="154976"/>
                    </a:lnTo>
                    <a:lnTo>
                      <a:pt x="98965" y="152396"/>
                    </a:lnTo>
                    <a:lnTo>
                      <a:pt x="97035" y="149175"/>
                    </a:lnTo>
                    <a:lnTo>
                      <a:pt x="93588" y="147600"/>
                    </a:lnTo>
                    <a:lnTo>
                      <a:pt x="92914" y="146709"/>
                    </a:lnTo>
                    <a:lnTo>
                      <a:pt x="92457" y="145343"/>
                    </a:lnTo>
                    <a:lnTo>
                      <a:pt x="92307" y="143444"/>
                    </a:lnTo>
                    <a:lnTo>
                      <a:pt x="91871" y="140631"/>
                    </a:lnTo>
                    <a:lnTo>
                      <a:pt x="92053" y="138321"/>
                    </a:lnTo>
                    <a:lnTo>
                      <a:pt x="92476" y="136943"/>
                    </a:lnTo>
                    <a:lnTo>
                      <a:pt x="93961" y="136017"/>
                    </a:lnTo>
                    <a:lnTo>
                      <a:pt x="96110" y="133403"/>
                    </a:lnTo>
                    <a:lnTo>
                      <a:pt x="96559" y="131501"/>
                    </a:lnTo>
                    <a:lnTo>
                      <a:pt x="96743" y="128581"/>
                    </a:lnTo>
                    <a:lnTo>
                      <a:pt x="97732" y="126028"/>
                    </a:lnTo>
                    <a:lnTo>
                      <a:pt x="98831" y="124736"/>
                    </a:lnTo>
                    <a:lnTo>
                      <a:pt x="98555" y="123708"/>
                    </a:lnTo>
                    <a:lnTo>
                      <a:pt x="97797" y="122236"/>
                    </a:lnTo>
                    <a:lnTo>
                      <a:pt x="96194" y="120145"/>
                    </a:lnTo>
                    <a:lnTo>
                      <a:pt x="93754" y="117593"/>
                    </a:lnTo>
                    <a:lnTo>
                      <a:pt x="91949" y="115149"/>
                    </a:lnTo>
                    <a:lnTo>
                      <a:pt x="91157" y="112862"/>
                    </a:lnTo>
                    <a:lnTo>
                      <a:pt x="90749" y="110816"/>
                    </a:lnTo>
                    <a:lnTo>
                      <a:pt x="90815" y="108953"/>
                    </a:lnTo>
                    <a:lnTo>
                      <a:pt x="91491" y="107684"/>
                    </a:lnTo>
                    <a:lnTo>
                      <a:pt x="93798" y="106085"/>
                    </a:lnTo>
                    <a:lnTo>
                      <a:pt x="94106" y="105406"/>
                    </a:lnTo>
                    <a:lnTo>
                      <a:pt x="93193" y="101868"/>
                    </a:lnTo>
                    <a:lnTo>
                      <a:pt x="91584" y="101223"/>
                    </a:lnTo>
                    <a:lnTo>
                      <a:pt x="88848" y="100880"/>
                    </a:lnTo>
                    <a:lnTo>
                      <a:pt x="87322" y="100851"/>
                    </a:lnTo>
                    <a:lnTo>
                      <a:pt x="87030" y="100464"/>
                    </a:lnTo>
                    <a:lnTo>
                      <a:pt x="86955" y="99751"/>
                    </a:lnTo>
                    <a:lnTo>
                      <a:pt x="87263" y="98297"/>
                    </a:lnTo>
                    <a:lnTo>
                      <a:pt x="88127" y="96629"/>
                    </a:lnTo>
                    <a:lnTo>
                      <a:pt x="88846" y="95566"/>
                    </a:lnTo>
                    <a:lnTo>
                      <a:pt x="88941" y="94664"/>
                    </a:lnTo>
                    <a:lnTo>
                      <a:pt x="88032" y="91575"/>
                    </a:lnTo>
                    <a:lnTo>
                      <a:pt x="87758" y="87780"/>
                    </a:lnTo>
                    <a:lnTo>
                      <a:pt x="88069" y="84803"/>
                    </a:lnTo>
                    <a:lnTo>
                      <a:pt x="90967" y="82604"/>
                    </a:lnTo>
                    <a:lnTo>
                      <a:pt x="91098" y="81800"/>
                    </a:lnTo>
                    <a:lnTo>
                      <a:pt x="87458" y="79410"/>
                    </a:lnTo>
                    <a:lnTo>
                      <a:pt x="84832" y="76697"/>
                    </a:lnTo>
                    <a:lnTo>
                      <a:pt x="84016" y="75112"/>
                    </a:lnTo>
                    <a:lnTo>
                      <a:pt x="81007" y="74872"/>
                    </a:lnTo>
                    <a:lnTo>
                      <a:pt x="79135" y="70260"/>
                    </a:lnTo>
                    <a:lnTo>
                      <a:pt x="76427" y="68010"/>
                    </a:lnTo>
                    <a:lnTo>
                      <a:pt x="73745" y="66065"/>
                    </a:lnTo>
                    <a:lnTo>
                      <a:pt x="72160" y="65159"/>
                    </a:lnTo>
                    <a:lnTo>
                      <a:pt x="62866" y="62360"/>
                    </a:lnTo>
                    <a:lnTo>
                      <a:pt x="59174" y="61827"/>
                    </a:lnTo>
                    <a:lnTo>
                      <a:pt x="54803" y="60192"/>
                    </a:lnTo>
                    <a:lnTo>
                      <a:pt x="51547" y="58137"/>
                    </a:lnTo>
                    <a:lnTo>
                      <a:pt x="48757" y="56814"/>
                    </a:lnTo>
                    <a:lnTo>
                      <a:pt x="46369" y="55182"/>
                    </a:lnTo>
                    <a:lnTo>
                      <a:pt x="43039" y="53654"/>
                    </a:lnTo>
                    <a:lnTo>
                      <a:pt x="42087" y="52347"/>
                    </a:lnTo>
                    <a:lnTo>
                      <a:pt x="38491" y="49924"/>
                    </a:lnTo>
                    <a:lnTo>
                      <a:pt x="36803" y="48328"/>
                    </a:lnTo>
                    <a:lnTo>
                      <a:pt x="30946" y="45309"/>
                    </a:lnTo>
                    <a:lnTo>
                      <a:pt x="30735" y="44117"/>
                    </a:lnTo>
                    <a:lnTo>
                      <a:pt x="30692" y="42966"/>
                    </a:lnTo>
                    <a:lnTo>
                      <a:pt x="30428" y="42488"/>
                    </a:lnTo>
                    <a:lnTo>
                      <a:pt x="24392" y="40278"/>
                    </a:lnTo>
                    <a:lnTo>
                      <a:pt x="25580" y="39013"/>
                    </a:lnTo>
                    <a:lnTo>
                      <a:pt x="30299" y="38937"/>
                    </a:lnTo>
                    <a:lnTo>
                      <a:pt x="34201" y="40088"/>
                    </a:lnTo>
                    <a:lnTo>
                      <a:pt x="35058" y="39596"/>
                    </a:lnTo>
                    <a:lnTo>
                      <a:pt x="35574" y="38573"/>
                    </a:lnTo>
                    <a:lnTo>
                      <a:pt x="33911" y="34464"/>
                    </a:lnTo>
                    <a:lnTo>
                      <a:pt x="34209" y="33393"/>
                    </a:lnTo>
                    <a:lnTo>
                      <a:pt x="35926" y="32102"/>
                    </a:lnTo>
                    <a:lnTo>
                      <a:pt x="38647" y="31074"/>
                    </a:lnTo>
                    <a:lnTo>
                      <a:pt x="42946" y="30925"/>
                    </a:lnTo>
                    <a:lnTo>
                      <a:pt x="45876" y="31077"/>
                    </a:lnTo>
                    <a:lnTo>
                      <a:pt x="46496" y="31189"/>
                    </a:lnTo>
                    <a:lnTo>
                      <a:pt x="50873" y="35711"/>
                    </a:lnTo>
                    <a:lnTo>
                      <a:pt x="54626" y="40113"/>
                    </a:lnTo>
                    <a:lnTo>
                      <a:pt x="56622" y="41986"/>
                    </a:lnTo>
                    <a:lnTo>
                      <a:pt x="61502" y="47283"/>
                    </a:lnTo>
                    <a:lnTo>
                      <a:pt x="63327" y="50342"/>
                    </a:lnTo>
                    <a:lnTo>
                      <a:pt x="63946" y="52530"/>
                    </a:lnTo>
                    <a:lnTo>
                      <a:pt x="65931" y="52516"/>
                    </a:lnTo>
                    <a:lnTo>
                      <a:pt x="72793" y="53475"/>
                    </a:lnTo>
                    <a:lnTo>
                      <a:pt x="78557" y="54282"/>
                    </a:lnTo>
                    <a:lnTo>
                      <a:pt x="80163" y="55505"/>
                    </a:lnTo>
                    <a:lnTo>
                      <a:pt x="84137" y="55259"/>
                    </a:lnTo>
                    <a:lnTo>
                      <a:pt x="87198" y="54156"/>
                    </a:lnTo>
                    <a:lnTo>
                      <a:pt x="92605" y="52761"/>
                    </a:lnTo>
                    <a:lnTo>
                      <a:pt x="94055" y="51044"/>
                    </a:lnTo>
                    <a:lnTo>
                      <a:pt x="95855" y="49212"/>
                    </a:lnTo>
                    <a:lnTo>
                      <a:pt x="99026" y="49500"/>
                    </a:lnTo>
                    <a:lnTo>
                      <a:pt x="102491" y="50949"/>
                    </a:lnTo>
                    <a:lnTo>
                      <a:pt x="106425" y="52851"/>
                    </a:lnTo>
                    <a:lnTo>
                      <a:pt x="109930" y="53731"/>
                    </a:lnTo>
                    <a:lnTo>
                      <a:pt x="114633" y="55111"/>
                    </a:lnTo>
                    <a:lnTo>
                      <a:pt x="116827" y="56893"/>
                    </a:lnTo>
                    <a:lnTo>
                      <a:pt x="119900" y="57401"/>
                    </a:lnTo>
                    <a:lnTo>
                      <a:pt x="123117" y="55620"/>
                    </a:lnTo>
                    <a:lnTo>
                      <a:pt x="125018" y="50779"/>
                    </a:lnTo>
                    <a:lnTo>
                      <a:pt x="126704" y="48616"/>
                    </a:lnTo>
                    <a:lnTo>
                      <a:pt x="129093" y="47028"/>
                    </a:lnTo>
                    <a:lnTo>
                      <a:pt x="131829" y="46327"/>
                    </a:lnTo>
                    <a:lnTo>
                      <a:pt x="133917" y="46073"/>
                    </a:lnTo>
                    <a:lnTo>
                      <a:pt x="135495" y="44837"/>
                    </a:lnTo>
                    <a:lnTo>
                      <a:pt x="137743" y="42089"/>
                    </a:lnTo>
                    <a:lnTo>
                      <a:pt x="138182" y="38755"/>
                    </a:lnTo>
                    <a:lnTo>
                      <a:pt x="137750" y="32718"/>
                    </a:lnTo>
                    <a:lnTo>
                      <a:pt x="138160" y="30723"/>
                    </a:lnTo>
                    <a:lnTo>
                      <a:pt x="139996" y="27454"/>
                    </a:lnTo>
                    <a:lnTo>
                      <a:pt x="142457" y="18764"/>
                    </a:lnTo>
                    <a:lnTo>
                      <a:pt x="143563" y="16253"/>
                    </a:lnTo>
                    <a:lnTo>
                      <a:pt x="144910" y="14724"/>
                    </a:lnTo>
                    <a:lnTo>
                      <a:pt x="146761" y="13814"/>
                    </a:lnTo>
                    <a:lnTo>
                      <a:pt x="150123" y="11169"/>
                    </a:lnTo>
                    <a:lnTo>
                      <a:pt x="154925" y="5923"/>
                    </a:lnTo>
                    <a:lnTo>
                      <a:pt x="156227" y="5477"/>
                    </a:lnTo>
                    <a:lnTo>
                      <a:pt x="159676" y="5211"/>
                    </a:lnTo>
                    <a:lnTo>
                      <a:pt x="163967" y="5406"/>
                    </a:lnTo>
                    <a:lnTo>
                      <a:pt x="167823" y="6331"/>
                    </a:lnTo>
                    <a:lnTo>
                      <a:pt x="168240" y="6260"/>
                    </a:lnTo>
                    <a:lnTo>
                      <a:pt x="169968" y="5778"/>
                    </a:lnTo>
                    <a:lnTo>
                      <a:pt x="173116" y="4145"/>
                    </a:lnTo>
                    <a:lnTo>
                      <a:pt x="178504" y="895"/>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66" name="ee4p_FR_1_15912">
                <a:extLst>
                  <a:ext uri="{FF2B5EF4-FFF2-40B4-BE49-F238E27FC236}">
                    <a16:creationId xmlns="" xmlns:a16="http://schemas.microsoft.com/office/drawing/2014/main" id="{625DACC0-7B96-4F28-9674-B7308A2A41D0}"/>
                  </a:ext>
                </a:extLst>
              </p:cNvPr>
              <p:cNvSpPr>
                <a:spLocks noChangeAspect="1"/>
              </p:cNvSpPr>
              <p:nvPr>
                <p:custDataLst>
                  <p:tags r:id="rId18"/>
                </p:custDataLst>
              </p:nvPr>
            </p:nvSpPr>
            <p:spPr>
              <a:xfrm>
                <a:off x="3333741" y="3512663"/>
                <a:ext cx="1275081" cy="1084593"/>
              </a:xfrm>
              <a:custGeom>
                <a:avLst/>
                <a:gdLst>
                  <a:gd name="connsiteX0" fmla="*/ 313500 w 316622"/>
                  <a:gd name="connsiteY0" fmla="*/ 225790 h 269321"/>
                  <a:gd name="connsiteX1" fmla="*/ 314562 w 316622"/>
                  <a:gd name="connsiteY1" fmla="*/ 226875 h 269321"/>
                  <a:gd name="connsiteX2" fmla="*/ 314508 w 316622"/>
                  <a:gd name="connsiteY2" fmla="*/ 227834 h 269321"/>
                  <a:gd name="connsiteX3" fmla="*/ 314901 w 316622"/>
                  <a:gd name="connsiteY3" fmla="*/ 230102 h 269321"/>
                  <a:gd name="connsiteX4" fmla="*/ 314940 w 316622"/>
                  <a:gd name="connsiteY4" fmla="*/ 231576 h 269321"/>
                  <a:gd name="connsiteX5" fmla="*/ 314361 w 316622"/>
                  <a:gd name="connsiteY5" fmla="*/ 235501 h 269321"/>
                  <a:gd name="connsiteX6" fmla="*/ 314782 w 316622"/>
                  <a:gd name="connsiteY6" fmla="*/ 236649 h 269321"/>
                  <a:gd name="connsiteX7" fmla="*/ 315581 w 316622"/>
                  <a:gd name="connsiteY7" fmla="*/ 237450 h 269321"/>
                  <a:gd name="connsiteX8" fmla="*/ 315953 w 316622"/>
                  <a:gd name="connsiteY8" fmla="*/ 238329 h 269321"/>
                  <a:gd name="connsiteX9" fmla="*/ 316622 w 316622"/>
                  <a:gd name="connsiteY9" fmla="*/ 248763 h 269321"/>
                  <a:gd name="connsiteX10" fmla="*/ 316495 w 316622"/>
                  <a:gd name="connsiteY10" fmla="*/ 249592 h 269321"/>
                  <a:gd name="connsiteX11" fmla="*/ 313791 w 316622"/>
                  <a:gd name="connsiteY11" fmla="*/ 253771 h 269321"/>
                  <a:gd name="connsiteX12" fmla="*/ 313182 w 316622"/>
                  <a:gd name="connsiteY12" fmla="*/ 254996 h 269321"/>
                  <a:gd name="connsiteX13" fmla="*/ 313048 w 316622"/>
                  <a:gd name="connsiteY13" fmla="*/ 260165 h 269321"/>
                  <a:gd name="connsiteX14" fmla="*/ 312593 w 316622"/>
                  <a:gd name="connsiteY14" fmla="*/ 261552 h 269321"/>
                  <a:gd name="connsiteX15" fmla="*/ 311634 w 316622"/>
                  <a:gd name="connsiteY15" fmla="*/ 262920 h 269321"/>
                  <a:gd name="connsiteX16" fmla="*/ 309922 w 316622"/>
                  <a:gd name="connsiteY16" fmla="*/ 267337 h 269321"/>
                  <a:gd name="connsiteX17" fmla="*/ 308434 w 316622"/>
                  <a:gd name="connsiteY17" fmla="*/ 269321 h 269321"/>
                  <a:gd name="connsiteX18" fmla="*/ 304385 w 316622"/>
                  <a:gd name="connsiteY18" fmla="*/ 266901 h 269321"/>
                  <a:gd name="connsiteX19" fmla="*/ 301997 w 316622"/>
                  <a:gd name="connsiteY19" fmla="*/ 265854 h 269321"/>
                  <a:gd name="connsiteX20" fmla="*/ 300826 w 316622"/>
                  <a:gd name="connsiteY20" fmla="*/ 264725 h 269321"/>
                  <a:gd name="connsiteX21" fmla="*/ 300062 w 316622"/>
                  <a:gd name="connsiteY21" fmla="*/ 263945 h 269321"/>
                  <a:gd name="connsiteX22" fmla="*/ 300554 w 316622"/>
                  <a:gd name="connsiteY22" fmla="*/ 262905 h 269321"/>
                  <a:gd name="connsiteX23" fmla="*/ 301643 w 316622"/>
                  <a:gd name="connsiteY23" fmla="*/ 261824 h 269321"/>
                  <a:gd name="connsiteX24" fmla="*/ 301815 w 316622"/>
                  <a:gd name="connsiteY24" fmla="*/ 260973 h 269321"/>
                  <a:gd name="connsiteX25" fmla="*/ 299254 w 316622"/>
                  <a:gd name="connsiteY25" fmla="*/ 260009 h 269321"/>
                  <a:gd name="connsiteX26" fmla="*/ 298082 w 316622"/>
                  <a:gd name="connsiteY26" fmla="*/ 259365 h 269321"/>
                  <a:gd name="connsiteX27" fmla="*/ 298097 w 316622"/>
                  <a:gd name="connsiteY27" fmla="*/ 258237 h 269321"/>
                  <a:gd name="connsiteX28" fmla="*/ 298982 w 316622"/>
                  <a:gd name="connsiteY28" fmla="*/ 256476 h 269321"/>
                  <a:gd name="connsiteX29" fmla="*/ 298578 w 316622"/>
                  <a:gd name="connsiteY29" fmla="*/ 255025 h 269321"/>
                  <a:gd name="connsiteX30" fmla="*/ 297101 w 316622"/>
                  <a:gd name="connsiteY30" fmla="*/ 255099 h 269321"/>
                  <a:gd name="connsiteX31" fmla="*/ 295957 w 316622"/>
                  <a:gd name="connsiteY31" fmla="*/ 254877 h 269321"/>
                  <a:gd name="connsiteX32" fmla="*/ 295808 w 316622"/>
                  <a:gd name="connsiteY32" fmla="*/ 254123 h 269321"/>
                  <a:gd name="connsiteX33" fmla="*/ 296654 w 316622"/>
                  <a:gd name="connsiteY33" fmla="*/ 253156 h 269321"/>
                  <a:gd name="connsiteX34" fmla="*/ 297740 w 316622"/>
                  <a:gd name="connsiteY34" fmla="*/ 251893 h 269321"/>
                  <a:gd name="connsiteX35" fmla="*/ 297706 w 316622"/>
                  <a:gd name="connsiteY35" fmla="*/ 250499 h 269321"/>
                  <a:gd name="connsiteX36" fmla="*/ 296393 w 316622"/>
                  <a:gd name="connsiteY36" fmla="*/ 249898 h 269321"/>
                  <a:gd name="connsiteX37" fmla="*/ 295203 w 316622"/>
                  <a:gd name="connsiteY37" fmla="*/ 248765 h 269321"/>
                  <a:gd name="connsiteX38" fmla="*/ 294726 w 316622"/>
                  <a:gd name="connsiteY38" fmla="*/ 247224 h 269321"/>
                  <a:gd name="connsiteX39" fmla="*/ 295648 w 316622"/>
                  <a:gd name="connsiteY39" fmla="*/ 246169 h 269321"/>
                  <a:gd name="connsiteX40" fmla="*/ 297142 w 316622"/>
                  <a:gd name="connsiteY40" fmla="*/ 245488 h 269321"/>
                  <a:gd name="connsiteX41" fmla="*/ 296045 w 316622"/>
                  <a:gd name="connsiteY41" fmla="*/ 243907 h 269321"/>
                  <a:gd name="connsiteX42" fmla="*/ 295305 w 316622"/>
                  <a:gd name="connsiteY42" fmla="*/ 243872 h 269321"/>
                  <a:gd name="connsiteX43" fmla="*/ 294713 w 316622"/>
                  <a:gd name="connsiteY43" fmla="*/ 243526 h 269321"/>
                  <a:gd name="connsiteX44" fmla="*/ 295197 w 316622"/>
                  <a:gd name="connsiteY44" fmla="*/ 242791 h 269321"/>
                  <a:gd name="connsiteX45" fmla="*/ 296358 w 316622"/>
                  <a:gd name="connsiteY45" fmla="*/ 241692 h 269321"/>
                  <a:gd name="connsiteX46" fmla="*/ 297974 w 316622"/>
                  <a:gd name="connsiteY46" fmla="*/ 238406 h 269321"/>
                  <a:gd name="connsiteX47" fmla="*/ 300224 w 316622"/>
                  <a:gd name="connsiteY47" fmla="*/ 236854 h 269321"/>
                  <a:gd name="connsiteX48" fmla="*/ 304206 w 316622"/>
                  <a:gd name="connsiteY48" fmla="*/ 235855 h 269321"/>
                  <a:gd name="connsiteX49" fmla="*/ 305283 w 316622"/>
                  <a:gd name="connsiteY49" fmla="*/ 235418 h 269321"/>
                  <a:gd name="connsiteX50" fmla="*/ 306272 w 316622"/>
                  <a:gd name="connsiteY50" fmla="*/ 234261 h 269321"/>
                  <a:gd name="connsiteX51" fmla="*/ 307367 w 316622"/>
                  <a:gd name="connsiteY51" fmla="*/ 233515 h 269321"/>
                  <a:gd name="connsiteX52" fmla="*/ 308697 w 316622"/>
                  <a:gd name="connsiteY52" fmla="*/ 233614 h 269321"/>
                  <a:gd name="connsiteX53" fmla="*/ 309924 w 316622"/>
                  <a:gd name="connsiteY53" fmla="*/ 234061 h 269321"/>
                  <a:gd name="connsiteX54" fmla="*/ 310680 w 316622"/>
                  <a:gd name="connsiteY54" fmla="*/ 234537 h 269321"/>
                  <a:gd name="connsiteX55" fmla="*/ 311247 w 316622"/>
                  <a:gd name="connsiteY55" fmla="*/ 234042 h 269321"/>
                  <a:gd name="connsiteX56" fmla="*/ 311800 w 316622"/>
                  <a:gd name="connsiteY56" fmla="*/ 232606 h 269321"/>
                  <a:gd name="connsiteX57" fmla="*/ 311461 w 316622"/>
                  <a:gd name="connsiteY57" fmla="*/ 231344 h 269321"/>
                  <a:gd name="connsiteX58" fmla="*/ 311636 w 316622"/>
                  <a:gd name="connsiteY58" fmla="*/ 227872 h 269321"/>
                  <a:gd name="connsiteX59" fmla="*/ 312349 w 316622"/>
                  <a:gd name="connsiteY59" fmla="*/ 225900 h 269321"/>
                  <a:gd name="connsiteX60" fmla="*/ 74603 w 316622"/>
                  <a:gd name="connsiteY60" fmla="*/ 143377 h 269321"/>
                  <a:gd name="connsiteX61" fmla="*/ 76893 w 316622"/>
                  <a:gd name="connsiteY61" fmla="*/ 144695 h 269321"/>
                  <a:gd name="connsiteX62" fmla="*/ 79254 w 316622"/>
                  <a:gd name="connsiteY62" fmla="*/ 147418 h 269321"/>
                  <a:gd name="connsiteX63" fmla="*/ 78474 w 316622"/>
                  <a:gd name="connsiteY63" fmla="*/ 149829 h 269321"/>
                  <a:gd name="connsiteX64" fmla="*/ 76999 w 316622"/>
                  <a:gd name="connsiteY64" fmla="*/ 147609 h 269321"/>
                  <a:gd name="connsiteX65" fmla="*/ 75044 w 316622"/>
                  <a:gd name="connsiteY65" fmla="*/ 145662 h 269321"/>
                  <a:gd name="connsiteX66" fmla="*/ 74598 w 316622"/>
                  <a:gd name="connsiteY66" fmla="*/ 143859 h 269321"/>
                  <a:gd name="connsiteX67" fmla="*/ 161140 w 316622"/>
                  <a:gd name="connsiteY67" fmla="*/ 0 h 269321"/>
                  <a:gd name="connsiteX68" fmla="*/ 161386 w 316622"/>
                  <a:gd name="connsiteY68" fmla="*/ 1392 h 269321"/>
                  <a:gd name="connsiteX69" fmla="*/ 162243 w 316622"/>
                  <a:gd name="connsiteY69" fmla="*/ 3172 h 269321"/>
                  <a:gd name="connsiteX70" fmla="*/ 162833 w 316622"/>
                  <a:gd name="connsiteY70" fmla="*/ 4145 h 269321"/>
                  <a:gd name="connsiteX71" fmla="*/ 162343 w 316622"/>
                  <a:gd name="connsiteY71" fmla="*/ 5415 h 269321"/>
                  <a:gd name="connsiteX72" fmla="*/ 162729 w 316622"/>
                  <a:gd name="connsiteY72" fmla="*/ 6460 h 269321"/>
                  <a:gd name="connsiteX73" fmla="*/ 164329 w 316622"/>
                  <a:gd name="connsiteY73" fmla="*/ 8341 h 269321"/>
                  <a:gd name="connsiteX74" fmla="*/ 166324 w 316622"/>
                  <a:gd name="connsiteY74" fmla="*/ 10112 h 269321"/>
                  <a:gd name="connsiteX75" fmla="*/ 168102 w 316622"/>
                  <a:gd name="connsiteY75" fmla="*/ 11243 h 269321"/>
                  <a:gd name="connsiteX76" fmla="*/ 168603 w 316622"/>
                  <a:gd name="connsiteY76" fmla="*/ 11120 h 269321"/>
                  <a:gd name="connsiteX77" fmla="*/ 169920 w 316622"/>
                  <a:gd name="connsiteY77" fmla="*/ 10798 h 269321"/>
                  <a:gd name="connsiteX78" fmla="*/ 172150 w 316622"/>
                  <a:gd name="connsiteY78" fmla="*/ 9638 h 269321"/>
                  <a:gd name="connsiteX79" fmla="*/ 174008 w 316622"/>
                  <a:gd name="connsiteY79" fmla="*/ 9273 h 269321"/>
                  <a:gd name="connsiteX80" fmla="*/ 175070 w 316622"/>
                  <a:gd name="connsiteY80" fmla="*/ 10162 h 269321"/>
                  <a:gd name="connsiteX81" fmla="*/ 175670 w 316622"/>
                  <a:gd name="connsiteY81" fmla="*/ 10663 h 269321"/>
                  <a:gd name="connsiteX82" fmla="*/ 176841 w 316622"/>
                  <a:gd name="connsiteY82" fmla="*/ 12664 h 269321"/>
                  <a:gd name="connsiteX83" fmla="*/ 177169 w 316622"/>
                  <a:gd name="connsiteY83" fmla="*/ 14752 h 269321"/>
                  <a:gd name="connsiteX84" fmla="*/ 177689 w 316622"/>
                  <a:gd name="connsiteY84" fmla="*/ 16484 h 269321"/>
                  <a:gd name="connsiteX85" fmla="*/ 178637 w 316622"/>
                  <a:gd name="connsiteY85" fmla="*/ 17186 h 269321"/>
                  <a:gd name="connsiteX86" fmla="*/ 182192 w 316622"/>
                  <a:gd name="connsiteY86" fmla="*/ 17416 h 269321"/>
                  <a:gd name="connsiteX87" fmla="*/ 184811 w 316622"/>
                  <a:gd name="connsiteY87" fmla="*/ 18058 h 269321"/>
                  <a:gd name="connsiteX88" fmla="*/ 185504 w 316622"/>
                  <a:gd name="connsiteY88" fmla="*/ 18639 h 269321"/>
                  <a:gd name="connsiteX89" fmla="*/ 186400 w 316622"/>
                  <a:gd name="connsiteY89" fmla="*/ 22482 h 269321"/>
                  <a:gd name="connsiteX90" fmla="*/ 186888 w 316622"/>
                  <a:gd name="connsiteY90" fmla="*/ 23025 h 269321"/>
                  <a:gd name="connsiteX91" fmla="*/ 187541 w 316622"/>
                  <a:gd name="connsiteY91" fmla="*/ 22572 h 269321"/>
                  <a:gd name="connsiteX92" fmla="*/ 188186 w 316622"/>
                  <a:gd name="connsiteY92" fmla="*/ 21940 h 269321"/>
                  <a:gd name="connsiteX93" fmla="*/ 189082 w 316622"/>
                  <a:gd name="connsiteY93" fmla="*/ 21839 h 269321"/>
                  <a:gd name="connsiteX94" fmla="*/ 190620 w 316622"/>
                  <a:gd name="connsiteY94" fmla="*/ 22083 h 269321"/>
                  <a:gd name="connsiteX95" fmla="*/ 192645 w 316622"/>
                  <a:gd name="connsiteY95" fmla="*/ 22159 h 269321"/>
                  <a:gd name="connsiteX96" fmla="*/ 194734 w 316622"/>
                  <a:gd name="connsiteY96" fmla="*/ 22582 h 269321"/>
                  <a:gd name="connsiteX97" fmla="*/ 197618 w 316622"/>
                  <a:gd name="connsiteY97" fmla="*/ 24750 h 269321"/>
                  <a:gd name="connsiteX98" fmla="*/ 197508 w 316622"/>
                  <a:gd name="connsiteY98" fmla="*/ 25465 h 269321"/>
                  <a:gd name="connsiteX99" fmla="*/ 196945 w 316622"/>
                  <a:gd name="connsiteY99" fmla="*/ 26720 h 269321"/>
                  <a:gd name="connsiteX100" fmla="*/ 196748 w 316622"/>
                  <a:gd name="connsiteY100" fmla="*/ 27721 h 269321"/>
                  <a:gd name="connsiteX101" fmla="*/ 197245 w 316622"/>
                  <a:gd name="connsiteY101" fmla="*/ 28123 h 269321"/>
                  <a:gd name="connsiteX102" fmla="*/ 198007 w 316622"/>
                  <a:gd name="connsiteY102" fmla="*/ 29156 h 269321"/>
                  <a:gd name="connsiteX103" fmla="*/ 197824 w 316622"/>
                  <a:gd name="connsiteY103" fmla="*/ 30350 h 269321"/>
                  <a:gd name="connsiteX104" fmla="*/ 197081 w 316622"/>
                  <a:gd name="connsiteY104" fmla="*/ 31186 h 269321"/>
                  <a:gd name="connsiteX105" fmla="*/ 196783 w 316622"/>
                  <a:gd name="connsiteY105" fmla="*/ 31875 h 269321"/>
                  <a:gd name="connsiteX106" fmla="*/ 196787 w 316622"/>
                  <a:gd name="connsiteY106" fmla="*/ 32323 h 269321"/>
                  <a:gd name="connsiteX107" fmla="*/ 197059 w 316622"/>
                  <a:gd name="connsiteY107" fmla="*/ 32695 h 269321"/>
                  <a:gd name="connsiteX108" fmla="*/ 197651 w 316622"/>
                  <a:gd name="connsiteY108" fmla="*/ 33022 h 269321"/>
                  <a:gd name="connsiteX109" fmla="*/ 201911 w 316622"/>
                  <a:gd name="connsiteY109" fmla="*/ 33463 h 269321"/>
                  <a:gd name="connsiteX110" fmla="*/ 205809 w 316622"/>
                  <a:gd name="connsiteY110" fmla="*/ 33022 h 269321"/>
                  <a:gd name="connsiteX111" fmla="*/ 208266 w 316622"/>
                  <a:gd name="connsiteY111" fmla="*/ 31805 h 269321"/>
                  <a:gd name="connsiteX112" fmla="*/ 208685 w 316622"/>
                  <a:gd name="connsiteY112" fmla="*/ 30522 h 269321"/>
                  <a:gd name="connsiteX113" fmla="*/ 209383 w 316622"/>
                  <a:gd name="connsiteY113" fmla="*/ 29072 h 269321"/>
                  <a:gd name="connsiteX114" fmla="*/ 210847 w 316622"/>
                  <a:gd name="connsiteY114" fmla="*/ 27858 h 269321"/>
                  <a:gd name="connsiteX115" fmla="*/ 211860 w 316622"/>
                  <a:gd name="connsiteY115" fmla="*/ 27450 h 269321"/>
                  <a:gd name="connsiteX116" fmla="*/ 212786 w 316622"/>
                  <a:gd name="connsiteY116" fmla="*/ 27950 h 269321"/>
                  <a:gd name="connsiteX117" fmla="*/ 211227 w 316622"/>
                  <a:gd name="connsiteY117" fmla="*/ 33042 h 269321"/>
                  <a:gd name="connsiteX118" fmla="*/ 212365 w 316622"/>
                  <a:gd name="connsiteY118" fmla="*/ 34342 h 269321"/>
                  <a:gd name="connsiteX119" fmla="*/ 212533 w 316622"/>
                  <a:gd name="connsiteY119" fmla="*/ 36284 h 269321"/>
                  <a:gd name="connsiteX120" fmla="*/ 212941 w 316622"/>
                  <a:gd name="connsiteY120" fmla="*/ 37983 h 269321"/>
                  <a:gd name="connsiteX121" fmla="*/ 214334 w 316622"/>
                  <a:gd name="connsiteY121" fmla="*/ 37951 h 269321"/>
                  <a:gd name="connsiteX122" fmla="*/ 216023 w 316622"/>
                  <a:gd name="connsiteY122" fmla="*/ 38265 h 269321"/>
                  <a:gd name="connsiteX123" fmla="*/ 217219 w 316622"/>
                  <a:gd name="connsiteY123" fmla="*/ 38893 h 269321"/>
                  <a:gd name="connsiteX124" fmla="*/ 218614 w 316622"/>
                  <a:gd name="connsiteY124" fmla="*/ 39902 h 269321"/>
                  <a:gd name="connsiteX125" fmla="*/ 220625 w 316622"/>
                  <a:gd name="connsiteY125" fmla="*/ 40829 h 269321"/>
                  <a:gd name="connsiteX126" fmla="*/ 222035 w 316622"/>
                  <a:gd name="connsiteY126" fmla="*/ 41155 h 269321"/>
                  <a:gd name="connsiteX127" fmla="*/ 222546 w 316622"/>
                  <a:gd name="connsiteY127" fmla="*/ 41929 h 269321"/>
                  <a:gd name="connsiteX128" fmla="*/ 223686 w 316622"/>
                  <a:gd name="connsiteY128" fmla="*/ 42825 h 269321"/>
                  <a:gd name="connsiteX129" fmla="*/ 225481 w 316622"/>
                  <a:gd name="connsiteY129" fmla="*/ 44702 h 269321"/>
                  <a:gd name="connsiteX130" fmla="*/ 227087 w 316622"/>
                  <a:gd name="connsiteY130" fmla="*/ 45954 h 269321"/>
                  <a:gd name="connsiteX131" fmla="*/ 227863 w 316622"/>
                  <a:gd name="connsiteY131" fmla="*/ 45949 h 269321"/>
                  <a:gd name="connsiteX132" fmla="*/ 229359 w 316622"/>
                  <a:gd name="connsiteY132" fmla="*/ 45456 h 269321"/>
                  <a:gd name="connsiteX133" fmla="*/ 231579 w 316622"/>
                  <a:gd name="connsiteY133" fmla="*/ 45140 h 269321"/>
                  <a:gd name="connsiteX134" fmla="*/ 233332 w 316622"/>
                  <a:gd name="connsiteY134" fmla="*/ 45167 h 269321"/>
                  <a:gd name="connsiteX135" fmla="*/ 234078 w 316622"/>
                  <a:gd name="connsiteY135" fmla="*/ 46120 h 269321"/>
                  <a:gd name="connsiteX136" fmla="*/ 235801 w 316622"/>
                  <a:gd name="connsiteY136" fmla="*/ 46560 h 269321"/>
                  <a:gd name="connsiteX137" fmla="*/ 236410 w 316622"/>
                  <a:gd name="connsiteY137" fmla="*/ 46910 h 269321"/>
                  <a:gd name="connsiteX138" fmla="*/ 237086 w 316622"/>
                  <a:gd name="connsiteY138" fmla="*/ 47567 h 269321"/>
                  <a:gd name="connsiteX139" fmla="*/ 238234 w 316622"/>
                  <a:gd name="connsiteY139" fmla="*/ 47831 h 269321"/>
                  <a:gd name="connsiteX140" fmla="*/ 239621 w 316622"/>
                  <a:gd name="connsiteY140" fmla="*/ 47567 h 269321"/>
                  <a:gd name="connsiteX141" fmla="*/ 240633 w 316622"/>
                  <a:gd name="connsiteY141" fmla="*/ 46690 h 269321"/>
                  <a:gd name="connsiteX142" fmla="*/ 241985 w 316622"/>
                  <a:gd name="connsiteY142" fmla="*/ 46297 h 269321"/>
                  <a:gd name="connsiteX143" fmla="*/ 243337 w 316622"/>
                  <a:gd name="connsiteY143" fmla="*/ 46428 h 269321"/>
                  <a:gd name="connsiteX144" fmla="*/ 244114 w 316622"/>
                  <a:gd name="connsiteY144" fmla="*/ 46910 h 269321"/>
                  <a:gd name="connsiteX145" fmla="*/ 245596 w 316622"/>
                  <a:gd name="connsiteY145" fmla="*/ 47622 h 269321"/>
                  <a:gd name="connsiteX146" fmla="*/ 246434 w 316622"/>
                  <a:gd name="connsiteY146" fmla="*/ 47467 h 269321"/>
                  <a:gd name="connsiteX147" fmla="*/ 248111 w 316622"/>
                  <a:gd name="connsiteY147" fmla="*/ 47905 h 269321"/>
                  <a:gd name="connsiteX148" fmla="*/ 249796 w 316622"/>
                  <a:gd name="connsiteY148" fmla="*/ 49287 h 269321"/>
                  <a:gd name="connsiteX149" fmla="*/ 250504 w 316622"/>
                  <a:gd name="connsiteY149" fmla="*/ 50676 h 269321"/>
                  <a:gd name="connsiteX150" fmla="*/ 250689 w 316622"/>
                  <a:gd name="connsiteY150" fmla="*/ 51435 h 269321"/>
                  <a:gd name="connsiteX151" fmla="*/ 251417 w 316622"/>
                  <a:gd name="connsiteY151" fmla="*/ 52260 h 269321"/>
                  <a:gd name="connsiteX152" fmla="*/ 254244 w 316622"/>
                  <a:gd name="connsiteY152" fmla="*/ 55987 h 269321"/>
                  <a:gd name="connsiteX153" fmla="*/ 255147 w 316622"/>
                  <a:gd name="connsiteY153" fmla="*/ 56171 h 269321"/>
                  <a:gd name="connsiteX154" fmla="*/ 256129 w 316622"/>
                  <a:gd name="connsiteY154" fmla="*/ 55606 h 269321"/>
                  <a:gd name="connsiteX155" fmla="*/ 256766 w 316622"/>
                  <a:gd name="connsiteY155" fmla="*/ 54805 h 269321"/>
                  <a:gd name="connsiteX156" fmla="*/ 257688 w 316622"/>
                  <a:gd name="connsiteY156" fmla="*/ 54645 h 269321"/>
                  <a:gd name="connsiteX157" fmla="*/ 259172 w 316622"/>
                  <a:gd name="connsiteY157" fmla="*/ 55014 h 269321"/>
                  <a:gd name="connsiteX158" fmla="*/ 260126 w 316622"/>
                  <a:gd name="connsiteY158" fmla="*/ 55436 h 269321"/>
                  <a:gd name="connsiteX159" fmla="*/ 260584 w 316622"/>
                  <a:gd name="connsiteY159" fmla="*/ 57049 h 269321"/>
                  <a:gd name="connsiteX160" fmla="*/ 260906 w 316622"/>
                  <a:gd name="connsiteY160" fmla="*/ 57356 h 269321"/>
                  <a:gd name="connsiteX161" fmla="*/ 261547 w 316622"/>
                  <a:gd name="connsiteY161" fmla="*/ 57009 h 269321"/>
                  <a:gd name="connsiteX162" fmla="*/ 262690 w 316622"/>
                  <a:gd name="connsiteY162" fmla="*/ 56932 h 269321"/>
                  <a:gd name="connsiteX163" fmla="*/ 264514 w 316622"/>
                  <a:gd name="connsiteY163" fmla="*/ 57330 h 269321"/>
                  <a:gd name="connsiteX164" fmla="*/ 267023 w 316622"/>
                  <a:gd name="connsiteY164" fmla="*/ 56875 h 269321"/>
                  <a:gd name="connsiteX165" fmla="*/ 269031 w 316622"/>
                  <a:gd name="connsiteY165" fmla="*/ 56202 h 269321"/>
                  <a:gd name="connsiteX166" fmla="*/ 270057 w 316622"/>
                  <a:gd name="connsiteY166" fmla="*/ 56227 h 269321"/>
                  <a:gd name="connsiteX167" fmla="*/ 271713 w 316622"/>
                  <a:gd name="connsiteY167" fmla="*/ 58108 h 269321"/>
                  <a:gd name="connsiteX168" fmla="*/ 273603 w 316622"/>
                  <a:gd name="connsiteY168" fmla="*/ 58811 h 269321"/>
                  <a:gd name="connsiteX169" fmla="*/ 277766 w 316622"/>
                  <a:gd name="connsiteY169" fmla="*/ 59378 h 269321"/>
                  <a:gd name="connsiteX170" fmla="*/ 282234 w 316622"/>
                  <a:gd name="connsiteY170" fmla="*/ 60262 h 269321"/>
                  <a:gd name="connsiteX171" fmla="*/ 283989 w 316622"/>
                  <a:gd name="connsiteY171" fmla="*/ 60976 h 269321"/>
                  <a:gd name="connsiteX172" fmla="*/ 285188 w 316622"/>
                  <a:gd name="connsiteY172" fmla="*/ 61327 h 269321"/>
                  <a:gd name="connsiteX173" fmla="*/ 285309 w 316622"/>
                  <a:gd name="connsiteY173" fmla="*/ 63812 h 269321"/>
                  <a:gd name="connsiteX174" fmla="*/ 284948 w 316622"/>
                  <a:gd name="connsiteY174" fmla="*/ 64187 h 269321"/>
                  <a:gd name="connsiteX175" fmla="*/ 280498 w 316622"/>
                  <a:gd name="connsiteY175" fmla="*/ 69161 h 269321"/>
                  <a:gd name="connsiteX176" fmla="*/ 278623 w 316622"/>
                  <a:gd name="connsiteY176" fmla="*/ 70938 h 269321"/>
                  <a:gd name="connsiteX177" fmla="*/ 277669 w 316622"/>
                  <a:gd name="connsiteY177" fmla="*/ 73471 h 269321"/>
                  <a:gd name="connsiteX178" fmla="*/ 277013 w 316622"/>
                  <a:gd name="connsiteY178" fmla="*/ 77352 h 269321"/>
                  <a:gd name="connsiteX179" fmla="*/ 275698 w 316622"/>
                  <a:gd name="connsiteY179" fmla="*/ 81034 h 269321"/>
                  <a:gd name="connsiteX180" fmla="*/ 273728 w 316622"/>
                  <a:gd name="connsiteY180" fmla="*/ 84519 h 269321"/>
                  <a:gd name="connsiteX181" fmla="*/ 273011 w 316622"/>
                  <a:gd name="connsiteY181" fmla="*/ 87132 h 269321"/>
                  <a:gd name="connsiteX182" fmla="*/ 273549 w 316622"/>
                  <a:gd name="connsiteY182" fmla="*/ 88874 h 269321"/>
                  <a:gd name="connsiteX183" fmla="*/ 273212 w 316622"/>
                  <a:gd name="connsiteY183" fmla="*/ 91607 h 269321"/>
                  <a:gd name="connsiteX184" fmla="*/ 272003 w 316622"/>
                  <a:gd name="connsiteY184" fmla="*/ 95326 h 269321"/>
                  <a:gd name="connsiteX185" fmla="*/ 271800 w 316622"/>
                  <a:gd name="connsiteY185" fmla="*/ 98132 h 269321"/>
                  <a:gd name="connsiteX186" fmla="*/ 272597 w 316622"/>
                  <a:gd name="connsiteY186" fmla="*/ 100025 h 269321"/>
                  <a:gd name="connsiteX187" fmla="*/ 273707 w 316622"/>
                  <a:gd name="connsiteY187" fmla="*/ 100413 h 269321"/>
                  <a:gd name="connsiteX188" fmla="*/ 271037 w 316622"/>
                  <a:gd name="connsiteY188" fmla="*/ 101687 h 269321"/>
                  <a:gd name="connsiteX189" fmla="*/ 270429 w 316622"/>
                  <a:gd name="connsiteY189" fmla="*/ 102801 h 269321"/>
                  <a:gd name="connsiteX190" fmla="*/ 269381 w 316622"/>
                  <a:gd name="connsiteY190" fmla="*/ 104274 h 269321"/>
                  <a:gd name="connsiteX191" fmla="*/ 267682 w 316622"/>
                  <a:gd name="connsiteY191" fmla="*/ 104893 h 269321"/>
                  <a:gd name="connsiteX192" fmla="*/ 265970 w 316622"/>
                  <a:gd name="connsiteY192" fmla="*/ 105098 h 269321"/>
                  <a:gd name="connsiteX193" fmla="*/ 264585 w 316622"/>
                  <a:gd name="connsiteY193" fmla="*/ 104903 h 269321"/>
                  <a:gd name="connsiteX194" fmla="*/ 263797 w 316622"/>
                  <a:gd name="connsiteY194" fmla="*/ 104315 h 269321"/>
                  <a:gd name="connsiteX195" fmla="*/ 263836 w 316622"/>
                  <a:gd name="connsiteY195" fmla="*/ 103767 h 269321"/>
                  <a:gd name="connsiteX196" fmla="*/ 263102 w 316622"/>
                  <a:gd name="connsiteY196" fmla="*/ 103301 h 269321"/>
                  <a:gd name="connsiteX197" fmla="*/ 261275 w 316622"/>
                  <a:gd name="connsiteY197" fmla="*/ 103315 h 269321"/>
                  <a:gd name="connsiteX198" fmla="*/ 259394 w 316622"/>
                  <a:gd name="connsiteY198" fmla="*/ 104328 h 269321"/>
                  <a:gd name="connsiteX199" fmla="*/ 257891 w 316622"/>
                  <a:gd name="connsiteY199" fmla="*/ 105982 h 269321"/>
                  <a:gd name="connsiteX200" fmla="*/ 258358 w 316622"/>
                  <a:gd name="connsiteY200" fmla="*/ 106907 h 269321"/>
                  <a:gd name="connsiteX201" fmla="*/ 259742 w 316622"/>
                  <a:gd name="connsiteY201" fmla="*/ 107151 h 269321"/>
                  <a:gd name="connsiteX202" fmla="*/ 260107 w 316622"/>
                  <a:gd name="connsiteY202" fmla="*/ 107517 h 269321"/>
                  <a:gd name="connsiteX203" fmla="*/ 260107 w 316622"/>
                  <a:gd name="connsiteY203" fmla="*/ 107992 h 269321"/>
                  <a:gd name="connsiteX204" fmla="*/ 259619 w 316622"/>
                  <a:gd name="connsiteY204" fmla="*/ 108564 h 269321"/>
                  <a:gd name="connsiteX205" fmla="*/ 259034 w 316622"/>
                  <a:gd name="connsiteY205" fmla="*/ 109541 h 269321"/>
                  <a:gd name="connsiteX206" fmla="*/ 256129 w 316622"/>
                  <a:gd name="connsiteY206" fmla="*/ 112450 h 269321"/>
                  <a:gd name="connsiteX207" fmla="*/ 253197 w 316622"/>
                  <a:gd name="connsiteY207" fmla="*/ 115382 h 269321"/>
                  <a:gd name="connsiteX208" fmla="*/ 252728 w 316622"/>
                  <a:gd name="connsiteY208" fmla="*/ 116268 h 269321"/>
                  <a:gd name="connsiteX209" fmla="*/ 251798 w 316622"/>
                  <a:gd name="connsiteY209" fmla="*/ 116887 h 269321"/>
                  <a:gd name="connsiteX210" fmla="*/ 248070 w 316622"/>
                  <a:gd name="connsiteY210" fmla="*/ 118450 h 269321"/>
                  <a:gd name="connsiteX211" fmla="*/ 247680 w 316622"/>
                  <a:gd name="connsiteY211" fmla="*/ 119076 h 269321"/>
                  <a:gd name="connsiteX212" fmla="*/ 247468 w 316622"/>
                  <a:gd name="connsiteY212" fmla="*/ 121685 h 269321"/>
                  <a:gd name="connsiteX213" fmla="*/ 247051 w 316622"/>
                  <a:gd name="connsiteY213" fmla="*/ 123826 h 269321"/>
                  <a:gd name="connsiteX214" fmla="*/ 244287 w 316622"/>
                  <a:gd name="connsiteY214" fmla="*/ 125839 h 269321"/>
                  <a:gd name="connsiteX215" fmla="*/ 241536 w 316622"/>
                  <a:gd name="connsiteY215" fmla="*/ 127842 h 269321"/>
                  <a:gd name="connsiteX216" fmla="*/ 240849 w 316622"/>
                  <a:gd name="connsiteY216" fmla="*/ 129065 h 269321"/>
                  <a:gd name="connsiteX217" fmla="*/ 240348 w 316622"/>
                  <a:gd name="connsiteY217" fmla="*/ 130480 h 269321"/>
                  <a:gd name="connsiteX218" fmla="*/ 239485 w 316622"/>
                  <a:gd name="connsiteY218" fmla="*/ 132076 h 269321"/>
                  <a:gd name="connsiteX219" fmla="*/ 239314 w 316622"/>
                  <a:gd name="connsiteY219" fmla="*/ 132919 h 269321"/>
                  <a:gd name="connsiteX220" fmla="*/ 240707 w 316622"/>
                  <a:gd name="connsiteY220" fmla="*/ 134293 h 269321"/>
                  <a:gd name="connsiteX221" fmla="*/ 240545 w 316622"/>
                  <a:gd name="connsiteY221" fmla="*/ 135429 h 269321"/>
                  <a:gd name="connsiteX222" fmla="*/ 240102 w 316622"/>
                  <a:gd name="connsiteY222" fmla="*/ 137043 h 269321"/>
                  <a:gd name="connsiteX223" fmla="*/ 238780 w 316622"/>
                  <a:gd name="connsiteY223" fmla="*/ 138186 h 269321"/>
                  <a:gd name="connsiteX224" fmla="*/ 237319 w 316622"/>
                  <a:gd name="connsiteY224" fmla="*/ 138834 h 269321"/>
                  <a:gd name="connsiteX225" fmla="*/ 237351 w 316622"/>
                  <a:gd name="connsiteY225" fmla="*/ 140590 h 269321"/>
                  <a:gd name="connsiteX226" fmla="*/ 238129 w 316622"/>
                  <a:gd name="connsiteY226" fmla="*/ 140836 h 269321"/>
                  <a:gd name="connsiteX227" fmla="*/ 239897 w 316622"/>
                  <a:gd name="connsiteY227" fmla="*/ 140706 h 269321"/>
                  <a:gd name="connsiteX228" fmla="*/ 242391 w 316622"/>
                  <a:gd name="connsiteY228" fmla="*/ 139432 h 269321"/>
                  <a:gd name="connsiteX229" fmla="*/ 244017 w 316622"/>
                  <a:gd name="connsiteY229" fmla="*/ 137794 h 269321"/>
                  <a:gd name="connsiteX230" fmla="*/ 243059 w 316622"/>
                  <a:gd name="connsiteY230" fmla="*/ 136238 h 269321"/>
                  <a:gd name="connsiteX231" fmla="*/ 242940 w 316622"/>
                  <a:gd name="connsiteY231" fmla="*/ 135933 h 269321"/>
                  <a:gd name="connsiteX232" fmla="*/ 243171 w 316622"/>
                  <a:gd name="connsiteY232" fmla="*/ 135568 h 269321"/>
                  <a:gd name="connsiteX233" fmla="*/ 245099 w 316622"/>
                  <a:gd name="connsiteY233" fmla="*/ 133875 h 269321"/>
                  <a:gd name="connsiteX234" fmla="*/ 247466 w 316622"/>
                  <a:gd name="connsiteY234" fmla="*/ 132854 h 269321"/>
                  <a:gd name="connsiteX235" fmla="*/ 250767 w 316622"/>
                  <a:gd name="connsiteY235" fmla="*/ 132664 h 269321"/>
                  <a:gd name="connsiteX236" fmla="*/ 254745 w 316622"/>
                  <a:gd name="connsiteY236" fmla="*/ 133263 h 269321"/>
                  <a:gd name="connsiteX237" fmla="*/ 255142 w 316622"/>
                  <a:gd name="connsiteY237" fmla="*/ 133516 h 269321"/>
                  <a:gd name="connsiteX238" fmla="*/ 254950 w 316622"/>
                  <a:gd name="connsiteY238" fmla="*/ 134554 h 269321"/>
                  <a:gd name="connsiteX239" fmla="*/ 255321 w 316622"/>
                  <a:gd name="connsiteY239" fmla="*/ 136085 h 269321"/>
                  <a:gd name="connsiteX240" fmla="*/ 256043 w 316622"/>
                  <a:gd name="connsiteY240" fmla="*/ 137159 h 269321"/>
                  <a:gd name="connsiteX241" fmla="*/ 255054 w 316622"/>
                  <a:gd name="connsiteY241" fmla="*/ 140205 h 269321"/>
                  <a:gd name="connsiteX242" fmla="*/ 255797 w 316622"/>
                  <a:gd name="connsiteY242" fmla="*/ 141159 h 269321"/>
                  <a:gd name="connsiteX243" fmla="*/ 256954 w 316622"/>
                  <a:gd name="connsiteY243" fmla="*/ 142299 h 269321"/>
                  <a:gd name="connsiteX244" fmla="*/ 257822 w 316622"/>
                  <a:gd name="connsiteY244" fmla="*/ 143340 h 269321"/>
                  <a:gd name="connsiteX245" fmla="*/ 259070 w 316622"/>
                  <a:gd name="connsiteY245" fmla="*/ 144296 h 269321"/>
                  <a:gd name="connsiteX246" fmla="*/ 260180 w 316622"/>
                  <a:gd name="connsiteY246" fmla="*/ 145906 h 269321"/>
                  <a:gd name="connsiteX247" fmla="*/ 260560 w 316622"/>
                  <a:gd name="connsiteY247" fmla="*/ 146818 h 269321"/>
                  <a:gd name="connsiteX248" fmla="*/ 258785 w 316622"/>
                  <a:gd name="connsiteY248" fmla="*/ 148402 h 269321"/>
                  <a:gd name="connsiteX249" fmla="*/ 255771 w 316622"/>
                  <a:gd name="connsiteY249" fmla="*/ 149886 h 269321"/>
                  <a:gd name="connsiteX250" fmla="*/ 255432 w 316622"/>
                  <a:gd name="connsiteY250" fmla="*/ 150836 h 269321"/>
                  <a:gd name="connsiteX251" fmla="*/ 255471 w 316622"/>
                  <a:gd name="connsiteY251" fmla="*/ 151916 h 269321"/>
                  <a:gd name="connsiteX252" fmla="*/ 255810 w 316622"/>
                  <a:gd name="connsiteY252" fmla="*/ 152765 h 269321"/>
                  <a:gd name="connsiteX253" fmla="*/ 257472 w 316622"/>
                  <a:gd name="connsiteY253" fmla="*/ 153857 h 269321"/>
                  <a:gd name="connsiteX254" fmla="*/ 259263 w 316622"/>
                  <a:gd name="connsiteY254" fmla="*/ 156327 h 269321"/>
                  <a:gd name="connsiteX255" fmla="*/ 260396 w 316622"/>
                  <a:gd name="connsiteY255" fmla="*/ 158528 h 269321"/>
                  <a:gd name="connsiteX256" fmla="*/ 262881 w 316622"/>
                  <a:gd name="connsiteY256" fmla="*/ 160637 h 269321"/>
                  <a:gd name="connsiteX257" fmla="*/ 263486 w 316622"/>
                  <a:gd name="connsiteY257" fmla="*/ 161261 h 269321"/>
                  <a:gd name="connsiteX258" fmla="*/ 263331 w 316622"/>
                  <a:gd name="connsiteY258" fmla="*/ 161788 h 269321"/>
                  <a:gd name="connsiteX259" fmla="*/ 262676 w 316622"/>
                  <a:gd name="connsiteY259" fmla="*/ 162686 h 269321"/>
                  <a:gd name="connsiteX260" fmla="*/ 261826 w 316622"/>
                  <a:gd name="connsiteY260" fmla="*/ 165676 h 269321"/>
                  <a:gd name="connsiteX261" fmla="*/ 260811 w 316622"/>
                  <a:gd name="connsiteY261" fmla="*/ 166151 h 269321"/>
                  <a:gd name="connsiteX262" fmla="*/ 259679 w 316622"/>
                  <a:gd name="connsiteY262" fmla="*/ 166344 h 269321"/>
                  <a:gd name="connsiteX263" fmla="*/ 256607 w 316622"/>
                  <a:gd name="connsiteY263" fmla="*/ 168532 h 269321"/>
                  <a:gd name="connsiteX264" fmla="*/ 255237 w 316622"/>
                  <a:gd name="connsiteY264" fmla="*/ 168267 h 269321"/>
                  <a:gd name="connsiteX265" fmla="*/ 253290 w 316622"/>
                  <a:gd name="connsiteY265" fmla="*/ 168295 h 269321"/>
                  <a:gd name="connsiteX266" fmla="*/ 251862 w 316622"/>
                  <a:gd name="connsiteY266" fmla="*/ 169016 h 269321"/>
                  <a:gd name="connsiteX267" fmla="*/ 252018 w 316622"/>
                  <a:gd name="connsiteY267" fmla="*/ 170378 h 269321"/>
                  <a:gd name="connsiteX268" fmla="*/ 253270 w 316622"/>
                  <a:gd name="connsiteY268" fmla="*/ 171624 h 269321"/>
                  <a:gd name="connsiteX269" fmla="*/ 254006 w 316622"/>
                  <a:gd name="connsiteY269" fmla="*/ 172980 h 269321"/>
                  <a:gd name="connsiteX270" fmla="*/ 254304 w 316622"/>
                  <a:gd name="connsiteY270" fmla="*/ 174390 h 269321"/>
                  <a:gd name="connsiteX271" fmla="*/ 255695 w 316622"/>
                  <a:gd name="connsiteY271" fmla="*/ 175434 h 269321"/>
                  <a:gd name="connsiteX272" fmla="*/ 257647 w 316622"/>
                  <a:gd name="connsiteY272" fmla="*/ 176058 h 269321"/>
                  <a:gd name="connsiteX273" fmla="*/ 258764 w 316622"/>
                  <a:gd name="connsiteY273" fmla="*/ 176100 h 269321"/>
                  <a:gd name="connsiteX274" fmla="*/ 259494 w 316622"/>
                  <a:gd name="connsiteY274" fmla="*/ 176475 h 269321"/>
                  <a:gd name="connsiteX275" fmla="*/ 259932 w 316622"/>
                  <a:gd name="connsiteY275" fmla="*/ 176958 h 269321"/>
                  <a:gd name="connsiteX276" fmla="*/ 260772 w 316622"/>
                  <a:gd name="connsiteY276" fmla="*/ 179974 h 269321"/>
                  <a:gd name="connsiteX277" fmla="*/ 260269 w 316622"/>
                  <a:gd name="connsiteY277" fmla="*/ 180730 h 269321"/>
                  <a:gd name="connsiteX278" fmla="*/ 259217 w 316622"/>
                  <a:gd name="connsiteY278" fmla="*/ 181052 h 269321"/>
                  <a:gd name="connsiteX279" fmla="*/ 258589 w 316622"/>
                  <a:gd name="connsiteY279" fmla="*/ 182291 h 269321"/>
                  <a:gd name="connsiteX280" fmla="*/ 257334 w 316622"/>
                  <a:gd name="connsiteY280" fmla="*/ 184118 h 269321"/>
                  <a:gd name="connsiteX281" fmla="*/ 256622 w 316622"/>
                  <a:gd name="connsiteY281" fmla="*/ 185583 h 269321"/>
                  <a:gd name="connsiteX282" fmla="*/ 257410 w 316622"/>
                  <a:gd name="connsiteY282" fmla="*/ 186872 h 269321"/>
                  <a:gd name="connsiteX283" fmla="*/ 257746 w 316622"/>
                  <a:gd name="connsiteY283" fmla="*/ 187826 h 269321"/>
                  <a:gd name="connsiteX284" fmla="*/ 257325 w 316622"/>
                  <a:gd name="connsiteY284" fmla="*/ 188808 h 269321"/>
                  <a:gd name="connsiteX285" fmla="*/ 257887 w 316622"/>
                  <a:gd name="connsiteY285" fmla="*/ 190337 h 269321"/>
                  <a:gd name="connsiteX286" fmla="*/ 259370 w 316622"/>
                  <a:gd name="connsiteY286" fmla="*/ 191849 h 269321"/>
                  <a:gd name="connsiteX287" fmla="*/ 263398 w 316622"/>
                  <a:gd name="connsiteY287" fmla="*/ 193974 h 269321"/>
                  <a:gd name="connsiteX288" fmla="*/ 267138 w 316622"/>
                  <a:gd name="connsiteY288" fmla="*/ 195701 h 269321"/>
                  <a:gd name="connsiteX289" fmla="*/ 268295 w 316622"/>
                  <a:gd name="connsiteY289" fmla="*/ 195988 h 269321"/>
                  <a:gd name="connsiteX290" fmla="*/ 273348 w 316622"/>
                  <a:gd name="connsiteY290" fmla="*/ 194877 h 269321"/>
                  <a:gd name="connsiteX291" fmla="*/ 274184 w 316622"/>
                  <a:gd name="connsiteY291" fmla="*/ 194973 h 269321"/>
                  <a:gd name="connsiteX292" fmla="*/ 274799 w 316622"/>
                  <a:gd name="connsiteY292" fmla="*/ 196296 h 269321"/>
                  <a:gd name="connsiteX293" fmla="*/ 275067 w 316622"/>
                  <a:gd name="connsiteY293" fmla="*/ 197186 h 269321"/>
                  <a:gd name="connsiteX294" fmla="*/ 274499 w 316622"/>
                  <a:gd name="connsiteY294" fmla="*/ 198527 h 269321"/>
                  <a:gd name="connsiteX295" fmla="*/ 273132 w 316622"/>
                  <a:gd name="connsiteY295" fmla="*/ 200372 h 269321"/>
                  <a:gd name="connsiteX296" fmla="*/ 271651 w 316622"/>
                  <a:gd name="connsiteY296" fmla="*/ 201842 h 269321"/>
                  <a:gd name="connsiteX297" fmla="*/ 270753 w 316622"/>
                  <a:gd name="connsiteY297" fmla="*/ 203091 h 269321"/>
                  <a:gd name="connsiteX298" fmla="*/ 270940 w 316622"/>
                  <a:gd name="connsiteY298" fmla="*/ 204224 h 269321"/>
                  <a:gd name="connsiteX299" fmla="*/ 270999 w 316622"/>
                  <a:gd name="connsiteY299" fmla="*/ 205731 h 269321"/>
                  <a:gd name="connsiteX300" fmla="*/ 269794 w 316622"/>
                  <a:gd name="connsiteY300" fmla="*/ 206182 h 269321"/>
                  <a:gd name="connsiteX301" fmla="*/ 269755 w 316622"/>
                  <a:gd name="connsiteY301" fmla="*/ 205884 h 269321"/>
                  <a:gd name="connsiteX302" fmla="*/ 269258 w 316622"/>
                  <a:gd name="connsiteY302" fmla="*/ 205630 h 269321"/>
                  <a:gd name="connsiteX303" fmla="*/ 268829 w 316622"/>
                  <a:gd name="connsiteY303" fmla="*/ 205780 h 269321"/>
                  <a:gd name="connsiteX304" fmla="*/ 268498 w 316622"/>
                  <a:gd name="connsiteY304" fmla="*/ 206107 h 269321"/>
                  <a:gd name="connsiteX305" fmla="*/ 268446 w 316622"/>
                  <a:gd name="connsiteY305" fmla="*/ 206687 h 269321"/>
                  <a:gd name="connsiteX306" fmla="*/ 265877 w 316622"/>
                  <a:gd name="connsiteY306" fmla="*/ 207649 h 269321"/>
                  <a:gd name="connsiteX307" fmla="*/ 264106 w 316622"/>
                  <a:gd name="connsiteY307" fmla="*/ 208646 h 269321"/>
                  <a:gd name="connsiteX308" fmla="*/ 257103 w 316622"/>
                  <a:gd name="connsiteY308" fmla="*/ 214594 h 269321"/>
                  <a:gd name="connsiteX309" fmla="*/ 253827 w 316622"/>
                  <a:gd name="connsiteY309" fmla="*/ 216336 h 269321"/>
                  <a:gd name="connsiteX310" fmla="*/ 253182 w 316622"/>
                  <a:gd name="connsiteY310" fmla="*/ 217385 h 269321"/>
                  <a:gd name="connsiteX311" fmla="*/ 252514 w 316622"/>
                  <a:gd name="connsiteY311" fmla="*/ 219345 h 269321"/>
                  <a:gd name="connsiteX312" fmla="*/ 250590 w 316622"/>
                  <a:gd name="connsiteY312" fmla="*/ 221026 h 269321"/>
                  <a:gd name="connsiteX313" fmla="*/ 248906 w 316622"/>
                  <a:gd name="connsiteY313" fmla="*/ 221825 h 269321"/>
                  <a:gd name="connsiteX314" fmla="*/ 244734 w 316622"/>
                  <a:gd name="connsiteY314" fmla="*/ 222646 h 269321"/>
                  <a:gd name="connsiteX315" fmla="*/ 240545 w 316622"/>
                  <a:gd name="connsiteY315" fmla="*/ 224426 h 269321"/>
                  <a:gd name="connsiteX316" fmla="*/ 238658 w 316622"/>
                  <a:gd name="connsiteY316" fmla="*/ 223659 h 269321"/>
                  <a:gd name="connsiteX317" fmla="*/ 233769 w 316622"/>
                  <a:gd name="connsiteY317" fmla="*/ 223741 h 269321"/>
                  <a:gd name="connsiteX318" fmla="*/ 230720 w 316622"/>
                  <a:gd name="connsiteY318" fmla="*/ 221596 h 269321"/>
                  <a:gd name="connsiteX319" fmla="*/ 224859 w 316622"/>
                  <a:gd name="connsiteY319" fmla="*/ 220235 h 269321"/>
                  <a:gd name="connsiteX320" fmla="*/ 222950 w 316622"/>
                  <a:gd name="connsiteY320" fmla="*/ 217107 h 269321"/>
                  <a:gd name="connsiteX321" fmla="*/ 220281 w 316622"/>
                  <a:gd name="connsiteY321" fmla="*/ 216904 h 269321"/>
                  <a:gd name="connsiteX322" fmla="*/ 218532 w 316622"/>
                  <a:gd name="connsiteY322" fmla="*/ 216998 h 269321"/>
                  <a:gd name="connsiteX323" fmla="*/ 217487 w 316622"/>
                  <a:gd name="connsiteY323" fmla="*/ 216524 h 269321"/>
                  <a:gd name="connsiteX324" fmla="*/ 217215 w 316622"/>
                  <a:gd name="connsiteY324" fmla="*/ 215456 h 269321"/>
                  <a:gd name="connsiteX325" fmla="*/ 217191 w 316622"/>
                  <a:gd name="connsiteY325" fmla="*/ 214427 h 269321"/>
                  <a:gd name="connsiteX326" fmla="*/ 215339 w 316622"/>
                  <a:gd name="connsiteY326" fmla="*/ 214901 h 269321"/>
                  <a:gd name="connsiteX327" fmla="*/ 213922 w 316622"/>
                  <a:gd name="connsiteY327" fmla="*/ 214901 h 269321"/>
                  <a:gd name="connsiteX328" fmla="*/ 213077 w 316622"/>
                  <a:gd name="connsiteY328" fmla="*/ 215313 h 269321"/>
                  <a:gd name="connsiteX329" fmla="*/ 212410 w 316622"/>
                  <a:gd name="connsiteY329" fmla="*/ 215789 h 269321"/>
                  <a:gd name="connsiteX330" fmla="*/ 211622 w 316622"/>
                  <a:gd name="connsiteY330" fmla="*/ 215485 h 269321"/>
                  <a:gd name="connsiteX331" fmla="*/ 211164 w 316622"/>
                  <a:gd name="connsiteY331" fmla="*/ 215587 h 269321"/>
                  <a:gd name="connsiteX332" fmla="*/ 211205 w 316622"/>
                  <a:gd name="connsiteY332" fmla="*/ 216193 h 269321"/>
                  <a:gd name="connsiteX333" fmla="*/ 209504 w 316622"/>
                  <a:gd name="connsiteY333" fmla="*/ 216344 h 269321"/>
                  <a:gd name="connsiteX334" fmla="*/ 207660 w 316622"/>
                  <a:gd name="connsiteY334" fmla="*/ 215973 h 269321"/>
                  <a:gd name="connsiteX335" fmla="*/ 202818 w 316622"/>
                  <a:gd name="connsiteY335" fmla="*/ 214355 h 269321"/>
                  <a:gd name="connsiteX336" fmla="*/ 202075 w 316622"/>
                  <a:gd name="connsiteY336" fmla="*/ 214108 h 269321"/>
                  <a:gd name="connsiteX337" fmla="*/ 198715 w 316622"/>
                  <a:gd name="connsiteY337" fmla="*/ 213482 h 269321"/>
                  <a:gd name="connsiteX338" fmla="*/ 197357 w 316622"/>
                  <a:gd name="connsiteY338" fmla="*/ 212836 h 269321"/>
                  <a:gd name="connsiteX339" fmla="*/ 196258 w 316622"/>
                  <a:gd name="connsiteY339" fmla="*/ 211236 h 269321"/>
                  <a:gd name="connsiteX340" fmla="*/ 195418 w 316622"/>
                  <a:gd name="connsiteY340" fmla="*/ 210730 h 269321"/>
                  <a:gd name="connsiteX341" fmla="*/ 194921 w 316622"/>
                  <a:gd name="connsiteY341" fmla="*/ 210427 h 269321"/>
                  <a:gd name="connsiteX342" fmla="*/ 191786 w 316622"/>
                  <a:gd name="connsiteY342" fmla="*/ 211235 h 269321"/>
                  <a:gd name="connsiteX343" fmla="*/ 190698 w 316622"/>
                  <a:gd name="connsiteY343" fmla="*/ 212494 h 269321"/>
                  <a:gd name="connsiteX344" fmla="*/ 188998 w 316622"/>
                  <a:gd name="connsiteY344" fmla="*/ 213967 h 269321"/>
                  <a:gd name="connsiteX345" fmla="*/ 177370 w 316622"/>
                  <a:gd name="connsiteY345" fmla="*/ 221183 h 269321"/>
                  <a:gd name="connsiteX346" fmla="*/ 175247 w 316622"/>
                  <a:gd name="connsiteY346" fmla="*/ 224201 h 269321"/>
                  <a:gd name="connsiteX347" fmla="*/ 172790 w 316622"/>
                  <a:gd name="connsiteY347" fmla="*/ 228639 h 269321"/>
                  <a:gd name="connsiteX348" fmla="*/ 172598 w 316622"/>
                  <a:gd name="connsiteY348" fmla="*/ 230707 h 269321"/>
                  <a:gd name="connsiteX349" fmla="*/ 173656 w 316622"/>
                  <a:gd name="connsiteY349" fmla="*/ 237309 h 269321"/>
                  <a:gd name="connsiteX350" fmla="*/ 176020 w 316622"/>
                  <a:gd name="connsiteY350" fmla="*/ 240769 h 269321"/>
                  <a:gd name="connsiteX351" fmla="*/ 176320 w 316622"/>
                  <a:gd name="connsiteY351" fmla="*/ 241569 h 269321"/>
                  <a:gd name="connsiteX352" fmla="*/ 175010 w 316622"/>
                  <a:gd name="connsiteY352" fmla="*/ 241573 h 269321"/>
                  <a:gd name="connsiteX353" fmla="*/ 172809 w 316622"/>
                  <a:gd name="connsiteY353" fmla="*/ 241141 h 269321"/>
                  <a:gd name="connsiteX354" fmla="*/ 170982 w 316622"/>
                  <a:gd name="connsiteY354" fmla="*/ 240607 h 269321"/>
                  <a:gd name="connsiteX355" fmla="*/ 169244 w 316622"/>
                  <a:gd name="connsiteY355" fmla="*/ 240905 h 269321"/>
                  <a:gd name="connsiteX356" fmla="*/ 167569 w 316622"/>
                  <a:gd name="connsiteY356" fmla="*/ 241620 h 269321"/>
                  <a:gd name="connsiteX357" fmla="*/ 166104 w 316622"/>
                  <a:gd name="connsiteY357" fmla="*/ 242052 h 269321"/>
                  <a:gd name="connsiteX358" fmla="*/ 165053 w 316622"/>
                  <a:gd name="connsiteY358" fmla="*/ 242173 h 269321"/>
                  <a:gd name="connsiteX359" fmla="*/ 164349 w 316622"/>
                  <a:gd name="connsiteY359" fmla="*/ 242585 h 269321"/>
                  <a:gd name="connsiteX360" fmla="*/ 164012 w 316622"/>
                  <a:gd name="connsiteY360" fmla="*/ 243409 h 269321"/>
                  <a:gd name="connsiteX361" fmla="*/ 163943 w 316622"/>
                  <a:gd name="connsiteY361" fmla="*/ 243985 h 269321"/>
                  <a:gd name="connsiteX362" fmla="*/ 162092 w 316622"/>
                  <a:gd name="connsiteY362" fmla="*/ 243843 h 269321"/>
                  <a:gd name="connsiteX363" fmla="*/ 157812 w 316622"/>
                  <a:gd name="connsiteY363" fmla="*/ 242658 h 269321"/>
                  <a:gd name="connsiteX364" fmla="*/ 153964 w 316622"/>
                  <a:gd name="connsiteY364" fmla="*/ 241841 h 269321"/>
                  <a:gd name="connsiteX365" fmla="*/ 151708 w 316622"/>
                  <a:gd name="connsiteY365" fmla="*/ 242770 h 269321"/>
                  <a:gd name="connsiteX366" fmla="*/ 150256 w 316622"/>
                  <a:gd name="connsiteY366" fmla="*/ 243638 h 269321"/>
                  <a:gd name="connsiteX367" fmla="*/ 149235 w 316622"/>
                  <a:gd name="connsiteY367" fmla="*/ 243505 h 269321"/>
                  <a:gd name="connsiteX368" fmla="*/ 148460 w 316622"/>
                  <a:gd name="connsiteY368" fmla="*/ 242592 h 269321"/>
                  <a:gd name="connsiteX369" fmla="*/ 147940 w 316622"/>
                  <a:gd name="connsiteY369" fmla="*/ 241698 h 269321"/>
                  <a:gd name="connsiteX370" fmla="*/ 146432 w 316622"/>
                  <a:gd name="connsiteY370" fmla="*/ 240878 h 269321"/>
                  <a:gd name="connsiteX371" fmla="*/ 143034 w 316622"/>
                  <a:gd name="connsiteY371" fmla="*/ 239645 h 269321"/>
                  <a:gd name="connsiteX372" fmla="*/ 143208 w 316622"/>
                  <a:gd name="connsiteY372" fmla="*/ 239050 h 269321"/>
                  <a:gd name="connsiteX373" fmla="*/ 143789 w 316622"/>
                  <a:gd name="connsiteY373" fmla="*/ 238220 h 269321"/>
                  <a:gd name="connsiteX374" fmla="*/ 143772 w 316622"/>
                  <a:gd name="connsiteY374" fmla="*/ 237708 h 269321"/>
                  <a:gd name="connsiteX375" fmla="*/ 143118 w 316622"/>
                  <a:gd name="connsiteY375" fmla="*/ 236947 h 269321"/>
                  <a:gd name="connsiteX376" fmla="*/ 139985 w 316622"/>
                  <a:gd name="connsiteY376" fmla="*/ 236130 h 269321"/>
                  <a:gd name="connsiteX377" fmla="*/ 138508 w 316622"/>
                  <a:gd name="connsiteY377" fmla="*/ 235924 h 269321"/>
                  <a:gd name="connsiteX378" fmla="*/ 137568 w 316622"/>
                  <a:gd name="connsiteY378" fmla="*/ 236486 h 269321"/>
                  <a:gd name="connsiteX379" fmla="*/ 136892 w 316622"/>
                  <a:gd name="connsiteY379" fmla="*/ 237174 h 269321"/>
                  <a:gd name="connsiteX380" fmla="*/ 135147 w 316622"/>
                  <a:gd name="connsiteY380" fmla="*/ 234643 h 269321"/>
                  <a:gd name="connsiteX381" fmla="*/ 133906 w 316622"/>
                  <a:gd name="connsiteY381" fmla="*/ 234128 h 269321"/>
                  <a:gd name="connsiteX382" fmla="*/ 132027 w 316622"/>
                  <a:gd name="connsiteY382" fmla="*/ 234043 h 269321"/>
                  <a:gd name="connsiteX383" fmla="*/ 129879 w 316622"/>
                  <a:gd name="connsiteY383" fmla="*/ 233270 h 269321"/>
                  <a:gd name="connsiteX384" fmla="*/ 127643 w 316622"/>
                  <a:gd name="connsiteY384" fmla="*/ 232283 h 269321"/>
                  <a:gd name="connsiteX385" fmla="*/ 122213 w 316622"/>
                  <a:gd name="connsiteY385" fmla="*/ 230703 h 269321"/>
                  <a:gd name="connsiteX386" fmla="*/ 120718 w 316622"/>
                  <a:gd name="connsiteY386" fmla="*/ 230514 h 269321"/>
                  <a:gd name="connsiteX387" fmla="*/ 120120 w 316622"/>
                  <a:gd name="connsiteY387" fmla="*/ 230764 h 269321"/>
                  <a:gd name="connsiteX388" fmla="*/ 119721 w 316622"/>
                  <a:gd name="connsiteY388" fmla="*/ 231709 h 269321"/>
                  <a:gd name="connsiteX389" fmla="*/ 119505 w 316622"/>
                  <a:gd name="connsiteY389" fmla="*/ 234377 h 269321"/>
                  <a:gd name="connsiteX390" fmla="*/ 119276 w 316622"/>
                  <a:gd name="connsiteY390" fmla="*/ 234672 h 269321"/>
                  <a:gd name="connsiteX391" fmla="*/ 116756 w 316622"/>
                  <a:gd name="connsiteY391" fmla="*/ 234761 h 269321"/>
                  <a:gd name="connsiteX392" fmla="*/ 113651 w 316622"/>
                  <a:gd name="connsiteY392" fmla="*/ 234390 h 269321"/>
                  <a:gd name="connsiteX393" fmla="*/ 112228 w 316622"/>
                  <a:gd name="connsiteY393" fmla="*/ 234574 h 269321"/>
                  <a:gd name="connsiteX394" fmla="*/ 110958 w 316622"/>
                  <a:gd name="connsiteY394" fmla="*/ 234583 h 269321"/>
                  <a:gd name="connsiteX395" fmla="*/ 109762 w 316622"/>
                  <a:gd name="connsiteY395" fmla="*/ 233877 h 269321"/>
                  <a:gd name="connsiteX396" fmla="*/ 104399 w 316622"/>
                  <a:gd name="connsiteY396" fmla="*/ 234685 h 269321"/>
                  <a:gd name="connsiteX397" fmla="*/ 103507 w 316622"/>
                  <a:gd name="connsiteY397" fmla="*/ 234291 h 269321"/>
                  <a:gd name="connsiteX398" fmla="*/ 102212 w 316622"/>
                  <a:gd name="connsiteY398" fmla="*/ 233086 h 269321"/>
                  <a:gd name="connsiteX399" fmla="*/ 100769 w 316622"/>
                  <a:gd name="connsiteY399" fmla="*/ 232114 h 269321"/>
                  <a:gd name="connsiteX400" fmla="*/ 99647 w 316622"/>
                  <a:gd name="connsiteY400" fmla="*/ 231615 h 269321"/>
                  <a:gd name="connsiteX401" fmla="*/ 98691 w 316622"/>
                  <a:gd name="connsiteY401" fmla="*/ 231043 h 269321"/>
                  <a:gd name="connsiteX402" fmla="*/ 97822 w 316622"/>
                  <a:gd name="connsiteY402" fmla="*/ 230950 h 269321"/>
                  <a:gd name="connsiteX403" fmla="*/ 96499 w 316622"/>
                  <a:gd name="connsiteY403" fmla="*/ 231504 h 269321"/>
                  <a:gd name="connsiteX404" fmla="*/ 94670 w 316622"/>
                  <a:gd name="connsiteY404" fmla="*/ 231739 h 269321"/>
                  <a:gd name="connsiteX405" fmla="*/ 93152 w 316622"/>
                  <a:gd name="connsiteY405" fmla="*/ 231667 h 269321"/>
                  <a:gd name="connsiteX406" fmla="*/ 92342 w 316622"/>
                  <a:gd name="connsiteY406" fmla="*/ 231748 h 269321"/>
                  <a:gd name="connsiteX407" fmla="*/ 88942 w 316622"/>
                  <a:gd name="connsiteY407" fmla="*/ 228789 h 269321"/>
                  <a:gd name="connsiteX408" fmla="*/ 88445 w 316622"/>
                  <a:gd name="connsiteY408" fmla="*/ 227979 h 269321"/>
                  <a:gd name="connsiteX409" fmla="*/ 86752 w 316622"/>
                  <a:gd name="connsiteY409" fmla="*/ 227754 h 269321"/>
                  <a:gd name="connsiteX410" fmla="*/ 84660 w 316622"/>
                  <a:gd name="connsiteY410" fmla="*/ 227718 h 269321"/>
                  <a:gd name="connsiteX411" fmla="*/ 79317 w 316622"/>
                  <a:gd name="connsiteY411" fmla="*/ 225799 h 269321"/>
                  <a:gd name="connsiteX412" fmla="*/ 76885 w 316622"/>
                  <a:gd name="connsiteY412" fmla="*/ 224768 h 269321"/>
                  <a:gd name="connsiteX413" fmla="*/ 76529 w 316622"/>
                  <a:gd name="connsiteY413" fmla="*/ 224155 h 269321"/>
                  <a:gd name="connsiteX414" fmla="*/ 76562 w 316622"/>
                  <a:gd name="connsiteY414" fmla="*/ 223659 h 269321"/>
                  <a:gd name="connsiteX415" fmla="*/ 76147 w 316622"/>
                  <a:gd name="connsiteY415" fmla="*/ 223766 h 269321"/>
                  <a:gd name="connsiteX416" fmla="*/ 75397 w 316622"/>
                  <a:gd name="connsiteY416" fmla="*/ 224643 h 269321"/>
                  <a:gd name="connsiteX417" fmla="*/ 75004 w 316622"/>
                  <a:gd name="connsiteY417" fmla="*/ 225358 h 269321"/>
                  <a:gd name="connsiteX418" fmla="*/ 74484 w 316622"/>
                  <a:gd name="connsiteY418" fmla="*/ 225492 h 269321"/>
                  <a:gd name="connsiteX419" fmla="*/ 73716 w 316622"/>
                  <a:gd name="connsiteY419" fmla="*/ 225381 h 269321"/>
                  <a:gd name="connsiteX420" fmla="*/ 73007 w 316622"/>
                  <a:gd name="connsiteY420" fmla="*/ 224978 h 269321"/>
                  <a:gd name="connsiteX421" fmla="*/ 72573 w 316622"/>
                  <a:gd name="connsiteY421" fmla="*/ 224459 h 269321"/>
                  <a:gd name="connsiteX422" fmla="*/ 73038 w 316622"/>
                  <a:gd name="connsiteY422" fmla="*/ 223551 h 269321"/>
                  <a:gd name="connsiteX423" fmla="*/ 73852 w 316622"/>
                  <a:gd name="connsiteY423" fmla="*/ 222367 h 269321"/>
                  <a:gd name="connsiteX424" fmla="*/ 74190 w 316622"/>
                  <a:gd name="connsiteY424" fmla="*/ 221078 h 269321"/>
                  <a:gd name="connsiteX425" fmla="*/ 74116 w 316622"/>
                  <a:gd name="connsiteY425" fmla="*/ 219924 h 269321"/>
                  <a:gd name="connsiteX426" fmla="*/ 72766 w 316622"/>
                  <a:gd name="connsiteY426" fmla="*/ 219183 h 269321"/>
                  <a:gd name="connsiteX427" fmla="*/ 70781 w 316622"/>
                  <a:gd name="connsiteY427" fmla="*/ 218874 h 269321"/>
                  <a:gd name="connsiteX428" fmla="*/ 69329 w 316622"/>
                  <a:gd name="connsiteY428" fmla="*/ 218786 h 269321"/>
                  <a:gd name="connsiteX429" fmla="*/ 67434 w 316622"/>
                  <a:gd name="connsiteY429" fmla="*/ 218126 h 269321"/>
                  <a:gd name="connsiteX430" fmla="*/ 66541 w 316622"/>
                  <a:gd name="connsiteY430" fmla="*/ 217650 h 269321"/>
                  <a:gd name="connsiteX431" fmla="*/ 65668 w 316622"/>
                  <a:gd name="connsiteY431" fmla="*/ 216364 h 269321"/>
                  <a:gd name="connsiteX432" fmla="*/ 65639 w 316622"/>
                  <a:gd name="connsiteY432" fmla="*/ 215428 h 269321"/>
                  <a:gd name="connsiteX433" fmla="*/ 69234 w 316622"/>
                  <a:gd name="connsiteY433" fmla="*/ 214602 h 269321"/>
                  <a:gd name="connsiteX434" fmla="*/ 72476 w 316622"/>
                  <a:gd name="connsiteY434" fmla="*/ 211216 h 269321"/>
                  <a:gd name="connsiteX435" fmla="*/ 75546 w 316622"/>
                  <a:gd name="connsiteY435" fmla="*/ 198890 h 269321"/>
                  <a:gd name="connsiteX436" fmla="*/ 77768 w 316622"/>
                  <a:gd name="connsiteY436" fmla="*/ 184245 h 269321"/>
                  <a:gd name="connsiteX437" fmla="*/ 79420 w 316622"/>
                  <a:gd name="connsiteY437" fmla="*/ 181469 h 269321"/>
                  <a:gd name="connsiteX438" fmla="*/ 81495 w 316622"/>
                  <a:gd name="connsiteY438" fmla="*/ 180706 h 269321"/>
                  <a:gd name="connsiteX439" fmla="*/ 79817 w 316622"/>
                  <a:gd name="connsiteY439" fmla="*/ 178684 h 269321"/>
                  <a:gd name="connsiteX440" fmla="*/ 78766 w 316622"/>
                  <a:gd name="connsiteY440" fmla="*/ 179708 h 269321"/>
                  <a:gd name="connsiteX441" fmla="*/ 78325 w 316622"/>
                  <a:gd name="connsiteY441" fmla="*/ 180794 h 269321"/>
                  <a:gd name="connsiteX442" fmla="*/ 77775 w 316622"/>
                  <a:gd name="connsiteY442" fmla="*/ 181336 h 269321"/>
                  <a:gd name="connsiteX443" fmla="*/ 79016 w 316622"/>
                  <a:gd name="connsiteY443" fmla="*/ 167825 h 269321"/>
                  <a:gd name="connsiteX444" fmla="*/ 79901 w 316622"/>
                  <a:gd name="connsiteY444" fmla="*/ 162861 h 269321"/>
                  <a:gd name="connsiteX445" fmla="*/ 81406 w 316622"/>
                  <a:gd name="connsiteY445" fmla="*/ 157650 h 269321"/>
                  <a:gd name="connsiteX446" fmla="*/ 84485 w 316622"/>
                  <a:gd name="connsiteY446" fmla="*/ 159720 h 269321"/>
                  <a:gd name="connsiteX447" fmla="*/ 87037 w 316622"/>
                  <a:gd name="connsiteY447" fmla="*/ 161817 h 269321"/>
                  <a:gd name="connsiteX448" fmla="*/ 88357 w 316622"/>
                  <a:gd name="connsiteY448" fmla="*/ 163636 h 269321"/>
                  <a:gd name="connsiteX449" fmla="*/ 90027 w 316622"/>
                  <a:gd name="connsiteY449" fmla="*/ 169686 h 269321"/>
                  <a:gd name="connsiteX450" fmla="*/ 91290 w 316622"/>
                  <a:gd name="connsiteY450" fmla="*/ 170954 h 269321"/>
                  <a:gd name="connsiteX451" fmla="*/ 93181 w 316622"/>
                  <a:gd name="connsiteY451" fmla="*/ 172226 h 269321"/>
                  <a:gd name="connsiteX452" fmla="*/ 92434 w 316622"/>
                  <a:gd name="connsiteY452" fmla="*/ 170837 h 269321"/>
                  <a:gd name="connsiteX453" fmla="*/ 91133 w 316622"/>
                  <a:gd name="connsiteY453" fmla="*/ 169776 h 269321"/>
                  <a:gd name="connsiteX454" fmla="*/ 89099 w 316622"/>
                  <a:gd name="connsiteY454" fmla="*/ 161709 h 269321"/>
                  <a:gd name="connsiteX455" fmla="*/ 87823 w 316622"/>
                  <a:gd name="connsiteY455" fmla="*/ 159420 h 269321"/>
                  <a:gd name="connsiteX456" fmla="*/ 85836 w 316622"/>
                  <a:gd name="connsiteY456" fmla="*/ 157492 h 269321"/>
                  <a:gd name="connsiteX457" fmla="*/ 79438 w 316622"/>
                  <a:gd name="connsiteY457" fmla="*/ 153428 h 269321"/>
                  <a:gd name="connsiteX458" fmla="*/ 78863 w 316622"/>
                  <a:gd name="connsiteY458" fmla="*/ 152643 h 269321"/>
                  <a:gd name="connsiteX459" fmla="*/ 78554 w 316622"/>
                  <a:gd name="connsiteY459" fmla="*/ 151089 h 269321"/>
                  <a:gd name="connsiteX460" fmla="*/ 80668 w 316622"/>
                  <a:gd name="connsiteY460" fmla="*/ 151155 h 269321"/>
                  <a:gd name="connsiteX461" fmla="*/ 82495 w 316622"/>
                  <a:gd name="connsiteY461" fmla="*/ 151910 h 269321"/>
                  <a:gd name="connsiteX462" fmla="*/ 82279 w 316622"/>
                  <a:gd name="connsiteY462" fmla="*/ 151040 h 269321"/>
                  <a:gd name="connsiteX463" fmla="*/ 81737 w 316622"/>
                  <a:gd name="connsiteY463" fmla="*/ 150131 h 269321"/>
                  <a:gd name="connsiteX464" fmla="*/ 80889 w 316622"/>
                  <a:gd name="connsiteY464" fmla="*/ 146830 h 269321"/>
                  <a:gd name="connsiteX465" fmla="*/ 80181 w 316622"/>
                  <a:gd name="connsiteY465" fmla="*/ 139107 h 269321"/>
                  <a:gd name="connsiteX466" fmla="*/ 80277 w 316622"/>
                  <a:gd name="connsiteY466" fmla="*/ 137782 h 269321"/>
                  <a:gd name="connsiteX467" fmla="*/ 79962 w 316622"/>
                  <a:gd name="connsiteY467" fmla="*/ 136157 h 269321"/>
                  <a:gd name="connsiteX468" fmla="*/ 77916 w 316622"/>
                  <a:gd name="connsiteY468" fmla="*/ 135793 h 269321"/>
                  <a:gd name="connsiteX469" fmla="*/ 76280 w 316622"/>
                  <a:gd name="connsiteY469" fmla="*/ 135726 h 269321"/>
                  <a:gd name="connsiteX470" fmla="*/ 74518 w 316622"/>
                  <a:gd name="connsiteY470" fmla="*/ 135084 h 269321"/>
                  <a:gd name="connsiteX471" fmla="*/ 65805 w 316622"/>
                  <a:gd name="connsiteY471" fmla="*/ 130514 h 269321"/>
                  <a:gd name="connsiteX472" fmla="*/ 62822 w 316622"/>
                  <a:gd name="connsiteY472" fmla="*/ 125790 h 269321"/>
                  <a:gd name="connsiteX473" fmla="*/ 59772 w 316622"/>
                  <a:gd name="connsiteY473" fmla="*/ 122297 h 269321"/>
                  <a:gd name="connsiteX474" fmla="*/ 59040 w 316622"/>
                  <a:gd name="connsiteY474" fmla="*/ 120772 h 269321"/>
                  <a:gd name="connsiteX475" fmla="*/ 59088 w 316622"/>
                  <a:gd name="connsiteY475" fmla="*/ 119226 h 269321"/>
                  <a:gd name="connsiteX476" fmla="*/ 60667 w 316622"/>
                  <a:gd name="connsiteY476" fmla="*/ 115957 h 269321"/>
                  <a:gd name="connsiteX477" fmla="*/ 59273 w 316622"/>
                  <a:gd name="connsiteY477" fmla="*/ 113891 h 269321"/>
                  <a:gd name="connsiteX478" fmla="*/ 57911 w 316622"/>
                  <a:gd name="connsiteY478" fmla="*/ 113480 h 269321"/>
                  <a:gd name="connsiteX479" fmla="*/ 56727 w 316622"/>
                  <a:gd name="connsiteY479" fmla="*/ 112457 h 269321"/>
                  <a:gd name="connsiteX480" fmla="*/ 57799 w 316622"/>
                  <a:gd name="connsiteY480" fmla="*/ 110751 h 269321"/>
                  <a:gd name="connsiteX481" fmla="*/ 58690 w 316622"/>
                  <a:gd name="connsiteY481" fmla="*/ 109659 h 269321"/>
                  <a:gd name="connsiteX482" fmla="*/ 60475 w 316622"/>
                  <a:gd name="connsiteY482" fmla="*/ 109362 h 269321"/>
                  <a:gd name="connsiteX483" fmla="*/ 62816 w 316622"/>
                  <a:gd name="connsiteY483" fmla="*/ 109724 h 269321"/>
                  <a:gd name="connsiteX484" fmla="*/ 65036 w 316622"/>
                  <a:gd name="connsiteY484" fmla="*/ 110712 h 269321"/>
                  <a:gd name="connsiteX485" fmla="*/ 66778 w 316622"/>
                  <a:gd name="connsiteY485" fmla="*/ 110974 h 269321"/>
                  <a:gd name="connsiteX486" fmla="*/ 61629 w 316622"/>
                  <a:gd name="connsiteY486" fmla="*/ 108323 h 269321"/>
                  <a:gd name="connsiteX487" fmla="*/ 53279 w 316622"/>
                  <a:gd name="connsiteY487" fmla="*/ 109217 h 269321"/>
                  <a:gd name="connsiteX488" fmla="*/ 51479 w 316622"/>
                  <a:gd name="connsiteY488" fmla="*/ 108875 h 269321"/>
                  <a:gd name="connsiteX489" fmla="*/ 49959 w 316622"/>
                  <a:gd name="connsiteY489" fmla="*/ 108284 h 269321"/>
                  <a:gd name="connsiteX490" fmla="*/ 49365 w 316622"/>
                  <a:gd name="connsiteY490" fmla="*/ 106336 h 269321"/>
                  <a:gd name="connsiteX491" fmla="*/ 50552 w 316622"/>
                  <a:gd name="connsiteY491" fmla="*/ 105458 h 269321"/>
                  <a:gd name="connsiteX492" fmla="*/ 51628 w 316622"/>
                  <a:gd name="connsiteY492" fmla="*/ 103833 h 269321"/>
                  <a:gd name="connsiteX493" fmla="*/ 50411 w 316622"/>
                  <a:gd name="connsiteY493" fmla="*/ 102690 h 269321"/>
                  <a:gd name="connsiteX494" fmla="*/ 48834 w 316622"/>
                  <a:gd name="connsiteY494" fmla="*/ 102257 h 269321"/>
                  <a:gd name="connsiteX495" fmla="*/ 46360 w 316622"/>
                  <a:gd name="connsiteY495" fmla="*/ 102282 h 269321"/>
                  <a:gd name="connsiteX496" fmla="*/ 44052 w 316622"/>
                  <a:gd name="connsiteY496" fmla="*/ 102627 h 269321"/>
                  <a:gd name="connsiteX497" fmla="*/ 43466 w 316622"/>
                  <a:gd name="connsiteY497" fmla="*/ 101970 h 269321"/>
                  <a:gd name="connsiteX498" fmla="*/ 44874 w 316622"/>
                  <a:gd name="connsiteY498" fmla="*/ 100158 h 269321"/>
                  <a:gd name="connsiteX499" fmla="*/ 43678 w 316622"/>
                  <a:gd name="connsiteY499" fmla="*/ 99491 h 269321"/>
                  <a:gd name="connsiteX500" fmla="*/ 42082 w 316622"/>
                  <a:gd name="connsiteY500" fmla="*/ 99802 h 269321"/>
                  <a:gd name="connsiteX501" fmla="*/ 39767 w 316622"/>
                  <a:gd name="connsiteY501" fmla="*/ 100178 h 269321"/>
                  <a:gd name="connsiteX502" fmla="*/ 37553 w 316622"/>
                  <a:gd name="connsiteY502" fmla="*/ 99609 h 269321"/>
                  <a:gd name="connsiteX503" fmla="*/ 35460 w 316622"/>
                  <a:gd name="connsiteY503" fmla="*/ 97547 h 269321"/>
                  <a:gd name="connsiteX504" fmla="*/ 34073 w 316622"/>
                  <a:gd name="connsiteY504" fmla="*/ 97562 h 269321"/>
                  <a:gd name="connsiteX505" fmla="*/ 33120 w 316622"/>
                  <a:gd name="connsiteY505" fmla="*/ 97817 h 269321"/>
                  <a:gd name="connsiteX506" fmla="*/ 31706 w 316622"/>
                  <a:gd name="connsiteY506" fmla="*/ 97023 h 269321"/>
                  <a:gd name="connsiteX507" fmla="*/ 30218 w 316622"/>
                  <a:gd name="connsiteY507" fmla="*/ 96824 h 269321"/>
                  <a:gd name="connsiteX508" fmla="*/ 29156 w 316622"/>
                  <a:gd name="connsiteY508" fmla="*/ 97087 h 269321"/>
                  <a:gd name="connsiteX509" fmla="*/ 27744 w 316622"/>
                  <a:gd name="connsiteY509" fmla="*/ 95903 h 269321"/>
                  <a:gd name="connsiteX510" fmla="*/ 19051 w 316622"/>
                  <a:gd name="connsiteY510" fmla="*/ 93527 h 269321"/>
                  <a:gd name="connsiteX511" fmla="*/ 15297 w 316622"/>
                  <a:gd name="connsiteY511" fmla="*/ 93236 h 269321"/>
                  <a:gd name="connsiteX512" fmla="*/ 11854 w 316622"/>
                  <a:gd name="connsiteY512" fmla="*/ 94313 h 269321"/>
                  <a:gd name="connsiteX513" fmla="*/ 9959 w 316622"/>
                  <a:gd name="connsiteY513" fmla="*/ 93939 h 269321"/>
                  <a:gd name="connsiteX514" fmla="*/ 8566 w 316622"/>
                  <a:gd name="connsiteY514" fmla="*/ 92403 h 269321"/>
                  <a:gd name="connsiteX515" fmla="*/ 7397 w 316622"/>
                  <a:gd name="connsiteY515" fmla="*/ 89823 h 269321"/>
                  <a:gd name="connsiteX516" fmla="*/ 1851 w 316622"/>
                  <a:gd name="connsiteY516" fmla="*/ 87832 h 269321"/>
                  <a:gd name="connsiteX517" fmla="*/ 2948 w 316622"/>
                  <a:gd name="connsiteY517" fmla="*/ 86526 h 269321"/>
                  <a:gd name="connsiteX518" fmla="*/ 5530 w 316622"/>
                  <a:gd name="connsiteY518" fmla="*/ 86217 h 269321"/>
                  <a:gd name="connsiteX519" fmla="*/ 8506 w 316622"/>
                  <a:gd name="connsiteY519" fmla="*/ 85310 h 269321"/>
                  <a:gd name="connsiteX520" fmla="*/ 9576 w 316622"/>
                  <a:gd name="connsiteY520" fmla="*/ 84147 h 269321"/>
                  <a:gd name="connsiteX521" fmla="*/ 7250 w 316622"/>
                  <a:gd name="connsiteY521" fmla="*/ 82790 h 269321"/>
                  <a:gd name="connsiteX522" fmla="*/ 5535 w 316622"/>
                  <a:gd name="connsiteY522" fmla="*/ 82457 h 269321"/>
                  <a:gd name="connsiteX523" fmla="*/ 4824 w 316622"/>
                  <a:gd name="connsiteY523" fmla="*/ 81969 h 269321"/>
                  <a:gd name="connsiteX524" fmla="*/ 4099 w 316622"/>
                  <a:gd name="connsiteY524" fmla="*/ 80751 h 269321"/>
                  <a:gd name="connsiteX525" fmla="*/ 5127 w 316622"/>
                  <a:gd name="connsiteY525" fmla="*/ 80193 h 269321"/>
                  <a:gd name="connsiteX526" fmla="*/ 5851 w 316622"/>
                  <a:gd name="connsiteY526" fmla="*/ 80489 h 269321"/>
                  <a:gd name="connsiteX527" fmla="*/ 7942 w 316622"/>
                  <a:gd name="connsiteY527" fmla="*/ 80665 h 269321"/>
                  <a:gd name="connsiteX528" fmla="*/ 11523 w 316622"/>
                  <a:gd name="connsiteY528" fmla="*/ 80365 h 269321"/>
                  <a:gd name="connsiteX529" fmla="*/ 10188 w 316622"/>
                  <a:gd name="connsiteY529" fmla="*/ 79136 h 269321"/>
                  <a:gd name="connsiteX530" fmla="*/ 8803 w 316622"/>
                  <a:gd name="connsiteY530" fmla="*/ 78862 h 269321"/>
                  <a:gd name="connsiteX531" fmla="*/ 8167 w 316622"/>
                  <a:gd name="connsiteY531" fmla="*/ 78554 h 269321"/>
                  <a:gd name="connsiteX532" fmla="*/ 5256 w 316622"/>
                  <a:gd name="connsiteY532" fmla="*/ 78421 h 269321"/>
                  <a:gd name="connsiteX533" fmla="*/ 3931 w 316622"/>
                  <a:gd name="connsiteY533" fmla="*/ 78840 h 269321"/>
                  <a:gd name="connsiteX534" fmla="*/ 954 w 316622"/>
                  <a:gd name="connsiteY534" fmla="*/ 78681 h 269321"/>
                  <a:gd name="connsiteX535" fmla="*/ 309 w 316622"/>
                  <a:gd name="connsiteY535" fmla="*/ 77352 h 269321"/>
                  <a:gd name="connsiteX536" fmla="*/ 0 w 316622"/>
                  <a:gd name="connsiteY536" fmla="*/ 76212 h 269321"/>
                  <a:gd name="connsiteX537" fmla="*/ 923 w 316622"/>
                  <a:gd name="connsiteY537" fmla="*/ 73668 h 269321"/>
                  <a:gd name="connsiteX538" fmla="*/ 5115 w 316622"/>
                  <a:gd name="connsiteY538" fmla="*/ 71394 h 269321"/>
                  <a:gd name="connsiteX539" fmla="*/ 15558 w 316622"/>
                  <a:gd name="connsiteY539" fmla="*/ 68905 h 269321"/>
                  <a:gd name="connsiteX540" fmla="*/ 20052 w 316622"/>
                  <a:gd name="connsiteY540" fmla="*/ 69269 h 269321"/>
                  <a:gd name="connsiteX541" fmla="*/ 23167 w 316622"/>
                  <a:gd name="connsiteY541" fmla="*/ 68821 h 269321"/>
                  <a:gd name="connsiteX542" fmla="*/ 26900 w 316622"/>
                  <a:gd name="connsiteY542" fmla="*/ 67251 h 269321"/>
                  <a:gd name="connsiteX543" fmla="*/ 28547 w 316622"/>
                  <a:gd name="connsiteY543" fmla="*/ 65905 h 269321"/>
                  <a:gd name="connsiteX544" fmla="*/ 33855 w 316622"/>
                  <a:gd name="connsiteY544" fmla="*/ 65112 h 269321"/>
                  <a:gd name="connsiteX545" fmla="*/ 38901 w 316622"/>
                  <a:gd name="connsiteY545" fmla="*/ 66540 h 269321"/>
                  <a:gd name="connsiteX546" fmla="*/ 43553 w 316622"/>
                  <a:gd name="connsiteY546" fmla="*/ 71931 h 269321"/>
                  <a:gd name="connsiteX547" fmla="*/ 45776 w 316622"/>
                  <a:gd name="connsiteY547" fmla="*/ 73755 h 269321"/>
                  <a:gd name="connsiteX548" fmla="*/ 51219 w 316622"/>
                  <a:gd name="connsiteY548" fmla="*/ 70589 h 269321"/>
                  <a:gd name="connsiteX549" fmla="*/ 59328 w 316622"/>
                  <a:gd name="connsiteY549" fmla="*/ 70682 h 269321"/>
                  <a:gd name="connsiteX550" fmla="*/ 61003 w 316622"/>
                  <a:gd name="connsiteY550" fmla="*/ 72470 h 269321"/>
                  <a:gd name="connsiteX551" fmla="*/ 61679 w 316622"/>
                  <a:gd name="connsiteY551" fmla="*/ 70964 h 269321"/>
                  <a:gd name="connsiteX552" fmla="*/ 63170 w 316622"/>
                  <a:gd name="connsiteY552" fmla="*/ 69201 h 269321"/>
                  <a:gd name="connsiteX553" fmla="*/ 64359 w 316622"/>
                  <a:gd name="connsiteY553" fmla="*/ 70005 h 269321"/>
                  <a:gd name="connsiteX554" fmla="*/ 64961 w 316622"/>
                  <a:gd name="connsiteY554" fmla="*/ 71094 h 269321"/>
                  <a:gd name="connsiteX555" fmla="*/ 73520 w 316622"/>
                  <a:gd name="connsiteY555" fmla="*/ 70785 h 269321"/>
                  <a:gd name="connsiteX556" fmla="*/ 74872 w 316622"/>
                  <a:gd name="connsiteY556" fmla="*/ 70467 h 269321"/>
                  <a:gd name="connsiteX557" fmla="*/ 72573 w 316622"/>
                  <a:gd name="connsiteY557" fmla="*/ 69187 h 269321"/>
                  <a:gd name="connsiteX558" fmla="*/ 70693 w 316622"/>
                  <a:gd name="connsiteY558" fmla="*/ 66117 h 269321"/>
                  <a:gd name="connsiteX559" fmla="*/ 70303 w 316622"/>
                  <a:gd name="connsiteY559" fmla="*/ 54792 h 269321"/>
                  <a:gd name="connsiteX560" fmla="*/ 67932 w 316622"/>
                  <a:gd name="connsiteY560" fmla="*/ 51621 h 269321"/>
                  <a:gd name="connsiteX561" fmla="*/ 65210 w 316622"/>
                  <a:gd name="connsiteY561" fmla="*/ 46549 h 269321"/>
                  <a:gd name="connsiteX562" fmla="*/ 63958 w 316622"/>
                  <a:gd name="connsiteY562" fmla="*/ 43535 h 269321"/>
                  <a:gd name="connsiteX563" fmla="*/ 63840 w 316622"/>
                  <a:gd name="connsiteY563" fmla="*/ 42492 h 269321"/>
                  <a:gd name="connsiteX564" fmla="*/ 64259 w 316622"/>
                  <a:gd name="connsiteY564" fmla="*/ 40986 h 269321"/>
                  <a:gd name="connsiteX565" fmla="*/ 67605 w 316622"/>
                  <a:gd name="connsiteY565" fmla="*/ 41067 h 269321"/>
                  <a:gd name="connsiteX566" fmla="*/ 70190 w 316622"/>
                  <a:gd name="connsiteY566" fmla="*/ 41449 h 269321"/>
                  <a:gd name="connsiteX567" fmla="*/ 75110 w 316622"/>
                  <a:gd name="connsiteY567" fmla="*/ 40310 h 269321"/>
                  <a:gd name="connsiteX568" fmla="*/ 77478 w 316622"/>
                  <a:gd name="connsiteY568" fmla="*/ 41090 h 269321"/>
                  <a:gd name="connsiteX569" fmla="*/ 77338 w 316622"/>
                  <a:gd name="connsiteY569" fmla="*/ 43445 h 269321"/>
                  <a:gd name="connsiteX570" fmla="*/ 78061 w 316622"/>
                  <a:gd name="connsiteY570" fmla="*/ 46413 h 269321"/>
                  <a:gd name="connsiteX571" fmla="*/ 78886 w 316622"/>
                  <a:gd name="connsiteY571" fmla="*/ 47849 h 269321"/>
                  <a:gd name="connsiteX572" fmla="*/ 80134 w 316622"/>
                  <a:gd name="connsiteY572" fmla="*/ 49481 h 269321"/>
                  <a:gd name="connsiteX573" fmla="*/ 84100 w 316622"/>
                  <a:gd name="connsiteY573" fmla="*/ 49330 h 269321"/>
                  <a:gd name="connsiteX574" fmla="*/ 88382 w 316622"/>
                  <a:gd name="connsiteY574" fmla="*/ 50289 h 269321"/>
                  <a:gd name="connsiteX575" fmla="*/ 93791 w 316622"/>
                  <a:gd name="connsiteY575" fmla="*/ 50437 h 269321"/>
                  <a:gd name="connsiteX576" fmla="*/ 101694 w 316622"/>
                  <a:gd name="connsiteY576" fmla="*/ 52091 h 269321"/>
                  <a:gd name="connsiteX577" fmla="*/ 105062 w 316622"/>
                  <a:gd name="connsiteY577" fmla="*/ 51133 h 269321"/>
                  <a:gd name="connsiteX578" fmla="*/ 108319 w 316622"/>
                  <a:gd name="connsiteY578" fmla="*/ 49091 h 269321"/>
                  <a:gd name="connsiteX579" fmla="*/ 114527 w 316622"/>
                  <a:gd name="connsiteY579" fmla="*/ 47747 h 269321"/>
                  <a:gd name="connsiteX580" fmla="*/ 115022 w 316622"/>
                  <a:gd name="connsiteY580" fmla="*/ 47035 h 269321"/>
                  <a:gd name="connsiteX581" fmla="*/ 111448 w 316622"/>
                  <a:gd name="connsiteY581" fmla="*/ 47319 h 269321"/>
                  <a:gd name="connsiteX582" fmla="*/ 108170 w 316622"/>
                  <a:gd name="connsiteY582" fmla="*/ 46023 h 269321"/>
                  <a:gd name="connsiteX583" fmla="*/ 107728 w 316622"/>
                  <a:gd name="connsiteY583" fmla="*/ 44615 h 269321"/>
                  <a:gd name="connsiteX584" fmla="*/ 108107 w 316622"/>
                  <a:gd name="connsiteY584" fmla="*/ 43349 h 269321"/>
                  <a:gd name="connsiteX585" fmla="*/ 109438 w 316622"/>
                  <a:gd name="connsiteY585" fmla="*/ 40433 h 269321"/>
                  <a:gd name="connsiteX586" fmla="*/ 118935 w 316622"/>
                  <a:gd name="connsiteY586" fmla="*/ 35828 h 269321"/>
                  <a:gd name="connsiteX587" fmla="*/ 125743 w 316622"/>
                  <a:gd name="connsiteY587" fmla="*/ 34466 h 269321"/>
                  <a:gd name="connsiteX588" fmla="*/ 132850 w 316622"/>
                  <a:gd name="connsiteY588" fmla="*/ 31926 h 269321"/>
                  <a:gd name="connsiteX589" fmla="*/ 136426 w 316622"/>
                  <a:gd name="connsiteY589" fmla="*/ 29319 h 269321"/>
                  <a:gd name="connsiteX590" fmla="*/ 138788 w 316622"/>
                  <a:gd name="connsiteY590" fmla="*/ 25948 h 269321"/>
                  <a:gd name="connsiteX591" fmla="*/ 139548 w 316622"/>
                  <a:gd name="connsiteY591" fmla="*/ 25207 h 269321"/>
                  <a:gd name="connsiteX592" fmla="*/ 140529 w 316622"/>
                  <a:gd name="connsiteY592" fmla="*/ 24585 h 269321"/>
                  <a:gd name="connsiteX593" fmla="*/ 139617 w 316622"/>
                  <a:gd name="connsiteY593" fmla="*/ 23376 h 269321"/>
                  <a:gd name="connsiteX594" fmla="*/ 140235 w 316622"/>
                  <a:gd name="connsiteY594" fmla="*/ 10443 h 269321"/>
                  <a:gd name="connsiteX595" fmla="*/ 140900 w 316622"/>
                  <a:gd name="connsiteY595" fmla="*/ 8106 h 269321"/>
                  <a:gd name="connsiteX596" fmla="*/ 142286 w 316622"/>
                  <a:gd name="connsiteY596" fmla="*/ 6195 h 269321"/>
                  <a:gd name="connsiteX597" fmla="*/ 144396 w 316622"/>
                  <a:gd name="connsiteY597" fmla="*/ 4716 h 269321"/>
                  <a:gd name="connsiteX598" fmla="*/ 147598 w 316622"/>
                  <a:gd name="connsiteY598" fmla="*/ 3112 h 269321"/>
                  <a:gd name="connsiteX599" fmla="*/ 159389 w 316622"/>
                  <a:gd name="connsiteY599" fmla="*/ 895 h 26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Lst>
                <a:rect l="l" t="t" r="r" b="b"/>
                <a:pathLst>
                  <a:path w="316622" h="269321">
                    <a:moveTo>
                      <a:pt x="313500" y="225790"/>
                    </a:moveTo>
                    <a:lnTo>
                      <a:pt x="314562" y="226875"/>
                    </a:lnTo>
                    <a:lnTo>
                      <a:pt x="314508" y="227834"/>
                    </a:lnTo>
                    <a:lnTo>
                      <a:pt x="314901" y="230102"/>
                    </a:lnTo>
                    <a:lnTo>
                      <a:pt x="314940" y="231576"/>
                    </a:lnTo>
                    <a:lnTo>
                      <a:pt x="314361" y="235501"/>
                    </a:lnTo>
                    <a:lnTo>
                      <a:pt x="314782" y="236649"/>
                    </a:lnTo>
                    <a:lnTo>
                      <a:pt x="315581" y="237450"/>
                    </a:lnTo>
                    <a:lnTo>
                      <a:pt x="315953" y="238329"/>
                    </a:lnTo>
                    <a:lnTo>
                      <a:pt x="316622" y="248763"/>
                    </a:lnTo>
                    <a:lnTo>
                      <a:pt x="316495" y="249592"/>
                    </a:lnTo>
                    <a:lnTo>
                      <a:pt x="313791" y="253771"/>
                    </a:lnTo>
                    <a:lnTo>
                      <a:pt x="313182" y="254996"/>
                    </a:lnTo>
                    <a:lnTo>
                      <a:pt x="313048" y="260165"/>
                    </a:lnTo>
                    <a:lnTo>
                      <a:pt x="312593" y="261552"/>
                    </a:lnTo>
                    <a:lnTo>
                      <a:pt x="311634" y="262920"/>
                    </a:lnTo>
                    <a:lnTo>
                      <a:pt x="309922" y="267337"/>
                    </a:lnTo>
                    <a:lnTo>
                      <a:pt x="308434" y="269321"/>
                    </a:lnTo>
                    <a:lnTo>
                      <a:pt x="304385" y="266901"/>
                    </a:lnTo>
                    <a:lnTo>
                      <a:pt x="301997" y="265854"/>
                    </a:lnTo>
                    <a:lnTo>
                      <a:pt x="300826" y="264725"/>
                    </a:lnTo>
                    <a:lnTo>
                      <a:pt x="300062" y="263945"/>
                    </a:lnTo>
                    <a:lnTo>
                      <a:pt x="300554" y="262905"/>
                    </a:lnTo>
                    <a:lnTo>
                      <a:pt x="301643" y="261824"/>
                    </a:lnTo>
                    <a:lnTo>
                      <a:pt x="301815" y="260973"/>
                    </a:lnTo>
                    <a:lnTo>
                      <a:pt x="299254" y="260009"/>
                    </a:lnTo>
                    <a:lnTo>
                      <a:pt x="298082" y="259365"/>
                    </a:lnTo>
                    <a:lnTo>
                      <a:pt x="298097" y="258237"/>
                    </a:lnTo>
                    <a:lnTo>
                      <a:pt x="298982" y="256476"/>
                    </a:lnTo>
                    <a:lnTo>
                      <a:pt x="298578" y="255025"/>
                    </a:lnTo>
                    <a:lnTo>
                      <a:pt x="297101" y="255099"/>
                    </a:lnTo>
                    <a:lnTo>
                      <a:pt x="295957" y="254877"/>
                    </a:lnTo>
                    <a:lnTo>
                      <a:pt x="295808" y="254123"/>
                    </a:lnTo>
                    <a:lnTo>
                      <a:pt x="296654" y="253156"/>
                    </a:lnTo>
                    <a:lnTo>
                      <a:pt x="297740" y="251893"/>
                    </a:lnTo>
                    <a:lnTo>
                      <a:pt x="297706" y="250499"/>
                    </a:lnTo>
                    <a:lnTo>
                      <a:pt x="296393" y="249898"/>
                    </a:lnTo>
                    <a:lnTo>
                      <a:pt x="295203" y="248765"/>
                    </a:lnTo>
                    <a:lnTo>
                      <a:pt x="294726" y="247224"/>
                    </a:lnTo>
                    <a:lnTo>
                      <a:pt x="295648" y="246169"/>
                    </a:lnTo>
                    <a:lnTo>
                      <a:pt x="297142" y="245488"/>
                    </a:lnTo>
                    <a:lnTo>
                      <a:pt x="296045" y="243907"/>
                    </a:lnTo>
                    <a:lnTo>
                      <a:pt x="295305" y="243872"/>
                    </a:lnTo>
                    <a:lnTo>
                      <a:pt x="294713" y="243526"/>
                    </a:lnTo>
                    <a:lnTo>
                      <a:pt x="295197" y="242791"/>
                    </a:lnTo>
                    <a:lnTo>
                      <a:pt x="296358" y="241692"/>
                    </a:lnTo>
                    <a:lnTo>
                      <a:pt x="297974" y="238406"/>
                    </a:lnTo>
                    <a:lnTo>
                      <a:pt x="300224" y="236854"/>
                    </a:lnTo>
                    <a:lnTo>
                      <a:pt x="304206" y="235855"/>
                    </a:lnTo>
                    <a:lnTo>
                      <a:pt x="305283" y="235418"/>
                    </a:lnTo>
                    <a:lnTo>
                      <a:pt x="306272" y="234261"/>
                    </a:lnTo>
                    <a:lnTo>
                      <a:pt x="307367" y="233515"/>
                    </a:lnTo>
                    <a:lnTo>
                      <a:pt x="308697" y="233614"/>
                    </a:lnTo>
                    <a:lnTo>
                      <a:pt x="309924" y="234061"/>
                    </a:lnTo>
                    <a:lnTo>
                      <a:pt x="310680" y="234537"/>
                    </a:lnTo>
                    <a:lnTo>
                      <a:pt x="311247" y="234042"/>
                    </a:lnTo>
                    <a:lnTo>
                      <a:pt x="311800" y="232606"/>
                    </a:lnTo>
                    <a:lnTo>
                      <a:pt x="311461" y="231344"/>
                    </a:lnTo>
                    <a:lnTo>
                      <a:pt x="311636" y="227872"/>
                    </a:lnTo>
                    <a:lnTo>
                      <a:pt x="312349" y="225900"/>
                    </a:lnTo>
                    <a:close/>
                    <a:moveTo>
                      <a:pt x="74603" y="143377"/>
                    </a:moveTo>
                    <a:lnTo>
                      <a:pt x="76893" y="144695"/>
                    </a:lnTo>
                    <a:lnTo>
                      <a:pt x="79254" y="147418"/>
                    </a:lnTo>
                    <a:lnTo>
                      <a:pt x="78474" y="149829"/>
                    </a:lnTo>
                    <a:lnTo>
                      <a:pt x="76999" y="147609"/>
                    </a:lnTo>
                    <a:lnTo>
                      <a:pt x="75044" y="145662"/>
                    </a:lnTo>
                    <a:lnTo>
                      <a:pt x="74598" y="143859"/>
                    </a:lnTo>
                    <a:close/>
                    <a:moveTo>
                      <a:pt x="161140" y="0"/>
                    </a:moveTo>
                    <a:lnTo>
                      <a:pt x="161386" y="1392"/>
                    </a:lnTo>
                    <a:lnTo>
                      <a:pt x="162243" y="3172"/>
                    </a:lnTo>
                    <a:lnTo>
                      <a:pt x="162833" y="4145"/>
                    </a:lnTo>
                    <a:lnTo>
                      <a:pt x="162343" y="5415"/>
                    </a:lnTo>
                    <a:lnTo>
                      <a:pt x="162729" y="6460"/>
                    </a:lnTo>
                    <a:lnTo>
                      <a:pt x="164329" y="8341"/>
                    </a:lnTo>
                    <a:lnTo>
                      <a:pt x="166324" y="10112"/>
                    </a:lnTo>
                    <a:lnTo>
                      <a:pt x="168102" y="11243"/>
                    </a:lnTo>
                    <a:lnTo>
                      <a:pt x="168603" y="11120"/>
                    </a:lnTo>
                    <a:lnTo>
                      <a:pt x="169920" y="10798"/>
                    </a:lnTo>
                    <a:lnTo>
                      <a:pt x="172150" y="9638"/>
                    </a:lnTo>
                    <a:lnTo>
                      <a:pt x="174008" y="9273"/>
                    </a:lnTo>
                    <a:lnTo>
                      <a:pt x="175070" y="10162"/>
                    </a:lnTo>
                    <a:lnTo>
                      <a:pt x="175670" y="10663"/>
                    </a:lnTo>
                    <a:lnTo>
                      <a:pt x="176841" y="12664"/>
                    </a:lnTo>
                    <a:lnTo>
                      <a:pt x="177169" y="14752"/>
                    </a:lnTo>
                    <a:lnTo>
                      <a:pt x="177689" y="16484"/>
                    </a:lnTo>
                    <a:lnTo>
                      <a:pt x="178637" y="17186"/>
                    </a:lnTo>
                    <a:lnTo>
                      <a:pt x="182192" y="17416"/>
                    </a:lnTo>
                    <a:lnTo>
                      <a:pt x="184811" y="18058"/>
                    </a:lnTo>
                    <a:lnTo>
                      <a:pt x="185504" y="18639"/>
                    </a:lnTo>
                    <a:lnTo>
                      <a:pt x="186400" y="22482"/>
                    </a:lnTo>
                    <a:lnTo>
                      <a:pt x="186888" y="23025"/>
                    </a:lnTo>
                    <a:lnTo>
                      <a:pt x="187541" y="22572"/>
                    </a:lnTo>
                    <a:lnTo>
                      <a:pt x="188186" y="21940"/>
                    </a:lnTo>
                    <a:lnTo>
                      <a:pt x="189082" y="21839"/>
                    </a:lnTo>
                    <a:lnTo>
                      <a:pt x="190620" y="22083"/>
                    </a:lnTo>
                    <a:lnTo>
                      <a:pt x="192645" y="22159"/>
                    </a:lnTo>
                    <a:lnTo>
                      <a:pt x="194734" y="22582"/>
                    </a:lnTo>
                    <a:lnTo>
                      <a:pt x="197618" y="24750"/>
                    </a:lnTo>
                    <a:lnTo>
                      <a:pt x="197508" y="25465"/>
                    </a:lnTo>
                    <a:lnTo>
                      <a:pt x="196945" y="26720"/>
                    </a:lnTo>
                    <a:lnTo>
                      <a:pt x="196748" y="27721"/>
                    </a:lnTo>
                    <a:lnTo>
                      <a:pt x="197245" y="28123"/>
                    </a:lnTo>
                    <a:lnTo>
                      <a:pt x="198007" y="29156"/>
                    </a:lnTo>
                    <a:lnTo>
                      <a:pt x="197824" y="30350"/>
                    </a:lnTo>
                    <a:lnTo>
                      <a:pt x="197081" y="31186"/>
                    </a:lnTo>
                    <a:lnTo>
                      <a:pt x="196783" y="31875"/>
                    </a:lnTo>
                    <a:lnTo>
                      <a:pt x="196787" y="32323"/>
                    </a:lnTo>
                    <a:lnTo>
                      <a:pt x="197059" y="32695"/>
                    </a:lnTo>
                    <a:lnTo>
                      <a:pt x="197651" y="33022"/>
                    </a:lnTo>
                    <a:lnTo>
                      <a:pt x="201911" y="33463"/>
                    </a:lnTo>
                    <a:lnTo>
                      <a:pt x="205809" y="33022"/>
                    </a:lnTo>
                    <a:lnTo>
                      <a:pt x="208266" y="31805"/>
                    </a:lnTo>
                    <a:lnTo>
                      <a:pt x="208685" y="30522"/>
                    </a:lnTo>
                    <a:lnTo>
                      <a:pt x="209383" y="29072"/>
                    </a:lnTo>
                    <a:lnTo>
                      <a:pt x="210847" y="27858"/>
                    </a:lnTo>
                    <a:lnTo>
                      <a:pt x="211860" y="27450"/>
                    </a:lnTo>
                    <a:lnTo>
                      <a:pt x="212786" y="27950"/>
                    </a:lnTo>
                    <a:lnTo>
                      <a:pt x="211227" y="33042"/>
                    </a:lnTo>
                    <a:lnTo>
                      <a:pt x="212365" y="34342"/>
                    </a:lnTo>
                    <a:lnTo>
                      <a:pt x="212533" y="36284"/>
                    </a:lnTo>
                    <a:lnTo>
                      <a:pt x="212941" y="37983"/>
                    </a:lnTo>
                    <a:lnTo>
                      <a:pt x="214334" y="37951"/>
                    </a:lnTo>
                    <a:lnTo>
                      <a:pt x="216023" y="38265"/>
                    </a:lnTo>
                    <a:lnTo>
                      <a:pt x="217219" y="38893"/>
                    </a:lnTo>
                    <a:lnTo>
                      <a:pt x="218614" y="39902"/>
                    </a:lnTo>
                    <a:lnTo>
                      <a:pt x="220625" y="40829"/>
                    </a:lnTo>
                    <a:lnTo>
                      <a:pt x="222035" y="41155"/>
                    </a:lnTo>
                    <a:lnTo>
                      <a:pt x="222546" y="41929"/>
                    </a:lnTo>
                    <a:lnTo>
                      <a:pt x="223686" y="42825"/>
                    </a:lnTo>
                    <a:lnTo>
                      <a:pt x="225481" y="44702"/>
                    </a:lnTo>
                    <a:lnTo>
                      <a:pt x="227087" y="45954"/>
                    </a:lnTo>
                    <a:lnTo>
                      <a:pt x="227863" y="45949"/>
                    </a:lnTo>
                    <a:lnTo>
                      <a:pt x="229359" y="45456"/>
                    </a:lnTo>
                    <a:lnTo>
                      <a:pt x="231579" y="45140"/>
                    </a:lnTo>
                    <a:lnTo>
                      <a:pt x="233332" y="45167"/>
                    </a:lnTo>
                    <a:lnTo>
                      <a:pt x="234078" y="46120"/>
                    </a:lnTo>
                    <a:lnTo>
                      <a:pt x="235801" y="46560"/>
                    </a:lnTo>
                    <a:lnTo>
                      <a:pt x="236410" y="46910"/>
                    </a:lnTo>
                    <a:lnTo>
                      <a:pt x="237086" y="47567"/>
                    </a:lnTo>
                    <a:lnTo>
                      <a:pt x="238234" y="47831"/>
                    </a:lnTo>
                    <a:lnTo>
                      <a:pt x="239621" y="47567"/>
                    </a:lnTo>
                    <a:lnTo>
                      <a:pt x="240633" y="46690"/>
                    </a:lnTo>
                    <a:lnTo>
                      <a:pt x="241985" y="46297"/>
                    </a:lnTo>
                    <a:lnTo>
                      <a:pt x="243337" y="46428"/>
                    </a:lnTo>
                    <a:lnTo>
                      <a:pt x="244114" y="46910"/>
                    </a:lnTo>
                    <a:lnTo>
                      <a:pt x="245596" y="47622"/>
                    </a:lnTo>
                    <a:lnTo>
                      <a:pt x="246434" y="47467"/>
                    </a:lnTo>
                    <a:lnTo>
                      <a:pt x="248111" y="47905"/>
                    </a:lnTo>
                    <a:lnTo>
                      <a:pt x="249796" y="49287"/>
                    </a:lnTo>
                    <a:lnTo>
                      <a:pt x="250504" y="50676"/>
                    </a:lnTo>
                    <a:lnTo>
                      <a:pt x="250689" y="51435"/>
                    </a:lnTo>
                    <a:lnTo>
                      <a:pt x="251417" y="52260"/>
                    </a:lnTo>
                    <a:lnTo>
                      <a:pt x="254244" y="55987"/>
                    </a:lnTo>
                    <a:lnTo>
                      <a:pt x="255147" y="56171"/>
                    </a:lnTo>
                    <a:lnTo>
                      <a:pt x="256129" y="55606"/>
                    </a:lnTo>
                    <a:lnTo>
                      <a:pt x="256766" y="54805"/>
                    </a:lnTo>
                    <a:lnTo>
                      <a:pt x="257688" y="54645"/>
                    </a:lnTo>
                    <a:lnTo>
                      <a:pt x="259172" y="55014"/>
                    </a:lnTo>
                    <a:lnTo>
                      <a:pt x="260126" y="55436"/>
                    </a:lnTo>
                    <a:lnTo>
                      <a:pt x="260584" y="57049"/>
                    </a:lnTo>
                    <a:lnTo>
                      <a:pt x="260906" y="57356"/>
                    </a:lnTo>
                    <a:lnTo>
                      <a:pt x="261547" y="57009"/>
                    </a:lnTo>
                    <a:lnTo>
                      <a:pt x="262690" y="56932"/>
                    </a:lnTo>
                    <a:lnTo>
                      <a:pt x="264514" y="57330"/>
                    </a:lnTo>
                    <a:lnTo>
                      <a:pt x="267023" y="56875"/>
                    </a:lnTo>
                    <a:lnTo>
                      <a:pt x="269031" y="56202"/>
                    </a:lnTo>
                    <a:lnTo>
                      <a:pt x="270057" y="56227"/>
                    </a:lnTo>
                    <a:lnTo>
                      <a:pt x="271713" y="58108"/>
                    </a:lnTo>
                    <a:lnTo>
                      <a:pt x="273603" y="58811"/>
                    </a:lnTo>
                    <a:lnTo>
                      <a:pt x="277766" y="59378"/>
                    </a:lnTo>
                    <a:lnTo>
                      <a:pt x="282234" y="60262"/>
                    </a:lnTo>
                    <a:lnTo>
                      <a:pt x="283989" y="60976"/>
                    </a:lnTo>
                    <a:lnTo>
                      <a:pt x="285188" y="61327"/>
                    </a:lnTo>
                    <a:lnTo>
                      <a:pt x="285309" y="63812"/>
                    </a:lnTo>
                    <a:lnTo>
                      <a:pt x="284948" y="64187"/>
                    </a:lnTo>
                    <a:lnTo>
                      <a:pt x="280498" y="69161"/>
                    </a:lnTo>
                    <a:lnTo>
                      <a:pt x="278623" y="70938"/>
                    </a:lnTo>
                    <a:lnTo>
                      <a:pt x="277669" y="73471"/>
                    </a:lnTo>
                    <a:lnTo>
                      <a:pt x="277013" y="77352"/>
                    </a:lnTo>
                    <a:lnTo>
                      <a:pt x="275698" y="81034"/>
                    </a:lnTo>
                    <a:lnTo>
                      <a:pt x="273728" y="84519"/>
                    </a:lnTo>
                    <a:lnTo>
                      <a:pt x="273011" y="87132"/>
                    </a:lnTo>
                    <a:lnTo>
                      <a:pt x="273549" y="88874"/>
                    </a:lnTo>
                    <a:lnTo>
                      <a:pt x="273212" y="91607"/>
                    </a:lnTo>
                    <a:lnTo>
                      <a:pt x="272003" y="95326"/>
                    </a:lnTo>
                    <a:lnTo>
                      <a:pt x="271800" y="98132"/>
                    </a:lnTo>
                    <a:lnTo>
                      <a:pt x="272597" y="100025"/>
                    </a:lnTo>
                    <a:lnTo>
                      <a:pt x="273707" y="100413"/>
                    </a:lnTo>
                    <a:lnTo>
                      <a:pt x="271037" y="101687"/>
                    </a:lnTo>
                    <a:lnTo>
                      <a:pt x="270429" y="102801"/>
                    </a:lnTo>
                    <a:lnTo>
                      <a:pt x="269381" y="104274"/>
                    </a:lnTo>
                    <a:lnTo>
                      <a:pt x="267682" y="104893"/>
                    </a:lnTo>
                    <a:lnTo>
                      <a:pt x="265970" y="105098"/>
                    </a:lnTo>
                    <a:lnTo>
                      <a:pt x="264585" y="104903"/>
                    </a:lnTo>
                    <a:lnTo>
                      <a:pt x="263797" y="104315"/>
                    </a:lnTo>
                    <a:lnTo>
                      <a:pt x="263836" y="103767"/>
                    </a:lnTo>
                    <a:lnTo>
                      <a:pt x="263102" y="103301"/>
                    </a:lnTo>
                    <a:lnTo>
                      <a:pt x="261275" y="103315"/>
                    </a:lnTo>
                    <a:lnTo>
                      <a:pt x="259394" y="104328"/>
                    </a:lnTo>
                    <a:lnTo>
                      <a:pt x="257891" y="105982"/>
                    </a:lnTo>
                    <a:lnTo>
                      <a:pt x="258358" y="106907"/>
                    </a:lnTo>
                    <a:lnTo>
                      <a:pt x="259742" y="107151"/>
                    </a:lnTo>
                    <a:lnTo>
                      <a:pt x="260107" y="107517"/>
                    </a:lnTo>
                    <a:lnTo>
                      <a:pt x="260107" y="107992"/>
                    </a:lnTo>
                    <a:lnTo>
                      <a:pt x="259619" y="108564"/>
                    </a:lnTo>
                    <a:lnTo>
                      <a:pt x="259034" y="109541"/>
                    </a:lnTo>
                    <a:lnTo>
                      <a:pt x="256129" y="112450"/>
                    </a:lnTo>
                    <a:lnTo>
                      <a:pt x="253197" y="115382"/>
                    </a:lnTo>
                    <a:lnTo>
                      <a:pt x="252728" y="116268"/>
                    </a:lnTo>
                    <a:lnTo>
                      <a:pt x="251798" y="116887"/>
                    </a:lnTo>
                    <a:lnTo>
                      <a:pt x="248070" y="118450"/>
                    </a:lnTo>
                    <a:lnTo>
                      <a:pt x="247680" y="119076"/>
                    </a:lnTo>
                    <a:lnTo>
                      <a:pt x="247468" y="121685"/>
                    </a:lnTo>
                    <a:lnTo>
                      <a:pt x="247051" y="123826"/>
                    </a:lnTo>
                    <a:lnTo>
                      <a:pt x="244287" y="125839"/>
                    </a:lnTo>
                    <a:lnTo>
                      <a:pt x="241536" y="127842"/>
                    </a:lnTo>
                    <a:lnTo>
                      <a:pt x="240849" y="129065"/>
                    </a:lnTo>
                    <a:lnTo>
                      <a:pt x="240348" y="130480"/>
                    </a:lnTo>
                    <a:lnTo>
                      <a:pt x="239485" y="132076"/>
                    </a:lnTo>
                    <a:lnTo>
                      <a:pt x="239314" y="132919"/>
                    </a:lnTo>
                    <a:lnTo>
                      <a:pt x="240707" y="134293"/>
                    </a:lnTo>
                    <a:lnTo>
                      <a:pt x="240545" y="135429"/>
                    </a:lnTo>
                    <a:lnTo>
                      <a:pt x="240102" y="137043"/>
                    </a:lnTo>
                    <a:lnTo>
                      <a:pt x="238780" y="138186"/>
                    </a:lnTo>
                    <a:lnTo>
                      <a:pt x="237319" y="138834"/>
                    </a:lnTo>
                    <a:lnTo>
                      <a:pt x="237351" y="140590"/>
                    </a:lnTo>
                    <a:lnTo>
                      <a:pt x="238129" y="140836"/>
                    </a:lnTo>
                    <a:lnTo>
                      <a:pt x="239897" y="140706"/>
                    </a:lnTo>
                    <a:lnTo>
                      <a:pt x="242391" y="139432"/>
                    </a:lnTo>
                    <a:lnTo>
                      <a:pt x="244017" y="137794"/>
                    </a:lnTo>
                    <a:lnTo>
                      <a:pt x="243059" y="136238"/>
                    </a:lnTo>
                    <a:lnTo>
                      <a:pt x="242940" y="135933"/>
                    </a:lnTo>
                    <a:lnTo>
                      <a:pt x="243171" y="135568"/>
                    </a:lnTo>
                    <a:lnTo>
                      <a:pt x="245099" y="133875"/>
                    </a:lnTo>
                    <a:lnTo>
                      <a:pt x="247466" y="132854"/>
                    </a:lnTo>
                    <a:lnTo>
                      <a:pt x="250767" y="132664"/>
                    </a:lnTo>
                    <a:lnTo>
                      <a:pt x="254745" y="133263"/>
                    </a:lnTo>
                    <a:lnTo>
                      <a:pt x="255142" y="133516"/>
                    </a:lnTo>
                    <a:lnTo>
                      <a:pt x="254950" y="134554"/>
                    </a:lnTo>
                    <a:lnTo>
                      <a:pt x="255321" y="136085"/>
                    </a:lnTo>
                    <a:lnTo>
                      <a:pt x="256043" y="137159"/>
                    </a:lnTo>
                    <a:lnTo>
                      <a:pt x="255054" y="140205"/>
                    </a:lnTo>
                    <a:lnTo>
                      <a:pt x="255797" y="141159"/>
                    </a:lnTo>
                    <a:lnTo>
                      <a:pt x="256954" y="142299"/>
                    </a:lnTo>
                    <a:lnTo>
                      <a:pt x="257822" y="143340"/>
                    </a:lnTo>
                    <a:lnTo>
                      <a:pt x="259070" y="144296"/>
                    </a:lnTo>
                    <a:lnTo>
                      <a:pt x="260180" y="145906"/>
                    </a:lnTo>
                    <a:lnTo>
                      <a:pt x="260560" y="146818"/>
                    </a:lnTo>
                    <a:lnTo>
                      <a:pt x="258785" y="148402"/>
                    </a:lnTo>
                    <a:lnTo>
                      <a:pt x="255771" y="149886"/>
                    </a:lnTo>
                    <a:lnTo>
                      <a:pt x="255432" y="150836"/>
                    </a:lnTo>
                    <a:lnTo>
                      <a:pt x="255471" y="151916"/>
                    </a:lnTo>
                    <a:lnTo>
                      <a:pt x="255810" y="152765"/>
                    </a:lnTo>
                    <a:lnTo>
                      <a:pt x="257472" y="153857"/>
                    </a:lnTo>
                    <a:lnTo>
                      <a:pt x="259263" y="156327"/>
                    </a:lnTo>
                    <a:lnTo>
                      <a:pt x="260396" y="158528"/>
                    </a:lnTo>
                    <a:lnTo>
                      <a:pt x="262881" y="160637"/>
                    </a:lnTo>
                    <a:lnTo>
                      <a:pt x="263486" y="161261"/>
                    </a:lnTo>
                    <a:lnTo>
                      <a:pt x="263331" y="161788"/>
                    </a:lnTo>
                    <a:lnTo>
                      <a:pt x="262676" y="162686"/>
                    </a:lnTo>
                    <a:lnTo>
                      <a:pt x="261826" y="165676"/>
                    </a:lnTo>
                    <a:lnTo>
                      <a:pt x="260811" y="166151"/>
                    </a:lnTo>
                    <a:lnTo>
                      <a:pt x="259679" y="166344"/>
                    </a:lnTo>
                    <a:lnTo>
                      <a:pt x="256607" y="168532"/>
                    </a:lnTo>
                    <a:lnTo>
                      <a:pt x="255237" y="168267"/>
                    </a:lnTo>
                    <a:lnTo>
                      <a:pt x="253290" y="168295"/>
                    </a:lnTo>
                    <a:lnTo>
                      <a:pt x="251862" y="169016"/>
                    </a:lnTo>
                    <a:lnTo>
                      <a:pt x="252018" y="170378"/>
                    </a:lnTo>
                    <a:lnTo>
                      <a:pt x="253270" y="171624"/>
                    </a:lnTo>
                    <a:lnTo>
                      <a:pt x="254006" y="172980"/>
                    </a:lnTo>
                    <a:lnTo>
                      <a:pt x="254304" y="174390"/>
                    </a:lnTo>
                    <a:lnTo>
                      <a:pt x="255695" y="175434"/>
                    </a:lnTo>
                    <a:lnTo>
                      <a:pt x="257647" y="176058"/>
                    </a:lnTo>
                    <a:lnTo>
                      <a:pt x="258764" y="176100"/>
                    </a:lnTo>
                    <a:lnTo>
                      <a:pt x="259494" y="176475"/>
                    </a:lnTo>
                    <a:lnTo>
                      <a:pt x="259932" y="176958"/>
                    </a:lnTo>
                    <a:lnTo>
                      <a:pt x="260772" y="179974"/>
                    </a:lnTo>
                    <a:lnTo>
                      <a:pt x="260269" y="180730"/>
                    </a:lnTo>
                    <a:lnTo>
                      <a:pt x="259217" y="181052"/>
                    </a:lnTo>
                    <a:lnTo>
                      <a:pt x="258589" y="182291"/>
                    </a:lnTo>
                    <a:lnTo>
                      <a:pt x="257334" y="184118"/>
                    </a:lnTo>
                    <a:lnTo>
                      <a:pt x="256622" y="185583"/>
                    </a:lnTo>
                    <a:lnTo>
                      <a:pt x="257410" y="186872"/>
                    </a:lnTo>
                    <a:lnTo>
                      <a:pt x="257746" y="187826"/>
                    </a:lnTo>
                    <a:lnTo>
                      <a:pt x="257325" y="188808"/>
                    </a:lnTo>
                    <a:lnTo>
                      <a:pt x="257887" y="190337"/>
                    </a:lnTo>
                    <a:lnTo>
                      <a:pt x="259370" y="191849"/>
                    </a:lnTo>
                    <a:lnTo>
                      <a:pt x="263398" y="193974"/>
                    </a:lnTo>
                    <a:lnTo>
                      <a:pt x="267138" y="195701"/>
                    </a:lnTo>
                    <a:lnTo>
                      <a:pt x="268295" y="195988"/>
                    </a:lnTo>
                    <a:lnTo>
                      <a:pt x="273348" y="194877"/>
                    </a:lnTo>
                    <a:lnTo>
                      <a:pt x="274184" y="194973"/>
                    </a:lnTo>
                    <a:lnTo>
                      <a:pt x="274799" y="196296"/>
                    </a:lnTo>
                    <a:lnTo>
                      <a:pt x="275067" y="197186"/>
                    </a:lnTo>
                    <a:lnTo>
                      <a:pt x="274499" y="198527"/>
                    </a:lnTo>
                    <a:lnTo>
                      <a:pt x="273132" y="200372"/>
                    </a:lnTo>
                    <a:lnTo>
                      <a:pt x="271651" y="201842"/>
                    </a:lnTo>
                    <a:lnTo>
                      <a:pt x="270753" y="203091"/>
                    </a:lnTo>
                    <a:lnTo>
                      <a:pt x="270940" y="204224"/>
                    </a:lnTo>
                    <a:lnTo>
                      <a:pt x="270999" y="205731"/>
                    </a:lnTo>
                    <a:lnTo>
                      <a:pt x="269794" y="206182"/>
                    </a:lnTo>
                    <a:lnTo>
                      <a:pt x="269755" y="205884"/>
                    </a:lnTo>
                    <a:lnTo>
                      <a:pt x="269258" y="205630"/>
                    </a:lnTo>
                    <a:lnTo>
                      <a:pt x="268829" y="205780"/>
                    </a:lnTo>
                    <a:lnTo>
                      <a:pt x="268498" y="206107"/>
                    </a:lnTo>
                    <a:lnTo>
                      <a:pt x="268446" y="206687"/>
                    </a:lnTo>
                    <a:lnTo>
                      <a:pt x="265877" y="207649"/>
                    </a:lnTo>
                    <a:lnTo>
                      <a:pt x="264106" y="208646"/>
                    </a:lnTo>
                    <a:lnTo>
                      <a:pt x="257103" y="214594"/>
                    </a:lnTo>
                    <a:lnTo>
                      <a:pt x="253827" y="216336"/>
                    </a:lnTo>
                    <a:lnTo>
                      <a:pt x="253182" y="217385"/>
                    </a:lnTo>
                    <a:lnTo>
                      <a:pt x="252514" y="219345"/>
                    </a:lnTo>
                    <a:lnTo>
                      <a:pt x="250590" y="221026"/>
                    </a:lnTo>
                    <a:lnTo>
                      <a:pt x="248906" y="221825"/>
                    </a:lnTo>
                    <a:lnTo>
                      <a:pt x="244734" y="222646"/>
                    </a:lnTo>
                    <a:lnTo>
                      <a:pt x="240545" y="224426"/>
                    </a:lnTo>
                    <a:lnTo>
                      <a:pt x="238658" y="223659"/>
                    </a:lnTo>
                    <a:lnTo>
                      <a:pt x="233769" y="223741"/>
                    </a:lnTo>
                    <a:lnTo>
                      <a:pt x="230720" y="221596"/>
                    </a:lnTo>
                    <a:lnTo>
                      <a:pt x="224859" y="220235"/>
                    </a:lnTo>
                    <a:lnTo>
                      <a:pt x="222950" y="217107"/>
                    </a:lnTo>
                    <a:lnTo>
                      <a:pt x="220281" y="216904"/>
                    </a:lnTo>
                    <a:lnTo>
                      <a:pt x="218532" y="216998"/>
                    </a:lnTo>
                    <a:lnTo>
                      <a:pt x="217487" y="216524"/>
                    </a:lnTo>
                    <a:lnTo>
                      <a:pt x="217215" y="215456"/>
                    </a:lnTo>
                    <a:lnTo>
                      <a:pt x="217191" y="214427"/>
                    </a:lnTo>
                    <a:lnTo>
                      <a:pt x="215339" y="214901"/>
                    </a:lnTo>
                    <a:lnTo>
                      <a:pt x="213922" y="214901"/>
                    </a:lnTo>
                    <a:lnTo>
                      <a:pt x="213077" y="215313"/>
                    </a:lnTo>
                    <a:lnTo>
                      <a:pt x="212410" y="215789"/>
                    </a:lnTo>
                    <a:lnTo>
                      <a:pt x="211622" y="215485"/>
                    </a:lnTo>
                    <a:lnTo>
                      <a:pt x="211164" y="215587"/>
                    </a:lnTo>
                    <a:lnTo>
                      <a:pt x="211205" y="216193"/>
                    </a:lnTo>
                    <a:lnTo>
                      <a:pt x="209504" y="216344"/>
                    </a:lnTo>
                    <a:lnTo>
                      <a:pt x="207660" y="215973"/>
                    </a:lnTo>
                    <a:lnTo>
                      <a:pt x="202818" y="214355"/>
                    </a:lnTo>
                    <a:lnTo>
                      <a:pt x="202075" y="214108"/>
                    </a:lnTo>
                    <a:lnTo>
                      <a:pt x="198715" y="213482"/>
                    </a:lnTo>
                    <a:lnTo>
                      <a:pt x="197357" y="212836"/>
                    </a:lnTo>
                    <a:lnTo>
                      <a:pt x="196258" y="211236"/>
                    </a:lnTo>
                    <a:lnTo>
                      <a:pt x="195418" y="210730"/>
                    </a:lnTo>
                    <a:lnTo>
                      <a:pt x="194921" y="210427"/>
                    </a:lnTo>
                    <a:lnTo>
                      <a:pt x="191786" y="211235"/>
                    </a:lnTo>
                    <a:lnTo>
                      <a:pt x="190698" y="212494"/>
                    </a:lnTo>
                    <a:lnTo>
                      <a:pt x="188998" y="213967"/>
                    </a:lnTo>
                    <a:lnTo>
                      <a:pt x="177370" y="221183"/>
                    </a:lnTo>
                    <a:lnTo>
                      <a:pt x="175247" y="224201"/>
                    </a:lnTo>
                    <a:lnTo>
                      <a:pt x="172790" y="228639"/>
                    </a:lnTo>
                    <a:lnTo>
                      <a:pt x="172598" y="230707"/>
                    </a:lnTo>
                    <a:lnTo>
                      <a:pt x="173656" y="237309"/>
                    </a:lnTo>
                    <a:lnTo>
                      <a:pt x="176020" y="240769"/>
                    </a:lnTo>
                    <a:lnTo>
                      <a:pt x="176320" y="241569"/>
                    </a:lnTo>
                    <a:lnTo>
                      <a:pt x="175010" y="241573"/>
                    </a:lnTo>
                    <a:lnTo>
                      <a:pt x="172809" y="241141"/>
                    </a:lnTo>
                    <a:lnTo>
                      <a:pt x="170982" y="240607"/>
                    </a:lnTo>
                    <a:lnTo>
                      <a:pt x="169244" y="240905"/>
                    </a:lnTo>
                    <a:lnTo>
                      <a:pt x="167569" y="241620"/>
                    </a:lnTo>
                    <a:lnTo>
                      <a:pt x="166104" y="242052"/>
                    </a:lnTo>
                    <a:lnTo>
                      <a:pt x="165053" y="242173"/>
                    </a:lnTo>
                    <a:lnTo>
                      <a:pt x="164349" y="242585"/>
                    </a:lnTo>
                    <a:lnTo>
                      <a:pt x="164012" y="243409"/>
                    </a:lnTo>
                    <a:lnTo>
                      <a:pt x="163943" y="243985"/>
                    </a:lnTo>
                    <a:lnTo>
                      <a:pt x="162092" y="243843"/>
                    </a:lnTo>
                    <a:lnTo>
                      <a:pt x="157812" y="242658"/>
                    </a:lnTo>
                    <a:lnTo>
                      <a:pt x="153964" y="241841"/>
                    </a:lnTo>
                    <a:lnTo>
                      <a:pt x="151708" y="242770"/>
                    </a:lnTo>
                    <a:lnTo>
                      <a:pt x="150256" y="243638"/>
                    </a:lnTo>
                    <a:lnTo>
                      <a:pt x="149235" y="243505"/>
                    </a:lnTo>
                    <a:lnTo>
                      <a:pt x="148460" y="242592"/>
                    </a:lnTo>
                    <a:lnTo>
                      <a:pt x="147940" y="241698"/>
                    </a:lnTo>
                    <a:lnTo>
                      <a:pt x="146432" y="240878"/>
                    </a:lnTo>
                    <a:lnTo>
                      <a:pt x="143034" y="239645"/>
                    </a:lnTo>
                    <a:lnTo>
                      <a:pt x="143208" y="239050"/>
                    </a:lnTo>
                    <a:lnTo>
                      <a:pt x="143789" y="238220"/>
                    </a:lnTo>
                    <a:lnTo>
                      <a:pt x="143772" y="237708"/>
                    </a:lnTo>
                    <a:lnTo>
                      <a:pt x="143118" y="236947"/>
                    </a:lnTo>
                    <a:lnTo>
                      <a:pt x="139985" y="236130"/>
                    </a:lnTo>
                    <a:lnTo>
                      <a:pt x="138508" y="235924"/>
                    </a:lnTo>
                    <a:lnTo>
                      <a:pt x="137568" y="236486"/>
                    </a:lnTo>
                    <a:lnTo>
                      <a:pt x="136892" y="237174"/>
                    </a:lnTo>
                    <a:lnTo>
                      <a:pt x="135147" y="234643"/>
                    </a:lnTo>
                    <a:lnTo>
                      <a:pt x="133906" y="234128"/>
                    </a:lnTo>
                    <a:lnTo>
                      <a:pt x="132027" y="234043"/>
                    </a:lnTo>
                    <a:lnTo>
                      <a:pt x="129879" y="233270"/>
                    </a:lnTo>
                    <a:lnTo>
                      <a:pt x="127643" y="232283"/>
                    </a:lnTo>
                    <a:lnTo>
                      <a:pt x="122213" y="230703"/>
                    </a:lnTo>
                    <a:lnTo>
                      <a:pt x="120718" y="230514"/>
                    </a:lnTo>
                    <a:lnTo>
                      <a:pt x="120120" y="230764"/>
                    </a:lnTo>
                    <a:lnTo>
                      <a:pt x="119721" y="231709"/>
                    </a:lnTo>
                    <a:lnTo>
                      <a:pt x="119505" y="234377"/>
                    </a:lnTo>
                    <a:lnTo>
                      <a:pt x="119276" y="234672"/>
                    </a:lnTo>
                    <a:lnTo>
                      <a:pt x="116756" y="234761"/>
                    </a:lnTo>
                    <a:lnTo>
                      <a:pt x="113651" y="234390"/>
                    </a:lnTo>
                    <a:lnTo>
                      <a:pt x="112228" y="234574"/>
                    </a:lnTo>
                    <a:lnTo>
                      <a:pt x="110958" y="234583"/>
                    </a:lnTo>
                    <a:lnTo>
                      <a:pt x="109762" y="233877"/>
                    </a:lnTo>
                    <a:lnTo>
                      <a:pt x="104399" y="234685"/>
                    </a:lnTo>
                    <a:lnTo>
                      <a:pt x="103507" y="234291"/>
                    </a:lnTo>
                    <a:lnTo>
                      <a:pt x="102212" y="233086"/>
                    </a:lnTo>
                    <a:lnTo>
                      <a:pt x="100769" y="232114"/>
                    </a:lnTo>
                    <a:lnTo>
                      <a:pt x="99647" y="231615"/>
                    </a:lnTo>
                    <a:lnTo>
                      <a:pt x="98691" y="231043"/>
                    </a:lnTo>
                    <a:lnTo>
                      <a:pt x="97822" y="230950"/>
                    </a:lnTo>
                    <a:lnTo>
                      <a:pt x="96499" y="231504"/>
                    </a:lnTo>
                    <a:lnTo>
                      <a:pt x="94670" y="231739"/>
                    </a:lnTo>
                    <a:lnTo>
                      <a:pt x="93152" y="231667"/>
                    </a:lnTo>
                    <a:lnTo>
                      <a:pt x="92342" y="231748"/>
                    </a:lnTo>
                    <a:lnTo>
                      <a:pt x="88942" y="228789"/>
                    </a:lnTo>
                    <a:lnTo>
                      <a:pt x="88445" y="227979"/>
                    </a:lnTo>
                    <a:lnTo>
                      <a:pt x="86752" y="227754"/>
                    </a:lnTo>
                    <a:lnTo>
                      <a:pt x="84660" y="227718"/>
                    </a:lnTo>
                    <a:lnTo>
                      <a:pt x="79317" y="225799"/>
                    </a:lnTo>
                    <a:lnTo>
                      <a:pt x="76885" y="224768"/>
                    </a:lnTo>
                    <a:lnTo>
                      <a:pt x="76529" y="224155"/>
                    </a:lnTo>
                    <a:lnTo>
                      <a:pt x="76562" y="223659"/>
                    </a:lnTo>
                    <a:lnTo>
                      <a:pt x="76147" y="223766"/>
                    </a:lnTo>
                    <a:lnTo>
                      <a:pt x="75397" y="224643"/>
                    </a:lnTo>
                    <a:lnTo>
                      <a:pt x="75004" y="225358"/>
                    </a:lnTo>
                    <a:lnTo>
                      <a:pt x="74484" y="225492"/>
                    </a:lnTo>
                    <a:lnTo>
                      <a:pt x="73716" y="225381"/>
                    </a:lnTo>
                    <a:lnTo>
                      <a:pt x="73007" y="224978"/>
                    </a:lnTo>
                    <a:lnTo>
                      <a:pt x="72573" y="224459"/>
                    </a:lnTo>
                    <a:lnTo>
                      <a:pt x="73038" y="223551"/>
                    </a:lnTo>
                    <a:lnTo>
                      <a:pt x="73852" y="222367"/>
                    </a:lnTo>
                    <a:lnTo>
                      <a:pt x="74190" y="221078"/>
                    </a:lnTo>
                    <a:lnTo>
                      <a:pt x="74116" y="219924"/>
                    </a:lnTo>
                    <a:lnTo>
                      <a:pt x="72766" y="219183"/>
                    </a:lnTo>
                    <a:lnTo>
                      <a:pt x="70781" y="218874"/>
                    </a:lnTo>
                    <a:lnTo>
                      <a:pt x="69329" y="218786"/>
                    </a:lnTo>
                    <a:lnTo>
                      <a:pt x="67434" y="218126"/>
                    </a:lnTo>
                    <a:lnTo>
                      <a:pt x="66541" y="217650"/>
                    </a:lnTo>
                    <a:lnTo>
                      <a:pt x="65668" y="216364"/>
                    </a:lnTo>
                    <a:lnTo>
                      <a:pt x="65639" y="215428"/>
                    </a:lnTo>
                    <a:lnTo>
                      <a:pt x="69234" y="214602"/>
                    </a:lnTo>
                    <a:lnTo>
                      <a:pt x="72476" y="211216"/>
                    </a:lnTo>
                    <a:lnTo>
                      <a:pt x="75546" y="198890"/>
                    </a:lnTo>
                    <a:lnTo>
                      <a:pt x="77768" y="184245"/>
                    </a:lnTo>
                    <a:lnTo>
                      <a:pt x="79420" y="181469"/>
                    </a:lnTo>
                    <a:lnTo>
                      <a:pt x="81495" y="180706"/>
                    </a:lnTo>
                    <a:lnTo>
                      <a:pt x="79817" y="178684"/>
                    </a:lnTo>
                    <a:lnTo>
                      <a:pt x="78766" y="179708"/>
                    </a:lnTo>
                    <a:lnTo>
                      <a:pt x="78325" y="180794"/>
                    </a:lnTo>
                    <a:lnTo>
                      <a:pt x="77775" y="181336"/>
                    </a:lnTo>
                    <a:lnTo>
                      <a:pt x="79016" y="167825"/>
                    </a:lnTo>
                    <a:lnTo>
                      <a:pt x="79901" y="162861"/>
                    </a:lnTo>
                    <a:lnTo>
                      <a:pt x="81406" y="157650"/>
                    </a:lnTo>
                    <a:lnTo>
                      <a:pt x="84485" y="159720"/>
                    </a:lnTo>
                    <a:lnTo>
                      <a:pt x="87037" y="161817"/>
                    </a:lnTo>
                    <a:lnTo>
                      <a:pt x="88357" y="163636"/>
                    </a:lnTo>
                    <a:lnTo>
                      <a:pt x="90027" y="169686"/>
                    </a:lnTo>
                    <a:lnTo>
                      <a:pt x="91290" y="170954"/>
                    </a:lnTo>
                    <a:lnTo>
                      <a:pt x="93181" y="172226"/>
                    </a:lnTo>
                    <a:lnTo>
                      <a:pt x="92434" y="170837"/>
                    </a:lnTo>
                    <a:lnTo>
                      <a:pt x="91133" y="169776"/>
                    </a:lnTo>
                    <a:lnTo>
                      <a:pt x="89099" y="161709"/>
                    </a:lnTo>
                    <a:lnTo>
                      <a:pt x="87823" y="159420"/>
                    </a:lnTo>
                    <a:lnTo>
                      <a:pt x="85836" y="157492"/>
                    </a:lnTo>
                    <a:lnTo>
                      <a:pt x="79438" y="153428"/>
                    </a:lnTo>
                    <a:lnTo>
                      <a:pt x="78863" y="152643"/>
                    </a:lnTo>
                    <a:lnTo>
                      <a:pt x="78554" y="151089"/>
                    </a:lnTo>
                    <a:lnTo>
                      <a:pt x="80668" y="151155"/>
                    </a:lnTo>
                    <a:lnTo>
                      <a:pt x="82495" y="151910"/>
                    </a:lnTo>
                    <a:lnTo>
                      <a:pt x="82279" y="151040"/>
                    </a:lnTo>
                    <a:lnTo>
                      <a:pt x="81737" y="150131"/>
                    </a:lnTo>
                    <a:lnTo>
                      <a:pt x="80889" y="146830"/>
                    </a:lnTo>
                    <a:lnTo>
                      <a:pt x="80181" y="139107"/>
                    </a:lnTo>
                    <a:lnTo>
                      <a:pt x="80277" y="137782"/>
                    </a:lnTo>
                    <a:lnTo>
                      <a:pt x="79962" y="136157"/>
                    </a:lnTo>
                    <a:lnTo>
                      <a:pt x="77916" y="135793"/>
                    </a:lnTo>
                    <a:lnTo>
                      <a:pt x="76280" y="135726"/>
                    </a:lnTo>
                    <a:lnTo>
                      <a:pt x="74518" y="135084"/>
                    </a:lnTo>
                    <a:lnTo>
                      <a:pt x="65805" y="130514"/>
                    </a:lnTo>
                    <a:lnTo>
                      <a:pt x="62822" y="125790"/>
                    </a:lnTo>
                    <a:lnTo>
                      <a:pt x="59772" y="122297"/>
                    </a:lnTo>
                    <a:lnTo>
                      <a:pt x="59040" y="120772"/>
                    </a:lnTo>
                    <a:lnTo>
                      <a:pt x="59088" y="119226"/>
                    </a:lnTo>
                    <a:lnTo>
                      <a:pt x="60667" y="115957"/>
                    </a:lnTo>
                    <a:lnTo>
                      <a:pt x="59273" y="113891"/>
                    </a:lnTo>
                    <a:lnTo>
                      <a:pt x="57911" y="113480"/>
                    </a:lnTo>
                    <a:lnTo>
                      <a:pt x="56727" y="112457"/>
                    </a:lnTo>
                    <a:lnTo>
                      <a:pt x="57799" y="110751"/>
                    </a:lnTo>
                    <a:lnTo>
                      <a:pt x="58690" y="109659"/>
                    </a:lnTo>
                    <a:lnTo>
                      <a:pt x="60475" y="109362"/>
                    </a:lnTo>
                    <a:lnTo>
                      <a:pt x="62816" y="109724"/>
                    </a:lnTo>
                    <a:lnTo>
                      <a:pt x="65036" y="110712"/>
                    </a:lnTo>
                    <a:lnTo>
                      <a:pt x="66778" y="110974"/>
                    </a:lnTo>
                    <a:lnTo>
                      <a:pt x="61629" y="108323"/>
                    </a:lnTo>
                    <a:lnTo>
                      <a:pt x="53279" y="109217"/>
                    </a:lnTo>
                    <a:lnTo>
                      <a:pt x="51479" y="108875"/>
                    </a:lnTo>
                    <a:lnTo>
                      <a:pt x="49959" y="108284"/>
                    </a:lnTo>
                    <a:lnTo>
                      <a:pt x="49365" y="106336"/>
                    </a:lnTo>
                    <a:lnTo>
                      <a:pt x="50552" y="105458"/>
                    </a:lnTo>
                    <a:lnTo>
                      <a:pt x="51628" y="103833"/>
                    </a:lnTo>
                    <a:lnTo>
                      <a:pt x="50411" y="102690"/>
                    </a:lnTo>
                    <a:lnTo>
                      <a:pt x="48834" y="102257"/>
                    </a:lnTo>
                    <a:lnTo>
                      <a:pt x="46360" y="102282"/>
                    </a:lnTo>
                    <a:lnTo>
                      <a:pt x="44052" y="102627"/>
                    </a:lnTo>
                    <a:lnTo>
                      <a:pt x="43466" y="101970"/>
                    </a:lnTo>
                    <a:lnTo>
                      <a:pt x="44874" y="100158"/>
                    </a:lnTo>
                    <a:lnTo>
                      <a:pt x="43678" y="99491"/>
                    </a:lnTo>
                    <a:lnTo>
                      <a:pt x="42082" y="99802"/>
                    </a:lnTo>
                    <a:lnTo>
                      <a:pt x="39767" y="100178"/>
                    </a:lnTo>
                    <a:lnTo>
                      <a:pt x="37553" y="99609"/>
                    </a:lnTo>
                    <a:lnTo>
                      <a:pt x="35460" y="97547"/>
                    </a:lnTo>
                    <a:lnTo>
                      <a:pt x="34073" y="97562"/>
                    </a:lnTo>
                    <a:lnTo>
                      <a:pt x="33120" y="97817"/>
                    </a:lnTo>
                    <a:lnTo>
                      <a:pt x="31706" y="97023"/>
                    </a:lnTo>
                    <a:lnTo>
                      <a:pt x="30218" y="96824"/>
                    </a:lnTo>
                    <a:lnTo>
                      <a:pt x="29156" y="97087"/>
                    </a:lnTo>
                    <a:lnTo>
                      <a:pt x="27744" y="95903"/>
                    </a:lnTo>
                    <a:lnTo>
                      <a:pt x="19051" y="93527"/>
                    </a:lnTo>
                    <a:lnTo>
                      <a:pt x="15297" y="93236"/>
                    </a:lnTo>
                    <a:lnTo>
                      <a:pt x="11854" y="94313"/>
                    </a:lnTo>
                    <a:lnTo>
                      <a:pt x="9959" y="93939"/>
                    </a:lnTo>
                    <a:lnTo>
                      <a:pt x="8566" y="92403"/>
                    </a:lnTo>
                    <a:lnTo>
                      <a:pt x="7397" y="89823"/>
                    </a:lnTo>
                    <a:lnTo>
                      <a:pt x="1851" y="87832"/>
                    </a:lnTo>
                    <a:lnTo>
                      <a:pt x="2948" y="86526"/>
                    </a:lnTo>
                    <a:lnTo>
                      <a:pt x="5530" y="86217"/>
                    </a:lnTo>
                    <a:lnTo>
                      <a:pt x="8506" y="85310"/>
                    </a:lnTo>
                    <a:lnTo>
                      <a:pt x="9576" y="84147"/>
                    </a:lnTo>
                    <a:lnTo>
                      <a:pt x="7250" y="82790"/>
                    </a:lnTo>
                    <a:lnTo>
                      <a:pt x="5535" y="82457"/>
                    </a:lnTo>
                    <a:lnTo>
                      <a:pt x="4824" y="81969"/>
                    </a:lnTo>
                    <a:lnTo>
                      <a:pt x="4099" y="80751"/>
                    </a:lnTo>
                    <a:lnTo>
                      <a:pt x="5127" y="80193"/>
                    </a:lnTo>
                    <a:lnTo>
                      <a:pt x="5851" y="80489"/>
                    </a:lnTo>
                    <a:lnTo>
                      <a:pt x="7942" y="80665"/>
                    </a:lnTo>
                    <a:lnTo>
                      <a:pt x="11523" y="80365"/>
                    </a:lnTo>
                    <a:lnTo>
                      <a:pt x="10188" y="79136"/>
                    </a:lnTo>
                    <a:lnTo>
                      <a:pt x="8803" y="78862"/>
                    </a:lnTo>
                    <a:lnTo>
                      <a:pt x="8167" y="78554"/>
                    </a:lnTo>
                    <a:lnTo>
                      <a:pt x="5256" y="78421"/>
                    </a:lnTo>
                    <a:lnTo>
                      <a:pt x="3931" y="78840"/>
                    </a:lnTo>
                    <a:lnTo>
                      <a:pt x="954" y="78681"/>
                    </a:lnTo>
                    <a:lnTo>
                      <a:pt x="309" y="77352"/>
                    </a:lnTo>
                    <a:lnTo>
                      <a:pt x="0" y="76212"/>
                    </a:lnTo>
                    <a:lnTo>
                      <a:pt x="923" y="73668"/>
                    </a:lnTo>
                    <a:lnTo>
                      <a:pt x="5115" y="71394"/>
                    </a:lnTo>
                    <a:lnTo>
                      <a:pt x="15558" y="68905"/>
                    </a:lnTo>
                    <a:lnTo>
                      <a:pt x="20052" y="69269"/>
                    </a:lnTo>
                    <a:lnTo>
                      <a:pt x="23167" y="68821"/>
                    </a:lnTo>
                    <a:lnTo>
                      <a:pt x="26900" y="67251"/>
                    </a:lnTo>
                    <a:lnTo>
                      <a:pt x="28547" y="65905"/>
                    </a:lnTo>
                    <a:lnTo>
                      <a:pt x="33855" y="65112"/>
                    </a:lnTo>
                    <a:lnTo>
                      <a:pt x="38901" y="66540"/>
                    </a:lnTo>
                    <a:lnTo>
                      <a:pt x="43553" y="71931"/>
                    </a:lnTo>
                    <a:lnTo>
                      <a:pt x="45776" y="73755"/>
                    </a:lnTo>
                    <a:lnTo>
                      <a:pt x="51219" y="70589"/>
                    </a:lnTo>
                    <a:lnTo>
                      <a:pt x="59328" y="70682"/>
                    </a:lnTo>
                    <a:lnTo>
                      <a:pt x="61003" y="72470"/>
                    </a:lnTo>
                    <a:lnTo>
                      <a:pt x="61679" y="70964"/>
                    </a:lnTo>
                    <a:lnTo>
                      <a:pt x="63170" y="69201"/>
                    </a:lnTo>
                    <a:lnTo>
                      <a:pt x="64359" y="70005"/>
                    </a:lnTo>
                    <a:lnTo>
                      <a:pt x="64961" y="71094"/>
                    </a:lnTo>
                    <a:lnTo>
                      <a:pt x="73520" y="70785"/>
                    </a:lnTo>
                    <a:lnTo>
                      <a:pt x="74872" y="70467"/>
                    </a:lnTo>
                    <a:lnTo>
                      <a:pt x="72573" y="69187"/>
                    </a:lnTo>
                    <a:lnTo>
                      <a:pt x="70693" y="66117"/>
                    </a:lnTo>
                    <a:lnTo>
                      <a:pt x="70303" y="54792"/>
                    </a:lnTo>
                    <a:lnTo>
                      <a:pt x="67932" y="51621"/>
                    </a:lnTo>
                    <a:lnTo>
                      <a:pt x="65210" y="46549"/>
                    </a:lnTo>
                    <a:lnTo>
                      <a:pt x="63958" y="43535"/>
                    </a:lnTo>
                    <a:lnTo>
                      <a:pt x="63840" y="42492"/>
                    </a:lnTo>
                    <a:lnTo>
                      <a:pt x="64259" y="40986"/>
                    </a:lnTo>
                    <a:lnTo>
                      <a:pt x="67605" y="41067"/>
                    </a:lnTo>
                    <a:lnTo>
                      <a:pt x="70190" y="41449"/>
                    </a:lnTo>
                    <a:lnTo>
                      <a:pt x="75110" y="40310"/>
                    </a:lnTo>
                    <a:lnTo>
                      <a:pt x="77478" y="41090"/>
                    </a:lnTo>
                    <a:lnTo>
                      <a:pt x="77338" y="43445"/>
                    </a:lnTo>
                    <a:lnTo>
                      <a:pt x="78061" y="46413"/>
                    </a:lnTo>
                    <a:lnTo>
                      <a:pt x="78886" y="47849"/>
                    </a:lnTo>
                    <a:lnTo>
                      <a:pt x="80134" y="49481"/>
                    </a:lnTo>
                    <a:lnTo>
                      <a:pt x="84100" y="49330"/>
                    </a:lnTo>
                    <a:lnTo>
                      <a:pt x="88382" y="50289"/>
                    </a:lnTo>
                    <a:lnTo>
                      <a:pt x="93791" y="50437"/>
                    </a:lnTo>
                    <a:lnTo>
                      <a:pt x="101694" y="52091"/>
                    </a:lnTo>
                    <a:lnTo>
                      <a:pt x="105062" y="51133"/>
                    </a:lnTo>
                    <a:lnTo>
                      <a:pt x="108319" y="49091"/>
                    </a:lnTo>
                    <a:lnTo>
                      <a:pt x="114527" y="47747"/>
                    </a:lnTo>
                    <a:lnTo>
                      <a:pt x="115022" y="47035"/>
                    </a:lnTo>
                    <a:lnTo>
                      <a:pt x="111448" y="47319"/>
                    </a:lnTo>
                    <a:lnTo>
                      <a:pt x="108170" y="46023"/>
                    </a:lnTo>
                    <a:lnTo>
                      <a:pt x="107728" y="44615"/>
                    </a:lnTo>
                    <a:lnTo>
                      <a:pt x="108107" y="43349"/>
                    </a:lnTo>
                    <a:lnTo>
                      <a:pt x="109438" y="40433"/>
                    </a:lnTo>
                    <a:lnTo>
                      <a:pt x="118935" y="35828"/>
                    </a:lnTo>
                    <a:lnTo>
                      <a:pt x="125743" y="34466"/>
                    </a:lnTo>
                    <a:lnTo>
                      <a:pt x="132850" y="31926"/>
                    </a:lnTo>
                    <a:lnTo>
                      <a:pt x="136426" y="29319"/>
                    </a:lnTo>
                    <a:lnTo>
                      <a:pt x="138788" y="25948"/>
                    </a:lnTo>
                    <a:lnTo>
                      <a:pt x="139548" y="25207"/>
                    </a:lnTo>
                    <a:lnTo>
                      <a:pt x="140529" y="24585"/>
                    </a:lnTo>
                    <a:lnTo>
                      <a:pt x="139617" y="23376"/>
                    </a:lnTo>
                    <a:lnTo>
                      <a:pt x="140235" y="10443"/>
                    </a:lnTo>
                    <a:lnTo>
                      <a:pt x="140900" y="8106"/>
                    </a:lnTo>
                    <a:lnTo>
                      <a:pt x="142286" y="6195"/>
                    </a:lnTo>
                    <a:lnTo>
                      <a:pt x="144396" y="4716"/>
                    </a:lnTo>
                    <a:lnTo>
                      <a:pt x="147598" y="3112"/>
                    </a:lnTo>
                    <a:lnTo>
                      <a:pt x="159389" y="895"/>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67" name="ee4p_GB_1_15912">
                <a:extLst>
                  <a:ext uri="{FF2B5EF4-FFF2-40B4-BE49-F238E27FC236}">
                    <a16:creationId xmlns="" xmlns:a16="http://schemas.microsoft.com/office/drawing/2014/main" id="{79C42CF1-3BF3-470B-B0CB-AEACC798AF44}"/>
                  </a:ext>
                </a:extLst>
              </p:cNvPr>
              <p:cNvSpPr>
                <a:spLocks noChangeAspect="1"/>
              </p:cNvSpPr>
              <p:nvPr>
                <p:custDataLst>
                  <p:tags r:id="rId19"/>
                </p:custDataLst>
              </p:nvPr>
            </p:nvSpPr>
            <p:spPr>
              <a:xfrm>
                <a:off x="3032547" y="2288779"/>
                <a:ext cx="880815" cy="1448288"/>
              </a:xfrm>
              <a:custGeom>
                <a:avLst/>
                <a:gdLst>
                  <a:gd name="connsiteX0" fmla="*/ 130999 w 218720"/>
                  <a:gd name="connsiteY0" fmla="*/ 356870 h 359632"/>
                  <a:gd name="connsiteX1" fmla="*/ 134057 w 218720"/>
                  <a:gd name="connsiteY1" fmla="*/ 357184 h 359632"/>
                  <a:gd name="connsiteX2" fmla="*/ 135462 w 218720"/>
                  <a:gd name="connsiteY2" fmla="*/ 357875 h 359632"/>
                  <a:gd name="connsiteX3" fmla="*/ 135656 w 218720"/>
                  <a:gd name="connsiteY3" fmla="*/ 359317 h 359632"/>
                  <a:gd name="connsiteX4" fmla="*/ 134686 w 218720"/>
                  <a:gd name="connsiteY4" fmla="*/ 359632 h 359632"/>
                  <a:gd name="connsiteX5" fmla="*/ 133862 w 218720"/>
                  <a:gd name="connsiteY5" fmla="*/ 359129 h 359632"/>
                  <a:gd name="connsiteX6" fmla="*/ 132211 w 218720"/>
                  <a:gd name="connsiteY6" fmla="*/ 359129 h 359632"/>
                  <a:gd name="connsiteX7" fmla="*/ 130660 w 218720"/>
                  <a:gd name="connsiteY7" fmla="*/ 359444 h 359632"/>
                  <a:gd name="connsiteX8" fmla="*/ 123886 w 218720"/>
                  <a:gd name="connsiteY8" fmla="*/ 349985 h 359632"/>
                  <a:gd name="connsiteX9" fmla="*/ 124356 w 218720"/>
                  <a:gd name="connsiteY9" fmla="*/ 349993 h 359632"/>
                  <a:gd name="connsiteX10" fmla="*/ 124547 w 218720"/>
                  <a:gd name="connsiteY10" fmla="*/ 350331 h 359632"/>
                  <a:gd name="connsiteX11" fmla="*/ 123771 w 218720"/>
                  <a:gd name="connsiteY11" fmla="*/ 352219 h 359632"/>
                  <a:gd name="connsiteX12" fmla="*/ 121745 w 218720"/>
                  <a:gd name="connsiteY12" fmla="*/ 351582 h 359632"/>
                  <a:gd name="connsiteX13" fmla="*/ 121587 w 218720"/>
                  <a:gd name="connsiteY13" fmla="*/ 351086 h 359632"/>
                  <a:gd name="connsiteX14" fmla="*/ 151070 w 218720"/>
                  <a:gd name="connsiteY14" fmla="*/ 313354 h 359632"/>
                  <a:gd name="connsiteX15" fmla="*/ 154798 w 218720"/>
                  <a:gd name="connsiteY15" fmla="*/ 314483 h 359632"/>
                  <a:gd name="connsiteX16" fmla="*/ 156537 w 218720"/>
                  <a:gd name="connsiteY16" fmla="*/ 315778 h 359632"/>
                  <a:gd name="connsiteX17" fmla="*/ 154684 w 218720"/>
                  <a:gd name="connsiteY17" fmla="*/ 316783 h 359632"/>
                  <a:gd name="connsiteX18" fmla="*/ 154099 w 218720"/>
                  <a:gd name="connsiteY18" fmla="*/ 317960 h 359632"/>
                  <a:gd name="connsiteX19" fmla="*/ 153651 w 218720"/>
                  <a:gd name="connsiteY19" fmla="*/ 318425 h 359632"/>
                  <a:gd name="connsiteX20" fmla="*/ 152426 w 218720"/>
                  <a:gd name="connsiteY20" fmla="*/ 318728 h 359632"/>
                  <a:gd name="connsiteX21" fmla="*/ 151214 w 218720"/>
                  <a:gd name="connsiteY21" fmla="*/ 318736 h 359632"/>
                  <a:gd name="connsiteX22" fmla="*/ 146592 w 218720"/>
                  <a:gd name="connsiteY22" fmla="*/ 316373 h 359632"/>
                  <a:gd name="connsiteX23" fmla="*/ 145528 w 218720"/>
                  <a:gd name="connsiteY23" fmla="*/ 316480 h 359632"/>
                  <a:gd name="connsiteX24" fmla="*/ 146584 w 218720"/>
                  <a:gd name="connsiteY24" fmla="*/ 315397 h 359632"/>
                  <a:gd name="connsiteX25" fmla="*/ 149455 w 218720"/>
                  <a:gd name="connsiteY25" fmla="*/ 314517 h 359632"/>
                  <a:gd name="connsiteX26" fmla="*/ 81441 w 218720"/>
                  <a:gd name="connsiteY26" fmla="*/ 235014 h 359632"/>
                  <a:gd name="connsiteX27" fmla="*/ 84683 w 218720"/>
                  <a:gd name="connsiteY27" fmla="*/ 235075 h 359632"/>
                  <a:gd name="connsiteX28" fmla="*/ 87299 w 218720"/>
                  <a:gd name="connsiteY28" fmla="*/ 237958 h 359632"/>
                  <a:gd name="connsiteX29" fmla="*/ 88226 w 218720"/>
                  <a:gd name="connsiteY29" fmla="*/ 238517 h 359632"/>
                  <a:gd name="connsiteX30" fmla="*/ 90559 w 218720"/>
                  <a:gd name="connsiteY30" fmla="*/ 238429 h 359632"/>
                  <a:gd name="connsiteX31" fmla="*/ 89787 w 218720"/>
                  <a:gd name="connsiteY31" fmla="*/ 239675 h 359632"/>
                  <a:gd name="connsiteX32" fmla="*/ 87220 w 218720"/>
                  <a:gd name="connsiteY32" fmla="*/ 241064 h 359632"/>
                  <a:gd name="connsiteX33" fmla="*/ 85490 w 218720"/>
                  <a:gd name="connsiteY33" fmla="*/ 242434 h 359632"/>
                  <a:gd name="connsiteX34" fmla="*/ 83402 w 218720"/>
                  <a:gd name="connsiteY34" fmla="*/ 243581 h 359632"/>
                  <a:gd name="connsiteX35" fmla="*/ 82389 w 218720"/>
                  <a:gd name="connsiteY35" fmla="*/ 242265 h 359632"/>
                  <a:gd name="connsiteX36" fmla="*/ 81214 w 218720"/>
                  <a:gd name="connsiteY36" fmla="*/ 242315 h 359632"/>
                  <a:gd name="connsiteX37" fmla="*/ 79418 w 218720"/>
                  <a:gd name="connsiteY37" fmla="*/ 239791 h 359632"/>
                  <a:gd name="connsiteX38" fmla="*/ 79094 w 218720"/>
                  <a:gd name="connsiteY38" fmla="*/ 236001 h 359632"/>
                  <a:gd name="connsiteX39" fmla="*/ 82259 w 218720"/>
                  <a:gd name="connsiteY39" fmla="*/ 205081 h 359632"/>
                  <a:gd name="connsiteX40" fmla="*/ 82904 w 218720"/>
                  <a:gd name="connsiteY40" fmla="*/ 205211 h 359632"/>
                  <a:gd name="connsiteX41" fmla="*/ 83310 w 218720"/>
                  <a:gd name="connsiteY41" fmla="*/ 205526 h 359632"/>
                  <a:gd name="connsiteX42" fmla="*/ 84177 w 218720"/>
                  <a:gd name="connsiteY42" fmla="*/ 209288 h 359632"/>
                  <a:gd name="connsiteX43" fmla="*/ 82976 w 218720"/>
                  <a:gd name="connsiteY43" fmla="*/ 210618 h 359632"/>
                  <a:gd name="connsiteX44" fmla="*/ 82539 w 218720"/>
                  <a:gd name="connsiteY44" fmla="*/ 211836 h 359632"/>
                  <a:gd name="connsiteX45" fmla="*/ 78068 w 218720"/>
                  <a:gd name="connsiteY45" fmla="*/ 215684 h 359632"/>
                  <a:gd name="connsiteX46" fmla="*/ 76259 w 218720"/>
                  <a:gd name="connsiteY46" fmla="*/ 214993 h 359632"/>
                  <a:gd name="connsiteX47" fmla="*/ 74718 w 218720"/>
                  <a:gd name="connsiteY47" fmla="*/ 215358 h 359632"/>
                  <a:gd name="connsiteX48" fmla="*/ 74285 w 218720"/>
                  <a:gd name="connsiteY48" fmla="*/ 215248 h 359632"/>
                  <a:gd name="connsiteX49" fmla="*/ 75165 w 218720"/>
                  <a:gd name="connsiteY49" fmla="*/ 213859 h 359632"/>
                  <a:gd name="connsiteX50" fmla="*/ 76200 w 218720"/>
                  <a:gd name="connsiteY50" fmla="*/ 210633 h 359632"/>
                  <a:gd name="connsiteX51" fmla="*/ 78055 w 218720"/>
                  <a:gd name="connsiteY51" fmla="*/ 209353 h 359632"/>
                  <a:gd name="connsiteX52" fmla="*/ 80403 w 218720"/>
                  <a:gd name="connsiteY52" fmla="*/ 206010 h 359632"/>
                  <a:gd name="connsiteX53" fmla="*/ 39128 w 218720"/>
                  <a:gd name="connsiteY53" fmla="*/ 179485 h 359632"/>
                  <a:gd name="connsiteX54" fmla="*/ 42247 w 218720"/>
                  <a:gd name="connsiteY54" fmla="*/ 180254 h 359632"/>
                  <a:gd name="connsiteX55" fmla="*/ 44571 w 218720"/>
                  <a:gd name="connsiteY55" fmla="*/ 180238 h 359632"/>
                  <a:gd name="connsiteX56" fmla="*/ 46635 w 218720"/>
                  <a:gd name="connsiteY56" fmla="*/ 182483 h 359632"/>
                  <a:gd name="connsiteX57" fmla="*/ 47742 w 218720"/>
                  <a:gd name="connsiteY57" fmla="*/ 186017 h 359632"/>
                  <a:gd name="connsiteX58" fmla="*/ 50319 w 218720"/>
                  <a:gd name="connsiteY58" fmla="*/ 189504 h 359632"/>
                  <a:gd name="connsiteX59" fmla="*/ 53688 w 218720"/>
                  <a:gd name="connsiteY59" fmla="*/ 192534 h 359632"/>
                  <a:gd name="connsiteX60" fmla="*/ 53822 w 218720"/>
                  <a:gd name="connsiteY60" fmla="*/ 194385 h 359632"/>
                  <a:gd name="connsiteX61" fmla="*/ 52619 w 218720"/>
                  <a:gd name="connsiteY61" fmla="*/ 195378 h 359632"/>
                  <a:gd name="connsiteX62" fmla="*/ 50100 w 218720"/>
                  <a:gd name="connsiteY62" fmla="*/ 196612 h 359632"/>
                  <a:gd name="connsiteX63" fmla="*/ 50111 w 218720"/>
                  <a:gd name="connsiteY63" fmla="*/ 197930 h 359632"/>
                  <a:gd name="connsiteX64" fmla="*/ 51772 w 218720"/>
                  <a:gd name="connsiteY64" fmla="*/ 197265 h 359632"/>
                  <a:gd name="connsiteX65" fmla="*/ 53206 w 218720"/>
                  <a:gd name="connsiteY65" fmla="*/ 196958 h 359632"/>
                  <a:gd name="connsiteX66" fmla="*/ 56658 w 218720"/>
                  <a:gd name="connsiteY66" fmla="*/ 197253 h 359632"/>
                  <a:gd name="connsiteX67" fmla="*/ 57865 w 218720"/>
                  <a:gd name="connsiteY67" fmla="*/ 198593 h 359632"/>
                  <a:gd name="connsiteX68" fmla="*/ 58699 w 218720"/>
                  <a:gd name="connsiteY68" fmla="*/ 200597 h 359632"/>
                  <a:gd name="connsiteX69" fmla="*/ 59137 w 218720"/>
                  <a:gd name="connsiteY69" fmla="*/ 202242 h 359632"/>
                  <a:gd name="connsiteX70" fmla="*/ 58839 w 218720"/>
                  <a:gd name="connsiteY70" fmla="*/ 204029 h 359632"/>
                  <a:gd name="connsiteX71" fmla="*/ 57910 w 218720"/>
                  <a:gd name="connsiteY71" fmla="*/ 203463 h 359632"/>
                  <a:gd name="connsiteX72" fmla="*/ 56966 w 218720"/>
                  <a:gd name="connsiteY72" fmla="*/ 201864 h 359632"/>
                  <a:gd name="connsiteX73" fmla="*/ 55918 w 218720"/>
                  <a:gd name="connsiteY73" fmla="*/ 201127 h 359632"/>
                  <a:gd name="connsiteX74" fmla="*/ 54699 w 218720"/>
                  <a:gd name="connsiteY74" fmla="*/ 200729 h 359632"/>
                  <a:gd name="connsiteX75" fmla="*/ 55252 w 218720"/>
                  <a:gd name="connsiteY75" fmla="*/ 202924 h 359632"/>
                  <a:gd name="connsiteX76" fmla="*/ 55034 w 218720"/>
                  <a:gd name="connsiteY76" fmla="*/ 205857 h 359632"/>
                  <a:gd name="connsiteX77" fmla="*/ 55566 w 218720"/>
                  <a:gd name="connsiteY77" fmla="*/ 206133 h 359632"/>
                  <a:gd name="connsiteX78" fmla="*/ 57204 w 218720"/>
                  <a:gd name="connsiteY78" fmla="*/ 206184 h 359632"/>
                  <a:gd name="connsiteX79" fmla="*/ 56121 w 218720"/>
                  <a:gd name="connsiteY79" fmla="*/ 209183 h 359632"/>
                  <a:gd name="connsiteX80" fmla="*/ 53882 w 218720"/>
                  <a:gd name="connsiteY80" fmla="*/ 209996 h 359632"/>
                  <a:gd name="connsiteX81" fmla="*/ 51270 w 218720"/>
                  <a:gd name="connsiteY81" fmla="*/ 210300 h 359632"/>
                  <a:gd name="connsiteX82" fmla="*/ 50640 w 218720"/>
                  <a:gd name="connsiteY82" fmla="*/ 211361 h 359632"/>
                  <a:gd name="connsiteX83" fmla="*/ 50166 w 218720"/>
                  <a:gd name="connsiteY83" fmla="*/ 212727 h 359632"/>
                  <a:gd name="connsiteX84" fmla="*/ 48803 w 218720"/>
                  <a:gd name="connsiteY84" fmla="*/ 214762 h 359632"/>
                  <a:gd name="connsiteX85" fmla="*/ 47005 w 218720"/>
                  <a:gd name="connsiteY85" fmla="*/ 215909 h 359632"/>
                  <a:gd name="connsiteX86" fmla="*/ 44783 w 218720"/>
                  <a:gd name="connsiteY86" fmla="*/ 215678 h 359632"/>
                  <a:gd name="connsiteX87" fmla="*/ 42606 w 218720"/>
                  <a:gd name="connsiteY87" fmla="*/ 214772 h 359632"/>
                  <a:gd name="connsiteX88" fmla="*/ 40712 w 218720"/>
                  <a:gd name="connsiteY88" fmla="*/ 214586 h 359632"/>
                  <a:gd name="connsiteX89" fmla="*/ 39385 w 218720"/>
                  <a:gd name="connsiteY89" fmla="*/ 215125 h 359632"/>
                  <a:gd name="connsiteX90" fmla="*/ 38524 w 218720"/>
                  <a:gd name="connsiteY90" fmla="*/ 215625 h 359632"/>
                  <a:gd name="connsiteX91" fmla="*/ 37691 w 218720"/>
                  <a:gd name="connsiteY91" fmla="*/ 215534 h 359632"/>
                  <a:gd name="connsiteX92" fmla="*/ 35306 w 218720"/>
                  <a:gd name="connsiteY92" fmla="*/ 215727 h 359632"/>
                  <a:gd name="connsiteX93" fmla="*/ 33058 w 218720"/>
                  <a:gd name="connsiteY93" fmla="*/ 215686 h 359632"/>
                  <a:gd name="connsiteX94" fmla="*/ 32739 w 218720"/>
                  <a:gd name="connsiteY94" fmla="*/ 214892 h 359632"/>
                  <a:gd name="connsiteX95" fmla="*/ 33122 w 218720"/>
                  <a:gd name="connsiteY95" fmla="*/ 212503 h 359632"/>
                  <a:gd name="connsiteX96" fmla="*/ 32622 w 218720"/>
                  <a:gd name="connsiteY96" fmla="*/ 211855 h 359632"/>
                  <a:gd name="connsiteX97" fmla="*/ 30475 w 218720"/>
                  <a:gd name="connsiteY97" fmla="*/ 211524 h 359632"/>
                  <a:gd name="connsiteX98" fmla="*/ 29679 w 218720"/>
                  <a:gd name="connsiteY98" fmla="*/ 210954 h 359632"/>
                  <a:gd name="connsiteX99" fmla="*/ 28446 w 218720"/>
                  <a:gd name="connsiteY99" fmla="*/ 209302 h 359632"/>
                  <a:gd name="connsiteX100" fmla="*/ 28206 w 218720"/>
                  <a:gd name="connsiteY100" fmla="*/ 208528 h 359632"/>
                  <a:gd name="connsiteX101" fmla="*/ 28029 w 218720"/>
                  <a:gd name="connsiteY101" fmla="*/ 207461 h 359632"/>
                  <a:gd name="connsiteX102" fmla="*/ 26726 w 218720"/>
                  <a:gd name="connsiteY102" fmla="*/ 206083 h 359632"/>
                  <a:gd name="connsiteX103" fmla="*/ 25144 w 218720"/>
                  <a:gd name="connsiteY103" fmla="*/ 205096 h 359632"/>
                  <a:gd name="connsiteX104" fmla="*/ 24215 w 218720"/>
                  <a:gd name="connsiteY104" fmla="*/ 205048 h 359632"/>
                  <a:gd name="connsiteX105" fmla="*/ 22362 w 218720"/>
                  <a:gd name="connsiteY105" fmla="*/ 206660 h 359632"/>
                  <a:gd name="connsiteX106" fmla="*/ 20834 w 218720"/>
                  <a:gd name="connsiteY106" fmla="*/ 208292 h 359632"/>
                  <a:gd name="connsiteX107" fmla="*/ 21377 w 218720"/>
                  <a:gd name="connsiteY107" fmla="*/ 209111 h 359632"/>
                  <a:gd name="connsiteX108" fmla="*/ 21876 w 218720"/>
                  <a:gd name="connsiteY108" fmla="*/ 210189 h 359632"/>
                  <a:gd name="connsiteX109" fmla="*/ 21045 w 218720"/>
                  <a:gd name="connsiteY109" fmla="*/ 210961 h 359632"/>
                  <a:gd name="connsiteX110" fmla="*/ 18532 w 218720"/>
                  <a:gd name="connsiteY110" fmla="*/ 212728 h 359632"/>
                  <a:gd name="connsiteX111" fmla="*/ 18139 w 218720"/>
                  <a:gd name="connsiteY111" fmla="*/ 213414 h 359632"/>
                  <a:gd name="connsiteX112" fmla="*/ 17461 w 218720"/>
                  <a:gd name="connsiteY112" fmla="*/ 213785 h 359632"/>
                  <a:gd name="connsiteX113" fmla="*/ 16261 w 218720"/>
                  <a:gd name="connsiteY113" fmla="*/ 213296 h 359632"/>
                  <a:gd name="connsiteX114" fmla="*/ 13276 w 218720"/>
                  <a:gd name="connsiteY114" fmla="*/ 213409 h 359632"/>
                  <a:gd name="connsiteX115" fmla="*/ 11902 w 218720"/>
                  <a:gd name="connsiteY115" fmla="*/ 213097 h 359632"/>
                  <a:gd name="connsiteX116" fmla="*/ 10305 w 218720"/>
                  <a:gd name="connsiteY116" fmla="*/ 211796 h 359632"/>
                  <a:gd name="connsiteX117" fmla="*/ 6410 w 218720"/>
                  <a:gd name="connsiteY117" fmla="*/ 210925 h 359632"/>
                  <a:gd name="connsiteX118" fmla="*/ 5757 w 218720"/>
                  <a:gd name="connsiteY118" fmla="*/ 208841 h 359632"/>
                  <a:gd name="connsiteX119" fmla="*/ 5005 w 218720"/>
                  <a:gd name="connsiteY119" fmla="*/ 208451 h 359632"/>
                  <a:gd name="connsiteX120" fmla="*/ 587 w 218720"/>
                  <a:gd name="connsiteY120" fmla="*/ 204865 h 359632"/>
                  <a:gd name="connsiteX121" fmla="*/ 0 w 218720"/>
                  <a:gd name="connsiteY121" fmla="*/ 203667 h 359632"/>
                  <a:gd name="connsiteX122" fmla="*/ 572 w 218720"/>
                  <a:gd name="connsiteY122" fmla="*/ 202952 h 359632"/>
                  <a:gd name="connsiteX123" fmla="*/ 2222 w 218720"/>
                  <a:gd name="connsiteY123" fmla="*/ 201868 h 359632"/>
                  <a:gd name="connsiteX124" fmla="*/ 7762 w 218720"/>
                  <a:gd name="connsiteY124" fmla="*/ 200072 h 359632"/>
                  <a:gd name="connsiteX125" fmla="*/ 8633 w 218720"/>
                  <a:gd name="connsiteY125" fmla="*/ 199348 h 359632"/>
                  <a:gd name="connsiteX126" fmla="*/ 8812 w 218720"/>
                  <a:gd name="connsiteY126" fmla="*/ 198709 h 359632"/>
                  <a:gd name="connsiteX127" fmla="*/ 7186 w 218720"/>
                  <a:gd name="connsiteY127" fmla="*/ 197979 h 359632"/>
                  <a:gd name="connsiteX128" fmla="*/ 5720 w 218720"/>
                  <a:gd name="connsiteY128" fmla="*/ 197172 h 359632"/>
                  <a:gd name="connsiteX129" fmla="*/ 5220 w 218720"/>
                  <a:gd name="connsiteY129" fmla="*/ 196643 h 359632"/>
                  <a:gd name="connsiteX130" fmla="*/ 5179 w 218720"/>
                  <a:gd name="connsiteY130" fmla="*/ 196184 h 359632"/>
                  <a:gd name="connsiteX131" fmla="*/ 6011 w 218720"/>
                  <a:gd name="connsiteY131" fmla="*/ 195586 h 359632"/>
                  <a:gd name="connsiteX132" fmla="*/ 7685 w 218720"/>
                  <a:gd name="connsiteY132" fmla="*/ 195543 h 359632"/>
                  <a:gd name="connsiteX133" fmla="*/ 9007 w 218720"/>
                  <a:gd name="connsiteY133" fmla="*/ 195813 h 359632"/>
                  <a:gd name="connsiteX134" fmla="*/ 10057 w 218720"/>
                  <a:gd name="connsiteY134" fmla="*/ 195275 h 359632"/>
                  <a:gd name="connsiteX135" fmla="*/ 11904 w 218720"/>
                  <a:gd name="connsiteY135" fmla="*/ 194734 h 359632"/>
                  <a:gd name="connsiteX136" fmla="*/ 13144 w 218720"/>
                  <a:gd name="connsiteY136" fmla="*/ 194052 h 359632"/>
                  <a:gd name="connsiteX137" fmla="*/ 14210 w 218720"/>
                  <a:gd name="connsiteY137" fmla="*/ 192290 h 359632"/>
                  <a:gd name="connsiteX138" fmla="*/ 15336 w 218720"/>
                  <a:gd name="connsiteY138" fmla="*/ 190705 h 359632"/>
                  <a:gd name="connsiteX139" fmla="*/ 15452 w 218720"/>
                  <a:gd name="connsiteY139" fmla="*/ 189845 h 359632"/>
                  <a:gd name="connsiteX140" fmla="*/ 16438 w 218720"/>
                  <a:gd name="connsiteY140" fmla="*/ 186828 h 359632"/>
                  <a:gd name="connsiteX141" fmla="*/ 16980 w 218720"/>
                  <a:gd name="connsiteY141" fmla="*/ 186079 h 359632"/>
                  <a:gd name="connsiteX142" fmla="*/ 20479 w 218720"/>
                  <a:gd name="connsiteY142" fmla="*/ 184101 h 359632"/>
                  <a:gd name="connsiteX143" fmla="*/ 21365 w 218720"/>
                  <a:gd name="connsiteY143" fmla="*/ 185181 h 359632"/>
                  <a:gd name="connsiteX144" fmla="*/ 23089 w 218720"/>
                  <a:gd name="connsiteY144" fmla="*/ 185445 h 359632"/>
                  <a:gd name="connsiteX145" fmla="*/ 24634 w 218720"/>
                  <a:gd name="connsiteY145" fmla="*/ 184451 h 359632"/>
                  <a:gd name="connsiteX146" fmla="*/ 26483 w 218720"/>
                  <a:gd name="connsiteY146" fmla="*/ 181313 h 359632"/>
                  <a:gd name="connsiteX147" fmla="*/ 27769 w 218720"/>
                  <a:gd name="connsiteY147" fmla="*/ 181116 h 359632"/>
                  <a:gd name="connsiteX148" fmla="*/ 29187 w 218720"/>
                  <a:gd name="connsiteY148" fmla="*/ 181370 h 359632"/>
                  <a:gd name="connsiteX149" fmla="*/ 31974 w 218720"/>
                  <a:gd name="connsiteY149" fmla="*/ 180975 h 359632"/>
                  <a:gd name="connsiteX150" fmla="*/ 36922 w 218720"/>
                  <a:gd name="connsiteY150" fmla="*/ 179509 h 359632"/>
                  <a:gd name="connsiteX151" fmla="*/ 63975 w 218720"/>
                  <a:gd name="connsiteY151" fmla="*/ 164784 h 359632"/>
                  <a:gd name="connsiteX152" fmla="*/ 65438 w 218720"/>
                  <a:gd name="connsiteY152" fmla="*/ 165590 h 359632"/>
                  <a:gd name="connsiteX153" fmla="*/ 65992 w 218720"/>
                  <a:gd name="connsiteY153" fmla="*/ 166340 h 359632"/>
                  <a:gd name="connsiteX154" fmla="*/ 67217 w 218720"/>
                  <a:gd name="connsiteY154" fmla="*/ 169218 h 359632"/>
                  <a:gd name="connsiteX155" fmla="*/ 67444 w 218720"/>
                  <a:gd name="connsiteY155" fmla="*/ 171683 h 359632"/>
                  <a:gd name="connsiteX156" fmla="*/ 67207 w 218720"/>
                  <a:gd name="connsiteY156" fmla="*/ 173091 h 359632"/>
                  <a:gd name="connsiteX157" fmla="*/ 64420 w 218720"/>
                  <a:gd name="connsiteY157" fmla="*/ 173114 h 359632"/>
                  <a:gd name="connsiteX158" fmla="*/ 63412 w 218720"/>
                  <a:gd name="connsiteY158" fmla="*/ 172847 h 359632"/>
                  <a:gd name="connsiteX159" fmla="*/ 62208 w 218720"/>
                  <a:gd name="connsiteY159" fmla="*/ 172095 h 359632"/>
                  <a:gd name="connsiteX160" fmla="*/ 60856 w 218720"/>
                  <a:gd name="connsiteY160" fmla="*/ 167842 h 359632"/>
                  <a:gd name="connsiteX161" fmla="*/ 61339 w 218720"/>
                  <a:gd name="connsiteY161" fmla="*/ 166336 h 359632"/>
                  <a:gd name="connsiteX162" fmla="*/ 61894 w 218720"/>
                  <a:gd name="connsiteY162" fmla="*/ 165598 h 359632"/>
                  <a:gd name="connsiteX163" fmla="*/ 62504 w 218720"/>
                  <a:gd name="connsiteY163" fmla="*/ 165025 h 359632"/>
                  <a:gd name="connsiteX164" fmla="*/ 44576 w 218720"/>
                  <a:gd name="connsiteY164" fmla="*/ 158143 h 359632"/>
                  <a:gd name="connsiteX165" fmla="*/ 45374 w 218720"/>
                  <a:gd name="connsiteY165" fmla="*/ 162138 h 359632"/>
                  <a:gd name="connsiteX166" fmla="*/ 46152 w 218720"/>
                  <a:gd name="connsiteY166" fmla="*/ 164611 h 359632"/>
                  <a:gd name="connsiteX167" fmla="*/ 46203 w 218720"/>
                  <a:gd name="connsiteY167" fmla="*/ 165455 h 359632"/>
                  <a:gd name="connsiteX168" fmla="*/ 45472 w 218720"/>
                  <a:gd name="connsiteY168" fmla="*/ 166628 h 359632"/>
                  <a:gd name="connsiteX169" fmla="*/ 41828 w 218720"/>
                  <a:gd name="connsiteY169" fmla="*/ 168187 h 359632"/>
                  <a:gd name="connsiteX170" fmla="*/ 40681 w 218720"/>
                  <a:gd name="connsiteY170" fmla="*/ 168196 h 359632"/>
                  <a:gd name="connsiteX171" fmla="*/ 40633 w 218720"/>
                  <a:gd name="connsiteY171" fmla="*/ 167818 h 359632"/>
                  <a:gd name="connsiteX172" fmla="*/ 41456 w 218720"/>
                  <a:gd name="connsiteY172" fmla="*/ 166231 h 359632"/>
                  <a:gd name="connsiteX173" fmla="*/ 40747 w 218720"/>
                  <a:gd name="connsiteY173" fmla="*/ 164429 h 359632"/>
                  <a:gd name="connsiteX174" fmla="*/ 41093 w 218720"/>
                  <a:gd name="connsiteY174" fmla="*/ 163059 h 359632"/>
                  <a:gd name="connsiteX175" fmla="*/ 40754 w 218720"/>
                  <a:gd name="connsiteY175" fmla="*/ 162807 h 359632"/>
                  <a:gd name="connsiteX176" fmla="*/ 40043 w 218720"/>
                  <a:gd name="connsiteY176" fmla="*/ 163001 h 359632"/>
                  <a:gd name="connsiteX177" fmla="*/ 37433 w 218720"/>
                  <a:gd name="connsiteY177" fmla="*/ 165178 h 359632"/>
                  <a:gd name="connsiteX178" fmla="*/ 36561 w 218720"/>
                  <a:gd name="connsiteY178" fmla="*/ 165393 h 359632"/>
                  <a:gd name="connsiteX179" fmla="*/ 36466 w 218720"/>
                  <a:gd name="connsiteY179" fmla="*/ 164951 h 359632"/>
                  <a:gd name="connsiteX180" fmla="*/ 37112 w 218720"/>
                  <a:gd name="connsiteY180" fmla="*/ 163168 h 359632"/>
                  <a:gd name="connsiteX181" fmla="*/ 37192 w 218720"/>
                  <a:gd name="connsiteY181" fmla="*/ 161948 h 359632"/>
                  <a:gd name="connsiteX182" fmla="*/ 37581 w 218720"/>
                  <a:gd name="connsiteY182" fmla="*/ 161198 h 359632"/>
                  <a:gd name="connsiteX183" fmla="*/ 38290 w 218720"/>
                  <a:gd name="connsiteY183" fmla="*/ 160506 h 359632"/>
                  <a:gd name="connsiteX184" fmla="*/ 39135 w 218720"/>
                  <a:gd name="connsiteY184" fmla="*/ 159986 h 359632"/>
                  <a:gd name="connsiteX185" fmla="*/ 39817 w 218720"/>
                  <a:gd name="connsiteY185" fmla="*/ 159912 h 359632"/>
                  <a:gd name="connsiteX186" fmla="*/ 40543 w 218720"/>
                  <a:gd name="connsiteY186" fmla="*/ 160448 h 359632"/>
                  <a:gd name="connsiteX187" fmla="*/ 42657 w 218720"/>
                  <a:gd name="connsiteY187" fmla="*/ 158952 h 359632"/>
                  <a:gd name="connsiteX188" fmla="*/ 52683 w 218720"/>
                  <a:gd name="connsiteY188" fmla="*/ 152228 h 359632"/>
                  <a:gd name="connsiteX189" fmla="*/ 53504 w 218720"/>
                  <a:gd name="connsiteY189" fmla="*/ 152283 h 359632"/>
                  <a:gd name="connsiteX190" fmla="*/ 51910 w 218720"/>
                  <a:gd name="connsiteY190" fmla="*/ 155806 h 359632"/>
                  <a:gd name="connsiteX191" fmla="*/ 48088 w 218720"/>
                  <a:gd name="connsiteY191" fmla="*/ 161752 h 359632"/>
                  <a:gd name="connsiteX192" fmla="*/ 47627 w 218720"/>
                  <a:gd name="connsiteY192" fmla="*/ 162086 h 359632"/>
                  <a:gd name="connsiteX193" fmla="*/ 46507 w 218720"/>
                  <a:gd name="connsiteY193" fmla="*/ 161994 h 359632"/>
                  <a:gd name="connsiteX194" fmla="*/ 46092 w 218720"/>
                  <a:gd name="connsiteY194" fmla="*/ 161493 h 359632"/>
                  <a:gd name="connsiteX195" fmla="*/ 45863 w 218720"/>
                  <a:gd name="connsiteY195" fmla="*/ 160723 h 359632"/>
                  <a:gd name="connsiteX196" fmla="*/ 45835 w 218720"/>
                  <a:gd name="connsiteY196" fmla="*/ 159309 h 359632"/>
                  <a:gd name="connsiteX197" fmla="*/ 46513 w 218720"/>
                  <a:gd name="connsiteY197" fmla="*/ 158297 h 359632"/>
                  <a:gd name="connsiteX198" fmla="*/ 49377 w 218720"/>
                  <a:gd name="connsiteY198" fmla="*/ 156767 h 359632"/>
                  <a:gd name="connsiteX199" fmla="*/ 48083 w 218720"/>
                  <a:gd name="connsiteY199" fmla="*/ 156224 h 359632"/>
                  <a:gd name="connsiteX200" fmla="*/ 48031 w 218720"/>
                  <a:gd name="connsiteY200" fmla="*/ 155842 h 359632"/>
                  <a:gd name="connsiteX201" fmla="*/ 48774 w 218720"/>
                  <a:gd name="connsiteY201" fmla="*/ 154570 h 359632"/>
                  <a:gd name="connsiteX202" fmla="*/ 51857 w 218720"/>
                  <a:gd name="connsiteY202" fmla="*/ 152588 h 359632"/>
                  <a:gd name="connsiteX203" fmla="*/ 44369 w 218720"/>
                  <a:gd name="connsiteY203" fmla="*/ 135637 h 359632"/>
                  <a:gd name="connsiteX204" fmla="*/ 45155 w 218720"/>
                  <a:gd name="connsiteY204" fmla="*/ 135769 h 359632"/>
                  <a:gd name="connsiteX205" fmla="*/ 46772 w 218720"/>
                  <a:gd name="connsiteY205" fmla="*/ 136896 h 359632"/>
                  <a:gd name="connsiteX206" fmla="*/ 48605 w 218720"/>
                  <a:gd name="connsiteY206" fmla="*/ 139261 h 359632"/>
                  <a:gd name="connsiteX207" fmla="*/ 51052 w 218720"/>
                  <a:gd name="connsiteY207" fmla="*/ 139637 h 359632"/>
                  <a:gd name="connsiteX208" fmla="*/ 52715 w 218720"/>
                  <a:gd name="connsiteY208" fmla="*/ 140638 h 359632"/>
                  <a:gd name="connsiteX209" fmla="*/ 52338 w 218720"/>
                  <a:gd name="connsiteY209" fmla="*/ 145224 h 359632"/>
                  <a:gd name="connsiteX210" fmla="*/ 43531 w 218720"/>
                  <a:gd name="connsiteY210" fmla="*/ 146965 h 359632"/>
                  <a:gd name="connsiteX211" fmla="*/ 40496 w 218720"/>
                  <a:gd name="connsiteY211" fmla="*/ 146811 h 359632"/>
                  <a:gd name="connsiteX212" fmla="*/ 40222 w 218720"/>
                  <a:gd name="connsiteY212" fmla="*/ 145957 h 359632"/>
                  <a:gd name="connsiteX213" fmla="*/ 40826 w 218720"/>
                  <a:gd name="connsiteY213" fmla="*/ 145386 h 359632"/>
                  <a:gd name="connsiteX214" fmla="*/ 43339 w 218720"/>
                  <a:gd name="connsiteY214" fmla="*/ 144831 h 359632"/>
                  <a:gd name="connsiteX215" fmla="*/ 44356 w 218720"/>
                  <a:gd name="connsiteY215" fmla="*/ 140639 h 359632"/>
                  <a:gd name="connsiteX216" fmla="*/ 40557 w 218720"/>
                  <a:gd name="connsiteY216" fmla="*/ 138708 h 359632"/>
                  <a:gd name="connsiteX217" fmla="*/ 40358 w 218720"/>
                  <a:gd name="connsiteY217" fmla="*/ 138165 h 359632"/>
                  <a:gd name="connsiteX218" fmla="*/ 40655 w 218720"/>
                  <a:gd name="connsiteY218" fmla="*/ 137243 h 359632"/>
                  <a:gd name="connsiteX219" fmla="*/ 41095 w 218720"/>
                  <a:gd name="connsiteY219" fmla="*/ 136832 h 359632"/>
                  <a:gd name="connsiteX220" fmla="*/ 43400 w 218720"/>
                  <a:gd name="connsiteY220" fmla="*/ 135854 h 359632"/>
                  <a:gd name="connsiteX221" fmla="*/ 36236 w 218720"/>
                  <a:gd name="connsiteY221" fmla="*/ 134929 h 359632"/>
                  <a:gd name="connsiteX222" fmla="*/ 36731 w 218720"/>
                  <a:gd name="connsiteY222" fmla="*/ 135137 h 359632"/>
                  <a:gd name="connsiteX223" fmla="*/ 35705 w 218720"/>
                  <a:gd name="connsiteY223" fmla="*/ 136368 h 359632"/>
                  <a:gd name="connsiteX224" fmla="*/ 33991 w 218720"/>
                  <a:gd name="connsiteY224" fmla="*/ 137675 h 359632"/>
                  <a:gd name="connsiteX225" fmla="*/ 32734 w 218720"/>
                  <a:gd name="connsiteY225" fmla="*/ 137850 h 359632"/>
                  <a:gd name="connsiteX226" fmla="*/ 32643 w 218720"/>
                  <a:gd name="connsiteY226" fmla="*/ 137405 h 359632"/>
                  <a:gd name="connsiteX227" fmla="*/ 34824 w 218720"/>
                  <a:gd name="connsiteY227" fmla="*/ 135279 h 359632"/>
                  <a:gd name="connsiteX228" fmla="*/ 15243 w 218720"/>
                  <a:gd name="connsiteY228" fmla="*/ 124000 h 359632"/>
                  <a:gd name="connsiteX229" fmla="*/ 16322 w 218720"/>
                  <a:gd name="connsiteY229" fmla="*/ 124589 h 359632"/>
                  <a:gd name="connsiteX230" fmla="*/ 16493 w 218720"/>
                  <a:gd name="connsiteY230" fmla="*/ 125125 h 359632"/>
                  <a:gd name="connsiteX231" fmla="*/ 16096 w 218720"/>
                  <a:gd name="connsiteY231" fmla="*/ 125691 h 359632"/>
                  <a:gd name="connsiteX232" fmla="*/ 14152 w 218720"/>
                  <a:gd name="connsiteY232" fmla="*/ 126126 h 359632"/>
                  <a:gd name="connsiteX233" fmla="*/ 13431 w 218720"/>
                  <a:gd name="connsiteY233" fmla="*/ 125871 h 359632"/>
                  <a:gd name="connsiteX234" fmla="*/ 13308 w 218720"/>
                  <a:gd name="connsiteY234" fmla="*/ 125472 h 359632"/>
                  <a:gd name="connsiteX235" fmla="*/ 13751 w 218720"/>
                  <a:gd name="connsiteY235" fmla="*/ 124384 h 359632"/>
                  <a:gd name="connsiteX236" fmla="*/ 40298 w 218720"/>
                  <a:gd name="connsiteY236" fmla="*/ 123001 h 359632"/>
                  <a:gd name="connsiteX237" fmla="*/ 41274 w 218720"/>
                  <a:gd name="connsiteY237" fmla="*/ 123606 h 359632"/>
                  <a:gd name="connsiteX238" fmla="*/ 41649 w 218720"/>
                  <a:gd name="connsiteY238" fmla="*/ 124298 h 359632"/>
                  <a:gd name="connsiteX239" fmla="*/ 41665 w 218720"/>
                  <a:gd name="connsiteY239" fmla="*/ 125065 h 359632"/>
                  <a:gd name="connsiteX240" fmla="*/ 41256 w 218720"/>
                  <a:gd name="connsiteY240" fmla="*/ 125714 h 359632"/>
                  <a:gd name="connsiteX241" fmla="*/ 40600 w 218720"/>
                  <a:gd name="connsiteY241" fmla="*/ 126121 h 359632"/>
                  <a:gd name="connsiteX242" fmla="*/ 39770 w 218720"/>
                  <a:gd name="connsiteY242" fmla="*/ 126043 h 359632"/>
                  <a:gd name="connsiteX243" fmla="*/ 38948 w 218720"/>
                  <a:gd name="connsiteY243" fmla="*/ 125518 h 359632"/>
                  <a:gd name="connsiteX244" fmla="*/ 37860 w 218720"/>
                  <a:gd name="connsiteY244" fmla="*/ 124032 h 359632"/>
                  <a:gd name="connsiteX245" fmla="*/ 18761 w 218720"/>
                  <a:gd name="connsiteY245" fmla="*/ 112439 h 359632"/>
                  <a:gd name="connsiteX246" fmla="*/ 19407 w 218720"/>
                  <a:gd name="connsiteY246" fmla="*/ 112818 h 359632"/>
                  <a:gd name="connsiteX247" fmla="*/ 19840 w 218720"/>
                  <a:gd name="connsiteY247" fmla="*/ 120602 h 359632"/>
                  <a:gd name="connsiteX248" fmla="*/ 19790 w 218720"/>
                  <a:gd name="connsiteY248" fmla="*/ 120951 h 359632"/>
                  <a:gd name="connsiteX249" fmla="*/ 18857 w 218720"/>
                  <a:gd name="connsiteY249" fmla="*/ 121127 h 359632"/>
                  <a:gd name="connsiteX250" fmla="*/ 17632 w 218720"/>
                  <a:gd name="connsiteY250" fmla="*/ 120957 h 359632"/>
                  <a:gd name="connsiteX251" fmla="*/ 16879 w 218720"/>
                  <a:gd name="connsiteY251" fmla="*/ 120465 h 359632"/>
                  <a:gd name="connsiteX252" fmla="*/ 16117 w 218720"/>
                  <a:gd name="connsiteY252" fmla="*/ 118518 h 359632"/>
                  <a:gd name="connsiteX253" fmla="*/ 15975 w 218720"/>
                  <a:gd name="connsiteY253" fmla="*/ 117339 h 359632"/>
                  <a:gd name="connsiteX254" fmla="*/ 16314 w 218720"/>
                  <a:gd name="connsiteY254" fmla="*/ 115145 h 359632"/>
                  <a:gd name="connsiteX255" fmla="*/ 16236 w 218720"/>
                  <a:gd name="connsiteY255" fmla="*/ 112521 h 359632"/>
                  <a:gd name="connsiteX256" fmla="*/ 40661 w 218720"/>
                  <a:gd name="connsiteY256" fmla="*/ 103259 h 359632"/>
                  <a:gd name="connsiteX257" fmla="*/ 41966 w 218720"/>
                  <a:gd name="connsiteY257" fmla="*/ 103921 h 359632"/>
                  <a:gd name="connsiteX258" fmla="*/ 43754 w 218720"/>
                  <a:gd name="connsiteY258" fmla="*/ 106023 h 359632"/>
                  <a:gd name="connsiteX259" fmla="*/ 44226 w 218720"/>
                  <a:gd name="connsiteY259" fmla="*/ 108582 h 359632"/>
                  <a:gd name="connsiteX260" fmla="*/ 44195 w 218720"/>
                  <a:gd name="connsiteY260" fmla="*/ 109988 h 359632"/>
                  <a:gd name="connsiteX261" fmla="*/ 43805 w 218720"/>
                  <a:gd name="connsiteY261" fmla="*/ 111640 h 359632"/>
                  <a:gd name="connsiteX262" fmla="*/ 44313 w 218720"/>
                  <a:gd name="connsiteY262" fmla="*/ 113393 h 359632"/>
                  <a:gd name="connsiteX263" fmla="*/ 44429 w 218720"/>
                  <a:gd name="connsiteY263" fmla="*/ 114645 h 359632"/>
                  <a:gd name="connsiteX264" fmla="*/ 45361 w 218720"/>
                  <a:gd name="connsiteY264" fmla="*/ 115043 h 359632"/>
                  <a:gd name="connsiteX265" fmla="*/ 45931 w 218720"/>
                  <a:gd name="connsiteY265" fmla="*/ 115619 h 359632"/>
                  <a:gd name="connsiteX266" fmla="*/ 50074 w 218720"/>
                  <a:gd name="connsiteY266" fmla="*/ 116264 h 359632"/>
                  <a:gd name="connsiteX267" fmla="*/ 53927 w 218720"/>
                  <a:gd name="connsiteY267" fmla="*/ 116083 h 359632"/>
                  <a:gd name="connsiteX268" fmla="*/ 54669 w 218720"/>
                  <a:gd name="connsiteY268" fmla="*/ 116598 h 359632"/>
                  <a:gd name="connsiteX269" fmla="*/ 54753 w 218720"/>
                  <a:gd name="connsiteY269" fmla="*/ 117416 h 359632"/>
                  <a:gd name="connsiteX270" fmla="*/ 54144 w 218720"/>
                  <a:gd name="connsiteY270" fmla="*/ 118318 h 359632"/>
                  <a:gd name="connsiteX271" fmla="*/ 51950 w 218720"/>
                  <a:gd name="connsiteY271" fmla="*/ 119963 h 359632"/>
                  <a:gd name="connsiteX272" fmla="*/ 49333 w 218720"/>
                  <a:gd name="connsiteY272" fmla="*/ 122618 h 359632"/>
                  <a:gd name="connsiteX273" fmla="*/ 48553 w 218720"/>
                  <a:gd name="connsiteY273" fmla="*/ 123171 h 359632"/>
                  <a:gd name="connsiteX274" fmla="*/ 47707 w 218720"/>
                  <a:gd name="connsiteY274" fmla="*/ 123194 h 359632"/>
                  <a:gd name="connsiteX275" fmla="*/ 47100 w 218720"/>
                  <a:gd name="connsiteY275" fmla="*/ 122956 h 359632"/>
                  <a:gd name="connsiteX276" fmla="*/ 46666 w 218720"/>
                  <a:gd name="connsiteY276" fmla="*/ 118230 h 359632"/>
                  <a:gd name="connsiteX277" fmla="*/ 43828 w 218720"/>
                  <a:gd name="connsiteY277" fmla="*/ 118835 h 359632"/>
                  <a:gd name="connsiteX278" fmla="*/ 41542 w 218720"/>
                  <a:gd name="connsiteY278" fmla="*/ 118766 h 359632"/>
                  <a:gd name="connsiteX279" fmla="*/ 40291 w 218720"/>
                  <a:gd name="connsiteY279" fmla="*/ 118190 h 359632"/>
                  <a:gd name="connsiteX280" fmla="*/ 39413 w 218720"/>
                  <a:gd name="connsiteY280" fmla="*/ 117080 h 359632"/>
                  <a:gd name="connsiteX281" fmla="*/ 37643 w 218720"/>
                  <a:gd name="connsiteY281" fmla="*/ 114224 h 359632"/>
                  <a:gd name="connsiteX282" fmla="*/ 32491 w 218720"/>
                  <a:gd name="connsiteY282" fmla="*/ 113100 h 359632"/>
                  <a:gd name="connsiteX283" fmla="*/ 31034 w 218720"/>
                  <a:gd name="connsiteY283" fmla="*/ 111525 h 359632"/>
                  <a:gd name="connsiteX284" fmla="*/ 30596 w 218720"/>
                  <a:gd name="connsiteY284" fmla="*/ 110573 h 359632"/>
                  <a:gd name="connsiteX285" fmla="*/ 30782 w 218720"/>
                  <a:gd name="connsiteY285" fmla="*/ 110047 h 359632"/>
                  <a:gd name="connsiteX286" fmla="*/ 31855 w 218720"/>
                  <a:gd name="connsiteY286" fmla="*/ 108875 h 359632"/>
                  <a:gd name="connsiteX287" fmla="*/ 33198 w 218720"/>
                  <a:gd name="connsiteY287" fmla="*/ 109293 h 359632"/>
                  <a:gd name="connsiteX288" fmla="*/ 34029 w 218720"/>
                  <a:gd name="connsiteY288" fmla="*/ 109037 h 359632"/>
                  <a:gd name="connsiteX289" fmla="*/ 34535 w 218720"/>
                  <a:gd name="connsiteY289" fmla="*/ 108513 h 359632"/>
                  <a:gd name="connsiteX290" fmla="*/ 34524 w 218720"/>
                  <a:gd name="connsiteY290" fmla="*/ 108083 h 359632"/>
                  <a:gd name="connsiteX291" fmla="*/ 33821 w 218720"/>
                  <a:gd name="connsiteY291" fmla="*/ 107061 h 359632"/>
                  <a:gd name="connsiteX292" fmla="*/ 33788 w 218720"/>
                  <a:gd name="connsiteY292" fmla="*/ 106743 h 359632"/>
                  <a:gd name="connsiteX293" fmla="*/ 39057 w 218720"/>
                  <a:gd name="connsiteY293" fmla="*/ 105449 h 359632"/>
                  <a:gd name="connsiteX294" fmla="*/ 39517 w 218720"/>
                  <a:gd name="connsiteY294" fmla="*/ 103424 h 359632"/>
                  <a:gd name="connsiteX295" fmla="*/ 20769 w 218720"/>
                  <a:gd name="connsiteY295" fmla="*/ 102908 h 359632"/>
                  <a:gd name="connsiteX296" fmla="*/ 23263 w 218720"/>
                  <a:gd name="connsiteY296" fmla="*/ 104705 h 359632"/>
                  <a:gd name="connsiteX297" fmla="*/ 21276 w 218720"/>
                  <a:gd name="connsiteY297" fmla="*/ 107680 h 359632"/>
                  <a:gd name="connsiteX298" fmla="*/ 18226 w 218720"/>
                  <a:gd name="connsiteY298" fmla="*/ 107666 h 359632"/>
                  <a:gd name="connsiteX299" fmla="*/ 13932 w 218720"/>
                  <a:gd name="connsiteY299" fmla="*/ 105492 h 359632"/>
                  <a:gd name="connsiteX300" fmla="*/ 13913 w 218720"/>
                  <a:gd name="connsiteY300" fmla="*/ 105049 h 359632"/>
                  <a:gd name="connsiteX301" fmla="*/ 14271 w 218720"/>
                  <a:gd name="connsiteY301" fmla="*/ 104396 h 359632"/>
                  <a:gd name="connsiteX302" fmla="*/ 14915 w 218720"/>
                  <a:gd name="connsiteY302" fmla="*/ 103879 h 359632"/>
                  <a:gd name="connsiteX303" fmla="*/ 15584 w 218720"/>
                  <a:gd name="connsiteY303" fmla="*/ 103756 h 359632"/>
                  <a:gd name="connsiteX304" fmla="*/ 16649 w 218720"/>
                  <a:gd name="connsiteY304" fmla="*/ 104113 h 359632"/>
                  <a:gd name="connsiteX305" fmla="*/ 18131 w 218720"/>
                  <a:gd name="connsiteY305" fmla="*/ 103541 h 359632"/>
                  <a:gd name="connsiteX306" fmla="*/ 19318 w 218720"/>
                  <a:gd name="connsiteY306" fmla="*/ 103722 h 359632"/>
                  <a:gd name="connsiteX307" fmla="*/ 42176 w 218720"/>
                  <a:gd name="connsiteY307" fmla="*/ 76583 h 359632"/>
                  <a:gd name="connsiteX308" fmla="*/ 42574 w 218720"/>
                  <a:gd name="connsiteY308" fmla="*/ 77039 h 359632"/>
                  <a:gd name="connsiteX309" fmla="*/ 43131 w 218720"/>
                  <a:gd name="connsiteY309" fmla="*/ 78770 h 359632"/>
                  <a:gd name="connsiteX310" fmla="*/ 43033 w 218720"/>
                  <a:gd name="connsiteY310" fmla="*/ 81087 h 359632"/>
                  <a:gd name="connsiteX311" fmla="*/ 40222 w 218720"/>
                  <a:gd name="connsiteY311" fmla="*/ 86702 h 359632"/>
                  <a:gd name="connsiteX312" fmla="*/ 39121 w 218720"/>
                  <a:gd name="connsiteY312" fmla="*/ 86840 h 359632"/>
                  <a:gd name="connsiteX313" fmla="*/ 38155 w 218720"/>
                  <a:gd name="connsiteY313" fmla="*/ 88241 h 359632"/>
                  <a:gd name="connsiteX314" fmla="*/ 35163 w 218720"/>
                  <a:gd name="connsiteY314" fmla="*/ 89786 h 359632"/>
                  <a:gd name="connsiteX315" fmla="*/ 37774 w 218720"/>
                  <a:gd name="connsiteY315" fmla="*/ 89818 h 359632"/>
                  <a:gd name="connsiteX316" fmla="*/ 38507 w 218720"/>
                  <a:gd name="connsiteY316" fmla="*/ 90332 h 359632"/>
                  <a:gd name="connsiteX317" fmla="*/ 38528 w 218720"/>
                  <a:gd name="connsiteY317" fmla="*/ 91440 h 359632"/>
                  <a:gd name="connsiteX318" fmla="*/ 38025 w 218720"/>
                  <a:gd name="connsiteY318" fmla="*/ 92084 h 359632"/>
                  <a:gd name="connsiteX319" fmla="*/ 34643 w 218720"/>
                  <a:gd name="connsiteY319" fmla="*/ 94646 h 359632"/>
                  <a:gd name="connsiteX320" fmla="*/ 32317 w 218720"/>
                  <a:gd name="connsiteY320" fmla="*/ 95617 h 359632"/>
                  <a:gd name="connsiteX321" fmla="*/ 29812 w 218720"/>
                  <a:gd name="connsiteY321" fmla="*/ 98289 h 359632"/>
                  <a:gd name="connsiteX322" fmla="*/ 28548 w 218720"/>
                  <a:gd name="connsiteY322" fmla="*/ 98322 h 359632"/>
                  <a:gd name="connsiteX323" fmla="*/ 27296 w 218720"/>
                  <a:gd name="connsiteY323" fmla="*/ 100020 h 359632"/>
                  <a:gd name="connsiteX324" fmla="*/ 26266 w 218720"/>
                  <a:gd name="connsiteY324" fmla="*/ 100766 h 359632"/>
                  <a:gd name="connsiteX325" fmla="*/ 25688 w 218720"/>
                  <a:gd name="connsiteY325" fmla="*/ 100768 h 359632"/>
                  <a:gd name="connsiteX326" fmla="*/ 25023 w 218720"/>
                  <a:gd name="connsiteY326" fmla="*/ 100392 h 359632"/>
                  <a:gd name="connsiteX327" fmla="*/ 23469 w 218720"/>
                  <a:gd name="connsiteY327" fmla="*/ 98730 h 359632"/>
                  <a:gd name="connsiteX328" fmla="*/ 26288 w 218720"/>
                  <a:gd name="connsiteY328" fmla="*/ 97094 h 359632"/>
                  <a:gd name="connsiteX329" fmla="*/ 26549 w 218720"/>
                  <a:gd name="connsiteY329" fmla="*/ 96174 h 359632"/>
                  <a:gd name="connsiteX330" fmla="*/ 28480 w 218720"/>
                  <a:gd name="connsiteY330" fmla="*/ 95217 h 359632"/>
                  <a:gd name="connsiteX331" fmla="*/ 28318 w 218720"/>
                  <a:gd name="connsiteY331" fmla="*/ 94918 h 359632"/>
                  <a:gd name="connsiteX332" fmla="*/ 25258 w 218720"/>
                  <a:gd name="connsiteY332" fmla="*/ 93571 h 359632"/>
                  <a:gd name="connsiteX333" fmla="*/ 24052 w 218720"/>
                  <a:gd name="connsiteY333" fmla="*/ 92664 h 359632"/>
                  <a:gd name="connsiteX334" fmla="*/ 24166 w 218720"/>
                  <a:gd name="connsiteY334" fmla="*/ 92190 h 359632"/>
                  <a:gd name="connsiteX335" fmla="*/ 25639 w 218720"/>
                  <a:gd name="connsiteY335" fmla="*/ 91147 h 359632"/>
                  <a:gd name="connsiteX336" fmla="*/ 24941 w 218720"/>
                  <a:gd name="connsiteY336" fmla="*/ 91009 h 359632"/>
                  <a:gd name="connsiteX337" fmla="*/ 24469 w 218720"/>
                  <a:gd name="connsiteY337" fmla="*/ 90446 h 359632"/>
                  <a:gd name="connsiteX338" fmla="*/ 23614 w 218720"/>
                  <a:gd name="connsiteY338" fmla="*/ 90232 h 359632"/>
                  <a:gd name="connsiteX339" fmla="*/ 23358 w 218720"/>
                  <a:gd name="connsiteY339" fmla="*/ 89707 h 359632"/>
                  <a:gd name="connsiteX340" fmla="*/ 23200 w 218720"/>
                  <a:gd name="connsiteY340" fmla="*/ 88328 h 359632"/>
                  <a:gd name="connsiteX341" fmla="*/ 23429 w 218720"/>
                  <a:gd name="connsiteY341" fmla="*/ 86917 h 359632"/>
                  <a:gd name="connsiteX342" fmla="*/ 24321 w 218720"/>
                  <a:gd name="connsiteY342" fmla="*/ 86294 h 359632"/>
                  <a:gd name="connsiteX343" fmla="*/ 24686 w 218720"/>
                  <a:gd name="connsiteY343" fmla="*/ 85626 h 359632"/>
                  <a:gd name="connsiteX344" fmla="*/ 25047 w 218720"/>
                  <a:gd name="connsiteY344" fmla="*/ 85421 h 359632"/>
                  <a:gd name="connsiteX345" fmla="*/ 26429 w 218720"/>
                  <a:gd name="connsiteY345" fmla="*/ 85776 h 359632"/>
                  <a:gd name="connsiteX346" fmla="*/ 27830 w 218720"/>
                  <a:gd name="connsiteY346" fmla="*/ 86905 h 359632"/>
                  <a:gd name="connsiteX347" fmla="*/ 29465 w 218720"/>
                  <a:gd name="connsiteY347" fmla="*/ 86470 h 359632"/>
                  <a:gd name="connsiteX348" fmla="*/ 31363 w 218720"/>
                  <a:gd name="connsiteY348" fmla="*/ 86685 h 359632"/>
                  <a:gd name="connsiteX349" fmla="*/ 31402 w 218720"/>
                  <a:gd name="connsiteY349" fmla="*/ 86423 h 359632"/>
                  <a:gd name="connsiteX350" fmla="*/ 30008 w 218720"/>
                  <a:gd name="connsiteY350" fmla="*/ 83645 h 359632"/>
                  <a:gd name="connsiteX351" fmla="*/ 30257 w 218720"/>
                  <a:gd name="connsiteY351" fmla="*/ 83077 h 359632"/>
                  <a:gd name="connsiteX352" fmla="*/ 31013 w 218720"/>
                  <a:gd name="connsiteY352" fmla="*/ 82429 h 359632"/>
                  <a:gd name="connsiteX353" fmla="*/ 35393 w 218720"/>
                  <a:gd name="connsiteY353" fmla="*/ 80446 h 359632"/>
                  <a:gd name="connsiteX354" fmla="*/ 40855 w 218720"/>
                  <a:gd name="connsiteY354" fmla="*/ 77107 h 359632"/>
                  <a:gd name="connsiteX355" fmla="*/ 108033 w 218720"/>
                  <a:gd name="connsiteY355" fmla="*/ 71824 h 359632"/>
                  <a:gd name="connsiteX356" fmla="*/ 112589 w 218720"/>
                  <a:gd name="connsiteY356" fmla="*/ 72316 h 359632"/>
                  <a:gd name="connsiteX357" fmla="*/ 112741 w 218720"/>
                  <a:gd name="connsiteY357" fmla="*/ 72940 h 359632"/>
                  <a:gd name="connsiteX358" fmla="*/ 112503 w 218720"/>
                  <a:gd name="connsiteY358" fmla="*/ 73806 h 359632"/>
                  <a:gd name="connsiteX359" fmla="*/ 111337 w 218720"/>
                  <a:gd name="connsiteY359" fmla="*/ 76175 h 359632"/>
                  <a:gd name="connsiteX360" fmla="*/ 111527 w 218720"/>
                  <a:gd name="connsiteY360" fmla="*/ 78816 h 359632"/>
                  <a:gd name="connsiteX361" fmla="*/ 111267 w 218720"/>
                  <a:gd name="connsiteY361" fmla="*/ 79616 h 359632"/>
                  <a:gd name="connsiteX362" fmla="*/ 110738 w 218720"/>
                  <a:gd name="connsiteY362" fmla="*/ 80602 h 359632"/>
                  <a:gd name="connsiteX363" fmla="*/ 109067 w 218720"/>
                  <a:gd name="connsiteY363" fmla="*/ 82442 h 359632"/>
                  <a:gd name="connsiteX364" fmla="*/ 104675 w 218720"/>
                  <a:gd name="connsiteY364" fmla="*/ 85069 h 359632"/>
                  <a:gd name="connsiteX365" fmla="*/ 96626 w 218720"/>
                  <a:gd name="connsiteY365" fmla="*/ 91095 h 359632"/>
                  <a:gd name="connsiteX366" fmla="*/ 91871 w 218720"/>
                  <a:gd name="connsiteY366" fmla="*/ 94080 h 359632"/>
                  <a:gd name="connsiteX367" fmla="*/ 91217 w 218720"/>
                  <a:gd name="connsiteY367" fmla="*/ 95514 h 359632"/>
                  <a:gd name="connsiteX368" fmla="*/ 90864 w 218720"/>
                  <a:gd name="connsiteY368" fmla="*/ 97507 h 359632"/>
                  <a:gd name="connsiteX369" fmla="*/ 93711 w 218720"/>
                  <a:gd name="connsiteY369" fmla="*/ 97902 h 359632"/>
                  <a:gd name="connsiteX370" fmla="*/ 94810 w 218720"/>
                  <a:gd name="connsiteY370" fmla="*/ 98577 h 359632"/>
                  <a:gd name="connsiteX371" fmla="*/ 94128 w 218720"/>
                  <a:gd name="connsiteY371" fmla="*/ 99588 h 359632"/>
                  <a:gd name="connsiteX372" fmla="*/ 89917 w 218720"/>
                  <a:gd name="connsiteY372" fmla="*/ 103097 h 359632"/>
                  <a:gd name="connsiteX373" fmla="*/ 88676 w 218720"/>
                  <a:gd name="connsiteY373" fmla="*/ 106264 h 359632"/>
                  <a:gd name="connsiteX374" fmla="*/ 91905 w 218720"/>
                  <a:gd name="connsiteY374" fmla="*/ 106152 h 359632"/>
                  <a:gd name="connsiteX375" fmla="*/ 94566 w 218720"/>
                  <a:gd name="connsiteY375" fmla="*/ 105544 h 359632"/>
                  <a:gd name="connsiteX376" fmla="*/ 99872 w 218720"/>
                  <a:gd name="connsiteY376" fmla="*/ 103569 h 359632"/>
                  <a:gd name="connsiteX377" fmla="*/ 104856 w 218720"/>
                  <a:gd name="connsiteY377" fmla="*/ 102101 h 359632"/>
                  <a:gd name="connsiteX378" fmla="*/ 107250 w 218720"/>
                  <a:gd name="connsiteY378" fmla="*/ 102040 h 359632"/>
                  <a:gd name="connsiteX379" fmla="*/ 111907 w 218720"/>
                  <a:gd name="connsiteY379" fmla="*/ 103211 h 359632"/>
                  <a:gd name="connsiteX380" fmla="*/ 112966 w 218720"/>
                  <a:gd name="connsiteY380" fmla="*/ 103248 h 359632"/>
                  <a:gd name="connsiteX381" fmla="*/ 114942 w 218720"/>
                  <a:gd name="connsiteY381" fmla="*/ 102707 h 359632"/>
                  <a:gd name="connsiteX382" fmla="*/ 116940 w 218720"/>
                  <a:gd name="connsiteY382" fmla="*/ 102611 h 359632"/>
                  <a:gd name="connsiteX383" fmla="*/ 130476 w 218720"/>
                  <a:gd name="connsiteY383" fmla="*/ 102975 h 359632"/>
                  <a:gd name="connsiteX384" fmla="*/ 134237 w 218720"/>
                  <a:gd name="connsiteY384" fmla="*/ 102288 h 359632"/>
                  <a:gd name="connsiteX385" fmla="*/ 136725 w 218720"/>
                  <a:gd name="connsiteY385" fmla="*/ 103110 h 359632"/>
                  <a:gd name="connsiteX386" fmla="*/ 138807 w 218720"/>
                  <a:gd name="connsiteY386" fmla="*/ 105161 h 359632"/>
                  <a:gd name="connsiteX387" fmla="*/ 140785 w 218720"/>
                  <a:gd name="connsiteY387" fmla="*/ 108939 h 359632"/>
                  <a:gd name="connsiteX388" fmla="*/ 140725 w 218720"/>
                  <a:gd name="connsiteY388" fmla="*/ 109567 h 359632"/>
                  <a:gd name="connsiteX389" fmla="*/ 139530 w 218720"/>
                  <a:gd name="connsiteY389" fmla="*/ 111286 h 359632"/>
                  <a:gd name="connsiteX390" fmla="*/ 137324 w 218720"/>
                  <a:gd name="connsiteY390" fmla="*/ 113440 h 359632"/>
                  <a:gd name="connsiteX391" fmla="*/ 135426 w 218720"/>
                  <a:gd name="connsiteY391" fmla="*/ 116402 h 359632"/>
                  <a:gd name="connsiteX392" fmla="*/ 134869 w 218720"/>
                  <a:gd name="connsiteY392" fmla="*/ 117998 h 359632"/>
                  <a:gd name="connsiteX393" fmla="*/ 134496 w 218720"/>
                  <a:gd name="connsiteY393" fmla="*/ 119743 h 359632"/>
                  <a:gd name="connsiteX394" fmla="*/ 133895 w 218720"/>
                  <a:gd name="connsiteY394" fmla="*/ 121356 h 359632"/>
                  <a:gd name="connsiteX395" fmla="*/ 130120 w 218720"/>
                  <a:gd name="connsiteY395" fmla="*/ 128914 h 359632"/>
                  <a:gd name="connsiteX396" fmla="*/ 126440 w 218720"/>
                  <a:gd name="connsiteY396" fmla="*/ 133093 h 359632"/>
                  <a:gd name="connsiteX397" fmla="*/ 124797 w 218720"/>
                  <a:gd name="connsiteY397" fmla="*/ 136055 h 359632"/>
                  <a:gd name="connsiteX398" fmla="*/ 122769 w 218720"/>
                  <a:gd name="connsiteY398" fmla="*/ 138412 h 359632"/>
                  <a:gd name="connsiteX399" fmla="*/ 120818 w 218720"/>
                  <a:gd name="connsiteY399" fmla="*/ 139893 h 359632"/>
                  <a:gd name="connsiteX400" fmla="*/ 118734 w 218720"/>
                  <a:gd name="connsiteY400" fmla="*/ 140879 h 359632"/>
                  <a:gd name="connsiteX401" fmla="*/ 112714 w 218720"/>
                  <a:gd name="connsiteY401" fmla="*/ 141933 h 359632"/>
                  <a:gd name="connsiteX402" fmla="*/ 111030 w 218720"/>
                  <a:gd name="connsiteY402" fmla="*/ 142688 h 359632"/>
                  <a:gd name="connsiteX403" fmla="*/ 109021 w 218720"/>
                  <a:gd name="connsiteY403" fmla="*/ 143984 h 359632"/>
                  <a:gd name="connsiteX404" fmla="*/ 106909 w 218720"/>
                  <a:gd name="connsiteY404" fmla="*/ 144625 h 359632"/>
                  <a:gd name="connsiteX405" fmla="*/ 109385 w 218720"/>
                  <a:gd name="connsiteY405" fmla="*/ 144544 h 359632"/>
                  <a:gd name="connsiteX406" fmla="*/ 111839 w 218720"/>
                  <a:gd name="connsiteY406" fmla="*/ 143823 h 359632"/>
                  <a:gd name="connsiteX407" fmla="*/ 116302 w 218720"/>
                  <a:gd name="connsiteY407" fmla="*/ 143559 h 359632"/>
                  <a:gd name="connsiteX408" fmla="*/ 121442 w 218720"/>
                  <a:gd name="connsiteY408" fmla="*/ 146041 h 359632"/>
                  <a:gd name="connsiteX409" fmla="*/ 120965 w 218720"/>
                  <a:gd name="connsiteY409" fmla="*/ 148069 h 359632"/>
                  <a:gd name="connsiteX410" fmla="*/ 118902 w 218720"/>
                  <a:gd name="connsiteY410" fmla="*/ 149672 h 359632"/>
                  <a:gd name="connsiteX411" fmla="*/ 114210 w 218720"/>
                  <a:gd name="connsiteY411" fmla="*/ 149924 h 359632"/>
                  <a:gd name="connsiteX412" fmla="*/ 109822 w 218720"/>
                  <a:gd name="connsiteY412" fmla="*/ 153482 h 359632"/>
                  <a:gd name="connsiteX413" fmla="*/ 107842 w 218720"/>
                  <a:gd name="connsiteY413" fmla="*/ 154576 h 359632"/>
                  <a:gd name="connsiteX414" fmla="*/ 105753 w 218720"/>
                  <a:gd name="connsiteY414" fmla="*/ 155119 h 359632"/>
                  <a:gd name="connsiteX415" fmla="*/ 103140 w 218720"/>
                  <a:gd name="connsiteY415" fmla="*/ 154958 h 359632"/>
                  <a:gd name="connsiteX416" fmla="*/ 98392 w 218720"/>
                  <a:gd name="connsiteY416" fmla="*/ 154006 h 359632"/>
                  <a:gd name="connsiteX417" fmla="*/ 96315 w 218720"/>
                  <a:gd name="connsiteY417" fmla="*/ 153011 h 359632"/>
                  <a:gd name="connsiteX418" fmla="*/ 98193 w 218720"/>
                  <a:gd name="connsiteY418" fmla="*/ 154635 h 359632"/>
                  <a:gd name="connsiteX419" fmla="*/ 100323 w 218720"/>
                  <a:gd name="connsiteY419" fmla="*/ 155481 h 359632"/>
                  <a:gd name="connsiteX420" fmla="*/ 112685 w 218720"/>
                  <a:gd name="connsiteY420" fmla="*/ 157477 h 359632"/>
                  <a:gd name="connsiteX421" fmla="*/ 113429 w 218720"/>
                  <a:gd name="connsiteY421" fmla="*/ 157270 h 359632"/>
                  <a:gd name="connsiteX422" fmla="*/ 117370 w 218720"/>
                  <a:gd name="connsiteY422" fmla="*/ 155162 h 359632"/>
                  <a:gd name="connsiteX423" fmla="*/ 122622 w 218720"/>
                  <a:gd name="connsiteY423" fmla="*/ 155130 h 359632"/>
                  <a:gd name="connsiteX424" fmla="*/ 132623 w 218720"/>
                  <a:gd name="connsiteY424" fmla="*/ 159002 h 359632"/>
                  <a:gd name="connsiteX425" fmla="*/ 135502 w 218720"/>
                  <a:gd name="connsiteY425" fmla="*/ 161957 h 359632"/>
                  <a:gd name="connsiteX426" fmla="*/ 139628 w 218720"/>
                  <a:gd name="connsiteY426" fmla="*/ 166187 h 359632"/>
                  <a:gd name="connsiteX427" fmla="*/ 141872 w 218720"/>
                  <a:gd name="connsiteY427" fmla="*/ 167836 h 359632"/>
                  <a:gd name="connsiteX428" fmla="*/ 143495 w 218720"/>
                  <a:gd name="connsiteY428" fmla="*/ 169330 h 359632"/>
                  <a:gd name="connsiteX429" fmla="*/ 144495 w 218720"/>
                  <a:gd name="connsiteY429" fmla="*/ 171567 h 359632"/>
                  <a:gd name="connsiteX430" fmla="*/ 146432 w 218720"/>
                  <a:gd name="connsiteY430" fmla="*/ 178938 h 359632"/>
                  <a:gd name="connsiteX431" fmla="*/ 148641 w 218720"/>
                  <a:gd name="connsiteY431" fmla="*/ 186118 h 359632"/>
                  <a:gd name="connsiteX432" fmla="*/ 151536 w 218720"/>
                  <a:gd name="connsiteY432" fmla="*/ 193871 h 359632"/>
                  <a:gd name="connsiteX433" fmla="*/ 152847 w 218720"/>
                  <a:gd name="connsiteY433" fmla="*/ 196020 h 359632"/>
                  <a:gd name="connsiteX434" fmla="*/ 154573 w 218720"/>
                  <a:gd name="connsiteY434" fmla="*/ 197526 h 359632"/>
                  <a:gd name="connsiteX435" fmla="*/ 163309 w 218720"/>
                  <a:gd name="connsiteY435" fmla="*/ 200984 h 359632"/>
                  <a:gd name="connsiteX436" fmla="*/ 165253 w 218720"/>
                  <a:gd name="connsiteY436" fmla="*/ 202129 h 359632"/>
                  <a:gd name="connsiteX437" fmla="*/ 168643 w 218720"/>
                  <a:gd name="connsiteY437" fmla="*/ 205449 h 359632"/>
                  <a:gd name="connsiteX438" fmla="*/ 171909 w 218720"/>
                  <a:gd name="connsiteY438" fmla="*/ 208981 h 359632"/>
                  <a:gd name="connsiteX439" fmla="*/ 174950 w 218720"/>
                  <a:gd name="connsiteY439" fmla="*/ 211690 h 359632"/>
                  <a:gd name="connsiteX440" fmla="*/ 178233 w 218720"/>
                  <a:gd name="connsiteY440" fmla="*/ 213881 h 359632"/>
                  <a:gd name="connsiteX441" fmla="*/ 176643 w 218720"/>
                  <a:gd name="connsiteY441" fmla="*/ 215018 h 359632"/>
                  <a:gd name="connsiteX442" fmla="*/ 175553 w 218720"/>
                  <a:gd name="connsiteY442" fmla="*/ 216806 h 359632"/>
                  <a:gd name="connsiteX443" fmla="*/ 176368 w 218720"/>
                  <a:gd name="connsiteY443" fmla="*/ 219234 h 359632"/>
                  <a:gd name="connsiteX444" fmla="*/ 177705 w 218720"/>
                  <a:gd name="connsiteY444" fmla="*/ 221551 h 359632"/>
                  <a:gd name="connsiteX445" fmla="*/ 180332 w 218720"/>
                  <a:gd name="connsiteY445" fmla="*/ 225253 h 359632"/>
                  <a:gd name="connsiteX446" fmla="*/ 182649 w 218720"/>
                  <a:gd name="connsiteY446" fmla="*/ 229287 h 359632"/>
                  <a:gd name="connsiteX447" fmla="*/ 181795 w 218720"/>
                  <a:gd name="connsiteY447" fmla="*/ 228678 h 359632"/>
                  <a:gd name="connsiteX448" fmla="*/ 180897 w 218720"/>
                  <a:gd name="connsiteY448" fmla="*/ 228344 h 359632"/>
                  <a:gd name="connsiteX449" fmla="*/ 179669 w 218720"/>
                  <a:gd name="connsiteY449" fmla="*/ 228444 h 359632"/>
                  <a:gd name="connsiteX450" fmla="*/ 178469 w 218720"/>
                  <a:gd name="connsiteY450" fmla="*/ 228249 h 359632"/>
                  <a:gd name="connsiteX451" fmla="*/ 176255 w 218720"/>
                  <a:gd name="connsiteY451" fmla="*/ 226987 h 359632"/>
                  <a:gd name="connsiteX452" fmla="*/ 174128 w 218720"/>
                  <a:gd name="connsiteY452" fmla="*/ 225436 h 359632"/>
                  <a:gd name="connsiteX453" fmla="*/ 169897 w 218720"/>
                  <a:gd name="connsiteY453" fmla="*/ 226059 h 359632"/>
                  <a:gd name="connsiteX454" fmla="*/ 167546 w 218720"/>
                  <a:gd name="connsiteY454" fmla="*/ 225780 h 359632"/>
                  <a:gd name="connsiteX455" fmla="*/ 165507 w 218720"/>
                  <a:gd name="connsiteY455" fmla="*/ 225821 h 359632"/>
                  <a:gd name="connsiteX456" fmla="*/ 169373 w 218720"/>
                  <a:gd name="connsiteY456" fmla="*/ 226717 h 359632"/>
                  <a:gd name="connsiteX457" fmla="*/ 173605 w 218720"/>
                  <a:gd name="connsiteY457" fmla="*/ 226779 h 359632"/>
                  <a:gd name="connsiteX458" fmla="*/ 182937 w 218720"/>
                  <a:gd name="connsiteY458" fmla="*/ 233539 h 359632"/>
                  <a:gd name="connsiteX459" fmla="*/ 186091 w 218720"/>
                  <a:gd name="connsiteY459" fmla="*/ 237535 h 359632"/>
                  <a:gd name="connsiteX460" fmla="*/ 187966 w 218720"/>
                  <a:gd name="connsiteY460" fmla="*/ 242808 h 359632"/>
                  <a:gd name="connsiteX461" fmla="*/ 186689 w 218720"/>
                  <a:gd name="connsiteY461" fmla="*/ 245172 h 359632"/>
                  <a:gd name="connsiteX462" fmla="*/ 184703 w 218720"/>
                  <a:gd name="connsiteY462" fmla="*/ 246703 h 359632"/>
                  <a:gd name="connsiteX463" fmla="*/ 182850 w 218720"/>
                  <a:gd name="connsiteY463" fmla="*/ 248453 h 359632"/>
                  <a:gd name="connsiteX464" fmla="*/ 181114 w 218720"/>
                  <a:gd name="connsiteY464" fmla="*/ 250427 h 359632"/>
                  <a:gd name="connsiteX465" fmla="*/ 186286 w 218720"/>
                  <a:gd name="connsiteY465" fmla="*/ 253324 h 359632"/>
                  <a:gd name="connsiteX466" fmla="*/ 187400 w 218720"/>
                  <a:gd name="connsiteY466" fmla="*/ 253236 h 359632"/>
                  <a:gd name="connsiteX467" fmla="*/ 188544 w 218720"/>
                  <a:gd name="connsiteY467" fmla="*/ 252831 h 359632"/>
                  <a:gd name="connsiteX468" fmla="*/ 189644 w 218720"/>
                  <a:gd name="connsiteY468" fmla="*/ 251846 h 359632"/>
                  <a:gd name="connsiteX469" fmla="*/ 191498 w 218720"/>
                  <a:gd name="connsiteY469" fmla="*/ 249447 h 359632"/>
                  <a:gd name="connsiteX470" fmla="*/ 192455 w 218720"/>
                  <a:gd name="connsiteY470" fmla="*/ 248592 h 359632"/>
                  <a:gd name="connsiteX471" fmla="*/ 195677 w 218720"/>
                  <a:gd name="connsiteY471" fmla="*/ 248284 h 359632"/>
                  <a:gd name="connsiteX472" fmla="*/ 198380 w 218720"/>
                  <a:gd name="connsiteY472" fmla="*/ 248468 h 359632"/>
                  <a:gd name="connsiteX473" fmla="*/ 201073 w 218720"/>
                  <a:gd name="connsiteY473" fmla="*/ 248998 h 359632"/>
                  <a:gd name="connsiteX474" fmla="*/ 203440 w 218720"/>
                  <a:gd name="connsiteY474" fmla="*/ 248830 h 359632"/>
                  <a:gd name="connsiteX475" fmla="*/ 208210 w 218720"/>
                  <a:gd name="connsiteY475" fmla="*/ 249860 h 359632"/>
                  <a:gd name="connsiteX476" fmla="*/ 210661 w 218720"/>
                  <a:gd name="connsiteY476" fmla="*/ 250789 h 359632"/>
                  <a:gd name="connsiteX477" fmla="*/ 216733 w 218720"/>
                  <a:gd name="connsiteY477" fmla="*/ 254966 h 359632"/>
                  <a:gd name="connsiteX478" fmla="*/ 218046 w 218720"/>
                  <a:gd name="connsiteY478" fmla="*/ 257247 h 359632"/>
                  <a:gd name="connsiteX479" fmla="*/ 218648 w 218720"/>
                  <a:gd name="connsiteY479" fmla="*/ 260190 h 359632"/>
                  <a:gd name="connsiteX480" fmla="*/ 218720 w 218720"/>
                  <a:gd name="connsiteY480" fmla="*/ 263449 h 359632"/>
                  <a:gd name="connsiteX481" fmla="*/ 217698 w 218720"/>
                  <a:gd name="connsiteY481" fmla="*/ 266425 h 359632"/>
                  <a:gd name="connsiteX482" fmla="*/ 216526 w 218720"/>
                  <a:gd name="connsiteY482" fmla="*/ 269108 h 359632"/>
                  <a:gd name="connsiteX483" fmla="*/ 215802 w 218720"/>
                  <a:gd name="connsiteY483" fmla="*/ 272568 h 359632"/>
                  <a:gd name="connsiteX484" fmla="*/ 215289 w 218720"/>
                  <a:gd name="connsiteY484" fmla="*/ 273813 h 359632"/>
                  <a:gd name="connsiteX485" fmla="*/ 214571 w 218720"/>
                  <a:gd name="connsiteY485" fmla="*/ 274788 h 359632"/>
                  <a:gd name="connsiteX486" fmla="*/ 211354 w 218720"/>
                  <a:gd name="connsiteY486" fmla="*/ 277512 h 359632"/>
                  <a:gd name="connsiteX487" fmla="*/ 209216 w 218720"/>
                  <a:gd name="connsiteY487" fmla="*/ 278631 h 359632"/>
                  <a:gd name="connsiteX488" fmla="*/ 208313 w 218720"/>
                  <a:gd name="connsiteY488" fmla="*/ 278140 h 359632"/>
                  <a:gd name="connsiteX489" fmla="*/ 207351 w 218720"/>
                  <a:gd name="connsiteY489" fmla="*/ 278208 h 359632"/>
                  <a:gd name="connsiteX490" fmla="*/ 207249 w 218720"/>
                  <a:gd name="connsiteY490" fmla="*/ 278862 h 359632"/>
                  <a:gd name="connsiteX491" fmla="*/ 208266 w 218720"/>
                  <a:gd name="connsiteY491" fmla="*/ 280251 h 359632"/>
                  <a:gd name="connsiteX492" fmla="*/ 208279 w 218720"/>
                  <a:gd name="connsiteY492" fmla="*/ 281926 h 359632"/>
                  <a:gd name="connsiteX493" fmla="*/ 206379 w 218720"/>
                  <a:gd name="connsiteY493" fmla="*/ 283165 h 359632"/>
                  <a:gd name="connsiteX494" fmla="*/ 204448 w 218720"/>
                  <a:gd name="connsiteY494" fmla="*/ 283694 h 359632"/>
                  <a:gd name="connsiteX495" fmla="*/ 201218 w 218720"/>
                  <a:gd name="connsiteY495" fmla="*/ 283034 h 359632"/>
                  <a:gd name="connsiteX496" fmla="*/ 196733 w 218720"/>
                  <a:gd name="connsiteY496" fmla="*/ 285340 h 359632"/>
                  <a:gd name="connsiteX497" fmla="*/ 199957 w 218720"/>
                  <a:gd name="connsiteY497" fmla="*/ 286524 h 359632"/>
                  <a:gd name="connsiteX498" fmla="*/ 200607 w 218720"/>
                  <a:gd name="connsiteY498" fmla="*/ 287784 h 359632"/>
                  <a:gd name="connsiteX499" fmla="*/ 199799 w 218720"/>
                  <a:gd name="connsiteY499" fmla="*/ 289997 h 359632"/>
                  <a:gd name="connsiteX500" fmla="*/ 197771 w 218720"/>
                  <a:gd name="connsiteY500" fmla="*/ 290983 h 359632"/>
                  <a:gd name="connsiteX501" fmla="*/ 195523 w 218720"/>
                  <a:gd name="connsiteY501" fmla="*/ 291420 h 359632"/>
                  <a:gd name="connsiteX502" fmla="*/ 193222 w 218720"/>
                  <a:gd name="connsiteY502" fmla="*/ 291524 h 359632"/>
                  <a:gd name="connsiteX503" fmla="*/ 191315 w 218720"/>
                  <a:gd name="connsiteY503" fmla="*/ 292065 h 359632"/>
                  <a:gd name="connsiteX504" fmla="*/ 189486 w 218720"/>
                  <a:gd name="connsiteY504" fmla="*/ 293107 h 359632"/>
                  <a:gd name="connsiteX505" fmla="*/ 191781 w 218720"/>
                  <a:gd name="connsiteY505" fmla="*/ 292553 h 359632"/>
                  <a:gd name="connsiteX506" fmla="*/ 193373 w 218720"/>
                  <a:gd name="connsiteY506" fmla="*/ 293038 h 359632"/>
                  <a:gd name="connsiteX507" fmla="*/ 194372 w 218720"/>
                  <a:gd name="connsiteY507" fmla="*/ 294897 h 359632"/>
                  <a:gd name="connsiteX508" fmla="*/ 195280 w 218720"/>
                  <a:gd name="connsiteY508" fmla="*/ 295428 h 359632"/>
                  <a:gd name="connsiteX509" fmla="*/ 199765 w 218720"/>
                  <a:gd name="connsiteY509" fmla="*/ 296222 h 359632"/>
                  <a:gd name="connsiteX510" fmla="*/ 202542 w 218720"/>
                  <a:gd name="connsiteY510" fmla="*/ 296216 h 359632"/>
                  <a:gd name="connsiteX511" fmla="*/ 207897 w 218720"/>
                  <a:gd name="connsiteY511" fmla="*/ 295765 h 359632"/>
                  <a:gd name="connsiteX512" fmla="*/ 210469 w 218720"/>
                  <a:gd name="connsiteY512" fmla="*/ 295776 h 359632"/>
                  <a:gd name="connsiteX513" fmla="*/ 211386 w 218720"/>
                  <a:gd name="connsiteY513" fmla="*/ 296112 h 359632"/>
                  <a:gd name="connsiteX514" fmla="*/ 211402 w 218720"/>
                  <a:gd name="connsiteY514" fmla="*/ 297650 h 359632"/>
                  <a:gd name="connsiteX515" fmla="*/ 211002 w 218720"/>
                  <a:gd name="connsiteY515" fmla="*/ 301424 h 359632"/>
                  <a:gd name="connsiteX516" fmla="*/ 210294 w 218720"/>
                  <a:gd name="connsiteY516" fmla="*/ 302201 h 359632"/>
                  <a:gd name="connsiteX517" fmla="*/ 203194 w 218720"/>
                  <a:gd name="connsiteY517" fmla="*/ 305366 h 359632"/>
                  <a:gd name="connsiteX518" fmla="*/ 201738 w 218720"/>
                  <a:gd name="connsiteY518" fmla="*/ 307574 h 359632"/>
                  <a:gd name="connsiteX519" fmla="*/ 201330 w 218720"/>
                  <a:gd name="connsiteY519" fmla="*/ 308911 h 359632"/>
                  <a:gd name="connsiteX520" fmla="*/ 197178 w 218720"/>
                  <a:gd name="connsiteY520" fmla="*/ 308674 h 359632"/>
                  <a:gd name="connsiteX521" fmla="*/ 195232 w 218720"/>
                  <a:gd name="connsiteY521" fmla="*/ 310087 h 359632"/>
                  <a:gd name="connsiteX522" fmla="*/ 191870 w 218720"/>
                  <a:gd name="connsiteY522" fmla="*/ 311025 h 359632"/>
                  <a:gd name="connsiteX523" fmla="*/ 189270 w 218720"/>
                  <a:gd name="connsiteY523" fmla="*/ 312022 h 359632"/>
                  <a:gd name="connsiteX524" fmla="*/ 186726 w 218720"/>
                  <a:gd name="connsiteY524" fmla="*/ 313282 h 359632"/>
                  <a:gd name="connsiteX525" fmla="*/ 184634 w 218720"/>
                  <a:gd name="connsiteY525" fmla="*/ 313658 h 359632"/>
                  <a:gd name="connsiteX526" fmla="*/ 175590 w 218720"/>
                  <a:gd name="connsiteY526" fmla="*/ 312163 h 359632"/>
                  <a:gd name="connsiteX527" fmla="*/ 170131 w 218720"/>
                  <a:gd name="connsiteY527" fmla="*/ 312286 h 359632"/>
                  <a:gd name="connsiteX528" fmla="*/ 162736 w 218720"/>
                  <a:gd name="connsiteY528" fmla="*/ 313589 h 359632"/>
                  <a:gd name="connsiteX529" fmla="*/ 160831 w 218720"/>
                  <a:gd name="connsiteY529" fmla="*/ 313374 h 359632"/>
                  <a:gd name="connsiteX530" fmla="*/ 157974 w 218720"/>
                  <a:gd name="connsiteY530" fmla="*/ 312126 h 359632"/>
                  <a:gd name="connsiteX531" fmla="*/ 155049 w 218720"/>
                  <a:gd name="connsiteY531" fmla="*/ 311282 h 359632"/>
                  <a:gd name="connsiteX532" fmla="*/ 151683 w 218720"/>
                  <a:gd name="connsiteY532" fmla="*/ 310911 h 359632"/>
                  <a:gd name="connsiteX533" fmla="*/ 148778 w 218720"/>
                  <a:gd name="connsiteY533" fmla="*/ 309757 h 359632"/>
                  <a:gd name="connsiteX534" fmla="*/ 150591 w 218720"/>
                  <a:gd name="connsiteY534" fmla="*/ 311976 h 359632"/>
                  <a:gd name="connsiteX535" fmla="*/ 146561 w 218720"/>
                  <a:gd name="connsiteY535" fmla="*/ 314112 h 359632"/>
                  <a:gd name="connsiteX536" fmla="*/ 144701 w 218720"/>
                  <a:gd name="connsiteY536" fmla="*/ 314537 h 359632"/>
                  <a:gd name="connsiteX537" fmla="*/ 142776 w 218720"/>
                  <a:gd name="connsiteY537" fmla="*/ 314471 h 359632"/>
                  <a:gd name="connsiteX538" fmla="*/ 138837 w 218720"/>
                  <a:gd name="connsiteY538" fmla="*/ 315051 h 359632"/>
                  <a:gd name="connsiteX539" fmla="*/ 135188 w 218720"/>
                  <a:gd name="connsiteY539" fmla="*/ 314755 h 359632"/>
                  <a:gd name="connsiteX540" fmla="*/ 135736 w 218720"/>
                  <a:gd name="connsiteY540" fmla="*/ 316273 h 359632"/>
                  <a:gd name="connsiteX541" fmla="*/ 136714 w 218720"/>
                  <a:gd name="connsiteY541" fmla="*/ 317595 h 359632"/>
                  <a:gd name="connsiteX542" fmla="*/ 135921 w 218720"/>
                  <a:gd name="connsiteY542" fmla="*/ 318170 h 359632"/>
                  <a:gd name="connsiteX543" fmla="*/ 135082 w 218720"/>
                  <a:gd name="connsiteY543" fmla="*/ 318313 h 359632"/>
                  <a:gd name="connsiteX544" fmla="*/ 128132 w 218720"/>
                  <a:gd name="connsiteY544" fmla="*/ 317315 h 359632"/>
                  <a:gd name="connsiteX545" fmla="*/ 127148 w 218720"/>
                  <a:gd name="connsiteY545" fmla="*/ 317504 h 359632"/>
                  <a:gd name="connsiteX546" fmla="*/ 126290 w 218720"/>
                  <a:gd name="connsiteY546" fmla="*/ 318425 h 359632"/>
                  <a:gd name="connsiteX547" fmla="*/ 123763 w 218720"/>
                  <a:gd name="connsiteY547" fmla="*/ 317928 h 359632"/>
                  <a:gd name="connsiteX548" fmla="*/ 121307 w 218720"/>
                  <a:gd name="connsiteY548" fmla="*/ 316375 h 359632"/>
                  <a:gd name="connsiteX549" fmla="*/ 118695 w 218720"/>
                  <a:gd name="connsiteY549" fmla="*/ 315332 h 359632"/>
                  <a:gd name="connsiteX550" fmla="*/ 115954 w 218720"/>
                  <a:gd name="connsiteY550" fmla="*/ 314842 h 359632"/>
                  <a:gd name="connsiteX551" fmla="*/ 113776 w 218720"/>
                  <a:gd name="connsiteY551" fmla="*/ 315011 h 359632"/>
                  <a:gd name="connsiteX552" fmla="*/ 104816 w 218720"/>
                  <a:gd name="connsiteY552" fmla="*/ 317460 h 359632"/>
                  <a:gd name="connsiteX553" fmla="*/ 103028 w 218720"/>
                  <a:gd name="connsiteY553" fmla="*/ 319915 h 359632"/>
                  <a:gd name="connsiteX554" fmla="*/ 102135 w 218720"/>
                  <a:gd name="connsiteY554" fmla="*/ 323393 h 359632"/>
                  <a:gd name="connsiteX555" fmla="*/ 100841 w 218720"/>
                  <a:gd name="connsiteY555" fmla="*/ 326476 h 359632"/>
                  <a:gd name="connsiteX556" fmla="*/ 98731 w 218720"/>
                  <a:gd name="connsiteY556" fmla="*/ 328848 h 359632"/>
                  <a:gd name="connsiteX557" fmla="*/ 96220 w 218720"/>
                  <a:gd name="connsiteY557" fmla="*/ 329157 h 359632"/>
                  <a:gd name="connsiteX558" fmla="*/ 93858 w 218720"/>
                  <a:gd name="connsiteY558" fmla="*/ 327516 h 359632"/>
                  <a:gd name="connsiteX559" fmla="*/ 89364 w 218720"/>
                  <a:gd name="connsiteY559" fmla="*/ 325702 h 359632"/>
                  <a:gd name="connsiteX560" fmla="*/ 87835 w 218720"/>
                  <a:gd name="connsiteY560" fmla="*/ 324476 h 359632"/>
                  <a:gd name="connsiteX561" fmla="*/ 87348 w 218720"/>
                  <a:gd name="connsiteY561" fmla="*/ 324404 h 359632"/>
                  <a:gd name="connsiteX562" fmla="*/ 86846 w 218720"/>
                  <a:gd name="connsiteY562" fmla="*/ 324843 h 359632"/>
                  <a:gd name="connsiteX563" fmla="*/ 85084 w 218720"/>
                  <a:gd name="connsiteY563" fmla="*/ 325396 h 359632"/>
                  <a:gd name="connsiteX564" fmla="*/ 83259 w 218720"/>
                  <a:gd name="connsiteY564" fmla="*/ 325422 h 359632"/>
                  <a:gd name="connsiteX565" fmla="*/ 80447 w 218720"/>
                  <a:gd name="connsiteY565" fmla="*/ 325910 h 359632"/>
                  <a:gd name="connsiteX566" fmla="*/ 75553 w 218720"/>
                  <a:gd name="connsiteY566" fmla="*/ 327384 h 359632"/>
                  <a:gd name="connsiteX567" fmla="*/ 73577 w 218720"/>
                  <a:gd name="connsiteY567" fmla="*/ 328384 h 359632"/>
                  <a:gd name="connsiteX568" fmla="*/ 69328 w 218720"/>
                  <a:gd name="connsiteY568" fmla="*/ 331139 h 359632"/>
                  <a:gd name="connsiteX569" fmla="*/ 68463 w 218720"/>
                  <a:gd name="connsiteY569" fmla="*/ 331901 h 359632"/>
                  <a:gd name="connsiteX570" fmla="*/ 66918 w 218720"/>
                  <a:gd name="connsiteY570" fmla="*/ 334677 h 359632"/>
                  <a:gd name="connsiteX571" fmla="*/ 64558 w 218720"/>
                  <a:gd name="connsiteY571" fmla="*/ 335166 h 359632"/>
                  <a:gd name="connsiteX572" fmla="*/ 62399 w 218720"/>
                  <a:gd name="connsiteY572" fmla="*/ 333388 h 359632"/>
                  <a:gd name="connsiteX573" fmla="*/ 59942 w 218720"/>
                  <a:gd name="connsiteY573" fmla="*/ 332767 h 359632"/>
                  <a:gd name="connsiteX574" fmla="*/ 57350 w 218720"/>
                  <a:gd name="connsiteY574" fmla="*/ 333375 h 359632"/>
                  <a:gd name="connsiteX575" fmla="*/ 55782 w 218720"/>
                  <a:gd name="connsiteY575" fmla="*/ 334320 h 359632"/>
                  <a:gd name="connsiteX576" fmla="*/ 55051 w 218720"/>
                  <a:gd name="connsiteY576" fmla="*/ 333552 h 359632"/>
                  <a:gd name="connsiteX577" fmla="*/ 55027 w 218720"/>
                  <a:gd name="connsiteY577" fmla="*/ 331973 h 359632"/>
                  <a:gd name="connsiteX578" fmla="*/ 56920 w 218720"/>
                  <a:gd name="connsiteY578" fmla="*/ 330091 h 359632"/>
                  <a:gd name="connsiteX579" fmla="*/ 61970 w 218720"/>
                  <a:gd name="connsiteY579" fmla="*/ 328668 h 359632"/>
                  <a:gd name="connsiteX580" fmla="*/ 66403 w 218720"/>
                  <a:gd name="connsiteY580" fmla="*/ 324972 h 359632"/>
                  <a:gd name="connsiteX581" fmla="*/ 68578 w 218720"/>
                  <a:gd name="connsiteY581" fmla="*/ 322716 h 359632"/>
                  <a:gd name="connsiteX582" fmla="*/ 69440 w 218720"/>
                  <a:gd name="connsiteY582" fmla="*/ 321446 h 359632"/>
                  <a:gd name="connsiteX583" fmla="*/ 70503 w 218720"/>
                  <a:gd name="connsiteY583" fmla="*/ 320636 h 359632"/>
                  <a:gd name="connsiteX584" fmla="*/ 71892 w 218720"/>
                  <a:gd name="connsiteY584" fmla="*/ 320330 h 359632"/>
                  <a:gd name="connsiteX585" fmla="*/ 72606 w 218720"/>
                  <a:gd name="connsiteY585" fmla="*/ 318925 h 359632"/>
                  <a:gd name="connsiteX586" fmla="*/ 78761 w 218720"/>
                  <a:gd name="connsiteY586" fmla="*/ 313270 h 359632"/>
                  <a:gd name="connsiteX587" fmla="*/ 79269 w 218720"/>
                  <a:gd name="connsiteY587" fmla="*/ 311971 h 359632"/>
                  <a:gd name="connsiteX588" fmla="*/ 79575 w 218720"/>
                  <a:gd name="connsiteY588" fmla="*/ 309646 h 359632"/>
                  <a:gd name="connsiteX589" fmla="*/ 80084 w 218720"/>
                  <a:gd name="connsiteY589" fmla="*/ 307405 h 359632"/>
                  <a:gd name="connsiteX590" fmla="*/ 85095 w 218720"/>
                  <a:gd name="connsiteY590" fmla="*/ 305953 h 359632"/>
                  <a:gd name="connsiteX591" fmla="*/ 87489 w 218720"/>
                  <a:gd name="connsiteY591" fmla="*/ 301233 h 359632"/>
                  <a:gd name="connsiteX592" fmla="*/ 88148 w 218720"/>
                  <a:gd name="connsiteY592" fmla="*/ 300859 h 359632"/>
                  <a:gd name="connsiteX593" fmla="*/ 95137 w 218720"/>
                  <a:gd name="connsiteY593" fmla="*/ 299992 h 359632"/>
                  <a:gd name="connsiteX594" fmla="*/ 100320 w 218720"/>
                  <a:gd name="connsiteY594" fmla="*/ 300061 h 359632"/>
                  <a:gd name="connsiteX595" fmla="*/ 105468 w 218720"/>
                  <a:gd name="connsiteY595" fmla="*/ 300986 h 359632"/>
                  <a:gd name="connsiteX596" fmla="*/ 108107 w 218720"/>
                  <a:gd name="connsiteY596" fmla="*/ 301069 h 359632"/>
                  <a:gd name="connsiteX597" fmla="*/ 110756 w 218720"/>
                  <a:gd name="connsiteY597" fmla="*/ 300750 h 359632"/>
                  <a:gd name="connsiteX598" fmla="*/ 112833 w 218720"/>
                  <a:gd name="connsiteY598" fmla="*/ 299474 h 359632"/>
                  <a:gd name="connsiteX599" fmla="*/ 116388 w 218720"/>
                  <a:gd name="connsiteY599" fmla="*/ 294868 h 359632"/>
                  <a:gd name="connsiteX600" fmla="*/ 118388 w 218720"/>
                  <a:gd name="connsiteY600" fmla="*/ 292838 h 359632"/>
                  <a:gd name="connsiteX601" fmla="*/ 120679 w 218720"/>
                  <a:gd name="connsiteY601" fmla="*/ 291002 h 359632"/>
                  <a:gd name="connsiteX602" fmla="*/ 122822 w 218720"/>
                  <a:gd name="connsiteY602" fmla="*/ 288904 h 359632"/>
                  <a:gd name="connsiteX603" fmla="*/ 126299 w 218720"/>
                  <a:gd name="connsiteY603" fmla="*/ 285012 h 359632"/>
                  <a:gd name="connsiteX604" fmla="*/ 123948 w 218720"/>
                  <a:gd name="connsiteY604" fmla="*/ 286353 h 359632"/>
                  <a:gd name="connsiteX605" fmla="*/ 121111 w 218720"/>
                  <a:gd name="connsiteY605" fmla="*/ 288480 h 359632"/>
                  <a:gd name="connsiteX606" fmla="*/ 119465 w 218720"/>
                  <a:gd name="connsiteY606" fmla="*/ 289713 h 359632"/>
                  <a:gd name="connsiteX607" fmla="*/ 114238 w 218720"/>
                  <a:gd name="connsiteY607" fmla="*/ 290955 h 359632"/>
                  <a:gd name="connsiteX608" fmla="*/ 111986 w 218720"/>
                  <a:gd name="connsiteY608" fmla="*/ 292221 h 359632"/>
                  <a:gd name="connsiteX609" fmla="*/ 108040 w 218720"/>
                  <a:gd name="connsiteY609" fmla="*/ 295078 h 359632"/>
                  <a:gd name="connsiteX610" fmla="*/ 107281 w 218720"/>
                  <a:gd name="connsiteY610" fmla="*/ 295315 h 359632"/>
                  <a:gd name="connsiteX611" fmla="*/ 101328 w 218720"/>
                  <a:gd name="connsiteY611" fmla="*/ 294629 h 359632"/>
                  <a:gd name="connsiteX612" fmla="*/ 96898 w 218720"/>
                  <a:gd name="connsiteY612" fmla="*/ 290923 h 359632"/>
                  <a:gd name="connsiteX613" fmla="*/ 94066 w 218720"/>
                  <a:gd name="connsiteY613" fmla="*/ 289402 h 359632"/>
                  <a:gd name="connsiteX614" fmla="*/ 92896 w 218720"/>
                  <a:gd name="connsiteY614" fmla="*/ 289230 h 359632"/>
                  <a:gd name="connsiteX615" fmla="*/ 91687 w 218720"/>
                  <a:gd name="connsiteY615" fmla="*/ 289682 h 359632"/>
                  <a:gd name="connsiteX616" fmla="*/ 89101 w 218720"/>
                  <a:gd name="connsiteY616" fmla="*/ 290145 h 359632"/>
                  <a:gd name="connsiteX617" fmla="*/ 86464 w 218720"/>
                  <a:gd name="connsiteY617" fmla="*/ 290066 h 359632"/>
                  <a:gd name="connsiteX618" fmla="*/ 87810 w 218720"/>
                  <a:gd name="connsiteY618" fmla="*/ 288352 h 359632"/>
                  <a:gd name="connsiteX619" fmla="*/ 89638 w 218720"/>
                  <a:gd name="connsiteY619" fmla="*/ 287393 h 359632"/>
                  <a:gd name="connsiteX620" fmla="*/ 85544 w 218720"/>
                  <a:gd name="connsiteY620" fmla="*/ 286727 h 359632"/>
                  <a:gd name="connsiteX621" fmla="*/ 84406 w 218720"/>
                  <a:gd name="connsiteY621" fmla="*/ 286205 h 359632"/>
                  <a:gd name="connsiteX622" fmla="*/ 83109 w 218720"/>
                  <a:gd name="connsiteY622" fmla="*/ 285002 h 359632"/>
                  <a:gd name="connsiteX623" fmla="*/ 79898 w 218720"/>
                  <a:gd name="connsiteY623" fmla="*/ 284796 h 359632"/>
                  <a:gd name="connsiteX624" fmla="*/ 78366 w 218720"/>
                  <a:gd name="connsiteY624" fmla="*/ 285103 h 359632"/>
                  <a:gd name="connsiteX625" fmla="*/ 75782 w 218720"/>
                  <a:gd name="connsiteY625" fmla="*/ 286693 h 359632"/>
                  <a:gd name="connsiteX626" fmla="*/ 71699 w 218720"/>
                  <a:gd name="connsiteY626" fmla="*/ 288383 h 359632"/>
                  <a:gd name="connsiteX627" fmla="*/ 66780 w 218720"/>
                  <a:gd name="connsiteY627" fmla="*/ 286040 h 359632"/>
                  <a:gd name="connsiteX628" fmla="*/ 65816 w 218720"/>
                  <a:gd name="connsiteY628" fmla="*/ 285012 h 359632"/>
                  <a:gd name="connsiteX629" fmla="*/ 65841 w 218720"/>
                  <a:gd name="connsiteY629" fmla="*/ 283027 h 359632"/>
                  <a:gd name="connsiteX630" fmla="*/ 65103 w 218720"/>
                  <a:gd name="connsiteY630" fmla="*/ 281453 h 359632"/>
                  <a:gd name="connsiteX631" fmla="*/ 63738 w 218720"/>
                  <a:gd name="connsiteY631" fmla="*/ 280898 h 359632"/>
                  <a:gd name="connsiteX632" fmla="*/ 65484 w 218720"/>
                  <a:gd name="connsiteY632" fmla="*/ 278846 h 359632"/>
                  <a:gd name="connsiteX633" fmla="*/ 67591 w 218720"/>
                  <a:gd name="connsiteY633" fmla="*/ 277479 h 359632"/>
                  <a:gd name="connsiteX634" fmla="*/ 72225 w 218720"/>
                  <a:gd name="connsiteY634" fmla="*/ 276120 h 359632"/>
                  <a:gd name="connsiteX635" fmla="*/ 79243 w 218720"/>
                  <a:gd name="connsiteY635" fmla="*/ 272892 h 359632"/>
                  <a:gd name="connsiteX636" fmla="*/ 83178 w 218720"/>
                  <a:gd name="connsiteY636" fmla="*/ 271516 h 359632"/>
                  <a:gd name="connsiteX637" fmla="*/ 86836 w 218720"/>
                  <a:gd name="connsiteY637" fmla="*/ 269140 h 359632"/>
                  <a:gd name="connsiteX638" fmla="*/ 88348 w 218720"/>
                  <a:gd name="connsiteY638" fmla="*/ 267690 h 359632"/>
                  <a:gd name="connsiteX639" fmla="*/ 89445 w 218720"/>
                  <a:gd name="connsiteY639" fmla="*/ 265705 h 359632"/>
                  <a:gd name="connsiteX640" fmla="*/ 90533 w 218720"/>
                  <a:gd name="connsiteY640" fmla="*/ 263266 h 359632"/>
                  <a:gd name="connsiteX641" fmla="*/ 92086 w 218720"/>
                  <a:gd name="connsiteY641" fmla="*/ 261284 h 359632"/>
                  <a:gd name="connsiteX642" fmla="*/ 90579 w 218720"/>
                  <a:gd name="connsiteY642" fmla="*/ 260812 h 359632"/>
                  <a:gd name="connsiteX643" fmla="*/ 89906 w 218720"/>
                  <a:gd name="connsiteY643" fmla="*/ 259315 h 359632"/>
                  <a:gd name="connsiteX644" fmla="*/ 90087 w 218720"/>
                  <a:gd name="connsiteY644" fmla="*/ 257796 h 359632"/>
                  <a:gd name="connsiteX645" fmla="*/ 90783 w 218720"/>
                  <a:gd name="connsiteY645" fmla="*/ 256448 h 359632"/>
                  <a:gd name="connsiteX646" fmla="*/ 90159 w 218720"/>
                  <a:gd name="connsiteY646" fmla="*/ 254756 h 359632"/>
                  <a:gd name="connsiteX647" fmla="*/ 89052 w 218720"/>
                  <a:gd name="connsiteY647" fmla="*/ 252986 h 359632"/>
                  <a:gd name="connsiteX648" fmla="*/ 89113 w 218720"/>
                  <a:gd name="connsiteY648" fmla="*/ 251607 h 359632"/>
                  <a:gd name="connsiteX649" fmla="*/ 89407 w 218720"/>
                  <a:gd name="connsiteY649" fmla="*/ 250132 h 359632"/>
                  <a:gd name="connsiteX650" fmla="*/ 86584 w 218720"/>
                  <a:gd name="connsiteY650" fmla="*/ 250211 h 359632"/>
                  <a:gd name="connsiteX651" fmla="*/ 83769 w 218720"/>
                  <a:gd name="connsiteY651" fmla="*/ 250672 h 359632"/>
                  <a:gd name="connsiteX652" fmla="*/ 81218 w 218720"/>
                  <a:gd name="connsiteY652" fmla="*/ 251718 h 359632"/>
                  <a:gd name="connsiteX653" fmla="*/ 78744 w 218720"/>
                  <a:gd name="connsiteY653" fmla="*/ 253137 h 359632"/>
                  <a:gd name="connsiteX654" fmla="*/ 76547 w 218720"/>
                  <a:gd name="connsiteY654" fmla="*/ 253400 h 359632"/>
                  <a:gd name="connsiteX655" fmla="*/ 76582 w 218720"/>
                  <a:gd name="connsiteY655" fmla="*/ 252265 h 359632"/>
                  <a:gd name="connsiteX656" fmla="*/ 77536 w 218720"/>
                  <a:gd name="connsiteY656" fmla="*/ 250861 h 359632"/>
                  <a:gd name="connsiteX657" fmla="*/ 80027 w 218720"/>
                  <a:gd name="connsiteY657" fmla="*/ 248854 h 359632"/>
                  <a:gd name="connsiteX658" fmla="*/ 82694 w 218720"/>
                  <a:gd name="connsiteY658" fmla="*/ 247189 h 359632"/>
                  <a:gd name="connsiteX659" fmla="*/ 83642 w 218720"/>
                  <a:gd name="connsiteY659" fmla="*/ 245923 h 359632"/>
                  <a:gd name="connsiteX660" fmla="*/ 84388 w 218720"/>
                  <a:gd name="connsiteY660" fmla="*/ 244452 h 359632"/>
                  <a:gd name="connsiteX661" fmla="*/ 85712 w 218720"/>
                  <a:gd name="connsiteY661" fmla="*/ 243271 h 359632"/>
                  <a:gd name="connsiteX662" fmla="*/ 89195 w 218720"/>
                  <a:gd name="connsiteY662" fmla="*/ 241037 h 359632"/>
                  <a:gd name="connsiteX663" fmla="*/ 95868 w 218720"/>
                  <a:gd name="connsiteY663" fmla="*/ 238521 h 359632"/>
                  <a:gd name="connsiteX664" fmla="*/ 96864 w 218720"/>
                  <a:gd name="connsiteY664" fmla="*/ 238373 h 359632"/>
                  <a:gd name="connsiteX665" fmla="*/ 99480 w 218720"/>
                  <a:gd name="connsiteY665" fmla="*/ 238665 h 359632"/>
                  <a:gd name="connsiteX666" fmla="*/ 102052 w 218720"/>
                  <a:gd name="connsiteY666" fmla="*/ 238285 h 359632"/>
                  <a:gd name="connsiteX667" fmla="*/ 104305 w 218720"/>
                  <a:gd name="connsiteY667" fmla="*/ 237379 h 359632"/>
                  <a:gd name="connsiteX668" fmla="*/ 106550 w 218720"/>
                  <a:gd name="connsiteY668" fmla="*/ 237184 h 359632"/>
                  <a:gd name="connsiteX669" fmla="*/ 111605 w 218720"/>
                  <a:gd name="connsiteY669" fmla="*/ 239795 h 359632"/>
                  <a:gd name="connsiteX670" fmla="*/ 110102 w 218720"/>
                  <a:gd name="connsiteY670" fmla="*/ 235754 h 359632"/>
                  <a:gd name="connsiteX671" fmla="*/ 112331 w 218720"/>
                  <a:gd name="connsiteY671" fmla="*/ 234786 h 359632"/>
                  <a:gd name="connsiteX672" fmla="*/ 115564 w 218720"/>
                  <a:gd name="connsiteY672" fmla="*/ 238440 h 359632"/>
                  <a:gd name="connsiteX673" fmla="*/ 116766 w 218720"/>
                  <a:gd name="connsiteY673" fmla="*/ 238825 h 359632"/>
                  <a:gd name="connsiteX674" fmla="*/ 119301 w 218720"/>
                  <a:gd name="connsiteY674" fmla="*/ 238295 h 359632"/>
                  <a:gd name="connsiteX675" fmla="*/ 118323 w 218720"/>
                  <a:gd name="connsiteY675" fmla="*/ 237679 h 359632"/>
                  <a:gd name="connsiteX676" fmla="*/ 117181 w 218720"/>
                  <a:gd name="connsiteY676" fmla="*/ 237642 h 359632"/>
                  <a:gd name="connsiteX677" fmla="*/ 115685 w 218720"/>
                  <a:gd name="connsiteY677" fmla="*/ 237091 h 359632"/>
                  <a:gd name="connsiteX678" fmla="*/ 114427 w 218720"/>
                  <a:gd name="connsiteY678" fmla="*/ 235919 h 359632"/>
                  <a:gd name="connsiteX679" fmla="*/ 112334 w 218720"/>
                  <a:gd name="connsiteY679" fmla="*/ 232195 h 359632"/>
                  <a:gd name="connsiteX680" fmla="*/ 112447 w 218720"/>
                  <a:gd name="connsiteY680" fmla="*/ 229982 h 359632"/>
                  <a:gd name="connsiteX681" fmla="*/ 113857 w 218720"/>
                  <a:gd name="connsiteY681" fmla="*/ 227679 h 359632"/>
                  <a:gd name="connsiteX682" fmla="*/ 115419 w 218720"/>
                  <a:gd name="connsiteY682" fmla="*/ 225557 h 359632"/>
                  <a:gd name="connsiteX683" fmla="*/ 114109 w 218720"/>
                  <a:gd name="connsiteY683" fmla="*/ 225135 h 359632"/>
                  <a:gd name="connsiteX684" fmla="*/ 113060 w 218720"/>
                  <a:gd name="connsiteY684" fmla="*/ 224323 h 359632"/>
                  <a:gd name="connsiteX685" fmla="*/ 112759 w 218720"/>
                  <a:gd name="connsiteY685" fmla="*/ 222197 h 359632"/>
                  <a:gd name="connsiteX686" fmla="*/ 113171 w 218720"/>
                  <a:gd name="connsiteY686" fmla="*/ 220318 h 359632"/>
                  <a:gd name="connsiteX687" fmla="*/ 115977 w 218720"/>
                  <a:gd name="connsiteY687" fmla="*/ 218657 h 359632"/>
                  <a:gd name="connsiteX688" fmla="*/ 116805 w 218720"/>
                  <a:gd name="connsiteY688" fmla="*/ 216135 h 359632"/>
                  <a:gd name="connsiteX689" fmla="*/ 117157 w 218720"/>
                  <a:gd name="connsiteY689" fmla="*/ 213357 h 359632"/>
                  <a:gd name="connsiteX690" fmla="*/ 116691 w 218720"/>
                  <a:gd name="connsiteY690" fmla="*/ 212082 h 359632"/>
                  <a:gd name="connsiteX691" fmla="*/ 113906 w 218720"/>
                  <a:gd name="connsiteY691" fmla="*/ 212287 h 359632"/>
                  <a:gd name="connsiteX692" fmla="*/ 112552 w 218720"/>
                  <a:gd name="connsiteY692" fmla="*/ 212807 h 359632"/>
                  <a:gd name="connsiteX693" fmla="*/ 111337 w 218720"/>
                  <a:gd name="connsiteY693" fmla="*/ 213630 h 359632"/>
                  <a:gd name="connsiteX694" fmla="*/ 110093 w 218720"/>
                  <a:gd name="connsiteY694" fmla="*/ 213581 h 359632"/>
                  <a:gd name="connsiteX695" fmla="*/ 106653 w 218720"/>
                  <a:gd name="connsiteY695" fmla="*/ 210505 h 359632"/>
                  <a:gd name="connsiteX696" fmla="*/ 104691 w 218720"/>
                  <a:gd name="connsiteY696" fmla="*/ 208176 h 359632"/>
                  <a:gd name="connsiteX697" fmla="*/ 101172 w 218720"/>
                  <a:gd name="connsiteY697" fmla="*/ 203238 h 359632"/>
                  <a:gd name="connsiteX698" fmla="*/ 100671 w 218720"/>
                  <a:gd name="connsiteY698" fmla="*/ 200283 h 359632"/>
                  <a:gd name="connsiteX699" fmla="*/ 103490 w 218720"/>
                  <a:gd name="connsiteY699" fmla="*/ 193894 h 359632"/>
                  <a:gd name="connsiteX700" fmla="*/ 107838 w 218720"/>
                  <a:gd name="connsiteY700" fmla="*/ 189799 h 359632"/>
                  <a:gd name="connsiteX701" fmla="*/ 112961 w 218720"/>
                  <a:gd name="connsiteY701" fmla="*/ 188372 h 359632"/>
                  <a:gd name="connsiteX702" fmla="*/ 111970 w 218720"/>
                  <a:gd name="connsiteY702" fmla="*/ 188099 h 359632"/>
                  <a:gd name="connsiteX703" fmla="*/ 104164 w 218720"/>
                  <a:gd name="connsiteY703" fmla="*/ 188044 h 359632"/>
                  <a:gd name="connsiteX704" fmla="*/ 101591 w 218720"/>
                  <a:gd name="connsiteY704" fmla="*/ 188546 h 359632"/>
                  <a:gd name="connsiteX705" fmla="*/ 99206 w 218720"/>
                  <a:gd name="connsiteY705" fmla="*/ 190221 h 359632"/>
                  <a:gd name="connsiteX706" fmla="*/ 97859 w 218720"/>
                  <a:gd name="connsiteY706" fmla="*/ 190735 h 359632"/>
                  <a:gd name="connsiteX707" fmla="*/ 96443 w 218720"/>
                  <a:gd name="connsiteY707" fmla="*/ 190925 h 359632"/>
                  <a:gd name="connsiteX708" fmla="*/ 95153 w 218720"/>
                  <a:gd name="connsiteY708" fmla="*/ 191758 h 359632"/>
                  <a:gd name="connsiteX709" fmla="*/ 93893 w 218720"/>
                  <a:gd name="connsiteY709" fmla="*/ 192914 h 359632"/>
                  <a:gd name="connsiteX710" fmla="*/ 92581 w 218720"/>
                  <a:gd name="connsiteY710" fmla="*/ 193653 h 359632"/>
                  <a:gd name="connsiteX711" fmla="*/ 89975 w 218720"/>
                  <a:gd name="connsiteY711" fmla="*/ 193462 h 359632"/>
                  <a:gd name="connsiteX712" fmla="*/ 88711 w 218720"/>
                  <a:gd name="connsiteY712" fmla="*/ 193706 h 359632"/>
                  <a:gd name="connsiteX713" fmla="*/ 87802 w 218720"/>
                  <a:gd name="connsiteY713" fmla="*/ 193037 h 359632"/>
                  <a:gd name="connsiteX714" fmla="*/ 87042 w 218720"/>
                  <a:gd name="connsiteY714" fmla="*/ 191930 h 359632"/>
                  <a:gd name="connsiteX715" fmla="*/ 86047 w 218720"/>
                  <a:gd name="connsiteY715" fmla="*/ 191635 h 359632"/>
                  <a:gd name="connsiteX716" fmla="*/ 84936 w 218720"/>
                  <a:gd name="connsiteY716" fmla="*/ 191975 h 359632"/>
                  <a:gd name="connsiteX717" fmla="*/ 82587 w 218720"/>
                  <a:gd name="connsiteY717" fmla="*/ 193466 h 359632"/>
                  <a:gd name="connsiteX718" fmla="*/ 80208 w 218720"/>
                  <a:gd name="connsiteY718" fmla="*/ 194346 h 359632"/>
                  <a:gd name="connsiteX719" fmla="*/ 77332 w 218720"/>
                  <a:gd name="connsiteY719" fmla="*/ 193407 h 359632"/>
                  <a:gd name="connsiteX720" fmla="*/ 73562 w 218720"/>
                  <a:gd name="connsiteY720" fmla="*/ 191655 h 359632"/>
                  <a:gd name="connsiteX721" fmla="*/ 72817 w 218720"/>
                  <a:gd name="connsiteY721" fmla="*/ 192294 h 359632"/>
                  <a:gd name="connsiteX722" fmla="*/ 71982 w 218720"/>
                  <a:gd name="connsiteY722" fmla="*/ 193920 h 359632"/>
                  <a:gd name="connsiteX723" fmla="*/ 71501 w 218720"/>
                  <a:gd name="connsiteY723" fmla="*/ 196456 h 359632"/>
                  <a:gd name="connsiteX724" fmla="*/ 68824 w 218720"/>
                  <a:gd name="connsiteY724" fmla="*/ 194254 h 359632"/>
                  <a:gd name="connsiteX725" fmla="*/ 66542 w 218720"/>
                  <a:gd name="connsiteY725" fmla="*/ 191306 h 359632"/>
                  <a:gd name="connsiteX726" fmla="*/ 65777 w 218720"/>
                  <a:gd name="connsiteY726" fmla="*/ 189452 h 359632"/>
                  <a:gd name="connsiteX727" fmla="*/ 65720 w 218720"/>
                  <a:gd name="connsiteY727" fmla="*/ 187364 h 359632"/>
                  <a:gd name="connsiteX728" fmla="*/ 66958 w 218720"/>
                  <a:gd name="connsiteY728" fmla="*/ 186553 h 359632"/>
                  <a:gd name="connsiteX729" fmla="*/ 68303 w 218720"/>
                  <a:gd name="connsiteY729" fmla="*/ 187295 h 359632"/>
                  <a:gd name="connsiteX730" fmla="*/ 70308 w 218720"/>
                  <a:gd name="connsiteY730" fmla="*/ 182331 h 359632"/>
                  <a:gd name="connsiteX731" fmla="*/ 74297 w 218720"/>
                  <a:gd name="connsiteY731" fmla="*/ 175855 h 359632"/>
                  <a:gd name="connsiteX732" fmla="*/ 75704 w 218720"/>
                  <a:gd name="connsiteY732" fmla="*/ 173952 h 359632"/>
                  <a:gd name="connsiteX733" fmla="*/ 76686 w 218720"/>
                  <a:gd name="connsiteY733" fmla="*/ 171467 h 359632"/>
                  <a:gd name="connsiteX734" fmla="*/ 76518 w 218720"/>
                  <a:gd name="connsiteY734" fmla="*/ 169839 h 359632"/>
                  <a:gd name="connsiteX735" fmla="*/ 75638 w 218720"/>
                  <a:gd name="connsiteY735" fmla="*/ 168464 h 359632"/>
                  <a:gd name="connsiteX736" fmla="*/ 71930 w 218720"/>
                  <a:gd name="connsiteY736" fmla="*/ 165337 h 359632"/>
                  <a:gd name="connsiteX737" fmla="*/ 71979 w 218720"/>
                  <a:gd name="connsiteY737" fmla="*/ 162788 h 359632"/>
                  <a:gd name="connsiteX738" fmla="*/ 72376 w 218720"/>
                  <a:gd name="connsiteY738" fmla="*/ 159906 h 359632"/>
                  <a:gd name="connsiteX739" fmla="*/ 73384 w 218720"/>
                  <a:gd name="connsiteY739" fmla="*/ 158175 h 359632"/>
                  <a:gd name="connsiteX740" fmla="*/ 73810 w 218720"/>
                  <a:gd name="connsiteY740" fmla="*/ 157845 h 359632"/>
                  <a:gd name="connsiteX741" fmla="*/ 78735 w 218720"/>
                  <a:gd name="connsiteY741" fmla="*/ 157891 h 359632"/>
                  <a:gd name="connsiteX742" fmla="*/ 76814 w 218720"/>
                  <a:gd name="connsiteY742" fmla="*/ 156997 h 359632"/>
                  <a:gd name="connsiteX743" fmla="*/ 72986 w 218720"/>
                  <a:gd name="connsiteY743" fmla="*/ 154385 h 359632"/>
                  <a:gd name="connsiteX744" fmla="*/ 73054 w 218720"/>
                  <a:gd name="connsiteY744" fmla="*/ 153459 h 359632"/>
                  <a:gd name="connsiteX745" fmla="*/ 73955 w 218720"/>
                  <a:gd name="connsiteY745" fmla="*/ 151041 h 359632"/>
                  <a:gd name="connsiteX746" fmla="*/ 73537 w 218720"/>
                  <a:gd name="connsiteY746" fmla="*/ 151286 h 359632"/>
                  <a:gd name="connsiteX747" fmla="*/ 72717 w 218720"/>
                  <a:gd name="connsiteY747" fmla="*/ 152403 h 359632"/>
                  <a:gd name="connsiteX748" fmla="*/ 71150 w 218720"/>
                  <a:gd name="connsiteY748" fmla="*/ 155105 h 359632"/>
                  <a:gd name="connsiteX749" fmla="*/ 70194 w 218720"/>
                  <a:gd name="connsiteY749" fmla="*/ 155735 h 359632"/>
                  <a:gd name="connsiteX750" fmla="*/ 67486 w 218720"/>
                  <a:gd name="connsiteY750" fmla="*/ 156376 h 359632"/>
                  <a:gd name="connsiteX751" fmla="*/ 66996 w 218720"/>
                  <a:gd name="connsiteY751" fmla="*/ 157705 h 359632"/>
                  <a:gd name="connsiteX752" fmla="*/ 66561 w 218720"/>
                  <a:gd name="connsiteY752" fmla="*/ 158052 h 359632"/>
                  <a:gd name="connsiteX753" fmla="*/ 65208 w 218720"/>
                  <a:gd name="connsiteY753" fmla="*/ 158203 h 359632"/>
                  <a:gd name="connsiteX754" fmla="*/ 64793 w 218720"/>
                  <a:gd name="connsiteY754" fmla="*/ 159441 h 359632"/>
                  <a:gd name="connsiteX755" fmla="*/ 64492 w 218720"/>
                  <a:gd name="connsiteY755" fmla="*/ 159520 h 359632"/>
                  <a:gd name="connsiteX756" fmla="*/ 64107 w 218720"/>
                  <a:gd name="connsiteY756" fmla="*/ 158184 h 359632"/>
                  <a:gd name="connsiteX757" fmla="*/ 64070 w 218720"/>
                  <a:gd name="connsiteY757" fmla="*/ 155968 h 359632"/>
                  <a:gd name="connsiteX758" fmla="*/ 64609 w 218720"/>
                  <a:gd name="connsiteY758" fmla="*/ 153929 h 359632"/>
                  <a:gd name="connsiteX759" fmla="*/ 65638 w 218720"/>
                  <a:gd name="connsiteY759" fmla="*/ 152332 h 359632"/>
                  <a:gd name="connsiteX760" fmla="*/ 69606 w 218720"/>
                  <a:gd name="connsiteY760" fmla="*/ 148697 h 359632"/>
                  <a:gd name="connsiteX761" fmla="*/ 67674 w 218720"/>
                  <a:gd name="connsiteY761" fmla="*/ 149819 h 359632"/>
                  <a:gd name="connsiteX762" fmla="*/ 63295 w 218720"/>
                  <a:gd name="connsiteY762" fmla="*/ 153176 h 359632"/>
                  <a:gd name="connsiteX763" fmla="*/ 61060 w 218720"/>
                  <a:gd name="connsiteY763" fmla="*/ 155381 h 359632"/>
                  <a:gd name="connsiteX764" fmla="*/ 60463 w 218720"/>
                  <a:gd name="connsiteY764" fmla="*/ 156125 h 359632"/>
                  <a:gd name="connsiteX765" fmla="*/ 60276 w 218720"/>
                  <a:gd name="connsiteY765" fmla="*/ 156752 h 359632"/>
                  <a:gd name="connsiteX766" fmla="*/ 60289 w 218720"/>
                  <a:gd name="connsiteY766" fmla="*/ 157474 h 359632"/>
                  <a:gd name="connsiteX767" fmla="*/ 61293 w 218720"/>
                  <a:gd name="connsiteY767" fmla="*/ 161344 h 359632"/>
                  <a:gd name="connsiteX768" fmla="*/ 61007 w 218720"/>
                  <a:gd name="connsiteY768" fmla="*/ 163133 h 359632"/>
                  <a:gd name="connsiteX769" fmla="*/ 57234 w 218720"/>
                  <a:gd name="connsiteY769" fmla="*/ 174922 h 359632"/>
                  <a:gd name="connsiteX770" fmla="*/ 56520 w 218720"/>
                  <a:gd name="connsiteY770" fmla="*/ 176102 h 359632"/>
                  <a:gd name="connsiteX771" fmla="*/ 55863 w 218720"/>
                  <a:gd name="connsiteY771" fmla="*/ 176719 h 359632"/>
                  <a:gd name="connsiteX772" fmla="*/ 55242 w 218720"/>
                  <a:gd name="connsiteY772" fmla="*/ 176860 h 359632"/>
                  <a:gd name="connsiteX773" fmla="*/ 53382 w 218720"/>
                  <a:gd name="connsiteY773" fmla="*/ 176636 h 359632"/>
                  <a:gd name="connsiteX774" fmla="*/ 52552 w 218720"/>
                  <a:gd name="connsiteY774" fmla="*/ 175755 h 359632"/>
                  <a:gd name="connsiteX775" fmla="*/ 52559 w 218720"/>
                  <a:gd name="connsiteY775" fmla="*/ 174757 h 359632"/>
                  <a:gd name="connsiteX776" fmla="*/ 52908 w 218720"/>
                  <a:gd name="connsiteY776" fmla="*/ 173257 h 359632"/>
                  <a:gd name="connsiteX777" fmla="*/ 54472 w 218720"/>
                  <a:gd name="connsiteY777" fmla="*/ 167668 h 359632"/>
                  <a:gd name="connsiteX778" fmla="*/ 55151 w 218720"/>
                  <a:gd name="connsiteY778" fmla="*/ 166113 h 359632"/>
                  <a:gd name="connsiteX779" fmla="*/ 56160 w 218720"/>
                  <a:gd name="connsiteY779" fmla="*/ 164666 h 359632"/>
                  <a:gd name="connsiteX780" fmla="*/ 58383 w 218720"/>
                  <a:gd name="connsiteY780" fmla="*/ 162130 h 359632"/>
                  <a:gd name="connsiteX781" fmla="*/ 58329 w 218720"/>
                  <a:gd name="connsiteY781" fmla="*/ 161965 h 359632"/>
                  <a:gd name="connsiteX782" fmla="*/ 56849 w 218720"/>
                  <a:gd name="connsiteY782" fmla="*/ 162462 h 359632"/>
                  <a:gd name="connsiteX783" fmla="*/ 56218 w 218720"/>
                  <a:gd name="connsiteY783" fmla="*/ 162298 h 359632"/>
                  <a:gd name="connsiteX784" fmla="*/ 55766 w 218720"/>
                  <a:gd name="connsiteY784" fmla="*/ 161796 h 359632"/>
                  <a:gd name="connsiteX785" fmla="*/ 56059 w 218720"/>
                  <a:gd name="connsiteY785" fmla="*/ 154257 h 359632"/>
                  <a:gd name="connsiteX786" fmla="*/ 57260 w 218720"/>
                  <a:gd name="connsiteY786" fmla="*/ 151771 h 359632"/>
                  <a:gd name="connsiteX787" fmla="*/ 57709 w 218720"/>
                  <a:gd name="connsiteY787" fmla="*/ 148150 h 359632"/>
                  <a:gd name="connsiteX788" fmla="*/ 58750 w 218720"/>
                  <a:gd name="connsiteY788" fmla="*/ 145045 h 359632"/>
                  <a:gd name="connsiteX789" fmla="*/ 59955 w 218720"/>
                  <a:gd name="connsiteY789" fmla="*/ 142781 h 359632"/>
                  <a:gd name="connsiteX790" fmla="*/ 60872 w 218720"/>
                  <a:gd name="connsiteY790" fmla="*/ 139881 h 359632"/>
                  <a:gd name="connsiteX791" fmla="*/ 62254 w 218720"/>
                  <a:gd name="connsiteY791" fmla="*/ 138590 h 359632"/>
                  <a:gd name="connsiteX792" fmla="*/ 62624 w 218720"/>
                  <a:gd name="connsiteY792" fmla="*/ 136614 h 359632"/>
                  <a:gd name="connsiteX793" fmla="*/ 64174 w 218720"/>
                  <a:gd name="connsiteY793" fmla="*/ 134473 h 359632"/>
                  <a:gd name="connsiteX794" fmla="*/ 65373 w 218720"/>
                  <a:gd name="connsiteY794" fmla="*/ 132232 h 359632"/>
                  <a:gd name="connsiteX795" fmla="*/ 64727 w 218720"/>
                  <a:gd name="connsiteY795" fmla="*/ 132454 h 359632"/>
                  <a:gd name="connsiteX796" fmla="*/ 57063 w 218720"/>
                  <a:gd name="connsiteY796" fmla="*/ 138281 h 359632"/>
                  <a:gd name="connsiteX797" fmla="*/ 55111 w 218720"/>
                  <a:gd name="connsiteY797" fmla="*/ 139341 h 359632"/>
                  <a:gd name="connsiteX798" fmla="*/ 52450 w 218720"/>
                  <a:gd name="connsiteY798" fmla="*/ 139057 h 359632"/>
                  <a:gd name="connsiteX799" fmla="*/ 50415 w 218720"/>
                  <a:gd name="connsiteY799" fmla="*/ 138403 h 359632"/>
                  <a:gd name="connsiteX800" fmla="*/ 48825 w 218720"/>
                  <a:gd name="connsiteY800" fmla="*/ 137025 h 359632"/>
                  <a:gd name="connsiteX801" fmla="*/ 48114 w 218720"/>
                  <a:gd name="connsiteY801" fmla="*/ 134378 h 359632"/>
                  <a:gd name="connsiteX802" fmla="*/ 46150 w 218720"/>
                  <a:gd name="connsiteY802" fmla="*/ 134307 h 359632"/>
                  <a:gd name="connsiteX803" fmla="*/ 44470 w 218720"/>
                  <a:gd name="connsiteY803" fmla="*/ 133849 h 359632"/>
                  <a:gd name="connsiteX804" fmla="*/ 44491 w 218720"/>
                  <a:gd name="connsiteY804" fmla="*/ 133493 h 359632"/>
                  <a:gd name="connsiteX805" fmla="*/ 46658 w 218720"/>
                  <a:gd name="connsiteY805" fmla="*/ 132048 h 359632"/>
                  <a:gd name="connsiteX806" fmla="*/ 50132 w 218720"/>
                  <a:gd name="connsiteY806" fmla="*/ 131552 h 359632"/>
                  <a:gd name="connsiteX807" fmla="*/ 53383 w 218720"/>
                  <a:gd name="connsiteY807" fmla="*/ 129237 h 359632"/>
                  <a:gd name="connsiteX808" fmla="*/ 50490 w 218720"/>
                  <a:gd name="connsiteY808" fmla="*/ 127672 h 359632"/>
                  <a:gd name="connsiteX809" fmla="*/ 50735 w 218720"/>
                  <a:gd name="connsiteY809" fmla="*/ 127176 h 359632"/>
                  <a:gd name="connsiteX810" fmla="*/ 53258 w 218720"/>
                  <a:gd name="connsiteY810" fmla="*/ 125842 h 359632"/>
                  <a:gd name="connsiteX811" fmla="*/ 56463 w 218720"/>
                  <a:gd name="connsiteY811" fmla="*/ 121362 h 359632"/>
                  <a:gd name="connsiteX812" fmla="*/ 57113 w 218720"/>
                  <a:gd name="connsiteY812" fmla="*/ 117232 h 359632"/>
                  <a:gd name="connsiteX813" fmla="*/ 55580 w 218720"/>
                  <a:gd name="connsiteY813" fmla="*/ 115289 h 359632"/>
                  <a:gd name="connsiteX814" fmla="*/ 55025 w 218720"/>
                  <a:gd name="connsiteY814" fmla="*/ 114015 h 359632"/>
                  <a:gd name="connsiteX815" fmla="*/ 51961 w 218720"/>
                  <a:gd name="connsiteY815" fmla="*/ 112594 h 359632"/>
                  <a:gd name="connsiteX816" fmla="*/ 51449 w 218720"/>
                  <a:gd name="connsiteY816" fmla="*/ 110774 h 359632"/>
                  <a:gd name="connsiteX817" fmla="*/ 51805 w 218720"/>
                  <a:gd name="connsiteY817" fmla="*/ 109758 h 359632"/>
                  <a:gd name="connsiteX818" fmla="*/ 52805 w 218720"/>
                  <a:gd name="connsiteY818" fmla="*/ 108765 h 359632"/>
                  <a:gd name="connsiteX819" fmla="*/ 54312 w 218720"/>
                  <a:gd name="connsiteY819" fmla="*/ 107991 h 359632"/>
                  <a:gd name="connsiteX820" fmla="*/ 56674 w 218720"/>
                  <a:gd name="connsiteY820" fmla="*/ 107251 h 359632"/>
                  <a:gd name="connsiteX821" fmla="*/ 54530 w 218720"/>
                  <a:gd name="connsiteY821" fmla="*/ 106457 h 359632"/>
                  <a:gd name="connsiteX822" fmla="*/ 53730 w 218720"/>
                  <a:gd name="connsiteY822" fmla="*/ 105520 h 359632"/>
                  <a:gd name="connsiteX823" fmla="*/ 53123 w 218720"/>
                  <a:gd name="connsiteY823" fmla="*/ 104163 h 359632"/>
                  <a:gd name="connsiteX824" fmla="*/ 53067 w 218720"/>
                  <a:gd name="connsiteY824" fmla="*/ 103376 h 359632"/>
                  <a:gd name="connsiteX825" fmla="*/ 54177 w 218720"/>
                  <a:gd name="connsiteY825" fmla="*/ 99866 h 359632"/>
                  <a:gd name="connsiteX826" fmla="*/ 54823 w 218720"/>
                  <a:gd name="connsiteY826" fmla="*/ 98417 h 359632"/>
                  <a:gd name="connsiteX827" fmla="*/ 56087 w 218720"/>
                  <a:gd name="connsiteY827" fmla="*/ 96568 h 359632"/>
                  <a:gd name="connsiteX828" fmla="*/ 61821 w 218720"/>
                  <a:gd name="connsiteY828" fmla="*/ 96672 h 359632"/>
                  <a:gd name="connsiteX829" fmla="*/ 62480 w 218720"/>
                  <a:gd name="connsiteY829" fmla="*/ 95855 h 359632"/>
                  <a:gd name="connsiteX830" fmla="*/ 63130 w 218720"/>
                  <a:gd name="connsiteY830" fmla="*/ 95823 h 359632"/>
                  <a:gd name="connsiteX831" fmla="*/ 66062 w 218720"/>
                  <a:gd name="connsiteY831" fmla="*/ 96568 h 359632"/>
                  <a:gd name="connsiteX832" fmla="*/ 65627 w 218720"/>
                  <a:gd name="connsiteY832" fmla="*/ 95766 h 359632"/>
                  <a:gd name="connsiteX833" fmla="*/ 60832 w 218720"/>
                  <a:gd name="connsiteY833" fmla="*/ 91368 h 359632"/>
                  <a:gd name="connsiteX834" fmla="*/ 60402 w 218720"/>
                  <a:gd name="connsiteY834" fmla="*/ 90530 h 359632"/>
                  <a:gd name="connsiteX835" fmla="*/ 61769 w 218720"/>
                  <a:gd name="connsiteY835" fmla="*/ 88154 h 359632"/>
                  <a:gd name="connsiteX836" fmla="*/ 61868 w 218720"/>
                  <a:gd name="connsiteY836" fmla="*/ 87094 h 359632"/>
                  <a:gd name="connsiteX837" fmla="*/ 61668 w 218720"/>
                  <a:gd name="connsiteY837" fmla="*/ 85961 h 359632"/>
                  <a:gd name="connsiteX838" fmla="*/ 62058 w 218720"/>
                  <a:gd name="connsiteY838" fmla="*/ 85098 h 359632"/>
                  <a:gd name="connsiteX839" fmla="*/ 63578 w 218720"/>
                  <a:gd name="connsiteY839" fmla="*/ 84690 h 359632"/>
                  <a:gd name="connsiteX840" fmla="*/ 68213 w 218720"/>
                  <a:gd name="connsiteY840" fmla="*/ 84731 h 359632"/>
                  <a:gd name="connsiteX841" fmla="*/ 69355 w 218720"/>
                  <a:gd name="connsiteY841" fmla="*/ 84329 h 359632"/>
                  <a:gd name="connsiteX842" fmla="*/ 68835 w 218720"/>
                  <a:gd name="connsiteY842" fmla="*/ 83181 h 359632"/>
                  <a:gd name="connsiteX843" fmla="*/ 67756 w 218720"/>
                  <a:gd name="connsiteY843" fmla="*/ 81671 h 359632"/>
                  <a:gd name="connsiteX844" fmla="*/ 67545 w 218720"/>
                  <a:gd name="connsiteY844" fmla="*/ 80402 h 359632"/>
                  <a:gd name="connsiteX845" fmla="*/ 67798 w 218720"/>
                  <a:gd name="connsiteY845" fmla="*/ 79281 h 359632"/>
                  <a:gd name="connsiteX846" fmla="*/ 67857 w 218720"/>
                  <a:gd name="connsiteY846" fmla="*/ 77022 h 359632"/>
                  <a:gd name="connsiteX847" fmla="*/ 68068 w 218720"/>
                  <a:gd name="connsiteY847" fmla="*/ 76022 h 359632"/>
                  <a:gd name="connsiteX848" fmla="*/ 69168 w 218720"/>
                  <a:gd name="connsiteY848" fmla="*/ 74524 h 359632"/>
                  <a:gd name="connsiteX849" fmla="*/ 70077 w 218720"/>
                  <a:gd name="connsiteY849" fmla="*/ 74079 h 359632"/>
                  <a:gd name="connsiteX850" fmla="*/ 71204 w 218720"/>
                  <a:gd name="connsiteY850" fmla="*/ 73818 h 359632"/>
                  <a:gd name="connsiteX851" fmla="*/ 73748 w 218720"/>
                  <a:gd name="connsiteY851" fmla="*/ 74319 h 359632"/>
                  <a:gd name="connsiteX852" fmla="*/ 74718 w 218720"/>
                  <a:gd name="connsiteY852" fmla="*/ 74924 h 359632"/>
                  <a:gd name="connsiteX853" fmla="*/ 75831 w 218720"/>
                  <a:gd name="connsiteY853" fmla="*/ 76352 h 359632"/>
                  <a:gd name="connsiteX854" fmla="*/ 76654 w 218720"/>
                  <a:gd name="connsiteY854" fmla="*/ 76236 h 359632"/>
                  <a:gd name="connsiteX855" fmla="*/ 79822 w 218720"/>
                  <a:gd name="connsiteY855" fmla="*/ 74685 h 359632"/>
                  <a:gd name="connsiteX856" fmla="*/ 80774 w 218720"/>
                  <a:gd name="connsiteY856" fmla="*/ 74462 h 359632"/>
                  <a:gd name="connsiteX857" fmla="*/ 82070 w 218720"/>
                  <a:gd name="connsiteY857" fmla="*/ 76260 h 359632"/>
                  <a:gd name="connsiteX858" fmla="*/ 87480 w 218720"/>
                  <a:gd name="connsiteY858" fmla="*/ 74826 h 359632"/>
                  <a:gd name="connsiteX859" fmla="*/ 94757 w 218720"/>
                  <a:gd name="connsiteY859" fmla="*/ 74183 h 359632"/>
                  <a:gd name="connsiteX860" fmla="*/ 99129 w 218720"/>
                  <a:gd name="connsiteY860" fmla="*/ 73239 h 359632"/>
                  <a:gd name="connsiteX861" fmla="*/ 103733 w 218720"/>
                  <a:gd name="connsiteY861" fmla="*/ 72896 h 359632"/>
                  <a:gd name="connsiteX862" fmla="*/ 115062 w 218720"/>
                  <a:gd name="connsiteY862" fmla="*/ 65804 h 359632"/>
                  <a:gd name="connsiteX863" fmla="*/ 116053 w 218720"/>
                  <a:gd name="connsiteY863" fmla="*/ 66067 h 359632"/>
                  <a:gd name="connsiteX864" fmla="*/ 115685 w 218720"/>
                  <a:gd name="connsiteY864" fmla="*/ 66975 h 359632"/>
                  <a:gd name="connsiteX865" fmla="*/ 115324 w 218720"/>
                  <a:gd name="connsiteY865" fmla="*/ 68857 h 359632"/>
                  <a:gd name="connsiteX866" fmla="*/ 115112 w 218720"/>
                  <a:gd name="connsiteY866" fmla="*/ 68953 h 359632"/>
                  <a:gd name="connsiteX867" fmla="*/ 114307 w 218720"/>
                  <a:gd name="connsiteY867" fmla="*/ 68360 h 359632"/>
                  <a:gd name="connsiteX868" fmla="*/ 112979 w 218720"/>
                  <a:gd name="connsiteY868" fmla="*/ 66228 h 359632"/>
                  <a:gd name="connsiteX869" fmla="*/ 105859 w 218720"/>
                  <a:gd name="connsiteY869" fmla="*/ 63098 h 359632"/>
                  <a:gd name="connsiteX870" fmla="*/ 107750 w 218720"/>
                  <a:gd name="connsiteY870" fmla="*/ 63544 h 359632"/>
                  <a:gd name="connsiteX871" fmla="*/ 108729 w 218720"/>
                  <a:gd name="connsiteY871" fmla="*/ 65107 h 359632"/>
                  <a:gd name="connsiteX872" fmla="*/ 108851 w 218720"/>
                  <a:gd name="connsiteY872" fmla="*/ 66123 h 359632"/>
                  <a:gd name="connsiteX873" fmla="*/ 109083 w 218720"/>
                  <a:gd name="connsiteY873" fmla="*/ 66522 h 359632"/>
                  <a:gd name="connsiteX874" fmla="*/ 110257 w 218720"/>
                  <a:gd name="connsiteY874" fmla="*/ 66923 h 359632"/>
                  <a:gd name="connsiteX875" fmla="*/ 110115 w 218720"/>
                  <a:gd name="connsiteY875" fmla="*/ 67151 h 359632"/>
                  <a:gd name="connsiteX876" fmla="*/ 108851 w 218720"/>
                  <a:gd name="connsiteY876" fmla="*/ 67581 h 359632"/>
                  <a:gd name="connsiteX877" fmla="*/ 107598 w 218720"/>
                  <a:gd name="connsiteY877" fmla="*/ 67549 h 359632"/>
                  <a:gd name="connsiteX878" fmla="*/ 105643 w 218720"/>
                  <a:gd name="connsiteY878" fmla="*/ 65673 h 359632"/>
                  <a:gd name="connsiteX879" fmla="*/ 104900 w 218720"/>
                  <a:gd name="connsiteY879" fmla="*/ 64307 h 359632"/>
                  <a:gd name="connsiteX880" fmla="*/ 105034 w 218720"/>
                  <a:gd name="connsiteY880" fmla="*/ 63403 h 359632"/>
                  <a:gd name="connsiteX881" fmla="*/ 108266 w 218720"/>
                  <a:gd name="connsiteY881" fmla="*/ 55774 h 359632"/>
                  <a:gd name="connsiteX882" fmla="*/ 110302 w 218720"/>
                  <a:gd name="connsiteY882" fmla="*/ 56022 h 359632"/>
                  <a:gd name="connsiteX883" fmla="*/ 112632 w 218720"/>
                  <a:gd name="connsiteY883" fmla="*/ 57239 h 359632"/>
                  <a:gd name="connsiteX884" fmla="*/ 113337 w 218720"/>
                  <a:gd name="connsiteY884" fmla="*/ 57988 h 359632"/>
                  <a:gd name="connsiteX885" fmla="*/ 113320 w 218720"/>
                  <a:gd name="connsiteY885" fmla="*/ 58586 h 359632"/>
                  <a:gd name="connsiteX886" fmla="*/ 112493 w 218720"/>
                  <a:gd name="connsiteY886" fmla="*/ 59499 h 359632"/>
                  <a:gd name="connsiteX887" fmla="*/ 112199 w 218720"/>
                  <a:gd name="connsiteY887" fmla="*/ 60302 h 359632"/>
                  <a:gd name="connsiteX888" fmla="*/ 113880 w 218720"/>
                  <a:gd name="connsiteY888" fmla="*/ 60283 h 359632"/>
                  <a:gd name="connsiteX889" fmla="*/ 116315 w 218720"/>
                  <a:gd name="connsiteY889" fmla="*/ 60967 h 359632"/>
                  <a:gd name="connsiteX890" fmla="*/ 117789 w 218720"/>
                  <a:gd name="connsiteY890" fmla="*/ 61053 h 359632"/>
                  <a:gd name="connsiteX891" fmla="*/ 119015 w 218720"/>
                  <a:gd name="connsiteY891" fmla="*/ 61901 h 359632"/>
                  <a:gd name="connsiteX892" fmla="*/ 118339 w 218720"/>
                  <a:gd name="connsiteY892" fmla="*/ 63490 h 359632"/>
                  <a:gd name="connsiteX893" fmla="*/ 117605 w 218720"/>
                  <a:gd name="connsiteY893" fmla="*/ 63935 h 359632"/>
                  <a:gd name="connsiteX894" fmla="*/ 116775 w 218720"/>
                  <a:gd name="connsiteY894" fmla="*/ 64023 h 359632"/>
                  <a:gd name="connsiteX895" fmla="*/ 113877 w 218720"/>
                  <a:gd name="connsiteY895" fmla="*/ 62436 h 359632"/>
                  <a:gd name="connsiteX896" fmla="*/ 110079 w 218720"/>
                  <a:gd name="connsiteY896" fmla="*/ 63095 h 359632"/>
                  <a:gd name="connsiteX897" fmla="*/ 109323 w 218720"/>
                  <a:gd name="connsiteY897" fmla="*/ 62894 h 359632"/>
                  <a:gd name="connsiteX898" fmla="*/ 108824 w 218720"/>
                  <a:gd name="connsiteY898" fmla="*/ 62455 h 359632"/>
                  <a:gd name="connsiteX899" fmla="*/ 108619 w 218720"/>
                  <a:gd name="connsiteY899" fmla="*/ 61911 h 359632"/>
                  <a:gd name="connsiteX900" fmla="*/ 108615 w 218720"/>
                  <a:gd name="connsiteY900" fmla="*/ 60801 h 359632"/>
                  <a:gd name="connsiteX901" fmla="*/ 108409 w 218720"/>
                  <a:gd name="connsiteY901" fmla="*/ 60473 h 359632"/>
                  <a:gd name="connsiteX902" fmla="*/ 107033 w 218720"/>
                  <a:gd name="connsiteY902" fmla="*/ 61523 h 359632"/>
                  <a:gd name="connsiteX903" fmla="*/ 106429 w 218720"/>
                  <a:gd name="connsiteY903" fmla="*/ 61399 h 359632"/>
                  <a:gd name="connsiteX904" fmla="*/ 106088 w 218720"/>
                  <a:gd name="connsiteY904" fmla="*/ 60896 h 359632"/>
                  <a:gd name="connsiteX905" fmla="*/ 105941 w 218720"/>
                  <a:gd name="connsiteY905" fmla="*/ 59853 h 359632"/>
                  <a:gd name="connsiteX906" fmla="*/ 106094 w 218720"/>
                  <a:gd name="connsiteY906" fmla="*/ 58347 h 359632"/>
                  <a:gd name="connsiteX907" fmla="*/ 106900 w 218720"/>
                  <a:gd name="connsiteY907" fmla="*/ 56202 h 359632"/>
                  <a:gd name="connsiteX908" fmla="*/ 124031 w 218720"/>
                  <a:gd name="connsiteY908" fmla="*/ 50542 h 359632"/>
                  <a:gd name="connsiteX909" fmla="*/ 126876 w 218720"/>
                  <a:gd name="connsiteY909" fmla="*/ 50758 h 359632"/>
                  <a:gd name="connsiteX910" fmla="*/ 126370 w 218720"/>
                  <a:gd name="connsiteY910" fmla="*/ 51625 h 359632"/>
                  <a:gd name="connsiteX911" fmla="*/ 123738 w 218720"/>
                  <a:gd name="connsiteY911" fmla="*/ 52921 h 359632"/>
                  <a:gd name="connsiteX912" fmla="*/ 121235 w 218720"/>
                  <a:gd name="connsiteY912" fmla="*/ 52960 h 359632"/>
                  <a:gd name="connsiteX913" fmla="*/ 122528 w 218720"/>
                  <a:gd name="connsiteY913" fmla="*/ 51028 h 359632"/>
                  <a:gd name="connsiteX914" fmla="*/ 114304 w 218720"/>
                  <a:gd name="connsiteY914" fmla="*/ 49137 h 359632"/>
                  <a:gd name="connsiteX915" fmla="*/ 116822 w 218720"/>
                  <a:gd name="connsiteY915" fmla="*/ 51059 h 359632"/>
                  <a:gd name="connsiteX916" fmla="*/ 117853 w 218720"/>
                  <a:gd name="connsiteY916" fmla="*/ 52612 h 359632"/>
                  <a:gd name="connsiteX917" fmla="*/ 119718 w 218720"/>
                  <a:gd name="connsiteY917" fmla="*/ 53071 h 359632"/>
                  <a:gd name="connsiteX918" fmla="*/ 119956 w 218720"/>
                  <a:gd name="connsiteY918" fmla="*/ 53309 h 359632"/>
                  <a:gd name="connsiteX919" fmla="*/ 119746 w 218720"/>
                  <a:gd name="connsiteY919" fmla="*/ 54377 h 359632"/>
                  <a:gd name="connsiteX920" fmla="*/ 117848 w 218720"/>
                  <a:gd name="connsiteY920" fmla="*/ 55188 h 359632"/>
                  <a:gd name="connsiteX921" fmla="*/ 117038 w 218720"/>
                  <a:gd name="connsiteY921" fmla="*/ 54517 h 359632"/>
                  <a:gd name="connsiteX922" fmla="*/ 116827 w 218720"/>
                  <a:gd name="connsiteY922" fmla="*/ 52416 h 359632"/>
                  <a:gd name="connsiteX923" fmla="*/ 114564 w 218720"/>
                  <a:gd name="connsiteY923" fmla="*/ 51516 h 359632"/>
                  <a:gd name="connsiteX924" fmla="*/ 113464 w 218720"/>
                  <a:gd name="connsiteY924" fmla="*/ 50957 h 359632"/>
                  <a:gd name="connsiteX925" fmla="*/ 112612 w 218720"/>
                  <a:gd name="connsiteY925" fmla="*/ 49897 h 359632"/>
                  <a:gd name="connsiteX926" fmla="*/ 112829 w 218720"/>
                  <a:gd name="connsiteY926" fmla="*/ 49572 h 359632"/>
                  <a:gd name="connsiteX927" fmla="*/ 149939 w 218720"/>
                  <a:gd name="connsiteY927" fmla="*/ 7430 h 359632"/>
                  <a:gd name="connsiteX928" fmla="*/ 151315 w 218720"/>
                  <a:gd name="connsiteY928" fmla="*/ 7494 h 359632"/>
                  <a:gd name="connsiteX929" fmla="*/ 151174 w 218720"/>
                  <a:gd name="connsiteY929" fmla="*/ 9833 h 359632"/>
                  <a:gd name="connsiteX930" fmla="*/ 151632 w 218720"/>
                  <a:gd name="connsiteY930" fmla="*/ 12180 h 359632"/>
                  <a:gd name="connsiteX931" fmla="*/ 152774 w 218720"/>
                  <a:gd name="connsiteY931" fmla="*/ 11572 h 359632"/>
                  <a:gd name="connsiteX932" fmla="*/ 154498 w 218720"/>
                  <a:gd name="connsiteY932" fmla="*/ 13821 h 359632"/>
                  <a:gd name="connsiteX933" fmla="*/ 155378 w 218720"/>
                  <a:gd name="connsiteY933" fmla="*/ 13824 h 359632"/>
                  <a:gd name="connsiteX934" fmla="*/ 156827 w 218720"/>
                  <a:gd name="connsiteY934" fmla="*/ 12931 h 359632"/>
                  <a:gd name="connsiteX935" fmla="*/ 156535 w 218720"/>
                  <a:gd name="connsiteY935" fmla="*/ 15023 h 359632"/>
                  <a:gd name="connsiteX936" fmla="*/ 155031 w 218720"/>
                  <a:gd name="connsiteY936" fmla="*/ 20819 h 359632"/>
                  <a:gd name="connsiteX937" fmla="*/ 154608 w 218720"/>
                  <a:gd name="connsiteY937" fmla="*/ 21802 h 359632"/>
                  <a:gd name="connsiteX938" fmla="*/ 154322 w 218720"/>
                  <a:gd name="connsiteY938" fmla="*/ 23560 h 359632"/>
                  <a:gd name="connsiteX939" fmla="*/ 154023 w 218720"/>
                  <a:gd name="connsiteY939" fmla="*/ 23902 h 359632"/>
                  <a:gd name="connsiteX940" fmla="*/ 153579 w 218720"/>
                  <a:gd name="connsiteY940" fmla="*/ 27452 h 359632"/>
                  <a:gd name="connsiteX941" fmla="*/ 152562 w 218720"/>
                  <a:gd name="connsiteY941" fmla="*/ 28620 h 359632"/>
                  <a:gd name="connsiteX942" fmla="*/ 151712 w 218720"/>
                  <a:gd name="connsiteY942" fmla="*/ 31404 h 359632"/>
                  <a:gd name="connsiteX943" fmla="*/ 151365 w 218720"/>
                  <a:gd name="connsiteY943" fmla="*/ 31676 h 359632"/>
                  <a:gd name="connsiteX944" fmla="*/ 150118 w 218720"/>
                  <a:gd name="connsiteY944" fmla="*/ 30605 h 359632"/>
                  <a:gd name="connsiteX945" fmla="*/ 151364 w 218720"/>
                  <a:gd name="connsiteY945" fmla="*/ 26353 h 359632"/>
                  <a:gd name="connsiteX946" fmla="*/ 151880 w 218720"/>
                  <a:gd name="connsiteY946" fmla="*/ 23878 h 359632"/>
                  <a:gd name="connsiteX947" fmla="*/ 151554 w 218720"/>
                  <a:gd name="connsiteY947" fmla="*/ 22593 h 359632"/>
                  <a:gd name="connsiteX948" fmla="*/ 150849 w 218720"/>
                  <a:gd name="connsiteY948" fmla="*/ 21436 h 359632"/>
                  <a:gd name="connsiteX949" fmla="*/ 148942 w 218720"/>
                  <a:gd name="connsiteY949" fmla="*/ 21399 h 359632"/>
                  <a:gd name="connsiteX950" fmla="*/ 147340 w 218720"/>
                  <a:gd name="connsiteY950" fmla="*/ 21933 h 359632"/>
                  <a:gd name="connsiteX951" fmla="*/ 147000 w 218720"/>
                  <a:gd name="connsiteY951" fmla="*/ 21250 h 359632"/>
                  <a:gd name="connsiteX952" fmla="*/ 146950 w 218720"/>
                  <a:gd name="connsiteY952" fmla="*/ 20329 h 359632"/>
                  <a:gd name="connsiteX953" fmla="*/ 146564 w 218720"/>
                  <a:gd name="connsiteY953" fmla="*/ 20023 h 359632"/>
                  <a:gd name="connsiteX954" fmla="*/ 144431 w 218720"/>
                  <a:gd name="connsiteY954" fmla="*/ 20086 h 359632"/>
                  <a:gd name="connsiteX955" fmla="*/ 143805 w 218720"/>
                  <a:gd name="connsiteY955" fmla="*/ 19832 h 359632"/>
                  <a:gd name="connsiteX956" fmla="*/ 143392 w 218720"/>
                  <a:gd name="connsiteY956" fmla="*/ 18986 h 359632"/>
                  <a:gd name="connsiteX957" fmla="*/ 143310 w 218720"/>
                  <a:gd name="connsiteY957" fmla="*/ 18314 h 359632"/>
                  <a:gd name="connsiteX958" fmla="*/ 145236 w 218720"/>
                  <a:gd name="connsiteY958" fmla="*/ 17787 h 359632"/>
                  <a:gd name="connsiteX959" fmla="*/ 147054 w 218720"/>
                  <a:gd name="connsiteY959" fmla="*/ 17983 h 359632"/>
                  <a:gd name="connsiteX960" fmla="*/ 149703 w 218720"/>
                  <a:gd name="connsiteY960" fmla="*/ 16640 h 359632"/>
                  <a:gd name="connsiteX961" fmla="*/ 148046 w 218720"/>
                  <a:gd name="connsiteY961" fmla="*/ 12130 h 359632"/>
                  <a:gd name="connsiteX962" fmla="*/ 145851 w 218720"/>
                  <a:gd name="connsiteY962" fmla="*/ 11705 h 359632"/>
                  <a:gd name="connsiteX963" fmla="*/ 145344 w 218720"/>
                  <a:gd name="connsiteY963" fmla="*/ 11268 h 359632"/>
                  <a:gd name="connsiteX964" fmla="*/ 145767 w 218720"/>
                  <a:gd name="connsiteY964" fmla="*/ 10502 h 359632"/>
                  <a:gd name="connsiteX965" fmla="*/ 146972 w 218720"/>
                  <a:gd name="connsiteY965" fmla="*/ 10089 h 359632"/>
                  <a:gd name="connsiteX966" fmla="*/ 148828 w 218720"/>
                  <a:gd name="connsiteY966" fmla="*/ 7792 h 359632"/>
                  <a:gd name="connsiteX967" fmla="*/ 155924 w 218720"/>
                  <a:gd name="connsiteY967" fmla="*/ 3736 h 359632"/>
                  <a:gd name="connsiteX968" fmla="*/ 157863 w 218720"/>
                  <a:gd name="connsiteY968" fmla="*/ 3860 h 359632"/>
                  <a:gd name="connsiteX969" fmla="*/ 158171 w 218720"/>
                  <a:gd name="connsiteY969" fmla="*/ 4878 h 359632"/>
                  <a:gd name="connsiteX970" fmla="*/ 157979 w 218720"/>
                  <a:gd name="connsiteY970" fmla="*/ 5814 h 359632"/>
                  <a:gd name="connsiteX971" fmla="*/ 156991 w 218720"/>
                  <a:gd name="connsiteY971" fmla="*/ 5897 h 359632"/>
                  <a:gd name="connsiteX972" fmla="*/ 156903 w 218720"/>
                  <a:gd name="connsiteY972" fmla="*/ 6184 h 359632"/>
                  <a:gd name="connsiteX973" fmla="*/ 157211 w 218720"/>
                  <a:gd name="connsiteY973" fmla="*/ 7986 h 359632"/>
                  <a:gd name="connsiteX974" fmla="*/ 157230 w 218720"/>
                  <a:gd name="connsiteY974" fmla="*/ 10077 h 359632"/>
                  <a:gd name="connsiteX975" fmla="*/ 157046 w 218720"/>
                  <a:gd name="connsiteY975" fmla="*/ 10621 h 359632"/>
                  <a:gd name="connsiteX976" fmla="*/ 156486 w 218720"/>
                  <a:gd name="connsiteY976" fmla="*/ 11006 h 359632"/>
                  <a:gd name="connsiteX977" fmla="*/ 154327 w 218720"/>
                  <a:gd name="connsiteY977" fmla="*/ 7619 h 359632"/>
                  <a:gd name="connsiteX978" fmla="*/ 161891 w 218720"/>
                  <a:gd name="connsiteY978" fmla="*/ 0 h 359632"/>
                  <a:gd name="connsiteX979" fmla="*/ 162369 w 218720"/>
                  <a:gd name="connsiteY979" fmla="*/ 21 h 359632"/>
                  <a:gd name="connsiteX980" fmla="*/ 162978 w 218720"/>
                  <a:gd name="connsiteY980" fmla="*/ 667 h 359632"/>
                  <a:gd name="connsiteX981" fmla="*/ 162977 w 218720"/>
                  <a:gd name="connsiteY981" fmla="*/ 1051 h 359632"/>
                  <a:gd name="connsiteX982" fmla="*/ 161831 w 218720"/>
                  <a:gd name="connsiteY982" fmla="*/ 3871 h 359632"/>
                  <a:gd name="connsiteX983" fmla="*/ 161846 w 218720"/>
                  <a:gd name="connsiteY983" fmla="*/ 4948 h 359632"/>
                  <a:gd name="connsiteX984" fmla="*/ 159996 w 218720"/>
                  <a:gd name="connsiteY984" fmla="*/ 4845 h 359632"/>
                  <a:gd name="connsiteX985" fmla="*/ 159706 w 218720"/>
                  <a:gd name="connsiteY985" fmla="*/ 4502 h 359632"/>
                  <a:gd name="connsiteX986" fmla="*/ 159356 w 218720"/>
                  <a:gd name="connsiteY986" fmla="*/ 2885 h 359632"/>
                  <a:gd name="connsiteX987" fmla="*/ 159589 w 218720"/>
                  <a:gd name="connsiteY987" fmla="*/ 1162 h 359632"/>
                  <a:gd name="connsiteX988" fmla="*/ 159848 w 218720"/>
                  <a:gd name="connsiteY988" fmla="*/ 718 h 359632"/>
                  <a:gd name="connsiteX989" fmla="*/ 160388 w 218720"/>
                  <a:gd name="connsiteY989" fmla="*/ 535 h 359632"/>
                  <a:gd name="connsiteX990" fmla="*/ 160973 w 218720"/>
                  <a:gd name="connsiteY990" fmla="*/ 873 h 35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Lst>
                <a:rect l="l" t="t" r="r" b="b"/>
                <a:pathLst>
                  <a:path w="218720" h="359632">
                    <a:moveTo>
                      <a:pt x="130999" y="356870"/>
                    </a:moveTo>
                    <a:lnTo>
                      <a:pt x="134057" y="357184"/>
                    </a:lnTo>
                    <a:lnTo>
                      <a:pt x="135462" y="357875"/>
                    </a:lnTo>
                    <a:lnTo>
                      <a:pt x="135656" y="359317"/>
                    </a:lnTo>
                    <a:lnTo>
                      <a:pt x="134686" y="359632"/>
                    </a:lnTo>
                    <a:lnTo>
                      <a:pt x="133862" y="359129"/>
                    </a:lnTo>
                    <a:lnTo>
                      <a:pt x="132211" y="359129"/>
                    </a:lnTo>
                    <a:lnTo>
                      <a:pt x="130660" y="359444"/>
                    </a:lnTo>
                    <a:close/>
                    <a:moveTo>
                      <a:pt x="123886" y="349985"/>
                    </a:moveTo>
                    <a:lnTo>
                      <a:pt x="124356" y="349993"/>
                    </a:lnTo>
                    <a:lnTo>
                      <a:pt x="124547" y="350331"/>
                    </a:lnTo>
                    <a:lnTo>
                      <a:pt x="123771" y="352219"/>
                    </a:lnTo>
                    <a:lnTo>
                      <a:pt x="121745" y="351582"/>
                    </a:lnTo>
                    <a:lnTo>
                      <a:pt x="121587" y="351086"/>
                    </a:lnTo>
                    <a:close/>
                    <a:moveTo>
                      <a:pt x="151070" y="313354"/>
                    </a:moveTo>
                    <a:lnTo>
                      <a:pt x="154798" y="314483"/>
                    </a:lnTo>
                    <a:lnTo>
                      <a:pt x="156537" y="315778"/>
                    </a:lnTo>
                    <a:lnTo>
                      <a:pt x="154684" y="316783"/>
                    </a:lnTo>
                    <a:lnTo>
                      <a:pt x="154099" y="317960"/>
                    </a:lnTo>
                    <a:lnTo>
                      <a:pt x="153651" y="318425"/>
                    </a:lnTo>
                    <a:lnTo>
                      <a:pt x="152426" y="318728"/>
                    </a:lnTo>
                    <a:lnTo>
                      <a:pt x="151214" y="318736"/>
                    </a:lnTo>
                    <a:lnTo>
                      <a:pt x="146592" y="316373"/>
                    </a:lnTo>
                    <a:lnTo>
                      <a:pt x="145528" y="316480"/>
                    </a:lnTo>
                    <a:lnTo>
                      <a:pt x="146584" y="315397"/>
                    </a:lnTo>
                    <a:lnTo>
                      <a:pt x="149455" y="314517"/>
                    </a:lnTo>
                    <a:close/>
                    <a:moveTo>
                      <a:pt x="81441" y="235014"/>
                    </a:moveTo>
                    <a:lnTo>
                      <a:pt x="84683" y="235075"/>
                    </a:lnTo>
                    <a:lnTo>
                      <a:pt x="87299" y="237958"/>
                    </a:lnTo>
                    <a:lnTo>
                      <a:pt x="88226" y="238517"/>
                    </a:lnTo>
                    <a:lnTo>
                      <a:pt x="90559" y="238429"/>
                    </a:lnTo>
                    <a:lnTo>
                      <a:pt x="89787" y="239675"/>
                    </a:lnTo>
                    <a:lnTo>
                      <a:pt x="87220" y="241064"/>
                    </a:lnTo>
                    <a:lnTo>
                      <a:pt x="85490" y="242434"/>
                    </a:lnTo>
                    <a:lnTo>
                      <a:pt x="83402" y="243581"/>
                    </a:lnTo>
                    <a:lnTo>
                      <a:pt x="82389" y="242265"/>
                    </a:lnTo>
                    <a:lnTo>
                      <a:pt x="81214" y="242315"/>
                    </a:lnTo>
                    <a:lnTo>
                      <a:pt x="79418" y="239791"/>
                    </a:lnTo>
                    <a:lnTo>
                      <a:pt x="79094" y="236001"/>
                    </a:lnTo>
                    <a:close/>
                    <a:moveTo>
                      <a:pt x="82259" y="205081"/>
                    </a:moveTo>
                    <a:lnTo>
                      <a:pt x="82904" y="205211"/>
                    </a:lnTo>
                    <a:lnTo>
                      <a:pt x="83310" y="205526"/>
                    </a:lnTo>
                    <a:lnTo>
                      <a:pt x="84177" y="209288"/>
                    </a:lnTo>
                    <a:lnTo>
                      <a:pt x="82976" y="210618"/>
                    </a:lnTo>
                    <a:lnTo>
                      <a:pt x="82539" y="211836"/>
                    </a:lnTo>
                    <a:lnTo>
                      <a:pt x="78068" y="215684"/>
                    </a:lnTo>
                    <a:lnTo>
                      <a:pt x="76259" y="214993"/>
                    </a:lnTo>
                    <a:lnTo>
                      <a:pt x="74718" y="215358"/>
                    </a:lnTo>
                    <a:lnTo>
                      <a:pt x="74285" y="215248"/>
                    </a:lnTo>
                    <a:lnTo>
                      <a:pt x="75165" y="213859"/>
                    </a:lnTo>
                    <a:lnTo>
                      <a:pt x="76200" y="210633"/>
                    </a:lnTo>
                    <a:lnTo>
                      <a:pt x="78055" y="209353"/>
                    </a:lnTo>
                    <a:lnTo>
                      <a:pt x="80403" y="206010"/>
                    </a:lnTo>
                    <a:close/>
                    <a:moveTo>
                      <a:pt x="39128" y="179485"/>
                    </a:moveTo>
                    <a:lnTo>
                      <a:pt x="42247" y="180254"/>
                    </a:lnTo>
                    <a:lnTo>
                      <a:pt x="44571" y="180238"/>
                    </a:lnTo>
                    <a:lnTo>
                      <a:pt x="46635" y="182483"/>
                    </a:lnTo>
                    <a:lnTo>
                      <a:pt x="47742" y="186017"/>
                    </a:lnTo>
                    <a:lnTo>
                      <a:pt x="50319" y="189504"/>
                    </a:lnTo>
                    <a:lnTo>
                      <a:pt x="53688" y="192534"/>
                    </a:lnTo>
                    <a:lnTo>
                      <a:pt x="53822" y="194385"/>
                    </a:lnTo>
                    <a:lnTo>
                      <a:pt x="52619" y="195378"/>
                    </a:lnTo>
                    <a:lnTo>
                      <a:pt x="50100" y="196612"/>
                    </a:lnTo>
                    <a:lnTo>
                      <a:pt x="50111" y="197930"/>
                    </a:lnTo>
                    <a:lnTo>
                      <a:pt x="51772" y="197265"/>
                    </a:lnTo>
                    <a:lnTo>
                      <a:pt x="53206" y="196958"/>
                    </a:lnTo>
                    <a:lnTo>
                      <a:pt x="56658" y="197253"/>
                    </a:lnTo>
                    <a:lnTo>
                      <a:pt x="57865" y="198593"/>
                    </a:lnTo>
                    <a:lnTo>
                      <a:pt x="58699" y="200597"/>
                    </a:lnTo>
                    <a:lnTo>
                      <a:pt x="59137" y="202242"/>
                    </a:lnTo>
                    <a:lnTo>
                      <a:pt x="58839" y="204029"/>
                    </a:lnTo>
                    <a:lnTo>
                      <a:pt x="57910" y="203463"/>
                    </a:lnTo>
                    <a:lnTo>
                      <a:pt x="56966" y="201864"/>
                    </a:lnTo>
                    <a:lnTo>
                      <a:pt x="55918" y="201127"/>
                    </a:lnTo>
                    <a:lnTo>
                      <a:pt x="54699" y="200729"/>
                    </a:lnTo>
                    <a:lnTo>
                      <a:pt x="55252" y="202924"/>
                    </a:lnTo>
                    <a:lnTo>
                      <a:pt x="55034" y="205857"/>
                    </a:lnTo>
                    <a:lnTo>
                      <a:pt x="55566" y="206133"/>
                    </a:lnTo>
                    <a:lnTo>
                      <a:pt x="57204" y="206184"/>
                    </a:lnTo>
                    <a:lnTo>
                      <a:pt x="56121" y="209183"/>
                    </a:lnTo>
                    <a:lnTo>
                      <a:pt x="53882" y="209996"/>
                    </a:lnTo>
                    <a:lnTo>
                      <a:pt x="51270" y="210300"/>
                    </a:lnTo>
                    <a:lnTo>
                      <a:pt x="50640" y="211361"/>
                    </a:lnTo>
                    <a:lnTo>
                      <a:pt x="50166" y="212727"/>
                    </a:lnTo>
                    <a:lnTo>
                      <a:pt x="48803" y="214762"/>
                    </a:lnTo>
                    <a:lnTo>
                      <a:pt x="47005" y="215909"/>
                    </a:lnTo>
                    <a:lnTo>
                      <a:pt x="44783" y="215678"/>
                    </a:lnTo>
                    <a:lnTo>
                      <a:pt x="42606" y="214772"/>
                    </a:lnTo>
                    <a:lnTo>
                      <a:pt x="40712" y="214586"/>
                    </a:lnTo>
                    <a:lnTo>
                      <a:pt x="39385" y="215125"/>
                    </a:lnTo>
                    <a:lnTo>
                      <a:pt x="38524" y="215625"/>
                    </a:lnTo>
                    <a:lnTo>
                      <a:pt x="37691" y="215534"/>
                    </a:lnTo>
                    <a:lnTo>
                      <a:pt x="35306" y="215727"/>
                    </a:lnTo>
                    <a:lnTo>
                      <a:pt x="33058" y="215686"/>
                    </a:lnTo>
                    <a:lnTo>
                      <a:pt x="32739" y="214892"/>
                    </a:lnTo>
                    <a:lnTo>
                      <a:pt x="33122" y="212503"/>
                    </a:lnTo>
                    <a:lnTo>
                      <a:pt x="32622" y="211855"/>
                    </a:lnTo>
                    <a:lnTo>
                      <a:pt x="30475" y="211524"/>
                    </a:lnTo>
                    <a:lnTo>
                      <a:pt x="29679" y="210954"/>
                    </a:lnTo>
                    <a:lnTo>
                      <a:pt x="28446" y="209302"/>
                    </a:lnTo>
                    <a:lnTo>
                      <a:pt x="28206" y="208528"/>
                    </a:lnTo>
                    <a:lnTo>
                      <a:pt x="28029" y="207461"/>
                    </a:lnTo>
                    <a:lnTo>
                      <a:pt x="26726" y="206083"/>
                    </a:lnTo>
                    <a:lnTo>
                      <a:pt x="25144" y="205096"/>
                    </a:lnTo>
                    <a:lnTo>
                      <a:pt x="24215" y="205048"/>
                    </a:lnTo>
                    <a:lnTo>
                      <a:pt x="22362" y="206660"/>
                    </a:lnTo>
                    <a:lnTo>
                      <a:pt x="20834" y="208292"/>
                    </a:lnTo>
                    <a:lnTo>
                      <a:pt x="21377" y="209111"/>
                    </a:lnTo>
                    <a:lnTo>
                      <a:pt x="21876" y="210189"/>
                    </a:lnTo>
                    <a:lnTo>
                      <a:pt x="21045" y="210961"/>
                    </a:lnTo>
                    <a:lnTo>
                      <a:pt x="18532" y="212728"/>
                    </a:lnTo>
                    <a:lnTo>
                      <a:pt x="18139" y="213414"/>
                    </a:lnTo>
                    <a:lnTo>
                      <a:pt x="17461" y="213785"/>
                    </a:lnTo>
                    <a:lnTo>
                      <a:pt x="16261" y="213296"/>
                    </a:lnTo>
                    <a:lnTo>
                      <a:pt x="13276" y="213409"/>
                    </a:lnTo>
                    <a:lnTo>
                      <a:pt x="11902" y="213097"/>
                    </a:lnTo>
                    <a:lnTo>
                      <a:pt x="10305" y="211796"/>
                    </a:lnTo>
                    <a:lnTo>
                      <a:pt x="6410" y="210925"/>
                    </a:lnTo>
                    <a:lnTo>
                      <a:pt x="5757" y="208841"/>
                    </a:lnTo>
                    <a:lnTo>
                      <a:pt x="5005" y="208451"/>
                    </a:lnTo>
                    <a:lnTo>
                      <a:pt x="587" y="204865"/>
                    </a:lnTo>
                    <a:lnTo>
                      <a:pt x="0" y="203667"/>
                    </a:lnTo>
                    <a:lnTo>
                      <a:pt x="572" y="202952"/>
                    </a:lnTo>
                    <a:lnTo>
                      <a:pt x="2222" y="201868"/>
                    </a:lnTo>
                    <a:lnTo>
                      <a:pt x="7762" y="200072"/>
                    </a:lnTo>
                    <a:lnTo>
                      <a:pt x="8633" y="199348"/>
                    </a:lnTo>
                    <a:lnTo>
                      <a:pt x="8812" y="198709"/>
                    </a:lnTo>
                    <a:lnTo>
                      <a:pt x="7186" y="197979"/>
                    </a:lnTo>
                    <a:lnTo>
                      <a:pt x="5720" y="197172"/>
                    </a:lnTo>
                    <a:lnTo>
                      <a:pt x="5220" y="196643"/>
                    </a:lnTo>
                    <a:lnTo>
                      <a:pt x="5179" y="196184"/>
                    </a:lnTo>
                    <a:lnTo>
                      <a:pt x="6011" y="195586"/>
                    </a:lnTo>
                    <a:lnTo>
                      <a:pt x="7685" y="195543"/>
                    </a:lnTo>
                    <a:lnTo>
                      <a:pt x="9007" y="195813"/>
                    </a:lnTo>
                    <a:lnTo>
                      <a:pt x="10057" y="195275"/>
                    </a:lnTo>
                    <a:lnTo>
                      <a:pt x="11904" y="194734"/>
                    </a:lnTo>
                    <a:lnTo>
                      <a:pt x="13144" y="194052"/>
                    </a:lnTo>
                    <a:lnTo>
                      <a:pt x="14210" y="192290"/>
                    </a:lnTo>
                    <a:lnTo>
                      <a:pt x="15336" y="190705"/>
                    </a:lnTo>
                    <a:lnTo>
                      <a:pt x="15452" y="189845"/>
                    </a:lnTo>
                    <a:lnTo>
                      <a:pt x="16438" y="186828"/>
                    </a:lnTo>
                    <a:lnTo>
                      <a:pt x="16980" y="186079"/>
                    </a:lnTo>
                    <a:lnTo>
                      <a:pt x="20479" y="184101"/>
                    </a:lnTo>
                    <a:lnTo>
                      <a:pt x="21365" y="185181"/>
                    </a:lnTo>
                    <a:lnTo>
                      <a:pt x="23089" y="185445"/>
                    </a:lnTo>
                    <a:lnTo>
                      <a:pt x="24634" y="184451"/>
                    </a:lnTo>
                    <a:lnTo>
                      <a:pt x="26483" y="181313"/>
                    </a:lnTo>
                    <a:lnTo>
                      <a:pt x="27769" y="181116"/>
                    </a:lnTo>
                    <a:lnTo>
                      <a:pt x="29187" y="181370"/>
                    </a:lnTo>
                    <a:lnTo>
                      <a:pt x="31974" y="180975"/>
                    </a:lnTo>
                    <a:lnTo>
                      <a:pt x="36922" y="179509"/>
                    </a:lnTo>
                    <a:close/>
                    <a:moveTo>
                      <a:pt x="63975" y="164784"/>
                    </a:moveTo>
                    <a:lnTo>
                      <a:pt x="65438" y="165590"/>
                    </a:lnTo>
                    <a:lnTo>
                      <a:pt x="65992" y="166340"/>
                    </a:lnTo>
                    <a:lnTo>
                      <a:pt x="67217" y="169218"/>
                    </a:lnTo>
                    <a:lnTo>
                      <a:pt x="67444" y="171683"/>
                    </a:lnTo>
                    <a:lnTo>
                      <a:pt x="67207" y="173091"/>
                    </a:lnTo>
                    <a:lnTo>
                      <a:pt x="64420" y="173114"/>
                    </a:lnTo>
                    <a:lnTo>
                      <a:pt x="63412" y="172847"/>
                    </a:lnTo>
                    <a:lnTo>
                      <a:pt x="62208" y="172095"/>
                    </a:lnTo>
                    <a:lnTo>
                      <a:pt x="60856" y="167842"/>
                    </a:lnTo>
                    <a:lnTo>
                      <a:pt x="61339" y="166336"/>
                    </a:lnTo>
                    <a:lnTo>
                      <a:pt x="61894" y="165598"/>
                    </a:lnTo>
                    <a:lnTo>
                      <a:pt x="62504" y="165025"/>
                    </a:lnTo>
                    <a:close/>
                    <a:moveTo>
                      <a:pt x="44576" y="158143"/>
                    </a:moveTo>
                    <a:lnTo>
                      <a:pt x="45374" y="162138"/>
                    </a:lnTo>
                    <a:lnTo>
                      <a:pt x="46152" y="164611"/>
                    </a:lnTo>
                    <a:lnTo>
                      <a:pt x="46203" y="165455"/>
                    </a:lnTo>
                    <a:lnTo>
                      <a:pt x="45472" y="166628"/>
                    </a:lnTo>
                    <a:lnTo>
                      <a:pt x="41828" y="168187"/>
                    </a:lnTo>
                    <a:lnTo>
                      <a:pt x="40681" y="168196"/>
                    </a:lnTo>
                    <a:lnTo>
                      <a:pt x="40633" y="167818"/>
                    </a:lnTo>
                    <a:lnTo>
                      <a:pt x="41456" y="166231"/>
                    </a:lnTo>
                    <a:lnTo>
                      <a:pt x="40747" y="164429"/>
                    </a:lnTo>
                    <a:lnTo>
                      <a:pt x="41093" y="163059"/>
                    </a:lnTo>
                    <a:lnTo>
                      <a:pt x="40754" y="162807"/>
                    </a:lnTo>
                    <a:lnTo>
                      <a:pt x="40043" y="163001"/>
                    </a:lnTo>
                    <a:lnTo>
                      <a:pt x="37433" y="165178"/>
                    </a:lnTo>
                    <a:lnTo>
                      <a:pt x="36561" y="165393"/>
                    </a:lnTo>
                    <a:lnTo>
                      <a:pt x="36466" y="164951"/>
                    </a:lnTo>
                    <a:lnTo>
                      <a:pt x="37112" y="163168"/>
                    </a:lnTo>
                    <a:lnTo>
                      <a:pt x="37192" y="161948"/>
                    </a:lnTo>
                    <a:lnTo>
                      <a:pt x="37581" y="161198"/>
                    </a:lnTo>
                    <a:lnTo>
                      <a:pt x="38290" y="160506"/>
                    </a:lnTo>
                    <a:lnTo>
                      <a:pt x="39135" y="159986"/>
                    </a:lnTo>
                    <a:lnTo>
                      <a:pt x="39817" y="159912"/>
                    </a:lnTo>
                    <a:lnTo>
                      <a:pt x="40543" y="160448"/>
                    </a:lnTo>
                    <a:lnTo>
                      <a:pt x="42657" y="158952"/>
                    </a:lnTo>
                    <a:close/>
                    <a:moveTo>
                      <a:pt x="52683" y="152228"/>
                    </a:moveTo>
                    <a:lnTo>
                      <a:pt x="53504" y="152283"/>
                    </a:lnTo>
                    <a:lnTo>
                      <a:pt x="51910" y="155806"/>
                    </a:lnTo>
                    <a:lnTo>
                      <a:pt x="48088" y="161752"/>
                    </a:lnTo>
                    <a:lnTo>
                      <a:pt x="47627" y="162086"/>
                    </a:lnTo>
                    <a:lnTo>
                      <a:pt x="46507" y="161994"/>
                    </a:lnTo>
                    <a:lnTo>
                      <a:pt x="46092" y="161493"/>
                    </a:lnTo>
                    <a:lnTo>
                      <a:pt x="45863" y="160723"/>
                    </a:lnTo>
                    <a:lnTo>
                      <a:pt x="45835" y="159309"/>
                    </a:lnTo>
                    <a:lnTo>
                      <a:pt x="46513" y="158297"/>
                    </a:lnTo>
                    <a:lnTo>
                      <a:pt x="49377" y="156767"/>
                    </a:lnTo>
                    <a:lnTo>
                      <a:pt x="48083" y="156224"/>
                    </a:lnTo>
                    <a:lnTo>
                      <a:pt x="48031" y="155842"/>
                    </a:lnTo>
                    <a:lnTo>
                      <a:pt x="48774" y="154570"/>
                    </a:lnTo>
                    <a:lnTo>
                      <a:pt x="51857" y="152588"/>
                    </a:lnTo>
                    <a:close/>
                    <a:moveTo>
                      <a:pt x="44369" y="135637"/>
                    </a:moveTo>
                    <a:lnTo>
                      <a:pt x="45155" y="135769"/>
                    </a:lnTo>
                    <a:lnTo>
                      <a:pt x="46772" y="136896"/>
                    </a:lnTo>
                    <a:lnTo>
                      <a:pt x="48605" y="139261"/>
                    </a:lnTo>
                    <a:lnTo>
                      <a:pt x="51052" y="139637"/>
                    </a:lnTo>
                    <a:lnTo>
                      <a:pt x="52715" y="140638"/>
                    </a:lnTo>
                    <a:lnTo>
                      <a:pt x="52338" y="145224"/>
                    </a:lnTo>
                    <a:lnTo>
                      <a:pt x="43531" y="146965"/>
                    </a:lnTo>
                    <a:lnTo>
                      <a:pt x="40496" y="146811"/>
                    </a:lnTo>
                    <a:lnTo>
                      <a:pt x="40222" y="145957"/>
                    </a:lnTo>
                    <a:lnTo>
                      <a:pt x="40826" y="145386"/>
                    </a:lnTo>
                    <a:lnTo>
                      <a:pt x="43339" y="144831"/>
                    </a:lnTo>
                    <a:lnTo>
                      <a:pt x="44356" y="140639"/>
                    </a:lnTo>
                    <a:lnTo>
                      <a:pt x="40557" y="138708"/>
                    </a:lnTo>
                    <a:lnTo>
                      <a:pt x="40358" y="138165"/>
                    </a:lnTo>
                    <a:lnTo>
                      <a:pt x="40655" y="137243"/>
                    </a:lnTo>
                    <a:lnTo>
                      <a:pt x="41095" y="136832"/>
                    </a:lnTo>
                    <a:lnTo>
                      <a:pt x="43400" y="135854"/>
                    </a:lnTo>
                    <a:close/>
                    <a:moveTo>
                      <a:pt x="36236" y="134929"/>
                    </a:moveTo>
                    <a:lnTo>
                      <a:pt x="36731" y="135137"/>
                    </a:lnTo>
                    <a:lnTo>
                      <a:pt x="35705" y="136368"/>
                    </a:lnTo>
                    <a:lnTo>
                      <a:pt x="33991" y="137675"/>
                    </a:lnTo>
                    <a:lnTo>
                      <a:pt x="32734" y="137850"/>
                    </a:lnTo>
                    <a:lnTo>
                      <a:pt x="32643" y="137405"/>
                    </a:lnTo>
                    <a:lnTo>
                      <a:pt x="34824" y="135279"/>
                    </a:lnTo>
                    <a:close/>
                    <a:moveTo>
                      <a:pt x="15243" y="124000"/>
                    </a:moveTo>
                    <a:lnTo>
                      <a:pt x="16322" y="124589"/>
                    </a:lnTo>
                    <a:lnTo>
                      <a:pt x="16493" y="125125"/>
                    </a:lnTo>
                    <a:lnTo>
                      <a:pt x="16096" y="125691"/>
                    </a:lnTo>
                    <a:lnTo>
                      <a:pt x="14152" y="126126"/>
                    </a:lnTo>
                    <a:lnTo>
                      <a:pt x="13431" y="125871"/>
                    </a:lnTo>
                    <a:lnTo>
                      <a:pt x="13308" y="125472"/>
                    </a:lnTo>
                    <a:lnTo>
                      <a:pt x="13751" y="124384"/>
                    </a:lnTo>
                    <a:close/>
                    <a:moveTo>
                      <a:pt x="40298" y="123001"/>
                    </a:moveTo>
                    <a:lnTo>
                      <a:pt x="41274" y="123606"/>
                    </a:lnTo>
                    <a:lnTo>
                      <a:pt x="41649" y="124298"/>
                    </a:lnTo>
                    <a:lnTo>
                      <a:pt x="41665" y="125065"/>
                    </a:lnTo>
                    <a:lnTo>
                      <a:pt x="41256" y="125714"/>
                    </a:lnTo>
                    <a:lnTo>
                      <a:pt x="40600" y="126121"/>
                    </a:lnTo>
                    <a:lnTo>
                      <a:pt x="39770" y="126043"/>
                    </a:lnTo>
                    <a:lnTo>
                      <a:pt x="38948" y="125518"/>
                    </a:lnTo>
                    <a:lnTo>
                      <a:pt x="37860" y="124032"/>
                    </a:lnTo>
                    <a:close/>
                    <a:moveTo>
                      <a:pt x="18761" y="112439"/>
                    </a:moveTo>
                    <a:lnTo>
                      <a:pt x="19407" y="112818"/>
                    </a:lnTo>
                    <a:lnTo>
                      <a:pt x="19840" y="120602"/>
                    </a:lnTo>
                    <a:lnTo>
                      <a:pt x="19790" y="120951"/>
                    </a:lnTo>
                    <a:lnTo>
                      <a:pt x="18857" y="121127"/>
                    </a:lnTo>
                    <a:lnTo>
                      <a:pt x="17632" y="120957"/>
                    </a:lnTo>
                    <a:lnTo>
                      <a:pt x="16879" y="120465"/>
                    </a:lnTo>
                    <a:lnTo>
                      <a:pt x="16117" y="118518"/>
                    </a:lnTo>
                    <a:lnTo>
                      <a:pt x="15975" y="117339"/>
                    </a:lnTo>
                    <a:lnTo>
                      <a:pt x="16314" y="115145"/>
                    </a:lnTo>
                    <a:lnTo>
                      <a:pt x="16236" y="112521"/>
                    </a:lnTo>
                    <a:close/>
                    <a:moveTo>
                      <a:pt x="40661" y="103259"/>
                    </a:moveTo>
                    <a:lnTo>
                      <a:pt x="41966" y="103921"/>
                    </a:lnTo>
                    <a:lnTo>
                      <a:pt x="43754" y="106023"/>
                    </a:lnTo>
                    <a:lnTo>
                      <a:pt x="44226" y="108582"/>
                    </a:lnTo>
                    <a:lnTo>
                      <a:pt x="44195" y="109988"/>
                    </a:lnTo>
                    <a:lnTo>
                      <a:pt x="43805" y="111640"/>
                    </a:lnTo>
                    <a:lnTo>
                      <a:pt x="44313" y="113393"/>
                    </a:lnTo>
                    <a:lnTo>
                      <a:pt x="44429" y="114645"/>
                    </a:lnTo>
                    <a:lnTo>
                      <a:pt x="45361" y="115043"/>
                    </a:lnTo>
                    <a:lnTo>
                      <a:pt x="45931" y="115619"/>
                    </a:lnTo>
                    <a:lnTo>
                      <a:pt x="50074" y="116264"/>
                    </a:lnTo>
                    <a:lnTo>
                      <a:pt x="53927" y="116083"/>
                    </a:lnTo>
                    <a:lnTo>
                      <a:pt x="54669" y="116598"/>
                    </a:lnTo>
                    <a:lnTo>
                      <a:pt x="54753" y="117416"/>
                    </a:lnTo>
                    <a:lnTo>
                      <a:pt x="54144" y="118318"/>
                    </a:lnTo>
                    <a:lnTo>
                      <a:pt x="51950" y="119963"/>
                    </a:lnTo>
                    <a:lnTo>
                      <a:pt x="49333" y="122618"/>
                    </a:lnTo>
                    <a:lnTo>
                      <a:pt x="48553" y="123171"/>
                    </a:lnTo>
                    <a:lnTo>
                      <a:pt x="47707" y="123194"/>
                    </a:lnTo>
                    <a:lnTo>
                      <a:pt x="47100" y="122956"/>
                    </a:lnTo>
                    <a:lnTo>
                      <a:pt x="46666" y="118230"/>
                    </a:lnTo>
                    <a:lnTo>
                      <a:pt x="43828" y="118835"/>
                    </a:lnTo>
                    <a:lnTo>
                      <a:pt x="41542" y="118766"/>
                    </a:lnTo>
                    <a:lnTo>
                      <a:pt x="40291" y="118190"/>
                    </a:lnTo>
                    <a:lnTo>
                      <a:pt x="39413" y="117080"/>
                    </a:lnTo>
                    <a:lnTo>
                      <a:pt x="37643" y="114224"/>
                    </a:lnTo>
                    <a:lnTo>
                      <a:pt x="32491" y="113100"/>
                    </a:lnTo>
                    <a:lnTo>
                      <a:pt x="31034" y="111525"/>
                    </a:lnTo>
                    <a:lnTo>
                      <a:pt x="30596" y="110573"/>
                    </a:lnTo>
                    <a:lnTo>
                      <a:pt x="30782" y="110047"/>
                    </a:lnTo>
                    <a:lnTo>
                      <a:pt x="31855" y="108875"/>
                    </a:lnTo>
                    <a:lnTo>
                      <a:pt x="33198" y="109293"/>
                    </a:lnTo>
                    <a:lnTo>
                      <a:pt x="34029" y="109037"/>
                    </a:lnTo>
                    <a:lnTo>
                      <a:pt x="34535" y="108513"/>
                    </a:lnTo>
                    <a:lnTo>
                      <a:pt x="34524" y="108083"/>
                    </a:lnTo>
                    <a:lnTo>
                      <a:pt x="33821" y="107061"/>
                    </a:lnTo>
                    <a:lnTo>
                      <a:pt x="33788" y="106743"/>
                    </a:lnTo>
                    <a:lnTo>
                      <a:pt x="39057" y="105449"/>
                    </a:lnTo>
                    <a:lnTo>
                      <a:pt x="39517" y="103424"/>
                    </a:lnTo>
                    <a:close/>
                    <a:moveTo>
                      <a:pt x="20769" y="102908"/>
                    </a:moveTo>
                    <a:lnTo>
                      <a:pt x="23263" y="104705"/>
                    </a:lnTo>
                    <a:lnTo>
                      <a:pt x="21276" y="107680"/>
                    </a:lnTo>
                    <a:lnTo>
                      <a:pt x="18226" y="107666"/>
                    </a:lnTo>
                    <a:lnTo>
                      <a:pt x="13932" y="105492"/>
                    </a:lnTo>
                    <a:lnTo>
                      <a:pt x="13913" y="105049"/>
                    </a:lnTo>
                    <a:lnTo>
                      <a:pt x="14271" y="104396"/>
                    </a:lnTo>
                    <a:lnTo>
                      <a:pt x="14915" y="103879"/>
                    </a:lnTo>
                    <a:lnTo>
                      <a:pt x="15584" y="103756"/>
                    </a:lnTo>
                    <a:lnTo>
                      <a:pt x="16649" y="104113"/>
                    </a:lnTo>
                    <a:lnTo>
                      <a:pt x="18131" y="103541"/>
                    </a:lnTo>
                    <a:lnTo>
                      <a:pt x="19318" y="103722"/>
                    </a:lnTo>
                    <a:close/>
                    <a:moveTo>
                      <a:pt x="42176" y="76583"/>
                    </a:moveTo>
                    <a:lnTo>
                      <a:pt x="42574" y="77039"/>
                    </a:lnTo>
                    <a:lnTo>
                      <a:pt x="43131" y="78770"/>
                    </a:lnTo>
                    <a:lnTo>
                      <a:pt x="43033" y="81087"/>
                    </a:lnTo>
                    <a:lnTo>
                      <a:pt x="40222" y="86702"/>
                    </a:lnTo>
                    <a:lnTo>
                      <a:pt x="39121" y="86840"/>
                    </a:lnTo>
                    <a:lnTo>
                      <a:pt x="38155" y="88241"/>
                    </a:lnTo>
                    <a:lnTo>
                      <a:pt x="35163" y="89786"/>
                    </a:lnTo>
                    <a:lnTo>
                      <a:pt x="37774" y="89818"/>
                    </a:lnTo>
                    <a:lnTo>
                      <a:pt x="38507" y="90332"/>
                    </a:lnTo>
                    <a:lnTo>
                      <a:pt x="38528" y="91440"/>
                    </a:lnTo>
                    <a:lnTo>
                      <a:pt x="38025" y="92084"/>
                    </a:lnTo>
                    <a:lnTo>
                      <a:pt x="34643" y="94646"/>
                    </a:lnTo>
                    <a:lnTo>
                      <a:pt x="32317" y="95617"/>
                    </a:lnTo>
                    <a:lnTo>
                      <a:pt x="29812" y="98289"/>
                    </a:lnTo>
                    <a:lnTo>
                      <a:pt x="28548" y="98322"/>
                    </a:lnTo>
                    <a:lnTo>
                      <a:pt x="27296" y="100020"/>
                    </a:lnTo>
                    <a:lnTo>
                      <a:pt x="26266" y="100766"/>
                    </a:lnTo>
                    <a:lnTo>
                      <a:pt x="25688" y="100768"/>
                    </a:lnTo>
                    <a:lnTo>
                      <a:pt x="25023" y="100392"/>
                    </a:lnTo>
                    <a:lnTo>
                      <a:pt x="23469" y="98730"/>
                    </a:lnTo>
                    <a:lnTo>
                      <a:pt x="26288" y="97094"/>
                    </a:lnTo>
                    <a:lnTo>
                      <a:pt x="26549" y="96174"/>
                    </a:lnTo>
                    <a:lnTo>
                      <a:pt x="28480" y="95217"/>
                    </a:lnTo>
                    <a:lnTo>
                      <a:pt x="28318" y="94918"/>
                    </a:lnTo>
                    <a:lnTo>
                      <a:pt x="25258" y="93571"/>
                    </a:lnTo>
                    <a:lnTo>
                      <a:pt x="24052" y="92664"/>
                    </a:lnTo>
                    <a:lnTo>
                      <a:pt x="24166" y="92190"/>
                    </a:lnTo>
                    <a:lnTo>
                      <a:pt x="25639" y="91147"/>
                    </a:lnTo>
                    <a:lnTo>
                      <a:pt x="24941" y="91009"/>
                    </a:lnTo>
                    <a:lnTo>
                      <a:pt x="24469" y="90446"/>
                    </a:lnTo>
                    <a:lnTo>
                      <a:pt x="23614" y="90232"/>
                    </a:lnTo>
                    <a:lnTo>
                      <a:pt x="23358" y="89707"/>
                    </a:lnTo>
                    <a:lnTo>
                      <a:pt x="23200" y="88328"/>
                    </a:lnTo>
                    <a:lnTo>
                      <a:pt x="23429" y="86917"/>
                    </a:lnTo>
                    <a:lnTo>
                      <a:pt x="24321" y="86294"/>
                    </a:lnTo>
                    <a:lnTo>
                      <a:pt x="24686" y="85626"/>
                    </a:lnTo>
                    <a:lnTo>
                      <a:pt x="25047" y="85421"/>
                    </a:lnTo>
                    <a:lnTo>
                      <a:pt x="26429" y="85776"/>
                    </a:lnTo>
                    <a:lnTo>
                      <a:pt x="27830" y="86905"/>
                    </a:lnTo>
                    <a:lnTo>
                      <a:pt x="29465" y="86470"/>
                    </a:lnTo>
                    <a:lnTo>
                      <a:pt x="31363" y="86685"/>
                    </a:lnTo>
                    <a:lnTo>
                      <a:pt x="31402" y="86423"/>
                    </a:lnTo>
                    <a:lnTo>
                      <a:pt x="30008" y="83645"/>
                    </a:lnTo>
                    <a:lnTo>
                      <a:pt x="30257" y="83077"/>
                    </a:lnTo>
                    <a:lnTo>
                      <a:pt x="31013" y="82429"/>
                    </a:lnTo>
                    <a:lnTo>
                      <a:pt x="35393" y="80446"/>
                    </a:lnTo>
                    <a:lnTo>
                      <a:pt x="40855" y="77107"/>
                    </a:lnTo>
                    <a:close/>
                    <a:moveTo>
                      <a:pt x="108033" y="71824"/>
                    </a:moveTo>
                    <a:lnTo>
                      <a:pt x="112589" y="72316"/>
                    </a:lnTo>
                    <a:lnTo>
                      <a:pt x="112741" y="72940"/>
                    </a:lnTo>
                    <a:lnTo>
                      <a:pt x="112503" y="73806"/>
                    </a:lnTo>
                    <a:lnTo>
                      <a:pt x="111337" y="76175"/>
                    </a:lnTo>
                    <a:lnTo>
                      <a:pt x="111527" y="78816"/>
                    </a:lnTo>
                    <a:lnTo>
                      <a:pt x="111267" y="79616"/>
                    </a:lnTo>
                    <a:lnTo>
                      <a:pt x="110738" y="80602"/>
                    </a:lnTo>
                    <a:lnTo>
                      <a:pt x="109067" y="82442"/>
                    </a:lnTo>
                    <a:lnTo>
                      <a:pt x="104675" y="85069"/>
                    </a:lnTo>
                    <a:lnTo>
                      <a:pt x="96626" y="91095"/>
                    </a:lnTo>
                    <a:lnTo>
                      <a:pt x="91871" y="94080"/>
                    </a:lnTo>
                    <a:lnTo>
                      <a:pt x="91217" y="95514"/>
                    </a:lnTo>
                    <a:lnTo>
                      <a:pt x="90864" y="97507"/>
                    </a:lnTo>
                    <a:lnTo>
                      <a:pt x="93711" y="97902"/>
                    </a:lnTo>
                    <a:lnTo>
                      <a:pt x="94810" y="98577"/>
                    </a:lnTo>
                    <a:lnTo>
                      <a:pt x="94128" y="99588"/>
                    </a:lnTo>
                    <a:lnTo>
                      <a:pt x="89917" y="103097"/>
                    </a:lnTo>
                    <a:lnTo>
                      <a:pt x="88676" y="106264"/>
                    </a:lnTo>
                    <a:lnTo>
                      <a:pt x="91905" y="106152"/>
                    </a:lnTo>
                    <a:lnTo>
                      <a:pt x="94566" y="105544"/>
                    </a:lnTo>
                    <a:lnTo>
                      <a:pt x="99872" y="103569"/>
                    </a:lnTo>
                    <a:lnTo>
                      <a:pt x="104856" y="102101"/>
                    </a:lnTo>
                    <a:lnTo>
                      <a:pt x="107250" y="102040"/>
                    </a:lnTo>
                    <a:lnTo>
                      <a:pt x="111907" y="103211"/>
                    </a:lnTo>
                    <a:lnTo>
                      <a:pt x="112966" y="103248"/>
                    </a:lnTo>
                    <a:lnTo>
                      <a:pt x="114942" y="102707"/>
                    </a:lnTo>
                    <a:lnTo>
                      <a:pt x="116940" y="102611"/>
                    </a:lnTo>
                    <a:lnTo>
                      <a:pt x="130476" y="102975"/>
                    </a:lnTo>
                    <a:lnTo>
                      <a:pt x="134237" y="102288"/>
                    </a:lnTo>
                    <a:lnTo>
                      <a:pt x="136725" y="103110"/>
                    </a:lnTo>
                    <a:lnTo>
                      <a:pt x="138807" y="105161"/>
                    </a:lnTo>
                    <a:lnTo>
                      <a:pt x="140785" y="108939"/>
                    </a:lnTo>
                    <a:lnTo>
                      <a:pt x="140725" y="109567"/>
                    </a:lnTo>
                    <a:lnTo>
                      <a:pt x="139530" y="111286"/>
                    </a:lnTo>
                    <a:lnTo>
                      <a:pt x="137324" y="113440"/>
                    </a:lnTo>
                    <a:lnTo>
                      <a:pt x="135426" y="116402"/>
                    </a:lnTo>
                    <a:lnTo>
                      <a:pt x="134869" y="117998"/>
                    </a:lnTo>
                    <a:lnTo>
                      <a:pt x="134496" y="119743"/>
                    </a:lnTo>
                    <a:lnTo>
                      <a:pt x="133895" y="121356"/>
                    </a:lnTo>
                    <a:lnTo>
                      <a:pt x="130120" y="128914"/>
                    </a:lnTo>
                    <a:lnTo>
                      <a:pt x="126440" y="133093"/>
                    </a:lnTo>
                    <a:lnTo>
                      <a:pt x="124797" y="136055"/>
                    </a:lnTo>
                    <a:lnTo>
                      <a:pt x="122769" y="138412"/>
                    </a:lnTo>
                    <a:lnTo>
                      <a:pt x="120818" y="139893"/>
                    </a:lnTo>
                    <a:lnTo>
                      <a:pt x="118734" y="140879"/>
                    </a:lnTo>
                    <a:lnTo>
                      <a:pt x="112714" y="141933"/>
                    </a:lnTo>
                    <a:lnTo>
                      <a:pt x="111030" y="142688"/>
                    </a:lnTo>
                    <a:lnTo>
                      <a:pt x="109021" y="143984"/>
                    </a:lnTo>
                    <a:lnTo>
                      <a:pt x="106909" y="144625"/>
                    </a:lnTo>
                    <a:lnTo>
                      <a:pt x="109385" y="144544"/>
                    </a:lnTo>
                    <a:lnTo>
                      <a:pt x="111839" y="143823"/>
                    </a:lnTo>
                    <a:lnTo>
                      <a:pt x="116302" y="143559"/>
                    </a:lnTo>
                    <a:lnTo>
                      <a:pt x="121442" y="146041"/>
                    </a:lnTo>
                    <a:lnTo>
                      <a:pt x="120965" y="148069"/>
                    </a:lnTo>
                    <a:lnTo>
                      <a:pt x="118902" y="149672"/>
                    </a:lnTo>
                    <a:lnTo>
                      <a:pt x="114210" y="149924"/>
                    </a:lnTo>
                    <a:lnTo>
                      <a:pt x="109822" y="153482"/>
                    </a:lnTo>
                    <a:lnTo>
                      <a:pt x="107842" y="154576"/>
                    </a:lnTo>
                    <a:lnTo>
                      <a:pt x="105753" y="155119"/>
                    </a:lnTo>
                    <a:lnTo>
                      <a:pt x="103140" y="154958"/>
                    </a:lnTo>
                    <a:lnTo>
                      <a:pt x="98392" y="154006"/>
                    </a:lnTo>
                    <a:lnTo>
                      <a:pt x="96315" y="153011"/>
                    </a:lnTo>
                    <a:lnTo>
                      <a:pt x="98193" y="154635"/>
                    </a:lnTo>
                    <a:lnTo>
                      <a:pt x="100323" y="155481"/>
                    </a:lnTo>
                    <a:lnTo>
                      <a:pt x="112685" y="157477"/>
                    </a:lnTo>
                    <a:lnTo>
                      <a:pt x="113429" y="157270"/>
                    </a:lnTo>
                    <a:lnTo>
                      <a:pt x="117370" y="155162"/>
                    </a:lnTo>
                    <a:lnTo>
                      <a:pt x="122622" y="155130"/>
                    </a:lnTo>
                    <a:lnTo>
                      <a:pt x="132623" y="159002"/>
                    </a:lnTo>
                    <a:lnTo>
                      <a:pt x="135502" y="161957"/>
                    </a:lnTo>
                    <a:lnTo>
                      <a:pt x="139628" y="166187"/>
                    </a:lnTo>
                    <a:lnTo>
                      <a:pt x="141872" y="167836"/>
                    </a:lnTo>
                    <a:lnTo>
                      <a:pt x="143495" y="169330"/>
                    </a:lnTo>
                    <a:lnTo>
                      <a:pt x="144495" y="171567"/>
                    </a:lnTo>
                    <a:lnTo>
                      <a:pt x="146432" y="178938"/>
                    </a:lnTo>
                    <a:lnTo>
                      <a:pt x="148641" y="186118"/>
                    </a:lnTo>
                    <a:lnTo>
                      <a:pt x="151536" y="193871"/>
                    </a:lnTo>
                    <a:lnTo>
                      <a:pt x="152847" y="196020"/>
                    </a:lnTo>
                    <a:lnTo>
                      <a:pt x="154573" y="197526"/>
                    </a:lnTo>
                    <a:lnTo>
                      <a:pt x="163309" y="200984"/>
                    </a:lnTo>
                    <a:lnTo>
                      <a:pt x="165253" y="202129"/>
                    </a:lnTo>
                    <a:lnTo>
                      <a:pt x="168643" y="205449"/>
                    </a:lnTo>
                    <a:lnTo>
                      <a:pt x="171909" y="208981"/>
                    </a:lnTo>
                    <a:lnTo>
                      <a:pt x="174950" y="211690"/>
                    </a:lnTo>
                    <a:lnTo>
                      <a:pt x="178233" y="213881"/>
                    </a:lnTo>
                    <a:lnTo>
                      <a:pt x="176643" y="215018"/>
                    </a:lnTo>
                    <a:lnTo>
                      <a:pt x="175553" y="216806"/>
                    </a:lnTo>
                    <a:lnTo>
                      <a:pt x="176368" y="219234"/>
                    </a:lnTo>
                    <a:lnTo>
                      <a:pt x="177705" y="221551"/>
                    </a:lnTo>
                    <a:lnTo>
                      <a:pt x="180332" y="225253"/>
                    </a:lnTo>
                    <a:lnTo>
                      <a:pt x="182649" y="229287"/>
                    </a:lnTo>
                    <a:lnTo>
                      <a:pt x="181795" y="228678"/>
                    </a:lnTo>
                    <a:lnTo>
                      <a:pt x="180897" y="228344"/>
                    </a:lnTo>
                    <a:lnTo>
                      <a:pt x="179669" y="228444"/>
                    </a:lnTo>
                    <a:lnTo>
                      <a:pt x="178469" y="228249"/>
                    </a:lnTo>
                    <a:lnTo>
                      <a:pt x="176255" y="226987"/>
                    </a:lnTo>
                    <a:lnTo>
                      <a:pt x="174128" y="225436"/>
                    </a:lnTo>
                    <a:lnTo>
                      <a:pt x="169897" y="226059"/>
                    </a:lnTo>
                    <a:lnTo>
                      <a:pt x="167546" y="225780"/>
                    </a:lnTo>
                    <a:lnTo>
                      <a:pt x="165507" y="225821"/>
                    </a:lnTo>
                    <a:lnTo>
                      <a:pt x="169373" y="226717"/>
                    </a:lnTo>
                    <a:lnTo>
                      <a:pt x="173605" y="226779"/>
                    </a:lnTo>
                    <a:lnTo>
                      <a:pt x="182937" y="233539"/>
                    </a:lnTo>
                    <a:lnTo>
                      <a:pt x="186091" y="237535"/>
                    </a:lnTo>
                    <a:lnTo>
                      <a:pt x="187966" y="242808"/>
                    </a:lnTo>
                    <a:lnTo>
                      <a:pt x="186689" y="245172"/>
                    </a:lnTo>
                    <a:lnTo>
                      <a:pt x="184703" y="246703"/>
                    </a:lnTo>
                    <a:lnTo>
                      <a:pt x="182850" y="248453"/>
                    </a:lnTo>
                    <a:lnTo>
                      <a:pt x="181114" y="250427"/>
                    </a:lnTo>
                    <a:lnTo>
                      <a:pt x="186286" y="253324"/>
                    </a:lnTo>
                    <a:lnTo>
                      <a:pt x="187400" y="253236"/>
                    </a:lnTo>
                    <a:lnTo>
                      <a:pt x="188544" y="252831"/>
                    </a:lnTo>
                    <a:lnTo>
                      <a:pt x="189644" y="251846"/>
                    </a:lnTo>
                    <a:lnTo>
                      <a:pt x="191498" y="249447"/>
                    </a:lnTo>
                    <a:lnTo>
                      <a:pt x="192455" y="248592"/>
                    </a:lnTo>
                    <a:lnTo>
                      <a:pt x="195677" y="248284"/>
                    </a:lnTo>
                    <a:lnTo>
                      <a:pt x="198380" y="248468"/>
                    </a:lnTo>
                    <a:lnTo>
                      <a:pt x="201073" y="248998"/>
                    </a:lnTo>
                    <a:lnTo>
                      <a:pt x="203440" y="248830"/>
                    </a:lnTo>
                    <a:lnTo>
                      <a:pt x="208210" y="249860"/>
                    </a:lnTo>
                    <a:lnTo>
                      <a:pt x="210661" y="250789"/>
                    </a:lnTo>
                    <a:lnTo>
                      <a:pt x="216733" y="254966"/>
                    </a:lnTo>
                    <a:lnTo>
                      <a:pt x="218046" y="257247"/>
                    </a:lnTo>
                    <a:lnTo>
                      <a:pt x="218648" y="260190"/>
                    </a:lnTo>
                    <a:lnTo>
                      <a:pt x="218720" y="263449"/>
                    </a:lnTo>
                    <a:lnTo>
                      <a:pt x="217698" y="266425"/>
                    </a:lnTo>
                    <a:lnTo>
                      <a:pt x="216526" y="269108"/>
                    </a:lnTo>
                    <a:lnTo>
                      <a:pt x="215802" y="272568"/>
                    </a:lnTo>
                    <a:lnTo>
                      <a:pt x="215289" y="273813"/>
                    </a:lnTo>
                    <a:lnTo>
                      <a:pt x="214571" y="274788"/>
                    </a:lnTo>
                    <a:lnTo>
                      <a:pt x="211354" y="277512"/>
                    </a:lnTo>
                    <a:lnTo>
                      <a:pt x="209216" y="278631"/>
                    </a:lnTo>
                    <a:lnTo>
                      <a:pt x="208313" y="278140"/>
                    </a:lnTo>
                    <a:lnTo>
                      <a:pt x="207351" y="278208"/>
                    </a:lnTo>
                    <a:lnTo>
                      <a:pt x="207249" y="278862"/>
                    </a:lnTo>
                    <a:lnTo>
                      <a:pt x="208266" y="280251"/>
                    </a:lnTo>
                    <a:lnTo>
                      <a:pt x="208279" y="281926"/>
                    </a:lnTo>
                    <a:lnTo>
                      <a:pt x="206379" y="283165"/>
                    </a:lnTo>
                    <a:lnTo>
                      <a:pt x="204448" y="283694"/>
                    </a:lnTo>
                    <a:lnTo>
                      <a:pt x="201218" y="283034"/>
                    </a:lnTo>
                    <a:lnTo>
                      <a:pt x="196733" y="285340"/>
                    </a:lnTo>
                    <a:lnTo>
                      <a:pt x="199957" y="286524"/>
                    </a:lnTo>
                    <a:lnTo>
                      <a:pt x="200607" y="287784"/>
                    </a:lnTo>
                    <a:lnTo>
                      <a:pt x="199799" y="289997"/>
                    </a:lnTo>
                    <a:lnTo>
                      <a:pt x="197771" y="290983"/>
                    </a:lnTo>
                    <a:lnTo>
                      <a:pt x="195523" y="291420"/>
                    </a:lnTo>
                    <a:lnTo>
                      <a:pt x="193222" y="291524"/>
                    </a:lnTo>
                    <a:lnTo>
                      <a:pt x="191315" y="292065"/>
                    </a:lnTo>
                    <a:lnTo>
                      <a:pt x="189486" y="293107"/>
                    </a:lnTo>
                    <a:lnTo>
                      <a:pt x="191781" y="292553"/>
                    </a:lnTo>
                    <a:lnTo>
                      <a:pt x="193373" y="293038"/>
                    </a:lnTo>
                    <a:lnTo>
                      <a:pt x="194372" y="294897"/>
                    </a:lnTo>
                    <a:lnTo>
                      <a:pt x="195280" y="295428"/>
                    </a:lnTo>
                    <a:lnTo>
                      <a:pt x="199765" y="296222"/>
                    </a:lnTo>
                    <a:lnTo>
                      <a:pt x="202542" y="296216"/>
                    </a:lnTo>
                    <a:lnTo>
                      <a:pt x="207897" y="295765"/>
                    </a:lnTo>
                    <a:lnTo>
                      <a:pt x="210469" y="295776"/>
                    </a:lnTo>
                    <a:lnTo>
                      <a:pt x="211386" y="296112"/>
                    </a:lnTo>
                    <a:lnTo>
                      <a:pt x="211402" y="297650"/>
                    </a:lnTo>
                    <a:lnTo>
                      <a:pt x="211002" y="301424"/>
                    </a:lnTo>
                    <a:lnTo>
                      <a:pt x="210294" y="302201"/>
                    </a:lnTo>
                    <a:lnTo>
                      <a:pt x="203194" y="305366"/>
                    </a:lnTo>
                    <a:lnTo>
                      <a:pt x="201738" y="307574"/>
                    </a:lnTo>
                    <a:lnTo>
                      <a:pt x="201330" y="308911"/>
                    </a:lnTo>
                    <a:lnTo>
                      <a:pt x="197178" y="308674"/>
                    </a:lnTo>
                    <a:lnTo>
                      <a:pt x="195232" y="310087"/>
                    </a:lnTo>
                    <a:lnTo>
                      <a:pt x="191870" y="311025"/>
                    </a:lnTo>
                    <a:lnTo>
                      <a:pt x="189270" y="312022"/>
                    </a:lnTo>
                    <a:lnTo>
                      <a:pt x="186726" y="313282"/>
                    </a:lnTo>
                    <a:lnTo>
                      <a:pt x="184634" y="313658"/>
                    </a:lnTo>
                    <a:lnTo>
                      <a:pt x="175590" y="312163"/>
                    </a:lnTo>
                    <a:lnTo>
                      <a:pt x="170131" y="312286"/>
                    </a:lnTo>
                    <a:lnTo>
                      <a:pt x="162736" y="313589"/>
                    </a:lnTo>
                    <a:lnTo>
                      <a:pt x="160831" y="313374"/>
                    </a:lnTo>
                    <a:lnTo>
                      <a:pt x="157974" y="312126"/>
                    </a:lnTo>
                    <a:lnTo>
                      <a:pt x="155049" y="311282"/>
                    </a:lnTo>
                    <a:lnTo>
                      <a:pt x="151683" y="310911"/>
                    </a:lnTo>
                    <a:lnTo>
                      <a:pt x="148778" y="309757"/>
                    </a:lnTo>
                    <a:lnTo>
                      <a:pt x="150591" y="311976"/>
                    </a:lnTo>
                    <a:lnTo>
                      <a:pt x="146561" y="314112"/>
                    </a:lnTo>
                    <a:lnTo>
                      <a:pt x="144701" y="314537"/>
                    </a:lnTo>
                    <a:lnTo>
                      <a:pt x="142776" y="314471"/>
                    </a:lnTo>
                    <a:lnTo>
                      <a:pt x="138837" y="315051"/>
                    </a:lnTo>
                    <a:lnTo>
                      <a:pt x="135188" y="314755"/>
                    </a:lnTo>
                    <a:lnTo>
                      <a:pt x="135736" y="316273"/>
                    </a:lnTo>
                    <a:lnTo>
                      <a:pt x="136714" y="317595"/>
                    </a:lnTo>
                    <a:lnTo>
                      <a:pt x="135921" y="318170"/>
                    </a:lnTo>
                    <a:lnTo>
                      <a:pt x="135082" y="318313"/>
                    </a:lnTo>
                    <a:lnTo>
                      <a:pt x="128132" y="317315"/>
                    </a:lnTo>
                    <a:lnTo>
                      <a:pt x="127148" y="317504"/>
                    </a:lnTo>
                    <a:lnTo>
                      <a:pt x="126290" y="318425"/>
                    </a:lnTo>
                    <a:lnTo>
                      <a:pt x="123763" y="317928"/>
                    </a:lnTo>
                    <a:lnTo>
                      <a:pt x="121307" y="316375"/>
                    </a:lnTo>
                    <a:lnTo>
                      <a:pt x="118695" y="315332"/>
                    </a:lnTo>
                    <a:lnTo>
                      <a:pt x="115954" y="314842"/>
                    </a:lnTo>
                    <a:lnTo>
                      <a:pt x="113776" y="315011"/>
                    </a:lnTo>
                    <a:lnTo>
                      <a:pt x="104816" y="317460"/>
                    </a:lnTo>
                    <a:lnTo>
                      <a:pt x="103028" y="319915"/>
                    </a:lnTo>
                    <a:lnTo>
                      <a:pt x="102135" y="323393"/>
                    </a:lnTo>
                    <a:lnTo>
                      <a:pt x="100841" y="326476"/>
                    </a:lnTo>
                    <a:lnTo>
                      <a:pt x="98731" y="328848"/>
                    </a:lnTo>
                    <a:lnTo>
                      <a:pt x="96220" y="329157"/>
                    </a:lnTo>
                    <a:lnTo>
                      <a:pt x="93858" y="327516"/>
                    </a:lnTo>
                    <a:lnTo>
                      <a:pt x="89364" y="325702"/>
                    </a:lnTo>
                    <a:lnTo>
                      <a:pt x="87835" y="324476"/>
                    </a:lnTo>
                    <a:lnTo>
                      <a:pt x="87348" y="324404"/>
                    </a:lnTo>
                    <a:lnTo>
                      <a:pt x="86846" y="324843"/>
                    </a:lnTo>
                    <a:lnTo>
                      <a:pt x="85084" y="325396"/>
                    </a:lnTo>
                    <a:lnTo>
                      <a:pt x="83259" y="325422"/>
                    </a:lnTo>
                    <a:lnTo>
                      <a:pt x="80447" y="325910"/>
                    </a:lnTo>
                    <a:lnTo>
                      <a:pt x="75553" y="327384"/>
                    </a:lnTo>
                    <a:lnTo>
                      <a:pt x="73577" y="328384"/>
                    </a:lnTo>
                    <a:lnTo>
                      <a:pt x="69328" y="331139"/>
                    </a:lnTo>
                    <a:lnTo>
                      <a:pt x="68463" y="331901"/>
                    </a:lnTo>
                    <a:lnTo>
                      <a:pt x="66918" y="334677"/>
                    </a:lnTo>
                    <a:lnTo>
                      <a:pt x="64558" y="335166"/>
                    </a:lnTo>
                    <a:lnTo>
                      <a:pt x="62399" y="333388"/>
                    </a:lnTo>
                    <a:lnTo>
                      <a:pt x="59942" y="332767"/>
                    </a:lnTo>
                    <a:lnTo>
                      <a:pt x="57350" y="333375"/>
                    </a:lnTo>
                    <a:lnTo>
                      <a:pt x="55782" y="334320"/>
                    </a:lnTo>
                    <a:lnTo>
                      <a:pt x="55051" y="333552"/>
                    </a:lnTo>
                    <a:lnTo>
                      <a:pt x="55027" y="331973"/>
                    </a:lnTo>
                    <a:lnTo>
                      <a:pt x="56920" y="330091"/>
                    </a:lnTo>
                    <a:lnTo>
                      <a:pt x="61970" y="328668"/>
                    </a:lnTo>
                    <a:lnTo>
                      <a:pt x="66403" y="324972"/>
                    </a:lnTo>
                    <a:lnTo>
                      <a:pt x="68578" y="322716"/>
                    </a:lnTo>
                    <a:lnTo>
                      <a:pt x="69440" y="321446"/>
                    </a:lnTo>
                    <a:lnTo>
                      <a:pt x="70503" y="320636"/>
                    </a:lnTo>
                    <a:lnTo>
                      <a:pt x="71892" y="320330"/>
                    </a:lnTo>
                    <a:lnTo>
                      <a:pt x="72606" y="318925"/>
                    </a:lnTo>
                    <a:lnTo>
                      <a:pt x="78761" y="313270"/>
                    </a:lnTo>
                    <a:lnTo>
                      <a:pt x="79269" y="311971"/>
                    </a:lnTo>
                    <a:lnTo>
                      <a:pt x="79575" y="309646"/>
                    </a:lnTo>
                    <a:lnTo>
                      <a:pt x="80084" y="307405"/>
                    </a:lnTo>
                    <a:lnTo>
                      <a:pt x="85095" y="305953"/>
                    </a:lnTo>
                    <a:lnTo>
                      <a:pt x="87489" y="301233"/>
                    </a:lnTo>
                    <a:lnTo>
                      <a:pt x="88148" y="300859"/>
                    </a:lnTo>
                    <a:lnTo>
                      <a:pt x="95137" y="299992"/>
                    </a:lnTo>
                    <a:lnTo>
                      <a:pt x="100320" y="300061"/>
                    </a:lnTo>
                    <a:lnTo>
                      <a:pt x="105468" y="300986"/>
                    </a:lnTo>
                    <a:lnTo>
                      <a:pt x="108107" y="301069"/>
                    </a:lnTo>
                    <a:lnTo>
                      <a:pt x="110756" y="300750"/>
                    </a:lnTo>
                    <a:lnTo>
                      <a:pt x="112833" y="299474"/>
                    </a:lnTo>
                    <a:lnTo>
                      <a:pt x="116388" y="294868"/>
                    </a:lnTo>
                    <a:lnTo>
                      <a:pt x="118388" y="292838"/>
                    </a:lnTo>
                    <a:lnTo>
                      <a:pt x="120679" y="291002"/>
                    </a:lnTo>
                    <a:lnTo>
                      <a:pt x="122822" y="288904"/>
                    </a:lnTo>
                    <a:lnTo>
                      <a:pt x="126299" y="285012"/>
                    </a:lnTo>
                    <a:lnTo>
                      <a:pt x="123948" y="286353"/>
                    </a:lnTo>
                    <a:lnTo>
                      <a:pt x="121111" y="288480"/>
                    </a:lnTo>
                    <a:lnTo>
                      <a:pt x="119465" y="289713"/>
                    </a:lnTo>
                    <a:lnTo>
                      <a:pt x="114238" y="290955"/>
                    </a:lnTo>
                    <a:lnTo>
                      <a:pt x="111986" y="292221"/>
                    </a:lnTo>
                    <a:lnTo>
                      <a:pt x="108040" y="295078"/>
                    </a:lnTo>
                    <a:lnTo>
                      <a:pt x="107281" y="295315"/>
                    </a:lnTo>
                    <a:lnTo>
                      <a:pt x="101328" y="294629"/>
                    </a:lnTo>
                    <a:lnTo>
                      <a:pt x="96898" y="290923"/>
                    </a:lnTo>
                    <a:lnTo>
                      <a:pt x="94066" y="289402"/>
                    </a:lnTo>
                    <a:lnTo>
                      <a:pt x="92896" y="289230"/>
                    </a:lnTo>
                    <a:lnTo>
                      <a:pt x="91687" y="289682"/>
                    </a:lnTo>
                    <a:lnTo>
                      <a:pt x="89101" y="290145"/>
                    </a:lnTo>
                    <a:lnTo>
                      <a:pt x="86464" y="290066"/>
                    </a:lnTo>
                    <a:lnTo>
                      <a:pt x="87810" y="288352"/>
                    </a:lnTo>
                    <a:lnTo>
                      <a:pt x="89638" y="287393"/>
                    </a:lnTo>
                    <a:lnTo>
                      <a:pt x="85544" y="286727"/>
                    </a:lnTo>
                    <a:lnTo>
                      <a:pt x="84406" y="286205"/>
                    </a:lnTo>
                    <a:lnTo>
                      <a:pt x="83109" y="285002"/>
                    </a:lnTo>
                    <a:lnTo>
                      <a:pt x="79898" y="284796"/>
                    </a:lnTo>
                    <a:lnTo>
                      <a:pt x="78366" y="285103"/>
                    </a:lnTo>
                    <a:lnTo>
                      <a:pt x="75782" y="286693"/>
                    </a:lnTo>
                    <a:lnTo>
                      <a:pt x="71699" y="288383"/>
                    </a:lnTo>
                    <a:lnTo>
                      <a:pt x="66780" y="286040"/>
                    </a:lnTo>
                    <a:lnTo>
                      <a:pt x="65816" y="285012"/>
                    </a:lnTo>
                    <a:lnTo>
                      <a:pt x="65841" y="283027"/>
                    </a:lnTo>
                    <a:lnTo>
                      <a:pt x="65103" y="281453"/>
                    </a:lnTo>
                    <a:lnTo>
                      <a:pt x="63738" y="280898"/>
                    </a:lnTo>
                    <a:lnTo>
                      <a:pt x="65484" y="278846"/>
                    </a:lnTo>
                    <a:lnTo>
                      <a:pt x="67591" y="277479"/>
                    </a:lnTo>
                    <a:lnTo>
                      <a:pt x="72225" y="276120"/>
                    </a:lnTo>
                    <a:lnTo>
                      <a:pt x="79243" y="272892"/>
                    </a:lnTo>
                    <a:lnTo>
                      <a:pt x="83178" y="271516"/>
                    </a:lnTo>
                    <a:lnTo>
                      <a:pt x="86836" y="269140"/>
                    </a:lnTo>
                    <a:lnTo>
                      <a:pt x="88348" y="267690"/>
                    </a:lnTo>
                    <a:lnTo>
                      <a:pt x="89445" y="265705"/>
                    </a:lnTo>
                    <a:lnTo>
                      <a:pt x="90533" y="263266"/>
                    </a:lnTo>
                    <a:lnTo>
                      <a:pt x="92086" y="261284"/>
                    </a:lnTo>
                    <a:lnTo>
                      <a:pt x="90579" y="260812"/>
                    </a:lnTo>
                    <a:lnTo>
                      <a:pt x="89906" y="259315"/>
                    </a:lnTo>
                    <a:lnTo>
                      <a:pt x="90087" y="257796"/>
                    </a:lnTo>
                    <a:lnTo>
                      <a:pt x="90783" y="256448"/>
                    </a:lnTo>
                    <a:lnTo>
                      <a:pt x="90159" y="254756"/>
                    </a:lnTo>
                    <a:lnTo>
                      <a:pt x="89052" y="252986"/>
                    </a:lnTo>
                    <a:lnTo>
                      <a:pt x="89113" y="251607"/>
                    </a:lnTo>
                    <a:lnTo>
                      <a:pt x="89407" y="250132"/>
                    </a:lnTo>
                    <a:lnTo>
                      <a:pt x="86584" y="250211"/>
                    </a:lnTo>
                    <a:lnTo>
                      <a:pt x="83769" y="250672"/>
                    </a:lnTo>
                    <a:lnTo>
                      <a:pt x="81218" y="251718"/>
                    </a:lnTo>
                    <a:lnTo>
                      <a:pt x="78744" y="253137"/>
                    </a:lnTo>
                    <a:lnTo>
                      <a:pt x="76547" y="253400"/>
                    </a:lnTo>
                    <a:lnTo>
                      <a:pt x="76582" y="252265"/>
                    </a:lnTo>
                    <a:lnTo>
                      <a:pt x="77536" y="250861"/>
                    </a:lnTo>
                    <a:lnTo>
                      <a:pt x="80027" y="248854"/>
                    </a:lnTo>
                    <a:lnTo>
                      <a:pt x="82694" y="247189"/>
                    </a:lnTo>
                    <a:lnTo>
                      <a:pt x="83642" y="245923"/>
                    </a:lnTo>
                    <a:lnTo>
                      <a:pt x="84388" y="244452"/>
                    </a:lnTo>
                    <a:lnTo>
                      <a:pt x="85712" y="243271"/>
                    </a:lnTo>
                    <a:lnTo>
                      <a:pt x="89195" y="241037"/>
                    </a:lnTo>
                    <a:lnTo>
                      <a:pt x="95868" y="238521"/>
                    </a:lnTo>
                    <a:lnTo>
                      <a:pt x="96864" y="238373"/>
                    </a:lnTo>
                    <a:lnTo>
                      <a:pt x="99480" y="238665"/>
                    </a:lnTo>
                    <a:lnTo>
                      <a:pt x="102052" y="238285"/>
                    </a:lnTo>
                    <a:lnTo>
                      <a:pt x="104305" y="237379"/>
                    </a:lnTo>
                    <a:lnTo>
                      <a:pt x="106550" y="237184"/>
                    </a:lnTo>
                    <a:lnTo>
                      <a:pt x="111605" y="239795"/>
                    </a:lnTo>
                    <a:lnTo>
                      <a:pt x="110102" y="235754"/>
                    </a:lnTo>
                    <a:lnTo>
                      <a:pt x="112331" y="234786"/>
                    </a:lnTo>
                    <a:lnTo>
                      <a:pt x="115564" y="238440"/>
                    </a:lnTo>
                    <a:lnTo>
                      <a:pt x="116766" y="238825"/>
                    </a:lnTo>
                    <a:lnTo>
                      <a:pt x="119301" y="238295"/>
                    </a:lnTo>
                    <a:lnTo>
                      <a:pt x="118323" y="237679"/>
                    </a:lnTo>
                    <a:lnTo>
                      <a:pt x="117181" y="237642"/>
                    </a:lnTo>
                    <a:lnTo>
                      <a:pt x="115685" y="237091"/>
                    </a:lnTo>
                    <a:lnTo>
                      <a:pt x="114427" y="235919"/>
                    </a:lnTo>
                    <a:lnTo>
                      <a:pt x="112334" y="232195"/>
                    </a:lnTo>
                    <a:lnTo>
                      <a:pt x="112447" y="229982"/>
                    </a:lnTo>
                    <a:lnTo>
                      <a:pt x="113857" y="227679"/>
                    </a:lnTo>
                    <a:lnTo>
                      <a:pt x="115419" y="225557"/>
                    </a:lnTo>
                    <a:lnTo>
                      <a:pt x="114109" y="225135"/>
                    </a:lnTo>
                    <a:lnTo>
                      <a:pt x="113060" y="224323"/>
                    </a:lnTo>
                    <a:lnTo>
                      <a:pt x="112759" y="222197"/>
                    </a:lnTo>
                    <a:lnTo>
                      <a:pt x="113171" y="220318"/>
                    </a:lnTo>
                    <a:lnTo>
                      <a:pt x="115977" y="218657"/>
                    </a:lnTo>
                    <a:lnTo>
                      <a:pt x="116805" y="216135"/>
                    </a:lnTo>
                    <a:lnTo>
                      <a:pt x="117157" y="213357"/>
                    </a:lnTo>
                    <a:lnTo>
                      <a:pt x="116691" y="212082"/>
                    </a:lnTo>
                    <a:lnTo>
                      <a:pt x="113906" y="212287"/>
                    </a:lnTo>
                    <a:lnTo>
                      <a:pt x="112552" y="212807"/>
                    </a:lnTo>
                    <a:lnTo>
                      <a:pt x="111337" y="213630"/>
                    </a:lnTo>
                    <a:lnTo>
                      <a:pt x="110093" y="213581"/>
                    </a:lnTo>
                    <a:lnTo>
                      <a:pt x="106653" y="210505"/>
                    </a:lnTo>
                    <a:lnTo>
                      <a:pt x="104691" y="208176"/>
                    </a:lnTo>
                    <a:lnTo>
                      <a:pt x="101172" y="203238"/>
                    </a:lnTo>
                    <a:lnTo>
                      <a:pt x="100671" y="200283"/>
                    </a:lnTo>
                    <a:lnTo>
                      <a:pt x="103490" y="193894"/>
                    </a:lnTo>
                    <a:lnTo>
                      <a:pt x="107838" y="189799"/>
                    </a:lnTo>
                    <a:lnTo>
                      <a:pt x="112961" y="188372"/>
                    </a:lnTo>
                    <a:lnTo>
                      <a:pt x="111970" y="188099"/>
                    </a:lnTo>
                    <a:lnTo>
                      <a:pt x="104164" y="188044"/>
                    </a:lnTo>
                    <a:lnTo>
                      <a:pt x="101591" y="188546"/>
                    </a:lnTo>
                    <a:lnTo>
                      <a:pt x="99206" y="190221"/>
                    </a:lnTo>
                    <a:lnTo>
                      <a:pt x="97859" y="190735"/>
                    </a:lnTo>
                    <a:lnTo>
                      <a:pt x="96443" y="190925"/>
                    </a:lnTo>
                    <a:lnTo>
                      <a:pt x="95153" y="191758"/>
                    </a:lnTo>
                    <a:lnTo>
                      <a:pt x="93893" y="192914"/>
                    </a:lnTo>
                    <a:lnTo>
                      <a:pt x="92581" y="193653"/>
                    </a:lnTo>
                    <a:lnTo>
                      <a:pt x="89975" y="193462"/>
                    </a:lnTo>
                    <a:lnTo>
                      <a:pt x="88711" y="193706"/>
                    </a:lnTo>
                    <a:lnTo>
                      <a:pt x="87802" y="193037"/>
                    </a:lnTo>
                    <a:lnTo>
                      <a:pt x="87042" y="191930"/>
                    </a:lnTo>
                    <a:lnTo>
                      <a:pt x="86047" y="191635"/>
                    </a:lnTo>
                    <a:lnTo>
                      <a:pt x="84936" y="191975"/>
                    </a:lnTo>
                    <a:lnTo>
                      <a:pt x="82587" y="193466"/>
                    </a:lnTo>
                    <a:lnTo>
                      <a:pt x="80208" y="194346"/>
                    </a:lnTo>
                    <a:lnTo>
                      <a:pt x="77332" y="193407"/>
                    </a:lnTo>
                    <a:lnTo>
                      <a:pt x="73562" y="191655"/>
                    </a:lnTo>
                    <a:lnTo>
                      <a:pt x="72817" y="192294"/>
                    </a:lnTo>
                    <a:lnTo>
                      <a:pt x="71982" y="193920"/>
                    </a:lnTo>
                    <a:lnTo>
                      <a:pt x="71501" y="196456"/>
                    </a:lnTo>
                    <a:lnTo>
                      <a:pt x="68824" y="194254"/>
                    </a:lnTo>
                    <a:lnTo>
                      <a:pt x="66542" y="191306"/>
                    </a:lnTo>
                    <a:lnTo>
                      <a:pt x="65777" y="189452"/>
                    </a:lnTo>
                    <a:lnTo>
                      <a:pt x="65720" y="187364"/>
                    </a:lnTo>
                    <a:lnTo>
                      <a:pt x="66958" y="186553"/>
                    </a:lnTo>
                    <a:lnTo>
                      <a:pt x="68303" y="187295"/>
                    </a:lnTo>
                    <a:lnTo>
                      <a:pt x="70308" y="182331"/>
                    </a:lnTo>
                    <a:lnTo>
                      <a:pt x="74297" y="175855"/>
                    </a:lnTo>
                    <a:lnTo>
                      <a:pt x="75704" y="173952"/>
                    </a:lnTo>
                    <a:lnTo>
                      <a:pt x="76686" y="171467"/>
                    </a:lnTo>
                    <a:lnTo>
                      <a:pt x="76518" y="169839"/>
                    </a:lnTo>
                    <a:lnTo>
                      <a:pt x="75638" y="168464"/>
                    </a:lnTo>
                    <a:lnTo>
                      <a:pt x="71930" y="165337"/>
                    </a:lnTo>
                    <a:lnTo>
                      <a:pt x="71979" y="162788"/>
                    </a:lnTo>
                    <a:lnTo>
                      <a:pt x="72376" y="159906"/>
                    </a:lnTo>
                    <a:lnTo>
                      <a:pt x="73384" y="158175"/>
                    </a:lnTo>
                    <a:lnTo>
                      <a:pt x="73810" y="157845"/>
                    </a:lnTo>
                    <a:lnTo>
                      <a:pt x="78735" y="157891"/>
                    </a:lnTo>
                    <a:lnTo>
                      <a:pt x="76814" y="156997"/>
                    </a:lnTo>
                    <a:lnTo>
                      <a:pt x="72986" y="154385"/>
                    </a:lnTo>
                    <a:lnTo>
                      <a:pt x="73054" y="153459"/>
                    </a:lnTo>
                    <a:lnTo>
                      <a:pt x="73955" y="151041"/>
                    </a:lnTo>
                    <a:lnTo>
                      <a:pt x="73537" y="151286"/>
                    </a:lnTo>
                    <a:lnTo>
                      <a:pt x="72717" y="152403"/>
                    </a:lnTo>
                    <a:lnTo>
                      <a:pt x="71150" y="155105"/>
                    </a:lnTo>
                    <a:lnTo>
                      <a:pt x="70194" y="155735"/>
                    </a:lnTo>
                    <a:lnTo>
                      <a:pt x="67486" y="156376"/>
                    </a:lnTo>
                    <a:lnTo>
                      <a:pt x="66996" y="157705"/>
                    </a:lnTo>
                    <a:lnTo>
                      <a:pt x="66561" y="158052"/>
                    </a:lnTo>
                    <a:lnTo>
                      <a:pt x="65208" y="158203"/>
                    </a:lnTo>
                    <a:lnTo>
                      <a:pt x="64793" y="159441"/>
                    </a:lnTo>
                    <a:lnTo>
                      <a:pt x="64492" y="159520"/>
                    </a:lnTo>
                    <a:lnTo>
                      <a:pt x="64107" y="158184"/>
                    </a:lnTo>
                    <a:lnTo>
                      <a:pt x="64070" y="155968"/>
                    </a:lnTo>
                    <a:lnTo>
                      <a:pt x="64609" y="153929"/>
                    </a:lnTo>
                    <a:lnTo>
                      <a:pt x="65638" y="152332"/>
                    </a:lnTo>
                    <a:lnTo>
                      <a:pt x="69606" y="148697"/>
                    </a:lnTo>
                    <a:lnTo>
                      <a:pt x="67674" y="149819"/>
                    </a:lnTo>
                    <a:lnTo>
                      <a:pt x="63295" y="153176"/>
                    </a:lnTo>
                    <a:lnTo>
                      <a:pt x="61060" y="155381"/>
                    </a:lnTo>
                    <a:lnTo>
                      <a:pt x="60463" y="156125"/>
                    </a:lnTo>
                    <a:lnTo>
                      <a:pt x="60276" y="156752"/>
                    </a:lnTo>
                    <a:lnTo>
                      <a:pt x="60289" y="157474"/>
                    </a:lnTo>
                    <a:lnTo>
                      <a:pt x="61293" y="161344"/>
                    </a:lnTo>
                    <a:lnTo>
                      <a:pt x="61007" y="163133"/>
                    </a:lnTo>
                    <a:lnTo>
                      <a:pt x="57234" y="174922"/>
                    </a:lnTo>
                    <a:lnTo>
                      <a:pt x="56520" y="176102"/>
                    </a:lnTo>
                    <a:lnTo>
                      <a:pt x="55863" y="176719"/>
                    </a:lnTo>
                    <a:lnTo>
                      <a:pt x="55242" y="176860"/>
                    </a:lnTo>
                    <a:lnTo>
                      <a:pt x="53382" y="176636"/>
                    </a:lnTo>
                    <a:lnTo>
                      <a:pt x="52552" y="175755"/>
                    </a:lnTo>
                    <a:lnTo>
                      <a:pt x="52559" y="174757"/>
                    </a:lnTo>
                    <a:lnTo>
                      <a:pt x="52908" y="173257"/>
                    </a:lnTo>
                    <a:lnTo>
                      <a:pt x="54472" y="167668"/>
                    </a:lnTo>
                    <a:lnTo>
                      <a:pt x="55151" y="166113"/>
                    </a:lnTo>
                    <a:lnTo>
                      <a:pt x="56160" y="164666"/>
                    </a:lnTo>
                    <a:lnTo>
                      <a:pt x="58383" y="162130"/>
                    </a:lnTo>
                    <a:lnTo>
                      <a:pt x="58329" y="161965"/>
                    </a:lnTo>
                    <a:lnTo>
                      <a:pt x="56849" y="162462"/>
                    </a:lnTo>
                    <a:lnTo>
                      <a:pt x="56218" y="162298"/>
                    </a:lnTo>
                    <a:lnTo>
                      <a:pt x="55766" y="161796"/>
                    </a:lnTo>
                    <a:lnTo>
                      <a:pt x="56059" y="154257"/>
                    </a:lnTo>
                    <a:lnTo>
                      <a:pt x="57260" y="151771"/>
                    </a:lnTo>
                    <a:lnTo>
                      <a:pt x="57709" y="148150"/>
                    </a:lnTo>
                    <a:lnTo>
                      <a:pt x="58750" y="145045"/>
                    </a:lnTo>
                    <a:lnTo>
                      <a:pt x="59955" y="142781"/>
                    </a:lnTo>
                    <a:lnTo>
                      <a:pt x="60872" y="139881"/>
                    </a:lnTo>
                    <a:lnTo>
                      <a:pt x="62254" y="138590"/>
                    </a:lnTo>
                    <a:lnTo>
                      <a:pt x="62624" y="136614"/>
                    </a:lnTo>
                    <a:lnTo>
                      <a:pt x="64174" y="134473"/>
                    </a:lnTo>
                    <a:lnTo>
                      <a:pt x="65373" y="132232"/>
                    </a:lnTo>
                    <a:lnTo>
                      <a:pt x="64727" y="132454"/>
                    </a:lnTo>
                    <a:lnTo>
                      <a:pt x="57063" y="138281"/>
                    </a:lnTo>
                    <a:lnTo>
                      <a:pt x="55111" y="139341"/>
                    </a:lnTo>
                    <a:lnTo>
                      <a:pt x="52450" y="139057"/>
                    </a:lnTo>
                    <a:lnTo>
                      <a:pt x="50415" y="138403"/>
                    </a:lnTo>
                    <a:lnTo>
                      <a:pt x="48825" y="137025"/>
                    </a:lnTo>
                    <a:lnTo>
                      <a:pt x="48114" y="134378"/>
                    </a:lnTo>
                    <a:lnTo>
                      <a:pt x="46150" y="134307"/>
                    </a:lnTo>
                    <a:lnTo>
                      <a:pt x="44470" y="133849"/>
                    </a:lnTo>
                    <a:lnTo>
                      <a:pt x="44491" y="133493"/>
                    </a:lnTo>
                    <a:lnTo>
                      <a:pt x="46658" y="132048"/>
                    </a:lnTo>
                    <a:lnTo>
                      <a:pt x="50132" y="131552"/>
                    </a:lnTo>
                    <a:lnTo>
                      <a:pt x="53383" y="129237"/>
                    </a:lnTo>
                    <a:lnTo>
                      <a:pt x="50490" y="127672"/>
                    </a:lnTo>
                    <a:lnTo>
                      <a:pt x="50735" y="127176"/>
                    </a:lnTo>
                    <a:lnTo>
                      <a:pt x="53258" y="125842"/>
                    </a:lnTo>
                    <a:lnTo>
                      <a:pt x="56463" y="121362"/>
                    </a:lnTo>
                    <a:lnTo>
                      <a:pt x="57113" y="117232"/>
                    </a:lnTo>
                    <a:lnTo>
                      <a:pt x="55580" y="115289"/>
                    </a:lnTo>
                    <a:lnTo>
                      <a:pt x="55025" y="114015"/>
                    </a:lnTo>
                    <a:lnTo>
                      <a:pt x="51961" y="112594"/>
                    </a:lnTo>
                    <a:lnTo>
                      <a:pt x="51449" y="110774"/>
                    </a:lnTo>
                    <a:lnTo>
                      <a:pt x="51805" y="109758"/>
                    </a:lnTo>
                    <a:lnTo>
                      <a:pt x="52805" y="108765"/>
                    </a:lnTo>
                    <a:lnTo>
                      <a:pt x="54312" y="107991"/>
                    </a:lnTo>
                    <a:lnTo>
                      <a:pt x="56674" y="107251"/>
                    </a:lnTo>
                    <a:lnTo>
                      <a:pt x="54530" y="106457"/>
                    </a:lnTo>
                    <a:lnTo>
                      <a:pt x="53730" y="105520"/>
                    </a:lnTo>
                    <a:lnTo>
                      <a:pt x="53123" y="104163"/>
                    </a:lnTo>
                    <a:lnTo>
                      <a:pt x="53067" y="103376"/>
                    </a:lnTo>
                    <a:lnTo>
                      <a:pt x="54177" y="99866"/>
                    </a:lnTo>
                    <a:lnTo>
                      <a:pt x="54823" y="98417"/>
                    </a:lnTo>
                    <a:lnTo>
                      <a:pt x="56087" y="96568"/>
                    </a:lnTo>
                    <a:lnTo>
                      <a:pt x="61821" y="96672"/>
                    </a:lnTo>
                    <a:lnTo>
                      <a:pt x="62480" y="95855"/>
                    </a:lnTo>
                    <a:lnTo>
                      <a:pt x="63130" y="95823"/>
                    </a:lnTo>
                    <a:lnTo>
                      <a:pt x="66062" y="96568"/>
                    </a:lnTo>
                    <a:lnTo>
                      <a:pt x="65627" y="95766"/>
                    </a:lnTo>
                    <a:lnTo>
                      <a:pt x="60832" y="91368"/>
                    </a:lnTo>
                    <a:lnTo>
                      <a:pt x="60402" y="90530"/>
                    </a:lnTo>
                    <a:lnTo>
                      <a:pt x="61769" y="88154"/>
                    </a:lnTo>
                    <a:lnTo>
                      <a:pt x="61868" y="87094"/>
                    </a:lnTo>
                    <a:lnTo>
                      <a:pt x="61668" y="85961"/>
                    </a:lnTo>
                    <a:lnTo>
                      <a:pt x="62058" y="85098"/>
                    </a:lnTo>
                    <a:lnTo>
                      <a:pt x="63578" y="84690"/>
                    </a:lnTo>
                    <a:lnTo>
                      <a:pt x="68213" y="84731"/>
                    </a:lnTo>
                    <a:lnTo>
                      <a:pt x="69355" y="84329"/>
                    </a:lnTo>
                    <a:lnTo>
                      <a:pt x="68835" y="83181"/>
                    </a:lnTo>
                    <a:lnTo>
                      <a:pt x="67756" y="81671"/>
                    </a:lnTo>
                    <a:lnTo>
                      <a:pt x="67545" y="80402"/>
                    </a:lnTo>
                    <a:lnTo>
                      <a:pt x="67798" y="79281"/>
                    </a:lnTo>
                    <a:lnTo>
                      <a:pt x="67857" y="77022"/>
                    </a:lnTo>
                    <a:lnTo>
                      <a:pt x="68068" y="76022"/>
                    </a:lnTo>
                    <a:lnTo>
                      <a:pt x="69168" y="74524"/>
                    </a:lnTo>
                    <a:lnTo>
                      <a:pt x="70077" y="74079"/>
                    </a:lnTo>
                    <a:lnTo>
                      <a:pt x="71204" y="73818"/>
                    </a:lnTo>
                    <a:lnTo>
                      <a:pt x="73748" y="74319"/>
                    </a:lnTo>
                    <a:lnTo>
                      <a:pt x="74718" y="74924"/>
                    </a:lnTo>
                    <a:lnTo>
                      <a:pt x="75831" y="76352"/>
                    </a:lnTo>
                    <a:lnTo>
                      <a:pt x="76654" y="76236"/>
                    </a:lnTo>
                    <a:lnTo>
                      <a:pt x="79822" y="74685"/>
                    </a:lnTo>
                    <a:lnTo>
                      <a:pt x="80774" y="74462"/>
                    </a:lnTo>
                    <a:lnTo>
                      <a:pt x="82070" y="76260"/>
                    </a:lnTo>
                    <a:lnTo>
                      <a:pt x="87480" y="74826"/>
                    </a:lnTo>
                    <a:lnTo>
                      <a:pt x="94757" y="74183"/>
                    </a:lnTo>
                    <a:lnTo>
                      <a:pt x="99129" y="73239"/>
                    </a:lnTo>
                    <a:lnTo>
                      <a:pt x="103733" y="72896"/>
                    </a:lnTo>
                    <a:close/>
                    <a:moveTo>
                      <a:pt x="115062" y="65804"/>
                    </a:moveTo>
                    <a:lnTo>
                      <a:pt x="116053" y="66067"/>
                    </a:lnTo>
                    <a:lnTo>
                      <a:pt x="115685" y="66975"/>
                    </a:lnTo>
                    <a:lnTo>
                      <a:pt x="115324" y="68857"/>
                    </a:lnTo>
                    <a:lnTo>
                      <a:pt x="115112" y="68953"/>
                    </a:lnTo>
                    <a:lnTo>
                      <a:pt x="114307" y="68360"/>
                    </a:lnTo>
                    <a:lnTo>
                      <a:pt x="112979" y="66228"/>
                    </a:lnTo>
                    <a:close/>
                    <a:moveTo>
                      <a:pt x="105859" y="63098"/>
                    </a:moveTo>
                    <a:lnTo>
                      <a:pt x="107750" y="63544"/>
                    </a:lnTo>
                    <a:lnTo>
                      <a:pt x="108729" y="65107"/>
                    </a:lnTo>
                    <a:lnTo>
                      <a:pt x="108851" y="66123"/>
                    </a:lnTo>
                    <a:lnTo>
                      <a:pt x="109083" y="66522"/>
                    </a:lnTo>
                    <a:lnTo>
                      <a:pt x="110257" y="66923"/>
                    </a:lnTo>
                    <a:lnTo>
                      <a:pt x="110115" y="67151"/>
                    </a:lnTo>
                    <a:lnTo>
                      <a:pt x="108851" y="67581"/>
                    </a:lnTo>
                    <a:lnTo>
                      <a:pt x="107598" y="67549"/>
                    </a:lnTo>
                    <a:lnTo>
                      <a:pt x="105643" y="65673"/>
                    </a:lnTo>
                    <a:lnTo>
                      <a:pt x="104900" y="64307"/>
                    </a:lnTo>
                    <a:lnTo>
                      <a:pt x="105034" y="63403"/>
                    </a:lnTo>
                    <a:close/>
                    <a:moveTo>
                      <a:pt x="108266" y="55774"/>
                    </a:moveTo>
                    <a:lnTo>
                      <a:pt x="110302" y="56022"/>
                    </a:lnTo>
                    <a:lnTo>
                      <a:pt x="112632" y="57239"/>
                    </a:lnTo>
                    <a:lnTo>
                      <a:pt x="113337" y="57988"/>
                    </a:lnTo>
                    <a:lnTo>
                      <a:pt x="113320" y="58586"/>
                    </a:lnTo>
                    <a:lnTo>
                      <a:pt x="112493" y="59499"/>
                    </a:lnTo>
                    <a:lnTo>
                      <a:pt x="112199" y="60302"/>
                    </a:lnTo>
                    <a:lnTo>
                      <a:pt x="113880" y="60283"/>
                    </a:lnTo>
                    <a:lnTo>
                      <a:pt x="116315" y="60967"/>
                    </a:lnTo>
                    <a:lnTo>
                      <a:pt x="117789" y="61053"/>
                    </a:lnTo>
                    <a:lnTo>
                      <a:pt x="119015" y="61901"/>
                    </a:lnTo>
                    <a:lnTo>
                      <a:pt x="118339" y="63490"/>
                    </a:lnTo>
                    <a:lnTo>
                      <a:pt x="117605" y="63935"/>
                    </a:lnTo>
                    <a:lnTo>
                      <a:pt x="116775" y="64023"/>
                    </a:lnTo>
                    <a:lnTo>
                      <a:pt x="113877" y="62436"/>
                    </a:lnTo>
                    <a:lnTo>
                      <a:pt x="110079" y="63095"/>
                    </a:lnTo>
                    <a:lnTo>
                      <a:pt x="109323" y="62894"/>
                    </a:lnTo>
                    <a:lnTo>
                      <a:pt x="108824" y="62455"/>
                    </a:lnTo>
                    <a:lnTo>
                      <a:pt x="108619" y="61911"/>
                    </a:lnTo>
                    <a:lnTo>
                      <a:pt x="108615" y="60801"/>
                    </a:lnTo>
                    <a:lnTo>
                      <a:pt x="108409" y="60473"/>
                    </a:lnTo>
                    <a:lnTo>
                      <a:pt x="107033" y="61523"/>
                    </a:lnTo>
                    <a:lnTo>
                      <a:pt x="106429" y="61399"/>
                    </a:lnTo>
                    <a:lnTo>
                      <a:pt x="106088" y="60896"/>
                    </a:lnTo>
                    <a:lnTo>
                      <a:pt x="105941" y="59853"/>
                    </a:lnTo>
                    <a:lnTo>
                      <a:pt x="106094" y="58347"/>
                    </a:lnTo>
                    <a:lnTo>
                      <a:pt x="106900" y="56202"/>
                    </a:lnTo>
                    <a:close/>
                    <a:moveTo>
                      <a:pt x="124031" y="50542"/>
                    </a:moveTo>
                    <a:lnTo>
                      <a:pt x="126876" y="50758"/>
                    </a:lnTo>
                    <a:lnTo>
                      <a:pt x="126370" y="51625"/>
                    </a:lnTo>
                    <a:lnTo>
                      <a:pt x="123738" y="52921"/>
                    </a:lnTo>
                    <a:lnTo>
                      <a:pt x="121235" y="52960"/>
                    </a:lnTo>
                    <a:lnTo>
                      <a:pt x="122528" y="51028"/>
                    </a:lnTo>
                    <a:close/>
                    <a:moveTo>
                      <a:pt x="114304" y="49137"/>
                    </a:moveTo>
                    <a:lnTo>
                      <a:pt x="116822" y="51059"/>
                    </a:lnTo>
                    <a:lnTo>
                      <a:pt x="117853" y="52612"/>
                    </a:lnTo>
                    <a:lnTo>
                      <a:pt x="119718" y="53071"/>
                    </a:lnTo>
                    <a:lnTo>
                      <a:pt x="119956" y="53309"/>
                    </a:lnTo>
                    <a:lnTo>
                      <a:pt x="119746" y="54377"/>
                    </a:lnTo>
                    <a:lnTo>
                      <a:pt x="117848" y="55188"/>
                    </a:lnTo>
                    <a:lnTo>
                      <a:pt x="117038" y="54517"/>
                    </a:lnTo>
                    <a:lnTo>
                      <a:pt x="116827" y="52416"/>
                    </a:lnTo>
                    <a:lnTo>
                      <a:pt x="114564" y="51516"/>
                    </a:lnTo>
                    <a:lnTo>
                      <a:pt x="113464" y="50957"/>
                    </a:lnTo>
                    <a:lnTo>
                      <a:pt x="112612" y="49897"/>
                    </a:lnTo>
                    <a:lnTo>
                      <a:pt x="112829" y="49572"/>
                    </a:lnTo>
                    <a:close/>
                    <a:moveTo>
                      <a:pt x="149939" y="7430"/>
                    </a:moveTo>
                    <a:lnTo>
                      <a:pt x="151315" y="7494"/>
                    </a:lnTo>
                    <a:lnTo>
                      <a:pt x="151174" y="9833"/>
                    </a:lnTo>
                    <a:lnTo>
                      <a:pt x="151632" y="12180"/>
                    </a:lnTo>
                    <a:lnTo>
                      <a:pt x="152774" y="11572"/>
                    </a:lnTo>
                    <a:lnTo>
                      <a:pt x="154498" y="13821"/>
                    </a:lnTo>
                    <a:lnTo>
                      <a:pt x="155378" y="13824"/>
                    </a:lnTo>
                    <a:lnTo>
                      <a:pt x="156827" y="12931"/>
                    </a:lnTo>
                    <a:lnTo>
                      <a:pt x="156535" y="15023"/>
                    </a:lnTo>
                    <a:lnTo>
                      <a:pt x="155031" y="20819"/>
                    </a:lnTo>
                    <a:lnTo>
                      <a:pt x="154608" y="21802"/>
                    </a:lnTo>
                    <a:lnTo>
                      <a:pt x="154322" y="23560"/>
                    </a:lnTo>
                    <a:lnTo>
                      <a:pt x="154023" y="23902"/>
                    </a:lnTo>
                    <a:lnTo>
                      <a:pt x="153579" y="27452"/>
                    </a:lnTo>
                    <a:lnTo>
                      <a:pt x="152562" y="28620"/>
                    </a:lnTo>
                    <a:lnTo>
                      <a:pt x="151712" y="31404"/>
                    </a:lnTo>
                    <a:lnTo>
                      <a:pt x="151365" y="31676"/>
                    </a:lnTo>
                    <a:lnTo>
                      <a:pt x="150118" y="30605"/>
                    </a:lnTo>
                    <a:lnTo>
                      <a:pt x="151364" y="26353"/>
                    </a:lnTo>
                    <a:lnTo>
                      <a:pt x="151880" y="23878"/>
                    </a:lnTo>
                    <a:lnTo>
                      <a:pt x="151554" y="22593"/>
                    </a:lnTo>
                    <a:lnTo>
                      <a:pt x="150849" y="21436"/>
                    </a:lnTo>
                    <a:lnTo>
                      <a:pt x="148942" y="21399"/>
                    </a:lnTo>
                    <a:lnTo>
                      <a:pt x="147340" y="21933"/>
                    </a:lnTo>
                    <a:lnTo>
                      <a:pt x="147000" y="21250"/>
                    </a:lnTo>
                    <a:lnTo>
                      <a:pt x="146950" y="20329"/>
                    </a:lnTo>
                    <a:lnTo>
                      <a:pt x="146564" y="20023"/>
                    </a:lnTo>
                    <a:lnTo>
                      <a:pt x="144431" y="20086"/>
                    </a:lnTo>
                    <a:lnTo>
                      <a:pt x="143805" y="19832"/>
                    </a:lnTo>
                    <a:lnTo>
                      <a:pt x="143392" y="18986"/>
                    </a:lnTo>
                    <a:lnTo>
                      <a:pt x="143310" y="18314"/>
                    </a:lnTo>
                    <a:lnTo>
                      <a:pt x="145236" y="17787"/>
                    </a:lnTo>
                    <a:lnTo>
                      <a:pt x="147054" y="17983"/>
                    </a:lnTo>
                    <a:lnTo>
                      <a:pt x="149703" y="16640"/>
                    </a:lnTo>
                    <a:lnTo>
                      <a:pt x="148046" y="12130"/>
                    </a:lnTo>
                    <a:lnTo>
                      <a:pt x="145851" y="11705"/>
                    </a:lnTo>
                    <a:lnTo>
                      <a:pt x="145344" y="11268"/>
                    </a:lnTo>
                    <a:lnTo>
                      <a:pt x="145767" y="10502"/>
                    </a:lnTo>
                    <a:lnTo>
                      <a:pt x="146972" y="10089"/>
                    </a:lnTo>
                    <a:lnTo>
                      <a:pt x="148828" y="7792"/>
                    </a:lnTo>
                    <a:close/>
                    <a:moveTo>
                      <a:pt x="155924" y="3736"/>
                    </a:moveTo>
                    <a:lnTo>
                      <a:pt x="157863" y="3860"/>
                    </a:lnTo>
                    <a:lnTo>
                      <a:pt x="158171" y="4878"/>
                    </a:lnTo>
                    <a:lnTo>
                      <a:pt x="157979" y="5814"/>
                    </a:lnTo>
                    <a:lnTo>
                      <a:pt x="156991" y="5897"/>
                    </a:lnTo>
                    <a:lnTo>
                      <a:pt x="156903" y="6184"/>
                    </a:lnTo>
                    <a:lnTo>
                      <a:pt x="157211" y="7986"/>
                    </a:lnTo>
                    <a:lnTo>
                      <a:pt x="157230" y="10077"/>
                    </a:lnTo>
                    <a:lnTo>
                      <a:pt x="157046" y="10621"/>
                    </a:lnTo>
                    <a:lnTo>
                      <a:pt x="156486" y="11006"/>
                    </a:lnTo>
                    <a:lnTo>
                      <a:pt x="154327" y="7619"/>
                    </a:lnTo>
                    <a:close/>
                    <a:moveTo>
                      <a:pt x="161891" y="0"/>
                    </a:moveTo>
                    <a:lnTo>
                      <a:pt x="162369" y="21"/>
                    </a:lnTo>
                    <a:lnTo>
                      <a:pt x="162978" y="667"/>
                    </a:lnTo>
                    <a:lnTo>
                      <a:pt x="162977" y="1051"/>
                    </a:lnTo>
                    <a:lnTo>
                      <a:pt x="161831" y="3871"/>
                    </a:lnTo>
                    <a:lnTo>
                      <a:pt x="161846" y="4948"/>
                    </a:lnTo>
                    <a:lnTo>
                      <a:pt x="159996" y="4845"/>
                    </a:lnTo>
                    <a:lnTo>
                      <a:pt x="159706" y="4502"/>
                    </a:lnTo>
                    <a:lnTo>
                      <a:pt x="159356" y="2885"/>
                    </a:lnTo>
                    <a:lnTo>
                      <a:pt x="159589" y="1162"/>
                    </a:lnTo>
                    <a:lnTo>
                      <a:pt x="159848" y="718"/>
                    </a:lnTo>
                    <a:lnTo>
                      <a:pt x="160388" y="535"/>
                    </a:lnTo>
                    <a:lnTo>
                      <a:pt x="160973" y="873"/>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68" name="ee4p_GR_1_15912">
                <a:extLst>
                  <a:ext uri="{FF2B5EF4-FFF2-40B4-BE49-F238E27FC236}">
                    <a16:creationId xmlns="" xmlns:a16="http://schemas.microsoft.com/office/drawing/2014/main" id="{5C43D841-217B-45D0-8F25-A4EFE2CD9D00}"/>
                  </a:ext>
                </a:extLst>
              </p:cNvPr>
              <p:cNvSpPr>
                <a:spLocks noChangeAspect="1"/>
              </p:cNvSpPr>
              <p:nvPr>
                <p:custDataLst>
                  <p:tags r:id="rId20"/>
                </p:custDataLst>
              </p:nvPr>
            </p:nvSpPr>
            <p:spPr>
              <a:xfrm>
                <a:off x="5507325" y="4559041"/>
                <a:ext cx="764516" cy="705434"/>
              </a:xfrm>
              <a:custGeom>
                <a:avLst/>
                <a:gdLst>
                  <a:gd name="connsiteX0" fmla="*/ 90448 w 189841"/>
                  <a:gd name="connsiteY0" fmla="*/ 157073 h 175170"/>
                  <a:gd name="connsiteX1" fmla="*/ 91198 w 189841"/>
                  <a:gd name="connsiteY1" fmla="*/ 157609 h 175170"/>
                  <a:gd name="connsiteX2" fmla="*/ 91697 w 189841"/>
                  <a:gd name="connsiteY2" fmla="*/ 159571 h 175170"/>
                  <a:gd name="connsiteX3" fmla="*/ 92998 w 189841"/>
                  <a:gd name="connsiteY3" fmla="*/ 160093 h 175170"/>
                  <a:gd name="connsiteX4" fmla="*/ 94510 w 189841"/>
                  <a:gd name="connsiteY4" fmla="*/ 160276 h 175170"/>
                  <a:gd name="connsiteX5" fmla="*/ 96559 w 189841"/>
                  <a:gd name="connsiteY5" fmla="*/ 160244 h 175170"/>
                  <a:gd name="connsiteX6" fmla="*/ 97026 w 189841"/>
                  <a:gd name="connsiteY6" fmla="*/ 160094 h 175170"/>
                  <a:gd name="connsiteX7" fmla="*/ 98330 w 189841"/>
                  <a:gd name="connsiteY7" fmla="*/ 158624 h 175170"/>
                  <a:gd name="connsiteX8" fmla="*/ 99937 w 189841"/>
                  <a:gd name="connsiteY8" fmla="*/ 158590 h 175170"/>
                  <a:gd name="connsiteX9" fmla="*/ 100638 w 189841"/>
                  <a:gd name="connsiteY9" fmla="*/ 160043 h 175170"/>
                  <a:gd name="connsiteX10" fmla="*/ 99008 w 189841"/>
                  <a:gd name="connsiteY10" fmla="*/ 160712 h 175170"/>
                  <a:gd name="connsiteX11" fmla="*/ 98676 w 189841"/>
                  <a:gd name="connsiteY11" fmla="*/ 161090 h 175170"/>
                  <a:gd name="connsiteX12" fmla="*/ 98989 w 189841"/>
                  <a:gd name="connsiteY12" fmla="*/ 161396 h 175170"/>
                  <a:gd name="connsiteX13" fmla="*/ 100213 w 189841"/>
                  <a:gd name="connsiteY13" fmla="*/ 162002 h 175170"/>
                  <a:gd name="connsiteX14" fmla="*/ 101913 w 189841"/>
                  <a:gd name="connsiteY14" fmla="*/ 161773 h 175170"/>
                  <a:gd name="connsiteX15" fmla="*/ 101964 w 189841"/>
                  <a:gd name="connsiteY15" fmla="*/ 162916 h 175170"/>
                  <a:gd name="connsiteX16" fmla="*/ 102344 w 189841"/>
                  <a:gd name="connsiteY16" fmla="*/ 163849 h 175170"/>
                  <a:gd name="connsiteX17" fmla="*/ 103184 w 189841"/>
                  <a:gd name="connsiteY17" fmla="*/ 164406 h 175170"/>
                  <a:gd name="connsiteX18" fmla="*/ 104093 w 189841"/>
                  <a:gd name="connsiteY18" fmla="*/ 164515 h 175170"/>
                  <a:gd name="connsiteX19" fmla="*/ 106104 w 189841"/>
                  <a:gd name="connsiteY19" fmla="*/ 164350 h 175170"/>
                  <a:gd name="connsiteX20" fmla="*/ 108086 w 189841"/>
                  <a:gd name="connsiteY20" fmla="*/ 163980 h 175170"/>
                  <a:gd name="connsiteX21" fmla="*/ 110129 w 189841"/>
                  <a:gd name="connsiteY21" fmla="*/ 163248 h 175170"/>
                  <a:gd name="connsiteX22" fmla="*/ 112215 w 189841"/>
                  <a:gd name="connsiteY22" fmla="*/ 162874 h 175170"/>
                  <a:gd name="connsiteX23" fmla="*/ 118447 w 189841"/>
                  <a:gd name="connsiteY23" fmla="*/ 163249 h 175170"/>
                  <a:gd name="connsiteX24" fmla="*/ 120684 w 189841"/>
                  <a:gd name="connsiteY24" fmla="*/ 164830 h 175170"/>
                  <a:gd name="connsiteX25" fmla="*/ 124940 w 189841"/>
                  <a:gd name="connsiteY25" fmla="*/ 165020 h 175170"/>
                  <a:gd name="connsiteX26" fmla="*/ 128896 w 189841"/>
                  <a:gd name="connsiteY26" fmla="*/ 165852 h 175170"/>
                  <a:gd name="connsiteX27" fmla="*/ 130974 w 189841"/>
                  <a:gd name="connsiteY27" fmla="*/ 165303 h 175170"/>
                  <a:gd name="connsiteX28" fmla="*/ 134523 w 189841"/>
                  <a:gd name="connsiteY28" fmla="*/ 164788 h 175170"/>
                  <a:gd name="connsiteX29" fmla="*/ 135092 w 189841"/>
                  <a:gd name="connsiteY29" fmla="*/ 165346 h 175170"/>
                  <a:gd name="connsiteX30" fmla="*/ 134633 w 189841"/>
                  <a:gd name="connsiteY30" fmla="*/ 168918 h 175170"/>
                  <a:gd name="connsiteX31" fmla="*/ 134852 w 189841"/>
                  <a:gd name="connsiteY31" fmla="*/ 169953 h 175170"/>
                  <a:gd name="connsiteX32" fmla="*/ 135875 w 189841"/>
                  <a:gd name="connsiteY32" fmla="*/ 170451 h 175170"/>
                  <a:gd name="connsiteX33" fmla="*/ 136888 w 189841"/>
                  <a:gd name="connsiteY33" fmla="*/ 170208 h 175170"/>
                  <a:gd name="connsiteX34" fmla="*/ 138132 w 189841"/>
                  <a:gd name="connsiteY34" fmla="*/ 169039 h 175170"/>
                  <a:gd name="connsiteX35" fmla="*/ 141109 w 189841"/>
                  <a:gd name="connsiteY35" fmla="*/ 168134 h 175170"/>
                  <a:gd name="connsiteX36" fmla="*/ 144202 w 189841"/>
                  <a:gd name="connsiteY36" fmla="*/ 168139 h 175170"/>
                  <a:gd name="connsiteX37" fmla="*/ 146804 w 189841"/>
                  <a:gd name="connsiteY37" fmla="*/ 165763 h 175170"/>
                  <a:gd name="connsiteX38" fmla="*/ 147571 w 189841"/>
                  <a:gd name="connsiteY38" fmla="*/ 165628 h 175170"/>
                  <a:gd name="connsiteX39" fmla="*/ 147093 w 189841"/>
                  <a:gd name="connsiteY39" fmla="*/ 166796 h 175170"/>
                  <a:gd name="connsiteX40" fmla="*/ 146700 w 189841"/>
                  <a:gd name="connsiteY40" fmla="*/ 169539 h 175170"/>
                  <a:gd name="connsiteX41" fmla="*/ 146141 w 189841"/>
                  <a:gd name="connsiteY41" fmla="*/ 171145 h 175170"/>
                  <a:gd name="connsiteX42" fmla="*/ 145892 w 189841"/>
                  <a:gd name="connsiteY42" fmla="*/ 172410 h 175170"/>
                  <a:gd name="connsiteX43" fmla="*/ 144152 w 189841"/>
                  <a:gd name="connsiteY43" fmla="*/ 173063 h 175170"/>
                  <a:gd name="connsiteX44" fmla="*/ 141522 w 189841"/>
                  <a:gd name="connsiteY44" fmla="*/ 173175 h 175170"/>
                  <a:gd name="connsiteX45" fmla="*/ 136724 w 189841"/>
                  <a:gd name="connsiteY45" fmla="*/ 172898 h 175170"/>
                  <a:gd name="connsiteX46" fmla="*/ 131887 w 189841"/>
                  <a:gd name="connsiteY46" fmla="*/ 173346 h 175170"/>
                  <a:gd name="connsiteX47" fmla="*/ 122928 w 189841"/>
                  <a:gd name="connsiteY47" fmla="*/ 174549 h 175170"/>
                  <a:gd name="connsiteX48" fmla="*/ 113951 w 189841"/>
                  <a:gd name="connsiteY48" fmla="*/ 175170 h 175170"/>
                  <a:gd name="connsiteX49" fmla="*/ 112744 w 189841"/>
                  <a:gd name="connsiteY49" fmla="*/ 174765 h 175170"/>
                  <a:gd name="connsiteX50" fmla="*/ 112716 w 189841"/>
                  <a:gd name="connsiteY50" fmla="*/ 173170 h 175170"/>
                  <a:gd name="connsiteX51" fmla="*/ 112522 w 189841"/>
                  <a:gd name="connsiteY51" fmla="*/ 172069 h 175170"/>
                  <a:gd name="connsiteX52" fmla="*/ 111941 w 189841"/>
                  <a:gd name="connsiteY52" fmla="*/ 171298 h 175170"/>
                  <a:gd name="connsiteX53" fmla="*/ 109166 w 189841"/>
                  <a:gd name="connsiteY53" fmla="*/ 170640 h 175170"/>
                  <a:gd name="connsiteX54" fmla="*/ 106519 w 189841"/>
                  <a:gd name="connsiteY54" fmla="*/ 169511 h 175170"/>
                  <a:gd name="connsiteX55" fmla="*/ 96140 w 189841"/>
                  <a:gd name="connsiteY55" fmla="*/ 167967 h 175170"/>
                  <a:gd name="connsiteX56" fmla="*/ 93692 w 189841"/>
                  <a:gd name="connsiteY56" fmla="*/ 167361 h 175170"/>
                  <a:gd name="connsiteX57" fmla="*/ 89718 w 189841"/>
                  <a:gd name="connsiteY57" fmla="*/ 167677 h 175170"/>
                  <a:gd name="connsiteX58" fmla="*/ 88263 w 189841"/>
                  <a:gd name="connsiteY58" fmla="*/ 167635 h 175170"/>
                  <a:gd name="connsiteX59" fmla="*/ 87261 w 189841"/>
                  <a:gd name="connsiteY59" fmla="*/ 167081 h 175170"/>
                  <a:gd name="connsiteX60" fmla="*/ 86572 w 189841"/>
                  <a:gd name="connsiteY60" fmla="*/ 166129 h 175170"/>
                  <a:gd name="connsiteX61" fmla="*/ 86261 w 189841"/>
                  <a:gd name="connsiteY61" fmla="*/ 163106 h 175170"/>
                  <a:gd name="connsiteX62" fmla="*/ 86753 w 189841"/>
                  <a:gd name="connsiteY62" fmla="*/ 160110 h 175170"/>
                  <a:gd name="connsiteX63" fmla="*/ 87613 w 189841"/>
                  <a:gd name="connsiteY63" fmla="*/ 159318 h 175170"/>
                  <a:gd name="connsiteX64" fmla="*/ 88008 w 189841"/>
                  <a:gd name="connsiteY64" fmla="*/ 160221 h 175170"/>
                  <a:gd name="connsiteX65" fmla="*/ 89027 w 189841"/>
                  <a:gd name="connsiteY65" fmla="*/ 160634 h 175170"/>
                  <a:gd name="connsiteX66" fmla="*/ 89973 w 189841"/>
                  <a:gd name="connsiteY66" fmla="*/ 159724 h 175170"/>
                  <a:gd name="connsiteX67" fmla="*/ 89964 w 189841"/>
                  <a:gd name="connsiteY67" fmla="*/ 158350 h 175170"/>
                  <a:gd name="connsiteX68" fmla="*/ 167536 w 189841"/>
                  <a:gd name="connsiteY68" fmla="*/ 152919 h 175170"/>
                  <a:gd name="connsiteX69" fmla="*/ 167180 w 189841"/>
                  <a:gd name="connsiteY69" fmla="*/ 155589 h 175170"/>
                  <a:gd name="connsiteX70" fmla="*/ 166078 w 189841"/>
                  <a:gd name="connsiteY70" fmla="*/ 157728 h 175170"/>
                  <a:gd name="connsiteX71" fmla="*/ 167221 w 189841"/>
                  <a:gd name="connsiteY71" fmla="*/ 159502 h 175170"/>
                  <a:gd name="connsiteX72" fmla="*/ 167767 w 189841"/>
                  <a:gd name="connsiteY72" fmla="*/ 161523 h 175170"/>
                  <a:gd name="connsiteX73" fmla="*/ 166495 w 189841"/>
                  <a:gd name="connsiteY73" fmla="*/ 161857 h 175170"/>
                  <a:gd name="connsiteX74" fmla="*/ 165651 w 189841"/>
                  <a:gd name="connsiteY74" fmla="*/ 163269 h 175170"/>
                  <a:gd name="connsiteX75" fmla="*/ 164794 w 189841"/>
                  <a:gd name="connsiteY75" fmla="*/ 162079 h 175170"/>
                  <a:gd name="connsiteX76" fmla="*/ 165163 w 189841"/>
                  <a:gd name="connsiteY76" fmla="*/ 160705 h 175170"/>
                  <a:gd name="connsiteX77" fmla="*/ 164165 w 189841"/>
                  <a:gd name="connsiteY77" fmla="*/ 158526 h 175170"/>
                  <a:gd name="connsiteX78" fmla="*/ 166053 w 189841"/>
                  <a:gd name="connsiteY78" fmla="*/ 155292 h 175170"/>
                  <a:gd name="connsiteX79" fmla="*/ 166096 w 189841"/>
                  <a:gd name="connsiteY79" fmla="*/ 153720 h 175170"/>
                  <a:gd name="connsiteX80" fmla="*/ 73059 w 189841"/>
                  <a:gd name="connsiteY80" fmla="*/ 138689 h 175170"/>
                  <a:gd name="connsiteX81" fmla="*/ 74106 w 189841"/>
                  <a:gd name="connsiteY81" fmla="*/ 140102 h 175170"/>
                  <a:gd name="connsiteX82" fmla="*/ 76300 w 189841"/>
                  <a:gd name="connsiteY82" fmla="*/ 142164 h 175170"/>
                  <a:gd name="connsiteX83" fmla="*/ 75343 w 189841"/>
                  <a:gd name="connsiteY83" fmla="*/ 143599 h 175170"/>
                  <a:gd name="connsiteX84" fmla="*/ 75086 w 189841"/>
                  <a:gd name="connsiteY84" fmla="*/ 144696 h 175170"/>
                  <a:gd name="connsiteX85" fmla="*/ 72815 w 189841"/>
                  <a:gd name="connsiteY85" fmla="*/ 143942 h 175170"/>
                  <a:gd name="connsiteX86" fmla="*/ 72182 w 189841"/>
                  <a:gd name="connsiteY86" fmla="*/ 142810 h 175170"/>
                  <a:gd name="connsiteX87" fmla="*/ 72068 w 189841"/>
                  <a:gd name="connsiteY87" fmla="*/ 140299 h 175170"/>
                  <a:gd name="connsiteX88" fmla="*/ 72664 w 189841"/>
                  <a:gd name="connsiteY88" fmla="*/ 139074 h 175170"/>
                  <a:gd name="connsiteX89" fmla="*/ 189841 w 189841"/>
                  <a:gd name="connsiteY89" fmla="*/ 137431 h 175170"/>
                  <a:gd name="connsiteX90" fmla="*/ 189801 w 189841"/>
                  <a:gd name="connsiteY90" fmla="*/ 139035 h 175170"/>
                  <a:gd name="connsiteX91" fmla="*/ 187899 w 189841"/>
                  <a:gd name="connsiteY91" fmla="*/ 143092 h 175170"/>
                  <a:gd name="connsiteX92" fmla="*/ 186211 w 189841"/>
                  <a:gd name="connsiteY92" fmla="*/ 145117 h 175170"/>
                  <a:gd name="connsiteX93" fmla="*/ 186655 w 189841"/>
                  <a:gd name="connsiteY93" fmla="*/ 146743 h 175170"/>
                  <a:gd name="connsiteX94" fmla="*/ 183952 w 189841"/>
                  <a:gd name="connsiteY94" fmla="*/ 147193 h 175170"/>
                  <a:gd name="connsiteX95" fmla="*/ 181238 w 189841"/>
                  <a:gd name="connsiteY95" fmla="*/ 150175 h 175170"/>
                  <a:gd name="connsiteX96" fmla="*/ 179642 w 189841"/>
                  <a:gd name="connsiteY96" fmla="*/ 150705 h 175170"/>
                  <a:gd name="connsiteX97" fmla="*/ 179091 w 189841"/>
                  <a:gd name="connsiteY97" fmla="*/ 150636 h 175170"/>
                  <a:gd name="connsiteX98" fmla="*/ 178424 w 189841"/>
                  <a:gd name="connsiteY98" fmla="*/ 149468 h 175170"/>
                  <a:gd name="connsiteX99" fmla="*/ 179348 w 189841"/>
                  <a:gd name="connsiteY99" fmla="*/ 146645 h 175170"/>
                  <a:gd name="connsiteX100" fmla="*/ 178493 w 189841"/>
                  <a:gd name="connsiteY100" fmla="*/ 144829 h 175170"/>
                  <a:gd name="connsiteX101" fmla="*/ 178441 w 189841"/>
                  <a:gd name="connsiteY101" fmla="*/ 144059 h 175170"/>
                  <a:gd name="connsiteX102" fmla="*/ 179726 w 189841"/>
                  <a:gd name="connsiteY102" fmla="*/ 142993 h 175170"/>
                  <a:gd name="connsiteX103" fmla="*/ 180629 w 189841"/>
                  <a:gd name="connsiteY103" fmla="*/ 141396 h 175170"/>
                  <a:gd name="connsiteX104" fmla="*/ 182822 w 189841"/>
                  <a:gd name="connsiteY104" fmla="*/ 139667 h 175170"/>
                  <a:gd name="connsiteX105" fmla="*/ 188506 w 189841"/>
                  <a:gd name="connsiteY105" fmla="*/ 137619 h 175170"/>
                  <a:gd name="connsiteX106" fmla="*/ 127421 w 189841"/>
                  <a:gd name="connsiteY106" fmla="*/ 136416 h 175170"/>
                  <a:gd name="connsiteX107" fmla="*/ 128713 w 189841"/>
                  <a:gd name="connsiteY107" fmla="*/ 137395 h 175170"/>
                  <a:gd name="connsiteX108" fmla="*/ 129045 w 189841"/>
                  <a:gd name="connsiteY108" fmla="*/ 138469 h 175170"/>
                  <a:gd name="connsiteX109" fmla="*/ 128017 w 189841"/>
                  <a:gd name="connsiteY109" fmla="*/ 139799 h 175170"/>
                  <a:gd name="connsiteX110" fmla="*/ 126570 w 189841"/>
                  <a:gd name="connsiteY110" fmla="*/ 139322 h 175170"/>
                  <a:gd name="connsiteX111" fmla="*/ 127160 w 189841"/>
                  <a:gd name="connsiteY111" fmla="*/ 138816 h 175170"/>
                  <a:gd name="connsiteX112" fmla="*/ 127508 w 189841"/>
                  <a:gd name="connsiteY112" fmla="*/ 138159 h 175170"/>
                  <a:gd name="connsiteX113" fmla="*/ 127546 w 189841"/>
                  <a:gd name="connsiteY113" fmla="*/ 137212 h 175170"/>
                  <a:gd name="connsiteX114" fmla="*/ 127154 w 189841"/>
                  <a:gd name="connsiteY114" fmla="*/ 136629 h 175170"/>
                  <a:gd name="connsiteX115" fmla="*/ 148672 w 189841"/>
                  <a:gd name="connsiteY115" fmla="*/ 132238 h 175170"/>
                  <a:gd name="connsiteX116" fmla="*/ 149805 w 189841"/>
                  <a:gd name="connsiteY116" fmla="*/ 132602 h 175170"/>
                  <a:gd name="connsiteX117" fmla="*/ 150676 w 189841"/>
                  <a:gd name="connsiteY117" fmla="*/ 133587 h 175170"/>
                  <a:gd name="connsiteX118" fmla="*/ 148929 w 189841"/>
                  <a:gd name="connsiteY118" fmla="*/ 134192 h 175170"/>
                  <a:gd name="connsiteX119" fmla="*/ 147819 w 189841"/>
                  <a:gd name="connsiteY119" fmla="*/ 135462 h 175170"/>
                  <a:gd name="connsiteX120" fmla="*/ 146461 w 189841"/>
                  <a:gd name="connsiteY120" fmla="*/ 134562 h 175170"/>
                  <a:gd name="connsiteX121" fmla="*/ 146456 w 189841"/>
                  <a:gd name="connsiteY121" fmla="*/ 133333 h 175170"/>
                  <a:gd name="connsiteX122" fmla="*/ 147942 w 189841"/>
                  <a:gd name="connsiteY122" fmla="*/ 133709 h 175170"/>
                  <a:gd name="connsiteX123" fmla="*/ 148985 w 189841"/>
                  <a:gd name="connsiteY123" fmla="*/ 133017 h 175170"/>
                  <a:gd name="connsiteX124" fmla="*/ 181674 w 189841"/>
                  <a:gd name="connsiteY124" fmla="*/ 132173 h 175170"/>
                  <a:gd name="connsiteX125" fmla="*/ 181836 w 189841"/>
                  <a:gd name="connsiteY125" fmla="*/ 132646 h 175170"/>
                  <a:gd name="connsiteX126" fmla="*/ 181818 w 189841"/>
                  <a:gd name="connsiteY126" fmla="*/ 133656 h 175170"/>
                  <a:gd name="connsiteX127" fmla="*/ 181622 w 189841"/>
                  <a:gd name="connsiteY127" fmla="*/ 134385 h 175170"/>
                  <a:gd name="connsiteX128" fmla="*/ 181138 w 189841"/>
                  <a:gd name="connsiteY128" fmla="*/ 134788 h 175170"/>
                  <a:gd name="connsiteX129" fmla="*/ 180028 w 189841"/>
                  <a:gd name="connsiteY129" fmla="*/ 133630 h 175170"/>
                  <a:gd name="connsiteX130" fmla="*/ 179976 w 189841"/>
                  <a:gd name="connsiteY130" fmla="*/ 133026 h 175170"/>
                  <a:gd name="connsiteX131" fmla="*/ 181106 w 189841"/>
                  <a:gd name="connsiteY131" fmla="*/ 132333 h 175170"/>
                  <a:gd name="connsiteX132" fmla="*/ 108112 w 189841"/>
                  <a:gd name="connsiteY132" fmla="*/ 129062 h 175170"/>
                  <a:gd name="connsiteX133" fmla="*/ 108151 w 189841"/>
                  <a:gd name="connsiteY133" fmla="*/ 130553 h 175170"/>
                  <a:gd name="connsiteX134" fmla="*/ 108000 w 189841"/>
                  <a:gd name="connsiteY134" fmla="*/ 131087 h 175170"/>
                  <a:gd name="connsiteX135" fmla="*/ 103474 w 189841"/>
                  <a:gd name="connsiteY135" fmla="*/ 131806 h 175170"/>
                  <a:gd name="connsiteX136" fmla="*/ 103893 w 189841"/>
                  <a:gd name="connsiteY136" fmla="*/ 130097 h 175170"/>
                  <a:gd name="connsiteX137" fmla="*/ 104169 w 189841"/>
                  <a:gd name="connsiteY137" fmla="*/ 129557 h 175170"/>
                  <a:gd name="connsiteX138" fmla="*/ 105668 w 189841"/>
                  <a:gd name="connsiteY138" fmla="*/ 130352 h 175170"/>
                  <a:gd name="connsiteX139" fmla="*/ 106220 w 189841"/>
                  <a:gd name="connsiteY139" fmla="*/ 129946 h 175170"/>
                  <a:gd name="connsiteX140" fmla="*/ 106445 w 189841"/>
                  <a:gd name="connsiteY140" fmla="*/ 129476 h 175170"/>
                  <a:gd name="connsiteX141" fmla="*/ 124921 w 189841"/>
                  <a:gd name="connsiteY141" fmla="*/ 128417 h 175170"/>
                  <a:gd name="connsiteX142" fmla="*/ 127376 w 189841"/>
                  <a:gd name="connsiteY142" fmla="*/ 130240 h 175170"/>
                  <a:gd name="connsiteX143" fmla="*/ 126819 w 189841"/>
                  <a:gd name="connsiteY143" fmla="*/ 131339 h 175170"/>
                  <a:gd name="connsiteX144" fmla="*/ 126434 w 189841"/>
                  <a:gd name="connsiteY144" fmla="*/ 131737 h 175170"/>
                  <a:gd name="connsiteX145" fmla="*/ 124761 w 189841"/>
                  <a:gd name="connsiteY145" fmla="*/ 130134 h 175170"/>
                  <a:gd name="connsiteX146" fmla="*/ 124126 w 189841"/>
                  <a:gd name="connsiteY146" fmla="*/ 129197 h 175170"/>
                  <a:gd name="connsiteX147" fmla="*/ 168476 w 189841"/>
                  <a:gd name="connsiteY147" fmla="*/ 125472 h 175170"/>
                  <a:gd name="connsiteX148" fmla="*/ 170389 w 189841"/>
                  <a:gd name="connsiteY148" fmla="*/ 126393 h 175170"/>
                  <a:gd name="connsiteX149" fmla="*/ 166873 w 189841"/>
                  <a:gd name="connsiteY149" fmla="*/ 127910 h 175170"/>
                  <a:gd name="connsiteX150" fmla="*/ 165940 w 189841"/>
                  <a:gd name="connsiteY150" fmla="*/ 128712 h 175170"/>
                  <a:gd name="connsiteX151" fmla="*/ 163345 w 189841"/>
                  <a:gd name="connsiteY151" fmla="*/ 128885 h 175170"/>
                  <a:gd name="connsiteX152" fmla="*/ 161488 w 189841"/>
                  <a:gd name="connsiteY152" fmla="*/ 129993 h 175170"/>
                  <a:gd name="connsiteX153" fmla="*/ 160797 w 189841"/>
                  <a:gd name="connsiteY153" fmla="*/ 130023 h 175170"/>
                  <a:gd name="connsiteX154" fmla="*/ 161619 w 189841"/>
                  <a:gd name="connsiteY154" fmla="*/ 128797 h 175170"/>
                  <a:gd name="connsiteX155" fmla="*/ 163954 w 189841"/>
                  <a:gd name="connsiteY155" fmla="*/ 127117 h 175170"/>
                  <a:gd name="connsiteX156" fmla="*/ 167355 w 189841"/>
                  <a:gd name="connsiteY156" fmla="*/ 125637 h 175170"/>
                  <a:gd name="connsiteX157" fmla="*/ 140505 w 189841"/>
                  <a:gd name="connsiteY157" fmla="*/ 124652 h 175170"/>
                  <a:gd name="connsiteX158" fmla="*/ 141915 w 189841"/>
                  <a:gd name="connsiteY158" fmla="*/ 125533 h 175170"/>
                  <a:gd name="connsiteX159" fmla="*/ 140151 w 189841"/>
                  <a:gd name="connsiteY159" fmla="*/ 126118 h 175170"/>
                  <a:gd name="connsiteX160" fmla="*/ 137380 w 189841"/>
                  <a:gd name="connsiteY160" fmla="*/ 128386 h 175170"/>
                  <a:gd name="connsiteX161" fmla="*/ 135428 w 189841"/>
                  <a:gd name="connsiteY161" fmla="*/ 128594 h 175170"/>
                  <a:gd name="connsiteX162" fmla="*/ 134811 w 189841"/>
                  <a:gd name="connsiteY162" fmla="*/ 128403 h 175170"/>
                  <a:gd name="connsiteX163" fmla="*/ 135996 w 189841"/>
                  <a:gd name="connsiteY163" fmla="*/ 127964 h 175170"/>
                  <a:gd name="connsiteX164" fmla="*/ 136828 w 189841"/>
                  <a:gd name="connsiteY164" fmla="*/ 127498 h 175170"/>
                  <a:gd name="connsiteX165" fmla="*/ 137227 w 189841"/>
                  <a:gd name="connsiteY165" fmla="*/ 126934 h 175170"/>
                  <a:gd name="connsiteX166" fmla="*/ 139207 w 189841"/>
                  <a:gd name="connsiteY166" fmla="*/ 125943 h 175170"/>
                  <a:gd name="connsiteX167" fmla="*/ 112100 w 189841"/>
                  <a:gd name="connsiteY167" fmla="*/ 122454 h 175170"/>
                  <a:gd name="connsiteX168" fmla="*/ 113141 w 189841"/>
                  <a:gd name="connsiteY168" fmla="*/ 124351 h 175170"/>
                  <a:gd name="connsiteX169" fmla="*/ 112206 w 189841"/>
                  <a:gd name="connsiteY169" fmla="*/ 125057 h 175170"/>
                  <a:gd name="connsiteX170" fmla="*/ 111802 w 189841"/>
                  <a:gd name="connsiteY170" fmla="*/ 125168 h 175170"/>
                  <a:gd name="connsiteX171" fmla="*/ 111224 w 189841"/>
                  <a:gd name="connsiteY171" fmla="*/ 124096 h 175170"/>
                  <a:gd name="connsiteX172" fmla="*/ 111103 w 189841"/>
                  <a:gd name="connsiteY172" fmla="*/ 123096 h 175170"/>
                  <a:gd name="connsiteX173" fmla="*/ 111334 w 189841"/>
                  <a:gd name="connsiteY173" fmla="*/ 122510 h 175170"/>
                  <a:gd name="connsiteX174" fmla="*/ 160140 w 189841"/>
                  <a:gd name="connsiteY174" fmla="*/ 120840 h 175170"/>
                  <a:gd name="connsiteX175" fmla="*/ 161864 w 189841"/>
                  <a:gd name="connsiteY175" fmla="*/ 121735 h 175170"/>
                  <a:gd name="connsiteX176" fmla="*/ 162956 w 189841"/>
                  <a:gd name="connsiteY176" fmla="*/ 122814 h 175170"/>
                  <a:gd name="connsiteX177" fmla="*/ 163489 w 189841"/>
                  <a:gd name="connsiteY177" fmla="*/ 123020 h 175170"/>
                  <a:gd name="connsiteX178" fmla="*/ 163366 w 189841"/>
                  <a:gd name="connsiteY178" fmla="*/ 123671 h 175170"/>
                  <a:gd name="connsiteX179" fmla="*/ 163038 w 189841"/>
                  <a:gd name="connsiteY179" fmla="*/ 124102 h 175170"/>
                  <a:gd name="connsiteX180" fmla="*/ 160831 w 189841"/>
                  <a:gd name="connsiteY180" fmla="*/ 124453 h 175170"/>
                  <a:gd name="connsiteX181" fmla="*/ 161224 w 189841"/>
                  <a:gd name="connsiteY181" fmla="*/ 122434 h 175170"/>
                  <a:gd name="connsiteX182" fmla="*/ 123575 w 189841"/>
                  <a:gd name="connsiteY182" fmla="*/ 119280 h 175170"/>
                  <a:gd name="connsiteX183" fmla="*/ 124465 w 189841"/>
                  <a:gd name="connsiteY183" fmla="*/ 119553 h 175170"/>
                  <a:gd name="connsiteX184" fmla="*/ 124381 w 189841"/>
                  <a:gd name="connsiteY184" fmla="*/ 120919 h 175170"/>
                  <a:gd name="connsiteX185" fmla="*/ 124545 w 189841"/>
                  <a:gd name="connsiteY185" fmla="*/ 121320 h 175170"/>
                  <a:gd name="connsiteX186" fmla="*/ 122787 w 189841"/>
                  <a:gd name="connsiteY186" fmla="*/ 123281 h 175170"/>
                  <a:gd name="connsiteX187" fmla="*/ 121325 w 189841"/>
                  <a:gd name="connsiteY187" fmla="*/ 123069 h 175170"/>
                  <a:gd name="connsiteX188" fmla="*/ 120710 w 189841"/>
                  <a:gd name="connsiteY188" fmla="*/ 122171 h 175170"/>
                  <a:gd name="connsiteX189" fmla="*/ 121617 w 189841"/>
                  <a:gd name="connsiteY189" fmla="*/ 120327 h 175170"/>
                  <a:gd name="connsiteX190" fmla="*/ 129993 w 189841"/>
                  <a:gd name="connsiteY190" fmla="*/ 118062 h 175170"/>
                  <a:gd name="connsiteX191" fmla="*/ 130857 w 189841"/>
                  <a:gd name="connsiteY191" fmla="*/ 118349 h 175170"/>
                  <a:gd name="connsiteX192" fmla="*/ 131377 w 189841"/>
                  <a:gd name="connsiteY192" fmla="*/ 119179 h 175170"/>
                  <a:gd name="connsiteX193" fmla="*/ 131297 w 189841"/>
                  <a:gd name="connsiteY193" fmla="*/ 122060 h 175170"/>
                  <a:gd name="connsiteX194" fmla="*/ 130449 w 189841"/>
                  <a:gd name="connsiteY194" fmla="*/ 123885 h 175170"/>
                  <a:gd name="connsiteX195" fmla="*/ 128477 w 189841"/>
                  <a:gd name="connsiteY195" fmla="*/ 124848 h 175170"/>
                  <a:gd name="connsiteX196" fmla="*/ 127132 w 189841"/>
                  <a:gd name="connsiteY196" fmla="*/ 123458 h 175170"/>
                  <a:gd name="connsiteX197" fmla="*/ 126380 w 189841"/>
                  <a:gd name="connsiteY197" fmla="*/ 121269 h 175170"/>
                  <a:gd name="connsiteX198" fmla="*/ 106963 w 189841"/>
                  <a:gd name="connsiteY198" fmla="*/ 117710 h 175170"/>
                  <a:gd name="connsiteX199" fmla="*/ 107965 w 189841"/>
                  <a:gd name="connsiteY199" fmla="*/ 118165 h 175170"/>
                  <a:gd name="connsiteX200" fmla="*/ 108116 w 189841"/>
                  <a:gd name="connsiteY200" fmla="*/ 118793 h 175170"/>
                  <a:gd name="connsiteX201" fmla="*/ 107842 w 189841"/>
                  <a:gd name="connsiteY201" fmla="*/ 119877 h 175170"/>
                  <a:gd name="connsiteX202" fmla="*/ 107024 w 189841"/>
                  <a:gd name="connsiteY202" fmla="*/ 120260 h 175170"/>
                  <a:gd name="connsiteX203" fmla="*/ 105659 w 189841"/>
                  <a:gd name="connsiteY203" fmla="*/ 119702 h 175170"/>
                  <a:gd name="connsiteX204" fmla="*/ 106022 w 189841"/>
                  <a:gd name="connsiteY204" fmla="*/ 118304 h 175170"/>
                  <a:gd name="connsiteX205" fmla="*/ 105802 w 189841"/>
                  <a:gd name="connsiteY205" fmla="*/ 110953 h 175170"/>
                  <a:gd name="connsiteX206" fmla="*/ 106184 w 189841"/>
                  <a:gd name="connsiteY206" fmla="*/ 111607 h 175170"/>
                  <a:gd name="connsiteX207" fmla="*/ 106912 w 189841"/>
                  <a:gd name="connsiteY207" fmla="*/ 112667 h 175170"/>
                  <a:gd name="connsiteX208" fmla="*/ 105901 w 189841"/>
                  <a:gd name="connsiteY208" fmla="*/ 114289 h 175170"/>
                  <a:gd name="connsiteX209" fmla="*/ 104644 w 189841"/>
                  <a:gd name="connsiteY209" fmla="*/ 115062 h 175170"/>
                  <a:gd name="connsiteX210" fmla="*/ 105061 w 189841"/>
                  <a:gd name="connsiteY210" fmla="*/ 113294 h 175170"/>
                  <a:gd name="connsiteX211" fmla="*/ 104441 w 189841"/>
                  <a:gd name="connsiteY211" fmla="*/ 112371 h 175170"/>
                  <a:gd name="connsiteX212" fmla="*/ 104996 w 189841"/>
                  <a:gd name="connsiteY212" fmla="*/ 111586 h 175170"/>
                  <a:gd name="connsiteX213" fmla="*/ 116311 w 189841"/>
                  <a:gd name="connsiteY213" fmla="*/ 110092 h 175170"/>
                  <a:gd name="connsiteX214" fmla="*/ 117114 w 189841"/>
                  <a:gd name="connsiteY214" fmla="*/ 110485 h 175170"/>
                  <a:gd name="connsiteX215" fmla="*/ 117004 w 189841"/>
                  <a:gd name="connsiteY215" fmla="*/ 113135 h 175170"/>
                  <a:gd name="connsiteX216" fmla="*/ 116421 w 189841"/>
                  <a:gd name="connsiteY216" fmla="*/ 113112 h 175170"/>
                  <a:gd name="connsiteX217" fmla="*/ 116082 w 189841"/>
                  <a:gd name="connsiteY217" fmla="*/ 112703 h 175170"/>
                  <a:gd name="connsiteX218" fmla="*/ 116063 w 189841"/>
                  <a:gd name="connsiteY218" fmla="*/ 111689 h 175170"/>
                  <a:gd name="connsiteX219" fmla="*/ 126076 w 189841"/>
                  <a:gd name="connsiteY219" fmla="*/ 110085 h 175170"/>
                  <a:gd name="connsiteX220" fmla="*/ 128615 w 189841"/>
                  <a:gd name="connsiteY220" fmla="*/ 111057 h 175170"/>
                  <a:gd name="connsiteX221" fmla="*/ 128492 w 189841"/>
                  <a:gd name="connsiteY221" fmla="*/ 111670 h 175170"/>
                  <a:gd name="connsiteX222" fmla="*/ 127283 w 189841"/>
                  <a:gd name="connsiteY222" fmla="*/ 112383 h 175170"/>
                  <a:gd name="connsiteX223" fmla="*/ 125169 w 189841"/>
                  <a:gd name="connsiteY223" fmla="*/ 112540 h 175170"/>
                  <a:gd name="connsiteX224" fmla="*/ 125292 w 189841"/>
                  <a:gd name="connsiteY224" fmla="*/ 110592 h 175170"/>
                  <a:gd name="connsiteX225" fmla="*/ 148259 w 189841"/>
                  <a:gd name="connsiteY225" fmla="*/ 105865 h 175170"/>
                  <a:gd name="connsiteX226" fmla="*/ 147054 w 189841"/>
                  <a:gd name="connsiteY226" fmla="*/ 107265 h 175170"/>
                  <a:gd name="connsiteX227" fmla="*/ 145020 w 189841"/>
                  <a:gd name="connsiteY227" fmla="*/ 108570 h 175170"/>
                  <a:gd name="connsiteX228" fmla="*/ 141138 w 189841"/>
                  <a:gd name="connsiteY228" fmla="*/ 109568 h 175170"/>
                  <a:gd name="connsiteX229" fmla="*/ 140101 w 189841"/>
                  <a:gd name="connsiteY229" fmla="*/ 109666 h 175170"/>
                  <a:gd name="connsiteX230" fmla="*/ 140418 w 189841"/>
                  <a:gd name="connsiteY230" fmla="*/ 108645 h 175170"/>
                  <a:gd name="connsiteX231" fmla="*/ 142399 w 189841"/>
                  <a:gd name="connsiteY231" fmla="*/ 106873 h 175170"/>
                  <a:gd name="connsiteX232" fmla="*/ 145167 w 189841"/>
                  <a:gd name="connsiteY232" fmla="*/ 106786 h 175170"/>
                  <a:gd name="connsiteX233" fmla="*/ 147689 w 189841"/>
                  <a:gd name="connsiteY233" fmla="*/ 105898 h 175170"/>
                  <a:gd name="connsiteX234" fmla="*/ 119248 w 189841"/>
                  <a:gd name="connsiteY234" fmla="*/ 105703 h 175170"/>
                  <a:gd name="connsiteX235" fmla="*/ 120408 w 189841"/>
                  <a:gd name="connsiteY235" fmla="*/ 106538 h 175170"/>
                  <a:gd name="connsiteX236" fmla="*/ 123362 w 189841"/>
                  <a:gd name="connsiteY236" fmla="*/ 106981 h 175170"/>
                  <a:gd name="connsiteX237" fmla="*/ 124035 w 189841"/>
                  <a:gd name="connsiteY237" fmla="*/ 107775 h 175170"/>
                  <a:gd name="connsiteX238" fmla="*/ 123215 w 189841"/>
                  <a:gd name="connsiteY238" fmla="*/ 109423 h 175170"/>
                  <a:gd name="connsiteX239" fmla="*/ 121835 w 189841"/>
                  <a:gd name="connsiteY239" fmla="*/ 109169 h 175170"/>
                  <a:gd name="connsiteX240" fmla="*/ 119527 w 189841"/>
                  <a:gd name="connsiteY240" fmla="*/ 107396 h 175170"/>
                  <a:gd name="connsiteX241" fmla="*/ 118738 w 189841"/>
                  <a:gd name="connsiteY241" fmla="*/ 106591 h 175170"/>
                  <a:gd name="connsiteX242" fmla="*/ 118300 w 189841"/>
                  <a:gd name="connsiteY242" fmla="*/ 105799 h 175170"/>
                  <a:gd name="connsiteX243" fmla="*/ 104648 w 189841"/>
                  <a:gd name="connsiteY243" fmla="*/ 105651 h 175170"/>
                  <a:gd name="connsiteX244" fmla="*/ 105128 w 189841"/>
                  <a:gd name="connsiteY244" fmla="*/ 106512 h 175170"/>
                  <a:gd name="connsiteX245" fmla="*/ 104136 w 189841"/>
                  <a:gd name="connsiteY245" fmla="*/ 108356 h 175170"/>
                  <a:gd name="connsiteX246" fmla="*/ 102655 w 189841"/>
                  <a:gd name="connsiteY246" fmla="*/ 109597 h 175170"/>
                  <a:gd name="connsiteX247" fmla="*/ 102401 w 189841"/>
                  <a:gd name="connsiteY247" fmla="*/ 107736 h 175170"/>
                  <a:gd name="connsiteX248" fmla="*/ 103350 w 189841"/>
                  <a:gd name="connsiteY248" fmla="*/ 105778 h 175170"/>
                  <a:gd name="connsiteX249" fmla="*/ 158719 w 189841"/>
                  <a:gd name="connsiteY249" fmla="*/ 102358 h 175170"/>
                  <a:gd name="connsiteX250" fmla="*/ 161438 w 189841"/>
                  <a:gd name="connsiteY250" fmla="*/ 103201 h 175170"/>
                  <a:gd name="connsiteX251" fmla="*/ 162194 w 189841"/>
                  <a:gd name="connsiteY251" fmla="*/ 103111 h 175170"/>
                  <a:gd name="connsiteX252" fmla="*/ 163479 w 189841"/>
                  <a:gd name="connsiteY252" fmla="*/ 103417 h 175170"/>
                  <a:gd name="connsiteX253" fmla="*/ 163820 w 189841"/>
                  <a:gd name="connsiteY253" fmla="*/ 104971 h 175170"/>
                  <a:gd name="connsiteX254" fmla="*/ 162118 w 189841"/>
                  <a:gd name="connsiteY254" fmla="*/ 105196 h 175170"/>
                  <a:gd name="connsiteX255" fmla="*/ 159173 w 189841"/>
                  <a:gd name="connsiteY255" fmla="*/ 106622 h 175170"/>
                  <a:gd name="connsiteX256" fmla="*/ 157920 w 189841"/>
                  <a:gd name="connsiteY256" fmla="*/ 106309 h 175170"/>
                  <a:gd name="connsiteX257" fmla="*/ 156422 w 189841"/>
                  <a:gd name="connsiteY257" fmla="*/ 105069 h 175170"/>
                  <a:gd name="connsiteX258" fmla="*/ 154042 w 189841"/>
                  <a:gd name="connsiteY258" fmla="*/ 104940 h 175170"/>
                  <a:gd name="connsiteX259" fmla="*/ 153338 w 189841"/>
                  <a:gd name="connsiteY259" fmla="*/ 104602 h 175170"/>
                  <a:gd name="connsiteX260" fmla="*/ 154612 w 189841"/>
                  <a:gd name="connsiteY260" fmla="*/ 103140 h 175170"/>
                  <a:gd name="connsiteX261" fmla="*/ 156927 w 189841"/>
                  <a:gd name="connsiteY261" fmla="*/ 102400 h 175170"/>
                  <a:gd name="connsiteX262" fmla="*/ 23108 w 189841"/>
                  <a:gd name="connsiteY262" fmla="*/ 99333 h 175170"/>
                  <a:gd name="connsiteX263" fmla="*/ 24593 w 189841"/>
                  <a:gd name="connsiteY263" fmla="*/ 101294 h 175170"/>
                  <a:gd name="connsiteX264" fmla="*/ 26388 w 189841"/>
                  <a:gd name="connsiteY264" fmla="*/ 101608 h 175170"/>
                  <a:gd name="connsiteX265" fmla="*/ 27463 w 189841"/>
                  <a:gd name="connsiteY265" fmla="*/ 102513 h 175170"/>
                  <a:gd name="connsiteX266" fmla="*/ 29795 w 189841"/>
                  <a:gd name="connsiteY266" fmla="*/ 105004 h 175170"/>
                  <a:gd name="connsiteX267" fmla="*/ 27919 w 189841"/>
                  <a:gd name="connsiteY267" fmla="*/ 104387 h 175170"/>
                  <a:gd name="connsiteX268" fmla="*/ 25917 w 189841"/>
                  <a:gd name="connsiteY268" fmla="*/ 106110 h 175170"/>
                  <a:gd name="connsiteX269" fmla="*/ 23380 w 189841"/>
                  <a:gd name="connsiteY269" fmla="*/ 104097 h 175170"/>
                  <a:gd name="connsiteX270" fmla="*/ 21860 w 189841"/>
                  <a:gd name="connsiteY270" fmla="*/ 102058 h 175170"/>
                  <a:gd name="connsiteX271" fmla="*/ 21516 w 189841"/>
                  <a:gd name="connsiteY271" fmla="*/ 101241 h 175170"/>
                  <a:gd name="connsiteX272" fmla="*/ 113744 w 189841"/>
                  <a:gd name="connsiteY272" fmla="*/ 97780 h 175170"/>
                  <a:gd name="connsiteX273" fmla="*/ 115173 w 189841"/>
                  <a:gd name="connsiteY273" fmla="*/ 99739 h 175170"/>
                  <a:gd name="connsiteX274" fmla="*/ 117412 w 189841"/>
                  <a:gd name="connsiteY274" fmla="*/ 99967 h 175170"/>
                  <a:gd name="connsiteX275" fmla="*/ 117238 w 189841"/>
                  <a:gd name="connsiteY275" fmla="*/ 101174 h 175170"/>
                  <a:gd name="connsiteX276" fmla="*/ 117946 w 189841"/>
                  <a:gd name="connsiteY276" fmla="*/ 102729 h 175170"/>
                  <a:gd name="connsiteX277" fmla="*/ 118194 w 189841"/>
                  <a:gd name="connsiteY277" fmla="*/ 103684 h 175170"/>
                  <a:gd name="connsiteX278" fmla="*/ 117542 w 189841"/>
                  <a:gd name="connsiteY278" fmla="*/ 105403 h 175170"/>
                  <a:gd name="connsiteX279" fmla="*/ 115814 w 189841"/>
                  <a:gd name="connsiteY279" fmla="*/ 103405 h 175170"/>
                  <a:gd name="connsiteX280" fmla="*/ 113923 w 189841"/>
                  <a:gd name="connsiteY280" fmla="*/ 102035 h 175170"/>
                  <a:gd name="connsiteX281" fmla="*/ 113215 w 189841"/>
                  <a:gd name="connsiteY281" fmla="*/ 100840 h 175170"/>
                  <a:gd name="connsiteX282" fmla="*/ 112062 w 189841"/>
                  <a:gd name="connsiteY282" fmla="*/ 100118 h 175170"/>
                  <a:gd name="connsiteX283" fmla="*/ 111748 w 189841"/>
                  <a:gd name="connsiteY283" fmla="*/ 98509 h 175170"/>
                  <a:gd name="connsiteX284" fmla="*/ 113146 w 189841"/>
                  <a:gd name="connsiteY284" fmla="*/ 97847 h 175170"/>
                  <a:gd name="connsiteX285" fmla="*/ 84849 w 189841"/>
                  <a:gd name="connsiteY285" fmla="*/ 97755 h 175170"/>
                  <a:gd name="connsiteX286" fmla="*/ 85553 w 189841"/>
                  <a:gd name="connsiteY286" fmla="*/ 97885 h 175170"/>
                  <a:gd name="connsiteX287" fmla="*/ 85981 w 189841"/>
                  <a:gd name="connsiteY287" fmla="*/ 98290 h 175170"/>
                  <a:gd name="connsiteX288" fmla="*/ 86337 w 189841"/>
                  <a:gd name="connsiteY288" fmla="*/ 99426 h 175170"/>
                  <a:gd name="connsiteX289" fmla="*/ 85462 w 189841"/>
                  <a:gd name="connsiteY289" fmla="*/ 100060 h 175170"/>
                  <a:gd name="connsiteX290" fmla="*/ 84475 w 189841"/>
                  <a:gd name="connsiteY290" fmla="*/ 100028 h 175170"/>
                  <a:gd name="connsiteX291" fmla="*/ 83778 w 189841"/>
                  <a:gd name="connsiteY291" fmla="*/ 99795 h 175170"/>
                  <a:gd name="connsiteX292" fmla="*/ 83426 w 189841"/>
                  <a:gd name="connsiteY292" fmla="*/ 99289 h 175170"/>
                  <a:gd name="connsiteX293" fmla="*/ 83862 w 189841"/>
                  <a:gd name="connsiteY293" fmla="*/ 99047 h 175170"/>
                  <a:gd name="connsiteX294" fmla="*/ 84374 w 189841"/>
                  <a:gd name="connsiteY294" fmla="*/ 98030 h 175170"/>
                  <a:gd name="connsiteX295" fmla="*/ 20270 w 189841"/>
                  <a:gd name="connsiteY295" fmla="*/ 85327 h 175170"/>
                  <a:gd name="connsiteX296" fmla="*/ 21357 w 189841"/>
                  <a:gd name="connsiteY296" fmla="*/ 87684 h 175170"/>
                  <a:gd name="connsiteX297" fmla="*/ 21631 w 189841"/>
                  <a:gd name="connsiteY297" fmla="*/ 90652 h 175170"/>
                  <a:gd name="connsiteX298" fmla="*/ 23190 w 189841"/>
                  <a:gd name="connsiteY298" fmla="*/ 91209 h 175170"/>
                  <a:gd name="connsiteX299" fmla="*/ 25261 w 189841"/>
                  <a:gd name="connsiteY299" fmla="*/ 93882 h 175170"/>
                  <a:gd name="connsiteX300" fmla="*/ 25082 w 189841"/>
                  <a:gd name="connsiteY300" fmla="*/ 95249 h 175170"/>
                  <a:gd name="connsiteX301" fmla="*/ 24652 w 189841"/>
                  <a:gd name="connsiteY301" fmla="*/ 95717 h 175170"/>
                  <a:gd name="connsiteX302" fmla="*/ 21221 w 189841"/>
                  <a:gd name="connsiteY302" fmla="*/ 94456 h 175170"/>
                  <a:gd name="connsiteX303" fmla="*/ 20398 w 189841"/>
                  <a:gd name="connsiteY303" fmla="*/ 95022 h 175170"/>
                  <a:gd name="connsiteX304" fmla="*/ 19394 w 189841"/>
                  <a:gd name="connsiteY304" fmla="*/ 94792 h 175170"/>
                  <a:gd name="connsiteX305" fmla="*/ 18774 w 189841"/>
                  <a:gd name="connsiteY305" fmla="*/ 93316 h 175170"/>
                  <a:gd name="connsiteX306" fmla="*/ 18845 w 189841"/>
                  <a:gd name="connsiteY306" fmla="*/ 92797 h 175170"/>
                  <a:gd name="connsiteX307" fmla="*/ 18284 w 189841"/>
                  <a:gd name="connsiteY307" fmla="*/ 91913 h 175170"/>
                  <a:gd name="connsiteX308" fmla="*/ 17815 w 189841"/>
                  <a:gd name="connsiteY308" fmla="*/ 91518 h 175170"/>
                  <a:gd name="connsiteX309" fmla="*/ 16464 w 189841"/>
                  <a:gd name="connsiteY309" fmla="*/ 92692 h 175170"/>
                  <a:gd name="connsiteX310" fmla="*/ 15612 w 189841"/>
                  <a:gd name="connsiteY310" fmla="*/ 92912 h 175170"/>
                  <a:gd name="connsiteX311" fmla="*/ 15606 w 189841"/>
                  <a:gd name="connsiteY311" fmla="*/ 91837 h 175170"/>
                  <a:gd name="connsiteX312" fmla="*/ 16854 w 189841"/>
                  <a:gd name="connsiteY312" fmla="*/ 88881 h 175170"/>
                  <a:gd name="connsiteX313" fmla="*/ 17437 w 189841"/>
                  <a:gd name="connsiteY313" fmla="*/ 88382 h 175170"/>
                  <a:gd name="connsiteX314" fmla="*/ 18463 w 189841"/>
                  <a:gd name="connsiteY314" fmla="*/ 89358 h 175170"/>
                  <a:gd name="connsiteX315" fmla="*/ 19307 w 189841"/>
                  <a:gd name="connsiteY315" fmla="*/ 88995 h 175170"/>
                  <a:gd name="connsiteX316" fmla="*/ 19942 w 189841"/>
                  <a:gd name="connsiteY316" fmla="*/ 87396 h 175170"/>
                  <a:gd name="connsiteX317" fmla="*/ 19985 w 189841"/>
                  <a:gd name="connsiteY317" fmla="*/ 85801 h 175170"/>
                  <a:gd name="connsiteX318" fmla="*/ 22184 w 189841"/>
                  <a:gd name="connsiteY318" fmla="*/ 85094 h 175170"/>
                  <a:gd name="connsiteX319" fmla="*/ 22739 w 189841"/>
                  <a:gd name="connsiteY319" fmla="*/ 85292 h 175170"/>
                  <a:gd name="connsiteX320" fmla="*/ 23324 w 189841"/>
                  <a:gd name="connsiteY320" fmla="*/ 85933 h 175170"/>
                  <a:gd name="connsiteX321" fmla="*/ 23319 w 189841"/>
                  <a:gd name="connsiteY321" fmla="*/ 86588 h 175170"/>
                  <a:gd name="connsiteX322" fmla="*/ 23553 w 189841"/>
                  <a:gd name="connsiteY322" fmla="*/ 87290 h 175170"/>
                  <a:gd name="connsiteX323" fmla="*/ 24162 w 189841"/>
                  <a:gd name="connsiteY323" fmla="*/ 88136 h 175170"/>
                  <a:gd name="connsiteX324" fmla="*/ 24593 w 189841"/>
                  <a:gd name="connsiteY324" fmla="*/ 89070 h 175170"/>
                  <a:gd name="connsiteX325" fmla="*/ 23501 w 189841"/>
                  <a:gd name="connsiteY325" fmla="*/ 89348 h 175170"/>
                  <a:gd name="connsiteX326" fmla="*/ 22110 w 189841"/>
                  <a:gd name="connsiteY326" fmla="*/ 86887 h 175170"/>
                  <a:gd name="connsiteX327" fmla="*/ 21607 w 189841"/>
                  <a:gd name="connsiteY327" fmla="*/ 85189 h 175170"/>
                  <a:gd name="connsiteX328" fmla="*/ 140766 w 189841"/>
                  <a:gd name="connsiteY328" fmla="*/ 82063 h 175170"/>
                  <a:gd name="connsiteX329" fmla="*/ 142932 w 189841"/>
                  <a:gd name="connsiteY329" fmla="*/ 83533 h 175170"/>
                  <a:gd name="connsiteX330" fmla="*/ 144036 w 189841"/>
                  <a:gd name="connsiteY330" fmla="*/ 83634 h 175170"/>
                  <a:gd name="connsiteX331" fmla="*/ 143612 w 189841"/>
                  <a:gd name="connsiteY331" fmla="*/ 85038 h 175170"/>
                  <a:gd name="connsiteX332" fmla="*/ 143798 w 189841"/>
                  <a:gd name="connsiteY332" fmla="*/ 85494 h 175170"/>
                  <a:gd name="connsiteX333" fmla="*/ 143962 w 189841"/>
                  <a:gd name="connsiteY333" fmla="*/ 89751 h 175170"/>
                  <a:gd name="connsiteX334" fmla="*/ 142939 w 189841"/>
                  <a:gd name="connsiteY334" fmla="*/ 90350 h 175170"/>
                  <a:gd name="connsiteX335" fmla="*/ 142770 w 189841"/>
                  <a:gd name="connsiteY335" fmla="*/ 91518 h 175170"/>
                  <a:gd name="connsiteX336" fmla="*/ 142569 w 189841"/>
                  <a:gd name="connsiteY336" fmla="*/ 91932 h 175170"/>
                  <a:gd name="connsiteX337" fmla="*/ 140458 w 189841"/>
                  <a:gd name="connsiteY337" fmla="*/ 93383 h 175170"/>
                  <a:gd name="connsiteX338" fmla="*/ 138100 w 189841"/>
                  <a:gd name="connsiteY338" fmla="*/ 91283 h 175170"/>
                  <a:gd name="connsiteX339" fmla="*/ 137711 w 189841"/>
                  <a:gd name="connsiteY339" fmla="*/ 90607 h 175170"/>
                  <a:gd name="connsiteX340" fmla="*/ 139442 w 189841"/>
                  <a:gd name="connsiteY340" fmla="*/ 89759 h 175170"/>
                  <a:gd name="connsiteX341" fmla="*/ 140300 w 189841"/>
                  <a:gd name="connsiteY341" fmla="*/ 88451 h 175170"/>
                  <a:gd name="connsiteX342" fmla="*/ 139604 w 189841"/>
                  <a:gd name="connsiteY342" fmla="*/ 86844 h 175170"/>
                  <a:gd name="connsiteX343" fmla="*/ 137201 w 189841"/>
                  <a:gd name="connsiteY343" fmla="*/ 84466 h 175170"/>
                  <a:gd name="connsiteX344" fmla="*/ 137087 w 189841"/>
                  <a:gd name="connsiteY344" fmla="*/ 82776 h 175170"/>
                  <a:gd name="connsiteX345" fmla="*/ 23166 w 189841"/>
                  <a:gd name="connsiteY345" fmla="*/ 75808 h 175170"/>
                  <a:gd name="connsiteX346" fmla="*/ 23730 w 189841"/>
                  <a:gd name="connsiteY346" fmla="*/ 76971 h 175170"/>
                  <a:gd name="connsiteX347" fmla="*/ 23624 w 189841"/>
                  <a:gd name="connsiteY347" fmla="*/ 81119 h 175170"/>
                  <a:gd name="connsiteX348" fmla="*/ 23002 w 189841"/>
                  <a:gd name="connsiteY348" fmla="*/ 81883 h 175170"/>
                  <a:gd name="connsiteX349" fmla="*/ 22143 w 189841"/>
                  <a:gd name="connsiteY349" fmla="*/ 82082 h 175170"/>
                  <a:gd name="connsiteX350" fmla="*/ 21402 w 189841"/>
                  <a:gd name="connsiteY350" fmla="*/ 81946 h 175170"/>
                  <a:gd name="connsiteX351" fmla="*/ 20730 w 189841"/>
                  <a:gd name="connsiteY351" fmla="*/ 82063 h 175170"/>
                  <a:gd name="connsiteX352" fmla="*/ 20083 w 189841"/>
                  <a:gd name="connsiteY352" fmla="*/ 82556 h 175170"/>
                  <a:gd name="connsiteX353" fmla="*/ 20154 w 189841"/>
                  <a:gd name="connsiteY353" fmla="*/ 80513 h 175170"/>
                  <a:gd name="connsiteX354" fmla="*/ 20918 w 189841"/>
                  <a:gd name="connsiteY354" fmla="*/ 77978 h 175170"/>
                  <a:gd name="connsiteX355" fmla="*/ 21851 w 189841"/>
                  <a:gd name="connsiteY355" fmla="*/ 76496 h 175170"/>
                  <a:gd name="connsiteX356" fmla="*/ 107004 w 189841"/>
                  <a:gd name="connsiteY356" fmla="*/ 72294 h 175170"/>
                  <a:gd name="connsiteX357" fmla="*/ 108738 w 189841"/>
                  <a:gd name="connsiteY357" fmla="*/ 73277 h 175170"/>
                  <a:gd name="connsiteX358" fmla="*/ 109118 w 189841"/>
                  <a:gd name="connsiteY358" fmla="*/ 74914 h 175170"/>
                  <a:gd name="connsiteX359" fmla="*/ 111185 w 189841"/>
                  <a:gd name="connsiteY359" fmla="*/ 76712 h 175170"/>
                  <a:gd name="connsiteX360" fmla="*/ 108848 w 189841"/>
                  <a:gd name="connsiteY360" fmla="*/ 77341 h 175170"/>
                  <a:gd name="connsiteX361" fmla="*/ 108228 w 189841"/>
                  <a:gd name="connsiteY361" fmla="*/ 77242 h 175170"/>
                  <a:gd name="connsiteX362" fmla="*/ 108749 w 189841"/>
                  <a:gd name="connsiteY362" fmla="*/ 76448 h 175170"/>
                  <a:gd name="connsiteX363" fmla="*/ 108790 w 189841"/>
                  <a:gd name="connsiteY363" fmla="*/ 76114 h 175170"/>
                  <a:gd name="connsiteX364" fmla="*/ 106460 w 189841"/>
                  <a:gd name="connsiteY364" fmla="*/ 74662 h 175170"/>
                  <a:gd name="connsiteX365" fmla="*/ 106734 w 189841"/>
                  <a:gd name="connsiteY365" fmla="*/ 72775 h 175170"/>
                  <a:gd name="connsiteX366" fmla="*/ 81068 w 189841"/>
                  <a:gd name="connsiteY366" fmla="*/ 70881 h 175170"/>
                  <a:gd name="connsiteX367" fmla="*/ 83340 w 189841"/>
                  <a:gd name="connsiteY367" fmla="*/ 72853 h 175170"/>
                  <a:gd name="connsiteX368" fmla="*/ 84590 w 189841"/>
                  <a:gd name="connsiteY368" fmla="*/ 75656 h 175170"/>
                  <a:gd name="connsiteX369" fmla="*/ 85762 w 189841"/>
                  <a:gd name="connsiteY369" fmla="*/ 76602 h 175170"/>
                  <a:gd name="connsiteX370" fmla="*/ 88222 w 189841"/>
                  <a:gd name="connsiteY370" fmla="*/ 77718 h 175170"/>
                  <a:gd name="connsiteX371" fmla="*/ 89377 w 189841"/>
                  <a:gd name="connsiteY371" fmla="*/ 77860 h 175170"/>
                  <a:gd name="connsiteX372" fmla="*/ 93573 w 189841"/>
                  <a:gd name="connsiteY372" fmla="*/ 79875 h 175170"/>
                  <a:gd name="connsiteX373" fmla="*/ 98455 w 189841"/>
                  <a:gd name="connsiteY373" fmla="*/ 80277 h 175170"/>
                  <a:gd name="connsiteX374" fmla="*/ 99086 w 189841"/>
                  <a:gd name="connsiteY374" fmla="*/ 80857 h 175170"/>
                  <a:gd name="connsiteX375" fmla="*/ 99686 w 189841"/>
                  <a:gd name="connsiteY375" fmla="*/ 82409 h 175170"/>
                  <a:gd name="connsiteX376" fmla="*/ 100682 w 189841"/>
                  <a:gd name="connsiteY376" fmla="*/ 83626 h 175170"/>
                  <a:gd name="connsiteX377" fmla="*/ 100932 w 189841"/>
                  <a:gd name="connsiteY377" fmla="*/ 84573 h 175170"/>
                  <a:gd name="connsiteX378" fmla="*/ 100412 w 189841"/>
                  <a:gd name="connsiteY378" fmla="*/ 85623 h 175170"/>
                  <a:gd name="connsiteX379" fmla="*/ 101133 w 189841"/>
                  <a:gd name="connsiteY379" fmla="*/ 88834 h 175170"/>
                  <a:gd name="connsiteX380" fmla="*/ 102364 w 189841"/>
                  <a:gd name="connsiteY380" fmla="*/ 91881 h 175170"/>
                  <a:gd name="connsiteX381" fmla="*/ 104219 w 189841"/>
                  <a:gd name="connsiteY381" fmla="*/ 93358 h 175170"/>
                  <a:gd name="connsiteX382" fmla="*/ 106525 w 189841"/>
                  <a:gd name="connsiteY382" fmla="*/ 93804 h 175170"/>
                  <a:gd name="connsiteX383" fmla="*/ 108721 w 189841"/>
                  <a:gd name="connsiteY383" fmla="*/ 93743 h 175170"/>
                  <a:gd name="connsiteX384" fmla="*/ 109276 w 189841"/>
                  <a:gd name="connsiteY384" fmla="*/ 94347 h 175170"/>
                  <a:gd name="connsiteX385" fmla="*/ 109058 w 189841"/>
                  <a:gd name="connsiteY385" fmla="*/ 97010 h 175170"/>
                  <a:gd name="connsiteX386" fmla="*/ 108129 w 189841"/>
                  <a:gd name="connsiteY386" fmla="*/ 98046 h 175170"/>
                  <a:gd name="connsiteX387" fmla="*/ 107374 w 189841"/>
                  <a:gd name="connsiteY387" fmla="*/ 98298 h 175170"/>
                  <a:gd name="connsiteX388" fmla="*/ 106717 w 189841"/>
                  <a:gd name="connsiteY388" fmla="*/ 98026 h 175170"/>
                  <a:gd name="connsiteX389" fmla="*/ 106123 w 189841"/>
                  <a:gd name="connsiteY389" fmla="*/ 97399 h 175170"/>
                  <a:gd name="connsiteX390" fmla="*/ 105476 w 189841"/>
                  <a:gd name="connsiteY390" fmla="*/ 97103 h 175170"/>
                  <a:gd name="connsiteX391" fmla="*/ 104214 w 189841"/>
                  <a:gd name="connsiteY391" fmla="*/ 97051 h 175170"/>
                  <a:gd name="connsiteX392" fmla="*/ 103292 w 189841"/>
                  <a:gd name="connsiteY392" fmla="*/ 95979 h 175170"/>
                  <a:gd name="connsiteX393" fmla="*/ 100954 w 189841"/>
                  <a:gd name="connsiteY393" fmla="*/ 94512 h 175170"/>
                  <a:gd name="connsiteX394" fmla="*/ 100524 w 189841"/>
                  <a:gd name="connsiteY394" fmla="*/ 93637 h 175170"/>
                  <a:gd name="connsiteX395" fmla="*/ 100446 w 189841"/>
                  <a:gd name="connsiteY395" fmla="*/ 92285 h 175170"/>
                  <a:gd name="connsiteX396" fmla="*/ 99453 w 189841"/>
                  <a:gd name="connsiteY396" fmla="*/ 91289 h 175170"/>
                  <a:gd name="connsiteX397" fmla="*/ 98540 w 189841"/>
                  <a:gd name="connsiteY397" fmla="*/ 89393 h 175170"/>
                  <a:gd name="connsiteX398" fmla="*/ 97671 w 189841"/>
                  <a:gd name="connsiteY398" fmla="*/ 88870 h 175170"/>
                  <a:gd name="connsiteX399" fmla="*/ 97192 w 189841"/>
                  <a:gd name="connsiteY399" fmla="*/ 87921 h 175170"/>
                  <a:gd name="connsiteX400" fmla="*/ 97153 w 189841"/>
                  <a:gd name="connsiteY400" fmla="*/ 87513 h 175170"/>
                  <a:gd name="connsiteX401" fmla="*/ 93750 w 189841"/>
                  <a:gd name="connsiteY401" fmla="*/ 87237 h 175170"/>
                  <a:gd name="connsiteX402" fmla="*/ 90932 w 189841"/>
                  <a:gd name="connsiteY402" fmla="*/ 87224 h 175170"/>
                  <a:gd name="connsiteX403" fmla="*/ 88544 w 189841"/>
                  <a:gd name="connsiteY403" fmla="*/ 86147 h 175170"/>
                  <a:gd name="connsiteX404" fmla="*/ 87805 w 189841"/>
                  <a:gd name="connsiteY404" fmla="*/ 83329 h 175170"/>
                  <a:gd name="connsiteX405" fmla="*/ 86389 w 189841"/>
                  <a:gd name="connsiteY405" fmla="*/ 82571 h 175170"/>
                  <a:gd name="connsiteX406" fmla="*/ 85326 w 189841"/>
                  <a:gd name="connsiteY406" fmla="*/ 81773 h 175170"/>
                  <a:gd name="connsiteX407" fmla="*/ 84441 w 189841"/>
                  <a:gd name="connsiteY407" fmla="*/ 80667 h 175170"/>
                  <a:gd name="connsiteX408" fmla="*/ 82204 w 189841"/>
                  <a:gd name="connsiteY408" fmla="*/ 78627 h 175170"/>
                  <a:gd name="connsiteX409" fmla="*/ 79729 w 189841"/>
                  <a:gd name="connsiteY409" fmla="*/ 76918 h 175170"/>
                  <a:gd name="connsiteX410" fmla="*/ 77337 w 189841"/>
                  <a:gd name="connsiteY410" fmla="*/ 75793 h 175170"/>
                  <a:gd name="connsiteX411" fmla="*/ 74797 w 189841"/>
                  <a:gd name="connsiteY411" fmla="*/ 75055 h 175170"/>
                  <a:gd name="connsiteX412" fmla="*/ 72733 w 189841"/>
                  <a:gd name="connsiteY412" fmla="*/ 75926 h 175170"/>
                  <a:gd name="connsiteX413" fmla="*/ 71530 w 189841"/>
                  <a:gd name="connsiteY413" fmla="*/ 75719 h 175170"/>
                  <a:gd name="connsiteX414" fmla="*/ 71286 w 189841"/>
                  <a:gd name="connsiteY414" fmla="*/ 75130 h 175170"/>
                  <a:gd name="connsiteX415" fmla="*/ 73851 w 189841"/>
                  <a:gd name="connsiteY415" fmla="*/ 73957 h 175170"/>
                  <a:gd name="connsiteX416" fmla="*/ 77378 w 189841"/>
                  <a:gd name="connsiteY416" fmla="*/ 71714 h 175170"/>
                  <a:gd name="connsiteX417" fmla="*/ 79863 w 189841"/>
                  <a:gd name="connsiteY417" fmla="*/ 70973 h 175170"/>
                  <a:gd name="connsiteX418" fmla="*/ 87287 w 189841"/>
                  <a:gd name="connsiteY418" fmla="*/ 66387 h 175170"/>
                  <a:gd name="connsiteX419" fmla="*/ 91396 w 189841"/>
                  <a:gd name="connsiteY419" fmla="*/ 68825 h 175170"/>
                  <a:gd name="connsiteX420" fmla="*/ 90409 w 189841"/>
                  <a:gd name="connsiteY420" fmla="*/ 69700 h 175170"/>
                  <a:gd name="connsiteX421" fmla="*/ 88883 w 189841"/>
                  <a:gd name="connsiteY421" fmla="*/ 69317 h 175170"/>
                  <a:gd name="connsiteX422" fmla="*/ 95622 w 189841"/>
                  <a:gd name="connsiteY422" fmla="*/ 64855 h 175170"/>
                  <a:gd name="connsiteX423" fmla="*/ 94933 w 189841"/>
                  <a:gd name="connsiteY423" fmla="*/ 66595 h 175170"/>
                  <a:gd name="connsiteX424" fmla="*/ 93789 w 189841"/>
                  <a:gd name="connsiteY424" fmla="*/ 67688 h 175170"/>
                  <a:gd name="connsiteX425" fmla="*/ 92755 w 189841"/>
                  <a:gd name="connsiteY425" fmla="*/ 67992 h 175170"/>
                  <a:gd name="connsiteX426" fmla="*/ 93791 w 189841"/>
                  <a:gd name="connsiteY426" fmla="*/ 65926 h 175170"/>
                  <a:gd name="connsiteX427" fmla="*/ 148180 w 189841"/>
                  <a:gd name="connsiteY427" fmla="*/ 61866 h 175170"/>
                  <a:gd name="connsiteX428" fmla="*/ 149559 w 189841"/>
                  <a:gd name="connsiteY428" fmla="*/ 63255 h 175170"/>
                  <a:gd name="connsiteX429" fmla="*/ 149175 w 189841"/>
                  <a:gd name="connsiteY429" fmla="*/ 64793 h 175170"/>
                  <a:gd name="connsiteX430" fmla="*/ 152233 w 189841"/>
                  <a:gd name="connsiteY430" fmla="*/ 67340 h 175170"/>
                  <a:gd name="connsiteX431" fmla="*/ 153276 w 189841"/>
                  <a:gd name="connsiteY431" fmla="*/ 68951 h 175170"/>
                  <a:gd name="connsiteX432" fmla="*/ 153660 w 189841"/>
                  <a:gd name="connsiteY432" fmla="*/ 70521 h 175170"/>
                  <a:gd name="connsiteX433" fmla="*/ 153403 w 189841"/>
                  <a:gd name="connsiteY433" fmla="*/ 70971 h 175170"/>
                  <a:gd name="connsiteX434" fmla="*/ 152243 w 189841"/>
                  <a:gd name="connsiteY434" fmla="*/ 70120 h 175170"/>
                  <a:gd name="connsiteX435" fmla="*/ 151296 w 189841"/>
                  <a:gd name="connsiteY435" fmla="*/ 69849 h 175170"/>
                  <a:gd name="connsiteX436" fmla="*/ 151615 w 189841"/>
                  <a:gd name="connsiteY436" fmla="*/ 70971 h 175170"/>
                  <a:gd name="connsiteX437" fmla="*/ 152589 w 189841"/>
                  <a:gd name="connsiteY437" fmla="*/ 71935 h 175170"/>
                  <a:gd name="connsiteX438" fmla="*/ 150855 w 189841"/>
                  <a:gd name="connsiteY438" fmla="*/ 72487 h 175170"/>
                  <a:gd name="connsiteX439" fmla="*/ 149117 w 189841"/>
                  <a:gd name="connsiteY439" fmla="*/ 72458 h 175170"/>
                  <a:gd name="connsiteX440" fmla="*/ 144046 w 189841"/>
                  <a:gd name="connsiteY440" fmla="*/ 71115 h 175170"/>
                  <a:gd name="connsiteX441" fmla="*/ 142876 w 189841"/>
                  <a:gd name="connsiteY441" fmla="*/ 69688 h 175170"/>
                  <a:gd name="connsiteX442" fmla="*/ 145910 w 189841"/>
                  <a:gd name="connsiteY442" fmla="*/ 67538 h 175170"/>
                  <a:gd name="connsiteX443" fmla="*/ 146530 w 189841"/>
                  <a:gd name="connsiteY443" fmla="*/ 66672 h 175170"/>
                  <a:gd name="connsiteX444" fmla="*/ 144381 w 189841"/>
                  <a:gd name="connsiteY444" fmla="*/ 66757 h 175170"/>
                  <a:gd name="connsiteX445" fmla="*/ 142090 w 189841"/>
                  <a:gd name="connsiteY445" fmla="*/ 69311 h 175170"/>
                  <a:gd name="connsiteX446" fmla="*/ 138417 w 189841"/>
                  <a:gd name="connsiteY446" fmla="*/ 68189 h 175170"/>
                  <a:gd name="connsiteX447" fmla="*/ 137294 w 189841"/>
                  <a:gd name="connsiteY447" fmla="*/ 67162 h 175170"/>
                  <a:gd name="connsiteX448" fmla="*/ 137043 w 189841"/>
                  <a:gd name="connsiteY448" fmla="*/ 66608 h 175170"/>
                  <a:gd name="connsiteX449" fmla="*/ 138490 w 189841"/>
                  <a:gd name="connsiteY449" fmla="*/ 64341 h 175170"/>
                  <a:gd name="connsiteX450" fmla="*/ 141075 w 189841"/>
                  <a:gd name="connsiteY450" fmla="*/ 64417 h 175170"/>
                  <a:gd name="connsiteX451" fmla="*/ 142444 w 189841"/>
                  <a:gd name="connsiteY451" fmla="*/ 63907 h 175170"/>
                  <a:gd name="connsiteX452" fmla="*/ 144135 w 189841"/>
                  <a:gd name="connsiteY452" fmla="*/ 63190 h 175170"/>
                  <a:gd name="connsiteX453" fmla="*/ 144148 w 189841"/>
                  <a:gd name="connsiteY453" fmla="*/ 62112 h 175170"/>
                  <a:gd name="connsiteX454" fmla="*/ 4248 w 189841"/>
                  <a:gd name="connsiteY454" fmla="*/ 50509 h 175170"/>
                  <a:gd name="connsiteX455" fmla="*/ 5422 w 189841"/>
                  <a:gd name="connsiteY455" fmla="*/ 51103 h 175170"/>
                  <a:gd name="connsiteX456" fmla="*/ 6182 w 189841"/>
                  <a:gd name="connsiteY456" fmla="*/ 51716 h 175170"/>
                  <a:gd name="connsiteX457" fmla="*/ 6420 w 189841"/>
                  <a:gd name="connsiteY457" fmla="*/ 52418 h 175170"/>
                  <a:gd name="connsiteX458" fmla="*/ 4770 w 189841"/>
                  <a:gd name="connsiteY458" fmla="*/ 53826 h 175170"/>
                  <a:gd name="connsiteX459" fmla="*/ 4427 w 189841"/>
                  <a:gd name="connsiteY459" fmla="*/ 54463 h 175170"/>
                  <a:gd name="connsiteX460" fmla="*/ 5697 w 189841"/>
                  <a:gd name="connsiteY460" fmla="*/ 55727 h 175170"/>
                  <a:gd name="connsiteX461" fmla="*/ 5675 w 189841"/>
                  <a:gd name="connsiteY461" fmla="*/ 56233 h 175170"/>
                  <a:gd name="connsiteX462" fmla="*/ 6211 w 189841"/>
                  <a:gd name="connsiteY462" fmla="*/ 58677 h 175170"/>
                  <a:gd name="connsiteX463" fmla="*/ 6828 w 189841"/>
                  <a:gd name="connsiteY463" fmla="*/ 59599 h 175170"/>
                  <a:gd name="connsiteX464" fmla="*/ 8430 w 189841"/>
                  <a:gd name="connsiteY464" fmla="*/ 60334 h 175170"/>
                  <a:gd name="connsiteX465" fmla="*/ 9540 w 189841"/>
                  <a:gd name="connsiteY465" fmla="*/ 60577 h 175170"/>
                  <a:gd name="connsiteX466" fmla="*/ 10020 w 189841"/>
                  <a:gd name="connsiteY466" fmla="*/ 62032 h 175170"/>
                  <a:gd name="connsiteX467" fmla="*/ 7265 w 189841"/>
                  <a:gd name="connsiteY467" fmla="*/ 61129 h 175170"/>
                  <a:gd name="connsiteX468" fmla="*/ 5252 w 189841"/>
                  <a:gd name="connsiteY468" fmla="*/ 59829 h 175170"/>
                  <a:gd name="connsiteX469" fmla="*/ 3591 w 189841"/>
                  <a:gd name="connsiteY469" fmla="*/ 56615 h 175170"/>
                  <a:gd name="connsiteX470" fmla="*/ 54 w 189841"/>
                  <a:gd name="connsiteY470" fmla="*/ 52953 h 175170"/>
                  <a:gd name="connsiteX471" fmla="*/ 0 w 189841"/>
                  <a:gd name="connsiteY471" fmla="*/ 51889 h 175170"/>
                  <a:gd name="connsiteX472" fmla="*/ 1345 w 189841"/>
                  <a:gd name="connsiteY472" fmla="*/ 51082 h 175170"/>
                  <a:gd name="connsiteX473" fmla="*/ 128309 w 189841"/>
                  <a:gd name="connsiteY473" fmla="*/ 44914 h 175170"/>
                  <a:gd name="connsiteX474" fmla="*/ 128056 w 189841"/>
                  <a:gd name="connsiteY474" fmla="*/ 46257 h 175170"/>
                  <a:gd name="connsiteX475" fmla="*/ 127220 w 189841"/>
                  <a:gd name="connsiteY475" fmla="*/ 47137 h 175170"/>
                  <a:gd name="connsiteX476" fmla="*/ 126605 w 189841"/>
                  <a:gd name="connsiteY476" fmla="*/ 48654 h 175170"/>
                  <a:gd name="connsiteX477" fmla="*/ 126272 w 189841"/>
                  <a:gd name="connsiteY477" fmla="*/ 50821 h 175170"/>
                  <a:gd name="connsiteX478" fmla="*/ 124983 w 189841"/>
                  <a:gd name="connsiteY478" fmla="*/ 50873 h 175170"/>
                  <a:gd name="connsiteX479" fmla="*/ 124202 w 189841"/>
                  <a:gd name="connsiteY479" fmla="*/ 50435 h 175170"/>
                  <a:gd name="connsiteX480" fmla="*/ 123945 w 189841"/>
                  <a:gd name="connsiteY480" fmla="*/ 49616 h 175170"/>
                  <a:gd name="connsiteX481" fmla="*/ 123893 w 189841"/>
                  <a:gd name="connsiteY481" fmla="*/ 48581 h 175170"/>
                  <a:gd name="connsiteX482" fmla="*/ 123327 w 189841"/>
                  <a:gd name="connsiteY482" fmla="*/ 48621 h 175170"/>
                  <a:gd name="connsiteX483" fmla="*/ 122871 w 189841"/>
                  <a:gd name="connsiteY483" fmla="*/ 49746 h 175170"/>
                  <a:gd name="connsiteX484" fmla="*/ 122472 w 189841"/>
                  <a:gd name="connsiteY484" fmla="*/ 50253 h 175170"/>
                  <a:gd name="connsiteX485" fmla="*/ 121174 w 189841"/>
                  <a:gd name="connsiteY485" fmla="*/ 50360 h 175170"/>
                  <a:gd name="connsiteX486" fmla="*/ 119753 w 189841"/>
                  <a:gd name="connsiteY486" fmla="*/ 49668 h 175170"/>
                  <a:gd name="connsiteX487" fmla="*/ 119820 w 189841"/>
                  <a:gd name="connsiteY487" fmla="*/ 48171 h 175170"/>
                  <a:gd name="connsiteX488" fmla="*/ 119535 w 189841"/>
                  <a:gd name="connsiteY488" fmla="*/ 46438 h 175170"/>
                  <a:gd name="connsiteX489" fmla="*/ 119660 w 189841"/>
                  <a:gd name="connsiteY489" fmla="*/ 45831 h 175170"/>
                  <a:gd name="connsiteX490" fmla="*/ 123556 w 189841"/>
                  <a:gd name="connsiteY490" fmla="*/ 45681 h 175170"/>
                  <a:gd name="connsiteX491" fmla="*/ 124696 w 189841"/>
                  <a:gd name="connsiteY491" fmla="*/ 46961 h 175170"/>
                  <a:gd name="connsiteX492" fmla="*/ 126074 w 189841"/>
                  <a:gd name="connsiteY492" fmla="*/ 46219 h 175170"/>
                  <a:gd name="connsiteX493" fmla="*/ 126639 w 189841"/>
                  <a:gd name="connsiteY493" fmla="*/ 45417 h 175170"/>
                  <a:gd name="connsiteX494" fmla="*/ 130950 w 189841"/>
                  <a:gd name="connsiteY494" fmla="*/ 32341 h 175170"/>
                  <a:gd name="connsiteX495" fmla="*/ 132183 w 189841"/>
                  <a:gd name="connsiteY495" fmla="*/ 32966 h 175170"/>
                  <a:gd name="connsiteX496" fmla="*/ 133066 w 189841"/>
                  <a:gd name="connsiteY496" fmla="*/ 33702 h 175170"/>
                  <a:gd name="connsiteX497" fmla="*/ 133541 w 189841"/>
                  <a:gd name="connsiteY497" fmla="*/ 34679 h 175170"/>
                  <a:gd name="connsiteX498" fmla="*/ 131040 w 189841"/>
                  <a:gd name="connsiteY498" fmla="*/ 35363 h 175170"/>
                  <a:gd name="connsiteX499" fmla="*/ 128285 w 189841"/>
                  <a:gd name="connsiteY499" fmla="*/ 33206 h 175170"/>
                  <a:gd name="connsiteX500" fmla="*/ 110049 w 189841"/>
                  <a:gd name="connsiteY500" fmla="*/ 25075 h 175170"/>
                  <a:gd name="connsiteX501" fmla="*/ 112167 w 189841"/>
                  <a:gd name="connsiteY501" fmla="*/ 25249 h 175170"/>
                  <a:gd name="connsiteX502" fmla="*/ 113372 w 189841"/>
                  <a:gd name="connsiteY502" fmla="*/ 26719 h 175170"/>
                  <a:gd name="connsiteX503" fmla="*/ 113653 w 189841"/>
                  <a:gd name="connsiteY503" fmla="*/ 27413 h 175170"/>
                  <a:gd name="connsiteX504" fmla="*/ 113262 w 189841"/>
                  <a:gd name="connsiteY504" fmla="*/ 28592 h 175170"/>
                  <a:gd name="connsiteX505" fmla="*/ 113385 w 189841"/>
                  <a:gd name="connsiteY505" fmla="*/ 29738 h 175170"/>
                  <a:gd name="connsiteX506" fmla="*/ 110548 w 189841"/>
                  <a:gd name="connsiteY506" fmla="*/ 30675 h 175170"/>
                  <a:gd name="connsiteX507" fmla="*/ 107665 w 189841"/>
                  <a:gd name="connsiteY507" fmla="*/ 28903 h 175170"/>
                  <a:gd name="connsiteX508" fmla="*/ 107691 w 189841"/>
                  <a:gd name="connsiteY508" fmla="*/ 27849 h 175170"/>
                  <a:gd name="connsiteX509" fmla="*/ 109213 w 189841"/>
                  <a:gd name="connsiteY509" fmla="*/ 25709 h 175170"/>
                  <a:gd name="connsiteX510" fmla="*/ 144925 w 189841"/>
                  <a:gd name="connsiteY510" fmla="*/ 0 h 175170"/>
                  <a:gd name="connsiteX511" fmla="*/ 147585 w 189841"/>
                  <a:gd name="connsiteY511" fmla="*/ 721 h 175170"/>
                  <a:gd name="connsiteX512" fmla="*/ 149568 w 189841"/>
                  <a:gd name="connsiteY512" fmla="*/ 1256 h 175170"/>
                  <a:gd name="connsiteX513" fmla="*/ 150717 w 189841"/>
                  <a:gd name="connsiteY513" fmla="*/ 2129 h 175170"/>
                  <a:gd name="connsiteX514" fmla="*/ 151436 w 189841"/>
                  <a:gd name="connsiteY514" fmla="*/ 2926 h 175170"/>
                  <a:gd name="connsiteX515" fmla="*/ 152530 w 189841"/>
                  <a:gd name="connsiteY515" fmla="*/ 3614 h 175170"/>
                  <a:gd name="connsiteX516" fmla="*/ 153345 w 189841"/>
                  <a:gd name="connsiteY516" fmla="*/ 3772 h 175170"/>
                  <a:gd name="connsiteX517" fmla="*/ 153973 w 189841"/>
                  <a:gd name="connsiteY517" fmla="*/ 6128 h 175170"/>
                  <a:gd name="connsiteX518" fmla="*/ 154308 w 189841"/>
                  <a:gd name="connsiteY518" fmla="*/ 9045 h 175170"/>
                  <a:gd name="connsiteX519" fmla="*/ 153809 w 189841"/>
                  <a:gd name="connsiteY519" fmla="*/ 10301 h 175170"/>
                  <a:gd name="connsiteX520" fmla="*/ 152351 w 189841"/>
                  <a:gd name="connsiteY520" fmla="*/ 10592 h 175170"/>
                  <a:gd name="connsiteX521" fmla="*/ 147802 w 189841"/>
                  <a:gd name="connsiteY521" fmla="*/ 13345 h 175170"/>
                  <a:gd name="connsiteX522" fmla="*/ 147692 w 189841"/>
                  <a:gd name="connsiteY522" fmla="*/ 15861 h 175170"/>
                  <a:gd name="connsiteX523" fmla="*/ 147752 w 189841"/>
                  <a:gd name="connsiteY523" fmla="*/ 17079 h 175170"/>
                  <a:gd name="connsiteX524" fmla="*/ 147845 w 189841"/>
                  <a:gd name="connsiteY524" fmla="*/ 17940 h 175170"/>
                  <a:gd name="connsiteX525" fmla="*/ 148320 w 189841"/>
                  <a:gd name="connsiteY525" fmla="*/ 18665 h 175170"/>
                  <a:gd name="connsiteX526" fmla="*/ 148320 w 189841"/>
                  <a:gd name="connsiteY526" fmla="*/ 19710 h 175170"/>
                  <a:gd name="connsiteX527" fmla="*/ 147810 w 189841"/>
                  <a:gd name="connsiteY527" fmla="*/ 20829 h 175170"/>
                  <a:gd name="connsiteX528" fmla="*/ 145823 w 189841"/>
                  <a:gd name="connsiteY528" fmla="*/ 22703 h 175170"/>
                  <a:gd name="connsiteX529" fmla="*/ 144446 w 189841"/>
                  <a:gd name="connsiteY529" fmla="*/ 24193 h 175170"/>
                  <a:gd name="connsiteX530" fmla="*/ 142904 w 189841"/>
                  <a:gd name="connsiteY530" fmla="*/ 26211 h 175170"/>
                  <a:gd name="connsiteX531" fmla="*/ 142032 w 189841"/>
                  <a:gd name="connsiteY531" fmla="*/ 26457 h 175170"/>
                  <a:gd name="connsiteX532" fmla="*/ 141352 w 189841"/>
                  <a:gd name="connsiteY532" fmla="*/ 26812 h 175170"/>
                  <a:gd name="connsiteX533" fmla="*/ 140727 w 189841"/>
                  <a:gd name="connsiteY533" fmla="*/ 25699 h 175170"/>
                  <a:gd name="connsiteX534" fmla="*/ 137298 w 189841"/>
                  <a:gd name="connsiteY534" fmla="*/ 23731 h 175170"/>
                  <a:gd name="connsiteX535" fmla="*/ 129362 w 189841"/>
                  <a:gd name="connsiteY535" fmla="*/ 22583 h 175170"/>
                  <a:gd name="connsiteX536" fmla="*/ 125571 w 189841"/>
                  <a:gd name="connsiteY536" fmla="*/ 21129 h 175170"/>
                  <a:gd name="connsiteX537" fmla="*/ 123908 w 189841"/>
                  <a:gd name="connsiteY537" fmla="*/ 21399 h 175170"/>
                  <a:gd name="connsiteX538" fmla="*/ 120688 w 189841"/>
                  <a:gd name="connsiteY538" fmla="*/ 19771 h 175170"/>
                  <a:gd name="connsiteX539" fmla="*/ 118481 w 189841"/>
                  <a:gd name="connsiteY539" fmla="*/ 20486 h 175170"/>
                  <a:gd name="connsiteX540" fmla="*/ 113800 w 189841"/>
                  <a:gd name="connsiteY540" fmla="*/ 23378 h 175170"/>
                  <a:gd name="connsiteX541" fmla="*/ 111273 w 189841"/>
                  <a:gd name="connsiteY541" fmla="*/ 23064 h 175170"/>
                  <a:gd name="connsiteX542" fmla="*/ 108572 w 189841"/>
                  <a:gd name="connsiteY542" fmla="*/ 21326 h 175170"/>
                  <a:gd name="connsiteX543" fmla="*/ 106814 w 189841"/>
                  <a:gd name="connsiteY543" fmla="*/ 21006 h 175170"/>
                  <a:gd name="connsiteX544" fmla="*/ 104752 w 189841"/>
                  <a:gd name="connsiteY544" fmla="*/ 21927 h 175170"/>
                  <a:gd name="connsiteX545" fmla="*/ 101448 w 189841"/>
                  <a:gd name="connsiteY545" fmla="*/ 25253 h 175170"/>
                  <a:gd name="connsiteX546" fmla="*/ 98086 w 189841"/>
                  <a:gd name="connsiteY546" fmla="*/ 26882 h 175170"/>
                  <a:gd name="connsiteX547" fmla="*/ 95074 w 189841"/>
                  <a:gd name="connsiteY547" fmla="*/ 26245 h 175170"/>
                  <a:gd name="connsiteX548" fmla="*/ 91021 w 189841"/>
                  <a:gd name="connsiteY548" fmla="*/ 26259 h 175170"/>
                  <a:gd name="connsiteX549" fmla="*/ 90588 w 189841"/>
                  <a:gd name="connsiteY549" fmla="*/ 28117 h 175170"/>
                  <a:gd name="connsiteX550" fmla="*/ 91373 w 189841"/>
                  <a:gd name="connsiteY550" fmla="*/ 29402 h 175170"/>
                  <a:gd name="connsiteX551" fmla="*/ 93588 w 189841"/>
                  <a:gd name="connsiteY551" fmla="*/ 31593 h 175170"/>
                  <a:gd name="connsiteX552" fmla="*/ 92549 w 189841"/>
                  <a:gd name="connsiteY552" fmla="*/ 33239 h 175170"/>
                  <a:gd name="connsiteX553" fmla="*/ 93320 w 189841"/>
                  <a:gd name="connsiteY553" fmla="*/ 34888 h 175170"/>
                  <a:gd name="connsiteX554" fmla="*/ 94763 w 189841"/>
                  <a:gd name="connsiteY554" fmla="*/ 35223 h 175170"/>
                  <a:gd name="connsiteX555" fmla="*/ 96942 w 189841"/>
                  <a:gd name="connsiteY555" fmla="*/ 35130 h 175170"/>
                  <a:gd name="connsiteX556" fmla="*/ 100971 w 189841"/>
                  <a:gd name="connsiteY556" fmla="*/ 37263 h 175170"/>
                  <a:gd name="connsiteX557" fmla="*/ 102733 w 189841"/>
                  <a:gd name="connsiteY557" fmla="*/ 39510 h 175170"/>
                  <a:gd name="connsiteX558" fmla="*/ 103858 w 189841"/>
                  <a:gd name="connsiteY558" fmla="*/ 41968 h 175170"/>
                  <a:gd name="connsiteX559" fmla="*/ 101405 w 189841"/>
                  <a:gd name="connsiteY559" fmla="*/ 40206 h 175170"/>
                  <a:gd name="connsiteX560" fmla="*/ 99777 w 189841"/>
                  <a:gd name="connsiteY560" fmla="*/ 38511 h 175170"/>
                  <a:gd name="connsiteX561" fmla="*/ 97505 w 189841"/>
                  <a:gd name="connsiteY561" fmla="*/ 37896 h 175170"/>
                  <a:gd name="connsiteX562" fmla="*/ 94346 w 189841"/>
                  <a:gd name="connsiteY562" fmla="*/ 36452 h 175170"/>
                  <a:gd name="connsiteX563" fmla="*/ 92362 w 189841"/>
                  <a:gd name="connsiteY563" fmla="*/ 36211 h 175170"/>
                  <a:gd name="connsiteX564" fmla="*/ 90250 w 189841"/>
                  <a:gd name="connsiteY564" fmla="*/ 37212 h 175170"/>
                  <a:gd name="connsiteX565" fmla="*/ 90085 w 189841"/>
                  <a:gd name="connsiteY565" fmla="*/ 38348 h 175170"/>
                  <a:gd name="connsiteX566" fmla="*/ 92362 w 189841"/>
                  <a:gd name="connsiteY566" fmla="*/ 40468 h 175170"/>
                  <a:gd name="connsiteX567" fmla="*/ 94443 w 189841"/>
                  <a:gd name="connsiteY567" fmla="*/ 41772 h 175170"/>
                  <a:gd name="connsiteX568" fmla="*/ 95547 w 189841"/>
                  <a:gd name="connsiteY568" fmla="*/ 42833 h 175170"/>
                  <a:gd name="connsiteX569" fmla="*/ 96283 w 189841"/>
                  <a:gd name="connsiteY569" fmla="*/ 45180 h 175170"/>
                  <a:gd name="connsiteX570" fmla="*/ 95864 w 189841"/>
                  <a:gd name="connsiteY570" fmla="*/ 45977 h 175170"/>
                  <a:gd name="connsiteX571" fmla="*/ 95095 w 189841"/>
                  <a:gd name="connsiteY571" fmla="*/ 46719 h 175170"/>
                  <a:gd name="connsiteX572" fmla="*/ 92625 w 189841"/>
                  <a:gd name="connsiteY572" fmla="*/ 45241 h 175170"/>
                  <a:gd name="connsiteX573" fmla="*/ 88848 w 189841"/>
                  <a:gd name="connsiteY573" fmla="*/ 39980 h 175170"/>
                  <a:gd name="connsiteX574" fmla="*/ 83579 w 189841"/>
                  <a:gd name="connsiteY574" fmla="*/ 38931 h 175170"/>
                  <a:gd name="connsiteX575" fmla="*/ 82698 w 189841"/>
                  <a:gd name="connsiteY575" fmla="*/ 40029 h 175170"/>
                  <a:gd name="connsiteX576" fmla="*/ 83733 w 189841"/>
                  <a:gd name="connsiteY576" fmla="*/ 42811 h 175170"/>
                  <a:gd name="connsiteX577" fmla="*/ 84482 w 189841"/>
                  <a:gd name="connsiteY577" fmla="*/ 43894 h 175170"/>
                  <a:gd name="connsiteX578" fmla="*/ 89060 w 189841"/>
                  <a:gd name="connsiteY578" fmla="*/ 46894 h 175170"/>
                  <a:gd name="connsiteX579" fmla="*/ 88693 w 189841"/>
                  <a:gd name="connsiteY579" fmla="*/ 47530 h 175170"/>
                  <a:gd name="connsiteX580" fmla="*/ 88025 w 189841"/>
                  <a:gd name="connsiteY580" fmla="*/ 47801 h 175170"/>
                  <a:gd name="connsiteX581" fmla="*/ 82901 w 189841"/>
                  <a:gd name="connsiteY581" fmla="*/ 46087 h 175170"/>
                  <a:gd name="connsiteX582" fmla="*/ 81411 w 189841"/>
                  <a:gd name="connsiteY582" fmla="*/ 43476 h 175170"/>
                  <a:gd name="connsiteX583" fmla="*/ 81053 w 189841"/>
                  <a:gd name="connsiteY583" fmla="*/ 40173 h 175170"/>
                  <a:gd name="connsiteX584" fmla="*/ 76324 w 189841"/>
                  <a:gd name="connsiteY584" fmla="*/ 37877 h 175170"/>
                  <a:gd name="connsiteX585" fmla="*/ 71864 w 189841"/>
                  <a:gd name="connsiteY585" fmla="*/ 35377 h 175170"/>
                  <a:gd name="connsiteX586" fmla="*/ 70867 w 189841"/>
                  <a:gd name="connsiteY586" fmla="*/ 33002 h 175170"/>
                  <a:gd name="connsiteX587" fmla="*/ 71785 w 189841"/>
                  <a:gd name="connsiteY587" fmla="*/ 32121 h 175170"/>
                  <a:gd name="connsiteX588" fmla="*/ 72435 w 189841"/>
                  <a:gd name="connsiteY588" fmla="*/ 30375 h 175170"/>
                  <a:gd name="connsiteX589" fmla="*/ 69984 w 189841"/>
                  <a:gd name="connsiteY589" fmla="*/ 30697 h 175170"/>
                  <a:gd name="connsiteX590" fmla="*/ 68446 w 189841"/>
                  <a:gd name="connsiteY590" fmla="*/ 31801 h 175170"/>
                  <a:gd name="connsiteX591" fmla="*/ 65961 w 189841"/>
                  <a:gd name="connsiteY591" fmla="*/ 32872 h 175170"/>
                  <a:gd name="connsiteX592" fmla="*/ 65859 w 189841"/>
                  <a:gd name="connsiteY592" fmla="*/ 34625 h 175170"/>
                  <a:gd name="connsiteX593" fmla="*/ 66252 w 189841"/>
                  <a:gd name="connsiteY593" fmla="*/ 36248 h 175170"/>
                  <a:gd name="connsiteX594" fmla="*/ 65430 w 189841"/>
                  <a:gd name="connsiteY594" fmla="*/ 38606 h 175170"/>
                  <a:gd name="connsiteX595" fmla="*/ 64631 w 189841"/>
                  <a:gd name="connsiteY595" fmla="*/ 42709 h 175170"/>
                  <a:gd name="connsiteX596" fmla="*/ 65136 w 189841"/>
                  <a:gd name="connsiteY596" fmla="*/ 44859 h 175170"/>
                  <a:gd name="connsiteX597" fmla="*/ 70521 w 189841"/>
                  <a:gd name="connsiteY597" fmla="*/ 51017 h 175170"/>
                  <a:gd name="connsiteX598" fmla="*/ 72363 w 189841"/>
                  <a:gd name="connsiteY598" fmla="*/ 55482 h 175170"/>
                  <a:gd name="connsiteX599" fmla="*/ 73685 w 189841"/>
                  <a:gd name="connsiteY599" fmla="*/ 57173 h 175170"/>
                  <a:gd name="connsiteX600" fmla="*/ 76441 w 189841"/>
                  <a:gd name="connsiteY600" fmla="*/ 59037 h 175170"/>
                  <a:gd name="connsiteX601" fmla="*/ 79314 w 189841"/>
                  <a:gd name="connsiteY601" fmla="*/ 62503 h 175170"/>
                  <a:gd name="connsiteX602" fmla="*/ 80533 w 189841"/>
                  <a:gd name="connsiteY602" fmla="*/ 64308 h 175170"/>
                  <a:gd name="connsiteX603" fmla="*/ 81400 w 189841"/>
                  <a:gd name="connsiteY603" fmla="*/ 67259 h 175170"/>
                  <a:gd name="connsiteX604" fmla="*/ 78982 w 189841"/>
                  <a:gd name="connsiteY604" fmla="*/ 69084 h 175170"/>
                  <a:gd name="connsiteX605" fmla="*/ 77574 w 189841"/>
                  <a:gd name="connsiteY605" fmla="*/ 69160 h 175170"/>
                  <a:gd name="connsiteX606" fmla="*/ 76794 w 189841"/>
                  <a:gd name="connsiteY606" fmla="*/ 68350 h 175170"/>
                  <a:gd name="connsiteX607" fmla="*/ 77885 w 189841"/>
                  <a:gd name="connsiteY607" fmla="*/ 66339 h 175170"/>
                  <a:gd name="connsiteX608" fmla="*/ 77730 w 189841"/>
                  <a:gd name="connsiteY608" fmla="*/ 65113 h 175170"/>
                  <a:gd name="connsiteX609" fmla="*/ 73996 w 189841"/>
                  <a:gd name="connsiteY609" fmla="*/ 63214 h 175170"/>
                  <a:gd name="connsiteX610" fmla="*/ 72415 w 189841"/>
                  <a:gd name="connsiteY610" fmla="*/ 63854 h 175170"/>
                  <a:gd name="connsiteX611" fmla="*/ 70593 w 189841"/>
                  <a:gd name="connsiteY611" fmla="*/ 65091 h 175170"/>
                  <a:gd name="connsiteX612" fmla="*/ 71633 w 189841"/>
                  <a:gd name="connsiteY612" fmla="*/ 67387 h 175170"/>
                  <a:gd name="connsiteX613" fmla="*/ 72804 w 189841"/>
                  <a:gd name="connsiteY613" fmla="*/ 68899 h 175170"/>
                  <a:gd name="connsiteX614" fmla="*/ 73391 w 189841"/>
                  <a:gd name="connsiteY614" fmla="*/ 70984 h 175170"/>
                  <a:gd name="connsiteX615" fmla="*/ 75629 w 189841"/>
                  <a:gd name="connsiteY615" fmla="*/ 70803 h 175170"/>
                  <a:gd name="connsiteX616" fmla="*/ 72616 w 189841"/>
                  <a:gd name="connsiteY616" fmla="*/ 73135 h 175170"/>
                  <a:gd name="connsiteX617" fmla="*/ 69789 w 189841"/>
                  <a:gd name="connsiteY617" fmla="*/ 74326 h 175170"/>
                  <a:gd name="connsiteX618" fmla="*/ 67008 w 189841"/>
                  <a:gd name="connsiteY618" fmla="*/ 74395 h 175170"/>
                  <a:gd name="connsiteX619" fmla="*/ 65237 w 189841"/>
                  <a:gd name="connsiteY619" fmla="*/ 74611 h 175170"/>
                  <a:gd name="connsiteX620" fmla="*/ 64627 w 189841"/>
                  <a:gd name="connsiteY620" fmla="*/ 75207 h 175170"/>
                  <a:gd name="connsiteX621" fmla="*/ 66067 w 189841"/>
                  <a:gd name="connsiteY621" fmla="*/ 75641 h 175170"/>
                  <a:gd name="connsiteX622" fmla="*/ 67243 w 189841"/>
                  <a:gd name="connsiteY622" fmla="*/ 75680 h 175170"/>
                  <a:gd name="connsiteX623" fmla="*/ 69157 w 189841"/>
                  <a:gd name="connsiteY623" fmla="*/ 76939 h 175170"/>
                  <a:gd name="connsiteX624" fmla="*/ 74603 w 189841"/>
                  <a:gd name="connsiteY624" fmla="*/ 78449 h 175170"/>
                  <a:gd name="connsiteX625" fmla="*/ 77198 w 189841"/>
                  <a:gd name="connsiteY625" fmla="*/ 80355 h 175170"/>
                  <a:gd name="connsiteX626" fmla="*/ 79747 w 189841"/>
                  <a:gd name="connsiteY626" fmla="*/ 80529 h 175170"/>
                  <a:gd name="connsiteX627" fmla="*/ 82312 w 189841"/>
                  <a:gd name="connsiteY627" fmla="*/ 84025 h 175170"/>
                  <a:gd name="connsiteX628" fmla="*/ 86749 w 189841"/>
                  <a:gd name="connsiteY628" fmla="*/ 84955 h 175170"/>
                  <a:gd name="connsiteX629" fmla="*/ 89278 w 189841"/>
                  <a:gd name="connsiteY629" fmla="*/ 88478 h 175170"/>
                  <a:gd name="connsiteX630" fmla="*/ 92640 w 189841"/>
                  <a:gd name="connsiteY630" fmla="*/ 89171 h 175170"/>
                  <a:gd name="connsiteX631" fmla="*/ 95536 w 189841"/>
                  <a:gd name="connsiteY631" fmla="*/ 90469 h 175170"/>
                  <a:gd name="connsiteX632" fmla="*/ 96384 w 189841"/>
                  <a:gd name="connsiteY632" fmla="*/ 91707 h 175170"/>
                  <a:gd name="connsiteX633" fmla="*/ 96807 w 189841"/>
                  <a:gd name="connsiteY633" fmla="*/ 93941 h 175170"/>
                  <a:gd name="connsiteX634" fmla="*/ 96995 w 189841"/>
                  <a:gd name="connsiteY634" fmla="*/ 98672 h 175170"/>
                  <a:gd name="connsiteX635" fmla="*/ 97622 w 189841"/>
                  <a:gd name="connsiteY635" fmla="*/ 102191 h 175170"/>
                  <a:gd name="connsiteX636" fmla="*/ 97643 w 189841"/>
                  <a:gd name="connsiteY636" fmla="*/ 103303 h 175170"/>
                  <a:gd name="connsiteX637" fmla="*/ 97490 w 189841"/>
                  <a:gd name="connsiteY637" fmla="*/ 104963 h 175170"/>
                  <a:gd name="connsiteX638" fmla="*/ 96702 w 189841"/>
                  <a:gd name="connsiteY638" fmla="*/ 105778 h 175170"/>
                  <a:gd name="connsiteX639" fmla="*/ 95637 w 189841"/>
                  <a:gd name="connsiteY639" fmla="*/ 105803 h 175170"/>
                  <a:gd name="connsiteX640" fmla="*/ 93553 w 189841"/>
                  <a:gd name="connsiteY640" fmla="*/ 103219 h 175170"/>
                  <a:gd name="connsiteX641" fmla="*/ 90357 w 189841"/>
                  <a:gd name="connsiteY641" fmla="*/ 100497 h 175170"/>
                  <a:gd name="connsiteX642" fmla="*/ 86989 w 189841"/>
                  <a:gd name="connsiteY642" fmla="*/ 97256 h 175170"/>
                  <a:gd name="connsiteX643" fmla="*/ 86032 w 189841"/>
                  <a:gd name="connsiteY643" fmla="*/ 96687 h 175170"/>
                  <a:gd name="connsiteX644" fmla="*/ 85249 w 189841"/>
                  <a:gd name="connsiteY644" fmla="*/ 96633 h 175170"/>
                  <a:gd name="connsiteX645" fmla="*/ 83446 w 189841"/>
                  <a:gd name="connsiteY645" fmla="*/ 97730 h 175170"/>
                  <a:gd name="connsiteX646" fmla="*/ 78436 w 189841"/>
                  <a:gd name="connsiteY646" fmla="*/ 98577 h 175170"/>
                  <a:gd name="connsiteX647" fmla="*/ 76086 w 189841"/>
                  <a:gd name="connsiteY647" fmla="*/ 99761 h 175170"/>
                  <a:gd name="connsiteX648" fmla="*/ 75203 w 189841"/>
                  <a:gd name="connsiteY648" fmla="*/ 100022 h 175170"/>
                  <a:gd name="connsiteX649" fmla="*/ 74957 w 189841"/>
                  <a:gd name="connsiteY649" fmla="*/ 100643 h 175170"/>
                  <a:gd name="connsiteX650" fmla="*/ 76058 w 189841"/>
                  <a:gd name="connsiteY650" fmla="*/ 101290 h 175170"/>
                  <a:gd name="connsiteX651" fmla="*/ 77408 w 189841"/>
                  <a:gd name="connsiteY651" fmla="*/ 102770 h 175170"/>
                  <a:gd name="connsiteX652" fmla="*/ 77408 w 189841"/>
                  <a:gd name="connsiteY652" fmla="*/ 104793 h 175170"/>
                  <a:gd name="connsiteX653" fmla="*/ 78522 w 189841"/>
                  <a:gd name="connsiteY653" fmla="*/ 107248 h 175170"/>
                  <a:gd name="connsiteX654" fmla="*/ 79962 w 189841"/>
                  <a:gd name="connsiteY654" fmla="*/ 107882 h 175170"/>
                  <a:gd name="connsiteX655" fmla="*/ 81839 w 189841"/>
                  <a:gd name="connsiteY655" fmla="*/ 107828 h 175170"/>
                  <a:gd name="connsiteX656" fmla="*/ 82914 w 189841"/>
                  <a:gd name="connsiteY656" fmla="*/ 108281 h 175170"/>
                  <a:gd name="connsiteX657" fmla="*/ 83193 w 189841"/>
                  <a:gd name="connsiteY657" fmla="*/ 109258 h 175170"/>
                  <a:gd name="connsiteX658" fmla="*/ 84283 w 189841"/>
                  <a:gd name="connsiteY658" fmla="*/ 110398 h 175170"/>
                  <a:gd name="connsiteX659" fmla="*/ 85002 w 189841"/>
                  <a:gd name="connsiteY659" fmla="*/ 111242 h 175170"/>
                  <a:gd name="connsiteX660" fmla="*/ 84972 w 189841"/>
                  <a:gd name="connsiteY660" fmla="*/ 111846 h 175170"/>
                  <a:gd name="connsiteX661" fmla="*/ 79738 w 189841"/>
                  <a:gd name="connsiteY661" fmla="*/ 113451 h 175170"/>
                  <a:gd name="connsiteX662" fmla="*/ 78643 w 189841"/>
                  <a:gd name="connsiteY662" fmla="*/ 114184 h 175170"/>
                  <a:gd name="connsiteX663" fmla="*/ 77725 w 189841"/>
                  <a:gd name="connsiteY663" fmla="*/ 114559 h 175170"/>
                  <a:gd name="connsiteX664" fmla="*/ 76365 w 189841"/>
                  <a:gd name="connsiteY664" fmla="*/ 113796 h 175170"/>
                  <a:gd name="connsiteX665" fmla="*/ 76287 w 189841"/>
                  <a:gd name="connsiteY665" fmla="*/ 111836 h 175170"/>
                  <a:gd name="connsiteX666" fmla="*/ 74488 w 189841"/>
                  <a:gd name="connsiteY666" fmla="*/ 110784 h 175170"/>
                  <a:gd name="connsiteX667" fmla="*/ 72838 w 189841"/>
                  <a:gd name="connsiteY667" fmla="*/ 109883 h 175170"/>
                  <a:gd name="connsiteX668" fmla="*/ 70861 w 189841"/>
                  <a:gd name="connsiteY668" fmla="*/ 109496 h 175170"/>
                  <a:gd name="connsiteX669" fmla="*/ 69178 w 189841"/>
                  <a:gd name="connsiteY669" fmla="*/ 108146 h 175170"/>
                  <a:gd name="connsiteX670" fmla="*/ 68081 w 189841"/>
                  <a:gd name="connsiteY670" fmla="*/ 109243 h 175170"/>
                  <a:gd name="connsiteX671" fmla="*/ 68958 w 189841"/>
                  <a:gd name="connsiteY671" fmla="*/ 113042 h 175170"/>
                  <a:gd name="connsiteX672" fmla="*/ 70861 w 189841"/>
                  <a:gd name="connsiteY672" fmla="*/ 115656 h 175170"/>
                  <a:gd name="connsiteX673" fmla="*/ 74043 w 189841"/>
                  <a:gd name="connsiteY673" fmla="*/ 122656 h 175170"/>
                  <a:gd name="connsiteX674" fmla="*/ 75488 w 189841"/>
                  <a:gd name="connsiteY674" fmla="*/ 126783 h 175170"/>
                  <a:gd name="connsiteX675" fmla="*/ 75780 w 189841"/>
                  <a:gd name="connsiteY675" fmla="*/ 128778 h 175170"/>
                  <a:gd name="connsiteX676" fmla="*/ 75060 w 189841"/>
                  <a:gd name="connsiteY676" fmla="*/ 132087 h 175170"/>
                  <a:gd name="connsiteX677" fmla="*/ 76624 w 189841"/>
                  <a:gd name="connsiteY677" fmla="*/ 134544 h 175170"/>
                  <a:gd name="connsiteX678" fmla="*/ 77695 w 189841"/>
                  <a:gd name="connsiteY678" fmla="*/ 137065 h 175170"/>
                  <a:gd name="connsiteX679" fmla="*/ 76516 w 189841"/>
                  <a:gd name="connsiteY679" fmla="*/ 136970 h 175170"/>
                  <a:gd name="connsiteX680" fmla="*/ 75493 w 189841"/>
                  <a:gd name="connsiteY680" fmla="*/ 136081 h 175170"/>
                  <a:gd name="connsiteX681" fmla="*/ 73776 w 189841"/>
                  <a:gd name="connsiteY681" fmla="*/ 135032 h 175170"/>
                  <a:gd name="connsiteX682" fmla="*/ 70446 w 189841"/>
                  <a:gd name="connsiteY682" fmla="*/ 131007 h 175170"/>
                  <a:gd name="connsiteX683" fmla="*/ 69286 w 189841"/>
                  <a:gd name="connsiteY683" fmla="*/ 128493 h 175170"/>
                  <a:gd name="connsiteX684" fmla="*/ 67900 w 189841"/>
                  <a:gd name="connsiteY684" fmla="*/ 128296 h 175170"/>
                  <a:gd name="connsiteX685" fmla="*/ 65494 w 189841"/>
                  <a:gd name="connsiteY685" fmla="*/ 128657 h 175170"/>
                  <a:gd name="connsiteX686" fmla="*/ 62856 w 189841"/>
                  <a:gd name="connsiteY686" fmla="*/ 134024 h 175170"/>
                  <a:gd name="connsiteX687" fmla="*/ 62864 w 189841"/>
                  <a:gd name="connsiteY687" fmla="*/ 137095 h 175170"/>
                  <a:gd name="connsiteX688" fmla="*/ 61500 w 189841"/>
                  <a:gd name="connsiteY688" fmla="*/ 136364 h 175170"/>
                  <a:gd name="connsiteX689" fmla="*/ 60329 w 189841"/>
                  <a:gd name="connsiteY689" fmla="*/ 135407 h 175170"/>
                  <a:gd name="connsiteX690" fmla="*/ 60472 w 189841"/>
                  <a:gd name="connsiteY690" fmla="*/ 132045 h 175170"/>
                  <a:gd name="connsiteX691" fmla="*/ 60355 w 189841"/>
                  <a:gd name="connsiteY691" fmla="*/ 130632 h 175170"/>
                  <a:gd name="connsiteX692" fmla="*/ 57153 w 189841"/>
                  <a:gd name="connsiteY692" fmla="*/ 126045 h 175170"/>
                  <a:gd name="connsiteX693" fmla="*/ 55684 w 189841"/>
                  <a:gd name="connsiteY693" fmla="*/ 125530 h 175170"/>
                  <a:gd name="connsiteX694" fmla="*/ 55000 w 189841"/>
                  <a:gd name="connsiteY694" fmla="*/ 123978 h 175170"/>
                  <a:gd name="connsiteX695" fmla="*/ 53821 w 189841"/>
                  <a:gd name="connsiteY695" fmla="*/ 122324 h 175170"/>
                  <a:gd name="connsiteX696" fmla="*/ 52301 w 189841"/>
                  <a:gd name="connsiteY696" fmla="*/ 122641 h 175170"/>
                  <a:gd name="connsiteX697" fmla="*/ 51059 w 189841"/>
                  <a:gd name="connsiteY697" fmla="*/ 123312 h 175170"/>
                  <a:gd name="connsiteX698" fmla="*/ 50716 w 189841"/>
                  <a:gd name="connsiteY698" fmla="*/ 125811 h 175170"/>
                  <a:gd name="connsiteX699" fmla="*/ 50588 w 189841"/>
                  <a:gd name="connsiteY699" fmla="*/ 128050 h 175170"/>
                  <a:gd name="connsiteX700" fmla="*/ 49662 w 189841"/>
                  <a:gd name="connsiteY700" fmla="*/ 129734 h 175170"/>
                  <a:gd name="connsiteX701" fmla="*/ 46250 w 189841"/>
                  <a:gd name="connsiteY701" fmla="*/ 126536 h 175170"/>
                  <a:gd name="connsiteX702" fmla="*/ 42819 w 189841"/>
                  <a:gd name="connsiteY702" fmla="*/ 121001 h 175170"/>
                  <a:gd name="connsiteX703" fmla="*/ 42728 w 189841"/>
                  <a:gd name="connsiteY703" fmla="*/ 117960 h 175170"/>
                  <a:gd name="connsiteX704" fmla="*/ 45242 w 189841"/>
                  <a:gd name="connsiteY704" fmla="*/ 115185 h 175170"/>
                  <a:gd name="connsiteX705" fmla="*/ 44941 w 189841"/>
                  <a:gd name="connsiteY705" fmla="*/ 113198 h 175170"/>
                  <a:gd name="connsiteX706" fmla="*/ 42562 w 189841"/>
                  <a:gd name="connsiteY706" fmla="*/ 109272 h 175170"/>
                  <a:gd name="connsiteX707" fmla="*/ 39133 w 189841"/>
                  <a:gd name="connsiteY707" fmla="*/ 106744 h 175170"/>
                  <a:gd name="connsiteX708" fmla="*/ 37211 w 189841"/>
                  <a:gd name="connsiteY708" fmla="*/ 105993 h 175170"/>
                  <a:gd name="connsiteX709" fmla="*/ 36308 w 189841"/>
                  <a:gd name="connsiteY709" fmla="*/ 103303 h 175170"/>
                  <a:gd name="connsiteX710" fmla="*/ 34468 w 189841"/>
                  <a:gd name="connsiteY710" fmla="*/ 101912 h 175170"/>
                  <a:gd name="connsiteX711" fmla="*/ 32980 w 189841"/>
                  <a:gd name="connsiteY711" fmla="*/ 101264 h 175170"/>
                  <a:gd name="connsiteX712" fmla="*/ 32687 w 189841"/>
                  <a:gd name="connsiteY712" fmla="*/ 100305 h 175170"/>
                  <a:gd name="connsiteX713" fmla="*/ 33136 w 189841"/>
                  <a:gd name="connsiteY713" fmla="*/ 99595 h 175170"/>
                  <a:gd name="connsiteX714" fmla="*/ 36742 w 189841"/>
                  <a:gd name="connsiteY714" fmla="*/ 96823 h 175170"/>
                  <a:gd name="connsiteX715" fmla="*/ 38856 w 189841"/>
                  <a:gd name="connsiteY715" fmla="*/ 92481 h 175170"/>
                  <a:gd name="connsiteX716" fmla="*/ 39906 w 189841"/>
                  <a:gd name="connsiteY716" fmla="*/ 92274 h 175170"/>
                  <a:gd name="connsiteX717" fmla="*/ 42063 w 189841"/>
                  <a:gd name="connsiteY717" fmla="*/ 93304 h 175170"/>
                  <a:gd name="connsiteX718" fmla="*/ 44488 w 189841"/>
                  <a:gd name="connsiteY718" fmla="*/ 93035 h 175170"/>
                  <a:gd name="connsiteX719" fmla="*/ 46479 w 189841"/>
                  <a:gd name="connsiteY719" fmla="*/ 90489 h 175170"/>
                  <a:gd name="connsiteX720" fmla="*/ 48165 w 189841"/>
                  <a:gd name="connsiteY720" fmla="*/ 89103 h 175170"/>
                  <a:gd name="connsiteX721" fmla="*/ 51009 w 189841"/>
                  <a:gd name="connsiteY721" fmla="*/ 89282 h 175170"/>
                  <a:gd name="connsiteX722" fmla="*/ 57431 w 189841"/>
                  <a:gd name="connsiteY722" fmla="*/ 92685 h 175170"/>
                  <a:gd name="connsiteX723" fmla="*/ 64333 w 189841"/>
                  <a:gd name="connsiteY723" fmla="*/ 94623 h 175170"/>
                  <a:gd name="connsiteX724" fmla="*/ 67775 w 189841"/>
                  <a:gd name="connsiteY724" fmla="*/ 96324 h 175170"/>
                  <a:gd name="connsiteX725" fmla="*/ 69722 w 189841"/>
                  <a:gd name="connsiteY725" fmla="*/ 98009 h 175170"/>
                  <a:gd name="connsiteX726" fmla="*/ 70757 w 189841"/>
                  <a:gd name="connsiteY726" fmla="*/ 98358 h 175170"/>
                  <a:gd name="connsiteX727" fmla="*/ 72392 w 189841"/>
                  <a:gd name="connsiteY727" fmla="*/ 98596 h 175170"/>
                  <a:gd name="connsiteX728" fmla="*/ 72318 w 189841"/>
                  <a:gd name="connsiteY728" fmla="*/ 97336 h 175170"/>
                  <a:gd name="connsiteX729" fmla="*/ 71791 w 189841"/>
                  <a:gd name="connsiteY729" fmla="*/ 96221 h 175170"/>
                  <a:gd name="connsiteX730" fmla="*/ 73154 w 189841"/>
                  <a:gd name="connsiteY730" fmla="*/ 95614 h 175170"/>
                  <a:gd name="connsiteX731" fmla="*/ 76853 w 189841"/>
                  <a:gd name="connsiteY731" fmla="*/ 95646 h 175170"/>
                  <a:gd name="connsiteX732" fmla="*/ 77526 w 189841"/>
                  <a:gd name="connsiteY732" fmla="*/ 95055 h 175170"/>
                  <a:gd name="connsiteX733" fmla="*/ 78211 w 189841"/>
                  <a:gd name="connsiteY733" fmla="*/ 94098 h 175170"/>
                  <a:gd name="connsiteX734" fmla="*/ 77447 w 189841"/>
                  <a:gd name="connsiteY734" fmla="*/ 93010 h 175170"/>
                  <a:gd name="connsiteX735" fmla="*/ 76222 w 189841"/>
                  <a:gd name="connsiteY735" fmla="*/ 92487 h 175170"/>
                  <a:gd name="connsiteX736" fmla="*/ 74913 w 189841"/>
                  <a:gd name="connsiteY736" fmla="*/ 92342 h 175170"/>
                  <a:gd name="connsiteX737" fmla="*/ 74052 w 189841"/>
                  <a:gd name="connsiteY737" fmla="*/ 91997 h 175170"/>
                  <a:gd name="connsiteX738" fmla="*/ 72661 w 189841"/>
                  <a:gd name="connsiteY738" fmla="*/ 92345 h 175170"/>
                  <a:gd name="connsiteX739" fmla="*/ 70491 w 189841"/>
                  <a:gd name="connsiteY739" fmla="*/ 91504 h 175170"/>
                  <a:gd name="connsiteX740" fmla="*/ 69370 w 189841"/>
                  <a:gd name="connsiteY740" fmla="*/ 90810 h 175170"/>
                  <a:gd name="connsiteX741" fmla="*/ 68712 w 189841"/>
                  <a:gd name="connsiteY741" fmla="*/ 90096 h 175170"/>
                  <a:gd name="connsiteX742" fmla="*/ 64942 w 189841"/>
                  <a:gd name="connsiteY742" fmla="*/ 88672 h 175170"/>
                  <a:gd name="connsiteX743" fmla="*/ 61366 w 189841"/>
                  <a:gd name="connsiteY743" fmla="*/ 86264 h 175170"/>
                  <a:gd name="connsiteX744" fmla="*/ 60560 w 189841"/>
                  <a:gd name="connsiteY744" fmla="*/ 87627 h 175170"/>
                  <a:gd name="connsiteX745" fmla="*/ 59116 w 189841"/>
                  <a:gd name="connsiteY745" fmla="*/ 88366 h 175170"/>
                  <a:gd name="connsiteX746" fmla="*/ 57058 w 189841"/>
                  <a:gd name="connsiteY746" fmla="*/ 88468 h 175170"/>
                  <a:gd name="connsiteX747" fmla="*/ 51275 w 189841"/>
                  <a:gd name="connsiteY747" fmla="*/ 86935 h 175170"/>
                  <a:gd name="connsiteX748" fmla="*/ 47722 w 189841"/>
                  <a:gd name="connsiteY748" fmla="*/ 88105 h 175170"/>
                  <a:gd name="connsiteX749" fmla="*/ 45786 w 189841"/>
                  <a:gd name="connsiteY749" fmla="*/ 88412 h 175170"/>
                  <a:gd name="connsiteX750" fmla="*/ 44304 w 189841"/>
                  <a:gd name="connsiteY750" fmla="*/ 88438 h 175170"/>
                  <a:gd name="connsiteX751" fmla="*/ 42482 w 189841"/>
                  <a:gd name="connsiteY751" fmla="*/ 88963 h 175170"/>
                  <a:gd name="connsiteX752" fmla="*/ 40379 w 189841"/>
                  <a:gd name="connsiteY752" fmla="*/ 89277 h 175170"/>
                  <a:gd name="connsiteX753" fmla="*/ 38556 w 189841"/>
                  <a:gd name="connsiteY753" fmla="*/ 87054 h 175170"/>
                  <a:gd name="connsiteX754" fmla="*/ 37789 w 189841"/>
                  <a:gd name="connsiteY754" fmla="*/ 85331 h 175170"/>
                  <a:gd name="connsiteX755" fmla="*/ 37249 w 189841"/>
                  <a:gd name="connsiteY755" fmla="*/ 85009 h 175170"/>
                  <a:gd name="connsiteX756" fmla="*/ 37222 w 189841"/>
                  <a:gd name="connsiteY756" fmla="*/ 86628 h 175170"/>
                  <a:gd name="connsiteX757" fmla="*/ 36636 w 189841"/>
                  <a:gd name="connsiteY757" fmla="*/ 87926 h 175170"/>
                  <a:gd name="connsiteX758" fmla="*/ 33968 w 189841"/>
                  <a:gd name="connsiteY758" fmla="*/ 88655 h 175170"/>
                  <a:gd name="connsiteX759" fmla="*/ 32432 w 189841"/>
                  <a:gd name="connsiteY759" fmla="*/ 87650 h 175170"/>
                  <a:gd name="connsiteX760" fmla="*/ 31251 w 189841"/>
                  <a:gd name="connsiteY760" fmla="*/ 84598 h 175170"/>
                  <a:gd name="connsiteX761" fmla="*/ 29757 w 189841"/>
                  <a:gd name="connsiteY761" fmla="*/ 80715 h 175170"/>
                  <a:gd name="connsiteX762" fmla="*/ 27126 w 189841"/>
                  <a:gd name="connsiteY762" fmla="*/ 77576 h 175170"/>
                  <a:gd name="connsiteX763" fmla="*/ 24995 w 189841"/>
                  <a:gd name="connsiteY763" fmla="*/ 76755 h 175170"/>
                  <a:gd name="connsiteX764" fmla="*/ 24811 w 189841"/>
                  <a:gd name="connsiteY764" fmla="*/ 75029 h 175170"/>
                  <a:gd name="connsiteX765" fmla="*/ 25006 w 189841"/>
                  <a:gd name="connsiteY765" fmla="*/ 73647 h 175170"/>
                  <a:gd name="connsiteX766" fmla="*/ 27567 w 189841"/>
                  <a:gd name="connsiteY766" fmla="*/ 73306 h 175170"/>
                  <a:gd name="connsiteX767" fmla="*/ 31570 w 189841"/>
                  <a:gd name="connsiteY767" fmla="*/ 74751 h 175170"/>
                  <a:gd name="connsiteX768" fmla="*/ 32397 w 189841"/>
                  <a:gd name="connsiteY768" fmla="*/ 74464 h 175170"/>
                  <a:gd name="connsiteX769" fmla="*/ 33298 w 189841"/>
                  <a:gd name="connsiteY769" fmla="*/ 73797 h 175170"/>
                  <a:gd name="connsiteX770" fmla="*/ 33125 w 189841"/>
                  <a:gd name="connsiteY770" fmla="*/ 72322 h 175170"/>
                  <a:gd name="connsiteX771" fmla="*/ 32547 w 189841"/>
                  <a:gd name="connsiteY771" fmla="*/ 71008 h 175170"/>
                  <a:gd name="connsiteX772" fmla="*/ 31445 w 189841"/>
                  <a:gd name="connsiteY772" fmla="*/ 70949 h 175170"/>
                  <a:gd name="connsiteX773" fmla="*/ 30683 w 189841"/>
                  <a:gd name="connsiteY773" fmla="*/ 71105 h 175170"/>
                  <a:gd name="connsiteX774" fmla="*/ 28221 w 189841"/>
                  <a:gd name="connsiteY774" fmla="*/ 70833 h 175170"/>
                  <a:gd name="connsiteX775" fmla="*/ 25058 w 189841"/>
                  <a:gd name="connsiteY775" fmla="*/ 71563 h 175170"/>
                  <a:gd name="connsiteX776" fmla="*/ 23591 w 189841"/>
                  <a:gd name="connsiteY776" fmla="*/ 70875 h 175170"/>
                  <a:gd name="connsiteX777" fmla="*/ 23103 w 189841"/>
                  <a:gd name="connsiteY777" fmla="*/ 70039 h 175170"/>
                  <a:gd name="connsiteX778" fmla="*/ 20458 w 189841"/>
                  <a:gd name="connsiteY778" fmla="*/ 67963 h 175170"/>
                  <a:gd name="connsiteX779" fmla="*/ 18172 w 189841"/>
                  <a:gd name="connsiteY779" fmla="*/ 65177 h 175170"/>
                  <a:gd name="connsiteX780" fmla="*/ 14468 w 189841"/>
                  <a:gd name="connsiteY780" fmla="*/ 63316 h 175170"/>
                  <a:gd name="connsiteX781" fmla="*/ 12049 w 189841"/>
                  <a:gd name="connsiteY781" fmla="*/ 57641 h 175170"/>
                  <a:gd name="connsiteX782" fmla="*/ 10015 w 189841"/>
                  <a:gd name="connsiteY782" fmla="*/ 55161 h 175170"/>
                  <a:gd name="connsiteX783" fmla="*/ 7845 w 189841"/>
                  <a:gd name="connsiteY783" fmla="*/ 53389 h 175170"/>
                  <a:gd name="connsiteX784" fmla="*/ 8316 w 189841"/>
                  <a:gd name="connsiteY784" fmla="*/ 53356 h 175170"/>
                  <a:gd name="connsiteX785" fmla="*/ 9139 w 189841"/>
                  <a:gd name="connsiteY785" fmla="*/ 53657 h 175170"/>
                  <a:gd name="connsiteX786" fmla="*/ 10715 w 189841"/>
                  <a:gd name="connsiteY786" fmla="*/ 54632 h 175170"/>
                  <a:gd name="connsiteX787" fmla="*/ 12391 w 189841"/>
                  <a:gd name="connsiteY787" fmla="*/ 54842 h 175170"/>
                  <a:gd name="connsiteX788" fmla="*/ 13306 w 189841"/>
                  <a:gd name="connsiteY788" fmla="*/ 54196 h 175170"/>
                  <a:gd name="connsiteX789" fmla="*/ 13833 w 189841"/>
                  <a:gd name="connsiteY789" fmla="*/ 53603 h 175170"/>
                  <a:gd name="connsiteX790" fmla="*/ 14176 w 189841"/>
                  <a:gd name="connsiteY790" fmla="*/ 52630 h 175170"/>
                  <a:gd name="connsiteX791" fmla="*/ 14315 w 189841"/>
                  <a:gd name="connsiteY791" fmla="*/ 51495 h 175170"/>
                  <a:gd name="connsiteX792" fmla="*/ 14587 w 189841"/>
                  <a:gd name="connsiteY792" fmla="*/ 51119 h 175170"/>
                  <a:gd name="connsiteX793" fmla="*/ 15867 w 189841"/>
                  <a:gd name="connsiteY793" fmla="*/ 51247 h 175170"/>
                  <a:gd name="connsiteX794" fmla="*/ 16273 w 189841"/>
                  <a:gd name="connsiteY794" fmla="*/ 50964 h 175170"/>
                  <a:gd name="connsiteX795" fmla="*/ 16256 w 189841"/>
                  <a:gd name="connsiteY795" fmla="*/ 49944 h 175170"/>
                  <a:gd name="connsiteX796" fmla="*/ 15429 w 189841"/>
                  <a:gd name="connsiteY796" fmla="*/ 48672 h 175170"/>
                  <a:gd name="connsiteX797" fmla="*/ 14701 w 189841"/>
                  <a:gd name="connsiteY797" fmla="*/ 47105 h 175170"/>
                  <a:gd name="connsiteX798" fmla="*/ 14697 w 189841"/>
                  <a:gd name="connsiteY798" fmla="*/ 46358 h 175170"/>
                  <a:gd name="connsiteX799" fmla="*/ 15302 w 189841"/>
                  <a:gd name="connsiteY799" fmla="*/ 46055 h 175170"/>
                  <a:gd name="connsiteX800" fmla="*/ 16302 w 189841"/>
                  <a:gd name="connsiteY800" fmla="*/ 45374 h 175170"/>
                  <a:gd name="connsiteX801" fmla="*/ 16839 w 189841"/>
                  <a:gd name="connsiteY801" fmla="*/ 44532 h 175170"/>
                  <a:gd name="connsiteX802" fmla="*/ 17901 w 189841"/>
                  <a:gd name="connsiteY802" fmla="*/ 44112 h 175170"/>
                  <a:gd name="connsiteX803" fmla="*/ 19472 w 189841"/>
                  <a:gd name="connsiteY803" fmla="*/ 44035 h 175170"/>
                  <a:gd name="connsiteX804" fmla="*/ 21223 w 189841"/>
                  <a:gd name="connsiteY804" fmla="*/ 43666 h 175170"/>
                  <a:gd name="connsiteX805" fmla="*/ 22354 w 189841"/>
                  <a:gd name="connsiteY805" fmla="*/ 42760 h 175170"/>
                  <a:gd name="connsiteX806" fmla="*/ 22521 w 189841"/>
                  <a:gd name="connsiteY806" fmla="*/ 41862 h 175170"/>
                  <a:gd name="connsiteX807" fmla="*/ 23229 w 189841"/>
                  <a:gd name="connsiteY807" fmla="*/ 39391 h 175170"/>
                  <a:gd name="connsiteX808" fmla="*/ 23691 w 189841"/>
                  <a:gd name="connsiteY808" fmla="*/ 38181 h 175170"/>
                  <a:gd name="connsiteX809" fmla="*/ 24438 w 189841"/>
                  <a:gd name="connsiteY809" fmla="*/ 37076 h 175170"/>
                  <a:gd name="connsiteX810" fmla="*/ 24844 w 189841"/>
                  <a:gd name="connsiteY810" fmla="*/ 35586 h 175170"/>
                  <a:gd name="connsiteX811" fmla="*/ 25641 w 189841"/>
                  <a:gd name="connsiteY811" fmla="*/ 34184 h 175170"/>
                  <a:gd name="connsiteX812" fmla="*/ 27312 w 189841"/>
                  <a:gd name="connsiteY812" fmla="*/ 33596 h 175170"/>
                  <a:gd name="connsiteX813" fmla="*/ 28828 w 189841"/>
                  <a:gd name="connsiteY813" fmla="*/ 32903 h 175170"/>
                  <a:gd name="connsiteX814" fmla="*/ 29972 w 189841"/>
                  <a:gd name="connsiteY814" fmla="*/ 31096 h 175170"/>
                  <a:gd name="connsiteX815" fmla="*/ 30612 w 189841"/>
                  <a:gd name="connsiteY815" fmla="*/ 29547 h 175170"/>
                  <a:gd name="connsiteX816" fmla="*/ 30616 w 189841"/>
                  <a:gd name="connsiteY816" fmla="*/ 28599 h 175170"/>
                  <a:gd name="connsiteX817" fmla="*/ 29662 w 189841"/>
                  <a:gd name="connsiteY817" fmla="*/ 27047 h 175170"/>
                  <a:gd name="connsiteX818" fmla="*/ 28951 w 189841"/>
                  <a:gd name="connsiteY818" fmla="*/ 25538 h 175170"/>
                  <a:gd name="connsiteX819" fmla="*/ 29139 w 189841"/>
                  <a:gd name="connsiteY819" fmla="*/ 23578 h 175170"/>
                  <a:gd name="connsiteX820" fmla="*/ 32141 w 189841"/>
                  <a:gd name="connsiteY820" fmla="*/ 23414 h 175170"/>
                  <a:gd name="connsiteX821" fmla="*/ 33192 w 189841"/>
                  <a:gd name="connsiteY821" fmla="*/ 23231 h 175170"/>
                  <a:gd name="connsiteX822" fmla="*/ 37088 w 189841"/>
                  <a:gd name="connsiteY822" fmla="*/ 23125 h 175170"/>
                  <a:gd name="connsiteX823" fmla="*/ 38865 w 189841"/>
                  <a:gd name="connsiteY823" fmla="*/ 22073 h 175170"/>
                  <a:gd name="connsiteX824" fmla="*/ 40094 w 189841"/>
                  <a:gd name="connsiteY824" fmla="*/ 22167 h 175170"/>
                  <a:gd name="connsiteX825" fmla="*/ 42661 w 189841"/>
                  <a:gd name="connsiteY825" fmla="*/ 23078 h 175170"/>
                  <a:gd name="connsiteX826" fmla="*/ 43806 w 189841"/>
                  <a:gd name="connsiteY826" fmla="*/ 22358 h 175170"/>
                  <a:gd name="connsiteX827" fmla="*/ 47166 w 189841"/>
                  <a:gd name="connsiteY827" fmla="*/ 20936 h 175170"/>
                  <a:gd name="connsiteX828" fmla="*/ 50482 w 189841"/>
                  <a:gd name="connsiteY828" fmla="*/ 16805 h 175170"/>
                  <a:gd name="connsiteX829" fmla="*/ 51895 w 189841"/>
                  <a:gd name="connsiteY829" fmla="*/ 16185 h 175170"/>
                  <a:gd name="connsiteX830" fmla="*/ 55112 w 189841"/>
                  <a:gd name="connsiteY830" fmla="*/ 15934 h 175170"/>
                  <a:gd name="connsiteX831" fmla="*/ 56120 w 189841"/>
                  <a:gd name="connsiteY831" fmla="*/ 15456 h 175170"/>
                  <a:gd name="connsiteX832" fmla="*/ 57297 w 189841"/>
                  <a:gd name="connsiteY832" fmla="*/ 15547 h 175170"/>
                  <a:gd name="connsiteX833" fmla="*/ 60903 w 189841"/>
                  <a:gd name="connsiteY833" fmla="*/ 16385 h 175170"/>
                  <a:gd name="connsiteX834" fmla="*/ 62955 w 189841"/>
                  <a:gd name="connsiteY834" fmla="*/ 16513 h 175170"/>
                  <a:gd name="connsiteX835" fmla="*/ 65388 w 189841"/>
                  <a:gd name="connsiteY835" fmla="*/ 15942 h 175170"/>
                  <a:gd name="connsiteX836" fmla="*/ 68069 w 189841"/>
                  <a:gd name="connsiteY836" fmla="*/ 14932 h 175170"/>
                  <a:gd name="connsiteX837" fmla="*/ 68738 w 189841"/>
                  <a:gd name="connsiteY837" fmla="*/ 11394 h 175170"/>
                  <a:gd name="connsiteX838" fmla="*/ 69375 w 189841"/>
                  <a:gd name="connsiteY838" fmla="*/ 10886 h 175170"/>
                  <a:gd name="connsiteX839" fmla="*/ 71042 w 189841"/>
                  <a:gd name="connsiteY839" fmla="*/ 10744 h 175170"/>
                  <a:gd name="connsiteX840" fmla="*/ 72297 w 189841"/>
                  <a:gd name="connsiteY840" fmla="*/ 10773 h 175170"/>
                  <a:gd name="connsiteX841" fmla="*/ 74719 w 189841"/>
                  <a:gd name="connsiteY841" fmla="*/ 11054 h 175170"/>
                  <a:gd name="connsiteX842" fmla="*/ 77602 w 189841"/>
                  <a:gd name="connsiteY842" fmla="*/ 11148 h 175170"/>
                  <a:gd name="connsiteX843" fmla="*/ 79457 w 189841"/>
                  <a:gd name="connsiteY843" fmla="*/ 9488 h 175170"/>
                  <a:gd name="connsiteX844" fmla="*/ 82381 w 189841"/>
                  <a:gd name="connsiteY844" fmla="*/ 9364 h 175170"/>
                  <a:gd name="connsiteX845" fmla="*/ 83737 w 189841"/>
                  <a:gd name="connsiteY845" fmla="*/ 9124 h 175170"/>
                  <a:gd name="connsiteX846" fmla="*/ 86002 w 189841"/>
                  <a:gd name="connsiteY846" fmla="*/ 9459 h 175170"/>
                  <a:gd name="connsiteX847" fmla="*/ 88198 w 189841"/>
                  <a:gd name="connsiteY847" fmla="*/ 9440 h 175170"/>
                  <a:gd name="connsiteX848" fmla="*/ 91010 w 189841"/>
                  <a:gd name="connsiteY848" fmla="*/ 8748 h 175170"/>
                  <a:gd name="connsiteX849" fmla="*/ 93631 w 189841"/>
                  <a:gd name="connsiteY849" fmla="*/ 7613 h 175170"/>
                  <a:gd name="connsiteX850" fmla="*/ 95680 w 189841"/>
                  <a:gd name="connsiteY850" fmla="*/ 7710 h 175170"/>
                  <a:gd name="connsiteX851" fmla="*/ 96516 w 189841"/>
                  <a:gd name="connsiteY851" fmla="*/ 7505 h 175170"/>
                  <a:gd name="connsiteX852" fmla="*/ 96994 w 189841"/>
                  <a:gd name="connsiteY852" fmla="*/ 7266 h 175170"/>
                  <a:gd name="connsiteX853" fmla="*/ 97505 w 189841"/>
                  <a:gd name="connsiteY853" fmla="*/ 5729 h 175170"/>
                  <a:gd name="connsiteX854" fmla="*/ 101360 w 189841"/>
                  <a:gd name="connsiteY854" fmla="*/ 5635 h 175170"/>
                  <a:gd name="connsiteX855" fmla="*/ 102666 w 189841"/>
                  <a:gd name="connsiteY855" fmla="*/ 5788 h 175170"/>
                  <a:gd name="connsiteX856" fmla="*/ 104817 w 189841"/>
                  <a:gd name="connsiteY856" fmla="*/ 5828 h 175170"/>
                  <a:gd name="connsiteX857" fmla="*/ 107054 w 189841"/>
                  <a:gd name="connsiteY857" fmla="*/ 4990 h 175170"/>
                  <a:gd name="connsiteX858" fmla="*/ 107725 w 189841"/>
                  <a:gd name="connsiteY858" fmla="*/ 5061 h 175170"/>
                  <a:gd name="connsiteX859" fmla="*/ 108855 w 189841"/>
                  <a:gd name="connsiteY859" fmla="*/ 7311 h 175170"/>
                  <a:gd name="connsiteX860" fmla="*/ 109444 w 189841"/>
                  <a:gd name="connsiteY860" fmla="*/ 7963 h 175170"/>
                  <a:gd name="connsiteX861" fmla="*/ 110662 w 189841"/>
                  <a:gd name="connsiteY861" fmla="*/ 8564 h 175170"/>
                  <a:gd name="connsiteX862" fmla="*/ 113374 w 189841"/>
                  <a:gd name="connsiteY862" fmla="*/ 10250 h 175170"/>
                  <a:gd name="connsiteX863" fmla="*/ 113863 w 189841"/>
                  <a:gd name="connsiteY863" fmla="*/ 9806 h 175170"/>
                  <a:gd name="connsiteX864" fmla="*/ 114992 w 189841"/>
                  <a:gd name="connsiteY864" fmla="*/ 9243 h 175170"/>
                  <a:gd name="connsiteX865" fmla="*/ 118235 w 189841"/>
                  <a:gd name="connsiteY865" fmla="*/ 10015 h 175170"/>
                  <a:gd name="connsiteX866" fmla="*/ 121327 w 189841"/>
                  <a:gd name="connsiteY866" fmla="*/ 11314 h 175170"/>
                  <a:gd name="connsiteX867" fmla="*/ 123932 w 189841"/>
                  <a:gd name="connsiteY867" fmla="*/ 13219 h 175170"/>
                  <a:gd name="connsiteX868" fmla="*/ 126823 w 189841"/>
                  <a:gd name="connsiteY868" fmla="*/ 12670 h 175170"/>
                  <a:gd name="connsiteX869" fmla="*/ 130032 w 189841"/>
                  <a:gd name="connsiteY869" fmla="*/ 11735 h 175170"/>
                  <a:gd name="connsiteX870" fmla="*/ 132120 w 189841"/>
                  <a:gd name="connsiteY870" fmla="*/ 11463 h 175170"/>
                  <a:gd name="connsiteX871" fmla="*/ 134385 w 189841"/>
                  <a:gd name="connsiteY871" fmla="*/ 11333 h 175170"/>
                  <a:gd name="connsiteX872" fmla="*/ 135735 w 189841"/>
                  <a:gd name="connsiteY872" fmla="*/ 10927 h 175170"/>
                  <a:gd name="connsiteX873" fmla="*/ 138795 w 189841"/>
                  <a:gd name="connsiteY873" fmla="*/ 11416 h 175170"/>
                  <a:gd name="connsiteX874" fmla="*/ 141958 w 189841"/>
                  <a:gd name="connsiteY874" fmla="*/ 10393 h 175170"/>
                  <a:gd name="connsiteX875" fmla="*/ 143483 w 189841"/>
                  <a:gd name="connsiteY875" fmla="*/ 9467 h 175170"/>
                  <a:gd name="connsiteX876" fmla="*/ 143921 w 189841"/>
                  <a:gd name="connsiteY876" fmla="*/ 8170 h 175170"/>
                  <a:gd name="connsiteX877" fmla="*/ 143664 w 189841"/>
                  <a:gd name="connsiteY877" fmla="*/ 5881 h 175170"/>
                  <a:gd name="connsiteX878" fmla="*/ 142949 w 189841"/>
                  <a:gd name="connsiteY878" fmla="*/ 3589 h 175170"/>
                  <a:gd name="connsiteX879" fmla="*/ 142192 w 189841"/>
                  <a:gd name="connsiteY879" fmla="*/ 2743 h 175170"/>
                  <a:gd name="connsiteX880" fmla="*/ 141950 w 189841"/>
                  <a:gd name="connsiteY880" fmla="*/ 1868 h 175170"/>
                  <a:gd name="connsiteX881" fmla="*/ 142381 w 189841"/>
                  <a:gd name="connsiteY881" fmla="*/ 1050 h 175170"/>
                  <a:gd name="connsiteX882" fmla="*/ 142865 w 189841"/>
                  <a:gd name="connsiteY882" fmla="*/ 479 h 175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Lst>
                <a:rect l="l" t="t" r="r" b="b"/>
                <a:pathLst>
                  <a:path w="189841" h="175170">
                    <a:moveTo>
                      <a:pt x="90448" y="157073"/>
                    </a:moveTo>
                    <a:lnTo>
                      <a:pt x="91198" y="157609"/>
                    </a:lnTo>
                    <a:lnTo>
                      <a:pt x="91697" y="159571"/>
                    </a:lnTo>
                    <a:lnTo>
                      <a:pt x="92998" y="160093"/>
                    </a:lnTo>
                    <a:lnTo>
                      <a:pt x="94510" y="160276"/>
                    </a:lnTo>
                    <a:lnTo>
                      <a:pt x="96559" y="160244"/>
                    </a:lnTo>
                    <a:lnTo>
                      <a:pt x="97026" y="160094"/>
                    </a:lnTo>
                    <a:lnTo>
                      <a:pt x="98330" y="158624"/>
                    </a:lnTo>
                    <a:lnTo>
                      <a:pt x="99937" y="158590"/>
                    </a:lnTo>
                    <a:lnTo>
                      <a:pt x="100638" y="160043"/>
                    </a:lnTo>
                    <a:lnTo>
                      <a:pt x="99008" y="160712"/>
                    </a:lnTo>
                    <a:lnTo>
                      <a:pt x="98676" y="161090"/>
                    </a:lnTo>
                    <a:lnTo>
                      <a:pt x="98989" y="161396"/>
                    </a:lnTo>
                    <a:lnTo>
                      <a:pt x="100213" y="162002"/>
                    </a:lnTo>
                    <a:lnTo>
                      <a:pt x="101913" y="161773"/>
                    </a:lnTo>
                    <a:lnTo>
                      <a:pt x="101964" y="162916"/>
                    </a:lnTo>
                    <a:lnTo>
                      <a:pt x="102344" y="163849"/>
                    </a:lnTo>
                    <a:lnTo>
                      <a:pt x="103184" y="164406"/>
                    </a:lnTo>
                    <a:lnTo>
                      <a:pt x="104093" y="164515"/>
                    </a:lnTo>
                    <a:lnTo>
                      <a:pt x="106104" y="164350"/>
                    </a:lnTo>
                    <a:lnTo>
                      <a:pt x="108086" y="163980"/>
                    </a:lnTo>
                    <a:lnTo>
                      <a:pt x="110129" y="163248"/>
                    </a:lnTo>
                    <a:lnTo>
                      <a:pt x="112215" y="162874"/>
                    </a:lnTo>
                    <a:lnTo>
                      <a:pt x="118447" y="163249"/>
                    </a:lnTo>
                    <a:lnTo>
                      <a:pt x="120684" y="164830"/>
                    </a:lnTo>
                    <a:lnTo>
                      <a:pt x="124940" y="165020"/>
                    </a:lnTo>
                    <a:lnTo>
                      <a:pt x="128896" y="165852"/>
                    </a:lnTo>
                    <a:lnTo>
                      <a:pt x="130974" y="165303"/>
                    </a:lnTo>
                    <a:lnTo>
                      <a:pt x="134523" y="164788"/>
                    </a:lnTo>
                    <a:lnTo>
                      <a:pt x="135092" y="165346"/>
                    </a:lnTo>
                    <a:lnTo>
                      <a:pt x="134633" y="168918"/>
                    </a:lnTo>
                    <a:lnTo>
                      <a:pt x="134852" y="169953"/>
                    </a:lnTo>
                    <a:lnTo>
                      <a:pt x="135875" y="170451"/>
                    </a:lnTo>
                    <a:lnTo>
                      <a:pt x="136888" y="170208"/>
                    </a:lnTo>
                    <a:lnTo>
                      <a:pt x="138132" y="169039"/>
                    </a:lnTo>
                    <a:lnTo>
                      <a:pt x="141109" y="168134"/>
                    </a:lnTo>
                    <a:lnTo>
                      <a:pt x="144202" y="168139"/>
                    </a:lnTo>
                    <a:lnTo>
                      <a:pt x="146804" y="165763"/>
                    </a:lnTo>
                    <a:lnTo>
                      <a:pt x="147571" y="165628"/>
                    </a:lnTo>
                    <a:lnTo>
                      <a:pt x="147093" y="166796"/>
                    </a:lnTo>
                    <a:lnTo>
                      <a:pt x="146700" y="169539"/>
                    </a:lnTo>
                    <a:lnTo>
                      <a:pt x="146141" y="171145"/>
                    </a:lnTo>
                    <a:lnTo>
                      <a:pt x="145892" y="172410"/>
                    </a:lnTo>
                    <a:lnTo>
                      <a:pt x="144152" y="173063"/>
                    </a:lnTo>
                    <a:lnTo>
                      <a:pt x="141522" y="173175"/>
                    </a:lnTo>
                    <a:lnTo>
                      <a:pt x="136724" y="172898"/>
                    </a:lnTo>
                    <a:lnTo>
                      <a:pt x="131887" y="173346"/>
                    </a:lnTo>
                    <a:lnTo>
                      <a:pt x="122928" y="174549"/>
                    </a:lnTo>
                    <a:lnTo>
                      <a:pt x="113951" y="175170"/>
                    </a:lnTo>
                    <a:lnTo>
                      <a:pt x="112744" y="174765"/>
                    </a:lnTo>
                    <a:lnTo>
                      <a:pt x="112716" y="173170"/>
                    </a:lnTo>
                    <a:lnTo>
                      <a:pt x="112522" y="172069"/>
                    </a:lnTo>
                    <a:lnTo>
                      <a:pt x="111941" y="171298"/>
                    </a:lnTo>
                    <a:lnTo>
                      <a:pt x="109166" y="170640"/>
                    </a:lnTo>
                    <a:lnTo>
                      <a:pt x="106519" y="169511"/>
                    </a:lnTo>
                    <a:lnTo>
                      <a:pt x="96140" y="167967"/>
                    </a:lnTo>
                    <a:lnTo>
                      <a:pt x="93692" y="167361"/>
                    </a:lnTo>
                    <a:lnTo>
                      <a:pt x="89718" y="167677"/>
                    </a:lnTo>
                    <a:lnTo>
                      <a:pt x="88263" y="167635"/>
                    </a:lnTo>
                    <a:lnTo>
                      <a:pt x="87261" y="167081"/>
                    </a:lnTo>
                    <a:lnTo>
                      <a:pt x="86572" y="166129"/>
                    </a:lnTo>
                    <a:lnTo>
                      <a:pt x="86261" y="163106"/>
                    </a:lnTo>
                    <a:lnTo>
                      <a:pt x="86753" y="160110"/>
                    </a:lnTo>
                    <a:lnTo>
                      <a:pt x="87613" y="159318"/>
                    </a:lnTo>
                    <a:lnTo>
                      <a:pt x="88008" y="160221"/>
                    </a:lnTo>
                    <a:lnTo>
                      <a:pt x="89027" y="160634"/>
                    </a:lnTo>
                    <a:lnTo>
                      <a:pt x="89973" y="159724"/>
                    </a:lnTo>
                    <a:lnTo>
                      <a:pt x="89964" y="158350"/>
                    </a:lnTo>
                    <a:close/>
                    <a:moveTo>
                      <a:pt x="167536" y="152919"/>
                    </a:moveTo>
                    <a:lnTo>
                      <a:pt x="167180" y="155589"/>
                    </a:lnTo>
                    <a:lnTo>
                      <a:pt x="166078" y="157728"/>
                    </a:lnTo>
                    <a:lnTo>
                      <a:pt x="167221" y="159502"/>
                    </a:lnTo>
                    <a:lnTo>
                      <a:pt x="167767" y="161523"/>
                    </a:lnTo>
                    <a:lnTo>
                      <a:pt x="166495" y="161857"/>
                    </a:lnTo>
                    <a:lnTo>
                      <a:pt x="165651" y="163269"/>
                    </a:lnTo>
                    <a:lnTo>
                      <a:pt x="164794" y="162079"/>
                    </a:lnTo>
                    <a:lnTo>
                      <a:pt x="165163" y="160705"/>
                    </a:lnTo>
                    <a:lnTo>
                      <a:pt x="164165" y="158526"/>
                    </a:lnTo>
                    <a:lnTo>
                      <a:pt x="166053" y="155292"/>
                    </a:lnTo>
                    <a:lnTo>
                      <a:pt x="166096" y="153720"/>
                    </a:lnTo>
                    <a:close/>
                    <a:moveTo>
                      <a:pt x="73059" y="138689"/>
                    </a:moveTo>
                    <a:lnTo>
                      <a:pt x="74106" y="140102"/>
                    </a:lnTo>
                    <a:lnTo>
                      <a:pt x="76300" y="142164"/>
                    </a:lnTo>
                    <a:lnTo>
                      <a:pt x="75343" y="143599"/>
                    </a:lnTo>
                    <a:lnTo>
                      <a:pt x="75086" y="144696"/>
                    </a:lnTo>
                    <a:lnTo>
                      <a:pt x="72815" y="143942"/>
                    </a:lnTo>
                    <a:lnTo>
                      <a:pt x="72182" y="142810"/>
                    </a:lnTo>
                    <a:lnTo>
                      <a:pt x="72068" y="140299"/>
                    </a:lnTo>
                    <a:lnTo>
                      <a:pt x="72664" y="139074"/>
                    </a:lnTo>
                    <a:close/>
                    <a:moveTo>
                      <a:pt x="189841" y="137431"/>
                    </a:moveTo>
                    <a:lnTo>
                      <a:pt x="189801" y="139035"/>
                    </a:lnTo>
                    <a:lnTo>
                      <a:pt x="187899" y="143092"/>
                    </a:lnTo>
                    <a:lnTo>
                      <a:pt x="186211" y="145117"/>
                    </a:lnTo>
                    <a:lnTo>
                      <a:pt x="186655" y="146743"/>
                    </a:lnTo>
                    <a:lnTo>
                      <a:pt x="183952" y="147193"/>
                    </a:lnTo>
                    <a:lnTo>
                      <a:pt x="181238" y="150175"/>
                    </a:lnTo>
                    <a:lnTo>
                      <a:pt x="179642" y="150705"/>
                    </a:lnTo>
                    <a:lnTo>
                      <a:pt x="179091" y="150636"/>
                    </a:lnTo>
                    <a:lnTo>
                      <a:pt x="178424" y="149468"/>
                    </a:lnTo>
                    <a:lnTo>
                      <a:pt x="179348" y="146645"/>
                    </a:lnTo>
                    <a:lnTo>
                      <a:pt x="178493" y="144829"/>
                    </a:lnTo>
                    <a:lnTo>
                      <a:pt x="178441" y="144059"/>
                    </a:lnTo>
                    <a:lnTo>
                      <a:pt x="179726" y="142993"/>
                    </a:lnTo>
                    <a:lnTo>
                      <a:pt x="180629" y="141396"/>
                    </a:lnTo>
                    <a:lnTo>
                      <a:pt x="182822" y="139667"/>
                    </a:lnTo>
                    <a:lnTo>
                      <a:pt x="188506" y="137619"/>
                    </a:lnTo>
                    <a:close/>
                    <a:moveTo>
                      <a:pt x="127421" y="136416"/>
                    </a:moveTo>
                    <a:lnTo>
                      <a:pt x="128713" y="137395"/>
                    </a:lnTo>
                    <a:lnTo>
                      <a:pt x="129045" y="138469"/>
                    </a:lnTo>
                    <a:lnTo>
                      <a:pt x="128017" y="139799"/>
                    </a:lnTo>
                    <a:lnTo>
                      <a:pt x="126570" y="139322"/>
                    </a:lnTo>
                    <a:lnTo>
                      <a:pt x="127160" y="138816"/>
                    </a:lnTo>
                    <a:lnTo>
                      <a:pt x="127508" y="138159"/>
                    </a:lnTo>
                    <a:lnTo>
                      <a:pt x="127546" y="137212"/>
                    </a:lnTo>
                    <a:lnTo>
                      <a:pt x="127154" y="136629"/>
                    </a:lnTo>
                    <a:close/>
                    <a:moveTo>
                      <a:pt x="148672" y="132238"/>
                    </a:moveTo>
                    <a:lnTo>
                      <a:pt x="149805" y="132602"/>
                    </a:lnTo>
                    <a:lnTo>
                      <a:pt x="150676" y="133587"/>
                    </a:lnTo>
                    <a:lnTo>
                      <a:pt x="148929" y="134192"/>
                    </a:lnTo>
                    <a:lnTo>
                      <a:pt x="147819" y="135462"/>
                    </a:lnTo>
                    <a:lnTo>
                      <a:pt x="146461" y="134562"/>
                    </a:lnTo>
                    <a:lnTo>
                      <a:pt x="146456" y="133333"/>
                    </a:lnTo>
                    <a:lnTo>
                      <a:pt x="147942" y="133709"/>
                    </a:lnTo>
                    <a:lnTo>
                      <a:pt x="148985" y="133017"/>
                    </a:lnTo>
                    <a:close/>
                    <a:moveTo>
                      <a:pt x="181674" y="132173"/>
                    </a:moveTo>
                    <a:lnTo>
                      <a:pt x="181836" y="132646"/>
                    </a:lnTo>
                    <a:lnTo>
                      <a:pt x="181818" y="133656"/>
                    </a:lnTo>
                    <a:lnTo>
                      <a:pt x="181622" y="134385"/>
                    </a:lnTo>
                    <a:lnTo>
                      <a:pt x="181138" y="134788"/>
                    </a:lnTo>
                    <a:lnTo>
                      <a:pt x="180028" y="133630"/>
                    </a:lnTo>
                    <a:lnTo>
                      <a:pt x="179976" y="133026"/>
                    </a:lnTo>
                    <a:lnTo>
                      <a:pt x="181106" y="132333"/>
                    </a:lnTo>
                    <a:close/>
                    <a:moveTo>
                      <a:pt x="108112" y="129062"/>
                    </a:moveTo>
                    <a:lnTo>
                      <a:pt x="108151" y="130553"/>
                    </a:lnTo>
                    <a:lnTo>
                      <a:pt x="108000" y="131087"/>
                    </a:lnTo>
                    <a:lnTo>
                      <a:pt x="103474" y="131806"/>
                    </a:lnTo>
                    <a:lnTo>
                      <a:pt x="103893" y="130097"/>
                    </a:lnTo>
                    <a:lnTo>
                      <a:pt x="104169" y="129557"/>
                    </a:lnTo>
                    <a:lnTo>
                      <a:pt x="105668" y="130352"/>
                    </a:lnTo>
                    <a:lnTo>
                      <a:pt x="106220" y="129946"/>
                    </a:lnTo>
                    <a:lnTo>
                      <a:pt x="106445" y="129476"/>
                    </a:lnTo>
                    <a:close/>
                    <a:moveTo>
                      <a:pt x="124921" y="128417"/>
                    </a:moveTo>
                    <a:lnTo>
                      <a:pt x="127376" y="130240"/>
                    </a:lnTo>
                    <a:lnTo>
                      <a:pt x="126819" y="131339"/>
                    </a:lnTo>
                    <a:lnTo>
                      <a:pt x="126434" y="131737"/>
                    </a:lnTo>
                    <a:lnTo>
                      <a:pt x="124761" y="130134"/>
                    </a:lnTo>
                    <a:lnTo>
                      <a:pt x="124126" y="129197"/>
                    </a:lnTo>
                    <a:close/>
                    <a:moveTo>
                      <a:pt x="168476" y="125472"/>
                    </a:moveTo>
                    <a:lnTo>
                      <a:pt x="170389" y="126393"/>
                    </a:lnTo>
                    <a:lnTo>
                      <a:pt x="166873" y="127910"/>
                    </a:lnTo>
                    <a:lnTo>
                      <a:pt x="165940" y="128712"/>
                    </a:lnTo>
                    <a:lnTo>
                      <a:pt x="163345" y="128885"/>
                    </a:lnTo>
                    <a:lnTo>
                      <a:pt x="161488" y="129993"/>
                    </a:lnTo>
                    <a:lnTo>
                      <a:pt x="160797" y="130023"/>
                    </a:lnTo>
                    <a:lnTo>
                      <a:pt x="161619" y="128797"/>
                    </a:lnTo>
                    <a:lnTo>
                      <a:pt x="163954" y="127117"/>
                    </a:lnTo>
                    <a:lnTo>
                      <a:pt x="167355" y="125637"/>
                    </a:lnTo>
                    <a:close/>
                    <a:moveTo>
                      <a:pt x="140505" y="124652"/>
                    </a:moveTo>
                    <a:lnTo>
                      <a:pt x="141915" y="125533"/>
                    </a:lnTo>
                    <a:lnTo>
                      <a:pt x="140151" y="126118"/>
                    </a:lnTo>
                    <a:lnTo>
                      <a:pt x="137380" y="128386"/>
                    </a:lnTo>
                    <a:lnTo>
                      <a:pt x="135428" y="128594"/>
                    </a:lnTo>
                    <a:lnTo>
                      <a:pt x="134811" y="128403"/>
                    </a:lnTo>
                    <a:lnTo>
                      <a:pt x="135996" y="127964"/>
                    </a:lnTo>
                    <a:lnTo>
                      <a:pt x="136828" y="127498"/>
                    </a:lnTo>
                    <a:lnTo>
                      <a:pt x="137227" y="126934"/>
                    </a:lnTo>
                    <a:lnTo>
                      <a:pt x="139207" y="125943"/>
                    </a:lnTo>
                    <a:close/>
                    <a:moveTo>
                      <a:pt x="112100" y="122454"/>
                    </a:moveTo>
                    <a:lnTo>
                      <a:pt x="113141" y="124351"/>
                    </a:lnTo>
                    <a:lnTo>
                      <a:pt x="112206" y="125057"/>
                    </a:lnTo>
                    <a:lnTo>
                      <a:pt x="111802" y="125168"/>
                    </a:lnTo>
                    <a:lnTo>
                      <a:pt x="111224" y="124096"/>
                    </a:lnTo>
                    <a:lnTo>
                      <a:pt x="111103" y="123096"/>
                    </a:lnTo>
                    <a:lnTo>
                      <a:pt x="111334" y="122510"/>
                    </a:lnTo>
                    <a:close/>
                    <a:moveTo>
                      <a:pt x="160140" y="120840"/>
                    </a:moveTo>
                    <a:lnTo>
                      <a:pt x="161864" y="121735"/>
                    </a:lnTo>
                    <a:lnTo>
                      <a:pt x="162956" y="122814"/>
                    </a:lnTo>
                    <a:lnTo>
                      <a:pt x="163489" y="123020"/>
                    </a:lnTo>
                    <a:lnTo>
                      <a:pt x="163366" y="123671"/>
                    </a:lnTo>
                    <a:lnTo>
                      <a:pt x="163038" y="124102"/>
                    </a:lnTo>
                    <a:lnTo>
                      <a:pt x="160831" y="124453"/>
                    </a:lnTo>
                    <a:lnTo>
                      <a:pt x="161224" y="122434"/>
                    </a:lnTo>
                    <a:close/>
                    <a:moveTo>
                      <a:pt x="123575" y="119280"/>
                    </a:moveTo>
                    <a:lnTo>
                      <a:pt x="124465" y="119553"/>
                    </a:lnTo>
                    <a:lnTo>
                      <a:pt x="124381" y="120919"/>
                    </a:lnTo>
                    <a:lnTo>
                      <a:pt x="124545" y="121320"/>
                    </a:lnTo>
                    <a:lnTo>
                      <a:pt x="122787" y="123281"/>
                    </a:lnTo>
                    <a:lnTo>
                      <a:pt x="121325" y="123069"/>
                    </a:lnTo>
                    <a:lnTo>
                      <a:pt x="120710" y="122171"/>
                    </a:lnTo>
                    <a:lnTo>
                      <a:pt x="121617" y="120327"/>
                    </a:lnTo>
                    <a:close/>
                    <a:moveTo>
                      <a:pt x="129993" y="118062"/>
                    </a:moveTo>
                    <a:lnTo>
                      <a:pt x="130857" y="118349"/>
                    </a:lnTo>
                    <a:lnTo>
                      <a:pt x="131377" y="119179"/>
                    </a:lnTo>
                    <a:lnTo>
                      <a:pt x="131297" y="122060"/>
                    </a:lnTo>
                    <a:lnTo>
                      <a:pt x="130449" y="123885"/>
                    </a:lnTo>
                    <a:lnTo>
                      <a:pt x="128477" y="124848"/>
                    </a:lnTo>
                    <a:lnTo>
                      <a:pt x="127132" y="123458"/>
                    </a:lnTo>
                    <a:lnTo>
                      <a:pt x="126380" y="121269"/>
                    </a:lnTo>
                    <a:close/>
                    <a:moveTo>
                      <a:pt x="106963" y="117710"/>
                    </a:moveTo>
                    <a:lnTo>
                      <a:pt x="107965" y="118165"/>
                    </a:lnTo>
                    <a:lnTo>
                      <a:pt x="108116" y="118793"/>
                    </a:lnTo>
                    <a:lnTo>
                      <a:pt x="107842" y="119877"/>
                    </a:lnTo>
                    <a:lnTo>
                      <a:pt x="107024" y="120260"/>
                    </a:lnTo>
                    <a:lnTo>
                      <a:pt x="105659" y="119702"/>
                    </a:lnTo>
                    <a:lnTo>
                      <a:pt x="106022" y="118304"/>
                    </a:lnTo>
                    <a:close/>
                    <a:moveTo>
                      <a:pt x="105802" y="110953"/>
                    </a:moveTo>
                    <a:lnTo>
                      <a:pt x="106184" y="111607"/>
                    </a:lnTo>
                    <a:lnTo>
                      <a:pt x="106912" y="112667"/>
                    </a:lnTo>
                    <a:lnTo>
                      <a:pt x="105901" y="114289"/>
                    </a:lnTo>
                    <a:lnTo>
                      <a:pt x="104644" y="115062"/>
                    </a:lnTo>
                    <a:lnTo>
                      <a:pt x="105061" y="113294"/>
                    </a:lnTo>
                    <a:lnTo>
                      <a:pt x="104441" y="112371"/>
                    </a:lnTo>
                    <a:lnTo>
                      <a:pt x="104996" y="111586"/>
                    </a:lnTo>
                    <a:close/>
                    <a:moveTo>
                      <a:pt x="116311" y="110092"/>
                    </a:moveTo>
                    <a:lnTo>
                      <a:pt x="117114" y="110485"/>
                    </a:lnTo>
                    <a:lnTo>
                      <a:pt x="117004" y="113135"/>
                    </a:lnTo>
                    <a:lnTo>
                      <a:pt x="116421" y="113112"/>
                    </a:lnTo>
                    <a:lnTo>
                      <a:pt x="116082" y="112703"/>
                    </a:lnTo>
                    <a:lnTo>
                      <a:pt x="116063" y="111689"/>
                    </a:lnTo>
                    <a:close/>
                    <a:moveTo>
                      <a:pt x="126076" y="110085"/>
                    </a:moveTo>
                    <a:lnTo>
                      <a:pt x="128615" y="111057"/>
                    </a:lnTo>
                    <a:lnTo>
                      <a:pt x="128492" y="111670"/>
                    </a:lnTo>
                    <a:lnTo>
                      <a:pt x="127283" y="112383"/>
                    </a:lnTo>
                    <a:lnTo>
                      <a:pt x="125169" y="112540"/>
                    </a:lnTo>
                    <a:lnTo>
                      <a:pt x="125292" y="110592"/>
                    </a:lnTo>
                    <a:close/>
                    <a:moveTo>
                      <a:pt x="148259" y="105865"/>
                    </a:moveTo>
                    <a:lnTo>
                      <a:pt x="147054" y="107265"/>
                    </a:lnTo>
                    <a:lnTo>
                      <a:pt x="145020" y="108570"/>
                    </a:lnTo>
                    <a:lnTo>
                      <a:pt x="141138" y="109568"/>
                    </a:lnTo>
                    <a:lnTo>
                      <a:pt x="140101" y="109666"/>
                    </a:lnTo>
                    <a:lnTo>
                      <a:pt x="140418" y="108645"/>
                    </a:lnTo>
                    <a:lnTo>
                      <a:pt x="142399" y="106873"/>
                    </a:lnTo>
                    <a:lnTo>
                      <a:pt x="145167" y="106786"/>
                    </a:lnTo>
                    <a:lnTo>
                      <a:pt x="147689" y="105898"/>
                    </a:lnTo>
                    <a:close/>
                    <a:moveTo>
                      <a:pt x="119248" y="105703"/>
                    </a:moveTo>
                    <a:lnTo>
                      <a:pt x="120408" y="106538"/>
                    </a:lnTo>
                    <a:lnTo>
                      <a:pt x="123362" y="106981"/>
                    </a:lnTo>
                    <a:lnTo>
                      <a:pt x="124035" y="107775"/>
                    </a:lnTo>
                    <a:lnTo>
                      <a:pt x="123215" y="109423"/>
                    </a:lnTo>
                    <a:lnTo>
                      <a:pt x="121835" y="109169"/>
                    </a:lnTo>
                    <a:lnTo>
                      <a:pt x="119527" y="107396"/>
                    </a:lnTo>
                    <a:lnTo>
                      <a:pt x="118738" y="106591"/>
                    </a:lnTo>
                    <a:lnTo>
                      <a:pt x="118300" y="105799"/>
                    </a:lnTo>
                    <a:close/>
                    <a:moveTo>
                      <a:pt x="104648" y="105651"/>
                    </a:moveTo>
                    <a:lnTo>
                      <a:pt x="105128" y="106512"/>
                    </a:lnTo>
                    <a:lnTo>
                      <a:pt x="104136" y="108356"/>
                    </a:lnTo>
                    <a:lnTo>
                      <a:pt x="102655" y="109597"/>
                    </a:lnTo>
                    <a:lnTo>
                      <a:pt x="102401" y="107736"/>
                    </a:lnTo>
                    <a:lnTo>
                      <a:pt x="103350" y="105778"/>
                    </a:lnTo>
                    <a:close/>
                    <a:moveTo>
                      <a:pt x="158719" y="102358"/>
                    </a:moveTo>
                    <a:lnTo>
                      <a:pt x="161438" y="103201"/>
                    </a:lnTo>
                    <a:lnTo>
                      <a:pt x="162194" y="103111"/>
                    </a:lnTo>
                    <a:lnTo>
                      <a:pt x="163479" y="103417"/>
                    </a:lnTo>
                    <a:lnTo>
                      <a:pt x="163820" y="104971"/>
                    </a:lnTo>
                    <a:lnTo>
                      <a:pt x="162118" y="105196"/>
                    </a:lnTo>
                    <a:lnTo>
                      <a:pt x="159173" y="106622"/>
                    </a:lnTo>
                    <a:lnTo>
                      <a:pt x="157920" y="106309"/>
                    </a:lnTo>
                    <a:lnTo>
                      <a:pt x="156422" y="105069"/>
                    </a:lnTo>
                    <a:lnTo>
                      <a:pt x="154042" y="104940"/>
                    </a:lnTo>
                    <a:lnTo>
                      <a:pt x="153338" y="104602"/>
                    </a:lnTo>
                    <a:lnTo>
                      <a:pt x="154612" y="103140"/>
                    </a:lnTo>
                    <a:lnTo>
                      <a:pt x="156927" y="102400"/>
                    </a:lnTo>
                    <a:close/>
                    <a:moveTo>
                      <a:pt x="23108" y="99333"/>
                    </a:moveTo>
                    <a:lnTo>
                      <a:pt x="24593" y="101294"/>
                    </a:lnTo>
                    <a:lnTo>
                      <a:pt x="26388" y="101608"/>
                    </a:lnTo>
                    <a:lnTo>
                      <a:pt x="27463" y="102513"/>
                    </a:lnTo>
                    <a:lnTo>
                      <a:pt x="29795" y="105004"/>
                    </a:lnTo>
                    <a:lnTo>
                      <a:pt x="27919" y="104387"/>
                    </a:lnTo>
                    <a:lnTo>
                      <a:pt x="25917" y="106110"/>
                    </a:lnTo>
                    <a:lnTo>
                      <a:pt x="23380" y="104097"/>
                    </a:lnTo>
                    <a:lnTo>
                      <a:pt x="21860" y="102058"/>
                    </a:lnTo>
                    <a:lnTo>
                      <a:pt x="21516" y="101241"/>
                    </a:lnTo>
                    <a:close/>
                    <a:moveTo>
                      <a:pt x="113744" y="97780"/>
                    </a:moveTo>
                    <a:lnTo>
                      <a:pt x="115173" y="99739"/>
                    </a:lnTo>
                    <a:lnTo>
                      <a:pt x="117412" y="99967"/>
                    </a:lnTo>
                    <a:lnTo>
                      <a:pt x="117238" y="101174"/>
                    </a:lnTo>
                    <a:lnTo>
                      <a:pt x="117946" y="102729"/>
                    </a:lnTo>
                    <a:lnTo>
                      <a:pt x="118194" y="103684"/>
                    </a:lnTo>
                    <a:lnTo>
                      <a:pt x="117542" y="105403"/>
                    </a:lnTo>
                    <a:lnTo>
                      <a:pt x="115814" y="103405"/>
                    </a:lnTo>
                    <a:lnTo>
                      <a:pt x="113923" y="102035"/>
                    </a:lnTo>
                    <a:lnTo>
                      <a:pt x="113215" y="100840"/>
                    </a:lnTo>
                    <a:lnTo>
                      <a:pt x="112062" y="100118"/>
                    </a:lnTo>
                    <a:lnTo>
                      <a:pt x="111748" y="98509"/>
                    </a:lnTo>
                    <a:lnTo>
                      <a:pt x="113146" y="97847"/>
                    </a:lnTo>
                    <a:close/>
                    <a:moveTo>
                      <a:pt x="84849" y="97755"/>
                    </a:moveTo>
                    <a:lnTo>
                      <a:pt x="85553" y="97885"/>
                    </a:lnTo>
                    <a:lnTo>
                      <a:pt x="85981" y="98290"/>
                    </a:lnTo>
                    <a:lnTo>
                      <a:pt x="86337" y="99426"/>
                    </a:lnTo>
                    <a:lnTo>
                      <a:pt x="85462" y="100060"/>
                    </a:lnTo>
                    <a:lnTo>
                      <a:pt x="84475" y="100028"/>
                    </a:lnTo>
                    <a:lnTo>
                      <a:pt x="83778" y="99795"/>
                    </a:lnTo>
                    <a:lnTo>
                      <a:pt x="83426" y="99289"/>
                    </a:lnTo>
                    <a:lnTo>
                      <a:pt x="83862" y="99047"/>
                    </a:lnTo>
                    <a:lnTo>
                      <a:pt x="84374" y="98030"/>
                    </a:lnTo>
                    <a:close/>
                    <a:moveTo>
                      <a:pt x="20270" y="85327"/>
                    </a:moveTo>
                    <a:lnTo>
                      <a:pt x="21357" y="87684"/>
                    </a:lnTo>
                    <a:lnTo>
                      <a:pt x="21631" y="90652"/>
                    </a:lnTo>
                    <a:lnTo>
                      <a:pt x="23190" y="91209"/>
                    </a:lnTo>
                    <a:lnTo>
                      <a:pt x="25261" y="93882"/>
                    </a:lnTo>
                    <a:lnTo>
                      <a:pt x="25082" y="95249"/>
                    </a:lnTo>
                    <a:lnTo>
                      <a:pt x="24652" y="95717"/>
                    </a:lnTo>
                    <a:lnTo>
                      <a:pt x="21221" y="94456"/>
                    </a:lnTo>
                    <a:lnTo>
                      <a:pt x="20398" y="95022"/>
                    </a:lnTo>
                    <a:lnTo>
                      <a:pt x="19394" y="94792"/>
                    </a:lnTo>
                    <a:lnTo>
                      <a:pt x="18774" y="93316"/>
                    </a:lnTo>
                    <a:lnTo>
                      <a:pt x="18845" y="92797"/>
                    </a:lnTo>
                    <a:lnTo>
                      <a:pt x="18284" y="91913"/>
                    </a:lnTo>
                    <a:lnTo>
                      <a:pt x="17815" y="91518"/>
                    </a:lnTo>
                    <a:lnTo>
                      <a:pt x="16464" y="92692"/>
                    </a:lnTo>
                    <a:lnTo>
                      <a:pt x="15612" y="92912"/>
                    </a:lnTo>
                    <a:lnTo>
                      <a:pt x="15606" y="91837"/>
                    </a:lnTo>
                    <a:lnTo>
                      <a:pt x="16854" y="88881"/>
                    </a:lnTo>
                    <a:lnTo>
                      <a:pt x="17437" y="88382"/>
                    </a:lnTo>
                    <a:lnTo>
                      <a:pt x="18463" y="89358"/>
                    </a:lnTo>
                    <a:lnTo>
                      <a:pt x="19307" y="88995"/>
                    </a:lnTo>
                    <a:lnTo>
                      <a:pt x="19942" y="87396"/>
                    </a:lnTo>
                    <a:lnTo>
                      <a:pt x="19985" y="85801"/>
                    </a:lnTo>
                    <a:close/>
                    <a:moveTo>
                      <a:pt x="22184" y="85094"/>
                    </a:moveTo>
                    <a:lnTo>
                      <a:pt x="22739" y="85292"/>
                    </a:lnTo>
                    <a:lnTo>
                      <a:pt x="23324" y="85933"/>
                    </a:lnTo>
                    <a:lnTo>
                      <a:pt x="23319" y="86588"/>
                    </a:lnTo>
                    <a:lnTo>
                      <a:pt x="23553" y="87290"/>
                    </a:lnTo>
                    <a:lnTo>
                      <a:pt x="24162" y="88136"/>
                    </a:lnTo>
                    <a:lnTo>
                      <a:pt x="24593" y="89070"/>
                    </a:lnTo>
                    <a:lnTo>
                      <a:pt x="23501" y="89348"/>
                    </a:lnTo>
                    <a:lnTo>
                      <a:pt x="22110" y="86887"/>
                    </a:lnTo>
                    <a:lnTo>
                      <a:pt x="21607" y="85189"/>
                    </a:lnTo>
                    <a:close/>
                    <a:moveTo>
                      <a:pt x="140766" y="82063"/>
                    </a:moveTo>
                    <a:lnTo>
                      <a:pt x="142932" y="83533"/>
                    </a:lnTo>
                    <a:lnTo>
                      <a:pt x="144036" y="83634"/>
                    </a:lnTo>
                    <a:lnTo>
                      <a:pt x="143612" y="85038"/>
                    </a:lnTo>
                    <a:lnTo>
                      <a:pt x="143798" y="85494"/>
                    </a:lnTo>
                    <a:lnTo>
                      <a:pt x="143962" y="89751"/>
                    </a:lnTo>
                    <a:lnTo>
                      <a:pt x="142939" y="90350"/>
                    </a:lnTo>
                    <a:lnTo>
                      <a:pt x="142770" y="91518"/>
                    </a:lnTo>
                    <a:lnTo>
                      <a:pt x="142569" y="91932"/>
                    </a:lnTo>
                    <a:lnTo>
                      <a:pt x="140458" y="93383"/>
                    </a:lnTo>
                    <a:lnTo>
                      <a:pt x="138100" y="91283"/>
                    </a:lnTo>
                    <a:lnTo>
                      <a:pt x="137711" y="90607"/>
                    </a:lnTo>
                    <a:lnTo>
                      <a:pt x="139442" y="89759"/>
                    </a:lnTo>
                    <a:lnTo>
                      <a:pt x="140300" y="88451"/>
                    </a:lnTo>
                    <a:lnTo>
                      <a:pt x="139604" y="86844"/>
                    </a:lnTo>
                    <a:lnTo>
                      <a:pt x="137201" y="84466"/>
                    </a:lnTo>
                    <a:lnTo>
                      <a:pt x="137087" y="82776"/>
                    </a:lnTo>
                    <a:close/>
                    <a:moveTo>
                      <a:pt x="23166" y="75808"/>
                    </a:moveTo>
                    <a:lnTo>
                      <a:pt x="23730" y="76971"/>
                    </a:lnTo>
                    <a:lnTo>
                      <a:pt x="23624" y="81119"/>
                    </a:lnTo>
                    <a:lnTo>
                      <a:pt x="23002" y="81883"/>
                    </a:lnTo>
                    <a:lnTo>
                      <a:pt x="22143" y="82082"/>
                    </a:lnTo>
                    <a:lnTo>
                      <a:pt x="21402" y="81946"/>
                    </a:lnTo>
                    <a:lnTo>
                      <a:pt x="20730" y="82063"/>
                    </a:lnTo>
                    <a:lnTo>
                      <a:pt x="20083" y="82556"/>
                    </a:lnTo>
                    <a:lnTo>
                      <a:pt x="20154" y="80513"/>
                    </a:lnTo>
                    <a:lnTo>
                      <a:pt x="20918" y="77978"/>
                    </a:lnTo>
                    <a:lnTo>
                      <a:pt x="21851" y="76496"/>
                    </a:lnTo>
                    <a:close/>
                    <a:moveTo>
                      <a:pt x="107004" y="72294"/>
                    </a:moveTo>
                    <a:lnTo>
                      <a:pt x="108738" y="73277"/>
                    </a:lnTo>
                    <a:lnTo>
                      <a:pt x="109118" y="74914"/>
                    </a:lnTo>
                    <a:lnTo>
                      <a:pt x="111185" y="76712"/>
                    </a:lnTo>
                    <a:lnTo>
                      <a:pt x="108848" y="77341"/>
                    </a:lnTo>
                    <a:lnTo>
                      <a:pt x="108228" y="77242"/>
                    </a:lnTo>
                    <a:lnTo>
                      <a:pt x="108749" y="76448"/>
                    </a:lnTo>
                    <a:lnTo>
                      <a:pt x="108790" y="76114"/>
                    </a:lnTo>
                    <a:lnTo>
                      <a:pt x="106460" y="74662"/>
                    </a:lnTo>
                    <a:lnTo>
                      <a:pt x="106734" y="72775"/>
                    </a:lnTo>
                    <a:close/>
                    <a:moveTo>
                      <a:pt x="81068" y="70881"/>
                    </a:moveTo>
                    <a:lnTo>
                      <a:pt x="83340" y="72853"/>
                    </a:lnTo>
                    <a:lnTo>
                      <a:pt x="84590" y="75656"/>
                    </a:lnTo>
                    <a:lnTo>
                      <a:pt x="85762" y="76602"/>
                    </a:lnTo>
                    <a:lnTo>
                      <a:pt x="88222" y="77718"/>
                    </a:lnTo>
                    <a:lnTo>
                      <a:pt x="89377" y="77860"/>
                    </a:lnTo>
                    <a:lnTo>
                      <a:pt x="93573" y="79875"/>
                    </a:lnTo>
                    <a:lnTo>
                      <a:pt x="98455" y="80277"/>
                    </a:lnTo>
                    <a:lnTo>
                      <a:pt x="99086" y="80857"/>
                    </a:lnTo>
                    <a:lnTo>
                      <a:pt x="99686" y="82409"/>
                    </a:lnTo>
                    <a:lnTo>
                      <a:pt x="100682" y="83626"/>
                    </a:lnTo>
                    <a:lnTo>
                      <a:pt x="100932" y="84573"/>
                    </a:lnTo>
                    <a:lnTo>
                      <a:pt x="100412" y="85623"/>
                    </a:lnTo>
                    <a:lnTo>
                      <a:pt x="101133" y="88834"/>
                    </a:lnTo>
                    <a:lnTo>
                      <a:pt x="102364" y="91881"/>
                    </a:lnTo>
                    <a:lnTo>
                      <a:pt x="104219" y="93358"/>
                    </a:lnTo>
                    <a:lnTo>
                      <a:pt x="106525" y="93804"/>
                    </a:lnTo>
                    <a:lnTo>
                      <a:pt x="108721" y="93743"/>
                    </a:lnTo>
                    <a:lnTo>
                      <a:pt x="109276" y="94347"/>
                    </a:lnTo>
                    <a:lnTo>
                      <a:pt x="109058" y="97010"/>
                    </a:lnTo>
                    <a:lnTo>
                      <a:pt x="108129" y="98046"/>
                    </a:lnTo>
                    <a:lnTo>
                      <a:pt x="107374" y="98298"/>
                    </a:lnTo>
                    <a:lnTo>
                      <a:pt x="106717" y="98026"/>
                    </a:lnTo>
                    <a:lnTo>
                      <a:pt x="106123" y="97399"/>
                    </a:lnTo>
                    <a:lnTo>
                      <a:pt x="105476" y="97103"/>
                    </a:lnTo>
                    <a:lnTo>
                      <a:pt x="104214" y="97051"/>
                    </a:lnTo>
                    <a:lnTo>
                      <a:pt x="103292" y="95979"/>
                    </a:lnTo>
                    <a:lnTo>
                      <a:pt x="100954" y="94512"/>
                    </a:lnTo>
                    <a:lnTo>
                      <a:pt x="100524" y="93637"/>
                    </a:lnTo>
                    <a:lnTo>
                      <a:pt x="100446" y="92285"/>
                    </a:lnTo>
                    <a:lnTo>
                      <a:pt x="99453" y="91289"/>
                    </a:lnTo>
                    <a:lnTo>
                      <a:pt x="98540" y="89393"/>
                    </a:lnTo>
                    <a:lnTo>
                      <a:pt x="97671" y="88870"/>
                    </a:lnTo>
                    <a:lnTo>
                      <a:pt x="97192" y="87921"/>
                    </a:lnTo>
                    <a:lnTo>
                      <a:pt x="97153" y="87513"/>
                    </a:lnTo>
                    <a:lnTo>
                      <a:pt x="93750" y="87237"/>
                    </a:lnTo>
                    <a:lnTo>
                      <a:pt x="90932" y="87224"/>
                    </a:lnTo>
                    <a:lnTo>
                      <a:pt x="88544" y="86147"/>
                    </a:lnTo>
                    <a:lnTo>
                      <a:pt x="87805" y="83329"/>
                    </a:lnTo>
                    <a:lnTo>
                      <a:pt x="86389" y="82571"/>
                    </a:lnTo>
                    <a:lnTo>
                      <a:pt x="85326" y="81773"/>
                    </a:lnTo>
                    <a:lnTo>
                      <a:pt x="84441" y="80667"/>
                    </a:lnTo>
                    <a:lnTo>
                      <a:pt x="82204" y="78627"/>
                    </a:lnTo>
                    <a:lnTo>
                      <a:pt x="79729" y="76918"/>
                    </a:lnTo>
                    <a:lnTo>
                      <a:pt x="77337" y="75793"/>
                    </a:lnTo>
                    <a:lnTo>
                      <a:pt x="74797" y="75055"/>
                    </a:lnTo>
                    <a:lnTo>
                      <a:pt x="72733" y="75926"/>
                    </a:lnTo>
                    <a:lnTo>
                      <a:pt x="71530" y="75719"/>
                    </a:lnTo>
                    <a:lnTo>
                      <a:pt x="71286" y="75130"/>
                    </a:lnTo>
                    <a:lnTo>
                      <a:pt x="73851" y="73957"/>
                    </a:lnTo>
                    <a:lnTo>
                      <a:pt x="77378" y="71714"/>
                    </a:lnTo>
                    <a:lnTo>
                      <a:pt x="79863" y="70973"/>
                    </a:lnTo>
                    <a:close/>
                    <a:moveTo>
                      <a:pt x="87287" y="66387"/>
                    </a:moveTo>
                    <a:lnTo>
                      <a:pt x="91396" y="68825"/>
                    </a:lnTo>
                    <a:lnTo>
                      <a:pt x="90409" y="69700"/>
                    </a:lnTo>
                    <a:lnTo>
                      <a:pt x="88883" y="69317"/>
                    </a:lnTo>
                    <a:close/>
                    <a:moveTo>
                      <a:pt x="95622" y="64855"/>
                    </a:moveTo>
                    <a:lnTo>
                      <a:pt x="94933" y="66595"/>
                    </a:lnTo>
                    <a:lnTo>
                      <a:pt x="93789" y="67688"/>
                    </a:lnTo>
                    <a:lnTo>
                      <a:pt x="92755" y="67992"/>
                    </a:lnTo>
                    <a:lnTo>
                      <a:pt x="93791" y="65926"/>
                    </a:lnTo>
                    <a:close/>
                    <a:moveTo>
                      <a:pt x="148180" y="61866"/>
                    </a:moveTo>
                    <a:lnTo>
                      <a:pt x="149559" y="63255"/>
                    </a:lnTo>
                    <a:lnTo>
                      <a:pt x="149175" y="64793"/>
                    </a:lnTo>
                    <a:lnTo>
                      <a:pt x="152233" y="67340"/>
                    </a:lnTo>
                    <a:lnTo>
                      <a:pt x="153276" y="68951"/>
                    </a:lnTo>
                    <a:lnTo>
                      <a:pt x="153660" y="70521"/>
                    </a:lnTo>
                    <a:lnTo>
                      <a:pt x="153403" y="70971"/>
                    </a:lnTo>
                    <a:lnTo>
                      <a:pt x="152243" y="70120"/>
                    </a:lnTo>
                    <a:lnTo>
                      <a:pt x="151296" y="69849"/>
                    </a:lnTo>
                    <a:lnTo>
                      <a:pt x="151615" y="70971"/>
                    </a:lnTo>
                    <a:lnTo>
                      <a:pt x="152589" y="71935"/>
                    </a:lnTo>
                    <a:lnTo>
                      <a:pt x="150855" y="72487"/>
                    </a:lnTo>
                    <a:lnTo>
                      <a:pt x="149117" y="72458"/>
                    </a:lnTo>
                    <a:lnTo>
                      <a:pt x="144046" y="71115"/>
                    </a:lnTo>
                    <a:lnTo>
                      <a:pt x="142876" y="69688"/>
                    </a:lnTo>
                    <a:lnTo>
                      <a:pt x="145910" y="67538"/>
                    </a:lnTo>
                    <a:lnTo>
                      <a:pt x="146530" y="66672"/>
                    </a:lnTo>
                    <a:lnTo>
                      <a:pt x="144381" y="66757"/>
                    </a:lnTo>
                    <a:lnTo>
                      <a:pt x="142090" y="69311"/>
                    </a:lnTo>
                    <a:lnTo>
                      <a:pt x="138417" y="68189"/>
                    </a:lnTo>
                    <a:lnTo>
                      <a:pt x="137294" y="67162"/>
                    </a:lnTo>
                    <a:lnTo>
                      <a:pt x="137043" y="66608"/>
                    </a:lnTo>
                    <a:lnTo>
                      <a:pt x="138490" y="64341"/>
                    </a:lnTo>
                    <a:lnTo>
                      <a:pt x="141075" y="64417"/>
                    </a:lnTo>
                    <a:lnTo>
                      <a:pt x="142444" y="63907"/>
                    </a:lnTo>
                    <a:lnTo>
                      <a:pt x="144135" y="63190"/>
                    </a:lnTo>
                    <a:lnTo>
                      <a:pt x="144148" y="62112"/>
                    </a:lnTo>
                    <a:close/>
                    <a:moveTo>
                      <a:pt x="4248" y="50509"/>
                    </a:moveTo>
                    <a:lnTo>
                      <a:pt x="5422" y="51103"/>
                    </a:lnTo>
                    <a:lnTo>
                      <a:pt x="6182" y="51716"/>
                    </a:lnTo>
                    <a:lnTo>
                      <a:pt x="6420" y="52418"/>
                    </a:lnTo>
                    <a:lnTo>
                      <a:pt x="4770" y="53826"/>
                    </a:lnTo>
                    <a:lnTo>
                      <a:pt x="4427" y="54463"/>
                    </a:lnTo>
                    <a:lnTo>
                      <a:pt x="5697" y="55727"/>
                    </a:lnTo>
                    <a:lnTo>
                      <a:pt x="5675" y="56233"/>
                    </a:lnTo>
                    <a:lnTo>
                      <a:pt x="6211" y="58677"/>
                    </a:lnTo>
                    <a:lnTo>
                      <a:pt x="6828" y="59599"/>
                    </a:lnTo>
                    <a:lnTo>
                      <a:pt x="8430" y="60334"/>
                    </a:lnTo>
                    <a:lnTo>
                      <a:pt x="9540" y="60577"/>
                    </a:lnTo>
                    <a:lnTo>
                      <a:pt x="10020" y="62032"/>
                    </a:lnTo>
                    <a:lnTo>
                      <a:pt x="7265" y="61129"/>
                    </a:lnTo>
                    <a:lnTo>
                      <a:pt x="5252" y="59829"/>
                    </a:lnTo>
                    <a:lnTo>
                      <a:pt x="3591" y="56615"/>
                    </a:lnTo>
                    <a:lnTo>
                      <a:pt x="54" y="52953"/>
                    </a:lnTo>
                    <a:lnTo>
                      <a:pt x="0" y="51889"/>
                    </a:lnTo>
                    <a:lnTo>
                      <a:pt x="1345" y="51082"/>
                    </a:lnTo>
                    <a:close/>
                    <a:moveTo>
                      <a:pt x="128309" y="44914"/>
                    </a:moveTo>
                    <a:lnTo>
                      <a:pt x="128056" y="46257"/>
                    </a:lnTo>
                    <a:lnTo>
                      <a:pt x="127220" y="47137"/>
                    </a:lnTo>
                    <a:lnTo>
                      <a:pt x="126605" y="48654"/>
                    </a:lnTo>
                    <a:lnTo>
                      <a:pt x="126272" y="50821"/>
                    </a:lnTo>
                    <a:lnTo>
                      <a:pt x="124983" y="50873"/>
                    </a:lnTo>
                    <a:lnTo>
                      <a:pt x="124202" y="50435"/>
                    </a:lnTo>
                    <a:lnTo>
                      <a:pt x="123945" y="49616"/>
                    </a:lnTo>
                    <a:lnTo>
                      <a:pt x="123893" y="48581"/>
                    </a:lnTo>
                    <a:lnTo>
                      <a:pt x="123327" y="48621"/>
                    </a:lnTo>
                    <a:lnTo>
                      <a:pt x="122871" y="49746"/>
                    </a:lnTo>
                    <a:lnTo>
                      <a:pt x="122472" y="50253"/>
                    </a:lnTo>
                    <a:lnTo>
                      <a:pt x="121174" y="50360"/>
                    </a:lnTo>
                    <a:lnTo>
                      <a:pt x="119753" y="49668"/>
                    </a:lnTo>
                    <a:lnTo>
                      <a:pt x="119820" y="48171"/>
                    </a:lnTo>
                    <a:lnTo>
                      <a:pt x="119535" y="46438"/>
                    </a:lnTo>
                    <a:lnTo>
                      <a:pt x="119660" y="45831"/>
                    </a:lnTo>
                    <a:lnTo>
                      <a:pt x="123556" y="45681"/>
                    </a:lnTo>
                    <a:lnTo>
                      <a:pt x="124696" y="46961"/>
                    </a:lnTo>
                    <a:lnTo>
                      <a:pt x="126074" y="46219"/>
                    </a:lnTo>
                    <a:lnTo>
                      <a:pt x="126639" y="45417"/>
                    </a:lnTo>
                    <a:close/>
                    <a:moveTo>
                      <a:pt x="130950" y="32341"/>
                    </a:moveTo>
                    <a:lnTo>
                      <a:pt x="132183" y="32966"/>
                    </a:lnTo>
                    <a:lnTo>
                      <a:pt x="133066" y="33702"/>
                    </a:lnTo>
                    <a:lnTo>
                      <a:pt x="133541" y="34679"/>
                    </a:lnTo>
                    <a:lnTo>
                      <a:pt x="131040" y="35363"/>
                    </a:lnTo>
                    <a:lnTo>
                      <a:pt x="128285" y="33206"/>
                    </a:lnTo>
                    <a:close/>
                    <a:moveTo>
                      <a:pt x="110049" y="25075"/>
                    </a:moveTo>
                    <a:lnTo>
                      <a:pt x="112167" y="25249"/>
                    </a:lnTo>
                    <a:lnTo>
                      <a:pt x="113372" y="26719"/>
                    </a:lnTo>
                    <a:lnTo>
                      <a:pt x="113653" y="27413"/>
                    </a:lnTo>
                    <a:lnTo>
                      <a:pt x="113262" y="28592"/>
                    </a:lnTo>
                    <a:lnTo>
                      <a:pt x="113385" y="29738"/>
                    </a:lnTo>
                    <a:lnTo>
                      <a:pt x="110548" y="30675"/>
                    </a:lnTo>
                    <a:lnTo>
                      <a:pt x="107665" y="28903"/>
                    </a:lnTo>
                    <a:lnTo>
                      <a:pt x="107691" y="27849"/>
                    </a:lnTo>
                    <a:lnTo>
                      <a:pt x="109213" y="25709"/>
                    </a:lnTo>
                    <a:close/>
                    <a:moveTo>
                      <a:pt x="144925" y="0"/>
                    </a:moveTo>
                    <a:lnTo>
                      <a:pt x="147585" y="721"/>
                    </a:lnTo>
                    <a:lnTo>
                      <a:pt x="149568" y="1256"/>
                    </a:lnTo>
                    <a:lnTo>
                      <a:pt x="150717" y="2129"/>
                    </a:lnTo>
                    <a:lnTo>
                      <a:pt x="151436" y="2926"/>
                    </a:lnTo>
                    <a:lnTo>
                      <a:pt x="152530" y="3614"/>
                    </a:lnTo>
                    <a:lnTo>
                      <a:pt x="153345" y="3772"/>
                    </a:lnTo>
                    <a:lnTo>
                      <a:pt x="153973" y="6128"/>
                    </a:lnTo>
                    <a:lnTo>
                      <a:pt x="154308" y="9045"/>
                    </a:lnTo>
                    <a:lnTo>
                      <a:pt x="153809" y="10301"/>
                    </a:lnTo>
                    <a:lnTo>
                      <a:pt x="152351" y="10592"/>
                    </a:lnTo>
                    <a:lnTo>
                      <a:pt x="147802" y="13345"/>
                    </a:lnTo>
                    <a:lnTo>
                      <a:pt x="147692" y="15861"/>
                    </a:lnTo>
                    <a:lnTo>
                      <a:pt x="147752" y="17079"/>
                    </a:lnTo>
                    <a:lnTo>
                      <a:pt x="147845" y="17940"/>
                    </a:lnTo>
                    <a:lnTo>
                      <a:pt x="148320" y="18665"/>
                    </a:lnTo>
                    <a:lnTo>
                      <a:pt x="148320" y="19710"/>
                    </a:lnTo>
                    <a:lnTo>
                      <a:pt x="147810" y="20829"/>
                    </a:lnTo>
                    <a:lnTo>
                      <a:pt x="145823" y="22703"/>
                    </a:lnTo>
                    <a:lnTo>
                      <a:pt x="144446" y="24193"/>
                    </a:lnTo>
                    <a:lnTo>
                      <a:pt x="142904" y="26211"/>
                    </a:lnTo>
                    <a:lnTo>
                      <a:pt x="142032" y="26457"/>
                    </a:lnTo>
                    <a:lnTo>
                      <a:pt x="141352" y="26812"/>
                    </a:lnTo>
                    <a:lnTo>
                      <a:pt x="140727" y="25699"/>
                    </a:lnTo>
                    <a:lnTo>
                      <a:pt x="137298" y="23731"/>
                    </a:lnTo>
                    <a:lnTo>
                      <a:pt x="129362" y="22583"/>
                    </a:lnTo>
                    <a:lnTo>
                      <a:pt x="125571" y="21129"/>
                    </a:lnTo>
                    <a:lnTo>
                      <a:pt x="123908" y="21399"/>
                    </a:lnTo>
                    <a:lnTo>
                      <a:pt x="120688" y="19771"/>
                    </a:lnTo>
                    <a:lnTo>
                      <a:pt x="118481" y="20486"/>
                    </a:lnTo>
                    <a:lnTo>
                      <a:pt x="113800" y="23378"/>
                    </a:lnTo>
                    <a:lnTo>
                      <a:pt x="111273" y="23064"/>
                    </a:lnTo>
                    <a:lnTo>
                      <a:pt x="108572" y="21326"/>
                    </a:lnTo>
                    <a:lnTo>
                      <a:pt x="106814" y="21006"/>
                    </a:lnTo>
                    <a:lnTo>
                      <a:pt x="104752" y="21927"/>
                    </a:lnTo>
                    <a:lnTo>
                      <a:pt x="101448" y="25253"/>
                    </a:lnTo>
                    <a:lnTo>
                      <a:pt x="98086" y="26882"/>
                    </a:lnTo>
                    <a:lnTo>
                      <a:pt x="95074" y="26245"/>
                    </a:lnTo>
                    <a:lnTo>
                      <a:pt x="91021" y="26259"/>
                    </a:lnTo>
                    <a:lnTo>
                      <a:pt x="90588" y="28117"/>
                    </a:lnTo>
                    <a:lnTo>
                      <a:pt x="91373" y="29402"/>
                    </a:lnTo>
                    <a:lnTo>
                      <a:pt x="93588" y="31593"/>
                    </a:lnTo>
                    <a:lnTo>
                      <a:pt x="92549" y="33239"/>
                    </a:lnTo>
                    <a:lnTo>
                      <a:pt x="93320" y="34888"/>
                    </a:lnTo>
                    <a:lnTo>
                      <a:pt x="94763" y="35223"/>
                    </a:lnTo>
                    <a:lnTo>
                      <a:pt x="96942" y="35130"/>
                    </a:lnTo>
                    <a:lnTo>
                      <a:pt x="100971" y="37263"/>
                    </a:lnTo>
                    <a:lnTo>
                      <a:pt x="102733" y="39510"/>
                    </a:lnTo>
                    <a:lnTo>
                      <a:pt x="103858" y="41968"/>
                    </a:lnTo>
                    <a:lnTo>
                      <a:pt x="101405" y="40206"/>
                    </a:lnTo>
                    <a:lnTo>
                      <a:pt x="99777" y="38511"/>
                    </a:lnTo>
                    <a:lnTo>
                      <a:pt x="97505" y="37896"/>
                    </a:lnTo>
                    <a:lnTo>
                      <a:pt x="94346" y="36452"/>
                    </a:lnTo>
                    <a:lnTo>
                      <a:pt x="92362" y="36211"/>
                    </a:lnTo>
                    <a:lnTo>
                      <a:pt x="90250" y="37212"/>
                    </a:lnTo>
                    <a:lnTo>
                      <a:pt x="90085" y="38348"/>
                    </a:lnTo>
                    <a:lnTo>
                      <a:pt x="92362" y="40468"/>
                    </a:lnTo>
                    <a:lnTo>
                      <a:pt x="94443" y="41772"/>
                    </a:lnTo>
                    <a:lnTo>
                      <a:pt x="95547" y="42833"/>
                    </a:lnTo>
                    <a:lnTo>
                      <a:pt x="96283" y="45180"/>
                    </a:lnTo>
                    <a:lnTo>
                      <a:pt x="95864" y="45977"/>
                    </a:lnTo>
                    <a:lnTo>
                      <a:pt x="95095" y="46719"/>
                    </a:lnTo>
                    <a:lnTo>
                      <a:pt x="92625" y="45241"/>
                    </a:lnTo>
                    <a:lnTo>
                      <a:pt x="88848" y="39980"/>
                    </a:lnTo>
                    <a:lnTo>
                      <a:pt x="83579" y="38931"/>
                    </a:lnTo>
                    <a:lnTo>
                      <a:pt x="82698" y="40029"/>
                    </a:lnTo>
                    <a:lnTo>
                      <a:pt x="83733" y="42811"/>
                    </a:lnTo>
                    <a:lnTo>
                      <a:pt x="84482" y="43894"/>
                    </a:lnTo>
                    <a:lnTo>
                      <a:pt x="89060" y="46894"/>
                    </a:lnTo>
                    <a:lnTo>
                      <a:pt x="88693" y="47530"/>
                    </a:lnTo>
                    <a:lnTo>
                      <a:pt x="88025" y="47801"/>
                    </a:lnTo>
                    <a:lnTo>
                      <a:pt x="82901" y="46087"/>
                    </a:lnTo>
                    <a:lnTo>
                      <a:pt x="81411" y="43476"/>
                    </a:lnTo>
                    <a:lnTo>
                      <a:pt x="81053" y="40173"/>
                    </a:lnTo>
                    <a:lnTo>
                      <a:pt x="76324" y="37877"/>
                    </a:lnTo>
                    <a:lnTo>
                      <a:pt x="71864" y="35377"/>
                    </a:lnTo>
                    <a:lnTo>
                      <a:pt x="70867" y="33002"/>
                    </a:lnTo>
                    <a:lnTo>
                      <a:pt x="71785" y="32121"/>
                    </a:lnTo>
                    <a:lnTo>
                      <a:pt x="72435" y="30375"/>
                    </a:lnTo>
                    <a:lnTo>
                      <a:pt x="69984" y="30697"/>
                    </a:lnTo>
                    <a:lnTo>
                      <a:pt x="68446" y="31801"/>
                    </a:lnTo>
                    <a:lnTo>
                      <a:pt x="65961" y="32872"/>
                    </a:lnTo>
                    <a:lnTo>
                      <a:pt x="65859" y="34625"/>
                    </a:lnTo>
                    <a:lnTo>
                      <a:pt x="66252" y="36248"/>
                    </a:lnTo>
                    <a:lnTo>
                      <a:pt x="65430" y="38606"/>
                    </a:lnTo>
                    <a:lnTo>
                      <a:pt x="64631" y="42709"/>
                    </a:lnTo>
                    <a:lnTo>
                      <a:pt x="65136" y="44859"/>
                    </a:lnTo>
                    <a:lnTo>
                      <a:pt x="70521" y="51017"/>
                    </a:lnTo>
                    <a:lnTo>
                      <a:pt x="72363" y="55482"/>
                    </a:lnTo>
                    <a:lnTo>
                      <a:pt x="73685" y="57173"/>
                    </a:lnTo>
                    <a:lnTo>
                      <a:pt x="76441" y="59037"/>
                    </a:lnTo>
                    <a:lnTo>
                      <a:pt x="79314" y="62503"/>
                    </a:lnTo>
                    <a:lnTo>
                      <a:pt x="80533" y="64308"/>
                    </a:lnTo>
                    <a:lnTo>
                      <a:pt x="81400" y="67259"/>
                    </a:lnTo>
                    <a:lnTo>
                      <a:pt x="78982" y="69084"/>
                    </a:lnTo>
                    <a:lnTo>
                      <a:pt x="77574" y="69160"/>
                    </a:lnTo>
                    <a:lnTo>
                      <a:pt x="76794" y="68350"/>
                    </a:lnTo>
                    <a:lnTo>
                      <a:pt x="77885" y="66339"/>
                    </a:lnTo>
                    <a:lnTo>
                      <a:pt x="77730" y="65113"/>
                    </a:lnTo>
                    <a:lnTo>
                      <a:pt x="73996" y="63214"/>
                    </a:lnTo>
                    <a:lnTo>
                      <a:pt x="72415" y="63854"/>
                    </a:lnTo>
                    <a:lnTo>
                      <a:pt x="70593" y="65091"/>
                    </a:lnTo>
                    <a:lnTo>
                      <a:pt x="71633" y="67387"/>
                    </a:lnTo>
                    <a:lnTo>
                      <a:pt x="72804" y="68899"/>
                    </a:lnTo>
                    <a:lnTo>
                      <a:pt x="73391" y="70984"/>
                    </a:lnTo>
                    <a:lnTo>
                      <a:pt x="75629" y="70803"/>
                    </a:lnTo>
                    <a:lnTo>
                      <a:pt x="72616" y="73135"/>
                    </a:lnTo>
                    <a:lnTo>
                      <a:pt x="69789" y="74326"/>
                    </a:lnTo>
                    <a:lnTo>
                      <a:pt x="67008" y="74395"/>
                    </a:lnTo>
                    <a:lnTo>
                      <a:pt x="65237" y="74611"/>
                    </a:lnTo>
                    <a:lnTo>
                      <a:pt x="64627" y="75207"/>
                    </a:lnTo>
                    <a:lnTo>
                      <a:pt x="66067" y="75641"/>
                    </a:lnTo>
                    <a:lnTo>
                      <a:pt x="67243" y="75680"/>
                    </a:lnTo>
                    <a:lnTo>
                      <a:pt x="69157" y="76939"/>
                    </a:lnTo>
                    <a:lnTo>
                      <a:pt x="74603" y="78449"/>
                    </a:lnTo>
                    <a:lnTo>
                      <a:pt x="77198" y="80355"/>
                    </a:lnTo>
                    <a:lnTo>
                      <a:pt x="79747" y="80529"/>
                    </a:lnTo>
                    <a:lnTo>
                      <a:pt x="82312" y="84025"/>
                    </a:lnTo>
                    <a:lnTo>
                      <a:pt x="86749" y="84955"/>
                    </a:lnTo>
                    <a:lnTo>
                      <a:pt x="89278" y="88478"/>
                    </a:lnTo>
                    <a:lnTo>
                      <a:pt x="92640" y="89171"/>
                    </a:lnTo>
                    <a:lnTo>
                      <a:pt x="95536" y="90469"/>
                    </a:lnTo>
                    <a:lnTo>
                      <a:pt x="96384" y="91707"/>
                    </a:lnTo>
                    <a:lnTo>
                      <a:pt x="96807" y="93941"/>
                    </a:lnTo>
                    <a:lnTo>
                      <a:pt x="96995" y="98672"/>
                    </a:lnTo>
                    <a:lnTo>
                      <a:pt x="97622" y="102191"/>
                    </a:lnTo>
                    <a:lnTo>
                      <a:pt x="97643" y="103303"/>
                    </a:lnTo>
                    <a:lnTo>
                      <a:pt x="97490" y="104963"/>
                    </a:lnTo>
                    <a:lnTo>
                      <a:pt x="96702" y="105778"/>
                    </a:lnTo>
                    <a:lnTo>
                      <a:pt x="95637" y="105803"/>
                    </a:lnTo>
                    <a:lnTo>
                      <a:pt x="93553" y="103219"/>
                    </a:lnTo>
                    <a:lnTo>
                      <a:pt x="90357" y="100497"/>
                    </a:lnTo>
                    <a:lnTo>
                      <a:pt x="86989" y="97256"/>
                    </a:lnTo>
                    <a:lnTo>
                      <a:pt x="86032" y="96687"/>
                    </a:lnTo>
                    <a:lnTo>
                      <a:pt x="85249" y="96633"/>
                    </a:lnTo>
                    <a:lnTo>
                      <a:pt x="83446" y="97730"/>
                    </a:lnTo>
                    <a:lnTo>
                      <a:pt x="78436" y="98577"/>
                    </a:lnTo>
                    <a:lnTo>
                      <a:pt x="76086" y="99761"/>
                    </a:lnTo>
                    <a:lnTo>
                      <a:pt x="75203" y="100022"/>
                    </a:lnTo>
                    <a:lnTo>
                      <a:pt x="74957" y="100643"/>
                    </a:lnTo>
                    <a:lnTo>
                      <a:pt x="76058" y="101290"/>
                    </a:lnTo>
                    <a:lnTo>
                      <a:pt x="77408" y="102770"/>
                    </a:lnTo>
                    <a:lnTo>
                      <a:pt x="77408" y="104793"/>
                    </a:lnTo>
                    <a:lnTo>
                      <a:pt x="78522" y="107248"/>
                    </a:lnTo>
                    <a:lnTo>
                      <a:pt x="79962" y="107882"/>
                    </a:lnTo>
                    <a:lnTo>
                      <a:pt x="81839" y="107828"/>
                    </a:lnTo>
                    <a:lnTo>
                      <a:pt x="82914" y="108281"/>
                    </a:lnTo>
                    <a:lnTo>
                      <a:pt x="83193" y="109258"/>
                    </a:lnTo>
                    <a:lnTo>
                      <a:pt x="84283" y="110398"/>
                    </a:lnTo>
                    <a:lnTo>
                      <a:pt x="85002" y="111242"/>
                    </a:lnTo>
                    <a:lnTo>
                      <a:pt x="84972" y="111846"/>
                    </a:lnTo>
                    <a:lnTo>
                      <a:pt x="79738" y="113451"/>
                    </a:lnTo>
                    <a:lnTo>
                      <a:pt x="78643" y="114184"/>
                    </a:lnTo>
                    <a:lnTo>
                      <a:pt x="77725" y="114559"/>
                    </a:lnTo>
                    <a:lnTo>
                      <a:pt x="76365" y="113796"/>
                    </a:lnTo>
                    <a:lnTo>
                      <a:pt x="76287" y="111836"/>
                    </a:lnTo>
                    <a:lnTo>
                      <a:pt x="74488" y="110784"/>
                    </a:lnTo>
                    <a:lnTo>
                      <a:pt x="72838" y="109883"/>
                    </a:lnTo>
                    <a:lnTo>
                      <a:pt x="70861" y="109496"/>
                    </a:lnTo>
                    <a:lnTo>
                      <a:pt x="69178" y="108146"/>
                    </a:lnTo>
                    <a:lnTo>
                      <a:pt x="68081" y="109243"/>
                    </a:lnTo>
                    <a:lnTo>
                      <a:pt x="68958" y="113042"/>
                    </a:lnTo>
                    <a:lnTo>
                      <a:pt x="70861" y="115656"/>
                    </a:lnTo>
                    <a:lnTo>
                      <a:pt x="74043" y="122656"/>
                    </a:lnTo>
                    <a:lnTo>
                      <a:pt x="75488" y="126783"/>
                    </a:lnTo>
                    <a:lnTo>
                      <a:pt x="75780" y="128778"/>
                    </a:lnTo>
                    <a:lnTo>
                      <a:pt x="75060" y="132087"/>
                    </a:lnTo>
                    <a:lnTo>
                      <a:pt x="76624" y="134544"/>
                    </a:lnTo>
                    <a:lnTo>
                      <a:pt x="77695" y="137065"/>
                    </a:lnTo>
                    <a:lnTo>
                      <a:pt x="76516" y="136970"/>
                    </a:lnTo>
                    <a:lnTo>
                      <a:pt x="75493" y="136081"/>
                    </a:lnTo>
                    <a:lnTo>
                      <a:pt x="73776" y="135032"/>
                    </a:lnTo>
                    <a:lnTo>
                      <a:pt x="70446" y="131007"/>
                    </a:lnTo>
                    <a:lnTo>
                      <a:pt x="69286" y="128493"/>
                    </a:lnTo>
                    <a:lnTo>
                      <a:pt x="67900" y="128296"/>
                    </a:lnTo>
                    <a:lnTo>
                      <a:pt x="65494" y="128657"/>
                    </a:lnTo>
                    <a:lnTo>
                      <a:pt x="62856" y="134024"/>
                    </a:lnTo>
                    <a:lnTo>
                      <a:pt x="62864" y="137095"/>
                    </a:lnTo>
                    <a:lnTo>
                      <a:pt x="61500" y="136364"/>
                    </a:lnTo>
                    <a:lnTo>
                      <a:pt x="60329" y="135407"/>
                    </a:lnTo>
                    <a:lnTo>
                      <a:pt x="60472" y="132045"/>
                    </a:lnTo>
                    <a:lnTo>
                      <a:pt x="60355" y="130632"/>
                    </a:lnTo>
                    <a:lnTo>
                      <a:pt x="57153" y="126045"/>
                    </a:lnTo>
                    <a:lnTo>
                      <a:pt x="55684" y="125530"/>
                    </a:lnTo>
                    <a:lnTo>
                      <a:pt x="55000" y="123978"/>
                    </a:lnTo>
                    <a:lnTo>
                      <a:pt x="53821" y="122324"/>
                    </a:lnTo>
                    <a:lnTo>
                      <a:pt x="52301" y="122641"/>
                    </a:lnTo>
                    <a:lnTo>
                      <a:pt x="51059" y="123312"/>
                    </a:lnTo>
                    <a:lnTo>
                      <a:pt x="50716" y="125811"/>
                    </a:lnTo>
                    <a:lnTo>
                      <a:pt x="50588" y="128050"/>
                    </a:lnTo>
                    <a:lnTo>
                      <a:pt x="49662" y="129734"/>
                    </a:lnTo>
                    <a:lnTo>
                      <a:pt x="46250" y="126536"/>
                    </a:lnTo>
                    <a:lnTo>
                      <a:pt x="42819" y="121001"/>
                    </a:lnTo>
                    <a:lnTo>
                      <a:pt x="42728" y="117960"/>
                    </a:lnTo>
                    <a:lnTo>
                      <a:pt x="45242" y="115185"/>
                    </a:lnTo>
                    <a:lnTo>
                      <a:pt x="44941" y="113198"/>
                    </a:lnTo>
                    <a:lnTo>
                      <a:pt x="42562" y="109272"/>
                    </a:lnTo>
                    <a:lnTo>
                      <a:pt x="39133" y="106744"/>
                    </a:lnTo>
                    <a:lnTo>
                      <a:pt x="37211" y="105993"/>
                    </a:lnTo>
                    <a:lnTo>
                      <a:pt x="36308" y="103303"/>
                    </a:lnTo>
                    <a:lnTo>
                      <a:pt x="34468" y="101912"/>
                    </a:lnTo>
                    <a:lnTo>
                      <a:pt x="32980" y="101264"/>
                    </a:lnTo>
                    <a:lnTo>
                      <a:pt x="32687" y="100305"/>
                    </a:lnTo>
                    <a:lnTo>
                      <a:pt x="33136" y="99595"/>
                    </a:lnTo>
                    <a:lnTo>
                      <a:pt x="36742" y="96823"/>
                    </a:lnTo>
                    <a:lnTo>
                      <a:pt x="38856" y="92481"/>
                    </a:lnTo>
                    <a:lnTo>
                      <a:pt x="39906" y="92274"/>
                    </a:lnTo>
                    <a:lnTo>
                      <a:pt x="42063" y="93304"/>
                    </a:lnTo>
                    <a:lnTo>
                      <a:pt x="44488" y="93035"/>
                    </a:lnTo>
                    <a:lnTo>
                      <a:pt x="46479" y="90489"/>
                    </a:lnTo>
                    <a:lnTo>
                      <a:pt x="48165" y="89103"/>
                    </a:lnTo>
                    <a:lnTo>
                      <a:pt x="51009" y="89282"/>
                    </a:lnTo>
                    <a:lnTo>
                      <a:pt x="57431" y="92685"/>
                    </a:lnTo>
                    <a:lnTo>
                      <a:pt x="64333" y="94623"/>
                    </a:lnTo>
                    <a:lnTo>
                      <a:pt x="67775" y="96324"/>
                    </a:lnTo>
                    <a:lnTo>
                      <a:pt x="69722" y="98009"/>
                    </a:lnTo>
                    <a:lnTo>
                      <a:pt x="70757" y="98358"/>
                    </a:lnTo>
                    <a:lnTo>
                      <a:pt x="72392" y="98596"/>
                    </a:lnTo>
                    <a:lnTo>
                      <a:pt x="72318" y="97336"/>
                    </a:lnTo>
                    <a:lnTo>
                      <a:pt x="71791" y="96221"/>
                    </a:lnTo>
                    <a:lnTo>
                      <a:pt x="73154" y="95614"/>
                    </a:lnTo>
                    <a:lnTo>
                      <a:pt x="76853" y="95646"/>
                    </a:lnTo>
                    <a:lnTo>
                      <a:pt x="77526" y="95055"/>
                    </a:lnTo>
                    <a:lnTo>
                      <a:pt x="78211" y="94098"/>
                    </a:lnTo>
                    <a:lnTo>
                      <a:pt x="77447" y="93010"/>
                    </a:lnTo>
                    <a:lnTo>
                      <a:pt x="76222" y="92487"/>
                    </a:lnTo>
                    <a:lnTo>
                      <a:pt x="74913" y="92342"/>
                    </a:lnTo>
                    <a:lnTo>
                      <a:pt x="74052" y="91997"/>
                    </a:lnTo>
                    <a:lnTo>
                      <a:pt x="72661" y="92345"/>
                    </a:lnTo>
                    <a:lnTo>
                      <a:pt x="70491" y="91504"/>
                    </a:lnTo>
                    <a:lnTo>
                      <a:pt x="69370" y="90810"/>
                    </a:lnTo>
                    <a:lnTo>
                      <a:pt x="68712" y="90096"/>
                    </a:lnTo>
                    <a:lnTo>
                      <a:pt x="64942" y="88672"/>
                    </a:lnTo>
                    <a:lnTo>
                      <a:pt x="61366" y="86264"/>
                    </a:lnTo>
                    <a:lnTo>
                      <a:pt x="60560" y="87627"/>
                    </a:lnTo>
                    <a:lnTo>
                      <a:pt x="59116" y="88366"/>
                    </a:lnTo>
                    <a:lnTo>
                      <a:pt x="57058" y="88468"/>
                    </a:lnTo>
                    <a:lnTo>
                      <a:pt x="51275" y="86935"/>
                    </a:lnTo>
                    <a:lnTo>
                      <a:pt x="47722" y="88105"/>
                    </a:lnTo>
                    <a:lnTo>
                      <a:pt x="45786" y="88412"/>
                    </a:lnTo>
                    <a:lnTo>
                      <a:pt x="44304" y="88438"/>
                    </a:lnTo>
                    <a:lnTo>
                      <a:pt x="42482" y="88963"/>
                    </a:lnTo>
                    <a:lnTo>
                      <a:pt x="40379" y="89277"/>
                    </a:lnTo>
                    <a:lnTo>
                      <a:pt x="38556" y="87054"/>
                    </a:lnTo>
                    <a:lnTo>
                      <a:pt x="37789" y="85331"/>
                    </a:lnTo>
                    <a:lnTo>
                      <a:pt x="37249" y="85009"/>
                    </a:lnTo>
                    <a:lnTo>
                      <a:pt x="37222" y="86628"/>
                    </a:lnTo>
                    <a:lnTo>
                      <a:pt x="36636" y="87926"/>
                    </a:lnTo>
                    <a:lnTo>
                      <a:pt x="33968" y="88655"/>
                    </a:lnTo>
                    <a:lnTo>
                      <a:pt x="32432" y="87650"/>
                    </a:lnTo>
                    <a:lnTo>
                      <a:pt x="31251" y="84598"/>
                    </a:lnTo>
                    <a:lnTo>
                      <a:pt x="29757" y="80715"/>
                    </a:lnTo>
                    <a:lnTo>
                      <a:pt x="27126" y="77576"/>
                    </a:lnTo>
                    <a:lnTo>
                      <a:pt x="24995" y="76755"/>
                    </a:lnTo>
                    <a:lnTo>
                      <a:pt x="24811" y="75029"/>
                    </a:lnTo>
                    <a:lnTo>
                      <a:pt x="25006" y="73647"/>
                    </a:lnTo>
                    <a:lnTo>
                      <a:pt x="27567" y="73306"/>
                    </a:lnTo>
                    <a:lnTo>
                      <a:pt x="31570" y="74751"/>
                    </a:lnTo>
                    <a:lnTo>
                      <a:pt x="32397" y="74464"/>
                    </a:lnTo>
                    <a:lnTo>
                      <a:pt x="33298" y="73797"/>
                    </a:lnTo>
                    <a:lnTo>
                      <a:pt x="33125" y="72322"/>
                    </a:lnTo>
                    <a:lnTo>
                      <a:pt x="32547" y="71008"/>
                    </a:lnTo>
                    <a:lnTo>
                      <a:pt x="31445" y="70949"/>
                    </a:lnTo>
                    <a:lnTo>
                      <a:pt x="30683" y="71105"/>
                    </a:lnTo>
                    <a:lnTo>
                      <a:pt x="28221" y="70833"/>
                    </a:lnTo>
                    <a:lnTo>
                      <a:pt x="25058" y="71563"/>
                    </a:lnTo>
                    <a:lnTo>
                      <a:pt x="23591" y="70875"/>
                    </a:lnTo>
                    <a:lnTo>
                      <a:pt x="23103" y="70039"/>
                    </a:lnTo>
                    <a:lnTo>
                      <a:pt x="20458" y="67963"/>
                    </a:lnTo>
                    <a:lnTo>
                      <a:pt x="18172" y="65177"/>
                    </a:lnTo>
                    <a:lnTo>
                      <a:pt x="14468" y="63316"/>
                    </a:lnTo>
                    <a:lnTo>
                      <a:pt x="12049" y="57641"/>
                    </a:lnTo>
                    <a:lnTo>
                      <a:pt x="10015" y="55161"/>
                    </a:lnTo>
                    <a:lnTo>
                      <a:pt x="7845" y="53389"/>
                    </a:lnTo>
                    <a:lnTo>
                      <a:pt x="8316" y="53356"/>
                    </a:lnTo>
                    <a:lnTo>
                      <a:pt x="9139" y="53657"/>
                    </a:lnTo>
                    <a:lnTo>
                      <a:pt x="10715" y="54632"/>
                    </a:lnTo>
                    <a:lnTo>
                      <a:pt x="12391" y="54842"/>
                    </a:lnTo>
                    <a:lnTo>
                      <a:pt x="13306" y="54196"/>
                    </a:lnTo>
                    <a:lnTo>
                      <a:pt x="13833" y="53603"/>
                    </a:lnTo>
                    <a:lnTo>
                      <a:pt x="14176" y="52630"/>
                    </a:lnTo>
                    <a:lnTo>
                      <a:pt x="14315" y="51495"/>
                    </a:lnTo>
                    <a:lnTo>
                      <a:pt x="14587" y="51119"/>
                    </a:lnTo>
                    <a:lnTo>
                      <a:pt x="15867" y="51247"/>
                    </a:lnTo>
                    <a:lnTo>
                      <a:pt x="16273" y="50964"/>
                    </a:lnTo>
                    <a:lnTo>
                      <a:pt x="16256" y="49944"/>
                    </a:lnTo>
                    <a:lnTo>
                      <a:pt x="15429" y="48672"/>
                    </a:lnTo>
                    <a:lnTo>
                      <a:pt x="14701" y="47105"/>
                    </a:lnTo>
                    <a:lnTo>
                      <a:pt x="14697" y="46358"/>
                    </a:lnTo>
                    <a:lnTo>
                      <a:pt x="15302" y="46055"/>
                    </a:lnTo>
                    <a:lnTo>
                      <a:pt x="16302" y="45374"/>
                    </a:lnTo>
                    <a:lnTo>
                      <a:pt x="16839" y="44532"/>
                    </a:lnTo>
                    <a:lnTo>
                      <a:pt x="17901" y="44112"/>
                    </a:lnTo>
                    <a:lnTo>
                      <a:pt x="19472" y="44035"/>
                    </a:lnTo>
                    <a:lnTo>
                      <a:pt x="21223" y="43666"/>
                    </a:lnTo>
                    <a:lnTo>
                      <a:pt x="22354" y="42760"/>
                    </a:lnTo>
                    <a:lnTo>
                      <a:pt x="22521" y="41862"/>
                    </a:lnTo>
                    <a:lnTo>
                      <a:pt x="23229" y="39391"/>
                    </a:lnTo>
                    <a:lnTo>
                      <a:pt x="23691" y="38181"/>
                    </a:lnTo>
                    <a:lnTo>
                      <a:pt x="24438" y="37076"/>
                    </a:lnTo>
                    <a:lnTo>
                      <a:pt x="24844" y="35586"/>
                    </a:lnTo>
                    <a:lnTo>
                      <a:pt x="25641" y="34184"/>
                    </a:lnTo>
                    <a:lnTo>
                      <a:pt x="27312" y="33596"/>
                    </a:lnTo>
                    <a:lnTo>
                      <a:pt x="28828" y="32903"/>
                    </a:lnTo>
                    <a:lnTo>
                      <a:pt x="29972" y="31096"/>
                    </a:lnTo>
                    <a:lnTo>
                      <a:pt x="30612" y="29547"/>
                    </a:lnTo>
                    <a:lnTo>
                      <a:pt x="30616" y="28599"/>
                    </a:lnTo>
                    <a:lnTo>
                      <a:pt x="29662" y="27047"/>
                    </a:lnTo>
                    <a:lnTo>
                      <a:pt x="28951" y="25538"/>
                    </a:lnTo>
                    <a:lnTo>
                      <a:pt x="29139" y="23578"/>
                    </a:lnTo>
                    <a:lnTo>
                      <a:pt x="32141" y="23414"/>
                    </a:lnTo>
                    <a:lnTo>
                      <a:pt x="33192" y="23231"/>
                    </a:lnTo>
                    <a:lnTo>
                      <a:pt x="37088" y="23125"/>
                    </a:lnTo>
                    <a:lnTo>
                      <a:pt x="38865" y="22073"/>
                    </a:lnTo>
                    <a:lnTo>
                      <a:pt x="40094" y="22167"/>
                    </a:lnTo>
                    <a:lnTo>
                      <a:pt x="42661" y="23078"/>
                    </a:lnTo>
                    <a:lnTo>
                      <a:pt x="43806" y="22358"/>
                    </a:lnTo>
                    <a:lnTo>
                      <a:pt x="47166" y="20936"/>
                    </a:lnTo>
                    <a:lnTo>
                      <a:pt x="50482" y="16805"/>
                    </a:lnTo>
                    <a:lnTo>
                      <a:pt x="51895" y="16185"/>
                    </a:lnTo>
                    <a:lnTo>
                      <a:pt x="55112" y="15934"/>
                    </a:lnTo>
                    <a:lnTo>
                      <a:pt x="56120" y="15456"/>
                    </a:lnTo>
                    <a:lnTo>
                      <a:pt x="57297" y="15547"/>
                    </a:lnTo>
                    <a:lnTo>
                      <a:pt x="60903" y="16385"/>
                    </a:lnTo>
                    <a:lnTo>
                      <a:pt x="62955" y="16513"/>
                    </a:lnTo>
                    <a:lnTo>
                      <a:pt x="65388" y="15942"/>
                    </a:lnTo>
                    <a:lnTo>
                      <a:pt x="68069" y="14932"/>
                    </a:lnTo>
                    <a:lnTo>
                      <a:pt x="68738" y="11394"/>
                    </a:lnTo>
                    <a:lnTo>
                      <a:pt x="69375" y="10886"/>
                    </a:lnTo>
                    <a:lnTo>
                      <a:pt x="71042" y="10744"/>
                    </a:lnTo>
                    <a:lnTo>
                      <a:pt x="72297" y="10773"/>
                    </a:lnTo>
                    <a:lnTo>
                      <a:pt x="74719" y="11054"/>
                    </a:lnTo>
                    <a:lnTo>
                      <a:pt x="77602" y="11148"/>
                    </a:lnTo>
                    <a:lnTo>
                      <a:pt x="79457" y="9488"/>
                    </a:lnTo>
                    <a:lnTo>
                      <a:pt x="82381" y="9364"/>
                    </a:lnTo>
                    <a:lnTo>
                      <a:pt x="83737" y="9124"/>
                    </a:lnTo>
                    <a:lnTo>
                      <a:pt x="86002" y="9459"/>
                    </a:lnTo>
                    <a:lnTo>
                      <a:pt x="88198" y="9440"/>
                    </a:lnTo>
                    <a:lnTo>
                      <a:pt x="91010" y="8748"/>
                    </a:lnTo>
                    <a:lnTo>
                      <a:pt x="93631" y="7613"/>
                    </a:lnTo>
                    <a:lnTo>
                      <a:pt x="95680" y="7710"/>
                    </a:lnTo>
                    <a:lnTo>
                      <a:pt x="96516" y="7505"/>
                    </a:lnTo>
                    <a:lnTo>
                      <a:pt x="96994" y="7266"/>
                    </a:lnTo>
                    <a:lnTo>
                      <a:pt x="97505" y="5729"/>
                    </a:lnTo>
                    <a:lnTo>
                      <a:pt x="101360" y="5635"/>
                    </a:lnTo>
                    <a:lnTo>
                      <a:pt x="102666" y="5788"/>
                    </a:lnTo>
                    <a:lnTo>
                      <a:pt x="104817" y="5828"/>
                    </a:lnTo>
                    <a:lnTo>
                      <a:pt x="107054" y="4990"/>
                    </a:lnTo>
                    <a:lnTo>
                      <a:pt x="107725" y="5061"/>
                    </a:lnTo>
                    <a:lnTo>
                      <a:pt x="108855" y="7311"/>
                    </a:lnTo>
                    <a:lnTo>
                      <a:pt x="109444" y="7963"/>
                    </a:lnTo>
                    <a:lnTo>
                      <a:pt x="110662" y="8564"/>
                    </a:lnTo>
                    <a:lnTo>
                      <a:pt x="113374" y="10250"/>
                    </a:lnTo>
                    <a:lnTo>
                      <a:pt x="113863" y="9806"/>
                    </a:lnTo>
                    <a:lnTo>
                      <a:pt x="114992" y="9243"/>
                    </a:lnTo>
                    <a:lnTo>
                      <a:pt x="118235" y="10015"/>
                    </a:lnTo>
                    <a:lnTo>
                      <a:pt x="121327" y="11314"/>
                    </a:lnTo>
                    <a:lnTo>
                      <a:pt x="123932" y="13219"/>
                    </a:lnTo>
                    <a:lnTo>
                      <a:pt x="126823" y="12670"/>
                    </a:lnTo>
                    <a:lnTo>
                      <a:pt x="130032" y="11735"/>
                    </a:lnTo>
                    <a:lnTo>
                      <a:pt x="132120" y="11463"/>
                    </a:lnTo>
                    <a:lnTo>
                      <a:pt x="134385" y="11333"/>
                    </a:lnTo>
                    <a:lnTo>
                      <a:pt x="135735" y="10927"/>
                    </a:lnTo>
                    <a:lnTo>
                      <a:pt x="138795" y="11416"/>
                    </a:lnTo>
                    <a:lnTo>
                      <a:pt x="141958" y="10393"/>
                    </a:lnTo>
                    <a:lnTo>
                      <a:pt x="143483" y="9467"/>
                    </a:lnTo>
                    <a:lnTo>
                      <a:pt x="143921" y="8170"/>
                    </a:lnTo>
                    <a:lnTo>
                      <a:pt x="143664" y="5881"/>
                    </a:lnTo>
                    <a:lnTo>
                      <a:pt x="142949" y="3589"/>
                    </a:lnTo>
                    <a:lnTo>
                      <a:pt x="142192" y="2743"/>
                    </a:lnTo>
                    <a:lnTo>
                      <a:pt x="141950" y="1868"/>
                    </a:lnTo>
                    <a:lnTo>
                      <a:pt x="142381" y="1050"/>
                    </a:lnTo>
                    <a:lnTo>
                      <a:pt x="142865" y="479"/>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69" name="ee4p_HR_1_15912">
                <a:extLst>
                  <a:ext uri="{FF2B5EF4-FFF2-40B4-BE49-F238E27FC236}">
                    <a16:creationId xmlns="" xmlns:a16="http://schemas.microsoft.com/office/drawing/2014/main" id="{41B86477-5020-4F24-987F-CE99EDEE4F0F}"/>
                  </a:ext>
                </a:extLst>
              </p:cNvPr>
              <p:cNvSpPr>
                <a:spLocks noChangeAspect="1"/>
              </p:cNvSpPr>
              <p:nvPr>
                <p:custDataLst>
                  <p:tags r:id="rId21"/>
                </p:custDataLst>
              </p:nvPr>
            </p:nvSpPr>
            <p:spPr>
              <a:xfrm>
                <a:off x="4961523" y="4036046"/>
                <a:ext cx="523939" cy="449260"/>
              </a:xfrm>
              <a:custGeom>
                <a:avLst/>
                <a:gdLst>
                  <a:gd name="connsiteX0" fmla="*/ 86563 w 130102"/>
                  <a:gd name="connsiteY0" fmla="*/ 101746 h 111558"/>
                  <a:gd name="connsiteX1" fmla="*/ 90452 w 130102"/>
                  <a:gd name="connsiteY1" fmla="*/ 102584 h 111558"/>
                  <a:gd name="connsiteX2" fmla="*/ 93469 w 130102"/>
                  <a:gd name="connsiteY2" fmla="*/ 104421 h 111558"/>
                  <a:gd name="connsiteX3" fmla="*/ 84622 w 130102"/>
                  <a:gd name="connsiteY3" fmla="*/ 102014 h 111558"/>
                  <a:gd name="connsiteX4" fmla="*/ 85626 w 130102"/>
                  <a:gd name="connsiteY4" fmla="*/ 101793 h 111558"/>
                  <a:gd name="connsiteX5" fmla="*/ 69288 w 130102"/>
                  <a:gd name="connsiteY5" fmla="*/ 96494 h 111558"/>
                  <a:gd name="connsiteX6" fmla="*/ 73375 w 130102"/>
                  <a:gd name="connsiteY6" fmla="*/ 97242 h 111558"/>
                  <a:gd name="connsiteX7" fmla="*/ 76373 w 130102"/>
                  <a:gd name="connsiteY7" fmla="*/ 96898 h 111558"/>
                  <a:gd name="connsiteX8" fmla="*/ 79083 w 130102"/>
                  <a:gd name="connsiteY8" fmla="*/ 97357 h 111558"/>
                  <a:gd name="connsiteX9" fmla="*/ 80767 w 130102"/>
                  <a:gd name="connsiteY9" fmla="*/ 98207 h 111558"/>
                  <a:gd name="connsiteX10" fmla="*/ 81175 w 130102"/>
                  <a:gd name="connsiteY10" fmla="*/ 98624 h 111558"/>
                  <a:gd name="connsiteX11" fmla="*/ 78988 w 130102"/>
                  <a:gd name="connsiteY11" fmla="*/ 98682 h 111558"/>
                  <a:gd name="connsiteX12" fmla="*/ 76515 w 130102"/>
                  <a:gd name="connsiteY12" fmla="*/ 98337 h 111558"/>
                  <a:gd name="connsiteX13" fmla="*/ 73710 w 130102"/>
                  <a:gd name="connsiteY13" fmla="*/ 99201 h 111558"/>
                  <a:gd name="connsiteX14" fmla="*/ 71238 w 130102"/>
                  <a:gd name="connsiteY14" fmla="*/ 98739 h 111558"/>
                  <a:gd name="connsiteX15" fmla="*/ 70298 w 130102"/>
                  <a:gd name="connsiteY15" fmla="*/ 98178 h 111558"/>
                  <a:gd name="connsiteX16" fmla="*/ 69633 w 130102"/>
                  <a:gd name="connsiteY16" fmla="*/ 97476 h 111558"/>
                  <a:gd name="connsiteX17" fmla="*/ 81872 w 130102"/>
                  <a:gd name="connsiteY17" fmla="*/ 95708 h 111558"/>
                  <a:gd name="connsiteX18" fmla="*/ 93013 w 130102"/>
                  <a:gd name="connsiteY18" fmla="*/ 100400 h 111558"/>
                  <a:gd name="connsiteX19" fmla="*/ 91773 w 130102"/>
                  <a:gd name="connsiteY19" fmla="*/ 99158 h 111558"/>
                  <a:gd name="connsiteX20" fmla="*/ 93380 w 130102"/>
                  <a:gd name="connsiteY20" fmla="*/ 98666 h 111558"/>
                  <a:gd name="connsiteX21" fmla="*/ 94745 w 130102"/>
                  <a:gd name="connsiteY21" fmla="*/ 99020 h 111558"/>
                  <a:gd name="connsiteX22" fmla="*/ 95615 w 130102"/>
                  <a:gd name="connsiteY22" fmla="*/ 100551 h 111558"/>
                  <a:gd name="connsiteX23" fmla="*/ 97330 w 130102"/>
                  <a:gd name="connsiteY23" fmla="*/ 101558 h 111558"/>
                  <a:gd name="connsiteX24" fmla="*/ 100109 w 130102"/>
                  <a:gd name="connsiteY24" fmla="*/ 103327 h 111558"/>
                  <a:gd name="connsiteX25" fmla="*/ 101864 w 130102"/>
                  <a:gd name="connsiteY25" fmla="*/ 104682 h 111558"/>
                  <a:gd name="connsiteX26" fmla="*/ 105846 w 130102"/>
                  <a:gd name="connsiteY26" fmla="*/ 107117 h 111558"/>
                  <a:gd name="connsiteX27" fmla="*/ 106788 w 130102"/>
                  <a:gd name="connsiteY27" fmla="*/ 107457 h 111558"/>
                  <a:gd name="connsiteX28" fmla="*/ 108772 w 130102"/>
                  <a:gd name="connsiteY28" fmla="*/ 108176 h 111558"/>
                  <a:gd name="connsiteX29" fmla="*/ 108811 w 130102"/>
                  <a:gd name="connsiteY29" fmla="*/ 109157 h 111558"/>
                  <a:gd name="connsiteX30" fmla="*/ 109664 w 130102"/>
                  <a:gd name="connsiteY30" fmla="*/ 110273 h 111558"/>
                  <a:gd name="connsiteX31" fmla="*/ 110566 w 130102"/>
                  <a:gd name="connsiteY31" fmla="*/ 111558 h 111558"/>
                  <a:gd name="connsiteX32" fmla="*/ 106488 w 130102"/>
                  <a:gd name="connsiteY32" fmla="*/ 109026 h 111558"/>
                  <a:gd name="connsiteX33" fmla="*/ 102676 w 130102"/>
                  <a:gd name="connsiteY33" fmla="*/ 106192 h 111558"/>
                  <a:gd name="connsiteX34" fmla="*/ 95229 w 130102"/>
                  <a:gd name="connsiteY34" fmla="*/ 101826 h 111558"/>
                  <a:gd name="connsiteX35" fmla="*/ 89946 w 130102"/>
                  <a:gd name="connsiteY35" fmla="*/ 100762 h 111558"/>
                  <a:gd name="connsiteX36" fmla="*/ 82721 w 130102"/>
                  <a:gd name="connsiteY36" fmla="*/ 97247 h 111558"/>
                  <a:gd name="connsiteX37" fmla="*/ 78016 w 130102"/>
                  <a:gd name="connsiteY37" fmla="*/ 96003 h 111558"/>
                  <a:gd name="connsiteX38" fmla="*/ 79808 w 130102"/>
                  <a:gd name="connsiteY38" fmla="*/ 95716 h 111558"/>
                  <a:gd name="connsiteX39" fmla="*/ 66429 w 130102"/>
                  <a:gd name="connsiteY39" fmla="*/ 90251 h 111558"/>
                  <a:gd name="connsiteX40" fmla="*/ 69404 w 130102"/>
                  <a:gd name="connsiteY40" fmla="*/ 90667 h 111558"/>
                  <a:gd name="connsiteX41" fmla="*/ 70318 w 130102"/>
                  <a:gd name="connsiteY41" fmla="*/ 91709 h 111558"/>
                  <a:gd name="connsiteX42" fmla="*/ 78364 w 130102"/>
                  <a:gd name="connsiteY42" fmla="*/ 92543 h 111558"/>
                  <a:gd name="connsiteX43" fmla="*/ 81302 w 130102"/>
                  <a:gd name="connsiteY43" fmla="*/ 93029 h 111558"/>
                  <a:gd name="connsiteX44" fmla="*/ 79756 w 130102"/>
                  <a:gd name="connsiteY44" fmla="*/ 93307 h 111558"/>
                  <a:gd name="connsiteX45" fmla="*/ 69918 w 130102"/>
                  <a:gd name="connsiteY45" fmla="*/ 93100 h 111558"/>
                  <a:gd name="connsiteX46" fmla="*/ 67057 w 130102"/>
                  <a:gd name="connsiteY46" fmla="*/ 92543 h 111558"/>
                  <a:gd name="connsiteX47" fmla="*/ 63874 w 130102"/>
                  <a:gd name="connsiteY47" fmla="*/ 91108 h 111558"/>
                  <a:gd name="connsiteX48" fmla="*/ 63224 w 130102"/>
                  <a:gd name="connsiteY48" fmla="*/ 90667 h 111558"/>
                  <a:gd name="connsiteX49" fmla="*/ 64827 w 130102"/>
                  <a:gd name="connsiteY49" fmla="*/ 86010 h 111558"/>
                  <a:gd name="connsiteX50" fmla="*/ 68202 w 130102"/>
                  <a:gd name="connsiteY50" fmla="*/ 86149 h 111558"/>
                  <a:gd name="connsiteX51" fmla="*/ 73350 w 130102"/>
                  <a:gd name="connsiteY51" fmla="*/ 86984 h 111558"/>
                  <a:gd name="connsiteX52" fmla="*/ 74609 w 130102"/>
                  <a:gd name="connsiteY52" fmla="*/ 87957 h 111558"/>
                  <a:gd name="connsiteX53" fmla="*/ 74218 w 130102"/>
                  <a:gd name="connsiteY53" fmla="*/ 88406 h 111558"/>
                  <a:gd name="connsiteX54" fmla="*/ 72263 w 130102"/>
                  <a:gd name="connsiteY54" fmla="*/ 89139 h 111558"/>
                  <a:gd name="connsiteX55" fmla="*/ 68774 w 130102"/>
                  <a:gd name="connsiteY55" fmla="*/ 89209 h 111558"/>
                  <a:gd name="connsiteX56" fmla="*/ 65742 w 130102"/>
                  <a:gd name="connsiteY56" fmla="*/ 88722 h 111558"/>
                  <a:gd name="connsiteX57" fmla="*/ 64256 w 130102"/>
                  <a:gd name="connsiteY57" fmla="*/ 87887 h 111558"/>
                  <a:gd name="connsiteX58" fmla="*/ 64367 w 130102"/>
                  <a:gd name="connsiteY58" fmla="*/ 87184 h 111558"/>
                  <a:gd name="connsiteX59" fmla="*/ 38758 w 130102"/>
                  <a:gd name="connsiteY59" fmla="*/ 69183 h 111558"/>
                  <a:gd name="connsiteX60" fmla="*/ 41000 w 130102"/>
                  <a:gd name="connsiteY60" fmla="*/ 70181 h 111558"/>
                  <a:gd name="connsiteX61" fmla="*/ 42455 w 130102"/>
                  <a:gd name="connsiteY61" fmla="*/ 72191 h 111558"/>
                  <a:gd name="connsiteX62" fmla="*/ 41063 w 130102"/>
                  <a:gd name="connsiteY62" fmla="*/ 71778 h 111558"/>
                  <a:gd name="connsiteX63" fmla="*/ 39611 w 130102"/>
                  <a:gd name="connsiteY63" fmla="*/ 70534 h 111558"/>
                  <a:gd name="connsiteX64" fmla="*/ 34243 w 130102"/>
                  <a:gd name="connsiteY64" fmla="*/ 65203 h 111558"/>
                  <a:gd name="connsiteX65" fmla="*/ 37897 w 130102"/>
                  <a:gd name="connsiteY65" fmla="*/ 67787 h 111558"/>
                  <a:gd name="connsiteX66" fmla="*/ 38242 w 130102"/>
                  <a:gd name="connsiteY66" fmla="*/ 68741 h 111558"/>
                  <a:gd name="connsiteX67" fmla="*/ 35483 w 130102"/>
                  <a:gd name="connsiteY67" fmla="*/ 66947 h 111558"/>
                  <a:gd name="connsiteX68" fmla="*/ 34437 w 130102"/>
                  <a:gd name="connsiteY68" fmla="*/ 65741 h 111558"/>
                  <a:gd name="connsiteX69" fmla="*/ 29804 w 130102"/>
                  <a:gd name="connsiteY69" fmla="*/ 64924 h 111558"/>
                  <a:gd name="connsiteX70" fmla="*/ 31738 w 130102"/>
                  <a:gd name="connsiteY70" fmla="*/ 66300 h 111558"/>
                  <a:gd name="connsiteX71" fmla="*/ 36962 w 130102"/>
                  <a:gd name="connsiteY71" fmla="*/ 71573 h 111558"/>
                  <a:gd name="connsiteX72" fmla="*/ 37277 w 130102"/>
                  <a:gd name="connsiteY72" fmla="*/ 71969 h 111558"/>
                  <a:gd name="connsiteX73" fmla="*/ 37247 w 130102"/>
                  <a:gd name="connsiteY73" fmla="*/ 72239 h 111558"/>
                  <a:gd name="connsiteX74" fmla="*/ 36100 w 130102"/>
                  <a:gd name="connsiteY74" fmla="*/ 71858 h 111558"/>
                  <a:gd name="connsiteX75" fmla="*/ 35791 w 130102"/>
                  <a:gd name="connsiteY75" fmla="*/ 71981 h 111558"/>
                  <a:gd name="connsiteX76" fmla="*/ 30384 w 130102"/>
                  <a:gd name="connsiteY76" fmla="*/ 66074 h 111558"/>
                  <a:gd name="connsiteX77" fmla="*/ 27080 w 130102"/>
                  <a:gd name="connsiteY77" fmla="*/ 50537 h 111558"/>
                  <a:gd name="connsiteX78" fmla="*/ 28449 w 130102"/>
                  <a:gd name="connsiteY78" fmla="*/ 51863 h 111558"/>
                  <a:gd name="connsiteX79" fmla="*/ 29590 w 130102"/>
                  <a:gd name="connsiteY79" fmla="*/ 52692 h 111558"/>
                  <a:gd name="connsiteX80" fmla="*/ 30533 w 130102"/>
                  <a:gd name="connsiteY80" fmla="*/ 52894 h 111558"/>
                  <a:gd name="connsiteX81" fmla="*/ 32930 w 130102"/>
                  <a:gd name="connsiteY81" fmla="*/ 54978 h 111558"/>
                  <a:gd name="connsiteX82" fmla="*/ 35286 w 130102"/>
                  <a:gd name="connsiteY82" fmla="*/ 57656 h 111558"/>
                  <a:gd name="connsiteX83" fmla="*/ 38093 w 130102"/>
                  <a:gd name="connsiteY83" fmla="*/ 59980 h 111558"/>
                  <a:gd name="connsiteX84" fmla="*/ 37510 w 130102"/>
                  <a:gd name="connsiteY84" fmla="*/ 60052 h 111558"/>
                  <a:gd name="connsiteX85" fmla="*/ 36955 w 130102"/>
                  <a:gd name="connsiteY85" fmla="*/ 60373 h 111558"/>
                  <a:gd name="connsiteX86" fmla="*/ 36383 w 130102"/>
                  <a:gd name="connsiteY86" fmla="*/ 61094 h 111558"/>
                  <a:gd name="connsiteX87" fmla="*/ 34954 w 130102"/>
                  <a:gd name="connsiteY87" fmla="*/ 59765 h 111558"/>
                  <a:gd name="connsiteX88" fmla="*/ 33641 w 130102"/>
                  <a:gd name="connsiteY88" fmla="*/ 58817 h 111558"/>
                  <a:gd name="connsiteX89" fmla="*/ 32701 w 130102"/>
                  <a:gd name="connsiteY89" fmla="*/ 57695 h 111558"/>
                  <a:gd name="connsiteX90" fmla="*/ 30859 w 130102"/>
                  <a:gd name="connsiteY90" fmla="*/ 56295 h 111558"/>
                  <a:gd name="connsiteX91" fmla="*/ 30237 w 130102"/>
                  <a:gd name="connsiteY91" fmla="*/ 54693 h 111558"/>
                  <a:gd name="connsiteX92" fmla="*/ 27491 w 130102"/>
                  <a:gd name="connsiteY92" fmla="*/ 51425 h 111558"/>
                  <a:gd name="connsiteX93" fmla="*/ 25944 w 130102"/>
                  <a:gd name="connsiteY93" fmla="*/ 46425 h 111558"/>
                  <a:gd name="connsiteX94" fmla="*/ 27353 w 130102"/>
                  <a:gd name="connsiteY94" fmla="*/ 46516 h 111558"/>
                  <a:gd name="connsiteX95" fmla="*/ 27564 w 130102"/>
                  <a:gd name="connsiteY95" fmla="*/ 47155 h 111558"/>
                  <a:gd name="connsiteX96" fmla="*/ 29061 w 130102"/>
                  <a:gd name="connsiteY96" fmla="*/ 48859 h 111558"/>
                  <a:gd name="connsiteX97" fmla="*/ 29618 w 130102"/>
                  <a:gd name="connsiteY97" fmla="*/ 50061 h 111558"/>
                  <a:gd name="connsiteX98" fmla="*/ 27536 w 130102"/>
                  <a:gd name="connsiteY98" fmla="*/ 48976 h 111558"/>
                  <a:gd name="connsiteX99" fmla="*/ 25672 w 130102"/>
                  <a:gd name="connsiteY99" fmla="*/ 48561 h 111558"/>
                  <a:gd name="connsiteX100" fmla="*/ 25277 w 130102"/>
                  <a:gd name="connsiteY100" fmla="*/ 47744 h 111558"/>
                  <a:gd name="connsiteX101" fmla="*/ 25545 w 130102"/>
                  <a:gd name="connsiteY101" fmla="*/ 47074 h 111558"/>
                  <a:gd name="connsiteX102" fmla="*/ 18596 w 130102"/>
                  <a:gd name="connsiteY102" fmla="*/ 37698 h 111558"/>
                  <a:gd name="connsiteX103" fmla="*/ 18838 w 130102"/>
                  <a:gd name="connsiteY103" fmla="*/ 40065 h 111558"/>
                  <a:gd name="connsiteX104" fmla="*/ 19382 w 130102"/>
                  <a:gd name="connsiteY104" fmla="*/ 41424 h 111558"/>
                  <a:gd name="connsiteX105" fmla="*/ 21010 w 130102"/>
                  <a:gd name="connsiteY105" fmla="*/ 43092 h 111558"/>
                  <a:gd name="connsiteX106" fmla="*/ 20682 w 130102"/>
                  <a:gd name="connsiteY106" fmla="*/ 45851 h 111558"/>
                  <a:gd name="connsiteX107" fmla="*/ 21015 w 130102"/>
                  <a:gd name="connsiteY107" fmla="*/ 49774 h 111558"/>
                  <a:gd name="connsiteX108" fmla="*/ 21345 w 130102"/>
                  <a:gd name="connsiteY108" fmla="*/ 50646 h 111558"/>
                  <a:gd name="connsiteX109" fmla="*/ 21468 w 130102"/>
                  <a:gd name="connsiteY109" fmla="*/ 51553 h 111558"/>
                  <a:gd name="connsiteX110" fmla="*/ 21297 w 130102"/>
                  <a:gd name="connsiteY110" fmla="*/ 52610 h 111558"/>
                  <a:gd name="connsiteX111" fmla="*/ 19952 w 130102"/>
                  <a:gd name="connsiteY111" fmla="*/ 51274 h 111558"/>
                  <a:gd name="connsiteX112" fmla="*/ 19274 w 130102"/>
                  <a:gd name="connsiteY112" fmla="*/ 48876 h 111558"/>
                  <a:gd name="connsiteX113" fmla="*/ 17583 w 130102"/>
                  <a:gd name="connsiteY113" fmla="*/ 44999 h 111558"/>
                  <a:gd name="connsiteX114" fmla="*/ 17365 w 130102"/>
                  <a:gd name="connsiteY114" fmla="*/ 43906 h 111558"/>
                  <a:gd name="connsiteX115" fmla="*/ 18242 w 130102"/>
                  <a:gd name="connsiteY115" fmla="*/ 42826 h 111558"/>
                  <a:gd name="connsiteX116" fmla="*/ 18195 w 130102"/>
                  <a:gd name="connsiteY116" fmla="*/ 41732 h 111558"/>
                  <a:gd name="connsiteX117" fmla="*/ 16996 w 130102"/>
                  <a:gd name="connsiteY117" fmla="*/ 38322 h 111558"/>
                  <a:gd name="connsiteX118" fmla="*/ 18000 w 130102"/>
                  <a:gd name="connsiteY118" fmla="*/ 37765 h 111558"/>
                  <a:gd name="connsiteX119" fmla="*/ 23304 w 130102"/>
                  <a:gd name="connsiteY119" fmla="*/ 36128 h 111558"/>
                  <a:gd name="connsiteX120" fmla="*/ 24606 w 130102"/>
                  <a:gd name="connsiteY120" fmla="*/ 37408 h 111558"/>
                  <a:gd name="connsiteX121" fmla="*/ 26180 w 130102"/>
                  <a:gd name="connsiteY121" fmla="*/ 39816 h 111558"/>
                  <a:gd name="connsiteX122" fmla="*/ 27020 w 130102"/>
                  <a:gd name="connsiteY122" fmla="*/ 40488 h 111558"/>
                  <a:gd name="connsiteX123" fmla="*/ 28592 w 130102"/>
                  <a:gd name="connsiteY123" fmla="*/ 42905 h 111558"/>
                  <a:gd name="connsiteX124" fmla="*/ 25867 w 130102"/>
                  <a:gd name="connsiteY124" fmla="*/ 43491 h 111558"/>
                  <a:gd name="connsiteX125" fmla="*/ 24569 w 130102"/>
                  <a:gd name="connsiteY125" fmla="*/ 42443 h 111558"/>
                  <a:gd name="connsiteX126" fmla="*/ 24230 w 130102"/>
                  <a:gd name="connsiteY126" fmla="*/ 41583 h 111558"/>
                  <a:gd name="connsiteX127" fmla="*/ 21991 w 130102"/>
                  <a:gd name="connsiteY127" fmla="*/ 41310 h 111558"/>
                  <a:gd name="connsiteX128" fmla="*/ 20635 w 130102"/>
                  <a:gd name="connsiteY128" fmla="*/ 40112 h 111558"/>
                  <a:gd name="connsiteX129" fmla="*/ 20358 w 130102"/>
                  <a:gd name="connsiteY129" fmla="*/ 39581 h 111558"/>
                  <a:gd name="connsiteX130" fmla="*/ 22276 w 130102"/>
                  <a:gd name="connsiteY130" fmla="*/ 38262 h 111558"/>
                  <a:gd name="connsiteX131" fmla="*/ 62002 w 130102"/>
                  <a:gd name="connsiteY131" fmla="*/ 0 h 111558"/>
                  <a:gd name="connsiteX132" fmla="*/ 64356 w 130102"/>
                  <a:gd name="connsiteY132" fmla="*/ 284 h 111558"/>
                  <a:gd name="connsiteX133" fmla="*/ 66314 w 130102"/>
                  <a:gd name="connsiteY133" fmla="*/ 964 h 111558"/>
                  <a:gd name="connsiteX134" fmla="*/ 67502 w 130102"/>
                  <a:gd name="connsiteY134" fmla="*/ 1378 h 111558"/>
                  <a:gd name="connsiteX135" fmla="*/ 71441 w 130102"/>
                  <a:gd name="connsiteY135" fmla="*/ 3281 h 111558"/>
                  <a:gd name="connsiteX136" fmla="*/ 74170 w 130102"/>
                  <a:gd name="connsiteY136" fmla="*/ 5419 h 111558"/>
                  <a:gd name="connsiteX137" fmla="*/ 75684 w 130102"/>
                  <a:gd name="connsiteY137" fmla="*/ 7791 h 111558"/>
                  <a:gd name="connsiteX138" fmla="*/ 77735 w 130102"/>
                  <a:gd name="connsiteY138" fmla="*/ 9628 h 111558"/>
                  <a:gd name="connsiteX139" fmla="*/ 80320 w 130102"/>
                  <a:gd name="connsiteY139" fmla="*/ 10927 h 111558"/>
                  <a:gd name="connsiteX140" fmla="*/ 82367 w 130102"/>
                  <a:gd name="connsiteY140" fmla="*/ 12689 h 111558"/>
                  <a:gd name="connsiteX141" fmla="*/ 83881 w 130102"/>
                  <a:gd name="connsiteY141" fmla="*/ 14912 h 111558"/>
                  <a:gd name="connsiteX142" fmla="*/ 85997 w 130102"/>
                  <a:gd name="connsiteY142" fmla="*/ 16156 h 111558"/>
                  <a:gd name="connsiteX143" fmla="*/ 88714 w 130102"/>
                  <a:gd name="connsiteY143" fmla="*/ 16426 h 111558"/>
                  <a:gd name="connsiteX144" fmla="*/ 90435 w 130102"/>
                  <a:gd name="connsiteY144" fmla="*/ 17186 h 111558"/>
                  <a:gd name="connsiteX145" fmla="*/ 91156 w 130102"/>
                  <a:gd name="connsiteY145" fmla="*/ 18438 h 111558"/>
                  <a:gd name="connsiteX146" fmla="*/ 92633 w 130102"/>
                  <a:gd name="connsiteY146" fmla="*/ 19572 h 111558"/>
                  <a:gd name="connsiteX147" fmla="*/ 94859 w 130102"/>
                  <a:gd name="connsiteY147" fmla="*/ 20586 h 111558"/>
                  <a:gd name="connsiteX148" fmla="*/ 98325 w 130102"/>
                  <a:gd name="connsiteY148" fmla="*/ 21142 h 111558"/>
                  <a:gd name="connsiteX149" fmla="*/ 104961 w 130102"/>
                  <a:gd name="connsiteY149" fmla="*/ 21274 h 111558"/>
                  <a:gd name="connsiteX150" fmla="*/ 105550 w 130102"/>
                  <a:gd name="connsiteY150" fmla="*/ 21302 h 111558"/>
                  <a:gd name="connsiteX151" fmla="*/ 107047 w 130102"/>
                  <a:gd name="connsiteY151" fmla="*/ 21617 h 111558"/>
                  <a:gd name="connsiteX152" fmla="*/ 108794 w 130102"/>
                  <a:gd name="connsiteY152" fmla="*/ 21223 h 111558"/>
                  <a:gd name="connsiteX153" fmla="*/ 110923 w 130102"/>
                  <a:gd name="connsiteY153" fmla="*/ 20429 h 111558"/>
                  <a:gd name="connsiteX154" fmla="*/ 111609 w 130102"/>
                  <a:gd name="connsiteY154" fmla="*/ 19956 h 111558"/>
                  <a:gd name="connsiteX155" fmla="*/ 113851 w 130102"/>
                  <a:gd name="connsiteY155" fmla="*/ 17359 h 111558"/>
                  <a:gd name="connsiteX156" fmla="*/ 115084 w 130102"/>
                  <a:gd name="connsiteY156" fmla="*/ 17583 h 111558"/>
                  <a:gd name="connsiteX157" fmla="*/ 117544 w 130102"/>
                  <a:gd name="connsiteY157" fmla="*/ 17266 h 111558"/>
                  <a:gd name="connsiteX158" fmla="*/ 119031 w 130102"/>
                  <a:gd name="connsiteY158" fmla="*/ 16690 h 111558"/>
                  <a:gd name="connsiteX159" fmla="*/ 119144 w 130102"/>
                  <a:gd name="connsiteY159" fmla="*/ 16690 h 111558"/>
                  <a:gd name="connsiteX160" fmla="*/ 119049 w 130102"/>
                  <a:gd name="connsiteY160" fmla="*/ 17355 h 111558"/>
                  <a:gd name="connsiteX161" fmla="*/ 118882 w 130102"/>
                  <a:gd name="connsiteY161" fmla="*/ 18516 h 111558"/>
                  <a:gd name="connsiteX162" fmla="*/ 117677 w 130102"/>
                  <a:gd name="connsiteY162" fmla="*/ 19338 h 111558"/>
                  <a:gd name="connsiteX163" fmla="*/ 118904 w 130102"/>
                  <a:gd name="connsiteY163" fmla="*/ 21229 h 111558"/>
                  <a:gd name="connsiteX164" fmla="*/ 120070 w 130102"/>
                  <a:gd name="connsiteY164" fmla="*/ 24293 h 111558"/>
                  <a:gd name="connsiteX165" fmla="*/ 119420 w 130102"/>
                  <a:gd name="connsiteY165" fmla="*/ 25806 h 111558"/>
                  <a:gd name="connsiteX166" fmla="*/ 120212 w 130102"/>
                  <a:gd name="connsiteY166" fmla="*/ 26983 h 111558"/>
                  <a:gd name="connsiteX167" fmla="*/ 122454 w 130102"/>
                  <a:gd name="connsiteY167" fmla="*/ 27828 h 111558"/>
                  <a:gd name="connsiteX168" fmla="*/ 122657 w 130102"/>
                  <a:gd name="connsiteY168" fmla="*/ 28165 h 111558"/>
                  <a:gd name="connsiteX169" fmla="*/ 121972 w 130102"/>
                  <a:gd name="connsiteY169" fmla="*/ 28517 h 111558"/>
                  <a:gd name="connsiteX170" fmla="*/ 121405 w 130102"/>
                  <a:gd name="connsiteY170" fmla="*/ 29516 h 111558"/>
                  <a:gd name="connsiteX171" fmla="*/ 121340 w 130102"/>
                  <a:gd name="connsiteY171" fmla="*/ 31336 h 111558"/>
                  <a:gd name="connsiteX172" fmla="*/ 123294 w 130102"/>
                  <a:gd name="connsiteY172" fmla="*/ 33054 h 111558"/>
                  <a:gd name="connsiteX173" fmla="*/ 127269 w 130102"/>
                  <a:gd name="connsiteY173" fmla="*/ 34670 h 111558"/>
                  <a:gd name="connsiteX174" fmla="*/ 128539 w 130102"/>
                  <a:gd name="connsiteY174" fmla="*/ 34941 h 111558"/>
                  <a:gd name="connsiteX175" fmla="*/ 129025 w 130102"/>
                  <a:gd name="connsiteY175" fmla="*/ 35562 h 111558"/>
                  <a:gd name="connsiteX176" fmla="*/ 129690 w 130102"/>
                  <a:gd name="connsiteY176" fmla="*/ 35968 h 111558"/>
                  <a:gd name="connsiteX177" fmla="*/ 130081 w 130102"/>
                  <a:gd name="connsiteY177" fmla="*/ 36464 h 111558"/>
                  <a:gd name="connsiteX178" fmla="*/ 130102 w 130102"/>
                  <a:gd name="connsiteY178" fmla="*/ 37105 h 111558"/>
                  <a:gd name="connsiteX179" fmla="*/ 129818 w 130102"/>
                  <a:gd name="connsiteY179" fmla="*/ 37545 h 111558"/>
                  <a:gd name="connsiteX180" fmla="*/ 127937 w 130102"/>
                  <a:gd name="connsiteY180" fmla="*/ 37702 h 111558"/>
                  <a:gd name="connsiteX181" fmla="*/ 125790 w 130102"/>
                  <a:gd name="connsiteY181" fmla="*/ 37688 h 111558"/>
                  <a:gd name="connsiteX182" fmla="*/ 124264 w 130102"/>
                  <a:gd name="connsiteY182" fmla="*/ 36909 h 111558"/>
                  <a:gd name="connsiteX183" fmla="*/ 124128 w 130102"/>
                  <a:gd name="connsiteY183" fmla="*/ 37477 h 111558"/>
                  <a:gd name="connsiteX184" fmla="*/ 124104 w 130102"/>
                  <a:gd name="connsiteY184" fmla="*/ 38128 h 111558"/>
                  <a:gd name="connsiteX185" fmla="*/ 122627 w 130102"/>
                  <a:gd name="connsiteY185" fmla="*/ 38525 h 111558"/>
                  <a:gd name="connsiteX186" fmla="*/ 123447 w 130102"/>
                  <a:gd name="connsiteY186" fmla="*/ 42995 h 111558"/>
                  <a:gd name="connsiteX187" fmla="*/ 123121 w 130102"/>
                  <a:gd name="connsiteY187" fmla="*/ 44279 h 111558"/>
                  <a:gd name="connsiteX188" fmla="*/ 122575 w 130102"/>
                  <a:gd name="connsiteY188" fmla="*/ 44710 h 111558"/>
                  <a:gd name="connsiteX189" fmla="*/ 122067 w 130102"/>
                  <a:gd name="connsiteY189" fmla="*/ 44531 h 111558"/>
                  <a:gd name="connsiteX190" fmla="*/ 121448 w 130102"/>
                  <a:gd name="connsiteY190" fmla="*/ 44481 h 111558"/>
                  <a:gd name="connsiteX191" fmla="*/ 121137 w 130102"/>
                  <a:gd name="connsiteY191" fmla="*/ 44900 h 111558"/>
                  <a:gd name="connsiteX192" fmla="*/ 121394 w 130102"/>
                  <a:gd name="connsiteY192" fmla="*/ 45851 h 111558"/>
                  <a:gd name="connsiteX193" fmla="*/ 119938 w 130102"/>
                  <a:gd name="connsiteY193" fmla="*/ 45960 h 111558"/>
                  <a:gd name="connsiteX194" fmla="*/ 117619 w 130102"/>
                  <a:gd name="connsiteY194" fmla="*/ 45467 h 111558"/>
                  <a:gd name="connsiteX195" fmla="*/ 116557 w 130102"/>
                  <a:gd name="connsiteY195" fmla="*/ 44603 h 111558"/>
                  <a:gd name="connsiteX196" fmla="*/ 116375 w 130102"/>
                  <a:gd name="connsiteY196" fmla="*/ 43720 h 111558"/>
                  <a:gd name="connsiteX197" fmla="*/ 116358 w 130102"/>
                  <a:gd name="connsiteY197" fmla="*/ 42900 h 111558"/>
                  <a:gd name="connsiteX198" fmla="*/ 115622 w 130102"/>
                  <a:gd name="connsiteY198" fmla="*/ 41553 h 111558"/>
                  <a:gd name="connsiteX199" fmla="*/ 113776 w 130102"/>
                  <a:gd name="connsiteY199" fmla="*/ 40161 h 111558"/>
                  <a:gd name="connsiteX200" fmla="*/ 109921 w 130102"/>
                  <a:gd name="connsiteY200" fmla="*/ 39931 h 111558"/>
                  <a:gd name="connsiteX201" fmla="*/ 108498 w 130102"/>
                  <a:gd name="connsiteY201" fmla="*/ 39489 h 111558"/>
                  <a:gd name="connsiteX202" fmla="*/ 107032 w 130102"/>
                  <a:gd name="connsiteY202" fmla="*/ 38981 h 111558"/>
                  <a:gd name="connsiteX203" fmla="*/ 105425 w 130102"/>
                  <a:gd name="connsiteY203" fmla="*/ 38605 h 111558"/>
                  <a:gd name="connsiteX204" fmla="*/ 103944 w 130102"/>
                  <a:gd name="connsiteY204" fmla="*/ 38643 h 111558"/>
                  <a:gd name="connsiteX205" fmla="*/ 102158 w 130102"/>
                  <a:gd name="connsiteY205" fmla="*/ 39013 h 111558"/>
                  <a:gd name="connsiteX206" fmla="*/ 99042 w 130102"/>
                  <a:gd name="connsiteY206" fmla="*/ 38400 h 111558"/>
                  <a:gd name="connsiteX207" fmla="*/ 97988 w 130102"/>
                  <a:gd name="connsiteY207" fmla="*/ 39218 h 111558"/>
                  <a:gd name="connsiteX208" fmla="*/ 96347 w 130102"/>
                  <a:gd name="connsiteY208" fmla="*/ 40166 h 111558"/>
                  <a:gd name="connsiteX209" fmla="*/ 94984 w 130102"/>
                  <a:gd name="connsiteY209" fmla="*/ 40142 h 111558"/>
                  <a:gd name="connsiteX210" fmla="*/ 92272 w 130102"/>
                  <a:gd name="connsiteY210" fmla="*/ 37945 h 111558"/>
                  <a:gd name="connsiteX211" fmla="*/ 91463 w 130102"/>
                  <a:gd name="connsiteY211" fmla="*/ 37806 h 111558"/>
                  <a:gd name="connsiteX212" fmla="*/ 89091 w 130102"/>
                  <a:gd name="connsiteY212" fmla="*/ 38926 h 111558"/>
                  <a:gd name="connsiteX213" fmla="*/ 88126 w 130102"/>
                  <a:gd name="connsiteY213" fmla="*/ 38986 h 111558"/>
                  <a:gd name="connsiteX214" fmla="*/ 87386 w 130102"/>
                  <a:gd name="connsiteY214" fmla="*/ 38632 h 111558"/>
                  <a:gd name="connsiteX215" fmla="*/ 84179 w 130102"/>
                  <a:gd name="connsiteY215" fmla="*/ 37793 h 111558"/>
                  <a:gd name="connsiteX216" fmla="*/ 82732 w 130102"/>
                  <a:gd name="connsiteY216" fmla="*/ 37612 h 111558"/>
                  <a:gd name="connsiteX217" fmla="*/ 81670 w 130102"/>
                  <a:gd name="connsiteY217" fmla="*/ 38009 h 111558"/>
                  <a:gd name="connsiteX218" fmla="*/ 79785 w 130102"/>
                  <a:gd name="connsiteY218" fmla="*/ 37579 h 111558"/>
                  <a:gd name="connsiteX219" fmla="*/ 75213 w 130102"/>
                  <a:gd name="connsiteY219" fmla="*/ 34708 h 111558"/>
                  <a:gd name="connsiteX220" fmla="*/ 72387 w 130102"/>
                  <a:gd name="connsiteY220" fmla="*/ 36891 h 111558"/>
                  <a:gd name="connsiteX221" fmla="*/ 66634 w 130102"/>
                  <a:gd name="connsiteY221" fmla="*/ 36348 h 111558"/>
                  <a:gd name="connsiteX222" fmla="*/ 64928 w 130102"/>
                  <a:gd name="connsiteY222" fmla="*/ 37846 h 111558"/>
                  <a:gd name="connsiteX223" fmla="*/ 62972 w 130102"/>
                  <a:gd name="connsiteY223" fmla="*/ 40683 h 111558"/>
                  <a:gd name="connsiteX224" fmla="*/ 61387 w 130102"/>
                  <a:gd name="connsiteY224" fmla="*/ 42037 h 111558"/>
                  <a:gd name="connsiteX225" fmla="*/ 60009 w 130102"/>
                  <a:gd name="connsiteY225" fmla="*/ 41551 h 111558"/>
                  <a:gd name="connsiteX226" fmla="*/ 58379 w 130102"/>
                  <a:gd name="connsiteY226" fmla="*/ 40303 h 111558"/>
                  <a:gd name="connsiteX227" fmla="*/ 55526 w 130102"/>
                  <a:gd name="connsiteY227" fmla="*/ 37091 h 111558"/>
                  <a:gd name="connsiteX228" fmla="*/ 54086 w 130102"/>
                  <a:gd name="connsiteY228" fmla="*/ 36511 h 111558"/>
                  <a:gd name="connsiteX229" fmla="*/ 52429 w 130102"/>
                  <a:gd name="connsiteY229" fmla="*/ 36375 h 111558"/>
                  <a:gd name="connsiteX230" fmla="*/ 50983 w 130102"/>
                  <a:gd name="connsiteY230" fmla="*/ 36730 h 111558"/>
                  <a:gd name="connsiteX231" fmla="*/ 50214 w 130102"/>
                  <a:gd name="connsiteY231" fmla="*/ 37382 h 111558"/>
                  <a:gd name="connsiteX232" fmla="*/ 49626 w 130102"/>
                  <a:gd name="connsiteY232" fmla="*/ 42073 h 111558"/>
                  <a:gd name="connsiteX233" fmla="*/ 49106 w 130102"/>
                  <a:gd name="connsiteY233" fmla="*/ 46200 h 111558"/>
                  <a:gd name="connsiteX234" fmla="*/ 49076 w 130102"/>
                  <a:gd name="connsiteY234" fmla="*/ 48671 h 111558"/>
                  <a:gd name="connsiteX235" fmla="*/ 52248 w 130102"/>
                  <a:gd name="connsiteY235" fmla="*/ 50957 h 111558"/>
                  <a:gd name="connsiteX236" fmla="*/ 55984 w 130102"/>
                  <a:gd name="connsiteY236" fmla="*/ 54887 h 111558"/>
                  <a:gd name="connsiteX237" fmla="*/ 57187 w 130102"/>
                  <a:gd name="connsiteY237" fmla="*/ 55338 h 111558"/>
                  <a:gd name="connsiteX238" fmla="*/ 57781 w 130102"/>
                  <a:gd name="connsiteY238" fmla="*/ 56624 h 111558"/>
                  <a:gd name="connsiteX239" fmla="*/ 58655 w 130102"/>
                  <a:gd name="connsiteY239" fmla="*/ 59931 h 111558"/>
                  <a:gd name="connsiteX240" fmla="*/ 59637 w 130102"/>
                  <a:gd name="connsiteY240" fmla="*/ 63645 h 111558"/>
                  <a:gd name="connsiteX241" fmla="*/ 61536 w 130102"/>
                  <a:gd name="connsiteY241" fmla="*/ 66102 h 111558"/>
                  <a:gd name="connsiteX242" fmla="*/ 63248 w 130102"/>
                  <a:gd name="connsiteY242" fmla="*/ 67859 h 111558"/>
                  <a:gd name="connsiteX243" fmla="*/ 65338 w 130102"/>
                  <a:gd name="connsiteY243" fmla="*/ 69403 h 111558"/>
                  <a:gd name="connsiteX244" fmla="*/ 67957 w 130102"/>
                  <a:gd name="connsiteY244" fmla="*/ 71822 h 111558"/>
                  <a:gd name="connsiteX245" fmla="*/ 70106 w 130102"/>
                  <a:gd name="connsiteY245" fmla="*/ 74474 h 111558"/>
                  <a:gd name="connsiteX246" fmla="*/ 70676 w 130102"/>
                  <a:gd name="connsiteY246" fmla="*/ 75452 h 111558"/>
                  <a:gd name="connsiteX247" fmla="*/ 74842 w 130102"/>
                  <a:gd name="connsiteY247" fmla="*/ 78954 h 111558"/>
                  <a:gd name="connsiteX248" fmla="*/ 78882 w 130102"/>
                  <a:gd name="connsiteY248" fmla="*/ 82524 h 111558"/>
                  <a:gd name="connsiteX249" fmla="*/ 82497 w 130102"/>
                  <a:gd name="connsiteY249" fmla="*/ 83772 h 111558"/>
                  <a:gd name="connsiteX250" fmla="*/ 83067 w 130102"/>
                  <a:gd name="connsiteY250" fmla="*/ 84431 h 111558"/>
                  <a:gd name="connsiteX251" fmla="*/ 83099 w 130102"/>
                  <a:gd name="connsiteY251" fmla="*/ 87172 h 111558"/>
                  <a:gd name="connsiteX252" fmla="*/ 83492 w 130102"/>
                  <a:gd name="connsiteY252" fmla="*/ 88200 h 111558"/>
                  <a:gd name="connsiteX253" fmla="*/ 85906 w 130102"/>
                  <a:gd name="connsiteY253" fmla="*/ 91066 h 111558"/>
                  <a:gd name="connsiteX254" fmla="*/ 90828 w 130102"/>
                  <a:gd name="connsiteY254" fmla="*/ 95255 h 111558"/>
                  <a:gd name="connsiteX255" fmla="*/ 91396 w 130102"/>
                  <a:gd name="connsiteY255" fmla="*/ 96225 h 111558"/>
                  <a:gd name="connsiteX256" fmla="*/ 91558 w 130102"/>
                  <a:gd name="connsiteY256" fmla="*/ 96935 h 111558"/>
                  <a:gd name="connsiteX257" fmla="*/ 91240 w 130102"/>
                  <a:gd name="connsiteY257" fmla="*/ 97480 h 111558"/>
                  <a:gd name="connsiteX258" fmla="*/ 89951 w 130102"/>
                  <a:gd name="connsiteY258" fmla="*/ 98053 h 111558"/>
                  <a:gd name="connsiteX259" fmla="*/ 88893 w 130102"/>
                  <a:gd name="connsiteY259" fmla="*/ 97413 h 111558"/>
                  <a:gd name="connsiteX260" fmla="*/ 84306 w 130102"/>
                  <a:gd name="connsiteY260" fmla="*/ 93321 h 111558"/>
                  <a:gd name="connsiteX261" fmla="*/ 79873 w 130102"/>
                  <a:gd name="connsiteY261" fmla="*/ 90738 h 111558"/>
                  <a:gd name="connsiteX262" fmla="*/ 74870 w 130102"/>
                  <a:gd name="connsiteY262" fmla="*/ 85865 h 111558"/>
                  <a:gd name="connsiteX263" fmla="*/ 68173 w 130102"/>
                  <a:gd name="connsiteY263" fmla="*/ 83938 h 111558"/>
                  <a:gd name="connsiteX264" fmla="*/ 63611 w 130102"/>
                  <a:gd name="connsiteY264" fmla="*/ 81802 h 111558"/>
                  <a:gd name="connsiteX265" fmla="*/ 60847 w 130102"/>
                  <a:gd name="connsiteY265" fmla="*/ 82129 h 111558"/>
                  <a:gd name="connsiteX266" fmla="*/ 57798 w 130102"/>
                  <a:gd name="connsiteY266" fmla="*/ 82801 h 111558"/>
                  <a:gd name="connsiteX267" fmla="*/ 55917 w 130102"/>
                  <a:gd name="connsiteY267" fmla="*/ 82822 h 111558"/>
                  <a:gd name="connsiteX268" fmla="*/ 54580 w 130102"/>
                  <a:gd name="connsiteY268" fmla="*/ 82438 h 111558"/>
                  <a:gd name="connsiteX269" fmla="*/ 53630 w 130102"/>
                  <a:gd name="connsiteY269" fmla="*/ 81113 h 111558"/>
                  <a:gd name="connsiteX270" fmla="*/ 53775 w 130102"/>
                  <a:gd name="connsiteY270" fmla="*/ 80088 h 111558"/>
                  <a:gd name="connsiteX271" fmla="*/ 53606 w 130102"/>
                  <a:gd name="connsiteY271" fmla="*/ 78749 h 111558"/>
                  <a:gd name="connsiteX272" fmla="*/ 50933 w 130102"/>
                  <a:gd name="connsiteY272" fmla="*/ 76610 h 111558"/>
                  <a:gd name="connsiteX273" fmla="*/ 47286 w 130102"/>
                  <a:gd name="connsiteY273" fmla="*/ 74575 h 111558"/>
                  <a:gd name="connsiteX274" fmla="*/ 43831 w 130102"/>
                  <a:gd name="connsiteY274" fmla="*/ 71940 h 111558"/>
                  <a:gd name="connsiteX275" fmla="*/ 36897 w 130102"/>
                  <a:gd name="connsiteY275" fmla="*/ 64811 h 111558"/>
                  <a:gd name="connsiteX276" fmla="*/ 35506 w 130102"/>
                  <a:gd name="connsiteY276" fmla="*/ 62516 h 111558"/>
                  <a:gd name="connsiteX277" fmla="*/ 36871 w 130102"/>
                  <a:gd name="connsiteY277" fmla="*/ 62079 h 111558"/>
                  <a:gd name="connsiteX278" fmla="*/ 37903 w 130102"/>
                  <a:gd name="connsiteY278" fmla="*/ 62118 h 111558"/>
                  <a:gd name="connsiteX279" fmla="*/ 39074 w 130102"/>
                  <a:gd name="connsiteY279" fmla="*/ 61647 h 111558"/>
                  <a:gd name="connsiteX280" fmla="*/ 40963 w 130102"/>
                  <a:gd name="connsiteY280" fmla="*/ 61635 h 111558"/>
                  <a:gd name="connsiteX281" fmla="*/ 43202 w 130102"/>
                  <a:gd name="connsiteY281" fmla="*/ 62104 h 111558"/>
                  <a:gd name="connsiteX282" fmla="*/ 41220 w 130102"/>
                  <a:gd name="connsiteY282" fmla="*/ 60576 h 111558"/>
                  <a:gd name="connsiteX283" fmla="*/ 38754 w 130102"/>
                  <a:gd name="connsiteY283" fmla="*/ 59076 h 111558"/>
                  <a:gd name="connsiteX284" fmla="*/ 32375 w 130102"/>
                  <a:gd name="connsiteY284" fmla="*/ 53109 h 111558"/>
                  <a:gd name="connsiteX285" fmla="*/ 30471 w 130102"/>
                  <a:gd name="connsiteY285" fmla="*/ 50286 h 111558"/>
                  <a:gd name="connsiteX286" fmla="*/ 30250 w 130102"/>
                  <a:gd name="connsiteY286" fmla="*/ 47241 h 111558"/>
                  <a:gd name="connsiteX287" fmla="*/ 30721 w 130102"/>
                  <a:gd name="connsiteY287" fmla="*/ 43060 h 111558"/>
                  <a:gd name="connsiteX288" fmla="*/ 29572 w 130102"/>
                  <a:gd name="connsiteY288" fmla="*/ 40063 h 111558"/>
                  <a:gd name="connsiteX289" fmla="*/ 24651 w 130102"/>
                  <a:gd name="connsiteY289" fmla="*/ 36179 h 111558"/>
                  <a:gd name="connsiteX290" fmla="*/ 22848 w 130102"/>
                  <a:gd name="connsiteY290" fmla="*/ 34128 h 111558"/>
                  <a:gd name="connsiteX291" fmla="*/ 19214 w 130102"/>
                  <a:gd name="connsiteY291" fmla="*/ 32910 h 111558"/>
                  <a:gd name="connsiteX292" fmla="*/ 17590 w 130102"/>
                  <a:gd name="connsiteY292" fmla="*/ 33030 h 111558"/>
                  <a:gd name="connsiteX293" fmla="*/ 16614 w 130102"/>
                  <a:gd name="connsiteY293" fmla="*/ 34545 h 111558"/>
                  <a:gd name="connsiteX294" fmla="*/ 15901 w 130102"/>
                  <a:gd name="connsiteY294" fmla="*/ 37910 h 111558"/>
                  <a:gd name="connsiteX295" fmla="*/ 12679 w 130102"/>
                  <a:gd name="connsiteY295" fmla="*/ 42343 h 111558"/>
                  <a:gd name="connsiteX296" fmla="*/ 11604 w 130102"/>
                  <a:gd name="connsiteY296" fmla="*/ 44267 h 111558"/>
                  <a:gd name="connsiteX297" fmla="*/ 9920 w 130102"/>
                  <a:gd name="connsiteY297" fmla="*/ 46766 h 111558"/>
                  <a:gd name="connsiteX298" fmla="*/ 8460 w 130102"/>
                  <a:gd name="connsiteY298" fmla="*/ 46938 h 111558"/>
                  <a:gd name="connsiteX299" fmla="*/ 7596 w 130102"/>
                  <a:gd name="connsiteY299" fmla="*/ 46718 h 111558"/>
                  <a:gd name="connsiteX300" fmla="*/ 4981 w 130102"/>
                  <a:gd name="connsiteY300" fmla="*/ 42510 h 111558"/>
                  <a:gd name="connsiteX301" fmla="*/ 2478 w 130102"/>
                  <a:gd name="connsiteY301" fmla="*/ 39319 h 111558"/>
                  <a:gd name="connsiteX302" fmla="*/ 2129 w 130102"/>
                  <a:gd name="connsiteY302" fmla="*/ 37807 h 111558"/>
                  <a:gd name="connsiteX303" fmla="*/ 1904 w 130102"/>
                  <a:gd name="connsiteY303" fmla="*/ 35946 h 111558"/>
                  <a:gd name="connsiteX304" fmla="*/ 0 w 130102"/>
                  <a:gd name="connsiteY304" fmla="*/ 29077 h 111558"/>
                  <a:gd name="connsiteX305" fmla="*/ 1343 w 130102"/>
                  <a:gd name="connsiteY305" fmla="*/ 28113 h 111558"/>
                  <a:gd name="connsiteX306" fmla="*/ 2168 w 130102"/>
                  <a:gd name="connsiteY306" fmla="*/ 29216 h 111558"/>
                  <a:gd name="connsiteX307" fmla="*/ 7994 w 130102"/>
                  <a:gd name="connsiteY307" fmla="*/ 30544 h 111558"/>
                  <a:gd name="connsiteX308" fmla="*/ 9252 w 130102"/>
                  <a:gd name="connsiteY308" fmla="*/ 29955 h 111558"/>
                  <a:gd name="connsiteX309" fmla="*/ 10015 w 130102"/>
                  <a:gd name="connsiteY309" fmla="*/ 29055 h 111558"/>
                  <a:gd name="connsiteX310" fmla="*/ 10019 w 130102"/>
                  <a:gd name="connsiteY310" fmla="*/ 28485 h 111558"/>
                  <a:gd name="connsiteX311" fmla="*/ 10516 w 130102"/>
                  <a:gd name="connsiteY311" fmla="*/ 28318 h 111558"/>
                  <a:gd name="connsiteX312" fmla="*/ 12567 w 130102"/>
                  <a:gd name="connsiteY312" fmla="*/ 29186 h 111558"/>
                  <a:gd name="connsiteX313" fmla="*/ 14241 w 130102"/>
                  <a:gd name="connsiteY313" fmla="*/ 28985 h 111558"/>
                  <a:gd name="connsiteX314" fmla="*/ 16933 w 130102"/>
                  <a:gd name="connsiteY314" fmla="*/ 28945 h 111558"/>
                  <a:gd name="connsiteX315" fmla="*/ 18855 w 130102"/>
                  <a:gd name="connsiteY315" fmla="*/ 29087 h 111558"/>
                  <a:gd name="connsiteX316" fmla="*/ 20125 w 130102"/>
                  <a:gd name="connsiteY316" fmla="*/ 28419 h 111558"/>
                  <a:gd name="connsiteX317" fmla="*/ 21846 w 130102"/>
                  <a:gd name="connsiteY317" fmla="*/ 25960 h 111558"/>
                  <a:gd name="connsiteX318" fmla="*/ 22483 w 130102"/>
                  <a:gd name="connsiteY318" fmla="*/ 24583 h 111558"/>
                  <a:gd name="connsiteX319" fmla="*/ 23254 w 130102"/>
                  <a:gd name="connsiteY319" fmla="*/ 24254 h 111558"/>
                  <a:gd name="connsiteX320" fmla="*/ 23761 w 130102"/>
                  <a:gd name="connsiteY320" fmla="*/ 24418 h 111558"/>
                  <a:gd name="connsiteX321" fmla="*/ 24133 w 130102"/>
                  <a:gd name="connsiteY321" fmla="*/ 25550 h 111558"/>
                  <a:gd name="connsiteX322" fmla="*/ 25038 w 130102"/>
                  <a:gd name="connsiteY322" fmla="*/ 26613 h 111558"/>
                  <a:gd name="connsiteX323" fmla="*/ 26897 w 130102"/>
                  <a:gd name="connsiteY323" fmla="*/ 28344 h 111558"/>
                  <a:gd name="connsiteX324" fmla="*/ 28212 w 130102"/>
                  <a:gd name="connsiteY324" fmla="*/ 29175 h 111558"/>
                  <a:gd name="connsiteX325" fmla="*/ 29406 w 130102"/>
                  <a:gd name="connsiteY325" fmla="*/ 29474 h 111558"/>
                  <a:gd name="connsiteX326" fmla="*/ 30576 w 130102"/>
                  <a:gd name="connsiteY326" fmla="*/ 28778 h 111558"/>
                  <a:gd name="connsiteX327" fmla="*/ 31784 w 130102"/>
                  <a:gd name="connsiteY327" fmla="*/ 28580 h 111558"/>
                  <a:gd name="connsiteX328" fmla="*/ 35230 w 130102"/>
                  <a:gd name="connsiteY328" fmla="*/ 29929 h 111558"/>
                  <a:gd name="connsiteX329" fmla="*/ 38141 w 130102"/>
                  <a:gd name="connsiteY329" fmla="*/ 30186 h 111558"/>
                  <a:gd name="connsiteX330" fmla="*/ 40294 w 130102"/>
                  <a:gd name="connsiteY330" fmla="*/ 29482 h 111558"/>
                  <a:gd name="connsiteX331" fmla="*/ 40011 w 130102"/>
                  <a:gd name="connsiteY331" fmla="*/ 28514 h 111558"/>
                  <a:gd name="connsiteX332" fmla="*/ 39227 w 130102"/>
                  <a:gd name="connsiteY332" fmla="*/ 27435 h 111558"/>
                  <a:gd name="connsiteX333" fmla="*/ 39058 w 130102"/>
                  <a:gd name="connsiteY333" fmla="*/ 26387 h 111558"/>
                  <a:gd name="connsiteX334" fmla="*/ 39203 w 130102"/>
                  <a:gd name="connsiteY334" fmla="*/ 25481 h 111558"/>
                  <a:gd name="connsiteX335" fmla="*/ 40680 w 130102"/>
                  <a:gd name="connsiteY335" fmla="*/ 24577 h 111558"/>
                  <a:gd name="connsiteX336" fmla="*/ 40609 w 130102"/>
                  <a:gd name="connsiteY336" fmla="*/ 24180 h 111558"/>
                  <a:gd name="connsiteX337" fmla="*/ 38823 w 130102"/>
                  <a:gd name="connsiteY337" fmla="*/ 22589 h 111558"/>
                  <a:gd name="connsiteX338" fmla="*/ 38914 w 130102"/>
                  <a:gd name="connsiteY338" fmla="*/ 22179 h 111558"/>
                  <a:gd name="connsiteX339" fmla="*/ 42829 w 130102"/>
                  <a:gd name="connsiteY339" fmla="*/ 20389 h 111558"/>
                  <a:gd name="connsiteX340" fmla="*/ 46603 w 130102"/>
                  <a:gd name="connsiteY340" fmla="*/ 19384 h 111558"/>
                  <a:gd name="connsiteX341" fmla="*/ 47208 w 130102"/>
                  <a:gd name="connsiteY341" fmla="*/ 18609 h 111558"/>
                  <a:gd name="connsiteX342" fmla="*/ 47560 w 130102"/>
                  <a:gd name="connsiteY342" fmla="*/ 17443 h 111558"/>
                  <a:gd name="connsiteX343" fmla="*/ 47726 w 130102"/>
                  <a:gd name="connsiteY343" fmla="*/ 15256 h 111558"/>
                  <a:gd name="connsiteX344" fmla="*/ 47519 w 130102"/>
                  <a:gd name="connsiteY344" fmla="*/ 13466 h 111558"/>
                  <a:gd name="connsiteX345" fmla="*/ 45986 w 130102"/>
                  <a:gd name="connsiteY345" fmla="*/ 11787 h 111558"/>
                  <a:gd name="connsiteX346" fmla="*/ 45891 w 130102"/>
                  <a:gd name="connsiteY346" fmla="*/ 10937 h 111558"/>
                  <a:gd name="connsiteX347" fmla="*/ 46254 w 130102"/>
                  <a:gd name="connsiteY347" fmla="*/ 10054 h 111558"/>
                  <a:gd name="connsiteX348" fmla="*/ 46849 w 130102"/>
                  <a:gd name="connsiteY348" fmla="*/ 9256 h 111558"/>
                  <a:gd name="connsiteX349" fmla="*/ 48359 w 130102"/>
                  <a:gd name="connsiteY349" fmla="*/ 8910 h 111558"/>
                  <a:gd name="connsiteX350" fmla="*/ 50130 w 130102"/>
                  <a:gd name="connsiteY350" fmla="*/ 8336 h 111558"/>
                  <a:gd name="connsiteX351" fmla="*/ 51529 w 130102"/>
                  <a:gd name="connsiteY351" fmla="*/ 7675 h 111558"/>
                  <a:gd name="connsiteX352" fmla="*/ 53425 w 130102"/>
                  <a:gd name="connsiteY352" fmla="*/ 7127 h 111558"/>
                  <a:gd name="connsiteX353" fmla="*/ 54915 w 130102"/>
                  <a:gd name="connsiteY353" fmla="*/ 6359 h 111558"/>
                  <a:gd name="connsiteX354" fmla="*/ 56370 w 130102"/>
                  <a:gd name="connsiteY354" fmla="*/ 4531 h 111558"/>
                  <a:gd name="connsiteX355" fmla="*/ 57253 w 130102"/>
                  <a:gd name="connsiteY355" fmla="*/ 4229 h 111558"/>
                  <a:gd name="connsiteX356" fmla="*/ 59929 w 130102"/>
                  <a:gd name="connsiteY356" fmla="*/ 4489 h 111558"/>
                  <a:gd name="connsiteX357" fmla="*/ 60501 w 130102"/>
                  <a:gd name="connsiteY357" fmla="*/ 4038 h 111558"/>
                  <a:gd name="connsiteX358" fmla="*/ 60134 w 130102"/>
                  <a:gd name="connsiteY358" fmla="*/ 1410 h 111558"/>
                  <a:gd name="connsiteX359" fmla="*/ 60613 w 130102"/>
                  <a:gd name="connsiteY359" fmla="*/ 742 h 111558"/>
                  <a:gd name="connsiteX360" fmla="*/ 61559 w 130102"/>
                  <a:gd name="connsiteY360" fmla="*/ 368 h 11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Lst>
                <a:rect l="l" t="t" r="r" b="b"/>
                <a:pathLst>
                  <a:path w="130102" h="111558">
                    <a:moveTo>
                      <a:pt x="86563" y="101746"/>
                    </a:moveTo>
                    <a:lnTo>
                      <a:pt x="90452" y="102584"/>
                    </a:lnTo>
                    <a:lnTo>
                      <a:pt x="93469" y="104421"/>
                    </a:lnTo>
                    <a:lnTo>
                      <a:pt x="84622" y="102014"/>
                    </a:lnTo>
                    <a:lnTo>
                      <a:pt x="85626" y="101793"/>
                    </a:lnTo>
                    <a:close/>
                    <a:moveTo>
                      <a:pt x="69288" y="96494"/>
                    </a:moveTo>
                    <a:lnTo>
                      <a:pt x="73375" y="97242"/>
                    </a:lnTo>
                    <a:lnTo>
                      <a:pt x="76373" y="96898"/>
                    </a:lnTo>
                    <a:lnTo>
                      <a:pt x="79083" y="97357"/>
                    </a:lnTo>
                    <a:lnTo>
                      <a:pt x="80767" y="98207"/>
                    </a:lnTo>
                    <a:lnTo>
                      <a:pt x="81175" y="98624"/>
                    </a:lnTo>
                    <a:lnTo>
                      <a:pt x="78988" y="98682"/>
                    </a:lnTo>
                    <a:lnTo>
                      <a:pt x="76515" y="98337"/>
                    </a:lnTo>
                    <a:lnTo>
                      <a:pt x="73710" y="99201"/>
                    </a:lnTo>
                    <a:lnTo>
                      <a:pt x="71238" y="98739"/>
                    </a:lnTo>
                    <a:lnTo>
                      <a:pt x="70298" y="98178"/>
                    </a:lnTo>
                    <a:lnTo>
                      <a:pt x="69633" y="97476"/>
                    </a:lnTo>
                    <a:close/>
                    <a:moveTo>
                      <a:pt x="81872" y="95708"/>
                    </a:moveTo>
                    <a:lnTo>
                      <a:pt x="93013" y="100400"/>
                    </a:lnTo>
                    <a:lnTo>
                      <a:pt x="91773" y="99158"/>
                    </a:lnTo>
                    <a:lnTo>
                      <a:pt x="93380" y="98666"/>
                    </a:lnTo>
                    <a:lnTo>
                      <a:pt x="94745" y="99020"/>
                    </a:lnTo>
                    <a:lnTo>
                      <a:pt x="95615" y="100551"/>
                    </a:lnTo>
                    <a:lnTo>
                      <a:pt x="97330" y="101558"/>
                    </a:lnTo>
                    <a:lnTo>
                      <a:pt x="100109" y="103327"/>
                    </a:lnTo>
                    <a:lnTo>
                      <a:pt x="101864" y="104682"/>
                    </a:lnTo>
                    <a:lnTo>
                      <a:pt x="105846" y="107117"/>
                    </a:lnTo>
                    <a:lnTo>
                      <a:pt x="106788" y="107457"/>
                    </a:lnTo>
                    <a:lnTo>
                      <a:pt x="108772" y="108176"/>
                    </a:lnTo>
                    <a:lnTo>
                      <a:pt x="108811" y="109157"/>
                    </a:lnTo>
                    <a:lnTo>
                      <a:pt x="109664" y="110273"/>
                    </a:lnTo>
                    <a:lnTo>
                      <a:pt x="110566" y="111558"/>
                    </a:lnTo>
                    <a:lnTo>
                      <a:pt x="106488" y="109026"/>
                    </a:lnTo>
                    <a:lnTo>
                      <a:pt x="102676" y="106192"/>
                    </a:lnTo>
                    <a:lnTo>
                      <a:pt x="95229" y="101826"/>
                    </a:lnTo>
                    <a:lnTo>
                      <a:pt x="89946" y="100762"/>
                    </a:lnTo>
                    <a:lnTo>
                      <a:pt x="82721" y="97247"/>
                    </a:lnTo>
                    <a:lnTo>
                      <a:pt x="78016" y="96003"/>
                    </a:lnTo>
                    <a:lnTo>
                      <a:pt x="79808" y="95716"/>
                    </a:lnTo>
                    <a:close/>
                    <a:moveTo>
                      <a:pt x="66429" y="90251"/>
                    </a:moveTo>
                    <a:lnTo>
                      <a:pt x="69404" y="90667"/>
                    </a:lnTo>
                    <a:lnTo>
                      <a:pt x="70318" y="91709"/>
                    </a:lnTo>
                    <a:lnTo>
                      <a:pt x="78364" y="92543"/>
                    </a:lnTo>
                    <a:lnTo>
                      <a:pt x="81302" y="93029"/>
                    </a:lnTo>
                    <a:lnTo>
                      <a:pt x="79756" y="93307"/>
                    </a:lnTo>
                    <a:lnTo>
                      <a:pt x="69918" y="93100"/>
                    </a:lnTo>
                    <a:lnTo>
                      <a:pt x="67057" y="92543"/>
                    </a:lnTo>
                    <a:lnTo>
                      <a:pt x="63874" y="91108"/>
                    </a:lnTo>
                    <a:lnTo>
                      <a:pt x="63224" y="90667"/>
                    </a:lnTo>
                    <a:close/>
                    <a:moveTo>
                      <a:pt x="64827" y="86010"/>
                    </a:moveTo>
                    <a:lnTo>
                      <a:pt x="68202" y="86149"/>
                    </a:lnTo>
                    <a:lnTo>
                      <a:pt x="73350" y="86984"/>
                    </a:lnTo>
                    <a:lnTo>
                      <a:pt x="74609" y="87957"/>
                    </a:lnTo>
                    <a:lnTo>
                      <a:pt x="74218" y="88406"/>
                    </a:lnTo>
                    <a:lnTo>
                      <a:pt x="72263" y="89139"/>
                    </a:lnTo>
                    <a:lnTo>
                      <a:pt x="68774" y="89209"/>
                    </a:lnTo>
                    <a:lnTo>
                      <a:pt x="65742" y="88722"/>
                    </a:lnTo>
                    <a:lnTo>
                      <a:pt x="64256" y="87887"/>
                    </a:lnTo>
                    <a:lnTo>
                      <a:pt x="64367" y="87184"/>
                    </a:lnTo>
                    <a:close/>
                    <a:moveTo>
                      <a:pt x="38758" y="69183"/>
                    </a:moveTo>
                    <a:lnTo>
                      <a:pt x="41000" y="70181"/>
                    </a:lnTo>
                    <a:lnTo>
                      <a:pt x="42455" y="72191"/>
                    </a:lnTo>
                    <a:lnTo>
                      <a:pt x="41063" y="71778"/>
                    </a:lnTo>
                    <a:lnTo>
                      <a:pt x="39611" y="70534"/>
                    </a:lnTo>
                    <a:close/>
                    <a:moveTo>
                      <a:pt x="34243" y="65203"/>
                    </a:moveTo>
                    <a:lnTo>
                      <a:pt x="37897" y="67787"/>
                    </a:lnTo>
                    <a:lnTo>
                      <a:pt x="38242" y="68741"/>
                    </a:lnTo>
                    <a:lnTo>
                      <a:pt x="35483" y="66947"/>
                    </a:lnTo>
                    <a:lnTo>
                      <a:pt x="34437" y="65741"/>
                    </a:lnTo>
                    <a:close/>
                    <a:moveTo>
                      <a:pt x="29804" y="64924"/>
                    </a:moveTo>
                    <a:lnTo>
                      <a:pt x="31738" y="66300"/>
                    </a:lnTo>
                    <a:lnTo>
                      <a:pt x="36962" y="71573"/>
                    </a:lnTo>
                    <a:lnTo>
                      <a:pt x="37277" y="71969"/>
                    </a:lnTo>
                    <a:lnTo>
                      <a:pt x="37247" y="72239"/>
                    </a:lnTo>
                    <a:lnTo>
                      <a:pt x="36100" y="71858"/>
                    </a:lnTo>
                    <a:lnTo>
                      <a:pt x="35791" y="71981"/>
                    </a:lnTo>
                    <a:lnTo>
                      <a:pt x="30384" y="66074"/>
                    </a:lnTo>
                    <a:close/>
                    <a:moveTo>
                      <a:pt x="27080" y="50537"/>
                    </a:moveTo>
                    <a:lnTo>
                      <a:pt x="28449" y="51863"/>
                    </a:lnTo>
                    <a:lnTo>
                      <a:pt x="29590" y="52692"/>
                    </a:lnTo>
                    <a:lnTo>
                      <a:pt x="30533" y="52894"/>
                    </a:lnTo>
                    <a:lnTo>
                      <a:pt x="32930" y="54978"/>
                    </a:lnTo>
                    <a:lnTo>
                      <a:pt x="35286" y="57656"/>
                    </a:lnTo>
                    <a:lnTo>
                      <a:pt x="38093" y="59980"/>
                    </a:lnTo>
                    <a:lnTo>
                      <a:pt x="37510" y="60052"/>
                    </a:lnTo>
                    <a:lnTo>
                      <a:pt x="36955" y="60373"/>
                    </a:lnTo>
                    <a:lnTo>
                      <a:pt x="36383" y="61094"/>
                    </a:lnTo>
                    <a:lnTo>
                      <a:pt x="34954" y="59765"/>
                    </a:lnTo>
                    <a:lnTo>
                      <a:pt x="33641" y="58817"/>
                    </a:lnTo>
                    <a:lnTo>
                      <a:pt x="32701" y="57695"/>
                    </a:lnTo>
                    <a:lnTo>
                      <a:pt x="30859" y="56295"/>
                    </a:lnTo>
                    <a:lnTo>
                      <a:pt x="30237" y="54693"/>
                    </a:lnTo>
                    <a:lnTo>
                      <a:pt x="27491" y="51425"/>
                    </a:lnTo>
                    <a:close/>
                    <a:moveTo>
                      <a:pt x="25944" y="46425"/>
                    </a:moveTo>
                    <a:lnTo>
                      <a:pt x="27353" y="46516"/>
                    </a:lnTo>
                    <a:lnTo>
                      <a:pt x="27564" y="47155"/>
                    </a:lnTo>
                    <a:lnTo>
                      <a:pt x="29061" y="48859"/>
                    </a:lnTo>
                    <a:lnTo>
                      <a:pt x="29618" y="50061"/>
                    </a:lnTo>
                    <a:lnTo>
                      <a:pt x="27536" y="48976"/>
                    </a:lnTo>
                    <a:lnTo>
                      <a:pt x="25672" y="48561"/>
                    </a:lnTo>
                    <a:lnTo>
                      <a:pt x="25277" y="47744"/>
                    </a:lnTo>
                    <a:lnTo>
                      <a:pt x="25545" y="47074"/>
                    </a:lnTo>
                    <a:close/>
                    <a:moveTo>
                      <a:pt x="18596" y="37698"/>
                    </a:moveTo>
                    <a:lnTo>
                      <a:pt x="18838" y="40065"/>
                    </a:lnTo>
                    <a:lnTo>
                      <a:pt x="19382" y="41424"/>
                    </a:lnTo>
                    <a:lnTo>
                      <a:pt x="21010" y="43092"/>
                    </a:lnTo>
                    <a:lnTo>
                      <a:pt x="20682" y="45851"/>
                    </a:lnTo>
                    <a:lnTo>
                      <a:pt x="21015" y="49774"/>
                    </a:lnTo>
                    <a:lnTo>
                      <a:pt x="21345" y="50646"/>
                    </a:lnTo>
                    <a:lnTo>
                      <a:pt x="21468" y="51553"/>
                    </a:lnTo>
                    <a:lnTo>
                      <a:pt x="21297" y="52610"/>
                    </a:lnTo>
                    <a:lnTo>
                      <a:pt x="19952" y="51274"/>
                    </a:lnTo>
                    <a:lnTo>
                      <a:pt x="19274" y="48876"/>
                    </a:lnTo>
                    <a:lnTo>
                      <a:pt x="17583" y="44999"/>
                    </a:lnTo>
                    <a:lnTo>
                      <a:pt x="17365" y="43906"/>
                    </a:lnTo>
                    <a:lnTo>
                      <a:pt x="18242" y="42826"/>
                    </a:lnTo>
                    <a:lnTo>
                      <a:pt x="18195" y="41732"/>
                    </a:lnTo>
                    <a:lnTo>
                      <a:pt x="16996" y="38322"/>
                    </a:lnTo>
                    <a:lnTo>
                      <a:pt x="18000" y="37765"/>
                    </a:lnTo>
                    <a:close/>
                    <a:moveTo>
                      <a:pt x="23304" y="36128"/>
                    </a:moveTo>
                    <a:lnTo>
                      <a:pt x="24606" y="37408"/>
                    </a:lnTo>
                    <a:lnTo>
                      <a:pt x="26180" y="39816"/>
                    </a:lnTo>
                    <a:lnTo>
                      <a:pt x="27020" y="40488"/>
                    </a:lnTo>
                    <a:lnTo>
                      <a:pt x="28592" y="42905"/>
                    </a:lnTo>
                    <a:lnTo>
                      <a:pt x="25867" y="43491"/>
                    </a:lnTo>
                    <a:lnTo>
                      <a:pt x="24569" y="42443"/>
                    </a:lnTo>
                    <a:lnTo>
                      <a:pt x="24230" y="41583"/>
                    </a:lnTo>
                    <a:lnTo>
                      <a:pt x="21991" y="41310"/>
                    </a:lnTo>
                    <a:lnTo>
                      <a:pt x="20635" y="40112"/>
                    </a:lnTo>
                    <a:lnTo>
                      <a:pt x="20358" y="39581"/>
                    </a:lnTo>
                    <a:lnTo>
                      <a:pt x="22276" y="38262"/>
                    </a:lnTo>
                    <a:close/>
                    <a:moveTo>
                      <a:pt x="62002" y="0"/>
                    </a:moveTo>
                    <a:lnTo>
                      <a:pt x="64356" y="284"/>
                    </a:lnTo>
                    <a:lnTo>
                      <a:pt x="66314" y="964"/>
                    </a:lnTo>
                    <a:lnTo>
                      <a:pt x="67502" y="1378"/>
                    </a:lnTo>
                    <a:lnTo>
                      <a:pt x="71441" y="3281"/>
                    </a:lnTo>
                    <a:lnTo>
                      <a:pt x="74170" y="5419"/>
                    </a:lnTo>
                    <a:lnTo>
                      <a:pt x="75684" y="7791"/>
                    </a:lnTo>
                    <a:lnTo>
                      <a:pt x="77735" y="9628"/>
                    </a:lnTo>
                    <a:lnTo>
                      <a:pt x="80320" y="10927"/>
                    </a:lnTo>
                    <a:lnTo>
                      <a:pt x="82367" y="12689"/>
                    </a:lnTo>
                    <a:lnTo>
                      <a:pt x="83881" y="14912"/>
                    </a:lnTo>
                    <a:lnTo>
                      <a:pt x="85997" y="16156"/>
                    </a:lnTo>
                    <a:lnTo>
                      <a:pt x="88714" y="16426"/>
                    </a:lnTo>
                    <a:lnTo>
                      <a:pt x="90435" y="17186"/>
                    </a:lnTo>
                    <a:lnTo>
                      <a:pt x="91156" y="18438"/>
                    </a:lnTo>
                    <a:lnTo>
                      <a:pt x="92633" y="19572"/>
                    </a:lnTo>
                    <a:lnTo>
                      <a:pt x="94859" y="20586"/>
                    </a:lnTo>
                    <a:lnTo>
                      <a:pt x="98325" y="21142"/>
                    </a:lnTo>
                    <a:lnTo>
                      <a:pt x="104961" y="21274"/>
                    </a:lnTo>
                    <a:lnTo>
                      <a:pt x="105550" y="21302"/>
                    </a:lnTo>
                    <a:lnTo>
                      <a:pt x="107047" y="21617"/>
                    </a:lnTo>
                    <a:lnTo>
                      <a:pt x="108794" y="21223"/>
                    </a:lnTo>
                    <a:lnTo>
                      <a:pt x="110923" y="20429"/>
                    </a:lnTo>
                    <a:lnTo>
                      <a:pt x="111609" y="19956"/>
                    </a:lnTo>
                    <a:lnTo>
                      <a:pt x="113851" y="17359"/>
                    </a:lnTo>
                    <a:lnTo>
                      <a:pt x="115084" y="17583"/>
                    </a:lnTo>
                    <a:lnTo>
                      <a:pt x="117544" y="17266"/>
                    </a:lnTo>
                    <a:lnTo>
                      <a:pt x="119031" y="16690"/>
                    </a:lnTo>
                    <a:lnTo>
                      <a:pt x="119144" y="16690"/>
                    </a:lnTo>
                    <a:lnTo>
                      <a:pt x="119049" y="17355"/>
                    </a:lnTo>
                    <a:lnTo>
                      <a:pt x="118882" y="18516"/>
                    </a:lnTo>
                    <a:lnTo>
                      <a:pt x="117677" y="19338"/>
                    </a:lnTo>
                    <a:lnTo>
                      <a:pt x="118904" y="21229"/>
                    </a:lnTo>
                    <a:lnTo>
                      <a:pt x="120070" y="24293"/>
                    </a:lnTo>
                    <a:lnTo>
                      <a:pt x="119420" y="25806"/>
                    </a:lnTo>
                    <a:lnTo>
                      <a:pt x="120212" y="26983"/>
                    </a:lnTo>
                    <a:lnTo>
                      <a:pt x="122454" y="27828"/>
                    </a:lnTo>
                    <a:lnTo>
                      <a:pt x="122657" y="28165"/>
                    </a:lnTo>
                    <a:lnTo>
                      <a:pt x="121972" y="28517"/>
                    </a:lnTo>
                    <a:lnTo>
                      <a:pt x="121405" y="29516"/>
                    </a:lnTo>
                    <a:lnTo>
                      <a:pt x="121340" y="31336"/>
                    </a:lnTo>
                    <a:lnTo>
                      <a:pt x="123294" y="33054"/>
                    </a:lnTo>
                    <a:lnTo>
                      <a:pt x="127269" y="34670"/>
                    </a:lnTo>
                    <a:lnTo>
                      <a:pt x="128539" y="34941"/>
                    </a:lnTo>
                    <a:lnTo>
                      <a:pt x="129025" y="35562"/>
                    </a:lnTo>
                    <a:lnTo>
                      <a:pt x="129690" y="35968"/>
                    </a:lnTo>
                    <a:lnTo>
                      <a:pt x="130081" y="36464"/>
                    </a:lnTo>
                    <a:lnTo>
                      <a:pt x="130102" y="37105"/>
                    </a:lnTo>
                    <a:lnTo>
                      <a:pt x="129818" y="37545"/>
                    </a:lnTo>
                    <a:lnTo>
                      <a:pt x="127937" y="37702"/>
                    </a:lnTo>
                    <a:lnTo>
                      <a:pt x="125790" y="37688"/>
                    </a:lnTo>
                    <a:lnTo>
                      <a:pt x="124264" y="36909"/>
                    </a:lnTo>
                    <a:lnTo>
                      <a:pt x="124128" y="37477"/>
                    </a:lnTo>
                    <a:lnTo>
                      <a:pt x="124104" y="38128"/>
                    </a:lnTo>
                    <a:lnTo>
                      <a:pt x="122627" y="38525"/>
                    </a:lnTo>
                    <a:lnTo>
                      <a:pt x="123447" y="42995"/>
                    </a:lnTo>
                    <a:lnTo>
                      <a:pt x="123121" y="44279"/>
                    </a:lnTo>
                    <a:lnTo>
                      <a:pt x="122575" y="44710"/>
                    </a:lnTo>
                    <a:lnTo>
                      <a:pt x="122067" y="44531"/>
                    </a:lnTo>
                    <a:lnTo>
                      <a:pt x="121448" y="44481"/>
                    </a:lnTo>
                    <a:lnTo>
                      <a:pt x="121137" y="44900"/>
                    </a:lnTo>
                    <a:lnTo>
                      <a:pt x="121394" y="45851"/>
                    </a:lnTo>
                    <a:lnTo>
                      <a:pt x="119938" y="45960"/>
                    </a:lnTo>
                    <a:lnTo>
                      <a:pt x="117619" y="45467"/>
                    </a:lnTo>
                    <a:lnTo>
                      <a:pt x="116557" y="44603"/>
                    </a:lnTo>
                    <a:lnTo>
                      <a:pt x="116375" y="43720"/>
                    </a:lnTo>
                    <a:lnTo>
                      <a:pt x="116358" y="42900"/>
                    </a:lnTo>
                    <a:lnTo>
                      <a:pt x="115622" y="41553"/>
                    </a:lnTo>
                    <a:lnTo>
                      <a:pt x="113776" y="40161"/>
                    </a:lnTo>
                    <a:lnTo>
                      <a:pt x="109921" y="39931"/>
                    </a:lnTo>
                    <a:lnTo>
                      <a:pt x="108498" y="39489"/>
                    </a:lnTo>
                    <a:lnTo>
                      <a:pt x="107032" y="38981"/>
                    </a:lnTo>
                    <a:lnTo>
                      <a:pt x="105425" y="38605"/>
                    </a:lnTo>
                    <a:lnTo>
                      <a:pt x="103944" y="38643"/>
                    </a:lnTo>
                    <a:lnTo>
                      <a:pt x="102158" y="39013"/>
                    </a:lnTo>
                    <a:lnTo>
                      <a:pt x="99042" y="38400"/>
                    </a:lnTo>
                    <a:lnTo>
                      <a:pt x="97988" y="39218"/>
                    </a:lnTo>
                    <a:lnTo>
                      <a:pt x="96347" y="40166"/>
                    </a:lnTo>
                    <a:lnTo>
                      <a:pt x="94984" y="40142"/>
                    </a:lnTo>
                    <a:lnTo>
                      <a:pt x="92272" y="37945"/>
                    </a:lnTo>
                    <a:lnTo>
                      <a:pt x="91463" y="37806"/>
                    </a:lnTo>
                    <a:lnTo>
                      <a:pt x="89091" y="38926"/>
                    </a:lnTo>
                    <a:lnTo>
                      <a:pt x="88126" y="38986"/>
                    </a:lnTo>
                    <a:lnTo>
                      <a:pt x="87386" y="38632"/>
                    </a:lnTo>
                    <a:lnTo>
                      <a:pt x="84179" y="37793"/>
                    </a:lnTo>
                    <a:lnTo>
                      <a:pt x="82732" y="37612"/>
                    </a:lnTo>
                    <a:lnTo>
                      <a:pt x="81670" y="38009"/>
                    </a:lnTo>
                    <a:lnTo>
                      <a:pt x="79785" y="37579"/>
                    </a:lnTo>
                    <a:lnTo>
                      <a:pt x="75213" y="34708"/>
                    </a:lnTo>
                    <a:lnTo>
                      <a:pt x="72387" y="36891"/>
                    </a:lnTo>
                    <a:lnTo>
                      <a:pt x="66634" y="36348"/>
                    </a:lnTo>
                    <a:lnTo>
                      <a:pt x="64928" y="37846"/>
                    </a:lnTo>
                    <a:lnTo>
                      <a:pt x="62972" y="40683"/>
                    </a:lnTo>
                    <a:lnTo>
                      <a:pt x="61387" y="42037"/>
                    </a:lnTo>
                    <a:lnTo>
                      <a:pt x="60009" y="41551"/>
                    </a:lnTo>
                    <a:lnTo>
                      <a:pt x="58379" y="40303"/>
                    </a:lnTo>
                    <a:lnTo>
                      <a:pt x="55526" y="37091"/>
                    </a:lnTo>
                    <a:lnTo>
                      <a:pt x="54086" y="36511"/>
                    </a:lnTo>
                    <a:lnTo>
                      <a:pt x="52429" y="36375"/>
                    </a:lnTo>
                    <a:lnTo>
                      <a:pt x="50983" y="36730"/>
                    </a:lnTo>
                    <a:lnTo>
                      <a:pt x="50214" y="37382"/>
                    </a:lnTo>
                    <a:lnTo>
                      <a:pt x="49626" y="42073"/>
                    </a:lnTo>
                    <a:lnTo>
                      <a:pt x="49106" y="46200"/>
                    </a:lnTo>
                    <a:lnTo>
                      <a:pt x="49076" y="48671"/>
                    </a:lnTo>
                    <a:lnTo>
                      <a:pt x="52248" y="50957"/>
                    </a:lnTo>
                    <a:lnTo>
                      <a:pt x="55984" y="54887"/>
                    </a:lnTo>
                    <a:lnTo>
                      <a:pt x="57187" y="55338"/>
                    </a:lnTo>
                    <a:lnTo>
                      <a:pt x="57781" y="56624"/>
                    </a:lnTo>
                    <a:lnTo>
                      <a:pt x="58655" y="59931"/>
                    </a:lnTo>
                    <a:lnTo>
                      <a:pt x="59637" y="63645"/>
                    </a:lnTo>
                    <a:lnTo>
                      <a:pt x="61536" y="66102"/>
                    </a:lnTo>
                    <a:lnTo>
                      <a:pt x="63248" y="67859"/>
                    </a:lnTo>
                    <a:lnTo>
                      <a:pt x="65338" y="69403"/>
                    </a:lnTo>
                    <a:lnTo>
                      <a:pt x="67957" y="71822"/>
                    </a:lnTo>
                    <a:lnTo>
                      <a:pt x="70106" y="74474"/>
                    </a:lnTo>
                    <a:lnTo>
                      <a:pt x="70676" y="75452"/>
                    </a:lnTo>
                    <a:lnTo>
                      <a:pt x="74842" y="78954"/>
                    </a:lnTo>
                    <a:lnTo>
                      <a:pt x="78882" y="82524"/>
                    </a:lnTo>
                    <a:lnTo>
                      <a:pt x="82497" y="83772"/>
                    </a:lnTo>
                    <a:lnTo>
                      <a:pt x="83067" y="84431"/>
                    </a:lnTo>
                    <a:lnTo>
                      <a:pt x="83099" y="87172"/>
                    </a:lnTo>
                    <a:lnTo>
                      <a:pt x="83492" y="88200"/>
                    </a:lnTo>
                    <a:lnTo>
                      <a:pt x="85906" y="91066"/>
                    </a:lnTo>
                    <a:lnTo>
                      <a:pt x="90828" y="95255"/>
                    </a:lnTo>
                    <a:lnTo>
                      <a:pt x="91396" y="96225"/>
                    </a:lnTo>
                    <a:lnTo>
                      <a:pt x="91558" y="96935"/>
                    </a:lnTo>
                    <a:lnTo>
                      <a:pt x="91240" y="97480"/>
                    </a:lnTo>
                    <a:lnTo>
                      <a:pt x="89951" y="98053"/>
                    </a:lnTo>
                    <a:lnTo>
                      <a:pt x="88893" y="97413"/>
                    </a:lnTo>
                    <a:lnTo>
                      <a:pt x="84306" y="93321"/>
                    </a:lnTo>
                    <a:lnTo>
                      <a:pt x="79873" y="90738"/>
                    </a:lnTo>
                    <a:lnTo>
                      <a:pt x="74870" y="85865"/>
                    </a:lnTo>
                    <a:lnTo>
                      <a:pt x="68173" y="83938"/>
                    </a:lnTo>
                    <a:lnTo>
                      <a:pt x="63611" y="81802"/>
                    </a:lnTo>
                    <a:lnTo>
                      <a:pt x="60847" y="82129"/>
                    </a:lnTo>
                    <a:lnTo>
                      <a:pt x="57798" y="82801"/>
                    </a:lnTo>
                    <a:lnTo>
                      <a:pt x="55917" y="82822"/>
                    </a:lnTo>
                    <a:lnTo>
                      <a:pt x="54580" y="82438"/>
                    </a:lnTo>
                    <a:lnTo>
                      <a:pt x="53630" y="81113"/>
                    </a:lnTo>
                    <a:lnTo>
                      <a:pt x="53775" y="80088"/>
                    </a:lnTo>
                    <a:lnTo>
                      <a:pt x="53606" y="78749"/>
                    </a:lnTo>
                    <a:lnTo>
                      <a:pt x="50933" y="76610"/>
                    </a:lnTo>
                    <a:lnTo>
                      <a:pt x="47286" y="74575"/>
                    </a:lnTo>
                    <a:lnTo>
                      <a:pt x="43831" y="71940"/>
                    </a:lnTo>
                    <a:lnTo>
                      <a:pt x="36897" y="64811"/>
                    </a:lnTo>
                    <a:lnTo>
                      <a:pt x="35506" y="62516"/>
                    </a:lnTo>
                    <a:lnTo>
                      <a:pt x="36871" y="62079"/>
                    </a:lnTo>
                    <a:lnTo>
                      <a:pt x="37903" y="62118"/>
                    </a:lnTo>
                    <a:lnTo>
                      <a:pt x="39074" y="61647"/>
                    </a:lnTo>
                    <a:lnTo>
                      <a:pt x="40963" y="61635"/>
                    </a:lnTo>
                    <a:lnTo>
                      <a:pt x="43202" y="62104"/>
                    </a:lnTo>
                    <a:lnTo>
                      <a:pt x="41220" y="60576"/>
                    </a:lnTo>
                    <a:lnTo>
                      <a:pt x="38754" y="59076"/>
                    </a:lnTo>
                    <a:lnTo>
                      <a:pt x="32375" y="53109"/>
                    </a:lnTo>
                    <a:lnTo>
                      <a:pt x="30471" y="50286"/>
                    </a:lnTo>
                    <a:lnTo>
                      <a:pt x="30250" y="47241"/>
                    </a:lnTo>
                    <a:lnTo>
                      <a:pt x="30721" y="43060"/>
                    </a:lnTo>
                    <a:lnTo>
                      <a:pt x="29572" y="40063"/>
                    </a:lnTo>
                    <a:lnTo>
                      <a:pt x="24651" y="36179"/>
                    </a:lnTo>
                    <a:lnTo>
                      <a:pt x="22848" y="34128"/>
                    </a:lnTo>
                    <a:lnTo>
                      <a:pt x="19214" y="32910"/>
                    </a:lnTo>
                    <a:lnTo>
                      <a:pt x="17590" y="33030"/>
                    </a:lnTo>
                    <a:lnTo>
                      <a:pt x="16614" y="34545"/>
                    </a:lnTo>
                    <a:lnTo>
                      <a:pt x="15901" y="37910"/>
                    </a:lnTo>
                    <a:lnTo>
                      <a:pt x="12679" y="42343"/>
                    </a:lnTo>
                    <a:lnTo>
                      <a:pt x="11604" y="44267"/>
                    </a:lnTo>
                    <a:lnTo>
                      <a:pt x="9920" y="46766"/>
                    </a:lnTo>
                    <a:lnTo>
                      <a:pt x="8460" y="46938"/>
                    </a:lnTo>
                    <a:lnTo>
                      <a:pt x="7596" y="46718"/>
                    </a:lnTo>
                    <a:lnTo>
                      <a:pt x="4981" y="42510"/>
                    </a:lnTo>
                    <a:lnTo>
                      <a:pt x="2478" y="39319"/>
                    </a:lnTo>
                    <a:lnTo>
                      <a:pt x="2129" y="37807"/>
                    </a:lnTo>
                    <a:lnTo>
                      <a:pt x="1904" y="35946"/>
                    </a:lnTo>
                    <a:lnTo>
                      <a:pt x="0" y="29077"/>
                    </a:lnTo>
                    <a:lnTo>
                      <a:pt x="1343" y="28113"/>
                    </a:lnTo>
                    <a:lnTo>
                      <a:pt x="2168" y="29216"/>
                    </a:lnTo>
                    <a:lnTo>
                      <a:pt x="7994" y="30544"/>
                    </a:lnTo>
                    <a:lnTo>
                      <a:pt x="9252" y="29955"/>
                    </a:lnTo>
                    <a:lnTo>
                      <a:pt x="10015" y="29055"/>
                    </a:lnTo>
                    <a:lnTo>
                      <a:pt x="10019" y="28485"/>
                    </a:lnTo>
                    <a:lnTo>
                      <a:pt x="10516" y="28318"/>
                    </a:lnTo>
                    <a:lnTo>
                      <a:pt x="12567" y="29186"/>
                    </a:lnTo>
                    <a:lnTo>
                      <a:pt x="14241" y="28985"/>
                    </a:lnTo>
                    <a:lnTo>
                      <a:pt x="16933" y="28945"/>
                    </a:lnTo>
                    <a:lnTo>
                      <a:pt x="18855" y="29087"/>
                    </a:lnTo>
                    <a:lnTo>
                      <a:pt x="20125" y="28419"/>
                    </a:lnTo>
                    <a:lnTo>
                      <a:pt x="21846" y="25960"/>
                    </a:lnTo>
                    <a:lnTo>
                      <a:pt x="22483" y="24583"/>
                    </a:lnTo>
                    <a:lnTo>
                      <a:pt x="23254" y="24254"/>
                    </a:lnTo>
                    <a:lnTo>
                      <a:pt x="23761" y="24418"/>
                    </a:lnTo>
                    <a:lnTo>
                      <a:pt x="24133" y="25550"/>
                    </a:lnTo>
                    <a:lnTo>
                      <a:pt x="25038" y="26613"/>
                    </a:lnTo>
                    <a:lnTo>
                      <a:pt x="26897" y="28344"/>
                    </a:lnTo>
                    <a:lnTo>
                      <a:pt x="28212" y="29175"/>
                    </a:lnTo>
                    <a:lnTo>
                      <a:pt x="29406" y="29474"/>
                    </a:lnTo>
                    <a:lnTo>
                      <a:pt x="30576" y="28778"/>
                    </a:lnTo>
                    <a:lnTo>
                      <a:pt x="31784" y="28580"/>
                    </a:lnTo>
                    <a:lnTo>
                      <a:pt x="35230" y="29929"/>
                    </a:lnTo>
                    <a:lnTo>
                      <a:pt x="38141" y="30186"/>
                    </a:lnTo>
                    <a:lnTo>
                      <a:pt x="40294" y="29482"/>
                    </a:lnTo>
                    <a:lnTo>
                      <a:pt x="40011" y="28514"/>
                    </a:lnTo>
                    <a:lnTo>
                      <a:pt x="39227" y="27435"/>
                    </a:lnTo>
                    <a:lnTo>
                      <a:pt x="39058" y="26387"/>
                    </a:lnTo>
                    <a:lnTo>
                      <a:pt x="39203" y="25481"/>
                    </a:lnTo>
                    <a:lnTo>
                      <a:pt x="40680" y="24577"/>
                    </a:lnTo>
                    <a:lnTo>
                      <a:pt x="40609" y="24180"/>
                    </a:lnTo>
                    <a:lnTo>
                      <a:pt x="38823" y="22589"/>
                    </a:lnTo>
                    <a:lnTo>
                      <a:pt x="38914" y="22179"/>
                    </a:lnTo>
                    <a:lnTo>
                      <a:pt x="42829" y="20389"/>
                    </a:lnTo>
                    <a:lnTo>
                      <a:pt x="46603" y="19384"/>
                    </a:lnTo>
                    <a:lnTo>
                      <a:pt x="47208" y="18609"/>
                    </a:lnTo>
                    <a:lnTo>
                      <a:pt x="47560" y="17443"/>
                    </a:lnTo>
                    <a:lnTo>
                      <a:pt x="47726" y="15256"/>
                    </a:lnTo>
                    <a:lnTo>
                      <a:pt x="47519" y="13466"/>
                    </a:lnTo>
                    <a:lnTo>
                      <a:pt x="45986" y="11787"/>
                    </a:lnTo>
                    <a:lnTo>
                      <a:pt x="45891" y="10937"/>
                    </a:lnTo>
                    <a:lnTo>
                      <a:pt x="46254" y="10054"/>
                    </a:lnTo>
                    <a:lnTo>
                      <a:pt x="46849" y="9256"/>
                    </a:lnTo>
                    <a:lnTo>
                      <a:pt x="48359" y="8910"/>
                    </a:lnTo>
                    <a:lnTo>
                      <a:pt x="50130" y="8336"/>
                    </a:lnTo>
                    <a:lnTo>
                      <a:pt x="51529" y="7675"/>
                    </a:lnTo>
                    <a:lnTo>
                      <a:pt x="53425" y="7127"/>
                    </a:lnTo>
                    <a:lnTo>
                      <a:pt x="54915" y="6359"/>
                    </a:lnTo>
                    <a:lnTo>
                      <a:pt x="56370" y="4531"/>
                    </a:lnTo>
                    <a:lnTo>
                      <a:pt x="57253" y="4229"/>
                    </a:lnTo>
                    <a:lnTo>
                      <a:pt x="59929" y="4489"/>
                    </a:lnTo>
                    <a:lnTo>
                      <a:pt x="60501" y="4038"/>
                    </a:lnTo>
                    <a:lnTo>
                      <a:pt x="60134" y="1410"/>
                    </a:lnTo>
                    <a:lnTo>
                      <a:pt x="60613" y="742"/>
                    </a:lnTo>
                    <a:lnTo>
                      <a:pt x="61559" y="368"/>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70" name="ee4p_HU_1_15912">
                <a:extLst>
                  <a:ext uri="{FF2B5EF4-FFF2-40B4-BE49-F238E27FC236}">
                    <a16:creationId xmlns="" xmlns:a16="http://schemas.microsoft.com/office/drawing/2014/main" id="{9A0F9C5F-0602-46E4-A0DF-B137E2E0E594}"/>
                  </a:ext>
                </a:extLst>
              </p:cNvPr>
              <p:cNvSpPr>
                <a:spLocks noChangeAspect="1"/>
              </p:cNvSpPr>
              <p:nvPr>
                <p:custDataLst>
                  <p:tags r:id="rId22"/>
                </p:custDataLst>
              </p:nvPr>
            </p:nvSpPr>
            <p:spPr>
              <a:xfrm>
                <a:off x="5190900" y="3807783"/>
                <a:ext cx="604071" cy="315321"/>
              </a:xfrm>
              <a:custGeom>
                <a:avLst/>
                <a:gdLst/>
                <a:ahLst/>
                <a:cxnLst/>
                <a:rect l="0" t="0" r="0" b="0"/>
                <a:pathLst>
                  <a:path w="150000" h="78299">
                    <a:moveTo>
                      <a:pt x="133530" y="4202"/>
                    </a:moveTo>
                    <a:lnTo>
                      <a:pt x="135637" y="3973"/>
                    </a:lnTo>
                    <a:lnTo>
                      <a:pt x="135726" y="4008"/>
                    </a:lnTo>
                    <a:lnTo>
                      <a:pt x="136225" y="4144"/>
                    </a:lnTo>
                    <a:lnTo>
                      <a:pt x="136572" y="5461"/>
                    </a:lnTo>
                    <a:lnTo>
                      <a:pt x="136632" y="5543"/>
                    </a:lnTo>
                    <a:lnTo>
                      <a:pt x="137140" y="6413"/>
                    </a:lnTo>
                    <a:lnTo>
                      <a:pt x="137617" y="7564"/>
                    </a:lnTo>
                    <a:lnTo>
                      <a:pt x="138358" y="8429"/>
                    </a:lnTo>
                    <a:lnTo>
                      <a:pt x="139986" y="8790"/>
                    </a:lnTo>
                    <a:lnTo>
                      <a:pt x="142115" y="9863"/>
                    </a:lnTo>
                    <a:lnTo>
                      <a:pt x="143493" y="11880"/>
                    </a:lnTo>
                    <a:lnTo>
                      <a:pt x="145570" y="12717"/>
                    </a:lnTo>
                    <a:lnTo>
                      <a:pt x="145720" y="12739"/>
                    </a:lnTo>
                    <a:lnTo>
                      <a:pt x="146128" y="12643"/>
                    </a:lnTo>
                    <a:lnTo>
                      <a:pt x="147622" y="12569"/>
                    </a:lnTo>
                    <a:lnTo>
                      <a:pt x="147911" y="12976"/>
                    </a:lnTo>
                    <a:lnTo>
                      <a:pt x="149105" y="13962"/>
                    </a:lnTo>
                    <a:lnTo>
                      <a:pt x="149570" y="14830"/>
                    </a:lnTo>
                    <a:lnTo>
                      <a:pt x="149332" y="15747"/>
                    </a:lnTo>
                    <a:lnTo>
                      <a:pt x="149544" y="16784"/>
                    </a:lnTo>
                    <a:lnTo>
                      <a:pt x="149999" y="17152"/>
                    </a:lnTo>
                    <a:lnTo>
                      <a:pt x="149449" y="17848"/>
                    </a:lnTo>
                    <a:lnTo>
                      <a:pt x="145579" y="21328"/>
                    </a:lnTo>
                    <a:lnTo>
                      <a:pt x="144067" y="22249"/>
                    </a:lnTo>
                    <a:lnTo>
                      <a:pt x="143061" y="22439"/>
                    </a:lnTo>
                    <a:lnTo>
                      <a:pt x="141481" y="22073"/>
                    </a:lnTo>
                    <a:lnTo>
                      <a:pt x="139846" y="22352"/>
                    </a:lnTo>
                    <a:lnTo>
                      <a:pt x="138386" y="23096"/>
                    </a:lnTo>
                    <a:lnTo>
                      <a:pt x="137041" y="23332"/>
                    </a:lnTo>
                    <a:lnTo>
                      <a:pt x="136024" y="24216"/>
                    </a:lnTo>
                    <a:lnTo>
                      <a:pt x="134707" y="26109"/>
                    </a:lnTo>
                    <a:lnTo>
                      <a:pt x="133089" y="27711"/>
                    </a:lnTo>
                    <a:lnTo>
                      <a:pt x="131454" y="28705"/>
                    </a:lnTo>
                    <a:lnTo>
                      <a:pt x="130608" y="29592"/>
                    </a:lnTo>
                    <a:lnTo>
                      <a:pt x="130511" y="32658"/>
                    </a:lnTo>
                    <a:lnTo>
                      <a:pt x="129604" y="33539"/>
                    </a:lnTo>
                    <a:lnTo>
                      <a:pt x="128386" y="34427"/>
                    </a:lnTo>
                    <a:lnTo>
                      <a:pt x="127725" y="35211"/>
                    </a:lnTo>
                    <a:lnTo>
                      <a:pt x="125870" y="39867"/>
                    </a:lnTo>
                    <a:lnTo>
                      <a:pt x="124462" y="41357"/>
                    </a:lnTo>
                    <a:lnTo>
                      <a:pt x="123128" y="42500"/>
                    </a:lnTo>
                    <a:lnTo>
                      <a:pt x="122908" y="43543"/>
                    </a:lnTo>
                    <a:lnTo>
                      <a:pt x="122934" y="44736"/>
                    </a:lnTo>
                    <a:lnTo>
                      <a:pt x="121420" y="47118"/>
                    </a:lnTo>
                    <a:lnTo>
                      <a:pt x="119435" y="49587"/>
                    </a:lnTo>
                    <a:lnTo>
                      <a:pt x="119051" y="50600"/>
                    </a:lnTo>
                    <a:lnTo>
                      <a:pt x="119494" y="51965"/>
                    </a:lnTo>
                    <a:lnTo>
                      <a:pt x="117591" y="53535"/>
                    </a:lnTo>
                    <a:lnTo>
                      <a:pt x="116492" y="54288"/>
                    </a:lnTo>
                    <a:lnTo>
                      <a:pt x="115583" y="54648"/>
                    </a:lnTo>
                    <a:lnTo>
                      <a:pt x="115015" y="55630"/>
                    </a:lnTo>
                    <a:lnTo>
                      <a:pt x="114080" y="58021"/>
                    </a:lnTo>
                    <a:lnTo>
                      <a:pt x="114324" y="59093"/>
                    </a:lnTo>
                    <a:lnTo>
                      <a:pt x="114352" y="60076"/>
                    </a:lnTo>
                    <a:lnTo>
                      <a:pt x="112743" y="60652"/>
                    </a:lnTo>
                    <a:lnTo>
                      <a:pt x="112270" y="61729"/>
                    </a:lnTo>
                    <a:lnTo>
                      <a:pt x="111862" y="63069"/>
                    </a:lnTo>
                    <a:lnTo>
                      <a:pt x="111193" y="63676"/>
                    </a:lnTo>
                    <a:lnTo>
                      <a:pt x="109383" y="64789"/>
                    </a:lnTo>
                    <a:lnTo>
                      <a:pt x="104898" y="64305"/>
                    </a:lnTo>
                    <a:lnTo>
                      <a:pt x="103201" y="64678"/>
                    </a:lnTo>
                    <a:lnTo>
                      <a:pt x="102696" y="65474"/>
                    </a:lnTo>
                    <a:lnTo>
                      <a:pt x="102592" y="66112"/>
                    </a:lnTo>
                    <a:lnTo>
                      <a:pt x="102033" y="66710"/>
                    </a:lnTo>
                    <a:lnTo>
                      <a:pt x="101007" y="67461"/>
                    </a:lnTo>
                    <a:lnTo>
                      <a:pt x="99960" y="67797"/>
                    </a:lnTo>
                    <a:lnTo>
                      <a:pt x="97626" y="66872"/>
                    </a:lnTo>
                    <a:lnTo>
                      <a:pt x="92603" y="67811"/>
                    </a:lnTo>
                    <a:lnTo>
                      <a:pt x="91737" y="68486"/>
                    </a:lnTo>
                    <a:lnTo>
                      <a:pt x="91037" y="68004"/>
                    </a:lnTo>
                    <a:lnTo>
                      <a:pt x="89960" y="67565"/>
                    </a:lnTo>
                    <a:lnTo>
                      <a:pt x="84933" y="67023"/>
                    </a:lnTo>
                    <a:lnTo>
                      <a:pt x="82950" y="67454"/>
                    </a:lnTo>
                    <a:lnTo>
                      <a:pt x="80299" y="67288"/>
                    </a:lnTo>
                    <a:lnTo>
                      <a:pt x="77843" y="66810"/>
                    </a:lnTo>
                    <a:lnTo>
                      <a:pt x="76014" y="67198"/>
                    </a:lnTo>
                    <a:lnTo>
                      <a:pt x="74395" y="69073"/>
                    </a:lnTo>
                    <a:lnTo>
                      <a:pt x="73594" y="69706"/>
                    </a:lnTo>
                    <a:lnTo>
                      <a:pt x="72965" y="70111"/>
                    </a:lnTo>
                    <a:lnTo>
                      <a:pt x="71581" y="70699"/>
                    </a:lnTo>
                    <a:lnTo>
                      <a:pt x="70428" y="71407"/>
                    </a:lnTo>
                    <a:lnTo>
                      <a:pt x="68886" y="71916"/>
                    </a:lnTo>
                    <a:lnTo>
                      <a:pt x="67513" y="71845"/>
                    </a:lnTo>
                    <a:lnTo>
                      <a:pt x="66208" y="71040"/>
                    </a:lnTo>
                    <a:lnTo>
                      <a:pt x="65742" y="71223"/>
                    </a:lnTo>
                    <a:lnTo>
                      <a:pt x="65332" y="71965"/>
                    </a:lnTo>
                    <a:lnTo>
                      <a:pt x="64626" y="72599"/>
                    </a:lnTo>
                    <a:lnTo>
                      <a:pt x="62682" y="73380"/>
                    </a:lnTo>
                    <a:lnTo>
                      <a:pt x="62186" y="73371"/>
                    </a:lnTo>
                    <a:lnTo>
                      <a:pt x="62073" y="73371"/>
                    </a:lnTo>
                    <a:lnTo>
                      <a:pt x="60586" y="73947"/>
                    </a:lnTo>
                    <a:lnTo>
                      <a:pt x="58126" y="74264"/>
                    </a:lnTo>
                    <a:lnTo>
                      <a:pt x="56893" y="74040"/>
                    </a:lnTo>
                    <a:lnTo>
                      <a:pt x="54651" y="76637"/>
                    </a:lnTo>
                    <a:lnTo>
                      <a:pt x="53965" y="77110"/>
                    </a:lnTo>
                    <a:lnTo>
                      <a:pt x="51836" y="77904"/>
                    </a:lnTo>
                    <a:lnTo>
                      <a:pt x="50089" y="78298"/>
                    </a:lnTo>
                    <a:lnTo>
                      <a:pt x="48592" y="77983"/>
                    </a:lnTo>
                    <a:lnTo>
                      <a:pt x="48003" y="77955"/>
                    </a:lnTo>
                    <a:lnTo>
                      <a:pt x="41367" y="77823"/>
                    </a:lnTo>
                    <a:lnTo>
                      <a:pt x="37901" y="77267"/>
                    </a:lnTo>
                    <a:lnTo>
                      <a:pt x="35675" y="76253"/>
                    </a:lnTo>
                    <a:lnTo>
                      <a:pt x="34198" y="75119"/>
                    </a:lnTo>
                    <a:lnTo>
                      <a:pt x="33477" y="73867"/>
                    </a:lnTo>
                    <a:lnTo>
                      <a:pt x="31756" y="73107"/>
                    </a:lnTo>
                    <a:lnTo>
                      <a:pt x="29039" y="72837"/>
                    </a:lnTo>
                    <a:lnTo>
                      <a:pt x="26923" y="71593"/>
                    </a:lnTo>
                    <a:lnTo>
                      <a:pt x="25409" y="69370"/>
                    </a:lnTo>
                    <a:lnTo>
                      <a:pt x="23362" y="67608"/>
                    </a:lnTo>
                    <a:lnTo>
                      <a:pt x="20777" y="66309"/>
                    </a:lnTo>
                    <a:lnTo>
                      <a:pt x="18726" y="64472"/>
                    </a:lnTo>
                    <a:lnTo>
                      <a:pt x="17212" y="62100"/>
                    </a:lnTo>
                    <a:lnTo>
                      <a:pt x="14483" y="59962"/>
                    </a:lnTo>
                    <a:lnTo>
                      <a:pt x="10544" y="58059"/>
                    </a:lnTo>
                    <a:lnTo>
                      <a:pt x="9356" y="57645"/>
                    </a:lnTo>
                    <a:lnTo>
                      <a:pt x="9123" y="57030"/>
                    </a:lnTo>
                    <a:lnTo>
                      <a:pt x="7195" y="54664"/>
                    </a:lnTo>
                    <a:lnTo>
                      <a:pt x="6372" y="53790"/>
                    </a:lnTo>
                    <a:lnTo>
                      <a:pt x="6445" y="52618"/>
                    </a:lnTo>
                    <a:lnTo>
                      <a:pt x="6061" y="51951"/>
                    </a:lnTo>
                    <a:lnTo>
                      <a:pt x="5359" y="51483"/>
                    </a:lnTo>
                    <a:lnTo>
                      <a:pt x="4984" y="49788"/>
                    </a:lnTo>
                    <a:lnTo>
                      <a:pt x="4763" y="48522"/>
                    </a:lnTo>
                    <a:lnTo>
                      <a:pt x="4213" y="47706"/>
                    </a:lnTo>
                    <a:lnTo>
                      <a:pt x="0" y="47538"/>
                    </a:lnTo>
                    <a:lnTo>
                      <a:pt x="3526" y="44509"/>
                    </a:lnTo>
                    <a:lnTo>
                      <a:pt x="5279" y="43664"/>
                    </a:lnTo>
                    <a:lnTo>
                      <a:pt x="7316" y="43810"/>
                    </a:lnTo>
                    <a:lnTo>
                      <a:pt x="7968" y="43536"/>
                    </a:lnTo>
                    <a:lnTo>
                      <a:pt x="8141" y="43098"/>
                    </a:lnTo>
                    <a:lnTo>
                      <a:pt x="8488" y="42110"/>
                    </a:lnTo>
                    <a:lnTo>
                      <a:pt x="8661" y="41177"/>
                    </a:lnTo>
                    <a:lnTo>
                      <a:pt x="8836" y="40300"/>
                    </a:lnTo>
                    <a:lnTo>
                      <a:pt x="8618" y="39804"/>
                    </a:lnTo>
                    <a:lnTo>
                      <a:pt x="7635" y="39650"/>
                    </a:lnTo>
                    <a:lnTo>
                      <a:pt x="7160" y="37482"/>
                    </a:lnTo>
                    <a:lnTo>
                      <a:pt x="7666" y="36662"/>
                    </a:lnTo>
                    <a:lnTo>
                      <a:pt x="8171" y="36091"/>
                    </a:lnTo>
                    <a:lnTo>
                      <a:pt x="7547" y="33450"/>
                    </a:lnTo>
                    <a:lnTo>
                      <a:pt x="7735" y="32551"/>
                    </a:lnTo>
                    <a:lnTo>
                      <a:pt x="9324" y="32410"/>
                    </a:lnTo>
                    <a:lnTo>
                      <a:pt x="10643" y="31846"/>
                    </a:lnTo>
                    <a:lnTo>
                      <a:pt x="11719" y="31204"/>
                    </a:lnTo>
                    <a:lnTo>
                      <a:pt x="12019" y="30389"/>
                    </a:lnTo>
                    <a:lnTo>
                      <a:pt x="12902" y="28722"/>
                    </a:lnTo>
                    <a:lnTo>
                      <a:pt x="12088" y="26676"/>
                    </a:lnTo>
                    <a:lnTo>
                      <a:pt x="7497" y="25343"/>
                    </a:lnTo>
                    <a:lnTo>
                      <a:pt x="7257" y="24833"/>
                    </a:lnTo>
                    <a:lnTo>
                      <a:pt x="8326" y="24253"/>
                    </a:lnTo>
                    <a:lnTo>
                      <a:pt x="9464" y="23427"/>
                    </a:lnTo>
                    <a:lnTo>
                      <a:pt x="10125" y="22783"/>
                    </a:lnTo>
                    <a:lnTo>
                      <a:pt x="11008" y="22693"/>
                    </a:lnTo>
                    <a:lnTo>
                      <a:pt x="12259" y="23017"/>
                    </a:lnTo>
                    <a:lnTo>
                      <a:pt x="14472" y="24501"/>
                    </a:lnTo>
                    <a:lnTo>
                      <a:pt x="15320" y="24715"/>
                    </a:lnTo>
                    <a:lnTo>
                      <a:pt x="16141" y="24284"/>
                    </a:lnTo>
                    <a:lnTo>
                      <a:pt x="17018" y="24192"/>
                    </a:lnTo>
                    <a:lnTo>
                      <a:pt x="19466" y="24246"/>
                    </a:lnTo>
                    <a:lnTo>
                      <a:pt x="21527" y="23902"/>
                    </a:lnTo>
                    <a:lnTo>
                      <a:pt x="21062" y="22321"/>
                    </a:lnTo>
                    <a:lnTo>
                      <a:pt x="21069" y="21173"/>
                    </a:lnTo>
                    <a:lnTo>
                      <a:pt x="20719" y="20256"/>
                    </a:lnTo>
                    <a:lnTo>
                      <a:pt x="20937" y="19246"/>
                    </a:lnTo>
                    <a:lnTo>
                      <a:pt x="21773" y="18459"/>
                    </a:lnTo>
                    <a:lnTo>
                      <a:pt x="22023" y="16690"/>
                    </a:lnTo>
                    <a:lnTo>
                      <a:pt x="23312" y="15496"/>
                    </a:lnTo>
                    <a:lnTo>
                      <a:pt x="23915" y="15324"/>
                    </a:lnTo>
                    <a:lnTo>
                      <a:pt x="26185" y="15542"/>
                    </a:lnTo>
                    <a:lnTo>
                      <a:pt x="26722" y="15852"/>
                    </a:lnTo>
                    <a:lnTo>
                      <a:pt x="27070" y="15920"/>
                    </a:lnTo>
                    <a:lnTo>
                      <a:pt x="30682" y="18834"/>
                    </a:lnTo>
                    <a:lnTo>
                      <a:pt x="34101" y="21022"/>
                    </a:lnTo>
                    <a:lnTo>
                      <a:pt x="36901" y="22141"/>
                    </a:lnTo>
                    <a:lnTo>
                      <a:pt x="41015" y="22233"/>
                    </a:lnTo>
                    <a:lnTo>
                      <a:pt x="45386" y="22330"/>
                    </a:lnTo>
                    <a:lnTo>
                      <a:pt x="52697" y="21949"/>
                    </a:lnTo>
                    <a:lnTo>
                      <a:pt x="58180" y="21663"/>
                    </a:lnTo>
                    <a:lnTo>
                      <a:pt x="58543" y="21118"/>
                    </a:lnTo>
                    <a:lnTo>
                      <a:pt x="59370" y="19812"/>
                    </a:lnTo>
                    <a:lnTo>
                      <a:pt x="58713" y="18691"/>
                    </a:lnTo>
                    <a:lnTo>
                      <a:pt x="58752" y="17372"/>
                    </a:lnTo>
                    <a:lnTo>
                      <a:pt x="59676" y="15656"/>
                    </a:lnTo>
                    <a:lnTo>
                      <a:pt x="62380" y="14230"/>
                    </a:lnTo>
                    <a:lnTo>
                      <a:pt x="70141" y="13602"/>
                    </a:lnTo>
                    <a:lnTo>
                      <a:pt x="74604" y="12539"/>
                    </a:lnTo>
                    <a:lnTo>
                      <a:pt x="75278" y="11086"/>
                    </a:lnTo>
                    <a:lnTo>
                      <a:pt x="76755" y="9652"/>
                    </a:lnTo>
                    <a:lnTo>
                      <a:pt x="78107" y="9362"/>
                    </a:lnTo>
                    <a:lnTo>
                      <a:pt x="79960" y="10020"/>
                    </a:lnTo>
                    <a:lnTo>
                      <a:pt x="82190" y="11286"/>
                    </a:lnTo>
                    <a:lnTo>
                      <a:pt x="84149" y="11955"/>
                    </a:lnTo>
                    <a:lnTo>
                      <a:pt x="85293" y="11524"/>
                    </a:lnTo>
                    <a:lnTo>
                      <a:pt x="89234" y="9392"/>
                    </a:lnTo>
                    <a:lnTo>
                      <a:pt x="93771" y="7311"/>
                    </a:lnTo>
                    <a:lnTo>
                      <a:pt x="96893" y="1656"/>
                    </a:lnTo>
                    <a:lnTo>
                      <a:pt x="97226" y="754"/>
                    </a:lnTo>
                    <a:lnTo>
                      <a:pt x="100612" y="106"/>
                    </a:lnTo>
                    <a:lnTo>
                      <a:pt x="105553" y="222"/>
                    </a:lnTo>
                    <a:lnTo>
                      <a:pt x="108085" y="959"/>
                    </a:lnTo>
                    <a:lnTo>
                      <a:pt x="109990" y="1349"/>
                    </a:lnTo>
                    <a:lnTo>
                      <a:pt x="112845" y="1216"/>
                    </a:lnTo>
                    <a:lnTo>
                      <a:pt x="116958" y="0"/>
                    </a:lnTo>
                    <a:lnTo>
                      <a:pt x="118483" y="34"/>
                    </a:lnTo>
                    <a:lnTo>
                      <a:pt x="119662" y="897"/>
                    </a:lnTo>
                    <a:lnTo>
                      <a:pt x="120956" y="1639"/>
                    </a:lnTo>
                    <a:lnTo>
                      <a:pt x="121828" y="2548"/>
                    </a:lnTo>
                    <a:lnTo>
                      <a:pt x="122489" y="3828"/>
                    </a:lnTo>
                    <a:lnTo>
                      <a:pt x="122845" y="4311"/>
                    </a:lnTo>
                    <a:lnTo>
                      <a:pt x="123419" y="4966"/>
                    </a:lnTo>
                    <a:lnTo>
                      <a:pt x="124456" y="5867"/>
                    </a:lnTo>
                    <a:lnTo>
                      <a:pt x="125462" y="6107"/>
                    </a:lnTo>
                    <a:lnTo>
                      <a:pt x="133076" y="4541"/>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71" name="ee4p_IE_1_15912">
                <a:extLst>
                  <a:ext uri="{FF2B5EF4-FFF2-40B4-BE49-F238E27FC236}">
                    <a16:creationId xmlns="" xmlns:a16="http://schemas.microsoft.com/office/drawing/2014/main" id="{36032385-36AF-4A61-B81C-9A342FC1E3BE}"/>
                  </a:ext>
                </a:extLst>
              </p:cNvPr>
              <p:cNvSpPr>
                <a:spLocks noChangeAspect="1"/>
              </p:cNvSpPr>
              <p:nvPr>
                <p:custDataLst>
                  <p:tags r:id="rId23"/>
                </p:custDataLst>
              </p:nvPr>
            </p:nvSpPr>
            <p:spPr>
              <a:xfrm>
                <a:off x="2832604" y="2996177"/>
                <a:ext cx="388502" cy="472029"/>
              </a:xfrm>
              <a:custGeom>
                <a:avLst/>
                <a:gdLst>
                  <a:gd name="connsiteX0" fmla="*/ 4626 w 96471"/>
                  <a:gd name="connsiteY0" fmla="*/ 41297 h 117212"/>
                  <a:gd name="connsiteX1" fmla="*/ 5539 w 96471"/>
                  <a:gd name="connsiteY1" fmla="*/ 41650 h 117212"/>
                  <a:gd name="connsiteX2" fmla="*/ 8709 w 96471"/>
                  <a:gd name="connsiteY2" fmla="*/ 41699 h 117212"/>
                  <a:gd name="connsiteX3" fmla="*/ 9599 w 96471"/>
                  <a:gd name="connsiteY3" fmla="*/ 42196 h 117212"/>
                  <a:gd name="connsiteX4" fmla="*/ 9774 w 96471"/>
                  <a:gd name="connsiteY4" fmla="*/ 44442 h 117212"/>
                  <a:gd name="connsiteX5" fmla="*/ 9681 w 96471"/>
                  <a:gd name="connsiteY5" fmla="*/ 45307 h 117212"/>
                  <a:gd name="connsiteX6" fmla="*/ 8043 w 96471"/>
                  <a:gd name="connsiteY6" fmla="*/ 44217 h 117212"/>
                  <a:gd name="connsiteX7" fmla="*/ 7247 w 96471"/>
                  <a:gd name="connsiteY7" fmla="*/ 43030 h 117212"/>
                  <a:gd name="connsiteX8" fmla="*/ 2753 w 96471"/>
                  <a:gd name="connsiteY8" fmla="*/ 42485 h 117212"/>
                  <a:gd name="connsiteX9" fmla="*/ 68137 w 96471"/>
                  <a:gd name="connsiteY9" fmla="*/ 0 h 117212"/>
                  <a:gd name="connsiteX10" fmla="*/ 69511 w 96471"/>
                  <a:gd name="connsiteY10" fmla="*/ 395 h 117212"/>
                  <a:gd name="connsiteX11" fmla="*/ 71531 w 96471"/>
                  <a:gd name="connsiteY11" fmla="*/ 1873 h 117212"/>
                  <a:gd name="connsiteX12" fmla="*/ 73633 w 96471"/>
                  <a:gd name="connsiteY12" fmla="*/ 3031 h 117212"/>
                  <a:gd name="connsiteX13" fmla="*/ 75813 w 96471"/>
                  <a:gd name="connsiteY13" fmla="*/ 3949 h 117212"/>
                  <a:gd name="connsiteX14" fmla="*/ 73718 w 96471"/>
                  <a:gd name="connsiteY14" fmla="*/ 5785 h 117212"/>
                  <a:gd name="connsiteX15" fmla="*/ 71143 w 96471"/>
                  <a:gd name="connsiteY15" fmla="*/ 7058 h 117212"/>
                  <a:gd name="connsiteX16" fmla="*/ 70130 w 96471"/>
                  <a:gd name="connsiteY16" fmla="*/ 8444 h 117212"/>
                  <a:gd name="connsiteX17" fmla="*/ 66631 w 96471"/>
                  <a:gd name="connsiteY17" fmla="*/ 10422 h 117212"/>
                  <a:gd name="connsiteX18" fmla="*/ 66089 w 96471"/>
                  <a:gd name="connsiteY18" fmla="*/ 11171 h 117212"/>
                  <a:gd name="connsiteX19" fmla="*/ 65103 w 96471"/>
                  <a:gd name="connsiteY19" fmla="*/ 14188 h 117212"/>
                  <a:gd name="connsiteX20" fmla="*/ 64987 w 96471"/>
                  <a:gd name="connsiteY20" fmla="*/ 15048 h 117212"/>
                  <a:gd name="connsiteX21" fmla="*/ 63861 w 96471"/>
                  <a:gd name="connsiteY21" fmla="*/ 16633 h 117212"/>
                  <a:gd name="connsiteX22" fmla="*/ 62795 w 96471"/>
                  <a:gd name="connsiteY22" fmla="*/ 18395 h 117212"/>
                  <a:gd name="connsiteX23" fmla="*/ 61555 w 96471"/>
                  <a:gd name="connsiteY23" fmla="*/ 19077 h 117212"/>
                  <a:gd name="connsiteX24" fmla="*/ 59708 w 96471"/>
                  <a:gd name="connsiteY24" fmla="*/ 19618 h 117212"/>
                  <a:gd name="connsiteX25" fmla="*/ 58658 w 96471"/>
                  <a:gd name="connsiteY25" fmla="*/ 20156 h 117212"/>
                  <a:gd name="connsiteX26" fmla="*/ 57336 w 96471"/>
                  <a:gd name="connsiteY26" fmla="*/ 19886 h 117212"/>
                  <a:gd name="connsiteX27" fmla="*/ 55662 w 96471"/>
                  <a:gd name="connsiteY27" fmla="*/ 19929 h 117212"/>
                  <a:gd name="connsiteX28" fmla="*/ 54830 w 96471"/>
                  <a:gd name="connsiteY28" fmla="*/ 20527 h 117212"/>
                  <a:gd name="connsiteX29" fmla="*/ 54871 w 96471"/>
                  <a:gd name="connsiteY29" fmla="*/ 20986 h 117212"/>
                  <a:gd name="connsiteX30" fmla="*/ 55371 w 96471"/>
                  <a:gd name="connsiteY30" fmla="*/ 21515 h 117212"/>
                  <a:gd name="connsiteX31" fmla="*/ 56837 w 96471"/>
                  <a:gd name="connsiteY31" fmla="*/ 22322 h 117212"/>
                  <a:gd name="connsiteX32" fmla="*/ 58463 w 96471"/>
                  <a:gd name="connsiteY32" fmla="*/ 23052 h 117212"/>
                  <a:gd name="connsiteX33" fmla="*/ 58284 w 96471"/>
                  <a:gd name="connsiteY33" fmla="*/ 23691 h 117212"/>
                  <a:gd name="connsiteX34" fmla="*/ 57413 w 96471"/>
                  <a:gd name="connsiteY34" fmla="*/ 24415 h 117212"/>
                  <a:gd name="connsiteX35" fmla="*/ 51873 w 96471"/>
                  <a:gd name="connsiteY35" fmla="*/ 26211 h 117212"/>
                  <a:gd name="connsiteX36" fmla="*/ 50223 w 96471"/>
                  <a:gd name="connsiteY36" fmla="*/ 27295 h 117212"/>
                  <a:gd name="connsiteX37" fmla="*/ 49651 w 96471"/>
                  <a:gd name="connsiteY37" fmla="*/ 28010 h 117212"/>
                  <a:gd name="connsiteX38" fmla="*/ 50238 w 96471"/>
                  <a:gd name="connsiteY38" fmla="*/ 29208 h 117212"/>
                  <a:gd name="connsiteX39" fmla="*/ 54656 w 96471"/>
                  <a:gd name="connsiteY39" fmla="*/ 32794 h 117212"/>
                  <a:gd name="connsiteX40" fmla="*/ 55408 w 96471"/>
                  <a:gd name="connsiteY40" fmla="*/ 33184 h 117212"/>
                  <a:gd name="connsiteX41" fmla="*/ 56061 w 96471"/>
                  <a:gd name="connsiteY41" fmla="*/ 35268 h 117212"/>
                  <a:gd name="connsiteX42" fmla="*/ 59956 w 96471"/>
                  <a:gd name="connsiteY42" fmla="*/ 36139 h 117212"/>
                  <a:gd name="connsiteX43" fmla="*/ 61553 w 96471"/>
                  <a:gd name="connsiteY43" fmla="*/ 37440 h 117212"/>
                  <a:gd name="connsiteX44" fmla="*/ 62927 w 96471"/>
                  <a:gd name="connsiteY44" fmla="*/ 37752 h 117212"/>
                  <a:gd name="connsiteX45" fmla="*/ 65912 w 96471"/>
                  <a:gd name="connsiteY45" fmla="*/ 37639 h 117212"/>
                  <a:gd name="connsiteX46" fmla="*/ 67112 w 96471"/>
                  <a:gd name="connsiteY46" fmla="*/ 38128 h 117212"/>
                  <a:gd name="connsiteX47" fmla="*/ 67790 w 96471"/>
                  <a:gd name="connsiteY47" fmla="*/ 37757 h 117212"/>
                  <a:gd name="connsiteX48" fmla="*/ 68183 w 96471"/>
                  <a:gd name="connsiteY48" fmla="*/ 37071 h 117212"/>
                  <a:gd name="connsiteX49" fmla="*/ 70696 w 96471"/>
                  <a:gd name="connsiteY49" fmla="*/ 35304 h 117212"/>
                  <a:gd name="connsiteX50" fmla="*/ 71527 w 96471"/>
                  <a:gd name="connsiteY50" fmla="*/ 34532 h 117212"/>
                  <a:gd name="connsiteX51" fmla="*/ 71028 w 96471"/>
                  <a:gd name="connsiteY51" fmla="*/ 33454 h 117212"/>
                  <a:gd name="connsiteX52" fmla="*/ 70485 w 96471"/>
                  <a:gd name="connsiteY52" fmla="*/ 32635 h 117212"/>
                  <a:gd name="connsiteX53" fmla="*/ 72013 w 96471"/>
                  <a:gd name="connsiteY53" fmla="*/ 31003 h 117212"/>
                  <a:gd name="connsiteX54" fmla="*/ 73866 w 96471"/>
                  <a:gd name="connsiteY54" fmla="*/ 29391 h 117212"/>
                  <a:gd name="connsiteX55" fmla="*/ 74795 w 96471"/>
                  <a:gd name="connsiteY55" fmla="*/ 29439 h 117212"/>
                  <a:gd name="connsiteX56" fmla="*/ 76377 w 96471"/>
                  <a:gd name="connsiteY56" fmla="*/ 30426 h 117212"/>
                  <a:gd name="connsiteX57" fmla="*/ 77680 w 96471"/>
                  <a:gd name="connsiteY57" fmla="*/ 31804 h 117212"/>
                  <a:gd name="connsiteX58" fmla="*/ 77857 w 96471"/>
                  <a:gd name="connsiteY58" fmla="*/ 32871 h 117212"/>
                  <a:gd name="connsiteX59" fmla="*/ 78097 w 96471"/>
                  <a:gd name="connsiteY59" fmla="*/ 33645 h 117212"/>
                  <a:gd name="connsiteX60" fmla="*/ 79330 w 96471"/>
                  <a:gd name="connsiteY60" fmla="*/ 35297 h 117212"/>
                  <a:gd name="connsiteX61" fmla="*/ 80126 w 96471"/>
                  <a:gd name="connsiteY61" fmla="*/ 35867 h 117212"/>
                  <a:gd name="connsiteX62" fmla="*/ 82273 w 96471"/>
                  <a:gd name="connsiteY62" fmla="*/ 36198 h 117212"/>
                  <a:gd name="connsiteX63" fmla="*/ 82773 w 96471"/>
                  <a:gd name="connsiteY63" fmla="*/ 36846 h 117212"/>
                  <a:gd name="connsiteX64" fmla="*/ 82390 w 96471"/>
                  <a:gd name="connsiteY64" fmla="*/ 39235 h 117212"/>
                  <a:gd name="connsiteX65" fmla="*/ 82709 w 96471"/>
                  <a:gd name="connsiteY65" fmla="*/ 40029 h 117212"/>
                  <a:gd name="connsiteX66" fmla="*/ 84957 w 96471"/>
                  <a:gd name="connsiteY66" fmla="*/ 40070 h 117212"/>
                  <a:gd name="connsiteX67" fmla="*/ 87342 w 96471"/>
                  <a:gd name="connsiteY67" fmla="*/ 39877 h 117212"/>
                  <a:gd name="connsiteX68" fmla="*/ 88175 w 96471"/>
                  <a:gd name="connsiteY68" fmla="*/ 39968 h 117212"/>
                  <a:gd name="connsiteX69" fmla="*/ 89036 w 96471"/>
                  <a:gd name="connsiteY69" fmla="*/ 39468 h 117212"/>
                  <a:gd name="connsiteX70" fmla="*/ 90363 w 96471"/>
                  <a:gd name="connsiteY70" fmla="*/ 38929 h 117212"/>
                  <a:gd name="connsiteX71" fmla="*/ 92257 w 96471"/>
                  <a:gd name="connsiteY71" fmla="*/ 39115 h 117212"/>
                  <a:gd name="connsiteX72" fmla="*/ 93191 w 96471"/>
                  <a:gd name="connsiteY72" fmla="*/ 40184 h 117212"/>
                  <a:gd name="connsiteX73" fmla="*/ 93607 w 96471"/>
                  <a:gd name="connsiteY73" fmla="*/ 41285 h 117212"/>
                  <a:gd name="connsiteX74" fmla="*/ 91977 w 96471"/>
                  <a:gd name="connsiteY74" fmla="*/ 41699 h 117212"/>
                  <a:gd name="connsiteX75" fmla="*/ 90275 w 96471"/>
                  <a:gd name="connsiteY75" fmla="*/ 41473 h 117212"/>
                  <a:gd name="connsiteX76" fmla="*/ 89445 w 96471"/>
                  <a:gd name="connsiteY76" fmla="*/ 42196 h 117212"/>
                  <a:gd name="connsiteX77" fmla="*/ 89391 w 96471"/>
                  <a:gd name="connsiteY77" fmla="*/ 43588 h 117212"/>
                  <a:gd name="connsiteX78" fmla="*/ 89966 w 96471"/>
                  <a:gd name="connsiteY78" fmla="*/ 45379 h 117212"/>
                  <a:gd name="connsiteX79" fmla="*/ 91104 w 96471"/>
                  <a:gd name="connsiteY79" fmla="*/ 46649 h 117212"/>
                  <a:gd name="connsiteX80" fmla="*/ 92014 w 96471"/>
                  <a:gd name="connsiteY80" fmla="*/ 49509 h 117212"/>
                  <a:gd name="connsiteX81" fmla="*/ 92768 w 96471"/>
                  <a:gd name="connsiteY81" fmla="*/ 52676 h 117212"/>
                  <a:gd name="connsiteX82" fmla="*/ 93941 w 96471"/>
                  <a:gd name="connsiteY82" fmla="*/ 54588 h 117212"/>
                  <a:gd name="connsiteX83" fmla="*/ 94182 w 96471"/>
                  <a:gd name="connsiteY83" fmla="*/ 56958 h 117212"/>
                  <a:gd name="connsiteX84" fmla="*/ 94009 w 96471"/>
                  <a:gd name="connsiteY84" fmla="*/ 58122 h 117212"/>
                  <a:gd name="connsiteX85" fmla="*/ 94223 w 96471"/>
                  <a:gd name="connsiteY85" fmla="*/ 60212 h 117212"/>
                  <a:gd name="connsiteX86" fmla="*/ 93724 w 96471"/>
                  <a:gd name="connsiteY86" fmla="*/ 60948 h 117212"/>
                  <a:gd name="connsiteX87" fmla="*/ 94098 w 96471"/>
                  <a:gd name="connsiteY87" fmla="*/ 62908 h 117212"/>
                  <a:gd name="connsiteX88" fmla="*/ 95479 w 96471"/>
                  <a:gd name="connsiteY88" fmla="*/ 66960 h 117212"/>
                  <a:gd name="connsiteX89" fmla="*/ 96082 w 96471"/>
                  <a:gd name="connsiteY89" fmla="*/ 69214 h 117212"/>
                  <a:gd name="connsiteX90" fmla="*/ 96471 w 96471"/>
                  <a:gd name="connsiteY90" fmla="*/ 74127 h 117212"/>
                  <a:gd name="connsiteX91" fmla="*/ 95497 w 96471"/>
                  <a:gd name="connsiteY91" fmla="*/ 75966 h 117212"/>
                  <a:gd name="connsiteX92" fmla="*/ 94188 w 96471"/>
                  <a:gd name="connsiteY92" fmla="*/ 77709 h 117212"/>
                  <a:gd name="connsiteX93" fmla="*/ 93333 w 96471"/>
                  <a:gd name="connsiteY93" fmla="*/ 79774 h 117212"/>
                  <a:gd name="connsiteX94" fmla="*/ 92672 w 96471"/>
                  <a:gd name="connsiteY94" fmla="*/ 82001 h 117212"/>
                  <a:gd name="connsiteX95" fmla="*/ 92274 w 96471"/>
                  <a:gd name="connsiteY95" fmla="*/ 85587 h 117212"/>
                  <a:gd name="connsiteX96" fmla="*/ 89440 w 96471"/>
                  <a:gd name="connsiteY96" fmla="*/ 89784 h 117212"/>
                  <a:gd name="connsiteX97" fmla="*/ 88234 w 96471"/>
                  <a:gd name="connsiteY97" fmla="*/ 90826 h 117212"/>
                  <a:gd name="connsiteX98" fmla="*/ 86835 w 96471"/>
                  <a:gd name="connsiteY98" fmla="*/ 91467 h 117212"/>
                  <a:gd name="connsiteX99" fmla="*/ 89891 w 96471"/>
                  <a:gd name="connsiteY99" fmla="*/ 94395 h 117212"/>
                  <a:gd name="connsiteX100" fmla="*/ 87394 w 96471"/>
                  <a:gd name="connsiteY100" fmla="*/ 95700 h 117212"/>
                  <a:gd name="connsiteX101" fmla="*/ 84671 w 96471"/>
                  <a:gd name="connsiteY101" fmla="*/ 96111 h 117212"/>
                  <a:gd name="connsiteX102" fmla="*/ 81658 w 96471"/>
                  <a:gd name="connsiteY102" fmla="*/ 95379 h 117212"/>
                  <a:gd name="connsiteX103" fmla="*/ 79781 w 96471"/>
                  <a:gd name="connsiteY103" fmla="*/ 95468 h 117212"/>
                  <a:gd name="connsiteX104" fmla="*/ 78067 w 96471"/>
                  <a:gd name="connsiteY104" fmla="*/ 96415 h 117212"/>
                  <a:gd name="connsiteX105" fmla="*/ 77392 w 96471"/>
                  <a:gd name="connsiteY105" fmla="*/ 96988 h 117212"/>
                  <a:gd name="connsiteX106" fmla="*/ 76853 w 96471"/>
                  <a:gd name="connsiteY106" fmla="*/ 96711 h 117212"/>
                  <a:gd name="connsiteX107" fmla="*/ 75722 w 96471"/>
                  <a:gd name="connsiteY107" fmla="*/ 94311 h 117212"/>
                  <a:gd name="connsiteX108" fmla="*/ 74893 w 96471"/>
                  <a:gd name="connsiteY108" fmla="*/ 96790 h 117212"/>
                  <a:gd name="connsiteX109" fmla="*/ 73157 w 96471"/>
                  <a:gd name="connsiteY109" fmla="*/ 97578 h 117212"/>
                  <a:gd name="connsiteX110" fmla="*/ 70184 w 96471"/>
                  <a:gd name="connsiteY110" fmla="*/ 97410 h 117212"/>
                  <a:gd name="connsiteX111" fmla="*/ 65217 w 96471"/>
                  <a:gd name="connsiteY111" fmla="*/ 98070 h 117212"/>
                  <a:gd name="connsiteX112" fmla="*/ 63306 w 96471"/>
                  <a:gd name="connsiteY112" fmla="*/ 98775 h 117212"/>
                  <a:gd name="connsiteX113" fmla="*/ 62512 w 96471"/>
                  <a:gd name="connsiteY113" fmla="*/ 99878 h 117212"/>
                  <a:gd name="connsiteX114" fmla="*/ 61922 w 96471"/>
                  <a:gd name="connsiteY114" fmla="*/ 101152 h 117212"/>
                  <a:gd name="connsiteX115" fmla="*/ 61147 w 96471"/>
                  <a:gd name="connsiteY115" fmla="*/ 101904 h 117212"/>
                  <a:gd name="connsiteX116" fmla="*/ 60271 w 96471"/>
                  <a:gd name="connsiteY116" fmla="*/ 102300 h 117212"/>
                  <a:gd name="connsiteX117" fmla="*/ 56436 w 96471"/>
                  <a:gd name="connsiteY117" fmla="*/ 103238 h 117212"/>
                  <a:gd name="connsiteX118" fmla="*/ 55680 w 96471"/>
                  <a:gd name="connsiteY118" fmla="*/ 103613 h 117212"/>
                  <a:gd name="connsiteX119" fmla="*/ 53904 w 96471"/>
                  <a:gd name="connsiteY119" fmla="*/ 105667 h 117212"/>
                  <a:gd name="connsiteX120" fmla="*/ 51575 w 96471"/>
                  <a:gd name="connsiteY120" fmla="*/ 106853 h 117212"/>
                  <a:gd name="connsiteX121" fmla="*/ 49646 w 96471"/>
                  <a:gd name="connsiteY121" fmla="*/ 107208 h 117212"/>
                  <a:gd name="connsiteX122" fmla="*/ 47934 w 96471"/>
                  <a:gd name="connsiteY122" fmla="*/ 106014 h 117212"/>
                  <a:gd name="connsiteX123" fmla="*/ 47230 w 96471"/>
                  <a:gd name="connsiteY123" fmla="*/ 105296 h 117212"/>
                  <a:gd name="connsiteX124" fmla="*/ 46435 w 96471"/>
                  <a:gd name="connsiteY124" fmla="*/ 104931 h 117212"/>
                  <a:gd name="connsiteX125" fmla="*/ 43805 w 96471"/>
                  <a:gd name="connsiteY125" fmla="*/ 104987 h 117212"/>
                  <a:gd name="connsiteX126" fmla="*/ 44636 w 96471"/>
                  <a:gd name="connsiteY126" fmla="*/ 105357 h 117212"/>
                  <a:gd name="connsiteX127" fmla="*/ 45172 w 96471"/>
                  <a:gd name="connsiteY127" fmla="*/ 106200 h 117212"/>
                  <a:gd name="connsiteX128" fmla="*/ 45432 w 96471"/>
                  <a:gd name="connsiteY128" fmla="*/ 107815 h 117212"/>
                  <a:gd name="connsiteX129" fmla="*/ 45133 w 96471"/>
                  <a:gd name="connsiteY129" fmla="*/ 109397 h 117212"/>
                  <a:gd name="connsiteX130" fmla="*/ 43836 w 96471"/>
                  <a:gd name="connsiteY130" fmla="*/ 110200 h 117212"/>
                  <a:gd name="connsiteX131" fmla="*/ 42287 w 96471"/>
                  <a:gd name="connsiteY131" fmla="*/ 110348 h 117212"/>
                  <a:gd name="connsiteX132" fmla="*/ 39845 w 96471"/>
                  <a:gd name="connsiteY132" fmla="*/ 111987 h 117212"/>
                  <a:gd name="connsiteX133" fmla="*/ 36612 w 96471"/>
                  <a:gd name="connsiteY133" fmla="*/ 112435 h 117212"/>
                  <a:gd name="connsiteX134" fmla="*/ 34866 w 96471"/>
                  <a:gd name="connsiteY134" fmla="*/ 113943 h 117212"/>
                  <a:gd name="connsiteX135" fmla="*/ 24185 w 96471"/>
                  <a:gd name="connsiteY135" fmla="*/ 116492 h 117212"/>
                  <a:gd name="connsiteX136" fmla="*/ 23579 w 96471"/>
                  <a:gd name="connsiteY136" fmla="*/ 116522 h 117212"/>
                  <a:gd name="connsiteX137" fmla="*/ 22105 w 96471"/>
                  <a:gd name="connsiteY137" fmla="*/ 115873 h 117212"/>
                  <a:gd name="connsiteX138" fmla="*/ 20506 w 96471"/>
                  <a:gd name="connsiteY138" fmla="*/ 115586 h 117212"/>
                  <a:gd name="connsiteX139" fmla="*/ 18914 w 96471"/>
                  <a:gd name="connsiteY139" fmla="*/ 115789 h 117212"/>
                  <a:gd name="connsiteX140" fmla="*/ 14438 w 96471"/>
                  <a:gd name="connsiteY140" fmla="*/ 117212 h 117212"/>
                  <a:gd name="connsiteX141" fmla="*/ 12270 w 96471"/>
                  <a:gd name="connsiteY141" fmla="*/ 116929 h 117212"/>
                  <a:gd name="connsiteX142" fmla="*/ 15033 w 96471"/>
                  <a:gd name="connsiteY142" fmla="*/ 113390 h 117212"/>
                  <a:gd name="connsiteX143" fmla="*/ 18748 w 96471"/>
                  <a:gd name="connsiteY143" fmla="*/ 111602 h 117212"/>
                  <a:gd name="connsiteX144" fmla="*/ 19134 w 96471"/>
                  <a:gd name="connsiteY144" fmla="*/ 111112 h 117212"/>
                  <a:gd name="connsiteX145" fmla="*/ 17920 w 96471"/>
                  <a:gd name="connsiteY145" fmla="*/ 110872 h 117212"/>
                  <a:gd name="connsiteX146" fmla="*/ 10862 w 96471"/>
                  <a:gd name="connsiteY146" fmla="*/ 112114 h 117212"/>
                  <a:gd name="connsiteX147" fmla="*/ 8410 w 96471"/>
                  <a:gd name="connsiteY147" fmla="*/ 113172 h 117212"/>
                  <a:gd name="connsiteX148" fmla="*/ 5959 w 96471"/>
                  <a:gd name="connsiteY148" fmla="*/ 113479 h 117212"/>
                  <a:gd name="connsiteX149" fmla="*/ 7094 w 96471"/>
                  <a:gd name="connsiteY149" fmla="*/ 111864 h 117212"/>
                  <a:gd name="connsiteX150" fmla="*/ 10256 w 96471"/>
                  <a:gd name="connsiteY150" fmla="*/ 109650 h 117212"/>
                  <a:gd name="connsiteX151" fmla="*/ 11952 w 96471"/>
                  <a:gd name="connsiteY151" fmla="*/ 108607 h 117212"/>
                  <a:gd name="connsiteX152" fmla="*/ 12987 w 96471"/>
                  <a:gd name="connsiteY152" fmla="*/ 108193 h 117212"/>
                  <a:gd name="connsiteX153" fmla="*/ 14168 w 96471"/>
                  <a:gd name="connsiteY153" fmla="*/ 106891 h 117212"/>
                  <a:gd name="connsiteX154" fmla="*/ 17500 w 96471"/>
                  <a:gd name="connsiteY154" fmla="*/ 105411 h 117212"/>
                  <a:gd name="connsiteX155" fmla="*/ 6767 w 96471"/>
                  <a:gd name="connsiteY155" fmla="*/ 108463 h 117212"/>
                  <a:gd name="connsiteX156" fmla="*/ 3947 w 96471"/>
                  <a:gd name="connsiteY156" fmla="*/ 108091 h 117212"/>
                  <a:gd name="connsiteX157" fmla="*/ 3283 w 96471"/>
                  <a:gd name="connsiteY157" fmla="*/ 107240 h 117212"/>
                  <a:gd name="connsiteX158" fmla="*/ 1087 w 96471"/>
                  <a:gd name="connsiteY158" fmla="*/ 107639 h 117212"/>
                  <a:gd name="connsiteX159" fmla="*/ 255 w 96471"/>
                  <a:gd name="connsiteY159" fmla="*/ 105579 h 117212"/>
                  <a:gd name="connsiteX160" fmla="*/ 3508 w 96471"/>
                  <a:gd name="connsiteY160" fmla="*/ 102454 h 117212"/>
                  <a:gd name="connsiteX161" fmla="*/ 5404 w 96471"/>
                  <a:gd name="connsiteY161" fmla="*/ 101109 h 117212"/>
                  <a:gd name="connsiteX162" fmla="*/ 7655 w 96471"/>
                  <a:gd name="connsiteY162" fmla="*/ 100382 h 117212"/>
                  <a:gd name="connsiteX163" fmla="*/ 9822 w 96471"/>
                  <a:gd name="connsiteY163" fmla="*/ 99339 h 117212"/>
                  <a:gd name="connsiteX164" fmla="*/ 10626 w 96471"/>
                  <a:gd name="connsiteY164" fmla="*/ 98063 h 117212"/>
                  <a:gd name="connsiteX165" fmla="*/ 9606 w 96471"/>
                  <a:gd name="connsiteY165" fmla="*/ 97656 h 117212"/>
                  <a:gd name="connsiteX166" fmla="*/ 3112 w 96471"/>
                  <a:gd name="connsiteY166" fmla="*/ 97980 h 117212"/>
                  <a:gd name="connsiteX167" fmla="*/ 0 w 96471"/>
                  <a:gd name="connsiteY167" fmla="*/ 97708 h 117212"/>
                  <a:gd name="connsiteX168" fmla="*/ 168 w 96471"/>
                  <a:gd name="connsiteY168" fmla="*/ 96696 h 117212"/>
                  <a:gd name="connsiteX169" fmla="*/ 742 w 96471"/>
                  <a:gd name="connsiteY169" fmla="*/ 95574 h 117212"/>
                  <a:gd name="connsiteX170" fmla="*/ 3965 w 96471"/>
                  <a:gd name="connsiteY170" fmla="*/ 93654 h 117212"/>
                  <a:gd name="connsiteX171" fmla="*/ 5708 w 96471"/>
                  <a:gd name="connsiteY171" fmla="*/ 93345 h 117212"/>
                  <a:gd name="connsiteX172" fmla="*/ 7263 w 96471"/>
                  <a:gd name="connsiteY172" fmla="*/ 93528 h 117212"/>
                  <a:gd name="connsiteX173" fmla="*/ 8781 w 96471"/>
                  <a:gd name="connsiteY173" fmla="*/ 94020 h 117212"/>
                  <a:gd name="connsiteX174" fmla="*/ 10015 w 96471"/>
                  <a:gd name="connsiteY174" fmla="*/ 94663 h 117212"/>
                  <a:gd name="connsiteX175" fmla="*/ 13668 w 96471"/>
                  <a:gd name="connsiteY175" fmla="*/ 94294 h 117212"/>
                  <a:gd name="connsiteX176" fmla="*/ 12143 w 96471"/>
                  <a:gd name="connsiteY176" fmla="*/ 93067 h 117212"/>
                  <a:gd name="connsiteX177" fmla="*/ 11874 w 96471"/>
                  <a:gd name="connsiteY177" fmla="*/ 90572 h 117212"/>
                  <a:gd name="connsiteX178" fmla="*/ 10706 w 96471"/>
                  <a:gd name="connsiteY178" fmla="*/ 89733 h 117212"/>
                  <a:gd name="connsiteX179" fmla="*/ 12201 w 96471"/>
                  <a:gd name="connsiteY179" fmla="*/ 88575 h 117212"/>
                  <a:gd name="connsiteX180" fmla="*/ 13911 w 96471"/>
                  <a:gd name="connsiteY180" fmla="*/ 87871 h 117212"/>
                  <a:gd name="connsiteX181" fmla="*/ 16761 w 96471"/>
                  <a:gd name="connsiteY181" fmla="*/ 85473 h 117212"/>
                  <a:gd name="connsiteX182" fmla="*/ 17776 w 96471"/>
                  <a:gd name="connsiteY182" fmla="*/ 85108 h 117212"/>
                  <a:gd name="connsiteX183" fmla="*/ 23416 w 96471"/>
                  <a:gd name="connsiteY183" fmla="*/ 84525 h 117212"/>
                  <a:gd name="connsiteX184" fmla="*/ 29499 w 96471"/>
                  <a:gd name="connsiteY184" fmla="*/ 83263 h 117212"/>
                  <a:gd name="connsiteX185" fmla="*/ 35529 w 96471"/>
                  <a:gd name="connsiteY185" fmla="*/ 81519 h 117212"/>
                  <a:gd name="connsiteX186" fmla="*/ 32437 w 96471"/>
                  <a:gd name="connsiteY186" fmla="*/ 80544 h 117212"/>
                  <a:gd name="connsiteX187" fmla="*/ 30956 w 96471"/>
                  <a:gd name="connsiteY187" fmla="*/ 79257 h 117212"/>
                  <a:gd name="connsiteX188" fmla="*/ 28576 w 96471"/>
                  <a:gd name="connsiteY188" fmla="*/ 81858 h 117212"/>
                  <a:gd name="connsiteX189" fmla="*/ 26863 w 96471"/>
                  <a:gd name="connsiteY189" fmla="*/ 82852 h 117212"/>
                  <a:gd name="connsiteX190" fmla="*/ 22024 w 96471"/>
                  <a:gd name="connsiteY190" fmla="*/ 83383 h 117212"/>
                  <a:gd name="connsiteX191" fmla="*/ 20492 w 96471"/>
                  <a:gd name="connsiteY191" fmla="*/ 83091 h 117212"/>
                  <a:gd name="connsiteX192" fmla="*/ 18335 w 96471"/>
                  <a:gd name="connsiteY192" fmla="*/ 82284 h 117212"/>
                  <a:gd name="connsiteX193" fmla="*/ 17665 w 96471"/>
                  <a:gd name="connsiteY193" fmla="*/ 82592 h 117212"/>
                  <a:gd name="connsiteX194" fmla="*/ 17042 w 96471"/>
                  <a:gd name="connsiteY194" fmla="*/ 83215 h 117212"/>
                  <a:gd name="connsiteX195" fmla="*/ 13839 w 96471"/>
                  <a:gd name="connsiteY195" fmla="*/ 84489 h 117212"/>
                  <a:gd name="connsiteX196" fmla="*/ 10473 w 96471"/>
                  <a:gd name="connsiteY196" fmla="*/ 84794 h 117212"/>
                  <a:gd name="connsiteX197" fmla="*/ 14387 w 96471"/>
                  <a:gd name="connsiteY197" fmla="*/ 82456 h 117212"/>
                  <a:gd name="connsiteX198" fmla="*/ 19353 w 96471"/>
                  <a:gd name="connsiteY198" fmla="*/ 78489 h 117212"/>
                  <a:gd name="connsiteX199" fmla="*/ 20461 w 96471"/>
                  <a:gd name="connsiteY199" fmla="*/ 77234 h 117212"/>
                  <a:gd name="connsiteX200" fmla="*/ 22037 w 96471"/>
                  <a:gd name="connsiteY200" fmla="*/ 75050 h 117212"/>
                  <a:gd name="connsiteX201" fmla="*/ 21549 w 96471"/>
                  <a:gd name="connsiteY201" fmla="*/ 74078 h 117212"/>
                  <a:gd name="connsiteX202" fmla="*/ 20526 w 96471"/>
                  <a:gd name="connsiteY202" fmla="*/ 73524 h 117212"/>
                  <a:gd name="connsiteX203" fmla="*/ 24125 w 96471"/>
                  <a:gd name="connsiteY203" fmla="*/ 69022 h 117212"/>
                  <a:gd name="connsiteX204" fmla="*/ 25392 w 96471"/>
                  <a:gd name="connsiteY204" fmla="*/ 68204 h 117212"/>
                  <a:gd name="connsiteX205" fmla="*/ 27699 w 96471"/>
                  <a:gd name="connsiteY205" fmla="*/ 68072 h 117212"/>
                  <a:gd name="connsiteX206" fmla="*/ 29389 w 96471"/>
                  <a:gd name="connsiteY206" fmla="*/ 67357 h 117212"/>
                  <a:gd name="connsiteX207" fmla="*/ 30134 w 96471"/>
                  <a:gd name="connsiteY207" fmla="*/ 67354 h 117212"/>
                  <a:gd name="connsiteX208" fmla="*/ 30804 w 96471"/>
                  <a:gd name="connsiteY208" fmla="*/ 67088 h 117212"/>
                  <a:gd name="connsiteX209" fmla="*/ 32286 w 96471"/>
                  <a:gd name="connsiteY209" fmla="*/ 65736 h 117212"/>
                  <a:gd name="connsiteX210" fmla="*/ 29999 w 96471"/>
                  <a:gd name="connsiteY210" fmla="*/ 64876 h 117212"/>
                  <a:gd name="connsiteX211" fmla="*/ 27638 w 96471"/>
                  <a:gd name="connsiteY211" fmla="*/ 64433 h 117212"/>
                  <a:gd name="connsiteX212" fmla="*/ 20332 w 96471"/>
                  <a:gd name="connsiteY212" fmla="*/ 64902 h 117212"/>
                  <a:gd name="connsiteX213" fmla="*/ 19371 w 96471"/>
                  <a:gd name="connsiteY213" fmla="*/ 64801 h 117212"/>
                  <a:gd name="connsiteX214" fmla="*/ 18465 w 96471"/>
                  <a:gd name="connsiteY214" fmla="*/ 64386 h 117212"/>
                  <a:gd name="connsiteX215" fmla="*/ 17877 w 96471"/>
                  <a:gd name="connsiteY215" fmla="*/ 63787 h 117212"/>
                  <a:gd name="connsiteX216" fmla="*/ 17435 w 96471"/>
                  <a:gd name="connsiteY216" fmla="*/ 62252 h 117212"/>
                  <a:gd name="connsiteX217" fmla="*/ 16899 w 96471"/>
                  <a:gd name="connsiteY217" fmla="*/ 61909 h 117212"/>
                  <a:gd name="connsiteX218" fmla="*/ 15250 w 96471"/>
                  <a:gd name="connsiteY218" fmla="*/ 61909 h 117212"/>
                  <a:gd name="connsiteX219" fmla="*/ 13625 w 96471"/>
                  <a:gd name="connsiteY219" fmla="*/ 62378 h 117212"/>
                  <a:gd name="connsiteX220" fmla="*/ 12490 w 96471"/>
                  <a:gd name="connsiteY220" fmla="*/ 62333 h 117212"/>
                  <a:gd name="connsiteX221" fmla="*/ 11376 w 96471"/>
                  <a:gd name="connsiteY221" fmla="*/ 61660 h 117212"/>
                  <a:gd name="connsiteX222" fmla="*/ 13153 w 96471"/>
                  <a:gd name="connsiteY222" fmla="*/ 60088 h 117212"/>
                  <a:gd name="connsiteX223" fmla="*/ 10862 w 96471"/>
                  <a:gd name="connsiteY223" fmla="*/ 59718 h 117212"/>
                  <a:gd name="connsiteX224" fmla="*/ 8542 w 96471"/>
                  <a:gd name="connsiteY224" fmla="*/ 60027 h 117212"/>
                  <a:gd name="connsiteX225" fmla="*/ 6611 w 96471"/>
                  <a:gd name="connsiteY225" fmla="*/ 59551 h 117212"/>
                  <a:gd name="connsiteX226" fmla="*/ 6551 w 96471"/>
                  <a:gd name="connsiteY226" fmla="*/ 58564 h 117212"/>
                  <a:gd name="connsiteX227" fmla="*/ 7426 w 96471"/>
                  <a:gd name="connsiteY227" fmla="*/ 57579 h 117212"/>
                  <a:gd name="connsiteX228" fmla="*/ 6279 w 96471"/>
                  <a:gd name="connsiteY228" fmla="*/ 56644 h 117212"/>
                  <a:gd name="connsiteX229" fmla="*/ 6042 w 96471"/>
                  <a:gd name="connsiteY229" fmla="*/ 55462 h 117212"/>
                  <a:gd name="connsiteX230" fmla="*/ 7264 w 96471"/>
                  <a:gd name="connsiteY230" fmla="*/ 54881 h 117212"/>
                  <a:gd name="connsiteX231" fmla="*/ 8599 w 96471"/>
                  <a:gd name="connsiteY231" fmla="*/ 55074 h 117212"/>
                  <a:gd name="connsiteX232" fmla="*/ 11320 w 96471"/>
                  <a:gd name="connsiteY232" fmla="*/ 54199 h 117212"/>
                  <a:gd name="connsiteX233" fmla="*/ 14806 w 96471"/>
                  <a:gd name="connsiteY233" fmla="*/ 53774 h 117212"/>
                  <a:gd name="connsiteX234" fmla="*/ 11816 w 96471"/>
                  <a:gd name="connsiteY234" fmla="*/ 52911 h 117212"/>
                  <a:gd name="connsiteX235" fmla="*/ 10625 w 96471"/>
                  <a:gd name="connsiteY235" fmla="*/ 52171 h 117212"/>
                  <a:gd name="connsiteX236" fmla="*/ 10568 w 96471"/>
                  <a:gd name="connsiteY236" fmla="*/ 51038 h 117212"/>
                  <a:gd name="connsiteX237" fmla="*/ 10805 w 96471"/>
                  <a:gd name="connsiteY237" fmla="*/ 50068 h 117212"/>
                  <a:gd name="connsiteX238" fmla="*/ 14266 w 96471"/>
                  <a:gd name="connsiteY238" fmla="*/ 48427 h 117212"/>
                  <a:gd name="connsiteX239" fmla="*/ 17955 w 96471"/>
                  <a:gd name="connsiteY239" fmla="*/ 47703 h 117212"/>
                  <a:gd name="connsiteX240" fmla="*/ 17683 w 96471"/>
                  <a:gd name="connsiteY240" fmla="*/ 46621 h 117212"/>
                  <a:gd name="connsiteX241" fmla="*/ 17941 w 96471"/>
                  <a:gd name="connsiteY241" fmla="*/ 45450 h 117212"/>
                  <a:gd name="connsiteX242" fmla="*/ 14212 w 96471"/>
                  <a:gd name="connsiteY242" fmla="*/ 45112 h 117212"/>
                  <a:gd name="connsiteX243" fmla="*/ 10529 w 96471"/>
                  <a:gd name="connsiteY243" fmla="*/ 45938 h 117212"/>
                  <a:gd name="connsiteX244" fmla="*/ 10923 w 96471"/>
                  <a:gd name="connsiteY244" fmla="*/ 43700 h 117212"/>
                  <a:gd name="connsiteX245" fmla="*/ 11805 w 96471"/>
                  <a:gd name="connsiteY245" fmla="*/ 41678 h 117212"/>
                  <a:gd name="connsiteX246" fmla="*/ 11979 w 96471"/>
                  <a:gd name="connsiteY246" fmla="*/ 40343 h 117212"/>
                  <a:gd name="connsiteX247" fmla="*/ 11803 w 96471"/>
                  <a:gd name="connsiteY247" fmla="*/ 38914 h 117212"/>
                  <a:gd name="connsiteX248" fmla="*/ 10078 w 96471"/>
                  <a:gd name="connsiteY248" fmla="*/ 39525 h 117212"/>
                  <a:gd name="connsiteX249" fmla="*/ 9876 w 96471"/>
                  <a:gd name="connsiteY249" fmla="*/ 37509 h 117212"/>
                  <a:gd name="connsiteX250" fmla="*/ 9135 w 96471"/>
                  <a:gd name="connsiteY250" fmla="*/ 36125 h 117212"/>
                  <a:gd name="connsiteX251" fmla="*/ 6580 w 96471"/>
                  <a:gd name="connsiteY251" fmla="*/ 37078 h 117212"/>
                  <a:gd name="connsiteX252" fmla="*/ 6646 w 96471"/>
                  <a:gd name="connsiteY252" fmla="*/ 35252 h 117212"/>
                  <a:gd name="connsiteX253" fmla="*/ 7382 w 96471"/>
                  <a:gd name="connsiteY253" fmla="*/ 33975 h 117212"/>
                  <a:gd name="connsiteX254" fmla="*/ 8718 w 96471"/>
                  <a:gd name="connsiteY254" fmla="*/ 33420 h 117212"/>
                  <a:gd name="connsiteX255" fmla="*/ 10045 w 96471"/>
                  <a:gd name="connsiteY255" fmla="*/ 33661 h 117212"/>
                  <a:gd name="connsiteX256" fmla="*/ 12508 w 96471"/>
                  <a:gd name="connsiteY256" fmla="*/ 33637 h 117212"/>
                  <a:gd name="connsiteX257" fmla="*/ 14883 w 96471"/>
                  <a:gd name="connsiteY257" fmla="*/ 32677 h 117212"/>
                  <a:gd name="connsiteX258" fmla="*/ 18307 w 96471"/>
                  <a:gd name="connsiteY258" fmla="*/ 32430 h 117212"/>
                  <a:gd name="connsiteX259" fmla="*/ 23764 w 96471"/>
                  <a:gd name="connsiteY259" fmla="*/ 32732 h 117212"/>
                  <a:gd name="connsiteX260" fmla="*/ 27515 w 96471"/>
                  <a:gd name="connsiteY260" fmla="*/ 35441 h 117212"/>
                  <a:gd name="connsiteX261" fmla="*/ 28483 w 96471"/>
                  <a:gd name="connsiteY261" fmla="*/ 34957 h 117212"/>
                  <a:gd name="connsiteX262" fmla="*/ 29983 w 96471"/>
                  <a:gd name="connsiteY262" fmla="*/ 33245 h 117212"/>
                  <a:gd name="connsiteX263" fmla="*/ 30687 w 96471"/>
                  <a:gd name="connsiteY263" fmla="*/ 33056 h 117212"/>
                  <a:gd name="connsiteX264" fmla="*/ 36340 w 96471"/>
                  <a:gd name="connsiteY264" fmla="*/ 33802 h 117212"/>
                  <a:gd name="connsiteX265" fmla="*/ 39851 w 96471"/>
                  <a:gd name="connsiteY265" fmla="*/ 34787 h 117212"/>
                  <a:gd name="connsiteX266" fmla="*/ 40790 w 96471"/>
                  <a:gd name="connsiteY266" fmla="*/ 34480 h 117212"/>
                  <a:gd name="connsiteX267" fmla="*/ 40283 w 96471"/>
                  <a:gd name="connsiteY267" fmla="*/ 32580 h 117212"/>
                  <a:gd name="connsiteX268" fmla="*/ 39074 w 96471"/>
                  <a:gd name="connsiteY268" fmla="*/ 31262 h 117212"/>
                  <a:gd name="connsiteX269" fmla="*/ 40593 w 96471"/>
                  <a:gd name="connsiteY269" fmla="*/ 29534 h 117212"/>
                  <a:gd name="connsiteX270" fmla="*/ 42438 w 96471"/>
                  <a:gd name="connsiteY270" fmla="*/ 28363 h 117212"/>
                  <a:gd name="connsiteX271" fmla="*/ 43671 w 96471"/>
                  <a:gd name="connsiteY271" fmla="*/ 27779 h 117212"/>
                  <a:gd name="connsiteX272" fmla="*/ 46518 w 96471"/>
                  <a:gd name="connsiteY272" fmla="*/ 27053 h 117212"/>
                  <a:gd name="connsiteX273" fmla="*/ 47759 w 96471"/>
                  <a:gd name="connsiteY273" fmla="*/ 26369 h 117212"/>
                  <a:gd name="connsiteX274" fmla="*/ 48586 w 96471"/>
                  <a:gd name="connsiteY274" fmla="*/ 24143 h 117212"/>
                  <a:gd name="connsiteX275" fmla="*/ 49902 w 96471"/>
                  <a:gd name="connsiteY275" fmla="*/ 22287 h 117212"/>
                  <a:gd name="connsiteX276" fmla="*/ 42758 w 96471"/>
                  <a:gd name="connsiteY276" fmla="*/ 23252 h 117212"/>
                  <a:gd name="connsiteX277" fmla="*/ 35961 w 96471"/>
                  <a:gd name="connsiteY277" fmla="*/ 21052 h 117212"/>
                  <a:gd name="connsiteX278" fmla="*/ 37039 w 96471"/>
                  <a:gd name="connsiteY278" fmla="*/ 19495 h 117212"/>
                  <a:gd name="connsiteX279" fmla="*/ 38474 w 96471"/>
                  <a:gd name="connsiteY279" fmla="*/ 18612 h 117212"/>
                  <a:gd name="connsiteX280" fmla="*/ 40950 w 96471"/>
                  <a:gd name="connsiteY280" fmla="*/ 17935 h 117212"/>
                  <a:gd name="connsiteX281" fmla="*/ 41185 w 96471"/>
                  <a:gd name="connsiteY281" fmla="*/ 17122 h 117212"/>
                  <a:gd name="connsiteX282" fmla="*/ 42438 w 96471"/>
                  <a:gd name="connsiteY282" fmla="*/ 16446 h 117212"/>
                  <a:gd name="connsiteX283" fmla="*/ 44510 w 96471"/>
                  <a:gd name="connsiteY283" fmla="*/ 14669 h 117212"/>
                  <a:gd name="connsiteX284" fmla="*/ 43749 w 96471"/>
                  <a:gd name="connsiteY284" fmla="*/ 12346 h 117212"/>
                  <a:gd name="connsiteX285" fmla="*/ 44157 w 96471"/>
                  <a:gd name="connsiteY285" fmla="*/ 10646 h 117212"/>
                  <a:gd name="connsiteX286" fmla="*/ 45649 w 96471"/>
                  <a:gd name="connsiteY286" fmla="*/ 9537 h 117212"/>
                  <a:gd name="connsiteX287" fmla="*/ 46116 w 96471"/>
                  <a:gd name="connsiteY287" fmla="*/ 7945 h 117212"/>
                  <a:gd name="connsiteX288" fmla="*/ 46781 w 96471"/>
                  <a:gd name="connsiteY288" fmla="*/ 6772 h 117212"/>
                  <a:gd name="connsiteX289" fmla="*/ 49808 w 96471"/>
                  <a:gd name="connsiteY289" fmla="*/ 6352 h 117212"/>
                  <a:gd name="connsiteX290" fmla="*/ 52718 w 96471"/>
                  <a:gd name="connsiteY290" fmla="*/ 5261 h 117212"/>
                  <a:gd name="connsiteX291" fmla="*/ 53769 w 96471"/>
                  <a:gd name="connsiteY291" fmla="*/ 5367 h 117212"/>
                  <a:gd name="connsiteX292" fmla="*/ 57205 w 96471"/>
                  <a:gd name="connsiteY292" fmla="*/ 5115 h 117212"/>
                  <a:gd name="connsiteX293" fmla="*/ 58369 w 96471"/>
                  <a:gd name="connsiteY293" fmla="*/ 5555 h 117212"/>
                  <a:gd name="connsiteX294" fmla="*/ 58104 w 96471"/>
                  <a:gd name="connsiteY294" fmla="*/ 3626 h 117212"/>
                  <a:gd name="connsiteX295" fmla="*/ 60214 w 96471"/>
                  <a:gd name="connsiteY295" fmla="*/ 3375 h 117212"/>
                  <a:gd name="connsiteX296" fmla="*/ 61039 w 96471"/>
                  <a:gd name="connsiteY296" fmla="*/ 3760 h 117212"/>
                  <a:gd name="connsiteX297" fmla="*/ 61402 w 96471"/>
                  <a:gd name="connsiteY297" fmla="*/ 5127 h 117212"/>
                  <a:gd name="connsiteX298" fmla="*/ 62361 w 96471"/>
                  <a:gd name="connsiteY298" fmla="*/ 5999 h 117212"/>
                  <a:gd name="connsiteX299" fmla="*/ 62657 w 96471"/>
                  <a:gd name="connsiteY299" fmla="*/ 7513 h 117212"/>
                  <a:gd name="connsiteX300" fmla="*/ 62014 w 96471"/>
                  <a:gd name="connsiteY300" fmla="*/ 8682 h 117212"/>
                  <a:gd name="connsiteX301" fmla="*/ 60940 w 96471"/>
                  <a:gd name="connsiteY301" fmla="*/ 9582 h 117212"/>
                  <a:gd name="connsiteX302" fmla="*/ 61922 w 96471"/>
                  <a:gd name="connsiteY302" fmla="*/ 10503 h 117212"/>
                  <a:gd name="connsiteX303" fmla="*/ 60399 w 96471"/>
                  <a:gd name="connsiteY303" fmla="*/ 12166 h 117212"/>
                  <a:gd name="connsiteX304" fmla="*/ 62043 w 96471"/>
                  <a:gd name="connsiteY304" fmla="*/ 11458 h 117212"/>
                  <a:gd name="connsiteX305" fmla="*/ 64386 w 96471"/>
                  <a:gd name="connsiteY305" fmla="*/ 9829 h 117212"/>
                  <a:gd name="connsiteX306" fmla="*/ 64265 w 96471"/>
                  <a:gd name="connsiteY306" fmla="*/ 8496 h 117212"/>
                  <a:gd name="connsiteX307" fmla="*/ 63866 w 96471"/>
                  <a:gd name="connsiteY307" fmla="*/ 6820 h 117212"/>
                  <a:gd name="connsiteX308" fmla="*/ 63214 w 96471"/>
                  <a:gd name="connsiteY308" fmla="*/ 5307 h 117212"/>
                  <a:gd name="connsiteX309" fmla="*/ 63514 w 96471"/>
                  <a:gd name="connsiteY309" fmla="*/ 3639 h 117212"/>
                  <a:gd name="connsiteX310" fmla="*/ 64831 w 96471"/>
                  <a:gd name="connsiteY310" fmla="*/ 2595 h 117212"/>
                  <a:gd name="connsiteX311" fmla="*/ 68293 w 96471"/>
                  <a:gd name="connsiteY311" fmla="*/ 2070 h 117212"/>
                  <a:gd name="connsiteX312" fmla="*/ 66873 w 96471"/>
                  <a:gd name="connsiteY312" fmla="*/ 174 h 11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Lst>
                <a:rect l="l" t="t" r="r" b="b"/>
                <a:pathLst>
                  <a:path w="96471" h="117212">
                    <a:moveTo>
                      <a:pt x="4626" y="41297"/>
                    </a:moveTo>
                    <a:lnTo>
                      <a:pt x="5539" y="41650"/>
                    </a:lnTo>
                    <a:lnTo>
                      <a:pt x="8709" y="41699"/>
                    </a:lnTo>
                    <a:lnTo>
                      <a:pt x="9599" y="42196"/>
                    </a:lnTo>
                    <a:lnTo>
                      <a:pt x="9774" y="44442"/>
                    </a:lnTo>
                    <a:lnTo>
                      <a:pt x="9681" y="45307"/>
                    </a:lnTo>
                    <a:lnTo>
                      <a:pt x="8043" y="44217"/>
                    </a:lnTo>
                    <a:lnTo>
                      <a:pt x="7247" y="43030"/>
                    </a:lnTo>
                    <a:lnTo>
                      <a:pt x="2753" y="42485"/>
                    </a:lnTo>
                    <a:close/>
                    <a:moveTo>
                      <a:pt x="68137" y="0"/>
                    </a:moveTo>
                    <a:lnTo>
                      <a:pt x="69511" y="395"/>
                    </a:lnTo>
                    <a:lnTo>
                      <a:pt x="71531" y="1873"/>
                    </a:lnTo>
                    <a:lnTo>
                      <a:pt x="73633" y="3031"/>
                    </a:lnTo>
                    <a:lnTo>
                      <a:pt x="75813" y="3949"/>
                    </a:lnTo>
                    <a:lnTo>
                      <a:pt x="73718" y="5785"/>
                    </a:lnTo>
                    <a:lnTo>
                      <a:pt x="71143" y="7058"/>
                    </a:lnTo>
                    <a:lnTo>
                      <a:pt x="70130" y="8444"/>
                    </a:lnTo>
                    <a:lnTo>
                      <a:pt x="66631" y="10422"/>
                    </a:lnTo>
                    <a:lnTo>
                      <a:pt x="66089" y="11171"/>
                    </a:lnTo>
                    <a:lnTo>
                      <a:pt x="65103" y="14188"/>
                    </a:lnTo>
                    <a:lnTo>
                      <a:pt x="64987" y="15048"/>
                    </a:lnTo>
                    <a:lnTo>
                      <a:pt x="63861" y="16633"/>
                    </a:lnTo>
                    <a:lnTo>
                      <a:pt x="62795" y="18395"/>
                    </a:lnTo>
                    <a:lnTo>
                      <a:pt x="61555" y="19077"/>
                    </a:lnTo>
                    <a:lnTo>
                      <a:pt x="59708" y="19618"/>
                    </a:lnTo>
                    <a:lnTo>
                      <a:pt x="58658" y="20156"/>
                    </a:lnTo>
                    <a:lnTo>
                      <a:pt x="57336" y="19886"/>
                    </a:lnTo>
                    <a:lnTo>
                      <a:pt x="55662" y="19929"/>
                    </a:lnTo>
                    <a:lnTo>
                      <a:pt x="54830" y="20527"/>
                    </a:lnTo>
                    <a:lnTo>
                      <a:pt x="54871" y="20986"/>
                    </a:lnTo>
                    <a:lnTo>
                      <a:pt x="55371" y="21515"/>
                    </a:lnTo>
                    <a:lnTo>
                      <a:pt x="56837" y="22322"/>
                    </a:lnTo>
                    <a:lnTo>
                      <a:pt x="58463" y="23052"/>
                    </a:lnTo>
                    <a:lnTo>
                      <a:pt x="58284" y="23691"/>
                    </a:lnTo>
                    <a:lnTo>
                      <a:pt x="57413" y="24415"/>
                    </a:lnTo>
                    <a:lnTo>
                      <a:pt x="51873" y="26211"/>
                    </a:lnTo>
                    <a:lnTo>
                      <a:pt x="50223" y="27295"/>
                    </a:lnTo>
                    <a:lnTo>
                      <a:pt x="49651" y="28010"/>
                    </a:lnTo>
                    <a:lnTo>
                      <a:pt x="50238" y="29208"/>
                    </a:lnTo>
                    <a:lnTo>
                      <a:pt x="54656" y="32794"/>
                    </a:lnTo>
                    <a:lnTo>
                      <a:pt x="55408" y="33184"/>
                    </a:lnTo>
                    <a:lnTo>
                      <a:pt x="56061" y="35268"/>
                    </a:lnTo>
                    <a:lnTo>
                      <a:pt x="59956" y="36139"/>
                    </a:lnTo>
                    <a:lnTo>
                      <a:pt x="61553" y="37440"/>
                    </a:lnTo>
                    <a:lnTo>
                      <a:pt x="62927" y="37752"/>
                    </a:lnTo>
                    <a:lnTo>
                      <a:pt x="65912" y="37639"/>
                    </a:lnTo>
                    <a:lnTo>
                      <a:pt x="67112" y="38128"/>
                    </a:lnTo>
                    <a:lnTo>
                      <a:pt x="67790" y="37757"/>
                    </a:lnTo>
                    <a:lnTo>
                      <a:pt x="68183" y="37071"/>
                    </a:lnTo>
                    <a:lnTo>
                      <a:pt x="70696" y="35304"/>
                    </a:lnTo>
                    <a:lnTo>
                      <a:pt x="71527" y="34532"/>
                    </a:lnTo>
                    <a:lnTo>
                      <a:pt x="71028" y="33454"/>
                    </a:lnTo>
                    <a:lnTo>
                      <a:pt x="70485" y="32635"/>
                    </a:lnTo>
                    <a:lnTo>
                      <a:pt x="72013" y="31003"/>
                    </a:lnTo>
                    <a:lnTo>
                      <a:pt x="73866" y="29391"/>
                    </a:lnTo>
                    <a:lnTo>
                      <a:pt x="74795" y="29439"/>
                    </a:lnTo>
                    <a:lnTo>
                      <a:pt x="76377" y="30426"/>
                    </a:lnTo>
                    <a:lnTo>
                      <a:pt x="77680" y="31804"/>
                    </a:lnTo>
                    <a:lnTo>
                      <a:pt x="77857" y="32871"/>
                    </a:lnTo>
                    <a:lnTo>
                      <a:pt x="78097" y="33645"/>
                    </a:lnTo>
                    <a:lnTo>
                      <a:pt x="79330" y="35297"/>
                    </a:lnTo>
                    <a:lnTo>
                      <a:pt x="80126" y="35867"/>
                    </a:lnTo>
                    <a:lnTo>
                      <a:pt x="82273" y="36198"/>
                    </a:lnTo>
                    <a:lnTo>
                      <a:pt x="82773" y="36846"/>
                    </a:lnTo>
                    <a:lnTo>
                      <a:pt x="82390" y="39235"/>
                    </a:lnTo>
                    <a:lnTo>
                      <a:pt x="82709" y="40029"/>
                    </a:lnTo>
                    <a:lnTo>
                      <a:pt x="84957" y="40070"/>
                    </a:lnTo>
                    <a:lnTo>
                      <a:pt x="87342" y="39877"/>
                    </a:lnTo>
                    <a:lnTo>
                      <a:pt x="88175" y="39968"/>
                    </a:lnTo>
                    <a:lnTo>
                      <a:pt x="89036" y="39468"/>
                    </a:lnTo>
                    <a:lnTo>
                      <a:pt x="90363" y="38929"/>
                    </a:lnTo>
                    <a:lnTo>
                      <a:pt x="92257" y="39115"/>
                    </a:lnTo>
                    <a:lnTo>
                      <a:pt x="93191" y="40184"/>
                    </a:lnTo>
                    <a:lnTo>
                      <a:pt x="93607" y="41285"/>
                    </a:lnTo>
                    <a:lnTo>
                      <a:pt x="91977" y="41699"/>
                    </a:lnTo>
                    <a:lnTo>
                      <a:pt x="90275" y="41473"/>
                    </a:lnTo>
                    <a:lnTo>
                      <a:pt x="89445" y="42196"/>
                    </a:lnTo>
                    <a:lnTo>
                      <a:pt x="89391" y="43588"/>
                    </a:lnTo>
                    <a:lnTo>
                      <a:pt x="89966" y="45379"/>
                    </a:lnTo>
                    <a:lnTo>
                      <a:pt x="91104" y="46649"/>
                    </a:lnTo>
                    <a:lnTo>
                      <a:pt x="92014" y="49509"/>
                    </a:lnTo>
                    <a:lnTo>
                      <a:pt x="92768" y="52676"/>
                    </a:lnTo>
                    <a:lnTo>
                      <a:pt x="93941" y="54588"/>
                    </a:lnTo>
                    <a:lnTo>
                      <a:pt x="94182" y="56958"/>
                    </a:lnTo>
                    <a:lnTo>
                      <a:pt x="94009" y="58122"/>
                    </a:lnTo>
                    <a:lnTo>
                      <a:pt x="94223" y="60212"/>
                    </a:lnTo>
                    <a:lnTo>
                      <a:pt x="93724" y="60948"/>
                    </a:lnTo>
                    <a:lnTo>
                      <a:pt x="94098" y="62908"/>
                    </a:lnTo>
                    <a:lnTo>
                      <a:pt x="95479" y="66960"/>
                    </a:lnTo>
                    <a:lnTo>
                      <a:pt x="96082" y="69214"/>
                    </a:lnTo>
                    <a:lnTo>
                      <a:pt x="96471" y="74127"/>
                    </a:lnTo>
                    <a:lnTo>
                      <a:pt x="95497" y="75966"/>
                    </a:lnTo>
                    <a:lnTo>
                      <a:pt x="94188" y="77709"/>
                    </a:lnTo>
                    <a:lnTo>
                      <a:pt x="93333" y="79774"/>
                    </a:lnTo>
                    <a:lnTo>
                      <a:pt x="92672" y="82001"/>
                    </a:lnTo>
                    <a:lnTo>
                      <a:pt x="92274" y="85587"/>
                    </a:lnTo>
                    <a:lnTo>
                      <a:pt x="89440" y="89784"/>
                    </a:lnTo>
                    <a:lnTo>
                      <a:pt x="88234" y="90826"/>
                    </a:lnTo>
                    <a:lnTo>
                      <a:pt x="86835" y="91467"/>
                    </a:lnTo>
                    <a:lnTo>
                      <a:pt x="89891" y="94395"/>
                    </a:lnTo>
                    <a:lnTo>
                      <a:pt x="87394" y="95700"/>
                    </a:lnTo>
                    <a:lnTo>
                      <a:pt x="84671" y="96111"/>
                    </a:lnTo>
                    <a:lnTo>
                      <a:pt x="81658" y="95379"/>
                    </a:lnTo>
                    <a:lnTo>
                      <a:pt x="79781" y="95468"/>
                    </a:lnTo>
                    <a:lnTo>
                      <a:pt x="78067" y="96415"/>
                    </a:lnTo>
                    <a:lnTo>
                      <a:pt x="77392" y="96988"/>
                    </a:lnTo>
                    <a:lnTo>
                      <a:pt x="76853" y="96711"/>
                    </a:lnTo>
                    <a:lnTo>
                      <a:pt x="75722" y="94311"/>
                    </a:lnTo>
                    <a:lnTo>
                      <a:pt x="74893" y="96790"/>
                    </a:lnTo>
                    <a:lnTo>
                      <a:pt x="73157" y="97578"/>
                    </a:lnTo>
                    <a:lnTo>
                      <a:pt x="70184" y="97410"/>
                    </a:lnTo>
                    <a:lnTo>
                      <a:pt x="65217" y="98070"/>
                    </a:lnTo>
                    <a:lnTo>
                      <a:pt x="63306" y="98775"/>
                    </a:lnTo>
                    <a:lnTo>
                      <a:pt x="62512" y="99878"/>
                    </a:lnTo>
                    <a:lnTo>
                      <a:pt x="61922" y="101152"/>
                    </a:lnTo>
                    <a:lnTo>
                      <a:pt x="61147" y="101904"/>
                    </a:lnTo>
                    <a:lnTo>
                      <a:pt x="60271" y="102300"/>
                    </a:lnTo>
                    <a:lnTo>
                      <a:pt x="56436" y="103238"/>
                    </a:lnTo>
                    <a:lnTo>
                      <a:pt x="55680" y="103613"/>
                    </a:lnTo>
                    <a:lnTo>
                      <a:pt x="53904" y="105667"/>
                    </a:lnTo>
                    <a:lnTo>
                      <a:pt x="51575" y="106853"/>
                    </a:lnTo>
                    <a:lnTo>
                      <a:pt x="49646" y="107208"/>
                    </a:lnTo>
                    <a:lnTo>
                      <a:pt x="47934" y="106014"/>
                    </a:lnTo>
                    <a:lnTo>
                      <a:pt x="47230" y="105296"/>
                    </a:lnTo>
                    <a:lnTo>
                      <a:pt x="46435" y="104931"/>
                    </a:lnTo>
                    <a:lnTo>
                      <a:pt x="43805" y="104987"/>
                    </a:lnTo>
                    <a:lnTo>
                      <a:pt x="44636" y="105357"/>
                    </a:lnTo>
                    <a:lnTo>
                      <a:pt x="45172" y="106200"/>
                    </a:lnTo>
                    <a:lnTo>
                      <a:pt x="45432" y="107815"/>
                    </a:lnTo>
                    <a:lnTo>
                      <a:pt x="45133" y="109397"/>
                    </a:lnTo>
                    <a:lnTo>
                      <a:pt x="43836" y="110200"/>
                    </a:lnTo>
                    <a:lnTo>
                      <a:pt x="42287" y="110348"/>
                    </a:lnTo>
                    <a:lnTo>
                      <a:pt x="39845" y="111987"/>
                    </a:lnTo>
                    <a:lnTo>
                      <a:pt x="36612" y="112435"/>
                    </a:lnTo>
                    <a:lnTo>
                      <a:pt x="34866" y="113943"/>
                    </a:lnTo>
                    <a:lnTo>
                      <a:pt x="24185" y="116492"/>
                    </a:lnTo>
                    <a:lnTo>
                      <a:pt x="23579" y="116522"/>
                    </a:lnTo>
                    <a:lnTo>
                      <a:pt x="22105" y="115873"/>
                    </a:lnTo>
                    <a:lnTo>
                      <a:pt x="20506" y="115586"/>
                    </a:lnTo>
                    <a:lnTo>
                      <a:pt x="18914" y="115789"/>
                    </a:lnTo>
                    <a:lnTo>
                      <a:pt x="14438" y="117212"/>
                    </a:lnTo>
                    <a:lnTo>
                      <a:pt x="12270" y="116929"/>
                    </a:lnTo>
                    <a:lnTo>
                      <a:pt x="15033" y="113390"/>
                    </a:lnTo>
                    <a:lnTo>
                      <a:pt x="18748" y="111602"/>
                    </a:lnTo>
                    <a:lnTo>
                      <a:pt x="19134" y="111112"/>
                    </a:lnTo>
                    <a:lnTo>
                      <a:pt x="17920" y="110872"/>
                    </a:lnTo>
                    <a:lnTo>
                      <a:pt x="10862" y="112114"/>
                    </a:lnTo>
                    <a:lnTo>
                      <a:pt x="8410" y="113172"/>
                    </a:lnTo>
                    <a:lnTo>
                      <a:pt x="5959" y="113479"/>
                    </a:lnTo>
                    <a:lnTo>
                      <a:pt x="7094" y="111864"/>
                    </a:lnTo>
                    <a:lnTo>
                      <a:pt x="10256" y="109650"/>
                    </a:lnTo>
                    <a:lnTo>
                      <a:pt x="11952" y="108607"/>
                    </a:lnTo>
                    <a:lnTo>
                      <a:pt x="12987" y="108193"/>
                    </a:lnTo>
                    <a:lnTo>
                      <a:pt x="14168" y="106891"/>
                    </a:lnTo>
                    <a:lnTo>
                      <a:pt x="17500" y="105411"/>
                    </a:lnTo>
                    <a:lnTo>
                      <a:pt x="6767" y="108463"/>
                    </a:lnTo>
                    <a:lnTo>
                      <a:pt x="3947" y="108091"/>
                    </a:lnTo>
                    <a:lnTo>
                      <a:pt x="3283" y="107240"/>
                    </a:lnTo>
                    <a:lnTo>
                      <a:pt x="1087" y="107639"/>
                    </a:lnTo>
                    <a:lnTo>
                      <a:pt x="255" y="105579"/>
                    </a:lnTo>
                    <a:lnTo>
                      <a:pt x="3508" y="102454"/>
                    </a:lnTo>
                    <a:lnTo>
                      <a:pt x="5404" y="101109"/>
                    </a:lnTo>
                    <a:lnTo>
                      <a:pt x="7655" y="100382"/>
                    </a:lnTo>
                    <a:lnTo>
                      <a:pt x="9822" y="99339"/>
                    </a:lnTo>
                    <a:lnTo>
                      <a:pt x="10626" y="98063"/>
                    </a:lnTo>
                    <a:lnTo>
                      <a:pt x="9606" y="97656"/>
                    </a:lnTo>
                    <a:lnTo>
                      <a:pt x="3112" y="97980"/>
                    </a:lnTo>
                    <a:lnTo>
                      <a:pt x="0" y="97708"/>
                    </a:lnTo>
                    <a:lnTo>
                      <a:pt x="168" y="96696"/>
                    </a:lnTo>
                    <a:lnTo>
                      <a:pt x="742" y="95574"/>
                    </a:lnTo>
                    <a:lnTo>
                      <a:pt x="3965" y="93654"/>
                    </a:lnTo>
                    <a:lnTo>
                      <a:pt x="5708" y="93345"/>
                    </a:lnTo>
                    <a:lnTo>
                      <a:pt x="7263" y="93528"/>
                    </a:lnTo>
                    <a:lnTo>
                      <a:pt x="8781" y="94020"/>
                    </a:lnTo>
                    <a:lnTo>
                      <a:pt x="10015" y="94663"/>
                    </a:lnTo>
                    <a:lnTo>
                      <a:pt x="13668" y="94294"/>
                    </a:lnTo>
                    <a:lnTo>
                      <a:pt x="12143" y="93067"/>
                    </a:lnTo>
                    <a:lnTo>
                      <a:pt x="11874" y="90572"/>
                    </a:lnTo>
                    <a:lnTo>
                      <a:pt x="10706" y="89733"/>
                    </a:lnTo>
                    <a:lnTo>
                      <a:pt x="12201" y="88575"/>
                    </a:lnTo>
                    <a:lnTo>
                      <a:pt x="13911" y="87871"/>
                    </a:lnTo>
                    <a:lnTo>
                      <a:pt x="16761" y="85473"/>
                    </a:lnTo>
                    <a:lnTo>
                      <a:pt x="17776" y="85108"/>
                    </a:lnTo>
                    <a:lnTo>
                      <a:pt x="23416" y="84525"/>
                    </a:lnTo>
                    <a:lnTo>
                      <a:pt x="29499" y="83263"/>
                    </a:lnTo>
                    <a:lnTo>
                      <a:pt x="35529" y="81519"/>
                    </a:lnTo>
                    <a:lnTo>
                      <a:pt x="32437" y="80544"/>
                    </a:lnTo>
                    <a:lnTo>
                      <a:pt x="30956" y="79257"/>
                    </a:lnTo>
                    <a:lnTo>
                      <a:pt x="28576" y="81858"/>
                    </a:lnTo>
                    <a:lnTo>
                      <a:pt x="26863" y="82852"/>
                    </a:lnTo>
                    <a:lnTo>
                      <a:pt x="22024" y="83383"/>
                    </a:lnTo>
                    <a:lnTo>
                      <a:pt x="20492" y="83091"/>
                    </a:lnTo>
                    <a:lnTo>
                      <a:pt x="18335" y="82284"/>
                    </a:lnTo>
                    <a:lnTo>
                      <a:pt x="17665" y="82592"/>
                    </a:lnTo>
                    <a:lnTo>
                      <a:pt x="17042" y="83215"/>
                    </a:lnTo>
                    <a:lnTo>
                      <a:pt x="13839" y="84489"/>
                    </a:lnTo>
                    <a:lnTo>
                      <a:pt x="10473" y="84794"/>
                    </a:lnTo>
                    <a:lnTo>
                      <a:pt x="14387" y="82456"/>
                    </a:lnTo>
                    <a:lnTo>
                      <a:pt x="19353" y="78489"/>
                    </a:lnTo>
                    <a:lnTo>
                      <a:pt x="20461" y="77234"/>
                    </a:lnTo>
                    <a:lnTo>
                      <a:pt x="22037" y="75050"/>
                    </a:lnTo>
                    <a:lnTo>
                      <a:pt x="21549" y="74078"/>
                    </a:lnTo>
                    <a:lnTo>
                      <a:pt x="20526" y="73524"/>
                    </a:lnTo>
                    <a:lnTo>
                      <a:pt x="24125" y="69022"/>
                    </a:lnTo>
                    <a:lnTo>
                      <a:pt x="25392" y="68204"/>
                    </a:lnTo>
                    <a:lnTo>
                      <a:pt x="27699" y="68072"/>
                    </a:lnTo>
                    <a:lnTo>
                      <a:pt x="29389" y="67357"/>
                    </a:lnTo>
                    <a:lnTo>
                      <a:pt x="30134" y="67354"/>
                    </a:lnTo>
                    <a:lnTo>
                      <a:pt x="30804" y="67088"/>
                    </a:lnTo>
                    <a:lnTo>
                      <a:pt x="32286" y="65736"/>
                    </a:lnTo>
                    <a:lnTo>
                      <a:pt x="29999" y="64876"/>
                    </a:lnTo>
                    <a:lnTo>
                      <a:pt x="27638" y="64433"/>
                    </a:lnTo>
                    <a:lnTo>
                      <a:pt x="20332" y="64902"/>
                    </a:lnTo>
                    <a:lnTo>
                      <a:pt x="19371" y="64801"/>
                    </a:lnTo>
                    <a:lnTo>
                      <a:pt x="18465" y="64386"/>
                    </a:lnTo>
                    <a:lnTo>
                      <a:pt x="17877" y="63787"/>
                    </a:lnTo>
                    <a:lnTo>
                      <a:pt x="17435" y="62252"/>
                    </a:lnTo>
                    <a:lnTo>
                      <a:pt x="16899" y="61909"/>
                    </a:lnTo>
                    <a:lnTo>
                      <a:pt x="15250" y="61909"/>
                    </a:lnTo>
                    <a:lnTo>
                      <a:pt x="13625" y="62378"/>
                    </a:lnTo>
                    <a:lnTo>
                      <a:pt x="12490" y="62333"/>
                    </a:lnTo>
                    <a:lnTo>
                      <a:pt x="11376" y="61660"/>
                    </a:lnTo>
                    <a:lnTo>
                      <a:pt x="13153" y="60088"/>
                    </a:lnTo>
                    <a:lnTo>
                      <a:pt x="10862" y="59718"/>
                    </a:lnTo>
                    <a:lnTo>
                      <a:pt x="8542" y="60027"/>
                    </a:lnTo>
                    <a:lnTo>
                      <a:pt x="6611" y="59551"/>
                    </a:lnTo>
                    <a:lnTo>
                      <a:pt x="6551" y="58564"/>
                    </a:lnTo>
                    <a:lnTo>
                      <a:pt x="7426" y="57579"/>
                    </a:lnTo>
                    <a:lnTo>
                      <a:pt x="6279" y="56644"/>
                    </a:lnTo>
                    <a:lnTo>
                      <a:pt x="6042" y="55462"/>
                    </a:lnTo>
                    <a:lnTo>
                      <a:pt x="7264" y="54881"/>
                    </a:lnTo>
                    <a:lnTo>
                      <a:pt x="8599" y="55074"/>
                    </a:lnTo>
                    <a:lnTo>
                      <a:pt x="11320" y="54199"/>
                    </a:lnTo>
                    <a:lnTo>
                      <a:pt x="14806" y="53774"/>
                    </a:lnTo>
                    <a:lnTo>
                      <a:pt x="11816" y="52911"/>
                    </a:lnTo>
                    <a:lnTo>
                      <a:pt x="10625" y="52171"/>
                    </a:lnTo>
                    <a:lnTo>
                      <a:pt x="10568" y="51038"/>
                    </a:lnTo>
                    <a:lnTo>
                      <a:pt x="10805" y="50068"/>
                    </a:lnTo>
                    <a:lnTo>
                      <a:pt x="14266" y="48427"/>
                    </a:lnTo>
                    <a:lnTo>
                      <a:pt x="17955" y="47703"/>
                    </a:lnTo>
                    <a:lnTo>
                      <a:pt x="17683" y="46621"/>
                    </a:lnTo>
                    <a:lnTo>
                      <a:pt x="17941" y="45450"/>
                    </a:lnTo>
                    <a:lnTo>
                      <a:pt x="14212" y="45112"/>
                    </a:lnTo>
                    <a:lnTo>
                      <a:pt x="10529" y="45938"/>
                    </a:lnTo>
                    <a:lnTo>
                      <a:pt x="10923" y="43700"/>
                    </a:lnTo>
                    <a:lnTo>
                      <a:pt x="11805" y="41678"/>
                    </a:lnTo>
                    <a:lnTo>
                      <a:pt x="11979" y="40343"/>
                    </a:lnTo>
                    <a:lnTo>
                      <a:pt x="11803" y="38914"/>
                    </a:lnTo>
                    <a:lnTo>
                      <a:pt x="10078" y="39525"/>
                    </a:lnTo>
                    <a:lnTo>
                      <a:pt x="9876" y="37509"/>
                    </a:lnTo>
                    <a:lnTo>
                      <a:pt x="9135" y="36125"/>
                    </a:lnTo>
                    <a:lnTo>
                      <a:pt x="6580" y="37078"/>
                    </a:lnTo>
                    <a:lnTo>
                      <a:pt x="6646" y="35252"/>
                    </a:lnTo>
                    <a:lnTo>
                      <a:pt x="7382" y="33975"/>
                    </a:lnTo>
                    <a:lnTo>
                      <a:pt x="8718" y="33420"/>
                    </a:lnTo>
                    <a:lnTo>
                      <a:pt x="10045" y="33661"/>
                    </a:lnTo>
                    <a:lnTo>
                      <a:pt x="12508" y="33637"/>
                    </a:lnTo>
                    <a:lnTo>
                      <a:pt x="14883" y="32677"/>
                    </a:lnTo>
                    <a:lnTo>
                      <a:pt x="18307" y="32430"/>
                    </a:lnTo>
                    <a:lnTo>
                      <a:pt x="23764" y="32732"/>
                    </a:lnTo>
                    <a:lnTo>
                      <a:pt x="27515" y="35441"/>
                    </a:lnTo>
                    <a:lnTo>
                      <a:pt x="28483" y="34957"/>
                    </a:lnTo>
                    <a:lnTo>
                      <a:pt x="29983" y="33245"/>
                    </a:lnTo>
                    <a:lnTo>
                      <a:pt x="30687" y="33056"/>
                    </a:lnTo>
                    <a:lnTo>
                      <a:pt x="36340" y="33802"/>
                    </a:lnTo>
                    <a:lnTo>
                      <a:pt x="39851" y="34787"/>
                    </a:lnTo>
                    <a:lnTo>
                      <a:pt x="40790" y="34480"/>
                    </a:lnTo>
                    <a:lnTo>
                      <a:pt x="40283" y="32580"/>
                    </a:lnTo>
                    <a:lnTo>
                      <a:pt x="39074" y="31262"/>
                    </a:lnTo>
                    <a:lnTo>
                      <a:pt x="40593" y="29534"/>
                    </a:lnTo>
                    <a:lnTo>
                      <a:pt x="42438" y="28363"/>
                    </a:lnTo>
                    <a:lnTo>
                      <a:pt x="43671" y="27779"/>
                    </a:lnTo>
                    <a:lnTo>
                      <a:pt x="46518" y="27053"/>
                    </a:lnTo>
                    <a:lnTo>
                      <a:pt x="47759" y="26369"/>
                    </a:lnTo>
                    <a:lnTo>
                      <a:pt x="48586" y="24143"/>
                    </a:lnTo>
                    <a:lnTo>
                      <a:pt x="49902" y="22287"/>
                    </a:lnTo>
                    <a:lnTo>
                      <a:pt x="42758" y="23252"/>
                    </a:lnTo>
                    <a:lnTo>
                      <a:pt x="35961" y="21052"/>
                    </a:lnTo>
                    <a:lnTo>
                      <a:pt x="37039" y="19495"/>
                    </a:lnTo>
                    <a:lnTo>
                      <a:pt x="38474" y="18612"/>
                    </a:lnTo>
                    <a:lnTo>
                      <a:pt x="40950" y="17935"/>
                    </a:lnTo>
                    <a:lnTo>
                      <a:pt x="41185" y="17122"/>
                    </a:lnTo>
                    <a:lnTo>
                      <a:pt x="42438" y="16446"/>
                    </a:lnTo>
                    <a:lnTo>
                      <a:pt x="44510" y="14669"/>
                    </a:lnTo>
                    <a:lnTo>
                      <a:pt x="43749" y="12346"/>
                    </a:lnTo>
                    <a:lnTo>
                      <a:pt x="44157" y="10646"/>
                    </a:lnTo>
                    <a:lnTo>
                      <a:pt x="45649" y="9537"/>
                    </a:lnTo>
                    <a:lnTo>
                      <a:pt x="46116" y="7945"/>
                    </a:lnTo>
                    <a:lnTo>
                      <a:pt x="46781" y="6772"/>
                    </a:lnTo>
                    <a:lnTo>
                      <a:pt x="49808" y="6352"/>
                    </a:lnTo>
                    <a:lnTo>
                      <a:pt x="52718" y="5261"/>
                    </a:lnTo>
                    <a:lnTo>
                      <a:pt x="53769" y="5367"/>
                    </a:lnTo>
                    <a:lnTo>
                      <a:pt x="57205" y="5115"/>
                    </a:lnTo>
                    <a:lnTo>
                      <a:pt x="58369" y="5555"/>
                    </a:lnTo>
                    <a:lnTo>
                      <a:pt x="58104" y="3626"/>
                    </a:lnTo>
                    <a:lnTo>
                      <a:pt x="60214" y="3375"/>
                    </a:lnTo>
                    <a:lnTo>
                      <a:pt x="61039" y="3760"/>
                    </a:lnTo>
                    <a:lnTo>
                      <a:pt x="61402" y="5127"/>
                    </a:lnTo>
                    <a:lnTo>
                      <a:pt x="62361" y="5999"/>
                    </a:lnTo>
                    <a:lnTo>
                      <a:pt x="62657" y="7513"/>
                    </a:lnTo>
                    <a:lnTo>
                      <a:pt x="62014" y="8682"/>
                    </a:lnTo>
                    <a:lnTo>
                      <a:pt x="60940" y="9582"/>
                    </a:lnTo>
                    <a:lnTo>
                      <a:pt x="61922" y="10503"/>
                    </a:lnTo>
                    <a:lnTo>
                      <a:pt x="60399" y="12166"/>
                    </a:lnTo>
                    <a:lnTo>
                      <a:pt x="62043" y="11458"/>
                    </a:lnTo>
                    <a:lnTo>
                      <a:pt x="64386" y="9829"/>
                    </a:lnTo>
                    <a:lnTo>
                      <a:pt x="64265" y="8496"/>
                    </a:lnTo>
                    <a:lnTo>
                      <a:pt x="63866" y="6820"/>
                    </a:lnTo>
                    <a:lnTo>
                      <a:pt x="63214" y="5307"/>
                    </a:lnTo>
                    <a:lnTo>
                      <a:pt x="63514" y="3639"/>
                    </a:lnTo>
                    <a:lnTo>
                      <a:pt x="64831" y="2595"/>
                    </a:lnTo>
                    <a:lnTo>
                      <a:pt x="68293" y="2070"/>
                    </a:lnTo>
                    <a:lnTo>
                      <a:pt x="66873" y="174"/>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72" name="ee4p_IS_1_15912">
                <a:extLst>
                  <a:ext uri="{FF2B5EF4-FFF2-40B4-BE49-F238E27FC236}">
                    <a16:creationId xmlns="" xmlns:a16="http://schemas.microsoft.com/office/drawing/2014/main" id="{CBB26375-0E52-4A63-B337-4C1A9465EE1F}"/>
                  </a:ext>
                </a:extLst>
              </p:cNvPr>
              <p:cNvSpPr>
                <a:spLocks noChangeAspect="1"/>
              </p:cNvSpPr>
              <p:nvPr>
                <p:custDataLst>
                  <p:tags r:id="rId24"/>
                </p:custDataLst>
              </p:nvPr>
            </p:nvSpPr>
            <p:spPr>
              <a:xfrm>
                <a:off x="1578311" y="1483186"/>
                <a:ext cx="972377" cy="451067"/>
              </a:xfrm>
              <a:custGeom>
                <a:avLst/>
                <a:gdLst/>
                <a:ahLst/>
                <a:cxnLst/>
                <a:rect l="0" t="0" r="0" b="0"/>
                <a:pathLst>
                  <a:path w="241456" h="112007">
                    <a:moveTo>
                      <a:pt x="197518" y="10959"/>
                    </a:moveTo>
                    <a:lnTo>
                      <a:pt x="200053" y="11095"/>
                    </a:lnTo>
                    <a:lnTo>
                      <a:pt x="204200" y="9834"/>
                    </a:lnTo>
                    <a:lnTo>
                      <a:pt x="205936" y="9005"/>
                    </a:lnTo>
                    <a:lnTo>
                      <a:pt x="210191" y="6134"/>
                    </a:lnTo>
                    <a:lnTo>
                      <a:pt x="212709" y="5334"/>
                    </a:lnTo>
                    <a:lnTo>
                      <a:pt x="216589" y="5530"/>
                    </a:lnTo>
                    <a:lnTo>
                      <a:pt x="218464" y="5330"/>
                    </a:lnTo>
                    <a:lnTo>
                      <a:pt x="218507" y="5609"/>
                    </a:lnTo>
                    <a:lnTo>
                      <a:pt x="216124" y="6776"/>
                    </a:lnTo>
                    <a:lnTo>
                      <a:pt x="214210" y="7175"/>
                    </a:lnTo>
                    <a:lnTo>
                      <a:pt x="211468" y="8910"/>
                    </a:lnTo>
                    <a:lnTo>
                      <a:pt x="208864" y="12818"/>
                    </a:lnTo>
                    <a:lnTo>
                      <a:pt x="206932" y="14734"/>
                    </a:lnTo>
                    <a:lnTo>
                      <a:pt x="206953" y="15584"/>
                    </a:lnTo>
                    <a:lnTo>
                      <a:pt x="209300" y="17092"/>
                    </a:lnTo>
                    <a:lnTo>
                      <a:pt x="211870" y="17948"/>
                    </a:lnTo>
                    <a:lnTo>
                      <a:pt x="214234" y="17172"/>
                    </a:lnTo>
                    <a:lnTo>
                      <a:pt x="215267" y="17474"/>
                    </a:lnTo>
                    <a:lnTo>
                      <a:pt x="216201" y="18595"/>
                    </a:lnTo>
                    <a:lnTo>
                      <a:pt x="216728" y="19704"/>
                    </a:lnTo>
                    <a:lnTo>
                      <a:pt x="216846" y="20802"/>
                    </a:lnTo>
                    <a:lnTo>
                      <a:pt x="216421" y="23099"/>
                    </a:lnTo>
                    <a:lnTo>
                      <a:pt x="214999" y="25404"/>
                    </a:lnTo>
                    <a:lnTo>
                      <a:pt x="213081" y="27331"/>
                    </a:lnTo>
                    <a:lnTo>
                      <a:pt x="213351" y="27937"/>
                    </a:lnTo>
                    <a:lnTo>
                      <a:pt x="214889" y="28250"/>
                    </a:lnTo>
                    <a:lnTo>
                      <a:pt x="222215" y="27002"/>
                    </a:lnTo>
                    <a:lnTo>
                      <a:pt x="222975" y="27094"/>
                    </a:lnTo>
                    <a:lnTo>
                      <a:pt x="223396" y="27715"/>
                    </a:lnTo>
                    <a:lnTo>
                      <a:pt x="223478" y="28867"/>
                    </a:lnTo>
                    <a:lnTo>
                      <a:pt x="223881" y="29908"/>
                    </a:lnTo>
                    <a:lnTo>
                      <a:pt x="224604" y="30841"/>
                    </a:lnTo>
                    <a:lnTo>
                      <a:pt x="224379" y="31794"/>
                    </a:lnTo>
                    <a:lnTo>
                      <a:pt x="221172" y="34805"/>
                    </a:lnTo>
                    <a:lnTo>
                      <a:pt x="224955" y="32910"/>
                    </a:lnTo>
                    <a:lnTo>
                      <a:pt x="227948" y="32374"/>
                    </a:lnTo>
                    <a:lnTo>
                      <a:pt x="233067" y="33327"/>
                    </a:lnTo>
                    <a:lnTo>
                      <a:pt x="235162" y="34420"/>
                    </a:lnTo>
                    <a:lnTo>
                      <a:pt x="236388" y="36341"/>
                    </a:lnTo>
                    <a:lnTo>
                      <a:pt x="238160" y="35705"/>
                    </a:lnTo>
                    <a:lnTo>
                      <a:pt x="238930" y="35742"/>
                    </a:lnTo>
                    <a:lnTo>
                      <a:pt x="240089" y="36836"/>
                    </a:lnTo>
                    <a:lnTo>
                      <a:pt x="240130" y="38003"/>
                    </a:lnTo>
                    <a:lnTo>
                      <a:pt x="239280" y="39663"/>
                    </a:lnTo>
                    <a:lnTo>
                      <a:pt x="238986" y="41195"/>
                    </a:lnTo>
                    <a:lnTo>
                      <a:pt x="238096" y="41824"/>
                    </a:lnTo>
                    <a:lnTo>
                      <a:pt x="236432" y="42279"/>
                    </a:lnTo>
                    <a:lnTo>
                      <a:pt x="235956" y="42793"/>
                    </a:lnTo>
                    <a:lnTo>
                      <a:pt x="236689" y="43959"/>
                    </a:lnTo>
                    <a:lnTo>
                      <a:pt x="237768" y="45098"/>
                    </a:lnTo>
                    <a:lnTo>
                      <a:pt x="239302" y="45151"/>
                    </a:lnTo>
                    <a:lnTo>
                      <a:pt x="239575" y="45675"/>
                    </a:lnTo>
                    <a:lnTo>
                      <a:pt x="239610" y="46308"/>
                    </a:lnTo>
                    <a:lnTo>
                      <a:pt x="239402" y="47047"/>
                    </a:lnTo>
                    <a:lnTo>
                      <a:pt x="238901" y="47556"/>
                    </a:lnTo>
                    <a:lnTo>
                      <a:pt x="238109" y="47834"/>
                    </a:lnTo>
                    <a:lnTo>
                      <a:pt x="237060" y="48649"/>
                    </a:lnTo>
                    <a:lnTo>
                      <a:pt x="240909" y="50433"/>
                    </a:lnTo>
                    <a:lnTo>
                      <a:pt x="241400" y="51094"/>
                    </a:lnTo>
                    <a:lnTo>
                      <a:pt x="241455" y="52066"/>
                    </a:lnTo>
                    <a:lnTo>
                      <a:pt x="241155" y="53128"/>
                    </a:lnTo>
                    <a:lnTo>
                      <a:pt x="240499" y="54285"/>
                    </a:lnTo>
                    <a:lnTo>
                      <a:pt x="239338" y="54971"/>
                    </a:lnTo>
                    <a:lnTo>
                      <a:pt x="236565" y="55083"/>
                    </a:lnTo>
                    <a:lnTo>
                      <a:pt x="234868" y="55832"/>
                    </a:lnTo>
                    <a:lnTo>
                      <a:pt x="235446" y="57084"/>
                    </a:lnTo>
                    <a:lnTo>
                      <a:pt x="235402" y="58662"/>
                    </a:lnTo>
                    <a:lnTo>
                      <a:pt x="234891" y="60521"/>
                    </a:lnTo>
                    <a:lnTo>
                      <a:pt x="232708" y="63332"/>
                    </a:lnTo>
                    <a:lnTo>
                      <a:pt x="230657" y="64825"/>
                    </a:lnTo>
                    <a:lnTo>
                      <a:pt x="228651" y="65793"/>
                    </a:lnTo>
                    <a:lnTo>
                      <a:pt x="225073" y="65452"/>
                    </a:lnTo>
                    <a:lnTo>
                      <a:pt x="223124" y="64706"/>
                    </a:lnTo>
                    <a:lnTo>
                      <a:pt x="223341" y="67128"/>
                    </a:lnTo>
                    <a:lnTo>
                      <a:pt x="221349" y="68618"/>
                    </a:lnTo>
                    <a:lnTo>
                      <a:pt x="221726" y="69862"/>
                    </a:lnTo>
                    <a:lnTo>
                      <a:pt x="222419" y="70494"/>
                    </a:lnTo>
                    <a:lnTo>
                      <a:pt x="222074" y="72090"/>
                    </a:lnTo>
                    <a:lnTo>
                      <a:pt x="221128" y="73668"/>
                    </a:lnTo>
                    <a:lnTo>
                      <a:pt x="219542" y="75378"/>
                    </a:lnTo>
                    <a:lnTo>
                      <a:pt x="217748" y="76444"/>
                    </a:lnTo>
                    <a:lnTo>
                      <a:pt x="214181" y="77728"/>
                    </a:lnTo>
                    <a:lnTo>
                      <a:pt x="211133" y="79863"/>
                    </a:lnTo>
                    <a:lnTo>
                      <a:pt x="209050" y="80707"/>
                    </a:lnTo>
                    <a:lnTo>
                      <a:pt x="203870" y="80671"/>
                    </a:lnTo>
                    <a:lnTo>
                      <a:pt x="198582" y="82044"/>
                    </a:lnTo>
                    <a:lnTo>
                      <a:pt x="191110" y="84933"/>
                    </a:lnTo>
                    <a:lnTo>
                      <a:pt x="186079" y="87247"/>
                    </a:lnTo>
                    <a:lnTo>
                      <a:pt x="182196" y="89863"/>
                    </a:lnTo>
                    <a:lnTo>
                      <a:pt x="177065" y="94126"/>
                    </a:lnTo>
                    <a:lnTo>
                      <a:pt x="173256" y="95918"/>
                    </a:lnTo>
                    <a:lnTo>
                      <a:pt x="171059" y="96401"/>
                    </a:lnTo>
                    <a:lnTo>
                      <a:pt x="166783" y="96782"/>
                    </a:lnTo>
                    <a:lnTo>
                      <a:pt x="163200" y="97937"/>
                    </a:lnTo>
                    <a:lnTo>
                      <a:pt x="151296" y="100099"/>
                    </a:lnTo>
                    <a:lnTo>
                      <a:pt x="147266" y="101279"/>
                    </a:lnTo>
                    <a:lnTo>
                      <a:pt x="146745" y="102354"/>
                    </a:lnTo>
                    <a:lnTo>
                      <a:pt x="145074" y="103968"/>
                    </a:lnTo>
                    <a:lnTo>
                      <a:pt x="144969" y="104551"/>
                    </a:lnTo>
                    <a:lnTo>
                      <a:pt x="145703" y="105002"/>
                    </a:lnTo>
                    <a:lnTo>
                      <a:pt x="145838" y="105587"/>
                    </a:lnTo>
                    <a:lnTo>
                      <a:pt x="144365" y="107494"/>
                    </a:lnTo>
                    <a:lnTo>
                      <a:pt x="141422" y="108873"/>
                    </a:lnTo>
                    <a:lnTo>
                      <a:pt x="140031" y="108850"/>
                    </a:lnTo>
                    <a:lnTo>
                      <a:pt x="138347" y="107664"/>
                    </a:lnTo>
                    <a:lnTo>
                      <a:pt x="137614" y="107706"/>
                    </a:lnTo>
                    <a:lnTo>
                      <a:pt x="137326" y="107887"/>
                    </a:lnTo>
                    <a:lnTo>
                      <a:pt x="137309" y="108259"/>
                    </a:lnTo>
                    <a:lnTo>
                      <a:pt x="138276" y="109682"/>
                    </a:lnTo>
                    <a:lnTo>
                      <a:pt x="136495" y="110345"/>
                    </a:lnTo>
                    <a:lnTo>
                      <a:pt x="128738" y="112006"/>
                    </a:lnTo>
                    <a:lnTo>
                      <a:pt x="115546" y="110773"/>
                    </a:lnTo>
                    <a:lnTo>
                      <a:pt x="110320" y="109496"/>
                    </a:lnTo>
                    <a:lnTo>
                      <a:pt x="103870" y="107465"/>
                    </a:lnTo>
                    <a:lnTo>
                      <a:pt x="100029" y="106923"/>
                    </a:lnTo>
                    <a:lnTo>
                      <a:pt x="94585" y="106791"/>
                    </a:lnTo>
                    <a:lnTo>
                      <a:pt x="90112" y="103942"/>
                    </a:lnTo>
                    <a:lnTo>
                      <a:pt x="88042" y="102179"/>
                    </a:lnTo>
                    <a:lnTo>
                      <a:pt x="87876" y="101447"/>
                    </a:lnTo>
                    <a:lnTo>
                      <a:pt x="88109" y="100612"/>
                    </a:lnTo>
                    <a:lnTo>
                      <a:pt x="88575" y="100043"/>
                    </a:lnTo>
                    <a:lnTo>
                      <a:pt x="89271" y="99734"/>
                    </a:lnTo>
                    <a:lnTo>
                      <a:pt x="90747" y="99703"/>
                    </a:lnTo>
                    <a:lnTo>
                      <a:pt x="90939" y="99454"/>
                    </a:lnTo>
                    <a:lnTo>
                      <a:pt x="89813" y="98040"/>
                    </a:lnTo>
                    <a:lnTo>
                      <a:pt x="88736" y="98498"/>
                    </a:lnTo>
                    <a:lnTo>
                      <a:pt x="85855" y="100494"/>
                    </a:lnTo>
                    <a:lnTo>
                      <a:pt x="84573" y="100422"/>
                    </a:lnTo>
                    <a:lnTo>
                      <a:pt x="82890" y="99425"/>
                    </a:lnTo>
                    <a:lnTo>
                      <a:pt x="82826" y="98455"/>
                    </a:lnTo>
                    <a:lnTo>
                      <a:pt x="79535" y="98084"/>
                    </a:lnTo>
                    <a:lnTo>
                      <a:pt x="76676" y="96872"/>
                    </a:lnTo>
                    <a:lnTo>
                      <a:pt x="73835" y="95127"/>
                    </a:lnTo>
                    <a:lnTo>
                      <a:pt x="73411" y="94461"/>
                    </a:lnTo>
                    <a:lnTo>
                      <a:pt x="74775" y="93489"/>
                    </a:lnTo>
                    <a:lnTo>
                      <a:pt x="74512" y="93298"/>
                    </a:lnTo>
                    <a:lnTo>
                      <a:pt x="73485" y="93133"/>
                    </a:lnTo>
                    <a:lnTo>
                      <a:pt x="71410" y="93453"/>
                    </a:lnTo>
                    <a:lnTo>
                      <a:pt x="68284" y="95660"/>
                    </a:lnTo>
                    <a:lnTo>
                      <a:pt x="66934" y="96167"/>
                    </a:lnTo>
                    <a:lnTo>
                      <a:pt x="46504" y="96683"/>
                    </a:lnTo>
                    <a:lnTo>
                      <a:pt x="41323" y="96911"/>
                    </a:lnTo>
                    <a:lnTo>
                      <a:pt x="40321" y="97246"/>
                    </a:lnTo>
                    <a:lnTo>
                      <a:pt x="39418" y="95811"/>
                    </a:lnTo>
                    <a:lnTo>
                      <a:pt x="38614" y="92606"/>
                    </a:lnTo>
                    <a:lnTo>
                      <a:pt x="38314" y="90492"/>
                    </a:lnTo>
                    <a:lnTo>
                      <a:pt x="38520" y="89468"/>
                    </a:lnTo>
                    <a:lnTo>
                      <a:pt x="39238" y="88238"/>
                    </a:lnTo>
                    <a:lnTo>
                      <a:pt x="40349" y="88447"/>
                    </a:lnTo>
                    <a:lnTo>
                      <a:pt x="41407" y="89425"/>
                    </a:lnTo>
                    <a:lnTo>
                      <a:pt x="42364" y="90811"/>
                    </a:lnTo>
                    <a:lnTo>
                      <a:pt x="43464" y="91478"/>
                    </a:lnTo>
                    <a:lnTo>
                      <a:pt x="50595" y="89792"/>
                    </a:lnTo>
                    <a:lnTo>
                      <a:pt x="53490" y="88657"/>
                    </a:lnTo>
                    <a:lnTo>
                      <a:pt x="54721" y="87579"/>
                    </a:lnTo>
                    <a:lnTo>
                      <a:pt x="56170" y="85743"/>
                    </a:lnTo>
                    <a:lnTo>
                      <a:pt x="57707" y="84803"/>
                    </a:lnTo>
                    <a:lnTo>
                      <a:pt x="58441" y="83914"/>
                    </a:lnTo>
                    <a:lnTo>
                      <a:pt x="59882" y="81098"/>
                    </a:lnTo>
                    <a:lnTo>
                      <a:pt x="60877" y="79789"/>
                    </a:lnTo>
                    <a:lnTo>
                      <a:pt x="62069" y="78822"/>
                    </a:lnTo>
                    <a:lnTo>
                      <a:pt x="63455" y="78198"/>
                    </a:lnTo>
                    <a:lnTo>
                      <a:pt x="66609" y="77752"/>
                    </a:lnTo>
                    <a:lnTo>
                      <a:pt x="64534" y="77088"/>
                    </a:lnTo>
                    <a:lnTo>
                      <a:pt x="62555" y="77088"/>
                    </a:lnTo>
                    <a:lnTo>
                      <a:pt x="55821" y="80068"/>
                    </a:lnTo>
                    <a:lnTo>
                      <a:pt x="53563" y="80068"/>
                    </a:lnTo>
                    <a:lnTo>
                      <a:pt x="53658" y="79604"/>
                    </a:lnTo>
                    <a:lnTo>
                      <a:pt x="54610" y="78763"/>
                    </a:lnTo>
                    <a:lnTo>
                      <a:pt x="56926" y="77310"/>
                    </a:lnTo>
                    <a:lnTo>
                      <a:pt x="55335" y="77200"/>
                    </a:lnTo>
                    <a:lnTo>
                      <a:pt x="54728" y="76543"/>
                    </a:lnTo>
                    <a:lnTo>
                      <a:pt x="54658" y="75156"/>
                    </a:lnTo>
                    <a:lnTo>
                      <a:pt x="55841" y="72921"/>
                    </a:lnTo>
                    <a:lnTo>
                      <a:pt x="61323" y="69970"/>
                    </a:lnTo>
                    <a:lnTo>
                      <a:pt x="63219" y="69535"/>
                    </a:lnTo>
                    <a:lnTo>
                      <a:pt x="63795" y="68951"/>
                    </a:lnTo>
                    <a:lnTo>
                      <a:pt x="63076" y="68474"/>
                    </a:lnTo>
                    <a:lnTo>
                      <a:pt x="61930" y="68190"/>
                    </a:lnTo>
                    <a:lnTo>
                      <a:pt x="56414" y="71227"/>
                    </a:lnTo>
                    <a:lnTo>
                      <a:pt x="52399" y="72277"/>
                    </a:lnTo>
                    <a:lnTo>
                      <a:pt x="51205" y="72072"/>
                    </a:lnTo>
                    <a:lnTo>
                      <a:pt x="49128" y="70894"/>
                    </a:lnTo>
                    <a:lnTo>
                      <a:pt x="48459" y="70370"/>
                    </a:lnTo>
                    <a:lnTo>
                      <a:pt x="47563" y="69021"/>
                    </a:lnTo>
                    <a:lnTo>
                      <a:pt x="47664" y="68207"/>
                    </a:lnTo>
                    <a:lnTo>
                      <a:pt x="49577" y="65823"/>
                    </a:lnTo>
                    <a:lnTo>
                      <a:pt x="49269" y="65361"/>
                    </a:lnTo>
                    <a:lnTo>
                      <a:pt x="47953" y="65125"/>
                    </a:lnTo>
                    <a:lnTo>
                      <a:pt x="44415" y="62927"/>
                    </a:lnTo>
                    <a:lnTo>
                      <a:pt x="38815" y="63147"/>
                    </a:lnTo>
                    <a:lnTo>
                      <a:pt x="24958" y="61874"/>
                    </a:lnTo>
                    <a:lnTo>
                      <a:pt x="22095" y="62414"/>
                    </a:lnTo>
                    <a:lnTo>
                      <a:pt x="17374" y="64301"/>
                    </a:lnTo>
                    <a:lnTo>
                      <a:pt x="14521" y="64923"/>
                    </a:lnTo>
                    <a:lnTo>
                      <a:pt x="13203" y="64512"/>
                    </a:lnTo>
                    <a:lnTo>
                      <a:pt x="12005" y="63515"/>
                    </a:lnTo>
                    <a:lnTo>
                      <a:pt x="10917" y="62170"/>
                    </a:lnTo>
                    <a:lnTo>
                      <a:pt x="9940" y="60475"/>
                    </a:lnTo>
                    <a:lnTo>
                      <a:pt x="10363" y="59292"/>
                    </a:lnTo>
                    <a:lnTo>
                      <a:pt x="12190" y="58618"/>
                    </a:lnTo>
                    <a:lnTo>
                      <a:pt x="13530" y="58298"/>
                    </a:lnTo>
                    <a:lnTo>
                      <a:pt x="17302" y="58708"/>
                    </a:lnTo>
                    <a:lnTo>
                      <a:pt x="21899" y="57520"/>
                    </a:lnTo>
                    <a:lnTo>
                      <a:pt x="24832" y="57271"/>
                    </a:lnTo>
                    <a:lnTo>
                      <a:pt x="25674" y="57084"/>
                    </a:lnTo>
                    <a:lnTo>
                      <a:pt x="27401" y="55818"/>
                    </a:lnTo>
                    <a:lnTo>
                      <a:pt x="28252" y="55499"/>
                    </a:lnTo>
                    <a:lnTo>
                      <a:pt x="29581" y="55943"/>
                    </a:lnTo>
                    <a:lnTo>
                      <a:pt x="30224" y="56802"/>
                    </a:lnTo>
                    <a:lnTo>
                      <a:pt x="34852" y="55467"/>
                    </a:lnTo>
                    <a:lnTo>
                      <a:pt x="36441" y="54797"/>
                    </a:lnTo>
                    <a:lnTo>
                      <a:pt x="36620" y="54387"/>
                    </a:lnTo>
                    <a:lnTo>
                      <a:pt x="37316" y="53906"/>
                    </a:lnTo>
                    <a:lnTo>
                      <a:pt x="39618" y="54629"/>
                    </a:lnTo>
                    <a:lnTo>
                      <a:pt x="41482" y="54652"/>
                    </a:lnTo>
                    <a:lnTo>
                      <a:pt x="43809" y="54155"/>
                    </a:lnTo>
                    <a:lnTo>
                      <a:pt x="47922" y="53936"/>
                    </a:lnTo>
                    <a:lnTo>
                      <a:pt x="57127" y="53823"/>
                    </a:lnTo>
                    <a:lnTo>
                      <a:pt x="58506" y="52733"/>
                    </a:lnTo>
                    <a:lnTo>
                      <a:pt x="59155" y="51769"/>
                    </a:lnTo>
                    <a:lnTo>
                      <a:pt x="59967" y="49327"/>
                    </a:lnTo>
                    <a:lnTo>
                      <a:pt x="59608" y="48823"/>
                    </a:lnTo>
                    <a:lnTo>
                      <a:pt x="53858" y="51073"/>
                    </a:lnTo>
                    <a:lnTo>
                      <a:pt x="52546" y="51038"/>
                    </a:lnTo>
                    <a:lnTo>
                      <a:pt x="45891" y="49846"/>
                    </a:lnTo>
                    <a:lnTo>
                      <a:pt x="43486" y="48496"/>
                    </a:lnTo>
                    <a:lnTo>
                      <a:pt x="44274" y="47412"/>
                    </a:lnTo>
                    <a:lnTo>
                      <a:pt x="47800" y="45075"/>
                    </a:lnTo>
                    <a:lnTo>
                      <a:pt x="51441" y="43199"/>
                    </a:lnTo>
                    <a:lnTo>
                      <a:pt x="56799" y="41169"/>
                    </a:lnTo>
                    <a:lnTo>
                      <a:pt x="58054" y="40379"/>
                    </a:lnTo>
                    <a:lnTo>
                      <a:pt x="58184" y="39444"/>
                    </a:lnTo>
                    <a:lnTo>
                      <a:pt x="54615" y="37775"/>
                    </a:lnTo>
                    <a:lnTo>
                      <a:pt x="47855" y="38236"/>
                    </a:lnTo>
                    <a:lnTo>
                      <a:pt x="46125" y="36254"/>
                    </a:lnTo>
                    <a:lnTo>
                      <a:pt x="40511" y="35080"/>
                    </a:lnTo>
                    <a:lnTo>
                      <a:pt x="36773" y="35818"/>
                    </a:lnTo>
                    <a:lnTo>
                      <a:pt x="34787" y="34619"/>
                    </a:lnTo>
                    <a:lnTo>
                      <a:pt x="29931" y="36277"/>
                    </a:lnTo>
                    <a:lnTo>
                      <a:pt x="19263" y="38675"/>
                    </a:lnTo>
                    <a:lnTo>
                      <a:pt x="15018" y="40335"/>
                    </a:lnTo>
                    <a:lnTo>
                      <a:pt x="12732" y="40884"/>
                    </a:lnTo>
                    <a:lnTo>
                      <a:pt x="10098" y="39529"/>
                    </a:lnTo>
                    <a:lnTo>
                      <a:pt x="5566" y="38001"/>
                    </a:lnTo>
                    <a:lnTo>
                      <a:pt x="462" y="37525"/>
                    </a:lnTo>
                    <a:lnTo>
                      <a:pt x="0" y="36624"/>
                    </a:lnTo>
                    <a:lnTo>
                      <a:pt x="2977" y="33865"/>
                    </a:lnTo>
                    <a:lnTo>
                      <a:pt x="5014" y="33366"/>
                    </a:lnTo>
                    <a:lnTo>
                      <a:pt x="7067" y="33619"/>
                    </a:lnTo>
                    <a:lnTo>
                      <a:pt x="10983" y="35544"/>
                    </a:lnTo>
                    <a:lnTo>
                      <a:pt x="13686" y="36146"/>
                    </a:lnTo>
                    <a:lnTo>
                      <a:pt x="10297" y="33321"/>
                    </a:lnTo>
                    <a:lnTo>
                      <a:pt x="10385" y="32234"/>
                    </a:lnTo>
                    <a:lnTo>
                      <a:pt x="10130" y="30606"/>
                    </a:lnTo>
                    <a:lnTo>
                      <a:pt x="9080" y="29906"/>
                    </a:lnTo>
                    <a:lnTo>
                      <a:pt x="8044" y="28102"/>
                    </a:lnTo>
                    <a:lnTo>
                      <a:pt x="8470" y="27493"/>
                    </a:lnTo>
                    <a:lnTo>
                      <a:pt x="9801" y="27279"/>
                    </a:lnTo>
                    <a:lnTo>
                      <a:pt x="12529" y="27889"/>
                    </a:lnTo>
                    <a:lnTo>
                      <a:pt x="19011" y="31018"/>
                    </a:lnTo>
                    <a:lnTo>
                      <a:pt x="22194" y="30464"/>
                    </a:lnTo>
                    <a:lnTo>
                      <a:pt x="23941" y="29311"/>
                    </a:lnTo>
                    <a:lnTo>
                      <a:pt x="26321" y="28456"/>
                    </a:lnTo>
                    <a:lnTo>
                      <a:pt x="25645" y="28010"/>
                    </a:lnTo>
                    <a:lnTo>
                      <a:pt x="20042" y="27957"/>
                    </a:lnTo>
                    <a:lnTo>
                      <a:pt x="17047" y="27320"/>
                    </a:lnTo>
                    <a:lnTo>
                      <a:pt x="15532" y="26404"/>
                    </a:lnTo>
                    <a:lnTo>
                      <a:pt x="14220" y="24841"/>
                    </a:lnTo>
                    <a:lnTo>
                      <a:pt x="14682" y="24123"/>
                    </a:lnTo>
                    <a:lnTo>
                      <a:pt x="16239" y="23551"/>
                    </a:lnTo>
                    <a:lnTo>
                      <a:pt x="21023" y="23717"/>
                    </a:lnTo>
                    <a:lnTo>
                      <a:pt x="17871" y="21005"/>
                    </a:lnTo>
                    <a:lnTo>
                      <a:pt x="15680" y="19445"/>
                    </a:lnTo>
                    <a:lnTo>
                      <a:pt x="15442" y="18691"/>
                    </a:lnTo>
                    <a:lnTo>
                      <a:pt x="15592" y="17744"/>
                    </a:lnTo>
                    <a:lnTo>
                      <a:pt x="15889" y="17110"/>
                    </a:lnTo>
                    <a:lnTo>
                      <a:pt x="16330" y="16793"/>
                    </a:lnTo>
                    <a:lnTo>
                      <a:pt x="21821" y="18380"/>
                    </a:lnTo>
                    <a:lnTo>
                      <a:pt x="23023" y="18448"/>
                    </a:lnTo>
                    <a:lnTo>
                      <a:pt x="21913" y="17422"/>
                    </a:lnTo>
                    <a:lnTo>
                      <a:pt x="19506" y="15915"/>
                    </a:lnTo>
                    <a:lnTo>
                      <a:pt x="19396" y="15349"/>
                    </a:lnTo>
                    <a:lnTo>
                      <a:pt x="20410" y="14883"/>
                    </a:lnTo>
                    <a:lnTo>
                      <a:pt x="20911" y="14023"/>
                    </a:lnTo>
                    <a:lnTo>
                      <a:pt x="20957" y="13312"/>
                    </a:lnTo>
                    <a:lnTo>
                      <a:pt x="22624" y="12703"/>
                    </a:lnTo>
                    <a:lnTo>
                      <a:pt x="24304" y="12676"/>
                    </a:lnTo>
                    <a:lnTo>
                      <a:pt x="25997" y="13231"/>
                    </a:lnTo>
                    <a:lnTo>
                      <a:pt x="31247" y="16178"/>
                    </a:lnTo>
                    <a:lnTo>
                      <a:pt x="32000" y="17004"/>
                    </a:lnTo>
                    <a:lnTo>
                      <a:pt x="32248" y="18093"/>
                    </a:lnTo>
                    <a:lnTo>
                      <a:pt x="31991" y="19441"/>
                    </a:lnTo>
                    <a:lnTo>
                      <a:pt x="32210" y="19987"/>
                    </a:lnTo>
                    <a:lnTo>
                      <a:pt x="34262" y="19523"/>
                    </a:lnTo>
                    <a:lnTo>
                      <a:pt x="35898" y="20091"/>
                    </a:lnTo>
                    <a:lnTo>
                      <a:pt x="36714" y="19938"/>
                    </a:lnTo>
                    <a:lnTo>
                      <a:pt x="38748" y="17907"/>
                    </a:lnTo>
                    <a:lnTo>
                      <a:pt x="40152" y="18386"/>
                    </a:lnTo>
                    <a:lnTo>
                      <a:pt x="40998" y="19336"/>
                    </a:lnTo>
                    <a:lnTo>
                      <a:pt x="41261" y="20195"/>
                    </a:lnTo>
                    <a:lnTo>
                      <a:pt x="41386" y="21374"/>
                    </a:lnTo>
                    <a:lnTo>
                      <a:pt x="41028" y="23829"/>
                    </a:lnTo>
                    <a:lnTo>
                      <a:pt x="41121" y="24175"/>
                    </a:lnTo>
                    <a:lnTo>
                      <a:pt x="42546" y="22790"/>
                    </a:lnTo>
                    <a:lnTo>
                      <a:pt x="44976" y="22685"/>
                    </a:lnTo>
                    <a:lnTo>
                      <a:pt x="45289" y="21988"/>
                    </a:lnTo>
                    <a:lnTo>
                      <a:pt x="45362" y="19404"/>
                    </a:lnTo>
                    <a:lnTo>
                      <a:pt x="45165" y="17224"/>
                    </a:lnTo>
                    <a:lnTo>
                      <a:pt x="44896" y="16772"/>
                    </a:lnTo>
                    <a:lnTo>
                      <a:pt x="36911" y="13746"/>
                    </a:lnTo>
                    <a:lnTo>
                      <a:pt x="35522" y="13031"/>
                    </a:lnTo>
                    <a:lnTo>
                      <a:pt x="33782" y="11538"/>
                    </a:lnTo>
                    <a:lnTo>
                      <a:pt x="34134" y="10787"/>
                    </a:lnTo>
                    <a:lnTo>
                      <a:pt x="35690" y="10116"/>
                    </a:lnTo>
                    <a:lnTo>
                      <a:pt x="38036" y="9849"/>
                    </a:lnTo>
                    <a:lnTo>
                      <a:pt x="43479" y="9884"/>
                    </a:lnTo>
                    <a:lnTo>
                      <a:pt x="44031" y="9570"/>
                    </a:lnTo>
                    <a:lnTo>
                      <a:pt x="42976" y="8783"/>
                    </a:lnTo>
                    <a:lnTo>
                      <a:pt x="40456" y="8274"/>
                    </a:lnTo>
                    <a:lnTo>
                      <a:pt x="39867" y="7820"/>
                    </a:lnTo>
                    <a:lnTo>
                      <a:pt x="39568" y="6945"/>
                    </a:lnTo>
                    <a:lnTo>
                      <a:pt x="36581" y="7423"/>
                    </a:lnTo>
                    <a:lnTo>
                      <a:pt x="33249" y="7442"/>
                    </a:lnTo>
                    <a:lnTo>
                      <a:pt x="30045" y="6907"/>
                    </a:lnTo>
                    <a:lnTo>
                      <a:pt x="29979" y="6226"/>
                    </a:lnTo>
                    <a:lnTo>
                      <a:pt x="31244" y="5226"/>
                    </a:lnTo>
                    <a:lnTo>
                      <a:pt x="33861" y="3565"/>
                    </a:lnTo>
                    <a:lnTo>
                      <a:pt x="35080" y="3153"/>
                    </a:lnTo>
                    <a:lnTo>
                      <a:pt x="38739" y="3443"/>
                    </a:lnTo>
                    <a:lnTo>
                      <a:pt x="42375" y="2977"/>
                    </a:lnTo>
                    <a:lnTo>
                      <a:pt x="45320" y="3540"/>
                    </a:lnTo>
                    <a:lnTo>
                      <a:pt x="47656" y="5185"/>
                    </a:lnTo>
                    <a:lnTo>
                      <a:pt x="50979" y="8069"/>
                    </a:lnTo>
                    <a:lnTo>
                      <a:pt x="55473" y="9913"/>
                    </a:lnTo>
                    <a:lnTo>
                      <a:pt x="55884" y="10491"/>
                    </a:lnTo>
                    <a:lnTo>
                      <a:pt x="58275" y="11999"/>
                    </a:lnTo>
                    <a:lnTo>
                      <a:pt x="63028" y="16051"/>
                    </a:lnTo>
                    <a:lnTo>
                      <a:pt x="67857" y="18398"/>
                    </a:lnTo>
                    <a:lnTo>
                      <a:pt x="68081" y="18995"/>
                    </a:lnTo>
                    <a:lnTo>
                      <a:pt x="67287" y="19697"/>
                    </a:lnTo>
                    <a:lnTo>
                      <a:pt x="65430" y="20520"/>
                    </a:lnTo>
                    <a:lnTo>
                      <a:pt x="65855" y="20976"/>
                    </a:lnTo>
                    <a:lnTo>
                      <a:pt x="68280" y="21572"/>
                    </a:lnTo>
                    <a:lnTo>
                      <a:pt x="70027" y="23159"/>
                    </a:lnTo>
                    <a:lnTo>
                      <a:pt x="70145" y="23847"/>
                    </a:lnTo>
                    <a:lnTo>
                      <a:pt x="68565" y="28751"/>
                    </a:lnTo>
                    <a:lnTo>
                      <a:pt x="67726" y="29791"/>
                    </a:lnTo>
                    <a:lnTo>
                      <a:pt x="66758" y="30340"/>
                    </a:lnTo>
                    <a:lnTo>
                      <a:pt x="62295" y="29418"/>
                    </a:lnTo>
                    <a:lnTo>
                      <a:pt x="63359" y="30975"/>
                    </a:lnTo>
                    <a:lnTo>
                      <a:pt x="66545" y="32633"/>
                    </a:lnTo>
                    <a:lnTo>
                      <a:pt x="67266" y="33559"/>
                    </a:lnTo>
                    <a:lnTo>
                      <a:pt x="66791" y="34466"/>
                    </a:lnTo>
                    <a:lnTo>
                      <a:pt x="67139" y="34676"/>
                    </a:lnTo>
                    <a:lnTo>
                      <a:pt x="68305" y="34185"/>
                    </a:lnTo>
                    <a:lnTo>
                      <a:pt x="68789" y="34700"/>
                    </a:lnTo>
                    <a:lnTo>
                      <a:pt x="68588" y="36218"/>
                    </a:lnTo>
                    <a:lnTo>
                      <a:pt x="68091" y="37477"/>
                    </a:lnTo>
                    <a:lnTo>
                      <a:pt x="67298" y="38476"/>
                    </a:lnTo>
                    <a:lnTo>
                      <a:pt x="67526" y="38908"/>
                    </a:lnTo>
                    <a:lnTo>
                      <a:pt x="68773" y="38775"/>
                    </a:lnTo>
                    <a:lnTo>
                      <a:pt x="69943" y="39034"/>
                    </a:lnTo>
                    <a:lnTo>
                      <a:pt x="71769" y="40412"/>
                    </a:lnTo>
                    <a:lnTo>
                      <a:pt x="73251" y="44619"/>
                    </a:lnTo>
                    <a:lnTo>
                      <a:pt x="73987" y="45978"/>
                    </a:lnTo>
                    <a:lnTo>
                      <a:pt x="74517" y="44772"/>
                    </a:lnTo>
                    <a:lnTo>
                      <a:pt x="75183" y="41702"/>
                    </a:lnTo>
                    <a:lnTo>
                      <a:pt x="75809" y="40132"/>
                    </a:lnTo>
                    <a:lnTo>
                      <a:pt x="76394" y="40063"/>
                    </a:lnTo>
                    <a:lnTo>
                      <a:pt x="76899" y="39546"/>
                    </a:lnTo>
                    <a:lnTo>
                      <a:pt x="77322" y="38581"/>
                    </a:lnTo>
                    <a:lnTo>
                      <a:pt x="78187" y="35174"/>
                    </a:lnTo>
                    <a:lnTo>
                      <a:pt x="81181" y="32587"/>
                    </a:lnTo>
                    <a:lnTo>
                      <a:pt x="82610" y="31794"/>
                    </a:lnTo>
                    <a:lnTo>
                      <a:pt x="83954" y="31618"/>
                    </a:lnTo>
                    <a:lnTo>
                      <a:pt x="84607" y="31941"/>
                    </a:lnTo>
                    <a:lnTo>
                      <a:pt x="86846" y="34654"/>
                    </a:lnTo>
                    <a:lnTo>
                      <a:pt x="88209" y="35110"/>
                    </a:lnTo>
                    <a:lnTo>
                      <a:pt x="88909" y="34961"/>
                    </a:lnTo>
                    <a:lnTo>
                      <a:pt x="89867" y="33121"/>
                    </a:lnTo>
                    <a:lnTo>
                      <a:pt x="91081" y="29583"/>
                    </a:lnTo>
                    <a:lnTo>
                      <a:pt x="91358" y="25625"/>
                    </a:lnTo>
                    <a:lnTo>
                      <a:pt x="90698" y="21246"/>
                    </a:lnTo>
                    <a:lnTo>
                      <a:pt x="91082" y="18118"/>
                    </a:lnTo>
                    <a:lnTo>
                      <a:pt x="92507" y="16246"/>
                    </a:lnTo>
                    <a:lnTo>
                      <a:pt x="94378" y="15670"/>
                    </a:lnTo>
                    <a:lnTo>
                      <a:pt x="96696" y="16389"/>
                    </a:lnTo>
                    <a:lnTo>
                      <a:pt x="98390" y="17531"/>
                    </a:lnTo>
                    <a:lnTo>
                      <a:pt x="101736" y="21888"/>
                    </a:lnTo>
                    <a:lnTo>
                      <a:pt x="104437" y="24164"/>
                    </a:lnTo>
                    <a:lnTo>
                      <a:pt x="106754" y="26607"/>
                    </a:lnTo>
                    <a:lnTo>
                      <a:pt x="107954" y="27398"/>
                    </a:lnTo>
                    <a:lnTo>
                      <a:pt x="110251" y="27799"/>
                    </a:lnTo>
                    <a:lnTo>
                      <a:pt x="110867" y="27642"/>
                    </a:lnTo>
                    <a:lnTo>
                      <a:pt x="111277" y="27078"/>
                    </a:lnTo>
                    <a:lnTo>
                      <a:pt x="111485" y="26109"/>
                    </a:lnTo>
                    <a:lnTo>
                      <a:pt x="110990" y="19886"/>
                    </a:lnTo>
                    <a:lnTo>
                      <a:pt x="111636" y="17944"/>
                    </a:lnTo>
                    <a:lnTo>
                      <a:pt x="112611" y="16564"/>
                    </a:lnTo>
                    <a:lnTo>
                      <a:pt x="116760" y="15750"/>
                    </a:lnTo>
                    <a:lnTo>
                      <a:pt x="119018" y="14884"/>
                    </a:lnTo>
                    <a:lnTo>
                      <a:pt x="121217" y="13461"/>
                    </a:lnTo>
                    <a:lnTo>
                      <a:pt x="123040" y="12698"/>
                    </a:lnTo>
                    <a:lnTo>
                      <a:pt x="124487" y="12595"/>
                    </a:lnTo>
                    <a:lnTo>
                      <a:pt x="125998" y="13151"/>
                    </a:lnTo>
                    <a:lnTo>
                      <a:pt x="127576" y="14363"/>
                    </a:lnTo>
                    <a:lnTo>
                      <a:pt x="130036" y="16724"/>
                    </a:lnTo>
                    <a:lnTo>
                      <a:pt x="133131" y="20630"/>
                    </a:lnTo>
                    <a:lnTo>
                      <a:pt x="137067" y="23546"/>
                    </a:lnTo>
                    <a:lnTo>
                      <a:pt x="139130" y="28165"/>
                    </a:lnTo>
                    <a:lnTo>
                      <a:pt x="139571" y="28945"/>
                    </a:lnTo>
                    <a:lnTo>
                      <a:pt x="140052" y="29036"/>
                    </a:lnTo>
                    <a:lnTo>
                      <a:pt x="140573" y="28437"/>
                    </a:lnTo>
                    <a:lnTo>
                      <a:pt x="140906" y="27585"/>
                    </a:lnTo>
                    <a:lnTo>
                      <a:pt x="141001" y="25532"/>
                    </a:lnTo>
                    <a:lnTo>
                      <a:pt x="139899" y="22804"/>
                    </a:lnTo>
                    <a:lnTo>
                      <a:pt x="136218" y="15924"/>
                    </a:lnTo>
                    <a:lnTo>
                      <a:pt x="136155" y="14618"/>
                    </a:lnTo>
                    <a:lnTo>
                      <a:pt x="136620" y="13568"/>
                    </a:lnTo>
                    <a:lnTo>
                      <a:pt x="139214" y="13454"/>
                    </a:lnTo>
                    <a:lnTo>
                      <a:pt x="145248" y="14086"/>
                    </a:lnTo>
                    <a:lnTo>
                      <a:pt x="147175" y="15156"/>
                    </a:lnTo>
                    <a:lnTo>
                      <a:pt x="151277" y="19365"/>
                    </a:lnTo>
                    <a:lnTo>
                      <a:pt x="152429" y="20380"/>
                    </a:lnTo>
                    <a:lnTo>
                      <a:pt x="153132" y="20636"/>
                    </a:lnTo>
                    <a:lnTo>
                      <a:pt x="153384" y="20127"/>
                    </a:lnTo>
                    <a:lnTo>
                      <a:pt x="154976" y="19347"/>
                    </a:lnTo>
                    <a:lnTo>
                      <a:pt x="156077" y="18400"/>
                    </a:lnTo>
                    <a:lnTo>
                      <a:pt x="157912" y="16081"/>
                    </a:lnTo>
                    <a:lnTo>
                      <a:pt x="161920" y="11902"/>
                    </a:lnTo>
                    <a:lnTo>
                      <a:pt x="162752" y="11778"/>
                    </a:lnTo>
                    <a:lnTo>
                      <a:pt x="163922" y="12108"/>
                    </a:lnTo>
                    <a:lnTo>
                      <a:pt x="165977" y="13203"/>
                    </a:lnTo>
                    <a:lnTo>
                      <a:pt x="166952" y="14080"/>
                    </a:lnTo>
                    <a:lnTo>
                      <a:pt x="168885" y="14748"/>
                    </a:lnTo>
                    <a:lnTo>
                      <a:pt x="170866" y="14514"/>
                    </a:lnTo>
                    <a:lnTo>
                      <a:pt x="173601" y="13049"/>
                    </a:lnTo>
                    <a:lnTo>
                      <a:pt x="176691" y="12155"/>
                    </a:lnTo>
                    <a:lnTo>
                      <a:pt x="177750" y="10076"/>
                    </a:lnTo>
                    <a:lnTo>
                      <a:pt x="177950" y="9127"/>
                    </a:lnTo>
                    <a:lnTo>
                      <a:pt x="175460" y="2928"/>
                    </a:lnTo>
                    <a:lnTo>
                      <a:pt x="176506" y="1658"/>
                    </a:lnTo>
                    <a:lnTo>
                      <a:pt x="181902" y="117"/>
                    </a:lnTo>
                    <a:lnTo>
                      <a:pt x="186622" y="0"/>
                    </a:lnTo>
                    <a:lnTo>
                      <a:pt x="187738" y="422"/>
                    </a:lnTo>
                    <a:lnTo>
                      <a:pt x="190712" y="3439"/>
                    </a:lnTo>
                    <a:lnTo>
                      <a:pt x="192727" y="4956"/>
                    </a:lnTo>
                    <a:lnTo>
                      <a:pt x="193744" y="6176"/>
                    </a:lnTo>
                    <a:lnTo>
                      <a:pt x="193987" y="8856"/>
                    </a:lnTo>
                    <a:lnTo>
                      <a:pt x="195213" y="9847"/>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73" name="ee4p_IT_1_15912">
                <a:extLst>
                  <a:ext uri="{FF2B5EF4-FFF2-40B4-BE49-F238E27FC236}">
                    <a16:creationId xmlns="" xmlns:a16="http://schemas.microsoft.com/office/drawing/2014/main" id="{F9F3B303-D5E2-4EA2-B10D-435301C3AFE0}"/>
                  </a:ext>
                </a:extLst>
              </p:cNvPr>
              <p:cNvSpPr>
                <a:spLocks noChangeAspect="1"/>
              </p:cNvSpPr>
              <p:nvPr>
                <p:custDataLst>
                  <p:tags r:id="rId25"/>
                </p:custDataLst>
              </p:nvPr>
            </p:nvSpPr>
            <p:spPr>
              <a:xfrm>
                <a:off x="4486329" y="4439564"/>
                <a:ext cx="663753" cy="646984"/>
              </a:xfrm>
              <a:custGeom>
                <a:avLst/>
                <a:gdLst>
                  <a:gd name="connsiteX0" fmla="*/ 83300 w 164820"/>
                  <a:gd name="connsiteY0" fmla="*/ 156716 h 160656"/>
                  <a:gd name="connsiteX1" fmla="*/ 84985 w 164820"/>
                  <a:gd name="connsiteY1" fmla="*/ 157277 h 160656"/>
                  <a:gd name="connsiteX2" fmla="*/ 85512 w 164820"/>
                  <a:gd name="connsiteY2" fmla="*/ 158410 h 160656"/>
                  <a:gd name="connsiteX3" fmla="*/ 85583 w 164820"/>
                  <a:gd name="connsiteY3" fmla="*/ 158900 h 160656"/>
                  <a:gd name="connsiteX4" fmla="*/ 84523 w 164820"/>
                  <a:gd name="connsiteY4" fmla="*/ 159180 h 160656"/>
                  <a:gd name="connsiteX5" fmla="*/ 83137 w 164820"/>
                  <a:gd name="connsiteY5" fmla="*/ 158308 h 160656"/>
                  <a:gd name="connsiteX6" fmla="*/ 83044 w 164820"/>
                  <a:gd name="connsiteY6" fmla="*/ 157083 h 160656"/>
                  <a:gd name="connsiteX7" fmla="*/ 163353 w 164820"/>
                  <a:gd name="connsiteY7" fmla="*/ 119599 h 160656"/>
                  <a:gd name="connsiteX8" fmla="*/ 164820 w 164820"/>
                  <a:gd name="connsiteY8" fmla="*/ 120327 h 160656"/>
                  <a:gd name="connsiteX9" fmla="*/ 163535 w 164820"/>
                  <a:gd name="connsiteY9" fmla="*/ 121541 h 160656"/>
                  <a:gd name="connsiteX10" fmla="*/ 162038 w 164820"/>
                  <a:gd name="connsiteY10" fmla="*/ 124459 h 160656"/>
                  <a:gd name="connsiteX11" fmla="*/ 161304 w 164820"/>
                  <a:gd name="connsiteY11" fmla="*/ 125580 h 160656"/>
                  <a:gd name="connsiteX12" fmla="*/ 155970 w 164820"/>
                  <a:gd name="connsiteY12" fmla="*/ 132706 h 160656"/>
                  <a:gd name="connsiteX13" fmla="*/ 155359 w 164820"/>
                  <a:gd name="connsiteY13" fmla="*/ 134350 h 160656"/>
                  <a:gd name="connsiteX14" fmla="*/ 154984 w 164820"/>
                  <a:gd name="connsiteY14" fmla="*/ 136135 h 160656"/>
                  <a:gd name="connsiteX15" fmla="*/ 154431 w 164820"/>
                  <a:gd name="connsiteY15" fmla="*/ 137699 h 160656"/>
                  <a:gd name="connsiteX16" fmla="*/ 153683 w 164820"/>
                  <a:gd name="connsiteY16" fmla="*/ 139172 h 160656"/>
                  <a:gd name="connsiteX17" fmla="*/ 152986 w 164820"/>
                  <a:gd name="connsiteY17" fmla="*/ 141044 h 160656"/>
                  <a:gd name="connsiteX18" fmla="*/ 153122 w 164820"/>
                  <a:gd name="connsiteY18" fmla="*/ 143164 h 160656"/>
                  <a:gd name="connsiteX19" fmla="*/ 153373 w 164820"/>
                  <a:gd name="connsiteY19" fmla="*/ 144204 h 160656"/>
                  <a:gd name="connsiteX20" fmla="*/ 154014 w 164820"/>
                  <a:gd name="connsiteY20" fmla="*/ 144885 h 160656"/>
                  <a:gd name="connsiteX21" fmla="*/ 155068 w 164820"/>
                  <a:gd name="connsiteY21" fmla="*/ 145526 h 160656"/>
                  <a:gd name="connsiteX22" fmla="*/ 155877 w 164820"/>
                  <a:gd name="connsiteY22" fmla="*/ 146508 h 160656"/>
                  <a:gd name="connsiteX23" fmla="*/ 154636 w 164820"/>
                  <a:gd name="connsiteY23" fmla="*/ 147403 h 160656"/>
                  <a:gd name="connsiteX24" fmla="*/ 156005 w 164820"/>
                  <a:gd name="connsiteY24" fmla="*/ 149197 h 160656"/>
                  <a:gd name="connsiteX25" fmla="*/ 157169 w 164820"/>
                  <a:gd name="connsiteY25" fmla="*/ 150262 h 160656"/>
                  <a:gd name="connsiteX26" fmla="*/ 157324 w 164820"/>
                  <a:gd name="connsiteY26" fmla="*/ 151324 h 160656"/>
                  <a:gd name="connsiteX27" fmla="*/ 157298 w 164820"/>
                  <a:gd name="connsiteY27" fmla="*/ 152389 h 160656"/>
                  <a:gd name="connsiteX28" fmla="*/ 154880 w 164820"/>
                  <a:gd name="connsiteY28" fmla="*/ 154385 h 160656"/>
                  <a:gd name="connsiteX29" fmla="*/ 153934 w 164820"/>
                  <a:gd name="connsiteY29" fmla="*/ 155483 h 160656"/>
                  <a:gd name="connsiteX30" fmla="*/ 153347 w 164820"/>
                  <a:gd name="connsiteY30" fmla="*/ 156812 h 160656"/>
                  <a:gd name="connsiteX31" fmla="*/ 153092 w 164820"/>
                  <a:gd name="connsiteY31" fmla="*/ 158184 h 160656"/>
                  <a:gd name="connsiteX32" fmla="*/ 153357 w 164820"/>
                  <a:gd name="connsiteY32" fmla="*/ 159422 h 160656"/>
                  <a:gd name="connsiteX33" fmla="*/ 153275 w 164820"/>
                  <a:gd name="connsiteY33" fmla="*/ 160656 h 160656"/>
                  <a:gd name="connsiteX34" fmla="*/ 150840 w 164820"/>
                  <a:gd name="connsiteY34" fmla="*/ 160502 h 160656"/>
                  <a:gd name="connsiteX35" fmla="*/ 148346 w 164820"/>
                  <a:gd name="connsiteY35" fmla="*/ 159750 h 160656"/>
                  <a:gd name="connsiteX36" fmla="*/ 145832 w 164820"/>
                  <a:gd name="connsiteY36" fmla="*/ 160083 h 160656"/>
                  <a:gd name="connsiteX37" fmla="*/ 142258 w 164820"/>
                  <a:gd name="connsiteY37" fmla="*/ 158657 h 160656"/>
                  <a:gd name="connsiteX38" fmla="*/ 140956 w 164820"/>
                  <a:gd name="connsiteY38" fmla="*/ 158399 h 160656"/>
                  <a:gd name="connsiteX39" fmla="*/ 139771 w 164820"/>
                  <a:gd name="connsiteY39" fmla="*/ 157843 h 160656"/>
                  <a:gd name="connsiteX40" fmla="*/ 136795 w 164820"/>
                  <a:gd name="connsiteY40" fmla="*/ 153418 h 160656"/>
                  <a:gd name="connsiteX41" fmla="*/ 134402 w 164820"/>
                  <a:gd name="connsiteY41" fmla="*/ 151546 h 160656"/>
                  <a:gd name="connsiteX42" fmla="*/ 131835 w 164820"/>
                  <a:gd name="connsiteY42" fmla="*/ 150090 h 160656"/>
                  <a:gd name="connsiteX43" fmla="*/ 129211 w 164820"/>
                  <a:gd name="connsiteY43" fmla="*/ 150001 h 160656"/>
                  <a:gd name="connsiteX44" fmla="*/ 126583 w 164820"/>
                  <a:gd name="connsiteY44" fmla="*/ 150167 h 160656"/>
                  <a:gd name="connsiteX45" fmla="*/ 124264 w 164820"/>
                  <a:gd name="connsiteY45" fmla="*/ 149269 h 160656"/>
                  <a:gd name="connsiteX46" fmla="*/ 119544 w 164820"/>
                  <a:gd name="connsiteY46" fmla="*/ 146257 h 160656"/>
                  <a:gd name="connsiteX47" fmla="*/ 114542 w 164820"/>
                  <a:gd name="connsiteY47" fmla="*/ 143846 h 160656"/>
                  <a:gd name="connsiteX48" fmla="*/ 112420 w 164820"/>
                  <a:gd name="connsiteY48" fmla="*/ 142274 h 160656"/>
                  <a:gd name="connsiteX49" fmla="*/ 111450 w 164820"/>
                  <a:gd name="connsiteY49" fmla="*/ 141217 h 160656"/>
                  <a:gd name="connsiteX50" fmla="*/ 110319 w 164820"/>
                  <a:gd name="connsiteY50" fmla="*/ 140515 h 160656"/>
                  <a:gd name="connsiteX51" fmla="*/ 107453 w 164820"/>
                  <a:gd name="connsiteY51" fmla="*/ 139819 h 160656"/>
                  <a:gd name="connsiteX52" fmla="*/ 104884 w 164820"/>
                  <a:gd name="connsiteY52" fmla="*/ 138186 h 160656"/>
                  <a:gd name="connsiteX53" fmla="*/ 103713 w 164820"/>
                  <a:gd name="connsiteY53" fmla="*/ 138066 h 160656"/>
                  <a:gd name="connsiteX54" fmla="*/ 101195 w 164820"/>
                  <a:gd name="connsiteY54" fmla="*/ 138265 h 160656"/>
                  <a:gd name="connsiteX55" fmla="*/ 99906 w 164820"/>
                  <a:gd name="connsiteY55" fmla="*/ 138152 h 160656"/>
                  <a:gd name="connsiteX56" fmla="*/ 98606 w 164820"/>
                  <a:gd name="connsiteY56" fmla="*/ 137577 h 160656"/>
                  <a:gd name="connsiteX57" fmla="*/ 96097 w 164820"/>
                  <a:gd name="connsiteY57" fmla="*/ 135655 h 160656"/>
                  <a:gd name="connsiteX58" fmla="*/ 94497 w 164820"/>
                  <a:gd name="connsiteY58" fmla="*/ 132988 h 160656"/>
                  <a:gd name="connsiteX59" fmla="*/ 94080 w 164820"/>
                  <a:gd name="connsiteY59" fmla="*/ 131811 h 160656"/>
                  <a:gd name="connsiteX60" fmla="*/ 95214 w 164820"/>
                  <a:gd name="connsiteY60" fmla="*/ 128764 h 160656"/>
                  <a:gd name="connsiteX61" fmla="*/ 96559 w 164820"/>
                  <a:gd name="connsiteY61" fmla="*/ 125837 h 160656"/>
                  <a:gd name="connsiteX62" fmla="*/ 97753 w 164820"/>
                  <a:gd name="connsiteY62" fmla="*/ 125015 h 160656"/>
                  <a:gd name="connsiteX63" fmla="*/ 99140 w 164820"/>
                  <a:gd name="connsiteY63" fmla="*/ 124426 h 160656"/>
                  <a:gd name="connsiteX64" fmla="*/ 99980 w 164820"/>
                  <a:gd name="connsiteY64" fmla="*/ 123559 h 160656"/>
                  <a:gd name="connsiteX65" fmla="*/ 100688 w 164820"/>
                  <a:gd name="connsiteY65" fmla="*/ 122497 h 160656"/>
                  <a:gd name="connsiteX66" fmla="*/ 103260 w 164820"/>
                  <a:gd name="connsiteY66" fmla="*/ 125560 h 160656"/>
                  <a:gd name="connsiteX67" fmla="*/ 104411 w 164820"/>
                  <a:gd name="connsiteY67" fmla="*/ 126300 h 160656"/>
                  <a:gd name="connsiteX68" fmla="*/ 105577 w 164820"/>
                  <a:gd name="connsiteY68" fmla="*/ 126135 h 160656"/>
                  <a:gd name="connsiteX69" fmla="*/ 107645 w 164820"/>
                  <a:gd name="connsiteY69" fmla="*/ 125038 h 160656"/>
                  <a:gd name="connsiteX70" fmla="*/ 107818 w 164820"/>
                  <a:gd name="connsiteY70" fmla="*/ 123836 h 160656"/>
                  <a:gd name="connsiteX71" fmla="*/ 110098 w 164820"/>
                  <a:gd name="connsiteY71" fmla="*/ 122311 h 160656"/>
                  <a:gd name="connsiteX72" fmla="*/ 112999 w 164820"/>
                  <a:gd name="connsiteY72" fmla="*/ 122282 h 160656"/>
                  <a:gd name="connsiteX73" fmla="*/ 114337 w 164820"/>
                  <a:gd name="connsiteY73" fmla="*/ 122562 h 160656"/>
                  <a:gd name="connsiteX74" fmla="*/ 115041 w 164820"/>
                  <a:gd name="connsiteY74" fmla="*/ 123941 h 160656"/>
                  <a:gd name="connsiteX75" fmla="*/ 116147 w 164820"/>
                  <a:gd name="connsiteY75" fmla="*/ 124366 h 160656"/>
                  <a:gd name="connsiteX76" fmla="*/ 117425 w 164820"/>
                  <a:gd name="connsiteY76" fmla="*/ 124549 h 160656"/>
                  <a:gd name="connsiteX77" fmla="*/ 121632 w 164820"/>
                  <a:gd name="connsiteY77" fmla="*/ 127175 h 160656"/>
                  <a:gd name="connsiteX78" fmla="*/ 122811 w 164820"/>
                  <a:gd name="connsiteY78" fmla="*/ 127603 h 160656"/>
                  <a:gd name="connsiteX79" fmla="*/ 124005 w 164820"/>
                  <a:gd name="connsiteY79" fmla="*/ 127676 h 160656"/>
                  <a:gd name="connsiteX80" fmla="*/ 127272 w 164820"/>
                  <a:gd name="connsiteY80" fmla="*/ 126574 h 160656"/>
                  <a:gd name="connsiteX81" fmla="*/ 129779 w 164820"/>
                  <a:gd name="connsiteY81" fmla="*/ 126155 h 160656"/>
                  <a:gd name="connsiteX82" fmla="*/ 135035 w 164820"/>
                  <a:gd name="connsiteY82" fmla="*/ 126762 h 160656"/>
                  <a:gd name="connsiteX83" fmla="*/ 137877 w 164820"/>
                  <a:gd name="connsiteY83" fmla="*/ 126102 h 160656"/>
                  <a:gd name="connsiteX84" fmla="*/ 139861 w 164820"/>
                  <a:gd name="connsiteY84" fmla="*/ 126027 h 160656"/>
                  <a:gd name="connsiteX85" fmla="*/ 142753 w 164820"/>
                  <a:gd name="connsiteY85" fmla="*/ 125012 h 160656"/>
                  <a:gd name="connsiteX86" fmla="*/ 144975 w 164820"/>
                  <a:gd name="connsiteY86" fmla="*/ 123326 h 160656"/>
                  <a:gd name="connsiteX87" fmla="*/ 146134 w 164820"/>
                  <a:gd name="connsiteY87" fmla="*/ 122910 h 160656"/>
                  <a:gd name="connsiteX88" fmla="*/ 147378 w 164820"/>
                  <a:gd name="connsiteY88" fmla="*/ 122790 h 160656"/>
                  <a:gd name="connsiteX89" fmla="*/ 150386 w 164820"/>
                  <a:gd name="connsiteY89" fmla="*/ 122895 h 160656"/>
                  <a:gd name="connsiteX90" fmla="*/ 153411 w 164820"/>
                  <a:gd name="connsiteY90" fmla="*/ 123276 h 160656"/>
                  <a:gd name="connsiteX91" fmla="*/ 154679 w 164820"/>
                  <a:gd name="connsiteY91" fmla="*/ 122882 h 160656"/>
                  <a:gd name="connsiteX92" fmla="*/ 155739 w 164820"/>
                  <a:gd name="connsiteY92" fmla="*/ 121779 h 160656"/>
                  <a:gd name="connsiteX93" fmla="*/ 156968 w 164820"/>
                  <a:gd name="connsiteY93" fmla="*/ 121282 h 160656"/>
                  <a:gd name="connsiteX94" fmla="*/ 158320 w 164820"/>
                  <a:gd name="connsiteY94" fmla="*/ 121617 h 160656"/>
                  <a:gd name="connsiteX95" fmla="*/ 161813 w 164820"/>
                  <a:gd name="connsiteY95" fmla="*/ 119728 h 160656"/>
                  <a:gd name="connsiteX96" fmla="*/ 4111 w 164820"/>
                  <a:gd name="connsiteY96" fmla="*/ 98453 h 160656"/>
                  <a:gd name="connsiteX97" fmla="*/ 5744 w 164820"/>
                  <a:gd name="connsiteY97" fmla="*/ 99107 h 160656"/>
                  <a:gd name="connsiteX98" fmla="*/ 6590 w 164820"/>
                  <a:gd name="connsiteY98" fmla="*/ 99705 h 160656"/>
                  <a:gd name="connsiteX99" fmla="*/ 5321 w 164820"/>
                  <a:gd name="connsiteY99" fmla="*/ 102261 h 160656"/>
                  <a:gd name="connsiteX100" fmla="*/ 3982 w 164820"/>
                  <a:gd name="connsiteY100" fmla="*/ 100451 h 160656"/>
                  <a:gd name="connsiteX101" fmla="*/ 3930 w 164820"/>
                  <a:gd name="connsiteY101" fmla="*/ 98896 h 160656"/>
                  <a:gd name="connsiteX102" fmla="*/ 125825 w 164820"/>
                  <a:gd name="connsiteY102" fmla="*/ 55558 h 160656"/>
                  <a:gd name="connsiteX103" fmla="*/ 127836 w 164820"/>
                  <a:gd name="connsiteY103" fmla="*/ 56147 h 160656"/>
                  <a:gd name="connsiteX104" fmla="*/ 127808 w 164820"/>
                  <a:gd name="connsiteY104" fmla="*/ 56704 h 160656"/>
                  <a:gd name="connsiteX105" fmla="*/ 127309 w 164820"/>
                  <a:gd name="connsiteY105" fmla="*/ 57033 h 160656"/>
                  <a:gd name="connsiteX106" fmla="*/ 126322 w 164820"/>
                  <a:gd name="connsiteY106" fmla="*/ 57260 h 160656"/>
                  <a:gd name="connsiteX107" fmla="*/ 125747 w 164820"/>
                  <a:gd name="connsiteY107" fmla="*/ 56951 h 160656"/>
                  <a:gd name="connsiteX108" fmla="*/ 125434 w 164820"/>
                  <a:gd name="connsiteY108" fmla="*/ 56549 h 160656"/>
                  <a:gd name="connsiteX109" fmla="*/ 3081 w 164820"/>
                  <a:gd name="connsiteY109" fmla="*/ 46092 h 160656"/>
                  <a:gd name="connsiteX110" fmla="*/ 3602 w 164820"/>
                  <a:gd name="connsiteY110" fmla="*/ 46625 h 160656"/>
                  <a:gd name="connsiteX111" fmla="*/ 3053 w 164820"/>
                  <a:gd name="connsiteY111" fmla="*/ 47648 h 160656"/>
                  <a:gd name="connsiteX112" fmla="*/ 2326 w 164820"/>
                  <a:gd name="connsiteY112" fmla="*/ 48251 h 160656"/>
                  <a:gd name="connsiteX113" fmla="*/ 1589 w 164820"/>
                  <a:gd name="connsiteY113" fmla="*/ 49454 h 160656"/>
                  <a:gd name="connsiteX114" fmla="*/ 549 w 164820"/>
                  <a:gd name="connsiteY114" fmla="*/ 49366 h 160656"/>
                  <a:gd name="connsiteX115" fmla="*/ 955 w 164820"/>
                  <a:gd name="connsiteY115" fmla="*/ 48476 h 160656"/>
                  <a:gd name="connsiteX116" fmla="*/ 1913 w 164820"/>
                  <a:gd name="connsiteY116" fmla="*/ 46691 h 160656"/>
                  <a:gd name="connsiteX117" fmla="*/ 23164 w 164820"/>
                  <a:gd name="connsiteY117" fmla="*/ 42529 h 160656"/>
                  <a:gd name="connsiteX118" fmla="*/ 24371 w 164820"/>
                  <a:gd name="connsiteY118" fmla="*/ 43990 h 160656"/>
                  <a:gd name="connsiteX119" fmla="*/ 25869 w 164820"/>
                  <a:gd name="connsiteY119" fmla="*/ 44142 h 160656"/>
                  <a:gd name="connsiteX120" fmla="*/ 28178 w 164820"/>
                  <a:gd name="connsiteY120" fmla="*/ 45347 h 160656"/>
                  <a:gd name="connsiteX121" fmla="*/ 29174 w 164820"/>
                  <a:gd name="connsiteY121" fmla="*/ 46500 h 160656"/>
                  <a:gd name="connsiteX122" fmla="*/ 30026 w 164820"/>
                  <a:gd name="connsiteY122" fmla="*/ 47888 h 160656"/>
                  <a:gd name="connsiteX123" fmla="*/ 30842 w 164820"/>
                  <a:gd name="connsiteY123" fmla="*/ 48496 h 160656"/>
                  <a:gd name="connsiteX124" fmla="*/ 31719 w 164820"/>
                  <a:gd name="connsiteY124" fmla="*/ 48845 h 160656"/>
                  <a:gd name="connsiteX125" fmla="*/ 31849 w 164820"/>
                  <a:gd name="connsiteY125" fmla="*/ 49171 h 160656"/>
                  <a:gd name="connsiteX126" fmla="*/ 31154 w 164820"/>
                  <a:gd name="connsiteY126" fmla="*/ 49497 h 160656"/>
                  <a:gd name="connsiteX127" fmla="*/ 30357 w 164820"/>
                  <a:gd name="connsiteY127" fmla="*/ 51084 h 160656"/>
                  <a:gd name="connsiteX128" fmla="*/ 30806 w 164820"/>
                  <a:gd name="connsiteY128" fmla="*/ 51541 h 160656"/>
                  <a:gd name="connsiteX129" fmla="*/ 32088 w 164820"/>
                  <a:gd name="connsiteY129" fmla="*/ 52401 h 160656"/>
                  <a:gd name="connsiteX130" fmla="*/ 33194 w 164820"/>
                  <a:gd name="connsiteY130" fmla="*/ 54080 h 160656"/>
                  <a:gd name="connsiteX131" fmla="*/ 35677 w 164820"/>
                  <a:gd name="connsiteY131" fmla="*/ 60951 h 160656"/>
                  <a:gd name="connsiteX132" fmla="*/ 35919 w 164820"/>
                  <a:gd name="connsiteY132" fmla="*/ 62435 h 160656"/>
                  <a:gd name="connsiteX133" fmla="*/ 35423 w 164820"/>
                  <a:gd name="connsiteY133" fmla="*/ 63955 h 160656"/>
                  <a:gd name="connsiteX134" fmla="*/ 34790 w 164820"/>
                  <a:gd name="connsiteY134" fmla="*/ 65033 h 160656"/>
                  <a:gd name="connsiteX135" fmla="*/ 32330 w 164820"/>
                  <a:gd name="connsiteY135" fmla="*/ 68482 h 160656"/>
                  <a:gd name="connsiteX136" fmla="*/ 32695 w 164820"/>
                  <a:gd name="connsiteY136" fmla="*/ 71334 h 160656"/>
                  <a:gd name="connsiteX137" fmla="*/ 33609 w 164820"/>
                  <a:gd name="connsiteY137" fmla="*/ 73095 h 160656"/>
                  <a:gd name="connsiteX138" fmla="*/ 33740 w 164820"/>
                  <a:gd name="connsiteY138" fmla="*/ 75044 h 160656"/>
                  <a:gd name="connsiteX139" fmla="*/ 33283 w 164820"/>
                  <a:gd name="connsiteY139" fmla="*/ 77460 h 160656"/>
                  <a:gd name="connsiteX140" fmla="*/ 31756 w 164820"/>
                  <a:gd name="connsiteY140" fmla="*/ 92276 h 160656"/>
                  <a:gd name="connsiteX141" fmla="*/ 31018 w 164820"/>
                  <a:gd name="connsiteY141" fmla="*/ 94889 h 160656"/>
                  <a:gd name="connsiteX142" fmla="*/ 30551 w 164820"/>
                  <a:gd name="connsiteY142" fmla="*/ 97156 h 160656"/>
                  <a:gd name="connsiteX143" fmla="*/ 28867 w 164820"/>
                  <a:gd name="connsiteY143" fmla="*/ 97841 h 160656"/>
                  <a:gd name="connsiteX144" fmla="*/ 26694 w 164820"/>
                  <a:gd name="connsiteY144" fmla="*/ 97117 h 160656"/>
                  <a:gd name="connsiteX145" fmla="*/ 23954 w 164820"/>
                  <a:gd name="connsiteY145" fmla="*/ 95841 h 160656"/>
                  <a:gd name="connsiteX146" fmla="*/ 22689 w 164820"/>
                  <a:gd name="connsiteY146" fmla="*/ 95918 h 160656"/>
                  <a:gd name="connsiteX147" fmla="*/ 21415 w 164820"/>
                  <a:gd name="connsiteY147" fmla="*/ 96354 h 160656"/>
                  <a:gd name="connsiteX148" fmla="*/ 20363 w 164820"/>
                  <a:gd name="connsiteY148" fmla="*/ 95984 h 160656"/>
                  <a:gd name="connsiteX149" fmla="*/ 19359 w 164820"/>
                  <a:gd name="connsiteY149" fmla="*/ 95262 h 160656"/>
                  <a:gd name="connsiteX150" fmla="*/ 18614 w 164820"/>
                  <a:gd name="connsiteY150" fmla="*/ 100332 h 160656"/>
                  <a:gd name="connsiteX151" fmla="*/ 17375 w 164820"/>
                  <a:gd name="connsiteY151" fmla="*/ 102389 h 160656"/>
                  <a:gd name="connsiteX152" fmla="*/ 15489 w 164820"/>
                  <a:gd name="connsiteY152" fmla="*/ 103702 h 160656"/>
                  <a:gd name="connsiteX153" fmla="*/ 13716 w 164820"/>
                  <a:gd name="connsiteY153" fmla="*/ 103785 h 160656"/>
                  <a:gd name="connsiteX154" fmla="*/ 11890 w 164820"/>
                  <a:gd name="connsiteY154" fmla="*/ 103345 h 160656"/>
                  <a:gd name="connsiteX155" fmla="*/ 10341 w 164820"/>
                  <a:gd name="connsiteY155" fmla="*/ 103349 h 160656"/>
                  <a:gd name="connsiteX156" fmla="*/ 9167 w 164820"/>
                  <a:gd name="connsiteY156" fmla="*/ 102373 h 160656"/>
                  <a:gd name="connsiteX157" fmla="*/ 8236 w 164820"/>
                  <a:gd name="connsiteY157" fmla="*/ 100667 h 160656"/>
                  <a:gd name="connsiteX158" fmla="*/ 6752 w 164820"/>
                  <a:gd name="connsiteY158" fmla="*/ 98593 h 160656"/>
                  <a:gd name="connsiteX159" fmla="*/ 5247 w 164820"/>
                  <a:gd name="connsiteY159" fmla="*/ 96128 h 160656"/>
                  <a:gd name="connsiteX160" fmla="*/ 5083 w 164820"/>
                  <a:gd name="connsiteY160" fmla="*/ 93898 h 160656"/>
                  <a:gd name="connsiteX161" fmla="*/ 4826 w 164820"/>
                  <a:gd name="connsiteY161" fmla="*/ 88975 h 160656"/>
                  <a:gd name="connsiteX162" fmla="*/ 5258 w 164820"/>
                  <a:gd name="connsiteY162" fmla="*/ 87899 h 160656"/>
                  <a:gd name="connsiteX163" fmla="*/ 5887 w 164820"/>
                  <a:gd name="connsiteY163" fmla="*/ 86867 h 160656"/>
                  <a:gd name="connsiteX164" fmla="*/ 6195 w 164820"/>
                  <a:gd name="connsiteY164" fmla="*/ 84661 h 160656"/>
                  <a:gd name="connsiteX165" fmla="*/ 5977 w 164820"/>
                  <a:gd name="connsiteY165" fmla="*/ 82737 h 160656"/>
                  <a:gd name="connsiteX166" fmla="*/ 6418 w 164820"/>
                  <a:gd name="connsiteY166" fmla="*/ 82050 h 160656"/>
                  <a:gd name="connsiteX167" fmla="*/ 7295 w 164820"/>
                  <a:gd name="connsiteY167" fmla="*/ 82737 h 160656"/>
                  <a:gd name="connsiteX168" fmla="*/ 7953 w 164820"/>
                  <a:gd name="connsiteY168" fmla="*/ 82479 h 160656"/>
                  <a:gd name="connsiteX169" fmla="*/ 7912 w 164820"/>
                  <a:gd name="connsiteY169" fmla="*/ 81488 h 160656"/>
                  <a:gd name="connsiteX170" fmla="*/ 8113 w 164820"/>
                  <a:gd name="connsiteY170" fmla="*/ 79678 h 160656"/>
                  <a:gd name="connsiteX171" fmla="*/ 6966 w 164820"/>
                  <a:gd name="connsiteY171" fmla="*/ 78161 h 160656"/>
                  <a:gd name="connsiteX172" fmla="*/ 5018 w 164820"/>
                  <a:gd name="connsiteY172" fmla="*/ 77646 h 160656"/>
                  <a:gd name="connsiteX173" fmla="*/ 4830 w 164820"/>
                  <a:gd name="connsiteY173" fmla="*/ 76058 h 160656"/>
                  <a:gd name="connsiteX174" fmla="*/ 5036 w 164820"/>
                  <a:gd name="connsiteY174" fmla="*/ 74507 h 160656"/>
                  <a:gd name="connsiteX175" fmla="*/ 6064 w 164820"/>
                  <a:gd name="connsiteY175" fmla="*/ 73465 h 160656"/>
                  <a:gd name="connsiteX176" fmla="*/ 6411 w 164820"/>
                  <a:gd name="connsiteY176" fmla="*/ 72079 h 160656"/>
                  <a:gd name="connsiteX177" fmla="*/ 6422 w 164820"/>
                  <a:gd name="connsiteY177" fmla="*/ 67848 h 160656"/>
                  <a:gd name="connsiteX178" fmla="*/ 5049 w 164820"/>
                  <a:gd name="connsiteY178" fmla="*/ 66288 h 160656"/>
                  <a:gd name="connsiteX179" fmla="*/ 4522 w 164820"/>
                  <a:gd name="connsiteY179" fmla="*/ 63924 h 160656"/>
                  <a:gd name="connsiteX180" fmla="*/ 3812 w 164820"/>
                  <a:gd name="connsiteY180" fmla="*/ 62409 h 160656"/>
                  <a:gd name="connsiteX181" fmla="*/ 2535 w 164820"/>
                  <a:gd name="connsiteY181" fmla="*/ 60887 h 160656"/>
                  <a:gd name="connsiteX182" fmla="*/ 1093 w 164820"/>
                  <a:gd name="connsiteY182" fmla="*/ 59647 h 160656"/>
                  <a:gd name="connsiteX183" fmla="*/ 201 w 164820"/>
                  <a:gd name="connsiteY183" fmla="*/ 58450 h 160656"/>
                  <a:gd name="connsiteX184" fmla="*/ 0 w 164820"/>
                  <a:gd name="connsiteY184" fmla="*/ 55316 h 160656"/>
                  <a:gd name="connsiteX185" fmla="*/ 507 w 164820"/>
                  <a:gd name="connsiteY185" fmla="*/ 52699 h 160656"/>
                  <a:gd name="connsiteX186" fmla="*/ 959 w 164820"/>
                  <a:gd name="connsiteY186" fmla="*/ 51578 h 160656"/>
                  <a:gd name="connsiteX187" fmla="*/ 1423 w 164820"/>
                  <a:gd name="connsiteY187" fmla="*/ 51744 h 160656"/>
                  <a:gd name="connsiteX188" fmla="*/ 2859 w 164820"/>
                  <a:gd name="connsiteY188" fmla="*/ 53045 h 160656"/>
                  <a:gd name="connsiteX189" fmla="*/ 4034 w 164820"/>
                  <a:gd name="connsiteY189" fmla="*/ 53339 h 160656"/>
                  <a:gd name="connsiteX190" fmla="*/ 6359 w 164820"/>
                  <a:gd name="connsiteY190" fmla="*/ 53654 h 160656"/>
                  <a:gd name="connsiteX191" fmla="*/ 8646 w 164820"/>
                  <a:gd name="connsiteY191" fmla="*/ 53238 h 160656"/>
                  <a:gd name="connsiteX192" fmla="*/ 11456 w 164820"/>
                  <a:gd name="connsiteY192" fmla="*/ 52053 h 160656"/>
                  <a:gd name="connsiteX193" fmla="*/ 14159 w 164820"/>
                  <a:gd name="connsiteY193" fmla="*/ 50617 h 160656"/>
                  <a:gd name="connsiteX194" fmla="*/ 18072 w 164820"/>
                  <a:gd name="connsiteY194" fmla="*/ 46395 h 160656"/>
                  <a:gd name="connsiteX195" fmla="*/ 20484 w 164820"/>
                  <a:gd name="connsiteY195" fmla="*/ 45537 h 160656"/>
                  <a:gd name="connsiteX196" fmla="*/ 21719 w 164820"/>
                  <a:gd name="connsiteY196" fmla="*/ 44425 h 160656"/>
                  <a:gd name="connsiteX197" fmla="*/ 22140 w 164820"/>
                  <a:gd name="connsiteY197" fmla="*/ 42922 h 160656"/>
                  <a:gd name="connsiteX198" fmla="*/ 48962 w 164820"/>
                  <a:gd name="connsiteY198" fmla="*/ 0 h 160656"/>
                  <a:gd name="connsiteX199" fmla="*/ 49696 w 164820"/>
                  <a:gd name="connsiteY199" fmla="*/ 1042 h 160656"/>
                  <a:gd name="connsiteX200" fmla="*/ 49782 w 164820"/>
                  <a:gd name="connsiteY200" fmla="*/ 1647 h 160656"/>
                  <a:gd name="connsiteX201" fmla="*/ 49290 w 164820"/>
                  <a:gd name="connsiteY201" fmla="*/ 2331 h 160656"/>
                  <a:gd name="connsiteX202" fmla="*/ 49497 w 164820"/>
                  <a:gd name="connsiteY202" fmla="*/ 3877 h 160656"/>
                  <a:gd name="connsiteX203" fmla="*/ 47647 w 164820"/>
                  <a:gd name="connsiteY203" fmla="*/ 2595 h 160656"/>
                  <a:gd name="connsiteX204" fmla="*/ 44846 w 164820"/>
                  <a:gd name="connsiteY204" fmla="*/ 3242 h 160656"/>
                  <a:gd name="connsiteX205" fmla="*/ 43127 w 164820"/>
                  <a:gd name="connsiteY205" fmla="*/ 3105 h 160656"/>
                  <a:gd name="connsiteX206" fmla="*/ 42652 w 164820"/>
                  <a:gd name="connsiteY206" fmla="*/ 1955 h 160656"/>
                  <a:gd name="connsiteX207" fmla="*/ 43045 w 164820"/>
                  <a:gd name="connsiteY207" fmla="*/ 1280 h 160656"/>
                  <a:gd name="connsiteX208" fmla="*/ 45714 w 164820"/>
                  <a:gd name="connsiteY208" fmla="*/ 1133 h 160656"/>
                  <a:gd name="connsiteX209" fmla="*/ 46543 w 164820"/>
                  <a:gd name="connsiteY209" fmla="*/ 804 h 160656"/>
                  <a:gd name="connsiteX210" fmla="*/ 48163 w 164820"/>
                  <a:gd name="connsiteY210" fmla="*/ 959 h 16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64820" h="160656">
                    <a:moveTo>
                      <a:pt x="83300" y="156716"/>
                    </a:moveTo>
                    <a:lnTo>
                      <a:pt x="84985" y="157277"/>
                    </a:lnTo>
                    <a:lnTo>
                      <a:pt x="85512" y="158410"/>
                    </a:lnTo>
                    <a:lnTo>
                      <a:pt x="85583" y="158900"/>
                    </a:lnTo>
                    <a:lnTo>
                      <a:pt x="84523" y="159180"/>
                    </a:lnTo>
                    <a:lnTo>
                      <a:pt x="83137" y="158308"/>
                    </a:lnTo>
                    <a:lnTo>
                      <a:pt x="83044" y="157083"/>
                    </a:lnTo>
                    <a:close/>
                    <a:moveTo>
                      <a:pt x="163353" y="119599"/>
                    </a:moveTo>
                    <a:lnTo>
                      <a:pt x="164820" y="120327"/>
                    </a:lnTo>
                    <a:lnTo>
                      <a:pt x="163535" y="121541"/>
                    </a:lnTo>
                    <a:lnTo>
                      <a:pt x="162038" y="124459"/>
                    </a:lnTo>
                    <a:lnTo>
                      <a:pt x="161304" y="125580"/>
                    </a:lnTo>
                    <a:lnTo>
                      <a:pt x="155970" y="132706"/>
                    </a:lnTo>
                    <a:lnTo>
                      <a:pt x="155359" y="134350"/>
                    </a:lnTo>
                    <a:lnTo>
                      <a:pt x="154984" y="136135"/>
                    </a:lnTo>
                    <a:lnTo>
                      <a:pt x="154431" y="137699"/>
                    </a:lnTo>
                    <a:lnTo>
                      <a:pt x="153683" y="139172"/>
                    </a:lnTo>
                    <a:lnTo>
                      <a:pt x="152986" y="141044"/>
                    </a:lnTo>
                    <a:lnTo>
                      <a:pt x="153122" y="143164"/>
                    </a:lnTo>
                    <a:lnTo>
                      <a:pt x="153373" y="144204"/>
                    </a:lnTo>
                    <a:lnTo>
                      <a:pt x="154014" y="144885"/>
                    </a:lnTo>
                    <a:lnTo>
                      <a:pt x="155068" y="145526"/>
                    </a:lnTo>
                    <a:lnTo>
                      <a:pt x="155877" y="146508"/>
                    </a:lnTo>
                    <a:lnTo>
                      <a:pt x="154636" y="147403"/>
                    </a:lnTo>
                    <a:lnTo>
                      <a:pt x="156005" y="149197"/>
                    </a:lnTo>
                    <a:lnTo>
                      <a:pt x="157169" y="150262"/>
                    </a:lnTo>
                    <a:lnTo>
                      <a:pt x="157324" y="151324"/>
                    </a:lnTo>
                    <a:lnTo>
                      <a:pt x="157298" y="152389"/>
                    </a:lnTo>
                    <a:lnTo>
                      <a:pt x="154880" y="154385"/>
                    </a:lnTo>
                    <a:lnTo>
                      <a:pt x="153934" y="155483"/>
                    </a:lnTo>
                    <a:lnTo>
                      <a:pt x="153347" y="156812"/>
                    </a:lnTo>
                    <a:lnTo>
                      <a:pt x="153092" y="158184"/>
                    </a:lnTo>
                    <a:lnTo>
                      <a:pt x="153357" y="159422"/>
                    </a:lnTo>
                    <a:lnTo>
                      <a:pt x="153275" y="160656"/>
                    </a:lnTo>
                    <a:lnTo>
                      <a:pt x="150840" y="160502"/>
                    </a:lnTo>
                    <a:lnTo>
                      <a:pt x="148346" y="159750"/>
                    </a:lnTo>
                    <a:lnTo>
                      <a:pt x="145832" y="160083"/>
                    </a:lnTo>
                    <a:lnTo>
                      <a:pt x="142258" y="158657"/>
                    </a:lnTo>
                    <a:lnTo>
                      <a:pt x="140956" y="158399"/>
                    </a:lnTo>
                    <a:lnTo>
                      <a:pt x="139771" y="157843"/>
                    </a:lnTo>
                    <a:lnTo>
                      <a:pt x="136795" y="153418"/>
                    </a:lnTo>
                    <a:lnTo>
                      <a:pt x="134402" y="151546"/>
                    </a:lnTo>
                    <a:lnTo>
                      <a:pt x="131835" y="150090"/>
                    </a:lnTo>
                    <a:lnTo>
                      <a:pt x="129211" y="150001"/>
                    </a:lnTo>
                    <a:lnTo>
                      <a:pt x="126583" y="150167"/>
                    </a:lnTo>
                    <a:lnTo>
                      <a:pt x="124264" y="149269"/>
                    </a:lnTo>
                    <a:lnTo>
                      <a:pt x="119544" y="146257"/>
                    </a:lnTo>
                    <a:lnTo>
                      <a:pt x="114542" y="143846"/>
                    </a:lnTo>
                    <a:lnTo>
                      <a:pt x="112420" y="142274"/>
                    </a:lnTo>
                    <a:lnTo>
                      <a:pt x="111450" y="141217"/>
                    </a:lnTo>
                    <a:lnTo>
                      <a:pt x="110319" y="140515"/>
                    </a:lnTo>
                    <a:lnTo>
                      <a:pt x="107453" y="139819"/>
                    </a:lnTo>
                    <a:lnTo>
                      <a:pt x="104884" y="138186"/>
                    </a:lnTo>
                    <a:lnTo>
                      <a:pt x="103713" y="138066"/>
                    </a:lnTo>
                    <a:lnTo>
                      <a:pt x="101195" y="138265"/>
                    </a:lnTo>
                    <a:lnTo>
                      <a:pt x="99906" y="138152"/>
                    </a:lnTo>
                    <a:lnTo>
                      <a:pt x="98606" y="137577"/>
                    </a:lnTo>
                    <a:lnTo>
                      <a:pt x="96097" y="135655"/>
                    </a:lnTo>
                    <a:lnTo>
                      <a:pt x="94497" y="132988"/>
                    </a:lnTo>
                    <a:lnTo>
                      <a:pt x="94080" y="131811"/>
                    </a:lnTo>
                    <a:lnTo>
                      <a:pt x="95214" y="128764"/>
                    </a:lnTo>
                    <a:lnTo>
                      <a:pt x="96559" y="125837"/>
                    </a:lnTo>
                    <a:lnTo>
                      <a:pt x="97753" y="125015"/>
                    </a:lnTo>
                    <a:lnTo>
                      <a:pt x="99140" y="124426"/>
                    </a:lnTo>
                    <a:lnTo>
                      <a:pt x="99980" y="123559"/>
                    </a:lnTo>
                    <a:lnTo>
                      <a:pt x="100688" y="122497"/>
                    </a:lnTo>
                    <a:lnTo>
                      <a:pt x="103260" y="125560"/>
                    </a:lnTo>
                    <a:lnTo>
                      <a:pt x="104411" y="126300"/>
                    </a:lnTo>
                    <a:lnTo>
                      <a:pt x="105577" y="126135"/>
                    </a:lnTo>
                    <a:lnTo>
                      <a:pt x="107645" y="125038"/>
                    </a:lnTo>
                    <a:lnTo>
                      <a:pt x="107818" y="123836"/>
                    </a:lnTo>
                    <a:lnTo>
                      <a:pt x="110098" y="122311"/>
                    </a:lnTo>
                    <a:lnTo>
                      <a:pt x="112999" y="122282"/>
                    </a:lnTo>
                    <a:lnTo>
                      <a:pt x="114337" y="122562"/>
                    </a:lnTo>
                    <a:lnTo>
                      <a:pt x="115041" y="123941"/>
                    </a:lnTo>
                    <a:lnTo>
                      <a:pt x="116147" y="124366"/>
                    </a:lnTo>
                    <a:lnTo>
                      <a:pt x="117425" y="124549"/>
                    </a:lnTo>
                    <a:lnTo>
                      <a:pt x="121632" y="127175"/>
                    </a:lnTo>
                    <a:lnTo>
                      <a:pt x="122811" y="127603"/>
                    </a:lnTo>
                    <a:lnTo>
                      <a:pt x="124005" y="127676"/>
                    </a:lnTo>
                    <a:lnTo>
                      <a:pt x="127272" y="126574"/>
                    </a:lnTo>
                    <a:lnTo>
                      <a:pt x="129779" y="126155"/>
                    </a:lnTo>
                    <a:lnTo>
                      <a:pt x="135035" y="126762"/>
                    </a:lnTo>
                    <a:lnTo>
                      <a:pt x="137877" y="126102"/>
                    </a:lnTo>
                    <a:lnTo>
                      <a:pt x="139861" y="126027"/>
                    </a:lnTo>
                    <a:lnTo>
                      <a:pt x="142753" y="125012"/>
                    </a:lnTo>
                    <a:lnTo>
                      <a:pt x="144975" y="123326"/>
                    </a:lnTo>
                    <a:lnTo>
                      <a:pt x="146134" y="122910"/>
                    </a:lnTo>
                    <a:lnTo>
                      <a:pt x="147378" y="122790"/>
                    </a:lnTo>
                    <a:lnTo>
                      <a:pt x="150386" y="122895"/>
                    </a:lnTo>
                    <a:lnTo>
                      <a:pt x="153411" y="123276"/>
                    </a:lnTo>
                    <a:lnTo>
                      <a:pt x="154679" y="122882"/>
                    </a:lnTo>
                    <a:lnTo>
                      <a:pt x="155739" y="121779"/>
                    </a:lnTo>
                    <a:lnTo>
                      <a:pt x="156968" y="121282"/>
                    </a:lnTo>
                    <a:lnTo>
                      <a:pt x="158320" y="121617"/>
                    </a:lnTo>
                    <a:lnTo>
                      <a:pt x="161813" y="119728"/>
                    </a:lnTo>
                    <a:close/>
                    <a:moveTo>
                      <a:pt x="4111" y="98453"/>
                    </a:moveTo>
                    <a:lnTo>
                      <a:pt x="5744" y="99107"/>
                    </a:lnTo>
                    <a:lnTo>
                      <a:pt x="6590" y="99705"/>
                    </a:lnTo>
                    <a:lnTo>
                      <a:pt x="5321" y="102261"/>
                    </a:lnTo>
                    <a:lnTo>
                      <a:pt x="3982" y="100451"/>
                    </a:lnTo>
                    <a:lnTo>
                      <a:pt x="3930" y="98896"/>
                    </a:lnTo>
                    <a:close/>
                    <a:moveTo>
                      <a:pt x="125825" y="55558"/>
                    </a:moveTo>
                    <a:lnTo>
                      <a:pt x="127836" y="56147"/>
                    </a:lnTo>
                    <a:lnTo>
                      <a:pt x="127808" y="56704"/>
                    </a:lnTo>
                    <a:lnTo>
                      <a:pt x="127309" y="57033"/>
                    </a:lnTo>
                    <a:lnTo>
                      <a:pt x="126322" y="57260"/>
                    </a:lnTo>
                    <a:lnTo>
                      <a:pt x="125747" y="56951"/>
                    </a:lnTo>
                    <a:lnTo>
                      <a:pt x="125434" y="56549"/>
                    </a:lnTo>
                    <a:close/>
                    <a:moveTo>
                      <a:pt x="3081" y="46092"/>
                    </a:moveTo>
                    <a:lnTo>
                      <a:pt x="3602" y="46625"/>
                    </a:lnTo>
                    <a:lnTo>
                      <a:pt x="3053" y="47648"/>
                    </a:lnTo>
                    <a:lnTo>
                      <a:pt x="2326" y="48251"/>
                    </a:lnTo>
                    <a:lnTo>
                      <a:pt x="1589" y="49454"/>
                    </a:lnTo>
                    <a:lnTo>
                      <a:pt x="549" y="49366"/>
                    </a:lnTo>
                    <a:lnTo>
                      <a:pt x="955" y="48476"/>
                    </a:lnTo>
                    <a:lnTo>
                      <a:pt x="1913" y="46691"/>
                    </a:lnTo>
                    <a:close/>
                    <a:moveTo>
                      <a:pt x="23164" y="42529"/>
                    </a:moveTo>
                    <a:lnTo>
                      <a:pt x="24371" y="43990"/>
                    </a:lnTo>
                    <a:lnTo>
                      <a:pt x="25869" y="44142"/>
                    </a:lnTo>
                    <a:lnTo>
                      <a:pt x="28178" y="45347"/>
                    </a:lnTo>
                    <a:lnTo>
                      <a:pt x="29174" y="46500"/>
                    </a:lnTo>
                    <a:lnTo>
                      <a:pt x="30026" y="47888"/>
                    </a:lnTo>
                    <a:lnTo>
                      <a:pt x="30842" y="48496"/>
                    </a:lnTo>
                    <a:lnTo>
                      <a:pt x="31719" y="48845"/>
                    </a:lnTo>
                    <a:lnTo>
                      <a:pt x="31849" y="49171"/>
                    </a:lnTo>
                    <a:lnTo>
                      <a:pt x="31154" y="49497"/>
                    </a:lnTo>
                    <a:lnTo>
                      <a:pt x="30357" y="51084"/>
                    </a:lnTo>
                    <a:lnTo>
                      <a:pt x="30806" y="51541"/>
                    </a:lnTo>
                    <a:lnTo>
                      <a:pt x="32088" y="52401"/>
                    </a:lnTo>
                    <a:lnTo>
                      <a:pt x="33194" y="54080"/>
                    </a:lnTo>
                    <a:lnTo>
                      <a:pt x="35677" y="60951"/>
                    </a:lnTo>
                    <a:lnTo>
                      <a:pt x="35919" y="62435"/>
                    </a:lnTo>
                    <a:lnTo>
                      <a:pt x="35423" y="63955"/>
                    </a:lnTo>
                    <a:lnTo>
                      <a:pt x="34790" y="65033"/>
                    </a:lnTo>
                    <a:lnTo>
                      <a:pt x="32330" y="68482"/>
                    </a:lnTo>
                    <a:lnTo>
                      <a:pt x="32695" y="71334"/>
                    </a:lnTo>
                    <a:lnTo>
                      <a:pt x="33609" y="73095"/>
                    </a:lnTo>
                    <a:lnTo>
                      <a:pt x="33740" y="75044"/>
                    </a:lnTo>
                    <a:lnTo>
                      <a:pt x="33283" y="77460"/>
                    </a:lnTo>
                    <a:lnTo>
                      <a:pt x="31756" y="92276"/>
                    </a:lnTo>
                    <a:lnTo>
                      <a:pt x="31018" y="94889"/>
                    </a:lnTo>
                    <a:lnTo>
                      <a:pt x="30551" y="97156"/>
                    </a:lnTo>
                    <a:lnTo>
                      <a:pt x="28867" y="97841"/>
                    </a:lnTo>
                    <a:lnTo>
                      <a:pt x="26694" y="97117"/>
                    </a:lnTo>
                    <a:lnTo>
                      <a:pt x="23954" y="95841"/>
                    </a:lnTo>
                    <a:lnTo>
                      <a:pt x="22689" y="95918"/>
                    </a:lnTo>
                    <a:lnTo>
                      <a:pt x="21415" y="96354"/>
                    </a:lnTo>
                    <a:lnTo>
                      <a:pt x="20363" y="95984"/>
                    </a:lnTo>
                    <a:lnTo>
                      <a:pt x="19359" y="95262"/>
                    </a:lnTo>
                    <a:lnTo>
                      <a:pt x="18614" y="100332"/>
                    </a:lnTo>
                    <a:lnTo>
                      <a:pt x="17375" y="102389"/>
                    </a:lnTo>
                    <a:lnTo>
                      <a:pt x="15489" y="103702"/>
                    </a:lnTo>
                    <a:lnTo>
                      <a:pt x="13716" y="103785"/>
                    </a:lnTo>
                    <a:lnTo>
                      <a:pt x="11890" y="103345"/>
                    </a:lnTo>
                    <a:lnTo>
                      <a:pt x="10341" y="103349"/>
                    </a:lnTo>
                    <a:lnTo>
                      <a:pt x="9167" y="102373"/>
                    </a:lnTo>
                    <a:lnTo>
                      <a:pt x="8236" y="100667"/>
                    </a:lnTo>
                    <a:lnTo>
                      <a:pt x="6752" y="98593"/>
                    </a:lnTo>
                    <a:lnTo>
                      <a:pt x="5247" y="96128"/>
                    </a:lnTo>
                    <a:lnTo>
                      <a:pt x="5083" y="93898"/>
                    </a:lnTo>
                    <a:lnTo>
                      <a:pt x="4826" y="88975"/>
                    </a:lnTo>
                    <a:lnTo>
                      <a:pt x="5258" y="87899"/>
                    </a:lnTo>
                    <a:lnTo>
                      <a:pt x="5887" y="86867"/>
                    </a:lnTo>
                    <a:lnTo>
                      <a:pt x="6195" y="84661"/>
                    </a:lnTo>
                    <a:lnTo>
                      <a:pt x="5977" y="82737"/>
                    </a:lnTo>
                    <a:lnTo>
                      <a:pt x="6418" y="82050"/>
                    </a:lnTo>
                    <a:lnTo>
                      <a:pt x="7295" y="82737"/>
                    </a:lnTo>
                    <a:lnTo>
                      <a:pt x="7953" y="82479"/>
                    </a:lnTo>
                    <a:lnTo>
                      <a:pt x="7912" y="81488"/>
                    </a:lnTo>
                    <a:lnTo>
                      <a:pt x="8113" y="79678"/>
                    </a:lnTo>
                    <a:lnTo>
                      <a:pt x="6966" y="78161"/>
                    </a:lnTo>
                    <a:lnTo>
                      <a:pt x="5018" y="77646"/>
                    </a:lnTo>
                    <a:lnTo>
                      <a:pt x="4830" y="76058"/>
                    </a:lnTo>
                    <a:lnTo>
                      <a:pt x="5036" y="74507"/>
                    </a:lnTo>
                    <a:lnTo>
                      <a:pt x="6064" y="73465"/>
                    </a:lnTo>
                    <a:lnTo>
                      <a:pt x="6411" y="72079"/>
                    </a:lnTo>
                    <a:lnTo>
                      <a:pt x="6422" y="67848"/>
                    </a:lnTo>
                    <a:lnTo>
                      <a:pt x="5049" y="66288"/>
                    </a:lnTo>
                    <a:lnTo>
                      <a:pt x="4522" y="63924"/>
                    </a:lnTo>
                    <a:lnTo>
                      <a:pt x="3812" y="62409"/>
                    </a:lnTo>
                    <a:lnTo>
                      <a:pt x="2535" y="60887"/>
                    </a:lnTo>
                    <a:lnTo>
                      <a:pt x="1093" y="59647"/>
                    </a:lnTo>
                    <a:lnTo>
                      <a:pt x="201" y="58450"/>
                    </a:lnTo>
                    <a:lnTo>
                      <a:pt x="0" y="55316"/>
                    </a:lnTo>
                    <a:lnTo>
                      <a:pt x="507" y="52699"/>
                    </a:lnTo>
                    <a:lnTo>
                      <a:pt x="959" y="51578"/>
                    </a:lnTo>
                    <a:lnTo>
                      <a:pt x="1423" y="51744"/>
                    </a:lnTo>
                    <a:lnTo>
                      <a:pt x="2859" y="53045"/>
                    </a:lnTo>
                    <a:lnTo>
                      <a:pt x="4034" y="53339"/>
                    </a:lnTo>
                    <a:lnTo>
                      <a:pt x="6359" y="53654"/>
                    </a:lnTo>
                    <a:lnTo>
                      <a:pt x="8646" y="53238"/>
                    </a:lnTo>
                    <a:lnTo>
                      <a:pt x="11456" y="52053"/>
                    </a:lnTo>
                    <a:lnTo>
                      <a:pt x="14159" y="50617"/>
                    </a:lnTo>
                    <a:lnTo>
                      <a:pt x="18072" y="46395"/>
                    </a:lnTo>
                    <a:lnTo>
                      <a:pt x="20484" y="45537"/>
                    </a:lnTo>
                    <a:lnTo>
                      <a:pt x="21719" y="44425"/>
                    </a:lnTo>
                    <a:lnTo>
                      <a:pt x="22140" y="42922"/>
                    </a:lnTo>
                    <a:close/>
                    <a:moveTo>
                      <a:pt x="48962" y="0"/>
                    </a:moveTo>
                    <a:lnTo>
                      <a:pt x="49696" y="1042"/>
                    </a:lnTo>
                    <a:lnTo>
                      <a:pt x="49782" y="1647"/>
                    </a:lnTo>
                    <a:lnTo>
                      <a:pt x="49290" y="2331"/>
                    </a:lnTo>
                    <a:lnTo>
                      <a:pt x="49497" y="3877"/>
                    </a:lnTo>
                    <a:lnTo>
                      <a:pt x="47647" y="2595"/>
                    </a:lnTo>
                    <a:lnTo>
                      <a:pt x="44846" y="3242"/>
                    </a:lnTo>
                    <a:lnTo>
                      <a:pt x="43127" y="3105"/>
                    </a:lnTo>
                    <a:lnTo>
                      <a:pt x="42652" y="1955"/>
                    </a:lnTo>
                    <a:lnTo>
                      <a:pt x="43045" y="1280"/>
                    </a:lnTo>
                    <a:lnTo>
                      <a:pt x="45714" y="1133"/>
                    </a:lnTo>
                    <a:lnTo>
                      <a:pt x="46543" y="804"/>
                    </a:lnTo>
                    <a:lnTo>
                      <a:pt x="48163" y="959"/>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74" name="ee4p_SM_1_15912">
                <a:extLst>
                  <a:ext uri="{FF2B5EF4-FFF2-40B4-BE49-F238E27FC236}">
                    <a16:creationId xmlns="" xmlns:a16="http://schemas.microsoft.com/office/drawing/2014/main" id="{1A7FEE6E-1BE9-4DC6-BE7C-288DA978C71C}"/>
                  </a:ext>
                </a:extLst>
              </p:cNvPr>
              <p:cNvSpPr>
                <a:spLocks noChangeAspect="1"/>
              </p:cNvSpPr>
              <p:nvPr>
                <p:custDataLst>
                  <p:tags r:id="rId26"/>
                </p:custDataLst>
              </p:nvPr>
            </p:nvSpPr>
            <p:spPr>
              <a:xfrm>
                <a:off x="4861759" y="4316943"/>
                <a:ext cx="10491" cy="10418"/>
              </a:xfrm>
              <a:custGeom>
                <a:avLst/>
                <a:gdLst/>
                <a:ahLst/>
                <a:cxnLst/>
                <a:rect l="0" t="0" r="0" b="0"/>
                <a:pathLst>
                  <a:path w="2605" h="2587">
                    <a:moveTo>
                      <a:pt x="0" y="1492"/>
                    </a:moveTo>
                    <a:lnTo>
                      <a:pt x="652" y="2586"/>
                    </a:lnTo>
                    <a:lnTo>
                      <a:pt x="1954" y="2389"/>
                    </a:lnTo>
                    <a:lnTo>
                      <a:pt x="2604" y="994"/>
                    </a:lnTo>
                    <a:lnTo>
                      <a:pt x="2362" y="0"/>
                    </a:lnTo>
                    <a:lnTo>
                      <a:pt x="978" y="198"/>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75" name="ee4p_XK_1_15912">
                <a:extLst>
                  <a:ext uri="{FF2B5EF4-FFF2-40B4-BE49-F238E27FC236}">
                    <a16:creationId xmlns="" xmlns:a16="http://schemas.microsoft.com/office/drawing/2014/main" id="{19CF4618-A2B3-4D04-8EE2-3E43AE717B2B}"/>
                  </a:ext>
                </a:extLst>
              </p:cNvPr>
              <p:cNvSpPr>
                <a:spLocks noChangeAspect="1"/>
              </p:cNvSpPr>
              <p:nvPr>
                <p:custDataLst>
                  <p:tags r:id="rId27"/>
                </p:custDataLst>
              </p:nvPr>
            </p:nvSpPr>
            <p:spPr>
              <a:xfrm>
                <a:off x="5541431" y="4396055"/>
                <a:ext cx="153474" cy="151252"/>
              </a:xfrm>
              <a:custGeom>
                <a:avLst/>
                <a:gdLst/>
                <a:ahLst/>
                <a:cxnLst/>
                <a:rect l="0" t="0" r="0" b="0"/>
                <a:pathLst>
                  <a:path w="38110" h="37558">
                    <a:moveTo>
                      <a:pt x="33898" y="27100"/>
                    </a:moveTo>
                    <a:lnTo>
                      <a:pt x="33862" y="27096"/>
                    </a:lnTo>
                    <a:lnTo>
                      <a:pt x="30074" y="27836"/>
                    </a:lnTo>
                    <a:lnTo>
                      <a:pt x="28796" y="28705"/>
                    </a:lnTo>
                    <a:lnTo>
                      <a:pt x="28040" y="30223"/>
                    </a:lnTo>
                    <a:lnTo>
                      <a:pt x="27798" y="31012"/>
                    </a:lnTo>
                    <a:lnTo>
                      <a:pt x="27129" y="31035"/>
                    </a:lnTo>
                    <a:lnTo>
                      <a:pt x="26017" y="30253"/>
                    </a:lnTo>
                    <a:lnTo>
                      <a:pt x="24611" y="29029"/>
                    </a:lnTo>
                    <a:lnTo>
                      <a:pt x="22782" y="29127"/>
                    </a:lnTo>
                    <a:lnTo>
                      <a:pt x="16554" y="31792"/>
                    </a:lnTo>
                    <a:lnTo>
                      <a:pt x="15941" y="33191"/>
                    </a:lnTo>
                    <a:lnTo>
                      <a:pt x="15803" y="36218"/>
                    </a:lnTo>
                    <a:lnTo>
                      <a:pt x="15379" y="37034"/>
                    </a:lnTo>
                    <a:lnTo>
                      <a:pt x="14714" y="37557"/>
                    </a:lnTo>
                    <a:lnTo>
                      <a:pt x="12140" y="37228"/>
                    </a:lnTo>
                    <a:lnTo>
                      <a:pt x="11868" y="37030"/>
                    </a:lnTo>
                    <a:lnTo>
                      <a:pt x="12205" y="35870"/>
                    </a:lnTo>
                    <a:lnTo>
                      <a:pt x="12071" y="33331"/>
                    </a:lnTo>
                    <a:lnTo>
                      <a:pt x="10909" y="29122"/>
                    </a:lnTo>
                    <a:lnTo>
                      <a:pt x="10082" y="27742"/>
                    </a:lnTo>
                    <a:lnTo>
                      <a:pt x="8377" y="26370"/>
                    </a:lnTo>
                    <a:lnTo>
                      <a:pt x="7048" y="25469"/>
                    </a:lnTo>
                    <a:lnTo>
                      <a:pt x="4667" y="24665"/>
                    </a:lnTo>
                    <a:lnTo>
                      <a:pt x="3455" y="22350"/>
                    </a:lnTo>
                    <a:lnTo>
                      <a:pt x="1637" y="19716"/>
                    </a:lnTo>
                    <a:lnTo>
                      <a:pt x="762" y="19112"/>
                    </a:lnTo>
                    <a:lnTo>
                      <a:pt x="903" y="18851"/>
                    </a:lnTo>
                    <a:lnTo>
                      <a:pt x="1322" y="16863"/>
                    </a:lnTo>
                    <a:lnTo>
                      <a:pt x="802" y="15412"/>
                    </a:lnTo>
                    <a:lnTo>
                      <a:pt x="0" y="14178"/>
                    </a:lnTo>
                    <a:lnTo>
                      <a:pt x="549" y="13429"/>
                    </a:lnTo>
                    <a:lnTo>
                      <a:pt x="2222" y="13436"/>
                    </a:lnTo>
                    <a:lnTo>
                      <a:pt x="3606" y="13574"/>
                    </a:lnTo>
                    <a:lnTo>
                      <a:pt x="4105" y="12392"/>
                    </a:lnTo>
                    <a:lnTo>
                      <a:pt x="6962" y="11613"/>
                    </a:lnTo>
                    <a:lnTo>
                      <a:pt x="9715" y="10811"/>
                    </a:lnTo>
                    <a:lnTo>
                      <a:pt x="10113" y="10245"/>
                    </a:lnTo>
                    <a:lnTo>
                      <a:pt x="9484" y="9027"/>
                    </a:lnTo>
                    <a:lnTo>
                      <a:pt x="9854" y="8264"/>
                    </a:lnTo>
                    <a:lnTo>
                      <a:pt x="13147" y="6090"/>
                    </a:lnTo>
                    <a:lnTo>
                      <a:pt x="13689" y="5104"/>
                    </a:lnTo>
                    <a:lnTo>
                      <a:pt x="13890" y="4328"/>
                    </a:lnTo>
                    <a:lnTo>
                      <a:pt x="13447" y="3510"/>
                    </a:lnTo>
                    <a:lnTo>
                      <a:pt x="12829" y="2220"/>
                    </a:lnTo>
                    <a:lnTo>
                      <a:pt x="13127" y="1678"/>
                    </a:lnTo>
                    <a:lnTo>
                      <a:pt x="14839" y="933"/>
                    </a:lnTo>
                    <a:lnTo>
                      <a:pt x="16228" y="67"/>
                    </a:lnTo>
                    <a:lnTo>
                      <a:pt x="17051" y="0"/>
                    </a:lnTo>
                    <a:lnTo>
                      <a:pt x="17565" y="622"/>
                    </a:lnTo>
                    <a:lnTo>
                      <a:pt x="17565" y="1266"/>
                    </a:lnTo>
                    <a:lnTo>
                      <a:pt x="18020" y="2354"/>
                    </a:lnTo>
                    <a:lnTo>
                      <a:pt x="19044" y="2939"/>
                    </a:lnTo>
                    <a:lnTo>
                      <a:pt x="20746" y="3895"/>
                    </a:lnTo>
                    <a:lnTo>
                      <a:pt x="22722" y="4547"/>
                    </a:lnTo>
                    <a:lnTo>
                      <a:pt x="24270" y="5853"/>
                    </a:lnTo>
                    <a:lnTo>
                      <a:pt x="26384" y="8179"/>
                    </a:lnTo>
                    <a:lnTo>
                      <a:pt x="26703" y="9330"/>
                    </a:lnTo>
                    <a:lnTo>
                      <a:pt x="28606" y="10361"/>
                    </a:lnTo>
                    <a:lnTo>
                      <a:pt x="30372" y="11517"/>
                    </a:lnTo>
                    <a:lnTo>
                      <a:pt x="30098" y="13660"/>
                    </a:lnTo>
                    <a:lnTo>
                      <a:pt x="36110" y="15529"/>
                    </a:lnTo>
                    <a:lnTo>
                      <a:pt x="37466" y="15515"/>
                    </a:lnTo>
                    <a:lnTo>
                      <a:pt x="38109" y="15840"/>
                    </a:lnTo>
                    <a:lnTo>
                      <a:pt x="38092" y="16329"/>
                    </a:lnTo>
                    <a:lnTo>
                      <a:pt x="37617" y="17826"/>
                    </a:lnTo>
                    <a:lnTo>
                      <a:pt x="35149" y="22420"/>
                    </a:lnTo>
                    <a:lnTo>
                      <a:pt x="34946" y="23374"/>
                    </a:lnTo>
                    <a:lnTo>
                      <a:pt x="33179" y="24371"/>
                    </a:lnTo>
                    <a:lnTo>
                      <a:pt x="32935" y="24946"/>
                    </a:lnTo>
                    <a:lnTo>
                      <a:pt x="33436" y="26214"/>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76" name="ee4p_LI_1_15912">
                <a:extLst>
                  <a:ext uri="{FF2B5EF4-FFF2-40B4-BE49-F238E27FC236}">
                    <a16:creationId xmlns="" xmlns:a16="http://schemas.microsoft.com/office/drawing/2014/main" id="{61E9361A-F147-404C-8A09-6B56A6864A7A}"/>
                  </a:ext>
                </a:extLst>
              </p:cNvPr>
              <p:cNvSpPr>
                <a:spLocks noChangeAspect="1"/>
              </p:cNvSpPr>
              <p:nvPr>
                <p:custDataLst>
                  <p:tags r:id="rId28"/>
                </p:custDataLst>
              </p:nvPr>
            </p:nvSpPr>
            <p:spPr>
              <a:xfrm>
                <a:off x="4601968" y="3953396"/>
                <a:ext cx="11674" cy="24030"/>
              </a:xfrm>
              <a:custGeom>
                <a:avLst/>
                <a:gdLst/>
                <a:ahLst/>
                <a:cxnLst/>
                <a:rect l="0" t="0" r="0" b="0"/>
                <a:pathLst>
                  <a:path w="2899" h="5967">
                    <a:moveTo>
                      <a:pt x="2229" y="5966"/>
                    </a:moveTo>
                    <a:lnTo>
                      <a:pt x="506" y="5816"/>
                    </a:lnTo>
                    <a:lnTo>
                      <a:pt x="182" y="5829"/>
                    </a:lnTo>
                    <a:lnTo>
                      <a:pt x="0" y="4844"/>
                    </a:lnTo>
                    <a:lnTo>
                      <a:pt x="106" y="2744"/>
                    </a:lnTo>
                    <a:lnTo>
                      <a:pt x="1063" y="0"/>
                    </a:lnTo>
                    <a:lnTo>
                      <a:pt x="1268" y="451"/>
                    </a:lnTo>
                    <a:lnTo>
                      <a:pt x="1387" y="1025"/>
                    </a:lnTo>
                    <a:lnTo>
                      <a:pt x="1583" y="1636"/>
                    </a:lnTo>
                    <a:lnTo>
                      <a:pt x="1687" y="2385"/>
                    </a:lnTo>
                    <a:lnTo>
                      <a:pt x="2043" y="3157"/>
                    </a:lnTo>
                    <a:lnTo>
                      <a:pt x="2691" y="3879"/>
                    </a:lnTo>
                    <a:lnTo>
                      <a:pt x="2898" y="4576"/>
                    </a:lnTo>
                    <a:lnTo>
                      <a:pt x="2570" y="5450"/>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77" name="ee4p_LT_1_15912">
                <a:extLst>
                  <a:ext uri="{FF2B5EF4-FFF2-40B4-BE49-F238E27FC236}">
                    <a16:creationId xmlns="" xmlns:a16="http://schemas.microsoft.com/office/drawing/2014/main" id="{F88AD391-595A-442E-A295-DCE1E79215AC}"/>
                  </a:ext>
                </a:extLst>
              </p:cNvPr>
              <p:cNvSpPr>
                <a:spLocks noChangeAspect="1"/>
              </p:cNvSpPr>
              <p:nvPr>
                <p:custDataLst>
                  <p:tags r:id="rId29"/>
                </p:custDataLst>
              </p:nvPr>
            </p:nvSpPr>
            <p:spPr>
              <a:xfrm>
                <a:off x="5618930" y="2865187"/>
                <a:ext cx="523239" cy="312425"/>
              </a:xfrm>
              <a:custGeom>
                <a:avLst/>
                <a:gdLst>
                  <a:gd name="connsiteX0" fmla="*/ 4755 w 129928"/>
                  <a:gd name="connsiteY0" fmla="*/ 24770 h 77580"/>
                  <a:gd name="connsiteX1" fmla="*/ 4774 w 129928"/>
                  <a:gd name="connsiteY1" fmla="*/ 26268 h 77580"/>
                  <a:gd name="connsiteX2" fmla="*/ 4513 w 129928"/>
                  <a:gd name="connsiteY2" fmla="*/ 28758 h 77580"/>
                  <a:gd name="connsiteX3" fmla="*/ 2917 w 129928"/>
                  <a:gd name="connsiteY3" fmla="*/ 33001 h 77580"/>
                  <a:gd name="connsiteX4" fmla="*/ 1283 w 129928"/>
                  <a:gd name="connsiteY4" fmla="*/ 35210 h 77580"/>
                  <a:gd name="connsiteX5" fmla="*/ 0 w 129928"/>
                  <a:gd name="connsiteY5" fmla="*/ 34971 h 77580"/>
                  <a:gd name="connsiteX6" fmla="*/ 2526 w 129928"/>
                  <a:gd name="connsiteY6" fmla="*/ 31410 h 77580"/>
                  <a:gd name="connsiteX7" fmla="*/ 3489 w 129928"/>
                  <a:gd name="connsiteY7" fmla="*/ 29096 h 77580"/>
                  <a:gd name="connsiteX8" fmla="*/ 4159 w 129928"/>
                  <a:gd name="connsiteY8" fmla="*/ 25805 h 77580"/>
                  <a:gd name="connsiteX9" fmla="*/ 87148 w 129928"/>
                  <a:gd name="connsiteY9" fmla="*/ 0 h 77580"/>
                  <a:gd name="connsiteX10" fmla="*/ 88519 w 129928"/>
                  <a:gd name="connsiteY10" fmla="*/ 407 h 77580"/>
                  <a:gd name="connsiteX11" fmla="*/ 89422 w 129928"/>
                  <a:gd name="connsiteY11" fmla="*/ 2681 h 77580"/>
                  <a:gd name="connsiteX12" fmla="*/ 92210 w 129928"/>
                  <a:gd name="connsiteY12" fmla="*/ 6597 h 77580"/>
                  <a:gd name="connsiteX13" fmla="*/ 95240 w 129928"/>
                  <a:gd name="connsiteY13" fmla="*/ 7284 h 77580"/>
                  <a:gd name="connsiteX14" fmla="*/ 103616 w 129928"/>
                  <a:gd name="connsiteY14" fmla="*/ 8790 h 77580"/>
                  <a:gd name="connsiteX15" fmla="*/ 105328 w 129928"/>
                  <a:gd name="connsiteY15" fmla="*/ 9581 h 77580"/>
                  <a:gd name="connsiteX16" fmla="*/ 110042 w 129928"/>
                  <a:gd name="connsiteY16" fmla="*/ 13027 h 77580"/>
                  <a:gd name="connsiteX17" fmla="*/ 112869 w 129928"/>
                  <a:gd name="connsiteY17" fmla="*/ 14715 h 77580"/>
                  <a:gd name="connsiteX18" fmla="*/ 114667 w 129928"/>
                  <a:gd name="connsiteY18" fmla="*/ 16062 h 77580"/>
                  <a:gd name="connsiteX19" fmla="*/ 117410 w 129928"/>
                  <a:gd name="connsiteY19" fmla="*/ 18698 h 77580"/>
                  <a:gd name="connsiteX20" fmla="*/ 118995 w 129928"/>
                  <a:gd name="connsiteY20" fmla="*/ 20614 h 77580"/>
                  <a:gd name="connsiteX21" fmla="*/ 121645 w 129928"/>
                  <a:gd name="connsiteY21" fmla="*/ 22062 h 77580"/>
                  <a:gd name="connsiteX22" fmla="*/ 124780 w 129928"/>
                  <a:gd name="connsiteY22" fmla="*/ 23036 h 77580"/>
                  <a:gd name="connsiteX23" fmla="*/ 125900 w 129928"/>
                  <a:gd name="connsiteY23" fmla="*/ 23187 h 77580"/>
                  <a:gd name="connsiteX24" fmla="*/ 125840 w 129928"/>
                  <a:gd name="connsiteY24" fmla="*/ 24579 h 77580"/>
                  <a:gd name="connsiteX25" fmla="*/ 125305 w 129928"/>
                  <a:gd name="connsiteY25" fmla="*/ 26939 h 77580"/>
                  <a:gd name="connsiteX26" fmla="*/ 124257 w 129928"/>
                  <a:gd name="connsiteY26" fmla="*/ 29982 h 77580"/>
                  <a:gd name="connsiteX27" fmla="*/ 123158 w 129928"/>
                  <a:gd name="connsiteY27" fmla="*/ 32338 h 77580"/>
                  <a:gd name="connsiteX28" fmla="*/ 122895 w 129928"/>
                  <a:gd name="connsiteY28" fmla="*/ 33248 h 77580"/>
                  <a:gd name="connsiteX29" fmla="*/ 123728 w 129928"/>
                  <a:gd name="connsiteY29" fmla="*/ 34003 h 77580"/>
                  <a:gd name="connsiteX30" fmla="*/ 127840 w 129928"/>
                  <a:gd name="connsiteY30" fmla="*/ 34360 h 77580"/>
                  <a:gd name="connsiteX31" fmla="*/ 129584 w 129928"/>
                  <a:gd name="connsiteY31" fmla="*/ 34765 h 77580"/>
                  <a:gd name="connsiteX32" fmla="*/ 129928 w 129928"/>
                  <a:gd name="connsiteY32" fmla="*/ 35390 h 77580"/>
                  <a:gd name="connsiteX33" fmla="*/ 129015 w 129928"/>
                  <a:gd name="connsiteY33" fmla="*/ 36202 h 77580"/>
                  <a:gd name="connsiteX34" fmla="*/ 127702 w 129928"/>
                  <a:gd name="connsiteY34" fmla="*/ 36876 h 77580"/>
                  <a:gd name="connsiteX35" fmla="*/ 127114 w 129928"/>
                  <a:gd name="connsiteY35" fmla="*/ 37514 h 77580"/>
                  <a:gd name="connsiteX36" fmla="*/ 126069 w 129928"/>
                  <a:gd name="connsiteY36" fmla="*/ 39795 h 77580"/>
                  <a:gd name="connsiteX37" fmla="*/ 119228 w 129928"/>
                  <a:gd name="connsiteY37" fmla="*/ 39505 h 77580"/>
                  <a:gd name="connsiteX38" fmla="*/ 118321 w 129928"/>
                  <a:gd name="connsiteY38" fmla="*/ 39969 h 77580"/>
                  <a:gd name="connsiteX39" fmla="*/ 117889 w 129928"/>
                  <a:gd name="connsiteY39" fmla="*/ 41028 h 77580"/>
                  <a:gd name="connsiteX40" fmla="*/ 117548 w 129928"/>
                  <a:gd name="connsiteY40" fmla="*/ 42251 h 77580"/>
                  <a:gd name="connsiteX41" fmla="*/ 116650 w 129928"/>
                  <a:gd name="connsiteY41" fmla="*/ 43699 h 77580"/>
                  <a:gd name="connsiteX42" fmla="*/ 114832 w 129928"/>
                  <a:gd name="connsiteY42" fmla="*/ 44959 h 77580"/>
                  <a:gd name="connsiteX43" fmla="*/ 111990 w 129928"/>
                  <a:gd name="connsiteY43" fmla="*/ 45424 h 77580"/>
                  <a:gd name="connsiteX44" fmla="*/ 109664 w 129928"/>
                  <a:gd name="connsiteY44" fmla="*/ 46280 h 77580"/>
                  <a:gd name="connsiteX45" fmla="*/ 107930 w 129928"/>
                  <a:gd name="connsiteY45" fmla="*/ 48920 h 77580"/>
                  <a:gd name="connsiteX46" fmla="*/ 106639 w 129928"/>
                  <a:gd name="connsiteY46" fmla="*/ 52456 h 77580"/>
                  <a:gd name="connsiteX47" fmla="*/ 106671 w 129928"/>
                  <a:gd name="connsiteY47" fmla="*/ 54961 h 77580"/>
                  <a:gd name="connsiteX48" fmla="*/ 106842 w 129928"/>
                  <a:gd name="connsiteY48" fmla="*/ 56357 h 77580"/>
                  <a:gd name="connsiteX49" fmla="*/ 106691 w 129928"/>
                  <a:gd name="connsiteY49" fmla="*/ 57155 h 77580"/>
                  <a:gd name="connsiteX50" fmla="*/ 105814 w 129928"/>
                  <a:gd name="connsiteY50" fmla="*/ 58025 h 77580"/>
                  <a:gd name="connsiteX51" fmla="*/ 104380 w 129928"/>
                  <a:gd name="connsiteY51" fmla="*/ 60327 h 77580"/>
                  <a:gd name="connsiteX52" fmla="*/ 103214 w 129928"/>
                  <a:gd name="connsiteY52" fmla="*/ 62869 h 77580"/>
                  <a:gd name="connsiteX53" fmla="*/ 102767 w 129928"/>
                  <a:gd name="connsiteY53" fmla="*/ 64247 h 77580"/>
                  <a:gd name="connsiteX54" fmla="*/ 102992 w 129928"/>
                  <a:gd name="connsiteY54" fmla="*/ 64892 h 77580"/>
                  <a:gd name="connsiteX55" fmla="*/ 104305 w 129928"/>
                  <a:gd name="connsiteY55" fmla="*/ 64909 h 77580"/>
                  <a:gd name="connsiteX56" fmla="*/ 106199 w 129928"/>
                  <a:gd name="connsiteY56" fmla="*/ 65431 h 77580"/>
                  <a:gd name="connsiteX57" fmla="*/ 107207 w 129928"/>
                  <a:gd name="connsiteY57" fmla="*/ 66445 h 77580"/>
                  <a:gd name="connsiteX58" fmla="*/ 107580 w 129928"/>
                  <a:gd name="connsiteY58" fmla="*/ 67616 h 77580"/>
                  <a:gd name="connsiteX59" fmla="*/ 107585 w 129928"/>
                  <a:gd name="connsiteY59" fmla="*/ 68875 h 77580"/>
                  <a:gd name="connsiteX60" fmla="*/ 107231 w 129928"/>
                  <a:gd name="connsiteY60" fmla="*/ 69568 h 77580"/>
                  <a:gd name="connsiteX61" fmla="*/ 105713 w 129928"/>
                  <a:gd name="connsiteY61" fmla="*/ 70070 h 77580"/>
                  <a:gd name="connsiteX62" fmla="*/ 103335 w 129928"/>
                  <a:gd name="connsiteY62" fmla="*/ 70088 h 77580"/>
                  <a:gd name="connsiteX63" fmla="*/ 101949 w 129928"/>
                  <a:gd name="connsiteY63" fmla="*/ 69488 h 77580"/>
                  <a:gd name="connsiteX64" fmla="*/ 101662 w 129928"/>
                  <a:gd name="connsiteY64" fmla="*/ 69013 h 77580"/>
                  <a:gd name="connsiteX65" fmla="*/ 102324 w 129928"/>
                  <a:gd name="connsiteY65" fmla="*/ 67800 h 77580"/>
                  <a:gd name="connsiteX66" fmla="*/ 101845 w 129928"/>
                  <a:gd name="connsiteY66" fmla="*/ 66285 h 77580"/>
                  <a:gd name="connsiteX67" fmla="*/ 100861 w 129928"/>
                  <a:gd name="connsiteY67" fmla="*/ 65437 h 77580"/>
                  <a:gd name="connsiteX68" fmla="*/ 98859 w 129928"/>
                  <a:gd name="connsiteY68" fmla="*/ 66702 h 77580"/>
                  <a:gd name="connsiteX69" fmla="*/ 96937 w 129928"/>
                  <a:gd name="connsiteY69" fmla="*/ 66701 h 77580"/>
                  <a:gd name="connsiteX70" fmla="*/ 94633 w 129928"/>
                  <a:gd name="connsiteY70" fmla="*/ 67827 h 77580"/>
                  <a:gd name="connsiteX71" fmla="*/ 93128 w 129928"/>
                  <a:gd name="connsiteY71" fmla="*/ 69631 h 77580"/>
                  <a:gd name="connsiteX72" fmla="*/ 91683 w 129928"/>
                  <a:gd name="connsiteY72" fmla="*/ 70296 h 77580"/>
                  <a:gd name="connsiteX73" fmla="*/ 87779 w 129928"/>
                  <a:gd name="connsiteY73" fmla="*/ 69928 h 77580"/>
                  <a:gd name="connsiteX74" fmla="*/ 86809 w 129928"/>
                  <a:gd name="connsiteY74" fmla="*/ 70723 h 77580"/>
                  <a:gd name="connsiteX75" fmla="*/ 86004 w 129928"/>
                  <a:gd name="connsiteY75" fmla="*/ 74388 h 77580"/>
                  <a:gd name="connsiteX76" fmla="*/ 85537 w 129928"/>
                  <a:gd name="connsiteY76" fmla="*/ 75104 h 77580"/>
                  <a:gd name="connsiteX77" fmla="*/ 82277 w 129928"/>
                  <a:gd name="connsiteY77" fmla="*/ 74947 h 77580"/>
                  <a:gd name="connsiteX78" fmla="*/ 79133 w 129928"/>
                  <a:gd name="connsiteY78" fmla="*/ 76402 h 77580"/>
                  <a:gd name="connsiteX79" fmla="*/ 75583 w 129928"/>
                  <a:gd name="connsiteY79" fmla="*/ 77580 h 77580"/>
                  <a:gd name="connsiteX80" fmla="*/ 73784 w 129928"/>
                  <a:gd name="connsiteY80" fmla="*/ 76761 h 77580"/>
                  <a:gd name="connsiteX81" fmla="*/ 72782 w 129928"/>
                  <a:gd name="connsiteY81" fmla="*/ 75838 h 77580"/>
                  <a:gd name="connsiteX82" fmla="*/ 70849 w 129928"/>
                  <a:gd name="connsiteY82" fmla="*/ 76002 h 77580"/>
                  <a:gd name="connsiteX83" fmla="*/ 68740 w 129928"/>
                  <a:gd name="connsiteY83" fmla="*/ 76408 h 77580"/>
                  <a:gd name="connsiteX84" fmla="*/ 67323 w 129928"/>
                  <a:gd name="connsiteY84" fmla="*/ 76186 h 77580"/>
                  <a:gd name="connsiteX85" fmla="*/ 65734 w 129928"/>
                  <a:gd name="connsiteY85" fmla="*/ 76285 h 77580"/>
                  <a:gd name="connsiteX86" fmla="*/ 62663 w 129928"/>
                  <a:gd name="connsiteY86" fmla="*/ 76995 h 77580"/>
                  <a:gd name="connsiteX87" fmla="*/ 58802 w 129928"/>
                  <a:gd name="connsiteY87" fmla="*/ 76766 h 77580"/>
                  <a:gd name="connsiteX88" fmla="*/ 57157 w 129928"/>
                  <a:gd name="connsiteY88" fmla="*/ 76160 h 77580"/>
                  <a:gd name="connsiteX89" fmla="*/ 57001 w 129928"/>
                  <a:gd name="connsiteY89" fmla="*/ 75580 h 77580"/>
                  <a:gd name="connsiteX90" fmla="*/ 57120 w 129928"/>
                  <a:gd name="connsiteY90" fmla="*/ 74154 h 77580"/>
                  <a:gd name="connsiteX91" fmla="*/ 57083 w 129928"/>
                  <a:gd name="connsiteY91" fmla="*/ 71937 h 77580"/>
                  <a:gd name="connsiteX92" fmla="*/ 56470 w 129928"/>
                  <a:gd name="connsiteY92" fmla="*/ 69979 h 77580"/>
                  <a:gd name="connsiteX93" fmla="*/ 54623 w 129928"/>
                  <a:gd name="connsiteY93" fmla="*/ 68246 h 77580"/>
                  <a:gd name="connsiteX94" fmla="*/ 52682 w 129928"/>
                  <a:gd name="connsiteY94" fmla="*/ 67034 h 77580"/>
                  <a:gd name="connsiteX95" fmla="*/ 50205 w 129928"/>
                  <a:gd name="connsiteY95" fmla="*/ 65782 h 77580"/>
                  <a:gd name="connsiteX96" fmla="*/ 48374 w 129928"/>
                  <a:gd name="connsiteY96" fmla="*/ 65233 h 77580"/>
                  <a:gd name="connsiteX97" fmla="*/ 47372 w 129928"/>
                  <a:gd name="connsiteY97" fmla="*/ 65089 h 77580"/>
                  <a:gd name="connsiteX98" fmla="*/ 47146 w 129928"/>
                  <a:gd name="connsiteY98" fmla="*/ 64368 h 77580"/>
                  <a:gd name="connsiteX99" fmla="*/ 46783 w 129928"/>
                  <a:gd name="connsiteY99" fmla="*/ 63745 h 77580"/>
                  <a:gd name="connsiteX100" fmla="*/ 45926 w 129928"/>
                  <a:gd name="connsiteY100" fmla="*/ 63196 h 77580"/>
                  <a:gd name="connsiteX101" fmla="*/ 44095 w 129928"/>
                  <a:gd name="connsiteY101" fmla="*/ 62459 h 77580"/>
                  <a:gd name="connsiteX102" fmla="*/ 42542 w 129928"/>
                  <a:gd name="connsiteY102" fmla="*/ 62298 h 77580"/>
                  <a:gd name="connsiteX103" fmla="*/ 41270 w 129928"/>
                  <a:gd name="connsiteY103" fmla="*/ 63487 h 77580"/>
                  <a:gd name="connsiteX104" fmla="*/ 40344 w 129928"/>
                  <a:gd name="connsiteY104" fmla="*/ 61998 h 77580"/>
                  <a:gd name="connsiteX105" fmla="*/ 39361 w 129928"/>
                  <a:gd name="connsiteY105" fmla="*/ 59331 h 77580"/>
                  <a:gd name="connsiteX106" fmla="*/ 39463 w 129928"/>
                  <a:gd name="connsiteY106" fmla="*/ 57196 h 77580"/>
                  <a:gd name="connsiteX107" fmla="*/ 40020 w 129928"/>
                  <a:gd name="connsiteY107" fmla="*/ 55065 h 77580"/>
                  <a:gd name="connsiteX108" fmla="*/ 42708 w 129928"/>
                  <a:gd name="connsiteY108" fmla="*/ 48760 h 77580"/>
                  <a:gd name="connsiteX109" fmla="*/ 42563 w 129928"/>
                  <a:gd name="connsiteY109" fmla="*/ 47753 h 77580"/>
                  <a:gd name="connsiteX110" fmla="*/ 40613 w 129928"/>
                  <a:gd name="connsiteY110" fmla="*/ 45986 h 77580"/>
                  <a:gd name="connsiteX111" fmla="*/ 38202 w 129928"/>
                  <a:gd name="connsiteY111" fmla="*/ 44701 h 77580"/>
                  <a:gd name="connsiteX112" fmla="*/ 36871 w 129928"/>
                  <a:gd name="connsiteY112" fmla="*/ 41982 h 77580"/>
                  <a:gd name="connsiteX113" fmla="*/ 31987 w 129928"/>
                  <a:gd name="connsiteY113" fmla="*/ 41824 h 77580"/>
                  <a:gd name="connsiteX114" fmla="*/ 27376 w 129928"/>
                  <a:gd name="connsiteY114" fmla="*/ 41974 h 77580"/>
                  <a:gd name="connsiteX115" fmla="*/ 25928 w 129928"/>
                  <a:gd name="connsiteY115" fmla="*/ 41842 h 77580"/>
                  <a:gd name="connsiteX116" fmla="*/ 21540 w 129928"/>
                  <a:gd name="connsiteY116" fmla="*/ 40702 h 77580"/>
                  <a:gd name="connsiteX117" fmla="*/ 17311 w 129928"/>
                  <a:gd name="connsiteY117" fmla="*/ 38866 h 77580"/>
                  <a:gd name="connsiteX118" fmla="*/ 14481 w 129928"/>
                  <a:gd name="connsiteY118" fmla="*/ 37788 h 77580"/>
                  <a:gd name="connsiteX119" fmla="*/ 12101 w 129928"/>
                  <a:gd name="connsiteY119" fmla="*/ 36582 h 77580"/>
                  <a:gd name="connsiteX120" fmla="*/ 10823 w 129928"/>
                  <a:gd name="connsiteY120" fmla="*/ 35315 h 77580"/>
                  <a:gd name="connsiteX121" fmla="*/ 8795 w 129928"/>
                  <a:gd name="connsiteY121" fmla="*/ 35656 h 77580"/>
                  <a:gd name="connsiteX122" fmla="*/ 7428 w 129928"/>
                  <a:gd name="connsiteY122" fmla="*/ 35667 h 77580"/>
                  <a:gd name="connsiteX123" fmla="*/ 7441 w 129928"/>
                  <a:gd name="connsiteY123" fmla="*/ 35449 h 77580"/>
                  <a:gd name="connsiteX124" fmla="*/ 6662 w 129928"/>
                  <a:gd name="connsiteY124" fmla="*/ 33207 h 77580"/>
                  <a:gd name="connsiteX125" fmla="*/ 7476 w 129928"/>
                  <a:gd name="connsiteY125" fmla="*/ 29769 h 77580"/>
                  <a:gd name="connsiteX126" fmla="*/ 5999 w 129928"/>
                  <a:gd name="connsiteY126" fmla="*/ 24732 h 77580"/>
                  <a:gd name="connsiteX127" fmla="*/ 3584 w 129928"/>
                  <a:gd name="connsiteY127" fmla="*/ 18657 h 77580"/>
                  <a:gd name="connsiteX128" fmla="*/ 3405 w 129928"/>
                  <a:gd name="connsiteY128" fmla="*/ 12135 h 77580"/>
                  <a:gd name="connsiteX129" fmla="*/ 3234 w 129928"/>
                  <a:gd name="connsiteY129" fmla="*/ 10666 h 77580"/>
                  <a:gd name="connsiteX130" fmla="*/ 9173 w 129928"/>
                  <a:gd name="connsiteY130" fmla="*/ 6980 h 77580"/>
                  <a:gd name="connsiteX131" fmla="*/ 16666 w 129928"/>
                  <a:gd name="connsiteY131" fmla="*/ 3027 h 77580"/>
                  <a:gd name="connsiteX132" fmla="*/ 18370 w 129928"/>
                  <a:gd name="connsiteY132" fmla="*/ 2669 h 77580"/>
                  <a:gd name="connsiteX133" fmla="*/ 25275 w 129928"/>
                  <a:gd name="connsiteY133" fmla="*/ 326 h 77580"/>
                  <a:gd name="connsiteX134" fmla="*/ 26197 w 129928"/>
                  <a:gd name="connsiteY134" fmla="*/ 140 h 77580"/>
                  <a:gd name="connsiteX135" fmla="*/ 32419 w 129928"/>
                  <a:gd name="connsiteY135" fmla="*/ 574 h 77580"/>
                  <a:gd name="connsiteX136" fmla="*/ 37306 w 129928"/>
                  <a:gd name="connsiteY136" fmla="*/ 1131 h 77580"/>
                  <a:gd name="connsiteX137" fmla="*/ 41425 w 129928"/>
                  <a:gd name="connsiteY137" fmla="*/ 1062 h 77580"/>
                  <a:gd name="connsiteX138" fmla="*/ 43688 w 129928"/>
                  <a:gd name="connsiteY138" fmla="*/ 462 h 77580"/>
                  <a:gd name="connsiteX139" fmla="*/ 45738 w 129928"/>
                  <a:gd name="connsiteY139" fmla="*/ 964 h 77580"/>
                  <a:gd name="connsiteX140" fmla="*/ 47390 w 129928"/>
                  <a:gd name="connsiteY140" fmla="*/ 2729 h 77580"/>
                  <a:gd name="connsiteX141" fmla="*/ 49089 w 129928"/>
                  <a:gd name="connsiteY141" fmla="*/ 2522 h 77580"/>
                  <a:gd name="connsiteX142" fmla="*/ 50771 w 129928"/>
                  <a:gd name="connsiteY142" fmla="*/ 1380 h 77580"/>
                  <a:gd name="connsiteX143" fmla="*/ 59987 w 129928"/>
                  <a:gd name="connsiteY143" fmla="*/ 2423 h 77580"/>
                  <a:gd name="connsiteX144" fmla="*/ 62067 w 129928"/>
                  <a:gd name="connsiteY144" fmla="*/ 2398 h 77580"/>
                  <a:gd name="connsiteX145" fmla="*/ 64410 w 129928"/>
                  <a:gd name="connsiteY145" fmla="*/ 2567 h 77580"/>
                  <a:gd name="connsiteX146" fmla="*/ 68733 w 129928"/>
                  <a:gd name="connsiteY146" fmla="*/ 3630 h 77580"/>
                  <a:gd name="connsiteX147" fmla="*/ 71220 w 129928"/>
                  <a:gd name="connsiteY147" fmla="*/ 4600 h 77580"/>
                  <a:gd name="connsiteX148" fmla="*/ 76686 w 129928"/>
                  <a:gd name="connsiteY148" fmla="*/ 4014 h 77580"/>
                  <a:gd name="connsiteX149" fmla="*/ 79025 w 129928"/>
                  <a:gd name="connsiteY149" fmla="*/ 3980 h 77580"/>
                  <a:gd name="connsiteX150" fmla="*/ 80249 w 129928"/>
                  <a:gd name="connsiteY150" fmla="*/ 3598 h 77580"/>
                  <a:gd name="connsiteX151" fmla="*/ 84019 w 129928"/>
                  <a:gd name="connsiteY151" fmla="*/ 937 h 77580"/>
                  <a:gd name="connsiteX152" fmla="*/ 85650 w 129928"/>
                  <a:gd name="connsiteY152" fmla="*/ 479 h 77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29928" h="77580">
                    <a:moveTo>
                      <a:pt x="4755" y="24770"/>
                    </a:moveTo>
                    <a:lnTo>
                      <a:pt x="4774" y="26268"/>
                    </a:lnTo>
                    <a:lnTo>
                      <a:pt x="4513" y="28758"/>
                    </a:lnTo>
                    <a:lnTo>
                      <a:pt x="2917" y="33001"/>
                    </a:lnTo>
                    <a:lnTo>
                      <a:pt x="1283" y="35210"/>
                    </a:lnTo>
                    <a:lnTo>
                      <a:pt x="0" y="34971"/>
                    </a:lnTo>
                    <a:lnTo>
                      <a:pt x="2526" y="31410"/>
                    </a:lnTo>
                    <a:lnTo>
                      <a:pt x="3489" y="29096"/>
                    </a:lnTo>
                    <a:lnTo>
                      <a:pt x="4159" y="25805"/>
                    </a:lnTo>
                    <a:close/>
                    <a:moveTo>
                      <a:pt x="87148" y="0"/>
                    </a:moveTo>
                    <a:lnTo>
                      <a:pt x="88519" y="407"/>
                    </a:lnTo>
                    <a:lnTo>
                      <a:pt x="89422" y="2681"/>
                    </a:lnTo>
                    <a:lnTo>
                      <a:pt x="92210" y="6597"/>
                    </a:lnTo>
                    <a:lnTo>
                      <a:pt x="95240" y="7284"/>
                    </a:lnTo>
                    <a:lnTo>
                      <a:pt x="103616" y="8790"/>
                    </a:lnTo>
                    <a:lnTo>
                      <a:pt x="105328" y="9581"/>
                    </a:lnTo>
                    <a:lnTo>
                      <a:pt x="110042" y="13027"/>
                    </a:lnTo>
                    <a:lnTo>
                      <a:pt x="112869" y="14715"/>
                    </a:lnTo>
                    <a:lnTo>
                      <a:pt x="114667" y="16062"/>
                    </a:lnTo>
                    <a:lnTo>
                      <a:pt x="117410" y="18698"/>
                    </a:lnTo>
                    <a:lnTo>
                      <a:pt x="118995" y="20614"/>
                    </a:lnTo>
                    <a:lnTo>
                      <a:pt x="121645" y="22062"/>
                    </a:lnTo>
                    <a:lnTo>
                      <a:pt x="124780" y="23036"/>
                    </a:lnTo>
                    <a:lnTo>
                      <a:pt x="125900" y="23187"/>
                    </a:lnTo>
                    <a:lnTo>
                      <a:pt x="125840" y="24579"/>
                    </a:lnTo>
                    <a:lnTo>
                      <a:pt x="125305" y="26939"/>
                    </a:lnTo>
                    <a:lnTo>
                      <a:pt x="124257" y="29982"/>
                    </a:lnTo>
                    <a:lnTo>
                      <a:pt x="123158" y="32338"/>
                    </a:lnTo>
                    <a:lnTo>
                      <a:pt x="122895" y="33248"/>
                    </a:lnTo>
                    <a:lnTo>
                      <a:pt x="123728" y="34003"/>
                    </a:lnTo>
                    <a:lnTo>
                      <a:pt x="127840" y="34360"/>
                    </a:lnTo>
                    <a:lnTo>
                      <a:pt x="129584" y="34765"/>
                    </a:lnTo>
                    <a:lnTo>
                      <a:pt x="129928" y="35390"/>
                    </a:lnTo>
                    <a:lnTo>
                      <a:pt x="129015" y="36202"/>
                    </a:lnTo>
                    <a:lnTo>
                      <a:pt x="127702" y="36876"/>
                    </a:lnTo>
                    <a:lnTo>
                      <a:pt x="127114" y="37514"/>
                    </a:lnTo>
                    <a:lnTo>
                      <a:pt x="126069" y="39795"/>
                    </a:lnTo>
                    <a:lnTo>
                      <a:pt x="119228" y="39505"/>
                    </a:lnTo>
                    <a:lnTo>
                      <a:pt x="118321" y="39969"/>
                    </a:lnTo>
                    <a:lnTo>
                      <a:pt x="117889" y="41028"/>
                    </a:lnTo>
                    <a:lnTo>
                      <a:pt x="117548" y="42251"/>
                    </a:lnTo>
                    <a:lnTo>
                      <a:pt x="116650" y="43699"/>
                    </a:lnTo>
                    <a:lnTo>
                      <a:pt x="114832" y="44959"/>
                    </a:lnTo>
                    <a:lnTo>
                      <a:pt x="111990" y="45424"/>
                    </a:lnTo>
                    <a:lnTo>
                      <a:pt x="109664" y="46280"/>
                    </a:lnTo>
                    <a:lnTo>
                      <a:pt x="107930" y="48920"/>
                    </a:lnTo>
                    <a:lnTo>
                      <a:pt x="106639" y="52456"/>
                    </a:lnTo>
                    <a:lnTo>
                      <a:pt x="106671" y="54961"/>
                    </a:lnTo>
                    <a:lnTo>
                      <a:pt x="106842" y="56357"/>
                    </a:lnTo>
                    <a:lnTo>
                      <a:pt x="106691" y="57155"/>
                    </a:lnTo>
                    <a:lnTo>
                      <a:pt x="105814" y="58025"/>
                    </a:lnTo>
                    <a:lnTo>
                      <a:pt x="104380" y="60327"/>
                    </a:lnTo>
                    <a:lnTo>
                      <a:pt x="103214" y="62869"/>
                    </a:lnTo>
                    <a:lnTo>
                      <a:pt x="102767" y="64247"/>
                    </a:lnTo>
                    <a:lnTo>
                      <a:pt x="102992" y="64892"/>
                    </a:lnTo>
                    <a:lnTo>
                      <a:pt x="104305" y="64909"/>
                    </a:lnTo>
                    <a:lnTo>
                      <a:pt x="106199" y="65431"/>
                    </a:lnTo>
                    <a:lnTo>
                      <a:pt x="107207" y="66445"/>
                    </a:lnTo>
                    <a:lnTo>
                      <a:pt x="107580" y="67616"/>
                    </a:lnTo>
                    <a:lnTo>
                      <a:pt x="107585" y="68875"/>
                    </a:lnTo>
                    <a:lnTo>
                      <a:pt x="107231" y="69568"/>
                    </a:lnTo>
                    <a:lnTo>
                      <a:pt x="105713" y="70070"/>
                    </a:lnTo>
                    <a:lnTo>
                      <a:pt x="103335" y="70088"/>
                    </a:lnTo>
                    <a:lnTo>
                      <a:pt x="101949" y="69488"/>
                    </a:lnTo>
                    <a:lnTo>
                      <a:pt x="101662" y="69013"/>
                    </a:lnTo>
                    <a:lnTo>
                      <a:pt x="102324" y="67800"/>
                    </a:lnTo>
                    <a:lnTo>
                      <a:pt x="101845" y="66285"/>
                    </a:lnTo>
                    <a:lnTo>
                      <a:pt x="100861" y="65437"/>
                    </a:lnTo>
                    <a:lnTo>
                      <a:pt x="98859" y="66702"/>
                    </a:lnTo>
                    <a:lnTo>
                      <a:pt x="96937" y="66701"/>
                    </a:lnTo>
                    <a:lnTo>
                      <a:pt x="94633" y="67827"/>
                    </a:lnTo>
                    <a:lnTo>
                      <a:pt x="93128" y="69631"/>
                    </a:lnTo>
                    <a:lnTo>
                      <a:pt x="91683" y="70296"/>
                    </a:lnTo>
                    <a:lnTo>
                      <a:pt x="87779" y="69928"/>
                    </a:lnTo>
                    <a:lnTo>
                      <a:pt x="86809" y="70723"/>
                    </a:lnTo>
                    <a:lnTo>
                      <a:pt x="86004" y="74388"/>
                    </a:lnTo>
                    <a:lnTo>
                      <a:pt x="85537" y="75104"/>
                    </a:lnTo>
                    <a:lnTo>
                      <a:pt x="82277" y="74947"/>
                    </a:lnTo>
                    <a:lnTo>
                      <a:pt x="79133" y="76402"/>
                    </a:lnTo>
                    <a:lnTo>
                      <a:pt x="75583" y="77580"/>
                    </a:lnTo>
                    <a:lnTo>
                      <a:pt x="73784" y="76761"/>
                    </a:lnTo>
                    <a:lnTo>
                      <a:pt x="72782" y="75838"/>
                    </a:lnTo>
                    <a:lnTo>
                      <a:pt x="70849" y="76002"/>
                    </a:lnTo>
                    <a:lnTo>
                      <a:pt x="68740" y="76408"/>
                    </a:lnTo>
                    <a:lnTo>
                      <a:pt x="67323" y="76186"/>
                    </a:lnTo>
                    <a:lnTo>
                      <a:pt x="65734" y="76285"/>
                    </a:lnTo>
                    <a:lnTo>
                      <a:pt x="62663" y="76995"/>
                    </a:lnTo>
                    <a:lnTo>
                      <a:pt x="58802" y="76766"/>
                    </a:lnTo>
                    <a:lnTo>
                      <a:pt x="57157" y="76160"/>
                    </a:lnTo>
                    <a:lnTo>
                      <a:pt x="57001" y="75580"/>
                    </a:lnTo>
                    <a:lnTo>
                      <a:pt x="57120" y="74154"/>
                    </a:lnTo>
                    <a:lnTo>
                      <a:pt x="57083" y="71937"/>
                    </a:lnTo>
                    <a:lnTo>
                      <a:pt x="56470" y="69979"/>
                    </a:lnTo>
                    <a:lnTo>
                      <a:pt x="54623" y="68246"/>
                    </a:lnTo>
                    <a:lnTo>
                      <a:pt x="52682" y="67034"/>
                    </a:lnTo>
                    <a:lnTo>
                      <a:pt x="50205" y="65782"/>
                    </a:lnTo>
                    <a:lnTo>
                      <a:pt x="48374" y="65233"/>
                    </a:lnTo>
                    <a:lnTo>
                      <a:pt x="47372" y="65089"/>
                    </a:lnTo>
                    <a:lnTo>
                      <a:pt x="47146" y="64368"/>
                    </a:lnTo>
                    <a:lnTo>
                      <a:pt x="46783" y="63745"/>
                    </a:lnTo>
                    <a:lnTo>
                      <a:pt x="45926" y="63196"/>
                    </a:lnTo>
                    <a:lnTo>
                      <a:pt x="44095" y="62459"/>
                    </a:lnTo>
                    <a:lnTo>
                      <a:pt x="42542" y="62298"/>
                    </a:lnTo>
                    <a:lnTo>
                      <a:pt x="41270" y="63487"/>
                    </a:lnTo>
                    <a:lnTo>
                      <a:pt x="40344" y="61998"/>
                    </a:lnTo>
                    <a:lnTo>
                      <a:pt x="39361" y="59331"/>
                    </a:lnTo>
                    <a:lnTo>
                      <a:pt x="39463" y="57196"/>
                    </a:lnTo>
                    <a:lnTo>
                      <a:pt x="40020" y="55065"/>
                    </a:lnTo>
                    <a:lnTo>
                      <a:pt x="42708" y="48760"/>
                    </a:lnTo>
                    <a:lnTo>
                      <a:pt x="42563" y="47753"/>
                    </a:lnTo>
                    <a:lnTo>
                      <a:pt x="40613" y="45986"/>
                    </a:lnTo>
                    <a:lnTo>
                      <a:pt x="38202" y="44701"/>
                    </a:lnTo>
                    <a:lnTo>
                      <a:pt x="36871" y="41982"/>
                    </a:lnTo>
                    <a:lnTo>
                      <a:pt x="31987" y="41824"/>
                    </a:lnTo>
                    <a:lnTo>
                      <a:pt x="27376" y="41974"/>
                    </a:lnTo>
                    <a:lnTo>
                      <a:pt x="25928" y="41842"/>
                    </a:lnTo>
                    <a:lnTo>
                      <a:pt x="21540" y="40702"/>
                    </a:lnTo>
                    <a:lnTo>
                      <a:pt x="17311" y="38866"/>
                    </a:lnTo>
                    <a:lnTo>
                      <a:pt x="14481" y="37788"/>
                    </a:lnTo>
                    <a:lnTo>
                      <a:pt x="12101" y="36582"/>
                    </a:lnTo>
                    <a:lnTo>
                      <a:pt x="10823" y="35315"/>
                    </a:lnTo>
                    <a:lnTo>
                      <a:pt x="8795" y="35656"/>
                    </a:lnTo>
                    <a:lnTo>
                      <a:pt x="7428" y="35667"/>
                    </a:lnTo>
                    <a:lnTo>
                      <a:pt x="7441" y="35449"/>
                    </a:lnTo>
                    <a:lnTo>
                      <a:pt x="6662" y="33207"/>
                    </a:lnTo>
                    <a:lnTo>
                      <a:pt x="7476" y="29769"/>
                    </a:lnTo>
                    <a:lnTo>
                      <a:pt x="5999" y="24732"/>
                    </a:lnTo>
                    <a:lnTo>
                      <a:pt x="3584" y="18657"/>
                    </a:lnTo>
                    <a:lnTo>
                      <a:pt x="3405" y="12135"/>
                    </a:lnTo>
                    <a:lnTo>
                      <a:pt x="3234" y="10666"/>
                    </a:lnTo>
                    <a:lnTo>
                      <a:pt x="9173" y="6980"/>
                    </a:lnTo>
                    <a:lnTo>
                      <a:pt x="16666" y="3027"/>
                    </a:lnTo>
                    <a:lnTo>
                      <a:pt x="18370" y="2669"/>
                    </a:lnTo>
                    <a:lnTo>
                      <a:pt x="25275" y="326"/>
                    </a:lnTo>
                    <a:lnTo>
                      <a:pt x="26197" y="140"/>
                    </a:lnTo>
                    <a:lnTo>
                      <a:pt x="32419" y="574"/>
                    </a:lnTo>
                    <a:lnTo>
                      <a:pt x="37306" y="1131"/>
                    </a:lnTo>
                    <a:lnTo>
                      <a:pt x="41425" y="1062"/>
                    </a:lnTo>
                    <a:lnTo>
                      <a:pt x="43688" y="462"/>
                    </a:lnTo>
                    <a:lnTo>
                      <a:pt x="45738" y="964"/>
                    </a:lnTo>
                    <a:lnTo>
                      <a:pt x="47390" y="2729"/>
                    </a:lnTo>
                    <a:lnTo>
                      <a:pt x="49089" y="2522"/>
                    </a:lnTo>
                    <a:lnTo>
                      <a:pt x="50771" y="1380"/>
                    </a:lnTo>
                    <a:lnTo>
                      <a:pt x="59987" y="2423"/>
                    </a:lnTo>
                    <a:lnTo>
                      <a:pt x="62067" y="2398"/>
                    </a:lnTo>
                    <a:lnTo>
                      <a:pt x="64410" y="2567"/>
                    </a:lnTo>
                    <a:lnTo>
                      <a:pt x="68733" y="3630"/>
                    </a:lnTo>
                    <a:lnTo>
                      <a:pt x="71220" y="4600"/>
                    </a:lnTo>
                    <a:lnTo>
                      <a:pt x="76686" y="4014"/>
                    </a:lnTo>
                    <a:lnTo>
                      <a:pt x="79025" y="3980"/>
                    </a:lnTo>
                    <a:lnTo>
                      <a:pt x="80249" y="3598"/>
                    </a:lnTo>
                    <a:lnTo>
                      <a:pt x="84019" y="937"/>
                    </a:lnTo>
                    <a:lnTo>
                      <a:pt x="85650" y="479"/>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78" name="ee4p_LU_1_15912">
                <a:extLst>
                  <a:ext uri="{FF2B5EF4-FFF2-40B4-BE49-F238E27FC236}">
                    <a16:creationId xmlns="" xmlns:a16="http://schemas.microsoft.com/office/drawing/2014/main" id="{F7870575-73BC-45F7-842A-C91FC0467576}"/>
                  </a:ext>
                </a:extLst>
              </p:cNvPr>
              <p:cNvSpPr>
                <a:spLocks noChangeAspect="1"/>
              </p:cNvSpPr>
              <p:nvPr>
                <p:custDataLst>
                  <p:tags r:id="rId30"/>
                </p:custDataLst>
              </p:nvPr>
            </p:nvSpPr>
            <p:spPr>
              <a:xfrm>
                <a:off x="4267639" y="3621576"/>
                <a:ext cx="68461" cy="83712"/>
              </a:xfrm>
              <a:custGeom>
                <a:avLst/>
                <a:gdLst/>
                <a:ahLst/>
                <a:cxnLst/>
                <a:rect l="0" t="0" r="0" b="0"/>
                <a:pathLst>
                  <a:path w="17000" h="20787">
                    <a:moveTo>
                      <a:pt x="8657" y="1335"/>
                    </a:moveTo>
                    <a:lnTo>
                      <a:pt x="8476" y="2109"/>
                    </a:lnTo>
                    <a:lnTo>
                      <a:pt x="8508" y="3838"/>
                    </a:lnTo>
                    <a:lnTo>
                      <a:pt x="9136" y="5572"/>
                    </a:lnTo>
                    <a:lnTo>
                      <a:pt x="10611" y="7279"/>
                    </a:lnTo>
                    <a:lnTo>
                      <a:pt x="11743" y="8517"/>
                    </a:lnTo>
                    <a:lnTo>
                      <a:pt x="13259" y="9505"/>
                    </a:lnTo>
                    <a:lnTo>
                      <a:pt x="15830" y="10443"/>
                    </a:lnTo>
                    <a:lnTo>
                      <a:pt x="16856" y="10640"/>
                    </a:lnTo>
                    <a:lnTo>
                      <a:pt x="16999" y="11909"/>
                    </a:lnTo>
                    <a:lnTo>
                      <a:pt x="16800" y="13250"/>
                    </a:lnTo>
                    <a:lnTo>
                      <a:pt x="15912" y="13991"/>
                    </a:lnTo>
                    <a:lnTo>
                      <a:pt x="15074" y="15057"/>
                    </a:lnTo>
                    <a:lnTo>
                      <a:pt x="14446" y="16361"/>
                    </a:lnTo>
                    <a:lnTo>
                      <a:pt x="13785" y="18857"/>
                    </a:lnTo>
                    <a:lnTo>
                      <a:pt x="13695" y="20577"/>
                    </a:lnTo>
                    <a:lnTo>
                      <a:pt x="12213" y="19865"/>
                    </a:lnTo>
                    <a:lnTo>
                      <a:pt x="11436" y="19383"/>
                    </a:lnTo>
                    <a:lnTo>
                      <a:pt x="10084" y="19252"/>
                    </a:lnTo>
                    <a:lnTo>
                      <a:pt x="8732" y="19645"/>
                    </a:lnTo>
                    <a:lnTo>
                      <a:pt x="7720" y="20522"/>
                    </a:lnTo>
                    <a:lnTo>
                      <a:pt x="6333" y="20786"/>
                    </a:lnTo>
                    <a:lnTo>
                      <a:pt x="5185" y="20522"/>
                    </a:lnTo>
                    <a:lnTo>
                      <a:pt x="4509" y="19865"/>
                    </a:lnTo>
                    <a:lnTo>
                      <a:pt x="3900" y="19515"/>
                    </a:lnTo>
                    <a:lnTo>
                      <a:pt x="2177" y="19075"/>
                    </a:lnTo>
                    <a:lnTo>
                      <a:pt x="1431" y="18122"/>
                    </a:lnTo>
                    <a:lnTo>
                      <a:pt x="2000" y="17676"/>
                    </a:lnTo>
                    <a:lnTo>
                      <a:pt x="2489" y="16972"/>
                    </a:lnTo>
                    <a:lnTo>
                      <a:pt x="2908" y="15980"/>
                    </a:lnTo>
                    <a:lnTo>
                      <a:pt x="3436" y="15063"/>
                    </a:lnTo>
                    <a:lnTo>
                      <a:pt x="1740" y="12549"/>
                    </a:lnTo>
                    <a:lnTo>
                      <a:pt x="1393" y="11780"/>
                    </a:lnTo>
                    <a:lnTo>
                      <a:pt x="0" y="10358"/>
                    </a:lnTo>
                    <a:lnTo>
                      <a:pt x="17" y="9636"/>
                    </a:lnTo>
                    <a:lnTo>
                      <a:pt x="350" y="8949"/>
                    </a:lnTo>
                    <a:lnTo>
                      <a:pt x="226" y="8417"/>
                    </a:lnTo>
                    <a:lnTo>
                      <a:pt x="421" y="7149"/>
                    </a:lnTo>
                    <a:lnTo>
                      <a:pt x="1395" y="5949"/>
                    </a:lnTo>
                    <a:lnTo>
                      <a:pt x="2043" y="4464"/>
                    </a:lnTo>
                    <a:lnTo>
                      <a:pt x="3137" y="2439"/>
                    </a:lnTo>
                    <a:lnTo>
                      <a:pt x="5556" y="0"/>
                    </a:lnTo>
                    <a:lnTo>
                      <a:pt x="7292" y="372"/>
                    </a:lnTo>
                    <a:lnTo>
                      <a:pt x="8050" y="364"/>
                    </a:lnTo>
                    <a:lnTo>
                      <a:pt x="8514" y="1255"/>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79" name="ee4p_LV_1_15912">
                <a:extLst>
                  <a:ext uri="{FF2B5EF4-FFF2-40B4-BE49-F238E27FC236}">
                    <a16:creationId xmlns="" xmlns:a16="http://schemas.microsoft.com/office/drawing/2014/main" id="{B48D3D7E-BFFE-4F16-B252-3EF83B9C76FF}"/>
                  </a:ext>
                </a:extLst>
              </p:cNvPr>
              <p:cNvSpPr>
                <a:spLocks noChangeAspect="1"/>
              </p:cNvSpPr>
              <p:nvPr>
                <p:custDataLst>
                  <p:tags r:id="rId31"/>
                </p:custDataLst>
              </p:nvPr>
            </p:nvSpPr>
            <p:spPr>
              <a:xfrm>
                <a:off x="5629186" y="2654173"/>
                <a:ext cx="640005" cy="304395"/>
              </a:xfrm>
              <a:custGeom>
                <a:avLst/>
                <a:gdLst/>
                <a:ahLst/>
                <a:cxnLst/>
                <a:rect l="0" t="0" r="0" b="0"/>
                <a:pathLst>
                  <a:path w="158923" h="75586">
                    <a:moveTo>
                      <a:pt x="140124" y="17113"/>
                    </a:moveTo>
                    <a:lnTo>
                      <a:pt x="142728" y="17243"/>
                    </a:lnTo>
                    <a:lnTo>
                      <a:pt x="143644" y="17749"/>
                    </a:lnTo>
                    <a:lnTo>
                      <a:pt x="144253" y="20242"/>
                    </a:lnTo>
                    <a:lnTo>
                      <a:pt x="147218" y="22202"/>
                    </a:lnTo>
                    <a:lnTo>
                      <a:pt x="149963" y="23827"/>
                    </a:lnTo>
                    <a:lnTo>
                      <a:pt x="150664" y="24577"/>
                    </a:lnTo>
                    <a:lnTo>
                      <a:pt x="150878" y="26024"/>
                    </a:lnTo>
                    <a:lnTo>
                      <a:pt x="150701" y="27712"/>
                    </a:lnTo>
                    <a:lnTo>
                      <a:pt x="150353" y="28586"/>
                    </a:lnTo>
                    <a:lnTo>
                      <a:pt x="149209" y="29593"/>
                    </a:lnTo>
                    <a:lnTo>
                      <a:pt x="148205" y="32139"/>
                    </a:lnTo>
                    <a:lnTo>
                      <a:pt x="148067" y="34560"/>
                    </a:lnTo>
                    <a:lnTo>
                      <a:pt x="146482" y="38739"/>
                    </a:lnTo>
                    <a:lnTo>
                      <a:pt x="146840" y="38816"/>
                    </a:lnTo>
                    <a:lnTo>
                      <a:pt x="150166" y="38063"/>
                    </a:lnTo>
                    <a:lnTo>
                      <a:pt x="151107" y="38495"/>
                    </a:lnTo>
                    <a:lnTo>
                      <a:pt x="151835" y="39417"/>
                    </a:lnTo>
                    <a:lnTo>
                      <a:pt x="152068" y="42035"/>
                    </a:lnTo>
                    <a:lnTo>
                      <a:pt x="153158" y="43211"/>
                    </a:lnTo>
                    <a:lnTo>
                      <a:pt x="154268" y="45048"/>
                    </a:lnTo>
                    <a:lnTo>
                      <a:pt x="154620" y="46477"/>
                    </a:lnTo>
                    <a:lnTo>
                      <a:pt x="156734" y="48178"/>
                    </a:lnTo>
                    <a:lnTo>
                      <a:pt x="156905" y="49277"/>
                    </a:lnTo>
                    <a:lnTo>
                      <a:pt x="158196" y="53160"/>
                    </a:lnTo>
                    <a:lnTo>
                      <a:pt x="158693" y="55393"/>
                    </a:lnTo>
                    <a:lnTo>
                      <a:pt x="158922" y="57119"/>
                    </a:lnTo>
                    <a:lnTo>
                      <a:pt x="158287" y="59309"/>
                    </a:lnTo>
                    <a:lnTo>
                      <a:pt x="157726" y="60790"/>
                    </a:lnTo>
                    <a:lnTo>
                      <a:pt x="157061" y="60700"/>
                    </a:lnTo>
                    <a:lnTo>
                      <a:pt x="155162" y="61090"/>
                    </a:lnTo>
                    <a:lnTo>
                      <a:pt x="152161" y="62874"/>
                    </a:lnTo>
                    <a:lnTo>
                      <a:pt x="147693" y="67069"/>
                    </a:lnTo>
                    <a:lnTo>
                      <a:pt x="146544" y="67998"/>
                    </a:lnTo>
                    <a:lnTo>
                      <a:pt x="145376" y="71187"/>
                    </a:lnTo>
                    <a:lnTo>
                      <a:pt x="145095" y="71510"/>
                    </a:lnTo>
                    <a:lnTo>
                      <a:pt x="142496" y="71363"/>
                    </a:lnTo>
                    <a:lnTo>
                      <a:pt x="141787" y="71287"/>
                    </a:lnTo>
                    <a:lnTo>
                      <a:pt x="139179" y="71351"/>
                    </a:lnTo>
                    <a:lnTo>
                      <a:pt x="133504" y="70522"/>
                    </a:lnTo>
                    <a:lnTo>
                      <a:pt x="131303" y="71070"/>
                    </a:lnTo>
                    <a:lnTo>
                      <a:pt x="128416" y="74291"/>
                    </a:lnTo>
                    <a:lnTo>
                      <a:pt x="127298" y="74764"/>
                    </a:lnTo>
                    <a:lnTo>
                      <a:pt x="123944" y="75210"/>
                    </a:lnTo>
                    <a:lnTo>
                      <a:pt x="123354" y="75585"/>
                    </a:lnTo>
                    <a:lnTo>
                      <a:pt x="122234" y="75434"/>
                    </a:lnTo>
                    <a:lnTo>
                      <a:pt x="119099" y="74460"/>
                    </a:lnTo>
                    <a:lnTo>
                      <a:pt x="116449" y="73012"/>
                    </a:lnTo>
                    <a:lnTo>
                      <a:pt x="114864" y="71096"/>
                    </a:lnTo>
                    <a:lnTo>
                      <a:pt x="112121" y="68460"/>
                    </a:lnTo>
                    <a:lnTo>
                      <a:pt x="110323" y="67113"/>
                    </a:lnTo>
                    <a:lnTo>
                      <a:pt x="107496" y="65425"/>
                    </a:lnTo>
                    <a:lnTo>
                      <a:pt x="102782" y="61979"/>
                    </a:lnTo>
                    <a:lnTo>
                      <a:pt x="101070" y="61188"/>
                    </a:lnTo>
                    <a:lnTo>
                      <a:pt x="92694" y="59682"/>
                    </a:lnTo>
                    <a:lnTo>
                      <a:pt x="89664" y="58995"/>
                    </a:lnTo>
                    <a:lnTo>
                      <a:pt x="86876" y="55079"/>
                    </a:lnTo>
                    <a:lnTo>
                      <a:pt x="85973" y="52805"/>
                    </a:lnTo>
                    <a:lnTo>
                      <a:pt x="84602" y="52398"/>
                    </a:lnTo>
                    <a:lnTo>
                      <a:pt x="83104" y="52877"/>
                    </a:lnTo>
                    <a:lnTo>
                      <a:pt x="81473" y="53335"/>
                    </a:lnTo>
                    <a:lnTo>
                      <a:pt x="77703" y="55996"/>
                    </a:lnTo>
                    <a:lnTo>
                      <a:pt x="76479" y="56378"/>
                    </a:lnTo>
                    <a:lnTo>
                      <a:pt x="74140" y="56412"/>
                    </a:lnTo>
                    <a:lnTo>
                      <a:pt x="68674" y="56998"/>
                    </a:lnTo>
                    <a:lnTo>
                      <a:pt x="66187" y="56028"/>
                    </a:lnTo>
                    <a:lnTo>
                      <a:pt x="61864" y="54965"/>
                    </a:lnTo>
                    <a:lnTo>
                      <a:pt x="59521" y="54796"/>
                    </a:lnTo>
                    <a:lnTo>
                      <a:pt x="57441" y="54821"/>
                    </a:lnTo>
                    <a:lnTo>
                      <a:pt x="48225" y="53778"/>
                    </a:lnTo>
                    <a:lnTo>
                      <a:pt x="46543" y="54920"/>
                    </a:lnTo>
                    <a:lnTo>
                      <a:pt x="44844" y="55127"/>
                    </a:lnTo>
                    <a:lnTo>
                      <a:pt x="43192" y="53362"/>
                    </a:lnTo>
                    <a:lnTo>
                      <a:pt x="41142" y="52860"/>
                    </a:lnTo>
                    <a:lnTo>
                      <a:pt x="38879" y="53460"/>
                    </a:lnTo>
                    <a:lnTo>
                      <a:pt x="34760" y="53529"/>
                    </a:lnTo>
                    <a:lnTo>
                      <a:pt x="29873" y="52972"/>
                    </a:lnTo>
                    <a:lnTo>
                      <a:pt x="23651" y="52538"/>
                    </a:lnTo>
                    <a:lnTo>
                      <a:pt x="22729" y="52724"/>
                    </a:lnTo>
                    <a:lnTo>
                      <a:pt x="15824" y="55067"/>
                    </a:lnTo>
                    <a:lnTo>
                      <a:pt x="14120" y="55425"/>
                    </a:lnTo>
                    <a:lnTo>
                      <a:pt x="6627" y="59378"/>
                    </a:lnTo>
                    <a:lnTo>
                      <a:pt x="688" y="63064"/>
                    </a:lnTo>
                    <a:lnTo>
                      <a:pt x="0" y="57165"/>
                    </a:lnTo>
                    <a:lnTo>
                      <a:pt x="365" y="45323"/>
                    </a:lnTo>
                    <a:lnTo>
                      <a:pt x="1246" y="39431"/>
                    </a:lnTo>
                    <a:lnTo>
                      <a:pt x="5361" y="35991"/>
                    </a:lnTo>
                    <a:lnTo>
                      <a:pt x="7426" y="33308"/>
                    </a:lnTo>
                    <a:lnTo>
                      <a:pt x="8627" y="29723"/>
                    </a:lnTo>
                    <a:lnTo>
                      <a:pt x="8989" y="26401"/>
                    </a:lnTo>
                    <a:lnTo>
                      <a:pt x="9823" y="23652"/>
                    </a:lnTo>
                    <a:lnTo>
                      <a:pt x="15783" y="15747"/>
                    </a:lnTo>
                    <a:lnTo>
                      <a:pt x="20507" y="14891"/>
                    </a:lnTo>
                    <a:lnTo>
                      <a:pt x="26899" y="12692"/>
                    </a:lnTo>
                    <a:lnTo>
                      <a:pt x="34044" y="10858"/>
                    </a:lnTo>
                    <a:lnTo>
                      <a:pt x="35425" y="13191"/>
                    </a:lnTo>
                    <a:lnTo>
                      <a:pt x="36124" y="14970"/>
                    </a:lnTo>
                    <a:lnTo>
                      <a:pt x="44729" y="21440"/>
                    </a:lnTo>
                    <a:lnTo>
                      <a:pt x="46919" y="23609"/>
                    </a:lnTo>
                    <a:lnTo>
                      <a:pt x="50247" y="31029"/>
                    </a:lnTo>
                    <a:lnTo>
                      <a:pt x="58217" y="34782"/>
                    </a:lnTo>
                    <a:lnTo>
                      <a:pt x="64483" y="33598"/>
                    </a:lnTo>
                    <a:lnTo>
                      <a:pt x="67206" y="31776"/>
                    </a:lnTo>
                    <a:lnTo>
                      <a:pt x="72225" y="28414"/>
                    </a:lnTo>
                    <a:lnTo>
                      <a:pt x="74466" y="25950"/>
                    </a:lnTo>
                    <a:lnTo>
                      <a:pt x="74922" y="23572"/>
                    </a:lnTo>
                    <a:lnTo>
                      <a:pt x="74032" y="13378"/>
                    </a:lnTo>
                    <a:lnTo>
                      <a:pt x="72674" y="8945"/>
                    </a:lnTo>
                    <a:lnTo>
                      <a:pt x="73138" y="6179"/>
                    </a:lnTo>
                    <a:lnTo>
                      <a:pt x="74021" y="6322"/>
                    </a:lnTo>
                    <a:lnTo>
                      <a:pt x="76153" y="4987"/>
                    </a:lnTo>
                    <a:lnTo>
                      <a:pt x="83160" y="2507"/>
                    </a:lnTo>
                    <a:lnTo>
                      <a:pt x="84559" y="2396"/>
                    </a:lnTo>
                    <a:lnTo>
                      <a:pt x="86157" y="1887"/>
                    </a:lnTo>
                    <a:lnTo>
                      <a:pt x="90573" y="0"/>
                    </a:lnTo>
                    <a:lnTo>
                      <a:pt x="91992" y="1004"/>
                    </a:lnTo>
                    <a:lnTo>
                      <a:pt x="93175" y="2144"/>
                    </a:lnTo>
                    <a:lnTo>
                      <a:pt x="93829" y="2158"/>
                    </a:lnTo>
                    <a:lnTo>
                      <a:pt x="94147" y="1734"/>
                    </a:lnTo>
                    <a:lnTo>
                      <a:pt x="94058" y="1001"/>
                    </a:lnTo>
                    <a:lnTo>
                      <a:pt x="94367" y="479"/>
                    </a:lnTo>
                    <a:lnTo>
                      <a:pt x="95637" y="769"/>
                    </a:lnTo>
                    <a:lnTo>
                      <a:pt x="100750" y="3869"/>
                    </a:lnTo>
                    <a:lnTo>
                      <a:pt x="102715" y="4593"/>
                    </a:lnTo>
                    <a:lnTo>
                      <a:pt x="104058" y="4796"/>
                    </a:lnTo>
                    <a:lnTo>
                      <a:pt x="105669" y="6245"/>
                    </a:lnTo>
                    <a:lnTo>
                      <a:pt x="110033" y="7217"/>
                    </a:lnTo>
                    <a:lnTo>
                      <a:pt x="110567" y="7966"/>
                    </a:lnTo>
                    <a:lnTo>
                      <a:pt x="110901" y="8900"/>
                    </a:lnTo>
                    <a:lnTo>
                      <a:pt x="114985" y="12822"/>
                    </a:lnTo>
                    <a:lnTo>
                      <a:pt x="116820" y="14788"/>
                    </a:lnTo>
                    <a:lnTo>
                      <a:pt x="120448" y="16592"/>
                    </a:lnTo>
                    <a:lnTo>
                      <a:pt x="122007" y="17021"/>
                    </a:lnTo>
                    <a:lnTo>
                      <a:pt x="128356" y="15182"/>
                    </a:lnTo>
                    <a:lnTo>
                      <a:pt x="130127" y="14542"/>
                    </a:lnTo>
                    <a:lnTo>
                      <a:pt x="131590" y="14532"/>
                    </a:lnTo>
                    <a:lnTo>
                      <a:pt x="133081" y="15500"/>
                    </a:lnTo>
                    <a:lnTo>
                      <a:pt x="136479" y="16788"/>
                    </a:lnTo>
                    <a:lnTo>
                      <a:pt x="139563" y="17196"/>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80" name="ee4p_MC_1_15912">
                <a:extLst>
                  <a:ext uri="{FF2B5EF4-FFF2-40B4-BE49-F238E27FC236}">
                    <a16:creationId xmlns="" xmlns:a16="http://schemas.microsoft.com/office/drawing/2014/main" id="{0E4D2F9B-0C1B-4CF9-88BD-B5D368805F66}"/>
                  </a:ext>
                </a:extLst>
              </p:cNvPr>
              <p:cNvSpPr>
                <a:spLocks noChangeAspect="1"/>
              </p:cNvSpPr>
              <p:nvPr>
                <p:custDataLst>
                  <p:tags r:id="rId32"/>
                </p:custDataLst>
              </p:nvPr>
            </p:nvSpPr>
            <p:spPr>
              <a:xfrm>
                <a:off x="4414811" y="4340763"/>
                <a:ext cx="5433" cy="4261"/>
              </a:xfrm>
              <a:custGeom>
                <a:avLst/>
                <a:gdLst/>
                <a:ahLst/>
                <a:cxnLst/>
                <a:rect l="0" t="0" r="0" b="0"/>
                <a:pathLst>
                  <a:path w="1349" h="1058">
                    <a:moveTo>
                      <a:pt x="1348" y="552"/>
                    </a:moveTo>
                    <a:lnTo>
                      <a:pt x="0" y="1057"/>
                    </a:lnTo>
                    <a:lnTo>
                      <a:pt x="52" y="477"/>
                    </a:lnTo>
                    <a:lnTo>
                      <a:pt x="383" y="150"/>
                    </a:lnTo>
                    <a:lnTo>
                      <a:pt x="812" y="0"/>
                    </a:lnTo>
                    <a:lnTo>
                      <a:pt x="1309" y="254"/>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81" name="ee4p_MK_1_15912">
                <a:extLst>
                  <a:ext uri="{FF2B5EF4-FFF2-40B4-BE49-F238E27FC236}">
                    <a16:creationId xmlns="" xmlns:a16="http://schemas.microsoft.com/office/drawing/2014/main" id="{E2E74C55-845F-4C3B-91CA-01E1461740B9}"/>
                  </a:ext>
                </a:extLst>
              </p:cNvPr>
              <p:cNvSpPr>
                <a:spLocks noChangeAspect="1"/>
              </p:cNvSpPr>
              <p:nvPr>
                <p:custDataLst>
                  <p:tags r:id="rId33"/>
                </p:custDataLst>
              </p:nvPr>
            </p:nvSpPr>
            <p:spPr>
              <a:xfrm>
                <a:off x="5578758" y="4493327"/>
                <a:ext cx="227703" cy="160671"/>
              </a:xfrm>
              <a:custGeom>
                <a:avLst/>
                <a:gdLst/>
                <a:ahLst/>
                <a:cxnLst/>
                <a:rect l="0" t="0" r="0" b="0"/>
                <a:pathLst>
                  <a:path w="56542" h="39897">
                    <a:moveTo>
                      <a:pt x="41911" y="1177"/>
                    </a:moveTo>
                    <a:lnTo>
                      <a:pt x="45321" y="5138"/>
                    </a:lnTo>
                    <a:lnTo>
                      <a:pt x="47188" y="6740"/>
                    </a:lnTo>
                    <a:lnTo>
                      <a:pt x="49391" y="7954"/>
                    </a:lnTo>
                    <a:lnTo>
                      <a:pt x="51907" y="8842"/>
                    </a:lnTo>
                    <a:lnTo>
                      <a:pt x="52807" y="9694"/>
                    </a:lnTo>
                    <a:lnTo>
                      <a:pt x="54407" y="13896"/>
                    </a:lnTo>
                    <a:lnTo>
                      <a:pt x="55176" y="15489"/>
                    </a:lnTo>
                    <a:lnTo>
                      <a:pt x="56238" y="15963"/>
                    </a:lnTo>
                    <a:lnTo>
                      <a:pt x="56495" y="16423"/>
                    </a:lnTo>
                    <a:lnTo>
                      <a:pt x="56541" y="17029"/>
                    </a:lnTo>
                    <a:lnTo>
                      <a:pt x="55342" y="19975"/>
                    </a:lnTo>
                    <a:lnTo>
                      <a:pt x="54861" y="26568"/>
                    </a:lnTo>
                    <a:lnTo>
                      <a:pt x="54559" y="27091"/>
                    </a:lnTo>
                    <a:lnTo>
                      <a:pt x="53304" y="27062"/>
                    </a:lnTo>
                    <a:lnTo>
                      <a:pt x="51637" y="27204"/>
                    </a:lnTo>
                    <a:lnTo>
                      <a:pt x="51000" y="27712"/>
                    </a:lnTo>
                    <a:lnTo>
                      <a:pt x="50331" y="31250"/>
                    </a:lnTo>
                    <a:lnTo>
                      <a:pt x="47650" y="32260"/>
                    </a:lnTo>
                    <a:lnTo>
                      <a:pt x="45217" y="32831"/>
                    </a:lnTo>
                    <a:lnTo>
                      <a:pt x="43165" y="32703"/>
                    </a:lnTo>
                    <a:lnTo>
                      <a:pt x="39559" y="31865"/>
                    </a:lnTo>
                    <a:lnTo>
                      <a:pt x="38382" y="31774"/>
                    </a:lnTo>
                    <a:lnTo>
                      <a:pt x="37374" y="32252"/>
                    </a:lnTo>
                    <a:lnTo>
                      <a:pt x="34157" y="32503"/>
                    </a:lnTo>
                    <a:lnTo>
                      <a:pt x="32744" y="33123"/>
                    </a:lnTo>
                    <a:lnTo>
                      <a:pt x="29428" y="37254"/>
                    </a:lnTo>
                    <a:lnTo>
                      <a:pt x="26068" y="38676"/>
                    </a:lnTo>
                    <a:lnTo>
                      <a:pt x="24923" y="39396"/>
                    </a:lnTo>
                    <a:lnTo>
                      <a:pt x="22356" y="38485"/>
                    </a:lnTo>
                    <a:lnTo>
                      <a:pt x="21127" y="38391"/>
                    </a:lnTo>
                    <a:lnTo>
                      <a:pt x="19350" y="39443"/>
                    </a:lnTo>
                    <a:lnTo>
                      <a:pt x="15454" y="39549"/>
                    </a:lnTo>
                    <a:lnTo>
                      <a:pt x="14403" y="39732"/>
                    </a:lnTo>
                    <a:lnTo>
                      <a:pt x="11401" y="39896"/>
                    </a:lnTo>
                    <a:lnTo>
                      <a:pt x="11276" y="39328"/>
                    </a:lnTo>
                    <a:lnTo>
                      <a:pt x="10721" y="38498"/>
                    </a:lnTo>
                    <a:lnTo>
                      <a:pt x="9321" y="38109"/>
                    </a:lnTo>
                    <a:lnTo>
                      <a:pt x="6460" y="38441"/>
                    </a:lnTo>
                    <a:lnTo>
                      <a:pt x="5763" y="37834"/>
                    </a:lnTo>
                    <a:lnTo>
                      <a:pt x="4586" y="34328"/>
                    </a:lnTo>
                    <a:lnTo>
                      <a:pt x="3666" y="33765"/>
                    </a:lnTo>
                    <a:lnTo>
                      <a:pt x="2636" y="32586"/>
                    </a:lnTo>
                    <a:lnTo>
                      <a:pt x="891" y="28770"/>
                    </a:lnTo>
                    <a:lnTo>
                      <a:pt x="848" y="27096"/>
                    </a:lnTo>
                    <a:lnTo>
                      <a:pt x="967" y="25636"/>
                    </a:lnTo>
                    <a:lnTo>
                      <a:pt x="0" y="22205"/>
                    </a:lnTo>
                    <a:lnTo>
                      <a:pt x="596" y="21337"/>
                    </a:lnTo>
                    <a:lnTo>
                      <a:pt x="1494" y="20791"/>
                    </a:lnTo>
                    <a:lnTo>
                      <a:pt x="1503" y="19408"/>
                    </a:lnTo>
                    <a:lnTo>
                      <a:pt x="1250" y="17306"/>
                    </a:lnTo>
                    <a:lnTo>
                      <a:pt x="2310" y="13176"/>
                    </a:lnTo>
                    <a:lnTo>
                      <a:pt x="2599" y="12876"/>
                    </a:lnTo>
                    <a:lnTo>
                      <a:pt x="2871" y="13074"/>
                    </a:lnTo>
                    <a:lnTo>
                      <a:pt x="5445" y="13403"/>
                    </a:lnTo>
                    <a:lnTo>
                      <a:pt x="6110" y="12880"/>
                    </a:lnTo>
                    <a:lnTo>
                      <a:pt x="6534" y="12064"/>
                    </a:lnTo>
                    <a:lnTo>
                      <a:pt x="6672" y="9037"/>
                    </a:lnTo>
                    <a:lnTo>
                      <a:pt x="7285" y="7638"/>
                    </a:lnTo>
                    <a:lnTo>
                      <a:pt x="13513" y="4973"/>
                    </a:lnTo>
                    <a:lnTo>
                      <a:pt x="15342" y="4875"/>
                    </a:lnTo>
                    <a:lnTo>
                      <a:pt x="16748" y="6099"/>
                    </a:lnTo>
                    <a:lnTo>
                      <a:pt x="17860" y="6881"/>
                    </a:lnTo>
                    <a:lnTo>
                      <a:pt x="18529" y="6858"/>
                    </a:lnTo>
                    <a:lnTo>
                      <a:pt x="18771" y="6069"/>
                    </a:lnTo>
                    <a:lnTo>
                      <a:pt x="19527" y="4551"/>
                    </a:lnTo>
                    <a:lnTo>
                      <a:pt x="20805" y="3682"/>
                    </a:lnTo>
                    <a:lnTo>
                      <a:pt x="24593" y="2942"/>
                    </a:lnTo>
                    <a:lnTo>
                      <a:pt x="24629" y="2946"/>
                    </a:lnTo>
                    <a:lnTo>
                      <a:pt x="25862" y="3089"/>
                    </a:lnTo>
                    <a:lnTo>
                      <a:pt x="28538" y="2408"/>
                    </a:lnTo>
                    <a:lnTo>
                      <a:pt x="30205" y="1466"/>
                    </a:lnTo>
                    <a:lnTo>
                      <a:pt x="31053" y="1325"/>
                    </a:lnTo>
                    <a:lnTo>
                      <a:pt x="32183" y="961"/>
                    </a:lnTo>
                    <a:lnTo>
                      <a:pt x="33807" y="1015"/>
                    </a:lnTo>
                    <a:lnTo>
                      <a:pt x="35454" y="1425"/>
                    </a:lnTo>
                    <a:lnTo>
                      <a:pt x="37547" y="883"/>
                    </a:lnTo>
                    <a:lnTo>
                      <a:pt x="39605" y="0"/>
                    </a:lnTo>
                    <a:lnTo>
                      <a:pt x="40430" y="221"/>
                    </a:lnTo>
                    <a:lnTo>
                      <a:pt x="41321" y="970"/>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82" name="ee4p_MT_1_15912">
                <a:extLst>
                  <a:ext uri="{FF2B5EF4-FFF2-40B4-BE49-F238E27FC236}">
                    <a16:creationId xmlns="" xmlns:a16="http://schemas.microsoft.com/office/drawing/2014/main" id="{881E7974-11B5-4CF8-BD17-AA91BF2EAF28}"/>
                  </a:ext>
                </a:extLst>
              </p:cNvPr>
              <p:cNvSpPr>
                <a:spLocks noChangeAspect="1"/>
              </p:cNvSpPr>
              <p:nvPr>
                <p:custDataLst>
                  <p:tags r:id="rId34"/>
                </p:custDataLst>
              </p:nvPr>
            </p:nvSpPr>
            <p:spPr>
              <a:xfrm>
                <a:off x="5035795" y="5158828"/>
                <a:ext cx="19145" cy="16068"/>
              </a:xfrm>
              <a:custGeom>
                <a:avLst/>
                <a:gdLst/>
                <a:ahLst/>
                <a:cxnLst/>
                <a:rect l="0" t="0" r="0" b="0"/>
                <a:pathLst>
                  <a:path w="4754" h="3990">
                    <a:moveTo>
                      <a:pt x="4753" y="3169"/>
                    </a:moveTo>
                    <a:lnTo>
                      <a:pt x="4012" y="3989"/>
                    </a:lnTo>
                    <a:lnTo>
                      <a:pt x="1883" y="3952"/>
                    </a:lnTo>
                    <a:lnTo>
                      <a:pt x="24" y="2677"/>
                    </a:lnTo>
                    <a:lnTo>
                      <a:pt x="0" y="0"/>
                    </a:lnTo>
                    <a:lnTo>
                      <a:pt x="2146" y="530"/>
                    </a:lnTo>
                    <a:lnTo>
                      <a:pt x="4107" y="2324"/>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83" name="ee4p_MT_2_15912">
                <a:extLst>
                  <a:ext uri="{FF2B5EF4-FFF2-40B4-BE49-F238E27FC236}">
                    <a16:creationId xmlns="" xmlns:a16="http://schemas.microsoft.com/office/drawing/2014/main" id="{B3DEC32F-E1A7-4BE7-9014-66F9F0D08CED}"/>
                  </a:ext>
                </a:extLst>
              </p:cNvPr>
              <p:cNvSpPr>
                <a:spLocks noChangeAspect="1"/>
              </p:cNvSpPr>
              <p:nvPr>
                <p:custDataLst>
                  <p:tags r:id="rId35"/>
                </p:custDataLst>
              </p:nvPr>
            </p:nvSpPr>
            <p:spPr>
              <a:xfrm>
                <a:off x="5020577" y="5148933"/>
                <a:ext cx="12517" cy="6472"/>
              </a:xfrm>
              <a:custGeom>
                <a:avLst/>
                <a:gdLst/>
                <a:ahLst/>
                <a:cxnLst/>
                <a:rect l="0" t="0" r="0" b="0"/>
                <a:pathLst>
                  <a:path w="3108" h="1607">
                    <a:moveTo>
                      <a:pt x="2943" y="1216"/>
                    </a:moveTo>
                    <a:lnTo>
                      <a:pt x="1619" y="1606"/>
                    </a:lnTo>
                    <a:lnTo>
                      <a:pt x="307" y="847"/>
                    </a:lnTo>
                    <a:lnTo>
                      <a:pt x="0" y="388"/>
                    </a:lnTo>
                    <a:lnTo>
                      <a:pt x="1833" y="0"/>
                    </a:lnTo>
                    <a:lnTo>
                      <a:pt x="2727" y="340"/>
                    </a:lnTo>
                    <a:lnTo>
                      <a:pt x="3107" y="998"/>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84" name="ee4p_ME_1_15912">
                <a:extLst>
                  <a:ext uri="{FF2B5EF4-FFF2-40B4-BE49-F238E27FC236}">
                    <a16:creationId xmlns="" xmlns:a16="http://schemas.microsoft.com/office/drawing/2014/main" id="{273D5065-CF8A-41C2-92FE-4A89DDFB4CE1}"/>
                  </a:ext>
                </a:extLst>
              </p:cNvPr>
              <p:cNvSpPr>
                <a:spLocks noChangeAspect="1"/>
              </p:cNvSpPr>
              <p:nvPr>
                <p:custDataLst>
                  <p:tags r:id="rId36"/>
                </p:custDataLst>
              </p:nvPr>
            </p:nvSpPr>
            <p:spPr>
              <a:xfrm>
                <a:off x="5399563" y="4365586"/>
                <a:ext cx="170207" cy="180089"/>
              </a:xfrm>
              <a:custGeom>
                <a:avLst/>
                <a:gdLst/>
                <a:ahLst/>
                <a:cxnLst/>
                <a:rect l="0" t="0" r="0" b="0"/>
                <a:pathLst>
                  <a:path w="42265" h="44719">
                    <a:moveTo>
                      <a:pt x="16761" y="243"/>
                    </a:moveTo>
                    <a:lnTo>
                      <a:pt x="16701" y="573"/>
                    </a:lnTo>
                    <a:lnTo>
                      <a:pt x="16809" y="1544"/>
                    </a:lnTo>
                    <a:lnTo>
                      <a:pt x="17301" y="2488"/>
                    </a:lnTo>
                    <a:lnTo>
                      <a:pt x="19059" y="3456"/>
                    </a:lnTo>
                    <a:lnTo>
                      <a:pt x="21633" y="5370"/>
                    </a:lnTo>
                    <a:lnTo>
                      <a:pt x="24661" y="8878"/>
                    </a:lnTo>
                    <a:lnTo>
                      <a:pt x="26051" y="9920"/>
                    </a:lnTo>
                    <a:lnTo>
                      <a:pt x="27301" y="10174"/>
                    </a:lnTo>
                    <a:lnTo>
                      <a:pt x="29737" y="11629"/>
                    </a:lnTo>
                    <a:lnTo>
                      <a:pt x="31436" y="11984"/>
                    </a:lnTo>
                    <a:lnTo>
                      <a:pt x="33339" y="12383"/>
                    </a:lnTo>
                    <a:lnTo>
                      <a:pt x="38288" y="15416"/>
                    </a:lnTo>
                    <a:lnTo>
                      <a:pt x="40512" y="16301"/>
                    </a:lnTo>
                    <a:lnTo>
                      <a:pt x="42093" y="17441"/>
                    </a:lnTo>
                    <a:lnTo>
                      <a:pt x="42264" y="18514"/>
                    </a:lnTo>
                    <a:lnTo>
                      <a:pt x="42190" y="19179"/>
                    </a:lnTo>
                    <a:lnTo>
                      <a:pt x="39333" y="19958"/>
                    </a:lnTo>
                    <a:lnTo>
                      <a:pt x="38834" y="21140"/>
                    </a:lnTo>
                    <a:lnTo>
                      <a:pt x="37450" y="21002"/>
                    </a:lnTo>
                    <a:lnTo>
                      <a:pt x="35777" y="20995"/>
                    </a:lnTo>
                    <a:lnTo>
                      <a:pt x="35228" y="21744"/>
                    </a:lnTo>
                    <a:lnTo>
                      <a:pt x="36030" y="22978"/>
                    </a:lnTo>
                    <a:lnTo>
                      <a:pt x="36550" y="24429"/>
                    </a:lnTo>
                    <a:lnTo>
                      <a:pt x="36131" y="26417"/>
                    </a:lnTo>
                    <a:lnTo>
                      <a:pt x="35990" y="26678"/>
                    </a:lnTo>
                    <a:lnTo>
                      <a:pt x="35587" y="26608"/>
                    </a:lnTo>
                    <a:lnTo>
                      <a:pt x="33229" y="27761"/>
                    </a:lnTo>
                    <a:lnTo>
                      <a:pt x="31475" y="28304"/>
                    </a:lnTo>
                    <a:lnTo>
                      <a:pt x="29895" y="28575"/>
                    </a:lnTo>
                    <a:lnTo>
                      <a:pt x="29147" y="28021"/>
                    </a:lnTo>
                    <a:lnTo>
                      <a:pt x="28778" y="27269"/>
                    </a:lnTo>
                    <a:lnTo>
                      <a:pt x="28843" y="25086"/>
                    </a:lnTo>
                    <a:lnTo>
                      <a:pt x="28558" y="24349"/>
                    </a:lnTo>
                    <a:lnTo>
                      <a:pt x="28018" y="23991"/>
                    </a:lnTo>
                    <a:lnTo>
                      <a:pt x="26936" y="24508"/>
                    </a:lnTo>
                    <a:lnTo>
                      <a:pt x="25675" y="26194"/>
                    </a:lnTo>
                    <a:lnTo>
                      <a:pt x="24505" y="28154"/>
                    </a:lnTo>
                    <a:lnTo>
                      <a:pt x="22749" y="30196"/>
                    </a:lnTo>
                    <a:lnTo>
                      <a:pt x="21300" y="32153"/>
                    </a:lnTo>
                    <a:lnTo>
                      <a:pt x="19739" y="34619"/>
                    </a:lnTo>
                    <a:lnTo>
                      <a:pt x="18670" y="36660"/>
                    </a:lnTo>
                    <a:lnTo>
                      <a:pt x="19780" y="37810"/>
                    </a:lnTo>
                    <a:lnTo>
                      <a:pt x="20456" y="39409"/>
                    </a:lnTo>
                    <a:lnTo>
                      <a:pt x="20251" y="40606"/>
                    </a:lnTo>
                    <a:lnTo>
                      <a:pt x="20450" y="41304"/>
                    </a:lnTo>
                    <a:lnTo>
                      <a:pt x="20104" y="43398"/>
                    </a:lnTo>
                    <a:lnTo>
                      <a:pt x="20035" y="44718"/>
                    </a:lnTo>
                    <a:lnTo>
                      <a:pt x="16586" y="42608"/>
                    </a:lnTo>
                    <a:lnTo>
                      <a:pt x="15168" y="39638"/>
                    </a:lnTo>
                    <a:lnTo>
                      <a:pt x="10125" y="34614"/>
                    </a:lnTo>
                    <a:lnTo>
                      <a:pt x="4347" y="31190"/>
                    </a:lnTo>
                    <a:lnTo>
                      <a:pt x="4040" y="30648"/>
                    </a:lnTo>
                    <a:lnTo>
                      <a:pt x="4358" y="29989"/>
                    </a:lnTo>
                    <a:lnTo>
                      <a:pt x="4634" y="29467"/>
                    </a:lnTo>
                    <a:lnTo>
                      <a:pt x="3434" y="29427"/>
                    </a:lnTo>
                    <a:lnTo>
                      <a:pt x="2591" y="29845"/>
                    </a:lnTo>
                    <a:lnTo>
                      <a:pt x="1794" y="29728"/>
                    </a:lnTo>
                    <a:lnTo>
                      <a:pt x="892" y="28443"/>
                    </a:lnTo>
                    <a:lnTo>
                      <a:pt x="39" y="27327"/>
                    </a:lnTo>
                    <a:lnTo>
                      <a:pt x="0" y="26346"/>
                    </a:lnTo>
                    <a:lnTo>
                      <a:pt x="389" y="26218"/>
                    </a:lnTo>
                    <a:lnTo>
                      <a:pt x="967" y="25826"/>
                    </a:lnTo>
                    <a:lnTo>
                      <a:pt x="2181" y="24734"/>
                    </a:lnTo>
                    <a:lnTo>
                      <a:pt x="2423" y="24160"/>
                    </a:lnTo>
                    <a:lnTo>
                      <a:pt x="2365" y="23290"/>
                    </a:lnTo>
                    <a:lnTo>
                      <a:pt x="657" y="20535"/>
                    </a:lnTo>
                    <a:lnTo>
                      <a:pt x="415" y="18747"/>
                    </a:lnTo>
                    <a:lnTo>
                      <a:pt x="166" y="15417"/>
                    </a:lnTo>
                    <a:lnTo>
                      <a:pt x="527" y="14628"/>
                    </a:lnTo>
                    <a:lnTo>
                      <a:pt x="1153" y="14246"/>
                    </a:lnTo>
                    <a:lnTo>
                      <a:pt x="4142" y="13830"/>
                    </a:lnTo>
                    <a:lnTo>
                      <a:pt x="4103" y="11231"/>
                    </a:lnTo>
                    <a:lnTo>
                      <a:pt x="4282" y="10451"/>
                    </a:lnTo>
                    <a:lnTo>
                      <a:pt x="4876" y="9369"/>
                    </a:lnTo>
                    <a:lnTo>
                      <a:pt x="5261" y="8380"/>
                    </a:lnTo>
                    <a:lnTo>
                      <a:pt x="6919" y="6963"/>
                    </a:lnTo>
                    <a:lnTo>
                      <a:pt x="9171" y="5275"/>
                    </a:lnTo>
                    <a:lnTo>
                      <a:pt x="10156" y="5225"/>
                    </a:lnTo>
                    <a:lnTo>
                      <a:pt x="11019" y="5460"/>
                    </a:lnTo>
                    <a:lnTo>
                      <a:pt x="11993" y="6913"/>
                    </a:lnTo>
                    <a:lnTo>
                      <a:pt x="13053" y="6724"/>
                    </a:lnTo>
                    <a:lnTo>
                      <a:pt x="13276" y="4980"/>
                    </a:lnTo>
                    <a:lnTo>
                      <a:pt x="11885" y="2691"/>
                    </a:lnTo>
                    <a:lnTo>
                      <a:pt x="11143" y="1228"/>
                    </a:lnTo>
                    <a:lnTo>
                      <a:pt x="11374" y="422"/>
                    </a:lnTo>
                    <a:lnTo>
                      <a:pt x="11894" y="0"/>
                    </a:lnTo>
                    <a:lnTo>
                      <a:pt x="13090" y="264"/>
                    </a:lnTo>
                    <a:lnTo>
                      <a:pt x="14235" y="663"/>
                    </a:lnTo>
                    <a:lnTo>
                      <a:pt x="14958" y="393"/>
                    </a:lnTo>
                    <a:lnTo>
                      <a:pt x="16098" y="185"/>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85" name="ee4p_NL_1_15912">
                <a:extLst>
                  <a:ext uri="{FF2B5EF4-FFF2-40B4-BE49-F238E27FC236}">
                    <a16:creationId xmlns="" xmlns:a16="http://schemas.microsoft.com/office/drawing/2014/main" id="{B7B7C302-A135-41D1-AC5F-4A5B53BF3BF9}"/>
                  </a:ext>
                </a:extLst>
              </p:cNvPr>
              <p:cNvSpPr>
                <a:spLocks noChangeAspect="1"/>
              </p:cNvSpPr>
              <p:nvPr>
                <p:custDataLst>
                  <p:tags r:id="rId37"/>
                </p:custDataLst>
              </p:nvPr>
            </p:nvSpPr>
            <p:spPr>
              <a:xfrm>
                <a:off x="4056157" y="3210175"/>
                <a:ext cx="342585" cy="343225"/>
              </a:xfrm>
              <a:custGeom>
                <a:avLst/>
                <a:gdLst>
                  <a:gd name="connsiteX0" fmla="*/ 5293 w 85069"/>
                  <a:gd name="connsiteY0" fmla="*/ 66254 h 85228"/>
                  <a:gd name="connsiteX1" fmla="*/ 8102 w 85069"/>
                  <a:gd name="connsiteY1" fmla="*/ 67143 h 85228"/>
                  <a:gd name="connsiteX2" fmla="*/ 11792 w 85069"/>
                  <a:gd name="connsiteY2" fmla="*/ 67572 h 85228"/>
                  <a:gd name="connsiteX3" fmla="*/ 14614 w 85069"/>
                  <a:gd name="connsiteY3" fmla="*/ 66356 h 85228"/>
                  <a:gd name="connsiteX4" fmla="*/ 16836 w 85069"/>
                  <a:gd name="connsiteY4" fmla="*/ 67392 h 85228"/>
                  <a:gd name="connsiteX5" fmla="*/ 19372 w 85069"/>
                  <a:gd name="connsiteY5" fmla="*/ 66634 h 85228"/>
                  <a:gd name="connsiteX6" fmla="*/ 19046 w 85069"/>
                  <a:gd name="connsiteY6" fmla="*/ 67741 h 85228"/>
                  <a:gd name="connsiteX7" fmla="*/ 18186 w 85069"/>
                  <a:gd name="connsiteY7" fmla="*/ 68963 h 85228"/>
                  <a:gd name="connsiteX8" fmla="*/ 15256 w 85069"/>
                  <a:gd name="connsiteY8" fmla="*/ 70722 h 85228"/>
                  <a:gd name="connsiteX9" fmla="*/ 12205 w 85069"/>
                  <a:gd name="connsiteY9" fmla="*/ 71876 h 85228"/>
                  <a:gd name="connsiteX10" fmla="*/ 10628 w 85069"/>
                  <a:gd name="connsiteY10" fmla="*/ 71732 h 85228"/>
                  <a:gd name="connsiteX11" fmla="*/ 9548 w 85069"/>
                  <a:gd name="connsiteY11" fmla="*/ 71128 h 85228"/>
                  <a:gd name="connsiteX12" fmla="*/ 8968 w 85069"/>
                  <a:gd name="connsiteY12" fmla="*/ 70494 h 85228"/>
                  <a:gd name="connsiteX13" fmla="*/ 7335 w 85069"/>
                  <a:gd name="connsiteY13" fmla="*/ 69883 h 85228"/>
                  <a:gd name="connsiteX14" fmla="*/ 5089 w 85069"/>
                  <a:gd name="connsiteY14" fmla="*/ 69576 h 85228"/>
                  <a:gd name="connsiteX15" fmla="*/ 3692 w 85069"/>
                  <a:gd name="connsiteY15" fmla="*/ 70237 h 85228"/>
                  <a:gd name="connsiteX16" fmla="*/ 2695 w 85069"/>
                  <a:gd name="connsiteY16" fmla="*/ 70863 h 85228"/>
                  <a:gd name="connsiteX17" fmla="*/ 1822 w 85069"/>
                  <a:gd name="connsiteY17" fmla="*/ 70760 h 85228"/>
                  <a:gd name="connsiteX18" fmla="*/ 1166 w 85069"/>
                  <a:gd name="connsiteY18" fmla="*/ 70237 h 85228"/>
                  <a:gd name="connsiteX19" fmla="*/ 663 w 85069"/>
                  <a:gd name="connsiteY19" fmla="*/ 69431 h 85228"/>
                  <a:gd name="connsiteX20" fmla="*/ 0 w 85069"/>
                  <a:gd name="connsiteY20" fmla="*/ 66892 h 85228"/>
                  <a:gd name="connsiteX21" fmla="*/ 1673 w 85069"/>
                  <a:gd name="connsiteY21" fmla="*/ 66428 h 85228"/>
                  <a:gd name="connsiteX22" fmla="*/ 9706 w 85069"/>
                  <a:gd name="connsiteY22" fmla="*/ 56047 h 85228"/>
                  <a:gd name="connsiteX23" fmla="*/ 13246 w 85069"/>
                  <a:gd name="connsiteY23" fmla="*/ 56253 h 85228"/>
                  <a:gd name="connsiteX24" fmla="*/ 15405 w 85069"/>
                  <a:gd name="connsiteY24" fmla="*/ 57860 h 85228"/>
                  <a:gd name="connsiteX25" fmla="*/ 15865 w 85069"/>
                  <a:gd name="connsiteY25" fmla="*/ 58373 h 85228"/>
                  <a:gd name="connsiteX26" fmla="*/ 16031 w 85069"/>
                  <a:gd name="connsiteY26" fmla="*/ 58924 h 85228"/>
                  <a:gd name="connsiteX27" fmla="*/ 13287 w 85069"/>
                  <a:gd name="connsiteY27" fmla="*/ 59563 h 85228"/>
                  <a:gd name="connsiteX28" fmla="*/ 10369 w 85069"/>
                  <a:gd name="connsiteY28" fmla="*/ 57592 h 85228"/>
                  <a:gd name="connsiteX29" fmla="*/ 8441 w 85069"/>
                  <a:gd name="connsiteY29" fmla="*/ 58057 h 85228"/>
                  <a:gd name="connsiteX30" fmla="*/ 7715 w 85069"/>
                  <a:gd name="connsiteY30" fmla="*/ 57123 h 85228"/>
                  <a:gd name="connsiteX31" fmla="*/ 7704 w 85069"/>
                  <a:gd name="connsiteY31" fmla="*/ 56540 h 85228"/>
                  <a:gd name="connsiteX32" fmla="*/ 33971 w 85069"/>
                  <a:gd name="connsiteY32" fmla="*/ 13310 h 85228"/>
                  <a:gd name="connsiteX33" fmla="*/ 33965 w 85069"/>
                  <a:gd name="connsiteY33" fmla="*/ 16687 h 85228"/>
                  <a:gd name="connsiteX34" fmla="*/ 31775 w 85069"/>
                  <a:gd name="connsiteY34" fmla="*/ 18811 h 85228"/>
                  <a:gd name="connsiteX35" fmla="*/ 30441 w 85069"/>
                  <a:gd name="connsiteY35" fmla="*/ 18218 h 85228"/>
                  <a:gd name="connsiteX36" fmla="*/ 30052 w 85069"/>
                  <a:gd name="connsiteY36" fmla="*/ 17726 h 85228"/>
                  <a:gd name="connsiteX37" fmla="*/ 30730 w 85069"/>
                  <a:gd name="connsiteY37" fmla="*/ 16070 h 85228"/>
                  <a:gd name="connsiteX38" fmla="*/ 37081 w 85069"/>
                  <a:gd name="connsiteY38" fmla="*/ 9498 h 85228"/>
                  <a:gd name="connsiteX39" fmla="*/ 38884 w 85069"/>
                  <a:gd name="connsiteY39" fmla="*/ 9564 h 85228"/>
                  <a:gd name="connsiteX40" fmla="*/ 34796 w 85069"/>
                  <a:gd name="connsiteY40" fmla="*/ 11771 h 85228"/>
                  <a:gd name="connsiteX41" fmla="*/ 34446 w 85069"/>
                  <a:gd name="connsiteY41" fmla="*/ 11420 h 85228"/>
                  <a:gd name="connsiteX42" fmla="*/ 76643 w 85069"/>
                  <a:gd name="connsiteY42" fmla="*/ 5558 h 85228"/>
                  <a:gd name="connsiteX43" fmla="*/ 78770 w 85069"/>
                  <a:gd name="connsiteY43" fmla="*/ 7538 h 85228"/>
                  <a:gd name="connsiteX44" fmla="*/ 80003 w 85069"/>
                  <a:gd name="connsiteY44" fmla="*/ 8984 h 85228"/>
                  <a:gd name="connsiteX45" fmla="*/ 81989 w 85069"/>
                  <a:gd name="connsiteY45" fmla="*/ 9787 h 85228"/>
                  <a:gd name="connsiteX46" fmla="*/ 85069 w 85069"/>
                  <a:gd name="connsiteY46" fmla="*/ 10338 h 85228"/>
                  <a:gd name="connsiteX47" fmla="*/ 84885 w 85069"/>
                  <a:gd name="connsiteY47" fmla="*/ 13193 h 85228"/>
                  <a:gd name="connsiteX48" fmla="*/ 84907 w 85069"/>
                  <a:gd name="connsiteY48" fmla="*/ 18820 h 85228"/>
                  <a:gd name="connsiteX49" fmla="*/ 84676 w 85069"/>
                  <a:gd name="connsiteY49" fmla="*/ 19817 h 85228"/>
                  <a:gd name="connsiteX50" fmla="*/ 83296 w 85069"/>
                  <a:gd name="connsiteY50" fmla="*/ 22186 h 85228"/>
                  <a:gd name="connsiteX51" fmla="*/ 81832 w 85069"/>
                  <a:gd name="connsiteY51" fmla="*/ 26435 h 85228"/>
                  <a:gd name="connsiteX52" fmla="*/ 81437 w 85069"/>
                  <a:gd name="connsiteY52" fmla="*/ 29222 h 85228"/>
                  <a:gd name="connsiteX53" fmla="*/ 80998 w 85069"/>
                  <a:gd name="connsiteY53" fmla="*/ 29753 h 85228"/>
                  <a:gd name="connsiteX54" fmla="*/ 75144 w 85069"/>
                  <a:gd name="connsiteY54" fmla="*/ 29737 h 85228"/>
                  <a:gd name="connsiteX55" fmla="*/ 74311 w 85069"/>
                  <a:gd name="connsiteY55" fmla="*/ 30220 h 85228"/>
                  <a:gd name="connsiteX56" fmla="*/ 74192 w 85069"/>
                  <a:gd name="connsiteY56" fmla="*/ 30822 h 85228"/>
                  <a:gd name="connsiteX57" fmla="*/ 74488 w 85069"/>
                  <a:gd name="connsiteY57" fmla="*/ 31539 h 85228"/>
                  <a:gd name="connsiteX58" fmla="*/ 74347 w 85069"/>
                  <a:gd name="connsiteY58" fmla="*/ 32252 h 85228"/>
                  <a:gd name="connsiteX59" fmla="*/ 73888 w 85069"/>
                  <a:gd name="connsiteY59" fmla="*/ 32832 h 85228"/>
                  <a:gd name="connsiteX60" fmla="*/ 74138 w 85069"/>
                  <a:gd name="connsiteY60" fmla="*/ 33753 h 85228"/>
                  <a:gd name="connsiteX61" fmla="*/ 75153 w 85069"/>
                  <a:gd name="connsiteY61" fmla="*/ 34800 h 85228"/>
                  <a:gd name="connsiteX62" fmla="*/ 77003 w 85069"/>
                  <a:gd name="connsiteY62" fmla="*/ 35447 h 85228"/>
                  <a:gd name="connsiteX63" fmla="*/ 78984 w 85069"/>
                  <a:gd name="connsiteY63" fmla="*/ 35506 h 85228"/>
                  <a:gd name="connsiteX64" fmla="*/ 80003 w 85069"/>
                  <a:gd name="connsiteY64" fmla="*/ 35393 h 85228"/>
                  <a:gd name="connsiteX65" fmla="*/ 80748 w 85069"/>
                  <a:gd name="connsiteY65" fmla="*/ 36139 h 85228"/>
                  <a:gd name="connsiteX66" fmla="*/ 81484 w 85069"/>
                  <a:gd name="connsiteY66" fmla="*/ 37291 h 85228"/>
                  <a:gd name="connsiteX67" fmla="*/ 81428 w 85069"/>
                  <a:gd name="connsiteY67" fmla="*/ 38738 h 85228"/>
                  <a:gd name="connsiteX68" fmla="*/ 81141 w 85069"/>
                  <a:gd name="connsiteY68" fmla="*/ 40682 h 85228"/>
                  <a:gd name="connsiteX69" fmla="*/ 80203 w 85069"/>
                  <a:gd name="connsiteY69" fmla="*/ 42476 h 85228"/>
                  <a:gd name="connsiteX70" fmla="*/ 77502 w 85069"/>
                  <a:gd name="connsiteY70" fmla="*/ 44542 h 85228"/>
                  <a:gd name="connsiteX71" fmla="*/ 76293 w 85069"/>
                  <a:gd name="connsiteY71" fmla="*/ 45270 h 85228"/>
                  <a:gd name="connsiteX72" fmla="*/ 75157 w 85069"/>
                  <a:gd name="connsiteY72" fmla="*/ 45641 h 85228"/>
                  <a:gd name="connsiteX73" fmla="*/ 74615 w 85069"/>
                  <a:gd name="connsiteY73" fmla="*/ 46187 h 85228"/>
                  <a:gd name="connsiteX74" fmla="*/ 74360 w 85069"/>
                  <a:gd name="connsiteY74" fmla="*/ 46878 h 85228"/>
                  <a:gd name="connsiteX75" fmla="*/ 74419 w 85069"/>
                  <a:gd name="connsiteY75" fmla="*/ 47491 h 85228"/>
                  <a:gd name="connsiteX76" fmla="*/ 76338 w 85069"/>
                  <a:gd name="connsiteY76" fmla="*/ 49147 h 85228"/>
                  <a:gd name="connsiteX77" fmla="*/ 76293 w 85069"/>
                  <a:gd name="connsiteY77" fmla="*/ 49525 h 85228"/>
                  <a:gd name="connsiteX78" fmla="*/ 75736 w 85069"/>
                  <a:gd name="connsiteY78" fmla="*/ 50385 h 85228"/>
                  <a:gd name="connsiteX79" fmla="*/ 74997 w 85069"/>
                  <a:gd name="connsiteY79" fmla="*/ 51194 h 85228"/>
                  <a:gd name="connsiteX80" fmla="*/ 70039 w 85069"/>
                  <a:gd name="connsiteY80" fmla="*/ 52876 h 85228"/>
                  <a:gd name="connsiteX81" fmla="*/ 67992 w 85069"/>
                  <a:gd name="connsiteY81" fmla="*/ 52744 h 85228"/>
                  <a:gd name="connsiteX82" fmla="*/ 66824 w 85069"/>
                  <a:gd name="connsiteY82" fmla="*/ 53581 h 85228"/>
                  <a:gd name="connsiteX83" fmla="*/ 66459 w 85069"/>
                  <a:gd name="connsiteY83" fmla="*/ 53740 h 85228"/>
                  <a:gd name="connsiteX84" fmla="*/ 65164 w 85069"/>
                  <a:gd name="connsiteY84" fmla="*/ 52971 h 85228"/>
                  <a:gd name="connsiteX85" fmla="*/ 62276 w 85069"/>
                  <a:gd name="connsiteY85" fmla="*/ 52084 h 85228"/>
                  <a:gd name="connsiteX86" fmla="*/ 61186 w 85069"/>
                  <a:gd name="connsiteY86" fmla="*/ 52390 h 85228"/>
                  <a:gd name="connsiteX87" fmla="*/ 60581 w 85069"/>
                  <a:gd name="connsiteY87" fmla="*/ 52876 h 85228"/>
                  <a:gd name="connsiteX88" fmla="*/ 58763 w 85069"/>
                  <a:gd name="connsiteY88" fmla="*/ 53465 h 85228"/>
                  <a:gd name="connsiteX89" fmla="*/ 57461 w 85069"/>
                  <a:gd name="connsiteY89" fmla="*/ 54388 h 85228"/>
                  <a:gd name="connsiteX90" fmla="*/ 57457 w 85069"/>
                  <a:gd name="connsiteY90" fmla="*/ 55576 h 85228"/>
                  <a:gd name="connsiteX91" fmla="*/ 59761 w 85069"/>
                  <a:gd name="connsiteY91" fmla="*/ 58645 h 85228"/>
                  <a:gd name="connsiteX92" fmla="*/ 60571 w 85069"/>
                  <a:gd name="connsiteY92" fmla="*/ 59247 h 85228"/>
                  <a:gd name="connsiteX93" fmla="*/ 60609 w 85069"/>
                  <a:gd name="connsiteY93" fmla="*/ 60391 h 85228"/>
                  <a:gd name="connsiteX94" fmla="*/ 61726 w 85069"/>
                  <a:gd name="connsiteY94" fmla="*/ 61827 h 85228"/>
                  <a:gd name="connsiteX95" fmla="*/ 62868 w 85069"/>
                  <a:gd name="connsiteY95" fmla="*/ 63626 h 85228"/>
                  <a:gd name="connsiteX96" fmla="*/ 62991 w 85069"/>
                  <a:gd name="connsiteY96" fmla="*/ 64769 h 85228"/>
                  <a:gd name="connsiteX97" fmla="*/ 62860 w 85069"/>
                  <a:gd name="connsiteY97" fmla="*/ 65926 h 85228"/>
                  <a:gd name="connsiteX98" fmla="*/ 62270 w 85069"/>
                  <a:gd name="connsiteY98" fmla="*/ 67562 h 85228"/>
                  <a:gd name="connsiteX99" fmla="*/ 60273 w 85069"/>
                  <a:gd name="connsiteY99" fmla="*/ 71394 h 85228"/>
                  <a:gd name="connsiteX100" fmla="*/ 60249 w 85069"/>
                  <a:gd name="connsiteY100" fmla="*/ 72129 h 85228"/>
                  <a:gd name="connsiteX101" fmla="*/ 60417 w 85069"/>
                  <a:gd name="connsiteY101" fmla="*/ 72687 h 85228"/>
                  <a:gd name="connsiteX102" fmla="*/ 61102 w 85069"/>
                  <a:gd name="connsiteY102" fmla="*/ 72841 h 85228"/>
                  <a:gd name="connsiteX103" fmla="*/ 61622 w 85069"/>
                  <a:gd name="connsiteY103" fmla="*/ 73130 h 85228"/>
                  <a:gd name="connsiteX104" fmla="*/ 61469 w 85069"/>
                  <a:gd name="connsiteY104" fmla="*/ 73640 h 85228"/>
                  <a:gd name="connsiteX105" fmla="*/ 57733 w 85069"/>
                  <a:gd name="connsiteY105" fmla="*/ 76293 h 85228"/>
                  <a:gd name="connsiteX106" fmla="*/ 57251 w 85069"/>
                  <a:gd name="connsiteY106" fmla="*/ 76757 h 85228"/>
                  <a:gd name="connsiteX107" fmla="*/ 55684 w 85069"/>
                  <a:gd name="connsiteY107" fmla="*/ 76626 h 85228"/>
                  <a:gd name="connsiteX108" fmla="*/ 55444 w 85069"/>
                  <a:gd name="connsiteY108" fmla="*/ 77069 h 85228"/>
                  <a:gd name="connsiteX109" fmla="*/ 55658 w 85069"/>
                  <a:gd name="connsiteY109" fmla="*/ 77784 h 85228"/>
                  <a:gd name="connsiteX110" fmla="*/ 56267 w 85069"/>
                  <a:gd name="connsiteY110" fmla="*/ 78410 h 85228"/>
                  <a:gd name="connsiteX111" fmla="*/ 57601 w 85069"/>
                  <a:gd name="connsiteY111" fmla="*/ 78740 h 85228"/>
                  <a:gd name="connsiteX112" fmla="*/ 58746 w 85069"/>
                  <a:gd name="connsiteY112" fmla="*/ 79411 h 85228"/>
                  <a:gd name="connsiteX113" fmla="*/ 59666 w 85069"/>
                  <a:gd name="connsiteY113" fmla="*/ 80726 h 85228"/>
                  <a:gd name="connsiteX114" fmla="*/ 58461 w 85069"/>
                  <a:gd name="connsiteY114" fmla="*/ 85228 h 85228"/>
                  <a:gd name="connsiteX115" fmla="*/ 54114 w 85069"/>
                  <a:gd name="connsiteY115" fmla="*/ 85109 h 85228"/>
                  <a:gd name="connsiteX116" fmla="*/ 53002 w 85069"/>
                  <a:gd name="connsiteY116" fmla="*/ 84963 h 85228"/>
                  <a:gd name="connsiteX117" fmla="*/ 51821 w 85069"/>
                  <a:gd name="connsiteY117" fmla="*/ 84523 h 85228"/>
                  <a:gd name="connsiteX118" fmla="*/ 51818 w 85069"/>
                  <a:gd name="connsiteY118" fmla="*/ 84520 h 85228"/>
                  <a:gd name="connsiteX119" fmla="*/ 51278 w 85069"/>
                  <a:gd name="connsiteY119" fmla="*/ 83611 h 85228"/>
                  <a:gd name="connsiteX120" fmla="*/ 50622 w 85069"/>
                  <a:gd name="connsiteY120" fmla="*/ 82514 h 85228"/>
                  <a:gd name="connsiteX121" fmla="*/ 50801 w 85069"/>
                  <a:gd name="connsiteY121" fmla="*/ 81842 h 85228"/>
                  <a:gd name="connsiteX122" fmla="*/ 52771 w 85069"/>
                  <a:gd name="connsiteY122" fmla="*/ 79931 h 85228"/>
                  <a:gd name="connsiteX123" fmla="*/ 53067 w 85069"/>
                  <a:gd name="connsiteY123" fmla="*/ 79403 h 85228"/>
                  <a:gd name="connsiteX124" fmla="*/ 52864 w 85069"/>
                  <a:gd name="connsiteY124" fmla="*/ 79120 h 85228"/>
                  <a:gd name="connsiteX125" fmla="*/ 53062 w 85069"/>
                  <a:gd name="connsiteY125" fmla="*/ 78278 h 85228"/>
                  <a:gd name="connsiteX126" fmla="*/ 54576 w 85069"/>
                  <a:gd name="connsiteY126" fmla="*/ 75424 h 85228"/>
                  <a:gd name="connsiteX127" fmla="*/ 54772 w 85069"/>
                  <a:gd name="connsiteY127" fmla="*/ 74277 h 85228"/>
                  <a:gd name="connsiteX128" fmla="*/ 54095 w 85069"/>
                  <a:gd name="connsiteY128" fmla="*/ 73474 h 85228"/>
                  <a:gd name="connsiteX129" fmla="*/ 53118 w 85069"/>
                  <a:gd name="connsiteY129" fmla="*/ 72994 h 85228"/>
                  <a:gd name="connsiteX130" fmla="*/ 49944 w 85069"/>
                  <a:gd name="connsiteY130" fmla="*/ 72146 h 85228"/>
                  <a:gd name="connsiteX131" fmla="*/ 48433 w 85069"/>
                  <a:gd name="connsiteY131" fmla="*/ 70949 h 85228"/>
                  <a:gd name="connsiteX132" fmla="*/ 47733 w 85069"/>
                  <a:gd name="connsiteY132" fmla="*/ 69903 h 85228"/>
                  <a:gd name="connsiteX133" fmla="*/ 47027 w 85069"/>
                  <a:gd name="connsiteY133" fmla="*/ 69609 h 85228"/>
                  <a:gd name="connsiteX134" fmla="*/ 45986 w 85069"/>
                  <a:gd name="connsiteY134" fmla="*/ 69962 h 85228"/>
                  <a:gd name="connsiteX135" fmla="*/ 43356 w 85069"/>
                  <a:gd name="connsiteY135" fmla="*/ 70351 h 85228"/>
                  <a:gd name="connsiteX136" fmla="*/ 41218 w 85069"/>
                  <a:gd name="connsiteY136" fmla="*/ 69787 h 85228"/>
                  <a:gd name="connsiteX137" fmla="*/ 38692 w 85069"/>
                  <a:gd name="connsiteY137" fmla="*/ 67807 h 85228"/>
                  <a:gd name="connsiteX138" fmla="*/ 38106 w 85069"/>
                  <a:gd name="connsiteY138" fmla="*/ 66036 h 85228"/>
                  <a:gd name="connsiteX139" fmla="*/ 37798 w 85069"/>
                  <a:gd name="connsiteY139" fmla="*/ 64677 h 85228"/>
                  <a:gd name="connsiteX140" fmla="*/ 37167 w 85069"/>
                  <a:gd name="connsiteY140" fmla="*/ 64208 h 85228"/>
                  <a:gd name="connsiteX141" fmla="*/ 36319 w 85069"/>
                  <a:gd name="connsiteY141" fmla="*/ 64905 h 85228"/>
                  <a:gd name="connsiteX142" fmla="*/ 35243 w 85069"/>
                  <a:gd name="connsiteY142" fmla="*/ 66009 h 85228"/>
                  <a:gd name="connsiteX143" fmla="*/ 33123 w 85069"/>
                  <a:gd name="connsiteY143" fmla="*/ 66141 h 85228"/>
                  <a:gd name="connsiteX144" fmla="*/ 32518 w 85069"/>
                  <a:gd name="connsiteY144" fmla="*/ 65883 h 85228"/>
                  <a:gd name="connsiteX145" fmla="*/ 32414 w 85069"/>
                  <a:gd name="connsiteY145" fmla="*/ 65274 h 85228"/>
                  <a:gd name="connsiteX146" fmla="*/ 32293 w 85069"/>
                  <a:gd name="connsiteY146" fmla="*/ 64689 h 85228"/>
                  <a:gd name="connsiteX147" fmla="*/ 31710 w 85069"/>
                  <a:gd name="connsiteY147" fmla="*/ 63964 h 85228"/>
                  <a:gd name="connsiteX148" fmla="*/ 31080 w 85069"/>
                  <a:gd name="connsiteY148" fmla="*/ 63561 h 85228"/>
                  <a:gd name="connsiteX149" fmla="*/ 28389 w 85069"/>
                  <a:gd name="connsiteY149" fmla="*/ 65599 h 85228"/>
                  <a:gd name="connsiteX150" fmla="*/ 27389 w 85069"/>
                  <a:gd name="connsiteY150" fmla="*/ 65594 h 85228"/>
                  <a:gd name="connsiteX151" fmla="*/ 26126 w 85069"/>
                  <a:gd name="connsiteY151" fmla="*/ 64811 h 85228"/>
                  <a:gd name="connsiteX152" fmla="*/ 25502 w 85069"/>
                  <a:gd name="connsiteY152" fmla="*/ 64043 h 85228"/>
                  <a:gd name="connsiteX153" fmla="*/ 24120 w 85069"/>
                  <a:gd name="connsiteY153" fmla="*/ 64481 h 85228"/>
                  <a:gd name="connsiteX154" fmla="*/ 22878 w 85069"/>
                  <a:gd name="connsiteY154" fmla="*/ 65427 h 85228"/>
                  <a:gd name="connsiteX155" fmla="*/ 23304 w 85069"/>
                  <a:gd name="connsiteY155" fmla="*/ 67203 h 85228"/>
                  <a:gd name="connsiteX156" fmla="*/ 22634 w 85069"/>
                  <a:gd name="connsiteY156" fmla="*/ 67528 h 85228"/>
                  <a:gd name="connsiteX157" fmla="*/ 21104 w 85069"/>
                  <a:gd name="connsiteY157" fmla="*/ 67366 h 85228"/>
                  <a:gd name="connsiteX158" fmla="*/ 19372 w 85069"/>
                  <a:gd name="connsiteY158" fmla="*/ 66634 h 85228"/>
                  <a:gd name="connsiteX159" fmla="*/ 17441 w 85069"/>
                  <a:gd name="connsiteY159" fmla="*/ 66193 h 85228"/>
                  <a:gd name="connsiteX160" fmla="*/ 14515 w 85069"/>
                  <a:gd name="connsiteY160" fmla="*/ 64968 h 85228"/>
                  <a:gd name="connsiteX161" fmla="*/ 10432 w 85069"/>
                  <a:gd name="connsiteY161" fmla="*/ 65962 h 85228"/>
                  <a:gd name="connsiteX162" fmla="*/ 7594 w 85069"/>
                  <a:gd name="connsiteY162" fmla="*/ 64772 h 85228"/>
                  <a:gd name="connsiteX163" fmla="*/ 5236 w 85069"/>
                  <a:gd name="connsiteY163" fmla="*/ 64654 h 85228"/>
                  <a:gd name="connsiteX164" fmla="*/ 3768 w 85069"/>
                  <a:gd name="connsiteY164" fmla="*/ 63706 h 85228"/>
                  <a:gd name="connsiteX165" fmla="*/ 2185 w 85069"/>
                  <a:gd name="connsiteY165" fmla="*/ 62102 h 85228"/>
                  <a:gd name="connsiteX166" fmla="*/ 3306 w 85069"/>
                  <a:gd name="connsiteY166" fmla="*/ 61046 h 85228"/>
                  <a:gd name="connsiteX167" fmla="*/ 4390 w 85069"/>
                  <a:gd name="connsiteY167" fmla="*/ 60680 h 85228"/>
                  <a:gd name="connsiteX168" fmla="*/ 8709 w 85069"/>
                  <a:gd name="connsiteY168" fmla="*/ 60476 h 85228"/>
                  <a:gd name="connsiteX169" fmla="*/ 11850 w 85069"/>
                  <a:gd name="connsiteY169" fmla="*/ 61118 h 85228"/>
                  <a:gd name="connsiteX170" fmla="*/ 17495 w 85069"/>
                  <a:gd name="connsiteY170" fmla="*/ 64600 h 85228"/>
                  <a:gd name="connsiteX171" fmla="*/ 18920 w 85069"/>
                  <a:gd name="connsiteY171" fmla="*/ 64573 h 85228"/>
                  <a:gd name="connsiteX172" fmla="*/ 20432 w 85069"/>
                  <a:gd name="connsiteY172" fmla="*/ 64134 h 85228"/>
                  <a:gd name="connsiteX173" fmla="*/ 19663 w 85069"/>
                  <a:gd name="connsiteY173" fmla="*/ 63185 h 85228"/>
                  <a:gd name="connsiteX174" fmla="*/ 18251 w 85069"/>
                  <a:gd name="connsiteY174" fmla="*/ 62733 h 85228"/>
                  <a:gd name="connsiteX175" fmla="*/ 16150 w 85069"/>
                  <a:gd name="connsiteY175" fmla="*/ 61797 h 85228"/>
                  <a:gd name="connsiteX176" fmla="*/ 14476 w 85069"/>
                  <a:gd name="connsiteY176" fmla="*/ 60482 h 85228"/>
                  <a:gd name="connsiteX177" fmla="*/ 18408 w 85069"/>
                  <a:gd name="connsiteY177" fmla="*/ 60056 h 85228"/>
                  <a:gd name="connsiteX178" fmla="*/ 17864 w 85069"/>
                  <a:gd name="connsiteY178" fmla="*/ 59375 h 85228"/>
                  <a:gd name="connsiteX179" fmla="*/ 17346 w 85069"/>
                  <a:gd name="connsiteY179" fmla="*/ 58213 h 85228"/>
                  <a:gd name="connsiteX180" fmla="*/ 13196 w 85069"/>
                  <a:gd name="connsiteY180" fmla="*/ 54156 h 85228"/>
                  <a:gd name="connsiteX181" fmla="*/ 13904 w 85069"/>
                  <a:gd name="connsiteY181" fmla="*/ 53057 h 85228"/>
                  <a:gd name="connsiteX182" fmla="*/ 14947 w 85069"/>
                  <a:gd name="connsiteY182" fmla="*/ 50697 h 85228"/>
                  <a:gd name="connsiteX183" fmla="*/ 16247 w 85069"/>
                  <a:gd name="connsiteY183" fmla="*/ 48735 h 85228"/>
                  <a:gd name="connsiteX184" fmla="*/ 17283 w 85069"/>
                  <a:gd name="connsiteY184" fmla="*/ 48209 h 85228"/>
                  <a:gd name="connsiteX185" fmla="*/ 18987 w 85069"/>
                  <a:gd name="connsiteY185" fmla="*/ 46816 h 85228"/>
                  <a:gd name="connsiteX186" fmla="*/ 22691 w 85069"/>
                  <a:gd name="connsiteY186" fmla="*/ 42733 h 85228"/>
                  <a:gd name="connsiteX187" fmla="*/ 25046 w 85069"/>
                  <a:gd name="connsiteY187" fmla="*/ 39401 h 85228"/>
                  <a:gd name="connsiteX188" fmla="*/ 26800 w 85069"/>
                  <a:gd name="connsiteY188" fmla="*/ 35438 h 85228"/>
                  <a:gd name="connsiteX189" fmla="*/ 29369 w 85069"/>
                  <a:gd name="connsiteY189" fmla="*/ 24495 h 85228"/>
                  <a:gd name="connsiteX190" fmla="*/ 30130 w 85069"/>
                  <a:gd name="connsiteY190" fmla="*/ 22631 h 85228"/>
                  <a:gd name="connsiteX191" fmla="*/ 31369 w 85069"/>
                  <a:gd name="connsiteY191" fmla="*/ 20562 h 85228"/>
                  <a:gd name="connsiteX192" fmla="*/ 32924 w 85069"/>
                  <a:gd name="connsiteY192" fmla="*/ 20952 h 85228"/>
                  <a:gd name="connsiteX193" fmla="*/ 34006 w 85069"/>
                  <a:gd name="connsiteY193" fmla="*/ 21548 h 85228"/>
                  <a:gd name="connsiteX194" fmla="*/ 37837 w 85069"/>
                  <a:gd name="connsiteY194" fmla="*/ 19984 h 85228"/>
                  <a:gd name="connsiteX195" fmla="*/ 44408 w 85069"/>
                  <a:gd name="connsiteY195" fmla="*/ 15914 h 85228"/>
                  <a:gd name="connsiteX196" fmla="*/ 46344 w 85069"/>
                  <a:gd name="connsiteY196" fmla="*/ 12387 h 85228"/>
                  <a:gd name="connsiteX197" fmla="*/ 48247 w 85069"/>
                  <a:gd name="connsiteY197" fmla="*/ 10746 h 85228"/>
                  <a:gd name="connsiteX198" fmla="*/ 55798 w 85069"/>
                  <a:gd name="connsiteY198" fmla="*/ 7544 h 85228"/>
                  <a:gd name="connsiteX199" fmla="*/ 59970 w 85069"/>
                  <a:gd name="connsiteY199" fmla="*/ 6584 h 85228"/>
                  <a:gd name="connsiteX200" fmla="*/ 66405 w 85069"/>
                  <a:gd name="connsiteY200" fmla="*/ 6337 h 85228"/>
                  <a:gd name="connsiteX201" fmla="*/ 71056 w 85069"/>
                  <a:gd name="connsiteY201" fmla="*/ 5765 h 85228"/>
                  <a:gd name="connsiteX202" fmla="*/ 48808 w 85069"/>
                  <a:gd name="connsiteY202" fmla="*/ 5486 h 85228"/>
                  <a:gd name="connsiteX203" fmla="*/ 49365 w 85069"/>
                  <a:gd name="connsiteY203" fmla="*/ 5650 h 85228"/>
                  <a:gd name="connsiteX204" fmla="*/ 43686 w 85069"/>
                  <a:gd name="connsiteY204" fmla="*/ 7226 h 85228"/>
                  <a:gd name="connsiteX205" fmla="*/ 41626 w 85069"/>
                  <a:gd name="connsiteY205" fmla="*/ 7466 h 85228"/>
                  <a:gd name="connsiteX206" fmla="*/ 40689 w 85069"/>
                  <a:gd name="connsiteY206" fmla="*/ 7044 h 85228"/>
                  <a:gd name="connsiteX207" fmla="*/ 45662 w 85069"/>
                  <a:gd name="connsiteY207" fmla="*/ 5850 h 85228"/>
                  <a:gd name="connsiteX208" fmla="*/ 55859 w 85069"/>
                  <a:gd name="connsiteY208" fmla="*/ 4536 h 85228"/>
                  <a:gd name="connsiteX209" fmla="*/ 57008 w 85069"/>
                  <a:gd name="connsiteY209" fmla="*/ 4840 h 85228"/>
                  <a:gd name="connsiteX210" fmla="*/ 57031 w 85069"/>
                  <a:gd name="connsiteY210" fmla="*/ 5026 h 85228"/>
                  <a:gd name="connsiteX211" fmla="*/ 52669 w 85069"/>
                  <a:gd name="connsiteY211" fmla="*/ 5514 h 85228"/>
                  <a:gd name="connsiteX212" fmla="*/ 51194 w 85069"/>
                  <a:gd name="connsiteY212" fmla="*/ 5145 h 85228"/>
                  <a:gd name="connsiteX213" fmla="*/ 50951 w 85069"/>
                  <a:gd name="connsiteY213" fmla="*/ 4795 h 85228"/>
                  <a:gd name="connsiteX214" fmla="*/ 52140 w 85069"/>
                  <a:gd name="connsiteY214" fmla="*/ 4587 h 85228"/>
                  <a:gd name="connsiteX215" fmla="*/ 65028 w 85069"/>
                  <a:gd name="connsiteY215" fmla="*/ 3334 h 85228"/>
                  <a:gd name="connsiteX216" fmla="*/ 65967 w 85069"/>
                  <a:gd name="connsiteY216" fmla="*/ 3462 h 85228"/>
                  <a:gd name="connsiteX217" fmla="*/ 62868 w 85069"/>
                  <a:gd name="connsiteY217" fmla="*/ 4484 h 85228"/>
                  <a:gd name="connsiteX218" fmla="*/ 62117 w 85069"/>
                  <a:gd name="connsiteY218" fmla="*/ 4270 h 85228"/>
                  <a:gd name="connsiteX219" fmla="*/ 62302 w 85069"/>
                  <a:gd name="connsiteY219" fmla="*/ 3974 h 85228"/>
                  <a:gd name="connsiteX220" fmla="*/ 75280 w 85069"/>
                  <a:gd name="connsiteY220" fmla="*/ 0 h 85228"/>
                  <a:gd name="connsiteX221" fmla="*/ 76304 w 85069"/>
                  <a:gd name="connsiteY221" fmla="*/ 0 h 85228"/>
                  <a:gd name="connsiteX222" fmla="*/ 74842 w 85069"/>
                  <a:gd name="connsiteY222" fmla="*/ 1297 h 85228"/>
                  <a:gd name="connsiteX223" fmla="*/ 72793 w 85069"/>
                  <a:gd name="connsiteY223" fmla="*/ 1397 h 85228"/>
                  <a:gd name="connsiteX224" fmla="*/ 73378 w 85069"/>
                  <a:gd name="connsiteY224" fmla="*/ 599 h 8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85069" h="85228">
                    <a:moveTo>
                      <a:pt x="5293" y="66254"/>
                    </a:moveTo>
                    <a:lnTo>
                      <a:pt x="8102" y="67143"/>
                    </a:lnTo>
                    <a:lnTo>
                      <a:pt x="11792" y="67572"/>
                    </a:lnTo>
                    <a:lnTo>
                      <a:pt x="14614" y="66356"/>
                    </a:lnTo>
                    <a:lnTo>
                      <a:pt x="16836" y="67392"/>
                    </a:lnTo>
                    <a:lnTo>
                      <a:pt x="19372" y="66634"/>
                    </a:lnTo>
                    <a:lnTo>
                      <a:pt x="19046" y="67741"/>
                    </a:lnTo>
                    <a:lnTo>
                      <a:pt x="18186" y="68963"/>
                    </a:lnTo>
                    <a:lnTo>
                      <a:pt x="15256" y="70722"/>
                    </a:lnTo>
                    <a:lnTo>
                      <a:pt x="12205" y="71876"/>
                    </a:lnTo>
                    <a:lnTo>
                      <a:pt x="10628" y="71732"/>
                    </a:lnTo>
                    <a:lnTo>
                      <a:pt x="9548" y="71128"/>
                    </a:lnTo>
                    <a:lnTo>
                      <a:pt x="8968" y="70494"/>
                    </a:lnTo>
                    <a:lnTo>
                      <a:pt x="7335" y="69883"/>
                    </a:lnTo>
                    <a:lnTo>
                      <a:pt x="5089" y="69576"/>
                    </a:lnTo>
                    <a:lnTo>
                      <a:pt x="3692" y="70237"/>
                    </a:lnTo>
                    <a:lnTo>
                      <a:pt x="2695" y="70863"/>
                    </a:lnTo>
                    <a:lnTo>
                      <a:pt x="1822" y="70760"/>
                    </a:lnTo>
                    <a:lnTo>
                      <a:pt x="1166" y="70237"/>
                    </a:lnTo>
                    <a:lnTo>
                      <a:pt x="663" y="69431"/>
                    </a:lnTo>
                    <a:lnTo>
                      <a:pt x="0" y="66892"/>
                    </a:lnTo>
                    <a:lnTo>
                      <a:pt x="1673" y="66428"/>
                    </a:lnTo>
                    <a:close/>
                    <a:moveTo>
                      <a:pt x="9706" y="56047"/>
                    </a:moveTo>
                    <a:lnTo>
                      <a:pt x="13246" y="56253"/>
                    </a:lnTo>
                    <a:lnTo>
                      <a:pt x="15405" y="57860"/>
                    </a:lnTo>
                    <a:lnTo>
                      <a:pt x="15865" y="58373"/>
                    </a:lnTo>
                    <a:lnTo>
                      <a:pt x="16031" y="58924"/>
                    </a:lnTo>
                    <a:lnTo>
                      <a:pt x="13287" y="59563"/>
                    </a:lnTo>
                    <a:lnTo>
                      <a:pt x="10369" y="57592"/>
                    </a:lnTo>
                    <a:lnTo>
                      <a:pt x="8441" y="58057"/>
                    </a:lnTo>
                    <a:lnTo>
                      <a:pt x="7715" y="57123"/>
                    </a:lnTo>
                    <a:lnTo>
                      <a:pt x="7704" y="56540"/>
                    </a:lnTo>
                    <a:close/>
                    <a:moveTo>
                      <a:pt x="33971" y="13310"/>
                    </a:moveTo>
                    <a:lnTo>
                      <a:pt x="33965" y="16687"/>
                    </a:lnTo>
                    <a:lnTo>
                      <a:pt x="31775" y="18811"/>
                    </a:lnTo>
                    <a:lnTo>
                      <a:pt x="30441" y="18218"/>
                    </a:lnTo>
                    <a:lnTo>
                      <a:pt x="30052" y="17726"/>
                    </a:lnTo>
                    <a:lnTo>
                      <a:pt x="30730" y="16070"/>
                    </a:lnTo>
                    <a:close/>
                    <a:moveTo>
                      <a:pt x="37081" y="9498"/>
                    </a:moveTo>
                    <a:lnTo>
                      <a:pt x="38884" y="9564"/>
                    </a:lnTo>
                    <a:lnTo>
                      <a:pt x="34796" y="11771"/>
                    </a:lnTo>
                    <a:lnTo>
                      <a:pt x="34446" y="11420"/>
                    </a:lnTo>
                    <a:close/>
                    <a:moveTo>
                      <a:pt x="76643" y="5558"/>
                    </a:moveTo>
                    <a:lnTo>
                      <a:pt x="78770" y="7538"/>
                    </a:lnTo>
                    <a:lnTo>
                      <a:pt x="80003" y="8984"/>
                    </a:lnTo>
                    <a:lnTo>
                      <a:pt x="81989" y="9787"/>
                    </a:lnTo>
                    <a:lnTo>
                      <a:pt x="85069" y="10338"/>
                    </a:lnTo>
                    <a:lnTo>
                      <a:pt x="84885" y="13193"/>
                    </a:lnTo>
                    <a:lnTo>
                      <a:pt x="84907" y="18820"/>
                    </a:lnTo>
                    <a:lnTo>
                      <a:pt x="84676" y="19817"/>
                    </a:lnTo>
                    <a:lnTo>
                      <a:pt x="83296" y="22186"/>
                    </a:lnTo>
                    <a:lnTo>
                      <a:pt x="81832" y="26435"/>
                    </a:lnTo>
                    <a:lnTo>
                      <a:pt x="81437" y="29222"/>
                    </a:lnTo>
                    <a:lnTo>
                      <a:pt x="80998" y="29753"/>
                    </a:lnTo>
                    <a:lnTo>
                      <a:pt x="75144" y="29737"/>
                    </a:lnTo>
                    <a:lnTo>
                      <a:pt x="74311" y="30220"/>
                    </a:lnTo>
                    <a:lnTo>
                      <a:pt x="74192" y="30822"/>
                    </a:lnTo>
                    <a:lnTo>
                      <a:pt x="74488" y="31539"/>
                    </a:lnTo>
                    <a:lnTo>
                      <a:pt x="74347" y="32252"/>
                    </a:lnTo>
                    <a:lnTo>
                      <a:pt x="73888" y="32832"/>
                    </a:lnTo>
                    <a:lnTo>
                      <a:pt x="74138" y="33753"/>
                    </a:lnTo>
                    <a:lnTo>
                      <a:pt x="75153" y="34800"/>
                    </a:lnTo>
                    <a:lnTo>
                      <a:pt x="77003" y="35447"/>
                    </a:lnTo>
                    <a:lnTo>
                      <a:pt x="78984" y="35506"/>
                    </a:lnTo>
                    <a:lnTo>
                      <a:pt x="80003" y="35393"/>
                    </a:lnTo>
                    <a:lnTo>
                      <a:pt x="80748" y="36139"/>
                    </a:lnTo>
                    <a:lnTo>
                      <a:pt x="81484" y="37291"/>
                    </a:lnTo>
                    <a:lnTo>
                      <a:pt x="81428" y="38738"/>
                    </a:lnTo>
                    <a:lnTo>
                      <a:pt x="81141" y="40682"/>
                    </a:lnTo>
                    <a:lnTo>
                      <a:pt x="80203" y="42476"/>
                    </a:lnTo>
                    <a:lnTo>
                      <a:pt x="77502" y="44542"/>
                    </a:lnTo>
                    <a:lnTo>
                      <a:pt x="76293" y="45270"/>
                    </a:lnTo>
                    <a:lnTo>
                      <a:pt x="75157" y="45641"/>
                    </a:lnTo>
                    <a:lnTo>
                      <a:pt x="74615" y="46187"/>
                    </a:lnTo>
                    <a:lnTo>
                      <a:pt x="74360" y="46878"/>
                    </a:lnTo>
                    <a:lnTo>
                      <a:pt x="74419" y="47491"/>
                    </a:lnTo>
                    <a:lnTo>
                      <a:pt x="76338" y="49147"/>
                    </a:lnTo>
                    <a:lnTo>
                      <a:pt x="76293" y="49525"/>
                    </a:lnTo>
                    <a:lnTo>
                      <a:pt x="75736" y="50385"/>
                    </a:lnTo>
                    <a:lnTo>
                      <a:pt x="74997" y="51194"/>
                    </a:lnTo>
                    <a:lnTo>
                      <a:pt x="70039" y="52876"/>
                    </a:lnTo>
                    <a:lnTo>
                      <a:pt x="67992" y="52744"/>
                    </a:lnTo>
                    <a:lnTo>
                      <a:pt x="66824" y="53581"/>
                    </a:lnTo>
                    <a:lnTo>
                      <a:pt x="66459" y="53740"/>
                    </a:lnTo>
                    <a:lnTo>
                      <a:pt x="65164" y="52971"/>
                    </a:lnTo>
                    <a:lnTo>
                      <a:pt x="62276" y="52084"/>
                    </a:lnTo>
                    <a:lnTo>
                      <a:pt x="61186" y="52390"/>
                    </a:lnTo>
                    <a:lnTo>
                      <a:pt x="60581" y="52876"/>
                    </a:lnTo>
                    <a:lnTo>
                      <a:pt x="58763" y="53465"/>
                    </a:lnTo>
                    <a:lnTo>
                      <a:pt x="57461" y="54388"/>
                    </a:lnTo>
                    <a:lnTo>
                      <a:pt x="57457" y="55576"/>
                    </a:lnTo>
                    <a:lnTo>
                      <a:pt x="59761" y="58645"/>
                    </a:lnTo>
                    <a:lnTo>
                      <a:pt x="60571" y="59247"/>
                    </a:lnTo>
                    <a:lnTo>
                      <a:pt x="60609" y="60391"/>
                    </a:lnTo>
                    <a:lnTo>
                      <a:pt x="61726" y="61827"/>
                    </a:lnTo>
                    <a:lnTo>
                      <a:pt x="62868" y="63626"/>
                    </a:lnTo>
                    <a:lnTo>
                      <a:pt x="62991" y="64769"/>
                    </a:lnTo>
                    <a:lnTo>
                      <a:pt x="62860" y="65926"/>
                    </a:lnTo>
                    <a:lnTo>
                      <a:pt x="62270" y="67562"/>
                    </a:lnTo>
                    <a:lnTo>
                      <a:pt x="60273" y="71394"/>
                    </a:lnTo>
                    <a:lnTo>
                      <a:pt x="60249" y="72129"/>
                    </a:lnTo>
                    <a:lnTo>
                      <a:pt x="60417" y="72687"/>
                    </a:lnTo>
                    <a:lnTo>
                      <a:pt x="61102" y="72841"/>
                    </a:lnTo>
                    <a:lnTo>
                      <a:pt x="61622" y="73130"/>
                    </a:lnTo>
                    <a:lnTo>
                      <a:pt x="61469" y="73640"/>
                    </a:lnTo>
                    <a:lnTo>
                      <a:pt x="57733" y="76293"/>
                    </a:lnTo>
                    <a:lnTo>
                      <a:pt x="57251" y="76757"/>
                    </a:lnTo>
                    <a:lnTo>
                      <a:pt x="55684" y="76626"/>
                    </a:lnTo>
                    <a:lnTo>
                      <a:pt x="55444" y="77069"/>
                    </a:lnTo>
                    <a:lnTo>
                      <a:pt x="55658" y="77784"/>
                    </a:lnTo>
                    <a:lnTo>
                      <a:pt x="56267" y="78410"/>
                    </a:lnTo>
                    <a:lnTo>
                      <a:pt x="57601" y="78740"/>
                    </a:lnTo>
                    <a:lnTo>
                      <a:pt x="58746" y="79411"/>
                    </a:lnTo>
                    <a:lnTo>
                      <a:pt x="59666" y="80726"/>
                    </a:lnTo>
                    <a:lnTo>
                      <a:pt x="58461" y="85228"/>
                    </a:lnTo>
                    <a:lnTo>
                      <a:pt x="54114" y="85109"/>
                    </a:lnTo>
                    <a:lnTo>
                      <a:pt x="53002" y="84963"/>
                    </a:lnTo>
                    <a:lnTo>
                      <a:pt x="51821" y="84523"/>
                    </a:lnTo>
                    <a:lnTo>
                      <a:pt x="51818" y="84520"/>
                    </a:lnTo>
                    <a:lnTo>
                      <a:pt x="51278" y="83611"/>
                    </a:lnTo>
                    <a:lnTo>
                      <a:pt x="50622" y="82514"/>
                    </a:lnTo>
                    <a:lnTo>
                      <a:pt x="50801" y="81842"/>
                    </a:lnTo>
                    <a:lnTo>
                      <a:pt x="52771" y="79931"/>
                    </a:lnTo>
                    <a:lnTo>
                      <a:pt x="53067" y="79403"/>
                    </a:lnTo>
                    <a:lnTo>
                      <a:pt x="52864" y="79120"/>
                    </a:lnTo>
                    <a:lnTo>
                      <a:pt x="53062" y="78278"/>
                    </a:lnTo>
                    <a:lnTo>
                      <a:pt x="54576" y="75424"/>
                    </a:lnTo>
                    <a:lnTo>
                      <a:pt x="54772" y="74277"/>
                    </a:lnTo>
                    <a:lnTo>
                      <a:pt x="54095" y="73474"/>
                    </a:lnTo>
                    <a:lnTo>
                      <a:pt x="53118" y="72994"/>
                    </a:lnTo>
                    <a:lnTo>
                      <a:pt x="49944" y="72146"/>
                    </a:lnTo>
                    <a:lnTo>
                      <a:pt x="48433" y="70949"/>
                    </a:lnTo>
                    <a:lnTo>
                      <a:pt x="47733" y="69903"/>
                    </a:lnTo>
                    <a:lnTo>
                      <a:pt x="47027" y="69609"/>
                    </a:lnTo>
                    <a:lnTo>
                      <a:pt x="45986" y="69962"/>
                    </a:lnTo>
                    <a:lnTo>
                      <a:pt x="43356" y="70351"/>
                    </a:lnTo>
                    <a:lnTo>
                      <a:pt x="41218" y="69787"/>
                    </a:lnTo>
                    <a:lnTo>
                      <a:pt x="38692" y="67807"/>
                    </a:lnTo>
                    <a:lnTo>
                      <a:pt x="38106" y="66036"/>
                    </a:lnTo>
                    <a:lnTo>
                      <a:pt x="37798" y="64677"/>
                    </a:lnTo>
                    <a:lnTo>
                      <a:pt x="37167" y="64208"/>
                    </a:lnTo>
                    <a:lnTo>
                      <a:pt x="36319" y="64905"/>
                    </a:lnTo>
                    <a:lnTo>
                      <a:pt x="35243" y="66009"/>
                    </a:lnTo>
                    <a:lnTo>
                      <a:pt x="33123" y="66141"/>
                    </a:lnTo>
                    <a:lnTo>
                      <a:pt x="32518" y="65883"/>
                    </a:lnTo>
                    <a:lnTo>
                      <a:pt x="32414" y="65274"/>
                    </a:lnTo>
                    <a:lnTo>
                      <a:pt x="32293" y="64689"/>
                    </a:lnTo>
                    <a:lnTo>
                      <a:pt x="31710" y="63964"/>
                    </a:lnTo>
                    <a:lnTo>
                      <a:pt x="31080" y="63561"/>
                    </a:lnTo>
                    <a:lnTo>
                      <a:pt x="28389" y="65599"/>
                    </a:lnTo>
                    <a:lnTo>
                      <a:pt x="27389" y="65594"/>
                    </a:lnTo>
                    <a:lnTo>
                      <a:pt x="26126" y="64811"/>
                    </a:lnTo>
                    <a:lnTo>
                      <a:pt x="25502" y="64043"/>
                    </a:lnTo>
                    <a:lnTo>
                      <a:pt x="24120" y="64481"/>
                    </a:lnTo>
                    <a:lnTo>
                      <a:pt x="22878" y="65427"/>
                    </a:lnTo>
                    <a:lnTo>
                      <a:pt x="23304" y="67203"/>
                    </a:lnTo>
                    <a:lnTo>
                      <a:pt x="22634" y="67528"/>
                    </a:lnTo>
                    <a:lnTo>
                      <a:pt x="21104" y="67366"/>
                    </a:lnTo>
                    <a:lnTo>
                      <a:pt x="19372" y="66634"/>
                    </a:lnTo>
                    <a:lnTo>
                      <a:pt x="17441" y="66193"/>
                    </a:lnTo>
                    <a:lnTo>
                      <a:pt x="14515" y="64968"/>
                    </a:lnTo>
                    <a:lnTo>
                      <a:pt x="10432" y="65962"/>
                    </a:lnTo>
                    <a:lnTo>
                      <a:pt x="7594" y="64772"/>
                    </a:lnTo>
                    <a:lnTo>
                      <a:pt x="5236" y="64654"/>
                    </a:lnTo>
                    <a:lnTo>
                      <a:pt x="3768" y="63706"/>
                    </a:lnTo>
                    <a:lnTo>
                      <a:pt x="2185" y="62102"/>
                    </a:lnTo>
                    <a:lnTo>
                      <a:pt x="3306" y="61046"/>
                    </a:lnTo>
                    <a:lnTo>
                      <a:pt x="4390" y="60680"/>
                    </a:lnTo>
                    <a:lnTo>
                      <a:pt x="8709" y="60476"/>
                    </a:lnTo>
                    <a:lnTo>
                      <a:pt x="11850" y="61118"/>
                    </a:lnTo>
                    <a:lnTo>
                      <a:pt x="17495" y="64600"/>
                    </a:lnTo>
                    <a:lnTo>
                      <a:pt x="18920" y="64573"/>
                    </a:lnTo>
                    <a:lnTo>
                      <a:pt x="20432" y="64134"/>
                    </a:lnTo>
                    <a:lnTo>
                      <a:pt x="19663" y="63185"/>
                    </a:lnTo>
                    <a:lnTo>
                      <a:pt x="18251" y="62733"/>
                    </a:lnTo>
                    <a:lnTo>
                      <a:pt x="16150" y="61797"/>
                    </a:lnTo>
                    <a:lnTo>
                      <a:pt x="14476" y="60482"/>
                    </a:lnTo>
                    <a:lnTo>
                      <a:pt x="18408" y="60056"/>
                    </a:lnTo>
                    <a:lnTo>
                      <a:pt x="17864" y="59375"/>
                    </a:lnTo>
                    <a:lnTo>
                      <a:pt x="17346" y="58213"/>
                    </a:lnTo>
                    <a:lnTo>
                      <a:pt x="13196" y="54156"/>
                    </a:lnTo>
                    <a:lnTo>
                      <a:pt x="13904" y="53057"/>
                    </a:lnTo>
                    <a:lnTo>
                      <a:pt x="14947" y="50697"/>
                    </a:lnTo>
                    <a:lnTo>
                      <a:pt x="16247" y="48735"/>
                    </a:lnTo>
                    <a:lnTo>
                      <a:pt x="17283" y="48209"/>
                    </a:lnTo>
                    <a:lnTo>
                      <a:pt x="18987" y="46816"/>
                    </a:lnTo>
                    <a:lnTo>
                      <a:pt x="22691" y="42733"/>
                    </a:lnTo>
                    <a:lnTo>
                      <a:pt x="25046" y="39401"/>
                    </a:lnTo>
                    <a:lnTo>
                      <a:pt x="26800" y="35438"/>
                    </a:lnTo>
                    <a:lnTo>
                      <a:pt x="29369" y="24495"/>
                    </a:lnTo>
                    <a:lnTo>
                      <a:pt x="30130" y="22631"/>
                    </a:lnTo>
                    <a:lnTo>
                      <a:pt x="31369" y="20562"/>
                    </a:lnTo>
                    <a:lnTo>
                      <a:pt x="32924" y="20952"/>
                    </a:lnTo>
                    <a:lnTo>
                      <a:pt x="34006" y="21548"/>
                    </a:lnTo>
                    <a:lnTo>
                      <a:pt x="37837" y="19984"/>
                    </a:lnTo>
                    <a:lnTo>
                      <a:pt x="44408" y="15914"/>
                    </a:lnTo>
                    <a:lnTo>
                      <a:pt x="46344" y="12387"/>
                    </a:lnTo>
                    <a:lnTo>
                      <a:pt x="48247" y="10746"/>
                    </a:lnTo>
                    <a:lnTo>
                      <a:pt x="55798" y="7544"/>
                    </a:lnTo>
                    <a:lnTo>
                      <a:pt x="59970" y="6584"/>
                    </a:lnTo>
                    <a:lnTo>
                      <a:pt x="66405" y="6337"/>
                    </a:lnTo>
                    <a:lnTo>
                      <a:pt x="71056" y="5765"/>
                    </a:lnTo>
                    <a:close/>
                    <a:moveTo>
                      <a:pt x="48808" y="5486"/>
                    </a:moveTo>
                    <a:lnTo>
                      <a:pt x="49365" y="5650"/>
                    </a:lnTo>
                    <a:lnTo>
                      <a:pt x="43686" y="7226"/>
                    </a:lnTo>
                    <a:lnTo>
                      <a:pt x="41626" y="7466"/>
                    </a:lnTo>
                    <a:lnTo>
                      <a:pt x="40689" y="7044"/>
                    </a:lnTo>
                    <a:lnTo>
                      <a:pt x="45662" y="5850"/>
                    </a:lnTo>
                    <a:close/>
                    <a:moveTo>
                      <a:pt x="55859" y="4536"/>
                    </a:moveTo>
                    <a:lnTo>
                      <a:pt x="57008" y="4840"/>
                    </a:lnTo>
                    <a:lnTo>
                      <a:pt x="57031" y="5026"/>
                    </a:lnTo>
                    <a:lnTo>
                      <a:pt x="52669" y="5514"/>
                    </a:lnTo>
                    <a:lnTo>
                      <a:pt x="51194" y="5145"/>
                    </a:lnTo>
                    <a:lnTo>
                      <a:pt x="50951" y="4795"/>
                    </a:lnTo>
                    <a:lnTo>
                      <a:pt x="52140" y="4587"/>
                    </a:lnTo>
                    <a:close/>
                    <a:moveTo>
                      <a:pt x="65028" y="3334"/>
                    </a:moveTo>
                    <a:lnTo>
                      <a:pt x="65967" y="3462"/>
                    </a:lnTo>
                    <a:lnTo>
                      <a:pt x="62868" y="4484"/>
                    </a:lnTo>
                    <a:lnTo>
                      <a:pt x="62117" y="4270"/>
                    </a:lnTo>
                    <a:lnTo>
                      <a:pt x="62302" y="3974"/>
                    </a:lnTo>
                    <a:close/>
                    <a:moveTo>
                      <a:pt x="75280" y="0"/>
                    </a:moveTo>
                    <a:lnTo>
                      <a:pt x="76304" y="0"/>
                    </a:lnTo>
                    <a:lnTo>
                      <a:pt x="74842" y="1297"/>
                    </a:lnTo>
                    <a:lnTo>
                      <a:pt x="72793" y="1397"/>
                    </a:lnTo>
                    <a:lnTo>
                      <a:pt x="73378" y="599"/>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86" name="ee4p_NO_1_15912">
                <a:extLst>
                  <a:ext uri="{FF2B5EF4-FFF2-40B4-BE49-F238E27FC236}">
                    <a16:creationId xmlns="" xmlns:a16="http://schemas.microsoft.com/office/drawing/2014/main" id="{567CA862-83E6-4F58-99BE-5C9F0FD41EF7}"/>
                  </a:ext>
                </a:extLst>
              </p:cNvPr>
              <p:cNvSpPr>
                <a:spLocks noChangeAspect="1"/>
              </p:cNvSpPr>
              <p:nvPr>
                <p:custDataLst>
                  <p:tags r:id="rId38"/>
                </p:custDataLst>
              </p:nvPr>
            </p:nvSpPr>
            <p:spPr>
              <a:xfrm>
                <a:off x="4185179" y="764704"/>
                <a:ext cx="2329652" cy="1894958"/>
              </a:xfrm>
              <a:custGeom>
                <a:avLst/>
                <a:gdLst>
                  <a:gd name="connsiteX0" fmla="*/ 4236 w 578488"/>
                  <a:gd name="connsiteY0" fmla="*/ 391131 h 470547"/>
                  <a:gd name="connsiteX1" fmla="*/ 5553 w 578488"/>
                  <a:gd name="connsiteY1" fmla="*/ 393229 h 470547"/>
                  <a:gd name="connsiteX2" fmla="*/ 6342 w 578488"/>
                  <a:gd name="connsiteY2" fmla="*/ 395934 h 470547"/>
                  <a:gd name="connsiteX3" fmla="*/ 6413 w 578488"/>
                  <a:gd name="connsiteY3" fmla="*/ 399875 h 470547"/>
                  <a:gd name="connsiteX4" fmla="*/ 4376 w 578488"/>
                  <a:gd name="connsiteY4" fmla="*/ 399577 h 470547"/>
                  <a:gd name="connsiteX5" fmla="*/ 3461 w 578488"/>
                  <a:gd name="connsiteY5" fmla="*/ 398066 h 470547"/>
                  <a:gd name="connsiteX6" fmla="*/ 3196 w 578488"/>
                  <a:gd name="connsiteY6" fmla="*/ 397101 h 470547"/>
                  <a:gd name="connsiteX7" fmla="*/ 3355 w 578488"/>
                  <a:gd name="connsiteY7" fmla="*/ 394818 h 470547"/>
                  <a:gd name="connsiteX8" fmla="*/ 2897 w 578488"/>
                  <a:gd name="connsiteY8" fmla="*/ 392461 h 470547"/>
                  <a:gd name="connsiteX9" fmla="*/ 3498 w 578488"/>
                  <a:gd name="connsiteY9" fmla="*/ 391290 h 470547"/>
                  <a:gd name="connsiteX10" fmla="*/ 2573 w 578488"/>
                  <a:gd name="connsiteY10" fmla="*/ 366113 h 470547"/>
                  <a:gd name="connsiteX11" fmla="*/ 3852 w 578488"/>
                  <a:gd name="connsiteY11" fmla="*/ 367834 h 470547"/>
                  <a:gd name="connsiteX12" fmla="*/ 3530 w 578488"/>
                  <a:gd name="connsiteY12" fmla="*/ 369975 h 470547"/>
                  <a:gd name="connsiteX13" fmla="*/ 1572 w 578488"/>
                  <a:gd name="connsiteY13" fmla="*/ 370400 h 470547"/>
                  <a:gd name="connsiteX14" fmla="*/ 0 w 578488"/>
                  <a:gd name="connsiteY14" fmla="*/ 370038 h 470547"/>
                  <a:gd name="connsiteX15" fmla="*/ 561 w 578488"/>
                  <a:gd name="connsiteY15" fmla="*/ 366825 h 470547"/>
                  <a:gd name="connsiteX16" fmla="*/ 1384 w 578488"/>
                  <a:gd name="connsiteY16" fmla="*/ 366299 h 470547"/>
                  <a:gd name="connsiteX17" fmla="*/ 72406 w 578488"/>
                  <a:gd name="connsiteY17" fmla="*/ 288176 h 470547"/>
                  <a:gd name="connsiteX18" fmla="*/ 73790 w 578488"/>
                  <a:gd name="connsiteY18" fmla="*/ 289555 h 470547"/>
                  <a:gd name="connsiteX19" fmla="*/ 73896 w 578488"/>
                  <a:gd name="connsiteY19" fmla="*/ 291823 h 470547"/>
                  <a:gd name="connsiteX20" fmla="*/ 73052 w 578488"/>
                  <a:gd name="connsiteY20" fmla="*/ 292828 h 470547"/>
                  <a:gd name="connsiteX21" fmla="*/ 70884 w 578488"/>
                  <a:gd name="connsiteY21" fmla="*/ 292852 h 470547"/>
                  <a:gd name="connsiteX22" fmla="*/ 68309 w 578488"/>
                  <a:gd name="connsiteY22" fmla="*/ 292314 h 470547"/>
                  <a:gd name="connsiteX23" fmla="*/ 66697 w 578488"/>
                  <a:gd name="connsiteY23" fmla="*/ 291172 h 470547"/>
                  <a:gd name="connsiteX24" fmla="*/ 66446 w 578488"/>
                  <a:gd name="connsiteY24" fmla="*/ 290164 h 470547"/>
                  <a:gd name="connsiteX25" fmla="*/ 69417 w 578488"/>
                  <a:gd name="connsiteY25" fmla="*/ 288910 h 470547"/>
                  <a:gd name="connsiteX26" fmla="*/ 87688 w 578488"/>
                  <a:gd name="connsiteY26" fmla="*/ 276468 h 470547"/>
                  <a:gd name="connsiteX27" fmla="*/ 88672 w 578488"/>
                  <a:gd name="connsiteY27" fmla="*/ 277636 h 470547"/>
                  <a:gd name="connsiteX28" fmla="*/ 88798 w 578488"/>
                  <a:gd name="connsiteY28" fmla="*/ 279233 h 470547"/>
                  <a:gd name="connsiteX29" fmla="*/ 88172 w 578488"/>
                  <a:gd name="connsiteY29" fmla="*/ 280023 h 470547"/>
                  <a:gd name="connsiteX30" fmla="*/ 81190 w 578488"/>
                  <a:gd name="connsiteY30" fmla="*/ 281299 h 470547"/>
                  <a:gd name="connsiteX31" fmla="*/ 78655 w 578488"/>
                  <a:gd name="connsiteY31" fmla="*/ 281381 h 470547"/>
                  <a:gd name="connsiteX32" fmla="*/ 77129 w 578488"/>
                  <a:gd name="connsiteY32" fmla="*/ 280596 h 470547"/>
                  <a:gd name="connsiteX33" fmla="*/ 80758 w 578488"/>
                  <a:gd name="connsiteY33" fmla="*/ 279027 h 470547"/>
                  <a:gd name="connsiteX34" fmla="*/ 86455 w 578488"/>
                  <a:gd name="connsiteY34" fmla="*/ 277535 h 470547"/>
                  <a:gd name="connsiteX35" fmla="*/ 86997 w 578488"/>
                  <a:gd name="connsiteY35" fmla="*/ 276585 h 470547"/>
                  <a:gd name="connsiteX36" fmla="*/ 137580 w 578488"/>
                  <a:gd name="connsiteY36" fmla="*/ 234750 h 470547"/>
                  <a:gd name="connsiteX37" fmla="*/ 140049 w 578488"/>
                  <a:gd name="connsiteY37" fmla="*/ 234842 h 470547"/>
                  <a:gd name="connsiteX38" fmla="*/ 142560 w 578488"/>
                  <a:gd name="connsiteY38" fmla="*/ 237291 h 470547"/>
                  <a:gd name="connsiteX39" fmla="*/ 142234 w 578488"/>
                  <a:gd name="connsiteY39" fmla="*/ 238798 h 470547"/>
                  <a:gd name="connsiteX40" fmla="*/ 141074 w 578488"/>
                  <a:gd name="connsiteY40" fmla="*/ 239795 h 470547"/>
                  <a:gd name="connsiteX41" fmla="*/ 138498 w 578488"/>
                  <a:gd name="connsiteY41" fmla="*/ 238994 h 470547"/>
                  <a:gd name="connsiteX42" fmla="*/ 133413 w 578488"/>
                  <a:gd name="connsiteY42" fmla="*/ 239613 h 470547"/>
                  <a:gd name="connsiteX43" fmla="*/ 131364 w 578488"/>
                  <a:gd name="connsiteY43" fmla="*/ 238638 h 470547"/>
                  <a:gd name="connsiteX44" fmla="*/ 132992 w 578488"/>
                  <a:gd name="connsiteY44" fmla="*/ 236741 h 470547"/>
                  <a:gd name="connsiteX45" fmla="*/ 156473 w 578488"/>
                  <a:gd name="connsiteY45" fmla="*/ 208471 h 470547"/>
                  <a:gd name="connsiteX46" fmla="*/ 158617 w 578488"/>
                  <a:gd name="connsiteY46" fmla="*/ 208629 h 470547"/>
                  <a:gd name="connsiteX47" fmla="*/ 159300 w 578488"/>
                  <a:gd name="connsiteY47" fmla="*/ 209433 h 470547"/>
                  <a:gd name="connsiteX48" fmla="*/ 158520 w 578488"/>
                  <a:gd name="connsiteY48" fmla="*/ 211357 h 470547"/>
                  <a:gd name="connsiteX49" fmla="*/ 157058 w 578488"/>
                  <a:gd name="connsiteY49" fmla="*/ 212476 h 470547"/>
                  <a:gd name="connsiteX50" fmla="*/ 154327 w 578488"/>
                  <a:gd name="connsiteY50" fmla="*/ 212155 h 470547"/>
                  <a:gd name="connsiteX51" fmla="*/ 154035 w 578488"/>
                  <a:gd name="connsiteY51" fmla="*/ 211196 h 470547"/>
                  <a:gd name="connsiteX52" fmla="*/ 154815 w 578488"/>
                  <a:gd name="connsiteY52" fmla="*/ 209272 h 470547"/>
                  <a:gd name="connsiteX53" fmla="*/ 175748 w 578488"/>
                  <a:gd name="connsiteY53" fmla="*/ 197328 h 470547"/>
                  <a:gd name="connsiteX54" fmla="*/ 176449 w 578488"/>
                  <a:gd name="connsiteY54" fmla="*/ 198048 h 470547"/>
                  <a:gd name="connsiteX55" fmla="*/ 175119 w 578488"/>
                  <a:gd name="connsiteY55" fmla="*/ 199065 h 470547"/>
                  <a:gd name="connsiteX56" fmla="*/ 170496 w 578488"/>
                  <a:gd name="connsiteY56" fmla="*/ 201327 h 470547"/>
                  <a:gd name="connsiteX57" fmla="*/ 168725 w 578488"/>
                  <a:gd name="connsiteY57" fmla="*/ 201432 h 470547"/>
                  <a:gd name="connsiteX58" fmla="*/ 168740 w 578488"/>
                  <a:gd name="connsiteY58" fmla="*/ 199939 h 470547"/>
                  <a:gd name="connsiteX59" fmla="*/ 169755 w 578488"/>
                  <a:gd name="connsiteY59" fmla="*/ 198582 h 470547"/>
                  <a:gd name="connsiteX60" fmla="*/ 171364 w 578488"/>
                  <a:gd name="connsiteY60" fmla="*/ 197674 h 470547"/>
                  <a:gd name="connsiteX61" fmla="*/ 173433 w 578488"/>
                  <a:gd name="connsiteY61" fmla="*/ 197432 h 470547"/>
                  <a:gd name="connsiteX62" fmla="*/ 170891 w 578488"/>
                  <a:gd name="connsiteY62" fmla="*/ 190029 h 470547"/>
                  <a:gd name="connsiteX63" fmla="*/ 172956 w 578488"/>
                  <a:gd name="connsiteY63" fmla="*/ 191226 h 470547"/>
                  <a:gd name="connsiteX64" fmla="*/ 172996 w 578488"/>
                  <a:gd name="connsiteY64" fmla="*/ 193260 h 470547"/>
                  <a:gd name="connsiteX65" fmla="*/ 171973 w 578488"/>
                  <a:gd name="connsiteY65" fmla="*/ 195112 h 470547"/>
                  <a:gd name="connsiteX66" fmla="*/ 168514 w 578488"/>
                  <a:gd name="connsiteY66" fmla="*/ 196161 h 470547"/>
                  <a:gd name="connsiteX67" fmla="*/ 166467 w 578488"/>
                  <a:gd name="connsiteY67" fmla="*/ 196404 h 470547"/>
                  <a:gd name="connsiteX68" fmla="*/ 166808 w 578488"/>
                  <a:gd name="connsiteY68" fmla="*/ 194788 h 470547"/>
                  <a:gd name="connsiteX69" fmla="*/ 168464 w 578488"/>
                  <a:gd name="connsiteY69" fmla="*/ 193253 h 470547"/>
                  <a:gd name="connsiteX70" fmla="*/ 169099 w 578488"/>
                  <a:gd name="connsiteY70" fmla="*/ 192202 h 470547"/>
                  <a:gd name="connsiteX71" fmla="*/ 169429 w 578488"/>
                  <a:gd name="connsiteY71" fmla="*/ 190966 h 470547"/>
                  <a:gd name="connsiteX72" fmla="*/ 182845 w 578488"/>
                  <a:gd name="connsiteY72" fmla="*/ 120497 h 470547"/>
                  <a:gd name="connsiteX73" fmla="*/ 184057 w 578488"/>
                  <a:gd name="connsiteY73" fmla="*/ 121330 h 470547"/>
                  <a:gd name="connsiteX74" fmla="*/ 183502 w 578488"/>
                  <a:gd name="connsiteY74" fmla="*/ 123106 h 470547"/>
                  <a:gd name="connsiteX75" fmla="*/ 183513 w 578488"/>
                  <a:gd name="connsiteY75" fmla="*/ 124862 h 470547"/>
                  <a:gd name="connsiteX76" fmla="*/ 182990 w 578488"/>
                  <a:gd name="connsiteY76" fmla="*/ 125692 h 470547"/>
                  <a:gd name="connsiteX77" fmla="*/ 180716 w 578488"/>
                  <a:gd name="connsiteY77" fmla="*/ 127984 h 470547"/>
                  <a:gd name="connsiteX78" fmla="*/ 177449 w 578488"/>
                  <a:gd name="connsiteY78" fmla="*/ 129987 h 470547"/>
                  <a:gd name="connsiteX79" fmla="*/ 178641 w 578488"/>
                  <a:gd name="connsiteY79" fmla="*/ 126329 h 470547"/>
                  <a:gd name="connsiteX80" fmla="*/ 180405 w 578488"/>
                  <a:gd name="connsiteY80" fmla="*/ 122620 h 470547"/>
                  <a:gd name="connsiteX81" fmla="*/ 198678 w 578488"/>
                  <a:gd name="connsiteY81" fmla="*/ 112691 h 470547"/>
                  <a:gd name="connsiteX82" fmla="*/ 200641 w 578488"/>
                  <a:gd name="connsiteY82" fmla="*/ 113103 h 470547"/>
                  <a:gd name="connsiteX83" fmla="*/ 201956 w 578488"/>
                  <a:gd name="connsiteY83" fmla="*/ 113756 h 470547"/>
                  <a:gd name="connsiteX84" fmla="*/ 205392 w 578488"/>
                  <a:gd name="connsiteY84" fmla="*/ 113566 h 470547"/>
                  <a:gd name="connsiteX85" fmla="*/ 206080 w 578488"/>
                  <a:gd name="connsiteY85" fmla="*/ 113810 h 470547"/>
                  <a:gd name="connsiteX86" fmla="*/ 205592 w 578488"/>
                  <a:gd name="connsiteY86" fmla="*/ 114887 h 470547"/>
                  <a:gd name="connsiteX87" fmla="*/ 204100 w 578488"/>
                  <a:gd name="connsiteY87" fmla="*/ 116071 h 470547"/>
                  <a:gd name="connsiteX88" fmla="*/ 200969 w 578488"/>
                  <a:gd name="connsiteY88" fmla="*/ 116797 h 470547"/>
                  <a:gd name="connsiteX89" fmla="*/ 199561 w 578488"/>
                  <a:gd name="connsiteY89" fmla="*/ 118603 h 470547"/>
                  <a:gd name="connsiteX90" fmla="*/ 198553 w 578488"/>
                  <a:gd name="connsiteY90" fmla="*/ 119216 h 470547"/>
                  <a:gd name="connsiteX91" fmla="*/ 195849 w 578488"/>
                  <a:gd name="connsiteY91" fmla="*/ 119224 h 470547"/>
                  <a:gd name="connsiteX92" fmla="*/ 194254 w 578488"/>
                  <a:gd name="connsiteY92" fmla="*/ 119640 h 470547"/>
                  <a:gd name="connsiteX93" fmla="*/ 192291 w 578488"/>
                  <a:gd name="connsiteY93" fmla="*/ 121245 h 470547"/>
                  <a:gd name="connsiteX94" fmla="*/ 190721 w 578488"/>
                  <a:gd name="connsiteY94" fmla="*/ 120062 h 470547"/>
                  <a:gd name="connsiteX95" fmla="*/ 190283 w 578488"/>
                  <a:gd name="connsiteY95" fmla="*/ 120902 h 470547"/>
                  <a:gd name="connsiteX96" fmla="*/ 189997 w 578488"/>
                  <a:gd name="connsiteY96" fmla="*/ 122401 h 470547"/>
                  <a:gd name="connsiteX97" fmla="*/ 189125 w 578488"/>
                  <a:gd name="connsiteY97" fmla="*/ 122841 h 470547"/>
                  <a:gd name="connsiteX98" fmla="*/ 186413 w 578488"/>
                  <a:gd name="connsiteY98" fmla="*/ 123384 h 470547"/>
                  <a:gd name="connsiteX99" fmla="*/ 185752 w 578488"/>
                  <a:gd name="connsiteY99" fmla="*/ 119891 h 470547"/>
                  <a:gd name="connsiteX100" fmla="*/ 187000 w 578488"/>
                  <a:gd name="connsiteY100" fmla="*/ 118622 h 470547"/>
                  <a:gd name="connsiteX101" fmla="*/ 187978 w 578488"/>
                  <a:gd name="connsiteY101" fmla="*/ 117104 h 470547"/>
                  <a:gd name="connsiteX102" fmla="*/ 189477 w 578488"/>
                  <a:gd name="connsiteY102" fmla="*/ 116872 h 470547"/>
                  <a:gd name="connsiteX103" fmla="*/ 190820 w 578488"/>
                  <a:gd name="connsiteY103" fmla="*/ 116998 h 470547"/>
                  <a:gd name="connsiteX104" fmla="*/ 193237 w 578488"/>
                  <a:gd name="connsiteY104" fmla="*/ 113726 h 470547"/>
                  <a:gd name="connsiteX105" fmla="*/ 196547 w 578488"/>
                  <a:gd name="connsiteY105" fmla="*/ 112796 h 470547"/>
                  <a:gd name="connsiteX106" fmla="*/ 227817 w 578488"/>
                  <a:gd name="connsiteY106" fmla="*/ 84536 h 470547"/>
                  <a:gd name="connsiteX107" fmla="*/ 228398 w 578488"/>
                  <a:gd name="connsiteY107" fmla="*/ 84693 h 470547"/>
                  <a:gd name="connsiteX108" fmla="*/ 229447 w 578488"/>
                  <a:gd name="connsiteY108" fmla="*/ 85561 h 470547"/>
                  <a:gd name="connsiteX109" fmla="*/ 230145 w 578488"/>
                  <a:gd name="connsiteY109" fmla="*/ 87049 h 470547"/>
                  <a:gd name="connsiteX110" fmla="*/ 233021 w 578488"/>
                  <a:gd name="connsiteY110" fmla="*/ 90942 h 470547"/>
                  <a:gd name="connsiteX111" fmla="*/ 234334 w 578488"/>
                  <a:gd name="connsiteY111" fmla="*/ 93213 h 470547"/>
                  <a:gd name="connsiteX112" fmla="*/ 233269 w 578488"/>
                  <a:gd name="connsiteY112" fmla="*/ 97497 h 470547"/>
                  <a:gd name="connsiteX113" fmla="*/ 230475 w 578488"/>
                  <a:gd name="connsiteY113" fmla="*/ 99655 h 470547"/>
                  <a:gd name="connsiteX114" fmla="*/ 226163 w 578488"/>
                  <a:gd name="connsiteY114" fmla="*/ 100039 h 470547"/>
                  <a:gd name="connsiteX115" fmla="*/ 223138 w 578488"/>
                  <a:gd name="connsiteY115" fmla="*/ 99860 h 470547"/>
                  <a:gd name="connsiteX116" fmla="*/ 221231 w 578488"/>
                  <a:gd name="connsiteY116" fmla="*/ 98822 h 470547"/>
                  <a:gd name="connsiteX117" fmla="*/ 220993 w 578488"/>
                  <a:gd name="connsiteY117" fmla="*/ 97657 h 470547"/>
                  <a:gd name="connsiteX118" fmla="*/ 219892 w 578488"/>
                  <a:gd name="connsiteY118" fmla="*/ 97313 h 470547"/>
                  <a:gd name="connsiteX119" fmla="*/ 216987 w 578488"/>
                  <a:gd name="connsiteY119" fmla="*/ 98809 h 470547"/>
                  <a:gd name="connsiteX120" fmla="*/ 214969 w 578488"/>
                  <a:gd name="connsiteY120" fmla="*/ 99011 h 470547"/>
                  <a:gd name="connsiteX121" fmla="*/ 212401 w 578488"/>
                  <a:gd name="connsiteY121" fmla="*/ 97851 h 470547"/>
                  <a:gd name="connsiteX122" fmla="*/ 211710 w 578488"/>
                  <a:gd name="connsiteY122" fmla="*/ 95995 h 470547"/>
                  <a:gd name="connsiteX123" fmla="*/ 214435 w 578488"/>
                  <a:gd name="connsiteY123" fmla="*/ 93665 h 470547"/>
                  <a:gd name="connsiteX124" fmla="*/ 215696 w 578488"/>
                  <a:gd name="connsiteY124" fmla="*/ 91852 h 470547"/>
                  <a:gd name="connsiteX125" fmla="*/ 218720 w 578488"/>
                  <a:gd name="connsiteY125" fmla="*/ 92012 h 470547"/>
                  <a:gd name="connsiteX126" fmla="*/ 219475 w 578488"/>
                  <a:gd name="connsiteY126" fmla="*/ 92576 h 470547"/>
                  <a:gd name="connsiteX127" fmla="*/ 221183 w 578488"/>
                  <a:gd name="connsiteY127" fmla="*/ 92928 h 470547"/>
                  <a:gd name="connsiteX128" fmla="*/ 222222 w 578488"/>
                  <a:gd name="connsiteY128" fmla="*/ 90744 h 470547"/>
                  <a:gd name="connsiteX129" fmla="*/ 221982 w 578488"/>
                  <a:gd name="connsiteY129" fmla="*/ 89232 h 470547"/>
                  <a:gd name="connsiteX130" fmla="*/ 222742 w 578488"/>
                  <a:gd name="connsiteY130" fmla="*/ 88181 h 470547"/>
                  <a:gd name="connsiteX131" fmla="*/ 226394 w 578488"/>
                  <a:gd name="connsiteY131" fmla="*/ 88938 h 470547"/>
                  <a:gd name="connsiteX132" fmla="*/ 226400 w 578488"/>
                  <a:gd name="connsiteY132" fmla="*/ 84826 h 470547"/>
                  <a:gd name="connsiteX133" fmla="*/ 246910 w 578488"/>
                  <a:gd name="connsiteY133" fmla="*/ 73108 h 470547"/>
                  <a:gd name="connsiteX134" fmla="*/ 248739 w 578488"/>
                  <a:gd name="connsiteY134" fmla="*/ 73108 h 470547"/>
                  <a:gd name="connsiteX135" fmla="*/ 250540 w 578488"/>
                  <a:gd name="connsiteY135" fmla="*/ 74204 h 470547"/>
                  <a:gd name="connsiteX136" fmla="*/ 250216 w 578488"/>
                  <a:gd name="connsiteY136" fmla="*/ 76443 h 470547"/>
                  <a:gd name="connsiteX137" fmla="*/ 247515 w 578488"/>
                  <a:gd name="connsiteY137" fmla="*/ 80477 h 470547"/>
                  <a:gd name="connsiteX138" fmla="*/ 243513 w 578488"/>
                  <a:gd name="connsiteY138" fmla="*/ 83908 h 470547"/>
                  <a:gd name="connsiteX139" fmla="*/ 244001 w 578488"/>
                  <a:gd name="connsiteY139" fmla="*/ 86367 h 470547"/>
                  <a:gd name="connsiteX140" fmla="*/ 245595 w 578488"/>
                  <a:gd name="connsiteY140" fmla="*/ 88389 h 470547"/>
                  <a:gd name="connsiteX141" fmla="*/ 245986 w 578488"/>
                  <a:gd name="connsiteY141" fmla="*/ 91839 h 470547"/>
                  <a:gd name="connsiteX142" fmla="*/ 246083 w 578488"/>
                  <a:gd name="connsiteY142" fmla="*/ 95156 h 470547"/>
                  <a:gd name="connsiteX143" fmla="*/ 243049 w 578488"/>
                  <a:gd name="connsiteY143" fmla="*/ 99627 h 470547"/>
                  <a:gd name="connsiteX144" fmla="*/ 242378 w 578488"/>
                  <a:gd name="connsiteY144" fmla="*/ 101772 h 470547"/>
                  <a:gd name="connsiteX145" fmla="*/ 242643 w 578488"/>
                  <a:gd name="connsiteY145" fmla="*/ 102042 h 470547"/>
                  <a:gd name="connsiteX146" fmla="*/ 245656 w 578488"/>
                  <a:gd name="connsiteY146" fmla="*/ 98341 h 470547"/>
                  <a:gd name="connsiteX147" fmla="*/ 248994 w 578488"/>
                  <a:gd name="connsiteY147" fmla="*/ 97185 h 470547"/>
                  <a:gd name="connsiteX148" fmla="*/ 249201 w 578488"/>
                  <a:gd name="connsiteY148" fmla="*/ 95895 h 470547"/>
                  <a:gd name="connsiteX149" fmla="*/ 250495 w 578488"/>
                  <a:gd name="connsiteY149" fmla="*/ 94646 h 470547"/>
                  <a:gd name="connsiteX150" fmla="*/ 250348 w 578488"/>
                  <a:gd name="connsiteY150" fmla="*/ 92605 h 470547"/>
                  <a:gd name="connsiteX151" fmla="*/ 251006 w 578488"/>
                  <a:gd name="connsiteY151" fmla="*/ 90944 h 470547"/>
                  <a:gd name="connsiteX152" fmla="*/ 252708 w 578488"/>
                  <a:gd name="connsiteY152" fmla="*/ 90504 h 470547"/>
                  <a:gd name="connsiteX153" fmla="*/ 253771 w 578488"/>
                  <a:gd name="connsiteY153" fmla="*/ 89942 h 470547"/>
                  <a:gd name="connsiteX154" fmla="*/ 254950 w 578488"/>
                  <a:gd name="connsiteY154" fmla="*/ 89632 h 470547"/>
                  <a:gd name="connsiteX155" fmla="*/ 257079 w 578488"/>
                  <a:gd name="connsiteY155" fmla="*/ 90976 h 470547"/>
                  <a:gd name="connsiteX156" fmla="*/ 258284 w 578488"/>
                  <a:gd name="connsiteY156" fmla="*/ 92467 h 470547"/>
                  <a:gd name="connsiteX157" fmla="*/ 259780 w 578488"/>
                  <a:gd name="connsiteY157" fmla="*/ 95797 h 470547"/>
                  <a:gd name="connsiteX158" fmla="*/ 259158 w 578488"/>
                  <a:gd name="connsiteY158" fmla="*/ 99013 h 470547"/>
                  <a:gd name="connsiteX159" fmla="*/ 255150 w 578488"/>
                  <a:gd name="connsiteY159" fmla="*/ 101517 h 470547"/>
                  <a:gd name="connsiteX160" fmla="*/ 251965 w 578488"/>
                  <a:gd name="connsiteY160" fmla="*/ 102646 h 470547"/>
                  <a:gd name="connsiteX161" fmla="*/ 248748 w 578488"/>
                  <a:gd name="connsiteY161" fmla="*/ 105516 h 470547"/>
                  <a:gd name="connsiteX162" fmla="*/ 247131 w 578488"/>
                  <a:gd name="connsiteY162" fmla="*/ 107859 h 470547"/>
                  <a:gd name="connsiteX163" fmla="*/ 245742 w 578488"/>
                  <a:gd name="connsiteY163" fmla="*/ 108366 h 470547"/>
                  <a:gd name="connsiteX164" fmla="*/ 244863 w 578488"/>
                  <a:gd name="connsiteY164" fmla="*/ 108175 h 470547"/>
                  <a:gd name="connsiteX165" fmla="*/ 244082 w 578488"/>
                  <a:gd name="connsiteY165" fmla="*/ 107609 h 470547"/>
                  <a:gd name="connsiteX166" fmla="*/ 242451 w 578488"/>
                  <a:gd name="connsiteY166" fmla="*/ 107607 h 470547"/>
                  <a:gd name="connsiteX167" fmla="*/ 240657 w 578488"/>
                  <a:gd name="connsiteY167" fmla="*/ 109638 h 470547"/>
                  <a:gd name="connsiteX168" fmla="*/ 235239 w 578488"/>
                  <a:gd name="connsiteY168" fmla="*/ 111288 h 470547"/>
                  <a:gd name="connsiteX169" fmla="*/ 233114 w 578488"/>
                  <a:gd name="connsiteY169" fmla="*/ 110812 h 470547"/>
                  <a:gd name="connsiteX170" fmla="*/ 233017 w 578488"/>
                  <a:gd name="connsiteY170" fmla="*/ 108788 h 470547"/>
                  <a:gd name="connsiteX171" fmla="*/ 231749 w 578488"/>
                  <a:gd name="connsiteY171" fmla="*/ 108956 h 470547"/>
                  <a:gd name="connsiteX172" fmla="*/ 229719 w 578488"/>
                  <a:gd name="connsiteY172" fmla="*/ 111382 h 470547"/>
                  <a:gd name="connsiteX173" fmla="*/ 227733 w 578488"/>
                  <a:gd name="connsiteY173" fmla="*/ 112191 h 470547"/>
                  <a:gd name="connsiteX174" fmla="*/ 226398 w 578488"/>
                  <a:gd name="connsiteY174" fmla="*/ 112440 h 470547"/>
                  <a:gd name="connsiteX175" fmla="*/ 223947 w 578488"/>
                  <a:gd name="connsiteY175" fmla="*/ 111527 h 470547"/>
                  <a:gd name="connsiteX176" fmla="*/ 217359 w 578488"/>
                  <a:gd name="connsiteY176" fmla="*/ 115654 h 470547"/>
                  <a:gd name="connsiteX177" fmla="*/ 211181 w 578488"/>
                  <a:gd name="connsiteY177" fmla="*/ 116425 h 470547"/>
                  <a:gd name="connsiteX178" fmla="*/ 209147 w 578488"/>
                  <a:gd name="connsiteY178" fmla="*/ 115948 h 470547"/>
                  <a:gd name="connsiteX179" fmla="*/ 209140 w 578488"/>
                  <a:gd name="connsiteY179" fmla="*/ 113424 h 470547"/>
                  <a:gd name="connsiteX180" fmla="*/ 213133 w 578488"/>
                  <a:gd name="connsiteY180" fmla="*/ 110191 h 470547"/>
                  <a:gd name="connsiteX181" fmla="*/ 216407 w 578488"/>
                  <a:gd name="connsiteY181" fmla="*/ 107941 h 470547"/>
                  <a:gd name="connsiteX182" fmla="*/ 227672 w 578488"/>
                  <a:gd name="connsiteY182" fmla="*/ 106369 h 470547"/>
                  <a:gd name="connsiteX183" fmla="*/ 234688 w 578488"/>
                  <a:gd name="connsiteY183" fmla="*/ 99674 h 470547"/>
                  <a:gd name="connsiteX184" fmla="*/ 236383 w 578488"/>
                  <a:gd name="connsiteY184" fmla="*/ 92374 h 470547"/>
                  <a:gd name="connsiteX185" fmla="*/ 238042 w 578488"/>
                  <a:gd name="connsiteY185" fmla="*/ 89732 h 470547"/>
                  <a:gd name="connsiteX186" fmla="*/ 237262 w 578488"/>
                  <a:gd name="connsiteY186" fmla="*/ 88238 h 470547"/>
                  <a:gd name="connsiteX187" fmla="*/ 235375 w 578488"/>
                  <a:gd name="connsiteY187" fmla="*/ 87975 h 470547"/>
                  <a:gd name="connsiteX188" fmla="*/ 235260 w 578488"/>
                  <a:gd name="connsiteY188" fmla="*/ 85677 h 470547"/>
                  <a:gd name="connsiteX189" fmla="*/ 236245 w 578488"/>
                  <a:gd name="connsiteY189" fmla="*/ 83162 h 470547"/>
                  <a:gd name="connsiteX190" fmla="*/ 239927 w 578488"/>
                  <a:gd name="connsiteY190" fmla="*/ 79703 h 470547"/>
                  <a:gd name="connsiteX191" fmla="*/ 241972 w 578488"/>
                  <a:gd name="connsiteY191" fmla="*/ 78229 h 470547"/>
                  <a:gd name="connsiteX192" fmla="*/ 245304 w 578488"/>
                  <a:gd name="connsiteY192" fmla="*/ 74050 h 470547"/>
                  <a:gd name="connsiteX193" fmla="*/ 280912 w 578488"/>
                  <a:gd name="connsiteY193" fmla="*/ 61606 h 470547"/>
                  <a:gd name="connsiteX194" fmla="*/ 283570 w 578488"/>
                  <a:gd name="connsiteY194" fmla="*/ 63847 h 470547"/>
                  <a:gd name="connsiteX195" fmla="*/ 284766 w 578488"/>
                  <a:gd name="connsiteY195" fmla="*/ 63162 h 470547"/>
                  <a:gd name="connsiteX196" fmla="*/ 287118 w 578488"/>
                  <a:gd name="connsiteY196" fmla="*/ 62907 h 470547"/>
                  <a:gd name="connsiteX197" fmla="*/ 288867 w 578488"/>
                  <a:gd name="connsiteY197" fmla="*/ 63693 h 470547"/>
                  <a:gd name="connsiteX198" fmla="*/ 290297 w 578488"/>
                  <a:gd name="connsiteY198" fmla="*/ 65116 h 470547"/>
                  <a:gd name="connsiteX199" fmla="*/ 291992 w 578488"/>
                  <a:gd name="connsiteY199" fmla="*/ 65181 h 470547"/>
                  <a:gd name="connsiteX200" fmla="*/ 293056 w 578488"/>
                  <a:gd name="connsiteY200" fmla="*/ 67038 h 470547"/>
                  <a:gd name="connsiteX201" fmla="*/ 293598 w 578488"/>
                  <a:gd name="connsiteY201" fmla="*/ 69452 h 470547"/>
                  <a:gd name="connsiteX202" fmla="*/ 292367 w 578488"/>
                  <a:gd name="connsiteY202" fmla="*/ 71253 h 470547"/>
                  <a:gd name="connsiteX203" fmla="*/ 290621 w 578488"/>
                  <a:gd name="connsiteY203" fmla="*/ 72068 h 470547"/>
                  <a:gd name="connsiteX204" fmla="*/ 290148 w 578488"/>
                  <a:gd name="connsiteY204" fmla="*/ 74189 h 470547"/>
                  <a:gd name="connsiteX205" fmla="*/ 290811 w 578488"/>
                  <a:gd name="connsiteY205" fmla="*/ 77154 h 470547"/>
                  <a:gd name="connsiteX206" fmla="*/ 286893 w 578488"/>
                  <a:gd name="connsiteY206" fmla="*/ 78170 h 470547"/>
                  <a:gd name="connsiteX207" fmla="*/ 282352 w 578488"/>
                  <a:gd name="connsiteY207" fmla="*/ 78622 h 470547"/>
                  <a:gd name="connsiteX208" fmla="*/ 280577 w 578488"/>
                  <a:gd name="connsiteY208" fmla="*/ 77205 h 470547"/>
                  <a:gd name="connsiteX209" fmla="*/ 276945 w 578488"/>
                  <a:gd name="connsiteY209" fmla="*/ 79802 h 470547"/>
                  <a:gd name="connsiteX210" fmla="*/ 273348 w 578488"/>
                  <a:gd name="connsiteY210" fmla="*/ 83842 h 470547"/>
                  <a:gd name="connsiteX211" fmla="*/ 271614 w 578488"/>
                  <a:gd name="connsiteY211" fmla="*/ 84317 h 470547"/>
                  <a:gd name="connsiteX212" fmla="*/ 271493 w 578488"/>
                  <a:gd name="connsiteY212" fmla="*/ 83039 h 470547"/>
                  <a:gd name="connsiteX213" fmla="*/ 268908 w 578488"/>
                  <a:gd name="connsiteY213" fmla="*/ 82156 h 470547"/>
                  <a:gd name="connsiteX214" fmla="*/ 265598 w 578488"/>
                  <a:gd name="connsiteY214" fmla="*/ 82105 h 470547"/>
                  <a:gd name="connsiteX215" fmla="*/ 265708 w 578488"/>
                  <a:gd name="connsiteY215" fmla="*/ 81158 h 470547"/>
                  <a:gd name="connsiteX216" fmla="*/ 266308 w 578488"/>
                  <a:gd name="connsiteY216" fmla="*/ 80489 h 470547"/>
                  <a:gd name="connsiteX217" fmla="*/ 269165 w 578488"/>
                  <a:gd name="connsiteY217" fmla="*/ 79496 h 470547"/>
                  <a:gd name="connsiteX218" fmla="*/ 269735 w 578488"/>
                  <a:gd name="connsiteY218" fmla="*/ 77447 h 470547"/>
                  <a:gd name="connsiteX219" fmla="*/ 269216 w 578488"/>
                  <a:gd name="connsiteY219" fmla="*/ 73784 h 470547"/>
                  <a:gd name="connsiteX220" fmla="*/ 269720 w 578488"/>
                  <a:gd name="connsiteY220" fmla="*/ 72004 h 470547"/>
                  <a:gd name="connsiteX221" fmla="*/ 269828 w 578488"/>
                  <a:gd name="connsiteY221" fmla="*/ 70773 h 470547"/>
                  <a:gd name="connsiteX222" fmla="*/ 271624 w 578488"/>
                  <a:gd name="connsiteY222" fmla="*/ 69332 h 470547"/>
                  <a:gd name="connsiteX223" fmla="*/ 277768 w 578488"/>
                  <a:gd name="connsiteY223" fmla="*/ 70009 h 470547"/>
                  <a:gd name="connsiteX224" fmla="*/ 278513 w 578488"/>
                  <a:gd name="connsiteY224" fmla="*/ 68633 h 470547"/>
                  <a:gd name="connsiteX225" fmla="*/ 278047 w 578488"/>
                  <a:gd name="connsiteY225" fmla="*/ 67767 h 470547"/>
                  <a:gd name="connsiteX226" fmla="*/ 274872 w 578488"/>
                  <a:gd name="connsiteY226" fmla="*/ 66249 h 470547"/>
                  <a:gd name="connsiteX227" fmla="*/ 275360 w 578488"/>
                  <a:gd name="connsiteY227" fmla="*/ 65227 h 470547"/>
                  <a:gd name="connsiteX228" fmla="*/ 277651 w 578488"/>
                  <a:gd name="connsiteY228" fmla="*/ 64313 h 470547"/>
                  <a:gd name="connsiteX229" fmla="*/ 279819 w 578488"/>
                  <a:gd name="connsiteY229" fmla="*/ 64195 h 470547"/>
                  <a:gd name="connsiteX230" fmla="*/ 280471 w 578488"/>
                  <a:gd name="connsiteY230" fmla="*/ 62647 h 470547"/>
                  <a:gd name="connsiteX231" fmla="*/ 280584 w 578488"/>
                  <a:gd name="connsiteY231" fmla="*/ 61973 h 470547"/>
                  <a:gd name="connsiteX232" fmla="*/ 553617 w 578488"/>
                  <a:gd name="connsiteY232" fmla="*/ 49437 h 470547"/>
                  <a:gd name="connsiteX233" fmla="*/ 555344 w 578488"/>
                  <a:gd name="connsiteY233" fmla="*/ 49560 h 470547"/>
                  <a:gd name="connsiteX234" fmla="*/ 557091 w 578488"/>
                  <a:gd name="connsiteY234" fmla="*/ 50712 h 470547"/>
                  <a:gd name="connsiteX235" fmla="*/ 558466 w 578488"/>
                  <a:gd name="connsiteY235" fmla="*/ 52086 h 470547"/>
                  <a:gd name="connsiteX236" fmla="*/ 556277 w 578488"/>
                  <a:gd name="connsiteY236" fmla="*/ 53725 h 470547"/>
                  <a:gd name="connsiteX237" fmla="*/ 552077 w 578488"/>
                  <a:gd name="connsiteY237" fmla="*/ 54876 h 470547"/>
                  <a:gd name="connsiteX238" fmla="*/ 551591 w 578488"/>
                  <a:gd name="connsiteY238" fmla="*/ 53929 h 470547"/>
                  <a:gd name="connsiteX239" fmla="*/ 552513 w 578488"/>
                  <a:gd name="connsiteY239" fmla="*/ 52454 h 470547"/>
                  <a:gd name="connsiteX240" fmla="*/ 350606 w 578488"/>
                  <a:gd name="connsiteY240" fmla="*/ 36555 h 470547"/>
                  <a:gd name="connsiteX241" fmla="*/ 353506 w 578488"/>
                  <a:gd name="connsiteY241" fmla="*/ 37006 h 470547"/>
                  <a:gd name="connsiteX242" fmla="*/ 354245 w 578488"/>
                  <a:gd name="connsiteY242" fmla="*/ 37564 h 470547"/>
                  <a:gd name="connsiteX243" fmla="*/ 353355 w 578488"/>
                  <a:gd name="connsiteY243" fmla="*/ 42154 h 470547"/>
                  <a:gd name="connsiteX244" fmla="*/ 352163 w 578488"/>
                  <a:gd name="connsiteY244" fmla="*/ 43074 h 470547"/>
                  <a:gd name="connsiteX245" fmla="*/ 350334 w 578488"/>
                  <a:gd name="connsiteY245" fmla="*/ 43450 h 470547"/>
                  <a:gd name="connsiteX246" fmla="*/ 349349 w 578488"/>
                  <a:gd name="connsiteY246" fmla="*/ 42879 h 470547"/>
                  <a:gd name="connsiteX247" fmla="*/ 347948 w 578488"/>
                  <a:gd name="connsiteY247" fmla="*/ 42504 h 470547"/>
                  <a:gd name="connsiteX248" fmla="*/ 346391 w 578488"/>
                  <a:gd name="connsiteY248" fmla="*/ 42676 h 470547"/>
                  <a:gd name="connsiteX249" fmla="*/ 345082 w 578488"/>
                  <a:gd name="connsiteY249" fmla="*/ 40989 h 470547"/>
                  <a:gd name="connsiteX250" fmla="*/ 345229 w 578488"/>
                  <a:gd name="connsiteY250" fmla="*/ 39572 h 470547"/>
                  <a:gd name="connsiteX251" fmla="*/ 347021 w 578488"/>
                  <a:gd name="connsiteY251" fmla="*/ 37649 h 470547"/>
                  <a:gd name="connsiteX252" fmla="*/ 318716 w 578488"/>
                  <a:gd name="connsiteY252" fmla="*/ 35896 h 470547"/>
                  <a:gd name="connsiteX253" fmla="*/ 319528 w 578488"/>
                  <a:gd name="connsiteY253" fmla="*/ 38632 h 470547"/>
                  <a:gd name="connsiteX254" fmla="*/ 319653 w 578488"/>
                  <a:gd name="connsiteY254" fmla="*/ 43078 h 470547"/>
                  <a:gd name="connsiteX255" fmla="*/ 321614 w 578488"/>
                  <a:gd name="connsiteY255" fmla="*/ 45233 h 470547"/>
                  <a:gd name="connsiteX256" fmla="*/ 323350 w 578488"/>
                  <a:gd name="connsiteY256" fmla="*/ 45026 h 470547"/>
                  <a:gd name="connsiteX257" fmla="*/ 323873 w 578488"/>
                  <a:gd name="connsiteY257" fmla="*/ 44213 h 470547"/>
                  <a:gd name="connsiteX258" fmla="*/ 325058 w 578488"/>
                  <a:gd name="connsiteY258" fmla="*/ 43811 h 470547"/>
                  <a:gd name="connsiteX259" fmla="*/ 327453 w 578488"/>
                  <a:gd name="connsiteY259" fmla="*/ 44949 h 470547"/>
                  <a:gd name="connsiteX260" fmla="*/ 327110 w 578488"/>
                  <a:gd name="connsiteY260" fmla="*/ 46885 h 470547"/>
                  <a:gd name="connsiteX261" fmla="*/ 323795 w 578488"/>
                  <a:gd name="connsiteY261" fmla="*/ 49325 h 470547"/>
                  <a:gd name="connsiteX262" fmla="*/ 321416 w 578488"/>
                  <a:gd name="connsiteY262" fmla="*/ 52800 h 470547"/>
                  <a:gd name="connsiteX263" fmla="*/ 318371 w 578488"/>
                  <a:gd name="connsiteY263" fmla="*/ 53606 h 470547"/>
                  <a:gd name="connsiteX264" fmla="*/ 316907 w 578488"/>
                  <a:gd name="connsiteY264" fmla="*/ 53187 h 470547"/>
                  <a:gd name="connsiteX265" fmla="*/ 314186 w 578488"/>
                  <a:gd name="connsiteY265" fmla="*/ 55190 h 470547"/>
                  <a:gd name="connsiteX266" fmla="*/ 312005 w 578488"/>
                  <a:gd name="connsiteY266" fmla="*/ 57269 h 470547"/>
                  <a:gd name="connsiteX267" fmla="*/ 309744 w 578488"/>
                  <a:gd name="connsiteY267" fmla="*/ 59895 h 470547"/>
                  <a:gd name="connsiteX268" fmla="*/ 309606 w 578488"/>
                  <a:gd name="connsiteY268" fmla="*/ 61247 h 470547"/>
                  <a:gd name="connsiteX269" fmla="*/ 309254 w 578488"/>
                  <a:gd name="connsiteY269" fmla="*/ 62281 h 470547"/>
                  <a:gd name="connsiteX270" fmla="*/ 300973 w 578488"/>
                  <a:gd name="connsiteY270" fmla="*/ 63307 h 470547"/>
                  <a:gd name="connsiteX271" fmla="*/ 297962 w 578488"/>
                  <a:gd name="connsiteY271" fmla="*/ 63986 h 470547"/>
                  <a:gd name="connsiteX272" fmla="*/ 294773 w 578488"/>
                  <a:gd name="connsiteY272" fmla="*/ 63110 h 470547"/>
                  <a:gd name="connsiteX273" fmla="*/ 293262 w 578488"/>
                  <a:gd name="connsiteY273" fmla="*/ 61376 h 470547"/>
                  <a:gd name="connsiteX274" fmla="*/ 293747 w 578488"/>
                  <a:gd name="connsiteY274" fmla="*/ 60433 h 470547"/>
                  <a:gd name="connsiteX275" fmla="*/ 296930 w 578488"/>
                  <a:gd name="connsiteY275" fmla="*/ 60056 h 470547"/>
                  <a:gd name="connsiteX276" fmla="*/ 297032 w 578488"/>
                  <a:gd name="connsiteY276" fmla="*/ 58445 h 470547"/>
                  <a:gd name="connsiteX277" fmla="*/ 297837 w 578488"/>
                  <a:gd name="connsiteY277" fmla="*/ 57461 h 470547"/>
                  <a:gd name="connsiteX278" fmla="*/ 298867 w 578488"/>
                  <a:gd name="connsiteY278" fmla="*/ 56924 h 470547"/>
                  <a:gd name="connsiteX279" fmla="*/ 299625 w 578488"/>
                  <a:gd name="connsiteY279" fmla="*/ 54863 h 470547"/>
                  <a:gd name="connsiteX280" fmla="*/ 300884 w 578488"/>
                  <a:gd name="connsiteY280" fmla="*/ 54325 h 470547"/>
                  <a:gd name="connsiteX281" fmla="*/ 303231 w 578488"/>
                  <a:gd name="connsiteY281" fmla="*/ 54832 h 470547"/>
                  <a:gd name="connsiteX282" fmla="*/ 304814 w 578488"/>
                  <a:gd name="connsiteY282" fmla="*/ 53338 h 470547"/>
                  <a:gd name="connsiteX283" fmla="*/ 305706 w 578488"/>
                  <a:gd name="connsiteY283" fmla="*/ 53085 h 470547"/>
                  <a:gd name="connsiteX284" fmla="*/ 306805 w 578488"/>
                  <a:gd name="connsiteY284" fmla="*/ 54321 h 470547"/>
                  <a:gd name="connsiteX285" fmla="*/ 307334 w 578488"/>
                  <a:gd name="connsiteY285" fmla="*/ 52619 h 470547"/>
                  <a:gd name="connsiteX286" fmla="*/ 306805 w 578488"/>
                  <a:gd name="connsiteY286" fmla="*/ 51064 h 470547"/>
                  <a:gd name="connsiteX287" fmla="*/ 307082 w 578488"/>
                  <a:gd name="connsiteY287" fmla="*/ 50015 h 470547"/>
                  <a:gd name="connsiteX288" fmla="*/ 310117 w 578488"/>
                  <a:gd name="connsiteY288" fmla="*/ 47283 h 470547"/>
                  <a:gd name="connsiteX289" fmla="*/ 311431 w 578488"/>
                  <a:gd name="connsiteY289" fmla="*/ 45289 h 470547"/>
                  <a:gd name="connsiteX290" fmla="*/ 313320 w 578488"/>
                  <a:gd name="connsiteY290" fmla="*/ 44004 h 470547"/>
                  <a:gd name="connsiteX291" fmla="*/ 315140 w 578488"/>
                  <a:gd name="connsiteY291" fmla="*/ 44209 h 470547"/>
                  <a:gd name="connsiteX292" fmla="*/ 315669 w 578488"/>
                  <a:gd name="connsiteY292" fmla="*/ 42315 h 470547"/>
                  <a:gd name="connsiteX293" fmla="*/ 315140 w 578488"/>
                  <a:gd name="connsiteY293" fmla="*/ 40373 h 470547"/>
                  <a:gd name="connsiteX294" fmla="*/ 315341 w 578488"/>
                  <a:gd name="connsiteY294" fmla="*/ 39107 h 470547"/>
                  <a:gd name="connsiteX295" fmla="*/ 316948 w 578488"/>
                  <a:gd name="connsiteY295" fmla="*/ 36027 h 470547"/>
                  <a:gd name="connsiteX296" fmla="*/ 329133 w 578488"/>
                  <a:gd name="connsiteY296" fmla="*/ 34857 h 470547"/>
                  <a:gd name="connsiteX297" fmla="*/ 330984 w 578488"/>
                  <a:gd name="connsiteY297" fmla="*/ 37118 h 470547"/>
                  <a:gd name="connsiteX298" fmla="*/ 332109 w 578488"/>
                  <a:gd name="connsiteY298" fmla="*/ 37583 h 470547"/>
                  <a:gd name="connsiteX299" fmla="*/ 333221 w 578488"/>
                  <a:gd name="connsiteY299" fmla="*/ 37294 h 470547"/>
                  <a:gd name="connsiteX300" fmla="*/ 334145 w 578488"/>
                  <a:gd name="connsiteY300" fmla="*/ 37705 h 470547"/>
                  <a:gd name="connsiteX301" fmla="*/ 335996 w 578488"/>
                  <a:gd name="connsiteY301" fmla="*/ 39794 h 470547"/>
                  <a:gd name="connsiteX302" fmla="*/ 337989 w 578488"/>
                  <a:gd name="connsiteY302" fmla="*/ 40615 h 470547"/>
                  <a:gd name="connsiteX303" fmla="*/ 338082 w 578488"/>
                  <a:gd name="connsiteY303" fmla="*/ 41666 h 470547"/>
                  <a:gd name="connsiteX304" fmla="*/ 336257 w 578488"/>
                  <a:gd name="connsiteY304" fmla="*/ 42690 h 470547"/>
                  <a:gd name="connsiteX305" fmla="*/ 333854 w 578488"/>
                  <a:gd name="connsiteY305" fmla="*/ 42997 h 470547"/>
                  <a:gd name="connsiteX306" fmla="*/ 331280 w 578488"/>
                  <a:gd name="connsiteY306" fmla="*/ 42641 h 470547"/>
                  <a:gd name="connsiteX307" fmla="*/ 330524 w 578488"/>
                  <a:gd name="connsiteY307" fmla="*/ 41332 h 470547"/>
                  <a:gd name="connsiteX308" fmla="*/ 329731 w 578488"/>
                  <a:gd name="connsiteY308" fmla="*/ 39157 h 470547"/>
                  <a:gd name="connsiteX309" fmla="*/ 327578 w 578488"/>
                  <a:gd name="connsiteY309" fmla="*/ 37023 h 470547"/>
                  <a:gd name="connsiteX310" fmla="*/ 327259 w 578488"/>
                  <a:gd name="connsiteY310" fmla="*/ 35152 h 470547"/>
                  <a:gd name="connsiteX311" fmla="*/ 414550 w 578488"/>
                  <a:gd name="connsiteY311" fmla="*/ 21147 h 470547"/>
                  <a:gd name="connsiteX312" fmla="*/ 415263 w 578488"/>
                  <a:gd name="connsiteY312" fmla="*/ 22086 h 470547"/>
                  <a:gd name="connsiteX313" fmla="*/ 416068 w 578488"/>
                  <a:gd name="connsiteY313" fmla="*/ 23860 h 470547"/>
                  <a:gd name="connsiteX314" fmla="*/ 416480 w 578488"/>
                  <a:gd name="connsiteY314" fmla="*/ 25730 h 470547"/>
                  <a:gd name="connsiteX315" fmla="*/ 416636 w 578488"/>
                  <a:gd name="connsiteY315" fmla="*/ 27271 h 470547"/>
                  <a:gd name="connsiteX316" fmla="*/ 414573 w 578488"/>
                  <a:gd name="connsiteY316" fmla="*/ 29498 h 470547"/>
                  <a:gd name="connsiteX317" fmla="*/ 409821 w 578488"/>
                  <a:gd name="connsiteY317" fmla="*/ 32415 h 470547"/>
                  <a:gd name="connsiteX318" fmla="*/ 410093 w 578488"/>
                  <a:gd name="connsiteY318" fmla="*/ 33198 h 470547"/>
                  <a:gd name="connsiteX319" fmla="*/ 408448 w 578488"/>
                  <a:gd name="connsiteY319" fmla="*/ 33946 h 470547"/>
                  <a:gd name="connsiteX320" fmla="*/ 405981 w 578488"/>
                  <a:gd name="connsiteY320" fmla="*/ 34498 h 470547"/>
                  <a:gd name="connsiteX321" fmla="*/ 404679 w 578488"/>
                  <a:gd name="connsiteY321" fmla="*/ 33962 h 470547"/>
                  <a:gd name="connsiteX322" fmla="*/ 404859 w 578488"/>
                  <a:gd name="connsiteY322" fmla="*/ 31463 h 470547"/>
                  <a:gd name="connsiteX323" fmla="*/ 404466 w 578488"/>
                  <a:gd name="connsiteY323" fmla="*/ 30714 h 470547"/>
                  <a:gd name="connsiteX324" fmla="*/ 402593 w 578488"/>
                  <a:gd name="connsiteY324" fmla="*/ 31705 h 470547"/>
                  <a:gd name="connsiteX325" fmla="*/ 400646 w 578488"/>
                  <a:gd name="connsiteY325" fmla="*/ 30434 h 470547"/>
                  <a:gd name="connsiteX326" fmla="*/ 400643 w 578488"/>
                  <a:gd name="connsiteY326" fmla="*/ 29155 h 470547"/>
                  <a:gd name="connsiteX327" fmla="*/ 401157 w 578488"/>
                  <a:gd name="connsiteY327" fmla="*/ 28044 h 470547"/>
                  <a:gd name="connsiteX328" fmla="*/ 402958 w 578488"/>
                  <a:gd name="connsiteY328" fmla="*/ 26354 h 470547"/>
                  <a:gd name="connsiteX329" fmla="*/ 405964 w 578488"/>
                  <a:gd name="connsiteY329" fmla="*/ 25189 h 470547"/>
                  <a:gd name="connsiteX330" fmla="*/ 407946 w 578488"/>
                  <a:gd name="connsiteY330" fmla="*/ 25626 h 470547"/>
                  <a:gd name="connsiteX331" fmla="*/ 419674 w 578488"/>
                  <a:gd name="connsiteY331" fmla="*/ 15922 h 470547"/>
                  <a:gd name="connsiteX332" fmla="*/ 420959 w 578488"/>
                  <a:gd name="connsiteY332" fmla="*/ 16643 h 470547"/>
                  <a:gd name="connsiteX333" fmla="*/ 421302 w 578488"/>
                  <a:gd name="connsiteY333" fmla="*/ 17247 h 470547"/>
                  <a:gd name="connsiteX334" fmla="*/ 423611 w 578488"/>
                  <a:gd name="connsiteY334" fmla="*/ 17839 h 470547"/>
                  <a:gd name="connsiteX335" fmla="*/ 426305 w 578488"/>
                  <a:gd name="connsiteY335" fmla="*/ 19805 h 470547"/>
                  <a:gd name="connsiteX336" fmla="*/ 424962 w 578488"/>
                  <a:gd name="connsiteY336" fmla="*/ 23137 h 470547"/>
                  <a:gd name="connsiteX337" fmla="*/ 420751 w 578488"/>
                  <a:gd name="connsiteY337" fmla="*/ 24733 h 470547"/>
                  <a:gd name="connsiteX338" fmla="*/ 418307 w 578488"/>
                  <a:gd name="connsiteY338" fmla="*/ 23358 h 470547"/>
                  <a:gd name="connsiteX339" fmla="*/ 417279 w 578488"/>
                  <a:gd name="connsiteY339" fmla="*/ 21949 h 470547"/>
                  <a:gd name="connsiteX340" fmla="*/ 417128 w 578488"/>
                  <a:gd name="connsiteY340" fmla="*/ 18816 h 470547"/>
                  <a:gd name="connsiteX341" fmla="*/ 417700 w 578488"/>
                  <a:gd name="connsiteY341" fmla="*/ 16908 h 470547"/>
                  <a:gd name="connsiteX342" fmla="*/ 411209 w 578488"/>
                  <a:gd name="connsiteY342" fmla="*/ 12093 h 470547"/>
                  <a:gd name="connsiteX343" fmla="*/ 412202 w 578488"/>
                  <a:gd name="connsiteY343" fmla="*/ 13172 h 470547"/>
                  <a:gd name="connsiteX344" fmla="*/ 411769 w 578488"/>
                  <a:gd name="connsiteY344" fmla="*/ 14432 h 470547"/>
                  <a:gd name="connsiteX345" fmla="*/ 411021 w 578488"/>
                  <a:gd name="connsiteY345" fmla="*/ 15659 h 470547"/>
                  <a:gd name="connsiteX346" fmla="*/ 409209 w 578488"/>
                  <a:gd name="connsiteY346" fmla="*/ 16953 h 470547"/>
                  <a:gd name="connsiteX347" fmla="*/ 403969 w 578488"/>
                  <a:gd name="connsiteY347" fmla="*/ 22068 h 470547"/>
                  <a:gd name="connsiteX348" fmla="*/ 400889 w 578488"/>
                  <a:gd name="connsiteY348" fmla="*/ 22891 h 470547"/>
                  <a:gd name="connsiteX349" fmla="*/ 399914 w 578488"/>
                  <a:gd name="connsiteY349" fmla="*/ 23692 h 470547"/>
                  <a:gd name="connsiteX350" fmla="*/ 398683 w 578488"/>
                  <a:gd name="connsiteY350" fmla="*/ 24170 h 470547"/>
                  <a:gd name="connsiteX351" fmla="*/ 394856 w 578488"/>
                  <a:gd name="connsiteY351" fmla="*/ 23471 h 470547"/>
                  <a:gd name="connsiteX352" fmla="*/ 393736 w 578488"/>
                  <a:gd name="connsiteY352" fmla="*/ 24506 h 470547"/>
                  <a:gd name="connsiteX353" fmla="*/ 392678 w 578488"/>
                  <a:gd name="connsiteY353" fmla="*/ 25197 h 470547"/>
                  <a:gd name="connsiteX354" fmla="*/ 389907 w 578488"/>
                  <a:gd name="connsiteY354" fmla="*/ 25465 h 470547"/>
                  <a:gd name="connsiteX355" fmla="*/ 388281 w 578488"/>
                  <a:gd name="connsiteY355" fmla="*/ 25240 h 470547"/>
                  <a:gd name="connsiteX356" fmla="*/ 384081 w 578488"/>
                  <a:gd name="connsiteY356" fmla="*/ 23348 h 470547"/>
                  <a:gd name="connsiteX357" fmla="*/ 381582 w 578488"/>
                  <a:gd name="connsiteY357" fmla="*/ 21298 h 470547"/>
                  <a:gd name="connsiteX358" fmla="*/ 380229 w 578488"/>
                  <a:gd name="connsiteY358" fmla="*/ 19542 h 470547"/>
                  <a:gd name="connsiteX359" fmla="*/ 384109 w 578488"/>
                  <a:gd name="connsiteY359" fmla="*/ 19576 h 470547"/>
                  <a:gd name="connsiteX360" fmla="*/ 385493 w 578488"/>
                  <a:gd name="connsiteY360" fmla="*/ 19151 h 470547"/>
                  <a:gd name="connsiteX361" fmla="*/ 388095 w 578488"/>
                  <a:gd name="connsiteY361" fmla="*/ 19521 h 470547"/>
                  <a:gd name="connsiteX362" fmla="*/ 389658 w 578488"/>
                  <a:gd name="connsiteY362" fmla="*/ 17719 h 470547"/>
                  <a:gd name="connsiteX363" fmla="*/ 392969 w 578488"/>
                  <a:gd name="connsiteY363" fmla="*/ 17937 h 470547"/>
                  <a:gd name="connsiteX364" fmla="*/ 399324 w 578488"/>
                  <a:gd name="connsiteY364" fmla="*/ 16682 h 470547"/>
                  <a:gd name="connsiteX365" fmla="*/ 401656 w 578488"/>
                  <a:gd name="connsiteY365" fmla="*/ 17382 h 470547"/>
                  <a:gd name="connsiteX366" fmla="*/ 406988 w 578488"/>
                  <a:gd name="connsiteY366" fmla="*/ 13184 h 470547"/>
                  <a:gd name="connsiteX367" fmla="*/ 408657 w 578488"/>
                  <a:gd name="connsiteY367" fmla="*/ 13294 h 470547"/>
                  <a:gd name="connsiteX368" fmla="*/ 504113 w 578488"/>
                  <a:gd name="connsiteY368" fmla="*/ 2056 h 470547"/>
                  <a:gd name="connsiteX369" fmla="*/ 507129 w 578488"/>
                  <a:gd name="connsiteY369" fmla="*/ 2479 h 470547"/>
                  <a:gd name="connsiteX370" fmla="*/ 508932 w 578488"/>
                  <a:gd name="connsiteY370" fmla="*/ 3348 h 470547"/>
                  <a:gd name="connsiteX371" fmla="*/ 516155 w 578488"/>
                  <a:gd name="connsiteY371" fmla="*/ 4009 h 470547"/>
                  <a:gd name="connsiteX372" fmla="*/ 521696 w 578488"/>
                  <a:gd name="connsiteY372" fmla="*/ 6744 h 470547"/>
                  <a:gd name="connsiteX373" fmla="*/ 521485 w 578488"/>
                  <a:gd name="connsiteY373" fmla="*/ 11012 h 470547"/>
                  <a:gd name="connsiteX374" fmla="*/ 520250 w 578488"/>
                  <a:gd name="connsiteY374" fmla="*/ 12793 h 470547"/>
                  <a:gd name="connsiteX375" fmla="*/ 519034 w 578488"/>
                  <a:gd name="connsiteY375" fmla="*/ 13889 h 470547"/>
                  <a:gd name="connsiteX376" fmla="*/ 511938 w 578488"/>
                  <a:gd name="connsiteY376" fmla="*/ 17118 h 470547"/>
                  <a:gd name="connsiteX377" fmla="*/ 510768 w 578488"/>
                  <a:gd name="connsiteY377" fmla="*/ 18708 h 470547"/>
                  <a:gd name="connsiteX378" fmla="*/ 512996 w 578488"/>
                  <a:gd name="connsiteY378" fmla="*/ 19257 h 470547"/>
                  <a:gd name="connsiteX379" fmla="*/ 517790 w 578488"/>
                  <a:gd name="connsiteY379" fmla="*/ 17649 h 470547"/>
                  <a:gd name="connsiteX380" fmla="*/ 519032 w 578488"/>
                  <a:gd name="connsiteY380" fmla="*/ 19108 h 470547"/>
                  <a:gd name="connsiteX381" fmla="*/ 517505 w 578488"/>
                  <a:gd name="connsiteY381" fmla="*/ 22756 h 470547"/>
                  <a:gd name="connsiteX382" fmla="*/ 517246 w 578488"/>
                  <a:gd name="connsiteY382" fmla="*/ 28220 h 470547"/>
                  <a:gd name="connsiteX383" fmla="*/ 516693 w 578488"/>
                  <a:gd name="connsiteY383" fmla="*/ 31401 h 470547"/>
                  <a:gd name="connsiteX384" fmla="*/ 516693 w 578488"/>
                  <a:gd name="connsiteY384" fmla="*/ 34298 h 470547"/>
                  <a:gd name="connsiteX385" fmla="*/ 517289 w 578488"/>
                  <a:gd name="connsiteY385" fmla="*/ 35851 h 470547"/>
                  <a:gd name="connsiteX386" fmla="*/ 519215 w 578488"/>
                  <a:gd name="connsiteY386" fmla="*/ 29687 h 470547"/>
                  <a:gd name="connsiteX387" fmla="*/ 519874 w 578488"/>
                  <a:gd name="connsiteY387" fmla="*/ 28105 h 470547"/>
                  <a:gd name="connsiteX388" fmla="*/ 522692 w 578488"/>
                  <a:gd name="connsiteY388" fmla="*/ 25777 h 470547"/>
                  <a:gd name="connsiteX389" fmla="*/ 523741 w 578488"/>
                  <a:gd name="connsiteY389" fmla="*/ 21079 h 470547"/>
                  <a:gd name="connsiteX390" fmla="*/ 526497 w 578488"/>
                  <a:gd name="connsiteY390" fmla="*/ 15427 h 470547"/>
                  <a:gd name="connsiteX391" fmla="*/ 529602 w 578488"/>
                  <a:gd name="connsiteY391" fmla="*/ 12136 h 470547"/>
                  <a:gd name="connsiteX392" fmla="*/ 531409 w 578488"/>
                  <a:gd name="connsiteY392" fmla="*/ 11232 h 470547"/>
                  <a:gd name="connsiteX393" fmla="*/ 537397 w 578488"/>
                  <a:gd name="connsiteY393" fmla="*/ 11362 h 470547"/>
                  <a:gd name="connsiteX394" fmla="*/ 539967 w 578488"/>
                  <a:gd name="connsiteY394" fmla="*/ 12602 h 470547"/>
                  <a:gd name="connsiteX395" fmla="*/ 542234 w 578488"/>
                  <a:gd name="connsiteY395" fmla="*/ 15355 h 470547"/>
                  <a:gd name="connsiteX396" fmla="*/ 543927 w 578488"/>
                  <a:gd name="connsiteY396" fmla="*/ 16453 h 470547"/>
                  <a:gd name="connsiteX397" fmla="*/ 549265 w 578488"/>
                  <a:gd name="connsiteY397" fmla="*/ 17621 h 470547"/>
                  <a:gd name="connsiteX398" fmla="*/ 551098 w 578488"/>
                  <a:gd name="connsiteY398" fmla="*/ 19084 h 470547"/>
                  <a:gd name="connsiteX399" fmla="*/ 551442 w 578488"/>
                  <a:gd name="connsiteY399" fmla="*/ 19955 h 470547"/>
                  <a:gd name="connsiteX400" fmla="*/ 552746 w 578488"/>
                  <a:gd name="connsiteY400" fmla="*/ 20128 h 470547"/>
                  <a:gd name="connsiteX401" fmla="*/ 556348 w 578488"/>
                  <a:gd name="connsiteY401" fmla="*/ 18048 h 470547"/>
                  <a:gd name="connsiteX402" fmla="*/ 558687 w 578488"/>
                  <a:gd name="connsiteY402" fmla="*/ 17703 h 470547"/>
                  <a:gd name="connsiteX403" fmla="*/ 562502 w 578488"/>
                  <a:gd name="connsiteY403" fmla="*/ 20944 h 470547"/>
                  <a:gd name="connsiteX404" fmla="*/ 561736 w 578488"/>
                  <a:gd name="connsiteY404" fmla="*/ 23340 h 470547"/>
                  <a:gd name="connsiteX405" fmla="*/ 561960 w 578488"/>
                  <a:gd name="connsiteY405" fmla="*/ 24100 h 470547"/>
                  <a:gd name="connsiteX406" fmla="*/ 566579 w 578488"/>
                  <a:gd name="connsiteY406" fmla="*/ 23946 h 470547"/>
                  <a:gd name="connsiteX407" fmla="*/ 570423 w 578488"/>
                  <a:gd name="connsiteY407" fmla="*/ 24885 h 470547"/>
                  <a:gd name="connsiteX408" fmla="*/ 577730 w 578488"/>
                  <a:gd name="connsiteY408" fmla="*/ 29778 h 470547"/>
                  <a:gd name="connsiteX409" fmla="*/ 578488 w 578488"/>
                  <a:gd name="connsiteY409" fmla="*/ 32061 h 470547"/>
                  <a:gd name="connsiteX410" fmla="*/ 578123 w 578488"/>
                  <a:gd name="connsiteY410" fmla="*/ 34824 h 470547"/>
                  <a:gd name="connsiteX411" fmla="*/ 567616 w 578488"/>
                  <a:gd name="connsiteY411" fmla="*/ 37866 h 470547"/>
                  <a:gd name="connsiteX412" fmla="*/ 563062 w 578488"/>
                  <a:gd name="connsiteY412" fmla="*/ 40768 h 470547"/>
                  <a:gd name="connsiteX413" fmla="*/ 555608 w 578488"/>
                  <a:gd name="connsiteY413" fmla="*/ 41887 h 470547"/>
                  <a:gd name="connsiteX414" fmla="*/ 530295 w 578488"/>
                  <a:gd name="connsiteY414" fmla="*/ 39947 h 470547"/>
                  <a:gd name="connsiteX415" fmla="*/ 530807 w 578488"/>
                  <a:gd name="connsiteY415" fmla="*/ 42044 h 470547"/>
                  <a:gd name="connsiteX416" fmla="*/ 548432 w 578488"/>
                  <a:gd name="connsiteY416" fmla="*/ 46625 h 470547"/>
                  <a:gd name="connsiteX417" fmla="*/ 549438 w 578488"/>
                  <a:gd name="connsiteY417" fmla="*/ 47931 h 470547"/>
                  <a:gd name="connsiteX418" fmla="*/ 548874 w 578488"/>
                  <a:gd name="connsiteY418" fmla="*/ 50679 h 470547"/>
                  <a:gd name="connsiteX419" fmla="*/ 548866 w 578488"/>
                  <a:gd name="connsiteY419" fmla="*/ 52881 h 470547"/>
                  <a:gd name="connsiteX420" fmla="*/ 549196 w 578488"/>
                  <a:gd name="connsiteY420" fmla="*/ 54381 h 470547"/>
                  <a:gd name="connsiteX421" fmla="*/ 550494 w 578488"/>
                  <a:gd name="connsiteY421" fmla="*/ 55779 h 470547"/>
                  <a:gd name="connsiteX422" fmla="*/ 552649 w 578488"/>
                  <a:gd name="connsiteY422" fmla="*/ 56436 h 470547"/>
                  <a:gd name="connsiteX423" fmla="*/ 557033 w 578488"/>
                  <a:gd name="connsiteY423" fmla="*/ 56090 h 470547"/>
                  <a:gd name="connsiteX424" fmla="*/ 559198 w 578488"/>
                  <a:gd name="connsiteY424" fmla="*/ 56841 h 470547"/>
                  <a:gd name="connsiteX425" fmla="*/ 560678 w 578488"/>
                  <a:gd name="connsiteY425" fmla="*/ 55726 h 470547"/>
                  <a:gd name="connsiteX426" fmla="*/ 561228 w 578488"/>
                  <a:gd name="connsiteY426" fmla="*/ 51977 h 470547"/>
                  <a:gd name="connsiteX427" fmla="*/ 562500 w 578488"/>
                  <a:gd name="connsiteY427" fmla="*/ 51147 h 470547"/>
                  <a:gd name="connsiteX428" fmla="*/ 564960 w 578488"/>
                  <a:gd name="connsiteY428" fmla="*/ 52236 h 470547"/>
                  <a:gd name="connsiteX429" fmla="*/ 566031 w 578488"/>
                  <a:gd name="connsiteY429" fmla="*/ 56242 h 470547"/>
                  <a:gd name="connsiteX430" fmla="*/ 566717 w 578488"/>
                  <a:gd name="connsiteY430" fmla="*/ 56657 h 470547"/>
                  <a:gd name="connsiteX431" fmla="*/ 567957 w 578488"/>
                  <a:gd name="connsiteY431" fmla="*/ 53800 h 470547"/>
                  <a:gd name="connsiteX432" fmla="*/ 570393 w 578488"/>
                  <a:gd name="connsiteY432" fmla="*/ 54006 h 470547"/>
                  <a:gd name="connsiteX433" fmla="*/ 573044 w 578488"/>
                  <a:gd name="connsiteY433" fmla="*/ 53768 h 470547"/>
                  <a:gd name="connsiteX434" fmla="*/ 576478 w 578488"/>
                  <a:gd name="connsiteY434" fmla="*/ 54250 h 470547"/>
                  <a:gd name="connsiteX435" fmla="*/ 577681 w 578488"/>
                  <a:gd name="connsiteY435" fmla="*/ 59427 h 470547"/>
                  <a:gd name="connsiteX436" fmla="*/ 577644 w 578488"/>
                  <a:gd name="connsiteY436" fmla="*/ 61230 h 470547"/>
                  <a:gd name="connsiteX437" fmla="*/ 577074 w 578488"/>
                  <a:gd name="connsiteY437" fmla="*/ 62978 h 470547"/>
                  <a:gd name="connsiteX438" fmla="*/ 576279 w 578488"/>
                  <a:gd name="connsiteY438" fmla="*/ 63871 h 470547"/>
                  <a:gd name="connsiteX439" fmla="*/ 574690 w 578488"/>
                  <a:gd name="connsiteY439" fmla="*/ 64260 h 470547"/>
                  <a:gd name="connsiteX440" fmla="*/ 570855 w 578488"/>
                  <a:gd name="connsiteY440" fmla="*/ 64101 h 470547"/>
                  <a:gd name="connsiteX441" fmla="*/ 565642 w 578488"/>
                  <a:gd name="connsiteY441" fmla="*/ 62058 h 470547"/>
                  <a:gd name="connsiteX442" fmla="*/ 562278 w 578488"/>
                  <a:gd name="connsiteY442" fmla="*/ 60133 h 470547"/>
                  <a:gd name="connsiteX443" fmla="*/ 561230 w 578488"/>
                  <a:gd name="connsiteY443" fmla="*/ 60052 h 470547"/>
                  <a:gd name="connsiteX444" fmla="*/ 560779 w 578488"/>
                  <a:gd name="connsiteY444" fmla="*/ 60286 h 470547"/>
                  <a:gd name="connsiteX445" fmla="*/ 561591 w 578488"/>
                  <a:gd name="connsiteY445" fmla="*/ 62220 h 470547"/>
                  <a:gd name="connsiteX446" fmla="*/ 561375 w 578488"/>
                  <a:gd name="connsiteY446" fmla="*/ 63701 h 470547"/>
                  <a:gd name="connsiteX447" fmla="*/ 560868 w 578488"/>
                  <a:gd name="connsiteY447" fmla="*/ 65313 h 470547"/>
                  <a:gd name="connsiteX448" fmla="*/ 560162 w 578488"/>
                  <a:gd name="connsiteY448" fmla="*/ 66774 h 470547"/>
                  <a:gd name="connsiteX449" fmla="*/ 559177 w 578488"/>
                  <a:gd name="connsiteY449" fmla="*/ 68002 h 470547"/>
                  <a:gd name="connsiteX450" fmla="*/ 557115 w 578488"/>
                  <a:gd name="connsiteY450" fmla="*/ 69580 h 470547"/>
                  <a:gd name="connsiteX451" fmla="*/ 553547 w 578488"/>
                  <a:gd name="connsiteY451" fmla="*/ 70830 h 470547"/>
                  <a:gd name="connsiteX452" fmla="*/ 543720 w 578488"/>
                  <a:gd name="connsiteY452" fmla="*/ 73260 h 470547"/>
                  <a:gd name="connsiteX453" fmla="*/ 542940 w 578488"/>
                  <a:gd name="connsiteY453" fmla="*/ 74333 h 470547"/>
                  <a:gd name="connsiteX454" fmla="*/ 539777 w 578488"/>
                  <a:gd name="connsiteY454" fmla="*/ 81084 h 470547"/>
                  <a:gd name="connsiteX455" fmla="*/ 538913 w 578488"/>
                  <a:gd name="connsiteY455" fmla="*/ 82073 h 470547"/>
                  <a:gd name="connsiteX456" fmla="*/ 537756 w 578488"/>
                  <a:gd name="connsiteY456" fmla="*/ 82910 h 470547"/>
                  <a:gd name="connsiteX457" fmla="*/ 534379 w 578488"/>
                  <a:gd name="connsiteY457" fmla="*/ 83995 h 470547"/>
                  <a:gd name="connsiteX458" fmla="*/ 532744 w 578488"/>
                  <a:gd name="connsiteY458" fmla="*/ 82497 h 470547"/>
                  <a:gd name="connsiteX459" fmla="*/ 531433 w 578488"/>
                  <a:gd name="connsiteY459" fmla="*/ 80230 h 470547"/>
                  <a:gd name="connsiteX460" fmla="*/ 531735 w 578488"/>
                  <a:gd name="connsiteY460" fmla="*/ 77980 h 470547"/>
                  <a:gd name="connsiteX461" fmla="*/ 535685 w 578488"/>
                  <a:gd name="connsiteY461" fmla="*/ 73656 h 470547"/>
                  <a:gd name="connsiteX462" fmla="*/ 539375 w 578488"/>
                  <a:gd name="connsiteY462" fmla="*/ 70586 h 470547"/>
                  <a:gd name="connsiteX463" fmla="*/ 540416 w 578488"/>
                  <a:gd name="connsiteY463" fmla="*/ 69522 h 470547"/>
                  <a:gd name="connsiteX464" fmla="*/ 542506 w 578488"/>
                  <a:gd name="connsiteY464" fmla="*/ 66432 h 470547"/>
                  <a:gd name="connsiteX465" fmla="*/ 538265 w 578488"/>
                  <a:gd name="connsiteY465" fmla="*/ 58655 h 470547"/>
                  <a:gd name="connsiteX466" fmla="*/ 530720 w 578488"/>
                  <a:gd name="connsiteY466" fmla="*/ 56294 h 470547"/>
                  <a:gd name="connsiteX467" fmla="*/ 522126 w 578488"/>
                  <a:gd name="connsiteY467" fmla="*/ 52702 h 470547"/>
                  <a:gd name="connsiteX468" fmla="*/ 518973 w 578488"/>
                  <a:gd name="connsiteY468" fmla="*/ 50783 h 470547"/>
                  <a:gd name="connsiteX469" fmla="*/ 514067 w 578488"/>
                  <a:gd name="connsiteY469" fmla="*/ 46826 h 470547"/>
                  <a:gd name="connsiteX470" fmla="*/ 510589 w 578488"/>
                  <a:gd name="connsiteY470" fmla="*/ 43266 h 470547"/>
                  <a:gd name="connsiteX471" fmla="*/ 507447 w 578488"/>
                  <a:gd name="connsiteY471" fmla="*/ 43140 h 470547"/>
                  <a:gd name="connsiteX472" fmla="*/ 503994 w 578488"/>
                  <a:gd name="connsiteY472" fmla="*/ 44035 h 470547"/>
                  <a:gd name="connsiteX473" fmla="*/ 498606 w 578488"/>
                  <a:gd name="connsiteY473" fmla="*/ 47285 h 470547"/>
                  <a:gd name="connsiteX474" fmla="*/ 495458 w 578488"/>
                  <a:gd name="connsiteY474" fmla="*/ 48918 h 470547"/>
                  <a:gd name="connsiteX475" fmla="*/ 493730 w 578488"/>
                  <a:gd name="connsiteY475" fmla="*/ 49400 h 470547"/>
                  <a:gd name="connsiteX476" fmla="*/ 493313 w 578488"/>
                  <a:gd name="connsiteY476" fmla="*/ 49471 h 470547"/>
                  <a:gd name="connsiteX477" fmla="*/ 489457 w 578488"/>
                  <a:gd name="connsiteY477" fmla="*/ 48546 h 470547"/>
                  <a:gd name="connsiteX478" fmla="*/ 485166 w 578488"/>
                  <a:gd name="connsiteY478" fmla="*/ 48351 h 470547"/>
                  <a:gd name="connsiteX479" fmla="*/ 481717 w 578488"/>
                  <a:gd name="connsiteY479" fmla="*/ 48617 h 470547"/>
                  <a:gd name="connsiteX480" fmla="*/ 480415 w 578488"/>
                  <a:gd name="connsiteY480" fmla="*/ 49063 h 470547"/>
                  <a:gd name="connsiteX481" fmla="*/ 475613 w 578488"/>
                  <a:gd name="connsiteY481" fmla="*/ 54309 h 470547"/>
                  <a:gd name="connsiteX482" fmla="*/ 472251 w 578488"/>
                  <a:gd name="connsiteY482" fmla="*/ 56954 h 470547"/>
                  <a:gd name="connsiteX483" fmla="*/ 470400 w 578488"/>
                  <a:gd name="connsiteY483" fmla="*/ 57864 h 470547"/>
                  <a:gd name="connsiteX484" fmla="*/ 469053 w 578488"/>
                  <a:gd name="connsiteY484" fmla="*/ 59393 h 470547"/>
                  <a:gd name="connsiteX485" fmla="*/ 467947 w 578488"/>
                  <a:gd name="connsiteY485" fmla="*/ 61904 h 470547"/>
                  <a:gd name="connsiteX486" fmla="*/ 465486 w 578488"/>
                  <a:gd name="connsiteY486" fmla="*/ 70594 h 470547"/>
                  <a:gd name="connsiteX487" fmla="*/ 463650 w 578488"/>
                  <a:gd name="connsiteY487" fmla="*/ 73863 h 470547"/>
                  <a:gd name="connsiteX488" fmla="*/ 463240 w 578488"/>
                  <a:gd name="connsiteY488" fmla="*/ 75858 h 470547"/>
                  <a:gd name="connsiteX489" fmla="*/ 463672 w 578488"/>
                  <a:gd name="connsiteY489" fmla="*/ 81895 h 470547"/>
                  <a:gd name="connsiteX490" fmla="*/ 463233 w 578488"/>
                  <a:gd name="connsiteY490" fmla="*/ 85229 h 470547"/>
                  <a:gd name="connsiteX491" fmla="*/ 460985 w 578488"/>
                  <a:gd name="connsiteY491" fmla="*/ 87977 h 470547"/>
                  <a:gd name="connsiteX492" fmla="*/ 459407 w 578488"/>
                  <a:gd name="connsiteY492" fmla="*/ 89213 h 470547"/>
                  <a:gd name="connsiteX493" fmla="*/ 457319 w 578488"/>
                  <a:gd name="connsiteY493" fmla="*/ 89467 h 470547"/>
                  <a:gd name="connsiteX494" fmla="*/ 454583 w 578488"/>
                  <a:gd name="connsiteY494" fmla="*/ 90168 h 470547"/>
                  <a:gd name="connsiteX495" fmla="*/ 452194 w 578488"/>
                  <a:gd name="connsiteY495" fmla="*/ 91756 h 470547"/>
                  <a:gd name="connsiteX496" fmla="*/ 450508 w 578488"/>
                  <a:gd name="connsiteY496" fmla="*/ 93919 h 470547"/>
                  <a:gd name="connsiteX497" fmla="*/ 448607 w 578488"/>
                  <a:gd name="connsiteY497" fmla="*/ 98760 h 470547"/>
                  <a:gd name="connsiteX498" fmla="*/ 445390 w 578488"/>
                  <a:gd name="connsiteY498" fmla="*/ 100541 h 470547"/>
                  <a:gd name="connsiteX499" fmla="*/ 442317 w 578488"/>
                  <a:gd name="connsiteY499" fmla="*/ 100033 h 470547"/>
                  <a:gd name="connsiteX500" fmla="*/ 440123 w 578488"/>
                  <a:gd name="connsiteY500" fmla="*/ 98251 h 470547"/>
                  <a:gd name="connsiteX501" fmla="*/ 435420 w 578488"/>
                  <a:gd name="connsiteY501" fmla="*/ 96871 h 470547"/>
                  <a:gd name="connsiteX502" fmla="*/ 431915 w 578488"/>
                  <a:gd name="connsiteY502" fmla="*/ 95991 h 470547"/>
                  <a:gd name="connsiteX503" fmla="*/ 427981 w 578488"/>
                  <a:gd name="connsiteY503" fmla="*/ 94089 h 470547"/>
                  <a:gd name="connsiteX504" fmla="*/ 424516 w 578488"/>
                  <a:gd name="connsiteY504" fmla="*/ 92640 h 470547"/>
                  <a:gd name="connsiteX505" fmla="*/ 421345 w 578488"/>
                  <a:gd name="connsiteY505" fmla="*/ 92352 h 470547"/>
                  <a:gd name="connsiteX506" fmla="*/ 419545 w 578488"/>
                  <a:gd name="connsiteY506" fmla="*/ 94184 h 470547"/>
                  <a:gd name="connsiteX507" fmla="*/ 418095 w 578488"/>
                  <a:gd name="connsiteY507" fmla="*/ 95901 h 470547"/>
                  <a:gd name="connsiteX508" fmla="*/ 412688 w 578488"/>
                  <a:gd name="connsiteY508" fmla="*/ 97296 h 470547"/>
                  <a:gd name="connsiteX509" fmla="*/ 409627 w 578488"/>
                  <a:gd name="connsiteY509" fmla="*/ 98399 h 470547"/>
                  <a:gd name="connsiteX510" fmla="*/ 405653 w 578488"/>
                  <a:gd name="connsiteY510" fmla="*/ 98645 h 470547"/>
                  <a:gd name="connsiteX511" fmla="*/ 404047 w 578488"/>
                  <a:gd name="connsiteY511" fmla="*/ 97422 h 470547"/>
                  <a:gd name="connsiteX512" fmla="*/ 398283 w 578488"/>
                  <a:gd name="connsiteY512" fmla="*/ 96615 h 470547"/>
                  <a:gd name="connsiteX513" fmla="*/ 391421 w 578488"/>
                  <a:gd name="connsiteY513" fmla="*/ 95656 h 470547"/>
                  <a:gd name="connsiteX514" fmla="*/ 389436 w 578488"/>
                  <a:gd name="connsiteY514" fmla="*/ 95670 h 470547"/>
                  <a:gd name="connsiteX515" fmla="*/ 388817 w 578488"/>
                  <a:gd name="connsiteY515" fmla="*/ 93482 h 470547"/>
                  <a:gd name="connsiteX516" fmla="*/ 386992 w 578488"/>
                  <a:gd name="connsiteY516" fmla="*/ 90423 h 470547"/>
                  <a:gd name="connsiteX517" fmla="*/ 382112 w 578488"/>
                  <a:gd name="connsiteY517" fmla="*/ 85126 h 470547"/>
                  <a:gd name="connsiteX518" fmla="*/ 380116 w 578488"/>
                  <a:gd name="connsiteY518" fmla="*/ 83253 h 470547"/>
                  <a:gd name="connsiteX519" fmla="*/ 376363 w 578488"/>
                  <a:gd name="connsiteY519" fmla="*/ 78851 h 470547"/>
                  <a:gd name="connsiteX520" fmla="*/ 371986 w 578488"/>
                  <a:gd name="connsiteY520" fmla="*/ 74329 h 470547"/>
                  <a:gd name="connsiteX521" fmla="*/ 371366 w 578488"/>
                  <a:gd name="connsiteY521" fmla="*/ 74217 h 470547"/>
                  <a:gd name="connsiteX522" fmla="*/ 368436 w 578488"/>
                  <a:gd name="connsiteY522" fmla="*/ 74065 h 470547"/>
                  <a:gd name="connsiteX523" fmla="*/ 364137 w 578488"/>
                  <a:gd name="connsiteY523" fmla="*/ 74214 h 470547"/>
                  <a:gd name="connsiteX524" fmla="*/ 361416 w 578488"/>
                  <a:gd name="connsiteY524" fmla="*/ 75242 h 470547"/>
                  <a:gd name="connsiteX525" fmla="*/ 359699 w 578488"/>
                  <a:gd name="connsiteY525" fmla="*/ 76533 h 470547"/>
                  <a:gd name="connsiteX526" fmla="*/ 359401 w 578488"/>
                  <a:gd name="connsiteY526" fmla="*/ 77604 h 470547"/>
                  <a:gd name="connsiteX527" fmla="*/ 361064 w 578488"/>
                  <a:gd name="connsiteY527" fmla="*/ 81713 h 470547"/>
                  <a:gd name="connsiteX528" fmla="*/ 360548 w 578488"/>
                  <a:gd name="connsiteY528" fmla="*/ 82736 h 470547"/>
                  <a:gd name="connsiteX529" fmla="*/ 359691 w 578488"/>
                  <a:gd name="connsiteY529" fmla="*/ 83228 h 470547"/>
                  <a:gd name="connsiteX530" fmla="*/ 355789 w 578488"/>
                  <a:gd name="connsiteY530" fmla="*/ 82077 h 470547"/>
                  <a:gd name="connsiteX531" fmla="*/ 351070 w 578488"/>
                  <a:gd name="connsiteY531" fmla="*/ 82153 h 470547"/>
                  <a:gd name="connsiteX532" fmla="*/ 349882 w 578488"/>
                  <a:gd name="connsiteY532" fmla="*/ 83418 h 470547"/>
                  <a:gd name="connsiteX533" fmla="*/ 347004 w 578488"/>
                  <a:gd name="connsiteY533" fmla="*/ 83556 h 470547"/>
                  <a:gd name="connsiteX534" fmla="*/ 338706 w 578488"/>
                  <a:gd name="connsiteY534" fmla="*/ 84037 h 470547"/>
                  <a:gd name="connsiteX535" fmla="*/ 342368 w 578488"/>
                  <a:gd name="connsiteY535" fmla="*/ 87389 h 470547"/>
                  <a:gd name="connsiteX536" fmla="*/ 343579 w 578488"/>
                  <a:gd name="connsiteY536" fmla="*/ 88730 h 470547"/>
                  <a:gd name="connsiteX537" fmla="*/ 343821 w 578488"/>
                  <a:gd name="connsiteY537" fmla="*/ 90698 h 470547"/>
                  <a:gd name="connsiteX538" fmla="*/ 343189 w 578488"/>
                  <a:gd name="connsiteY538" fmla="*/ 94352 h 470547"/>
                  <a:gd name="connsiteX539" fmla="*/ 341433 w 578488"/>
                  <a:gd name="connsiteY539" fmla="*/ 97469 h 470547"/>
                  <a:gd name="connsiteX540" fmla="*/ 339386 w 578488"/>
                  <a:gd name="connsiteY540" fmla="*/ 100001 h 470547"/>
                  <a:gd name="connsiteX541" fmla="*/ 335436 w 578488"/>
                  <a:gd name="connsiteY541" fmla="*/ 102509 h 470547"/>
                  <a:gd name="connsiteX542" fmla="*/ 341433 w 578488"/>
                  <a:gd name="connsiteY542" fmla="*/ 104984 h 470547"/>
                  <a:gd name="connsiteX543" fmla="*/ 337363 w 578488"/>
                  <a:gd name="connsiteY543" fmla="*/ 108323 h 470547"/>
                  <a:gd name="connsiteX544" fmla="*/ 335458 w 578488"/>
                  <a:gd name="connsiteY544" fmla="*/ 109623 h 470547"/>
                  <a:gd name="connsiteX545" fmla="*/ 333251 w 578488"/>
                  <a:gd name="connsiteY545" fmla="*/ 109399 h 470547"/>
                  <a:gd name="connsiteX546" fmla="*/ 329297 w 578488"/>
                  <a:gd name="connsiteY546" fmla="*/ 108244 h 470547"/>
                  <a:gd name="connsiteX547" fmla="*/ 319740 w 578488"/>
                  <a:gd name="connsiteY547" fmla="*/ 105452 h 470547"/>
                  <a:gd name="connsiteX548" fmla="*/ 315177 w 578488"/>
                  <a:gd name="connsiteY548" fmla="*/ 104401 h 470547"/>
                  <a:gd name="connsiteX549" fmla="*/ 311100 w 578488"/>
                  <a:gd name="connsiteY549" fmla="*/ 104079 h 470547"/>
                  <a:gd name="connsiteX550" fmla="*/ 308923 w 578488"/>
                  <a:gd name="connsiteY550" fmla="*/ 104120 h 470547"/>
                  <a:gd name="connsiteX551" fmla="*/ 300273 w 578488"/>
                  <a:gd name="connsiteY551" fmla="*/ 101727 h 470547"/>
                  <a:gd name="connsiteX552" fmla="*/ 298602 w 578488"/>
                  <a:gd name="connsiteY552" fmla="*/ 101995 h 470547"/>
                  <a:gd name="connsiteX553" fmla="*/ 295496 w 578488"/>
                  <a:gd name="connsiteY553" fmla="*/ 103032 h 470547"/>
                  <a:gd name="connsiteX554" fmla="*/ 295153 w 578488"/>
                  <a:gd name="connsiteY554" fmla="*/ 105358 h 470547"/>
                  <a:gd name="connsiteX555" fmla="*/ 295349 w 578488"/>
                  <a:gd name="connsiteY555" fmla="*/ 111135 h 470547"/>
                  <a:gd name="connsiteX556" fmla="*/ 295807 w 578488"/>
                  <a:gd name="connsiteY556" fmla="*/ 115572 h 470547"/>
                  <a:gd name="connsiteX557" fmla="*/ 294665 w 578488"/>
                  <a:gd name="connsiteY557" fmla="*/ 118133 h 470547"/>
                  <a:gd name="connsiteX558" fmla="*/ 293520 w 578488"/>
                  <a:gd name="connsiteY558" fmla="*/ 119869 h 470547"/>
                  <a:gd name="connsiteX559" fmla="*/ 290059 w 578488"/>
                  <a:gd name="connsiteY559" fmla="*/ 124542 h 470547"/>
                  <a:gd name="connsiteX560" fmla="*/ 282277 w 578488"/>
                  <a:gd name="connsiteY560" fmla="*/ 121367 h 470547"/>
                  <a:gd name="connsiteX561" fmla="*/ 276967 w 578488"/>
                  <a:gd name="connsiteY561" fmla="*/ 119261 h 470547"/>
                  <a:gd name="connsiteX562" fmla="*/ 273559 w 578488"/>
                  <a:gd name="connsiteY562" fmla="*/ 122064 h 470547"/>
                  <a:gd name="connsiteX563" fmla="*/ 265004 w 578488"/>
                  <a:gd name="connsiteY563" fmla="*/ 127192 h 470547"/>
                  <a:gd name="connsiteX564" fmla="*/ 260624 w 578488"/>
                  <a:gd name="connsiteY564" fmla="*/ 137276 h 470547"/>
                  <a:gd name="connsiteX565" fmla="*/ 260372 w 578488"/>
                  <a:gd name="connsiteY565" fmla="*/ 137605 h 470547"/>
                  <a:gd name="connsiteX566" fmla="*/ 257785 w 578488"/>
                  <a:gd name="connsiteY566" fmla="*/ 140161 h 470547"/>
                  <a:gd name="connsiteX567" fmla="*/ 254468 w 578488"/>
                  <a:gd name="connsiteY567" fmla="*/ 141334 h 470547"/>
                  <a:gd name="connsiteX568" fmla="*/ 251957 w 578488"/>
                  <a:gd name="connsiteY568" fmla="*/ 141914 h 470547"/>
                  <a:gd name="connsiteX569" fmla="*/ 250495 w 578488"/>
                  <a:gd name="connsiteY569" fmla="*/ 144897 h 470547"/>
                  <a:gd name="connsiteX570" fmla="*/ 253902 w 578488"/>
                  <a:gd name="connsiteY570" fmla="*/ 149167 h 470547"/>
                  <a:gd name="connsiteX571" fmla="*/ 255651 w 578488"/>
                  <a:gd name="connsiteY571" fmla="*/ 151417 h 470547"/>
                  <a:gd name="connsiteX572" fmla="*/ 257280 w 578488"/>
                  <a:gd name="connsiteY572" fmla="*/ 155042 h 470547"/>
                  <a:gd name="connsiteX573" fmla="*/ 256979 w 578488"/>
                  <a:gd name="connsiteY573" fmla="*/ 157347 h 470547"/>
                  <a:gd name="connsiteX574" fmla="*/ 256599 w 578488"/>
                  <a:gd name="connsiteY574" fmla="*/ 158780 h 470547"/>
                  <a:gd name="connsiteX575" fmla="*/ 252933 w 578488"/>
                  <a:gd name="connsiteY575" fmla="*/ 161708 h 470547"/>
                  <a:gd name="connsiteX576" fmla="*/ 245116 w 578488"/>
                  <a:gd name="connsiteY576" fmla="*/ 169424 h 470547"/>
                  <a:gd name="connsiteX577" fmla="*/ 237882 w 578488"/>
                  <a:gd name="connsiteY577" fmla="*/ 177449 h 470547"/>
                  <a:gd name="connsiteX578" fmla="*/ 234917 w 578488"/>
                  <a:gd name="connsiteY578" fmla="*/ 179747 h 470547"/>
                  <a:gd name="connsiteX579" fmla="*/ 236262 w 578488"/>
                  <a:gd name="connsiteY579" fmla="*/ 186523 h 470547"/>
                  <a:gd name="connsiteX580" fmla="*/ 233855 w 578488"/>
                  <a:gd name="connsiteY580" fmla="*/ 188504 h 470547"/>
                  <a:gd name="connsiteX581" fmla="*/ 228955 w 578488"/>
                  <a:gd name="connsiteY581" fmla="*/ 190744 h 470547"/>
                  <a:gd name="connsiteX582" fmla="*/ 226450 w 578488"/>
                  <a:gd name="connsiteY582" fmla="*/ 191608 h 470547"/>
                  <a:gd name="connsiteX583" fmla="*/ 223751 w 578488"/>
                  <a:gd name="connsiteY583" fmla="*/ 192114 h 470547"/>
                  <a:gd name="connsiteX584" fmla="*/ 215465 w 578488"/>
                  <a:gd name="connsiteY584" fmla="*/ 193008 h 470547"/>
                  <a:gd name="connsiteX585" fmla="*/ 216940 w 578488"/>
                  <a:gd name="connsiteY585" fmla="*/ 200220 h 470547"/>
                  <a:gd name="connsiteX586" fmla="*/ 217497 w 578488"/>
                  <a:gd name="connsiteY586" fmla="*/ 203404 h 470547"/>
                  <a:gd name="connsiteX587" fmla="*/ 217484 w 578488"/>
                  <a:gd name="connsiteY587" fmla="*/ 205291 h 470547"/>
                  <a:gd name="connsiteX588" fmla="*/ 216627 w 578488"/>
                  <a:gd name="connsiteY588" fmla="*/ 207126 h 470547"/>
                  <a:gd name="connsiteX589" fmla="*/ 215603 w 578488"/>
                  <a:gd name="connsiteY589" fmla="*/ 210635 h 470547"/>
                  <a:gd name="connsiteX590" fmla="*/ 214059 w 578488"/>
                  <a:gd name="connsiteY590" fmla="*/ 223129 h 470547"/>
                  <a:gd name="connsiteX591" fmla="*/ 212878 w 578488"/>
                  <a:gd name="connsiteY591" fmla="*/ 224469 h 470547"/>
                  <a:gd name="connsiteX592" fmla="*/ 211246 w 578488"/>
                  <a:gd name="connsiteY592" fmla="*/ 227840 h 470547"/>
                  <a:gd name="connsiteX593" fmla="*/ 205999 w 578488"/>
                  <a:gd name="connsiteY593" fmla="*/ 235919 h 470547"/>
                  <a:gd name="connsiteX594" fmla="*/ 201790 w 578488"/>
                  <a:gd name="connsiteY594" fmla="*/ 241272 h 470547"/>
                  <a:gd name="connsiteX595" fmla="*/ 195720 w 578488"/>
                  <a:gd name="connsiteY595" fmla="*/ 248960 h 470547"/>
                  <a:gd name="connsiteX596" fmla="*/ 200656 w 578488"/>
                  <a:gd name="connsiteY596" fmla="*/ 251381 h 470547"/>
                  <a:gd name="connsiteX597" fmla="*/ 205169 w 578488"/>
                  <a:gd name="connsiteY597" fmla="*/ 253145 h 470547"/>
                  <a:gd name="connsiteX598" fmla="*/ 206104 w 578488"/>
                  <a:gd name="connsiteY598" fmla="*/ 255857 h 470547"/>
                  <a:gd name="connsiteX599" fmla="*/ 206726 w 578488"/>
                  <a:gd name="connsiteY599" fmla="*/ 260380 h 470547"/>
                  <a:gd name="connsiteX600" fmla="*/ 206575 w 578488"/>
                  <a:gd name="connsiteY600" fmla="*/ 263453 h 470547"/>
                  <a:gd name="connsiteX601" fmla="*/ 204852 w 578488"/>
                  <a:gd name="connsiteY601" fmla="*/ 266213 h 470547"/>
                  <a:gd name="connsiteX602" fmla="*/ 203513 w 578488"/>
                  <a:gd name="connsiteY602" fmla="*/ 268148 h 470547"/>
                  <a:gd name="connsiteX603" fmla="*/ 202580 w 578488"/>
                  <a:gd name="connsiteY603" fmla="*/ 269091 h 470547"/>
                  <a:gd name="connsiteX604" fmla="*/ 196171 w 578488"/>
                  <a:gd name="connsiteY604" fmla="*/ 268152 h 470547"/>
                  <a:gd name="connsiteX605" fmla="*/ 187966 w 578488"/>
                  <a:gd name="connsiteY605" fmla="*/ 266945 h 470547"/>
                  <a:gd name="connsiteX606" fmla="*/ 185841 w 578488"/>
                  <a:gd name="connsiteY606" fmla="*/ 266934 h 470547"/>
                  <a:gd name="connsiteX607" fmla="*/ 181066 w 578488"/>
                  <a:gd name="connsiteY607" fmla="*/ 267803 h 470547"/>
                  <a:gd name="connsiteX608" fmla="*/ 176758 w 578488"/>
                  <a:gd name="connsiteY608" fmla="*/ 269586 h 470547"/>
                  <a:gd name="connsiteX609" fmla="*/ 174487 w 578488"/>
                  <a:gd name="connsiteY609" fmla="*/ 271088 h 470547"/>
                  <a:gd name="connsiteX610" fmla="*/ 173878 w 578488"/>
                  <a:gd name="connsiteY610" fmla="*/ 271685 h 470547"/>
                  <a:gd name="connsiteX611" fmla="*/ 171008 w 578488"/>
                  <a:gd name="connsiteY611" fmla="*/ 275099 h 470547"/>
                  <a:gd name="connsiteX612" fmla="*/ 165905 w 578488"/>
                  <a:gd name="connsiteY612" fmla="*/ 281156 h 470547"/>
                  <a:gd name="connsiteX613" fmla="*/ 163102 w 578488"/>
                  <a:gd name="connsiteY613" fmla="*/ 283795 h 470547"/>
                  <a:gd name="connsiteX614" fmla="*/ 163919 w 578488"/>
                  <a:gd name="connsiteY614" fmla="*/ 287426 h 470547"/>
                  <a:gd name="connsiteX615" fmla="*/ 159226 w 578488"/>
                  <a:gd name="connsiteY615" fmla="*/ 294429 h 470547"/>
                  <a:gd name="connsiteX616" fmla="*/ 162295 w 578488"/>
                  <a:gd name="connsiteY616" fmla="*/ 301478 h 470547"/>
                  <a:gd name="connsiteX617" fmla="*/ 162426 w 578488"/>
                  <a:gd name="connsiteY617" fmla="*/ 301709 h 470547"/>
                  <a:gd name="connsiteX618" fmla="*/ 164052 w 578488"/>
                  <a:gd name="connsiteY618" fmla="*/ 304551 h 470547"/>
                  <a:gd name="connsiteX619" fmla="*/ 162347 w 578488"/>
                  <a:gd name="connsiteY619" fmla="*/ 306381 h 470547"/>
                  <a:gd name="connsiteX620" fmla="*/ 161630 w 578488"/>
                  <a:gd name="connsiteY620" fmla="*/ 307364 h 470547"/>
                  <a:gd name="connsiteX621" fmla="*/ 161873 w 578488"/>
                  <a:gd name="connsiteY621" fmla="*/ 310603 h 470547"/>
                  <a:gd name="connsiteX622" fmla="*/ 162321 w 578488"/>
                  <a:gd name="connsiteY622" fmla="*/ 314217 h 470547"/>
                  <a:gd name="connsiteX623" fmla="*/ 161923 w 578488"/>
                  <a:gd name="connsiteY623" fmla="*/ 316334 h 470547"/>
                  <a:gd name="connsiteX624" fmla="*/ 161761 w 578488"/>
                  <a:gd name="connsiteY624" fmla="*/ 318682 h 470547"/>
                  <a:gd name="connsiteX625" fmla="*/ 165940 w 578488"/>
                  <a:gd name="connsiteY625" fmla="*/ 329208 h 470547"/>
                  <a:gd name="connsiteX626" fmla="*/ 165892 w 578488"/>
                  <a:gd name="connsiteY626" fmla="*/ 331669 h 470547"/>
                  <a:gd name="connsiteX627" fmla="*/ 165685 w 578488"/>
                  <a:gd name="connsiteY627" fmla="*/ 333254 h 470547"/>
                  <a:gd name="connsiteX628" fmla="*/ 164396 w 578488"/>
                  <a:gd name="connsiteY628" fmla="*/ 339764 h 470547"/>
                  <a:gd name="connsiteX629" fmla="*/ 162664 w 578488"/>
                  <a:gd name="connsiteY629" fmla="*/ 348480 h 470547"/>
                  <a:gd name="connsiteX630" fmla="*/ 165687 w 578488"/>
                  <a:gd name="connsiteY630" fmla="*/ 350764 h 470547"/>
                  <a:gd name="connsiteX631" fmla="*/ 169993 w 578488"/>
                  <a:gd name="connsiteY631" fmla="*/ 353492 h 470547"/>
                  <a:gd name="connsiteX632" fmla="*/ 172409 w 578488"/>
                  <a:gd name="connsiteY632" fmla="*/ 354565 h 470547"/>
                  <a:gd name="connsiteX633" fmla="*/ 175979 w 578488"/>
                  <a:gd name="connsiteY633" fmla="*/ 357800 h 470547"/>
                  <a:gd name="connsiteX634" fmla="*/ 178704 w 578488"/>
                  <a:gd name="connsiteY634" fmla="*/ 360956 h 470547"/>
                  <a:gd name="connsiteX635" fmla="*/ 178326 w 578488"/>
                  <a:gd name="connsiteY635" fmla="*/ 363049 h 470547"/>
                  <a:gd name="connsiteX636" fmla="*/ 177542 w 578488"/>
                  <a:gd name="connsiteY636" fmla="*/ 365356 h 470547"/>
                  <a:gd name="connsiteX637" fmla="*/ 176395 w 578488"/>
                  <a:gd name="connsiteY637" fmla="*/ 366968 h 470547"/>
                  <a:gd name="connsiteX638" fmla="*/ 175322 w 578488"/>
                  <a:gd name="connsiteY638" fmla="*/ 369179 h 470547"/>
                  <a:gd name="connsiteX639" fmla="*/ 174841 w 578488"/>
                  <a:gd name="connsiteY639" fmla="*/ 370806 h 470547"/>
                  <a:gd name="connsiteX640" fmla="*/ 174331 w 578488"/>
                  <a:gd name="connsiteY640" fmla="*/ 371244 h 470547"/>
                  <a:gd name="connsiteX641" fmla="*/ 169568 w 578488"/>
                  <a:gd name="connsiteY641" fmla="*/ 371422 h 470547"/>
                  <a:gd name="connsiteX642" fmla="*/ 167049 w 578488"/>
                  <a:gd name="connsiteY642" fmla="*/ 372037 h 470547"/>
                  <a:gd name="connsiteX643" fmla="*/ 165732 w 578488"/>
                  <a:gd name="connsiteY643" fmla="*/ 372726 h 470547"/>
                  <a:gd name="connsiteX644" fmla="*/ 166186 w 578488"/>
                  <a:gd name="connsiteY644" fmla="*/ 376434 h 470547"/>
                  <a:gd name="connsiteX645" fmla="*/ 169075 w 578488"/>
                  <a:gd name="connsiteY645" fmla="*/ 383209 h 470547"/>
                  <a:gd name="connsiteX646" fmla="*/ 171474 w 578488"/>
                  <a:gd name="connsiteY646" fmla="*/ 388013 h 470547"/>
                  <a:gd name="connsiteX647" fmla="*/ 172245 w 578488"/>
                  <a:gd name="connsiteY647" fmla="*/ 391175 h 470547"/>
                  <a:gd name="connsiteX648" fmla="*/ 171453 w 578488"/>
                  <a:gd name="connsiteY648" fmla="*/ 394375 h 470547"/>
                  <a:gd name="connsiteX649" fmla="*/ 170634 w 578488"/>
                  <a:gd name="connsiteY649" fmla="*/ 396012 h 470547"/>
                  <a:gd name="connsiteX650" fmla="*/ 170608 w 578488"/>
                  <a:gd name="connsiteY650" fmla="*/ 398214 h 470547"/>
                  <a:gd name="connsiteX651" fmla="*/ 169978 w 578488"/>
                  <a:gd name="connsiteY651" fmla="*/ 402590 h 470547"/>
                  <a:gd name="connsiteX652" fmla="*/ 168118 w 578488"/>
                  <a:gd name="connsiteY652" fmla="*/ 404799 h 470547"/>
                  <a:gd name="connsiteX653" fmla="*/ 165685 w 578488"/>
                  <a:gd name="connsiteY653" fmla="*/ 407204 h 470547"/>
                  <a:gd name="connsiteX654" fmla="*/ 162971 w 578488"/>
                  <a:gd name="connsiteY654" fmla="*/ 408999 h 470547"/>
                  <a:gd name="connsiteX655" fmla="*/ 160818 w 578488"/>
                  <a:gd name="connsiteY655" fmla="*/ 409503 h 470547"/>
                  <a:gd name="connsiteX656" fmla="*/ 158969 w 578488"/>
                  <a:gd name="connsiteY656" fmla="*/ 409711 h 470547"/>
                  <a:gd name="connsiteX657" fmla="*/ 157728 w 578488"/>
                  <a:gd name="connsiteY657" fmla="*/ 410622 h 470547"/>
                  <a:gd name="connsiteX658" fmla="*/ 156602 w 578488"/>
                  <a:gd name="connsiteY658" fmla="*/ 413299 h 470547"/>
                  <a:gd name="connsiteX659" fmla="*/ 155564 w 578488"/>
                  <a:gd name="connsiteY659" fmla="*/ 416106 h 470547"/>
                  <a:gd name="connsiteX660" fmla="*/ 152169 w 578488"/>
                  <a:gd name="connsiteY660" fmla="*/ 419553 h 470547"/>
                  <a:gd name="connsiteX661" fmla="*/ 152260 w 578488"/>
                  <a:gd name="connsiteY661" fmla="*/ 420752 h 470547"/>
                  <a:gd name="connsiteX662" fmla="*/ 153553 w 578488"/>
                  <a:gd name="connsiteY662" fmla="*/ 424829 h 470547"/>
                  <a:gd name="connsiteX663" fmla="*/ 154765 w 578488"/>
                  <a:gd name="connsiteY663" fmla="*/ 429460 h 470547"/>
                  <a:gd name="connsiteX664" fmla="*/ 153741 w 578488"/>
                  <a:gd name="connsiteY664" fmla="*/ 433781 h 470547"/>
                  <a:gd name="connsiteX665" fmla="*/ 152865 w 578488"/>
                  <a:gd name="connsiteY665" fmla="*/ 438308 h 470547"/>
                  <a:gd name="connsiteX666" fmla="*/ 151329 w 578488"/>
                  <a:gd name="connsiteY666" fmla="*/ 441320 h 470547"/>
                  <a:gd name="connsiteX667" fmla="*/ 149135 w 578488"/>
                  <a:gd name="connsiteY667" fmla="*/ 442395 h 470547"/>
                  <a:gd name="connsiteX668" fmla="*/ 147524 w 578488"/>
                  <a:gd name="connsiteY668" fmla="*/ 441858 h 470547"/>
                  <a:gd name="connsiteX669" fmla="*/ 145702 w 578488"/>
                  <a:gd name="connsiteY669" fmla="*/ 437727 h 470547"/>
                  <a:gd name="connsiteX670" fmla="*/ 145661 w 578488"/>
                  <a:gd name="connsiteY670" fmla="*/ 436776 h 470547"/>
                  <a:gd name="connsiteX671" fmla="*/ 145207 w 578488"/>
                  <a:gd name="connsiteY671" fmla="*/ 435511 h 470547"/>
                  <a:gd name="connsiteX672" fmla="*/ 140038 w 578488"/>
                  <a:gd name="connsiteY672" fmla="*/ 434250 h 470547"/>
                  <a:gd name="connsiteX673" fmla="*/ 139124 w 578488"/>
                  <a:gd name="connsiteY673" fmla="*/ 434296 h 470547"/>
                  <a:gd name="connsiteX674" fmla="*/ 137092 w 578488"/>
                  <a:gd name="connsiteY674" fmla="*/ 433557 h 470547"/>
                  <a:gd name="connsiteX675" fmla="*/ 135901 w 578488"/>
                  <a:gd name="connsiteY675" fmla="*/ 433348 h 470547"/>
                  <a:gd name="connsiteX676" fmla="*/ 133456 w 578488"/>
                  <a:gd name="connsiteY676" fmla="*/ 432921 h 470547"/>
                  <a:gd name="connsiteX677" fmla="*/ 131424 w 578488"/>
                  <a:gd name="connsiteY677" fmla="*/ 429261 h 470547"/>
                  <a:gd name="connsiteX678" fmla="*/ 129265 w 578488"/>
                  <a:gd name="connsiteY678" fmla="*/ 426212 h 470547"/>
                  <a:gd name="connsiteX679" fmla="*/ 128958 w 578488"/>
                  <a:gd name="connsiteY679" fmla="*/ 424936 h 470547"/>
                  <a:gd name="connsiteX680" fmla="*/ 129032 w 578488"/>
                  <a:gd name="connsiteY680" fmla="*/ 419218 h 470547"/>
                  <a:gd name="connsiteX681" fmla="*/ 128371 w 578488"/>
                  <a:gd name="connsiteY681" fmla="*/ 416670 h 470547"/>
                  <a:gd name="connsiteX682" fmla="*/ 128168 w 578488"/>
                  <a:gd name="connsiteY682" fmla="*/ 413889 h 470547"/>
                  <a:gd name="connsiteX683" fmla="*/ 126809 w 578488"/>
                  <a:gd name="connsiteY683" fmla="*/ 416151 h 470547"/>
                  <a:gd name="connsiteX684" fmla="*/ 127598 w 578488"/>
                  <a:gd name="connsiteY684" fmla="*/ 419723 h 470547"/>
                  <a:gd name="connsiteX685" fmla="*/ 125922 w 578488"/>
                  <a:gd name="connsiteY685" fmla="*/ 421220 h 470547"/>
                  <a:gd name="connsiteX686" fmla="*/ 123808 w 578488"/>
                  <a:gd name="connsiteY686" fmla="*/ 421947 h 470547"/>
                  <a:gd name="connsiteX687" fmla="*/ 124007 w 578488"/>
                  <a:gd name="connsiteY687" fmla="*/ 424035 h 470547"/>
                  <a:gd name="connsiteX688" fmla="*/ 124875 w 578488"/>
                  <a:gd name="connsiteY688" fmla="*/ 424430 h 470547"/>
                  <a:gd name="connsiteX689" fmla="*/ 125056 w 578488"/>
                  <a:gd name="connsiteY689" fmla="*/ 426595 h 470547"/>
                  <a:gd name="connsiteX690" fmla="*/ 124542 w 578488"/>
                  <a:gd name="connsiteY690" fmla="*/ 429796 h 470547"/>
                  <a:gd name="connsiteX691" fmla="*/ 120381 w 578488"/>
                  <a:gd name="connsiteY691" fmla="*/ 436895 h 470547"/>
                  <a:gd name="connsiteX692" fmla="*/ 119541 w 578488"/>
                  <a:gd name="connsiteY692" fmla="*/ 437657 h 470547"/>
                  <a:gd name="connsiteX693" fmla="*/ 118971 w 578488"/>
                  <a:gd name="connsiteY693" fmla="*/ 438614 h 470547"/>
                  <a:gd name="connsiteX694" fmla="*/ 116842 w 578488"/>
                  <a:gd name="connsiteY694" fmla="*/ 437978 h 470547"/>
                  <a:gd name="connsiteX695" fmla="*/ 114110 w 578488"/>
                  <a:gd name="connsiteY695" fmla="*/ 439950 h 470547"/>
                  <a:gd name="connsiteX696" fmla="*/ 111523 w 578488"/>
                  <a:gd name="connsiteY696" fmla="*/ 440266 h 470547"/>
                  <a:gd name="connsiteX697" fmla="*/ 110586 w 578488"/>
                  <a:gd name="connsiteY697" fmla="*/ 438035 h 470547"/>
                  <a:gd name="connsiteX698" fmla="*/ 106936 w 578488"/>
                  <a:gd name="connsiteY698" fmla="*/ 435079 h 470547"/>
                  <a:gd name="connsiteX699" fmla="*/ 105213 w 578488"/>
                  <a:gd name="connsiteY699" fmla="*/ 435245 h 470547"/>
                  <a:gd name="connsiteX700" fmla="*/ 106760 w 578488"/>
                  <a:gd name="connsiteY700" fmla="*/ 436704 h 470547"/>
                  <a:gd name="connsiteX701" fmla="*/ 108284 w 578488"/>
                  <a:gd name="connsiteY701" fmla="*/ 438599 h 470547"/>
                  <a:gd name="connsiteX702" fmla="*/ 107418 w 578488"/>
                  <a:gd name="connsiteY702" fmla="*/ 439853 h 470547"/>
                  <a:gd name="connsiteX703" fmla="*/ 106567 w 578488"/>
                  <a:gd name="connsiteY703" fmla="*/ 440671 h 470547"/>
                  <a:gd name="connsiteX704" fmla="*/ 105077 w 578488"/>
                  <a:gd name="connsiteY704" fmla="*/ 441095 h 470547"/>
                  <a:gd name="connsiteX705" fmla="*/ 99746 w 578488"/>
                  <a:gd name="connsiteY705" fmla="*/ 443570 h 470547"/>
                  <a:gd name="connsiteX706" fmla="*/ 101644 w 578488"/>
                  <a:gd name="connsiteY706" fmla="*/ 445231 h 470547"/>
                  <a:gd name="connsiteX707" fmla="*/ 100033 w 578488"/>
                  <a:gd name="connsiteY707" fmla="*/ 447116 h 470547"/>
                  <a:gd name="connsiteX708" fmla="*/ 98170 w 578488"/>
                  <a:gd name="connsiteY708" fmla="*/ 447393 h 470547"/>
                  <a:gd name="connsiteX709" fmla="*/ 97176 w 578488"/>
                  <a:gd name="connsiteY709" fmla="*/ 448273 h 470547"/>
                  <a:gd name="connsiteX710" fmla="*/ 96831 w 578488"/>
                  <a:gd name="connsiteY710" fmla="*/ 449467 h 470547"/>
                  <a:gd name="connsiteX711" fmla="*/ 91309 w 578488"/>
                  <a:gd name="connsiteY711" fmla="*/ 452866 h 470547"/>
                  <a:gd name="connsiteX712" fmla="*/ 82309 w 578488"/>
                  <a:gd name="connsiteY712" fmla="*/ 461559 h 470547"/>
                  <a:gd name="connsiteX713" fmla="*/ 77684 w 578488"/>
                  <a:gd name="connsiteY713" fmla="*/ 464009 h 470547"/>
                  <a:gd name="connsiteX714" fmla="*/ 74453 w 578488"/>
                  <a:gd name="connsiteY714" fmla="*/ 466554 h 470547"/>
                  <a:gd name="connsiteX715" fmla="*/ 71607 w 578488"/>
                  <a:gd name="connsiteY715" fmla="*/ 466491 h 470547"/>
                  <a:gd name="connsiteX716" fmla="*/ 68029 w 578488"/>
                  <a:gd name="connsiteY716" fmla="*/ 468652 h 470547"/>
                  <a:gd name="connsiteX717" fmla="*/ 58970 w 578488"/>
                  <a:gd name="connsiteY717" fmla="*/ 470547 h 470547"/>
                  <a:gd name="connsiteX718" fmla="*/ 52961 w 578488"/>
                  <a:gd name="connsiteY718" fmla="*/ 469690 h 470547"/>
                  <a:gd name="connsiteX719" fmla="*/ 48776 w 578488"/>
                  <a:gd name="connsiteY719" fmla="*/ 470442 h 470547"/>
                  <a:gd name="connsiteX720" fmla="*/ 46532 w 578488"/>
                  <a:gd name="connsiteY720" fmla="*/ 468957 h 470547"/>
                  <a:gd name="connsiteX721" fmla="*/ 46241 w 578488"/>
                  <a:gd name="connsiteY721" fmla="*/ 467936 h 470547"/>
                  <a:gd name="connsiteX722" fmla="*/ 46353 w 578488"/>
                  <a:gd name="connsiteY722" fmla="*/ 467343 h 470547"/>
                  <a:gd name="connsiteX723" fmla="*/ 46729 w 578488"/>
                  <a:gd name="connsiteY723" fmla="*/ 466632 h 470547"/>
                  <a:gd name="connsiteX724" fmla="*/ 45949 w 578488"/>
                  <a:gd name="connsiteY724" fmla="*/ 466380 h 470547"/>
                  <a:gd name="connsiteX725" fmla="*/ 44308 w 578488"/>
                  <a:gd name="connsiteY725" fmla="*/ 466257 h 470547"/>
                  <a:gd name="connsiteX726" fmla="*/ 43606 w 578488"/>
                  <a:gd name="connsiteY726" fmla="*/ 466974 h 470547"/>
                  <a:gd name="connsiteX727" fmla="*/ 43511 w 578488"/>
                  <a:gd name="connsiteY727" fmla="*/ 468602 h 470547"/>
                  <a:gd name="connsiteX728" fmla="*/ 42730 w 578488"/>
                  <a:gd name="connsiteY728" fmla="*/ 469027 h 470547"/>
                  <a:gd name="connsiteX729" fmla="*/ 39613 w 578488"/>
                  <a:gd name="connsiteY729" fmla="*/ 468096 h 470547"/>
                  <a:gd name="connsiteX730" fmla="*/ 38830 w 578488"/>
                  <a:gd name="connsiteY730" fmla="*/ 467257 h 470547"/>
                  <a:gd name="connsiteX731" fmla="*/ 39950 w 578488"/>
                  <a:gd name="connsiteY731" fmla="*/ 465556 h 470547"/>
                  <a:gd name="connsiteX732" fmla="*/ 41868 w 578488"/>
                  <a:gd name="connsiteY732" fmla="*/ 464023 h 470547"/>
                  <a:gd name="connsiteX733" fmla="*/ 41520 w 578488"/>
                  <a:gd name="connsiteY733" fmla="*/ 463709 h 470547"/>
                  <a:gd name="connsiteX734" fmla="*/ 41147 w 578488"/>
                  <a:gd name="connsiteY734" fmla="*/ 462777 h 470547"/>
                  <a:gd name="connsiteX735" fmla="*/ 40211 w 578488"/>
                  <a:gd name="connsiteY735" fmla="*/ 462659 h 470547"/>
                  <a:gd name="connsiteX736" fmla="*/ 37424 w 578488"/>
                  <a:gd name="connsiteY736" fmla="*/ 462884 h 470547"/>
                  <a:gd name="connsiteX737" fmla="*/ 35159 w 578488"/>
                  <a:gd name="connsiteY737" fmla="*/ 462609 h 470547"/>
                  <a:gd name="connsiteX738" fmla="*/ 27765 w 578488"/>
                  <a:gd name="connsiteY738" fmla="*/ 459156 h 470547"/>
                  <a:gd name="connsiteX739" fmla="*/ 26038 w 578488"/>
                  <a:gd name="connsiteY739" fmla="*/ 457312 h 470547"/>
                  <a:gd name="connsiteX740" fmla="*/ 20073 w 578488"/>
                  <a:gd name="connsiteY740" fmla="*/ 454363 h 470547"/>
                  <a:gd name="connsiteX741" fmla="*/ 17400 w 578488"/>
                  <a:gd name="connsiteY741" fmla="*/ 451234 h 470547"/>
                  <a:gd name="connsiteX742" fmla="*/ 15882 w 578488"/>
                  <a:gd name="connsiteY742" fmla="*/ 447798 h 470547"/>
                  <a:gd name="connsiteX743" fmla="*/ 15996 w 578488"/>
                  <a:gd name="connsiteY743" fmla="*/ 444680 h 470547"/>
                  <a:gd name="connsiteX744" fmla="*/ 16728 w 578488"/>
                  <a:gd name="connsiteY744" fmla="*/ 439723 h 470547"/>
                  <a:gd name="connsiteX745" fmla="*/ 17981 w 578488"/>
                  <a:gd name="connsiteY745" fmla="*/ 438496 h 470547"/>
                  <a:gd name="connsiteX746" fmla="*/ 23334 w 578488"/>
                  <a:gd name="connsiteY746" fmla="*/ 440234 h 470547"/>
                  <a:gd name="connsiteX747" fmla="*/ 28745 w 578488"/>
                  <a:gd name="connsiteY747" fmla="*/ 443134 h 470547"/>
                  <a:gd name="connsiteX748" fmla="*/ 29592 w 578488"/>
                  <a:gd name="connsiteY748" fmla="*/ 442991 h 470547"/>
                  <a:gd name="connsiteX749" fmla="*/ 31291 w 578488"/>
                  <a:gd name="connsiteY749" fmla="*/ 440715 h 470547"/>
                  <a:gd name="connsiteX750" fmla="*/ 34589 w 578488"/>
                  <a:gd name="connsiteY750" fmla="*/ 438885 h 470547"/>
                  <a:gd name="connsiteX751" fmla="*/ 33656 w 578488"/>
                  <a:gd name="connsiteY751" fmla="*/ 438380 h 470547"/>
                  <a:gd name="connsiteX752" fmla="*/ 28754 w 578488"/>
                  <a:gd name="connsiteY752" fmla="*/ 440479 h 470547"/>
                  <a:gd name="connsiteX753" fmla="*/ 26931 w 578488"/>
                  <a:gd name="connsiteY753" fmla="*/ 439316 h 470547"/>
                  <a:gd name="connsiteX754" fmla="*/ 24105 w 578488"/>
                  <a:gd name="connsiteY754" fmla="*/ 436946 h 470547"/>
                  <a:gd name="connsiteX755" fmla="*/ 24105 w 578488"/>
                  <a:gd name="connsiteY755" fmla="*/ 435725 h 470547"/>
                  <a:gd name="connsiteX756" fmla="*/ 25422 w 578488"/>
                  <a:gd name="connsiteY756" fmla="*/ 434503 h 470547"/>
                  <a:gd name="connsiteX757" fmla="*/ 25860 w 578488"/>
                  <a:gd name="connsiteY757" fmla="*/ 432849 h 470547"/>
                  <a:gd name="connsiteX758" fmla="*/ 25169 w 578488"/>
                  <a:gd name="connsiteY758" fmla="*/ 431287 h 470547"/>
                  <a:gd name="connsiteX759" fmla="*/ 25491 w 578488"/>
                  <a:gd name="connsiteY759" fmla="*/ 429160 h 470547"/>
                  <a:gd name="connsiteX760" fmla="*/ 27677 w 578488"/>
                  <a:gd name="connsiteY760" fmla="*/ 426901 h 470547"/>
                  <a:gd name="connsiteX761" fmla="*/ 30954 w 578488"/>
                  <a:gd name="connsiteY761" fmla="*/ 424611 h 470547"/>
                  <a:gd name="connsiteX762" fmla="*/ 33315 w 578488"/>
                  <a:gd name="connsiteY762" fmla="*/ 422399 h 470547"/>
                  <a:gd name="connsiteX763" fmla="*/ 35740 w 578488"/>
                  <a:gd name="connsiteY763" fmla="*/ 421036 h 470547"/>
                  <a:gd name="connsiteX764" fmla="*/ 35487 w 578488"/>
                  <a:gd name="connsiteY764" fmla="*/ 420581 h 470547"/>
                  <a:gd name="connsiteX765" fmla="*/ 32714 w 578488"/>
                  <a:gd name="connsiteY765" fmla="*/ 421449 h 470547"/>
                  <a:gd name="connsiteX766" fmla="*/ 30062 w 578488"/>
                  <a:gd name="connsiteY766" fmla="*/ 422921 h 470547"/>
                  <a:gd name="connsiteX767" fmla="*/ 26940 w 578488"/>
                  <a:gd name="connsiteY767" fmla="*/ 425385 h 470547"/>
                  <a:gd name="connsiteX768" fmla="*/ 23133 w 578488"/>
                  <a:gd name="connsiteY768" fmla="*/ 427381 h 470547"/>
                  <a:gd name="connsiteX769" fmla="*/ 20319 w 578488"/>
                  <a:gd name="connsiteY769" fmla="*/ 428155 h 470547"/>
                  <a:gd name="connsiteX770" fmla="*/ 18978 w 578488"/>
                  <a:gd name="connsiteY770" fmla="*/ 428795 h 470547"/>
                  <a:gd name="connsiteX771" fmla="*/ 16916 w 578488"/>
                  <a:gd name="connsiteY771" fmla="*/ 429417 h 470547"/>
                  <a:gd name="connsiteX772" fmla="*/ 14783 w 578488"/>
                  <a:gd name="connsiteY772" fmla="*/ 432273 h 470547"/>
                  <a:gd name="connsiteX773" fmla="*/ 12455 w 578488"/>
                  <a:gd name="connsiteY773" fmla="*/ 433495 h 470547"/>
                  <a:gd name="connsiteX774" fmla="*/ 8274 w 578488"/>
                  <a:gd name="connsiteY774" fmla="*/ 433619 h 470547"/>
                  <a:gd name="connsiteX775" fmla="*/ 7355 w 578488"/>
                  <a:gd name="connsiteY775" fmla="*/ 431533 h 470547"/>
                  <a:gd name="connsiteX776" fmla="*/ 8535 w 578488"/>
                  <a:gd name="connsiteY776" fmla="*/ 424101 h 470547"/>
                  <a:gd name="connsiteX777" fmla="*/ 9799 w 578488"/>
                  <a:gd name="connsiteY777" fmla="*/ 420472 h 470547"/>
                  <a:gd name="connsiteX778" fmla="*/ 11185 w 578488"/>
                  <a:gd name="connsiteY778" fmla="*/ 417901 h 470547"/>
                  <a:gd name="connsiteX779" fmla="*/ 13366 w 578488"/>
                  <a:gd name="connsiteY779" fmla="*/ 417468 h 470547"/>
                  <a:gd name="connsiteX780" fmla="*/ 14891 w 578488"/>
                  <a:gd name="connsiteY780" fmla="*/ 415582 h 470547"/>
                  <a:gd name="connsiteX781" fmla="*/ 16156 w 578488"/>
                  <a:gd name="connsiteY781" fmla="*/ 415582 h 470547"/>
                  <a:gd name="connsiteX782" fmla="*/ 17257 w 578488"/>
                  <a:gd name="connsiteY782" fmla="*/ 416453 h 470547"/>
                  <a:gd name="connsiteX783" fmla="*/ 21518 w 578488"/>
                  <a:gd name="connsiteY783" fmla="*/ 417297 h 470547"/>
                  <a:gd name="connsiteX784" fmla="*/ 23621 w 578488"/>
                  <a:gd name="connsiteY784" fmla="*/ 414895 h 470547"/>
                  <a:gd name="connsiteX785" fmla="*/ 26357 w 578488"/>
                  <a:gd name="connsiteY785" fmla="*/ 414543 h 470547"/>
                  <a:gd name="connsiteX786" fmla="*/ 31345 w 578488"/>
                  <a:gd name="connsiteY786" fmla="*/ 412116 h 470547"/>
                  <a:gd name="connsiteX787" fmla="*/ 31241 w 578488"/>
                  <a:gd name="connsiteY787" fmla="*/ 411674 h 470547"/>
                  <a:gd name="connsiteX788" fmla="*/ 27866 w 578488"/>
                  <a:gd name="connsiteY788" fmla="*/ 412208 h 470547"/>
                  <a:gd name="connsiteX789" fmla="*/ 25819 w 578488"/>
                  <a:gd name="connsiteY789" fmla="*/ 412287 h 470547"/>
                  <a:gd name="connsiteX790" fmla="*/ 22885 w 578488"/>
                  <a:gd name="connsiteY790" fmla="*/ 412896 h 470547"/>
                  <a:gd name="connsiteX791" fmla="*/ 21326 w 578488"/>
                  <a:gd name="connsiteY791" fmla="*/ 412461 h 470547"/>
                  <a:gd name="connsiteX792" fmla="*/ 20596 w 578488"/>
                  <a:gd name="connsiteY792" fmla="*/ 410642 h 470547"/>
                  <a:gd name="connsiteX793" fmla="*/ 21770 w 578488"/>
                  <a:gd name="connsiteY793" fmla="*/ 409002 h 470547"/>
                  <a:gd name="connsiteX794" fmla="*/ 26478 w 578488"/>
                  <a:gd name="connsiteY794" fmla="*/ 405081 h 470547"/>
                  <a:gd name="connsiteX795" fmla="*/ 28102 w 578488"/>
                  <a:gd name="connsiteY795" fmla="*/ 403361 h 470547"/>
                  <a:gd name="connsiteX796" fmla="*/ 29028 w 578488"/>
                  <a:gd name="connsiteY796" fmla="*/ 401753 h 470547"/>
                  <a:gd name="connsiteX797" fmla="*/ 28881 w 578488"/>
                  <a:gd name="connsiteY797" fmla="*/ 400658 h 470547"/>
                  <a:gd name="connsiteX798" fmla="*/ 29663 w 578488"/>
                  <a:gd name="connsiteY798" fmla="*/ 398392 h 470547"/>
                  <a:gd name="connsiteX799" fmla="*/ 34267 w 578488"/>
                  <a:gd name="connsiteY799" fmla="*/ 394426 h 470547"/>
                  <a:gd name="connsiteX800" fmla="*/ 38011 w 578488"/>
                  <a:gd name="connsiteY800" fmla="*/ 392611 h 470547"/>
                  <a:gd name="connsiteX801" fmla="*/ 39240 w 578488"/>
                  <a:gd name="connsiteY801" fmla="*/ 394173 h 470547"/>
                  <a:gd name="connsiteX802" fmla="*/ 38195 w 578488"/>
                  <a:gd name="connsiteY802" fmla="*/ 399051 h 470547"/>
                  <a:gd name="connsiteX803" fmla="*/ 38205 w 578488"/>
                  <a:gd name="connsiteY803" fmla="*/ 401062 h 470547"/>
                  <a:gd name="connsiteX804" fmla="*/ 41170 w 578488"/>
                  <a:gd name="connsiteY804" fmla="*/ 393952 h 470547"/>
                  <a:gd name="connsiteX805" fmla="*/ 42475 w 578488"/>
                  <a:gd name="connsiteY805" fmla="*/ 392258 h 470547"/>
                  <a:gd name="connsiteX806" fmla="*/ 43960 w 578488"/>
                  <a:gd name="connsiteY806" fmla="*/ 391063 h 470547"/>
                  <a:gd name="connsiteX807" fmla="*/ 47556 w 578488"/>
                  <a:gd name="connsiteY807" fmla="*/ 390260 h 470547"/>
                  <a:gd name="connsiteX808" fmla="*/ 48573 w 578488"/>
                  <a:gd name="connsiteY808" fmla="*/ 389136 h 470547"/>
                  <a:gd name="connsiteX809" fmla="*/ 44386 w 578488"/>
                  <a:gd name="connsiteY809" fmla="*/ 389508 h 470547"/>
                  <a:gd name="connsiteX810" fmla="*/ 34228 w 578488"/>
                  <a:gd name="connsiteY810" fmla="*/ 392228 h 470547"/>
                  <a:gd name="connsiteX811" fmla="*/ 29946 w 578488"/>
                  <a:gd name="connsiteY811" fmla="*/ 394649 h 470547"/>
                  <a:gd name="connsiteX812" fmla="*/ 28806 w 578488"/>
                  <a:gd name="connsiteY812" fmla="*/ 396513 h 470547"/>
                  <a:gd name="connsiteX813" fmla="*/ 25834 w 578488"/>
                  <a:gd name="connsiteY813" fmla="*/ 399318 h 470547"/>
                  <a:gd name="connsiteX814" fmla="*/ 24441 w 578488"/>
                  <a:gd name="connsiteY814" fmla="*/ 401138 h 470547"/>
                  <a:gd name="connsiteX815" fmla="*/ 23826 w 578488"/>
                  <a:gd name="connsiteY815" fmla="*/ 403807 h 470547"/>
                  <a:gd name="connsiteX816" fmla="*/ 22152 w 578488"/>
                  <a:gd name="connsiteY816" fmla="*/ 405256 h 470547"/>
                  <a:gd name="connsiteX817" fmla="*/ 19896 w 578488"/>
                  <a:gd name="connsiteY817" fmla="*/ 405791 h 470547"/>
                  <a:gd name="connsiteX818" fmla="*/ 16761 w 578488"/>
                  <a:gd name="connsiteY818" fmla="*/ 409168 h 470547"/>
                  <a:gd name="connsiteX819" fmla="*/ 15379 w 578488"/>
                  <a:gd name="connsiteY819" fmla="*/ 411878 h 470547"/>
                  <a:gd name="connsiteX820" fmla="*/ 12259 w 578488"/>
                  <a:gd name="connsiteY820" fmla="*/ 414035 h 470547"/>
                  <a:gd name="connsiteX821" fmla="*/ 10278 w 578488"/>
                  <a:gd name="connsiteY821" fmla="*/ 415692 h 470547"/>
                  <a:gd name="connsiteX822" fmla="*/ 9628 w 578488"/>
                  <a:gd name="connsiteY822" fmla="*/ 416283 h 470547"/>
                  <a:gd name="connsiteX823" fmla="*/ 8557 w 578488"/>
                  <a:gd name="connsiteY823" fmla="*/ 417911 h 470547"/>
                  <a:gd name="connsiteX824" fmla="*/ 7667 w 578488"/>
                  <a:gd name="connsiteY824" fmla="*/ 418025 h 470547"/>
                  <a:gd name="connsiteX825" fmla="*/ 6892 w 578488"/>
                  <a:gd name="connsiteY825" fmla="*/ 417071 h 470547"/>
                  <a:gd name="connsiteX826" fmla="*/ 6763 w 578488"/>
                  <a:gd name="connsiteY826" fmla="*/ 414970 h 470547"/>
                  <a:gd name="connsiteX827" fmla="*/ 7080 w 578488"/>
                  <a:gd name="connsiteY827" fmla="*/ 411611 h 470547"/>
                  <a:gd name="connsiteX828" fmla="*/ 8581 w 578488"/>
                  <a:gd name="connsiteY828" fmla="*/ 409191 h 470547"/>
                  <a:gd name="connsiteX829" fmla="*/ 9298 w 578488"/>
                  <a:gd name="connsiteY829" fmla="*/ 406824 h 470547"/>
                  <a:gd name="connsiteX830" fmla="*/ 8300 w 578488"/>
                  <a:gd name="connsiteY830" fmla="*/ 404611 h 470547"/>
                  <a:gd name="connsiteX831" fmla="*/ 8991 w 578488"/>
                  <a:gd name="connsiteY831" fmla="*/ 403214 h 470547"/>
                  <a:gd name="connsiteX832" fmla="*/ 10313 w 578488"/>
                  <a:gd name="connsiteY832" fmla="*/ 403262 h 470547"/>
                  <a:gd name="connsiteX833" fmla="*/ 12768 w 578488"/>
                  <a:gd name="connsiteY833" fmla="*/ 403899 h 470547"/>
                  <a:gd name="connsiteX834" fmla="*/ 15379 w 578488"/>
                  <a:gd name="connsiteY834" fmla="*/ 403797 h 470547"/>
                  <a:gd name="connsiteX835" fmla="*/ 19669 w 578488"/>
                  <a:gd name="connsiteY835" fmla="*/ 402047 h 470547"/>
                  <a:gd name="connsiteX836" fmla="*/ 18985 w 578488"/>
                  <a:gd name="connsiteY836" fmla="*/ 401024 h 470547"/>
                  <a:gd name="connsiteX837" fmla="*/ 17132 w 578488"/>
                  <a:gd name="connsiteY837" fmla="*/ 400878 h 470547"/>
                  <a:gd name="connsiteX838" fmla="*/ 13673 w 578488"/>
                  <a:gd name="connsiteY838" fmla="*/ 401024 h 470547"/>
                  <a:gd name="connsiteX839" fmla="*/ 10764 w 578488"/>
                  <a:gd name="connsiteY839" fmla="*/ 399313 h 470547"/>
                  <a:gd name="connsiteX840" fmla="*/ 8503 w 578488"/>
                  <a:gd name="connsiteY840" fmla="*/ 395906 h 470547"/>
                  <a:gd name="connsiteX841" fmla="*/ 7475 w 578488"/>
                  <a:gd name="connsiteY841" fmla="*/ 391346 h 470547"/>
                  <a:gd name="connsiteX842" fmla="*/ 8162 w 578488"/>
                  <a:gd name="connsiteY842" fmla="*/ 390040 h 470547"/>
                  <a:gd name="connsiteX843" fmla="*/ 16528 w 578488"/>
                  <a:gd name="connsiteY843" fmla="*/ 385382 h 470547"/>
                  <a:gd name="connsiteX844" fmla="*/ 18780 w 578488"/>
                  <a:gd name="connsiteY844" fmla="*/ 383264 h 470547"/>
                  <a:gd name="connsiteX845" fmla="*/ 17475 w 578488"/>
                  <a:gd name="connsiteY845" fmla="*/ 383054 h 470547"/>
                  <a:gd name="connsiteX846" fmla="*/ 14336 w 578488"/>
                  <a:gd name="connsiteY846" fmla="*/ 385623 h 470547"/>
                  <a:gd name="connsiteX847" fmla="*/ 9840 w 578488"/>
                  <a:gd name="connsiteY847" fmla="*/ 387216 h 470547"/>
                  <a:gd name="connsiteX848" fmla="*/ 7005 w 578488"/>
                  <a:gd name="connsiteY848" fmla="*/ 385001 h 470547"/>
                  <a:gd name="connsiteX849" fmla="*/ 5530 w 578488"/>
                  <a:gd name="connsiteY849" fmla="*/ 382612 h 470547"/>
                  <a:gd name="connsiteX850" fmla="*/ 4681 w 578488"/>
                  <a:gd name="connsiteY850" fmla="*/ 377560 h 470547"/>
                  <a:gd name="connsiteX851" fmla="*/ 4988 w 578488"/>
                  <a:gd name="connsiteY851" fmla="*/ 374959 h 470547"/>
                  <a:gd name="connsiteX852" fmla="*/ 4633 w 578488"/>
                  <a:gd name="connsiteY852" fmla="*/ 371534 h 470547"/>
                  <a:gd name="connsiteX853" fmla="*/ 6553 w 578488"/>
                  <a:gd name="connsiteY853" fmla="*/ 370420 h 470547"/>
                  <a:gd name="connsiteX854" fmla="*/ 8700 w 578488"/>
                  <a:gd name="connsiteY854" fmla="*/ 371012 h 470547"/>
                  <a:gd name="connsiteX855" fmla="*/ 10816 w 578488"/>
                  <a:gd name="connsiteY855" fmla="*/ 371232 h 470547"/>
                  <a:gd name="connsiteX856" fmla="*/ 15616 w 578488"/>
                  <a:gd name="connsiteY856" fmla="*/ 370932 h 470547"/>
                  <a:gd name="connsiteX857" fmla="*/ 26201 w 578488"/>
                  <a:gd name="connsiteY857" fmla="*/ 368874 h 470547"/>
                  <a:gd name="connsiteX858" fmla="*/ 33025 w 578488"/>
                  <a:gd name="connsiteY858" fmla="*/ 370097 h 470547"/>
                  <a:gd name="connsiteX859" fmla="*/ 35798 w 578488"/>
                  <a:gd name="connsiteY859" fmla="*/ 369985 h 470547"/>
                  <a:gd name="connsiteX860" fmla="*/ 40041 w 578488"/>
                  <a:gd name="connsiteY860" fmla="*/ 368212 h 470547"/>
                  <a:gd name="connsiteX861" fmla="*/ 43755 w 578488"/>
                  <a:gd name="connsiteY861" fmla="*/ 368029 h 470547"/>
                  <a:gd name="connsiteX862" fmla="*/ 46532 w 578488"/>
                  <a:gd name="connsiteY862" fmla="*/ 369384 h 470547"/>
                  <a:gd name="connsiteX863" fmla="*/ 48050 w 578488"/>
                  <a:gd name="connsiteY863" fmla="*/ 370937 h 470547"/>
                  <a:gd name="connsiteX864" fmla="*/ 48238 w 578488"/>
                  <a:gd name="connsiteY864" fmla="*/ 373013 h 470547"/>
                  <a:gd name="connsiteX865" fmla="*/ 49523 w 578488"/>
                  <a:gd name="connsiteY865" fmla="*/ 374396 h 470547"/>
                  <a:gd name="connsiteX866" fmla="*/ 50391 w 578488"/>
                  <a:gd name="connsiteY866" fmla="*/ 373947 h 470547"/>
                  <a:gd name="connsiteX867" fmla="*/ 49700 w 578488"/>
                  <a:gd name="connsiteY867" fmla="*/ 372303 h 470547"/>
                  <a:gd name="connsiteX868" fmla="*/ 49555 w 578488"/>
                  <a:gd name="connsiteY868" fmla="*/ 369753 h 470547"/>
                  <a:gd name="connsiteX869" fmla="*/ 60719 w 578488"/>
                  <a:gd name="connsiteY869" fmla="*/ 366861 h 470547"/>
                  <a:gd name="connsiteX870" fmla="*/ 62035 w 578488"/>
                  <a:gd name="connsiteY870" fmla="*/ 365736 h 470547"/>
                  <a:gd name="connsiteX871" fmla="*/ 57599 w 578488"/>
                  <a:gd name="connsiteY871" fmla="*/ 365345 h 470547"/>
                  <a:gd name="connsiteX872" fmla="*/ 56331 w 578488"/>
                  <a:gd name="connsiteY872" fmla="*/ 362701 h 470547"/>
                  <a:gd name="connsiteX873" fmla="*/ 58674 w 578488"/>
                  <a:gd name="connsiteY873" fmla="*/ 358695 h 470547"/>
                  <a:gd name="connsiteX874" fmla="*/ 58454 w 578488"/>
                  <a:gd name="connsiteY874" fmla="*/ 358175 h 470547"/>
                  <a:gd name="connsiteX875" fmla="*/ 55990 w 578488"/>
                  <a:gd name="connsiteY875" fmla="*/ 360290 h 470547"/>
                  <a:gd name="connsiteX876" fmla="*/ 54777 w 578488"/>
                  <a:gd name="connsiteY876" fmla="*/ 363263 h 470547"/>
                  <a:gd name="connsiteX877" fmla="*/ 55258 w 578488"/>
                  <a:gd name="connsiteY877" fmla="*/ 365633 h 470547"/>
                  <a:gd name="connsiteX878" fmla="*/ 54770 w 578488"/>
                  <a:gd name="connsiteY878" fmla="*/ 366733 h 470547"/>
                  <a:gd name="connsiteX879" fmla="*/ 52505 w 578488"/>
                  <a:gd name="connsiteY879" fmla="*/ 367237 h 470547"/>
                  <a:gd name="connsiteX880" fmla="*/ 47398 w 578488"/>
                  <a:gd name="connsiteY880" fmla="*/ 367420 h 470547"/>
                  <a:gd name="connsiteX881" fmla="*/ 44120 w 578488"/>
                  <a:gd name="connsiteY881" fmla="*/ 366415 h 470547"/>
                  <a:gd name="connsiteX882" fmla="*/ 41084 w 578488"/>
                  <a:gd name="connsiteY882" fmla="*/ 365869 h 470547"/>
                  <a:gd name="connsiteX883" fmla="*/ 40050 w 578488"/>
                  <a:gd name="connsiteY883" fmla="*/ 365111 h 470547"/>
                  <a:gd name="connsiteX884" fmla="*/ 40395 w 578488"/>
                  <a:gd name="connsiteY884" fmla="*/ 363419 h 470547"/>
                  <a:gd name="connsiteX885" fmla="*/ 39821 w 578488"/>
                  <a:gd name="connsiteY885" fmla="*/ 363070 h 470547"/>
                  <a:gd name="connsiteX886" fmla="*/ 38564 w 578488"/>
                  <a:gd name="connsiteY886" fmla="*/ 364591 h 470547"/>
                  <a:gd name="connsiteX887" fmla="*/ 37448 w 578488"/>
                  <a:gd name="connsiteY887" fmla="*/ 367620 h 470547"/>
                  <a:gd name="connsiteX888" fmla="*/ 35035 w 578488"/>
                  <a:gd name="connsiteY888" fmla="*/ 368317 h 470547"/>
                  <a:gd name="connsiteX889" fmla="*/ 28380 w 578488"/>
                  <a:gd name="connsiteY889" fmla="*/ 367193 h 470547"/>
                  <a:gd name="connsiteX890" fmla="*/ 18745 w 578488"/>
                  <a:gd name="connsiteY890" fmla="*/ 367855 h 470547"/>
                  <a:gd name="connsiteX891" fmla="*/ 14422 w 578488"/>
                  <a:gd name="connsiteY891" fmla="*/ 369378 h 470547"/>
                  <a:gd name="connsiteX892" fmla="*/ 11621 w 578488"/>
                  <a:gd name="connsiteY892" fmla="*/ 369179 h 470547"/>
                  <a:gd name="connsiteX893" fmla="*/ 6804 w 578488"/>
                  <a:gd name="connsiteY893" fmla="*/ 366511 h 470547"/>
                  <a:gd name="connsiteX894" fmla="*/ 4923 w 578488"/>
                  <a:gd name="connsiteY894" fmla="*/ 364387 h 470547"/>
                  <a:gd name="connsiteX895" fmla="*/ 4221 w 578488"/>
                  <a:gd name="connsiteY895" fmla="*/ 360099 h 470547"/>
                  <a:gd name="connsiteX896" fmla="*/ 4504 w 578488"/>
                  <a:gd name="connsiteY896" fmla="*/ 358210 h 470547"/>
                  <a:gd name="connsiteX897" fmla="*/ 8257 w 578488"/>
                  <a:gd name="connsiteY897" fmla="*/ 357414 h 470547"/>
                  <a:gd name="connsiteX898" fmla="*/ 10155 w 578488"/>
                  <a:gd name="connsiteY898" fmla="*/ 357470 h 470547"/>
                  <a:gd name="connsiteX899" fmla="*/ 11932 w 578488"/>
                  <a:gd name="connsiteY899" fmla="*/ 356454 h 470547"/>
                  <a:gd name="connsiteX900" fmla="*/ 10360 w 578488"/>
                  <a:gd name="connsiteY900" fmla="*/ 355794 h 470547"/>
                  <a:gd name="connsiteX901" fmla="*/ 8149 w 578488"/>
                  <a:gd name="connsiteY901" fmla="*/ 354496 h 470547"/>
                  <a:gd name="connsiteX902" fmla="*/ 6642 w 578488"/>
                  <a:gd name="connsiteY902" fmla="*/ 351893 h 470547"/>
                  <a:gd name="connsiteX903" fmla="*/ 4370 w 578488"/>
                  <a:gd name="connsiteY903" fmla="*/ 351044 h 470547"/>
                  <a:gd name="connsiteX904" fmla="*/ 2848 w 578488"/>
                  <a:gd name="connsiteY904" fmla="*/ 348822 h 470547"/>
                  <a:gd name="connsiteX905" fmla="*/ 2461 w 578488"/>
                  <a:gd name="connsiteY905" fmla="*/ 345461 h 470547"/>
                  <a:gd name="connsiteX906" fmla="*/ 2897 w 578488"/>
                  <a:gd name="connsiteY906" fmla="*/ 343122 h 470547"/>
                  <a:gd name="connsiteX907" fmla="*/ 4113 w 578488"/>
                  <a:gd name="connsiteY907" fmla="*/ 342369 h 470547"/>
                  <a:gd name="connsiteX908" fmla="*/ 7031 w 578488"/>
                  <a:gd name="connsiteY908" fmla="*/ 342881 h 470547"/>
                  <a:gd name="connsiteX909" fmla="*/ 14733 w 578488"/>
                  <a:gd name="connsiteY909" fmla="*/ 342488 h 470547"/>
                  <a:gd name="connsiteX910" fmla="*/ 21984 w 578488"/>
                  <a:gd name="connsiteY910" fmla="*/ 344865 h 470547"/>
                  <a:gd name="connsiteX911" fmla="*/ 26905 w 578488"/>
                  <a:gd name="connsiteY911" fmla="*/ 346212 h 470547"/>
                  <a:gd name="connsiteX912" fmla="*/ 36875 w 578488"/>
                  <a:gd name="connsiteY912" fmla="*/ 345535 h 470547"/>
                  <a:gd name="connsiteX913" fmla="*/ 42714 w 578488"/>
                  <a:gd name="connsiteY913" fmla="*/ 343413 h 470547"/>
                  <a:gd name="connsiteX914" fmla="*/ 41643 w 578488"/>
                  <a:gd name="connsiteY914" fmla="*/ 342826 h 470547"/>
                  <a:gd name="connsiteX915" fmla="*/ 35310 w 578488"/>
                  <a:gd name="connsiteY915" fmla="*/ 344053 h 470547"/>
                  <a:gd name="connsiteX916" fmla="*/ 29456 w 578488"/>
                  <a:gd name="connsiteY916" fmla="*/ 344003 h 470547"/>
                  <a:gd name="connsiteX917" fmla="*/ 19136 w 578488"/>
                  <a:gd name="connsiteY917" fmla="*/ 341603 h 470547"/>
                  <a:gd name="connsiteX918" fmla="*/ 14904 w 578488"/>
                  <a:gd name="connsiteY918" fmla="*/ 340829 h 470547"/>
                  <a:gd name="connsiteX919" fmla="*/ 10345 w 578488"/>
                  <a:gd name="connsiteY919" fmla="*/ 341171 h 470547"/>
                  <a:gd name="connsiteX920" fmla="*/ 7972 w 578488"/>
                  <a:gd name="connsiteY920" fmla="*/ 340442 h 470547"/>
                  <a:gd name="connsiteX921" fmla="*/ 6577 w 578488"/>
                  <a:gd name="connsiteY921" fmla="*/ 338065 h 470547"/>
                  <a:gd name="connsiteX922" fmla="*/ 7609 w 578488"/>
                  <a:gd name="connsiteY922" fmla="*/ 333512 h 470547"/>
                  <a:gd name="connsiteX923" fmla="*/ 9771 w 578488"/>
                  <a:gd name="connsiteY923" fmla="*/ 332528 h 470547"/>
                  <a:gd name="connsiteX924" fmla="*/ 10941 w 578488"/>
                  <a:gd name="connsiteY924" fmla="*/ 333717 h 470547"/>
                  <a:gd name="connsiteX925" fmla="*/ 12353 w 578488"/>
                  <a:gd name="connsiteY925" fmla="*/ 333792 h 470547"/>
                  <a:gd name="connsiteX926" fmla="*/ 13783 w 578488"/>
                  <a:gd name="connsiteY926" fmla="*/ 331887 h 470547"/>
                  <a:gd name="connsiteX927" fmla="*/ 15152 w 578488"/>
                  <a:gd name="connsiteY927" fmla="*/ 330801 h 470547"/>
                  <a:gd name="connsiteX928" fmla="*/ 16236 w 578488"/>
                  <a:gd name="connsiteY928" fmla="*/ 328341 h 470547"/>
                  <a:gd name="connsiteX929" fmla="*/ 20324 w 578488"/>
                  <a:gd name="connsiteY929" fmla="*/ 326007 h 470547"/>
                  <a:gd name="connsiteX930" fmla="*/ 22051 w 578488"/>
                  <a:gd name="connsiteY930" fmla="*/ 325809 h 470547"/>
                  <a:gd name="connsiteX931" fmla="*/ 24528 w 578488"/>
                  <a:gd name="connsiteY931" fmla="*/ 324733 h 470547"/>
                  <a:gd name="connsiteX932" fmla="*/ 26109 w 578488"/>
                  <a:gd name="connsiteY932" fmla="*/ 325038 h 470547"/>
                  <a:gd name="connsiteX933" fmla="*/ 27122 w 578488"/>
                  <a:gd name="connsiteY933" fmla="*/ 326118 h 470547"/>
                  <a:gd name="connsiteX934" fmla="*/ 28402 w 578488"/>
                  <a:gd name="connsiteY934" fmla="*/ 327012 h 470547"/>
                  <a:gd name="connsiteX935" fmla="*/ 31177 w 578488"/>
                  <a:gd name="connsiteY935" fmla="*/ 326903 h 470547"/>
                  <a:gd name="connsiteX936" fmla="*/ 39382 w 578488"/>
                  <a:gd name="connsiteY936" fmla="*/ 325033 h 470547"/>
                  <a:gd name="connsiteX937" fmla="*/ 40266 w 578488"/>
                  <a:gd name="connsiteY937" fmla="*/ 324483 h 470547"/>
                  <a:gd name="connsiteX938" fmla="*/ 41866 w 578488"/>
                  <a:gd name="connsiteY938" fmla="*/ 322944 h 470547"/>
                  <a:gd name="connsiteX939" fmla="*/ 36664 w 578488"/>
                  <a:gd name="connsiteY939" fmla="*/ 323630 h 470547"/>
                  <a:gd name="connsiteX940" fmla="*/ 32343 w 578488"/>
                  <a:gd name="connsiteY940" fmla="*/ 324723 h 470547"/>
                  <a:gd name="connsiteX941" fmla="*/ 29566 w 578488"/>
                  <a:gd name="connsiteY941" fmla="*/ 325026 h 470547"/>
                  <a:gd name="connsiteX942" fmla="*/ 29175 w 578488"/>
                  <a:gd name="connsiteY942" fmla="*/ 323662 h 470547"/>
                  <a:gd name="connsiteX943" fmla="*/ 30199 w 578488"/>
                  <a:gd name="connsiteY943" fmla="*/ 322450 h 470547"/>
                  <a:gd name="connsiteX944" fmla="*/ 31807 w 578488"/>
                  <a:gd name="connsiteY944" fmla="*/ 321160 h 470547"/>
                  <a:gd name="connsiteX945" fmla="*/ 32589 w 578488"/>
                  <a:gd name="connsiteY945" fmla="*/ 318959 h 470547"/>
                  <a:gd name="connsiteX946" fmla="*/ 34359 w 578488"/>
                  <a:gd name="connsiteY946" fmla="*/ 318019 h 470547"/>
                  <a:gd name="connsiteX947" fmla="*/ 36273 w 578488"/>
                  <a:gd name="connsiteY947" fmla="*/ 318069 h 470547"/>
                  <a:gd name="connsiteX948" fmla="*/ 40229 w 578488"/>
                  <a:gd name="connsiteY948" fmla="*/ 317669 h 470547"/>
                  <a:gd name="connsiteX949" fmla="*/ 43021 w 578488"/>
                  <a:gd name="connsiteY949" fmla="*/ 317096 h 470547"/>
                  <a:gd name="connsiteX950" fmla="*/ 47808 w 578488"/>
                  <a:gd name="connsiteY950" fmla="*/ 317480 h 470547"/>
                  <a:gd name="connsiteX951" fmla="*/ 54943 w 578488"/>
                  <a:gd name="connsiteY951" fmla="*/ 318323 h 470547"/>
                  <a:gd name="connsiteX952" fmla="*/ 59542 w 578488"/>
                  <a:gd name="connsiteY952" fmla="*/ 320372 h 470547"/>
                  <a:gd name="connsiteX953" fmla="*/ 61274 w 578488"/>
                  <a:gd name="connsiteY953" fmla="*/ 320187 h 470547"/>
                  <a:gd name="connsiteX954" fmla="*/ 63110 w 578488"/>
                  <a:gd name="connsiteY954" fmla="*/ 319642 h 470547"/>
                  <a:gd name="connsiteX955" fmla="*/ 63941 w 578488"/>
                  <a:gd name="connsiteY955" fmla="*/ 318899 h 470547"/>
                  <a:gd name="connsiteX956" fmla="*/ 60331 w 578488"/>
                  <a:gd name="connsiteY956" fmla="*/ 318048 h 470547"/>
                  <a:gd name="connsiteX957" fmla="*/ 60125 w 578488"/>
                  <a:gd name="connsiteY957" fmla="*/ 316834 h 470547"/>
                  <a:gd name="connsiteX958" fmla="*/ 60573 w 578488"/>
                  <a:gd name="connsiteY958" fmla="*/ 315918 h 470547"/>
                  <a:gd name="connsiteX959" fmla="*/ 66461 w 578488"/>
                  <a:gd name="connsiteY959" fmla="*/ 314229 h 470547"/>
                  <a:gd name="connsiteX960" fmla="*/ 72892 w 578488"/>
                  <a:gd name="connsiteY960" fmla="*/ 313855 h 470547"/>
                  <a:gd name="connsiteX961" fmla="*/ 71786 w 578488"/>
                  <a:gd name="connsiteY961" fmla="*/ 312494 h 470547"/>
                  <a:gd name="connsiteX962" fmla="*/ 57698 w 578488"/>
                  <a:gd name="connsiteY962" fmla="*/ 314548 h 470547"/>
                  <a:gd name="connsiteX963" fmla="*/ 54021 w 578488"/>
                  <a:gd name="connsiteY963" fmla="*/ 313146 h 470547"/>
                  <a:gd name="connsiteX964" fmla="*/ 51119 w 578488"/>
                  <a:gd name="connsiteY964" fmla="*/ 313158 h 470547"/>
                  <a:gd name="connsiteX965" fmla="*/ 49218 w 578488"/>
                  <a:gd name="connsiteY965" fmla="*/ 313959 h 470547"/>
                  <a:gd name="connsiteX966" fmla="*/ 43803 w 578488"/>
                  <a:gd name="connsiteY966" fmla="*/ 314929 h 470547"/>
                  <a:gd name="connsiteX967" fmla="*/ 42807 w 578488"/>
                  <a:gd name="connsiteY967" fmla="*/ 314239 h 470547"/>
                  <a:gd name="connsiteX968" fmla="*/ 43837 w 578488"/>
                  <a:gd name="connsiteY968" fmla="*/ 311857 h 470547"/>
                  <a:gd name="connsiteX969" fmla="*/ 47081 w 578488"/>
                  <a:gd name="connsiteY969" fmla="*/ 307944 h 470547"/>
                  <a:gd name="connsiteX970" fmla="*/ 47351 w 578488"/>
                  <a:gd name="connsiteY970" fmla="*/ 306984 h 470547"/>
                  <a:gd name="connsiteX971" fmla="*/ 48856 w 578488"/>
                  <a:gd name="connsiteY971" fmla="*/ 306041 h 470547"/>
                  <a:gd name="connsiteX972" fmla="*/ 57271 w 578488"/>
                  <a:gd name="connsiteY972" fmla="*/ 303765 h 470547"/>
                  <a:gd name="connsiteX973" fmla="*/ 61313 w 578488"/>
                  <a:gd name="connsiteY973" fmla="*/ 301118 h 470547"/>
                  <a:gd name="connsiteX974" fmla="*/ 63136 w 578488"/>
                  <a:gd name="connsiteY974" fmla="*/ 300782 h 470547"/>
                  <a:gd name="connsiteX975" fmla="*/ 64943 w 578488"/>
                  <a:gd name="connsiteY975" fmla="*/ 300967 h 470547"/>
                  <a:gd name="connsiteX976" fmla="*/ 67692 w 578488"/>
                  <a:gd name="connsiteY976" fmla="*/ 300657 h 470547"/>
                  <a:gd name="connsiteX977" fmla="*/ 73004 w 578488"/>
                  <a:gd name="connsiteY977" fmla="*/ 301415 h 470547"/>
                  <a:gd name="connsiteX978" fmla="*/ 75448 w 578488"/>
                  <a:gd name="connsiteY978" fmla="*/ 304729 h 470547"/>
                  <a:gd name="connsiteX979" fmla="*/ 77647 w 578488"/>
                  <a:gd name="connsiteY979" fmla="*/ 305769 h 470547"/>
                  <a:gd name="connsiteX980" fmla="*/ 84559 w 578488"/>
                  <a:gd name="connsiteY980" fmla="*/ 309900 h 470547"/>
                  <a:gd name="connsiteX981" fmla="*/ 84250 w 578488"/>
                  <a:gd name="connsiteY981" fmla="*/ 308712 h 470547"/>
                  <a:gd name="connsiteX982" fmla="*/ 78267 w 578488"/>
                  <a:gd name="connsiteY982" fmla="*/ 303109 h 470547"/>
                  <a:gd name="connsiteX983" fmla="*/ 75980 w 578488"/>
                  <a:gd name="connsiteY983" fmla="*/ 301720 h 470547"/>
                  <a:gd name="connsiteX984" fmla="*/ 74274 w 578488"/>
                  <a:gd name="connsiteY984" fmla="*/ 298962 h 470547"/>
                  <a:gd name="connsiteX985" fmla="*/ 74859 w 578488"/>
                  <a:gd name="connsiteY985" fmla="*/ 296352 h 470547"/>
                  <a:gd name="connsiteX986" fmla="*/ 76783 w 578488"/>
                  <a:gd name="connsiteY986" fmla="*/ 294608 h 470547"/>
                  <a:gd name="connsiteX987" fmla="*/ 83609 w 578488"/>
                  <a:gd name="connsiteY987" fmla="*/ 293673 h 470547"/>
                  <a:gd name="connsiteX988" fmla="*/ 84833 w 578488"/>
                  <a:gd name="connsiteY988" fmla="*/ 292663 h 470547"/>
                  <a:gd name="connsiteX989" fmla="*/ 84954 w 578488"/>
                  <a:gd name="connsiteY989" fmla="*/ 290926 h 470547"/>
                  <a:gd name="connsiteX990" fmla="*/ 83909 w 578488"/>
                  <a:gd name="connsiteY990" fmla="*/ 289737 h 470547"/>
                  <a:gd name="connsiteX991" fmla="*/ 81398 w 578488"/>
                  <a:gd name="connsiteY991" fmla="*/ 289806 h 470547"/>
                  <a:gd name="connsiteX992" fmla="*/ 79327 w 578488"/>
                  <a:gd name="connsiteY992" fmla="*/ 289069 h 470547"/>
                  <a:gd name="connsiteX993" fmla="*/ 78757 w 578488"/>
                  <a:gd name="connsiteY993" fmla="*/ 287194 h 470547"/>
                  <a:gd name="connsiteX994" fmla="*/ 79584 w 578488"/>
                  <a:gd name="connsiteY994" fmla="*/ 285926 h 470547"/>
                  <a:gd name="connsiteX995" fmla="*/ 83520 w 578488"/>
                  <a:gd name="connsiteY995" fmla="*/ 283612 h 470547"/>
                  <a:gd name="connsiteX996" fmla="*/ 85675 w 578488"/>
                  <a:gd name="connsiteY996" fmla="*/ 282860 h 470547"/>
                  <a:gd name="connsiteX997" fmla="*/ 89407 w 578488"/>
                  <a:gd name="connsiteY997" fmla="*/ 282044 h 470547"/>
                  <a:gd name="connsiteX998" fmla="*/ 95896 w 578488"/>
                  <a:gd name="connsiteY998" fmla="*/ 283876 h 470547"/>
                  <a:gd name="connsiteX999" fmla="*/ 96388 w 578488"/>
                  <a:gd name="connsiteY999" fmla="*/ 284835 h 470547"/>
                  <a:gd name="connsiteX1000" fmla="*/ 94570 w 578488"/>
                  <a:gd name="connsiteY1000" fmla="*/ 287141 h 470547"/>
                  <a:gd name="connsiteX1001" fmla="*/ 94753 w 578488"/>
                  <a:gd name="connsiteY1001" fmla="*/ 288434 h 470547"/>
                  <a:gd name="connsiteX1002" fmla="*/ 96343 w 578488"/>
                  <a:gd name="connsiteY1002" fmla="*/ 288577 h 470547"/>
                  <a:gd name="connsiteX1003" fmla="*/ 100048 w 578488"/>
                  <a:gd name="connsiteY1003" fmla="*/ 284691 h 470547"/>
                  <a:gd name="connsiteX1004" fmla="*/ 104406 w 578488"/>
                  <a:gd name="connsiteY1004" fmla="*/ 284154 h 470547"/>
                  <a:gd name="connsiteX1005" fmla="*/ 106209 w 578488"/>
                  <a:gd name="connsiteY1005" fmla="*/ 283318 h 470547"/>
                  <a:gd name="connsiteX1006" fmla="*/ 108301 w 578488"/>
                  <a:gd name="connsiteY1006" fmla="*/ 282792 h 470547"/>
                  <a:gd name="connsiteX1007" fmla="*/ 111294 w 578488"/>
                  <a:gd name="connsiteY1007" fmla="*/ 286309 h 470547"/>
                  <a:gd name="connsiteX1008" fmla="*/ 112605 w 578488"/>
                  <a:gd name="connsiteY1008" fmla="*/ 287433 h 470547"/>
                  <a:gd name="connsiteX1009" fmla="*/ 113590 w 578488"/>
                  <a:gd name="connsiteY1009" fmla="*/ 287894 h 470547"/>
                  <a:gd name="connsiteX1010" fmla="*/ 114544 w 578488"/>
                  <a:gd name="connsiteY1010" fmla="*/ 290815 h 470547"/>
                  <a:gd name="connsiteX1011" fmla="*/ 115468 w 578488"/>
                  <a:gd name="connsiteY1011" fmla="*/ 290971 h 470547"/>
                  <a:gd name="connsiteX1012" fmla="*/ 116785 w 578488"/>
                  <a:gd name="connsiteY1012" fmla="*/ 289507 h 470547"/>
                  <a:gd name="connsiteX1013" fmla="*/ 119174 w 578488"/>
                  <a:gd name="connsiteY1013" fmla="*/ 288736 h 470547"/>
                  <a:gd name="connsiteX1014" fmla="*/ 122523 w 578488"/>
                  <a:gd name="connsiteY1014" fmla="*/ 288227 h 470547"/>
                  <a:gd name="connsiteX1015" fmla="*/ 128070 w 578488"/>
                  <a:gd name="connsiteY1015" fmla="*/ 289000 h 470547"/>
                  <a:gd name="connsiteX1016" fmla="*/ 130582 w 578488"/>
                  <a:gd name="connsiteY1016" fmla="*/ 288429 h 470547"/>
                  <a:gd name="connsiteX1017" fmla="*/ 131813 w 578488"/>
                  <a:gd name="connsiteY1017" fmla="*/ 288509 h 470547"/>
                  <a:gd name="connsiteX1018" fmla="*/ 130632 w 578488"/>
                  <a:gd name="connsiteY1018" fmla="*/ 285883 h 470547"/>
                  <a:gd name="connsiteX1019" fmla="*/ 129899 w 578488"/>
                  <a:gd name="connsiteY1019" fmla="*/ 285124 h 470547"/>
                  <a:gd name="connsiteX1020" fmla="*/ 131042 w 578488"/>
                  <a:gd name="connsiteY1020" fmla="*/ 282777 h 470547"/>
                  <a:gd name="connsiteX1021" fmla="*/ 132234 w 578488"/>
                  <a:gd name="connsiteY1021" fmla="*/ 281859 h 470547"/>
                  <a:gd name="connsiteX1022" fmla="*/ 136067 w 578488"/>
                  <a:gd name="connsiteY1022" fmla="*/ 280209 h 470547"/>
                  <a:gd name="connsiteX1023" fmla="*/ 139722 w 578488"/>
                  <a:gd name="connsiteY1023" fmla="*/ 279472 h 470547"/>
                  <a:gd name="connsiteX1024" fmla="*/ 142109 w 578488"/>
                  <a:gd name="connsiteY1024" fmla="*/ 277904 h 470547"/>
                  <a:gd name="connsiteX1025" fmla="*/ 145313 w 578488"/>
                  <a:gd name="connsiteY1025" fmla="*/ 276462 h 470547"/>
                  <a:gd name="connsiteX1026" fmla="*/ 144810 w 578488"/>
                  <a:gd name="connsiteY1026" fmla="*/ 275306 h 470547"/>
                  <a:gd name="connsiteX1027" fmla="*/ 143918 w 578488"/>
                  <a:gd name="connsiteY1027" fmla="*/ 273967 h 470547"/>
                  <a:gd name="connsiteX1028" fmla="*/ 141845 w 578488"/>
                  <a:gd name="connsiteY1028" fmla="*/ 273882 h 470547"/>
                  <a:gd name="connsiteX1029" fmla="*/ 140999 w 578488"/>
                  <a:gd name="connsiteY1029" fmla="*/ 273151 h 470547"/>
                  <a:gd name="connsiteX1030" fmla="*/ 143631 w 578488"/>
                  <a:gd name="connsiteY1030" fmla="*/ 271414 h 470547"/>
                  <a:gd name="connsiteX1031" fmla="*/ 147235 w 578488"/>
                  <a:gd name="connsiteY1031" fmla="*/ 269481 h 470547"/>
                  <a:gd name="connsiteX1032" fmla="*/ 146607 w 578488"/>
                  <a:gd name="connsiteY1032" fmla="*/ 268721 h 470547"/>
                  <a:gd name="connsiteX1033" fmla="*/ 143897 w 578488"/>
                  <a:gd name="connsiteY1033" fmla="*/ 267861 h 470547"/>
                  <a:gd name="connsiteX1034" fmla="*/ 141839 w 578488"/>
                  <a:gd name="connsiteY1034" fmla="*/ 268509 h 470547"/>
                  <a:gd name="connsiteX1035" fmla="*/ 138779 w 578488"/>
                  <a:gd name="connsiteY1035" fmla="*/ 270005 h 470547"/>
                  <a:gd name="connsiteX1036" fmla="*/ 135220 w 578488"/>
                  <a:gd name="connsiteY1036" fmla="*/ 272369 h 470547"/>
                  <a:gd name="connsiteX1037" fmla="*/ 136380 w 578488"/>
                  <a:gd name="connsiteY1037" fmla="*/ 273057 h 470547"/>
                  <a:gd name="connsiteX1038" fmla="*/ 138161 w 578488"/>
                  <a:gd name="connsiteY1038" fmla="*/ 275041 h 470547"/>
                  <a:gd name="connsiteX1039" fmla="*/ 135676 w 578488"/>
                  <a:gd name="connsiteY1039" fmla="*/ 277679 h 470547"/>
                  <a:gd name="connsiteX1040" fmla="*/ 122504 w 578488"/>
                  <a:gd name="connsiteY1040" fmla="*/ 284668 h 470547"/>
                  <a:gd name="connsiteX1041" fmla="*/ 116222 w 578488"/>
                  <a:gd name="connsiteY1041" fmla="*/ 286710 h 470547"/>
                  <a:gd name="connsiteX1042" fmla="*/ 113324 w 578488"/>
                  <a:gd name="connsiteY1042" fmla="*/ 286392 h 470547"/>
                  <a:gd name="connsiteX1043" fmla="*/ 112633 w 578488"/>
                  <a:gd name="connsiteY1043" fmla="*/ 284486 h 470547"/>
                  <a:gd name="connsiteX1044" fmla="*/ 111296 w 578488"/>
                  <a:gd name="connsiteY1044" fmla="*/ 283074 h 470547"/>
                  <a:gd name="connsiteX1045" fmla="*/ 109863 w 578488"/>
                  <a:gd name="connsiteY1045" fmla="*/ 280162 h 470547"/>
                  <a:gd name="connsiteX1046" fmla="*/ 107425 w 578488"/>
                  <a:gd name="connsiteY1046" fmla="*/ 280240 h 470547"/>
                  <a:gd name="connsiteX1047" fmla="*/ 106040 w 578488"/>
                  <a:gd name="connsiteY1047" fmla="*/ 280884 h 470547"/>
                  <a:gd name="connsiteX1048" fmla="*/ 105436 w 578488"/>
                  <a:gd name="connsiteY1048" fmla="*/ 279929 h 470547"/>
                  <a:gd name="connsiteX1049" fmla="*/ 106485 w 578488"/>
                  <a:gd name="connsiteY1049" fmla="*/ 276814 h 470547"/>
                  <a:gd name="connsiteX1050" fmla="*/ 108548 w 578488"/>
                  <a:gd name="connsiteY1050" fmla="*/ 274348 h 470547"/>
                  <a:gd name="connsiteX1051" fmla="*/ 112007 w 578488"/>
                  <a:gd name="connsiteY1051" fmla="*/ 272484 h 470547"/>
                  <a:gd name="connsiteX1052" fmla="*/ 113665 w 578488"/>
                  <a:gd name="connsiteY1052" fmla="*/ 270230 h 470547"/>
                  <a:gd name="connsiteX1053" fmla="*/ 115224 w 578488"/>
                  <a:gd name="connsiteY1053" fmla="*/ 266650 h 470547"/>
                  <a:gd name="connsiteX1054" fmla="*/ 120228 w 578488"/>
                  <a:gd name="connsiteY1054" fmla="*/ 263237 h 470547"/>
                  <a:gd name="connsiteX1055" fmla="*/ 127511 w 578488"/>
                  <a:gd name="connsiteY1055" fmla="*/ 254770 h 470547"/>
                  <a:gd name="connsiteX1056" fmla="*/ 133445 w 578488"/>
                  <a:gd name="connsiteY1056" fmla="*/ 252061 h 470547"/>
                  <a:gd name="connsiteX1057" fmla="*/ 135620 w 578488"/>
                  <a:gd name="connsiteY1057" fmla="*/ 249095 h 470547"/>
                  <a:gd name="connsiteX1058" fmla="*/ 139116 w 578488"/>
                  <a:gd name="connsiteY1058" fmla="*/ 247783 h 470547"/>
                  <a:gd name="connsiteX1059" fmla="*/ 142100 w 578488"/>
                  <a:gd name="connsiteY1059" fmla="*/ 245465 h 470547"/>
                  <a:gd name="connsiteX1060" fmla="*/ 144443 w 578488"/>
                  <a:gd name="connsiteY1060" fmla="*/ 245235 h 470547"/>
                  <a:gd name="connsiteX1061" fmla="*/ 148699 w 578488"/>
                  <a:gd name="connsiteY1061" fmla="*/ 243146 h 470547"/>
                  <a:gd name="connsiteX1062" fmla="*/ 151111 w 578488"/>
                  <a:gd name="connsiteY1062" fmla="*/ 240658 h 470547"/>
                  <a:gd name="connsiteX1063" fmla="*/ 149537 w 578488"/>
                  <a:gd name="connsiteY1063" fmla="*/ 240503 h 470547"/>
                  <a:gd name="connsiteX1064" fmla="*/ 145795 w 578488"/>
                  <a:gd name="connsiteY1064" fmla="*/ 242123 h 470547"/>
                  <a:gd name="connsiteX1065" fmla="*/ 143678 w 578488"/>
                  <a:gd name="connsiteY1065" fmla="*/ 242774 h 470547"/>
                  <a:gd name="connsiteX1066" fmla="*/ 143828 w 578488"/>
                  <a:gd name="connsiteY1066" fmla="*/ 240104 h 470547"/>
                  <a:gd name="connsiteX1067" fmla="*/ 144853 w 578488"/>
                  <a:gd name="connsiteY1067" fmla="*/ 237363 h 470547"/>
                  <a:gd name="connsiteX1068" fmla="*/ 147937 w 578488"/>
                  <a:gd name="connsiteY1068" fmla="*/ 234854 h 470547"/>
                  <a:gd name="connsiteX1069" fmla="*/ 162759 w 578488"/>
                  <a:gd name="connsiteY1069" fmla="*/ 227548 h 470547"/>
                  <a:gd name="connsiteX1070" fmla="*/ 164238 w 578488"/>
                  <a:gd name="connsiteY1070" fmla="*/ 228758 h 470547"/>
                  <a:gd name="connsiteX1071" fmla="*/ 166006 w 578488"/>
                  <a:gd name="connsiteY1071" fmla="*/ 230895 h 470547"/>
                  <a:gd name="connsiteX1072" fmla="*/ 170470 w 578488"/>
                  <a:gd name="connsiteY1072" fmla="*/ 230412 h 470547"/>
                  <a:gd name="connsiteX1073" fmla="*/ 175556 w 578488"/>
                  <a:gd name="connsiteY1073" fmla="*/ 226271 h 470547"/>
                  <a:gd name="connsiteX1074" fmla="*/ 179473 w 578488"/>
                  <a:gd name="connsiteY1074" fmla="*/ 221764 h 470547"/>
                  <a:gd name="connsiteX1075" fmla="*/ 177356 w 578488"/>
                  <a:gd name="connsiteY1075" fmla="*/ 222551 h 470547"/>
                  <a:gd name="connsiteX1076" fmla="*/ 175046 w 578488"/>
                  <a:gd name="connsiteY1076" fmla="*/ 224397 h 470547"/>
                  <a:gd name="connsiteX1077" fmla="*/ 170543 w 578488"/>
                  <a:gd name="connsiteY1077" fmla="*/ 226959 h 470547"/>
                  <a:gd name="connsiteX1078" fmla="*/ 168462 w 578488"/>
                  <a:gd name="connsiteY1078" fmla="*/ 227364 h 470547"/>
                  <a:gd name="connsiteX1079" fmla="*/ 167274 w 578488"/>
                  <a:gd name="connsiteY1079" fmla="*/ 227031 h 470547"/>
                  <a:gd name="connsiteX1080" fmla="*/ 166613 w 578488"/>
                  <a:gd name="connsiteY1080" fmla="*/ 225322 h 470547"/>
                  <a:gd name="connsiteX1081" fmla="*/ 165052 w 578488"/>
                  <a:gd name="connsiteY1081" fmla="*/ 224767 h 470547"/>
                  <a:gd name="connsiteX1082" fmla="*/ 163642 w 578488"/>
                  <a:gd name="connsiteY1082" fmla="*/ 225151 h 470547"/>
                  <a:gd name="connsiteX1083" fmla="*/ 162189 w 578488"/>
                  <a:gd name="connsiteY1083" fmla="*/ 223935 h 470547"/>
                  <a:gd name="connsiteX1084" fmla="*/ 161930 w 578488"/>
                  <a:gd name="connsiteY1084" fmla="*/ 220930 h 470547"/>
                  <a:gd name="connsiteX1085" fmla="*/ 163789 w 578488"/>
                  <a:gd name="connsiteY1085" fmla="*/ 216446 h 470547"/>
                  <a:gd name="connsiteX1086" fmla="*/ 165262 w 578488"/>
                  <a:gd name="connsiteY1086" fmla="*/ 213475 h 470547"/>
                  <a:gd name="connsiteX1087" fmla="*/ 166853 w 578488"/>
                  <a:gd name="connsiteY1087" fmla="*/ 211224 h 470547"/>
                  <a:gd name="connsiteX1088" fmla="*/ 173109 w 578488"/>
                  <a:gd name="connsiteY1088" fmla="*/ 204821 h 470547"/>
                  <a:gd name="connsiteX1089" fmla="*/ 174461 w 578488"/>
                  <a:gd name="connsiteY1089" fmla="*/ 201318 h 470547"/>
                  <a:gd name="connsiteX1090" fmla="*/ 177290 w 578488"/>
                  <a:gd name="connsiteY1090" fmla="*/ 199467 h 470547"/>
                  <a:gd name="connsiteX1091" fmla="*/ 180964 w 578488"/>
                  <a:gd name="connsiteY1091" fmla="*/ 199879 h 470547"/>
                  <a:gd name="connsiteX1092" fmla="*/ 182073 w 578488"/>
                  <a:gd name="connsiteY1092" fmla="*/ 199344 h 470547"/>
                  <a:gd name="connsiteX1093" fmla="*/ 180811 w 578488"/>
                  <a:gd name="connsiteY1093" fmla="*/ 197042 h 470547"/>
                  <a:gd name="connsiteX1094" fmla="*/ 176806 w 578488"/>
                  <a:gd name="connsiteY1094" fmla="*/ 195215 h 470547"/>
                  <a:gd name="connsiteX1095" fmla="*/ 176560 w 578488"/>
                  <a:gd name="connsiteY1095" fmla="*/ 194067 h 470547"/>
                  <a:gd name="connsiteX1096" fmla="*/ 189900 w 578488"/>
                  <a:gd name="connsiteY1096" fmla="*/ 191049 h 470547"/>
                  <a:gd name="connsiteX1097" fmla="*/ 196253 w 578488"/>
                  <a:gd name="connsiteY1097" fmla="*/ 191151 h 470547"/>
                  <a:gd name="connsiteX1098" fmla="*/ 198138 w 578488"/>
                  <a:gd name="connsiteY1098" fmla="*/ 189643 h 470547"/>
                  <a:gd name="connsiteX1099" fmla="*/ 201591 w 578488"/>
                  <a:gd name="connsiteY1099" fmla="*/ 188677 h 470547"/>
                  <a:gd name="connsiteX1100" fmla="*/ 204208 w 578488"/>
                  <a:gd name="connsiteY1100" fmla="*/ 186831 h 470547"/>
                  <a:gd name="connsiteX1101" fmla="*/ 202859 w 578488"/>
                  <a:gd name="connsiteY1101" fmla="*/ 186016 h 470547"/>
                  <a:gd name="connsiteX1102" fmla="*/ 196407 w 578488"/>
                  <a:gd name="connsiteY1102" fmla="*/ 187713 h 470547"/>
                  <a:gd name="connsiteX1103" fmla="*/ 192373 w 578488"/>
                  <a:gd name="connsiteY1103" fmla="*/ 188510 h 470547"/>
                  <a:gd name="connsiteX1104" fmla="*/ 190548 w 578488"/>
                  <a:gd name="connsiteY1104" fmla="*/ 188485 h 470547"/>
                  <a:gd name="connsiteX1105" fmla="*/ 189125 w 578488"/>
                  <a:gd name="connsiteY1105" fmla="*/ 189068 h 470547"/>
                  <a:gd name="connsiteX1106" fmla="*/ 183969 w 578488"/>
                  <a:gd name="connsiteY1106" fmla="*/ 189290 h 470547"/>
                  <a:gd name="connsiteX1107" fmla="*/ 182848 w 578488"/>
                  <a:gd name="connsiteY1107" fmla="*/ 181925 h 470547"/>
                  <a:gd name="connsiteX1108" fmla="*/ 183655 w 578488"/>
                  <a:gd name="connsiteY1108" fmla="*/ 177918 h 470547"/>
                  <a:gd name="connsiteX1109" fmla="*/ 185577 w 578488"/>
                  <a:gd name="connsiteY1109" fmla="*/ 178001 h 470547"/>
                  <a:gd name="connsiteX1110" fmla="*/ 186015 w 578488"/>
                  <a:gd name="connsiteY1110" fmla="*/ 174168 h 470547"/>
                  <a:gd name="connsiteX1111" fmla="*/ 188235 w 578488"/>
                  <a:gd name="connsiteY1111" fmla="*/ 171907 h 470547"/>
                  <a:gd name="connsiteX1112" fmla="*/ 191300 w 578488"/>
                  <a:gd name="connsiteY1112" fmla="*/ 171401 h 470547"/>
                  <a:gd name="connsiteX1113" fmla="*/ 192844 w 578488"/>
                  <a:gd name="connsiteY1113" fmla="*/ 170432 h 470547"/>
                  <a:gd name="connsiteX1114" fmla="*/ 195074 w 578488"/>
                  <a:gd name="connsiteY1114" fmla="*/ 168460 h 470547"/>
                  <a:gd name="connsiteX1115" fmla="*/ 198765 w 578488"/>
                  <a:gd name="connsiteY1115" fmla="*/ 168918 h 470547"/>
                  <a:gd name="connsiteX1116" fmla="*/ 202556 w 578488"/>
                  <a:gd name="connsiteY1116" fmla="*/ 168478 h 470547"/>
                  <a:gd name="connsiteX1117" fmla="*/ 201617 w 578488"/>
                  <a:gd name="connsiteY1117" fmla="*/ 167548 h 470547"/>
                  <a:gd name="connsiteX1118" fmla="*/ 196910 w 578488"/>
                  <a:gd name="connsiteY1118" fmla="*/ 166349 h 470547"/>
                  <a:gd name="connsiteX1119" fmla="*/ 195748 w 578488"/>
                  <a:gd name="connsiteY1119" fmla="*/ 164288 h 470547"/>
                  <a:gd name="connsiteX1120" fmla="*/ 197408 w 578488"/>
                  <a:gd name="connsiteY1120" fmla="*/ 163137 h 470547"/>
                  <a:gd name="connsiteX1121" fmla="*/ 199216 w 578488"/>
                  <a:gd name="connsiteY1121" fmla="*/ 162289 h 470547"/>
                  <a:gd name="connsiteX1122" fmla="*/ 200803 w 578488"/>
                  <a:gd name="connsiteY1122" fmla="*/ 162137 h 470547"/>
                  <a:gd name="connsiteX1123" fmla="*/ 203947 w 578488"/>
                  <a:gd name="connsiteY1123" fmla="*/ 158104 h 470547"/>
                  <a:gd name="connsiteX1124" fmla="*/ 205858 w 578488"/>
                  <a:gd name="connsiteY1124" fmla="*/ 156381 h 470547"/>
                  <a:gd name="connsiteX1125" fmla="*/ 207998 w 578488"/>
                  <a:gd name="connsiteY1125" fmla="*/ 156680 h 470547"/>
                  <a:gd name="connsiteX1126" fmla="*/ 210978 w 578488"/>
                  <a:gd name="connsiteY1126" fmla="*/ 154898 h 470547"/>
                  <a:gd name="connsiteX1127" fmla="*/ 213904 w 578488"/>
                  <a:gd name="connsiteY1127" fmla="*/ 155506 h 470547"/>
                  <a:gd name="connsiteX1128" fmla="*/ 216735 w 578488"/>
                  <a:gd name="connsiteY1128" fmla="*/ 154339 h 470547"/>
                  <a:gd name="connsiteX1129" fmla="*/ 220602 w 578488"/>
                  <a:gd name="connsiteY1129" fmla="*/ 153569 h 470547"/>
                  <a:gd name="connsiteX1130" fmla="*/ 234757 w 578488"/>
                  <a:gd name="connsiteY1130" fmla="*/ 153271 h 470547"/>
                  <a:gd name="connsiteX1131" fmla="*/ 235178 w 578488"/>
                  <a:gd name="connsiteY1131" fmla="*/ 151616 h 470547"/>
                  <a:gd name="connsiteX1132" fmla="*/ 232201 w 578488"/>
                  <a:gd name="connsiteY1132" fmla="*/ 151232 h 470547"/>
                  <a:gd name="connsiteX1133" fmla="*/ 221682 w 578488"/>
                  <a:gd name="connsiteY1133" fmla="*/ 150806 h 470547"/>
                  <a:gd name="connsiteX1134" fmla="*/ 216312 w 578488"/>
                  <a:gd name="connsiteY1134" fmla="*/ 150839 h 470547"/>
                  <a:gd name="connsiteX1135" fmla="*/ 214051 w 578488"/>
                  <a:gd name="connsiteY1135" fmla="*/ 151268 h 470547"/>
                  <a:gd name="connsiteX1136" fmla="*/ 213220 w 578488"/>
                  <a:gd name="connsiteY1136" fmla="*/ 150691 h 470547"/>
                  <a:gd name="connsiteX1137" fmla="*/ 213366 w 578488"/>
                  <a:gd name="connsiteY1137" fmla="*/ 149699 h 470547"/>
                  <a:gd name="connsiteX1138" fmla="*/ 215318 w 578488"/>
                  <a:gd name="connsiteY1138" fmla="*/ 148129 h 470547"/>
                  <a:gd name="connsiteX1139" fmla="*/ 216245 w 578488"/>
                  <a:gd name="connsiteY1139" fmla="*/ 146392 h 470547"/>
                  <a:gd name="connsiteX1140" fmla="*/ 220147 w 578488"/>
                  <a:gd name="connsiteY1140" fmla="*/ 142146 h 470547"/>
                  <a:gd name="connsiteX1141" fmla="*/ 224722 w 578488"/>
                  <a:gd name="connsiteY1141" fmla="*/ 139313 h 470547"/>
                  <a:gd name="connsiteX1142" fmla="*/ 228229 w 578488"/>
                  <a:gd name="connsiteY1142" fmla="*/ 140038 h 470547"/>
                  <a:gd name="connsiteX1143" fmla="*/ 231959 w 578488"/>
                  <a:gd name="connsiteY1143" fmla="*/ 142743 h 470547"/>
                  <a:gd name="connsiteX1144" fmla="*/ 234617 w 578488"/>
                  <a:gd name="connsiteY1144" fmla="*/ 143081 h 470547"/>
                  <a:gd name="connsiteX1145" fmla="*/ 235854 w 578488"/>
                  <a:gd name="connsiteY1145" fmla="*/ 143954 h 470547"/>
                  <a:gd name="connsiteX1146" fmla="*/ 237791 w 578488"/>
                  <a:gd name="connsiteY1146" fmla="*/ 147678 h 470547"/>
                  <a:gd name="connsiteX1147" fmla="*/ 238709 w 578488"/>
                  <a:gd name="connsiteY1147" fmla="*/ 147799 h 470547"/>
                  <a:gd name="connsiteX1148" fmla="*/ 238294 w 578488"/>
                  <a:gd name="connsiteY1148" fmla="*/ 144220 h 470547"/>
                  <a:gd name="connsiteX1149" fmla="*/ 240855 w 578488"/>
                  <a:gd name="connsiteY1149" fmla="*/ 141304 h 470547"/>
                  <a:gd name="connsiteX1150" fmla="*/ 240188 w 578488"/>
                  <a:gd name="connsiteY1150" fmla="*/ 140497 h 470547"/>
                  <a:gd name="connsiteX1151" fmla="*/ 236340 w 578488"/>
                  <a:gd name="connsiteY1151" fmla="*/ 141552 h 470547"/>
                  <a:gd name="connsiteX1152" fmla="*/ 233392 w 578488"/>
                  <a:gd name="connsiteY1152" fmla="*/ 140455 h 470547"/>
                  <a:gd name="connsiteX1153" fmla="*/ 231065 w 578488"/>
                  <a:gd name="connsiteY1153" fmla="*/ 138262 h 470547"/>
                  <a:gd name="connsiteX1154" fmla="*/ 230399 w 578488"/>
                  <a:gd name="connsiteY1154" fmla="*/ 136255 h 470547"/>
                  <a:gd name="connsiteX1155" fmla="*/ 231846 w 578488"/>
                  <a:gd name="connsiteY1155" fmla="*/ 134270 h 470547"/>
                  <a:gd name="connsiteX1156" fmla="*/ 233211 w 578488"/>
                  <a:gd name="connsiteY1156" fmla="*/ 133270 h 470547"/>
                  <a:gd name="connsiteX1157" fmla="*/ 232285 w 578488"/>
                  <a:gd name="connsiteY1157" fmla="*/ 132104 h 470547"/>
                  <a:gd name="connsiteX1158" fmla="*/ 226467 w 578488"/>
                  <a:gd name="connsiteY1158" fmla="*/ 135229 h 470547"/>
                  <a:gd name="connsiteX1159" fmla="*/ 222352 w 578488"/>
                  <a:gd name="connsiteY1159" fmla="*/ 135955 h 470547"/>
                  <a:gd name="connsiteX1160" fmla="*/ 220730 w 578488"/>
                  <a:gd name="connsiteY1160" fmla="*/ 135518 h 470547"/>
                  <a:gd name="connsiteX1161" fmla="*/ 221609 w 578488"/>
                  <a:gd name="connsiteY1161" fmla="*/ 132687 h 470547"/>
                  <a:gd name="connsiteX1162" fmla="*/ 221119 w 578488"/>
                  <a:gd name="connsiteY1162" fmla="*/ 130438 h 470547"/>
                  <a:gd name="connsiteX1163" fmla="*/ 226636 w 578488"/>
                  <a:gd name="connsiteY1163" fmla="*/ 124888 h 470547"/>
                  <a:gd name="connsiteX1164" fmla="*/ 228534 w 578488"/>
                  <a:gd name="connsiteY1164" fmla="*/ 124245 h 470547"/>
                  <a:gd name="connsiteX1165" fmla="*/ 231632 w 578488"/>
                  <a:gd name="connsiteY1165" fmla="*/ 124691 h 470547"/>
                  <a:gd name="connsiteX1166" fmla="*/ 234429 w 578488"/>
                  <a:gd name="connsiteY1166" fmla="*/ 126259 h 470547"/>
                  <a:gd name="connsiteX1167" fmla="*/ 236768 w 578488"/>
                  <a:gd name="connsiteY1167" fmla="*/ 126009 h 470547"/>
                  <a:gd name="connsiteX1168" fmla="*/ 239305 w 578488"/>
                  <a:gd name="connsiteY1168" fmla="*/ 125172 h 470547"/>
                  <a:gd name="connsiteX1169" fmla="*/ 238959 w 578488"/>
                  <a:gd name="connsiteY1169" fmla="*/ 123668 h 470547"/>
                  <a:gd name="connsiteX1170" fmla="*/ 233457 w 578488"/>
                  <a:gd name="connsiteY1170" fmla="*/ 123071 h 470547"/>
                  <a:gd name="connsiteX1171" fmla="*/ 232041 w 578488"/>
                  <a:gd name="connsiteY1171" fmla="*/ 121822 h 470547"/>
                  <a:gd name="connsiteX1172" fmla="*/ 232552 w 578488"/>
                  <a:gd name="connsiteY1172" fmla="*/ 120595 h 470547"/>
                  <a:gd name="connsiteX1173" fmla="*/ 236329 w 578488"/>
                  <a:gd name="connsiteY1173" fmla="*/ 119298 h 470547"/>
                  <a:gd name="connsiteX1174" fmla="*/ 240085 w 578488"/>
                  <a:gd name="connsiteY1174" fmla="*/ 116955 h 470547"/>
                  <a:gd name="connsiteX1175" fmla="*/ 244388 w 578488"/>
                  <a:gd name="connsiteY1175" fmla="*/ 116276 h 470547"/>
                  <a:gd name="connsiteX1176" fmla="*/ 247852 w 578488"/>
                  <a:gd name="connsiteY1176" fmla="*/ 114501 h 470547"/>
                  <a:gd name="connsiteX1177" fmla="*/ 248519 w 578488"/>
                  <a:gd name="connsiteY1177" fmla="*/ 114904 h 470547"/>
                  <a:gd name="connsiteX1178" fmla="*/ 249104 w 578488"/>
                  <a:gd name="connsiteY1178" fmla="*/ 115600 h 470547"/>
                  <a:gd name="connsiteX1179" fmla="*/ 250348 w 578488"/>
                  <a:gd name="connsiteY1179" fmla="*/ 122169 h 470547"/>
                  <a:gd name="connsiteX1180" fmla="*/ 253442 w 578488"/>
                  <a:gd name="connsiteY1180" fmla="*/ 127512 h 470547"/>
                  <a:gd name="connsiteX1181" fmla="*/ 254582 w 578488"/>
                  <a:gd name="connsiteY1181" fmla="*/ 127706 h 470547"/>
                  <a:gd name="connsiteX1182" fmla="*/ 253395 w 578488"/>
                  <a:gd name="connsiteY1182" fmla="*/ 123162 h 470547"/>
                  <a:gd name="connsiteX1183" fmla="*/ 254503 w 578488"/>
                  <a:gd name="connsiteY1183" fmla="*/ 121854 h 470547"/>
                  <a:gd name="connsiteX1184" fmla="*/ 255906 w 578488"/>
                  <a:gd name="connsiteY1184" fmla="*/ 120859 h 470547"/>
                  <a:gd name="connsiteX1185" fmla="*/ 256344 w 578488"/>
                  <a:gd name="connsiteY1185" fmla="*/ 119726 h 470547"/>
                  <a:gd name="connsiteX1186" fmla="*/ 254736 w 578488"/>
                  <a:gd name="connsiteY1186" fmla="*/ 119339 h 470547"/>
                  <a:gd name="connsiteX1187" fmla="*/ 253421 w 578488"/>
                  <a:gd name="connsiteY1187" fmla="*/ 117711 h 470547"/>
                  <a:gd name="connsiteX1188" fmla="*/ 251542 w 578488"/>
                  <a:gd name="connsiteY1188" fmla="*/ 112496 h 470547"/>
                  <a:gd name="connsiteX1189" fmla="*/ 252183 w 578488"/>
                  <a:gd name="connsiteY1189" fmla="*/ 111139 h 470547"/>
                  <a:gd name="connsiteX1190" fmla="*/ 256254 w 578488"/>
                  <a:gd name="connsiteY1190" fmla="*/ 108355 h 470547"/>
                  <a:gd name="connsiteX1191" fmla="*/ 261361 w 578488"/>
                  <a:gd name="connsiteY1191" fmla="*/ 107713 h 470547"/>
                  <a:gd name="connsiteX1192" fmla="*/ 266802 w 578488"/>
                  <a:gd name="connsiteY1192" fmla="*/ 109666 h 470547"/>
                  <a:gd name="connsiteX1193" fmla="*/ 268713 w 578488"/>
                  <a:gd name="connsiteY1193" fmla="*/ 109688 h 470547"/>
                  <a:gd name="connsiteX1194" fmla="*/ 271868 w 578488"/>
                  <a:gd name="connsiteY1194" fmla="*/ 109164 h 470547"/>
                  <a:gd name="connsiteX1195" fmla="*/ 277221 w 578488"/>
                  <a:gd name="connsiteY1195" fmla="*/ 107558 h 470547"/>
                  <a:gd name="connsiteX1196" fmla="*/ 280370 w 578488"/>
                  <a:gd name="connsiteY1196" fmla="*/ 106947 h 470547"/>
                  <a:gd name="connsiteX1197" fmla="*/ 282013 w 578488"/>
                  <a:gd name="connsiteY1197" fmla="*/ 106949 h 470547"/>
                  <a:gd name="connsiteX1198" fmla="*/ 282419 w 578488"/>
                  <a:gd name="connsiteY1198" fmla="*/ 106137 h 470547"/>
                  <a:gd name="connsiteX1199" fmla="*/ 280897 w 578488"/>
                  <a:gd name="connsiteY1199" fmla="*/ 105615 h 470547"/>
                  <a:gd name="connsiteX1200" fmla="*/ 280406 w 578488"/>
                  <a:gd name="connsiteY1200" fmla="*/ 105107 h 470547"/>
                  <a:gd name="connsiteX1201" fmla="*/ 279212 w 578488"/>
                  <a:gd name="connsiteY1201" fmla="*/ 104815 h 470547"/>
                  <a:gd name="connsiteX1202" fmla="*/ 274263 w 578488"/>
                  <a:gd name="connsiteY1202" fmla="*/ 105684 h 470547"/>
                  <a:gd name="connsiteX1203" fmla="*/ 260609 w 578488"/>
                  <a:gd name="connsiteY1203" fmla="*/ 105409 h 470547"/>
                  <a:gd name="connsiteX1204" fmla="*/ 259292 w 578488"/>
                  <a:gd name="connsiteY1204" fmla="*/ 104480 h 470547"/>
                  <a:gd name="connsiteX1205" fmla="*/ 259050 w 578488"/>
                  <a:gd name="connsiteY1205" fmla="*/ 102872 h 470547"/>
                  <a:gd name="connsiteX1206" fmla="*/ 260499 w 578488"/>
                  <a:gd name="connsiteY1206" fmla="*/ 100564 h 470547"/>
                  <a:gd name="connsiteX1207" fmla="*/ 262091 w 578488"/>
                  <a:gd name="connsiteY1207" fmla="*/ 99291 h 470547"/>
                  <a:gd name="connsiteX1208" fmla="*/ 267239 w 578488"/>
                  <a:gd name="connsiteY1208" fmla="*/ 96997 h 470547"/>
                  <a:gd name="connsiteX1209" fmla="*/ 272689 w 578488"/>
                  <a:gd name="connsiteY1209" fmla="*/ 96687 h 470547"/>
                  <a:gd name="connsiteX1210" fmla="*/ 278431 w 578488"/>
                  <a:gd name="connsiteY1210" fmla="*/ 92605 h 470547"/>
                  <a:gd name="connsiteX1211" fmla="*/ 280625 w 578488"/>
                  <a:gd name="connsiteY1211" fmla="*/ 89538 h 470547"/>
                  <a:gd name="connsiteX1212" fmla="*/ 281868 w 578488"/>
                  <a:gd name="connsiteY1212" fmla="*/ 84803 h 470547"/>
                  <a:gd name="connsiteX1213" fmla="*/ 285369 w 578488"/>
                  <a:gd name="connsiteY1213" fmla="*/ 80966 h 470547"/>
                  <a:gd name="connsiteX1214" fmla="*/ 294144 w 578488"/>
                  <a:gd name="connsiteY1214" fmla="*/ 78781 h 470547"/>
                  <a:gd name="connsiteX1215" fmla="*/ 294499 w 578488"/>
                  <a:gd name="connsiteY1215" fmla="*/ 77813 h 470547"/>
                  <a:gd name="connsiteX1216" fmla="*/ 293568 w 578488"/>
                  <a:gd name="connsiteY1216" fmla="*/ 75813 h 470547"/>
                  <a:gd name="connsiteX1217" fmla="*/ 293641 w 578488"/>
                  <a:gd name="connsiteY1217" fmla="*/ 72204 h 470547"/>
                  <a:gd name="connsiteX1218" fmla="*/ 296047 w 578488"/>
                  <a:gd name="connsiteY1218" fmla="*/ 67992 h 470547"/>
                  <a:gd name="connsiteX1219" fmla="*/ 297645 w 578488"/>
                  <a:gd name="connsiteY1219" fmla="*/ 66526 h 470547"/>
                  <a:gd name="connsiteX1220" fmla="*/ 298383 w 578488"/>
                  <a:gd name="connsiteY1220" fmla="*/ 66350 h 470547"/>
                  <a:gd name="connsiteX1221" fmla="*/ 300275 w 578488"/>
                  <a:gd name="connsiteY1221" fmla="*/ 67729 h 470547"/>
                  <a:gd name="connsiteX1222" fmla="*/ 302573 w 578488"/>
                  <a:gd name="connsiteY1222" fmla="*/ 70659 h 470547"/>
                  <a:gd name="connsiteX1223" fmla="*/ 306175 w 578488"/>
                  <a:gd name="connsiteY1223" fmla="*/ 72335 h 470547"/>
                  <a:gd name="connsiteX1224" fmla="*/ 310895 w 578488"/>
                  <a:gd name="connsiteY1224" fmla="*/ 72624 h 470547"/>
                  <a:gd name="connsiteX1225" fmla="*/ 312154 w 578488"/>
                  <a:gd name="connsiteY1225" fmla="*/ 71800 h 470547"/>
                  <a:gd name="connsiteX1226" fmla="*/ 308485 w 578488"/>
                  <a:gd name="connsiteY1226" fmla="*/ 70129 h 470547"/>
                  <a:gd name="connsiteX1227" fmla="*/ 305708 w 578488"/>
                  <a:gd name="connsiteY1227" fmla="*/ 67943 h 470547"/>
                  <a:gd name="connsiteX1228" fmla="*/ 305488 w 578488"/>
                  <a:gd name="connsiteY1228" fmla="*/ 65745 h 470547"/>
                  <a:gd name="connsiteX1229" fmla="*/ 306805 w 578488"/>
                  <a:gd name="connsiteY1229" fmla="*/ 64579 h 470547"/>
                  <a:gd name="connsiteX1230" fmla="*/ 308852 w 578488"/>
                  <a:gd name="connsiteY1230" fmla="*/ 64709 h 470547"/>
                  <a:gd name="connsiteX1231" fmla="*/ 311422 w 578488"/>
                  <a:gd name="connsiteY1231" fmla="*/ 64462 h 470547"/>
                  <a:gd name="connsiteX1232" fmla="*/ 313816 w 578488"/>
                  <a:gd name="connsiteY1232" fmla="*/ 62982 h 470547"/>
                  <a:gd name="connsiteX1233" fmla="*/ 314164 w 578488"/>
                  <a:gd name="connsiteY1233" fmla="*/ 61941 h 470547"/>
                  <a:gd name="connsiteX1234" fmla="*/ 314264 w 578488"/>
                  <a:gd name="connsiteY1234" fmla="*/ 60527 h 470547"/>
                  <a:gd name="connsiteX1235" fmla="*/ 314862 w 578488"/>
                  <a:gd name="connsiteY1235" fmla="*/ 59088 h 470547"/>
                  <a:gd name="connsiteX1236" fmla="*/ 318375 w 578488"/>
                  <a:gd name="connsiteY1236" fmla="*/ 55651 h 470547"/>
                  <a:gd name="connsiteX1237" fmla="*/ 329204 w 578488"/>
                  <a:gd name="connsiteY1237" fmla="*/ 53412 h 470547"/>
                  <a:gd name="connsiteX1238" fmla="*/ 329988 w 578488"/>
                  <a:gd name="connsiteY1238" fmla="*/ 54321 h 470547"/>
                  <a:gd name="connsiteX1239" fmla="*/ 329403 w 578488"/>
                  <a:gd name="connsiteY1239" fmla="*/ 60951 h 470547"/>
                  <a:gd name="connsiteX1240" fmla="*/ 328159 w 578488"/>
                  <a:gd name="connsiteY1240" fmla="*/ 65227 h 470547"/>
                  <a:gd name="connsiteX1241" fmla="*/ 328198 w 578488"/>
                  <a:gd name="connsiteY1241" fmla="*/ 68347 h 470547"/>
                  <a:gd name="connsiteX1242" fmla="*/ 330306 w 578488"/>
                  <a:gd name="connsiteY1242" fmla="*/ 65227 h 470547"/>
                  <a:gd name="connsiteX1243" fmla="*/ 333132 w 578488"/>
                  <a:gd name="connsiteY1243" fmla="*/ 56663 h 470547"/>
                  <a:gd name="connsiteX1244" fmla="*/ 335253 w 578488"/>
                  <a:gd name="connsiteY1244" fmla="*/ 52629 h 470547"/>
                  <a:gd name="connsiteX1245" fmla="*/ 337650 w 578488"/>
                  <a:gd name="connsiteY1245" fmla="*/ 50309 h 470547"/>
                  <a:gd name="connsiteX1246" fmla="*/ 339362 w 578488"/>
                  <a:gd name="connsiteY1246" fmla="*/ 49785 h 470547"/>
                  <a:gd name="connsiteX1247" fmla="*/ 341057 w 578488"/>
                  <a:gd name="connsiteY1247" fmla="*/ 48583 h 470547"/>
                  <a:gd name="connsiteX1248" fmla="*/ 343295 w 578488"/>
                  <a:gd name="connsiteY1248" fmla="*/ 47867 h 470547"/>
                  <a:gd name="connsiteX1249" fmla="*/ 343979 w 578488"/>
                  <a:gd name="connsiteY1249" fmla="*/ 48791 h 470547"/>
                  <a:gd name="connsiteX1250" fmla="*/ 344687 w 578488"/>
                  <a:gd name="connsiteY1250" fmla="*/ 50933 h 470547"/>
                  <a:gd name="connsiteX1251" fmla="*/ 343482 w 578488"/>
                  <a:gd name="connsiteY1251" fmla="*/ 58438 h 470547"/>
                  <a:gd name="connsiteX1252" fmla="*/ 343603 w 578488"/>
                  <a:gd name="connsiteY1252" fmla="*/ 60805 h 470547"/>
                  <a:gd name="connsiteX1253" fmla="*/ 342253 w 578488"/>
                  <a:gd name="connsiteY1253" fmla="*/ 63973 h 470547"/>
                  <a:gd name="connsiteX1254" fmla="*/ 337093 w 578488"/>
                  <a:gd name="connsiteY1254" fmla="*/ 71017 h 470547"/>
                  <a:gd name="connsiteX1255" fmla="*/ 337330 w 578488"/>
                  <a:gd name="connsiteY1255" fmla="*/ 71914 h 470547"/>
                  <a:gd name="connsiteX1256" fmla="*/ 338496 w 578488"/>
                  <a:gd name="connsiteY1256" fmla="*/ 71581 h 470547"/>
                  <a:gd name="connsiteX1257" fmla="*/ 340496 w 578488"/>
                  <a:gd name="connsiteY1257" fmla="*/ 70420 h 470547"/>
                  <a:gd name="connsiteX1258" fmla="*/ 346888 w 578488"/>
                  <a:gd name="connsiteY1258" fmla="*/ 63728 h 470547"/>
                  <a:gd name="connsiteX1259" fmla="*/ 352476 w 578488"/>
                  <a:gd name="connsiteY1259" fmla="*/ 64573 h 470547"/>
                  <a:gd name="connsiteX1260" fmla="*/ 352545 w 578488"/>
                  <a:gd name="connsiteY1260" fmla="*/ 64024 h 470547"/>
                  <a:gd name="connsiteX1261" fmla="*/ 350753 w 578488"/>
                  <a:gd name="connsiteY1261" fmla="*/ 62058 h 470547"/>
                  <a:gd name="connsiteX1262" fmla="*/ 348563 w 578488"/>
                  <a:gd name="connsiteY1262" fmla="*/ 60171 h 470547"/>
                  <a:gd name="connsiteX1263" fmla="*/ 347905 w 578488"/>
                  <a:gd name="connsiteY1263" fmla="*/ 57833 h 470547"/>
                  <a:gd name="connsiteX1264" fmla="*/ 348198 w 578488"/>
                  <a:gd name="connsiteY1264" fmla="*/ 51586 h 470547"/>
                  <a:gd name="connsiteX1265" fmla="*/ 349881 w 578488"/>
                  <a:gd name="connsiteY1265" fmla="*/ 49107 h 470547"/>
                  <a:gd name="connsiteX1266" fmla="*/ 354707 w 578488"/>
                  <a:gd name="connsiteY1266" fmla="*/ 49367 h 470547"/>
                  <a:gd name="connsiteX1267" fmla="*/ 357598 w 578488"/>
                  <a:gd name="connsiteY1267" fmla="*/ 49024 h 470547"/>
                  <a:gd name="connsiteX1268" fmla="*/ 358948 w 578488"/>
                  <a:gd name="connsiteY1268" fmla="*/ 50151 h 470547"/>
                  <a:gd name="connsiteX1269" fmla="*/ 361843 w 578488"/>
                  <a:gd name="connsiteY1269" fmla="*/ 50070 h 470547"/>
                  <a:gd name="connsiteX1270" fmla="*/ 363848 w 578488"/>
                  <a:gd name="connsiteY1270" fmla="*/ 45579 h 470547"/>
                  <a:gd name="connsiteX1271" fmla="*/ 367810 w 578488"/>
                  <a:gd name="connsiteY1271" fmla="*/ 45185 h 470547"/>
                  <a:gd name="connsiteX1272" fmla="*/ 371289 w 578488"/>
                  <a:gd name="connsiteY1272" fmla="*/ 48155 h 470547"/>
                  <a:gd name="connsiteX1273" fmla="*/ 375476 w 578488"/>
                  <a:gd name="connsiteY1273" fmla="*/ 50151 h 470547"/>
                  <a:gd name="connsiteX1274" fmla="*/ 378840 w 578488"/>
                  <a:gd name="connsiteY1274" fmla="*/ 53019 h 470547"/>
                  <a:gd name="connsiteX1275" fmla="*/ 379790 w 578488"/>
                  <a:gd name="connsiteY1275" fmla="*/ 52236 h 470547"/>
                  <a:gd name="connsiteX1276" fmla="*/ 377974 w 578488"/>
                  <a:gd name="connsiteY1276" fmla="*/ 45538 h 470547"/>
                  <a:gd name="connsiteX1277" fmla="*/ 375987 w 578488"/>
                  <a:gd name="connsiteY1277" fmla="*/ 43092 h 470547"/>
                  <a:gd name="connsiteX1278" fmla="*/ 371677 w 578488"/>
                  <a:gd name="connsiteY1278" fmla="*/ 41819 h 470547"/>
                  <a:gd name="connsiteX1279" fmla="*/ 367091 w 578488"/>
                  <a:gd name="connsiteY1279" fmla="*/ 38795 h 470547"/>
                  <a:gd name="connsiteX1280" fmla="*/ 365895 w 578488"/>
                  <a:gd name="connsiteY1280" fmla="*/ 37453 h 470547"/>
                  <a:gd name="connsiteX1281" fmla="*/ 366104 w 578488"/>
                  <a:gd name="connsiteY1281" fmla="*/ 36454 h 470547"/>
                  <a:gd name="connsiteX1282" fmla="*/ 370151 w 578488"/>
                  <a:gd name="connsiteY1282" fmla="*/ 35490 h 470547"/>
                  <a:gd name="connsiteX1283" fmla="*/ 375491 w 578488"/>
                  <a:gd name="connsiteY1283" fmla="*/ 36594 h 470547"/>
                  <a:gd name="connsiteX1284" fmla="*/ 380250 w 578488"/>
                  <a:gd name="connsiteY1284" fmla="*/ 34070 h 470547"/>
                  <a:gd name="connsiteX1285" fmla="*/ 381552 w 578488"/>
                  <a:gd name="connsiteY1285" fmla="*/ 34762 h 470547"/>
                  <a:gd name="connsiteX1286" fmla="*/ 385202 w 578488"/>
                  <a:gd name="connsiteY1286" fmla="*/ 33441 h 470547"/>
                  <a:gd name="connsiteX1287" fmla="*/ 387469 w 578488"/>
                  <a:gd name="connsiteY1287" fmla="*/ 35218 h 470547"/>
                  <a:gd name="connsiteX1288" fmla="*/ 388857 w 578488"/>
                  <a:gd name="connsiteY1288" fmla="*/ 34692 h 470547"/>
                  <a:gd name="connsiteX1289" fmla="*/ 389663 w 578488"/>
                  <a:gd name="connsiteY1289" fmla="*/ 32309 h 470547"/>
                  <a:gd name="connsiteX1290" fmla="*/ 395487 w 578488"/>
                  <a:gd name="connsiteY1290" fmla="*/ 30829 h 470547"/>
                  <a:gd name="connsiteX1291" fmla="*/ 399181 w 578488"/>
                  <a:gd name="connsiteY1291" fmla="*/ 32195 h 470547"/>
                  <a:gd name="connsiteX1292" fmla="*/ 401162 w 578488"/>
                  <a:gd name="connsiteY1292" fmla="*/ 33608 h 470547"/>
                  <a:gd name="connsiteX1293" fmla="*/ 402082 w 578488"/>
                  <a:gd name="connsiteY1293" fmla="*/ 36320 h 470547"/>
                  <a:gd name="connsiteX1294" fmla="*/ 403489 w 578488"/>
                  <a:gd name="connsiteY1294" fmla="*/ 41674 h 470547"/>
                  <a:gd name="connsiteX1295" fmla="*/ 406374 w 578488"/>
                  <a:gd name="connsiteY1295" fmla="*/ 44557 h 470547"/>
                  <a:gd name="connsiteX1296" fmla="*/ 408165 w 578488"/>
                  <a:gd name="connsiteY1296" fmla="*/ 45971 h 470547"/>
                  <a:gd name="connsiteX1297" fmla="*/ 410287 w 578488"/>
                  <a:gd name="connsiteY1297" fmla="*/ 46362 h 470547"/>
                  <a:gd name="connsiteX1298" fmla="*/ 411311 w 578488"/>
                  <a:gd name="connsiteY1298" fmla="*/ 44924 h 470547"/>
                  <a:gd name="connsiteX1299" fmla="*/ 409322 w 578488"/>
                  <a:gd name="connsiteY1299" fmla="*/ 43190 h 470547"/>
                  <a:gd name="connsiteX1300" fmla="*/ 408786 w 578488"/>
                  <a:gd name="connsiteY1300" fmla="*/ 41556 h 470547"/>
                  <a:gd name="connsiteX1301" fmla="*/ 409739 w 578488"/>
                  <a:gd name="connsiteY1301" fmla="*/ 37494 h 470547"/>
                  <a:gd name="connsiteX1302" fmla="*/ 410851 w 578488"/>
                  <a:gd name="connsiteY1302" fmla="*/ 35896 h 470547"/>
                  <a:gd name="connsiteX1303" fmla="*/ 417083 w 578488"/>
                  <a:gd name="connsiteY1303" fmla="*/ 29833 h 470547"/>
                  <a:gd name="connsiteX1304" fmla="*/ 422300 w 578488"/>
                  <a:gd name="connsiteY1304" fmla="*/ 26680 h 470547"/>
                  <a:gd name="connsiteX1305" fmla="*/ 425424 w 578488"/>
                  <a:gd name="connsiteY1305" fmla="*/ 26417 h 470547"/>
                  <a:gd name="connsiteX1306" fmla="*/ 430888 w 578488"/>
                  <a:gd name="connsiteY1306" fmla="*/ 19331 h 470547"/>
                  <a:gd name="connsiteX1307" fmla="*/ 432436 w 578488"/>
                  <a:gd name="connsiteY1307" fmla="*/ 18040 h 470547"/>
                  <a:gd name="connsiteX1308" fmla="*/ 433861 w 578488"/>
                  <a:gd name="connsiteY1308" fmla="*/ 17743 h 470547"/>
                  <a:gd name="connsiteX1309" fmla="*/ 433496 w 578488"/>
                  <a:gd name="connsiteY1309" fmla="*/ 16004 h 470547"/>
                  <a:gd name="connsiteX1310" fmla="*/ 430503 w 578488"/>
                  <a:gd name="connsiteY1310" fmla="*/ 14903 h 470547"/>
                  <a:gd name="connsiteX1311" fmla="*/ 430400 w 578488"/>
                  <a:gd name="connsiteY1311" fmla="*/ 12748 h 470547"/>
                  <a:gd name="connsiteX1312" fmla="*/ 434343 w 578488"/>
                  <a:gd name="connsiteY1312" fmla="*/ 10121 h 470547"/>
                  <a:gd name="connsiteX1313" fmla="*/ 439124 w 578488"/>
                  <a:gd name="connsiteY1313" fmla="*/ 5706 h 470547"/>
                  <a:gd name="connsiteX1314" fmla="*/ 441484 w 578488"/>
                  <a:gd name="connsiteY1314" fmla="*/ 5406 h 470547"/>
                  <a:gd name="connsiteX1315" fmla="*/ 442963 w 578488"/>
                  <a:gd name="connsiteY1315" fmla="*/ 6634 h 470547"/>
                  <a:gd name="connsiteX1316" fmla="*/ 447619 w 578488"/>
                  <a:gd name="connsiteY1316" fmla="*/ 8627 h 470547"/>
                  <a:gd name="connsiteX1317" fmla="*/ 450471 w 578488"/>
                  <a:gd name="connsiteY1317" fmla="*/ 10908 h 470547"/>
                  <a:gd name="connsiteX1318" fmla="*/ 452538 w 578488"/>
                  <a:gd name="connsiteY1318" fmla="*/ 12056 h 470547"/>
                  <a:gd name="connsiteX1319" fmla="*/ 453881 w 578488"/>
                  <a:gd name="connsiteY1319" fmla="*/ 11818 h 470547"/>
                  <a:gd name="connsiteX1320" fmla="*/ 454991 w 578488"/>
                  <a:gd name="connsiteY1320" fmla="*/ 10105 h 470547"/>
                  <a:gd name="connsiteX1321" fmla="*/ 456325 w 578488"/>
                  <a:gd name="connsiteY1321" fmla="*/ 9303 h 470547"/>
                  <a:gd name="connsiteX1322" fmla="*/ 459286 w 578488"/>
                  <a:gd name="connsiteY1322" fmla="*/ 9753 h 470547"/>
                  <a:gd name="connsiteX1323" fmla="*/ 461052 w 578488"/>
                  <a:gd name="connsiteY1323" fmla="*/ 10855 h 470547"/>
                  <a:gd name="connsiteX1324" fmla="*/ 462428 w 578488"/>
                  <a:gd name="connsiteY1324" fmla="*/ 11000 h 470547"/>
                  <a:gd name="connsiteX1325" fmla="*/ 463672 w 578488"/>
                  <a:gd name="connsiteY1325" fmla="*/ 11667 h 470547"/>
                  <a:gd name="connsiteX1326" fmla="*/ 463965 w 578488"/>
                  <a:gd name="connsiteY1326" fmla="*/ 13131 h 470547"/>
                  <a:gd name="connsiteX1327" fmla="*/ 461404 w 578488"/>
                  <a:gd name="connsiteY1327" fmla="*/ 14725 h 470547"/>
                  <a:gd name="connsiteX1328" fmla="*/ 457040 w 578488"/>
                  <a:gd name="connsiteY1328" fmla="*/ 18947 h 470547"/>
                  <a:gd name="connsiteX1329" fmla="*/ 452734 w 578488"/>
                  <a:gd name="connsiteY1329" fmla="*/ 23737 h 470547"/>
                  <a:gd name="connsiteX1330" fmla="*/ 451314 w 578488"/>
                  <a:gd name="connsiteY1330" fmla="*/ 26255 h 470547"/>
                  <a:gd name="connsiteX1331" fmla="*/ 449923 w 578488"/>
                  <a:gd name="connsiteY1331" fmla="*/ 32850 h 470547"/>
                  <a:gd name="connsiteX1332" fmla="*/ 446558 w 578488"/>
                  <a:gd name="connsiteY1332" fmla="*/ 37058 h 470547"/>
                  <a:gd name="connsiteX1333" fmla="*/ 446304 w 578488"/>
                  <a:gd name="connsiteY1333" fmla="*/ 40003 h 470547"/>
                  <a:gd name="connsiteX1334" fmla="*/ 447655 w 578488"/>
                  <a:gd name="connsiteY1334" fmla="*/ 41390 h 470547"/>
                  <a:gd name="connsiteX1335" fmla="*/ 451369 w 578488"/>
                  <a:gd name="connsiteY1335" fmla="*/ 40302 h 470547"/>
                  <a:gd name="connsiteX1336" fmla="*/ 455947 w 578488"/>
                  <a:gd name="connsiteY1336" fmla="*/ 36371 h 470547"/>
                  <a:gd name="connsiteX1337" fmla="*/ 457090 w 578488"/>
                  <a:gd name="connsiteY1337" fmla="*/ 32191 h 470547"/>
                  <a:gd name="connsiteX1338" fmla="*/ 468535 w 578488"/>
                  <a:gd name="connsiteY1338" fmla="*/ 20815 h 470547"/>
                  <a:gd name="connsiteX1339" fmla="*/ 473903 w 578488"/>
                  <a:gd name="connsiteY1339" fmla="*/ 14505 h 470547"/>
                  <a:gd name="connsiteX1340" fmla="*/ 480007 w 578488"/>
                  <a:gd name="connsiteY1340" fmla="*/ 9265 h 470547"/>
                  <a:gd name="connsiteX1341" fmla="*/ 483421 w 578488"/>
                  <a:gd name="connsiteY1341" fmla="*/ 8179 h 470547"/>
                  <a:gd name="connsiteX1342" fmla="*/ 485028 w 578488"/>
                  <a:gd name="connsiteY1342" fmla="*/ 11651 h 470547"/>
                  <a:gd name="connsiteX1343" fmla="*/ 483734 w 578488"/>
                  <a:gd name="connsiteY1343" fmla="*/ 16179 h 470547"/>
                  <a:gd name="connsiteX1344" fmla="*/ 481141 w 578488"/>
                  <a:gd name="connsiteY1344" fmla="*/ 19061 h 470547"/>
                  <a:gd name="connsiteX1345" fmla="*/ 483052 w 578488"/>
                  <a:gd name="connsiteY1345" fmla="*/ 20380 h 470547"/>
                  <a:gd name="connsiteX1346" fmla="*/ 482687 w 578488"/>
                  <a:gd name="connsiteY1346" fmla="*/ 23797 h 470547"/>
                  <a:gd name="connsiteX1347" fmla="*/ 482091 w 578488"/>
                  <a:gd name="connsiteY1347" fmla="*/ 25693 h 470547"/>
                  <a:gd name="connsiteX1348" fmla="*/ 481711 w 578488"/>
                  <a:gd name="connsiteY1348" fmla="*/ 27676 h 470547"/>
                  <a:gd name="connsiteX1349" fmla="*/ 481735 w 578488"/>
                  <a:gd name="connsiteY1349" fmla="*/ 29424 h 470547"/>
                  <a:gd name="connsiteX1350" fmla="*/ 483527 w 578488"/>
                  <a:gd name="connsiteY1350" fmla="*/ 28958 h 470547"/>
                  <a:gd name="connsiteX1351" fmla="*/ 490675 w 578488"/>
                  <a:gd name="connsiteY1351" fmla="*/ 25377 h 470547"/>
                  <a:gd name="connsiteX1352" fmla="*/ 492486 w 578488"/>
                  <a:gd name="connsiteY1352" fmla="*/ 21493 h 470547"/>
                  <a:gd name="connsiteX1353" fmla="*/ 494166 w 578488"/>
                  <a:gd name="connsiteY1353" fmla="*/ 18577 h 470547"/>
                  <a:gd name="connsiteX1354" fmla="*/ 494972 w 578488"/>
                  <a:gd name="connsiteY1354" fmla="*/ 16055 h 470547"/>
                  <a:gd name="connsiteX1355" fmla="*/ 497751 w 578488"/>
                  <a:gd name="connsiteY1355" fmla="*/ 13663 h 470547"/>
                  <a:gd name="connsiteX1356" fmla="*/ 502994 w 578488"/>
                  <a:gd name="connsiteY1356" fmla="*/ 13645 h 470547"/>
                  <a:gd name="connsiteX1357" fmla="*/ 503197 w 578488"/>
                  <a:gd name="connsiteY1357" fmla="*/ 12704 h 470547"/>
                  <a:gd name="connsiteX1358" fmla="*/ 496859 w 578488"/>
                  <a:gd name="connsiteY1358" fmla="*/ 9377 h 470547"/>
                  <a:gd name="connsiteX1359" fmla="*/ 496112 w 578488"/>
                  <a:gd name="connsiteY1359" fmla="*/ 7877 h 470547"/>
                  <a:gd name="connsiteX1360" fmla="*/ 498243 w 578488"/>
                  <a:gd name="connsiteY1360" fmla="*/ 5879 h 470547"/>
                  <a:gd name="connsiteX1361" fmla="*/ 459651 w 578488"/>
                  <a:gd name="connsiteY1361" fmla="*/ 0 h 470547"/>
                  <a:gd name="connsiteX1362" fmla="*/ 465559 w 578488"/>
                  <a:gd name="connsiteY1362" fmla="*/ 1548 h 470547"/>
                  <a:gd name="connsiteX1363" fmla="*/ 467582 w 578488"/>
                  <a:gd name="connsiteY1363" fmla="*/ 1516 h 470547"/>
                  <a:gd name="connsiteX1364" fmla="*/ 470515 w 578488"/>
                  <a:gd name="connsiteY1364" fmla="*/ 4407 h 470547"/>
                  <a:gd name="connsiteX1365" fmla="*/ 472046 w 578488"/>
                  <a:gd name="connsiteY1365" fmla="*/ 4151 h 470547"/>
                  <a:gd name="connsiteX1366" fmla="*/ 471756 w 578488"/>
                  <a:gd name="connsiteY1366" fmla="*/ 5916 h 470547"/>
                  <a:gd name="connsiteX1367" fmla="*/ 468792 w 578488"/>
                  <a:gd name="connsiteY1367" fmla="*/ 6752 h 470547"/>
                  <a:gd name="connsiteX1368" fmla="*/ 464183 w 578488"/>
                  <a:gd name="connsiteY1368" fmla="*/ 7260 h 470547"/>
                  <a:gd name="connsiteX1369" fmla="*/ 463495 w 578488"/>
                  <a:gd name="connsiteY1369" fmla="*/ 7611 h 470547"/>
                  <a:gd name="connsiteX1370" fmla="*/ 459556 w 578488"/>
                  <a:gd name="connsiteY1370" fmla="*/ 7329 h 470547"/>
                  <a:gd name="connsiteX1371" fmla="*/ 457345 w 578488"/>
                  <a:gd name="connsiteY1371" fmla="*/ 4956 h 470547"/>
                  <a:gd name="connsiteX1372" fmla="*/ 453650 w 578488"/>
                  <a:gd name="connsiteY1372" fmla="*/ 4368 h 470547"/>
                  <a:gd name="connsiteX1373" fmla="*/ 453656 w 578488"/>
                  <a:gd name="connsiteY1373" fmla="*/ 3606 h 470547"/>
                  <a:gd name="connsiteX1374" fmla="*/ 456049 w 578488"/>
                  <a:gd name="connsiteY1374" fmla="*/ 1809 h 470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Lst>
                <a:rect l="l" t="t" r="r" b="b"/>
                <a:pathLst>
                  <a:path w="578488" h="470547">
                    <a:moveTo>
                      <a:pt x="4236" y="391131"/>
                    </a:moveTo>
                    <a:lnTo>
                      <a:pt x="5553" y="393229"/>
                    </a:lnTo>
                    <a:lnTo>
                      <a:pt x="6342" y="395934"/>
                    </a:lnTo>
                    <a:lnTo>
                      <a:pt x="6413" y="399875"/>
                    </a:lnTo>
                    <a:lnTo>
                      <a:pt x="4376" y="399577"/>
                    </a:lnTo>
                    <a:lnTo>
                      <a:pt x="3461" y="398066"/>
                    </a:lnTo>
                    <a:lnTo>
                      <a:pt x="3196" y="397101"/>
                    </a:lnTo>
                    <a:lnTo>
                      <a:pt x="3355" y="394818"/>
                    </a:lnTo>
                    <a:lnTo>
                      <a:pt x="2897" y="392461"/>
                    </a:lnTo>
                    <a:lnTo>
                      <a:pt x="3498" y="391290"/>
                    </a:lnTo>
                    <a:close/>
                    <a:moveTo>
                      <a:pt x="2573" y="366113"/>
                    </a:moveTo>
                    <a:lnTo>
                      <a:pt x="3852" y="367834"/>
                    </a:lnTo>
                    <a:lnTo>
                      <a:pt x="3530" y="369975"/>
                    </a:lnTo>
                    <a:lnTo>
                      <a:pt x="1572" y="370400"/>
                    </a:lnTo>
                    <a:lnTo>
                      <a:pt x="0" y="370038"/>
                    </a:lnTo>
                    <a:lnTo>
                      <a:pt x="561" y="366825"/>
                    </a:lnTo>
                    <a:lnTo>
                      <a:pt x="1384" y="366299"/>
                    </a:lnTo>
                    <a:close/>
                    <a:moveTo>
                      <a:pt x="72406" y="288176"/>
                    </a:moveTo>
                    <a:lnTo>
                      <a:pt x="73790" y="289555"/>
                    </a:lnTo>
                    <a:lnTo>
                      <a:pt x="73896" y="291823"/>
                    </a:lnTo>
                    <a:lnTo>
                      <a:pt x="73052" y="292828"/>
                    </a:lnTo>
                    <a:lnTo>
                      <a:pt x="70884" y="292852"/>
                    </a:lnTo>
                    <a:lnTo>
                      <a:pt x="68309" y="292314"/>
                    </a:lnTo>
                    <a:lnTo>
                      <a:pt x="66697" y="291172"/>
                    </a:lnTo>
                    <a:lnTo>
                      <a:pt x="66446" y="290164"/>
                    </a:lnTo>
                    <a:lnTo>
                      <a:pt x="69417" y="288910"/>
                    </a:lnTo>
                    <a:close/>
                    <a:moveTo>
                      <a:pt x="87688" y="276468"/>
                    </a:moveTo>
                    <a:lnTo>
                      <a:pt x="88672" y="277636"/>
                    </a:lnTo>
                    <a:lnTo>
                      <a:pt x="88798" y="279233"/>
                    </a:lnTo>
                    <a:lnTo>
                      <a:pt x="88172" y="280023"/>
                    </a:lnTo>
                    <a:lnTo>
                      <a:pt x="81190" y="281299"/>
                    </a:lnTo>
                    <a:lnTo>
                      <a:pt x="78655" y="281381"/>
                    </a:lnTo>
                    <a:lnTo>
                      <a:pt x="77129" y="280596"/>
                    </a:lnTo>
                    <a:lnTo>
                      <a:pt x="80758" y="279027"/>
                    </a:lnTo>
                    <a:lnTo>
                      <a:pt x="86455" y="277535"/>
                    </a:lnTo>
                    <a:lnTo>
                      <a:pt x="86997" y="276585"/>
                    </a:lnTo>
                    <a:close/>
                    <a:moveTo>
                      <a:pt x="137580" y="234750"/>
                    </a:moveTo>
                    <a:lnTo>
                      <a:pt x="140049" y="234842"/>
                    </a:lnTo>
                    <a:lnTo>
                      <a:pt x="142560" y="237291"/>
                    </a:lnTo>
                    <a:lnTo>
                      <a:pt x="142234" y="238798"/>
                    </a:lnTo>
                    <a:lnTo>
                      <a:pt x="141074" y="239795"/>
                    </a:lnTo>
                    <a:lnTo>
                      <a:pt x="138498" y="238994"/>
                    </a:lnTo>
                    <a:lnTo>
                      <a:pt x="133413" y="239613"/>
                    </a:lnTo>
                    <a:lnTo>
                      <a:pt x="131364" y="238638"/>
                    </a:lnTo>
                    <a:lnTo>
                      <a:pt x="132992" y="236741"/>
                    </a:lnTo>
                    <a:close/>
                    <a:moveTo>
                      <a:pt x="156473" y="208471"/>
                    </a:moveTo>
                    <a:lnTo>
                      <a:pt x="158617" y="208629"/>
                    </a:lnTo>
                    <a:lnTo>
                      <a:pt x="159300" y="209433"/>
                    </a:lnTo>
                    <a:lnTo>
                      <a:pt x="158520" y="211357"/>
                    </a:lnTo>
                    <a:lnTo>
                      <a:pt x="157058" y="212476"/>
                    </a:lnTo>
                    <a:lnTo>
                      <a:pt x="154327" y="212155"/>
                    </a:lnTo>
                    <a:lnTo>
                      <a:pt x="154035" y="211196"/>
                    </a:lnTo>
                    <a:lnTo>
                      <a:pt x="154815" y="209272"/>
                    </a:lnTo>
                    <a:close/>
                    <a:moveTo>
                      <a:pt x="175748" y="197328"/>
                    </a:moveTo>
                    <a:lnTo>
                      <a:pt x="176449" y="198048"/>
                    </a:lnTo>
                    <a:lnTo>
                      <a:pt x="175119" y="199065"/>
                    </a:lnTo>
                    <a:lnTo>
                      <a:pt x="170496" y="201327"/>
                    </a:lnTo>
                    <a:lnTo>
                      <a:pt x="168725" y="201432"/>
                    </a:lnTo>
                    <a:lnTo>
                      <a:pt x="168740" y="199939"/>
                    </a:lnTo>
                    <a:lnTo>
                      <a:pt x="169755" y="198582"/>
                    </a:lnTo>
                    <a:lnTo>
                      <a:pt x="171364" y="197674"/>
                    </a:lnTo>
                    <a:lnTo>
                      <a:pt x="173433" y="197432"/>
                    </a:lnTo>
                    <a:close/>
                    <a:moveTo>
                      <a:pt x="170891" y="190029"/>
                    </a:moveTo>
                    <a:lnTo>
                      <a:pt x="172956" y="191226"/>
                    </a:lnTo>
                    <a:lnTo>
                      <a:pt x="172996" y="193260"/>
                    </a:lnTo>
                    <a:lnTo>
                      <a:pt x="171973" y="195112"/>
                    </a:lnTo>
                    <a:lnTo>
                      <a:pt x="168514" y="196161"/>
                    </a:lnTo>
                    <a:lnTo>
                      <a:pt x="166467" y="196404"/>
                    </a:lnTo>
                    <a:lnTo>
                      <a:pt x="166808" y="194788"/>
                    </a:lnTo>
                    <a:lnTo>
                      <a:pt x="168464" y="193253"/>
                    </a:lnTo>
                    <a:lnTo>
                      <a:pt x="169099" y="192202"/>
                    </a:lnTo>
                    <a:lnTo>
                      <a:pt x="169429" y="190966"/>
                    </a:lnTo>
                    <a:close/>
                    <a:moveTo>
                      <a:pt x="182845" y="120497"/>
                    </a:moveTo>
                    <a:lnTo>
                      <a:pt x="184057" y="121330"/>
                    </a:lnTo>
                    <a:lnTo>
                      <a:pt x="183502" y="123106"/>
                    </a:lnTo>
                    <a:lnTo>
                      <a:pt x="183513" y="124862"/>
                    </a:lnTo>
                    <a:lnTo>
                      <a:pt x="182990" y="125692"/>
                    </a:lnTo>
                    <a:lnTo>
                      <a:pt x="180716" y="127984"/>
                    </a:lnTo>
                    <a:lnTo>
                      <a:pt x="177449" y="129987"/>
                    </a:lnTo>
                    <a:lnTo>
                      <a:pt x="178641" y="126329"/>
                    </a:lnTo>
                    <a:lnTo>
                      <a:pt x="180405" y="122620"/>
                    </a:lnTo>
                    <a:close/>
                    <a:moveTo>
                      <a:pt x="198678" y="112691"/>
                    </a:moveTo>
                    <a:lnTo>
                      <a:pt x="200641" y="113103"/>
                    </a:lnTo>
                    <a:lnTo>
                      <a:pt x="201956" y="113756"/>
                    </a:lnTo>
                    <a:lnTo>
                      <a:pt x="205392" y="113566"/>
                    </a:lnTo>
                    <a:lnTo>
                      <a:pt x="206080" y="113810"/>
                    </a:lnTo>
                    <a:lnTo>
                      <a:pt x="205592" y="114887"/>
                    </a:lnTo>
                    <a:lnTo>
                      <a:pt x="204100" y="116071"/>
                    </a:lnTo>
                    <a:lnTo>
                      <a:pt x="200969" y="116797"/>
                    </a:lnTo>
                    <a:lnTo>
                      <a:pt x="199561" y="118603"/>
                    </a:lnTo>
                    <a:lnTo>
                      <a:pt x="198553" y="119216"/>
                    </a:lnTo>
                    <a:lnTo>
                      <a:pt x="195849" y="119224"/>
                    </a:lnTo>
                    <a:lnTo>
                      <a:pt x="194254" y="119640"/>
                    </a:lnTo>
                    <a:lnTo>
                      <a:pt x="192291" y="121245"/>
                    </a:lnTo>
                    <a:lnTo>
                      <a:pt x="190721" y="120062"/>
                    </a:lnTo>
                    <a:lnTo>
                      <a:pt x="190283" y="120902"/>
                    </a:lnTo>
                    <a:lnTo>
                      <a:pt x="189997" y="122401"/>
                    </a:lnTo>
                    <a:lnTo>
                      <a:pt x="189125" y="122841"/>
                    </a:lnTo>
                    <a:lnTo>
                      <a:pt x="186413" y="123384"/>
                    </a:lnTo>
                    <a:lnTo>
                      <a:pt x="185752" y="119891"/>
                    </a:lnTo>
                    <a:lnTo>
                      <a:pt x="187000" y="118622"/>
                    </a:lnTo>
                    <a:lnTo>
                      <a:pt x="187978" y="117104"/>
                    </a:lnTo>
                    <a:lnTo>
                      <a:pt x="189477" y="116872"/>
                    </a:lnTo>
                    <a:lnTo>
                      <a:pt x="190820" y="116998"/>
                    </a:lnTo>
                    <a:lnTo>
                      <a:pt x="193237" y="113726"/>
                    </a:lnTo>
                    <a:lnTo>
                      <a:pt x="196547" y="112796"/>
                    </a:lnTo>
                    <a:close/>
                    <a:moveTo>
                      <a:pt x="227817" y="84536"/>
                    </a:moveTo>
                    <a:lnTo>
                      <a:pt x="228398" y="84693"/>
                    </a:lnTo>
                    <a:lnTo>
                      <a:pt x="229447" y="85561"/>
                    </a:lnTo>
                    <a:lnTo>
                      <a:pt x="230145" y="87049"/>
                    </a:lnTo>
                    <a:lnTo>
                      <a:pt x="233021" y="90942"/>
                    </a:lnTo>
                    <a:lnTo>
                      <a:pt x="234334" y="93213"/>
                    </a:lnTo>
                    <a:lnTo>
                      <a:pt x="233269" y="97497"/>
                    </a:lnTo>
                    <a:lnTo>
                      <a:pt x="230475" y="99655"/>
                    </a:lnTo>
                    <a:lnTo>
                      <a:pt x="226163" y="100039"/>
                    </a:lnTo>
                    <a:lnTo>
                      <a:pt x="223138" y="99860"/>
                    </a:lnTo>
                    <a:lnTo>
                      <a:pt x="221231" y="98822"/>
                    </a:lnTo>
                    <a:lnTo>
                      <a:pt x="220993" y="97657"/>
                    </a:lnTo>
                    <a:lnTo>
                      <a:pt x="219892" y="97313"/>
                    </a:lnTo>
                    <a:lnTo>
                      <a:pt x="216987" y="98809"/>
                    </a:lnTo>
                    <a:lnTo>
                      <a:pt x="214969" y="99011"/>
                    </a:lnTo>
                    <a:lnTo>
                      <a:pt x="212401" y="97851"/>
                    </a:lnTo>
                    <a:lnTo>
                      <a:pt x="211710" y="95995"/>
                    </a:lnTo>
                    <a:lnTo>
                      <a:pt x="214435" y="93665"/>
                    </a:lnTo>
                    <a:lnTo>
                      <a:pt x="215696" y="91852"/>
                    </a:lnTo>
                    <a:lnTo>
                      <a:pt x="218720" y="92012"/>
                    </a:lnTo>
                    <a:lnTo>
                      <a:pt x="219475" y="92576"/>
                    </a:lnTo>
                    <a:lnTo>
                      <a:pt x="221183" y="92928"/>
                    </a:lnTo>
                    <a:lnTo>
                      <a:pt x="222222" y="90744"/>
                    </a:lnTo>
                    <a:lnTo>
                      <a:pt x="221982" y="89232"/>
                    </a:lnTo>
                    <a:lnTo>
                      <a:pt x="222742" y="88181"/>
                    </a:lnTo>
                    <a:lnTo>
                      <a:pt x="226394" y="88938"/>
                    </a:lnTo>
                    <a:lnTo>
                      <a:pt x="226400" y="84826"/>
                    </a:lnTo>
                    <a:close/>
                    <a:moveTo>
                      <a:pt x="246910" y="73108"/>
                    </a:moveTo>
                    <a:lnTo>
                      <a:pt x="248739" y="73108"/>
                    </a:lnTo>
                    <a:lnTo>
                      <a:pt x="250540" y="74204"/>
                    </a:lnTo>
                    <a:lnTo>
                      <a:pt x="250216" y="76443"/>
                    </a:lnTo>
                    <a:lnTo>
                      <a:pt x="247515" y="80477"/>
                    </a:lnTo>
                    <a:lnTo>
                      <a:pt x="243513" y="83908"/>
                    </a:lnTo>
                    <a:lnTo>
                      <a:pt x="244001" y="86367"/>
                    </a:lnTo>
                    <a:lnTo>
                      <a:pt x="245595" y="88389"/>
                    </a:lnTo>
                    <a:lnTo>
                      <a:pt x="245986" y="91839"/>
                    </a:lnTo>
                    <a:lnTo>
                      <a:pt x="246083" y="95156"/>
                    </a:lnTo>
                    <a:lnTo>
                      <a:pt x="243049" y="99627"/>
                    </a:lnTo>
                    <a:lnTo>
                      <a:pt x="242378" y="101772"/>
                    </a:lnTo>
                    <a:lnTo>
                      <a:pt x="242643" y="102042"/>
                    </a:lnTo>
                    <a:lnTo>
                      <a:pt x="245656" y="98341"/>
                    </a:lnTo>
                    <a:lnTo>
                      <a:pt x="248994" y="97185"/>
                    </a:lnTo>
                    <a:lnTo>
                      <a:pt x="249201" y="95895"/>
                    </a:lnTo>
                    <a:lnTo>
                      <a:pt x="250495" y="94646"/>
                    </a:lnTo>
                    <a:lnTo>
                      <a:pt x="250348" y="92605"/>
                    </a:lnTo>
                    <a:lnTo>
                      <a:pt x="251006" y="90944"/>
                    </a:lnTo>
                    <a:lnTo>
                      <a:pt x="252708" y="90504"/>
                    </a:lnTo>
                    <a:lnTo>
                      <a:pt x="253771" y="89942"/>
                    </a:lnTo>
                    <a:lnTo>
                      <a:pt x="254950" y="89632"/>
                    </a:lnTo>
                    <a:lnTo>
                      <a:pt x="257079" y="90976"/>
                    </a:lnTo>
                    <a:lnTo>
                      <a:pt x="258284" y="92467"/>
                    </a:lnTo>
                    <a:lnTo>
                      <a:pt x="259780" y="95797"/>
                    </a:lnTo>
                    <a:lnTo>
                      <a:pt x="259158" y="99013"/>
                    </a:lnTo>
                    <a:lnTo>
                      <a:pt x="255150" y="101517"/>
                    </a:lnTo>
                    <a:lnTo>
                      <a:pt x="251965" y="102646"/>
                    </a:lnTo>
                    <a:lnTo>
                      <a:pt x="248748" y="105516"/>
                    </a:lnTo>
                    <a:lnTo>
                      <a:pt x="247131" y="107859"/>
                    </a:lnTo>
                    <a:lnTo>
                      <a:pt x="245742" y="108366"/>
                    </a:lnTo>
                    <a:lnTo>
                      <a:pt x="244863" y="108175"/>
                    </a:lnTo>
                    <a:lnTo>
                      <a:pt x="244082" y="107609"/>
                    </a:lnTo>
                    <a:lnTo>
                      <a:pt x="242451" y="107607"/>
                    </a:lnTo>
                    <a:lnTo>
                      <a:pt x="240657" y="109638"/>
                    </a:lnTo>
                    <a:lnTo>
                      <a:pt x="235239" y="111288"/>
                    </a:lnTo>
                    <a:lnTo>
                      <a:pt x="233114" y="110812"/>
                    </a:lnTo>
                    <a:lnTo>
                      <a:pt x="233017" y="108788"/>
                    </a:lnTo>
                    <a:lnTo>
                      <a:pt x="231749" y="108956"/>
                    </a:lnTo>
                    <a:lnTo>
                      <a:pt x="229719" y="111382"/>
                    </a:lnTo>
                    <a:lnTo>
                      <a:pt x="227733" y="112191"/>
                    </a:lnTo>
                    <a:lnTo>
                      <a:pt x="226398" y="112440"/>
                    </a:lnTo>
                    <a:lnTo>
                      <a:pt x="223947" y="111527"/>
                    </a:lnTo>
                    <a:lnTo>
                      <a:pt x="217359" y="115654"/>
                    </a:lnTo>
                    <a:lnTo>
                      <a:pt x="211181" y="116425"/>
                    </a:lnTo>
                    <a:lnTo>
                      <a:pt x="209147" y="115948"/>
                    </a:lnTo>
                    <a:lnTo>
                      <a:pt x="209140" y="113424"/>
                    </a:lnTo>
                    <a:lnTo>
                      <a:pt x="213133" y="110191"/>
                    </a:lnTo>
                    <a:lnTo>
                      <a:pt x="216407" y="107941"/>
                    </a:lnTo>
                    <a:lnTo>
                      <a:pt x="227672" y="106369"/>
                    </a:lnTo>
                    <a:lnTo>
                      <a:pt x="234688" y="99674"/>
                    </a:lnTo>
                    <a:lnTo>
                      <a:pt x="236383" y="92374"/>
                    </a:lnTo>
                    <a:lnTo>
                      <a:pt x="238042" y="89732"/>
                    </a:lnTo>
                    <a:lnTo>
                      <a:pt x="237262" y="88238"/>
                    </a:lnTo>
                    <a:lnTo>
                      <a:pt x="235375" y="87975"/>
                    </a:lnTo>
                    <a:lnTo>
                      <a:pt x="235260" y="85677"/>
                    </a:lnTo>
                    <a:lnTo>
                      <a:pt x="236245" y="83162"/>
                    </a:lnTo>
                    <a:lnTo>
                      <a:pt x="239927" y="79703"/>
                    </a:lnTo>
                    <a:lnTo>
                      <a:pt x="241972" y="78229"/>
                    </a:lnTo>
                    <a:lnTo>
                      <a:pt x="245304" y="74050"/>
                    </a:lnTo>
                    <a:close/>
                    <a:moveTo>
                      <a:pt x="280912" y="61606"/>
                    </a:moveTo>
                    <a:lnTo>
                      <a:pt x="283570" y="63847"/>
                    </a:lnTo>
                    <a:lnTo>
                      <a:pt x="284766" y="63162"/>
                    </a:lnTo>
                    <a:lnTo>
                      <a:pt x="287118" y="62907"/>
                    </a:lnTo>
                    <a:lnTo>
                      <a:pt x="288867" y="63693"/>
                    </a:lnTo>
                    <a:lnTo>
                      <a:pt x="290297" y="65116"/>
                    </a:lnTo>
                    <a:lnTo>
                      <a:pt x="291992" y="65181"/>
                    </a:lnTo>
                    <a:lnTo>
                      <a:pt x="293056" y="67038"/>
                    </a:lnTo>
                    <a:lnTo>
                      <a:pt x="293598" y="69452"/>
                    </a:lnTo>
                    <a:lnTo>
                      <a:pt x="292367" y="71253"/>
                    </a:lnTo>
                    <a:lnTo>
                      <a:pt x="290621" y="72068"/>
                    </a:lnTo>
                    <a:lnTo>
                      <a:pt x="290148" y="74189"/>
                    </a:lnTo>
                    <a:lnTo>
                      <a:pt x="290811" y="77154"/>
                    </a:lnTo>
                    <a:lnTo>
                      <a:pt x="286893" y="78170"/>
                    </a:lnTo>
                    <a:lnTo>
                      <a:pt x="282352" y="78622"/>
                    </a:lnTo>
                    <a:lnTo>
                      <a:pt x="280577" y="77205"/>
                    </a:lnTo>
                    <a:lnTo>
                      <a:pt x="276945" y="79802"/>
                    </a:lnTo>
                    <a:lnTo>
                      <a:pt x="273348" y="83842"/>
                    </a:lnTo>
                    <a:lnTo>
                      <a:pt x="271614" y="84317"/>
                    </a:lnTo>
                    <a:lnTo>
                      <a:pt x="271493" y="83039"/>
                    </a:lnTo>
                    <a:lnTo>
                      <a:pt x="268908" y="82156"/>
                    </a:lnTo>
                    <a:lnTo>
                      <a:pt x="265598" y="82105"/>
                    </a:lnTo>
                    <a:lnTo>
                      <a:pt x="265708" y="81158"/>
                    </a:lnTo>
                    <a:lnTo>
                      <a:pt x="266308" y="80489"/>
                    </a:lnTo>
                    <a:lnTo>
                      <a:pt x="269165" y="79496"/>
                    </a:lnTo>
                    <a:lnTo>
                      <a:pt x="269735" y="77447"/>
                    </a:lnTo>
                    <a:lnTo>
                      <a:pt x="269216" y="73784"/>
                    </a:lnTo>
                    <a:lnTo>
                      <a:pt x="269720" y="72004"/>
                    </a:lnTo>
                    <a:lnTo>
                      <a:pt x="269828" y="70773"/>
                    </a:lnTo>
                    <a:lnTo>
                      <a:pt x="271624" y="69332"/>
                    </a:lnTo>
                    <a:lnTo>
                      <a:pt x="277768" y="70009"/>
                    </a:lnTo>
                    <a:lnTo>
                      <a:pt x="278513" y="68633"/>
                    </a:lnTo>
                    <a:lnTo>
                      <a:pt x="278047" y="67767"/>
                    </a:lnTo>
                    <a:lnTo>
                      <a:pt x="274872" y="66249"/>
                    </a:lnTo>
                    <a:lnTo>
                      <a:pt x="275360" y="65227"/>
                    </a:lnTo>
                    <a:lnTo>
                      <a:pt x="277651" y="64313"/>
                    </a:lnTo>
                    <a:lnTo>
                      <a:pt x="279819" y="64195"/>
                    </a:lnTo>
                    <a:lnTo>
                      <a:pt x="280471" y="62647"/>
                    </a:lnTo>
                    <a:lnTo>
                      <a:pt x="280584" y="61973"/>
                    </a:lnTo>
                    <a:close/>
                    <a:moveTo>
                      <a:pt x="553617" y="49437"/>
                    </a:moveTo>
                    <a:lnTo>
                      <a:pt x="555344" y="49560"/>
                    </a:lnTo>
                    <a:lnTo>
                      <a:pt x="557091" y="50712"/>
                    </a:lnTo>
                    <a:lnTo>
                      <a:pt x="558466" y="52086"/>
                    </a:lnTo>
                    <a:lnTo>
                      <a:pt x="556277" y="53725"/>
                    </a:lnTo>
                    <a:lnTo>
                      <a:pt x="552077" y="54876"/>
                    </a:lnTo>
                    <a:lnTo>
                      <a:pt x="551591" y="53929"/>
                    </a:lnTo>
                    <a:lnTo>
                      <a:pt x="552513" y="52454"/>
                    </a:lnTo>
                    <a:close/>
                    <a:moveTo>
                      <a:pt x="350606" y="36555"/>
                    </a:moveTo>
                    <a:lnTo>
                      <a:pt x="353506" y="37006"/>
                    </a:lnTo>
                    <a:lnTo>
                      <a:pt x="354245" y="37564"/>
                    </a:lnTo>
                    <a:lnTo>
                      <a:pt x="353355" y="42154"/>
                    </a:lnTo>
                    <a:lnTo>
                      <a:pt x="352163" y="43074"/>
                    </a:lnTo>
                    <a:lnTo>
                      <a:pt x="350334" y="43450"/>
                    </a:lnTo>
                    <a:lnTo>
                      <a:pt x="349349" y="42879"/>
                    </a:lnTo>
                    <a:lnTo>
                      <a:pt x="347948" y="42504"/>
                    </a:lnTo>
                    <a:lnTo>
                      <a:pt x="346391" y="42676"/>
                    </a:lnTo>
                    <a:lnTo>
                      <a:pt x="345082" y="40989"/>
                    </a:lnTo>
                    <a:lnTo>
                      <a:pt x="345229" y="39572"/>
                    </a:lnTo>
                    <a:lnTo>
                      <a:pt x="347021" y="37649"/>
                    </a:lnTo>
                    <a:close/>
                    <a:moveTo>
                      <a:pt x="318716" y="35896"/>
                    </a:moveTo>
                    <a:lnTo>
                      <a:pt x="319528" y="38632"/>
                    </a:lnTo>
                    <a:lnTo>
                      <a:pt x="319653" y="43078"/>
                    </a:lnTo>
                    <a:lnTo>
                      <a:pt x="321614" y="45233"/>
                    </a:lnTo>
                    <a:lnTo>
                      <a:pt x="323350" y="45026"/>
                    </a:lnTo>
                    <a:lnTo>
                      <a:pt x="323873" y="44213"/>
                    </a:lnTo>
                    <a:lnTo>
                      <a:pt x="325058" y="43811"/>
                    </a:lnTo>
                    <a:lnTo>
                      <a:pt x="327453" y="44949"/>
                    </a:lnTo>
                    <a:lnTo>
                      <a:pt x="327110" y="46885"/>
                    </a:lnTo>
                    <a:lnTo>
                      <a:pt x="323795" y="49325"/>
                    </a:lnTo>
                    <a:lnTo>
                      <a:pt x="321416" y="52800"/>
                    </a:lnTo>
                    <a:lnTo>
                      <a:pt x="318371" y="53606"/>
                    </a:lnTo>
                    <a:lnTo>
                      <a:pt x="316907" y="53187"/>
                    </a:lnTo>
                    <a:lnTo>
                      <a:pt x="314186" y="55190"/>
                    </a:lnTo>
                    <a:lnTo>
                      <a:pt x="312005" y="57269"/>
                    </a:lnTo>
                    <a:lnTo>
                      <a:pt x="309744" y="59895"/>
                    </a:lnTo>
                    <a:lnTo>
                      <a:pt x="309606" y="61247"/>
                    </a:lnTo>
                    <a:lnTo>
                      <a:pt x="309254" y="62281"/>
                    </a:lnTo>
                    <a:lnTo>
                      <a:pt x="300973" y="63307"/>
                    </a:lnTo>
                    <a:lnTo>
                      <a:pt x="297962" y="63986"/>
                    </a:lnTo>
                    <a:lnTo>
                      <a:pt x="294773" y="63110"/>
                    </a:lnTo>
                    <a:lnTo>
                      <a:pt x="293262" y="61376"/>
                    </a:lnTo>
                    <a:lnTo>
                      <a:pt x="293747" y="60433"/>
                    </a:lnTo>
                    <a:lnTo>
                      <a:pt x="296930" y="60056"/>
                    </a:lnTo>
                    <a:lnTo>
                      <a:pt x="297032" y="58445"/>
                    </a:lnTo>
                    <a:lnTo>
                      <a:pt x="297837" y="57461"/>
                    </a:lnTo>
                    <a:lnTo>
                      <a:pt x="298867" y="56924"/>
                    </a:lnTo>
                    <a:lnTo>
                      <a:pt x="299625" y="54863"/>
                    </a:lnTo>
                    <a:lnTo>
                      <a:pt x="300884" y="54325"/>
                    </a:lnTo>
                    <a:lnTo>
                      <a:pt x="303231" y="54832"/>
                    </a:lnTo>
                    <a:lnTo>
                      <a:pt x="304814" y="53338"/>
                    </a:lnTo>
                    <a:lnTo>
                      <a:pt x="305706" y="53085"/>
                    </a:lnTo>
                    <a:lnTo>
                      <a:pt x="306805" y="54321"/>
                    </a:lnTo>
                    <a:lnTo>
                      <a:pt x="307334" y="52619"/>
                    </a:lnTo>
                    <a:lnTo>
                      <a:pt x="306805" y="51064"/>
                    </a:lnTo>
                    <a:lnTo>
                      <a:pt x="307082" y="50015"/>
                    </a:lnTo>
                    <a:lnTo>
                      <a:pt x="310117" y="47283"/>
                    </a:lnTo>
                    <a:lnTo>
                      <a:pt x="311431" y="45289"/>
                    </a:lnTo>
                    <a:lnTo>
                      <a:pt x="313320" y="44004"/>
                    </a:lnTo>
                    <a:lnTo>
                      <a:pt x="315140" y="44209"/>
                    </a:lnTo>
                    <a:lnTo>
                      <a:pt x="315669" y="42315"/>
                    </a:lnTo>
                    <a:lnTo>
                      <a:pt x="315140" y="40373"/>
                    </a:lnTo>
                    <a:lnTo>
                      <a:pt x="315341" y="39107"/>
                    </a:lnTo>
                    <a:lnTo>
                      <a:pt x="316948" y="36027"/>
                    </a:lnTo>
                    <a:close/>
                    <a:moveTo>
                      <a:pt x="329133" y="34857"/>
                    </a:moveTo>
                    <a:lnTo>
                      <a:pt x="330984" y="37118"/>
                    </a:lnTo>
                    <a:lnTo>
                      <a:pt x="332109" y="37583"/>
                    </a:lnTo>
                    <a:lnTo>
                      <a:pt x="333221" y="37294"/>
                    </a:lnTo>
                    <a:lnTo>
                      <a:pt x="334145" y="37705"/>
                    </a:lnTo>
                    <a:lnTo>
                      <a:pt x="335996" y="39794"/>
                    </a:lnTo>
                    <a:lnTo>
                      <a:pt x="337989" y="40615"/>
                    </a:lnTo>
                    <a:lnTo>
                      <a:pt x="338082" y="41666"/>
                    </a:lnTo>
                    <a:lnTo>
                      <a:pt x="336257" y="42690"/>
                    </a:lnTo>
                    <a:lnTo>
                      <a:pt x="333854" y="42997"/>
                    </a:lnTo>
                    <a:lnTo>
                      <a:pt x="331280" y="42641"/>
                    </a:lnTo>
                    <a:lnTo>
                      <a:pt x="330524" y="41332"/>
                    </a:lnTo>
                    <a:lnTo>
                      <a:pt x="329731" y="39157"/>
                    </a:lnTo>
                    <a:lnTo>
                      <a:pt x="327578" y="37023"/>
                    </a:lnTo>
                    <a:lnTo>
                      <a:pt x="327259" y="35152"/>
                    </a:lnTo>
                    <a:close/>
                    <a:moveTo>
                      <a:pt x="414550" y="21147"/>
                    </a:moveTo>
                    <a:lnTo>
                      <a:pt x="415263" y="22086"/>
                    </a:lnTo>
                    <a:lnTo>
                      <a:pt x="416068" y="23860"/>
                    </a:lnTo>
                    <a:lnTo>
                      <a:pt x="416480" y="25730"/>
                    </a:lnTo>
                    <a:lnTo>
                      <a:pt x="416636" y="27271"/>
                    </a:lnTo>
                    <a:lnTo>
                      <a:pt x="414573" y="29498"/>
                    </a:lnTo>
                    <a:lnTo>
                      <a:pt x="409821" y="32415"/>
                    </a:lnTo>
                    <a:lnTo>
                      <a:pt x="410093" y="33198"/>
                    </a:lnTo>
                    <a:lnTo>
                      <a:pt x="408448" y="33946"/>
                    </a:lnTo>
                    <a:lnTo>
                      <a:pt x="405981" y="34498"/>
                    </a:lnTo>
                    <a:lnTo>
                      <a:pt x="404679" y="33962"/>
                    </a:lnTo>
                    <a:lnTo>
                      <a:pt x="404859" y="31463"/>
                    </a:lnTo>
                    <a:lnTo>
                      <a:pt x="404466" y="30714"/>
                    </a:lnTo>
                    <a:lnTo>
                      <a:pt x="402593" y="31705"/>
                    </a:lnTo>
                    <a:lnTo>
                      <a:pt x="400646" y="30434"/>
                    </a:lnTo>
                    <a:lnTo>
                      <a:pt x="400643" y="29155"/>
                    </a:lnTo>
                    <a:lnTo>
                      <a:pt x="401157" y="28044"/>
                    </a:lnTo>
                    <a:lnTo>
                      <a:pt x="402958" y="26354"/>
                    </a:lnTo>
                    <a:lnTo>
                      <a:pt x="405964" y="25189"/>
                    </a:lnTo>
                    <a:lnTo>
                      <a:pt x="407946" y="25626"/>
                    </a:lnTo>
                    <a:close/>
                    <a:moveTo>
                      <a:pt x="419674" y="15922"/>
                    </a:moveTo>
                    <a:lnTo>
                      <a:pt x="420959" y="16643"/>
                    </a:lnTo>
                    <a:lnTo>
                      <a:pt x="421302" y="17247"/>
                    </a:lnTo>
                    <a:lnTo>
                      <a:pt x="423611" y="17839"/>
                    </a:lnTo>
                    <a:lnTo>
                      <a:pt x="426305" y="19805"/>
                    </a:lnTo>
                    <a:lnTo>
                      <a:pt x="424962" y="23137"/>
                    </a:lnTo>
                    <a:lnTo>
                      <a:pt x="420751" y="24733"/>
                    </a:lnTo>
                    <a:lnTo>
                      <a:pt x="418307" y="23358"/>
                    </a:lnTo>
                    <a:lnTo>
                      <a:pt x="417279" y="21949"/>
                    </a:lnTo>
                    <a:lnTo>
                      <a:pt x="417128" y="18816"/>
                    </a:lnTo>
                    <a:lnTo>
                      <a:pt x="417700" y="16908"/>
                    </a:lnTo>
                    <a:close/>
                    <a:moveTo>
                      <a:pt x="411209" y="12093"/>
                    </a:moveTo>
                    <a:lnTo>
                      <a:pt x="412202" y="13172"/>
                    </a:lnTo>
                    <a:lnTo>
                      <a:pt x="411769" y="14432"/>
                    </a:lnTo>
                    <a:lnTo>
                      <a:pt x="411021" y="15659"/>
                    </a:lnTo>
                    <a:lnTo>
                      <a:pt x="409209" y="16953"/>
                    </a:lnTo>
                    <a:lnTo>
                      <a:pt x="403969" y="22068"/>
                    </a:lnTo>
                    <a:lnTo>
                      <a:pt x="400889" y="22891"/>
                    </a:lnTo>
                    <a:lnTo>
                      <a:pt x="399914" y="23692"/>
                    </a:lnTo>
                    <a:lnTo>
                      <a:pt x="398683" y="24170"/>
                    </a:lnTo>
                    <a:lnTo>
                      <a:pt x="394856" y="23471"/>
                    </a:lnTo>
                    <a:lnTo>
                      <a:pt x="393736" y="24506"/>
                    </a:lnTo>
                    <a:lnTo>
                      <a:pt x="392678" y="25197"/>
                    </a:lnTo>
                    <a:lnTo>
                      <a:pt x="389907" y="25465"/>
                    </a:lnTo>
                    <a:lnTo>
                      <a:pt x="388281" y="25240"/>
                    </a:lnTo>
                    <a:lnTo>
                      <a:pt x="384081" y="23348"/>
                    </a:lnTo>
                    <a:lnTo>
                      <a:pt x="381582" y="21298"/>
                    </a:lnTo>
                    <a:lnTo>
                      <a:pt x="380229" y="19542"/>
                    </a:lnTo>
                    <a:lnTo>
                      <a:pt x="384109" y="19576"/>
                    </a:lnTo>
                    <a:lnTo>
                      <a:pt x="385493" y="19151"/>
                    </a:lnTo>
                    <a:lnTo>
                      <a:pt x="388095" y="19521"/>
                    </a:lnTo>
                    <a:lnTo>
                      <a:pt x="389658" y="17719"/>
                    </a:lnTo>
                    <a:lnTo>
                      <a:pt x="392969" y="17937"/>
                    </a:lnTo>
                    <a:lnTo>
                      <a:pt x="399324" y="16682"/>
                    </a:lnTo>
                    <a:lnTo>
                      <a:pt x="401656" y="17382"/>
                    </a:lnTo>
                    <a:lnTo>
                      <a:pt x="406988" y="13184"/>
                    </a:lnTo>
                    <a:lnTo>
                      <a:pt x="408657" y="13294"/>
                    </a:lnTo>
                    <a:close/>
                    <a:moveTo>
                      <a:pt x="504113" y="2056"/>
                    </a:moveTo>
                    <a:lnTo>
                      <a:pt x="507129" y="2479"/>
                    </a:lnTo>
                    <a:lnTo>
                      <a:pt x="508932" y="3348"/>
                    </a:lnTo>
                    <a:lnTo>
                      <a:pt x="516155" y="4009"/>
                    </a:lnTo>
                    <a:lnTo>
                      <a:pt x="521696" y="6744"/>
                    </a:lnTo>
                    <a:lnTo>
                      <a:pt x="521485" y="11012"/>
                    </a:lnTo>
                    <a:lnTo>
                      <a:pt x="520250" y="12793"/>
                    </a:lnTo>
                    <a:lnTo>
                      <a:pt x="519034" y="13889"/>
                    </a:lnTo>
                    <a:lnTo>
                      <a:pt x="511938" y="17118"/>
                    </a:lnTo>
                    <a:lnTo>
                      <a:pt x="510768" y="18708"/>
                    </a:lnTo>
                    <a:lnTo>
                      <a:pt x="512996" y="19257"/>
                    </a:lnTo>
                    <a:lnTo>
                      <a:pt x="517790" y="17649"/>
                    </a:lnTo>
                    <a:lnTo>
                      <a:pt x="519032" y="19108"/>
                    </a:lnTo>
                    <a:lnTo>
                      <a:pt x="517505" y="22756"/>
                    </a:lnTo>
                    <a:lnTo>
                      <a:pt x="517246" y="28220"/>
                    </a:lnTo>
                    <a:lnTo>
                      <a:pt x="516693" y="31401"/>
                    </a:lnTo>
                    <a:lnTo>
                      <a:pt x="516693" y="34298"/>
                    </a:lnTo>
                    <a:lnTo>
                      <a:pt x="517289" y="35851"/>
                    </a:lnTo>
                    <a:lnTo>
                      <a:pt x="519215" y="29687"/>
                    </a:lnTo>
                    <a:lnTo>
                      <a:pt x="519874" y="28105"/>
                    </a:lnTo>
                    <a:lnTo>
                      <a:pt x="522692" y="25777"/>
                    </a:lnTo>
                    <a:lnTo>
                      <a:pt x="523741" y="21079"/>
                    </a:lnTo>
                    <a:lnTo>
                      <a:pt x="526497" y="15427"/>
                    </a:lnTo>
                    <a:lnTo>
                      <a:pt x="529602" y="12136"/>
                    </a:lnTo>
                    <a:lnTo>
                      <a:pt x="531409" y="11232"/>
                    </a:lnTo>
                    <a:lnTo>
                      <a:pt x="537397" y="11362"/>
                    </a:lnTo>
                    <a:lnTo>
                      <a:pt x="539967" y="12602"/>
                    </a:lnTo>
                    <a:lnTo>
                      <a:pt x="542234" y="15355"/>
                    </a:lnTo>
                    <a:lnTo>
                      <a:pt x="543927" y="16453"/>
                    </a:lnTo>
                    <a:lnTo>
                      <a:pt x="549265" y="17621"/>
                    </a:lnTo>
                    <a:lnTo>
                      <a:pt x="551098" y="19084"/>
                    </a:lnTo>
                    <a:lnTo>
                      <a:pt x="551442" y="19955"/>
                    </a:lnTo>
                    <a:lnTo>
                      <a:pt x="552746" y="20128"/>
                    </a:lnTo>
                    <a:lnTo>
                      <a:pt x="556348" y="18048"/>
                    </a:lnTo>
                    <a:lnTo>
                      <a:pt x="558687" y="17703"/>
                    </a:lnTo>
                    <a:lnTo>
                      <a:pt x="562502" y="20944"/>
                    </a:lnTo>
                    <a:lnTo>
                      <a:pt x="561736" y="23340"/>
                    </a:lnTo>
                    <a:lnTo>
                      <a:pt x="561960" y="24100"/>
                    </a:lnTo>
                    <a:lnTo>
                      <a:pt x="566579" y="23946"/>
                    </a:lnTo>
                    <a:lnTo>
                      <a:pt x="570423" y="24885"/>
                    </a:lnTo>
                    <a:lnTo>
                      <a:pt x="577730" y="29778"/>
                    </a:lnTo>
                    <a:lnTo>
                      <a:pt x="578488" y="32061"/>
                    </a:lnTo>
                    <a:lnTo>
                      <a:pt x="578123" y="34824"/>
                    </a:lnTo>
                    <a:lnTo>
                      <a:pt x="567616" y="37866"/>
                    </a:lnTo>
                    <a:lnTo>
                      <a:pt x="563062" y="40768"/>
                    </a:lnTo>
                    <a:lnTo>
                      <a:pt x="555608" y="41887"/>
                    </a:lnTo>
                    <a:lnTo>
                      <a:pt x="530295" y="39947"/>
                    </a:lnTo>
                    <a:lnTo>
                      <a:pt x="530807" y="42044"/>
                    </a:lnTo>
                    <a:lnTo>
                      <a:pt x="548432" y="46625"/>
                    </a:lnTo>
                    <a:lnTo>
                      <a:pt x="549438" y="47931"/>
                    </a:lnTo>
                    <a:lnTo>
                      <a:pt x="548874" y="50679"/>
                    </a:lnTo>
                    <a:lnTo>
                      <a:pt x="548866" y="52881"/>
                    </a:lnTo>
                    <a:lnTo>
                      <a:pt x="549196" y="54381"/>
                    </a:lnTo>
                    <a:lnTo>
                      <a:pt x="550494" y="55779"/>
                    </a:lnTo>
                    <a:lnTo>
                      <a:pt x="552649" y="56436"/>
                    </a:lnTo>
                    <a:lnTo>
                      <a:pt x="557033" y="56090"/>
                    </a:lnTo>
                    <a:lnTo>
                      <a:pt x="559198" y="56841"/>
                    </a:lnTo>
                    <a:lnTo>
                      <a:pt x="560678" y="55726"/>
                    </a:lnTo>
                    <a:lnTo>
                      <a:pt x="561228" y="51977"/>
                    </a:lnTo>
                    <a:lnTo>
                      <a:pt x="562500" y="51147"/>
                    </a:lnTo>
                    <a:lnTo>
                      <a:pt x="564960" y="52236"/>
                    </a:lnTo>
                    <a:lnTo>
                      <a:pt x="566031" y="56242"/>
                    </a:lnTo>
                    <a:lnTo>
                      <a:pt x="566717" y="56657"/>
                    </a:lnTo>
                    <a:lnTo>
                      <a:pt x="567957" y="53800"/>
                    </a:lnTo>
                    <a:lnTo>
                      <a:pt x="570393" y="54006"/>
                    </a:lnTo>
                    <a:lnTo>
                      <a:pt x="573044" y="53768"/>
                    </a:lnTo>
                    <a:lnTo>
                      <a:pt x="576478" y="54250"/>
                    </a:lnTo>
                    <a:lnTo>
                      <a:pt x="577681" y="59427"/>
                    </a:lnTo>
                    <a:lnTo>
                      <a:pt x="577644" y="61230"/>
                    </a:lnTo>
                    <a:lnTo>
                      <a:pt x="577074" y="62978"/>
                    </a:lnTo>
                    <a:lnTo>
                      <a:pt x="576279" y="63871"/>
                    </a:lnTo>
                    <a:lnTo>
                      <a:pt x="574690" y="64260"/>
                    </a:lnTo>
                    <a:lnTo>
                      <a:pt x="570855" y="64101"/>
                    </a:lnTo>
                    <a:lnTo>
                      <a:pt x="565642" y="62058"/>
                    </a:lnTo>
                    <a:lnTo>
                      <a:pt x="562278" y="60133"/>
                    </a:lnTo>
                    <a:lnTo>
                      <a:pt x="561230" y="60052"/>
                    </a:lnTo>
                    <a:lnTo>
                      <a:pt x="560779" y="60286"/>
                    </a:lnTo>
                    <a:lnTo>
                      <a:pt x="561591" y="62220"/>
                    </a:lnTo>
                    <a:lnTo>
                      <a:pt x="561375" y="63701"/>
                    </a:lnTo>
                    <a:lnTo>
                      <a:pt x="560868" y="65313"/>
                    </a:lnTo>
                    <a:lnTo>
                      <a:pt x="560162" y="66774"/>
                    </a:lnTo>
                    <a:lnTo>
                      <a:pt x="559177" y="68002"/>
                    </a:lnTo>
                    <a:lnTo>
                      <a:pt x="557115" y="69580"/>
                    </a:lnTo>
                    <a:lnTo>
                      <a:pt x="553547" y="70830"/>
                    </a:lnTo>
                    <a:lnTo>
                      <a:pt x="543720" y="73260"/>
                    </a:lnTo>
                    <a:lnTo>
                      <a:pt x="542940" y="74333"/>
                    </a:lnTo>
                    <a:lnTo>
                      <a:pt x="539777" y="81084"/>
                    </a:lnTo>
                    <a:lnTo>
                      <a:pt x="538913" y="82073"/>
                    </a:lnTo>
                    <a:lnTo>
                      <a:pt x="537756" y="82910"/>
                    </a:lnTo>
                    <a:lnTo>
                      <a:pt x="534379" y="83995"/>
                    </a:lnTo>
                    <a:lnTo>
                      <a:pt x="532744" y="82497"/>
                    </a:lnTo>
                    <a:lnTo>
                      <a:pt x="531433" y="80230"/>
                    </a:lnTo>
                    <a:lnTo>
                      <a:pt x="531735" y="77980"/>
                    </a:lnTo>
                    <a:lnTo>
                      <a:pt x="535685" y="73656"/>
                    </a:lnTo>
                    <a:lnTo>
                      <a:pt x="539375" y="70586"/>
                    </a:lnTo>
                    <a:lnTo>
                      <a:pt x="540416" y="69522"/>
                    </a:lnTo>
                    <a:lnTo>
                      <a:pt x="542506" y="66432"/>
                    </a:lnTo>
                    <a:lnTo>
                      <a:pt x="538265" y="58655"/>
                    </a:lnTo>
                    <a:lnTo>
                      <a:pt x="530720" y="56294"/>
                    </a:lnTo>
                    <a:lnTo>
                      <a:pt x="522126" y="52702"/>
                    </a:lnTo>
                    <a:lnTo>
                      <a:pt x="518973" y="50783"/>
                    </a:lnTo>
                    <a:lnTo>
                      <a:pt x="514067" y="46826"/>
                    </a:lnTo>
                    <a:lnTo>
                      <a:pt x="510589" y="43266"/>
                    </a:lnTo>
                    <a:lnTo>
                      <a:pt x="507447" y="43140"/>
                    </a:lnTo>
                    <a:lnTo>
                      <a:pt x="503994" y="44035"/>
                    </a:lnTo>
                    <a:lnTo>
                      <a:pt x="498606" y="47285"/>
                    </a:lnTo>
                    <a:lnTo>
                      <a:pt x="495458" y="48918"/>
                    </a:lnTo>
                    <a:lnTo>
                      <a:pt x="493730" y="49400"/>
                    </a:lnTo>
                    <a:lnTo>
                      <a:pt x="493313" y="49471"/>
                    </a:lnTo>
                    <a:lnTo>
                      <a:pt x="489457" y="48546"/>
                    </a:lnTo>
                    <a:lnTo>
                      <a:pt x="485166" y="48351"/>
                    </a:lnTo>
                    <a:lnTo>
                      <a:pt x="481717" y="48617"/>
                    </a:lnTo>
                    <a:lnTo>
                      <a:pt x="480415" y="49063"/>
                    </a:lnTo>
                    <a:lnTo>
                      <a:pt x="475613" y="54309"/>
                    </a:lnTo>
                    <a:lnTo>
                      <a:pt x="472251" y="56954"/>
                    </a:lnTo>
                    <a:lnTo>
                      <a:pt x="470400" y="57864"/>
                    </a:lnTo>
                    <a:lnTo>
                      <a:pt x="469053" y="59393"/>
                    </a:lnTo>
                    <a:lnTo>
                      <a:pt x="467947" y="61904"/>
                    </a:lnTo>
                    <a:lnTo>
                      <a:pt x="465486" y="70594"/>
                    </a:lnTo>
                    <a:lnTo>
                      <a:pt x="463650" y="73863"/>
                    </a:lnTo>
                    <a:lnTo>
                      <a:pt x="463240" y="75858"/>
                    </a:lnTo>
                    <a:lnTo>
                      <a:pt x="463672" y="81895"/>
                    </a:lnTo>
                    <a:lnTo>
                      <a:pt x="463233" y="85229"/>
                    </a:lnTo>
                    <a:lnTo>
                      <a:pt x="460985" y="87977"/>
                    </a:lnTo>
                    <a:lnTo>
                      <a:pt x="459407" y="89213"/>
                    </a:lnTo>
                    <a:lnTo>
                      <a:pt x="457319" y="89467"/>
                    </a:lnTo>
                    <a:lnTo>
                      <a:pt x="454583" y="90168"/>
                    </a:lnTo>
                    <a:lnTo>
                      <a:pt x="452194" y="91756"/>
                    </a:lnTo>
                    <a:lnTo>
                      <a:pt x="450508" y="93919"/>
                    </a:lnTo>
                    <a:lnTo>
                      <a:pt x="448607" y="98760"/>
                    </a:lnTo>
                    <a:lnTo>
                      <a:pt x="445390" y="100541"/>
                    </a:lnTo>
                    <a:lnTo>
                      <a:pt x="442317" y="100033"/>
                    </a:lnTo>
                    <a:lnTo>
                      <a:pt x="440123" y="98251"/>
                    </a:lnTo>
                    <a:lnTo>
                      <a:pt x="435420" y="96871"/>
                    </a:lnTo>
                    <a:lnTo>
                      <a:pt x="431915" y="95991"/>
                    </a:lnTo>
                    <a:lnTo>
                      <a:pt x="427981" y="94089"/>
                    </a:lnTo>
                    <a:lnTo>
                      <a:pt x="424516" y="92640"/>
                    </a:lnTo>
                    <a:lnTo>
                      <a:pt x="421345" y="92352"/>
                    </a:lnTo>
                    <a:lnTo>
                      <a:pt x="419545" y="94184"/>
                    </a:lnTo>
                    <a:lnTo>
                      <a:pt x="418095" y="95901"/>
                    </a:lnTo>
                    <a:lnTo>
                      <a:pt x="412688" y="97296"/>
                    </a:lnTo>
                    <a:lnTo>
                      <a:pt x="409627" y="98399"/>
                    </a:lnTo>
                    <a:lnTo>
                      <a:pt x="405653" y="98645"/>
                    </a:lnTo>
                    <a:lnTo>
                      <a:pt x="404047" y="97422"/>
                    </a:lnTo>
                    <a:lnTo>
                      <a:pt x="398283" y="96615"/>
                    </a:lnTo>
                    <a:lnTo>
                      <a:pt x="391421" y="95656"/>
                    </a:lnTo>
                    <a:lnTo>
                      <a:pt x="389436" y="95670"/>
                    </a:lnTo>
                    <a:lnTo>
                      <a:pt x="388817" y="93482"/>
                    </a:lnTo>
                    <a:lnTo>
                      <a:pt x="386992" y="90423"/>
                    </a:lnTo>
                    <a:lnTo>
                      <a:pt x="382112" y="85126"/>
                    </a:lnTo>
                    <a:lnTo>
                      <a:pt x="380116" y="83253"/>
                    </a:lnTo>
                    <a:lnTo>
                      <a:pt x="376363" y="78851"/>
                    </a:lnTo>
                    <a:lnTo>
                      <a:pt x="371986" y="74329"/>
                    </a:lnTo>
                    <a:lnTo>
                      <a:pt x="371366" y="74217"/>
                    </a:lnTo>
                    <a:lnTo>
                      <a:pt x="368436" y="74065"/>
                    </a:lnTo>
                    <a:lnTo>
                      <a:pt x="364137" y="74214"/>
                    </a:lnTo>
                    <a:lnTo>
                      <a:pt x="361416" y="75242"/>
                    </a:lnTo>
                    <a:lnTo>
                      <a:pt x="359699" y="76533"/>
                    </a:lnTo>
                    <a:lnTo>
                      <a:pt x="359401" y="77604"/>
                    </a:lnTo>
                    <a:lnTo>
                      <a:pt x="361064" y="81713"/>
                    </a:lnTo>
                    <a:lnTo>
                      <a:pt x="360548" y="82736"/>
                    </a:lnTo>
                    <a:lnTo>
                      <a:pt x="359691" y="83228"/>
                    </a:lnTo>
                    <a:lnTo>
                      <a:pt x="355789" y="82077"/>
                    </a:lnTo>
                    <a:lnTo>
                      <a:pt x="351070" y="82153"/>
                    </a:lnTo>
                    <a:lnTo>
                      <a:pt x="349882" y="83418"/>
                    </a:lnTo>
                    <a:lnTo>
                      <a:pt x="347004" y="83556"/>
                    </a:lnTo>
                    <a:lnTo>
                      <a:pt x="338706" y="84037"/>
                    </a:lnTo>
                    <a:lnTo>
                      <a:pt x="342368" y="87389"/>
                    </a:lnTo>
                    <a:lnTo>
                      <a:pt x="343579" y="88730"/>
                    </a:lnTo>
                    <a:lnTo>
                      <a:pt x="343821" y="90698"/>
                    </a:lnTo>
                    <a:lnTo>
                      <a:pt x="343189" y="94352"/>
                    </a:lnTo>
                    <a:lnTo>
                      <a:pt x="341433" y="97469"/>
                    </a:lnTo>
                    <a:lnTo>
                      <a:pt x="339386" y="100001"/>
                    </a:lnTo>
                    <a:lnTo>
                      <a:pt x="335436" y="102509"/>
                    </a:lnTo>
                    <a:lnTo>
                      <a:pt x="341433" y="104984"/>
                    </a:lnTo>
                    <a:lnTo>
                      <a:pt x="337363" y="108323"/>
                    </a:lnTo>
                    <a:lnTo>
                      <a:pt x="335458" y="109623"/>
                    </a:lnTo>
                    <a:lnTo>
                      <a:pt x="333251" y="109399"/>
                    </a:lnTo>
                    <a:lnTo>
                      <a:pt x="329297" y="108244"/>
                    </a:lnTo>
                    <a:lnTo>
                      <a:pt x="319740" y="105452"/>
                    </a:lnTo>
                    <a:lnTo>
                      <a:pt x="315177" y="104401"/>
                    </a:lnTo>
                    <a:lnTo>
                      <a:pt x="311100" y="104079"/>
                    </a:lnTo>
                    <a:lnTo>
                      <a:pt x="308923" y="104120"/>
                    </a:lnTo>
                    <a:lnTo>
                      <a:pt x="300273" y="101727"/>
                    </a:lnTo>
                    <a:lnTo>
                      <a:pt x="298602" y="101995"/>
                    </a:lnTo>
                    <a:lnTo>
                      <a:pt x="295496" y="103032"/>
                    </a:lnTo>
                    <a:lnTo>
                      <a:pt x="295153" y="105358"/>
                    </a:lnTo>
                    <a:lnTo>
                      <a:pt x="295349" y="111135"/>
                    </a:lnTo>
                    <a:lnTo>
                      <a:pt x="295807" y="115572"/>
                    </a:lnTo>
                    <a:lnTo>
                      <a:pt x="294665" y="118133"/>
                    </a:lnTo>
                    <a:lnTo>
                      <a:pt x="293520" y="119869"/>
                    </a:lnTo>
                    <a:lnTo>
                      <a:pt x="290059" y="124542"/>
                    </a:lnTo>
                    <a:lnTo>
                      <a:pt x="282277" y="121367"/>
                    </a:lnTo>
                    <a:lnTo>
                      <a:pt x="276967" y="119261"/>
                    </a:lnTo>
                    <a:lnTo>
                      <a:pt x="273559" y="122064"/>
                    </a:lnTo>
                    <a:lnTo>
                      <a:pt x="265004" y="127192"/>
                    </a:lnTo>
                    <a:lnTo>
                      <a:pt x="260624" y="137276"/>
                    </a:lnTo>
                    <a:lnTo>
                      <a:pt x="260372" y="137605"/>
                    </a:lnTo>
                    <a:lnTo>
                      <a:pt x="257785" y="140161"/>
                    </a:lnTo>
                    <a:lnTo>
                      <a:pt x="254468" y="141334"/>
                    </a:lnTo>
                    <a:lnTo>
                      <a:pt x="251957" y="141914"/>
                    </a:lnTo>
                    <a:lnTo>
                      <a:pt x="250495" y="144897"/>
                    </a:lnTo>
                    <a:lnTo>
                      <a:pt x="253902" y="149167"/>
                    </a:lnTo>
                    <a:lnTo>
                      <a:pt x="255651" y="151417"/>
                    </a:lnTo>
                    <a:lnTo>
                      <a:pt x="257280" y="155042"/>
                    </a:lnTo>
                    <a:lnTo>
                      <a:pt x="256979" y="157347"/>
                    </a:lnTo>
                    <a:lnTo>
                      <a:pt x="256599" y="158780"/>
                    </a:lnTo>
                    <a:lnTo>
                      <a:pt x="252933" y="161708"/>
                    </a:lnTo>
                    <a:lnTo>
                      <a:pt x="245116" y="169424"/>
                    </a:lnTo>
                    <a:lnTo>
                      <a:pt x="237882" y="177449"/>
                    </a:lnTo>
                    <a:lnTo>
                      <a:pt x="234917" y="179747"/>
                    </a:lnTo>
                    <a:lnTo>
                      <a:pt x="236262" y="186523"/>
                    </a:lnTo>
                    <a:lnTo>
                      <a:pt x="233855" y="188504"/>
                    </a:lnTo>
                    <a:lnTo>
                      <a:pt x="228955" y="190744"/>
                    </a:lnTo>
                    <a:lnTo>
                      <a:pt x="226450" y="191608"/>
                    </a:lnTo>
                    <a:lnTo>
                      <a:pt x="223751" y="192114"/>
                    </a:lnTo>
                    <a:lnTo>
                      <a:pt x="215465" y="193008"/>
                    </a:lnTo>
                    <a:lnTo>
                      <a:pt x="216940" y="200220"/>
                    </a:lnTo>
                    <a:lnTo>
                      <a:pt x="217497" y="203404"/>
                    </a:lnTo>
                    <a:lnTo>
                      <a:pt x="217484" y="205291"/>
                    </a:lnTo>
                    <a:lnTo>
                      <a:pt x="216627" y="207126"/>
                    </a:lnTo>
                    <a:lnTo>
                      <a:pt x="215603" y="210635"/>
                    </a:lnTo>
                    <a:lnTo>
                      <a:pt x="214059" y="223129"/>
                    </a:lnTo>
                    <a:lnTo>
                      <a:pt x="212878" y="224469"/>
                    </a:lnTo>
                    <a:lnTo>
                      <a:pt x="211246" y="227840"/>
                    </a:lnTo>
                    <a:lnTo>
                      <a:pt x="205999" y="235919"/>
                    </a:lnTo>
                    <a:lnTo>
                      <a:pt x="201790" y="241272"/>
                    </a:lnTo>
                    <a:lnTo>
                      <a:pt x="195720" y="248960"/>
                    </a:lnTo>
                    <a:lnTo>
                      <a:pt x="200656" y="251381"/>
                    </a:lnTo>
                    <a:lnTo>
                      <a:pt x="205169" y="253145"/>
                    </a:lnTo>
                    <a:lnTo>
                      <a:pt x="206104" y="255857"/>
                    </a:lnTo>
                    <a:lnTo>
                      <a:pt x="206726" y="260380"/>
                    </a:lnTo>
                    <a:lnTo>
                      <a:pt x="206575" y="263453"/>
                    </a:lnTo>
                    <a:lnTo>
                      <a:pt x="204852" y="266213"/>
                    </a:lnTo>
                    <a:lnTo>
                      <a:pt x="203513" y="268148"/>
                    </a:lnTo>
                    <a:lnTo>
                      <a:pt x="202580" y="269091"/>
                    </a:lnTo>
                    <a:lnTo>
                      <a:pt x="196171" y="268152"/>
                    </a:lnTo>
                    <a:lnTo>
                      <a:pt x="187966" y="266945"/>
                    </a:lnTo>
                    <a:lnTo>
                      <a:pt x="185841" y="266934"/>
                    </a:lnTo>
                    <a:lnTo>
                      <a:pt x="181066" y="267803"/>
                    </a:lnTo>
                    <a:lnTo>
                      <a:pt x="176758" y="269586"/>
                    </a:lnTo>
                    <a:lnTo>
                      <a:pt x="174487" y="271088"/>
                    </a:lnTo>
                    <a:lnTo>
                      <a:pt x="173878" y="271685"/>
                    </a:lnTo>
                    <a:lnTo>
                      <a:pt x="171008" y="275099"/>
                    </a:lnTo>
                    <a:lnTo>
                      <a:pt x="165905" y="281156"/>
                    </a:lnTo>
                    <a:lnTo>
                      <a:pt x="163102" y="283795"/>
                    </a:lnTo>
                    <a:lnTo>
                      <a:pt x="163919" y="287426"/>
                    </a:lnTo>
                    <a:lnTo>
                      <a:pt x="159226" y="294429"/>
                    </a:lnTo>
                    <a:lnTo>
                      <a:pt x="162295" y="301478"/>
                    </a:lnTo>
                    <a:lnTo>
                      <a:pt x="162426" y="301709"/>
                    </a:lnTo>
                    <a:lnTo>
                      <a:pt x="164052" y="304551"/>
                    </a:lnTo>
                    <a:lnTo>
                      <a:pt x="162347" y="306381"/>
                    </a:lnTo>
                    <a:lnTo>
                      <a:pt x="161630" y="307364"/>
                    </a:lnTo>
                    <a:lnTo>
                      <a:pt x="161873" y="310603"/>
                    </a:lnTo>
                    <a:lnTo>
                      <a:pt x="162321" y="314217"/>
                    </a:lnTo>
                    <a:lnTo>
                      <a:pt x="161923" y="316334"/>
                    </a:lnTo>
                    <a:lnTo>
                      <a:pt x="161761" y="318682"/>
                    </a:lnTo>
                    <a:lnTo>
                      <a:pt x="165940" y="329208"/>
                    </a:lnTo>
                    <a:lnTo>
                      <a:pt x="165892" y="331669"/>
                    </a:lnTo>
                    <a:lnTo>
                      <a:pt x="165685" y="333254"/>
                    </a:lnTo>
                    <a:lnTo>
                      <a:pt x="164396" y="339764"/>
                    </a:lnTo>
                    <a:lnTo>
                      <a:pt x="162664" y="348480"/>
                    </a:lnTo>
                    <a:lnTo>
                      <a:pt x="165687" y="350764"/>
                    </a:lnTo>
                    <a:lnTo>
                      <a:pt x="169993" y="353492"/>
                    </a:lnTo>
                    <a:lnTo>
                      <a:pt x="172409" y="354565"/>
                    </a:lnTo>
                    <a:lnTo>
                      <a:pt x="175979" y="357800"/>
                    </a:lnTo>
                    <a:lnTo>
                      <a:pt x="178704" y="360956"/>
                    </a:lnTo>
                    <a:lnTo>
                      <a:pt x="178326" y="363049"/>
                    </a:lnTo>
                    <a:lnTo>
                      <a:pt x="177542" y="365356"/>
                    </a:lnTo>
                    <a:lnTo>
                      <a:pt x="176395" y="366968"/>
                    </a:lnTo>
                    <a:lnTo>
                      <a:pt x="175322" y="369179"/>
                    </a:lnTo>
                    <a:lnTo>
                      <a:pt x="174841" y="370806"/>
                    </a:lnTo>
                    <a:lnTo>
                      <a:pt x="174331" y="371244"/>
                    </a:lnTo>
                    <a:lnTo>
                      <a:pt x="169568" y="371422"/>
                    </a:lnTo>
                    <a:lnTo>
                      <a:pt x="167049" y="372037"/>
                    </a:lnTo>
                    <a:lnTo>
                      <a:pt x="165732" y="372726"/>
                    </a:lnTo>
                    <a:lnTo>
                      <a:pt x="166186" y="376434"/>
                    </a:lnTo>
                    <a:lnTo>
                      <a:pt x="169075" y="383209"/>
                    </a:lnTo>
                    <a:lnTo>
                      <a:pt x="171474" y="388013"/>
                    </a:lnTo>
                    <a:lnTo>
                      <a:pt x="172245" y="391175"/>
                    </a:lnTo>
                    <a:lnTo>
                      <a:pt x="171453" y="394375"/>
                    </a:lnTo>
                    <a:lnTo>
                      <a:pt x="170634" y="396012"/>
                    </a:lnTo>
                    <a:lnTo>
                      <a:pt x="170608" y="398214"/>
                    </a:lnTo>
                    <a:lnTo>
                      <a:pt x="169978" y="402590"/>
                    </a:lnTo>
                    <a:lnTo>
                      <a:pt x="168118" y="404799"/>
                    </a:lnTo>
                    <a:lnTo>
                      <a:pt x="165685" y="407204"/>
                    </a:lnTo>
                    <a:lnTo>
                      <a:pt x="162971" y="408999"/>
                    </a:lnTo>
                    <a:lnTo>
                      <a:pt x="160818" y="409503"/>
                    </a:lnTo>
                    <a:lnTo>
                      <a:pt x="158969" y="409711"/>
                    </a:lnTo>
                    <a:lnTo>
                      <a:pt x="157728" y="410622"/>
                    </a:lnTo>
                    <a:lnTo>
                      <a:pt x="156602" y="413299"/>
                    </a:lnTo>
                    <a:lnTo>
                      <a:pt x="155564" y="416106"/>
                    </a:lnTo>
                    <a:lnTo>
                      <a:pt x="152169" y="419553"/>
                    </a:lnTo>
                    <a:lnTo>
                      <a:pt x="152260" y="420752"/>
                    </a:lnTo>
                    <a:lnTo>
                      <a:pt x="153553" y="424829"/>
                    </a:lnTo>
                    <a:lnTo>
                      <a:pt x="154765" y="429460"/>
                    </a:lnTo>
                    <a:lnTo>
                      <a:pt x="153741" y="433781"/>
                    </a:lnTo>
                    <a:lnTo>
                      <a:pt x="152865" y="438308"/>
                    </a:lnTo>
                    <a:lnTo>
                      <a:pt x="151329" y="441320"/>
                    </a:lnTo>
                    <a:lnTo>
                      <a:pt x="149135" y="442395"/>
                    </a:lnTo>
                    <a:lnTo>
                      <a:pt x="147524" y="441858"/>
                    </a:lnTo>
                    <a:lnTo>
                      <a:pt x="145702" y="437727"/>
                    </a:lnTo>
                    <a:lnTo>
                      <a:pt x="145661" y="436776"/>
                    </a:lnTo>
                    <a:lnTo>
                      <a:pt x="145207" y="435511"/>
                    </a:lnTo>
                    <a:lnTo>
                      <a:pt x="140038" y="434250"/>
                    </a:lnTo>
                    <a:lnTo>
                      <a:pt x="139124" y="434296"/>
                    </a:lnTo>
                    <a:lnTo>
                      <a:pt x="137092" y="433557"/>
                    </a:lnTo>
                    <a:lnTo>
                      <a:pt x="135901" y="433348"/>
                    </a:lnTo>
                    <a:lnTo>
                      <a:pt x="133456" y="432921"/>
                    </a:lnTo>
                    <a:lnTo>
                      <a:pt x="131424" y="429261"/>
                    </a:lnTo>
                    <a:lnTo>
                      <a:pt x="129265" y="426212"/>
                    </a:lnTo>
                    <a:lnTo>
                      <a:pt x="128958" y="424936"/>
                    </a:lnTo>
                    <a:lnTo>
                      <a:pt x="129032" y="419218"/>
                    </a:lnTo>
                    <a:lnTo>
                      <a:pt x="128371" y="416670"/>
                    </a:lnTo>
                    <a:lnTo>
                      <a:pt x="128168" y="413889"/>
                    </a:lnTo>
                    <a:lnTo>
                      <a:pt x="126809" y="416151"/>
                    </a:lnTo>
                    <a:lnTo>
                      <a:pt x="127598" y="419723"/>
                    </a:lnTo>
                    <a:lnTo>
                      <a:pt x="125922" y="421220"/>
                    </a:lnTo>
                    <a:lnTo>
                      <a:pt x="123808" y="421947"/>
                    </a:lnTo>
                    <a:lnTo>
                      <a:pt x="124007" y="424035"/>
                    </a:lnTo>
                    <a:lnTo>
                      <a:pt x="124875" y="424430"/>
                    </a:lnTo>
                    <a:lnTo>
                      <a:pt x="125056" y="426595"/>
                    </a:lnTo>
                    <a:lnTo>
                      <a:pt x="124542" y="429796"/>
                    </a:lnTo>
                    <a:lnTo>
                      <a:pt x="120381" y="436895"/>
                    </a:lnTo>
                    <a:lnTo>
                      <a:pt x="119541" y="437657"/>
                    </a:lnTo>
                    <a:lnTo>
                      <a:pt x="118971" y="438614"/>
                    </a:lnTo>
                    <a:lnTo>
                      <a:pt x="116842" y="437978"/>
                    </a:lnTo>
                    <a:lnTo>
                      <a:pt x="114110" y="439950"/>
                    </a:lnTo>
                    <a:lnTo>
                      <a:pt x="111523" y="440266"/>
                    </a:lnTo>
                    <a:lnTo>
                      <a:pt x="110586" y="438035"/>
                    </a:lnTo>
                    <a:lnTo>
                      <a:pt x="106936" y="435079"/>
                    </a:lnTo>
                    <a:lnTo>
                      <a:pt x="105213" y="435245"/>
                    </a:lnTo>
                    <a:lnTo>
                      <a:pt x="106760" y="436704"/>
                    </a:lnTo>
                    <a:lnTo>
                      <a:pt x="108284" y="438599"/>
                    </a:lnTo>
                    <a:lnTo>
                      <a:pt x="107418" y="439853"/>
                    </a:lnTo>
                    <a:lnTo>
                      <a:pt x="106567" y="440671"/>
                    </a:lnTo>
                    <a:lnTo>
                      <a:pt x="105077" y="441095"/>
                    </a:lnTo>
                    <a:lnTo>
                      <a:pt x="99746" y="443570"/>
                    </a:lnTo>
                    <a:lnTo>
                      <a:pt x="101644" y="445231"/>
                    </a:lnTo>
                    <a:lnTo>
                      <a:pt x="100033" y="447116"/>
                    </a:lnTo>
                    <a:lnTo>
                      <a:pt x="98170" y="447393"/>
                    </a:lnTo>
                    <a:lnTo>
                      <a:pt x="97176" y="448273"/>
                    </a:lnTo>
                    <a:lnTo>
                      <a:pt x="96831" y="449467"/>
                    </a:lnTo>
                    <a:lnTo>
                      <a:pt x="91309" y="452866"/>
                    </a:lnTo>
                    <a:lnTo>
                      <a:pt x="82309" y="461559"/>
                    </a:lnTo>
                    <a:lnTo>
                      <a:pt x="77684" y="464009"/>
                    </a:lnTo>
                    <a:lnTo>
                      <a:pt x="74453" y="466554"/>
                    </a:lnTo>
                    <a:lnTo>
                      <a:pt x="71607" y="466491"/>
                    </a:lnTo>
                    <a:lnTo>
                      <a:pt x="68029" y="468652"/>
                    </a:lnTo>
                    <a:lnTo>
                      <a:pt x="58970" y="470547"/>
                    </a:lnTo>
                    <a:lnTo>
                      <a:pt x="52961" y="469690"/>
                    </a:lnTo>
                    <a:lnTo>
                      <a:pt x="48776" y="470442"/>
                    </a:lnTo>
                    <a:lnTo>
                      <a:pt x="46532" y="468957"/>
                    </a:lnTo>
                    <a:lnTo>
                      <a:pt x="46241" y="467936"/>
                    </a:lnTo>
                    <a:lnTo>
                      <a:pt x="46353" y="467343"/>
                    </a:lnTo>
                    <a:lnTo>
                      <a:pt x="46729" y="466632"/>
                    </a:lnTo>
                    <a:lnTo>
                      <a:pt x="45949" y="466380"/>
                    </a:lnTo>
                    <a:lnTo>
                      <a:pt x="44308" y="466257"/>
                    </a:lnTo>
                    <a:lnTo>
                      <a:pt x="43606" y="466974"/>
                    </a:lnTo>
                    <a:lnTo>
                      <a:pt x="43511" y="468602"/>
                    </a:lnTo>
                    <a:lnTo>
                      <a:pt x="42730" y="469027"/>
                    </a:lnTo>
                    <a:lnTo>
                      <a:pt x="39613" y="468096"/>
                    </a:lnTo>
                    <a:lnTo>
                      <a:pt x="38830" y="467257"/>
                    </a:lnTo>
                    <a:lnTo>
                      <a:pt x="39950" y="465556"/>
                    </a:lnTo>
                    <a:lnTo>
                      <a:pt x="41868" y="464023"/>
                    </a:lnTo>
                    <a:lnTo>
                      <a:pt x="41520" y="463709"/>
                    </a:lnTo>
                    <a:lnTo>
                      <a:pt x="41147" y="462777"/>
                    </a:lnTo>
                    <a:lnTo>
                      <a:pt x="40211" y="462659"/>
                    </a:lnTo>
                    <a:lnTo>
                      <a:pt x="37424" y="462884"/>
                    </a:lnTo>
                    <a:lnTo>
                      <a:pt x="35159" y="462609"/>
                    </a:lnTo>
                    <a:lnTo>
                      <a:pt x="27765" y="459156"/>
                    </a:lnTo>
                    <a:lnTo>
                      <a:pt x="26038" y="457312"/>
                    </a:lnTo>
                    <a:lnTo>
                      <a:pt x="20073" y="454363"/>
                    </a:lnTo>
                    <a:lnTo>
                      <a:pt x="17400" y="451234"/>
                    </a:lnTo>
                    <a:lnTo>
                      <a:pt x="15882" y="447798"/>
                    </a:lnTo>
                    <a:lnTo>
                      <a:pt x="15996" y="444680"/>
                    </a:lnTo>
                    <a:lnTo>
                      <a:pt x="16728" y="439723"/>
                    </a:lnTo>
                    <a:lnTo>
                      <a:pt x="17981" y="438496"/>
                    </a:lnTo>
                    <a:lnTo>
                      <a:pt x="23334" y="440234"/>
                    </a:lnTo>
                    <a:lnTo>
                      <a:pt x="28745" y="443134"/>
                    </a:lnTo>
                    <a:lnTo>
                      <a:pt x="29592" y="442991"/>
                    </a:lnTo>
                    <a:lnTo>
                      <a:pt x="31291" y="440715"/>
                    </a:lnTo>
                    <a:lnTo>
                      <a:pt x="34589" y="438885"/>
                    </a:lnTo>
                    <a:lnTo>
                      <a:pt x="33656" y="438380"/>
                    </a:lnTo>
                    <a:lnTo>
                      <a:pt x="28754" y="440479"/>
                    </a:lnTo>
                    <a:lnTo>
                      <a:pt x="26931" y="439316"/>
                    </a:lnTo>
                    <a:lnTo>
                      <a:pt x="24105" y="436946"/>
                    </a:lnTo>
                    <a:lnTo>
                      <a:pt x="24105" y="435725"/>
                    </a:lnTo>
                    <a:lnTo>
                      <a:pt x="25422" y="434503"/>
                    </a:lnTo>
                    <a:lnTo>
                      <a:pt x="25860" y="432849"/>
                    </a:lnTo>
                    <a:lnTo>
                      <a:pt x="25169" y="431287"/>
                    </a:lnTo>
                    <a:lnTo>
                      <a:pt x="25491" y="429160"/>
                    </a:lnTo>
                    <a:lnTo>
                      <a:pt x="27677" y="426901"/>
                    </a:lnTo>
                    <a:lnTo>
                      <a:pt x="30954" y="424611"/>
                    </a:lnTo>
                    <a:lnTo>
                      <a:pt x="33315" y="422399"/>
                    </a:lnTo>
                    <a:lnTo>
                      <a:pt x="35740" y="421036"/>
                    </a:lnTo>
                    <a:lnTo>
                      <a:pt x="35487" y="420581"/>
                    </a:lnTo>
                    <a:lnTo>
                      <a:pt x="32714" y="421449"/>
                    </a:lnTo>
                    <a:lnTo>
                      <a:pt x="30062" y="422921"/>
                    </a:lnTo>
                    <a:lnTo>
                      <a:pt x="26940" y="425385"/>
                    </a:lnTo>
                    <a:lnTo>
                      <a:pt x="23133" y="427381"/>
                    </a:lnTo>
                    <a:lnTo>
                      <a:pt x="20319" y="428155"/>
                    </a:lnTo>
                    <a:lnTo>
                      <a:pt x="18978" y="428795"/>
                    </a:lnTo>
                    <a:lnTo>
                      <a:pt x="16916" y="429417"/>
                    </a:lnTo>
                    <a:lnTo>
                      <a:pt x="14783" y="432273"/>
                    </a:lnTo>
                    <a:lnTo>
                      <a:pt x="12455" y="433495"/>
                    </a:lnTo>
                    <a:lnTo>
                      <a:pt x="8274" y="433619"/>
                    </a:lnTo>
                    <a:lnTo>
                      <a:pt x="7355" y="431533"/>
                    </a:lnTo>
                    <a:lnTo>
                      <a:pt x="8535" y="424101"/>
                    </a:lnTo>
                    <a:lnTo>
                      <a:pt x="9799" y="420472"/>
                    </a:lnTo>
                    <a:lnTo>
                      <a:pt x="11185" y="417901"/>
                    </a:lnTo>
                    <a:lnTo>
                      <a:pt x="13366" y="417468"/>
                    </a:lnTo>
                    <a:lnTo>
                      <a:pt x="14891" y="415582"/>
                    </a:lnTo>
                    <a:lnTo>
                      <a:pt x="16156" y="415582"/>
                    </a:lnTo>
                    <a:lnTo>
                      <a:pt x="17257" y="416453"/>
                    </a:lnTo>
                    <a:lnTo>
                      <a:pt x="21518" y="417297"/>
                    </a:lnTo>
                    <a:lnTo>
                      <a:pt x="23621" y="414895"/>
                    </a:lnTo>
                    <a:lnTo>
                      <a:pt x="26357" y="414543"/>
                    </a:lnTo>
                    <a:lnTo>
                      <a:pt x="31345" y="412116"/>
                    </a:lnTo>
                    <a:lnTo>
                      <a:pt x="31241" y="411674"/>
                    </a:lnTo>
                    <a:lnTo>
                      <a:pt x="27866" y="412208"/>
                    </a:lnTo>
                    <a:lnTo>
                      <a:pt x="25819" y="412287"/>
                    </a:lnTo>
                    <a:lnTo>
                      <a:pt x="22885" y="412896"/>
                    </a:lnTo>
                    <a:lnTo>
                      <a:pt x="21326" y="412461"/>
                    </a:lnTo>
                    <a:lnTo>
                      <a:pt x="20596" y="410642"/>
                    </a:lnTo>
                    <a:lnTo>
                      <a:pt x="21770" y="409002"/>
                    </a:lnTo>
                    <a:lnTo>
                      <a:pt x="26478" y="405081"/>
                    </a:lnTo>
                    <a:lnTo>
                      <a:pt x="28102" y="403361"/>
                    </a:lnTo>
                    <a:lnTo>
                      <a:pt x="29028" y="401753"/>
                    </a:lnTo>
                    <a:lnTo>
                      <a:pt x="28881" y="400658"/>
                    </a:lnTo>
                    <a:lnTo>
                      <a:pt x="29663" y="398392"/>
                    </a:lnTo>
                    <a:lnTo>
                      <a:pt x="34267" y="394426"/>
                    </a:lnTo>
                    <a:lnTo>
                      <a:pt x="38011" y="392611"/>
                    </a:lnTo>
                    <a:lnTo>
                      <a:pt x="39240" y="394173"/>
                    </a:lnTo>
                    <a:lnTo>
                      <a:pt x="38195" y="399051"/>
                    </a:lnTo>
                    <a:lnTo>
                      <a:pt x="38205" y="401062"/>
                    </a:lnTo>
                    <a:lnTo>
                      <a:pt x="41170" y="393952"/>
                    </a:lnTo>
                    <a:lnTo>
                      <a:pt x="42475" y="392258"/>
                    </a:lnTo>
                    <a:lnTo>
                      <a:pt x="43960" y="391063"/>
                    </a:lnTo>
                    <a:lnTo>
                      <a:pt x="47556" y="390260"/>
                    </a:lnTo>
                    <a:lnTo>
                      <a:pt x="48573" y="389136"/>
                    </a:lnTo>
                    <a:lnTo>
                      <a:pt x="44386" y="389508"/>
                    </a:lnTo>
                    <a:lnTo>
                      <a:pt x="34228" y="392228"/>
                    </a:lnTo>
                    <a:lnTo>
                      <a:pt x="29946" y="394649"/>
                    </a:lnTo>
                    <a:lnTo>
                      <a:pt x="28806" y="396513"/>
                    </a:lnTo>
                    <a:lnTo>
                      <a:pt x="25834" y="399318"/>
                    </a:lnTo>
                    <a:lnTo>
                      <a:pt x="24441" y="401138"/>
                    </a:lnTo>
                    <a:lnTo>
                      <a:pt x="23826" y="403807"/>
                    </a:lnTo>
                    <a:lnTo>
                      <a:pt x="22152" y="405256"/>
                    </a:lnTo>
                    <a:lnTo>
                      <a:pt x="19896" y="405791"/>
                    </a:lnTo>
                    <a:lnTo>
                      <a:pt x="16761" y="409168"/>
                    </a:lnTo>
                    <a:lnTo>
                      <a:pt x="15379" y="411878"/>
                    </a:lnTo>
                    <a:lnTo>
                      <a:pt x="12259" y="414035"/>
                    </a:lnTo>
                    <a:lnTo>
                      <a:pt x="10278" y="415692"/>
                    </a:lnTo>
                    <a:lnTo>
                      <a:pt x="9628" y="416283"/>
                    </a:lnTo>
                    <a:lnTo>
                      <a:pt x="8557" y="417911"/>
                    </a:lnTo>
                    <a:lnTo>
                      <a:pt x="7667" y="418025"/>
                    </a:lnTo>
                    <a:lnTo>
                      <a:pt x="6892" y="417071"/>
                    </a:lnTo>
                    <a:lnTo>
                      <a:pt x="6763" y="414970"/>
                    </a:lnTo>
                    <a:lnTo>
                      <a:pt x="7080" y="411611"/>
                    </a:lnTo>
                    <a:lnTo>
                      <a:pt x="8581" y="409191"/>
                    </a:lnTo>
                    <a:lnTo>
                      <a:pt x="9298" y="406824"/>
                    </a:lnTo>
                    <a:lnTo>
                      <a:pt x="8300" y="404611"/>
                    </a:lnTo>
                    <a:lnTo>
                      <a:pt x="8991" y="403214"/>
                    </a:lnTo>
                    <a:lnTo>
                      <a:pt x="10313" y="403262"/>
                    </a:lnTo>
                    <a:lnTo>
                      <a:pt x="12768" y="403899"/>
                    </a:lnTo>
                    <a:lnTo>
                      <a:pt x="15379" y="403797"/>
                    </a:lnTo>
                    <a:lnTo>
                      <a:pt x="19669" y="402047"/>
                    </a:lnTo>
                    <a:lnTo>
                      <a:pt x="18985" y="401024"/>
                    </a:lnTo>
                    <a:lnTo>
                      <a:pt x="17132" y="400878"/>
                    </a:lnTo>
                    <a:lnTo>
                      <a:pt x="13673" y="401024"/>
                    </a:lnTo>
                    <a:lnTo>
                      <a:pt x="10764" y="399313"/>
                    </a:lnTo>
                    <a:lnTo>
                      <a:pt x="8503" y="395906"/>
                    </a:lnTo>
                    <a:lnTo>
                      <a:pt x="7475" y="391346"/>
                    </a:lnTo>
                    <a:lnTo>
                      <a:pt x="8162" y="390040"/>
                    </a:lnTo>
                    <a:lnTo>
                      <a:pt x="16528" y="385382"/>
                    </a:lnTo>
                    <a:lnTo>
                      <a:pt x="18780" y="383264"/>
                    </a:lnTo>
                    <a:lnTo>
                      <a:pt x="17475" y="383054"/>
                    </a:lnTo>
                    <a:lnTo>
                      <a:pt x="14336" y="385623"/>
                    </a:lnTo>
                    <a:lnTo>
                      <a:pt x="9840" y="387216"/>
                    </a:lnTo>
                    <a:lnTo>
                      <a:pt x="7005" y="385001"/>
                    </a:lnTo>
                    <a:lnTo>
                      <a:pt x="5530" y="382612"/>
                    </a:lnTo>
                    <a:lnTo>
                      <a:pt x="4681" y="377560"/>
                    </a:lnTo>
                    <a:lnTo>
                      <a:pt x="4988" y="374959"/>
                    </a:lnTo>
                    <a:lnTo>
                      <a:pt x="4633" y="371534"/>
                    </a:lnTo>
                    <a:lnTo>
                      <a:pt x="6553" y="370420"/>
                    </a:lnTo>
                    <a:lnTo>
                      <a:pt x="8700" y="371012"/>
                    </a:lnTo>
                    <a:lnTo>
                      <a:pt x="10816" y="371232"/>
                    </a:lnTo>
                    <a:lnTo>
                      <a:pt x="15616" y="370932"/>
                    </a:lnTo>
                    <a:lnTo>
                      <a:pt x="26201" y="368874"/>
                    </a:lnTo>
                    <a:lnTo>
                      <a:pt x="33025" y="370097"/>
                    </a:lnTo>
                    <a:lnTo>
                      <a:pt x="35798" y="369985"/>
                    </a:lnTo>
                    <a:lnTo>
                      <a:pt x="40041" y="368212"/>
                    </a:lnTo>
                    <a:lnTo>
                      <a:pt x="43755" y="368029"/>
                    </a:lnTo>
                    <a:lnTo>
                      <a:pt x="46532" y="369384"/>
                    </a:lnTo>
                    <a:lnTo>
                      <a:pt x="48050" y="370937"/>
                    </a:lnTo>
                    <a:lnTo>
                      <a:pt x="48238" y="373013"/>
                    </a:lnTo>
                    <a:lnTo>
                      <a:pt x="49523" y="374396"/>
                    </a:lnTo>
                    <a:lnTo>
                      <a:pt x="50391" y="373947"/>
                    </a:lnTo>
                    <a:lnTo>
                      <a:pt x="49700" y="372303"/>
                    </a:lnTo>
                    <a:lnTo>
                      <a:pt x="49555" y="369753"/>
                    </a:lnTo>
                    <a:lnTo>
                      <a:pt x="60719" y="366861"/>
                    </a:lnTo>
                    <a:lnTo>
                      <a:pt x="62035" y="365736"/>
                    </a:lnTo>
                    <a:lnTo>
                      <a:pt x="57599" y="365345"/>
                    </a:lnTo>
                    <a:lnTo>
                      <a:pt x="56331" y="362701"/>
                    </a:lnTo>
                    <a:lnTo>
                      <a:pt x="58674" y="358695"/>
                    </a:lnTo>
                    <a:lnTo>
                      <a:pt x="58454" y="358175"/>
                    </a:lnTo>
                    <a:lnTo>
                      <a:pt x="55990" y="360290"/>
                    </a:lnTo>
                    <a:lnTo>
                      <a:pt x="54777" y="363263"/>
                    </a:lnTo>
                    <a:lnTo>
                      <a:pt x="55258" y="365633"/>
                    </a:lnTo>
                    <a:lnTo>
                      <a:pt x="54770" y="366733"/>
                    </a:lnTo>
                    <a:lnTo>
                      <a:pt x="52505" y="367237"/>
                    </a:lnTo>
                    <a:lnTo>
                      <a:pt x="47398" y="367420"/>
                    </a:lnTo>
                    <a:lnTo>
                      <a:pt x="44120" y="366415"/>
                    </a:lnTo>
                    <a:lnTo>
                      <a:pt x="41084" y="365869"/>
                    </a:lnTo>
                    <a:lnTo>
                      <a:pt x="40050" y="365111"/>
                    </a:lnTo>
                    <a:lnTo>
                      <a:pt x="40395" y="363419"/>
                    </a:lnTo>
                    <a:lnTo>
                      <a:pt x="39821" y="363070"/>
                    </a:lnTo>
                    <a:lnTo>
                      <a:pt x="38564" y="364591"/>
                    </a:lnTo>
                    <a:lnTo>
                      <a:pt x="37448" y="367620"/>
                    </a:lnTo>
                    <a:lnTo>
                      <a:pt x="35035" y="368317"/>
                    </a:lnTo>
                    <a:lnTo>
                      <a:pt x="28380" y="367193"/>
                    </a:lnTo>
                    <a:lnTo>
                      <a:pt x="18745" y="367855"/>
                    </a:lnTo>
                    <a:lnTo>
                      <a:pt x="14422" y="369378"/>
                    </a:lnTo>
                    <a:lnTo>
                      <a:pt x="11621" y="369179"/>
                    </a:lnTo>
                    <a:lnTo>
                      <a:pt x="6804" y="366511"/>
                    </a:lnTo>
                    <a:lnTo>
                      <a:pt x="4923" y="364387"/>
                    </a:lnTo>
                    <a:lnTo>
                      <a:pt x="4221" y="360099"/>
                    </a:lnTo>
                    <a:lnTo>
                      <a:pt x="4504" y="358210"/>
                    </a:lnTo>
                    <a:lnTo>
                      <a:pt x="8257" y="357414"/>
                    </a:lnTo>
                    <a:lnTo>
                      <a:pt x="10155" y="357470"/>
                    </a:lnTo>
                    <a:lnTo>
                      <a:pt x="11932" y="356454"/>
                    </a:lnTo>
                    <a:lnTo>
                      <a:pt x="10360" y="355794"/>
                    </a:lnTo>
                    <a:lnTo>
                      <a:pt x="8149" y="354496"/>
                    </a:lnTo>
                    <a:lnTo>
                      <a:pt x="6642" y="351893"/>
                    </a:lnTo>
                    <a:lnTo>
                      <a:pt x="4370" y="351044"/>
                    </a:lnTo>
                    <a:lnTo>
                      <a:pt x="2848" y="348822"/>
                    </a:lnTo>
                    <a:lnTo>
                      <a:pt x="2461" y="345461"/>
                    </a:lnTo>
                    <a:lnTo>
                      <a:pt x="2897" y="343122"/>
                    </a:lnTo>
                    <a:lnTo>
                      <a:pt x="4113" y="342369"/>
                    </a:lnTo>
                    <a:lnTo>
                      <a:pt x="7031" y="342881"/>
                    </a:lnTo>
                    <a:lnTo>
                      <a:pt x="14733" y="342488"/>
                    </a:lnTo>
                    <a:lnTo>
                      <a:pt x="21984" y="344865"/>
                    </a:lnTo>
                    <a:lnTo>
                      <a:pt x="26905" y="346212"/>
                    </a:lnTo>
                    <a:lnTo>
                      <a:pt x="36875" y="345535"/>
                    </a:lnTo>
                    <a:lnTo>
                      <a:pt x="42714" y="343413"/>
                    </a:lnTo>
                    <a:lnTo>
                      <a:pt x="41643" y="342826"/>
                    </a:lnTo>
                    <a:lnTo>
                      <a:pt x="35310" y="344053"/>
                    </a:lnTo>
                    <a:lnTo>
                      <a:pt x="29456" y="344003"/>
                    </a:lnTo>
                    <a:lnTo>
                      <a:pt x="19136" y="341603"/>
                    </a:lnTo>
                    <a:lnTo>
                      <a:pt x="14904" y="340829"/>
                    </a:lnTo>
                    <a:lnTo>
                      <a:pt x="10345" y="341171"/>
                    </a:lnTo>
                    <a:lnTo>
                      <a:pt x="7972" y="340442"/>
                    </a:lnTo>
                    <a:lnTo>
                      <a:pt x="6577" y="338065"/>
                    </a:lnTo>
                    <a:lnTo>
                      <a:pt x="7609" y="333512"/>
                    </a:lnTo>
                    <a:lnTo>
                      <a:pt x="9771" y="332528"/>
                    </a:lnTo>
                    <a:lnTo>
                      <a:pt x="10941" y="333717"/>
                    </a:lnTo>
                    <a:lnTo>
                      <a:pt x="12353" y="333792"/>
                    </a:lnTo>
                    <a:lnTo>
                      <a:pt x="13783" y="331887"/>
                    </a:lnTo>
                    <a:lnTo>
                      <a:pt x="15152" y="330801"/>
                    </a:lnTo>
                    <a:lnTo>
                      <a:pt x="16236" y="328341"/>
                    </a:lnTo>
                    <a:lnTo>
                      <a:pt x="20324" y="326007"/>
                    </a:lnTo>
                    <a:lnTo>
                      <a:pt x="22051" y="325809"/>
                    </a:lnTo>
                    <a:lnTo>
                      <a:pt x="24528" y="324733"/>
                    </a:lnTo>
                    <a:lnTo>
                      <a:pt x="26109" y="325038"/>
                    </a:lnTo>
                    <a:lnTo>
                      <a:pt x="27122" y="326118"/>
                    </a:lnTo>
                    <a:lnTo>
                      <a:pt x="28402" y="327012"/>
                    </a:lnTo>
                    <a:lnTo>
                      <a:pt x="31177" y="326903"/>
                    </a:lnTo>
                    <a:lnTo>
                      <a:pt x="39382" y="325033"/>
                    </a:lnTo>
                    <a:lnTo>
                      <a:pt x="40266" y="324483"/>
                    </a:lnTo>
                    <a:lnTo>
                      <a:pt x="41866" y="322944"/>
                    </a:lnTo>
                    <a:lnTo>
                      <a:pt x="36664" y="323630"/>
                    </a:lnTo>
                    <a:lnTo>
                      <a:pt x="32343" y="324723"/>
                    </a:lnTo>
                    <a:lnTo>
                      <a:pt x="29566" y="325026"/>
                    </a:lnTo>
                    <a:lnTo>
                      <a:pt x="29175" y="323662"/>
                    </a:lnTo>
                    <a:lnTo>
                      <a:pt x="30199" y="322450"/>
                    </a:lnTo>
                    <a:lnTo>
                      <a:pt x="31807" y="321160"/>
                    </a:lnTo>
                    <a:lnTo>
                      <a:pt x="32589" y="318959"/>
                    </a:lnTo>
                    <a:lnTo>
                      <a:pt x="34359" y="318019"/>
                    </a:lnTo>
                    <a:lnTo>
                      <a:pt x="36273" y="318069"/>
                    </a:lnTo>
                    <a:lnTo>
                      <a:pt x="40229" y="317669"/>
                    </a:lnTo>
                    <a:lnTo>
                      <a:pt x="43021" y="317096"/>
                    </a:lnTo>
                    <a:lnTo>
                      <a:pt x="47808" y="317480"/>
                    </a:lnTo>
                    <a:lnTo>
                      <a:pt x="54943" y="318323"/>
                    </a:lnTo>
                    <a:lnTo>
                      <a:pt x="59542" y="320372"/>
                    </a:lnTo>
                    <a:lnTo>
                      <a:pt x="61274" y="320187"/>
                    </a:lnTo>
                    <a:lnTo>
                      <a:pt x="63110" y="319642"/>
                    </a:lnTo>
                    <a:lnTo>
                      <a:pt x="63941" y="318899"/>
                    </a:lnTo>
                    <a:lnTo>
                      <a:pt x="60331" y="318048"/>
                    </a:lnTo>
                    <a:lnTo>
                      <a:pt x="60125" y="316834"/>
                    </a:lnTo>
                    <a:lnTo>
                      <a:pt x="60573" y="315918"/>
                    </a:lnTo>
                    <a:lnTo>
                      <a:pt x="66461" y="314229"/>
                    </a:lnTo>
                    <a:lnTo>
                      <a:pt x="72892" y="313855"/>
                    </a:lnTo>
                    <a:lnTo>
                      <a:pt x="71786" y="312494"/>
                    </a:lnTo>
                    <a:lnTo>
                      <a:pt x="57698" y="314548"/>
                    </a:lnTo>
                    <a:lnTo>
                      <a:pt x="54021" y="313146"/>
                    </a:lnTo>
                    <a:lnTo>
                      <a:pt x="51119" y="313158"/>
                    </a:lnTo>
                    <a:lnTo>
                      <a:pt x="49218" y="313959"/>
                    </a:lnTo>
                    <a:lnTo>
                      <a:pt x="43803" y="314929"/>
                    </a:lnTo>
                    <a:lnTo>
                      <a:pt x="42807" y="314239"/>
                    </a:lnTo>
                    <a:lnTo>
                      <a:pt x="43837" y="311857"/>
                    </a:lnTo>
                    <a:lnTo>
                      <a:pt x="47081" y="307944"/>
                    </a:lnTo>
                    <a:lnTo>
                      <a:pt x="47351" y="306984"/>
                    </a:lnTo>
                    <a:lnTo>
                      <a:pt x="48856" y="306041"/>
                    </a:lnTo>
                    <a:lnTo>
                      <a:pt x="57271" y="303765"/>
                    </a:lnTo>
                    <a:lnTo>
                      <a:pt x="61313" y="301118"/>
                    </a:lnTo>
                    <a:lnTo>
                      <a:pt x="63136" y="300782"/>
                    </a:lnTo>
                    <a:lnTo>
                      <a:pt x="64943" y="300967"/>
                    </a:lnTo>
                    <a:lnTo>
                      <a:pt x="67692" y="300657"/>
                    </a:lnTo>
                    <a:lnTo>
                      <a:pt x="73004" y="301415"/>
                    </a:lnTo>
                    <a:lnTo>
                      <a:pt x="75448" y="304729"/>
                    </a:lnTo>
                    <a:lnTo>
                      <a:pt x="77647" y="305769"/>
                    </a:lnTo>
                    <a:lnTo>
                      <a:pt x="84559" y="309900"/>
                    </a:lnTo>
                    <a:lnTo>
                      <a:pt x="84250" y="308712"/>
                    </a:lnTo>
                    <a:lnTo>
                      <a:pt x="78267" y="303109"/>
                    </a:lnTo>
                    <a:lnTo>
                      <a:pt x="75980" y="301720"/>
                    </a:lnTo>
                    <a:lnTo>
                      <a:pt x="74274" y="298962"/>
                    </a:lnTo>
                    <a:lnTo>
                      <a:pt x="74859" y="296352"/>
                    </a:lnTo>
                    <a:lnTo>
                      <a:pt x="76783" y="294608"/>
                    </a:lnTo>
                    <a:lnTo>
                      <a:pt x="83609" y="293673"/>
                    </a:lnTo>
                    <a:lnTo>
                      <a:pt x="84833" y="292663"/>
                    </a:lnTo>
                    <a:lnTo>
                      <a:pt x="84954" y="290926"/>
                    </a:lnTo>
                    <a:lnTo>
                      <a:pt x="83909" y="289737"/>
                    </a:lnTo>
                    <a:lnTo>
                      <a:pt x="81398" y="289806"/>
                    </a:lnTo>
                    <a:lnTo>
                      <a:pt x="79327" y="289069"/>
                    </a:lnTo>
                    <a:lnTo>
                      <a:pt x="78757" y="287194"/>
                    </a:lnTo>
                    <a:lnTo>
                      <a:pt x="79584" y="285926"/>
                    </a:lnTo>
                    <a:lnTo>
                      <a:pt x="83520" y="283612"/>
                    </a:lnTo>
                    <a:lnTo>
                      <a:pt x="85675" y="282860"/>
                    </a:lnTo>
                    <a:lnTo>
                      <a:pt x="89407" y="282044"/>
                    </a:lnTo>
                    <a:lnTo>
                      <a:pt x="95896" y="283876"/>
                    </a:lnTo>
                    <a:lnTo>
                      <a:pt x="96388" y="284835"/>
                    </a:lnTo>
                    <a:lnTo>
                      <a:pt x="94570" y="287141"/>
                    </a:lnTo>
                    <a:lnTo>
                      <a:pt x="94753" y="288434"/>
                    </a:lnTo>
                    <a:lnTo>
                      <a:pt x="96343" y="288577"/>
                    </a:lnTo>
                    <a:lnTo>
                      <a:pt x="100048" y="284691"/>
                    </a:lnTo>
                    <a:lnTo>
                      <a:pt x="104406" y="284154"/>
                    </a:lnTo>
                    <a:lnTo>
                      <a:pt x="106209" y="283318"/>
                    </a:lnTo>
                    <a:lnTo>
                      <a:pt x="108301" y="282792"/>
                    </a:lnTo>
                    <a:lnTo>
                      <a:pt x="111294" y="286309"/>
                    </a:lnTo>
                    <a:lnTo>
                      <a:pt x="112605" y="287433"/>
                    </a:lnTo>
                    <a:lnTo>
                      <a:pt x="113590" y="287894"/>
                    </a:lnTo>
                    <a:lnTo>
                      <a:pt x="114544" y="290815"/>
                    </a:lnTo>
                    <a:lnTo>
                      <a:pt x="115468" y="290971"/>
                    </a:lnTo>
                    <a:lnTo>
                      <a:pt x="116785" y="289507"/>
                    </a:lnTo>
                    <a:lnTo>
                      <a:pt x="119174" y="288736"/>
                    </a:lnTo>
                    <a:lnTo>
                      <a:pt x="122523" y="288227"/>
                    </a:lnTo>
                    <a:lnTo>
                      <a:pt x="128070" y="289000"/>
                    </a:lnTo>
                    <a:lnTo>
                      <a:pt x="130582" y="288429"/>
                    </a:lnTo>
                    <a:lnTo>
                      <a:pt x="131813" y="288509"/>
                    </a:lnTo>
                    <a:lnTo>
                      <a:pt x="130632" y="285883"/>
                    </a:lnTo>
                    <a:lnTo>
                      <a:pt x="129899" y="285124"/>
                    </a:lnTo>
                    <a:lnTo>
                      <a:pt x="131042" y="282777"/>
                    </a:lnTo>
                    <a:lnTo>
                      <a:pt x="132234" y="281859"/>
                    </a:lnTo>
                    <a:lnTo>
                      <a:pt x="136067" y="280209"/>
                    </a:lnTo>
                    <a:lnTo>
                      <a:pt x="139722" y="279472"/>
                    </a:lnTo>
                    <a:lnTo>
                      <a:pt x="142109" y="277904"/>
                    </a:lnTo>
                    <a:lnTo>
                      <a:pt x="145313" y="276462"/>
                    </a:lnTo>
                    <a:lnTo>
                      <a:pt x="144810" y="275306"/>
                    </a:lnTo>
                    <a:lnTo>
                      <a:pt x="143918" y="273967"/>
                    </a:lnTo>
                    <a:lnTo>
                      <a:pt x="141845" y="273882"/>
                    </a:lnTo>
                    <a:lnTo>
                      <a:pt x="140999" y="273151"/>
                    </a:lnTo>
                    <a:lnTo>
                      <a:pt x="143631" y="271414"/>
                    </a:lnTo>
                    <a:lnTo>
                      <a:pt x="147235" y="269481"/>
                    </a:lnTo>
                    <a:lnTo>
                      <a:pt x="146607" y="268721"/>
                    </a:lnTo>
                    <a:lnTo>
                      <a:pt x="143897" y="267861"/>
                    </a:lnTo>
                    <a:lnTo>
                      <a:pt x="141839" y="268509"/>
                    </a:lnTo>
                    <a:lnTo>
                      <a:pt x="138779" y="270005"/>
                    </a:lnTo>
                    <a:lnTo>
                      <a:pt x="135220" y="272369"/>
                    </a:lnTo>
                    <a:lnTo>
                      <a:pt x="136380" y="273057"/>
                    </a:lnTo>
                    <a:lnTo>
                      <a:pt x="138161" y="275041"/>
                    </a:lnTo>
                    <a:lnTo>
                      <a:pt x="135676" y="277679"/>
                    </a:lnTo>
                    <a:lnTo>
                      <a:pt x="122504" y="284668"/>
                    </a:lnTo>
                    <a:lnTo>
                      <a:pt x="116222" y="286710"/>
                    </a:lnTo>
                    <a:lnTo>
                      <a:pt x="113324" y="286392"/>
                    </a:lnTo>
                    <a:lnTo>
                      <a:pt x="112633" y="284486"/>
                    </a:lnTo>
                    <a:lnTo>
                      <a:pt x="111296" y="283074"/>
                    </a:lnTo>
                    <a:lnTo>
                      <a:pt x="109863" y="280162"/>
                    </a:lnTo>
                    <a:lnTo>
                      <a:pt x="107425" y="280240"/>
                    </a:lnTo>
                    <a:lnTo>
                      <a:pt x="106040" y="280884"/>
                    </a:lnTo>
                    <a:lnTo>
                      <a:pt x="105436" y="279929"/>
                    </a:lnTo>
                    <a:lnTo>
                      <a:pt x="106485" y="276814"/>
                    </a:lnTo>
                    <a:lnTo>
                      <a:pt x="108548" y="274348"/>
                    </a:lnTo>
                    <a:lnTo>
                      <a:pt x="112007" y="272484"/>
                    </a:lnTo>
                    <a:lnTo>
                      <a:pt x="113665" y="270230"/>
                    </a:lnTo>
                    <a:lnTo>
                      <a:pt x="115224" y="266650"/>
                    </a:lnTo>
                    <a:lnTo>
                      <a:pt x="120228" y="263237"/>
                    </a:lnTo>
                    <a:lnTo>
                      <a:pt x="127511" y="254770"/>
                    </a:lnTo>
                    <a:lnTo>
                      <a:pt x="133445" y="252061"/>
                    </a:lnTo>
                    <a:lnTo>
                      <a:pt x="135620" y="249095"/>
                    </a:lnTo>
                    <a:lnTo>
                      <a:pt x="139116" y="247783"/>
                    </a:lnTo>
                    <a:lnTo>
                      <a:pt x="142100" y="245465"/>
                    </a:lnTo>
                    <a:lnTo>
                      <a:pt x="144443" y="245235"/>
                    </a:lnTo>
                    <a:lnTo>
                      <a:pt x="148699" y="243146"/>
                    </a:lnTo>
                    <a:lnTo>
                      <a:pt x="151111" y="240658"/>
                    </a:lnTo>
                    <a:lnTo>
                      <a:pt x="149537" y="240503"/>
                    </a:lnTo>
                    <a:lnTo>
                      <a:pt x="145795" y="242123"/>
                    </a:lnTo>
                    <a:lnTo>
                      <a:pt x="143678" y="242774"/>
                    </a:lnTo>
                    <a:lnTo>
                      <a:pt x="143828" y="240104"/>
                    </a:lnTo>
                    <a:lnTo>
                      <a:pt x="144853" y="237363"/>
                    </a:lnTo>
                    <a:lnTo>
                      <a:pt x="147937" y="234854"/>
                    </a:lnTo>
                    <a:lnTo>
                      <a:pt x="162759" y="227548"/>
                    </a:lnTo>
                    <a:lnTo>
                      <a:pt x="164238" y="228758"/>
                    </a:lnTo>
                    <a:lnTo>
                      <a:pt x="166006" y="230895"/>
                    </a:lnTo>
                    <a:lnTo>
                      <a:pt x="170470" y="230412"/>
                    </a:lnTo>
                    <a:lnTo>
                      <a:pt x="175556" y="226271"/>
                    </a:lnTo>
                    <a:lnTo>
                      <a:pt x="179473" y="221764"/>
                    </a:lnTo>
                    <a:lnTo>
                      <a:pt x="177356" y="222551"/>
                    </a:lnTo>
                    <a:lnTo>
                      <a:pt x="175046" y="224397"/>
                    </a:lnTo>
                    <a:lnTo>
                      <a:pt x="170543" y="226959"/>
                    </a:lnTo>
                    <a:lnTo>
                      <a:pt x="168462" y="227364"/>
                    </a:lnTo>
                    <a:lnTo>
                      <a:pt x="167274" y="227031"/>
                    </a:lnTo>
                    <a:lnTo>
                      <a:pt x="166613" y="225322"/>
                    </a:lnTo>
                    <a:lnTo>
                      <a:pt x="165052" y="224767"/>
                    </a:lnTo>
                    <a:lnTo>
                      <a:pt x="163642" y="225151"/>
                    </a:lnTo>
                    <a:lnTo>
                      <a:pt x="162189" y="223935"/>
                    </a:lnTo>
                    <a:lnTo>
                      <a:pt x="161930" y="220930"/>
                    </a:lnTo>
                    <a:lnTo>
                      <a:pt x="163789" y="216446"/>
                    </a:lnTo>
                    <a:lnTo>
                      <a:pt x="165262" y="213475"/>
                    </a:lnTo>
                    <a:lnTo>
                      <a:pt x="166853" y="211224"/>
                    </a:lnTo>
                    <a:lnTo>
                      <a:pt x="173109" y="204821"/>
                    </a:lnTo>
                    <a:lnTo>
                      <a:pt x="174461" y="201318"/>
                    </a:lnTo>
                    <a:lnTo>
                      <a:pt x="177290" y="199467"/>
                    </a:lnTo>
                    <a:lnTo>
                      <a:pt x="180964" y="199879"/>
                    </a:lnTo>
                    <a:lnTo>
                      <a:pt x="182073" y="199344"/>
                    </a:lnTo>
                    <a:lnTo>
                      <a:pt x="180811" y="197042"/>
                    </a:lnTo>
                    <a:lnTo>
                      <a:pt x="176806" y="195215"/>
                    </a:lnTo>
                    <a:lnTo>
                      <a:pt x="176560" y="194067"/>
                    </a:lnTo>
                    <a:lnTo>
                      <a:pt x="189900" y="191049"/>
                    </a:lnTo>
                    <a:lnTo>
                      <a:pt x="196253" y="191151"/>
                    </a:lnTo>
                    <a:lnTo>
                      <a:pt x="198138" y="189643"/>
                    </a:lnTo>
                    <a:lnTo>
                      <a:pt x="201591" y="188677"/>
                    </a:lnTo>
                    <a:lnTo>
                      <a:pt x="204208" y="186831"/>
                    </a:lnTo>
                    <a:lnTo>
                      <a:pt x="202859" y="186016"/>
                    </a:lnTo>
                    <a:lnTo>
                      <a:pt x="196407" y="187713"/>
                    </a:lnTo>
                    <a:lnTo>
                      <a:pt x="192373" y="188510"/>
                    </a:lnTo>
                    <a:lnTo>
                      <a:pt x="190548" y="188485"/>
                    </a:lnTo>
                    <a:lnTo>
                      <a:pt x="189125" y="189068"/>
                    </a:lnTo>
                    <a:lnTo>
                      <a:pt x="183969" y="189290"/>
                    </a:lnTo>
                    <a:lnTo>
                      <a:pt x="182848" y="181925"/>
                    </a:lnTo>
                    <a:lnTo>
                      <a:pt x="183655" y="177918"/>
                    </a:lnTo>
                    <a:lnTo>
                      <a:pt x="185577" y="178001"/>
                    </a:lnTo>
                    <a:lnTo>
                      <a:pt x="186015" y="174168"/>
                    </a:lnTo>
                    <a:lnTo>
                      <a:pt x="188235" y="171907"/>
                    </a:lnTo>
                    <a:lnTo>
                      <a:pt x="191300" y="171401"/>
                    </a:lnTo>
                    <a:lnTo>
                      <a:pt x="192844" y="170432"/>
                    </a:lnTo>
                    <a:lnTo>
                      <a:pt x="195074" y="168460"/>
                    </a:lnTo>
                    <a:lnTo>
                      <a:pt x="198765" y="168918"/>
                    </a:lnTo>
                    <a:lnTo>
                      <a:pt x="202556" y="168478"/>
                    </a:lnTo>
                    <a:lnTo>
                      <a:pt x="201617" y="167548"/>
                    </a:lnTo>
                    <a:lnTo>
                      <a:pt x="196910" y="166349"/>
                    </a:lnTo>
                    <a:lnTo>
                      <a:pt x="195748" y="164288"/>
                    </a:lnTo>
                    <a:lnTo>
                      <a:pt x="197408" y="163137"/>
                    </a:lnTo>
                    <a:lnTo>
                      <a:pt x="199216" y="162289"/>
                    </a:lnTo>
                    <a:lnTo>
                      <a:pt x="200803" y="162137"/>
                    </a:lnTo>
                    <a:lnTo>
                      <a:pt x="203947" y="158104"/>
                    </a:lnTo>
                    <a:lnTo>
                      <a:pt x="205858" y="156381"/>
                    </a:lnTo>
                    <a:lnTo>
                      <a:pt x="207998" y="156680"/>
                    </a:lnTo>
                    <a:lnTo>
                      <a:pt x="210978" y="154898"/>
                    </a:lnTo>
                    <a:lnTo>
                      <a:pt x="213904" y="155506"/>
                    </a:lnTo>
                    <a:lnTo>
                      <a:pt x="216735" y="154339"/>
                    </a:lnTo>
                    <a:lnTo>
                      <a:pt x="220602" y="153569"/>
                    </a:lnTo>
                    <a:lnTo>
                      <a:pt x="234757" y="153271"/>
                    </a:lnTo>
                    <a:lnTo>
                      <a:pt x="235178" y="151616"/>
                    </a:lnTo>
                    <a:lnTo>
                      <a:pt x="232201" y="151232"/>
                    </a:lnTo>
                    <a:lnTo>
                      <a:pt x="221682" y="150806"/>
                    </a:lnTo>
                    <a:lnTo>
                      <a:pt x="216312" y="150839"/>
                    </a:lnTo>
                    <a:lnTo>
                      <a:pt x="214051" y="151268"/>
                    </a:lnTo>
                    <a:lnTo>
                      <a:pt x="213220" y="150691"/>
                    </a:lnTo>
                    <a:lnTo>
                      <a:pt x="213366" y="149699"/>
                    </a:lnTo>
                    <a:lnTo>
                      <a:pt x="215318" y="148129"/>
                    </a:lnTo>
                    <a:lnTo>
                      <a:pt x="216245" y="146392"/>
                    </a:lnTo>
                    <a:lnTo>
                      <a:pt x="220147" y="142146"/>
                    </a:lnTo>
                    <a:lnTo>
                      <a:pt x="224722" y="139313"/>
                    </a:lnTo>
                    <a:lnTo>
                      <a:pt x="228229" y="140038"/>
                    </a:lnTo>
                    <a:lnTo>
                      <a:pt x="231959" y="142743"/>
                    </a:lnTo>
                    <a:lnTo>
                      <a:pt x="234617" y="143081"/>
                    </a:lnTo>
                    <a:lnTo>
                      <a:pt x="235854" y="143954"/>
                    </a:lnTo>
                    <a:lnTo>
                      <a:pt x="237791" y="147678"/>
                    </a:lnTo>
                    <a:lnTo>
                      <a:pt x="238709" y="147799"/>
                    </a:lnTo>
                    <a:lnTo>
                      <a:pt x="238294" y="144220"/>
                    </a:lnTo>
                    <a:lnTo>
                      <a:pt x="240855" y="141304"/>
                    </a:lnTo>
                    <a:lnTo>
                      <a:pt x="240188" y="140497"/>
                    </a:lnTo>
                    <a:lnTo>
                      <a:pt x="236340" y="141552"/>
                    </a:lnTo>
                    <a:lnTo>
                      <a:pt x="233392" y="140455"/>
                    </a:lnTo>
                    <a:lnTo>
                      <a:pt x="231065" y="138262"/>
                    </a:lnTo>
                    <a:lnTo>
                      <a:pt x="230399" y="136255"/>
                    </a:lnTo>
                    <a:lnTo>
                      <a:pt x="231846" y="134270"/>
                    </a:lnTo>
                    <a:lnTo>
                      <a:pt x="233211" y="133270"/>
                    </a:lnTo>
                    <a:lnTo>
                      <a:pt x="232285" y="132104"/>
                    </a:lnTo>
                    <a:lnTo>
                      <a:pt x="226467" y="135229"/>
                    </a:lnTo>
                    <a:lnTo>
                      <a:pt x="222352" y="135955"/>
                    </a:lnTo>
                    <a:lnTo>
                      <a:pt x="220730" y="135518"/>
                    </a:lnTo>
                    <a:lnTo>
                      <a:pt x="221609" y="132687"/>
                    </a:lnTo>
                    <a:lnTo>
                      <a:pt x="221119" y="130438"/>
                    </a:lnTo>
                    <a:lnTo>
                      <a:pt x="226636" y="124888"/>
                    </a:lnTo>
                    <a:lnTo>
                      <a:pt x="228534" y="124245"/>
                    </a:lnTo>
                    <a:lnTo>
                      <a:pt x="231632" y="124691"/>
                    </a:lnTo>
                    <a:lnTo>
                      <a:pt x="234429" y="126259"/>
                    </a:lnTo>
                    <a:lnTo>
                      <a:pt x="236768" y="126009"/>
                    </a:lnTo>
                    <a:lnTo>
                      <a:pt x="239305" y="125172"/>
                    </a:lnTo>
                    <a:lnTo>
                      <a:pt x="238959" y="123668"/>
                    </a:lnTo>
                    <a:lnTo>
                      <a:pt x="233457" y="123071"/>
                    </a:lnTo>
                    <a:lnTo>
                      <a:pt x="232041" y="121822"/>
                    </a:lnTo>
                    <a:lnTo>
                      <a:pt x="232552" y="120595"/>
                    </a:lnTo>
                    <a:lnTo>
                      <a:pt x="236329" y="119298"/>
                    </a:lnTo>
                    <a:lnTo>
                      <a:pt x="240085" y="116955"/>
                    </a:lnTo>
                    <a:lnTo>
                      <a:pt x="244388" y="116276"/>
                    </a:lnTo>
                    <a:lnTo>
                      <a:pt x="247852" y="114501"/>
                    </a:lnTo>
                    <a:lnTo>
                      <a:pt x="248519" y="114904"/>
                    </a:lnTo>
                    <a:lnTo>
                      <a:pt x="249104" y="115600"/>
                    </a:lnTo>
                    <a:lnTo>
                      <a:pt x="250348" y="122169"/>
                    </a:lnTo>
                    <a:lnTo>
                      <a:pt x="253442" y="127512"/>
                    </a:lnTo>
                    <a:lnTo>
                      <a:pt x="254582" y="127706"/>
                    </a:lnTo>
                    <a:lnTo>
                      <a:pt x="253395" y="123162"/>
                    </a:lnTo>
                    <a:lnTo>
                      <a:pt x="254503" y="121854"/>
                    </a:lnTo>
                    <a:lnTo>
                      <a:pt x="255906" y="120859"/>
                    </a:lnTo>
                    <a:lnTo>
                      <a:pt x="256344" y="119726"/>
                    </a:lnTo>
                    <a:lnTo>
                      <a:pt x="254736" y="119339"/>
                    </a:lnTo>
                    <a:lnTo>
                      <a:pt x="253421" y="117711"/>
                    </a:lnTo>
                    <a:lnTo>
                      <a:pt x="251542" y="112496"/>
                    </a:lnTo>
                    <a:lnTo>
                      <a:pt x="252183" y="111139"/>
                    </a:lnTo>
                    <a:lnTo>
                      <a:pt x="256254" y="108355"/>
                    </a:lnTo>
                    <a:lnTo>
                      <a:pt x="261361" y="107713"/>
                    </a:lnTo>
                    <a:lnTo>
                      <a:pt x="266802" y="109666"/>
                    </a:lnTo>
                    <a:lnTo>
                      <a:pt x="268713" y="109688"/>
                    </a:lnTo>
                    <a:lnTo>
                      <a:pt x="271868" y="109164"/>
                    </a:lnTo>
                    <a:lnTo>
                      <a:pt x="277221" y="107558"/>
                    </a:lnTo>
                    <a:lnTo>
                      <a:pt x="280370" y="106947"/>
                    </a:lnTo>
                    <a:lnTo>
                      <a:pt x="282013" y="106949"/>
                    </a:lnTo>
                    <a:lnTo>
                      <a:pt x="282419" y="106137"/>
                    </a:lnTo>
                    <a:lnTo>
                      <a:pt x="280897" y="105615"/>
                    </a:lnTo>
                    <a:lnTo>
                      <a:pt x="280406" y="105107"/>
                    </a:lnTo>
                    <a:lnTo>
                      <a:pt x="279212" y="104815"/>
                    </a:lnTo>
                    <a:lnTo>
                      <a:pt x="274263" y="105684"/>
                    </a:lnTo>
                    <a:lnTo>
                      <a:pt x="260609" y="105409"/>
                    </a:lnTo>
                    <a:lnTo>
                      <a:pt x="259292" y="104480"/>
                    </a:lnTo>
                    <a:lnTo>
                      <a:pt x="259050" y="102872"/>
                    </a:lnTo>
                    <a:lnTo>
                      <a:pt x="260499" y="100564"/>
                    </a:lnTo>
                    <a:lnTo>
                      <a:pt x="262091" y="99291"/>
                    </a:lnTo>
                    <a:lnTo>
                      <a:pt x="267239" y="96997"/>
                    </a:lnTo>
                    <a:lnTo>
                      <a:pt x="272689" y="96687"/>
                    </a:lnTo>
                    <a:lnTo>
                      <a:pt x="278431" y="92605"/>
                    </a:lnTo>
                    <a:lnTo>
                      <a:pt x="280625" y="89538"/>
                    </a:lnTo>
                    <a:lnTo>
                      <a:pt x="281868" y="84803"/>
                    </a:lnTo>
                    <a:lnTo>
                      <a:pt x="285369" y="80966"/>
                    </a:lnTo>
                    <a:lnTo>
                      <a:pt x="294144" y="78781"/>
                    </a:lnTo>
                    <a:lnTo>
                      <a:pt x="294499" y="77813"/>
                    </a:lnTo>
                    <a:lnTo>
                      <a:pt x="293568" y="75813"/>
                    </a:lnTo>
                    <a:lnTo>
                      <a:pt x="293641" y="72204"/>
                    </a:lnTo>
                    <a:lnTo>
                      <a:pt x="296047" y="67992"/>
                    </a:lnTo>
                    <a:lnTo>
                      <a:pt x="297645" y="66526"/>
                    </a:lnTo>
                    <a:lnTo>
                      <a:pt x="298383" y="66350"/>
                    </a:lnTo>
                    <a:lnTo>
                      <a:pt x="300275" y="67729"/>
                    </a:lnTo>
                    <a:lnTo>
                      <a:pt x="302573" y="70659"/>
                    </a:lnTo>
                    <a:lnTo>
                      <a:pt x="306175" y="72335"/>
                    </a:lnTo>
                    <a:lnTo>
                      <a:pt x="310895" y="72624"/>
                    </a:lnTo>
                    <a:lnTo>
                      <a:pt x="312154" y="71800"/>
                    </a:lnTo>
                    <a:lnTo>
                      <a:pt x="308485" y="70129"/>
                    </a:lnTo>
                    <a:lnTo>
                      <a:pt x="305708" y="67943"/>
                    </a:lnTo>
                    <a:lnTo>
                      <a:pt x="305488" y="65745"/>
                    </a:lnTo>
                    <a:lnTo>
                      <a:pt x="306805" y="64579"/>
                    </a:lnTo>
                    <a:lnTo>
                      <a:pt x="308852" y="64709"/>
                    </a:lnTo>
                    <a:lnTo>
                      <a:pt x="311422" y="64462"/>
                    </a:lnTo>
                    <a:lnTo>
                      <a:pt x="313816" y="62982"/>
                    </a:lnTo>
                    <a:lnTo>
                      <a:pt x="314164" y="61941"/>
                    </a:lnTo>
                    <a:lnTo>
                      <a:pt x="314264" y="60527"/>
                    </a:lnTo>
                    <a:lnTo>
                      <a:pt x="314862" y="59088"/>
                    </a:lnTo>
                    <a:lnTo>
                      <a:pt x="318375" y="55651"/>
                    </a:lnTo>
                    <a:lnTo>
                      <a:pt x="329204" y="53412"/>
                    </a:lnTo>
                    <a:lnTo>
                      <a:pt x="329988" y="54321"/>
                    </a:lnTo>
                    <a:lnTo>
                      <a:pt x="329403" y="60951"/>
                    </a:lnTo>
                    <a:lnTo>
                      <a:pt x="328159" y="65227"/>
                    </a:lnTo>
                    <a:lnTo>
                      <a:pt x="328198" y="68347"/>
                    </a:lnTo>
                    <a:lnTo>
                      <a:pt x="330306" y="65227"/>
                    </a:lnTo>
                    <a:lnTo>
                      <a:pt x="333132" y="56663"/>
                    </a:lnTo>
                    <a:lnTo>
                      <a:pt x="335253" y="52629"/>
                    </a:lnTo>
                    <a:lnTo>
                      <a:pt x="337650" y="50309"/>
                    </a:lnTo>
                    <a:lnTo>
                      <a:pt x="339362" y="49785"/>
                    </a:lnTo>
                    <a:lnTo>
                      <a:pt x="341057" y="48583"/>
                    </a:lnTo>
                    <a:lnTo>
                      <a:pt x="343295" y="47867"/>
                    </a:lnTo>
                    <a:lnTo>
                      <a:pt x="343979" y="48791"/>
                    </a:lnTo>
                    <a:lnTo>
                      <a:pt x="344687" y="50933"/>
                    </a:lnTo>
                    <a:lnTo>
                      <a:pt x="343482" y="58438"/>
                    </a:lnTo>
                    <a:lnTo>
                      <a:pt x="343603" y="60805"/>
                    </a:lnTo>
                    <a:lnTo>
                      <a:pt x="342253" y="63973"/>
                    </a:lnTo>
                    <a:lnTo>
                      <a:pt x="337093" y="71017"/>
                    </a:lnTo>
                    <a:lnTo>
                      <a:pt x="337330" y="71914"/>
                    </a:lnTo>
                    <a:lnTo>
                      <a:pt x="338496" y="71581"/>
                    </a:lnTo>
                    <a:lnTo>
                      <a:pt x="340496" y="70420"/>
                    </a:lnTo>
                    <a:lnTo>
                      <a:pt x="346888" y="63728"/>
                    </a:lnTo>
                    <a:lnTo>
                      <a:pt x="352476" y="64573"/>
                    </a:lnTo>
                    <a:lnTo>
                      <a:pt x="352545" y="64024"/>
                    </a:lnTo>
                    <a:lnTo>
                      <a:pt x="350753" y="62058"/>
                    </a:lnTo>
                    <a:lnTo>
                      <a:pt x="348563" y="60171"/>
                    </a:lnTo>
                    <a:lnTo>
                      <a:pt x="347905" y="57833"/>
                    </a:lnTo>
                    <a:lnTo>
                      <a:pt x="348198" y="51586"/>
                    </a:lnTo>
                    <a:lnTo>
                      <a:pt x="349881" y="49107"/>
                    </a:lnTo>
                    <a:lnTo>
                      <a:pt x="354707" y="49367"/>
                    </a:lnTo>
                    <a:lnTo>
                      <a:pt x="357598" y="49024"/>
                    </a:lnTo>
                    <a:lnTo>
                      <a:pt x="358948" y="50151"/>
                    </a:lnTo>
                    <a:lnTo>
                      <a:pt x="361843" y="50070"/>
                    </a:lnTo>
                    <a:lnTo>
                      <a:pt x="363848" y="45579"/>
                    </a:lnTo>
                    <a:lnTo>
                      <a:pt x="367810" y="45185"/>
                    </a:lnTo>
                    <a:lnTo>
                      <a:pt x="371289" y="48155"/>
                    </a:lnTo>
                    <a:lnTo>
                      <a:pt x="375476" y="50151"/>
                    </a:lnTo>
                    <a:lnTo>
                      <a:pt x="378840" y="53019"/>
                    </a:lnTo>
                    <a:lnTo>
                      <a:pt x="379790" y="52236"/>
                    </a:lnTo>
                    <a:lnTo>
                      <a:pt x="377974" y="45538"/>
                    </a:lnTo>
                    <a:lnTo>
                      <a:pt x="375987" y="43092"/>
                    </a:lnTo>
                    <a:lnTo>
                      <a:pt x="371677" y="41819"/>
                    </a:lnTo>
                    <a:lnTo>
                      <a:pt x="367091" y="38795"/>
                    </a:lnTo>
                    <a:lnTo>
                      <a:pt x="365895" y="37453"/>
                    </a:lnTo>
                    <a:lnTo>
                      <a:pt x="366104" y="36454"/>
                    </a:lnTo>
                    <a:lnTo>
                      <a:pt x="370151" y="35490"/>
                    </a:lnTo>
                    <a:lnTo>
                      <a:pt x="375491" y="36594"/>
                    </a:lnTo>
                    <a:lnTo>
                      <a:pt x="380250" y="34070"/>
                    </a:lnTo>
                    <a:lnTo>
                      <a:pt x="381552" y="34762"/>
                    </a:lnTo>
                    <a:lnTo>
                      <a:pt x="385202" y="33441"/>
                    </a:lnTo>
                    <a:lnTo>
                      <a:pt x="387469" y="35218"/>
                    </a:lnTo>
                    <a:lnTo>
                      <a:pt x="388857" y="34692"/>
                    </a:lnTo>
                    <a:lnTo>
                      <a:pt x="389663" y="32309"/>
                    </a:lnTo>
                    <a:lnTo>
                      <a:pt x="395487" y="30829"/>
                    </a:lnTo>
                    <a:lnTo>
                      <a:pt x="399181" y="32195"/>
                    </a:lnTo>
                    <a:lnTo>
                      <a:pt x="401162" y="33608"/>
                    </a:lnTo>
                    <a:lnTo>
                      <a:pt x="402082" y="36320"/>
                    </a:lnTo>
                    <a:lnTo>
                      <a:pt x="403489" y="41674"/>
                    </a:lnTo>
                    <a:lnTo>
                      <a:pt x="406374" y="44557"/>
                    </a:lnTo>
                    <a:lnTo>
                      <a:pt x="408165" y="45971"/>
                    </a:lnTo>
                    <a:lnTo>
                      <a:pt x="410287" y="46362"/>
                    </a:lnTo>
                    <a:lnTo>
                      <a:pt x="411311" y="44924"/>
                    </a:lnTo>
                    <a:lnTo>
                      <a:pt x="409322" y="43190"/>
                    </a:lnTo>
                    <a:lnTo>
                      <a:pt x="408786" y="41556"/>
                    </a:lnTo>
                    <a:lnTo>
                      <a:pt x="409739" y="37494"/>
                    </a:lnTo>
                    <a:lnTo>
                      <a:pt x="410851" y="35896"/>
                    </a:lnTo>
                    <a:lnTo>
                      <a:pt x="417083" y="29833"/>
                    </a:lnTo>
                    <a:lnTo>
                      <a:pt x="422300" y="26680"/>
                    </a:lnTo>
                    <a:lnTo>
                      <a:pt x="425424" y="26417"/>
                    </a:lnTo>
                    <a:lnTo>
                      <a:pt x="430888" y="19331"/>
                    </a:lnTo>
                    <a:lnTo>
                      <a:pt x="432436" y="18040"/>
                    </a:lnTo>
                    <a:lnTo>
                      <a:pt x="433861" y="17743"/>
                    </a:lnTo>
                    <a:lnTo>
                      <a:pt x="433496" y="16004"/>
                    </a:lnTo>
                    <a:lnTo>
                      <a:pt x="430503" y="14903"/>
                    </a:lnTo>
                    <a:lnTo>
                      <a:pt x="430400" y="12748"/>
                    </a:lnTo>
                    <a:lnTo>
                      <a:pt x="434343" y="10121"/>
                    </a:lnTo>
                    <a:lnTo>
                      <a:pt x="439124" y="5706"/>
                    </a:lnTo>
                    <a:lnTo>
                      <a:pt x="441484" y="5406"/>
                    </a:lnTo>
                    <a:lnTo>
                      <a:pt x="442963" y="6634"/>
                    </a:lnTo>
                    <a:lnTo>
                      <a:pt x="447619" y="8627"/>
                    </a:lnTo>
                    <a:lnTo>
                      <a:pt x="450471" y="10908"/>
                    </a:lnTo>
                    <a:lnTo>
                      <a:pt x="452538" y="12056"/>
                    </a:lnTo>
                    <a:lnTo>
                      <a:pt x="453881" y="11818"/>
                    </a:lnTo>
                    <a:lnTo>
                      <a:pt x="454991" y="10105"/>
                    </a:lnTo>
                    <a:lnTo>
                      <a:pt x="456325" y="9303"/>
                    </a:lnTo>
                    <a:lnTo>
                      <a:pt x="459286" y="9753"/>
                    </a:lnTo>
                    <a:lnTo>
                      <a:pt x="461052" y="10855"/>
                    </a:lnTo>
                    <a:lnTo>
                      <a:pt x="462428" y="11000"/>
                    </a:lnTo>
                    <a:lnTo>
                      <a:pt x="463672" y="11667"/>
                    </a:lnTo>
                    <a:lnTo>
                      <a:pt x="463965" y="13131"/>
                    </a:lnTo>
                    <a:lnTo>
                      <a:pt x="461404" y="14725"/>
                    </a:lnTo>
                    <a:lnTo>
                      <a:pt x="457040" y="18947"/>
                    </a:lnTo>
                    <a:lnTo>
                      <a:pt x="452734" y="23737"/>
                    </a:lnTo>
                    <a:lnTo>
                      <a:pt x="451314" y="26255"/>
                    </a:lnTo>
                    <a:lnTo>
                      <a:pt x="449923" y="32850"/>
                    </a:lnTo>
                    <a:lnTo>
                      <a:pt x="446558" y="37058"/>
                    </a:lnTo>
                    <a:lnTo>
                      <a:pt x="446304" y="40003"/>
                    </a:lnTo>
                    <a:lnTo>
                      <a:pt x="447655" y="41390"/>
                    </a:lnTo>
                    <a:lnTo>
                      <a:pt x="451369" y="40302"/>
                    </a:lnTo>
                    <a:lnTo>
                      <a:pt x="455947" y="36371"/>
                    </a:lnTo>
                    <a:lnTo>
                      <a:pt x="457090" y="32191"/>
                    </a:lnTo>
                    <a:lnTo>
                      <a:pt x="468535" y="20815"/>
                    </a:lnTo>
                    <a:lnTo>
                      <a:pt x="473903" y="14505"/>
                    </a:lnTo>
                    <a:lnTo>
                      <a:pt x="480007" y="9265"/>
                    </a:lnTo>
                    <a:lnTo>
                      <a:pt x="483421" y="8179"/>
                    </a:lnTo>
                    <a:lnTo>
                      <a:pt x="485028" y="11651"/>
                    </a:lnTo>
                    <a:lnTo>
                      <a:pt x="483734" y="16179"/>
                    </a:lnTo>
                    <a:lnTo>
                      <a:pt x="481141" y="19061"/>
                    </a:lnTo>
                    <a:lnTo>
                      <a:pt x="483052" y="20380"/>
                    </a:lnTo>
                    <a:lnTo>
                      <a:pt x="482687" y="23797"/>
                    </a:lnTo>
                    <a:lnTo>
                      <a:pt x="482091" y="25693"/>
                    </a:lnTo>
                    <a:lnTo>
                      <a:pt x="481711" y="27676"/>
                    </a:lnTo>
                    <a:lnTo>
                      <a:pt x="481735" y="29424"/>
                    </a:lnTo>
                    <a:lnTo>
                      <a:pt x="483527" y="28958"/>
                    </a:lnTo>
                    <a:lnTo>
                      <a:pt x="490675" y="25377"/>
                    </a:lnTo>
                    <a:lnTo>
                      <a:pt x="492486" y="21493"/>
                    </a:lnTo>
                    <a:lnTo>
                      <a:pt x="494166" y="18577"/>
                    </a:lnTo>
                    <a:lnTo>
                      <a:pt x="494972" y="16055"/>
                    </a:lnTo>
                    <a:lnTo>
                      <a:pt x="497751" y="13663"/>
                    </a:lnTo>
                    <a:lnTo>
                      <a:pt x="502994" y="13645"/>
                    </a:lnTo>
                    <a:lnTo>
                      <a:pt x="503197" y="12704"/>
                    </a:lnTo>
                    <a:lnTo>
                      <a:pt x="496859" y="9377"/>
                    </a:lnTo>
                    <a:lnTo>
                      <a:pt x="496112" y="7877"/>
                    </a:lnTo>
                    <a:lnTo>
                      <a:pt x="498243" y="5879"/>
                    </a:lnTo>
                    <a:close/>
                    <a:moveTo>
                      <a:pt x="459651" y="0"/>
                    </a:moveTo>
                    <a:lnTo>
                      <a:pt x="465559" y="1548"/>
                    </a:lnTo>
                    <a:lnTo>
                      <a:pt x="467582" y="1516"/>
                    </a:lnTo>
                    <a:lnTo>
                      <a:pt x="470515" y="4407"/>
                    </a:lnTo>
                    <a:lnTo>
                      <a:pt x="472046" y="4151"/>
                    </a:lnTo>
                    <a:lnTo>
                      <a:pt x="471756" y="5916"/>
                    </a:lnTo>
                    <a:lnTo>
                      <a:pt x="468792" y="6752"/>
                    </a:lnTo>
                    <a:lnTo>
                      <a:pt x="464183" y="7260"/>
                    </a:lnTo>
                    <a:lnTo>
                      <a:pt x="463495" y="7611"/>
                    </a:lnTo>
                    <a:lnTo>
                      <a:pt x="459556" y="7329"/>
                    </a:lnTo>
                    <a:lnTo>
                      <a:pt x="457345" y="4956"/>
                    </a:lnTo>
                    <a:lnTo>
                      <a:pt x="453650" y="4368"/>
                    </a:lnTo>
                    <a:lnTo>
                      <a:pt x="453656" y="3606"/>
                    </a:lnTo>
                    <a:lnTo>
                      <a:pt x="456049" y="1809"/>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87" name="ee4p_PL_1_15912">
                <a:extLst>
                  <a:ext uri="{FF2B5EF4-FFF2-40B4-BE49-F238E27FC236}">
                    <a16:creationId xmlns="" xmlns:a16="http://schemas.microsoft.com/office/drawing/2014/main" id="{CD4DEF11-AF41-4198-A057-156DFCB92334}"/>
                  </a:ext>
                </a:extLst>
              </p:cNvPr>
              <p:cNvSpPr>
                <a:spLocks noChangeAspect="1"/>
              </p:cNvSpPr>
              <p:nvPr>
                <p:custDataLst>
                  <p:tags r:id="rId39"/>
                </p:custDataLst>
              </p:nvPr>
            </p:nvSpPr>
            <p:spPr>
              <a:xfrm>
                <a:off x="5015966" y="3061586"/>
                <a:ext cx="888456" cy="692632"/>
              </a:xfrm>
              <a:custGeom>
                <a:avLst/>
                <a:gdLst/>
                <a:ahLst/>
                <a:cxnLst/>
                <a:rect l="0" t="0" r="0" b="0"/>
                <a:pathLst>
                  <a:path w="220617" h="171991">
                    <a:moveTo>
                      <a:pt x="121082" y="11596"/>
                    </a:moveTo>
                    <a:lnTo>
                      <a:pt x="121963" y="11965"/>
                    </a:lnTo>
                    <a:lnTo>
                      <a:pt x="128156" y="12364"/>
                    </a:lnTo>
                    <a:lnTo>
                      <a:pt x="134433" y="12768"/>
                    </a:lnTo>
                    <a:lnTo>
                      <a:pt x="144528" y="13198"/>
                    </a:lnTo>
                    <a:lnTo>
                      <a:pt x="155049" y="13651"/>
                    </a:lnTo>
                    <a:lnTo>
                      <a:pt x="165965" y="14118"/>
                    </a:lnTo>
                    <a:lnTo>
                      <a:pt x="177778" y="14624"/>
                    </a:lnTo>
                    <a:lnTo>
                      <a:pt x="190236" y="14922"/>
                    </a:lnTo>
                    <a:lnTo>
                      <a:pt x="190996" y="14718"/>
                    </a:lnTo>
                    <a:lnTo>
                      <a:pt x="192268" y="13529"/>
                    </a:lnTo>
                    <a:lnTo>
                      <a:pt x="193821" y="13690"/>
                    </a:lnTo>
                    <a:lnTo>
                      <a:pt x="195652" y="14427"/>
                    </a:lnTo>
                    <a:lnTo>
                      <a:pt x="196509" y="14976"/>
                    </a:lnTo>
                    <a:lnTo>
                      <a:pt x="196872" y="15599"/>
                    </a:lnTo>
                    <a:lnTo>
                      <a:pt x="197098" y="16320"/>
                    </a:lnTo>
                    <a:lnTo>
                      <a:pt x="198100" y="16464"/>
                    </a:lnTo>
                    <a:lnTo>
                      <a:pt x="199931" y="17013"/>
                    </a:lnTo>
                    <a:lnTo>
                      <a:pt x="202408" y="18265"/>
                    </a:lnTo>
                    <a:lnTo>
                      <a:pt x="204349" y="19477"/>
                    </a:lnTo>
                    <a:lnTo>
                      <a:pt x="206196" y="21210"/>
                    </a:lnTo>
                    <a:lnTo>
                      <a:pt x="206809" y="23168"/>
                    </a:lnTo>
                    <a:lnTo>
                      <a:pt x="206846" y="25385"/>
                    </a:lnTo>
                    <a:lnTo>
                      <a:pt x="206727" y="26811"/>
                    </a:lnTo>
                    <a:lnTo>
                      <a:pt x="206883" y="27391"/>
                    </a:lnTo>
                    <a:lnTo>
                      <a:pt x="209409" y="37691"/>
                    </a:lnTo>
                    <a:lnTo>
                      <a:pt x="213618" y="47576"/>
                    </a:lnTo>
                    <a:lnTo>
                      <a:pt x="215164" y="52344"/>
                    </a:lnTo>
                    <a:lnTo>
                      <a:pt x="215781" y="54879"/>
                    </a:lnTo>
                    <a:lnTo>
                      <a:pt x="216274" y="58550"/>
                    </a:lnTo>
                    <a:lnTo>
                      <a:pt x="216427" y="61124"/>
                    </a:lnTo>
                    <a:lnTo>
                      <a:pt x="216408" y="62573"/>
                    </a:lnTo>
                    <a:lnTo>
                      <a:pt x="216094" y="64562"/>
                    </a:lnTo>
                    <a:lnTo>
                      <a:pt x="214844" y="65737"/>
                    </a:lnTo>
                    <a:lnTo>
                      <a:pt x="206770" y="69093"/>
                    </a:lnTo>
                    <a:lnTo>
                      <a:pt x="205252" y="70145"/>
                    </a:lnTo>
                    <a:lnTo>
                      <a:pt x="202872" y="72758"/>
                    </a:lnTo>
                    <a:lnTo>
                      <a:pt x="200679" y="75446"/>
                    </a:lnTo>
                    <a:lnTo>
                      <a:pt x="200173" y="76364"/>
                    </a:lnTo>
                    <a:lnTo>
                      <a:pt x="200037" y="76968"/>
                    </a:lnTo>
                    <a:lnTo>
                      <a:pt x="200521" y="77849"/>
                    </a:lnTo>
                    <a:lnTo>
                      <a:pt x="203399" y="79287"/>
                    </a:lnTo>
                    <a:lnTo>
                      <a:pt x="206302" y="80441"/>
                    </a:lnTo>
                    <a:lnTo>
                      <a:pt x="207247" y="81304"/>
                    </a:lnTo>
                    <a:lnTo>
                      <a:pt x="209388" y="82409"/>
                    </a:lnTo>
                    <a:lnTo>
                      <a:pt x="210169" y="83400"/>
                    </a:lnTo>
                    <a:lnTo>
                      <a:pt x="210592" y="84264"/>
                    </a:lnTo>
                    <a:lnTo>
                      <a:pt x="210562" y="86257"/>
                    </a:lnTo>
                    <a:lnTo>
                      <a:pt x="209597" y="89011"/>
                    </a:lnTo>
                    <a:lnTo>
                      <a:pt x="210001" y="91090"/>
                    </a:lnTo>
                    <a:lnTo>
                      <a:pt x="209020" y="92474"/>
                    </a:lnTo>
                    <a:lnTo>
                      <a:pt x="208213" y="94011"/>
                    </a:lnTo>
                    <a:lnTo>
                      <a:pt x="208098" y="96701"/>
                    </a:lnTo>
                    <a:lnTo>
                      <a:pt x="209550" y="99671"/>
                    </a:lnTo>
                    <a:lnTo>
                      <a:pt x="210735" y="101697"/>
                    </a:lnTo>
                    <a:lnTo>
                      <a:pt x="211195" y="103284"/>
                    </a:lnTo>
                    <a:lnTo>
                      <a:pt x="210707" y="104529"/>
                    </a:lnTo>
                    <a:lnTo>
                      <a:pt x="210858" y="105774"/>
                    </a:lnTo>
                    <a:lnTo>
                      <a:pt x="211914" y="107090"/>
                    </a:lnTo>
                    <a:lnTo>
                      <a:pt x="215259" y="111158"/>
                    </a:lnTo>
                    <a:lnTo>
                      <a:pt x="216909" y="115066"/>
                    </a:lnTo>
                    <a:lnTo>
                      <a:pt x="217963" y="116587"/>
                    </a:lnTo>
                    <a:lnTo>
                      <a:pt x="220396" y="118562"/>
                    </a:lnTo>
                    <a:lnTo>
                      <a:pt x="220616" y="119372"/>
                    </a:lnTo>
                    <a:lnTo>
                      <a:pt x="219640" y="120114"/>
                    </a:lnTo>
                    <a:lnTo>
                      <a:pt x="218852" y="120212"/>
                    </a:lnTo>
                    <a:lnTo>
                      <a:pt x="218213" y="120409"/>
                    </a:lnTo>
                    <a:lnTo>
                      <a:pt x="217801" y="121102"/>
                    </a:lnTo>
                    <a:lnTo>
                      <a:pt x="218440" y="121843"/>
                    </a:lnTo>
                    <a:lnTo>
                      <a:pt x="219301" y="122931"/>
                    </a:lnTo>
                    <a:lnTo>
                      <a:pt x="220372" y="126008"/>
                    </a:lnTo>
                    <a:lnTo>
                      <a:pt x="220266" y="128524"/>
                    </a:lnTo>
                    <a:lnTo>
                      <a:pt x="219442" y="129164"/>
                    </a:lnTo>
                    <a:lnTo>
                      <a:pt x="218388" y="130656"/>
                    </a:lnTo>
                    <a:lnTo>
                      <a:pt x="217673" y="132019"/>
                    </a:lnTo>
                    <a:lnTo>
                      <a:pt x="211903" y="132968"/>
                    </a:lnTo>
                    <a:lnTo>
                      <a:pt x="210517" y="134426"/>
                    </a:lnTo>
                    <a:lnTo>
                      <a:pt x="207358" y="137241"/>
                    </a:lnTo>
                    <a:lnTo>
                      <a:pt x="205201" y="138859"/>
                    </a:lnTo>
                    <a:lnTo>
                      <a:pt x="202013" y="141780"/>
                    </a:lnTo>
                    <a:lnTo>
                      <a:pt x="196969" y="146796"/>
                    </a:lnTo>
                    <a:lnTo>
                      <a:pt x="195110" y="148891"/>
                    </a:lnTo>
                    <a:lnTo>
                      <a:pt x="193749" y="150622"/>
                    </a:lnTo>
                    <a:lnTo>
                      <a:pt x="189668" y="155225"/>
                    </a:lnTo>
                    <a:lnTo>
                      <a:pt x="188413" y="157155"/>
                    </a:lnTo>
                    <a:lnTo>
                      <a:pt x="188662" y="158743"/>
                    </a:lnTo>
                    <a:lnTo>
                      <a:pt x="189972" y="162467"/>
                    </a:lnTo>
                    <a:lnTo>
                      <a:pt x="190249" y="164146"/>
                    </a:lnTo>
                    <a:lnTo>
                      <a:pt x="190018" y="165698"/>
                    </a:lnTo>
                    <a:lnTo>
                      <a:pt x="189584" y="167078"/>
                    </a:lnTo>
                    <a:lnTo>
                      <a:pt x="189657" y="167693"/>
                    </a:lnTo>
                    <a:lnTo>
                      <a:pt x="190862" y="168693"/>
                    </a:lnTo>
                    <a:lnTo>
                      <a:pt x="192784" y="170263"/>
                    </a:lnTo>
                    <a:lnTo>
                      <a:pt x="192894" y="170792"/>
                    </a:lnTo>
                    <a:lnTo>
                      <a:pt x="192622" y="171472"/>
                    </a:lnTo>
                    <a:lnTo>
                      <a:pt x="191959" y="171990"/>
                    </a:lnTo>
                    <a:lnTo>
                      <a:pt x="189560" y="171443"/>
                    </a:lnTo>
                    <a:lnTo>
                      <a:pt x="186878" y="170379"/>
                    </a:lnTo>
                    <a:lnTo>
                      <a:pt x="185965" y="170507"/>
                    </a:lnTo>
                    <a:lnTo>
                      <a:pt x="184513" y="170262"/>
                    </a:lnTo>
                    <a:lnTo>
                      <a:pt x="178532" y="168207"/>
                    </a:lnTo>
                    <a:lnTo>
                      <a:pt x="174498" y="166597"/>
                    </a:lnTo>
                    <a:lnTo>
                      <a:pt x="174101" y="165551"/>
                    </a:lnTo>
                    <a:lnTo>
                      <a:pt x="173339" y="164034"/>
                    </a:lnTo>
                    <a:lnTo>
                      <a:pt x="171624" y="162763"/>
                    </a:lnTo>
                    <a:lnTo>
                      <a:pt x="167688" y="161661"/>
                    </a:lnTo>
                    <a:lnTo>
                      <a:pt x="166085" y="160800"/>
                    </a:lnTo>
                    <a:lnTo>
                      <a:pt x="159691" y="160319"/>
                    </a:lnTo>
                    <a:lnTo>
                      <a:pt x="156917" y="160299"/>
                    </a:lnTo>
                    <a:lnTo>
                      <a:pt x="154952" y="160655"/>
                    </a:lnTo>
                    <a:lnTo>
                      <a:pt x="153697" y="160619"/>
                    </a:lnTo>
                    <a:lnTo>
                      <a:pt x="151967" y="162867"/>
                    </a:lnTo>
                    <a:lnTo>
                      <a:pt x="150775" y="163518"/>
                    </a:lnTo>
                    <a:lnTo>
                      <a:pt x="149033" y="163587"/>
                    </a:lnTo>
                    <a:lnTo>
                      <a:pt x="147508" y="163187"/>
                    </a:lnTo>
                    <a:lnTo>
                      <a:pt x="145949" y="162005"/>
                    </a:lnTo>
                    <a:lnTo>
                      <a:pt x="143453" y="161381"/>
                    </a:lnTo>
                    <a:lnTo>
                      <a:pt x="141650" y="161682"/>
                    </a:lnTo>
                    <a:lnTo>
                      <a:pt x="140322" y="161424"/>
                    </a:lnTo>
                    <a:lnTo>
                      <a:pt x="139175" y="161363"/>
                    </a:lnTo>
                    <a:lnTo>
                      <a:pt x="138778" y="161599"/>
                    </a:lnTo>
                    <a:lnTo>
                      <a:pt x="137856" y="161566"/>
                    </a:lnTo>
                    <a:lnTo>
                      <a:pt x="136519" y="162131"/>
                    </a:lnTo>
                    <a:lnTo>
                      <a:pt x="135059" y="162930"/>
                    </a:lnTo>
                    <a:lnTo>
                      <a:pt x="133448" y="163538"/>
                    </a:lnTo>
                    <a:lnTo>
                      <a:pt x="132209" y="164845"/>
                    </a:lnTo>
                    <a:lnTo>
                      <a:pt x="131103" y="167404"/>
                    </a:lnTo>
                    <a:lnTo>
                      <a:pt x="127974" y="166258"/>
                    </a:lnTo>
                    <a:lnTo>
                      <a:pt x="126931" y="166755"/>
                    </a:lnTo>
                    <a:lnTo>
                      <a:pt x="125457" y="167089"/>
                    </a:lnTo>
                    <a:lnTo>
                      <a:pt x="124448" y="166744"/>
                    </a:lnTo>
                    <a:lnTo>
                      <a:pt x="124686" y="165862"/>
                    </a:lnTo>
                    <a:lnTo>
                      <a:pt x="125141" y="164868"/>
                    </a:lnTo>
                    <a:lnTo>
                      <a:pt x="125120" y="163477"/>
                    </a:lnTo>
                    <a:lnTo>
                      <a:pt x="124830" y="161941"/>
                    </a:lnTo>
                    <a:lnTo>
                      <a:pt x="123861" y="161441"/>
                    </a:lnTo>
                    <a:lnTo>
                      <a:pt x="122403" y="161257"/>
                    </a:lnTo>
                    <a:lnTo>
                      <a:pt x="121654" y="160953"/>
                    </a:lnTo>
                    <a:lnTo>
                      <a:pt x="121574" y="160445"/>
                    </a:lnTo>
                    <a:lnTo>
                      <a:pt x="120831" y="159792"/>
                    </a:lnTo>
                    <a:lnTo>
                      <a:pt x="119542" y="158138"/>
                    </a:lnTo>
                    <a:lnTo>
                      <a:pt x="118324" y="156082"/>
                    </a:lnTo>
                    <a:lnTo>
                      <a:pt x="117482" y="155469"/>
                    </a:lnTo>
                    <a:lnTo>
                      <a:pt x="116258" y="156448"/>
                    </a:lnTo>
                    <a:lnTo>
                      <a:pt x="114403" y="157561"/>
                    </a:lnTo>
                    <a:lnTo>
                      <a:pt x="113250" y="157947"/>
                    </a:lnTo>
                    <a:lnTo>
                      <a:pt x="111021" y="161143"/>
                    </a:lnTo>
                    <a:lnTo>
                      <a:pt x="107017" y="161251"/>
                    </a:lnTo>
                    <a:lnTo>
                      <a:pt x="106771" y="159759"/>
                    </a:lnTo>
                    <a:lnTo>
                      <a:pt x="106350" y="158324"/>
                    </a:lnTo>
                    <a:lnTo>
                      <a:pt x="104007" y="157965"/>
                    </a:lnTo>
                    <a:lnTo>
                      <a:pt x="103942" y="157123"/>
                    </a:lnTo>
                    <a:lnTo>
                      <a:pt x="103448" y="155009"/>
                    </a:lnTo>
                    <a:lnTo>
                      <a:pt x="98754" y="150865"/>
                    </a:lnTo>
                    <a:lnTo>
                      <a:pt x="98183" y="149134"/>
                    </a:lnTo>
                    <a:lnTo>
                      <a:pt x="98367" y="148466"/>
                    </a:lnTo>
                    <a:lnTo>
                      <a:pt x="98041" y="147364"/>
                    </a:lnTo>
                    <a:lnTo>
                      <a:pt x="97020" y="146700"/>
                    </a:lnTo>
                    <a:lnTo>
                      <a:pt x="93310" y="145909"/>
                    </a:lnTo>
                    <a:lnTo>
                      <a:pt x="92355" y="146364"/>
                    </a:lnTo>
                    <a:lnTo>
                      <a:pt x="91494" y="145896"/>
                    </a:lnTo>
                    <a:lnTo>
                      <a:pt x="90144" y="144902"/>
                    </a:lnTo>
                    <a:lnTo>
                      <a:pt x="87799" y="144093"/>
                    </a:lnTo>
                    <a:lnTo>
                      <a:pt x="87544" y="143674"/>
                    </a:lnTo>
                    <a:lnTo>
                      <a:pt x="86700" y="142962"/>
                    </a:lnTo>
                    <a:lnTo>
                      <a:pt x="86231" y="142866"/>
                    </a:lnTo>
                    <a:lnTo>
                      <a:pt x="85929" y="143299"/>
                    </a:lnTo>
                    <a:lnTo>
                      <a:pt x="85247" y="143911"/>
                    </a:lnTo>
                    <a:lnTo>
                      <a:pt x="82837" y="144685"/>
                    </a:lnTo>
                    <a:lnTo>
                      <a:pt x="81874" y="144366"/>
                    </a:lnTo>
                    <a:lnTo>
                      <a:pt x="80999" y="143694"/>
                    </a:lnTo>
                    <a:lnTo>
                      <a:pt x="80001" y="142245"/>
                    </a:lnTo>
                    <a:lnTo>
                      <a:pt x="78552" y="140973"/>
                    </a:lnTo>
                    <a:lnTo>
                      <a:pt x="77358" y="140522"/>
                    </a:lnTo>
                    <a:lnTo>
                      <a:pt x="76678" y="139854"/>
                    </a:lnTo>
                    <a:lnTo>
                      <a:pt x="76525" y="139335"/>
                    </a:lnTo>
                    <a:lnTo>
                      <a:pt x="79176" y="138291"/>
                    </a:lnTo>
                    <a:lnTo>
                      <a:pt x="79755" y="137214"/>
                    </a:lnTo>
                    <a:lnTo>
                      <a:pt x="79416" y="135249"/>
                    </a:lnTo>
                    <a:lnTo>
                      <a:pt x="79021" y="135001"/>
                    </a:lnTo>
                    <a:lnTo>
                      <a:pt x="77970" y="135666"/>
                    </a:lnTo>
                    <a:lnTo>
                      <a:pt x="75756" y="136250"/>
                    </a:lnTo>
                    <a:lnTo>
                      <a:pt x="73716" y="136519"/>
                    </a:lnTo>
                    <a:lnTo>
                      <a:pt x="72675" y="136519"/>
                    </a:lnTo>
                    <a:lnTo>
                      <a:pt x="66853" y="132940"/>
                    </a:lnTo>
                    <a:lnTo>
                      <a:pt x="63067" y="131844"/>
                    </a:lnTo>
                    <a:lnTo>
                      <a:pt x="60841" y="131526"/>
                    </a:lnTo>
                    <a:lnTo>
                      <a:pt x="60599" y="131890"/>
                    </a:lnTo>
                    <a:lnTo>
                      <a:pt x="61608" y="133899"/>
                    </a:lnTo>
                    <a:lnTo>
                      <a:pt x="63346" y="136376"/>
                    </a:lnTo>
                    <a:lnTo>
                      <a:pt x="63264" y="137036"/>
                    </a:lnTo>
                    <a:lnTo>
                      <a:pt x="61178" y="138048"/>
                    </a:lnTo>
                    <a:lnTo>
                      <a:pt x="59995" y="138489"/>
                    </a:lnTo>
                    <a:lnTo>
                      <a:pt x="58597" y="139347"/>
                    </a:lnTo>
                    <a:lnTo>
                      <a:pt x="57418" y="140532"/>
                    </a:lnTo>
                    <a:lnTo>
                      <a:pt x="56397" y="141069"/>
                    </a:lnTo>
                    <a:lnTo>
                      <a:pt x="55514" y="140934"/>
                    </a:lnTo>
                    <a:lnTo>
                      <a:pt x="54574" y="140362"/>
                    </a:lnTo>
                    <a:lnTo>
                      <a:pt x="52163" y="136704"/>
                    </a:lnTo>
                    <a:lnTo>
                      <a:pt x="49131" y="133899"/>
                    </a:lnTo>
                    <a:lnTo>
                      <a:pt x="48770" y="133271"/>
                    </a:lnTo>
                    <a:lnTo>
                      <a:pt x="47822" y="133126"/>
                    </a:lnTo>
                    <a:lnTo>
                      <a:pt x="46483" y="132482"/>
                    </a:lnTo>
                    <a:lnTo>
                      <a:pt x="46032" y="131623"/>
                    </a:lnTo>
                    <a:lnTo>
                      <a:pt x="46704" y="130724"/>
                    </a:lnTo>
                    <a:lnTo>
                      <a:pt x="47628" y="129902"/>
                    </a:lnTo>
                    <a:lnTo>
                      <a:pt x="49267" y="129395"/>
                    </a:lnTo>
                    <a:lnTo>
                      <a:pt x="49764" y="128918"/>
                    </a:lnTo>
                    <a:lnTo>
                      <a:pt x="50055" y="128199"/>
                    </a:lnTo>
                    <a:lnTo>
                      <a:pt x="50662" y="127270"/>
                    </a:lnTo>
                    <a:lnTo>
                      <a:pt x="50502" y="126935"/>
                    </a:lnTo>
                    <a:lnTo>
                      <a:pt x="49340" y="125882"/>
                    </a:lnTo>
                    <a:lnTo>
                      <a:pt x="47621" y="124886"/>
                    </a:lnTo>
                    <a:lnTo>
                      <a:pt x="42849" y="125634"/>
                    </a:lnTo>
                    <a:lnTo>
                      <a:pt x="41540" y="126166"/>
                    </a:lnTo>
                    <a:lnTo>
                      <a:pt x="40802" y="125473"/>
                    </a:lnTo>
                    <a:lnTo>
                      <a:pt x="40243" y="124460"/>
                    </a:lnTo>
                    <a:lnTo>
                      <a:pt x="39035" y="124267"/>
                    </a:lnTo>
                    <a:lnTo>
                      <a:pt x="37384" y="123342"/>
                    </a:lnTo>
                    <a:lnTo>
                      <a:pt x="35423" y="122439"/>
                    </a:lnTo>
                    <a:lnTo>
                      <a:pt x="33508" y="122172"/>
                    </a:lnTo>
                    <a:lnTo>
                      <a:pt x="29528" y="120862"/>
                    </a:lnTo>
                    <a:lnTo>
                      <a:pt x="27995" y="120791"/>
                    </a:lnTo>
                    <a:lnTo>
                      <a:pt x="27105" y="120340"/>
                    </a:lnTo>
                    <a:lnTo>
                      <a:pt x="26181" y="119349"/>
                    </a:lnTo>
                    <a:lnTo>
                      <a:pt x="25395" y="118263"/>
                    </a:lnTo>
                    <a:lnTo>
                      <a:pt x="24987" y="116058"/>
                    </a:lnTo>
                    <a:lnTo>
                      <a:pt x="22054" y="115056"/>
                    </a:lnTo>
                    <a:lnTo>
                      <a:pt x="19131" y="114428"/>
                    </a:lnTo>
                    <a:lnTo>
                      <a:pt x="18925" y="114748"/>
                    </a:lnTo>
                    <a:lnTo>
                      <a:pt x="19046" y="116972"/>
                    </a:lnTo>
                    <a:lnTo>
                      <a:pt x="18891" y="118159"/>
                    </a:lnTo>
                    <a:lnTo>
                      <a:pt x="16965" y="118893"/>
                    </a:lnTo>
                    <a:lnTo>
                      <a:pt x="15054" y="118963"/>
                    </a:lnTo>
                    <a:lnTo>
                      <a:pt x="15161" y="118594"/>
                    </a:lnTo>
                    <a:lnTo>
                      <a:pt x="17444" y="114592"/>
                    </a:lnTo>
                    <a:lnTo>
                      <a:pt x="18470" y="112068"/>
                    </a:lnTo>
                    <a:lnTo>
                      <a:pt x="19636" y="107454"/>
                    </a:lnTo>
                    <a:lnTo>
                      <a:pt x="18232" y="103806"/>
                    </a:lnTo>
                    <a:lnTo>
                      <a:pt x="17843" y="102097"/>
                    </a:lnTo>
                    <a:lnTo>
                      <a:pt x="17189" y="101276"/>
                    </a:lnTo>
                    <a:lnTo>
                      <a:pt x="13181" y="99496"/>
                    </a:lnTo>
                    <a:lnTo>
                      <a:pt x="12877" y="98878"/>
                    </a:lnTo>
                    <a:lnTo>
                      <a:pt x="13490" y="96459"/>
                    </a:lnTo>
                    <a:lnTo>
                      <a:pt x="13186" y="95441"/>
                    </a:lnTo>
                    <a:lnTo>
                      <a:pt x="12222" y="94366"/>
                    </a:lnTo>
                    <a:lnTo>
                      <a:pt x="10953" y="92226"/>
                    </a:lnTo>
                    <a:lnTo>
                      <a:pt x="10460" y="90410"/>
                    </a:lnTo>
                    <a:lnTo>
                      <a:pt x="12080" y="88271"/>
                    </a:lnTo>
                    <a:lnTo>
                      <a:pt x="12479" y="86700"/>
                    </a:lnTo>
                    <a:lnTo>
                      <a:pt x="13184" y="84546"/>
                    </a:lnTo>
                    <a:lnTo>
                      <a:pt x="13699" y="83364"/>
                    </a:lnTo>
                    <a:lnTo>
                      <a:pt x="13797" y="83038"/>
                    </a:lnTo>
                    <a:lnTo>
                      <a:pt x="12736" y="82198"/>
                    </a:lnTo>
                    <a:lnTo>
                      <a:pt x="12467" y="81018"/>
                    </a:lnTo>
                    <a:lnTo>
                      <a:pt x="12754" y="79316"/>
                    </a:lnTo>
                    <a:lnTo>
                      <a:pt x="12190" y="78055"/>
                    </a:lnTo>
                    <a:lnTo>
                      <a:pt x="10769" y="77235"/>
                    </a:lnTo>
                    <a:lnTo>
                      <a:pt x="9847" y="76151"/>
                    </a:lnTo>
                    <a:lnTo>
                      <a:pt x="9420" y="74800"/>
                    </a:lnTo>
                    <a:lnTo>
                      <a:pt x="9754" y="72677"/>
                    </a:lnTo>
                    <a:lnTo>
                      <a:pt x="10853" y="69779"/>
                    </a:lnTo>
                    <a:lnTo>
                      <a:pt x="8523" y="66291"/>
                    </a:lnTo>
                    <a:lnTo>
                      <a:pt x="2767" y="62206"/>
                    </a:lnTo>
                    <a:lnTo>
                      <a:pt x="0" y="59347"/>
                    </a:lnTo>
                    <a:lnTo>
                      <a:pt x="227" y="57713"/>
                    </a:lnTo>
                    <a:lnTo>
                      <a:pt x="1439" y="56233"/>
                    </a:lnTo>
                    <a:lnTo>
                      <a:pt x="3639" y="54902"/>
                    </a:lnTo>
                    <a:lnTo>
                      <a:pt x="5306" y="52540"/>
                    </a:lnTo>
                    <a:lnTo>
                      <a:pt x="6243" y="49736"/>
                    </a:lnTo>
                    <a:lnTo>
                      <a:pt x="6274" y="49204"/>
                    </a:lnTo>
                    <a:lnTo>
                      <a:pt x="6323" y="47199"/>
                    </a:lnTo>
                    <a:lnTo>
                      <a:pt x="3762" y="38982"/>
                    </a:lnTo>
                    <a:lnTo>
                      <a:pt x="3345" y="36921"/>
                    </a:lnTo>
                    <a:lnTo>
                      <a:pt x="3041" y="34433"/>
                    </a:lnTo>
                    <a:lnTo>
                      <a:pt x="2881" y="33753"/>
                    </a:lnTo>
                    <a:lnTo>
                      <a:pt x="7938" y="35498"/>
                    </a:lnTo>
                    <a:lnTo>
                      <a:pt x="10059" y="36480"/>
                    </a:lnTo>
                    <a:lnTo>
                      <a:pt x="9795" y="35377"/>
                    </a:lnTo>
                    <a:lnTo>
                      <a:pt x="9366" y="34427"/>
                    </a:lnTo>
                    <a:lnTo>
                      <a:pt x="9649" y="33031"/>
                    </a:lnTo>
                    <a:lnTo>
                      <a:pt x="9504" y="30923"/>
                    </a:lnTo>
                    <a:lnTo>
                      <a:pt x="4915" y="29847"/>
                    </a:lnTo>
                    <a:lnTo>
                      <a:pt x="1881" y="29483"/>
                    </a:lnTo>
                    <a:lnTo>
                      <a:pt x="1540" y="28020"/>
                    </a:lnTo>
                    <a:lnTo>
                      <a:pt x="1832" y="27072"/>
                    </a:lnTo>
                    <a:lnTo>
                      <a:pt x="2670" y="27630"/>
                    </a:lnTo>
                    <a:lnTo>
                      <a:pt x="5651" y="27849"/>
                    </a:lnTo>
                    <a:lnTo>
                      <a:pt x="12983" y="25011"/>
                    </a:lnTo>
                    <a:lnTo>
                      <a:pt x="25645" y="21319"/>
                    </a:lnTo>
                    <a:lnTo>
                      <a:pt x="39170" y="17850"/>
                    </a:lnTo>
                    <a:lnTo>
                      <a:pt x="42327" y="17472"/>
                    </a:lnTo>
                    <a:lnTo>
                      <a:pt x="45501" y="16741"/>
                    </a:lnTo>
                    <a:lnTo>
                      <a:pt x="46673" y="15441"/>
                    </a:lnTo>
                    <a:lnTo>
                      <a:pt x="47844" y="14571"/>
                    </a:lnTo>
                    <a:lnTo>
                      <a:pt x="49686" y="12276"/>
                    </a:lnTo>
                    <a:lnTo>
                      <a:pt x="53758" y="8706"/>
                    </a:lnTo>
                    <a:lnTo>
                      <a:pt x="60960" y="7404"/>
                    </a:lnTo>
                    <a:lnTo>
                      <a:pt x="63648" y="5708"/>
                    </a:lnTo>
                    <a:lnTo>
                      <a:pt x="69284" y="3330"/>
                    </a:lnTo>
                    <a:lnTo>
                      <a:pt x="82132" y="659"/>
                    </a:lnTo>
                    <a:lnTo>
                      <a:pt x="87499" y="72"/>
                    </a:lnTo>
                    <a:lnTo>
                      <a:pt x="92757" y="0"/>
                    </a:lnTo>
                    <a:lnTo>
                      <a:pt x="97439" y="2108"/>
                    </a:lnTo>
                    <a:lnTo>
                      <a:pt x="102394" y="4707"/>
                    </a:lnTo>
                    <a:lnTo>
                      <a:pt x="103286" y="6274"/>
                    </a:lnTo>
                    <a:lnTo>
                      <a:pt x="100604" y="5297"/>
                    </a:lnTo>
                    <a:lnTo>
                      <a:pt x="96696" y="2963"/>
                    </a:lnTo>
                    <a:lnTo>
                      <a:pt x="95251" y="2864"/>
                    </a:lnTo>
                    <a:lnTo>
                      <a:pt x="98587" y="9956"/>
                    </a:lnTo>
                    <a:lnTo>
                      <a:pt x="100412" y="12458"/>
                    </a:lnTo>
                    <a:lnTo>
                      <a:pt x="104100" y="14328"/>
                    </a:lnTo>
                    <a:lnTo>
                      <a:pt x="107192" y="14958"/>
                    </a:lnTo>
                    <a:lnTo>
                      <a:pt x="116720" y="13825"/>
                    </a:lnTo>
                    <a:lnTo>
                      <a:pt x="120103" y="12345"/>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88" name="ee4p_PT_1_15912">
                <a:extLst>
                  <a:ext uri="{FF2B5EF4-FFF2-40B4-BE49-F238E27FC236}">
                    <a16:creationId xmlns="" xmlns:a16="http://schemas.microsoft.com/office/drawing/2014/main" id="{3E2BE1D9-48B2-441B-A39C-B0B97D9F5609}"/>
                  </a:ext>
                </a:extLst>
              </p:cNvPr>
              <p:cNvSpPr>
                <a:spLocks noChangeAspect="1"/>
              </p:cNvSpPr>
              <p:nvPr>
                <p:custDataLst>
                  <p:tags r:id="rId40"/>
                </p:custDataLst>
              </p:nvPr>
            </p:nvSpPr>
            <p:spPr>
              <a:xfrm>
                <a:off x="2913678" y="4516982"/>
                <a:ext cx="290945" cy="537087"/>
              </a:xfrm>
              <a:custGeom>
                <a:avLst/>
                <a:gdLst/>
                <a:ahLst/>
                <a:cxnLst/>
                <a:rect l="0" t="0" r="0" b="0"/>
                <a:pathLst>
                  <a:path w="72246" h="133367">
                    <a:moveTo>
                      <a:pt x="28883" y="8426"/>
                    </a:moveTo>
                    <a:lnTo>
                      <a:pt x="29348" y="8638"/>
                    </a:lnTo>
                    <a:lnTo>
                      <a:pt x="30632" y="8579"/>
                    </a:lnTo>
                    <a:lnTo>
                      <a:pt x="32920" y="7579"/>
                    </a:lnTo>
                    <a:lnTo>
                      <a:pt x="34470" y="6738"/>
                    </a:lnTo>
                    <a:lnTo>
                      <a:pt x="35011" y="7084"/>
                    </a:lnTo>
                    <a:lnTo>
                      <a:pt x="39507" y="6609"/>
                    </a:lnTo>
                    <a:lnTo>
                      <a:pt x="40577" y="6994"/>
                    </a:lnTo>
                    <a:lnTo>
                      <a:pt x="41286" y="7419"/>
                    </a:lnTo>
                    <a:lnTo>
                      <a:pt x="43497" y="8001"/>
                    </a:lnTo>
                    <a:lnTo>
                      <a:pt x="45907" y="8062"/>
                    </a:lnTo>
                    <a:lnTo>
                      <a:pt x="48894" y="7248"/>
                    </a:lnTo>
                    <a:lnTo>
                      <a:pt x="50197" y="6430"/>
                    </a:lnTo>
                    <a:lnTo>
                      <a:pt x="50447" y="5524"/>
                    </a:lnTo>
                    <a:lnTo>
                      <a:pt x="50513" y="4839"/>
                    </a:lnTo>
                    <a:lnTo>
                      <a:pt x="50898" y="4402"/>
                    </a:lnTo>
                    <a:lnTo>
                      <a:pt x="51579" y="4151"/>
                    </a:lnTo>
                    <a:lnTo>
                      <a:pt x="52640" y="4600"/>
                    </a:lnTo>
                    <a:lnTo>
                      <a:pt x="54158" y="4961"/>
                    </a:lnTo>
                    <a:lnTo>
                      <a:pt x="57806" y="5103"/>
                    </a:lnTo>
                    <a:lnTo>
                      <a:pt x="58521" y="4602"/>
                    </a:lnTo>
                    <a:lnTo>
                      <a:pt x="59757" y="4752"/>
                    </a:lnTo>
                    <a:lnTo>
                      <a:pt x="61386" y="5387"/>
                    </a:lnTo>
                    <a:lnTo>
                      <a:pt x="63273" y="5180"/>
                    </a:lnTo>
                    <a:lnTo>
                      <a:pt x="64222" y="5957"/>
                    </a:lnTo>
                    <a:lnTo>
                      <a:pt x="64616" y="6990"/>
                    </a:lnTo>
                    <a:lnTo>
                      <a:pt x="64725" y="9232"/>
                    </a:lnTo>
                    <a:lnTo>
                      <a:pt x="64584" y="11496"/>
                    </a:lnTo>
                    <a:lnTo>
                      <a:pt x="64955" y="12331"/>
                    </a:lnTo>
                    <a:lnTo>
                      <a:pt x="66227" y="12546"/>
                    </a:lnTo>
                    <a:lnTo>
                      <a:pt x="68283" y="12520"/>
                    </a:lnTo>
                    <a:lnTo>
                      <a:pt x="70133" y="13134"/>
                    </a:lnTo>
                    <a:lnTo>
                      <a:pt x="71569" y="14202"/>
                    </a:lnTo>
                    <a:lnTo>
                      <a:pt x="72043" y="15296"/>
                    </a:lnTo>
                    <a:lnTo>
                      <a:pt x="72245" y="16047"/>
                    </a:lnTo>
                    <a:lnTo>
                      <a:pt x="71542" y="16473"/>
                    </a:lnTo>
                    <a:lnTo>
                      <a:pt x="70546" y="18082"/>
                    </a:lnTo>
                    <a:lnTo>
                      <a:pt x="68030" y="20184"/>
                    </a:lnTo>
                    <a:lnTo>
                      <a:pt x="64431" y="22076"/>
                    </a:lnTo>
                    <a:lnTo>
                      <a:pt x="61684" y="24428"/>
                    </a:lnTo>
                    <a:lnTo>
                      <a:pt x="59790" y="27241"/>
                    </a:lnTo>
                    <a:lnTo>
                      <a:pt x="57423" y="28434"/>
                    </a:lnTo>
                    <a:lnTo>
                      <a:pt x="56700" y="29076"/>
                    </a:lnTo>
                    <a:lnTo>
                      <a:pt x="56414" y="29836"/>
                    </a:lnTo>
                    <a:lnTo>
                      <a:pt x="57978" y="33276"/>
                    </a:lnTo>
                    <a:lnTo>
                      <a:pt x="58461" y="35924"/>
                    </a:lnTo>
                    <a:lnTo>
                      <a:pt x="58849" y="39163"/>
                    </a:lnTo>
                    <a:lnTo>
                      <a:pt x="58595" y="40080"/>
                    </a:lnTo>
                    <a:lnTo>
                      <a:pt x="58466" y="43641"/>
                    </a:lnTo>
                    <a:lnTo>
                      <a:pt x="58104" y="44686"/>
                    </a:lnTo>
                    <a:lnTo>
                      <a:pt x="58194" y="45530"/>
                    </a:lnTo>
                    <a:lnTo>
                      <a:pt x="58773" y="46439"/>
                    </a:lnTo>
                    <a:lnTo>
                      <a:pt x="59030" y="47306"/>
                    </a:lnTo>
                    <a:lnTo>
                      <a:pt x="57952" y="48414"/>
                    </a:lnTo>
                    <a:lnTo>
                      <a:pt x="55972" y="49698"/>
                    </a:lnTo>
                    <a:lnTo>
                      <a:pt x="54507" y="50828"/>
                    </a:lnTo>
                    <a:lnTo>
                      <a:pt x="54111" y="51884"/>
                    </a:lnTo>
                    <a:lnTo>
                      <a:pt x="54217" y="52545"/>
                    </a:lnTo>
                    <a:lnTo>
                      <a:pt x="56681" y="54784"/>
                    </a:lnTo>
                    <a:lnTo>
                      <a:pt x="57130" y="55697"/>
                    </a:lnTo>
                    <a:lnTo>
                      <a:pt x="56796" y="57905"/>
                    </a:lnTo>
                    <a:lnTo>
                      <a:pt x="55376" y="61518"/>
                    </a:lnTo>
                    <a:lnTo>
                      <a:pt x="54020" y="63715"/>
                    </a:lnTo>
                    <a:lnTo>
                      <a:pt x="53784" y="63933"/>
                    </a:lnTo>
                    <a:lnTo>
                      <a:pt x="52230" y="64554"/>
                    </a:lnTo>
                    <a:lnTo>
                      <a:pt x="44791" y="64581"/>
                    </a:lnTo>
                    <a:lnTo>
                      <a:pt x="42987" y="65077"/>
                    </a:lnTo>
                    <a:lnTo>
                      <a:pt x="43241" y="65515"/>
                    </a:lnTo>
                    <a:lnTo>
                      <a:pt x="44990" y="68335"/>
                    </a:lnTo>
                    <a:lnTo>
                      <a:pt x="46812" y="69837"/>
                    </a:lnTo>
                    <a:lnTo>
                      <a:pt x="47415" y="70179"/>
                    </a:lnTo>
                    <a:lnTo>
                      <a:pt x="48071" y="73474"/>
                    </a:lnTo>
                    <a:lnTo>
                      <a:pt x="51020" y="78731"/>
                    </a:lnTo>
                    <a:lnTo>
                      <a:pt x="53882" y="79458"/>
                    </a:lnTo>
                    <a:lnTo>
                      <a:pt x="54877" y="80768"/>
                    </a:lnTo>
                    <a:lnTo>
                      <a:pt x="54694" y="82609"/>
                    </a:lnTo>
                    <a:lnTo>
                      <a:pt x="53814" y="84630"/>
                    </a:lnTo>
                    <a:lnTo>
                      <a:pt x="52057" y="86698"/>
                    </a:lnTo>
                    <a:lnTo>
                      <a:pt x="49969" y="88155"/>
                    </a:lnTo>
                    <a:lnTo>
                      <a:pt x="48607" y="89598"/>
                    </a:lnTo>
                    <a:lnTo>
                      <a:pt x="48500" y="91279"/>
                    </a:lnTo>
                    <a:lnTo>
                      <a:pt x="48067" y="93405"/>
                    </a:lnTo>
                    <a:lnTo>
                      <a:pt x="47407" y="95088"/>
                    </a:lnTo>
                    <a:lnTo>
                      <a:pt x="47247" y="96222"/>
                    </a:lnTo>
                    <a:lnTo>
                      <a:pt x="52479" y="103327"/>
                    </a:lnTo>
                    <a:lnTo>
                      <a:pt x="55389" y="102982"/>
                    </a:lnTo>
                    <a:lnTo>
                      <a:pt x="55770" y="103150"/>
                    </a:lnTo>
                    <a:lnTo>
                      <a:pt x="55250" y="104842"/>
                    </a:lnTo>
                    <a:lnTo>
                      <a:pt x="54327" y="106824"/>
                    </a:lnTo>
                    <a:lnTo>
                      <a:pt x="53229" y="107201"/>
                    </a:lnTo>
                    <a:lnTo>
                      <a:pt x="50732" y="107808"/>
                    </a:lnTo>
                    <a:lnTo>
                      <a:pt x="48370" y="110369"/>
                    </a:lnTo>
                    <a:lnTo>
                      <a:pt x="46454" y="113443"/>
                    </a:lnTo>
                    <a:lnTo>
                      <a:pt x="45016" y="114929"/>
                    </a:lnTo>
                    <a:lnTo>
                      <a:pt x="43698" y="118580"/>
                    </a:lnTo>
                    <a:lnTo>
                      <a:pt x="43864" y="120161"/>
                    </a:lnTo>
                    <a:lnTo>
                      <a:pt x="44502" y="122600"/>
                    </a:lnTo>
                    <a:lnTo>
                      <a:pt x="45851" y="128938"/>
                    </a:lnTo>
                    <a:lnTo>
                      <a:pt x="43918" y="129221"/>
                    </a:lnTo>
                    <a:lnTo>
                      <a:pt x="36388" y="133359"/>
                    </a:lnTo>
                    <a:lnTo>
                      <a:pt x="34053" y="133366"/>
                    </a:lnTo>
                    <a:lnTo>
                      <a:pt x="29696" y="131544"/>
                    </a:lnTo>
                    <a:lnTo>
                      <a:pt x="22011" y="130959"/>
                    </a:lnTo>
                    <a:lnTo>
                      <a:pt x="19505" y="130417"/>
                    </a:lnTo>
                    <a:lnTo>
                      <a:pt x="16377" y="131606"/>
                    </a:lnTo>
                    <a:lnTo>
                      <a:pt x="13959" y="131579"/>
                    </a:lnTo>
                    <a:lnTo>
                      <a:pt x="12037" y="133097"/>
                    </a:lnTo>
                    <a:lnTo>
                      <a:pt x="10656" y="132683"/>
                    </a:lnTo>
                    <a:lnTo>
                      <a:pt x="12239" y="129278"/>
                    </a:lnTo>
                    <a:lnTo>
                      <a:pt x="14717" y="122529"/>
                    </a:lnTo>
                    <a:lnTo>
                      <a:pt x="14620" y="118403"/>
                    </a:lnTo>
                    <a:lnTo>
                      <a:pt x="15211" y="114813"/>
                    </a:lnTo>
                    <a:lnTo>
                      <a:pt x="14529" y="111254"/>
                    </a:lnTo>
                    <a:lnTo>
                      <a:pt x="13285" y="109030"/>
                    </a:lnTo>
                    <a:lnTo>
                      <a:pt x="14981" y="103254"/>
                    </a:lnTo>
                    <a:lnTo>
                      <a:pt x="14788" y="100277"/>
                    </a:lnTo>
                    <a:lnTo>
                      <a:pt x="13237" y="96498"/>
                    </a:lnTo>
                    <a:lnTo>
                      <a:pt x="17942" y="97074"/>
                    </a:lnTo>
                    <a:lnTo>
                      <a:pt x="16490" y="95579"/>
                    </a:lnTo>
                    <a:lnTo>
                      <a:pt x="15055" y="94659"/>
                    </a:lnTo>
                    <a:lnTo>
                      <a:pt x="13668" y="94870"/>
                    </a:lnTo>
                    <a:lnTo>
                      <a:pt x="12492" y="94814"/>
                    </a:lnTo>
                    <a:lnTo>
                      <a:pt x="8485" y="96279"/>
                    </a:lnTo>
                    <a:lnTo>
                      <a:pt x="6479" y="96717"/>
                    </a:lnTo>
                    <a:lnTo>
                      <a:pt x="5892" y="96462"/>
                    </a:lnTo>
                    <a:lnTo>
                      <a:pt x="6111" y="94123"/>
                    </a:lnTo>
                    <a:lnTo>
                      <a:pt x="5071" y="91089"/>
                    </a:lnTo>
                    <a:lnTo>
                      <a:pt x="6676" y="90288"/>
                    </a:lnTo>
                    <a:lnTo>
                      <a:pt x="8545" y="90059"/>
                    </a:lnTo>
                    <a:lnTo>
                      <a:pt x="10133" y="88764"/>
                    </a:lnTo>
                    <a:lnTo>
                      <a:pt x="11115" y="87318"/>
                    </a:lnTo>
                    <a:lnTo>
                      <a:pt x="10597" y="84734"/>
                    </a:lnTo>
                    <a:lnTo>
                      <a:pt x="11977" y="82277"/>
                    </a:lnTo>
                    <a:lnTo>
                      <a:pt x="15216" y="80206"/>
                    </a:lnTo>
                    <a:lnTo>
                      <a:pt x="13538" y="80522"/>
                    </a:lnTo>
                    <a:lnTo>
                      <a:pt x="11618" y="81812"/>
                    </a:lnTo>
                    <a:lnTo>
                      <a:pt x="8595" y="86499"/>
                    </a:lnTo>
                    <a:lnTo>
                      <a:pt x="7605" y="88870"/>
                    </a:lnTo>
                    <a:lnTo>
                      <a:pt x="5029" y="89643"/>
                    </a:lnTo>
                    <a:lnTo>
                      <a:pt x="2720" y="90027"/>
                    </a:lnTo>
                    <a:lnTo>
                      <a:pt x="1538" y="89779"/>
                    </a:lnTo>
                    <a:lnTo>
                      <a:pt x="124" y="89178"/>
                    </a:lnTo>
                    <a:lnTo>
                      <a:pt x="0" y="87425"/>
                    </a:lnTo>
                    <a:lnTo>
                      <a:pt x="110" y="86027"/>
                    </a:lnTo>
                    <a:lnTo>
                      <a:pt x="1068" y="83250"/>
                    </a:lnTo>
                    <a:lnTo>
                      <a:pt x="1446" y="79328"/>
                    </a:lnTo>
                    <a:lnTo>
                      <a:pt x="2806" y="75806"/>
                    </a:lnTo>
                    <a:lnTo>
                      <a:pt x="2709" y="74870"/>
                    </a:lnTo>
                    <a:lnTo>
                      <a:pt x="2321" y="73470"/>
                    </a:lnTo>
                    <a:lnTo>
                      <a:pt x="3540" y="72100"/>
                    </a:lnTo>
                    <a:lnTo>
                      <a:pt x="5049" y="71195"/>
                    </a:lnTo>
                    <a:lnTo>
                      <a:pt x="7329" y="68169"/>
                    </a:lnTo>
                    <a:lnTo>
                      <a:pt x="10518" y="60941"/>
                    </a:lnTo>
                    <a:lnTo>
                      <a:pt x="14194" y="53248"/>
                    </a:lnTo>
                    <a:lnTo>
                      <a:pt x="13896" y="52305"/>
                    </a:lnTo>
                    <a:lnTo>
                      <a:pt x="13115" y="51583"/>
                    </a:lnTo>
                    <a:lnTo>
                      <a:pt x="13424" y="49503"/>
                    </a:lnTo>
                    <a:lnTo>
                      <a:pt x="15640" y="40432"/>
                    </a:lnTo>
                    <a:lnTo>
                      <a:pt x="16543" y="39245"/>
                    </a:lnTo>
                    <a:lnTo>
                      <a:pt x="17582" y="36579"/>
                    </a:lnTo>
                    <a:lnTo>
                      <a:pt x="17817" y="32272"/>
                    </a:lnTo>
                    <a:lnTo>
                      <a:pt x="18224" y="29301"/>
                    </a:lnTo>
                    <a:lnTo>
                      <a:pt x="18130" y="27806"/>
                    </a:lnTo>
                    <a:lnTo>
                      <a:pt x="17803" y="26010"/>
                    </a:lnTo>
                    <a:lnTo>
                      <a:pt x="16393" y="22578"/>
                    </a:lnTo>
                    <a:lnTo>
                      <a:pt x="14905" y="15307"/>
                    </a:lnTo>
                    <a:lnTo>
                      <a:pt x="14791" y="12875"/>
                    </a:lnTo>
                    <a:lnTo>
                      <a:pt x="16016" y="11646"/>
                    </a:lnTo>
                    <a:lnTo>
                      <a:pt x="14005" y="11466"/>
                    </a:lnTo>
                    <a:lnTo>
                      <a:pt x="13094" y="9893"/>
                    </a:lnTo>
                    <a:lnTo>
                      <a:pt x="13301" y="8105"/>
                    </a:lnTo>
                    <a:lnTo>
                      <a:pt x="15536" y="5214"/>
                    </a:lnTo>
                    <a:lnTo>
                      <a:pt x="17618" y="3425"/>
                    </a:lnTo>
                    <a:lnTo>
                      <a:pt x="19682" y="2250"/>
                    </a:lnTo>
                    <a:lnTo>
                      <a:pt x="20822" y="1809"/>
                    </a:lnTo>
                    <a:lnTo>
                      <a:pt x="25588" y="593"/>
                    </a:lnTo>
                    <a:lnTo>
                      <a:pt x="26837" y="0"/>
                    </a:lnTo>
                    <a:lnTo>
                      <a:pt x="28009" y="99"/>
                    </a:lnTo>
                    <a:lnTo>
                      <a:pt x="28205" y="679"/>
                    </a:lnTo>
                    <a:lnTo>
                      <a:pt x="28882" y="1808"/>
                    </a:lnTo>
                    <a:lnTo>
                      <a:pt x="29640" y="2590"/>
                    </a:lnTo>
                    <a:lnTo>
                      <a:pt x="29846" y="3168"/>
                    </a:lnTo>
                    <a:lnTo>
                      <a:pt x="28003" y="5585"/>
                    </a:lnTo>
                    <a:lnTo>
                      <a:pt x="27750" y="6414"/>
                    </a:lnTo>
                    <a:lnTo>
                      <a:pt x="28712" y="7975"/>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89" name="ee4p_RO_1_15912">
                <a:extLst>
                  <a:ext uri="{FF2B5EF4-FFF2-40B4-BE49-F238E27FC236}">
                    <a16:creationId xmlns="" xmlns:a16="http://schemas.microsoft.com/office/drawing/2014/main" id="{22D0A1CF-7D8A-4D2A-9DC3-4A00DD2EC232}"/>
                  </a:ext>
                </a:extLst>
              </p:cNvPr>
              <p:cNvSpPr>
                <a:spLocks noChangeAspect="1"/>
              </p:cNvSpPr>
              <p:nvPr>
                <p:custDataLst>
                  <p:tags r:id="rId41"/>
                </p:custDataLst>
              </p:nvPr>
            </p:nvSpPr>
            <p:spPr>
              <a:xfrm>
                <a:off x="5560339" y="3840882"/>
                <a:ext cx="842763" cy="510762"/>
              </a:xfrm>
              <a:custGeom>
                <a:avLst/>
                <a:gdLst/>
                <a:ahLst/>
                <a:cxnLst/>
                <a:rect l="0" t="0" r="0" b="0"/>
                <a:pathLst>
                  <a:path w="209271" h="126830">
                    <a:moveTo>
                      <a:pt x="176249" y="78400"/>
                    </a:moveTo>
                    <a:lnTo>
                      <a:pt x="178575" y="81236"/>
                    </a:lnTo>
                    <a:lnTo>
                      <a:pt x="181529" y="82742"/>
                    </a:lnTo>
                    <a:lnTo>
                      <a:pt x="188372" y="84333"/>
                    </a:lnTo>
                    <a:lnTo>
                      <a:pt x="188980" y="84146"/>
                    </a:lnTo>
                    <a:lnTo>
                      <a:pt x="189050" y="83846"/>
                    </a:lnTo>
                    <a:lnTo>
                      <a:pt x="188573" y="83435"/>
                    </a:lnTo>
                    <a:lnTo>
                      <a:pt x="188501" y="82905"/>
                    </a:lnTo>
                    <a:lnTo>
                      <a:pt x="188836" y="82257"/>
                    </a:lnTo>
                    <a:lnTo>
                      <a:pt x="189777" y="82224"/>
                    </a:lnTo>
                    <a:lnTo>
                      <a:pt x="191326" y="82804"/>
                    </a:lnTo>
                    <a:lnTo>
                      <a:pt x="194269" y="81964"/>
                    </a:lnTo>
                    <a:lnTo>
                      <a:pt x="198605" y="79704"/>
                    </a:lnTo>
                    <a:lnTo>
                      <a:pt x="202589" y="79245"/>
                    </a:lnTo>
                    <a:lnTo>
                      <a:pt x="206215" y="80586"/>
                    </a:lnTo>
                    <a:lnTo>
                      <a:pt x="208078" y="82146"/>
                    </a:lnTo>
                    <a:lnTo>
                      <a:pt x="209270" y="83626"/>
                    </a:lnTo>
                    <a:lnTo>
                      <a:pt x="208899" y="85454"/>
                    </a:lnTo>
                    <a:lnTo>
                      <a:pt x="208668" y="86591"/>
                    </a:lnTo>
                    <a:lnTo>
                      <a:pt x="207711" y="91297"/>
                    </a:lnTo>
                    <a:lnTo>
                      <a:pt x="207050" y="93049"/>
                    </a:lnTo>
                    <a:lnTo>
                      <a:pt x="205990" y="95016"/>
                    </a:lnTo>
                    <a:lnTo>
                      <a:pt x="194729" y="97358"/>
                    </a:lnTo>
                    <a:lnTo>
                      <a:pt x="195454" y="96233"/>
                    </a:lnTo>
                    <a:lnTo>
                      <a:pt x="195191" y="94260"/>
                    </a:lnTo>
                    <a:lnTo>
                      <a:pt x="194718" y="92770"/>
                    </a:lnTo>
                    <a:lnTo>
                      <a:pt x="195770" y="91422"/>
                    </a:lnTo>
                    <a:lnTo>
                      <a:pt x="193234" y="90933"/>
                    </a:lnTo>
                    <a:lnTo>
                      <a:pt x="192127" y="91674"/>
                    </a:lnTo>
                    <a:lnTo>
                      <a:pt x="191263" y="92962"/>
                    </a:lnTo>
                    <a:lnTo>
                      <a:pt x="192030" y="95928"/>
                    </a:lnTo>
                    <a:lnTo>
                      <a:pt x="190797" y="97566"/>
                    </a:lnTo>
                    <a:lnTo>
                      <a:pt x="190324" y="98483"/>
                    </a:lnTo>
                    <a:lnTo>
                      <a:pt x="190268" y="100647"/>
                    </a:lnTo>
                    <a:lnTo>
                      <a:pt x="189540" y="101583"/>
                    </a:lnTo>
                    <a:lnTo>
                      <a:pt x="189395" y="102602"/>
                    </a:lnTo>
                    <a:lnTo>
                      <a:pt x="191190" y="102338"/>
                    </a:lnTo>
                    <a:lnTo>
                      <a:pt x="190384" y="104205"/>
                    </a:lnTo>
                    <a:lnTo>
                      <a:pt x="187011" y="107790"/>
                    </a:lnTo>
                    <a:lnTo>
                      <a:pt x="185821" y="109923"/>
                    </a:lnTo>
                    <a:lnTo>
                      <a:pt x="186113" y="118372"/>
                    </a:lnTo>
                    <a:lnTo>
                      <a:pt x="184612" y="123412"/>
                    </a:lnTo>
                    <a:lnTo>
                      <a:pt x="184494" y="124901"/>
                    </a:lnTo>
                    <a:lnTo>
                      <a:pt x="180913" y="124949"/>
                    </a:lnTo>
                    <a:lnTo>
                      <a:pt x="179847" y="124833"/>
                    </a:lnTo>
                    <a:lnTo>
                      <a:pt x="176458" y="124075"/>
                    </a:lnTo>
                    <a:lnTo>
                      <a:pt x="172655" y="122736"/>
                    </a:lnTo>
                    <a:lnTo>
                      <a:pt x="170421" y="120137"/>
                    </a:lnTo>
                    <a:lnTo>
                      <a:pt x="168991" y="118277"/>
                    </a:lnTo>
                    <a:lnTo>
                      <a:pt x="165769" y="119118"/>
                    </a:lnTo>
                    <a:lnTo>
                      <a:pt x="165154" y="118893"/>
                    </a:lnTo>
                    <a:lnTo>
                      <a:pt x="164273" y="117995"/>
                    </a:lnTo>
                    <a:lnTo>
                      <a:pt x="161844" y="117392"/>
                    </a:lnTo>
                    <a:lnTo>
                      <a:pt x="158844" y="117380"/>
                    </a:lnTo>
                    <a:lnTo>
                      <a:pt x="152107" y="113978"/>
                    </a:lnTo>
                    <a:lnTo>
                      <a:pt x="151360" y="113402"/>
                    </a:lnTo>
                    <a:lnTo>
                      <a:pt x="146071" y="113977"/>
                    </a:lnTo>
                    <a:lnTo>
                      <a:pt x="138144" y="115662"/>
                    </a:lnTo>
                    <a:lnTo>
                      <a:pt x="132098" y="117738"/>
                    </a:lnTo>
                    <a:lnTo>
                      <a:pt x="125853" y="121436"/>
                    </a:lnTo>
                    <a:lnTo>
                      <a:pt x="123320" y="124237"/>
                    </a:lnTo>
                    <a:lnTo>
                      <a:pt x="120385" y="125724"/>
                    </a:lnTo>
                    <a:lnTo>
                      <a:pt x="116205" y="126829"/>
                    </a:lnTo>
                    <a:lnTo>
                      <a:pt x="108744" y="126410"/>
                    </a:lnTo>
                    <a:lnTo>
                      <a:pt x="100973" y="125005"/>
                    </a:lnTo>
                    <a:lnTo>
                      <a:pt x="92622" y="123493"/>
                    </a:lnTo>
                    <a:lnTo>
                      <a:pt x="88116" y="124328"/>
                    </a:lnTo>
                    <a:lnTo>
                      <a:pt x="82013" y="123702"/>
                    </a:lnTo>
                    <a:lnTo>
                      <a:pt x="72810" y="121895"/>
                    </a:lnTo>
                    <a:lnTo>
                      <a:pt x="65956" y="121346"/>
                    </a:lnTo>
                    <a:lnTo>
                      <a:pt x="59199" y="122411"/>
                    </a:lnTo>
                    <a:lnTo>
                      <a:pt x="58064" y="121598"/>
                    </a:lnTo>
                    <a:lnTo>
                      <a:pt x="57815" y="120666"/>
                    </a:lnTo>
                    <a:lnTo>
                      <a:pt x="58076" y="119345"/>
                    </a:lnTo>
                    <a:lnTo>
                      <a:pt x="59029" y="118281"/>
                    </a:lnTo>
                    <a:lnTo>
                      <a:pt x="60666" y="117476"/>
                    </a:lnTo>
                    <a:lnTo>
                      <a:pt x="61529" y="116657"/>
                    </a:lnTo>
                    <a:lnTo>
                      <a:pt x="61620" y="115824"/>
                    </a:lnTo>
                    <a:lnTo>
                      <a:pt x="59783" y="114489"/>
                    </a:lnTo>
                    <a:lnTo>
                      <a:pt x="56019" y="112648"/>
                    </a:lnTo>
                    <a:lnTo>
                      <a:pt x="54468" y="111493"/>
                    </a:lnTo>
                    <a:lnTo>
                      <a:pt x="54088" y="111208"/>
                    </a:lnTo>
                    <a:lnTo>
                      <a:pt x="53987" y="110172"/>
                    </a:lnTo>
                    <a:lnTo>
                      <a:pt x="53205" y="109359"/>
                    </a:lnTo>
                    <a:lnTo>
                      <a:pt x="51743" y="108764"/>
                    </a:lnTo>
                    <a:lnTo>
                      <a:pt x="50611" y="107688"/>
                    </a:lnTo>
                    <a:lnTo>
                      <a:pt x="49813" y="106127"/>
                    </a:lnTo>
                    <a:lnTo>
                      <a:pt x="49985" y="104654"/>
                    </a:lnTo>
                    <a:lnTo>
                      <a:pt x="51128" y="103274"/>
                    </a:lnTo>
                    <a:lnTo>
                      <a:pt x="52590" y="102675"/>
                    </a:lnTo>
                    <a:lnTo>
                      <a:pt x="54373" y="102861"/>
                    </a:lnTo>
                    <a:lnTo>
                      <a:pt x="55116" y="102469"/>
                    </a:lnTo>
                    <a:lnTo>
                      <a:pt x="54818" y="101501"/>
                    </a:lnTo>
                    <a:lnTo>
                      <a:pt x="53075" y="100263"/>
                    </a:lnTo>
                    <a:lnTo>
                      <a:pt x="49882" y="98757"/>
                    </a:lnTo>
                    <a:lnTo>
                      <a:pt x="46632" y="99578"/>
                    </a:lnTo>
                    <a:lnTo>
                      <a:pt x="43322" y="102721"/>
                    </a:lnTo>
                    <a:lnTo>
                      <a:pt x="40935" y="103231"/>
                    </a:lnTo>
                    <a:lnTo>
                      <a:pt x="39473" y="101110"/>
                    </a:lnTo>
                    <a:lnTo>
                      <a:pt x="36871" y="99850"/>
                    </a:lnTo>
                    <a:lnTo>
                      <a:pt x="33133" y="99454"/>
                    </a:lnTo>
                    <a:lnTo>
                      <a:pt x="30832" y="98643"/>
                    </a:lnTo>
                    <a:lnTo>
                      <a:pt x="29968" y="97417"/>
                    </a:lnTo>
                    <a:lnTo>
                      <a:pt x="28333" y="96471"/>
                    </a:lnTo>
                    <a:lnTo>
                      <a:pt x="24727" y="95473"/>
                    </a:lnTo>
                    <a:lnTo>
                      <a:pt x="24679" y="94514"/>
                    </a:lnTo>
                    <a:lnTo>
                      <a:pt x="25264" y="94289"/>
                    </a:lnTo>
                    <a:lnTo>
                      <a:pt x="26543" y="94198"/>
                    </a:lnTo>
                    <a:lnTo>
                      <a:pt x="28262" y="93996"/>
                    </a:lnTo>
                    <a:lnTo>
                      <a:pt x="28536" y="93453"/>
                    </a:lnTo>
                    <a:lnTo>
                      <a:pt x="28555" y="92957"/>
                    </a:lnTo>
                    <a:lnTo>
                      <a:pt x="27202" y="92325"/>
                    </a:lnTo>
                    <a:lnTo>
                      <a:pt x="25830" y="91895"/>
                    </a:lnTo>
                    <a:lnTo>
                      <a:pt x="25118" y="91466"/>
                    </a:lnTo>
                    <a:lnTo>
                      <a:pt x="24660" y="90992"/>
                    </a:lnTo>
                    <a:lnTo>
                      <a:pt x="24569" y="90494"/>
                    </a:lnTo>
                    <a:lnTo>
                      <a:pt x="24971" y="90156"/>
                    </a:lnTo>
                    <a:lnTo>
                      <a:pt x="25520" y="90133"/>
                    </a:lnTo>
                    <a:lnTo>
                      <a:pt x="26068" y="89839"/>
                    </a:lnTo>
                    <a:lnTo>
                      <a:pt x="26373" y="88685"/>
                    </a:lnTo>
                    <a:lnTo>
                      <a:pt x="27111" y="87736"/>
                    </a:lnTo>
                    <a:lnTo>
                      <a:pt x="27640" y="87396"/>
                    </a:lnTo>
                    <a:lnTo>
                      <a:pt x="27605" y="86694"/>
                    </a:lnTo>
                    <a:lnTo>
                      <a:pt x="27057" y="86038"/>
                    </a:lnTo>
                    <a:lnTo>
                      <a:pt x="26306" y="85472"/>
                    </a:lnTo>
                    <a:lnTo>
                      <a:pt x="25206" y="85129"/>
                    </a:lnTo>
                    <a:lnTo>
                      <a:pt x="21773" y="84137"/>
                    </a:lnTo>
                    <a:lnTo>
                      <a:pt x="20035" y="82754"/>
                    </a:lnTo>
                    <a:lnTo>
                      <a:pt x="18974" y="82704"/>
                    </a:lnTo>
                    <a:lnTo>
                      <a:pt x="17292" y="81937"/>
                    </a:lnTo>
                    <a:lnTo>
                      <a:pt x="15478" y="80736"/>
                    </a:lnTo>
                    <a:lnTo>
                      <a:pt x="13909" y="79029"/>
                    </a:lnTo>
                    <a:lnTo>
                      <a:pt x="12211" y="77921"/>
                    </a:lnTo>
                    <a:lnTo>
                      <a:pt x="11773" y="77467"/>
                    </a:lnTo>
                    <a:lnTo>
                      <a:pt x="11734" y="77036"/>
                    </a:lnTo>
                    <a:lnTo>
                      <a:pt x="12045" y="76559"/>
                    </a:lnTo>
                    <a:lnTo>
                      <a:pt x="12034" y="76037"/>
                    </a:lnTo>
                    <a:lnTo>
                      <a:pt x="11587" y="74360"/>
                    </a:lnTo>
                    <a:lnTo>
                      <a:pt x="11885" y="72585"/>
                    </a:lnTo>
                    <a:lnTo>
                      <a:pt x="11807" y="70919"/>
                    </a:lnTo>
                    <a:lnTo>
                      <a:pt x="11790" y="70168"/>
                    </a:lnTo>
                    <a:lnTo>
                      <a:pt x="11462" y="69939"/>
                    </a:lnTo>
                    <a:lnTo>
                      <a:pt x="11168" y="70190"/>
                    </a:lnTo>
                    <a:lnTo>
                      <a:pt x="10747" y="70509"/>
                    </a:lnTo>
                    <a:lnTo>
                      <a:pt x="10337" y="70568"/>
                    </a:lnTo>
                    <a:lnTo>
                      <a:pt x="9086" y="69353"/>
                    </a:lnTo>
                    <a:lnTo>
                      <a:pt x="7504" y="66869"/>
                    </a:lnTo>
                    <a:lnTo>
                      <a:pt x="6430" y="66041"/>
                    </a:lnTo>
                    <a:lnTo>
                      <a:pt x="4338" y="64902"/>
                    </a:lnTo>
                    <a:lnTo>
                      <a:pt x="2583" y="63944"/>
                    </a:lnTo>
                    <a:lnTo>
                      <a:pt x="1317" y="61867"/>
                    </a:lnTo>
                    <a:lnTo>
                      <a:pt x="0" y="60267"/>
                    </a:lnTo>
                    <a:lnTo>
                      <a:pt x="866" y="59592"/>
                    </a:lnTo>
                    <a:lnTo>
                      <a:pt x="5889" y="58653"/>
                    </a:lnTo>
                    <a:lnTo>
                      <a:pt x="8223" y="59578"/>
                    </a:lnTo>
                    <a:lnTo>
                      <a:pt x="9270" y="59242"/>
                    </a:lnTo>
                    <a:lnTo>
                      <a:pt x="10296" y="58491"/>
                    </a:lnTo>
                    <a:lnTo>
                      <a:pt x="10855" y="57893"/>
                    </a:lnTo>
                    <a:lnTo>
                      <a:pt x="10959" y="57255"/>
                    </a:lnTo>
                    <a:lnTo>
                      <a:pt x="11464" y="56459"/>
                    </a:lnTo>
                    <a:lnTo>
                      <a:pt x="13161" y="56086"/>
                    </a:lnTo>
                    <a:lnTo>
                      <a:pt x="17646" y="56570"/>
                    </a:lnTo>
                    <a:lnTo>
                      <a:pt x="19456" y="55457"/>
                    </a:lnTo>
                    <a:lnTo>
                      <a:pt x="20125" y="54850"/>
                    </a:lnTo>
                    <a:lnTo>
                      <a:pt x="20533" y="53510"/>
                    </a:lnTo>
                    <a:lnTo>
                      <a:pt x="21006" y="52433"/>
                    </a:lnTo>
                    <a:lnTo>
                      <a:pt x="22615" y="51857"/>
                    </a:lnTo>
                    <a:lnTo>
                      <a:pt x="22587" y="50874"/>
                    </a:lnTo>
                    <a:lnTo>
                      <a:pt x="22343" y="49802"/>
                    </a:lnTo>
                    <a:lnTo>
                      <a:pt x="23278" y="47411"/>
                    </a:lnTo>
                    <a:lnTo>
                      <a:pt x="23846" y="46429"/>
                    </a:lnTo>
                    <a:lnTo>
                      <a:pt x="24755" y="46069"/>
                    </a:lnTo>
                    <a:lnTo>
                      <a:pt x="25854" y="45316"/>
                    </a:lnTo>
                    <a:lnTo>
                      <a:pt x="27757" y="43746"/>
                    </a:lnTo>
                    <a:lnTo>
                      <a:pt x="27314" y="42381"/>
                    </a:lnTo>
                    <a:lnTo>
                      <a:pt x="27698" y="41368"/>
                    </a:lnTo>
                    <a:lnTo>
                      <a:pt x="29683" y="38899"/>
                    </a:lnTo>
                    <a:lnTo>
                      <a:pt x="31197" y="36517"/>
                    </a:lnTo>
                    <a:lnTo>
                      <a:pt x="31171" y="35324"/>
                    </a:lnTo>
                    <a:lnTo>
                      <a:pt x="31391" y="34281"/>
                    </a:lnTo>
                    <a:lnTo>
                      <a:pt x="32725" y="33138"/>
                    </a:lnTo>
                    <a:lnTo>
                      <a:pt x="34133" y="31648"/>
                    </a:lnTo>
                    <a:lnTo>
                      <a:pt x="35988" y="26992"/>
                    </a:lnTo>
                    <a:lnTo>
                      <a:pt x="36649" y="26208"/>
                    </a:lnTo>
                    <a:lnTo>
                      <a:pt x="37867" y="25320"/>
                    </a:lnTo>
                    <a:lnTo>
                      <a:pt x="38774" y="24439"/>
                    </a:lnTo>
                    <a:lnTo>
                      <a:pt x="38871" y="21373"/>
                    </a:lnTo>
                    <a:lnTo>
                      <a:pt x="39717" y="20486"/>
                    </a:lnTo>
                    <a:lnTo>
                      <a:pt x="41352" y="19492"/>
                    </a:lnTo>
                    <a:lnTo>
                      <a:pt x="42970" y="17890"/>
                    </a:lnTo>
                    <a:lnTo>
                      <a:pt x="44287" y="15997"/>
                    </a:lnTo>
                    <a:lnTo>
                      <a:pt x="45304" y="15113"/>
                    </a:lnTo>
                    <a:lnTo>
                      <a:pt x="46649" y="14877"/>
                    </a:lnTo>
                    <a:lnTo>
                      <a:pt x="48109" y="14133"/>
                    </a:lnTo>
                    <a:lnTo>
                      <a:pt x="49744" y="13854"/>
                    </a:lnTo>
                    <a:lnTo>
                      <a:pt x="51324" y="14220"/>
                    </a:lnTo>
                    <a:lnTo>
                      <a:pt x="52330" y="14030"/>
                    </a:lnTo>
                    <a:lnTo>
                      <a:pt x="53842" y="13109"/>
                    </a:lnTo>
                    <a:lnTo>
                      <a:pt x="57712" y="9629"/>
                    </a:lnTo>
                    <a:lnTo>
                      <a:pt x="58262" y="8933"/>
                    </a:lnTo>
                    <a:lnTo>
                      <a:pt x="59063" y="8454"/>
                    </a:lnTo>
                    <a:lnTo>
                      <a:pt x="62201" y="7261"/>
                    </a:lnTo>
                    <a:lnTo>
                      <a:pt x="62998" y="6059"/>
                    </a:lnTo>
                    <a:lnTo>
                      <a:pt x="64073" y="4978"/>
                    </a:lnTo>
                    <a:lnTo>
                      <a:pt x="65470" y="5059"/>
                    </a:lnTo>
                    <a:lnTo>
                      <a:pt x="70016" y="7728"/>
                    </a:lnTo>
                    <a:lnTo>
                      <a:pt x="74892" y="7563"/>
                    </a:lnTo>
                    <a:lnTo>
                      <a:pt x="75784" y="7662"/>
                    </a:lnTo>
                    <a:lnTo>
                      <a:pt x="76071" y="7717"/>
                    </a:lnTo>
                    <a:lnTo>
                      <a:pt x="76667" y="7936"/>
                    </a:lnTo>
                    <a:lnTo>
                      <a:pt x="83143" y="9256"/>
                    </a:lnTo>
                    <a:lnTo>
                      <a:pt x="84149" y="9109"/>
                    </a:lnTo>
                    <a:lnTo>
                      <a:pt x="84423" y="9003"/>
                    </a:lnTo>
                    <a:lnTo>
                      <a:pt x="87032" y="10095"/>
                    </a:lnTo>
                    <a:lnTo>
                      <a:pt x="89336" y="9950"/>
                    </a:lnTo>
                    <a:lnTo>
                      <a:pt x="91526" y="9193"/>
                    </a:lnTo>
                    <a:lnTo>
                      <a:pt x="93806" y="8937"/>
                    </a:lnTo>
                    <a:lnTo>
                      <a:pt x="95902" y="9390"/>
                    </a:lnTo>
                    <a:lnTo>
                      <a:pt x="97496" y="10927"/>
                    </a:lnTo>
                    <a:lnTo>
                      <a:pt x="101629" y="14184"/>
                    </a:lnTo>
                    <a:lnTo>
                      <a:pt x="102856" y="15396"/>
                    </a:lnTo>
                    <a:lnTo>
                      <a:pt x="104752" y="15217"/>
                    </a:lnTo>
                    <a:lnTo>
                      <a:pt x="106846" y="14610"/>
                    </a:lnTo>
                    <a:lnTo>
                      <a:pt x="108964" y="12432"/>
                    </a:lnTo>
                    <a:lnTo>
                      <a:pt x="115480" y="9961"/>
                    </a:lnTo>
                    <a:lnTo>
                      <a:pt x="120455" y="9350"/>
                    </a:lnTo>
                    <a:lnTo>
                      <a:pt x="125307" y="8360"/>
                    </a:lnTo>
                    <a:lnTo>
                      <a:pt x="130924" y="7656"/>
                    </a:lnTo>
                    <a:lnTo>
                      <a:pt x="132549" y="5629"/>
                    </a:lnTo>
                    <a:lnTo>
                      <a:pt x="133450" y="4248"/>
                    </a:lnTo>
                    <a:lnTo>
                      <a:pt x="134085" y="1690"/>
                    </a:lnTo>
                    <a:lnTo>
                      <a:pt x="137108" y="948"/>
                    </a:lnTo>
                    <a:lnTo>
                      <a:pt x="139984" y="425"/>
                    </a:lnTo>
                    <a:lnTo>
                      <a:pt x="141012" y="102"/>
                    </a:lnTo>
                    <a:lnTo>
                      <a:pt x="143109" y="0"/>
                    </a:lnTo>
                    <a:lnTo>
                      <a:pt x="144735" y="217"/>
                    </a:lnTo>
                    <a:lnTo>
                      <a:pt x="147249" y="1481"/>
                    </a:lnTo>
                    <a:lnTo>
                      <a:pt x="149013" y="3067"/>
                    </a:lnTo>
                    <a:lnTo>
                      <a:pt x="149708" y="4325"/>
                    </a:lnTo>
                    <a:lnTo>
                      <a:pt x="151215" y="6100"/>
                    </a:lnTo>
                    <a:lnTo>
                      <a:pt x="152800" y="8594"/>
                    </a:lnTo>
                    <a:lnTo>
                      <a:pt x="154543" y="11906"/>
                    </a:lnTo>
                    <a:lnTo>
                      <a:pt x="154925" y="13582"/>
                    </a:lnTo>
                    <a:lnTo>
                      <a:pt x="155584" y="15390"/>
                    </a:lnTo>
                    <a:lnTo>
                      <a:pt x="156888" y="17590"/>
                    </a:lnTo>
                    <a:lnTo>
                      <a:pt x="159371" y="20023"/>
                    </a:lnTo>
                    <a:lnTo>
                      <a:pt x="159717" y="20485"/>
                    </a:lnTo>
                    <a:lnTo>
                      <a:pt x="160844" y="22198"/>
                    </a:lnTo>
                    <a:lnTo>
                      <a:pt x="163016" y="25985"/>
                    </a:lnTo>
                    <a:lnTo>
                      <a:pt x="164832" y="27500"/>
                    </a:lnTo>
                    <a:lnTo>
                      <a:pt x="166419" y="29147"/>
                    </a:lnTo>
                    <a:lnTo>
                      <a:pt x="167179" y="30805"/>
                    </a:lnTo>
                    <a:lnTo>
                      <a:pt x="168317" y="32309"/>
                    </a:lnTo>
                    <a:lnTo>
                      <a:pt x="170980" y="34300"/>
                    </a:lnTo>
                    <a:lnTo>
                      <a:pt x="173137" y="36109"/>
                    </a:lnTo>
                    <a:lnTo>
                      <a:pt x="174867" y="41302"/>
                    </a:lnTo>
                    <a:lnTo>
                      <a:pt x="176076" y="43687"/>
                    </a:lnTo>
                    <a:lnTo>
                      <a:pt x="176845" y="45511"/>
                    </a:lnTo>
                    <a:lnTo>
                      <a:pt x="176473" y="49200"/>
                    </a:lnTo>
                    <a:lnTo>
                      <a:pt x="176953" y="50776"/>
                    </a:lnTo>
                    <a:lnTo>
                      <a:pt x="175964" y="53652"/>
                    </a:lnTo>
                    <a:lnTo>
                      <a:pt x="174184" y="59435"/>
                    </a:lnTo>
                    <a:lnTo>
                      <a:pt x="173755" y="64024"/>
                    </a:lnTo>
                    <a:lnTo>
                      <a:pt x="174062" y="66495"/>
                    </a:lnTo>
                    <a:lnTo>
                      <a:pt x="174105" y="68081"/>
                    </a:lnTo>
                    <a:lnTo>
                      <a:pt x="174534" y="69091"/>
                    </a:lnTo>
                    <a:lnTo>
                      <a:pt x="175005" y="71179"/>
                    </a:lnTo>
                    <a:lnTo>
                      <a:pt x="175083" y="72995"/>
                    </a:lnTo>
                    <a:lnTo>
                      <a:pt x="174444" y="73513"/>
                    </a:lnTo>
                    <a:lnTo>
                      <a:pt x="173548" y="73940"/>
                    </a:lnTo>
                    <a:lnTo>
                      <a:pt x="173202" y="74319"/>
                    </a:lnTo>
                    <a:lnTo>
                      <a:pt x="174025" y="75139"/>
                    </a:lnTo>
                    <a:lnTo>
                      <a:pt x="175143" y="76661"/>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90" name="ee4p_IT_2_15912">
                <a:extLst>
                  <a:ext uri="{FF2B5EF4-FFF2-40B4-BE49-F238E27FC236}">
                    <a16:creationId xmlns="" xmlns:a16="http://schemas.microsoft.com/office/drawing/2014/main" id="{5C0CA4E0-30CF-4394-95CB-1EAE0F9ED5A2}"/>
                  </a:ext>
                </a:extLst>
              </p:cNvPr>
              <p:cNvSpPr>
                <a:spLocks noChangeAspect="1"/>
              </p:cNvSpPr>
              <p:nvPr>
                <p:custDataLst>
                  <p:tags r:id="rId42"/>
                </p:custDataLst>
              </p:nvPr>
            </p:nvSpPr>
            <p:spPr>
              <a:xfrm>
                <a:off x="4348021" y="3974635"/>
                <a:ext cx="1055948" cy="983448"/>
              </a:xfrm>
              <a:custGeom>
                <a:avLst/>
                <a:gdLst/>
                <a:ahLst/>
                <a:cxnLst/>
                <a:rect l="l" t="t" r="r" b="b"/>
                <a:pathLst>
                  <a:path w="262208" h="244205">
                    <a:moveTo>
                      <a:pt x="129930" y="85000"/>
                    </a:moveTo>
                    <a:lnTo>
                      <a:pt x="128546" y="85198"/>
                    </a:lnTo>
                    <a:lnTo>
                      <a:pt x="127568" y="86492"/>
                    </a:lnTo>
                    <a:lnTo>
                      <a:pt x="128220" y="87586"/>
                    </a:lnTo>
                    <a:lnTo>
                      <a:pt x="129522" y="87389"/>
                    </a:lnTo>
                    <a:lnTo>
                      <a:pt x="130172" y="85994"/>
                    </a:lnTo>
                    <a:close/>
                    <a:moveTo>
                      <a:pt x="122539" y="0"/>
                    </a:moveTo>
                    <a:lnTo>
                      <a:pt x="123152" y="199"/>
                    </a:lnTo>
                    <a:lnTo>
                      <a:pt x="123243" y="593"/>
                    </a:lnTo>
                    <a:lnTo>
                      <a:pt x="122452" y="1507"/>
                    </a:lnTo>
                    <a:lnTo>
                      <a:pt x="121684" y="2719"/>
                    </a:lnTo>
                    <a:lnTo>
                      <a:pt x="122200" y="4100"/>
                    </a:lnTo>
                    <a:lnTo>
                      <a:pt x="124718" y="6870"/>
                    </a:lnTo>
                    <a:lnTo>
                      <a:pt x="126091" y="8988"/>
                    </a:lnTo>
                    <a:lnTo>
                      <a:pt x="127378" y="10579"/>
                    </a:lnTo>
                    <a:lnTo>
                      <a:pt x="129388" y="11417"/>
                    </a:lnTo>
                    <a:lnTo>
                      <a:pt x="132029" y="11929"/>
                    </a:lnTo>
                    <a:lnTo>
                      <a:pt x="134266" y="12114"/>
                    </a:lnTo>
                    <a:lnTo>
                      <a:pt x="136605" y="12714"/>
                    </a:lnTo>
                    <a:lnTo>
                      <a:pt x="144636" y="14193"/>
                    </a:lnTo>
                    <a:lnTo>
                      <a:pt x="148678" y="14602"/>
                    </a:lnTo>
                    <a:lnTo>
                      <a:pt x="151740" y="14668"/>
                    </a:lnTo>
                    <a:lnTo>
                      <a:pt x="156383" y="15648"/>
                    </a:lnTo>
                    <a:lnTo>
                      <a:pt x="155934" y="17241"/>
                    </a:lnTo>
                    <a:lnTo>
                      <a:pt x="154992" y="17639"/>
                    </a:lnTo>
                    <a:lnTo>
                      <a:pt x="153360" y="18567"/>
                    </a:lnTo>
                    <a:lnTo>
                      <a:pt x="151486" y="19839"/>
                    </a:lnTo>
                    <a:lnTo>
                      <a:pt x="149738" y="21271"/>
                    </a:lnTo>
                    <a:lnTo>
                      <a:pt x="149268" y="22820"/>
                    </a:lnTo>
                    <a:lnTo>
                      <a:pt x="149741" y="23835"/>
                    </a:lnTo>
                    <a:lnTo>
                      <a:pt x="150214" y="24185"/>
                    </a:lnTo>
                    <a:lnTo>
                      <a:pt x="150851" y="23874"/>
                    </a:lnTo>
                    <a:lnTo>
                      <a:pt x="151779" y="24066"/>
                    </a:lnTo>
                    <a:lnTo>
                      <a:pt x="152949" y="24620"/>
                    </a:lnTo>
                    <a:lnTo>
                      <a:pt x="154891" y="25161"/>
                    </a:lnTo>
                    <a:lnTo>
                      <a:pt x="154945" y="25694"/>
                    </a:lnTo>
                    <a:lnTo>
                      <a:pt x="154539" y="26376"/>
                    </a:lnTo>
                    <a:lnTo>
                      <a:pt x="153023" y="27592"/>
                    </a:lnTo>
                    <a:lnTo>
                      <a:pt x="151660" y="28962"/>
                    </a:lnTo>
                    <a:lnTo>
                      <a:pt x="151524" y="29800"/>
                    </a:lnTo>
                    <a:lnTo>
                      <a:pt x="151688" y="30410"/>
                    </a:lnTo>
                    <a:lnTo>
                      <a:pt x="152163" y="30778"/>
                    </a:lnTo>
                    <a:lnTo>
                      <a:pt x="154185" y="30613"/>
                    </a:lnTo>
                    <a:lnTo>
                      <a:pt x="154480" y="31113"/>
                    </a:lnTo>
                    <a:lnTo>
                      <a:pt x="153500" y="34631"/>
                    </a:lnTo>
                    <a:lnTo>
                      <a:pt x="153804" y="35231"/>
                    </a:lnTo>
                    <a:lnTo>
                      <a:pt x="155575" y="35792"/>
                    </a:lnTo>
                    <a:lnTo>
                      <a:pt x="156862" y="36638"/>
                    </a:lnTo>
                    <a:lnTo>
                      <a:pt x="159283" y="38865"/>
                    </a:lnTo>
                    <a:lnTo>
                      <a:pt x="160246" y="40669"/>
                    </a:lnTo>
                    <a:lnTo>
                      <a:pt x="159583" y="41273"/>
                    </a:lnTo>
                    <a:lnTo>
                      <a:pt x="158063" y="41573"/>
                    </a:lnTo>
                    <a:lnTo>
                      <a:pt x="156821" y="41418"/>
                    </a:lnTo>
                    <a:lnTo>
                      <a:pt x="158225" y="40328"/>
                    </a:lnTo>
                    <a:lnTo>
                      <a:pt x="154798" y="36372"/>
                    </a:lnTo>
                    <a:lnTo>
                      <a:pt x="153247" y="36379"/>
                    </a:lnTo>
                    <a:lnTo>
                      <a:pt x="151189" y="38052"/>
                    </a:lnTo>
                    <a:lnTo>
                      <a:pt x="145467" y="36360"/>
                    </a:lnTo>
                    <a:lnTo>
                      <a:pt x="144370" y="37043"/>
                    </a:lnTo>
                    <a:lnTo>
                      <a:pt x="143560" y="38384"/>
                    </a:lnTo>
                    <a:lnTo>
                      <a:pt x="141574" y="40046"/>
                    </a:lnTo>
                    <a:lnTo>
                      <a:pt x="138760" y="40781"/>
                    </a:lnTo>
                    <a:lnTo>
                      <a:pt x="135625" y="42609"/>
                    </a:lnTo>
                    <a:lnTo>
                      <a:pt x="132319" y="43903"/>
                    </a:lnTo>
                    <a:lnTo>
                      <a:pt x="129794" y="44879"/>
                    </a:lnTo>
                    <a:lnTo>
                      <a:pt x="128347" y="44707"/>
                    </a:lnTo>
                    <a:lnTo>
                      <a:pt x="130647" y="42592"/>
                    </a:lnTo>
                    <a:lnTo>
                      <a:pt x="129667" y="42554"/>
                    </a:lnTo>
                    <a:lnTo>
                      <a:pt x="126616" y="44046"/>
                    </a:lnTo>
                    <a:lnTo>
                      <a:pt x="124858" y="45308"/>
                    </a:lnTo>
                    <a:lnTo>
                      <a:pt x="124295" y="47427"/>
                    </a:lnTo>
                    <a:lnTo>
                      <a:pt x="123783" y="50918"/>
                    </a:lnTo>
                    <a:lnTo>
                      <a:pt x="125124" y="51844"/>
                    </a:lnTo>
                    <a:lnTo>
                      <a:pt x="127471" y="56439"/>
                    </a:lnTo>
                    <a:lnTo>
                      <a:pt x="130367" y="58402"/>
                    </a:lnTo>
                    <a:lnTo>
                      <a:pt x="129803" y="60275"/>
                    </a:lnTo>
                    <a:lnTo>
                      <a:pt x="129043" y="61754"/>
                    </a:lnTo>
                    <a:lnTo>
                      <a:pt x="127294" y="63033"/>
                    </a:lnTo>
                    <a:lnTo>
                      <a:pt x="125847" y="62084"/>
                    </a:lnTo>
                    <a:lnTo>
                      <a:pt x="124960" y="62108"/>
                    </a:lnTo>
                    <a:lnTo>
                      <a:pt x="124284" y="65101"/>
                    </a:lnTo>
                    <a:lnTo>
                      <a:pt x="125536" y="73077"/>
                    </a:lnTo>
                    <a:lnTo>
                      <a:pt x="127555" y="78657"/>
                    </a:lnTo>
                    <a:lnTo>
                      <a:pt x="129557" y="81088"/>
                    </a:lnTo>
                    <a:lnTo>
                      <a:pt x="134074" y="84865"/>
                    </a:lnTo>
                    <a:lnTo>
                      <a:pt x="138849" y="86854"/>
                    </a:lnTo>
                    <a:lnTo>
                      <a:pt x="147434" y="93204"/>
                    </a:lnTo>
                    <a:lnTo>
                      <a:pt x="152142" y="95210"/>
                    </a:lnTo>
                    <a:lnTo>
                      <a:pt x="153379" y="96299"/>
                    </a:lnTo>
                    <a:lnTo>
                      <a:pt x="156234" y="101182"/>
                    </a:lnTo>
                    <a:lnTo>
                      <a:pt x="158698" y="106813"/>
                    </a:lnTo>
                    <a:lnTo>
                      <a:pt x="161356" y="115626"/>
                    </a:lnTo>
                    <a:lnTo>
                      <a:pt x="163248" y="119958"/>
                    </a:lnTo>
                    <a:lnTo>
                      <a:pt x="167057" y="124847"/>
                    </a:lnTo>
                    <a:lnTo>
                      <a:pt x="174973" y="131831"/>
                    </a:lnTo>
                    <a:lnTo>
                      <a:pt x="182168" y="136928"/>
                    </a:lnTo>
                    <a:lnTo>
                      <a:pt x="188860" y="140074"/>
                    </a:lnTo>
                    <a:lnTo>
                      <a:pt x="194084" y="140626"/>
                    </a:lnTo>
                    <a:lnTo>
                      <a:pt x="206446" y="139930"/>
                    </a:lnTo>
                    <a:lnTo>
                      <a:pt x="208601" y="140231"/>
                    </a:lnTo>
                    <a:lnTo>
                      <a:pt x="210882" y="141078"/>
                    </a:lnTo>
                    <a:lnTo>
                      <a:pt x="211423" y="143257"/>
                    </a:lnTo>
                    <a:lnTo>
                      <a:pt x="210586" y="144727"/>
                    </a:lnTo>
                    <a:lnTo>
                      <a:pt x="207986" y="146256"/>
                    </a:lnTo>
                    <a:lnTo>
                      <a:pt x="205334" y="148371"/>
                    </a:lnTo>
                    <a:lnTo>
                      <a:pt x="205040" y="151248"/>
                    </a:lnTo>
                    <a:lnTo>
                      <a:pt x="207519" y="153273"/>
                    </a:lnTo>
                    <a:lnTo>
                      <a:pt x="219443" y="158639"/>
                    </a:lnTo>
                    <a:lnTo>
                      <a:pt x="231640" y="163114"/>
                    </a:lnTo>
                    <a:lnTo>
                      <a:pt x="235438" y="165396"/>
                    </a:lnTo>
                    <a:lnTo>
                      <a:pt x="239839" y="168940"/>
                    </a:lnTo>
                    <a:lnTo>
                      <a:pt x="250469" y="173806"/>
                    </a:lnTo>
                    <a:lnTo>
                      <a:pt x="252264" y="176172"/>
                    </a:lnTo>
                    <a:lnTo>
                      <a:pt x="258723" y="181254"/>
                    </a:lnTo>
                    <a:lnTo>
                      <a:pt x="261651" y="185170"/>
                    </a:lnTo>
                    <a:lnTo>
                      <a:pt x="262208" y="188204"/>
                    </a:lnTo>
                    <a:lnTo>
                      <a:pt x="260809" y="191281"/>
                    </a:lnTo>
                    <a:lnTo>
                      <a:pt x="260165" y="193451"/>
                    </a:lnTo>
                    <a:lnTo>
                      <a:pt x="259066" y="195592"/>
                    </a:lnTo>
                    <a:lnTo>
                      <a:pt x="256315" y="194781"/>
                    </a:lnTo>
                    <a:lnTo>
                      <a:pt x="253188" y="192582"/>
                    </a:lnTo>
                    <a:lnTo>
                      <a:pt x="248481" y="183625"/>
                    </a:lnTo>
                    <a:lnTo>
                      <a:pt x="239882" y="182716"/>
                    </a:lnTo>
                    <a:lnTo>
                      <a:pt x="238105" y="182054"/>
                    </a:lnTo>
                    <a:lnTo>
                      <a:pt x="235051" y="180515"/>
                    </a:lnTo>
                    <a:lnTo>
                      <a:pt x="234868" y="179499"/>
                    </a:lnTo>
                    <a:lnTo>
                      <a:pt x="234114" y="178229"/>
                    </a:lnTo>
                    <a:lnTo>
                      <a:pt x="233333" y="177800"/>
                    </a:lnTo>
                    <a:lnTo>
                      <a:pt x="230044" y="177520"/>
                    </a:lnTo>
                    <a:lnTo>
                      <a:pt x="227766" y="178972"/>
                    </a:lnTo>
                    <a:lnTo>
                      <a:pt x="225086" y="182414"/>
                    </a:lnTo>
                    <a:lnTo>
                      <a:pt x="222048" y="187359"/>
                    </a:lnTo>
                    <a:lnTo>
                      <a:pt x="218960" y="194596"/>
                    </a:lnTo>
                    <a:lnTo>
                      <a:pt x="218781" y="197514"/>
                    </a:lnTo>
                    <a:lnTo>
                      <a:pt x="220459" y="200339"/>
                    </a:lnTo>
                    <a:lnTo>
                      <a:pt x="225468" y="201914"/>
                    </a:lnTo>
                    <a:lnTo>
                      <a:pt x="229335" y="204425"/>
                    </a:lnTo>
                    <a:lnTo>
                      <a:pt x="231886" y="207045"/>
                    </a:lnTo>
                    <a:lnTo>
                      <a:pt x="232071" y="213368"/>
                    </a:lnTo>
                    <a:lnTo>
                      <a:pt x="233214" y="216950"/>
                    </a:lnTo>
                    <a:lnTo>
                      <a:pt x="231532" y="218985"/>
                    </a:lnTo>
                    <a:lnTo>
                      <a:pt x="228280" y="218457"/>
                    </a:lnTo>
                    <a:lnTo>
                      <a:pt x="223946" y="219751"/>
                    </a:lnTo>
                    <a:lnTo>
                      <a:pt x="220877" y="222063"/>
                    </a:lnTo>
                    <a:lnTo>
                      <a:pt x="219601" y="224265"/>
                    </a:lnTo>
                    <a:lnTo>
                      <a:pt x="219938" y="229965"/>
                    </a:lnTo>
                    <a:lnTo>
                      <a:pt x="219305" y="232139"/>
                    </a:lnTo>
                    <a:lnTo>
                      <a:pt x="213486" y="236239"/>
                    </a:lnTo>
                    <a:lnTo>
                      <a:pt x="210428" y="240429"/>
                    </a:lnTo>
                    <a:lnTo>
                      <a:pt x="209668" y="242166"/>
                    </a:lnTo>
                    <a:lnTo>
                      <a:pt x="208498" y="244135"/>
                    </a:lnTo>
                    <a:lnTo>
                      <a:pt x="201149" y="244205"/>
                    </a:lnTo>
                    <a:lnTo>
                      <a:pt x="199409" y="241767"/>
                    </a:lnTo>
                    <a:lnTo>
                      <a:pt x="199348" y="238144"/>
                    </a:lnTo>
                    <a:lnTo>
                      <a:pt x="200611" y="235912"/>
                    </a:lnTo>
                    <a:lnTo>
                      <a:pt x="203313" y="234867"/>
                    </a:lnTo>
                    <a:lnTo>
                      <a:pt x="205135" y="230224"/>
                    </a:lnTo>
                    <a:lnTo>
                      <a:pt x="204563" y="226865"/>
                    </a:lnTo>
                    <a:lnTo>
                      <a:pt x="205626" y="225375"/>
                    </a:lnTo>
                    <a:lnTo>
                      <a:pt x="206630" y="224321"/>
                    </a:lnTo>
                    <a:lnTo>
                      <a:pt x="208690" y="223707"/>
                    </a:lnTo>
                    <a:lnTo>
                      <a:pt x="211592" y="223118"/>
                    </a:lnTo>
                    <a:lnTo>
                      <a:pt x="211883" y="218423"/>
                    </a:lnTo>
                    <a:lnTo>
                      <a:pt x="209616" y="216285"/>
                    </a:lnTo>
                    <a:lnTo>
                      <a:pt x="208821" y="213293"/>
                    </a:lnTo>
                    <a:lnTo>
                      <a:pt x="207763" y="207746"/>
                    </a:lnTo>
                    <a:lnTo>
                      <a:pt x="204021" y="200661"/>
                    </a:lnTo>
                    <a:lnTo>
                      <a:pt x="202015" y="194325"/>
                    </a:lnTo>
                    <a:lnTo>
                      <a:pt x="200447" y="191195"/>
                    </a:lnTo>
                    <a:lnTo>
                      <a:pt x="198068" y="189561"/>
                    </a:lnTo>
                    <a:lnTo>
                      <a:pt x="193773" y="189579"/>
                    </a:lnTo>
                    <a:lnTo>
                      <a:pt x="191641" y="189113"/>
                    </a:lnTo>
                    <a:lnTo>
                      <a:pt x="184043" y="184700"/>
                    </a:lnTo>
                    <a:lnTo>
                      <a:pt x="183513" y="184028"/>
                    </a:lnTo>
                    <a:lnTo>
                      <a:pt x="183561" y="182856"/>
                    </a:lnTo>
                    <a:lnTo>
                      <a:pt x="184822" y="181080"/>
                    </a:lnTo>
                    <a:lnTo>
                      <a:pt x="183971" y="178676"/>
                    </a:lnTo>
                    <a:lnTo>
                      <a:pt x="183071" y="176405"/>
                    </a:lnTo>
                    <a:lnTo>
                      <a:pt x="181581" y="174467"/>
                    </a:lnTo>
                    <a:lnTo>
                      <a:pt x="179948" y="173459"/>
                    </a:lnTo>
                    <a:lnTo>
                      <a:pt x="176532" y="174079"/>
                    </a:lnTo>
                    <a:lnTo>
                      <a:pt x="175331" y="174561"/>
                    </a:lnTo>
                    <a:lnTo>
                      <a:pt x="173174" y="174395"/>
                    </a:lnTo>
                    <a:lnTo>
                      <a:pt x="171479" y="175257"/>
                    </a:lnTo>
                    <a:lnTo>
                      <a:pt x="170533" y="175284"/>
                    </a:lnTo>
                    <a:lnTo>
                      <a:pt x="173200" y="171877"/>
                    </a:lnTo>
                    <a:lnTo>
                      <a:pt x="172483" y="171074"/>
                    </a:lnTo>
                    <a:lnTo>
                      <a:pt x="169847" y="169674"/>
                    </a:lnTo>
                    <a:lnTo>
                      <a:pt x="166271" y="169462"/>
                    </a:lnTo>
                    <a:lnTo>
                      <a:pt x="165280" y="169293"/>
                    </a:lnTo>
                    <a:lnTo>
                      <a:pt x="164694" y="170165"/>
                    </a:lnTo>
                    <a:lnTo>
                      <a:pt x="163997" y="169684"/>
                    </a:lnTo>
                    <a:lnTo>
                      <a:pt x="164070" y="168159"/>
                    </a:lnTo>
                    <a:lnTo>
                      <a:pt x="159916" y="161328"/>
                    </a:lnTo>
                    <a:lnTo>
                      <a:pt x="157121" y="158544"/>
                    </a:lnTo>
                    <a:lnTo>
                      <a:pt x="155714" y="158047"/>
                    </a:lnTo>
                    <a:lnTo>
                      <a:pt x="153172" y="158635"/>
                    </a:lnTo>
                    <a:lnTo>
                      <a:pt x="148907" y="157414"/>
                    </a:lnTo>
                    <a:lnTo>
                      <a:pt x="146363" y="157141"/>
                    </a:lnTo>
                    <a:lnTo>
                      <a:pt x="144960" y="157435"/>
                    </a:lnTo>
                    <a:lnTo>
                      <a:pt x="142865" y="158328"/>
                    </a:lnTo>
                    <a:lnTo>
                      <a:pt x="141811" y="157738"/>
                    </a:lnTo>
                    <a:lnTo>
                      <a:pt x="141440" y="156822"/>
                    </a:lnTo>
                    <a:lnTo>
                      <a:pt x="137570" y="153977"/>
                    </a:lnTo>
                    <a:lnTo>
                      <a:pt x="132742" y="152368"/>
                    </a:lnTo>
                    <a:lnTo>
                      <a:pt x="123340" y="143293"/>
                    </a:lnTo>
                    <a:lnTo>
                      <a:pt x="120457" y="139892"/>
                    </a:lnTo>
                    <a:lnTo>
                      <a:pt x="114525" y="136145"/>
                    </a:lnTo>
                    <a:lnTo>
                      <a:pt x="110772" y="130679"/>
                    </a:lnTo>
                    <a:lnTo>
                      <a:pt x="107702" y="128672"/>
                    </a:lnTo>
                    <a:lnTo>
                      <a:pt x="103232" y="127064"/>
                    </a:lnTo>
                    <a:lnTo>
                      <a:pt x="102202" y="127265"/>
                    </a:lnTo>
                    <a:lnTo>
                      <a:pt x="100857" y="127868"/>
                    </a:lnTo>
                    <a:lnTo>
                      <a:pt x="99803" y="127954"/>
                    </a:lnTo>
                    <a:lnTo>
                      <a:pt x="98963" y="127242"/>
                    </a:lnTo>
                    <a:lnTo>
                      <a:pt x="99815" y="126509"/>
                    </a:lnTo>
                    <a:lnTo>
                      <a:pt x="100766" y="126176"/>
                    </a:lnTo>
                    <a:lnTo>
                      <a:pt x="100390" y="124081"/>
                    </a:lnTo>
                    <a:lnTo>
                      <a:pt x="95305" y="118644"/>
                    </a:lnTo>
                    <a:lnTo>
                      <a:pt x="92327" y="116890"/>
                    </a:lnTo>
                    <a:lnTo>
                      <a:pt x="91487" y="115810"/>
                    </a:lnTo>
                    <a:lnTo>
                      <a:pt x="90867" y="114331"/>
                    </a:lnTo>
                    <a:lnTo>
                      <a:pt x="90232" y="113357"/>
                    </a:lnTo>
                    <a:lnTo>
                      <a:pt x="88822" y="112798"/>
                    </a:lnTo>
                    <a:lnTo>
                      <a:pt x="87619" y="112894"/>
                    </a:lnTo>
                    <a:lnTo>
                      <a:pt x="85952" y="112521"/>
                    </a:lnTo>
                    <a:lnTo>
                      <a:pt x="86006" y="109905"/>
                    </a:lnTo>
                    <a:lnTo>
                      <a:pt x="86339" y="107893"/>
                    </a:lnTo>
                    <a:lnTo>
                      <a:pt x="86084" y="106184"/>
                    </a:lnTo>
                    <a:lnTo>
                      <a:pt x="84464" y="101686"/>
                    </a:lnTo>
                    <a:lnTo>
                      <a:pt x="81655" y="97867"/>
                    </a:lnTo>
                    <a:lnTo>
                      <a:pt x="80003" y="88722"/>
                    </a:lnTo>
                    <a:lnTo>
                      <a:pt x="78727" y="86142"/>
                    </a:lnTo>
                    <a:lnTo>
                      <a:pt x="75622" y="84182"/>
                    </a:lnTo>
                    <a:lnTo>
                      <a:pt x="68617" y="81983"/>
                    </a:lnTo>
                    <a:lnTo>
                      <a:pt x="58854" y="76070"/>
                    </a:lnTo>
                    <a:lnTo>
                      <a:pt x="56790" y="75968"/>
                    </a:lnTo>
                    <a:lnTo>
                      <a:pt x="50917" y="73666"/>
                    </a:lnTo>
                    <a:lnTo>
                      <a:pt x="47278" y="73271"/>
                    </a:lnTo>
                    <a:lnTo>
                      <a:pt x="42549" y="75339"/>
                    </a:lnTo>
                    <a:lnTo>
                      <a:pt x="36809" y="81026"/>
                    </a:lnTo>
                    <a:lnTo>
                      <a:pt x="32149" y="86915"/>
                    </a:lnTo>
                    <a:lnTo>
                      <a:pt x="30454" y="88055"/>
                    </a:lnTo>
                    <a:lnTo>
                      <a:pt x="24446" y="90059"/>
                    </a:lnTo>
                    <a:lnTo>
                      <a:pt x="19137" y="91016"/>
                    </a:lnTo>
                    <a:lnTo>
                      <a:pt x="19078" y="89509"/>
                    </a:lnTo>
                    <a:lnTo>
                      <a:pt x="18891" y="88376"/>
                    </a:lnTo>
                    <a:lnTo>
                      <a:pt x="19789" y="87127"/>
                    </a:lnTo>
                    <a:lnTo>
                      <a:pt x="21270" y="85657"/>
                    </a:lnTo>
                    <a:lnTo>
                      <a:pt x="22637" y="83812"/>
                    </a:lnTo>
                    <a:lnTo>
                      <a:pt x="23205" y="82471"/>
                    </a:lnTo>
                    <a:lnTo>
                      <a:pt x="22937" y="81581"/>
                    </a:lnTo>
                    <a:lnTo>
                      <a:pt x="22322" y="80258"/>
                    </a:lnTo>
                    <a:lnTo>
                      <a:pt x="21486" y="80162"/>
                    </a:lnTo>
                    <a:lnTo>
                      <a:pt x="16433" y="81273"/>
                    </a:lnTo>
                    <a:lnTo>
                      <a:pt x="15276" y="80986"/>
                    </a:lnTo>
                    <a:lnTo>
                      <a:pt x="11536" y="79259"/>
                    </a:lnTo>
                    <a:lnTo>
                      <a:pt x="7508" y="77134"/>
                    </a:lnTo>
                    <a:lnTo>
                      <a:pt x="6025" y="75622"/>
                    </a:lnTo>
                    <a:lnTo>
                      <a:pt x="5463" y="74093"/>
                    </a:lnTo>
                    <a:lnTo>
                      <a:pt x="5884" y="73111"/>
                    </a:lnTo>
                    <a:lnTo>
                      <a:pt x="5548" y="72157"/>
                    </a:lnTo>
                    <a:lnTo>
                      <a:pt x="4760" y="70868"/>
                    </a:lnTo>
                    <a:lnTo>
                      <a:pt x="5472" y="69403"/>
                    </a:lnTo>
                    <a:lnTo>
                      <a:pt x="6727" y="67576"/>
                    </a:lnTo>
                    <a:lnTo>
                      <a:pt x="7355" y="66337"/>
                    </a:lnTo>
                    <a:lnTo>
                      <a:pt x="8407" y="66015"/>
                    </a:lnTo>
                    <a:lnTo>
                      <a:pt x="8910" y="65259"/>
                    </a:lnTo>
                    <a:lnTo>
                      <a:pt x="8070" y="62243"/>
                    </a:lnTo>
                    <a:lnTo>
                      <a:pt x="7632" y="61760"/>
                    </a:lnTo>
                    <a:lnTo>
                      <a:pt x="6902" y="61385"/>
                    </a:lnTo>
                    <a:lnTo>
                      <a:pt x="5785" y="61343"/>
                    </a:lnTo>
                    <a:lnTo>
                      <a:pt x="3833" y="60719"/>
                    </a:lnTo>
                    <a:lnTo>
                      <a:pt x="2442" y="59675"/>
                    </a:lnTo>
                    <a:lnTo>
                      <a:pt x="2144" y="58265"/>
                    </a:lnTo>
                    <a:lnTo>
                      <a:pt x="1408" y="56909"/>
                    </a:lnTo>
                    <a:lnTo>
                      <a:pt x="156" y="55663"/>
                    </a:lnTo>
                    <a:lnTo>
                      <a:pt x="0" y="54301"/>
                    </a:lnTo>
                    <a:lnTo>
                      <a:pt x="1428" y="53580"/>
                    </a:lnTo>
                    <a:lnTo>
                      <a:pt x="3375" y="53552"/>
                    </a:lnTo>
                    <a:lnTo>
                      <a:pt x="4745" y="53817"/>
                    </a:lnTo>
                    <a:lnTo>
                      <a:pt x="7817" y="51629"/>
                    </a:lnTo>
                    <a:lnTo>
                      <a:pt x="8949" y="51436"/>
                    </a:lnTo>
                    <a:lnTo>
                      <a:pt x="9964" y="50961"/>
                    </a:lnTo>
                    <a:lnTo>
                      <a:pt x="10814" y="47971"/>
                    </a:lnTo>
                    <a:lnTo>
                      <a:pt x="11469" y="47073"/>
                    </a:lnTo>
                    <a:lnTo>
                      <a:pt x="11624" y="46546"/>
                    </a:lnTo>
                    <a:lnTo>
                      <a:pt x="11019" y="45922"/>
                    </a:lnTo>
                    <a:lnTo>
                      <a:pt x="8534" y="43813"/>
                    </a:lnTo>
                    <a:lnTo>
                      <a:pt x="7401" y="41612"/>
                    </a:lnTo>
                    <a:lnTo>
                      <a:pt x="5610" y="39142"/>
                    </a:lnTo>
                    <a:lnTo>
                      <a:pt x="3948" y="38050"/>
                    </a:lnTo>
                    <a:lnTo>
                      <a:pt x="3609" y="37201"/>
                    </a:lnTo>
                    <a:lnTo>
                      <a:pt x="3570" y="36121"/>
                    </a:lnTo>
                    <a:lnTo>
                      <a:pt x="3909" y="35171"/>
                    </a:lnTo>
                    <a:lnTo>
                      <a:pt x="6923" y="33687"/>
                    </a:lnTo>
                    <a:lnTo>
                      <a:pt x="8698" y="32103"/>
                    </a:lnTo>
                    <a:lnTo>
                      <a:pt x="9465" y="32710"/>
                    </a:lnTo>
                    <a:lnTo>
                      <a:pt x="11084" y="33354"/>
                    </a:lnTo>
                    <a:lnTo>
                      <a:pt x="15483" y="32473"/>
                    </a:lnTo>
                    <a:lnTo>
                      <a:pt x="18217" y="31588"/>
                    </a:lnTo>
                    <a:lnTo>
                      <a:pt x="20141" y="30657"/>
                    </a:lnTo>
                    <a:lnTo>
                      <a:pt x="21335" y="30822"/>
                    </a:lnTo>
                    <a:lnTo>
                      <a:pt x="25654" y="32212"/>
                    </a:lnTo>
                    <a:lnTo>
                      <a:pt x="27079" y="31505"/>
                    </a:lnTo>
                    <a:lnTo>
                      <a:pt x="30193" y="29615"/>
                    </a:lnTo>
                    <a:lnTo>
                      <a:pt x="30659" y="28621"/>
                    </a:lnTo>
                    <a:lnTo>
                      <a:pt x="33112" y="25606"/>
                    </a:lnTo>
                    <a:lnTo>
                      <a:pt x="33158" y="24869"/>
                    </a:lnTo>
                    <a:lnTo>
                      <a:pt x="32147" y="22975"/>
                    </a:lnTo>
                    <a:lnTo>
                      <a:pt x="32460" y="22559"/>
                    </a:lnTo>
                    <a:lnTo>
                      <a:pt x="35473" y="20615"/>
                    </a:lnTo>
                    <a:lnTo>
                      <a:pt x="36945" y="18890"/>
                    </a:lnTo>
                    <a:lnTo>
                      <a:pt x="38541" y="17734"/>
                    </a:lnTo>
                    <a:lnTo>
                      <a:pt x="39687" y="17708"/>
                    </a:lnTo>
                    <a:lnTo>
                      <a:pt x="40003" y="18101"/>
                    </a:lnTo>
                    <a:lnTo>
                      <a:pt x="40139" y="18908"/>
                    </a:lnTo>
                    <a:lnTo>
                      <a:pt x="40040" y="22232"/>
                    </a:lnTo>
                    <a:lnTo>
                      <a:pt x="40480" y="23255"/>
                    </a:lnTo>
                    <a:lnTo>
                      <a:pt x="42847" y="25637"/>
                    </a:lnTo>
                    <a:lnTo>
                      <a:pt x="44533" y="26993"/>
                    </a:lnTo>
                    <a:lnTo>
                      <a:pt x="48444" y="27923"/>
                    </a:lnTo>
                    <a:lnTo>
                      <a:pt x="48625" y="28368"/>
                    </a:lnTo>
                    <a:lnTo>
                      <a:pt x="47548" y="30160"/>
                    </a:lnTo>
                    <a:lnTo>
                      <a:pt x="49917" y="32299"/>
                    </a:lnTo>
                    <a:lnTo>
                      <a:pt x="50340" y="33864"/>
                    </a:lnTo>
                    <a:lnTo>
                      <a:pt x="51432" y="34744"/>
                    </a:lnTo>
                    <a:lnTo>
                      <a:pt x="52981" y="34312"/>
                    </a:lnTo>
                    <a:lnTo>
                      <a:pt x="53488" y="33488"/>
                    </a:lnTo>
                    <a:lnTo>
                      <a:pt x="52879" y="32039"/>
                    </a:lnTo>
                    <a:lnTo>
                      <a:pt x="52432" y="30521"/>
                    </a:lnTo>
                    <a:lnTo>
                      <a:pt x="52523" y="29643"/>
                    </a:lnTo>
                    <a:lnTo>
                      <a:pt x="52951" y="28633"/>
                    </a:lnTo>
                    <a:lnTo>
                      <a:pt x="54026" y="27224"/>
                    </a:lnTo>
                    <a:lnTo>
                      <a:pt x="56954" y="23993"/>
                    </a:lnTo>
                    <a:lnTo>
                      <a:pt x="58008" y="22123"/>
                    </a:lnTo>
                    <a:lnTo>
                      <a:pt x="58200" y="19228"/>
                    </a:lnTo>
                    <a:lnTo>
                      <a:pt x="58209" y="16899"/>
                    </a:lnTo>
                    <a:lnTo>
                      <a:pt x="59187" y="16334"/>
                    </a:lnTo>
                    <a:lnTo>
                      <a:pt x="61286" y="16747"/>
                    </a:lnTo>
                    <a:lnTo>
                      <a:pt x="61912" y="16701"/>
                    </a:lnTo>
                    <a:lnTo>
                      <a:pt x="62199" y="18131"/>
                    </a:lnTo>
                    <a:lnTo>
                      <a:pt x="63093" y="20405"/>
                    </a:lnTo>
                    <a:lnTo>
                      <a:pt x="64147" y="21585"/>
                    </a:lnTo>
                    <a:lnTo>
                      <a:pt x="65272" y="21865"/>
                    </a:lnTo>
                    <a:lnTo>
                      <a:pt x="66596" y="21871"/>
                    </a:lnTo>
                    <a:lnTo>
                      <a:pt x="69876" y="20481"/>
                    </a:lnTo>
                    <a:lnTo>
                      <a:pt x="72014" y="19879"/>
                    </a:lnTo>
                    <a:lnTo>
                      <a:pt x="73225" y="20044"/>
                    </a:lnTo>
                    <a:lnTo>
                      <a:pt x="73942" y="20990"/>
                    </a:lnTo>
                    <a:lnTo>
                      <a:pt x="75475" y="23471"/>
                    </a:lnTo>
                    <a:lnTo>
                      <a:pt x="76349" y="23751"/>
                    </a:lnTo>
                    <a:lnTo>
                      <a:pt x="77406" y="23467"/>
                    </a:lnTo>
                    <a:lnTo>
                      <a:pt x="77779" y="23044"/>
                    </a:lnTo>
                    <a:lnTo>
                      <a:pt x="77440" y="22090"/>
                    </a:lnTo>
                    <a:lnTo>
                      <a:pt x="76993" y="20015"/>
                    </a:lnTo>
                    <a:lnTo>
                      <a:pt x="76380" y="18410"/>
                    </a:lnTo>
                    <a:lnTo>
                      <a:pt x="75577" y="17657"/>
                    </a:lnTo>
                    <a:lnTo>
                      <a:pt x="75415" y="16677"/>
                    </a:lnTo>
                    <a:lnTo>
                      <a:pt x="75922" y="14912"/>
                    </a:lnTo>
                    <a:lnTo>
                      <a:pt x="76492" y="13436"/>
                    </a:lnTo>
                    <a:lnTo>
                      <a:pt x="77609" y="13034"/>
                    </a:lnTo>
                    <a:lnTo>
                      <a:pt x="78891" y="12847"/>
                    </a:lnTo>
                    <a:lnTo>
                      <a:pt x="80588" y="14410"/>
                    </a:lnTo>
                    <a:lnTo>
                      <a:pt x="82597" y="14904"/>
                    </a:lnTo>
                    <a:lnTo>
                      <a:pt x="84091" y="14821"/>
                    </a:lnTo>
                    <a:lnTo>
                      <a:pt x="84352" y="13909"/>
                    </a:lnTo>
                    <a:lnTo>
                      <a:pt x="84259" y="12909"/>
                    </a:lnTo>
                    <a:lnTo>
                      <a:pt x="83368" y="11625"/>
                    </a:lnTo>
                    <a:lnTo>
                      <a:pt x="83547" y="9683"/>
                    </a:lnTo>
                    <a:lnTo>
                      <a:pt x="84581" y="6060"/>
                    </a:lnTo>
                    <a:lnTo>
                      <a:pt x="85169" y="6334"/>
                    </a:lnTo>
                    <a:lnTo>
                      <a:pt x="87388" y="6373"/>
                    </a:lnTo>
                    <a:lnTo>
                      <a:pt x="89809" y="6577"/>
                    </a:lnTo>
                    <a:lnTo>
                      <a:pt x="91368" y="8056"/>
                    </a:lnTo>
                    <a:lnTo>
                      <a:pt x="92897" y="8559"/>
                    </a:lnTo>
                    <a:lnTo>
                      <a:pt x="95074" y="8719"/>
                    </a:lnTo>
                    <a:lnTo>
                      <a:pt x="96531" y="8510"/>
                    </a:lnTo>
                    <a:lnTo>
                      <a:pt x="97235" y="7954"/>
                    </a:lnTo>
                    <a:lnTo>
                      <a:pt x="98084" y="6222"/>
                    </a:lnTo>
                    <a:lnTo>
                      <a:pt x="99641" y="4074"/>
                    </a:lnTo>
                    <a:lnTo>
                      <a:pt x="102085" y="2972"/>
                    </a:lnTo>
                    <a:lnTo>
                      <a:pt x="106259" y="2766"/>
                    </a:lnTo>
                    <a:lnTo>
                      <a:pt x="108345" y="2366"/>
                    </a:lnTo>
                    <a:lnTo>
                      <a:pt x="110511" y="2389"/>
                    </a:lnTo>
                    <a:lnTo>
                      <a:pt x="112146" y="2721"/>
                    </a:lnTo>
                    <a:lnTo>
                      <a:pt x="113832" y="2682"/>
                    </a:lnTo>
                    <a:lnTo>
                      <a:pt x="118119" y="1185"/>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91" name="ee4p_RS_1_15912">
                <a:extLst>
                  <a:ext uri="{FF2B5EF4-FFF2-40B4-BE49-F238E27FC236}">
                    <a16:creationId xmlns="" xmlns:a16="http://schemas.microsoft.com/office/drawing/2014/main" id="{1B6CD0DC-1C2D-4E1C-AFC4-94BCC4B20969}"/>
                  </a:ext>
                </a:extLst>
              </p:cNvPr>
              <p:cNvSpPr>
                <a:spLocks noChangeAspect="1"/>
              </p:cNvSpPr>
              <p:nvPr>
                <p:custDataLst>
                  <p:tags r:id="rId43"/>
                </p:custDataLst>
              </p:nvPr>
            </p:nvSpPr>
            <p:spPr>
              <a:xfrm>
                <a:off x="5435424" y="4076836"/>
                <a:ext cx="368471" cy="428935"/>
              </a:xfrm>
              <a:custGeom>
                <a:avLst/>
                <a:gdLst/>
                <a:ahLst/>
                <a:cxnLst/>
                <a:rect l="0" t="0" r="0" b="0"/>
                <a:pathLst>
                  <a:path w="91497" h="106511">
                    <a:moveTo>
                      <a:pt x="19580" y="478"/>
                    </a:moveTo>
                    <a:lnTo>
                      <a:pt x="22231" y="644"/>
                    </a:lnTo>
                    <a:lnTo>
                      <a:pt x="24214" y="213"/>
                    </a:lnTo>
                    <a:lnTo>
                      <a:pt x="29241" y="755"/>
                    </a:lnTo>
                    <a:lnTo>
                      <a:pt x="30318" y="1194"/>
                    </a:lnTo>
                    <a:lnTo>
                      <a:pt x="31018" y="1676"/>
                    </a:lnTo>
                    <a:lnTo>
                      <a:pt x="32335" y="3276"/>
                    </a:lnTo>
                    <a:lnTo>
                      <a:pt x="33601" y="5353"/>
                    </a:lnTo>
                    <a:lnTo>
                      <a:pt x="35356" y="6311"/>
                    </a:lnTo>
                    <a:lnTo>
                      <a:pt x="37448" y="7450"/>
                    </a:lnTo>
                    <a:lnTo>
                      <a:pt x="38522" y="8278"/>
                    </a:lnTo>
                    <a:lnTo>
                      <a:pt x="40104" y="10762"/>
                    </a:lnTo>
                    <a:lnTo>
                      <a:pt x="41355" y="11977"/>
                    </a:lnTo>
                    <a:lnTo>
                      <a:pt x="41765" y="11918"/>
                    </a:lnTo>
                    <a:lnTo>
                      <a:pt x="42186" y="11599"/>
                    </a:lnTo>
                    <a:lnTo>
                      <a:pt x="42480" y="11348"/>
                    </a:lnTo>
                    <a:lnTo>
                      <a:pt x="42808" y="11577"/>
                    </a:lnTo>
                    <a:lnTo>
                      <a:pt x="42825" y="12328"/>
                    </a:lnTo>
                    <a:lnTo>
                      <a:pt x="42903" y="13994"/>
                    </a:lnTo>
                    <a:lnTo>
                      <a:pt x="42605" y="15769"/>
                    </a:lnTo>
                    <a:lnTo>
                      <a:pt x="43052" y="17446"/>
                    </a:lnTo>
                    <a:lnTo>
                      <a:pt x="43063" y="17968"/>
                    </a:lnTo>
                    <a:lnTo>
                      <a:pt x="42752" y="18445"/>
                    </a:lnTo>
                    <a:lnTo>
                      <a:pt x="42791" y="18876"/>
                    </a:lnTo>
                    <a:lnTo>
                      <a:pt x="43229" y="19330"/>
                    </a:lnTo>
                    <a:lnTo>
                      <a:pt x="44927" y="20438"/>
                    </a:lnTo>
                    <a:lnTo>
                      <a:pt x="46496" y="22145"/>
                    </a:lnTo>
                    <a:lnTo>
                      <a:pt x="48310" y="23346"/>
                    </a:lnTo>
                    <a:lnTo>
                      <a:pt x="49992" y="24113"/>
                    </a:lnTo>
                    <a:lnTo>
                      <a:pt x="51053" y="24163"/>
                    </a:lnTo>
                    <a:lnTo>
                      <a:pt x="52791" y="25546"/>
                    </a:lnTo>
                    <a:lnTo>
                      <a:pt x="56224" y="26538"/>
                    </a:lnTo>
                    <a:lnTo>
                      <a:pt x="57324" y="26881"/>
                    </a:lnTo>
                    <a:lnTo>
                      <a:pt x="58075" y="27447"/>
                    </a:lnTo>
                    <a:lnTo>
                      <a:pt x="58623" y="28103"/>
                    </a:lnTo>
                    <a:lnTo>
                      <a:pt x="58658" y="28805"/>
                    </a:lnTo>
                    <a:lnTo>
                      <a:pt x="58129" y="29145"/>
                    </a:lnTo>
                    <a:lnTo>
                      <a:pt x="57391" y="30094"/>
                    </a:lnTo>
                    <a:lnTo>
                      <a:pt x="57086" y="31248"/>
                    </a:lnTo>
                    <a:lnTo>
                      <a:pt x="56538" y="31542"/>
                    </a:lnTo>
                    <a:lnTo>
                      <a:pt x="55989" y="31565"/>
                    </a:lnTo>
                    <a:lnTo>
                      <a:pt x="55587" y="31903"/>
                    </a:lnTo>
                    <a:lnTo>
                      <a:pt x="55678" y="32401"/>
                    </a:lnTo>
                    <a:lnTo>
                      <a:pt x="56136" y="32875"/>
                    </a:lnTo>
                    <a:lnTo>
                      <a:pt x="56848" y="33304"/>
                    </a:lnTo>
                    <a:lnTo>
                      <a:pt x="58220" y="33734"/>
                    </a:lnTo>
                    <a:lnTo>
                      <a:pt x="59573" y="34366"/>
                    </a:lnTo>
                    <a:lnTo>
                      <a:pt x="59554" y="34862"/>
                    </a:lnTo>
                    <a:lnTo>
                      <a:pt x="59280" y="35405"/>
                    </a:lnTo>
                    <a:lnTo>
                      <a:pt x="57561" y="35607"/>
                    </a:lnTo>
                    <a:lnTo>
                      <a:pt x="56282" y="35698"/>
                    </a:lnTo>
                    <a:lnTo>
                      <a:pt x="55697" y="35923"/>
                    </a:lnTo>
                    <a:lnTo>
                      <a:pt x="55745" y="36882"/>
                    </a:lnTo>
                    <a:lnTo>
                      <a:pt x="59351" y="37880"/>
                    </a:lnTo>
                    <a:lnTo>
                      <a:pt x="60986" y="38826"/>
                    </a:lnTo>
                    <a:lnTo>
                      <a:pt x="61850" y="40052"/>
                    </a:lnTo>
                    <a:lnTo>
                      <a:pt x="64151" y="40863"/>
                    </a:lnTo>
                    <a:lnTo>
                      <a:pt x="67889" y="41259"/>
                    </a:lnTo>
                    <a:lnTo>
                      <a:pt x="70491" y="42519"/>
                    </a:lnTo>
                    <a:lnTo>
                      <a:pt x="71953" y="44640"/>
                    </a:lnTo>
                    <a:lnTo>
                      <a:pt x="74340" y="44130"/>
                    </a:lnTo>
                    <a:lnTo>
                      <a:pt x="77650" y="40987"/>
                    </a:lnTo>
                    <a:lnTo>
                      <a:pt x="80900" y="40166"/>
                    </a:lnTo>
                    <a:lnTo>
                      <a:pt x="84093" y="41672"/>
                    </a:lnTo>
                    <a:lnTo>
                      <a:pt x="85836" y="42910"/>
                    </a:lnTo>
                    <a:lnTo>
                      <a:pt x="86134" y="43878"/>
                    </a:lnTo>
                    <a:lnTo>
                      <a:pt x="85391" y="44270"/>
                    </a:lnTo>
                    <a:lnTo>
                      <a:pt x="83608" y="44084"/>
                    </a:lnTo>
                    <a:lnTo>
                      <a:pt x="82146" y="44683"/>
                    </a:lnTo>
                    <a:lnTo>
                      <a:pt x="81003" y="46063"/>
                    </a:lnTo>
                    <a:lnTo>
                      <a:pt x="80831" y="47536"/>
                    </a:lnTo>
                    <a:lnTo>
                      <a:pt x="81629" y="49097"/>
                    </a:lnTo>
                    <a:lnTo>
                      <a:pt x="82761" y="50173"/>
                    </a:lnTo>
                    <a:lnTo>
                      <a:pt x="84223" y="50768"/>
                    </a:lnTo>
                    <a:lnTo>
                      <a:pt x="85005" y="51581"/>
                    </a:lnTo>
                    <a:lnTo>
                      <a:pt x="85106" y="52617"/>
                    </a:lnTo>
                    <a:lnTo>
                      <a:pt x="85486" y="52902"/>
                    </a:lnTo>
                    <a:lnTo>
                      <a:pt x="84655" y="53379"/>
                    </a:lnTo>
                    <a:lnTo>
                      <a:pt x="83750" y="54087"/>
                    </a:lnTo>
                    <a:lnTo>
                      <a:pt x="83238" y="55320"/>
                    </a:lnTo>
                    <a:lnTo>
                      <a:pt x="83106" y="57306"/>
                    </a:lnTo>
                    <a:lnTo>
                      <a:pt x="80267" y="58857"/>
                    </a:lnTo>
                    <a:lnTo>
                      <a:pt x="79200" y="59143"/>
                    </a:lnTo>
                    <a:lnTo>
                      <a:pt x="78719" y="60169"/>
                    </a:lnTo>
                    <a:lnTo>
                      <a:pt x="77976" y="63073"/>
                    </a:lnTo>
                    <a:lnTo>
                      <a:pt x="78069" y="65256"/>
                    </a:lnTo>
                    <a:lnTo>
                      <a:pt x="78451" y="66367"/>
                    </a:lnTo>
                    <a:lnTo>
                      <a:pt x="78626" y="67271"/>
                    </a:lnTo>
                    <a:lnTo>
                      <a:pt x="79543" y="68382"/>
                    </a:lnTo>
                    <a:lnTo>
                      <a:pt x="80379" y="70087"/>
                    </a:lnTo>
                    <a:lnTo>
                      <a:pt x="80932" y="72334"/>
                    </a:lnTo>
                    <a:lnTo>
                      <a:pt x="82158" y="74067"/>
                    </a:lnTo>
                    <a:lnTo>
                      <a:pt x="85307" y="75773"/>
                    </a:lnTo>
                    <a:lnTo>
                      <a:pt x="86868" y="76766"/>
                    </a:lnTo>
                    <a:lnTo>
                      <a:pt x="88021" y="78202"/>
                    </a:lnTo>
                    <a:lnTo>
                      <a:pt x="88902" y="79502"/>
                    </a:lnTo>
                    <a:lnTo>
                      <a:pt x="91496" y="81230"/>
                    </a:lnTo>
                    <a:lnTo>
                      <a:pt x="91299" y="82464"/>
                    </a:lnTo>
                    <a:lnTo>
                      <a:pt x="90732" y="83670"/>
                    </a:lnTo>
                    <a:lnTo>
                      <a:pt x="90133" y="84236"/>
                    </a:lnTo>
                    <a:lnTo>
                      <a:pt x="88842" y="85783"/>
                    </a:lnTo>
                    <a:lnTo>
                      <a:pt x="87583" y="86655"/>
                    </a:lnTo>
                    <a:lnTo>
                      <a:pt x="85510" y="89382"/>
                    </a:lnTo>
                    <a:lnTo>
                      <a:pt x="82236" y="89528"/>
                    </a:lnTo>
                    <a:lnTo>
                      <a:pt x="81455" y="89746"/>
                    </a:lnTo>
                    <a:lnTo>
                      <a:pt x="80217" y="90491"/>
                    </a:lnTo>
                    <a:lnTo>
                      <a:pt x="79608" y="91851"/>
                    </a:lnTo>
                    <a:lnTo>
                      <a:pt x="80191" y="92944"/>
                    </a:lnTo>
                    <a:lnTo>
                      <a:pt x="80140" y="94048"/>
                    </a:lnTo>
                    <a:lnTo>
                      <a:pt x="79542" y="96195"/>
                    </a:lnTo>
                    <a:lnTo>
                      <a:pt x="80334" y="98485"/>
                    </a:lnTo>
                    <a:lnTo>
                      <a:pt x="81487" y="99536"/>
                    </a:lnTo>
                    <a:lnTo>
                      <a:pt x="81669" y="100142"/>
                    </a:lnTo>
                    <a:lnTo>
                      <a:pt x="81472" y="101215"/>
                    </a:lnTo>
                    <a:lnTo>
                      <a:pt x="79751" y="103395"/>
                    </a:lnTo>
                    <a:lnTo>
                      <a:pt x="79228" y="104202"/>
                    </a:lnTo>
                    <a:lnTo>
                      <a:pt x="77503" y="104598"/>
                    </a:lnTo>
                    <a:lnTo>
                      <a:pt x="76913" y="104391"/>
                    </a:lnTo>
                    <a:lnTo>
                      <a:pt x="76022" y="103642"/>
                    </a:lnTo>
                    <a:lnTo>
                      <a:pt x="75197" y="103421"/>
                    </a:lnTo>
                    <a:lnTo>
                      <a:pt x="73139" y="104304"/>
                    </a:lnTo>
                    <a:lnTo>
                      <a:pt x="71046" y="104846"/>
                    </a:lnTo>
                    <a:lnTo>
                      <a:pt x="69399" y="104436"/>
                    </a:lnTo>
                    <a:lnTo>
                      <a:pt x="67775" y="104382"/>
                    </a:lnTo>
                    <a:lnTo>
                      <a:pt x="66645" y="104746"/>
                    </a:lnTo>
                    <a:lnTo>
                      <a:pt x="65797" y="104887"/>
                    </a:lnTo>
                    <a:lnTo>
                      <a:pt x="64130" y="105829"/>
                    </a:lnTo>
                    <a:lnTo>
                      <a:pt x="61454" y="106510"/>
                    </a:lnTo>
                    <a:lnTo>
                      <a:pt x="60221" y="106367"/>
                    </a:lnTo>
                    <a:lnTo>
                      <a:pt x="59759" y="105481"/>
                    </a:lnTo>
                    <a:lnTo>
                      <a:pt x="59258" y="104213"/>
                    </a:lnTo>
                    <a:lnTo>
                      <a:pt x="59502" y="103638"/>
                    </a:lnTo>
                    <a:lnTo>
                      <a:pt x="61269" y="102641"/>
                    </a:lnTo>
                    <a:lnTo>
                      <a:pt x="61472" y="101687"/>
                    </a:lnTo>
                    <a:lnTo>
                      <a:pt x="63940" y="97093"/>
                    </a:lnTo>
                    <a:lnTo>
                      <a:pt x="64415" y="95596"/>
                    </a:lnTo>
                    <a:lnTo>
                      <a:pt x="64432" y="95107"/>
                    </a:lnTo>
                    <a:lnTo>
                      <a:pt x="63789" y="94782"/>
                    </a:lnTo>
                    <a:lnTo>
                      <a:pt x="62433" y="94796"/>
                    </a:lnTo>
                    <a:lnTo>
                      <a:pt x="56421" y="92927"/>
                    </a:lnTo>
                    <a:lnTo>
                      <a:pt x="56695" y="90784"/>
                    </a:lnTo>
                    <a:lnTo>
                      <a:pt x="54929" y="89628"/>
                    </a:lnTo>
                    <a:lnTo>
                      <a:pt x="53026" y="88597"/>
                    </a:lnTo>
                    <a:lnTo>
                      <a:pt x="52707" y="87446"/>
                    </a:lnTo>
                    <a:lnTo>
                      <a:pt x="50593" y="85120"/>
                    </a:lnTo>
                    <a:lnTo>
                      <a:pt x="49045" y="83814"/>
                    </a:lnTo>
                    <a:lnTo>
                      <a:pt x="47069" y="83162"/>
                    </a:lnTo>
                    <a:lnTo>
                      <a:pt x="45367" y="82206"/>
                    </a:lnTo>
                    <a:lnTo>
                      <a:pt x="44343" y="81621"/>
                    </a:lnTo>
                    <a:lnTo>
                      <a:pt x="43888" y="80533"/>
                    </a:lnTo>
                    <a:lnTo>
                      <a:pt x="43888" y="79889"/>
                    </a:lnTo>
                    <a:lnTo>
                      <a:pt x="43374" y="79267"/>
                    </a:lnTo>
                    <a:lnTo>
                      <a:pt x="42551" y="79334"/>
                    </a:lnTo>
                    <a:lnTo>
                      <a:pt x="41162" y="80200"/>
                    </a:lnTo>
                    <a:lnTo>
                      <a:pt x="39450" y="80945"/>
                    </a:lnTo>
                    <a:lnTo>
                      <a:pt x="39152" y="81487"/>
                    </a:lnTo>
                    <a:lnTo>
                      <a:pt x="39770" y="82777"/>
                    </a:lnTo>
                    <a:lnTo>
                      <a:pt x="40213" y="83595"/>
                    </a:lnTo>
                    <a:lnTo>
                      <a:pt x="40012" y="84371"/>
                    </a:lnTo>
                    <a:lnTo>
                      <a:pt x="39470" y="85357"/>
                    </a:lnTo>
                    <a:lnTo>
                      <a:pt x="36177" y="87531"/>
                    </a:lnTo>
                    <a:lnTo>
                      <a:pt x="35807" y="88294"/>
                    </a:lnTo>
                    <a:lnTo>
                      <a:pt x="36436" y="89512"/>
                    </a:lnTo>
                    <a:lnTo>
                      <a:pt x="36038" y="90078"/>
                    </a:lnTo>
                    <a:lnTo>
                      <a:pt x="33285" y="90880"/>
                    </a:lnTo>
                    <a:lnTo>
                      <a:pt x="33359" y="90215"/>
                    </a:lnTo>
                    <a:lnTo>
                      <a:pt x="33188" y="89142"/>
                    </a:lnTo>
                    <a:lnTo>
                      <a:pt x="31607" y="88002"/>
                    </a:lnTo>
                    <a:lnTo>
                      <a:pt x="29383" y="87117"/>
                    </a:lnTo>
                    <a:lnTo>
                      <a:pt x="24434" y="84084"/>
                    </a:lnTo>
                    <a:lnTo>
                      <a:pt x="22531" y="83685"/>
                    </a:lnTo>
                    <a:lnTo>
                      <a:pt x="20832" y="83330"/>
                    </a:lnTo>
                    <a:lnTo>
                      <a:pt x="18396" y="81875"/>
                    </a:lnTo>
                    <a:lnTo>
                      <a:pt x="17146" y="81621"/>
                    </a:lnTo>
                    <a:lnTo>
                      <a:pt x="15756" y="80579"/>
                    </a:lnTo>
                    <a:lnTo>
                      <a:pt x="12728" y="77071"/>
                    </a:lnTo>
                    <a:lnTo>
                      <a:pt x="10154" y="75157"/>
                    </a:lnTo>
                    <a:lnTo>
                      <a:pt x="8396" y="74189"/>
                    </a:lnTo>
                    <a:lnTo>
                      <a:pt x="7904" y="73245"/>
                    </a:lnTo>
                    <a:lnTo>
                      <a:pt x="7796" y="72274"/>
                    </a:lnTo>
                    <a:lnTo>
                      <a:pt x="7856" y="71944"/>
                    </a:lnTo>
                    <a:lnTo>
                      <a:pt x="9187" y="70568"/>
                    </a:lnTo>
                    <a:lnTo>
                      <a:pt x="10210" y="70368"/>
                    </a:lnTo>
                    <a:lnTo>
                      <a:pt x="11527" y="70323"/>
                    </a:lnTo>
                    <a:lnTo>
                      <a:pt x="12395" y="71021"/>
                    </a:lnTo>
                    <a:lnTo>
                      <a:pt x="13537" y="71169"/>
                    </a:lnTo>
                    <a:lnTo>
                      <a:pt x="14173" y="70277"/>
                    </a:lnTo>
                    <a:lnTo>
                      <a:pt x="14507" y="68991"/>
                    </a:lnTo>
                    <a:lnTo>
                      <a:pt x="14354" y="67354"/>
                    </a:lnTo>
                    <a:lnTo>
                      <a:pt x="11609" y="63541"/>
                    </a:lnTo>
                    <a:lnTo>
                      <a:pt x="9247" y="60878"/>
                    </a:lnTo>
                    <a:lnTo>
                      <a:pt x="8977" y="60290"/>
                    </a:lnTo>
                    <a:lnTo>
                      <a:pt x="9487" y="59792"/>
                    </a:lnTo>
                    <a:lnTo>
                      <a:pt x="10309" y="59524"/>
                    </a:lnTo>
                    <a:lnTo>
                      <a:pt x="11193" y="59747"/>
                    </a:lnTo>
                    <a:lnTo>
                      <a:pt x="13497" y="59939"/>
                    </a:lnTo>
                    <a:lnTo>
                      <a:pt x="15710" y="59693"/>
                    </a:lnTo>
                    <a:lnTo>
                      <a:pt x="16466" y="59044"/>
                    </a:lnTo>
                    <a:lnTo>
                      <a:pt x="16468" y="58168"/>
                    </a:lnTo>
                    <a:lnTo>
                      <a:pt x="15658" y="57355"/>
                    </a:lnTo>
                    <a:lnTo>
                      <a:pt x="13071" y="55160"/>
                    </a:lnTo>
                    <a:lnTo>
                      <a:pt x="11052" y="53226"/>
                    </a:lnTo>
                    <a:lnTo>
                      <a:pt x="8679" y="51742"/>
                    </a:lnTo>
                    <a:lnTo>
                      <a:pt x="6917" y="51145"/>
                    </a:lnTo>
                    <a:lnTo>
                      <a:pt x="6396" y="50392"/>
                    </a:lnTo>
                    <a:lnTo>
                      <a:pt x="6179" y="49586"/>
                    </a:lnTo>
                    <a:lnTo>
                      <a:pt x="6375" y="48103"/>
                    </a:lnTo>
                    <a:lnTo>
                      <a:pt x="6487" y="46221"/>
                    </a:lnTo>
                    <a:lnTo>
                      <a:pt x="6906" y="45037"/>
                    </a:lnTo>
                    <a:lnTo>
                      <a:pt x="8493" y="42799"/>
                    </a:lnTo>
                    <a:lnTo>
                      <a:pt x="10014" y="40424"/>
                    </a:lnTo>
                    <a:lnTo>
                      <a:pt x="10955" y="38137"/>
                    </a:lnTo>
                    <a:lnTo>
                      <a:pt x="11450" y="36012"/>
                    </a:lnTo>
                    <a:lnTo>
                      <a:pt x="11268" y="35402"/>
                    </a:lnTo>
                    <a:lnTo>
                      <a:pt x="10473" y="34950"/>
                    </a:lnTo>
                    <a:lnTo>
                      <a:pt x="8795" y="34491"/>
                    </a:lnTo>
                    <a:lnTo>
                      <a:pt x="6468" y="34891"/>
                    </a:lnTo>
                    <a:lnTo>
                      <a:pt x="4490" y="35663"/>
                    </a:lnTo>
                    <a:lnTo>
                      <a:pt x="3717" y="35722"/>
                    </a:lnTo>
                    <a:lnTo>
                      <a:pt x="3460" y="34771"/>
                    </a:lnTo>
                    <a:lnTo>
                      <a:pt x="3771" y="34352"/>
                    </a:lnTo>
                    <a:lnTo>
                      <a:pt x="4390" y="34402"/>
                    </a:lnTo>
                    <a:lnTo>
                      <a:pt x="4898" y="34581"/>
                    </a:lnTo>
                    <a:lnTo>
                      <a:pt x="5444" y="34150"/>
                    </a:lnTo>
                    <a:lnTo>
                      <a:pt x="5770" y="32866"/>
                    </a:lnTo>
                    <a:lnTo>
                      <a:pt x="4950" y="28396"/>
                    </a:lnTo>
                    <a:lnTo>
                      <a:pt x="6427" y="27999"/>
                    </a:lnTo>
                    <a:lnTo>
                      <a:pt x="6451" y="27348"/>
                    </a:lnTo>
                    <a:lnTo>
                      <a:pt x="6587" y="26780"/>
                    </a:lnTo>
                    <a:lnTo>
                      <a:pt x="8113" y="27559"/>
                    </a:lnTo>
                    <a:lnTo>
                      <a:pt x="10260" y="27573"/>
                    </a:lnTo>
                    <a:lnTo>
                      <a:pt x="12141" y="27416"/>
                    </a:lnTo>
                    <a:lnTo>
                      <a:pt x="12425" y="26976"/>
                    </a:lnTo>
                    <a:lnTo>
                      <a:pt x="12404" y="26335"/>
                    </a:lnTo>
                    <a:lnTo>
                      <a:pt x="12013" y="25839"/>
                    </a:lnTo>
                    <a:lnTo>
                      <a:pt x="11348" y="25433"/>
                    </a:lnTo>
                    <a:lnTo>
                      <a:pt x="10862" y="24812"/>
                    </a:lnTo>
                    <a:lnTo>
                      <a:pt x="9592" y="24541"/>
                    </a:lnTo>
                    <a:lnTo>
                      <a:pt x="5617" y="22925"/>
                    </a:lnTo>
                    <a:lnTo>
                      <a:pt x="3663" y="21207"/>
                    </a:lnTo>
                    <a:lnTo>
                      <a:pt x="3728" y="19387"/>
                    </a:lnTo>
                    <a:lnTo>
                      <a:pt x="4295" y="18388"/>
                    </a:lnTo>
                    <a:lnTo>
                      <a:pt x="4980" y="18036"/>
                    </a:lnTo>
                    <a:lnTo>
                      <a:pt x="4777" y="17699"/>
                    </a:lnTo>
                    <a:lnTo>
                      <a:pt x="2535" y="16854"/>
                    </a:lnTo>
                    <a:lnTo>
                      <a:pt x="1743" y="15677"/>
                    </a:lnTo>
                    <a:lnTo>
                      <a:pt x="2393" y="14164"/>
                    </a:lnTo>
                    <a:lnTo>
                      <a:pt x="1227" y="11100"/>
                    </a:lnTo>
                    <a:lnTo>
                      <a:pt x="0" y="9209"/>
                    </a:lnTo>
                    <a:lnTo>
                      <a:pt x="1205" y="8387"/>
                    </a:lnTo>
                    <a:lnTo>
                      <a:pt x="1372" y="7226"/>
                    </a:lnTo>
                    <a:lnTo>
                      <a:pt x="1467" y="6561"/>
                    </a:lnTo>
                    <a:lnTo>
                      <a:pt x="1963" y="6570"/>
                    </a:lnTo>
                    <a:lnTo>
                      <a:pt x="3907" y="5789"/>
                    </a:lnTo>
                    <a:lnTo>
                      <a:pt x="4613" y="5155"/>
                    </a:lnTo>
                    <a:lnTo>
                      <a:pt x="5023" y="4413"/>
                    </a:lnTo>
                    <a:lnTo>
                      <a:pt x="5489" y="4230"/>
                    </a:lnTo>
                    <a:lnTo>
                      <a:pt x="6794" y="5035"/>
                    </a:lnTo>
                    <a:lnTo>
                      <a:pt x="8167" y="5106"/>
                    </a:lnTo>
                    <a:lnTo>
                      <a:pt x="9709" y="4597"/>
                    </a:lnTo>
                    <a:lnTo>
                      <a:pt x="10862" y="3889"/>
                    </a:lnTo>
                    <a:lnTo>
                      <a:pt x="12246" y="3301"/>
                    </a:lnTo>
                    <a:lnTo>
                      <a:pt x="12875" y="2896"/>
                    </a:lnTo>
                    <a:lnTo>
                      <a:pt x="13676" y="2263"/>
                    </a:lnTo>
                    <a:lnTo>
                      <a:pt x="15295" y="388"/>
                    </a:lnTo>
                    <a:lnTo>
                      <a:pt x="17124" y="0"/>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92" name="ee4p_SK_1_15912">
                <a:extLst>
                  <a:ext uri="{FF2B5EF4-FFF2-40B4-BE49-F238E27FC236}">
                    <a16:creationId xmlns="" xmlns:a16="http://schemas.microsoft.com/office/drawing/2014/main" id="{46A465C1-37CB-436B-8E0F-B08E5FF8A214}"/>
                  </a:ext>
                </a:extLst>
              </p:cNvPr>
              <p:cNvSpPr>
                <a:spLocks noChangeAspect="1"/>
              </p:cNvSpPr>
              <p:nvPr>
                <p:custDataLst>
                  <p:tags r:id="rId44"/>
                </p:custDataLst>
              </p:nvPr>
            </p:nvSpPr>
            <p:spPr>
              <a:xfrm>
                <a:off x="5259435" y="3687682"/>
                <a:ext cx="505443" cy="210031"/>
              </a:xfrm>
              <a:custGeom>
                <a:avLst/>
                <a:gdLst/>
                <a:ahLst/>
                <a:cxnLst/>
                <a:rect l="0" t="0" r="0" b="0"/>
                <a:pathLst>
                  <a:path w="125509" h="52154">
                    <a:moveTo>
                      <a:pt x="125508" y="15038"/>
                    </a:moveTo>
                    <a:lnTo>
                      <a:pt x="125186" y="16218"/>
                    </a:lnTo>
                    <a:lnTo>
                      <a:pt x="124281" y="17591"/>
                    </a:lnTo>
                    <a:lnTo>
                      <a:pt x="123150" y="19009"/>
                    </a:lnTo>
                    <a:lnTo>
                      <a:pt x="122208" y="20721"/>
                    </a:lnTo>
                    <a:lnTo>
                      <a:pt x="120951" y="24378"/>
                    </a:lnTo>
                    <a:lnTo>
                      <a:pt x="120124" y="26062"/>
                    </a:lnTo>
                    <a:lnTo>
                      <a:pt x="116756" y="29396"/>
                    </a:lnTo>
                    <a:lnTo>
                      <a:pt x="116512" y="34025"/>
                    </a:lnTo>
                    <a:lnTo>
                      <a:pt x="116058" y="34364"/>
                    </a:lnTo>
                    <a:lnTo>
                      <a:pt x="108444" y="35930"/>
                    </a:lnTo>
                    <a:lnTo>
                      <a:pt x="107438" y="35690"/>
                    </a:lnTo>
                    <a:lnTo>
                      <a:pt x="106401" y="34789"/>
                    </a:lnTo>
                    <a:lnTo>
                      <a:pt x="105827" y="34134"/>
                    </a:lnTo>
                    <a:lnTo>
                      <a:pt x="105471" y="33651"/>
                    </a:lnTo>
                    <a:lnTo>
                      <a:pt x="104810" y="32371"/>
                    </a:lnTo>
                    <a:lnTo>
                      <a:pt x="103938" y="31462"/>
                    </a:lnTo>
                    <a:lnTo>
                      <a:pt x="102644" y="30720"/>
                    </a:lnTo>
                    <a:lnTo>
                      <a:pt x="101465" y="29857"/>
                    </a:lnTo>
                    <a:lnTo>
                      <a:pt x="99940" y="29823"/>
                    </a:lnTo>
                    <a:lnTo>
                      <a:pt x="95827" y="31039"/>
                    </a:lnTo>
                    <a:lnTo>
                      <a:pt x="92972" y="31172"/>
                    </a:lnTo>
                    <a:lnTo>
                      <a:pt x="91067" y="30782"/>
                    </a:lnTo>
                    <a:lnTo>
                      <a:pt x="88535" y="30045"/>
                    </a:lnTo>
                    <a:lnTo>
                      <a:pt x="83594" y="29929"/>
                    </a:lnTo>
                    <a:lnTo>
                      <a:pt x="80208" y="30577"/>
                    </a:lnTo>
                    <a:lnTo>
                      <a:pt x="79875" y="31479"/>
                    </a:lnTo>
                    <a:lnTo>
                      <a:pt x="76753" y="37134"/>
                    </a:lnTo>
                    <a:lnTo>
                      <a:pt x="72216" y="39215"/>
                    </a:lnTo>
                    <a:lnTo>
                      <a:pt x="68275" y="41347"/>
                    </a:lnTo>
                    <a:lnTo>
                      <a:pt x="67131" y="41778"/>
                    </a:lnTo>
                    <a:lnTo>
                      <a:pt x="65172" y="41109"/>
                    </a:lnTo>
                    <a:lnTo>
                      <a:pt x="62942" y="39843"/>
                    </a:lnTo>
                    <a:lnTo>
                      <a:pt x="61089" y="39185"/>
                    </a:lnTo>
                    <a:lnTo>
                      <a:pt x="59737" y="39475"/>
                    </a:lnTo>
                    <a:lnTo>
                      <a:pt x="58260" y="40909"/>
                    </a:lnTo>
                    <a:lnTo>
                      <a:pt x="57586" y="42362"/>
                    </a:lnTo>
                    <a:lnTo>
                      <a:pt x="53123" y="43425"/>
                    </a:lnTo>
                    <a:lnTo>
                      <a:pt x="45362" y="44053"/>
                    </a:lnTo>
                    <a:lnTo>
                      <a:pt x="42658" y="45479"/>
                    </a:lnTo>
                    <a:lnTo>
                      <a:pt x="41734" y="47195"/>
                    </a:lnTo>
                    <a:lnTo>
                      <a:pt x="41695" y="48514"/>
                    </a:lnTo>
                    <a:lnTo>
                      <a:pt x="42352" y="49635"/>
                    </a:lnTo>
                    <a:lnTo>
                      <a:pt x="41525" y="50941"/>
                    </a:lnTo>
                    <a:lnTo>
                      <a:pt x="41162" y="51486"/>
                    </a:lnTo>
                    <a:lnTo>
                      <a:pt x="35679" y="51772"/>
                    </a:lnTo>
                    <a:lnTo>
                      <a:pt x="28368" y="52153"/>
                    </a:lnTo>
                    <a:lnTo>
                      <a:pt x="23997" y="52056"/>
                    </a:lnTo>
                    <a:lnTo>
                      <a:pt x="19883" y="51964"/>
                    </a:lnTo>
                    <a:lnTo>
                      <a:pt x="17083" y="50845"/>
                    </a:lnTo>
                    <a:lnTo>
                      <a:pt x="13664" y="48657"/>
                    </a:lnTo>
                    <a:lnTo>
                      <a:pt x="10052" y="45743"/>
                    </a:lnTo>
                    <a:lnTo>
                      <a:pt x="9704" y="45675"/>
                    </a:lnTo>
                    <a:lnTo>
                      <a:pt x="9167" y="45365"/>
                    </a:lnTo>
                    <a:lnTo>
                      <a:pt x="6897" y="45147"/>
                    </a:lnTo>
                    <a:lnTo>
                      <a:pt x="6294" y="45319"/>
                    </a:lnTo>
                    <a:lnTo>
                      <a:pt x="4936" y="44371"/>
                    </a:lnTo>
                    <a:lnTo>
                      <a:pt x="4537" y="43137"/>
                    </a:lnTo>
                    <a:lnTo>
                      <a:pt x="2431" y="39892"/>
                    </a:lnTo>
                    <a:lnTo>
                      <a:pt x="60" y="34547"/>
                    </a:lnTo>
                    <a:lnTo>
                      <a:pt x="0" y="33002"/>
                    </a:lnTo>
                    <a:lnTo>
                      <a:pt x="924" y="31241"/>
                    </a:lnTo>
                    <a:lnTo>
                      <a:pt x="1783" y="29895"/>
                    </a:lnTo>
                    <a:lnTo>
                      <a:pt x="1904" y="28826"/>
                    </a:lnTo>
                    <a:lnTo>
                      <a:pt x="2000" y="28535"/>
                    </a:lnTo>
                    <a:lnTo>
                      <a:pt x="2710" y="26316"/>
                    </a:lnTo>
                    <a:lnTo>
                      <a:pt x="4435" y="23362"/>
                    </a:lnTo>
                    <a:lnTo>
                      <a:pt x="6035" y="21645"/>
                    </a:lnTo>
                    <a:lnTo>
                      <a:pt x="7203" y="21078"/>
                    </a:lnTo>
                    <a:lnTo>
                      <a:pt x="9600" y="21595"/>
                    </a:lnTo>
                    <a:lnTo>
                      <a:pt x="13708" y="22023"/>
                    </a:lnTo>
                    <a:lnTo>
                      <a:pt x="16865" y="21622"/>
                    </a:lnTo>
                    <a:lnTo>
                      <a:pt x="19808" y="20304"/>
                    </a:lnTo>
                    <a:lnTo>
                      <a:pt x="21408" y="19150"/>
                    </a:lnTo>
                    <a:lnTo>
                      <a:pt x="22775" y="17937"/>
                    </a:lnTo>
                    <a:lnTo>
                      <a:pt x="23230" y="17150"/>
                    </a:lnTo>
                    <a:lnTo>
                      <a:pt x="23837" y="16772"/>
                    </a:lnTo>
                    <a:lnTo>
                      <a:pt x="26273" y="16071"/>
                    </a:lnTo>
                    <a:lnTo>
                      <a:pt x="27048" y="15254"/>
                    </a:lnTo>
                    <a:lnTo>
                      <a:pt x="27368" y="13706"/>
                    </a:lnTo>
                    <a:lnTo>
                      <a:pt x="27579" y="11978"/>
                    </a:lnTo>
                    <a:lnTo>
                      <a:pt x="28081" y="10698"/>
                    </a:lnTo>
                    <a:lnTo>
                      <a:pt x="28707" y="9759"/>
                    </a:lnTo>
                    <a:lnTo>
                      <a:pt x="33215" y="7501"/>
                    </a:lnTo>
                    <a:lnTo>
                      <a:pt x="33619" y="6708"/>
                    </a:lnTo>
                    <a:lnTo>
                      <a:pt x="34343" y="5934"/>
                    </a:lnTo>
                    <a:lnTo>
                      <a:pt x="35675" y="5069"/>
                    </a:lnTo>
                    <a:lnTo>
                      <a:pt x="36968" y="3819"/>
                    </a:lnTo>
                    <a:lnTo>
                      <a:pt x="38338" y="3051"/>
                    </a:lnTo>
                    <a:lnTo>
                      <a:pt x="40100" y="3137"/>
                    </a:lnTo>
                    <a:lnTo>
                      <a:pt x="41725" y="2978"/>
                    </a:lnTo>
                    <a:lnTo>
                      <a:pt x="42993" y="2541"/>
                    </a:lnTo>
                    <a:lnTo>
                      <a:pt x="43550" y="2496"/>
                    </a:lnTo>
                    <a:lnTo>
                      <a:pt x="45893" y="2855"/>
                    </a:lnTo>
                    <a:lnTo>
                      <a:pt x="46314" y="4290"/>
                    </a:lnTo>
                    <a:lnTo>
                      <a:pt x="46560" y="5782"/>
                    </a:lnTo>
                    <a:lnTo>
                      <a:pt x="50564" y="5674"/>
                    </a:lnTo>
                    <a:lnTo>
                      <a:pt x="52793" y="2478"/>
                    </a:lnTo>
                    <a:lnTo>
                      <a:pt x="53946" y="2092"/>
                    </a:lnTo>
                    <a:lnTo>
                      <a:pt x="55801" y="979"/>
                    </a:lnTo>
                    <a:lnTo>
                      <a:pt x="57025" y="0"/>
                    </a:lnTo>
                    <a:lnTo>
                      <a:pt x="57867" y="613"/>
                    </a:lnTo>
                    <a:lnTo>
                      <a:pt x="59085" y="2669"/>
                    </a:lnTo>
                    <a:lnTo>
                      <a:pt x="60374" y="4323"/>
                    </a:lnTo>
                    <a:lnTo>
                      <a:pt x="61117" y="4976"/>
                    </a:lnTo>
                    <a:lnTo>
                      <a:pt x="61197" y="5484"/>
                    </a:lnTo>
                    <a:lnTo>
                      <a:pt x="61946" y="5788"/>
                    </a:lnTo>
                    <a:lnTo>
                      <a:pt x="63404" y="5972"/>
                    </a:lnTo>
                    <a:lnTo>
                      <a:pt x="64373" y="6472"/>
                    </a:lnTo>
                    <a:lnTo>
                      <a:pt x="64663" y="8008"/>
                    </a:lnTo>
                    <a:lnTo>
                      <a:pt x="64684" y="9399"/>
                    </a:lnTo>
                    <a:lnTo>
                      <a:pt x="64229" y="10393"/>
                    </a:lnTo>
                    <a:lnTo>
                      <a:pt x="63991" y="11275"/>
                    </a:lnTo>
                    <a:lnTo>
                      <a:pt x="65000" y="11620"/>
                    </a:lnTo>
                    <a:lnTo>
                      <a:pt x="66474" y="11286"/>
                    </a:lnTo>
                    <a:lnTo>
                      <a:pt x="67517" y="10789"/>
                    </a:lnTo>
                    <a:lnTo>
                      <a:pt x="70646" y="11935"/>
                    </a:lnTo>
                    <a:lnTo>
                      <a:pt x="71752" y="9376"/>
                    </a:lnTo>
                    <a:lnTo>
                      <a:pt x="72991" y="8069"/>
                    </a:lnTo>
                    <a:lnTo>
                      <a:pt x="74602" y="7461"/>
                    </a:lnTo>
                    <a:lnTo>
                      <a:pt x="76062" y="6662"/>
                    </a:lnTo>
                    <a:lnTo>
                      <a:pt x="77399" y="6097"/>
                    </a:lnTo>
                    <a:lnTo>
                      <a:pt x="78321" y="6130"/>
                    </a:lnTo>
                    <a:lnTo>
                      <a:pt x="78718" y="5894"/>
                    </a:lnTo>
                    <a:lnTo>
                      <a:pt x="79865" y="5955"/>
                    </a:lnTo>
                    <a:lnTo>
                      <a:pt x="81193" y="6213"/>
                    </a:lnTo>
                    <a:lnTo>
                      <a:pt x="82996" y="5912"/>
                    </a:lnTo>
                    <a:lnTo>
                      <a:pt x="85492" y="6536"/>
                    </a:lnTo>
                    <a:lnTo>
                      <a:pt x="87051" y="7718"/>
                    </a:lnTo>
                    <a:lnTo>
                      <a:pt x="88576" y="8118"/>
                    </a:lnTo>
                    <a:lnTo>
                      <a:pt x="90318" y="8049"/>
                    </a:lnTo>
                    <a:lnTo>
                      <a:pt x="91510" y="7398"/>
                    </a:lnTo>
                    <a:lnTo>
                      <a:pt x="93240" y="5150"/>
                    </a:lnTo>
                    <a:lnTo>
                      <a:pt x="94495" y="5186"/>
                    </a:lnTo>
                    <a:lnTo>
                      <a:pt x="96460" y="4830"/>
                    </a:lnTo>
                    <a:lnTo>
                      <a:pt x="99234" y="4850"/>
                    </a:lnTo>
                    <a:lnTo>
                      <a:pt x="105628" y="5331"/>
                    </a:lnTo>
                    <a:lnTo>
                      <a:pt x="107231" y="6192"/>
                    </a:lnTo>
                    <a:lnTo>
                      <a:pt x="111167" y="7294"/>
                    </a:lnTo>
                    <a:lnTo>
                      <a:pt x="112882" y="8565"/>
                    </a:lnTo>
                    <a:lnTo>
                      <a:pt x="113644" y="10082"/>
                    </a:lnTo>
                    <a:lnTo>
                      <a:pt x="114041" y="11128"/>
                    </a:lnTo>
                    <a:lnTo>
                      <a:pt x="118075" y="12738"/>
                    </a:lnTo>
                    <a:lnTo>
                      <a:pt x="124056" y="14793"/>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93" name="ee4p_SI_1_15912">
                <a:extLst>
                  <a:ext uri="{FF2B5EF4-FFF2-40B4-BE49-F238E27FC236}">
                    <a16:creationId xmlns="" xmlns:a16="http://schemas.microsoft.com/office/drawing/2014/main" id="{364FC55B-3911-490B-A7CC-7EC223E10BFB}"/>
                  </a:ext>
                </a:extLst>
              </p:cNvPr>
              <p:cNvSpPr>
                <a:spLocks noChangeAspect="1"/>
              </p:cNvSpPr>
              <p:nvPr>
                <p:custDataLst>
                  <p:tags r:id="rId45"/>
                </p:custDataLst>
              </p:nvPr>
            </p:nvSpPr>
            <p:spPr>
              <a:xfrm>
                <a:off x="4949148" y="3999225"/>
                <a:ext cx="279435" cy="159829"/>
              </a:xfrm>
              <a:custGeom>
                <a:avLst/>
                <a:gdLst/>
                <a:ahLst/>
                <a:cxnLst/>
                <a:rect l="0" t="0" r="0" b="0"/>
                <a:pathLst>
                  <a:path w="69388" h="39688">
                    <a:moveTo>
                      <a:pt x="69387" y="10107"/>
                    </a:moveTo>
                    <a:lnTo>
                      <a:pt x="67429" y="9427"/>
                    </a:lnTo>
                    <a:lnTo>
                      <a:pt x="65075" y="9143"/>
                    </a:lnTo>
                    <a:lnTo>
                      <a:pt x="64632" y="9511"/>
                    </a:lnTo>
                    <a:lnTo>
                      <a:pt x="63686" y="9885"/>
                    </a:lnTo>
                    <a:lnTo>
                      <a:pt x="63207" y="10553"/>
                    </a:lnTo>
                    <a:lnTo>
                      <a:pt x="63574" y="13181"/>
                    </a:lnTo>
                    <a:lnTo>
                      <a:pt x="63002" y="13632"/>
                    </a:lnTo>
                    <a:lnTo>
                      <a:pt x="60326" y="13372"/>
                    </a:lnTo>
                    <a:lnTo>
                      <a:pt x="59443" y="13674"/>
                    </a:lnTo>
                    <a:lnTo>
                      <a:pt x="57988" y="15502"/>
                    </a:lnTo>
                    <a:lnTo>
                      <a:pt x="56498" y="16270"/>
                    </a:lnTo>
                    <a:lnTo>
                      <a:pt x="54602" y="16818"/>
                    </a:lnTo>
                    <a:lnTo>
                      <a:pt x="53203" y="17479"/>
                    </a:lnTo>
                    <a:lnTo>
                      <a:pt x="51432" y="18053"/>
                    </a:lnTo>
                    <a:lnTo>
                      <a:pt x="49922" y="18399"/>
                    </a:lnTo>
                    <a:lnTo>
                      <a:pt x="49327" y="19197"/>
                    </a:lnTo>
                    <a:lnTo>
                      <a:pt x="48964" y="20080"/>
                    </a:lnTo>
                    <a:lnTo>
                      <a:pt x="49059" y="20930"/>
                    </a:lnTo>
                    <a:lnTo>
                      <a:pt x="50592" y="22609"/>
                    </a:lnTo>
                    <a:lnTo>
                      <a:pt x="50799" y="24399"/>
                    </a:lnTo>
                    <a:lnTo>
                      <a:pt x="50633" y="26586"/>
                    </a:lnTo>
                    <a:lnTo>
                      <a:pt x="50281" y="27752"/>
                    </a:lnTo>
                    <a:lnTo>
                      <a:pt x="49676" y="28527"/>
                    </a:lnTo>
                    <a:lnTo>
                      <a:pt x="45902" y="29532"/>
                    </a:lnTo>
                    <a:lnTo>
                      <a:pt x="41987" y="31322"/>
                    </a:lnTo>
                    <a:lnTo>
                      <a:pt x="41896" y="31732"/>
                    </a:lnTo>
                    <a:lnTo>
                      <a:pt x="43682" y="33323"/>
                    </a:lnTo>
                    <a:lnTo>
                      <a:pt x="43753" y="33720"/>
                    </a:lnTo>
                    <a:lnTo>
                      <a:pt x="42276" y="34624"/>
                    </a:lnTo>
                    <a:lnTo>
                      <a:pt x="42131" y="35530"/>
                    </a:lnTo>
                    <a:lnTo>
                      <a:pt x="42300" y="36578"/>
                    </a:lnTo>
                    <a:lnTo>
                      <a:pt x="43084" y="37657"/>
                    </a:lnTo>
                    <a:lnTo>
                      <a:pt x="43367" y="38625"/>
                    </a:lnTo>
                    <a:lnTo>
                      <a:pt x="41214" y="39329"/>
                    </a:lnTo>
                    <a:lnTo>
                      <a:pt x="38303" y="39072"/>
                    </a:lnTo>
                    <a:lnTo>
                      <a:pt x="34857" y="37723"/>
                    </a:lnTo>
                    <a:lnTo>
                      <a:pt x="33649" y="37921"/>
                    </a:lnTo>
                    <a:lnTo>
                      <a:pt x="32479" y="38617"/>
                    </a:lnTo>
                    <a:lnTo>
                      <a:pt x="31285" y="38318"/>
                    </a:lnTo>
                    <a:lnTo>
                      <a:pt x="29970" y="37487"/>
                    </a:lnTo>
                    <a:lnTo>
                      <a:pt x="28111" y="35756"/>
                    </a:lnTo>
                    <a:lnTo>
                      <a:pt x="27206" y="34693"/>
                    </a:lnTo>
                    <a:lnTo>
                      <a:pt x="26834" y="33561"/>
                    </a:lnTo>
                    <a:lnTo>
                      <a:pt x="26327" y="33397"/>
                    </a:lnTo>
                    <a:lnTo>
                      <a:pt x="25556" y="33726"/>
                    </a:lnTo>
                    <a:lnTo>
                      <a:pt x="24919" y="35103"/>
                    </a:lnTo>
                    <a:lnTo>
                      <a:pt x="23198" y="37562"/>
                    </a:lnTo>
                    <a:lnTo>
                      <a:pt x="21928" y="38230"/>
                    </a:lnTo>
                    <a:lnTo>
                      <a:pt x="20006" y="38088"/>
                    </a:lnTo>
                    <a:lnTo>
                      <a:pt x="17314" y="38128"/>
                    </a:lnTo>
                    <a:lnTo>
                      <a:pt x="15640" y="38329"/>
                    </a:lnTo>
                    <a:lnTo>
                      <a:pt x="13589" y="37461"/>
                    </a:lnTo>
                    <a:lnTo>
                      <a:pt x="13092" y="37628"/>
                    </a:lnTo>
                    <a:lnTo>
                      <a:pt x="13088" y="38198"/>
                    </a:lnTo>
                    <a:lnTo>
                      <a:pt x="12325" y="39098"/>
                    </a:lnTo>
                    <a:lnTo>
                      <a:pt x="11067" y="39687"/>
                    </a:lnTo>
                    <a:lnTo>
                      <a:pt x="5241" y="38359"/>
                    </a:lnTo>
                    <a:lnTo>
                      <a:pt x="4416" y="37256"/>
                    </a:lnTo>
                    <a:lnTo>
                      <a:pt x="5729" y="36732"/>
                    </a:lnTo>
                    <a:lnTo>
                      <a:pt x="7553" y="35312"/>
                    </a:lnTo>
                    <a:lnTo>
                      <a:pt x="8795" y="35467"/>
                    </a:lnTo>
                    <a:lnTo>
                      <a:pt x="10315" y="35167"/>
                    </a:lnTo>
                    <a:lnTo>
                      <a:pt x="10978" y="34563"/>
                    </a:lnTo>
                    <a:lnTo>
                      <a:pt x="10015" y="32759"/>
                    </a:lnTo>
                    <a:lnTo>
                      <a:pt x="7594" y="30532"/>
                    </a:lnTo>
                    <a:lnTo>
                      <a:pt x="6307" y="29686"/>
                    </a:lnTo>
                    <a:lnTo>
                      <a:pt x="4536" y="29125"/>
                    </a:lnTo>
                    <a:lnTo>
                      <a:pt x="4232" y="28525"/>
                    </a:lnTo>
                    <a:lnTo>
                      <a:pt x="5212" y="25007"/>
                    </a:lnTo>
                    <a:lnTo>
                      <a:pt x="4917" y="24507"/>
                    </a:lnTo>
                    <a:lnTo>
                      <a:pt x="2895" y="24672"/>
                    </a:lnTo>
                    <a:lnTo>
                      <a:pt x="2420" y="24304"/>
                    </a:lnTo>
                    <a:lnTo>
                      <a:pt x="2256" y="23694"/>
                    </a:lnTo>
                    <a:lnTo>
                      <a:pt x="2392" y="22856"/>
                    </a:lnTo>
                    <a:lnTo>
                      <a:pt x="3755" y="21486"/>
                    </a:lnTo>
                    <a:lnTo>
                      <a:pt x="5271" y="20270"/>
                    </a:lnTo>
                    <a:lnTo>
                      <a:pt x="5677" y="19588"/>
                    </a:lnTo>
                    <a:lnTo>
                      <a:pt x="5623" y="19055"/>
                    </a:lnTo>
                    <a:lnTo>
                      <a:pt x="3681" y="18514"/>
                    </a:lnTo>
                    <a:lnTo>
                      <a:pt x="2511" y="17960"/>
                    </a:lnTo>
                    <a:lnTo>
                      <a:pt x="1583" y="17768"/>
                    </a:lnTo>
                    <a:lnTo>
                      <a:pt x="946" y="18079"/>
                    </a:lnTo>
                    <a:lnTo>
                      <a:pt x="473" y="17729"/>
                    </a:lnTo>
                    <a:lnTo>
                      <a:pt x="0" y="16714"/>
                    </a:lnTo>
                    <a:lnTo>
                      <a:pt x="470" y="15165"/>
                    </a:lnTo>
                    <a:lnTo>
                      <a:pt x="2218" y="13733"/>
                    </a:lnTo>
                    <a:lnTo>
                      <a:pt x="4092" y="12461"/>
                    </a:lnTo>
                    <a:lnTo>
                      <a:pt x="5724" y="11533"/>
                    </a:lnTo>
                    <a:lnTo>
                      <a:pt x="6666" y="11135"/>
                    </a:lnTo>
                    <a:lnTo>
                      <a:pt x="7115" y="9542"/>
                    </a:lnTo>
                    <a:lnTo>
                      <a:pt x="8087" y="9708"/>
                    </a:lnTo>
                    <a:lnTo>
                      <a:pt x="10019" y="9793"/>
                    </a:lnTo>
                    <a:lnTo>
                      <a:pt x="12174" y="10155"/>
                    </a:lnTo>
                    <a:lnTo>
                      <a:pt x="14183" y="10599"/>
                    </a:lnTo>
                    <a:lnTo>
                      <a:pt x="15949" y="11162"/>
                    </a:lnTo>
                    <a:lnTo>
                      <a:pt x="19659" y="11750"/>
                    </a:lnTo>
                    <a:lnTo>
                      <a:pt x="23034" y="12105"/>
                    </a:lnTo>
                    <a:lnTo>
                      <a:pt x="24051" y="12432"/>
                    </a:lnTo>
                    <a:lnTo>
                      <a:pt x="24882" y="12407"/>
                    </a:lnTo>
                    <a:lnTo>
                      <a:pt x="25906" y="12887"/>
                    </a:lnTo>
                    <a:lnTo>
                      <a:pt x="26511" y="12520"/>
                    </a:lnTo>
                    <a:lnTo>
                      <a:pt x="26949" y="11878"/>
                    </a:lnTo>
                    <a:lnTo>
                      <a:pt x="28789" y="11120"/>
                    </a:lnTo>
                    <a:lnTo>
                      <a:pt x="30482" y="10129"/>
                    </a:lnTo>
                    <a:lnTo>
                      <a:pt x="31672" y="8867"/>
                    </a:lnTo>
                    <a:lnTo>
                      <a:pt x="32337" y="7870"/>
                    </a:lnTo>
                    <a:lnTo>
                      <a:pt x="33501" y="7163"/>
                    </a:lnTo>
                    <a:lnTo>
                      <a:pt x="34742" y="6959"/>
                    </a:lnTo>
                    <a:lnTo>
                      <a:pt x="35876" y="6605"/>
                    </a:lnTo>
                    <a:lnTo>
                      <a:pt x="40659" y="6133"/>
                    </a:lnTo>
                    <a:lnTo>
                      <a:pt x="45573" y="6503"/>
                    </a:lnTo>
                    <a:lnTo>
                      <a:pt x="47919" y="5808"/>
                    </a:lnTo>
                    <a:lnTo>
                      <a:pt x="49849" y="4590"/>
                    </a:lnTo>
                    <a:lnTo>
                      <a:pt x="52671" y="4248"/>
                    </a:lnTo>
                    <a:lnTo>
                      <a:pt x="52818" y="4233"/>
                    </a:lnTo>
                    <a:lnTo>
                      <a:pt x="57036" y="5169"/>
                    </a:lnTo>
                    <a:lnTo>
                      <a:pt x="57360" y="4624"/>
                    </a:lnTo>
                    <a:lnTo>
                      <a:pt x="57541" y="4384"/>
                    </a:lnTo>
                    <a:lnTo>
                      <a:pt x="57461" y="1725"/>
                    </a:lnTo>
                    <a:lnTo>
                      <a:pt x="58796" y="514"/>
                    </a:lnTo>
                    <a:lnTo>
                      <a:pt x="60031" y="0"/>
                    </a:lnTo>
                    <a:lnTo>
                      <a:pt x="64244" y="168"/>
                    </a:lnTo>
                    <a:lnTo>
                      <a:pt x="64794" y="984"/>
                    </a:lnTo>
                    <a:lnTo>
                      <a:pt x="65015" y="2250"/>
                    </a:lnTo>
                    <a:lnTo>
                      <a:pt x="65390" y="3945"/>
                    </a:lnTo>
                    <a:lnTo>
                      <a:pt x="66092" y="4413"/>
                    </a:lnTo>
                    <a:lnTo>
                      <a:pt x="66476" y="5080"/>
                    </a:lnTo>
                    <a:lnTo>
                      <a:pt x="66403" y="6252"/>
                    </a:lnTo>
                    <a:lnTo>
                      <a:pt x="67226" y="7126"/>
                    </a:lnTo>
                    <a:lnTo>
                      <a:pt x="69154" y="9492"/>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94" name="ee4p_SE_1_15912">
                <a:extLst>
                  <a:ext uri="{FF2B5EF4-FFF2-40B4-BE49-F238E27FC236}">
                    <a16:creationId xmlns="" xmlns:a16="http://schemas.microsoft.com/office/drawing/2014/main" id="{299B2AB9-C96F-421E-8269-21A0FE398E3C}"/>
                  </a:ext>
                </a:extLst>
              </p:cNvPr>
              <p:cNvSpPr>
                <a:spLocks noChangeAspect="1"/>
              </p:cNvSpPr>
              <p:nvPr>
                <p:custDataLst>
                  <p:tags r:id="rId46"/>
                </p:custDataLst>
              </p:nvPr>
            </p:nvSpPr>
            <p:spPr>
              <a:xfrm>
                <a:off x="4750476" y="1100644"/>
                <a:ext cx="1158370" cy="1897954"/>
              </a:xfrm>
              <a:custGeom>
                <a:avLst/>
                <a:gdLst>
                  <a:gd name="connsiteX0" fmla="*/ 129980 w 287641"/>
                  <a:gd name="connsiteY0" fmla="*/ 408700 h 471291"/>
                  <a:gd name="connsiteX1" fmla="*/ 131392 w 287641"/>
                  <a:gd name="connsiteY1" fmla="*/ 409106 h 471291"/>
                  <a:gd name="connsiteX2" fmla="*/ 132021 w 287641"/>
                  <a:gd name="connsiteY2" fmla="*/ 409502 h 471291"/>
                  <a:gd name="connsiteX3" fmla="*/ 130533 w 287641"/>
                  <a:gd name="connsiteY3" fmla="*/ 410751 h 471291"/>
                  <a:gd name="connsiteX4" fmla="*/ 130706 w 287641"/>
                  <a:gd name="connsiteY4" fmla="*/ 412376 h 471291"/>
                  <a:gd name="connsiteX5" fmla="*/ 130602 w 287641"/>
                  <a:gd name="connsiteY5" fmla="*/ 413049 h 471291"/>
                  <a:gd name="connsiteX6" fmla="*/ 126847 w 287641"/>
                  <a:gd name="connsiteY6" fmla="*/ 420100 h 471291"/>
                  <a:gd name="connsiteX7" fmla="*/ 125843 w 287641"/>
                  <a:gd name="connsiteY7" fmla="*/ 424667 h 471291"/>
                  <a:gd name="connsiteX8" fmla="*/ 124511 w 287641"/>
                  <a:gd name="connsiteY8" fmla="*/ 425780 h 471291"/>
                  <a:gd name="connsiteX9" fmla="*/ 118993 w 287641"/>
                  <a:gd name="connsiteY9" fmla="*/ 441942 h 471291"/>
                  <a:gd name="connsiteX10" fmla="*/ 117858 w 287641"/>
                  <a:gd name="connsiteY10" fmla="*/ 443517 h 471291"/>
                  <a:gd name="connsiteX11" fmla="*/ 116851 w 287641"/>
                  <a:gd name="connsiteY11" fmla="*/ 443406 h 471291"/>
                  <a:gd name="connsiteX12" fmla="*/ 116180 w 287641"/>
                  <a:gd name="connsiteY12" fmla="*/ 441305 h 471291"/>
                  <a:gd name="connsiteX13" fmla="*/ 116022 w 287641"/>
                  <a:gd name="connsiteY13" fmla="*/ 435892 h 471291"/>
                  <a:gd name="connsiteX14" fmla="*/ 116424 w 287641"/>
                  <a:gd name="connsiteY14" fmla="*/ 433213 h 471291"/>
                  <a:gd name="connsiteX15" fmla="*/ 121246 w 287641"/>
                  <a:gd name="connsiteY15" fmla="*/ 423521 h 471291"/>
                  <a:gd name="connsiteX16" fmla="*/ 123398 w 287641"/>
                  <a:gd name="connsiteY16" fmla="*/ 422728 h 471291"/>
                  <a:gd name="connsiteX17" fmla="*/ 126426 w 287641"/>
                  <a:gd name="connsiteY17" fmla="*/ 416765 h 471291"/>
                  <a:gd name="connsiteX18" fmla="*/ 127242 w 287641"/>
                  <a:gd name="connsiteY18" fmla="*/ 414108 h 471291"/>
                  <a:gd name="connsiteX19" fmla="*/ 128555 w 287641"/>
                  <a:gd name="connsiteY19" fmla="*/ 411712 h 471291"/>
                  <a:gd name="connsiteX20" fmla="*/ 129330 w 287641"/>
                  <a:gd name="connsiteY20" fmla="*/ 409567 h 471291"/>
                  <a:gd name="connsiteX21" fmla="*/ 171445 w 287641"/>
                  <a:gd name="connsiteY21" fmla="*/ 390509 h 471291"/>
                  <a:gd name="connsiteX22" fmla="*/ 172680 w 287641"/>
                  <a:gd name="connsiteY22" fmla="*/ 391004 h 471291"/>
                  <a:gd name="connsiteX23" fmla="*/ 175334 w 287641"/>
                  <a:gd name="connsiteY23" fmla="*/ 393055 h 471291"/>
                  <a:gd name="connsiteX24" fmla="*/ 173505 w 287641"/>
                  <a:gd name="connsiteY24" fmla="*/ 393817 h 471291"/>
                  <a:gd name="connsiteX25" fmla="*/ 172429 w 287641"/>
                  <a:gd name="connsiteY25" fmla="*/ 396070 h 471291"/>
                  <a:gd name="connsiteX26" fmla="*/ 170948 w 287641"/>
                  <a:gd name="connsiteY26" fmla="*/ 396450 h 471291"/>
                  <a:gd name="connsiteX27" fmla="*/ 169527 w 287641"/>
                  <a:gd name="connsiteY27" fmla="*/ 397201 h 471291"/>
                  <a:gd name="connsiteX28" fmla="*/ 169020 w 287641"/>
                  <a:gd name="connsiteY28" fmla="*/ 404312 h 471291"/>
                  <a:gd name="connsiteX29" fmla="*/ 171607 w 287641"/>
                  <a:gd name="connsiteY29" fmla="*/ 407008 h 471291"/>
                  <a:gd name="connsiteX30" fmla="*/ 170186 w 287641"/>
                  <a:gd name="connsiteY30" fmla="*/ 407385 h 471291"/>
                  <a:gd name="connsiteX31" fmla="*/ 168886 w 287641"/>
                  <a:gd name="connsiteY31" fmla="*/ 408192 h 471291"/>
                  <a:gd name="connsiteX32" fmla="*/ 167957 w 287641"/>
                  <a:gd name="connsiteY32" fmla="*/ 409384 h 471291"/>
                  <a:gd name="connsiteX33" fmla="*/ 167007 w 287641"/>
                  <a:gd name="connsiteY33" fmla="*/ 411948 h 471291"/>
                  <a:gd name="connsiteX34" fmla="*/ 163438 w 287641"/>
                  <a:gd name="connsiteY34" fmla="*/ 413400 h 471291"/>
                  <a:gd name="connsiteX35" fmla="*/ 162086 w 287641"/>
                  <a:gd name="connsiteY35" fmla="*/ 414474 h 471291"/>
                  <a:gd name="connsiteX36" fmla="*/ 160093 w 287641"/>
                  <a:gd name="connsiteY36" fmla="*/ 416861 h 471291"/>
                  <a:gd name="connsiteX37" fmla="*/ 159054 w 287641"/>
                  <a:gd name="connsiteY37" fmla="*/ 420321 h 471291"/>
                  <a:gd name="connsiteX38" fmla="*/ 157035 w 287641"/>
                  <a:gd name="connsiteY38" fmla="*/ 421795 h 471291"/>
                  <a:gd name="connsiteX39" fmla="*/ 154768 w 287641"/>
                  <a:gd name="connsiteY39" fmla="*/ 422144 h 471291"/>
                  <a:gd name="connsiteX40" fmla="*/ 156098 w 287641"/>
                  <a:gd name="connsiteY40" fmla="*/ 419312 h 471291"/>
                  <a:gd name="connsiteX41" fmla="*/ 157841 w 287641"/>
                  <a:gd name="connsiteY41" fmla="*/ 417002 h 471291"/>
                  <a:gd name="connsiteX42" fmla="*/ 156165 w 287641"/>
                  <a:gd name="connsiteY42" fmla="*/ 415416 h 471291"/>
                  <a:gd name="connsiteX43" fmla="*/ 155156 w 287641"/>
                  <a:gd name="connsiteY43" fmla="*/ 412931 h 471291"/>
                  <a:gd name="connsiteX44" fmla="*/ 153855 w 287641"/>
                  <a:gd name="connsiteY44" fmla="*/ 411024 h 471291"/>
                  <a:gd name="connsiteX45" fmla="*/ 154891 w 287641"/>
                  <a:gd name="connsiteY45" fmla="*/ 408891 h 471291"/>
                  <a:gd name="connsiteX46" fmla="*/ 154381 w 287641"/>
                  <a:gd name="connsiteY46" fmla="*/ 405391 h 471291"/>
                  <a:gd name="connsiteX47" fmla="*/ 154550 w 287641"/>
                  <a:gd name="connsiteY47" fmla="*/ 401970 h 471291"/>
                  <a:gd name="connsiteX48" fmla="*/ 156061 w 287641"/>
                  <a:gd name="connsiteY48" fmla="*/ 400241 h 471291"/>
                  <a:gd name="connsiteX49" fmla="*/ 157793 w 287641"/>
                  <a:gd name="connsiteY49" fmla="*/ 398831 h 471291"/>
                  <a:gd name="connsiteX50" fmla="*/ 160490 w 287641"/>
                  <a:gd name="connsiteY50" fmla="*/ 395583 h 471291"/>
                  <a:gd name="connsiteX51" fmla="*/ 163414 w 287641"/>
                  <a:gd name="connsiteY51" fmla="*/ 393226 h 471291"/>
                  <a:gd name="connsiteX52" fmla="*/ 167493 w 287641"/>
                  <a:gd name="connsiteY52" fmla="*/ 392166 h 471291"/>
                  <a:gd name="connsiteX53" fmla="*/ 169335 w 287641"/>
                  <a:gd name="connsiteY53" fmla="*/ 393143 h 471291"/>
                  <a:gd name="connsiteX54" fmla="*/ 170130 w 287641"/>
                  <a:gd name="connsiteY54" fmla="*/ 390998 h 471291"/>
                  <a:gd name="connsiteX55" fmla="*/ 176625 w 287641"/>
                  <a:gd name="connsiteY55" fmla="*/ 388398 h 471291"/>
                  <a:gd name="connsiteX56" fmla="*/ 179860 w 287641"/>
                  <a:gd name="connsiteY56" fmla="*/ 388520 h 471291"/>
                  <a:gd name="connsiteX57" fmla="*/ 180972 w 287641"/>
                  <a:gd name="connsiteY57" fmla="*/ 388990 h 471291"/>
                  <a:gd name="connsiteX58" fmla="*/ 177100 w 287641"/>
                  <a:gd name="connsiteY58" fmla="*/ 390280 h 471291"/>
                  <a:gd name="connsiteX59" fmla="*/ 176703 w 287641"/>
                  <a:gd name="connsiteY59" fmla="*/ 392277 h 471291"/>
                  <a:gd name="connsiteX60" fmla="*/ 175556 w 287641"/>
                  <a:gd name="connsiteY60" fmla="*/ 392125 h 471291"/>
                  <a:gd name="connsiteX61" fmla="*/ 174511 w 287641"/>
                  <a:gd name="connsiteY61" fmla="*/ 390651 h 471291"/>
                  <a:gd name="connsiteX62" fmla="*/ 161812 w 287641"/>
                  <a:gd name="connsiteY62" fmla="*/ 351984 h 471291"/>
                  <a:gd name="connsiteX63" fmla="*/ 162267 w 287641"/>
                  <a:gd name="connsiteY63" fmla="*/ 352091 h 471291"/>
                  <a:gd name="connsiteX64" fmla="*/ 160734 w 287641"/>
                  <a:gd name="connsiteY64" fmla="*/ 354550 h 471291"/>
                  <a:gd name="connsiteX65" fmla="*/ 159754 w 287641"/>
                  <a:gd name="connsiteY65" fmla="*/ 354860 h 471291"/>
                  <a:gd name="connsiteX66" fmla="*/ 159268 w 287641"/>
                  <a:gd name="connsiteY66" fmla="*/ 354762 h 471291"/>
                  <a:gd name="connsiteX67" fmla="*/ 159873 w 287641"/>
                  <a:gd name="connsiteY67" fmla="*/ 353249 h 471291"/>
                  <a:gd name="connsiteX68" fmla="*/ 160322 w 287641"/>
                  <a:gd name="connsiteY68" fmla="*/ 352596 h 471291"/>
                  <a:gd name="connsiteX69" fmla="*/ 165261 w 287641"/>
                  <a:gd name="connsiteY69" fmla="*/ 337596 h 471291"/>
                  <a:gd name="connsiteX70" fmla="*/ 166975 w 287641"/>
                  <a:gd name="connsiteY70" fmla="*/ 338028 h 471291"/>
                  <a:gd name="connsiteX71" fmla="*/ 166964 w 287641"/>
                  <a:gd name="connsiteY71" fmla="*/ 338356 h 471291"/>
                  <a:gd name="connsiteX72" fmla="*/ 165325 w 287641"/>
                  <a:gd name="connsiteY72" fmla="*/ 339420 h 471291"/>
                  <a:gd name="connsiteX73" fmla="*/ 164697 w 287641"/>
                  <a:gd name="connsiteY73" fmla="*/ 340135 h 471291"/>
                  <a:gd name="connsiteX74" fmla="*/ 164142 w 287641"/>
                  <a:gd name="connsiteY74" fmla="*/ 341220 h 471291"/>
                  <a:gd name="connsiteX75" fmla="*/ 163585 w 287641"/>
                  <a:gd name="connsiteY75" fmla="*/ 339890 h 471291"/>
                  <a:gd name="connsiteX76" fmla="*/ 163807 w 287641"/>
                  <a:gd name="connsiteY76" fmla="*/ 339630 h 471291"/>
                  <a:gd name="connsiteX77" fmla="*/ 164187 w 287641"/>
                  <a:gd name="connsiteY77" fmla="*/ 338316 h 471291"/>
                  <a:gd name="connsiteX78" fmla="*/ 209512 w 287641"/>
                  <a:gd name="connsiteY78" fmla="*/ 0 h 471291"/>
                  <a:gd name="connsiteX79" fmla="*/ 215548 w 287641"/>
                  <a:gd name="connsiteY79" fmla="*/ 2210 h 471291"/>
                  <a:gd name="connsiteX80" fmla="*/ 215812 w 287641"/>
                  <a:gd name="connsiteY80" fmla="*/ 2688 h 471291"/>
                  <a:gd name="connsiteX81" fmla="*/ 215855 w 287641"/>
                  <a:gd name="connsiteY81" fmla="*/ 3839 h 471291"/>
                  <a:gd name="connsiteX82" fmla="*/ 216066 w 287641"/>
                  <a:gd name="connsiteY82" fmla="*/ 5031 h 471291"/>
                  <a:gd name="connsiteX83" fmla="*/ 221923 w 287641"/>
                  <a:gd name="connsiteY83" fmla="*/ 8050 h 471291"/>
                  <a:gd name="connsiteX84" fmla="*/ 223611 w 287641"/>
                  <a:gd name="connsiteY84" fmla="*/ 9646 h 471291"/>
                  <a:gd name="connsiteX85" fmla="*/ 227207 w 287641"/>
                  <a:gd name="connsiteY85" fmla="*/ 12069 h 471291"/>
                  <a:gd name="connsiteX86" fmla="*/ 228159 w 287641"/>
                  <a:gd name="connsiteY86" fmla="*/ 13376 h 471291"/>
                  <a:gd name="connsiteX87" fmla="*/ 231489 w 287641"/>
                  <a:gd name="connsiteY87" fmla="*/ 14904 h 471291"/>
                  <a:gd name="connsiteX88" fmla="*/ 233877 w 287641"/>
                  <a:gd name="connsiteY88" fmla="*/ 16536 h 471291"/>
                  <a:gd name="connsiteX89" fmla="*/ 236667 w 287641"/>
                  <a:gd name="connsiteY89" fmla="*/ 17859 h 471291"/>
                  <a:gd name="connsiteX90" fmla="*/ 239923 w 287641"/>
                  <a:gd name="connsiteY90" fmla="*/ 19914 h 471291"/>
                  <a:gd name="connsiteX91" fmla="*/ 244294 w 287641"/>
                  <a:gd name="connsiteY91" fmla="*/ 21549 h 471291"/>
                  <a:gd name="connsiteX92" fmla="*/ 247986 w 287641"/>
                  <a:gd name="connsiteY92" fmla="*/ 22082 h 471291"/>
                  <a:gd name="connsiteX93" fmla="*/ 257280 w 287641"/>
                  <a:gd name="connsiteY93" fmla="*/ 24881 h 471291"/>
                  <a:gd name="connsiteX94" fmla="*/ 258865 w 287641"/>
                  <a:gd name="connsiteY94" fmla="*/ 25787 h 471291"/>
                  <a:gd name="connsiteX95" fmla="*/ 261547 w 287641"/>
                  <a:gd name="connsiteY95" fmla="*/ 27732 h 471291"/>
                  <a:gd name="connsiteX96" fmla="*/ 264255 w 287641"/>
                  <a:gd name="connsiteY96" fmla="*/ 29982 h 471291"/>
                  <a:gd name="connsiteX97" fmla="*/ 266127 w 287641"/>
                  <a:gd name="connsiteY97" fmla="*/ 34594 h 471291"/>
                  <a:gd name="connsiteX98" fmla="*/ 269136 w 287641"/>
                  <a:gd name="connsiteY98" fmla="*/ 34834 h 471291"/>
                  <a:gd name="connsiteX99" fmla="*/ 269952 w 287641"/>
                  <a:gd name="connsiteY99" fmla="*/ 36419 h 471291"/>
                  <a:gd name="connsiteX100" fmla="*/ 272578 w 287641"/>
                  <a:gd name="connsiteY100" fmla="*/ 39132 h 471291"/>
                  <a:gd name="connsiteX101" fmla="*/ 276218 w 287641"/>
                  <a:gd name="connsiteY101" fmla="*/ 41522 h 471291"/>
                  <a:gd name="connsiteX102" fmla="*/ 276087 w 287641"/>
                  <a:gd name="connsiteY102" fmla="*/ 42326 h 471291"/>
                  <a:gd name="connsiteX103" fmla="*/ 273189 w 287641"/>
                  <a:gd name="connsiteY103" fmla="*/ 44525 h 471291"/>
                  <a:gd name="connsiteX104" fmla="*/ 272878 w 287641"/>
                  <a:gd name="connsiteY104" fmla="*/ 47502 h 471291"/>
                  <a:gd name="connsiteX105" fmla="*/ 273152 w 287641"/>
                  <a:gd name="connsiteY105" fmla="*/ 51297 h 471291"/>
                  <a:gd name="connsiteX106" fmla="*/ 274061 w 287641"/>
                  <a:gd name="connsiteY106" fmla="*/ 54386 h 471291"/>
                  <a:gd name="connsiteX107" fmla="*/ 273966 w 287641"/>
                  <a:gd name="connsiteY107" fmla="*/ 55288 h 471291"/>
                  <a:gd name="connsiteX108" fmla="*/ 273247 w 287641"/>
                  <a:gd name="connsiteY108" fmla="*/ 56351 h 471291"/>
                  <a:gd name="connsiteX109" fmla="*/ 272383 w 287641"/>
                  <a:gd name="connsiteY109" fmla="*/ 58019 h 471291"/>
                  <a:gd name="connsiteX110" fmla="*/ 272075 w 287641"/>
                  <a:gd name="connsiteY110" fmla="*/ 59473 h 471291"/>
                  <a:gd name="connsiteX111" fmla="*/ 272150 w 287641"/>
                  <a:gd name="connsiteY111" fmla="*/ 60186 h 471291"/>
                  <a:gd name="connsiteX112" fmla="*/ 272442 w 287641"/>
                  <a:gd name="connsiteY112" fmla="*/ 60573 h 471291"/>
                  <a:gd name="connsiteX113" fmla="*/ 273968 w 287641"/>
                  <a:gd name="connsiteY113" fmla="*/ 60602 h 471291"/>
                  <a:gd name="connsiteX114" fmla="*/ 276704 w 287641"/>
                  <a:gd name="connsiteY114" fmla="*/ 60945 h 471291"/>
                  <a:gd name="connsiteX115" fmla="*/ 278313 w 287641"/>
                  <a:gd name="connsiteY115" fmla="*/ 61590 h 471291"/>
                  <a:gd name="connsiteX116" fmla="*/ 279226 w 287641"/>
                  <a:gd name="connsiteY116" fmla="*/ 65128 h 471291"/>
                  <a:gd name="connsiteX117" fmla="*/ 278918 w 287641"/>
                  <a:gd name="connsiteY117" fmla="*/ 65807 h 471291"/>
                  <a:gd name="connsiteX118" fmla="*/ 276611 w 287641"/>
                  <a:gd name="connsiteY118" fmla="*/ 67406 h 471291"/>
                  <a:gd name="connsiteX119" fmla="*/ 275935 w 287641"/>
                  <a:gd name="connsiteY119" fmla="*/ 68675 h 471291"/>
                  <a:gd name="connsiteX120" fmla="*/ 275869 w 287641"/>
                  <a:gd name="connsiteY120" fmla="*/ 70538 h 471291"/>
                  <a:gd name="connsiteX121" fmla="*/ 276277 w 287641"/>
                  <a:gd name="connsiteY121" fmla="*/ 72584 h 471291"/>
                  <a:gd name="connsiteX122" fmla="*/ 277069 w 287641"/>
                  <a:gd name="connsiteY122" fmla="*/ 74871 h 471291"/>
                  <a:gd name="connsiteX123" fmla="*/ 278874 w 287641"/>
                  <a:gd name="connsiteY123" fmla="*/ 77315 h 471291"/>
                  <a:gd name="connsiteX124" fmla="*/ 281314 w 287641"/>
                  <a:gd name="connsiteY124" fmla="*/ 79867 h 471291"/>
                  <a:gd name="connsiteX125" fmla="*/ 282917 w 287641"/>
                  <a:gd name="connsiteY125" fmla="*/ 81958 h 471291"/>
                  <a:gd name="connsiteX126" fmla="*/ 283675 w 287641"/>
                  <a:gd name="connsiteY126" fmla="*/ 83430 h 471291"/>
                  <a:gd name="connsiteX127" fmla="*/ 283951 w 287641"/>
                  <a:gd name="connsiteY127" fmla="*/ 84458 h 471291"/>
                  <a:gd name="connsiteX128" fmla="*/ 282852 w 287641"/>
                  <a:gd name="connsiteY128" fmla="*/ 85750 h 471291"/>
                  <a:gd name="connsiteX129" fmla="*/ 281863 w 287641"/>
                  <a:gd name="connsiteY129" fmla="*/ 88303 h 471291"/>
                  <a:gd name="connsiteX130" fmla="*/ 281679 w 287641"/>
                  <a:gd name="connsiteY130" fmla="*/ 91223 h 471291"/>
                  <a:gd name="connsiteX131" fmla="*/ 281230 w 287641"/>
                  <a:gd name="connsiteY131" fmla="*/ 93125 h 471291"/>
                  <a:gd name="connsiteX132" fmla="*/ 279081 w 287641"/>
                  <a:gd name="connsiteY132" fmla="*/ 95739 h 471291"/>
                  <a:gd name="connsiteX133" fmla="*/ 277596 w 287641"/>
                  <a:gd name="connsiteY133" fmla="*/ 96665 h 471291"/>
                  <a:gd name="connsiteX134" fmla="*/ 277173 w 287641"/>
                  <a:gd name="connsiteY134" fmla="*/ 98043 h 471291"/>
                  <a:gd name="connsiteX135" fmla="*/ 276991 w 287641"/>
                  <a:gd name="connsiteY135" fmla="*/ 100353 h 471291"/>
                  <a:gd name="connsiteX136" fmla="*/ 277427 w 287641"/>
                  <a:gd name="connsiteY136" fmla="*/ 103166 h 471291"/>
                  <a:gd name="connsiteX137" fmla="*/ 277577 w 287641"/>
                  <a:gd name="connsiteY137" fmla="*/ 105065 h 471291"/>
                  <a:gd name="connsiteX138" fmla="*/ 278034 w 287641"/>
                  <a:gd name="connsiteY138" fmla="*/ 106431 h 471291"/>
                  <a:gd name="connsiteX139" fmla="*/ 278708 w 287641"/>
                  <a:gd name="connsiteY139" fmla="*/ 107322 h 471291"/>
                  <a:gd name="connsiteX140" fmla="*/ 282155 w 287641"/>
                  <a:gd name="connsiteY140" fmla="*/ 108897 h 471291"/>
                  <a:gd name="connsiteX141" fmla="*/ 284085 w 287641"/>
                  <a:gd name="connsiteY141" fmla="*/ 112118 h 471291"/>
                  <a:gd name="connsiteX142" fmla="*/ 285288 w 287641"/>
                  <a:gd name="connsiteY142" fmla="*/ 114698 h 471291"/>
                  <a:gd name="connsiteX143" fmla="*/ 287641 w 287641"/>
                  <a:gd name="connsiteY143" fmla="*/ 121435 h 471291"/>
                  <a:gd name="connsiteX144" fmla="*/ 281783 w 287641"/>
                  <a:gd name="connsiteY144" fmla="*/ 122275 h 471291"/>
                  <a:gd name="connsiteX145" fmla="*/ 277380 w 287641"/>
                  <a:gd name="connsiteY145" fmla="*/ 120588 h 471291"/>
                  <a:gd name="connsiteX146" fmla="*/ 275184 w 287641"/>
                  <a:gd name="connsiteY146" fmla="*/ 121433 h 471291"/>
                  <a:gd name="connsiteX147" fmla="*/ 271342 w 287641"/>
                  <a:gd name="connsiteY147" fmla="*/ 121469 h 471291"/>
                  <a:gd name="connsiteX148" fmla="*/ 266980 w 287641"/>
                  <a:gd name="connsiteY148" fmla="*/ 122133 h 471291"/>
                  <a:gd name="connsiteX149" fmla="*/ 265510 w 287641"/>
                  <a:gd name="connsiteY149" fmla="*/ 123452 h 471291"/>
                  <a:gd name="connsiteX150" fmla="*/ 264354 w 287641"/>
                  <a:gd name="connsiteY150" fmla="*/ 123982 h 471291"/>
                  <a:gd name="connsiteX151" fmla="*/ 260308 w 287641"/>
                  <a:gd name="connsiteY151" fmla="*/ 122120 h 471291"/>
                  <a:gd name="connsiteX152" fmla="*/ 256488 w 287641"/>
                  <a:gd name="connsiteY152" fmla="*/ 119040 h 471291"/>
                  <a:gd name="connsiteX153" fmla="*/ 253696 w 287641"/>
                  <a:gd name="connsiteY153" fmla="*/ 121389 h 471291"/>
                  <a:gd name="connsiteX154" fmla="*/ 251889 w 287641"/>
                  <a:gd name="connsiteY154" fmla="*/ 121834 h 471291"/>
                  <a:gd name="connsiteX155" fmla="*/ 250265 w 287641"/>
                  <a:gd name="connsiteY155" fmla="*/ 119708 h 471291"/>
                  <a:gd name="connsiteX156" fmla="*/ 248846 w 287641"/>
                  <a:gd name="connsiteY156" fmla="*/ 119363 h 471291"/>
                  <a:gd name="connsiteX157" fmla="*/ 248079 w 287641"/>
                  <a:gd name="connsiteY157" fmla="*/ 120072 h 471291"/>
                  <a:gd name="connsiteX158" fmla="*/ 247408 w 287641"/>
                  <a:gd name="connsiteY158" fmla="*/ 121949 h 471291"/>
                  <a:gd name="connsiteX159" fmla="*/ 246339 w 287641"/>
                  <a:gd name="connsiteY159" fmla="*/ 123425 h 471291"/>
                  <a:gd name="connsiteX160" fmla="*/ 246060 w 287641"/>
                  <a:gd name="connsiteY160" fmla="*/ 124359 h 471291"/>
                  <a:gd name="connsiteX161" fmla="*/ 245875 w 287641"/>
                  <a:gd name="connsiteY161" fmla="*/ 128120 h 471291"/>
                  <a:gd name="connsiteX162" fmla="*/ 245596 w 287641"/>
                  <a:gd name="connsiteY162" fmla="*/ 128991 h 471291"/>
                  <a:gd name="connsiteX163" fmla="*/ 241886 w 287641"/>
                  <a:gd name="connsiteY163" fmla="*/ 128505 h 471291"/>
                  <a:gd name="connsiteX164" fmla="*/ 242109 w 287641"/>
                  <a:gd name="connsiteY164" fmla="*/ 129491 h 471291"/>
                  <a:gd name="connsiteX165" fmla="*/ 242916 w 287641"/>
                  <a:gd name="connsiteY165" fmla="*/ 129987 h 471291"/>
                  <a:gd name="connsiteX166" fmla="*/ 243242 w 287641"/>
                  <a:gd name="connsiteY166" fmla="*/ 130612 h 471291"/>
                  <a:gd name="connsiteX167" fmla="*/ 241897 w 287641"/>
                  <a:gd name="connsiteY167" fmla="*/ 131433 h 471291"/>
                  <a:gd name="connsiteX168" fmla="*/ 238213 w 287641"/>
                  <a:gd name="connsiteY168" fmla="*/ 131356 h 471291"/>
                  <a:gd name="connsiteX169" fmla="*/ 237837 w 287641"/>
                  <a:gd name="connsiteY169" fmla="*/ 132227 h 471291"/>
                  <a:gd name="connsiteX170" fmla="*/ 238874 w 287641"/>
                  <a:gd name="connsiteY170" fmla="*/ 133603 h 471291"/>
                  <a:gd name="connsiteX171" fmla="*/ 238066 w 287641"/>
                  <a:gd name="connsiteY171" fmla="*/ 134807 h 471291"/>
                  <a:gd name="connsiteX172" fmla="*/ 237317 w 287641"/>
                  <a:gd name="connsiteY172" fmla="*/ 135281 h 471291"/>
                  <a:gd name="connsiteX173" fmla="*/ 232918 w 287641"/>
                  <a:gd name="connsiteY173" fmla="*/ 136028 h 471291"/>
                  <a:gd name="connsiteX174" fmla="*/ 230372 w 287641"/>
                  <a:gd name="connsiteY174" fmla="*/ 135857 h 471291"/>
                  <a:gd name="connsiteX175" fmla="*/ 229645 w 287641"/>
                  <a:gd name="connsiteY175" fmla="*/ 136636 h 471291"/>
                  <a:gd name="connsiteX176" fmla="*/ 229441 w 287641"/>
                  <a:gd name="connsiteY176" fmla="*/ 137647 h 471291"/>
                  <a:gd name="connsiteX177" fmla="*/ 229923 w 287641"/>
                  <a:gd name="connsiteY177" fmla="*/ 138639 h 471291"/>
                  <a:gd name="connsiteX178" fmla="*/ 231046 w 287641"/>
                  <a:gd name="connsiteY178" fmla="*/ 139167 h 471291"/>
                  <a:gd name="connsiteX179" fmla="*/ 231415 w 287641"/>
                  <a:gd name="connsiteY179" fmla="*/ 139796 h 471291"/>
                  <a:gd name="connsiteX180" fmla="*/ 231338 w 287641"/>
                  <a:gd name="connsiteY180" fmla="*/ 141158 h 471291"/>
                  <a:gd name="connsiteX181" fmla="*/ 230403 w 287641"/>
                  <a:gd name="connsiteY181" fmla="*/ 141405 h 471291"/>
                  <a:gd name="connsiteX182" fmla="*/ 227749 w 287641"/>
                  <a:gd name="connsiteY182" fmla="*/ 139012 h 471291"/>
                  <a:gd name="connsiteX183" fmla="*/ 226941 w 287641"/>
                  <a:gd name="connsiteY183" fmla="*/ 139135 h 471291"/>
                  <a:gd name="connsiteX184" fmla="*/ 227548 w 287641"/>
                  <a:gd name="connsiteY184" fmla="*/ 140380 h 471291"/>
                  <a:gd name="connsiteX185" fmla="*/ 229064 w 287641"/>
                  <a:gd name="connsiteY185" fmla="*/ 141736 h 471291"/>
                  <a:gd name="connsiteX186" fmla="*/ 229940 w 287641"/>
                  <a:gd name="connsiteY186" fmla="*/ 143120 h 471291"/>
                  <a:gd name="connsiteX187" fmla="*/ 230707 w 287641"/>
                  <a:gd name="connsiteY187" fmla="*/ 144785 h 471291"/>
                  <a:gd name="connsiteX188" fmla="*/ 230558 w 287641"/>
                  <a:gd name="connsiteY188" fmla="*/ 146046 h 471291"/>
                  <a:gd name="connsiteX189" fmla="*/ 227263 w 287641"/>
                  <a:gd name="connsiteY189" fmla="*/ 150112 h 471291"/>
                  <a:gd name="connsiteX190" fmla="*/ 224363 w 287641"/>
                  <a:gd name="connsiteY190" fmla="*/ 152677 h 471291"/>
                  <a:gd name="connsiteX191" fmla="*/ 222199 w 287641"/>
                  <a:gd name="connsiteY191" fmla="*/ 154984 h 471291"/>
                  <a:gd name="connsiteX192" fmla="*/ 220923 w 287641"/>
                  <a:gd name="connsiteY192" fmla="*/ 157427 h 471291"/>
                  <a:gd name="connsiteX193" fmla="*/ 222400 w 287641"/>
                  <a:gd name="connsiteY193" fmla="*/ 158658 h 471291"/>
                  <a:gd name="connsiteX194" fmla="*/ 224043 w 287641"/>
                  <a:gd name="connsiteY194" fmla="*/ 160431 h 471291"/>
                  <a:gd name="connsiteX195" fmla="*/ 225198 w 287641"/>
                  <a:gd name="connsiteY195" fmla="*/ 163837 h 471291"/>
                  <a:gd name="connsiteX196" fmla="*/ 226576 w 287641"/>
                  <a:gd name="connsiteY196" fmla="*/ 166868 h 471291"/>
                  <a:gd name="connsiteX197" fmla="*/ 229357 w 287641"/>
                  <a:gd name="connsiteY197" fmla="*/ 169760 h 471291"/>
                  <a:gd name="connsiteX198" fmla="*/ 228798 w 287641"/>
                  <a:gd name="connsiteY198" fmla="*/ 171430 h 471291"/>
                  <a:gd name="connsiteX199" fmla="*/ 228150 w 287641"/>
                  <a:gd name="connsiteY199" fmla="*/ 172728 h 471291"/>
                  <a:gd name="connsiteX200" fmla="*/ 223523 w 287641"/>
                  <a:gd name="connsiteY200" fmla="*/ 175583 h 471291"/>
                  <a:gd name="connsiteX201" fmla="*/ 218276 w 287641"/>
                  <a:gd name="connsiteY201" fmla="*/ 179878 h 471291"/>
                  <a:gd name="connsiteX202" fmla="*/ 212620 w 287641"/>
                  <a:gd name="connsiteY202" fmla="*/ 190827 h 471291"/>
                  <a:gd name="connsiteX203" fmla="*/ 210739 w 287641"/>
                  <a:gd name="connsiteY203" fmla="*/ 192290 h 471291"/>
                  <a:gd name="connsiteX204" fmla="*/ 205788 w 287641"/>
                  <a:gd name="connsiteY204" fmla="*/ 194137 h 471291"/>
                  <a:gd name="connsiteX205" fmla="*/ 203967 w 287641"/>
                  <a:gd name="connsiteY205" fmla="*/ 195923 h 471291"/>
                  <a:gd name="connsiteX206" fmla="*/ 200281 w 287641"/>
                  <a:gd name="connsiteY206" fmla="*/ 198045 h 471291"/>
                  <a:gd name="connsiteX207" fmla="*/ 193846 w 287641"/>
                  <a:gd name="connsiteY207" fmla="*/ 199865 h 471291"/>
                  <a:gd name="connsiteX208" fmla="*/ 190927 w 287641"/>
                  <a:gd name="connsiteY208" fmla="*/ 202400 h 471291"/>
                  <a:gd name="connsiteX209" fmla="*/ 189609 w 287641"/>
                  <a:gd name="connsiteY209" fmla="*/ 205019 h 471291"/>
                  <a:gd name="connsiteX210" fmla="*/ 188143 w 287641"/>
                  <a:gd name="connsiteY210" fmla="*/ 205205 h 471291"/>
                  <a:gd name="connsiteX211" fmla="*/ 186690 w 287641"/>
                  <a:gd name="connsiteY211" fmla="*/ 204182 h 471291"/>
                  <a:gd name="connsiteX212" fmla="*/ 184751 w 287641"/>
                  <a:gd name="connsiteY212" fmla="*/ 203420 h 471291"/>
                  <a:gd name="connsiteX213" fmla="*/ 184498 w 287641"/>
                  <a:gd name="connsiteY213" fmla="*/ 205128 h 471291"/>
                  <a:gd name="connsiteX214" fmla="*/ 184580 w 287641"/>
                  <a:gd name="connsiteY214" fmla="*/ 206381 h 471291"/>
                  <a:gd name="connsiteX215" fmla="*/ 181477 w 287641"/>
                  <a:gd name="connsiteY215" fmla="*/ 204524 h 471291"/>
                  <a:gd name="connsiteX216" fmla="*/ 180013 w 287641"/>
                  <a:gd name="connsiteY216" fmla="*/ 206227 h 471291"/>
                  <a:gd name="connsiteX217" fmla="*/ 178869 w 287641"/>
                  <a:gd name="connsiteY217" fmla="*/ 209070 h 471291"/>
                  <a:gd name="connsiteX218" fmla="*/ 174403 w 287641"/>
                  <a:gd name="connsiteY218" fmla="*/ 212891 h 471291"/>
                  <a:gd name="connsiteX219" fmla="*/ 169590 w 287641"/>
                  <a:gd name="connsiteY219" fmla="*/ 212204 h 471291"/>
                  <a:gd name="connsiteX220" fmla="*/ 169050 w 287641"/>
                  <a:gd name="connsiteY220" fmla="*/ 212878 h 471291"/>
                  <a:gd name="connsiteX221" fmla="*/ 170331 w 287641"/>
                  <a:gd name="connsiteY221" fmla="*/ 213366 h 471291"/>
                  <a:gd name="connsiteX222" fmla="*/ 170525 w 287641"/>
                  <a:gd name="connsiteY222" fmla="*/ 213976 h 471291"/>
                  <a:gd name="connsiteX223" fmla="*/ 169651 w 287641"/>
                  <a:gd name="connsiteY223" fmla="*/ 214301 h 471291"/>
                  <a:gd name="connsiteX224" fmla="*/ 168327 w 287641"/>
                  <a:gd name="connsiteY224" fmla="*/ 214267 h 471291"/>
                  <a:gd name="connsiteX225" fmla="*/ 166284 w 287641"/>
                  <a:gd name="connsiteY225" fmla="*/ 215021 h 471291"/>
                  <a:gd name="connsiteX226" fmla="*/ 164941 w 287641"/>
                  <a:gd name="connsiteY226" fmla="*/ 214962 h 471291"/>
                  <a:gd name="connsiteX227" fmla="*/ 164304 w 287641"/>
                  <a:gd name="connsiteY227" fmla="*/ 216765 h 471291"/>
                  <a:gd name="connsiteX228" fmla="*/ 163265 w 287641"/>
                  <a:gd name="connsiteY228" fmla="*/ 218950 h 471291"/>
                  <a:gd name="connsiteX229" fmla="*/ 160546 w 287641"/>
                  <a:gd name="connsiteY229" fmla="*/ 219854 h 471291"/>
                  <a:gd name="connsiteX230" fmla="*/ 159143 w 287641"/>
                  <a:gd name="connsiteY230" fmla="*/ 220040 h 471291"/>
                  <a:gd name="connsiteX231" fmla="*/ 158450 w 287641"/>
                  <a:gd name="connsiteY231" fmla="*/ 221281 h 471291"/>
                  <a:gd name="connsiteX232" fmla="*/ 162632 w 287641"/>
                  <a:gd name="connsiteY232" fmla="*/ 221541 h 471291"/>
                  <a:gd name="connsiteX233" fmla="*/ 162298 w 287641"/>
                  <a:gd name="connsiteY233" fmla="*/ 222591 h 471291"/>
                  <a:gd name="connsiteX234" fmla="*/ 162203 w 287641"/>
                  <a:gd name="connsiteY234" fmla="*/ 223640 h 471291"/>
                  <a:gd name="connsiteX235" fmla="*/ 161771 w 287641"/>
                  <a:gd name="connsiteY235" fmla="*/ 224765 h 471291"/>
                  <a:gd name="connsiteX236" fmla="*/ 157016 w 287641"/>
                  <a:gd name="connsiteY236" fmla="*/ 226384 h 471291"/>
                  <a:gd name="connsiteX237" fmla="*/ 156284 w 287641"/>
                  <a:gd name="connsiteY237" fmla="*/ 227659 h 471291"/>
                  <a:gd name="connsiteX238" fmla="*/ 155291 w 287641"/>
                  <a:gd name="connsiteY238" fmla="*/ 228449 h 471291"/>
                  <a:gd name="connsiteX239" fmla="*/ 153176 w 287641"/>
                  <a:gd name="connsiteY239" fmla="*/ 228404 h 471291"/>
                  <a:gd name="connsiteX240" fmla="*/ 153254 w 287641"/>
                  <a:gd name="connsiteY240" fmla="*/ 227668 h 471291"/>
                  <a:gd name="connsiteX241" fmla="*/ 153600 w 287641"/>
                  <a:gd name="connsiteY241" fmla="*/ 226835 h 471291"/>
                  <a:gd name="connsiteX242" fmla="*/ 150449 w 287641"/>
                  <a:gd name="connsiteY242" fmla="*/ 226910 h 471291"/>
                  <a:gd name="connsiteX243" fmla="*/ 149467 w 287641"/>
                  <a:gd name="connsiteY243" fmla="*/ 225080 h 471291"/>
                  <a:gd name="connsiteX244" fmla="*/ 148869 w 287641"/>
                  <a:gd name="connsiteY244" fmla="*/ 225549 h 471291"/>
                  <a:gd name="connsiteX245" fmla="*/ 149223 w 287641"/>
                  <a:gd name="connsiteY245" fmla="*/ 227026 h 471291"/>
                  <a:gd name="connsiteX246" fmla="*/ 150048 w 287641"/>
                  <a:gd name="connsiteY246" fmla="*/ 228561 h 471291"/>
                  <a:gd name="connsiteX247" fmla="*/ 150965 w 287641"/>
                  <a:gd name="connsiteY247" fmla="*/ 230809 h 471291"/>
                  <a:gd name="connsiteX248" fmla="*/ 150220 w 287641"/>
                  <a:gd name="connsiteY248" fmla="*/ 232230 h 471291"/>
                  <a:gd name="connsiteX249" fmla="*/ 149387 w 287641"/>
                  <a:gd name="connsiteY249" fmla="*/ 232934 h 471291"/>
                  <a:gd name="connsiteX250" fmla="*/ 149994 w 287641"/>
                  <a:gd name="connsiteY250" fmla="*/ 233584 h 471291"/>
                  <a:gd name="connsiteX251" fmla="*/ 151676 w 287641"/>
                  <a:gd name="connsiteY251" fmla="*/ 234079 h 471291"/>
                  <a:gd name="connsiteX252" fmla="*/ 152356 w 287641"/>
                  <a:gd name="connsiteY252" fmla="*/ 234966 h 471291"/>
                  <a:gd name="connsiteX253" fmla="*/ 150361 w 287641"/>
                  <a:gd name="connsiteY253" fmla="*/ 235726 h 471291"/>
                  <a:gd name="connsiteX254" fmla="*/ 147871 w 287641"/>
                  <a:gd name="connsiteY254" fmla="*/ 238333 h 471291"/>
                  <a:gd name="connsiteX255" fmla="*/ 145290 w 287641"/>
                  <a:gd name="connsiteY255" fmla="*/ 238397 h 471291"/>
                  <a:gd name="connsiteX256" fmla="*/ 143712 w 287641"/>
                  <a:gd name="connsiteY256" fmla="*/ 240117 h 471291"/>
                  <a:gd name="connsiteX257" fmla="*/ 142036 w 287641"/>
                  <a:gd name="connsiteY257" fmla="*/ 240111 h 471291"/>
                  <a:gd name="connsiteX258" fmla="*/ 140674 w 287641"/>
                  <a:gd name="connsiteY258" fmla="*/ 239028 h 471291"/>
                  <a:gd name="connsiteX259" fmla="*/ 138490 w 287641"/>
                  <a:gd name="connsiteY259" fmla="*/ 238138 h 471291"/>
                  <a:gd name="connsiteX260" fmla="*/ 137787 w 287641"/>
                  <a:gd name="connsiteY260" fmla="*/ 239707 h 471291"/>
                  <a:gd name="connsiteX261" fmla="*/ 137674 w 287641"/>
                  <a:gd name="connsiteY261" fmla="*/ 240954 h 471291"/>
                  <a:gd name="connsiteX262" fmla="*/ 138905 w 287641"/>
                  <a:gd name="connsiteY262" fmla="*/ 244105 h 471291"/>
                  <a:gd name="connsiteX263" fmla="*/ 141255 w 287641"/>
                  <a:gd name="connsiteY263" fmla="*/ 246541 h 471291"/>
                  <a:gd name="connsiteX264" fmla="*/ 143431 w 287641"/>
                  <a:gd name="connsiteY264" fmla="*/ 247592 h 471291"/>
                  <a:gd name="connsiteX265" fmla="*/ 141865 w 287641"/>
                  <a:gd name="connsiteY265" fmla="*/ 248301 h 471291"/>
                  <a:gd name="connsiteX266" fmla="*/ 140700 w 287641"/>
                  <a:gd name="connsiteY266" fmla="*/ 249875 h 471291"/>
                  <a:gd name="connsiteX267" fmla="*/ 139294 w 287641"/>
                  <a:gd name="connsiteY267" fmla="*/ 254783 h 471291"/>
                  <a:gd name="connsiteX268" fmla="*/ 138529 w 287641"/>
                  <a:gd name="connsiteY268" fmla="*/ 256712 h 471291"/>
                  <a:gd name="connsiteX269" fmla="*/ 137700 w 287641"/>
                  <a:gd name="connsiteY269" fmla="*/ 260113 h 471291"/>
                  <a:gd name="connsiteX270" fmla="*/ 138225 w 287641"/>
                  <a:gd name="connsiteY270" fmla="*/ 262978 h 471291"/>
                  <a:gd name="connsiteX271" fmla="*/ 138646 w 287641"/>
                  <a:gd name="connsiteY271" fmla="*/ 264385 h 471291"/>
                  <a:gd name="connsiteX272" fmla="*/ 139711 w 287641"/>
                  <a:gd name="connsiteY272" fmla="*/ 266294 h 471291"/>
                  <a:gd name="connsiteX273" fmla="*/ 136817 w 287641"/>
                  <a:gd name="connsiteY273" fmla="*/ 266048 h 471291"/>
                  <a:gd name="connsiteX274" fmla="*/ 133761 w 287641"/>
                  <a:gd name="connsiteY274" fmla="*/ 264933 h 471291"/>
                  <a:gd name="connsiteX275" fmla="*/ 134187 w 287641"/>
                  <a:gd name="connsiteY275" fmla="*/ 267248 h 471291"/>
                  <a:gd name="connsiteX276" fmla="*/ 132310 w 287641"/>
                  <a:gd name="connsiteY276" fmla="*/ 269981 h 471291"/>
                  <a:gd name="connsiteX277" fmla="*/ 132660 w 287641"/>
                  <a:gd name="connsiteY277" fmla="*/ 272389 h 471291"/>
                  <a:gd name="connsiteX278" fmla="*/ 133051 w 287641"/>
                  <a:gd name="connsiteY278" fmla="*/ 273956 h 471291"/>
                  <a:gd name="connsiteX279" fmla="*/ 132470 w 287641"/>
                  <a:gd name="connsiteY279" fmla="*/ 276546 h 471291"/>
                  <a:gd name="connsiteX280" fmla="*/ 133353 w 287641"/>
                  <a:gd name="connsiteY280" fmla="*/ 277359 h 471291"/>
                  <a:gd name="connsiteX281" fmla="*/ 133833 w 287641"/>
                  <a:gd name="connsiteY281" fmla="*/ 278899 h 471291"/>
                  <a:gd name="connsiteX282" fmla="*/ 133042 w 287641"/>
                  <a:gd name="connsiteY282" fmla="*/ 280036 h 471291"/>
                  <a:gd name="connsiteX283" fmla="*/ 133394 w 287641"/>
                  <a:gd name="connsiteY283" fmla="*/ 281014 h 471291"/>
                  <a:gd name="connsiteX284" fmla="*/ 133526 w 287641"/>
                  <a:gd name="connsiteY284" fmla="*/ 284473 h 471291"/>
                  <a:gd name="connsiteX285" fmla="*/ 134126 w 287641"/>
                  <a:gd name="connsiteY285" fmla="*/ 289873 h 471291"/>
                  <a:gd name="connsiteX286" fmla="*/ 133906 w 287641"/>
                  <a:gd name="connsiteY286" fmla="*/ 291014 h 471291"/>
                  <a:gd name="connsiteX287" fmla="*/ 135586 w 287641"/>
                  <a:gd name="connsiteY287" fmla="*/ 295695 h 471291"/>
                  <a:gd name="connsiteX288" fmla="*/ 135195 w 287641"/>
                  <a:gd name="connsiteY288" fmla="*/ 297333 h 471291"/>
                  <a:gd name="connsiteX289" fmla="*/ 134969 w 287641"/>
                  <a:gd name="connsiteY289" fmla="*/ 299419 h 471291"/>
                  <a:gd name="connsiteX290" fmla="*/ 137376 w 287641"/>
                  <a:gd name="connsiteY290" fmla="*/ 301421 h 471291"/>
                  <a:gd name="connsiteX291" fmla="*/ 139525 w 287641"/>
                  <a:gd name="connsiteY291" fmla="*/ 301389 h 471291"/>
                  <a:gd name="connsiteX292" fmla="*/ 141702 w 287641"/>
                  <a:gd name="connsiteY292" fmla="*/ 301358 h 471291"/>
                  <a:gd name="connsiteX293" fmla="*/ 142533 w 287641"/>
                  <a:gd name="connsiteY293" fmla="*/ 301860 h 471291"/>
                  <a:gd name="connsiteX294" fmla="*/ 143367 w 287641"/>
                  <a:gd name="connsiteY294" fmla="*/ 303275 h 471291"/>
                  <a:gd name="connsiteX295" fmla="*/ 144038 w 287641"/>
                  <a:gd name="connsiteY295" fmla="*/ 304945 h 471291"/>
                  <a:gd name="connsiteX296" fmla="*/ 145830 w 287641"/>
                  <a:gd name="connsiteY296" fmla="*/ 304807 h 471291"/>
                  <a:gd name="connsiteX297" fmla="*/ 148691 w 287641"/>
                  <a:gd name="connsiteY297" fmla="*/ 303448 h 471291"/>
                  <a:gd name="connsiteX298" fmla="*/ 150553 w 287641"/>
                  <a:gd name="connsiteY298" fmla="*/ 303124 h 471291"/>
                  <a:gd name="connsiteX299" fmla="*/ 151782 w 287641"/>
                  <a:gd name="connsiteY299" fmla="*/ 305736 h 471291"/>
                  <a:gd name="connsiteX300" fmla="*/ 155124 w 287641"/>
                  <a:gd name="connsiteY300" fmla="*/ 309182 h 471291"/>
                  <a:gd name="connsiteX301" fmla="*/ 157070 w 287641"/>
                  <a:gd name="connsiteY301" fmla="*/ 310724 h 471291"/>
                  <a:gd name="connsiteX302" fmla="*/ 160376 w 287641"/>
                  <a:gd name="connsiteY302" fmla="*/ 311535 h 471291"/>
                  <a:gd name="connsiteX303" fmla="*/ 163859 w 287641"/>
                  <a:gd name="connsiteY303" fmla="*/ 314308 h 471291"/>
                  <a:gd name="connsiteX304" fmla="*/ 163371 w 287641"/>
                  <a:gd name="connsiteY304" fmla="*/ 317646 h 471291"/>
                  <a:gd name="connsiteX305" fmla="*/ 164824 w 287641"/>
                  <a:gd name="connsiteY305" fmla="*/ 318760 h 471291"/>
                  <a:gd name="connsiteX306" fmla="*/ 168934 w 287641"/>
                  <a:gd name="connsiteY306" fmla="*/ 320076 h 471291"/>
                  <a:gd name="connsiteX307" fmla="*/ 170387 w 287641"/>
                  <a:gd name="connsiteY307" fmla="*/ 321849 h 471291"/>
                  <a:gd name="connsiteX308" fmla="*/ 171084 w 287641"/>
                  <a:gd name="connsiteY308" fmla="*/ 323359 h 471291"/>
                  <a:gd name="connsiteX309" fmla="*/ 172166 w 287641"/>
                  <a:gd name="connsiteY309" fmla="*/ 324611 h 471291"/>
                  <a:gd name="connsiteX310" fmla="*/ 173431 w 287641"/>
                  <a:gd name="connsiteY310" fmla="*/ 328388 h 471291"/>
                  <a:gd name="connsiteX311" fmla="*/ 172991 w 287641"/>
                  <a:gd name="connsiteY311" fmla="*/ 330712 h 471291"/>
                  <a:gd name="connsiteX312" fmla="*/ 171335 w 287641"/>
                  <a:gd name="connsiteY312" fmla="*/ 331510 h 471291"/>
                  <a:gd name="connsiteX313" fmla="*/ 167424 w 287641"/>
                  <a:gd name="connsiteY313" fmla="*/ 333997 h 471291"/>
                  <a:gd name="connsiteX314" fmla="*/ 165681 w 287641"/>
                  <a:gd name="connsiteY314" fmla="*/ 335851 h 471291"/>
                  <a:gd name="connsiteX315" fmla="*/ 164314 w 287641"/>
                  <a:gd name="connsiteY315" fmla="*/ 337006 h 471291"/>
                  <a:gd name="connsiteX316" fmla="*/ 160430 w 287641"/>
                  <a:gd name="connsiteY316" fmla="*/ 339479 h 471291"/>
                  <a:gd name="connsiteX317" fmla="*/ 159007 w 287641"/>
                  <a:gd name="connsiteY317" fmla="*/ 339923 h 471291"/>
                  <a:gd name="connsiteX318" fmla="*/ 157644 w 287641"/>
                  <a:gd name="connsiteY318" fmla="*/ 341207 h 471291"/>
                  <a:gd name="connsiteX319" fmla="*/ 156327 w 287641"/>
                  <a:gd name="connsiteY319" fmla="*/ 341769 h 471291"/>
                  <a:gd name="connsiteX320" fmla="*/ 155148 w 287641"/>
                  <a:gd name="connsiteY320" fmla="*/ 341446 h 471291"/>
                  <a:gd name="connsiteX321" fmla="*/ 150740 w 287641"/>
                  <a:gd name="connsiteY321" fmla="*/ 343770 h 471291"/>
                  <a:gd name="connsiteX322" fmla="*/ 151084 w 287641"/>
                  <a:gd name="connsiteY322" fmla="*/ 344762 h 471291"/>
                  <a:gd name="connsiteX323" fmla="*/ 154464 w 287641"/>
                  <a:gd name="connsiteY323" fmla="*/ 345182 h 471291"/>
                  <a:gd name="connsiteX324" fmla="*/ 156187 w 287641"/>
                  <a:gd name="connsiteY324" fmla="*/ 344684 h 471291"/>
                  <a:gd name="connsiteX325" fmla="*/ 157513 w 287641"/>
                  <a:gd name="connsiteY325" fmla="*/ 343516 h 471291"/>
                  <a:gd name="connsiteX326" fmla="*/ 158961 w 287641"/>
                  <a:gd name="connsiteY326" fmla="*/ 343248 h 471291"/>
                  <a:gd name="connsiteX327" fmla="*/ 160283 w 287641"/>
                  <a:gd name="connsiteY327" fmla="*/ 343468 h 471291"/>
                  <a:gd name="connsiteX328" fmla="*/ 161684 w 287641"/>
                  <a:gd name="connsiteY328" fmla="*/ 342548 h 471291"/>
                  <a:gd name="connsiteX329" fmla="*/ 162784 w 287641"/>
                  <a:gd name="connsiteY329" fmla="*/ 342180 h 471291"/>
                  <a:gd name="connsiteX330" fmla="*/ 163920 w 287641"/>
                  <a:gd name="connsiteY330" fmla="*/ 342621 h 471291"/>
                  <a:gd name="connsiteX331" fmla="*/ 165187 w 287641"/>
                  <a:gd name="connsiteY331" fmla="*/ 344828 h 471291"/>
                  <a:gd name="connsiteX332" fmla="*/ 162557 w 287641"/>
                  <a:gd name="connsiteY332" fmla="*/ 345976 h 471291"/>
                  <a:gd name="connsiteX333" fmla="*/ 160691 w 287641"/>
                  <a:gd name="connsiteY333" fmla="*/ 346028 h 471291"/>
                  <a:gd name="connsiteX334" fmla="*/ 159780 w 287641"/>
                  <a:gd name="connsiteY334" fmla="*/ 349640 h 471291"/>
                  <a:gd name="connsiteX335" fmla="*/ 158650 w 287641"/>
                  <a:gd name="connsiteY335" fmla="*/ 351190 h 471291"/>
                  <a:gd name="connsiteX336" fmla="*/ 157841 w 287641"/>
                  <a:gd name="connsiteY336" fmla="*/ 351935 h 471291"/>
                  <a:gd name="connsiteX337" fmla="*/ 153701 w 287641"/>
                  <a:gd name="connsiteY337" fmla="*/ 353469 h 471291"/>
                  <a:gd name="connsiteX338" fmla="*/ 150970 w 287641"/>
                  <a:gd name="connsiteY338" fmla="*/ 355412 h 471291"/>
                  <a:gd name="connsiteX339" fmla="*/ 147750 w 287641"/>
                  <a:gd name="connsiteY339" fmla="*/ 356975 h 471291"/>
                  <a:gd name="connsiteX340" fmla="*/ 146344 w 287641"/>
                  <a:gd name="connsiteY340" fmla="*/ 356635 h 471291"/>
                  <a:gd name="connsiteX341" fmla="*/ 144226 w 287641"/>
                  <a:gd name="connsiteY341" fmla="*/ 358223 h 471291"/>
                  <a:gd name="connsiteX342" fmla="*/ 139518 w 287641"/>
                  <a:gd name="connsiteY342" fmla="*/ 360101 h 471291"/>
                  <a:gd name="connsiteX343" fmla="*/ 137106 w 287641"/>
                  <a:gd name="connsiteY343" fmla="*/ 362629 h 471291"/>
                  <a:gd name="connsiteX344" fmla="*/ 131693 w 287641"/>
                  <a:gd name="connsiteY344" fmla="*/ 364888 h 471291"/>
                  <a:gd name="connsiteX345" fmla="*/ 128935 w 287641"/>
                  <a:gd name="connsiteY345" fmla="*/ 366724 h 471291"/>
                  <a:gd name="connsiteX346" fmla="*/ 121444 w 287641"/>
                  <a:gd name="connsiteY346" fmla="*/ 366820 h 471291"/>
                  <a:gd name="connsiteX347" fmla="*/ 114290 w 287641"/>
                  <a:gd name="connsiteY347" fmla="*/ 366417 h 471291"/>
                  <a:gd name="connsiteX348" fmla="*/ 112044 w 287641"/>
                  <a:gd name="connsiteY348" fmla="*/ 367290 h 471291"/>
                  <a:gd name="connsiteX349" fmla="*/ 114340 w 287641"/>
                  <a:gd name="connsiteY349" fmla="*/ 367560 h 471291"/>
                  <a:gd name="connsiteX350" fmla="*/ 115948 w 287641"/>
                  <a:gd name="connsiteY350" fmla="*/ 368416 h 471291"/>
                  <a:gd name="connsiteX351" fmla="*/ 117877 w 287641"/>
                  <a:gd name="connsiteY351" fmla="*/ 368059 h 471291"/>
                  <a:gd name="connsiteX352" fmla="*/ 122410 w 287641"/>
                  <a:gd name="connsiteY352" fmla="*/ 368487 h 471291"/>
                  <a:gd name="connsiteX353" fmla="*/ 124742 w 287641"/>
                  <a:gd name="connsiteY353" fmla="*/ 368953 h 471291"/>
                  <a:gd name="connsiteX354" fmla="*/ 127735 w 287641"/>
                  <a:gd name="connsiteY354" fmla="*/ 371949 h 471291"/>
                  <a:gd name="connsiteX355" fmla="*/ 125534 w 287641"/>
                  <a:gd name="connsiteY355" fmla="*/ 373013 h 471291"/>
                  <a:gd name="connsiteX356" fmla="*/ 121723 w 287641"/>
                  <a:gd name="connsiteY356" fmla="*/ 373829 h 471291"/>
                  <a:gd name="connsiteX357" fmla="*/ 123152 w 287641"/>
                  <a:gd name="connsiteY357" fmla="*/ 378067 h 471291"/>
                  <a:gd name="connsiteX358" fmla="*/ 124331 w 287641"/>
                  <a:gd name="connsiteY358" fmla="*/ 380919 h 471291"/>
                  <a:gd name="connsiteX359" fmla="*/ 122788 w 287641"/>
                  <a:gd name="connsiteY359" fmla="*/ 382639 h 471291"/>
                  <a:gd name="connsiteX360" fmla="*/ 122673 w 287641"/>
                  <a:gd name="connsiteY360" fmla="*/ 390443 h 471291"/>
                  <a:gd name="connsiteX361" fmla="*/ 120507 w 287641"/>
                  <a:gd name="connsiteY361" fmla="*/ 390592 h 471291"/>
                  <a:gd name="connsiteX362" fmla="*/ 119587 w 287641"/>
                  <a:gd name="connsiteY362" fmla="*/ 393812 h 471291"/>
                  <a:gd name="connsiteX363" fmla="*/ 120269 w 287641"/>
                  <a:gd name="connsiteY363" fmla="*/ 395452 h 471291"/>
                  <a:gd name="connsiteX364" fmla="*/ 120216 w 287641"/>
                  <a:gd name="connsiteY364" fmla="*/ 399257 h 471291"/>
                  <a:gd name="connsiteX365" fmla="*/ 120667 w 287641"/>
                  <a:gd name="connsiteY365" fmla="*/ 401599 h 471291"/>
                  <a:gd name="connsiteX366" fmla="*/ 121729 w 287641"/>
                  <a:gd name="connsiteY366" fmla="*/ 403752 h 471291"/>
                  <a:gd name="connsiteX367" fmla="*/ 121256 w 287641"/>
                  <a:gd name="connsiteY367" fmla="*/ 405996 h 471291"/>
                  <a:gd name="connsiteX368" fmla="*/ 117832 w 287641"/>
                  <a:gd name="connsiteY368" fmla="*/ 411238 h 471291"/>
                  <a:gd name="connsiteX369" fmla="*/ 117910 w 287641"/>
                  <a:gd name="connsiteY369" fmla="*/ 413693 h 471291"/>
                  <a:gd name="connsiteX370" fmla="*/ 118525 w 287641"/>
                  <a:gd name="connsiteY370" fmla="*/ 415150 h 471291"/>
                  <a:gd name="connsiteX371" fmla="*/ 118980 w 287641"/>
                  <a:gd name="connsiteY371" fmla="*/ 417477 h 471291"/>
                  <a:gd name="connsiteX372" fmla="*/ 117424 w 287641"/>
                  <a:gd name="connsiteY372" fmla="*/ 421945 h 471291"/>
                  <a:gd name="connsiteX373" fmla="*/ 116324 w 287641"/>
                  <a:gd name="connsiteY373" fmla="*/ 425671 h 471291"/>
                  <a:gd name="connsiteX374" fmla="*/ 115018 w 287641"/>
                  <a:gd name="connsiteY374" fmla="*/ 428802 h 471291"/>
                  <a:gd name="connsiteX375" fmla="*/ 112094 w 287641"/>
                  <a:gd name="connsiteY375" fmla="*/ 432553 h 471291"/>
                  <a:gd name="connsiteX376" fmla="*/ 110639 w 287641"/>
                  <a:gd name="connsiteY376" fmla="*/ 435353 h 471291"/>
                  <a:gd name="connsiteX377" fmla="*/ 107233 w 287641"/>
                  <a:gd name="connsiteY377" fmla="*/ 444067 h 471291"/>
                  <a:gd name="connsiteX378" fmla="*/ 105545 w 287641"/>
                  <a:gd name="connsiteY378" fmla="*/ 445792 h 471291"/>
                  <a:gd name="connsiteX379" fmla="*/ 103474 w 287641"/>
                  <a:gd name="connsiteY379" fmla="*/ 447117 h 471291"/>
                  <a:gd name="connsiteX380" fmla="*/ 101166 w 287641"/>
                  <a:gd name="connsiteY380" fmla="*/ 445891 h 471291"/>
                  <a:gd name="connsiteX381" fmla="*/ 99049 w 287641"/>
                  <a:gd name="connsiteY381" fmla="*/ 445223 h 471291"/>
                  <a:gd name="connsiteX382" fmla="*/ 96464 w 287641"/>
                  <a:gd name="connsiteY382" fmla="*/ 445304 h 471291"/>
                  <a:gd name="connsiteX383" fmla="*/ 92416 w 287641"/>
                  <a:gd name="connsiteY383" fmla="*/ 446309 h 471291"/>
                  <a:gd name="connsiteX384" fmla="*/ 86326 w 287641"/>
                  <a:gd name="connsiteY384" fmla="*/ 445641 h 471291"/>
                  <a:gd name="connsiteX385" fmla="*/ 80375 w 287641"/>
                  <a:gd name="connsiteY385" fmla="*/ 445963 h 471291"/>
                  <a:gd name="connsiteX386" fmla="*/ 78870 w 287641"/>
                  <a:gd name="connsiteY386" fmla="*/ 446831 h 471291"/>
                  <a:gd name="connsiteX387" fmla="*/ 79772 w 287641"/>
                  <a:gd name="connsiteY387" fmla="*/ 449981 h 471291"/>
                  <a:gd name="connsiteX388" fmla="*/ 77579 w 287641"/>
                  <a:gd name="connsiteY388" fmla="*/ 450394 h 471291"/>
                  <a:gd name="connsiteX389" fmla="*/ 75434 w 287641"/>
                  <a:gd name="connsiteY389" fmla="*/ 449498 h 471291"/>
                  <a:gd name="connsiteX390" fmla="*/ 73547 w 287641"/>
                  <a:gd name="connsiteY390" fmla="*/ 450567 h 471291"/>
                  <a:gd name="connsiteX391" fmla="*/ 71970 w 287641"/>
                  <a:gd name="connsiteY391" fmla="*/ 451739 h 471291"/>
                  <a:gd name="connsiteX392" fmla="*/ 68874 w 287641"/>
                  <a:gd name="connsiteY392" fmla="*/ 454516 h 471291"/>
                  <a:gd name="connsiteX393" fmla="*/ 67837 w 287641"/>
                  <a:gd name="connsiteY393" fmla="*/ 456225 h 471291"/>
                  <a:gd name="connsiteX394" fmla="*/ 67570 w 287641"/>
                  <a:gd name="connsiteY394" fmla="*/ 459439 h 471291"/>
                  <a:gd name="connsiteX395" fmla="*/ 69196 w 287641"/>
                  <a:gd name="connsiteY395" fmla="*/ 462318 h 471291"/>
                  <a:gd name="connsiteX396" fmla="*/ 70638 w 287641"/>
                  <a:gd name="connsiteY396" fmla="*/ 465684 h 471291"/>
                  <a:gd name="connsiteX397" fmla="*/ 66924 w 287641"/>
                  <a:gd name="connsiteY397" fmla="*/ 469739 h 471291"/>
                  <a:gd name="connsiteX398" fmla="*/ 64851 w 287641"/>
                  <a:gd name="connsiteY398" fmla="*/ 469876 h 471291"/>
                  <a:gd name="connsiteX399" fmla="*/ 58800 w 287641"/>
                  <a:gd name="connsiteY399" fmla="*/ 468752 h 471291"/>
                  <a:gd name="connsiteX400" fmla="*/ 48077 w 287641"/>
                  <a:gd name="connsiteY400" fmla="*/ 471291 h 471291"/>
                  <a:gd name="connsiteX401" fmla="*/ 38446 w 287641"/>
                  <a:gd name="connsiteY401" fmla="*/ 469283 h 471291"/>
                  <a:gd name="connsiteX402" fmla="*/ 39657 w 287641"/>
                  <a:gd name="connsiteY402" fmla="*/ 467112 h 471291"/>
                  <a:gd name="connsiteX403" fmla="*/ 39617 w 287641"/>
                  <a:gd name="connsiteY403" fmla="*/ 465514 h 471291"/>
                  <a:gd name="connsiteX404" fmla="*/ 40161 w 287641"/>
                  <a:gd name="connsiteY404" fmla="*/ 463055 h 471291"/>
                  <a:gd name="connsiteX405" fmla="*/ 40484 w 287641"/>
                  <a:gd name="connsiteY405" fmla="*/ 460536 h 471291"/>
                  <a:gd name="connsiteX406" fmla="*/ 40394 w 287641"/>
                  <a:gd name="connsiteY406" fmla="*/ 458849 h 471291"/>
                  <a:gd name="connsiteX407" fmla="*/ 39688 w 287641"/>
                  <a:gd name="connsiteY407" fmla="*/ 457050 h 471291"/>
                  <a:gd name="connsiteX408" fmla="*/ 37313 w 287641"/>
                  <a:gd name="connsiteY408" fmla="*/ 454694 h 471291"/>
                  <a:gd name="connsiteX409" fmla="*/ 31961 w 287641"/>
                  <a:gd name="connsiteY409" fmla="*/ 446722 h 471291"/>
                  <a:gd name="connsiteX410" fmla="*/ 30378 w 287641"/>
                  <a:gd name="connsiteY410" fmla="*/ 443349 h 471291"/>
                  <a:gd name="connsiteX411" fmla="*/ 29277 w 287641"/>
                  <a:gd name="connsiteY411" fmla="*/ 441942 h 471291"/>
                  <a:gd name="connsiteX412" fmla="*/ 30070 w 287641"/>
                  <a:gd name="connsiteY412" fmla="*/ 441866 h 471291"/>
                  <a:gd name="connsiteX413" fmla="*/ 34477 w 287641"/>
                  <a:gd name="connsiteY413" fmla="*/ 443679 h 471291"/>
                  <a:gd name="connsiteX414" fmla="*/ 35505 w 287641"/>
                  <a:gd name="connsiteY414" fmla="*/ 443456 h 471291"/>
                  <a:gd name="connsiteX415" fmla="*/ 36585 w 287641"/>
                  <a:gd name="connsiteY415" fmla="*/ 442775 h 471291"/>
                  <a:gd name="connsiteX416" fmla="*/ 35270 w 287641"/>
                  <a:gd name="connsiteY416" fmla="*/ 440179 h 471291"/>
                  <a:gd name="connsiteX417" fmla="*/ 34140 w 287641"/>
                  <a:gd name="connsiteY417" fmla="*/ 439003 h 471291"/>
                  <a:gd name="connsiteX418" fmla="*/ 33374 w 287641"/>
                  <a:gd name="connsiteY418" fmla="*/ 437243 h 471291"/>
                  <a:gd name="connsiteX419" fmla="*/ 35954 w 287641"/>
                  <a:gd name="connsiteY419" fmla="*/ 436767 h 471291"/>
                  <a:gd name="connsiteX420" fmla="*/ 37818 w 287641"/>
                  <a:gd name="connsiteY420" fmla="*/ 436872 h 471291"/>
                  <a:gd name="connsiteX421" fmla="*/ 39191 w 287641"/>
                  <a:gd name="connsiteY421" fmla="*/ 434890 h 471291"/>
                  <a:gd name="connsiteX422" fmla="*/ 38399 w 287641"/>
                  <a:gd name="connsiteY422" fmla="*/ 431681 h 471291"/>
                  <a:gd name="connsiteX423" fmla="*/ 36397 w 287641"/>
                  <a:gd name="connsiteY423" fmla="*/ 430693 h 471291"/>
                  <a:gd name="connsiteX424" fmla="*/ 34725 w 287641"/>
                  <a:gd name="connsiteY424" fmla="*/ 430263 h 471291"/>
                  <a:gd name="connsiteX425" fmla="*/ 31521 w 287641"/>
                  <a:gd name="connsiteY425" fmla="*/ 425210 h 471291"/>
                  <a:gd name="connsiteX426" fmla="*/ 28178 w 287641"/>
                  <a:gd name="connsiteY426" fmla="*/ 422589 h 471291"/>
                  <a:gd name="connsiteX427" fmla="*/ 22216 w 287641"/>
                  <a:gd name="connsiteY427" fmla="*/ 412449 h 471291"/>
                  <a:gd name="connsiteX428" fmla="*/ 20035 w 287641"/>
                  <a:gd name="connsiteY428" fmla="*/ 405461 h 471291"/>
                  <a:gd name="connsiteX429" fmla="*/ 18008 w 287641"/>
                  <a:gd name="connsiteY429" fmla="*/ 406126 h 471291"/>
                  <a:gd name="connsiteX430" fmla="*/ 17023 w 287641"/>
                  <a:gd name="connsiteY430" fmla="*/ 403076 h 471291"/>
                  <a:gd name="connsiteX431" fmla="*/ 16317 w 287641"/>
                  <a:gd name="connsiteY431" fmla="*/ 400184 h 471291"/>
                  <a:gd name="connsiteX432" fmla="*/ 16176 w 287641"/>
                  <a:gd name="connsiteY432" fmla="*/ 398055 h 471291"/>
                  <a:gd name="connsiteX433" fmla="*/ 12998 w 287641"/>
                  <a:gd name="connsiteY433" fmla="*/ 396834 h 471291"/>
                  <a:gd name="connsiteX434" fmla="*/ 12868 w 287641"/>
                  <a:gd name="connsiteY434" fmla="*/ 395340 h 471291"/>
                  <a:gd name="connsiteX435" fmla="*/ 12296 w 287641"/>
                  <a:gd name="connsiteY435" fmla="*/ 388660 h 471291"/>
                  <a:gd name="connsiteX436" fmla="*/ 8886 w 287641"/>
                  <a:gd name="connsiteY436" fmla="*/ 387761 h 471291"/>
                  <a:gd name="connsiteX437" fmla="*/ 6681 w 287641"/>
                  <a:gd name="connsiteY437" fmla="*/ 384002 h 471291"/>
                  <a:gd name="connsiteX438" fmla="*/ 6288 w 287641"/>
                  <a:gd name="connsiteY438" fmla="*/ 376872 h 471291"/>
                  <a:gd name="connsiteX439" fmla="*/ 4043 w 287641"/>
                  <a:gd name="connsiteY439" fmla="*/ 375571 h 471291"/>
                  <a:gd name="connsiteX440" fmla="*/ 2235 w 287641"/>
                  <a:gd name="connsiteY440" fmla="*/ 375932 h 471291"/>
                  <a:gd name="connsiteX441" fmla="*/ 2320 w 287641"/>
                  <a:gd name="connsiteY441" fmla="*/ 374160 h 471291"/>
                  <a:gd name="connsiteX442" fmla="*/ 2751 w 287641"/>
                  <a:gd name="connsiteY442" fmla="*/ 372496 h 471291"/>
                  <a:gd name="connsiteX443" fmla="*/ 1696 w 287641"/>
                  <a:gd name="connsiteY443" fmla="*/ 365889 h 471291"/>
                  <a:gd name="connsiteX444" fmla="*/ 1343 w 287641"/>
                  <a:gd name="connsiteY444" fmla="*/ 359841 h 471291"/>
                  <a:gd name="connsiteX445" fmla="*/ 486 w 287641"/>
                  <a:gd name="connsiteY445" fmla="*/ 358012 h 471291"/>
                  <a:gd name="connsiteX446" fmla="*/ 0 w 287641"/>
                  <a:gd name="connsiteY446" fmla="*/ 355868 h 471291"/>
                  <a:gd name="connsiteX447" fmla="*/ 436 w 287641"/>
                  <a:gd name="connsiteY447" fmla="*/ 354014 h 471291"/>
                  <a:gd name="connsiteX448" fmla="*/ 1076 w 287641"/>
                  <a:gd name="connsiteY448" fmla="*/ 352949 h 471291"/>
                  <a:gd name="connsiteX449" fmla="*/ 3276 w 287641"/>
                  <a:gd name="connsiteY449" fmla="*/ 352669 h 471291"/>
                  <a:gd name="connsiteX450" fmla="*/ 5332 w 287641"/>
                  <a:gd name="connsiteY450" fmla="*/ 354309 h 471291"/>
                  <a:gd name="connsiteX451" fmla="*/ 7154 w 287641"/>
                  <a:gd name="connsiteY451" fmla="*/ 358440 h 471291"/>
                  <a:gd name="connsiteX452" fmla="*/ 8765 w 287641"/>
                  <a:gd name="connsiteY452" fmla="*/ 358977 h 471291"/>
                  <a:gd name="connsiteX453" fmla="*/ 10959 w 287641"/>
                  <a:gd name="connsiteY453" fmla="*/ 357902 h 471291"/>
                  <a:gd name="connsiteX454" fmla="*/ 12495 w 287641"/>
                  <a:gd name="connsiteY454" fmla="*/ 354890 h 471291"/>
                  <a:gd name="connsiteX455" fmla="*/ 13371 w 287641"/>
                  <a:gd name="connsiteY455" fmla="*/ 350363 h 471291"/>
                  <a:gd name="connsiteX456" fmla="*/ 14395 w 287641"/>
                  <a:gd name="connsiteY456" fmla="*/ 346042 h 471291"/>
                  <a:gd name="connsiteX457" fmla="*/ 13183 w 287641"/>
                  <a:gd name="connsiteY457" fmla="*/ 341411 h 471291"/>
                  <a:gd name="connsiteX458" fmla="*/ 11890 w 287641"/>
                  <a:gd name="connsiteY458" fmla="*/ 337334 h 471291"/>
                  <a:gd name="connsiteX459" fmla="*/ 11799 w 287641"/>
                  <a:gd name="connsiteY459" fmla="*/ 336135 h 471291"/>
                  <a:gd name="connsiteX460" fmla="*/ 15194 w 287641"/>
                  <a:gd name="connsiteY460" fmla="*/ 332688 h 471291"/>
                  <a:gd name="connsiteX461" fmla="*/ 16232 w 287641"/>
                  <a:gd name="connsiteY461" fmla="*/ 329881 h 471291"/>
                  <a:gd name="connsiteX462" fmla="*/ 17358 w 287641"/>
                  <a:gd name="connsiteY462" fmla="*/ 327204 h 471291"/>
                  <a:gd name="connsiteX463" fmla="*/ 18599 w 287641"/>
                  <a:gd name="connsiteY463" fmla="*/ 326293 h 471291"/>
                  <a:gd name="connsiteX464" fmla="*/ 20448 w 287641"/>
                  <a:gd name="connsiteY464" fmla="*/ 326085 h 471291"/>
                  <a:gd name="connsiteX465" fmla="*/ 22601 w 287641"/>
                  <a:gd name="connsiteY465" fmla="*/ 325581 h 471291"/>
                  <a:gd name="connsiteX466" fmla="*/ 25315 w 287641"/>
                  <a:gd name="connsiteY466" fmla="*/ 323786 h 471291"/>
                  <a:gd name="connsiteX467" fmla="*/ 27748 w 287641"/>
                  <a:gd name="connsiteY467" fmla="*/ 321381 h 471291"/>
                  <a:gd name="connsiteX468" fmla="*/ 29608 w 287641"/>
                  <a:gd name="connsiteY468" fmla="*/ 319172 h 471291"/>
                  <a:gd name="connsiteX469" fmla="*/ 30238 w 287641"/>
                  <a:gd name="connsiteY469" fmla="*/ 314796 h 471291"/>
                  <a:gd name="connsiteX470" fmla="*/ 30264 w 287641"/>
                  <a:gd name="connsiteY470" fmla="*/ 312594 h 471291"/>
                  <a:gd name="connsiteX471" fmla="*/ 31083 w 287641"/>
                  <a:gd name="connsiteY471" fmla="*/ 310957 h 471291"/>
                  <a:gd name="connsiteX472" fmla="*/ 31875 w 287641"/>
                  <a:gd name="connsiteY472" fmla="*/ 307757 h 471291"/>
                  <a:gd name="connsiteX473" fmla="*/ 31104 w 287641"/>
                  <a:gd name="connsiteY473" fmla="*/ 304595 h 471291"/>
                  <a:gd name="connsiteX474" fmla="*/ 28705 w 287641"/>
                  <a:gd name="connsiteY474" fmla="*/ 299791 h 471291"/>
                  <a:gd name="connsiteX475" fmla="*/ 25816 w 287641"/>
                  <a:gd name="connsiteY475" fmla="*/ 293016 h 471291"/>
                  <a:gd name="connsiteX476" fmla="*/ 25362 w 287641"/>
                  <a:gd name="connsiteY476" fmla="*/ 289308 h 471291"/>
                  <a:gd name="connsiteX477" fmla="*/ 26679 w 287641"/>
                  <a:gd name="connsiteY477" fmla="*/ 288619 h 471291"/>
                  <a:gd name="connsiteX478" fmla="*/ 29198 w 287641"/>
                  <a:gd name="connsiteY478" fmla="*/ 288004 h 471291"/>
                  <a:gd name="connsiteX479" fmla="*/ 33961 w 287641"/>
                  <a:gd name="connsiteY479" fmla="*/ 287826 h 471291"/>
                  <a:gd name="connsiteX480" fmla="*/ 34471 w 287641"/>
                  <a:gd name="connsiteY480" fmla="*/ 287388 h 471291"/>
                  <a:gd name="connsiteX481" fmla="*/ 34952 w 287641"/>
                  <a:gd name="connsiteY481" fmla="*/ 285761 h 471291"/>
                  <a:gd name="connsiteX482" fmla="*/ 36025 w 287641"/>
                  <a:gd name="connsiteY482" fmla="*/ 283550 h 471291"/>
                  <a:gd name="connsiteX483" fmla="*/ 37172 w 287641"/>
                  <a:gd name="connsiteY483" fmla="*/ 281938 h 471291"/>
                  <a:gd name="connsiteX484" fmla="*/ 37956 w 287641"/>
                  <a:gd name="connsiteY484" fmla="*/ 279631 h 471291"/>
                  <a:gd name="connsiteX485" fmla="*/ 38334 w 287641"/>
                  <a:gd name="connsiteY485" fmla="*/ 277538 h 471291"/>
                  <a:gd name="connsiteX486" fmla="*/ 35609 w 287641"/>
                  <a:gd name="connsiteY486" fmla="*/ 274382 h 471291"/>
                  <a:gd name="connsiteX487" fmla="*/ 32039 w 287641"/>
                  <a:gd name="connsiteY487" fmla="*/ 271147 h 471291"/>
                  <a:gd name="connsiteX488" fmla="*/ 29623 w 287641"/>
                  <a:gd name="connsiteY488" fmla="*/ 270074 h 471291"/>
                  <a:gd name="connsiteX489" fmla="*/ 25317 w 287641"/>
                  <a:gd name="connsiteY489" fmla="*/ 267346 h 471291"/>
                  <a:gd name="connsiteX490" fmla="*/ 22294 w 287641"/>
                  <a:gd name="connsiteY490" fmla="*/ 265062 h 471291"/>
                  <a:gd name="connsiteX491" fmla="*/ 24026 w 287641"/>
                  <a:gd name="connsiteY491" fmla="*/ 256346 h 471291"/>
                  <a:gd name="connsiteX492" fmla="*/ 25315 w 287641"/>
                  <a:gd name="connsiteY492" fmla="*/ 249836 h 471291"/>
                  <a:gd name="connsiteX493" fmla="*/ 25522 w 287641"/>
                  <a:gd name="connsiteY493" fmla="*/ 248251 h 471291"/>
                  <a:gd name="connsiteX494" fmla="*/ 25570 w 287641"/>
                  <a:gd name="connsiteY494" fmla="*/ 245790 h 471291"/>
                  <a:gd name="connsiteX495" fmla="*/ 21391 w 287641"/>
                  <a:gd name="connsiteY495" fmla="*/ 235264 h 471291"/>
                  <a:gd name="connsiteX496" fmla="*/ 21553 w 287641"/>
                  <a:gd name="connsiteY496" fmla="*/ 232916 h 471291"/>
                  <a:gd name="connsiteX497" fmla="*/ 21951 w 287641"/>
                  <a:gd name="connsiteY497" fmla="*/ 230799 h 471291"/>
                  <a:gd name="connsiteX498" fmla="*/ 21503 w 287641"/>
                  <a:gd name="connsiteY498" fmla="*/ 227185 h 471291"/>
                  <a:gd name="connsiteX499" fmla="*/ 21260 w 287641"/>
                  <a:gd name="connsiteY499" fmla="*/ 223946 h 471291"/>
                  <a:gd name="connsiteX500" fmla="*/ 21977 w 287641"/>
                  <a:gd name="connsiteY500" fmla="*/ 222963 h 471291"/>
                  <a:gd name="connsiteX501" fmla="*/ 23682 w 287641"/>
                  <a:gd name="connsiteY501" fmla="*/ 221133 h 471291"/>
                  <a:gd name="connsiteX502" fmla="*/ 22056 w 287641"/>
                  <a:gd name="connsiteY502" fmla="*/ 218291 h 471291"/>
                  <a:gd name="connsiteX503" fmla="*/ 21925 w 287641"/>
                  <a:gd name="connsiteY503" fmla="*/ 218060 h 471291"/>
                  <a:gd name="connsiteX504" fmla="*/ 18856 w 287641"/>
                  <a:gd name="connsiteY504" fmla="*/ 211011 h 471291"/>
                  <a:gd name="connsiteX505" fmla="*/ 23549 w 287641"/>
                  <a:gd name="connsiteY505" fmla="*/ 204008 h 471291"/>
                  <a:gd name="connsiteX506" fmla="*/ 22732 w 287641"/>
                  <a:gd name="connsiteY506" fmla="*/ 200377 h 471291"/>
                  <a:gd name="connsiteX507" fmla="*/ 25535 w 287641"/>
                  <a:gd name="connsiteY507" fmla="*/ 197738 h 471291"/>
                  <a:gd name="connsiteX508" fmla="*/ 30638 w 287641"/>
                  <a:gd name="connsiteY508" fmla="*/ 191681 h 471291"/>
                  <a:gd name="connsiteX509" fmla="*/ 33508 w 287641"/>
                  <a:gd name="connsiteY509" fmla="*/ 188267 h 471291"/>
                  <a:gd name="connsiteX510" fmla="*/ 34117 w 287641"/>
                  <a:gd name="connsiteY510" fmla="*/ 187670 h 471291"/>
                  <a:gd name="connsiteX511" fmla="*/ 36388 w 287641"/>
                  <a:gd name="connsiteY511" fmla="*/ 186168 h 471291"/>
                  <a:gd name="connsiteX512" fmla="*/ 40696 w 287641"/>
                  <a:gd name="connsiteY512" fmla="*/ 184385 h 471291"/>
                  <a:gd name="connsiteX513" fmla="*/ 45471 w 287641"/>
                  <a:gd name="connsiteY513" fmla="*/ 183516 h 471291"/>
                  <a:gd name="connsiteX514" fmla="*/ 47596 w 287641"/>
                  <a:gd name="connsiteY514" fmla="*/ 183527 h 471291"/>
                  <a:gd name="connsiteX515" fmla="*/ 55801 w 287641"/>
                  <a:gd name="connsiteY515" fmla="*/ 184734 h 471291"/>
                  <a:gd name="connsiteX516" fmla="*/ 62210 w 287641"/>
                  <a:gd name="connsiteY516" fmla="*/ 185673 h 471291"/>
                  <a:gd name="connsiteX517" fmla="*/ 63143 w 287641"/>
                  <a:gd name="connsiteY517" fmla="*/ 184730 h 471291"/>
                  <a:gd name="connsiteX518" fmla="*/ 64482 w 287641"/>
                  <a:gd name="connsiteY518" fmla="*/ 182795 h 471291"/>
                  <a:gd name="connsiteX519" fmla="*/ 66205 w 287641"/>
                  <a:gd name="connsiteY519" fmla="*/ 180035 h 471291"/>
                  <a:gd name="connsiteX520" fmla="*/ 66356 w 287641"/>
                  <a:gd name="connsiteY520" fmla="*/ 176962 h 471291"/>
                  <a:gd name="connsiteX521" fmla="*/ 65734 w 287641"/>
                  <a:gd name="connsiteY521" fmla="*/ 172439 h 471291"/>
                  <a:gd name="connsiteX522" fmla="*/ 64799 w 287641"/>
                  <a:gd name="connsiteY522" fmla="*/ 169727 h 471291"/>
                  <a:gd name="connsiteX523" fmla="*/ 60286 w 287641"/>
                  <a:gd name="connsiteY523" fmla="*/ 167963 h 471291"/>
                  <a:gd name="connsiteX524" fmla="*/ 55350 w 287641"/>
                  <a:gd name="connsiteY524" fmla="*/ 165542 h 471291"/>
                  <a:gd name="connsiteX525" fmla="*/ 61420 w 287641"/>
                  <a:gd name="connsiteY525" fmla="*/ 157854 h 471291"/>
                  <a:gd name="connsiteX526" fmla="*/ 65629 w 287641"/>
                  <a:gd name="connsiteY526" fmla="*/ 152501 h 471291"/>
                  <a:gd name="connsiteX527" fmla="*/ 70876 w 287641"/>
                  <a:gd name="connsiteY527" fmla="*/ 144422 h 471291"/>
                  <a:gd name="connsiteX528" fmla="*/ 72508 w 287641"/>
                  <a:gd name="connsiteY528" fmla="*/ 141051 h 471291"/>
                  <a:gd name="connsiteX529" fmla="*/ 73689 w 287641"/>
                  <a:gd name="connsiteY529" fmla="*/ 139711 h 471291"/>
                  <a:gd name="connsiteX530" fmla="*/ 75233 w 287641"/>
                  <a:gd name="connsiteY530" fmla="*/ 127217 h 471291"/>
                  <a:gd name="connsiteX531" fmla="*/ 76257 w 287641"/>
                  <a:gd name="connsiteY531" fmla="*/ 123708 h 471291"/>
                  <a:gd name="connsiteX532" fmla="*/ 77114 w 287641"/>
                  <a:gd name="connsiteY532" fmla="*/ 121873 h 471291"/>
                  <a:gd name="connsiteX533" fmla="*/ 77127 w 287641"/>
                  <a:gd name="connsiteY533" fmla="*/ 119986 h 471291"/>
                  <a:gd name="connsiteX534" fmla="*/ 76570 w 287641"/>
                  <a:gd name="connsiteY534" fmla="*/ 116802 h 471291"/>
                  <a:gd name="connsiteX535" fmla="*/ 75095 w 287641"/>
                  <a:gd name="connsiteY535" fmla="*/ 109590 h 471291"/>
                  <a:gd name="connsiteX536" fmla="*/ 83381 w 287641"/>
                  <a:gd name="connsiteY536" fmla="*/ 108696 h 471291"/>
                  <a:gd name="connsiteX537" fmla="*/ 86080 w 287641"/>
                  <a:gd name="connsiteY537" fmla="*/ 108190 h 471291"/>
                  <a:gd name="connsiteX538" fmla="*/ 88585 w 287641"/>
                  <a:gd name="connsiteY538" fmla="*/ 107326 h 471291"/>
                  <a:gd name="connsiteX539" fmla="*/ 93485 w 287641"/>
                  <a:gd name="connsiteY539" fmla="*/ 105086 h 471291"/>
                  <a:gd name="connsiteX540" fmla="*/ 95892 w 287641"/>
                  <a:gd name="connsiteY540" fmla="*/ 103105 h 471291"/>
                  <a:gd name="connsiteX541" fmla="*/ 94547 w 287641"/>
                  <a:gd name="connsiteY541" fmla="*/ 96329 h 471291"/>
                  <a:gd name="connsiteX542" fmla="*/ 97512 w 287641"/>
                  <a:gd name="connsiteY542" fmla="*/ 94031 h 471291"/>
                  <a:gd name="connsiteX543" fmla="*/ 104746 w 287641"/>
                  <a:gd name="connsiteY543" fmla="*/ 86006 h 471291"/>
                  <a:gd name="connsiteX544" fmla="*/ 112563 w 287641"/>
                  <a:gd name="connsiteY544" fmla="*/ 78290 h 471291"/>
                  <a:gd name="connsiteX545" fmla="*/ 116229 w 287641"/>
                  <a:gd name="connsiteY545" fmla="*/ 75362 h 471291"/>
                  <a:gd name="connsiteX546" fmla="*/ 116609 w 287641"/>
                  <a:gd name="connsiteY546" fmla="*/ 73929 h 471291"/>
                  <a:gd name="connsiteX547" fmla="*/ 116910 w 287641"/>
                  <a:gd name="connsiteY547" fmla="*/ 71624 h 471291"/>
                  <a:gd name="connsiteX548" fmla="*/ 115281 w 287641"/>
                  <a:gd name="connsiteY548" fmla="*/ 67999 h 471291"/>
                  <a:gd name="connsiteX549" fmla="*/ 113532 w 287641"/>
                  <a:gd name="connsiteY549" fmla="*/ 65749 h 471291"/>
                  <a:gd name="connsiteX550" fmla="*/ 110125 w 287641"/>
                  <a:gd name="connsiteY550" fmla="*/ 61479 h 471291"/>
                  <a:gd name="connsiteX551" fmla="*/ 111587 w 287641"/>
                  <a:gd name="connsiteY551" fmla="*/ 58496 h 471291"/>
                  <a:gd name="connsiteX552" fmla="*/ 114098 w 287641"/>
                  <a:gd name="connsiteY552" fmla="*/ 57916 h 471291"/>
                  <a:gd name="connsiteX553" fmla="*/ 117415 w 287641"/>
                  <a:gd name="connsiteY553" fmla="*/ 56743 h 471291"/>
                  <a:gd name="connsiteX554" fmla="*/ 120002 w 287641"/>
                  <a:gd name="connsiteY554" fmla="*/ 54187 h 471291"/>
                  <a:gd name="connsiteX555" fmla="*/ 120254 w 287641"/>
                  <a:gd name="connsiteY555" fmla="*/ 53858 h 471291"/>
                  <a:gd name="connsiteX556" fmla="*/ 124634 w 287641"/>
                  <a:gd name="connsiteY556" fmla="*/ 43774 h 471291"/>
                  <a:gd name="connsiteX557" fmla="*/ 133189 w 287641"/>
                  <a:gd name="connsiteY557" fmla="*/ 38646 h 471291"/>
                  <a:gd name="connsiteX558" fmla="*/ 136597 w 287641"/>
                  <a:gd name="connsiteY558" fmla="*/ 35843 h 471291"/>
                  <a:gd name="connsiteX559" fmla="*/ 141907 w 287641"/>
                  <a:gd name="connsiteY559" fmla="*/ 37949 h 471291"/>
                  <a:gd name="connsiteX560" fmla="*/ 149689 w 287641"/>
                  <a:gd name="connsiteY560" fmla="*/ 41124 h 471291"/>
                  <a:gd name="connsiteX561" fmla="*/ 153150 w 287641"/>
                  <a:gd name="connsiteY561" fmla="*/ 36451 h 471291"/>
                  <a:gd name="connsiteX562" fmla="*/ 154295 w 287641"/>
                  <a:gd name="connsiteY562" fmla="*/ 34715 h 471291"/>
                  <a:gd name="connsiteX563" fmla="*/ 155437 w 287641"/>
                  <a:gd name="connsiteY563" fmla="*/ 32154 h 471291"/>
                  <a:gd name="connsiteX564" fmla="*/ 154979 w 287641"/>
                  <a:gd name="connsiteY564" fmla="*/ 27717 h 471291"/>
                  <a:gd name="connsiteX565" fmla="*/ 154783 w 287641"/>
                  <a:gd name="connsiteY565" fmla="*/ 21940 h 471291"/>
                  <a:gd name="connsiteX566" fmla="*/ 155126 w 287641"/>
                  <a:gd name="connsiteY566" fmla="*/ 19614 h 471291"/>
                  <a:gd name="connsiteX567" fmla="*/ 158232 w 287641"/>
                  <a:gd name="connsiteY567" fmla="*/ 18577 h 471291"/>
                  <a:gd name="connsiteX568" fmla="*/ 159903 w 287641"/>
                  <a:gd name="connsiteY568" fmla="*/ 18309 h 471291"/>
                  <a:gd name="connsiteX569" fmla="*/ 168553 w 287641"/>
                  <a:gd name="connsiteY569" fmla="*/ 20702 h 471291"/>
                  <a:gd name="connsiteX570" fmla="*/ 170730 w 287641"/>
                  <a:gd name="connsiteY570" fmla="*/ 20661 h 471291"/>
                  <a:gd name="connsiteX571" fmla="*/ 174807 w 287641"/>
                  <a:gd name="connsiteY571" fmla="*/ 20983 h 471291"/>
                  <a:gd name="connsiteX572" fmla="*/ 179370 w 287641"/>
                  <a:gd name="connsiteY572" fmla="*/ 22034 h 471291"/>
                  <a:gd name="connsiteX573" fmla="*/ 188927 w 287641"/>
                  <a:gd name="connsiteY573" fmla="*/ 24826 h 471291"/>
                  <a:gd name="connsiteX574" fmla="*/ 192881 w 287641"/>
                  <a:gd name="connsiteY574" fmla="*/ 25981 h 471291"/>
                  <a:gd name="connsiteX575" fmla="*/ 195088 w 287641"/>
                  <a:gd name="connsiteY575" fmla="*/ 26205 h 471291"/>
                  <a:gd name="connsiteX576" fmla="*/ 196993 w 287641"/>
                  <a:gd name="connsiteY576" fmla="*/ 24905 h 471291"/>
                  <a:gd name="connsiteX577" fmla="*/ 201063 w 287641"/>
                  <a:gd name="connsiteY577" fmla="*/ 21566 h 471291"/>
                  <a:gd name="connsiteX578" fmla="*/ 195066 w 287641"/>
                  <a:gd name="connsiteY578" fmla="*/ 19091 h 471291"/>
                  <a:gd name="connsiteX579" fmla="*/ 199016 w 287641"/>
                  <a:gd name="connsiteY579" fmla="*/ 16583 h 471291"/>
                  <a:gd name="connsiteX580" fmla="*/ 201063 w 287641"/>
                  <a:gd name="connsiteY580" fmla="*/ 14051 h 471291"/>
                  <a:gd name="connsiteX581" fmla="*/ 202819 w 287641"/>
                  <a:gd name="connsiteY581" fmla="*/ 10934 h 471291"/>
                  <a:gd name="connsiteX582" fmla="*/ 203451 w 287641"/>
                  <a:gd name="connsiteY582" fmla="*/ 7280 h 471291"/>
                  <a:gd name="connsiteX583" fmla="*/ 203209 w 287641"/>
                  <a:gd name="connsiteY583" fmla="*/ 5312 h 471291"/>
                  <a:gd name="connsiteX584" fmla="*/ 201998 w 287641"/>
                  <a:gd name="connsiteY584" fmla="*/ 3971 h 471291"/>
                  <a:gd name="connsiteX585" fmla="*/ 198336 w 287641"/>
                  <a:gd name="connsiteY585" fmla="*/ 619 h 471291"/>
                  <a:gd name="connsiteX586" fmla="*/ 206634 w 287641"/>
                  <a:gd name="connsiteY586" fmla="*/ 138 h 47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Lst>
                <a:rect l="l" t="t" r="r" b="b"/>
                <a:pathLst>
                  <a:path w="287641" h="471291">
                    <a:moveTo>
                      <a:pt x="129980" y="408700"/>
                    </a:moveTo>
                    <a:lnTo>
                      <a:pt x="131392" y="409106"/>
                    </a:lnTo>
                    <a:lnTo>
                      <a:pt x="132021" y="409502"/>
                    </a:lnTo>
                    <a:lnTo>
                      <a:pt x="130533" y="410751"/>
                    </a:lnTo>
                    <a:lnTo>
                      <a:pt x="130706" y="412376"/>
                    </a:lnTo>
                    <a:lnTo>
                      <a:pt x="130602" y="413049"/>
                    </a:lnTo>
                    <a:lnTo>
                      <a:pt x="126847" y="420100"/>
                    </a:lnTo>
                    <a:lnTo>
                      <a:pt x="125843" y="424667"/>
                    </a:lnTo>
                    <a:lnTo>
                      <a:pt x="124511" y="425780"/>
                    </a:lnTo>
                    <a:lnTo>
                      <a:pt x="118993" y="441942"/>
                    </a:lnTo>
                    <a:lnTo>
                      <a:pt x="117858" y="443517"/>
                    </a:lnTo>
                    <a:lnTo>
                      <a:pt x="116851" y="443406"/>
                    </a:lnTo>
                    <a:lnTo>
                      <a:pt x="116180" y="441305"/>
                    </a:lnTo>
                    <a:lnTo>
                      <a:pt x="116022" y="435892"/>
                    </a:lnTo>
                    <a:lnTo>
                      <a:pt x="116424" y="433213"/>
                    </a:lnTo>
                    <a:lnTo>
                      <a:pt x="121246" y="423521"/>
                    </a:lnTo>
                    <a:lnTo>
                      <a:pt x="123398" y="422728"/>
                    </a:lnTo>
                    <a:lnTo>
                      <a:pt x="126426" y="416765"/>
                    </a:lnTo>
                    <a:lnTo>
                      <a:pt x="127242" y="414108"/>
                    </a:lnTo>
                    <a:lnTo>
                      <a:pt x="128555" y="411712"/>
                    </a:lnTo>
                    <a:lnTo>
                      <a:pt x="129330" y="409567"/>
                    </a:lnTo>
                    <a:close/>
                    <a:moveTo>
                      <a:pt x="171445" y="390509"/>
                    </a:moveTo>
                    <a:lnTo>
                      <a:pt x="172680" y="391004"/>
                    </a:lnTo>
                    <a:lnTo>
                      <a:pt x="175334" y="393055"/>
                    </a:lnTo>
                    <a:lnTo>
                      <a:pt x="173505" y="393817"/>
                    </a:lnTo>
                    <a:lnTo>
                      <a:pt x="172429" y="396070"/>
                    </a:lnTo>
                    <a:lnTo>
                      <a:pt x="170948" y="396450"/>
                    </a:lnTo>
                    <a:lnTo>
                      <a:pt x="169527" y="397201"/>
                    </a:lnTo>
                    <a:lnTo>
                      <a:pt x="169020" y="404312"/>
                    </a:lnTo>
                    <a:lnTo>
                      <a:pt x="171607" y="407008"/>
                    </a:lnTo>
                    <a:lnTo>
                      <a:pt x="170186" y="407385"/>
                    </a:lnTo>
                    <a:lnTo>
                      <a:pt x="168886" y="408192"/>
                    </a:lnTo>
                    <a:lnTo>
                      <a:pt x="167957" y="409384"/>
                    </a:lnTo>
                    <a:lnTo>
                      <a:pt x="167007" y="411948"/>
                    </a:lnTo>
                    <a:lnTo>
                      <a:pt x="163438" y="413400"/>
                    </a:lnTo>
                    <a:lnTo>
                      <a:pt x="162086" y="414474"/>
                    </a:lnTo>
                    <a:lnTo>
                      <a:pt x="160093" y="416861"/>
                    </a:lnTo>
                    <a:lnTo>
                      <a:pt x="159054" y="420321"/>
                    </a:lnTo>
                    <a:lnTo>
                      <a:pt x="157035" y="421795"/>
                    </a:lnTo>
                    <a:lnTo>
                      <a:pt x="154768" y="422144"/>
                    </a:lnTo>
                    <a:lnTo>
                      <a:pt x="156098" y="419312"/>
                    </a:lnTo>
                    <a:lnTo>
                      <a:pt x="157841" y="417002"/>
                    </a:lnTo>
                    <a:lnTo>
                      <a:pt x="156165" y="415416"/>
                    </a:lnTo>
                    <a:lnTo>
                      <a:pt x="155156" y="412931"/>
                    </a:lnTo>
                    <a:lnTo>
                      <a:pt x="153855" y="411024"/>
                    </a:lnTo>
                    <a:lnTo>
                      <a:pt x="154891" y="408891"/>
                    </a:lnTo>
                    <a:lnTo>
                      <a:pt x="154381" y="405391"/>
                    </a:lnTo>
                    <a:lnTo>
                      <a:pt x="154550" y="401970"/>
                    </a:lnTo>
                    <a:lnTo>
                      <a:pt x="156061" y="400241"/>
                    </a:lnTo>
                    <a:lnTo>
                      <a:pt x="157793" y="398831"/>
                    </a:lnTo>
                    <a:lnTo>
                      <a:pt x="160490" y="395583"/>
                    </a:lnTo>
                    <a:lnTo>
                      <a:pt x="163414" y="393226"/>
                    </a:lnTo>
                    <a:lnTo>
                      <a:pt x="167493" y="392166"/>
                    </a:lnTo>
                    <a:lnTo>
                      <a:pt x="169335" y="393143"/>
                    </a:lnTo>
                    <a:lnTo>
                      <a:pt x="170130" y="390998"/>
                    </a:lnTo>
                    <a:close/>
                    <a:moveTo>
                      <a:pt x="176625" y="388398"/>
                    </a:moveTo>
                    <a:lnTo>
                      <a:pt x="179860" y="388520"/>
                    </a:lnTo>
                    <a:lnTo>
                      <a:pt x="180972" y="388990"/>
                    </a:lnTo>
                    <a:lnTo>
                      <a:pt x="177100" y="390280"/>
                    </a:lnTo>
                    <a:lnTo>
                      <a:pt x="176703" y="392277"/>
                    </a:lnTo>
                    <a:lnTo>
                      <a:pt x="175556" y="392125"/>
                    </a:lnTo>
                    <a:lnTo>
                      <a:pt x="174511" y="390651"/>
                    </a:lnTo>
                    <a:close/>
                    <a:moveTo>
                      <a:pt x="161812" y="351984"/>
                    </a:moveTo>
                    <a:lnTo>
                      <a:pt x="162267" y="352091"/>
                    </a:lnTo>
                    <a:lnTo>
                      <a:pt x="160734" y="354550"/>
                    </a:lnTo>
                    <a:lnTo>
                      <a:pt x="159754" y="354860"/>
                    </a:lnTo>
                    <a:lnTo>
                      <a:pt x="159268" y="354762"/>
                    </a:lnTo>
                    <a:lnTo>
                      <a:pt x="159873" y="353249"/>
                    </a:lnTo>
                    <a:lnTo>
                      <a:pt x="160322" y="352596"/>
                    </a:lnTo>
                    <a:close/>
                    <a:moveTo>
                      <a:pt x="165261" y="337596"/>
                    </a:moveTo>
                    <a:lnTo>
                      <a:pt x="166975" y="338028"/>
                    </a:lnTo>
                    <a:lnTo>
                      <a:pt x="166964" y="338356"/>
                    </a:lnTo>
                    <a:lnTo>
                      <a:pt x="165325" y="339420"/>
                    </a:lnTo>
                    <a:lnTo>
                      <a:pt x="164697" y="340135"/>
                    </a:lnTo>
                    <a:lnTo>
                      <a:pt x="164142" y="341220"/>
                    </a:lnTo>
                    <a:lnTo>
                      <a:pt x="163585" y="339890"/>
                    </a:lnTo>
                    <a:lnTo>
                      <a:pt x="163807" y="339630"/>
                    </a:lnTo>
                    <a:lnTo>
                      <a:pt x="164187" y="338316"/>
                    </a:lnTo>
                    <a:close/>
                    <a:moveTo>
                      <a:pt x="209512" y="0"/>
                    </a:moveTo>
                    <a:lnTo>
                      <a:pt x="215548" y="2210"/>
                    </a:lnTo>
                    <a:lnTo>
                      <a:pt x="215812" y="2688"/>
                    </a:lnTo>
                    <a:lnTo>
                      <a:pt x="215855" y="3839"/>
                    </a:lnTo>
                    <a:lnTo>
                      <a:pt x="216066" y="5031"/>
                    </a:lnTo>
                    <a:lnTo>
                      <a:pt x="221923" y="8050"/>
                    </a:lnTo>
                    <a:lnTo>
                      <a:pt x="223611" y="9646"/>
                    </a:lnTo>
                    <a:lnTo>
                      <a:pt x="227207" y="12069"/>
                    </a:lnTo>
                    <a:lnTo>
                      <a:pt x="228159" y="13376"/>
                    </a:lnTo>
                    <a:lnTo>
                      <a:pt x="231489" y="14904"/>
                    </a:lnTo>
                    <a:lnTo>
                      <a:pt x="233877" y="16536"/>
                    </a:lnTo>
                    <a:lnTo>
                      <a:pt x="236667" y="17859"/>
                    </a:lnTo>
                    <a:lnTo>
                      <a:pt x="239923" y="19914"/>
                    </a:lnTo>
                    <a:lnTo>
                      <a:pt x="244294" y="21549"/>
                    </a:lnTo>
                    <a:lnTo>
                      <a:pt x="247986" y="22082"/>
                    </a:lnTo>
                    <a:lnTo>
                      <a:pt x="257280" y="24881"/>
                    </a:lnTo>
                    <a:lnTo>
                      <a:pt x="258865" y="25787"/>
                    </a:lnTo>
                    <a:lnTo>
                      <a:pt x="261547" y="27732"/>
                    </a:lnTo>
                    <a:lnTo>
                      <a:pt x="264255" y="29982"/>
                    </a:lnTo>
                    <a:lnTo>
                      <a:pt x="266127" y="34594"/>
                    </a:lnTo>
                    <a:lnTo>
                      <a:pt x="269136" y="34834"/>
                    </a:lnTo>
                    <a:lnTo>
                      <a:pt x="269952" y="36419"/>
                    </a:lnTo>
                    <a:lnTo>
                      <a:pt x="272578" y="39132"/>
                    </a:lnTo>
                    <a:lnTo>
                      <a:pt x="276218" y="41522"/>
                    </a:lnTo>
                    <a:lnTo>
                      <a:pt x="276087" y="42326"/>
                    </a:lnTo>
                    <a:lnTo>
                      <a:pt x="273189" y="44525"/>
                    </a:lnTo>
                    <a:lnTo>
                      <a:pt x="272878" y="47502"/>
                    </a:lnTo>
                    <a:lnTo>
                      <a:pt x="273152" y="51297"/>
                    </a:lnTo>
                    <a:lnTo>
                      <a:pt x="274061" y="54386"/>
                    </a:lnTo>
                    <a:lnTo>
                      <a:pt x="273966" y="55288"/>
                    </a:lnTo>
                    <a:lnTo>
                      <a:pt x="273247" y="56351"/>
                    </a:lnTo>
                    <a:lnTo>
                      <a:pt x="272383" y="58019"/>
                    </a:lnTo>
                    <a:lnTo>
                      <a:pt x="272075" y="59473"/>
                    </a:lnTo>
                    <a:lnTo>
                      <a:pt x="272150" y="60186"/>
                    </a:lnTo>
                    <a:lnTo>
                      <a:pt x="272442" y="60573"/>
                    </a:lnTo>
                    <a:lnTo>
                      <a:pt x="273968" y="60602"/>
                    </a:lnTo>
                    <a:lnTo>
                      <a:pt x="276704" y="60945"/>
                    </a:lnTo>
                    <a:lnTo>
                      <a:pt x="278313" y="61590"/>
                    </a:lnTo>
                    <a:lnTo>
                      <a:pt x="279226" y="65128"/>
                    </a:lnTo>
                    <a:lnTo>
                      <a:pt x="278918" y="65807"/>
                    </a:lnTo>
                    <a:lnTo>
                      <a:pt x="276611" y="67406"/>
                    </a:lnTo>
                    <a:lnTo>
                      <a:pt x="275935" y="68675"/>
                    </a:lnTo>
                    <a:lnTo>
                      <a:pt x="275869" y="70538"/>
                    </a:lnTo>
                    <a:lnTo>
                      <a:pt x="276277" y="72584"/>
                    </a:lnTo>
                    <a:lnTo>
                      <a:pt x="277069" y="74871"/>
                    </a:lnTo>
                    <a:lnTo>
                      <a:pt x="278874" y="77315"/>
                    </a:lnTo>
                    <a:lnTo>
                      <a:pt x="281314" y="79867"/>
                    </a:lnTo>
                    <a:lnTo>
                      <a:pt x="282917" y="81958"/>
                    </a:lnTo>
                    <a:lnTo>
                      <a:pt x="283675" y="83430"/>
                    </a:lnTo>
                    <a:lnTo>
                      <a:pt x="283951" y="84458"/>
                    </a:lnTo>
                    <a:lnTo>
                      <a:pt x="282852" y="85750"/>
                    </a:lnTo>
                    <a:lnTo>
                      <a:pt x="281863" y="88303"/>
                    </a:lnTo>
                    <a:lnTo>
                      <a:pt x="281679" y="91223"/>
                    </a:lnTo>
                    <a:lnTo>
                      <a:pt x="281230" y="93125"/>
                    </a:lnTo>
                    <a:lnTo>
                      <a:pt x="279081" y="95739"/>
                    </a:lnTo>
                    <a:lnTo>
                      <a:pt x="277596" y="96665"/>
                    </a:lnTo>
                    <a:lnTo>
                      <a:pt x="277173" y="98043"/>
                    </a:lnTo>
                    <a:lnTo>
                      <a:pt x="276991" y="100353"/>
                    </a:lnTo>
                    <a:lnTo>
                      <a:pt x="277427" y="103166"/>
                    </a:lnTo>
                    <a:lnTo>
                      <a:pt x="277577" y="105065"/>
                    </a:lnTo>
                    <a:lnTo>
                      <a:pt x="278034" y="106431"/>
                    </a:lnTo>
                    <a:lnTo>
                      <a:pt x="278708" y="107322"/>
                    </a:lnTo>
                    <a:lnTo>
                      <a:pt x="282155" y="108897"/>
                    </a:lnTo>
                    <a:lnTo>
                      <a:pt x="284085" y="112118"/>
                    </a:lnTo>
                    <a:lnTo>
                      <a:pt x="285288" y="114698"/>
                    </a:lnTo>
                    <a:lnTo>
                      <a:pt x="287641" y="121435"/>
                    </a:lnTo>
                    <a:lnTo>
                      <a:pt x="281783" y="122275"/>
                    </a:lnTo>
                    <a:lnTo>
                      <a:pt x="277380" y="120588"/>
                    </a:lnTo>
                    <a:lnTo>
                      <a:pt x="275184" y="121433"/>
                    </a:lnTo>
                    <a:lnTo>
                      <a:pt x="271342" y="121469"/>
                    </a:lnTo>
                    <a:lnTo>
                      <a:pt x="266980" y="122133"/>
                    </a:lnTo>
                    <a:lnTo>
                      <a:pt x="265510" y="123452"/>
                    </a:lnTo>
                    <a:lnTo>
                      <a:pt x="264354" y="123982"/>
                    </a:lnTo>
                    <a:lnTo>
                      <a:pt x="260308" y="122120"/>
                    </a:lnTo>
                    <a:lnTo>
                      <a:pt x="256488" y="119040"/>
                    </a:lnTo>
                    <a:lnTo>
                      <a:pt x="253696" y="121389"/>
                    </a:lnTo>
                    <a:lnTo>
                      <a:pt x="251889" y="121834"/>
                    </a:lnTo>
                    <a:lnTo>
                      <a:pt x="250265" y="119708"/>
                    </a:lnTo>
                    <a:lnTo>
                      <a:pt x="248846" y="119363"/>
                    </a:lnTo>
                    <a:lnTo>
                      <a:pt x="248079" y="120072"/>
                    </a:lnTo>
                    <a:lnTo>
                      <a:pt x="247408" y="121949"/>
                    </a:lnTo>
                    <a:lnTo>
                      <a:pt x="246339" y="123425"/>
                    </a:lnTo>
                    <a:lnTo>
                      <a:pt x="246060" y="124359"/>
                    </a:lnTo>
                    <a:lnTo>
                      <a:pt x="245875" y="128120"/>
                    </a:lnTo>
                    <a:lnTo>
                      <a:pt x="245596" y="128991"/>
                    </a:lnTo>
                    <a:lnTo>
                      <a:pt x="241886" y="128505"/>
                    </a:lnTo>
                    <a:lnTo>
                      <a:pt x="242109" y="129491"/>
                    </a:lnTo>
                    <a:lnTo>
                      <a:pt x="242916" y="129987"/>
                    </a:lnTo>
                    <a:lnTo>
                      <a:pt x="243242" y="130612"/>
                    </a:lnTo>
                    <a:lnTo>
                      <a:pt x="241897" y="131433"/>
                    </a:lnTo>
                    <a:lnTo>
                      <a:pt x="238213" y="131356"/>
                    </a:lnTo>
                    <a:lnTo>
                      <a:pt x="237837" y="132227"/>
                    </a:lnTo>
                    <a:lnTo>
                      <a:pt x="238874" y="133603"/>
                    </a:lnTo>
                    <a:lnTo>
                      <a:pt x="238066" y="134807"/>
                    </a:lnTo>
                    <a:lnTo>
                      <a:pt x="237317" y="135281"/>
                    </a:lnTo>
                    <a:lnTo>
                      <a:pt x="232918" y="136028"/>
                    </a:lnTo>
                    <a:lnTo>
                      <a:pt x="230372" y="135857"/>
                    </a:lnTo>
                    <a:lnTo>
                      <a:pt x="229645" y="136636"/>
                    </a:lnTo>
                    <a:lnTo>
                      <a:pt x="229441" y="137647"/>
                    </a:lnTo>
                    <a:lnTo>
                      <a:pt x="229923" y="138639"/>
                    </a:lnTo>
                    <a:lnTo>
                      <a:pt x="231046" y="139167"/>
                    </a:lnTo>
                    <a:lnTo>
                      <a:pt x="231415" y="139796"/>
                    </a:lnTo>
                    <a:lnTo>
                      <a:pt x="231338" y="141158"/>
                    </a:lnTo>
                    <a:lnTo>
                      <a:pt x="230403" y="141405"/>
                    </a:lnTo>
                    <a:lnTo>
                      <a:pt x="227749" y="139012"/>
                    </a:lnTo>
                    <a:lnTo>
                      <a:pt x="226941" y="139135"/>
                    </a:lnTo>
                    <a:lnTo>
                      <a:pt x="227548" y="140380"/>
                    </a:lnTo>
                    <a:lnTo>
                      <a:pt x="229064" y="141736"/>
                    </a:lnTo>
                    <a:lnTo>
                      <a:pt x="229940" y="143120"/>
                    </a:lnTo>
                    <a:lnTo>
                      <a:pt x="230707" y="144785"/>
                    </a:lnTo>
                    <a:lnTo>
                      <a:pt x="230558" y="146046"/>
                    </a:lnTo>
                    <a:lnTo>
                      <a:pt x="227263" y="150112"/>
                    </a:lnTo>
                    <a:lnTo>
                      <a:pt x="224363" y="152677"/>
                    </a:lnTo>
                    <a:lnTo>
                      <a:pt x="222199" y="154984"/>
                    </a:lnTo>
                    <a:lnTo>
                      <a:pt x="220923" y="157427"/>
                    </a:lnTo>
                    <a:lnTo>
                      <a:pt x="222400" y="158658"/>
                    </a:lnTo>
                    <a:lnTo>
                      <a:pt x="224043" y="160431"/>
                    </a:lnTo>
                    <a:lnTo>
                      <a:pt x="225198" y="163837"/>
                    </a:lnTo>
                    <a:lnTo>
                      <a:pt x="226576" y="166868"/>
                    </a:lnTo>
                    <a:lnTo>
                      <a:pt x="229357" y="169760"/>
                    </a:lnTo>
                    <a:lnTo>
                      <a:pt x="228798" y="171430"/>
                    </a:lnTo>
                    <a:lnTo>
                      <a:pt x="228150" y="172728"/>
                    </a:lnTo>
                    <a:lnTo>
                      <a:pt x="223523" y="175583"/>
                    </a:lnTo>
                    <a:lnTo>
                      <a:pt x="218276" y="179878"/>
                    </a:lnTo>
                    <a:lnTo>
                      <a:pt x="212620" y="190827"/>
                    </a:lnTo>
                    <a:lnTo>
                      <a:pt x="210739" y="192290"/>
                    </a:lnTo>
                    <a:lnTo>
                      <a:pt x="205788" y="194137"/>
                    </a:lnTo>
                    <a:lnTo>
                      <a:pt x="203967" y="195923"/>
                    </a:lnTo>
                    <a:lnTo>
                      <a:pt x="200281" y="198045"/>
                    </a:lnTo>
                    <a:lnTo>
                      <a:pt x="193846" y="199865"/>
                    </a:lnTo>
                    <a:lnTo>
                      <a:pt x="190927" y="202400"/>
                    </a:lnTo>
                    <a:lnTo>
                      <a:pt x="189609" y="205019"/>
                    </a:lnTo>
                    <a:lnTo>
                      <a:pt x="188143" y="205205"/>
                    </a:lnTo>
                    <a:lnTo>
                      <a:pt x="186690" y="204182"/>
                    </a:lnTo>
                    <a:lnTo>
                      <a:pt x="184751" y="203420"/>
                    </a:lnTo>
                    <a:lnTo>
                      <a:pt x="184498" y="205128"/>
                    </a:lnTo>
                    <a:lnTo>
                      <a:pt x="184580" y="206381"/>
                    </a:lnTo>
                    <a:lnTo>
                      <a:pt x="181477" y="204524"/>
                    </a:lnTo>
                    <a:lnTo>
                      <a:pt x="180013" y="206227"/>
                    </a:lnTo>
                    <a:lnTo>
                      <a:pt x="178869" y="209070"/>
                    </a:lnTo>
                    <a:lnTo>
                      <a:pt x="174403" y="212891"/>
                    </a:lnTo>
                    <a:lnTo>
                      <a:pt x="169590" y="212204"/>
                    </a:lnTo>
                    <a:lnTo>
                      <a:pt x="169050" y="212878"/>
                    </a:lnTo>
                    <a:lnTo>
                      <a:pt x="170331" y="213366"/>
                    </a:lnTo>
                    <a:lnTo>
                      <a:pt x="170525" y="213976"/>
                    </a:lnTo>
                    <a:lnTo>
                      <a:pt x="169651" y="214301"/>
                    </a:lnTo>
                    <a:lnTo>
                      <a:pt x="168327" y="214267"/>
                    </a:lnTo>
                    <a:lnTo>
                      <a:pt x="166284" y="215021"/>
                    </a:lnTo>
                    <a:lnTo>
                      <a:pt x="164941" y="214962"/>
                    </a:lnTo>
                    <a:lnTo>
                      <a:pt x="164304" y="216765"/>
                    </a:lnTo>
                    <a:lnTo>
                      <a:pt x="163265" y="218950"/>
                    </a:lnTo>
                    <a:lnTo>
                      <a:pt x="160546" y="219854"/>
                    </a:lnTo>
                    <a:lnTo>
                      <a:pt x="159143" y="220040"/>
                    </a:lnTo>
                    <a:lnTo>
                      <a:pt x="158450" y="221281"/>
                    </a:lnTo>
                    <a:lnTo>
                      <a:pt x="162632" y="221541"/>
                    </a:lnTo>
                    <a:lnTo>
                      <a:pt x="162298" y="222591"/>
                    </a:lnTo>
                    <a:lnTo>
                      <a:pt x="162203" y="223640"/>
                    </a:lnTo>
                    <a:lnTo>
                      <a:pt x="161771" y="224765"/>
                    </a:lnTo>
                    <a:lnTo>
                      <a:pt x="157016" y="226384"/>
                    </a:lnTo>
                    <a:lnTo>
                      <a:pt x="156284" y="227659"/>
                    </a:lnTo>
                    <a:lnTo>
                      <a:pt x="155291" y="228449"/>
                    </a:lnTo>
                    <a:lnTo>
                      <a:pt x="153176" y="228404"/>
                    </a:lnTo>
                    <a:lnTo>
                      <a:pt x="153254" y="227668"/>
                    </a:lnTo>
                    <a:lnTo>
                      <a:pt x="153600" y="226835"/>
                    </a:lnTo>
                    <a:lnTo>
                      <a:pt x="150449" y="226910"/>
                    </a:lnTo>
                    <a:lnTo>
                      <a:pt x="149467" y="225080"/>
                    </a:lnTo>
                    <a:lnTo>
                      <a:pt x="148869" y="225549"/>
                    </a:lnTo>
                    <a:lnTo>
                      <a:pt x="149223" y="227026"/>
                    </a:lnTo>
                    <a:lnTo>
                      <a:pt x="150048" y="228561"/>
                    </a:lnTo>
                    <a:lnTo>
                      <a:pt x="150965" y="230809"/>
                    </a:lnTo>
                    <a:lnTo>
                      <a:pt x="150220" y="232230"/>
                    </a:lnTo>
                    <a:lnTo>
                      <a:pt x="149387" y="232934"/>
                    </a:lnTo>
                    <a:lnTo>
                      <a:pt x="149994" y="233584"/>
                    </a:lnTo>
                    <a:lnTo>
                      <a:pt x="151676" y="234079"/>
                    </a:lnTo>
                    <a:lnTo>
                      <a:pt x="152356" y="234966"/>
                    </a:lnTo>
                    <a:lnTo>
                      <a:pt x="150361" y="235726"/>
                    </a:lnTo>
                    <a:lnTo>
                      <a:pt x="147871" y="238333"/>
                    </a:lnTo>
                    <a:lnTo>
                      <a:pt x="145290" y="238397"/>
                    </a:lnTo>
                    <a:lnTo>
                      <a:pt x="143712" y="240117"/>
                    </a:lnTo>
                    <a:lnTo>
                      <a:pt x="142036" y="240111"/>
                    </a:lnTo>
                    <a:lnTo>
                      <a:pt x="140674" y="239028"/>
                    </a:lnTo>
                    <a:lnTo>
                      <a:pt x="138490" y="238138"/>
                    </a:lnTo>
                    <a:lnTo>
                      <a:pt x="137787" y="239707"/>
                    </a:lnTo>
                    <a:lnTo>
                      <a:pt x="137674" y="240954"/>
                    </a:lnTo>
                    <a:lnTo>
                      <a:pt x="138905" y="244105"/>
                    </a:lnTo>
                    <a:lnTo>
                      <a:pt x="141255" y="246541"/>
                    </a:lnTo>
                    <a:lnTo>
                      <a:pt x="143431" y="247592"/>
                    </a:lnTo>
                    <a:lnTo>
                      <a:pt x="141865" y="248301"/>
                    </a:lnTo>
                    <a:lnTo>
                      <a:pt x="140700" y="249875"/>
                    </a:lnTo>
                    <a:lnTo>
                      <a:pt x="139294" y="254783"/>
                    </a:lnTo>
                    <a:lnTo>
                      <a:pt x="138529" y="256712"/>
                    </a:lnTo>
                    <a:lnTo>
                      <a:pt x="137700" y="260113"/>
                    </a:lnTo>
                    <a:lnTo>
                      <a:pt x="138225" y="262978"/>
                    </a:lnTo>
                    <a:lnTo>
                      <a:pt x="138646" y="264385"/>
                    </a:lnTo>
                    <a:lnTo>
                      <a:pt x="139711" y="266294"/>
                    </a:lnTo>
                    <a:lnTo>
                      <a:pt x="136817" y="266048"/>
                    </a:lnTo>
                    <a:lnTo>
                      <a:pt x="133761" y="264933"/>
                    </a:lnTo>
                    <a:lnTo>
                      <a:pt x="134187" y="267248"/>
                    </a:lnTo>
                    <a:lnTo>
                      <a:pt x="132310" y="269981"/>
                    </a:lnTo>
                    <a:lnTo>
                      <a:pt x="132660" y="272389"/>
                    </a:lnTo>
                    <a:lnTo>
                      <a:pt x="133051" y="273956"/>
                    </a:lnTo>
                    <a:lnTo>
                      <a:pt x="132470" y="276546"/>
                    </a:lnTo>
                    <a:lnTo>
                      <a:pt x="133353" y="277359"/>
                    </a:lnTo>
                    <a:lnTo>
                      <a:pt x="133833" y="278899"/>
                    </a:lnTo>
                    <a:lnTo>
                      <a:pt x="133042" y="280036"/>
                    </a:lnTo>
                    <a:lnTo>
                      <a:pt x="133394" y="281014"/>
                    </a:lnTo>
                    <a:lnTo>
                      <a:pt x="133526" y="284473"/>
                    </a:lnTo>
                    <a:lnTo>
                      <a:pt x="134126" y="289873"/>
                    </a:lnTo>
                    <a:lnTo>
                      <a:pt x="133906" y="291014"/>
                    </a:lnTo>
                    <a:lnTo>
                      <a:pt x="135586" y="295695"/>
                    </a:lnTo>
                    <a:lnTo>
                      <a:pt x="135195" y="297333"/>
                    </a:lnTo>
                    <a:lnTo>
                      <a:pt x="134969" y="299419"/>
                    </a:lnTo>
                    <a:lnTo>
                      <a:pt x="137376" y="301421"/>
                    </a:lnTo>
                    <a:lnTo>
                      <a:pt x="139525" y="301389"/>
                    </a:lnTo>
                    <a:lnTo>
                      <a:pt x="141702" y="301358"/>
                    </a:lnTo>
                    <a:lnTo>
                      <a:pt x="142533" y="301860"/>
                    </a:lnTo>
                    <a:lnTo>
                      <a:pt x="143367" y="303275"/>
                    </a:lnTo>
                    <a:lnTo>
                      <a:pt x="144038" y="304945"/>
                    </a:lnTo>
                    <a:lnTo>
                      <a:pt x="145830" y="304807"/>
                    </a:lnTo>
                    <a:lnTo>
                      <a:pt x="148691" y="303448"/>
                    </a:lnTo>
                    <a:lnTo>
                      <a:pt x="150553" y="303124"/>
                    </a:lnTo>
                    <a:lnTo>
                      <a:pt x="151782" y="305736"/>
                    </a:lnTo>
                    <a:lnTo>
                      <a:pt x="155124" y="309182"/>
                    </a:lnTo>
                    <a:lnTo>
                      <a:pt x="157070" y="310724"/>
                    </a:lnTo>
                    <a:lnTo>
                      <a:pt x="160376" y="311535"/>
                    </a:lnTo>
                    <a:lnTo>
                      <a:pt x="163859" y="314308"/>
                    </a:lnTo>
                    <a:lnTo>
                      <a:pt x="163371" y="317646"/>
                    </a:lnTo>
                    <a:lnTo>
                      <a:pt x="164824" y="318760"/>
                    </a:lnTo>
                    <a:lnTo>
                      <a:pt x="168934" y="320076"/>
                    </a:lnTo>
                    <a:lnTo>
                      <a:pt x="170387" y="321849"/>
                    </a:lnTo>
                    <a:lnTo>
                      <a:pt x="171084" y="323359"/>
                    </a:lnTo>
                    <a:lnTo>
                      <a:pt x="172166" y="324611"/>
                    </a:lnTo>
                    <a:lnTo>
                      <a:pt x="173431" y="328388"/>
                    </a:lnTo>
                    <a:lnTo>
                      <a:pt x="172991" y="330712"/>
                    </a:lnTo>
                    <a:lnTo>
                      <a:pt x="171335" y="331510"/>
                    </a:lnTo>
                    <a:lnTo>
                      <a:pt x="167424" y="333997"/>
                    </a:lnTo>
                    <a:lnTo>
                      <a:pt x="165681" y="335851"/>
                    </a:lnTo>
                    <a:lnTo>
                      <a:pt x="164314" y="337006"/>
                    </a:lnTo>
                    <a:lnTo>
                      <a:pt x="160430" y="339479"/>
                    </a:lnTo>
                    <a:lnTo>
                      <a:pt x="159007" y="339923"/>
                    </a:lnTo>
                    <a:lnTo>
                      <a:pt x="157644" y="341207"/>
                    </a:lnTo>
                    <a:lnTo>
                      <a:pt x="156327" y="341769"/>
                    </a:lnTo>
                    <a:lnTo>
                      <a:pt x="155148" y="341446"/>
                    </a:lnTo>
                    <a:lnTo>
                      <a:pt x="150740" y="343770"/>
                    </a:lnTo>
                    <a:lnTo>
                      <a:pt x="151084" y="344762"/>
                    </a:lnTo>
                    <a:lnTo>
                      <a:pt x="154464" y="345182"/>
                    </a:lnTo>
                    <a:lnTo>
                      <a:pt x="156187" y="344684"/>
                    </a:lnTo>
                    <a:lnTo>
                      <a:pt x="157513" y="343516"/>
                    </a:lnTo>
                    <a:lnTo>
                      <a:pt x="158961" y="343248"/>
                    </a:lnTo>
                    <a:lnTo>
                      <a:pt x="160283" y="343468"/>
                    </a:lnTo>
                    <a:lnTo>
                      <a:pt x="161684" y="342548"/>
                    </a:lnTo>
                    <a:lnTo>
                      <a:pt x="162784" y="342180"/>
                    </a:lnTo>
                    <a:lnTo>
                      <a:pt x="163920" y="342621"/>
                    </a:lnTo>
                    <a:lnTo>
                      <a:pt x="165187" y="344828"/>
                    </a:lnTo>
                    <a:lnTo>
                      <a:pt x="162557" y="345976"/>
                    </a:lnTo>
                    <a:lnTo>
                      <a:pt x="160691" y="346028"/>
                    </a:lnTo>
                    <a:lnTo>
                      <a:pt x="159780" y="349640"/>
                    </a:lnTo>
                    <a:lnTo>
                      <a:pt x="158650" y="351190"/>
                    </a:lnTo>
                    <a:lnTo>
                      <a:pt x="157841" y="351935"/>
                    </a:lnTo>
                    <a:lnTo>
                      <a:pt x="153701" y="353469"/>
                    </a:lnTo>
                    <a:lnTo>
                      <a:pt x="150970" y="355412"/>
                    </a:lnTo>
                    <a:lnTo>
                      <a:pt x="147750" y="356975"/>
                    </a:lnTo>
                    <a:lnTo>
                      <a:pt x="146344" y="356635"/>
                    </a:lnTo>
                    <a:lnTo>
                      <a:pt x="144226" y="358223"/>
                    </a:lnTo>
                    <a:lnTo>
                      <a:pt x="139518" y="360101"/>
                    </a:lnTo>
                    <a:lnTo>
                      <a:pt x="137106" y="362629"/>
                    </a:lnTo>
                    <a:lnTo>
                      <a:pt x="131693" y="364888"/>
                    </a:lnTo>
                    <a:lnTo>
                      <a:pt x="128935" y="366724"/>
                    </a:lnTo>
                    <a:lnTo>
                      <a:pt x="121444" y="366820"/>
                    </a:lnTo>
                    <a:lnTo>
                      <a:pt x="114290" y="366417"/>
                    </a:lnTo>
                    <a:lnTo>
                      <a:pt x="112044" y="367290"/>
                    </a:lnTo>
                    <a:lnTo>
                      <a:pt x="114340" y="367560"/>
                    </a:lnTo>
                    <a:lnTo>
                      <a:pt x="115948" y="368416"/>
                    </a:lnTo>
                    <a:lnTo>
                      <a:pt x="117877" y="368059"/>
                    </a:lnTo>
                    <a:lnTo>
                      <a:pt x="122410" y="368487"/>
                    </a:lnTo>
                    <a:lnTo>
                      <a:pt x="124742" y="368953"/>
                    </a:lnTo>
                    <a:lnTo>
                      <a:pt x="127735" y="371949"/>
                    </a:lnTo>
                    <a:lnTo>
                      <a:pt x="125534" y="373013"/>
                    </a:lnTo>
                    <a:lnTo>
                      <a:pt x="121723" y="373829"/>
                    </a:lnTo>
                    <a:lnTo>
                      <a:pt x="123152" y="378067"/>
                    </a:lnTo>
                    <a:lnTo>
                      <a:pt x="124331" y="380919"/>
                    </a:lnTo>
                    <a:lnTo>
                      <a:pt x="122788" y="382639"/>
                    </a:lnTo>
                    <a:lnTo>
                      <a:pt x="122673" y="390443"/>
                    </a:lnTo>
                    <a:lnTo>
                      <a:pt x="120507" y="390592"/>
                    </a:lnTo>
                    <a:lnTo>
                      <a:pt x="119587" y="393812"/>
                    </a:lnTo>
                    <a:lnTo>
                      <a:pt x="120269" y="395452"/>
                    </a:lnTo>
                    <a:lnTo>
                      <a:pt x="120216" y="399257"/>
                    </a:lnTo>
                    <a:lnTo>
                      <a:pt x="120667" y="401599"/>
                    </a:lnTo>
                    <a:lnTo>
                      <a:pt x="121729" y="403752"/>
                    </a:lnTo>
                    <a:lnTo>
                      <a:pt x="121256" y="405996"/>
                    </a:lnTo>
                    <a:lnTo>
                      <a:pt x="117832" y="411238"/>
                    </a:lnTo>
                    <a:lnTo>
                      <a:pt x="117910" y="413693"/>
                    </a:lnTo>
                    <a:lnTo>
                      <a:pt x="118525" y="415150"/>
                    </a:lnTo>
                    <a:lnTo>
                      <a:pt x="118980" y="417477"/>
                    </a:lnTo>
                    <a:lnTo>
                      <a:pt x="117424" y="421945"/>
                    </a:lnTo>
                    <a:lnTo>
                      <a:pt x="116324" y="425671"/>
                    </a:lnTo>
                    <a:lnTo>
                      <a:pt x="115018" y="428802"/>
                    </a:lnTo>
                    <a:lnTo>
                      <a:pt x="112094" y="432553"/>
                    </a:lnTo>
                    <a:lnTo>
                      <a:pt x="110639" y="435353"/>
                    </a:lnTo>
                    <a:lnTo>
                      <a:pt x="107233" y="444067"/>
                    </a:lnTo>
                    <a:lnTo>
                      <a:pt x="105545" y="445792"/>
                    </a:lnTo>
                    <a:lnTo>
                      <a:pt x="103474" y="447117"/>
                    </a:lnTo>
                    <a:lnTo>
                      <a:pt x="101166" y="445891"/>
                    </a:lnTo>
                    <a:lnTo>
                      <a:pt x="99049" y="445223"/>
                    </a:lnTo>
                    <a:lnTo>
                      <a:pt x="96464" y="445304"/>
                    </a:lnTo>
                    <a:lnTo>
                      <a:pt x="92416" y="446309"/>
                    </a:lnTo>
                    <a:lnTo>
                      <a:pt x="86326" y="445641"/>
                    </a:lnTo>
                    <a:lnTo>
                      <a:pt x="80375" y="445963"/>
                    </a:lnTo>
                    <a:lnTo>
                      <a:pt x="78870" y="446831"/>
                    </a:lnTo>
                    <a:lnTo>
                      <a:pt x="79772" y="449981"/>
                    </a:lnTo>
                    <a:lnTo>
                      <a:pt x="77579" y="450394"/>
                    </a:lnTo>
                    <a:lnTo>
                      <a:pt x="75434" y="449498"/>
                    </a:lnTo>
                    <a:lnTo>
                      <a:pt x="73547" y="450567"/>
                    </a:lnTo>
                    <a:lnTo>
                      <a:pt x="71970" y="451739"/>
                    </a:lnTo>
                    <a:lnTo>
                      <a:pt x="68874" y="454516"/>
                    </a:lnTo>
                    <a:lnTo>
                      <a:pt x="67837" y="456225"/>
                    </a:lnTo>
                    <a:lnTo>
                      <a:pt x="67570" y="459439"/>
                    </a:lnTo>
                    <a:lnTo>
                      <a:pt x="69196" y="462318"/>
                    </a:lnTo>
                    <a:lnTo>
                      <a:pt x="70638" y="465684"/>
                    </a:lnTo>
                    <a:lnTo>
                      <a:pt x="66924" y="469739"/>
                    </a:lnTo>
                    <a:lnTo>
                      <a:pt x="64851" y="469876"/>
                    </a:lnTo>
                    <a:lnTo>
                      <a:pt x="58800" y="468752"/>
                    </a:lnTo>
                    <a:lnTo>
                      <a:pt x="48077" y="471291"/>
                    </a:lnTo>
                    <a:lnTo>
                      <a:pt x="38446" y="469283"/>
                    </a:lnTo>
                    <a:lnTo>
                      <a:pt x="39657" y="467112"/>
                    </a:lnTo>
                    <a:lnTo>
                      <a:pt x="39617" y="465514"/>
                    </a:lnTo>
                    <a:lnTo>
                      <a:pt x="40161" y="463055"/>
                    </a:lnTo>
                    <a:lnTo>
                      <a:pt x="40484" y="460536"/>
                    </a:lnTo>
                    <a:lnTo>
                      <a:pt x="40394" y="458849"/>
                    </a:lnTo>
                    <a:lnTo>
                      <a:pt x="39688" y="457050"/>
                    </a:lnTo>
                    <a:lnTo>
                      <a:pt x="37313" y="454694"/>
                    </a:lnTo>
                    <a:lnTo>
                      <a:pt x="31961" y="446722"/>
                    </a:lnTo>
                    <a:lnTo>
                      <a:pt x="30378" y="443349"/>
                    </a:lnTo>
                    <a:lnTo>
                      <a:pt x="29277" y="441942"/>
                    </a:lnTo>
                    <a:lnTo>
                      <a:pt x="30070" y="441866"/>
                    </a:lnTo>
                    <a:lnTo>
                      <a:pt x="34477" y="443679"/>
                    </a:lnTo>
                    <a:lnTo>
                      <a:pt x="35505" y="443456"/>
                    </a:lnTo>
                    <a:lnTo>
                      <a:pt x="36585" y="442775"/>
                    </a:lnTo>
                    <a:lnTo>
                      <a:pt x="35270" y="440179"/>
                    </a:lnTo>
                    <a:lnTo>
                      <a:pt x="34140" y="439003"/>
                    </a:lnTo>
                    <a:lnTo>
                      <a:pt x="33374" y="437243"/>
                    </a:lnTo>
                    <a:lnTo>
                      <a:pt x="35954" y="436767"/>
                    </a:lnTo>
                    <a:lnTo>
                      <a:pt x="37818" y="436872"/>
                    </a:lnTo>
                    <a:lnTo>
                      <a:pt x="39191" y="434890"/>
                    </a:lnTo>
                    <a:lnTo>
                      <a:pt x="38399" y="431681"/>
                    </a:lnTo>
                    <a:lnTo>
                      <a:pt x="36397" y="430693"/>
                    </a:lnTo>
                    <a:lnTo>
                      <a:pt x="34725" y="430263"/>
                    </a:lnTo>
                    <a:lnTo>
                      <a:pt x="31521" y="425210"/>
                    </a:lnTo>
                    <a:lnTo>
                      <a:pt x="28178" y="422589"/>
                    </a:lnTo>
                    <a:lnTo>
                      <a:pt x="22216" y="412449"/>
                    </a:lnTo>
                    <a:lnTo>
                      <a:pt x="20035" y="405461"/>
                    </a:lnTo>
                    <a:lnTo>
                      <a:pt x="18008" y="406126"/>
                    </a:lnTo>
                    <a:lnTo>
                      <a:pt x="17023" y="403076"/>
                    </a:lnTo>
                    <a:lnTo>
                      <a:pt x="16317" y="400184"/>
                    </a:lnTo>
                    <a:lnTo>
                      <a:pt x="16176" y="398055"/>
                    </a:lnTo>
                    <a:lnTo>
                      <a:pt x="12998" y="396834"/>
                    </a:lnTo>
                    <a:lnTo>
                      <a:pt x="12868" y="395340"/>
                    </a:lnTo>
                    <a:lnTo>
                      <a:pt x="12296" y="388660"/>
                    </a:lnTo>
                    <a:lnTo>
                      <a:pt x="8886" y="387761"/>
                    </a:lnTo>
                    <a:lnTo>
                      <a:pt x="6681" y="384002"/>
                    </a:lnTo>
                    <a:lnTo>
                      <a:pt x="6288" y="376872"/>
                    </a:lnTo>
                    <a:lnTo>
                      <a:pt x="4043" y="375571"/>
                    </a:lnTo>
                    <a:lnTo>
                      <a:pt x="2235" y="375932"/>
                    </a:lnTo>
                    <a:lnTo>
                      <a:pt x="2320" y="374160"/>
                    </a:lnTo>
                    <a:lnTo>
                      <a:pt x="2751" y="372496"/>
                    </a:lnTo>
                    <a:lnTo>
                      <a:pt x="1696" y="365889"/>
                    </a:lnTo>
                    <a:lnTo>
                      <a:pt x="1343" y="359841"/>
                    </a:lnTo>
                    <a:lnTo>
                      <a:pt x="486" y="358012"/>
                    </a:lnTo>
                    <a:lnTo>
                      <a:pt x="0" y="355868"/>
                    </a:lnTo>
                    <a:lnTo>
                      <a:pt x="436" y="354014"/>
                    </a:lnTo>
                    <a:lnTo>
                      <a:pt x="1076" y="352949"/>
                    </a:lnTo>
                    <a:lnTo>
                      <a:pt x="3276" y="352669"/>
                    </a:lnTo>
                    <a:lnTo>
                      <a:pt x="5332" y="354309"/>
                    </a:lnTo>
                    <a:lnTo>
                      <a:pt x="7154" y="358440"/>
                    </a:lnTo>
                    <a:lnTo>
                      <a:pt x="8765" y="358977"/>
                    </a:lnTo>
                    <a:lnTo>
                      <a:pt x="10959" y="357902"/>
                    </a:lnTo>
                    <a:lnTo>
                      <a:pt x="12495" y="354890"/>
                    </a:lnTo>
                    <a:lnTo>
                      <a:pt x="13371" y="350363"/>
                    </a:lnTo>
                    <a:lnTo>
                      <a:pt x="14395" y="346042"/>
                    </a:lnTo>
                    <a:lnTo>
                      <a:pt x="13183" y="341411"/>
                    </a:lnTo>
                    <a:lnTo>
                      <a:pt x="11890" y="337334"/>
                    </a:lnTo>
                    <a:lnTo>
                      <a:pt x="11799" y="336135"/>
                    </a:lnTo>
                    <a:lnTo>
                      <a:pt x="15194" y="332688"/>
                    </a:lnTo>
                    <a:lnTo>
                      <a:pt x="16232" y="329881"/>
                    </a:lnTo>
                    <a:lnTo>
                      <a:pt x="17358" y="327204"/>
                    </a:lnTo>
                    <a:lnTo>
                      <a:pt x="18599" y="326293"/>
                    </a:lnTo>
                    <a:lnTo>
                      <a:pt x="20448" y="326085"/>
                    </a:lnTo>
                    <a:lnTo>
                      <a:pt x="22601" y="325581"/>
                    </a:lnTo>
                    <a:lnTo>
                      <a:pt x="25315" y="323786"/>
                    </a:lnTo>
                    <a:lnTo>
                      <a:pt x="27748" y="321381"/>
                    </a:lnTo>
                    <a:lnTo>
                      <a:pt x="29608" y="319172"/>
                    </a:lnTo>
                    <a:lnTo>
                      <a:pt x="30238" y="314796"/>
                    </a:lnTo>
                    <a:lnTo>
                      <a:pt x="30264" y="312594"/>
                    </a:lnTo>
                    <a:lnTo>
                      <a:pt x="31083" y="310957"/>
                    </a:lnTo>
                    <a:lnTo>
                      <a:pt x="31875" y="307757"/>
                    </a:lnTo>
                    <a:lnTo>
                      <a:pt x="31104" y="304595"/>
                    </a:lnTo>
                    <a:lnTo>
                      <a:pt x="28705" y="299791"/>
                    </a:lnTo>
                    <a:lnTo>
                      <a:pt x="25816" y="293016"/>
                    </a:lnTo>
                    <a:lnTo>
                      <a:pt x="25362" y="289308"/>
                    </a:lnTo>
                    <a:lnTo>
                      <a:pt x="26679" y="288619"/>
                    </a:lnTo>
                    <a:lnTo>
                      <a:pt x="29198" y="288004"/>
                    </a:lnTo>
                    <a:lnTo>
                      <a:pt x="33961" y="287826"/>
                    </a:lnTo>
                    <a:lnTo>
                      <a:pt x="34471" y="287388"/>
                    </a:lnTo>
                    <a:lnTo>
                      <a:pt x="34952" y="285761"/>
                    </a:lnTo>
                    <a:lnTo>
                      <a:pt x="36025" y="283550"/>
                    </a:lnTo>
                    <a:lnTo>
                      <a:pt x="37172" y="281938"/>
                    </a:lnTo>
                    <a:lnTo>
                      <a:pt x="37956" y="279631"/>
                    </a:lnTo>
                    <a:lnTo>
                      <a:pt x="38334" y="277538"/>
                    </a:lnTo>
                    <a:lnTo>
                      <a:pt x="35609" y="274382"/>
                    </a:lnTo>
                    <a:lnTo>
                      <a:pt x="32039" y="271147"/>
                    </a:lnTo>
                    <a:lnTo>
                      <a:pt x="29623" y="270074"/>
                    </a:lnTo>
                    <a:lnTo>
                      <a:pt x="25317" y="267346"/>
                    </a:lnTo>
                    <a:lnTo>
                      <a:pt x="22294" y="265062"/>
                    </a:lnTo>
                    <a:lnTo>
                      <a:pt x="24026" y="256346"/>
                    </a:lnTo>
                    <a:lnTo>
                      <a:pt x="25315" y="249836"/>
                    </a:lnTo>
                    <a:lnTo>
                      <a:pt x="25522" y="248251"/>
                    </a:lnTo>
                    <a:lnTo>
                      <a:pt x="25570" y="245790"/>
                    </a:lnTo>
                    <a:lnTo>
                      <a:pt x="21391" y="235264"/>
                    </a:lnTo>
                    <a:lnTo>
                      <a:pt x="21553" y="232916"/>
                    </a:lnTo>
                    <a:lnTo>
                      <a:pt x="21951" y="230799"/>
                    </a:lnTo>
                    <a:lnTo>
                      <a:pt x="21503" y="227185"/>
                    </a:lnTo>
                    <a:lnTo>
                      <a:pt x="21260" y="223946"/>
                    </a:lnTo>
                    <a:lnTo>
                      <a:pt x="21977" y="222963"/>
                    </a:lnTo>
                    <a:lnTo>
                      <a:pt x="23682" y="221133"/>
                    </a:lnTo>
                    <a:lnTo>
                      <a:pt x="22056" y="218291"/>
                    </a:lnTo>
                    <a:lnTo>
                      <a:pt x="21925" y="218060"/>
                    </a:lnTo>
                    <a:lnTo>
                      <a:pt x="18856" y="211011"/>
                    </a:lnTo>
                    <a:lnTo>
                      <a:pt x="23549" y="204008"/>
                    </a:lnTo>
                    <a:lnTo>
                      <a:pt x="22732" y="200377"/>
                    </a:lnTo>
                    <a:lnTo>
                      <a:pt x="25535" y="197738"/>
                    </a:lnTo>
                    <a:lnTo>
                      <a:pt x="30638" y="191681"/>
                    </a:lnTo>
                    <a:lnTo>
                      <a:pt x="33508" y="188267"/>
                    </a:lnTo>
                    <a:lnTo>
                      <a:pt x="34117" y="187670"/>
                    </a:lnTo>
                    <a:lnTo>
                      <a:pt x="36388" y="186168"/>
                    </a:lnTo>
                    <a:lnTo>
                      <a:pt x="40696" y="184385"/>
                    </a:lnTo>
                    <a:lnTo>
                      <a:pt x="45471" y="183516"/>
                    </a:lnTo>
                    <a:lnTo>
                      <a:pt x="47596" y="183527"/>
                    </a:lnTo>
                    <a:lnTo>
                      <a:pt x="55801" y="184734"/>
                    </a:lnTo>
                    <a:lnTo>
                      <a:pt x="62210" y="185673"/>
                    </a:lnTo>
                    <a:lnTo>
                      <a:pt x="63143" y="184730"/>
                    </a:lnTo>
                    <a:lnTo>
                      <a:pt x="64482" y="182795"/>
                    </a:lnTo>
                    <a:lnTo>
                      <a:pt x="66205" y="180035"/>
                    </a:lnTo>
                    <a:lnTo>
                      <a:pt x="66356" y="176962"/>
                    </a:lnTo>
                    <a:lnTo>
                      <a:pt x="65734" y="172439"/>
                    </a:lnTo>
                    <a:lnTo>
                      <a:pt x="64799" y="169727"/>
                    </a:lnTo>
                    <a:lnTo>
                      <a:pt x="60286" y="167963"/>
                    </a:lnTo>
                    <a:lnTo>
                      <a:pt x="55350" y="165542"/>
                    </a:lnTo>
                    <a:lnTo>
                      <a:pt x="61420" y="157854"/>
                    </a:lnTo>
                    <a:lnTo>
                      <a:pt x="65629" y="152501"/>
                    </a:lnTo>
                    <a:lnTo>
                      <a:pt x="70876" y="144422"/>
                    </a:lnTo>
                    <a:lnTo>
                      <a:pt x="72508" y="141051"/>
                    </a:lnTo>
                    <a:lnTo>
                      <a:pt x="73689" y="139711"/>
                    </a:lnTo>
                    <a:lnTo>
                      <a:pt x="75233" y="127217"/>
                    </a:lnTo>
                    <a:lnTo>
                      <a:pt x="76257" y="123708"/>
                    </a:lnTo>
                    <a:lnTo>
                      <a:pt x="77114" y="121873"/>
                    </a:lnTo>
                    <a:lnTo>
                      <a:pt x="77127" y="119986"/>
                    </a:lnTo>
                    <a:lnTo>
                      <a:pt x="76570" y="116802"/>
                    </a:lnTo>
                    <a:lnTo>
                      <a:pt x="75095" y="109590"/>
                    </a:lnTo>
                    <a:lnTo>
                      <a:pt x="83381" y="108696"/>
                    </a:lnTo>
                    <a:lnTo>
                      <a:pt x="86080" y="108190"/>
                    </a:lnTo>
                    <a:lnTo>
                      <a:pt x="88585" y="107326"/>
                    </a:lnTo>
                    <a:lnTo>
                      <a:pt x="93485" y="105086"/>
                    </a:lnTo>
                    <a:lnTo>
                      <a:pt x="95892" y="103105"/>
                    </a:lnTo>
                    <a:lnTo>
                      <a:pt x="94547" y="96329"/>
                    </a:lnTo>
                    <a:lnTo>
                      <a:pt x="97512" y="94031"/>
                    </a:lnTo>
                    <a:lnTo>
                      <a:pt x="104746" y="86006"/>
                    </a:lnTo>
                    <a:lnTo>
                      <a:pt x="112563" y="78290"/>
                    </a:lnTo>
                    <a:lnTo>
                      <a:pt x="116229" y="75362"/>
                    </a:lnTo>
                    <a:lnTo>
                      <a:pt x="116609" y="73929"/>
                    </a:lnTo>
                    <a:lnTo>
                      <a:pt x="116910" y="71624"/>
                    </a:lnTo>
                    <a:lnTo>
                      <a:pt x="115281" y="67999"/>
                    </a:lnTo>
                    <a:lnTo>
                      <a:pt x="113532" y="65749"/>
                    </a:lnTo>
                    <a:lnTo>
                      <a:pt x="110125" y="61479"/>
                    </a:lnTo>
                    <a:lnTo>
                      <a:pt x="111587" y="58496"/>
                    </a:lnTo>
                    <a:lnTo>
                      <a:pt x="114098" y="57916"/>
                    </a:lnTo>
                    <a:lnTo>
                      <a:pt x="117415" y="56743"/>
                    </a:lnTo>
                    <a:lnTo>
                      <a:pt x="120002" y="54187"/>
                    </a:lnTo>
                    <a:lnTo>
                      <a:pt x="120254" y="53858"/>
                    </a:lnTo>
                    <a:lnTo>
                      <a:pt x="124634" y="43774"/>
                    </a:lnTo>
                    <a:lnTo>
                      <a:pt x="133189" y="38646"/>
                    </a:lnTo>
                    <a:lnTo>
                      <a:pt x="136597" y="35843"/>
                    </a:lnTo>
                    <a:lnTo>
                      <a:pt x="141907" y="37949"/>
                    </a:lnTo>
                    <a:lnTo>
                      <a:pt x="149689" y="41124"/>
                    </a:lnTo>
                    <a:lnTo>
                      <a:pt x="153150" y="36451"/>
                    </a:lnTo>
                    <a:lnTo>
                      <a:pt x="154295" y="34715"/>
                    </a:lnTo>
                    <a:lnTo>
                      <a:pt x="155437" y="32154"/>
                    </a:lnTo>
                    <a:lnTo>
                      <a:pt x="154979" y="27717"/>
                    </a:lnTo>
                    <a:lnTo>
                      <a:pt x="154783" y="21940"/>
                    </a:lnTo>
                    <a:lnTo>
                      <a:pt x="155126" y="19614"/>
                    </a:lnTo>
                    <a:lnTo>
                      <a:pt x="158232" y="18577"/>
                    </a:lnTo>
                    <a:lnTo>
                      <a:pt x="159903" y="18309"/>
                    </a:lnTo>
                    <a:lnTo>
                      <a:pt x="168553" y="20702"/>
                    </a:lnTo>
                    <a:lnTo>
                      <a:pt x="170730" y="20661"/>
                    </a:lnTo>
                    <a:lnTo>
                      <a:pt x="174807" y="20983"/>
                    </a:lnTo>
                    <a:lnTo>
                      <a:pt x="179370" y="22034"/>
                    </a:lnTo>
                    <a:lnTo>
                      <a:pt x="188927" y="24826"/>
                    </a:lnTo>
                    <a:lnTo>
                      <a:pt x="192881" y="25981"/>
                    </a:lnTo>
                    <a:lnTo>
                      <a:pt x="195088" y="26205"/>
                    </a:lnTo>
                    <a:lnTo>
                      <a:pt x="196993" y="24905"/>
                    </a:lnTo>
                    <a:lnTo>
                      <a:pt x="201063" y="21566"/>
                    </a:lnTo>
                    <a:lnTo>
                      <a:pt x="195066" y="19091"/>
                    </a:lnTo>
                    <a:lnTo>
                      <a:pt x="199016" y="16583"/>
                    </a:lnTo>
                    <a:lnTo>
                      <a:pt x="201063" y="14051"/>
                    </a:lnTo>
                    <a:lnTo>
                      <a:pt x="202819" y="10934"/>
                    </a:lnTo>
                    <a:lnTo>
                      <a:pt x="203451" y="7280"/>
                    </a:lnTo>
                    <a:lnTo>
                      <a:pt x="203209" y="5312"/>
                    </a:lnTo>
                    <a:lnTo>
                      <a:pt x="201998" y="3971"/>
                    </a:lnTo>
                    <a:lnTo>
                      <a:pt x="198336" y="619"/>
                    </a:lnTo>
                    <a:lnTo>
                      <a:pt x="206634" y="138"/>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sp>
            <p:nvSpPr>
              <p:cNvPr id="395" name="ee4p_VA_1_15912">
                <a:extLst>
                  <a:ext uri="{FF2B5EF4-FFF2-40B4-BE49-F238E27FC236}">
                    <a16:creationId xmlns="" xmlns:a16="http://schemas.microsoft.com/office/drawing/2014/main" id="{181E6C27-1DB2-4B9E-AAA4-41C4339C7C95}"/>
                  </a:ext>
                </a:extLst>
              </p:cNvPr>
              <p:cNvSpPr>
                <a:spLocks noChangeAspect="1"/>
              </p:cNvSpPr>
              <p:nvPr>
                <p:custDataLst>
                  <p:tags r:id="rId47"/>
                </p:custDataLst>
              </p:nvPr>
            </p:nvSpPr>
            <p:spPr>
              <a:xfrm>
                <a:off x="4864489" y="4541705"/>
                <a:ext cx="1039" cy="931"/>
              </a:xfrm>
              <a:custGeom>
                <a:avLst/>
                <a:gdLst/>
                <a:ahLst/>
                <a:cxnLst/>
                <a:rect l="0" t="0" r="0" b="0"/>
                <a:pathLst>
                  <a:path w="258" h="231">
                    <a:moveTo>
                      <a:pt x="257" y="208"/>
                    </a:moveTo>
                    <a:lnTo>
                      <a:pt x="67" y="230"/>
                    </a:lnTo>
                    <a:lnTo>
                      <a:pt x="0" y="145"/>
                    </a:lnTo>
                    <a:lnTo>
                      <a:pt x="67" y="20"/>
                    </a:lnTo>
                    <a:lnTo>
                      <a:pt x="240" y="0"/>
                    </a:lnTo>
                    <a:close/>
                  </a:path>
                </a:pathLst>
              </a:custGeom>
              <a:solidFill>
                <a:schemeClr val="bg2"/>
              </a:solidFill>
              <a:ln w="317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err="1">
                  <a:solidFill>
                    <a:schemeClr val="tx1"/>
                  </a:solidFill>
                  <a:latin typeface="Roboto Condensed" pitchFamily="2" charset="0"/>
                  <a:ea typeface="Roboto Condensed" pitchFamily="2" charset="0"/>
                  <a:cs typeface="Arial" panose="020B0604020202020204" pitchFamily="34" charset="0"/>
                  <a:sym typeface="TKTypeMedium"/>
                </a:endParaRPr>
              </a:p>
            </p:txBody>
          </p:sp>
        </p:grpSp>
        <p:sp>
          <p:nvSpPr>
            <p:cNvPr id="177" name="Ellipse 176">
              <a:extLst>
                <a:ext uri="{FF2B5EF4-FFF2-40B4-BE49-F238E27FC236}">
                  <a16:creationId xmlns="" xmlns:a16="http://schemas.microsoft.com/office/drawing/2014/main" id="{C724CCA7-8111-4151-9B9D-102AFF6CEF1B}"/>
                </a:ext>
              </a:extLst>
            </p:cNvPr>
            <p:cNvSpPr/>
            <p:nvPr/>
          </p:nvSpPr>
          <p:spPr>
            <a:xfrm>
              <a:off x="6048241" y="3197184"/>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8" name="Ellipse 177">
              <a:extLst>
                <a:ext uri="{FF2B5EF4-FFF2-40B4-BE49-F238E27FC236}">
                  <a16:creationId xmlns="" xmlns:a16="http://schemas.microsoft.com/office/drawing/2014/main" id="{F469CA30-310F-427C-8D95-E73FB7515770}"/>
                </a:ext>
              </a:extLst>
            </p:cNvPr>
            <p:cNvSpPr/>
            <p:nvPr/>
          </p:nvSpPr>
          <p:spPr>
            <a:xfrm>
              <a:off x="6695120" y="2470540"/>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9" name="Ellipse 178">
              <a:extLst>
                <a:ext uri="{FF2B5EF4-FFF2-40B4-BE49-F238E27FC236}">
                  <a16:creationId xmlns="" xmlns:a16="http://schemas.microsoft.com/office/drawing/2014/main" id="{7DA4E17E-1632-430E-A5C5-936545EA1BF0}"/>
                </a:ext>
              </a:extLst>
            </p:cNvPr>
            <p:cNvSpPr/>
            <p:nvPr/>
          </p:nvSpPr>
          <p:spPr>
            <a:xfrm>
              <a:off x="7068811" y="2579993"/>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0" name="Ellipse 179">
              <a:extLst>
                <a:ext uri="{FF2B5EF4-FFF2-40B4-BE49-F238E27FC236}">
                  <a16:creationId xmlns="" xmlns:a16="http://schemas.microsoft.com/office/drawing/2014/main" id="{F9BFD0BA-2157-44B5-8CBC-CBE8AA0DA87E}"/>
                </a:ext>
              </a:extLst>
            </p:cNvPr>
            <p:cNvSpPr/>
            <p:nvPr/>
          </p:nvSpPr>
          <p:spPr>
            <a:xfrm>
              <a:off x="6763122" y="2870563"/>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1" name="Ellipse 180">
              <a:extLst>
                <a:ext uri="{FF2B5EF4-FFF2-40B4-BE49-F238E27FC236}">
                  <a16:creationId xmlns="" xmlns:a16="http://schemas.microsoft.com/office/drawing/2014/main" id="{82CE8266-8A2F-40DE-B7BB-204DDF4451B0}"/>
                </a:ext>
              </a:extLst>
            </p:cNvPr>
            <p:cNvSpPr/>
            <p:nvPr/>
          </p:nvSpPr>
          <p:spPr>
            <a:xfrm>
              <a:off x="7521246" y="2462787"/>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2" name="Ellipse 181">
              <a:extLst>
                <a:ext uri="{FF2B5EF4-FFF2-40B4-BE49-F238E27FC236}">
                  <a16:creationId xmlns="" xmlns:a16="http://schemas.microsoft.com/office/drawing/2014/main" id="{30D0BC34-1FDB-445F-B33A-9EB0B867A311}"/>
                </a:ext>
              </a:extLst>
            </p:cNvPr>
            <p:cNvSpPr/>
            <p:nvPr/>
          </p:nvSpPr>
          <p:spPr>
            <a:xfrm>
              <a:off x="7257554" y="3149878"/>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3" name="Ellipse 182">
              <a:extLst>
                <a:ext uri="{FF2B5EF4-FFF2-40B4-BE49-F238E27FC236}">
                  <a16:creationId xmlns="" xmlns:a16="http://schemas.microsoft.com/office/drawing/2014/main" id="{2430E62F-983D-46EF-961A-E09360F910CA}"/>
                </a:ext>
              </a:extLst>
            </p:cNvPr>
            <p:cNvSpPr/>
            <p:nvPr/>
          </p:nvSpPr>
          <p:spPr>
            <a:xfrm>
              <a:off x="6818652" y="3120998"/>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4" name="Ellipse 183">
              <a:extLst>
                <a:ext uri="{FF2B5EF4-FFF2-40B4-BE49-F238E27FC236}">
                  <a16:creationId xmlns="" xmlns:a16="http://schemas.microsoft.com/office/drawing/2014/main" id="{C58DA618-7A7C-4269-BAD8-B35E37598D35}"/>
                </a:ext>
              </a:extLst>
            </p:cNvPr>
            <p:cNvSpPr/>
            <p:nvPr/>
          </p:nvSpPr>
          <p:spPr>
            <a:xfrm>
              <a:off x="6331937" y="3174916"/>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5" name="Ellipse 184">
              <a:extLst>
                <a:ext uri="{FF2B5EF4-FFF2-40B4-BE49-F238E27FC236}">
                  <a16:creationId xmlns="" xmlns:a16="http://schemas.microsoft.com/office/drawing/2014/main" id="{935FC72F-11D6-4D0D-AD6A-6D1D2EC8441A}"/>
                </a:ext>
              </a:extLst>
            </p:cNvPr>
            <p:cNvSpPr/>
            <p:nvPr/>
          </p:nvSpPr>
          <p:spPr>
            <a:xfrm>
              <a:off x="6875821" y="3322946"/>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6" name="Ellipse 185">
              <a:extLst>
                <a:ext uri="{FF2B5EF4-FFF2-40B4-BE49-F238E27FC236}">
                  <a16:creationId xmlns="" xmlns:a16="http://schemas.microsoft.com/office/drawing/2014/main" id="{18B14B57-D59F-4371-BBD0-6D45D6145E88}"/>
                </a:ext>
              </a:extLst>
            </p:cNvPr>
            <p:cNvSpPr/>
            <p:nvPr/>
          </p:nvSpPr>
          <p:spPr>
            <a:xfrm>
              <a:off x="6987997" y="3454034"/>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7" name="Ellipse 186">
              <a:extLst>
                <a:ext uri="{FF2B5EF4-FFF2-40B4-BE49-F238E27FC236}">
                  <a16:creationId xmlns="" xmlns:a16="http://schemas.microsoft.com/office/drawing/2014/main" id="{7B1FA9EB-31C9-4E5D-9B8B-2DD8FF75C8FC}"/>
                </a:ext>
              </a:extLst>
            </p:cNvPr>
            <p:cNvSpPr/>
            <p:nvPr/>
          </p:nvSpPr>
          <p:spPr>
            <a:xfrm>
              <a:off x="7121362" y="3534916"/>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8" name="Ellipse 187">
              <a:extLst>
                <a:ext uri="{FF2B5EF4-FFF2-40B4-BE49-F238E27FC236}">
                  <a16:creationId xmlns="" xmlns:a16="http://schemas.microsoft.com/office/drawing/2014/main" id="{BEEFD37C-5FF7-41AA-9A88-BA15970E2E24}"/>
                </a:ext>
              </a:extLst>
            </p:cNvPr>
            <p:cNvSpPr/>
            <p:nvPr/>
          </p:nvSpPr>
          <p:spPr>
            <a:xfrm>
              <a:off x="6544998" y="3534916"/>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9" name="Ellipse 188">
              <a:extLst>
                <a:ext uri="{FF2B5EF4-FFF2-40B4-BE49-F238E27FC236}">
                  <a16:creationId xmlns="" xmlns:a16="http://schemas.microsoft.com/office/drawing/2014/main" id="{0D956328-AA24-40C4-8024-E99EA6605F84}"/>
                </a:ext>
              </a:extLst>
            </p:cNvPr>
            <p:cNvSpPr/>
            <p:nvPr/>
          </p:nvSpPr>
          <p:spPr>
            <a:xfrm>
              <a:off x="6426027" y="3329679"/>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0" name="Ellipse 189">
              <a:extLst>
                <a:ext uri="{FF2B5EF4-FFF2-40B4-BE49-F238E27FC236}">
                  <a16:creationId xmlns="" xmlns:a16="http://schemas.microsoft.com/office/drawing/2014/main" id="{23CD7624-07D3-498E-83A5-3C73A2C0748A}"/>
                </a:ext>
              </a:extLst>
            </p:cNvPr>
            <p:cNvSpPr/>
            <p:nvPr/>
          </p:nvSpPr>
          <p:spPr>
            <a:xfrm>
              <a:off x="6307148" y="3279491"/>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1" name="Ellipse 190">
              <a:extLst>
                <a:ext uri="{FF2B5EF4-FFF2-40B4-BE49-F238E27FC236}">
                  <a16:creationId xmlns="" xmlns:a16="http://schemas.microsoft.com/office/drawing/2014/main" id="{9BC37FBD-5A38-4E4B-9BBF-5DE0E546B34B}"/>
                </a:ext>
              </a:extLst>
            </p:cNvPr>
            <p:cNvSpPr/>
            <p:nvPr/>
          </p:nvSpPr>
          <p:spPr>
            <a:xfrm>
              <a:off x="6194717" y="3388838"/>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2" name="Ellipse 191">
              <a:extLst>
                <a:ext uri="{FF2B5EF4-FFF2-40B4-BE49-F238E27FC236}">
                  <a16:creationId xmlns="" xmlns:a16="http://schemas.microsoft.com/office/drawing/2014/main" id="{85C684F2-CFBD-476B-992A-AEEB4B39E074}"/>
                </a:ext>
              </a:extLst>
            </p:cNvPr>
            <p:cNvSpPr/>
            <p:nvPr/>
          </p:nvSpPr>
          <p:spPr>
            <a:xfrm>
              <a:off x="5832309" y="4093454"/>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3" name="Ellipse 192">
              <a:extLst>
                <a:ext uri="{FF2B5EF4-FFF2-40B4-BE49-F238E27FC236}">
                  <a16:creationId xmlns="" xmlns:a16="http://schemas.microsoft.com/office/drawing/2014/main" id="{D95A2FD9-7974-4582-9B1F-148145D20B42}"/>
                </a:ext>
              </a:extLst>
            </p:cNvPr>
            <p:cNvSpPr/>
            <p:nvPr/>
          </p:nvSpPr>
          <p:spPr>
            <a:xfrm>
              <a:off x="6838672" y="3918821"/>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4" name="Ellipse 193">
              <a:extLst>
                <a:ext uri="{FF2B5EF4-FFF2-40B4-BE49-F238E27FC236}">
                  <a16:creationId xmlns="" xmlns:a16="http://schemas.microsoft.com/office/drawing/2014/main" id="{0D44F394-A1FF-4851-9EE5-6DB281462D1A}"/>
                </a:ext>
              </a:extLst>
            </p:cNvPr>
            <p:cNvSpPr/>
            <p:nvPr/>
          </p:nvSpPr>
          <p:spPr>
            <a:xfrm>
              <a:off x="5673800" y="3093101"/>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5" name="Ellipse 194">
              <a:extLst>
                <a:ext uri="{FF2B5EF4-FFF2-40B4-BE49-F238E27FC236}">
                  <a16:creationId xmlns="" xmlns:a16="http://schemas.microsoft.com/office/drawing/2014/main" id="{A6EEEFF8-6C6B-44BE-9887-673834158ECB}"/>
                </a:ext>
              </a:extLst>
            </p:cNvPr>
            <p:cNvSpPr/>
            <p:nvPr/>
          </p:nvSpPr>
          <p:spPr>
            <a:xfrm>
              <a:off x="5582752" y="4099641"/>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6" name="Ellipse 195">
              <a:extLst>
                <a:ext uri="{FF2B5EF4-FFF2-40B4-BE49-F238E27FC236}">
                  <a16:creationId xmlns="" xmlns:a16="http://schemas.microsoft.com/office/drawing/2014/main" id="{C1D527C4-CABA-47E6-AF06-B3912F4ADDF2}"/>
                </a:ext>
              </a:extLst>
            </p:cNvPr>
            <p:cNvSpPr/>
            <p:nvPr/>
          </p:nvSpPr>
          <p:spPr>
            <a:xfrm>
              <a:off x="5622610" y="402696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7" name="Ellipse 196">
              <a:extLst>
                <a:ext uri="{FF2B5EF4-FFF2-40B4-BE49-F238E27FC236}">
                  <a16:creationId xmlns="" xmlns:a16="http://schemas.microsoft.com/office/drawing/2014/main" id="{43003D0C-E00B-409F-B286-480E3673C035}"/>
                </a:ext>
              </a:extLst>
            </p:cNvPr>
            <p:cNvSpPr/>
            <p:nvPr/>
          </p:nvSpPr>
          <p:spPr>
            <a:xfrm>
              <a:off x="5655037" y="396664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8" name="Ellipse 197">
              <a:extLst>
                <a:ext uri="{FF2B5EF4-FFF2-40B4-BE49-F238E27FC236}">
                  <a16:creationId xmlns="" xmlns:a16="http://schemas.microsoft.com/office/drawing/2014/main" id="{F252636E-78EB-449E-BCFE-B1EDC86B44DD}"/>
                </a:ext>
              </a:extLst>
            </p:cNvPr>
            <p:cNvSpPr/>
            <p:nvPr/>
          </p:nvSpPr>
          <p:spPr>
            <a:xfrm>
              <a:off x="5678739" y="402632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Ellipse 198">
              <a:extLst>
                <a:ext uri="{FF2B5EF4-FFF2-40B4-BE49-F238E27FC236}">
                  <a16:creationId xmlns="" xmlns:a16="http://schemas.microsoft.com/office/drawing/2014/main" id="{F71F0D32-83E5-4E19-B825-05FAF2D96D82}"/>
                </a:ext>
              </a:extLst>
            </p:cNvPr>
            <p:cNvSpPr/>
            <p:nvPr/>
          </p:nvSpPr>
          <p:spPr>
            <a:xfrm>
              <a:off x="5687103" y="409814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Ellipse 199">
              <a:extLst>
                <a:ext uri="{FF2B5EF4-FFF2-40B4-BE49-F238E27FC236}">
                  <a16:creationId xmlns="" xmlns:a16="http://schemas.microsoft.com/office/drawing/2014/main" id="{64E64210-9271-4BED-8212-96AFB563DCE7}"/>
                </a:ext>
              </a:extLst>
            </p:cNvPr>
            <p:cNvSpPr/>
            <p:nvPr/>
          </p:nvSpPr>
          <p:spPr>
            <a:xfrm>
              <a:off x="5656952" y="420411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Ellipse 200">
              <a:extLst>
                <a:ext uri="{FF2B5EF4-FFF2-40B4-BE49-F238E27FC236}">
                  <a16:creationId xmlns="" xmlns:a16="http://schemas.microsoft.com/office/drawing/2014/main" id="{0FF8E594-43E4-438B-8A81-F7AFB2B47D36}"/>
                </a:ext>
              </a:extLst>
            </p:cNvPr>
            <p:cNvSpPr/>
            <p:nvPr/>
          </p:nvSpPr>
          <p:spPr>
            <a:xfrm>
              <a:off x="5745734" y="413459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Ellipse 201">
              <a:extLst>
                <a:ext uri="{FF2B5EF4-FFF2-40B4-BE49-F238E27FC236}">
                  <a16:creationId xmlns="" xmlns:a16="http://schemas.microsoft.com/office/drawing/2014/main" id="{15944AD7-768F-4FAE-B952-365CBC3B7077}"/>
                </a:ext>
              </a:extLst>
            </p:cNvPr>
            <p:cNvSpPr/>
            <p:nvPr/>
          </p:nvSpPr>
          <p:spPr>
            <a:xfrm>
              <a:off x="5805264" y="403562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Ellipse 202">
              <a:extLst>
                <a:ext uri="{FF2B5EF4-FFF2-40B4-BE49-F238E27FC236}">
                  <a16:creationId xmlns="" xmlns:a16="http://schemas.microsoft.com/office/drawing/2014/main" id="{41EA1E31-22EC-4A3D-8622-5D343369E36B}"/>
                </a:ext>
              </a:extLst>
            </p:cNvPr>
            <p:cNvSpPr/>
            <p:nvPr/>
          </p:nvSpPr>
          <p:spPr>
            <a:xfrm>
              <a:off x="5887564" y="401823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Ellipse 203">
              <a:extLst>
                <a:ext uri="{FF2B5EF4-FFF2-40B4-BE49-F238E27FC236}">
                  <a16:creationId xmlns="" xmlns:a16="http://schemas.microsoft.com/office/drawing/2014/main" id="{6581CE10-D415-4B90-AB43-CF3421FB4F12}"/>
                </a:ext>
              </a:extLst>
            </p:cNvPr>
            <p:cNvSpPr/>
            <p:nvPr/>
          </p:nvSpPr>
          <p:spPr>
            <a:xfrm>
              <a:off x="5744029" y="406695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Ellipse 204">
              <a:extLst>
                <a:ext uri="{FF2B5EF4-FFF2-40B4-BE49-F238E27FC236}">
                  <a16:creationId xmlns="" xmlns:a16="http://schemas.microsoft.com/office/drawing/2014/main" id="{A3FA4711-D1B5-4177-A270-565FB794E942}"/>
                </a:ext>
              </a:extLst>
            </p:cNvPr>
            <p:cNvSpPr/>
            <p:nvPr/>
          </p:nvSpPr>
          <p:spPr>
            <a:xfrm>
              <a:off x="5801014" y="419736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Ellipse 205">
              <a:extLst>
                <a:ext uri="{FF2B5EF4-FFF2-40B4-BE49-F238E27FC236}">
                  <a16:creationId xmlns="" xmlns:a16="http://schemas.microsoft.com/office/drawing/2014/main" id="{EF4611EC-A686-49C8-AB34-6579A8211115}"/>
                </a:ext>
              </a:extLst>
            </p:cNvPr>
            <p:cNvSpPr/>
            <p:nvPr/>
          </p:nvSpPr>
          <p:spPr>
            <a:xfrm>
              <a:off x="5737185" y="421153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Ellipse 206">
              <a:extLst>
                <a:ext uri="{FF2B5EF4-FFF2-40B4-BE49-F238E27FC236}">
                  <a16:creationId xmlns="" xmlns:a16="http://schemas.microsoft.com/office/drawing/2014/main" id="{2FCBB6B9-ED09-4551-A874-1C3A0430A34A}"/>
                </a:ext>
              </a:extLst>
            </p:cNvPr>
            <p:cNvSpPr/>
            <p:nvPr/>
          </p:nvSpPr>
          <p:spPr>
            <a:xfrm>
              <a:off x="5810422" y="423803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Ellipse 207">
              <a:extLst>
                <a:ext uri="{FF2B5EF4-FFF2-40B4-BE49-F238E27FC236}">
                  <a16:creationId xmlns="" xmlns:a16="http://schemas.microsoft.com/office/drawing/2014/main" id="{292FED98-5479-4E99-A37A-A6CC056332CC}"/>
                </a:ext>
              </a:extLst>
            </p:cNvPr>
            <p:cNvSpPr/>
            <p:nvPr/>
          </p:nvSpPr>
          <p:spPr>
            <a:xfrm>
              <a:off x="5872709" y="421153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Ellipse 208">
              <a:extLst>
                <a:ext uri="{FF2B5EF4-FFF2-40B4-BE49-F238E27FC236}">
                  <a16:creationId xmlns="" xmlns:a16="http://schemas.microsoft.com/office/drawing/2014/main" id="{26CC2F4F-B885-4EF6-8A82-78FF8F4E3A80}"/>
                </a:ext>
              </a:extLst>
            </p:cNvPr>
            <p:cNvSpPr/>
            <p:nvPr/>
          </p:nvSpPr>
          <p:spPr>
            <a:xfrm>
              <a:off x="5920093" y="421045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Ellipse 209">
              <a:extLst>
                <a:ext uri="{FF2B5EF4-FFF2-40B4-BE49-F238E27FC236}">
                  <a16:creationId xmlns="" xmlns:a16="http://schemas.microsoft.com/office/drawing/2014/main" id="{0225C1B0-42DE-4F7A-986D-826F46586FBF}"/>
                </a:ext>
              </a:extLst>
            </p:cNvPr>
            <p:cNvSpPr/>
            <p:nvPr/>
          </p:nvSpPr>
          <p:spPr>
            <a:xfrm>
              <a:off x="5958501" y="415506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Ellipse 210">
              <a:extLst>
                <a:ext uri="{FF2B5EF4-FFF2-40B4-BE49-F238E27FC236}">
                  <a16:creationId xmlns="" xmlns:a16="http://schemas.microsoft.com/office/drawing/2014/main" id="{3C7E14FA-4429-4455-B13C-3F8B8336DF08}"/>
                </a:ext>
              </a:extLst>
            </p:cNvPr>
            <p:cNvSpPr/>
            <p:nvPr/>
          </p:nvSpPr>
          <p:spPr>
            <a:xfrm>
              <a:off x="5956061" y="408932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Ellipse 211">
              <a:extLst>
                <a:ext uri="{FF2B5EF4-FFF2-40B4-BE49-F238E27FC236}">
                  <a16:creationId xmlns="" xmlns:a16="http://schemas.microsoft.com/office/drawing/2014/main" id="{40953746-DAD0-4CF0-8A25-CF61CD947DAF}"/>
                </a:ext>
              </a:extLst>
            </p:cNvPr>
            <p:cNvSpPr/>
            <p:nvPr/>
          </p:nvSpPr>
          <p:spPr>
            <a:xfrm>
              <a:off x="5963416" y="402071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Ellipse 212">
              <a:extLst>
                <a:ext uri="{FF2B5EF4-FFF2-40B4-BE49-F238E27FC236}">
                  <a16:creationId xmlns="" xmlns:a16="http://schemas.microsoft.com/office/drawing/2014/main" id="{EEFD7E4B-6871-41D3-A49B-D5E11A3A68DD}"/>
                </a:ext>
              </a:extLst>
            </p:cNvPr>
            <p:cNvSpPr/>
            <p:nvPr/>
          </p:nvSpPr>
          <p:spPr>
            <a:xfrm>
              <a:off x="5918118" y="394931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Ellipse 213">
              <a:extLst>
                <a:ext uri="{FF2B5EF4-FFF2-40B4-BE49-F238E27FC236}">
                  <a16:creationId xmlns="" xmlns:a16="http://schemas.microsoft.com/office/drawing/2014/main" id="{F413AD16-1500-4C3D-BB6A-C6A87E9C38CB}"/>
                </a:ext>
              </a:extLst>
            </p:cNvPr>
            <p:cNvSpPr/>
            <p:nvPr/>
          </p:nvSpPr>
          <p:spPr>
            <a:xfrm>
              <a:off x="5832355" y="396833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Ellipse 214">
              <a:extLst>
                <a:ext uri="{FF2B5EF4-FFF2-40B4-BE49-F238E27FC236}">
                  <a16:creationId xmlns="" xmlns:a16="http://schemas.microsoft.com/office/drawing/2014/main" id="{38E28D7E-1C13-41A4-975C-E67954FFF167}"/>
                </a:ext>
              </a:extLst>
            </p:cNvPr>
            <p:cNvSpPr/>
            <p:nvPr/>
          </p:nvSpPr>
          <p:spPr>
            <a:xfrm>
              <a:off x="6971202" y="399182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Ellipse 215">
              <a:extLst>
                <a:ext uri="{FF2B5EF4-FFF2-40B4-BE49-F238E27FC236}">
                  <a16:creationId xmlns="" xmlns:a16="http://schemas.microsoft.com/office/drawing/2014/main" id="{68A09953-C9F7-40CF-9A5D-CEC998051DBF}"/>
                </a:ext>
              </a:extLst>
            </p:cNvPr>
            <p:cNvSpPr/>
            <p:nvPr/>
          </p:nvSpPr>
          <p:spPr>
            <a:xfrm>
              <a:off x="6946392" y="393882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Ellipse 216">
              <a:extLst>
                <a:ext uri="{FF2B5EF4-FFF2-40B4-BE49-F238E27FC236}">
                  <a16:creationId xmlns="" xmlns:a16="http://schemas.microsoft.com/office/drawing/2014/main" id="{7DCEBA6C-CE74-4884-825C-C76567543F80}"/>
                </a:ext>
              </a:extLst>
            </p:cNvPr>
            <p:cNvSpPr/>
            <p:nvPr/>
          </p:nvSpPr>
          <p:spPr>
            <a:xfrm>
              <a:off x="6856225" y="385591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Ellipse 217">
              <a:extLst>
                <a:ext uri="{FF2B5EF4-FFF2-40B4-BE49-F238E27FC236}">
                  <a16:creationId xmlns="" xmlns:a16="http://schemas.microsoft.com/office/drawing/2014/main" id="{45EA3341-DD3E-4F4D-AD6C-7E7B13C26D03}"/>
                </a:ext>
              </a:extLst>
            </p:cNvPr>
            <p:cNvSpPr/>
            <p:nvPr/>
          </p:nvSpPr>
          <p:spPr>
            <a:xfrm>
              <a:off x="7022701" y="398524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Ellipse 218">
              <a:extLst>
                <a:ext uri="{FF2B5EF4-FFF2-40B4-BE49-F238E27FC236}">
                  <a16:creationId xmlns="" xmlns:a16="http://schemas.microsoft.com/office/drawing/2014/main" id="{0A1337B8-D501-4BFE-9847-0768CC51C94B}"/>
                </a:ext>
              </a:extLst>
            </p:cNvPr>
            <p:cNvSpPr/>
            <p:nvPr/>
          </p:nvSpPr>
          <p:spPr>
            <a:xfrm>
              <a:off x="7012255" y="403259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Ellipse 219">
              <a:extLst>
                <a:ext uri="{FF2B5EF4-FFF2-40B4-BE49-F238E27FC236}">
                  <a16:creationId xmlns="" xmlns:a16="http://schemas.microsoft.com/office/drawing/2014/main" id="{3EFD5C97-6C68-4A64-981D-9788A4AC7C63}"/>
                </a:ext>
              </a:extLst>
            </p:cNvPr>
            <p:cNvSpPr/>
            <p:nvPr/>
          </p:nvSpPr>
          <p:spPr>
            <a:xfrm>
              <a:off x="6800509" y="391534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Ellipse 220">
              <a:extLst>
                <a:ext uri="{FF2B5EF4-FFF2-40B4-BE49-F238E27FC236}">
                  <a16:creationId xmlns="" xmlns:a16="http://schemas.microsoft.com/office/drawing/2014/main" id="{B24DFD6E-480D-43B3-A83B-E2E67A19424D}"/>
                </a:ext>
              </a:extLst>
            </p:cNvPr>
            <p:cNvSpPr/>
            <p:nvPr/>
          </p:nvSpPr>
          <p:spPr>
            <a:xfrm>
              <a:off x="6810159" y="385142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Ellipse 221">
              <a:extLst>
                <a:ext uri="{FF2B5EF4-FFF2-40B4-BE49-F238E27FC236}">
                  <a16:creationId xmlns="" xmlns:a16="http://schemas.microsoft.com/office/drawing/2014/main" id="{495A4ED1-6234-4D1D-804A-6C652A630FDB}"/>
                </a:ext>
              </a:extLst>
            </p:cNvPr>
            <p:cNvSpPr/>
            <p:nvPr/>
          </p:nvSpPr>
          <p:spPr>
            <a:xfrm>
              <a:off x="6757168" y="384804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Ellipse 222">
              <a:extLst>
                <a:ext uri="{FF2B5EF4-FFF2-40B4-BE49-F238E27FC236}">
                  <a16:creationId xmlns="" xmlns:a16="http://schemas.microsoft.com/office/drawing/2014/main" id="{B8A72BE8-B0BC-483E-AB74-73E12DE8024B}"/>
                </a:ext>
              </a:extLst>
            </p:cNvPr>
            <p:cNvSpPr/>
            <p:nvPr/>
          </p:nvSpPr>
          <p:spPr>
            <a:xfrm>
              <a:off x="6769680" y="379396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4" name="Ellipse 223">
              <a:extLst>
                <a:ext uri="{FF2B5EF4-FFF2-40B4-BE49-F238E27FC236}">
                  <a16:creationId xmlns="" xmlns:a16="http://schemas.microsoft.com/office/drawing/2014/main" id="{608A58FE-FD12-4784-BFA5-B65BA974D875}"/>
                </a:ext>
              </a:extLst>
            </p:cNvPr>
            <p:cNvSpPr/>
            <p:nvPr/>
          </p:nvSpPr>
          <p:spPr>
            <a:xfrm>
              <a:off x="6667733" y="356097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5" name="Ellipse 224">
              <a:extLst>
                <a:ext uri="{FF2B5EF4-FFF2-40B4-BE49-F238E27FC236}">
                  <a16:creationId xmlns="" xmlns:a16="http://schemas.microsoft.com/office/drawing/2014/main" id="{8FAA2FF5-6000-4C72-A665-90173711E4B3}"/>
                </a:ext>
              </a:extLst>
            </p:cNvPr>
            <p:cNvSpPr/>
            <p:nvPr/>
          </p:nvSpPr>
          <p:spPr>
            <a:xfrm>
              <a:off x="6659183" y="360342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6" name="Ellipse 225">
              <a:extLst>
                <a:ext uri="{FF2B5EF4-FFF2-40B4-BE49-F238E27FC236}">
                  <a16:creationId xmlns="" xmlns:a16="http://schemas.microsoft.com/office/drawing/2014/main" id="{8B127414-E72B-4F62-8418-EFF1F3C56574}"/>
                </a:ext>
              </a:extLst>
            </p:cNvPr>
            <p:cNvSpPr/>
            <p:nvPr/>
          </p:nvSpPr>
          <p:spPr>
            <a:xfrm>
              <a:off x="6624436" y="365095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7" name="Ellipse 226">
              <a:extLst>
                <a:ext uri="{FF2B5EF4-FFF2-40B4-BE49-F238E27FC236}">
                  <a16:creationId xmlns="" xmlns:a16="http://schemas.microsoft.com/office/drawing/2014/main" id="{9C2BADC0-9835-47D4-8D74-FFD6C5637FA6}"/>
                </a:ext>
              </a:extLst>
            </p:cNvPr>
            <p:cNvSpPr/>
            <p:nvPr/>
          </p:nvSpPr>
          <p:spPr>
            <a:xfrm>
              <a:off x="6525986" y="362241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8" name="Ellipse 227">
              <a:extLst>
                <a:ext uri="{FF2B5EF4-FFF2-40B4-BE49-F238E27FC236}">
                  <a16:creationId xmlns="" xmlns:a16="http://schemas.microsoft.com/office/drawing/2014/main" id="{55456E3B-E63F-432F-97EE-9628564995FA}"/>
                </a:ext>
              </a:extLst>
            </p:cNvPr>
            <p:cNvSpPr/>
            <p:nvPr/>
          </p:nvSpPr>
          <p:spPr>
            <a:xfrm>
              <a:off x="6490375" y="356476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9" name="Ellipse 228">
              <a:extLst>
                <a:ext uri="{FF2B5EF4-FFF2-40B4-BE49-F238E27FC236}">
                  <a16:creationId xmlns="" xmlns:a16="http://schemas.microsoft.com/office/drawing/2014/main" id="{076D2DB0-E83F-4BB1-8D98-43BA4D4A30FD}"/>
                </a:ext>
              </a:extLst>
            </p:cNvPr>
            <p:cNvSpPr/>
            <p:nvPr/>
          </p:nvSpPr>
          <p:spPr>
            <a:xfrm>
              <a:off x="5700295" y="303278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0" name="Ellipse 229">
              <a:extLst>
                <a:ext uri="{FF2B5EF4-FFF2-40B4-BE49-F238E27FC236}">
                  <a16:creationId xmlns="" xmlns:a16="http://schemas.microsoft.com/office/drawing/2014/main" id="{A192196F-D966-41F4-9116-28ECFDEFAF85}"/>
                </a:ext>
              </a:extLst>
            </p:cNvPr>
            <p:cNvSpPr/>
            <p:nvPr/>
          </p:nvSpPr>
          <p:spPr>
            <a:xfrm>
              <a:off x="5649569" y="305158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1" name="Ellipse 230">
              <a:extLst>
                <a:ext uri="{FF2B5EF4-FFF2-40B4-BE49-F238E27FC236}">
                  <a16:creationId xmlns="" xmlns:a16="http://schemas.microsoft.com/office/drawing/2014/main" id="{9D2DB0D8-AEC7-498A-ABAE-CB3300CFB449}"/>
                </a:ext>
              </a:extLst>
            </p:cNvPr>
            <p:cNvSpPr/>
            <p:nvPr/>
          </p:nvSpPr>
          <p:spPr>
            <a:xfrm>
              <a:off x="5596114" y="308065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2" name="Ellipse 231">
              <a:extLst>
                <a:ext uri="{FF2B5EF4-FFF2-40B4-BE49-F238E27FC236}">
                  <a16:creationId xmlns="" xmlns:a16="http://schemas.microsoft.com/office/drawing/2014/main" id="{A3A46EC7-3A57-43C8-9DED-82AF2EF3FCAB}"/>
                </a:ext>
              </a:extLst>
            </p:cNvPr>
            <p:cNvSpPr/>
            <p:nvPr/>
          </p:nvSpPr>
          <p:spPr>
            <a:xfrm>
              <a:off x="5618337" y="312527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3" name="Ellipse 232">
              <a:extLst>
                <a:ext uri="{FF2B5EF4-FFF2-40B4-BE49-F238E27FC236}">
                  <a16:creationId xmlns="" xmlns:a16="http://schemas.microsoft.com/office/drawing/2014/main" id="{69F294F9-CA4D-429D-B94C-6B3E0559C3B0}"/>
                </a:ext>
              </a:extLst>
            </p:cNvPr>
            <p:cNvSpPr/>
            <p:nvPr/>
          </p:nvSpPr>
          <p:spPr>
            <a:xfrm>
              <a:off x="5583350" y="318236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4" name="Ellipse 233">
              <a:extLst>
                <a:ext uri="{FF2B5EF4-FFF2-40B4-BE49-F238E27FC236}">
                  <a16:creationId xmlns="" xmlns:a16="http://schemas.microsoft.com/office/drawing/2014/main" id="{FBEA4DE6-7919-4F63-B200-03D172D1B028}"/>
                </a:ext>
              </a:extLst>
            </p:cNvPr>
            <p:cNvSpPr/>
            <p:nvPr/>
          </p:nvSpPr>
          <p:spPr>
            <a:xfrm>
              <a:off x="5637961" y="319201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5" name="Ellipse 234">
              <a:extLst>
                <a:ext uri="{FF2B5EF4-FFF2-40B4-BE49-F238E27FC236}">
                  <a16:creationId xmlns="" xmlns:a16="http://schemas.microsoft.com/office/drawing/2014/main" id="{4BD3393C-090E-4EF5-8E63-B9C4BF91994F}"/>
                </a:ext>
              </a:extLst>
            </p:cNvPr>
            <p:cNvSpPr/>
            <p:nvPr/>
          </p:nvSpPr>
          <p:spPr>
            <a:xfrm>
              <a:off x="6148594" y="314108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6" name="Ellipse 235">
              <a:extLst>
                <a:ext uri="{FF2B5EF4-FFF2-40B4-BE49-F238E27FC236}">
                  <a16:creationId xmlns="" xmlns:a16="http://schemas.microsoft.com/office/drawing/2014/main" id="{AC9C5072-0FFD-4C53-A0DA-AC633C1A1413}"/>
                </a:ext>
              </a:extLst>
            </p:cNvPr>
            <p:cNvSpPr/>
            <p:nvPr/>
          </p:nvSpPr>
          <p:spPr>
            <a:xfrm>
              <a:off x="6078597" y="314108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7" name="Ellipse 236">
              <a:extLst>
                <a:ext uri="{FF2B5EF4-FFF2-40B4-BE49-F238E27FC236}">
                  <a16:creationId xmlns="" xmlns:a16="http://schemas.microsoft.com/office/drawing/2014/main" id="{AFC4C6E9-E2F9-4E6F-BB5E-A5687AAF9A54}"/>
                </a:ext>
              </a:extLst>
            </p:cNvPr>
            <p:cNvSpPr/>
            <p:nvPr/>
          </p:nvSpPr>
          <p:spPr>
            <a:xfrm>
              <a:off x="6062682" y="310024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8" name="Ellipse 237">
              <a:extLst>
                <a:ext uri="{FF2B5EF4-FFF2-40B4-BE49-F238E27FC236}">
                  <a16:creationId xmlns="" xmlns:a16="http://schemas.microsoft.com/office/drawing/2014/main" id="{F4814011-6051-4BB7-AEB6-DD35EE00D28D}"/>
                </a:ext>
              </a:extLst>
            </p:cNvPr>
            <p:cNvSpPr/>
            <p:nvPr/>
          </p:nvSpPr>
          <p:spPr>
            <a:xfrm>
              <a:off x="6003865" y="314785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9" name="Ellipse 238">
              <a:extLst>
                <a:ext uri="{FF2B5EF4-FFF2-40B4-BE49-F238E27FC236}">
                  <a16:creationId xmlns="" xmlns:a16="http://schemas.microsoft.com/office/drawing/2014/main" id="{B5585219-4332-454E-8275-C0E58712BB30}"/>
                </a:ext>
              </a:extLst>
            </p:cNvPr>
            <p:cNvSpPr/>
            <p:nvPr/>
          </p:nvSpPr>
          <p:spPr>
            <a:xfrm>
              <a:off x="6009052" y="318551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0" name="Ellipse 239">
              <a:extLst>
                <a:ext uri="{FF2B5EF4-FFF2-40B4-BE49-F238E27FC236}">
                  <a16:creationId xmlns="" xmlns:a16="http://schemas.microsoft.com/office/drawing/2014/main" id="{615EDB44-7A37-47B3-99B4-B3FF1939D59A}"/>
                </a:ext>
              </a:extLst>
            </p:cNvPr>
            <p:cNvSpPr/>
            <p:nvPr/>
          </p:nvSpPr>
          <p:spPr>
            <a:xfrm>
              <a:off x="5985647" y="321732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1" name="Ellipse 240">
              <a:extLst>
                <a:ext uri="{FF2B5EF4-FFF2-40B4-BE49-F238E27FC236}">
                  <a16:creationId xmlns="" xmlns:a16="http://schemas.microsoft.com/office/drawing/2014/main" id="{9CC9FD7A-003C-46F5-9A0B-A234756AD936}"/>
                </a:ext>
              </a:extLst>
            </p:cNvPr>
            <p:cNvSpPr/>
            <p:nvPr/>
          </p:nvSpPr>
          <p:spPr>
            <a:xfrm>
              <a:off x="5995250" y="326790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2" name="Ellipse 241">
              <a:extLst>
                <a:ext uri="{FF2B5EF4-FFF2-40B4-BE49-F238E27FC236}">
                  <a16:creationId xmlns="" xmlns:a16="http://schemas.microsoft.com/office/drawing/2014/main" id="{C56BAB18-2CF1-4428-8477-0B3324784BA3}"/>
                </a:ext>
              </a:extLst>
            </p:cNvPr>
            <p:cNvSpPr/>
            <p:nvPr/>
          </p:nvSpPr>
          <p:spPr>
            <a:xfrm>
              <a:off x="6176334" y="326134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3" name="Ellipse 242">
              <a:extLst>
                <a:ext uri="{FF2B5EF4-FFF2-40B4-BE49-F238E27FC236}">
                  <a16:creationId xmlns="" xmlns:a16="http://schemas.microsoft.com/office/drawing/2014/main" id="{1C6E820A-DF30-4337-B202-F6FB2CCAC848}"/>
                </a:ext>
              </a:extLst>
            </p:cNvPr>
            <p:cNvSpPr/>
            <p:nvPr/>
          </p:nvSpPr>
          <p:spPr>
            <a:xfrm>
              <a:off x="6405064" y="312498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4" name="Ellipse 243">
              <a:extLst>
                <a:ext uri="{FF2B5EF4-FFF2-40B4-BE49-F238E27FC236}">
                  <a16:creationId xmlns="" xmlns:a16="http://schemas.microsoft.com/office/drawing/2014/main" id="{6A9E8365-738E-4F8C-A66C-B0E79A756D3F}"/>
                </a:ext>
              </a:extLst>
            </p:cNvPr>
            <p:cNvSpPr/>
            <p:nvPr/>
          </p:nvSpPr>
          <p:spPr>
            <a:xfrm>
              <a:off x="6481313" y="310719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5" name="Ellipse 244">
              <a:extLst>
                <a:ext uri="{FF2B5EF4-FFF2-40B4-BE49-F238E27FC236}">
                  <a16:creationId xmlns="" xmlns:a16="http://schemas.microsoft.com/office/drawing/2014/main" id="{4B261DEC-1DD7-478F-B8FF-B16AF62AC19C}"/>
                </a:ext>
              </a:extLst>
            </p:cNvPr>
            <p:cNvSpPr/>
            <p:nvPr/>
          </p:nvSpPr>
          <p:spPr>
            <a:xfrm>
              <a:off x="6462833" y="317068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6" name="Ellipse 245">
              <a:extLst>
                <a:ext uri="{FF2B5EF4-FFF2-40B4-BE49-F238E27FC236}">
                  <a16:creationId xmlns="" xmlns:a16="http://schemas.microsoft.com/office/drawing/2014/main" id="{265F149A-951E-4B4E-9804-CAFABD9C66CB}"/>
                </a:ext>
              </a:extLst>
            </p:cNvPr>
            <p:cNvSpPr/>
            <p:nvPr/>
          </p:nvSpPr>
          <p:spPr>
            <a:xfrm>
              <a:off x="6434249" y="321851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7" name="Ellipse 246">
              <a:extLst>
                <a:ext uri="{FF2B5EF4-FFF2-40B4-BE49-F238E27FC236}">
                  <a16:creationId xmlns="" xmlns:a16="http://schemas.microsoft.com/office/drawing/2014/main" id="{8E1159B3-7925-4DA8-9953-51DCD05C5F9B}"/>
                </a:ext>
              </a:extLst>
            </p:cNvPr>
            <p:cNvSpPr/>
            <p:nvPr/>
          </p:nvSpPr>
          <p:spPr>
            <a:xfrm>
              <a:off x="6691217" y="292800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8" name="Ellipse 247">
              <a:extLst>
                <a:ext uri="{FF2B5EF4-FFF2-40B4-BE49-F238E27FC236}">
                  <a16:creationId xmlns="" xmlns:a16="http://schemas.microsoft.com/office/drawing/2014/main" id="{1F11B6A4-19DA-43CC-BFE5-88585EAE07AE}"/>
                </a:ext>
              </a:extLst>
            </p:cNvPr>
            <p:cNvSpPr/>
            <p:nvPr/>
          </p:nvSpPr>
          <p:spPr>
            <a:xfrm>
              <a:off x="6603367" y="288730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9" name="Ellipse 248">
              <a:extLst>
                <a:ext uri="{FF2B5EF4-FFF2-40B4-BE49-F238E27FC236}">
                  <a16:creationId xmlns="" xmlns:a16="http://schemas.microsoft.com/office/drawing/2014/main" id="{980BD43B-4CEC-42F3-9922-17B276B0E066}"/>
                </a:ext>
              </a:extLst>
            </p:cNvPr>
            <p:cNvSpPr/>
            <p:nvPr/>
          </p:nvSpPr>
          <p:spPr>
            <a:xfrm>
              <a:off x="6663338" y="278334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Ellipse 249">
              <a:extLst>
                <a:ext uri="{FF2B5EF4-FFF2-40B4-BE49-F238E27FC236}">
                  <a16:creationId xmlns="" xmlns:a16="http://schemas.microsoft.com/office/drawing/2014/main" id="{DE94CF8B-FCCE-4709-A5A0-2B0F5106E7EC}"/>
                </a:ext>
              </a:extLst>
            </p:cNvPr>
            <p:cNvSpPr/>
            <p:nvPr/>
          </p:nvSpPr>
          <p:spPr>
            <a:xfrm>
              <a:off x="6691217" y="286081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Ellipse 250">
              <a:extLst>
                <a:ext uri="{FF2B5EF4-FFF2-40B4-BE49-F238E27FC236}">
                  <a16:creationId xmlns="" xmlns:a16="http://schemas.microsoft.com/office/drawing/2014/main" id="{F8748326-8A46-4291-B41F-EA61D1B46821}"/>
                </a:ext>
              </a:extLst>
            </p:cNvPr>
            <p:cNvSpPr/>
            <p:nvPr/>
          </p:nvSpPr>
          <p:spPr>
            <a:xfrm>
              <a:off x="6629862" y="283645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Ellipse 251">
              <a:extLst>
                <a:ext uri="{FF2B5EF4-FFF2-40B4-BE49-F238E27FC236}">
                  <a16:creationId xmlns="" xmlns:a16="http://schemas.microsoft.com/office/drawing/2014/main" id="{8EFCBB59-E60A-41D3-B6B5-5ECD49EA6D79}"/>
                </a:ext>
              </a:extLst>
            </p:cNvPr>
            <p:cNvSpPr/>
            <p:nvPr/>
          </p:nvSpPr>
          <p:spPr>
            <a:xfrm>
              <a:off x="6793401" y="240979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Ellipse 252">
              <a:extLst>
                <a:ext uri="{FF2B5EF4-FFF2-40B4-BE49-F238E27FC236}">
                  <a16:creationId xmlns="" xmlns:a16="http://schemas.microsoft.com/office/drawing/2014/main" id="{F15D528A-B1A3-42B8-8D01-D62354E2A220}"/>
                </a:ext>
              </a:extLst>
            </p:cNvPr>
            <p:cNvSpPr/>
            <p:nvPr/>
          </p:nvSpPr>
          <p:spPr>
            <a:xfrm>
              <a:off x="6720724" y="237120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Ellipse 253">
              <a:extLst>
                <a:ext uri="{FF2B5EF4-FFF2-40B4-BE49-F238E27FC236}">
                  <a16:creationId xmlns="" xmlns:a16="http://schemas.microsoft.com/office/drawing/2014/main" id="{F83933D2-2808-487F-9489-578BCADE82DC}"/>
                </a:ext>
              </a:extLst>
            </p:cNvPr>
            <p:cNvSpPr/>
            <p:nvPr/>
          </p:nvSpPr>
          <p:spPr>
            <a:xfrm>
              <a:off x="6657758" y="239273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Ellipse 254">
              <a:extLst>
                <a:ext uri="{FF2B5EF4-FFF2-40B4-BE49-F238E27FC236}">
                  <a16:creationId xmlns="" xmlns:a16="http://schemas.microsoft.com/office/drawing/2014/main" id="{403A8E88-9743-4C7E-884D-010A6E90003E}"/>
                </a:ext>
              </a:extLst>
            </p:cNvPr>
            <p:cNvSpPr/>
            <p:nvPr/>
          </p:nvSpPr>
          <p:spPr>
            <a:xfrm>
              <a:off x="6594012" y="243246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Ellipse 255">
              <a:extLst>
                <a:ext uri="{FF2B5EF4-FFF2-40B4-BE49-F238E27FC236}">
                  <a16:creationId xmlns="" xmlns:a16="http://schemas.microsoft.com/office/drawing/2014/main" id="{93756ABA-D8DF-4B05-9505-FCFA340CB9BA}"/>
                </a:ext>
              </a:extLst>
            </p:cNvPr>
            <p:cNvSpPr/>
            <p:nvPr/>
          </p:nvSpPr>
          <p:spPr>
            <a:xfrm>
              <a:off x="6621582" y="250033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Ellipse 256">
              <a:extLst>
                <a:ext uri="{FF2B5EF4-FFF2-40B4-BE49-F238E27FC236}">
                  <a16:creationId xmlns="" xmlns:a16="http://schemas.microsoft.com/office/drawing/2014/main" id="{AFB7BB28-1C6E-43BB-B276-DEAB760365E1}"/>
                </a:ext>
              </a:extLst>
            </p:cNvPr>
            <p:cNvSpPr/>
            <p:nvPr/>
          </p:nvSpPr>
          <p:spPr>
            <a:xfrm>
              <a:off x="6559296" y="251929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Ellipse 257">
              <a:extLst>
                <a:ext uri="{FF2B5EF4-FFF2-40B4-BE49-F238E27FC236}">
                  <a16:creationId xmlns="" xmlns:a16="http://schemas.microsoft.com/office/drawing/2014/main" id="{83228A61-A631-40C6-A33C-EEA07176367A}"/>
                </a:ext>
              </a:extLst>
            </p:cNvPr>
            <p:cNvSpPr/>
            <p:nvPr/>
          </p:nvSpPr>
          <p:spPr>
            <a:xfrm>
              <a:off x="6586764" y="258224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Ellipse 258">
              <a:extLst>
                <a:ext uri="{FF2B5EF4-FFF2-40B4-BE49-F238E27FC236}">
                  <a16:creationId xmlns="" xmlns:a16="http://schemas.microsoft.com/office/drawing/2014/main" id="{7CF7132C-8D53-4478-AA92-E16C223C6CB8}"/>
                </a:ext>
              </a:extLst>
            </p:cNvPr>
            <p:cNvSpPr/>
            <p:nvPr/>
          </p:nvSpPr>
          <p:spPr>
            <a:xfrm>
              <a:off x="6656358" y="259754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Ellipse 259">
              <a:extLst>
                <a:ext uri="{FF2B5EF4-FFF2-40B4-BE49-F238E27FC236}">
                  <a16:creationId xmlns="" xmlns:a16="http://schemas.microsoft.com/office/drawing/2014/main" id="{CA469D47-661E-4490-A7FD-3F531B956A62}"/>
                </a:ext>
              </a:extLst>
            </p:cNvPr>
            <p:cNvSpPr/>
            <p:nvPr/>
          </p:nvSpPr>
          <p:spPr>
            <a:xfrm>
              <a:off x="6752910" y="260053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Ellipse 260">
              <a:extLst>
                <a:ext uri="{FF2B5EF4-FFF2-40B4-BE49-F238E27FC236}">
                  <a16:creationId xmlns="" xmlns:a16="http://schemas.microsoft.com/office/drawing/2014/main" id="{0F01F4BC-0745-4044-9433-92A5B25EB097}"/>
                </a:ext>
              </a:extLst>
            </p:cNvPr>
            <p:cNvSpPr/>
            <p:nvPr/>
          </p:nvSpPr>
          <p:spPr>
            <a:xfrm>
              <a:off x="7022701" y="266020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Ellipse 261">
              <a:extLst>
                <a:ext uri="{FF2B5EF4-FFF2-40B4-BE49-F238E27FC236}">
                  <a16:creationId xmlns="" xmlns:a16="http://schemas.microsoft.com/office/drawing/2014/main" id="{E945129B-9F0F-473A-BC60-AEA020BAE322}"/>
                </a:ext>
              </a:extLst>
            </p:cNvPr>
            <p:cNvSpPr/>
            <p:nvPr/>
          </p:nvSpPr>
          <p:spPr>
            <a:xfrm>
              <a:off x="6978677" y="260996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Ellipse 262">
              <a:extLst>
                <a:ext uri="{FF2B5EF4-FFF2-40B4-BE49-F238E27FC236}">
                  <a16:creationId xmlns="" xmlns:a16="http://schemas.microsoft.com/office/drawing/2014/main" id="{B31E8714-29FF-4B75-BB67-023299F14941}"/>
                </a:ext>
              </a:extLst>
            </p:cNvPr>
            <p:cNvSpPr/>
            <p:nvPr/>
          </p:nvSpPr>
          <p:spPr>
            <a:xfrm>
              <a:off x="6978677" y="257201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Ellipse 263">
              <a:extLst>
                <a:ext uri="{FF2B5EF4-FFF2-40B4-BE49-F238E27FC236}">
                  <a16:creationId xmlns="" xmlns:a16="http://schemas.microsoft.com/office/drawing/2014/main" id="{A45A2D7C-DE8B-4256-9138-CAA126A96035}"/>
                </a:ext>
              </a:extLst>
            </p:cNvPr>
            <p:cNvSpPr/>
            <p:nvPr/>
          </p:nvSpPr>
          <p:spPr>
            <a:xfrm>
              <a:off x="6988319" y="252101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Ellipse 264">
              <a:extLst>
                <a:ext uri="{FF2B5EF4-FFF2-40B4-BE49-F238E27FC236}">
                  <a16:creationId xmlns="" xmlns:a16="http://schemas.microsoft.com/office/drawing/2014/main" id="{4DEF5FB6-0983-4CF9-81FC-1EBD3006F166}"/>
                </a:ext>
              </a:extLst>
            </p:cNvPr>
            <p:cNvSpPr/>
            <p:nvPr/>
          </p:nvSpPr>
          <p:spPr>
            <a:xfrm>
              <a:off x="7045696" y="252101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Ellipse 265">
              <a:extLst>
                <a:ext uri="{FF2B5EF4-FFF2-40B4-BE49-F238E27FC236}">
                  <a16:creationId xmlns="" xmlns:a16="http://schemas.microsoft.com/office/drawing/2014/main" id="{57211025-67E9-4B1C-BE90-BEEF4A99D7E2}"/>
                </a:ext>
              </a:extLst>
            </p:cNvPr>
            <p:cNvSpPr/>
            <p:nvPr/>
          </p:nvSpPr>
          <p:spPr>
            <a:xfrm>
              <a:off x="7102764" y="252101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Ellipse 266">
              <a:extLst>
                <a:ext uri="{FF2B5EF4-FFF2-40B4-BE49-F238E27FC236}">
                  <a16:creationId xmlns="" xmlns:a16="http://schemas.microsoft.com/office/drawing/2014/main" id="{CA9C6DD0-71D6-4CF2-BF86-35ADAE679065}"/>
                </a:ext>
              </a:extLst>
            </p:cNvPr>
            <p:cNvSpPr/>
            <p:nvPr/>
          </p:nvSpPr>
          <p:spPr>
            <a:xfrm>
              <a:off x="7131151" y="253060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Ellipse 267">
              <a:extLst>
                <a:ext uri="{FF2B5EF4-FFF2-40B4-BE49-F238E27FC236}">
                  <a16:creationId xmlns="" xmlns:a16="http://schemas.microsoft.com/office/drawing/2014/main" id="{373FAC2E-F18A-472F-AB58-602C5CFB1837}"/>
                </a:ext>
              </a:extLst>
            </p:cNvPr>
            <p:cNvSpPr/>
            <p:nvPr/>
          </p:nvSpPr>
          <p:spPr>
            <a:xfrm>
              <a:off x="7455392" y="252445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Ellipse 268">
              <a:extLst>
                <a:ext uri="{FF2B5EF4-FFF2-40B4-BE49-F238E27FC236}">
                  <a16:creationId xmlns="" xmlns:a16="http://schemas.microsoft.com/office/drawing/2014/main" id="{69C9E051-E06D-41F7-A72B-70ECB159E6F8}"/>
                </a:ext>
              </a:extLst>
            </p:cNvPr>
            <p:cNvSpPr/>
            <p:nvPr/>
          </p:nvSpPr>
          <p:spPr>
            <a:xfrm>
              <a:off x="7456979" y="243871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Ellipse 269">
              <a:extLst>
                <a:ext uri="{FF2B5EF4-FFF2-40B4-BE49-F238E27FC236}">
                  <a16:creationId xmlns="" xmlns:a16="http://schemas.microsoft.com/office/drawing/2014/main" id="{91A53549-CDDA-4B06-866A-94061C34C7EB}"/>
                </a:ext>
              </a:extLst>
            </p:cNvPr>
            <p:cNvSpPr/>
            <p:nvPr/>
          </p:nvSpPr>
          <p:spPr>
            <a:xfrm>
              <a:off x="7402666" y="246183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Ellipse 270">
              <a:extLst>
                <a:ext uri="{FF2B5EF4-FFF2-40B4-BE49-F238E27FC236}">
                  <a16:creationId xmlns="" xmlns:a16="http://schemas.microsoft.com/office/drawing/2014/main" id="{37210FC4-D1E2-40C4-99ED-5FE8AD64BBCE}"/>
                </a:ext>
              </a:extLst>
            </p:cNvPr>
            <p:cNvSpPr/>
            <p:nvPr/>
          </p:nvSpPr>
          <p:spPr>
            <a:xfrm>
              <a:off x="7491835" y="237849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Ellipse 271">
              <a:extLst>
                <a:ext uri="{FF2B5EF4-FFF2-40B4-BE49-F238E27FC236}">
                  <a16:creationId xmlns="" xmlns:a16="http://schemas.microsoft.com/office/drawing/2014/main" id="{83FBF8DE-C4BA-4997-8548-82AFCCF6DE68}"/>
                </a:ext>
              </a:extLst>
            </p:cNvPr>
            <p:cNvSpPr/>
            <p:nvPr/>
          </p:nvSpPr>
          <p:spPr>
            <a:xfrm>
              <a:off x="7560799" y="237849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Ellipse 272">
              <a:extLst>
                <a:ext uri="{FF2B5EF4-FFF2-40B4-BE49-F238E27FC236}">
                  <a16:creationId xmlns="" xmlns:a16="http://schemas.microsoft.com/office/drawing/2014/main" id="{967B3B87-6161-4322-85A0-B3535EB070C2}"/>
                </a:ext>
              </a:extLst>
            </p:cNvPr>
            <p:cNvSpPr/>
            <p:nvPr/>
          </p:nvSpPr>
          <p:spPr>
            <a:xfrm>
              <a:off x="7597996" y="241613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Ellipse 273">
              <a:extLst>
                <a:ext uri="{FF2B5EF4-FFF2-40B4-BE49-F238E27FC236}">
                  <a16:creationId xmlns="" xmlns:a16="http://schemas.microsoft.com/office/drawing/2014/main" id="{71EE4D82-DCAF-4DB7-B3F1-602FC07E03AC}"/>
                </a:ext>
              </a:extLst>
            </p:cNvPr>
            <p:cNvSpPr/>
            <p:nvPr/>
          </p:nvSpPr>
          <p:spPr>
            <a:xfrm>
              <a:off x="7635780" y="247048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5" name="Ellipse 274">
              <a:extLst>
                <a:ext uri="{FF2B5EF4-FFF2-40B4-BE49-F238E27FC236}">
                  <a16:creationId xmlns="" xmlns:a16="http://schemas.microsoft.com/office/drawing/2014/main" id="{EBDF8A54-0305-4B32-B788-598A34F01E0A}"/>
                </a:ext>
              </a:extLst>
            </p:cNvPr>
            <p:cNvSpPr/>
            <p:nvPr/>
          </p:nvSpPr>
          <p:spPr>
            <a:xfrm>
              <a:off x="7690209" y="242291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6" name="Ellipse 275">
              <a:extLst>
                <a:ext uri="{FF2B5EF4-FFF2-40B4-BE49-F238E27FC236}">
                  <a16:creationId xmlns="" xmlns:a16="http://schemas.microsoft.com/office/drawing/2014/main" id="{0C2AE3BC-09A4-4EDA-8919-E26C4AC231CA}"/>
                </a:ext>
              </a:extLst>
            </p:cNvPr>
            <p:cNvSpPr/>
            <p:nvPr/>
          </p:nvSpPr>
          <p:spPr>
            <a:xfrm>
              <a:off x="7650987" y="236314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7" name="Ellipse 276">
              <a:extLst>
                <a:ext uri="{FF2B5EF4-FFF2-40B4-BE49-F238E27FC236}">
                  <a16:creationId xmlns="" xmlns:a16="http://schemas.microsoft.com/office/drawing/2014/main" id="{12E2D643-BA30-458A-AEF0-DF4E361F5886}"/>
                </a:ext>
              </a:extLst>
            </p:cNvPr>
            <p:cNvSpPr/>
            <p:nvPr/>
          </p:nvSpPr>
          <p:spPr>
            <a:xfrm>
              <a:off x="7361182" y="311624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8" name="Ellipse 277">
              <a:extLst>
                <a:ext uri="{FF2B5EF4-FFF2-40B4-BE49-F238E27FC236}">
                  <a16:creationId xmlns="" xmlns:a16="http://schemas.microsoft.com/office/drawing/2014/main" id="{1C4067F3-8991-4D45-AA58-9EE0EE55D6D4}"/>
                </a:ext>
              </a:extLst>
            </p:cNvPr>
            <p:cNvSpPr/>
            <p:nvPr/>
          </p:nvSpPr>
          <p:spPr>
            <a:xfrm>
              <a:off x="7240502" y="309174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9" name="Ellipse 278">
              <a:extLst>
                <a:ext uri="{FF2B5EF4-FFF2-40B4-BE49-F238E27FC236}">
                  <a16:creationId xmlns="" xmlns:a16="http://schemas.microsoft.com/office/drawing/2014/main" id="{FD66FF4D-CF54-4560-AE56-9495C7F2425B}"/>
                </a:ext>
              </a:extLst>
            </p:cNvPr>
            <p:cNvSpPr/>
            <p:nvPr/>
          </p:nvSpPr>
          <p:spPr>
            <a:xfrm>
              <a:off x="7157646" y="316158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0" name="Ellipse 279">
              <a:extLst>
                <a:ext uri="{FF2B5EF4-FFF2-40B4-BE49-F238E27FC236}">
                  <a16:creationId xmlns="" xmlns:a16="http://schemas.microsoft.com/office/drawing/2014/main" id="{03011598-FADB-449D-8CF1-806BD8A6C4D0}"/>
                </a:ext>
              </a:extLst>
            </p:cNvPr>
            <p:cNvSpPr/>
            <p:nvPr/>
          </p:nvSpPr>
          <p:spPr>
            <a:xfrm>
              <a:off x="7195953" y="324574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1" name="Ellipse 280">
              <a:extLst>
                <a:ext uri="{FF2B5EF4-FFF2-40B4-BE49-F238E27FC236}">
                  <a16:creationId xmlns="" xmlns:a16="http://schemas.microsoft.com/office/drawing/2014/main" id="{6CE5E1A0-1170-4ECC-8FB7-155DD2061934}"/>
                </a:ext>
              </a:extLst>
            </p:cNvPr>
            <p:cNvSpPr/>
            <p:nvPr/>
          </p:nvSpPr>
          <p:spPr>
            <a:xfrm>
              <a:off x="7257443" y="328376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2" name="Ellipse 281">
              <a:extLst>
                <a:ext uri="{FF2B5EF4-FFF2-40B4-BE49-F238E27FC236}">
                  <a16:creationId xmlns="" xmlns:a16="http://schemas.microsoft.com/office/drawing/2014/main" id="{EB8AB486-2DAF-4C88-8336-B7FB58AE257E}"/>
                </a:ext>
              </a:extLst>
            </p:cNvPr>
            <p:cNvSpPr/>
            <p:nvPr/>
          </p:nvSpPr>
          <p:spPr>
            <a:xfrm>
              <a:off x="7349577" y="328682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3" name="Ellipse 282">
              <a:extLst>
                <a:ext uri="{FF2B5EF4-FFF2-40B4-BE49-F238E27FC236}">
                  <a16:creationId xmlns="" xmlns:a16="http://schemas.microsoft.com/office/drawing/2014/main" id="{291BF44A-0933-4237-B2FC-29C5302C5D3C}"/>
                </a:ext>
              </a:extLst>
            </p:cNvPr>
            <p:cNvSpPr/>
            <p:nvPr/>
          </p:nvSpPr>
          <p:spPr>
            <a:xfrm>
              <a:off x="7353239" y="322367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4" name="Ellipse 283">
              <a:extLst>
                <a:ext uri="{FF2B5EF4-FFF2-40B4-BE49-F238E27FC236}">
                  <a16:creationId xmlns="" xmlns:a16="http://schemas.microsoft.com/office/drawing/2014/main" id="{1070BA51-3EE2-43AF-BEB0-012FE6EAB5FF}"/>
                </a:ext>
              </a:extLst>
            </p:cNvPr>
            <p:cNvSpPr/>
            <p:nvPr/>
          </p:nvSpPr>
          <p:spPr>
            <a:xfrm>
              <a:off x="7229876" y="354467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5" name="Ellipse 284">
              <a:extLst>
                <a:ext uri="{FF2B5EF4-FFF2-40B4-BE49-F238E27FC236}">
                  <a16:creationId xmlns="" xmlns:a16="http://schemas.microsoft.com/office/drawing/2014/main" id="{438C9ECF-558F-4E13-9210-5A3D6805DB8C}"/>
                </a:ext>
              </a:extLst>
            </p:cNvPr>
            <p:cNvSpPr/>
            <p:nvPr/>
          </p:nvSpPr>
          <p:spPr>
            <a:xfrm>
              <a:off x="7220087" y="362360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6" name="Ellipse 285">
              <a:extLst>
                <a:ext uri="{FF2B5EF4-FFF2-40B4-BE49-F238E27FC236}">
                  <a16:creationId xmlns="" xmlns:a16="http://schemas.microsoft.com/office/drawing/2014/main" id="{A07CBF0D-6BEE-46AA-8922-C06DC1C92E5F}"/>
                </a:ext>
              </a:extLst>
            </p:cNvPr>
            <p:cNvSpPr/>
            <p:nvPr/>
          </p:nvSpPr>
          <p:spPr>
            <a:xfrm>
              <a:off x="7279724" y="357869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7" name="Ellipse 286">
              <a:extLst>
                <a:ext uri="{FF2B5EF4-FFF2-40B4-BE49-F238E27FC236}">
                  <a16:creationId xmlns="" xmlns:a16="http://schemas.microsoft.com/office/drawing/2014/main" id="{7175EBA1-15F2-4769-9A99-CD1D7F4D2C83}"/>
                </a:ext>
              </a:extLst>
            </p:cNvPr>
            <p:cNvSpPr/>
            <p:nvPr/>
          </p:nvSpPr>
          <p:spPr>
            <a:xfrm>
              <a:off x="7301754" y="352875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8" name="Ellipse 287">
              <a:extLst>
                <a:ext uri="{FF2B5EF4-FFF2-40B4-BE49-F238E27FC236}">
                  <a16:creationId xmlns="" xmlns:a16="http://schemas.microsoft.com/office/drawing/2014/main" id="{08A6AE0D-DE17-4A20-8988-097104ED80DB}"/>
                </a:ext>
              </a:extLst>
            </p:cNvPr>
            <p:cNvSpPr/>
            <p:nvPr/>
          </p:nvSpPr>
          <p:spPr>
            <a:xfrm>
              <a:off x="7271293" y="349777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9" name="Ellipse 288">
              <a:extLst>
                <a:ext uri="{FF2B5EF4-FFF2-40B4-BE49-F238E27FC236}">
                  <a16:creationId xmlns="" xmlns:a16="http://schemas.microsoft.com/office/drawing/2014/main" id="{B15F5627-2381-492D-A0C5-AC7709A30E5F}"/>
                </a:ext>
              </a:extLst>
            </p:cNvPr>
            <p:cNvSpPr/>
            <p:nvPr/>
          </p:nvSpPr>
          <p:spPr>
            <a:xfrm>
              <a:off x="7098411" y="347576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0" name="Ellipse 289">
              <a:extLst>
                <a:ext uri="{FF2B5EF4-FFF2-40B4-BE49-F238E27FC236}">
                  <a16:creationId xmlns="" xmlns:a16="http://schemas.microsoft.com/office/drawing/2014/main" id="{24ACF19E-83F8-4527-99D6-B6B55C58FAB9}"/>
                </a:ext>
              </a:extLst>
            </p:cNvPr>
            <p:cNvSpPr/>
            <p:nvPr/>
          </p:nvSpPr>
          <p:spPr>
            <a:xfrm>
              <a:off x="7124628" y="345494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1" name="Ellipse 290">
              <a:extLst>
                <a:ext uri="{FF2B5EF4-FFF2-40B4-BE49-F238E27FC236}">
                  <a16:creationId xmlns="" xmlns:a16="http://schemas.microsoft.com/office/drawing/2014/main" id="{6DDD0016-61C4-4762-8912-236A954AA625}"/>
                </a:ext>
              </a:extLst>
            </p:cNvPr>
            <p:cNvSpPr/>
            <p:nvPr/>
          </p:nvSpPr>
          <p:spPr>
            <a:xfrm>
              <a:off x="7166045" y="348336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2" name="Ellipse 291">
              <a:extLst>
                <a:ext uri="{FF2B5EF4-FFF2-40B4-BE49-F238E27FC236}">
                  <a16:creationId xmlns="" xmlns:a16="http://schemas.microsoft.com/office/drawing/2014/main" id="{5162BD37-E3AF-4C1B-BE4B-3F746874B450}"/>
                </a:ext>
              </a:extLst>
            </p:cNvPr>
            <p:cNvSpPr/>
            <p:nvPr/>
          </p:nvSpPr>
          <p:spPr>
            <a:xfrm>
              <a:off x="7152108" y="341190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3" name="Ellipse 292">
              <a:extLst>
                <a:ext uri="{FF2B5EF4-FFF2-40B4-BE49-F238E27FC236}">
                  <a16:creationId xmlns="" xmlns:a16="http://schemas.microsoft.com/office/drawing/2014/main" id="{40224396-33D2-4A36-871E-2FFA8BE90023}"/>
                </a:ext>
              </a:extLst>
            </p:cNvPr>
            <p:cNvSpPr/>
            <p:nvPr/>
          </p:nvSpPr>
          <p:spPr>
            <a:xfrm>
              <a:off x="7063632" y="340684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4" name="Ellipse 293">
              <a:extLst>
                <a:ext uri="{FF2B5EF4-FFF2-40B4-BE49-F238E27FC236}">
                  <a16:creationId xmlns="" xmlns:a16="http://schemas.microsoft.com/office/drawing/2014/main" id="{AAA1779B-7A78-40DD-B6A6-B9DD110468FA}"/>
                </a:ext>
              </a:extLst>
            </p:cNvPr>
            <p:cNvSpPr/>
            <p:nvPr/>
          </p:nvSpPr>
          <p:spPr>
            <a:xfrm>
              <a:off x="6992705" y="339753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5" name="Ellipse 294">
              <a:extLst>
                <a:ext uri="{FF2B5EF4-FFF2-40B4-BE49-F238E27FC236}">
                  <a16:creationId xmlns="" xmlns:a16="http://schemas.microsoft.com/office/drawing/2014/main" id="{7C272D08-AB41-4467-B6E8-82B5DBDC83A5}"/>
                </a:ext>
              </a:extLst>
            </p:cNvPr>
            <p:cNvSpPr/>
            <p:nvPr/>
          </p:nvSpPr>
          <p:spPr>
            <a:xfrm>
              <a:off x="6990424" y="335235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6" name="Ellipse 295">
              <a:extLst>
                <a:ext uri="{FF2B5EF4-FFF2-40B4-BE49-F238E27FC236}">
                  <a16:creationId xmlns="" xmlns:a16="http://schemas.microsoft.com/office/drawing/2014/main" id="{F163E2A0-DF8D-4585-9531-0B41CA059DF2}"/>
                </a:ext>
              </a:extLst>
            </p:cNvPr>
            <p:cNvSpPr/>
            <p:nvPr/>
          </p:nvSpPr>
          <p:spPr>
            <a:xfrm>
              <a:off x="6968305" y="330213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7" name="Ellipse 296">
              <a:extLst>
                <a:ext uri="{FF2B5EF4-FFF2-40B4-BE49-F238E27FC236}">
                  <a16:creationId xmlns="" xmlns:a16="http://schemas.microsoft.com/office/drawing/2014/main" id="{5A9005D4-B62B-481B-9764-473A7E1C7FF7}"/>
                </a:ext>
              </a:extLst>
            </p:cNvPr>
            <p:cNvSpPr/>
            <p:nvPr/>
          </p:nvSpPr>
          <p:spPr>
            <a:xfrm>
              <a:off x="6908776" y="342400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8" name="Ellipse 297">
              <a:extLst>
                <a:ext uri="{FF2B5EF4-FFF2-40B4-BE49-F238E27FC236}">
                  <a16:creationId xmlns="" xmlns:a16="http://schemas.microsoft.com/office/drawing/2014/main" id="{6591BEEE-8681-4D14-8B40-EA2550A5D403}"/>
                </a:ext>
              </a:extLst>
            </p:cNvPr>
            <p:cNvSpPr/>
            <p:nvPr/>
          </p:nvSpPr>
          <p:spPr>
            <a:xfrm>
              <a:off x="6809970" y="341929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9" name="Ellipse 298">
              <a:extLst>
                <a:ext uri="{FF2B5EF4-FFF2-40B4-BE49-F238E27FC236}">
                  <a16:creationId xmlns="" xmlns:a16="http://schemas.microsoft.com/office/drawing/2014/main" id="{C7B5A117-477F-444F-B1FE-07C703563EC5}"/>
                </a:ext>
              </a:extLst>
            </p:cNvPr>
            <p:cNvSpPr/>
            <p:nvPr/>
          </p:nvSpPr>
          <p:spPr>
            <a:xfrm>
              <a:off x="6829729" y="336234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0" name="Ellipse 299">
              <a:extLst>
                <a:ext uri="{FF2B5EF4-FFF2-40B4-BE49-F238E27FC236}">
                  <a16:creationId xmlns="" xmlns:a16="http://schemas.microsoft.com/office/drawing/2014/main" id="{0F6B9F6C-F2C9-4358-928A-CCE90D0CAC57}"/>
                </a:ext>
              </a:extLst>
            </p:cNvPr>
            <p:cNvSpPr/>
            <p:nvPr/>
          </p:nvSpPr>
          <p:spPr>
            <a:xfrm>
              <a:off x="6822671" y="327879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Ellipse 300">
              <a:extLst>
                <a:ext uri="{FF2B5EF4-FFF2-40B4-BE49-F238E27FC236}">
                  <a16:creationId xmlns="" xmlns:a16="http://schemas.microsoft.com/office/drawing/2014/main" id="{93E64E42-FC4C-4B00-836F-9FF05867D49D}"/>
                </a:ext>
              </a:extLst>
            </p:cNvPr>
            <p:cNvSpPr/>
            <p:nvPr/>
          </p:nvSpPr>
          <p:spPr>
            <a:xfrm>
              <a:off x="6906189" y="327150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Ellipse 301">
              <a:extLst>
                <a:ext uri="{FF2B5EF4-FFF2-40B4-BE49-F238E27FC236}">
                  <a16:creationId xmlns="" xmlns:a16="http://schemas.microsoft.com/office/drawing/2014/main" id="{A1062805-2125-445D-AAEA-D60DC1A26D59}"/>
                </a:ext>
              </a:extLst>
            </p:cNvPr>
            <p:cNvSpPr/>
            <p:nvPr/>
          </p:nvSpPr>
          <p:spPr>
            <a:xfrm>
              <a:off x="6896386" y="307874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Ellipse 302">
              <a:extLst>
                <a:ext uri="{FF2B5EF4-FFF2-40B4-BE49-F238E27FC236}">
                  <a16:creationId xmlns="" xmlns:a16="http://schemas.microsoft.com/office/drawing/2014/main" id="{92914B2C-7682-4186-8D57-C46C3C5B5A76}"/>
                </a:ext>
              </a:extLst>
            </p:cNvPr>
            <p:cNvSpPr/>
            <p:nvPr/>
          </p:nvSpPr>
          <p:spPr>
            <a:xfrm>
              <a:off x="6818181" y="305480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Ellipse 303">
              <a:extLst>
                <a:ext uri="{FF2B5EF4-FFF2-40B4-BE49-F238E27FC236}">
                  <a16:creationId xmlns="" xmlns:a16="http://schemas.microsoft.com/office/drawing/2014/main" id="{C2507A2F-9FB3-449A-A0C2-B58AA59B4DAF}"/>
                </a:ext>
              </a:extLst>
            </p:cNvPr>
            <p:cNvSpPr/>
            <p:nvPr/>
          </p:nvSpPr>
          <p:spPr>
            <a:xfrm>
              <a:off x="6776937" y="307874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Ellipse 304">
              <a:extLst>
                <a:ext uri="{FF2B5EF4-FFF2-40B4-BE49-F238E27FC236}">
                  <a16:creationId xmlns="" xmlns:a16="http://schemas.microsoft.com/office/drawing/2014/main" id="{5856F5DB-2393-4BA9-9C6E-2F41A9E489FA}"/>
                </a:ext>
              </a:extLst>
            </p:cNvPr>
            <p:cNvSpPr/>
            <p:nvPr/>
          </p:nvSpPr>
          <p:spPr>
            <a:xfrm>
              <a:off x="6717713" y="309310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Ellipse 305">
              <a:extLst>
                <a:ext uri="{FF2B5EF4-FFF2-40B4-BE49-F238E27FC236}">
                  <a16:creationId xmlns="" xmlns:a16="http://schemas.microsoft.com/office/drawing/2014/main" id="{A61C3A48-4500-4C26-9D45-466AC004BB15}"/>
                </a:ext>
              </a:extLst>
            </p:cNvPr>
            <p:cNvSpPr/>
            <p:nvPr/>
          </p:nvSpPr>
          <p:spPr>
            <a:xfrm>
              <a:off x="6765317" y="314987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Ellipse 306">
              <a:extLst>
                <a:ext uri="{FF2B5EF4-FFF2-40B4-BE49-F238E27FC236}">
                  <a16:creationId xmlns="" xmlns:a16="http://schemas.microsoft.com/office/drawing/2014/main" id="{A215DEA0-9D2B-4BC9-A3BC-95748A4BFFD5}"/>
                </a:ext>
              </a:extLst>
            </p:cNvPr>
            <p:cNvSpPr/>
            <p:nvPr/>
          </p:nvSpPr>
          <p:spPr>
            <a:xfrm>
              <a:off x="6684253" y="316158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Ellipse 307">
              <a:extLst>
                <a:ext uri="{FF2B5EF4-FFF2-40B4-BE49-F238E27FC236}">
                  <a16:creationId xmlns="" xmlns:a16="http://schemas.microsoft.com/office/drawing/2014/main" id="{F596A7CE-D7AD-4DA0-8D25-F4AD7D41501A}"/>
                </a:ext>
              </a:extLst>
            </p:cNvPr>
            <p:cNvSpPr/>
            <p:nvPr/>
          </p:nvSpPr>
          <p:spPr>
            <a:xfrm>
              <a:off x="6732072" y="320583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Ellipse 308">
              <a:extLst>
                <a:ext uri="{FF2B5EF4-FFF2-40B4-BE49-F238E27FC236}">
                  <a16:creationId xmlns="" xmlns:a16="http://schemas.microsoft.com/office/drawing/2014/main" id="{1D0BF6FC-1D3D-443D-8DEC-FD274106CB64}"/>
                </a:ext>
              </a:extLst>
            </p:cNvPr>
            <p:cNvSpPr/>
            <p:nvPr/>
          </p:nvSpPr>
          <p:spPr>
            <a:xfrm>
              <a:off x="6785896" y="324381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Ellipse 309">
              <a:extLst>
                <a:ext uri="{FF2B5EF4-FFF2-40B4-BE49-F238E27FC236}">
                  <a16:creationId xmlns="" xmlns:a16="http://schemas.microsoft.com/office/drawing/2014/main" id="{7AAD5001-5DE3-4157-8D60-26CFC3C0B978}"/>
                </a:ext>
              </a:extLst>
            </p:cNvPr>
            <p:cNvSpPr/>
            <p:nvPr/>
          </p:nvSpPr>
          <p:spPr>
            <a:xfrm>
              <a:off x="6861902" y="322948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Ellipse 310">
              <a:extLst>
                <a:ext uri="{FF2B5EF4-FFF2-40B4-BE49-F238E27FC236}">
                  <a16:creationId xmlns="" xmlns:a16="http://schemas.microsoft.com/office/drawing/2014/main" id="{AACA4F7F-DEE4-4712-96BF-62D9E0ADF4A1}"/>
                </a:ext>
              </a:extLst>
            </p:cNvPr>
            <p:cNvSpPr/>
            <p:nvPr/>
          </p:nvSpPr>
          <p:spPr>
            <a:xfrm>
              <a:off x="6905274" y="320356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Ellipse 311">
              <a:extLst>
                <a:ext uri="{FF2B5EF4-FFF2-40B4-BE49-F238E27FC236}">
                  <a16:creationId xmlns="" xmlns:a16="http://schemas.microsoft.com/office/drawing/2014/main" id="{628DCC77-4A5C-4FCE-9992-54820996475E}"/>
                </a:ext>
              </a:extLst>
            </p:cNvPr>
            <p:cNvSpPr/>
            <p:nvPr/>
          </p:nvSpPr>
          <p:spPr>
            <a:xfrm>
              <a:off x="6634912" y="347880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Ellipse 312">
              <a:extLst>
                <a:ext uri="{FF2B5EF4-FFF2-40B4-BE49-F238E27FC236}">
                  <a16:creationId xmlns="" xmlns:a16="http://schemas.microsoft.com/office/drawing/2014/main" id="{5F701151-6310-425C-B3AC-DBE8322F27C0}"/>
                </a:ext>
              </a:extLst>
            </p:cNvPr>
            <p:cNvSpPr/>
            <p:nvPr/>
          </p:nvSpPr>
          <p:spPr>
            <a:xfrm>
              <a:off x="6557064" y="3468325"/>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Ellipse 313">
              <a:extLst>
                <a:ext uri="{FF2B5EF4-FFF2-40B4-BE49-F238E27FC236}">
                  <a16:creationId xmlns="" xmlns:a16="http://schemas.microsoft.com/office/drawing/2014/main" id="{5E0321F0-DA44-44C5-82F0-003B7EC58F92}"/>
                </a:ext>
              </a:extLst>
            </p:cNvPr>
            <p:cNvSpPr/>
            <p:nvPr/>
          </p:nvSpPr>
          <p:spPr>
            <a:xfrm>
              <a:off x="6611730" y="3063951"/>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Ellipse 314">
              <a:extLst>
                <a:ext uri="{FF2B5EF4-FFF2-40B4-BE49-F238E27FC236}">
                  <a16:creationId xmlns="" xmlns:a16="http://schemas.microsoft.com/office/drawing/2014/main" id="{C44A6469-2B8E-4063-8326-AE37671E0FAE}"/>
                </a:ext>
              </a:extLst>
            </p:cNvPr>
            <p:cNvSpPr/>
            <p:nvPr/>
          </p:nvSpPr>
          <p:spPr>
            <a:xfrm>
              <a:off x="6573958" y="3318238"/>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Ellipse 315">
              <a:extLst>
                <a:ext uri="{FF2B5EF4-FFF2-40B4-BE49-F238E27FC236}">
                  <a16:creationId xmlns="" xmlns:a16="http://schemas.microsoft.com/office/drawing/2014/main" id="{BE2FE1BA-18A5-4D56-9505-D6D76B19CE75}"/>
                </a:ext>
              </a:extLst>
            </p:cNvPr>
            <p:cNvSpPr/>
            <p:nvPr/>
          </p:nvSpPr>
          <p:spPr>
            <a:xfrm>
              <a:off x="6711193" y="3431254"/>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Ellipse 316">
              <a:extLst>
                <a:ext uri="{FF2B5EF4-FFF2-40B4-BE49-F238E27FC236}">
                  <a16:creationId xmlns="" xmlns:a16="http://schemas.microsoft.com/office/drawing/2014/main" id="{8FC4A7C8-AB58-48F7-87D2-EBFA3F2E6522}"/>
                </a:ext>
              </a:extLst>
            </p:cNvPr>
            <p:cNvSpPr/>
            <p:nvPr/>
          </p:nvSpPr>
          <p:spPr>
            <a:xfrm>
              <a:off x="6250500" y="332305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Ellipse 317">
              <a:extLst>
                <a:ext uri="{FF2B5EF4-FFF2-40B4-BE49-F238E27FC236}">
                  <a16:creationId xmlns="" xmlns:a16="http://schemas.microsoft.com/office/drawing/2014/main" id="{23D10A78-6080-47DE-A79D-31B7CF8DA790}"/>
                </a:ext>
              </a:extLst>
            </p:cNvPr>
            <p:cNvSpPr/>
            <p:nvPr/>
          </p:nvSpPr>
          <p:spPr>
            <a:xfrm>
              <a:off x="6303101" y="339465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Ellipse 318">
              <a:extLst>
                <a:ext uri="{FF2B5EF4-FFF2-40B4-BE49-F238E27FC236}">
                  <a16:creationId xmlns="" xmlns:a16="http://schemas.microsoft.com/office/drawing/2014/main" id="{19E494C0-F4E1-499F-9C3D-2A869031850F}"/>
                </a:ext>
              </a:extLst>
            </p:cNvPr>
            <p:cNvSpPr/>
            <p:nvPr/>
          </p:nvSpPr>
          <p:spPr>
            <a:xfrm>
              <a:off x="6378568" y="3387440"/>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Ellipse 319">
              <a:extLst>
                <a:ext uri="{FF2B5EF4-FFF2-40B4-BE49-F238E27FC236}">
                  <a16:creationId xmlns="" xmlns:a16="http://schemas.microsoft.com/office/drawing/2014/main" id="{64E15924-F10F-4955-B517-CD555F010663}"/>
                </a:ext>
              </a:extLst>
            </p:cNvPr>
            <p:cNvSpPr/>
            <p:nvPr/>
          </p:nvSpPr>
          <p:spPr>
            <a:xfrm>
              <a:off x="6323612" y="344696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Ellipse 320">
              <a:extLst>
                <a:ext uri="{FF2B5EF4-FFF2-40B4-BE49-F238E27FC236}">
                  <a16:creationId xmlns="" xmlns:a16="http://schemas.microsoft.com/office/drawing/2014/main" id="{A11A72C8-46DA-4D44-BAD9-9BE9028B12DD}"/>
                </a:ext>
              </a:extLst>
            </p:cNvPr>
            <p:cNvSpPr/>
            <p:nvPr/>
          </p:nvSpPr>
          <p:spPr>
            <a:xfrm>
              <a:off x="6264407" y="349693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Ellipse 321">
              <a:extLst>
                <a:ext uri="{FF2B5EF4-FFF2-40B4-BE49-F238E27FC236}">
                  <a16:creationId xmlns="" xmlns:a16="http://schemas.microsoft.com/office/drawing/2014/main" id="{BA4AC6A3-0272-4A30-BB37-E270CDC00F3D}"/>
                </a:ext>
              </a:extLst>
            </p:cNvPr>
            <p:cNvSpPr/>
            <p:nvPr/>
          </p:nvSpPr>
          <p:spPr>
            <a:xfrm>
              <a:off x="6225046" y="353124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Ellipse 322">
              <a:extLst>
                <a:ext uri="{FF2B5EF4-FFF2-40B4-BE49-F238E27FC236}">
                  <a16:creationId xmlns="" xmlns:a16="http://schemas.microsoft.com/office/drawing/2014/main" id="{DEFA9EAB-444D-4A53-8465-5A3831DAD9B7}"/>
                </a:ext>
              </a:extLst>
            </p:cNvPr>
            <p:cNvSpPr/>
            <p:nvPr/>
          </p:nvSpPr>
          <p:spPr>
            <a:xfrm>
              <a:off x="6195586" y="349777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Ellipse 323">
              <a:extLst>
                <a:ext uri="{FF2B5EF4-FFF2-40B4-BE49-F238E27FC236}">
                  <a16:creationId xmlns="" xmlns:a16="http://schemas.microsoft.com/office/drawing/2014/main" id="{87B5FA95-51A9-4D7C-BBFC-67D7CEAB0143}"/>
                </a:ext>
              </a:extLst>
            </p:cNvPr>
            <p:cNvSpPr/>
            <p:nvPr/>
          </p:nvSpPr>
          <p:spPr>
            <a:xfrm>
              <a:off x="6169090" y="349995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Ellipse 324">
              <a:extLst>
                <a:ext uri="{FF2B5EF4-FFF2-40B4-BE49-F238E27FC236}">
                  <a16:creationId xmlns="" xmlns:a16="http://schemas.microsoft.com/office/drawing/2014/main" id="{C07C0889-CD63-44A3-AAE5-3A669920A1BE}"/>
                </a:ext>
              </a:extLst>
            </p:cNvPr>
            <p:cNvSpPr/>
            <p:nvPr/>
          </p:nvSpPr>
          <p:spPr>
            <a:xfrm>
              <a:off x="6095603" y="346433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6" name="Ellipse 325">
              <a:extLst>
                <a:ext uri="{FF2B5EF4-FFF2-40B4-BE49-F238E27FC236}">
                  <a16:creationId xmlns="" xmlns:a16="http://schemas.microsoft.com/office/drawing/2014/main" id="{54F877B7-5251-4140-8083-1A89B472F5F0}"/>
                </a:ext>
              </a:extLst>
            </p:cNvPr>
            <p:cNvSpPr/>
            <p:nvPr/>
          </p:nvSpPr>
          <p:spPr>
            <a:xfrm>
              <a:off x="6136409" y="3440431"/>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7" name="Ellipse 326">
              <a:extLst>
                <a:ext uri="{FF2B5EF4-FFF2-40B4-BE49-F238E27FC236}">
                  <a16:creationId xmlns="" xmlns:a16="http://schemas.microsoft.com/office/drawing/2014/main" id="{6B96D2D5-A997-4F64-BCF7-9759ECB42045}"/>
                </a:ext>
              </a:extLst>
            </p:cNvPr>
            <p:cNvSpPr/>
            <p:nvPr/>
          </p:nvSpPr>
          <p:spPr>
            <a:xfrm>
              <a:off x="6136409" y="339479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8" name="Ellipse 327">
              <a:extLst>
                <a:ext uri="{FF2B5EF4-FFF2-40B4-BE49-F238E27FC236}">
                  <a16:creationId xmlns="" xmlns:a16="http://schemas.microsoft.com/office/drawing/2014/main" id="{53E3BDB1-0408-4541-B9B1-5A200EE3D45C}"/>
                </a:ext>
              </a:extLst>
            </p:cNvPr>
            <p:cNvSpPr/>
            <p:nvPr/>
          </p:nvSpPr>
          <p:spPr>
            <a:xfrm>
              <a:off x="6407753" y="343784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9" name="Ellipse 328">
              <a:extLst>
                <a:ext uri="{FF2B5EF4-FFF2-40B4-BE49-F238E27FC236}">
                  <a16:creationId xmlns="" xmlns:a16="http://schemas.microsoft.com/office/drawing/2014/main" id="{056549E4-0CE3-4D1B-8777-45E11108C7A9}"/>
                </a:ext>
              </a:extLst>
            </p:cNvPr>
            <p:cNvSpPr/>
            <p:nvPr/>
          </p:nvSpPr>
          <p:spPr>
            <a:xfrm>
              <a:off x="6376714" y="348424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0" name="Ellipse 329">
              <a:extLst>
                <a:ext uri="{FF2B5EF4-FFF2-40B4-BE49-F238E27FC236}">
                  <a16:creationId xmlns="" xmlns:a16="http://schemas.microsoft.com/office/drawing/2014/main" id="{207A31E0-D488-4077-A7A0-A89A3DCAEAE1}"/>
                </a:ext>
              </a:extLst>
            </p:cNvPr>
            <p:cNvSpPr/>
            <p:nvPr/>
          </p:nvSpPr>
          <p:spPr>
            <a:xfrm>
              <a:off x="6426027" y="348880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1" name="Ellipse 330">
              <a:extLst>
                <a:ext uri="{FF2B5EF4-FFF2-40B4-BE49-F238E27FC236}">
                  <a16:creationId xmlns="" xmlns:a16="http://schemas.microsoft.com/office/drawing/2014/main" id="{E4365283-9E75-41A2-83DA-94AE99DD2982}"/>
                </a:ext>
              </a:extLst>
            </p:cNvPr>
            <p:cNvSpPr/>
            <p:nvPr/>
          </p:nvSpPr>
          <p:spPr>
            <a:xfrm>
              <a:off x="6466355" y="344850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2" name="Ellipse 331">
              <a:extLst>
                <a:ext uri="{FF2B5EF4-FFF2-40B4-BE49-F238E27FC236}">
                  <a16:creationId xmlns="" xmlns:a16="http://schemas.microsoft.com/office/drawing/2014/main" id="{B5E1F3C1-0B3B-40B6-904B-7561A4AFEC83}"/>
                </a:ext>
              </a:extLst>
            </p:cNvPr>
            <p:cNvSpPr/>
            <p:nvPr/>
          </p:nvSpPr>
          <p:spPr>
            <a:xfrm>
              <a:off x="6525986" y="341784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3" name="Ellipse 332">
              <a:extLst>
                <a:ext uri="{FF2B5EF4-FFF2-40B4-BE49-F238E27FC236}">
                  <a16:creationId xmlns="" xmlns:a16="http://schemas.microsoft.com/office/drawing/2014/main" id="{34B1F3DC-8CC3-4362-94B4-71A033EE8D1A}"/>
                </a:ext>
              </a:extLst>
            </p:cNvPr>
            <p:cNvSpPr/>
            <p:nvPr/>
          </p:nvSpPr>
          <p:spPr>
            <a:xfrm>
              <a:off x="6522450" y="334566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4" name="Ellipse 333">
              <a:extLst>
                <a:ext uri="{FF2B5EF4-FFF2-40B4-BE49-F238E27FC236}">
                  <a16:creationId xmlns="" xmlns:a16="http://schemas.microsoft.com/office/drawing/2014/main" id="{0B8A8063-41B5-4434-A5EE-47CCD5D53286}"/>
                </a:ext>
              </a:extLst>
            </p:cNvPr>
            <p:cNvSpPr/>
            <p:nvPr/>
          </p:nvSpPr>
          <p:spPr>
            <a:xfrm>
              <a:off x="6489328" y="328376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5" name="Ellipse 334">
              <a:extLst>
                <a:ext uri="{FF2B5EF4-FFF2-40B4-BE49-F238E27FC236}">
                  <a16:creationId xmlns="" xmlns:a16="http://schemas.microsoft.com/office/drawing/2014/main" id="{57FB143F-6D7D-492E-A03F-3F8A700B4857}"/>
                </a:ext>
              </a:extLst>
            </p:cNvPr>
            <p:cNvSpPr/>
            <p:nvPr/>
          </p:nvSpPr>
          <p:spPr>
            <a:xfrm>
              <a:off x="6499490" y="324566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6" name="Ellipse 335">
              <a:extLst>
                <a:ext uri="{FF2B5EF4-FFF2-40B4-BE49-F238E27FC236}">
                  <a16:creationId xmlns="" xmlns:a16="http://schemas.microsoft.com/office/drawing/2014/main" id="{B9689E99-5525-4041-BE22-FB2623EB6574}"/>
                </a:ext>
              </a:extLst>
            </p:cNvPr>
            <p:cNvSpPr/>
            <p:nvPr/>
          </p:nvSpPr>
          <p:spPr>
            <a:xfrm>
              <a:off x="6622979" y="325371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7" name="Ellipse 336">
              <a:extLst>
                <a:ext uri="{FF2B5EF4-FFF2-40B4-BE49-F238E27FC236}">
                  <a16:creationId xmlns="" xmlns:a16="http://schemas.microsoft.com/office/drawing/2014/main" id="{31600A2C-05FC-478C-B032-6FBEBFF0F437}"/>
                </a:ext>
              </a:extLst>
            </p:cNvPr>
            <p:cNvSpPr/>
            <p:nvPr/>
          </p:nvSpPr>
          <p:spPr>
            <a:xfrm>
              <a:off x="6570297" y="324427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8" name="Ellipse 337">
              <a:extLst>
                <a:ext uri="{FF2B5EF4-FFF2-40B4-BE49-F238E27FC236}">
                  <a16:creationId xmlns="" xmlns:a16="http://schemas.microsoft.com/office/drawing/2014/main" id="{0A622F75-7142-4D0E-9A99-86ADA9822876}"/>
                </a:ext>
              </a:extLst>
            </p:cNvPr>
            <p:cNvSpPr/>
            <p:nvPr/>
          </p:nvSpPr>
          <p:spPr>
            <a:xfrm>
              <a:off x="6546808" y="318668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9" name="Ellipse 338">
              <a:extLst>
                <a:ext uri="{FF2B5EF4-FFF2-40B4-BE49-F238E27FC236}">
                  <a16:creationId xmlns="" xmlns:a16="http://schemas.microsoft.com/office/drawing/2014/main" id="{FCEEBD13-89EA-4AC8-8485-3D49B0BF45D4}"/>
                </a:ext>
              </a:extLst>
            </p:cNvPr>
            <p:cNvSpPr/>
            <p:nvPr/>
          </p:nvSpPr>
          <p:spPr>
            <a:xfrm>
              <a:off x="6679941" y="3286829"/>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0" name="Ellipse 339">
              <a:extLst>
                <a:ext uri="{FF2B5EF4-FFF2-40B4-BE49-F238E27FC236}">
                  <a16:creationId xmlns="" xmlns:a16="http://schemas.microsoft.com/office/drawing/2014/main" id="{BCAA159D-8BF2-4AF8-97C5-4B56853656DD}"/>
                </a:ext>
              </a:extLst>
            </p:cNvPr>
            <p:cNvSpPr/>
            <p:nvPr/>
          </p:nvSpPr>
          <p:spPr>
            <a:xfrm>
              <a:off x="6699349" y="333675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1" name="Ellipse 340">
              <a:extLst>
                <a:ext uri="{FF2B5EF4-FFF2-40B4-BE49-F238E27FC236}">
                  <a16:creationId xmlns="" xmlns:a16="http://schemas.microsoft.com/office/drawing/2014/main" id="{38EB79A5-CCD0-45BD-A076-79AEC0E7265B}"/>
                </a:ext>
              </a:extLst>
            </p:cNvPr>
            <p:cNvSpPr/>
            <p:nvPr/>
          </p:nvSpPr>
          <p:spPr>
            <a:xfrm>
              <a:off x="6685089" y="338652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2" name="Ellipse 341">
              <a:extLst>
                <a:ext uri="{FF2B5EF4-FFF2-40B4-BE49-F238E27FC236}">
                  <a16:creationId xmlns="" xmlns:a16="http://schemas.microsoft.com/office/drawing/2014/main" id="{CA6204F5-F5A2-43BC-8341-15598276B9EF}"/>
                </a:ext>
              </a:extLst>
            </p:cNvPr>
            <p:cNvSpPr/>
            <p:nvPr/>
          </p:nvSpPr>
          <p:spPr>
            <a:xfrm>
              <a:off x="7200849" y="317448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3" name="Ellipse 342">
              <a:extLst>
                <a:ext uri="{FF2B5EF4-FFF2-40B4-BE49-F238E27FC236}">
                  <a16:creationId xmlns="" xmlns:a16="http://schemas.microsoft.com/office/drawing/2014/main" id="{24CEBD23-F8BD-45CB-A012-DF56DF1C3481}"/>
                </a:ext>
              </a:extLst>
            </p:cNvPr>
            <p:cNvSpPr/>
            <p:nvPr/>
          </p:nvSpPr>
          <p:spPr>
            <a:xfrm>
              <a:off x="7171293" y="3090953"/>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4" name="Ellipse 343">
              <a:extLst>
                <a:ext uri="{FF2B5EF4-FFF2-40B4-BE49-F238E27FC236}">
                  <a16:creationId xmlns="" xmlns:a16="http://schemas.microsoft.com/office/drawing/2014/main" id="{3AD818FD-3B6F-48BE-BD06-97AC46E52A29}"/>
                </a:ext>
              </a:extLst>
            </p:cNvPr>
            <p:cNvSpPr/>
            <p:nvPr/>
          </p:nvSpPr>
          <p:spPr>
            <a:xfrm>
              <a:off x="7063632" y="3560017"/>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5" name="Ellipse 344">
              <a:extLst>
                <a:ext uri="{FF2B5EF4-FFF2-40B4-BE49-F238E27FC236}">
                  <a16:creationId xmlns="" xmlns:a16="http://schemas.microsoft.com/office/drawing/2014/main" id="{C07CAAE3-2B5C-4B04-AD57-6DC426650556}"/>
                </a:ext>
              </a:extLst>
            </p:cNvPr>
            <p:cNvSpPr/>
            <p:nvPr/>
          </p:nvSpPr>
          <p:spPr>
            <a:xfrm>
              <a:off x="7101192" y="363473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6" name="Ellipse 345">
              <a:extLst>
                <a:ext uri="{FF2B5EF4-FFF2-40B4-BE49-F238E27FC236}">
                  <a16:creationId xmlns="" xmlns:a16="http://schemas.microsoft.com/office/drawing/2014/main" id="{C01C55A5-958D-4BD9-80B9-2229B754D527}"/>
                </a:ext>
              </a:extLst>
            </p:cNvPr>
            <p:cNvSpPr/>
            <p:nvPr/>
          </p:nvSpPr>
          <p:spPr>
            <a:xfrm>
              <a:off x="6776738" y="3541536"/>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7" name="Ellipse 346">
              <a:extLst>
                <a:ext uri="{FF2B5EF4-FFF2-40B4-BE49-F238E27FC236}">
                  <a16:creationId xmlns="" xmlns:a16="http://schemas.microsoft.com/office/drawing/2014/main" id="{481A3BDF-8855-4C9C-8336-48EA29C65425}"/>
                </a:ext>
              </a:extLst>
            </p:cNvPr>
            <p:cNvSpPr/>
            <p:nvPr/>
          </p:nvSpPr>
          <p:spPr>
            <a:xfrm>
              <a:off x="6823101" y="3491688"/>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8" name="Ellipse 347">
              <a:extLst>
                <a:ext uri="{FF2B5EF4-FFF2-40B4-BE49-F238E27FC236}">
                  <a16:creationId xmlns="" xmlns:a16="http://schemas.microsoft.com/office/drawing/2014/main" id="{39EDA76F-9024-4692-9CD9-0AFF550451A1}"/>
                </a:ext>
              </a:extLst>
            </p:cNvPr>
            <p:cNvSpPr/>
            <p:nvPr/>
          </p:nvSpPr>
          <p:spPr>
            <a:xfrm>
              <a:off x="6750242" y="3351602"/>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96" name="Rechteck 395">
            <a:extLst>
              <a:ext uri="{FF2B5EF4-FFF2-40B4-BE49-F238E27FC236}">
                <a16:creationId xmlns="" xmlns:a16="http://schemas.microsoft.com/office/drawing/2014/main" id="{E69A3847-A23A-46A7-A44A-70C76C06DA7C}"/>
              </a:ext>
            </a:extLst>
          </p:cNvPr>
          <p:cNvSpPr/>
          <p:nvPr/>
        </p:nvSpPr>
        <p:spPr>
          <a:xfrm>
            <a:off x="5227272" y="1210945"/>
            <a:ext cx="3688146" cy="492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0" rIns="144000" bIns="0" rtlCol="0" anchor="ctr"/>
          <a:lstStyle/>
          <a:p>
            <a:pPr lvl="0" algn="ctr">
              <a:lnSpc>
                <a:spcPts val="1840"/>
              </a:lnSpc>
            </a:pPr>
            <a:r>
              <a:rPr lang="en-US"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150-200 p.a.</a:t>
            </a:r>
            <a:r>
              <a:rPr lang="en-US" sz="1200" b="1" spc="50" baseline="300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1</a:t>
            </a:r>
            <a:r>
              <a:rPr lang="en-US"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a:t>
            </a:r>
            <a:r>
              <a:rPr lang="de-DE"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Potenzielle Buyout Fonds im Small-Cap bis Mid-Market Bereich</a:t>
            </a:r>
            <a:endParaRPr lang="en-US" sz="10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p:txBody>
      </p:sp>
      <p:sp>
        <p:nvSpPr>
          <p:cNvPr id="397" name="Rechteck 396">
            <a:extLst>
              <a:ext uri="{FF2B5EF4-FFF2-40B4-BE49-F238E27FC236}">
                <a16:creationId xmlns="" xmlns:a16="http://schemas.microsoft.com/office/drawing/2014/main" id="{ED7BA013-9DBD-40BB-A5DC-EB82036EB0B1}"/>
              </a:ext>
            </a:extLst>
          </p:cNvPr>
          <p:cNvSpPr/>
          <p:nvPr/>
        </p:nvSpPr>
        <p:spPr>
          <a:xfrm>
            <a:off x="750483" y="938213"/>
            <a:ext cx="3688146" cy="3509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0" rIns="144000" bIns="0" rtlCol="0" anchor="ctr"/>
          <a:lstStyle/>
          <a:p>
            <a:pPr lvl="0" algn="ctr">
              <a:lnSpc>
                <a:spcPts val="1840"/>
              </a:lnSpc>
            </a:pPr>
            <a:r>
              <a:rPr lang="en-US" b="1" spc="50" dirty="0" err="1">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Nordamerika</a:t>
            </a:r>
            <a:endParaRPr lang="en-US" sz="12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p:txBody>
      </p:sp>
      <p:sp>
        <p:nvSpPr>
          <p:cNvPr id="398" name="Rechteck 397">
            <a:extLst>
              <a:ext uri="{FF2B5EF4-FFF2-40B4-BE49-F238E27FC236}">
                <a16:creationId xmlns="" xmlns:a16="http://schemas.microsoft.com/office/drawing/2014/main" id="{830B70D8-71CD-4ECE-9E12-A5B7373EDD0E}"/>
              </a:ext>
            </a:extLst>
          </p:cNvPr>
          <p:cNvSpPr/>
          <p:nvPr/>
        </p:nvSpPr>
        <p:spPr>
          <a:xfrm>
            <a:off x="5227272" y="930920"/>
            <a:ext cx="3688146" cy="3509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0" rIns="144000" bIns="0" rtlCol="0" anchor="ctr"/>
          <a:lstStyle/>
          <a:p>
            <a:pPr lvl="0" algn="ctr">
              <a:lnSpc>
                <a:spcPts val="1840"/>
              </a:lnSpc>
            </a:pPr>
            <a:r>
              <a:rPr lang="en-US"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Europa</a:t>
            </a:r>
            <a:endParaRPr lang="en-US"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p:txBody>
      </p:sp>
      <p:sp>
        <p:nvSpPr>
          <p:cNvPr id="399" name="Ellipse 398">
            <a:extLst>
              <a:ext uri="{FF2B5EF4-FFF2-40B4-BE49-F238E27FC236}">
                <a16:creationId xmlns="" xmlns:a16="http://schemas.microsoft.com/office/drawing/2014/main" id="{B5D35E79-4C90-4E20-8E2F-0A710523C268}"/>
              </a:ext>
            </a:extLst>
          </p:cNvPr>
          <p:cNvSpPr/>
          <p:nvPr/>
        </p:nvSpPr>
        <p:spPr>
          <a:xfrm rot="1713282" flipH="1">
            <a:off x="2491892" y="3194285"/>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0" name="Ellipse 399">
            <a:extLst>
              <a:ext uri="{FF2B5EF4-FFF2-40B4-BE49-F238E27FC236}">
                <a16:creationId xmlns="" xmlns:a16="http://schemas.microsoft.com/office/drawing/2014/main" id="{2CFBD3BD-865B-4C8C-BE70-5B8C5A822412}"/>
              </a:ext>
            </a:extLst>
          </p:cNvPr>
          <p:cNvSpPr/>
          <p:nvPr/>
        </p:nvSpPr>
        <p:spPr>
          <a:xfrm rot="1713282" flipH="1">
            <a:off x="2372461" y="3298880"/>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1" name="Ellipse 400">
            <a:extLst>
              <a:ext uri="{FF2B5EF4-FFF2-40B4-BE49-F238E27FC236}">
                <a16:creationId xmlns="" xmlns:a16="http://schemas.microsoft.com/office/drawing/2014/main" id="{83FDADCC-F76D-46C9-A6F1-06E1851C125F}"/>
              </a:ext>
            </a:extLst>
          </p:cNvPr>
          <p:cNvSpPr/>
          <p:nvPr/>
        </p:nvSpPr>
        <p:spPr>
          <a:xfrm rot="1713282" flipH="1">
            <a:off x="2510868" y="3346676"/>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2" name="Ellipse 401">
            <a:extLst>
              <a:ext uri="{FF2B5EF4-FFF2-40B4-BE49-F238E27FC236}">
                <a16:creationId xmlns="" xmlns:a16="http://schemas.microsoft.com/office/drawing/2014/main" id="{138DEAD0-A045-41B8-9D7E-C9541652C309}"/>
              </a:ext>
            </a:extLst>
          </p:cNvPr>
          <p:cNvSpPr/>
          <p:nvPr/>
        </p:nvSpPr>
        <p:spPr>
          <a:xfrm rot="1713282" flipH="1">
            <a:off x="2425429" y="3512364"/>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3" name="Ellipse 402">
            <a:extLst>
              <a:ext uri="{FF2B5EF4-FFF2-40B4-BE49-F238E27FC236}">
                <a16:creationId xmlns="" xmlns:a16="http://schemas.microsoft.com/office/drawing/2014/main" id="{1C4DDAAE-174F-445D-A7F4-4AEC6CE923AD}"/>
              </a:ext>
            </a:extLst>
          </p:cNvPr>
          <p:cNvSpPr/>
          <p:nvPr/>
        </p:nvSpPr>
        <p:spPr>
          <a:xfrm rot="1713282" flipH="1">
            <a:off x="2625470" y="3276294"/>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4" name="Ellipse 403">
            <a:extLst>
              <a:ext uri="{FF2B5EF4-FFF2-40B4-BE49-F238E27FC236}">
                <a16:creationId xmlns="" xmlns:a16="http://schemas.microsoft.com/office/drawing/2014/main" id="{41161521-F1D7-448C-BA10-103A49D7B3CA}"/>
              </a:ext>
            </a:extLst>
          </p:cNvPr>
          <p:cNvSpPr/>
          <p:nvPr/>
        </p:nvSpPr>
        <p:spPr>
          <a:xfrm rot="1713282" flipH="1">
            <a:off x="2245073" y="3191010"/>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5" name="Ellipse 404">
            <a:extLst>
              <a:ext uri="{FF2B5EF4-FFF2-40B4-BE49-F238E27FC236}">
                <a16:creationId xmlns="" xmlns:a16="http://schemas.microsoft.com/office/drawing/2014/main" id="{61F2460D-6446-4248-B850-C3A16CA5218E}"/>
              </a:ext>
            </a:extLst>
          </p:cNvPr>
          <p:cNvSpPr/>
          <p:nvPr/>
        </p:nvSpPr>
        <p:spPr>
          <a:xfrm rot="1713282" flipH="1">
            <a:off x="2616597" y="3530269"/>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6" name="Ellipse 405">
            <a:extLst>
              <a:ext uri="{FF2B5EF4-FFF2-40B4-BE49-F238E27FC236}">
                <a16:creationId xmlns="" xmlns:a16="http://schemas.microsoft.com/office/drawing/2014/main" id="{E500AE83-4AE9-4991-9789-71924E39CFC8}"/>
              </a:ext>
            </a:extLst>
          </p:cNvPr>
          <p:cNvSpPr/>
          <p:nvPr/>
        </p:nvSpPr>
        <p:spPr>
          <a:xfrm rot="1713282" flipH="1">
            <a:off x="2777870" y="3508204"/>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7" name="Ellipse 406">
            <a:extLst>
              <a:ext uri="{FF2B5EF4-FFF2-40B4-BE49-F238E27FC236}">
                <a16:creationId xmlns="" xmlns:a16="http://schemas.microsoft.com/office/drawing/2014/main" id="{F75D885D-2CFD-414A-94DA-7A96BB26C764}"/>
              </a:ext>
            </a:extLst>
          </p:cNvPr>
          <p:cNvSpPr/>
          <p:nvPr/>
        </p:nvSpPr>
        <p:spPr>
          <a:xfrm>
            <a:off x="699163" y="3144819"/>
            <a:ext cx="105983" cy="105983"/>
          </a:xfrm>
          <a:prstGeom prst="ellipse">
            <a:avLst/>
          </a:prstGeom>
          <a:solidFill>
            <a:srgbClr val="104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8" name="Textfeld 407">
            <a:extLst>
              <a:ext uri="{FF2B5EF4-FFF2-40B4-BE49-F238E27FC236}">
                <a16:creationId xmlns="" xmlns:a16="http://schemas.microsoft.com/office/drawing/2014/main" id="{70C2C7E5-C60F-440F-93AF-04BE6E0781D3}"/>
              </a:ext>
            </a:extLst>
          </p:cNvPr>
          <p:cNvSpPr txBox="1"/>
          <p:nvPr/>
        </p:nvSpPr>
        <p:spPr>
          <a:xfrm>
            <a:off x="814228" y="3107747"/>
            <a:ext cx="1392481" cy="338554"/>
          </a:xfrm>
          <a:prstGeom prst="rect">
            <a:avLst/>
          </a:prstGeom>
          <a:noFill/>
        </p:spPr>
        <p:txBody>
          <a:bodyPr wrap="square" rtlCol="0">
            <a:spAutoFit/>
          </a:bodyPr>
          <a:lstStyle/>
          <a:p>
            <a:r>
              <a:rPr lang="en-US" sz="800" dirty="0" err="1">
                <a:solidFill>
                  <a:srgbClr val="104B70"/>
                </a:solidFill>
                <a:latin typeface="Roboto Condensed" panose="02000000000000000000" pitchFamily="2" charset="0"/>
                <a:ea typeface="Roboto Condensed" panose="02000000000000000000" pitchFamily="2" charset="0"/>
                <a:cs typeface="Open Sans" panose="020B0606030504020204" pitchFamily="34" charset="0"/>
              </a:rPr>
              <a:t>Regionaler</a:t>
            </a:r>
            <a:r>
              <a:rPr lang="en-US" sz="800" dirty="0">
                <a:solidFill>
                  <a:srgbClr val="104B70"/>
                </a:solidFill>
                <a:latin typeface="Roboto Condensed" panose="02000000000000000000" pitchFamily="2" charset="0"/>
                <a:ea typeface="Roboto Condensed" panose="02000000000000000000" pitchFamily="2" charset="0"/>
                <a:cs typeface="Open Sans" panose="020B0606030504020204" pitchFamily="34" charset="0"/>
              </a:rPr>
              <a:t> PE Hub</a:t>
            </a:r>
          </a:p>
          <a:p>
            <a:r>
              <a:rPr lang="en-US" sz="800" dirty="0">
                <a:solidFill>
                  <a:srgbClr val="104B70"/>
                </a:solidFill>
                <a:latin typeface="Roboto Condensed" panose="02000000000000000000" pitchFamily="2" charset="0"/>
                <a:ea typeface="Roboto Condensed" panose="02000000000000000000" pitchFamily="2" charset="0"/>
                <a:cs typeface="Open Sans" panose="020B0606030504020204" pitchFamily="34" charset="0"/>
              </a:rPr>
              <a:t>Fonds Manager (</a:t>
            </a:r>
            <a:r>
              <a:rPr lang="en-US" sz="800" dirty="0" err="1">
                <a:solidFill>
                  <a:srgbClr val="104B70"/>
                </a:solidFill>
                <a:latin typeface="Roboto Condensed" panose="02000000000000000000" pitchFamily="2" charset="0"/>
                <a:ea typeface="Roboto Condensed" panose="02000000000000000000" pitchFamily="2" charset="0"/>
                <a:cs typeface="Open Sans" panose="020B0606030504020204" pitchFamily="34" charset="0"/>
              </a:rPr>
              <a:t>illustrativ</a:t>
            </a:r>
            <a:r>
              <a:rPr lang="en-US" sz="800" dirty="0">
                <a:solidFill>
                  <a:srgbClr val="104B70"/>
                </a:solidFill>
                <a:latin typeface="Roboto Condensed" panose="02000000000000000000" pitchFamily="2" charset="0"/>
                <a:ea typeface="Roboto Condensed" panose="02000000000000000000" pitchFamily="2" charset="0"/>
                <a:cs typeface="Open Sans" panose="020B0606030504020204" pitchFamily="34" charset="0"/>
              </a:rPr>
              <a:t>)</a:t>
            </a:r>
          </a:p>
        </p:txBody>
      </p:sp>
      <p:sp>
        <p:nvSpPr>
          <p:cNvPr id="409" name="Ellipse 408">
            <a:extLst>
              <a:ext uri="{FF2B5EF4-FFF2-40B4-BE49-F238E27FC236}">
                <a16:creationId xmlns="" xmlns:a16="http://schemas.microsoft.com/office/drawing/2014/main" id="{A1D47000-8160-4E15-9F95-E3B1075D2BF3}"/>
              </a:ext>
            </a:extLst>
          </p:cNvPr>
          <p:cNvSpPr/>
          <p:nvPr/>
        </p:nvSpPr>
        <p:spPr>
          <a:xfrm flipH="1">
            <a:off x="714423" y="3315254"/>
            <a:ext cx="52991" cy="52991"/>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0" name="Ellipse 409">
            <a:extLst>
              <a:ext uri="{FF2B5EF4-FFF2-40B4-BE49-F238E27FC236}">
                <a16:creationId xmlns="" xmlns:a16="http://schemas.microsoft.com/office/drawing/2014/main" id="{4DDE0B57-C237-4CA2-818B-4D01E029A69D}"/>
              </a:ext>
            </a:extLst>
          </p:cNvPr>
          <p:cNvSpPr/>
          <p:nvPr/>
        </p:nvSpPr>
        <p:spPr>
          <a:xfrm rot="1713282" flipH="1">
            <a:off x="6956406" y="3307559"/>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1" name="Ellipse 410">
            <a:extLst>
              <a:ext uri="{FF2B5EF4-FFF2-40B4-BE49-F238E27FC236}">
                <a16:creationId xmlns="" xmlns:a16="http://schemas.microsoft.com/office/drawing/2014/main" id="{1E59899F-6EE7-4815-8C64-71016FC7C248}"/>
              </a:ext>
            </a:extLst>
          </p:cNvPr>
          <p:cNvSpPr/>
          <p:nvPr/>
        </p:nvSpPr>
        <p:spPr>
          <a:xfrm rot="1713282" flipH="1">
            <a:off x="6999986" y="3495382"/>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2" name="Ellipse 411">
            <a:extLst>
              <a:ext uri="{FF2B5EF4-FFF2-40B4-BE49-F238E27FC236}">
                <a16:creationId xmlns="" xmlns:a16="http://schemas.microsoft.com/office/drawing/2014/main" id="{ED89210E-FAF2-422F-B2D7-BBC75381713A}"/>
              </a:ext>
            </a:extLst>
          </p:cNvPr>
          <p:cNvSpPr/>
          <p:nvPr/>
        </p:nvSpPr>
        <p:spPr>
          <a:xfrm rot="1713282" flipH="1">
            <a:off x="7076518" y="3824908"/>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3" name="Ellipse 412">
            <a:extLst>
              <a:ext uri="{FF2B5EF4-FFF2-40B4-BE49-F238E27FC236}">
                <a16:creationId xmlns="" xmlns:a16="http://schemas.microsoft.com/office/drawing/2014/main" id="{60EA5CCB-6D91-49D9-AA0A-7B542373A5EA}"/>
              </a:ext>
            </a:extLst>
          </p:cNvPr>
          <p:cNvSpPr/>
          <p:nvPr/>
        </p:nvSpPr>
        <p:spPr>
          <a:xfrm rot="1713282" flipH="1">
            <a:off x="7247424" y="3404426"/>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4" name="Ellipse 413">
            <a:extLst>
              <a:ext uri="{FF2B5EF4-FFF2-40B4-BE49-F238E27FC236}">
                <a16:creationId xmlns="" xmlns:a16="http://schemas.microsoft.com/office/drawing/2014/main" id="{594D2F3D-BEC3-4222-ABFA-0DB368F2B7F8}"/>
              </a:ext>
            </a:extLst>
          </p:cNvPr>
          <p:cNvSpPr/>
          <p:nvPr/>
        </p:nvSpPr>
        <p:spPr>
          <a:xfrm rot="1713282" flipH="1">
            <a:off x="6823926" y="3547675"/>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5" name="Ellipse 414">
            <a:extLst>
              <a:ext uri="{FF2B5EF4-FFF2-40B4-BE49-F238E27FC236}">
                <a16:creationId xmlns="" xmlns:a16="http://schemas.microsoft.com/office/drawing/2014/main" id="{8C1B5776-8498-4083-AD2E-79143A906F8B}"/>
              </a:ext>
            </a:extLst>
          </p:cNvPr>
          <p:cNvSpPr/>
          <p:nvPr/>
        </p:nvSpPr>
        <p:spPr>
          <a:xfrm rot="1713282" flipH="1">
            <a:off x="7307200" y="3844325"/>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416" name="Gruppieren 415">
            <a:extLst>
              <a:ext uri="{FF2B5EF4-FFF2-40B4-BE49-F238E27FC236}">
                <a16:creationId xmlns="" xmlns:a16="http://schemas.microsoft.com/office/drawing/2014/main" id="{44B96CE2-EB43-4B4C-B025-087E5B0EEEF7}"/>
              </a:ext>
            </a:extLst>
          </p:cNvPr>
          <p:cNvGrpSpPr/>
          <p:nvPr/>
        </p:nvGrpSpPr>
        <p:grpSpPr>
          <a:xfrm>
            <a:off x="6621374" y="3875511"/>
            <a:ext cx="979277" cy="817176"/>
            <a:chOff x="6090997" y="5348779"/>
            <a:chExt cx="1438147" cy="1200089"/>
          </a:xfrm>
        </p:grpSpPr>
        <p:cxnSp>
          <p:nvCxnSpPr>
            <p:cNvPr id="417" name="Gerader Verbinder 416">
              <a:extLst>
                <a:ext uri="{FF2B5EF4-FFF2-40B4-BE49-F238E27FC236}">
                  <a16:creationId xmlns="" xmlns:a16="http://schemas.microsoft.com/office/drawing/2014/main" id="{631528F2-3BDA-44B4-88AD-342974F8944B}"/>
                </a:ext>
              </a:extLst>
            </p:cNvPr>
            <p:cNvCxnSpPr>
              <a:cxnSpLocks/>
            </p:cNvCxnSpPr>
            <p:nvPr/>
          </p:nvCxnSpPr>
          <p:spPr>
            <a:xfrm>
              <a:off x="6090997" y="5353121"/>
              <a:ext cx="260229" cy="72279"/>
            </a:xfrm>
            <a:prstGeom prst="line">
              <a:avLst/>
            </a:prstGeom>
            <a:ln w="38100">
              <a:solidFill>
                <a:srgbClr val="104B70"/>
              </a:solidFill>
            </a:ln>
          </p:spPr>
          <p:style>
            <a:lnRef idx="1">
              <a:schemeClr val="accent1"/>
            </a:lnRef>
            <a:fillRef idx="0">
              <a:schemeClr val="accent1"/>
            </a:fillRef>
            <a:effectRef idx="0">
              <a:schemeClr val="accent1"/>
            </a:effectRef>
            <a:fontRef idx="minor">
              <a:schemeClr val="tx1"/>
            </a:fontRef>
          </p:style>
        </p:cxnSp>
        <p:cxnSp>
          <p:nvCxnSpPr>
            <p:cNvPr id="418" name="Gerader Verbinder 417">
              <a:extLst>
                <a:ext uri="{FF2B5EF4-FFF2-40B4-BE49-F238E27FC236}">
                  <a16:creationId xmlns="" xmlns:a16="http://schemas.microsoft.com/office/drawing/2014/main" id="{310614A4-1D3D-4833-90EF-22E7365082A3}"/>
                </a:ext>
              </a:extLst>
            </p:cNvPr>
            <p:cNvCxnSpPr>
              <a:cxnSpLocks/>
            </p:cNvCxnSpPr>
            <p:nvPr/>
          </p:nvCxnSpPr>
          <p:spPr>
            <a:xfrm>
              <a:off x="6100598" y="5349846"/>
              <a:ext cx="506049" cy="642758"/>
            </a:xfrm>
            <a:prstGeom prst="line">
              <a:avLst/>
            </a:prstGeom>
            <a:ln w="38100">
              <a:solidFill>
                <a:srgbClr val="104B70"/>
              </a:solidFill>
            </a:ln>
          </p:spPr>
          <p:style>
            <a:lnRef idx="1">
              <a:schemeClr val="accent1"/>
            </a:lnRef>
            <a:fillRef idx="0">
              <a:schemeClr val="accent1"/>
            </a:fillRef>
            <a:effectRef idx="0">
              <a:schemeClr val="accent1"/>
            </a:effectRef>
            <a:fontRef idx="minor">
              <a:schemeClr val="tx1"/>
            </a:fontRef>
          </p:style>
        </p:cxnSp>
        <p:cxnSp>
          <p:nvCxnSpPr>
            <p:cNvPr id="419" name="Gerader Verbinder 418">
              <a:extLst>
                <a:ext uri="{FF2B5EF4-FFF2-40B4-BE49-F238E27FC236}">
                  <a16:creationId xmlns="" xmlns:a16="http://schemas.microsoft.com/office/drawing/2014/main" id="{EA9AC39E-E2D6-4BE9-931B-E72A70A26770}"/>
                </a:ext>
              </a:extLst>
            </p:cNvPr>
            <p:cNvCxnSpPr>
              <a:cxnSpLocks/>
            </p:cNvCxnSpPr>
            <p:nvPr/>
          </p:nvCxnSpPr>
          <p:spPr>
            <a:xfrm flipH="1">
              <a:off x="7032603" y="5348779"/>
              <a:ext cx="485975" cy="613670"/>
            </a:xfrm>
            <a:prstGeom prst="line">
              <a:avLst/>
            </a:prstGeom>
            <a:ln w="38100">
              <a:solidFill>
                <a:srgbClr val="104B70"/>
              </a:solidFill>
            </a:ln>
          </p:spPr>
          <p:style>
            <a:lnRef idx="1">
              <a:schemeClr val="accent1"/>
            </a:lnRef>
            <a:fillRef idx="0">
              <a:schemeClr val="accent1"/>
            </a:fillRef>
            <a:effectRef idx="0">
              <a:schemeClr val="accent1"/>
            </a:effectRef>
            <a:fontRef idx="minor">
              <a:schemeClr val="tx1"/>
            </a:fontRef>
          </p:style>
        </p:cxnSp>
        <p:cxnSp>
          <p:nvCxnSpPr>
            <p:cNvPr id="420" name="Gerader Verbinder 419">
              <a:extLst>
                <a:ext uri="{FF2B5EF4-FFF2-40B4-BE49-F238E27FC236}">
                  <a16:creationId xmlns="" xmlns:a16="http://schemas.microsoft.com/office/drawing/2014/main" id="{0E92B944-ADB6-4A38-BCED-3B7F4AF111AF}"/>
                </a:ext>
              </a:extLst>
            </p:cNvPr>
            <p:cNvCxnSpPr>
              <a:cxnSpLocks/>
            </p:cNvCxnSpPr>
            <p:nvPr/>
          </p:nvCxnSpPr>
          <p:spPr>
            <a:xfrm>
              <a:off x="6604513" y="5972868"/>
              <a:ext cx="786" cy="576000"/>
            </a:xfrm>
            <a:prstGeom prst="line">
              <a:avLst/>
            </a:prstGeom>
            <a:ln w="38100">
              <a:solidFill>
                <a:srgbClr val="104B70"/>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1" name="Gerader Verbinder 420">
              <a:extLst>
                <a:ext uri="{FF2B5EF4-FFF2-40B4-BE49-F238E27FC236}">
                  <a16:creationId xmlns="" xmlns:a16="http://schemas.microsoft.com/office/drawing/2014/main" id="{8769E567-1777-4876-BC68-63324AB443B8}"/>
                </a:ext>
              </a:extLst>
            </p:cNvPr>
            <p:cNvCxnSpPr>
              <a:cxnSpLocks/>
            </p:cNvCxnSpPr>
            <p:nvPr/>
          </p:nvCxnSpPr>
          <p:spPr>
            <a:xfrm>
              <a:off x="7036317" y="5959000"/>
              <a:ext cx="786" cy="360000"/>
            </a:xfrm>
            <a:prstGeom prst="line">
              <a:avLst/>
            </a:prstGeom>
            <a:ln w="38100">
              <a:solidFill>
                <a:srgbClr val="104B7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2" name="Gerader Verbinder 421">
              <a:extLst>
                <a:ext uri="{FF2B5EF4-FFF2-40B4-BE49-F238E27FC236}">
                  <a16:creationId xmlns="" xmlns:a16="http://schemas.microsoft.com/office/drawing/2014/main" id="{1786F5B6-4F23-40B2-822B-50F5C912D722}"/>
                </a:ext>
              </a:extLst>
            </p:cNvPr>
            <p:cNvCxnSpPr>
              <a:cxnSpLocks/>
            </p:cNvCxnSpPr>
            <p:nvPr/>
          </p:nvCxnSpPr>
          <p:spPr>
            <a:xfrm>
              <a:off x="6603391" y="5995949"/>
              <a:ext cx="786" cy="180000"/>
            </a:xfrm>
            <a:prstGeom prst="line">
              <a:avLst/>
            </a:prstGeom>
            <a:ln w="38100">
              <a:solidFill>
                <a:srgbClr val="104B7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3" name="Gerader Verbinder 422">
              <a:extLst>
                <a:ext uri="{FF2B5EF4-FFF2-40B4-BE49-F238E27FC236}">
                  <a16:creationId xmlns="" xmlns:a16="http://schemas.microsoft.com/office/drawing/2014/main" id="{8FDFFCA8-ABAE-4072-92D3-578E39D5C771}"/>
                </a:ext>
              </a:extLst>
            </p:cNvPr>
            <p:cNvCxnSpPr>
              <a:cxnSpLocks/>
            </p:cNvCxnSpPr>
            <p:nvPr/>
          </p:nvCxnSpPr>
          <p:spPr>
            <a:xfrm flipV="1">
              <a:off x="7253086" y="5353122"/>
              <a:ext cx="276058" cy="71350"/>
            </a:xfrm>
            <a:prstGeom prst="line">
              <a:avLst/>
            </a:prstGeom>
            <a:ln w="38100">
              <a:solidFill>
                <a:srgbClr val="104B70"/>
              </a:solidFill>
            </a:ln>
          </p:spPr>
          <p:style>
            <a:lnRef idx="1">
              <a:schemeClr val="accent1"/>
            </a:lnRef>
            <a:fillRef idx="0">
              <a:schemeClr val="accent1"/>
            </a:fillRef>
            <a:effectRef idx="0">
              <a:schemeClr val="accent1"/>
            </a:effectRef>
            <a:fontRef idx="minor">
              <a:schemeClr val="tx1"/>
            </a:fontRef>
          </p:style>
        </p:cxnSp>
        <p:sp>
          <p:nvSpPr>
            <p:cNvPr id="424" name="Rechteck 423">
              <a:extLst>
                <a:ext uri="{FF2B5EF4-FFF2-40B4-BE49-F238E27FC236}">
                  <a16:creationId xmlns="" xmlns:a16="http://schemas.microsoft.com/office/drawing/2014/main" id="{694D6317-2FD9-45AA-97C6-8A0CE3A19F53}"/>
                </a:ext>
              </a:extLst>
            </p:cNvPr>
            <p:cNvSpPr/>
            <p:nvPr/>
          </p:nvSpPr>
          <p:spPr>
            <a:xfrm>
              <a:off x="6549455" y="5398251"/>
              <a:ext cx="532037" cy="497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100" b="1" spc="50" dirty="0">
                  <a:solidFill>
                    <a:srgbClr val="103A5D"/>
                  </a:solidFill>
                  <a:latin typeface="Calibri Light" panose="020F0302020204030204" pitchFamily="34" charset="0"/>
                  <a:ea typeface="Roboto Condensed" pitchFamily="2" charset="0"/>
                  <a:cs typeface="Calibri Light" panose="020F0302020204030204" pitchFamily="34" charset="0"/>
                </a:rPr>
                <a:t>MPEP</a:t>
              </a:r>
              <a:br>
                <a:rPr lang="en-US" sz="1100" b="1" spc="50" dirty="0">
                  <a:solidFill>
                    <a:srgbClr val="103A5D"/>
                  </a:solidFill>
                  <a:latin typeface="Calibri Light" panose="020F0302020204030204" pitchFamily="34" charset="0"/>
                  <a:ea typeface="Roboto Condensed" pitchFamily="2" charset="0"/>
                  <a:cs typeface="Calibri Light" panose="020F0302020204030204" pitchFamily="34" charset="0"/>
                </a:rPr>
              </a:br>
              <a:r>
                <a:rPr lang="en-US" sz="1100" b="1" spc="50" dirty="0">
                  <a:solidFill>
                    <a:srgbClr val="103A5D"/>
                  </a:solidFill>
                  <a:latin typeface="Calibri Light" panose="020F0302020204030204" pitchFamily="34" charset="0"/>
                  <a:ea typeface="Roboto Condensed" pitchFamily="2" charset="0"/>
                  <a:cs typeface="Calibri Light" panose="020F0302020204030204" pitchFamily="34" charset="0"/>
                </a:rPr>
                <a:t>Filter</a:t>
              </a:r>
            </a:p>
          </p:txBody>
        </p:sp>
      </p:grpSp>
      <p:grpSp>
        <p:nvGrpSpPr>
          <p:cNvPr id="425" name="Gruppieren 424">
            <a:extLst>
              <a:ext uri="{FF2B5EF4-FFF2-40B4-BE49-F238E27FC236}">
                <a16:creationId xmlns="" xmlns:a16="http://schemas.microsoft.com/office/drawing/2014/main" id="{7A001824-D6B0-493B-8616-41DD2CF1913F}"/>
              </a:ext>
            </a:extLst>
          </p:cNvPr>
          <p:cNvGrpSpPr/>
          <p:nvPr/>
        </p:nvGrpSpPr>
        <p:grpSpPr>
          <a:xfrm>
            <a:off x="2098949" y="3876577"/>
            <a:ext cx="979276" cy="816449"/>
            <a:chOff x="6090997" y="5349846"/>
            <a:chExt cx="1438147" cy="1199022"/>
          </a:xfrm>
        </p:grpSpPr>
        <p:cxnSp>
          <p:nvCxnSpPr>
            <p:cNvPr id="426" name="Gerader Verbinder 425">
              <a:extLst>
                <a:ext uri="{FF2B5EF4-FFF2-40B4-BE49-F238E27FC236}">
                  <a16:creationId xmlns="" xmlns:a16="http://schemas.microsoft.com/office/drawing/2014/main" id="{987013FD-F334-42E4-AA73-69478537B8F9}"/>
                </a:ext>
              </a:extLst>
            </p:cNvPr>
            <p:cNvCxnSpPr>
              <a:cxnSpLocks/>
            </p:cNvCxnSpPr>
            <p:nvPr/>
          </p:nvCxnSpPr>
          <p:spPr>
            <a:xfrm>
              <a:off x="6090997" y="5353121"/>
              <a:ext cx="260229" cy="72279"/>
            </a:xfrm>
            <a:prstGeom prst="line">
              <a:avLst/>
            </a:prstGeom>
            <a:ln w="38100">
              <a:solidFill>
                <a:srgbClr val="104B70"/>
              </a:solidFill>
            </a:ln>
          </p:spPr>
          <p:style>
            <a:lnRef idx="1">
              <a:schemeClr val="accent1"/>
            </a:lnRef>
            <a:fillRef idx="0">
              <a:schemeClr val="accent1"/>
            </a:fillRef>
            <a:effectRef idx="0">
              <a:schemeClr val="accent1"/>
            </a:effectRef>
            <a:fontRef idx="minor">
              <a:schemeClr val="tx1"/>
            </a:fontRef>
          </p:style>
        </p:cxnSp>
        <p:cxnSp>
          <p:nvCxnSpPr>
            <p:cNvPr id="427" name="Gerader Verbinder 426">
              <a:extLst>
                <a:ext uri="{FF2B5EF4-FFF2-40B4-BE49-F238E27FC236}">
                  <a16:creationId xmlns="" xmlns:a16="http://schemas.microsoft.com/office/drawing/2014/main" id="{03182C32-3302-4359-B954-3336CE02E8F1}"/>
                </a:ext>
              </a:extLst>
            </p:cNvPr>
            <p:cNvCxnSpPr>
              <a:cxnSpLocks/>
            </p:cNvCxnSpPr>
            <p:nvPr/>
          </p:nvCxnSpPr>
          <p:spPr>
            <a:xfrm>
              <a:off x="6096062" y="5349846"/>
              <a:ext cx="506049" cy="642758"/>
            </a:xfrm>
            <a:prstGeom prst="line">
              <a:avLst/>
            </a:prstGeom>
            <a:ln w="38100">
              <a:solidFill>
                <a:srgbClr val="104B70"/>
              </a:solidFill>
            </a:ln>
          </p:spPr>
          <p:style>
            <a:lnRef idx="1">
              <a:schemeClr val="accent1"/>
            </a:lnRef>
            <a:fillRef idx="0">
              <a:schemeClr val="accent1"/>
            </a:fillRef>
            <a:effectRef idx="0">
              <a:schemeClr val="accent1"/>
            </a:effectRef>
            <a:fontRef idx="minor">
              <a:schemeClr val="tx1"/>
            </a:fontRef>
          </p:style>
        </p:cxnSp>
        <p:cxnSp>
          <p:nvCxnSpPr>
            <p:cNvPr id="428" name="Gerader Verbinder 427">
              <a:extLst>
                <a:ext uri="{FF2B5EF4-FFF2-40B4-BE49-F238E27FC236}">
                  <a16:creationId xmlns="" xmlns:a16="http://schemas.microsoft.com/office/drawing/2014/main" id="{CE639A8A-CE70-41D4-830E-03D02EB98E64}"/>
                </a:ext>
              </a:extLst>
            </p:cNvPr>
            <p:cNvCxnSpPr>
              <a:cxnSpLocks/>
            </p:cNvCxnSpPr>
            <p:nvPr/>
          </p:nvCxnSpPr>
          <p:spPr>
            <a:xfrm flipH="1">
              <a:off x="7037366" y="5354902"/>
              <a:ext cx="485975" cy="613670"/>
            </a:xfrm>
            <a:prstGeom prst="line">
              <a:avLst/>
            </a:prstGeom>
            <a:ln w="38100">
              <a:solidFill>
                <a:srgbClr val="104B70"/>
              </a:solidFill>
            </a:ln>
          </p:spPr>
          <p:style>
            <a:lnRef idx="1">
              <a:schemeClr val="accent1"/>
            </a:lnRef>
            <a:fillRef idx="0">
              <a:schemeClr val="accent1"/>
            </a:fillRef>
            <a:effectRef idx="0">
              <a:schemeClr val="accent1"/>
            </a:effectRef>
            <a:fontRef idx="minor">
              <a:schemeClr val="tx1"/>
            </a:fontRef>
          </p:style>
        </p:cxnSp>
        <p:cxnSp>
          <p:nvCxnSpPr>
            <p:cNvPr id="429" name="Gerader Verbinder 428">
              <a:extLst>
                <a:ext uri="{FF2B5EF4-FFF2-40B4-BE49-F238E27FC236}">
                  <a16:creationId xmlns="" xmlns:a16="http://schemas.microsoft.com/office/drawing/2014/main" id="{4788510E-8FD0-46F4-A805-D368C1EDCD8A}"/>
                </a:ext>
              </a:extLst>
            </p:cNvPr>
            <p:cNvCxnSpPr>
              <a:cxnSpLocks/>
            </p:cNvCxnSpPr>
            <p:nvPr/>
          </p:nvCxnSpPr>
          <p:spPr>
            <a:xfrm>
              <a:off x="6604513" y="5972868"/>
              <a:ext cx="786" cy="576000"/>
            </a:xfrm>
            <a:prstGeom prst="line">
              <a:avLst/>
            </a:prstGeom>
            <a:ln w="38100">
              <a:solidFill>
                <a:srgbClr val="104B70"/>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0" name="Gerader Verbinder 429">
              <a:extLst>
                <a:ext uri="{FF2B5EF4-FFF2-40B4-BE49-F238E27FC236}">
                  <a16:creationId xmlns="" xmlns:a16="http://schemas.microsoft.com/office/drawing/2014/main" id="{50200E91-3309-4077-945E-447C7F97BC28}"/>
                </a:ext>
              </a:extLst>
            </p:cNvPr>
            <p:cNvCxnSpPr>
              <a:cxnSpLocks/>
            </p:cNvCxnSpPr>
            <p:nvPr/>
          </p:nvCxnSpPr>
          <p:spPr>
            <a:xfrm>
              <a:off x="7036317" y="5959000"/>
              <a:ext cx="786" cy="360000"/>
            </a:xfrm>
            <a:prstGeom prst="line">
              <a:avLst/>
            </a:prstGeom>
            <a:ln w="38100">
              <a:solidFill>
                <a:srgbClr val="104B7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1" name="Gerader Verbinder 430">
              <a:extLst>
                <a:ext uri="{FF2B5EF4-FFF2-40B4-BE49-F238E27FC236}">
                  <a16:creationId xmlns="" xmlns:a16="http://schemas.microsoft.com/office/drawing/2014/main" id="{9894DFD4-3C4C-4AB9-83BB-6A39D994DF08}"/>
                </a:ext>
              </a:extLst>
            </p:cNvPr>
            <p:cNvCxnSpPr>
              <a:cxnSpLocks/>
            </p:cNvCxnSpPr>
            <p:nvPr/>
          </p:nvCxnSpPr>
          <p:spPr>
            <a:xfrm>
              <a:off x="6603391" y="5983249"/>
              <a:ext cx="786" cy="180000"/>
            </a:xfrm>
            <a:prstGeom prst="line">
              <a:avLst/>
            </a:prstGeom>
            <a:ln w="38100">
              <a:solidFill>
                <a:srgbClr val="104B7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2" name="Gerader Verbinder 431">
              <a:extLst>
                <a:ext uri="{FF2B5EF4-FFF2-40B4-BE49-F238E27FC236}">
                  <a16:creationId xmlns="" xmlns:a16="http://schemas.microsoft.com/office/drawing/2014/main" id="{921099C5-9339-4F65-8A00-2EDDB837D9DD}"/>
                </a:ext>
              </a:extLst>
            </p:cNvPr>
            <p:cNvCxnSpPr>
              <a:cxnSpLocks/>
            </p:cNvCxnSpPr>
            <p:nvPr/>
          </p:nvCxnSpPr>
          <p:spPr>
            <a:xfrm flipV="1">
              <a:off x="7253086" y="5353122"/>
              <a:ext cx="276058" cy="71350"/>
            </a:xfrm>
            <a:prstGeom prst="line">
              <a:avLst/>
            </a:prstGeom>
            <a:ln w="38100">
              <a:solidFill>
                <a:srgbClr val="104B70"/>
              </a:solidFill>
            </a:ln>
          </p:spPr>
          <p:style>
            <a:lnRef idx="1">
              <a:schemeClr val="accent1"/>
            </a:lnRef>
            <a:fillRef idx="0">
              <a:schemeClr val="accent1"/>
            </a:fillRef>
            <a:effectRef idx="0">
              <a:schemeClr val="accent1"/>
            </a:effectRef>
            <a:fontRef idx="minor">
              <a:schemeClr val="tx1"/>
            </a:fontRef>
          </p:style>
        </p:cxnSp>
        <p:sp>
          <p:nvSpPr>
            <p:cNvPr id="433" name="Rechteck 432">
              <a:extLst>
                <a:ext uri="{FF2B5EF4-FFF2-40B4-BE49-F238E27FC236}">
                  <a16:creationId xmlns="" xmlns:a16="http://schemas.microsoft.com/office/drawing/2014/main" id="{4CEB945C-3ED6-4CBF-85C9-2457BD104A3D}"/>
                </a:ext>
              </a:extLst>
            </p:cNvPr>
            <p:cNvSpPr/>
            <p:nvPr/>
          </p:nvSpPr>
          <p:spPr>
            <a:xfrm>
              <a:off x="6549456" y="5398249"/>
              <a:ext cx="532036" cy="497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100" b="1" spc="50" dirty="0">
                  <a:solidFill>
                    <a:srgbClr val="103A5D"/>
                  </a:solidFill>
                  <a:latin typeface="Calibri Light" panose="020F0302020204030204" pitchFamily="34" charset="0"/>
                  <a:ea typeface="Roboto Condensed" pitchFamily="2" charset="0"/>
                  <a:cs typeface="Calibri Light" panose="020F0302020204030204" pitchFamily="34" charset="0"/>
                </a:rPr>
                <a:t>MPEP</a:t>
              </a:r>
              <a:br>
                <a:rPr lang="en-US" sz="1100" b="1" spc="50" dirty="0">
                  <a:solidFill>
                    <a:srgbClr val="103A5D"/>
                  </a:solidFill>
                  <a:latin typeface="Calibri Light" panose="020F0302020204030204" pitchFamily="34" charset="0"/>
                  <a:ea typeface="Roboto Condensed" pitchFamily="2" charset="0"/>
                  <a:cs typeface="Calibri Light" panose="020F0302020204030204" pitchFamily="34" charset="0"/>
                </a:rPr>
              </a:br>
              <a:r>
                <a:rPr lang="en-US" sz="1100" b="1" spc="50" dirty="0">
                  <a:solidFill>
                    <a:srgbClr val="103A5D"/>
                  </a:solidFill>
                  <a:latin typeface="Calibri Light" panose="020F0302020204030204" pitchFamily="34" charset="0"/>
                  <a:ea typeface="Roboto Condensed" pitchFamily="2" charset="0"/>
                  <a:cs typeface="Calibri Light" panose="020F0302020204030204" pitchFamily="34" charset="0"/>
                </a:rPr>
                <a:t>Filter</a:t>
              </a:r>
            </a:p>
          </p:txBody>
        </p:sp>
      </p:grpSp>
      <p:sp>
        <p:nvSpPr>
          <p:cNvPr id="434" name="Ellipse 433">
            <a:extLst>
              <a:ext uri="{FF2B5EF4-FFF2-40B4-BE49-F238E27FC236}">
                <a16:creationId xmlns="" xmlns:a16="http://schemas.microsoft.com/office/drawing/2014/main" id="{8810D6A0-C9C6-4ABB-9DB8-E95CB0FD7A23}"/>
              </a:ext>
            </a:extLst>
          </p:cNvPr>
          <p:cNvSpPr/>
          <p:nvPr/>
        </p:nvSpPr>
        <p:spPr>
          <a:xfrm rot="1713282" flipH="1">
            <a:off x="2507895" y="4438402"/>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5" name="Ellipse 434">
            <a:extLst>
              <a:ext uri="{FF2B5EF4-FFF2-40B4-BE49-F238E27FC236}">
                <a16:creationId xmlns="" xmlns:a16="http://schemas.microsoft.com/office/drawing/2014/main" id="{406E0DF0-AE4C-470D-91E5-87A1B98901C2}"/>
              </a:ext>
            </a:extLst>
          </p:cNvPr>
          <p:cNvSpPr/>
          <p:nvPr/>
        </p:nvSpPr>
        <p:spPr>
          <a:xfrm rot="1713282" flipH="1">
            <a:off x="2636642" y="4496381"/>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6" name="Ellipse 663">
            <a:extLst>
              <a:ext uri="{FF2B5EF4-FFF2-40B4-BE49-F238E27FC236}">
                <a16:creationId xmlns="" xmlns:a16="http://schemas.microsoft.com/office/drawing/2014/main" id="{08F27063-A605-425B-8C2B-79B0BE6BC697}"/>
              </a:ext>
            </a:extLst>
          </p:cNvPr>
          <p:cNvSpPr/>
          <p:nvPr/>
        </p:nvSpPr>
        <p:spPr>
          <a:xfrm rot="1713282" flipH="1">
            <a:off x="2573735" y="4427901"/>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7" name="Ellipse 25">
            <a:extLst>
              <a:ext uri="{FF2B5EF4-FFF2-40B4-BE49-F238E27FC236}">
                <a16:creationId xmlns="" xmlns:a16="http://schemas.microsoft.com/office/drawing/2014/main" id="{D54122BE-667D-4255-8627-EA422307217D}"/>
              </a:ext>
            </a:extLst>
          </p:cNvPr>
          <p:cNvSpPr/>
          <p:nvPr/>
        </p:nvSpPr>
        <p:spPr>
          <a:xfrm rot="1713282" flipH="1">
            <a:off x="2619203" y="4534497"/>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8" name="Ellipse 437">
            <a:extLst>
              <a:ext uri="{FF2B5EF4-FFF2-40B4-BE49-F238E27FC236}">
                <a16:creationId xmlns="" xmlns:a16="http://schemas.microsoft.com/office/drawing/2014/main" id="{7C4323E0-3432-4B1E-8C15-C2079A1C91FF}"/>
              </a:ext>
            </a:extLst>
          </p:cNvPr>
          <p:cNvSpPr/>
          <p:nvPr/>
        </p:nvSpPr>
        <p:spPr>
          <a:xfrm rot="1713282" flipH="1">
            <a:off x="7033568" y="4455948"/>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9" name="Ellipse 438">
            <a:extLst>
              <a:ext uri="{FF2B5EF4-FFF2-40B4-BE49-F238E27FC236}">
                <a16:creationId xmlns="" xmlns:a16="http://schemas.microsoft.com/office/drawing/2014/main" id="{E2A753C0-B1C6-4F74-861F-EC7103AD8F48}"/>
              </a:ext>
            </a:extLst>
          </p:cNvPr>
          <p:cNvSpPr/>
          <p:nvPr/>
        </p:nvSpPr>
        <p:spPr>
          <a:xfrm rot="1713282" flipH="1">
            <a:off x="7162315" y="4513927"/>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0" name="Ellipse 25">
            <a:extLst>
              <a:ext uri="{FF2B5EF4-FFF2-40B4-BE49-F238E27FC236}">
                <a16:creationId xmlns="" xmlns:a16="http://schemas.microsoft.com/office/drawing/2014/main" id="{82BA652D-EE86-4749-99B6-DBA9F012EC0D}"/>
              </a:ext>
            </a:extLst>
          </p:cNvPr>
          <p:cNvSpPr/>
          <p:nvPr/>
        </p:nvSpPr>
        <p:spPr>
          <a:xfrm rot="1713282" flipH="1">
            <a:off x="7144876" y="4552043"/>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1" name="Ellipse 663">
            <a:extLst>
              <a:ext uri="{FF2B5EF4-FFF2-40B4-BE49-F238E27FC236}">
                <a16:creationId xmlns="" xmlns:a16="http://schemas.microsoft.com/office/drawing/2014/main" id="{D505EABE-5C0A-4534-A68C-5EFA50459DE6}"/>
              </a:ext>
            </a:extLst>
          </p:cNvPr>
          <p:cNvSpPr/>
          <p:nvPr/>
        </p:nvSpPr>
        <p:spPr>
          <a:xfrm rot="1713282" flipH="1">
            <a:off x="7154416" y="4400841"/>
            <a:ext cx="54000" cy="54000"/>
          </a:xfrm>
          <a:prstGeom prst="ellipse">
            <a:avLst/>
          </a:prstGeom>
          <a:solidFill>
            <a:srgbClr val="CBB48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2" name="Rechteck 21">
            <a:extLst>
              <a:ext uri="{FF2B5EF4-FFF2-40B4-BE49-F238E27FC236}">
                <a16:creationId xmlns="" xmlns:a16="http://schemas.microsoft.com/office/drawing/2014/main" id="{2159403D-638B-4F35-BA8B-1458FDA91573}"/>
              </a:ext>
            </a:extLst>
          </p:cNvPr>
          <p:cNvSpPr/>
          <p:nvPr/>
        </p:nvSpPr>
        <p:spPr>
          <a:xfrm>
            <a:off x="498061" y="5266392"/>
            <a:ext cx="8584899" cy="322042"/>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104B70"/>
              </a:solidFill>
            </a:endParaRPr>
          </a:p>
        </p:txBody>
      </p:sp>
      <p:sp>
        <p:nvSpPr>
          <p:cNvPr id="443" name="Rechteck 24">
            <a:extLst>
              <a:ext uri="{FF2B5EF4-FFF2-40B4-BE49-F238E27FC236}">
                <a16:creationId xmlns="" xmlns:a16="http://schemas.microsoft.com/office/drawing/2014/main" id="{F57F83AF-8BDF-45F3-8E19-5C3BF8BBAD98}"/>
              </a:ext>
            </a:extLst>
          </p:cNvPr>
          <p:cNvSpPr/>
          <p:nvPr/>
        </p:nvSpPr>
        <p:spPr>
          <a:xfrm>
            <a:off x="498062" y="5658028"/>
            <a:ext cx="8584899" cy="322042"/>
          </a:xfrm>
          <a:prstGeom prst="rect">
            <a:avLst/>
          </a:prstGeom>
          <a:solidFill>
            <a:schemeClr val="bg1">
              <a:lumMod val="6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104B70"/>
              </a:solidFill>
            </a:endParaRPr>
          </a:p>
        </p:txBody>
      </p:sp>
      <p:sp>
        <p:nvSpPr>
          <p:cNvPr id="444" name="Rechteck 27">
            <a:extLst>
              <a:ext uri="{FF2B5EF4-FFF2-40B4-BE49-F238E27FC236}">
                <a16:creationId xmlns="" xmlns:a16="http://schemas.microsoft.com/office/drawing/2014/main" id="{E21C1E40-9D4E-4EBC-A8A1-2E2BA25F40A1}"/>
              </a:ext>
            </a:extLst>
          </p:cNvPr>
          <p:cNvSpPr/>
          <p:nvPr/>
        </p:nvSpPr>
        <p:spPr>
          <a:xfrm>
            <a:off x="521922" y="5711327"/>
            <a:ext cx="604333"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 Fonds</a:t>
            </a:r>
          </a:p>
        </p:txBody>
      </p:sp>
      <p:grpSp>
        <p:nvGrpSpPr>
          <p:cNvPr id="445" name="Gruppieren 28">
            <a:extLst>
              <a:ext uri="{FF2B5EF4-FFF2-40B4-BE49-F238E27FC236}">
                <a16:creationId xmlns="" xmlns:a16="http://schemas.microsoft.com/office/drawing/2014/main" id="{A225BE00-2DF8-400A-B8AF-97648557CB0E}"/>
              </a:ext>
            </a:extLst>
          </p:cNvPr>
          <p:cNvGrpSpPr/>
          <p:nvPr/>
        </p:nvGrpSpPr>
        <p:grpSpPr>
          <a:xfrm>
            <a:off x="1762822" y="5319445"/>
            <a:ext cx="1719995" cy="604016"/>
            <a:chOff x="1547173" y="7365769"/>
            <a:chExt cx="1719995" cy="523040"/>
          </a:xfrm>
        </p:grpSpPr>
        <p:sp>
          <p:nvSpPr>
            <p:cNvPr id="446" name="Rechteck 29">
              <a:extLst>
                <a:ext uri="{FF2B5EF4-FFF2-40B4-BE49-F238E27FC236}">
                  <a16:creationId xmlns="" xmlns:a16="http://schemas.microsoft.com/office/drawing/2014/main" id="{FEBF1A80-924B-4C87-99C1-512738F168D1}"/>
                </a:ext>
              </a:extLst>
            </p:cNvPr>
            <p:cNvSpPr/>
            <p:nvPr/>
          </p:nvSpPr>
          <p:spPr>
            <a:xfrm>
              <a:off x="1547173" y="7365769"/>
              <a:ext cx="391133"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2023</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47" name="Rechteck 30">
              <a:extLst>
                <a:ext uri="{FF2B5EF4-FFF2-40B4-BE49-F238E27FC236}">
                  <a16:creationId xmlns="" xmlns:a16="http://schemas.microsoft.com/office/drawing/2014/main" id="{4A354641-B984-4DB5-8CF3-2A38BA6791F8}"/>
                </a:ext>
              </a:extLst>
            </p:cNvPr>
            <p:cNvSpPr/>
            <p:nvPr/>
          </p:nvSpPr>
          <p:spPr>
            <a:xfrm>
              <a:off x="2172177" y="7365769"/>
              <a:ext cx="391133"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2024</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48" name="Rechteck 31">
              <a:extLst>
                <a:ext uri="{FF2B5EF4-FFF2-40B4-BE49-F238E27FC236}">
                  <a16:creationId xmlns="" xmlns:a16="http://schemas.microsoft.com/office/drawing/2014/main" id="{AD4182D0-319A-4C5E-8DB3-46D9C1DBBDD0}"/>
                </a:ext>
              </a:extLst>
            </p:cNvPr>
            <p:cNvSpPr/>
            <p:nvPr/>
          </p:nvSpPr>
          <p:spPr>
            <a:xfrm>
              <a:off x="2876035" y="7365769"/>
              <a:ext cx="391133"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2025</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49" name="Rechteck 32">
              <a:extLst>
                <a:ext uri="{FF2B5EF4-FFF2-40B4-BE49-F238E27FC236}">
                  <a16:creationId xmlns="" xmlns:a16="http://schemas.microsoft.com/office/drawing/2014/main" id="{A628BB6B-21DC-45FA-8211-38E94806B34E}"/>
                </a:ext>
              </a:extLst>
            </p:cNvPr>
            <p:cNvSpPr/>
            <p:nvPr/>
          </p:nvSpPr>
          <p:spPr>
            <a:xfrm>
              <a:off x="1633586" y="7702248"/>
              <a:ext cx="262892"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3-4</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50" name="Rechteck 33">
              <a:extLst>
                <a:ext uri="{FF2B5EF4-FFF2-40B4-BE49-F238E27FC236}">
                  <a16:creationId xmlns="" xmlns:a16="http://schemas.microsoft.com/office/drawing/2014/main" id="{F721E5F3-9606-4903-8A31-936DBDCBADB7}"/>
                </a:ext>
              </a:extLst>
            </p:cNvPr>
            <p:cNvSpPr/>
            <p:nvPr/>
          </p:nvSpPr>
          <p:spPr>
            <a:xfrm>
              <a:off x="2259056" y="7691140"/>
              <a:ext cx="262893"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4-6</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51" name="Rechteck 34">
              <a:extLst>
                <a:ext uri="{FF2B5EF4-FFF2-40B4-BE49-F238E27FC236}">
                  <a16:creationId xmlns="" xmlns:a16="http://schemas.microsoft.com/office/drawing/2014/main" id="{AE9650BD-A049-4DEA-8DC5-0B6C0BD19A35}"/>
                </a:ext>
              </a:extLst>
            </p:cNvPr>
            <p:cNvSpPr/>
            <p:nvPr/>
          </p:nvSpPr>
          <p:spPr>
            <a:xfrm>
              <a:off x="2921121" y="7702248"/>
              <a:ext cx="253274"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3-4</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grpSp>
      <p:sp>
        <p:nvSpPr>
          <p:cNvPr id="452" name="Rechteck 43">
            <a:extLst>
              <a:ext uri="{FF2B5EF4-FFF2-40B4-BE49-F238E27FC236}">
                <a16:creationId xmlns="" xmlns:a16="http://schemas.microsoft.com/office/drawing/2014/main" id="{88AED689-8427-42FC-AEC0-469FD74DF984}"/>
              </a:ext>
            </a:extLst>
          </p:cNvPr>
          <p:cNvSpPr/>
          <p:nvPr/>
        </p:nvSpPr>
        <p:spPr>
          <a:xfrm>
            <a:off x="523084" y="5321703"/>
            <a:ext cx="67486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Vintages</a:t>
            </a:r>
          </a:p>
        </p:txBody>
      </p:sp>
      <p:sp>
        <p:nvSpPr>
          <p:cNvPr id="453" name="Rechteck 68">
            <a:extLst>
              <a:ext uri="{FF2B5EF4-FFF2-40B4-BE49-F238E27FC236}">
                <a16:creationId xmlns="" xmlns:a16="http://schemas.microsoft.com/office/drawing/2014/main" id="{695DEF29-0829-4A58-BFD5-00346821FF6B}"/>
              </a:ext>
            </a:extLst>
          </p:cNvPr>
          <p:cNvSpPr/>
          <p:nvPr/>
        </p:nvSpPr>
        <p:spPr>
          <a:xfrm>
            <a:off x="427752" y="4895746"/>
            <a:ext cx="4156710" cy="1534449"/>
          </a:xfrm>
          <a:prstGeom prst="rect">
            <a:avLst/>
          </a:prstGeom>
          <a:noFill/>
          <a:ln>
            <a:solidFill>
              <a:srgbClr val="104B70">
                <a:alpha val="44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54" name="Rechteck 51">
            <a:extLst>
              <a:ext uri="{FF2B5EF4-FFF2-40B4-BE49-F238E27FC236}">
                <a16:creationId xmlns="" xmlns:a16="http://schemas.microsoft.com/office/drawing/2014/main" id="{C8A2498C-8C10-4F14-8FD3-8250D64B826A}"/>
              </a:ext>
            </a:extLst>
          </p:cNvPr>
          <p:cNvSpPr/>
          <p:nvPr/>
        </p:nvSpPr>
        <p:spPr>
          <a:xfrm>
            <a:off x="1174243" y="4956129"/>
            <a:ext cx="2356414"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600" b="1" spc="50" dirty="0">
                <a:solidFill>
                  <a:srgbClr val="CBB48D"/>
                </a:solidFill>
                <a:latin typeface="Calibri Light" panose="020F0302020204030204" pitchFamily="34" charset="0"/>
                <a:ea typeface="Roboto Condensed" pitchFamily="2" charset="0"/>
                <a:cs typeface="Calibri Light" panose="020F0302020204030204" pitchFamily="34" charset="0"/>
              </a:rPr>
              <a:t>MPEP Fund V </a:t>
            </a:r>
            <a:r>
              <a:rPr lang="en-US" sz="1600" b="1" spc="50" dirty="0" err="1">
                <a:solidFill>
                  <a:srgbClr val="CBB48D"/>
                </a:solidFill>
                <a:latin typeface="Calibri Light" panose="020F0302020204030204" pitchFamily="34" charset="0"/>
                <a:ea typeface="Roboto Condensed" pitchFamily="2" charset="0"/>
                <a:cs typeface="Calibri Light" panose="020F0302020204030204" pitchFamily="34" charset="0"/>
              </a:rPr>
              <a:t>Nordamerika</a:t>
            </a:r>
            <a:endParaRPr lang="en-US" sz="1600" b="1" spc="50" dirty="0">
              <a:solidFill>
                <a:srgbClr val="CBB48D"/>
              </a:solidFill>
              <a:latin typeface="Calibri Light" panose="020F0302020204030204" pitchFamily="34" charset="0"/>
              <a:ea typeface="Roboto Condensed" pitchFamily="2" charset="0"/>
              <a:cs typeface="Calibri Light" panose="020F0302020204030204" pitchFamily="34" charset="0"/>
            </a:endParaRPr>
          </a:p>
        </p:txBody>
      </p:sp>
      <p:sp>
        <p:nvSpPr>
          <p:cNvPr id="455" name="Rechteck 494">
            <a:extLst>
              <a:ext uri="{FF2B5EF4-FFF2-40B4-BE49-F238E27FC236}">
                <a16:creationId xmlns="" xmlns:a16="http://schemas.microsoft.com/office/drawing/2014/main" id="{366135E0-036D-4055-8696-2391CFD24F66}"/>
              </a:ext>
            </a:extLst>
          </p:cNvPr>
          <p:cNvSpPr/>
          <p:nvPr/>
        </p:nvSpPr>
        <p:spPr>
          <a:xfrm>
            <a:off x="488554" y="6035872"/>
            <a:ext cx="8584899" cy="322042"/>
          </a:xfrm>
          <a:prstGeom prst="rect">
            <a:avLst/>
          </a:prstGeom>
          <a:solidFill>
            <a:srgbClr val="CBB48D">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6" name="Rechteck 495">
            <a:extLst>
              <a:ext uri="{FF2B5EF4-FFF2-40B4-BE49-F238E27FC236}">
                <a16:creationId xmlns="" xmlns:a16="http://schemas.microsoft.com/office/drawing/2014/main" id="{0DFD7D9C-AAC4-4E8A-B5CD-1F89A3E003EF}"/>
              </a:ext>
            </a:extLst>
          </p:cNvPr>
          <p:cNvSpPr/>
          <p:nvPr/>
        </p:nvSpPr>
        <p:spPr>
          <a:xfrm>
            <a:off x="504402" y="6089171"/>
            <a:ext cx="120359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 Unternehmen</a:t>
            </a:r>
          </a:p>
        </p:txBody>
      </p:sp>
      <p:sp>
        <p:nvSpPr>
          <p:cNvPr id="457" name="Rechteck 517">
            <a:extLst>
              <a:ext uri="{FF2B5EF4-FFF2-40B4-BE49-F238E27FC236}">
                <a16:creationId xmlns="" xmlns:a16="http://schemas.microsoft.com/office/drawing/2014/main" id="{C3C64970-690E-4F08-82F3-FC1AD878FBD5}"/>
              </a:ext>
            </a:extLst>
          </p:cNvPr>
          <p:cNvSpPr/>
          <p:nvPr/>
        </p:nvSpPr>
        <p:spPr>
          <a:xfrm>
            <a:off x="1744685" y="6076251"/>
            <a:ext cx="45525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30-50</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58" name="Rechteck 518">
            <a:extLst>
              <a:ext uri="{FF2B5EF4-FFF2-40B4-BE49-F238E27FC236}">
                <a16:creationId xmlns="" xmlns:a16="http://schemas.microsoft.com/office/drawing/2014/main" id="{9BFB5CD9-A3D7-4D85-9FEC-C87638DDAE1E}"/>
              </a:ext>
            </a:extLst>
          </p:cNvPr>
          <p:cNvSpPr/>
          <p:nvPr/>
        </p:nvSpPr>
        <p:spPr>
          <a:xfrm>
            <a:off x="2378938" y="6076251"/>
            <a:ext cx="45525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40-70</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59" name="Rechteck 519">
            <a:extLst>
              <a:ext uri="{FF2B5EF4-FFF2-40B4-BE49-F238E27FC236}">
                <a16:creationId xmlns="" xmlns:a16="http://schemas.microsoft.com/office/drawing/2014/main" id="{0BC1BD57-7BE9-47D3-8E34-B1DA488A9B43}"/>
              </a:ext>
            </a:extLst>
          </p:cNvPr>
          <p:cNvSpPr/>
          <p:nvPr/>
        </p:nvSpPr>
        <p:spPr>
          <a:xfrm>
            <a:off x="3069036" y="6076251"/>
            <a:ext cx="45525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30-50</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grpSp>
        <p:nvGrpSpPr>
          <p:cNvPr id="460" name="Gruppieren 2">
            <a:extLst>
              <a:ext uri="{FF2B5EF4-FFF2-40B4-BE49-F238E27FC236}">
                <a16:creationId xmlns="" xmlns:a16="http://schemas.microsoft.com/office/drawing/2014/main" id="{C27BDA14-2095-4A60-A71D-77AE16AC4268}"/>
              </a:ext>
            </a:extLst>
          </p:cNvPr>
          <p:cNvGrpSpPr/>
          <p:nvPr/>
        </p:nvGrpSpPr>
        <p:grpSpPr>
          <a:xfrm>
            <a:off x="3614605" y="5316418"/>
            <a:ext cx="741354" cy="979694"/>
            <a:chOff x="3594840" y="7004813"/>
            <a:chExt cx="741354" cy="979694"/>
          </a:xfrm>
        </p:grpSpPr>
        <p:sp>
          <p:nvSpPr>
            <p:cNvPr id="461" name="Rechteck 44">
              <a:extLst>
                <a:ext uri="{FF2B5EF4-FFF2-40B4-BE49-F238E27FC236}">
                  <a16:creationId xmlns="" xmlns:a16="http://schemas.microsoft.com/office/drawing/2014/main" id="{F448A40C-3BE2-4E62-AF96-47DCA4FEEDB9}"/>
                </a:ext>
              </a:extLst>
            </p:cNvPr>
            <p:cNvSpPr/>
            <p:nvPr/>
          </p:nvSpPr>
          <p:spPr>
            <a:xfrm>
              <a:off x="3595641" y="7004813"/>
              <a:ext cx="133050"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 </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62" name="Rechteck 47">
              <a:extLst>
                <a:ext uri="{FF2B5EF4-FFF2-40B4-BE49-F238E27FC236}">
                  <a16:creationId xmlns="" xmlns:a16="http://schemas.microsoft.com/office/drawing/2014/main" id="{4827B0A9-F60F-4C19-8B59-492F6B78E36D}"/>
                </a:ext>
              </a:extLst>
            </p:cNvPr>
            <p:cNvSpPr/>
            <p:nvPr/>
          </p:nvSpPr>
          <p:spPr>
            <a:xfrm>
              <a:off x="3594840" y="7391219"/>
              <a:ext cx="86563"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63" name="Rechteck 496">
              <a:extLst>
                <a:ext uri="{FF2B5EF4-FFF2-40B4-BE49-F238E27FC236}">
                  <a16:creationId xmlns="" xmlns:a16="http://schemas.microsoft.com/office/drawing/2014/main" id="{0ED2B923-B4A8-4B5E-B8C3-D8BD8F11F634}"/>
                </a:ext>
              </a:extLst>
            </p:cNvPr>
            <p:cNvSpPr/>
            <p:nvPr/>
          </p:nvSpPr>
          <p:spPr>
            <a:xfrm>
              <a:off x="3594840" y="7769063"/>
              <a:ext cx="86563"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64" name="Rechteck 526">
              <a:extLst>
                <a:ext uri="{FF2B5EF4-FFF2-40B4-BE49-F238E27FC236}">
                  <a16:creationId xmlns="" xmlns:a16="http://schemas.microsoft.com/office/drawing/2014/main" id="{B4439909-26F3-41A8-ABDD-BEA647322C29}"/>
                </a:ext>
              </a:extLst>
            </p:cNvPr>
            <p:cNvSpPr/>
            <p:nvPr/>
          </p:nvSpPr>
          <p:spPr>
            <a:xfrm>
              <a:off x="3964296" y="7015086"/>
              <a:ext cx="96180"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3</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65" name="Rechteck 528">
              <a:extLst>
                <a:ext uri="{FF2B5EF4-FFF2-40B4-BE49-F238E27FC236}">
                  <a16:creationId xmlns="" xmlns:a16="http://schemas.microsoft.com/office/drawing/2014/main" id="{F1D4D1C1-FCDA-47E6-B7E4-193BDA229138}"/>
                </a:ext>
              </a:extLst>
            </p:cNvPr>
            <p:cNvSpPr/>
            <p:nvPr/>
          </p:nvSpPr>
          <p:spPr>
            <a:xfrm>
              <a:off x="3784760" y="7391219"/>
              <a:ext cx="45525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10-12</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66" name="Rechteck 530">
              <a:extLst>
                <a:ext uri="{FF2B5EF4-FFF2-40B4-BE49-F238E27FC236}">
                  <a16:creationId xmlns="" xmlns:a16="http://schemas.microsoft.com/office/drawing/2014/main" id="{D389ADF1-EE32-4537-8F4A-3EC74D1C5542}"/>
                </a:ext>
              </a:extLst>
            </p:cNvPr>
            <p:cNvSpPr/>
            <p:nvPr/>
          </p:nvSpPr>
          <p:spPr>
            <a:xfrm>
              <a:off x="3688581" y="7761110"/>
              <a:ext cx="647613"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100-150</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grpSp>
      <p:sp>
        <p:nvSpPr>
          <p:cNvPr id="467" name="Rechteck 27">
            <a:extLst>
              <a:ext uri="{FF2B5EF4-FFF2-40B4-BE49-F238E27FC236}">
                <a16:creationId xmlns="" xmlns:a16="http://schemas.microsoft.com/office/drawing/2014/main" id="{3EDCC01F-115A-4673-ADDD-A5AD6E8CBF86}"/>
              </a:ext>
            </a:extLst>
          </p:cNvPr>
          <p:cNvSpPr/>
          <p:nvPr/>
        </p:nvSpPr>
        <p:spPr>
          <a:xfrm>
            <a:off x="5122404" y="5716961"/>
            <a:ext cx="604333"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 Fonds</a:t>
            </a:r>
          </a:p>
        </p:txBody>
      </p:sp>
      <p:grpSp>
        <p:nvGrpSpPr>
          <p:cNvPr id="468" name="Gruppieren 28">
            <a:extLst>
              <a:ext uri="{FF2B5EF4-FFF2-40B4-BE49-F238E27FC236}">
                <a16:creationId xmlns="" xmlns:a16="http://schemas.microsoft.com/office/drawing/2014/main" id="{F204537A-599E-45E4-A698-1F7B8E47C8D7}"/>
              </a:ext>
            </a:extLst>
          </p:cNvPr>
          <p:cNvGrpSpPr/>
          <p:nvPr/>
        </p:nvGrpSpPr>
        <p:grpSpPr>
          <a:xfrm>
            <a:off x="6363304" y="5325079"/>
            <a:ext cx="1719995" cy="604016"/>
            <a:chOff x="1547173" y="7365769"/>
            <a:chExt cx="1719995" cy="523040"/>
          </a:xfrm>
        </p:grpSpPr>
        <p:sp>
          <p:nvSpPr>
            <p:cNvPr id="469" name="Rechteck 29">
              <a:extLst>
                <a:ext uri="{FF2B5EF4-FFF2-40B4-BE49-F238E27FC236}">
                  <a16:creationId xmlns="" xmlns:a16="http://schemas.microsoft.com/office/drawing/2014/main" id="{DC0F51C0-BAA1-4746-B4A2-2AB3ED97785A}"/>
                </a:ext>
              </a:extLst>
            </p:cNvPr>
            <p:cNvSpPr/>
            <p:nvPr/>
          </p:nvSpPr>
          <p:spPr>
            <a:xfrm>
              <a:off x="1547173" y="7365769"/>
              <a:ext cx="391133"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2023</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70" name="Rechteck 30">
              <a:extLst>
                <a:ext uri="{FF2B5EF4-FFF2-40B4-BE49-F238E27FC236}">
                  <a16:creationId xmlns="" xmlns:a16="http://schemas.microsoft.com/office/drawing/2014/main" id="{05294456-D1B6-44B3-B6E6-55FEB808DBAD}"/>
                </a:ext>
              </a:extLst>
            </p:cNvPr>
            <p:cNvSpPr/>
            <p:nvPr/>
          </p:nvSpPr>
          <p:spPr>
            <a:xfrm>
              <a:off x="2172177" y="7365769"/>
              <a:ext cx="391133"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2024</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71" name="Rechteck 31">
              <a:extLst>
                <a:ext uri="{FF2B5EF4-FFF2-40B4-BE49-F238E27FC236}">
                  <a16:creationId xmlns="" xmlns:a16="http://schemas.microsoft.com/office/drawing/2014/main" id="{BC08DA04-D6BA-4EB0-A6FA-6303E5649798}"/>
                </a:ext>
              </a:extLst>
            </p:cNvPr>
            <p:cNvSpPr/>
            <p:nvPr/>
          </p:nvSpPr>
          <p:spPr>
            <a:xfrm>
              <a:off x="2876035" y="7365769"/>
              <a:ext cx="391133"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2025</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72" name="Rechteck 32">
              <a:extLst>
                <a:ext uri="{FF2B5EF4-FFF2-40B4-BE49-F238E27FC236}">
                  <a16:creationId xmlns="" xmlns:a16="http://schemas.microsoft.com/office/drawing/2014/main" id="{BE18539A-3DF1-4281-B92F-24CC6872185E}"/>
                </a:ext>
              </a:extLst>
            </p:cNvPr>
            <p:cNvSpPr/>
            <p:nvPr/>
          </p:nvSpPr>
          <p:spPr>
            <a:xfrm>
              <a:off x="1633586" y="7702248"/>
              <a:ext cx="262892"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3-4</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73" name="Rechteck 33">
              <a:extLst>
                <a:ext uri="{FF2B5EF4-FFF2-40B4-BE49-F238E27FC236}">
                  <a16:creationId xmlns="" xmlns:a16="http://schemas.microsoft.com/office/drawing/2014/main" id="{5A0C587E-F63E-4FBA-A448-0795C465B1C0}"/>
                </a:ext>
              </a:extLst>
            </p:cNvPr>
            <p:cNvSpPr/>
            <p:nvPr/>
          </p:nvSpPr>
          <p:spPr>
            <a:xfrm>
              <a:off x="2259056" y="7691140"/>
              <a:ext cx="262893"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4-6</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74" name="Rechteck 34">
              <a:extLst>
                <a:ext uri="{FF2B5EF4-FFF2-40B4-BE49-F238E27FC236}">
                  <a16:creationId xmlns="" xmlns:a16="http://schemas.microsoft.com/office/drawing/2014/main" id="{22ED1774-077B-463D-9D11-EC4ED4DA8A9D}"/>
                </a:ext>
              </a:extLst>
            </p:cNvPr>
            <p:cNvSpPr/>
            <p:nvPr/>
          </p:nvSpPr>
          <p:spPr>
            <a:xfrm>
              <a:off x="2921121" y="7702248"/>
              <a:ext cx="253274" cy="186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3-4</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grpSp>
      <p:sp>
        <p:nvSpPr>
          <p:cNvPr id="475" name="Rechteck 43">
            <a:extLst>
              <a:ext uri="{FF2B5EF4-FFF2-40B4-BE49-F238E27FC236}">
                <a16:creationId xmlns="" xmlns:a16="http://schemas.microsoft.com/office/drawing/2014/main" id="{81EA9989-F7C7-45EF-926D-2BC4B1DC1ACA}"/>
              </a:ext>
            </a:extLst>
          </p:cNvPr>
          <p:cNvSpPr/>
          <p:nvPr/>
        </p:nvSpPr>
        <p:spPr>
          <a:xfrm>
            <a:off x="5135779" y="5327337"/>
            <a:ext cx="67486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Vintages</a:t>
            </a:r>
          </a:p>
        </p:txBody>
      </p:sp>
      <p:sp>
        <p:nvSpPr>
          <p:cNvPr id="476" name="Rechteck 68">
            <a:extLst>
              <a:ext uri="{FF2B5EF4-FFF2-40B4-BE49-F238E27FC236}">
                <a16:creationId xmlns="" xmlns:a16="http://schemas.microsoft.com/office/drawing/2014/main" id="{5FE99F2F-4C59-4E6F-AA46-BB710B0D569D}"/>
              </a:ext>
            </a:extLst>
          </p:cNvPr>
          <p:cNvSpPr/>
          <p:nvPr/>
        </p:nvSpPr>
        <p:spPr>
          <a:xfrm>
            <a:off x="5028234" y="4901380"/>
            <a:ext cx="4156710" cy="1534449"/>
          </a:xfrm>
          <a:prstGeom prst="rect">
            <a:avLst/>
          </a:prstGeom>
          <a:noFill/>
          <a:ln>
            <a:solidFill>
              <a:srgbClr val="104B70">
                <a:alpha val="44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77" name="Rechteck 51">
            <a:extLst>
              <a:ext uri="{FF2B5EF4-FFF2-40B4-BE49-F238E27FC236}">
                <a16:creationId xmlns="" xmlns:a16="http://schemas.microsoft.com/office/drawing/2014/main" id="{ADD6D00C-A3AE-47FC-9A15-8256A1F73929}"/>
              </a:ext>
            </a:extLst>
          </p:cNvPr>
          <p:cNvSpPr/>
          <p:nvPr/>
        </p:nvSpPr>
        <p:spPr>
          <a:xfrm>
            <a:off x="6033610" y="4961763"/>
            <a:ext cx="183864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600" b="1" spc="50" dirty="0">
                <a:solidFill>
                  <a:srgbClr val="CBB48D"/>
                </a:solidFill>
                <a:latin typeface="Calibri Light" panose="020F0302020204030204" pitchFamily="34" charset="0"/>
                <a:ea typeface="Roboto Condensed" pitchFamily="2" charset="0"/>
                <a:cs typeface="Calibri Light" panose="020F0302020204030204" pitchFamily="34" charset="0"/>
              </a:rPr>
              <a:t>MPEP Fund V Europa</a:t>
            </a:r>
          </a:p>
        </p:txBody>
      </p:sp>
      <p:sp>
        <p:nvSpPr>
          <p:cNvPr id="478" name="Rechteck 495">
            <a:extLst>
              <a:ext uri="{FF2B5EF4-FFF2-40B4-BE49-F238E27FC236}">
                <a16:creationId xmlns="" xmlns:a16="http://schemas.microsoft.com/office/drawing/2014/main" id="{6274061C-D8C2-4250-84D7-8CBAA9234DC4}"/>
              </a:ext>
            </a:extLst>
          </p:cNvPr>
          <p:cNvSpPr/>
          <p:nvPr/>
        </p:nvSpPr>
        <p:spPr>
          <a:xfrm>
            <a:off x="5104884" y="6094805"/>
            <a:ext cx="120359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 Unternehmen</a:t>
            </a:r>
          </a:p>
        </p:txBody>
      </p:sp>
      <p:sp>
        <p:nvSpPr>
          <p:cNvPr id="479" name="Rechteck 517">
            <a:extLst>
              <a:ext uri="{FF2B5EF4-FFF2-40B4-BE49-F238E27FC236}">
                <a16:creationId xmlns="" xmlns:a16="http://schemas.microsoft.com/office/drawing/2014/main" id="{0CEDAA5A-E7D0-439B-8BC9-330B95C36EAF}"/>
              </a:ext>
            </a:extLst>
          </p:cNvPr>
          <p:cNvSpPr/>
          <p:nvPr/>
        </p:nvSpPr>
        <p:spPr>
          <a:xfrm>
            <a:off x="6345167" y="6081885"/>
            <a:ext cx="45525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30-50</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80" name="Rechteck 518">
            <a:extLst>
              <a:ext uri="{FF2B5EF4-FFF2-40B4-BE49-F238E27FC236}">
                <a16:creationId xmlns="" xmlns:a16="http://schemas.microsoft.com/office/drawing/2014/main" id="{5B344966-910E-4A63-917F-6A04F86C757D}"/>
              </a:ext>
            </a:extLst>
          </p:cNvPr>
          <p:cNvSpPr/>
          <p:nvPr/>
        </p:nvSpPr>
        <p:spPr>
          <a:xfrm>
            <a:off x="6979420" y="6081885"/>
            <a:ext cx="45525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40-70</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81" name="Rechteck 519">
            <a:extLst>
              <a:ext uri="{FF2B5EF4-FFF2-40B4-BE49-F238E27FC236}">
                <a16:creationId xmlns="" xmlns:a16="http://schemas.microsoft.com/office/drawing/2014/main" id="{15D66057-CC14-4989-BB4E-EA52C00A8496}"/>
              </a:ext>
            </a:extLst>
          </p:cNvPr>
          <p:cNvSpPr/>
          <p:nvPr/>
        </p:nvSpPr>
        <p:spPr>
          <a:xfrm>
            <a:off x="7669518" y="6081885"/>
            <a:ext cx="45525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30-50</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grpSp>
        <p:nvGrpSpPr>
          <p:cNvPr id="482" name="Gruppieren 2">
            <a:extLst>
              <a:ext uri="{FF2B5EF4-FFF2-40B4-BE49-F238E27FC236}">
                <a16:creationId xmlns="" xmlns:a16="http://schemas.microsoft.com/office/drawing/2014/main" id="{2F33E4C7-4AF7-45C4-A095-F4B98DB17B93}"/>
              </a:ext>
            </a:extLst>
          </p:cNvPr>
          <p:cNvGrpSpPr/>
          <p:nvPr/>
        </p:nvGrpSpPr>
        <p:grpSpPr>
          <a:xfrm>
            <a:off x="8215087" y="5322052"/>
            <a:ext cx="741354" cy="979694"/>
            <a:chOff x="3594840" y="7004813"/>
            <a:chExt cx="741354" cy="979694"/>
          </a:xfrm>
        </p:grpSpPr>
        <p:sp>
          <p:nvSpPr>
            <p:cNvPr id="483" name="Rechteck 44">
              <a:extLst>
                <a:ext uri="{FF2B5EF4-FFF2-40B4-BE49-F238E27FC236}">
                  <a16:creationId xmlns="" xmlns:a16="http://schemas.microsoft.com/office/drawing/2014/main" id="{81C8B292-061E-4641-9A54-6BAD004B13C3}"/>
                </a:ext>
              </a:extLst>
            </p:cNvPr>
            <p:cNvSpPr/>
            <p:nvPr/>
          </p:nvSpPr>
          <p:spPr>
            <a:xfrm>
              <a:off x="3595641" y="7004813"/>
              <a:ext cx="133050"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 </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84" name="Rechteck 47">
              <a:extLst>
                <a:ext uri="{FF2B5EF4-FFF2-40B4-BE49-F238E27FC236}">
                  <a16:creationId xmlns="" xmlns:a16="http://schemas.microsoft.com/office/drawing/2014/main" id="{C46BC7A1-912C-477B-93F0-A99B3348F2C4}"/>
                </a:ext>
              </a:extLst>
            </p:cNvPr>
            <p:cNvSpPr/>
            <p:nvPr/>
          </p:nvSpPr>
          <p:spPr>
            <a:xfrm>
              <a:off x="3594840" y="7391219"/>
              <a:ext cx="86563"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85" name="Rechteck 496">
              <a:extLst>
                <a:ext uri="{FF2B5EF4-FFF2-40B4-BE49-F238E27FC236}">
                  <a16:creationId xmlns="" xmlns:a16="http://schemas.microsoft.com/office/drawing/2014/main" id="{11B0FB70-5AE3-43C4-86F7-C0F78F0C39C7}"/>
                </a:ext>
              </a:extLst>
            </p:cNvPr>
            <p:cNvSpPr/>
            <p:nvPr/>
          </p:nvSpPr>
          <p:spPr>
            <a:xfrm>
              <a:off x="3594840" y="7769063"/>
              <a:ext cx="86563"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86" name="Rechteck 526">
              <a:extLst>
                <a:ext uri="{FF2B5EF4-FFF2-40B4-BE49-F238E27FC236}">
                  <a16:creationId xmlns="" xmlns:a16="http://schemas.microsoft.com/office/drawing/2014/main" id="{0770A1AB-5FFA-4C2E-A3CE-E724DA7A7A2A}"/>
                </a:ext>
              </a:extLst>
            </p:cNvPr>
            <p:cNvSpPr/>
            <p:nvPr/>
          </p:nvSpPr>
          <p:spPr>
            <a:xfrm>
              <a:off x="3964296" y="7015086"/>
              <a:ext cx="96180"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3</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87" name="Rechteck 528">
              <a:extLst>
                <a:ext uri="{FF2B5EF4-FFF2-40B4-BE49-F238E27FC236}">
                  <a16:creationId xmlns="" xmlns:a16="http://schemas.microsoft.com/office/drawing/2014/main" id="{C0B6DC2E-EDFF-453E-ADBC-2624F5CCA40C}"/>
                </a:ext>
              </a:extLst>
            </p:cNvPr>
            <p:cNvSpPr/>
            <p:nvPr/>
          </p:nvSpPr>
          <p:spPr>
            <a:xfrm>
              <a:off x="3784760" y="7391219"/>
              <a:ext cx="45525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10-12</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sp>
          <p:nvSpPr>
            <p:cNvPr id="488" name="Rechteck 530">
              <a:extLst>
                <a:ext uri="{FF2B5EF4-FFF2-40B4-BE49-F238E27FC236}">
                  <a16:creationId xmlns="" xmlns:a16="http://schemas.microsoft.com/office/drawing/2014/main" id="{91E09F03-3996-4FEA-9049-3D427B71A8AA}"/>
                </a:ext>
              </a:extLst>
            </p:cNvPr>
            <p:cNvSpPr/>
            <p:nvPr/>
          </p:nvSpPr>
          <p:spPr>
            <a:xfrm>
              <a:off x="3688581" y="7761110"/>
              <a:ext cx="647613"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lvl="0" algn="ctr"/>
              <a:r>
                <a:rPr lang="en-US" sz="1400" b="1" spc="50" dirty="0">
                  <a:solidFill>
                    <a:srgbClr val="104B70"/>
                  </a:solidFill>
                  <a:latin typeface="Calibri Light" panose="020F0302020204030204" pitchFamily="34" charset="0"/>
                  <a:ea typeface="Roboto Condensed" pitchFamily="2" charset="0"/>
                  <a:cs typeface="Calibri Light" panose="020F0302020204030204" pitchFamily="34" charset="0"/>
                </a:rPr>
                <a:t>100-150</a:t>
              </a:r>
              <a:endParaRPr lang="en-US" sz="1050" spc="50" dirty="0">
                <a:solidFill>
                  <a:srgbClr val="104B70"/>
                </a:solidFill>
                <a:latin typeface="Calibri Light" panose="020F0302020204030204" pitchFamily="34" charset="0"/>
                <a:ea typeface="Roboto Condensed" pitchFamily="2" charset="0"/>
                <a:cs typeface="Calibri Light" panose="020F0302020204030204" pitchFamily="34" charset="0"/>
              </a:endParaRPr>
            </a:p>
          </p:txBody>
        </p:sp>
      </p:grpSp>
      <p:sp>
        <p:nvSpPr>
          <p:cNvPr id="489" name="Rechteck 488">
            <a:extLst>
              <a:ext uri="{FF2B5EF4-FFF2-40B4-BE49-F238E27FC236}">
                <a16:creationId xmlns="" xmlns:a16="http://schemas.microsoft.com/office/drawing/2014/main" id="{C1C05EE1-2F93-44C9-9DE2-2BE136303761}"/>
              </a:ext>
            </a:extLst>
          </p:cNvPr>
          <p:cNvSpPr/>
          <p:nvPr/>
        </p:nvSpPr>
        <p:spPr>
          <a:xfrm>
            <a:off x="9271605" y="1464314"/>
            <a:ext cx="2836395" cy="50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44000" tIns="0" rIns="144000" bIns="0" rtlCol="0" anchor="t"/>
          <a:lstStyle/>
          <a:p>
            <a:pPr lvl="0">
              <a:lnSpc>
                <a:spcPts val="1840"/>
              </a:lnSpc>
            </a:pPr>
            <a:r>
              <a:rPr lang="en-US" b="1" spc="50" dirty="0" err="1">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Kommentare</a:t>
            </a:r>
            <a:endParaRPr lang="en-US"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p>
            <a:pPr lvl="0">
              <a:lnSpc>
                <a:spcPts val="1840"/>
              </a:lnSpc>
            </a:pPr>
            <a:endParaRPr lang="en-US"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p>
            <a:pPr marL="182563" lvl="0" indent="-182563">
              <a:lnSpc>
                <a:spcPts val="1840"/>
              </a:lnSpc>
              <a:spcAft>
                <a:spcPts val="600"/>
              </a:spcAft>
              <a:buFont typeface="Arial" panose="020B0604020202020204" pitchFamily="34" charset="0"/>
              <a:buChar char="•"/>
            </a:pPr>
            <a:r>
              <a:rPr lang="de-DE" sz="12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Unser </a:t>
            </a:r>
            <a:r>
              <a:rPr lang="de-DE"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breites Netzwerk </a:t>
            </a:r>
            <a:r>
              <a:rPr lang="de-DE" sz="12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und der </a:t>
            </a:r>
            <a:r>
              <a:rPr lang="de-DE"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institutionalisierte Sourcing-Ansatz </a:t>
            </a:r>
            <a:r>
              <a:rPr lang="de-DE" sz="12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sind die Grundlage für die Identifizierung der </a:t>
            </a:r>
            <a:r>
              <a:rPr lang="de-DE"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attraktivsten Möglichkeiten </a:t>
            </a:r>
            <a:r>
              <a:rPr lang="de-DE" sz="12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in einem</a:t>
            </a:r>
            <a:r>
              <a:rPr lang="de-DE"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breiten und undurchsichtigen Markt</a:t>
            </a:r>
            <a:endParaRPr lang="en-US"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p>
            <a:pPr marL="182563" lvl="0" indent="-182563">
              <a:lnSpc>
                <a:spcPts val="1840"/>
              </a:lnSpc>
              <a:spcAft>
                <a:spcPts val="600"/>
              </a:spcAft>
              <a:buFont typeface="Arial" panose="020B0604020202020204" pitchFamily="34" charset="0"/>
              <a:buChar char="•"/>
            </a:pPr>
            <a:r>
              <a:rPr lang="de-DE" sz="12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Unsere </a:t>
            </a:r>
            <a:r>
              <a:rPr lang="de-DE"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fokussierten Portfolios </a:t>
            </a:r>
            <a:r>
              <a:rPr lang="de-DE" sz="12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ermöglichen es uns, in jedem Vintage </a:t>
            </a:r>
            <a:r>
              <a:rPr lang="de-DE"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nur die besten</a:t>
            </a:r>
            <a:r>
              <a:rPr lang="de-DE" sz="12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und begehrtesten Manager auszuwählen. Das Ergebnis: Eine </a:t>
            </a:r>
            <a:r>
              <a:rPr lang="de-DE"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extrem hohe Dichte an hochwertiger Manager-Qualität</a:t>
            </a:r>
            <a:endParaRPr lang="en-US"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p>
            <a:pPr marL="182563" indent="-182563">
              <a:lnSpc>
                <a:spcPts val="1840"/>
              </a:lnSpc>
              <a:spcAft>
                <a:spcPts val="600"/>
              </a:spcAft>
              <a:buFont typeface="Arial" panose="020B0604020202020204" pitchFamily="34" charset="0"/>
              <a:buChar char="•"/>
            </a:pPr>
            <a:r>
              <a:rPr lang="de-DE" sz="12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Wir </a:t>
            </a:r>
            <a:r>
              <a:rPr lang="de-DE" sz="1200" b="1"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vermeiden es bewusst, einen breiten PE-Index </a:t>
            </a:r>
            <a:r>
              <a:rPr lang="de-DE" sz="12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zu bilden, der tendenziell zu breit gestreut ist und wenig Outperformance-Potenzial aufweist</a:t>
            </a:r>
            <a:endParaRPr lang="en-US" sz="1200" spc="5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p:txBody>
      </p:sp>
      <p:sp>
        <p:nvSpPr>
          <p:cNvPr id="490" name="TextBox 38">
            <a:extLst>
              <a:ext uri="{FF2B5EF4-FFF2-40B4-BE49-F238E27FC236}">
                <a16:creationId xmlns="" xmlns:a16="http://schemas.microsoft.com/office/drawing/2014/main" id="{299E7FF5-D1D6-74A7-735A-F878ABD5DB17}"/>
              </a:ext>
            </a:extLst>
          </p:cNvPr>
          <p:cNvSpPr txBox="1"/>
          <p:nvPr/>
        </p:nvSpPr>
        <p:spPr>
          <a:xfrm>
            <a:off x="370420" y="6563443"/>
            <a:ext cx="9315628" cy="307777"/>
          </a:xfrm>
          <a:prstGeom prst="rect">
            <a:avLst/>
          </a:prstGeom>
          <a:noFill/>
        </p:spPr>
        <p:txBody>
          <a:bodyPr wrap="square" rtlCol="0">
            <a:spAutoFit/>
          </a:bodyPr>
          <a:lstStyle/>
          <a:p>
            <a:r>
              <a:rPr lang="de-DE" sz="700" i="1" dirty="0">
                <a:latin typeface="Roboto Condensed" panose="02000000000000000000" pitchFamily="2" charset="0"/>
                <a:ea typeface="Roboto Condensed" panose="02000000000000000000" pitchFamily="2" charset="0"/>
                <a:cs typeface="Arial" panose="020B0604020202020204" pitchFamily="34" charset="0"/>
              </a:rPr>
              <a:t>(1) Quelle: </a:t>
            </a:r>
            <a:r>
              <a:rPr lang="de-DE" sz="700" i="1" dirty="0" err="1">
                <a:latin typeface="Roboto Condensed" panose="02000000000000000000" pitchFamily="2" charset="0"/>
                <a:ea typeface="Roboto Condensed" panose="02000000000000000000" pitchFamily="2" charset="0"/>
                <a:cs typeface="Arial" panose="020B0604020202020204" pitchFamily="34" charset="0"/>
              </a:rPr>
              <a:t>Preqin</a:t>
            </a:r>
            <a:r>
              <a:rPr lang="de-DE" sz="700" i="1" dirty="0">
                <a:latin typeface="Roboto Condensed" panose="02000000000000000000" pitchFamily="2" charset="0"/>
                <a:ea typeface="Roboto Condensed" panose="02000000000000000000" pitchFamily="2" charset="0"/>
                <a:cs typeface="Arial" panose="020B0604020202020204" pitchFamily="34" charset="0"/>
              </a:rPr>
              <a:t> und die interne MPEP Fondsdatenbank. Obwohl MPEP weiterhin versuchen wird in Fonds zu investieren, die einige oder alle der oben genannten Merkmale erfüllen, wird keine Zusicherung gegeben dass alle oder einige der von MPEP Funds V letztendlich getätigten Investitionen diese Merkmale aufweisen werden. Es kann nicht zugesichert werden, dass MPEP Funds V seine Ziele erreichen wird.</a:t>
            </a:r>
            <a:endParaRPr lang="en-US" sz="700" i="1" dirty="0">
              <a:latin typeface="Roboto Condensed" panose="02000000000000000000" pitchFamily="2" charset="0"/>
              <a:ea typeface="Roboto Condensed" panose="02000000000000000000" pitchFamily="2" charset="0"/>
              <a:cs typeface="Arial" panose="020B0604020202020204" pitchFamily="34" charset="0"/>
            </a:endParaRPr>
          </a:p>
        </p:txBody>
      </p:sp>
    </p:spTree>
    <p:extLst>
      <p:ext uri="{BB962C8B-B14F-4D97-AF65-F5344CB8AC3E}">
        <p14:creationId xmlns:p14="http://schemas.microsoft.com/office/powerpoint/2010/main" val="33755405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 xmlns:a16="http://schemas.microsoft.com/office/drawing/2014/main" id="{33E3BB45-D923-48E8-93F5-BD166A0F8C29}"/>
              </a:ext>
            </a:extLst>
          </p:cNvPr>
          <p:cNvSpPr>
            <a:spLocks noGrp="1"/>
          </p:cNvSpPr>
          <p:nvPr>
            <p:ph type="body" sz="quarter" idx="10"/>
          </p:nvPr>
        </p:nvSpPr>
        <p:spPr/>
        <p:txBody>
          <a:bodyPr/>
          <a:lstStyle/>
          <a:p>
            <a:r>
              <a:rPr lang="de-DE" dirty="0">
                <a:solidFill>
                  <a:srgbClr val="39557C"/>
                </a:solidFill>
              </a:rPr>
              <a:t>Hochwertige Investments und Pipeline an zugangsbeschränkten Fonds</a:t>
            </a:r>
            <a:br>
              <a:rPr lang="de-DE" dirty="0">
                <a:solidFill>
                  <a:srgbClr val="39557C"/>
                </a:solidFill>
              </a:rPr>
            </a:br>
            <a:r>
              <a:rPr lang="de-DE" sz="1600" dirty="0">
                <a:solidFill>
                  <a:srgbClr val="39557C"/>
                </a:solidFill>
              </a:rPr>
              <a:t>Verringerung des Blind-Pool-Risikos durch bestehende Investments sowie einer starken Pipeline</a:t>
            </a:r>
            <a:endParaRPr lang="de-DE" dirty="0">
              <a:solidFill>
                <a:srgbClr val="39557C"/>
              </a:solidFill>
            </a:endParaRPr>
          </a:p>
        </p:txBody>
      </p:sp>
      <p:sp>
        <p:nvSpPr>
          <p:cNvPr id="4" name="Foliennummernplatzhalter 3">
            <a:extLst>
              <a:ext uri="{FF2B5EF4-FFF2-40B4-BE49-F238E27FC236}">
                <a16:creationId xmlns="" xmlns:a16="http://schemas.microsoft.com/office/drawing/2014/main" id="{190D94B5-ED05-4B68-8AA9-487BC2F77900}"/>
              </a:ext>
            </a:extLst>
          </p:cNvPr>
          <p:cNvSpPr>
            <a:spLocks noGrp="1"/>
          </p:cNvSpPr>
          <p:nvPr>
            <p:ph type="sldNum" sz="quarter" idx="4"/>
          </p:nvPr>
        </p:nvSpPr>
        <p:spPr/>
        <p:txBody>
          <a:bodyPr/>
          <a:lstStyle/>
          <a:p>
            <a:fld id="{DB151344-2787-0F42-9B8B-AE263F6B6993}" type="slidenum">
              <a:rPr lang="de-DE" smtClean="0"/>
              <a:pPr/>
              <a:t>41</a:t>
            </a:fld>
            <a:endParaRPr lang="de-DE" dirty="0"/>
          </a:p>
        </p:txBody>
      </p:sp>
      <p:sp>
        <p:nvSpPr>
          <p:cNvPr id="5" name="Rechteck 29">
            <a:extLst>
              <a:ext uri="{FF2B5EF4-FFF2-40B4-BE49-F238E27FC236}">
                <a16:creationId xmlns="" xmlns:a16="http://schemas.microsoft.com/office/drawing/2014/main" id="{3CC50D92-B591-459B-8691-0718D7919FF1}"/>
              </a:ext>
            </a:extLst>
          </p:cNvPr>
          <p:cNvSpPr/>
          <p:nvPr/>
        </p:nvSpPr>
        <p:spPr>
          <a:xfrm>
            <a:off x="1550827" y="933909"/>
            <a:ext cx="2905433" cy="307777"/>
          </a:xfrm>
          <a:prstGeom prst="rect">
            <a:avLst/>
          </a:prstGeom>
        </p:spPr>
        <p:txBody>
          <a:bodyPr wrap="square">
            <a:spAutoFit/>
          </a:bodyPr>
          <a:lstStyle/>
          <a:p>
            <a:pPr algn="ctr"/>
            <a:r>
              <a:rPr lang="en-GB" sz="1400" b="1" u="sng"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MPEP V North America</a:t>
            </a:r>
          </a:p>
        </p:txBody>
      </p:sp>
      <p:sp>
        <p:nvSpPr>
          <p:cNvPr id="6" name="Rechteck 30">
            <a:extLst>
              <a:ext uri="{FF2B5EF4-FFF2-40B4-BE49-F238E27FC236}">
                <a16:creationId xmlns="" xmlns:a16="http://schemas.microsoft.com/office/drawing/2014/main" id="{A7A2F2E3-D4E0-4D1E-A17A-50C013C5C3F0}"/>
              </a:ext>
            </a:extLst>
          </p:cNvPr>
          <p:cNvSpPr/>
          <p:nvPr/>
        </p:nvSpPr>
        <p:spPr>
          <a:xfrm>
            <a:off x="8030624" y="929384"/>
            <a:ext cx="2905433" cy="307777"/>
          </a:xfrm>
          <a:prstGeom prst="rect">
            <a:avLst/>
          </a:prstGeom>
        </p:spPr>
        <p:txBody>
          <a:bodyPr wrap="square">
            <a:spAutoFit/>
          </a:bodyPr>
          <a:lstStyle/>
          <a:p>
            <a:pPr algn="ctr"/>
            <a:r>
              <a:rPr lang="en-GB" sz="1400" b="1" u="sng"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MPEP V Europe</a:t>
            </a:r>
          </a:p>
        </p:txBody>
      </p:sp>
      <p:pic>
        <p:nvPicPr>
          <p:cNvPr id="16" name="Grafik 15">
            <a:extLst>
              <a:ext uri="{FF2B5EF4-FFF2-40B4-BE49-F238E27FC236}">
                <a16:creationId xmlns="" xmlns:a16="http://schemas.microsoft.com/office/drawing/2014/main" id="{A4B9D8E1-0E66-4F6D-AB99-BA5CC5ADA40E}"/>
              </a:ext>
            </a:extLst>
          </p:cNvPr>
          <p:cNvPicPr>
            <a:picLocks noChangeAspect="1"/>
          </p:cNvPicPr>
          <p:nvPr/>
        </p:nvPicPr>
        <p:blipFill rotWithShape="1">
          <a:blip r:embed="rId3"/>
          <a:srcRect l="1033" t="4001" b="16192"/>
          <a:stretch/>
        </p:blipFill>
        <p:spPr>
          <a:xfrm>
            <a:off x="1059558" y="1197727"/>
            <a:ext cx="3981218" cy="2489671"/>
          </a:xfrm>
          <a:prstGeom prst="rect">
            <a:avLst/>
          </a:prstGeom>
        </p:spPr>
      </p:pic>
      <p:graphicFrame>
        <p:nvGraphicFramePr>
          <p:cNvPr id="17" name="Tabelle 9">
            <a:extLst>
              <a:ext uri="{FF2B5EF4-FFF2-40B4-BE49-F238E27FC236}">
                <a16:creationId xmlns="" xmlns:a16="http://schemas.microsoft.com/office/drawing/2014/main" id="{D693CAF2-898E-4B8B-838E-5CBDF60A2CC5}"/>
              </a:ext>
            </a:extLst>
          </p:cNvPr>
          <p:cNvGraphicFramePr>
            <a:graphicFrameLocks noGrp="1"/>
          </p:cNvGraphicFramePr>
          <p:nvPr>
            <p:extLst/>
          </p:nvPr>
        </p:nvGraphicFramePr>
        <p:xfrm>
          <a:off x="6064010" y="3813079"/>
          <a:ext cx="6109140" cy="2176761"/>
        </p:xfrm>
        <a:graphic>
          <a:graphicData uri="http://schemas.openxmlformats.org/drawingml/2006/table">
            <a:tbl>
              <a:tblPr firstRow="1" bandRow="1">
                <a:tableStyleId>{F5AB1C69-6EDB-4FF4-983F-18BD219EF322}</a:tableStyleId>
              </a:tblPr>
              <a:tblGrid>
                <a:gridCol w="229264">
                  <a:extLst>
                    <a:ext uri="{9D8B030D-6E8A-4147-A177-3AD203B41FA5}">
                      <a16:colId xmlns="" xmlns:a16="http://schemas.microsoft.com/office/drawing/2014/main" val="3521711313"/>
                    </a:ext>
                  </a:extLst>
                </a:gridCol>
                <a:gridCol w="834890">
                  <a:extLst>
                    <a:ext uri="{9D8B030D-6E8A-4147-A177-3AD203B41FA5}">
                      <a16:colId xmlns="" xmlns:a16="http://schemas.microsoft.com/office/drawing/2014/main" val="20000"/>
                    </a:ext>
                  </a:extLst>
                </a:gridCol>
                <a:gridCol w="5044986">
                  <a:extLst>
                    <a:ext uri="{9D8B030D-6E8A-4147-A177-3AD203B41FA5}">
                      <a16:colId xmlns="" xmlns:a16="http://schemas.microsoft.com/office/drawing/2014/main" val="1127583246"/>
                    </a:ext>
                  </a:extLst>
                </a:gridCol>
              </a:tblGrid>
              <a:tr h="277041">
                <a:tc>
                  <a:txBody>
                    <a:bodyPr/>
                    <a:lstStyle/>
                    <a:p>
                      <a:pPr algn="ctr"/>
                      <a:r>
                        <a:rPr lang="en-US" sz="1100" b="1" u="sng"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a:t>
                      </a:r>
                    </a:p>
                  </a:txBody>
                  <a:tcPr marL="36000" marR="36000" marT="0" marB="0" anchor="ctr">
                    <a:lnR w="28575" cap="flat" cmpd="sng" algn="ctr">
                      <a:solidFill>
                        <a:schemeClr val="bg1"/>
                      </a:solidFill>
                      <a:prstDash val="solid"/>
                      <a:round/>
                      <a:headEnd type="none" w="med" len="med"/>
                      <a:tailEnd type="none" w="med" len="med"/>
                    </a:lnR>
                    <a:solidFill>
                      <a:schemeClr val="bg1">
                        <a:lumMod val="85000"/>
                      </a:schemeClr>
                    </a:solidFill>
                  </a:tcPr>
                </a:tc>
                <a:tc>
                  <a:txBody>
                    <a:bodyPr/>
                    <a:lstStyle/>
                    <a:p>
                      <a:pPr algn="l"/>
                      <a:r>
                        <a:rPr lang="en-US" sz="1100" u="sng"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Fonds</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chemeClr val="bg1">
                        <a:lumMod val="85000"/>
                      </a:schemeClr>
                    </a:solidFill>
                  </a:tcPr>
                </a:tc>
                <a:tc>
                  <a:txBody>
                    <a:bodyPr/>
                    <a:lstStyle/>
                    <a:p>
                      <a:pPr algn="l"/>
                      <a:r>
                        <a:rPr lang="en-US" sz="1100" b="1" u="sng" kern="1200" noProof="0" dirty="0" err="1">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Investitionsfokus</a:t>
                      </a:r>
                      <a:endParaRPr lang="en-US" sz="1100" b="1" u="sng"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000" marR="36000" marT="0" marB="0" anchor="ctr">
                    <a:lnL w="28575"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2458217116"/>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1</a:t>
                      </a:r>
                    </a:p>
                  </a:txBody>
                  <a:tcPr marL="36000" marR="36000" marT="0" marB="0" anchor="ctr">
                    <a:lnR w="28575" cap="flat" cmpd="sng" algn="ctr">
                      <a:solidFill>
                        <a:schemeClr val="bg1"/>
                      </a:solidFill>
                      <a:prstDash val="solid"/>
                      <a:round/>
                      <a:headEnd type="none" w="med" len="med"/>
                      <a:tailEnd type="none" w="med" len="med"/>
                    </a:lnR>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EOS II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Schwerpunkt auf IT, Gesundheitswesen und Industrietechnik in der DACH Region</a:t>
                      </a:r>
                      <a:endParaRPr lang="en-GB"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195" marR="36195" marT="9525" marB="0" anchor="ctr">
                    <a:lnL w="28575"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10004"/>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2</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MAIN II/VIII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Pan-Europäischer Spezialist für Unternehmenssoftware/SaaS-Unternehmen  </a:t>
                      </a:r>
                      <a:endParaRPr lang="en-GB"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195" marR="36195" marT="9525"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2978971102"/>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3</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LEA </a:t>
                      </a: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III </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B2B-Software-Spezialist mit Fokus auf die DACH-Region</a:t>
                      </a:r>
                      <a:endParaRPr lang="en-GB"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195" marR="36195" marT="9525"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3837298176"/>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4</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err="1">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Priveq</a:t>
                      </a: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VII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Nordischer Fonds mit Schwerpunkt auf LMM-Wachstum und Buyout-Investitionen</a:t>
                      </a:r>
                    </a:p>
                  </a:txBody>
                  <a:tcPr marL="36195" marR="36195" marT="9525"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1901631220"/>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5</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err="1">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Vendis</a:t>
                      </a: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IV</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Pan-Europäischer Spezialist für den Konsumgütersektor</a:t>
                      </a:r>
                      <a:endParaRPr lang="en-GB"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195" marR="36195" marT="9525"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2922600848"/>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6</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Fund III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Spezialist für Anbieter von Unternehmensdienstleistungen in der Benelux Region</a:t>
                      </a:r>
                      <a:endParaRPr lang="en-GB" sz="1100" kern="120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195" marR="36195" marT="9525"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3394975410"/>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7</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Fund V</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Französischer Fonds mit starker Multi-Sektor Expertise</a:t>
                      </a:r>
                    </a:p>
                  </a:txBody>
                  <a:tcPr marL="36195" marR="36195" marT="9525"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1327860572"/>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8</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Fund III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LMM-Fonds mit Fokus auf Unternehmens- und Technologieservice Sektor </a:t>
                      </a:r>
                      <a:endParaRPr lang="en-GB" sz="1100" kern="120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195" marR="36195" marT="9525"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2031802419"/>
                  </a:ext>
                </a:extLst>
              </a:tr>
            </a:tbl>
          </a:graphicData>
        </a:graphic>
      </p:graphicFrame>
      <p:graphicFrame>
        <p:nvGraphicFramePr>
          <p:cNvPr id="18" name="Tabelle 9">
            <a:extLst>
              <a:ext uri="{FF2B5EF4-FFF2-40B4-BE49-F238E27FC236}">
                <a16:creationId xmlns="" xmlns:a16="http://schemas.microsoft.com/office/drawing/2014/main" id="{9F07535B-BD7F-4399-984B-D41248291451}"/>
              </a:ext>
            </a:extLst>
          </p:cNvPr>
          <p:cNvGraphicFramePr>
            <a:graphicFrameLocks noGrp="1"/>
          </p:cNvGraphicFramePr>
          <p:nvPr>
            <p:extLst/>
          </p:nvPr>
        </p:nvGraphicFramePr>
        <p:xfrm>
          <a:off x="14470" y="3813080"/>
          <a:ext cx="6028200" cy="2176761"/>
        </p:xfrm>
        <a:graphic>
          <a:graphicData uri="http://schemas.openxmlformats.org/drawingml/2006/table">
            <a:tbl>
              <a:tblPr firstRow="1" bandRow="1">
                <a:tableStyleId>{F5AB1C69-6EDB-4FF4-983F-18BD219EF322}</a:tableStyleId>
              </a:tblPr>
              <a:tblGrid>
                <a:gridCol w="225833">
                  <a:extLst>
                    <a:ext uri="{9D8B030D-6E8A-4147-A177-3AD203B41FA5}">
                      <a16:colId xmlns="" xmlns:a16="http://schemas.microsoft.com/office/drawing/2014/main" val="3521711313"/>
                    </a:ext>
                  </a:extLst>
                </a:gridCol>
                <a:gridCol w="963899">
                  <a:extLst>
                    <a:ext uri="{9D8B030D-6E8A-4147-A177-3AD203B41FA5}">
                      <a16:colId xmlns="" xmlns:a16="http://schemas.microsoft.com/office/drawing/2014/main" val="20000"/>
                    </a:ext>
                  </a:extLst>
                </a:gridCol>
                <a:gridCol w="4838468">
                  <a:extLst>
                    <a:ext uri="{9D8B030D-6E8A-4147-A177-3AD203B41FA5}">
                      <a16:colId xmlns="" xmlns:a16="http://schemas.microsoft.com/office/drawing/2014/main" val="1127583246"/>
                    </a:ext>
                  </a:extLst>
                </a:gridCol>
              </a:tblGrid>
              <a:tr h="277041">
                <a:tc>
                  <a:txBody>
                    <a:bodyPr/>
                    <a:lstStyle/>
                    <a:p>
                      <a:pPr algn="ctr"/>
                      <a:r>
                        <a:rPr lang="en-US" sz="1100" b="1" u="sng"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a:t>
                      </a:r>
                    </a:p>
                  </a:txBody>
                  <a:tcPr marL="36000" marR="36000" marT="0" marB="0" anchor="ctr">
                    <a:lnR w="28575" cap="flat" cmpd="sng" algn="ctr">
                      <a:solidFill>
                        <a:schemeClr val="bg1"/>
                      </a:solidFill>
                      <a:prstDash val="solid"/>
                      <a:round/>
                      <a:headEnd type="none" w="med" len="med"/>
                      <a:tailEnd type="none" w="med" len="med"/>
                    </a:lnR>
                    <a:solidFill>
                      <a:schemeClr val="bg1">
                        <a:lumMod val="85000"/>
                      </a:schemeClr>
                    </a:solidFill>
                  </a:tcPr>
                </a:tc>
                <a:tc>
                  <a:txBody>
                    <a:bodyPr/>
                    <a:lstStyle/>
                    <a:p>
                      <a:pPr algn="l"/>
                      <a:r>
                        <a:rPr lang="en-US" sz="1100" u="sng"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Fonds</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chemeClr val="bg1">
                        <a:lumMod val="85000"/>
                      </a:schemeClr>
                    </a:solidFill>
                  </a:tcPr>
                </a:tc>
                <a:tc>
                  <a:txBody>
                    <a:bodyPr/>
                    <a:lstStyle/>
                    <a:p>
                      <a:pPr algn="l"/>
                      <a:r>
                        <a:rPr lang="en-US" sz="1100" b="1" u="sng" kern="1200" noProof="0" dirty="0" err="1">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Investitionsfokus</a:t>
                      </a:r>
                      <a:endParaRPr lang="en-US" sz="1100" b="1" u="sng"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000" marR="36000" marT="0" marB="0" anchor="ctr">
                    <a:lnL w="28575"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2458217116"/>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1</a:t>
                      </a:r>
                    </a:p>
                  </a:txBody>
                  <a:tcPr marL="36000" marR="36000" marT="0" marB="0" anchor="ctr">
                    <a:lnR w="28575" cap="flat" cmpd="sng" algn="ctr">
                      <a:solidFill>
                        <a:schemeClr val="bg1"/>
                      </a:solidFill>
                      <a:prstDash val="solid"/>
                      <a:round/>
                      <a:headEnd type="none" w="med" len="med"/>
                      <a:tailEnd type="none" w="med" len="med"/>
                    </a:lnR>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Seidler VIII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Fokus auf hochqualitative und gründergeführte Unternehmen</a:t>
                      </a:r>
                      <a:endPar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000" marR="36000" marT="0" marB="0" anchor="ctr">
                    <a:lnL w="28575"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10004"/>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2</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CIVC VII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Beteiligungen an wachstumsstarken Unternehmensdienstleistern</a:t>
                      </a:r>
                      <a:endPar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000" marR="36000" marT="0"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2978971102"/>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3</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Rock Island VI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Fokus auf KMUs in den Sektoren Fertigung, Vertrieb &amp; Dienstleistungen</a:t>
                      </a:r>
                      <a:endParaRPr lang="en-US" sz="1100" strike="sngStrike" kern="1200" noProof="0" dirty="0">
                        <a:solidFill>
                          <a:srgbClr val="104B70"/>
                        </a:solidFill>
                        <a:highlight>
                          <a:srgbClr val="FFFF00"/>
                        </a:highlight>
                        <a:latin typeface="Calibri Light" panose="020F0302020204030204" pitchFamily="34" charset="0"/>
                        <a:ea typeface="Roboto Condensed" panose="02000000000000000000" pitchFamily="2" charset="0"/>
                        <a:cs typeface="Calibri Light" panose="020F0302020204030204" pitchFamily="34" charset="0"/>
                      </a:endParaRPr>
                    </a:p>
                  </a:txBody>
                  <a:tcPr marL="36000" marR="36000" marT="0"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3837298176"/>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4</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McCarthy VIII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Gründergeführte Unternehmensdienstleister</a:t>
                      </a:r>
                      <a:r>
                        <a:rPr lang="de-DE" sz="1100"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&amp; Konsumgüterhersteller</a:t>
                      </a:r>
                      <a:endPar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000" marR="36000" marT="0"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1901631220"/>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u="none"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5</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u="none" kern="1200" noProof="0" dirty="0" err="1">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Kingswood</a:t>
                      </a:r>
                      <a:r>
                        <a:rPr lang="en-US" sz="1100" u="none"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III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u="none"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Wertorientierter Ansatz mit Fokus auf Komplexität &amp; operative Involvierung</a:t>
                      </a:r>
                      <a:endParaRPr lang="en-US" sz="1100" u="none"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000" marR="36000" marT="0"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2922600848"/>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u="none"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6</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u="none"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Saw Mill III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u="none" kern="120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Fokus auf Unternehmen in den Sektoren Fertigung, Vertrieb &amp; Dienstleistungen</a:t>
                      </a:r>
                      <a:endParaRPr lang="en-US" sz="1100" u="none"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000" marR="36000" marT="0"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3189616888"/>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7</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err="1">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Resurgens</a:t>
                      </a: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III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err="1">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Fokus</a:t>
                      </a: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auf </a:t>
                      </a:r>
                      <a:r>
                        <a:rPr lang="en-US" sz="1100" kern="1200" noProof="0" dirty="0" err="1">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Mehrheitsbeteiligung</a:t>
                      </a:r>
                      <a:r>
                        <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 in B2B </a:t>
                      </a:r>
                      <a:r>
                        <a:rPr lang="en-US" sz="1100" kern="1200" noProof="0" dirty="0" err="1">
                          <a:solidFill>
                            <a:srgbClr val="104B70"/>
                          </a:solidFill>
                          <a:latin typeface="Calibri Light" panose="020F0302020204030204" pitchFamily="34" charset="0"/>
                          <a:ea typeface="Roboto Condensed" panose="02000000000000000000" pitchFamily="2" charset="0"/>
                          <a:cs typeface="Calibri Light" panose="020F0302020204030204" pitchFamily="34" charset="0"/>
                        </a:rPr>
                        <a:t>Softwareunternehmen</a:t>
                      </a:r>
                      <a:endParaRPr lang="en-US" sz="1100" kern="1200" noProof="0" dirty="0">
                        <a:solidFill>
                          <a:srgbClr val="104B70"/>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000" marR="36000" marT="0"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492612000"/>
                  </a:ext>
                </a:extLst>
              </a:tr>
              <a:tr h="237465">
                <a:tc>
                  <a:txBody>
                    <a:bodyPr/>
                    <a:lstStyle/>
                    <a:p>
                      <a:pPr marL="0" marR="0" lvl="0" indent="0" algn="ctr" defTabSz="1149584" rtl="0" eaLnBrk="1" fontAlgn="auto" latinLnBrk="0" hangingPunct="1">
                        <a:lnSpc>
                          <a:spcPct val="100000"/>
                        </a:lnSpc>
                        <a:spcBef>
                          <a:spcPts val="0"/>
                        </a:spcBef>
                        <a:spcAft>
                          <a:spcPts val="0"/>
                        </a:spcAft>
                        <a:buClrTx/>
                        <a:buSzTx/>
                        <a:buFontTx/>
                        <a:buNone/>
                        <a:tabLst/>
                        <a:defRPr/>
                      </a:pPr>
                      <a:r>
                        <a:rPr lang="en-US" sz="1100" kern="1200" noProof="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8</a:t>
                      </a:r>
                    </a:p>
                  </a:txBody>
                  <a:tcPr marL="36000" marR="36000" marT="0" marB="0" anchor="ctr">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en-US" sz="1100" kern="1200" noProof="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Fund VI</a:t>
                      </a:r>
                    </a:p>
                  </a:txBody>
                  <a:tcPr marL="36000" marR="3600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marL="0" marR="0" lvl="0" indent="0" algn="l" defTabSz="1149584" rtl="0" eaLnBrk="1" fontAlgn="auto" latinLnBrk="0" hangingPunct="1">
                        <a:lnSpc>
                          <a:spcPct val="100000"/>
                        </a:lnSpc>
                        <a:spcBef>
                          <a:spcPts val="0"/>
                        </a:spcBef>
                        <a:spcAft>
                          <a:spcPts val="0"/>
                        </a:spcAft>
                        <a:buClrTx/>
                        <a:buSzTx/>
                        <a:buFontTx/>
                        <a:buNone/>
                        <a:tabLst/>
                        <a:defRPr/>
                      </a:pPr>
                      <a:r>
                        <a:rPr lang="de-DE" sz="1100" kern="1200" noProof="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rPr>
                        <a:t>Fokus auf hochqualitative und gründergeführte wachstumsstarke Unternehmen</a:t>
                      </a:r>
                      <a:endParaRPr lang="en-US" sz="1100" kern="1200" noProof="0" dirty="0">
                        <a:solidFill>
                          <a:schemeClr val="tx1">
                            <a:lumMod val="65000"/>
                            <a:lumOff val="35000"/>
                          </a:schemeClr>
                        </a:solidFill>
                        <a:latin typeface="Calibri Light" panose="020F0302020204030204" pitchFamily="34" charset="0"/>
                        <a:ea typeface="Roboto Condensed" panose="02000000000000000000" pitchFamily="2" charset="0"/>
                        <a:cs typeface="Calibri Light" panose="020F0302020204030204" pitchFamily="34" charset="0"/>
                      </a:endParaRPr>
                    </a:p>
                  </a:txBody>
                  <a:tcPr marL="36000" marR="36000" marT="0" marB="0" anchor="ctr">
                    <a:lnL w="2857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3480360843"/>
                  </a:ext>
                </a:extLst>
              </a:tr>
            </a:tbl>
          </a:graphicData>
        </a:graphic>
      </p:graphicFrame>
      <p:grpSp>
        <p:nvGrpSpPr>
          <p:cNvPr id="22" name="Gruppieren 21">
            <a:extLst>
              <a:ext uri="{FF2B5EF4-FFF2-40B4-BE49-F238E27FC236}">
                <a16:creationId xmlns="" xmlns:a16="http://schemas.microsoft.com/office/drawing/2014/main" id="{66C25E6D-4B2C-4BE6-A70C-FBC9A38E6DCF}"/>
              </a:ext>
            </a:extLst>
          </p:cNvPr>
          <p:cNvGrpSpPr/>
          <p:nvPr/>
        </p:nvGrpSpPr>
        <p:grpSpPr>
          <a:xfrm>
            <a:off x="5519562" y="1672931"/>
            <a:ext cx="1588124" cy="1299859"/>
            <a:chOff x="5604198" y="1313335"/>
            <a:chExt cx="1588124" cy="1299859"/>
          </a:xfrm>
        </p:grpSpPr>
        <p:pic>
          <p:nvPicPr>
            <p:cNvPr id="14" name="Grafik 13">
              <a:extLst>
                <a:ext uri="{FF2B5EF4-FFF2-40B4-BE49-F238E27FC236}">
                  <a16:creationId xmlns="" xmlns:a16="http://schemas.microsoft.com/office/drawing/2014/main" id="{4BB1BB10-ECD5-4E8D-B834-F77463F01C0B}"/>
                </a:ext>
              </a:extLst>
            </p:cNvPr>
            <p:cNvPicPr>
              <a:picLocks noChangeAspect="1"/>
            </p:cNvPicPr>
            <p:nvPr/>
          </p:nvPicPr>
          <p:blipFill rotWithShape="1">
            <a:blip r:embed="rId4"/>
            <a:srcRect l="7774" t="91448" r="73653" b="2539"/>
            <a:stretch/>
          </p:blipFill>
          <p:spPr>
            <a:xfrm>
              <a:off x="5604198" y="1313335"/>
              <a:ext cx="1454147" cy="351077"/>
            </a:xfrm>
            <a:prstGeom prst="rect">
              <a:avLst/>
            </a:prstGeom>
          </p:spPr>
        </p:pic>
        <p:pic>
          <p:nvPicPr>
            <p:cNvPr id="19" name="Grafik 18">
              <a:extLst>
                <a:ext uri="{FF2B5EF4-FFF2-40B4-BE49-F238E27FC236}">
                  <a16:creationId xmlns="" xmlns:a16="http://schemas.microsoft.com/office/drawing/2014/main" id="{0C119B1B-D8B2-4603-96F8-54458C04989A}"/>
                </a:ext>
              </a:extLst>
            </p:cNvPr>
            <p:cNvPicPr>
              <a:picLocks noChangeAspect="1"/>
            </p:cNvPicPr>
            <p:nvPr/>
          </p:nvPicPr>
          <p:blipFill rotWithShape="1">
            <a:blip r:embed="rId4"/>
            <a:srcRect l="25918" t="91940" r="54323" b="2992"/>
            <a:stretch/>
          </p:blipFill>
          <p:spPr>
            <a:xfrm>
              <a:off x="5645294" y="1720216"/>
              <a:ext cx="1547028" cy="295906"/>
            </a:xfrm>
            <a:prstGeom prst="rect">
              <a:avLst/>
            </a:prstGeom>
          </p:spPr>
        </p:pic>
        <p:pic>
          <p:nvPicPr>
            <p:cNvPr id="20" name="Grafik 19">
              <a:extLst>
                <a:ext uri="{FF2B5EF4-FFF2-40B4-BE49-F238E27FC236}">
                  <a16:creationId xmlns="" xmlns:a16="http://schemas.microsoft.com/office/drawing/2014/main" id="{0C7E4E6C-20E2-48EF-8E60-EA71027CE4A2}"/>
                </a:ext>
              </a:extLst>
            </p:cNvPr>
            <p:cNvPicPr>
              <a:picLocks noChangeAspect="1"/>
            </p:cNvPicPr>
            <p:nvPr/>
          </p:nvPicPr>
          <p:blipFill rotWithShape="1">
            <a:blip r:embed="rId4"/>
            <a:srcRect l="45443" t="92473" r="35984" b="1514"/>
            <a:stretch/>
          </p:blipFill>
          <p:spPr>
            <a:xfrm>
              <a:off x="5614472" y="2127095"/>
              <a:ext cx="1454147" cy="351077"/>
            </a:xfrm>
            <a:prstGeom prst="rect">
              <a:avLst/>
            </a:prstGeom>
          </p:spPr>
        </p:pic>
        <p:pic>
          <p:nvPicPr>
            <p:cNvPr id="21" name="Grafik 20">
              <a:extLst>
                <a:ext uri="{FF2B5EF4-FFF2-40B4-BE49-F238E27FC236}">
                  <a16:creationId xmlns="" xmlns:a16="http://schemas.microsoft.com/office/drawing/2014/main" id="{5CED2A61-CAC4-45D4-838B-7EA997DA7451}"/>
                </a:ext>
              </a:extLst>
            </p:cNvPr>
            <p:cNvPicPr>
              <a:picLocks noChangeAspect="1"/>
            </p:cNvPicPr>
            <p:nvPr/>
          </p:nvPicPr>
          <p:blipFill rotWithShape="1">
            <a:blip r:embed="rId4"/>
            <a:srcRect l="62271" t="91545" r="22568" b="3931"/>
            <a:stretch/>
          </p:blipFill>
          <p:spPr>
            <a:xfrm>
              <a:off x="5604199" y="2349044"/>
              <a:ext cx="1187020" cy="264150"/>
            </a:xfrm>
            <a:prstGeom prst="rect">
              <a:avLst/>
            </a:prstGeom>
          </p:spPr>
        </p:pic>
      </p:grpSp>
      <p:sp>
        <p:nvSpPr>
          <p:cNvPr id="23" name="Rechteck: abgerundete Ecken 22">
            <a:extLst>
              <a:ext uri="{FF2B5EF4-FFF2-40B4-BE49-F238E27FC236}">
                <a16:creationId xmlns="" xmlns:a16="http://schemas.microsoft.com/office/drawing/2014/main" id="{3FBCE241-37B8-4803-98F5-3B60043E4DA8}"/>
              </a:ext>
            </a:extLst>
          </p:cNvPr>
          <p:cNvSpPr/>
          <p:nvPr/>
        </p:nvSpPr>
        <p:spPr>
          <a:xfrm>
            <a:off x="14615" y="6013094"/>
            <a:ext cx="12056110" cy="288000"/>
          </a:xfrm>
          <a:prstGeom prst="roundRect">
            <a:avLst/>
          </a:prstGeom>
          <a:solidFill>
            <a:srgbClr val="3B547C"/>
          </a:solidFill>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bg1"/>
                </a:solidFill>
                <a:latin typeface="Roboto Condensed" panose="02000000000000000000" pitchFamily="2" charset="0"/>
                <a:ea typeface="Roboto Condensed" panose="02000000000000000000" pitchFamily="2" charset="0"/>
                <a:cs typeface="Open Sans" panose="020B0606030504020204" pitchFamily="34" charset="0"/>
              </a:rPr>
              <a:t>      </a:t>
            </a:r>
            <a:r>
              <a:rPr lang="en-US" sz="1400"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MPEP Fund V </a:t>
            </a:r>
            <a:r>
              <a:rPr lang="en-US" sz="1400" dirty="0" err="1">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Zielgröße</a:t>
            </a:r>
            <a:r>
              <a:rPr lang="en-US" sz="1400"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  </a:t>
            </a:r>
            <a:r>
              <a:rPr lang="en-US" sz="1600" b="1"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€300m	 	  </a:t>
            </a:r>
            <a:r>
              <a:rPr lang="en-US" sz="1400"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Fundraising Status:  </a:t>
            </a:r>
            <a:r>
              <a:rPr lang="en-US" sz="1600" b="1"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€340m</a:t>
            </a:r>
            <a:r>
              <a:rPr lang="en-US" sz="1600" baseline="30000"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1 </a:t>
            </a:r>
            <a:r>
              <a:rPr lang="en-GB" sz="1400"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a:t>
            </a:r>
            <a:r>
              <a:rPr lang="en-GB" sz="1400" dirty="0" err="1">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davon</a:t>
            </a:r>
            <a:r>
              <a:rPr lang="en-GB" sz="1400"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 €200m closed)	           </a:t>
            </a:r>
            <a:r>
              <a:rPr lang="en-GB" sz="1400" dirty="0" err="1">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Kapitalzusagen</a:t>
            </a:r>
            <a:r>
              <a:rPr lang="en-GB" sz="1400"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 an</a:t>
            </a:r>
            <a:r>
              <a:rPr lang="en-US" sz="1400"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 Fonds:  </a:t>
            </a:r>
            <a:r>
              <a:rPr lang="en-US" sz="1600" b="1"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€227m</a:t>
            </a:r>
            <a:r>
              <a:rPr lang="en-US" sz="1600" baseline="30000"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2 </a:t>
            </a:r>
            <a:r>
              <a:rPr lang="en-GB" sz="1400" dirty="0">
                <a:solidFill>
                  <a:schemeClr val="bg1"/>
                </a:solidFill>
                <a:latin typeface="Calibri Light" panose="020F0302020204030204" pitchFamily="34" charset="0"/>
                <a:ea typeface="Roboto Condensed" panose="02000000000000000000" pitchFamily="2" charset="0"/>
                <a:cs typeface="Calibri Light" panose="020F0302020204030204" pitchFamily="34" charset="0"/>
              </a:rPr>
              <a:t> </a:t>
            </a:r>
            <a:endParaRPr lang="de-DE" sz="1400" dirty="0">
              <a:latin typeface="Calibri Light" panose="020F0302020204030204" pitchFamily="34" charset="0"/>
              <a:cs typeface="Calibri Light" panose="020F0302020204030204" pitchFamily="34" charset="0"/>
            </a:endParaRPr>
          </a:p>
        </p:txBody>
      </p:sp>
      <p:sp>
        <p:nvSpPr>
          <p:cNvPr id="24" name="Textfeld 23">
            <a:extLst>
              <a:ext uri="{FF2B5EF4-FFF2-40B4-BE49-F238E27FC236}">
                <a16:creationId xmlns="" xmlns:a16="http://schemas.microsoft.com/office/drawing/2014/main" id="{7649BD61-7075-4039-8EB8-AEF8E5736740}"/>
              </a:ext>
            </a:extLst>
          </p:cNvPr>
          <p:cNvSpPr txBox="1"/>
          <p:nvPr/>
        </p:nvSpPr>
        <p:spPr>
          <a:xfrm>
            <a:off x="39998" y="6579505"/>
            <a:ext cx="9455392" cy="307777"/>
          </a:xfrm>
          <a:prstGeom prst="rect">
            <a:avLst/>
          </a:prstGeom>
          <a:noFill/>
        </p:spPr>
        <p:txBody>
          <a:bodyPr wrap="square" rtlCol="0">
            <a:spAutoFit/>
          </a:bodyPr>
          <a:lstStyle/>
          <a:p>
            <a:r>
              <a:rPr lang="de-DE" sz="700" i="1" dirty="0">
                <a:latin typeface="Calibri Light" panose="020F0302020204030204" pitchFamily="34" charset="0"/>
                <a:ea typeface="Roboto Condensed" panose="02000000000000000000" pitchFamily="2" charset="0"/>
                <a:cs typeface="Calibri Light" panose="020F0302020204030204" pitchFamily="34" charset="0"/>
              </a:rPr>
              <a:t>(1) Inklusive bereits genehmigter </a:t>
            </a:r>
            <a:r>
              <a:rPr lang="de-DE" sz="700" i="1" dirty="0" err="1">
                <a:latin typeface="Calibri Light" panose="020F0302020204030204" pitchFamily="34" charset="0"/>
                <a:ea typeface="Roboto Condensed" panose="02000000000000000000" pitchFamily="2" charset="0"/>
                <a:cs typeface="Calibri Light" panose="020F0302020204030204" pitchFamily="34" charset="0"/>
              </a:rPr>
              <a:t>Investorencommitments</a:t>
            </a:r>
            <a:r>
              <a:rPr lang="de-DE" sz="700" i="1" dirty="0">
                <a:latin typeface="Calibri Light" panose="020F0302020204030204" pitchFamily="34" charset="0"/>
                <a:ea typeface="Roboto Condensed" panose="02000000000000000000" pitchFamily="2" charset="0"/>
                <a:cs typeface="Calibri Light" panose="020F0302020204030204" pitchFamily="34" charset="0"/>
              </a:rPr>
              <a:t>; </a:t>
            </a:r>
            <a:r>
              <a:rPr lang="en-US" altLang="en-US" sz="700" i="1" dirty="0">
                <a:latin typeface="Calibri Light" panose="020F0302020204030204" pitchFamily="34" charset="0"/>
                <a:ea typeface="Roboto Condensed" panose="02000000000000000000" pitchFamily="2" charset="0"/>
                <a:cs typeface="Calibri Light" panose="020F0302020204030204" pitchFamily="34" charset="0"/>
              </a:rPr>
              <a:t>(2) </a:t>
            </a:r>
            <a:r>
              <a:rPr lang="de-DE" sz="700" i="1" dirty="0">
                <a:latin typeface="Calibri Light" panose="020F0302020204030204" pitchFamily="34" charset="0"/>
                <a:ea typeface="Roboto Condensed" panose="02000000000000000000" pitchFamily="2" charset="0"/>
                <a:cs typeface="Calibri Light" panose="020F0302020204030204" pitchFamily="34" charset="0"/>
              </a:rPr>
              <a:t>Inklusive</a:t>
            </a:r>
            <a:r>
              <a:rPr lang="de-DE" altLang="en-US" sz="700" i="1" dirty="0">
                <a:latin typeface="Calibri Light" panose="020F0302020204030204" pitchFamily="34" charset="0"/>
                <a:ea typeface="Roboto Condensed" panose="02000000000000000000" pitchFamily="2" charset="0"/>
                <a:cs typeface="Calibri Light" panose="020F0302020204030204" pitchFamily="34" charset="0"/>
              </a:rPr>
              <a:t> IC genehmigter Fondsinvestments; USD/EUR-Wechselkurs vom 02.07.2024;</a:t>
            </a:r>
            <a:r>
              <a:rPr lang="en-US" altLang="en-US" sz="700" i="1" dirty="0">
                <a:latin typeface="Calibri Light" panose="020F0302020204030204" pitchFamily="34" charset="0"/>
                <a:ea typeface="Roboto Condensed" panose="02000000000000000000" pitchFamily="2" charset="0"/>
                <a:cs typeface="Calibri Light" panose="020F0302020204030204" pitchFamily="34" charset="0"/>
              </a:rPr>
              <a:t> </a:t>
            </a:r>
            <a:r>
              <a:rPr lang="de-DE" sz="700" i="1" dirty="0">
                <a:latin typeface="Calibri Light" panose="020F0302020204030204" pitchFamily="34" charset="0"/>
                <a:ea typeface="Roboto Condensed" panose="02000000000000000000" pitchFamily="2" charset="0"/>
                <a:cs typeface="Calibri Light" panose="020F0302020204030204" pitchFamily="34" charset="0"/>
              </a:rPr>
              <a:t>Es kann nicht zugesichert werden, dass MPEP Fund V in die aufgeführten potenziellen Portfoliofonds investieren wird bzw. in diesen als Investor akzeptiert wird. LMM = Lower Mid-Market</a:t>
            </a:r>
            <a:endParaRPr lang="en-US" sz="700" dirty="0">
              <a:latin typeface="Calibri Light" panose="020F0302020204030204" pitchFamily="34" charset="0"/>
              <a:cs typeface="Calibri Light" panose="020F0302020204030204" pitchFamily="34" charset="0"/>
            </a:endParaRPr>
          </a:p>
        </p:txBody>
      </p:sp>
      <p:pic>
        <p:nvPicPr>
          <p:cNvPr id="15" name="Grafik 14">
            <a:extLst>
              <a:ext uri="{FF2B5EF4-FFF2-40B4-BE49-F238E27FC236}">
                <a16:creationId xmlns="" xmlns:a16="http://schemas.microsoft.com/office/drawing/2014/main" id="{4F1EE6D5-7E6C-49B0-8362-9765FC043A2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7465" b="21116"/>
          <a:stretch/>
        </p:blipFill>
        <p:spPr>
          <a:xfrm>
            <a:off x="6738026" y="1197728"/>
            <a:ext cx="5560621" cy="2550634"/>
          </a:xfrm>
          <a:prstGeom prst="rect">
            <a:avLst/>
          </a:prstGeom>
        </p:spPr>
      </p:pic>
    </p:spTree>
    <p:extLst>
      <p:ext uri="{BB962C8B-B14F-4D97-AF65-F5344CB8AC3E}">
        <p14:creationId xmlns:p14="http://schemas.microsoft.com/office/powerpoint/2010/main" val="9797276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latin typeface="Calibri Light" panose="020F0302020204030204" pitchFamily="34" charset="0"/>
                <a:ea typeface="Calibri Light" panose="020F0302020204030204" pitchFamily="34" charset="0"/>
                <a:cs typeface="Calibri Light" panose="020F0302020204030204" pitchFamily="34" charset="0"/>
              </a:rPr>
              <a:pPr/>
              <a:t>42</a:t>
            </a:fld>
            <a:endParaRPr lang="de-DE" dirty="0">
              <a:solidFill>
                <a:prstClr val="black">
                  <a:lumMod val="50000"/>
                  <a:lumOff val="50000"/>
                </a:prst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Textplatzhalter 3">
            <a:extLst>
              <a:ext uri="{FF2B5EF4-FFF2-40B4-BE49-F238E27FC236}">
                <a16:creationId xmlns="" xmlns:a16="http://schemas.microsoft.com/office/drawing/2014/main" id="{C73D9D3D-C0D3-4F6E-8B26-A73A9DF64987}"/>
              </a:ext>
            </a:extLst>
          </p:cNvPr>
          <p:cNvSpPr>
            <a:spLocks noGrp="1"/>
          </p:cNvSpPr>
          <p:nvPr>
            <p:ph type="body" sz="quarter" idx="10"/>
          </p:nvPr>
        </p:nvSpPr>
        <p:spPr/>
        <p:txBody>
          <a:bodyPr/>
          <a:lstStyle/>
          <a:p>
            <a:r>
              <a:rPr lang="de-DE" dirty="0"/>
              <a:t>LEA Mittelstandspartner III</a:t>
            </a:r>
          </a:p>
        </p:txBody>
      </p:sp>
      <p:grpSp>
        <p:nvGrpSpPr>
          <p:cNvPr id="6" name="Gruppieren 5">
            <a:extLst>
              <a:ext uri="{FF2B5EF4-FFF2-40B4-BE49-F238E27FC236}">
                <a16:creationId xmlns="" xmlns:a16="http://schemas.microsoft.com/office/drawing/2014/main" id="{740517B9-13F3-47BC-949B-667496787916}"/>
              </a:ext>
            </a:extLst>
          </p:cNvPr>
          <p:cNvGrpSpPr/>
          <p:nvPr/>
        </p:nvGrpSpPr>
        <p:grpSpPr>
          <a:xfrm>
            <a:off x="551318" y="1469013"/>
            <a:ext cx="2047636" cy="4581844"/>
            <a:chOff x="1629441" y="1238400"/>
            <a:chExt cx="1761560" cy="4859627"/>
          </a:xfrm>
        </p:grpSpPr>
        <p:sp>
          <p:nvSpPr>
            <p:cNvPr id="7" name="Textfeld 6">
              <a:extLst>
                <a:ext uri="{FF2B5EF4-FFF2-40B4-BE49-F238E27FC236}">
                  <a16:creationId xmlns="" xmlns:a16="http://schemas.microsoft.com/office/drawing/2014/main" id="{5BFAB3B2-6B5E-46C7-AC8D-EB80CED95B49}"/>
                </a:ext>
              </a:extLst>
            </p:cNvPr>
            <p:cNvSpPr txBox="1"/>
            <p:nvPr/>
          </p:nvSpPr>
          <p:spPr>
            <a:xfrm>
              <a:off x="1740001" y="2502001"/>
              <a:ext cx="1540933" cy="528826"/>
            </a:xfrm>
            <a:prstGeom prst="rect">
              <a:avLst/>
            </a:prstGeom>
            <a:noFill/>
          </p:spPr>
          <p:txBody>
            <a:bodyPr wrap="square" rtlCol="0">
              <a:spAutoFit/>
            </a:bodyPr>
            <a:lstStyle/>
            <a:p>
              <a:r>
                <a:rPr lang="de-DE" sz="1320" b="1"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Vintage</a:t>
              </a:r>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Jahr:</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2024 est.</a:t>
              </a:r>
            </a:p>
          </p:txBody>
        </p:sp>
        <p:sp>
          <p:nvSpPr>
            <p:cNvPr id="8" name="Textfeld 7">
              <a:extLst>
                <a:ext uri="{FF2B5EF4-FFF2-40B4-BE49-F238E27FC236}">
                  <a16:creationId xmlns="" xmlns:a16="http://schemas.microsoft.com/office/drawing/2014/main" id="{158E1A38-663D-4770-925F-35C2319F161A}"/>
                </a:ext>
              </a:extLst>
            </p:cNvPr>
            <p:cNvSpPr txBox="1"/>
            <p:nvPr/>
          </p:nvSpPr>
          <p:spPr>
            <a:xfrm>
              <a:off x="1740001" y="5569201"/>
              <a:ext cx="1540933" cy="528826"/>
            </a:xfrm>
            <a:prstGeom prst="rect">
              <a:avLst/>
            </a:prstGeom>
            <a:noFill/>
          </p:spPr>
          <p:txBody>
            <a:bodyPr wrap="square" rtlCol="0">
              <a:spAutoFit/>
            </a:bodyPr>
            <a:lstStyle/>
            <a:p>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Investitionsquelle:</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MPEP Netzwerk</a:t>
              </a:r>
            </a:p>
          </p:txBody>
        </p:sp>
        <p:sp>
          <p:nvSpPr>
            <p:cNvPr id="9" name="Textfeld 8">
              <a:extLst>
                <a:ext uri="{FF2B5EF4-FFF2-40B4-BE49-F238E27FC236}">
                  <a16:creationId xmlns="" xmlns:a16="http://schemas.microsoft.com/office/drawing/2014/main" id="{6C322A9E-C54E-46A8-BE6A-8128DB60067F}"/>
                </a:ext>
              </a:extLst>
            </p:cNvPr>
            <p:cNvSpPr txBox="1"/>
            <p:nvPr/>
          </p:nvSpPr>
          <p:spPr>
            <a:xfrm>
              <a:off x="1740001" y="1782001"/>
              <a:ext cx="1540933" cy="744275"/>
            </a:xfrm>
            <a:prstGeom prst="rect">
              <a:avLst/>
            </a:prstGeom>
            <a:noFill/>
          </p:spPr>
          <p:txBody>
            <a:bodyPr wrap="square" rtlCol="0">
              <a:spAutoFit/>
            </a:bodyPr>
            <a:lstStyle/>
            <a:p>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Zielfondsgröße:</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€565 Mio.</a:t>
              </a:r>
            </a:p>
            <a:p>
              <a:endPar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0" name="Textfeld 9">
              <a:extLst>
                <a:ext uri="{FF2B5EF4-FFF2-40B4-BE49-F238E27FC236}">
                  <a16:creationId xmlns="" xmlns:a16="http://schemas.microsoft.com/office/drawing/2014/main" id="{6FA0AC97-8164-4E18-8FF9-8C26E84B05A1}"/>
                </a:ext>
              </a:extLst>
            </p:cNvPr>
            <p:cNvSpPr txBox="1"/>
            <p:nvPr/>
          </p:nvSpPr>
          <p:spPr>
            <a:xfrm>
              <a:off x="1740000" y="3222001"/>
              <a:ext cx="1651000" cy="528826"/>
            </a:xfrm>
            <a:prstGeom prst="rect">
              <a:avLst/>
            </a:prstGeom>
            <a:noFill/>
          </p:spPr>
          <p:txBody>
            <a:bodyPr wrap="square" rtlCol="0">
              <a:spAutoFit/>
            </a:bodyPr>
            <a:lstStyle/>
            <a:p>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Investment Region:</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DACH</a:t>
              </a:r>
            </a:p>
          </p:txBody>
        </p:sp>
        <p:sp>
          <p:nvSpPr>
            <p:cNvPr id="11" name="Textfeld 10">
              <a:extLst>
                <a:ext uri="{FF2B5EF4-FFF2-40B4-BE49-F238E27FC236}">
                  <a16:creationId xmlns="" xmlns:a16="http://schemas.microsoft.com/office/drawing/2014/main" id="{DABF5AEB-BE2A-488F-B264-15F8CF5D57C8}"/>
                </a:ext>
              </a:extLst>
            </p:cNvPr>
            <p:cNvSpPr txBox="1"/>
            <p:nvPr/>
          </p:nvSpPr>
          <p:spPr>
            <a:xfrm>
              <a:off x="1740001" y="3942001"/>
              <a:ext cx="1540933" cy="528826"/>
            </a:xfrm>
            <a:prstGeom prst="rect">
              <a:avLst/>
            </a:prstGeom>
            <a:noFill/>
          </p:spPr>
          <p:txBody>
            <a:bodyPr wrap="square" rtlCol="0">
              <a:spAutoFit/>
            </a:bodyPr>
            <a:lstStyle/>
            <a:p>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Investment Strategie:</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Buyout</a:t>
              </a:r>
            </a:p>
          </p:txBody>
        </p:sp>
        <p:sp>
          <p:nvSpPr>
            <p:cNvPr id="12" name="Textfeld 11">
              <a:extLst>
                <a:ext uri="{FF2B5EF4-FFF2-40B4-BE49-F238E27FC236}">
                  <a16:creationId xmlns="" xmlns:a16="http://schemas.microsoft.com/office/drawing/2014/main" id="{8ED67BE5-CF58-49A6-BB23-CCD0546A2221}"/>
                </a:ext>
              </a:extLst>
            </p:cNvPr>
            <p:cNvSpPr txBox="1"/>
            <p:nvPr/>
          </p:nvSpPr>
          <p:spPr>
            <a:xfrm>
              <a:off x="1740002" y="4662001"/>
              <a:ext cx="1540932" cy="528826"/>
            </a:xfrm>
            <a:prstGeom prst="rect">
              <a:avLst/>
            </a:prstGeom>
            <a:noFill/>
          </p:spPr>
          <p:txBody>
            <a:bodyPr wrap="square" rtlCol="0">
              <a:spAutoFit/>
            </a:bodyPr>
            <a:lstStyle/>
            <a:p>
              <a:r>
                <a:rPr lang="de-DE" sz="132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Beteiligungsgröße </a:t>
              </a:r>
            </a:p>
            <a:p>
              <a:r>
                <a:rPr lang="de-DE" sz="132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€20,0 Mio. </a:t>
              </a:r>
            </a:p>
          </p:txBody>
        </p:sp>
        <p:cxnSp>
          <p:nvCxnSpPr>
            <p:cNvPr id="13" name="Gerader Verbinder 20">
              <a:extLst>
                <a:ext uri="{FF2B5EF4-FFF2-40B4-BE49-F238E27FC236}">
                  <a16:creationId xmlns="" xmlns:a16="http://schemas.microsoft.com/office/drawing/2014/main" id="{96AE86DE-842F-49C0-BFF3-321075799392}"/>
                </a:ext>
              </a:extLst>
            </p:cNvPr>
            <p:cNvCxnSpPr/>
            <p:nvPr/>
          </p:nvCxnSpPr>
          <p:spPr>
            <a:xfrm>
              <a:off x="1629441" y="1330799"/>
              <a:ext cx="0" cy="4757385"/>
            </a:xfrm>
            <a:prstGeom prst="line">
              <a:avLst/>
            </a:prstGeom>
            <a:ln w="12700">
              <a:solidFill>
                <a:srgbClr val="BDA477"/>
              </a:solidFill>
            </a:ln>
            <a:effectLst/>
          </p:spPr>
          <p:style>
            <a:lnRef idx="2">
              <a:schemeClr val="accent2"/>
            </a:lnRef>
            <a:fillRef idx="0">
              <a:schemeClr val="accent2"/>
            </a:fillRef>
            <a:effectRef idx="1">
              <a:schemeClr val="accent2"/>
            </a:effectRef>
            <a:fontRef idx="minor">
              <a:schemeClr val="tx1"/>
            </a:fontRef>
          </p:style>
        </p:cxnSp>
        <p:sp>
          <p:nvSpPr>
            <p:cNvPr id="14" name="Textfeld 13">
              <a:extLst>
                <a:ext uri="{FF2B5EF4-FFF2-40B4-BE49-F238E27FC236}">
                  <a16:creationId xmlns="" xmlns:a16="http://schemas.microsoft.com/office/drawing/2014/main" id="{5AE9AC44-BD23-4A77-B3BF-B44451295398}"/>
                </a:ext>
              </a:extLst>
            </p:cNvPr>
            <p:cNvSpPr txBox="1"/>
            <p:nvPr/>
          </p:nvSpPr>
          <p:spPr>
            <a:xfrm>
              <a:off x="1740001" y="1238400"/>
              <a:ext cx="1651000" cy="374926"/>
            </a:xfrm>
            <a:prstGeom prst="rect">
              <a:avLst/>
            </a:prstGeom>
            <a:noFill/>
          </p:spPr>
          <p:txBody>
            <a:bodyPr wrap="square" rtlCol="0">
              <a:spAutoFit/>
            </a:bodyPr>
            <a:lstStyle/>
            <a:p>
              <a:r>
                <a:rPr lang="en-GB" sz="1697" b="1" dirty="0">
                  <a:solidFill>
                    <a:srgbClr val="BDA477"/>
                  </a:solidFill>
                  <a:latin typeface="Calibri Light" panose="020F0302020204030204" pitchFamily="34" charset="0"/>
                  <a:ea typeface="Calibri Light" panose="020F0302020204030204" pitchFamily="34" charset="0"/>
                  <a:cs typeface="Calibri Light" panose="020F0302020204030204" pitchFamily="34" charset="0"/>
                </a:rPr>
                <a:t>KEY FACTS</a:t>
              </a:r>
            </a:p>
          </p:txBody>
        </p:sp>
      </p:grpSp>
      <p:sp>
        <p:nvSpPr>
          <p:cNvPr id="21" name="Textfeld 20">
            <a:extLst>
              <a:ext uri="{FF2B5EF4-FFF2-40B4-BE49-F238E27FC236}">
                <a16:creationId xmlns="" xmlns:a16="http://schemas.microsoft.com/office/drawing/2014/main" id="{42DA3AB6-F5FF-4A6F-BA7B-D0A32BE64F1C}"/>
              </a:ext>
            </a:extLst>
          </p:cNvPr>
          <p:cNvSpPr txBox="1"/>
          <p:nvPr/>
        </p:nvSpPr>
        <p:spPr>
          <a:xfrm>
            <a:off x="410627" y="6596390"/>
            <a:ext cx="3069771" cy="261610"/>
          </a:xfrm>
          <a:prstGeom prst="rect">
            <a:avLst/>
          </a:prstGeom>
          <a:noFill/>
        </p:spPr>
        <p:txBody>
          <a:bodyPr wrap="square" rtlCol="0">
            <a:spAutoFit/>
          </a:bodyPr>
          <a:lstStyle/>
          <a:p>
            <a:r>
              <a:rPr lang="de-DE" sz="1100" dirty="0">
                <a:solidFill>
                  <a:srgbClr val="FF0000"/>
                </a:solidFill>
                <a:latin typeface="Calibri Light" panose="020F0302020204030204" pitchFamily="34" charset="0"/>
                <a:ea typeface="Calibri Light" panose="020F0302020204030204" pitchFamily="34" charset="0"/>
                <a:cs typeface="Calibri Light" panose="020F0302020204030204" pitchFamily="34" charset="0"/>
              </a:rPr>
              <a:t>Streng vertraulich</a:t>
            </a:r>
          </a:p>
        </p:txBody>
      </p:sp>
      <p:sp>
        <p:nvSpPr>
          <p:cNvPr id="24" name="Textfeld 23">
            <a:extLst>
              <a:ext uri="{FF2B5EF4-FFF2-40B4-BE49-F238E27FC236}">
                <a16:creationId xmlns="" xmlns:a16="http://schemas.microsoft.com/office/drawing/2014/main" id="{21D89713-6009-4AB2-84D5-A0BCF698B611}"/>
              </a:ext>
            </a:extLst>
          </p:cNvPr>
          <p:cNvSpPr txBox="1"/>
          <p:nvPr/>
        </p:nvSpPr>
        <p:spPr>
          <a:xfrm>
            <a:off x="7526309" y="4059295"/>
            <a:ext cx="4361390" cy="1832809"/>
          </a:xfrm>
          <a:prstGeom prst="rect">
            <a:avLst/>
          </a:prstGeom>
          <a:noFill/>
        </p:spPr>
        <p:txBody>
          <a:bodyPr wrap="square" rtlCol="0">
            <a:spAutoFit/>
          </a:bodyPr>
          <a:lstStyle/>
          <a:p>
            <a:pPr marL="171450" indent="-171450">
              <a:lnSpc>
                <a:spcPct val="120000"/>
              </a:lnSpc>
              <a:spcBef>
                <a:spcPts val="300"/>
              </a:spcBef>
              <a:buFont typeface="Wingdings" pitchFamily="2" charset="2"/>
              <a:buChar char="§"/>
            </a:pP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Starke, erfahrene und komplementäre geschäftsführende Partner mit umfassender Erfahrung im B2B-Software-Sektor</a:t>
            </a:r>
          </a:p>
          <a:p>
            <a:pPr marL="171450" indent="-171450">
              <a:lnSpc>
                <a:spcPct val="120000"/>
              </a:lnSpc>
              <a:spcBef>
                <a:spcPts val="300"/>
              </a:spcBef>
              <a:buFont typeface="Wingdings" pitchFamily="2" charset="2"/>
              <a:buChar char="§"/>
            </a:pP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Starke, vollständig realisierte Erfolgsbilanz mit einem kapitalgewichteten Brutto-MOIC von 4,0x </a:t>
            </a:r>
          </a:p>
          <a:p>
            <a:pPr marL="171450" indent="-171450">
              <a:lnSpc>
                <a:spcPct val="120000"/>
              </a:lnSpc>
              <a:spcBef>
                <a:spcPts val="300"/>
              </a:spcBef>
              <a:buFont typeface="Wingdings" pitchFamily="2" charset="2"/>
              <a:buChar char="§"/>
            </a:pPr>
            <a:r>
              <a:rPr lang="de-DE" sz="1100"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Sektorspezialist</a:t>
            </a: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mit einem fokussierten Ansatz und starker Expertise mit Schwerpunkt auf </a:t>
            </a:r>
            <a:r>
              <a:rPr lang="de-DE" sz="1100"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Buy</a:t>
            </a: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a:t>
            </a:r>
            <a:r>
              <a:rPr lang="de-DE" sz="1100"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and</a:t>
            </a: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a:t>
            </a:r>
            <a:r>
              <a:rPr lang="de-DE" sz="1100"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Build</a:t>
            </a:r>
            <a:endPar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endParaRPr>
          </a:p>
          <a:p>
            <a:pPr marL="171450" indent="-171450">
              <a:lnSpc>
                <a:spcPct val="120000"/>
              </a:lnSpc>
              <a:spcBef>
                <a:spcPts val="300"/>
              </a:spcBef>
              <a:buFont typeface="Wingdings" pitchFamily="2" charset="2"/>
              <a:buChar char="§"/>
            </a:pP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Markenname mit einem starken Ruf in der DACH-Region im B2B-Software-Sektor </a:t>
            </a:r>
          </a:p>
        </p:txBody>
      </p:sp>
      <p:sp>
        <p:nvSpPr>
          <p:cNvPr id="25" name="Textfeld 24">
            <a:extLst>
              <a:ext uri="{FF2B5EF4-FFF2-40B4-BE49-F238E27FC236}">
                <a16:creationId xmlns="" xmlns:a16="http://schemas.microsoft.com/office/drawing/2014/main" id="{B774AB00-F84C-4A13-9115-80C83879417A}"/>
              </a:ext>
            </a:extLst>
          </p:cNvPr>
          <p:cNvSpPr txBox="1"/>
          <p:nvPr/>
        </p:nvSpPr>
        <p:spPr>
          <a:xfrm>
            <a:off x="7549619" y="3782201"/>
            <a:ext cx="4151314" cy="382541"/>
          </a:xfrm>
          <a:prstGeom prst="rect">
            <a:avLst/>
          </a:prstGeom>
          <a:noFill/>
        </p:spPr>
        <p:txBody>
          <a:bodyPr wrap="square" rtlCol="0">
            <a:spAutoFit/>
          </a:bodyPr>
          <a:lstStyle/>
          <a:p>
            <a:r>
              <a:rPr lang="en-GB" sz="1886" b="1" dirty="0">
                <a:solidFill>
                  <a:srgbClr val="2E4F4C"/>
                </a:solidFill>
                <a:latin typeface="Calibri Light" panose="020F0302020204030204" pitchFamily="34" charset="0"/>
                <a:ea typeface="Calibri Light" panose="020F0302020204030204" pitchFamily="34" charset="0"/>
                <a:cs typeface="Calibri Light" panose="020F0302020204030204" pitchFamily="34" charset="0"/>
              </a:rPr>
              <a:t>INVESTMENT BEGRÜNDUNG</a:t>
            </a:r>
          </a:p>
        </p:txBody>
      </p:sp>
      <p:sp>
        <p:nvSpPr>
          <p:cNvPr id="26" name="Textfeld 25">
            <a:extLst>
              <a:ext uri="{FF2B5EF4-FFF2-40B4-BE49-F238E27FC236}">
                <a16:creationId xmlns="" xmlns:a16="http://schemas.microsoft.com/office/drawing/2014/main" id="{0832B840-EC52-48F6-8A3D-AAAFBC13D1C3}"/>
              </a:ext>
            </a:extLst>
          </p:cNvPr>
          <p:cNvSpPr txBox="1"/>
          <p:nvPr/>
        </p:nvSpPr>
        <p:spPr>
          <a:xfrm>
            <a:off x="7526309" y="2159847"/>
            <a:ext cx="4323202" cy="981807"/>
          </a:xfrm>
          <a:prstGeom prst="rect">
            <a:avLst/>
          </a:prstGeom>
          <a:noFill/>
        </p:spPr>
        <p:txBody>
          <a:bodyPr wrap="square" rtlCol="0">
            <a:spAutoFit/>
          </a:bodyPr>
          <a:lstStyle/>
          <a:p>
            <a:pPr marL="171450" indent="-171450">
              <a:lnSpc>
                <a:spcPct val="120000"/>
              </a:lnSpc>
              <a:spcBef>
                <a:spcPts val="300"/>
              </a:spcBef>
              <a:buFont typeface="Wingdings" pitchFamily="2" charset="2"/>
              <a:buChar char="§"/>
              <a:defRPr/>
            </a:pP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Hauptsitz in Karlsruhe</a:t>
            </a:r>
          </a:p>
          <a:p>
            <a:pPr marL="171450" indent="-171450" defTabSz="457200">
              <a:lnSpc>
                <a:spcPct val="120000"/>
              </a:lnSpc>
              <a:spcBef>
                <a:spcPts val="300"/>
              </a:spcBef>
              <a:buFont typeface="Wingdings" pitchFamily="2" charset="2"/>
              <a:buChar char="§"/>
              <a:defRPr/>
            </a:pPr>
            <a:r>
              <a:rPr lang="en-US" sz="1100"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Gegründet</a:t>
            </a:r>
            <a:r>
              <a:rPr lang="en-US"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in 2016</a:t>
            </a:r>
          </a:p>
          <a:p>
            <a:pPr marL="171450" indent="-171450" defTabSz="457200">
              <a:lnSpc>
                <a:spcPct val="120000"/>
              </a:lnSpc>
              <a:spcBef>
                <a:spcPts val="300"/>
              </a:spcBef>
              <a:buFont typeface="Wingdings" pitchFamily="2" charset="2"/>
              <a:buChar char="§"/>
              <a:defRPr/>
            </a:pPr>
            <a:r>
              <a:rPr lang="de-DE" sz="11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Fokus auf Control-Buyout-Investitionen in B2B-Softwareunternehmen in der DACH-Region</a:t>
            </a:r>
          </a:p>
        </p:txBody>
      </p:sp>
      <p:sp>
        <p:nvSpPr>
          <p:cNvPr id="27" name="Textfeld 26">
            <a:extLst>
              <a:ext uri="{FF2B5EF4-FFF2-40B4-BE49-F238E27FC236}">
                <a16:creationId xmlns="" xmlns:a16="http://schemas.microsoft.com/office/drawing/2014/main" id="{40666943-0C24-48FF-BDE1-3085CC363163}"/>
              </a:ext>
            </a:extLst>
          </p:cNvPr>
          <p:cNvSpPr txBox="1"/>
          <p:nvPr/>
        </p:nvSpPr>
        <p:spPr>
          <a:xfrm>
            <a:off x="7532250" y="1819689"/>
            <a:ext cx="3211949" cy="382541"/>
          </a:xfrm>
          <a:prstGeom prst="rect">
            <a:avLst/>
          </a:prstGeom>
          <a:noFill/>
        </p:spPr>
        <p:txBody>
          <a:bodyPr wrap="square" rtlCol="0">
            <a:spAutoFit/>
          </a:bodyPr>
          <a:lstStyle/>
          <a:p>
            <a:r>
              <a:rPr lang="en-GB" sz="1886" b="1" dirty="0">
                <a:solidFill>
                  <a:srgbClr val="2E4F4C"/>
                </a:solidFill>
                <a:latin typeface="Calibri Light" panose="020F0302020204030204" pitchFamily="34" charset="0"/>
                <a:ea typeface="Calibri Light" panose="020F0302020204030204" pitchFamily="34" charset="0"/>
                <a:cs typeface="Calibri Light" panose="020F0302020204030204" pitchFamily="34" charset="0"/>
              </a:rPr>
              <a:t>MANAGER HINTERGRUND</a:t>
            </a:r>
          </a:p>
        </p:txBody>
      </p:sp>
      <p:pic>
        <p:nvPicPr>
          <p:cNvPr id="23" name="Picture 3">
            <a:extLst>
              <a:ext uri="{FF2B5EF4-FFF2-40B4-BE49-F238E27FC236}">
                <a16:creationId xmlns="" xmlns:a16="http://schemas.microsoft.com/office/drawing/2014/main" id="{0C4F5603-9919-4988-8D89-308D28857AA5}"/>
              </a:ext>
            </a:extLst>
          </p:cNvPr>
          <p:cNvPicPr>
            <a:picLocks noChangeAspect="1"/>
          </p:cNvPicPr>
          <p:nvPr/>
        </p:nvPicPr>
        <p:blipFill>
          <a:blip r:embed="rId3"/>
          <a:stretch>
            <a:fillRect/>
          </a:stretch>
        </p:blipFill>
        <p:spPr>
          <a:xfrm>
            <a:off x="4004549" y="1262237"/>
            <a:ext cx="2236245" cy="1215905"/>
          </a:xfrm>
          <a:prstGeom prst="rect">
            <a:avLst/>
          </a:prstGeom>
        </p:spPr>
      </p:pic>
      <p:pic>
        <p:nvPicPr>
          <p:cNvPr id="1026" name="Picture 2" descr="https://www.leapartners.de/fileadmin/_processed_/d/d/csm_Sebastian_Mueller_77e5905a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3366" y="2759502"/>
            <a:ext cx="1758649" cy="16161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leapartners.de/fileadmin/_processed_/2/4/csm_Christian_Roth_3dc1c581c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3059" y="2759503"/>
            <a:ext cx="1758649" cy="16161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leapartners.de/fileadmin/_processed_/2/2/csm_Philipp_Hertel_2ae0314ff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43366" y="4527640"/>
            <a:ext cx="1758649" cy="16161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leapartners.de/fileadmin/_processed_/a/f/csm_Nils_Seele_616c9cfc78.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63059" y="4531681"/>
            <a:ext cx="1758649" cy="16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6760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B151344-2787-0F42-9B8B-AE263F6B6993}" type="slidenum">
              <a:rPr lang="de-DE" smtClean="0"/>
              <a:pPr/>
              <a:t>43</a:t>
            </a:fld>
            <a:endParaRPr lang="de-DE" dirty="0"/>
          </a:p>
        </p:txBody>
      </p:sp>
      <p:sp>
        <p:nvSpPr>
          <p:cNvPr id="4" name="Textplatzhalter 3">
            <a:extLst>
              <a:ext uri="{FF2B5EF4-FFF2-40B4-BE49-F238E27FC236}">
                <a16:creationId xmlns="" xmlns:a16="http://schemas.microsoft.com/office/drawing/2014/main" id="{C73D9D3D-C0D3-4F6E-8B26-A73A9DF64987}"/>
              </a:ext>
            </a:extLst>
          </p:cNvPr>
          <p:cNvSpPr>
            <a:spLocks noGrp="1"/>
          </p:cNvSpPr>
          <p:nvPr>
            <p:ph type="body" sz="quarter" idx="10"/>
          </p:nvPr>
        </p:nvSpPr>
        <p:spPr/>
        <p:txBody>
          <a:bodyPr/>
          <a:lstStyle/>
          <a:p>
            <a:r>
              <a:rPr lang="de-DE" dirty="0" err="1"/>
              <a:t>Priveq</a:t>
            </a:r>
            <a:r>
              <a:rPr lang="de-DE" dirty="0"/>
              <a:t> VII</a:t>
            </a:r>
          </a:p>
        </p:txBody>
      </p:sp>
      <p:grpSp>
        <p:nvGrpSpPr>
          <p:cNvPr id="6" name="Gruppieren 5">
            <a:extLst>
              <a:ext uri="{FF2B5EF4-FFF2-40B4-BE49-F238E27FC236}">
                <a16:creationId xmlns="" xmlns:a16="http://schemas.microsoft.com/office/drawing/2014/main" id="{740517B9-13F3-47BC-949B-667496787916}"/>
              </a:ext>
            </a:extLst>
          </p:cNvPr>
          <p:cNvGrpSpPr/>
          <p:nvPr/>
        </p:nvGrpSpPr>
        <p:grpSpPr>
          <a:xfrm>
            <a:off x="551318" y="1469013"/>
            <a:ext cx="2457057" cy="4581844"/>
            <a:chOff x="1629441" y="1238400"/>
            <a:chExt cx="2113781" cy="4859627"/>
          </a:xfrm>
        </p:grpSpPr>
        <p:sp>
          <p:nvSpPr>
            <p:cNvPr id="7" name="Textfeld 6">
              <a:extLst>
                <a:ext uri="{FF2B5EF4-FFF2-40B4-BE49-F238E27FC236}">
                  <a16:creationId xmlns="" xmlns:a16="http://schemas.microsoft.com/office/drawing/2014/main" id="{5BFAB3B2-6B5E-46C7-AC8D-EB80CED95B49}"/>
                </a:ext>
              </a:extLst>
            </p:cNvPr>
            <p:cNvSpPr txBox="1"/>
            <p:nvPr/>
          </p:nvSpPr>
          <p:spPr>
            <a:xfrm>
              <a:off x="1740001" y="2502001"/>
              <a:ext cx="1540933" cy="528826"/>
            </a:xfrm>
            <a:prstGeom prst="rect">
              <a:avLst/>
            </a:prstGeom>
            <a:noFill/>
          </p:spPr>
          <p:txBody>
            <a:bodyPr wrap="square" rtlCol="0">
              <a:spAutoFit/>
            </a:bodyPr>
            <a:lstStyle/>
            <a:p>
              <a:r>
                <a:rPr lang="de-DE" sz="1320" b="1" dirty="0" err="1">
                  <a:latin typeface="Calibri Light" panose="020F0302020204030204" pitchFamily="34" charset="0"/>
                  <a:ea typeface="Open Sans" panose="020B0606030504020204" pitchFamily="34" charset="0"/>
                  <a:cs typeface="Calibri Light" panose="020F0302020204030204" pitchFamily="34" charset="0"/>
                </a:rPr>
                <a:t>Vintage</a:t>
              </a:r>
              <a:r>
                <a:rPr lang="de-DE" sz="1320" b="1" dirty="0">
                  <a:latin typeface="Calibri Light" panose="020F0302020204030204" pitchFamily="34" charset="0"/>
                  <a:ea typeface="Open Sans" panose="020B0606030504020204" pitchFamily="34" charset="0"/>
                  <a:cs typeface="Calibri Light" panose="020F0302020204030204" pitchFamily="34" charset="0"/>
                </a:rPr>
                <a:t> Jahr:</a:t>
              </a:r>
            </a:p>
            <a:p>
              <a:r>
                <a:rPr lang="de-DE" sz="1320" dirty="0">
                  <a:latin typeface="Calibri Light" panose="020F0302020204030204" pitchFamily="34" charset="0"/>
                  <a:ea typeface="Open Sans" panose="020B0606030504020204" pitchFamily="34" charset="0"/>
                  <a:cs typeface="Calibri Light" panose="020F0302020204030204" pitchFamily="34" charset="0"/>
                </a:rPr>
                <a:t>2024 est.</a:t>
              </a:r>
            </a:p>
          </p:txBody>
        </p:sp>
        <p:sp>
          <p:nvSpPr>
            <p:cNvPr id="8" name="Textfeld 7">
              <a:extLst>
                <a:ext uri="{FF2B5EF4-FFF2-40B4-BE49-F238E27FC236}">
                  <a16:creationId xmlns="" xmlns:a16="http://schemas.microsoft.com/office/drawing/2014/main" id="{158E1A38-663D-4770-925F-35C2319F161A}"/>
                </a:ext>
              </a:extLst>
            </p:cNvPr>
            <p:cNvSpPr txBox="1"/>
            <p:nvPr/>
          </p:nvSpPr>
          <p:spPr>
            <a:xfrm>
              <a:off x="1740001" y="5569201"/>
              <a:ext cx="1540933" cy="528826"/>
            </a:xfrm>
            <a:prstGeom prst="rect">
              <a:avLst/>
            </a:prstGeom>
            <a:noFill/>
          </p:spPr>
          <p:txBody>
            <a:bodyPr wrap="square" rtlCol="0">
              <a:spAutoFit/>
            </a:bodyPr>
            <a:lstStyle/>
            <a:p>
              <a:r>
                <a:rPr lang="de-DE" sz="1320" b="1" dirty="0">
                  <a:latin typeface="Calibri Light" panose="020F0302020204030204" pitchFamily="34" charset="0"/>
                  <a:ea typeface="Open Sans" panose="020B0606030504020204" pitchFamily="34" charset="0"/>
                  <a:cs typeface="Calibri Light" panose="020F0302020204030204" pitchFamily="34" charset="0"/>
                </a:rPr>
                <a:t>Investitionsquelle:</a:t>
              </a:r>
            </a:p>
            <a:p>
              <a:r>
                <a:rPr lang="de-DE" sz="1320" dirty="0">
                  <a:latin typeface="Calibri Light" panose="020F0302020204030204" pitchFamily="34" charset="0"/>
                  <a:ea typeface="Open Sans" panose="020B0606030504020204" pitchFamily="34" charset="0"/>
                  <a:cs typeface="Calibri Light" panose="020F0302020204030204" pitchFamily="34" charset="0"/>
                </a:rPr>
                <a:t>MPEP Direkt</a:t>
              </a:r>
            </a:p>
          </p:txBody>
        </p:sp>
        <p:sp>
          <p:nvSpPr>
            <p:cNvPr id="9" name="Textfeld 8">
              <a:extLst>
                <a:ext uri="{FF2B5EF4-FFF2-40B4-BE49-F238E27FC236}">
                  <a16:creationId xmlns="" xmlns:a16="http://schemas.microsoft.com/office/drawing/2014/main" id="{6C322A9E-C54E-46A8-BE6A-8128DB60067F}"/>
                </a:ext>
              </a:extLst>
            </p:cNvPr>
            <p:cNvSpPr txBox="1"/>
            <p:nvPr/>
          </p:nvSpPr>
          <p:spPr>
            <a:xfrm>
              <a:off x="1740001" y="1782001"/>
              <a:ext cx="2003221" cy="744275"/>
            </a:xfrm>
            <a:prstGeom prst="rect">
              <a:avLst/>
            </a:prstGeom>
            <a:noFill/>
          </p:spPr>
          <p:txBody>
            <a:bodyPr wrap="square" rtlCol="0">
              <a:spAutoFit/>
            </a:bodyPr>
            <a:lstStyle/>
            <a:p>
              <a:r>
                <a:rPr lang="de-DE" sz="1320" b="1" dirty="0">
                  <a:latin typeface="Calibri Light" panose="020F0302020204030204" pitchFamily="34" charset="0"/>
                  <a:ea typeface="Open Sans" panose="020B0606030504020204" pitchFamily="34" charset="0"/>
                  <a:cs typeface="Calibri Light" panose="020F0302020204030204" pitchFamily="34" charset="0"/>
                </a:rPr>
                <a:t>Zielfondsgröße:</a:t>
              </a:r>
            </a:p>
            <a:p>
              <a:r>
                <a:rPr lang="de-DE" sz="1320" dirty="0">
                  <a:latin typeface="Calibri Light" panose="020F0302020204030204" pitchFamily="34" charset="0"/>
                  <a:ea typeface="Open Sans" panose="020B0606030504020204" pitchFamily="34" charset="0"/>
                  <a:cs typeface="Calibri Light" panose="020F0302020204030204" pitchFamily="34" charset="0"/>
                </a:rPr>
                <a:t>3,08 Mrd. SEK (~300 Mio. USD)</a:t>
              </a:r>
            </a:p>
            <a:p>
              <a:endParaRPr lang="de-DE" sz="1320" dirty="0">
                <a:latin typeface="Calibri Light" panose="020F0302020204030204" pitchFamily="34" charset="0"/>
                <a:ea typeface="Open Sans" panose="020B0606030504020204" pitchFamily="34" charset="0"/>
                <a:cs typeface="Calibri Light" panose="020F0302020204030204" pitchFamily="34" charset="0"/>
              </a:endParaRPr>
            </a:p>
          </p:txBody>
        </p:sp>
        <p:sp>
          <p:nvSpPr>
            <p:cNvPr id="10" name="Textfeld 9">
              <a:extLst>
                <a:ext uri="{FF2B5EF4-FFF2-40B4-BE49-F238E27FC236}">
                  <a16:creationId xmlns="" xmlns:a16="http://schemas.microsoft.com/office/drawing/2014/main" id="{6FA0AC97-8164-4E18-8FF9-8C26E84B05A1}"/>
                </a:ext>
              </a:extLst>
            </p:cNvPr>
            <p:cNvSpPr txBox="1"/>
            <p:nvPr/>
          </p:nvSpPr>
          <p:spPr>
            <a:xfrm>
              <a:off x="1740000" y="3222001"/>
              <a:ext cx="1651000" cy="744275"/>
            </a:xfrm>
            <a:prstGeom prst="rect">
              <a:avLst/>
            </a:prstGeom>
            <a:noFill/>
          </p:spPr>
          <p:txBody>
            <a:bodyPr wrap="square" rtlCol="0">
              <a:spAutoFit/>
            </a:bodyPr>
            <a:lstStyle/>
            <a:p>
              <a:r>
                <a:rPr lang="de-DE" sz="1320" b="1" dirty="0">
                  <a:latin typeface="Calibri Light" panose="020F0302020204030204" pitchFamily="34" charset="0"/>
                  <a:ea typeface="Open Sans" panose="020B0606030504020204" pitchFamily="34" charset="0"/>
                  <a:cs typeface="Calibri Light" panose="020F0302020204030204" pitchFamily="34" charset="0"/>
                </a:rPr>
                <a:t>Investment Region:</a:t>
              </a:r>
            </a:p>
            <a:p>
              <a:r>
                <a:rPr lang="de-DE" sz="1320" dirty="0">
                  <a:latin typeface="Calibri Light" panose="020F0302020204030204" pitchFamily="34" charset="0"/>
                  <a:ea typeface="Open Sans" panose="020B0606030504020204" pitchFamily="34" charset="0"/>
                  <a:cs typeface="Calibri Light" panose="020F0302020204030204" pitchFamily="34" charset="0"/>
                </a:rPr>
                <a:t>Skandinavien (mit</a:t>
              </a:r>
            </a:p>
            <a:p>
              <a:r>
                <a:rPr lang="de-DE" sz="1320" dirty="0">
                  <a:latin typeface="Calibri Light" panose="020F0302020204030204" pitchFamily="34" charset="0"/>
                  <a:ea typeface="Open Sans" panose="020B0606030504020204" pitchFamily="34" charset="0"/>
                  <a:cs typeface="Calibri Light" panose="020F0302020204030204" pitchFamily="34" charset="0"/>
                </a:rPr>
                <a:t>Fokus auf Schweden)</a:t>
              </a:r>
            </a:p>
          </p:txBody>
        </p:sp>
        <p:sp>
          <p:nvSpPr>
            <p:cNvPr id="11" name="Textfeld 10">
              <a:extLst>
                <a:ext uri="{FF2B5EF4-FFF2-40B4-BE49-F238E27FC236}">
                  <a16:creationId xmlns="" xmlns:a16="http://schemas.microsoft.com/office/drawing/2014/main" id="{DABF5AEB-BE2A-488F-B264-15F8CF5D57C8}"/>
                </a:ext>
              </a:extLst>
            </p:cNvPr>
            <p:cNvSpPr txBox="1"/>
            <p:nvPr/>
          </p:nvSpPr>
          <p:spPr>
            <a:xfrm>
              <a:off x="1740001" y="3942001"/>
              <a:ext cx="1540933" cy="528826"/>
            </a:xfrm>
            <a:prstGeom prst="rect">
              <a:avLst/>
            </a:prstGeom>
            <a:noFill/>
          </p:spPr>
          <p:txBody>
            <a:bodyPr wrap="square" rtlCol="0">
              <a:spAutoFit/>
            </a:bodyPr>
            <a:lstStyle/>
            <a:p>
              <a:r>
                <a:rPr lang="de-DE" sz="1320" b="1" dirty="0">
                  <a:latin typeface="Calibri Light" panose="020F0302020204030204" pitchFamily="34" charset="0"/>
                  <a:ea typeface="Open Sans" panose="020B0606030504020204" pitchFamily="34" charset="0"/>
                  <a:cs typeface="Calibri Light" panose="020F0302020204030204" pitchFamily="34" charset="0"/>
                </a:rPr>
                <a:t>Investment Strategie:</a:t>
              </a:r>
            </a:p>
            <a:p>
              <a:r>
                <a:rPr lang="de-DE" sz="1320" dirty="0">
                  <a:latin typeface="Calibri Light" panose="020F0302020204030204" pitchFamily="34" charset="0"/>
                  <a:ea typeface="Open Sans" panose="020B0606030504020204" pitchFamily="34" charset="0"/>
                  <a:cs typeface="Calibri Light" panose="020F0302020204030204" pitchFamily="34" charset="0"/>
                </a:rPr>
                <a:t>Buyout/Growth</a:t>
              </a:r>
            </a:p>
          </p:txBody>
        </p:sp>
        <p:sp>
          <p:nvSpPr>
            <p:cNvPr id="12" name="Textfeld 11">
              <a:extLst>
                <a:ext uri="{FF2B5EF4-FFF2-40B4-BE49-F238E27FC236}">
                  <a16:creationId xmlns="" xmlns:a16="http://schemas.microsoft.com/office/drawing/2014/main" id="{8ED67BE5-CF58-49A6-BB23-CCD0546A2221}"/>
                </a:ext>
              </a:extLst>
            </p:cNvPr>
            <p:cNvSpPr txBox="1"/>
            <p:nvPr/>
          </p:nvSpPr>
          <p:spPr>
            <a:xfrm>
              <a:off x="1740002" y="4662001"/>
              <a:ext cx="1540932" cy="528826"/>
            </a:xfrm>
            <a:prstGeom prst="rect">
              <a:avLst/>
            </a:prstGeom>
            <a:noFill/>
          </p:spPr>
          <p:txBody>
            <a:bodyPr wrap="square" rtlCol="0">
              <a:spAutoFit/>
            </a:bodyPr>
            <a:lstStyle/>
            <a:p>
              <a:r>
                <a:rPr lang="de-DE" sz="1320" b="1" dirty="0">
                  <a:latin typeface="Calibri Light" panose="020F0302020204030204" pitchFamily="34" charset="0"/>
                  <a:ea typeface="Open Sans" panose="020B0606030504020204" pitchFamily="34" charset="0"/>
                  <a:cs typeface="Calibri Light" panose="020F0302020204030204" pitchFamily="34" charset="0"/>
                </a:rPr>
                <a:t>Beteiligungsgröße </a:t>
              </a:r>
            </a:p>
            <a:p>
              <a:r>
                <a:rPr lang="de-DE" sz="1320" dirty="0">
                  <a:latin typeface="Calibri Light" panose="020F0302020204030204" pitchFamily="34" charset="0"/>
                  <a:ea typeface="Open Sans" panose="020B0606030504020204" pitchFamily="34" charset="0"/>
                  <a:cs typeface="Calibri Light" panose="020F0302020204030204" pitchFamily="34" charset="0"/>
                </a:rPr>
                <a:t>234,0 Mio. SEK</a:t>
              </a:r>
            </a:p>
          </p:txBody>
        </p:sp>
        <p:cxnSp>
          <p:nvCxnSpPr>
            <p:cNvPr id="13" name="Gerader Verbinder 20">
              <a:extLst>
                <a:ext uri="{FF2B5EF4-FFF2-40B4-BE49-F238E27FC236}">
                  <a16:creationId xmlns="" xmlns:a16="http://schemas.microsoft.com/office/drawing/2014/main" id="{96AE86DE-842F-49C0-BFF3-321075799392}"/>
                </a:ext>
              </a:extLst>
            </p:cNvPr>
            <p:cNvCxnSpPr/>
            <p:nvPr/>
          </p:nvCxnSpPr>
          <p:spPr>
            <a:xfrm>
              <a:off x="1629441" y="1330799"/>
              <a:ext cx="0" cy="4757385"/>
            </a:xfrm>
            <a:prstGeom prst="line">
              <a:avLst/>
            </a:prstGeom>
            <a:ln w="12700">
              <a:solidFill>
                <a:srgbClr val="BDA477"/>
              </a:solidFill>
            </a:ln>
            <a:effectLst/>
          </p:spPr>
          <p:style>
            <a:lnRef idx="2">
              <a:schemeClr val="accent2"/>
            </a:lnRef>
            <a:fillRef idx="0">
              <a:schemeClr val="accent2"/>
            </a:fillRef>
            <a:effectRef idx="1">
              <a:schemeClr val="accent2"/>
            </a:effectRef>
            <a:fontRef idx="minor">
              <a:schemeClr val="tx1"/>
            </a:fontRef>
          </p:style>
        </p:cxnSp>
        <p:sp>
          <p:nvSpPr>
            <p:cNvPr id="14" name="Textfeld 13">
              <a:extLst>
                <a:ext uri="{FF2B5EF4-FFF2-40B4-BE49-F238E27FC236}">
                  <a16:creationId xmlns="" xmlns:a16="http://schemas.microsoft.com/office/drawing/2014/main" id="{5AE9AC44-BD23-4A77-B3BF-B44451295398}"/>
                </a:ext>
              </a:extLst>
            </p:cNvPr>
            <p:cNvSpPr txBox="1"/>
            <p:nvPr/>
          </p:nvSpPr>
          <p:spPr>
            <a:xfrm>
              <a:off x="1740001" y="1238400"/>
              <a:ext cx="1651000" cy="374926"/>
            </a:xfrm>
            <a:prstGeom prst="rect">
              <a:avLst/>
            </a:prstGeom>
            <a:noFill/>
          </p:spPr>
          <p:txBody>
            <a:bodyPr wrap="square" rtlCol="0">
              <a:spAutoFit/>
            </a:bodyPr>
            <a:lstStyle/>
            <a:p>
              <a:r>
                <a:rPr lang="en-GB" sz="1697" b="1" dirty="0">
                  <a:solidFill>
                    <a:srgbClr val="BDA477"/>
                  </a:solidFill>
                  <a:latin typeface="Calibri Light" panose="020F0302020204030204" pitchFamily="34" charset="0"/>
                  <a:ea typeface="Open Sans Semibold" panose="020B0606030504020204" pitchFamily="34" charset="0"/>
                  <a:cs typeface="Calibri Light" panose="020F0302020204030204" pitchFamily="34" charset="0"/>
                </a:rPr>
                <a:t>KEY FACTS</a:t>
              </a:r>
            </a:p>
          </p:txBody>
        </p:sp>
      </p:grpSp>
      <p:sp>
        <p:nvSpPr>
          <p:cNvPr id="21" name="Textfeld 20">
            <a:extLst>
              <a:ext uri="{FF2B5EF4-FFF2-40B4-BE49-F238E27FC236}">
                <a16:creationId xmlns="" xmlns:a16="http://schemas.microsoft.com/office/drawing/2014/main" id="{42DA3AB6-F5FF-4A6F-BA7B-D0A32BE64F1C}"/>
              </a:ext>
            </a:extLst>
          </p:cNvPr>
          <p:cNvSpPr txBox="1"/>
          <p:nvPr/>
        </p:nvSpPr>
        <p:spPr>
          <a:xfrm>
            <a:off x="410627" y="6596390"/>
            <a:ext cx="3069771" cy="261610"/>
          </a:xfrm>
          <a:prstGeom prst="rect">
            <a:avLst/>
          </a:prstGeom>
          <a:noFill/>
        </p:spPr>
        <p:txBody>
          <a:bodyPr wrap="square" rtlCol="0">
            <a:spAutoFit/>
          </a:bodyPr>
          <a:lstStyle/>
          <a:p>
            <a:r>
              <a:rPr lang="de-DE" sz="1100" dirty="0">
                <a:solidFill>
                  <a:srgbClr val="FF0000"/>
                </a:solidFill>
              </a:rPr>
              <a:t>Streng vertraulich</a:t>
            </a:r>
          </a:p>
        </p:txBody>
      </p:sp>
      <p:sp>
        <p:nvSpPr>
          <p:cNvPr id="24" name="Textfeld 23">
            <a:extLst>
              <a:ext uri="{FF2B5EF4-FFF2-40B4-BE49-F238E27FC236}">
                <a16:creationId xmlns="" xmlns:a16="http://schemas.microsoft.com/office/drawing/2014/main" id="{21D89713-6009-4AB2-84D5-A0BCF698B611}"/>
              </a:ext>
            </a:extLst>
          </p:cNvPr>
          <p:cNvSpPr txBox="1"/>
          <p:nvPr/>
        </p:nvSpPr>
        <p:spPr>
          <a:xfrm>
            <a:off x="7526309" y="4004072"/>
            <a:ext cx="4361390" cy="1446871"/>
          </a:xfrm>
          <a:prstGeom prst="rect">
            <a:avLst/>
          </a:prstGeom>
          <a:noFill/>
        </p:spPr>
        <p:txBody>
          <a:bodyPr wrap="square" rtlCol="0">
            <a:spAutoFit/>
          </a:bodyPr>
          <a:lstStyle/>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Breit aufgestelltes und sehr erfahrenes Senior-Team</a:t>
            </a:r>
          </a:p>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Starke historische Erfolgsbilanz</a:t>
            </a:r>
          </a:p>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Hervorragende Reputation in den skandinavischen Ländern mit einer langen Geschichte</a:t>
            </a:r>
          </a:p>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Spezialist mit starkem Fokus auf Wachstum, sowohl organisch als auch durch Buy and </a:t>
            </a:r>
            <a:r>
              <a:rPr lang="de-DE" sz="1131" dirty="0" err="1">
                <a:solidFill>
                  <a:prstClr val="black"/>
                </a:solidFill>
                <a:latin typeface="Calibri Light" panose="020F0302020204030204" pitchFamily="34" charset="0"/>
                <a:ea typeface="Open Sans" panose="020B0606030504020204" pitchFamily="34" charset="0"/>
                <a:cs typeface="Calibri Light" panose="020F0302020204030204" pitchFamily="34" charset="0"/>
              </a:rPr>
              <a:t>Build</a:t>
            </a:r>
            <a:endPar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endParaRPr>
          </a:p>
        </p:txBody>
      </p:sp>
      <p:sp>
        <p:nvSpPr>
          <p:cNvPr id="25" name="Textfeld 24">
            <a:extLst>
              <a:ext uri="{FF2B5EF4-FFF2-40B4-BE49-F238E27FC236}">
                <a16:creationId xmlns="" xmlns:a16="http://schemas.microsoft.com/office/drawing/2014/main" id="{B774AB00-F84C-4A13-9115-80C83879417A}"/>
              </a:ext>
            </a:extLst>
          </p:cNvPr>
          <p:cNvSpPr txBox="1"/>
          <p:nvPr/>
        </p:nvSpPr>
        <p:spPr>
          <a:xfrm>
            <a:off x="7549619" y="3619971"/>
            <a:ext cx="2997331" cy="382541"/>
          </a:xfrm>
          <a:prstGeom prst="rect">
            <a:avLst/>
          </a:prstGeom>
          <a:noFill/>
        </p:spPr>
        <p:txBody>
          <a:bodyPr wrap="square" rtlCol="0">
            <a:spAutoFit/>
          </a:bodyPr>
          <a:lstStyle/>
          <a:p>
            <a:r>
              <a:rPr lang="en-GB" sz="1886" b="1" dirty="0">
                <a:solidFill>
                  <a:srgbClr val="2E4F4C"/>
                </a:solidFill>
                <a:latin typeface="Calibri Light" panose="020F0302020204030204" pitchFamily="34" charset="0"/>
                <a:ea typeface="Open Sans Semibold" panose="020B0606030504020204" pitchFamily="34" charset="0"/>
                <a:cs typeface="Calibri Light" panose="020F0302020204030204" pitchFamily="34" charset="0"/>
              </a:rPr>
              <a:t>INVESTMENT BEGRÜNDUNG</a:t>
            </a:r>
          </a:p>
        </p:txBody>
      </p:sp>
      <p:sp>
        <p:nvSpPr>
          <p:cNvPr id="26" name="Textfeld 25">
            <a:extLst>
              <a:ext uri="{FF2B5EF4-FFF2-40B4-BE49-F238E27FC236}">
                <a16:creationId xmlns="" xmlns:a16="http://schemas.microsoft.com/office/drawing/2014/main" id="{0832B840-EC52-48F6-8A3D-AAAFBC13D1C3}"/>
              </a:ext>
            </a:extLst>
          </p:cNvPr>
          <p:cNvSpPr txBox="1"/>
          <p:nvPr/>
        </p:nvSpPr>
        <p:spPr>
          <a:xfrm>
            <a:off x="7526309" y="2051843"/>
            <a:ext cx="4323202" cy="1199559"/>
          </a:xfrm>
          <a:prstGeom prst="rect">
            <a:avLst/>
          </a:prstGeom>
          <a:noFill/>
        </p:spPr>
        <p:txBody>
          <a:bodyPr wrap="square" rtlCol="0">
            <a:spAutoFit/>
          </a:bodyPr>
          <a:lstStyle/>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Hauptsitz in Stockholm, Schweden</a:t>
            </a:r>
          </a:p>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1983 als Abteilung innerhalb der Versicherungsgesellschaft </a:t>
            </a:r>
            <a:r>
              <a:rPr lang="de-DE" sz="1131" dirty="0" err="1">
                <a:solidFill>
                  <a:prstClr val="black"/>
                </a:solidFill>
                <a:latin typeface="Calibri Light" panose="020F0302020204030204" pitchFamily="34" charset="0"/>
                <a:ea typeface="Open Sans" panose="020B0606030504020204" pitchFamily="34" charset="0"/>
                <a:cs typeface="Calibri Light" panose="020F0302020204030204" pitchFamily="34" charset="0"/>
              </a:rPr>
              <a:t>Skandia</a:t>
            </a: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 gegründet; seit 1998 unabhängig und Namensänderung in </a:t>
            </a:r>
            <a:r>
              <a:rPr lang="de-DE" sz="1131" dirty="0" err="1">
                <a:solidFill>
                  <a:prstClr val="black"/>
                </a:solidFill>
                <a:latin typeface="Calibri Light" panose="020F0302020204030204" pitchFamily="34" charset="0"/>
                <a:ea typeface="Open Sans" panose="020B0606030504020204" pitchFamily="34" charset="0"/>
                <a:cs typeface="Calibri Light" panose="020F0302020204030204" pitchFamily="34" charset="0"/>
              </a:rPr>
              <a:t>Priveq</a:t>
            </a:r>
            <a:endPar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endParaRPr>
          </a:p>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Fokus auf kleine und mittlere skandinavische Unternehmen im Segment Buyout und Growth</a:t>
            </a:r>
          </a:p>
        </p:txBody>
      </p:sp>
      <p:sp>
        <p:nvSpPr>
          <p:cNvPr id="27" name="Textfeld 26">
            <a:extLst>
              <a:ext uri="{FF2B5EF4-FFF2-40B4-BE49-F238E27FC236}">
                <a16:creationId xmlns="" xmlns:a16="http://schemas.microsoft.com/office/drawing/2014/main" id="{40666943-0C24-48FF-BDE1-3085CC363163}"/>
              </a:ext>
            </a:extLst>
          </p:cNvPr>
          <p:cNvSpPr txBox="1"/>
          <p:nvPr/>
        </p:nvSpPr>
        <p:spPr>
          <a:xfrm>
            <a:off x="7549619" y="1686266"/>
            <a:ext cx="2664336" cy="382541"/>
          </a:xfrm>
          <a:prstGeom prst="rect">
            <a:avLst/>
          </a:prstGeom>
          <a:noFill/>
        </p:spPr>
        <p:txBody>
          <a:bodyPr wrap="square" rtlCol="0">
            <a:spAutoFit/>
          </a:bodyPr>
          <a:lstStyle/>
          <a:p>
            <a:r>
              <a:rPr lang="en-GB" sz="1886" b="1" dirty="0">
                <a:solidFill>
                  <a:srgbClr val="2E4F4C"/>
                </a:solidFill>
                <a:latin typeface="Calibri Light" panose="020F0302020204030204" pitchFamily="34" charset="0"/>
                <a:ea typeface="Open Sans Semibold" panose="020B0606030504020204" pitchFamily="34" charset="0"/>
                <a:cs typeface="Calibri Light" panose="020F0302020204030204" pitchFamily="34" charset="0"/>
              </a:rPr>
              <a:t>MANAGER HINTERGRUND</a:t>
            </a:r>
          </a:p>
        </p:txBody>
      </p:sp>
      <p:pic>
        <p:nvPicPr>
          <p:cNvPr id="3" name="Grafik 2">
            <a:extLst>
              <a:ext uri="{FF2B5EF4-FFF2-40B4-BE49-F238E27FC236}">
                <a16:creationId xmlns="" xmlns:a16="http://schemas.microsoft.com/office/drawing/2014/main" id="{7D42D1F1-D7CB-4296-9BD3-7D2F46E0EBC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196592" y="1607702"/>
            <a:ext cx="3013056" cy="977497"/>
          </a:xfrm>
          <a:prstGeom prst="rect">
            <a:avLst/>
          </a:prstGeom>
        </p:spPr>
      </p:pic>
      <p:pic>
        <p:nvPicPr>
          <p:cNvPr id="15" name="Grafik 14">
            <a:extLst>
              <a:ext uri="{FF2B5EF4-FFF2-40B4-BE49-F238E27FC236}">
                <a16:creationId xmlns="" xmlns:a16="http://schemas.microsoft.com/office/drawing/2014/main" id="{B6397E4D-DF9B-4722-9A35-697AB204F95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494322" y="2890499"/>
            <a:ext cx="4678846" cy="1753605"/>
          </a:xfrm>
          <a:prstGeom prst="rect">
            <a:avLst/>
          </a:prstGeom>
        </p:spPr>
      </p:pic>
    </p:spTree>
    <p:extLst>
      <p:ext uri="{BB962C8B-B14F-4D97-AF65-F5344CB8AC3E}">
        <p14:creationId xmlns:p14="http://schemas.microsoft.com/office/powerpoint/2010/main" val="31520098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 xmlns:a16="http://schemas.microsoft.com/office/drawing/2014/main" id="{6175D017-4A10-4324-9B94-79DD436A1725}"/>
              </a:ext>
            </a:extLst>
          </p:cNvPr>
          <p:cNvSpPr>
            <a:spLocks noGrp="1"/>
          </p:cNvSpPr>
          <p:nvPr>
            <p:ph idx="1"/>
          </p:nvPr>
        </p:nvSpPr>
        <p:spPr>
          <a:xfrm>
            <a:off x="8335108" y="1556792"/>
            <a:ext cx="3281159" cy="4691608"/>
          </a:xfrm>
        </p:spPr>
        <p:txBody>
          <a:bodyPr/>
          <a:lstStyle/>
          <a:p>
            <a:r>
              <a:rPr lang="de-DE" dirty="0"/>
              <a:t>Durchschnittliches EK-Anteil bei Kauf zwischen 66-86%.</a:t>
            </a:r>
          </a:p>
          <a:p>
            <a:endParaRPr lang="de-DE" dirty="0"/>
          </a:p>
          <a:p>
            <a:r>
              <a:rPr lang="de-DE" dirty="0"/>
              <a:t>Sehr konservativer Manager, der die Wertgenerierung nicht durch „</a:t>
            </a:r>
            <a:r>
              <a:rPr lang="de-DE" dirty="0" err="1"/>
              <a:t>Leverage</a:t>
            </a:r>
            <a:r>
              <a:rPr lang="de-DE" dirty="0"/>
              <a:t>“, sondern durch operatives Wachstum anstrebt. </a:t>
            </a:r>
          </a:p>
        </p:txBody>
      </p:sp>
      <p:sp>
        <p:nvSpPr>
          <p:cNvPr id="3" name="Textplatzhalter 2">
            <a:extLst>
              <a:ext uri="{FF2B5EF4-FFF2-40B4-BE49-F238E27FC236}">
                <a16:creationId xmlns="" xmlns:a16="http://schemas.microsoft.com/office/drawing/2014/main" id="{9A49BB11-DE33-461B-BF42-BAE7CC75D501}"/>
              </a:ext>
            </a:extLst>
          </p:cNvPr>
          <p:cNvSpPr>
            <a:spLocks noGrp="1"/>
          </p:cNvSpPr>
          <p:nvPr>
            <p:ph type="body" sz="quarter" idx="10"/>
          </p:nvPr>
        </p:nvSpPr>
        <p:spPr/>
        <p:txBody>
          <a:bodyPr/>
          <a:lstStyle/>
          <a:p>
            <a:r>
              <a:rPr lang="de-DE" dirty="0" err="1"/>
              <a:t>Priveq</a:t>
            </a:r>
            <a:r>
              <a:rPr lang="de-DE" dirty="0"/>
              <a:t> – Seit 1983 einer der PE-Pioniere in </a:t>
            </a:r>
            <a:r>
              <a:rPr lang="de-DE" dirty="0" err="1"/>
              <a:t>Sweden</a:t>
            </a:r>
            <a:endParaRPr lang="de-DE" b="1" dirty="0"/>
          </a:p>
        </p:txBody>
      </p:sp>
      <p:sp>
        <p:nvSpPr>
          <p:cNvPr id="4" name="Foliennummernplatzhalter 3">
            <a:extLst>
              <a:ext uri="{FF2B5EF4-FFF2-40B4-BE49-F238E27FC236}">
                <a16:creationId xmlns="" xmlns:a16="http://schemas.microsoft.com/office/drawing/2014/main" id="{27C8E637-6D03-42F8-94D3-B681AF55CD4A}"/>
              </a:ext>
            </a:extLst>
          </p:cNvPr>
          <p:cNvSpPr>
            <a:spLocks noGrp="1"/>
          </p:cNvSpPr>
          <p:nvPr>
            <p:ph type="sldNum" sz="quarter" idx="4"/>
          </p:nvPr>
        </p:nvSpPr>
        <p:spPr/>
        <p:txBody>
          <a:bodyPr/>
          <a:lstStyle/>
          <a:p>
            <a:fld id="{DB151344-2787-0F42-9B8B-AE263F6B6993}" type="slidenum">
              <a:rPr lang="de-DE" smtClean="0"/>
              <a:pPr/>
              <a:t>44</a:t>
            </a:fld>
            <a:endParaRPr lang="de-DE" dirty="0"/>
          </a:p>
        </p:txBody>
      </p:sp>
      <p:pic>
        <p:nvPicPr>
          <p:cNvPr id="5" name="Grafik 4">
            <a:extLst>
              <a:ext uri="{FF2B5EF4-FFF2-40B4-BE49-F238E27FC236}">
                <a16:creationId xmlns="" xmlns:a16="http://schemas.microsoft.com/office/drawing/2014/main" id="{FB954427-5DA9-4711-A8E9-FC557031D8B9}"/>
              </a:ext>
            </a:extLst>
          </p:cNvPr>
          <p:cNvPicPr>
            <a:picLocks noChangeAspect="1"/>
          </p:cNvPicPr>
          <p:nvPr/>
        </p:nvPicPr>
        <p:blipFill>
          <a:blip r:embed="rId3"/>
          <a:stretch>
            <a:fillRect/>
          </a:stretch>
        </p:blipFill>
        <p:spPr>
          <a:xfrm>
            <a:off x="561079" y="1401533"/>
            <a:ext cx="7521592" cy="3810330"/>
          </a:xfrm>
          <a:prstGeom prst="rect">
            <a:avLst/>
          </a:prstGeom>
        </p:spPr>
      </p:pic>
      <p:sp>
        <p:nvSpPr>
          <p:cNvPr id="6" name="Rechteck 5">
            <a:extLst>
              <a:ext uri="{FF2B5EF4-FFF2-40B4-BE49-F238E27FC236}">
                <a16:creationId xmlns="" xmlns:a16="http://schemas.microsoft.com/office/drawing/2014/main" id="{62066E33-8456-42BC-95B0-F18F4AEB20DF}"/>
              </a:ext>
            </a:extLst>
          </p:cNvPr>
          <p:cNvSpPr/>
          <p:nvPr/>
        </p:nvSpPr>
        <p:spPr>
          <a:xfrm>
            <a:off x="668216" y="3910067"/>
            <a:ext cx="7236070" cy="925702"/>
          </a:xfrm>
          <a:prstGeom prst="rect">
            <a:avLst/>
          </a:prstGeom>
          <a:solidFill>
            <a:schemeClr val="bg1">
              <a:lumMod val="85000"/>
            </a:schemeClr>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dirty="0">
                <a:solidFill>
                  <a:schemeClr val="tx1"/>
                </a:solidFill>
              </a:rPr>
              <a:t>Unternehmensnamen vertraulich</a:t>
            </a:r>
          </a:p>
        </p:txBody>
      </p:sp>
    </p:spTree>
    <p:extLst>
      <p:ext uri="{BB962C8B-B14F-4D97-AF65-F5344CB8AC3E}">
        <p14:creationId xmlns:p14="http://schemas.microsoft.com/office/powerpoint/2010/main" val="27762860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B151344-2787-0F42-9B8B-AE263F6B6993}" type="slidenum">
              <a:rPr lang="de-DE" smtClean="0"/>
              <a:pPr/>
              <a:t>45</a:t>
            </a:fld>
            <a:endParaRPr lang="de-DE" dirty="0"/>
          </a:p>
        </p:txBody>
      </p:sp>
      <p:sp>
        <p:nvSpPr>
          <p:cNvPr id="4" name="Textplatzhalter 3">
            <a:extLst>
              <a:ext uri="{FF2B5EF4-FFF2-40B4-BE49-F238E27FC236}">
                <a16:creationId xmlns="" xmlns:a16="http://schemas.microsoft.com/office/drawing/2014/main" id="{C73D9D3D-C0D3-4F6E-8B26-A73A9DF64987}"/>
              </a:ext>
            </a:extLst>
          </p:cNvPr>
          <p:cNvSpPr>
            <a:spLocks noGrp="1"/>
          </p:cNvSpPr>
          <p:nvPr>
            <p:ph type="body" sz="quarter" idx="10"/>
          </p:nvPr>
        </p:nvSpPr>
        <p:spPr/>
        <p:txBody>
          <a:bodyPr/>
          <a:lstStyle/>
          <a:p>
            <a:r>
              <a:rPr lang="de-DE" dirty="0" err="1"/>
              <a:t>Vendis</a:t>
            </a:r>
            <a:r>
              <a:rPr lang="de-DE" dirty="0"/>
              <a:t> IV – Der Konsumgüterexperte </a:t>
            </a:r>
          </a:p>
        </p:txBody>
      </p:sp>
      <p:grpSp>
        <p:nvGrpSpPr>
          <p:cNvPr id="6" name="Gruppieren 5">
            <a:extLst>
              <a:ext uri="{FF2B5EF4-FFF2-40B4-BE49-F238E27FC236}">
                <a16:creationId xmlns="" xmlns:a16="http://schemas.microsoft.com/office/drawing/2014/main" id="{740517B9-13F3-47BC-949B-667496787916}"/>
              </a:ext>
            </a:extLst>
          </p:cNvPr>
          <p:cNvGrpSpPr/>
          <p:nvPr/>
        </p:nvGrpSpPr>
        <p:grpSpPr>
          <a:xfrm>
            <a:off x="551318" y="1469013"/>
            <a:ext cx="2047636" cy="4581844"/>
            <a:chOff x="1629441" y="1238400"/>
            <a:chExt cx="1761560" cy="4859627"/>
          </a:xfrm>
        </p:grpSpPr>
        <p:sp>
          <p:nvSpPr>
            <p:cNvPr id="7" name="Textfeld 6">
              <a:extLst>
                <a:ext uri="{FF2B5EF4-FFF2-40B4-BE49-F238E27FC236}">
                  <a16:creationId xmlns="" xmlns:a16="http://schemas.microsoft.com/office/drawing/2014/main" id="{5BFAB3B2-6B5E-46C7-AC8D-EB80CED95B49}"/>
                </a:ext>
              </a:extLst>
            </p:cNvPr>
            <p:cNvSpPr txBox="1"/>
            <p:nvPr/>
          </p:nvSpPr>
          <p:spPr>
            <a:xfrm>
              <a:off x="1740001" y="2502001"/>
              <a:ext cx="1540933" cy="528826"/>
            </a:xfrm>
            <a:prstGeom prst="rect">
              <a:avLst/>
            </a:prstGeom>
            <a:noFill/>
          </p:spPr>
          <p:txBody>
            <a:bodyPr wrap="square" rtlCol="0">
              <a:spAutoFit/>
            </a:bodyPr>
            <a:lstStyle/>
            <a:p>
              <a:r>
                <a:rPr lang="de-DE" sz="1320" b="1" dirty="0" err="1">
                  <a:latin typeface="Calibri Light" panose="020F0302020204030204" pitchFamily="34" charset="0"/>
                  <a:ea typeface="Open Sans" panose="020B0606030504020204" pitchFamily="34" charset="0"/>
                  <a:cs typeface="Calibri Light" panose="020F0302020204030204" pitchFamily="34" charset="0"/>
                </a:rPr>
                <a:t>Vintage</a:t>
              </a:r>
              <a:r>
                <a:rPr lang="de-DE" sz="1320" b="1" dirty="0">
                  <a:latin typeface="Calibri Light" panose="020F0302020204030204" pitchFamily="34" charset="0"/>
                  <a:ea typeface="Open Sans" panose="020B0606030504020204" pitchFamily="34" charset="0"/>
                  <a:cs typeface="Calibri Light" panose="020F0302020204030204" pitchFamily="34" charset="0"/>
                </a:rPr>
                <a:t> Jahr:</a:t>
              </a:r>
            </a:p>
            <a:p>
              <a:r>
                <a:rPr lang="de-DE" sz="1320" dirty="0">
                  <a:latin typeface="Calibri Light" panose="020F0302020204030204" pitchFamily="34" charset="0"/>
                  <a:ea typeface="Open Sans" panose="020B0606030504020204" pitchFamily="34" charset="0"/>
                  <a:cs typeface="Calibri Light" panose="020F0302020204030204" pitchFamily="34" charset="0"/>
                </a:rPr>
                <a:t>2024</a:t>
              </a:r>
            </a:p>
          </p:txBody>
        </p:sp>
        <p:sp>
          <p:nvSpPr>
            <p:cNvPr id="8" name="Textfeld 7">
              <a:extLst>
                <a:ext uri="{FF2B5EF4-FFF2-40B4-BE49-F238E27FC236}">
                  <a16:creationId xmlns="" xmlns:a16="http://schemas.microsoft.com/office/drawing/2014/main" id="{158E1A38-663D-4770-925F-35C2319F161A}"/>
                </a:ext>
              </a:extLst>
            </p:cNvPr>
            <p:cNvSpPr txBox="1"/>
            <p:nvPr/>
          </p:nvSpPr>
          <p:spPr>
            <a:xfrm>
              <a:off x="1740001" y="5569201"/>
              <a:ext cx="1540933" cy="528826"/>
            </a:xfrm>
            <a:prstGeom prst="rect">
              <a:avLst/>
            </a:prstGeom>
            <a:noFill/>
          </p:spPr>
          <p:txBody>
            <a:bodyPr wrap="square" rtlCol="0">
              <a:spAutoFit/>
            </a:bodyPr>
            <a:lstStyle/>
            <a:p>
              <a:r>
                <a:rPr lang="de-DE" sz="1320" b="1" dirty="0">
                  <a:latin typeface="Calibri Light" panose="020F0302020204030204" pitchFamily="34" charset="0"/>
                  <a:ea typeface="Open Sans" panose="020B0606030504020204" pitchFamily="34" charset="0"/>
                  <a:cs typeface="Calibri Light" panose="020F0302020204030204" pitchFamily="34" charset="0"/>
                </a:rPr>
                <a:t>Investitionsquelle:</a:t>
              </a:r>
            </a:p>
            <a:p>
              <a:r>
                <a:rPr lang="de-DE" sz="1320" dirty="0">
                  <a:latin typeface="Calibri Light" panose="020F0302020204030204" pitchFamily="34" charset="0"/>
                  <a:ea typeface="Open Sans" panose="020B0606030504020204" pitchFamily="34" charset="0"/>
                  <a:cs typeface="Calibri Light" panose="020F0302020204030204" pitchFamily="34" charset="0"/>
                </a:rPr>
                <a:t>MPEP Direkt</a:t>
              </a:r>
            </a:p>
          </p:txBody>
        </p:sp>
        <p:sp>
          <p:nvSpPr>
            <p:cNvPr id="9" name="Textfeld 8">
              <a:extLst>
                <a:ext uri="{FF2B5EF4-FFF2-40B4-BE49-F238E27FC236}">
                  <a16:creationId xmlns="" xmlns:a16="http://schemas.microsoft.com/office/drawing/2014/main" id="{6C322A9E-C54E-46A8-BE6A-8128DB60067F}"/>
                </a:ext>
              </a:extLst>
            </p:cNvPr>
            <p:cNvSpPr txBox="1"/>
            <p:nvPr/>
          </p:nvSpPr>
          <p:spPr>
            <a:xfrm>
              <a:off x="1740001" y="1782001"/>
              <a:ext cx="1540933" cy="744275"/>
            </a:xfrm>
            <a:prstGeom prst="rect">
              <a:avLst/>
            </a:prstGeom>
            <a:noFill/>
          </p:spPr>
          <p:txBody>
            <a:bodyPr wrap="square" rtlCol="0">
              <a:spAutoFit/>
            </a:bodyPr>
            <a:lstStyle/>
            <a:p>
              <a:r>
                <a:rPr lang="de-DE" sz="1320" b="1" dirty="0">
                  <a:latin typeface="Calibri Light" panose="020F0302020204030204" pitchFamily="34" charset="0"/>
                  <a:ea typeface="Open Sans" panose="020B0606030504020204" pitchFamily="34" charset="0"/>
                  <a:cs typeface="Calibri Light" panose="020F0302020204030204" pitchFamily="34" charset="0"/>
                </a:rPr>
                <a:t>Zielfondsgröße:</a:t>
              </a:r>
            </a:p>
            <a:p>
              <a:r>
                <a:rPr lang="de-DE" sz="1320" dirty="0">
                  <a:latin typeface="Calibri Light" panose="020F0302020204030204" pitchFamily="34" charset="0"/>
                  <a:ea typeface="Open Sans" panose="020B0606030504020204" pitchFamily="34" charset="0"/>
                  <a:cs typeface="Calibri Light" panose="020F0302020204030204" pitchFamily="34" charset="0"/>
                </a:rPr>
                <a:t>450 Mio. EUR</a:t>
              </a:r>
            </a:p>
            <a:p>
              <a:endParaRPr lang="de-DE" sz="1320" dirty="0">
                <a:latin typeface="Calibri Light" panose="020F0302020204030204" pitchFamily="34" charset="0"/>
                <a:ea typeface="Open Sans" panose="020B0606030504020204" pitchFamily="34" charset="0"/>
                <a:cs typeface="Calibri Light" panose="020F0302020204030204" pitchFamily="34" charset="0"/>
              </a:endParaRPr>
            </a:p>
          </p:txBody>
        </p:sp>
        <p:sp>
          <p:nvSpPr>
            <p:cNvPr id="10" name="Textfeld 9">
              <a:extLst>
                <a:ext uri="{FF2B5EF4-FFF2-40B4-BE49-F238E27FC236}">
                  <a16:creationId xmlns="" xmlns:a16="http://schemas.microsoft.com/office/drawing/2014/main" id="{6FA0AC97-8164-4E18-8FF9-8C26E84B05A1}"/>
                </a:ext>
              </a:extLst>
            </p:cNvPr>
            <p:cNvSpPr txBox="1"/>
            <p:nvPr/>
          </p:nvSpPr>
          <p:spPr>
            <a:xfrm>
              <a:off x="1740000" y="3222001"/>
              <a:ext cx="1651000" cy="528826"/>
            </a:xfrm>
            <a:prstGeom prst="rect">
              <a:avLst/>
            </a:prstGeom>
            <a:noFill/>
          </p:spPr>
          <p:txBody>
            <a:bodyPr wrap="square" rtlCol="0">
              <a:spAutoFit/>
            </a:bodyPr>
            <a:lstStyle/>
            <a:p>
              <a:r>
                <a:rPr lang="de-DE" sz="1320" b="1" dirty="0">
                  <a:latin typeface="Calibri Light" panose="020F0302020204030204" pitchFamily="34" charset="0"/>
                  <a:ea typeface="Open Sans" panose="020B0606030504020204" pitchFamily="34" charset="0"/>
                  <a:cs typeface="Calibri Light" panose="020F0302020204030204" pitchFamily="34" charset="0"/>
                </a:rPr>
                <a:t>Investment Region:</a:t>
              </a:r>
            </a:p>
            <a:p>
              <a:r>
                <a:rPr lang="de-DE" sz="1320" dirty="0">
                  <a:latin typeface="Calibri Light" panose="020F0302020204030204" pitchFamily="34" charset="0"/>
                  <a:ea typeface="Open Sans" panose="020B0606030504020204" pitchFamily="34" charset="0"/>
                  <a:cs typeface="Calibri Light" panose="020F0302020204030204" pitchFamily="34" charset="0"/>
                </a:rPr>
                <a:t>Westeuropa</a:t>
              </a:r>
            </a:p>
          </p:txBody>
        </p:sp>
        <p:sp>
          <p:nvSpPr>
            <p:cNvPr id="11" name="Textfeld 10">
              <a:extLst>
                <a:ext uri="{FF2B5EF4-FFF2-40B4-BE49-F238E27FC236}">
                  <a16:creationId xmlns="" xmlns:a16="http://schemas.microsoft.com/office/drawing/2014/main" id="{DABF5AEB-BE2A-488F-B264-15F8CF5D57C8}"/>
                </a:ext>
              </a:extLst>
            </p:cNvPr>
            <p:cNvSpPr txBox="1"/>
            <p:nvPr/>
          </p:nvSpPr>
          <p:spPr>
            <a:xfrm>
              <a:off x="1740001" y="3942001"/>
              <a:ext cx="1540933" cy="528826"/>
            </a:xfrm>
            <a:prstGeom prst="rect">
              <a:avLst/>
            </a:prstGeom>
            <a:noFill/>
          </p:spPr>
          <p:txBody>
            <a:bodyPr wrap="square" rtlCol="0">
              <a:spAutoFit/>
            </a:bodyPr>
            <a:lstStyle/>
            <a:p>
              <a:r>
                <a:rPr lang="de-DE" sz="1320" b="1" dirty="0">
                  <a:latin typeface="Calibri Light" panose="020F0302020204030204" pitchFamily="34" charset="0"/>
                  <a:ea typeface="Open Sans" panose="020B0606030504020204" pitchFamily="34" charset="0"/>
                  <a:cs typeface="Calibri Light" panose="020F0302020204030204" pitchFamily="34" charset="0"/>
                </a:rPr>
                <a:t>Investment Strategie:</a:t>
              </a:r>
            </a:p>
            <a:p>
              <a:r>
                <a:rPr lang="de-DE" sz="1320" dirty="0">
                  <a:latin typeface="Calibri Light" panose="020F0302020204030204" pitchFamily="34" charset="0"/>
                  <a:ea typeface="Open Sans" panose="020B0606030504020204" pitchFamily="34" charset="0"/>
                  <a:cs typeface="Calibri Light" panose="020F0302020204030204" pitchFamily="34" charset="0"/>
                </a:rPr>
                <a:t>Buyout</a:t>
              </a:r>
            </a:p>
          </p:txBody>
        </p:sp>
        <p:sp>
          <p:nvSpPr>
            <p:cNvPr id="12" name="Textfeld 11">
              <a:extLst>
                <a:ext uri="{FF2B5EF4-FFF2-40B4-BE49-F238E27FC236}">
                  <a16:creationId xmlns="" xmlns:a16="http://schemas.microsoft.com/office/drawing/2014/main" id="{8ED67BE5-CF58-49A6-BB23-CCD0546A2221}"/>
                </a:ext>
              </a:extLst>
            </p:cNvPr>
            <p:cNvSpPr txBox="1"/>
            <p:nvPr/>
          </p:nvSpPr>
          <p:spPr>
            <a:xfrm>
              <a:off x="1740002" y="4662001"/>
              <a:ext cx="1540932" cy="528826"/>
            </a:xfrm>
            <a:prstGeom prst="rect">
              <a:avLst/>
            </a:prstGeom>
            <a:noFill/>
          </p:spPr>
          <p:txBody>
            <a:bodyPr wrap="square" rtlCol="0">
              <a:spAutoFit/>
            </a:bodyPr>
            <a:lstStyle/>
            <a:p>
              <a:r>
                <a:rPr lang="de-DE" sz="1320" b="1" dirty="0">
                  <a:latin typeface="Calibri Light" panose="020F0302020204030204" pitchFamily="34" charset="0"/>
                  <a:ea typeface="Open Sans" panose="020B0606030504020204" pitchFamily="34" charset="0"/>
                  <a:cs typeface="Calibri Light" panose="020F0302020204030204" pitchFamily="34" charset="0"/>
                </a:rPr>
                <a:t>Beteiligungsgröße </a:t>
              </a:r>
            </a:p>
            <a:p>
              <a:r>
                <a:rPr lang="de-DE" sz="1320" dirty="0">
                  <a:latin typeface="Calibri Light" panose="020F0302020204030204" pitchFamily="34" charset="0"/>
                  <a:ea typeface="Open Sans" panose="020B0606030504020204" pitchFamily="34" charset="0"/>
                  <a:cs typeface="Calibri Light" panose="020F0302020204030204" pitchFamily="34" charset="0"/>
                </a:rPr>
                <a:t>Ca. 20,0 Mio. EUR</a:t>
              </a:r>
            </a:p>
          </p:txBody>
        </p:sp>
        <p:cxnSp>
          <p:nvCxnSpPr>
            <p:cNvPr id="13" name="Gerader Verbinder 20">
              <a:extLst>
                <a:ext uri="{FF2B5EF4-FFF2-40B4-BE49-F238E27FC236}">
                  <a16:creationId xmlns="" xmlns:a16="http://schemas.microsoft.com/office/drawing/2014/main" id="{96AE86DE-842F-49C0-BFF3-321075799392}"/>
                </a:ext>
              </a:extLst>
            </p:cNvPr>
            <p:cNvCxnSpPr/>
            <p:nvPr/>
          </p:nvCxnSpPr>
          <p:spPr>
            <a:xfrm>
              <a:off x="1629441" y="1330799"/>
              <a:ext cx="0" cy="4757385"/>
            </a:xfrm>
            <a:prstGeom prst="line">
              <a:avLst/>
            </a:prstGeom>
            <a:ln w="12700">
              <a:solidFill>
                <a:srgbClr val="BDA477"/>
              </a:solidFill>
            </a:ln>
            <a:effectLst/>
          </p:spPr>
          <p:style>
            <a:lnRef idx="2">
              <a:schemeClr val="accent2"/>
            </a:lnRef>
            <a:fillRef idx="0">
              <a:schemeClr val="accent2"/>
            </a:fillRef>
            <a:effectRef idx="1">
              <a:schemeClr val="accent2"/>
            </a:effectRef>
            <a:fontRef idx="minor">
              <a:schemeClr val="tx1"/>
            </a:fontRef>
          </p:style>
        </p:cxnSp>
        <p:sp>
          <p:nvSpPr>
            <p:cNvPr id="14" name="Textfeld 13">
              <a:extLst>
                <a:ext uri="{FF2B5EF4-FFF2-40B4-BE49-F238E27FC236}">
                  <a16:creationId xmlns="" xmlns:a16="http://schemas.microsoft.com/office/drawing/2014/main" id="{5AE9AC44-BD23-4A77-B3BF-B44451295398}"/>
                </a:ext>
              </a:extLst>
            </p:cNvPr>
            <p:cNvSpPr txBox="1"/>
            <p:nvPr/>
          </p:nvSpPr>
          <p:spPr>
            <a:xfrm>
              <a:off x="1740001" y="1238400"/>
              <a:ext cx="1651000" cy="374926"/>
            </a:xfrm>
            <a:prstGeom prst="rect">
              <a:avLst/>
            </a:prstGeom>
            <a:noFill/>
          </p:spPr>
          <p:txBody>
            <a:bodyPr wrap="square" rtlCol="0">
              <a:spAutoFit/>
            </a:bodyPr>
            <a:lstStyle/>
            <a:p>
              <a:r>
                <a:rPr lang="en-GB" sz="1697" b="1" dirty="0">
                  <a:solidFill>
                    <a:srgbClr val="BDA477"/>
                  </a:solidFill>
                  <a:latin typeface="Calibri Light" panose="020F0302020204030204" pitchFamily="34" charset="0"/>
                  <a:ea typeface="Open Sans Semibold" panose="020B0606030504020204" pitchFamily="34" charset="0"/>
                  <a:cs typeface="Calibri Light" panose="020F0302020204030204" pitchFamily="34" charset="0"/>
                </a:rPr>
                <a:t>KEY FACTS</a:t>
              </a:r>
            </a:p>
          </p:txBody>
        </p:sp>
      </p:grpSp>
      <p:sp>
        <p:nvSpPr>
          <p:cNvPr id="21" name="Textfeld 20">
            <a:extLst>
              <a:ext uri="{FF2B5EF4-FFF2-40B4-BE49-F238E27FC236}">
                <a16:creationId xmlns="" xmlns:a16="http://schemas.microsoft.com/office/drawing/2014/main" id="{42DA3AB6-F5FF-4A6F-BA7B-D0A32BE64F1C}"/>
              </a:ext>
            </a:extLst>
          </p:cNvPr>
          <p:cNvSpPr txBox="1"/>
          <p:nvPr/>
        </p:nvSpPr>
        <p:spPr>
          <a:xfrm>
            <a:off x="410627" y="6596390"/>
            <a:ext cx="3069771" cy="261610"/>
          </a:xfrm>
          <a:prstGeom prst="rect">
            <a:avLst/>
          </a:prstGeom>
          <a:noFill/>
        </p:spPr>
        <p:txBody>
          <a:bodyPr wrap="square" rtlCol="0">
            <a:spAutoFit/>
          </a:bodyPr>
          <a:lstStyle/>
          <a:p>
            <a:r>
              <a:rPr lang="de-DE" sz="1100" dirty="0">
                <a:solidFill>
                  <a:srgbClr val="FF0000"/>
                </a:solidFill>
              </a:rPr>
              <a:t>Streng vertraulich</a:t>
            </a:r>
          </a:p>
        </p:txBody>
      </p:sp>
      <p:sp>
        <p:nvSpPr>
          <p:cNvPr id="24" name="Textfeld 23">
            <a:extLst>
              <a:ext uri="{FF2B5EF4-FFF2-40B4-BE49-F238E27FC236}">
                <a16:creationId xmlns="" xmlns:a16="http://schemas.microsoft.com/office/drawing/2014/main" id="{21D89713-6009-4AB2-84D5-A0BCF698B611}"/>
              </a:ext>
            </a:extLst>
          </p:cNvPr>
          <p:cNvSpPr txBox="1"/>
          <p:nvPr/>
        </p:nvSpPr>
        <p:spPr>
          <a:xfrm>
            <a:off x="7526309" y="4004072"/>
            <a:ext cx="4361390" cy="1199559"/>
          </a:xfrm>
          <a:prstGeom prst="rect">
            <a:avLst/>
          </a:prstGeom>
          <a:noFill/>
        </p:spPr>
        <p:txBody>
          <a:bodyPr wrap="square" rtlCol="0">
            <a:spAutoFit/>
          </a:bodyPr>
          <a:lstStyle/>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Breit aufgestelltes und erfahrenes Senior-Team mit hervorragendem Ruf insbesondere in Belgien</a:t>
            </a:r>
          </a:p>
          <a:p>
            <a:pPr marL="161643" indent="-161643">
              <a:lnSpc>
                <a:spcPct val="120000"/>
              </a:lnSpc>
              <a:spcBef>
                <a:spcPts val="283"/>
              </a:spcBef>
              <a:buFont typeface="Wingdings" pitchFamily="2" charset="2"/>
              <a:buChar char="§"/>
            </a:pPr>
            <a:r>
              <a:rPr lang="de-DE" sz="1131" dirty="0" err="1">
                <a:solidFill>
                  <a:prstClr val="black"/>
                </a:solidFill>
                <a:latin typeface="Calibri Light" panose="020F0302020204030204" pitchFamily="34" charset="0"/>
                <a:ea typeface="Open Sans" panose="020B0606030504020204" pitchFamily="34" charset="0"/>
                <a:cs typeface="Calibri Light" panose="020F0302020204030204" pitchFamily="34" charset="0"/>
              </a:rPr>
              <a:t>Sektorspezialist</a:t>
            </a: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 mit starkem Fokus auf organisches Wachstum und Buy and </a:t>
            </a:r>
            <a:r>
              <a:rPr lang="de-DE" sz="1131" dirty="0" err="1">
                <a:solidFill>
                  <a:prstClr val="black"/>
                </a:solidFill>
                <a:latin typeface="Calibri Light" panose="020F0302020204030204" pitchFamily="34" charset="0"/>
                <a:ea typeface="Open Sans" panose="020B0606030504020204" pitchFamily="34" charset="0"/>
                <a:cs typeface="Calibri Light" panose="020F0302020204030204" pitchFamily="34" charset="0"/>
              </a:rPr>
              <a:t>Build</a:t>
            </a:r>
            <a:endPar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endParaRPr>
          </a:p>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Starke historische Erfolgsbilanz</a:t>
            </a:r>
          </a:p>
        </p:txBody>
      </p:sp>
      <p:sp>
        <p:nvSpPr>
          <p:cNvPr id="25" name="Textfeld 24">
            <a:extLst>
              <a:ext uri="{FF2B5EF4-FFF2-40B4-BE49-F238E27FC236}">
                <a16:creationId xmlns="" xmlns:a16="http://schemas.microsoft.com/office/drawing/2014/main" id="{B774AB00-F84C-4A13-9115-80C83879417A}"/>
              </a:ext>
            </a:extLst>
          </p:cNvPr>
          <p:cNvSpPr txBox="1"/>
          <p:nvPr/>
        </p:nvSpPr>
        <p:spPr>
          <a:xfrm>
            <a:off x="7549619" y="3619971"/>
            <a:ext cx="2997331" cy="382541"/>
          </a:xfrm>
          <a:prstGeom prst="rect">
            <a:avLst/>
          </a:prstGeom>
          <a:noFill/>
        </p:spPr>
        <p:txBody>
          <a:bodyPr wrap="square" rtlCol="0">
            <a:spAutoFit/>
          </a:bodyPr>
          <a:lstStyle/>
          <a:p>
            <a:r>
              <a:rPr lang="en-GB" sz="1886" b="1" dirty="0">
                <a:solidFill>
                  <a:srgbClr val="2E4F4C"/>
                </a:solidFill>
                <a:latin typeface="Calibri Light" panose="020F0302020204030204" pitchFamily="34" charset="0"/>
                <a:ea typeface="Open Sans Semibold" panose="020B0606030504020204" pitchFamily="34" charset="0"/>
                <a:cs typeface="Calibri Light" panose="020F0302020204030204" pitchFamily="34" charset="0"/>
              </a:rPr>
              <a:t>INVESTMENT BEGRÜNDUNG</a:t>
            </a:r>
          </a:p>
        </p:txBody>
      </p:sp>
      <p:sp>
        <p:nvSpPr>
          <p:cNvPr id="26" name="Textfeld 25">
            <a:extLst>
              <a:ext uri="{FF2B5EF4-FFF2-40B4-BE49-F238E27FC236}">
                <a16:creationId xmlns="" xmlns:a16="http://schemas.microsoft.com/office/drawing/2014/main" id="{0832B840-EC52-48F6-8A3D-AAAFBC13D1C3}"/>
              </a:ext>
            </a:extLst>
          </p:cNvPr>
          <p:cNvSpPr txBox="1"/>
          <p:nvPr/>
        </p:nvSpPr>
        <p:spPr>
          <a:xfrm>
            <a:off x="7526309" y="2051843"/>
            <a:ext cx="4323202" cy="1199559"/>
          </a:xfrm>
          <a:prstGeom prst="rect">
            <a:avLst/>
          </a:prstGeom>
          <a:noFill/>
        </p:spPr>
        <p:txBody>
          <a:bodyPr wrap="square" rtlCol="0">
            <a:spAutoFit/>
          </a:bodyPr>
          <a:lstStyle/>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Hauptsitz in Brüssel, Belgien</a:t>
            </a:r>
          </a:p>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Gegründet im Jahr 2009</a:t>
            </a:r>
          </a:p>
          <a:p>
            <a:pPr marL="161643" indent="-161643">
              <a:lnSpc>
                <a:spcPct val="120000"/>
              </a:lnSpc>
              <a:spcBef>
                <a:spcPts val="283"/>
              </a:spcBef>
              <a:buFont typeface="Wingdings" pitchFamily="2" charset="2"/>
              <a:buChar char="§"/>
            </a:pPr>
            <a:r>
              <a:rPr lang="de-DE" sz="1131" dirty="0">
                <a:solidFill>
                  <a:prstClr val="black"/>
                </a:solidFill>
                <a:latin typeface="Calibri Light" panose="020F0302020204030204" pitchFamily="34" charset="0"/>
                <a:ea typeface="Open Sans" panose="020B0606030504020204" pitchFamily="34" charset="0"/>
                <a:cs typeface="Calibri Light" panose="020F0302020204030204" pitchFamily="34" charset="0"/>
              </a:rPr>
              <a:t>Spezialist für paneuropäische Investments im Konsumgütersegment mit Büros in Belgien, Niederlande, Frankreich, Schweden, Deutschland und Italien</a:t>
            </a:r>
          </a:p>
        </p:txBody>
      </p:sp>
      <p:sp>
        <p:nvSpPr>
          <p:cNvPr id="27" name="Textfeld 26">
            <a:extLst>
              <a:ext uri="{FF2B5EF4-FFF2-40B4-BE49-F238E27FC236}">
                <a16:creationId xmlns="" xmlns:a16="http://schemas.microsoft.com/office/drawing/2014/main" id="{40666943-0C24-48FF-BDE1-3085CC363163}"/>
              </a:ext>
            </a:extLst>
          </p:cNvPr>
          <p:cNvSpPr txBox="1"/>
          <p:nvPr/>
        </p:nvSpPr>
        <p:spPr>
          <a:xfrm>
            <a:off x="7549619" y="1686266"/>
            <a:ext cx="2664336" cy="382541"/>
          </a:xfrm>
          <a:prstGeom prst="rect">
            <a:avLst/>
          </a:prstGeom>
          <a:noFill/>
        </p:spPr>
        <p:txBody>
          <a:bodyPr wrap="square" rtlCol="0">
            <a:spAutoFit/>
          </a:bodyPr>
          <a:lstStyle/>
          <a:p>
            <a:r>
              <a:rPr lang="en-GB" sz="1886" b="1" dirty="0">
                <a:solidFill>
                  <a:srgbClr val="2E4F4C"/>
                </a:solidFill>
                <a:latin typeface="Calibri Light" panose="020F0302020204030204" pitchFamily="34" charset="0"/>
                <a:ea typeface="Open Sans Semibold" panose="020B0606030504020204" pitchFamily="34" charset="0"/>
                <a:cs typeface="Calibri Light" panose="020F0302020204030204" pitchFamily="34" charset="0"/>
              </a:rPr>
              <a:t>MANAGER HINTERGRUND</a:t>
            </a:r>
          </a:p>
        </p:txBody>
      </p:sp>
      <p:pic>
        <p:nvPicPr>
          <p:cNvPr id="3" name="Grafik 2">
            <a:extLst>
              <a:ext uri="{FF2B5EF4-FFF2-40B4-BE49-F238E27FC236}">
                <a16:creationId xmlns="" xmlns:a16="http://schemas.microsoft.com/office/drawing/2014/main" id="{96D5E288-06B4-4E60-B95E-08C7AEE9D0B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428139" y="2475470"/>
            <a:ext cx="1234107" cy="1860254"/>
          </a:xfrm>
          <a:prstGeom prst="rect">
            <a:avLst/>
          </a:prstGeom>
        </p:spPr>
      </p:pic>
      <p:pic>
        <p:nvPicPr>
          <p:cNvPr id="15" name="Grafik 14">
            <a:extLst>
              <a:ext uri="{FF2B5EF4-FFF2-40B4-BE49-F238E27FC236}">
                <a16:creationId xmlns="" xmlns:a16="http://schemas.microsoft.com/office/drawing/2014/main" id="{18BAC3E3-4377-4778-B6D5-203B433B348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54101" y="2475470"/>
            <a:ext cx="2467312" cy="1860254"/>
          </a:xfrm>
          <a:prstGeom prst="rect">
            <a:avLst/>
          </a:prstGeom>
        </p:spPr>
      </p:pic>
      <p:pic>
        <p:nvPicPr>
          <p:cNvPr id="16" name="Grafik 15">
            <a:extLst>
              <a:ext uri="{FF2B5EF4-FFF2-40B4-BE49-F238E27FC236}">
                <a16:creationId xmlns="" xmlns:a16="http://schemas.microsoft.com/office/drawing/2014/main" id="{DE819BCD-9828-4780-AE5F-6FC79EF751D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122606" y="2475470"/>
            <a:ext cx="1175136" cy="1864550"/>
          </a:xfrm>
          <a:prstGeom prst="rect">
            <a:avLst/>
          </a:prstGeom>
        </p:spPr>
      </p:pic>
      <p:pic>
        <p:nvPicPr>
          <p:cNvPr id="18" name="Grafik 17">
            <a:extLst>
              <a:ext uri="{FF2B5EF4-FFF2-40B4-BE49-F238E27FC236}">
                <a16:creationId xmlns="" xmlns:a16="http://schemas.microsoft.com/office/drawing/2014/main" id="{8EF917D8-B719-45E1-88BC-5FAC4958E2E2}"/>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815870" y="4333883"/>
            <a:ext cx="1311102" cy="1876183"/>
          </a:xfrm>
          <a:prstGeom prst="rect">
            <a:avLst/>
          </a:prstGeom>
        </p:spPr>
      </p:pic>
      <p:pic>
        <p:nvPicPr>
          <p:cNvPr id="19" name="Grafik 18">
            <a:extLst>
              <a:ext uri="{FF2B5EF4-FFF2-40B4-BE49-F238E27FC236}">
                <a16:creationId xmlns="" xmlns:a16="http://schemas.microsoft.com/office/drawing/2014/main" id="{24CDA081-F904-4884-A9F3-F218F2F08CB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28138" y="4333883"/>
            <a:ext cx="1268347" cy="1869696"/>
          </a:xfrm>
          <a:prstGeom prst="rect">
            <a:avLst/>
          </a:prstGeom>
        </p:spPr>
      </p:pic>
      <p:pic>
        <p:nvPicPr>
          <p:cNvPr id="20" name="Grafik 19">
            <a:extLst>
              <a:ext uri="{FF2B5EF4-FFF2-40B4-BE49-F238E27FC236}">
                <a16:creationId xmlns="" xmlns:a16="http://schemas.microsoft.com/office/drawing/2014/main" id="{50A5C398-B742-442B-82B2-D975EEC1319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102451" y="4340474"/>
            <a:ext cx="1195291" cy="1864549"/>
          </a:xfrm>
          <a:prstGeom prst="rect">
            <a:avLst/>
          </a:prstGeom>
        </p:spPr>
      </p:pic>
      <p:pic>
        <p:nvPicPr>
          <p:cNvPr id="17" name="Grafik 16">
            <a:extLst>
              <a:ext uri="{FF2B5EF4-FFF2-40B4-BE49-F238E27FC236}">
                <a16:creationId xmlns="" xmlns:a16="http://schemas.microsoft.com/office/drawing/2014/main" id="{AB337670-5DE6-4FF9-B6F9-4F5D4B01BB08}"/>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3688346" y="4333883"/>
            <a:ext cx="1199862" cy="1873831"/>
          </a:xfrm>
          <a:prstGeom prst="rect">
            <a:avLst/>
          </a:prstGeom>
        </p:spPr>
      </p:pic>
      <p:pic>
        <p:nvPicPr>
          <p:cNvPr id="22" name="Grafik 21">
            <a:extLst>
              <a:ext uri="{FF2B5EF4-FFF2-40B4-BE49-F238E27FC236}">
                <a16:creationId xmlns="" xmlns:a16="http://schemas.microsoft.com/office/drawing/2014/main" id="{535DBA7E-E369-4573-9E9A-8B2A2EB4DD2F}"/>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654101" y="1283466"/>
            <a:ext cx="2210152" cy="1028738"/>
          </a:xfrm>
          <a:prstGeom prst="rect">
            <a:avLst/>
          </a:prstGeom>
        </p:spPr>
      </p:pic>
    </p:spTree>
    <p:extLst>
      <p:ext uri="{BB962C8B-B14F-4D97-AF65-F5344CB8AC3E}">
        <p14:creationId xmlns:p14="http://schemas.microsoft.com/office/powerpoint/2010/main" val="40871796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 xmlns:a16="http://schemas.microsoft.com/office/drawing/2014/main" id="{6175D017-4A10-4324-9B94-79DD436A1725}"/>
              </a:ext>
            </a:extLst>
          </p:cNvPr>
          <p:cNvSpPr>
            <a:spLocks noGrp="1"/>
          </p:cNvSpPr>
          <p:nvPr>
            <p:ph idx="1"/>
          </p:nvPr>
        </p:nvSpPr>
        <p:spPr/>
        <p:txBody>
          <a:bodyPr>
            <a:normAutofit/>
          </a:bodyPr>
          <a:lstStyle/>
          <a:p>
            <a:pPr marL="0" indent="0" algn="ctr">
              <a:buNone/>
            </a:pPr>
            <a:r>
              <a:rPr lang="en-US" sz="2400" b="1" i="1" dirty="0"/>
              <a:t>“The Manager compared its targeted businesses as entrepreneurs driving at 180 km/h, driving successful growth, in cars that were only built to drive 120 km/h.”</a:t>
            </a:r>
          </a:p>
          <a:p>
            <a:pPr marL="0" indent="0" algn="ctr">
              <a:buNone/>
            </a:pPr>
            <a:endParaRPr lang="en-US" sz="2400" b="1" i="1" dirty="0"/>
          </a:p>
          <a:p>
            <a:pPr marL="0" indent="0">
              <a:buNone/>
            </a:pPr>
            <a:r>
              <a:rPr lang="en-US" sz="2400" dirty="0" err="1"/>
              <a:t>Vendis</a:t>
            </a:r>
            <a:r>
              <a:rPr lang="en-US" sz="2400" dirty="0"/>
              <a:t> </a:t>
            </a:r>
            <a:r>
              <a:rPr lang="en-US" sz="2400" dirty="0" err="1"/>
              <a:t>konzentriert</a:t>
            </a:r>
            <a:r>
              <a:rPr lang="en-US" sz="2400" dirty="0"/>
              <a:t> </a:t>
            </a:r>
            <a:r>
              <a:rPr lang="en-US" sz="2400" dirty="0" err="1"/>
              <a:t>sich</a:t>
            </a:r>
            <a:r>
              <a:rPr lang="en-US" sz="2400" dirty="0"/>
              <a:t> auf </a:t>
            </a:r>
            <a:r>
              <a:rPr lang="en-US" sz="2400" dirty="0" err="1"/>
              <a:t>Firmen</a:t>
            </a:r>
            <a:r>
              <a:rPr lang="en-US" sz="2400" dirty="0"/>
              <a:t>, </a:t>
            </a:r>
            <a:r>
              <a:rPr lang="en-US" sz="2400" dirty="0" err="1"/>
              <a:t>bei</a:t>
            </a:r>
            <a:r>
              <a:rPr lang="en-US" sz="2400" dirty="0"/>
              <a:t> </a:t>
            </a:r>
            <a:r>
              <a:rPr lang="en-US" sz="2400" dirty="0" err="1"/>
              <a:t>denen</a:t>
            </a:r>
            <a:r>
              <a:rPr lang="en-US" sz="2400" dirty="0"/>
              <a:t> Sie </a:t>
            </a:r>
            <a:r>
              <a:rPr lang="en-US" sz="2400" dirty="0" err="1"/>
              <a:t>mindestens</a:t>
            </a:r>
            <a:r>
              <a:rPr lang="en-US" sz="2400" dirty="0"/>
              <a:t> </a:t>
            </a:r>
            <a:r>
              <a:rPr lang="en-US" sz="2400" dirty="0" err="1"/>
              <a:t>zwei</a:t>
            </a:r>
            <a:r>
              <a:rPr lang="en-US" sz="2400" dirty="0"/>
              <a:t> der </a:t>
            </a:r>
            <a:r>
              <a:rPr lang="en-US" sz="2400" dirty="0" err="1"/>
              <a:t>folgenden</a:t>
            </a:r>
            <a:r>
              <a:rPr lang="en-US" sz="2400" dirty="0"/>
              <a:t> </a:t>
            </a:r>
            <a:r>
              <a:rPr lang="en-US" sz="2400" b="1" dirty="0"/>
              <a:t>“C-</a:t>
            </a:r>
            <a:r>
              <a:rPr lang="en-US" sz="2400" b="1" dirty="0" err="1"/>
              <a:t>Strategien</a:t>
            </a:r>
            <a:r>
              <a:rPr lang="en-US" sz="2400" b="1" dirty="0"/>
              <a:t>” </a:t>
            </a:r>
            <a:r>
              <a:rPr lang="en-US" sz="2400" dirty="0" err="1"/>
              <a:t>umsetzen</a:t>
            </a:r>
            <a:r>
              <a:rPr lang="en-US" sz="2400" dirty="0"/>
              <a:t> </a:t>
            </a:r>
            <a:r>
              <a:rPr lang="en-US" sz="2400" dirty="0" err="1"/>
              <a:t>können</a:t>
            </a:r>
            <a:r>
              <a:rPr lang="en-US" sz="2400" dirty="0"/>
              <a:t>:</a:t>
            </a:r>
          </a:p>
          <a:p>
            <a:pPr marL="0" indent="0">
              <a:buNone/>
            </a:pPr>
            <a:endParaRPr lang="en-US" sz="2400" dirty="0"/>
          </a:p>
          <a:p>
            <a:pPr lvl="1"/>
            <a:r>
              <a:rPr lang="en-US" sz="2200" b="1" i="1" dirty="0"/>
              <a:t>“Continue” – </a:t>
            </a:r>
            <a:r>
              <a:rPr lang="en-US" sz="2200" dirty="0" err="1"/>
              <a:t>Weitere</a:t>
            </a:r>
            <a:r>
              <a:rPr lang="en-US" sz="2200" dirty="0"/>
              <a:t> </a:t>
            </a:r>
            <a:r>
              <a:rPr lang="en-US" sz="2200" dirty="0" err="1"/>
              <a:t>Geschäfte</a:t>
            </a:r>
            <a:r>
              <a:rPr lang="en-US" sz="2200" dirty="0"/>
              <a:t> und </a:t>
            </a:r>
            <a:r>
              <a:rPr lang="en-US" sz="2200" dirty="0" err="1"/>
              <a:t>Filialen</a:t>
            </a:r>
            <a:r>
              <a:rPr lang="en-US" sz="2200" dirty="0"/>
              <a:t> </a:t>
            </a:r>
            <a:r>
              <a:rPr lang="en-US" sz="2200" dirty="0" err="1"/>
              <a:t>eröffnen</a:t>
            </a:r>
            <a:r>
              <a:rPr lang="en-US" sz="2200" dirty="0"/>
              <a:t> (oft </a:t>
            </a:r>
            <a:r>
              <a:rPr lang="en-US" sz="2200" dirty="0" err="1"/>
              <a:t>auch</a:t>
            </a:r>
            <a:r>
              <a:rPr lang="en-US" sz="2200" dirty="0"/>
              <a:t> </a:t>
            </a:r>
            <a:r>
              <a:rPr lang="en-US" sz="2200" dirty="0" err="1"/>
              <a:t>im</a:t>
            </a:r>
            <a:r>
              <a:rPr lang="en-US" sz="2200" dirty="0"/>
              <a:t> </a:t>
            </a:r>
            <a:r>
              <a:rPr lang="en-US" sz="2200" dirty="0" err="1"/>
              <a:t>Ausland</a:t>
            </a:r>
            <a:r>
              <a:rPr lang="en-US" sz="2200" dirty="0"/>
              <a:t>)</a:t>
            </a:r>
            <a:endParaRPr lang="en-US" sz="2200" b="1" i="1" dirty="0"/>
          </a:p>
          <a:p>
            <a:pPr lvl="1"/>
            <a:r>
              <a:rPr lang="en-US" sz="2200" b="1" i="1" dirty="0"/>
              <a:t>“Categories” – </a:t>
            </a:r>
            <a:r>
              <a:rPr lang="en-US" sz="2200" dirty="0" err="1"/>
              <a:t>Erweiterung</a:t>
            </a:r>
            <a:r>
              <a:rPr lang="en-US" sz="2200" dirty="0"/>
              <a:t> des </a:t>
            </a:r>
            <a:r>
              <a:rPr lang="en-US" sz="2200" dirty="0" err="1"/>
              <a:t>Produktkataloges</a:t>
            </a:r>
            <a:endParaRPr lang="en-US" sz="2200" b="1" i="1" dirty="0"/>
          </a:p>
          <a:p>
            <a:pPr lvl="1"/>
            <a:r>
              <a:rPr lang="en-US" sz="2200" b="1" i="1" dirty="0"/>
              <a:t>“Countries” –</a:t>
            </a:r>
            <a:r>
              <a:rPr lang="en-US" sz="2200" dirty="0"/>
              <a:t> </a:t>
            </a:r>
            <a:r>
              <a:rPr lang="en-US" sz="2200" dirty="0" err="1"/>
              <a:t>Vom</a:t>
            </a:r>
            <a:r>
              <a:rPr lang="en-US" sz="2200" dirty="0"/>
              <a:t> “local player” </a:t>
            </a:r>
            <a:r>
              <a:rPr lang="en-US" sz="2200" dirty="0" err="1"/>
              <a:t>zum</a:t>
            </a:r>
            <a:r>
              <a:rPr lang="en-US" sz="2200" dirty="0"/>
              <a:t> “pan-</a:t>
            </a:r>
            <a:r>
              <a:rPr lang="en-US" sz="2200" dirty="0" err="1"/>
              <a:t>europäischem</a:t>
            </a:r>
            <a:r>
              <a:rPr lang="en-US" sz="2200" dirty="0"/>
              <a:t> Champion”</a:t>
            </a:r>
            <a:endParaRPr lang="en-US" sz="2200" b="1" i="1" dirty="0"/>
          </a:p>
          <a:p>
            <a:pPr lvl="1"/>
            <a:r>
              <a:rPr lang="en-US" sz="2200" b="1" i="1" dirty="0"/>
              <a:t>“Channels” – </a:t>
            </a:r>
            <a:r>
              <a:rPr lang="en-US" sz="2200" dirty="0"/>
              <a:t>Omni-Channel </a:t>
            </a:r>
            <a:r>
              <a:rPr lang="en-US" sz="2200" dirty="0" err="1"/>
              <a:t>Verkauf</a:t>
            </a:r>
            <a:r>
              <a:rPr lang="en-US" sz="2200" dirty="0"/>
              <a:t> (</a:t>
            </a:r>
            <a:r>
              <a:rPr lang="en-US" sz="2200" dirty="0" err="1"/>
              <a:t>vor</a:t>
            </a:r>
            <a:r>
              <a:rPr lang="en-US" sz="2200" dirty="0"/>
              <a:t> </a:t>
            </a:r>
            <a:r>
              <a:rPr lang="en-US" sz="2200" dirty="0" err="1"/>
              <a:t>allem</a:t>
            </a:r>
            <a:r>
              <a:rPr lang="en-US" sz="2200" dirty="0"/>
              <a:t> Online) </a:t>
            </a:r>
            <a:r>
              <a:rPr lang="en-US" sz="2200" dirty="0" err="1"/>
              <a:t>vorantreiben</a:t>
            </a:r>
            <a:endParaRPr lang="en-US" sz="2200" b="1" i="1" dirty="0"/>
          </a:p>
          <a:p>
            <a:pPr lvl="1"/>
            <a:r>
              <a:rPr lang="en-US" sz="2200" b="1" i="1" dirty="0"/>
              <a:t>“Companies” –</a:t>
            </a:r>
            <a:r>
              <a:rPr lang="en-US" sz="2200" dirty="0"/>
              <a:t> Buy &amp; Build </a:t>
            </a:r>
            <a:r>
              <a:rPr lang="en-US" sz="2200" dirty="0" err="1"/>
              <a:t>Zukäufe</a:t>
            </a:r>
            <a:r>
              <a:rPr lang="en-US" sz="2200" dirty="0"/>
              <a:t> von </a:t>
            </a:r>
            <a:r>
              <a:rPr lang="en-US" sz="2200" dirty="0" err="1"/>
              <a:t>anderen</a:t>
            </a:r>
            <a:r>
              <a:rPr lang="en-US" sz="2200" dirty="0"/>
              <a:t> </a:t>
            </a:r>
            <a:r>
              <a:rPr lang="en-US" sz="2200" dirty="0" err="1"/>
              <a:t>Firmen</a:t>
            </a:r>
            <a:r>
              <a:rPr lang="en-US" sz="2200" b="1" i="1" dirty="0"/>
              <a:t> </a:t>
            </a:r>
          </a:p>
          <a:p>
            <a:pPr lvl="1"/>
            <a:endParaRPr lang="de-DE" sz="2200" b="1" i="1" dirty="0"/>
          </a:p>
        </p:txBody>
      </p:sp>
      <p:sp>
        <p:nvSpPr>
          <p:cNvPr id="3" name="Textplatzhalter 2">
            <a:extLst>
              <a:ext uri="{FF2B5EF4-FFF2-40B4-BE49-F238E27FC236}">
                <a16:creationId xmlns="" xmlns:a16="http://schemas.microsoft.com/office/drawing/2014/main" id="{9A49BB11-DE33-461B-BF42-BAE7CC75D501}"/>
              </a:ext>
            </a:extLst>
          </p:cNvPr>
          <p:cNvSpPr>
            <a:spLocks noGrp="1"/>
          </p:cNvSpPr>
          <p:nvPr>
            <p:ph type="body" sz="quarter" idx="10"/>
          </p:nvPr>
        </p:nvSpPr>
        <p:spPr/>
        <p:txBody>
          <a:bodyPr/>
          <a:lstStyle/>
          <a:p>
            <a:r>
              <a:rPr lang="de-DE" dirty="0" err="1"/>
              <a:t>Vendis</a:t>
            </a:r>
            <a:r>
              <a:rPr lang="de-DE" dirty="0"/>
              <a:t> – Einer der besten Konsumgüter-Spezialisten in Europa</a:t>
            </a:r>
          </a:p>
        </p:txBody>
      </p:sp>
      <p:sp>
        <p:nvSpPr>
          <p:cNvPr id="4" name="Foliennummernplatzhalter 3">
            <a:extLst>
              <a:ext uri="{FF2B5EF4-FFF2-40B4-BE49-F238E27FC236}">
                <a16:creationId xmlns="" xmlns:a16="http://schemas.microsoft.com/office/drawing/2014/main" id="{27C8E637-6D03-42F8-94D3-B681AF55CD4A}"/>
              </a:ext>
            </a:extLst>
          </p:cNvPr>
          <p:cNvSpPr>
            <a:spLocks noGrp="1"/>
          </p:cNvSpPr>
          <p:nvPr>
            <p:ph type="sldNum" sz="quarter" idx="4"/>
          </p:nvPr>
        </p:nvSpPr>
        <p:spPr/>
        <p:txBody>
          <a:bodyPr/>
          <a:lstStyle/>
          <a:p>
            <a:fld id="{DB151344-2787-0F42-9B8B-AE263F6B6993}" type="slidenum">
              <a:rPr lang="de-DE" smtClean="0"/>
              <a:pPr/>
              <a:t>46</a:t>
            </a:fld>
            <a:endParaRPr lang="de-DE" dirty="0"/>
          </a:p>
        </p:txBody>
      </p:sp>
    </p:spTree>
    <p:extLst>
      <p:ext uri="{BB962C8B-B14F-4D97-AF65-F5344CB8AC3E}">
        <p14:creationId xmlns:p14="http://schemas.microsoft.com/office/powerpoint/2010/main" val="25284615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DB151344-2787-0F42-9B8B-AE263F6B6993}" type="slidenum">
              <a:rPr lang="de-DE" smtClean="0"/>
              <a:pPr/>
              <a:t>47</a:t>
            </a:fld>
            <a:endParaRPr lang="de-DE" dirty="0"/>
          </a:p>
        </p:txBody>
      </p:sp>
      <p:sp>
        <p:nvSpPr>
          <p:cNvPr id="4" name="Textplatzhalter 3"/>
          <p:cNvSpPr>
            <a:spLocks noGrp="1"/>
          </p:cNvSpPr>
          <p:nvPr>
            <p:ph type="body" sz="quarter" idx="10"/>
          </p:nvPr>
        </p:nvSpPr>
        <p:spPr/>
        <p:txBody>
          <a:bodyPr>
            <a:normAutofit lnSpcReduction="10000"/>
          </a:bodyPr>
          <a:lstStyle/>
          <a:p>
            <a:r>
              <a:rPr lang="de-DE" dirty="0"/>
              <a:t>So arbeitet Ihr Geld</a:t>
            </a:r>
          </a:p>
          <a:p>
            <a:r>
              <a:rPr lang="de-DE" sz="1600" dirty="0"/>
              <a:t>Unternehmensbeispiele aus MPE Direct Return 6*</a:t>
            </a:r>
          </a:p>
        </p:txBody>
      </p:sp>
      <p:sp>
        <p:nvSpPr>
          <p:cNvPr id="20" name="Rechteck 19">
            <a:extLst>
              <a:ext uri="{FF2B5EF4-FFF2-40B4-BE49-F238E27FC236}">
                <a16:creationId xmlns="" xmlns:a16="http://schemas.microsoft.com/office/drawing/2014/main" id="{80E76E2F-D588-4245-84B3-D51BF889298B}"/>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MPE Direct Return 6 GmbH &amp; Co. geschlossene Investment-KG</a:t>
            </a:r>
          </a:p>
        </p:txBody>
      </p:sp>
      <p:sp>
        <p:nvSpPr>
          <p:cNvPr id="21" name="Rechteck 20">
            <a:extLst>
              <a:ext uri="{FF2B5EF4-FFF2-40B4-BE49-F238E27FC236}">
                <a16:creationId xmlns="" xmlns:a16="http://schemas.microsoft.com/office/drawing/2014/main" id="{F27CDFCC-4C43-46B0-BE11-4E9BF8740C7A}"/>
              </a:ext>
            </a:extLst>
          </p:cNvPr>
          <p:cNvSpPr/>
          <p:nvPr/>
        </p:nvSpPr>
        <p:spPr>
          <a:xfrm>
            <a:off x="541546" y="6590470"/>
            <a:ext cx="1300133" cy="267530"/>
          </a:xfrm>
          <a:prstGeom prst="rect">
            <a:avLst/>
          </a:prstGeom>
        </p:spPr>
        <p:txBody>
          <a:bodyPr wrap="square">
            <a:spAutoFit/>
          </a:bodyPr>
          <a:lstStyle/>
          <a:p>
            <a:pPr>
              <a:spcAft>
                <a:spcPts val="600"/>
              </a:spcAft>
              <a:buClr>
                <a:srgbClr val="335D53"/>
              </a:buClr>
              <a:defRPr/>
            </a:pPr>
            <a:r>
              <a:rPr lang="de-DE" sz="1100" dirty="0">
                <a:solidFill>
                  <a:srgbClr val="FF0000"/>
                </a:solidFill>
                <a:latin typeface="+mj-lt"/>
                <a:cs typeface="Calibri" pitchFamily="34" charset="0"/>
              </a:rPr>
              <a:t>Streng vertraulich</a:t>
            </a:r>
          </a:p>
        </p:txBody>
      </p:sp>
      <p:grpSp>
        <p:nvGrpSpPr>
          <p:cNvPr id="13" name="Gruppieren 12">
            <a:extLst>
              <a:ext uri="{FF2B5EF4-FFF2-40B4-BE49-F238E27FC236}">
                <a16:creationId xmlns="" xmlns:a16="http://schemas.microsoft.com/office/drawing/2014/main" id="{B781312A-0551-44FB-A6A9-544560248946}"/>
              </a:ext>
            </a:extLst>
          </p:cNvPr>
          <p:cNvGrpSpPr/>
          <p:nvPr/>
        </p:nvGrpSpPr>
        <p:grpSpPr>
          <a:xfrm>
            <a:off x="576262" y="1415275"/>
            <a:ext cx="3588240" cy="4729887"/>
            <a:chOff x="336327" y="1252324"/>
            <a:chExt cx="3588240" cy="4729887"/>
          </a:xfrm>
        </p:grpSpPr>
        <p:pic>
          <p:nvPicPr>
            <p:cNvPr id="7" name="Grafik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36327" y="1252324"/>
              <a:ext cx="3588236" cy="2176676"/>
            </a:xfrm>
            <a:prstGeom prst="rect">
              <a:avLst/>
            </a:prstGeom>
          </p:spPr>
        </p:pic>
        <p:sp>
          <p:nvSpPr>
            <p:cNvPr id="17" name="Textfeld 16"/>
            <p:cNvSpPr txBox="1"/>
            <p:nvPr/>
          </p:nvSpPr>
          <p:spPr>
            <a:xfrm>
              <a:off x="336331" y="3429001"/>
              <a:ext cx="3588236" cy="2553210"/>
            </a:xfrm>
            <a:prstGeom prst="rect">
              <a:avLst/>
            </a:prstGeom>
            <a:solidFill>
              <a:srgbClr val="D6DCDC"/>
            </a:solidFill>
          </p:spPr>
          <p:txBody>
            <a:bodyPr wrap="square" lIns="216000" tIns="144000" rIns="216000" bIns="144000" rtlCol="0">
              <a:noAutofit/>
            </a:bodyPr>
            <a:lstStyle/>
            <a:p>
              <a:r>
                <a:rPr lang="de-DE" b="1" dirty="0">
                  <a:solidFill>
                    <a:srgbClr val="2E4F4C"/>
                  </a:solidFill>
                </a:rPr>
                <a:t>SMC </a:t>
              </a:r>
              <a:r>
                <a:rPr lang="de-DE" b="1" dirty="0" err="1">
                  <a:solidFill>
                    <a:srgbClr val="2E4F4C"/>
                  </a:solidFill>
                </a:rPr>
                <a:t>Roofing</a:t>
              </a:r>
              <a:r>
                <a:rPr lang="de-DE" b="1" dirty="0">
                  <a:solidFill>
                    <a:srgbClr val="2E4F4C"/>
                  </a:solidFill>
                </a:rPr>
                <a:t> Solutions</a:t>
              </a:r>
            </a:p>
            <a:p>
              <a:r>
                <a:rPr lang="de-DE" sz="1200" dirty="0">
                  <a:solidFill>
                    <a:srgbClr val="2E4F4C"/>
                  </a:solidFill>
                </a:rPr>
                <a:t>Dachsanierung inklusive</a:t>
              </a:r>
              <a:br>
                <a:rPr lang="de-DE" sz="1200" dirty="0">
                  <a:solidFill>
                    <a:srgbClr val="2E4F4C"/>
                  </a:solidFill>
                </a:rPr>
              </a:br>
              <a:r>
                <a:rPr lang="de-DE" sz="1200" dirty="0">
                  <a:solidFill>
                    <a:srgbClr val="2E4F4C"/>
                  </a:solidFill>
                </a:rPr>
                <a:t>Versicherungshandling</a:t>
              </a:r>
            </a:p>
            <a:p>
              <a:endParaRPr lang="de-DE" sz="1200" dirty="0"/>
            </a:p>
            <a:p>
              <a:r>
                <a:rPr lang="de-DE" sz="1200" dirty="0"/>
                <a:t>Das US-Unternehmen SMC </a:t>
              </a:r>
              <a:r>
                <a:rPr lang="de-DE" sz="1200" dirty="0" err="1"/>
                <a:t>Roofing</a:t>
              </a:r>
              <a:r>
                <a:rPr lang="de-DE" sz="1200" dirty="0"/>
                <a:t> Solutions saniert beschädigte Wohndächer, sofern Versicherungsansprüche etwa bei Sturmschäden vorliegen. Seit Mai 2023 expandiert SMC durch strategische Partnerschaften im Südosten der USA und sucht aktiv nach Kooperationen, um das Angebot weiter auszubauen.</a:t>
              </a:r>
            </a:p>
          </p:txBody>
        </p:sp>
        <p:sp>
          <p:nvSpPr>
            <p:cNvPr id="24" name="Rechteck 23"/>
            <p:cNvSpPr/>
            <p:nvPr/>
          </p:nvSpPr>
          <p:spPr>
            <a:xfrm>
              <a:off x="464713" y="1410476"/>
              <a:ext cx="1596747" cy="5522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2" name="Grafik 11">
              <a:extLst>
                <a:ext uri="{FF2B5EF4-FFF2-40B4-BE49-F238E27FC236}">
                  <a16:creationId xmlns="" xmlns:a16="http://schemas.microsoft.com/office/drawing/2014/main" id="{B6942C17-81C7-4FA9-8495-D32663C2DD3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023" y="1420685"/>
              <a:ext cx="809058" cy="528585"/>
            </a:xfrm>
            <a:prstGeom prst="rect">
              <a:avLst/>
            </a:prstGeom>
          </p:spPr>
        </p:pic>
      </p:grpSp>
      <p:grpSp>
        <p:nvGrpSpPr>
          <p:cNvPr id="22" name="Gruppieren 21">
            <a:extLst>
              <a:ext uri="{FF2B5EF4-FFF2-40B4-BE49-F238E27FC236}">
                <a16:creationId xmlns="" xmlns:a16="http://schemas.microsoft.com/office/drawing/2014/main" id="{114FA347-A0B5-4CBA-8BAD-D17F37176982}"/>
              </a:ext>
            </a:extLst>
          </p:cNvPr>
          <p:cNvGrpSpPr/>
          <p:nvPr/>
        </p:nvGrpSpPr>
        <p:grpSpPr>
          <a:xfrm>
            <a:off x="4300376" y="1415275"/>
            <a:ext cx="3588248" cy="4729886"/>
            <a:chOff x="336319" y="1252324"/>
            <a:chExt cx="3588248" cy="4729886"/>
          </a:xfrm>
        </p:grpSpPr>
        <p:pic>
          <p:nvPicPr>
            <p:cNvPr id="23" name="Grafik 22">
              <a:extLst>
                <a:ext uri="{FF2B5EF4-FFF2-40B4-BE49-F238E27FC236}">
                  <a16:creationId xmlns="" xmlns:a16="http://schemas.microsoft.com/office/drawing/2014/main" id="{DCD5A2F1-228B-4A2A-B2BF-B941B96FAC8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36319" y="1252324"/>
              <a:ext cx="3588247" cy="2176676"/>
            </a:xfrm>
            <a:prstGeom prst="rect">
              <a:avLst/>
            </a:prstGeom>
          </p:spPr>
        </p:pic>
        <p:sp>
          <p:nvSpPr>
            <p:cNvPr id="27" name="Textfeld 26">
              <a:extLst>
                <a:ext uri="{FF2B5EF4-FFF2-40B4-BE49-F238E27FC236}">
                  <a16:creationId xmlns="" xmlns:a16="http://schemas.microsoft.com/office/drawing/2014/main" id="{0DBC1A69-C9A6-4AFB-A988-CC42C9F02B23}"/>
                </a:ext>
              </a:extLst>
            </p:cNvPr>
            <p:cNvSpPr txBox="1"/>
            <p:nvPr/>
          </p:nvSpPr>
          <p:spPr>
            <a:xfrm>
              <a:off x="336331" y="3429000"/>
              <a:ext cx="3588236" cy="2553210"/>
            </a:xfrm>
            <a:prstGeom prst="rect">
              <a:avLst/>
            </a:prstGeom>
            <a:solidFill>
              <a:srgbClr val="D6DCDC"/>
            </a:solidFill>
          </p:spPr>
          <p:txBody>
            <a:bodyPr wrap="square" lIns="216000" tIns="144000" rIns="216000" bIns="144000" rtlCol="0">
              <a:noAutofit/>
            </a:bodyPr>
            <a:lstStyle/>
            <a:p>
              <a:r>
                <a:rPr lang="de-DE" b="1" dirty="0">
                  <a:solidFill>
                    <a:srgbClr val="2E4F4C"/>
                  </a:solidFill>
                </a:rPr>
                <a:t>Pro Max Fence Systems</a:t>
              </a:r>
            </a:p>
            <a:p>
              <a:r>
                <a:rPr lang="de-DE" sz="1200" dirty="0">
                  <a:solidFill>
                    <a:srgbClr val="2E4F4C"/>
                  </a:solidFill>
                </a:rPr>
                <a:t>Zäune für kleine Gärten</a:t>
              </a:r>
              <a:br>
                <a:rPr lang="de-DE" sz="1200" dirty="0">
                  <a:solidFill>
                    <a:srgbClr val="2E4F4C"/>
                  </a:solidFill>
                </a:rPr>
              </a:br>
              <a:r>
                <a:rPr lang="de-DE" sz="1200" dirty="0">
                  <a:solidFill>
                    <a:srgbClr val="2E4F4C"/>
                  </a:solidFill>
                </a:rPr>
                <a:t>und große Areale</a:t>
              </a:r>
            </a:p>
            <a:p>
              <a:endParaRPr lang="de-DE" sz="1200" dirty="0"/>
            </a:p>
            <a:p>
              <a:r>
                <a:rPr lang="de-DE" sz="1200" dirty="0"/>
                <a:t>Ob privater Gartenzaun oder die Eingrenzung eines großen Gewerbeparks inklusive Tor: Pro Max Fence Systems bietet schöne, sichere und hochwertige Zäune für jede Art der Grundstücks-begrenzung. Das Unternehmen setzt dabei je nach Anwendung auf unterschiedliche Materialien und ist bekannt für Installationen nach Maß.</a:t>
              </a:r>
            </a:p>
          </p:txBody>
        </p:sp>
        <p:sp>
          <p:nvSpPr>
            <p:cNvPr id="28" name="Rechteck 27">
              <a:extLst>
                <a:ext uri="{FF2B5EF4-FFF2-40B4-BE49-F238E27FC236}">
                  <a16:creationId xmlns="" xmlns:a16="http://schemas.microsoft.com/office/drawing/2014/main" id="{078DF71B-BB16-4158-A08D-D6FF63CBE2CC}"/>
                </a:ext>
              </a:extLst>
            </p:cNvPr>
            <p:cNvSpPr/>
            <p:nvPr/>
          </p:nvSpPr>
          <p:spPr>
            <a:xfrm>
              <a:off x="464713" y="1410475"/>
              <a:ext cx="1594679" cy="5514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29" name="Grafik 28">
              <a:extLst>
                <a:ext uri="{FF2B5EF4-FFF2-40B4-BE49-F238E27FC236}">
                  <a16:creationId xmlns="" xmlns:a16="http://schemas.microsoft.com/office/drawing/2014/main" id="{E0F865F0-45F6-4EF8-A047-D1C26373E41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17658" t="30426" r="19769" b="31098"/>
            <a:stretch/>
          </p:blipFill>
          <p:spPr>
            <a:xfrm>
              <a:off x="690492" y="1468409"/>
              <a:ext cx="1173004" cy="480861"/>
            </a:xfrm>
            <a:prstGeom prst="rect">
              <a:avLst/>
            </a:prstGeom>
          </p:spPr>
        </p:pic>
      </p:grpSp>
      <p:grpSp>
        <p:nvGrpSpPr>
          <p:cNvPr id="30" name="Gruppieren 29">
            <a:extLst>
              <a:ext uri="{FF2B5EF4-FFF2-40B4-BE49-F238E27FC236}">
                <a16:creationId xmlns="" xmlns:a16="http://schemas.microsoft.com/office/drawing/2014/main" id="{51F96701-4317-4089-8E3F-9E77680D0883}"/>
              </a:ext>
            </a:extLst>
          </p:cNvPr>
          <p:cNvGrpSpPr/>
          <p:nvPr/>
        </p:nvGrpSpPr>
        <p:grpSpPr>
          <a:xfrm>
            <a:off x="8024497" y="1415275"/>
            <a:ext cx="3588250" cy="4729886"/>
            <a:chOff x="336317" y="1252324"/>
            <a:chExt cx="3588250" cy="4729886"/>
          </a:xfrm>
        </p:grpSpPr>
        <p:pic>
          <p:nvPicPr>
            <p:cNvPr id="31" name="Grafik 30">
              <a:extLst>
                <a:ext uri="{FF2B5EF4-FFF2-40B4-BE49-F238E27FC236}">
                  <a16:creationId xmlns="" xmlns:a16="http://schemas.microsoft.com/office/drawing/2014/main" id="{475425D5-1D30-46B7-B2E0-E56531867535}"/>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flipH="1">
              <a:off x="336317" y="1252324"/>
              <a:ext cx="3588250" cy="2176676"/>
            </a:xfrm>
            <a:prstGeom prst="rect">
              <a:avLst/>
            </a:prstGeom>
          </p:spPr>
        </p:pic>
        <p:sp>
          <p:nvSpPr>
            <p:cNvPr id="32" name="Textfeld 31">
              <a:extLst>
                <a:ext uri="{FF2B5EF4-FFF2-40B4-BE49-F238E27FC236}">
                  <a16:creationId xmlns="" xmlns:a16="http://schemas.microsoft.com/office/drawing/2014/main" id="{11B9AF54-CDC8-489F-B678-F4EED14B7199}"/>
                </a:ext>
              </a:extLst>
            </p:cNvPr>
            <p:cNvSpPr txBox="1"/>
            <p:nvPr/>
          </p:nvSpPr>
          <p:spPr>
            <a:xfrm>
              <a:off x="336331" y="3429000"/>
              <a:ext cx="3588236" cy="2553210"/>
            </a:xfrm>
            <a:prstGeom prst="rect">
              <a:avLst/>
            </a:prstGeom>
            <a:solidFill>
              <a:srgbClr val="D6DCDC"/>
            </a:solidFill>
          </p:spPr>
          <p:txBody>
            <a:bodyPr wrap="square" lIns="216000" tIns="144000" rIns="216000" bIns="144000" rtlCol="0">
              <a:noAutofit/>
            </a:bodyPr>
            <a:lstStyle/>
            <a:p>
              <a:r>
                <a:rPr lang="de-DE" b="1" dirty="0">
                  <a:solidFill>
                    <a:srgbClr val="2E4F4C"/>
                  </a:solidFill>
                </a:rPr>
                <a:t>PLAYERS</a:t>
              </a:r>
            </a:p>
            <a:p>
              <a:r>
                <a:rPr lang="de-DE" sz="1200" dirty="0">
                  <a:solidFill>
                    <a:srgbClr val="2E4F4C"/>
                  </a:solidFill>
                </a:rPr>
                <a:t>Betreiber von Indoor-Sportarenen</a:t>
              </a:r>
              <a:br>
                <a:rPr lang="de-DE" sz="1200" dirty="0">
                  <a:solidFill>
                    <a:srgbClr val="2E4F4C"/>
                  </a:solidFill>
                </a:rPr>
              </a:br>
              <a:r>
                <a:rPr lang="de-DE" sz="1200" dirty="0">
                  <a:solidFill>
                    <a:srgbClr val="2E4F4C"/>
                  </a:solidFill>
                </a:rPr>
                <a:t>für Fußball und </a:t>
              </a:r>
              <a:r>
                <a:rPr lang="de-DE" sz="1200" dirty="0" err="1">
                  <a:solidFill>
                    <a:srgbClr val="2E4F4C"/>
                  </a:solidFill>
                </a:rPr>
                <a:t>Padelball</a:t>
              </a:r>
              <a:endParaRPr lang="de-DE" sz="1200" dirty="0">
                <a:solidFill>
                  <a:srgbClr val="2E4F4C"/>
                </a:solidFill>
              </a:endParaRPr>
            </a:p>
            <a:p>
              <a:endParaRPr lang="de-DE" sz="1200" dirty="0"/>
            </a:p>
            <a:p>
              <a:r>
                <a:rPr lang="de-DE" sz="1200" dirty="0"/>
                <a:t>PLAYERS betreibt in Frankreich 35 Indoor-Sportarenen mit insgesamt 144 Fußballfeldern für das Spiel 5 gegen 5 sowie mit 128 Courts für die neue Trendsportart </a:t>
              </a:r>
              <a:r>
                <a:rPr lang="de-DE" sz="1200" dirty="0" err="1"/>
                <a:t>Padelball</a:t>
              </a:r>
              <a:r>
                <a:rPr lang="de-DE" sz="1200" dirty="0"/>
                <a:t>. Mit der Organisation von Turnieren und Ligen hat sich PLAYERS eine treue Community aufgebaut und arbeitet zudem eng mit Sportvereinen und Schulen zusammen.</a:t>
              </a:r>
            </a:p>
          </p:txBody>
        </p:sp>
        <p:sp>
          <p:nvSpPr>
            <p:cNvPr id="33" name="Rechteck 32">
              <a:extLst>
                <a:ext uri="{FF2B5EF4-FFF2-40B4-BE49-F238E27FC236}">
                  <a16:creationId xmlns="" xmlns:a16="http://schemas.microsoft.com/office/drawing/2014/main" id="{806F935C-A3E5-4101-AD67-B5B3832F86B6}"/>
                </a:ext>
              </a:extLst>
            </p:cNvPr>
            <p:cNvSpPr/>
            <p:nvPr/>
          </p:nvSpPr>
          <p:spPr>
            <a:xfrm>
              <a:off x="464713" y="1410475"/>
              <a:ext cx="1594679" cy="5514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pic>
        <p:nvPicPr>
          <p:cNvPr id="5" name="Grafik 4">
            <a:extLst>
              <a:ext uri="{FF2B5EF4-FFF2-40B4-BE49-F238E27FC236}">
                <a16:creationId xmlns="" xmlns:a16="http://schemas.microsoft.com/office/drawing/2014/main" id="{51DE00AB-F1E8-4E50-B940-2EB62AB04BF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524753" y="1631360"/>
            <a:ext cx="827484" cy="434721"/>
          </a:xfrm>
          <a:prstGeom prst="rect">
            <a:avLst/>
          </a:prstGeom>
        </p:spPr>
      </p:pic>
    </p:spTree>
    <p:extLst>
      <p:ext uri="{BB962C8B-B14F-4D97-AF65-F5344CB8AC3E}">
        <p14:creationId xmlns:p14="http://schemas.microsoft.com/office/powerpoint/2010/main" val="18728541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DB151344-2787-0F42-9B8B-AE263F6B6993}" type="slidenum">
              <a:rPr lang="de-DE" smtClean="0"/>
              <a:pPr/>
              <a:t>48</a:t>
            </a:fld>
            <a:endParaRPr lang="de-DE" dirty="0"/>
          </a:p>
        </p:txBody>
      </p:sp>
      <p:sp>
        <p:nvSpPr>
          <p:cNvPr id="4" name="Textplatzhalter 3"/>
          <p:cNvSpPr>
            <a:spLocks noGrp="1"/>
          </p:cNvSpPr>
          <p:nvPr>
            <p:ph type="body" sz="quarter" idx="10"/>
          </p:nvPr>
        </p:nvSpPr>
        <p:spPr/>
        <p:txBody>
          <a:bodyPr>
            <a:normAutofit lnSpcReduction="10000"/>
          </a:bodyPr>
          <a:lstStyle/>
          <a:p>
            <a:r>
              <a:rPr lang="de-DE" dirty="0"/>
              <a:t>So arbeitet Ihr Geld</a:t>
            </a:r>
          </a:p>
          <a:p>
            <a:r>
              <a:rPr lang="de-DE" sz="1600" dirty="0"/>
              <a:t>Unternehmensbeispiele aus MPE Direct Return 6*</a:t>
            </a:r>
          </a:p>
        </p:txBody>
      </p:sp>
      <p:sp>
        <p:nvSpPr>
          <p:cNvPr id="20" name="Rechteck 19">
            <a:extLst>
              <a:ext uri="{FF2B5EF4-FFF2-40B4-BE49-F238E27FC236}">
                <a16:creationId xmlns="" xmlns:a16="http://schemas.microsoft.com/office/drawing/2014/main" id="{80E76E2F-D588-4245-84B3-D51BF889298B}"/>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MPE Direct Return 6 GmbH &amp; Co. geschlossene Investment-KG</a:t>
            </a:r>
          </a:p>
        </p:txBody>
      </p:sp>
      <p:sp>
        <p:nvSpPr>
          <p:cNvPr id="21" name="Rechteck 20">
            <a:extLst>
              <a:ext uri="{FF2B5EF4-FFF2-40B4-BE49-F238E27FC236}">
                <a16:creationId xmlns="" xmlns:a16="http://schemas.microsoft.com/office/drawing/2014/main" id="{F27CDFCC-4C43-46B0-BE11-4E9BF8740C7A}"/>
              </a:ext>
            </a:extLst>
          </p:cNvPr>
          <p:cNvSpPr/>
          <p:nvPr/>
        </p:nvSpPr>
        <p:spPr>
          <a:xfrm>
            <a:off x="541546" y="6590470"/>
            <a:ext cx="1300133" cy="267530"/>
          </a:xfrm>
          <a:prstGeom prst="rect">
            <a:avLst/>
          </a:prstGeom>
        </p:spPr>
        <p:txBody>
          <a:bodyPr wrap="square">
            <a:spAutoFit/>
          </a:bodyPr>
          <a:lstStyle/>
          <a:p>
            <a:pPr>
              <a:spcAft>
                <a:spcPts val="600"/>
              </a:spcAft>
              <a:buClr>
                <a:srgbClr val="335D53"/>
              </a:buClr>
              <a:defRPr/>
            </a:pPr>
            <a:r>
              <a:rPr lang="de-DE" sz="1100" dirty="0">
                <a:solidFill>
                  <a:srgbClr val="FF0000"/>
                </a:solidFill>
                <a:latin typeface="+mj-lt"/>
                <a:cs typeface="Calibri" pitchFamily="34" charset="0"/>
              </a:rPr>
              <a:t>Streng vertraulich</a:t>
            </a:r>
          </a:p>
        </p:txBody>
      </p:sp>
      <p:grpSp>
        <p:nvGrpSpPr>
          <p:cNvPr id="13" name="Gruppieren 12">
            <a:extLst>
              <a:ext uri="{FF2B5EF4-FFF2-40B4-BE49-F238E27FC236}">
                <a16:creationId xmlns="" xmlns:a16="http://schemas.microsoft.com/office/drawing/2014/main" id="{B781312A-0551-44FB-A6A9-544560248946}"/>
              </a:ext>
            </a:extLst>
          </p:cNvPr>
          <p:cNvGrpSpPr/>
          <p:nvPr/>
        </p:nvGrpSpPr>
        <p:grpSpPr>
          <a:xfrm>
            <a:off x="576263" y="1415275"/>
            <a:ext cx="3588239" cy="4729887"/>
            <a:chOff x="336328" y="1252324"/>
            <a:chExt cx="3588239" cy="4729887"/>
          </a:xfrm>
        </p:grpSpPr>
        <p:pic>
          <p:nvPicPr>
            <p:cNvPr id="7" name="Grafik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36328" y="1252324"/>
              <a:ext cx="3588237" cy="2176676"/>
            </a:xfrm>
            <a:prstGeom prst="rect">
              <a:avLst/>
            </a:prstGeom>
          </p:spPr>
        </p:pic>
        <p:sp>
          <p:nvSpPr>
            <p:cNvPr id="17" name="Textfeld 16"/>
            <p:cNvSpPr txBox="1"/>
            <p:nvPr/>
          </p:nvSpPr>
          <p:spPr>
            <a:xfrm>
              <a:off x="336331" y="3429001"/>
              <a:ext cx="3588236" cy="2553210"/>
            </a:xfrm>
            <a:prstGeom prst="rect">
              <a:avLst/>
            </a:prstGeom>
            <a:solidFill>
              <a:srgbClr val="D6DCDC"/>
            </a:solidFill>
          </p:spPr>
          <p:txBody>
            <a:bodyPr wrap="square" lIns="216000" tIns="144000" rIns="216000" bIns="144000" rtlCol="0">
              <a:noAutofit/>
            </a:bodyPr>
            <a:lstStyle/>
            <a:p>
              <a:r>
                <a:rPr lang="de-DE" b="1" dirty="0">
                  <a:solidFill>
                    <a:srgbClr val="2E4F4C"/>
                  </a:solidFill>
                </a:rPr>
                <a:t>HR Green</a:t>
              </a:r>
            </a:p>
            <a:p>
              <a:r>
                <a:rPr lang="de-DE" sz="1200" dirty="0">
                  <a:solidFill>
                    <a:srgbClr val="2E4F4C"/>
                  </a:solidFill>
                </a:rPr>
                <a:t>Ingenieur- und Beratungsdienstleistungen im Bereich Infrastruktur</a:t>
              </a:r>
            </a:p>
            <a:p>
              <a:endParaRPr lang="de-DE" sz="1200" dirty="0"/>
            </a:p>
            <a:p>
              <a:r>
                <a:rPr lang="de-DE" sz="1200" dirty="0"/>
                <a:t>HR Green ist eines der ältesten Ingenieurbüros in den USA. Das Unternehmen unterstützt seine Kunden aus dem privaten und öffentlichen Sektor bei der Planung und dem Management von Infrastrukturprojekten, u.a. in den Bereichen Verkehr, Breitbandausbau, Abwasser und Wasserversorgung sowie Flächenerschließung.</a:t>
              </a:r>
            </a:p>
          </p:txBody>
        </p:sp>
        <p:sp>
          <p:nvSpPr>
            <p:cNvPr id="24" name="Rechteck 23"/>
            <p:cNvSpPr/>
            <p:nvPr/>
          </p:nvSpPr>
          <p:spPr>
            <a:xfrm>
              <a:off x="464713" y="1410476"/>
              <a:ext cx="1596747" cy="5522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2" name="Grafik 11">
              <a:extLst>
                <a:ext uri="{FF2B5EF4-FFF2-40B4-BE49-F238E27FC236}">
                  <a16:creationId xmlns="" xmlns:a16="http://schemas.microsoft.com/office/drawing/2014/main" id="{B6942C17-81C7-4FA9-8495-D32663C2DD3B}"/>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493355" y="1433385"/>
              <a:ext cx="1476394" cy="528585"/>
            </a:xfrm>
            <a:prstGeom prst="rect">
              <a:avLst/>
            </a:prstGeom>
          </p:spPr>
        </p:pic>
      </p:grpSp>
      <p:grpSp>
        <p:nvGrpSpPr>
          <p:cNvPr id="22" name="Gruppieren 21">
            <a:extLst>
              <a:ext uri="{FF2B5EF4-FFF2-40B4-BE49-F238E27FC236}">
                <a16:creationId xmlns="" xmlns:a16="http://schemas.microsoft.com/office/drawing/2014/main" id="{114FA347-A0B5-4CBA-8BAD-D17F37176982}"/>
              </a:ext>
            </a:extLst>
          </p:cNvPr>
          <p:cNvGrpSpPr/>
          <p:nvPr/>
        </p:nvGrpSpPr>
        <p:grpSpPr>
          <a:xfrm>
            <a:off x="4300384" y="1415275"/>
            <a:ext cx="3588240" cy="4729886"/>
            <a:chOff x="336327" y="1252324"/>
            <a:chExt cx="3588240" cy="4729886"/>
          </a:xfrm>
        </p:grpSpPr>
        <p:pic>
          <p:nvPicPr>
            <p:cNvPr id="23" name="Grafik 22">
              <a:extLst>
                <a:ext uri="{FF2B5EF4-FFF2-40B4-BE49-F238E27FC236}">
                  <a16:creationId xmlns="" xmlns:a16="http://schemas.microsoft.com/office/drawing/2014/main" id="{DCD5A2F1-228B-4A2A-B2BF-B941B96FAC84}"/>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336327" y="1252324"/>
              <a:ext cx="3588236" cy="2176676"/>
            </a:xfrm>
            <a:prstGeom prst="rect">
              <a:avLst/>
            </a:prstGeom>
          </p:spPr>
        </p:pic>
        <p:sp>
          <p:nvSpPr>
            <p:cNvPr id="27" name="Textfeld 26">
              <a:extLst>
                <a:ext uri="{FF2B5EF4-FFF2-40B4-BE49-F238E27FC236}">
                  <a16:creationId xmlns="" xmlns:a16="http://schemas.microsoft.com/office/drawing/2014/main" id="{0DBC1A69-C9A6-4AFB-A988-CC42C9F02B23}"/>
                </a:ext>
              </a:extLst>
            </p:cNvPr>
            <p:cNvSpPr txBox="1"/>
            <p:nvPr/>
          </p:nvSpPr>
          <p:spPr>
            <a:xfrm>
              <a:off x="336331" y="3429000"/>
              <a:ext cx="3588236" cy="2553210"/>
            </a:xfrm>
            <a:prstGeom prst="rect">
              <a:avLst/>
            </a:prstGeom>
            <a:solidFill>
              <a:srgbClr val="D6DCDC"/>
            </a:solidFill>
          </p:spPr>
          <p:txBody>
            <a:bodyPr wrap="square" lIns="216000" tIns="144000" rIns="216000" bIns="144000" rtlCol="0">
              <a:noAutofit/>
            </a:bodyPr>
            <a:lstStyle/>
            <a:p>
              <a:r>
                <a:rPr lang="de-DE" b="1" dirty="0">
                  <a:solidFill>
                    <a:srgbClr val="2E4F4C"/>
                  </a:solidFill>
                </a:rPr>
                <a:t>PDM</a:t>
              </a:r>
            </a:p>
            <a:p>
              <a:r>
                <a:rPr lang="de-DE" sz="1200" dirty="0">
                  <a:solidFill>
                    <a:srgbClr val="2E4F4C"/>
                  </a:solidFill>
                </a:rPr>
                <a:t>Marketing und Weiterbildungs-dienstleistungen für Zahnarztpraxen</a:t>
              </a:r>
            </a:p>
            <a:p>
              <a:endParaRPr lang="de-DE" sz="1200" dirty="0"/>
            </a:p>
            <a:p>
              <a:r>
                <a:rPr lang="de-DE" sz="1200" dirty="0"/>
                <a:t>PDM ist eine auf die Dentalbranche spezialisierte Marketingagentur. Mehr als 1.000 Zahnarztpraxen arbeiten bereits mit dem Unternehmen zusammen, um den öffentlichen Auftritt, insbesondere den Online-Auftritt zu verbessern. Mithilfe von Private Equity will PDM nun weiter wachsen und international expandieren.</a:t>
              </a:r>
            </a:p>
          </p:txBody>
        </p:sp>
        <p:sp>
          <p:nvSpPr>
            <p:cNvPr id="28" name="Rechteck 27">
              <a:extLst>
                <a:ext uri="{FF2B5EF4-FFF2-40B4-BE49-F238E27FC236}">
                  <a16:creationId xmlns="" xmlns:a16="http://schemas.microsoft.com/office/drawing/2014/main" id="{078DF71B-BB16-4158-A08D-D6FF63CBE2CC}"/>
                </a:ext>
              </a:extLst>
            </p:cNvPr>
            <p:cNvSpPr/>
            <p:nvPr/>
          </p:nvSpPr>
          <p:spPr>
            <a:xfrm>
              <a:off x="464713" y="1410475"/>
              <a:ext cx="1594679" cy="5514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29" name="Grafik 28">
              <a:extLst>
                <a:ext uri="{FF2B5EF4-FFF2-40B4-BE49-F238E27FC236}">
                  <a16:creationId xmlns="" xmlns:a16="http://schemas.microsoft.com/office/drawing/2014/main" id="{E0F865F0-45F6-4EF8-A047-D1C26373E41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93355" y="1575686"/>
              <a:ext cx="1474484" cy="282363"/>
            </a:xfrm>
            <a:prstGeom prst="rect">
              <a:avLst/>
            </a:prstGeom>
          </p:spPr>
        </p:pic>
      </p:grpSp>
      <p:grpSp>
        <p:nvGrpSpPr>
          <p:cNvPr id="30" name="Gruppieren 29">
            <a:extLst>
              <a:ext uri="{FF2B5EF4-FFF2-40B4-BE49-F238E27FC236}">
                <a16:creationId xmlns="" xmlns:a16="http://schemas.microsoft.com/office/drawing/2014/main" id="{51F96701-4317-4089-8E3F-9E77680D0883}"/>
              </a:ext>
            </a:extLst>
          </p:cNvPr>
          <p:cNvGrpSpPr/>
          <p:nvPr/>
        </p:nvGrpSpPr>
        <p:grpSpPr>
          <a:xfrm>
            <a:off x="8024502" y="1415275"/>
            <a:ext cx="3588245" cy="4729886"/>
            <a:chOff x="336322" y="1252324"/>
            <a:chExt cx="3588245" cy="4729886"/>
          </a:xfrm>
        </p:grpSpPr>
        <p:pic>
          <p:nvPicPr>
            <p:cNvPr id="31" name="Grafik 30">
              <a:extLst>
                <a:ext uri="{FF2B5EF4-FFF2-40B4-BE49-F238E27FC236}">
                  <a16:creationId xmlns="" xmlns:a16="http://schemas.microsoft.com/office/drawing/2014/main" id="{475425D5-1D30-46B7-B2E0-E5653186753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336322" y="1252324"/>
              <a:ext cx="3588245" cy="2176676"/>
            </a:xfrm>
            <a:prstGeom prst="rect">
              <a:avLst/>
            </a:prstGeom>
          </p:spPr>
        </p:pic>
        <p:sp>
          <p:nvSpPr>
            <p:cNvPr id="32" name="Textfeld 31">
              <a:extLst>
                <a:ext uri="{FF2B5EF4-FFF2-40B4-BE49-F238E27FC236}">
                  <a16:creationId xmlns="" xmlns:a16="http://schemas.microsoft.com/office/drawing/2014/main" id="{11B9AF54-CDC8-489F-B678-F4EED14B7199}"/>
                </a:ext>
              </a:extLst>
            </p:cNvPr>
            <p:cNvSpPr txBox="1"/>
            <p:nvPr/>
          </p:nvSpPr>
          <p:spPr>
            <a:xfrm>
              <a:off x="336331" y="3429000"/>
              <a:ext cx="3588236" cy="2553210"/>
            </a:xfrm>
            <a:prstGeom prst="rect">
              <a:avLst/>
            </a:prstGeom>
            <a:solidFill>
              <a:srgbClr val="D6DCDC"/>
            </a:solidFill>
          </p:spPr>
          <p:txBody>
            <a:bodyPr wrap="square" lIns="216000" tIns="144000" rIns="216000" bIns="144000" rtlCol="0">
              <a:noAutofit/>
            </a:bodyPr>
            <a:lstStyle/>
            <a:p>
              <a:r>
                <a:rPr lang="de-DE" b="1" dirty="0" err="1">
                  <a:solidFill>
                    <a:srgbClr val="2E4F4C"/>
                  </a:solidFill>
                </a:rPr>
                <a:t>Navigate</a:t>
              </a:r>
              <a:r>
                <a:rPr lang="de-DE" b="1" dirty="0">
                  <a:solidFill>
                    <a:srgbClr val="2E4F4C"/>
                  </a:solidFill>
                </a:rPr>
                <a:t> </a:t>
              </a:r>
              <a:r>
                <a:rPr lang="de-DE" b="1" dirty="0" err="1">
                  <a:solidFill>
                    <a:srgbClr val="2E4F4C"/>
                  </a:solidFill>
                </a:rPr>
                <a:t>Wellbeing</a:t>
              </a:r>
              <a:r>
                <a:rPr lang="de-DE" b="1" dirty="0">
                  <a:solidFill>
                    <a:srgbClr val="2E4F4C"/>
                  </a:solidFill>
                </a:rPr>
                <a:t> Solutions</a:t>
              </a:r>
            </a:p>
            <a:p>
              <a:r>
                <a:rPr lang="de-DE" sz="1200" dirty="0">
                  <a:solidFill>
                    <a:srgbClr val="2E4F4C"/>
                  </a:solidFill>
                </a:rPr>
                <a:t>Software-Plattform zur Steigerung des Wohlbefindens in der Belegschaft</a:t>
              </a:r>
            </a:p>
            <a:p>
              <a:endParaRPr lang="de-DE" sz="1200" dirty="0"/>
            </a:p>
            <a:p>
              <a:r>
                <a:rPr lang="de-DE" sz="1200" dirty="0" err="1"/>
                <a:t>Navigate</a:t>
              </a:r>
              <a:r>
                <a:rPr lang="de-DE" sz="1200" dirty="0"/>
                <a:t> </a:t>
              </a:r>
              <a:r>
                <a:rPr lang="de-DE" sz="1200" dirty="0" err="1"/>
                <a:t>Wellbeing</a:t>
              </a:r>
              <a:r>
                <a:rPr lang="de-DE" sz="1200" dirty="0"/>
                <a:t> Solutions bietet Unternehmen, Kommunen und Gesundheitsdienstleistern eine Plattform, die ihnen hilft, das allgemeine Wohlbefinden ihrer Mitarbeiter bzw. Kunden zu verbessern – einschließlich ihrer körperlichen und geistigen Gesundheit, ihrer finanziellen Situation und ihrer beruflichen Entwicklung.</a:t>
              </a:r>
            </a:p>
          </p:txBody>
        </p:sp>
        <p:sp>
          <p:nvSpPr>
            <p:cNvPr id="33" name="Rechteck 32">
              <a:extLst>
                <a:ext uri="{FF2B5EF4-FFF2-40B4-BE49-F238E27FC236}">
                  <a16:creationId xmlns="" xmlns:a16="http://schemas.microsoft.com/office/drawing/2014/main" id="{806F935C-A3E5-4101-AD67-B5B3832F86B6}"/>
                </a:ext>
              </a:extLst>
            </p:cNvPr>
            <p:cNvSpPr/>
            <p:nvPr/>
          </p:nvSpPr>
          <p:spPr>
            <a:xfrm>
              <a:off x="464713" y="1410475"/>
              <a:ext cx="1594679" cy="5514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pic>
        <p:nvPicPr>
          <p:cNvPr id="5" name="Grafik 4">
            <a:extLst>
              <a:ext uri="{FF2B5EF4-FFF2-40B4-BE49-F238E27FC236}">
                <a16:creationId xmlns="" xmlns:a16="http://schemas.microsoft.com/office/drawing/2014/main" id="{51DE00AB-F1E8-4E50-B940-2EB62AB04BF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345164" y="1700392"/>
            <a:ext cx="1210135" cy="364716"/>
          </a:xfrm>
          <a:prstGeom prst="rect">
            <a:avLst/>
          </a:prstGeom>
        </p:spPr>
      </p:pic>
    </p:spTree>
    <p:extLst>
      <p:ext uri="{BB962C8B-B14F-4D97-AF65-F5344CB8AC3E}">
        <p14:creationId xmlns:p14="http://schemas.microsoft.com/office/powerpoint/2010/main" val="32842539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DB151344-2787-0F42-9B8B-AE263F6B6993}" type="slidenum">
              <a:rPr lang="de-DE" smtClean="0"/>
              <a:pPr/>
              <a:t>49</a:t>
            </a:fld>
            <a:endParaRPr lang="de-DE" dirty="0"/>
          </a:p>
        </p:txBody>
      </p:sp>
      <p:sp>
        <p:nvSpPr>
          <p:cNvPr id="4" name="Textplatzhalter 3"/>
          <p:cNvSpPr>
            <a:spLocks noGrp="1"/>
          </p:cNvSpPr>
          <p:nvPr>
            <p:ph type="body" sz="quarter" idx="10"/>
          </p:nvPr>
        </p:nvSpPr>
        <p:spPr/>
        <p:txBody>
          <a:bodyPr>
            <a:normAutofit lnSpcReduction="10000"/>
          </a:bodyPr>
          <a:lstStyle/>
          <a:p>
            <a:r>
              <a:rPr lang="de-DE" dirty="0"/>
              <a:t>Über diesen Zeitraum investieren Sie</a:t>
            </a:r>
          </a:p>
          <a:p>
            <a:r>
              <a:rPr lang="de-DE" sz="1600" dirty="0"/>
              <a:t>Der Ablauf Ihrer Beteiligung im MPE Direct Return 6*</a:t>
            </a:r>
          </a:p>
        </p:txBody>
      </p:sp>
      <p:sp>
        <p:nvSpPr>
          <p:cNvPr id="42" name="Rechteck 41">
            <a:extLst>
              <a:ext uri="{FF2B5EF4-FFF2-40B4-BE49-F238E27FC236}">
                <a16:creationId xmlns="" xmlns:a16="http://schemas.microsoft.com/office/drawing/2014/main" id="{A9F47102-F121-4842-AD28-A3FE924290CD}"/>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MPE Direct Return 6 GmbH &amp; Co. Geschlossene Investment-KG</a:t>
            </a:r>
          </a:p>
        </p:txBody>
      </p:sp>
      <p:cxnSp>
        <p:nvCxnSpPr>
          <p:cNvPr id="5" name="Gerader Verbinder 4">
            <a:extLst>
              <a:ext uri="{FF2B5EF4-FFF2-40B4-BE49-F238E27FC236}">
                <a16:creationId xmlns="" xmlns:a16="http://schemas.microsoft.com/office/drawing/2014/main" id="{F02231DD-43BF-4F30-B577-D38C29C3781B}"/>
              </a:ext>
            </a:extLst>
          </p:cNvPr>
          <p:cNvCxnSpPr/>
          <p:nvPr/>
        </p:nvCxnSpPr>
        <p:spPr>
          <a:xfrm>
            <a:off x="448680" y="1130471"/>
            <a:ext cx="11251037"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Textfeld 5">
            <a:extLst>
              <a:ext uri="{FF2B5EF4-FFF2-40B4-BE49-F238E27FC236}">
                <a16:creationId xmlns="" xmlns:a16="http://schemas.microsoft.com/office/drawing/2014/main" id="{A7A8D69D-60CB-4781-8192-BC92F90E4ACF}"/>
              </a:ext>
            </a:extLst>
          </p:cNvPr>
          <p:cNvSpPr txBox="1"/>
          <p:nvPr/>
        </p:nvSpPr>
        <p:spPr>
          <a:xfrm>
            <a:off x="455747" y="1130471"/>
            <a:ext cx="498855" cy="276999"/>
          </a:xfrm>
          <a:prstGeom prst="rect">
            <a:avLst/>
          </a:prstGeom>
          <a:noFill/>
        </p:spPr>
        <p:txBody>
          <a:bodyPr wrap="none" rtlCol="0">
            <a:spAutoFit/>
          </a:bodyPr>
          <a:lstStyle/>
          <a:p>
            <a:r>
              <a:rPr lang="de-DE" sz="1200" dirty="0">
                <a:latin typeface="Calibri Light" panose="020F0302020204030204" pitchFamily="34" charset="0"/>
                <a:cs typeface="Calibri Light" panose="020F0302020204030204" pitchFamily="34" charset="0"/>
              </a:rPr>
              <a:t>2024</a:t>
            </a:r>
            <a:endParaRPr lang="de-DE" sz="2000" dirty="0">
              <a:latin typeface="Calibri Light" panose="020F0302020204030204" pitchFamily="34" charset="0"/>
              <a:cs typeface="Calibri Light" panose="020F0302020204030204" pitchFamily="34" charset="0"/>
            </a:endParaRPr>
          </a:p>
        </p:txBody>
      </p:sp>
      <p:sp>
        <p:nvSpPr>
          <p:cNvPr id="36" name="Textfeld 35">
            <a:extLst>
              <a:ext uri="{FF2B5EF4-FFF2-40B4-BE49-F238E27FC236}">
                <a16:creationId xmlns="" xmlns:a16="http://schemas.microsoft.com/office/drawing/2014/main" id="{654B4AAE-0E8A-4DAF-951E-513AF183F2ED}"/>
              </a:ext>
            </a:extLst>
          </p:cNvPr>
          <p:cNvSpPr txBox="1"/>
          <p:nvPr/>
        </p:nvSpPr>
        <p:spPr>
          <a:xfrm>
            <a:off x="1401813" y="1130471"/>
            <a:ext cx="498855" cy="276999"/>
          </a:xfrm>
          <a:prstGeom prst="rect">
            <a:avLst/>
          </a:prstGeom>
          <a:noFill/>
        </p:spPr>
        <p:txBody>
          <a:bodyPr wrap="none" rtlCol="0">
            <a:spAutoFit/>
          </a:bodyPr>
          <a:lstStyle/>
          <a:p>
            <a:r>
              <a:rPr lang="de-DE" sz="1200" dirty="0">
                <a:latin typeface="Calibri Light" panose="020F0302020204030204" pitchFamily="34" charset="0"/>
                <a:cs typeface="Calibri Light" panose="020F0302020204030204" pitchFamily="34" charset="0"/>
              </a:rPr>
              <a:t>2025</a:t>
            </a:r>
            <a:endParaRPr lang="de-DE" sz="2000" dirty="0">
              <a:latin typeface="Calibri Light" panose="020F0302020204030204" pitchFamily="34" charset="0"/>
              <a:cs typeface="Calibri Light" panose="020F0302020204030204" pitchFamily="34" charset="0"/>
            </a:endParaRPr>
          </a:p>
        </p:txBody>
      </p:sp>
      <p:sp>
        <p:nvSpPr>
          <p:cNvPr id="40" name="Textfeld 39">
            <a:extLst>
              <a:ext uri="{FF2B5EF4-FFF2-40B4-BE49-F238E27FC236}">
                <a16:creationId xmlns="" xmlns:a16="http://schemas.microsoft.com/office/drawing/2014/main" id="{599B7FB2-6E65-47BD-A0B9-8F51882BF331}"/>
              </a:ext>
            </a:extLst>
          </p:cNvPr>
          <p:cNvSpPr txBox="1"/>
          <p:nvPr/>
        </p:nvSpPr>
        <p:spPr>
          <a:xfrm>
            <a:off x="2347879" y="1130471"/>
            <a:ext cx="498855" cy="276999"/>
          </a:xfrm>
          <a:prstGeom prst="rect">
            <a:avLst/>
          </a:prstGeom>
          <a:noFill/>
        </p:spPr>
        <p:txBody>
          <a:bodyPr wrap="none" rtlCol="0">
            <a:spAutoFit/>
          </a:bodyPr>
          <a:lstStyle/>
          <a:p>
            <a:r>
              <a:rPr lang="de-DE" sz="1200" dirty="0">
                <a:latin typeface="Calibri Light" panose="020F0302020204030204" pitchFamily="34" charset="0"/>
                <a:cs typeface="Calibri Light" panose="020F0302020204030204" pitchFamily="34" charset="0"/>
              </a:rPr>
              <a:t>2026</a:t>
            </a:r>
            <a:endParaRPr lang="de-DE" sz="2000" dirty="0">
              <a:latin typeface="Calibri Light" panose="020F0302020204030204" pitchFamily="34" charset="0"/>
              <a:cs typeface="Calibri Light" panose="020F0302020204030204" pitchFamily="34" charset="0"/>
            </a:endParaRPr>
          </a:p>
        </p:txBody>
      </p:sp>
      <p:sp>
        <p:nvSpPr>
          <p:cNvPr id="43" name="Textfeld 42">
            <a:extLst>
              <a:ext uri="{FF2B5EF4-FFF2-40B4-BE49-F238E27FC236}">
                <a16:creationId xmlns="" xmlns:a16="http://schemas.microsoft.com/office/drawing/2014/main" id="{E1E4F8C3-7536-466A-AC49-E2F83AD32D7B}"/>
              </a:ext>
            </a:extLst>
          </p:cNvPr>
          <p:cNvSpPr txBox="1"/>
          <p:nvPr/>
        </p:nvSpPr>
        <p:spPr>
          <a:xfrm>
            <a:off x="3293945" y="1130471"/>
            <a:ext cx="498855" cy="276999"/>
          </a:xfrm>
          <a:prstGeom prst="rect">
            <a:avLst/>
          </a:prstGeom>
          <a:noFill/>
        </p:spPr>
        <p:txBody>
          <a:bodyPr wrap="none" rtlCol="0">
            <a:spAutoFit/>
          </a:bodyPr>
          <a:lstStyle/>
          <a:p>
            <a:r>
              <a:rPr lang="de-DE" sz="1200" dirty="0">
                <a:latin typeface="Calibri Light" panose="020F0302020204030204" pitchFamily="34" charset="0"/>
                <a:cs typeface="Calibri Light" panose="020F0302020204030204" pitchFamily="34" charset="0"/>
              </a:rPr>
              <a:t>2027</a:t>
            </a:r>
            <a:endParaRPr lang="de-DE" sz="2000" dirty="0">
              <a:latin typeface="Calibri Light" panose="020F0302020204030204" pitchFamily="34" charset="0"/>
              <a:cs typeface="Calibri Light" panose="020F0302020204030204" pitchFamily="34" charset="0"/>
            </a:endParaRPr>
          </a:p>
        </p:txBody>
      </p:sp>
      <p:sp>
        <p:nvSpPr>
          <p:cNvPr id="48" name="Textfeld 47">
            <a:extLst>
              <a:ext uri="{FF2B5EF4-FFF2-40B4-BE49-F238E27FC236}">
                <a16:creationId xmlns="" xmlns:a16="http://schemas.microsoft.com/office/drawing/2014/main" id="{5AF69A81-429A-4B24-97C1-878FC948AD89}"/>
              </a:ext>
            </a:extLst>
          </p:cNvPr>
          <p:cNvSpPr txBox="1"/>
          <p:nvPr/>
        </p:nvSpPr>
        <p:spPr>
          <a:xfrm>
            <a:off x="4240011" y="1130471"/>
            <a:ext cx="580555" cy="276999"/>
          </a:xfrm>
          <a:prstGeom prst="rect">
            <a:avLst/>
          </a:prstGeom>
          <a:noFill/>
        </p:spPr>
        <p:txBody>
          <a:bodyPr wrap="square" rtlCol="0">
            <a:spAutoFit/>
          </a:bodyPr>
          <a:lstStyle/>
          <a:p>
            <a:r>
              <a:rPr lang="de-DE" sz="1200" dirty="0">
                <a:latin typeface="Calibri Light" panose="020F0302020204030204" pitchFamily="34" charset="0"/>
                <a:cs typeface="Calibri Light" panose="020F0302020204030204" pitchFamily="34" charset="0"/>
              </a:rPr>
              <a:t>2028</a:t>
            </a:r>
            <a:endParaRPr lang="de-DE" sz="2000" dirty="0">
              <a:latin typeface="Calibri Light" panose="020F0302020204030204" pitchFamily="34" charset="0"/>
              <a:cs typeface="Calibri Light" panose="020F0302020204030204" pitchFamily="34" charset="0"/>
            </a:endParaRPr>
          </a:p>
        </p:txBody>
      </p:sp>
      <p:sp>
        <p:nvSpPr>
          <p:cNvPr id="49" name="Textfeld 48">
            <a:extLst>
              <a:ext uri="{FF2B5EF4-FFF2-40B4-BE49-F238E27FC236}">
                <a16:creationId xmlns="" xmlns:a16="http://schemas.microsoft.com/office/drawing/2014/main" id="{EF53F5FF-6C1A-4079-96E2-7E46CF356CDC}"/>
              </a:ext>
            </a:extLst>
          </p:cNvPr>
          <p:cNvSpPr txBox="1"/>
          <p:nvPr/>
        </p:nvSpPr>
        <p:spPr>
          <a:xfrm>
            <a:off x="5157247" y="1130471"/>
            <a:ext cx="498855" cy="276999"/>
          </a:xfrm>
          <a:prstGeom prst="rect">
            <a:avLst/>
          </a:prstGeom>
          <a:noFill/>
        </p:spPr>
        <p:txBody>
          <a:bodyPr wrap="none" rtlCol="0">
            <a:spAutoFit/>
          </a:bodyPr>
          <a:lstStyle/>
          <a:p>
            <a:r>
              <a:rPr lang="de-DE" sz="1200" dirty="0">
                <a:latin typeface="Calibri Light" panose="020F0302020204030204" pitchFamily="34" charset="0"/>
                <a:cs typeface="Calibri Light" panose="020F0302020204030204" pitchFamily="34" charset="0"/>
              </a:rPr>
              <a:t>2029</a:t>
            </a:r>
            <a:endParaRPr lang="de-DE" sz="2000" dirty="0">
              <a:latin typeface="Calibri Light" panose="020F0302020204030204" pitchFamily="34" charset="0"/>
              <a:cs typeface="Calibri Light" panose="020F0302020204030204" pitchFamily="34" charset="0"/>
            </a:endParaRPr>
          </a:p>
        </p:txBody>
      </p:sp>
      <p:sp>
        <p:nvSpPr>
          <p:cNvPr id="50" name="Textfeld 49">
            <a:extLst>
              <a:ext uri="{FF2B5EF4-FFF2-40B4-BE49-F238E27FC236}">
                <a16:creationId xmlns="" xmlns:a16="http://schemas.microsoft.com/office/drawing/2014/main" id="{33CF7AA8-1141-4E61-80D8-D3BEB3D7887C}"/>
              </a:ext>
            </a:extLst>
          </p:cNvPr>
          <p:cNvSpPr txBox="1"/>
          <p:nvPr/>
        </p:nvSpPr>
        <p:spPr>
          <a:xfrm>
            <a:off x="6083214" y="1130471"/>
            <a:ext cx="498855" cy="276999"/>
          </a:xfrm>
          <a:prstGeom prst="rect">
            <a:avLst/>
          </a:prstGeom>
          <a:noFill/>
        </p:spPr>
        <p:txBody>
          <a:bodyPr wrap="none" rtlCol="0">
            <a:spAutoFit/>
          </a:bodyPr>
          <a:lstStyle/>
          <a:p>
            <a:r>
              <a:rPr lang="de-DE" sz="1200" dirty="0">
                <a:latin typeface="Calibri Light" panose="020F0302020204030204" pitchFamily="34" charset="0"/>
                <a:cs typeface="Calibri Light" panose="020F0302020204030204" pitchFamily="34" charset="0"/>
              </a:rPr>
              <a:t>2030</a:t>
            </a:r>
            <a:endParaRPr lang="de-DE" sz="2000" dirty="0">
              <a:latin typeface="Calibri Light" panose="020F0302020204030204" pitchFamily="34" charset="0"/>
              <a:cs typeface="Calibri Light" panose="020F0302020204030204" pitchFamily="34" charset="0"/>
            </a:endParaRPr>
          </a:p>
        </p:txBody>
      </p:sp>
      <p:sp>
        <p:nvSpPr>
          <p:cNvPr id="51" name="Textfeld 50">
            <a:extLst>
              <a:ext uri="{FF2B5EF4-FFF2-40B4-BE49-F238E27FC236}">
                <a16:creationId xmlns="" xmlns:a16="http://schemas.microsoft.com/office/drawing/2014/main" id="{732FB4DA-D151-44A9-BAC4-116419FF472D}"/>
              </a:ext>
            </a:extLst>
          </p:cNvPr>
          <p:cNvSpPr txBox="1"/>
          <p:nvPr/>
        </p:nvSpPr>
        <p:spPr>
          <a:xfrm>
            <a:off x="7029282" y="1130471"/>
            <a:ext cx="498855" cy="276999"/>
          </a:xfrm>
          <a:prstGeom prst="rect">
            <a:avLst/>
          </a:prstGeom>
          <a:noFill/>
        </p:spPr>
        <p:txBody>
          <a:bodyPr wrap="none" rtlCol="0">
            <a:spAutoFit/>
          </a:bodyPr>
          <a:lstStyle/>
          <a:p>
            <a:r>
              <a:rPr lang="de-DE" sz="1200" dirty="0">
                <a:latin typeface="Calibri Light" panose="020F0302020204030204" pitchFamily="34" charset="0"/>
                <a:cs typeface="Calibri Light" panose="020F0302020204030204" pitchFamily="34" charset="0"/>
              </a:rPr>
              <a:t>2031</a:t>
            </a:r>
            <a:endParaRPr lang="de-DE" sz="2000" dirty="0">
              <a:latin typeface="Calibri Light" panose="020F0302020204030204" pitchFamily="34" charset="0"/>
              <a:cs typeface="Calibri Light" panose="020F0302020204030204" pitchFamily="34" charset="0"/>
            </a:endParaRPr>
          </a:p>
        </p:txBody>
      </p:sp>
      <p:sp>
        <p:nvSpPr>
          <p:cNvPr id="52" name="Textfeld 51">
            <a:extLst>
              <a:ext uri="{FF2B5EF4-FFF2-40B4-BE49-F238E27FC236}">
                <a16:creationId xmlns="" xmlns:a16="http://schemas.microsoft.com/office/drawing/2014/main" id="{DF08548C-F03B-44FD-AFAC-5A414B5D6259}"/>
              </a:ext>
            </a:extLst>
          </p:cNvPr>
          <p:cNvSpPr txBox="1"/>
          <p:nvPr/>
        </p:nvSpPr>
        <p:spPr>
          <a:xfrm>
            <a:off x="7935157" y="1130471"/>
            <a:ext cx="295274" cy="276999"/>
          </a:xfrm>
          <a:prstGeom prst="rect">
            <a:avLst/>
          </a:prstGeom>
          <a:noFill/>
        </p:spPr>
        <p:txBody>
          <a:bodyPr wrap="none" rtlCol="0">
            <a:spAutoFit/>
          </a:bodyPr>
          <a:lstStyle/>
          <a:p>
            <a:r>
              <a:rPr lang="de-DE" sz="1200" dirty="0">
                <a:latin typeface="Calibri Light" panose="020F0302020204030204" pitchFamily="34" charset="0"/>
                <a:cs typeface="Calibri Light" panose="020F0302020204030204" pitchFamily="34" charset="0"/>
              </a:rPr>
              <a:t>…</a:t>
            </a:r>
            <a:endParaRPr lang="de-DE" sz="2000" dirty="0">
              <a:latin typeface="Calibri Light" panose="020F0302020204030204" pitchFamily="34" charset="0"/>
              <a:cs typeface="Calibri Light" panose="020F0302020204030204" pitchFamily="34" charset="0"/>
            </a:endParaRPr>
          </a:p>
        </p:txBody>
      </p:sp>
      <p:sp>
        <p:nvSpPr>
          <p:cNvPr id="53" name="Textfeld 52">
            <a:extLst>
              <a:ext uri="{FF2B5EF4-FFF2-40B4-BE49-F238E27FC236}">
                <a16:creationId xmlns="" xmlns:a16="http://schemas.microsoft.com/office/drawing/2014/main" id="{AAEB83DF-DE24-4481-8FD7-72D6D96CDF38}"/>
              </a:ext>
            </a:extLst>
          </p:cNvPr>
          <p:cNvSpPr txBox="1"/>
          <p:nvPr/>
        </p:nvSpPr>
        <p:spPr>
          <a:xfrm>
            <a:off x="8898700" y="1130471"/>
            <a:ext cx="498855" cy="276999"/>
          </a:xfrm>
          <a:prstGeom prst="rect">
            <a:avLst/>
          </a:prstGeom>
          <a:noFill/>
        </p:spPr>
        <p:txBody>
          <a:bodyPr wrap="none" rtlCol="0">
            <a:spAutoFit/>
          </a:bodyPr>
          <a:lstStyle/>
          <a:p>
            <a:r>
              <a:rPr lang="de-DE" sz="1200" dirty="0">
                <a:latin typeface="Calibri Light" panose="020F0302020204030204" pitchFamily="34" charset="0"/>
                <a:cs typeface="Calibri Light" panose="020F0302020204030204" pitchFamily="34" charset="0"/>
              </a:rPr>
              <a:t>2035</a:t>
            </a:r>
            <a:endParaRPr lang="de-DE" sz="2000" dirty="0">
              <a:latin typeface="Calibri Light" panose="020F0302020204030204" pitchFamily="34" charset="0"/>
              <a:cs typeface="Calibri Light" panose="020F0302020204030204" pitchFamily="34" charset="0"/>
            </a:endParaRPr>
          </a:p>
        </p:txBody>
      </p:sp>
      <p:sp>
        <p:nvSpPr>
          <p:cNvPr id="54" name="Textfeld 53">
            <a:extLst>
              <a:ext uri="{FF2B5EF4-FFF2-40B4-BE49-F238E27FC236}">
                <a16:creationId xmlns="" xmlns:a16="http://schemas.microsoft.com/office/drawing/2014/main" id="{4F6803DF-1DB0-4575-9508-1433A12B5758}"/>
              </a:ext>
            </a:extLst>
          </p:cNvPr>
          <p:cNvSpPr txBox="1"/>
          <p:nvPr/>
        </p:nvSpPr>
        <p:spPr>
          <a:xfrm>
            <a:off x="9844767" y="1130471"/>
            <a:ext cx="498855" cy="276999"/>
          </a:xfrm>
          <a:prstGeom prst="rect">
            <a:avLst/>
          </a:prstGeom>
          <a:noFill/>
        </p:spPr>
        <p:txBody>
          <a:bodyPr wrap="none" rtlCol="0">
            <a:spAutoFit/>
          </a:bodyPr>
          <a:lstStyle/>
          <a:p>
            <a:r>
              <a:rPr lang="de-DE" sz="1200" dirty="0">
                <a:latin typeface="Calibri Light" panose="020F0302020204030204" pitchFamily="34" charset="0"/>
                <a:cs typeface="Calibri Light" panose="020F0302020204030204" pitchFamily="34" charset="0"/>
              </a:rPr>
              <a:t>2036</a:t>
            </a:r>
            <a:endParaRPr lang="de-DE" sz="2000" dirty="0">
              <a:latin typeface="Calibri Light" panose="020F0302020204030204" pitchFamily="34" charset="0"/>
              <a:cs typeface="Calibri Light" panose="020F0302020204030204" pitchFamily="34" charset="0"/>
            </a:endParaRPr>
          </a:p>
        </p:txBody>
      </p:sp>
      <p:sp>
        <p:nvSpPr>
          <p:cNvPr id="55" name="Textfeld 54">
            <a:extLst>
              <a:ext uri="{FF2B5EF4-FFF2-40B4-BE49-F238E27FC236}">
                <a16:creationId xmlns="" xmlns:a16="http://schemas.microsoft.com/office/drawing/2014/main" id="{72524B6C-5EB9-42A9-B937-EF7E96076720}"/>
              </a:ext>
            </a:extLst>
          </p:cNvPr>
          <p:cNvSpPr txBox="1"/>
          <p:nvPr/>
        </p:nvSpPr>
        <p:spPr>
          <a:xfrm>
            <a:off x="10770734" y="1130471"/>
            <a:ext cx="288862" cy="276999"/>
          </a:xfrm>
          <a:prstGeom prst="rect">
            <a:avLst/>
          </a:prstGeom>
          <a:noFill/>
        </p:spPr>
        <p:txBody>
          <a:bodyPr wrap="none" rtlCol="0">
            <a:spAutoFit/>
          </a:bodyPr>
          <a:lstStyle/>
          <a:p>
            <a:r>
              <a:rPr lang="de-DE" sz="1200" dirty="0">
                <a:latin typeface="Calibri Light" panose="020F0302020204030204" pitchFamily="34" charset="0"/>
                <a:cs typeface="Calibri Light" panose="020F0302020204030204" pitchFamily="34" charset="0"/>
              </a:rPr>
              <a:t>…</a:t>
            </a:r>
            <a:endParaRPr lang="de-DE" sz="2000" dirty="0">
              <a:latin typeface="Calibri Light" panose="020F0302020204030204" pitchFamily="34" charset="0"/>
              <a:cs typeface="Calibri Light" panose="020F0302020204030204" pitchFamily="34" charset="0"/>
            </a:endParaRPr>
          </a:p>
        </p:txBody>
      </p:sp>
      <p:sp>
        <p:nvSpPr>
          <p:cNvPr id="56" name="Textfeld 55">
            <a:extLst>
              <a:ext uri="{FF2B5EF4-FFF2-40B4-BE49-F238E27FC236}">
                <a16:creationId xmlns="" xmlns:a16="http://schemas.microsoft.com/office/drawing/2014/main" id="{68152FE2-A62C-46B8-8632-C0BBBC6009B0}"/>
              </a:ext>
            </a:extLst>
          </p:cNvPr>
          <p:cNvSpPr txBox="1"/>
          <p:nvPr/>
        </p:nvSpPr>
        <p:spPr>
          <a:xfrm>
            <a:off x="10984457" y="820942"/>
            <a:ext cx="758862" cy="276999"/>
          </a:xfrm>
          <a:prstGeom prst="rect">
            <a:avLst/>
          </a:prstGeom>
          <a:noFill/>
        </p:spPr>
        <p:txBody>
          <a:bodyPr wrap="none" rtlCol="0">
            <a:spAutoFit/>
          </a:bodyPr>
          <a:lstStyle/>
          <a:p>
            <a:r>
              <a:rPr lang="de-DE" sz="1200" b="1" dirty="0">
                <a:latin typeface="Calibri Light" panose="020F0302020204030204" pitchFamily="34" charset="0"/>
                <a:cs typeface="Calibri Light" panose="020F0302020204030204" pitchFamily="34" charset="0"/>
              </a:rPr>
              <a:t>Prognose</a:t>
            </a:r>
            <a:endParaRPr lang="de-DE" b="1" dirty="0">
              <a:latin typeface="Calibri Light" panose="020F0302020204030204" pitchFamily="34" charset="0"/>
              <a:cs typeface="Calibri Light" panose="020F0302020204030204" pitchFamily="34" charset="0"/>
            </a:endParaRPr>
          </a:p>
        </p:txBody>
      </p:sp>
      <p:cxnSp>
        <p:nvCxnSpPr>
          <p:cNvPr id="57" name="Gerader Verbinder 56">
            <a:extLst>
              <a:ext uri="{FF2B5EF4-FFF2-40B4-BE49-F238E27FC236}">
                <a16:creationId xmlns="" xmlns:a16="http://schemas.microsoft.com/office/drawing/2014/main" id="{656C07E3-FC44-4E5D-B9D9-E8DACCD8D598}"/>
              </a:ext>
            </a:extLst>
          </p:cNvPr>
          <p:cNvCxnSpPr>
            <a:cxnSpLocks/>
          </p:cNvCxnSpPr>
          <p:nvPr/>
        </p:nvCxnSpPr>
        <p:spPr>
          <a:xfrm>
            <a:off x="448680"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Gerader Verbinder 57">
            <a:extLst>
              <a:ext uri="{FF2B5EF4-FFF2-40B4-BE49-F238E27FC236}">
                <a16:creationId xmlns="" xmlns:a16="http://schemas.microsoft.com/office/drawing/2014/main" id="{B5418075-D2A1-4033-8230-19BBD25181BA}"/>
              </a:ext>
            </a:extLst>
          </p:cNvPr>
          <p:cNvCxnSpPr>
            <a:cxnSpLocks/>
          </p:cNvCxnSpPr>
          <p:nvPr/>
        </p:nvCxnSpPr>
        <p:spPr>
          <a:xfrm>
            <a:off x="1386266"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 name="Gerader Verbinder 58">
            <a:extLst>
              <a:ext uri="{FF2B5EF4-FFF2-40B4-BE49-F238E27FC236}">
                <a16:creationId xmlns="" xmlns:a16="http://schemas.microsoft.com/office/drawing/2014/main" id="{FF12D099-2D24-4DFF-9580-5522318EDA6D}"/>
              </a:ext>
            </a:extLst>
          </p:cNvPr>
          <p:cNvCxnSpPr>
            <a:cxnSpLocks/>
          </p:cNvCxnSpPr>
          <p:nvPr/>
        </p:nvCxnSpPr>
        <p:spPr>
          <a:xfrm>
            <a:off x="2323852"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0" name="Gerader Verbinder 59">
            <a:extLst>
              <a:ext uri="{FF2B5EF4-FFF2-40B4-BE49-F238E27FC236}">
                <a16:creationId xmlns="" xmlns:a16="http://schemas.microsoft.com/office/drawing/2014/main" id="{124875C5-DD85-4B75-9823-CD5718ADB32E}"/>
              </a:ext>
            </a:extLst>
          </p:cNvPr>
          <p:cNvCxnSpPr>
            <a:cxnSpLocks/>
          </p:cNvCxnSpPr>
          <p:nvPr/>
        </p:nvCxnSpPr>
        <p:spPr>
          <a:xfrm>
            <a:off x="3261438"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 name="Gerader Verbinder 60">
            <a:extLst>
              <a:ext uri="{FF2B5EF4-FFF2-40B4-BE49-F238E27FC236}">
                <a16:creationId xmlns="" xmlns:a16="http://schemas.microsoft.com/office/drawing/2014/main" id="{F6277274-A548-4A21-94B9-E924943C10FB}"/>
              </a:ext>
            </a:extLst>
          </p:cNvPr>
          <p:cNvCxnSpPr>
            <a:cxnSpLocks/>
          </p:cNvCxnSpPr>
          <p:nvPr/>
        </p:nvCxnSpPr>
        <p:spPr>
          <a:xfrm>
            <a:off x="4199024"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6" name="Gerader Verbinder 65">
            <a:extLst>
              <a:ext uri="{FF2B5EF4-FFF2-40B4-BE49-F238E27FC236}">
                <a16:creationId xmlns="" xmlns:a16="http://schemas.microsoft.com/office/drawing/2014/main" id="{E8C5B5A6-A5A8-46A2-9BC4-7EE2808BE521}"/>
              </a:ext>
            </a:extLst>
          </p:cNvPr>
          <p:cNvCxnSpPr>
            <a:cxnSpLocks/>
          </p:cNvCxnSpPr>
          <p:nvPr/>
        </p:nvCxnSpPr>
        <p:spPr>
          <a:xfrm>
            <a:off x="5136610"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7" name="Gerader Verbinder 66">
            <a:extLst>
              <a:ext uri="{FF2B5EF4-FFF2-40B4-BE49-F238E27FC236}">
                <a16:creationId xmlns="" xmlns:a16="http://schemas.microsoft.com/office/drawing/2014/main" id="{96F49191-AAEB-4333-8F7E-7EAD56442F28}"/>
              </a:ext>
            </a:extLst>
          </p:cNvPr>
          <p:cNvCxnSpPr>
            <a:cxnSpLocks/>
          </p:cNvCxnSpPr>
          <p:nvPr/>
        </p:nvCxnSpPr>
        <p:spPr>
          <a:xfrm>
            <a:off x="6074196"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8" name="Gerader Verbinder 67">
            <a:extLst>
              <a:ext uri="{FF2B5EF4-FFF2-40B4-BE49-F238E27FC236}">
                <a16:creationId xmlns="" xmlns:a16="http://schemas.microsoft.com/office/drawing/2014/main" id="{78043076-FBD7-4EBF-9B05-F2F956AC71EE}"/>
              </a:ext>
            </a:extLst>
          </p:cNvPr>
          <p:cNvCxnSpPr>
            <a:cxnSpLocks/>
          </p:cNvCxnSpPr>
          <p:nvPr/>
        </p:nvCxnSpPr>
        <p:spPr>
          <a:xfrm>
            <a:off x="7011782"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Gerader Verbinder 68">
            <a:extLst>
              <a:ext uri="{FF2B5EF4-FFF2-40B4-BE49-F238E27FC236}">
                <a16:creationId xmlns="" xmlns:a16="http://schemas.microsoft.com/office/drawing/2014/main" id="{1C51D29E-A159-4CF2-9E9A-F7B8C25DD23A}"/>
              </a:ext>
            </a:extLst>
          </p:cNvPr>
          <p:cNvCxnSpPr>
            <a:cxnSpLocks/>
          </p:cNvCxnSpPr>
          <p:nvPr/>
        </p:nvCxnSpPr>
        <p:spPr>
          <a:xfrm>
            <a:off x="7914271"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0" name="Gerader Verbinder 69">
            <a:extLst>
              <a:ext uri="{FF2B5EF4-FFF2-40B4-BE49-F238E27FC236}">
                <a16:creationId xmlns="" xmlns:a16="http://schemas.microsoft.com/office/drawing/2014/main" id="{7A902415-686E-4D00-9B50-2E49A15A46B6}"/>
              </a:ext>
            </a:extLst>
          </p:cNvPr>
          <p:cNvCxnSpPr>
            <a:cxnSpLocks/>
          </p:cNvCxnSpPr>
          <p:nvPr/>
        </p:nvCxnSpPr>
        <p:spPr>
          <a:xfrm>
            <a:off x="8886954"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1" name="Gerader Verbinder 70">
            <a:extLst>
              <a:ext uri="{FF2B5EF4-FFF2-40B4-BE49-F238E27FC236}">
                <a16:creationId xmlns="" xmlns:a16="http://schemas.microsoft.com/office/drawing/2014/main" id="{849DDBEF-16EC-4F61-9C59-805A061DB549}"/>
              </a:ext>
            </a:extLst>
          </p:cNvPr>
          <p:cNvCxnSpPr>
            <a:cxnSpLocks/>
          </p:cNvCxnSpPr>
          <p:nvPr/>
        </p:nvCxnSpPr>
        <p:spPr>
          <a:xfrm>
            <a:off x="9824540"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2" name="Gerader Verbinder 71">
            <a:extLst>
              <a:ext uri="{FF2B5EF4-FFF2-40B4-BE49-F238E27FC236}">
                <a16:creationId xmlns="" xmlns:a16="http://schemas.microsoft.com/office/drawing/2014/main" id="{DEE19E00-7309-4B80-8AD8-0E8583F19175}"/>
              </a:ext>
            </a:extLst>
          </p:cNvPr>
          <p:cNvCxnSpPr>
            <a:cxnSpLocks/>
          </p:cNvCxnSpPr>
          <p:nvPr/>
        </p:nvCxnSpPr>
        <p:spPr>
          <a:xfrm>
            <a:off x="10762126"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3" name="Gerader Verbinder 72">
            <a:extLst>
              <a:ext uri="{FF2B5EF4-FFF2-40B4-BE49-F238E27FC236}">
                <a16:creationId xmlns="" xmlns:a16="http://schemas.microsoft.com/office/drawing/2014/main" id="{EF866C9B-E73B-4E61-8E23-A06AE85343EE}"/>
              </a:ext>
            </a:extLst>
          </p:cNvPr>
          <p:cNvCxnSpPr>
            <a:cxnSpLocks/>
          </p:cNvCxnSpPr>
          <p:nvPr/>
        </p:nvCxnSpPr>
        <p:spPr>
          <a:xfrm>
            <a:off x="11699717" y="1130471"/>
            <a:ext cx="0" cy="28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5" name="Gruppieren 14">
            <a:extLst>
              <a:ext uri="{FF2B5EF4-FFF2-40B4-BE49-F238E27FC236}">
                <a16:creationId xmlns="" xmlns:a16="http://schemas.microsoft.com/office/drawing/2014/main" id="{B5272E10-848D-40F7-9717-1F2EC63F3A04}"/>
              </a:ext>
            </a:extLst>
          </p:cNvPr>
          <p:cNvGrpSpPr/>
          <p:nvPr/>
        </p:nvGrpSpPr>
        <p:grpSpPr>
          <a:xfrm>
            <a:off x="1097476" y="2020225"/>
            <a:ext cx="10745115" cy="998589"/>
            <a:chOff x="1097476" y="1948454"/>
            <a:chExt cx="10745115" cy="998589"/>
          </a:xfrm>
        </p:grpSpPr>
        <p:sp>
          <p:nvSpPr>
            <p:cNvPr id="12" name="Rechteck 11">
              <a:extLst>
                <a:ext uri="{FF2B5EF4-FFF2-40B4-BE49-F238E27FC236}">
                  <a16:creationId xmlns="" xmlns:a16="http://schemas.microsoft.com/office/drawing/2014/main" id="{F969E597-0920-4AC4-967F-344BC595DD9D}"/>
                </a:ext>
              </a:extLst>
            </p:cNvPr>
            <p:cNvSpPr/>
            <p:nvPr/>
          </p:nvSpPr>
          <p:spPr>
            <a:xfrm>
              <a:off x="1190627" y="1948454"/>
              <a:ext cx="428624" cy="276999"/>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13" name="Textfeld 12">
              <a:extLst>
                <a:ext uri="{FF2B5EF4-FFF2-40B4-BE49-F238E27FC236}">
                  <a16:creationId xmlns="" xmlns:a16="http://schemas.microsoft.com/office/drawing/2014/main" id="{4D10EB3F-633D-4358-97DB-62AF84B9AD14}"/>
                </a:ext>
              </a:extLst>
            </p:cNvPr>
            <p:cNvSpPr txBox="1"/>
            <p:nvPr/>
          </p:nvSpPr>
          <p:spPr>
            <a:xfrm>
              <a:off x="1097476" y="2239157"/>
              <a:ext cx="10745115" cy="707886"/>
            </a:xfrm>
            <a:prstGeom prst="rect">
              <a:avLst/>
            </a:prstGeom>
            <a:noFill/>
          </p:spPr>
          <p:txBody>
            <a:bodyPr wrap="square" rtlCol="0">
              <a:spAutoFit/>
            </a:bodyPr>
            <a:lstStyle/>
            <a:p>
              <a:r>
                <a:rPr lang="de-DE" sz="1600" b="1" dirty="0">
                  <a:solidFill>
                    <a:srgbClr val="2E4F4C"/>
                  </a:solidFill>
                  <a:latin typeface="Calibri Light" panose="020F0302020204030204" pitchFamily="34" charset="0"/>
                  <a:cs typeface="Calibri Light" panose="020F0302020204030204" pitchFamily="34" charset="0"/>
                </a:rPr>
                <a:t>Platzierungsphase</a:t>
              </a:r>
              <a:endParaRPr lang="de-DE" sz="1200" b="1" dirty="0">
                <a:solidFill>
                  <a:srgbClr val="2E4F4C"/>
                </a:solidFill>
                <a:latin typeface="Calibri Light" panose="020F0302020204030204" pitchFamily="34" charset="0"/>
                <a:cs typeface="Calibri Light" panose="020F0302020204030204" pitchFamily="34" charset="0"/>
              </a:endParaRPr>
            </a:p>
            <a:p>
              <a:r>
                <a:rPr lang="de-DE" sz="1200" dirty="0">
                  <a:latin typeface="Calibri Light" panose="020F0302020204030204" pitchFamily="34" charset="0"/>
                  <a:cs typeface="Calibri Light" panose="020F0302020204030204" pitchFamily="34" charset="0"/>
                </a:rPr>
                <a:t>Nur in diesem kurzen Zeitraum können Anlegerinnen und Anleger in den MPE Direct Return 6 investieren. Damit sichern sie sich einen Anteil am institutionellen Fondsportfolio, für das ein Kontingent von 25 Millionen Euro gesichert wurde.</a:t>
              </a:r>
            </a:p>
          </p:txBody>
        </p:sp>
      </p:grpSp>
      <p:grpSp>
        <p:nvGrpSpPr>
          <p:cNvPr id="17" name="Gruppieren 16">
            <a:extLst>
              <a:ext uri="{FF2B5EF4-FFF2-40B4-BE49-F238E27FC236}">
                <a16:creationId xmlns="" xmlns:a16="http://schemas.microsoft.com/office/drawing/2014/main" id="{2AE10289-5F2B-44F0-BA93-894C02495183}"/>
              </a:ext>
            </a:extLst>
          </p:cNvPr>
          <p:cNvGrpSpPr/>
          <p:nvPr/>
        </p:nvGrpSpPr>
        <p:grpSpPr>
          <a:xfrm>
            <a:off x="1097477" y="3024822"/>
            <a:ext cx="8300078" cy="1182618"/>
            <a:chOff x="1097477" y="3204836"/>
            <a:chExt cx="8300078" cy="1182618"/>
          </a:xfrm>
        </p:grpSpPr>
        <p:sp>
          <p:nvSpPr>
            <p:cNvPr id="74" name="Rechteck 73">
              <a:extLst>
                <a:ext uri="{FF2B5EF4-FFF2-40B4-BE49-F238E27FC236}">
                  <a16:creationId xmlns="" xmlns:a16="http://schemas.microsoft.com/office/drawing/2014/main" id="{35E541F9-9124-48CD-8348-1D10CC00589D}"/>
                </a:ext>
              </a:extLst>
            </p:cNvPr>
            <p:cNvSpPr/>
            <p:nvPr/>
          </p:nvSpPr>
          <p:spPr>
            <a:xfrm>
              <a:off x="1190627" y="3204836"/>
              <a:ext cx="3945983" cy="276999"/>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76" name="Textfeld 75">
              <a:extLst>
                <a:ext uri="{FF2B5EF4-FFF2-40B4-BE49-F238E27FC236}">
                  <a16:creationId xmlns="" xmlns:a16="http://schemas.microsoft.com/office/drawing/2014/main" id="{07229B80-EE4E-478E-89EB-03065DC85CF9}"/>
                </a:ext>
              </a:extLst>
            </p:cNvPr>
            <p:cNvSpPr txBox="1"/>
            <p:nvPr/>
          </p:nvSpPr>
          <p:spPr>
            <a:xfrm>
              <a:off x="1097477" y="3494902"/>
              <a:ext cx="8300078" cy="892552"/>
            </a:xfrm>
            <a:prstGeom prst="rect">
              <a:avLst/>
            </a:prstGeom>
            <a:noFill/>
          </p:spPr>
          <p:txBody>
            <a:bodyPr wrap="square" rtlCol="0">
              <a:spAutoFit/>
            </a:bodyPr>
            <a:lstStyle/>
            <a:p>
              <a:r>
                <a:rPr lang="de-DE" sz="1600" b="1" dirty="0">
                  <a:solidFill>
                    <a:srgbClr val="2E4F4C"/>
                  </a:solidFill>
                  <a:latin typeface="Calibri Light" panose="020F0302020204030204" pitchFamily="34" charset="0"/>
                  <a:cs typeface="Calibri Light" panose="020F0302020204030204" pitchFamily="34" charset="0"/>
                </a:rPr>
                <a:t>Aufbauphase</a:t>
              </a:r>
              <a:endParaRPr lang="de-DE" sz="1200" b="1" dirty="0">
                <a:solidFill>
                  <a:srgbClr val="2E4F4C"/>
                </a:solidFill>
                <a:latin typeface="Calibri Light" panose="020F0302020204030204" pitchFamily="34" charset="0"/>
                <a:cs typeface="Calibri Light" panose="020F0302020204030204" pitchFamily="34" charset="0"/>
              </a:endParaRPr>
            </a:p>
            <a:p>
              <a:r>
                <a:rPr lang="de-DE" sz="1200" dirty="0">
                  <a:latin typeface="Calibri Light" panose="020F0302020204030204" pitchFamily="34" charset="0"/>
                  <a:cs typeface="Calibri Light" panose="020F0302020204030204" pitchFamily="34" charset="0"/>
                </a:rPr>
                <a:t>Das Investmentteam hat große Teile des Fondsportfolios bereits aufgebaut und ergänzt es in dieser Phase um weitere Private-Equity-Fonds. Diese Fonds wiederum beteiligen sich an jeweils 10 bis 20 Unternehmen mit Wachstumspotential und entwickeln diese weiter mit dem Ziel der Wertsteigerung.</a:t>
              </a:r>
            </a:p>
          </p:txBody>
        </p:sp>
      </p:grpSp>
      <p:grpSp>
        <p:nvGrpSpPr>
          <p:cNvPr id="18" name="Gruppieren 17">
            <a:extLst>
              <a:ext uri="{FF2B5EF4-FFF2-40B4-BE49-F238E27FC236}">
                <a16:creationId xmlns="" xmlns:a16="http://schemas.microsoft.com/office/drawing/2014/main" id="{06665945-8D54-44B8-A6C0-D2967A9AAEC0}"/>
              </a:ext>
            </a:extLst>
          </p:cNvPr>
          <p:cNvGrpSpPr/>
          <p:nvPr/>
        </p:nvGrpSpPr>
        <p:grpSpPr>
          <a:xfrm>
            <a:off x="5057775" y="4290267"/>
            <a:ext cx="4766764" cy="1553732"/>
            <a:chOff x="5057775" y="4680902"/>
            <a:chExt cx="4766764" cy="1553732"/>
          </a:xfrm>
        </p:grpSpPr>
        <p:sp>
          <p:nvSpPr>
            <p:cNvPr id="75" name="Rechteck 74">
              <a:extLst>
                <a:ext uri="{FF2B5EF4-FFF2-40B4-BE49-F238E27FC236}">
                  <a16:creationId xmlns="" xmlns:a16="http://schemas.microsoft.com/office/drawing/2014/main" id="{7A62FD69-75B4-425A-A688-0DFBFDE60849}"/>
                </a:ext>
              </a:extLst>
            </p:cNvPr>
            <p:cNvSpPr/>
            <p:nvPr/>
          </p:nvSpPr>
          <p:spPr>
            <a:xfrm>
              <a:off x="5136610" y="4680902"/>
              <a:ext cx="4687929" cy="276999"/>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77" name="Textfeld 76">
              <a:extLst>
                <a:ext uri="{FF2B5EF4-FFF2-40B4-BE49-F238E27FC236}">
                  <a16:creationId xmlns="" xmlns:a16="http://schemas.microsoft.com/office/drawing/2014/main" id="{DD282B95-20E7-4E02-933C-AC98DB2FA431}"/>
                </a:ext>
              </a:extLst>
            </p:cNvPr>
            <p:cNvSpPr txBox="1"/>
            <p:nvPr/>
          </p:nvSpPr>
          <p:spPr>
            <a:xfrm>
              <a:off x="5057775" y="4972750"/>
              <a:ext cx="4339781" cy="1261884"/>
            </a:xfrm>
            <a:prstGeom prst="rect">
              <a:avLst/>
            </a:prstGeom>
            <a:noFill/>
          </p:spPr>
          <p:txBody>
            <a:bodyPr wrap="square" rtlCol="0">
              <a:spAutoFit/>
            </a:bodyPr>
            <a:lstStyle/>
            <a:p>
              <a:r>
                <a:rPr lang="de-DE" sz="1600" b="1" dirty="0">
                  <a:solidFill>
                    <a:srgbClr val="2E4F4C"/>
                  </a:solidFill>
                  <a:latin typeface="Calibri Light" panose="020F0302020204030204" pitchFamily="34" charset="0"/>
                  <a:cs typeface="Calibri Light" panose="020F0302020204030204" pitchFamily="34" charset="0"/>
                </a:rPr>
                <a:t>Auszahlungsphase</a:t>
              </a:r>
              <a:endParaRPr lang="de-DE" sz="1200" b="1" dirty="0">
                <a:solidFill>
                  <a:srgbClr val="2E4F4C"/>
                </a:solidFill>
                <a:latin typeface="Calibri Light" panose="020F0302020204030204" pitchFamily="34" charset="0"/>
                <a:cs typeface="Calibri Light" panose="020F0302020204030204" pitchFamily="34" charset="0"/>
              </a:endParaRPr>
            </a:p>
            <a:p>
              <a:r>
                <a:rPr lang="de-DE" sz="1200" dirty="0">
                  <a:latin typeface="Calibri Light" panose="020F0302020204030204" pitchFamily="34" charset="0"/>
                  <a:cs typeface="Calibri Light" panose="020F0302020204030204" pitchFamily="34" charset="0"/>
                </a:rPr>
                <a:t>Ab jetzt werden keine neuen Private-Equity-Fonds ausgewählt. Die Fonds entwickeln die Unternehmen in ihren Portfolios weiter und verkaufen sie nach und nach. Die Erlöse inklusive der erzielten Gewinne fließen an den MPE Direct Return 6 zurück. Von dort werden sie in Tranchen an die Anleger ausgezahlt.</a:t>
              </a:r>
            </a:p>
          </p:txBody>
        </p:sp>
      </p:grpSp>
      <p:grpSp>
        <p:nvGrpSpPr>
          <p:cNvPr id="2" name="Gruppieren 1">
            <a:extLst>
              <a:ext uri="{FF2B5EF4-FFF2-40B4-BE49-F238E27FC236}">
                <a16:creationId xmlns="" xmlns:a16="http://schemas.microsoft.com/office/drawing/2014/main" id="{73CAA2D3-D84D-4E3D-9B51-8A0E5EE4153F}"/>
              </a:ext>
            </a:extLst>
          </p:cNvPr>
          <p:cNvGrpSpPr/>
          <p:nvPr/>
        </p:nvGrpSpPr>
        <p:grpSpPr>
          <a:xfrm>
            <a:off x="9824539" y="4837915"/>
            <a:ext cx="1918780" cy="1718428"/>
            <a:chOff x="9824539" y="5145294"/>
            <a:chExt cx="1918780" cy="1718428"/>
          </a:xfrm>
        </p:grpSpPr>
        <p:sp>
          <p:nvSpPr>
            <p:cNvPr id="79" name="Rechteck 78">
              <a:extLst>
                <a:ext uri="{FF2B5EF4-FFF2-40B4-BE49-F238E27FC236}">
                  <a16:creationId xmlns="" xmlns:a16="http://schemas.microsoft.com/office/drawing/2014/main" id="{72429E32-DE2F-4DB6-9877-AFB65D6728F6}"/>
                </a:ext>
              </a:extLst>
            </p:cNvPr>
            <p:cNvSpPr/>
            <p:nvPr/>
          </p:nvSpPr>
          <p:spPr>
            <a:xfrm>
              <a:off x="9824539" y="5145294"/>
              <a:ext cx="1027681" cy="276999"/>
            </a:xfrm>
            <a:prstGeom prst="rect">
              <a:avLst/>
            </a:prstGeom>
            <a:gradFill>
              <a:gsLst>
                <a:gs pos="33000">
                  <a:srgbClr val="437878"/>
                </a:gs>
                <a:gs pos="0">
                  <a:srgbClr val="2E4F4C"/>
                </a:gs>
                <a:gs pos="9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80" name="Textfeld 79">
              <a:extLst>
                <a:ext uri="{FF2B5EF4-FFF2-40B4-BE49-F238E27FC236}">
                  <a16:creationId xmlns="" xmlns:a16="http://schemas.microsoft.com/office/drawing/2014/main" id="{2021E89A-EE95-47C5-9E1B-EF3802848BDD}"/>
                </a:ext>
              </a:extLst>
            </p:cNvPr>
            <p:cNvSpPr txBox="1"/>
            <p:nvPr/>
          </p:nvSpPr>
          <p:spPr>
            <a:xfrm>
              <a:off x="9824539" y="5417172"/>
              <a:ext cx="1918780" cy="1446550"/>
            </a:xfrm>
            <a:prstGeom prst="rect">
              <a:avLst/>
            </a:prstGeom>
            <a:noFill/>
          </p:spPr>
          <p:txBody>
            <a:bodyPr wrap="square" rtlCol="0">
              <a:spAutoFit/>
            </a:bodyPr>
            <a:lstStyle/>
            <a:p>
              <a:r>
                <a:rPr lang="de-DE" sz="1600" b="1" dirty="0">
                  <a:solidFill>
                    <a:srgbClr val="2E4F4C"/>
                  </a:solidFill>
                  <a:latin typeface="Calibri Light" panose="020F0302020204030204" pitchFamily="34" charset="0"/>
                  <a:cs typeface="Calibri Light" panose="020F0302020204030204" pitchFamily="34" charset="0"/>
                </a:rPr>
                <a:t>Liquidation</a:t>
              </a:r>
              <a:endParaRPr lang="de-DE" sz="1200" b="1" dirty="0">
                <a:solidFill>
                  <a:srgbClr val="2E4F4C"/>
                </a:solidFill>
                <a:latin typeface="Calibri Light" panose="020F0302020204030204" pitchFamily="34" charset="0"/>
                <a:cs typeface="Calibri Light" panose="020F0302020204030204" pitchFamily="34" charset="0"/>
              </a:endParaRPr>
            </a:p>
            <a:p>
              <a:r>
                <a:rPr lang="de-DE" sz="1200" dirty="0">
                  <a:latin typeface="Calibri Light" panose="020F0302020204030204" pitchFamily="34" charset="0"/>
                  <a:cs typeface="Calibri Light" panose="020F0302020204030204" pitchFamily="34" charset="0"/>
                </a:rPr>
                <a:t>Wir beenden die Geschäfte des Dachfonds, erstellen die letzten Jahresabschlüsse und Steuererklärungen und lassen ihn im Handels-register löschen.</a:t>
              </a:r>
            </a:p>
          </p:txBody>
        </p:sp>
      </p:grpSp>
      <p:sp>
        <p:nvSpPr>
          <p:cNvPr id="7" name="Rechteck 6">
            <a:extLst>
              <a:ext uri="{FF2B5EF4-FFF2-40B4-BE49-F238E27FC236}">
                <a16:creationId xmlns="" xmlns:a16="http://schemas.microsoft.com/office/drawing/2014/main" id="{59F6EE41-E887-45B6-A87F-9BDAC5B93798}"/>
              </a:ext>
            </a:extLst>
          </p:cNvPr>
          <p:cNvSpPr/>
          <p:nvPr/>
        </p:nvSpPr>
        <p:spPr>
          <a:xfrm rot="21345212">
            <a:off x="395056" y="1446909"/>
            <a:ext cx="3011224" cy="556006"/>
          </a:xfrm>
          <a:prstGeom prst="rect">
            <a:avLst/>
          </a:prstGeom>
          <a:solidFill>
            <a:srgbClr val="BDA477"/>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de-DE" sz="1400" b="1" dirty="0"/>
              <a:t>Limitiertes Angebot</a:t>
            </a:r>
            <a:br>
              <a:rPr lang="de-DE" sz="1400" b="1" dirty="0"/>
            </a:br>
            <a:r>
              <a:rPr lang="de-DE" sz="1400" dirty="0"/>
              <a:t>Exklusive Sondertranche von 25 Mio. €</a:t>
            </a:r>
            <a:endParaRPr lang="de-DE" b="1" dirty="0"/>
          </a:p>
        </p:txBody>
      </p:sp>
    </p:spTree>
    <p:extLst>
      <p:ext uri="{BB962C8B-B14F-4D97-AF65-F5344CB8AC3E}">
        <p14:creationId xmlns:p14="http://schemas.microsoft.com/office/powerpoint/2010/main" val="3038698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nhaltsplatzhalter 6"/>
          <p:cNvGraphicFramePr>
            <a:graphicFrameLocks noGrp="1"/>
          </p:cNvGraphicFramePr>
          <p:nvPr>
            <p:ph idx="1"/>
            <p:extLst/>
          </p:nvPr>
        </p:nvGraphicFramePr>
        <p:xfrm>
          <a:off x="411163" y="1557338"/>
          <a:ext cx="11204575" cy="469106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platzhalter 2"/>
          <p:cNvSpPr>
            <a:spLocks noGrp="1"/>
          </p:cNvSpPr>
          <p:nvPr>
            <p:ph type="body" sz="quarter" idx="10"/>
          </p:nvPr>
        </p:nvSpPr>
        <p:spPr/>
        <p:txBody>
          <a:bodyPr/>
          <a:lstStyle/>
          <a:p>
            <a:r>
              <a:rPr lang="de-DE" dirty="0"/>
              <a:t>Vergleich der RWB International Fonds</a:t>
            </a:r>
          </a:p>
          <a:p>
            <a:r>
              <a:rPr lang="de-DE" sz="1800" dirty="0"/>
              <a:t>RWB International VI und RWB International VII vs. RWB International 8 </a:t>
            </a:r>
          </a:p>
        </p:txBody>
      </p:sp>
      <p:sp>
        <p:nvSpPr>
          <p:cNvPr id="4" name="Foliennummernplatzhalter 3"/>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rPr>
              <a:pPr/>
              <a:t>5</a:t>
            </a:fld>
            <a:endParaRPr lang="de-DE" dirty="0">
              <a:solidFill>
                <a:prstClr val="black">
                  <a:lumMod val="50000"/>
                  <a:lumOff val="50000"/>
                </a:prstClr>
              </a:solidFill>
            </a:endParaRPr>
          </a:p>
        </p:txBody>
      </p:sp>
      <p:sp>
        <p:nvSpPr>
          <p:cNvPr id="8" name="Textfeld 7"/>
          <p:cNvSpPr txBox="1"/>
          <p:nvPr/>
        </p:nvSpPr>
        <p:spPr>
          <a:xfrm>
            <a:off x="8897303" y="1915134"/>
            <a:ext cx="1898468" cy="646331"/>
          </a:xfrm>
          <a:prstGeom prst="rect">
            <a:avLst/>
          </a:prstGeom>
          <a:noFill/>
        </p:spPr>
        <p:txBody>
          <a:bodyPr wrap="none" rtlCol="0">
            <a:spAutoFit/>
          </a:bodyPr>
          <a:lstStyle/>
          <a:p>
            <a:pPr algn="ctr"/>
            <a:r>
              <a:rPr lang="de-DE" sz="2000" b="1" dirty="0">
                <a:solidFill>
                  <a:srgbClr val="BDA477"/>
                </a:solidFill>
              </a:rPr>
              <a:t>+</a:t>
            </a:r>
            <a:r>
              <a:rPr lang="de-DE" sz="2000" b="1" dirty="0" smtClean="0">
                <a:solidFill>
                  <a:srgbClr val="BDA477"/>
                </a:solidFill>
              </a:rPr>
              <a:t>74,1%</a:t>
            </a:r>
            <a:endParaRPr lang="de-DE" sz="2000" b="1" dirty="0">
              <a:solidFill>
                <a:srgbClr val="BDA477"/>
              </a:solidFill>
            </a:endParaRPr>
          </a:p>
          <a:p>
            <a:pPr algn="ctr"/>
            <a:r>
              <a:rPr lang="de-DE" sz="1600" dirty="0">
                <a:solidFill>
                  <a:srgbClr val="BDA477"/>
                </a:solidFill>
              </a:rPr>
              <a:t>zum Vorgängerfonds</a:t>
            </a:r>
          </a:p>
        </p:txBody>
      </p:sp>
      <p:sp>
        <p:nvSpPr>
          <p:cNvPr id="2" name="Textfeld 1"/>
          <p:cNvSpPr txBox="1"/>
          <p:nvPr/>
        </p:nvSpPr>
        <p:spPr>
          <a:xfrm>
            <a:off x="2485448" y="5090102"/>
            <a:ext cx="1790700" cy="646331"/>
          </a:xfrm>
          <a:prstGeom prst="rect">
            <a:avLst/>
          </a:prstGeom>
          <a:noFill/>
        </p:spPr>
        <p:txBody>
          <a:bodyPr wrap="square" rtlCol="0">
            <a:spAutoFit/>
          </a:bodyPr>
          <a:lstStyle/>
          <a:p>
            <a:pPr algn="ctr"/>
            <a:r>
              <a:rPr lang="de-DE" dirty="0">
                <a:solidFill>
                  <a:srgbClr val="BDA477"/>
                </a:solidFill>
              </a:rPr>
              <a:t>RWB</a:t>
            </a:r>
          </a:p>
          <a:p>
            <a:pPr algn="ctr"/>
            <a:r>
              <a:rPr lang="de-DE" dirty="0">
                <a:solidFill>
                  <a:srgbClr val="BDA477"/>
                </a:solidFill>
              </a:rPr>
              <a:t>International VI</a:t>
            </a:r>
          </a:p>
        </p:txBody>
      </p:sp>
      <p:sp>
        <p:nvSpPr>
          <p:cNvPr id="9" name="Textfeld 8"/>
          <p:cNvSpPr txBox="1"/>
          <p:nvPr/>
        </p:nvSpPr>
        <p:spPr>
          <a:xfrm>
            <a:off x="5713412" y="4167005"/>
            <a:ext cx="1790700" cy="646331"/>
          </a:xfrm>
          <a:prstGeom prst="rect">
            <a:avLst/>
          </a:prstGeom>
          <a:noFill/>
        </p:spPr>
        <p:txBody>
          <a:bodyPr wrap="square" rtlCol="0">
            <a:spAutoFit/>
          </a:bodyPr>
          <a:lstStyle/>
          <a:p>
            <a:pPr algn="ctr"/>
            <a:r>
              <a:rPr lang="de-DE" dirty="0">
                <a:solidFill>
                  <a:srgbClr val="BDA477"/>
                </a:solidFill>
              </a:rPr>
              <a:t>RWB</a:t>
            </a:r>
          </a:p>
          <a:p>
            <a:pPr algn="ctr"/>
            <a:r>
              <a:rPr lang="de-DE" dirty="0">
                <a:solidFill>
                  <a:srgbClr val="BDA477"/>
                </a:solidFill>
              </a:rPr>
              <a:t>International VII</a:t>
            </a:r>
          </a:p>
        </p:txBody>
      </p:sp>
      <p:sp>
        <p:nvSpPr>
          <p:cNvPr id="10" name="Textfeld 9"/>
          <p:cNvSpPr txBox="1"/>
          <p:nvPr/>
        </p:nvSpPr>
        <p:spPr>
          <a:xfrm>
            <a:off x="8951187" y="2871028"/>
            <a:ext cx="1790700" cy="646331"/>
          </a:xfrm>
          <a:prstGeom prst="rect">
            <a:avLst/>
          </a:prstGeom>
          <a:noFill/>
        </p:spPr>
        <p:txBody>
          <a:bodyPr wrap="square" rtlCol="0">
            <a:spAutoFit/>
          </a:bodyPr>
          <a:lstStyle/>
          <a:p>
            <a:pPr algn="ctr"/>
            <a:r>
              <a:rPr lang="de-DE" dirty="0">
                <a:solidFill>
                  <a:srgbClr val="BDA477"/>
                </a:solidFill>
              </a:rPr>
              <a:t>RWB</a:t>
            </a:r>
          </a:p>
          <a:p>
            <a:pPr algn="ctr"/>
            <a:r>
              <a:rPr lang="de-DE" dirty="0">
                <a:solidFill>
                  <a:srgbClr val="BDA477"/>
                </a:solidFill>
              </a:rPr>
              <a:t>International 8</a:t>
            </a:r>
          </a:p>
        </p:txBody>
      </p:sp>
      <p:sp>
        <p:nvSpPr>
          <p:cNvPr id="12" name="Textfeld 11"/>
          <p:cNvSpPr txBox="1"/>
          <p:nvPr/>
        </p:nvSpPr>
        <p:spPr>
          <a:xfrm>
            <a:off x="5659528" y="3332916"/>
            <a:ext cx="1898468" cy="646331"/>
          </a:xfrm>
          <a:prstGeom prst="rect">
            <a:avLst/>
          </a:prstGeom>
          <a:noFill/>
        </p:spPr>
        <p:txBody>
          <a:bodyPr wrap="none" rtlCol="0">
            <a:spAutoFit/>
          </a:bodyPr>
          <a:lstStyle/>
          <a:p>
            <a:pPr algn="ctr"/>
            <a:r>
              <a:rPr lang="de-DE" sz="2000" b="1" dirty="0">
                <a:solidFill>
                  <a:srgbClr val="BDA477"/>
                </a:solidFill>
              </a:rPr>
              <a:t>+75,3%</a:t>
            </a:r>
          </a:p>
          <a:p>
            <a:pPr algn="ctr"/>
            <a:r>
              <a:rPr lang="de-DE" sz="1600" dirty="0">
                <a:solidFill>
                  <a:srgbClr val="BDA477"/>
                </a:solidFill>
              </a:rPr>
              <a:t>zum Vorgängerfonds</a:t>
            </a:r>
          </a:p>
        </p:txBody>
      </p:sp>
    </p:spTree>
    <p:extLst>
      <p:ext uri="{BB962C8B-B14F-4D97-AF65-F5344CB8AC3E}">
        <p14:creationId xmlns:p14="http://schemas.microsoft.com/office/powerpoint/2010/main" val="29937096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4"/>
          </p:nvPr>
        </p:nvSpPr>
        <p:spPr/>
        <p:txBody>
          <a:bodyPr/>
          <a:lstStyle/>
          <a:p>
            <a:fld id="{DB151344-2787-0F42-9B8B-AE263F6B6993}" type="slidenum">
              <a:rPr lang="de-DE" smtClean="0"/>
              <a:pPr/>
              <a:t>50</a:t>
            </a:fld>
            <a:endParaRPr lang="de-DE" dirty="0"/>
          </a:p>
        </p:txBody>
      </p:sp>
      <p:sp>
        <p:nvSpPr>
          <p:cNvPr id="11" name="Textplatzhalter 2"/>
          <p:cNvSpPr>
            <a:spLocks noGrp="1"/>
          </p:cNvSpPr>
          <p:nvPr>
            <p:ph type="body" sz="quarter" idx="10"/>
          </p:nvPr>
        </p:nvSpPr>
        <p:spPr/>
        <p:txBody>
          <a:bodyPr>
            <a:normAutofit lnSpcReduction="10000"/>
          </a:bodyPr>
          <a:lstStyle/>
          <a:p>
            <a:r>
              <a:rPr lang="de-DE" dirty="0"/>
              <a:t>MPE Direct Return 6*</a:t>
            </a:r>
          </a:p>
          <a:p>
            <a:r>
              <a:rPr lang="de-DE" sz="1700" dirty="0"/>
              <a:t>Performance-Szenarien </a:t>
            </a:r>
            <a:r>
              <a:rPr lang="de-DE" sz="1700" dirty="0">
                <a:solidFill>
                  <a:srgbClr val="FF0000"/>
                </a:solidFill>
              </a:rPr>
              <a:t>nach Basisinformationsblatt (BIB) </a:t>
            </a:r>
          </a:p>
        </p:txBody>
      </p:sp>
      <p:sp>
        <p:nvSpPr>
          <p:cNvPr id="14" name="Rechteck 13" descr="PresentationLoad.com">
            <a:extLst>
              <a:ext uri="{FF2B5EF4-FFF2-40B4-BE49-F238E27FC236}">
                <a16:creationId xmlns="" xmlns:a16="http://schemas.microsoft.com/office/drawing/2014/main" id="{B6B7B7D5-D420-4303-8804-CF3F7EC3E135}"/>
              </a:ext>
            </a:extLst>
          </p:cNvPr>
          <p:cNvSpPr/>
          <p:nvPr/>
        </p:nvSpPr>
        <p:spPr>
          <a:xfrm>
            <a:off x="397787" y="1450328"/>
            <a:ext cx="2700000" cy="1626017"/>
          </a:xfrm>
          <a:prstGeom prst="rect">
            <a:avLst/>
          </a:prstGeom>
          <a:solidFill>
            <a:srgbClr val="2E4F4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sz="2400" dirty="0">
                <a:latin typeface="Calibri Light" panose="020F0302020204030204" pitchFamily="34" charset="0"/>
                <a:cs typeface="Calibri Light" panose="020F0302020204030204" pitchFamily="34" charset="0"/>
              </a:rPr>
              <a:t>MPE</a:t>
            </a:r>
            <a:r>
              <a:rPr lang="de-DE" sz="2400" cap="all" dirty="0">
                <a:latin typeface="Calibri Light" panose="020F0302020204030204" pitchFamily="34" charset="0"/>
                <a:cs typeface="Calibri Light" panose="020F0302020204030204" pitchFamily="34" charset="0"/>
              </a:rPr>
              <a:t> </a:t>
            </a:r>
          </a:p>
          <a:p>
            <a:pPr algn="ctr"/>
            <a:r>
              <a:rPr lang="de-DE" sz="2400" cap="all" dirty="0">
                <a:latin typeface="Calibri Light" panose="020F0302020204030204" pitchFamily="34" charset="0"/>
                <a:cs typeface="Calibri Light" panose="020F0302020204030204" pitchFamily="34" charset="0"/>
              </a:rPr>
              <a:t>Direct Return 6</a:t>
            </a:r>
            <a:endParaRPr lang="de-DE" sz="3200" cap="all" dirty="0">
              <a:latin typeface="Calibri Light" panose="020F0302020204030204" pitchFamily="34" charset="0"/>
              <a:cs typeface="Calibri Light" panose="020F0302020204030204" pitchFamily="34" charset="0"/>
            </a:endParaRPr>
          </a:p>
        </p:txBody>
      </p:sp>
      <p:sp>
        <p:nvSpPr>
          <p:cNvPr id="15" name="Rectangle 19">
            <a:extLst>
              <a:ext uri="{FF2B5EF4-FFF2-40B4-BE49-F238E27FC236}">
                <a16:creationId xmlns="" xmlns:a16="http://schemas.microsoft.com/office/drawing/2014/main" id="{E2DA15BB-E794-47AB-BA37-AEE4E3F54175}"/>
              </a:ext>
            </a:extLst>
          </p:cNvPr>
          <p:cNvSpPr>
            <a:spLocks noChangeArrowheads="1"/>
          </p:cNvSpPr>
          <p:nvPr/>
        </p:nvSpPr>
        <p:spPr bwMode="gray">
          <a:xfrm>
            <a:off x="397786" y="3076344"/>
            <a:ext cx="2700000" cy="864000"/>
          </a:xfrm>
          <a:prstGeom prst="rect">
            <a:avLst/>
          </a:prstGeom>
          <a:solidFill>
            <a:srgbClr val="A1ADAC"/>
          </a:solidFill>
          <a:ln w="12700">
            <a:noFill/>
            <a:miter lim="800000"/>
            <a:headEnd/>
            <a:tailEnd/>
          </a:ln>
          <a:effectLst>
            <a:outerShdw blurRad="50800" dist="38100" dir="2700000" algn="tl" rotWithShape="0">
              <a:prstClr val="black">
                <a:alpha val="40000"/>
              </a:prstClr>
            </a:outerShdw>
          </a:effectLst>
        </p:spPr>
        <p:txBody>
          <a:bodyPr lIns="252000" tIns="252000" rIns="144000" bIns="144000" anchor="ctr"/>
          <a:lstStyle/>
          <a:p>
            <a:pPr algn="ctr">
              <a:lnSpc>
                <a:spcPct val="95000"/>
              </a:lnSpc>
              <a:spcAft>
                <a:spcPts val="800"/>
              </a:spcAft>
              <a:buClr>
                <a:srgbClr val="005286"/>
              </a:buClr>
            </a:pPr>
            <a:r>
              <a:rPr lang="de-DE" sz="2800" noProof="1">
                <a:solidFill>
                  <a:schemeClr val="bg2">
                    <a:lumMod val="10000"/>
                  </a:schemeClr>
                </a:solidFill>
                <a:latin typeface="Calibri Light" panose="020F0302020204030204" pitchFamily="34" charset="0"/>
                <a:cs typeface="Calibri Light" panose="020F0302020204030204" pitchFamily="34" charset="0"/>
              </a:rPr>
              <a:t>Einmalanlage</a:t>
            </a:r>
          </a:p>
        </p:txBody>
      </p:sp>
      <p:sp>
        <p:nvSpPr>
          <p:cNvPr id="16" name="Rectangle 19">
            <a:extLst>
              <a:ext uri="{FF2B5EF4-FFF2-40B4-BE49-F238E27FC236}">
                <a16:creationId xmlns="" xmlns:a16="http://schemas.microsoft.com/office/drawing/2014/main" id="{D9ED6775-088F-4B4B-93E5-B72F08D65CE5}"/>
              </a:ext>
            </a:extLst>
          </p:cNvPr>
          <p:cNvSpPr>
            <a:spLocks noChangeArrowheads="1"/>
          </p:cNvSpPr>
          <p:nvPr/>
        </p:nvSpPr>
        <p:spPr bwMode="gray">
          <a:xfrm>
            <a:off x="397787" y="3940344"/>
            <a:ext cx="2699997" cy="1920637"/>
          </a:xfrm>
          <a:prstGeom prst="rect">
            <a:avLst/>
          </a:prstGeom>
          <a:solidFill>
            <a:schemeClr val="bg1">
              <a:lumMod val="95000"/>
            </a:schemeClr>
          </a:solidFill>
          <a:ln w="12700">
            <a:noFill/>
            <a:miter lim="800000"/>
            <a:headEnd/>
            <a:tailEnd/>
          </a:ln>
          <a:effectLst>
            <a:outerShdw blurRad="50800" dist="38100" dir="2700000" algn="tl" rotWithShape="0">
              <a:prstClr val="black">
                <a:alpha val="40000"/>
              </a:prstClr>
            </a:outerShdw>
          </a:effectLst>
        </p:spPr>
        <p:txBody>
          <a:bodyPr lIns="252000" tIns="252000" rIns="144000" bIns="144000" anchor="ctr"/>
          <a:lstStyle/>
          <a:p>
            <a:pPr algn="ctr">
              <a:lnSpc>
                <a:spcPct val="95000"/>
              </a:lnSpc>
              <a:spcAft>
                <a:spcPts val="800"/>
              </a:spcAft>
              <a:buClr>
                <a:srgbClr val="005286"/>
              </a:buClr>
            </a:pPr>
            <a:r>
              <a:rPr lang="de-DE" sz="2000" dirty="0">
                <a:latin typeface="Calibri Light" panose="020F0302020204030204" pitchFamily="34" charset="0"/>
                <a:cs typeface="Calibri Light" panose="020F0302020204030204" pitchFamily="34" charset="0"/>
              </a:rPr>
              <a:t>Einmalige Kapitalanlage</a:t>
            </a:r>
          </a:p>
          <a:p>
            <a:pPr algn="ctr">
              <a:lnSpc>
                <a:spcPct val="95000"/>
              </a:lnSpc>
              <a:spcAft>
                <a:spcPts val="800"/>
              </a:spcAft>
              <a:buClr>
                <a:srgbClr val="005286"/>
              </a:buClr>
            </a:pPr>
            <a:r>
              <a:rPr lang="de-DE" sz="2000" dirty="0">
                <a:latin typeface="Calibri Light" panose="020F0302020204030204" pitchFamily="34" charset="0"/>
                <a:cs typeface="Calibri Light" panose="020F0302020204030204" pitchFamily="34" charset="0"/>
              </a:rPr>
              <a:t>Ab 5.000 Euro</a:t>
            </a:r>
          </a:p>
        </p:txBody>
      </p:sp>
      <p:sp>
        <p:nvSpPr>
          <p:cNvPr id="18" name="Inhaltsplatzhalter 2"/>
          <p:cNvSpPr>
            <a:spLocks noGrp="1"/>
          </p:cNvSpPr>
          <p:nvPr>
            <p:ph idx="1"/>
          </p:nvPr>
        </p:nvSpPr>
        <p:spPr>
          <a:xfrm>
            <a:off x="4589337" y="5724728"/>
            <a:ext cx="7260174" cy="863814"/>
          </a:xfrm>
        </p:spPr>
        <p:txBody>
          <a:bodyPr>
            <a:normAutofit/>
          </a:bodyPr>
          <a:lstStyle/>
          <a:p>
            <a:pPr marL="0" indent="0">
              <a:buNone/>
            </a:pPr>
            <a:r>
              <a:rPr lang="de-DE" sz="1600" b="1" dirty="0">
                <a:solidFill>
                  <a:srgbClr val="FF0000"/>
                </a:solidFill>
              </a:rPr>
              <a:t>Anlagebeispiel von 10.000 Euro setzt sich aus einer tatsächlichen Einlage in Höhe von 9.523,81 Euro und dem Agio-Höchstsatz in Höhe von 476,19  Euro zusammen.</a:t>
            </a:r>
          </a:p>
        </p:txBody>
      </p:sp>
      <p:sp>
        <p:nvSpPr>
          <p:cNvPr id="12" name="Rechteck 11">
            <a:extLst>
              <a:ext uri="{FF2B5EF4-FFF2-40B4-BE49-F238E27FC236}">
                <a16:creationId xmlns="" xmlns:a16="http://schemas.microsoft.com/office/drawing/2014/main" id="{80E76E2F-D588-4245-84B3-D51BF889298B}"/>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MPE Direct Return 6 GmbH &amp; Co. geschlossene Investment-KG</a:t>
            </a:r>
          </a:p>
        </p:txBody>
      </p:sp>
      <p:sp>
        <p:nvSpPr>
          <p:cNvPr id="19" name="Rechteck 18"/>
          <p:cNvSpPr/>
          <p:nvPr/>
        </p:nvSpPr>
        <p:spPr>
          <a:xfrm>
            <a:off x="4083591" y="1450328"/>
            <a:ext cx="4209714" cy="830997"/>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anchor="ctr">
            <a:spAutoFit/>
          </a:bodyPr>
          <a:lstStyle/>
          <a:p>
            <a:pPr algn="ctr"/>
            <a:r>
              <a:rPr lang="de-DE" sz="1200" dirty="0">
                <a:latin typeface="Calibri Light" panose="020F0302020204030204" pitchFamily="34" charset="0"/>
                <a:ea typeface="Calibri" panose="020F0502020204030204" pitchFamily="34" charset="0"/>
                <a:cs typeface="Calibri Light" panose="020F0302020204030204" pitchFamily="34" charset="0"/>
              </a:rPr>
              <a:t>Für eine individuelle Prognoserechnung unter Berücksichtigung der tatsächlichen Anlagesumme, siehe als weitere Unterstützung unseren Prognoserechner auf der Produktwebsite</a:t>
            </a:r>
          </a:p>
          <a:p>
            <a:pPr algn="ctr"/>
            <a:r>
              <a:rPr lang="de-DE" sz="1200" dirty="0">
                <a:hlinkClick r:id="rId3"/>
              </a:rPr>
              <a:t>www.rwb-partners.de/mpe-direct-return-6</a:t>
            </a:r>
            <a:endParaRPr lang="de-DE" sz="1200" dirty="0"/>
          </a:p>
        </p:txBody>
      </p:sp>
      <p:pic>
        <p:nvPicPr>
          <p:cNvPr id="13" name="Grafik 12">
            <a:extLst>
              <a:ext uri="{FF2B5EF4-FFF2-40B4-BE49-F238E27FC236}">
                <a16:creationId xmlns="" xmlns:a16="http://schemas.microsoft.com/office/drawing/2014/main" id="{72C306F0-E858-4ABD-AB97-E2F8EFE45C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5613" y="2557000"/>
            <a:ext cx="7544135" cy="2755088"/>
          </a:xfrm>
          <a:prstGeom prst="rect">
            <a:avLst/>
          </a:prstGeom>
        </p:spPr>
      </p:pic>
    </p:spTree>
    <p:extLst>
      <p:ext uri="{BB962C8B-B14F-4D97-AF65-F5344CB8AC3E}">
        <p14:creationId xmlns:p14="http://schemas.microsoft.com/office/powerpoint/2010/main" val="10497802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4"/>
          </p:nvPr>
        </p:nvSpPr>
        <p:spPr/>
        <p:txBody>
          <a:bodyPr/>
          <a:lstStyle/>
          <a:p>
            <a:fld id="{DB151344-2787-0F42-9B8B-AE263F6B6993}" type="slidenum">
              <a:rPr lang="de-DE" smtClean="0"/>
              <a:pPr/>
              <a:t>51</a:t>
            </a:fld>
            <a:endParaRPr lang="de-DE" dirty="0"/>
          </a:p>
        </p:txBody>
      </p:sp>
      <p:sp>
        <p:nvSpPr>
          <p:cNvPr id="11" name="Textplatzhalter 2"/>
          <p:cNvSpPr>
            <a:spLocks noGrp="1"/>
          </p:cNvSpPr>
          <p:nvPr>
            <p:ph type="body" sz="quarter" idx="10"/>
          </p:nvPr>
        </p:nvSpPr>
        <p:spPr/>
        <p:txBody>
          <a:bodyPr>
            <a:normAutofit lnSpcReduction="10000"/>
          </a:bodyPr>
          <a:lstStyle/>
          <a:p>
            <a:r>
              <a:rPr lang="de-DE" dirty="0"/>
              <a:t>MPE Direct Return 6*</a:t>
            </a:r>
          </a:p>
          <a:p>
            <a:r>
              <a:rPr lang="de-DE" sz="1600" dirty="0"/>
              <a:t>Performance-Szenarien </a:t>
            </a:r>
            <a:r>
              <a:rPr lang="de-DE" sz="1600" dirty="0">
                <a:solidFill>
                  <a:srgbClr val="FF0000"/>
                </a:solidFill>
              </a:rPr>
              <a:t>nach Prognoserechner</a:t>
            </a:r>
          </a:p>
        </p:txBody>
      </p:sp>
      <p:sp>
        <p:nvSpPr>
          <p:cNvPr id="14" name="Rechteck 13" descr="PresentationLoad.com">
            <a:extLst>
              <a:ext uri="{FF2B5EF4-FFF2-40B4-BE49-F238E27FC236}">
                <a16:creationId xmlns="" xmlns:a16="http://schemas.microsoft.com/office/drawing/2014/main" id="{B6B7B7D5-D420-4303-8804-CF3F7EC3E135}"/>
              </a:ext>
            </a:extLst>
          </p:cNvPr>
          <p:cNvSpPr/>
          <p:nvPr/>
        </p:nvSpPr>
        <p:spPr>
          <a:xfrm>
            <a:off x="397787" y="1450328"/>
            <a:ext cx="2700000" cy="1626017"/>
          </a:xfrm>
          <a:prstGeom prst="rect">
            <a:avLst/>
          </a:prstGeom>
          <a:solidFill>
            <a:srgbClr val="2E4F4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sz="2400" dirty="0">
                <a:latin typeface="Calibri Light" panose="020F0302020204030204" pitchFamily="34" charset="0"/>
                <a:cs typeface="Calibri Light" panose="020F0302020204030204" pitchFamily="34" charset="0"/>
              </a:rPr>
              <a:t>MPE</a:t>
            </a:r>
            <a:r>
              <a:rPr lang="de-DE" sz="2400" cap="all" dirty="0">
                <a:latin typeface="Calibri Light" panose="020F0302020204030204" pitchFamily="34" charset="0"/>
                <a:cs typeface="Calibri Light" panose="020F0302020204030204" pitchFamily="34" charset="0"/>
              </a:rPr>
              <a:t> </a:t>
            </a:r>
          </a:p>
          <a:p>
            <a:pPr algn="ctr"/>
            <a:r>
              <a:rPr lang="de-DE" sz="2400" cap="all" dirty="0">
                <a:latin typeface="Calibri Light" panose="020F0302020204030204" pitchFamily="34" charset="0"/>
                <a:cs typeface="Calibri Light" panose="020F0302020204030204" pitchFamily="34" charset="0"/>
              </a:rPr>
              <a:t>Direct Return 6</a:t>
            </a:r>
            <a:endParaRPr lang="de-DE" sz="3200" cap="all" dirty="0">
              <a:latin typeface="Calibri Light" panose="020F0302020204030204" pitchFamily="34" charset="0"/>
              <a:cs typeface="Calibri Light" panose="020F0302020204030204" pitchFamily="34" charset="0"/>
            </a:endParaRPr>
          </a:p>
        </p:txBody>
      </p:sp>
      <p:sp>
        <p:nvSpPr>
          <p:cNvPr id="15" name="Rectangle 19">
            <a:extLst>
              <a:ext uri="{FF2B5EF4-FFF2-40B4-BE49-F238E27FC236}">
                <a16:creationId xmlns="" xmlns:a16="http://schemas.microsoft.com/office/drawing/2014/main" id="{E2DA15BB-E794-47AB-BA37-AEE4E3F54175}"/>
              </a:ext>
            </a:extLst>
          </p:cNvPr>
          <p:cNvSpPr>
            <a:spLocks noChangeArrowheads="1"/>
          </p:cNvSpPr>
          <p:nvPr/>
        </p:nvSpPr>
        <p:spPr bwMode="gray">
          <a:xfrm>
            <a:off x="397786" y="3076344"/>
            <a:ext cx="2700000" cy="864000"/>
          </a:xfrm>
          <a:prstGeom prst="rect">
            <a:avLst/>
          </a:prstGeom>
          <a:solidFill>
            <a:srgbClr val="A1ADAC"/>
          </a:solidFill>
          <a:ln w="12700">
            <a:noFill/>
            <a:miter lim="800000"/>
            <a:headEnd/>
            <a:tailEnd/>
          </a:ln>
          <a:effectLst>
            <a:outerShdw blurRad="50800" dist="38100" dir="2700000" algn="tl" rotWithShape="0">
              <a:prstClr val="black">
                <a:alpha val="40000"/>
              </a:prstClr>
            </a:outerShdw>
          </a:effectLst>
        </p:spPr>
        <p:txBody>
          <a:bodyPr lIns="252000" tIns="252000" rIns="144000" bIns="144000" anchor="ctr"/>
          <a:lstStyle/>
          <a:p>
            <a:pPr algn="ctr">
              <a:lnSpc>
                <a:spcPct val="95000"/>
              </a:lnSpc>
              <a:spcAft>
                <a:spcPts val="800"/>
              </a:spcAft>
              <a:buClr>
                <a:srgbClr val="005286"/>
              </a:buClr>
            </a:pPr>
            <a:r>
              <a:rPr lang="de-DE" sz="2800" noProof="1">
                <a:solidFill>
                  <a:schemeClr val="bg2">
                    <a:lumMod val="10000"/>
                  </a:schemeClr>
                </a:solidFill>
                <a:latin typeface="Calibri Light" panose="020F0302020204030204" pitchFamily="34" charset="0"/>
                <a:cs typeface="Calibri Light" panose="020F0302020204030204" pitchFamily="34" charset="0"/>
              </a:rPr>
              <a:t>Einmalanlage</a:t>
            </a:r>
          </a:p>
        </p:txBody>
      </p:sp>
      <p:sp>
        <p:nvSpPr>
          <p:cNvPr id="16" name="Rectangle 19">
            <a:extLst>
              <a:ext uri="{FF2B5EF4-FFF2-40B4-BE49-F238E27FC236}">
                <a16:creationId xmlns="" xmlns:a16="http://schemas.microsoft.com/office/drawing/2014/main" id="{D9ED6775-088F-4B4B-93E5-B72F08D65CE5}"/>
              </a:ext>
            </a:extLst>
          </p:cNvPr>
          <p:cNvSpPr>
            <a:spLocks noChangeArrowheads="1"/>
          </p:cNvSpPr>
          <p:nvPr/>
        </p:nvSpPr>
        <p:spPr bwMode="gray">
          <a:xfrm>
            <a:off x="397787" y="3940344"/>
            <a:ext cx="2699997" cy="1920637"/>
          </a:xfrm>
          <a:prstGeom prst="rect">
            <a:avLst/>
          </a:prstGeom>
          <a:solidFill>
            <a:schemeClr val="bg1">
              <a:lumMod val="95000"/>
            </a:schemeClr>
          </a:solidFill>
          <a:ln w="12700">
            <a:noFill/>
            <a:miter lim="800000"/>
            <a:headEnd/>
            <a:tailEnd/>
          </a:ln>
          <a:effectLst>
            <a:outerShdw blurRad="50800" dist="38100" dir="2700000" algn="tl" rotWithShape="0">
              <a:prstClr val="black">
                <a:alpha val="40000"/>
              </a:prstClr>
            </a:outerShdw>
          </a:effectLst>
        </p:spPr>
        <p:txBody>
          <a:bodyPr lIns="252000" tIns="252000" rIns="144000" bIns="144000" anchor="ctr"/>
          <a:lstStyle/>
          <a:p>
            <a:pPr algn="ctr">
              <a:lnSpc>
                <a:spcPct val="95000"/>
              </a:lnSpc>
              <a:spcAft>
                <a:spcPts val="800"/>
              </a:spcAft>
              <a:buClr>
                <a:srgbClr val="005286"/>
              </a:buClr>
            </a:pPr>
            <a:r>
              <a:rPr lang="de-DE" sz="2000" dirty="0">
                <a:latin typeface="Calibri Light" panose="020F0302020204030204" pitchFamily="34" charset="0"/>
                <a:cs typeface="Calibri Light" panose="020F0302020204030204" pitchFamily="34" charset="0"/>
              </a:rPr>
              <a:t>Einmalige Kapitalanlage</a:t>
            </a:r>
          </a:p>
          <a:p>
            <a:pPr algn="ctr">
              <a:lnSpc>
                <a:spcPct val="95000"/>
              </a:lnSpc>
              <a:spcAft>
                <a:spcPts val="800"/>
              </a:spcAft>
              <a:buClr>
                <a:srgbClr val="005286"/>
              </a:buClr>
            </a:pPr>
            <a:r>
              <a:rPr lang="de-DE" sz="2000" dirty="0">
                <a:latin typeface="Calibri Light" panose="020F0302020204030204" pitchFamily="34" charset="0"/>
                <a:cs typeface="Calibri Light" panose="020F0302020204030204" pitchFamily="34" charset="0"/>
              </a:rPr>
              <a:t>Ab 5.000 Euro</a:t>
            </a:r>
          </a:p>
        </p:txBody>
      </p:sp>
      <p:sp>
        <p:nvSpPr>
          <p:cNvPr id="12" name="Rechteck 11">
            <a:extLst>
              <a:ext uri="{FF2B5EF4-FFF2-40B4-BE49-F238E27FC236}">
                <a16:creationId xmlns="" xmlns:a16="http://schemas.microsoft.com/office/drawing/2014/main" id="{80E76E2F-D588-4245-84B3-D51BF889298B}"/>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MPE Direct Return 6 GmbH &amp; Co. geschlossene Investment-KG</a:t>
            </a:r>
          </a:p>
        </p:txBody>
      </p:sp>
      <p:sp>
        <p:nvSpPr>
          <p:cNvPr id="19" name="Rechteck 18"/>
          <p:cNvSpPr/>
          <p:nvPr/>
        </p:nvSpPr>
        <p:spPr>
          <a:xfrm>
            <a:off x="4083591" y="1450328"/>
            <a:ext cx="4209714" cy="830997"/>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anchor="ctr">
            <a:spAutoFit/>
          </a:bodyPr>
          <a:lstStyle/>
          <a:p>
            <a:pPr algn="ctr"/>
            <a:r>
              <a:rPr lang="de-DE" sz="1200" dirty="0">
                <a:latin typeface="Calibri Light" panose="020F0302020204030204" pitchFamily="34" charset="0"/>
                <a:ea typeface="Calibri" panose="020F0502020204030204" pitchFamily="34" charset="0"/>
                <a:cs typeface="Calibri Light" panose="020F0302020204030204" pitchFamily="34" charset="0"/>
              </a:rPr>
              <a:t>Für eine individuelle Prognoserechnung unter Berücksichtigung der tatsächlichen Anlagesumme, siehe als weitere Unterstützung unseren Prognoserechner auf der Produktwebsite</a:t>
            </a:r>
          </a:p>
          <a:p>
            <a:pPr algn="ctr"/>
            <a:r>
              <a:rPr lang="de-DE" sz="1200" dirty="0">
                <a:hlinkClick r:id="rId3"/>
              </a:rPr>
              <a:t>www.rwb-partners.de/mpe-direct-return-6</a:t>
            </a:r>
            <a:endParaRPr lang="de-DE" sz="1200" dirty="0"/>
          </a:p>
        </p:txBody>
      </p:sp>
      <p:graphicFrame>
        <p:nvGraphicFramePr>
          <p:cNvPr id="13" name="Tabelle 12"/>
          <p:cNvGraphicFramePr>
            <a:graphicFrameLocks noGrp="1"/>
          </p:cNvGraphicFramePr>
          <p:nvPr>
            <p:extLst/>
          </p:nvPr>
        </p:nvGraphicFramePr>
        <p:xfrm>
          <a:off x="3468416" y="5330707"/>
          <a:ext cx="8132749" cy="947800"/>
        </p:xfrm>
        <a:graphic>
          <a:graphicData uri="http://schemas.openxmlformats.org/drawingml/2006/table">
            <a:tbl>
              <a:tblPr bandRow="1">
                <a:tableStyleId>{073A0DAA-6AF3-43AB-8588-CEC1D06C72B9}</a:tableStyleId>
              </a:tblPr>
              <a:tblGrid>
                <a:gridCol w="2426955">
                  <a:extLst>
                    <a:ext uri="{9D8B030D-6E8A-4147-A177-3AD203B41FA5}">
                      <a16:colId xmlns="" xmlns:a16="http://schemas.microsoft.com/office/drawing/2014/main" val="20001"/>
                    </a:ext>
                  </a:extLst>
                </a:gridCol>
                <a:gridCol w="1892795">
                  <a:extLst>
                    <a:ext uri="{9D8B030D-6E8A-4147-A177-3AD203B41FA5}">
                      <a16:colId xmlns="" xmlns:a16="http://schemas.microsoft.com/office/drawing/2014/main" val="20002"/>
                    </a:ext>
                  </a:extLst>
                </a:gridCol>
                <a:gridCol w="2028496">
                  <a:extLst>
                    <a:ext uri="{9D8B030D-6E8A-4147-A177-3AD203B41FA5}">
                      <a16:colId xmlns="" xmlns:a16="http://schemas.microsoft.com/office/drawing/2014/main" val="4073980827"/>
                    </a:ext>
                  </a:extLst>
                </a:gridCol>
                <a:gridCol w="1784503">
                  <a:extLst>
                    <a:ext uri="{9D8B030D-6E8A-4147-A177-3AD203B41FA5}">
                      <a16:colId xmlns="" xmlns:a16="http://schemas.microsoft.com/office/drawing/2014/main" val="4275845191"/>
                    </a:ext>
                  </a:extLst>
                </a:gridCol>
              </a:tblGrid>
              <a:tr h="473900">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Jährliche Rendite (IRR) nach Kosten</a:t>
                      </a:r>
                    </a:p>
                  </a:txBody>
                  <a:tcPr marL="72000" marR="72000" marT="138609" marB="138609" anchor="ctr">
                    <a:solidFill>
                      <a:schemeClr val="bg1">
                        <a:lumMod val="95000"/>
                      </a:schemeClr>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1,67%</a:t>
                      </a:r>
                    </a:p>
                  </a:txBody>
                  <a:tcPr marL="181947" marR="103970" marT="138609" marB="138609" anchor="ctr">
                    <a:solidFill>
                      <a:schemeClr val="bg1">
                        <a:lumMod val="95000"/>
                      </a:schemeClr>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6,45%</a:t>
                      </a:r>
                    </a:p>
                  </a:txBody>
                  <a:tcPr marL="181947" marR="103970" marT="138609" marB="138609" anchor="ctr">
                    <a:solidFill>
                      <a:schemeClr val="bg1">
                        <a:lumMod val="95000"/>
                      </a:schemeClr>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9,80%</a:t>
                      </a:r>
                    </a:p>
                  </a:txBody>
                  <a:tcPr marL="181947" marR="103970" marT="138609" marB="138609" anchor="ctr">
                    <a:solidFill>
                      <a:schemeClr val="bg1">
                        <a:lumMod val="95000"/>
                      </a:schemeClr>
                    </a:solidFill>
                  </a:tcPr>
                </a:tc>
                <a:extLst>
                  <a:ext uri="{0D108BD9-81ED-4DB2-BD59-A6C34878D82A}">
                    <a16:rowId xmlns="" xmlns:a16="http://schemas.microsoft.com/office/drawing/2014/main" val="10001"/>
                  </a:ext>
                </a:extLst>
              </a:tr>
              <a:tr h="473900">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Notwendiger Netto-Zielfondsmultiple</a:t>
                      </a:r>
                    </a:p>
                  </a:txBody>
                  <a:tcPr marL="72000" marR="72000" marT="138609" marB="138609" anchor="ctr">
                    <a:solidFill>
                      <a:schemeClr val="bg1">
                        <a:lumMod val="95000"/>
                      </a:schemeClr>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1,3x</a:t>
                      </a:r>
                    </a:p>
                  </a:txBody>
                  <a:tcPr marL="181947" marR="103970" marT="138609" marB="138609" anchor="ctr">
                    <a:solidFill>
                      <a:schemeClr val="bg1">
                        <a:lumMod val="95000"/>
                      </a:schemeClr>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1,8x</a:t>
                      </a:r>
                    </a:p>
                  </a:txBody>
                  <a:tcPr marL="181947" marR="103970" marT="138609" marB="138609" anchor="ctr">
                    <a:solidFill>
                      <a:schemeClr val="bg1">
                        <a:lumMod val="95000"/>
                      </a:schemeClr>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2,3x</a:t>
                      </a:r>
                    </a:p>
                  </a:txBody>
                  <a:tcPr marL="181947" marR="103970" marT="138609" marB="138609" anchor="ctr">
                    <a:solidFill>
                      <a:schemeClr val="bg1">
                        <a:lumMod val="95000"/>
                      </a:schemeClr>
                    </a:solidFill>
                  </a:tcPr>
                </a:tc>
                <a:extLst>
                  <a:ext uri="{0D108BD9-81ED-4DB2-BD59-A6C34878D82A}">
                    <a16:rowId xmlns="" xmlns:a16="http://schemas.microsoft.com/office/drawing/2014/main" val="10003"/>
                  </a:ext>
                </a:extLst>
              </a:tr>
            </a:tbl>
          </a:graphicData>
        </a:graphic>
      </p:graphicFrame>
      <p:pic>
        <p:nvPicPr>
          <p:cNvPr id="18" name="Grafik 17">
            <a:extLst>
              <a:ext uri="{FF2B5EF4-FFF2-40B4-BE49-F238E27FC236}">
                <a16:creationId xmlns="" xmlns:a16="http://schemas.microsoft.com/office/drawing/2014/main" id="{93AC3A06-F214-4127-8D4B-1A129E392E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5613" y="2438660"/>
            <a:ext cx="7544135" cy="2873428"/>
          </a:xfrm>
          <a:prstGeom prst="rect">
            <a:avLst/>
          </a:prstGeom>
        </p:spPr>
      </p:pic>
    </p:spTree>
    <p:extLst>
      <p:ext uri="{BB962C8B-B14F-4D97-AF65-F5344CB8AC3E}">
        <p14:creationId xmlns:p14="http://schemas.microsoft.com/office/powerpoint/2010/main" val="27757603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Fazit: Schematischer Unterschied Berechnungsmethoden</a:t>
            </a:r>
          </a:p>
          <a:p>
            <a:r>
              <a:rPr lang="de-DE" sz="1600" dirty="0"/>
              <a:t>Durchschnittsrendite laut Basisinformationsblatt / jährliche Rendite auf das gebundene Kapital (IRR)</a:t>
            </a:r>
          </a:p>
        </p:txBody>
      </p:sp>
      <p:sp>
        <p:nvSpPr>
          <p:cNvPr id="4" name="Foliennummernplatzhalter 3"/>
          <p:cNvSpPr>
            <a:spLocks noGrp="1"/>
          </p:cNvSpPr>
          <p:nvPr>
            <p:ph type="sldNum" sz="quarter" idx="4"/>
          </p:nvPr>
        </p:nvSpPr>
        <p:spPr/>
        <p:txBody>
          <a:bodyPr/>
          <a:lstStyle/>
          <a:p>
            <a:fld id="{DB151344-2787-0F42-9B8B-AE263F6B6993}" type="slidenum">
              <a:rPr lang="de-DE" smtClean="0"/>
              <a:pPr/>
              <a:t>52</a:t>
            </a:fld>
            <a:endParaRPr lang="de-DE" dirty="0"/>
          </a:p>
        </p:txBody>
      </p:sp>
      <p:cxnSp>
        <p:nvCxnSpPr>
          <p:cNvPr id="7" name="Gerader Verbinder 6"/>
          <p:cNvCxnSpPr>
            <a:cxnSpLocks/>
          </p:cNvCxnSpPr>
          <p:nvPr/>
        </p:nvCxnSpPr>
        <p:spPr>
          <a:xfrm flipH="1">
            <a:off x="158792" y="3673947"/>
            <a:ext cx="11916000" cy="0"/>
          </a:xfrm>
          <a:prstGeom prst="line">
            <a:avLst/>
          </a:prstGeom>
          <a:ln w="19050">
            <a:solidFill>
              <a:schemeClr val="tx1">
                <a:lumMod val="65000"/>
                <a:lumOff val="35000"/>
              </a:schemeClr>
            </a:solidFill>
            <a:prstDash val="dash"/>
          </a:ln>
        </p:spPr>
        <p:style>
          <a:lnRef idx="2">
            <a:schemeClr val="accent1"/>
          </a:lnRef>
          <a:fillRef idx="0">
            <a:schemeClr val="accent1"/>
          </a:fillRef>
          <a:effectRef idx="1">
            <a:schemeClr val="accent1"/>
          </a:effectRef>
          <a:fontRef idx="minor">
            <a:schemeClr val="tx1"/>
          </a:fontRef>
        </p:style>
      </p:cxnSp>
      <p:sp>
        <p:nvSpPr>
          <p:cNvPr id="14" name="Textfeld 13">
            <a:extLst>
              <a:ext uri="{FF2B5EF4-FFF2-40B4-BE49-F238E27FC236}">
                <a16:creationId xmlns="" xmlns:a16="http://schemas.microsoft.com/office/drawing/2014/main" id="{706D9B73-B664-49F9-816B-46E39595C320}"/>
              </a:ext>
            </a:extLst>
          </p:cNvPr>
          <p:cNvSpPr txBox="1"/>
          <p:nvPr/>
        </p:nvSpPr>
        <p:spPr>
          <a:xfrm>
            <a:off x="499510" y="1321009"/>
            <a:ext cx="9705934" cy="738664"/>
          </a:xfrm>
          <a:prstGeom prst="rect">
            <a:avLst/>
          </a:prstGeom>
          <a:noFill/>
          <a:ln>
            <a:solidFill>
              <a:srgbClr val="FF0000"/>
            </a:solidFill>
          </a:ln>
        </p:spPr>
        <p:txBody>
          <a:bodyPr wrap="square" rtlCol="0">
            <a:spAutoFit/>
          </a:bodyPr>
          <a:lstStyle>
            <a:defPPr>
              <a:defRPr lang="de-DE"/>
            </a:defPPr>
            <a:lvl1pPr>
              <a:defRPr sz="1400" u="sng">
                <a:solidFill>
                  <a:srgbClr val="FF0000"/>
                </a:solidFill>
              </a:defRPr>
            </a:lvl1pPr>
          </a:lstStyle>
          <a:p>
            <a:r>
              <a:rPr lang="de-DE" dirty="0"/>
              <a:t>Fazit Methode nach BIB: </a:t>
            </a:r>
          </a:p>
          <a:p>
            <a:pPr marL="285750" indent="-285750">
              <a:buFont typeface="Arial" panose="020B0604020202020204" pitchFamily="34" charset="0"/>
              <a:buChar char="•"/>
            </a:pPr>
            <a:r>
              <a:rPr lang="de-DE" u="none" dirty="0"/>
              <a:t>Theoretische Unterstellung, dass die gesamte Zeichnungssumme die ganze Zeit arbeitet und erst am letzten Tag ausgezahlt wird </a:t>
            </a:r>
          </a:p>
          <a:p>
            <a:pPr marL="285750" indent="-285750">
              <a:buFont typeface="Arial" panose="020B0604020202020204" pitchFamily="34" charset="0"/>
              <a:buChar char="•"/>
            </a:pPr>
            <a:r>
              <a:rPr lang="de-DE" u="none" dirty="0"/>
              <a:t>Dadurch verzerrte Renditedarstellung die nicht die PE-spezifischen Kapitalströme realitätsgetreu abbilden kann </a:t>
            </a:r>
          </a:p>
        </p:txBody>
      </p:sp>
      <p:sp>
        <p:nvSpPr>
          <p:cNvPr id="15" name="Textfeld 14">
            <a:extLst>
              <a:ext uri="{FF2B5EF4-FFF2-40B4-BE49-F238E27FC236}">
                <a16:creationId xmlns="" xmlns:a16="http://schemas.microsoft.com/office/drawing/2014/main" id="{C324F2A1-A39A-4645-A931-66A8F5879388}"/>
              </a:ext>
            </a:extLst>
          </p:cNvPr>
          <p:cNvSpPr txBox="1"/>
          <p:nvPr/>
        </p:nvSpPr>
        <p:spPr>
          <a:xfrm>
            <a:off x="490866" y="4110770"/>
            <a:ext cx="7783558" cy="738664"/>
          </a:xfrm>
          <a:prstGeom prst="rect">
            <a:avLst/>
          </a:prstGeom>
          <a:noFill/>
          <a:ln>
            <a:solidFill>
              <a:srgbClr val="FF0000"/>
            </a:solidFill>
          </a:ln>
        </p:spPr>
        <p:txBody>
          <a:bodyPr wrap="square" rtlCol="0">
            <a:spAutoFit/>
          </a:bodyPr>
          <a:lstStyle>
            <a:defPPr>
              <a:defRPr lang="de-DE"/>
            </a:defPPr>
            <a:lvl1pPr>
              <a:defRPr sz="1400" u="sng">
                <a:solidFill>
                  <a:srgbClr val="FF0000"/>
                </a:solidFill>
              </a:defRPr>
            </a:lvl1pPr>
          </a:lstStyle>
          <a:p>
            <a:r>
              <a:rPr lang="de-DE" dirty="0"/>
              <a:t>Fazit Methode nach IRR:</a:t>
            </a:r>
          </a:p>
          <a:p>
            <a:pPr marL="285750" indent="-285750">
              <a:buFont typeface="Arial" panose="020B0604020202020204" pitchFamily="34" charset="0"/>
              <a:buChar char="•"/>
            </a:pPr>
            <a:r>
              <a:rPr lang="de-DE" u="none" dirty="0"/>
              <a:t>Berücksichtigt die PE-spezifischen Auszahlungsmodalitäten</a:t>
            </a:r>
          </a:p>
          <a:p>
            <a:pPr marL="285750" indent="-285750">
              <a:buFont typeface="Arial" panose="020B0604020202020204" pitchFamily="34" charset="0"/>
              <a:buChar char="•"/>
            </a:pPr>
            <a:r>
              <a:rPr lang="de-DE" u="none" dirty="0"/>
              <a:t>Die Kapitalbindung wird ebenso wie die Effizienz des Kapitalmanagements realitätsgetreu abgebildet</a:t>
            </a:r>
          </a:p>
        </p:txBody>
      </p:sp>
      <p:sp>
        <p:nvSpPr>
          <p:cNvPr id="21" name="Textfeld 20">
            <a:extLst>
              <a:ext uri="{FF2B5EF4-FFF2-40B4-BE49-F238E27FC236}">
                <a16:creationId xmlns="" xmlns:a16="http://schemas.microsoft.com/office/drawing/2014/main" id="{8F7CB88F-74CD-488C-94CA-099DA75FC63A}"/>
              </a:ext>
            </a:extLst>
          </p:cNvPr>
          <p:cNvSpPr txBox="1"/>
          <p:nvPr/>
        </p:nvSpPr>
        <p:spPr>
          <a:xfrm>
            <a:off x="410627" y="3256653"/>
            <a:ext cx="10815643" cy="307777"/>
          </a:xfrm>
          <a:prstGeom prst="rect">
            <a:avLst/>
          </a:prstGeom>
          <a:noFill/>
        </p:spPr>
        <p:txBody>
          <a:bodyPr wrap="square" rtlCol="0">
            <a:spAutoFit/>
          </a:bodyPr>
          <a:lstStyle/>
          <a:p>
            <a:pPr defTabSz="715963"/>
            <a:r>
              <a:rPr lang="de-DE" sz="1400" dirty="0"/>
              <a:t>2024              2025              2026              2027              2028              2029              2030              2031              2032              2033              2034              2035</a:t>
            </a:r>
          </a:p>
        </p:txBody>
      </p:sp>
      <p:cxnSp>
        <p:nvCxnSpPr>
          <p:cNvPr id="22" name="Gerader Verbinder 21">
            <a:extLst>
              <a:ext uri="{FF2B5EF4-FFF2-40B4-BE49-F238E27FC236}">
                <a16:creationId xmlns="" xmlns:a16="http://schemas.microsoft.com/office/drawing/2014/main" id="{746E77DA-88B4-44F3-9C3A-0ED360D9849E}"/>
              </a:ext>
            </a:extLst>
          </p:cNvPr>
          <p:cNvCxnSpPr>
            <a:cxnSpLocks/>
          </p:cNvCxnSpPr>
          <p:nvPr/>
        </p:nvCxnSpPr>
        <p:spPr>
          <a:xfrm flipH="1">
            <a:off x="380968" y="3228660"/>
            <a:ext cx="10638485" cy="0"/>
          </a:xfrm>
          <a:prstGeom prst="line">
            <a:avLst/>
          </a:prstGeom>
          <a:ln w="9525">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Gerader Verbinder 23">
            <a:extLst>
              <a:ext uri="{FF2B5EF4-FFF2-40B4-BE49-F238E27FC236}">
                <a16:creationId xmlns="" xmlns:a16="http://schemas.microsoft.com/office/drawing/2014/main" id="{E3C027A7-B2F8-4727-BAE0-2E78C51D06F0}"/>
              </a:ext>
            </a:extLst>
          </p:cNvPr>
          <p:cNvCxnSpPr>
            <a:cxnSpLocks/>
          </p:cNvCxnSpPr>
          <p:nvPr/>
        </p:nvCxnSpPr>
        <p:spPr>
          <a:xfrm flipH="1">
            <a:off x="380968" y="6243735"/>
            <a:ext cx="10638485" cy="0"/>
          </a:xfrm>
          <a:prstGeom prst="line">
            <a:avLst/>
          </a:prstGeom>
          <a:ln w="9525">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1" name="Rechteck 10">
            <a:extLst>
              <a:ext uri="{FF2B5EF4-FFF2-40B4-BE49-F238E27FC236}">
                <a16:creationId xmlns="" xmlns:a16="http://schemas.microsoft.com/office/drawing/2014/main" id="{F51B0807-4CF7-44E8-AF96-D6825B835D60}"/>
              </a:ext>
            </a:extLst>
          </p:cNvPr>
          <p:cNvSpPr/>
          <p:nvPr/>
        </p:nvSpPr>
        <p:spPr>
          <a:xfrm>
            <a:off x="585910" y="2530851"/>
            <a:ext cx="360000" cy="691200"/>
          </a:xfrm>
          <a:prstGeom prst="rect">
            <a:avLst/>
          </a:prstGeom>
          <a:solidFill>
            <a:srgbClr val="2E4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4" name="Rechteck 33">
            <a:extLst>
              <a:ext uri="{FF2B5EF4-FFF2-40B4-BE49-F238E27FC236}">
                <a16:creationId xmlns="" xmlns:a16="http://schemas.microsoft.com/office/drawing/2014/main" id="{115D4894-60DA-4917-8B69-634F92226B5A}"/>
              </a:ext>
            </a:extLst>
          </p:cNvPr>
          <p:cNvSpPr/>
          <p:nvPr/>
        </p:nvSpPr>
        <p:spPr>
          <a:xfrm>
            <a:off x="10573631" y="4325898"/>
            <a:ext cx="346465" cy="1913401"/>
          </a:xfrm>
          <a:prstGeom prst="rect">
            <a:avLst/>
          </a:prstGeom>
          <a:solidFill>
            <a:srgbClr val="BDA4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1" name="Rechteck 50">
            <a:extLst>
              <a:ext uri="{FF2B5EF4-FFF2-40B4-BE49-F238E27FC236}">
                <a16:creationId xmlns="" xmlns:a16="http://schemas.microsoft.com/office/drawing/2014/main" id="{AE660B73-2470-49E1-9983-AFB5AFABF795}"/>
              </a:ext>
            </a:extLst>
          </p:cNvPr>
          <p:cNvSpPr/>
          <p:nvPr/>
        </p:nvSpPr>
        <p:spPr>
          <a:xfrm>
            <a:off x="10566863" y="1311090"/>
            <a:ext cx="360000" cy="1906316"/>
          </a:xfrm>
          <a:prstGeom prst="rect">
            <a:avLst/>
          </a:prstGeom>
          <a:solidFill>
            <a:srgbClr val="BDA4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rgbClr val="BDA477"/>
              </a:solidFill>
            </a:endParaRPr>
          </a:p>
        </p:txBody>
      </p:sp>
      <p:sp>
        <p:nvSpPr>
          <p:cNvPr id="30" name="Rechteck 29">
            <a:extLst>
              <a:ext uri="{FF2B5EF4-FFF2-40B4-BE49-F238E27FC236}">
                <a16:creationId xmlns="" xmlns:a16="http://schemas.microsoft.com/office/drawing/2014/main" id="{8A62E705-DC5C-4FE4-BDFF-673F25C004E0}"/>
              </a:ext>
            </a:extLst>
          </p:cNvPr>
          <p:cNvSpPr/>
          <p:nvPr/>
        </p:nvSpPr>
        <p:spPr>
          <a:xfrm>
            <a:off x="8814583" y="4761410"/>
            <a:ext cx="346942" cy="1482325"/>
          </a:xfrm>
          <a:prstGeom prst="rect">
            <a:avLst/>
          </a:prstGeom>
          <a:solidFill>
            <a:srgbClr val="BDA4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2" name="Rechteck 31">
            <a:extLst>
              <a:ext uri="{FF2B5EF4-FFF2-40B4-BE49-F238E27FC236}">
                <a16:creationId xmlns="" xmlns:a16="http://schemas.microsoft.com/office/drawing/2014/main" id="{537EFAE7-10F8-412B-A434-7FF782E6CBE2}"/>
              </a:ext>
            </a:extLst>
          </p:cNvPr>
          <p:cNvSpPr/>
          <p:nvPr/>
        </p:nvSpPr>
        <p:spPr>
          <a:xfrm>
            <a:off x="7842442" y="5177673"/>
            <a:ext cx="360000" cy="1059147"/>
          </a:xfrm>
          <a:prstGeom prst="rect">
            <a:avLst/>
          </a:prstGeom>
          <a:solidFill>
            <a:srgbClr val="BDA4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3" name="Rechteck 32">
            <a:extLst>
              <a:ext uri="{FF2B5EF4-FFF2-40B4-BE49-F238E27FC236}">
                <a16:creationId xmlns="" xmlns:a16="http://schemas.microsoft.com/office/drawing/2014/main" id="{AD64E588-9DCB-4571-A6DD-8B88F7C9EABD}"/>
              </a:ext>
            </a:extLst>
          </p:cNvPr>
          <p:cNvSpPr/>
          <p:nvPr/>
        </p:nvSpPr>
        <p:spPr>
          <a:xfrm>
            <a:off x="6940371" y="5469449"/>
            <a:ext cx="360000" cy="767288"/>
          </a:xfrm>
          <a:prstGeom prst="rect">
            <a:avLst/>
          </a:prstGeom>
          <a:solidFill>
            <a:srgbClr val="BDA4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6" name="Rechteck 35">
            <a:extLst>
              <a:ext uri="{FF2B5EF4-FFF2-40B4-BE49-F238E27FC236}">
                <a16:creationId xmlns="" xmlns:a16="http://schemas.microsoft.com/office/drawing/2014/main" id="{89279210-804A-470B-BEBD-3A2CC508281F}"/>
              </a:ext>
            </a:extLst>
          </p:cNvPr>
          <p:cNvSpPr/>
          <p:nvPr/>
        </p:nvSpPr>
        <p:spPr>
          <a:xfrm>
            <a:off x="6038300" y="5682423"/>
            <a:ext cx="360000" cy="554314"/>
          </a:xfrm>
          <a:prstGeom prst="rect">
            <a:avLst/>
          </a:prstGeom>
          <a:solidFill>
            <a:srgbClr val="BDA4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7" name="Rechteck 36">
            <a:extLst>
              <a:ext uri="{FF2B5EF4-FFF2-40B4-BE49-F238E27FC236}">
                <a16:creationId xmlns="" xmlns:a16="http://schemas.microsoft.com/office/drawing/2014/main" id="{45373A22-2AA6-4547-914E-544B20D4DD55}"/>
              </a:ext>
            </a:extLst>
          </p:cNvPr>
          <p:cNvSpPr/>
          <p:nvPr/>
        </p:nvSpPr>
        <p:spPr>
          <a:xfrm>
            <a:off x="5138141" y="5878082"/>
            <a:ext cx="360000" cy="351657"/>
          </a:xfrm>
          <a:prstGeom prst="rect">
            <a:avLst/>
          </a:prstGeom>
          <a:solidFill>
            <a:srgbClr val="BDA4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 name="Gefaltete Ecke 4"/>
          <p:cNvSpPr/>
          <p:nvPr/>
        </p:nvSpPr>
        <p:spPr>
          <a:xfrm>
            <a:off x="11226270" y="1193453"/>
            <a:ext cx="772953" cy="867251"/>
          </a:xfrm>
          <a:prstGeom prst="foldedCorner">
            <a:avLst/>
          </a:prstGeom>
          <a:solidFill>
            <a:srgbClr val="A1ADAC"/>
          </a:solidFill>
          <a:ln>
            <a:noFill/>
          </a:ln>
        </p:spPr>
        <p:style>
          <a:lnRef idx="1">
            <a:schemeClr val="accent1"/>
          </a:lnRef>
          <a:fillRef idx="3">
            <a:schemeClr val="accent1"/>
          </a:fillRef>
          <a:effectRef idx="2">
            <a:schemeClr val="accent1"/>
          </a:effectRef>
          <a:fontRef idx="minor">
            <a:schemeClr val="lt1"/>
          </a:fontRef>
        </p:style>
        <p:txBody>
          <a:bodyPr rtlCol="0" anchor="ctr" anchorCtr="1">
            <a:spAutoFit/>
          </a:bodyPr>
          <a:lstStyle/>
          <a:p>
            <a:pPr algn="ctr"/>
            <a:r>
              <a:rPr lang="de-DE" sz="1400" dirty="0"/>
              <a:t>Rendite 3,83% p.a.</a:t>
            </a:r>
          </a:p>
        </p:txBody>
      </p:sp>
      <p:sp>
        <p:nvSpPr>
          <p:cNvPr id="35" name="Gefaltete Ecke 34"/>
          <p:cNvSpPr/>
          <p:nvPr/>
        </p:nvSpPr>
        <p:spPr>
          <a:xfrm>
            <a:off x="11226270" y="4130489"/>
            <a:ext cx="772953" cy="865189"/>
          </a:xfrm>
          <a:prstGeom prst="foldedCorner">
            <a:avLst/>
          </a:prstGeom>
          <a:solidFill>
            <a:srgbClr val="A1ADAC"/>
          </a:solidFill>
          <a:ln>
            <a:noFill/>
          </a:ln>
        </p:spPr>
        <p:style>
          <a:lnRef idx="1">
            <a:schemeClr val="accent1"/>
          </a:lnRef>
          <a:fillRef idx="3">
            <a:schemeClr val="accent1"/>
          </a:fillRef>
          <a:effectRef idx="2">
            <a:schemeClr val="accent1"/>
          </a:effectRef>
          <a:fontRef idx="minor">
            <a:schemeClr val="lt1"/>
          </a:fontRef>
        </p:style>
        <p:txBody>
          <a:bodyPr rtlCol="0" anchor="ctr" anchorCtr="1">
            <a:spAutoFit/>
          </a:bodyPr>
          <a:lstStyle/>
          <a:p>
            <a:pPr algn="ctr"/>
            <a:r>
              <a:rPr lang="de-DE" sz="1400" dirty="0"/>
              <a:t>Rendite 6,45% p.a.</a:t>
            </a:r>
          </a:p>
        </p:txBody>
      </p:sp>
      <p:sp>
        <p:nvSpPr>
          <p:cNvPr id="38" name="Rechteck 37">
            <a:extLst>
              <a:ext uri="{FF2B5EF4-FFF2-40B4-BE49-F238E27FC236}">
                <a16:creationId xmlns="" xmlns:a16="http://schemas.microsoft.com/office/drawing/2014/main" id="{8A62E705-DC5C-4FE4-BDFF-673F25C004E0}"/>
              </a:ext>
            </a:extLst>
          </p:cNvPr>
          <p:cNvSpPr/>
          <p:nvPr/>
        </p:nvSpPr>
        <p:spPr>
          <a:xfrm>
            <a:off x="9701684" y="4504710"/>
            <a:ext cx="333883" cy="1725029"/>
          </a:xfrm>
          <a:prstGeom prst="rect">
            <a:avLst/>
          </a:prstGeom>
          <a:solidFill>
            <a:srgbClr val="BDA4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9" name="Rechteck 38">
            <a:extLst>
              <a:ext uri="{FF2B5EF4-FFF2-40B4-BE49-F238E27FC236}">
                <a16:creationId xmlns="" xmlns:a16="http://schemas.microsoft.com/office/drawing/2014/main" id="{F51B0807-4CF7-44E8-AF96-D6825B835D60}"/>
              </a:ext>
            </a:extLst>
          </p:cNvPr>
          <p:cNvSpPr/>
          <p:nvPr/>
        </p:nvSpPr>
        <p:spPr>
          <a:xfrm>
            <a:off x="585910" y="5542807"/>
            <a:ext cx="360000" cy="691200"/>
          </a:xfrm>
          <a:prstGeom prst="rect">
            <a:avLst/>
          </a:prstGeom>
          <a:solidFill>
            <a:srgbClr val="2E4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6" name="Textfeld 25">
            <a:extLst>
              <a:ext uri="{FF2B5EF4-FFF2-40B4-BE49-F238E27FC236}">
                <a16:creationId xmlns="" xmlns:a16="http://schemas.microsoft.com/office/drawing/2014/main" id="{8F7CB88F-74CD-488C-94CA-099DA75FC63A}"/>
              </a:ext>
            </a:extLst>
          </p:cNvPr>
          <p:cNvSpPr txBox="1"/>
          <p:nvPr/>
        </p:nvSpPr>
        <p:spPr>
          <a:xfrm>
            <a:off x="410626" y="6282739"/>
            <a:ext cx="10815643" cy="307777"/>
          </a:xfrm>
          <a:prstGeom prst="rect">
            <a:avLst/>
          </a:prstGeom>
          <a:noFill/>
        </p:spPr>
        <p:txBody>
          <a:bodyPr wrap="square" rtlCol="0">
            <a:spAutoFit/>
          </a:bodyPr>
          <a:lstStyle/>
          <a:p>
            <a:pPr defTabSz="715963"/>
            <a:r>
              <a:rPr lang="de-DE" sz="1400" dirty="0"/>
              <a:t>2024              2025              2026              2027              2028              2029              2030              2031              2032              2033              2034              2035</a:t>
            </a:r>
          </a:p>
        </p:txBody>
      </p:sp>
    </p:spTree>
    <p:extLst>
      <p:ext uri="{BB962C8B-B14F-4D97-AF65-F5344CB8AC3E}">
        <p14:creationId xmlns:p14="http://schemas.microsoft.com/office/powerpoint/2010/main" val="38958210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MPE Direct Return 6*</a:t>
            </a:r>
          </a:p>
          <a:p>
            <a:r>
              <a:rPr lang="de-DE" sz="1600" dirty="0"/>
              <a:t>Kosten</a:t>
            </a:r>
          </a:p>
        </p:txBody>
      </p:sp>
      <p:sp>
        <p:nvSpPr>
          <p:cNvPr id="4" name="Foliennummernplatzhalter 3"/>
          <p:cNvSpPr>
            <a:spLocks noGrp="1"/>
          </p:cNvSpPr>
          <p:nvPr>
            <p:ph type="sldNum" sz="quarter" idx="4"/>
          </p:nvPr>
        </p:nvSpPr>
        <p:spPr/>
        <p:txBody>
          <a:bodyPr/>
          <a:lstStyle/>
          <a:p>
            <a:fld id="{DB151344-2787-0F42-9B8B-AE263F6B6993}" type="slidenum">
              <a:rPr lang="de-DE" smtClean="0"/>
              <a:pPr/>
              <a:t>53</a:t>
            </a:fld>
            <a:endParaRPr lang="de-DE" dirty="0"/>
          </a:p>
        </p:txBody>
      </p:sp>
      <p:graphicFrame>
        <p:nvGraphicFramePr>
          <p:cNvPr id="7" name="Inhaltsplatzhalter 6"/>
          <p:cNvGraphicFramePr>
            <a:graphicFrameLocks noGrp="1"/>
          </p:cNvGraphicFramePr>
          <p:nvPr>
            <p:ph idx="1"/>
            <p:extLst/>
          </p:nvPr>
        </p:nvGraphicFramePr>
        <p:xfrm>
          <a:off x="410627" y="1410691"/>
          <a:ext cx="11438884" cy="4024440"/>
        </p:xfrm>
        <a:graphic>
          <a:graphicData uri="http://schemas.openxmlformats.org/drawingml/2006/table">
            <a:tbl>
              <a:tblPr firstRow="1" bandRow="1">
                <a:tableStyleId>{EB344D84-9AFB-497E-A393-DC336BA19D2E}</a:tableStyleId>
              </a:tblPr>
              <a:tblGrid>
                <a:gridCol w="5719442">
                  <a:extLst>
                    <a:ext uri="{9D8B030D-6E8A-4147-A177-3AD203B41FA5}">
                      <a16:colId xmlns="" xmlns:a16="http://schemas.microsoft.com/office/drawing/2014/main" val="20000"/>
                    </a:ext>
                  </a:extLst>
                </a:gridCol>
                <a:gridCol w="5719442">
                  <a:extLst>
                    <a:ext uri="{9D8B030D-6E8A-4147-A177-3AD203B41FA5}">
                      <a16:colId xmlns="" xmlns:a16="http://schemas.microsoft.com/office/drawing/2014/main" val="20001"/>
                    </a:ext>
                  </a:extLst>
                </a:gridCol>
              </a:tblGrid>
              <a:tr h="504000">
                <a:tc>
                  <a:txBody>
                    <a:bodyPr/>
                    <a:lstStyle/>
                    <a:p>
                      <a:r>
                        <a:rPr lang="de-DE" dirty="0">
                          <a:latin typeface="Calibri Light" panose="020F0302020204030204" pitchFamily="34" charset="0"/>
                          <a:cs typeface="Calibri Light" panose="020F0302020204030204" pitchFamily="34" charset="0"/>
                        </a:rPr>
                        <a:t>RWB Direct</a:t>
                      </a:r>
                      <a:r>
                        <a:rPr lang="de-DE" baseline="0" dirty="0">
                          <a:latin typeface="Calibri Light" panose="020F0302020204030204" pitchFamily="34" charset="0"/>
                          <a:cs typeface="Calibri Light" panose="020F0302020204030204" pitchFamily="34" charset="0"/>
                        </a:rPr>
                        <a:t> Return 5**</a:t>
                      </a:r>
                      <a:endParaRPr lang="de-DE" dirty="0">
                        <a:latin typeface="Calibri Light" panose="020F0302020204030204" pitchFamily="34" charset="0"/>
                        <a:cs typeface="Calibri Light" panose="020F0302020204030204" pitchFamily="34" charset="0"/>
                      </a:endParaRPr>
                    </a:p>
                  </a:txBody>
                  <a:tcPr anchor="ctr">
                    <a:lnL>
                      <a:noFill/>
                    </a:lnL>
                    <a:lnR>
                      <a:noFill/>
                    </a:lnR>
                    <a:lnT w="25400" cmpd="sng">
                      <a:noFill/>
                    </a:lnT>
                    <a:lnB w="25400" cmpd="sng">
                      <a:noFill/>
                    </a:lnB>
                    <a:lnTlToBr w="12700" cmpd="sng">
                      <a:noFill/>
                      <a:prstDash val="solid"/>
                    </a:lnTlToBr>
                    <a:lnBlToTr w="12700" cmpd="sng">
                      <a:noFill/>
                      <a:prstDash val="solid"/>
                    </a:lnBlToTr>
                    <a:solidFill>
                      <a:srgbClr val="2E4F4C"/>
                    </a:solidFill>
                  </a:tcPr>
                </a:tc>
                <a:tc>
                  <a:txBody>
                    <a:bodyPr/>
                    <a:lstStyle/>
                    <a:p>
                      <a:r>
                        <a:rPr lang="de-DE" dirty="0">
                          <a:latin typeface="Calibri Light" panose="020F0302020204030204" pitchFamily="34" charset="0"/>
                          <a:cs typeface="Calibri Light" panose="020F0302020204030204" pitchFamily="34" charset="0"/>
                        </a:rPr>
                        <a:t>MPE Direct</a:t>
                      </a:r>
                      <a:r>
                        <a:rPr lang="de-DE" baseline="0" dirty="0">
                          <a:latin typeface="Calibri Light" panose="020F0302020204030204" pitchFamily="34" charset="0"/>
                          <a:cs typeface="Calibri Light" panose="020F0302020204030204" pitchFamily="34" charset="0"/>
                        </a:rPr>
                        <a:t> Return 6</a:t>
                      </a:r>
                      <a:endParaRPr lang="de-DE" dirty="0">
                        <a:latin typeface="Calibri Light" panose="020F0302020204030204" pitchFamily="34" charset="0"/>
                        <a:cs typeface="Calibri Light" panose="020F0302020204030204" pitchFamily="34" charset="0"/>
                      </a:endParaRPr>
                    </a:p>
                  </a:txBody>
                  <a:tcPr anchor="ctr">
                    <a:lnL>
                      <a:noFill/>
                    </a:lnL>
                    <a:lnR>
                      <a:noFill/>
                    </a:lnR>
                    <a:lnT w="25400" cmpd="sng">
                      <a:noFill/>
                    </a:lnT>
                    <a:lnB w="25400" cmpd="sng">
                      <a:noFill/>
                    </a:lnB>
                    <a:lnTlToBr w="12700" cmpd="sng">
                      <a:noFill/>
                      <a:prstDash val="solid"/>
                    </a:lnTlToBr>
                    <a:lnBlToTr w="12700" cmpd="sng">
                      <a:noFill/>
                      <a:prstDash val="solid"/>
                    </a:lnBlToTr>
                    <a:solidFill>
                      <a:srgbClr val="2E4F4C"/>
                    </a:solidFill>
                  </a:tcPr>
                </a:tc>
                <a:extLst>
                  <a:ext uri="{0D108BD9-81ED-4DB2-BD59-A6C34878D82A}">
                    <a16:rowId xmlns="" xmlns:a16="http://schemas.microsoft.com/office/drawing/2014/main" val="10000"/>
                  </a:ext>
                </a:extLst>
              </a:tr>
              <a:tr h="370840">
                <a:tc>
                  <a:txBody>
                    <a:bodyPr/>
                    <a:lstStyle/>
                    <a:p>
                      <a:r>
                        <a:rPr lang="de-DE" b="1" u="sng" dirty="0">
                          <a:latin typeface="Calibri Light" panose="020F0302020204030204" pitchFamily="34" charset="0"/>
                          <a:cs typeface="Calibri Light" panose="020F0302020204030204" pitchFamily="34" charset="0"/>
                        </a:rPr>
                        <a:t>Einstiegskosten</a:t>
                      </a:r>
                    </a:p>
                    <a:p>
                      <a:r>
                        <a:rPr lang="de-DE" sz="1500" kern="1200" dirty="0">
                          <a:solidFill>
                            <a:schemeClr val="dk1"/>
                          </a:solidFill>
                          <a:latin typeface="Calibri Light" panose="020F0302020204030204" pitchFamily="34" charset="0"/>
                          <a:ea typeface="+mn-ea"/>
                          <a:cs typeface="Calibri Light" panose="020F0302020204030204" pitchFamily="34" charset="0"/>
                        </a:rPr>
                        <a:t>Agio: 5%</a:t>
                      </a:r>
                    </a:p>
                    <a:p>
                      <a:r>
                        <a:rPr lang="de-DE" sz="1500" kern="1200" dirty="0">
                          <a:solidFill>
                            <a:schemeClr val="dk1"/>
                          </a:solidFill>
                          <a:latin typeface="Calibri Light" panose="020F0302020204030204" pitchFamily="34" charset="0"/>
                          <a:ea typeface="+mn-ea"/>
                          <a:cs typeface="Calibri Light" panose="020F0302020204030204" pitchFamily="34" charset="0"/>
                        </a:rPr>
                        <a:t>Initialkosten: 4,9%</a:t>
                      </a:r>
                    </a:p>
                  </a:txBody>
                  <a:tcPr>
                    <a:lnL>
                      <a:noFill/>
                    </a:lnL>
                    <a:lnR>
                      <a:noFill/>
                    </a:lnR>
                    <a:lnT w="25400" cmpd="sng">
                      <a:noFill/>
                    </a:lnT>
                    <a:lnB>
                      <a:noFill/>
                    </a:lnB>
                    <a:lnTlToBr w="12700" cmpd="sng">
                      <a:noFill/>
                      <a:prstDash val="solid"/>
                    </a:lnTlToBr>
                    <a:lnBlToTr w="12700" cmpd="sng">
                      <a:noFill/>
                      <a:prstDash val="solid"/>
                    </a:lnBlToTr>
                  </a:tcPr>
                </a:tc>
                <a:tc>
                  <a:txBody>
                    <a:bodyPr/>
                    <a:lstStyle/>
                    <a:p>
                      <a:r>
                        <a:rPr lang="de-DE" b="1" u="sng" dirty="0">
                          <a:latin typeface="Calibri Light" panose="020F0302020204030204" pitchFamily="34" charset="0"/>
                          <a:cs typeface="Calibri Light" panose="020F0302020204030204" pitchFamily="34" charset="0"/>
                        </a:rPr>
                        <a:t>Einstiegskosten</a:t>
                      </a:r>
                    </a:p>
                    <a:p>
                      <a:r>
                        <a:rPr lang="de-DE" sz="1500" kern="1200" dirty="0">
                          <a:solidFill>
                            <a:schemeClr val="dk1"/>
                          </a:solidFill>
                          <a:latin typeface="Calibri Light" panose="020F0302020204030204" pitchFamily="34" charset="0"/>
                          <a:ea typeface="+mn-ea"/>
                          <a:cs typeface="Calibri Light" panose="020F0302020204030204" pitchFamily="34" charset="0"/>
                        </a:rPr>
                        <a:t>Agio: 5%</a:t>
                      </a:r>
                    </a:p>
                    <a:p>
                      <a:r>
                        <a:rPr lang="de-DE" sz="1500" kern="1200" dirty="0">
                          <a:solidFill>
                            <a:schemeClr val="dk1"/>
                          </a:solidFill>
                          <a:latin typeface="Calibri Light" panose="020F0302020204030204" pitchFamily="34" charset="0"/>
                          <a:ea typeface="+mn-ea"/>
                          <a:cs typeface="Calibri Light" panose="020F0302020204030204" pitchFamily="34" charset="0"/>
                        </a:rPr>
                        <a:t>Initialkosten: 4,9%</a:t>
                      </a:r>
                    </a:p>
                    <a:p>
                      <a:endParaRPr lang="de-DE" dirty="0">
                        <a:latin typeface="Calibri Light" panose="020F0302020204030204" pitchFamily="34" charset="0"/>
                        <a:cs typeface="Calibri Light" panose="020F0302020204030204" pitchFamily="34" charset="0"/>
                      </a:endParaRPr>
                    </a:p>
                  </a:txBody>
                  <a:tcPr>
                    <a:lnL>
                      <a:noFill/>
                    </a:lnL>
                    <a:lnR>
                      <a:noFill/>
                    </a:lnR>
                    <a:lnT w="25400" cmpd="sng">
                      <a:noFill/>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370840">
                <a:tc>
                  <a:txBody>
                    <a:bodyPr/>
                    <a:lstStyle/>
                    <a:p>
                      <a:r>
                        <a:rPr lang="de-DE" b="1" u="sng" dirty="0">
                          <a:latin typeface="Calibri Light" panose="020F0302020204030204" pitchFamily="34" charset="0"/>
                          <a:cs typeface="Calibri Light" panose="020F0302020204030204" pitchFamily="34" charset="0"/>
                        </a:rPr>
                        <a:t>Laufende</a:t>
                      </a:r>
                      <a:r>
                        <a:rPr lang="de-DE" b="1" u="sng" baseline="0" dirty="0">
                          <a:latin typeface="Calibri Light" panose="020F0302020204030204" pitchFamily="34" charset="0"/>
                          <a:cs typeface="Calibri Light" panose="020F0302020204030204" pitchFamily="34" charset="0"/>
                        </a:rPr>
                        <a:t> Kosten</a:t>
                      </a:r>
                      <a:endParaRPr lang="de-DE" b="1" u="sng" dirty="0">
                        <a:latin typeface="Calibri Light" panose="020F0302020204030204" pitchFamily="34" charset="0"/>
                        <a:cs typeface="Calibri Light" panose="020F0302020204030204" pitchFamily="34" charset="0"/>
                      </a:endParaRPr>
                    </a:p>
                    <a:p>
                      <a:r>
                        <a:rPr lang="de-DE" sz="1500" dirty="0">
                          <a:latin typeface="Calibri Light" panose="020F0302020204030204" pitchFamily="34" charset="0"/>
                          <a:cs typeface="Calibri Light" panose="020F0302020204030204" pitchFamily="34" charset="0"/>
                        </a:rPr>
                        <a:t>Produktkosten:</a:t>
                      </a:r>
                      <a:r>
                        <a:rPr lang="de-DE" sz="1500" baseline="0" dirty="0">
                          <a:latin typeface="Calibri Light" panose="020F0302020204030204" pitchFamily="34" charset="0"/>
                          <a:cs typeface="Calibri Light" panose="020F0302020204030204" pitchFamily="34" charset="0"/>
                        </a:rPr>
                        <a:t> bis zu </a:t>
                      </a:r>
                      <a:r>
                        <a:rPr lang="de-DE" sz="1500" dirty="0">
                          <a:latin typeface="Calibri Light" panose="020F0302020204030204" pitchFamily="34" charset="0"/>
                          <a:cs typeface="Calibri Light" panose="020F0302020204030204" pitchFamily="34" charset="0"/>
                        </a:rPr>
                        <a:t>1,95% auf den NAV</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500" kern="1200" dirty="0">
                          <a:solidFill>
                            <a:schemeClr val="dk1"/>
                          </a:solidFill>
                          <a:latin typeface="Calibri Light" panose="020F0302020204030204" pitchFamily="34" charset="0"/>
                          <a:ea typeface="+mn-ea"/>
                          <a:cs typeface="Calibri Light" panose="020F0302020204030204" pitchFamily="34" charset="0"/>
                        </a:rPr>
                        <a:t>Verwahrstellenkosten: bis zu 0,14% (min. 25.000 Euro)</a:t>
                      </a:r>
                    </a:p>
                    <a:p>
                      <a:endParaRPr lang="de-DE" dirty="0">
                        <a:latin typeface="Calibri Light" panose="020F0302020204030204" pitchFamily="34" charset="0"/>
                        <a:cs typeface="Calibri Light" panose="020F0302020204030204" pitchFamily="34" charset="0"/>
                      </a:endParaRPr>
                    </a:p>
                  </a:txBody>
                  <a:tcPr>
                    <a:lnL>
                      <a:noFill/>
                    </a:lnL>
                    <a:lnR>
                      <a:noFill/>
                    </a:lnR>
                    <a:lnT>
                      <a:noFill/>
                    </a:lnT>
                    <a:lnB>
                      <a:noFill/>
                    </a:lnB>
                    <a:lnTlToBr w="12700" cmpd="sng">
                      <a:noFill/>
                      <a:prstDash val="solid"/>
                    </a:lnTlToBr>
                    <a:lnBlToTr w="12700" cmpd="sng">
                      <a:noFill/>
                      <a:prstDash val="solid"/>
                    </a:lnBlToTr>
                  </a:tcPr>
                </a:tc>
                <a:tc>
                  <a:txBody>
                    <a:bodyPr/>
                    <a:lstStyle/>
                    <a:p>
                      <a:r>
                        <a:rPr lang="de-DE" b="1" u="sng" dirty="0">
                          <a:latin typeface="Calibri Light" panose="020F0302020204030204" pitchFamily="34" charset="0"/>
                          <a:cs typeface="Calibri Light" panose="020F0302020204030204" pitchFamily="34" charset="0"/>
                        </a:rPr>
                        <a:t>Laufende</a:t>
                      </a:r>
                      <a:r>
                        <a:rPr lang="de-DE" b="1" u="sng" baseline="0" dirty="0">
                          <a:latin typeface="Calibri Light" panose="020F0302020204030204" pitchFamily="34" charset="0"/>
                          <a:cs typeface="Calibri Light" panose="020F0302020204030204" pitchFamily="34" charset="0"/>
                        </a:rPr>
                        <a:t> Kosten</a:t>
                      </a:r>
                      <a:endParaRPr lang="de-DE" b="1" u="sng" dirty="0">
                        <a:latin typeface="Calibri Light" panose="020F0302020204030204" pitchFamily="34" charset="0"/>
                        <a:cs typeface="Calibri Light" panose="020F0302020204030204" pitchFamily="34" charset="0"/>
                      </a:endParaRPr>
                    </a:p>
                    <a:p>
                      <a:r>
                        <a:rPr lang="de-DE" sz="1500" dirty="0">
                          <a:latin typeface="Calibri Light" panose="020F0302020204030204" pitchFamily="34" charset="0"/>
                          <a:cs typeface="Calibri Light" panose="020F0302020204030204" pitchFamily="34" charset="0"/>
                        </a:rPr>
                        <a:t>Produktkosten: bis zu</a:t>
                      </a:r>
                      <a:r>
                        <a:rPr lang="de-DE" sz="1500" baseline="0" dirty="0">
                          <a:latin typeface="Calibri Light" panose="020F0302020204030204" pitchFamily="34" charset="0"/>
                          <a:cs typeface="Calibri Light" panose="020F0302020204030204" pitchFamily="34" charset="0"/>
                        </a:rPr>
                        <a:t> </a:t>
                      </a:r>
                      <a:r>
                        <a:rPr lang="de-DE" sz="1500" dirty="0">
                          <a:latin typeface="Calibri Light" panose="020F0302020204030204" pitchFamily="34" charset="0"/>
                          <a:cs typeface="Calibri Light" panose="020F0302020204030204" pitchFamily="34" charset="0"/>
                        </a:rPr>
                        <a:t>1,95% auf den NAV</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500" kern="1200" dirty="0">
                          <a:solidFill>
                            <a:schemeClr val="dk1"/>
                          </a:solidFill>
                          <a:latin typeface="Calibri Light" panose="020F0302020204030204" pitchFamily="34" charset="0"/>
                          <a:ea typeface="+mn-ea"/>
                          <a:cs typeface="Calibri Light" panose="020F0302020204030204" pitchFamily="34" charset="0"/>
                        </a:rPr>
                        <a:t>Verwahrstellenkosten: bis zu 0,14% (min. 25.000 Euro)</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500" b="0" kern="1200" dirty="0">
                          <a:solidFill>
                            <a:schemeClr val="tx1"/>
                          </a:solidFill>
                          <a:latin typeface="Calibri Light" panose="020F0302020204030204" pitchFamily="34" charset="0"/>
                          <a:ea typeface="+mn-ea"/>
                          <a:cs typeface="Calibri Light" panose="020F0302020204030204" pitchFamily="34" charset="0"/>
                        </a:rPr>
                        <a:t>Persönlich</a:t>
                      </a:r>
                      <a:r>
                        <a:rPr lang="de-DE" sz="1500" b="0" kern="1200" baseline="0" dirty="0">
                          <a:solidFill>
                            <a:schemeClr val="tx1"/>
                          </a:solidFill>
                          <a:latin typeface="Calibri Light" panose="020F0302020204030204" pitchFamily="34" charset="0"/>
                          <a:ea typeface="+mn-ea"/>
                          <a:cs typeface="Calibri Light" panose="020F0302020204030204" pitchFamily="34" charset="0"/>
                        </a:rPr>
                        <a:t> haftende Gesellschafterin: bis zu 0,1% (max. 30.000,00 Euro)</a:t>
                      </a:r>
                      <a:endParaRPr lang="de-DE" sz="1500" b="0" kern="1200" dirty="0">
                        <a:solidFill>
                          <a:schemeClr val="tx1"/>
                        </a:solidFill>
                        <a:latin typeface="Calibri Light" panose="020F0302020204030204" pitchFamily="34" charset="0"/>
                        <a:ea typeface="+mn-ea"/>
                        <a:cs typeface="Calibri Light" panose="020F0302020204030204" pitchFamily="34" charset="0"/>
                      </a:endParaRPr>
                    </a:p>
                    <a:p>
                      <a:endParaRPr lang="de-DE" dirty="0">
                        <a:latin typeface="Calibri Light" panose="020F0302020204030204" pitchFamily="34" charset="0"/>
                        <a:cs typeface="Calibri Light" panose="020F0302020204030204" pitchFamily="34" charset="0"/>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370840">
                <a:tc>
                  <a:txBody>
                    <a:bodyPr/>
                    <a:lstStyle/>
                    <a:p>
                      <a:r>
                        <a:rPr lang="de-DE" b="1" u="sng" dirty="0">
                          <a:latin typeface="Calibri Light" panose="020F0302020204030204" pitchFamily="34" charset="0"/>
                          <a:cs typeface="Calibri Light" panose="020F0302020204030204" pitchFamily="34" charset="0"/>
                        </a:rPr>
                        <a:t>Ereignisbezogene</a:t>
                      </a:r>
                      <a:r>
                        <a:rPr lang="de-DE" b="1" u="sng" baseline="0" dirty="0">
                          <a:latin typeface="Calibri Light" panose="020F0302020204030204" pitchFamily="34" charset="0"/>
                          <a:cs typeface="Calibri Light" panose="020F0302020204030204" pitchFamily="34" charset="0"/>
                        </a:rPr>
                        <a:t> Kosten</a:t>
                      </a:r>
                      <a:endParaRPr lang="de-DE" b="1" u="sng" dirty="0">
                        <a:latin typeface="Calibri Light" panose="020F0302020204030204" pitchFamily="34" charset="0"/>
                        <a:cs typeface="Calibri Light" panose="020F0302020204030204" pitchFamily="34" charset="0"/>
                      </a:endParaRPr>
                    </a:p>
                    <a:p>
                      <a:pPr marL="0" algn="l" defTabSz="457200" rtl="0" eaLnBrk="1" latinLnBrk="0" hangingPunct="1"/>
                      <a:r>
                        <a:rPr lang="de-DE" sz="1500" kern="1200" dirty="0">
                          <a:solidFill>
                            <a:schemeClr val="dk1"/>
                          </a:solidFill>
                          <a:latin typeface="Calibri Light" panose="020F0302020204030204" pitchFamily="34" charset="0"/>
                          <a:ea typeface="+mn-ea"/>
                          <a:cs typeface="Calibri Light" panose="020F0302020204030204" pitchFamily="34" charset="0"/>
                        </a:rPr>
                        <a:t>Transaktionsgebühr: 1,95% auf abgegebene </a:t>
                      </a:r>
                      <a:r>
                        <a:rPr lang="de-DE" sz="1500" kern="1200" dirty="0" err="1">
                          <a:solidFill>
                            <a:schemeClr val="dk1"/>
                          </a:solidFill>
                          <a:latin typeface="Calibri Light" panose="020F0302020204030204" pitchFamily="34" charset="0"/>
                          <a:ea typeface="+mn-ea"/>
                          <a:cs typeface="Calibri Light" panose="020F0302020204030204" pitchFamily="34" charset="0"/>
                        </a:rPr>
                        <a:t>Commitments</a:t>
                      </a:r>
                      <a:endParaRPr lang="de-DE" sz="1500" kern="1200" dirty="0">
                        <a:solidFill>
                          <a:schemeClr val="dk1"/>
                        </a:solidFill>
                        <a:latin typeface="Calibri Light" panose="020F0302020204030204" pitchFamily="34" charset="0"/>
                        <a:ea typeface="+mn-ea"/>
                        <a:cs typeface="Calibri Light" panose="020F0302020204030204" pitchFamily="34" charset="0"/>
                      </a:endParaRPr>
                    </a:p>
                    <a:p>
                      <a:pPr marL="0" algn="l" defTabSz="457200" rtl="0" eaLnBrk="1" latinLnBrk="0" hangingPunct="1"/>
                      <a:r>
                        <a:rPr lang="de-DE" sz="1500" kern="1200" dirty="0">
                          <a:solidFill>
                            <a:schemeClr val="dk1"/>
                          </a:solidFill>
                          <a:latin typeface="Calibri Light" panose="020F0302020204030204" pitchFamily="34" charset="0"/>
                          <a:ea typeface="+mn-ea"/>
                          <a:cs typeface="Calibri Light" panose="020F0302020204030204" pitchFamily="34" charset="0"/>
                        </a:rPr>
                        <a:t>Erfolgsabhängige Vergütung: 15% nach 5% </a:t>
                      </a:r>
                      <a:r>
                        <a:rPr lang="de-DE" sz="1500" kern="1200" dirty="0" err="1">
                          <a:solidFill>
                            <a:schemeClr val="dk1"/>
                          </a:solidFill>
                          <a:latin typeface="Calibri Light" panose="020F0302020204030204" pitchFamily="34" charset="0"/>
                          <a:ea typeface="+mn-ea"/>
                          <a:cs typeface="Calibri Light" panose="020F0302020204030204" pitchFamily="34" charset="0"/>
                        </a:rPr>
                        <a:t>Hurdle</a:t>
                      </a:r>
                      <a:r>
                        <a:rPr lang="de-DE" sz="1500" kern="1200" dirty="0">
                          <a:solidFill>
                            <a:schemeClr val="dk1"/>
                          </a:solidFill>
                          <a:latin typeface="Calibri Light" panose="020F0302020204030204" pitchFamily="34" charset="0"/>
                          <a:ea typeface="+mn-ea"/>
                          <a:cs typeface="Calibri Light" panose="020F0302020204030204" pitchFamily="34" charset="0"/>
                        </a:rPr>
                        <a:t> Rate</a:t>
                      </a:r>
                    </a:p>
                    <a:p>
                      <a:endParaRPr lang="de-DE" dirty="0">
                        <a:latin typeface="Calibri Light" panose="020F0302020204030204" pitchFamily="34" charset="0"/>
                        <a:cs typeface="Calibri Light" panose="020F0302020204030204" pitchFamily="34" charset="0"/>
                      </a:endParaRPr>
                    </a:p>
                  </a:txBody>
                  <a:tcPr>
                    <a:lnL>
                      <a:noFill/>
                    </a:lnL>
                    <a:lnR>
                      <a:noFill/>
                    </a:lnR>
                    <a:lnT>
                      <a:noFill/>
                    </a:lnT>
                    <a:lnB w="25400" cmpd="sng">
                      <a:noFill/>
                    </a:lnB>
                    <a:lnTlToBr w="12700" cmpd="sng">
                      <a:noFill/>
                      <a:prstDash val="solid"/>
                    </a:lnTlToBr>
                    <a:lnBlToTr w="12700" cmpd="sng">
                      <a:noFill/>
                      <a:prstDash val="solid"/>
                    </a:lnBlToTr>
                  </a:tcPr>
                </a:tc>
                <a:tc>
                  <a:txBody>
                    <a:bodyPr/>
                    <a:lstStyle/>
                    <a:p>
                      <a:r>
                        <a:rPr lang="de-DE" b="1" u="sng" dirty="0">
                          <a:latin typeface="Calibri Light" panose="020F0302020204030204" pitchFamily="34" charset="0"/>
                          <a:cs typeface="Calibri Light" panose="020F0302020204030204" pitchFamily="34" charset="0"/>
                        </a:rPr>
                        <a:t>Ereignisbezogene</a:t>
                      </a:r>
                      <a:r>
                        <a:rPr lang="de-DE" b="1" u="sng" baseline="0" dirty="0">
                          <a:latin typeface="Calibri Light" panose="020F0302020204030204" pitchFamily="34" charset="0"/>
                          <a:cs typeface="Calibri Light" panose="020F0302020204030204" pitchFamily="34" charset="0"/>
                        </a:rPr>
                        <a:t> Kosten</a:t>
                      </a:r>
                      <a:endParaRPr lang="de-DE" b="1" u="sng" dirty="0">
                        <a:latin typeface="Calibri Light" panose="020F0302020204030204" pitchFamily="34" charset="0"/>
                        <a:cs typeface="Calibri Light" panose="020F0302020204030204" pitchFamily="34" charset="0"/>
                      </a:endParaRPr>
                    </a:p>
                    <a:p>
                      <a:pPr marL="0" algn="l" defTabSz="457200" rtl="0" eaLnBrk="1" latinLnBrk="0" hangingPunct="1"/>
                      <a:r>
                        <a:rPr lang="de-DE" sz="1500" kern="1200" dirty="0">
                          <a:solidFill>
                            <a:schemeClr val="dk1"/>
                          </a:solidFill>
                          <a:latin typeface="Calibri Light" panose="020F0302020204030204" pitchFamily="34" charset="0"/>
                          <a:ea typeface="+mn-ea"/>
                          <a:cs typeface="Calibri Light" panose="020F0302020204030204" pitchFamily="34" charset="0"/>
                        </a:rPr>
                        <a:t>Transaktionsgebühr: 1,95% auf abgegebene </a:t>
                      </a:r>
                      <a:r>
                        <a:rPr lang="de-DE" sz="1500" kern="1200" dirty="0" err="1">
                          <a:solidFill>
                            <a:schemeClr val="dk1"/>
                          </a:solidFill>
                          <a:latin typeface="Calibri Light" panose="020F0302020204030204" pitchFamily="34" charset="0"/>
                          <a:ea typeface="+mn-ea"/>
                          <a:cs typeface="Calibri Light" panose="020F0302020204030204" pitchFamily="34" charset="0"/>
                        </a:rPr>
                        <a:t>Commitments</a:t>
                      </a:r>
                      <a:endParaRPr lang="de-DE" sz="1500" kern="1200" dirty="0">
                        <a:solidFill>
                          <a:schemeClr val="dk1"/>
                        </a:solidFill>
                        <a:latin typeface="Calibri Light" panose="020F0302020204030204" pitchFamily="34" charset="0"/>
                        <a:ea typeface="+mn-ea"/>
                        <a:cs typeface="Calibri Light" panose="020F0302020204030204" pitchFamily="34" charset="0"/>
                      </a:endParaRPr>
                    </a:p>
                    <a:p>
                      <a:pPr marL="0" algn="l" defTabSz="457200" rtl="0" eaLnBrk="1" latinLnBrk="0" hangingPunct="1"/>
                      <a:r>
                        <a:rPr lang="de-DE" sz="1500" kern="1200" dirty="0">
                          <a:solidFill>
                            <a:schemeClr val="dk1"/>
                          </a:solidFill>
                          <a:latin typeface="Calibri Light" panose="020F0302020204030204" pitchFamily="34" charset="0"/>
                          <a:ea typeface="+mn-ea"/>
                          <a:cs typeface="Calibri Light" panose="020F0302020204030204" pitchFamily="34" charset="0"/>
                        </a:rPr>
                        <a:t>Erfolgsabhängige Vergütung: 15% nach 5% </a:t>
                      </a:r>
                      <a:r>
                        <a:rPr lang="de-DE" sz="1500" kern="1200" dirty="0" err="1">
                          <a:solidFill>
                            <a:schemeClr val="dk1"/>
                          </a:solidFill>
                          <a:latin typeface="Calibri Light" panose="020F0302020204030204" pitchFamily="34" charset="0"/>
                          <a:ea typeface="+mn-ea"/>
                          <a:cs typeface="Calibri Light" panose="020F0302020204030204" pitchFamily="34" charset="0"/>
                        </a:rPr>
                        <a:t>Hurdle</a:t>
                      </a:r>
                      <a:r>
                        <a:rPr lang="de-DE" sz="1500" kern="1200" dirty="0">
                          <a:solidFill>
                            <a:schemeClr val="dk1"/>
                          </a:solidFill>
                          <a:latin typeface="Calibri Light" panose="020F0302020204030204" pitchFamily="34" charset="0"/>
                          <a:ea typeface="+mn-ea"/>
                          <a:cs typeface="Calibri Light" panose="020F0302020204030204" pitchFamily="34" charset="0"/>
                        </a:rPr>
                        <a:t> Rate</a:t>
                      </a:r>
                    </a:p>
                    <a:p>
                      <a:endParaRPr lang="de-DE" dirty="0">
                        <a:latin typeface="Calibri Light" panose="020F0302020204030204" pitchFamily="34" charset="0"/>
                        <a:cs typeface="Calibri Light" panose="020F0302020204030204" pitchFamily="34" charset="0"/>
                      </a:endParaRPr>
                    </a:p>
                  </a:txBody>
                  <a:tcPr>
                    <a:lnL>
                      <a:noFill/>
                    </a:lnL>
                    <a:lnR>
                      <a:noFill/>
                    </a:lnR>
                    <a:lnT>
                      <a:noFill/>
                    </a:lnT>
                    <a:lnB w="254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bl>
          </a:graphicData>
        </a:graphic>
      </p:graphicFrame>
      <p:sp>
        <p:nvSpPr>
          <p:cNvPr id="5" name="Rechteck 4">
            <a:extLst>
              <a:ext uri="{FF2B5EF4-FFF2-40B4-BE49-F238E27FC236}">
                <a16:creationId xmlns="" xmlns:a16="http://schemas.microsoft.com/office/drawing/2014/main" id="{B14DB848-04F3-4A5D-8A2A-EEB6389B5C7F}"/>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 abgekürzt für </a:t>
            </a:r>
            <a:r>
              <a:rPr lang="en-US" sz="800" dirty="0"/>
              <a:t>RWB Direct Return 5 GmbH &amp; Co. </a:t>
            </a:r>
            <a:r>
              <a:rPr lang="de-DE" sz="800" dirty="0"/>
              <a:t>geschlossene Investment-KG</a:t>
            </a:r>
            <a:r>
              <a:rPr lang="de-DE" sz="800" dirty="0">
                <a:latin typeface="Calibri Light" panose="020F0302020204030204" pitchFamily="34" charset="0"/>
                <a:cs typeface="Calibri Light" panose="020F0302020204030204" pitchFamily="34" charset="0"/>
              </a:rPr>
              <a:t>; ** abgekürzt für MPE Direct Return 6 GmbH &amp; Co. geschlossene Investment-KG</a:t>
            </a:r>
          </a:p>
        </p:txBody>
      </p:sp>
    </p:spTree>
    <p:extLst>
      <p:ext uri="{BB962C8B-B14F-4D97-AF65-F5344CB8AC3E}">
        <p14:creationId xmlns:p14="http://schemas.microsoft.com/office/powerpoint/2010/main" val="15056286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2" y="1666625"/>
            <a:ext cx="6705602" cy="2580909"/>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6000" b="1" dirty="0"/>
          </a:p>
        </p:txBody>
      </p:sp>
      <p:sp>
        <p:nvSpPr>
          <p:cNvPr id="8" name="Untertitel 1"/>
          <p:cNvSpPr txBox="1">
            <a:spLocks/>
          </p:cNvSpPr>
          <p:nvPr/>
        </p:nvSpPr>
        <p:spPr bwMode="auto">
          <a:xfrm>
            <a:off x="410627" y="1814014"/>
            <a:ext cx="6092168" cy="2364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C59E3B"/>
              </a:buClr>
              <a:buFont typeface="Wingdings" panose="05000000000000000000" pitchFamily="2" charset="2"/>
              <a:buChar char="§"/>
              <a:defRPr sz="2000">
                <a:solidFill>
                  <a:schemeClr val="tx1"/>
                </a:solidFill>
                <a:latin typeface="Cambria" panose="02040503050406030204" pitchFamily="18" charset="0"/>
                <a:ea typeface="Cambria" panose="02040503050406030204" pitchFamily="18" charset="0"/>
                <a:cs typeface="Cambria" panose="02040503050406030204" pitchFamily="18" charset="0"/>
              </a:defRPr>
            </a:lvl1pPr>
            <a:lvl2pPr marL="742950" indent="-285750">
              <a:spcBef>
                <a:spcPct val="20000"/>
              </a:spcBef>
              <a:buClr>
                <a:srgbClr val="C59E3B"/>
              </a:buClr>
              <a:buFont typeface="Wingdings" panose="05000000000000000000" pitchFamily="2" charset="2"/>
              <a:buChar char="§"/>
              <a:defRPr>
                <a:solidFill>
                  <a:schemeClr val="tx1"/>
                </a:solidFill>
                <a:latin typeface="Cambria" panose="02040503050406030204" pitchFamily="18" charset="0"/>
                <a:ea typeface="Cambria" panose="02040503050406030204" pitchFamily="18" charset="0"/>
                <a:cs typeface="Cambria" panose="02040503050406030204" pitchFamily="18" charset="0"/>
              </a:defRPr>
            </a:lvl2pPr>
            <a:lvl3pPr marL="1143000" indent="-228600">
              <a:spcBef>
                <a:spcPct val="20000"/>
              </a:spcBef>
              <a:buClr>
                <a:srgbClr val="C59E3B"/>
              </a:buClr>
              <a:buFont typeface="Wingdings" panose="05000000000000000000" pitchFamily="2" charset="2"/>
              <a:buChar char="§"/>
              <a:defRPr sz="1600">
                <a:solidFill>
                  <a:schemeClr val="tx1"/>
                </a:solidFill>
                <a:latin typeface="Cambria" panose="02040503050406030204" pitchFamily="18" charset="0"/>
                <a:ea typeface="Cambria" panose="02040503050406030204" pitchFamily="18" charset="0"/>
                <a:cs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9pPr>
          </a:lstStyle>
          <a:p>
            <a:pPr marL="0" indent="0">
              <a:buNone/>
            </a:pPr>
            <a:r>
              <a:rPr lang="de-DE" sz="1800" dirty="0">
                <a:solidFill>
                  <a:schemeClr val="bg1"/>
                </a:solidFill>
                <a:latin typeface="Calibri Light" panose="020F0302020204030204" pitchFamily="34" charset="0"/>
                <a:cs typeface="Calibri Light" panose="020F0302020204030204" pitchFamily="34" charset="0"/>
              </a:rPr>
              <a:t>Einkünfte aus Kapitalvermögen gemäß § 20 EStG</a:t>
            </a:r>
          </a:p>
          <a:p>
            <a:pPr marL="0" indent="0">
              <a:buNone/>
            </a:pPr>
            <a:endParaRPr lang="de-DE" sz="1800" dirty="0">
              <a:solidFill>
                <a:schemeClr val="bg1"/>
              </a:solidFill>
              <a:latin typeface="Calibri Light" panose="020F0302020204030204" pitchFamily="34" charset="0"/>
              <a:cs typeface="Calibri Light" panose="020F0302020204030204" pitchFamily="34" charset="0"/>
            </a:endParaRPr>
          </a:p>
          <a:p>
            <a:pPr marL="0" indent="0">
              <a:buNone/>
            </a:pPr>
            <a:r>
              <a:rPr lang="de-DE" sz="1800" dirty="0">
                <a:solidFill>
                  <a:schemeClr val="bg1"/>
                </a:solidFill>
                <a:latin typeface="Calibri Light" panose="020F0302020204030204" pitchFamily="34" charset="0"/>
                <a:cs typeface="Calibri Light" panose="020F0302020204030204" pitchFamily="34" charset="0"/>
              </a:rPr>
              <a:t>Fester Steuersatz von 25%</a:t>
            </a:r>
          </a:p>
          <a:p>
            <a:pPr marL="0" indent="0">
              <a:buNone/>
            </a:pPr>
            <a:r>
              <a:rPr lang="de-DE" sz="1800" dirty="0">
                <a:solidFill>
                  <a:schemeClr val="bg1"/>
                </a:solidFill>
                <a:latin typeface="Calibri Light" panose="020F0302020204030204" pitchFamily="34" charset="0"/>
                <a:cs typeface="Calibri Light" panose="020F0302020204030204" pitchFamily="34" charset="0"/>
              </a:rPr>
              <a:t>(+ Solidaritätszuschlag und ggf. Kirchensteuer)</a:t>
            </a:r>
          </a:p>
          <a:p>
            <a:pPr marL="0" indent="0">
              <a:buNone/>
            </a:pPr>
            <a:endParaRPr lang="de-DE" sz="1800" dirty="0">
              <a:solidFill>
                <a:schemeClr val="bg1"/>
              </a:solidFill>
              <a:latin typeface="Calibri Light" panose="020F0302020204030204" pitchFamily="34" charset="0"/>
              <a:cs typeface="Calibri Light" panose="020F0302020204030204" pitchFamily="34" charset="0"/>
            </a:endParaRPr>
          </a:p>
          <a:p>
            <a:pPr marL="0" indent="0">
              <a:buNone/>
            </a:pPr>
            <a:r>
              <a:rPr lang="de-DE" sz="1800" dirty="0">
                <a:solidFill>
                  <a:schemeClr val="bg1"/>
                </a:solidFill>
                <a:latin typeface="Calibri Light" panose="020F0302020204030204" pitchFamily="34" charset="0"/>
                <a:cs typeface="Calibri Light" panose="020F0302020204030204" pitchFamily="34" charset="0"/>
              </a:rPr>
              <a:t>Nutzung Sparer-Pauschbetrag</a:t>
            </a:r>
          </a:p>
          <a:p>
            <a:pPr marL="0" indent="0">
              <a:buNone/>
            </a:pPr>
            <a:r>
              <a:rPr lang="de-DE" sz="1800" dirty="0">
                <a:solidFill>
                  <a:schemeClr val="bg1"/>
                </a:solidFill>
                <a:latin typeface="Calibri Light" panose="020F0302020204030204" pitchFamily="34" charset="0"/>
                <a:cs typeface="Calibri Light" panose="020F0302020204030204" pitchFamily="34" charset="0"/>
              </a:rPr>
              <a:t>(Freistellungsauftrag nicht möglich)</a:t>
            </a:r>
            <a:endParaRPr lang="de-DE" dirty="0">
              <a:solidFill>
                <a:schemeClr val="bg1"/>
              </a:solidFill>
              <a:latin typeface="Calibri Light" panose="020F0302020204030204" pitchFamily="34" charset="0"/>
              <a:cs typeface="Calibri Light" panose="020F0302020204030204" pitchFamily="34" charset="0"/>
            </a:endParaRPr>
          </a:p>
        </p:txBody>
      </p:sp>
      <p:sp>
        <p:nvSpPr>
          <p:cNvPr id="2" name="Foliennummernplatzhalter 1"/>
          <p:cNvSpPr>
            <a:spLocks noGrp="1"/>
          </p:cNvSpPr>
          <p:nvPr>
            <p:ph type="sldNum" sz="quarter" idx="4"/>
          </p:nvPr>
        </p:nvSpPr>
        <p:spPr/>
        <p:txBody>
          <a:bodyPr/>
          <a:lstStyle/>
          <a:p>
            <a:fld id="{DB151344-2787-0F42-9B8B-AE263F6B6993}" type="slidenum">
              <a:rPr lang="de-DE" smtClean="0"/>
              <a:pPr/>
              <a:t>54</a:t>
            </a:fld>
            <a:endParaRPr lang="de-DE" dirty="0"/>
          </a:p>
        </p:txBody>
      </p:sp>
      <p:sp>
        <p:nvSpPr>
          <p:cNvPr id="6" name="Textplatzhalter 5"/>
          <p:cNvSpPr>
            <a:spLocks noGrp="1"/>
          </p:cNvSpPr>
          <p:nvPr>
            <p:ph type="body" sz="quarter" idx="10"/>
          </p:nvPr>
        </p:nvSpPr>
        <p:spPr/>
        <p:txBody>
          <a:bodyPr>
            <a:normAutofit/>
          </a:bodyPr>
          <a:lstStyle/>
          <a:p>
            <a:r>
              <a:rPr lang="de-DE" dirty="0"/>
              <a:t>Steuerliche Behandlung</a:t>
            </a:r>
          </a:p>
        </p:txBody>
      </p:sp>
      <p:pic>
        <p:nvPicPr>
          <p:cNvPr id="7" name="Grafik 6">
            <a:extLst>
              <a:ext uri="{FF2B5EF4-FFF2-40B4-BE49-F238E27FC236}">
                <a16:creationId xmlns="" xmlns:a16="http://schemas.microsoft.com/office/drawing/2014/main" id="{FF30636B-701E-4D9C-98E2-F03D8DE8F7E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11687" y="1818742"/>
            <a:ext cx="5494638" cy="4155311"/>
          </a:xfrm>
          <a:prstGeom prst="rect">
            <a:avLst/>
          </a:prstGeom>
        </p:spPr>
      </p:pic>
    </p:spTree>
    <p:extLst>
      <p:ext uri="{BB962C8B-B14F-4D97-AF65-F5344CB8AC3E}">
        <p14:creationId xmlns:p14="http://schemas.microsoft.com/office/powerpoint/2010/main" val="34841863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1" y="1435514"/>
            <a:ext cx="5760000" cy="2573778"/>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6000" b="1" dirty="0"/>
          </a:p>
        </p:txBody>
      </p:sp>
      <p:sp>
        <p:nvSpPr>
          <p:cNvPr id="8" name="Untertitel 1"/>
          <p:cNvSpPr txBox="1">
            <a:spLocks/>
          </p:cNvSpPr>
          <p:nvPr/>
        </p:nvSpPr>
        <p:spPr bwMode="auto">
          <a:xfrm>
            <a:off x="410627" y="1583571"/>
            <a:ext cx="5261877" cy="2055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C59E3B"/>
              </a:buClr>
              <a:buFont typeface="Wingdings" panose="05000000000000000000" pitchFamily="2" charset="2"/>
              <a:buChar char="§"/>
              <a:defRPr sz="2000">
                <a:solidFill>
                  <a:schemeClr val="tx1"/>
                </a:solidFill>
                <a:latin typeface="Cambria" panose="02040503050406030204" pitchFamily="18" charset="0"/>
                <a:ea typeface="Cambria" panose="02040503050406030204" pitchFamily="18" charset="0"/>
                <a:cs typeface="Cambria" panose="02040503050406030204" pitchFamily="18" charset="0"/>
              </a:defRPr>
            </a:lvl1pPr>
            <a:lvl2pPr marL="742950" indent="-285750">
              <a:spcBef>
                <a:spcPct val="20000"/>
              </a:spcBef>
              <a:buClr>
                <a:srgbClr val="C59E3B"/>
              </a:buClr>
              <a:buFont typeface="Wingdings" panose="05000000000000000000" pitchFamily="2" charset="2"/>
              <a:buChar char="§"/>
              <a:defRPr>
                <a:solidFill>
                  <a:schemeClr val="tx1"/>
                </a:solidFill>
                <a:latin typeface="Cambria" panose="02040503050406030204" pitchFamily="18" charset="0"/>
                <a:ea typeface="Cambria" panose="02040503050406030204" pitchFamily="18" charset="0"/>
                <a:cs typeface="Cambria" panose="02040503050406030204" pitchFamily="18" charset="0"/>
              </a:defRPr>
            </a:lvl2pPr>
            <a:lvl3pPr marL="1143000" indent="-228600">
              <a:spcBef>
                <a:spcPct val="20000"/>
              </a:spcBef>
              <a:buClr>
                <a:srgbClr val="C59E3B"/>
              </a:buClr>
              <a:buFont typeface="Wingdings" panose="05000000000000000000" pitchFamily="2" charset="2"/>
              <a:buChar char="§"/>
              <a:defRPr sz="1600">
                <a:solidFill>
                  <a:schemeClr val="tx1"/>
                </a:solidFill>
                <a:latin typeface="Cambria" panose="02040503050406030204" pitchFamily="18" charset="0"/>
                <a:ea typeface="Cambria" panose="02040503050406030204" pitchFamily="18" charset="0"/>
                <a:cs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9pPr>
          </a:lstStyle>
          <a:p>
            <a:pPr marL="0" indent="0">
              <a:buClr>
                <a:srgbClr val="00483F"/>
              </a:buClr>
              <a:buNone/>
            </a:pPr>
            <a:r>
              <a:rPr lang="de-DE" sz="1800" dirty="0">
                <a:solidFill>
                  <a:schemeClr val="bg1"/>
                </a:solidFill>
                <a:latin typeface="Calibri Light" panose="020F0302020204030204" pitchFamily="34" charset="0"/>
                <a:cs typeface="Calibri Light" panose="020F0302020204030204" pitchFamily="34" charset="0"/>
              </a:rPr>
              <a:t>Mit der Produktbroschüre zum </a:t>
            </a:r>
            <a:r>
              <a:rPr lang="de-DE" sz="1800" b="1" dirty="0">
                <a:solidFill>
                  <a:schemeClr val="bg1"/>
                </a:solidFill>
                <a:latin typeface="Calibri Light" panose="020F0302020204030204" pitchFamily="34" charset="0"/>
                <a:cs typeface="Calibri Light" panose="020F0302020204030204" pitchFamily="34" charset="0"/>
              </a:rPr>
              <a:t>MPE Direct Return 6</a:t>
            </a:r>
            <a:r>
              <a:rPr lang="de-DE" sz="1800" dirty="0">
                <a:solidFill>
                  <a:schemeClr val="bg1"/>
                </a:solidFill>
                <a:latin typeface="Calibri Light" panose="020F0302020204030204" pitchFamily="34" charset="0"/>
                <a:cs typeface="Calibri Light" panose="020F0302020204030204" pitchFamily="34" charset="0"/>
              </a:rPr>
              <a:t> stellen wir Ihnen und Ihren Kunden die Beteiligungsmöglichkeit am Dachfonds in der ganzen Bandbreite vor – perfekt zur Aushändigung an Interessenten.</a:t>
            </a:r>
          </a:p>
          <a:p>
            <a:pPr marL="0" indent="0">
              <a:buClr>
                <a:srgbClr val="00483F"/>
              </a:buClr>
              <a:buNone/>
            </a:pPr>
            <a:r>
              <a:rPr lang="de-DE" b="1" dirty="0">
                <a:solidFill>
                  <a:schemeClr val="bg1"/>
                </a:solidFill>
                <a:latin typeface="Calibri Light" panose="020F0302020204030204" pitchFamily="34" charset="0"/>
                <a:cs typeface="Calibri Light" panose="020F0302020204030204" pitchFamily="34" charset="0"/>
              </a:rPr>
              <a:t/>
            </a:r>
            <a:br>
              <a:rPr lang="de-DE" b="1" dirty="0">
                <a:solidFill>
                  <a:schemeClr val="bg1"/>
                </a:solidFill>
                <a:latin typeface="Calibri Light" panose="020F0302020204030204" pitchFamily="34" charset="0"/>
                <a:cs typeface="Calibri Light" panose="020F0302020204030204" pitchFamily="34" charset="0"/>
              </a:rPr>
            </a:br>
            <a:r>
              <a:rPr lang="de-DE" b="1" dirty="0">
                <a:solidFill>
                  <a:schemeClr val="bg1"/>
                </a:solidFill>
                <a:latin typeface="Calibri Light" panose="020F0302020204030204" pitchFamily="34" charset="0"/>
                <a:cs typeface="Calibri Light" panose="020F0302020204030204" pitchFamily="34" charset="0"/>
              </a:rPr>
              <a:t>Bestellbar im RWB Live oder direkt </a:t>
            </a:r>
            <a:br>
              <a:rPr lang="de-DE" b="1" dirty="0">
                <a:solidFill>
                  <a:schemeClr val="bg1"/>
                </a:solidFill>
                <a:latin typeface="Calibri Light" panose="020F0302020204030204" pitchFamily="34" charset="0"/>
                <a:cs typeface="Calibri Light" panose="020F0302020204030204" pitchFamily="34" charset="0"/>
              </a:rPr>
            </a:br>
            <a:r>
              <a:rPr lang="de-DE" b="1" dirty="0">
                <a:solidFill>
                  <a:schemeClr val="bg1"/>
                </a:solidFill>
                <a:latin typeface="Calibri Light" panose="020F0302020204030204" pitchFamily="34" charset="0"/>
                <a:cs typeface="Calibri Light" panose="020F0302020204030204" pitchFamily="34" charset="0"/>
              </a:rPr>
              <a:t>bei Ihren Betreuer bei der RWB.</a:t>
            </a:r>
            <a:endParaRPr lang="de-DE" dirty="0">
              <a:solidFill>
                <a:schemeClr val="bg1"/>
              </a:solidFill>
              <a:latin typeface="Calibri Light" panose="020F0302020204030204" pitchFamily="34" charset="0"/>
              <a:cs typeface="Calibri Light" panose="020F0302020204030204" pitchFamily="34" charset="0"/>
            </a:endParaRPr>
          </a:p>
        </p:txBody>
      </p:sp>
      <p:sp>
        <p:nvSpPr>
          <p:cNvPr id="6" name="Textplatzhalter 5"/>
          <p:cNvSpPr>
            <a:spLocks noGrp="1"/>
          </p:cNvSpPr>
          <p:nvPr>
            <p:ph type="body" sz="quarter" idx="10"/>
          </p:nvPr>
        </p:nvSpPr>
        <p:spPr/>
        <p:txBody>
          <a:bodyPr>
            <a:normAutofit/>
          </a:bodyPr>
          <a:lstStyle/>
          <a:p>
            <a:r>
              <a:rPr lang="de-DE" dirty="0"/>
              <a:t>Produktbroschüre</a:t>
            </a:r>
          </a:p>
        </p:txBody>
      </p:sp>
      <p:sp>
        <p:nvSpPr>
          <p:cNvPr id="2" name="Foliennummernplatzhalter 1"/>
          <p:cNvSpPr>
            <a:spLocks noGrp="1"/>
          </p:cNvSpPr>
          <p:nvPr>
            <p:ph type="sldNum" sz="quarter" idx="4"/>
          </p:nvPr>
        </p:nvSpPr>
        <p:spPr/>
        <p:txBody>
          <a:bodyPr/>
          <a:lstStyle/>
          <a:p>
            <a:fld id="{DB151344-2787-0F42-9B8B-AE263F6B6993}" type="slidenum">
              <a:rPr lang="de-DE" smtClean="0"/>
              <a:pPr/>
              <a:t>55</a:t>
            </a:fld>
            <a:endParaRPr lang="de-DE" dirty="0"/>
          </a:p>
        </p:txBody>
      </p:sp>
      <p:pic>
        <p:nvPicPr>
          <p:cNvPr id="5" name="Grafik 4">
            <a:extLst>
              <a:ext uri="{FF2B5EF4-FFF2-40B4-BE49-F238E27FC236}">
                <a16:creationId xmlns="" xmlns:a16="http://schemas.microsoft.com/office/drawing/2014/main" id="{CDF5F286-DE44-4A04-818C-0F7E47E1CD5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336667" y="1583571"/>
            <a:ext cx="6089510" cy="4761723"/>
          </a:xfrm>
          <a:prstGeom prst="rect">
            <a:avLst/>
          </a:prstGeom>
        </p:spPr>
      </p:pic>
    </p:spTree>
    <p:extLst>
      <p:ext uri="{BB962C8B-B14F-4D97-AF65-F5344CB8AC3E}">
        <p14:creationId xmlns:p14="http://schemas.microsoft.com/office/powerpoint/2010/main" val="41645085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a:extLst>
              <a:ext uri="{FF2B5EF4-FFF2-40B4-BE49-F238E27FC236}">
                <a16:creationId xmlns="" xmlns:a16="http://schemas.microsoft.com/office/drawing/2014/main" id="{A4D52564-631B-4A16-AF6C-BADA075E3F8D}"/>
              </a:ext>
            </a:extLst>
          </p:cNvPr>
          <p:cNvSpPr/>
          <p:nvPr/>
        </p:nvSpPr>
        <p:spPr>
          <a:xfrm>
            <a:off x="-1" y="1435515"/>
            <a:ext cx="4286251" cy="4155660"/>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6000" b="1" dirty="0"/>
          </a:p>
        </p:txBody>
      </p:sp>
      <p:sp>
        <p:nvSpPr>
          <p:cNvPr id="13" name="Untertitel 1">
            <a:extLst>
              <a:ext uri="{FF2B5EF4-FFF2-40B4-BE49-F238E27FC236}">
                <a16:creationId xmlns="" xmlns:a16="http://schemas.microsoft.com/office/drawing/2014/main" id="{E5D482A7-7539-4968-BEA9-CA2ABF71F12B}"/>
              </a:ext>
            </a:extLst>
          </p:cNvPr>
          <p:cNvSpPr txBox="1">
            <a:spLocks/>
          </p:cNvSpPr>
          <p:nvPr/>
        </p:nvSpPr>
        <p:spPr bwMode="auto">
          <a:xfrm>
            <a:off x="467777" y="1631697"/>
            <a:ext cx="3323173" cy="2492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C59E3B"/>
              </a:buClr>
              <a:buFont typeface="Wingdings" panose="05000000000000000000" pitchFamily="2" charset="2"/>
              <a:buChar char="§"/>
              <a:defRPr sz="2000">
                <a:solidFill>
                  <a:schemeClr val="tx1"/>
                </a:solidFill>
                <a:latin typeface="Cambria" panose="02040503050406030204" pitchFamily="18" charset="0"/>
                <a:ea typeface="Cambria" panose="02040503050406030204" pitchFamily="18" charset="0"/>
                <a:cs typeface="Cambria" panose="02040503050406030204" pitchFamily="18" charset="0"/>
              </a:defRPr>
            </a:lvl1pPr>
            <a:lvl2pPr marL="742950" indent="-285750">
              <a:spcBef>
                <a:spcPct val="20000"/>
              </a:spcBef>
              <a:buClr>
                <a:srgbClr val="C59E3B"/>
              </a:buClr>
              <a:buFont typeface="Wingdings" panose="05000000000000000000" pitchFamily="2" charset="2"/>
              <a:buChar char="§"/>
              <a:defRPr>
                <a:solidFill>
                  <a:schemeClr val="tx1"/>
                </a:solidFill>
                <a:latin typeface="Cambria" panose="02040503050406030204" pitchFamily="18" charset="0"/>
                <a:ea typeface="Cambria" panose="02040503050406030204" pitchFamily="18" charset="0"/>
                <a:cs typeface="Cambria" panose="02040503050406030204" pitchFamily="18" charset="0"/>
              </a:defRPr>
            </a:lvl2pPr>
            <a:lvl3pPr marL="1143000" indent="-228600">
              <a:spcBef>
                <a:spcPct val="20000"/>
              </a:spcBef>
              <a:buClr>
                <a:srgbClr val="C59E3B"/>
              </a:buClr>
              <a:buFont typeface="Wingdings" panose="05000000000000000000" pitchFamily="2" charset="2"/>
              <a:buChar char="§"/>
              <a:defRPr sz="1600">
                <a:solidFill>
                  <a:schemeClr val="tx1"/>
                </a:solidFill>
                <a:latin typeface="Cambria" panose="02040503050406030204" pitchFamily="18" charset="0"/>
                <a:ea typeface="Cambria" panose="02040503050406030204" pitchFamily="18" charset="0"/>
                <a:cs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9pPr>
          </a:lstStyle>
          <a:p>
            <a:pPr marL="0" indent="0">
              <a:buClr>
                <a:srgbClr val="00483F"/>
              </a:buClr>
              <a:buNone/>
            </a:pPr>
            <a:r>
              <a:rPr lang="de-DE" sz="1800" dirty="0">
                <a:solidFill>
                  <a:schemeClr val="bg1"/>
                </a:solidFill>
                <a:latin typeface="Calibri Light" panose="020F0302020204030204" pitchFamily="34" charset="0"/>
                <a:cs typeface="Calibri Light" panose="020F0302020204030204" pitchFamily="34" charset="0"/>
              </a:rPr>
              <a:t>Mit der Kurzbroschüre inkl. Altarfalz möchten wir Ihnen und Ihren Kunden gerne die Beteiligungsmöglichkeit an </a:t>
            </a:r>
            <a:br>
              <a:rPr lang="de-DE" sz="1800" dirty="0">
                <a:solidFill>
                  <a:schemeClr val="bg1"/>
                </a:solidFill>
                <a:latin typeface="Calibri Light" panose="020F0302020204030204" pitchFamily="34" charset="0"/>
                <a:cs typeface="Calibri Light" panose="020F0302020204030204" pitchFamily="34" charset="0"/>
              </a:rPr>
            </a:br>
            <a:r>
              <a:rPr lang="de-DE" sz="1800" dirty="0">
                <a:solidFill>
                  <a:schemeClr val="bg1"/>
                </a:solidFill>
                <a:latin typeface="Calibri Light" panose="020F0302020204030204" pitchFamily="34" charset="0"/>
                <a:cs typeface="Calibri Light" panose="020F0302020204030204" pitchFamily="34" charset="0"/>
              </a:rPr>
              <a:t>unseren Dachfonds möglichst komprimiert darstellen – perfekt für Ihr Beratungsgespräch.</a:t>
            </a:r>
          </a:p>
          <a:p>
            <a:pPr marL="0" indent="0">
              <a:buClr>
                <a:srgbClr val="00483F"/>
              </a:buClr>
              <a:buNone/>
            </a:pPr>
            <a:endParaRPr lang="de-DE" b="1" dirty="0">
              <a:solidFill>
                <a:schemeClr val="bg1"/>
              </a:solidFill>
              <a:latin typeface="Calibri Light" panose="020F0302020204030204" pitchFamily="34" charset="0"/>
              <a:cs typeface="Calibri Light" panose="020F0302020204030204" pitchFamily="34" charset="0"/>
            </a:endParaRPr>
          </a:p>
          <a:p>
            <a:pPr marL="0" indent="0">
              <a:buClr>
                <a:srgbClr val="00483F"/>
              </a:buClr>
              <a:buNone/>
            </a:pPr>
            <a:r>
              <a:rPr lang="de-DE" b="1" dirty="0">
                <a:solidFill>
                  <a:schemeClr val="bg1"/>
                </a:solidFill>
                <a:latin typeface="Calibri Light" panose="020F0302020204030204" pitchFamily="34" charset="0"/>
                <a:cs typeface="Calibri Light" panose="020F0302020204030204" pitchFamily="34" charset="0"/>
              </a:rPr>
              <a:t>Bestellbar im RWB Live oder direkt bei Ihren Betreuer bei der RWB.</a:t>
            </a:r>
            <a:endParaRPr lang="de-DE" dirty="0">
              <a:solidFill>
                <a:schemeClr val="bg1"/>
              </a:solidFill>
              <a:latin typeface="Calibri Light" panose="020F0302020204030204" pitchFamily="34" charset="0"/>
              <a:cs typeface="Calibri Light" panose="020F0302020204030204" pitchFamily="34" charset="0"/>
            </a:endParaRPr>
          </a:p>
        </p:txBody>
      </p:sp>
      <p:sp>
        <p:nvSpPr>
          <p:cNvPr id="2" name="Foliennummernplatzhalter 1"/>
          <p:cNvSpPr>
            <a:spLocks noGrp="1"/>
          </p:cNvSpPr>
          <p:nvPr>
            <p:ph type="sldNum" sz="quarter" idx="4"/>
          </p:nvPr>
        </p:nvSpPr>
        <p:spPr/>
        <p:txBody>
          <a:bodyPr/>
          <a:lstStyle/>
          <a:p>
            <a:fld id="{DB151344-2787-0F42-9B8B-AE263F6B6993}" type="slidenum">
              <a:rPr lang="de-DE" smtClean="0"/>
              <a:pPr/>
              <a:t>56</a:t>
            </a:fld>
            <a:endParaRPr lang="de-DE" dirty="0"/>
          </a:p>
        </p:txBody>
      </p:sp>
      <p:sp>
        <p:nvSpPr>
          <p:cNvPr id="6" name="Textplatzhalter 5"/>
          <p:cNvSpPr>
            <a:spLocks noGrp="1"/>
          </p:cNvSpPr>
          <p:nvPr>
            <p:ph type="body" sz="quarter" idx="10"/>
          </p:nvPr>
        </p:nvSpPr>
        <p:spPr/>
        <p:txBody>
          <a:bodyPr>
            <a:normAutofit/>
          </a:bodyPr>
          <a:lstStyle/>
          <a:p>
            <a:r>
              <a:rPr lang="de-DE" dirty="0"/>
              <a:t>Kurzbroschüre inkl. Altarfalz</a:t>
            </a:r>
            <a:endParaRPr lang="de-DE" sz="1600" dirty="0"/>
          </a:p>
        </p:txBody>
      </p:sp>
      <p:pic>
        <p:nvPicPr>
          <p:cNvPr id="5" name="Grafik 4">
            <a:extLst>
              <a:ext uri="{FF2B5EF4-FFF2-40B4-BE49-F238E27FC236}">
                <a16:creationId xmlns="" xmlns:a16="http://schemas.microsoft.com/office/drawing/2014/main" id="{8B7CEAAB-F1D0-46FE-B947-92D2F54B645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010025" y="2008237"/>
            <a:ext cx="7305675" cy="4232176"/>
          </a:xfrm>
          <a:prstGeom prst="rect">
            <a:avLst/>
          </a:prstGeom>
        </p:spPr>
      </p:pic>
    </p:spTree>
    <p:extLst>
      <p:ext uri="{BB962C8B-B14F-4D97-AF65-F5344CB8AC3E}">
        <p14:creationId xmlns:p14="http://schemas.microsoft.com/office/powerpoint/2010/main" val="30828016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 xmlns:a16="http://schemas.microsoft.com/office/drawing/2014/main" id="{FA3F4A78-ECBE-4C35-8AE0-4844238B39CE}"/>
              </a:ext>
            </a:extLst>
          </p:cNvPr>
          <p:cNvSpPr/>
          <p:nvPr/>
        </p:nvSpPr>
        <p:spPr>
          <a:xfrm>
            <a:off x="1" y="1435515"/>
            <a:ext cx="5023696" cy="2789976"/>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6000" b="1" dirty="0">
              <a:solidFill>
                <a:prstClr val="white"/>
              </a:solidFill>
            </a:endParaRPr>
          </a:p>
        </p:txBody>
      </p:sp>
      <p:sp>
        <p:nvSpPr>
          <p:cNvPr id="11" name="Untertitel 1">
            <a:extLst>
              <a:ext uri="{FF2B5EF4-FFF2-40B4-BE49-F238E27FC236}">
                <a16:creationId xmlns="" xmlns:a16="http://schemas.microsoft.com/office/drawing/2014/main" id="{5AF35C59-A60D-4C93-BD09-77AFDFD82AD4}"/>
              </a:ext>
            </a:extLst>
          </p:cNvPr>
          <p:cNvSpPr txBox="1">
            <a:spLocks/>
          </p:cNvSpPr>
          <p:nvPr/>
        </p:nvSpPr>
        <p:spPr bwMode="auto">
          <a:xfrm>
            <a:off x="324000" y="1631697"/>
            <a:ext cx="4556008" cy="239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C59E3B"/>
              </a:buClr>
              <a:buFont typeface="Wingdings" panose="05000000000000000000" pitchFamily="2" charset="2"/>
              <a:buChar char="§"/>
              <a:defRPr sz="2000">
                <a:solidFill>
                  <a:schemeClr val="tx1"/>
                </a:solidFill>
                <a:latin typeface="Cambria" panose="02040503050406030204" pitchFamily="18" charset="0"/>
                <a:ea typeface="Cambria" panose="02040503050406030204" pitchFamily="18" charset="0"/>
                <a:cs typeface="Cambria" panose="02040503050406030204" pitchFamily="18" charset="0"/>
              </a:defRPr>
            </a:lvl1pPr>
            <a:lvl2pPr marL="742950" indent="-285750">
              <a:spcBef>
                <a:spcPct val="20000"/>
              </a:spcBef>
              <a:buClr>
                <a:srgbClr val="C59E3B"/>
              </a:buClr>
              <a:buFont typeface="Wingdings" panose="05000000000000000000" pitchFamily="2" charset="2"/>
              <a:buChar char="§"/>
              <a:defRPr>
                <a:solidFill>
                  <a:schemeClr val="tx1"/>
                </a:solidFill>
                <a:latin typeface="Cambria" panose="02040503050406030204" pitchFamily="18" charset="0"/>
                <a:ea typeface="Cambria" panose="02040503050406030204" pitchFamily="18" charset="0"/>
                <a:cs typeface="Cambria" panose="02040503050406030204" pitchFamily="18" charset="0"/>
              </a:defRPr>
            </a:lvl2pPr>
            <a:lvl3pPr marL="1143000" indent="-228600">
              <a:spcBef>
                <a:spcPct val="20000"/>
              </a:spcBef>
              <a:buClr>
                <a:srgbClr val="C59E3B"/>
              </a:buClr>
              <a:buFont typeface="Wingdings" panose="05000000000000000000" pitchFamily="2" charset="2"/>
              <a:buChar char="§"/>
              <a:defRPr sz="1600">
                <a:solidFill>
                  <a:schemeClr val="tx1"/>
                </a:solidFill>
                <a:latin typeface="Cambria" panose="02040503050406030204" pitchFamily="18" charset="0"/>
                <a:ea typeface="Cambria" panose="02040503050406030204" pitchFamily="18" charset="0"/>
                <a:cs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mbria" panose="02040503050406030204" pitchFamily="18" charset="0"/>
                <a:cs typeface="Cambria" panose="02040503050406030204" pitchFamily="18" charset="0"/>
              </a:defRPr>
            </a:lvl9pPr>
          </a:lstStyle>
          <a:p>
            <a:pPr marL="0" indent="0">
              <a:buClr>
                <a:srgbClr val="00483F"/>
              </a:buClr>
              <a:buFont typeface="Wingdings" panose="05000000000000000000" pitchFamily="2" charset="2"/>
              <a:buNone/>
            </a:pPr>
            <a:r>
              <a:rPr lang="de-DE" sz="1800" dirty="0">
                <a:solidFill>
                  <a:prstClr val="white"/>
                </a:solidFill>
                <a:latin typeface="Calibri Light" panose="020F0302020204030204" pitchFamily="34" charset="0"/>
                <a:cs typeface="Calibri Light" panose="020F0302020204030204" pitchFamily="34" charset="0"/>
              </a:rPr>
              <a:t>Mit dem Flyer vermitteln wir die wichtigsten Eckpunkte zum MPE Direct Return 6 in aller Kürze. Ideal für die schnelle Information zum Mitgeben.</a:t>
            </a:r>
          </a:p>
          <a:p>
            <a:pPr marL="0" indent="0">
              <a:buClr>
                <a:srgbClr val="00483F"/>
              </a:buClr>
              <a:buFont typeface="Wingdings" panose="05000000000000000000" pitchFamily="2" charset="2"/>
              <a:buNone/>
            </a:pPr>
            <a:endParaRPr lang="de-DE" sz="1600" dirty="0">
              <a:solidFill>
                <a:prstClr val="white"/>
              </a:solidFill>
              <a:latin typeface="Calibri Light" panose="020F0302020204030204" pitchFamily="34" charset="0"/>
              <a:cs typeface="Calibri Light" panose="020F0302020204030204" pitchFamily="34" charset="0"/>
            </a:endParaRPr>
          </a:p>
          <a:p>
            <a:pPr marL="0" indent="0">
              <a:buClr>
                <a:srgbClr val="00483F"/>
              </a:buClr>
              <a:buFont typeface="Wingdings" panose="05000000000000000000" pitchFamily="2" charset="2"/>
              <a:buNone/>
            </a:pPr>
            <a:r>
              <a:rPr lang="de-DE" b="1" dirty="0">
                <a:solidFill>
                  <a:prstClr val="white"/>
                </a:solidFill>
                <a:latin typeface="Calibri Light" panose="020F0302020204030204" pitchFamily="34" charset="0"/>
                <a:cs typeface="Calibri Light" panose="020F0302020204030204" pitchFamily="34" charset="0"/>
              </a:rPr>
              <a:t>Bestellbar im RWB Live oder direkt bei Ihren Betreuer bei der RWB.</a:t>
            </a:r>
            <a:endParaRPr lang="de-DE" dirty="0">
              <a:solidFill>
                <a:prstClr val="white"/>
              </a:solidFill>
              <a:latin typeface="Calibri Light" panose="020F0302020204030204" pitchFamily="34" charset="0"/>
              <a:cs typeface="Calibri Light" panose="020F0302020204030204" pitchFamily="34" charset="0"/>
            </a:endParaRPr>
          </a:p>
        </p:txBody>
      </p:sp>
      <p:sp>
        <p:nvSpPr>
          <p:cNvPr id="2" name="Foliennummernplatzhalter 1"/>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rPr>
              <a:pPr/>
              <a:t>57</a:t>
            </a:fld>
            <a:endParaRPr lang="de-DE" dirty="0">
              <a:solidFill>
                <a:prstClr val="black">
                  <a:lumMod val="50000"/>
                  <a:lumOff val="50000"/>
                </a:prstClr>
              </a:solidFill>
            </a:endParaRPr>
          </a:p>
        </p:txBody>
      </p:sp>
      <p:sp>
        <p:nvSpPr>
          <p:cNvPr id="6" name="Textplatzhalter 5"/>
          <p:cNvSpPr>
            <a:spLocks noGrp="1"/>
          </p:cNvSpPr>
          <p:nvPr>
            <p:ph type="body" sz="quarter" idx="10"/>
          </p:nvPr>
        </p:nvSpPr>
        <p:spPr/>
        <p:txBody>
          <a:bodyPr>
            <a:normAutofit/>
          </a:bodyPr>
          <a:lstStyle/>
          <a:p>
            <a:r>
              <a:rPr lang="de-DE" dirty="0"/>
              <a:t>Produktflyer</a:t>
            </a:r>
            <a:endParaRPr lang="de-DE" sz="1600" dirty="0"/>
          </a:p>
        </p:txBody>
      </p:sp>
      <p:pic>
        <p:nvPicPr>
          <p:cNvPr id="5" name="Grafik 4">
            <a:extLst>
              <a:ext uri="{FF2B5EF4-FFF2-40B4-BE49-F238E27FC236}">
                <a16:creationId xmlns="" xmlns:a16="http://schemas.microsoft.com/office/drawing/2014/main" id="{421E0430-2087-4004-89BB-6FFE465810E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729904" y="1723769"/>
            <a:ext cx="5023696" cy="4324606"/>
          </a:xfrm>
          <a:prstGeom prst="rect">
            <a:avLst/>
          </a:prstGeom>
        </p:spPr>
      </p:pic>
    </p:spTree>
    <p:extLst>
      <p:ext uri="{BB962C8B-B14F-4D97-AF65-F5344CB8AC3E}">
        <p14:creationId xmlns:p14="http://schemas.microsoft.com/office/powerpoint/2010/main" val="39193914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Monatlicher Newsletter: News zu den in Platzierung befindlichen Fonds</a:t>
            </a:r>
          </a:p>
        </p:txBody>
      </p:sp>
      <p:sp>
        <p:nvSpPr>
          <p:cNvPr id="4" name="Foliennummernplatzhalter 3"/>
          <p:cNvSpPr>
            <a:spLocks noGrp="1"/>
          </p:cNvSpPr>
          <p:nvPr>
            <p:ph type="sldNum" sz="quarter" idx="4"/>
          </p:nvPr>
        </p:nvSpPr>
        <p:spPr/>
        <p:txBody>
          <a:bodyPr/>
          <a:lstStyle/>
          <a:p>
            <a:fld id="{DB151344-2787-0F42-9B8B-AE263F6B6993}" type="slidenum">
              <a:rPr lang="de-DE" smtClean="0"/>
              <a:pPr/>
              <a:t>58</a:t>
            </a:fld>
            <a:endParaRPr lang="de-DE" dirty="0"/>
          </a:p>
        </p:txBody>
      </p:sp>
      <p:pic>
        <p:nvPicPr>
          <p:cNvPr id="9" name="Grafik 8"/>
          <p:cNvPicPr>
            <a:picLocks noChangeAspect="1"/>
          </p:cNvPicPr>
          <p:nvPr/>
        </p:nvPicPr>
        <p:blipFill rotWithShape="1">
          <a:blip r:embed="rId3"/>
          <a:srcRect l="1427" r="-1"/>
          <a:stretch/>
        </p:blipFill>
        <p:spPr>
          <a:xfrm>
            <a:off x="3019642" y="1298827"/>
            <a:ext cx="3420000" cy="5261821"/>
          </a:xfrm>
          <a:prstGeom prst="rect">
            <a:avLst/>
          </a:prstGeom>
          <a:effectLst>
            <a:outerShdw blurRad="50800" dist="38100" dir="2700000" algn="tl" rotWithShape="0">
              <a:prstClr val="black">
                <a:alpha val="40000"/>
              </a:prstClr>
            </a:outerShdw>
          </a:effectLst>
        </p:spPr>
      </p:pic>
      <p:pic>
        <p:nvPicPr>
          <p:cNvPr id="10" name="Grafik 9"/>
          <p:cNvPicPr>
            <a:picLocks noChangeAspect="1"/>
          </p:cNvPicPr>
          <p:nvPr/>
        </p:nvPicPr>
        <p:blipFill>
          <a:blip r:embed="rId4"/>
          <a:stretch>
            <a:fillRect/>
          </a:stretch>
        </p:blipFill>
        <p:spPr>
          <a:xfrm>
            <a:off x="432825" y="1051357"/>
            <a:ext cx="3420000" cy="5415001"/>
          </a:xfrm>
          <a:prstGeom prst="rect">
            <a:avLst/>
          </a:prstGeom>
          <a:effectLst>
            <a:outerShdw blurRad="50800" dist="38100" dir="2700000" algn="tl" rotWithShape="0">
              <a:prstClr val="black">
                <a:alpha val="40000"/>
              </a:prstClr>
            </a:outerShdw>
          </a:effectLst>
        </p:spPr>
      </p:pic>
      <p:pic>
        <p:nvPicPr>
          <p:cNvPr id="11" name="Grafik 10"/>
          <p:cNvPicPr>
            <a:picLocks noChangeAspect="1"/>
          </p:cNvPicPr>
          <p:nvPr/>
        </p:nvPicPr>
        <p:blipFill>
          <a:blip r:embed="rId5"/>
          <a:stretch>
            <a:fillRect/>
          </a:stretch>
        </p:blipFill>
        <p:spPr>
          <a:xfrm>
            <a:off x="7531024" y="1598857"/>
            <a:ext cx="3263270" cy="4320000"/>
          </a:xfrm>
          <a:prstGeom prst="rect">
            <a:avLst/>
          </a:prstGeom>
          <a:ln>
            <a:solidFill>
              <a:schemeClr val="bg1">
                <a:lumMod val="95000"/>
              </a:schemeClr>
            </a:solidFill>
          </a:ln>
        </p:spPr>
      </p:pic>
    </p:spTree>
    <p:extLst>
      <p:ext uri="{BB962C8B-B14F-4D97-AF65-F5344CB8AC3E}">
        <p14:creationId xmlns:p14="http://schemas.microsoft.com/office/powerpoint/2010/main" val="866856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Produktwebsite des MPE Direct Return 6*</a:t>
            </a:r>
          </a:p>
        </p:txBody>
      </p:sp>
      <p:sp>
        <p:nvSpPr>
          <p:cNvPr id="4" name="Foliennummernplatzhalter 3"/>
          <p:cNvSpPr>
            <a:spLocks noGrp="1"/>
          </p:cNvSpPr>
          <p:nvPr>
            <p:ph type="sldNum" sz="quarter" idx="4"/>
          </p:nvPr>
        </p:nvSpPr>
        <p:spPr/>
        <p:txBody>
          <a:bodyPr/>
          <a:lstStyle/>
          <a:p>
            <a:fld id="{DB151344-2787-0F42-9B8B-AE263F6B6993}" type="slidenum">
              <a:rPr lang="de-DE" smtClean="0"/>
              <a:pPr/>
              <a:t>59</a:t>
            </a:fld>
            <a:endParaRPr lang="de-DE" dirty="0"/>
          </a:p>
        </p:txBody>
      </p:sp>
      <p:sp>
        <p:nvSpPr>
          <p:cNvPr id="5" name="Rechteck 4"/>
          <p:cNvSpPr/>
          <p:nvPr/>
        </p:nvSpPr>
        <p:spPr>
          <a:xfrm>
            <a:off x="0" y="2187943"/>
            <a:ext cx="12192000" cy="2844802"/>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de-DE" sz="3400" b="1" dirty="0"/>
              <a:t>   www.rwb-partners.de/mpe-direct-return-6       </a:t>
            </a:r>
          </a:p>
        </p:txBody>
      </p:sp>
      <p:sp>
        <p:nvSpPr>
          <p:cNvPr id="7" name="Gleichschenkliges Dreieck 6"/>
          <p:cNvSpPr/>
          <p:nvPr/>
        </p:nvSpPr>
        <p:spPr bwMode="auto">
          <a:xfrm rot="10800000">
            <a:off x="9420059" y="2178970"/>
            <a:ext cx="543621" cy="354912"/>
          </a:xfrm>
          <a:prstGeom prst="triangle">
            <a:avLst/>
          </a:prstGeom>
          <a:solidFill>
            <a:schemeClr val="bg1"/>
          </a:solidFill>
          <a:ln w="12700">
            <a:no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a:p>
        </p:txBody>
      </p:sp>
      <p:sp>
        <p:nvSpPr>
          <p:cNvPr id="8" name="Ellipse 7">
            <a:extLst>
              <a:ext uri="{FF2B5EF4-FFF2-40B4-BE49-F238E27FC236}">
                <a16:creationId xmlns="" xmlns:a16="http://schemas.microsoft.com/office/drawing/2014/main" id="{A53556E5-4A58-4E7C-86F9-2EA15762BC0C}"/>
              </a:ext>
            </a:extLst>
          </p:cNvPr>
          <p:cNvSpPr/>
          <p:nvPr/>
        </p:nvSpPr>
        <p:spPr>
          <a:xfrm>
            <a:off x="8710029" y="2788836"/>
            <a:ext cx="1899136" cy="189913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 xmlns:a16="http://schemas.microsoft.com/office/drawing/2014/main" id="{E10EE51A-DACF-43CB-B8E1-7B6822FE96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0064" y="3288274"/>
            <a:ext cx="1715267" cy="972728"/>
          </a:xfrm>
          <a:prstGeom prst="rect">
            <a:avLst/>
          </a:prstGeom>
        </p:spPr>
      </p:pic>
      <p:sp>
        <p:nvSpPr>
          <p:cNvPr id="10" name="Rechteck 9">
            <a:extLst>
              <a:ext uri="{FF2B5EF4-FFF2-40B4-BE49-F238E27FC236}">
                <a16:creationId xmlns="" xmlns:a16="http://schemas.microsoft.com/office/drawing/2014/main" id="{B14DB848-04F3-4A5D-8A2A-EEB6389B5C7F}"/>
              </a:ext>
            </a:extLst>
          </p:cNvPr>
          <p:cNvSpPr/>
          <p:nvPr/>
        </p:nvSpPr>
        <p:spPr>
          <a:xfrm>
            <a:off x="464713" y="6373097"/>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*abgekürzt für MPE Direct Return 6 GmbH &amp; Co. geschlossene Investment-KG</a:t>
            </a:r>
          </a:p>
        </p:txBody>
      </p:sp>
    </p:spTree>
    <p:extLst>
      <p:ext uri="{BB962C8B-B14F-4D97-AF65-F5344CB8AC3E}">
        <p14:creationId xmlns:p14="http://schemas.microsoft.com/office/powerpoint/2010/main" val="3644515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DB151344-2787-0F42-9B8B-AE263F6B6993}" type="slidenum">
              <a:rPr lang="de-DE" smtClean="0"/>
              <a:pPr/>
              <a:t>6</a:t>
            </a:fld>
            <a:endParaRPr lang="de-DE" dirty="0"/>
          </a:p>
        </p:txBody>
      </p:sp>
      <p:sp>
        <p:nvSpPr>
          <p:cNvPr id="5" name="Textplatzhalter 4">
            <a:extLst>
              <a:ext uri="{FF2B5EF4-FFF2-40B4-BE49-F238E27FC236}">
                <a16:creationId xmlns="" xmlns:a16="http://schemas.microsoft.com/office/drawing/2014/main" id="{70C74A11-792A-495F-89A5-B84F76DD33E2}"/>
              </a:ext>
            </a:extLst>
          </p:cNvPr>
          <p:cNvSpPr>
            <a:spLocks noGrp="1"/>
          </p:cNvSpPr>
          <p:nvPr>
            <p:ph type="body" sz="quarter" idx="10"/>
          </p:nvPr>
        </p:nvSpPr>
        <p:spPr/>
        <p:txBody>
          <a:bodyPr/>
          <a:lstStyle/>
          <a:p>
            <a:r>
              <a:rPr lang="de-DE" dirty="0"/>
              <a:t>Kontinuierliche Umsatzentwicklung</a:t>
            </a:r>
          </a:p>
        </p:txBody>
      </p:sp>
      <p:grpSp>
        <p:nvGrpSpPr>
          <p:cNvPr id="6" name="Gruppieren 5"/>
          <p:cNvGrpSpPr/>
          <p:nvPr/>
        </p:nvGrpSpPr>
        <p:grpSpPr>
          <a:xfrm>
            <a:off x="9894828" y="1471649"/>
            <a:ext cx="1665825" cy="4741121"/>
            <a:chOff x="7429434" y="1471649"/>
            <a:chExt cx="1665825" cy="4741121"/>
          </a:xfrm>
        </p:grpSpPr>
        <p:cxnSp>
          <p:nvCxnSpPr>
            <p:cNvPr id="55" name="Gerader Verbinder 54">
              <a:extLst>
                <a:ext uri="{FF2B5EF4-FFF2-40B4-BE49-F238E27FC236}">
                  <a16:creationId xmlns="" xmlns:a16="http://schemas.microsoft.com/office/drawing/2014/main" id="{AA7C124E-64E6-4F47-A474-61CA034B54D9}"/>
                </a:ext>
              </a:extLst>
            </p:cNvPr>
            <p:cNvCxnSpPr>
              <a:cxnSpLocks/>
            </p:cNvCxnSpPr>
            <p:nvPr/>
          </p:nvCxnSpPr>
          <p:spPr>
            <a:xfrm>
              <a:off x="8257059" y="2726831"/>
              <a:ext cx="0" cy="2781121"/>
            </a:xfrm>
            <a:prstGeom prst="line">
              <a:avLst/>
            </a:prstGeom>
            <a:ln w="19050">
              <a:solidFill>
                <a:srgbClr val="2E4F4C"/>
              </a:solidFill>
            </a:ln>
            <a:effectLst/>
          </p:spPr>
          <p:style>
            <a:lnRef idx="2">
              <a:schemeClr val="accent1"/>
            </a:lnRef>
            <a:fillRef idx="0">
              <a:schemeClr val="accent1"/>
            </a:fillRef>
            <a:effectRef idx="1">
              <a:schemeClr val="accent1"/>
            </a:effectRef>
            <a:fontRef idx="minor">
              <a:schemeClr val="tx1"/>
            </a:fontRef>
          </p:style>
        </p:cxnSp>
        <p:sp>
          <p:nvSpPr>
            <p:cNvPr id="32" name="Rechteck 31">
              <a:extLst>
                <a:ext uri="{FF2B5EF4-FFF2-40B4-BE49-F238E27FC236}">
                  <a16:creationId xmlns="" xmlns:a16="http://schemas.microsoft.com/office/drawing/2014/main" id="{B5F3FFA4-2C51-482E-A49F-4650F27A482C}"/>
                </a:ext>
              </a:extLst>
            </p:cNvPr>
            <p:cNvSpPr/>
            <p:nvPr/>
          </p:nvSpPr>
          <p:spPr>
            <a:xfrm>
              <a:off x="7429436" y="1471649"/>
              <a:ext cx="1665823" cy="1423985"/>
            </a:xfrm>
            <a:prstGeom prst="rect">
              <a:avLst/>
            </a:prstGeom>
            <a:solidFill>
              <a:schemeClr val="bg1"/>
            </a:solidFill>
            <a:ln w="6350">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a:latin typeface="Calibri Light" panose="020F0302020204030204" pitchFamily="34" charset="0"/>
                <a:cs typeface="Calibri Light" panose="020F0302020204030204" pitchFamily="34" charset="0"/>
              </a:endParaRPr>
            </a:p>
          </p:txBody>
        </p:sp>
        <p:sp>
          <p:nvSpPr>
            <p:cNvPr id="33" name="Textfeld 32">
              <a:extLst>
                <a:ext uri="{FF2B5EF4-FFF2-40B4-BE49-F238E27FC236}">
                  <a16:creationId xmlns="" xmlns:a16="http://schemas.microsoft.com/office/drawing/2014/main" id="{4CB8E92B-BAEA-4D94-B4FF-F6B961C09D40}"/>
                </a:ext>
              </a:extLst>
            </p:cNvPr>
            <p:cNvSpPr txBox="1"/>
            <p:nvPr/>
          </p:nvSpPr>
          <p:spPr>
            <a:xfrm>
              <a:off x="7429435" y="2501835"/>
              <a:ext cx="1665823" cy="430887"/>
            </a:xfrm>
            <a:prstGeom prst="rect">
              <a:avLst/>
            </a:prstGeom>
            <a:noFill/>
          </p:spPr>
          <p:txBody>
            <a:bodyPr wrap="square" rtlCol="0">
              <a:spAutoFit/>
            </a:bodyPr>
            <a:lstStyle/>
            <a:p>
              <a:pPr algn="ctr"/>
              <a:r>
                <a:rPr lang="de-DE" sz="1100" b="1" dirty="0">
                  <a:latin typeface="Calibri Light" panose="020F0302020204030204" pitchFamily="34" charset="0"/>
                  <a:cs typeface="Calibri Light" panose="020F0302020204030204" pitchFamily="34" charset="0"/>
                </a:rPr>
                <a:t>Kontinuierliche Umsatzsteigerung</a:t>
              </a:r>
              <a:endParaRPr lang="de-DE" sz="1400" b="1" dirty="0">
                <a:latin typeface="Calibri Light" panose="020F0302020204030204" pitchFamily="34" charset="0"/>
                <a:cs typeface="Calibri Light" panose="020F0302020204030204" pitchFamily="34" charset="0"/>
              </a:endParaRPr>
            </a:p>
          </p:txBody>
        </p:sp>
        <p:sp>
          <p:nvSpPr>
            <p:cNvPr id="36" name="Rechteck 35">
              <a:extLst>
                <a:ext uri="{FF2B5EF4-FFF2-40B4-BE49-F238E27FC236}">
                  <a16:creationId xmlns="" xmlns:a16="http://schemas.microsoft.com/office/drawing/2014/main" id="{4815A7B6-5732-4CDE-920E-9270CE543476}"/>
                </a:ext>
              </a:extLst>
            </p:cNvPr>
            <p:cNvSpPr/>
            <p:nvPr/>
          </p:nvSpPr>
          <p:spPr>
            <a:xfrm>
              <a:off x="7429435" y="3136366"/>
              <a:ext cx="1665823" cy="1423985"/>
            </a:xfrm>
            <a:prstGeom prst="rect">
              <a:avLst/>
            </a:prstGeom>
            <a:solidFill>
              <a:schemeClr val="bg1"/>
            </a:solidFill>
            <a:ln w="6350">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a:latin typeface="Calibri Light" panose="020F0302020204030204" pitchFamily="34" charset="0"/>
                <a:cs typeface="Calibri Light" panose="020F0302020204030204" pitchFamily="34" charset="0"/>
              </a:endParaRPr>
            </a:p>
          </p:txBody>
        </p:sp>
        <p:sp>
          <p:nvSpPr>
            <p:cNvPr id="37" name="Textfeld 36">
              <a:extLst>
                <a:ext uri="{FF2B5EF4-FFF2-40B4-BE49-F238E27FC236}">
                  <a16:creationId xmlns="" xmlns:a16="http://schemas.microsoft.com/office/drawing/2014/main" id="{AE905236-F0D4-468F-9EEE-ABB5F27A8EDC}"/>
                </a:ext>
              </a:extLst>
            </p:cNvPr>
            <p:cNvSpPr txBox="1"/>
            <p:nvPr/>
          </p:nvSpPr>
          <p:spPr>
            <a:xfrm>
              <a:off x="7429434" y="4166552"/>
              <a:ext cx="1665823" cy="261610"/>
            </a:xfrm>
            <a:prstGeom prst="rect">
              <a:avLst/>
            </a:prstGeom>
            <a:noFill/>
          </p:spPr>
          <p:txBody>
            <a:bodyPr wrap="square" rtlCol="0">
              <a:spAutoFit/>
            </a:bodyPr>
            <a:lstStyle/>
            <a:p>
              <a:pPr algn="ctr"/>
              <a:r>
                <a:rPr lang="de-DE" sz="1100" b="1" dirty="0">
                  <a:latin typeface="Calibri Light" panose="020F0302020204030204" pitchFamily="34" charset="0"/>
                  <a:cs typeface="Calibri Light" panose="020F0302020204030204" pitchFamily="34" charset="0"/>
                </a:rPr>
                <a:t>Loyale Partner</a:t>
              </a:r>
              <a:endParaRPr lang="de-DE" sz="1400" b="1" dirty="0">
                <a:latin typeface="Calibri Light" panose="020F0302020204030204" pitchFamily="34" charset="0"/>
                <a:cs typeface="Calibri Light" panose="020F0302020204030204" pitchFamily="34" charset="0"/>
              </a:endParaRPr>
            </a:p>
          </p:txBody>
        </p:sp>
        <p:sp>
          <p:nvSpPr>
            <p:cNvPr id="42" name="Rechteck 41">
              <a:extLst>
                <a:ext uri="{FF2B5EF4-FFF2-40B4-BE49-F238E27FC236}">
                  <a16:creationId xmlns="" xmlns:a16="http://schemas.microsoft.com/office/drawing/2014/main" id="{FD996DB3-E8C5-4558-91A1-0DD9A529C958}"/>
                </a:ext>
              </a:extLst>
            </p:cNvPr>
            <p:cNvSpPr/>
            <p:nvPr/>
          </p:nvSpPr>
          <p:spPr>
            <a:xfrm>
              <a:off x="7429435" y="4788785"/>
              <a:ext cx="1665823" cy="1423985"/>
            </a:xfrm>
            <a:prstGeom prst="rect">
              <a:avLst/>
            </a:prstGeom>
            <a:solidFill>
              <a:schemeClr val="bg1"/>
            </a:solidFill>
            <a:ln w="6350">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a:latin typeface="Calibri Light" panose="020F0302020204030204" pitchFamily="34" charset="0"/>
                <a:cs typeface="Calibri Light" panose="020F0302020204030204" pitchFamily="34" charset="0"/>
              </a:endParaRPr>
            </a:p>
          </p:txBody>
        </p:sp>
        <p:sp>
          <p:nvSpPr>
            <p:cNvPr id="43" name="Textfeld 42">
              <a:extLst>
                <a:ext uri="{FF2B5EF4-FFF2-40B4-BE49-F238E27FC236}">
                  <a16:creationId xmlns="" xmlns:a16="http://schemas.microsoft.com/office/drawing/2014/main" id="{906085F7-4688-4BE5-8A8A-0692C3DE12AA}"/>
                </a:ext>
              </a:extLst>
            </p:cNvPr>
            <p:cNvSpPr txBox="1"/>
            <p:nvPr/>
          </p:nvSpPr>
          <p:spPr>
            <a:xfrm>
              <a:off x="7429434" y="5818971"/>
              <a:ext cx="1665823" cy="261610"/>
            </a:xfrm>
            <a:prstGeom prst="rect">
              <a:avLst/>
            </a:prstGeom>
            <a:noFill/>
          </p:spPr>
          <p:txBody>
            <a:bodyPr wrap="square" rtlCol="0">
              <a:spAutoFit/>
            </a:bodyPr>
            <a:lstStyle/>
            <a:p>
              <a:pPr algn="ctr"/>
              <a:r>
                <a:rPr lang="de-DE" sz="1100" b="1" dirty="0">
                  <a:latin typeface="Calibri Light" panose="020F0302020204030204" pitchFamily="34" charset="0"/>
                  <a:cs typeface="Calibri Light" panose="020F0302020204030204" pitchFamily="34" charset="0"/>
                </a:rPr>
                <a:t>Gewinnung neuer Partner</a:t>
              </a:r>
              <a:endParaRPr lang="de-DE" sz="1400" b="1" dirty="0">
                <a:latin typeface="Calibri Light" panose="020F0302020204030204" pitchFamily="34" charset="0"/>
                <a:cs typeface="Calibri Light" panose="020F0302020204030204" pitchFamily="34" charset="0"/>
              </a:endParaRPr>
            </a:p>
          </p:txBody>
        </p:sp>
        <p:pic>
          <p:nvPicPr>
            <p:cNvPr id="38" name="Grafik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4261" y="5104558"/>
              <a:ext cx="698146" cy="643029"/>
            </a:xfrm>
            <a:prstGeom prst="rect">
              <a:avLst/>
            </a:prstGeom>
          </p:spPr>
        </p:pic>
        <p:pic>
          <p:nvPicPr>
            <p:cNvPr id="44" name="Grafik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6027" y="1717999"/>
              <a:ext cx="1002063" cy="720000"/>
            </a:xfrm>
            <a:prstGeom prst="rect">
              <a:avLst/>
            </a:prstGeom>
          </p:spPr>
        </p:pic>
        <p:pic>
          <p:nvPicPr>
            <p:cNvPr id="47" name="Grafik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3932" y="3418141"/>
              <a:ext cx="746251" cy="720000"/>
            </a:xfrm>
            <a:prstGeom prst="rect">
              <a:avLst/>
            </a:prstGeom>
          </p:spPr>
        </p:pic>
      </p:grpSp>
      <p:graphicFrame>
        <p:nvGraphicFramePr>
          <p:cNvPr id="41" name="Inhaltsplatzhalter 7"/>
          <p:cNvGraphicFramePr>
            <a:graphicFrameLocks noGrp="1"/>
          </p:cNvGraphicFramePr>
          <p:nvPr>
            <p:ph idx="1"/>
            <p:extLst/>
          </p:nvPr>
        </p:nvGraphicFramePr>
        <p:xfrm>
          <a:off x="411163" y="1393371"/>
          <a:ext cx="9099965" cy="4926406"/>
        </p:xfrm>
        <a:graphic>
          <a:graphicData uri="http://schemas.openxmlformats.org/drawingml/2006/chart">
            <c:chart xmlns:c="http://schemas.openxmlformats.org/drawingml/2006/chart" xmlns:r="http://schemas.openxmlformats.org/officeDocument/2006/relationships" r:id="rId6"/>
          </a:graphicData>
        </a:graphic>
      </p:graphicFrame>
      <p:sp>
        <p:nvSpPr>
          <p:cNvPr id="45" name="Textfeld 44"/>
          <p:cNvSpPr txBox="1"/>
          <p:nvPr/>
        </p:nvSpPr>
        <p:spPr>
          <a:xfrm>
            <a:off x="2761158" y="3651998"/>
            <a:ext cx="1060034" cy="553998"/>
          </a:xfrm>
          <a:prstGeom prst="rect">
            <a:avLst/>
          </a:prstGeom>
          <a:noFill/>
        </p:spPr>
        <p:txBody>
          <a:bodyPr wrap="none" rtlCol="0">
            <a:spAutoFit/>
          </a:bodyPr>
          <a:lstStyle/>
          <a:p>
            <a:pPr algn="ctr"/>
            <a:r>
              <a:rPr lang="de-DE" sz="1600" b="1" dirty="0">
                <a:solidFill>
                  <a:srgbClr val="BDA477"/>
                </a:solidFill>
                <a:latin typeface="Calibri Light" panose="020F0302020204030204" pitchFamily="34" charset="0"/>
                <a:cs typeface="Calibri Light" panose="020F0302020204030204" pitchFamily="34" charset="0"/>
              </a:rPr>
              <a:t>+14,2%</a:t>
            </a:r>
          </a:p>
          <a:p>
            <a:pPr algn="ctr"/>
            <a:r>
              <a:rPr lang="de-DE" sz="1400" dirty="0">
                <a:solidFill>
                  <a:srgbClr val="BDA477"/>
                </a:solidFill>
                <a:latin typeface="Calibri Light" panose="020F0302020204030204" pitchFamily="34" charset="0"/>
                <a:cs typeface="Calibri Light" panose="020F0302020204030204" pitchFamily="34" charset="0"/>
              </a:rPr>
              <a:t>zum Vorjahr</a:t>
            </a:r>
          </a:p>
        </p:txBody>
      </p:sp>
      <p:sp>
        <p:nvSpPr>
          <p:cNvPr id="46" name="Textfeld 45"/>
          <p:cNvSpPr txBox="1"/>
          <p:nvPr/>
        </p:nvSpPr>
        <p:spPr>
          <a:xfrm>
            <a:off x="5697941" y="2105275"/>
            <a:ext cx="1775845" cy="553998"/>
          </a:xfrm>
          <a:prstGeom prst="rect">
            <a:avLst/>
          </a:prstGeom>
          <a:noFill/>
        </p:spPr>
        <p:txBody>
          <a:bodyPr wrap="square" rtlCol="0">
            <a:spAutoFit/>
          </a:bodyPr>
          <a:lstStyle/>
          <a:p>
            <a:pPr algn="ctr"/>
            <a:r>
              <a:rPr lang="de-DE" sz="1600" b="1" dirty="0">
                <a:solidFill>
                  <a:srgbClr val="BDA477"/>
                </a:solidFill>
                <a:latin typeface="Calibri Light" panose="020F0302020204030204" pitchFamily="34" charset="0"/>
                <a:cs typeface="Calibri Light" panose="020F0302020204030204" pitchFamily="34" charset="0"/>
              </a:rPr>
              <a:t>+2,4%</a:t>
            </a:r>
          </a:p>
          <a:p>
            <a:pPr algn="ctr"/>
            <a:r>
              <a:rPr lang="de-DE" sz="1400" dirty="0">
                <a:solidFill>
                  <a:srgbClr val="BDA477"/>
                </a:solidFill>
                <a:latin typeface="Calibri Light" panose="020F0302020204030204" pitchFamily="34" charset="0"/>
                <a:cs typeface="Calibri Light" panose="020F0302020204030204" pitchFamily="34" charset="0"/>
              </a:rPr>
              <a:t>zum Vorjahr</a:t>
            </a:r>
          </a:p>
        </p:txBody>
      </p:sp>
      <p:sp>
        <p:nvSpPr>
          <p:cNvPr id="51" name="Textfeld 50"/>
          <p:cNvSpPr txBox="1"/>
          <p:nvPr/>
        </p:nvSpPr>
        <p:spPr>
          <a:xfrm>
            <a:off x="3866072" y="3428064"/>
            <a:ext cx="1060034" cy="553998"/>
          </a:xfrm>
          <a:prstGeom prst="rect">
            <a:avLst/>
          </a:prstGeom>
          <a:noFill/>
        </p:spPr>
        <p:txBody>
          <a:bodyPr wrap="none" rtlCol="0">
            <a:spAutoFit/>
          </a:bodyPr>
          <a:lstStyle/>
          <a:p>
            <a:pPr algn="ctr"/>
            <a:r>
              <a:rPr lang="de-DE" sz="1600" b="1" dirty="0">
                <a:solidFill>
                  <a:srgbClr val="BDA477"/>
                </a:solidFill>
                <a:latin typeface="Calibri Light" panose="020F0302020204030204" pitchFamily="34" charset="0"/>
                <a:cs typeface="Calibri Light" panose="020F0302020204030204" pitchFamily="34" charset="0"/>
              </a:rPr>
              <a:t>+15,6%</a:t>
            </a:r>
          </a:p>
          <a:p>
            <a:pPr algn="ctr"/>
            <a:r>
              <a:rPr lang="de-DE" sz="1400" dirty="0">
                <a:solidFill>
                  <a:srgbClr val="BDA477"/>
                </a:solidFill>
                <a:latin typeface="Calibri Light" panose="020F0302020204030204" pitchFamily="34" charset="0"/>
                <a:cs typeface="Calibri Light" panose="020F0302020204030204" pitchFamily="34" charset="0"/>
              </a:rPr>
              <a:t>zum Vorjahr</a:t>
            </a:r>
          </a:p>
        </p:txBody>
      </p:sp>
      <p:sp>
        <p:nvSpPr>
          <p:cNvPr id="56" name="Textfeld 55"/>
          <p:cNvSpPr txBox="1"/>
          <p:nvPr/>
        </p:nvSpPr>
        <p:spPr>
          <a:xfrm>
            <a:off x="4960889" y="2161000"/>
            <a:ext cx="1060034" cy="553998"/>
          </a:xfrm>
          <a:prstGeom prst="rect">
            <a:avLst/>
          </a:prstGeom>
          <a:noFill/>
        </p:spPr>
        <p:txBody>
          <a:bodyPr wrap="none" rtlCol="0">
            <a:spAutoFit/>
          </a:bodyPr>
          <a:lstStyle/>
          <a:p>
            <a:pPr algn="ctr"/>
            <a:r>
              <a:rPr lang="de-DE" sz="1600" b="1" dirty="0">
                <a:solidFill>
                  <a:srgbClr val="BDA477"/>
                </a:solidFill>
                <a:latin typeface="Calibri Light" panose="020F0302020204030204" pitchFamily="34" charset="0"/>
                <a:cs typeface="Calibri Light" panose="020F0302020204030204" pitchFamily="34" charset="0"/>
              </a:rPr>
              <a:t>+77,0%</a:t>
            </a:r>
          </a:p>
          <a:p>
            <a:pPr algn="ctr"/>
            <a:r>
              <a:rPr lang="de-DE" sz="1400" dirty="0">
                <a:solidFill>
                  <a:srgbClr val="BDA477"/>
                </a:solidFill>
                <a:latin typeface="Calibri Light" panose="020F0302020204030204" pitchFamily="34" charset="0"/>
                <a:cs typeface="Calibri Light" panose="020F0302020204030204" pitchFamily="34" charset="0"/>
              </a:rPr>
              <a:t>zum Vorjahr</a:t>
            </a:r>
          </a:p>
        </p:txBody>
      </p:sp>
      <p:sp>
        <p:nvSpPr>
          <p:cNvPr id="35" name="Textfeld 34"/>
          <p:cNvSpPr txBox="1"/>
          <p:nvPr/>
        </p:nvSpPr>
        <p:spPr>
          <a:xfrm>
            <a:off x="6818813" y="1856293"/>
            <a:ext cx="1775845" cy="553998"/>
          </a:xfrm>
          <a:prstGeom prst="rect">
            <a:avLst/>
          </a:prstGeom>
          <a:noFill/>
        </p:spPr>
        <p:txBody>
          <a:bodyPr wrap="square" rtlCol="0">
            <a:spAutoFit/>
          </a:bodyPr>
          <a:lstStyle/>
          <a:p>
            <a:pPr algn="ctr"/>
            <a:r>
              <a:rPr lang="de-DE" sz="1600" b="1" dirty="0">
                <a:solidFill>
                  <a:srgbClr val="BDA477"/>
                </a:solidFill>
                <a:latin typeface="Calibri Light" panose="020F0302020204030204" pitchFamily="34" charset="0"/>
                <a:cs typeface="Calibri Light" panose="020F0302020204030204" pitchFamily="34" charset="0"/>
              </a:rPr>
              <a:t>+8,3%</a:t>
            </a:r>
          </a:p>
          <a:p>
            <a:pPr algn="ctr"/>
            <a:r>
              <a:rPr lang="de-DE" sz="1400" dirty="0">
                <a:solidFill>
                  <a:srgbClr val="BDA477"/>
                </a:solidFill>
                <a:latin typeface="Calibri Light" panose="020F0302020204030204" pitchFamily="34" charset="0"/>
                <a:cs typeface="Calibri Light" panose="020F0302020204030204" pitchFamily="34" charset="0"/>
              </a:rPr>
              <a:t>zum Vorjahr</a:t>
            </a:r>
          </a:p>
        </p:txBody>
      </p:sp>
      <p:sp>
        <p:nvSpPr>
          <p:cNvPr id="4" name="Pfeil: gestreift nach rechts 3">
            <a:extLst>
              <a:ext uri="{FF2B5EF4-FFF2-40B4-BE49-F238E27FC236}">
                <a16:creationId xmlns="" xmlns:a16="http://schemas.microsoft.com/office/drawing/2014/main" id="{56774139-EFEF-472B-9C11-E7C30CB5954A}"/>
              </a:ext>
            </a:extLst>
          </p:cNvPr>
          <p:cNvSpPr/>
          <p:nvPr/>
        </p:nvSpPr>
        <p:spPr>
          <a:xfrm rot="16200000">
            <a:off x="8316921" y="1893427"/>
            <a:ext cx="976883" cy="553998"/>
          </a:xfrm>
          <a:prstGeom prst="stripedRightArrow">
            <a:avLst/>
          </a:prstGeom>
          <a:gradFill flip="none" rotWithShape="1">
            <a:gsLst>
              <a:gs pos="0">
                <a:srgbClr val="BDA477">
                  <a:tint val="66000"/>
                  <a:satMod val="160000"/>
                </a:srgbClr>
              </a:gs>
              <a:gs pos="50000">
                <a:srgbClr val="BDA477">
                  <a:tint val="44500"/>
                  <a:satMod val="160000"/>
                </a:srgbClr>
              </a:gs>
              <a:gs pos="100000">
                <a:srgbClr val="BDA477">
                  <a:tint val="23500"/>
                  <a:satMod val="160000"/>
                </a:srgbClr>
              </a:gs>
            </a:gsLst>
            <a:lin ang="8100000" scaled="1"/>
            <a:tileRect/>
          </a:gradFill>
          <a:ln>
            <a:solidFill>
              <a:srgbClr val="BDA47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1522204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xmlns="" id="{85C86D1F-1F78-4226-8092-428CCE0C3534}"/>
              </a:ext>
            </a:extLst>
          </p:cNvPr>
          <p:cNvSpPr>
            <a:spLocks noGrp="1"/>
          </p:cNvSpPr>
          <p:nvPr>
            <p:ph type="body" sz="quarter" idx="10"/>
          </p:nvPr>
        </p:nvSpPr>
        <p:spPr/>
        <p:txBody>
          <a:bodyPr/>
          <a:lstStyle/>
          <a:p>
            <a:r>
              <a:rPr lang="de-DE" dirty="0"/>
              <a:t>RWB Private Capital Fonds</a:t>
            </a:r>
            <a:br>
              <a:rPr lang="de-DE" dirty="0"/>
            </a:br>
            <a:r>
              <a:rPr lang="de-DE" sz="1600" dirty="0"/>
              <a:t>Zwei verschiedene Konzepte bieten den Zugang zur exklusiven Anlageklasse Private Equity</a:t>
            </a:r>
            <a:endParaRPr lang="de-DE" dirty="0"/>
          </a:p>
        </p:txBody>
      </p:sp>
      <p:sp>
        <p:nvSpPr>
          <p:cNvPr id="2" name="Foliennummernplatzhalter 1"/>
          <p:cNvSpPr>
            <a:spLocks noGrp="1"/>
          </p:cNvSpPr>
          <p:nvPr>
            <p:ph type="sldNum" sz="quarter" idx="4"/>
          </p:nvPr>
        </p:nvSpPr>
        <p:spPr/>
        <p:txBody>
          <a:bodyPr/>
          <a:lstStyle/>
          <a:p>
            <a:fld id="{DB151344-2787-0F42-9B8B-AE263F6B6993}" type="slidenum">
              <a:rPr lang="de-DE" smtClean="0"/>
              <a:pPr/>
              <a:t>60</a:t>
            </a:fld>
            <a:endParaRPr lang="de-DE" dirty="0"/>
          </a:p>
        </p:txBody>
      </p:sp>
      <p:graphicFrame>
        <p:nvGraphicFramePr>
          <p:cNvPr id="13" name="Group 224"/>
          <p:cNvGraphicFramePr>
            <a:graphicFrameLocks noGrp="1"/>
          </p:cNvGraphicFramePr>
          <p:nvPr>
            <p:extLst/>
          </p:nvPr>
        </p:nvGraphicFramePr>
        <p:xfrm>
          <a:off x="817684" y="1370975"/>
          <a:ext cx="10224000" cy="4803681"/>
        </p:xfrm>
        <a:graphic>
          <a:graphicData uri="http://schemas.openxmlformats.org/drawingml/2006/table">
            <a:tbl>
              <a:tblPr>
                <a:effectLst/>
              </a:tblPr>
              <a:tblGrid>
                <a:gridCol w="1584000">
                  <a:extLst>
                    <a:ext uri="{9D8B030D-6E8A-4147-A177-3AD203B41FA5}">
                      <a16:colId xmlns:a16="http://schemas.microsoft.com/office/drawing/2014/main" xmlns="" val="20000"/>
                    </a:ext>
                  </a:extLst>
                </a:gridCol>
                <a:gridCol w="4320000">
                  <a:extLst>
                    <a:ext uri="{9D8B030D-6E8A-4147-A177-3AD203B41FA5}">
                      <a16:colId xmlns:a16="http://schemas.microsoft.com/office/drawing/2014/main" xmlns="" val="20001"/>
                    </a:ext>
                  </a:extLst>
                </a:gridCol>
                <a:gridCol w="4320000">
                  <a:extLst>
                    <a:ext uri="{9D8B030D-6E8A-4147-A177-3AD203B41FA5}">
                      <a16:colId xmlns:a16="http://schemas.microsoft.com/office/drawing/2014/main" xmlns="" val="20002"/>
                    </a:ext>
                  </a:extLst>
                </a:gridCol>
              </a:tblGrid>
              <a:tr h="803565">
                <a:tc>
                  <a:txBody>
                    <a:bodyPr/>
                    <a:lstStyle/>
                    <a:p>
                      <a:pPr marL="342900" marR="0" lvl="0" indent="-342900" algn="ctr" defTabSz="457200" rtl="0" eaLnBrk="1" fontAlgn="base" latinLnBrk="0" hangingPunct="1">
                        <a:lnSpc>
                          <a:spcPts val="1200"/>
                        </a:lnSpc>
                        <a:spcBef>
                          <a:spcPct val="20000"/>
                        </a:spcBef>
                        <a:spcAft>
                          <a:spcPct val="0"/>
                        </a:spcAft>
                        <a:buClrTx/>
                        <a:buSzTx/>
                        <a:buFont typeface="Arial" charset="0"/>
                        <a:buNone/>
                        <a:tabLst/>
                      </a:pPr>
                      <a:endParaRPr lang="de-DE" sz="1300" b="1" kern="1200" dirty="0">
                        <a:solidFill>
                          <a:schemeClr val="bg1"/>
                        </a:solidFill>
                        <a:latin typeface="+mj-lt"/>
                        <a:ea typeface="ヒラギノ角ゴ Pro W3" charset="-128"/>
                        <a:cs typeface="Calibri" pitchFamily="34" charset="0"/>
                      </a:endParaRPr>
                    </a:p>
                  </a:txBody>
                  <a:tcPr marL="179991" marR="179991" marT="72000" marB="72000" anchor="ctr" horzOverflow="overflow">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E4F4C"/>
                    </a:solidFill>
                  </a:tcPr>
                </a:tc>
                <a:tc>
                  <a:txBody>
                    <a:bodyPr/>
                    <a:lstStyle/>
                    <a:p>
                      <a:pPr marL="342900" marR="0" lvl="0" indent="-342900" algn="ctr" defTabSz="457200" rtl="0" eaLnBrk="1" fontAlgn="base" latinLnBrk="0" hangingPunct="1">
                        <a:lnSpc>
                          <a:spcPts val="1200"/>
                        </a:lnSpc>
                        <a:spcBef>
                          <a:spcPct val="20000"/>
                        </a:spcBef>
                        <a:spcAft>
                          <a:spcPct val="0"/>
                        </a:spcAft>
                        <a:buClrTx/>
                        <a:buSzTx/>
                        <a:buFont typeface="Arial" charset="0"/>
                        <a:buNone/>
                        <a:tabLst/>
                      </a:pPr>
                      <a:r>
                        <a:rPr lang="de-DE" sz="1400" b="1" kern="1200" dirty="0">
                          <a:solidFill>
                            <a:schemeClr val="bg1"/>
                          </a:solidFill>
                          <a:latin typeface="+mn-lt"/>
                          <a:ea typeface="ヒラギノ角ゴ Pro W3" charset="-128"/>
                          <a:cs typeface="Calibri" pitchFamily="34" charset="0"/>
                        </a:rPr>
                        <a:t>MPE</a:t>
                      </a:r>
                      <a:r>
                        <a:rPr lang="de-DE" sz="1400" b="1" kern="1200" baseline="0" dirty="0">
                          <a:solidFill>
                            <a:schemeClr val="bg1"/>
                          </a:solidFill>
                          <a:latin typeface="+mn-lt"/>
                          <a:ea typeface="ヒラギノ角ゴ Pro W3" charset="-128"/>
                          <a:cs typeface="Calibri" pitchFamily="34" charset="0"/>
                        </a:rPr>
                        <a:t> Direct Return Fonds</a:t>
                      </a:r>
                      <a:endParaRPr lang="de-DE" sz="1400" b="1" kern="1200" dirty="0">
                        <a:solidFill>
                          <a:schemeClr val="bg1"/>
                        </a:solidFill>
                        <a:latin typeface="+mj-lt"/>
                        <a:ea typeface="ヒラギノ角ゴ Pro W3" charset="-128"/>
                        <a:cs typeface="Calibri" pitchFamily="34" charset="0"/>
                      </a:endParaRPr>
                    </a:p>
                  </a:txBody>
                  <a:tcPr marL="179991" marR="179991"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E4F4C"/>
                    </a:solidFill>
                  </a:tcPr>
                </a:tc>
                <a:tc>
                  <a:txBody>
                    <a:bodyPr/>
                    <a:lstStyle/>
                    <a:p>
                      <a:pPr marL="342900" marR="0" lvl="0" indent="-342900" algn="ctr" defTabSz="457200" rtl="0" eaLnBrk="1" fontAlgn="base" latinLnBrk="0" hangingPunct="1">
                        <a:lnSpc>
                          <a:spcPts val="1200"/>
                        </a:lnSpc>
                        <a:spcBef>
                          <a:spcPct val="20000"/>
                        </a:spcBef>
                        <a:spcAft>
                          <a:spcPct val="0"/>
                        </a:spcAft>
                        <a:buClrTx/>
                        <a:buSzTx/>
                        <a:buFont typeface="Arial" charset="0"/>
                        <a:buNone/>
                        <a:tabLst/>
                      </a:pPr>
                      <a:r>
                        <a:rPr lang="de-DE" sz="1400" b="1" kern="1200" dirty="0">
                          <a:solidFill>
                            <a:schemeClr val="bg1"/>
                          </a:solidFill>
                          <a:latin typeface="+mn-lt"/>
                          <a:ea typeface="ヒラギノ角ゴ Pro W3" charset="-128"/>
                          <a:cs typeface="Calibri" pitchFamily="34" charset="0"/>
                        </a:rPr>
                        <a:t>MPE International </a:t>
                      </a:r>
                      <a:r>
                        <a:rPr lang="de-DE" sz="1400" b="1" kern="1200" baseline="0" dirty="0">
                          <a:solidFill>
                            <a:schemeClr val="bg1"/>
                          </a:solidFill>
                          <a:latin typeface="+mn-lt"/>
                          <a:ea typeface="ヒラギノ角ゴ Pro W3" charset="-128"/>
                          <a:cs typeface="Calibri" pitchFamily="34" charset="0"/>
                        </a:rPr>
                        <a:t>Fonds</a:t>
                      </a:r>
                    </a:p>
                  </a:txBody>
                  <a:tcPr marL="179991" marR="179991" marT="72000" marB="72000" anchor="ctr" horzOverflow="overflow">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E4F4C"/>
                    </a:solidFill>
                  </a:tcPr>
                </a:tc>
                <a:extLst>
                  <a:ext uri="{0D108BD9-81ED-4DB2-BD59-A6C34878D82A}">
                    <a16:rowId xmlns:a16="http://schemas.microsoft.com/office/drawing/2014/main" xmlns="" val="10000"/>
                  </a:ext>
                </a:extLst>
              </a:tr>
              <a:tr h="666686">
                <a:tc>
                  <a:txBody>
                    <a:bodyPr/>
                    <a:lstStyle/>
                    <a:p>
                      <a:pPr algn="l">
                        <a:spcAft>
                          <a:spcPts val="600"/>
                        </a:spcAft>
                      </a:pPr>
                      <a:r>
                        <a:rPr lang="de-DE" sz="1300" b="1" kern="1200" dirty="0">
                          <a:solidFill>
                            <a:srgbClr val="2E4F4C"/>
                          </a:solidFill>
                          <a:latin typeface="+mn-lt"/>
                          <a:ea typeface="+mn-ea"/>
                          <a:cs typeface="+mn-cs"/>
                        </a:rPr>
                        <a:t>Laufzeit</a:t>
                      </a:r>
                      <a:endParaRPr lang="de-DE" sz="1300" b="1" dirty="0">
                        <a:solidFill>
                          <a:srgbClr val="2E4F4C"/>
                        </a:solidFill>
                        <a:latin typeface="+mj-lt"/>
                      </a:endParaRPr>
                    </a:p>
                  </a:txBody>
                  <a:tcPr marL="68580" marR="68580" marT="36000" marB="3600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de-DE" sz="1100" b="0" kern="1200" dirty="0">
                          <a:solidFill>
                            <a:schemeClr val="tx1"/>
                          </a:solidFill>
                          <a:latin typeface="+mn-lt"/>
                          <a:ea typeface="+mn-ea"/>
                          <a:cs typeface="+mn-cs"/>
                        </a:rPr>
                        <a:t>Kürzere Laufzeit</a:t>
                      </a:r>
                      <a:endParaRPr lang="de-DE" sz="1100" b="1" dirty="0">
                        <a:latin typeface="+mj-lt"/>
                      </a:endParaRP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de-DE" sz="1100" b="0" kern="1200" dirty="0">
                          <a:solidFill>
                            <a:schemeClr val="tx1"/>
                          </a:solidFill>
                          <a:latin typeface="+mn-lt"/>
                          <a:ea typeface="+mn-ea"/>
                          <a:cs typeface="+mn-cs"/>
                        </a:rPr>
                        <a:t>Längere Laufzeit</a:t>
                      </a:r>
                      <a:endParaRPr lang="de-DE" sz="1100" b="1" dirty="0">
                        <a:latin typeface="+mj-lt"/>
                      </a:endParaRPr>
                    </a:p>
                  </a:txBody>
                  <a:tcPr marL="68580" marR="68580" marT="36000" marB="360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666686">
                <a:tc>
                  <a:txBody>
                    <a:bodyPr/>
                    <a:lstStyle/>
                    <a:p>
                      <a:pPr algn="l">
                        <a:spcAft>
                          <a:spcPts val="600"/>
                        </a:spcAft>
                      </a:pPr>
                      <a:r>
                        <a:rPr lang="de-DE" sz="1300" b="1" kern="1200" dirty="0">
                          <a:solidFill>
                            <a:srgbClr val="2E4F4C"/>
                          </a:solidFill>
                          <a:latin typeface="+mn-lt"/>
                          <a:ea typeface="+mn-ea"/>
                          <a:cs typeface="+mn-cs"/>
                        </a:rPr>
                        <a:t>Erfolgsmerkmale</a:t>
                      </a:r>
                      <a:endParaRPr lang="de-DE" sz="1300" b="1" dirty="0">
                        <a:solidFill>
                          <a:srgbClr val="2E4F4C"/>
                        </a:solidFill>
                        <a:latin typeface="+mj-lt"/>
                      </a:endParaRPr>
                    </a:p>
                  </a:txBody>
                  <a:tcPr marL="68580" marR="68580" marT="36000" marB="3600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de-DE" sz="1100" b="0" kern="1200" dirty="0">
                          <a:solidFill>
                            <a:schemeClr val="tx1"/>
                          </a:solidFill>
                          <a:latin typeface="+mn-lt"/>
                          <a:ea typeface="+mn-ea"/>
                          <a:cs typeface="+mn-cs"/>
                        </a:rPr>
                        <a:t>Frühere Rückflüsse aufgrund schneller Investition</a:t>
                      </a:r>
                      <a:r>
                        <a:rPr lang="de-DE" sz="1100" b="0" kern="1200" baseline="0" dirty="0">
                          <a:solidFill>
                            <a:schemeClr val="tx1"/>
                          </a:solidFill>
                          <a:latin typeface="+mn-lt"/>
                          <a:ea typeface="+mn-ea"/>
                          <a:cs typeface="+mn-cs"/>
                        </a:rPr>
                        <a:t> und nur einer Investitionsrunde</a:t>
                      </a:r>
                      <a:endParaRPr lang="de-DE" sz="1100" b="0" kern="1200" dirty="0">
                        <a:solidFill>
                          <a:schemeClr val="tx1"/>
                        </a:solidFill>
                        <a:latin typeface="+mn-lt"/>
                        <a:ea typeface="+mn-ea"/>
                        <a:cs typeface="+mn-cs"/>
                      </a:endParaRP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spcAft>
                          <a:spcPts val="600"/>
                        </a:spcAft>
                      </a:pPr>
                      <a:r>
                        <a:rPr lang="de-DE" sz="1100" b="0" kern="1200" dirty="0">
                          <a:solidFill>
                            <a:schemeClr val="tx1"/>
                          </a:solidFill>
                          <a:latin typeface="+mn-lt"/>
                          <a:ea typeface="+mn-ea"/>
                          <a:cs typeface="+mn-cs"/>
                        </a:rPr>
                        <a:t>Sehr breite und weltweite</a:t>
                      </a:r>
                      <a:r>
                        <a:rPr lang="de-DE" sz="1100" b="0" kern="1200" baseline="0" dirty="0">
                          <a:solidFill>
                            <a:schemeClr val="tx1"/>
                          </a:solidFill>
                          <a:latin typeface="+mn-lt"/>
                          <a:ea typeface="+mn-ea"/>
                          <a:cs typeface="+mn-cs"/>
                        </a:rPr>
                        <a:t> Streuung mit Wiederveranlagungsprinzip</a:t>
                      </a:r>
                      <a:endParaRPr lang="de-DE" sz="1100" b="0" kern="1200" dirty="0">
                        <a:solidFill>
                          <a:schemeClr val="tx1"/>
                        </a:solidFill>
                        <a:latin typeface="+mn-lt"/>
                        <a:ea typeface="+mn-ea"/>
                        <a:cs typeface="+mn-cs"/>
                      </a:endParaRPr>
                    </a:p>
                  </a:txBody>
                  <a:tcPr marL="68580" marR="68580" marT="36000" marB="360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2"/>
                  </a:ext>
                </a:extLst>
              </a:tr>
              <a:tr h="666686">
                <a:tc>
                  <a:txBody>
                    <a:bodyPr/>
                    <a:lstStyle/>
                    <a:p>
                      <a:pPr algn="l">
                        <a:spcAft>
                          <a:spcPts val="600"/>
                        </a:spcAft>
                      </a:pPr>
                      <a:r>
                        <a:rPr lang="de-DE" sz="1300" b="1" kern="1200" dirty="0">
                          <a:solidFill>
                            <a:srgbClr val="2E4F4C"/>
                          </a:solidFill>
                          <a:latin typeface="+mn-lt"/>
                          <a:ea typeface="+mn-ea"/>
                          <a:cs typeface="+mn-cs"/>
                        </a:rPr>
                        <a:t>Anlageregion</a:t>
                      </a:r>
                      <a:endParaRPr lang="de-DE" sz="1300" b="1" dirty="0">
                        <a:solidFill>
                          <a:srgbClr val="2E4F4C"/>
                        </a:solidFill>
                        <a:latin typeface="+mj-lt"/>
                      </a:endParaRPr>
                    </a:p>
                  </a:txBody>
                  <a:tcPr marL="68580" marR="68580" marT="36000" marB="3600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457200" rtl="0" eaLnBrk="1" latinLnBrk="0" hangingPunct="1">
                        <a:spcAft>
                          <a:spcPts val="600"/>
                        </a:spcAft>
                      </a:pPr>
                      <a:r>
                        <a:rPr lang="de-DE" sz="1100" b="0" kern="1200" dirty="0">
                          <a:solidFill>
                            <a:schemeClr val="tx1"/>
                          </a:solidFill>
                          <a:latin typeface="+mn-lt"/>
                          <a:ea typeface="+mn-ea"/>
                          <a:cs typeface="+mn-cs"/>
                        </a:rPr>
                        <a:t>Nordamerika und Europa</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457200" rtl="0" eaLnBrk="1" latinLnBrk="0" hangingPunct="1">
                        <a:spcAft>
                          <a:spcPts val="600"/>
                        </a:spcAft>
                      </a:pPr>
                      <a:r>
                        <a:rPr lang="de-DE" sz="1100" b="0" kern="1200" dirty="0">
                          <a:solidFill>
                            <a:schemeClr val="tx1"/>
                          </a:solidFill>
                          <a:latin typeface="+mn-lt"/>
                          <a:ea typeface="+mn-ea"/>
                          <a:cs typeface="+mn-cs"/>
                        </a:rPr>
                        <a:t>Fokus auf Nordamerika und Europa; </a:t>
                      </a:r>
                      <a:br>
                        <a:rPr lang="de-DE" sz="1100" b="0" kern="1200" dirty="0">
                          <a:solidFill>
                            <a:schemeClr val="tx1"/>
                          </a:solidFill>
                          <a:latin typeface="+mn-lt"/>
                          <a:ea typeface="+mn-ea"/>
                          <a:cs typeface="+mn-cs"/>
                        </a:rPr>
                      </a:br>
                      <a:r>
                        <a:rPr lang="de-DE" sz="1100" b="0" kern="1200" dirty="0">
                          <a:solidFill>
                            <a:schemeClr val="tx1"/>
                          </a:solidFill>
                          <a:latin typeface="+mn-lt"/>
                          <a:ea typeface="+mn-ea"/>
                          <a:cs typeface="+mn-cs"/>
                        </a:rPr>
                        <a:t>Beimischung von Asien/Pazifik ebenso möglich</a:t>
                      </a:r>
                    </a:p>
                  </a:txBody>
                  <a:tcPr marL="68580" marR="68580" marT="36000" marB="360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666686">
                <a:tc>
                  <a:txBody>
                    <a:bodyPr/>
                    <a:lstStyle/>
                    <a:p>
                      <a:pPr algn="l">
                        <a:spcAft>
                          <a:spcPts val="600"/>
                        </a:spcAft>
                      </a:pPr>
                      <a:r>
                        <a:rPr lang="de-DE" sz="1300" b="1" kern="1200" dirty="0">
                          <a:solidFill>
                            <a:srgbClr val="2E4F4C"/>
                          </a:solidFill>
                          <a:latin typeface="+mn-lt"/>
                          <a:ea typeface="+mn-ea"/>
                          <a:cs typeface="+mn-cs"/>
                        </a:rPr>
                        <a:t>Investitionsquote</a:t>
                      </a:r>
                      <a:endParaRPr lang="de-DE" sz="1300" b="1" dirty="0">
                        <a:solidFill>
                          <a:srgbClr val="2E4F4C"/>
                        </a:solidFill>
                        <a:latin typeface="+mj-lt"/>
                      </a:endParaRPr>
                    </a:p>
                  </a:txBody>
                  <a:tcPr marL="68580" marR="68580" marT="36000" marB="3600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spcAft>
                          <a:spcPts val="600"/>
                        </a:spcAft>
                      </a:pPr>
                      <a:r>
                        <a:rPr lang="de-DE" sz="1100" b="0" kern="1200" dirty="0">
                          <a:solidFill>
                            <a:schemeClr val="tx1"/>
                          </a:solidFill>
                          <a:latin typeface="+mn-lt"/>
                          <a:ea typeface="+mn-ea"/>
                          <a:cs typeface="+mn-cs"/>
                        </a:rPr>
                        <a:t>Hohe Investitionsquote durch geringe Startkosten</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spcAft>
                          <a:spcPts val="600"/>
                        </a:spcAft>
                      </a:pPr>
                      <a:r>
                        <a:rPr lang="de-DE" sz="1100" b="0" kern="1200" dirty="0">
                          <a:solidFill>
                            <a:schemeClr val="tx1"/>
                          </a:solidFill>
                          <a:latin typeface="+mn-lt"/>
                          <a:ea typeface="+mn-ea"/>
                          <a:cs typeface="+mn-cs"/>
                        </a:rPr>
                        <a:t>Zielinvestitionsquote von 175% durch Reinvestitionsmodell</a:t>
                      </a:r>
                    </a:p>
                  </a:txBody>
                  <a:tcPr marL="68580" marR="68580" marT="36000" marB="360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367395349"/>
                  </a:ext>
                </a:extLst>
              </a:tr>
              <a:tr h="666686">
                <a:tc>
                  <a:txBody>
                    <a:bodyPr/>
                    <a:lstStyle/>
                    <a:p>
                      <a:pPr algn="l">
                        <a:spcAft>
                          <a:spcPts val="600"/>
                        </a:spcAft>
                      </a:pPr>
                      <a:r>
                        <a:rPr lang="de-DE" sz="1300" b="1" kern="1200" dirty="0">
                          <a:solidFill>
                            <a:srgbClr val="2E4F4C"/>
                          </a:solidFill>
                          <a:latin typeface="+mn-lt"/>
                          <a:ea typeface="+mn-ea"/>
                          <a:cs typeface="+mn-cs"/>
                        </a:rPr>
                        <a:t>Prognose </a:t>
                      </a:r>
                      <a:r>
                        <a:rPr lang="de-DE" sz="1100" b="0" kern="1200" dirty="0">
                          <a:solidFill>
                            <a:srgbClr val="2E4F4C"/>
                          </a:solidFill>
                          <a:latin typeface="+mn-lt"/>
                          <a:ea typeface="+mn-ea"/>
                          <a:cs typeface="+mn-cs"/>
                        </a:rPr>
                        <a:t>(Einmalanlage; ohne Agio) nach Kosten</a:t>
                      </a:r>
                      <a:endParaRPr lang="de-DE" sz="1300" b="0" dirty="0">
                        <a:solidFill>
                          <a:srgbClr val="2E4F4C"/>
                        </a:solidFill>
                        <a:latin typeface="+mj-lt"/>
                      </a:endParaRPr>
                    </a:p>
                  </a:txBody>
                  <a:tcPr marL="68580" marR="68580" marT="36000" marB="3600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de-DE" sz="1100" b="0" kern="1200" dirty="0">
                          <a:solidFill>
                            <a:schemeClr val="tx1"/>
                          </a:solidFill>
                          <a:latin typeface="+mn-lt"/>
                          <a:ea typeface="+mn-ea"/>
                          <a:cs typeface="+mn-cs"/>
                        </a:rPr>
                        <a:t>Mittleres Szenario: 161 %*</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de-DE" sz="1100" b="0" kern="1200" dirty="0">
                          <a:solidFill>
                            <a:schemeClr val="tx1"/>
                          </a:solidFill>
                          <a:latin typeface="+mn-lt"/>
                          <a:ea typeface="+mn-ea"/>
                          <a:cs typeface="+mn-cs"/>
                        </a:rPr>
                        <a:t>Mittleres Szenario: 244 %*</a:t>
                      </a:r>
                    </a:p>
                  </a:txBody>
                  <a:tcPr marL="68580" marR="68580" marT="36000" marB="360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666686">
                <a:tc>
                  <a:txBody>
                    <a:bodyPr/>
                    <a:lstStyle/>
                    <a:p>
                      <a:pPr algn="l">
                        <a:spcAft>
                          <a:spcPts val="600"/>
                        </a:spcAft>
                      </a:pPr>
                      <a:r>
                        <a:rPr lang="de-DE" sz="1600" b="1" kern="1200" dirty="0">
                          <a:solidFill>
                            <a:srgbClr val="2E4F4C"/>
                          </a:solidFill>
                          <a:latin typeface="+mn-lt"/>
                          <a:ea typeface="+mn-ea"/>
                          <a:cs typeface="+mn-cs"/>
                        </a:rPr>
                        <a:t>Fazit</a:t>
                      </a:r>
                      <a:endParaRPr lang="de-DE" sz="1600" b="1" dirty="0">
                        <a:solidFill>
                          <a:srgbClr val="2E4F4C"/>
                        </a:solidFill>
                        <a:latin typeface="+mj-lt"/>
                      </a:endParaRPr>
                    </a:p>
                  </a:txBody>
                  <a:tcPr marL="68580" marR="68580" marT="36000" marB="3600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de-DE" sz="1400" b="1" kern="1200" dirty="0">
                          <a:solidFill>
                            <a:schemeClr val="tx1"/>
                          </a:solidFill>
                          <a:effectLst/>
                          <a:latin typeface="+mn-lt"/>
                          <a:ea typeface="+mn-ea"/>
                          <a:cs typeface="+mn-cs"/>
                        </a:rPr>
                        <a:t>„Schnellere Rückflüsse im Fokus“</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de-DE" sz="1400" b="1" kern="1200" dirty="0">
                          <a:solidFill>
                            <a:schemeClr val="tx1"/>
                          </a:solidFill>
                          <a:effectLst/>
                          <a:latin typeface="+mn-lt"/>
                          <a:ea typeface="+mn-ea"/>
                          <a:cs typeface="+mn-cs"/>
                        </a:rPr>
                        <a:t>„Renditeoptimiertes, langfristiges Anlageprodukt“</a:t>
                      </a:r>
                    </a:p>
                  </a:txBody>
                  <a:tcPr marL="68580" marR="68580" marT="36000" marB="360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6"/>
                  </a:ext>
                </a:extLst>
              </a:tr>
            </a:tbl>
          </a:graphicData>
        </a:graphic>
      </p:graphicFrame>
      <p:sp>
        <p:nvSpPr>
          <p:cNvPr id="6" name="Rechteck 5">
            <a:extLst>
              <a:ext uri="{FF2B5EF4-FFF2-40B4-BE49-F238E27FC236}">
                <a16:creationId xmlns:a16="http://schemas.microsoft.com/office/drawing/2014/main" xmlns="" id="{B29ABC7A-7A32-4CD8-85D6-01E07E8B2BA4}"/>
              </a:ext>
            </a:extLst>
          </p:cNvPr>
          <p:cNvSpPr/>
          <p:nvPr/>
        </p:nvSpPr>
        <p:spPr>
          <a:xfrm>
            <a:off x="496611" y="6349070"/>
            <a:ext cx="8231136" cy="215444"/>
          </a:xfrm>
          <a:prstGeom prst="rect">
            <a:avLst/>
          </a:prstGeom>
        </p:spPr>
        <p:txBody>
          <a:bodyPr wrap="square">
            <a:spAutoFit/>
          </a:bodyPr>
          <a:lstStyle/>
          <a:p>
            <a:r>
              <a:rPr lang="de-DE" sz="800" dirty="0">
                <a:latin typeface="Calibri Light" panose="020F0302020204030204" pitchFamily="34" charset="0"/>
                <a:cs typeface="Calibri Light" panose="020F0302020204030204" pitchFamily="34" charset="0"/>
              </a:rPr>
              <a:t>*Die Beteiligung könnte unter extremen Bedingungen sogar zu einem Totalverlust führen. Vgl. insoweit auch das im Basisinformationsblatt enthaltene Stressszenario.</a:t>
            </a:r>
          </a:p>
        </p:txBody>
      </p:sp>
    </p:spTree>
    <p:custDataLst>
      <p:tags r:id="rId1"/>
    </p:custDataLst>
    <p:extLst>
      <p:ext uri="{BB962C8B-B14F-4D97-AF65-F5344CB8AC3E}">
        <p14:creationId xmlns:p14="http://schemas.microsoft.com/office/powerpoint/2010/main" val="26466194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xmlns="" id="{77B9F482-31D8-43DC-892F-6C85E0134369}"/>
              </a:ext>
            </a:extLst>
          </p:cNvPr>
          <p:cNvSpPr>
            <a:spLocks noGrp="1"/>
          </p:cNvSpPr>
          <p:nvPr>
            <p:ph type="body" sz="quarter" idx="10"/>
          </p:nvPr>
        </p:nvSpPr>
        <p:spPr/>
        <p:txBody>
          <a:bodyPr/>
          <a:lstStyle/>
          <a:p>
            <a:r>
              <a:rPr lang="de-DE" dirty="0"/>
              <a:t>RWB Private Capital Fonds</a:t>
            </a:r>
            <a:br>
              <a:rPr lang="de-DE" dirty="0"/>
            </a:br>
            <a:r>
              <a:rPr lang="de-DE" sz="1600" dirty="0"/>
              <a:t>Beteiligungsangebot ab September 2024</a:t>
            </a:r>
            <a:endParaRPr lang="de-DE" dirty="0"/>
          </a:p>
        </p:txBody>
      </p:sp>
      <p:sp>
        <p:nvSpPr>
          <p:cNvPr id="12" name="Foliennummernplatzhalter 5"/>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rPr>
              <a:pPr/>
              <a:t>61</a:t>
            </a:fld>
            <a:endParaRPr lang="de-DE" dirty="0">
              <a:solidFill>
                <a:prstClr val="black">
                  <a:lumMod val="50000"/>
                  <a:lumOff val="50000"/>
                </a:prstClr>
              </a:solidFill>
            </a:endParaRPr>
          </a:p>
        </p:txBody>
      </p:sp>
      <p:graphicFrame>
        <p:nvGraphicFramePr>
          <p:cNvPr id="9" name="Group 224"/>
          <p:cNvGraphicFramePr>
            <a:graphicFrameLocks noGrp="1"/>
          </p:cNvGraphicFramePr>
          <p:nvPr>
            <p:extLst/>
          </p:nvPr>
        </p:nvGraphicFramePr>
        <p:xfrm>
          <a:off x="410400" y="1166695"/>
          <a:ext cx="11439111" cy="5393434"/>
        </p:xfrm>
        <a:graphic>
          <a:graphicData uri="http://schemas.openxmlformats.org/drawingml/2006/table">
            <a:tbl>
              <a:tblPr>
                <a:effectLst/>
              </a:tblPr>
              <a:tblGrid>
                <a:gridCol w="1188357">
                  <a:extLst>
                    <a:ext uri="{9D8B030D-6E8A-4147-A177-3AD203B41FA5}">
                      <a16:colId xmlns:a16="http://schemas.microsoft.com/office/drawing/2014/main" xmlns="" val="20000"/>
                    </a:ext>
                  </a:extLst>
                </a:gridCol>
                <a:gridCol w="2564802">
                  <a:extLst>
                    <a:ext uri="{9D8B030D-6E8A-4147-A177-3AD203B41FA5}">
                      <a16:colId xmlns:a16="http://schemas.microsoft.com/office/drawing/2014/main" xmlns="" val="20001"/>
                    </a:ext>
                  </a:extLst>
                </a:gridCol>
                <a:gridCol w="2564802">
                  <a:extLst>
                    <a:ext uri="{9D8B030D-6E8A-4147-A177-3AD203B41FA5}">
                      <a16:colId xmlns:a16="http://schemas.microsoft.com/office/drawing/2014/main" xmlns="" val="20002"/>
                    </a:ext>
                  </a:extLst>
                </a:gridCol>
                <a:gridCol w="2556721">
                  <a:extLst>
                    <a:ext uri="{9D8B030D-6E8A-4147-A177-3AD203B41FA5}">
                      <a16:colId xmlns:a16="http://schemas.microsoft.com/office/drawing/2014/main" xmlns="" val="20003"/>
                    </a:ext>
                  </a:extLst>
                </a:gridCol>
                <a:gridCol w="2564429">
                  <a:extLst>
                    <a:ext uri="{9D8B030D-6E8A-4147-A177-3AD203B41FA5}">
                      <a16:colId xmlns:a16="http://schemas.microsoft.com/office/drawing/2014/main" xmlns="" val="20004"/>
                    </a:ext>
                  </a:extLst>
                </a:gridCol>
              </a:tblGrid>
              <a:tr h="638179">
                <a:tc>
                  <a:txBody>
                    <a:bodyPr/>
                    <a:lstStyle/>
                    <a:p>
                      <a:pPr marL="342900" marR="0" lvl="0" indent="-342900" algn="ctr" defTabSz="457200" rtl="0" eaLnBrk="1" fontAlgn="base" latinLnBrk="0" hangingPunct="1">
                        <a:lnSpc>
                          <a:spcPts val="1200"/>
                        </a:lnSpc>
                        <a:spcBef>
                          <a:spcPct val="20000"/>
                        </a:spcBef>
                        <a:spcAft>
                          <a:spcPct val="0"/>
                        </a:spcAft>
                        <a:buClrTx/>
                        <a:buSzTx/>
                        <a:buFont typeface="Arial" charset="0"/>
                        <a:buNone/>
                        <a:tabLst/>
                      </a:pPr>
                      <a:endParaRPr lang="de-DE" sz="1300" b="1" kern="1200" dirty="0">
                        <a:solidFill>
                          <a:schemeClr val="bg1"/>
                        </a:solidFill>
                        <a:latin typeface="Calibri" panose="020F0502020204030204" pitchFamily="34" charset="0"/>
                        <a:ea typeface="ヒラギノ角ゴ Pro W3" charset="-128"/>
                        <a:cs typeface="Calibri" panose="020F0502020204030204" pitchFamily="34" charset="0"/>
                      </a:endParaRPr>
                    </a:p>
                  </a:txBody>
                  <a:tcPr marL="179991" marR="179991" marT="72000" marB="72000" anchor="ctr" horzOverflow="overflow">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E4F4C"/>
                    </a:solidFill>
                  </a:tcPr>
                </a:tc>
                <a:tc>
                  <a:txBody>
                    <a:bodyPr/>
                    <a:lstStyle/>
                    <a:p>
                      <a:r>
                        <a:rPr lang="de-DE" sz="1400" b="1" kern="1200" dirty="0">
                          <a:solidFill>
                            <a:schemeClr val="bg1"/>
                          </a:solidFill>
                          <a:latin typeface="Calibri Light" panose="020F0302020204030204" pitchFamily="34" charset="0"/>
                          <a:ea typeface="ヒラギノ角ゴ Pro W3" charset="-128"/>
                          <a:cs typeface="Calibri Light" panose="020F0302020204030204" pitchFamily="34" charset="0"/>
                        </a:rPr>
                        <a:t>MPE Direct </a:t>
                      </a:r>
                      <a:r>
                        <a:rPr lang="de-DE" sz="1400" b="1" kern="1200" baseline="0" dirty="0">
                          <a:solidFill>
                            <a:schemeClr val="bg1"/>
                          </a:solidFill>
                          <a:latin typeface="Calibri Light" panose="020F0302020204030204" pitchFamily="34" charset="0"/>
                          <a:ea typeface="ヒラギノ角ゴ Pro W3" charset="-128"/>
                          <a:cs typeface="Calibri Light" panose="020F0302020204030204" pitchFamily="34" charset="0"/>
                        </a:rPr>
                        <a:t>Return 6</a:t>
                      </a:r>
                      <a:r>
                        <a:rPr lang="de-DE" sz="1400" b="1" kern="1200" baseline="30000" dirty="0">
                          <a:solidFill>
                            <a:schemeClr val="bg1"/>
                          </a:solidFill>
                          <a:latin typeface="Calibri Light" panose="020F0302020204030204" pitchFamily="34" charset="0"/>
                          <a:ea typeface="ヒラギノ角ゴ Pro W3" charset="-128"/>
                          <a:cs typeface="Calibri Light" panose="020F0302020204030204" pitchFamily="34" charset="0"/>
                        </a:rPr>
                        <a:t>1</a:t>
                      </a:r>
                    </a:p>
                  </a:txBody>
                  <a:tcPr marL="179991" marR="179991"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E4F4C"/>
                    </a:solidFill>
                  </a:tcPr>
                </a:tc>
                <a:tc>
                  <a:txBody>
                    <a:bodyPr/>
                    <a:lstStyle/>
                    <a:p>
                      <a:pPr marL="0" marR="0" lvl="0" indent="0" algn="ctr" defTabSz="457200" rtl="0" eaLnBrk="1" fontAlgn="base" latinLnBrk="0" hangingPunct="1">
                        <a:lnSpc>
                          <a:spcPts val="1200"/>
                        </a:lnSpc>
                        <a:spcBef>
                          <a:spcPts val="300"/>
                        </a:spcBef>
                        <a:spcAft>
                          <a:spcPct val="0"/>
                        </a:spcAft>
                        <a:buClrTx/>
                        <a:buSzTx/>
                        <a:buFont typeface="Arial" charset="0"/>
                        <a:buNone/>
                        <a:tabLst/>
                      </a:pPr>
                      <a:r>
                        <a:rPr lang="de-DE" sz="1400" b="1" kern="1200" dirty="0">
                          <a:solidFill>
                            <a:schemeClr val="bg1"/>
                          </a:solidFill>
                          <a:latin typeface="Calibri Light" panose="020F0302020204030204" pitchFamily="34" charset="0"/>
                          <a:ea typeface="ヒラギノ角ゴ Pro W3" charset="-128"/>
                          <a:cs typeface="Calibri Light" panose="020F0302020204030204" pitchFamily="34" charset="0"/>
                        </a:rPr>
                        <a:t>MPE International</a:t>
                      </a:r>
                      <a:r>
                        <a:rPr lang="de-DE" sz="1400" b="1" kern="1200" baseline="0" dirty="0">
                          <a:solidFill>
                            <a:schemeClr val="bg1"/>
                          </a:solidFill>
                          <a:latin typeface="Calibri Light" panose="020F0302020204030204" pitchFamily="34" charset="0"/>
                          <a:ea typeface="ヒラギノ角ゴ Pro W3" charset="-128"/>
                          <a:cs typeface="Calibri Light" panose="020F0302020204030204" pitchFamily="34" charset="0"/>
                        </a:rPr>
                        <a:t> 9</a:t>
                      </a:r>
                    </a:p>
                    <a:p>
                      <a:pPr marL="0" marR="0" lvl="0" indent="0" algn="ctr" defTabSz="457200" rtl="0" eaLnBrk="1" fontAlgn="base" latinLnBrk="0" hangingPunct="1">
                        <a:lnSpc>
                          <a:spcPts val="1200"/>
                        </a:lnSpc>
                        <a:spcBef>
                          <a:spcPts val="300"/>
                        </a:spcBef>
                        <a:spcAft>
                          <a:spcPct val="0"/>
                        </a:spcAft>
                        <a:buClrTx/>
                        <a:buSzTx/>
                        <a:buFont typeface="Arial" charset="0"/>
                        <a:buNone/>
                        <a:tabLst/>
                      </a:pPr>
                      <a:r>
                        <a:rPr lang="de-DE" sz="1400" b="1" kern="1200" baseline="0" dirty="0">
                          <a:solidFill>
                            <a:schemeClr val="bg1"/>
                          </a:solidFill>
                          <a:latin typeface="Calibri Light" panose="020F0302020204030204" pitchFamily="34" charset="0"/>
                          <a:ea typeface="ヒラギノ角ゴ Pro W3" charset="-128"/>
                          <a:cs typeface="Calibri Light" panose="020F0302020204030204" pitchFamily="34" charset="0"/>
                        </a:rPr>
                        <a:t>Typ A²</a:t>
                      </a:r>
                      <a:endParaRPr lang="de-DE" sz="1400" b="1" kern="1200" dirty="0">
                        <a:solidFill>
                          <a:schemeClr val="bg1"/>
                        </a:solidFill>
                        <a:latin typeface="Calibri Light" panose="020F0302020204030204" pitchFamily="34" charset="0"/>
                        <a:ea typeface="ヒラギノ角ゴ Pro W3" charset="-128"/>
                        <a:cs typeface="Calibri Light" panose="020F0302020204030204" pitchFamily="34" charset="0"/>
                      </a:endParaRPr>
                    </a:p>
                  </a:txBody>
                  <a:tcPr marL="179991" marR="179991"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E4F4C"/>
                    </a:solidFill>
                  </a:tcPr>
                </a:tc>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457200" rtl="0" eaLnBrk="1" fontAlgn="base" latinLnBrk="0" hangingPunct="1">
                        <a:lnSpc>
                          <a:spcPts val="1200"/>
                        </a:lnSpc>
                        <a:spcBef>
                          <a:spcPts val="300"/>
                        </a:spcBef>
                        <a:spcAft>
                          <a:spcPct val="0"/>
                        </a:spcAft>
                        <a:buClrTx/>
                        <a:buSzTx/>
                        <a:buFont typeface="Arial" charset="0"/>
                        <a:buNone/>
                        <a:tabLst/>
                        <a:defRPr/>
                      </a:pPr>
                      <a:r>
                        <a:rPr lang="de-DE" sz="1400" b="1" kern="1200" dirty="0">
                          <a:solidFill>
                            <a:schemeClr val="bg1"/>
                          </a:solidFill>
                          <a:latin typeface="Calibri Light" panose="020F0302020204030204" pitchFamily="34" charset="0"/>
                          <a:ea typeface="ヒラギノ角ゴ Pro W3" charset="-128"/>
                          <a:cs typeface="Calibri Light" panose="020F0302020204030204" pitchFamily="34" charset="0"/>
                        </a:rPr>
                        <a:t>MPE International</a:t>
                      </a:r>
                      <a:r>
                        <a:rPr lang="de-DE" sz="1400" b="1" kern="1200" baseline="0" dirty="0">
                          <a:solidFill>
                            <a:schemeClr val="bg1"/>
                          </a:solidFill>
                          <a:latin typeface="Calibri Light" panose="020F0302020204030204" pitchFamily="34" charset="0"/>
                          <a:ea typeface="ヒラギノ角ゴ Pro W3" charset="-128"/>
                          <a:cs typeface="Calibri Light" panose="020F0302020204030204" pitchFamily="34" charset="0"/>
                        </a:rPr>
                        <a:t> 9</a:t>
                      </a:r>
                    </a:p>
                    <a:p>
                      <a:pPr marL="0" marR="0" lvl="0" indent="0" algn="ctr" defTabSz="457200" rtl="0" eaLnBrk="1" fontAlgn="base" latinLnBrk="0" hangingPunct="1">
                        <a:lnSpc>
                          <a:spcPts val="1200"/>
                        </a:lnSpc>
                        <a:spcBef>
                          <a:spcPts val="300"/>
                        </a:spcBef>
                        <a:spcAft>
                          <a:spcPct val="0"/>
                        </a:spcAft>
                        <a:buClrTx/>
                        <a:buSzTx/>
                        <a:buFont typeface="Arial" charset="0"/>
                        <a:buNone/>
                        <a:tabLst/>
                        <a:defRPr/>
                      </a:pPr>
                      <a:r>
                        <a:rPr lang="de-DE" sz="1400" b="1" kern="1200" dirty="0">
                          <a:solidFill>
                            <a:schemeClr val="bg1"/>
                          </a:solidFill>
                          <a:latin typeface="Calibri Light" panose="020F0302020204030204" pitchFamily="34" charset="0"/>
                          <a:ea typeface="ヒラギノ角ゴ Pro W3" charset="-128"/>
                          <a:cs typeface="Calibri Light" panose="020F0302020204030204" pitchFamily="34" charset="0"/>
                        </a:rPr>
                        <a:t>Typ B²</a:t>
                      </a:r>
                    </a:p>
                  </a:txBody>
                  <a:tcPr marL="179991" marR="179991"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E4F4C"/>
                    </a:solidFill>
                  </a:tcPr>
                </a:tc>
                <a:tc>
                  <a:txBody>
                    <a:bodyPr/>
                    <a:lstStyle/>
                    <a:p>
                      <a:pPr marL="0" marR="0" lvl="0" indent="0" algn="ctr" defTabSz="457200" rtl="0" eaLnBrk="1" fontAlgn="base" latinLnBrk="0" hangingPunct="1">
                        <a:lnSpc>
                          <a:spcPts val="1200"/>
                        </a:lnSpc>
                        <a:spcBef>
                          <a:spcPts val="300"/>
                        </a:spcBef>
                        <a:spcAft>
                          <a:spcPct val="0"/>
                        </a:spcAft>
                        <a:buClrTx/>
                        <a:buSzTx/>
                        <a:buFont typeface="Arial" charset="0"/>
                        <a:buNone/>
                        <a:tabLst/>
                        <a:defRPr/>
                      </a:pPr>
                      <a:r>
                        <a:rPr lang="de-DE" sz="1400" b="1" kern="1200" dirty="0">
                          <a:solidFill>
                            <a:schemeClr val="bg1"/>
                          </a:solidFill>
                          <a:latin typeface="Calibri Light" panose="020F0302020204030204" pitchFamily="34" charset="0"/>
                          <a:ea typeface="ヒラギノ角ゴ Pro W3" charset="-128"/>
                          <a:cs typeface="Calibri Light" panose="020F0302020204030204" pitchFamily="34" charset="0"/>
                        </a:rPr>
                        <a:t>MPE International</a:t>
                      </a:r>
                      <a:r>
                        <a:rPr lang="de-DE" sz="1400" b="1" kern="1200" baseline="0" dirty="0">
                          <a:solidFill>
                            <a:schemeClr val="bg1"/>
                          </a:solidFill>
                          <a:latin typeface="Calibri Light" panose="020F0302020204030204" pitchFamily="34" charset="0"/>
                          <a:ea typeface="ヒラギノ角ゴ Pro W3" charset="-128"/>
                          <a:cs typeface="Calibri Light" panose="020F0302020204030204" pitchFamily="34" charset="0"/>
                        </a:rPr>
                        <a:t> 9</a:t>
                      </a:r>
                      <a:br>
                        <a:rPr lang="de-DE" sz="1400" b="1" kern="1200" baseline="0" dirty="0">
                          <a:solidFill>
                            <a:schemeClr val="bg1"/>
                          </a:solidFill>
                          <a:latin typeface="Calibri Light" panose="020F0302020204030204" pitchFamily="34" charset="0"/>
                          <a:ea typeface="ヒラギノ角ゴ Pro W3" charset="-128"/>
                          <a:cs typeface="Calibri Light" panose="020F0302020204030204" pitchFamily="34" charset="0"/>
                        </a:rPr>
                      </a:br>
                      <a:r>
                        <a:rPr lang="de-DE" sz="1400" b="1" kern="1200" dirty="0">
                          <a:solidFill>
                            <a:schemeClr val="bg1"/>
                          </a:solidFill>
                          <a:latin typeface="Calibri Light" panose="020F0302020204030204" pitchFamily="34" charset="0"/>
                          <a:ea typeface="ヒラギノ角ゴ Pro W3" charset="-128"/>
                          <a:cs typeface="Calibri Light" panose="020F0302020204030204" pitchFamily="34" charset="0"/>
                        </a:rPr>
                        <a:t>Typ C²</a:t>
                      </a:r>
                    </a:p>
                  </a:txBody>
                  <a:tcPr marL="179991" marR="179991"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E4F4C"/>
                    </a:solidFill>
                  </a:tcPr>
                </a:tc>
                <a:extLst>
                  <a:ext uri="{0D108BD9-81ED-4DB2-BD59-A6C34878D82A}">
                    <a16:rowId xmlns:a16="http://schemas.microsoft.com/office/drawing/2014/main" xmlns="" val="10000"/>
                  </a:ext>
                </a:extLst>
              </a:tr>
              <a:tr h="332067">
                <a:tc>
                  <a:txBody>
                    <a:bodyPr/>
                    <a:lstStyle/>
                    <a:p>
                      <a:pPr algn="l">
                        <a:spcAft>
                          <a:spcPts val="600"/>
                        </a:spcAft>
                      </a:pPr>
                      <a:r>
                        <a:rPr lang="de-DE" sz="1200" b="1" dirty="0">
                          <a:solidFill>
                            <a:srgbClr val="2E4F4C"/>
                          </a:solidFill>
                          <a:latin typeface="Calibri Light" panose="020F0302020204030204" pitchFamily="34" charset="0"/>
                          <a:cs typeface="Calibri Light" panose="020F0302020204030204" pitchFamily="34" charset="0"/>
                        </a:rPr>
                        <a:t>Platzierung</a:t>
                      </a:r>
                    </a:p>
                  </a:txBody>
                  <a:tcPr marL="68580" marR="68580" marT="36000" marB="3600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spcAft>
                          <a:spcPts val="600"/>
                        </a:spcAft>
                      </a:pPr>
                      <a:r>
                        <a:rPr lang="de-DE" sz="1200" b="0" dirty="0">
                          <a:latin typeface="Calibri Light" panose="020F0302020204030204" pitchFamily="34" charset="0"/>
                          <a:cs typeface="Calibri Light" panose="020F0302020204030204" pitchFamily="34" charset="0"/>
                        </a:rPr>
                        <a:t>Bis</a:t>
                      </a:r>
                      <a:r>
                        <a:rPr lang="de-DE" sz="1200" b="1" dirty="0">
                          <a:latin typeface="Calibri Light" panose="020F0302020204030204" pitchFamily="34" charset="0"/>
                          <a:cs typeface="Calibri Light" panose="020F0302020204030204" pitchFamily="34" charset="0"/>
                        </a:rPr>
                        <a:t> 31.03.2025</a:t>
                      </a:r>
                      <a:r>
                        <a:rPr lang="de-DE" sz="1200" b="0" dirty="0">
                          <a:latin typeface="Calibri Light" panose="020F0302020204030204" pitchFamily="34" charset="0"/>
                          <a:cs typeface="Calibri Light" panose="020F0302020204030204" pitchFamily="34" charset="0"/>
                        </a:rPr>
                        <a:t> bzw. bis Erreichen des Platzierungsvolumens</a:t>
                      </a:r>
                      <a:endParaRPr lang="de-DE" sz="1200" b="1" dirty="0">
                        <a:latin typeface="Calibri Light" panose="020F0302020204030204" pitchFamily="34" charset="0"/>
                        <a:cs typeface="Calibri Light" panose="020F0302020204030204" pitchFamily="34" charset="0"/>
                      </a:endParaRP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spcAft>
                          <a:spcPts val="600"/>
                        </a:spcAft>
                      </a:pPr>
                      <a:r>
                        <a:rPr lang="de-DE" sz="1200" b="0" kern="1200" dirty="0">
                          <a:solidFill>
                            <a:schemeClr val="tx1"/>
                          </a:solidFill>
                          <a:latin typeface="Calibri Light" panose="020F0302020204030204" pitchFamily="34" charset="0"/>
                          <a:ea typeface="+mn-ea"/>
                          <a:cs typeface="Calibri Light" panose="020F0302020204030204" pitchFamily="34" charset="0"/>
                        </a:rPr>
                        <a:t>Bis </a:t>
                      </a:r>
                      <a:r>
                        <a:rPr lang="de-DE" sz="1200" b="1" kern="1200" dirty="0">
                          <a:solidFill>
                            <a:schemeClr val="tx1"/>
                          </a:solidFill>
                          <a:latin typeface="Calibri Light" panose="020F0302020204030204" pitchFamily="34" charset="0"/>
                          <a:ea typeface="+mn-ea"/>
                          <a:cs typeface="Calibri Light" panose="020F0302020204030204" pitchFamily="34" charset="0"/>
                        </a:rPr>
                        <a:t>31.12.2026</a:t>
                      </a:r>
                      <a:endParaRPr lang="de-DE" sz="1200" b="1" dirty="0">
                        <a:latin typeface="Calibri Light" panose="020F0302020204030204" pitchFamily="34" charset="0"/>
                        <a:cs typeface="Calibri Light" panose="020F0302020204030204" pitchFamily="34" charset="0"/>
                      </a:endParaRP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spcAft>
                          <a:spcPts val="600"/>
                        </a:spcAft>
                      </a:pPr>
                      <a:r>
                        <a:rPr lang="de-DE" sz="1200" b="0" kern="1200" dirty="0">
                          <a:solidFill>
                            <a:schemeClr val="tx1"/>
                          </a:solidFill>
                          <a:latin typeface="Calibri Light" panose="020F0302020204030204" pitchFamily="34" charset="0"/>
                          <a:ea typeface="+mn-ea"/>
                          <a:cs typeface="Calibri Light" panose="020F0302020204030204" pitchFamily="34" charset="0"/>
                        </a:rPr>
                        <a:t>Bis </a:t>
                      </a:r>
                      <a:r>
                        <a:rPr lang="de-DE" sz="1200" b="1" kern="1200" dirty="0">
                          <a:solidFill>
                            <a:schemeClr val="tx1"/>
                          </a:solidFill>
                          <a:latin typeface="Calibri Light" panose="020F0302020204030204" pitchFamily="34" charset="0"/>
                          <a:ea typeface="+mn-ea"/>
                          <a:cs typeface="Calibri Light" panose="020F0302020204030204" pitchFamily="34" charset="0"/>
                        </a:rPr>
                        <a:t>31.12.2026</a:t>
                      </a:r>
                      <a:endParaRPr lang="de-DE" sz="1200" b="1" dirty="0">
                        <a:latin typeface="Calibri Light" panose="020F0302020204030204" pitchFamily="34" charset="0"/>
                        <a:cs typeface="Calibri Light" panose="020F0302020204030204" pitchFamily="34" charset="0"/>
                      </a:endParaRP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spcAft>
                          <a:spcPts val="600"/>
                        </a:spcAft>
                      </a:pPr>
                      <a:r>
                        <a:rPr lang="de-DE" sz="1200" b="0" kern="1200" dirty="0">
                          <a:solidFill>
                            <a:schemeClr val="tx1"/>
                          </a:solidFill>
                          <a:latin typeface="Calibri Light" panose="020F0302020204030204" pitchFamily="34" charset="0"/>
                          <a:ea typeface="+mn-ea"/>
                          <a:cs typeface="Calibri Light" panose="020F0302020204030204" pitchFamily="34" charset="0"/>
                        </a:rPr>
                        <a:t>Bis </a:t>
                      </a:r>
                      <a:r>
                        <a:rPr lang="de-DE" sz="1200" b="1" kern="1200" dirty="0">
                          <a:solidFill>
                            <a:schemeClr val="tx1"/>
                          </a:solidFill>
                          <a:latin typeface="Calibri Light" panose="020F0302020204030204" pitchFamily="34" charset="0"/>
                          <a:ea typeface="+mn-ea"/>
                          <a:cs typeface="Calibri Light" panose="020F0302020204030204" pitchFamily="34" charset="0"/>
                        </a:rPr>
                        <a:t>31.12.2026</a:t>
                      </a:r>
                      <a:endParaRPr lang="de-DE" sz="1200" b="1" dirty="0">
                        <a:latin typeface="Calibri Light" panose="020F0302020204030204" pitchFamily="34" charset="0"/>
                        <a:cs typeface="Calibri Light" panose="020F0302020204030204" pitchFamily="34" charset="0"/>
                      </a:endParaRP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447778">
                <a:tc>
                  <a:txBody>
                    <a:bodyPr/>
                    <a:lstStyle/>
                    <a:p>
                      <a:pPr algn="l">
                        <a:spcAft>
                          <a:spcPts val="600"/>
                        </a:spcAft>
                      </a:pPr>
                      <a:r>
                        <a:rPr lang="de-DE" sz="1200" b="1" i="0" u="none" strike="noStrike" kern="1200" baseline="0" dirty="0">
                          <a:solidFill>
                            <a:srgbClr val="2E4F4C"/>
                          </a:solidFill>
                          <a:latin typeface="Calibri Light" panose="020F0302020204030204" pitchFamily="34" charset="0"/>
                          <a:ea typeface="+mn-ea"/>
                          <a:cs typeface="Calibri Light" panose="020F0302020204030204" pitchFamily="34" charset="0"/>
                        </a:rPr>
                        <a:t>Laufzeit</a:t>
                      </a:r>
                      <a:endParaRPr lang="de-DE" sz="1200" b="1" dirty="0">
                        <a:solidFill>
                          <a:srgbClr val="2E4F4C"/>
                        </a:solidFill>
                        <a:latin typeface="Calibri Light" panose="020F0302020204030204" pitchFamily="34" charset="0"/>
                        <a:cs typeface="Calibri Light" panose="020F0302020204030204" pitchFamily="34" charset="0"/>
                      </a:endParaRPr>
                    </a:p>
                  </a:txBody>
                  <a:tcPr marL="68580" marR="68580" marT="36000" marB="3600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r>
                        <a:rPr lang="de-DE" sz="1200" b="0" i="0" u="none" strike="noStrike" kern="1200" baseline="0" dirty="0">
                          <a:solidFill>
                            <a:schemeClr val="tx1"/>
                          </a:solidFill>
                          <a:latin typeface="Calibri Light" panose="020F0302020204030204" pitchFamily="34" charset="0"/>
                          <a:ea typeface="+mn-ea"/>
                          <a:cs typeface="Calibri Light" panose="020F0302020204030204" pitchFamily="34" charset="0"/>
                        </a:rPr>
                        <a:t>Auszahlungsphase beginnt am </a:t>
                      </a:r>
                      <a:r>
                        <a:rPr lang="de-DE" sz="1200" b="1" i="0" u="none" strike="noStrike" kern="1200" baseline="0" dirty="0">
                          <a:solidFill>
                            <a:schemeClr val="tx1"/>
                          </a:solidFill>
                          <a:latin typeface="Calibri Light" panose="020F0302020204030204" pitchFamily="34" charset="0"/>
                          <a:ea typeface="+mn-ea"/>
                          <a:cs typeface="Calibri Light" panose="020F0302020204030204" pitchFamily="34" charset="0"/>
                        </a:rPr>
                        <a:t>01.01.2029</a:t>
                      </a:r>
                    </a:p>
                    <a:p>
                      <a:pPr algn="l"/>
                      <a:r>
                        <a:rPr lang="de-DE" sz="1200" b="0" i="0" u="none" strike="noStrike" kern="1200" baseline="0" dirty="0">
                          <a:solidFill>
                            <a:schemeClr val="tx1"/>
                          </a:solidFill>
                          <a:latin typeface="Calibri Light" panose="020F0302020204030204" pitchFamily="34" charset="0"/>
                          <a:ea typeface="+mn-ea"/>
                          <a:cs typeface="Calibri Light" panose="020F0302020204030204" pitchFamily="34" charset="0"/>
                        </a:rPr>
                        <a:t>Gesamtlaufzeit („Grundlaufzeit“) bis </a:t>
                      </a:r>
                      <a:r>
                        <a:rPr lang="de-DE" sz="1200" b="1" i="0" u="none" strike="noStrike" kern="1200" baseline="0" dirty="0">
                          <a:solidFill>
                            <a:schemeClr val="tx1"/>
                          </a:solidFill>
                          <a:latin typeface="Calibri Light" panose="020F0302020204030204" pitchFamily="34" charset="0"/>
                          <a:ea typeface="+mn-ea"/>
                          <a:cs typeface="Calibri Light" panose="020F0302020204030204" pitchFamily="34" charset="0"/>
                        </a:rPr>
                        <a:t>31.12.2035</a:t>
                      </a:r>
                      <a:endParaRPr lang="de-DE" sz="1200" b="0" i="0" u="none" strike="noStrike" kern="1200" baseline="0" dirty="0">
                        <a:solidFill>
                          <a:schemeClr val="tx1"/>
                        </a:solidFill>
                        <a:latin typeface="Calibri Light" panose="020F0302020204030204" pitchFamily="34" charset="0"/>
                        <a:ea typeface="+mn-ea"/>
                        <a:cs typeface="Calibri Light" panose="020F0302020204030204" pitchFamily="34" charset="0"/>
                      </a:endParaRP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r>
                        <a:rPr lang="de-DE" sz="1200" b="0" i="0" u="none" strike="noStrike" kern="1200" baseline="0" dirty="0">
                          <a:solidFill>
                            <a:schemeClr val="tx1"/>
                          </a:solidFill>
                          <a:latin typeface="Calibri Light" panose="020F0302020204030204" pitchFamily="34" charset="0"/>
                          <a:ea typeface="+mn-ea"/>
                          <a:cs typeface="Calibri Light" panose="020F0302020204030204" pitchFamily="34" charset="0"/>
                        </a:rPr>
                        <a:t>Auszahlungsphase beginnt am </a:t>
                      </a:r>
                      <a:r>
                        <a:rPr lang="de-DE" sz="1200" b="1" i="0" u="none" strike="noStrike" kern="1200" baseline="0" dirty="0">
                          <a:solidFill>
                            <a:schemeClr val="tx1"/>
                          </a:solidFill>
                          <a:latin typeface="Calibri Light" panose="020F0302020204030204" pitchFamily="34" charset="0"/>
                          <a:ea typeface="+mn-ea"/>
                          <a:cs typeface="Calibri Light" panose="020F0302020204030204" pitchFamily="34" charset="0"/>
                        </a:rPr>
                        <a:t>01.01.2034</a:t>
                      </a:r>
                    </a:p>
                    <a:p>
                      <a:pPr algn="l"/>
                      <a:r>
                        <a:rPr lang="de-DE" sz="1200" b="0" i="0" u="none" strike="noStrike" kern="1200" baseline="0" dirty="0">
                          <a:solidFill>
                            <a:schemeClr val="tx1"/>
                          </a:solidFill>
                          <a:latin typeface="Calibri Light" panose="020F0302020204030204" pitchFamily="34" charset="0"/>
                          <a:ea typeface="+mn-ea"/>
                          <a:cs typeface="Calibri Light" panose="020F0302020204030204" pitchFamily="34" charset="0"/>
                        </a:rPr>
                        <a:t>Gesamtlaufzeit („Grundlaufzeit“) bis </a:t>
                      </a:r>
                      <a:r>
                        <a:rPr lang="de-DE" sz="1200" b="1" i="0" u="none" strike="noStrike" kern="1200" baseline="0" dirty="0">
                          <a:solidFill>
                            <a:schemeClr val="tx1"/>
                          </a:solidFill>
                          <a:latin typeface="Calibri Light" panose="020F0302020204030204" pitchFamily="34" charset="0"/>
                          <a:ea typeface="+mn-ea"/>
                          <a:cs typeface="Calibri Light" panose="020F0302020204030204" pitchFamily="34" charset="0"/>
                        </a:rPr>
                        <a:t>31.12.2040</a:t>
                      </a:r>
                      <a:endParaRPr lang="de-DE" sz="1200" b="0" i="0" u="none" strike="noStrike" kern="1200" baseline="0" dirty="0">
                        <a:solidFill>
                          <a:schemeClr val="tx1"/>
                        </a:solidFill>
                        <a:latin typeface="Calibri Light" panose="020F0302020204030204" pitchFamily="34" charset="0"/>
                        <a:ea typeface="+mn-ea"/>
                        <a:cs typeface="Calibri Light" panose="020F0302020204030204" pitchFamily="34" charset="0"/>
                      </a:endParaRP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Calibri Light" panose="020F0302020204030204" pitchFamily="34" charset="0"/>
                          <a:ea typeface="+mn-ea"/>
                          <a:cs typeface="Calibri Light" panose="020F0302020204030204" pitchFamily="34" charset="0"/>
                        </a:rPr>
                        <a:t>Auszahlungsphase beginnt am </a:t>
                      </a:r>
                      <a:r>
                        <a:rPr lang="de-DE" sz="1200" b="1" i="0" u="none" strike="noStrike" kern="1200" baseline="0" dirty="0">
                          <a:solidFill>
                            <a:schemeClr val="tx1"/>
                          </a:solidFill>
                          <a:latin typeface="Calibri Light" panose="020F0302020204030204" pitchFamily="34" charset="0"/>
                          <a:ea typeface="+mn-ea"/>
                          <a:cs typeface="Calibri Light" panose="020F0302020204030204" pitchFamily="34" charset="0"/>
                        </a:rPr>
                        <a:t>01.01.2034</a:t>
                      </a:r>
                    </a:p>
                    <a:p>
                      <a:pPr algn="l"/>
                      <a:r>
                        <a:rPr lang="de-DE" sz="1200" b="0" i="0" u="none" strike="noStrike" kern="1200" baseline="0" dirty="0">
                          <a:solidFill>
                            <a:schemeClr val="tx1"/>
                          </a:solidFill>
                          <a:latin typeface="Calibri Light" panose="020F0302020204030204" pitchFamily="34" charset="0"/>
                          <a:ea typeface="+mn-ea"/>
                          <a:cs typeface="Calibri Light" panose="020F0302020204030204" pitchFamily="34" charset="0"/>
                        </a:rPr>
                        <a:t>Gesamtlaufzeit („Grundlaufzeit“) bis </a:t>
                      </a:r>
                      <a:r>
                        <a:rPr lang="de-DE" sz="1200" b="1" i="0" u="none" strike="noStrike" kern="1200" baseline="0" dirty="0">
                          <a:solidFill>
                            <a:schemeClr val="tx1"/>
                          </a:solidFill>
                          <a:latin typeface="Calibri Light" panose="020F0302020204030204" pitchFamily="34" charset="0"/>
                          <a:ea typeface="+mn-ea"/>
                          <a:cs typeface="Calibri Light" panose="020F0302020204030204" pitchFamily="34" charset="0"/>
                        </a:rPr>
                        <a:t>31.12.2040</a:t>
                      </a:r>
                      <a:endParaRPr lang="de-DE" sz="1200" b="0" i="0" u="none" strike="noStrike" kern="1200" baseline="0" dirty="0">
                        <a:solidFill>
                          <a:schemeClr val="tx1"/>
                        </a:solidFill>
                        <a:latin typeface="Calibri Light" panose="020F0302020204030204" pitchFamily="34" charset="0"/>
                        <a:ea typeface="+mn-ea"/>
                        <a:cs typeface="Calibri Light" panose="020F0302020204030204" pitchFamily="34" charset="0"/>
                      </a:endParaRP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Calibri Light" panose="020F0302020204030204" pitchFamily="34" charset="0"/>
                          <a:ea typeface="+mn-ea"/>
                          <a:cs typeface="Calibri Light" panose="020F0302020204030204" pitchFamily="34" charset="0"/>
                        </a:rPr>
                        <a:t>Auszahlungsphase beginnt am </a:t>
                      </a:r>
                      <a:r>
                        <a:rPr lang="de-DE" sz="1200" b="1" i="0" u="none" strike="noStrike" kern="1200" baseline="0" dirty="0">
                          <a:solidFill>
                            <a:schemeClr val="tx1"/>
                          </a:solidFill>
                          <a:latin typeface="Calibri Light" panose="020F0302020204030204" pitchFamily="34" charset="0"/>
                          <a:ea typeface="+mn-ea"/>
                          <a:cs typeface="Calibri Light" panose="020F0302020204030204" pitchFamily="34" charset="0"/>
                        </a:rPr>
                        <a:t>01.01.2034</a:t>
                      </a:r>
                    </a:p>
                    <a:p>
                      <a:pPr algn="l"/>
                      <a:r>
                        <a:rPr lang="de-DE" sz="1200" b="0" i="0" u="none" strike="noStrike" kern="1200" baseline="0">
                          <a:solidFill>
                            <a:schemeClr val="tx1"/>
                          </a:solidFill>
                          <a:latin typeface="Calibri Light" panose="020F0302020204030204" pitchFamily="34" charset="0"/>
                          <a:ea typeface="+mn-ea"/>
                          <a:cs typeface="Calibri Light" panose="020F0302020204030204" pitchFamily="34" charset="0"/>
                        </a:rPr>
                        <a:t>Gesamtlaufzeit („Grundlaufzeit“) bis </a:t>
                      </a:r>
                      <a:r>
                        <a:rPr lang="de-DE" sz="1200" b="1" i="0" u="none" strike="noStrike" kern="1200" baseline="0">
                          <a:solidFill>
                            <a:schemeClr val="tx1"/>
                          </a:solidFill>
                          <a:latin typeface="Calibri Light" panose="020F0302020204030204" pitchFamily="34" charset="0"/>
                          <a:ea typeface="+mn-ea"/>
                          <a:cs typeface="Calibri Light" panose="020F0302020204030204" pitchFamily="34" charset="0"/>
                        </a:rPr>
                        <a:t>31.12.2040</a:t>
                      </a:r>
                      <a:endParaRPr lang="de-DE" sz="1200" b="0" i="0" u="none" strike="noStrike" kern="1200" baseline="0" dirty="0">
                        <a:solidFill>
                          <a:schemeClr val="tx1"/>
                        </a:solidFill>
                        <a:latin typeface="Calibri Light" panose="020F0302020204030204" pitchFamily="34" charset="0"/>
                        <a:ea typeface="+mn-ea"/>
                        <a:cs typeface="Calibri Light" panose="020F0302020204030204" pitchFamily="34" charset="0"/>
                      </a:endParaRP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2"/>
                  </a:ext>
                </a:extLst>
              </a:tr>
              <a:tr h="899851">
                <a:tc>
                  <a:txBody>
                    <a:bodyPr/>
                    <a:lstStyle/>
                    <a:p>
                      <a:pPr algn="l">
                        <a:spcAft>
                          <a:spcPts val="600"/>
                        </a:spcAft>
                      </a:pPr>
                      <a:r>
                        <a:rPr lang="de-DE" sz="1200" b="1" i="0" u="none" strike="noStrike" kern="1200" baseline="0" dirty="0">
                          <a:solidFill>
                            <a:srgbClr val="2E4F4C"/>
                          </a:solidFill>
                          <a:latin typeface="Calibri Light" panose="020F0302020204030204" pitchFamily="34" charset="0"/>
                          <a:ea typeface="+mn-ea"/>
                          <a:cs typeface="Calibri Light" panose="020F0302020204030204" pitchFamily="34" charset="0"/>
                        </a:rPr>
                        <a:t>Einmaleinlage</a:t>
                      </a:r>
                      <a:endParaRPr lang="de-DE" sz="1200" b="1" dirty="0">
                        <a:solidFill>
                          <a:srgbClr val="2E4F4C"/>
                        </a:solidFill>
                        <a:latin typeface="Calibri Light" panose="020F0302020204030204" pitchFamily="34" charset="0"/>
                        <a:cs typeface="Calibri Light" panose="020F0302020204030204" pitchFamily="34" charset="0"/>
                      </a:endParaRPr>
                    </a:p>
                  </a:txBody>
                  <a:tcPr marL="68580" marR="68580" marT="36000" marB="3600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de-DE" sz="1200" b="1" kern="1200" dirty="0">
                          <a:solidFill>
                            <a:schemeClr val="tx1"/>
                          </a:solidFill>
                          <a:latin typeface="Calibri Light" panose="020F0302020204030204" pitchFamily="34" charset="0"/>
                          <a:ea typeface="+mn-ea"/>
                          <a:cs typeface="Calibri Light" panose="020F0302020204030204" pitchFamily="34" charset="0"/>
                        </a:rPr>
                        <a:t>Ab 5.000 €</a:t>
                      </a:r>
                      <a:r>
                        <a:rPr lang="de-DE" sz="1200" b="0" kern="1200" dirty="0">
                          <a:solidFill>
                            <a:schemeClr val="tx1"/>
                          </a:solidFill>
                          <a:latin typeface="Calibri Light" panose="020F0302020204030204" pitchFamily="34" charset="0"/>
                          <a:ea typeface="+mn-ea"/>
                          <a:cs typeface="Calibri Light" panose="020F0302020204030204" pitchFamily="34" charset="0"/>
                        </a:rPr>
                        <a:t>, Staffelung</a:t>
                      </a:r>
                      <a:r>
                        <a:rPr lang="de-DE" sz="1200" b="0" kern="1200" baseline="0" dirty="0">
                          <a:solidFill>
                            <a:schemeClr val="tx1"/>
                          </a:solidFill>
                          <a:latin typeface="Calibri Light" panose="020F0302020204030204" pitchFamily="34" charset="0"/>
                          <a:ea typeface="+mn-ea"/>
                          <a:cs typeface="Calibri Light" panose="020F0302020204030204" pitchFamily="34" charset="0"/>
                        </a:rPr>
                        <a:t> </a:t>
                      </a:r>
                      <a:r>
                        <a:rPr lang="de-DE" sz="1200" b="0" kern="1200" dirty="0">
                          <a:solidFill>
                            <a:schemeClr val="tx1"/>
                          </a:solidFill>
                          <a:latin typeface="Calibri Light" panose="020F0302020204030204" pitchFamily="34" charset="0"/>
                          <a:ea typeface="+mn-ea"/>
                          <a:cs typeface="Calibri Light" panose="020F0302020204030204" pitchFamily="34" charset="0"/>
                        </a:rPr>
                        <a:t>in 100 € Schritten</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spcAft>
                          <a:spcPts val="600"/>
                        </a:spcAft>
                      </a:pPr>
                      <a:r>
                        <a:rPr lang="de-DE" sz="1200" b="0" dirty="0">
                          <a:latin typeface="Calibri Light" panose="020F0302020204030204" pitchFamily="34" charset="0"/>
                          <a:cs typeface="Calibri Light" panose="020F0302020204030204" pitchFamily="34" charset="0"/>
                        </a:rPr>
                        <a:t>Keine</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457200" rtl="0" eaLnBrk="1" latinLnBrk="0" hangingPunct="1">
                        <a:spcAft>
                          <a:spcPts val="600"/>
                        </a:spcAft>
                      </a:pPr>
                      <a:r>
                        <a:rPr lang="de-DE" sz="1200" b="1" kern="1200" dirty="0">
                          <a:solidFill>
                            <a:schemeClr val="tx1"/>
                          </a:solidFill>
                          <a:latin typeface="Calibri Light" panose="020F0302020204030204" pitchFamily="34" charset="0"/>
                          <a:ea typeface="+mn-ea"/>
                          <a:cs typeface="Calibri Light" panose="020F0302020204030204" pitchFamily="34" charset="0"/>
                        </a:rPr>
                        <a:t>Ab 5.000 €</a:t>
                      </a:r>
                      <a:r>
                        <a:rPr lang="de-DE" sz="1200" b="0" kern="1200" dirty="0">
                          <a:solidFill>
                            <a:schemeClr val="tx1"/>
                          </a:solidFill>
                          <a:latin typeface="Calibri Light" panose="020F0302020204030204" pitchFamily="34" charset="0"/>
                          <a:ea typeface="+mn-ea"/>
                          <a:cs typeface="Calibri Light" panose="020F0302020204030204" pitchFamily="34" charset="0"/>
                        </a:rPr>
                        <a:t>, Staffelung</a:t>
                      </a:r>
                      <a:r>
                        <a:rPr lang="de-DE" sz="1200" b="0" kern="1200" baseline="0" dirty="0">
                          <a:solidFill>
                            <a:schemeClr val="tx1"/>
                          </a:solidFill>
                          <a:latin typeface="Calibri Light" panose="020F0302020204030204" pitchFamily="34" charset="0"/>
                          <a:ea typeface="+mn-ea"/>
                          <a:cs typeface="Calibri Light" panose="020F0302020204030204" pitchFamily="34" charset="0"/>
                        </a:rPr>
                        <a:t> </a:t>
                      </a:r>
                      <a:r>
                        <a:rPr lang="de-DE" sz="1200" b="0" kern="1200" dirty="0">
                          <a:solidFill>
                            <a:schemeClr val="tx1"/>
                          </a:solidFill>
                          <a:latin typeface="Calibri Light" panose="020F0302020204030204" pitchFamily="34" charset="0"/>
                          <a:ea typeface="+mn-ea"/>
                          <a:cs typeface="Calibri Light" panose="020F0302020204030204" pitchFamily="34" charset="0"/>
                        </a:rPr>
                        <a:t>in 100 € Schritten</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457200" rtl="0" eaLnBrk="1" latinLnBrk="0" hangingPunct="1">
                        <a:spcAft>
                          <a:spcPts val="600"/>
                        </a:spcAft>
                      </a:pPr>
                      <a:r>
                        <a:rPr lang="de-DE" sz="1200" b="0" kern="1200" dirty="0">
                          <a:solidFill>
                            <a:schemeClr val="tx1"/>
                          </a:solidFill>
                          <a:latin typeface="Calibri Light" panose="020F0302020204030204" pitchFamily="34" charset="0"/>
                          <a:ea typeface="+mn-ea"/>
                          <a:cs typeface="Calibri Light" panose="020F0302020204030204" pitchFamily="34" charset="0"/>
                        </a:rPr>
                        <a:t>Verpflichtend mind. 40 % der Ratensumme (mind. 2.400 €)</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1804000">
                <a:tc>
                  <a:txBody>
                    <a:bodyPr/>
                    <a:lstStyle/>
                    <a:p>
                      <a:pPr algn="l">
                        <a:spcAft>
                          <a:spcPts val="600"/>
                        </a:spcAft>
                      </a:pPr>
                      <a:r>
                        <a:rPr lang="de-DE" sz="1200" b="1" i="0" u="none" strike="noStrike" kern="1200" baseline="0" dirty="0">
                          <a:solidFill>
                            <a:srgbClr val="2E4F4C"/>
                          </a:solidFill>
                          <a:latin typeface="Calibri Light" panose="020F0302020204030204" pitchFamily="34" charset="0"/>
                          <a:ea typeface="+mn-ea"/>
                          <a:cs typeface="Calibri Light" panose="020F0302020204030204" pitchFamily="34" charset="0"/>
                        </a:rPr>
                        <a:t>Rateneinlage</a:t>
                      </a:r>
                      <a:endParaRPr lang="de-DE" sz="1200" b="1" dirty="0">
                        <a:solidFill>
                          <a:srgbClr val="2E4F4C"/>
                        </a:solidFill>
                        <a:latin typeface="Calibri Light" panose="020F0302020204030204" pitchFamily="34" charset="0"/>
                        <a:cs typeface="Calibri Light" panose="020F0302020204030204" pitchFamily="34" charset="0"/>
                      </a:endParaRPr>
                    </a:p>
                  </a:txBody>
                  <a:tcPr marL="68580" marR="68580" marT="36000" marB="3600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de-DE" sz="1200" b="0" dirty="0">
                          <a:latin typeface="Calibri Light" panose="020F0302020204030204" pitchFamily="34" charset="0"/>
                          <a:cs typeface="Calibri Light" panose="020F0302020204030204" pitchFamily="34" charset="0"/>
                        </a:rPr>
                        <a:t>Keine Rateneinlage möglich</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spcAft>
                          <a:spcPts val="600"/>
                        </a:spcAft>
                      </a:pPr>
                      <a:r>
                        <a:rPr lang="de-DE" sz="1200" b="1" kern="1200" baseline="0" dirty="0">
                          <a:solidFill>
                            <a:schemeClr val="tx1"/>
                          </a:solidFill>
                          <a:latin typeface="Calibri Light" panose="020F0302020204030204" pitchFamily="34" charset="0"/>
                          <a:ea typeface="+mn-ea"/>
                          <a:cs typeface="Calibri Light" panose="020F0302020204030204" pitchFamily="34" charset="0"/>
                        </a:rPr>
                        <a:t>36 Monatsraten </a:t>
                      </a:r>
                      <a:r>
                        <a:rPr lang="de-DE" sz="1200" b="0" kern="1200" baseline="0" dirty="0">
                          <a:solidFill>
                            <a:schemeClr val="tx1"/>
                          </a:solidFill>
                          <a:latin typeface="Calibri Light" panose="020F0302020204030204" pitchFamily="34" charset="0"/>
                          <a:ea typeface="+mn-ea"/>
                          <a:cs typeface="Calibri Light" panose="020F0302020204030204" pitchFamily="34" charset="0"/>
                        </a:rPr>
                        <a:t>mit mind. </a:t>
                      </a:r>
                      <a:r>
                        <a:rPr lang="de-DE" sz="1200" b="1" kern="1200" baseline="0" dirty="0">
                          <a:solidFill>
                            <a:schemeClr val="tx1"/>
                          </a:solidFill>
                          <a:latin typeface="Calibri Light" panose="020F0302020204030204" pitchFamily="34" charset="0"/>
                          <a:ea typeface="+mn-ea"/>
                          <a:cs typeface="Calibri Light" panose="020F0302020204030204" pitchFamily="34" charset="0"/>
                        </a:rPr>
                        <a:t>200 € mtl. </a:t>
                      </a:r>
                    </a:p>
                    <a:p>
                      <a:pPr algn="l">
                        <a:spcAft>
                          <a:spcPts val="600"/>
                        </a:spcAft>
                      </a:pPr>
                      <a:r>
                        <a:rPr lang="de-DE" sz="1200" b="1" kern="1200" baseline="0" dirty="0">
                          <a:solidFill>
                            <a:schemeClr val="tx1"/>
                          </a:solidFill>
                          <a:latin typeface="Calibri Light" panose="020F0302020204030204" pitchFamily="34" charset="0"/>
                          <a:ea typeface="+mn-ea"/>
                          <a:cs typeface="Calibri Light" panose="020F0302020204030204" pitchFamily="34" charset="0"/>
                        </a:rPr>
                        <a:t>60 Monatsraten </a:t>
                      </a:r>
                      <a:r>
                        <a:rPr lang="de-DE" sz="1200" b="0" kern="1200" baseline="0" dirty="0">
                          <a:solidFill>
                            <a:schemeClr val="tx1"/>
                          </a:solidFill>
                          <a:latin typeface="Calibri Light" panose="020F0302020204030204" pitchFamily="34" charset="0"/>
                          <a:ea typeface="+mn-ea"/>
                          <a:cs typeface="Calibri Light" panose="020F0302020204030204" pitchFamily="34" charset="0"/>
                        </a:rPr>
                        <a:t>mit mind. </a:t>
                      </a:r>
                      <a:r>
                        <a:rPr lang="de-DE" sz="1200" b="1" kern="1200" baseline="0" dirty="0">
                          <a:solidFill>
                            <a:schemeClr val="tx1"/>
                          </a:solidFill>
                          <a:latin typeface="Calibri Light" panose="020F0302020204030204" pitchFamily="34" charset="0"/>
                          <a:ea typeface="+mn-ea"/>
                          <a:cs typeface="Calibri Light" panose="020F0302020204030204" pitchFamily="34" charset="0"/>
                        </a:rPr>
                        <a:t>100 € mtl. </a:t>
                      </a:r>
                    </a:p>
                    <a:p>
                      <a:pPr algn="l">
                        <a:spcAft>
                          <a:spcPts val="600"/>
                        </a:spcAft>
                      </a:pPr>
                      <a:r>
                        <a:rPr lang="de-DE" sz="1200" b="1" kern="1200" baseline="0" dirty="0">
                          <a:solidFill>
                            <a:schemeClr val="tx1"/>
                          </a:solidFill>
                          <a:latin typeface="Calibri Light" panose="020F0302020204030204" pitchFamily="34" charset="0"/>
                          <a:ea typeface="+mn-ea"/>
                          <a:cs typeface="Calibri Light" panose="020F0302020204030204" pitchFamily="34" charset="0"/>
                        </a:rPr>
                        <a:t>120 Monatsraten </a:t>
                      </a:r>
                      <a:r>
                        <a:rPr lang="de-DE" sz="1200" b="0" kern="1200" baseline="0" dirty="0">
                          <a:solidFill>
                            <a:schemeClr val="tx1"/>
                          </a:solidFill>
                          <a:latin typeface="Calibri Light" panose="020F0302020204030204" pitchFamily="34" charset="0"/>
                          <a:ea typeface="+mn-ea"/>
                          <a:cs typeface="Calibri Light" panose="020F0302020204030204" pitchFamily="34" charset="0"/>
                        </a:rPr>
                        <a:t>mit mind. </a:t>
                      </a:r>
                      <a:r>
                        <a:rPr lang="de-DE" sz="1200" b="1" kern="1200" baseline="0" dirty="0">
                          <a:solidFill>
                            <a:schemeClr val="tx1"/>
                          </a:solidFill>
                          <a:latin typeface="Calibri Light" panose="020F0302020204030204" pitchFamily="34" charset="0"/>
                          <a:ea typeface="+mn-ea"/>
                          <a:cs typeface="Calibri Light" panose="020F0302020204030204" pitchFamily="34" charset="0"/>
                        </a:rPr>
                        <a:t>50 € mtl. </a:t>
                      </a:r>
                      <a:endParaRPr lang="de-DE" sz="1200" b="0" dirty="0">
                        <a:latin typeface="Calibri Light" panose="020F0302020204030204" pitchFamily="34" charset="0"/>
                        <a:cs typeface="Calibri Light" panose="020F0302020204030204" pitchFamily="34" charset="0"/>
                      </a:endParaRPr>
                    </a:p>
                    <a:p>
                      <a:pPr algn="l">
                        <a:spcAft>
                          <a:spcPts val="600"/>
                        </a:spcAft>
                      </a:pPr>
                      <a:r>
                        <a:rPr lang="de-DE" sz="1200" b="1" dirty="0">
                          <a:latin typeface="Calibri Light" panose="020F0302020204030204" pitchFamily="34" charset="0"/>
                          <a:cs typeface="Calibri Light" panose="020F0302020204030204" pitchFamily="34" charset="0"/>
                        </a:rPr>
                        <a:t>Agio 5 %</a:t>
                      </a:r>
                      <a:r>
                        <a:rPr lang="de-DE" sz="1200" b="0" dirty="0">
                          <a:latin typeface="Calibri Light" panose="020F0302020204030204" pitchFamily="34" charset="0"/>
                          <a:cs typeface="Calibri Light" panose="020F0302020204030204" pitchFamily="34" charset="0"/>
                        </a:rPr>
                        <a:t>, fällig mit Zahlung jeder Rate.</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spcAft>
                          <a:spcPts val="600"/>
                        </a:spcAft>
                      </a:pPr>
                      <a:r>
                        <a:rPr lang="de-DE" sz="1200" b="0" dirty="0">
                          <a:latin typeface="Calibri Light" panose="020F0302020204030204" pitchFamily="34" charset="0"/>
                          <a:cs typeface="Calibri Light" panose="020F0302020204030204" pitchFamily="34" charset="0"/>
                        </a:rPr>
                        <a:t>Keine Rateneinlage möglich</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spcAft>
                          <a:spcPts val="600"/>
                        </a:spcAft>
                      </a:pPr>
                      <a:r>
                        <a:rPr lang="de-DE" sz="1200" b="1" kern="1200" baseline="0" dirty="0">
                          <a:solidFill>
                            <a:schemeClr val="tx1"/>
                          </a:solidFill>
                          <a:latin typeface="Calibri Light" panose="020F0302020204030204" pitchFamily="34" charset="0"/>
                          <a:ea typeface="+mn-ea"/>
                          <a:cs typeface="Calibri Light" panose="020F0302020204030204" pitchFamily="34" charset="0"/>
                        </a:rPr>
                        <a:t>120 Monatsraten </a:t>
                      </a:r>
                      <a:r>
                        <a:rPr lang="de-DE" sz="1200" b="0" kern="1200" baseline="0" dirty="0">
                          <a:solidFill>
                            <a:schemeClr val="tx1"/>
                          </a:solidFill>
                          <a:latin typeface="Calibri Light" panose="020F0302020204030204" pitchFamily="34" charset="0"/>
                          <a:ea typeface="+mn-ea"/>
                          <a:cs typeface="Calibri Light" panose="020F0302020204030204" pitchFamily="34" charset="0"/>
                        </a:rPr>
                        <a:t>mit mind. </a:t>
                      </a:r>
                      <a:r>
                        <a:rPr lang="de-DE" sz="1200" b="1" kern="1200" baseline="0" dirty="0">
                          <a:solidFill>
                            <a:schemeClr val="tx1"/>
                          </a:solidFill>
                          <a:latin typeface="Calibri Light" panose="020F0302020204030204" pitchFamily="34" charset="0"/>
                          <a:ea typeface="+mn-ea"/>
                          <a:cs typeface="Calibri Light" panose="020F0302020204030204" pitchFamily="34" charset="0"/>
                        </a:rPr>
                        <a:t>50 € mtl. </a:t>
                      </a:r>
                      <a:endParaRPr lang="de-DE" sz="1200" b="0" kern="1200" dirty="0">
                        <a:solidFill>
                          <a:schemeClr val="tx1"/>
                        </a:solidFill>
                        <a:latin typeface="Calibri Light" panose="020F0302020204030204" pitchFamily="34" charset="0"/>
                        <a:ea typeface="+mn-ea"/>
                        <a:cs typeface="Calibri Light" panose="020F0302020204030204" pitchFamily="34" charset="0"/>
                      </a:endParaRPr>
                    </a:p>
                    <a:p>
                      <a:pPr algn="l">
                        <a:spcAft>
                          <a:spcPts val="600"/>
                        </a:spcAft>
                      </a:pPr>
                      <a:r>
                        <a:rPr lang="de-DE" sz="1200" b="0" kern="1200" dirty="0">
                          <a:solidFill>
                            <a:schemeClr val="tx1"/>
                          </a:solidFill>
                          <a:latin typeface="Calibri Light" panose="020F0302020204030204" pitchFamily="34" charset="0"/>
                          <a:ea typeface="+mn-ea"/>
                          <a:cs typeface="Calibri Light" panose="020F0302020204030204" pitchFamily="34" charset="0"/>
                        </a:rPr>
                        <a:t>Ab 6.000 €, Staffelung in 120-Euro-Schritten </a:t>
                      </a:r>
                    </a:p>
                    <a:p>
                      <a:pPr algn="l">
                        <a:spcAft>
                          <a:spcPts val="600"/>
                        </a:spcAft>
                      </a:pPr>
                      <a:r>
                        <a:rPr lang="de-DE" sz="1200" b="1" kern="1200" dirty="0">
                          <a:solidFill>
                            <a:schemeClr val="tx1"/>
                          </a:solidFill>
                          <a:latin typeface="Calibri Light" panose="020F0302020204030204" pitchFamily="34" charset="0"/>
                          <a:ea typeface="+mn-ea"/>
                          <a:cs typeface="Calibri Light" panose="020F0302020204030204" pitchFamily="34" charset="0"/>
                        </a:rPr>
                        <a:t>Agio 5 %</a:t>
                      </a:r>
                      <a:r>
                        <a:rPr lang="de-DE" sz="1200" b="0" kern="1200" dirty="0">
                          <a:solidFill>
                            <a:schemeClr val="tx1"/>
                          </a:solidFill>
                          <a:latin typeface="Calibri Light" panose="020F0302020204030204" pitchFamily="34" charset="0"/>
                          <a:ea typeface="+mn-ea"/>
                          <a:cs typeface="Calibri Light" panose="020F0302020204030204" pitchFamily="34" charset="0"/>
                        </a:rPr>
                        <a:t>, fällig mit Zahlung der Einmalzahlung und jeder Rate oder Sonderzahlung.</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4"/>
                  </a:ext>
                </a:extLst>
              </a:tr>
              <a:tr h="810124">
                <a:tc>
                  <a:txBody>
                    <a:bodyPr/>
                    <a:lstStyle/>
                    <a:p>
                      <a:pPr algn="l">
                        <a:spcAft>
                          <a:spcPts val="600"/>
                        </a:spcAft>
                      </a:pPr>
                      <a:r>
                        <a:rPr lang="de-DE" sz="1200" b="1" dirty="0">
                          <a:solidFill>
                            <a:srgbClr val="2E4F4C"/>
                          </a:solidFill>
                          <a:latin typeface="Calibri Light" panose="020F0302020204030204" pitchFamily="34" charset="0"/>
                          <a:cs typeface="Calibri Light" panose="020F0302020204030204" pitchFamily="34" charset="0"/>
                        </a:rPr>
                        <a:t>Besonderheiten</a:t>
                      </a:r>
                    </a:p>
                  </a:txBody>
                  <a:tcPr marL="68580" marR="68580" marT="36000" marB="3600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de-DE" sz="1200" b="0" dirty="0">
                          <a:latin typeface="Calibri Light" panose="020F0302020204030204" pitchFamily="34" charset="0"/>
                          <a:cs typeface="Calibri Light" panose="020F0302020204030204" pitchFamily="34" charset="0"/>
                        </a:rPr>
                        <a:t>Fokus auf schnellere Rückflüsse</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de-DE" sz="1200" b="0" dirty="0">
                          <a:latin typeface="Calibri Light" panose="020F0302020204030204" pitchFamily="34" charset="0"/>
                          <a:cs typeface="Calibri Light" panose="020F0302020204030204" pitchFamily="34" charset="0"/>
                        </a:rPr>
                        <a:t>Fokus auf höchstmögliche Investitionsquote und Rendite</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de-DE" sz="1200" b="0" dirty="0">
                          <a:latin typeface="Calibri Light" panose="020F0302020204030204" pitchFamily="34" charset="0"/>
                          <a:cs typeface="Calibri Light" panose="020F0302020204030204" pitchFamily="34" charset="0"/>
                        </a:rPr>
                        <a:t>Fokus auf höchstmögliche Investitionsquote und Rendite</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spcAft>
                          <a:spcPts val="600"/>
                        </a:spcAft>
                      </a:pPr>
                      <a:r>
                        <a:rPr lang="de-DE" sz="1200" b="0" dirty="0">
                          <a:latin typeface="Calibri Light" panose="020F0302020204030204" pitchFamily="34" charset="0"/>
                          <a:cs typeface="Calibri Light" panose="020F0302020204030204" pitchFamily="34" charset="0"/>
                        </a:rPr>
                        <a:t>Fokus auf höchstmögliche Investitionsquote und Rendite</a:t>
                      </a:r>
                    </a:p>
                  </a:txBody>
                  <a:tcPr marL="68580" marR="6858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bl>
          </a:graphicData>
        </a:graphic>
      </p:graphicFrame>
      <p:sp>
        <p:nvSpPr>
          <p:cNvPr id="6" name="Rechteck 5">
            <a:extLst>
              <a:ext uri="{FF2B5EF4-FFF2-40B4-BE49-F238E27FC236}">
                <a16:creationId xmlns:a16="http://schemas.microsoft.com/office/drawing/2014/main" xmlns="" id="{B29ABC7A-7A32-4CD8-85D6-01E07E8B2BA4}"/>
              </a:ext>
            </a:extLst>
          </p:cNvPr>
          <p:cNvSpPr/>
          <p:nvPr/>
        </p:nvSpPr>
        <p:spPr>
          <a:xfrm>
            <a:off x="464713" y="6575196"/>
            <a:ext cx="11148034" cy="215444"/>
          </a:xfrm>
          <a:prstGeom prst="rect">
            <a:avLst/>
          </a:prstGeom>
        </p:spPr>
        <p:txBody>
          <a:bodyPr wrap="square">
            <a:spAutoFit/>
          </a:bodyPr>
          <a:lstStyle/>
          <a:p>
            <a:r>
              <a:rPr lang="de-DE" sz="800" baseline="30000" dirty="0">
                <a:latin typeface="Calibri Light" panose="020F0302020204030204" pitchFamily="34" charset="0"/>
                <a:cs typeface="Calibri Light" panose="020F0302020204030204" pitchFamily="34" charset="0"/>
              </a:rPr>
              <a:t>1</a:t>
            </a:r>
            <a:r>
              <a:rPr lang="de-DE" sz="800" dirty="0">
                <a:latin typeface="Calibri Light" panose="020F0302020204030204" pitchFamily="34" charset="0"/>
                <a:cs typeface="Calibri Light" panose="020F0302020204030204" pitchFamily="34" charset="0"/>
              </a:rPr>
              <a:t>abgekürzt für MPE Direct Return 6 GmbH &amp; Co. geschlossene Investment-KG; ²abgekürzt für MPE International 9 GmbH &amp; Co. </a:t>
            </a:r>
            <a:r>
              <a:rPr lang="de-DE" sz="800">
                <a:latin typeface="Calibri Light" panose="020F0302020204030204" pitchFamily="34" charset="0"/>
                <a:cs typeface="Calibri Light" panose="020F0302020204030204" pitchFamily="34" charset="0"/>
              </a:rPr>
              <a:t>geschlossene </a:t>
            </a:r>
            <a:r>
              <a:rPr lang="de-DE" sz="800" dirty="0">
                <a:latin typeface="Calibri Light" panose="020F0302020204030204" pitchFamily="34" charset="0"/>
                <a:cs typeface="Calibri Light" panose="020F0302020204030204" pitchFamily="34" charset="0"/>
              </a:rPr>
              <a:t>Investment-KG</a:t>
            </a:r>
          </a:p>
        </p:txBody>
      </p:sp>
    </p:spTree>
    <p:custDataLst>
      <p:tags r:id="rId1"/>
    </p:custDataLst>
    <p:extLst>
      <p:ext uri="{BB962C8B-B14F-4D97-AF65-F5344CB8AC3E}">
        <p14:creationId xmlns:p14="http://schemas.microsoft.com/office/powerpoint/2010/main" val="13883767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410627" y="4886225"/>
            <a:ext cx="11205641" cy="1475721"/>
          </a:xfrm>
        </p:spPr>
        <p:txBody>
          <a:bodyPr>
            <a:normAutofit lnSpcReduction="10000"/>
          </a:bodyPr>
          <a:lstStyle/>
          <a:p>
            <a:pPr marL="0" indent="0">
              <a:buNone/>
            </a:pPr>
            <a:r>
              <a:rPr lang="de-DE" dirty="0"/>
              <a:t>			Versand der Auszahlungsschreiben an die Anleger erfolgt am </a:t>
            </a:r>
            <a:r>
              <a:rPr lang="de-DE" b="1" dirty="0"/>
              <a:t>30. September 2024</a:t>
            </a:r>
          </a:p>
          <a:p>
            <a:pPr marL="0" indent="0">
              <a:buNone/>
            </a:pPr>
            <a:endParaRPr lang="de-DE" dirty="0"/>
          </a:p>
          <a:p>
            <a:pPr marL="0" indent="0">
              <a:buNone/>
            </a:pPr>
            <a:endParaRPr lang="de-DE" dirty="0"/>
          </a:p>
          <a:p>
            <a:pPr marL="0" indent="0">
              <a:buNone/>
            </a:pPr>
            <a:r>
              <a:rPr lang="de-DE" dirty="0"/>
              <a:t>			Auszahlung an die Anleger erfolgt am </a:t>
            </a:r>
            <a:r>
              <a:rPr lang="de-DE" b="1" dirty="0"/>
              <a:t>27. November 2024</a:t>
            </a:r>
          </a:p>
        </p:txBody>
      </p:sp>
      <p:sp>
        <p:nvSpPr>
          <p:cNvPr id="4" name="Textplatzhalter 3">
            <a:extLst>
              <a:ext uri="{FF2B5EF4-FFF2-40B4-BE49-F238E27FC236}">
                <a16:creationId xmlns="" xmlns:a16="http://schemas.microsoft.com/office/drawing/2014/main" id="{19BEA725-7BF7-4403-B80C-D9E9943869EB}"/>
              </a:ext>
            </a:extLst>
          </p:cNvPr>
          <p:cNvSpPr>
            <a:spLocks noGrp="1"/>
          </p:cNvSpPr>
          <p:nvPr>
            <p:ph type="body" sz="quarter" idx="10"/>
          </p:nvPr>
        </p:nvSpPr>
        <p:spPr/>
        <p:txBody>
          <a:bodyPr/>
          <a:lstStyle/>
          <a:p>
            <a:r>
              <a:rPr lang="de-DE" dirty="0"/>
              <a:t>Weitere Auszahlungen in 2024</a:t>
            </a:r>
          </a:p>
        </p:txBody>
      </p:sp>
      <p:sp>
        <p:nvSpPr>
          <p:cNvPr id="2" name="Foliennummernplatzhalter 1">
            <a:extLst>
              <a:ext uri="{FF2B5EF4-FFF2-40B4-BE49-F238E27FC236}">
                <a16:creationId xmlns="" xmlns:a16="http://schemas.microsoft.com/office/drawing/2014/main" id="{467EE855-4C7E-46EB-9A92-7E0B0E6C0F42}"/>
              </a:ext>
            </a:extLst>
          </p:cNvPr>
          <p:cNvSpPr>
            <a:spLocks noGrp="1"/>
          </p:cNvSpPr>
          <p:nvPr>
            <p:ph type="sldNum" sz="quarter" idx="4"/>
          </p:nvPr>
        </p:nvSpPr>
        <p:spPr/>
        <p:txBody>
          <a:bodyPr/>
          <a:lstStyle/>
          <a:p>
            <a:fld id="{DB151344-2787-0F42-9B8B-AE263F6B6993}" type="slidenum">
              <a:rPr lang="de-DE" smtClean="0"/>
              <a:pPr/>
              <a:t>62</a:t>
            </a:fld>
            <a:endParaRPr lang="de-DE" dirty="0"/>
          </a:p>
        </p:txBody>
      </p:sp>
      <p:grpSp>
        <p:nvGrpSpPr>
          <p:cNvPr id="3" name="Gruppieren 2">
            <a:extLst>
              <a:ext uri="{FF2B5EF4-FFF2-40B4-BE49-F238E27FC236}">
                <a16:creationId xmlns="" xmlns:a16="http://schemas.microsoft.com/office/drawing/2014/main" id="{E595E594-7189-44B9-920A-08675910B41A}"/>
              </a:ext>
            </a:extLst>
          </p:cNvPr>
          <p:cNvGrpSpPr/>
          <p:nvPr/>
        </p:nvGrpSpPr>
        <p:grpSpPr>
          <a:xfrm>
            <a:off x="-324490" y="1989290"/>
            <a:ext cx="3711618" cy="2256937"/>
            <a:chOff x="74578" y="2426943"/>
            <a:chExt cx="3711618" cy="2256937"/>
          </a:xfrm>
        </p:grpSpPr>
        <p:sp>
          <p:nvSpPr>
            <p:cNvPr id="11" name="Rechteck 10">
              <a:extLst>
                <a:ext uri="{FF2B5EF4-FFF2-40B4-BE49-F238E27FC236}">
                  <a16:creationId xmlns="" xmlns:a16="http://schemas.microsoft.com/office/drawing/2014/main" id="{52305385-4271-4E21-85F8-BFF90772B5DA}"/>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 xmlns:a16="http://schemas.microsoft.com/office/drawing/2014/main" id="{D4B897B1-217D-424F-B3E9-CCE40252CC32}"/>
                </a:ext>
              </a:extLst>
            </p:cNvPr>
            <p:cNvSpPr txBox="1"/>
            <p:nvPr/>
          </p:nvSpPr>
          <p:spPr>
            <a:xfrm>
              <a:off x="74578" y="2563298"/>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RWB India I</a:t>
              </a:r>
            </a:p>
          </p:txBody>
        </p:sp>
        <p:sp>
          <p:nvSpPr>
            <p:cNvPr id="13" name="Textfeld 12">
              <a:extLst>
                <a:ext uri="{FF2B5EF4-FFF2-40B4-BE49-F238E27FC236}">
                  <a16:creationId xmlns="" xmlns:a16="http://schemas.microsoft.com/office/drawing/2014/main" id="{D74F9513-6A6F-4ED7-8390-CC5E76C0AE74}"/>
                </a:ext>
              </a:extLst>
            </p:cNvPr>
            <p:cNvSpPr txBox="1"/>
            <p:nvPr/>
          </p:nvSpPr>
          <p:spPr>
            <a:xfrm>
              <a:off x="74578" y="4211974"/>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8. Auszahlung</a:t>
              </a:r>
            </a:p>
          </p:txBody>
        </p:sp>
        <p:sp>
          <p:nvSpPr>
            <p:cNvPr id="14" name="Ellipse 13">
              <a:extLst>
                <a:ext uri="{FF2B5EF4-FFF2-40B4-BE49-F238E27FC236}">
                  <a16:creationId xmlns="" xmlns:a16="http://schemas.microsoft.com/office/drawing/2014/main" id="{87886775-0BB0-48AC-8C8B-5A844141E9E4}"/>
                </a:ext>
              </a:extLst>
            </p:cNvPr>
            <p:cNvSpPr/>
            <p:nvPr/>
          </p:nvSpPr>
          <p:spPr>
            <a:xfrm>
              <a:off x="863599" y="2426943"/>
              <a:ext cx="2256937" cy="2256937"/>
            </a:xfrm>
            <a:prstGeom prst="ellipse">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hteck 14">
              <a:extLst>
                <a:ext uri="{FF2B5EF4-FFF2-40B4-BE49-F238E27FC236}">
                  <a16:creationId xmlns="" xmlns:a16="http://schemas.microsoft.com/office/drawing/2014/main" id="{87DDC8B2-9B16-41DA-8076-E054097EC07F}"/>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 xmlns:a16="http://schemas.microsoft.com/office/drawing/2014/main" id="{3D6563A6-8A9B-4330-9552-095D32EDDCE7}"/>
                </a:ext>
              </a:extLst>
            </p:cNvPr>
            <p:cNvSpPr txBox="1"/>
            <p:nvPr/>
          </p:nvSpPr>
          <p:spPr>
            <a:xfrm>
              <a:off x="214278" y="2814488"/>
              <a:ext cx="3571918" cy="33855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RWB China IV</a:t>
              </a:r>
            </a:p>
          </p:txBody>
        </p:sp>
        <p:sp>
          <p:nvSpPr>
            <p:cNvPr id="17" name="Textfeld 16">
              <a:extLst>
                <a:ext uri="{FF2B5EF4-FFF2-40B4-BE49-F238E27FC236}">
                  <a16:creationId xmlns="" xmlns:a16="http://schemas.microsoft.com/office/drawing/2014/main" id="{23A6E465-4710-46DB-B8F3-73B289656D93}"/>
                </a:ext>
              </a:extLst>
            </p:cNvPr>
            <p:cNvSpPr txBox="1"/>
            <p:nvPr/>
          </p:nvSpPr>
          <p:spPr>
            <a:xfrm>
              <a:off x="410627" y="3099991"/>
              <a:ext cx="3199045" cy="923330"/>
            </a:xfrm>
            <a:prstGeom prst="rect">
              <a:avLst/>
            </a:prstGeom>
            <a:noFill/>
          </p:spPr>
          <p:txBody>
            <a:bodyPr wrap="square" rtlCol="0">
              <a:spAutoFit/>
            </a:bodyPr>
            <a:lstStyle/>
            <a:p>
              <a:pPr algn="ctr"/>
              <a:r>
                <a:rPr lang="de-DE" sz="5400" dirty="0">
                  <a:solidFill>
                    <a:srgbClr val="2E4F4C"/>
                  </a:solidFill>
                  <a:latin typeface="Calibri Light" panose="020F0302020204030204" pitchFamily="34" charset="0"/>
                  <a:cs typeface="Calibri Light" panose="020F0302020204030204" pitchFamily="34" charset="0"/>
                </a:rPr>
                <a:t>10 %</a:t>
              </a:r>
            </a:p>
          </p:txBody>
        </p:sp>
        <p:sp>
          <p:nvSpPr>
            <p:cNvPr id="18" name="Textfeld 17">
              <a:extLst>
                <a:ext uri="{FF2B5EF4-FFF2-40B4-BE49-F238E27FC236}">
                  <a16:creationId xmlns="" xmlns:a16="http://schemas.microsoft.com/office/drawing/2014/main" id="{DD4DD799-8936-404A-A9B0-3508FC09C31D}"/>
                </a:ext>
              </a:extLst>
            </p:cNvPr>
            <p:cNvSpPr txBox="1"/>
            <p:nvPr/>
          </p:nvSpPr>
          <p:spPr>
            <a:xfrm>
              <a:off x="214278" y="3973760"/>
              <a:ext cx="3571918" cy="33855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6. Auszahlung</a:t>
              </a:r>
            </a:p>
          </p:txBody>
        </p:sp>
      </p:grpSp>
      <p:grpSp>
        <p:nvGrpSpPr>
          <p:cNvPr id="44" name="Gruppieren 43">
            <a:extLst>
              <a:ext uri="{FF2B5EF4-FFF2-40B4-BE49-F238E27FC236}">
                <a16:creationId xmlns="" xmlns:a16="http://schemas.microsoft.com/office/drawing/2014/main" id="{43737C83-38CF-4BDF-993D-58F7BD8A83ED}"/>
              </a:ext>
            </a:extLst>
          </p:cNvPr>
          <p:cNvGrpSpPr/>
          <p:nvPr/>
        </p:nvGrpSpPr>
        <p:grpSpPr>
          <a:xfrm>
            <a:off x="2408479" y="1989290"/>
            <a:ext cx="3711618" cy="2256937"/>
            <a:chOff x="74578" y="2426943"/>
            <a:chExt cx="3711618" cy="2256937"/>
          </a:xfrm>
        </p:grpSpPr>
        <p:sp>
          <p:nvSpPr>
            <p:cNvPr id="45" name="Rechteck 44">
              <a:extLst>
                <a:ext uri="{FF2B5EF4-FFF2-40B4-BE49-F238E27FC236}">
                  <a16:creationId xmlns="" xmlns:a16="http://schemas.microsoft.com/office/drawing/2014/main" id="{0EC3F7CA-0436-4439-85C5-E14A4F83F323}"/>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6" name="Textfeld 45">
              <a:extLst>
                <a:ext uri="{FF2B5EF4-FFF2-40B4-BE49-F238E27FC236}">
                  <a16:creationId xmlns="" xmlns:a16="http://schemas.microsoft.com/office/drawing/2014/main" id="{F5870F6B-840F-4C84-978B-122B20C24CC1}"/>
                </a:ext>
              </a:extLst>
            </p:cNvPr>
            <p:cNvSpPr txBox="1"/>
            <p:nvPr/>
          </p:nvSpPr>
          <p:spPr>
            <a:xfrm>
              <a:off x="74578" y="2563298"/>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RWB India I</a:t>
              </a:r>
            </a:p>
          </p:txBody>
        </p:sp>
        <p:sp>
          <p:nvSpPr>
            <p:cNvPr id="47" name="Textfeld 46">
              <a:extLst>
                <a:ext uri="{FF2B5EF4-FFF2-40B4-BE49-F238E27FC236}">
                  <a16:creationId xmlns="" xmlns:a16="http://schemas.microsoft.com/office/drawing/2014/main" id="{563C9570-7297-414E-A42F-B1195116E03A}"/>
                </a:ext>
              </a:extLst>
            </p:cNvPr>
            <p:cNvSpPr txBox="1"/>
            <p:nvPr/>
          </p:nvSpPr>
          <p:spPr>
            <a:xfrm>
              <a:off x="74578" y="4211974"/>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8. Auszahlung</a:t>
              </a:r>
            </a:p>
          </p:txBody>
        </p:sp>
        <p:sp>
          <p:nvSpPr>
            <p:cNvPr id="48" name="Ellipse 47">
              <a:extLst>
                <a:ext uri="{FF2B5EF4-FFF2-40B4-BE49-F238E27FC236}">
                  <a16:creationId xmlns="" xmlns:a16="http://schemas.microsoft.com/office/drawing/2014/main" id="{22DE941A-C9B9-4F1C-A170-E38DD5E68B2B}"/>
                </a:ext>
              </a:extLst>
            </p:cNvPr>
            <p:cNvSpPr/>
            <p:nvPr/>
          </p:nvSpPr>
          <p:spPr>
            <a:xfrm>
              <a:off x="863599" y="2426943"/>
              <a:ext cx="2256937" cy="2256937"/>
            </a:xfrm>
            <a:prstGeom prst="ellipse">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Rechteck 48">
              <a:extLst>
                <a:ext uri="{FF2B5EF4-FFF2-40B4-BE49-F238E27FC236}">
                  <a16:creationId xmlns="" xmlns:a16="http://schemas.microsoft.com/office/drawing/2014/main" id="{C6527759-F858-45C5-A6D0-26B7AAD77AD2}"/>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0" name="Textfeld 49">
              <a:extLst>
                <a:ext uri="{FF2B5EF4-FFF2-40B4-BE49-F238E27FC236}">
                  <a16:creationId xmlns="" xmlns:a16="http://schemas.microsoft.com/office/drawing/2014/main" id="{41D67972-E984-442D-AC41-D48ACAF2E23E}"/>
                </a:ext>
              </a:extLst>
            </p:cNvPr>
            <p:cNvSpPr txBox="1"/>
            <p:nvPr/>
          </p:nvSpPr>
          <p:spPr>
            <a:xfrm>
              <a:off x="214278" y="2814488"/>
              <a:ext cx="3571918" cy="33855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RWB Germany I</a:t>
              </a:r>
            </a:p>
          </p:txBody>
        </p:sp>
        <p:sp>
          <p:nvSpPr>
            <p:cNvPr id="51" name="Textfeld 50">
              <a:extLst>
                <a:ext uri="{FF2B5EF4-FFF2-40B4-BE49-F238E27FC236}">
                  <a16:creationId xmlns="" xmlns:a16="http://schemas.microsoft.com/office/drawing/2014/main" id="{AC037943-61E2-42C2-8BE1-F3040DA418D9}"/>
                </a:ext>
              </a:extLst>
            </p:cNvPr>
            <p:cNvSpPr txBox="1"/>
            <p:nvPr/>
          </p:nvSpPr>
          <p:spPr>
            <a:xfrm>
              <a:off x="410627" y="3099991"/>
              <a:ext cx="3199045" cy="923330"/>
            </a:xfrm>
            <a:prstGeom prst="rect">
              <a:avLst/>
            </a:prstGeom>
            <a:noFill/>
          </p:spPr>
          <p:txBody>
            <a:bodyPr wrap="square" rtlCol="0">
              <a:spAutoFit/>
            </a:bodyPr>
            <a:lstStyle/>
            <a:p>
              <a:pPr algn="ctr"/>
              <a:r>
                <a:rPr lang="de-DE" sz="5400" dirty="0">
                  <a:solidFill>
                    <a:srgbClr val="2E4F4C"/>
                  </a:solidFill>
                  <a:latin typeface="Calibri Light" panose="020F0302020204030204" pitchFamily="34" charset="0"/>
                  <a:cs typeface="Calibri Light" panose="020F0302020204030204" pitchFamily="34" charset="0"/>
                </a:rPr>
                <a:t>10 %</a:t>
              </a:r>
            </a:p>
          </p:txBody>
        </p:sp>
        <p:sp>
          <p:nvSpPr>
            <p:cNvPr id="52" name="Textfeld 51">
              <a:extLst>
                <a:ext uri="{FF2B5EF4-FFF2-40B4-BE49-F238E27FC236}">
                  <a16:creationId xmlns="" xmlns:a16="http://schemas.microsoft.com/office/drawing/2014/main" id="{36F41307-4E27-40D6-B0B9-C7A309426477}"/>
                </a:ext>
              </a:extLst>
            </p:cNvPr>
            <p:cNvSpPr txBox="1"/>
            <p:nvPr/>
          </p:nvSpPr>
          <p:spPr>
            <a:xfrm>
              <a:off x="214278" y="3973760"/>
              <a:ext cx="3571918" cy="33855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4. Auszahlung</a:t>
              </a:r>
            </a:p>
          </p:txBody>
        </p:sp>
      </p:grpSp>
      <p:grpSp>
        <p:nvGrpSpPr>
          <p:cNvPr id="53" name="Gruppieren 52">
            <a:extLst>
              <a:ext uri="{FF2B5EF4-FFF2-40B4-BE49-F238E27FC236}">
                <a16:creationId xmlns="" xmlns:a16="http://schemas.microsoft.com/office/drawing/2014/main" id="{22B54584-E805-4CA9-BE27-9F2F7BCEDCB6}"/>
              </a:ext>
            </a:extLst>
          </p:cNvPr>
          <p:cNvGrpSpPr/>
          <p:nvPr/>
        </p:nvGrpSpPr>
        <p:grpSpPr>
          <a:xfrm>
            <a:off x="5141448" y="1989290"/>
            <a:ext cx="3711618" cy="2256937"/>
            <a:chOff x="74578" y="2426943"/>
            <a:chExt cx="3711618" cy="2256937"/>
          </a:xfrm>
        </p:grpSpPr>
        <p:sp>
          <p:nvSpPr>
            <p:cNvPr id="54" name="Rechteck 53">
              <a:extLst>
                <a:ext uri="{FF2B5EF4-FFF2-40B4-BE49-F238E27FC236}">
                  <a16:creationId xmlns="" xmlns:a16="http://schemas.microsoft.com/office/drawing/2014/main" id="{13FD222E-1128-4F2C-9C06-BB01BF8E8169}"/>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5" name="Textfeld 54">
              <a:extLst>
                <a:ext uri="{FF2B5EF4-FFF2-40B4-BE49-F238E27FC236}">
                  <a16:creationId xmlns="" xmlns:a16="http://schemas.microsoft.com/office/drawing/2014/main" id="{83DB1DA4-EFC4-46A8-B48C-63FE8735CA96}"/>
                </a:ext>
              </a:extLst>
            </p:cNvPr>
            <p:cNvSpPr txBox="1"/>
            <p:nvPr/>
          </p:nvSpPr>
          <p:spPr>
            <a:xfrm>
              <a:off x="74578" y="2563298"/>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RWB India I</a:t>
              </a:r>
            </a:p>
          </p:txBody>
        </p:sp>
        <p:sp>
          <p:nvSpPr>
            <p:cNvPr id="56" name="Textfeld 55">
              <a:extLst>
                <a:ext uri="{FF2B5EF4-FFF2-40B4-BE49-F238E27FC236}">
                  <a16:creationId xmlns="" xmlns:a16="http://schemas.microsoft.com/office/drawing/2014/main" id="{03C77C62-4890-4EEE-AA54-5AAC9C9D3D69}"/>
                </a:ext>
              </a:extLst>
            </p:cNvPr>
            <p:cNvSpPr txBox="1"/>
            <p:nvPr/>
          </p:nvSpPr>
          <p:spPr>
            <a:xfrm>
              <a:off x="74578" y="4211974"/>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8. Auszahlung</a:t>
              </a:r>
            </a:p>
          </p:txBody>
        </p:sp>
        <p:sp>
          <p:nvSpPr>
            <p:cNvPr id="57" name="Ellipse 56">
              <a:extLst>
                <a:ext uri="{FF2B5EF4-FFF2-40B4-BE49-F238E27FC236}">
                  <a16:creationId xmlns="" xmlns:a16="http://schemas.microsoft.com/office/drawing/2014/main" id="{75FE2F8E-5475-4652-86CB-FD55A36DBA1D}"/>
                </a:ext>
              </a:extLst>
            </p:cNvPr>
            <p:cNvSpPr/>
            <p:nvPr/>
          </p:nvSpPr>
          <p:spPr>
            <a:xfrm>
              <a:off x="863599" y="2426943"/>
              <a:ext cx="2256937" cy="2256937"/>
            </a:xfrm>
            <a:prstGeom prst="ellipse">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8" name="Rechteck 57">
              <a:extLst>
                <a:ext uri="{FF2B5EF4-FFF2-40B4-BE49-F238E27FC236}">
                  <a16:creationId xmlns="" xmlns:a16="http://schemas.microsoft.com/office/drawing/2014/main" id="{D7DF7B58-3A09-40BB-B0F2-E92A4DE74BDC}"/>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9" name="Textfeld 58">
              <a:extLst>
                <a:ext uri="{FF2B5EF4-FFF2-40B4-BE49-F238E27FC236}">
                  <a16:creationId xmlns="" xmlns:a16="http://schemas.microsoft.com/office/drawing/2014/main" id="{F86E7DC1-32CC-4DB0-9980-7C57072A2843}"/>
                </a:ext>
              </a:extLst>
            </p:cNvPr>
            <p:cNvSpPr txBox="1"/>
            <p:nvPr/>
          </p:nvSpPr>
          <p:spPr>
            <a:xfrm>
              <a:off x="214278" y="2814488"/>
              <a:ext cx="3571918" cy="33855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RWB Germany III</a:t>
              </a:r>
            </a:p>
          </p:txBody>
        </p:sp>
        <p:sp>
          <p:nvSpPr>
            <p:cNvPr id="60" name="Textfeld 59">
              <a:extLst>
                <a:ext uri="{FF2B5EF4-FFF2-40B4-BE49-F238E27FC236}">
                  <a16:creationId xmlns="" xmlns:a16="http://schemas.microsoft.com/office/drawing/2014/main" id="{FF8C458A-0F58-4FC6-8AD3-A5D30F0726E9}"/>
                </a:ext>
              </a:extLst>
            </p:cNvPr>
            <p:cNvSpPr txBox="1"/>
            <p:nvPr/>
          </p:nvSpPr>
          <p:spPr>
            <a:xfrm>
              <a:off x="410627" y="3099991"/>
              <a:ext cx="3199045" cy="923330"/>
            </a:xfrm>
            <a:prstGeom prst="rect">
              <a:avLst/>
            </a:prstGeom>
            <a:noFill/>
          </p:spPr>
          <p:txBody>
            <a:bodyPr wrap="square" rtlCol="0">
              <a:spAutoFit/>
            </a:bodyPr>
            <a:lstStyle/>
            <a:p>
              <a:pPr algn="ctr"/>
              <a:r>
                <a:rPr lang="de-DE" sz="5400" dirty="0">
                  <a:solidFill>
                    <a:srgbClr val="2E4F4C"/>
                  </a:solidFill>
                  <a:latin typeface="Calibri Light" panose="020F0302020204030204" pitchFamily="34" charset="0"/>
                  <a:cs typeface="Calibri Light" panose="020F0302020204030204" pitchFamily="34" charset="0"/>
                </a:rPr>
                <a:t>10 %</a:t>
              </a:r>
            </a:p>
          </p:txBody>
        </p:sp>
        <p:sp>
          <p:nvSpPr>
            <p:cNvPr id="61" name="Textfeld 60">
              <a:extLst>
                <a:ext uri="{FF2B5EF4-FFF2-40B4-BE49-F238E27FC236}">
                  <a16:creationId xmlns="" xmlns:a16="http://schemas.microsoft.com/office/drawing/2014/main" id="{DB905E58-39E2-4275-A660-D7D7ED8BFA61}"/>
                </a:ext>
              </a:extLst>
            </p:cNvPr>
            <p:cNvSpPr txBox="1"/>
            <p:nvPr/>
          </p:nvSpPr>
          <p:spPr>
            <a:xfrm>
              <a:off x="214278" y="3973760"/>
              <a:ext cx="3571918" cy="33855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7. Auszahlung</a:t>
              </a:r>
            </a:p>
          </p:txBody>
        </p:sp>
      </p:grpSp>
      <p:grpSp>
        <p:nvGrpSpPr>
          <p:cNvPr id="62" name="Gruppieren 61">
            <a:extLst>
              <a:ext uri="{FF2B5EF4-FFF2-40B4-BE49-F238E27FC236}">
                <a16:creationId xmlns="" xmlns:a16="http://schemas.microsoft.com/office/drawing/2014/main" id="{CBAD50C0-D2D9-4C0B-B648-8C992DE66AF2}"/>
              </a:ext>
            </a:extLst>
          </p:cNvPr>
          <p:cNvGrpSpPr/>
          <p:nvPr/>
        </p:nvGrpSpPr>
        <p:grpSpPr>
          <a:xfrm>
            <a:off x="7874416" y="1743989"/>
            <a:ext cx="4518428" cy="2747537"/>
            <a:chOff x="74578" y="2426943"/>
            <a:chExt cx="3711618" cy="2256937"/>
          </a:xfrm>
        </p:grpSpPr>
        <p:sp>
          <p:nvSpPr>
            <p:cNvPr id="63" name="Rechteck 62">
              <a:extLst>
                <a:ext uri="{FF2B5EF4-FFF2-40B4-BE49-F238E27FC236}">
                  <a16:creationId xmlns="" xmlns:a16="http://schemas.microsoft.com/office/drawing/2014/main" id="{AB1ADC1C-3003-4E81-9E18-A82BB3F83379}"/>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64" name="Textfeld 63">
              <a:extLst>
                <a:ext uri="{FF2B5EF4-FFF2-40B4-BE49-F238E27FC236}">
                  <a16:creationId xmlns="" xmlns:a16="http://schemas.microsoft.com/office/drawing/2014/main" id="{73BEE398-5B29-4F82-8A1C-B451EC54D4B7}"/>
                </a:ext>
              </a:extLst>
            </p:cNvPr>
            <p:cNvSpPr txBox="1"/>
            <p:nvPr/>
          </p:nvSpPr>
          <p:spPr>
            <a:xfrm>
              <a:off x="74578" y="2563298"/>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RWB India I</a:t>
              </a:r>
            </a:p>
          </p:txBody>
        </p:sp>
        <p:sp>
          <p:nvSpPr>
            <p:cNvPr id="65" name="Textfeld 64">
              <a:extLst>
                <a:ext uri="{FF2B5EF4-FFF2-40B4-BE49-F238E27FC236}">
                  <a16:creationId xmlns="" xmlns:a16="http://schemas.microsoft.com/office/drawing/2014/main" id="{31BEE582-2FBF-48C6-8E7F-C0CB4A1A47BC}"/>
                </a:ext>
              </a:extLst>
            </p:cNvPr>
            <p:cNvSpPr txBox="1"/>
            <p:nvPr/>
          </p:nvSpPr>
          <p:spPr>
            <a:xfrm>
              <a:off x="74578" y="4211974"/>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8. Auszahlung</a:t>
              </a:r>
            </a:p>
          </p:txBody>
        </p:sp>
        <p:sp>
          <p:nvSpPr>
            <p:cNvPr id="66" name="Ellipse 65">
              <a:extLst>
                <a:ext uri="{FF2B5EF4-FFF2-40B4-BE49-F238E27FC236}">
                  <a16:creationId xmlns="" xmlns:a16="http://schemas.microsoft.com/office/drawing/2014/main" id="{52E2DF7D-7A6F-4593-89D2-7D69C0E845F7}"/>
                </a:ext>
              </a:extLst>
            </p:cNvPr>
            <p:cNvSpPr/>
            <p:nvPr/>
          </p:nvSpPr>
          <p:spPr>
            <a:xfrm>
              <a:off x="863599" y="2426943"/>
              <a:ext cx="2256937" cy="2256937"/>
            </a:xfrm>
            <a:prstGeom prst="ellipse">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7" name="Rechteck 66">
              <a:extLst>
                <a:ext uri="{FF2B5EF4-FFF2-40B4-BE49-F238E27FC236}">
                  <a16:creationId xmlns="" xmlns:a16="http://schemas.microsoft.com/office/drawing/2014/main" id="{A699DFCC-9C5B-4F54-AE1C-33826982F16F}"/>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68" name="Textfeld 67">
              <a:extLst>
                <a:ext uri="{FF2B5EF4-FFF2-40B4-BE49-F238E27FC236}">
                  <a16:creationId xmlns="" xmlns:a16="http://schemas.microsoft.com/office/drawing/2014/main" id="{CA514723-F0AB-433E-BE0C-2A684CDA2B5A}"/>
                </a:ext>
              </a:extLst>
            </p:cNvPr>
            <p:cNvSpPr txBox="1"/>
            <p:nvPr/>
          </p:nvSpPr>
          <p:spPr>
            <a:xfrm>
              <a:off x="214278" y="2814488"/>
              <a:ext cx="3571918" cy="278102"/>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RWB </a:t>
              </a:r>
              <a:r>
                <a:rPr lang="de-DE" sz="1600" dirty="0" err="1">
                  <a:solidFill>
                    <a:schemeClr val="bg1"/>
                  </a:solidFill>
                  <a:latin typeface="Calibri Light" panose="020F0302020204030204" pitchFamily="34" charset="0"/>
                  <a:cs typeface="Calibri Light" panose="020F0302020204030204" pitchFamily="34" charset="0"/>
                </a:rPr>
                <a:t>Asia</a:t>
              </a:r>
              <a:r>
                <a:rPr lang="de-DE" sz="1600" dirty="0">
                  <a:solidFill>
                    <a:schemeClr val="bg1"/>
                  </a:solidFill>
                  <a:latin typeface="Calibri Light" panose="020F0302020204030204" pitchFamily="34" charset="0"/>
                  <a:cs typeface="Calibri Light" panose="020F0302020204030204" pitchFamily="34" charset="0"/>
                </a:rPr>
                <a:t> I</a:t>
              </a:r>
            </a:p>
          </p:txBody>
        </p:sp>
        <p:sp>
          <p:nvSpPr>
            <p:cNvPr id="69" name="Textfeld 68">
              <a:extLst>
                <a:ext uri="{FF2B5EF4-FFF2-40B4-BE49-F238E27FC236}">
                  <a16:creationId xmlns="" xmlns:a16="http://schemas.microsoft.com/office/drawing/2014/main" id="{EB2DC17C-8996-4F6E-AAD4-59DC079EC737}"/>
                </a:ext>
              </a:extLst>
            </p:cNvPr>
            <p:cNvSpPr txBox="1"/>
            <p:nvPr/>
          </p:nvSpPr>
          <p:spPr>
            <a:xfrm>
              <a:off x="436487" y="3152052"/>
              <a:ext cx="3199045" cy="834306"/>
            </a:xfrm>
            <a:prstGeom prst="rect">
              <a:avLst/>
            </a:prstGeom>
            <a:noFill/>
          </p:spPr>
          <p:txBody>
            <a:bodyPr wrap="square" rtlCol="0">
              <a:spAutoFit/>
            </a:bodyPr>
            <a:lstStyle/>
            <a:p>
              <a:pPr algn="ctr"/>
              <a:r>
                <a:rPr lang="de-DE" sz="6000" dirty="0">
                  <a:solidFill>
                    <a:srgbClr val="2E4F4C"/>
                  </a:solidFill>
                  <a:latin typeface="Calibri Light" panose="020F0302020204030204" pitchFamily="34" charset="0"/>
                  <a:cs typeface="Calibri Light" panose="020F0302020204030204" pitchFamily="34" charset="0"/>
                </a:rPr>
                <a:t>20 %</a:t>
              </a:r>
            </a:p>
          </p:txBody>
        </p:sp>
        <p:sp>
          <p:nvSpPr>
            <p:cNvPr id="70" name="Textfeld 69">
              <a:extLst>
                <a:ext uri="{FF2B5EF4-FFF2-40B4-BE49-F238E27FC236}">
                  <a16:creationId xmlns="" xmlns:a16="http://schemas.microsoft.com/office/drawing/2014/main" id="{5AD61975-BD15-4A75-8956-9E380E1EADBC}"/>
                </a:ext>
              </a:extLst>
            </p:cNvPr>
            <p:cNvSpPr txBox="1"/>
            <p:nvPr/>
          </p:nvSpPr>
          <p:spPr>
            <a:xfrm>
              <a:off x="214278" y="3973760"/>
              <a:ext cx="3571918" cy="33855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6. Auszahlung</a:t>
              </a:r>
            </a:p>
          </p:txBody>
        </p:sp>
      </p:grpSp>
      <p:pic>
        <p:nvPicPr>
          <p:cNvPr id="40" name="Grafik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831" y="5626148"/>
            <a:ext cx="828000" cy="761899"/>
          </a:xfrm>
          <a:prstGeom prst="rect">
            <a:avLst/>
          </a:prstGeom>
        </p:spPr>
      </p:pic>
      <p:pic>
        <p:nvPicPr>
          <p:cNvPr id="41" name="Grafik 40">
            <a:extLst>
              <a:ext uri="{FF2B5EF4-FFF2-40B4-BE49-F238E27FC236}">
                <a16:creationId xmlns="" xmlns:a16="http://schemas.microsoft.com/office/drawing/2014/main" id="{EF69E745-D799-4AF0-A4ED-0BEBACCAF0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369" t="28857" r="16513" b="29286"/>
          <a:stretch/>
        </p:blipFill>
        <p:spPr>
          <a:xfrm>
            <a:off x="821831" y="4791672"/>
            <a:ext cx="828043" cy="540000"/>
          </a:xfrm>
          <a:prstGeom prst="rect">
            <a:avLst/>
          </a:prstGeom>
        </p:spPr>
      </p:pic>
    </p:spTree>
    <p:extLst>
      <p:ext uri="{BB962C8B-B14F-4D97-AF65-F5344CB8AC3E}">
        <p14:creationId xmlns:p14="http://schemas.microsoft.com/office/powerpoint/2010/main" val="3592613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 xmlns:a16="http://schemas.microsoft.com/office/drawing/2014/main" id="{467EE855-4C7E-46EB-9A92-7E0B0E6C0F42}"/>
              </a:ext>
            </a:extLst>
          </p:cNvPr>
          <p:cNvSpPr>
            <a:spLocks noGrp="1"/>
          </p:cNvSpPr>
          <p:nvPr>
            <p:ph type="sldNum" sz="quarter" idx="4"/>
          </p:nvPr>
        </p:nvSpPr>
        <p:spPr/>
        <p:txBody>
          <a:bodyPr/>
          <a:lstStyle/>
          <a:p>
            <a:fld id="{DB151344-2787-0F42-9B8B-AE263F6B6993}" type="slidenum">
              <a:rPr lang="de-DE" smtClean="0"/>
              <a:pPr/>
              <a:t>63</a:t>
            </a:fld>
            <a:endParaRPr lang="de-DE" dirty="0"/>
          </a:p>
        </p:txBody>
      </p:sp>
      <p:sp>
        <p:nvSpPr>
          <p:cNvPr id="4" name="Textplatzhalter 3">
            <a:extLst>
              <a:ext uri="{FF2B5EF4-FFF2-40B4-BE49-F238E27FC236}">
                <a16:creationId xmlns="" xmlns:a16="http://schemas.microsoft.com/office/drawing/2014/main" id="{19BEA725-7BF7-4403-B80C-D9E9943869EB}"/>
              </a:ext>
            </a:extLst>
          </p:cNvPr>
          <p:cNvSpPr>
            <a:spLocks noGrp="1"/>
          </p:cNvSpPr>
          <p:nvPr>
            <p:ph type="body" sz="quarter" idx="10"/>
          </p:nvPr>
        </p:nvSpPr>
        <p:spPr/>
        <p:txBody>
          <a:bodyPr/>
          <a:lstStyle/>
          <a:p>
            <a:r>
              <a:rPr lang="de-DE" dirty="0"/>
              <a:t>Weitere Auszahlungen in 2024</a:t>
            </a:r>
          </a:p>
        </p:txBody>
      </p:sp>
      <p:grpSp>
        <p:nvGrpSpPr>
          <p:cNvPr id="3" name="Gruppieren 2">
            <a:extLst>
              <a:ext uri="{FF2B5EF4-FFF2-40B4-BE49-F238E27FC236}">
                <a16:creationId xmlns="" xmlns:a16="http://schemas.microsoft.com/office/drawing/2014/main" id="{E595E594-7189-44B9-920A-08675910B41A}"/>
              </a:ext>
            </a:extLst>
          </p:cNvPr>
          <p:cNvGrpSpPr>
            <a:grpSpLocks noChangeAspect="1"/>
          </p:cNvGrpSpPr>
          <p:nvPr/>
        </p:nvGrpSpPr>
        <p:grpSpPr>
          <a:xfrm>
            <a:off x="-230222" y="1842672"/>
            <a:ext cx="4114633" cy="2502000"/>
            <a:chOff x="74578" y="2426943"/>
            <a:chExt cx="3711618" cy="2256937"/>
          </a:xfrm>
        </p:grpSpPr>
        <p:sp>
          <p:nvSpPr>
            <p:cNvPr id="11" name="Rechteck 10">
              <a:extLst>
                <a:ext uri="{FF2B5EF4-FFF2-40B4-BE49-F238E27FC236}">
                  <a16:creationId xmlns="" xmlns:a16="http://schemas.microsoft.com/office/drawing/2014/main" id="{52305385-4271-4E21-85F8-BFF90772B5DA}"/>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 xmlns:a16="http://schemas.microsoft.com/office/drawing/2014/main" id="{D4B897B1-217D-424F-B3E9-CCE40252CC32}"/>
                </a:ext>
              </a:extLst>
            </p:cNvPr>
            <p:cNvSpPr txBox="1"/>
            <p:nvPr/>
          </p:nvSpPr>
          <p:spPr>
            <a:xfrm>
              <a:off x="74578" y="2563298"/>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RWB India I</a:t>
              </a:r>
            </a:p>
          </p:txBody>
        </p:sp>
        <p:sp>
          <p:nvSpPr>
            <p:cNvPr id="13" name="Textfeld 12">
              <a:extLst>
                <a:ext uri="{FF2B5EF4-FFF2-40B4-BE49-F238E27FC236}">
                  <a16:creationId xmlns="" xmlns:a16="http://schemas.microsoft.com/office/drawing/2014/main" id="{D74F9513-6A6F-4ED7-8390-CC5E76C0AE74}"/>
                </a:ext>
              </a:extLst>
            </p:cNvPr>
            <p:cNvSpPr txBox="1"/>
            <p:nvPr/>
          </p:nvSpPr>
          <p:spPr>
            <a:xfrm>
              <a:off x="74578" y="4211974"/>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8. Auszahlung</a:t>
              </a:r>
            </a:p>
          </p:txBody>
        </p:sp>
        <p:sp>
          <p:nvSpPr>
            <p:cNvPr id="14" name="Ellipse 13">
              <a:extLst>
                <a:ext uri="{FF2B5EF4-FFF2-40B4-BE49-F238E27FC236}">
                  <a16:creationId xmlns="" xmlns:a16="http://schemas.microsoft.com/office/drawing/2014/main" id="{87886775-0BB0-48AC-8C8B-5A844141E9E4}"/>
                </a:ext>
              </a:extLst>
            </p:cNvPr>
            <p:cNvSpPr/>
            <p:nvPr/>
          </p:nvSpPr>
          <p:spPr>
            <a:xfrm>
              <a:off x="863599" y="2426943"/>
              <a:ext cx="2256937" cy="2256937"/>
            </a:xfrm>
            <a:prstGeom prst="ellipse">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hteck 14">
              <a:extLst>
                <a:ext uri="{FF2B5EF4-FFF2-40B4-BE49-F238E27FC236}">
                  <a16:creationId xmlns="" xmlns:a16="http://schemas.microsoft.com/office/drawing/2014/main" id="{87DDC8B2-9B16-41DA-8076-E054097EC07F}"/>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 xmlns:a16="http://schemas.microsoft.com/office/drawing/2014/main" id="{3D6563A6-8A9B-4330-9552-095D32EDDCE7}"/>
                </a:ext>
              </a:extLst>
            </p:cNvPr>
            <p:cNvSpPr txBox="1"/>
            <p:nvPr/>
          </p:nvSpPr>
          <p:spPr>
            <a:xfrm>
              <a:off x="214278" y="2814488"/>
              <a:ext cx="3571918" cy="30539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RWB Direct Return I</a:t>
              </a:r>
            </a:p>
          </p:txBody>
        </p:sp>
        <p:sp>
          <p:nvSpPr>
            <p:cNvPr id="17" name="Textfeld 16">
              <a:extLst>
                <a:ext uri="{FF2B5EF4-FFF2-40B4-BE49-F238E27FC236}">
                  <a16:creationId xmlns="" xmlns:a16="http://schemas.microsoft.com/office/drawing/2014/main" id="{23A6E465-4710-46DB-B8F3-73B289656D93}"/>
                </a:ext>
              </a:extLst>
            </p:cNvPr>
            <p:cNvSpPr txBox="1"/>
            <p:nvPr/>
          </p:nvSpPr>
          <p:spPr>
            <a:xfrm>
              <a:off x="410627" y="3099991"/>
              <a:ext cx="3199045" cy="832893"/>
            </a:xfrm>
            <a:prstGeom prst="rect">
              <a:avLst/>
            </a:prstGeom>
            <a:noFill/>
          </p:spPr>
          <p:txBody>
            <a:bodyPr wrap="square" rtlCol="0">
              <a:spAutoFit/>
            </a:bodyPr>
            <a:lstStyle/>
            <a:p>
              <a:pPr algn="ctr"/>
              <a:r>
                <a:rPr lang="de-DE" sz="5400" dirty="0">
                  <a:solidFill>
                    <a:srgbClr val="2E4F4C"/>
                  </a:solidFill>
                  <a:latin typeface="Calibri Light" panose="020F0302020204030204" pitchFamily="34" charset="0"/>
                  <a:cs typeface="Calibri Light" panose="020F0302020204030204" pitchFamily="34" charset="0"/>
                </a:rPr>
                <a:t>15 %</a:t>
              </a:r>
            </a:p>
          </p:txBody>
        </p:sp>
        <p:sp>
          <p:nvSpPr>
            <p:cNvPr id="18" name="Textfeld 17">
              <a:extLst>
                <a:ext uri="{FF2B5EF4-FFF2-40B4-BE49-F238E27FC236}">
                  <a16:creationId xmlns="" xmlns:a16="http://schemas.microsoft.com/office/drawing/2014/main" id="{DD4DD799-8936-404A-A9B0-3508FC09C31D}"/>
                </a:ext>
              </a:extLst>
            </p:cNvPr>
            <p:cNvSpPr txBox="1"/>
            <p:nvPr/>
          </p:nvSpPr>
          <p:spPr>
            <a:xfrm>
              <a:off x="214278" y="3973760"/>
              <a:ext cx="3571918" cy="30539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3. Auszahlung</a:t>
              </a:r>
            </a:p>
          </p:txBody>
        </p:sp>
      </p:grpSp>
      <p:grpSp>
        <p:nvGrpSpPr>
          <p:cNvPr id="44" name="Gruppieren 43">
            <a:extLst>
              <a:ext uri="{FF2B5EF4-FFF2-40B4-BE49-F238E27FC236}">
                <a16:creationId xmlns="" xmlns:a16="http://schemas.microsoft.com/office/drawing/2014/main" id="{43737C83-38CF-4BDF-993D-58F7BD8A83ED}"/>
              </a:ext>
            </a:extLst>
          </p:cNvPr>
          <p:cNvGrpSpPr/>
          <p:nvPr/>
        </p:nvGrpSpPr>
        <p:grpSpPr>
          <a:xfrm>
            <a:off x="2747239" y="1960129"/>
            <a:ext cx="3711618" cy="2256937"/>
            <a:chOff x="74578" y="2426943"/>
            <a:chExt cx="3711618" cy="2256937"/>
          </a:xfrm>
        </p:grpSpPr>
        <p:sp>
          <p:nvSpPr>
            <p:cNvPr id="45" name="Rechteck 44">
              <a:extLst>
                <a:ext uri="{FF2B5EF4-FFF2-40B4-BE49-F238E27FC236}">
                  <a16:creationId xmlns="" xmlns:a16="http://schemas.microsoft.com/office/drawing/2014/main" id="{0EC3F7CA-0436-4439-85C5-E14A4F83F323}"/>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6" name="Textfeld 45">
              <a:extLst>
                <a:ext uri="{FF2B5EF4-FFF2-40B4-BE49-F238E27FC236}">
                  <a16:creationId xmlns="" xmlns:a16="http://schemas.microsoft.com/office/drawing/2014/main" id="{F5870F6B-840F-4C84-978B-122B20C24CC1}"/>
                </a:ext>
              </a:extLst>
            </p:cNvPr>
            <p:cNvSpPr txBox="1"/>
            <p:nvPr/>
          </p:nvSpPr>
          <p:spPr>
            <a:xfrm>
              <a:off x="74578" y="2563298"/>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RWB India I</a:t>
              </a:r>
            </a:p>
          </p:txBody>
        </p:sp>
        <p:sp>
          <p:nvSpPr>
            <p:cNvPr id="47" name="Textfeld 46">
              <a:extLst>
                <a:ext uri="{FF2B5EF4-FFF2-40B4-BE49-F238E27FC236}">
                  <a16:creationId xmlns="" xmlns:a16="http://schemas.microsoft.com/office/drawing/2014/main" id="{563C9570-7297-414E-A42F-B1195116E03A}"/>
                </a:ext>
              </a:extLst>
            </p:cNvPr>
            <p:cNvSpPr txBox="1"/>
            <p:nvPr/>
          </p:nvSpPr>
          <p:spPr>
            <a:xfrm>
              <a:off x="74578" y="4211974"/>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8. Auszahlung</a:t>
              </a:r>
            </a:p>
          </p:txBody>
        </p:sp>
        <p:sp>
          <p:nvSpPr>
            <p:cNvPr id="48" name="Ellipse 47">
              <a:extLst>
                <a:ext uri="{FF2B5EF4-FFF2-40B4-BE49-F238E27FC236}">
                  <a16:creationId xmlns="" xmlns:a16="http://schemas.microsoft.com/office/drawing/2014/main" id="{22DE941A-C9B9-4F1C-A170-E38DD5E68B2B}"/>
                </a:ext>
              </a:extLst>
            </p:cNvPr>
            <p:cNvSpPr/>
            <p:nvPr/>
          </p:nvSpPr>
          <p:spPr>
            <a:xfrm>
              <a:off x="863599" y="2426943"/>
              <a:ext cx="2256937" cy="2256937"/>
            </a:xfrm>
            <a:prstGeom prst="ellipse">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Rechteck 48">
              <a:extLst>
                <a:ext uri="{FF2B5EF4-FFF2-40B4-BE49-F238E27FC236}">
                  <a16:creationId xmlns="" xmlns:a16="http://schemas.microsoft.com/office/drawing/2014/main" id="{C6527759-F858-45C5-A6D0-26B7AAD77AD2}"/>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0" name="Textfeld 49">
              <a:extLst>
                <a:ext uri="{FF2B5EF4-FFF2-40B4-BE49-F238E27FC236}">
                  <a16:creationId xmlns="" xmlns:a16="http://schemas.microsoft.com/office/drawing/2014/main" id="{41D67972-E984-442D-AC41-D48ACAF2E23E}"/>
                </a:ext>
              </a:extLst>
            </p:cNvPr>
            <p:cNvSpPr txBox="1"/>
            <p:nvPr/>
          </p:nvSpPr>
          <p:spPr>
            <a:xfrm>
              <a:off x="214278" y="2814488"/>
              <a:ext cx="3571918" cy="33855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RWB Direct Return II</a:t>
              </a:r>
            </a:p>
          </p:txBody>
        </p:sp>
        <p:sp>
          <p:nvSpPr>
            <p:cNvPr id="51" name="Textfeld 50">
              <a:extLst>
                <a:ext uri="{FF2B5EF4-FFF2-40B4-BE49-F238E27FC236}">
                  <a16:creationId xmlns="" xmlns:a16="http://schemas.microsoft.com/office/drawing/2014/main" id="{AC037943-61E2-42C2-8BE1-F3040DA418D9}"/>
                </a:ext>
              </a:extLst>
            </p:cNvPr>
            <p:cNvSpPr txBox="1"/>
            <p:nvPr/>
          </p:nvSpPr>
          <p:spPr>
            <a:xfrm>
              <a:off x="410627" y="3099991"/>
              <a:ext cx="3199045" cy="923330"/>
            </a:xfrm>
            <a:prstGeom prst="rect">
              <a:avLst/>
            </a:prstGeom>
            <a:noFill/>
          </p:spPr>
          <p:txBody>
            <a:bodyPr wrap="square" rtlCol="0">
              <a:spAutoFit/>
            </a:bodyPr>
            <a:lstStyle/>
            <a:p>
              <a:pPr algn="ctr"/>
              <a:r>
                <a:rPr lang="de-DE" sz="5400" dirty="0">
                  <a:solidFill>
                    <a:srgbClr val="2E4F4C"/>
                  </a:solidFill>
                  <a:latin typeface="Calibri Light" panose="020F0302020204030204" pitchFamily="34" charset="0"/>
                  <a:cs typeface="Calibri Light" panose="020F0302020204030204" pitchFamily="34" charset="0"/>
                </a:rPr>
                <a:t>10 %</a:t>
              </a:r>
            </a:p>
          </p:txBody>
        </p:sp>
        <p:sp>
          <p:nvSpPr>
            <p:cNvPr id="52" name="Textfeld 51">
              <a:extLst>
                <a:ext uri="{FF2B5EF4-FFF2-40B4-BE49-F238E27FC236}">
                  <a16:creationId xmlns="" xmlns:a16="http://schemas.microsoft.com/office/drawing/2014/main" id="{36F41307-4E27-40D6-B0B9-C7A309426477}"/>
                </a:ext>
              </a:extLst>
            </p:cNvPr>
            <p:cNvSpPr txBox="1"/>
            <p:nvPr/>
          </p:nvSpPr>
          <p:spPr>
            <a:xfrm>
              <a:off x="214278" y="3973760"/>
              <a:ext cx="3571918" cy="33855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2. Auszahlung</a:t>
              </a:r>
            </a:p>
          </p:txBody>
        </p:sp>
      </p:grpSp>
      <p:grpSp>
        <p:nvGrpSpPr>
          <p:cNvPr id="62" name="Gruppieren 61">
            <a:extLst>
              <a:ext uri="{FF2B5EF4-FFF2-40B4-BE49-F238E27FC236}">
                <a16:creationId xmlns="" xmlns:a16="http://schemas.microsoft.com/office/drawing/2014/main" id="{CBAD50C0-D2D9-4C0B-B648-8C992DE66AF2}"/>
              </a:ext>
            </a:extLst>
          </p:cNvPr>
          <p:cNvGrpSpPr>
            <a:grpSpLocks noChangeAspect="1"/>
          </p:cNvGrpSpPr>
          <p:nvPr/>
        </p:nvGrpSpPr>
        <p:grpSpPr>
          <a:xfrm>
            <a:off x="5086931" y="1432266"/>
            <a:ext cx="5322382" cy="3236400"/>
            <a:chOff x="74578" y="2426943"/>
            <a:chExt cx="3711618" cy="2256937"/>
          </a:xfrm>
        </p:grpSpPr>
        <p:sp>
          <p:nvSpPr>
            <p:cNvPr id="63" name="Rechteck 62">
              <a:extLst>
                <a:ext uri="{FF2B5EF4-FFF2-40B4-BE49-F238E27FC236}">
                  <a16:creationId xmlns="" xmlns:a16="http://schemas.microsoft.com/office/drawing/2014/main" id="{AB1ADC1C-3003-4E81-9E18-A82BB3F83379}"/>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64" name="Textfeld 63">
              <a:extLst>
                <a:ext uri="{FF2B5EF4-FFF2-40B4-BE49-F238E27FC236}">
                  <a16:creationId xmlns="" xmlns:a16="http://schemas.microsoft.com/office/drawing/2014/main" id="{73BEE398-5B29-4F82-8A1C-B451EC54D4B7}"/>
                </a:ext>
              </a:extLst>
            </p:cNvPr>
            <p:cNvSpPr txBox="1"/>
            <p:nvPr/>
          </p:nvSpPr>
          <p:spPr>
            <a:xfrm>
              <a:off x="74578" y="2563298"/>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RWB India I</a:t>
              </a:r>
            </a:p>
          </p:txBody>
        </p:sp>
        <p:sp>
          <p:nvSpPr>
            <p:cNvPr id="65" name="Textfeld 64">
              <a:extLst>
                <a:ext uri="{FF2B5EF4-FFF2-40B4-BE49-F238E27FC236}">
                  <a16:creationId xmlns="" xmlns:a16="http://schemas.microsoft.com/office/drawing/2014/main" id="{31BEE582-2FBF-48C6-8E7F-C0CB4A1A47BC}"/>
                </a:ext>
              </a:extLst>
            </p:cNvPr>
            <p:cNvSpPr txBox="1"/>
            <p:nvPr/>
          </p:nvSpPr>
          <p:spPr>
            <a:xfrm>
              <a:off x="74578" y="4211974"/>
              <a:ext cx="3571918" cy="461665"/>
            </a:xfrm>
            <a:prstGeom prst="rect">
              <a:avLst/>
            </a:prstGeom>
            <a:noFill/>
          </p:spPr>
          <p:txBody>
            <a:bodyPr wrap="square" rtlCol="0">
              <a:spAutoFit/>
            </a:bodyPr>
            <a:lstStyle/>
            <a:p>
              <a:pPr algn="ctr"/>
              <a:r>
                <a:rPr lang="de-DE" sz="2400" dirty="0">
                  <a:solidFill>
                    <a:schemeClr val="bg1"/>
                  </a:solidFill>
                  <a:latin typeface="Calibri Light" panose="020F0302020204030204" pitchFamily="34" charset="0"/>
                  <a:cs typeface="Calibri Light" panose="020F0302020204030204" pitchFamily="34" charset="0"/>
                </a:rPr>
                <a:t>8. Auszahlung</a:t>
              </a:r>
            </a:p>
          </p:txBody>
        </p:sp>
        <p:sp>
          <p:nvSpPr>
            <p:cNvPr id="66" name="Ellipse 65">
              <a:extLst>
                <a:ext uri="{FF2B5EF4-FFF2-40B4-BE49-F238E27FC236}">
                  <a16:creationId xmlns="" xmlns:a16="http://schemas.microsoft.com/office/drawing/2014/main" id="{52E2DF7D-7A6F-4593-89D2-7D69C0E845F7}"/>
                </a:ext>
              </a:extLst>
            </p:cNvPr>
            <p:cNvSpPr/>
            <p:nvPr/>
          </p:nvSpPr>
          <p:spPr>
            <a:xfrm>
              <a:off x="863599" y="2426943"/>
              <a:ext cx="2256937" cy="2256937"/>
            </a:xfrm>
            <a:prstGeom prst="ellipse">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7" name="Rechteck 66">
              <a:extLst>
                <a:ext uri="{FF2B5EF4-FFF2-40B4-BE49-F238E27FC236}">
                  <a16:creationId xmlns="" xmlns:a16="http://schemas.microsoft.com/office/drawing/2014/main" id="{A699DFCC-9C5B-4F54-AE1C-33826982F16F}"/>
                </a:ext>
              </a:extLst>
            </p:cNvPr>
            <p:cNvSpPr/>
            <p:nvPr/>
          </p:nvSpPr>
          <p:spPr>
            <a:xfrm>
              <a:off x="715427" y="3143746"/>
              <a:ext cx="2561174" cy="8300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68" name="Textfeld 67">
              <a:extLst>
                <a:ext uri="{FF2B5EF4-FFF2-40B4-BE49-F238E27FC236}">
                  <a16:creationId xmlns="" xmlns:a16="http://schemas.microsoft.com/office/drawing/2014/main" id="{CA514723-F0AB-433E-BE0C-2A684CDA2B5A}"/>
                </a:ext>
              </a:extLst>
            </p:cNvPr>
            <p:cNvSpPr txBox="1"/>
            <p:nvPr/>
          </p:nvSpPr>
          <p:spPr>
            <a:xfrm>
              <a:off x="214278" y="2814488"/>
              <a:ext cx="3571918" cy="23609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RWB </a:t>
              </a:r>
              <a:r>
                <a:rPr lang="de-DE" sz="1600" dirty="0" err="1">
                  <a:solidFill>
                    <a:schemeClr val="bg1"/>
                  </a:solidFill>
                  <a:latin typeface="Calibri Light" panose="020F0302020204030204" pitchFamily="34" charset="0"/>
                  <a:cs typeface="Calibri Light" panose="020F0302020204030204" pitchFamily="34" charset="0"/>
                </a:rPr>
                <a:t>India</a:t>
              </a:r>
              <a:r>
                <a:rPr lang="de-DE" sz="1600" dirty="0">
                  <a:solidFill>
                    <a:schemeClr val="bg1"/>
                  </a:solidFill>
                  <a:latin typeface="Calibri Light" panose="020F0302020204030204" pitchFamily="34" charset="0"/>
                  <a:cs typeface="Calibri Light" panose="020F0302020204030204" pitchFamily="34" charset="0"/>
                </a:rPr>
                <a:t> III</a:t>
              </a:r>
            </a:p>
          </p:txBody>
        </p:sp>
        <p:sp>
          <p:nvSpPr>
            <p:cNvPr id="69" name="Textfeld 68">
              <a:extLst>
                <a:ext uri="{FF2B5EF4-FFF2-40B4-BE49-F238E27FC236}">
                  <a16:creationId xmlns="" xmlns:a16="http://schemas.microsoft.com/office/drawing/2014/main" id="{EB2DC17C-8996-4F6E-AAD4-59DC079EC737}"/>
                </a:ext>
              </a:extLst>
            </p:cNvPr>
            <p:cNvSpPr txBox="1"/>
            <p:nvPr/>
          </p:nvSpPr>
          <p:spPr>
            <a:xfrm>
              <a:off x="436487" y="3152052"/>
              <a:ext cx="3199045" cy="708283"/>
            </a:xfrm>
            <a:prstGeom prst="rect">
              <a:avLst/>
            </a:prstGeom>
            <a:noFill/>
          </p:spPr>
          <p:txBody>
            <a:bodyPr wrap="square" rtlCol="0">
              <a:spAutoFit/>
            </a:bodyPr>
            <a:lstStyle/>
            <a:p>
              <a:pPr algn="ctr"/>
              <a:r>
                <a:rPr lang="de-DE" sz="6000" dirty="0">
                  <a:solidFill>
                    <a:srgbClr val="2E4F4C"/>
                  </a:solidFill>
                  <a:latin typeface="Calibri Light" panose="020F0302020204030204" pitchFamily="34" charset="0"/>
                  <a:cs typeface="Calibri Light" panose="020F0302020204030204" pitchFamily="34" charset="0"/>
                </a:rPr>
                <a:t>30 %</a:t>
              </a:r>
            </a:p>
          </p:txBody>
        </p:sp>
        <p:sp>
          <p:nvSpPr>
            <p:cNvPr id="70" name="Textfeld 69">
              <a:extLst>
                <a:ext uri="{FF2B5EF4-FFF2-40B4-BE49-F238E27FC236}">
                  <a16:creationId xmlns="" xmlns:a16="http://schemas.microsoft.com/office/drawing/2014/main" id="{5AD61975-BD15-4A75-8956-9E380E1EADBC}"/>
                </a:ext>
              </a:extLst>
            </p:cNvPr>
            <p:cNvSpPr txBox="1"/>
            <p:nvPr/>
          </p:nvSpPr>
          <p:spPr>
            <a:xfrm>
              <a:off x="214278" y="3973760"/>
              <a:ext cx="3571918" cy="338554"/>
            </a:xfrm>
            <a:prstGeom prst="rect">
              <a:avLst/>
            </a:prstGeom>
            <a:noFill/>
          </p:spPr>
          <p:txBody>
            <a:bodyPr wrap="square" rtlCol="0">
              <a:spAutoFit/>
            </a:bodyPr>
            <a:lstStyle/>
            <a:p>
              <a:pPr algn="ctr"/>
              <a:r>
                <a:rPr lang="de-DE" sz="1600" dirty="0">
                  <a:solidFill>
                    <a:schemeClr val="bg1"/>
                  </a:solidFill>
                  <a:latin typeface="Calibri Light" panose="020F0302020204030204" pitchFamily="34" charset="0"/>
                  <a:cs typeface="Calibri Light" panose="020F0302020204030204" pitchFamily="34" charset="0"/>
                </a:rPr>
                <a:t>6. Auszahlung</a:t>
              </a:r>
            </a:p>
          </p:txBody>
        </p:sp>
      </p:grpSp>
      <p:sp>
        <p:nvSpPr>
          <p:cNvPr id="40" name="Inhaltsplatzhalter 4"/>
          <p:cNvSpPr>
            <a:spLocks noGrp="1"/>
          </p:cNvSpPr>
          <p:nvPr>
            <p:ph idx="1"/>
          </p:nvPr>
        </p:nvSpPr>
        <p:spPr>
          <a:xfrm>
            <a:off x="410627" y="4886225"/>
            <a:ext cx="11205641" cy="1475721"/>
          </a:xfrm>
        </p:spPr>
        <p:txBody>
          <a:bodyPr>
            <a:normAutofit lnSpcReduction="10000"/>
          </a:bodyPr>
          <a:lstStyle/>
          <a:p>
            <a:pPr marL="0" indent="0">
              <a:buNone/>
            </a:pPr>
            <a:r>
              <a:rPr lang="de-DE" dirty="0"/>
              <a:t>			Versand der Auszahlungsschreiben an die Anleger erfolgt am </a:t>
            </a:r>
            <a:r>
              <a:rPr lang="de-DE" b="1" dirty="0"/>
              <a:t>30. September 2024</a:t>
            </a:r>
          </a:p>
          <a:p>
            <a:pPr marL="0" indent="0">
              <a:buNone/>
            </a:pPr>
            <a:endParaRPr lang="de-DE" dirty="0"/>
          </a:p>
          <a:p>
            <a:pPr marL="0" indent="0">
              <a:buNone/>
            </a:pPr>
            <a:endParaRPr lang="de-DE" dirty="0"/>
          </a:p>
          <a:p>
            <a:pPr marL="0" indent="0">
              <a:buNone/>
            </a:pPr>
            <a:r>
              <a:rPr lang="de-DE" dirty="0"/>
              <a:t>			Auszahlung an die Anleger erfolgt am </a:t>
            </a:r>
            <a:r>
              <a:rPr lang="de-DE" b="1" dirty="0"/>
              <a:t>27. November 2024</a:t>
            </a:r>
          </a:p>
        </p:txBody>
      </p:sp>
      <p:pic>
        <p:nvPicPr>
          <p:cNvPr id="41" name="Grafik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831" y="5626148"/>
            <a:ext cx="828000" cy="761899"/>
          </a:xfrm>
          <a:prstGeom prst="rect">
            <a:avLst/>
          </a:prstGeom>
        </p:spPr>
      </p:pic>
      <p:pic>
        <p:nvPicPr>
          <p:cNvPr id="42" name="Grafik 41">
            <a:extLst>
              <a:ext uri="{FF2B5EF4-FFF2-40B4-BE49-F238E27FC236}">
                <a16:creationId xmlns="" xmlns:a16="http://schemas.microsoft.com/office/drawing/2014/main" id="{EF69E745-D799-4AF0-A4ED-0BEBACCAF0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369" t="28857" r="16513" b="29286"/>
          <a:stretch/>
        </p:blipFill>
        <p:spPr>
          <a:xfrm>
            <a:off x="821831" y="4791672"/>
            <a:ext cx="828043" cy="540000"/>
          </a:xfrm>
          <a:prstGeom prst="rect">
            <a:avLst/>
          </a:prstGeom>
        </p:spPr>
      </p:pic>
    </p:spTree>
    <p:extLst>
      <p:ext uri="{BB962C8B-B14F-4D97-AF65-F5344CB8AC3E}">
        <p14:creationId xmlns:p14="http://schemas.microsoft.com/office/powerpoint/2010/main" val="33211555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a:extLst>
              <a:ext uri="{FF2B5EF4-FFF2-40B4-BE49-F238E27FC236}">
                <a16:creationId xmlns="" xmlns:a16="http://schemas.microsoft.com/office/drawing/2014/main" id="{4DF682C7-55C8-490D-A18C-33914167277B}"/>
              </a:ext>
            </a:extLst>
          </p:cNvPr>
          <p:cNvSpPr/>
          <p:nvPr/>
        </p:nvSpPr>
        <p:spPr>
          <a:xfrm>
            <a:off x="0" y="2727"/>
            <a:ext cx="12192000" cy="6855273"/>
          </a:xfrm>
          <a:prstGeom prst="rect">
            <a:avLst/>
          </a:prstGeom>
          <a:solidFill>
            <a:schemeClr val="bg1"/>
          </a:solidFill>
          <a:ln>
            <a:solidFill>
              <a:schemeClr val="bg1"/>
            </a:solidFill>
          </a:ln>
          <a:effectLst/>
        </p:spPr>
        <p:style>
          <a:lnRef idx="1">
            <a:schemeClr val="accent1"/>
          </a:lnRef>
          <a:fillRef idx="1001">
            <a:schemeClr val="lt1"/>
          </a:fillRef>
          <a:effectRef idx="2">
            <a:schemeClr val="accent1"/>
          </a:effectRef>
          <a:fontRef idx="minor">
            <a:schemeClr val="lt1"/>
          </a:fontRef>
        </p:style>
        <p:txBody>
          <a:bodyPr rtlCol="0" anchor="ctr"/>
          <a:lstStyle/>
          <a:p>
            <a:pPr algn="ctr"/>
            <a:endParaRPr lang="de-DE"/>
          </a:p>
        </p:txBody>
      </p:sp>
      <p:pic>
        <p:nvPicPr>
          <p:cNvPr id="27" name="Grafik 26">
            <a:extLst>
              <a:ext uri="{FF2B5EF4-FFF2-40B4-BE49-F238E27FC236}">
                <a16:creationId xmlns="" xmlns:a16="http://schemas.microsoft.com/office/drawing/2014/main" id="{FC13BEAD-6DCD-4ECD-9B44-0C29DFB493C5}"/>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42488" y="3369787"/>
            <a:ext cx="5659023" cy="2106450"/>
          </a:xfrm>
          <a:prstGeom prst="rect">
            <a:avLst/>
          </a:prstGeom>
        </p:spPr>
      </p:pic>
      <p:pic>
        <p:nvPicPr>
          <p:cNvPr id="45" name="Grafik 44">
            <a:extLst>
              <a:ext uri="{FF2B5EF4-FFF2-40B4-BE49-F238E27FC236}">
                <a16:creationId xmlns="" xmlns:a16="http://schemas.microsoft.com/office/drawing/2014/main" id="{A735BBA2-783E-4BA6-B045-DA98CECBB335}"/>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322527" y="3374276"/>
            <a:ext cx="3324994" cy="2102570"/>
          </a:xfrm>
          <a:prstGeom prst="rect">
            <a:avLst/>
          </a:prstGeom>
        </p:spPr>
      </p:pic>
      <p:pic>
        <p:nvPicPr>
          <p:cNvPr id="30" name="Grafik 29">
            <a:extLst>
              <a:ext uri="{FF2B5EF4-FFF2-40B4-BE49-F238E27FC236}">
                <a16:creationId xmlns="" xmlns:a16="http://schemas.microsoft.com/office/drawing/2014/main" id="{E3073BD0-4003-47DB-9087-3C69304173EC}"/>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190488" y="3369787"/>
            <a:ext cx="5659023" cy="2106450"/>
          </a:xfrm>
          <a:prstGeom prst="rect">
            <a:avLst/>
          </a:prstGeom>
        </p:spPr>
      </p:pic>
      <p:pic>
        <p:nvPicPr>
          <p:cNvPr id="46" name="Grafik 45">
            <a:extLst>
              <a:ext uri="{FF2B5EF4-FFF2-40B4-BE49-F238E27FC236}">
                <a16:creationId xmlns="" xmlns:a16="http://schemas.microsoft.com/office/drawing/2014/main" id="{A20D36DD-6A4F-4CC7-9F2A-D4873F2AF373}"/>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6201394" y="3374276"/>
            <a:ext cx="3324994" cy="2102570"/>
          </a:xfrm>
          <a:prstGeom prst="rect">
            <a:avLst/>
          </a:prstGeom>
        </p:spPr>
      </p:pic>
      <p:pic>
        <p:nvPicPr>
          <p:cNvPr id="35" name="Grafik 34">
            <a:extLst>
              <a:ext uri="{FF2B5EF4-FFF2-40B4-BE49-F238E27FC236}">
                <a16:creationId xmlns="" xmlns:a16="http://schemas.microsoft.com/office/drawing/2014/main" id="{78686C73-09AB-46C8-BB40-B7CBB9850A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52906" y="3354186"/>
            <a:ext cx="3195166" cy="2068870"/>
          </a:xfrm>
          <a:prstGeom prst="rect">
            <a:avLst/>
          </a:prstGeom>
        </p:spPr>
      </p:pic>
      <p:pic>
        <p:nvPicPr>
          <p:cNvPr id="33" name="Grafik 32">
            <a:extLst>
              <a:ext uri="{FF2B5EF4-FFF2-40B4-BE49-F238E27FC236}">
                <a16:creationId xmlns="" xmlns:a16="http://schemas.microsoft.com/office/drawing/2014/main" id="{9E4A9E3A-540F-4C19-96CE-8FC59CB0C3A4}"/>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6739345" y="3724018"/>
            <a:ext cx="610812" cy="1755259"/>
          </a:xfrm>
          <a:prstGeom prst="rect">
            <a:avLst/>
          </a:prstGeom>
          <a:effectLst/>
        </p:spPr>
      </p:pic>
      <p:pic>
        <p:nvPicPr>
          <p:cNvPr id="34" name="Grafik 33">
            <a:extLst>
              <a:ext uri="{FF2B5EF4-FFF2-40B4-BE49-F238E27FC236}">
                <a16:creationId xmlns="" xmlns:a16="http://schemas.microsoft.com/office/drawing/2014/main" id="{1CC55C98-BFA8-4498-B6DE-32EFA2ED6438}"/>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6096901" y="3822522"/>
            <a:ext cx="547956" cy="1653825"/>
          </a:xfrm>
          <a:prstGeom prst="rect">
            <a:avLst/>
          </a:prstGeom>
          <a:effectLst/>
        </p:spPr>
      </p:pic>
      <p:pic>
        <p:nvPicPr>
          <p:cNvPr id="12" name="Grafik 11">
            <a:extLst>
              <a:ext uri="{FF2B5EF4-FFF2-40B4-BE49-F238E27FC236}">
                <a16:creationId xmlns="" xmlns:a16="http://schemas.microsoft.com/office/drawing/2014/main" id="{6010047A-01F8-4427-94CE-F6F6F2A43E2B}"/>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42488" y="1081794"/>
            <a:ext cx="5659023" cy="2106450"/>
          </a:xfrm>
          <a:prstGeom prst="rect">
            <a:avLst/>
          </a:prstGeom>
        </p:spPr>
      </p:pic>
      <p:sp>
        <p:nvSpPr>
          <p:cNvPr id="24" name="Gleichschenkliges Dreieck 23">
            <a:extLst>
              <a:ext uri="{FF2B5EF4-FFF2-40B4-BE49-F238E27FC236}">
                <a16:creationId xmlns="" xmlns:a16="http://schemas.microsoft.com/office/drawing/2014/main" id="{461F9236-5B52-49B3-8581-22EBECCC80C7}"/>
              </a:ext>
            </a:extLst>
          </p:cNvPr>
          <p:cNvSpPr/>
          <p:nvPr/>
        </p:nvSpPr>
        <p:spPr>
          <a:xfrm rot="5400000">
            <a:off x="2169131" y="1801721"/>
            <a:ext cx="2105696" cy="661901"/>
          </a:xfrm>
          <a:prstGeom prst="triangle">
            <a:avLst/>
          </a:prstGeom>
          <a:solidFill>
            <a:schemeClr val="bg1">
              <a:alpha val="1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6" name="Grafik 15">
            <a:extLst>
              <a:ext uri="{FF2B5EF4-FFF2-40B4-BE49-F238E27FC236}">
                <a16:creationId xmlns="" xmlns:a16="http://schemas.microsoft.com/office/drawing/2014/main" id="{E3733EE8-918B-4221-AE43-506D4FCA4525}"/>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190488" y="1081794"/>
            <a:ext cx="5659023" cy="2103723"/>
          </a:xfrm>
          <a:prstGeom prst="rect">
            <a:avLst/>
          </a:prstGeom>
        </p:spPr>
      </p:pic>
      <p:sp>
        <p:nvSpPr>
          <p:cNvPr id="19" name="Gleichschenkliges Dreieck 18">
            <a:extLst>
              <a:ext uri="{FF2B5EF4-FFF2-40B4-BE49-F238E27FC236}">
                <a16:creationId xmlns="" xmlns:a16="http://schemas.microsoft.com/office/drawing/2014/main" id="{2F53EDE5-C8A2-4584-85AD-26B14C3E3E38}"/>
              </a:ext>
            </a:extLst>
          </p:cNvPr>
          <p:cNvSpPr/>
          <p:nvPr/>
        </p:nvSpPr>
        <p:spPr>
          <a:xfrm rot="5400000">
            <a:off x="8093632" y="1790208"/>
            <a:ext cx="2105696" cy="661901"/>
          </a:xfrm>
          <a:prstGeom prst="triangle">
            <a:avLst>
              <a:gd name="adj" fmla="val 49570"/>
            </a:avLst>
          </a:prstGeom>
          <a:solidFill>
            <a:schemeClr val="bg1">
              <a:alpha val="1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Foliennummernplatzhalter 1">
            <a:extLst>
              <a:ext uri="{FF2B5EF4-FFF2-40B4-BE49-F238E27FC236}">
                <a16:creationId xmlns="" xmlns:a16="http://schemas.microsoft.com/office/drawing/2014/main" id="{79E9B093-0007-4123-943E-4F60506E03DC}"/>
              </a:ext>
            </a:extLst>
          </p:cNvPr>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rPr>
              <a:pPr/>
              <a:t>64</a:t>
            </a:fld>
            <a:endParaRPr lang="de-DE" dirty="0">
              <a:solidFill>
                <a:prstClr val="black">
                  <a:lumMod val="50000"/>
                  <a:lumOff val="50000"/>
                </a:prstClr>
              </a:solidFill>
            </a:endParaRPr>
          </a:p>
        </p:txBody>
      </p:sp>
      <p:sp>
        <p:nvSpPr>
          <p:cNvPr id="13" name="Textplatzhalter 2">
            <a:extLst>
              <a:ext uri="{FF2B5EF4-FFF2-40B4-BE49-F238E27FC236}">
                <a16:creationId xmlns="" xmlns:a16="http://schemas.microsoft.com/office/drawing/2014/main" id="{4D94C4B0-BBB2-4576-A282-851B6233EB44}"/>
              </a:ext>
            </a:extLst>
          </p:cNvPr>
          <p:cNvSpPr>
            <a:spLocks noGrp="1"/>
          </p:cNvSpPr>
          <p:nvPr>
            <p:ph type="body" sz="quarter" idx="10" hasCustomPrompt="1"/>
          </p:nvPr>
        </p:nvSpPr>
        <p:spPr>
          <a:xfrm>
            <a:off x="3616475" y="1753392"/>
            <a:ext cx="1966798" cy="301960"/>
          </a:xfrm>
          <a:prstGeom prst="rect">
            <a:avLst/>
          </a:prstGeom>
        </p:spPr>
        <p:txBody>
          <a:bodyPr anchor="ctr"/>
          <a:lstStyle>
            <a:lvl1pPr marL="0" indent="0" algn="ctr">
              <a:buNone/>
              <a:defRPr sz="4000" b="1">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pPr lvl="0" algn="l"/>
            <a:r>
              <a:rPr lang="de-DE" sz="2400" dirty="0"/>
              <a:t>Management</a:t>
            </a:r>
            <a:endParaRPr lang="de-DE" sz="2000" dirty="0"/>
          </a:p>
        </p:txBody>
      </p:sp>
      <p:pic>
        <p:nvPicPr>
          <p:cNvPr id="14" name="Grafik 13">
            <a:extLst>
              <a:ext uri="{FF2B5EF4-FFF2-40B4-BE49-F238E27FC236}">
                <a16:creationId xmlns="" xmlns:a16="http://schemas.microsoft.com/office/drawing/2014/main" id="{806BF242-2B57-408E-BC12-477D86456428}"/>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10428259" y="258785"/>
            <a:ext cx="1421252" cy="587881"/>
          </a:xfrm>
          <a:prstGeom prst="rect">
            <a:avLst/>
          </a:prstGeom>
        </p:spPr>
      </p:pic>
      <p:sp>
        <p:nvSpPr>
          <p:cNvPr id="15" name="Textplatzhalter 2">
            <a:extLst>
              <a:ext uri="{FF2B5EF4-FFF2-40B4-BE49-F238E27FC236}">
                <a16:creationId xmlns="" xmlns:a16="http://schemas.microsoft.com/office/drawing/2014/main" id="{6E4E0C4D-98BE-404D-B1F5-20BB580E795D}"/>
              </a:ext>
            </a:extLst>
          </p:cNvPr>
          <p:cNvSpPr txBox="1">
            <a:spLocks/>
          </p:cNvSpPr>
          <p:nvPr/>
        </p:nvSpPr>
        <p:spPr>
          <a:xfrm>
            <a:off x="3616475" y="2107108"/>
            <a:ext cx="2073430" cy="470667"/>
          </a:xfrm>
          <a:prstGeom prst="rect">
            <a:avLst/>
          </a:prstGeom>
        </p:spPr>
        <p:txBody>
          <a:bodyPr vert="horz" lIns="91440" tIns="45720" rIns="91440" bIns="45720" rtlCol="0" anchor="t">
            <a:normAutofit fontScale="92500" lnSpcReduction="20000"/>
          </a:bodyPr>
          <a:lstStyle>
            <a:lvl1pPr marL="0" indent="0" algn="ctr" defTabSz="457200" rtl="0" eaLnBrk="1" latinLnBrk="0" hangingPunct="1">
              <a:spcBef>
                <a:spcPct val="20000"/>
              </a:spcBef>
              <a:buClr>
                <a:srgbClr val="BDA477"/>
              </a:buClr>
              <a:buFont typeface="Wingdings" panose="05000000000000000000" pitchFamily="2" charset="2"/>
              <a:buNone/>
              <a:defRPr sz="1600" kern="1200">
                <a:solidFill>
                  <a:schemeClr val="bg1"/>
                </a:solidFill>
                <a:latin typeface="Calibri Light" panose="020F0302020204030204" pitchFamily="34" charset="0"/>
                <a:ea typeface="+mn-ea"/>
                <a:cs typeface="Calibri Light" panose="020F0302020204030204" pitchFamily="34" charset="0"/>
              </a:defRPr>
            </a:lvl1pPr>
            <a:lvl2pPr marL="457200" indent="0" algn="l" defTabSz="457200" rtl="0" eaLnBrk="1" latinLnBrk="0" hangingPunct="1">
              <a:spcBef>
                <a:spcPct val="20000"/>
              </a:spcBef>
              <a:buClr>
                <a:srgbClr val="BDA477"/>
              </a:buClr>
              <a:buSzPct val="70000"/>
              <a:buFont typeface="Wingdings" panose="05000000000000000000" pitchFamily="2" charset="2"/>
              <a:buNone/>
              <a:defRPr sz="1800" kern="1200">
                <a:solidFill>
                  <a:schemeClr val="tx1">
                    <a:tint val="75000"/>
                  </a:schemeClr>
                </a:solidFill>
                <a:latin typeface="Calibri Light" panose="020F0302020204030204" pitchFamily="34" charset="0"/>
                <a:ea typeface="+mn-ea"/>
                <a:cs typeface="Calibri Light" panose="020F0302020204030204" pitchFamily="34" charset="0"/>
              </a:defRPr>
            </a:lvl2pPr>
            <a:lvl3pPr marL="914400" indent="0" algn="l" defTabSz="457200" rtl="0" eaLnBrk="1" latinLnBrk="0" hangingPunct="1">
              <a:spcBef>
                <a:spcPct val="20000"/>
              </a:spcBef>
              <a:buClr>
                <a:srgbClr val="BDA477"/>
              </a:buClr>
              <a:buSzPct val="70000"/>
              <a:buFont typeface="Wingdings" panose="05000000000000000000" pitchFamily="2" charset="2"/>
              <a:buNone/>
              <a:defRPr sz="1600" kern="1200">
                <a:solidFill>
                  <a:schemeClr val="tx1">
                    <a:tint val="75000"/>
                  </a:schemeClr>
                </a:solidFill>
                <a:latin typeface="Calibri Light" panose="020F0302020204030204" pitchFamily="34" charset="0"/>
                <a:ea typeface="+mn-ea"/>
                <a:cs typeface="Calibri Light" panose="020F0302020204030204" pitchFamily="34" charset="0"/>
              </a:defRPr>
            </a:lvl3pPr>
            <a:lvl4pPr marL="1371600" indent="0" algn="l" defTabSz="457200" rtl="0" eaLnBrk="1" latinLnBrk="0" hangingPunct="1">
              <a:spcBef>
                <a:spcPct val="20000"/>
              </a:spcBef>
              <a:buClr>
                <a:srgbClr val="BDA477"/>
              </a:buClr>
              <a:buSzPct val="70000"/>
              <a:buFont typeface="Wingdings" panose="05000000000000000000" pitchFamily="2" charset="2"/>
              <a:buNone/>
              <a:defRPr sz="1400" kern="1200">
                <a:solidFill>
                  <a:schemeClr val="tx1">
                    <a:tint val="75000"/>
                  </a:schemeClr>
                </a:solidFill>
                <a:latin typeface="Calibri Light" panose="020F0302020204030204" pitchFamily="34" charset="0"/>
                <a:ea typeface="+mn-ea"/>
                <a:cs typeface="Calibri Light" panose="020F0302020204030204" pitchFamily="34" charset="0"/>
              </a:defRPr>
            </a:lvl4pPr>
            <a:lvl5pPr marL="1828800" indent="0" algn="l" defTabSz="457200" rtl="0" eaLnBrk="1" latinLnBrk="0" hangingPunct="1">
              <a:spcBef>
                <a:spcPct val="20000"/>
              </a:spcBef>
              <a:buClr>
                <a:srgbClr val="005286"/>
              </a:buClr>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gn="l"/>
            <a:r>
              <a:rPr lang="de-DE" sz="1500" dirty="0"/>
              <a:t>Ø </a:t>
            </a:r>
            <a:r>
              <a:rPr lang="de-DE" sz="1500" b="1" dirty="0"/>
              <a:t>mehr als 17 Jahre </a:t>
            </a:r>
            <a:r>
              <a:rPr lang="de-DE" sz="1500" dirty="0"/>
              <a:t>bei der Firma</a:t>
            </a:r>
          </a:p>
          <a:p>
            <a:pPr algn="l"/>
            <a:endParaRPr lang="de-DE" sz="1050" dirty="0"/>
          </a:p>
        </p:txBody>
      </p:sp>
      <p:sp>
        <p:nvSpPr>
          <p:cNvPr id="17" name="Titel 1">
            <a:extLst>
              <a:ext uri="{FF2B5EF4-FFF2-40B4-BE49-F238E27FC236}">
                <a16:creationId xmlns="" xmlns:a16="http://schemas.microsoft.com/office/drawing/2014/main" id="{463F6B7E-5DEF-4B9D-ACAA-74C78EF4718E}"/>
              </a:ext>
            </a:extLst>
          </p:cNvPr>
          <p:cNvSpPr txBox="1">
            <a:spLocks/>
          </p:cNvSpPr>
          <p:nvPr/>
        </p:nvSpPr>
        <p:spPr>
          <a:xfrm>
            <a:off x="342489" y="196829"/>
            <a:ext cx="8139038" cy="688136"/>
          </a:xfrm>
          <a:prstGeom prst="rect">
            <a:avLst/>
          </a:prstGeom>
        </p:spPr>
        <p:txBody>
          <a:bodyPr wrap="square" lIns="0" tIns="0" rIns="0" bIns="0" anchor="b">
            <a:noAutofit/>
          </a:bodyPr>
          <a:lstStyle>
            <a:lvl1pPr algn="l" defTabSz="457200" rtl="0" eaLnBrk="1" latinLnBrk="0" hangingPunct="1">
              <a:lnSpc>
                <a:spcPts val="4800"/>
              </a:lnSpc>
              <a:spcBef>
                <a:spcPct val="0"/>
              </a:spcBef>
              <a:buNone/>
              <a:defRPr lang="de-DE" sz="4800" b="1" kern="1200" cap="none" baseline="0">
                <a:solidFill>
                  <a:srgbClr val="BDA477"/>
                </a:solidFill>
                <a:latin typeface="Calibri" panose="020F0502020204030204" pitchFamily="34" charset="0"/>
                <a:ea typeface="Calibri" panose="020F0502020204030204" pitchFamily="34" charset="0"/>
                <a:cs typeface="Calibri" panose="020F0502020204030204" pitchFamily="34" charset="0"/>
              </a:defRPr>
            </a:lvl1pPr>
          </a:lstStyle>
          <a:p>
            <a:endParaRPr lang="de-DE" sz="2800" dirty="0">
              <a:solidFill>
                <a:srgbClr val="2E4F4C"/>
              </a:solidFill>
            </a:endParaRPr>
          </a:p>
        </p:txBody>
      </p:sp>
      <p:pic>
        <p:nvPicPr>
          <p:cNvPr id="20" name="Grafik 19">
            <a:extLst>
              <a:ext uri="{FF2B5EF4-FFF2-40B4-BE49-F238E27FC236}">
                <a16:creationId xmlns="" xmlns:a16="http://schemas.microsoft.com/office/drawing/2014/main" id="{B5AE9615-8E2B-4367-AB78-B9A52849636F}"/>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1704721" y="1081794"/>
            <a:ext cx="1375387" cy="1055888"/>
          </a:xfrm>
          <a:prstGeom prst="rect">
            <a:avLst/>
          </a:prstGeom>
        </p:spPr>
      </p:pic>
      <p:pic>
        <p:nvPicPr>
          <p:cNvPr id="21" name="Grafik 20">
            <a:extLst>
              <a:ext uri="{FF2B5EF4-FFF2-40B4-BE49-F238E27FC236}">
                <a16:creationId xmlns="" xmlns:a16="http://schemas.microsoft.com/office/drawing/2014/main" id="{145604BC-7B3E-4DDA-AC15-1AAC6D1141A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41719" y="1079067"/>
            <a:ext cx="1365734" cy="1050562"/>
          </a:xfrm>
          <a:prstGeom prst="rect">
            <a:avLst/>
          </a:prstGeom>
        </p:spPr>
      </p:pic>
      <p:pic>
        <p:nvPicPr>
          <p:cNvPr id="22" name="Grafik 21">
            <a:extLst>
              <a:ext uri="{FF2B5EF4-FFF2-40B4-BE49-F238E27FC236}">
                <a16:creationId xmlns="" xmlns:a16="http://schemas.microsoft.com/office/drawing/2014/main" id="{51C9C192-F546-4488-9D88-4487F6CB318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42488" y="2120576"/>
            <a:ext cx="1372655" cy="1055888"/>
          </a:xfrm>
          <a:prstGeom prst="rect">
            <a:avLst/>
          </a:prstGeom>
        </p:spPr>
      </p:pic>
      <p:pic>
        <p:nvPicPr>
          <p:cNvPr id="23" name="Grafik 22">
            <a:extLst>
              <a:ext uri="{FF2B5EF4-FFF2-40B4-BE49-F238E27FC236}">
                <a16:creationId xmlns="" xmlns:a16="http://schemas.microsoft.com/office/drawing/2014/main" id="{976C2B90-F922-42D9-8258-C8A918990282}"/>
              </a:ext>
            </a:extLst>
          </p:cNvPr>
          <p:cNvPicPr>
            <a:picLocks noChangeAspect="1"/>
          </p:cNvPicPr>
          <p:nvPr/>
        </p:nvPicPr>
        <p:blipFill rotWithShape="1">
          <a:blip r:embed="rId17">
            <a:extLst>
              <a:ext uri="{28A0092B-C50C-407E-A947-70E740481C1C}">
                <a14:useLocalDpi xmlns:a14="http://schemas.microsoft.com/office/drawing/2010/main" val="0"/>
              </a:ext>
            </a:extLst>
          </a:blip>
          <a:srcRect l="17952" t="4306" r="6053" b="-1087"/>
          <a:stretch/>
        </p:blipFill>
        <p:spPr>
          <a:xfrm>
            <a:off x="1703184" y="2123303"/>
            <a:ext cx="1376924" cy="1068074"/>
          </a:xfrm>
          <a:prstGeom prst="rect">
            <a:avLst/>
          </a:prstGeom>
        </p:spPr>
      </p:pic>
      <p:sp>
        <p:nvSpPr>
          <p:cNvPr id="18" name="Gleichschenkliges Dreieck 17">
            <a:extLst>
              <a:ext uri="{FF2B5EF4-FFF2-40B4-BE49-F238E27FC236}">
                <a16:creationId xmlns="" xmlns:a16="http://schemas.microsoft.com/office/drawing/2014/main" id="{A0EAC54C-AB0C-411C-AA67-D170ACC80561}"/>
              </a:ext>
            </a:extLst>
          </p:cNvPr>
          <p:cNvSpPr/>
          <p:nvPr/>
        </p:nvSpPr>
        <p:spPr>
          <a:xfrm rot="5400000">
            <a:off x="7759631" y="1800964"/>
            <a:ext cx="2105696" cy="661901"/>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 xmlns:a16="http://schemas.microsoft.com/office/drawing/2014/main" id="{8CA56751-5123-4802-B00C-B25E7F13133E}"/>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190488" y="1079459"/>
            <a:ext cx="3153481" cy="2103723"/>
          </a:xfrm>
          <a:prstGeom prst="rect">
            <a:avLst/>
          </a:prstGeom>
        </p:spPr>
      </p:pic>
      <p:sp>
        <p:nvSpPr>
          <p:cNvPr id="25" name="Textplatzhalter 2">
            <a:extLst>
              <a:ext uri="{FF2B5EF4-FFF2-40B4-BE49-F238E27FC236}">
                <a16:creationId xmlns="" xmlns:a16="http://schemas.microsoft.com/office/drawing/2014/main" id="{EDA4467B-49C3-489B-8D2B-89CBF459604D}"/>
              </a:ext>
            </a:extLst>
          </p:cNvPr>
          <p:cNvSpPr txBox="1">
            <a:spLocks/>
          </p:cNvSpPr>
          <p:nvPr/>
        </p:nvSpPr>
        <p:spPr>
          <a:xfrm>
            <a:off x="9516867" y="1745585"/>
            <a:ext cx="2193257" cy="377386"/>
          </a:xfrm>
          <a:prstGeom prst="rect">
            <a:avLst/>
          </a:prstGeom>
        </p:spPr>
        <p:txBody>
          <a:bodyPr anchor="ctr"/>
          <a:lstStyle>
            <a:lvl1pPr marL="0" indent="0" algn="ctr" defTabSz="457200" rtl="0" eaLnBrk="1" latinLnBrk="0" hangingPunct="1">
              <a:spcBef>
                <a:spcPct val="20000"/>
              </a:spcBef>
              <a:buClr>
                <a:srgbClr val="005286"/>
              </a:buClr>
              <a:buFont typeface="Wingdings" panose="05000000000000000000" pitchFamily="2" charset="2"/>
              <a:buNone/>
              <a:defRPr sz="4000" b="1"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de-DE" sz="2400" dirty="0"/>
              <a:t>Führungskräfte</a:t>
            </a:r>
            <a:endParaRPr lang="de-DE" sz="1800" dirty="0"/>
          </a:p>
        </p:txBody>
      </p:sp>
      <p:sp>
        <p:nvSpPr>
          <p:cNvPr id="26" name="Textplatzhalter 2">
            <a:extLst>
              <a:ext uri="{FF2B5EF4-FFF2-40B4-BE49-F238E27FC236}">
                <a16:creationId xmlns="" xmlns:a16="http://schemas.microsoft.com/office/drawing/2014/main" id="{571EE6FB-CD08-4D03-A977-15A072E11DB8}"/>
              </a:ext>
            </a:extLst>
          </p:cNvPr>
          <p:cNvSpPr txBox="1">
            <a:spLocks/>
          </p:cNvSpPr>
          <p:nvPr/>
        </p:nvSpPr>
        <p:spPr>
          <a:xfrm>
            <a:off x="9516868" y="2122971"/>
            <a:ext cx="2073430" cy="617533"/>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buClr>
                <a:srgbClr val="BDA477"/>
              </a:buClr>
              <a:buFont typeface="Wingdings" panose="05000000000000000000" pitchFamily="2" charset="2"/>
              <a:buNone/>
              <a:defRPr sz="1600" kern="1200">
                <a:solidFill>
                  <a:schemeClr val="bg1"/>
                </a:solidFill>
                <a:latin typeface="Calibri Light" panose="020F0302020204030204" pitchFamily="34" charset="0"/>
                <a:ea typeface="+mn-ea"/>
                <a:cs typeface="Calibri Light" panose="020F0302020204030204" pitchFamily="34" charset="0"/>
              </a:defRPr>
            </a:lvl1pPr>
            <a:lvl2pPr marL="457200" indent="0" algn="l" defTabSz="457200" rtl="0" eaLnBrk="1" latinLnBrk="0" hangingPunct="1">
              <a:spcBef>
                <a:spcPct val="20000"/>
              </a:spcBef>
              <a:buClr>
                <a:srgbClr val="BDA477"/>
              </a:buClr>
              <a:buSzPct val="70000"/>
              <a:buFont typeface="Wingdings" panose="05000000000000000000" pitchFamily="2" charset="2"/>
              <a:buNone/>
              <a:defRPr sz="1800" kern="1200">
                <a:solidFill>
                  <a:schemeClr val="tx1">
                    <a:tint val="75000"/>
                  </a:schemeClr>
                </a:solidFill>
                <a:latin typeface="Calibri Light" panose="020F0302020204030204" pitchFamily="34" charset="0"/>
                <a:ea typeface="+mn-ea"/>
                <a:cs typeface="Calibri Light" panose="020F0302020204030204" pitchFamily="34" charset="0"/>
              </a:defRPr>
            </a:lvl2pPr>
            <a:lvl3pPr marL="914400" indent="0" algn="l" defTabSz="457200" rtl="0" eaLnBrk="1" latinLnBrk="0" hangingPunct="1">
              <a:spcBef>
                <a:spcPct val="20000"/>
              </a:spcBef>
              <a:buClr>
                <a:srgbClr val="BDA477"/>
              </a:buClr>
              <a:buSzPct val="70000"/>
              <a:buFont typeface="Wingdings" panose="05000000000000000000" pitchFamily="2" charset="2"/>
              <a:buNone/>
              <a:defRPr sz="1600" kern="1200">
                <a:solidFill>
                  <a:schemeClr val="tx1">
                    <a:tint val="75000"/>
                  </a:schemeClr>
                </a:solidFill>
                <a:latin typeface="Calibri Light" panose="020F0302020204030204" pitchFamily="34" charset="0"/>
                <a:ea typeface="+mn-ea"/>
                <a:cs typeface="Calibri Light" panose="020F0302020204030204" pitchFamily="34" charset="0"/>
              </a:defRPr>
            </a:lvl3pPr>
            <a:lvl4pPr marL="1371600" indent="0" algn="l" defTabSz="457200" rtl="0" eaLnBrk="1" latinLnBrk="0" hangingPunct="1">
              <a:spcBef>
                <a:spcPct val="20000"/>
              </a:spcBef>
              <a:buClr>
                <a:srgbClr val="BDA477"/>
              </a:buClr>
              <a:buSzPct val="70000"/>
              <a:buFont typeface="Wingdings" panose="05000000000000000000" pitchFamily="2" charset="2"/>
              <a:buNone/>
              <a:defRPr sz="1400" kern="1200">
                <a:solidFill>
                  <a:schemeClr val="tx1">
                    <a:tint val="75000"/>
                  </a:schemeClr>
                </a:solidFill>
                <a:latin typeface="Calibri Light" panose="020F0302020204030204" pitchFamily="34" charset="0"/>
                <a:ea typeface="+mn-ea"/>
                <a:cs typeface="Calibri Light" panose="020F0302020204030204" pitchFamily="34" charset="0"/>
              </a:defRPr>
            </a:lvl4pPr>
            <a:lvl5pPr marL="1828800" indent="0" algn="l" defTabSz="457200" rtl="0" eaLnBrk="1" latinLnBrk="0" hangingPunct="1">
              <a:spcBef>
                <a:spcPct val="20000"/>
              </a:spcBef>
              <a:buClr>
                <a:srgbClr val="005286"/>
              </a:buClr>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gn="l"/>
            <a:r>
              <a:rPr lang="de-DE" sz="1400" dirty="0"/>
              <a:t>Ø </a:t>
            </a:r>
            <a:r>
              <a:rPr lang="de-DE" sz="1400" b="1" dirty="0"/>
              <a:t>mehr als 9 Jahre </a:t>
            </a:r>
            <a:r>
              <a:rPr lang="de-DE" sz="1400" dirty="0"/>
              <a:t>bei der Firma</a:t>
            </a:r>
          </a:p>
        </p:txBody>
      </p:sp>
      <p:sp>
        <p:nvSpPr>
          <p:cNvPr id="28" name="Textplatzhalter 2">
            <a:extLst>
              <a:ext uri="{FF2B5EF4-FFF2-40B4-BE49-F238E27FC236}">
                <a16:creationId xmlns="" xmlns:a16="http://schemas.microsoft.com/office/drawing/2014/main" id="{26A17D2C-BA4C-4108-88FB-769A27F46305}"/>
              </a:ext>
            </a:extLst>
          </p:cNvPr>
          <p:cNvSpPr txBox="1">
            <a:spLocks/>
          </p:cNvSpPr>
          <p:nvPr/>
        </p:nvSpPr>
        <p:spPr>
          <a:xfrm>
            <a:off x="3711760" y="3873893"/>
            <a:ext cx="1966798" cy="301960"/>
          </a:xfrm>
          <a:prstGeom prst="rect">
            <a:avLst/>
          </a:prstGeom>
        </p:spPr>
        <p:txBody>
          <a:bodyPr anchor="ctr"/>
          <a:lstStyle>
            <a:lvl1pPr marL="0" indent="0" algn="ctr" defTabSz="457200" rtl="0" eaLnBrk="1" latinLnBrk="0" hangingPunct="1">
              <a:spcBef>
                <a:spcPct val="20000"/>
              </a:spcBef>
              <a:buClr>
                <a:srgbClr val="005286"/>
              </a:buClr>
              <a:buFont typeface="Wingdings" panose="05000000000000000000" pitchFamily="2" charset="2"/>
              <a:buNone/>
              <a:defRPr sz="4000" b="1"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de-DE" sz="2400" dirty="0"/>
              <a:t>Seit 25 Jahren</a:t>
            </a:r>
          </a:p>
        </p:txBody>
      </p:sp>
      <p:sp>
        <p:nvSpPr>
          <p:cNvPr id="29" name="Textplatzhalter 2">
            <a:extLst>
              <a:ext uri="{FF2B5EF4-FFF2-40B4-BE49-F238E27FC236}">
                <a16:creationId xmlns="" xmlns:a16="http://schemas.microsoft.com/office/drawing/2014/main" id="{68BB191E-123C-414D-A313-9A5B6A2D8433}"/>
              </a:ext>
            </a:extLst>
          </p:cNvPr>
          <p:cNvSpPr txBox="1">
            <a:spLocks/>
          </p:cNvSpPr>
          <p:nvPr/>
        </p:nvSpPr>
        <p:spPr>
          <a:xfrm>
            <a:off x="3711759" y="4227608"/>
            <a:ext cx="2216409" cy="949099"/>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buClr>
                <a:srgbClr val="BDA477"/>
              </a:buClr>
              <a:buFont typeface="Wingdings" panose="05000000000000000000" pitchFamily="2" charset="2"/>
              <a:buNone/>
              <a:defRPr sz="1600" kern="1200">
                <a:solidFill>
                  <a:schemeClr val="bg1"/>
                </a:solidFill>
                <a:latin typeface="Calibri Light" panose="020F0302020204030204" pitchFamily="34" charset="0"/>
                <a:ea typeface="+mn-ea"/>
                <a:cs typeface="Calibri Light" panose="020F0302020204030204" pitchFamily="34" charset="0"/>
              </a:defRPr>
            </a:lvl1pPr>
            <a:lvl2pPr marL="457200" indent="0" algn="l" defTabSz="457200" rtl="0" eaLnBrk="1" latinLnBrk="0" hangingPunct="1">
              <a:spcBef>
                <a:spcPct val="20000"/>
              </a:spcBef>
              <a:buClr>
                <a:srgbClr val="BDA477"/>
              </a:buClr>
              <a:buSzPct val="70000"/>
              <a:buFont typeface="Wingdings" panose="05000000000000000000" pitchFamily="2" charset="2"/>
              <a:buNone/>
              <a:defRPr sz="1800" kern="1200">
                <a:solidFill>
                  <a:schemeClr val="tx1">
                    <a:tint val="75000"/>
                  </a:schemeClr>
                </a:solidFill>
                <a:latin typeface="Calibri Light" panose="020F0302020204030204" pitchFamily="34" charset="0"/>
                <a:ea typeface="+mn-ea"/>
                <a:cs typeface="Calibri Light" panose="020F0302020204030204" pitchFamily="34" charset="0"/>
              </a:defRPr>
            </a:lvl2pPr>
            <a:lvl3pPr marL="914400" indent="0" algn="l" defTabSz="457200" rtl="0" eaLnBrk="1" latinLnBrk="0" hangingPunct="1">
              <a:spcBef>
                <a:spcPct val="20000"/>
              </a:spcBef>
              <a:buClr>
                <a:srgbClr val="BDA477"/>
              </a:buClr>
              <a:buSzPct val="70000"/>
              <a:buFont typeface="Wingdings" panose="05000000000000000000" pitchFamily="2" charset="2"/>
              <a:buNone/>
              <a:defRPr sz="1600" kern="1200">
                <a:solidFill>
                  <a:schemeClr val="tx1">
                    <a:tint val="75000"/>
                  </a:schemeClr>
                </a:solidFill>
                <a:latin typeface="Calibri Light" panose="020F0302020204030204" pitchFamily="34" charset="0"/>
                <a:ea typeface="+mn-ea"/>
                <a:cs typeface="Calibri Light" panose="020F0302020204030204" pitchFamily="34" charset="0"/>
              </a:defRPr>
            </a:lvl3pPr>
            <a:lvl4pPr marL="1371600" indent="0" algn="l" defTabSz="457200" rtl="0" eaLnBrk="1" latinLnBrk="0" hangingPunct="1">
              <a:spcBef>
                <a:spcPct val="20000"/>
              </a:spcBef>
              <a:buClr>
                <a:srgbClr val="BDA477"/>
              </a:buClr>
              <a:buSzPct val="70000"/>
              <a:buFont typeface="Wingdings" panose="05000000000000000000" pitchFamily="2" charset="2"/>
              <a:buNone/>
              <a:defRPr sz="1400" kern="1200">
                <a:solidFill>
                  <a:schemeClr val="tx1">
                    <a:tint val="75000"/>
                  </a:schemeClr>
                </a:solidFill>
                <a:latin typeface="Calibri Light" panose="020F0302020204030204" pitchFamily="34" charset="0"/>
                <a:ea typeface="+mn-ea"/>
                <a:cs typeface="Calibri Light" panose="020F0302020204030204" pitchFamily="34" charset="0"/>
              </a:defRPr>
            </a:lvl4pPr>
            <a:lvl5pPr marL="1828800" indent="0" algn="l" defTabSz="457200" rtl="0" eaLnBrk="1" latinLnBrk="0" hangingPunct="1">
              <a:spcBef>
                <a:spcPct val="20000"/>
              </a:spcBef>
              <a:buClr>
                <a:srgbClr val="005286"/>
              </a:buClr>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gn="l"/>
            <a:r>
              <a:rPr lang="de-DE" sz="1400" dirty="0"/>
              <a:t>Seit 1999 Eigentümergeführt mit der gleichen Eigentümerstruktur</a:t>
            </a:r>
          </a:p>
        </p:txBody>
      </p:sp>
      <p:sp>
        <p:nvSpPr>
          <p:cNvPr id="31" name="Textplatzhalter 2">
            <a:extLst>
              <a:ext uri="{FF2B5EF4-FFF2-40B4-BE49-F238E27FC236}">
                <a16:creationId xmlns="" xmlns:a16="http://schemas.microsoft.com/office/drawing/2014/main" id="{F86A2354-F34F-4265-9839-F08CA1D8DDDB}"/>
              </a:ext>
            </a:extLst>
          </p:cNvPr>
          <p:cNvSpPr txBox="1">
            <a:spLocks/>
          </p:cNvSpPr>
          <p:nvPr/>
        </p:nvSpPr>
        <p:spPr>
          <a:xfrm>
            <a:off x="9566355" y="4042124"/>
            <a:ext cx="1966798" cy="301960"/>
          </a:xfrm>
          <a:prstGeom prst="rect">
            <a:avLst/>
          </a:prstGeom>
        </p:spPr>
        <p:txBody>
          <a:bodyPr anchor="ctr"/>
          <a:lstStyle>
            <a:lvl1pPr marL="0" indent="0" algn="ctr" defTabSz="457200" rtl="0" eaLnBrk="1" latinLnBrk="0" hangingPunct="1">
              <a:spcBef>
                <a:spcPct val="20000"/>
              </a:spcBef>
              <a:buClr>
                <a:srgbClr val="005286"/>
              </a:buClr>
              <a:buFont typeface="Wingdings" panose="05000000000000000000" pitchFamily="2" charset="2"/>
              <a:buNone/>
              <a:defRPr sz="4000" b="1"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de-DE" sz="2400" dirty="0"/>
              <a:t>Finanzberater</a:t>
            </a:r>
          </a:p>
        </p:txBody>
      </p:sp>
      <p:sp>
        <p:nvSpPr>
          <p:cNvPr id="32" name="Textplatzhalter 2">
            <a:extLst>
              <a:ext uri="{FF2B5EF4-FFF2-40B4-BE49-F238E27FC236}">
                <a16:creationId xmlns="" xmlns:a16="http://schemas.microsoft.com/office/drawing/2014/main" id="{09FA86D4-7E29-4F6C-95E7-1B085495DDE1}"/>
              </a:ext>
            </a:extLst>
          </p:cNvPr>
          <p:cNvSpPr txBox="1">
            <a:spLocks/>
          </p:cNvSpPr>
          <p:nvPr/>
        </p:nvSpPr>
        <p:spPr>
          <a:xfrm>
            <a:off x="9566355" y="4378588"/>
            <a:ext cx="2073430" cy="470667"/>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buClr>
                <a:srgbClr val="BDA477"/>
              </a:buClr>
              <a:buFont typeface="Wingdings" panose="05000000000000000000" pitchFamily="2" charset="2"/>
              <a:buNone/>
              <a:defRPr sz="1600" kern="1200">
                <a:solidFill>
                  <a:schemeClr val="bg1"/>
                </a:solidFill>
                <a:latin typeface="Calibri Light" panose="020F0302020204030204" pitchFamily="34" charset="0"/>
                <a:ea typeface="+mn-ea"/>
                <a:cs typeface="Calibri Light" panose="020F0302020204030204" pitchFamily="34" charset="0"/>
              </a:defRPr>
            </a:lvl1pPr>
            <a:lvl2pPr marL="457200" indent="0" algn="l" defTabSz="457200" rtl="0" eaLnBrk="1" latinLnBrk="0" hangingPunct="1">
              <a:spcBef>
                <a:spcPct val="20000"/>
              </a:spcBef>
              <a:buClr>
                <a:srgbClr val="BDA477"/>
              </a:buClr>
              <a:buSzPct val="70000"/>
              <a:buFont typeface="Wingdings" panose="05000000000000000000" pitchFamily="2" charset="2"/>
              <a:buNone/>
              <a:defRPr sz="1800" kern="1200">
                <a:solidFill>
                  <a:schemeClr val="tx1">
                    <a:tint val="75000"/>
                  </a:schemeClr>
                </a:solidFill>
                <a:latin typeface="Calibri Light" panose="020F0302020204030204" pitchFamily="34" charset="0"/>
                <a:ea typeface="+mn-ea"/>
                <a:cs typeface="Calibri Light" panose="020F0302020204030204" pitchFamily="34" charset="0"/>
              </a:defRPr>
            </a:lvl2pPr>
            <a:lvl3pPr marL="914400" indent="0" algn="l" defTabSz="457200" rtl="0" eaLnBrk="1" latinLnBrk="0" hangingPunct="1">
              <a:spcBef>
                <a:spcPct val="20000"/>
              </a:spcBef>
              <a:buClr>
                <a:srgbClr val="BDA477"/>
              </a:buClr>
              <a:buSzPct val="70000"/>
              <a:buFont typeface="Wingdings" panose="05000000000000000000" pitchFamily="2" charset="2"/>
              <a:buNone/>
              <a:defRPr sz="1600" kern="1200">
                <a:solidFill>
                  <a:schemeClr val="tx1">
                    <a:tint val="75000"/>
                  </a:schemeClr>
                </a:solidFill>
                <a:latin typeface="Calibri Light" panose="020F0302020204030204" pitchFamily="34" charset="0"/>
                <a:ea typeface="+mn-ea"/>
                <a:cs typeface="Calibri Light" panose="020F0302020204030204" pitchFamily="34" charset="0"/>
              </a:defRPr>
            </a:lvl3pPr>
            <a:lvl4pPr marL="1371600" indent="0" algn="l" defTabSz="457200" rtl="0" eaLnBrk="1" latinLnBrk="0" hangingPunct="1">
              <a:spcBef>
                <a:spcPct val="20000"/>
              </a:spcBef>
              <a:buClr>
                <a:srgbClr val="BDA477"/>
              </a:buClr>
              <a:buSzPct val="70000"/>
              <a:buFont typeface="Wingdings" panose="05000000000000000000" pitchFamily="2" charset="2"/>
              <a:buNone/>
              <a:defRPr sz="1400" kern="1200">
                <a:solidFill>
                  <a:schemeClr val="tx1">
                    <a:tint val="75000"/>
                  </a:schemeClr>
                </a:solidFill>
                <a:latin typeface="Calibri Light" panose="020F0302020204030204" pitchFamily="34" charset="0"/>
                <a:ea typeface="+mn-ea"/>
                <a:cs typeface="Calibri Light" panose="020F0302020204030204" pitchFamily="34" charset="0"/>
              </a:defRPr>
            </a:lvl4pPr>
            <a:lvl5pPr marL="1828800" indent="0" algn="l" defTabSz="457200" rtl="0" eaLnBrk="1" latinLnBrk="0" hangingPunct="1">
              <a:spcBef>
                <a:spcPct val="20000"/>
              </a:spcBef>
              <a:buClr>
                <a:srgbClr val="005286"/>
              </a:buClr>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gn="l"/>
            <a:r>
              <a:rPr lang="de-DE" sz="1400" dirty="0"/>
              <a:t>Unsere DNA: B2B-Service</a:t>
            </a:r>
          </a:p>
        </p:txBody>
      </p:sp>
      <p:pic>
        <p:nvPicPr>
          <p:cNvPr id="5" name="Grafik 4">
            <a:extLst>
              <a:ext uri="{FF2B5EF4-FFF2-40B4-BE49-F238E27FC236}">
                <a16:creationId xmlns="" xmlns:a16="http://schemas.microsoft.com/office/drawing/2014/main" id="{A7FC17A9-2CAE-4DAE-A717-89BF9EF84497}"/>
              </a:ext>
            </a:extLst>
          </p:cNvPr>
          <p:cNvPicPr>
            <a:picLocks noChangeAspect="1"/>
          </p:cNvPicPr>
          <p:nvPr/>
        </p:nvPicPr>
        <p:blipFill>
          <a:blip r:embed="rId19">
            <a:extLst>
              <a:ext uri="{96DAC541-7B7A-43D3-8B79-37D633B846F1}">
                <asvg:svgBlip xmlns="" xmlns:asvg="http://schemas.microsoft.com/office/drawing/2016/SVG/main" r:embed="rId20"/>
              </a:ext>
            </a:extLst>
          </a:blip>
          <a:stretch>
            <a:fillRect/>
          </a:stretch>
        </p:blipFill>
        <p:spPr>
          <a:xfrm>
            <a:off x="216886" y="4127650"/>
            <a:ext cx="1348892" cy="1348892"/>
          </a:xfrm>
          <a:prstGeom prst="rect">
            <a:avLst/>
          </a:prstGeom>
        </p:spPr>
      </p:pic>
      <p:pic>
        <p:nvPicPr>
          <p:cNvPr id="9" name="Grafik 8">
            <a:extLst>
              <a:ext uri="{FF2B5EF4-FFF2-40B4-BE49-F238E27FC236}">
                <a16:creationId xmlns="" xmlns:a16="http://schemas.microsoft.com/office/drawing/2014/main" id="{A4810FB8-1786-4308-9E27-89C48F68C5EE}"/>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15231" y="3108366"/>
            <a:ext cx="2884800" cy="2367871"/>
          </a:xfrm>
          <a:prstGeom prst="rect">
            <a:avLst/>
          </a:prstGeom>
        </p:spPr>
      </p:pic>
      <p:sp>
        <p:nvSpPr>
          <p:cNvPr id="36" name="Textplatzhalter 2">
            <a:extLst>
              <a:ext uri="{FF2B5EF4-FFF2-40B4-BE49-F238E27FC236}">
                <a16:creationId xmlns="" xmlns:a16="http://schemas.microsoft.com/office/drawing/2014/main" id="{E624A97A-8A92-41BE-AAC3-39C80705DC55}"/>
              </a:ext>
            </a:extLst>
          </p:cNvPr>
          <p:cNvSpPr txBox="1">
            <a:spLocks/>
          </p:cNvSpPr>
          <p:nvPr/>
        </p:nvSpPr>
        <p:spPr>
          <a:xfrm>
            <a:off x="224057" y="218663"/>
            <a:ext cx="11202120" cy="728664"/>
          </a:xfrm>
          <a:prstGeom prst="rect">
            <a:avLst/>
          </a:prstGeom>
        </p:spPr>
        <p:txBody>
          <a:bodyPr anchor="ctr"/>
          <a:lstStyle>
            <a:lvl1pPr marL="0" indent="0" algn="l" defTabSz="457200" rtl="0" eaLnBrk="1" latinLnBrk="0" hangingPunct="1">
              <a:spcBef>
                <a:spcPct val="20000"/>
              </a:spcBef>
              <a:buClr>
                <a:srgbClr val="005286"/>
              </a:buClr>
              <a:buFont typeface="Wingdings" panose="05000000000000000000" pitchFamily="2" charset="2"/>
              <a:buNone/>
              <a:defRPr sz="2400" kern="1200">
                <a:solidFill>
                  <a:srgbClr val="BDA477"/>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dirty="0">
                <a:solidFill>
                  <a:srgbClr val="2E4F4C"/>
                </a:solidFill>
              </a:rPr>
              <a:t>Munich Private Equity: Ein verlässlicher Partner für Privatanleger &amp; Finanzberater!</a:t>
            </a:r>
          </a:p>
        </p:txBody>
      </p:sp>
      <p:cxnSp>
        <p:nvCxnSpPr>
          <p:cNvPr id="37" name="Gerader Verbinder 36">
            <a:extLst>
              <a:ext uri="{FF2B5EF4-FFF2-40B4-BE49-F238E27FC236}">
                <a16:creationId xmlns="" xmlns:a16="http://schemas.microsoft.com/office/drawing/2014/main" id="{01FCC114-60FB-4469-8EBD-266A9E892AAC}"/>
              </a:ext>
            </a:extLst>
          </p:cNvPr>
          <p:cNvCxnSpPr>
            <a:cxnSpLocks/>
          </p:cNvCxnSpPr>
          <p:nvPr/>
        </p:nvCxnSpPr>
        <p:spPr>
          <a:xfrm>
            <a:off x="341719" y="846666"/>
            <a:ext cx="4670228" cy="0"/>
          </a:xfrm>
          <a:prstGeom prst="line">
            <a:avLst/>
          </a:prstGeom>
          <a:ln>
            <a:solidFill>
              <a:srgbClr val="2E4F4C"/>
            </a:solidFill>
          </a:ln>
        </p:spPr>
        <p:style>
          <a:lnRef idx="1">
            <a:schemeClr val="dk1"/>
          </a:lnRef>
          <a:fillRef idx="0">
            <a:schemeClr val="dk1"/>
          </a:fillRef>
          <a:effectRef idx="0">
            <a:schemeClr val="dk1"/>
          </a:effectRef>
          <a:fontRef idx="minor">
            <a:schemeClr val="tx1"/>
          </a:fontRef>
        </p:style>
      </p:cxnSp>
      <p:sp>
        <p:nvSpPr>
          <p:cNvPr id="39" name="Textplatzhalter 2">
            <a:extLst>
              <a:ext uri="{FF2B5EF4-FFF2-40B4-BE49-F238E27FC236}">
                <a16:creationId xmlns="" xmlns:a16="http://schemas.microsoft.com/office/drawing/2014/main" id="{788AE2B4-310F-4A3B-B85C-D8ECEE46AF53}"/>
              </a:ext>
            </a:extLst>
          </p:cNvPr>
          <p:cNvSpPr txBox="1">
            <a:spLocks/>
          </p:cNvSpPr>
          <p:nvPr/>
        </p:nvSpPr>
        <p:spPr>
          <a:xfrm>
            <a:off x="274012" y="5650281"/>
            <a:ext cx="11202120" cy="728664"/>
          </a:xfrm>
          <a:prstGeom prst="rect">
            <a:avLst/>
          </a:prstGeom>
        </p:spPr>
        <p:txBody>
          <a:bodyPr anchor="ctr"/>
          <a:lstStyle>
            <a:lvl1pPr marL="0" indent="0" algn="l" defTabSz="457200" rtl="0" eaLnBrk="1" latinLnBrk="0" hangingPunct="1">
              <a:spcBef>
                <a:spcPct val="20000"/>
              </a:spcBef>
              <a:buClr>
                <a:srgbClr val="005286"/>
              </a:buClr>
              <a:buFont typeface="Wingdings" panose="05000000000000000000" pitchFamily="2" charset="2"/>
              <a:buNone/>
              <a:defRPr sz="2400" kern="1200">
                <a:solidFill>
                  <a:srgbClr val="BDA477"/>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2000" b="1" dirty="0">
                <a:solidFill>
                  <a:srgbClr val="2E4F4C"/>
                </a:solidFill>
              </a:rPr>
              <a:t>Pionier &amp; Marktführer: </a:t>
            </a:r>
          </a:p>
          <a:p>
            <a:r>
              <a:rPr lang="de-DE" sz="2000" dirty="0">
                <a:solidFill>
                  <a:srgbClr val="2E4F4C"/>
                </a:solidFill>
              </a:rPr>
              <a:t>Mit mehr als 150.000 Privatkundenverträgen erfahrenster PE-Spezialist für Privatanleger und Finanzberater</a:t>
            </a:r>
          </a:p>
        </p:txBody>
      </p:sp>
      <p:sp>
        <p:nvSpPr>
          <p:cNvPr id="40" name="Textplatzhalter 2">
            <a:extLst>
              <a:ext uri="{FF2B5EF4-FFF2-40B4-BE49-F238E27FC236}">
                <a16:creationId xmlns="" xmlns:a16="http://schemas.microsoft.com/office/drawing/2014/main" id="{C319F04F-A112-4F6C-844B-1AA69D4CBF34}"/>
              </a:ext>
            </a:extLst>
          </p:cNvPr>
          <p:cNvSpPr txBox="1">
            <a:spLocks/>
          </p:cNvSpPr>
          <p:nvPr/>
        </p:nvSpPr>
        <p:spPr>
          <a:xfrm>
            <a:off x="3666110" y="2723240"/>
            <a:ext cx="2073430" cy="364608"/>
          </a:xfrm>
          <a:prstGeom prst="rect">
            <a:avLst/>
          </a:prstGeom>
        </p:spPr>
        <p:txBody>
          <a:bodyPr vert="horz" lIns="91440" tIns="45720" rIns="91440" bIns="45720" rtlCol="0" anchor="t">
            <a:normAutofit fontScale="92500"/>
          </a:bodyPr>
          <a:lstStyle>
            <a:lvl1pPr marL="0" indent="0" algn="ctr" defTabSz="457200" rtl="0" eaLnBrk="1" latinLnBrk="0" hangingPunct="1">
              <a:spcBef>
                <a:spcPct val="20000"/>
              </a:spcBef>
              <a:buClr>
                <a:srgbClr val="BDA477"/>
              </a:buClr>
              <a:buFont typeface="Wingdings" panose="05000000000000000000" pitchFamily="2" charset="2"/>
              <a:buNone/>
              <a:defRPr sz="1600" kern="1200">
                <a:solidFill>
                  <a:schemeClr val="bg1"/>
                </a:solidFill>
                <a:latin typeface="Calibri Light" panose="020F0302020204030204" pitchFamily="34" charset="0"/>
                <a:ea typeface="+mn-ea"/>
                <a:cs typeface="Calibri Light" panose="020F0302020204030204" pitchFamily="34" charset="0"/>
              </a:defRPr>
            </a:lvl1pPr>
            <a:lvl2pPr marL="457200" indent="0" algn="l" defTabSz="457200" rtl="0" eaLnBrk="1" latinLnBrk="0" hangingPunct="1">
              <a:spcBef>
                <a:spcPct val="20000"/>
              </a:spcBef>
              <a:buClr>
                <a:srgbClr val="BDA477"/>
              </a:buClr>
              <a:buSzPct val="70000"/>
              <a:buFont typeface="Wingdings" panose="05000000000000000000" pitchFamily="2" charset="2"/>
              <a:buNone/>
              <a:defRPr sz="1800" kern="1200">
                <a:solidFill>
                  <a:schemeClr val="tx1">
                    <a:tint val="75000"/>
                  </a:schemeClr>
                </a:solidFill>
                <a:latin typeface="Calibri Light" panose="020F0302020204030204" pitchFamily="34" charset="0"/>
                <a:ea typeface="+mn-ea"/>
                <a:cs typeface="Calibri Light" panose="020F0302020204030204" pitchFamily="34" charset="0"/>
              </a:defRPr>
            </a:lvl2pPr>
            <a:lvl3pPr marL="914400" indent="0" algn="l" defTabSz="457200" rtl="0" eaLnBrk="1" latinLnBrk="0" hangingPunct="1">
              <a:spcBef>
                <a:spcPct val="20000"/>
              </a:spcBef>
              <a:buClr>
                <a:srgbClr val="BDA477"/>
              </a:buClr>
              <a:buSzPct val="70000"/>
              <a:buFont typeface="Wingdings" panose="05000000000000000000" pitchFamily="2" charset="2"/>
              <a:buNone/>
              <a:defRPr sz="1600" kern="1200">
                <a:solidFill>
                  <a:schemeClr val="tx1">
                    <a:tint val="75000"/>
                  </a:schemeClr>
                </a:solidFill>
                <a:latin typeface="Calibri Light" panose="020F0302020204030204" pitchFamily="34" charset="0"/>
                <a:ea typeface="+mn-ea"/>
                <a:cs typeface="Calibri Light" panose="020F0302020204030204" pitchFamily="34" charset="0"/>
              </a:defRPr>
            </a:lvl3pPr>
            <a:lvl4pPr marL="1371600" indent="0" algn="l" defTabSz="457200" rtl="0" eaLnBrk="1" latinLnBrk="0" hangingPunct="1">
              <a:spcBef>
                <a:spcPct val="20000"/>
              </a:spcBef>
              <a:buClr>
                <a:srgbClr val="BDA477"/>
              </a:buClr>
              <a:buSzPct val="70000"/>
              <a:buFont typeface="Wingdings" panose="05000000000000000000" pitchFamily="2" charset="2"/>
              <a:buNone/>
              <a:defRPr sz="1400" kern="1200">
                <a:solidFill>
                  <a:schemeClr val="tx1">
                    <a:tint val="75000"/>
                  </a:schemeClr>
                </a:solidFill>
                <a:latin typeface="Calibri Light" panose="020F0302020204030204" pitchFamily="34" charset="0"/>
                <a:ea typeface="+mn-ea"/>
                <a:cs typeface="Calibri Light" panose="020F0302020204030204" pitchFamily="34" charset="0"/>
              </a:defRPr>
            </a:lvl4pPr>
            <a:lvl5pPr marL="1828800" indent="0" algn="l" defTabSz="457200" rtl="0" eaLnBrk="1" latinLnBrk="0" hangingPunct="1">
              <a:spcBef>
                <a:spcPct val="20000"/>
              </a:spcBef>
              <a:buClr>
                <a:srgbClr val="005286"/>
              </a:buClr>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gn="l"/>
            <a:r>
              <a:rPr lang="de-DE" sz="900" dirty="0"/>
              <a:t>Norman Lemke (Gründer), Armin Prokscha</a:t>
            </a:r>
            <a:br>
              <a:rPr lang="de-DE" sz="900" dirty="0"/>
            </a:br>
            <a:r>
              <a:rPr lang="de-DE" sz="900" dirty="0"/>
              <a:t>Christopher Bär, Nico Auel</a:t>
            </a:r>
          </a:p>
        </p:txBody>
      </p:sp>
    </p:spTree>
    <p:extLst>
      <p:ext uri="{BB962C8B-B14F-4D97-AF65-F5344CB8AC3E}">
        <p14:creationId xmlns:p14="http://schemas.microsoft.com/office/powerpoint/2010/main" val="18826908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hteck 24">
            <a:extLst>
              <a:ext uri="{FF2B5EF4-FFF2-40B4-BE49-F238E27FC236}">
                <a16:creationId xmlns="" xmlns:a16="http://schemas.microsoft.com/office/drawing/2014/main" id="{730CF8E7-D743-458D-A6C6-EA7EE9EA724A}"/>
              </a:ext>
            </a:extLst>
          </p:cNvPr>
          <p:cNvSpPr/>
          <p:nvPr/>
        </p:nvSpPr>
        <p:spPr>
          <a:xfrm>
            <a:off x="0" y="0"/>
            <a:ext cx="12192000" cy="6855273"/>
          </a:xfrm>
          <a:prstGeom prst="rect">
            <a:avLst/>
          </a:prstGeom>
          <a:solidFill>
            <a:srgbClr val="F5F1EA"/>
          </a:solidFill>
          <a:ln>
            <a:solidFill>
              <a:schemeClr val="bg1"/>
            </a:solidFill>
          </a:ln>
          <a:effectLst/>
        </p:spPr>
        <p:style>
          <a:lnRef idx="1">
            <a:schemeClr val="accent1"/>
          </a:lnRef>
          <a:fillRef idx="1001">
            <a:schemeClr val="lt1"/>
          </a:fillRef>
          <a:effectRef idx="2">
            <a:schemeClr val="accent1"/>
          </a:effectRef>
          <a:fontRef idx="minor">
            <a:schemeClr val="lt1"/>
          </a:fontRef>
        </p:style>
        <p:txBody>
          <a:bodyPr rtlCol="0" anchor="ctr"/>
          <a:lstStyle/>
          <a:p>
            <a:pPr algn="ctr"/>
            <a:endParaRPr lang="de-DE"/>
          </a:p>
        </p:txBody>
      </p:sp>
      <p:pic>
        <p:nvPicPr>
          <p:cNvPr id="20" name="Grafik 19">
            <a:extLst>
              <a:ext uri="{FF2B5EF4-FFF2-40B4-BE49-F238E27FC236}">
                <a16:creationId xmlns="" xmlns:a16="http://schemas.microsoft.com/office/drawing/2014/main" id="{ADAD1FF5-D8F1-40BA-9C89-5815135455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82776" y="173573"/>
            <a:ext cx="5496234" cy="4511359"/>
          </a:xfrm>
          <a:prstGeom prst="rect">
            <a:avLst/>
          </a:prstGeom>
        </p:spPr>
      </p:pic>
      <p:sp>
        <p:nvSpPr>
          <p:cNvPr id="2" name="Foliennummernplatzhalter 1">
            <a:extLst>
              <a:ext uri="{FF2B5EF4-FFF2-40B4-BE49-F238E27FC236}">
                <a16:creationId xmlns="" xmlns:a16="http://schemas.microsoft.com/office/drawing/2014/main" id="{79E9B093-0007-4123-943E-4F60506E03DC}"/>
              </a:ext>
            </a:extLst>
          </p:cNvPr>
          <p:cNvSpPr>
            <a:spLocks noGrp="1"/>
          </p:cNvSpPr>
          <p:nvPr>
            <p:ph type="sldNum" sz="quarter" idx="4"/>
          </p:nvPr>
        </p:nvSpPr>
        <p:spPr/>
        <p:txBody>
          <a:bodyPr/>
          <a:lstStyle/>
          <a:p>
            <a:fld id="{DB151344-2787-0F42-9B8B-AE263F6B6993}" type="slidenum">
              <a:rPr lang="de-DE" smtClean="0">
                <a:solidFill>
                  <a:prstClr val="black">
                    <a:lumMod val="50000"/>
                    <a:lumOff val="50000"/>
                  </a:prstClr>
                </a:solidFill>
              </a:rPr>
              <a:pPr/>
              <a:t>65</a:t>
            </a:fld>
            <a:endParaRPr lang="de-DE" dirty="0">
              <a:solidFill>
                <a:prstClr val="black">
                  <a:lumMod val="50000"/>
                  <a:lumOff val="50000"/>
                </a:prstClr>
              </a:solidFill>
            </a:endParaRPr>
          </a:p>
        </p:txBody>
      </p:sp>
      <p:pic>
        <p:nvPicPr>
          <p:cNvPr id="7" name="Grafik 6">
            <a:extLst>
              <a:ext uri="{FF2B5EF4-FFF2-40B4-BE49-F238E27FC236}">
                <a16:creationId xmlns="" xmlns:a16="http://schemas.microsoft.com/office/drawing/2014/main" id="{6753DEB7-B278-4CC0-8996-10D44E59EF90}"/>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737937" y="4107262"/>
            <a:ext cx="3105269" cy="558392"/>
          </a:xfrm>
          <a:prstGeom prst="rect">
            <a:avLst/>
          </a:prstGeom>
        </p:spPr>
      </p:pic>
      <p:pic>
        <p:nvPicPr>
          <p:cNvPr id="8" name="Grafik 7">
            <a:extLst>
              <a:ext uri="{FF2B5EF4-FFF2-40B4-BE49-F238E27FC236}">
                <a16:creationId xmlns="" xmlns:a16="http://schemas.microsoft.com/office/drawing/2014/main" id="{ECE635C1-0F4A-4A91-BCD3-2D5D4511B810}"/>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5128645" y="904047"/>
            <a:ext cx="2714561" cy="570698"/>
          </a:xfrm>
          <a:prstGeom prst="rect">
            <a:avLst/>
          </a:prstGeom>
        </p:spPr>
      </p:pic>
      <p:pic>
        <p:nvPicPr>
          <p:cNvPr id="10" name="Grafik 9">
            <a:extLst>
              <a:ext uri="{FF2B5EF4-FFF2-40B4-BE49-F238E27FC236}">
                <a16:creationId xmlns="" xmlns:a16="http://schemas.microsoft.com/office/drawing/2014/main" id="{1CABB545-7C3A-4CD2-A05D-3561088F53C4}"/>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4539889" y="2456648"/>
            <a:ext cx="3303318" cy="535496"/>
          </a:xfrm>
          <a:prstGeom prst="rect">
            <a:avLst/>
          </a:prstGeom>
        </p:spPr>
      </p:pic>
      <p:sp>
        <p:nvSpPr>
          <p:cNvPr id="43" name="Textplatzhalter 2">
            <a:extLst>
              <a:ext uri="{FF2B5EF4-FFF2-40B4-BE49-F238E27FC236}">
                <a16:creationId xmlns="" xmlns:a16="http://schemas.microsoft.com/office/drawing/2014/main" id="{62FDA1F2-6DBC-4AF0-A36C-74E71378B535}"/>
              </a:ext>
            </a:extLst>
          </p:cNvPr>
          <p:cNvSpPr txBox="1">
            <a:spLocks/>
          </p:cNvSpPr>
          <p:nvPr/>
        </p:nvSpPr>
        <p:spPr>
          <a:xfrm>
            <a:off x="5578263" y="1051081"/>
            <a:ext cx="2264944" cy="276630"/>
          </a:xfrm>
          <a:prstGeom prst="rect">
            <a:avLst/>
          </a:prstGeom>
        </p:spPr>
        <p:txBody>
          <a:bodyPr anchor="ctr"/>
          <a:lstStyle>
            <a:lvl1pPr marL="0" indent="0" algn="ctr" defTabSz="457200" rtl="0" eaLnBrk="1" latinLnBrk="0" hangingPunct="1">
              <a:spcBef>
                <a:spcPct val="20000"/>
              </a:spcBef>
              <a:buClr>
                <a:srgbClr val="005286"/>
              </a:buClr>
              <a:buFont typeface="Wingdings" panose="05000000000000000000" pitchFamily="2" charset="2"/>
              <a:buNone/>
              <a:defRPr sz="4000" b="1"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de-DE" sz="2400" b="0" dirty="0">
                <a:solidFill>
                  <a:srgbClr val="2E4F4C"/>
                </a:solidFill>
              </a:rPr>
              <a:t>Private Equity</a:t>
            </a:r>
          </a:p>
        </p:txBody>
      </p:sp>
      <p:sp>
        <p:nvSpPr>
          <p:cNvPr id="44" name="Textplatzhalter 2">
            <a:extLst>
              <a:ext uri="{FF2B5EF4-FFF2-40B4-BE49-F238E27FC236}">
                <a16:creationId xmlns="" xmlns:a16="http://schemas.microsoft.com/office/drawing/2014/main" id="{D9CED44C-EFDF-49D7-B695-2E738D93F57B}"/>
              </a:ext>
            </a:extLst>
          </p:cNvPr>
          <p:cNvSpPr txBox="1">
            <a:spLocks/>
          </p:cNvSpPr>
          <p:nvPr/>
        </p:nvSpPr>
        <p:spPr>
          <a:xfrm>
            <a:off x="5083580" y="2533230"/>
            <a:ext cx="2804689" cy="385217"/>
          </a:xfrm>
          <a:prstGeom prst="rect">
            <a:avLst/>
          </a:prstGeom>
        </p:spPr>
        <p:txBody>
          <a:bodyPr anchor="ctr"/>
          <a:lstStyle>
            <a:lvl1pPr marL="0" indent="0" algn="ctr" defTabSz="457200" rtl="0" eaLnBrk="1" latinLnBrk="0" hangingPunct="1">
              <a:spcBef>
                <a:spcPct val="20000"/>
              </a:spcBef>
              <a:buClr>
                <a:srgbClr val="005286"/>
              </a:buClr>
              <a:buFont typeface="Wingdings" panose="05000000000000000000" pitchFamily="2" charset="2"/>
              <a:buNone/>
              <a:defRPr sz="4000" b="1"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2400" b="0" dirty="0">
                <a:solidFill>
                  <a:srgbClr val="2E4F4C"/>
                </a:solidFill>
              </a:rPr>
              <a:t>Fonds-Investitionen</a:t>
            </a:r>
          </a:p>
        </p:txBody>
      </p:sp>
      <p:sp>
        <p:nvSpPr>
          <p:cNvPr id="47" name="Textplatzhalter 2">
            <a:extLst>
              <a:ext uri="{FF2B5EF4-FFF2-40B4-BE49-F238E27FC236}">
                <a16:creationId xmlns="" xmlns:a16="http://schemas.microsoft.com/office/drawing/2014/main" id="{2AB3DAA7-2D9F-43EE-990E-4AFEF23EA4C3}"/>
              </a:ext>
            </a:extLst>
          </p:cNvPr>
          <p:cNvSpPr txBox="1">
            <a:spLocks/>
          </p:cNvSpPr>
          <p:nvPr/>
        </p:nvSpPr>
        <p:spPr>
          <a:xfrm>
            <a:off x="5062335" y="4233016"/>
            <a:ext cx="2601819" cy="283661"/>
          </a:xfrm>
          <a:prstGeom prst="rect">
            <a:avLst/>
          </a:prstGeom>
        </p:spPr>
        <p:txBody>
          <a:bodyPr anchor="ctr"/>
          <a:lstStyle>
            <a:lvl1pPr marL="0" indent="0" algn="ctr" defTabSz="457200" rtl="0" eaLnBrk="1" latinLnBrk="0" hangingPunct="1">
              <a:spcBef>
                <a:spcPct val="20000"/>
              </a:spcBef>
              <a:buClr>
                <a:srgbClr val="005286"/>
              </a:buClr>
              <a:buFont typeface="Wingdings" panose="05000000000000000000" pitchFamily="2" charset="2"/>
              <a:buNone/>
              <a:defRPr sz="4000" b="1"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2400" b="0" dirty="0">
                <a:solidFill>
                  <a:srgbClr val="2E4F4C"/>
                </a:solidFill>
              </a:rPr>
              <a:t>Lower Mid-Market</a:t>
            </a:r>
          </a:p>
        </p:txBody>
      </p:sp>
      <p:sp>
        <p:nvSpPr>
          <p:cNvPr id="51" name="Textplatzhalter 2">
            <a:extLst>
              <a:ext uri="{FF2B5EF4-FFF2-40B4-BE49-F238E27FC236}">
                <a16:creationId xmlns="" xmlns:a16="http://schemas.microsoft.com/office/drawing/2014/main" id="{11D3F495-6900-4789-9EFF-E66DB165600D}"/>
              </a:ext>
            </a:extLst>
          </p:cNvPr>
          <p:cNvSpPr txBox="1">
            <a:spLocks/>
          </p:cNvSpPr>
          <p:nvPr/>
        </p:nvSpPr>
        <p:spPr>
          <a:xfrm>
            <a:off x="8016481" y="4223046"/>
            <a:ext cx="3477401" cy="320520"/>
          </a:xfrm>
          <a:prstGeom prst="rect">
            <a:avLst/>
          </a:prstGeom>
        </p:spPr>
        <p:txBody>
          <a:bodyPr anchor="ctr"/>
          <a:lstStyle>
            <a:lvl1pPr marL="0" indent="0" algn="ctr" defTabSz="457200" rtl="0" eaLnBrk="1" latinLnBrk="0" hangingPunct="1">
              <a:spcBef>
                <a:spcPct val="20000"/>
              </a:spcBef>
              <a:buClr>
                <a:srgbClr val="005286"/>
              </a:buClr>
              <a:buFont typeface="Wingdings" panose="05000000000000000000" pitchFamily="2" charset="2"/>
              <a:buNone/>
              <a:defRPr sz="4000" b="1"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de-DE" sz="3600" dirty="0">
                <a:solidFill>
                  <a:srgbClr val="2E4F4C"/>
                </a:solidFill>
              </a:rPr>
              <a:t>EIN</a:t>
            </a:r>
            <a:r>
              <a:rPr lang="de-DE" sz="2400" b="0" dirty="0">
                <a:solidFill>
                  <a:srgbClr val="2E4F4C"/>
                </a:solidFill>
              </a:rPr>
              <a:t> Marktfokus</a:t>
            </a:r>
          </a:p>
        </p:txBody>
      </p:sp>
      <p:sp>
        <p:nvSpPr>
          <p:cNvPr id="52" name="Textplatzhalter 2">
            <a:extLst>
              <a:ext uri="{FF2B5EF4-FFF2-40B4-BE49-F238E27FC236}">
                <a16:creationId xmlns="" xmlns:a16="http://schemas.microsoft.com/office/drawing/2014/main" id="{6688B936-DA3C-472D-A878-D52A8A3A75F4}"/>
              </a:ext>
            </a:extLst>
          </p:cNvPr>
          <p:cNvSpPr txBox="1">
            <a:spLocks/>
          </p:cNvSpPr>
          <p:nvPr/>
        </p:nvSpPr>
        <p:spPr>
          <a:xfrm>
            <a:off x="8016480" y="2555197"/>
            <a:ext cx="3477401" cy="320520"/>
          </a:xfrm>
          <a:prstGeom prst="rect">
            <a:avLst/>
          </a:prstGeom>
        </p:spPr>
        <p:txBody>
          <a:bodyPr anchor="ctr"/>
          <a:lstStyle>
            <a:lvl1pPr marL="0" indent="0" algn="ctr" defTabSz="457200" rtl="0" eaLnBrk="1" latinLnBrk="0" hangingPunct="1">
              <a:spcBef>
                <a:spcPct val="20000"/>
              </a:spcBef>
              <a:buClr>
                <a:srgbClr val="005286"/>
              </a:buClr>
              <a:buFont typeface="Wingdings" panose="05000000000000000000" pitchFamily="2" charset="2"/>
              <a:buNone/>
              <a:defRPr sz="4000" b="1"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de-DE" sz="3600" dirty="0">
                <a:solidFill>
                  <a:srgbClr val="2E4F4C"/>
                </a:solidFill>
              </a:rPr>
              <a:t>EINE</a:t>
            </a:r>
            <a:r>
              <a:rPr lang="de-DE" sz="2400" b="0" dirty="0">
                <a:solidFill>
                  <a:srgbClr val="2E4F4C"/>
                </a:solidFill>
              </a:rPr>
              <a:t> Anlageform</a:t>
            </a:r>
          </a:p>
        </p:txBody>
      </p:sp>
      <p:sp>
        <p:nvSpPr>
          <p:cNvPr id="53" name="Textplatzhalter 2">
            <a:extLst>
              <a:ext uri="{FF2B5EF4-FFF2-40B4-BE49-F238E27FC236}">
                <a16:creationId xmlns="" xmlns:a16="http://schemas.microsoft.com/office/drawing/2014/main" id="{8D14BBDB-6FA2-44E8-B651-0D71FE6E6E11}"/>
              </a:ext>
            </a:extLst>
          </p:cNvPr>
          <p:cNvSpPr txBox="1">
            <a:spLocks/>
          </p:cNvSpPr>
          <p:nvPr/>
        </p:nvSpPr>
        <p:spPr>
          <a:xfrm>
            <a:off x="8016480" y="1028124"/>
            <a:ext cx="3477401" cy="320520"/>
          </a:xfrm>
          <a:prstGeom prst="rect">
            <a:avLst/>
          </a:prstGeom>
        </p:spPr>
        <p:txBody>
          <a:bodyPr anchor="ctr"/>
          <a:lstStyle>
            <a:lvl1pPr marL="0" indent="0" algn="ctr" defTabSz="457200" rtl="0" eaLnBrk="1" latinLnBrk="0" hangingPunct="1">
              <a:spcBef>
                <a:spcPct val="20000"/>
              </a:spcBef>
              <a:buClr>
                <a:srgbClr val="005286"/>
              </a:buClr>
              <a:buFont typeface="Wingdings" panose="05000000000000000000" pitchFamily="2" charset="2"/>
              <a:buNone/>
              <a:defRPr sz="4000" b="1"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de-DE" sz="3600" dirty="0">
                <a:solidFill>
                  <a:srgbClr val="2E4F4C"/>
                </a:solidFill>
              </a:rPr>
              <a:t>EINE</a:t>
            </a:r>
            <a:r>
              <a:rPr lang="de-DE" sz="2400" b="0" dirty="0">
                <a:solidFill>
                  <a:srgbClr val="2E4F4C"/>
                </a:solidFill>
              </a:rPr>
              <a:t> Anlageklasse</a:t>
            </a:r>
          </a:p>
        </p:txBody>
      </p:sp>
      <p:sp>
        <p:nvSpPr>
          <p:cNvPr id="21" name="Textplatzhalter 2">
            <a:extLst>
              <a:ext uri="{FF2B5EF4-FFF2-40B4-BE49-F238E27FC236}">
                <a16:creationId xmlns="" xmlns:a16="http://schemas.microsoft.com/office/drawing/2014/main" id="{2063D098-6A31-47D7-B4DB-A03E06207A27}"/>
              </a:ext>
            </a:extLst>
          </p:cNvPr>
          <p:cNvSpPr txBox="1">
            <a:spLocks/>
          </p:cNvSpPr>
          <p:nvPr/>
        </p:nvSpPr>
        <p:spPr>
          <a:xfrm>
            <a:off x="479338" y="5114361"/>
            <a:ext cx="11370173" cy="1334685"/>
          </a:xfrm>
          <a:prstGeom prst="rect">
            <a:avLst/>
          </a:prstGeom>
        </p:spPr>
        <p:txBody>
          <a:bodyPr anchor="ctr"/>
          <a:lstStyle>
            <a:lvl1pPr marL="0" indent="0" algn="l" defTabSz="457200" rtl="0" eaLnBrk="1" latinLnBrk="0" hangingPunct="1">
              <a:spcBef>
                <a:spcPct val="20000"/>
              </a:spcBef>
              <a:buClr>
                <a:srgbClr val="005286"/>
              </a:buClr>
              <a:buFont typeface="Wingdings" panose="05000000000000000000" pitchFamily="2" charset="2"/>
              <a:buNone/>
              <a:defRPr sz="2400" kern="1200">
                <a:solidFill>
                  <a:srgbClr val="BDA477"/>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005286"/>
              </a:buClr>
              <a:buSzPct val="70000"/>
              <a:buFont typeface="Wingdings" panose="05000000000000000000" pitchFamily="2" charset="2"/>
              <a:buChar char="§"/>
              <a:defRPr sz="1800" kern="1200">
                <a:solidFill>
                  <a:schemeClr val="tx1"/>
                </a:solidFill>
                <a:latin typeface="+mj-lt"/>
                <a:ea typeface="+mn-ea"/>
                <a:cs typeface="Cambria" panose="02040503050406030204" pitchFamily="18" charset="0"/>
              </a:defRPr>
            </a:lvl2pPr>
            <a:lvl3pPr marL="1143000" indent="-228600" algn="l" defTabSz="457200" rtl="0" eaLnBrk="1" latinLnBrk="0" hangingPunct="1">
              <a:spcBef>
                <a:spcPct val="20000"/>
              </a:spcBef>
              <a:buClr>
                <a:srgbClr val="005286"/>
              </a:buClr>
              <a:buSzPct val="70000"/>
              <a:buFont typeface="Wingdings" panose="05000000000000000000" pitchFamily="2" charset="2"/>
              <a:buChar char="§"/>
              <a:defRPr sz="1600" kern="1200">
                <a:solidFill>
                  <a:schemeClr val="tx1"/>
                </a:solidFill>
                <a:latin typeface="+mj-lt"/>
                <a:ea typeface="+mn-ea"/>
                <a:cs typeface="Cambria" panose="02040503050406030204" pitchFamily="18" charset="0"/>
              </a:defRPr>
            </a:lvl3pPr>
            <a:lvl4pPr marL="1600200" indent="-228600" algn="l" defTabSz="457200" rtl="0" eaLnBrk="1" latinLnBrk="0" hangingPunct="1">
              <a:spcBef>
                <a:spcPct val="20000"/>
              </a:spcBef>
              <a:buClr>
                <a:srgbClr val="005286"/>
              </a:buClr>
              <a:buSzPct val="70000"/>
              <a:buFont typeface="Wingdings" panose="05000000000000000000" pitchFamily="2" charset="2"/>
              <a:buChar char="§"/>
              <a:defRPr sz="1400" kern="1200">
                <a:solidFill>
                  <a:schemeClr val="tx1"/>
                </a:solidFill>
                <a:latin typeface="+mj-lt"/>
                <a:ea typeface="+mn-ea"/>
                <a:cs typeface="Cambria" panose="02040503050406030204" pitchFamily="18"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b="1" dirty="0">
                <a:solidFill>
                  <a:srgbClr val="2E4F4C"/>
                </a:solidFill>
              </a:rPr>
              <a:t>Seit 1999 </a:t>
            </a:r>
            <a:r>
              <a:rPr lang="de-DE" dirty="0">
                <a:solidFill>
                  <a:srgbClr val="2E4F4C"/>
                </a:solidFill>
              </a:rPr>
              <a:t>ist unser fokussiertes Anlagemodell in allen Konjunkturzyklen &amp; Krisen erprobt.</a:t>
            </a:r>
          </a:p>
          <a:p>
            <a:r>
              <a:rPr lang="de-DE" dirty="0">
                <a:solidFill>
                  <a:srgbClr val="2E4F4C"/>
                </a:solidFill>
              </a:rPr>
              <a:t>Unsere Zielgruppe ist der sicherheitsbewusste Privatanleger &amp; sein Finanzberater.</a:t>
            </a:r>
          </a:p>
        </p:txBody>
      </p:sp>
      <p:pic>
        <p:nvPicPr>
          <p:cNvPr id="6" name="Grafik 5">
            <a:extLst>
              <a:ext uri="{FF2B5EF4-FFF2-40B4-BE49-F238E27FC236}">
                <a16:creationId xmlns="" xmlns:a16="http://schemas.microsoft.com/office/drawing/2014/main" id="{253119AB-CD83-46D8-9BF8-8AD3451A8F62}"/>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4406847" y="794001"/>
            <a:ext cx="856228" cy="676696"/>
          </a:xfrm>
          <a:prstGeom prst="rect">
            <a:avLst/>
          </a:prstGeom>
        </p:spPr>
      </p:pic>
      <p:pic>
        <p:nvPicPr>
          <p:cNvPr id="11" name="Grafik 10">
            <a:extLst>
              <a:ext uri="{FF2B5EF4-FFF2-40B4-BE49-F238E27FC236}">
                <a16:creationId xmlns="" xmlns:a16="http://schemas.microsoft.com/office/drawing/2014/main" id="{46EBE0C2-38C9-4B20-B79D-B2DEADCC2424}"/>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3941209" y="1906444"/>
            <a:ext cx="1444100" cy="1439287"/>
          </a:xfrm>
          <a:prstGeom prst="rect">
            <a:avLst/>
          </a:prstGeom>
        </p:spPr>
      </p:pic>
      <p:sp>
        <p:nvSpPr>
          <p:cNvPr id="33" name="Textfeld 32">
            <a:extLst>
              <a:ext uri="{FF2B5EF4-FFF2-40B4-BE49-F238E27FC236}">
                <a16:creationId xmlns="" xmlns:a16="http://schemas.microsoft.com/office/drawing/2014/main" id="{72AE91AC-2B43-45B7-8670-6AB6180425FA}"/>
              </a:ext>
            </a:extLst>
          </p:cNvPr>
          <p:cNvSpPr txBox="1"/>
          <p:nvPr/>
        </p:nvSpPr>
        <p:spPr>
          <a:xfrm rot="21252352">
            <a:off x="4358597" y="2349186"/>
            <a:ext cx="558045" cy="304699"/>
          </a:xfrm>
          <a:prstGeom prst="rect">
            <a:avLst/>
          </a:prstGeom>
          <a:noFill/>
        </p:spPr>
        <p:txBody>
          <a:bodyPr wrap="square" rtlCol="0">
            <a:spAutoFit/>
          </a:bodyPr>
          <a:lstStyle>
            <a:defPPr>
              <a:defRPr lang="de-DE"/>
            </a:defPPr>
            <a:lvl1pPr algn="r">
              <a:defRPr sz="3200" b="1">
                <a:solidFill>
                  <a:srgbClr val="D4C9C2"/>
                </a:solidFill>
                <a:latin typeface="Calibri Light" panose="020F0302020204030204" pitchFamily="34" charset="0"/>
                <a:ea typeface="Calibri Light" panose="020F0302020204030204" pitchFamily="34" charset="0"/>
                <a:cs typeface="Calibri Light" panose="020F0302020204030204" pitchFamily="34" charset="0"/>
              </a:defRPr>
            </a:lvl1pPr>
          </a:lstStyle>
          <a:p>
            <a:pPr algn="ctr"/>
            <a:r>
              <a:rPr lang="de-DE" sz="600" dirty="0">
                <a:solidFill>
                  <a:srgbClr val="2E4F4C"/>
                </a:solidFill>
              </a:rPr>
              <a:t>Fonds</a:t>
            </a:r>
            <a:br>
              <a:rPr lang="de-DE" sz="600" dirty="0">
                <a:solidFill>
                  <a:srgbClr val="2E4F4C"/>
                </a:solidFill>
              </a:rPr>
            </a:br>
            <a:r>
              <a:rPr lang="de-DE" sz="600" dirty="0">
                <a:solidFill>
                  <a:srgbClr val="2E4F4C"/>
                </a:solidFill>
              </a:rPr>
              <a:t>Investments</a:t>
            </a:r>
            <a:endParaRPr lang="de-DE" sz="500" dirty="0">
              <a:solidFill>
                <a:srgbClr val="2E4F4C"/>
              </a:solidFill>
            </a:endParaRPr>
          </a:p>
        </p:txBody>
      </p:sp>
      <p:pic>
        <p:nvPicPr>
          <p:cNvPr id="24" name="Grafik 23">
            <a:extLst>
              <a:ext uri="{FF2B5EF4-FFF2-40B4-BE49-F238E27FC236}">
                <a16:creationId xmlns="" xmlns:a16="http://schemas.microsoft.com/office/drawing/2014/main" id="{EF5ED10C-3EC2-43A9-B342-E3E93973869A}"/>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10428259" y="258785"/>
            <a:ext cx="1421252" cy="587881"/>
          </a:xfrm>
          <a:prstGeom prst="rect">
            <a:avLst/>
          </a:prstGeom>
        </p:spPr>
      </p:pic>
      <p:pic>
        <p:nvPicPr>
          <p:cNvPr id="3" name="Grafik 2">
            <a:extLst>
              <a:ext uri="{FF2B5EF4-FFF2-40B4-BE49-F238E27FC236}">
                <a16:creationId xmlns="" xmlns:a16="http://schemas.microsoft.com/office/drawing/2014/main" id="{2EC4EEEC-C977-4E4F-8785-1FFA29240320}"/>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4539889" y="3551086"/>
            <a:ext cx="588757" cy="1212648"/>
          </a:xfrm>
          <a:prstGeom prst="rect">
            <a:avLst/>
          </a:prstGeom>
        </p:spPr>
      </p:pic>
    </p:spTree>
    <p:extLst>
      <p:ext uri="{BB962C8B-B14F-4D97-AF65-F5344CB8AC3E}">
        <p14:creationId xmlns:p14="http://schemas.microsoft.com/office/powerpoint/2010/main" val="5266744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liennummernplatzhalter 8"/>
          <p:cNvSpPr>
            <a:spLocks noGrp="1"/>
          </p:cNvSpPr>
          <p:nvPr>
            <p:ph type="sldNum" sz="quarter" idx="10"/>
          </p:nvPr>
        </p:nvSpPr>
        <p:spPr/>
        <p:txBody>
          <a:bodyPr/>
          <a:lstStyle/>
          <a:p>
            <a:fld id="{DB151344-2787-0F42-9B8B-AE263F6B6993}" type="slidenum">
              <a:rPr lang="de-DE" smtClean="0"/>
              <a:pPr/>
              <a:t>66</a:t>
            </a:fld>
            <a:endParaRPr lang="de-DE" dirty="0"/>
          </a:p>
        </p:txBody>
      </p:sp>
      <p:sp>
        <p:nvSpPr>
          <p:cNvPr id="10" name="Textplatzhalter 9"/>
          <p:cNvSpPr>
            <a:spLocks noGrp="1"/>
          </p:cNvSpPr>
          <p:nvPr>
            <p:ph type="body" sz="quarter" idx="11"/>
          </p:nvPr>
        </p:nvSpPr>
        <p:spPr/>
        <p:txBody>
          <a:bodyPr>
            <a:normAutofit fontScale="25000" lnSpcReduction="20000"/>
          </a:bodyPr>
          <a:lstStyle/>
          <a:p>
            <a:pPr algn="just">
              <a:lnSpc>
                <a:spcPct val="120000"/>
              </a:lnSpc>
            </a:pPr>
            <a:r>
              <a:rPr lang="de-DE" sz="6600" b="1" u="sng" dirty="0"/>
              <a:t>Wichtiger Hinweis:</a:t>
            </a:r>
          </a:p>
          <a:p>
            <a:pPr algn="just">
              <a:lnSpc>
                <a:spcPct val="120000"/>
              </a:lnSpc>
            </a:pPr>
            <a:endParaRPr lang="de-DE" sz="6600" b="1" u="sng" dirty="0"/>
          </a:p>
          <a:p>
            <a:pPr algn="just">
              <a:lnSpc>
                <a:spcPct val="120000"/>
              </a:lnSpc>
            </a:pPr>
            <a:r>
              <a:rPr lang="de-DE" sz="6600" dirty="0"/>
              <a:t>Diese Unterlage ist eine Werbemitteilung der RWB Partners GmbH, die mit dem Vertrieb der MPE Direct Return 6 GmbH &amp; Co. geschlossene Investment-KG beauftragt ist. Bitte beachten Sie, dass der Vertrieb jederzeit eingestellt bzw. widerrufen werden kann. Diese Unterlage stellt weder ein Angebot zum Verkauf noch ein öffentliches Angebot einer Beteiligung dar. Sie kann eine eingehende Beratung sowie wichtige Informationen zum Wesen und zu den Risiken der Beteiligung insbesondere aus dem Verkaufsprospekt und dem Basisinformationsblatt nicht ersetzen. </a:t>
            </a:r>
            <a:r>
              <a:rPr lang="de-DE" sz="6600" b="1" dirty="0"/>
              <a:t>Interessenten wird deshalb ausdrücklich die Lektüre der gesetzlich erforderlichen Unterlagen empfohlen</a:t>
            </a:r>
            <a:r>
              <a:rPr lang="de-DE" sz="6600" dirty="0"/>
              <a:t>, die die alleinige Vertragsgrundlage der Beteiligung sind. </a:t>
            </a:r>
            <a:br>
              <a:rPr lang="de-DE" sz="6600" dirty="0"/>
            </a:br>
            <a:r>
              <a:rPr lang="de-DE" sz="6600" dirty="0"/>
              <a:t>Diese sind insbesondere die von der Bundesanstalt für Finanzdienstleistungsaufsicht (BaFin) genehmigten Anlagebedingungen, </a:t>
            </a:r>
            <a:r>
              <a:rPr lang="de-DE" sz="6600" b="1" dirty="0"/>
              <a:t>der Verkaufsprospekt sowie das Basisinformationsblatt</a:t>
            </a:r>
            <a:r>
              <a:rPr lang="de-DE" sz="6600" dirty="0"/>
              <a:t>. Sie werden in deutscher Sprache von der RWB </a:t>
            </a:r>
            <a:r>
              <a:rPr lang="de-DE" sz="6600" dirty="0" err="1"/>
              <a:t>PrivateCapital</a:t>
            </a:r>
            <a:r>
              <a:rPr lang="de-DE" sz="6600" dirty="0"/>
              <a:t> Emissionshaus AG, Keltenring 5, 82041 Oberhaching, zur kostenlosen Abgabe bereitgehalten und können unter </a:t>
            </a:r>
            <a:r>
              <a:rPr lang="de-DE" sz="6600" u="sng" dirty="0"/>
              <a:t>www.rwb-ag.de/return6</a:t>
            </a:r>
            <a:r>
              <a:rPr lang="de-DE" sz="6600" dirty="0"/>
              <a:t> eingesehen sowie heruntergeladen werden. Eine Zusammenfassung der Anlegerrechte in deutscher Sprache finden Sie unter </a:t>
            </a:r>
            <a:r>
              <a:rPr lang="de-DE" sz="6600" u="sng" dirty="0"/>
              <a:t>https://www.rwb-ag.de/rechtliche-angaben</a:t>
            </a:r>
            <a:r>
              <a:rPr lang="de-DE" sz="6600" dirty="0"/>
              <a:t>.</a:t>
            </a:r>
          </a:p>
          <a:p>
            <a:pPr algn="just"/>
            <a:endParaRPr lang="de-DE" sz="6600" dirty="0">
              <a:solidFill>
                <a:schemeClr val="bg2">
                  <a:lumMod val="10000"/>
                </a:schemeClr>
              </a:solidFill>
            </a:endParaRPr>
          </a:p>
        </p:txBody>
      </p:sp>
    </p:spTree>
    <p:extLst>
      <p:ext uri="{BB962C8B-B14F-4D97-AF65-F5344CB8AC3E}">
        <p14:creationId xmlns:p14="http://schemas.microsoft.com/office/powerpoint/2010/main" val="2503186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B151344-2787-0F42-9B8B-AE263F6B6993}" type="slidenum">
              <a:rPr lang="de-DE" smtClean="0"/>
              <a:pPr/>
              <a:t>7</a:t>
            </a:fld>
            <a:endParaRPr lang="de-DE" dirty="0"/>
          </a:p>
        </p:txBody>
      </p:sp>
      <p:sp>
        <p:nvSpPr>
          <p:cNvPr id="5" name="Textplatzhalter 4"/>
          <p:cNvSpPr>
            <a:spLocks noGrp="1"/>
          </p:cNvSpPr>
          <p:nvPr>
            <p:ph type="body" sz="quarter" idx="10"/>
          </p:nvPr>
        </p:nvSpPr>
        <p:spPr/>
        <p:txBody>
          <a:bodyPr/>
          <a:lstStyle/>
          <a:p>
            <a:r>
              <a:rPr lang="de-DE" dirty="0"/>
              <a:t>Auszahlungen an RWB Anleger</a:t>
            </a:r>
            <a:br>
              <a:rPr lang="de-DE" dirty="0"/>
            </a:br>
            <a:r>
              <a:rPr lang="de-DE" sz="1600" dirty="0"/>
              <a:t>Stand: September 2024</a:t>
            </a:r>
            <a:endParaRPr lang="de-DE" dirty="0"/>
          </a:p>
        </p:txBody>
      </p:sp>
      <p:pic>
        <p:nvPicPr>
          <p:cNvPr id="6" name="Grafik 5">
            <a:extLst>
              <a:ext uri="{FF2B5EF4-FFF2-40B4-BE49-F238E27FC236}">
                <a16:creationId xmlns="" xmlns:a16="http://schemas.microsoft.com/office/drawing/2014/main" id="{303C547D-603D-4D84-A3F4-83F54BC92B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835" y="990579"/>
            <a:ext cx="10370919" cy="5522469"/>
          </a:xfrm>
          <a:prstGeom prst="rect">
            <a:avLst/>
          </a:prstGeom>
        </p:spPr>
      </p:pic>
    </p:spTree>
    <p:extLst>
      <p:ext uri="{BB962C8B-B14F-4D97-AF65-F5344CB8AC3E}">
        <p14:creationId xmlns:p14="http://schemas.microsoft.com/office/powerpoint/2010/main" val="160789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DB151344-2787-0F42-9B8B-AE263F6B6993}" type="slidenum">
              <a:rPr lang="de-DE" smtClean="0"/>
              <a:pPr/>
              <a:t>8</a:t>
            </a:fld>
            <a:endParaRPr lang="de-DE" dirty="0"/>
          </a:p>
        </p:txBody>
      </p:sp>
      <p:sp>
        <p:nvSpPr>
          <p:cNvPr id="6" name="Textplatzhalter 5"/>
          <p:cNvSpPr>
            <a:spLocks noGrp="1"/>
          </p:cNvSpPr>
          <p:nvPr>
            <p:ph type="body" sz="quarter" idx="11"/>
          </p:nvPr>
        </p:nvSpPr>
        <p:spPr/>
        <p:txBody>
          <a:bodyPr/>
          <a:lstStyle/>
          <a:p>
            <a:r>
              <a:rPr lang="de-DE" dirty="0"/>
              <a:t>MPE International 9</a:t>
            </a:r>
          </a:p>
          <a:p>
            <a:r>
              <a:rPr lang="de-DE" sz="2800" dirty="0"/>
              <a:t>GmbH &amp; Co. geschlossene Investment-KG</a:t>
            </a:r>
          </a:p>
        </p:txBody>
      </p:sp>
    </p:spTree>
    <p:extLst>
      <p:ext uri="{BB962C8B-B14F-4D97-AF65-F5344CB8AC3E}">
        <p14:creationId xmlns:p14="http://schemas.microsoft.com/office/powerpoint/2010/main" val="21962240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B151344-2787-0F42-9B8B-AE263F6B6993}" type="slidenum">
              <a:rPr lang="de-DE" smtClean="0"/>
              <a:pPr/>
              <a:t>9</a:t>
            </a:fld>
            <a:endParaRPr lang="de-DE" dirty="0"/>
          </a:p>
        </p:txBody>
      </p:sp>
      <p:sp>
        <p:nvSpPr>
          <p:cNvPr id="4" name="Textplatzhalter 3">
            <a:extLst>
              <a:ext uri="{FF2B5EF4-FFF2-40B4-BE49-F238E27FC236}">
                <a16:creationId xmlns="" xmlns:a16="http://schemas.microsoft.com/office/drawing/2014/main" id="{C73D9D3D-C0D3-4F6E-8B26-A73A9DF64987}"/>
              </a:ext>
            </a:extLst>
          </p:cNvPr>
          <p:cNvSpPr>
            <a:spLocks noGrp="1"/>
          </p:cNvSpPr>
          <p:nvPr>
            <p:ph type="body" sz="quarter" idx="10"/>
          </p:nvPr>
        </p:nvSpPr>
        <p:spPr/>
        <p:txBody>
          <a:bodyPr/>
          <a:lstStyle/>
          <a:p>
            <a:r>
              <a:rPr lang="de-DE" dirty="0"/>
              <a:t>Neuer Markenauftritt im bewährten Fondskonzept</a:t>
            </a:r>
          </a:p>
        </p:txBody>
      </p:sp>
      <p:pic>
        <p:nvPicPr>
          <p:cNvPr id="11" name="Grafik 10">
            <a:extLst>
              <a:ext uri="{FF2B5EF4-FFF2-40B4-BE49-F238E27FC236}">
                <a16:creationId xmlns="" xmlns:a16="http://schemas.microsoft.com/office/drawing/2014/main" id="{CF6C9361-E4AD-45AB-8437-8DACA6E723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934" y="3792363"/>
            <a:ext cx="2848138" cy="1217579"/>
          </a:xfrm>
          <a:prstGeom prst="rect">
            <a:avLst/>
          </a:prstGeom>
        </p:spPr>
      </p:pic>
      <p:sp>
        <p:nvSpPr>
          <p:cNvPr id="3" name="Pfeil: nach rechts 2">
            <a:extLst>
              <a:ext uri="{FF2B5EF4-FFF2-40B4-BE49-F238E27FC236}">
                <a16:creationId xmlns="" xmlns:a16="http://schemas.microsoft.com/office/drawing/2014/main" id="{970F1D4B-1F43-43A4-A041-2A16C1B205A6}"/>
              </a:ext>
            </a:extLst>
          </p:cNvPr>
          <p:cNvSpPr/>
          <p:nvPr/>
        </p:nvSpPr>
        <p:spPr>
          <a:xfrm>
            <a:off x="5099891" y="3979961"/>
            <a:ext cx="1429555" cy="842382"/>
          </a:xfrm>
          <a:prstGeom prst="rightArrow">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6" name="Grafik 5">
            <a:extLst>
              <a:ext uri="{FF2B5EF4-FFF2-40B4-BE49-F238E27FC236}">
                <a16:creationId xmlns="" xmlns:a16="http://schemas.microsoft.com/office/drawing/2014/main" id="{7C6B4F09-527A-4272-BE26-76F34C254C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1265" y="3792363"/>
            <a:ext cx="2970838" cy="1270033"/>
          </a:xfrm>
          <a:prstGeom prst="rect">
            <a:avLst/>
          </a:prstGeom>
        </p:spPr>
      </p:pic>
      <p:sp>
        <p:nvSpPr>
          <p:cNvPr id="5" name="Rechteck 4">
            <a:extLst>
              <a:ext uri="{FF2B5EF4-FFF2-40B4-BE49-F238E27FC236}">
                <a16:creationId xmlns="" xmlns:a16="http://schemas.microsoft.com/office/drawing/2014/main" id="{9747688E-35DC-47B2-8A0A-4038B1EB80EB}"/>
              </a:ext>
            </a:extLst>
          </p:cNvPr>
          <p:cNvSpPr/>
          <p:nvPr/>
        </p:nvSpPr>
        <p:spPr>
          <a:xfrm>
            <a:off x="2319688" y="1556046"/>
            <a:ext cx="6939815" cy="1323439"/>
          </a:xfrm>
          <a:prstGeom prst="rect">
            <a:avLst/>
          </a:prstGeom>
        </p:spPr>
        <p:txBody>
          <a:bodyPr wrap="square">
            <a:spAutoFit/>
          </a:bodyPr>
          <a:lstStyle/>
          <a:p>
            <a:pPr algn="ctr"/>
            <a:r>
              <a:rPr lang="de-DE" sz="4000" dirty="0">
                <a:solidFill>
                  <a:schemeClr val="bg2">
                    <a:lumMod val="10000"/>
                  </a:schemeClr>
                </a:solidFill>
                <a:latin typeface="Calibri Light" panose="020F0302020204030204" pitchFamily="34" charset="0"/>
                <a:ea typeface="Calibri Light" panose="020F0302020204030204" pitchFamily="34" charset="0"/>
                <a:cs typeface="Calibri Light" panose="020F0302020204030204" pitchFamily="34" charset="0"/>
              </a:rPr>
              <a:t>2025 -</a:t>
            </a:r>
            <a:r>
              <a:rPr lang="de-DE" sz="4000" dirty="0">
                <a:latin typeface="Calibri Light" panose="020F0302020204030204" pitchFamily="34" charset="0"/>
                <a:ea typeface="Calibri Light" panose="020F0302020204030204" pitchFamily="34" charset="0"/>
                <a:cs typeface="Calibri Light" panose="020F0302020204030204" pitchFamily="34" charset="0"/>
              </a:rPr>
              <a:t> Ein neues Kapitel beginnt:</a:t>
            </a:r>
          </a:p>
          <a:p>
            <a:pPr algn="ctr"/>
            <a:r>
              <a:rPr lang="de-DE" sz="4000" dirty="0">
                <a:solidFill>
                  <a:srgbClr val="BDA477"/>
                </a:solidFill>
                <a:latin typeface="Calibri Light" panose="020F0302020204030204" pitchFamily="34" charset="0"/>
                <a:ea typeface="Calibri Light" panose="020F0302020204030204" pitchFamily="34" charset="0"/>
                <a:cs typeface="Calibri Light" panose="020F0302020204030204" pitchFamily="34" charset="0"/>
              </a:rPr>
              <a:t>Aus der RWB wird die MPE!</a:t>
            </a:r>
          </a:p>
        </p:txBody>
      </p:sp>
    </p:spTree>
    <p:extLst>
      <p:ext uri="{BB962C8B-B14F-4D97-AF65-F5344CB8AC3E}">
        <p14:creationId xmlns:p14="http://schemas.microsoft.com/office/powerpoint/2010/main" val="20299189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MAPWIZARD_ID" val="CY"/>
  <p:tag name="EE4P_MAPWIZARD_HEADINGS" val="Admin 0"/>
  <p:tag name="EE4P_MAPWIZARD" val="Cyprus"/>
</p:tagLst>
</file>

<file path=ppt/tags/tag10.xml><?xml version="1.0" encoding="utf-8"?>
<p:tagLst xmlns:a="http://schemas.openxmlformats.org/drawingml/2006/main" xmlns:r="http://schemas.openxmlformats.org/officeDocument/2006/relationships" xmlns:p="http://schemas.openxmlformats.org/presentationml/2006/main">
  <p:tag name="EE4P_MAPWIZARD_ID" val="CZ"/>
  <p:tag name="EE4P_MAPWIZARD_HEADINGS" val="Admin 0"/>
  <p:tag name="EE4P_MAPWIZARD" val="Czech Republic"/>
</p:tagLst>
</file>

<file path=ppt/tags/tag11.xml><?xml version="1.0" encoding="utf-8"?>
<p:tagLst xmlns:a="http://schemas.openxmlformats.org/drawingml/2006/main" xmlns:r="http://schemas.openxmlformats.org/officeDocument/2006/relationships" xmlns:p="http://schemas.openxmlformats.org/presentationml/2006/main">
  <p:tag name="EE4P_MAPWIZARD_ID" val="DE"/>
  <p:tag name="EE4P_MAPWIZARD_HEADINGS" val="Admin 0"/>
  <p:tag name="EE4P_MAPWIZARD" val="Germany"/>
</p:tagLst>
</file>

<file path=ppt/tags/tag12.xml><?xml version="1.0" encoding="utf-8"?>
<p:tagLst xmlns:a="http://schemas.openxmlformats.org/drawingml/2006/main" xmlns:r="http://schemas.openxmlformats.org/officeDocument/2006/relationships" xmlns:p="http://schemas.openxmlformats.org/presentationml/2006/main">
  <p:tag name="EE4P_MAPWIZARD_ID" val="DK"/>
  <p:tag name="EE4P_MAPWIZARD_HEADINGS" val="Admin 0"/>
  <p:tag name="EE4P_MAPWIZARD" val="Denmark"/>
</p:tagLst>
</file>

<file path=ppt/tags/tag13.xml><?xml version="1.0" encoding="utf-8"?>
<p:tagLst xmlns:a="http://schemas.openxmlformats.org/drawingml/2006/main" xmlns:r="http://schemas.openxmlformats.org/officeDocument/2006/relationships" xmlns:p="http://schemas.openxmlformats.org/presentationml/2006/main">
  <p:tag name="EE4P_MAPWIZARD_ID" val="DK"/>
  <p:tag name="EE4P_MAPWIZARD_HEADINGS" val="Admin 0"/>
  <p:tag name="EE4P_MAPWIZARD" val="Denmark"/>
</p:tagLst>
</file>

<file path=ppt/tags/tag14.xml><?xml version="1.0" encoding="utf-8"?>
<p:tagLst xmlns:a="http://schemas.openxmlformats.org/drawingml/2006/main" xmlns:r="http://schemas.openxmlformats.org/officeDocument/2006/relationships" xmlns:p="http://schemas.openxmlformats.org/presentationml/2006/main">
  <p:tag name="EE4P_MAPWIZARD_ID" val="ES"/>
  <p:tag name="EE4P_MAPWIZARD_HEADINGS" val="Admin 0"/>
  <p:tag name="EE4P_MAPWIZARD" val="Spain"/>
</p:tagLst>
</file>

<file path=ppt/tags/tag15.xml><?xml version="1.0" encoding="utf-8"?>
<p:tagLst xmlns:a="http://schemas.openxmlformats.org/drawingml/2006/main" xmlns:r="http://schemas.openxmlformats.org/officeDocument/2006/relationships" xmlns:p="http://schemas.openxmlformats.org/presentationml/2006/main">
  <p:tag name="EE4P_MAPWIZARD_ID" val="ES"/>
  <p:tag name="EE4P_MAPWIZARD_HEADINGS" val="Admin 0"/>
  <p:tag name="EE4P_MAPWIZARD" val="Spain"/>
</p:tagLst>
</file>

<file path=ppt/tags/tag16.xml><?xml version="1.0" encoding="utf-8"?>
<p:tagLst xmlns:a="http://schemas.openxmlformats.org/drawingml/2006/main" xmlns:r="http://schemas.openxmlformats.org/officeDocument/2006/relationships" xmlns:p="http://schemas.openxmlformats.org/presentationml/2006/main">
  <p:tag name="EE4P_MAPWIZARD_ID" val="EE"/>
  <p:tag name="EE4P_MAPWIZARD_HEADINGS" val="Admin 0"/>
  <p:tag name="EE4P_MAPWIZARD" val="Estonia"/>
</p:tagLst>
</file>

<file path=ppt/tags/tag17.xml><?xml version="1.0" encoding="utf-8"?>
<p:tagLst xmlns:a="http://schemas.openxmlformats.org/drawingml/2006/main" xmlns:r="http://schemas.openxmlformats.org/officeDocument/2006/relationships" xmlns:p="http://schemas.openxmlformats.org/presentationml/2006/main">
  <p:tag name="EE4P_MAPWIZARD_ID" val="FI"/>
  <p:tag name="EE4P_MAPWIZARD_HEADINGS" val="Admin 0"/>
  <p:tag name="EE4P_MAPWIZARD" val="Finland"/>
</p:tagLst>
</file>

<file path=ppt/tags/tag18.xml><?xml version="1.0" encoding="utf-8"?>
<p:tagLst xmlns:a="http://schemas.openxmlformats.org/drawingml/2006/main" xmlns:r="http://schemas.openxmlformats.org/officeDocument/2006/relationships" xmlns:p="http://schemas.openxmlformats.org/presentationml/2006/main">
  <p:tag name="EE4P_MAPWIZARD_ID" val="FR"/>
  <p:tag name="EE4P_MAPWIZARD_HEADINGS" val="Admin 0"/>
  <p:tag name="EE4P_MAPWIZARD" val="France"/>
</p:tagLst>
</file>

<file path=ppt/tags/tag19.xml><?xml version="1.0" encoding="utf-8"?>
<p:tagLst xmlns:a="http://schemas.openxmlformats.org/drawingml/2006/main" xmlns:r="http://schemas.openxmlformats.org/officeDocument/2006/relationships" xmlns:p="http://schemas.openxmlformats.org/presentationml/2006/main">
  <p:tag name="EE4P_MAPWIZARD_ID" val="GB"/>
  <p:tag name="EE4P_MAPWIZARD_HEADINGS" val="Admin 0"/>
  <p:tag name="EE4P_MAPWIZARD" val="United Kingdom"/>
</p:tagLst>
</file>

<file path=ppt/tags/tag2.xml><?xml version="1.0" encoding="utf-8"?>
<p:tagLst xmlns:a="http://schemas.openxmlformats.org/drawingml/2006/main" xmlns:r="http://schemas.openxmlformats.org/officeDocument/2006/relationships" xmlns:p="http://schemas.openxmlformats.org/presentationml/2006/main">
  <p:tag name="EE4P_MAPWIZARD_ID" val="AL"/>
  <p:tag name="EE4P_MAPWIZARD_HEADINGS" val="Admin 0"/>
  <p:tag name="EE4P_MAPWIZARD" val="Albania"/>
</p:tagLst>
</file>

<file path=ppt/tags/tag20.xml><?xml version="1.0" encoding="utf-8"?>
<p:tagLst xmlns:a="http://schemas.openxmlformats.org/drawingml/2006/main" xmlns:r="http://schemas.openxmlformats.org/officeDocument/2006/relationships" xmlns:p="http://schemas.openxmlformats.org/presentationml/2006/main">
  <p:tag name="EE4P_MAPWIZARD_ID" val="GR"/>
  <p:tag name="EE4P_MAPWIZARD_HEADINGS" val="Admin 0"/>
  <p:tag name="EE4P_MAPWIZARD" val="Greece"/>
</p:tagLst>
</file>

<file path=ppt/tags/tag21.xml><?xml version="1.0" encoding="utf-8"?>
<p:tagLst xmlns:a="http://schemas.openxmlformats.org/drawingml/2006/main" xmlns:r="http://schemas.openxmlformats.org/officeDocument/2006/relationships" xmlns:p="http://schemas.openxmlformats.org/presentationml/2006/main">
  <p:tag name="EE4P_MAPWIZARD_ID" val="HR"/>
  <p:tag name="EE4P_MAPWIZARD_HEADINGS" val="Admin 0"/>
  <p:tag name="EE4P_MAPWIZARD" val="Croatia"/>
</p:tagLst>
</file>

<file path=ppt/tags/tag22.xml><?xml version="1.0" encoding="utf-8"?>
<p:tagLst xmlns:a="http://schemas.openxmlformats.org/drawingml/2006/main" xmlns:r="http://schemas.openxmlformats.org/officeDocument/2006/relationships" xmlns:p="http://schemas.openxmlformats.org/presentationml/2006/main">
  <p:tag name="EE4P_MAPWIZARD_ID" val="HU"/>
  <p:tag name="EE4P_MAPWIZARD_HEADINGS" val="Admin 0"/>
  <p:tag name="EE4P_MAPWIZARD" val="Hungary"/>
</p:tagLst>
</file>

<file path=ppt/tags/tag23.xml><?xml version="1.0" encoding="utf-8"?>
<p:tagLst xmlns:a="http://schemas.openxmlformats.org/drawingml/2006/main" xmlns:r="http://schemas.openxmlformats.org/officeDocument/2006/relationships" xmlns:p="http://schemas.openxmlformats.org/presentationml/2006/main">
  <p:tag name="EE4P_MAPWIZARD_ID" val="IE"/>
  <p:tag name="EE4P_MAPWIZARD_HEADINGS" val="Admin 0"/>
  <p:tag name="EE4P_MAPWIZARD" val="Ireland"/>
</p:tagLst>
</file>

<file path=ppt/tags/tag24.xml><?xml version="1.0" encoding="utf-8"?>
<p:tagLst xmlns:a="http://schemas.openxmlformats.org/drawingml/2006/main" xmlns:r="http://schemas.openxmlformats.org/officeDocument/2006/relationships" xmlns:p="http://schemas.openxmlformats.org/presentationml/2006/main">
  <p:tag name="EE4P_MAPWIZARD_ID" val="IS"/>
  <p:tag name="EE4P_MAPWIZARD_HEADINGS" val="Admin 0"/>
  <p:tag name="EE4P_MAPWIZARD" val="Iceland"/>
</p:tagLst>
</file>

<file path=ppt/tags/tag25.xml><?xml version="1.0" encoding="utf-8"?>
<p:tagLst xmlns:a="http://schemas.openxmlformats.org/drawingml/2006/main" xmlns:r="http://schemas.openxmlformats.org/officeDocument/2006/relationships" xmlns:p="http://schemas.openxmlformats.org/presentationml/2006/main">
  <p:tag name="EE4P_MAPWIZARD_ID" val="IT"/>
  <p:tag name="EE4P_MAPWIZARD_HEADINGS" val="Admin 0"/>
  <p:tag name="EE4P_MAPWIZARD" val="Italy"/>
</p:tagLst>
</file>

<file path=ppt/tags/tag26.xml><?xml version="1.0" encoding="utf-8"?>
<p:tagLst xmlns:a="http://schemas.openxmlformats.org/drawingml/2006/main" xmlns:r="http://schemas.openxmlformats.org/officeDocument/2006/relationships" xmlns:p="http://schemas.openxmlformats.org/presentationml/2006/main">
  <p:tag name="EE4P_MAPWIZARD_ID" val="SM"/>
  <p:tag name="EE4P_MAPWIZARD_HEADINGS" val="Admin 0"/>
  <p:tag name="EE4P_MAPWIZARD" val="San Marino"/>
</p:tagLst>
</file>

<file path=ppt/tags/tag27.xml><?xml version="1.0" encoding="utf-8"?>
<p:tagLst xmlns:a="http://schemas.openxmlformats.org/drawingml/2006/main" xmlns:r="http://schemas.openxmlformats.org/officeDocument/2006/relationships" xmlns:p="http://schemas.openxmlformats.org/presentationml/2006/main">
  <p:tag name="EE4P_MAPWIZARD_ID" val="XK"/>
  <p:tag name="EE4P_MAPWIZARD_HEADINGS" val="Admin 0"/>
  <p:tag name="EE4P_MAPWIZARD" val="Kosovo"/>
</p:tagLst>
</file>

<file path=ppt/tags/tag28.xml><?xml version="1.0" encoding="utf-8"?>
<p:tagLst xmlns:a="http://schemas.openxmlformats.org/drawingml/2006/main" xmlns:r="http://schemas.openxmlformats.org/officeDocument/2006/relationships" xmlns:p="http://schemas.openxmlformats.org/presentationml/2006/main">
  <p:tag name="EE4P_MAPWIZARD_ID" val="LI"/>
  <p:tag name="EE4P_MAPWIZARD_HEADINGS" val="Admin 0"/>
  <p:tag name="EE4P_MAPWIZARD" val="Liechtenstein"/>
</p:tagLst>
</file>

<file path=ppt/tags/tag29.xml><?xml version="1.0" encoding="utf-8"?>
<p:tagLst xmlns:a="http://schemas.openxmlformats.org/drawingml/2006/main" xmlns:r="http://schemas.openxmlformats.org/officeDocument/2006/relationships" xmlns:p="http://schemas.openxmlformats.org/presentationml/2006/main">
  <p:tag name="EE4P_MAPWIZARD_ID" val="LT"/>
  <p:tag name="EE4P_MAPWIZARD_HEADINGS" val="Admin 0"/>
  <p:tag name="EE4P_MAPWIZARD" val="Lithuania"/>
</p:tagLst>
</file>

<file path=ppt/tags/tag3.xml><?xml version="1.0" encoding="utf-8"?>
<p:tagLst xmlns:a="http://schemas.openxmlformats.org/drawingml/2006/main" xmlns:r="http://schemas.openxmlformats.org/officeDocument/2006/relationships" xmlns:p="http://schemas.openxmlformats.org/presentationml/2006/main">
  <p:tag name="EE4P_MAPWIZARD_ID" val="AD"/>
  <p:tag name="EE4P_MAPWIZARD_HEADINGS" val="Admin 0"/>
  <p:tag name="EE4P_MAPWIZARD" val="Andorra"/>
</p:tagLst>
</file>

<file path=ppt/tags/tag30.xml><?xml version="1.0" encoding="utf-8"?>
<p:tagLst xmlns:a="http://schemas.openxmlformats.org/drawingml/2006/main" xmlns:r="http://schemas.openxmlformats.org/officeDocument/2006/relationships" xmlns:p="http://schemas.openxmlformats.org/presentationml/2006/main">
  <p:tag name="EE4P_MAPWIZARD_ID" val="LU"/>
  <p:tag name="EE4P_MAPWIZARD_HEADINGS" val="Admin 0"/>
  <p:tag name="EE4P_MAPWIZARD" val="Luxembourg"/>
</p:tagLst>
</file>

<file path=ppt/tags/tag31.xml><?xml version="1.0" encoding="utf-8"?>
<p:tagLst xmlns:a="http://schemas.openxmlformats.org/drawingml/2006/main" xmlns:r="http://schemas.openxmlformats.org/officeDocument/2006/relationships" xmlns:p="http://schemas.openxmlformats.org/presentationml/2006/main">
  <p:tag name="EE4P_MAPWIZARD_ID" val="LV"/>
  <p:tag name="EE4P_MAPWIZARD_HEADINGS" val="Admin 0"/>
  <p:tag name="EE4P_MAPWIZARD" val="Latvia"/>
</p:tagLst>
</file>

<file path=ppt/tags/tag32.xml><?xml version="1.0" encoding="utf-8"?>
<p:tagLst xmlns:a="http://schemas.openxmlformats.org/drawingml/2006/main" xmlns:r="http://schemas.openxmlformats.org/officeDocument/2006/relationships" xmlns:p="http://schemas.openxmlformats.org/presentationml/2006/main">
  <p:tag name="EE4P_MAPWIZARD_ID" val="MC"/>
  <p:tag name="EE4P_MAPWIZARD_HEADINGS" val="Admin 0"/>
  <p:tag name="EE4P_MAPWIZARD" val="Monaco"/>
</p:tagLst>
</file>

<file path=ppt/tags/tag33.xml><?xml version="1.0" encoding="utf-8"?>
<p:tagLst xmlns:a="http://schemas.openxmlformats.org/drawingml/2006/main" xmlns:r="http://schemas.openxmlformats.org/officeDocument/2006/relationships" xmlns:p="http://schemas.openxmlformats.org/presentationml/2006/main">
  <p:tag name="EE4P_MAPWIZARD_ID" val="MK"/>
  <p:tag name="EE4P_MAPWIZARD_HEADINGS" val="Admin 0"/>
  <p:tag name="EE4P_MAPWIZARD" val="Macedonia"/>
</p:tagLst>
</file>

<file path=ppt/tags/tag34.xml><?xml version="1.0" encoding="utf-8"?>
<p:tagLst xmlns:a="http://schemas.openxmlformats.org/drawingml/2006/main" xmlns:r="http://schemas.openxmlformats.org/officeDocument/2006/relationships" xmlns:p="http://schemas.openxmlformats.org/presentationml/2006/main">
  <p:tag name="EE4P_MAPWIZARD_ID" val="MT"/>
  <p:tag name="EE4P_MAPWIZARD_HEADINGS" val="Admin 0"/>
  <p:tag name="EE4P_MAPWIZARD" val="Malta"/>
</p:tagLst>
</file>

<file path=ppt/tags/tag35.xml><?xml version="1.0" encoding="utf-8"?>
<p:tagLst xmlns:a="http://schemas.openxmlformats.org/drawingml/2006/main" xmlns:r="http://schemas.openxmlformats.org/officeDocument/2006/relationships" xmlns:p="http://schemas.openxmlformats.org/presentationml/2006/main">
  <p:tag name="EE4P_MAPWIZARD_ID" val="MT"/>
  <p:tag name="EE4P_MAPWIZARD_HEADINGS" val="Admin 0"/>
  <p:tag name="EE4P_MAPWIZARD" val="Malta"/>
</p:tagLst>
</file>

<file path=ppt/tags/tag36.xml><?xml version="1.0" encoding="utf-8"?>
<p:tagLst xmlns:a="http://schemas.openxmlformats.org/drawingml/2006/main" xmlns:r="http://schemas.openxmlformats.org/officeDocument/2006/relationships" xmlns:p="http://schemas.openxmlformats.org/presentationml/2006/main">
  <p:tag name="EE4P_MAPWIZARD_ID" val="ME"/>
  <p:tag name="EE4P_MAPWIZARD_HEADINGS" val="Admin 0"/>
  <p:tag name="EE4P_MAPWIZARD" val="Montenegro"/>
</p:tagLst>
</file>

<file path=ppt/tags/tag37.xml><?xml version="1.0" encoding="utf-8"?>
<p:tagLst xmlns:a="http://schemas.openxmlformats.org/drawingml/2006/main" xmlns:r="http://schemas.openxmlformats.org/officeDocument/2006/relationships" xmlns:p="http://schemas.openxmlformats.org/presentationml/2006/main">
  <p:tag name="EE4P_MAPWIZARD_ID" val="NL"/>
  <p:tag name="EE4P_MAPWIZARD_HEADINGS" val="Admin 0"/>
  <p:tag name="EE4P_MAPWIZARD" val="Netherlands"/>
</p:tagLst>
</file>

<file path=ppt/tags/tag38.xml><?xml version="1.0" encoding="utf-8"?>
<p:tagLst xmlns:a="http://schemas.openxmlformats.org/drawingml/2006/main" xmlns:r="http://schemas.openxmlformats.org/officeDocument/2006/relationships" xmlns:p="http://schemas.openxmlformats.org/presentationml/2006/main">
  <p:tag name="EE4P_MAPWIZARD_ID" val="NO"/>
  <p:tag name="EE4P_MAPWIZARD_HEADINGS" val="Admin 0"/>
  <p:tag name="EE4P_MAPWIZARD" val="Norway"/>
</p:tagLst>
</file>

<file path=ppt/tags/tag39.xml><?xml version="1.0" encoding="utf-8"?>
<p:tagLst xmlns:a="http://schemas.openxmlformats.org/drawingml/2006/main" xmlns:r="http://schemas.openxmlformats.org/officeDocument/2006/relationships" xmlns:p="http://schemas.openxmlformats.org/presentationml/2006/main">
  <p:tag name="EE4P_MAPWIZARD_ID" val="PL"/>
  <p:tag name="EE4P_MAPWIZARD_HEADINGS" val="Admin 0"/>
  <p:tag name="EE4P_MAPWIZARD" val="Poland"/>
</p:tagLst>
</file>

<file path=ppt/tags/tag4.xml><?xml version="1.0" encoding="utf-8"?>
<p:tagLst xmlns:a="http://schemas.openxmlformats.org/drawingml/2006/main" xmlns:r="http://schemas.openxmlformats.org/officeDocument/2006/relationships" xmlns:p="http://schemas.openxmlformats.org/presentationml/2006/main">
  <p:tag name="EE4P_MAPWIZARD_ID" val="AT"/>
  <p:tag name="EE4P_MAPWIZARD_HEADINGS" val="Admin 0"/>
  <p:tag name="EE4P_MAPWIZARD" val="Austria"/>
</p:tagLst>
</file>

<file path=ppt/tags/tag40.xml><?xml version="1.0" encoding="utf-8"?>
<p:tagLst xmlns:a="http://schemas.openxmlformats.org/drawingml/2006/main" xmlns:r="http://schemas.openxmlformats.org/officeDocument/2006/relationships" xmlns:p="http://schemas.openxmlformats.org/presentationml/2006/main">
  <p:tag name="EE4P_MAPWIZARD_ID" val="PT"/>
  <p:tag name="EE4P_MAPWIZARD_HEADINGS" val="Admin 0"/>
  <p:tag name="EE4P_MAPWIZARD" val="Portugal"/>
</p:tagLst>
</file>

<file path=ppt/tags/tag41.xml><?xml version="1.0" encoding="utf-8"?>
<p:tagLst xmlns:a="http://schemas.openxmlformats.org/drawingml/2006/main" xmlns:r="http://schemas.openxmlformats.org/officeDocument/2006/relationships" xmlns:p="http://schemas.openxmlformats.org/presentationml/2006/main">
  <p:tag name="EE4P_MAPWIZARD_ID" val="RO"/>
  <p:tag name="EE4P_MAPWIZARD_HEADINGS" val="Admin 0"/>
  <p:tag name="EE4P_MAPWIZARD" val="Romania"/>
</p:tagLst>
</file>

<file path=ppt/tags/tag42.xml><?xml version="1.0" encoding="utf-8"?>
<p:tagLst xmlns:a="http://schemas.openxmlformats.org/drawingml/2006/main" xmlns:r="http://schemas.openxmlformats.org/officeDocument/2006/relationships" xmlns:p="http://schemas.openxmlformats.org/presentationml/2006/main">
  <p:tag name="EE4P_MAPWIZARD_ID" val="IT"/>
  <p:tag name="EE4P_MAPWIZARD_HEADINGS" val="Admin 0"/>
  <p:tag name="EE4P_MAPWIZARD" val="Italy"/>
</p:tagLst>
</file>

<file path=ppt/tags/tag43.xml><?xml version="1.0" encoding="utf-8"?>
<p:tagLst xmlns:a="http://schemas.openxmlformats.org/drawingml/2006/main" xmlns:r="http://schemas.openxmlformats.org/officeDocument/2006/relationships" xmlns:p="http://schemas.openxmlformats.org/presentationml/2006/main">
  <p:tag name="EE4P_MAPWIZARD_ID" val="RS"/>
  <p:tag name="EE4P_MAPWIZARD_HEADINGS" val="Admin 0"/>
  <p:tag name="EE4P_MAPWIZARD" val="Republic of Serbia"/>
</p:tagLst>
</file>

<file path=ppt/tags/tag44.xml><?xml version="1.0" encoding="utf-8"?>
<p:tagLst xmlns:a="http://schemas.openxmlformats.org/drawingml/2006/main" xmlns:r="http://schemas.openxmlformats.org/officeDocument/2006/relationships" xmlns:p="http://schemas.openxmlformats.org/presentationml/2006/main">
  <p:tag name="EE4P_MAPWIZARD_ID" val="SK"/>
  <p:tag name="EE4P_MAPWIZARD_HEADINGS" val="Admin 0"/>
  <p:tag name="EE4P_MAPWIZARD" val="Slovakia"/>
</p:tagLst>
</file>

<file path=ppt/tags/tag45.xml><?xml version="1.0" encoding="utf-8"?>
<p:tagLst xmlns:a="http://schemas.openxmlformats.org/drawingml/2006/main" xmlns:r="http://schemas.openxmlformats.org/officeDocument/2006/relationships" xmlns:p="http://schemas.openxmlformats.org/presentationml/2006/main">
  <p:tag name="EE4P_MAPWIZARD_ID" val="SI"/>
  <p:tag name="EE4P_MAPWIZARD_HEADINGS" val="Admin 0"/>
  <p:tag name="EE4P_MAPWIZARD" val="Slovenia"/>
</p:tagLst>
</file>

<file path=ppt/tags/tag46.xml><?xml version="1.0" encoding="utf-8"?>
<p:tagLst xmlns:a="http://schemas.openxmlformats.org/drawingml/2006/main" xmlns:r="http://schemas.openxmlformats.org/officeDocument/2006/relationships" xmlns:p="http://schemas.openxmlformats.org/presentationml/2006/main">
  <p:tag name="EE4P_MAPWIZARD_ID" val="SE"/>
  <p:tag name="EE4P_MAPWIZARD_HEADINGS" val="Admin 0"/>
  <p:tag name="EE4P_MAPWIZARD" val="Sweden"/>
</p:tagLst>
</file>

<file path=ppt/tags/tag47.xml><?xml version="1.0" encoding="utf-8"?>
<p:tagLst xmlns:a="http://schemas.openxmlformats.org/drawingml/2006/main" xmlns:r="http://schemas.openxmlformats.org/officeDocument/2006/relationships" xmlns:p="http://schemas.openxmlformats.org/presentationml/2006/main">
  <p:tag name="EE4P_MAPWIZARD_ID" val="VA"/>
  <p:tag name="EE4P_MAPWIZARD_HEADINGS" val="Admin 0"/>
  <p:tag name="EE4P_MAPWIZARD" val="Vatican"/>
</p:tagLst>
</file>

<file path=ppt/tags/tag48.xml><?xml version="1.0" encoding="utf-8"?>
<p:tagLst xmlns:a="http://schemas.openxmlformats.org/drawingml/2006/main" xmlns:r="http://schemas.openxmlformats.org/officeDocument/2006/relationships" xmlns:p="http://schemas.openxmlformats.org/presentationml/2006/main">
  <p:tag name="EE4P_MAPWIZARD_ID" val="US"/>
  <p:tag name="EE4P_MAPWIZARD_HEADINGS" val="Admin 0"/>
  <p:tag name="EE4P_MAPWIZARD" val="United States of America"/>
</p:tagLst>
</file>

<file path=ppt/tags/tag49.xml><?xml version="1.0" encoding="utf-8"?>
<p:tagLst xmlns:a="http://schemas.openxmlformats.org/drawingml/2006/main" xmlns:r="http://schemas.openxmlformats.org/officeDocument/2006/relationships" xmlns:p="http://schemas.openxmlformats.org/presentationml/2006/main">
  <p:tag name="KPI_HAS_CHART" val="false"/>
</p:tagLst>
</file>

<file path=ppt/tags/tag5.xml><?xml version="1.0" encoding="utf-8"?>
<p:tagLst xmlns:a="http://schemas.openxmlformats.org/drawingml/2006/main" xmlns:r="http://schemas.openxmlformats.org/officeDocument/2006/relationships" xmlns:p="http://schemas.openxmlformats.org/presentationml/2006/main">
  <p:tag name="EE4P_MAPWIZARD_ID" val="BE"/>
  <p:tag name="EE4P_MAPWIZARD_HEADINGS" val="Admin 0"/>
  <p:tag name="EE4P_MAPWIZARD" val="Belgium"/>
</p:tagLst>
</file>

<file path=ppt/tags/tag50.xml><?xml version="1.0" encoding="utf-8"?>
<p:tagLst xmlns:a="http://schemas.openxmlformats.org/drawingml/2006/main" xmlns:r="http://schemas.openxmlformats.org/officeDocument/2006/relationships" xmlns:p="http://schemas.openxmlformats.org/presentationml/2006/main">
  <p:tag name="KPI_HAS_CHART" val="false"/>
</p:tagLst>
</file>

<file path=ppt/tags/tag6.xml><?xml version="1.0" encoding="utf-8"?>
<p:tagLst xmlns:a="http://schemas.openxmlformats.org/drawingml/2006/main" xmlns:r="http://schemas.openxmlformats.org/officeDocument/2006/relationships" xmlns:p="http://schemas.openxmlformats.org/presentationml/2006/main">
  <p:tag name="EE4P_MAPWIZARD_ID" val="BG"/>
  <p:tag name="EE4P_MAPWIZARD_HEADINGS" val="Admin 0"/>
  <p:tag name="EE4P_MAPWIZARD" val="Bulgaria"/>
</p:tagLst>
</file>

<file path=ppt/tags/tag7.xml><?xml version="1.0" encoding="utf-8"?>
<p:tagLst xmlns:a="http://schemas.openxmlformats.org/drawingml/2006/main" xmlns:r="http://schemas.openxmlformats.org/officeDocument/2006/relationships" xmlns:p="http://schemas.openxmlformats.org/presentationml/2006/main">
  <p:tag name="EE4P_MAPWIZARD_ID" val="BA"/>
  <p:tag name="EE4P_MAPWIZARD_HEADINGS" val="Admin 0"/>
  <p:tag name="EE4P_MAPWIZARD" val="Bosnia and Herzegovina"/>
</p:tagLst>
</file>

<file path=ppt/tags/tag8.xml><?xml version="1.0" encoding="utf-8"?>
<p:tagLst xmlns:a="http://schemas.openxmlformats.org/drawingml/2006/main" xmlns:r="http://schemas.openxmlformats.org/officeDocument/2006/relationships" xmlns:p="http://schemas.openxmlformats.org/presentationml/2006/main">
  <p:tag name="EE4P_MAPWIZARD_ID" val="BY"/>
  <p:tag name="EE4P_MAPWIZARD_HEADINGS" val="Admin 0"/>
  <p:tag name="EE4P_MAPWIZARD" val="Belarus"/>
</p:tagLst>
</file>

<file path=ppt/tags/tag9.xml><?xml version="1.0" encoding="utf-8"?>
<p:tagLst xmlns:a="http://schemas.openxmlformats.org/drawingml/2006/main" xmlns:r="http://schemas.openxmlformats.org/officeDocument/2006/relationships" xmlns:p="http://schemas.openxmlformats.org/presentationml/2006/main">
  <p:tag name="EE4P_MAPWIZARD_ID" val="CH"/>
  <p:tag name="EE4P_MAPWIZARD_HEADINGS" val="Admin 0"/>
  <p:tag name="EE4P_MAPWIZARD" val="Switzerland"/>
</p:tagLst>
</file>

<file path=ppt/theme/theme1.xml><?xml version="1.0" encoding="utf-8"?>
<a:theme xmlns:a="http://schemas.openxmlformats.org/drawingml/2006/main" name="Seiten Master Aufzählu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4667</Words>
  <Application>Microsoft Office PowerPoint</Application>
  <PresentationFormat>Breitbild</PresentationFormat>
  <Paragraphs>1069</Paragraphs>
  <Slides>66</Slides>
  <Notes>66</Notes>
  <HiddenSlides>0</HiddenSlides>
  <MMClips>0</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66</vt:i4>
      </vt:variant>
    </vt:vector>
  </HeadingPairs>
  <TitlesOfParts>
    <vt:vector size="79" baseType="lpstr">
      <vt:lpstr>Arial</vt:lpstr>
      <vt:lpstr>Calibri</vt:lpstr>
      <vt:lpstr>Calibri Light</vt:lpstr>
      <vt:lpstr>Cambria</vt:lpstr>
      <vt:lpstr>Open Sans</vt:lpstr>
      <vt:lpstr>Open Sans Semibold</vt:lpstr>
      <vt:lpstr>Roboto</vt:lpstr>
      <vt:lpstr>Roboto Black</vt:lpstr>
      <vt:lpstr>Roboto Condensed</vt:lpstr>
      <vt:lpstr>TKTypeMedium</vt:lpstr>
      <vt:lpstr>Wingdings</vt:lpstr>
      <vt:lpstr>ヒラギノ角ゴ Pro W3</vt:lpstr>
      <vt:lpstr>Seiten Master Aufzählung</vt:lpstr>
      <vt:lpstr>Produktstart des MPE International 9</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Produktstart des MPE Direct Return 6</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Anna Schrön</dc:creator>
  <cp:lastModifiedBy>Dittmer, Markus</cp:lastModifiedBy>
  <cp:revision>1410</cp:revision>
  <cp:lastPrinted>2024-08-19T09:35:52Z</cp:lastPrinted>
  <dcterms:created xsi:type="dcterms:W3CDTF">2014-02-06T16:43:20Z</dcterms:created>
  <dcterms:modified xsi:type="dcterms:W3CDTF">2024-09-04T15:12:23Z</dcterms:modified>
</cp:coreProperties>
</file>