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handoutMasterIdLst>
    <p:handoutMasterId r:id="rId12"/>
  </p:handoutMasterIdLst>
  <p:sldIdLst>
    <p:sldId id="343" r:id="rId2"/>
    <p:sldId id="344" r:id="rId3"/>
    <p:sldId id="345" r:id="rId4"/>
    <p:sldId id="346" r:id="rId5"/>
    <p:sldId id="347" r:id="rId6"/>
    <p:sldId id="348" r:id="rId7"/>
    <p:sldId id="349" r:id="rId8"/>
    <p:sldId id="350" r:id="rId9"/>
    <p:sldId id="351" r:id="rId10"/>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EDEDED"/>
    <a:srgbClr val="D6D6D6"/>
    <a:srgbClr val="D0CECE"/>
    <a:srgbClr val="C60000"/>
    <a:srgbClr val="AAA295"/>
    <a:srgbClr val="5C87AA"/>
    <a:srgbClr val="137C9B"/>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6" autoAdjust="0"/>
    <p:restoredTop sz="94870" autoAdjust="0"/>
  </p:normalViewPr>
  <p:slideViewPr>
    <p:cSldViewPr snapToGrid="0" showGuides="1">
      <p:cViewPr varScale="1">
        <p:scale>
          <a:sx n="120" d="100"/>
          <a:sy n="120" d="100"/>
        </p:scale>
        <p:origin x="120" y="324"/>
      </p:cViewPr>
      <p:guideLst>
        <p:guide orient="horz" pos="4315"/>
        <p:guide pos="7680"/>
      </p:guideLst>
    </p:cSldViewPr>
  </p:slideViewPr>
  <p:notesTextViewPr>
    <p:cViewPr>
      <p:scale>
        <a:sx n="1" d="1"/>
        <a:sy n="1" d="1"/>
      </p:scale>
      <p:origin x="0" y="0"/>
    </p:cViewPr>
  </p:notesTextViewPr>
  <p:sorterViewPr>
    <p:cViewPr>
      <p:scale>
        <a:sx n="200" d="100"/>
        <a:sy n="200" d="100"/>
      </p:scale>
      <p:origin x="0" y="-7074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16.08.2024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16.08.2024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42175756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634646763"/>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userDrawn="1">
          <p15:clr>
            <a:srgbClr val="FBAE40"/>
          </p15:clr>
        </p15:guide>
        <p15:guide id="12" orient="horz" pos="411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08890922"/>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6516381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143971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74484276"/>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915057"/>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68983262"/>
      </p:ext>
    </p:extLst>
  </p:cSld>
  <p:clrMapOvr>
    <a:masterClrMapping/>
  </p:clrMapOvr>
  <p:extLst>
    <p:ext uri="{DCECCB84-F9BA-43D5-87BE-67443E8EF086}">
      <p15:sldGuideLst xmlns:p15="http://schemas.microsoft.com/office/powerpoint/2012/main">
        <p15:guide id="4" orient="horz" pos="709"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Tree>
    <p:extLst>
      <p:ext uri="{BB962C8B-B14F-4D97-AF65-F5344CB8AC3E}">
        <p14:creationId xmlns:p14="http://schemas.microsoft.com/office/powerpoint/2010/main" val="66374444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94237055"/>
      </p:ext>
    </p:extLst>
  </p:cSld>
  <p:clrMapOvr>
    <a:masterClrMapping/>
  </p:clrMapOvr>
  <p:extLst>
    <p:ext uri="{DCECCB84-F9BA-43D5-87BE-67443E8EF086}">
      <p15:sldGuideLst xmlns:p15="http://schemas.microsoft.com/office/powerpoint/2012/main">
        <p15:guide id="1" orient="horz" pos="2160" userDrawn="1">
          <p15:clr>
            <a:srgbClr val="FBAE40"/>
          </p15:clr>
        </p15:guide>
        <p15:guide id="4" orient="horz" pos="709" userDrawn="1">
          <p15:clr>
            <a:srgbClr val="FBAE40"/>
          </p15:clr>
        </p15:guide>
        <p15:guide id="6" orient="horz" pos="1298" userDrawn="1">
          <p15:clr>
            <a:srgbClr val="FBAE40"/>
          </p15:clr>
        </p15:guide>
        <p15:guide id="10" orient="horz" pos="116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37745828"/>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Überschrift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a:t>Diagramme</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a:t>Diagramme</a:t>
            </a:r>
          </a:p>
        </p:txBody>
      </p:sp>
    </p:spTree>
    <p:extLst>
      <p:ext uri="{BB962C8B-B14F-4D97-AF65-F5344CB8AC3E}">
        <p14:creationId xmlns:p14="http://schemas.microsoft.com/office/powerpoint/2010/main" val="865184886"/>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a:t>Bild</a:t>
            </a:r>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92436659"/>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44473282"/>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51784812"/>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8188824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3876813"/>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80843195"/>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294838"/>
      </p:ext>
    </p:extLst>
  </p:cSld>
  <p:clrMap bg1="lt1" tx1="dk1" bg2="lt2" tx2="dk2" accent1="accent1" accent2="accent2" accent3="accent3" accent4="accent4" accent5="accent5" accent6="accent6" hlink="hlink" folHlink="folHlink"/>
  <p:sldLayoutIdLst>
    <p:sldLayoutId id="2147483677" r:id="rId1"/>
    <p:sldLayoutId id="2147483660" r:id="rId2"/>
    <p:sldLayoutId id="2147483697" r:id="rId3"/>
    <p:sldLayoutId id="2147483662" r:id="rId4"/>
    <p:sldLayoutId id="2147483686" r:id="rId5"/>
    <p:sldLayoutId id="2147483684" r:id="rId6"/>
    <p:sldLayoutId id="2147483678" r:id="rId7"/>
    <p:sldLayoutId id="2147483685" r:id="rId8"/>
    <p:sldLayoutId id="2147483689" r:id="rId9"/>
    <p:sldLayoutId id="2147483679" r:id="rId10"/>
    <p:sldLayoutId id="2147483681" r:id="rId11"/>
    <p:sldLayoutId id="2147483680" r:id="rId12"/>
    <p:sldLayoutId id="2147483690" r:id="rId13"/>
    <p:sldLayoutId id="2147483682" r:id="rId14"/>
    <p:sldLayoutId id="2147483691" r:id="rId15"/>
    <p:sldLayoutId id="2147483687" r:id="rId16"/>
    <p:sldLayoutId id="2147483688" r:id="rId17"/>
    <p:sldLayoutId id="2147483692" r:id="rId18"/>
    <p:sldLayoutId id="2147483693" r:id="rId19"/>
    <p:sldLayoutId id="2147483696" r:id="rId20"/>
    <p:sldLayoutId id="2147483695" r:id="rId21"/>
    <p:sldLayoutId id="2147483694" r:id="rId22"/>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3" pos="302">
          <p15:clr>
            <a:srgbClr val="F26B43"/>
          </p15:clr>
        </p15:guide>
        <p15:guide id="25" orient="horz" pos="709">
          <p15:clr>
            <a:srgbClr val="F26B43"/>
          </p15:clr>
        </p15:guide>
        <p15:guide id="27"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br>
              <a:rPr lang="de-DE" sz="3200" dirty="0"/>
            </a:br>
            <a:br>
              <a:rPr lang="de-DE" sz="3200" dirty="0"/>
            </a:br>
            <a:br>
              <a:rPr lang="de-DE" sz="3200" dirty="0"/>
            </a:br>
            <a:endParaRPr lang="de-DE" sz="1800" dirty="0"/>
          </a:p>
        </p:txBody>
      </p:sp>
      <p:sp>
        <p:nvSpPr>
          <p:cNvPr id="4" name="Textfeld 3"/>
          <p:cNvSpPr txBox="1"/>
          <p:nvPr/>
        </p:nvSpPr>
        <p:spPr>
          <a:xfrm>
            <a:off x="644440" y="3336235"/>
            <a:ext cx="9753766" cy="1384995"/>
          </a:xfrm>
          <a:prstGeom prst="rect">
            <a:avLst/>
          </a:prstGeom>
          <a:noFill/>
        </p:spPr>
        <p:txBody>
          <a:bodyPr wrap="square" rtlCol="0">
            <a:spAutoFit/>
          </a:bodyPr>
          <a:lstStyle/>
          <a:p>
            <a:r>
              <a:rPr lang="de-DE" sz="2800" b="1" dirty="0">
                <a:solidFill>
                  <a:srgbClr val="1D2D4B"/>
                </a:solidFill>
              </a:rPr>
              <a:t>Pflegestärkungsgesetz | Pflege</a:t>
            </a:r>
          </a:p>
          <a:p>
            <a:pPr algn="ctr"/>
            <a:endParaRPr lang="de-DE" sz="2800" dirty="0">
              <a:solidFill>
                <a:srgbClr val="1D2D4B"/>
              </a:solidFill>
            </a:endParaRPr>
          </a:p>
          <a:p>
            <a:r>
              <a:rPr lang="de-DE" altLang="de-DE" sz="2800" b="0" dirty="0">
                <a:solidFill>
                  <a:srgbClr val="1D2D4B"/>
                </a:solidFill>
              </a:rPr>
              <a:t>Das zweite Pflegestärkungsgesetz und seine Auswirkungen</a:t>
            </a:r>
          </a:p>
        </p:txBody>
      </p:sp>
    </p:spTree>
    <p:extLst>
      <p:ext uri="{BB962C8B-B14F-4D97-AF65-F5344CB8AC3E}">
        <p14:creationId xmlns:p14="http://schemas.microsoft.com/office/powerpoint/2010/main" val="1982491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extplatzhalter 3"/>
          <p:cNvSpPr>
            <a:spLocks noGrp="1"/>
          </p:cNvSpPr>
          <p:nvPr>
            <p:ph type="body" sz="half" idx="2"/>
          </p:nvPr>
        </p:nvSpPr>
        <p:spPr>
          <a:xfrm>
            <a:off x="898496" y="2019631"/>
            <a:ext cx="10225379" cy="4073194"/>
          </a:xfrm>
        </p:spPr>
        <p:txBody>
          <a:bodyPr/>
          <a:lstStyle/>
          <a:p>
            <a:pPr eaLnBrk="1" hangingPunct="1">
              <a:spcBef>
                <a:spcPct val="0"/>
              </a:spcBef>
            </a:pPr>
            <a:r>
              <a:rPr lang="de-DE" altLang="de-DE" sz="1800" b="1" dirty="0"/>
              <a:t>Agenda</a:t>
            </a:r>
          </a:p>
          <a:p>
            <a:pPr eaLnBrk="1" hangingPunct="1">
              <a:spcBef>
                <a:spcPct val="0"/>
              </a:spcBef>
              <a:buFont typeface="Wingdings" panose="05000000000000000000" pitchFamily="2" charset="2"/>
              <a:buChar char="§"/>
            </a:pPr>
            <a:endParaRPr lang="de-DE" altLang="de-DE" sz="1800" dirty="0"/>
          </a:p>
          <a:p>
            <a:pPr eaLnBrk="1" hangingPunct="1">
              <a:spcBef>
                <a:spcPct val="0"/>
              </a:spcBef>
              <a:buFont typeface="Wingdings" panose="05000000000000000000" pitchFamily="2" charset="2"/>
              <a:buChar char="§"/>
            </a:pPr>
            <a:r>
              <a:rPr lang="de-DE" altLang="de-DE" sz="1800" dirty="0"/>
              <a:t> Auswirkungen der Gesetzesänderungen</a:t>
            </a:r>
          </a:p>
          <a:p>
            <a:pPr eaLnBrk="1" hangingPunct="1">
              <a:spcBef>
                <a:spcPct val="0"/>
              </a:spcBef>
              <a:buFont typeface="Wingdings" panose="05000000000000000000" pitchFamily="2" charset="2"/>
              <a:buChar char="§"/>
            </a:pPr>
            <a:endParaRPr lang="de-DE" altLang="de-DE" sz="1800" dirty="0"/>
          </a:p>
          <a:p>
            <a:pPr eaLnBrk="1" hangingPunct="1">
              <a:spcBef>
                <a:spcPct val="0"/>
              </a:spcBef>
              <a:buFont typeface="Wingdings" panose="05000000000000000000" pitchFamily="2" charset="2"/>
              <a:buChar char="§"/>
            </a:pPr>
            <a:r>
              <a:rPr lang="de-DE" altLang="de-DE" sz="1800" dirty="0"/>
              <a:t> Gründe für den Abschluss eines Pflegetarifs</a:t>
            </a:r>
          </a:p>
          <a:p>
            <a:pPr eaLnBrk="1" hangingPunct="1">
              <a:spcBef>
                <a:spcPct val="0"/>
              </a:spcBef>
            </a:pPr>
            <a:endParaRPr lang="de-DE" altLang="de-DE" sz="1800" dirty="0"/>
          </a:p>
          <a:p>
            <a:pPr eaLnBrk="1" hangingPunct="1">
              <a:spcBef>
                <a:spcPct val="0"/>
              </a:spcBef>
              <a:buFont typeface="Wingdings" panose="05000000000000000000" pitchFamily="2" charset="2"/>
              <a:buChar char="§"/>
            </a:pPr>
            <a:r>
              <a:rPr lang="de-DE" altLang="de-DE" sz="1800" dirty="0"/>
              <a:t> Absicherungsbeispiele</a:t>
            </a:r>
            <a:br>
              <a:rPr lang="de-DE" altLang="de-DE" sz="1800" dirty="0"/>
            </a:br>
            <a:endParaRPr lang="de-DE" altLang="de-DE" sz="1800" dirty="0"/>
          </a:p>
          <a:p>
            <a:pPr eaLnBrk="1" hangingPunct="1">
              <a:spcBef>
                <a:spcPct val="0"/>
              </a:spcBef>
              <a:buFont typeface="Wingdings" panose="05000000000000000000" pitchFamily="2" charset="2"/>
              <a:buChar char="§"/>
            </a:pPr>
            <a:r>
              <a:rPr lang="de-DE" altLang="de-DE" sz="1800" dirty="0"/>
              <a:t> Fazit</a:t>
            </a:r>
            <a:endParaRPr lang="de-DE" altLang="de-DE" sz="18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a:t>afm Pflegeschutz</a:t>
            </a:r>
          </a:p>
        </p:txBody>
      </p:sp>
    </p:spTree>
    <p:extLst>
      <p:ext uri="{BB962C8B-B14F-4D97-AF65-F5344CB8AC3E}">
        <p14:creationId xmlns:p14="http://schemas.microsoft.com/office/powerpoint/2010/main" val="1891213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sp>
        <p:nvSpPr>
          <p:cNvPr id="4" name="Textplatzhalter 3"/>
          <p:cNvSpPr>
            <a:spLocks noGrp="1"/>
          </p:cNvSpPr>
          <p:nvPr>
            <p:ph type="body" sz="half" idx="2"/>
          </p:nvPr>
        </p:nvSpPr>
        <p:spPr>
          <a:xfrm>
            <a:off x="667910" y="1695766"/>
            <a:ext cx="10893287" cy="4514203"/>
          </a:xfrm>
        </p:spPr>
        <p:txBody>
          <a:bodyPr/>
          <a:lstStyle/>
          <a:p>
            <a:pPr eaLnBrk="1" hangingPunct="1">
              <a:spcBef>
                <a:spcPct val="0"/>
              </a:spcBef>
            </a:pPr>
            <a:r>
              <a:rPr lang="de-DE" altLang="de-DE" sz="1800" b="1" dirty="0"/>
              <a:t>Pflegebedürftigkeit </a:t>
            </a:r>
          </a:p>
          <a:p>
            <a:pPr eaLnBrk="1" hangingPunct="1">
              <a:spcBef>
                <a:spcPct val="0"/>
              </a:spcBef>
            </a:pPr>
            <a:endParaRPr lang="de-DE" altLang="de-DE" sz="1800" b="1" dirty="0"/>
          </a:p>
          <a:p>
            <a:pPr lvl="1" eaLnBrk="1" hangingPunct="1">
              <a:spcBef>
                <a:spcPct val="0"/>
              </a:spcBef>
              <a:buClr>
                <a:srgbClr val="003273"/>
              </a:buClr>
              <a:buFontTx/>
              <a:buNone/>
            </a:pPr>
            <a:r>
              <a:rPr lang="de-DE" altLang="de-DE" sz="1800" u="sng" dirty="0">
                <a:solidFill>
                  <a:srgbClr val="1D2D4B"/>
                </a:solidFill>
              </a:rPr>
              <a:t>Bisher</a:t>
            </a:r>
          </a:p>
          <a:p>
            <a:pPr lvl="2" eaLnBrk="1" hangingPunct="1">
              <a:spcBef>
                <a:spcPct val="0"/>
              </a:spcBef>
              <a:buClr>
                <a:srgbClr val="003273"/>
              </a:buClr>
              <a:buFontTx/>
              <a:buNone/>
            </a:pPr>
            <a:r>
              <a:rPr lang="de-DE" altLang="de-DE" sz="1800" dirty="0">
                <a:solidFill>
                  <a:srgbClr val="1D2D4B"/>
                </a:solidFill>
              </a:rPr>
              <a:t>Unterscheidung zwischen Pflegebedürftigen mit körperlichen Einschränkungen und mit kognitiven und psychischen Einschränkungen (insbesondere Demenzkranke) </a:t>
            </a:r>
          </a:p>
          <a:p>
            <a:pPr lvl="2" eaLnBrk="1" hangingPunct="1">
              <a:spcBef>
                <a:spcPct val="0"/>
              </a:spcBef>
              <a:buClr>
                <a:srgbClr val="003273"/>
              </a:buClr>
              <a:buFontTx/>
              <a:buNone/>
            </a:pPr>
            <a:r>
              <a:rPr lang="de-DE" altLang="de-DE" sz="1800" dirty="0">
                <a:solidFill>
                  <a:srgbClr val="1D2D4B"/>
                </a:solidFill>
              </a:rPr>
              <a:t>Enge Bindung an Hilfebedarf bei Alltagsverrichtungen (in § 14 SGB XI normiert)</a:t>
            </a:r>
          </a:p>
          <a:p>
            <a:pPr lvl="2" eaLnBrk="1" hangingPunct="1">
              <a:spcBef>
                <a:spcPct val="0"/>
              </a:spcBef>
              <a:buClr>
                <a:srgbClr val="003273"/>
              </a:buClr>
              <a:buFontTx/>
              <a:buNone/>
            </a:pPr>
            <a:r>
              <a:rPr lang="de-DE" altLang="de-DE" sz="1800" dirty="0">
                <a:solidFill>
                  <a:srgbClr val="1D2D4B"/>
                </a:solidFill>
              </a:rPr>
              <a:t>Maßgebend ist Pflegezeit bzw. Häufigkeit von Hilfeleistungen (§ 15 SGB XI)</a:t>
            </a:r>
          </a:p>
          <a:p>
            <a:pPr lvl="2" eaLnBrk="1" hangingPunct="1">
              <a:spcBef>
                <a:spcPct val="0"/>
              </a:spcBef>
              <a:buClr>
                <a:srgbClr val="003273"/>
              </a:buClr>
              <a:buFontTx/>
              <a:buNone/>
            </a:pPr>
            <a:r>
              <a:rPr lang="de-DE" altLang="de-DE" sz="1800" dirty="0">
                <a:solidFill>
                  <a:srgbClr val="1D2D4B"/>
                </a:solidFill>
              </a:rPr>
              <a:t>„Pflegestufe 0“ + 3 Pflegestufen</a:t>
            </a:r>
          </a:p>
          <a:p>
            <a:pPr lvl="1" eaLnBrk="1" hangingPunct="1">
              <a:spcBef>
                <a:spcPct val="0"/>
              </a:spcBef>
              <a:buClr>
                <a:srgbClr val="003273"/>
              </a:buClr>
              <a:buFontTx/>
              <a:buNone/>
            </a:pPr>
            <a:endParaRPr lang="de-DE" altLang="de-DE" sz="1800" dirty="0">
              <a:solidFill>
                <a:srgbClr val="1D2D4B"/>
              </a:solidFill>
            </a:endParaRPr>
          </a:p>
          <a:p>
            <a:pPr lvl="1" eaLnBrk="1" hangingPunct="1">
              <a:spcBef>
                <a:spcPct val="0"/>
              </a:spcBef>
              <a:buClr>
                <a:srgbClr val="003273"/>
              </a:buClr>
              <a:buFontTx/>
              <a:buNone/>
            </a:pPr>
            <a:endParaRPr lang="de-DE" altLang="de-DE" sz="1800" dirty="0">
              <a:solidFill>
                <a:srgbClr val="1D2D4B"/>
              </a:solidFill>
            </a:endParaRPr>
          </a:p>
          <a:p>
            <a:pPr lvl="1" eaLnBrk="1" hangingPunct="1">
              <a:spcBef>
                <a:spcPct val="0"/>
              </a:spcBef>
              <a:buClr>
                <a:srgbClr val="003273"/>
              </a:buClr>
              <a:buFontTx/>
              <a:buNone/>
            </a:pPr>
            <a:r>
              <a:rPr lang="de-DE" altLang="de-DE" sz="1800" u="sng" dirty="0">
                <a:solidFill>
                  <a:srgbClr val="1D2D4B"/>
                </a:solidFill>
              </a:rPr>
              <a:t>Neu</a:t>
            </a:r>
          </a:p>
          <a:p>
            <a:pPr lvl="2" eaLnBrk="1" hangingPunct="1">
              <a:spcBef>
                <a:spcPct val="0"/>
              </a:spcBef>
              <a:buClr>
                <a:srgbClr val="003273"/>
              </a:buClr>
              <a:buFontTx/>
              <a:buNone/>
            </a:pPr>
            <a:r>
              <a:rPr lang="de-DE" altLang="de-DE" sz="1800" dirty="0">
                <a:solidFill>
                  <a:srgbClr val="1D2D4B"/>
                </a:solidFill>
              </a:rPr>
              <a:t>Entscheidend ist der Grad der Selbstständigkeit bzw. der Verlust der Selbstständigkeit bei Durchführung von Aktivitäten oder bei der Gestaltung von Lebensbereichen</a:t>
            </a:r>
          </a:p>
          <a:p>
            <a:pPr lvl="2" eaLnBrk="1" hangingPunct="1">
              <a:spcBef>
                <a:spcPct val="0"/>
              </a:spcBef>
              <a:buClr>
                <a:srgbClr val="003273"/>
              </a:buClr>
              <a:buFontTx/>
              <a:buNone/>
            </a:pPr>
            <a:r>
              <a:rPr lang="de-DE" altLang="de-DE" sz="1800" dirty="0">
                <a:solidFill>
                  <a:srgbClr val="1D2D4B"/>
                </a:solidFill>
              </a:rPr>
              <a:t>5 Pflegegrade</a:t>
            </a:r>
          </a:p>
          <a:p>
            <a:pPr lvl="2" eaLnBrk="1" hangingPunct="1">
              <a:spcBef>
                <a:spcPct val="0"/>
              </a:spcBef>
              <a:buClr>
                <a:srgbClr val="003273"/>
              </a:buClr>
              <a:buFontTx/>
              <a:buNone/>
            </a:pPr>
            <a:r>
              <a:rPr lang="de-DE" altLang="de-DE" sz="1800" dirty="0">
                <a:solidFill>
                  <a:srgbClr val="1D2D4B"/>
                </a:solidFill>
              </a:rPr>
              <a:t>Personen mit Demenz und anderen geistigen und psychischen Beeinträchtigungen sollen zukünftig besser gestellt werden</a:t>
            </a:r>
          </a:p>
          <a:p>
            <a:pPr marL="800100" lvl="1" indent="-342900">
              <a:buFont typeface="Wingdings" panose="05000000000000000000" pitchFamily="2" charset="2"/>
              <a:buChar char="§"/>
            </a:pPr>
            <a:endParaRPr lang="de-DE" sz="1800" b="1"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a:t>afm Pflegeschutz</a:t>
            </a:r>
          </a:p>
        </p:txBody>
      </p:sp>
    </p:spTree>
    <p:extLst>
      <p:ext uri="{BB962C8B-B14F-4D97-AF65-F5344CB8AC3E}">
        <p14:creationId xmlns:p14="http://schemas.microsoft.com/office/powerpoint/2010/main" val="2833718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a:t>
            </a:fld>
            <a:endParaRPr lang="de-DE" dirty="0"/>
          </a:p>
        </p:txBody>
      </p:sp>
      <p:sp>
        <p:nvSpPr>
          <p:cNvPr id="4" name="Textplatzhalter 3"/>
          <p:cNvSpPr>
            <a:spLocks noGrp="1"/>
          </p:cNvSpPr>
          <p:nvPr>
            <p:ph type="body" sz="half" idx="2"/>
          </p:nvPr>
        </p:nvSpPr>
        <p:spPr>
          <a:xfrm>
            <a:off x="667910" y="1695766"/>
            <a:ext cx="10893287" cy="4514203"/>
          </a:xfrm>
        </p:spPr>
        <p:txBody>
          <a:bodyPr/>
          <a:lstStyle/>
          <a:p>
            <a:pPr eaLnBrk="1" hangingPunct="1">
              <a:defRPr/>
            </a:pPr>
            <a:r>
              <a:rPr lang="de-DE" sz="1800" b="1" dirty="0">
                <a:latin typeface="Arial" charset="0"/>
              </a:rPr>
              <a:t>Keine Schlechterstellung</a:t>
            </a:r>
          </a:p>
          <a:p>
            <a:pPr eaLnBrk="1" hangingPunct="1">
              <a:defRPr/>
            </a:pPr>
            <a:endParaRPr lang="de-DE" sz="1800" dirty="0">
              <a:latin typeface="Arial" charset="0"/>
            </a:endParaRPr>
          </a:p>
          <a:p>
            <a:pPr marL="534988" lvl="1" indent="-77788" eaLnBrk="1" hangingPunct="1">
              <a:buClr>
                <a:srgbClr val="003273"/>
              </a:buClr>
              <a:buFont typeface="Wingdings" pitchFamily="2" charset="2"/>
              <a:buChar char="§"/>
              <a:defRPr/>
            </a:pPr>
            <a:r>
              <a:rPr lang="de-DE" sz="1800" dirty="0">
                <a:solidFill>
                  <a:srgbClr val="1D2D4B"/>
                </a:solidFill>
                <a:latin typeface="Arial" charset="0"/>
              </a:rPr>
              <a:t> Mit einer Überleitungsregelung wird sichergestellt, dass die rund 2,8 Millionen Pflegebedürftigen ohne erneute Begutachtung reibungslos in das neue System übergeleitet werden</a:t>
            </a:r>
            <a:br>
              <a:rPr lang="de-DE" sz="1800" dirty="0">
                <a:solidFill>
                  <a:srgbClr val="1D2D4B"/>
                </a:solidFill>
                <a:latin typeface="Arial" charset="0"/>
              </a:rPr>
            </a:br>
            <a:endParaRPr lang="de-DE" sz="1800" dirty="0">
              <a:solidFill>
                <a:srgbClr val="1D2D4B"/>
              </a:solidFill>
              <a:latin typeface="Arial" charset="0"/>
            </a:endParaRPr>
          </a:p>
          <a:p>
            <a:pPr marL="534988" lvl="1" indent="-77788" eaLnBrk="1" hangingPunct="1">
              <a:buClr>
                <a:srgbClr val="003273"/>
              </a:buClr>
              <a:buFont typeface="Wingdings" pitchFamily="2" charset="2"/>
              <a:buChar char="§"/>
              <a:defRPr/>
            </a:pPr>
            <a:r>
              <a:rPr lang="de-DE" sz="1800" dirty="0">
                <a:solidFill>
                  <a:srgbClr val="1D2D4B"/>
                </a:solidFill>
                <a:latin typeface="Arial" charset="0"/>
              </a:rPr>
              <a:t> Bestandspflegerentner sollen durch die Reform nicht schlechter gestellt werden (auch wenn eine erneute Überprüfung eine Herabstufung ergeben würde)</a:t>
            </a:r>
            <a:br>
              <a:rPr lang="de-DE" sz="1800" dirty="0">
                <a:solidFill>
                  <a:srgbClr val="1D2D4B"/>
                </a:solidFill>
                <a:latin typeface="Arial" charset="0"/>
              </a:rPr>
            </a:br>
            <a:endParaRPr lang="de-DE" sz="1800" dirty="0">
              <a:solidFill>
                <a:srgbClr val="1D2D4B"/>
              </a:solidFill>
              <a:latin typeface="Arial" charset="0"/>
            </a:endParaRPr>
          </a:p>
          <a:p>
            <a:pPr lvl="1" eaLnBrk="1" hangingPunct="1">
              <a:buClr>
                <a:srgbClr val="003273"/>
              </a:buClr>
              <a:buFont typeface="Wingdings" pitchFamily="2" charset="2"/>
              <a:buChar char="§"/>
              <a:defRPr/>
            </a:pPr>
            <a:r>
              <a:rPr lang="de-DE" sz="1800" dirty="0">
                <a:solidFill>
                  <a:srgbClr val="1D2D4B"/>
                </a:solidFill>
                <a:latin typeface="Arial" charset="0"/>
              </a:rPr>
              <a:t> Die meisten Demenzkranken werden erstmals leistungsberechtigt</a:t>
            </a:r>
            <a:br>
              <a:rPr lang="de-DE" sz="1800" dirty="0">
                <a:solidFill>
                  <a:srgbClr val="1D2D4B"/>
                </a:solidFill>
                <a:latin typeface="Arial" charset="0"/>
              </a:rPr>
            </a:br>
            <a:endParaRPr lang="de-DE" sz="1800" dirty="0">
              <a:solidFill>
                <a:srgbClr val="1D2D4B"/>
              </a:solidFill>
              <a:latin typeface="Arial" charset="0"/>
            </a:endParaRPr>
          </a:p>
          <a:p>
            <a:pPr lvl="1" eaLnBrk="1" hangingPunct="1">
              <a:buClr>
                <a:srgbClr val="003273"/>
              </a:buClr>
              <a:buFont typeface="Wingdings" pitchFamily="2" charset="2"/>
              <a:buChar char="§"/>
              <a:defRPr/>
            </a:pPr>
            <a:r>
              <a:rPr lang="de-DE" sz="1800" dirty="0">
                <a:solidFill>
                  <a:srgbClr val="1D2D4B"/>
                </a:solidFill>
                <a:latin typeface="Arial" charset="0"/>
              </a:rPr>
              <a:t> Viele körperlich Pflegebedürftige rücken in höhere Leistungsbereiche</a:t>
            </a:r>
            <a:br>
              <a:rPr lang="de-DE" sz="1800" dirty="0">
                <a:solidFill>
                  <a:srgbClr val="1D2D4B"/>
                </a:solidFill>
                <a:latin typeface="Arial" charset="0"/>
              </a:rPr>
            </a:br>
            <a:endParaRPr lang="de-DE" sz="1800" dirty="0">
              <a:solidFill>
                <a:srgbClr val="1D2D4B"/>
              </a:solidFill>
              <a:latin typeface="Arial" charset="0"/>
            </a:endParaRPr>
          </a:p>
          <a:p>
            <a:pPr lvl="1" eaLnBrk="1" hangingPunct="1">
              <a:buClr>
                <a:srgbClr val="003273"/>
              </a:buClr>
              <a:buFont typeface="Wingdings" pitchFamily="2" charset="2"/>
              <a:buChar char="§"/>
              <a:defRPr/>
            </a:pPr>
            <a:r>
              <a:rPr lang="de-DE" sz="1800" dirty="0">
                <a:solidFill>
                  <a:srgbClr val="1D2D4B"/>
                </a:solidFill>
                <a:latin typeface="Arial" charset="0"/>
              </a:rPr>
              <a:t> Reform soll mehr als 500.000 Menschen zusätzlich Pflegeleistungen sichern!</a:t>
            </a:r>
            <a:br>
              <a:rPr lang="de-DE" sz="1800" dirty="0">
                <a:solidFill>
                  <a:srgbClr val="1D2D4B"/>
                </a:solidFill>
                <a:latin typeface="Arial" charset="0"/>
              </a:rPr>
            </a:br>
            <a:endParaRPr lang="de-DE" sz="1800" dirty="0">
              <a:solidFill>
                <a:srgbClr val="1D2D4B"/>
              </a:solidFill>
              <a:latin typeface="Arial" charset="0"/>
            </a:endParaRPr>
          </a:p>
          <a:p>
            <a:pPr marL="534988" lvl="1" indent="-77788" eaLnBrk="1" hangingPunct="1">
              <a:buClr>
                <a:srgbClr val="003273"/>
              </a:buClr>
              <a:buFont typeface="Wingdings" pitchFamily="2" charset="2"/>
              <a:buChar char="§"/>
              <a:defRPr/>
            </a:pPr>
            <a:r>
              <a:rPr lang="de-DE" sz="1800" dirty="0">
                <a:solidFill>
                  <a:srgbClr val="1D2D4B"/>
                </a:solidFill>
                <a:latin typeface="Arial" charset="0"/>
              </a:rPr>
              <a:t> Vorschriften zur Sicherung und Entwicklung der Qualität in der Pflege werden zudem ergänzt und neu strukturiert</a:t>
            </a:r>
          </a:p>
          <a:p>
            <a:pPr marL="800100" lvl="1" indent="-342900">
              <a:buFont typeface="Wingdings" panose="05000000000000000000" pitchFamily="2" charset="2"/>
              <a:buChar char="§"/>
            </a:pPr>
            <a:endParaRPr lang="de-DE" sz="1800" b="1"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a:t>afm Pflegeschutz</a:t>
            </a:r>
          </a:p>
        </p:txBody>
      </p:sp>
    </p:spTree>
    <p:extLst>
      <p:ext uri="{BB962C8B-B14F-4D97-AF65-F5344CB8AC3E}">
        <p14:creationId xmlns:p14="http://schemas.microsoft.com/office/powerpoint/2010/main" val="3161885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4" name="Textplatzhalter 3"/>
          <p:cNvSpPr>
            <a:spLocks noGrp="1"/>
          </p:cNvSpPr>
          <p:nvPr>
            <p:ph type="body" sz="half" idx="2"/>
          </p:nvPr>
        </p:nvSpPr>
        <p:spPr>
          <a:xfrm>
            <a:off x="667910" y="1695767"/>
            <a:ext cx="10893287" cy="365126"/>
          </a:xfrm>
        </p:spPr>
        <p:txBody>
          <a:bodyPr/>
          <a:lstStyle/>
          <a:p>
            <a:pPr>
              <a:spcBef>
                <a:spcPct val="0"/>
              </a:spcBef>
            </a:pPr>
            <a:r>
              <a:rPr lang="de-DE" altLang="de-DE" sz="1800" b="1" dirty="0"/>
              <a:t>Die unterschiedlich gewichteten 6 Module mit 64 Einzelkriterien</a:t>
            </a:r>
          </a:p>
          <a:p>
            <a:pPr marL="800100" lvl="1" indent="-342900">
              <a:buFont typeface="Wingdings" panose="05000000000000000000" pitchFamily="2" charset="2"/>
              <a:buChar char="§"/>
            </a:pPr>
            <a:endParaRPr lang="de-DE" sz="1800" b="1"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a:t>afm Pflegeschutz</a:t>
            </a:r>
          </a:p>
        </p:txBody>
      </p:sp>
      <p:pic>
        <p:nvPicPr>
          <p:cNvPr id="6" name="Grafik 2">
            <a:extLst>
              <a:ext uri="{FF2B5EF4-FFF2-40B4-BE49-F238E27FC236}">
                <a16:creationId xmlns:a16="http://schemas.microsoft.com/office/drawing/2014/main" id="{FBE9EEDD-D8E6-48FB-AB3C-159FF7AF0A1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7910" y="2318087"/>
            <a:ext cx="9559487" cy="393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830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4" name="Textplatzhalter 3"/>
          <p:cNvSpPr>
            <a:spLocks noGrp="1"/>
          </p:cNvSpPr>
          <p:nvPr>
            <p:ph type="body" sz="half" idx="2"/>
          </p:nvPr>
        </p:nvSpPr>
        <p:spPr>
          <a:xfrm>
            <a:off x="667910" y="1695766"/>
            <a:ext cx="10893287" cy="4514203"/>
          </a:xfrm>
        </p:spPr>
        <p:txBody>
          <a:bodyPr/>
          <a:lstStyle/>
          <a:p>
            <a:pPr eaLnBrk="1" hangingPunct="1">
              <a:spcBef>
                <a:spcPct val="0"/>
              </a:spcBef>
            </a:pPr>
            <a:r>
              <a:rPr lang="de-DE" altLang="de-DE" sz="1800" b="1" dirty="0"/>
              <a:t>Umwandlung der alten Pflegestufen in 5 Pflegegrade</a:t>
            </a:r>
          </a:p>
          <a:p>
            <a:pPr eaLnBrk="1" hangingPunct="1">
              <a:spcBef>
                <a:spcPct val="0"/>
              </a:spcBef>
            </a:pPr>
            <a:endParaRPr lang="de-DE" altLang="de-DE" sz="1800" dirty="0"/>
          </a:p>
          <a:p>
            <a:pPr marL="742950" lvl="1" indent="-285750" eaLnBrk="1" hangingPunct="1">
              <a:spcBef>
                <a:spcPct val="0"/>
              </a:spcBef>
              <a:buClr>
                <a:srgbClr val="003273"/>
              </a:buClr>
              <a:buFont typeface="Wingdings" panose="05000000000000000000" pitchFamily="2" charset="2"/>
              <a:buChar char="§"/>
            </a:pPr>
            <a:r>
              <a:rPr lang="de-DE" altLang="de-DE" sz="1800" dirty="0">
                <a:solidFill>
                  <a:srgbClr val="1D2D4B"/>
                </a:solidFill>
              </a:rPr>
              <a:t>Pflegestufe 0 → Pflegegrad 1</a:t>
            </a:r>
            <a:br>
              <a:rPr lang="de-DE" altLang="de-DE" sz="1800" dirty="0">
                <a:solidFill>
                  <a:srgbClr val="1D2D4B"/>
                </a:solidFill>
              </a:rPr>
            </a:br>
            <a:endParaRPr lang="de-DE" altLang="de-DE" sz="1800" dirty="0">
              <a:solidFill>
                <a:srgbClr val="1D2D4B"/>
              </a:solidFill>
            </a:endParaRPr>
          </a:p>
          <a:p>
            <a:pPr marL="742950" lvl="1" indent="-285750" eaLnBrk="1" hangingPunct="1">
              <a:spcBef>
                <a:spcPct val="0"/>
              </a:spcBef>
              <a:buClr>
                <a:srgbClr val="003273"/>
              </a:buClr>
              <a:buFont typeface="Wingdings" panose="05000000000000000000" pitchFamily="2" charset="2"/>
              <a:buChar char="§"/>
            </a:pPr>
            <a:r>
              <a:rPr lang="de-DE" altLang="de-DE" sz="1800" dirty="0">
                <a:solidFill>
                  <a:srgbClr val="1D2D4B"/>
                </a:solidFill>
              </a:rPr>
              <a:t>Pflegestufe 1 → Pflegegrad 2</a:t>
            </a:r>
            <a:br>
              <a:rPr lang="de-DE" altLang="de-DE" sz="1800" dirty="0">
                <a:solidFill>
                  <a:srgbClr val="1D2D4B"/>
                </a:solidFill>
              </a:rPr>
            </a:br>
            <a:endParaRPr lang="de-DE" altLang="de-DE" sz="1800" dirty="0">
              <a:solidFill>
                <a:srgbClr val="1D2D4B"/>
              </a:solidFill>
            </a:endParaRPr>
          </a:p>
          <a:p>
            <a:pPr marL="742950" lvl="1" indent="-285750" eaLnBrk="1" hangingPunct="1">
              <a:spcBef>
                <a:spcPct val="0"/>
              </a:spcBef>
              <a:buClr>
                <a:srgbClr val="003273"/>
              </a:buClr>
              <a:buFont typeface="Wingdings" panose="05000000000000000000" pitchFamily="2" charset="2"/>
              <a:buChar char="§"/>
            </a:pPr>
            <a:r>
              <a:rPr lang="de-DE" altLang="de-DE" sz="1800" dirty="0">
                <a:solidFill>
                  <a:srgbClr val="1D2D4B"/>
                </a:solidFill>
              </a:rPr>
              <a:t>Pflegestufe 1 + eingeschränkte Alltagskompetenz → Pflegegrad 3</a:t>
            </a:r>
            <a:br>
              <a:rPr lang="de-DE" altLang="de-DE" sz="1800" dirty="0">
                <a:solidFill>
                  <a:srgbClr val="1D2D4B"/>
                </a:solidFill>
              </a:rPr>
            </a:br>
            <a:endParaRPr lang="de-DE" altLang="de-DE" sz="1800" dirty="0">
              <a:solidFill>
                <a:srgbClr val="1D2D4B"/>
              </a:solidFill>
            </a:endParaRPr>
          </a:p>
          <a:p>
            <a:pPr marL="742950" lvl="1" indent="-285750" eaLnBrk="1" hangingPunct="1">
              <a:spcBef>
                <a:spcPct val="0"/>
              </a:spcBef>
              <a:buClr>
                <a:srgbClr val="003273"/>
              </a:buClr>
              <a:buFont typeface="Wingdings" panose="05000000000000000000" pitchFamily="2" charset="2"/>
              <a:buChar char="§"/>
            </a:pPr>
            <a:r>
              <a:rPr lang="de-DE" altLang="de-DE" sz="1800" dirty="0">
                <a:solidFill>
                  <a:srgbClr val="1D2D4B"/>
                </a:solidFill>
              </a:rPr>
              <a:t>Pflegestufe 2 → Pflegegrad 3</a:t>
            </a:r>
            <a:br>
              <a:rPr lang="de-DE" altLang="de-DE" sz="1800" dirty="0">
                <a:solidFill>
                  <a:srgbClr val="1D2D4B"/>
                </a:solidFill>
              </a:rPr>
            </a:br>
            <a:endParaRPr lang="de-DE" altLang="de-DE" sz="1800" dirty="0">
              <a:solidFill>
                <a:srgbClr val="1D2D4B"/>
              </a:solidFill>
            </a:endParaRPr>
          </a:p>
          <a:p>
            <a:pPr marL="742950" lvl="1" indent="-285750" eaLnBrk="1" hangingPunct="1">
              <a:spcBef>
                <a:spcPct val="0"/>
              </a:spcBef>
              <a:buClr>
                <a:srgbClr val="003273"/>
              </a:buClr>
              <a:buFont typeface="Wingdings" panose="05000000000000000000" pitchFamily="2" charset="2"/>
              <a:buChar char="§"/>
            </a:pPr>
            <a:r>
              <a:rPr lang="de-DE" altLang="de-DE" sz="1800" dirty="0">
                <a:solidFill>
                  <a:srgbClr val="1D2D4B"/>
                </a:solidFill>
              </a:rPr>
              <a:t>Pflegestufe 2 + eingeschränkte Alltagskompetenz → Pflegegrad 4</a:t>
            </a:r>
            <a:br>
              <a:rPr lang="de-DE" altLang="de-DE" sz="1800" dirty="0">
                <a:solidFill>
                  <a:srgbClr val="1D2D4B"/>
                </a:solidFill>
              </a:rPr>
            </a:br>
            <a:endParaRPr lang="de-DE" altLang="de-DE" sz="1800" dirty="0">
              <a:solidFill>
                <a:srgbClr val="1D2D4B"/>
              </a:solidFill>
            </a:endParaRPr>
          </a:p>
          <a:p>
            <a:pPr marL="742950" lvl="1" indent="-285750" eaLnBrk="1" hangingPunct="1">
              <a:spcBef>
                <a:spcPct val="0"/>
              </a:spcBef>
              <a:buClr>
                <a:srgbClr val="003273"/>
              </a:buClr>
              <a:buFont typeface="Wingdings" panose="05000000000000000000" pitchFamily="2" charset="2"/>
              <a:buChar char="§"/>
            </a:pPr>
            <a:r>
              <a:rPr lang="de-DE" altLang="de-DE" sz="1800" dirty="0">
                <a:solidFill>
                  <a:srgbClr val="1D2D4B"/>
                </a:solidFill>
              </a:rPr>
              <a:t>Pflegestufe 3 → Pflegegrad 4</a:t>
            </a:r>
            <a:br>
              <a:rPr lang="de-DE" altLang="de-DE" sz="1800" dirty="0">
                <a:solidFill>
                  <a:srgbClr val="1D2D4B"/>
                </a:solidFill>
              </a:rPr>
            </a:br>
            <a:endParaRPr lang="de-DE" altLang="de-DE" sz="1800" dirty="0">
              <a:solidFill>
                <a:srgbClr val="1D2D4B"/>
              </a:solidFill>
            </a:endParaRPr>
          </a:p>
          <a:p>
            <a:pPr marL="742950" lvl="1" indent="-285750" eaLnBrk="1" hangingPunct="1">
              <a:spcBef>
                <a:spcPct val="0"/>
              </a:spcBef>
              <a:buClr>
                <a:srgbClr val="003273"/>
              </a:buClr>
              <a:buFont typeface="Wingdings" panose="05000000000000000000" pitchFamily="2" charset="2"/>
              <a:buChar char="§"/>
            </a:pPr>
            <a:r>
              <a:rPr lang="de-DE" altLang="de-DE" sz="1800" dirty="0">
                <a:solidFill>
                  <a:srgbClr val="1D2D4B"/>
                </a:solidFill>
              </a:rPr>
              <a:t>Pflegestufe 3 + eingeschränkte Alltagskompetenz → Pflegegrad 5</a:t>
            </a:r>
            <a:br>
              <a:rPr lang="de-DE" altLang="de-DE" sz="1800" dirty="0">
                <a:solidFill>
                  <a:srgbClr val="1D2D4B"/>
                </a:solidFill>
              </a:rPr>
            </a:br>
            <a:endParaRPr lang="de-DE" altLang="de-DE" sz="1800" dirty="0">
              <a:solidFill>
                <a:srgbClr val="1D2D4B"/>
              </a:solidFill>
            </a:endParaRPr>
          </a:p>
          <a:p>
            <a:pPr marL="742950" lvl="1" indent="-285750" eaLnBrk="1" hangingPunct="1">
              <a:spcBef>
                <a:spcPct val="0"/>
              </a:spcBef>
              <a:buClr>
                <a:srgbClr val="003273"/>
              </a:buClr>
              <a:buFont typeface="Wingdings" panose="05000000000000000000" pitchFamily="2" charset="2"/>
              <a:buChar char="§"/>
            </a:pPr>
            <a:r>
              <a:rPr lang="de-DE" altLang="de-DE" sz="1800" dirty="0">
                <a:solidFill>
                  <a:srgbClr val="1D2D4B"/>
                </a:solidFill>
              </a:rPr>
              <a:t>Härtefall → Pflegegrad 5</a:t>
            </a:r>
            <a:endParaRPr lang="de-DE" sz="1800" b="1"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a:t>afm Pflegeschutz</a:t>
            </a:r>
          </a:p>
        </p:txBody>
      </p:sp>
    </p:spTree>
    <p:extLst>
      <p:ext uri="{BB962C8B-B14F-4D97-AF65-F5344CB8AC3E}">
        <p14:creationId xmlns:p14="http://schemas.microsoft.com/office/powerpoint/2010/main" val="228946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4" name="Textplatzhalter 3"/>
          <p:cNvSpPr>
            <a:spLocks noGrp="1"/>
          </p:cNvSpPr>
          <p:nvPr>
            <p:ph type="body" sz="half" idx="2"/>
          </p:nvPr>
        </p:nvSpPr>
        <p:spPr>
          <a:xfrm>
            <a:off x="667910" y="1695767"/>
            <a:ext cx="10893287" cy="365126"/>
          </a:xfrm>
        </p:spPr>
        <p:txBody>
          <a:bodyPr/>
          <a:lstStyle/>
          <a:p>
            <a:pPr marL="0" lvl="1" eaLnBrk="1" hangingPunct="1">
              <a:spcBef>
                <a:spcPct val="0"/>
              </a:spcBef>
              <a:buClr>
                <a:srgbClr val="003273"/>
              </a:buClr>
              <a:buFontTx/>
              <a:buNone/>
            </a:pPr>
            <a:r>
              <a:rPr lang="de-DE" altLang="de-DE" sz="1800" b="1" dirty="0">
                <a:solidFill>
                  <a:srgbClr val="003273"/>
                </a:solidFill>
              </a:rPr>
              <a:t>Leistungen nach Einführung der 5 Pflegegrade</a:t>
            </a:r>
          </a:p>
          <a:p>
            <a:pPr marL="742950" lvl="1" indent="-285750" eaLnBrk="1" hangingPunct="1">
              <a:spcBef>
                <a:spcPct val="0"/>
              </a:spcBef>
              <a:buClr>
                <a:srgbClr val="003273"/>
              </a:buClr>
              <a:buFont typeface="Wingdings" panose="05000000000000000000" pitchFamily="2" charset="2"/>
              <a:buChar char="§"/>
            </a:pPr>
            <a:endParaRPr lang="de-DE" sz="1800" b="1"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a:t>afm Pflegeschutz</a:t>
            </a:r>
          </a:p>
        </p:txBody>
      </p:sp>
      <p:pic>
        <p:nvPicPr>
          <p:cNvPr id="6" name="Picture 2">
            <a:extLst>
              <a:ext uri="{FF2B5EF4-FFF2-40B4-BE49-F238E27FC236}">
                <a16:creationId xmlns:a16="http://schemas.microsoft.com/office/drawing/2014/main" id="{04C9DA32-F108-45DB-9900-E738A9FA4D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909" y="2253211"/>
            <a:ext cx="9836517" cy="387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3986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sp>
        <p:nvSpPr>
          <p:cNvPr id="4" name="Textplatzhalter 3"/>
          <p:cNvSpPr>
            <a:spLocks noGrp="1"/>
          </p:cNvSpPr>
          <p:nvPr>
            <p:ph type="body" sz="half" idx="2"/>
          </p:nvPr>
        </p:nvSpPr>
        <p:spPr>
          <a:xfrm>
            <a:off x="667910" y="1695766"/>
            <a:ext cx="10893287" cy="365125"/>
          </a:xfrm>
        </p:spPr>
        <p:txBody>
          <a:bodyPr/>
          <a:lstStyle/>
          <a:p>
            <a:pPr marL="0" lvl="1" eaLnBrk="1" hangingPunct="1">
              <a:spcBef>
                <a:spcPct val="0"/>
              </a:spcBef>
              <a:buClr>
                <a:srgbClr val="003273"/>
              </a:buClr>
              <a:buFontTx/>
              <a:buNone/>
            </a:pPr>
            <a:r>
              <a:rPr lang="de-DE" altLang="de-DE" sz="1800" b="1" dirty="0">
                <a:solidFill>
                  <a:srgbClr val="003273"/>
                </a:solidFill>
              </a:rPr>
              <a:t>Die Leistungen aus der gesetzlichen Pflegeversicherung ambulante Pflege</a:t>
            </a:r>
          </a:p>
          <a:p>
            <a:pPr marL="742950" lvl="1" indent="-285750" eaLnBrk="1" hangingPunct="1">
              <a:spcBef>
                <a:spcPct val="0"/>
              </a:spcBef>
              <a:buClr>
                <a:srgbClr val="003273"/>
              </a:buClr>
              <a:buFont typeface="Wingdings" panose="05000000000000000000" pitchFamily="2" charset="2"/>
              <a:buChar char="§"/>
            </a:pPr>
            <a:endParaRPr lang="de-DE" sz="1800" b="1"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a:t>afm Pflegeschutz</a:t>
            </a:r>
          </a:p>
        </p:txBody>
      </p:sp>
      <p:pic>
        <p:nvPicPr>
          <p:cNvPr id="6" name="Grafik 5">
            <a:extLst>
              <a:ext uri="{FF2B5EF4-FFF2-40B4-BE49-F238E27FC236}">
                <a16:creationId xmlns:a16="http://schemas.microsoft.com/office/drawing/2014/main" id="{EA2FA2B3-1F70-4FEE-8783-A7EE2AE51C6B}"/>
              </a:ext>
            </a:extLst>
          </p:cNvPr>
          <p:cNvPicPr>
            <a:picLocks noChangeAspect="1"/>
          </p:cNvPicPr>
          <p:nvPr/>
        </p:nvPicPr>
        <p:blipFill>
          <a:blip r:embed="rId2"/>
          <a:stretch>
            <a:fillRect/>
          </a:stretch>
        </p:blipFill>
        <p:spPr>
          <a:xfrm>
            <a:off x="667910" y="2060891"/>
            <a:ext cx="7529885" cy="1625771"/>
          </a:xfrm>
          <a:prstGeom prst="rect">
            <a:avLst/>
          </a:prstGeom>
        </p:spPr>
      </p:pic>
      <p:pic>
        <p:nvPicPr>
          <p:cNvPr id="8" name="Grafik 7">
            <a:extLst>
              <a:ext uri="{FF2B5EF4-FFF2-40B4-BE49-F238E27FC236}">
                <a16:creationId xmlns:a16="http://schemas.microsoft.com/office/drawing/2014/main" id="{C4E0BCA6-D084-4982-9DC7-F744522E7758}"/>
              </a:ext>
            </a:extLst>
          </p:cNvPr>
          <p:cNvPicPr>
            <a:picLocks noChangeAspect="1"/>
          </p:cNvPicPr>
          <p:nvPr/>
        </p:nvPicPr>
        <p:blipFill>
          <a:blip r:embed="rId3"/>
          <a:stretch>
            <a:fillRect/>
          </a:stretch>
        </p:blipFill>
        <p:spPr>
          <a:xfrm>
            <a:off x="667910" y="4268150"/>
            <a:ext cx="6754168" cy="2286319"/>
          </a:xfrm>
          <a:prstGeom prst="rect">
            <a:avLst/>
          </a:prstGeom>
        </p:spPr>
      </p:pic>
      <p:sp>
        <p:nvSpPr>
          <p:cNvPr id="9" name="Textplatzhalter 3">
            <a:extLst>
              <a:ext uri="{FF2B5EF4-FFF2-40B4-BE49-F238E27FC236}">
                <a16:creationId xmlns:a16="http://schemas.microsoft.com/office/drawing/2014/main" id="{9CF9FFB4-86E0-4FD7-8DB5-9F4049BD506C}"/>
              </a:ext>
            </a:extLst>
          </p:cNvPr>
          <p:cNvSpPr txBox="1">
            <a:spLocks/>
          </p:cNvSpPr>
          <p:nvPr/>
        </p:nvSpPr>
        <p:spPr>
          <a:xfrm>
            <a:off x="667910" y="3903025"/>
            <a:ext cx="10893287" cy="3651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lvl="1">
              <a:spcBef>
                <a:spcPct val="0"/>
              </a:spcBef>
              <a:buClr>
                <a:srgbClr val="003273"/>
              </a:buClr>
              <a:buFontTx/>
              <a:buNone/>
            </a:pPr>
            <a:r>
              <a:rPr lang="de-DE" altLang="de-DE" sz="1800" b="1" dirty="0">
                <a:solidFill>
                  <a:srgbClr val="003273"/>
                </a:solidFill>
              </a:rPr>
              <a:t>Die Leistungen aus der gesetzlichen Pflegeversicherung stationäre Unterbringung</a:t>
            </a:r>
          </a:p>
          <a:p>
            <a:pPr marL="742950" lvl="1" indent="-285750">
              <a:spcBef>
                <a:spcPct val="0"/>
              </a:spcBef>
              <a:buClr>
                <a:srgbClr val="003273"/>
              </a:buClr>
              <a:buFont typeface="Wingdings" panose="05000000000000000000" pitchFamily="2" charset="2"/>
              <a:buChar char="§"/>
            </a:pPr>
            <a:endParaRPr lang="de-DE" sz="1800" b="1" dirty="0">
              <a:solidFill>
                <a:srgbClr val="1D2D4B"/>
              </a:solidFill>
            </a:endParaRPr>
          </a:p>
        </p:txBody>
      </p:sp>
    </p:spTree>
    <p:extLst>
      <p:ext uri="{BB962C8B-B14F-4D97-AF65-F5344CB8AC3E}">
        <p14:creationId xmlns:p14="http://schemas.microsoft.com/office/powerpoint/2010/main" val="1363859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sp>
        <p:nvSpPr>
          <p:cNvPr id="4" name="Textplatzhalter 3"/>
          <p:cNvSpPr>
            <a:spLocks noGrp="1"/>
          </p:cNvSpPr>
          <p:nvPr>
            <p:ph type="body" sz="half" idx="2"/>
          </p:nvPr>
        </p:nvSpPr>
        <p:spPr>
          <a:xfrm>
            <a:off x="667910" y="1695766"/>
            <a:ext cx="10893287" cy="4514203"/>
          </a:xfrm>
        </p:spPr>
        <p:txBody>
          <a:bodyPr/>
          <a:lstStyle/>
          <a:p>
            <a:pPr marL="1572" lvl="1" eaLnBrk="1" hangingPunct="1">
              <a:buClr>
                <a:srgbClr val="003273"/>
              </a:buClr>
              <a:defRPr/>
            </a:pPr>
            <a:r>
              <a:rPr lang="de-DE" sz="2000" b="1" dirty="0">
                <a:solidFill>
                  <a:srgbClr val="003273"/>
                </a:solidFill>
                <a:latin typeface="Arial" charset="0"/>
              </a:rPr>
              <a:t>Fazit</a:t>
            </a:r>
          </a:p>
          <a:p>
            <a:pPr marL="1572" lvl="1" eaLnBrk="1" hangingPunct="1">
              <a:buClr>
                <a:srgbClr val="003273"/>
              </a:buClr>
              <a:defRPr/>
            </a:pPr>
            <a:endParaRPr lang="de-DE" sz="2000" b="1" dirty="0">
              <a:solidFill>
                <a:srgbClr val="003273"/>
              </a:solidFill>
              <a:latin typeface="Arial" charset="0"/>
            </a:endParaRPr>
          </a:p>
          <a:p>
            <a:pPr marL="85725" lvl="1" indent="-85725" eaLnBrk="1" hangingPunct="1">
              <a:buClr>
                <a:srgbClr val="003273"/>
              </a:buClr>
              <a:buFont typeface="Wingdings" pitchFamily="2" charset="2"/>
              <a:buChar char="§"/>
              <a:defRPr/>
            </a:pPr>
            <a:r>
              <a:rPr lang="de-DE" sz="1600" dirty="0">
                <a:solidFill>
                  <a:srgbClr val="1D2D4B"/>
                </a:solidFill>
                <a:latin typeface="Arial" charset="0"/>
              </a:rPr>
              <a:t> Die stärkere Berücksichtigung von Menschen mit kognitiven oder psychischen Beeinträchtigungen ist ein Schritt in die richtige Richtung.</a:t>
            </a:r>
            <a:br>
              <a:rPr lang="de-DE" sz="1600" dirty="0">
                <a:solidFill>
                  <a:srgbClr val="1D2D4B"/>
                </a:solidFill>
                <a:latin typeface="Arial" charset="0"/>
              </a:rPr>
            </a:br>
            <a:endParaRPr lang="de-DE" sz="1600" dirty="0">
              <a:solidFill>
                <a:srgbClr val="1D2D4B"/>
              </a:solidFill>
              <a:latin typeface="Arial" charset="0"/>
            </a:endParaRPr>
          </a:p>
          <a:p>
            <a:pPr marL="85725" lvl="1" indent="-85725" eaLnBrk="1" hangingPunct="1">
              <a:buClr>
                <a:srgbClr val="003273"/>
              </a:buClr>
              <a:buFont typeface="Wingdings" pitchFamily="2" charset="2"/>
              <a:buChar char="§"/>
              <a:defRPr/>
            </a:pPr>
            <a:r>
              <a:rPr lang="de-DE" sz="1600" dirty="0">
                <a:solidFill>
                  <a:srgbClr val="1D2D4B"/>
                </a:solidFill>
                <a:latin typeface="Arial" charset="0"/>
              </a:rPr>
              <a:t> Auch die Anhebung der Leistungen ist zu begrüßen. Allerdings fällt die Verbesserung sehr gering aus und die Lücken bleiben hoch. So fehlen in der höchsten Pflegestufe weiterhin </a:t>
            </a:r>
            <a:r>
              <a:rPr lang="de-DE" sz="1600" b="1" dirty="0">
                <a:solidFill>
                  <a:srgbClr val="1D2D4B"/>
                </a:solidFill>
                <a:latin typeface="Arial" charset="0"/>
              </a:rPr>
              <a:t>mindestens 1.800  €.</a:t>
            </a:r>
          </a:p>
          <a:p>
            <a:pPr marL="0" lvl="1" eaLnBrk="1" hangingPunct="1">
              <a:buClr>
                <a:srgbClr val="003273"/>
              </a:buClr>
              <a:defRPr/>
            </a:pPr>
            <a:endParaRPr lang="de-DE" sz="1600" dirty="0">
              <a:solidFill>
                <a:srgbClr val="1D2D4B"/>
              </a:solidFill>
              <a:latin typeface="Arial" charset="0"/>
            </a:endParaRPr>
          </a:p>
          <a:p>
            <a:pPr marL="85725" lvl="1" indent="-85725" eaLnBrk="1" hangingPunct="1">
              <a:buClr>
                <a:srgbClr val="003273"/>
              </a:buClr>
              <a:buFont typeface="Wingdings" pitchFamily="2" charset="2"/>
              <a:buChar char="§"/>
              <a:defRPr/>
            </a:pPr>
            <a:r>
              <a:rPr lang="de-DE" sz="1600" dirty="0">
                <a:solidFill>
                  <a:srgbClr val="1D2D4B"/>
                </a:solidFill>
                <a:latin typeface="Arial" charset="0"/>
              </a:rPr>
              <a:t> Durch den </a:t>
            </a:r>
            <a:r>
              <a:rPr lang="de-DE" sz="1600" b="1" dirty="0">
                <a:solidFill>
                  <a:srgbClr val="1D2D4B"/>
                </a:solidFill>
                <a:latin typeface="Arial" charset="0"/>
              </a:rPr>
              <a:t>einrichtungseinheitlichen Selbstbehalt</a:t>
            </a:r>
            <a:r>
              <a:rPr lang="de-DE" sz="1600" dirty="0">
                <a:solidFill>
                  <a:srgbClr val="1D2D4B"/>
                </a:solidFill>
                <a:latin typeface="Arial" charset="0"/>
              </a:rPr>
              <a:t> bei stationärer Unterbringung sind die Unterbringungskosten deutlich gestiegen. Die Pflegeheime haben die Neukalkulation sehr häufig für eine Preissteigerung genutzt!</a:t>
            </a:r>
            <a:br>
              <a:rPr lang="de-DE" sz="1600" dirty="0">
                <a:solidFill>
                  <a:srgbClr val="1D2D4B"/>
                </a:solidFill>
                <a:latin typeface="Arial" charset="0"/>
              </a:rPr>
            </a:br>
            <a:endParaRPr lang="de-DE" sz="1600" dirty="0">
              <a:solidFill>
                <a:srgbClr val="1D2D4B"/>
              </a:solidFill>
              <a:latin typeface="Arial" charset="0"/>
            </a:endParaRPr>
          </a:p>
          <a:p>
            <a:pPr marL="85725" lvl="1" indent="-85725" eaLnBrk="1" hangingPunct="1">
              <a:buClr>
                <a:srgbClr val="003273"/>
              </a:buClr>
              <a:buFont typeface="Wingdings" pitchFamily="2" charset="2"/>
              <a:buChar char="§"/>
              <a:defRPr/>
            </a:pPr>
            <a:r>
              <a:rPr lang="de-DE" altLang="de-DE" sz="1600" dirty="0">
                <a:solidFill>
                  <a:srgbClr val="1D2D4B"/>
                </a:solidFill>
                <a:latin typeface="Arial" charset="0"/>
              </a:rPr>
              <a:t> Der große Wurf, der die bisherigen Probleme komplett löst, ist bisher nicht gelungen. Dies wird voraussichtlich immer an den begrenzten finanziellen Mitteln scheitern. Auch die letzte Anhebung der Beitragsätze auf 3,4% (mit einem Kind) bzw. </a:t>
            </a:r>
            <a:r>
              <a:rPr lang="de-DE" altLang="de-DE" sz="1600">
                <a:solidFill>
                  <a:srgbClr val="1D2D4B"/>
                </a:solidFill>
                <a:latin typeface="Arial" charset="0"/>
              </a:rPr>
              <a:t>auf 4,0</a:t>
            </a:r>
            <a:r>
              <a:rPr lang="de-DE" altLang="de-DE" sz="1600" dirty="0">
                <a:solidFill>
                  <a:srgbClr val="1D2D4B"/>
                </a:solidFill>
                <a:latin typeface="Arial" charset="0"/>
              </a:rPr>
              <a:t>% (kinderlose) wird wohl nicht dauerhaft ausreichen.</a:t>
            </a:r>
            <a:endParaRPr lang="de-DE" sz="1600" b="1" dirty="0">
              <a:solidFill>
                <a:srgbClr val="1D2D4B"/>
              </a:solidFill>
              <a:latin typeface="Arial" charset="0"/>
            </a:endParaRPr>
          </a:p>
          <a:p>
            <a:pPr marL="0" lvl="1" eaLnBrk="1" hangingPunct="1">
              <a:buClr>
                <a:srgbClr val="003273"/>
              </a:buClr>
              <a:defRPr/>
            </a:pPr>
            <a:endParaRPr lang="de-DE" sz="1600" dirty="0">
              <a:solidFill>
                <a:srgbClr val="1D2D4B"/>
              </a:solidFill>
              <a:latin typeface="Arial" charset="0"/>
            </a:endParaRPr>
          </a:p>
          <a:p>
            <a:pPr marL="85725" lvl="1" indent="-85725" eaLnBrk="1" hangingPunct="1">
              <a:buClr>
                <a:srgbClr val="003273"/>
              </a:buClr>
              <a:buFont typeface="Wingdings" pitchFamily="2" charset="2"/>
              <a:buChar char="§"/>
              <a:defRPr/>
            </a:pPr>
            <a:r>
              <a:rPr lang="de-DE" altLang="de-DE" sz="1600" dirty="0">
                <a:solidFill>
                  <a:srgbClr val="1D2D4B"/>
                </a:solidFill>
                <a:latin typeface="Arial" charset="0"/>
              </a:rPr>
              <a:t> Von einer Überwindung der Teilkostendeckung sind wir weit entfernt, was die private Pflegevorsorge unverzichtbar macht! Private Vorsorge im Bereich der Pflege ist dringend notwendig!</a:t>
            </a:r>
          </a:p>
          <a:p>
            <a:pPr marL="742950" lvl="1" indent="-285750" eaLnBrk="1" hangingPunct="1">
              <a:spcBef>
                <a:spcPct val="0"/>
              </a:spcBef>
              <a:buClr>
                <a:srgbClr val="003273"/>
              </a:buClr>
              <a:buFont typeface="Wingdings" panose="05000000000000000000" pitchFamily="2" charset="2"/>
              <a:buChar char="§"/>
            </a:pPr>
            <a:endParaRPr lang="de-DE" sz="1800" b="1"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a:t>afm Pflegeschutz</a:t>
            </a:r>
          </a:p>
        </p:txBody>
      </p:sp>
    </p:spTree>
    <p:extLst>
      <p:ext uri="{BB962C8B-B14F-4D97-AF65-F5344CB8AC3E}">
        <p14:creationId xmlns:p14="http://schemas.microsoft.com/office/powerpoint/2010/main" val="4135709629"/>
      </p:ext>
    </p:extLst>
  </p:cSld>
  <p:clrMapOvr>
    <a:masterClrMapping/>
  </p:clrMapOvr>
</p:sld>
</file>

<file path=ppt/theme/theme1.xml><?xml version="1.0" encoding="utf-8"?>
<a:theme xmlns:a="http://schemas.openxmlformats.org/drawingml/2006/main" name="afm PowerPoint-Vorlagen">
  <a:themeElements>
    <a:clrScheme name="Benutzerdefiniert 1">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496</Words>
  <Application>Microsoft Office PowerPoint</Application>
  <PresentationFormat>Breitbild</PresentationFormat>
  <Paragraphs>72</Paragraphs>
  <Slides>9</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vt:i4>
      </vt:variant>
    </vt:vector>
  </HeadingPairs>
  <TitlesOfParts>
    <vt:vector size="13" baseType="lpstr">
      <vt:lpstr>Arial</vt:lpstr>
      <vt:lpstr>Calibri</vt:lpstr>
      <vt:lpstr>Wingdings</vt:lpstr>
      <vt:lpstr>afm PowerPoint-Vorlagen</vt:lpstr>
      <vt:lpstr>   </vt:lpstr>
      <vt:lpstr>afm Pflegeschutz</vt:lpstr>
      <vt:lpstr>afm Pflegeschutz</vt:lpstr>
      <vt:lpstr>afm Pflegeschutz</vt:lpstr>
      <vt:lpstr>afm Pflegeschutz</vt:lpstr>
      <vt:lpstr>afm Pflegeschutz</vt:lpstr>
      <vt:lpstr>afm Pflegeschutz</vt:lpstr>
      <vt:lpstr>afm Pflegeschutz</vt:lpstr>
      <vt:lpstr>afm Pflegeschutz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Sarina Oelker</dc:creator>
  <cp:lastModifiedBy>Juschkus, Heiko</cp:lastModifiedBy>
  <cp:revision>295</cp:revision>
  <cp:lastPrinted>2019-08-21T13:01:55Z</cp:lastPrinted>
  <dcterms:created xsi:type="dcterms:W3CDTF">2019-08-21T08:57:07Z</dcterms:created>
  <dcterms:modified xsi:type="dcterms:W3CDTF">2024-08-16T13:47:03Z</dcterms:modified>
</cp:coreProperties>
</file>