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8"/>
  </p:notesMasterIdLst>
  <p:handoutMasterIdLst>
    <p:handoutMasterId r:id="rId39"/>
  </p:handoutMasterIdLst>
  <p:sldIdLst>
    <p:sldId id="367" r:id="rId2"/>
    <p:sldId id="397" r:id="rId3"/>
    <p:sldId id="495" r:id="rId4"/>
    <p:sldId id="499" r:id="rId5"/>
    <p:sldId id="509" r:id="rId6"/>
    <p:sldId id="511" r:id="rId7"/>
    <p:sldId id="510" r:id="rId8"/>
    <p:sldId id="502" r:id="rId9"/>
    <p:sldId id="508" r:id="rId10"/>
    <p:sldId id="498" r:id="rId11"/>
    <p:sldId id="503" r:id="rId12"/>
    <p:sldId id="506" r:id="rId13"/>
    <p:sldId id="505" r:id="rId14"/>
    <p:sldId id="478" r:id="rId15"/>
    <p:sldId id="542" r:id="rId16"/>
    <p:sldId id="522" r:id="rId17"/>
    <p:sldId id="523" r:id="rId18"/>
    <p:sldId id="525" r:id="rId19"/>
    <p:sldId id="526" r:id="rId20"/>
    <p:sldId id="527" r:id="rId21"/>
    <p:sldId id="528" r:id="rId22"/>
    <p:sldId id="529" r:id="rId23"/>
    <p:sldId id="543" r:id="rId24"/>
    <p:sldId id="530" r:id="rId25"/>
    <p:sldId id="531" r:id="rId26"/>
    <p:sldId id="516" r:id="rId27"/>
    <p:sldId id="532" r:id="rId28"/>
    <p:sldId id="535" r:id="rId29"/>
    <p:sldId id="536" r:id="rId30"/>
    <p:sldId id="537" r:id="rId31"/>
    <p:sldId id="533" r:id="rId32"/>
    <p:sldId id="534" r:id="rId33"/>
    <p:sldId id="538" r:id="rId34"/>
    <p:sldId id="541" r:id="rId35"/>
    <p:sldId id="539" r:id="rId36"/>
    <p:sldId id="298" r:id="rId37"/>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DED"/>
    <a:srgbClr val="D0CECE"/>
    <a:srgbClr val="FFFF00"/>
    <a:srgbClr val="1D2D4B"/>
    <a:srgbClr val="137C9B"/>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15" d="100"/>
          <a:sy n="115" d="100"/>
        </p:scale>
        <p:origin x="120" y="36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01.08.2024</a:t>
            </a:fld>
            <a:endParaRPr lang="de-DE" dirty="0"/>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dirty="0"/>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01.08.2024</a:t>
            </a:fld>
            <a:endParaRPr lang="de-DE" dirty="0"/>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dirty="0"/>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38962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a:t>Tabelle durch Klicken auf Symbol hinzufügen</a:t>
            </a:r>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a:t>Diagramm durch Klicken auf Symbol hinzufügen</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a:t>Bild durch Klicken auf Symbol hinzufügen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a:t>Tabelle durch Klicken auf Symbol hinzufügen</a:t>
            </a:r>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a:t>Diagramm durch Klicken auf Symbol hinzufügen</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a:t>Bild durch Klicken auf Symbol hinzufügen</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64067" y="1874977"/>
            <a:ext cx="11472333" cy="4093428"/>
          </a:xfrm>
          <a:prstGeom prst="rect">
            <a:avLst/>
          </a:prstGeom>
          <a:noFill/>
        </p:spPr>
        <p:txBody>
          <a:bodyPr wrap="square" rtlCol="0">
            <a:spAutoFit/>
          </a:bodyPr>
          <a:lstStyle/>
          <a:p>
            <a:pPr algn="ctr"/>
            <a:r>
              <a:rPr lang="de-DE" altLang="de-DE" sz="4000" kern="0" dirty="0"/>
              <a:t>Neues aus dem Bereich Privatversicherungen</a:t>
            </a:r>
            <a:endParaRPr lang="de-DE" sz="4000" dirty="0"/>
          </a:p>
          <a:p>
            <a:pPr algn="ctr"/>
            <a:endParaRPr lang="de-DE" sz="2800" dirty="0"/>
          </a:p>
          <a:p>
            <a:pPr algn="ctr"/>
            <a:r>
              <a:rPr lang="de-DE" sz="2800" dirty="0"/>
              <a:t>Update Privat | Concordia</a:t>
            </a:r>
          </a:p>
          <a:p>
            <a:pPr algn="ctr"/>
            <a:r>
              <a:rPr lang="de-DE" sz="2800" dirty="0"/>
              <a:t>Spezial</a:t>
            </a:r>
          </a:p>
          <a:p>
            <a:pPr algn="ctr"/>
            <a:endParaRPr lang="de-DE" sz="2800" dirty="0"/>
          </a:p>
          <a:p>
            <a:pPr algn="ctr"/>
            <a:endParaRPr lang="de-DE" sz="2800" dirty="0"/>
          </a:p>
          <a:p>
            <a:pPr algn="ctr"/>
            <a:r>
              <a:rPr lang="de-DE" sz="2000" dirty="0"/>
              <a:t>Referent: Andreas Kiss</a:t>
            </a:r>
          </a:p>
          <a:p>
            <a:pPr algn="ctr"/>
            <a:endParaRPr lang="de-DE" sz="2000" dirty="0"/>
          </a:p>
          <a:p>
            <a:pPr algn="ctr"/>
            <a:endParaRPr lang="de-DE" sz="2000" dirty="0"/>
          </a:p>
          <a:p>
            <a:r>
              <a:rPr lang="de-DE" sz="2000" dirty="0"/>
              <a:t>Hamburg, den 02. August 2024</a:t>
            </a:r>
          </a:p>
        </p:txBody>
      </p:sp>
    </p:spTree>
    <p:extLst>
      <p:ext uri="{BB962C8B-B14F-4D97-AF65-F5344CB8AC3E}">
        <p14:creationId xmlns:p14="http://schemas.microsoft.com/office/powerpoint/2010/main" val="31139626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10</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317479" y="2872520"/>
            <a:ext cx="11343218" cy="695074"/>
          </a:xfrm>
        </p:spPr>
        <p:txBody>
          <a:bodyPr/>
          <a:lstStyle/>
          <a:p>
            <a:pPr algn="ctr"/>
            <a:r>
              <a:rPr lang="de-DE" sz="1800" dirty="0">
                <a:effectLst/>
                <a:latin typeface="Calibri" panose="020F0502020204030204" pitchFamily="34" charset="0"/>
                <a:ea typeface="Calibri" panose="020F0502020204030204" pitchFamily="34" charset="0"/>
              </a:rPr>
              <a:t>Berechnung / Angebot und Antrag </a:t>
            </a:r>
            <a:endParaRPr lang="de-DE" sz="1800" dirty="0">
              <a:latin typeface="Calibri" panose="020F0502020204030204" pitchFamily="34" charset="0"/>
              <a:ea typeface="Calibri" panose="020F0502020204030204" pitchFamily="34" charset="0"/>
            </a:endParaRPr>
          </a:p>
          <a:p>
            <a:pPr algn="ctr"/>
            <a:r>
              <a:rPr lang="de-DE" sz="1800" dirty="0">
                <a:latin typeface="Calibri" panose="020F0502020204030204" pitchFamily="34" charset="0"/>
                <a:ea typeface="Calibri" panose="020F0502020204030204" pitchFamily="34" charset="0"/>
              </a:rPr>
              <a:t>sind </a:t>
            </a:r>
            <a:r>
              <a:rPr lang="de-DE" sz="1800" dirty="0">
                <a:effectLst/>
                <a:latin typeface="Calibri" panose="020F0502020204030204" pitchFamily="34" charset="0"/>
                <a:ea typeface="Calibri" panose="020F0502020204030204" pitchFamily="34" charset="0"/>
              </a:rPr>
              <a:t>ausschließlich über SmartConsult möglich</a:t>
            </a:r>
          </a:p>
          <a:p>
            <a:r>
              <a:rPr lang="de-DE" sz="1800" dirty="0">
                <a:effectLst/>
                <a:latin typeface="Calibri" panose="020F0502020204030204" pitchFamily="34" charset="0"/>
                <a:ea typeface="Calibri" panose="020F0502020204030204" pitchFamily="34" charset="0"/>
              </a:rPr>
              <a:t> </a:t>
            </a:r>
          </a:p>
          <a:p>
            <a:endParaRPr lang="de-DE" sz="1800" dirty="0">
              <a:effectLst/>
              <a:latin typeface="Calibri" panose="020F0502020204030204" pitchFamily="34" charset="0"/>
              <a:ea typeface="Calibri" panose="020F0502020204030204" pitchFamily="34" charset="0"/>
            </a:endParaRPr>
          </a:p>
        </p:txBody>
      </p:sp>
      <p:sp>
        <p:nvSpPr>
          <p:cNvPr id="7" name="Textplatzhalter 3">
            <a:extLst>
              <a:ext uri="{FF2B5EF4-FFF2-40B4-BE49-F238E27FC236}">
                <a16:creationId xmlns:a16="http://schemas.microsoft.com/office/drawing/2014/main" id="{CE6D7DFD-568E-49D3-8854-B6DA30ED894C}"/>
              </a:ext>
            </a:extLst>
          </p:cNvPr>
          <p:cNvSpPr txBox="1">
            <a:spLocks/>
          </p:cNvSpPr>
          <p:nvPr/>
        </p:nvSpPr>
        <p:spPr>
          <a:xfrm>
            <a:off x="2316893" y="3891599"/>
            <a:ext cx="7558214" cy="1636365"/>
          </a:xfrm>
          <a:prstGeom prst="rect">
            <a:avLst/>
          </a:prstGeom>
          <a:solidFill>
            <a:schemeClr val="accent6">
              <a:lumMod val="20000"/>
              <a:lumOff val="80000"/>
            </a:scheme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dirty="0">
                <a:latin typeface="Calibri" panose="020F0502020204030204" pitchFamily="34" charset="0"/>
                <a:ea typeface="Calibri" panose="020F0502020204030204" pitchFamily="34" charset="0"/>
              </a:rPr>
              <a:t>ACHTUNG / WICHTIG</a:t>
            </a:r>
          </a:p>
          <a:p>
            <a:pPr algn="ctr"/>
            <a:r>
              <a:rPr lang="de-DE" sz="1600" b="1" dirty="0">
                <a:latin typeface="Calibri" panose="020F0502020204030204" pitchFamily="34" charset="0"/>
                <a:ea typeface="Calibri" panose="020F0502020204030204" pitchFamily="34" charset="0"/>
              </a:rPr>
              <a:t>Baujahre älter 50 Jahre (1974) und Vorschäden </a:t>
            </a:r>
          </a:p>
          <a:p>
            <a:pPr algn="ctr"/>
            <a:r>
              <a:rPr lang="de-DE" sz="1600" dirty="0">
                <a:latin typeface="Calibri" panose="020F0502020204030204" pitchFamily="34" charset="0"/>
                <a:ea typeface="Calibri" panose="020F0502020204030204" pitchFamily="34" charset="0"/>
              </a:rPr>
              <a:t>werden in der Auswertung mit Prämien angezeigt</a:t>
            </a:r>
          </a:p>
          <a:p>
            <a:pPr algn="ctr"/>
            <a:r>
              <a:rPr lang="de-DE" sz="1600" dirty="0">
                <a:latin typeface="Calibri" panose="020F0502020204030204" pitchFamily="34" charset="0"/>
                <a:ea typeface="Calibri" panose="020F0502020204030204" pitchFamily="34" charset="0"/>
              </a:rPr>
              <a:t>-- ES GELTEN DIE ANNAHMERICHTLINIEN -- </a:t>
            </a:r>
            <a:br>
              <a:rPr lang="de-DE" sz="1600" dirty="0">
                <a:latin typeface="Calibri" panose="020F0502020204030204" pitchFamily="34" charset="0"/>
                <a:ea typeface="Calibri" panose="020F0502020204030204" pitchFamily="34" charset="0"/>
              </a:rPr>
            </a:br>
            <a:r>
              <a:rPr lang="de-DE" sz="1600" b="1" dirty="0">
                <a:latin typeface="Calibri" panose="020F0502020204030204" pitchFamily="34" charset="0"/>
                <a:ea typeface="Calibri" panose="020F0502020204030204" pitchFamily="34" charset="0"/>
              </a:rPr>
              <a:t>Bitte diese Risiken nicht einreichen</a:t>
            </a:r>
            <a:r>
              <a:rPr lang="de-DE" sz="1600" dirty="0">
                <a:latin typeface="Calibri" panose="020F0502020204030204" pitchFamily="34" charset="0"/>
                <a:ea typeface="Calibri" panose="020F0502020204030204" pitchFamily="34" charset="0"/>
              </a:rPr>
              <a:t>.</a:t>
            </a:r>
          </a:p>
        </p:txBody>
      </p:sp>
    </p:spTree>
    <p:extLst>
      <p:ext uri="{BB962C8B-B14F-4D97-AF65-F5344CB8AC3E}">
        <p14:creationId xmlns:p14="http://schemas.microsoft.com/office/powerpoint/2010/main" val="439288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396062"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p:txBody>
      </p:sp>
      <p:pic>
        <p:nvPicPr>
          <p:cNvPr id="8" name="Grafik 7">
            <a:extLst>
              <a:ext uri="{FF2B5EF4-FFF2-40B4-BE49-F238E27FC236}">
                <a16:creationId xmlns:a16="http://schemas.microsoft.com/office/drawing/2014/main" id="{EB952E14-3985-4ECA-A758-AD5945B0B2E7}"/>
              </a:ext>
            </a:extLst>
          </p:cNvPr>
          <p:cNvPicPr>
            <a:picLocks noChangeAspect="1"/>
          </p:cNvPicPr>
          <p:nvPr/>
        </p:nvPicPr>
        <p:blipFill>
          <a:blip r:embed="rId2"/>
          <a:stretch>
            <a:fillRect/>
          </a:stretch>
        </p:blipFill>
        <p:spPr>
          <a:xfrm>
            <a:off x="4214121" y="1953376"/>
            <a:ext cx="5378768" cy="4051791"/>
          </a:xfrm>
          <a:prstGeom prst="rect">
            <a:avLst/>
          </a:prstGeom>
        </p:spPr>
      </p:pic>
    </p:spTree>
    <p:extLst>
      <p:ext uri="{BB962C8B-B14F-4D97-AF65-F5344CB8AC3E}">
        <p14:creationId xmlns:p14="http://schemas.microsoft.com/office/powerpoint/2010/main" val="4062124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736884"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a:p>
            <a:r>
              <a:rPr lang="de-DE" sz="1600" dirty="0"/>
              <a:t>Elementar</a:t>
            </a:r>
          </a:p>
          <a:p>
            <a:r>
              <a:rPr lang="de-DE" sz="1600" dirty="0"/>
              <a:t>Ableitung bis 5.000 €</a:t>
            </a:r>
          </a:p>
          <a:p>
            <a:r>
              <a:rPr lang="de-DE" sz="1600" dirty="0"/>
              <a:t>Glas</a:t>
            </a:r>
          </a:p>
        </p:txBody>
      </p:sp>
      <p:pic>
        <p:nvPicPr>
          <p:cNvPr id="8" name="Grafik 7">
            <a:extLst>
              <a:ext uri="{FF2B5EF4-FFF2-40B4-BE49-F238E27FC236}">
                <a16:creationId xmlns:a16="http://schemas.microsoft.com/office/drawing/2014/main" id="{80D42BB6-E7C0-4561-BA8F-E140C6D58737}"/>
              </a:ext>
            </a:extLst>
          </p:cNvPr>
          <p:cNvPicPr>
            <a:picLocks noChangeAspect="1"/>
          </p:cNvPicPr>
          <p:nvPr/>
        </p:nvPicPr>
        <p:blipFill>
          <a:blip r:embed="rId2"/>
          <a:stretch>
            <a:fillRect/>
          </a:stretch>
        </p:blipFill>
        <p:spPr>
          <a:xfrm>
            <a:off x="4471599" y="1755536"/>
            <a:ext cx="4798925" cy="4262507"/>
          </a:xfrm>
          <a:prstGeom prst="rect">
            <a:avLst/>
          </a:prstGeom>
        </p:spPr>
      </p:pic>
    </p:spTree>
    <p:extLst>
      <p:ext uri="{BB962C8B-B14F-4D97-AF65-F5344CB8AC3E}">
        <p14:creationId xmlns:p14="http://schemas.microsoft.com/office/powerpoint/2010/main" val="4138996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736884"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a:p>
            <a:r>
              <a:rPr lang="de-DE" sz="1600" dirty="0"/>
              <a:t>Elementar</a:t>
            </a:r>
          </a:p>
          <a:p>
            <a:r>
              <a:rPr lang="de-DE" sz="1600" dirty="0"/>
              <a:t>Ableitung bis 10.000 €</a:t>
            </a:r>
          </a:p>
          <a:p>
            <a:r>
              <a:rPr lang="de-DE" sz="1600" dirty="0"/>
              <a:t>Glas</a:t>
            </a:r>
          </a:p>
        </p:txBody>
      </p:sp>
      <p:pic>
        <p:nvPicPr>
          <p:cNvPr id="7" name="Grafik 6">
            <a:extLst>
              <a:ext uri="{FF2B5EF4-FFF2-40B4-BE49-F238E27FC236}">
                <a16:creationId xmlns:a16="http://schemas.microsoft.com/office/drawing/2014/main" id="{18DF2920-0D4B-4881-87B4-D1C8F988B128}"/>
              </a:ext>
            </a:extLst>
          </p:cNvPr>
          <p:cNvPicPr>
            <a:picLocks noChangeAspect="1"/>
          </p:cNvPicPr>
          <p:nvPr/>
        </p:nvPicPr>
        <p:blipFill>
          <a:blip r:embed="rId2"/>
          <a:stretch>
            <a:fillRect/>
          </a:stretch>
        </p:blipFill>
        <p:spPr>
          <a:xfrm>
            <a:off x="4237846" y="1755536"/>
            <a:ext cx="5496358" cy="4393146"/>
          </a:xfrm>
          <a:prstGeom prst="rect">
            <a:avLst/>
          </a:prstGeom>
        </p:spPr>
      </p:pic>
    </p:spTree>
    <p:extLst>
      <p:ext uri="{BB962C8B-B14F-4D97-AF65-F5344CB8AC3E}">
        <p14:creationId xmlns:p14="http://schemas.microsoft.com/office/powerpoint/2010/main" val="4151694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dirty="0"/>
          </a:p>
        </p:txBody>
      </p:sp>
      <p:sp>
        <p:nvSpPr>
          <p:cNvPr id="3" name="Textplatzhalter 2"/>
          <p:cNvSpPr>
            <a:spLocks noGrp="1"/>
          </p:cNvSpPr>
          <p:nvPr>
            <p:ph type="body" sz="quarter" idx="10"/>
          </p:nvPr>
        </p:nvSpPr>
        <p:spPr/>
        <p:txBody>
          <a:bodyPr/>
          <a:lstStyle/>
          <a:p>
            <a:r>
              <a:rPr lang="de-DE" dirty="0"/>
              <a:t>Prämienvergleich und Bewertung – unser Fazit</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10168462"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600" dirty="0"/>
              <a:t>ITL Eurosecure 2008/2010</a:t>
            </a:r>
          </a:p>
          <a:p>
            <a:r>
              <a:rPr lang="de-DE" sz="1200" dirty="0"/>
              <a:t>Vorteil   :  sehr günstige Prämie / top Anbindung an den Versicherer</a:t>
            </a:r>
          </a:p>
          <a:p>
            <a:r>
              <a:rPr lang="de-DE" sz="1200" dirty="0"/>
              <a:t>Nachteil:  in vielen Punkten dem Markt gegenüber nicht mehr leistungsstark genug – aber immer noch eine gesunde Basisdeckung</a:t>
            </a:r>
            <a:endParaRPr lang="de-DE" sz="1600" dirty="0"/>
          </a:p>
          <a:p>
            <a:pPr marL="0" indent="0">
              <a:buNone/>
            </a:pPr>
            <a:r>
              <a:rPr lang="de-DE" sz="1600" dirty="0"/>
              <a:t>ITL EurosecurePlus </a:t>
            </a:r>
          </a:p>
          <a:p>
            <a:r>
              <a:rPr lang="de-DE" sz="1200" dirty="0"/>
              <a:t>Vorteil   : guter und leistungsstarker Tarif  ohne große Abfrage von Ausstattungsmerkmalen</a:t>
            </a:r>
          </a:p>
          <a:p>
            <a:r>
              <a:rPr lang="de-DE" sz="1200" dirty="0"/>
              <a:t>Nachteil: Prämienniveau oft zu hoch / Schadenfreiheitssystem</a:t>
            </a:r>
          </a:p>
          <a:p>
            <a:pPr marL="0" indent="0">
              <a:buNone/>
            </a:pPr>
            <a:r>
              <a:rPr lang="de-DE" sz="1600" dirty="0"/>
              <a:t>Concordia Optimal afm</a:t>
            </a:r>
          </a:p>
          <a:p>
            <a:r>
              <a:rPr lang="de-DE" sz="1200" dirty="0"/>
              <a:t>Vorteil   : extrem gutes Preis-Leistungsverhältnis / Versicherer mit sehr guter Anbindung und Flexibilität</a:t>
            </a:r>
          </a:p>
          <a:p>
            <a:r>
              <a:rPr lang="de-DE" sz="1200" dirty="0"/>
              <a:t>Nachteil: zur Zeit nur positiv Risiken – Antrag zur Zeit nur über SC</a:t>
            </a:r>
          </a:p>
          <a:p>
            <a:pPr marL="0" indent="0">
              <a:buNone/>
            </a:pPr>
            <a:r>
              <a:rPr lang="de-DE" sz="1600" dirty="0"/>
              <a:t>Domcura Top-Schutz </a:t>
            </a:r>
          </a:p>
          <a:p>
            <a:r>
              <a:rPr lang="de-DE" sz="1200" dirty="0"/>
              <a:t>Vorteil   : sehr gutes Preis-Leistungsverhältnis / extrem hoher Versicherungsumfang</a:t>
            </a:r>
          </a:p>
          <a:p>
            <a:r>
              <a:rPr lang="de-DE" sz="1200" dirty="0"/>
              <a:t>Nachteil: Assekuradeur (rechts und links vom Weg nicht viel Spielraum)</a:t>
            </a:r>
          </a:p>
          <a:p>
            <a:pPr marL="0" indent="0">
              <a:buNone/>
            </a:pPr>
            <a:endParaRPr lang="de-DE" sz="1600" dirty="0"/>
          </a:p>
        </p:txBody>
      </p:sp>
    </p:spTree>
    <p:extLst>
      <p:ext uri="{BB962C8B-B14F-4D97-AF65-F5344CB8AC3E}">
        <p14:creationId xmlns:p14="http://schemas.microsoft.com/office/powerpoint/2010/main" val="130350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dirty="0"/>
          </a:p>
        </p:txBody>
      </p:sp>
      <p:sp>
        <p:nvSpPr>
          <p:cNvPr id="3" name="Textplatzhalter 2"/>
          <p:cNvSpPr>
            <a:spLocks noGrp="1"/>
          </p:cNvSpPr>
          <p:nvPr>
            <p:ph type="body" sz="quarter" idx="10"/>
          </p:nvPr>
        </p:nvSpPr>
        <p:spPr/>
        <p:txBody>
          <a:bodyPr/>
          <a:lstStyle/>
          <a:p>
            <a:r>
              <a:rPr lang="de-DE" dirty="0"/>
              <a:t>Agenda</a:t>
            </a:r>
          </a:p>
        </p:txBody>
      </p:sp>
      <p:sp>
        <p:nvSpPr>
          <p:cNvPr id="4" name="Textplatzhalter 3"/>
          <p:cNvSpPr>
            <a:spLocks noGrp="1"/>
          </p:cNvSpPr>
          <p:nvPr>
            <p:ph type="body" sz="half" idx="2"/>
          </p:nvPr>
        </p:nvSpPr>
        <p:spPr>
          <a:xfrm>
            <a:off x="369357" y="2247681"/>
            <a:ext cx="11343218" cy="4011803"/>
          </a:xfrm>
        </p:spPr>
        <p:txBody>
          <a:bodyPr/>
          <a:lstStyle/>
          <a:p>
            <a:pPr marL="285750" indent="-285750">
              <a:spcBef>
                <a:spcPct val="50000"/>
              </a:spcBef>
              <a:buFont typeface="Wingdings" panose="05000000000000000000" pitchFamily="2" charset="2"/>
              <a:buChar char="§"/>
            </a:pPr>
            <a:endParaRPr lang="de-DE" altLang="de-DE" dirty="0"/>
          </a:p>
          <a:p>
            <a:pPr marL="285750" indent="-285750">
              <a:spcBef>
                <a:spcPct val="50000"/>
              </a:spcBef>
              <a:buFont typeface="Wingdings" panose="05000000000000000000" pitchFamily="2" charset="2"/>
              <a:buChar char="§"/>
            </a:pPr>
            <a:r>
              <a:rPr lang="de-DE" altLang="de-DE" dirty="0">
                <a:solidFill>
                  <a:schemeClr val="bg1">
                    <a:lumMod val="75000"/>
                  </a:schemeClr>
                </a:solidFill>
              </a:rPr>
              <a:t>Concordia – afm Wohngebäude Tarif </a:t>
            </a:r>
          </a:p>
          <a:p>
            <a:pPr marL="742950" lvl="1" indent="-285750">
              <a:spcBef>
                <a:spcPct val="50000"/>
              </a:spcBef>
              <a:buFont typeface="Wingdings" panose="05000000000000000000" pitchFamily="2" charset="2"/>
              <a:buChar char="§"/>
            </a:pPr>
            <a:r>
              <a:rPr lang="de-DE" altLang="de-DE" sz="1600" dirty="0">
                <a:solidFill>
                  <a:schemeClr val="bg1">
                    <a:lumMod val="75000"/>
                  </a:schemeClr>
                </a:solidFill>
              </a:rPr>
              <a:t>Besonderheiten</a:t>
            </a:r>
          </a:p>
          <a:p>
            <a:pPr marL="742950" lvl="1" indent="-285750">
              <a:spcBef>
                <a:spcPct val="50000"/>
              </a:spcBef>
              <a:buFont typeface="Wingdings" panose="05000000000000000000" pitchFamily="2" charset="2"/>
              <a:buChar char="§"/>
            </a:pPr>
            <a:r>
              <a:rPr lang="de-DE" altLang="de-DE" sz="1600" dirty="0">
                <a:solidFill>
                  <a:schemeClr val="bg1">
                    <a:lumMod val="75000"/>
                  </a:schemeClr>
                </a:solidFill>
              </a:rPr>
              <a:t>Marktpositionierung </a:t>
            </a:r>
            <a:endParaRPr lang="de-DE" altLang="de-DE" dirty="0">
              <a:solidFill>
                <a:schemeClr val="bg1">
                  <a:lumMod val="75000"/>
                </a:schemeClr>
              </a:solidFill>
            </a:endParaRPr>
          </a:p>
          <a:p>
            <a:pPr marL="285750" indent="-285750">
              <a:spcBef>
                <a:spcPct val="50000"/>
              </a:spcBef>
              <a:buFont typeface="Wingdings" panose="05000000000000000000" pitchFamily="2" charset="2"/>
              <a:buChar char="§"/>
            </a:pPr>
            <a:r>
              <a:rPr lang="de-DE" altLang="de-DE" dirty="0">
                <a:solidFill>
                  <a:schemeClr val="tx1"/>
                </a:solidFill>
              </a:rPr>
              <a:t>Concordia – afm Sorglos RS-Tarif </a:t>
            </a:r>
          </a:p>
          <a:p>
            <a:pPr marL="742950" lvl="1" indent="-285750">
              <a:spcBef>
                <a:spcPct val="50000"/>
              </a:spcBef>
              <a:buFont typeface="Wingdings" panose="05000000000000000000" pitchFamily="2" charset="2"/>
              <a:buChar char="§"/>
            </a:pPr>
            <a:r>
              <a:rPr lang="de-DE" altLang="de-DE" sz="1600" dirty="0"/>
              <a:t>Besonderheiten</a:t>
            </a:r>
          </a:p>
          <a:p>
            <a:pPr marL="742950" lvl="1" indent="-285750">
              <a:spcBef>
                <a:spcPct val="50000"/>
              </a:spcBef>
              <a:buFont typeface="Wingdings" panose="05000000000000000000" pitchFamily="2" charset="2"/>
              <a:buChar char="§"/>
            </a:pPr>
            <a:r>
              <a:rPr lang="de-DE" altLang="de-DE" sz="1600" dirty="0"/>
              <a:t>Marktpositionierung </a:t>
            </a:r>
            <a:endParaRPr lang="de-DE" altLang="de-DE" dirty="0"/>
          </a:p>
          <a:p>
            <a:pPr marL="285750" indent="-285750">
              <a:spcBef>
                <a:spcPct val="50000"/>
              </a:spcBef>
              <a:buFont typeface="Wingdings" panose="05000000000000000000" pitchFamily="2" charset="2"/>
              <a:buChar char="§"/>
            </a:pPr>
            <a:r>
              <a:rPr lang="de-DE" altLang="de-DE" dirty="0">
                <a:solidFill>
                  <a:schemeClr val="bg1">
                    <a:lumMod val="85000"/>
                  </a:schemeClr>
                </a:solidFill>
              </a:rPr>
              <a:t>Concordia – Kleinflotte - große Beitragsgarantie</a:t>
            </a:r>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r>
              <a:rPr lang="de-DE" altLang="de-DE" sz="1600" b="1" dirty="0"/>
              <a:t>Hinweis</a:t>
            </a:r>
          </a:p>
          <a:p>
            <a:pPr marL="285750" indent="-285750">
              <a:spcBef>
                <a:spcPct val="50000"/>
              </a:spcBef>
              <a:buFont typeface="Wingdings" panose="05000000000000000000" pitchFamily="2" charset="2"/>
              <a:buChar char="§"/>
            </a:pPr>
            <a:r>
              <a:rPr lang="de-DE" altLang="de-DE" sz="1400" dirty="0"/>
              <a:t>Grundlage sind die Regelungen des GDV nach AKB 2015 – Stand 28.05.2021</a:t>
            </a:r>
          </a:p>
        </p:txBody>
      </p:sp>
      <p:sp>
        <p:nvSpPr>
          <p:cNvPr id="5" name="Titel 4"/>
          <p:cNvSpPr>
            <a:spLocks noGrp="1"/>
          </p:cNvSpPr>
          <p:nvPr>
            <p:ph type="title"/>
          </p:nvPr>
        </p:nvSpPr>
        <p:spPr/>
        <p:txBody>
          <a:bodyPr/>
          <a:lstStyle/>
          <a:p>
            <a:r>
              <a:rPr lang="de-DE" cap="none" dirty="0"/>
              <a:t>Update Privat | Concordia - Spezial</a:t>
            </a:r>
            <a:endParaRPr lang="de-DE" dirty="0"/>
          </a:p>
        </p:txBody>
      </p:sp>
    </p:spTree>
    <p:extLst>
      <p:ext uri="{BB962C8B-B14F-4D97-AF65-F5344CB8AC3E}">
        <p14:creationId xmlns:p14="http://schemas.microsoft.com/office/powerpoint/2010/main" val="504906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16</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Arial" panose="020B0604020202020204" pitchFamily="34" charset="0"/>
                <a:ea typeface="Calibri" panose="020F0502020204030204" pitchFamily="34" charset="0"/>
                <a:cs typeface="Times New Roman" panose="02020603050405020304" pitchFamily="18" charset="0"/>
              </a:rPr>
              <a:t>Im Privatbereich können mit unserer Hauptempfehlung Concordia oder auch </a:t>
            </a:r>
            <a:r>
              <a:rPr lang="de-DE" sz="1800" dirty="0" err="1">
                <a:effectLst/>
                <a:latin typeface="Arial" panose="020B0604020202020204" pitchFamily="34" charset="0"/>
                <a:ea typeface="Calibri" panose="020F0502020204030204" pitchFamily="34" charset="0"/>
                <a:cs typeface="Times New Roman" panose="02020603050405020304" pitchFamily="18" charset="0"/>
              </a:rPr>
              <a:t>Auxillia</a:t>
            </a:r>
            <a:r>
              <a:rPr lang="de-DE" sz="1800" dirty="0">
                <a:effectLst/>
                <a:latin typeface="Arial" panose="020B0604020202020204" pitchFamily="34" charset="0"/>
                <a:ea typeface="Calibri" panose="020F0502020204030204" pitchFamily="34" charset="0"/>
                <a:cs typeface="Times New Roman" panose="02020603050405020304" pitchFamily="18" charset="0"/>
              </a:rPr>
              <a:t> nicht viel falsch machen. Die beiden Versicherer sind relativ identisch.</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Es handelt sich bei beiden Tarifen </a:t>
            </a:r>
            <a:r>
              <a:rPr lang="de-DE" sz="1800" dirty="0" err="1">
                <a:effectLst/>
                <a:latin typeface="Arial" panose="020B0604020202020204" pitchFamily="34" charset="0"/>
                <a:ea typeface="Calibri" panose="020F0502020204030204" pitchFamily="34" charset="0"/>
                <a:cs typeface="Times New Roman" panose="02020603050405020304" pitchFamily="18" charset="0"/>
              </a:rPr>
              <a:t>Auxilia</a:t>
            </a:r>
            <a:r>
              <a:rPr lang="de-DE" sz="1800" dirty="0">
                <a:effectLst/>
                <a:latin typeface="Arial" panose="020B0604020202020204" pitchFamily="34" charset="0"/>
                <a:ea typeface="Calibri" panose="020F0502020204030204" pitchFamily="34" charset="0"/>
                <a:cs typeface="Times New Roman" panose="02020603050405020304" pitchFamily="18" charset="0"/>
              </a:rPr>
              <a:t> - </a:t>
            </a:r>
            <a:r>
              <a:rPr lang="de-DE" sz="1800" dirty="0" err="1">
                <a:effectLst/>
                <a:latin typeface="Arial" panose="020B0604020202020204" pitchFamily="34" charset="0"/>
                <a:ea typeface="Calibri" panose="020F0502020204030204" pitchFamily="34" charset="0"/>
                <a:cs typeface="Times New Roman" panose="02020603050405020304" pitchFamily="18" charset="0"/>
              </a:rPr>
              <a:t>JurPrivat</a:t>
            </a:r>
            <a:r>
              <a:rPr lang="de-DE" sz="1800" dirty="0">
                <a:effectLst/>
                <a:latin typeface="Arial" panose="020B0604020202020204" pitchFamily="34" charset="0"/>
                <a:ea typeface="Calibri" panose="020F0502020204030204" pitchFamily="34" charset="0"/>
                <a:cs typeface="Times New Roman" panose="02020603050405020304" pitchFamily="18" charset="0"/>
              </a:rPr>
              <a:t> und Concordia - Sorglos um Kompakttarife, d. h. die Bausteine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de-DE" sz="1800" dirty="0">
                <a:effectLst/>
                <a:latin typeface="Arial" panose="020B060402020202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de-DE" sz="1800" dirty="0">
                <a:effectLst/>
                <a:latin typeface="Arial" panose="020B0604020202020204" pitchFamily="34" charset="0"/>
                <a:ea typeface="Calibri" panose="020F0502020204030204" pitchFamily="34" charset="0"/>
                <a:cs typeface="Arial" panose="020B0604020202020204" pitchFamily="34" charset="0"/>
              </a:rPr>
              <a:t>Privat</a:t>
            </a:r>
            <a:endParaRPr lang="de-DE"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de-DE" sz="1800" dirty="0">
                <a:effectLst/>
                <a:latin typeface="Arial" panose="020B0604020202020204" pitchFamily="34" charset="0"/>
                <a:ea typeface="Calibri" panose="020F0502020204030204" pitchFamily="34" charset="0"/>
                <a:cs typeface="Arial" panose="020B0604020202020204" pitchFamily="34" charset="0"/>
              </a:rPr>
              <a:t>Beruf</a:t>
            </a:r>
            <a:endParaRPr lang="de-DE"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de-DE" sz="1800" dirty="0">
                <a:effectLst/>
                <a:latin typeface="Arial" panose="020B0604020202020204" pitchFamily="34" charset="0"/>
                <a:ea typeface="Calibri" panose="020F0502020204030204" pitchFamily="34" charset="0"/>
                <a:cs typeface="Arial" panose="020B0604020202020204" pitchFamily="34" charset="0"/>
              </a:rPr>
              <a:t>Verkehr</a:t>
            </a:r>
            <a:endParaRPr lang="de-DE"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de-DE" sz="1800" dirty="0">
                <a:effectLst/>
                <a:latin typeface="Arial" panose="020B0604020202020204" pitchFamily="34" charset="0"/>
                <a:ea typeface="Calibri" panose="020F0502020204030204" pitchFamily="34" charset="0"/>
                <a:cs typeface="Arial" panose="020B0604020202020204" pitchFamily="34" charset="0"/>
              </a:rPr>
              <a:t>Wohnung- und Grundstück  </a:t>
            </a:r>
            <a:endParaRPr lang="de-DE" sz="1800" dirty="0">
              <a:effectLst/>
              <a:latin typeface="Calibri" panose="020F0502020204030204" pitchFamily="34" charset="0"/>
              <a:ea typeface="Calibri" panose="020F0502020204030204" pitchFamily="34" charset="0"/>
              <a:cs typeface="Arial" panose="020B0604020202020204" pitchFamily="34"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sind inkludiert.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0284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17</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55995"/>
            <a:ext cx="10656917" cy="4045054"/>
          </a:xfrm>
        </p:spPr>
        <p:txBody>
          <a:bodyPr/>
          <a:lstStyle/>
          <a:p>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r>
              <a:rPr lang="de-DE" sz="1800" b="1" dirty="0">
                <a:effectLst/>
                <a:latin typeface="Arial" panose="020B0604020202020204" pitchFamily="34" charset="0"/>
                <a:ea typeface="Calibri" panose="020F0502020204030204" pitchFamily="34" charset="0"/>
                <a:cs typeface="Times New Roman" panose="02020603050405020304" pitchFamily="18" charset="0"/>
              </a:rPr>
              <a:t>Selbstbehalt</a:t>
            </a:r>
            <a:r>
              <a:rPr lang="de-DE" sz="1800" dirty="0">
                <a:effectLst/>
                <a:latin typeface="Arial" panose="020B0604020202020204" pitchFamily="34" charset="0"/>
                <a:ea typeface="Calibri" panose="020F0502020204030204" pitchFamily="34" charset="0"/>
                <a:cs typeface="Times New Roman" panose="02020603050405020304" pitchFamily="18" charset="0"/>
              </a:rPr>
              <a:t> | Der Unterschied in den beiden Tarifen ist vielmehr die Art des Selbstbehaltes.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de-DE" sz="1800" dirty="0" err="1">
                <a:effectLst/>
                <a:latin typeface="Arial" panose="020B0604020202020204" pitchFamily="34" charset="0"/>
                <a:ea typeface="Calibri" panose="020F0502020204030204" pitchFamily="34" charset="0"/>
                <a:cs typeface="Arial" panose="020B0604020202020204" pitchFamily="34" charset="0"/>
              </a:rPr>
              <a:t>Auxilia</a:t>
            </a:r>
            <a:r>
              <a:rPr lang="de-DE" sz="1800" dirty="0">
                <a:effectLst/>
                <a:latin typeface="Arial" panose="020B0604020202020204" pitchFamily="34" charset="0"/>
                <a:ea typeface="Calibri" panose="020F0502020204030204" pitchFamily="34" charset="0"/>
                <a:cs typeface="Arial" panose="020B0604020202020204" pitchFamily="34" charset="0"/>
              </a:rPr>
              <a:t> - </a:t>
            </a:r>
            <a:r>
              <a:rPr lang="de-DE" sz="1800" dirty="0" err="1">
                <a:effectLst/>
                <a:latin typeface="Arial" panose="020B0604020202020204" pitchFamily="34" charset="0"/>
                <a:ea typeface="Calibri" panose="020F0502020204030204" pitchFamily="34" charset="0"/>
                <a:cs typeface="Arial" panose="020B0604020202020204" pitchFamily="34" charset="0"/>
              </a:rPr>
              <a:t>JurPrivat</a:t>
            </a:r>
            <a:r>
              <a:rPr lang="de-DE" sz="1800" dirty="0">
                <a:effectLst/>
                <a:latin typeface="Arial" panose="020B0604020202020204" pitchFamily="34" charset="0"/>
                <a:ea typeface="Calibri" panose="020F0502020204030204" pitchFamily="34" charset="0"/>
                <a:cs typeface="Arial" panose="020B0604020202020204" pitchFamily="34" charset="0"/>
              </a:rPr>
              <a:t>	400 € fallend auf 0 ab dem 4 Jahr (Schadenfreiheitssystem)</a:t>
            </a:r>
            <a:endParaRPr lang="de-DE"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de-DE" sz="1800" dirty="0" err="1">
                <a:effectLst/>
                <a:latin typeface="Arial" panose="020B0604020202020204" pitchFamily="34" charset="0"/>
                <a:ea typeface="Calibri" panose="020F0502020204030204" pitchFamily="34" charset="0"/>
                <a:cs typeface="Arial" panose="020B0604020202020204" pitchFamily="34" charset="0"/>
              </a:rPr>
              <a:t>Concorida</a:t>
            </a:r>
            <a:r>
              <a:rPr lang="de-DE" sz="1800" dirty="0">
                <a:effectLst/>
                <a:latin typeface="Arial" panose="020B0604020202020204" pitchFamily="34" charset="0"/>
                <a:ea typeface="Calibri" panose="020F0502020204030204" pitchFamily="34" charset="0"/>
                <a:cs typeface="Arial" panose="020B0604020202020204" pitchFamily="34" charset="0"/>
              </a:rPr>
              <a:t> - Sorglos	250 € fest </a:t>
            </a:r>
            <a:endParaRPr lang="de-DE" sz="1800" dirty="0">
              <a:effectLst/>
              <a:latin typeface="Calibri" panose="020F0502020204030204" pitchFamily="34" charset="0"/>
              <a:ea typeface="Calibri" panose="020F0502020204030204" pitchFamily="34" charset="0"/>
              <a:cs typeface="Arial" panose="020B0604020202020204" pitchFamily="34"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Bei den beiden Anbietern hat sich mittlerweile die Concordia als ihr heimlicher Favorit herausgestellt.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Zum April diesen Jahres hat die Concordia ihren Tarif und somit auch unsren afm-Sorglos überarbeitet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Der Tarif “Sorglos“ ist nicht nur leistungsseitig durch einen neuen optionalen Baustein besser geworden und sondern bietet nun auch eine gute Alternative zur ARAG, wenn es um Familien- / Ehe- oder Unterhaltsstreitigkeiten oder auch Kapitalanlagen und Bauherrenrisiken geht.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4646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18</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b="1" u="sng" dirty="0">
                <a:effectLst/>
                <a:latin typeface="Arial" panose="020B0604020202020204" pitchFamily="34" charset="0"/>
                <a:ea typeface="Calibri" panose="020F0502020204030204" pitchFamily="34" charset="0"/>
                <a:cs typeface="Times New Roman" panose="02020603050405020304" pitchFamily="18" charset="0"/>
              </a:rPr>
              <a:t>Die Prämien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Wir konnten für unseren Sondertarif eine Prämienanpassung weitestgehend verhindern.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de-DE" sz="1800" dirty="0">
                <a:effectLst/>
                <a:latin typeface="Arial" panose="020B060402020202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de-DE" sz="1800" dirty="0">
                <a:effectLst/>
                <a:latin typeface="Arial" panose="020B0604020202020204" pitchFamily="34" charset="0"/>
                <a:ea typeface="Calibri" panose="020F0502020204030204" pitchFamily="34" charset="0"/>
                <a:cs typeface="Times New Roman" panose="02020603050405020304" pitchFamily="18" charset="0"/>
              </a:rPr>
              <a:t>afm bisher 259 € / </a:t>
            </a:r>
            <a:r>
              <a:rPr lang="de-DE" sz="1800" b="1" dirty="0">
                <a:effectLst/>
                <a:latin typeface="Arial" panose="020B0604020202020204" pitchFamily="34" charset="0"/>
                <a:ea typeface="Calibri" panose="020F0502020204030204" pitchFamily="34" charset="0"/>
                <a:cs typeface="Times New Roman" panose="02020603050405020304" pitchFamily="18" charset="0"/>
              </a:rPr>
              <a:t>neu 262 € </a:t>
            </a:r>
            <a:endParaRPr lang="de-DE" sz="1800" b="1"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de-DE" sz="1800" dirty="0">
                <a:effectLst/>
                <a:latin typeface="Arial" panose="020B0604020202020204" pitchFamily="34" charset="0"/>
                <a:ea typeface="Calibri" panose="020F0502020204030204" pitchFamily="34" charset="0"/>
                <a:cs typeface="Times New Roman" panose="02020603050405020304" pitchFamily="18" charset="0"/>
              </a:rPr>
              <a:t>dagegen offiziell Concordia 299 € mit 300 € SB oder 279 € mit 400 € SB</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Unsere verbesserten Konditionen der Vergangenheit beim Versicherer, konnten wir für sie wieder durchsetzen.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panose="020B0604020202020204" pitchFamily="34" charset="0"/>
                <a:ea typeface="Calibri" panose="020F0502020204030204" pitchFamily="34" charset="0"/>
                <a:cs typeface="Times New Roman" panose="02020603050405020304" pitchFamily="18" charset="0"/>
              </a:rPr>
              <a:t>Wir empfehlen ihnen hier ausdrücklich den neuen Tarif zu nehmen, da die ARB 2023 und älter nicht um den neuen Baustein erweiterbar sind.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2427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19</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b="1" u="sng" dirty="0">
              <a:effectLst/>
              <a:latin typeface="+mn-lt"/>
              <a:ea typeface="Calibri" panose="020F0502020204030204" pitchFamily="34" charset="0"/>
              <a:cs typeface="Times New Roman" panose="02020603050405020304" pitchFamily="18" charset="0"/>
            </a:endParaRPr>
          </a:p>
          <a:p>
            <a:r>
              <a:rPr lang="de-DE" sz="1800" b="1" u="sng" dirty="0" err="1">
                <a:effectLst/>
                <a:latin typeface="+mn-lt"/>
                <a:ea typeface="Calibri" panose="020F0502020204030204" pitchFamily="34" charset="0"/>
                <a:cs typeface="Times New Roman" panose="02020603050405020304" pitchFamily="18" charset="0"/>
              </a:rPr>
              <a:t>SorglosPlus</a:t>
            </a:r>
            <a:r>
              <a:rPr lang="de-DE" sz="1800" b="1" u="sng" dirty="0">
                <a:effectLst/>
                <a:latin typeface="+mn-lt"/>
                <a:ea typeface="Calibri" panose="020F0502020204030204" pitchFamily="34" charset="0"/>
                <a:cs typeface="Times New Roman" panose="02020603050405020304" pitchFamily="18" charset="0"/>
              </a:rPr>
              <a:t> - die neue optionale Erweiterung für 119 €</a:t>
            </a:r>
            <a:endParaRPr lang="de-DE" sz="1800" dirty="0">
              <a:effectLst/>
              <a:latin typeface="+mn-lt"/>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de-DE" sz="1800" dirty="0">
                <a:effectLst/>
                <a:latin typeface="+mn-lt"/>
                <a:ea typeface="Times New Roman" panose="02020603050405020304" pitchFamily="18" charset="0"/>
                <a:cs typeface="Calibri" panose="020F0502020204030204" pitchFamily="34" charset="0"/>
              </a:rPr>
              <a:t>Bauherren-Rechtsschutz*</a:t>
            </a:r>
          </a:p>
          <a:p>
            <a:pPr marL="285750" indent="-285750">
              <a:buFont typeface="Arial" panose="020B0604020202020204" pitchFamily="34" charset="0"/>
              <a:buChar char="•"/>
            </a:pPr>
            <a:r>
              <a:rPr lang="de-DE" sz="1800" dirty="0">
                <a:effectLst/>
                <a:latin typeface="+mn-lt"/>
                <a:ea typeface="Times New Roman" panose="02020603050405020304" pitchFamily="18" charset="0"/>
                <a:cs typeface="Calibri" panose="020F0502020204030204" pitchFamily="34" charset="0"/>
              </a:rPr>
              <a:t>Rechtsschutz für Kapitalanlagestreitigkeiten*</a:t>
            </a:r>
            <a:endParaRPr lang="de-DE" sz="1800" dirty="0">
              <a:latin typeface="+mn-l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de-DE" sz="1800" dirty="0">
                <a:effectLst/>
                <a:latin typeface="+mn-lt"/>
                <a:ea typeface="Times New Roman" panose="02020603050405020304" pitchFamily="18" charset="0"/>
                <a:cs typeface="Calibri" panose="020F0502020204030204" pitchFamily="34" charset="0"/>
              </a:rPr>
              <a:t>Rechtsschutz bei Streitigkeiten um die Vergabe von Studienplätzen*</a:t>
            </a:r>
            <a:endParaRPr lang="de-DE" sz="1800" dirty="0">
              <a:latin typeface="+mn-l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de-DE" sz="1800" dirty="0">
                <a:effectLst/>
                <a:latin typeface="+mn-lt"/>
                <a:ea typeface="Times New Roman" panose="02020603050405020304" pitchFamily="18" charset="0"/>
                <a:cs typeface="Calibri" panose="020F0502020204030204" pitchFamily="34" charset="0"/>
              </a:rPr>
              <a:t>Rechtsschutz in Enteignungs-, Planfeststellungs- und Flurbereinigungsverfahren*</a:t>
            </a:r>
            <a:endParaRPr lang="de-DE" sz="1800" dirty="0">
              <a:latin typeface="+mn-l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de-DE" sz="1800" dirty="0">
                <a:effectLst/>
                <a:latin typeface="+mn-lt"/>
                <a:ea typeface="Times New Roman" panose="02020603050405020304" pitchFamily="18" charset="0"/>
                <a:cs typeface="Calibri" panose="020F0502020204030204" pitchFamily="34" charset="0"/>
              </a:rPr>
              <a:t>Erweiterter Rechtsschutz im: </a:t>
            </a:r>
            <a:endParaRPr lang="de-DE" sz="1800" dirty="0">
              <a:effectLst/>
              <a:latin typeface="+mn-lt"/>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de-DE" sz="1800" dirty="0">
                <a:effectLst/>
                <a:ea typeface="Times New Roman" panose="02020603050405020304" pitchFamily="18" charset="0"/>
                <a:cs typeface="Calibri" panose="020F0502020204030204" pitchFamily="34" charset="0"/>
              </a:rPr>
              <a:t>Eherecht (für beide Partner)*</a:t>
            </a:r>
            <a:endParaRPr lang="de-DE" sz="1800" dirty="0">
              <a:effectLst/>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de-DE" sz="1800" dirty="0">
                <a:effectLst/>
                <a:ea typeface="Times New Roman" panose="02020603050405020304" pitchFamily="18" charset="0"/>
                <a:cs typeface="Calibri" panose="020F0502020204030204" pitchFamily="34" charset="0"/>
              </a:rPr>
              <a:t>Unterhaltsrecht (für beide Partner)*</a:t>
            </a:r>
            <a:endParaRPr lang="de-DE" sz="1800" dirty="0">
              <a:effectLst/>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de-DE" sz="1800" dirty="0">
                <a:effectLst/>
                <a:ea typeface="Times New Roman" panose="02020603050405020304" pitchFamily="18" charset="0"/>
                <a:cs typeface="Calibri" panose="020F0502020204030204" pitchFamily="34" charset="0"/>
              </a:rPr>
              <a:t>Erbrecht* </a:t>
            </a:r>
            <a:endParaRPr lang="de-DE"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de-DE" sz="1800" dirty="0">
                <a:effectLst/>
                <a:latin typeface="+mn-lt"/>
                <a:ea typeface="Times New Roman" panose="02020603050405020304" pitchFamily="18" charset="0"/>
              </a:rPr>
              <a:t>Arbeits-Rechtsschutz für Aufhebungsvereinbarungen*</a:t>
            </a:r>
            <a:endParaRPr lang="de-DE" sz="18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2988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dirty="0"/>
          </a:p>
        </p:txBody>
      </p:sp>
      <p:sp>
        <p:nvSpPr>
          <p:cNvPr id="3" name="Textplatzhalter 2"/>
          <p:cNvSpPr>
            <a:spLocks noGrp="1"/>
          </p:cNvSpPr>
          <p:nvPr>
            <p:ph type="body" sz="quarter" idx="10"/>
          </p:nvPr>
        </p:nvSpPr>
        <p:spPr/>
        <p:txBody>
          <a:bodyPr/>
          <a:lstStyle/>
          <a:p>
            <a:r>
              <a:rPr lang="de-DE" dirty="0"/>
              <a:t>Agenda</a:t>
            </a:r>
          </a:p>
        </p:txBody>
      </p:sp>
      <p:sp>
        <p:nvSpPr>
          <p:cNvPr id="4" name="Textplatzhalter 3"/>
          <p:cNvSpPr>
            <a:spLocks noGrp="1"/>
          </p:cNvSpPr>
          <p:nvPr>
            <p:ph type="body" sz="half" idx="2"/>
          </p:nvPr>
        </p:nvSpPr>
        <p:spPr>
          <a:xfrm>
            <a:off x="369357" y="2247681"/>
            <a:ext cx="11343218" cy="4011803"/>
          </a:xfrm>
        </p:spPr>
        <p:txBody>
          <a:bodyPr/>
          <a:lstStyle/>
          <a:p>
            <a:pPr marL="285750" indent="-285750">
              <a:spcBef>
                <a:spcPct val="50000"/>
              </a:spcBef>
              <a:buFont typeface="Wingdings" panose="05000000000000000000" pitchFamily="2" charset="2"/>
              <a:buChar char="§"/>
            </a:pPr>
            <a:endParaRPr lang="de-DE" altLang="de-DE" dirty="0"/>
          </a:p>
          <a:p>
            <a:pPr marL="285750" indent="-285750">
              <a:spcBef>
                <a:spcPct val="50000"/>
              </a:spcBef>
              <a:buFont typeface="Wingdings" panose="05000000000000000000" pitchFamily="2" charset="2"/>
              <a:buChar char="§"/>
            </a:pPr>
            <a:r>
              <a:rPr lang="de-DE" altLang="de-DE" dirty="0"/>
              <a:t>Concordia – afm Wohngebäude Tarif </a:t>
            </a:r>
          </a:p>
          <a:p>
            <a:pPr marL="742950" lvl="1" indent="-285750">
              <a:spcBef>
                <a:spcPct val="50000"/>
              </a:spcBef>
              <a:buFont typeface="Wingdings" panose="05000000000000000000" pitchFamily="2" charset="2"/>
              <a:buChar char="§"/>
            </a:pPr>
            <a:r>
              <a:rPr lang="de-DE" altLang="de-DE" sz="1600" dirty="0"/>
              <a:t>Besonderheiten</a:t>
            </a:r>
          </a:p>
          <a:p>
            <a:pPr marL="742950" lvl="1" indent="-285750">
              <a:spcBef>
                <a:spcPct val="50000"/>
              </a:spcBef>
              <a:buFont typeface="Wingdings" panose="05000000000000000000" pitchFamily="2" charset="2"/>
              <a:buChar char="§"/>
            </a:pPr>
            <a:r>
              <a:rPr lang="de-DE" altLang="de-DE" sz="1600" dirty="0"/>
              <a:t>Marktpositionierung </a:t>
            </a:r>
            <a:endParaRPr lang="de-DE" altLang="de-DE" dirty="0"/>
          </a:p>
          <a:p>
            <a:pPr marL="285750" indent="-285750">
              <a:spcBef>
                <a:spcPct val="50000"/>
              </a:spcBef>
              <a:buFont typeface="Wingdings" panose="05000000000000000000" pitchFamily="2" charset="2"/>
              <a:buChar char="§"/>
            </a:pPr>
            <a:r>
              <a:rPr lang="de-DE" altLang="de-DE" dirty="0"/>
              <a:t>Concordia – afm Sorglos RS-Tarif </a:t>
            </a:r>
          </a:p>
          <a:p>
            <a:pPr marL="742950" lvl="1" indent="-285750">
              <a:spcBef>
                <a:spcPct val="50000"/>
              </a:spcBef>
              <a:buFont typeface="Wingdings" panose="05000000000000000000" pitchFamily="2" charset="2"/>
              <a:buChar char="§"/>
            </a:pPr>
            <a:r>
              <a:rPr lang="de-DE" altLang="de-DE" sz="1600" dirty="0"/>
              <a:t>Besonderheiten</a:t>
            </a:r>
          </a:p>
          <a:p>
            <a:pPr marL="742950" lvl="1" indent="-285750">
              <a:spcBef>
                <a:spcPct val="50000"/>
              </a:spcBef>
              <a:buFont typeface="Wingdings" panose="05000000000000000000" pitchFamily="2" charset="2"/>
              <a:buChar char="§"/>
            </a:pPr>
            <a:r>
              <a:rPr lang="de-DE" altLang="de-DE" sz="1600" dirty="0"/>
              <a:t>Marktpositionierung </a:t>
            </a:r>
            <a:endParaRPr lang="de-DE" altLang="de-DE" dirty="0"/>
          </a:p>
          <a:p>
            <a:pPr marL="285750" indent="-285750">
              <a:spcBef>
                <a:spcPct val="50000"/>
              </a:spcBef>
              <a:buFont typeface="Wingdings" panose="05000000000000000000" pitchFamily="2" charset="2"/>
              <a:buChar char="§"/>
            </a:pPr>
            <a:r>
              <a:rPr lang="de-DE" altLang="de-DE" dirty="0"/>
              <a:t>Concordia – </a:t>
            </a:r>
            <a:r>
              <a:rPr lang="de-DE" altLang="de-DE" dirty="0">
                <a:solidFill>
                  <a:schemeClr val="tx1"/>
                </a:solidFill>
              </a:rPr>
              <a:t>Kleinflotte - große Beitragsgarantie</a:t>
            </a:r>
            <a:endParaRPr lang="de-DE" altLang="de-DE"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r>
              <a:rPr lang="de-DE" altLang="de-DE" sz="1600" b="1" dirty="0"/>
              <a:t>Hinweis</a:t>
            </a:r>
          </a:p>
          <a:p>
            <a:pPr marL="285750" indent="-285750">
              <a:spcBef>
                <a:spcPct val="50000"/>
              </a:spcBef>
              <a:buFont typeface="Wingdings" panose="05000000000000000000" pitchFamily="2" charset="2"/>
              <a:buChar char="§"/>
            </a:pPr>
            <a:r>
              <a:rPr lang="de-DE" altLang="de-DE" sz="1400" dirty="0"/>
              <a:t>Grundlage sind die Regelungen des GDV nach AKB 2015 – Stand 28.05.2021</a:t>
            </a:r>
          </a:p>
        </p:txBody>
      </p:sp>
      <p:sp>
        <p:nvSpPr>
          <p:cNvPr id="5" name="Titel 4"/>
          <p:cNvSpPr>
            <a:spLocks noGrp="1"/>
          </p:cNvSpPr>
          <p:nvPr>
            <p:ph type="title"/>
          </p:nvPr>
        </p:nvSpPr>
        <p:spPr/>
        <p:txBody>
          <a:bodyPr/>
          <a:lstStyle/>
          <a:p>
            <a:r>
              <a:rPr lang="de-DE" cap="none" dirty="0"/>
              <a:t>Update Privat | Concordia - Spezial</a:t>
            </a:r>
            <a:endParaRPr lang="de-DE" dirty="0"/>
          </a:p>
        </p:txBody>
      </p:sp>
    </p:spTree>
    <p:extLst>
      <p:ext uri="{BB962C8B-B14F-4D97-AF65-F5344CB8AC3E}">
        <p14:creationId xmlns:p14="http://schemas.microsoft.com/office/powerpoint/2010/main" val="3489961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20</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b="1" u="sng" dirty="0">
              <a:effectLst/>
              <a:latin typeface="+mn-lt"/>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e-DE" sz="1800" dirty="0">
                <a:effectLst/>
                <a:latin typeface="Calibri" panose="020F0502020204030204" pitchFamily="34" charset="0"/>
                <a:ea typeface="Times New Roman" panose="02020603050405020304" pitchFamily="18" charset="0"/>
                <a:cs typeface="Calibri" panose="020F0502020204030204" pitchFamily="34" charset="0"/>
              </a:rPr>
              <a:t>Bauherren-Rechtsschutz für den VN und mitversicherten Ehe-/Lebenspartner als Bauherr/-en des privaten Eigenheims bis 5.000 Euro pro Vertragslaufzeit (Wartezeit 1 Jahr)</a:t>
            </a:r>
          </a:p>
          <a:p>
            <a:pPr marL="342900" indent="-342900">
              <a:buSzPts val="1000"/>
              <a:buFont typeface="Symbol" panose="05050102010706020507" pitchFamily="18" charset="2"/>
              <a:buChar char=""/>
              <a:tabLst>
                <a:tab pos="457200" algn="l"/>
              </a:tabLst>
            </a:pPr>
            <a:r>
              <a:rPr lang="de-DE" sz="1800" dirty="0">
                <a:effectLst/>
                <a:latin typeface="Calibri" panose="020F0502020204030204" pitchFamily="34" charset="0"/>
                <a:ea typeface="Times New Roman" panose="02020603050405020304" pitchFamily="18" charset="0"/>
                <a:cs typeface="Calibri" panose="020F0502020204030204" pitchFamily="34" charset="0"/>
              </a:rPr>
              <a:t>Rechtsschutz für Kapitalanlagestreitigkeiten bis 2.500 Euro je Kapitalanlagefall (Wartezeit 1 Jahr)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e-DE" sz="1800" dirty="0">
                <a:effectLst/>
                <a:latin typeface="Calibri" panose="020F0502020204030204" pitchFamily="34" charset="0"/>
                <a:ea typeface="Times New Roman" panose="02020603050405020304" pitchFamily="18" charset="0"/>
                <a:cs typeface="Calibri" panose="020F0502020204030204" pitchFamily="34" charset="0"/>
              </a:rPr>
              <a:t>Rechtsschutz für Studienplatzvergabe-Streitigkeiten für ein gerichtliches Verwaltungsverfahren (je mitversichertem Kind ein Verfahren pro Vertragslaufzeit, Wartezeit 3 Jahre)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e-DE" sz="1800" dirty="0">
                <a:effectLst/>
                <a:latin typeface="Calibri" panose="020F0502020204030204" pitchFamily="34" charset="0"/>
                <a:ea typeface="Times New Roman" panose="02020603050405020304" pitchFamily="18" charset="0"/>
                <a:cs typeface="Calibri" panose="020F0502020204030204" pitchFamily="34" charset="0"/>
              </a:rPr>
              <a:t>Rechtsschutz in Enteignungs-, Planfeststellungs- oder Flurbereinigungsverfahren für eine mitversicherte selbst genutzte Wohnimmobilie. Zudem besteht Kostenschutz für im Baugesetzbuch geregelte Angelegenheiten (z. B. Streit um einen Bebauungsplan) bis 2.500 Euro</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sz="18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1600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21</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b="1" u="sng" dirty="0">
              <a:effectLst/>
              <a:latin typeface="+mn-lt"/>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e-DE" sz="1800" dirty="0">
                <a:effectLst/>
                <a:latin typeface="Calibri" panose="020F0502020204030204" pitchFamily="34" charset="0"/>
                <a:ea typeface="Times New Roman" panose="02020603050405020304" pitchFamily="18" charset="0"/>
                <a:cs typeface="Calibri" panose="020F0502020204030204" pitchFamily="34" charset="0"/>
              </a:rPr>
              <a:t>Erweiterter Rechtsschutz im Eherecht bis 10.000 Euro je Rechtsschutzfall;</a:t>
            </a:r>
            <a:br>
              <a:rPr lang="de-DE" sz="1800" dirty="0">
                <a:effectLst/>
                <a:latin typeface="Calibri" panose="020F0502020204030204" pitchFamily="34" charset="0"/>
                <a:ea typeface="Times New Roman" panose="02020603050405020304" pitchFamily="18" charset="0"/>
                <a:cs typeface="Calibri" panose="020F0502020204030204" pitchFamily="34" charset="0"/>
              </a:rPr>
            </a:br>
            <a:r>
              <a:rPr lang="de-DE" sz="1800" dirty="0">
                <a:effectLst/>
                <a:latin typeface="Calibri" panose="020F0502020204030204" pitchFamily="34" charset="0"/>
                <a:ea typeface="Times New Roman" panose="02020603050405020304" pitchFamily="18" charset="0"/>
                <a:cs typeface="Calibri" panose="020F0502020204030204" pitchFamily="34" charset="0"/>
              </a:rPr>
              <a:t>Versicherungsschutz besteht für beide versicherten Partner, auch beim Streit untereinander (bei hälftiger Teilung des Sublimits, Wartezeit 3 Jahre)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e-DE" sz="1800" dirty="0">
                <a:effectLst/>
                <a:latin typeface="Calibri" panose="020F0502020204030204" pitchFamily="34" charset="0"/>
                <a:ea typeface="Times New Roman" panose="02020603050405020304" pitchFamily="18" charset="0"/>
                <a:cs typeface="Calibri" panose="020F0502020204030204" pitchFamily="34" charset="0"/>
              </a:rPr>
              <a:t>Erweiterter Rechtsschutz im Unterhaltsrecht bis 10.000 Euro je Rechtsschutzfall; Versicherungsschutz besteht für beide versicherten Partner, auch beim Streit untereinander (bei hälftiger Teilung des Sublimits, Wartezeit 1 Jahr)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e-DE" sz="1800" dirty="0">
                <a:effectLst/>
                <a:latin typeface="Calibri" panose="020F0502020204030204" pitchFamily="34" charset="0"/>
                <a:ea typeface="Times New Roman" panose="02020603050405020304" pitchFamily="18" charset="0"/>
                <a:cs typeface="Calibri" panose="020F0502020204030204" pitchFamily="34" charset="0"/>
              </a:rPr>
              <a:t>Erweiterter Rechtsschutz zum Erbrecht bis 5.000 Euro pro Vertragslaufzeit (Wartezeit 1 Jahr)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sz="18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792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22</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b="1" u="sng" dirty="0">
              <a:effectLst/>
              <a:latin typeface="+mn-lt"/>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e-DE" sz="1800" dirty="0">
                <a:effectLst/>
                <a:latin typeface="+mn-lt"/>
                <a:ea typeface="Times New Roman" panose="02020603050405020304" pitchFamily="18" charset="0"/>
                <a:cs typeface="Calibri" panose="020F0502020204030204" pitchFamily="34" charset="0"/>
              </a:rPr>
              <a:t>Anhebung der Höchstentschädigung bei arbeitgeberseitigem Verlangen nach Aufhebung des Arbeitsverhältnisses, wenn noch kein Rechtsschutzfall im Sinne der Bedingungen vorliegt, bis 5.000 Euro je Rechtsschutzfall, max. 10.000 Euro je Kalenderjahr</a:t>
            </a:r>
            <a:endParaRPr lang="de-DE" sz="1800" dirty="0">
              <a:effectLst/>
              <a:latin typeface="+mn-lt"/>
              <a:ea typeface="Calibri" panose="020F0502020204030204" pitchFamily="34" charset="0"/>
              <a:cs typeface="Times New Roman" panose="02020603050405020304" pitchFamily="18" charset="0"/>
            </a:endParaRPr>
          </a:p>
          <a:p>
            <a:endParaRPr lang="de-DE" sz="18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524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23</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b="1" u="sng" dirty="0">
              <a:effectLst/>
              <a:latin typeface="+mn-lt"/>
              <a:ea typeface="Calibri" panose="020F0502020204030204" pitchFamily="34" charset="0"/>
              <a:cs typeface="Times New Roman" panose="02020603050405020304" pitchFamily="18" charset="0"/>
            </a:endParaRPr>
          </a:p>
          <a:p>
            <a:endParaRPr lang="de-DE" sz="1800" dirty="0">
              <a:effectLst/>
              <a:latin typeface="+mn-lt"/>
              <a:ea typeface="Calibri" panose="020F0502020204030204" pitchFamily="34" charset="0"/>
              <a:cs typeface="Times New Roman" panose="02020603050405020304" pitchFamily="18" charset="0"/>
            </a:endParaRPr>
          </a:p>
        </p:txBody>
      </p:sp>
      <p:pic>
        <p:nvPicPr>
          <p:cNvPr id="9" name="Grafik 8">
            <a:extLst>
              <a:ext uri="{FF2B5EF4-FFF2-40B4-BE49-F238E27FC236}">
                <a16:creationId xmlns:a16="http://schemas.microsoft.com/office/drawing/2014/main" id="{0B7AA527-A139-4DB9-B17D-B43155DDDE07}"/>
              </a:ext>
            </a:extLst>
          </p:cNvPr>
          <p:cNvPicPr>
            <a:picLocks noChangeAspect="1"/>
          </p:cNvPicPr>
          <p:nvPr/>
        </p:nvPicPr>
        <p:blipFill>
          <a:blip r:embed="rId2"/>
          <a:stretch>
            <a:fillRect/>
          </a:stretch>
        </p:blipFill>
        <p:spPr>
          <a:xfrm>
            <a:off x="1669992" y="2549049"/>
            <a:ext cx="3714750" cy="3438525"/>
          </a:xfrm>
          <a:prstGeom prst="rect">
            <a:avLst/>
          </a:prstGeom>
        </p:spPr>
      </p:pic>
      <p:pic>
        <p:nvPicPr>
          <p:cNvPr id="11" name="Grafik 10">
            <a:extLst>
              <a:ext uri="{FF2B5EF4-FFF2-40B4-BE49-F238E27FC236}">
                <a16:creationId xmlns:a16="http://schemas.microsoft.com/office/drawing/2014/main" id="{9F991168-C9BB-4A92-A562-CEC3E767867F}"/>
              </a:ext>
            </a:extLst>
          </p:cNvPr>
          <p:cNvPicPr>
            <a:picLocks noChangeAspect="1"/>
          </p:cNvPicPr>
          <p:nvPr/>
        </p:nvPicPr>
        <p:blipFill>
          <a:blip r:embed="rId3"/>
          <a:stretch>
            <a:fillRect/>
          </a:stretch>
        </p:blipFill>
        <p:spPr>
          <a:xfrm>
            <a:off x="5893723" y="2744311"/>
            <a:ext cx="3848100" cy="3048000"/>
          </a:xfrm>
          <a:prstGeom prst="rect">
            <a:avLst/>
          </a:prstGeom>
        </p:spPr>
      </p:pic>
    </p:spTree>
    <p:extLst>
      <p:ext uri="{BB962C8B-B14F-4D97-AF65-F5344CB8AC3E}">
        <p14:creationId xmlns:p14="http://schemas.microsoft.com/office/powerpoint/2010/main" val="2235783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24</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Rechtsschutz | afm-sorglos-Tarif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b="1" u="sng" dirty="0">
              <a:effectLst/>
              <a:latin typeface="+mn-lt"/>
              <a:ea typeface="Calibri" panose="020F0502020204030204" pitchFamily="34" charset="0"/>
              <a:cs typeface="Times New Roman" panose="02020603050405020304" pitchFamily="18" charset="0"/>
            </a:endParaRPr>
          </a:p>
          <a:p>
            <a:r>
              <a:rPr lang="de-DE" sz="1800" b="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Ein wichtiger Hinweis zu Umdeckungen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b="1" dirty="0">
                <a:effectLst/>
                <a:latin typeface="Calibri" panose="020F0502020204030204" pitchFamily="34" charset="0"/>
                <a:ea typeface="Calibri" panose="020F0502020204030204" pitchFamily="34" charset="0"/>
                <a:cs typeface="Times New Roman" panose="02020603050405020304" pitchFamily="18" charset="0"/>
              </a:rPr>
              <a:t>Besserstellungs-Garantie: </a:t>
            </a:r>
          </a:p>
          <a:p>
            <a:endParaRPr lang="de-DE" sz="1800" b="1" dirty="0">
              <a:latin typeface="+mn-lt"/>
              <a:ea typeface="Calibri" panose="020F0502020204030204" pitchFamily="34" charset="0"/>
              <a:cs typeface="Times New Roman" panose="02020603050405020304" pitchFamily="18" charset="0"/>
            </a:endParaRPr>
          </a:p>
          <a:p>
            <a:r>
              <a:rPr lang="de-DE" sz="1800" dirty="0">
                <a:effectLst/>
                <a:latin typeface="+mn-lt"/>
                <a:ea typeface="Calibri" panose="020F0502020204030204" pitchFamily="34" charset="0"/>
                <a:cs typeface="Times New Roman" panose="02020603050405020304" pitchFamily="18" charset="0"/>
              </a:rPr>
              <a:t>Sollte sich innerhalb der ersten </a:t>
            </a:r>
            <a:r>
              <a:rPr lang="de-DE" sz="1800" u="sng" dirty="0">
                <a:effectLst/>
                <a:latin typeface="+mn-lt"/>
                <a:ea typeface="Calibri" panose="020F0502020204030204" pitchFamily="34" charset="0"/>
                <a:cs typeface="Times New Roman" panose="02020603050405020304" pitchFamily="18" charset="0"/>
              </a:rPr>
              <a:t>6 Jahre nach Vertragsbeginn </a:t>
            </a:r>
            <a:r>
              <a:rPr lang="de-DE" sz="1800" dirty="0">
                <a:effectLst/>
                <a:latin typeface="+mn-lt"/>
                <a:ea typeface="Calibri" panose="020F0502020204030204" pitchFamily="34" charset="0"/>
                <a:cs typeface="Times New Roman" panose="02020603050405020304" pitchFamily="18" charset="0"/>
              </a:rPr>
              <a:t>bei einem Schadenfall nachweislich herausstellen, dass die Vertragsbedingungen des direkten Vorvertrages bei einem anderen Versicherer für Ihren Kunden günstiger waren, so wird die Concordia im Rahmen der Besserstellungs-Garantie nach diesen Versicherungsbedingungen leisten.</a:t>
            </a:r>
          </a:p>
          <a:p>
            <a:endParaRPr lang="de-DE" sz="1800" dirty="0">
              <a:latin typeface="+mn-lt"/>
              <a:ea typeface="Calibri" panose="020F0502020204030204" pitchFamily="34" charset="0"/>
              <a:cs typeface="Times New Roman" panose="02020603050405020304" pitchFamily="18" charset="0"/>
            </a:endParaRPr>
          </a:p>
          <a:p>
            <a:r>
              <a:rPr lang="de-DE" sz="1800" dirty="0">
                <a:effectLst/>
                <a:latin typeface="+mn-lt"/>
                <a:ea typeface="Calibri" panose="020F0502020204030204" pitchFamily="34" charset="0"/>
                <a:cs typeface="Times New Roman" panose="02020603050405020304" pitchFamily="18" charset="0"/>
              </a:rPr>
              <a:t>Die Garantie gilt nicht für den Tarif Sorglos-Rechtsschutz </a:t>
            </a:r>
            <a:r>
              <a:rPr lang="de-DE" sz="1800" b="1" dirty="0">
                <a:solidFill>
                  <a:schemeClr val="accent6">
                    <a:lumMod val="60000"/>
                    <a:lumOff val="40000"/>
                  </a:schemeClr>
                </a:solidFill>
                <a:effectLst/>
                <a:latin typeface="+mn-lt"/>
                <a:ea typeface="Calibri" panose="020F0502020204030204" pitchFamily="34" charset="0"/>
                <a:cs typeface="Times New Roman" panose="02020603050405020304" pitchFamily="18" charset="0"/>
              </a:rPr>
              <a:t>Classic</a:t>
            </a:r>
            <a:r>
              <a:rPr lang="de-DE" sz="1800" dirty="0">
                <a:effectLst/>
                <a:latin typeface="+mn-lt"/>
                <a:ea typeface="Calibri" panose="020F0502020204030204" pitchFamily="34" charset="0"/>
                <a:cs typeface="Times New Roman" panose="02020603050405020304" pitchFamily="18" charset="0"/>
              </a:rPr>
              <a:t> </a:t>
            </a:r>
          </a:p>
          <a:p>
            <a:r>
              <a:rPr lang="de-DE" sz="1800" dirty="0">
                <a:latin typeface="+mn-lt"/>
                <a:ea typeface="Calibri" panose="020F0502020204030204" pitchFamily="34" charset="0"/>
                <a:cs typeface="Times New Roman" panose="02020603050405020304" pitchFamily="18" charset="0"/>
              </a:rPr>
              <a:t>- </a:t>
            </a:r>
            <a:r>
              <a:rPr lang="de-DE" sz="1800" dirty="0">
                <a:effectLst/>
                <a:latin typeface="+mn-lt"/>
                <a:ea typeface="Calibri" panose="020F0502020204030204" pitchFamily="34" charset="0"/>
                <a:cs typeface="Times New Roman" panose="02020603050405020304" pitchFamily="18" charset="0"/>
              </a:rPr>
              <a:t>Wir empfehlen den Tarif Classic auch nicht zu vermitteln - </a:t>
            </a:r>
          </a:p>
          <a:p>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sz="18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6274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42374" y="2247681"/>
            <a:ext cx="2051228" cy="40642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RS Familie</a:t>
            </a:r>
          </a:p>
          <a:p>
            <a:r>
              <a:rPr lang="de-DE" sz="1600" dirty="0"/>
              <a:t>VN 1980</a:t>
            </a:r>
          </a:p>
          <a:p>
            <a:r>
              <a:rPr lang="de-DE" sz="1600" dirty="0"/>
              <a:t>P/B/V u. </a:t>
            </a:r>
            <a:r>
              <a:rPr lang="de-DE" sz="1600" dirty="0" err="1"/>
              <a:t>WuG</a:t>
            </a:r>
            <a:endParaRPr lang="de-DE" sz="1600" dirty="0"/>
          </a:p>
          <a:p>
            <a:endParaRPr lang="de-DE" sz="1600" dirty="0"/>
          </a:p>
          <a:p>
            <a:r>
              <a:rPr lang="de-DE" sz="1600" dirty="0"/>
              <a:t>SB bis 300</a:t>
            </a:r>
          </a:p>
          <a:p>
            <a:r>
              <a:rPr lang="de-DE" sz="1600" dirty="0"/>
              <a:t>Mit Plus-Paket und SSR</a:t>
            </a:r>
          </a:p>
          <a:p>
            <a:pPr marL="0" indent="0">
              <a:buNone/>
            </a:pPr>
            <a:endParaRPr lang="de-DE" sz="1600" dirty="0"/>
          </a:p>
          <a:p>
            <a:r>
              <a:rPr lang="de-DE" sz="1000" b="1" dirty="0"/>
              <a:t>Hinweis</a:t>
            </a:r>
            <a:r>
              <a:rPr lang="de-DE" sz="1000" dirty="0"/>
              <a:t> leider ist unser Plus noch nicht im SC abgebildet</a:t>
            </a:r>
          </a:p>
        </p:txBody>
      </p:sp>
      <p:pic>
        <p:nvPicPr>
          <p:cNvPr id="14" name="Grafik 13">
            <a:extLst>
              <a:ext uri="{FF2B5EF4-FFF2-40B4-BE49-F238E27FC236}">
                <a16:creationId xmlns:a16="http://schemas.microsoft.com/office/drawing/2014/main" id="{07C03B81-7898-480C-B517-B1935337BA6D}"/>
              </a:ext>
            </a:extLst>
          </p:cNvPr>
          <p:cNvPicPr>
            <a:picLocks noChangeAspect="1"/>
          </p:cNvPicPr>
          <p:nvPr/>
        </p:nvPicPr>
        <p:blipFill>
          <a:blip r:embed="rId2"/>
          <a:stretch>
            <a:fillRect/>
          </a:stretch>
        </p:blipFill>
        <p:spPr>
          <a:xfrm>
            <a:off x="3306779" y="1699664"/>
            <a:ext cx="8328714" cy="2152590"/>
          </a:xfrm>
          <a:prstGeom prst="rect">
            <a:avLst/>
          </a:prstGeom>
        </p:spPr>
      </p:pic>
      <p:pic>
        <p:nvPicPr>
          <p:cNvPr id="16" name="Grafik 15">
            <a:extLst>
              <a:ext uri="{FF2B5EF4-FFF2-40B4-BE49-F238E27FC236}">
                <a16:creationId xmlns:a16="http://schemas.microsoft.com/office/drawing/2014/main" id="{410E21F2-9D4A-4D64-9676-F2F7CF201D83}"/>
              </a:ext>
            </a:extLst>
          </p:cNvPr>
          <p:cNvPicPr>
            <a:picLocks noChangeAspect="1"/>
          </p:cNvPicPr>
          <p:nvPr/>
        </p:nvPicPr>
        <p:blipFill>
          <a:blip r:embed="rId3"/>
          <a:stretch>
            <a:fillRect/>
          </a:stretch>
        </p:blipFill>
        <p:spPr>
          <a:xfrm>
            <a:off x="3310132" y="4467834"/>
            <a:ext cx="8322008" cy="1844119"/>
          </a:xfrm>
          <a:prstGeom prst="rect">
            <a:avLst/>
          </a:prstGeom>
        </p:spPr>
      </p:pic>
      <p:pic>
        <p:nvPicPr>
          <p:cNvPr id="18" name="Grafik 17">
            <a:extLst>
              <a:ext uri="{FF2B5EF4-FFF2-40B4-BE49-F238E27FC236}">
                <a16:creationId xmlns:a16="http://schemas.microsoft.com/office/drawing/2014/main" id="{8317F79F-16DB-4ADD-91FA-0D22EDD3D8B1}"/>
              </a:ext>
            </a:extLst>
          </p:cNvPr>
          <p:cNvPicPr>
            <a:picLocks noChangeAspect="1"/>
          </p:cNvPicPr>
          <p:nvPr/>
        </p:nvPicPr>
        <p:blipFill>
          <a:blip r:embed="rId4"/>
          <a:stretch>
            <a:fillRect/>
          </a:stretch>
        </p:blipFill>
        <p:spPr>
          <a:xfrm>
            <a:off x="3306779" y="3908126"/>
            <a:ext cx="8342126" cy="456000"/>
          </a:xfrm>
          <a:prstGeom prst="rect">
            <a:avLst/>
          </a:prstGeom>
        </p:spPr>
      </p:pic>
      <p:pic>
        <p:nvPicPr>
          <p:cNvPr id="22" name="Grafik 21">
            <a:extLst>
              <a:ext uri="{FF2B5EF4-FFF2-40B4-BE49-F238E27FC236}">
                <a16:creationId xmlns:a16="http://schemas.microsoft.com/office/drawing/2014/main" id="{3F9283EA-7C11-4A11-AFF3-7CB9497BB1D1}"/>
              </a:ext>
            </a:extLst>
          </p:cNvPr>
          <p:cNvPicPr>
            <a:picLocks noChangeAspect="1"/>
          </p:cNvPicPr>
          <p:nvPr/>
        </p:nvPicPr>
        <p:blipFill>
          <a:blip r:embed="rId5"/>
          <a:stretch>
            <a:fillRect/>
          </a:stretch>
        </p:blipFill>
        <p:spPr>
          <a:xfrm>
            <a:off x="4652270" y="4074747"/>
            <a:ext cx="493309" cy="173700"/>
          </a:xfrm>
          <a:prstGeom prst="rect">
            <a:avLst/>
          </a:prstGeom>
        </p:spPr>
      </p:pic>
      <p:pic>
        <p:nvPicPr>
          <p:cNvPr id="24" name="Grafik 23">
            <a:extLst>
              <a:ext uri="{FF2B5EF4-FFF2-40B4-BE49-F238E27FC236}">
                <a16:creationId xmlns:a16="http://schemas.microsoft.com/office/drawing/2014/main" id="{21116532-82AA-41AF-AC15-A0F410AFCDD7}"/>
              </a:ext>
            </a:extLst>
          </p:cNvPr>
          <p:cNvPicPr>
            <a:picLocks noChangeAspect="1"/>
          </p:cNvPicPr>
          <p:nvPr/>
        </p:nvPicPr>
        <p:blipFill>
          <a:blip r:embed="rId6"/>
          <a:stretch>
            <a:fillRect/>
          </a:stretch>
        </p:blipFill>
        <p:spPr>
          <a:xfrm>
            <a:off x="8400185" y="4029433"/>
            <a:ext cx="552623" cy="267938"/>
          </a:xfrm>
          <a:prstGeom prst="rect">
            <a:avLst/>
          </a:prstGeom>
        </p:spPr>
      </p:pic>
      <p:sp>
        <p:nvSpPr>
          <p:cNvPr id="25" name="Rechteck 24">
            <a:extLst>
              <a:ext uri="{FF2B5EF4-FFF2-40B4-BE49-F238E27FC236}">
                <a16:creationId xmlns:a16="http://schemas.microsoft.com/office/drawing/2014/main" id="{F70AA7D7-B6B6-49CE-9AF2-4C33A83118FF}"/>
              </a:ext>
            </a:extLst>
          </p:cNvPr>
          <p:cNvSpPr/>
          <p:nvPr/>
        </p:nvSpPr>
        <p:spPr>
          <a:xfrm>
            <a:off x="6031581" y="4062685"/>
            <a:ext cx="552623" cy="219014"/>
          </a:xfrm>
          <a:prstGeom prst="rect">
            <a:avLst/>
          </a:prstGeom>
          <a:solidFill>
            <a:srgbClr val="EDEDE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dirty="0">
                <a:ln w="0"/>
                <a:solidFill>
                  <a:schemeClr val="tx1"/>
                </a:solidFill>
                <a:effectLst>
                  <a:outerShdw blurRad="38100" dist="19050" dir="2700000" algn="tl" rotWithShape="0">
                    <a:schemeClr val="dk1">
                      <a:alpha val="40000"/>
                    </a:schemeClr>
                  </a:outerShdw>
                </a:effectLst>
              </a:rPr>
              <a:t>381,00 €</a:t>
            </a:r>
          </a:p>
        </p:txBody>
      </p:sp>
    </p:spTree>
    <p:extLst>
      <p:ext uri="{BB962C8B-B14F-4D97-AF65-F5344CB8AC3E}">
        <p14:creationId xmlns:p14="http://schemas.microsoft.com/office/powerpoint/2010/main" val="3013437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dirty="0"/>
          </a:p>
        </p:txBody>
      </p:sp>
      <p:sp>
        <p:nvSpPr>
          <p:cNvPr id="3" name="Textplatzhalter 2"/>
          <p:cNvSpPr>
            <a:spLocks noGrp="1"/>
          </p:cNvSpPr>
          <p:nvPr>
            <p:ph type="body" sz="quarter" idx="10"/>
          </p:nvPr>
        </p:nvSpPr>
        <p:spPr/>
        <p:txBody>
          <a:bodyPr/>
          <a:lstStyle/>
          <a:p>
            <a:r>
              <a:rPr lang="de-DE" dirty="0"/>
              <a:t>Agenda</a:t>
            </a:r>
          </a:p>
        </p:txBody>
      </p:sp>
      <p:sp>
        <p:nvSpPr>
          <p:cNvPr id="4" name="Textplatzhalter 3"/>
          <p:cNvSpPr>
            <a:spLocks noGrp="1"/>
          </p:cNvSpPr>
          <p:nvPr>
            <p:ph type="body" sz="half" idx="2"/>
          </p:nvPr>
        </p:nvSpPr>
        <p:spPr>
          <a:xfrm>
            <a:off x="369357" y="2247681"/>
            <a:ext cx="11343218" cy="4011803"/>
          </a:xfrm>
        </p:spPr>
        <p:txBody>
          <a:bodyPr/>
          <a:lstStyle/>
          <a:p>
            <a:pPr marL="285750" indent="-285750">
              <a:spcBef>
                <a:spcPct val="50000"/>
              </a:spcBef>
              <a:buFont typeface="Wingdings" panose="05000000000000000000" pitchFamily="2" charset="2"/>
              <a:buChar char="§"/>
            </a:pPr>
            <a:endParaRPr lang="de-DE" altLang="de-DE" dirty="0"/>
          </a:p>
          <a:p>
            <a:pPr marL="285750" indent="-285750">
              <a:spcBef>
                <a:spcPct val="50000"/>
              </a:spcBef>
              <a:buFont typeface="Wingdings" panose="05000000000000000000" pitchFamily="2" charset="2"/>
              <a:buChar char="§"/>
            </a:pPr>
            <a:r>
              <a:rPr lang="de-DE" altLang="de-DE" dirty="0">
                <a:solidFill>
                  <a:schemeClr val="bg1">
                    <a:lumMod val="75000"/>
                  </a:schemeClr>
                </a:solidFill>
              </a:rPr>
              <a:t>Concordia – afm Wohngebäude Tarif </a:t>
            </a:r>
          </a:p>
          <a:p>
            <a:pPr marL="742950" lvl="1" indent="-285750">
              <a:spcBef>
                <a:spcPct val="50000"/>
              </a:spcBef>
              <a:buFont typeface="Wingdings" panose="05000000000000000000" pitchFamily="2" charset="2"/>
              <a:buChar char="§"/>
            </a:pPr>
            <a:r>
              <a:rPr lang="de-DE" altLang="de-DE" sz="1600" dirty="0">
                <a:solidFill>
                  <a:schemeClr val="bg1">
                    <a:lumMod val="75000"/>
                  </a:schemeClr>
                </a:solidFill>
              </a:rPr>
              <a:t>Besonderheiten</a:t>
            </a:r>
          </a:p>
          <a:p>
            <a:pPr marL="742950" lvl="1" indent="-285750">
              <a:spcBef>
                <a:spcPct val="50000"/>
              </a:spcBef>
              <a:buFont typeface="Wingdings" panose="05000000000000000000" pitchFamily="2" charset="2"/>
              <a:buChar char="§"/>
            </a:pPr>
            <a:r>
              <a:rPr lang="de-DE" altLang="de-DE" sz="1600" dirty="0">
                <a:solidFill>
                  <a:schemeClr val="bg1">
                    <a:lumMod val="75000"/>
                  </a:schemeClr>
                </a:solidFill>
              </a:rPr>
              <a:t>Marktpositionierung </a:t>
            </a:r>
            <a:endParaRPr lang="de-DE" altLang="de-DE" dirty="0">
              <a:solidFill>
                <a:schemeClr val="bg1">
                  <a:lumMod val="75000"/>
                </a:schemeClr>
              </a:solidFill>
            </a:endParaRPr>
          </a:p>
          <a:p>
            <a:pPr marL="285750" indent="-285750">
              <a:spcBef>
                <a:spcPct val="50000"/>
              </a:spcBef>
              <a:buFont typeface="Wingdings" panose="05000000000000000000" pitchFamily="2" charset="2"/>
              <a:buChar char="§"/>
            </a:pPr>
            <a:r>
              <a:rPr lang="de-DE" altLang="de-DE" dirty="0">
                <a:solidFill>
                  <a:schemeClr val="bg1">
                    <a:lumMod val="75000"/>
                  </a:schemeClr>
                </a:solidFill>
              </a:rPr>
              <a:t>Concordia – afm Sorglos RS-Tarif </a:t>
            </a:r>
          </a:p>
          <a:p>
            <a:pPr marL="742950" lvl="1" indent="-285750">
              <a:spcBef>
                <a:spcPct val="50000"/>
              </a:spcBef>
              <a:buFont typeface="Wingdings" panose="05000000000000000000" pitchFamily="2" charset="2"/>
              <a:buChar char="§"/>
            </a:pPr>
            <a:r>
              <a:rPr lang="de-DE" altLang="de-DE" sz="1600" dirty="0">
                <a:solidFill>
                  <a:schemeClr val="bg1">
                    <a:lumMod val="75000"/>
                  </a:schemeClr>
                </a:solidFill>
              </a:rPr>
              <a:t>Besonderheiten</a:t>
            </a:r>
          </a:p>
          <a:p>
            <a:pPr marL="742950" lvl="1" indent="-285750">
              <a:spcBef>
                <a:spcPct val="50000"/>
              </a:spcBef>
              <a:buFont typeface="Wingdings" panose="05000000000000000000" pitchFamily="2" charset="2"/>
              <a:buChar char="§"/>
            </a:pPr>
            <a:r>
              <a:rPr lang="de-DE" altLang="de-DE" sz="1600" dirty="0">
                <a:solidFill>
                  <a:schemeClr val="bg1">
                    <a:lumMod val="75000"/>
                  </a:schemeClr>
                </a:solidFill>
              </a:rPr>
              <a:t>Marktpositionierung </a:t>
            </a:r>
            <a:endParaRPr lang="de-DE" altLang="de-DE" dirty="0">
              <a:solidFill>
                <a:schemeClr val="bg1">
                  <a:lumMod val="75000"/>
                </a:schemeClr>
              </a:solidFill>
            </a:endParaRPr>
          </a:p>
          <a:p>
            <a:pPr marL="285750" indent="-285750">
              <a:spcBef>
                <a:spcPct val="50000"/>
              </a:spcBef>
              <a:buFont typeface="Wingdings" panose="05000000000000000000" pitchFamily="2" charset="2"/>
              <a:buChar char="§"/>
            </a:pPr>
            <a:r>
              <a:rPr lang="de-DE" altLang="de-DE" dirty="0">
                <a:solidFill>
                  <a:schemeClr val="tx1"/>
                </a:solidFill>
              </a:rPr>
              <a:t>Concordia – Kleinflotte - große Beitragsgarantie</a:t>
            </a:r>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r>
              <a:rPr lang="de-DE" altLang="de-DE" sz="1600" b="1" dirty="0"/>
              <a:t>Hinweis</a:t>
            </a:r>
          </a:p>
          <a:p>
            <a:pPr marL="285750" indent="-285750">
              <a:spcBef>
                <a:spcPct val="50000"/>
              </a:spcBef>
              <a:buFont typeface="Wingdings" panose="05000000000000000000" pitchFamily="2" charset="2"/>
              <a:buChar char="§"/>
            </a:pPr>
            <a:r>
              <a:rPr lang="de-DE" altLang="de-DE" sz="1400" dirty="0"/>
              <a:t>Grundlage sind die Regelungen des GDV nach AKB 2015 – Stand 28.05.2021</a:t>
            </a:r>
          </a:p>
        </p:txBody>
      </p:sp>
      <p:sp>
        <p:nvSpPr>
          <p:cNvPr id="5" name="Titel 4"/>
          <p:cNvSpPr>
            <a:spLocks noGrp="1"/>
          </p:cNvSpPr>
          <p:nvPr>
            <p:ph type="title"/>
          </p:nvPr>
        </p:nvSpPr>
        <p:spPr/>
        <p:txBody>
          <a:bodyPr/>
          <a:lstStyle/>
          <a:p>
            <a:r>
              <a:rPr lang="de-DE" cap="none" dirty="0"/>
              <a:t>Update Privat | Concordia - Spezial</a:t>
            </a:r>
            <a:endParaRPr lang="de-DE" dirty="0"/>
          </a:p>
        </p:txBody>
      </p:sp>
    </p:spTree>
    <p:extLst>
      <p:ext uri="{BB962C8B-B14F-4D97-AF65-F5344CB8AC3E}">
        <p14:creationId xmlns:p14="http://schemas.microsoft.com/office/powerpoint/2010/main" val="3246223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27</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mn-lt"/>
                <a:ea typeface="Calibri" panose="020F0502020204030204" pitchFamily="34" charset="0"/>
              </a:rPr>
              <a:t>Vorrausetzung Annahmerichtlinien</a:t>
            </a:r>
            <a:r>
              <a:rPr lang="de-DE" sz="1800" dirty="0">
                <a:effectLst/>
                <a:latin typeface="Calibri" panose="020F0502020204030204" pitchFamily="34" charset="0"/>
                <a:ea typeface="Calibri" panose="020F0502020204030204" pitchFamily="34" charset="0"/>
              </a:rPr>
              <a:t>:</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latin typeface="+mn-lt"/>
                <a:ea typeface="Times New Roman" panose="02020603050405020304" pitchFamily="18" charset="0"/>
              </a:rPr>
              <a:t>min. 3 bis max. 15 Fahrzeuge</a:t>
            </a:r>
          </a:p>
          <a:p>
            <a:pPr marL="342900" lvl="0" indent="-342900">
              <a:buFont typeface="Arial" panose="020B0604020202020204" pitchFamily="34" charset="0"/>
              <a:buChar char="•"/>
            </a:pPr>
            <a:r>
              <a:rPr lang="de-DE" sz="1800" dirty="0">
                <a:latin typeface="+mn-lt"/>
              </a:rPr>
              <a:t>nur überwiegend gewerblich oder landwirtschaftlich genutzte Fahrzeuge</a:t>
            </a:r>
          </a:p>
          <a:p>
            <a:pPr marL="800100" lvl="1" indent="-342900">
              <a:buFont typeface="Arial" panose="020B0604020202020204" pitchFamily="34" charset="0"/>
              <a:buChar char="•"/>
            </a:pPr>
            <a:r>
              <a:rPr lang="de-DE" sz="1200" dirty="0">
                <a:latin typeface="+mn-lt"/>
              </a:rPr>
              <a:t>keine Zeichnung von Risiken, die unter die Annahmerichtlinien fallen, z.B. Kurierdienste, Speditionen</a:t>
            </a:r>
          </a:p>
          <a:p>
            <a:pPr marL="800100" lvl="1" indent="-342900">
              <a:buFont typeface="Arial" panose="020B0604020202020204" pitchFamily="34" charset="0"/>
              <a:buChar char="•"/>
            </a:pPr>
            <a:r>
              <a:rPr lang="de-DE" sz="1200" dirty="0">
                <a:latin typeface="+mn-lt"/>
              </a:rPr>
              <a:t>keine vom Vorversicherer gekündigte Risiken</a:t>
            </a:r>
          </a:p>
          <a:p>
            <a:pPr marL="800100" lvl="1" indent="-342900">
              <a:buFont typeface="Arial" panose="020B0604020202020204" pitchFamily="34" charset="0"/>
              <a:buChar char="•"/>
            </a:pPr>
            <a:r>
              <a:rPr lang="de-DE" sz="1200" dirty="0">
                <a:latin typeface="+mn-lt"/>
              </a:rPr>
              <a:t>keine Sanierungsrisiken</a:t>
            </a:r>
          </a:p>
          <a:p>
            <a:pPr marL="800100" lvl="1" indent="-342900">
              <a:buFont typeface="Arial" panose="020B0604020202020204" pitchFamily="34" charset="0"/>
              <a:buChar char="•"/>
            </a:pPr>
            <a:r>
              <a:rPr lang="de-DE" sz="1200" dirty="0">
                <a:latin typeface="+mn-lt"/>
              </a:rPr>
              <a:t>Pkw ab 130.000 Euro Gesamtneuwert anfragepflichtig</a:t>
            </a:r>
            <a:endParaRPr lang="de-DE" sz="1800" dirty="0">
              <a:effectLst/>
              <a:latin typeface="+mn-lt"/>
              <a:ea typeface="Times New Roman" panose="02020603050405020304" pitchFamily="18" charset="0"/>
            </a:endParaRPr>
          </a:p>
          <a:p>
            <a:pPr marL="342900" lvl="0" indent="-342900">
              <a:buFont typeface="Arial" panose="020B0604020202020204" pitchFamily="34" charset="0"/>
              <a:buChar char="•"/>
            </a:pPr>
            <a:r>
              <a:rPr lang="de-DE" sz="1800" dirty="0">
                <a:latin typeface="+mn-lt"/>
                <a:ea typeface="Times New Roman" panose="02020603050405020304" pitchFamily="18" charset="0"/>
              </a:rPr>
              <a:t>Grundsätzlich </a:t>
            </a:r>
            <a:r>
              <a:rPr lang="de-DE" sz="1800" dirty="0">
                <a:effectLst/>
                <a:latin typeface="+mn-lt"/>
                <a:ea typeface="Times New Roman" panose="02020603050405020304" pitchFamily="18" charset="0"/>
              </a:rPr>
              <a:t>gelten die allgemeinen Annahmerichtlinien der Concordia</a:t>
            </a:r>
          </a:p>
        </p:txBody>
      </p:sp>
    </p:spTree>
    <p:extLst>
      <p:ext uri="{BB962C8B-B14F-4D97-AF65-F5344CB8AC3E}">
        <p14:creationId xmlns:p14="http://schemas.microsoft.com/office/powerpoint/2010/main" val="1851050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28</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mn-lt"/>
                <a:ea typeface="Calibri" panose="020F0502020204030204" pitchFamily="34" charset="0"/>
              </a:rPr>
              <a:t>Leistungen</a:t>
            </a:r>
            <a:r>
              <a:rPr lang="de-DE" sz="1800" dirty="0">
                <a:effectLst/>
                <a:latin typeface="Calibri" panose="020F0502020204030204" pitchFamily="34" charset="0"/>
                <a:ea typeface="Calibri" panose="020F0502020204030204" pitchFamily="34" charset="0"/>
              </a:rPr>
              <a:t>:</a:t>
            </a:r>
          </a:p>
          <a:p>
            <a:r>
              <a:rPr lang="de-DE" sz="1800" dirty="0">
                <a:effectLst/>
                <a:latin typeface="Calibri" panose="020F0502020204030204" pitchFamily="34" charset="0"/>
                <a:ea typeface="Calibri" panose="020F0502020204030204" pitchFamily="34" charset="0"/>
              </a:rPr>
              <a:t> </a:t>
            </a:r>
          </a:p>
          <a:p>
            <a:endParaRPr lang="de-DE" sz="1800" dirty="0">
              <a:effectLst/>
              <a:latin typeface="Calibri" panose="020F0502020204030204" pitchFamily="34" charset="0"/>
              <a:ea typeface="Calibri" panose="020F0502020204030204" pitchFamily="34" charset="0"/>
            </a:endParaRPr>
          </a:p>
        </p:txBody>
      </p:sp>
      <p:pic>
        <p:nvPicPr>
          <p:cNvPr id="7" name="Grafik 6">
            <a:extLst>
              <a:ext uri="{FF2B5EF4-FFF2-40B4-BE49-F238E27FC236}">
                <a16:creationId xmlns:a16="http://schemas.microsoft.com/office/drawing/2014/main" id="{3B86AC67-DA06-4CF6-A8F1-542E84B5E615}"/>
              </a:ext>
            </a:extLst>
          </p:cNvPr>
          <p:cNvPicPr>
            <a:picLocks noChangeAspect="1"/>
          </p:cNvPicPr>
          <p:nvPr/>
        </p:nvPicPr>
        <p:blipFill>
          <a:blip r:embed="rId2"/>
          <a:stretch>
            <a:fillRect/>
          </a:stretch>
        </p:blipFill>
        <p:spPr>
          <a:xfrm>
            <a:off x="1106640" y="3104782"/>
            <a:ext cx="9571786" cy="2330854"/>
          </a:xfrm>
          <a:prstGeom prst="rect">
            <a:avLst/>
          </a:prstGeom>
        </p:spPr>
      </p:pic>
    </p:spTree>
    <p:extLst>
      <p:ext uri="{BB962C8B-B14F-4D97-AF65-F5344CB8AC3E}">
        <p14:creationId xmlns:p14="http://schemas.microsoft.com/office/powerpoint/2010/main" val="1895176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29</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mn-lt"/>
                <a:ea typeface="Calibri" panose="020F0502020204030204" pitchFamily="34" charset="0"/>
              </a:rPr>
              <a:t>Leistungen</a:t>
            </a:r>
            <a:r>
              <a:rPr lang="de-DE" sz="1800" dirty="0">
                <a:effectLst/>
                <a:latin typeface="Calibri" panose="020F0502020204030204" pitchFamily="34" charset="0"/>
                <a:ea typeface="Calibri" panose="020F0502020204030204" pitchFamily="34" charset="0"/>
              </a:rPr>
              <a:t>:</a:t>
            </a:r>
          </a:p>
          <a:p>
            <a:r>
              <a:rPr lang="de-DE" sz="1800" dirty="0">
                <a:effectLst/>
                <a:latin typeface="Calibri" panose="020F0502020204030204" pitchFamily="34" charset="0"/>
                <a:ea typeface="Calibri" panose="020F0502020204030204" pitchFamily="34" charset="0"/>
              </a:rPr>
              <a:t> </a:t>
            </a:r>
          </a:p>
          <a:p>
            <a:endParaRPr lang="de-DE" sz="1800" dirty="0">
              <a:effectLst/>
              <a:latin typeface="Calibri" panose="020F0502020204030204" pitchFamily="34" charset="0"/>
              <a:ea typeface="Calibri" panose="020F0502020204030204" pitchFamily="34" charset="0"/>
            </a:endParaRPr>
          </a:p>
        </p:txBody>
      </p:sp>
      <p:pic>
        <p:nvPicPr>
          <p:cNvPr id="8" name="Grafik 7">
            <a:extLst>
              <a:ext uri="{FF2B5EF4-FFF2-40B4-BE49-F238E27FC236}">
                <a16:creationId xmlns:a16="http://schemas.microsoft.com/office/drawing/2014/main" id="{69AF75EA-92E7-4B33-B078-5CAA7AAE6129}"/>
              </a:ext>
            </a:extLst>
          </p:cNvPr>
          <p:cNvPicPr>
            <a:picLocks noChangeAspect="1"/>
          </p:cNvPicPr>
          <p:nvPr/>
        </p:nvPicPr>
        <p:blipFill>
          <a:blip r:embed="rId2"/>
          <a:stretch>
            <a:fillRect/>
          </a:stretch>
        </p:blipFill>
        <p:spPr>
          <a:xfrm>
            <a:off x="812391" y="2604452"/>
            <a:ext cx="5169828" cy="3218166"/>
          </a:xfrm>
          <a:prstGeom prst="rect">
            <a:avLst/>
          </a:prstGeom>
        </p:spPr>
      </p:pic>
      <p:pic>
        <p:nvPicPr>
          <p:cNvPr id="10" name="Grafik 9">
            <a:extLst>
              <a:ext uri="{FF2B5EF4-FFF2-40B4-BE49-F238E27FC236}">
                <a16:creationId xmlns:a16="http://schemas.microsoft.com/office/drawing/2014/main" id="{D88CBCDE-0126-4B4D-8B64-EEDD41A7D3C5}"/>
              </a:ext>
            </a:extLst>
          </p:cNvPr>
          <p:cNvPicPr>
            <a:picLocks noChangeAspect="1"/>
          </p:cNvPicPr>
          <p:nvPr/>
        </p:nvPicPr>
        <p:blipFill>
          <a:blip r:embed="rId3"/>
          <a:stretch>
            <a:fillRect/>
          </a:stretch>
        </p:blipFill>
        <p:spPr>
          <a:xfrm>
            <a:off x="6450676" y="2887771"/>
            <a:ext cx="4614194" cy="2975684"/>
          </a:xfrm>
          <a:prstGeom prst="rect">
            <a:avLst/>
          </a:prstGeom>
        </p:spPr>
      </p:pic>
      <p:pic>
        <p:nvPicPr>
          <p:cNvPr id="12" name="Grafik 11">
            <a:extLst>
              <a:ext uri="{FF2B5EF4-FFF2-40B4-BE49-F238E27FC236}">
                <a16:creationId xmlns:a16="http://schemas.microsoft.com/office/drawing/2014/main" id="{137B2B74-DC0F-4EBD-B7C7-91AE4B24BEF1}"/>
              </a:ext>
            </a:extLst>
          </p:cNvPr>
          <p:cNvPicPr>
            <a:picLocks noChangeAspect="1"/>
          </p:cNvPicPr>
          <p:nvPr/>
        </p:nvPicPr>
        <p:blipFill>
          <a:blip r:embed="rId4"/>
          <a:stretch>
            <a:fillRect/>
          </a:stretch>
        </p:blipFill>
        <p:spPr>
          <a:xfrm>
            <a:off x="6369715" y="2637088"/>
            <a:ext cx="4762500" cy="219075"/>
          </a:xfrm>
          <a:prstGeom prst="rect">
            <a:avLst/>
          </a:prstGeom>
        </p:spPr>
      </p:pic>
    </p:spTree>
    <p:extLst>
      <p:ext uri="{BB962C8B-B14F-4D97-AF65-F5344CB8AC3E}">
        <p14:creationId xmlns:p14="http://schemas.microsoft.com/office/powerpoint/2010/main" val="1420904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3</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Annahmerichtlinien:</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1 und 2-Familienhaus (nur nach Wohnflächentarif)</a:t>
            </a: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Höchstentschädigung 2,5 Mio.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Max. Gebäudealter 50 Jahre (Baujahr 1974)</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b="1" dirty="0">
                <a:effectLst/>
                <a:latin typeface="Calibri" panose="020F0502020204030204" pitchFamily="34" charset="0"/>
                <a:ea typeface="Times New Roman" panose="02020603050405020304" pitchFamily="18" charset="0"/>
              </a:rPr>
              <a:t>Keine Vorschäden in den letzten 5 Jahren</a:t>
            </a:r>
          </a:p>
          <a:p>
            <a:pPr marL="800100" lvl="1" indent="-342900">
              <a:buFont typeface="Arial" panose="020B0604020202020204" pitchFamily="34" charset="0"/>
              <a:buChar char="•"/>
            </a:pPr>
            <a:r>
              <a:rPr lang="de-DE" sz="1200" b="1" dirty="0">
                <a:effectLst/>
                <a:latin typeface="Calibri" panose="020F0502020204030204" pitchFamily="34" charset="0"/>
                <a:ea typeface="Times New Roman" panose="02020603050405020304" pitchFamily="18" charset="0"/>
              </a:rPr>
              <a:t>Ausnahme Kleinschaden bis max. 300 € in 5 Jahren</a:t>
            </a:r>
            <a:endParaRPr lang="de-DE" sz="1200" b="1"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Grundsätzlich </a:t>
            </a:r>
            <a:r>
              <a:rPr lang="de-DE" sz="1800" dirty="0">
                <a:effectLst/>
                <a:latin typeface="Calibri" panose="020F0502020204030204" pitchFamily="34" charset="0"/>
                <a:ea typeface="Times New Roman" panose="02020603050405020304" pitchFamily="18" charset="0"/>
              </a:rPr>
              <a:t>gelten die allgemeinen Annahmerichtlinien der Concordia </a:t>
            </a:r>
          </a:p>
        </p:txBody>
      </p:sp>
    </p:spTree>
    <p:extLst>
      <p:ext uri="{BB962C8B-B14F-4D97-AF65-F5344CB8AC3E}">
        <p14:creationId xmlns:p14="http://schemas.microsoft.com/office/powerpoint/2010/main" val="4147053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30</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mn-lt"/>
                <a:ea typeface="Calibri" panose="020F0502020204030204" pitchFamily="34" charset="0"/>
              </a:rPr>
              <a:t>Leistungen</a:t>
            </a:r>
            <a:r>
              <a:rPr lang="de-DE" sz="1800" dirty="0">
                <a:effectLst/>
                <a:latin typeface="Calibri" panose="020F0502020204030204" pitchFamily="34" charset="0"/>
                <a:ea typeface="Calibri" panose="020F0502020204030204" pitchFamily="34" charset="0"/>
              </a:rPr>
              <a:t>:</a:t>
            </a:r>
          </a:p>
          <a:p>
            <a:r>
              <a:rPr lang="de-DE" sz="1800" dirty="0">
                <a:effectLst/>
                <a:latin typeface="Calibri" panose="020F0502020204030204" pitchFamily="34" charset="0"/>
                <a:ea typeface="Calibri" panose="020F0502020204030204" pitchFamily="34" charset="0"/>
              </a:rPr>
              <a:t> </a:t>
            </a:r>
          </a:p>
          <a:p>
            <a:endParaRPr lang="de-DE" sz="1800" dirty="0">
              <a:effectLst/>
              <a:latin typeface="Calibri" panose="020F0502020204030204" pitchFamily="34" charset="0"/>
              <a:ea typeface="Calibri" panose="020F0502020204030204" pitchFamily="34" charset="0"/>
            </a:endParaRPr>
          </a:p>
        </p:txBody>
      </p:sp>
      <p:pic>
        <p:nvPicPr>
          <p:cNvPr id="8" name="Grafik 7">
            <a:extLst>
              <a:ext uri="{FF2B5EF4-FFF2-40B4-BE49-F238E27FC236}">
                <a16:creationId xmlns:a16="http://schemas.microsoft.com/office/drawing/2014/main" id="{47EAE06B-BB24-4D44-8074-63269928C377}"/>
              </a:ext>
            </a:extLst>
          </p:cNvPr>
          <p:cNvPicPr>
            <a:picLocks noChangeAspect="1"/>
          </p:cNvPicPr>
          <p:nvPr/>
        </p:nvPicPr>
        <p:blipFill>
          <a:blip r:embed="rId2"/>
          <a:stretch>
            <a:fillRect/>
          </a:stretch>
        </p:blipFill>
        <p:spPr>
          <a:xfrm>
            <a:off x="1500323" y="3144548"/>
            <a:ext cx="8041999" cy="2383415"/>
          </a:xfrm>
          <a:prstGeom prst="rect">
            <a:avLst/>
          </a:prstGeom>
        </p:spPr>
      </p:pic>
    </p:spTree>
    <p:extLst>
      <p:ext uri="{BB962C8B-B14F-4D97-AF65-F5344CB8AC3E}">
        <p14:creationId xmlns:p14="http://schemas.microsoft.com/office/powerpoint/2010/main" val="3451936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31</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Calibri" panose="020F0502020204030204" pitchFamily="34" charset="0"/>
                <a:ea typeface="Calibri" panose="020F0502020204030204" pitchFamily="34" charset="0"/>
              </a:rPr>
              <a:t>Lohnt sich der Aufwand?</a:t>
            </a:r>
          </a:p>
          <a:p>
            <a:endParaRPr lang="de-DE" sz="1800" dirty="0">
              <a:effectLst/>
              <a:latin typeface="Calibri" panose="020F0502020204030204" pitchFamily="34" charset="0"/>
              <a:ea typeface="Calibri" panose="020F0502020204030204" pitchFamily="34" charset="0"/>
            </a:endParaRPr>
          </a:p>
          <a:p>
            <a:endParaRPr lang="de-DE" sz="1800" dirty="0">
              <a:latin typeface="+mn-lt"/>
            </a:endParaRPr>
          </a:p>
        </p:txBody>
      </p:sp>
      <p:pic>
        <p:nvPicPr>
          <p:cNvPr id="7" name="Grafik 6">
            <a:extLst>
              <a:ext uri="{FF2B5EF4-FFF2-40B4-BE49-F238E27FC236}">
                <a16:creationId xmlns:a16="http://schemas.microsoft.com/office/drawing/2014/main" id="{3E0474B5-B2DB-4D6D-AE0B-AF6200D519D7}"/>
              </a:ext>
            </a:extLst>
          </p:cNvPr>
          <p:cNvPicPr>
            <a:picLocks noChangeAspect="1"/>
          </p:cNvPicPr>
          <p:nvPr/>
        </p:nvPicPr>
        <p:blipFill>
          <a:blip r:embed="rId2"/>
          <a:stretch>
            <a:fillRect/>
          </a:stretch>
        </p:blipFill>
        <p:spPr>
          <a:xfrm>
            <a:off x="680402" y="2778011"/>
            <a:ext cx="10715625" cy="3514725"/>
          </a:xfrm>
          <a:prstGeom prst="rect">
            <a:avLst/>
          </a:prstGeom>
        </p:spPr>
      </p:pic>
    </p:spTree>
    <p:extLst>
      <p:ext uri="{BB962C8B-B14F-4D97-AF65-F5344CB8AC3E}">
        <p14:creationId xmlns:p14="http://schemas.microsoft.com/office/powerpoint/2010/main" val="1163818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32</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Calibri" panose="020F0502020204030204" pitchFamily="34" charset="0"/>
                <a:ea typeface="Calibri" panose="020F0502020204030204" pitchFamily="34" charset="0"/>
              </a:rPr>
              <a:t>Lohnt sich der Aufwand?</a:t>
            </a:r>
          </a:p>
          <a:p>
            <a:endParaRPr lang="de-DE" sz="1800" dirty="0">
              <a:effectLst/>
              <a:latin typeface="Calibri" panose="020F0502020204030204" pitchFamily="34" charset="0"/>
              <a:ea typeface="Calibri" panose="020F0502020204030204" pitchFamily="34" charset="0"/>
            </a:endParaRPr>
          </a:p>
          <a:p>
            <a:endParaRPr lang="de-DE" sz="1800" dirty="0">
              <a:latin typeface="+mn-lt"/>
            </a:endParaRPr>
          </a:p>
        </p:txBody>
      </p:sp>
      <p:pic>
        <p:nvPicPr>
          <p:cNvPr id="8" name="Grafik 7">
            <a:extLst>
              <a:ext uri="{FF2B5EF4-FFF2-40B4-BE49-F238E27FC236}">
                <a16:creationId xmlns:a16="http://schemas.microsoft.com/office/drawing/2014/main" id="{14913DC7-F715-47CB-A713-FBDB0C04C928}"/>
              </a:ext>
            </a:extLst>
          </p:cNvPr>
          <p:cNvPicPr>
            <a:picLocks noChangeAspect="1"/>
          </p:cNvPicPr>
          <p:nvPr/>
        </p:nvPicPr>
        <p:blipFill>
          <a:blip r:embed="rId2"/>
          <a:stretch>
            <a:fillRect/>
          </a:stretch>
        </p:blipFill>
        <p:spPr>
          <a:xfrm>
            <a:off x="781050" y="2654963"/>
            <a:ext cx="10629900" cy="3476625"/>
          </a:xfrm>
          <a:prstGeom prst="rect">
            <a:avLst/>
          </a:prstGeom>
        </p:spPr>
      </p:pic>
    </p:spTree>
    <p:extLst>
      <p:ext uri="{BB962C8B-B14F-4D97-AF65-F5344CB8AC3E}">
        <p14:creationId xmlns:p14="http://schemas.microsoft.com/office/powerpoint/2010/main" val="4003693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33</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mn-lt"/>
                <a:ea typeface="Calibri" panose="020F0502020204030204" pitchFamily="34" charset="0"/>
              </a:rPr>
              <a:t>Was braucht die Concordia für ein Angebot?</a:t>
            </a:r>
          </a:p>
        </p:txBody>
      </p:sp>
      <p:pic>
        <p:nvPicPr>
          <p:cNvPr id="7" name="Grafik 6">
            <a:extLst>
              <a:ext uri="{FF2B5EF4-FFF2-40B4-BE49-F238E27FC236}">
                <a16:creationId xmlns:a16="http://schemas.microsoft.com/office/drawing/2014/main" id="{6B900A4F-34EE-4B0C-9BE7-5756D22D7BC9}"/>
              </a:ext>
            </a:extLst>
          </p:cNvPr>
          <p:cNvPicPr>
            <a:picLocks noChangeAspect="1"/>
          </p:cNvPicPr>
          <p:nvPr/>
        </p:nvPicPr>
        <p:blipFill>
          <a:blip r:embed="rId2"/>
          <a:stretch>
            <a:fillRect/>
          </a:stretch>
        </p:blipFill>
        <p:spPr>
          <a:xfrm>
            <a:off x="6323215" y="2651154"/>
            <a:ext cx="4738254" cy="3342762"/>
          </a:xfrm>
          <a:prstGeom prst="rect">
            <a:avLst/>
          </a:prstGeom>
        </p:spPr>
      </p:pic>
      <p:pic>
        <p:nvPicPr>
          <p:cNvPr id="10" name="Grafik 9">
            <a:extLst>
              <a:ext uri="{FF2B5EF4-FFF2-40B4-BE49-F238E27FC236}">
                <a16:creationId xmlns:a16="http://schemas.microsoft.com/office/drawing/2014/main" id="{7531B23D-9043-4B79-A0CB-9F8B7E1A90AD}"/>
              </a:ext>
            </a:extLst>
          </p:cNvPr>
          <p:cNvPicPr>
            <a:picLocks noChangeAspect="1"/>
          </p:cNvPicPr>
          <p:nvPr/>
        </p:nvPicPr>
        <p:blipFill>
          <a:blip r:embed="rId3"/>
          <a:stretch>
            <a:fillRect/>
          </a:stretch>
        </p:blipFill>
        <p:spPr>
          <a:xfrm>
            <a:off x="1130531" y="2633461"/>
            <a:ext cx="4896056" cy="3378149"/>
          </a:xfrm>
          <a:prstGeom prst="rect">
            <a:avLst/>
          </a:prstGeom>
        </p:spPr>
      </p:pic>
    </p:spTree>
    <p:extLst>
      <p:ext uri="{BB962C8B-B14F-4D97-AF65-F5344CB8AC3E}">
        <p14:creationId xmlns:p14="http://schemas.microsoft.com/office/powerpoint/2010/main" val="22152784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34</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dirty="0">
                <a:effectLst/>
                <a:latin typeface="+mn-lt"/>
                <a:ea typeface="Calibri" panose="020F0502020204030204" pitchFamily="34" charset="0"/>
              </a:rPr>
              <a:t>Was brauch die Concordia für ein Angebot?</a:t>
            </a:r>
          </a:p>
        </p:txBody>
      </p:sp>
      <p:pic>
        <p:nvPicPr>
          <p:cNvPr id="7" name="Grafik 6">
            <a:extLst>
              <a:ext uri="{FF2B5EF4-FFF2-40B4-BE49-F238E27FC236}">
                <a16:creationId xmlns:a16="http://schemas.microsoft.com/office/drawing/2014/main" id="{6B900A4F-34EE-4B0C-9BE7-5756D22D7BC9}"/>
              </a:ext>
            </a:extLst>
          </p:cNvPr>
          <p:cNvPicPr>
            <a:picLocks noChangeAspect="1"/>
          </p:cNvPicPr>
          <p:nvPr/>
        </p:nvPicPr>
        <p:blipFill>
          <a:blip r:embed="rId2">
            <a:alphaModFix amt="50000"/>
          </a:blip>
          <a:stretch>
            <a:fillRect/>
          </a:stretch>
        </p:blipFill>
        <p:spPr>
          <a:xfrm>
            <a:off x="6323215" y="2668848"/>
            <a:ext cx="4738254" cy="3342762"/>
          </a:xfrm>
          <a:prstGeom prst="rect">
            <a:avLst/>
          </a:prstGeom>
          <a:effectLst>
            <a:outerShdw blurRad="50800" dist="50800" dir="5400000" algn="ctr" rotWithShape="0">
              <a:srgbClr val="000000">
                <a:alpha val="0"/>
              </a:srgbClr>
            </a:outerShdw>
          </a:effectLst>
        </p:spPr>
      </p:pic>
      <p:pic>
        <p:nvPicPr>
          <p:cNvPr id="10" name="Grafik 9">
            <a:extLst>
              <a:ext uri="{FF2B5EF4-FFF2-40B4-BE49-F238E27FC236}">
                <a16:creationId xmlns:a16="http://schemas.microsoft.com/office/drawing/2014/main" id="{7531B23D-9043-4B79-A0CB-9F8B7E1A90AD}"/>
              </a:ext>
            </a:extLst>
          </p:cNvPr>
          <p:cNvPicPr>
            <a:picLocks noChangeAspect="1"/>
          </p:cNvPicPr>
          <p:nvPr/>
        </p:nvPicPr>
        <p:blipFill>
          <a:blip r:embed="rId3">
            <a:alphaModFix amt="50000"/>
          </a:blip>
          <a:stretch>
            <a:fillRect/>
          </a:stretch>
        </p:blipFill>
        <p:spPr>
          <a:xfrm>
            <a:off x="1130531" y="2633461"/>
            <a:ext cx="4896056" cy="3378149"/>
          </a:xfrm>
          <a:prstGeom prst="rect">
            <a:avLst/>
          </a:prstGeom>
        </p:spPr>
      </p:pic>
      <p:pic>
        <p:nvPicPr>
          <p:cNvPr id="8" name="Grafik 7">
            <a:extLst>
              <a:ext uri="{FF2B5EF4-FFF2-40B4-BE49-F238E27FC236}">
                <a16:creationId xmlns:a16="http://schemas.microsoft.com/office/drawing/2014/main" id="{F04A32BA-D63A-4562-8D95-B647DE425F46}"/>
              </a:ext>
            </a:extLst>
          </p:cNvPr>
          <p:cNvPicPr>
            <a:picLocks noChangeAspect="1"/>
          </p:cNvPicPr>
          <p:nvPr/>
        </p:nvPicPr>
        <p:blipFill>
          <a:blip r:embed="rId4"/>
          <a:stretch>
            <a:fillRect/>
          </a:stretch>
        </p:blipFill>
        <p:spPr>
          <a:xfrm>
            <a:off x="2007126" y="2877877"/>
            <a:ext cx="2931010" cy="3298480"/>
          </a:xfrm>
          <a:prstGeom prst="rect">
            <a:avLst/>
          </a:prstGeom>
        </p:spPr>
      </p:pic>
      <p:pic>
        <p:nvPicPr>
          <p:cNvPr id="9" name="Grafik 8">
            <a:extLst>
              <a:ext uri="{FF2B5EF4-FFF2-40B4-BE49-F238E27FC236}">
                <a16:creationId xmlns:a16="http://schemas.microsoft.com/office/drawing/2014/main" id="{25CA8435-1FA4-48AB-A501-E9223BCE29A0}"/>
              </a:ext>
            </a:extLst>
          </p:cNvPr>
          <p:cNvPicPr>
            <a:picLocks noChangeAspect="1"/>
          </p:cNvPicPr>
          <p:nvPr/>
        </p:nvPicPr>
        <p:blipFill>
          <a:blip r:embed="rId5"/>
          <a:stretch>
            <a:fillRect/>
          </a:stretch>
        </p:blipFill>
        <p:spPr>
          <a:xfrm>
            <a:off x="7038039" y="3023582"/>
            <a:ext cx="2857500" cy="3152775"/>
          </a:xfrm>
          <a:prstGeom prst="rect">
            <a:avLst/>
          </a:prstGeom>
        </p:spPr>
      </p:pic>
    </p:spTree>
    <p:extLst>
      <p:ext uri="{BB962C8B-B14F-4D97-AF65-F5344CB8AC3E}">
        <p14:creationId xmlns:p14="http://schemas.microsoft.com/office/powerpoint/2010/main" val="1735222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35</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Kleinflotte</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mn-lt"/>
              <a:ea typeface="Calibri" panose="020F0502020204030204" pitchFamily="34" charset="0"/>
            </a:endParaRPr>
          </a:p>
          <a:p>
            <a:r>
              <a:rPr lang="de-DE" sz="1800" b="1" dirty="0">
                <a:effectLst/>
                <a:latin typeface="+mn-lt"/>
                <a:ea typeface="Calibri" panose="020F0502020204030204" pitchFamily="34" charset="0"/>
              </a:rPr>
              <a:t>Große Beitragsgarantie</a:t>
            </a:r>
          </a:p>
          <a:p>
            <a:endParaRPr lang="de-DE" sz="1800" dirty="0">
              <a:latin typeface="+mn-lt"/>
              <a:ea typeface="Calibri" panose="020F0502020204030204" pitchFamily="34" charset="0"/>
            </a:endParaRPr>
          </a:p>
          <a:p>
            <a:pPr marL="285750" indent="-285750">
              <a:buFont typeface="Arial" panose="020B0604020202020204" pitchFamily="34" charset="0"/>
              <a:buChar char="•"/>
            </a:pPr>
            <a:r>
              <a:rPr lang="de-DE" sz="1800" dirty="0">
                <a:effectLst/>
                <a:latin typeface="Calibri" panose="020F0502020204030204" pitchFamily="34" charset="0"/>
                <a:ea typeface="Calibri" panose="020F0502020204030204" pitchFamily="34" charset="0"/>
              </a:rPr>
              <a:t>SQ unter 65%</a:t>
            </a:r>
          </a:p>
          <a:p>
            <a:endParaRPr lang="de-DE" sz="1800" dirty="0">
              <a:effectLst/>
              <a:latin typeface="Calibri" panose="020F0502020204030204" pitchFamily="34" charset="0"/>
              <a:ea typeface="Calibri" panose="020F0502020204030204" pitchFamily="34" charset="0"/>
            </a:endParaRPr>
          </a:p>
          <a:p>
            <a:r>
              <a:rPr lang="de-DE" sz="1800" dirty="0">
                <a:latin typeface="Calibri" panose="020F0502020204030204" pitchFamily="34" charset="0"/>
                <a:ea typeface="Calibri" panose="020F0502020204030204" pitchFamily="34" charset="0"/>
              </a:rPr>
              <a:t>Wichtige Stichtage</a:t>
            </a:r>
            <a:endParaRPr lang="de-DE"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de-DE" sz="1800" dirty="0">
                <a:effectLst/>
                <a:latin typeface="Calibri" panose="020F0502020204030204" pitchFamily="34" charset="0"/>
                <a:ea typeface="Calibri" panose="020F0502020204030204" pitchFamily="34" charset="0"/>
              </a:rPr>
              <a:t>23.09. letzter Tag für Prämienanfragen</a:t>
            </a:r>
          </a:p>
          <a:p>
            <a:pPr marL="285750" indent="-285750">
              <a:buFont typeface="Arial" panose="020B0604020202020204" pitchFamily="34" charset="0"/>
              <a:buChar char="•"/>
            </a:pPr>
            <a:r>
              <a:rPr lang="de-DE" sz="1800" dirty="0">
                <a:effectLst/>
                <a:latin typeface="Calibri" panose="020F0502020204030204" pitchFamily="34" charset="0"/>
                <a:ea typeface="Calibri" panose="020F0502020204030204" pitchFamily="34" charset="0"/>
              </a:rPr>
              <a:t>30.09. Anträge/Angebote verbindlich angenommen und an die Concordia übermittelt</a:t>
            </a:r>
          </a:p>
        </p:txBody>
      </p:sp>
    </p:spTree>
    <p:extLst>
      <p:ext uri="{BB962C8B-B14F-4D97-AF65-F5344CB8AC3E}">
        <p14:creationId xmlns:p14="http://schemas.microsoft.com/office/powerpoint/2010/main" val="3706325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dirty="0"/>
          </a:p>
        </p:txBody>
      </p:sp>
      <p:sp>
        <p:nvSpPr>
          <p:cNvPr id="3" name="Textplatzhalter 2"/>
          <p:cNvSpPr>
            <a:spLocks noGrp="1"/>
          </p:cNvSpPr>
          <p:nvPr>
            <p:ph type="body" sz="quarter" idx="10"/>
          </p:nvPr>
        </p:nvSpPr>
        <p:spPr/>
        <p:txBody>
          <a:bodyPr/>
          <a:lstStyle/>
          <a:p>
            <a:pPr algn="ctr">
              <a:spcBef>
                <a:spcPct val="0"/>
              </a:spcBef>
            </a:pPr>
            <a:r>
              <a:rPr lang="de-DE" altLang="de-DE" dirty="0"/>
              <a:t>Danke für ihre Aufmerksamkeit</a:t>
            </a:r>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7" name="Textplatzhalter 2">
            <a:extLst>
              <a:ext uri="{FF2B5EF4-FFF2-40B4-BE49-F238E27FC236}">
                <a16:creationId xmlns:a16="http://schemas.microsoft.com/office/drawing/2014/main" id="{56345C5B-3C74-4C8C-9689-554261618CD9}"/>
              </a:ext>
            </a:extLst>
          </p:cNvPr>
          <p:cNvSpPr txBox="1">
            <a:spLocks/>
          </p:cNvSpPr>
          <p:nvPr/>
        </p:nvSpPr>
        <p:spPr>
          <a:xfrm>
            <a:off x="364584" y="5235017"/>
            <a:ext cx="11347991" cy="395681"/>
          </a:xfrm>
          <a:prstGeom prst="rect">
            <a:avLst/>
          </a:prstGeom>
        </p:spPr>
        <p:txBody>
          <a:bodyPr/>
          <a:lstStyle>
            <a:lvl1pPr marL="0" indent="0" algn="l" defTabSz="914400" rtl="0" eaLnBrk="1" latinLnBrk="0" hangingPunct="1">
              <a:lnSpc>
                <a:spcPct val="90000"/>
              </a:lnSpc>
              <a:spcBef>
                <a:spcPts val="1000"/>
              </a:spcBef>
              <a:buFontTx/>
              <a:buNone/>
              <a:defRPr sz="2400" kern="1200">
                <a:solidFill>
                  <a:srgbClr val="137C9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pPr>
            <a:r>
              <a:rPr lang="de-DE" altLang="de-DE" dirty="0"/>
              <a:t>Lassen sie uns gemeinsam mit einem tollen Produkt,</a:t>
            </a:r>
          </a:p>
          <a:p>
            <a:pPr algn="ctr">
              <a:spcBef>
                <a:spcPct val="0"/>
              </a:spcBef>
            </a:pPr>
            <a:r>
              <a:rPr lang="de-DE" altLang="de-DE" dirty="0"/>
              <a:t>dem Kunden die optimale Versicherungslösung bringen  </a:t>
            </a:r>
          </a:p>
        </p:txBody>
      </p:sp>
      <p:pic>
        <p:nvPicPr>
          <p:cNvPr id="8" name="Grafik 7">
            <a:extLst>
              <a:ext uri="{FF2B5EF4-FFF2-40B4-BE49-F238E27FC236}">
                <a16:creationId xmlns:a16="http://schemas.microsoft.com/office/drawing/2014/main" id="{A1354231-574C-46B3-B021-0CCB2ACC676D}"/>
              </a:ext>
            </a:extLst>
          </p:cNvPr>
          <p:cNvPicPr>
            <a:picLocks noChangeAspect="1"/>
          </p:cNvPicPr>
          <p:nvPr/>
        </p:nvPicPr>
        <p:blipFill>
          <a:blip r:embed="rId2"/>
          <a:stretch>
            <a:fillRect/>
          </a:stretch>
        </p:blipFill>
        <p:spPr>
          <a:xfrm>
            <a:off x="2140616" y="2245041"/>
            <a:ext cx="8148652" cy="2800534"/>
          </a:xfrm>
          <a:prstGeom prst="rect">
            <a:avLst/>
          </a:prstGeom>
        </p:spPr>
      </p:pic>
    </p:spTree>
    <p:extLst>
      <p:ext uri="{BB962C8B-B14F-4D97-AF65-F5344CB8AC3E}">
        <p14:creationId xmlns:p14="http://schemas.microsoft.com/office/powerpoint/2010/main" val="1815355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4</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Besonderheiten:</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Hoher Sondernachlass auf die Grundprämie Concordia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Verzicht auf Ausstattungsmerkmale</a:t>
            </a:r>
          </a:p>
          <a:p>
            <a:pPr marL="34290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Ausgenommen hiervon</a:t>
            </a:r>
          </a:p>
          <a:p>
            <a:pPr marL="800100" lvl="1" indent="-342900">
              <a:buFont typeface="Arial" panose="020B0604020202020204" pitchFamily="34" charset="0"/>
              <a:buChar char="•"/>
            </a:pPr>
            <a:r>
              <a:rPr lang="de-DE" sz="1600" dirty="0">
                <a:latin typeface="Calibri" panose="020F0502020204030204" pitchFamily="34" charset="0"/>
                <a:ea typeface="Times New Roman" panose="02020603050405020304" pitchFamily="18" charset="0"/>
              </a:rPr>
              <a:t>Fußbodenheizung</a:t>
            </a:r>
          </a:p>
          <a:p>
            <a:pPr marL="800100" lvl="1" indent="-342900">
              <a:buFont typeface="Arial" panose="020B0604020202020204" pitchFamily="34" charset="0"/>
              <a:buChar char="•"/>
            </a:pPr>
            <a:r>
              <a:rPr lang="de-DE" sz="1600" dirty="0">
                <a:latin typeface="Calibri" panose="020F0502020204030204" pitchFamily="34" charset="0"/>
                <a:ea typeface="Times New Roman" panose="02020603050405020304" pitchFamily="18" charset="0"/>
              </a:rPr>
              <a:t>Wärmepumpenanlage</a:t>
            </a:r>
          </a:p>
          <a:p>
            <a:pPr marL="800100" lvl="1" indent="-342900">
              <a:buFont typeface="Arial" panose="020B0604020202020204" pitchFamily="34" charset="0"/>
              <a:buChar char="•"/>
            </a:pPr>
            <a:r>
              <a:rPr lang="de-DE" sz="1600" dirty="0">
                <a:latin typeface="Calibri" panose="020F0502020204030204" pitchFamily="34" charset="0"/>
                <a:ea typeface="Times New Roman" panose="02020603050405020304" pitchFamily="18" charset="0"/>
              </a:rPr>
              <a:t>PV-Anlage (Deckung für Grundgefahren)</a:t>
            </a:r>
          </a:p>
        </p:txBody>
      </p:sp>
    </p:spTree>
    <p:extLst>
      <p:ext uri="{BB962C8B-B14F-4D97-AF65-F5344CB8AC3E}">
        <p14:creationId xmlns:p14="http://schemas.microsoft.com/office/powerpoint/2010/main" val="1161709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5</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Der offizielle Tarif – unsere Basis – das heißt wir sind noch ein bisschen besser  	</a:t>
            </a:r>
          </a:p>
        </p:txBody>
      </p:sp>
      <p:pic>
        <p:nvPicPr>
          <p:cNvPr id="7" name="Grafik 6">
            <a:extLst>
              <a:ext uri="{FF2B5EF4-FFF2-40B4-BE49-F238E27FC236}">
                <a16:creationId xmlns:a16="http://schemas.microsoft.com/office/drawing/2014/main" id="{53E784F1-2B3D-4ED2-A757-7E9FD1191428}"/>
              </a:ext>
            </a:extLst>
          </p:cNvPr>
          <p:cNvPicPr>
            <a:picLocks noChangeAspect="1"/>
          </p:cNvPicPr>
          <p:nvPr/>
        </p:nvPicPr>
        <p:blipFill>
          <a:blip r:embed="rId2"/>
          <a:stretch>
            <a:fillRect/>
          </a:stretch>
        </p:blipFill>
        <p:spPr>
          <a:xfrm>
            <a:off x="1318692" y="3222059"/>
            <a:ext cx="8124825" cy="2066925"/>
          </a:xfrm>
          <a:prstGeom prst="rect">
            <a:avLst/>
          </a:prstGeom>
        </p:spPr>
      </p:pic>
    </p:spTree>
    <p:extLst>
      <p:ext uri="{BB962C8B-B14F-4D97-AF65-F5344CB8AC3E}">
        <p14:creationId xmlns:p14="http://schemas.microsoft.com/office/powerpoint/2010/main" val="2022265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6</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2254290" y="4159132"/>
            <a:ext cx="3998422" cy="1384996"/>
          </a:xfrm>
        </p:spPr>
        <p:txBody>
          <a:bodyPr/>
          <a:lstStyle/>
          <a:p>
            <a:r>
              <a:rPr lang="de-DE" sz="1400" b="1" dirty="0"/>
              <a:t>Unbenannte Gefahren</a:t>
            </a:r>
          </a:p>
          <a:p>
            <a:r>
              <a:rPr lang="de-DE" sz="1400" dirty="0"/>
              <a:t>Schutz bei Beschädigungen oder Zerstörungen durch unvorhergesehene, nicht in den Bedingungen genannte, Gefahren. Z. B. ein Mast kippt ohne Sturmeinwirkung auf das Gebäude.</a:t>
            </a:r>
          </a:p>
        </p:txBody>
      </p:sp>
      <p:sp>
        <p:nvSpPr>
          <p:cNvPr id="13" name="Textplatzhalter 3">
            <a:extLst>
              <a:ext uri="{FF2B5EF4-FFF2-40B4-BE49-F238E27FC236}">
                <a16:creationId xmlns:a16="http://schemas.microsoft.com/office/drawing/2014/main" id="{ECE94CF0-E48F-4203-BA52-6D737D21B242}"/>
              </a:ext>
            </a:extLst>
          </p:cNvPr>
          <p:cNvSpPr txBox="1">
            <a:spLocks/>
          </p:cNvSpPr>
          <p:nvPr/>
        </p:nvSpPr>
        <p:spPr>
          <a:xfrm>
            <a:off x="6096000" y="4153591"/>
            <a:ext cx="4918364" cy="159434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400" b="1" dirty="0"/>
              <a:t>Ergänzende technische Gefahren - Haustechnik</a:t>
            </a:r>
          </a:p>
          <a:p>
            <a:r>
              <a:rPr lang="de-DE" sz="1400" dirty="0"/>
              <a:t>Schutz bei unvorhergesehener Beschädigung, Zerstörung oder Abhandenkommen von gebäudetechnischen Anlagen, z. B. bei Heizungsanlagen, elektrischen Antrieben von Rollläden und Garagentoren, fest installierten Ladestationen für E-Fahrzeuge, Klima- und Raumbelüftungsanlagen, Satellitenempfangsanlagen, Antennen­. </a:t>
            </a:r>
          </a:p>
        </p:txBody>
      </p:sp>
      <p:sp>
        <p:nvSpPr>
          <p:cNvPr id="16" name="Textfeld 15">
            <a:extLst>
              <a:ext uri="{FF2B5EF4-FFF2-40B4-BE49-F238E27FC236}">
                <a16:creationId xmlns:a16="http://schemas.microsoft.com/office/drawing/2014/main" id="{2B1DA596-A177-46E5-BEC5-D0F515B7C6A7}"/>
              </a:ext>
            </a:extLst>
          </p:cNvPr>
          <p:cNvSpPr txBox="1"/>
          <p:nvPr/>
        </p:nvSpPr>
        <p:spPr>
          <a:xfrm>
            <a:off x="655725" y="2476532"/>
            <a:ext cx="10358640" cy="1384995"/>
          </a:xfrm>
          <a:prstGeom prst="rect">
            <a:avLst/>
          </a:prstGeom>
          <a:noFill/>
        </p:spPr>
        <p:txBody>
          <a:bodyPr wrap="square">
            <a:spAutoFit/>
          </a:bodyPr>
          <a:lstStyle/>
          <a:p>
            <a:r>
              <a:rPr lang="de-DE" sz="1400" b="1" dirty="0"/>
              <a:t>Gebäude-Optimal</a:t>
            </a:r>
          </a:p>
          <a:p>
            <a:endParaRPr lang="de-DE" sz="1400" dirty="0"/>
          </a:p>
          <a:p>
            <a:r>
              <a:rPr lang="de-DE" sz="1400" dirty="0"/>
              <a:t>Mehrkosten für behördlich nicht vorgeschriebene energetische Modernisierung oder alters- und behindertengerechten Wiederaufbau. Erweiterung des Leistungsumfangs um zusätzliche Grundstücksbestandteile, wie z. B. Schwimmbadabdeckungen oder dauerhaft und fest mit dem Boden verankerte Gartenpavillons, böswillige Beschädigung inkl. Graffiti, Diebstahl von Gebäudebestandteilen und Zubehör u.v.m.</a:t>
            </a:r>
          </a:p>
        </p:txBody>
      </p:sp>
      <p:sp>
        <p:nvSpPr>
          <p:cNvPr id="9" name="Textplatzhalter 3">
            <a:extLst>
              <a:ext uri="{FF2B5EF4-FFF2-40B4-BE49-F238E27FC236}">
                <a16:creationId xmlns:a16="http://schemas.microsoft.com/office/drawing/2014/main" id="{3B8E16AF-5911-4A1C-B3D1-61A206D1280C}"/>
              </a:ext>
            </a:extLst>
          </p:cNvPr>
          <p:cNvSpPr txBox="1">
            <a:spLocks/>
          </p:cNvSpPr>
          <p:nvPr/>
        </p:nvSpPr>
        <p:spPr>
          <a:xfrm>
            <a:off x="655724" y="4439532"/>
            <a:ext cx="1455709" cy="10224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b="1" dirty="0"/>
              <a:t>für uns </a:t>
            </a:r>
          </a:p>
          <a:p>
            <a:pPr algn="ctr"/>
            <a:r>
              <a:rPr lang="de-DE" sz="1600" b="1" dirty="0"/>
              <a:t>Prämienfrei</a:t>
            </a:r>
          </a:p>
          <a:p>
            <a:pPr algn="ctr"/>
            <a:r>
              <a:rPr lang="de-DE" sz="1600" b="1" dirty="0"/>
              <a:t>inklusive</a:t>
            </a:r>
          </a:p>
        </p:txBody>
      </p:sp>
    </p:spTree>
    <p:extLst>
      <p:ext uri="{BB962C8B-B14F-4D97-AF65-F5344CB8AC3E}">
        <p14:creationId xmlns:p14="http://schemas.microsoft.com/office/powerpoint/2010/main" val="3021043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7</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14" name="Textplatzhalter 3">
            <a:extLst>
              <a:ext uri="{FF2B5EF4-FFF2-40B4-BE49-F238E27FC236}">
                <a16:creationId xmlns:a16="http://schemas.microsoft.com/office/drawing/2014/main" id="{74192734-0207-4EE7-B240-9AD088E6A1CD}"/>
              </a:ext>
            </a:extLst>
          </p:cNvPr>
          <p:cNvSpPr txBox="1">
            <a:spLocks/>
          </p:cNvSpPr>
          <p:nvPr/>
        </p:nvSpPr>
        <p:spPr>
          <a:xfrm>
            <a:off x="4937761" y="4241198"/>
            <a:ext cx="3998422" cy="141145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400" b="1" dirty="0"/>
              <a:t>Naturgefahren-Plus</a:t>
            </a:r>
          </a:p>
          <a:p>
            <a:r>
              <a:rPr lang="de-DE" sz="1400" dirty="0"/>
              <a:t>Schutz bei Nässeschäden durch unmittelbares Eindrin­gen von Witterungsniederschlägen in das Gebäude z. B. Schmelzwasser oder Platzregen ohne vorliegende Überschwemmung des Grund und Bodens.</a:t>
            </a:r>
          </a:p>
        </p:txBody>
      </p:sp>
      <p:sp>
        <p:nvSpPr>
          <p:cNvPr id="16" name="Textfeld 15">
            <a:extLst>
              <a:ext uri="{FF2B5EF4-FFF2-40B4-BE49-F238E27FC236}">
                <a16:creationId xmlns:a16="http://schemas.microsoft.com/office/drawing/2014/main" id="{2B1DA596-A177-46E5-BEC5-D0F515B7C6A7}"/>
              </a:ext>
            </a:extLst>
          </p:cNvPr>
          <p:cNvSpPr txBox="1"/>
          <p:nvPr/>
        </p:nvSpPr>
        <p:spPr>
          <a:xfrm>
            <a:off x="565266" y="2183762"/>
            <a:ext cx="6101542" cy="738664"/>
          </a:xfrm>
          <a:prstGeom prst="rect">
            <a:avLst/>
          </a:prstGeom>
          <a:noFill/>
        </p:spPr>
        <p:txBody>
          <a:bodyPr wrap="square">
            <a:spAutoFit/>
          </a:bodyPr>
          <a:lstStyle/>
          <a:p>
            <a:endParaRPr lang="de-DE" sz="1400" b="1" dirty="0"/>
          </a:p>
          <a:p>
            <a:endParaRPr lang="de-DE" sz="1400" b="1" dirty="0"/>
          </a:p>
          <a:p>
            <a:r>
              <a:rPr lang="de-DE" sz="1400" b="1" dirty="0"/>
              <a:t>Elementar-Deckung</a:t>
            </a:r>
            <a:endParaRPr lang="de-DE" sz="1400" dirty="0"/>
          </a:p>
        </p:txBody>
      </p:sp>
      <p:sp>
        <p:nvSpPr>
          <p:cNvPr id="19" name="Textplatzhalter 3">
            <a:extLst>
              <a:ext uri="{FF2B5EF4-FFF2-40B4-BE49-F238E27FC236}">
                <a16:creationId xmlns:a16="http://schemas.microsoft.com/office/drawing/2014/main" id="{D7C3382E-FE74-4B64-9FD9-FB8C54534A88}"/>
              </a:ext>
            </a:extLst>
          </p:cNvPr>
          <p:cNvSpPr txBox="1">
            <a:spLocks/>
          </p:cNvSpPr>
          <p:nvPr/>
        </p:nvSpPr>
        <p:spPr>
          <a:xfrm>
            <a:off x="3008226" y="4439532"/>
            <a:ext cx="1455709" cy="10224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b="1" dirty="0"/>
              <a:t>für uns </a:t>
            </a:r>
          </a:p>
          <a:p>
            <a:pPr algn="ctr"/>
            <a:r>
              <a:rPr lang="de-DE" sz="1600" b="1" dirty="0"/>
              <a:t>Prämienfrei</a:t>
            </a:r>
          </a:p>
          <a:p>
            <a:pPr algn="ctr"/>
            <a:r>
              <a:rPr lang="de-DE" sz="1600" b="1" dirty="0"/>
              <a:t>inklusive</a:t>
            </a:r>
          </a:p>
        </p:txBody>
      </p:sp>
    </p:spTree>
    <p:extLst>
      <p:ext uri="{BB962C8B-B14F-4D97-AF65-F5344CB8AC3E}">
        <p14:creationId xmlns:p14="http://schemas.microsoft.com/office/powerpoint/2010/main" val="3538487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8</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Versicherungsumfang </a:t>
            </a:r>
          </a:p>
          <a:p>
            <a:r>
              <a:rPr lang="de-DE" sz="1800" dirty="0">
                <a:effectLst/>
                <a:latin typeface="Calibri" panose="020F0502020204030204" pitchFamily="34" charset="0"/>
                <a:ea typeface="Calibri" panose="020F0502020204030204" pitchFamily="34" charset="0"/>
              </a:rPr>
              <a:t>ohne Mehrbeitrag sind für uns die Bausteine:</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Haustechnik mit 250 € SB</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Unbenannte Gefahren bis 250.000 € mit 2.500 € SB</a:t>
            </a: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Naturgefahren-Plus mit 500 € SB  nur Verbindung mit beitragspflichtiger Elementardeckung </a:t>
            </a:r>
          </a:p>
          <a:p>
            <a:pPr lvl="0"/>
            <a:endParaRPr lang="de-DE" sz="1800" dirty="0">
              <a:latin typeface="Calibri" panose="020F0502020204030204" pitchFamily="34" charset="0"/>
              <a:ea typeface="Times New Roman" panose="02020603050405020304" pitchFamily="18" charset="0"/>
            </a:endParaRPr>
          </a:p>
          <a:p>
            <a:pPr lvl="0"/>
            <a:r>
              <a:rPr lang="de-DE" sz="1800" dirty="0">
                <a:latin typeface="Calibri" panose="020F0502020204030204" pitchFamily="34" charset="0"/>
                <a:ea typeface="Times New Roman" panose="02020603050405020304" pitchFamily="18" charset="0"/>
              </a:rPr>
              <a:t>n</a:t>
            </a:r>
            <a:r>
              <a:rPr lang="de-DE" sz="1800" dirty="0">
                <a:effectLst/>
                <a:latin typeface="Calibri" panose="020F0502020204030204" pitchFamily="34" charset="0"/>
                <a:ea typeface="Times New Roman" panose="02020603050405020304" pitchFamily="18" charset="0"/>
              </a:rPr>
              <a:t>ur gegen Mehrbeitrag</a:t>
            </a: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Ableitungsrohre ( Einschluss von 1.000 € bis max. 20.000 € möglich )</a:t>
            </a:r>
            <a:endParaRPr lang="de-DE" sz="18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685364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9</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Concordia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Versicherungsumfang </a:t>
            </a:r>
            <a:r>
              <a:rPr lang="de-DE" sz="1800" dirty="0">
                <a:latin typeface="Calibri" panose="020F0502020204030204" pitchFamily="34" charset="0"/>
                <a:ea typeface="Calibri" panose="020F0502020204030204" pitchFamily="34" charset="0"/>
              </a:rPr>
              <a:t>PV-Anlagen</a:t>
            </a:r>
            <a:endParaRPr lang="de-DE" sz="1800" dirty="0">
              <a:effectLst/>
              <a:latin typeface="Calibri" panose="020F0502020204030204" pitchFamily="34" charset="0"/>
              <a:ea typeface="Calibri" panose="020F0502020204030204" pitchFamily="34" charset="0"/>
            </a:endParaRPr>
          </a:p>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Grundgefahren</a:t>
            </a:r>
          </a:p>
          <a:p>
            <a:pPr marL="285750" indent="-285750">
              <a:buFont typeface="Arial" panose="020B0604020202020204" pitchFamily="34" charset="0"/>
              <a:buChar char="•"/>
            </a:pPr>
            <a:r>
              <a:rPr lang="de-DE" sz="1800" dirty="0">
                <a:effectLst/>
                <a:latin typeface="Calibri" panose="020F0502020204030204" pitchFamily="34" charset="0"/>
                <a:ea typeface="Calibri" panose="020F0502020204030204" pitchFamily="34" charset="0"/>
              </a:rPr>
              <a:t>versicherbar</a:t>
            </a:r>
          </a:p>
          <a:p>
            <a:endParaRPr lang="de-DE" sz="1800" dirty="0">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Allgefahrendeckung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Nicht über SmartConsult möglich</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Concordia hat eigenständige TV-Deckung </a:t>
            </a:r>
          </a:p>
          <a:p>
            <a:pPr marL="800100" lvl="1" indent="-342900">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rPr>
              <a:t>– gleichwertig ITL – Anlage kann frei versichert werden</a:t>
            </a:r>
          </a:p>
          <a:p>
            <a:pPr lvl="0"/>
            <a:endParaRPr lang="de-DE" sz="18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472745698"/>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1751</Words>
  <Application>Microsoft Office PowerPoint</Application>
  <PresentationFormat>Breitbild</PresentationFormat>
  <Paragraphs>365</Paragraphs>
  <Slides>36</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36</vt:i4>
      </vt:variant>
    </vt:vector>
  </HeadingPairs>
  <TitlesOfParts>
    <vt:vector size="42" baseType="lpstr">
      <vt:lpstr>Arial</vt:lpstr>
      <vt:lpstr>Calibri</vt:lpstr>
      <vt:lpstr>Courier New</vt:lpstr>
      <vt:lpstr>Symbol</vt:lpstr>
      <vt:lpstr>Wingdings</vt:lpstr>
      <vt:lpstr>Design_afm</vt:lpstr>
      <vt:lpstr>PowerPoint-Präsentation</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lpstr>Update Privat | Concordia - Spezial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Kiss, Andreas</cp:lastModifiedBy>
  <cp:revision>725</cp:revision>
  <cp:lastPrinted>2019-08-21T13:01:55Z</cp:lastPrinted>
  <dcterms:created xsi:type="dcterms:W3CDTF">2022-04-08T12:13:21Z</dcterms:created>
  <dcterms:modified xsi:type="dcterms:W3CDTF">2024-08-01T16:03:05Z</dcterms:modified>
</cp:coreProperties>
</file>