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60" r:id="rId5"/>
    <p:sldId id="273" r:id="rId6"/>
    <p:sldId id="264" r:id="rId7"/>
    <p:sldId id="265" r:id="rId8"/>
    <p:sldId id="266" r:id="rId9"/>
    <p:sldId id="267" r:id="rId10"/>
    <p:sldId id="268" r:id="rId11"/>
    <p:sldId id="272" r:id="rId12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870" autoAdjust="0"/>
  </p:normalViewPr>
  <p:slideViewPr>
    <p:cSldViewPr snapToGrid="0" showGuides="1">
      <p:cViewPr varScale="1">
        <p:scale>
          <a:sx n="116" d="100"/>
          <a:sy n="116" d="100"/>
        </p:scale>
        <p:origin x="84" y="282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24.04.2024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24.04.2024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03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  <p:sldLayoutId id="2147483819" r:id="rId4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ebservice.afm-gruppe.de/index.php/132676?lang=de" TargetMode="External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e-DE" dirty="0"/>
            </a:b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2949879" y="3244241"/>
            <a:ext cx="56866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afm Webservice</a:t>
            </a:r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Anleitung - </a:t>
            </a:r>
            <a:r>
              <a:rPr lang="de-DE" dirty="0" err="1"/>
              <a:t>BeraterPortal</a:t>
            </a:r>
            <a:endParaRPr lang="de-DE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974" y="1595336"/>
            <a:ext cx="7406042" cy="5262664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1522339D-3275-4963-996F-57FA8FDF272F}"/>
              </a:ext>
            </a:extLst>
          </p:cNvPr>
          <p:cNvSpPr/>
          <p:nvPr/>
        </p:nvSpPr>
        <p:spPr>
          <a:xfrm>
            <a:off x="8204886" y="2479589"/>
            <a:ext cx="1507525" cy="1334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416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78565" y="3085030"/>
            <a:ext cx="6221337" cy="28372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2"/>
          </p:nvPr>
        </p:nvSpPr>
        <p:spPr>
          <a:xfrm>
            <a:off x="403541" y="1614667"/>
            <a:ext cx="11343218" cy="3811588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Bei Fragen, Problemen, Anregungen, aber auch für die Anmeldung, </a:t>
            </a:r>
          </a:p>
          <a:p>
            <a:r>
              <a:rPr lang="de-DE" dirty="0"/>
              <a:t>senden Sie uns bitte eine E-Mail an folgende E-Mail-Adresse: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</a:t>
            </a:r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afm Webservice – </a:t>
            </a:r>
            <a:r>
              <a:rPr lang="de-DE" dirty="0">
                <a:solidFill>
                  <a:srgbClr val="137C9B"/>
                </a:solidFill>
              </a:rPr>
              <a:t>Ihre Ansprechpartnerin</a:t>
            </a:r>
          </a:p>
        </p:txBody>
      </p:sp>
      <p:sp>
        <p:nvSpPr>
          <p:cNvPr id="6" name="Rechteck 5"/>
          <p:cNvSpPr/>
          <p:nvPr/>
        </p:nvSpPr>
        <p:spPr>
          <a:xfrm>
            <a:off x="586810" y="3480018"/>
            <a:ext cx="56687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b="1" u="sng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Luisa Wäscher</a:t>
            </a:r>
          </a:p>
          <a:p>
            <a:endParaRPr lang="de-DE" sz="3200" dirty="0">
              <a:solidFill>
                <a:srgbClr val="0030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200" dirty="0">
              <a:solidFill>
                <a:srgbClr val="00305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solidFill>
                  <a:srgbClr val="0030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 040 532886-176</a:t>
            </a:r>
          </a:p>
          <a:p>
            <a:r>
              <a:rPr lang="de-DE" sz="3200" b="1" dirty="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webservice@afm-gruppe.de</a:t>
            </a:r>
          </a:p>
        </p:txBody>
      </p:sp>
    </p:spTree>
    <p:extLst>
      <p:ext uri="{BB962C8B-B14F-4D97-AF65-F5344CB8AC3E}">
        <p14:creationId xmlns:p14="http://schemas.microsoft.com/office/powerpoint/2010/main" val="96176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FC7C144-3B4F-4FDF-92C3-623E69F709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7EA6C16-75EB-46A9-ABE7-E8108749F1A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Feedbackrunde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Webservice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SMIT Kurzvorstellung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25D743A-581C-483F-A239-28BEDE041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41271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4219" y="881289"/>
            <a:ext cx="11347991" cy="395680"/>
          </a:xfrm>
        </p:spPr>
        <p:txBody>
          <a:bodyPr/>
          <a:lstStyle/>
          <a:p>
            <a:r>
              <a:rPr lang="de-DE" b="1" dirty="0">
                <a:solidFill>
                  <a:srgbClr val="003056"/>
                </a:solidFill>
              </a:rPr>
              <a:t>Wie läuft eine </a:t>
            </a:r>
            <a:r>
              <a:rPr lang="de-DE" b="1" u="sng" dirty="0">
                <a:solidFill>
                  <a:srgbClr val="003056"/>
                </a:solidFill>
              </a:rPr>
              <a:t>typische</a:t>
            </a:r>
            <a:r>
              <a:rPr lang="de-DE" b="1" dirty="0">
                <a:solidFill>
                  <a:srgbClr val="003056"/>
                </a:solidFill>
              </a:rPr>
              <a:t> Kommunikation </a:t>
            </a:r>
            <a:r>
              <a:rPr lang="de-DE" b="1" u="sng" dirty="0">
                <a:solidFill>
                  <a:srgbClr val="003056"/>
                </a:solidFill>
              </a:rPr>
              <a:t>ohne</a:t>
            </a:r>
            <a:r>
              <a:rPr lang="de-DE" b="1" dirty="0">
                <a:solidFill>
                  <a:srgbClr val="003056"/>
                </a:solidFill>
              </a:rPr>
              <a:t> den afm Webservice?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4219" y="216517"/>
            <a:ext cx="10314206" cy="817942"/>
          </a:xfrm>
        </p:spPr>
        <p:txBody>
          <a:bodyPr/>
          <a:lstStyle/>
          <a:p>
            <a:r>
              <a:rPr lang="de-DE" dirty="0"/>
              <a:t>Kommunikation – Hausrat Schaden – Fahrraddiebstahl		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824658" y="1670691"/>
            <a:ext cx="2831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03056"/>
                </a:solidFill>
              </a:rPr>
              <a:t>Kommunikations-Ping-</a:t>
            </a:r>
            <a:r>
              <a:rPr lang="de-DE" b="1" dirty="0" err="1">
                <a:solidFill>
                  <a:srgbClr val="003056"/>
                </a:solidFill>
              </a:rPr>
              <a:t>Pong</a:t>
            </a:r>
            <a:br>
              <a:rPr lang="de-DE" b="1" dirty="0">
                <a:solidFill>
                  <a:srgbClr val="003056"/>
                </a:solidFill>
              </a:rPr>
            </a:br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1582366" y="5653435"/>
            <a:ext cx="118874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Nachteile: </a:t>
            </a:r>
            <a:b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Zeitverschwendung auf Berater- und Kundenebene</a:t>
            </a:r>
            <a:b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Verlust an Effizienz und Produktivität</a:t>
            </a:r>
          </a:p>
          <a:p>
            <a:r>
              <a:rPr lang="de-DE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Belastung der Kundenverbindung / eigener Nerven </a:t>
            </a: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88723" y="2173266"/>
            <a:ext cx="609068" cy="3785652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0565437" y="2063538"/>
            <a:ext cx="535330" cy="4401205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 flipV="1">
            <a:off x="1455725" y="2428646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197791" y="2040239"/>
            <a:ext cx="941796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Kunde ruft aufgeregt  an – Das Fahrrad meiner Tochter wurde geklaut! Sie fährt damit immer zur Schule und hat es auch heute angeschlossen.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Wir wissen auch wer das gewesen sein könnte – vor ein paar Monaten ist eine neue Familie in unsere Gegend gezogen und die….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H="1" flipV="1">
            <a:off x="1455725" y="2985240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1281698" y="2565938"/>
            <a:ext cx="941796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Innerhalb der Hausrat sind Fahrräder versichert. Damit ich den Schaden melden kann, benötige ich von Ihnen eine Kopie der Polizeianzeige,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den Anschaffungsbeleg zum Fahrrad und die Angabe, wo und wann das passiert ist. Senden Sie mir die Daten bitte gesammelt per E-Mail	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1459333" y="3524671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1387986" y="3277692"/>
            <a:ext cx="34067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Kunde sendet 2 Tage später die Anzeige der Polizei</a:t>
            </a:r>
          </a:p>
        </p:txBody>
      </p:sp>
      <p:cxnSp>
        <p:nvCxnSpPr>
          <p:cNvPr id="28" name="Gerade Verbindung mit Pfeil 27"/>
          <p:cNvCxnSpPr/>
          <p:nvPr/>
        </p:nvCxnSpPr>
        <p:spPr>
          <a:xfrm flipH="1" flipV="1">
            <a:off x="1415139" y="4003493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1415139" y="3572606"/>
            <a:ext cx="66271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Vielen Dank für die Zusendung der Anzeige. 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Sobald ich den Anschaffungsbeleg und die Angaben (WWW) bekomme, kann ich den Schaden melden</a:t>
            </a:r>
          </a:p>
        </p:txBody>
      </p:sp>
      <p:cxnSp>
        <p:nvCxnSpPr>
          <p:cNvPr id="22" name="Gerade Verbindung mit Pfeil 21"/>
          <p:cNvCxnSpPr/>
          <p:nvPr/>
        </p:nvCxnSpPr>
        <p:spPr>
          <a:xfrm flipV="1">
            <a:off x="1415140" y="4488514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feld 22"/>
          <p:cNvSpPr txBox="1"/>
          <p:nvPr/>
        </p:nvSpPr>
        <p:spPr>
          <a:xfrm>
            <a:off x="1387582" y="4213172"/>
            <a:ext cx="46506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Kunde sendet 2 Tage später die Antworten und den Anschaffungsbeleg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6170545" y="4802312"/>
            <a:ext cx="42625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Berater sammelt die Informationen aus der Korrespondenz </a:t>
            </a:r>
          </a:p>
          <a:p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und bündelt diese in der afm – Schadenanzeige </a:t>
            </a:r>
            <a:r>
              <a:rPr lang="de-DE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Smartadmin</a:t>
            </a:r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r>
              <a:rPr lang="de-DE" sz="1100" b="1" dirty="0">
                <a:latin typeface="Arial" panose="020B0604020202020204" pitchFamily="34" charset="0"/>
                <a:cs typeface="Arial" panose="020B0604020202020204" pitchFamily="34" charset="0"/>
              </a:rPr>
              <a:t>druckt diese als PDF und versendet es an den Versicherer </a:t>
            </a:r>
          </a:p>
        </p:txBody>
      </p:sp>
    </p:spTree>
    <p:extLst>
      <p:ext uri="{BB962C8B-B14F-4D97-AF65-F5344CB8AC3E}">
        <p14:creationId xmlns:p14="http://schemas.microsoft.com/office/powerpoint/2010/main" val="338460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4" grpId="0"/>
      <p:bldP spid="27" grpId="0"/>
      <p:bldP spid="29" grpId="0"/>
      <p:bldP spid="23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364219" y="881289"/>
            <a:ext cx="11347991" cy="395680"/>
          </a:xfrm>
        </p:spPr>
        <p:txBody>
          <a:bodyPr/>
          <a:lstStyle/>
          <a:p>
            <a:r>
              <a:rPr lang="de-DE" b="1" dirty="0">
                <a:solidFill>
                  <a:srgbClr val="003056"/>
                </a:solidFill>
              </a:rPr>
              <a:t>Wie läuft eine </a:t>
            </a:r>
            <a:r>
              <a:rPr lang="de-DE" b="1" u="sng" dirty="0">
                <a:solidFill>
                  <a:srgbClr val="003056"/>
                </a:solidFill>
              </a:rPr>
              <a:t>typische</a:t>
            </a:r>
            <a:r>
              <a:rPr lang="de-DE" b="1" dirty="0">
                <a:solidFill>
                  <a:srgbClr val="003056"/>
                </a:solidFill>
              </a:rPr>
              <a:t> Kommunikation </a:t>
            </a:r>
            <a:r>
              <a:rPr lang="de-DE" b="1" u="sng" dirty="0">
                <a:solidFill>
                  <a:srgbClr val="003056"/>
                </a:solidFill>
              </a:rPr>
              <a:t>mit</a:t>
            </a:r>
            <a:r>
              <a:rPr lang="de-DE" b="1" dirty="0">
                <a:solidFill>
                  <a:srgbClr val="003056"/>
                </a:solidFill>
              </a:rPr>
              <a:t> dem afm Webservice?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64219" y="216517"/>
            <a:ext cx="10314206" cy="817942"/>
          </a:xfrm>
        </p:spPr>
        <p:txBody>
          <a:bodyPr/>
          <a:lstStyle/>
          <a:p>
            <a:r>
              <a:rPr lang="de-DE" dirty="0"/>
              <a:t>Kommunikation – Hausrat Schaden – Fahrraddiebstahl		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824658" y="1670691"/>
            <a:ext cx="3283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03056"/>
                </a:solidFill>
              </a:rPr>
              <a:t>kein Kommunikations-Ping-</a:t>
            </a:r>
            <a:r>
              <a:rPr lang="de-DE" b="1" dirty="0" err="1">
                <a:solidFill>
                  <a:srgbClr val="003056"/>
                </a:solidFill>
              </a:rPr>
              <a:t>Pong</a:t>
            </a:r>
            <a:br>
              <a:rPr lang="de-DE" b="1" dirty="0">
                <a:solidFill>
                  <a:srgbClr val="003056"/>
                </a:solidFill>
              </a:rPr>
            </a:b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88723" y="2173266"/>
            <a:ext cx="609068" cy="3785652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  <a:p>
            <a:r>
              <a:rPr lang="de-DE" sz="48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10565437" y="2063538"/>
            <a:ext cx="535330" cy="4401205"/>
          </a:xfrm>
          <a:prstGeom prst="rect">
            <a:avLst/>
          </a:prstGeom>
          <a:noFill/>
          <a:ln>
            <a:solidFill>
              <a:srgbClr val="1D2D4B"/>
            </a:solidFill>
            <a:prstDash val="solid"/>
          </a:ln>
        </p:spPr>
        <p:txBody>
          <a:bodyPr wrap="none" rIns="72000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  <a:p>
            <a:r>
              <a:rPr lang="de-DE" sz="40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</a:p>
        </p:txBody>
      </p:sp>
      <p:cxnSp>
        <p:nvCxnSpPr>
          <p:cNvPr id="10" name="Gerade Verbindung mit Pfeil 9"/>
          <p:cNvCxnSpPr/>
          <p:nvPr/>
        </p:nvCxnSpPr>
        <p:spPr>
          <a:xfrm flipV="1">
            <a:off x="1455725" y="2428646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/>
          <p:cNvSpPr txBox="1"/>
          <p:nvPr/>
        </p:nvSpPr>
        <p:spPr>
          <a:xfrm>
            <a:off x="1197791" y="2040239"/>
            <a:ext cx="941796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Kunde ruft aufgeregt  an – Das Fahrrad meiner Tochter wurde geklaut! Sie fährt damit immer zur Schule und hat es auch heute angeschlossen.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Wir wissen auch wer das gewesen sein könnte – vor ein paar Monaten ist eine neue Familie in unsere Gegend gezogen und die….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bla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Gerade Verbindung mit Pfeil 20"/>
          <p:cNvCxnSpPr/>
          <p:nvPr/>
        </p:nvCxnSpPr>
        <p:spPr>
          <a:xfrm flipH="1" flipV="1">
            <a:off x="1455725" y="2985240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feld 23"/>
          <p:cNvSpPr txBox="1"/>
          <p:nvPr/>
        </p:nvSpPr>
        <p:spPr>
          <a:xfrm>
            <a:off x="1281698" y="2565938"/>
            <a:ext cx="87254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Innerhalb der Hausrat sind Fahrräder versichert. Damit ich den Schaden melden kann, bitte ich Sie einen Online-Fragebogen vollständig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auszufüllen. Den Link dafür sende ich Ihnen gleich per E-Mail.</a:t>
            </a: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1459333" y="3524671"/>
            <a:ext cx="8741664" cy="14631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1387986" y="3277692"/>
            <a:ext cx="58544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Kunde sendet teilweise unmittelbar die vollständige Schadenanzeige via afm Webservice</a:t>
            </a:r>
          </a:p>
        </p:txBody>
      </p:sp>
      <p:cxnSp>
        <p:nvCxnSpPr>
          <p:cNvPr id="28" name="Gerade Verbindung mit Pfeil 27"/>
          <p:cNvCxnSpPr/>
          <p:nvPr/>
        </p:nvCxnSpPr>
        <p:spPr>
          <a:xfrm flipH="1" flipV="1">
            <a:off x="1453594" y="4373911"/>
            <a:ext cx="8741665" cy="13732"/>
          </a:xfrm>
          <a:prstGeom prst="straightConnector1">
            <a:avLst/>
          </a:prstGeom>
          <a:ln w="38100">
            <a:solidFill>
              <a:srgbClr val="C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/>
          <p:cNvSpPr txBox="1"/>
          <p:nvPr/>
        </p:nvSpPr>
        <p:spPr>
          <a:xfrm>
            <a:off x="1469738" y="4086275"/>
            <a:ext cx="527740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Vielen Dank für die Zusendung der Daten, der Schaden wurde soeben gemeldet. 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6637393" y="3563055"/>
            <a:ext cx="434880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Berater wird per E-Mail benachrichtigt, dass der Kunde die </a:t>
            </a:r>
          </a:p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Umfrage beendet hat. Die Schadenmeldung wird nach kurzer </a:t>
            </a:r>
          </a:p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inhaltlicher Prüfung als PDF runtergeladen zusammen</a:t>
            </a:r>
          </a:p>
          <a:p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mit gesendetem Anschaffungsbeleg und der Anzeige der Polizei. </a:t>
            </a:r>
            <a:b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Dauer ca. 1 Minute inkl. Anlage in </a:t>
            </a:r>
            <a:r>
              <a:rPr lang="de-DE" sz="900" b="1" dirty="0" err="1">
                <a:latin typeface="Arial" panose="020B0604020202020204" pitchFamily="34" charset="0"/>
                <a:cs typeface="Arial" panose="020B0604020202020204" pitchFamily="34" charset="0"/>
              </a:rPr>
              <a:t>SmartAdmin</a:t>
            </a:r>
            <a:r>
              <a:rPr 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4304750" y="5047183"/>
            <a:ext cx="333456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Vorteile: </a:t>
            </a:r>
            <a:b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spürbar weniger Rückfragen </a:t>
            </a:r>
            <a:b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(Effizienzsteigerung)   </a:t>
            </a:r>
            <a:b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Zeitersparnis für den Kunden &amp; uns</a:t>
            </a:r>
          </a:p>
          <a:p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bessere Kundenbindung </a:t>
            </a:r>
          </a:p>
          <a:p>
            <a:r>
              <a:rPr lang="de-DE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(schnell und unkompliziert)</a:t>
            </a:r>
            <a:endParaRPr lang="de-DE" sz="1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2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7" grpId="0"/>
      <p:bldP spid="29" grpId="0"/>
      <p:bldP spid="25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C05B101-C41A-4CA4-8FD6-956A2DEF0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266C43-CF7A-464F-9EBD-8381F02AB9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358" y="3138616"/>
            <a:ext cx="11343218" cy="1325563"/>
          </a:xfrm>
        </p:spPr>
        <p:txBody>
          <a:bodyPr/>
          <a:lstStyle/>
          <a:p>
            <a:pPr algn="ctr"/>
            <a:r>
              <a:rPr lang="de-DE" dirty="0">
                <a:hlinkClick r:id="rId2"/>
              </a:rPr>
              <a:t>zur Privathaftpflicht Schadenmeldung</a:t>
            </a:r>
            <a:endParaRPr lang="de-DE" dirty="0"/>
          </a:p>
          <a:p>
            <a:endParaRPr lang="de-DE" dirty="0"/>
          </a:p>
          <a:p>
            <a:pPr algn="ctr"/>
            <a:r>
              <a:rPr lang="de-DE" dirty="0">
                <a:hlinkClick r:id="rId2"/>
              </a:rPr>
              <a:t>https://webservice.afm-gruppe.de/index.php/132676?lang=de </a:t>
            </a:r>
            <a:endParaRPr lang="de-DE" dirty="0"/>
          </a:p>
          <a:p>
            <a:pPr algn="ctr"/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49A187E-2271-4D2D-93AE-0673BFB04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Live-Demo – Was sieht der Kunde?</a:t>
            </a:r>
          </a:p>
        </p:txBody>
      </p:sp>
    </p:spTree>
    <p:extLst>
      <p:ext uri="{BB962C8B-B14F-4D97-AF65-F5344CB8AC3E}">
        <p14:creationId xmlns:p14="http://schemas.microsoft.com/office/powerpoint/2010/main" val="3064719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sehen wir?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53" y="2579238"/>
            <a:ext cx="3748753" cy="282373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360" y="1879250"/>
            <a:ext cx="7224206" cy="3695437"/>
          </a:xfrm>
          <a:prstGeom prst="rect">
            <a:avLst/>
          </a:prstGeom>
        </p:spPr>
      </p:pic>
      <p:cxnSp>
        <p:nvCxnSpPr>
          <p:cNvPr id="10" name="Gerade Verbindung mit Pfeil 9"/>
          <p:cNvCxnSpPr/>
          <p:nvPr/>
        </p:nvCxnSpPr>
        <p:spPr>
          <a:xfrm flipH="1" flipV="1">
            <a:off x="9295349" y="4439570"/>
            <a:ext cx="807194" cy="189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>
            <a:off x="7920596" y="1519796"/>
            <a:ext cx="12612" cy="5486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17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sehen wir?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325" y="1647769"/>
            <a:ext cx="7645258" cy="4800328"/>
          </a:xfrm>
          <a:prstGeom prst="rect">
            <a:avLst/>
          </a:prstGeom>
        </p:spPr>
      </p:pic>
      <p:cxnSp>
        <p:nvCxnSpPr>
          <p:cNvPr id="7" name="Gerade Verbindung mit Pfeil 6"/>
          <p:cNvCxnSpPr/>
          <p:nvPr/>
        </p:nvCxnSpPr>
        <p:spPr>
          <a:xfrm>
            <a:off x="4767492" y="2408971"/>
            <a:ext cx="151349" cy="2963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>
            <a:off x="9888132" y="1695766"/>
            <a:ext cx="1097280" cy="699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4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sehen wir?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334" y="1514186"/>
            <a:ext cx="3386948" cy="528075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309005" y="3310759"/>
            <a:ext cx="33927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1D2D4B"/>
                </a:solidFill>
              </a:rPr>
              <a:t>Diese PDF wird direkt an den Versicherer mit den Fotos u. Unterlagen weitergeleitet, Schaden in </a:t>
            </a:r>
            <a:r>
              <a:rPr lang="de-DE" dirty="0" err="1">
                <a:solidFill>
                  <a:srgbClr val="1D2D4B"/>
                </a:solidFill>
              </a:rPr>
              <a:t>Smartadmin</a:t>
            </a:r>
            <a:r>
              <a:rPr lang="de-DE" dirty="0">
                <a:solidFill>
                  <a:srgbClr val="1D2D4B"/>
                </a:solidFill>
              </a:rPr>
              <a:t> angelegt</a:t>
            </a:r>
          </a:p>
        </p:txBody>
      </p:sp>
    </p:spTree>
    <p:extLst>
      <p:ext uri="{BB962C8B-B14F-4D97-AF65-F5344CB8AC3E}">
        <p14:creationId xmlns:p14="http://schemas.microsoft.com/office/powerpoint/2010/main" val="231538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Zusammenfassung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01744" y="1879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64220" y="1602842"/>
            <a:ext cx="1106893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b="1" dirty="0">
                <a:solidFill>
                  <a:srgbClr val="1D2D4B"/>
                </a:solidFill>
              </a:rPr>
              <a:t>wie viel Zeit (in %) kann man durch den afm Webservice sparen? </a:t>
            </a:r>
            <a:br>
              <a:rPr lang="de-DE" dirty="0">
                <a:solidFill>
                  <a:srgbClr val="1D2D4B"/>
                </a:solidFill>
              </a:rPr>
            </a:b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rgbClr val="1D2D4B"/>
                </a:solidFill>
              </a:rPr>
              <a:t>Welche Vorteile haben </a:t>
            </a:r>
            <a:r>
              <a:rPr lang="de-DE" b="1" u="sng" dirty="0">
                <a:solidFill>
                  <a:srgbClr val="1D2D4B"/>
                </a:solidFill>
              </a:rPr>
              <a:t>wir</a:t>
            </a:r>
            <a:r>
              <a:rPr lang="de-DE" b="1" dirty="0">
                <a:solidFill>
                  <a:srgbClr val="1D2D4B"/>
                </a:solidFill>
              </a:rPr>
              <a:t> dadurch? </a:t>
            </a:r>
            <a:br>
              <a:rPr lang="de-DE" dirty="0">
                <a:solidFill>
                  <a:srgbClr val="1D2D4B"/>
                </a:solidFill>
              </a:rPr>
            </a:b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endParaRPr lang="de-DE" b="1" dirty="0">
              <a:solidFill>
                <a:srgbClr val="1D2D4B"/>
              </a:solidFill>
            </a:endParaRP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rgbClr val="1D2D4B"/>
                </a:solidFill>
              </a:rPr>
              <a:t>welche Vorteile hat der Kunde? </a:t>
            </a:r>
            <a:br>
              <a:rPr lang="de-DE" dirty="0">
                <a:solidFill>
                  <a:srgbClr val="1D2D4B"/>
                </a:solidFill>
              </a:rPr>
            </a:b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de-DE" b="1" dirty="0">
                <a:solidFill>
                  <a:srgbClr val="1D2D4B"/>
                </a:solidFill>
              </a:rPr>
              <a:t>welche Nachteile gibt es im Vergleich zur alten Methode? </a:t>
            </a: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de-DE" dirty="0">
                <a:solidFill>
                  <a:srgbClr val="1D2D4B"/>
                </a:solidFill>
              </a:rPr>
            </a:b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>
                <a:solidFill>
                  <a:srgbClr val="1D2D4B"/>
                </a:solidFill>
              </a:rPr>
              <a:t>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66892" y="1879250"/>
            <a:ext cx="9829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Abhängig vom Vorgang zwischen 20 % bis 90 %. Die Vorgänge, die am unbeliebtesten sind </a:t>
            </a:r>
          </a:p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z.B. Schadenmeldungen und Kfz Berechnungen, werden in 10 % bis 20 % der Zeit erledigt! </a:t>
            </a: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Zudem werden die Vorgänge nur noch 1 bis 3 Mal angefasst und nicht über Tage bis zu 10 oder 20 Mal!</a:t>
            </a:r>
            <a:br>
              <a:rPr lang="de-DE" dirty="0">
                <a:solidFill>
                  <a:schemeClr val="accent6">
                    <a:lumMod val="50000"/>
                  </a:schemeClr>
                </a:solidFill>
              </a:rPr>
            </a:b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666892" y="3263063"/>
            <a:ext cx="10948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Zeitersparnis und effizienteres Arbeiten / weniger Stress / freie Zeit für andere berufliche Tätigkeiten oder </a:t>
            </a:r>
          </a:p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mehr Freizeit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66892" y="4405471"/>
            <a:ext cx="9357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6">
                    <a:lumMod val="50000"/>
                  </a:schemeClr>
                </a:solidFill>
              </a:rPr>
              <a:t>Zeitersparnis / weniger Stress / weniger genervt / professionellerer Eindruck unserer Arbeitsweise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602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702</Words>
  <Application>Microsoft Office PowerPoint</Application>
  <PresentationFormat>Breitbild</PresentationFormat>
  <Paragraphs>107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Wingdings</vt:lpstr>
      <vt:lpstr>Design_afm</vt:lpstr>
      <vt:lpstr> </vt:lpstr>
      <vt:lpstr>Agenda</vt:lpstr>
      <vt:lpstr>Kommunikation – Hausrat Schaden – Fahrraddiebstahl  </vt:lpstr>
      <vt:lpstr>Kommunikation – Hausrat Schaden – Fahrraddiebstahl  </vt:lpstr>
      <vt:lpstr>Live-Demo – Was sieht der Kunde?</vt:lpstr>
      <vt:lpstr>Was sehen wir? </vt:lpstr>
      <vt:lpstr>Was sehen wir? </vt:lpstr>
      <vt:lpstr>Was sehen wir? </vt:lpstr>
      <vt:lpstr>Zusammenfassung</vt:lpstr>
      <vt:lpstr>Anleitung - BeraterPortal</vt:lpstr>
      <vt:lpstr>afm Webservice – Ihre Ansprechpartnerin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Wäscher, Luisa</dc:creator>
  <cp:lastModifiedBy>Wäscher, Luisa</cp:lastModifiedBy>
  <cp:revision>9</cp:revision>
  <cp:lastPrinted>2019-08-21T13:01:55Z</cp:lastPrinted>
  <dcterms:created xsi:type="dcterms:W3CDTF">2024-04-24T11:25:20Z</dcterms:created>
  <dcterms:modified xsi:type="dcterms:W3CDTF">2024-04-24T13:10:38Z</dcterms:modified>
</cp:coreProperties>
</file>