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45"/>
  </p:notesMasterIdLst>
  <p:handoutMasterIdLst>
    <p:handoutMasterId r:id="rId46"/>
  </p:handoutMasterIdLst>
  <p:sldIdLst>
    <p:sldId id="300" r:id="rId2"/>
    <p:sldId id="382" r:id="rId3"/>
    <p:sldId id="422" r:id="rId4"/>
    <p:sldId id="386" r:id="rId5"/>
    <p:sldId id="387" r:id="rId6"/>
    <p:sldId id="388" r:id="rId7"/>
    <p:sldId id="385" r:id="rId8"/>
    <p:sldId id="389" r:id="rId9"/>
    <p:sldId id="383" r:id="rId10"/>
    <p:sldId id="384" r:id="rId11"/>
    <p:sldId id="390" r:id="rId12"/>
    <p:sldId id="392" r:id="rId13"/>
    <p:sldId id="393" r:id="rId14"/>
    <p:sldId id="394" r:id="rId15"/>
    <p:sldId id="391" r:id="rId16"/>
    <p:sldId id="395" r:id="rId17"/>
    <p:sldId id="396" r:id="rId18"/>
    <p:sldId id="397" r:id="rId19"/>
    <p:sldId id="398" r:id="rId20"/>
    <p:sldId id="399" r:id="rId21"/>
    <p:sldId id="400" r:id="rId22"/>
    <p:sldId id="401"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347" r:id="rId44"/>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EDEDED"/>
    <a:srgbClr val="FFFF66"/>
    <a:srgbClr val="137C9B"/>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984" autoAdjust="0"/>
  </p:normalViewPr>
  <p:slideViewPr>
    <p:cSldViewPr snapToGrid="0" showGuides="1">
      <p:cViewPr varScale="1">
        <p:scale>
          <a:sx n="119" d="100"/>
          <a:sy n="119" d="100"/>
        </p:scale>
        <p:origin x="132" y="43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25.04.2024</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25.04.2024</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966865987"/>
      </p:ext>
    </p:extLst>
  </p:cSld>
  <p:clrMapOvr>
    <a:masterClrMapping/>
  </p:clrMapOvr>
  <p:extLst>
    <p:ext uri="{DCECCB84-F9BA-43D5-87BE-67443E8EF086}">
      <p15:sldGuideLst xmlns:p15="http://schemas.microsoft.com/office/powerpoint/2012/main">
        <p15:guide id="4294967295" orient="horz" pos="2160">
          <p15:clr>
            <a:srgbClr val="FBAE40"/>
          </p15:clr>
        </p15:guide>
        <p15:guide id="4294967295" orient="horz" pos="709">
          <p15:clr>
            <a:srgbClr val="FBAE40"/>
          </p15:clr>
        </p15:guide>
        <p15:guide id="4294967295" orient="horz" pos="1298">
          <p15:clr>
            <a:srgbClr val="FBAE40"/>
          </p15:clr>
        </p15:guide>
        <p15:guide id="4294967295"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8.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a:t>Herzlich Willkommen!</a:t>
            </a:r>
          </a:p>
        </p:txBody>
      </p:sp>
      <p:sp>
        <p:nvSpPr>
          <p:cNvPr id="3" name="Textfeld 2"/>
          <p:cNvSpPr txBox="1"/>
          <p:nvPr/>
        </p:nvSpPr>
        <p:spPr>
          <a:xfrm>
            <a:off x="251680" y="3084156"/>
            <a:ext cx="11282290" cy="1323439"/>
          </a:xfrm>
          <a:prstGeom prst="rect">
            <a:avLst/>
          </a:prstGeom>
          <a:noFill/>
        </p:spPr>
        <p:txBody>
          <a:bodyPr wrap="square" rtlCol="0">
            <a:spAutoFit/>
          </a:bodyPr>
          <a:lstStyle/>
          <a:p>
            <a:r>
              <a:rPr lang="de-DE" sz="4000" dirty="0">
                <a:solidFill>
                  <a:srgbClr val="1D2D4B"/>
                </a:solidFill>
              </a:rPr>
              <a:t>Innendienstworkshop-04-2024</a:t>
            </a:r>
          </a:p>
          <a:p>
            <a:r>
              <a:rPr lang="de-DE" sz="4000" dirty="0">
                <a:solidFill>
                  <a:srgbClr val="1D2D4B"/>
                </a:solidFill>
              </a:rPr>
              <a:t>Vorsorge-KV</a:t>
            </a: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Zahnzusatz</a:t>
            </a:r>
            <a:endParaRPr lang="de-DE" sz="2400" dirty="0"/>
          </a:p>
        </p:txBody>
      </p:sp>
      <p:sp>
        <p:nvSpPr>
          <p:cNvPr id="6" name="Inhaltsplatzhalter 2"/>
          <p:cNvSpPr txBox="1">
            <a:spLocks/>
          </p:cNvSpPr>
          <p:nvPr/>
        </p:nvSpPr>
        <p:spPr>
          <a:xfrm>
            <a:off x="689812" y="1671117"/>
            <a:ext cx="10716126" cy="47377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solidFill>
                  <a:srgbClr val="1D2D4B"/>
                </a:solidFill>
              </a:rPr>
              <a:t>Die Bayerische | Zahnzusatzversicherung mit Baustein ZAHN Sofort</a:t>
            </a:r>
          </a:p>
          <a:p>
            <a:pPr>
              <a:buFont typeface="Wingdings" panose="05000000000000000000" pitchFamily="2" charset="2"/>
              <a:buChar char="§"/>
            </a:pPr>
            <a:endParaRPr lang="de-DE" sz="2000" b="1" dirty="0">
              <a:solidFill>
                <a:srgbClr val="1D2D4B"/>
              </a:solidFill>
            </a:endParaRPr>
          </a:p>
          <a:p>
            <a:pPr marL="0" indent="0">
              <a:buNone/>
            </a:pPr>
            <a:r>
              <a:rPr lang="de-DE" sz="2000" b="1" u="sng" dirty="0">
                <a:solidFill>
                  <a:srgbClr val="1D2D4B"/>
                </a:solidFill>
              </a:rPr>
              <a:t>Was ist versichert?</a:t>
            </a:r>
          </a:p>
          <a:p>
            <a:pPr>
              <a:buFont typeface="Wingdings" panose="05000000000000000000" pitchFamily="2" charset="2"/>
              <a:buChar char="§"/>
            </a:pPr>
            <a:r>
              <a:rPr lang="de-DE" sz="2000" dirty="0">
                <a:solidFill>
                  <a:srgbClr val="1D2D4B"/>
                </a:solidFill>
              </a:rPr>
              <a:t>Leistet ohne Wartezeit – auch bei angeratenen und laufenden Behandlungen</a:t>
            </a:r>
          </a:p>
          <a:p>
            <a:pPr>
              <a:buFont typeface="Wingdings" panose="05000000000000000000" pitchFamily="2" charset="2"/>
              <a:buChar char="§"/>
            </a:pPr>
            <a:r>
              <a:rPr lang="de-DE" sz="2000" dirty="0">
                <a:solidFill>
                  <a:srgbClr val="1D2D4B"/>
                </a:solidFill>
              </a:rPr>
              <a:t>Kostenerstattung für Zahnersatz und Zahnbehandlungen, die Leistungen sind abhängig vom jeweiligen Haupttarif</a:t>
            </a:r>
          </a:p>
          <a:p>
            <a:pPr>
              <a:buFont typeface="Wingdings" panose="05000000000000000000" pitchFamily="2" charset="2"/>
              <a:buChar char="§"/>
            </a:pPr>
            <a:r>
              <a:rPr lang="de-DE" sz="2000" dirty="0">
                <a:solidFill>
                  <a:srgbClr val="1D2D4B"/>
                </a:solidFill>
              </a:rPr>
              <a:t>Ersatz fehlender Zähne ist mitversichert</a:t>
            </a:r>
          </a:p>
          <a:p>
            <a:pPr>
              <a:buFont typeface="Wingdings" panose="05000000000000000000" pitchFamily="2" charset="2"/>
              <a:buChar char="§"/>
            </a:pPr>
            <a:r>
              <a:rPr lang="de-DE" sz="2000" dirty="0">
                <a:solidFill>
                  <a:srgbClr val="1D2D4B"/>
                </a:solidFill>
              </a:rPr>
              <a:t>Die Laufzeit des Bausteins endet automatisch nach 2 Jahren, der gewählte Haupttarif besteht weiter</a:t>
            </a:r>
          </a:p>
          <a:p>
            <a:pPr>
              <a:buFont typeface="Wingdings" panose="05000000000000000000" pitchFamily="2" charset="2"/>
              <a:buChar char="§"/>
            </a:pPr>
            <a:r>
              <a:rPr lang="de-DE" sz="2000" dirty="0">
                <a:solidFill>
                  <a:srgbClr val="1D2D4B"/>
                </a:solidFill>
              </a:rPr>
              <a:t>Der monatliche Beitrag beträgt 29,90 € =&gt; Beitrag für 24 Monate 717,60 €</a:t>
            </a:r>
          </a:p>
          <a:p>
            <a:pPr>
              <a:buFont typeface="Wingdings" panose="05000000000000000000" pitchFamily="2" charset="2"/>
              <a:buChar char="§"/>
            </a:pPr>
            <a:r>
              <a:rPr lang="de-DE" sz="2000" b="1" u="sng" dirty="0">
                <a:solidFill>
                  <a:srgbClr val="1D2D4B"/>
                </a:solidFill>
              </a:rPr>
              <a:t>Aber:</a:t>
            </a:r>
            <a:r>
              <a:rPr lang="de-DE" sz="2000" dirty="0">
                <a:solidFill>
                  <a:srgbClr val="1D2D4B"/>
                </a:solidFill>
              </a:rPr>
              <a:t> Leistungen bis zu einem Höchstbeitrag von 1.500 € davon max. 750 € je Kalenderjahr</a:t>
            </a:r>
          </a:p>
          <a:p>
            <a:pPr marL="0" indent="0">
              <a:buNone/>
            </a:pPr>
            <a:endParaRPr lang="de-DE" sz="2200" b="1" dirty="0"/>
          </a:p>
          <a:p>
            <a:pPr marL="0" indent="0">
              <a:buNone/>
            </a:pPr>
            <a:endParaRPr lang="de-DE" sz="1800" dirty="0">
              <a:solidFill>
                <a:srgbClr val="1D2D4B"/>
              </a:solidFill>
            </a:endParaRPr>
          </a:p>
        </p:txBody>
      </p:sp>
    </p:spTree>
    <p:extLst>
      <p:ext uri="{BB962C8B-B14F-4D97-AF65-F5344CB8AC3E}">
        <p14:creationId xmlns:p14="http://schemas.microsoft.com/office/powerpoint/2010/main" val="244920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Zahnzusatz</a:t>
            </a:r>
            <a:endParaRPr lang="de-DE" sz="2400" dirty="0"/>
          </a:p>
        </p:txBody>
      </p:sp>
      <p:sp>
        <p:nvSpPr>
          <p:cNvPr id="6" name="Inhaltsplatzhalter 2"/>
          <p:cNvSpPr txBox="1">
            <a:spLocks/>
          </p:cNvSpPr>
          <p:nvPr/>
        </p:nvSpPr>
        <p:spPr>
          <a:xfrm>
            <a:off x="689812" y="1671117"/>
            <a:ext cx="10716126" cy="47377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a:p>
          <a:p>
            <a:pPr marL="0" indent="0">
              <a:buNone/>
            </a:pPr>
            <a:endParaRPr lang="de-DE" sz="1800" dirty="0">
              <a:solidFill>
                <a:srgbClr val="1D2D4B"/>
              </a:solidFill>
            </a:endParaRPr>
          </a:p>
        </p:txBody>
      </p:sp>
      <p:pic>
        <p:nvPicPr>
          <p:cNvPr id="4" name="Grafik 3"/>
          <p:cNvPicPr>
            <a:picLocks noChangeAspect="1"/>
          </p:cNvPicPr>
          <p:nvPr/>
        </p:nvPicPr>
        <p:blipFill>
          <a:blip r:embed="rId2"/>
          <a:stretch>
            <a:fillRect/>
          </a:stretch>
        </p:blipFill>
        <p:spPr>
          <a:xfrm>
            <a:off x="409074" y="1671117"/>
            <a:ext cx="3427496" cy="4777722"/>
          </a:xfrm>
          <a:prstGeom prst="rect">
            <a:avLst/>
          </a:prstGeom>
        </p:spPr>
      </p:pic>
      <p:sp>
        <p:nvSpPr>
          <p:cNvPr id="8" name="Textfeld 7"/>
          <p:cNvSpPr txBox="1"/>
          <p:nvPr/>
        </p:nvSpPr>
        <p:spPr>
          <a:xfrm>
            <a:off x="3962875" y="2269957"/>
            <a:ext cx="7507183" cy="1200329"/>
          </a:xfrm>
          <a:prstGeom prst="rect">
            <a:avLst/>
          </a:prstGeom>
          <a:noFill/>
        </p:spPr>
        <p:txBody>
          <a:bodyPr wrap="none" rtlCol="0">
            <a:spAutoFit/>
          </a:bodyPr>
          <a:lstStyle/>
          <a:p>
            <a:r>
              <a:rPr lang="de-DE" dirty="0">
                <a:solidFill>
                  <a:srgbClr val="1D2D4B"/>
                </a:solidFill>
              </a:rPr>
              <a:t>Details finden Sie auch im Angebotsblatt</a:t>
            </a:r>
          </a:p>
          <a:p>
            <a:endParaRPr lang="de-DE" dirty="0">
              <a:solidFill>
                <a:srgbClr val="1D2D4B"/>
              </a:solidFill>
            </a:endParaRPr>
          </a:p>
          <a:p>
            <a:r>
              <a:rPr lang="de-DE" u="sng" dirty="0">
                <a:solidFill>
                  <a:srgbClr val="1D2D4B"/>
                </a:solidFill>
              </a:rPr>
              <a:t>Unter:</a:t>
            </a:r>
            <a:r>
              <a:rPr lang="de-DE" dirty="0">
                <a:solidFill>
                  <a:srgbClr val="1D2D4B"/>
                </a:solidFill>
              </a:rPr>
              <a:t> Produktwelt -&gt; Personenversicherungen -&gt; Krankenversicherung</a:t>
            </a:r>
          </a:p>
          <a:p>
            <a:r>
              <a:rPr lang="de-DE" dirty="0">
                <a:solidFill>
                  <a:srgbClr val="1D2D4B"/>
                </a:solidFill>
              </a:rPr>
              <a:t>-&gt; Zusatzversicherung -&gt; Angebotsblätter</a:t>
            </a:r>
          </a:p>
        </p:txBody>
      </p:sp>
    </p:spTree>
    <p:extLst>
      <p:ext uri="{BB962C8B-B14F-4D97-AF65-F5344CB8AC3E}">
        <p14:creationId xmlns:p14="http://schemas.microsoft.com/office/powerpoint/2010/main" val="159875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 xmlns:a16="http://schemas.microsoft.com/office/drawing/2014/main" id="{98CE0931-F245-4D37-B721-FD4A0305A8BE}"/>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a:extLst>
              <a:ext uri="{FF2B5EF4-FFF2-40B4-BE49-F238E27FC236}">
                <a16:creationId xmlns="" xmlns:a16="http://schemas.microsoft.com/office/drawing/2014/main" id="{25FD814D-6AA5-4D49-8BB0-16571ED0C6E7}"/>
              </a:ext>
            </a:extLst>
          </p:cNvPr>
          <p:cNvSpPr>
            <a:spLocks noGrp="1"/>
          </p:cNvSpPr>
          <p:nvPr>
            <p:ph type="body" sz="half" idx="2"/>
          </p:nvPr>
        </p:nvSpPr>
        <p:spPr/>
        <p:txBody>
          <a:bodyPr/>
          <a:lstStyle/>
          <a:p>
            <a:r>
              <a:rPr lang="de-DE" sz="3200" dirty="0"/>
              <a:t>Korrespondenz, Prozess und Kommunikation</a:t>
            </a:r>
          </a:p>
          <a:p>
            <a:endParaRPr lang="de-DE" sz="3200" dirty="0"/>
          </a:p>
          <a:p>
            <a:pPr marL="457200" indent="-457200">
              <a:buFont typeface="Arial" panose="020B0604020202020204" pitchFamily="34" charset="0"/>
              <a:buChar char="•"/>
            </a:pPr>
            <a:r>
              <a:rPr lang="de-DE" sz="3200" dirty="0"/>
              <a:t>Wo liegen hier für Sie aktuell die Schmerzpunkte</a:t>
            </a:r>
          </a:p>
        </p:txBody>
      </p:sp>
    </p:spTree>
    <p:extLst>
      <p:ext uri="{BB962C8B-B14F-4D97-AF65-F5344CB8AC3E}">
        <p14:creationId xmlns:p14="http://schemas.microsoft.com/office/powerpoint/2010/main" val="2642223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 xmlns:a16="http://schemas.microsoft.com/office/drawing/2014/main" id="{B07F9EB3-DC35-44BB-AD86-A4BAFFEC0371}"/>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a:extLst>
              <a:ext uri="{FF2B5EF4-FFF2-40B4-BE49-F238E27FC236}">
                <a16:creationId xmlns="" xmlns:a16="http://schemas.microsoft.com/office/drawing/2014/main" id="{825AAC85-0D46-484E-8CD9-ED1D4A3A19B8}"/>
              </a:ext>
            </a:extLst>
          </p:cNvPr>
          <p:cNvSpPr>
            <a:spLocks noGrp="1"/>
          </p:cNvSpPr>
          <p:nvPr>
            <p:ph type="body" sz="half" idx="2"/>
          </p:nvPr>
        </p:nvSpPr>
        <p:spPr/>
        <p:txBody>
          <a:bodyPr/>
          <a:lstStyle/>
          <a:p>
            <a:pPr marL="449580"/>
            <a:r>
              <a:rPr lang="de-DE" sz="1800" i="1" dirty="0">
                <a:solidFill>
                  <a:srgbClr val="000000"/>
                </a:solidFill>
                <a:effectLst/>
                <a:latin typeface="Arial" panose="020B0604020202020204" pitchFamily="34" charset="0"/>
                <a:ea typeface="Calibri" panose="020F0502020204030204" pitchFamily="34" charset="0"/>
              </a:rPr>
              <a:t>„…wir erwarten bis Ende der kommenden Woche die Klärung der Angelegenheit. Seit meiner letzten Nachricht hat sich Ihrerseits nicht getan.</a:t>
            </a:r>
            <a:endParaRPr lang="de-DE" sz="1800" i="1" dirty="0">
              <a:effectLst/>
              <a:latin typeface="Calibri" panose="020F0502020204030204" pitchFamily="34" charset="0"/>
              <a:ea typeface="Calibri" panose="020F0502020204030204" pitchFamily="34" charset="0"/>
            </a:endParaRPr>
          </a:p>
          <a:p>
            <a:pPr marL="449580"/>
            <a:r>
              <a:rPr lang="de-DE" sz="1800" i="1" dirty="0">
                <a:solidFill>
                  <a:srgbClr val="000000"/>
                </a:solidFill>
                <a:effectLst/>
                <a:latin typeface="Arial" panose="020B0604020202020204" pitchFamily="34" charset="0"/>
                <a:ea typeface="Calibri" panose="020F0502020204030204" pitchFamily="34" charset="0"/>
              </a:rPr>
              <a:t>Andernfalls werden wir eine Vorstandsbeschwerde verfassen…“</a:t>
            </a:r>
            <a:endParaRPr lang="de-DE" sz="1800" i="1" dirty="0">
              <a:effectLst/>
              <a:latin typeface="Calibri" panose="020F0502020204030204" pitchFamily="34" charset="0"/>
              <a:ea typeface="Calibri" panose="020F0502020204030204" pitchFamily="34" charset="0"/>
            </a:endParaRPr>
          </a:p>
          <a:p>
            <a:endParaRPr lang="de-DE" dirty="0"/>
          </a:p>
          <a:p>
            <a:r>
              <a:rPr lang="de-DE" dirty="0"/>
              <a:t>       Kurz, prägnant ….aber sachlich</a:t>
            </a:r>
          </a:p>
          <a:p>
            <a:endParaRPr lang="de-DE" dirty="0"/>
          </a:p>
          <a:p>
            <a:r>
              <a:rPr lang="de-DE" dirty="0"/>
              <a:t>       Vermeiden Sie:</a:t>
            </a:r>
          </a:p>
          <a:p>
            <a:r>
              <a:rPr lang="de-DE" dirty="0"/>
              <a:t>       „mit großer Verwunderung (Irritation)“</a:t>
            </a:r>
          </a:p>
          <a:p>
            <a:r>
              <a:rPr lang="de-DE" dirty="0"/>
              <a:t>       „wir erlauben uns, ….“</a:t>
            </a:r>
          </a:p>
          <a:p>
            <a:r>
              <a:rPr lang="de-DE" dirty="0"/>
              <a:t>       </a:t>
            </a:r>
          </a:p>
        </p:txBody>
      </p:sp>
      <p:sp>
        <p:nvSpPr>
          <p:cNvPr id="4" name="Titel 3">
            <a:extLst>
              <a:ext uri="{FF2B5EF4-FFF2-40B4-BE49-F238E27FC236}">
                <a16:creationId xmlns="" xmlns:a16="http://schemas.microsoft.com/office/drawing/2014/main" id="{7E668662-4931-4033-935A-8261019BA49B}"/>
              </a:ext>
            </a:extLst>
          </p:cNvPr>
          <p:cNvSpPr>
            <a:spLocks noGrp="1"/>
          </p:cNvSpPr>
          <p:nvPr>
            <p:ph type="title"/>
          </p:nvPr>
        </p:nvSpPr>
        <p:spPr/>
        <p:txBody>
          <a:bodyPr/>
          <a:lstStyle/>
          <a:p>
            <a:r>
              <a:rPr lang="de-DE" dirty="0"/>
              <a:t>Wenn nichts mehr geht</a:t>
            </a:r>
          </a:p>
        </p:txBody>
      </p:sp>
    </p:spTree>
    <p:extLst>
      <p:ext uri="{BB962C8B-B14F-4D97-AF65-F5344CB8AC3E}">
        <p14:creationId xmlns:p14="http://schemas.microsoft.com/office/powerpoint/2010/main" val="1637725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 xmlns:a16="http://schemas.microsoft.com/office/drawing/2014/main" id="{5035B23F-8A56-4757-B22C-A25AF1AFC797}"/>
              </a:ext>
            </a:extLst>
          </p:cNvPr>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a:extLst>
              <a:ext uri="{FF2B5EF4-FFF2-40B4-BE49-F238E27FC236}">
                <a16:creationId xmlns="" xmlns:a16="http://schemas.microsoft.com/office/drawing/2014/main" id="{F42F8CA5-3874-4694-AF8F-CB4F2C244929}"/>
              </a:ext>
            </a:extLst>
          </p:cNvPr>
          <p:cNvSpPr>
            <a:spLocks noGrp="1"/>
          </p:cNvSpPr>
          <p:nvPr>
            <p:ph type="body" sz="half" idx="2"/>
          </p:nvPr>
        </p:nvSpPr>
        <p:spPr/>
        <p:txBody>
          <a:bodyPr/>
          <a:lstStyle/>
          <a:p>
            <a:r>
              <a:rPr lang="de-DE" dirty="0"/>
              <a:t>„Bitte überprüfen Sie die fehlenden Policierungen </a:t>
            </a:r>
            <a:r>
              <a:rPr lang="de-DE" dirty="0">
                <a:solidFill>
                  <a:srgbClr val="FF0000"/>
                </a:solidFill>
              </a:rPr>
              <a:t>umgehend….</a:t>
            </a:r>
          </a:p>
          <a:p>
            <a:r>
              <a:rPr lang="de-DE" dirty="0">
                <a:solidFill>
                  <a:srgbClr val="FF0000"/>
                </a:solidFill>
              </a:rPr>
              <a:t>@ Britta</a:t>
            </a:r>
            <a:r>
              <a:rPr lang="de-DE" dirty="0"/>
              <a:t>: bitte Vergütung nachhalten…“</a:t>
            </a:r>
          </a:p>
          <a:p>
            <a:endParaRPr lang="de-DE" dirty="0"/>
          </a:p>
          <a:p>
            <a:r>
              <a:rPr lang="de-DE" sz="1800" dirty="0">
                <a:effectLst/>
                <a:latin typeface="Times New Roman" panose="02020603050405020304" pitchFamily="18" charset="0"/>
                <a:ea typeface="Calibri" panose="020F0502020204030204" pitchFamily="34" charset="0"/>
              </a:rPr>
              <a:t>„...Danke - bedeutet übersetzt - seit 3.7.23 wird die Umsetzung 'bewertet', was so viel heißt, wie </a:t>
            </a:r>
            <a:r>
              <a:rPr lang="de-DE" sz="1800" b="1" dirty="0">
                <a:effectLst/>
                <a:latin typeface="Times New Roman" panose="02020603050405020304" pitchFamily="18" charset="0"/>
                <a:ea typeface="Calibri" panose="020F0502020204030204" pitchFamily="34" charset="0"/>
              </a:rPr>
              <a:t>nicht erledigt</a:t>
            </a:r>
            <a:r>
              <a:rPr lang="de-DE" sz="1800" dirty="0">
                <a:effectLst/>
                <a:latin typeface="Times New Roman" panose="02020603050405020304" pitchFamily="18" charset="0"/>
                <a:ea typeface="Calibri" panose="020F0502020204030204" pitchFamily="34" charset="0"/>
              </a:rPr>
              <a:t>. </a:t>
            </a:r>
          </a:p>
          <a:p>
            <a:r>
              <a:rPr lang="de-DE" sz="1800" dirty="0">
                <a:effectLst/>
                <a:latin typeface="Times New Roman" panose="02020603050405020304" pitchFamily="18" charset="0"/>
                <a:ea typeface="Calibri" panose="020F0502020204030204" pitchFamily="34" charset="0"/>
              </a:rPr>
              <a:t> </a:t>
            </a:r>
          </a:p>
          <a:p>
            <a:r>
              <a:rPr lang="de-DE" sz="1800" dirty="0">
                <a:effectLst/>
                <a:latin typeface="Times New Roman" panose="02020603050405020304" pitchFamily="18" charset="0"/>
                <a:ea typeface="Calibri" panose="020F0502020204030204" pitchFamily="34" charset="0"/>
              </a:rPr>
              <a:t>Korrekt?</a:t>
            </a:r>
          </a:p>
          <a:p>
            <a:r>
              <a:rPr lang="de-DE" sz="1800" dirty="0">
                <a:effectLst/>
                <a:latin typeface="Times New Roman" panose="02020603050405020304" pitchFamily="18" charset="0"/>
                <a:ea typeface="Calibri" panose="020F0502020204030204" pitchFamily="34" charset="0"/>
              </a:rPr>
              <a:t> </a:t>
            </a:r>
          </a:p>
          <a:p>
            <a:r>
              <a:rPr lang="de-DE" sz="1800" dirty="0">
                <a:effectLst/>
                <a:latin typeface="Times New Roman" panose="02020603050405020304" pitchFamily="18" charset="0"/>
                <a:ea typeface="Calibri" panose="020F0502020204030204" pitchFamily="34" charset="0"/>
              </a:rPr>
              <a:t>@Thomas: </a:t>
            </a:r>
            <a:r>
              <a:rPr lang="de-DE" sz="1800" dirty="0" err="1">
                <a:effectLst/>
                <a:latin typeface="Times New Roman" panose="02020603050405020304" pitchFamily="18" charset="0"/>
                <a:ea typeface="Calibri" panose="020F0502020204030204" pitchFamily="34" charset="0"/>
              </a:rPr>
              <a:t>fyi</a:t>
            </a:r>
            <a:r>
              <a:rPr lang="de-DE" sz="1800" dirty="0">
                <a:effectLst/>
                <a:latin typeface="Times New Roman" panose="02020603050405020304" pitchFamily="18" charset="0"/>
                <a:ea typeface="Calibri" panose="020F0502020204030204" pitchFamily="34" charset="0"/>
              </a:rPr>
              <a:t>“ </a:t>
            </a:r>
          </a:p>
          <a:p>
            <a:endParaRPr lang="de-DE" dirty="0"/>
          </a:p>
        </p:txBody>
      </p:sp>
      <p:sp>
        <p:nvSpPr>
          <p:cNvPr id="4" name="Titel 3">
            <a:extLst>
              <a:ext uri="{FF2B5EF4-FFF2-40B4-BE49-F238E27FC236}">
                <a16:creationId xmlns="" xmlns:a16="http://schemas.microsoft.com/office/drawing/2014/main" id="{810BE489-CB20-4C5F-8D37-B3780DC7AE43}"/>
              </a:ext>
            </a:extLst>
          </p:cNvPr>
          <p:cNvSpPr>
            <a:spLocks noGrp="1"/>
          </p:cNvSpPr>
          <p:nvPr>
            <p:ph type="title"/>
          </p:nvPr>
        </p:nvSpPr>
        <p:spPr/>
        <p:txBody>
          <a:bodyPr/>
          <a:lstStyle/>
          <a:p>
            <a:r>
              <a:rPr lang="de-DE" dirty="0" err="1"/>
              <a:t>Dont‘s</a:t>
            </a:r>
            <a:endParaRPr lang="de-DE" dirty="0"/>
          </a:p>
        </p:txBody>
      </p:sp>
    </p:spTree>
    <p:extLst>
      <p:ext uri="{BB962C8B-B14F-4D97-AF65-F5344CB8AC3E}">
        <p14:creationId xmlns:p14="http://schemas.microsoft.com/office/powerpoint/2010/main" val="94877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 xmlns:a16="http://schemas.microsoft.com/office/drawing/2014/main" id="{E8D4A884-BC72-481C-A225-9D5CD8131E80}"/>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 xmlns:a16="http://schemas.microsoft.com/office/drawing/2014/main" id="{84BD7BDA-8F67-4596-B64A-7CAC0C072FEE}"/>
              </a:ext>
            </a:extLst>
          </p:cNvPr>
          <p:cNvSpPr>
            <a:spLocks noGrp="1"/>
          </p:cNvSpPr>
          <p:nvPr>
            <p:ph type="body" sz="half" idx="2"/>
          </p:nvPr>
        </p:nvSpPr>
        <p:spPr/>
        <p:txBody>
          <a:bodyPr/>
          <a:lstStyle/>
          <a:p>
            <a:r>
              <a:rPr lang="de-DE" sz="1800" dirty="0">
                <a:solidFill>
                  <a:srgbClr val="000000"/>
                </a:solidFill>
                <a:effectLst/>
                <a:latin typeface="Arial" panose="020B0604020202020204" pitchFamily="34" charset="0"/>
                <a:ea typeface="Calibri" panose="020F0502020204030204" pitchFamily="34" charset="0"/>
              </a:rPr>
              <a:t>Ihre Fachexpertise wird benötigt</a:t>
            </a:r>
            <a:endParaRPr lang="de-DE" sz="1600" b="1" dirty="0">
              <a:solidFill>
                <a:srgbClr val="000000"/>
              </a:solidFill>
              <a:effectLst/>
              <a:latin typeface="Arial" panose="020B0604020202020204" pitchFamily="34" charset="0"/>
              <a:ea typeface="Calibri" panose="020F0502020204030204" pitchFamily="34" charset="0"/>
            </a:endParaRPr>
          </a:p>
          <a:p>
            <a:endParaRPr lang="de-DE" sz="1600" b="1" dirty="0">
              <a:solidFill>
                <a:srgbClr val="000000"/>
              </a:solidFill>
              <a:ea typeface="Calibri" panose="020F0502020204030204" pitchFamily="34" charset="0"/>
            </a:endParaRPr>
          </a:p>
          <a:p>
            <a:r>
              <a:rPr lang="de-DE" sz="1600" b="1" dirty="0">
                <a:solidFill>
                  <a:srgbClr val="000000"/>
                </a:solidFill>
                <a:effectLst/>
                <a:latin typeface="Arial" panose="020B0604020202020204" pitchFamily="34" charset="0"/>
                <a:ea typeface="Calibri" panose="020F0502020204030204" pitchFamily="34" charset="0"/>
              </a:rPr>
              <a:t>Der Fall:</a:t>
            </a:r>
            <a:endParaRPr lang="de-DE" sz="1600" dirty="0">
              <a:effectLst/>
              <a:latin typeface="Calibri" panose="020F0502020204030204" pitchFamily="34" charset="0"/>
              <a:ea typeface="Calibri" panose="020F0502020204030204" pitchFamily="34" charset="0"/>
            </a:endParaRPr>
          </a:p>
          <a:p>
            <a:pPr>
              <a:spcAft>
                <a:spcPts val="1200"/>
              </a:spcAft>
            </a:pPr>
            <a:r>
              <a:rPr lang="de-DE" sz="1600" dirty="0">
                <a:solidFill>
                  <a:srgbClr val="000000"/>
                </a:solidFill>
                <a:effectLst/>
                <a:latin typeface="Arial" panose="020B0604020202020204" pitchFamily="34" charset="0"/>
                <a:ea typeface="Calibri" panose="020F0502020204030204" pitchFamily="34" charset="0"/>
              </a:rPr>
              <a:t>Eine Kundin von mir, 22 Jahre jung, hat </a:t>
            </a:r>
            <a:r>
              <a:rPr lang="de-DE" sz="1600" dirty="0" err="1">
                <a:solidFill>
                  <a:srgbClr val="000000"/>
                </a:solidFill>
                <a:effectLst/>
                <a:latin typeface="Arial" panose="020B0604020202020204" pitchFamily="34" charset="0"/>
                <a:ea typeface="Calibri" panose="020F0502020204030204" pitchFamily="34" charset="0"/>
              </a:rPr>
              <a:t>Liödeme</a:t>
            </a:r>
            <a:r>
              <a:rPr lang="de-DE" sz="1600" dirty="0">
                <a:solidFill>
                  <a:srgbClr val="000000"/>
                </a:solidFill>
                <a:effectLst/>
                <a:latin typeface="Arial" panose="020B0604020202020204" pitchFamily="34" charset="0"/>
                <a:ea typeface="Calibri" panose="020F0502020204030204" pitchFamily="34" charset="0"/>
              </a:rPr>
              <a:t> diagnostiziert.</a:t>
            </a:r>
            <a:br>
              <a:rPr lang="de-DE" sz="1600" dirty="0">
                <a:solidFill>
                  <a:srgbClr val="000000"/>
                </a:solidFill>
                <a:effectLst/>
                <a:latin typeface="Arial" panose="020B0604020202020204" pitchFamily="34" charset="0"/>
                <a:ea typeface="Calibri" panose="020F0502020204030204" pitchFamily="34" charset="0"/>
              </a:rPr>
            </a:br>
            <a:r>
              <a:rPr lang="de-DE" sz="1600" dirty="0">
                <a:solidFill>
                  <a:srgbClr val="000000"/>
                </a:solidFill>
                <a:effectLst/>
                <a:latin typeface="Arial" panose="020B0604020202020204" pitchFamily="34" charset="0"/>
                <a:ea typeface="Calibri" panose="020F0502020204030204" pitchFamily="34" charset="0"/>
              </a:rPr>
              <a:t>Sie befindet sich in Stadium 2 und wird die Kosten für die Operation selbst tragen. </a:t>
            </a:r>
            <a:endParaRPr lang="de-DE" sz="1600" dirty="0">
              <a:effectLst/>
              <a:latin typeface="Calibri" panose="020F0502020204030204" pitchFamily="34" charset="0"/>
              <a:ea typeface="Calibri" panose="020F0502020204030204" pitchFamily="34" charset="0"/>
            </a:endParaRPr>
          </a:p>
          <a:p>
            <a:r>
              <a:rPr lang="de-DE" sz="1600" b="1" dirty="0">
                <a:solidFill>
                  <a:srgbClr val="000000"/>
                </a:solidFill>
                <a:effectLst/>
                <a:latin typeface="Arial" panose="020B0604020202020204" pitchFamily="34" charset="0"/>
                <a:ea typeface="Calibri" panose="020F0502020204030204" pitchFamily="34" charset="0"/>
              </a:rPr>
              <a:t>Meine Aufgabe:</a:t>
            </a:r>
            <a:endParaRPr lang="de-DE" sz="1600" dirty="0">
              <a:effectLst/>
              <a:latin typeface="Calibri" panose="020F0502020204030204" pitchFamily="34" charset="0"/>
              <a:ea typeface="Calibri" panose="020F0502020204030204" pitchFamily="34" charset="0"/>
            </a:endParaRPr>
          </a:p>
          <a:p>
            <a:r>
              <a:rPr lang="de-DE" sz="1600" dirty="0">
                <a:solidFill>
                  <a:srgbClr val="000000"/>
                </a:solidFill>
                <a:effectLst/>
                <a:latin typeface="Arial" panose="020B0604020202020204" pitchFamily="34" charset="0"/>
                <a:ea typeface="Calibri" panose="020F0502020204030204" pitchFamily="34" charset="0"/>
              </a:rPr>
              <a:t>Nun wünscht sie eine Folgeversicherung für eventuelle stationäre Aufenthalte nach der OP, falls etwas schief läuft.</a:t>
            </a:r>
            <a:br>
              <a:rPr lang="de-DE" sz="1600" dirty="0">
                <a:solidFill>
                  <a:srgbClr val="000000"/>
                </a:solidFill>
                <a:effectLst/>
                <a:latin typeface="Arial" panose="020B0604020202020204" pitchFamily="34" charset="0"/>
                <a:ea typeface="Calibri" panose="020F0502020204030204" pitchFamily="34" charset="0"/>
              </a:rPr>
            </a:br>
            <a:r>
              <a:rPr lang="de-DE" sz="1600" dirty="0">
                <a:solidFill>
                  <a:srgbClr val="000000"/>
                </a:solidFill>
                <a:effectLst/>
                <a:latin typeface="Arial" panose="020B0604020202020204" pitchFamily="34" charset="0"/>
                <a:ea typeface="Calibri" panose="020F0502020204030204" pitchFamily="34" charset="0"/>
              </a:rPr>
              <a:t>Es soll also eine „Folgekostenversicherung“ abgeschlossen werden.</a:t>
            </a:r>
            <a:endParaRPr lang="de-DE" sz="1600" dirty="0">
              <a:effectLst/>
              <a:latin typeface="Calibri" panose="020F0502020204030204" pitchFamily="34" charset="0"/>
              <a:ea typeface="Calibri" panose="020F0502020204030204" pitchFamily="34" charset="0"/>
            </a:endParaRPr>
          </a:p>
          <a:p>
            <a:r>
              <a:rPr lang="de-DE" sz="1600" dirty="0">
                <a:solidFill>
                  <a:srgbClr val="000000"/>
                </a:solidFill>
                <a:effectLst/>
                <a:latin typeface="Arial" panose="020B0604020202020204" pitchFamily="34" charset="0"/>
                <a:ea typeface="Calibri" panose="020F0502020204030204" pitchFamily="34" charset="0"/>
              </a:rPr>
              <a:t> </a:t>
            </a:r>
            <a:endParaRPr lang="de-DE" sz="1600" dirty="0">
              <a:effectLst/>
              <a:latin typeface="Calibri" panose="020F0502020204030204" pitchFamily="34" charset="0"/>
              <a:ea typeface="Calibri" panose="020F0502020204030204" pitchFamily="34" charset="0"/>
            </a:endParaRPr>
          </a:p>
          <a:p>
            <a:r>
              <a:rPr lang="de-DE" sz="1600" dirty="0">
                <a:solidFill>
                  <a:srgbClr val="000000"/>
                </a:solidFill>
                <a:effectLst/>
                <a:latin typeface="Arial" panose="020B0604020202020204" pitchFamily="34" charset="0"/>
                <a:ea typeface="Calibri" panose="020F0502020204030204" pitchFamily="34" charset="0"/>
              </a:rPr>
              <a:t>Haben Sie schon einmal davon gehört? </a:t>
            </a:r>
            <a:br>
              <a:rPr lang="de-DE" sz="1600" dirty="0">
                <a:solidFill>
                  <a:srgbClr val="000000"/>
                </a:solidFill>
                <a:effectLst/>
                <a:latin typeface="Arial" panose="020B0604020202020204" pitchFamily="34" charset="0"/>
                <a:ea typeface="Calibri" panose="020F0502020204030204" pitchFamily="34" charset="0"/>
              </a:rPr>
            </a:br>
            <a:r>
              <a:rPr lang="de-DE" sz="1600" dirty="0">
                <a:solidFill>
                  <a:srgbClr val="000000"/>
                </a:solidFill>
                <a:effectLst/>
                <a:latin typeface="Arial" panose="020B0604020202020204" pitchFamily="34" charset="0"/>
                <a:ea typeface="Calibri" panose="020F0502020204030204" pitchFamily="34" charset="0"/>
              </a:rPr>
              <a:t>Für diese Absicherung sollen wir gerne ein Angebot abgeben. </a:t>
            </a:r>
            <a:br>
              <a:rPr lang="de-DE" sz="1600" dirty="0">
                <a:solidFill>
                  <a:srgbClr val="000000"/>
                </a:solidFill>
                <a:effectLst/>
                <a:latin typeface="Arial" panose="020B0604020202020204" pitchFamily="34" charset="0"/>
                <a:ea typeface="Calibri" panose="020F0502020204030204" pitchFamily="34" charset="0"/>
              </a:rPr>
            </a:br>
            <a:r>
              <a:rPr lang="de-DE" sz="1600" dirty="0">
                <a:solidFill>
                  <a:srgbClr val="000000"/>
                </a:solidFill>
                <a:effectLst/>
                <a:latin typeface="Arial" panose="020B0604020202020204" pitchFamily="34" charset="0"/>
                <a:ea typeface="Calibri" panose="020F0502020204030204" pitchFamily="34" charset="0"/>
              </a:rPr>
              <a:t/>
            </a:r>
            <a:br>
              <a:rPr lang="de-DE" sz="1600" dirty="0">
                <a:solidFill>
                  <a:srgbClr val="000000"/>
                </a:solidFill>
                <a:effectLst/>
                <a:latin typeface="Arial" panose="020B0604020202020204" pitchFamily="34" charset="0"/>
                <a:ea typeface="Calibri" panose="020F0502020204030204" pitchFamily="34" charset="0"/>
              </a:rPr>
            </a:br>
            <a:r>
              <a:rPr lang="de-DE" sz="1600" dirty="0">
                <a:solidFill>
                  <a:srgbClr val="000000"/>
                </a:solidFill>
                <a:effectLst/>
                <a:latin typeface="Arial" panose="020B0604020202020204" pitchFamily="34" charset="0"/>
                <a:ea typeface="Calibri" panose="020F0502020204030204" pitchFamily="34" charset="0"/>
              </a:rPr>
              <a:t>Ich bin mir nun nicht sicher was ich da machen soll…</a:t>
            </a:r>
            <a:endParaRPr lang="de-DE" sz="1600" dirty="0">
              <a:effectLst/>
              <a:latin typeface="Calibri" panose="020F0502020204030204" pitchFamily="34" charset="0"/>
              <a:ea typeface="Calibri" panose="020F0502020204030204" pitchFamily="34" charset="0"/>
            </a:endParaRPr>
          </a:p>
          <a:p>
            <a:r>
              <a:rPr lang="de-DE" sz="1600" dirty="0">
                <a:solidFill>
                  <a:srgbClr val="000000"/>
                </a:solidFill>
                <a:effectLst/>
                <a:latin typeface="Arial" panose="020B0604020202020204" pitchFamily="34" charset="0"/>
                <a:ea typeface="Calibri" panose="020F0502020204030204" pitchFamily="34" charset="0"/>
              </a:rPr>
              <a:t/>
            </a:r>
            <a:br>
              <a:rPr lang="de-DE" sz="1600" dirty="0">
                <a:solidFill>
                  <a:srgbClr val="000000"/>
                </a:solidFill>
                <a:effectLst/>
                <a:latin typeface="Arial" panose="020B0604020202020204" pitchFamily="34" charset="0"/>
                <a:ea typeface="Calibri" panose="020F0502020204030204" pitchFamily="34" charset="0"/>
              </a:rPr>
            </a:br>
            <a:r>
              <a:rPr lang="de-DE" sz="1600" b="1" dirty="0">
                <a:solidFill>
                  <a:srgbClr val="000000"/>
                </a:solidFill>
                <a:effectLst/>
                <a:latin typeface="Arial" panose="020B0604020202020204" pitchFamily="34" charset="0"/>
                <a:ea typeface="Calibri" panose="020F0502020204030204" pitchFamily="34" charset="0"/>
              </a:rPr>
              <a:t>Haben Sie eine Idee?</a:t>
            </a:r>
            <a:endParaRPr lang="de-DE" sz="1600" dirty="0">
              <a:effectLst/>
              <a:latin typeface="Calibri" panose="020F0502020204030204" pitchFamily="34" charset="0"/>
              <a:ea typeface="Calibri" panose="020F0502020204030204" pitchFamily="34" charset="0"/>
            </a:endParaRPr>
          </a:p>
          <a:p>
            <a:endParaRPr lang="de-DE" dirty="0"/>
          </a:p>
        </p:txBody>
      </p:sp>
      <p:sp>
        <p:nvSpPr>
          <p:cNvPr id="4" name="Titel 3">
            <a:extLst>
              <a:ext uri="{FF2B5EF4-FFF2-40B4-BE49-F238E27FC236}">
                <a16:creationId xmlns="" xmlns:a16="http://schemas.microsoft.com/office/drawing/2014/main" id="{2DB00B08-D102-40EB-A252-9633B93680B8}"/>
              </a:ext>
            </a:extLst>
          </p:cNvPr>
          <p:cNvSpPr>
            <a:spLocks noGrp="1"/>
          </p:cNvSpPr>
          <p:nvPr>
            <p:ph type="title"/>
          </p:nvPr>
        </p:nvSpPr>
        <p:spPr/>
        <p:txBody>
          <a:bodyPr/>
          <a:lstStyle/>
          <a:p>
            <a:r>
              <a:rPr lang="de-DE" dirty="0"/>
              <a:t>Stressfreie Korrespondenz | Beispiel Gliederung</a:t>
            </a:r>
          </a:p>
        </p:txBody>
      </p:sp>
    </p:spTree>
    <p:extLst>
      <p:ext uri="{BB962C8B-B14F-4D97-AF65-F5344CB8AC3E}">
        <p14:creationId xmlns:p14="http://schemas.microsoft.com/office/powerpoint/2010/main" val="2595118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6" name="Textplatzhalter 5"/>
          <p:cNvSpPr>
            <a:spLocks noGrp="1"/>
          </p:cNvSpPr>
          <p:nvPr>
            <p:ph type="body" sz="half" idx="2"/>
          </p:nvPr>
        </p:nvSpPr>
        <p:spPr/>
        <p:txBody>
          <a:bodyPr/>
          <a:lstStyle/>
          <a:p>
            <a:pPr algn="ctr"/>
            <a:r>
              <a:rPr lang="de-DE" sz="2800" b="1" dirty="0"/>
              <a:t>Voranfragen / Entscheidungen</a:t>
            </a:r>
          </a:p>
        </p:txBody>
      </p:sp>
      <p:sp>
        <p:nvSpPr>
          <p:cNvPr id="5" name="Titel 4"/>
          <p:cNvSpPr>
            <a:spLocks noGrp="1"/>
          </p:cNvSpPr>
          <p:nvPr>
            <p:ph type="title"/>
          </p:nvPr>
        </p:nvSpPr>
        <p:spPr/>
        <p:txBody>
          <a:bodyPr/>
          <a:lstStyle/>
          <a:p>
            <a:r>
              <a:rPr lang="de-DE" dirty="0"/>
              <a:t>Workshop</a:t>
            </a:r>
          </a:p>
        </p:txBody>
      </p:sp>
      <p:pic>
        <p:nvPicPr>
          <p:cNvPr id="7" name="Grafik 6"/>
          <p:cNvPicPr>
            <a:picLocks noChangeAspect="1"/>
          </p:cNvPicPr>
          <p:nvPr/>
        </p:nvPicPr>
        <p:blipFill>
          <a:blip r:embed="rId2"/>
          <a:stretch>
            <a:fillRect/>
          </a:stretch>
        </p:blipFill>
        <p:spPr>
          <a:xfrm>
            <a:off x="3677055" y="2719072"/>
            <a:ext cx="4796141" cy="2744458"/>
          </a:xfrm>
          <a:prstGeom prst="rect">
            <a:avLst/>
          </a:prstGeom>
        </p:spPr>
      </p:pic>
    </p:spTree>
    <p:extLst>
      <p:ext uri="{BB962C8B-B14F-4D97-AF65-F5344CB8AC3E}">
        <p14:creationId xmlns:p14="http://schemas.microsoft.com/office/powerpoint/2010/main" val="2252558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p:txBody>
          <a:bodyPr/>
          <a:lstStyle/>
          <a:p>
            <a:r>
              <a:rPr lang="de-DE" dirty="0"/>
              <a:t>BU-Voranfrage / Entscheidungen</a:t>
            </a:r>
          </a:p>
        </p:txBody>
      </p:sp>
      <p:sp>
        <p:nvSpPr>
          <p:cNvPr id="4" name="Textplatzhalter 3"/>
          <p:cNvSpPr>
            <a:spLocks noGrp="1"/>
          </p:cNvSpPr>
          <p:nvPr>
            <p:ph type="body" sz="half" idx="2"/>
          </p:nvPr>
        </p:nvSpPr>
        <p:spPr/>
        <p:txBody>
          <a:bodyPr/>
          <a:lstStyle/>
          <a:p>
            <a:r>
              <a:rPr lang="de-DE" dirty="0"/>
              <a:t>Zur Vorgeschichte: Maschinenbauingenieur * 1993, BU-Rente 2.000 € / Nichtraucher</a:t>
            </a:r>
          </a:p>
          <a:p>
            <a:pPr marL="285750" indent="-285750">
              <a:buFont typeface="Wingdings" panose="05000000000000000000" pitchFamily="2" charset="2"/>
              <a:buChar char="Ø"/>
            </a:pPr>
            <a:endParaRPr lang="de-DE" sz="1600" dirty="0"/>
          </a:p>
          <a:p>
            <a:pPr marL="285750" indent="-285750">
              <a:buFont typeface="Wingdings" panose="05000000000000000000" pitchFamily="2" charset="2"/>
              <a:buChar char="Ø"/>
            </a:pPr>
            <a:r>
              <a:rPr lang="de-DE" sz="1600" dirty="0"/>
              <a:t>Beim Fußballspielen Meniskusriss im rechten Knie in 2012</a:t>
            </a:r>
          </a:p>
          <a:p>
            <a:pPr marL="342900" indent="-342900">
              <a:buFont typeface="Wingdings" panose="05000000000000000000" pitchFamily="2" charset="2"/>
              <a:buChar char="Ø"/>
            </a:pPr>
            <a:r>
              <a:rPr lang="de-DE" sz="1600" dirty="0"/>
              <a:t>Kniebeschwerden Feb. 2014 - Mai 2014  (</a:t>
            </a:r>
            <a:r>
              <a:rPr lang="de-DE" sz="1600" dirty="0" err="1"/>
              <a:t>Op</a:t>
            </a:r>
            <a:r>
              <a:rPr lang="de-DE" sz="1600" dirty="0"/>
              <a:t> am 28.04.2014)</a:t>
            </a:r>
          </a:p>
          <a:p>
            <a:pPr marL="342900" indent="-342900">
              <a:buFont typeface="Wingdings" panose="05000000000000000000" pitchFamily="2" charset="2"/>
              <a:buChar char="Ø"/>
            </a:pPr>
            <a:r>
              <a:rPr lang="de-DE" sz="1600" dirty="0"/>
              <a:t>Seit Mai 2014 Behandlungs- und Beschwerdefrei</a:t>
            </a:r>
          </a:p>
          <a:p>
            <a:pPr marL="342900" indent="-342900">
              <a:buFont typeface="Wingdings" panose="05000000000000000000" pitchFamily="2" charset="2"/>
              <a:buChar char="Ø"/>
            </a:pPr>
            <a:endParaRPr lang="de-DE" sz="1600" dirty="0"/>
          </a:p>
          <a:p>
            <a:pPr marL="342900" indent="-342900">
              <a:buFont typeface="Wingdings" panose="05000000000000000000" pitchFamily="2" charset="2"/>
              <a:buChar char="Ø"/>
            </a:pPr>
            <a:r>
              <a:rPr lang="de-DE" sz="1600" dirty="0"/>
              <a:t>Psoriasis seit Nov. 2017 bis heute (3 Körperstellen)</a:t>
            </a:r>
          </a:p>
          <a:p>
            <a:pPr marL="342900" indent="-342900">
              <a:buFont typeface="Wingdings" panose="05000000000000000000" pitchFamily="2" charset="2"/>
              <a:buChar char="Ø"/>
            </a:pPr>
            <a:r>
              <a:rPr lang="de-DE" sz="1600" dirty="0"/>
              <a:t>Behandlung mit medizinischen Cremes und Lösungen</a:t>
            </a:r>
          </a:p>
          <a:p>
            <a:pPr marL="342900" indent="-342900">
              <a:buFont typeface="Wingdings" panose="05000000000000000000" pitchFamily="2" charset="2"/>
              <a:buChar char="Ø"/>
            </a:pPr>
            <a:r>
              <a:rPr lang="de-DE" sz="1600" dirty="0"/>
              <a:t>Hausstaub/Hausstaubmilbenallergie</a:t>
            </a:r>
          </a:p>
          <a:p>
            <a:pPr marL="342900" indent="-342900">
              <a:buFont typeface="Wingdings" panose="05000000000000000000" pitchFamily="2" charset="2"/>
              <a:buChar char="Ø"/>
            </a:pPr>
            <a:endParaRPr lang="de-DE" sz="1600" dirty="0"/>
          </a:p>
          <a:p>
            <a:r>
              <a:rPr lang="de-DE" dirty="0"/>
              <a:t>Es lag ein Angebot der LV1871 vor: </a:t>
            </a:r>
            <a:r>
              <a:rPr lang="de-DE" b="1" dirty="0">
                <a:solidFill>
                  <a:srgbClr val="FF0000"/>
                </a:solidFill>
              </a:rPr>
              <a:t>LA Knie R + Psoriasis   </a:t>
            </a:r>
            <a:r>
              <a:rPr lang="de-DE" b="1" dirty="0"/>
              <a:t>                Geht das besser?</a:t>
            </a:r>
          </a:p>
          <a:p>
            <a:endParaRPr lang="de-DE" dirty="0"/>
          </a:p>
          <a:p>
            <a:endParaRPr lang="de-DE" dirty="0"/>
          </a:p>
          <a:p>
            <a:endParaRPr lang="de-DE" dirty="0"/>
          </a:p>
        </p:txBody>
      </p:sp>
      <p:sp>
        <p:nvSpPr>
          <p:cNvPr id="3" name="Titel 2"/>
          <p:cNvSpPr>
            <a:spLocks noGrp="1"/>
          </p:cNvSpPr>
          <p:nvPr>
            <p:ph type="title"/>
          </p:nvPr>
        </p:nvSpPr>
        <p:spPr/>
        <p:txBody>
          <a:bodyPr/>
          <a:lstStyle/>
          <a:p>
            <a:r>
              <a:rPr lang="de-DE" dirty="0"/>
              <a:t>Workshop</a:t>
            </a:r>
          </a:p>
        </p:txBody>
      </p:sp>
      <p:pic>
        <p:nvPicPr>
          <p:cNvPr id="2" name="Grafik 1"/>
          <p:cNvPicPr>
            <a:picLocks noChangeAspect="1"/>
          </p:cNvPicPr>
          <p:nvPr/>
        </p:nvPicPr>
        <p:blipFill>
          <a:blip r:embed="rId2"/>
          <a:stretch>
            <a:fillRect/>
          </a:stretch>
        </p:blipFill>
        <p:spPr>
          <a:xfrm>
            <a:off x="9553523" y="3803514"/>
            <a:ext cx="1473791" cy="1734461"/>
          </a:xfrm>
          <a:prstGeom prst="rect">
            <a:avLst/>
          </a:prstGeom>
        </p:spPr>
      </p:pic>
    </p:spTree>
    <p:extLst>
      <p:ext uri="{BB962C8B-B14F-4D97-AF65-F5344CB8AC3E}">
        <p14:creationId xmlns:p14="http://schemas.microsoft.com/office/powerpoint/2010/main" val="1087345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p:cNvSpPr>
            <a:spLocks noGrp="1"/>
          </p:cNvSpPr>
          <p:nvPr>
            <p:ph type="body" sz="quarter" idx="10"/>
          </p:nvPr>
        </p:nvSpPr>
        <p:spPr/>
        <p:txBody>
          <a:bodyPr/>
          <a:lstStyle/>
          <a:p>
            <a:r>
              <a:rPr lang="de-DE" dirty="0"/>
              <a:t>BU-Voranfrage / Entscheidungen</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ü"/>
            </a:pPr>
            <a:endParaRPr lang="de-DE" b="1" dirty="0"/>
          </a:p>
          <a:p>
            <a:pPr marL="342900" indent="-342900">
              <a:buFont typeface="Wingdings" panose="05000000000000000000" pitchFamily="2" charset="2"/>
              <a:buChar char="ü"/>
            </a:pPr>
            <a:r>
              <a:rPr lang="de-DE" b="1" dirty="0"/>
              <a:t>Dialog:</a:t>
            </a:r>
            <a:r>
              <a:rPr lang="de-DE" dirty="0"/>
              <a:t> </a:t>
            </a:r>
            <a:r>
              <a:rPr lang="de-DE" dirty="0">
                <a:solidFill>
                  <a:srgbClr val="FF0000"/>
                </a:solidFill>
              </a:rPr>
              <a:t>AK Psoriasis + Knie R</a:t>
            </a:r>
          </a:p>
          <a:p>
            <a:pPr marL="342900" indent="-342900">
              <a:buFont typeface="Wingdings" panose="05000000000000000000" pitchFamily="2" charset="2"/>
              <a:buChar char="ü"/>
            </a:pPr>
            <a:endParaRPr lang="de-DE" dirty="0"/>
          </a:p>
          <a:p>
            <a:pPr marL="342900" indent="-342900">
              <a:buFont typeface="Wingdings" panose="05000000000000000000" pitchFamily="2" charset="2"/>
              <a:buChar char="ü"/>
            </a:pPr>
            <a:r>
              <a:rPr lang="de-DE" b="1" dirty="0"/>
              <a:t>Volkswohl Bund: </a:t>
            </a:r>
            <a:r>
              <a:rPr lang="de-DE" dirty="0">
                <a:solidFill>
                  <a:srgbClr val="FFC000"/>
                </a:solidFill>
              </a:rPr>
              <a:t>AK Psoriasis</a:t>
            </a:r>
          </a:p>
          <a:p>
            <a:pPr marL="342900" indent="-342900">
              <a:buFont typeface="Wingdings" panose="05000000000000000000" pitchFamily="2" charset="2"/>
              <a:buChar char="ü"/>
            </a:pPr>
            <a:endParaRPr lang="de-DE" dirty="0"/>
          </a:p>
          <a:p>
            <a:pPr marL="342900" indent="-342900">
              <a:buFont typeface="Wingdings" panose="05000000000000000000" pitchFamily="2" charset="2"/>
              <a:buChar char="ü"/>
            </a:pPr>
            <a:r>
              <a:rPr lang="de-DE" b="1" dirty="0"/>
              <a:t>Alte Leipziger: </a:t>
            </a:r>
            <a:r>
              <a:rPr lang="de-DE" dirty="0">
                <a:solidFill>
                  <a:srgbClr val="FFC000"/>
                </a:solidFill>
              </a:rPr>
              <a:t>AK Psoriasis</a:t>
            </a:r>
          </a:p>
          <a:p>
            <a:pPr marL="342900" indent="-342900">
              <a:buFont typeface="Wingdings" panose="05000000000000000000" pitchFamily="2" charset="2"/>
              <a:buChar char="ü"/>
            </a:pPr>
            <a:endParaRPr lang="de-DE" dirty="0"/>
          </a:p>
          <a:p>
            <a:pPr marL="342900" indent="-342900">
              <a:buFont typeface="Wingdings" panose="05000000000000000000" pitchFamily="2" charset="2"/>
              <a:buChar char="ü"/>
            </a:pPr>
            <a:r>
              <a:rPr lang="de-DE" b="1" dirty="0" err="1"/>
              <a:t>Baloise</a:t>
            </a:r>
            <a:r>
              <a:rPr lang="de-DE" b="1" dirty="0"/>
              <a:t>: </a:t>
            </a:r>
            <a:r>
              <a:rPr lang="de-DE" dirty="0">
                <a:solidFill>
                  <a:srgbClr val="00B050"/>
                </a:solidFill>
              </a:rPr>
              <a:t>normale Annahme</a:t>
            </a:r>
          </a:p>
        </p:txBody>
      </p:sp>
      <p:sp>
        <p:nvSpPr>
          <p:cNvPr id="5" name="Titel 4"/>
          <p:cNvSpPr>
            <a:spLocks noGrp="1"/>
          </p:cNvSpPr>
          <p:nvPr>
            <p:ph type="title"/>
          </p:nvPr>
        </p:nvSpPr>
        <p:spPr/>
        <p:txBody>
          <a:bodyPr/>
          <a:lstStyle/>
          <a:p>
            <a:r>
              <a:rPr lang="de-DE" dirty="0"/>
              <a:t>Workshop</a:t>
            </a:r>
          </a:p>
        </p:txBody>
      </p:sp>
      <p:pic>
        <p:nvPicPr>
          <p:cNvPr id="6" name="Grafik 5"/>
          <p:cNvPicPr>
            <a:picLocks noChangeAspect="1"/>
          </p:cNvPicPr>
          <p:nvPr/>
        </p:nvPicPr>
        <p:blipFill>
          <a:blip r:embed="rId2"/>
          <a:stretch>
            <a:fillRect/>
          </a:stretch>
        </p:blipFill>
        <p:spPr>
          <a:xfrm>
            <a:off x="7996136" y="2402576"/>
            <a:ext cx="1181522" cy="3208153"/>
          </a:xfrm>
          <a:prstGeom prst="rect">
            <a:avLst/>
          </a:prstGeom>
        </p:spPr>
      </p:pic>
    </p:spTree>
    <p:extLst>
      <p:ext uri="{BB962C8B-B14F-4D97-AF65-F5344CB8AC3E}">
        <p14:creationId xmlns:p14="http://schemas.microsoft.com/office/powerpoint/2010/main" val="2163504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3" name="Textplatzhalter 2"/>
          <p:cNvSpPr>
            <a:spLocks noGrp="1"/>
          </p:cNvSpPr>
          <p:nvPr>
            <p:ph type="body" sz="quarter" idx="10"/>
          </p:nvPr>
        </p:nvSpPr>
        <p:spPr/>
        <p:txBody>
          <a:bodyPr/>
          <a:lstStyle/>
          <a:p>
            <a:r>
              <a:rPr lang="de-DE" dirty="0"/>
              <a:t>PKV Voranfrage</a:t>
            </a:r>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dirty="0"/>
              <a:t>Divertikulitis am 13.08. + 14.08.2021 mit Krankenhaus (Notaufnahme) </a:t>
            </a:r>
          </a:p>
          <a:p>
            <a:pPr marL="342900" indent="-342900">
              <a:buFont typeface="Wingdings" panose="05000000000000000000" pitchFamily="2" charset="2"/>
              <a:buChar char="Ø"/>
            </a:pPr>
            <a:r>
              <a:rPr lang="de-DE" dirty="0"/>
              <a:t>Darmspiegelung am 07.09.2021, keine Medikamente, keine weitere Behandlung</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
            </a:pPr>
            <a:r>
              <a:rPr lang="de-DE" dirty="0"/>
              <a:t>Auszug aus dem Bericht der Darmspiegelung:</a:t>
            </a:r>
          </a:p>
        </p:txBody>
      </p:sp>
      <p:sp>
        <p:nvSpPr>
          <p:cNvPr id="5" name="Titel 4"/>
          <p:cNvSpPr>
            <a:spLocks noGrp="1"/>
          </p:cNvSpPr>
          <p:nvPr>
            <p:ph type="title"/>
          </p:nvPr>
        </p:nvSpPr>
        <p:spPr/>
        <p:txBody>
          <a:bodyPr/>
          <a:lstStyle/>
          <a:p>
            <a:r>
              <a:rPr lang="de-DE" dirty="0"/>
              <a:t>Workshop</a:t>
            </a:r>
          </a:p>
        </p:txBody>
      </p:sp>
      <p:pic>
        <p:nvPicPr>
          <p:cNvPr id="8" name="Grafik 7"/>
          <p:cNvPicPr>
            <a:picLocks noChangeAspect="1"/>
          </p:cNvPicPr>
          <p:nvPr/>
        </p:nvPicPr>
        <p:blipFill>
          <a:blip r:embed="rId2"/>
          <a:stretch>
            <a:fillRect/>
          </a:stretch>
        </p:blipFill>
        <p:spPr>
          <a:xfrm>
            <a:off x="364220" y="4075889"/>
            <a:ext cx="7203898" cy="1600503"/>
          </a:xfrm>
          <a:prstGeom prst="rect">
            <a:avLst/>
          </a:prstGeom>
        </p:spPr>
      </p:pic>
    </p:spTree>
    <p:extLst>
      <p:ext uri="{BB962C8B-B14F-4D97-AF65-F5344CB8AC3E}">
        <p14:creationId xmlns:p14="http://schemas.microsoft.com/office/powerpoint/2010/main" val="1182302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smtClean="0"/>
              <a:t>Agenda</a:t>
            </a:r>
            <a:endParaRPr lang="de-DE" sz="2400" dirty="0"/>
          </a:p>
        </p:txBody>
      </p:sp>
      <p:sp>
        <p:nvSpPr>
          <p:cNvPr id="6" name="Inhaltsplatzhalter 2"/>
          <p:cNvSpPr txBox="1">
            <a:spLocks/>
          </p:cNvSpPr>
          <p:nvPr/>
        </p:nvSpPr>
        <p:spPr>
          <a:xfrm>
            <a:off x="689812" y="2213810"/>
            <a:ext cx="10716126" cy="38821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de-DE" sz="2000" dirty="0" smtClean="0">
                <a:solidFill>
                  <a:srgbClr val="1D2D4B"/>
                </a:solidFill>
              </a:rPr>
              <a:t>Krankenzusatzversicherung</a:t>
            </a:r>
            <a:endParaRPr lang="de-DE" sz="2000" dirty="0">
              <a:solidFill>
                <a:srgbClr val="1D2D4B"/>
              </a:solidFill>
            </a:endParaRPr>
          </a:p>
          <a:p>
            <a:pPr>
              <a:buFont typeface="Wingdings" panose="05000000000000000000" pitchFamily="2" charset="2"/>
              <a:buChar char="§"/>
            </a:pPr>
            <a:r>
              <a:rPr lang="de-DE" sz="2000" dirty="0">
                <a:solidFill>
                  <a:srgbClr val="1D2D4B"/>
                </a:solidFill>
              </a:rPr>
              <a:t>Korrespondenz, Prozess und </a:t>
            </a:r>
            <a:r>
              <a:rPr lang="de-DE" sz="2000" dirty="0" smtClean="0">
                <a:solidFill>
                  <a:srgbClr val="1D2D4B"/>
                </a:solidFill>
              </a:rPr>
              <a:t>Kommunikation</a:t>
            </a:r>
          </a:p>
          <a:p>
            <a:pPr>
              <a:buFont typeface="Wingdings" panose="05000000000000000000" pitchFamily="2" charset="2"/>
              <a:buChar char="§"/>
            </a:pPr>
            <a:r>
              <a:rPr lang="de-DE" sz="2000" dirty="0" smtClean="0">
                <a:solidFill>
                  <a:srgbClr val="1D2D4B"/>
                </a:solidFill>
              </a:rPr>
              <a:t>Voranfragen, Entscheidungen</a:t>
            </a:r>
          </a:p>
          <a:p>
            <a:pPr>
              <a:buFont typeface="Wingdings" panose="05000000000000000000" pitchFamily="2" charset="2"/>
              <a:buChar char="§"/>
            </a:pPr>
            <a:r>
              <a:rPr lang="de-DE" sz="2000" dirty="0">
                <a:solidFill>
                  <a:srgbClr val="1D2D4B"/>
                </a:solidFill>
              </a:rPr>
              <a:t>Vorvertragliche Anzeigepflichtverletzung (VVA</a:t>
            </a:r>
            <a:r>
              <a:rPr lang="de-DE" sz="2000" dirty="0" smtClean="0">
                <a:solidFill>
                  <a:srgbClr val="1D2D4B"/>
                </a:solidFill>
              </a:rPr>
              <a:t>)</a:t>
            </a:r>
          </a:p>
          <a:p>
            <a:pPr>
              <a:buFont typeface="Wingdings" panose="05000000000000000000" pitchFamily="2" charset="2"/>
              <a:buChar char="§"/>
            </a:pPr>
            <a:r>
              <a:rPr lang="de-DE" sz="2000" dirty="0">
                <a:solidFill>
                  <a:srgbClr val="1D2D4B"/>
                </a:solidFill>
              </a:rPr>
              <a:t>Leistungsfälle</a:t>
            </a:r>
          </a:p>
          <a:p>
            <a:pPr>
              <a:buFont typeface="Wingdings" panose="05000000000000000000" pitchFamily="2" charset="2"/>
              <a:buChar char="§"/>
            </a:pPr>
            <a:endParaRPr lang="de-DE" sz="2000" dirty="0"/>
          </a:p>
          <a:p>
            <a:pPr>
              <a:buFont typeface="Wingdings" panose="05000000000000000000" pitchFamily="2" charset="2"/>
              <a:buChar char="§"/>
            </a:pPr>
            <a:endParaRPr lang="de-DE" sz="2000" dirty="0"/>
          </a:p>
          <a:p>
            <a:pPr>
              <a:buFont typeface="Wingdings" panose="05000000000000000000" pitchFamily="2" charset="2"/>
              <a:buChar char="§"/>
            </a:pPr>
            <a:endParaRPr lang="de-DE" sz="2000" b="1" dirty="0">
              <a:solidFill>
                <a:srgbClr val="1D2D4B"/>
              </a:solidFill>
            </a:endParaRPr>
          </a:p>
          <a:p>
            <a:pPr marL="0" indent="0">
              <a:buNone/>
            </a:pPr>
            <a:endParaRPr lang="de-DE" sz="2200" b="1" dirty="0"/>
          </a:p>
          <a:p>
            <a:pPr marL="0" indent="0">
              <a:buNone/>
            </a:pPr>
            <a:endParaRPr lang="de-DE" sz="1800" dirty="0">
              <a:solidFill>
                <a:srgbClr val="1D2D4B"/>
              </a:solidFill>
            </a:endParaRPr>
          </a:p>
        </p:txBody>
      </p:sp>
    </p:spTree>
    <p:extLst>
      <p:ext uri="{BB962C8B-B14F-4D97-AF65-F5344CB8AC3E}">
        <p14:creationId xmlns:p14="http://schemas.microsoft.com/office/powerpoint/2010/main" val="328175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8" name="Textplatzhalter 7"/>
          <p:cNvSpPr>
            <a:spLocks noGrp="1"/>
          </p:cNvSpPr>
          <p:nvPr>
            <p:ph type="body" sz="quarter" idx="10"/>
          </p:nvPr>
        </p:nvSpPr>
        <p:spPr/>
        <p:txBody>
          <a:bodyPr/>
          <a:lstStyle/>
          <a:p>
            <a:r>
              <a:rPr lang="de-DE" dirty="0"/>
              <a:t>Was meinen Sie?</a:t>
            </a:r>
          </a:p>
        </p:txBody>
      </p:sp>
      <p:pic>
        <p:nvPicPr>
          <p:cNvPr id="9" name="Grafik 8"/>
          <p:cNvPicPr>
            <a:picLocks noChangeAspect="1"/>
          </p:cNvPicPr>
          <p:nvPr/>
        </p:nvPicPr>
        <p:blipFill>
          <a:blip r:embed="rId2"/>
          <a:stretch>
            <a:fillRect/>
          </a:stretch>
        </p:blipFill>
        <p:spPr>
          <a:xfrm>
            <a:off x="2061656" y="2508013"/>
            <a:ext cx="6648450" cy="3495675"/>
          </a:xfrm>
          <a:prstGeom prst="rect">
            <a:avLst/>
          </a:prstGeom>
        </p:spPr>
      </p:pic>
      <p:sp>
        <p:nvSpPr>
          <p:cNvPr id="7" name="Textplatzhalter 6"/>
          <p:cNvSpPr>
            <a:spLocks noGrp="1"/>
          </p:cNvSpPr>
          <p:nvPr>
            <p:ph type="body" sz="half" idx="2"/>
          </p:nvPr>
        </p:nvSpPr>
        <p:spPr/>
        <p:txBody>
          <a:bodyPr/>
          <a:lstStyle/>
          <a:p>
            <a:r>
              <a:rPr lang="de-DE" dirty="0">
                <a:solidFill>
                  <a:schemeClr val="bg1"/>
                </a:solidFill>
              </a:rPr>
              <a:t>.</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371611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3" name="Textplatzhalter 2"/>
          <p:cNvSpPr>
            <a:spLocks noGrp="1"/>
          </p:cNvSpPr>
          <p:nvPr>
            <p:ph type="body" sz="quarter" idx="10"/>
          </p:nvPr>
        </p:nvSpPr>
        <p:spPr/>
        <p:txBody>
          <a:bodyPr/>
          <a:lstStyle/>
          <a:p>
            <a:r>
              <a:rPr lang="de-DE" dirty="0"/>
              <a:t>PKV Voranfrage</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ü"/>
            </a:pPr>
            <a:endParaRPr lang="de-DE" dirty="0"/>
          </a:p>
          <a:p>
            <a:pPr marL="342900" indent="-342900">
              <a:buFont typeface="Wingdings" panose="05000000000000000000" pitchFamily="2" charset="2"/>
              <a:buChar char="ü"/>
            </a:pPr>
            <a:r>
              <a:rPr lang="de-DE" b="1" dirty="0"/>
              <a:t>Barmenia:</a:t>
            </a:r>
            <a:r>
              <a:rPr lang="de-DE" dirty="0"/>
              <a:t> sofern behandlungs- und beschwerdefrei, </a:t>
            </a:r>
            <a:r>
              <a:rPr lang="de-DE" dirty="0">
                <a:solidFill>
                  <a:srgbClr val="00B050"/>
                </a:solidFill>
              </a:rPr>
              <a:t>normale Annahme</a:t>
            </a:r>
          </a:p>
          <a:p>
            <a:endParaRPr lang="de-DE" dirty="0"/>
          </a:p>
          <a:p>
            <a:pPr marL="342900" indent="-342900">
              <a:buFont typeface="Wingdings" panose="05000000000000000000" pitchFamily="2" charset="2"/>
              <a:buChar char="ü"/>
            </a:pPr>
            <a:r>
              <a:rPr lang="de-DE" b="1" dirty="0" err="1"/>
              <a:t>uniVersa</a:t>
            </a:r>
            <a:r>
              <a:rPr lang="de-DE" b="1" dirty="0"/>
              <a:t>: </a:t>
            </a:r>
            <a:r>
              <a:rPr lang="de-DE" dirty="0"/>
              <a:t>sofern beschwerdefrei, </a:t>
            </a:r>
            <a:r>
              <a:rPr lang="de-DE" dirty="0">
                <a:solidFill>
                  <a:srgbClr val="FFC000"/>
                </a:solidFill>
              </a:rPr>
              <a:t>20%-25% RZ wegen Darmerkrankung</a:t>
            </a:r>
          </a:p>
          <a:p>
            <a:pPr marL="342900" indent="-342900">
              <a:buFont typeface="Wingdings" panose="05000000000000000000" pitchFamily="2" charset="2"/>
              <a:buChar char="ü"/>
            </a:pPr>
            <a:endParaRPr lang="de-DE" b="1" dirty="0"/>
          </a:p>
          <a:p>
            <a:pPr marL="342900" indent="-342900">
              <a:buFont typeface="Wingdings" panose="05000000000000000000" pitchFamily="2" charset="2"/>
              <a:buChar char="ü"/>
            </a:pPr>
            <a:r>
              <a:rPr lang="de-DE" b="1" dirty="0"/>
              <a:t>R+V:</a:t>
            </a:r>
            <a:r>
              <a:rPr lang="de-DE" dirty="0"/>
              <a:t> </a:t>
            </a:r>
            <a:r>
              <a:rPr lang="de-DE" dirty="0">
                <a:solidFill>
                  <a:srgbClr val="FF0000"/>
                </a:solidFill>
              </a:rPr>
              <a:t>Ablehnung</a:t>
            </a:r>
          </a:p>
          <a:p>
            <a:pPr marL="342900" indent="-342900">
              <a:buFont typeface="Wingdings" panose="05000000000000000000" pitchFamily="2" charset="2"/>
              <a:buChar char="ü"/>
            </a:pPr>
            <a:endParaRPr lang="de-DE" dirty="0"/>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4121306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xmlns="" id="{53A52F74-4BBB-4017-990A-AC5C8C479A2D}"/>
              </a:ext>
            </a:extLst>
          </p:cNvPr>
          <p:cNvSpPr>
            <a:spLocks noGrp="1"/>
          </p:cNvSpPr>
          <p:nvPr>
            <p:ph type="sldNum" sz="quarter" idx="4"/>
          </p:nvPr>
        </p:nvSpPr>
        <p:spPr/>
        <p:txBody>
          <a:bodyPr/>
          <a:lstStyle/>
          <a:p>
            <a:fld id="{EA952CFE-AF4B-4BE9-B2E2-E1420D3F9B32}" type="slidenum">
              <a:rPr lang="de-DE" smtClean="0"/>
              <a:pPr/>
              <a:t>22</a:t>
            </a:fld>
            <a:endParaRPr lang="de-DE" dirty="0"/>
          </a:p>
        </p:txBody>
      </p:sp>
      <p:sp>
        <p:nvSpPr>
          <p:cNvPr id="7" name="Textplatzhalter 6">
            <a:extLst>
              <a:ext uri="{FF2B5EF4-FFF2-40B4-BE49-F238E27FC236}">
                <a16:creationId xmlns:a16="http://schemas.microsoft.com/office/drawing/2014/main" xmlns="" id="{32D7420E-6096-47DD-8BB1-ECCB23AC881D}"/>
              </a:ext>
            </a:extLst>
          </p:cNvPr>
          <p:cNvSpPr>
            <a:spLocks noGrp="1"/>
          </p:cNvSpPr>
          <p:nvPr>
            <p:ph type="body" sz="half" idx="2"/>
          </p:nvPr>
        </p:nvSpPr>
        <p:spPr/>
        <p:txBody>
          <a:bodyPr/>
          <a:lstStyle/>
          <a:p>
            <a:pPr algn="ctr"/>
            <a:endParaRPr lang="de-DE" sz="3200" dirty="0"/>
          </a:p>
          <a:p>
            <a:pPr algn="ctr"/>
            <a:endParaRPr lang="de-DE" sz="3200" dirty="0"/>
          </a:p>
          <a:p>
            <a:pPr algn="ctr"/>
            <a:r>
              <a:rPr lang="de-DE" sz="3200" dirty="0"/>
              <a:t>Vorvertragliche Anzeigepflichtverletzung (VVA)</a:t>
            </a:r>
          </a:p>
        </p:txBody>
      </p:sp>
      <p:sp>
        <p:nvSpPr>
          <p:cNvPr id="6" name="Titel 5">
            <a:extLst>
              <a:ext uri="{FF2B5EF4-FFF2-40B4-BE49-F238E27FC236}">
                <a16:creationId xmlns:a16="http://schemas.microsoft.com/office/drawing/2014/main" xmlns="" id="{7D37E0F3-BDA6-4D8C-B420-EA36EBFFF519}"/>
              </a:ext>
            </a:extLst>
          </p:cNvPr>
          <p:cNvSpPr>
            <a:spLocks noGrp="1"/>
          </p:cNvSpPr>
          <p:nvPr>
            <p:ph type="title"/>
          </p:nvPr>
        </p:nvSpPr>
        <p:spPr/>
        <p:txBody>
          <a:bodyPr/>
          <a:lstStyle/>
          <a:p>
            <a:r>
              <a:rPr lang="de-DE" dirty="0"/>
              <a:t>Workshop</a:t>
            </a:r>
          </a:p>
        </p:txBody>
      </p:sp>
      <p:pic>
        <p:nvPicPr>
          <p:cNvPr id="9" name="Grafik 8">
            <a:extLst>
              <a:ext uri="{FF2B5EF4-FFF2-40B4-BE49-F238E27FC236}">
                <a16:creationId xmlns:a16="http://schemas.microsoft.com/office/drawing/2014/main" xmlns="" id="{72C5DCFC-43ED-4087-912E-61AA3C5CE4CC}"/>
              </a:ext>
            </a:extLst>
          </p:cNvPr>
          <p:cNvPicPr>
            <a:picLocks noChangeAspect="1"/>
          </p:cNvPicPr>
          <p:nvPr/>
        </p:nvPicPr>
        <p:blipFill>
          <a:blip r:embed="rId2"/>
          <a:stretch>
            <a:fillRect/>
          </a:stretch>
        </p:blipFill>
        <p:spPr>
          <a:xfrm>
            <a:off x="4196292" y="3604896"/>
            <a:ext cx="3257550" cy="2057400"/>
          </a:xfrm>
          <a:prstGeom prst="rect">
            <a:avLst/>
          </a:prstGeom>
        </p:spPr>
      </p:pic>
    </p:spTree>
    <p:extLst>
      <p:ext uri="{BB962C8B-B14F-4D97-AF65-F5344CB8AC3E}">
        <p14:creationId xmlns:p14="http://schemas.microsoft.com/office/powerpoint/2010/main" val="276232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3" name="Textplatzhalter 2"/>
          <p:cNvSpPr>
            <a:spLocks noGrp="1"/>
          </p:cNvSpPr>
          <p:nvPr>
            <p:ph type="body" sz="quarter" idx="10"/>
          </p:nvPr>
        </p:nvSpPr>
        <p:spPr/>
        <p:txBody>
          <a:bodyPr/>
          <a:lstStyle/>
          <a:p>
            <a:r>
              <a:rPr lang="de-DE" dirty="0"/>
              <a:t>Rücktritt nach VVA-Verletzung</a:t>
            </a:r>
          </a:p>
        </p:txBody>
      </p:sp>
      <p:sp>
        <p:nvSpPr>
          <p:cNvPr id="4" name="Textplatzhalter 3"/>
          <p:cNvSpPr>
            <a:spLocks noGrp="1"/>
          </p:cNvSpPr>
          <p:nvPr>
            <p:ph type="body" sz="half" idx="2"/>
          </p:nvPr>
        </p:nvSpPr>
        <p:spPr/>
        <p:txBody>
          <a:bodyPr/>
          <a:lstStyle/>
          <a:p>
            <a:r>
              <a:rPr lang="de-DE" dirty="0"/>
              <a:t>VWB: BU bestand vom 01.07.2004 – 01.12.2016</a:t>
            </a:r>
          </a:p>
          <a:p>
            <a:r>
              <a:rPr lang="de-DE" dirty="0"/>
              <a:t>VWB: GF 01.12.2016 bis RT nach VVA (März 2024)</a:t>
            </a:r>
          </a:p>
          <a:p>
            <a:endParaRPr lang="de-DE" dirty="0"/>
          </a:p>
          <a:p>
            <a:pPr marL="342900" indent="-342900">
              <a:buFont typeface="Wingdings" panose="05000000000000000000" pitchFamily="2" charset="2"/>
              <a:buChar char="§"/>
            </a:pPr>
            <a:r>
              <a:rPr lang="de-DE" dirty="0"/>
              <a:t>VN wollte Leistungen aus dem GF-Vertrag (in 11´23) geltend machen aufgrund von Gesichtsfeldeinschränkungen und Wirbelsäulenbeschwerden</a:t>
            </a:r>
          </a:p>
          <a:p>
            <a:pPr marL="342900" indent="-342900">
              <a:buFont typeface="Wingdings" panose="05000000000000000000" pitchFamily="2" charset="2"/>
              <a:buChar char="§"/>
            </a:pPr>
            <a:r>
              <a:rPr lang="de-DE" dirty="0"/>
              <a:t>Versicherer hat die Patientenquittung der DAK angefordert und ausgewertet</a:t>
            </a:r>
          </a:p>
          <a:p>
            <a:pPr marL="342900" indent="-342900">
              <a:buFont typeface="Wingdings" panose="05000000000000000000" pitchFamily="2" charset="2"/>
              <a:buChar char="§"/>
            </a:pPr>
            <a:r>
              <a:rPr lang="de-DE" dirty="0"/>
              <a:t>Die Gesundheitsfragen im Antrag wurden in 2016 </a:t>
            </a:r>
            <a:r>
              <a:rPr lang="de-DE" b="1" dirty="0"/>
              <a:t>alle verneint</a:t>
            </a:r>
            <a:r>
              <a:rPr lang="de-DE" dirty="0"/>
              <a:t>.</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93733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3" name="Textplatzhalter 2"/>
          <p:cNvSpPr>
            <a:spLocks noGrp="1"/>
          </p:cNvSpPr>
          <p:nvPr>
            <p:ph type="body" sz="quarter" idx="10"/>
          </p:nvPr>
        </p:nvSpPr>
        <p:spPr/>
        <p:txBody>
          <a:bodyPr/>
          <a:lstStyle/>
          <a:p>
            <a:r>
              <a:rPr lang="de-DE" dirty="0"/>
              <a:t>Rücktritt nach VVA-Verletzung</a:t>
            </a:r>
          </a:p>
          <a:p>
            <a:endParaRPr lang="de-DE" dirty="0"/>
          </a:p>
        </p:txBody>
      </p:sp>
      <p:sp>
        <p:nvSpPr>
          <p:cNvPr id="4" name="Textplatzhalter 3"/>
          <p:cNvSpPr>
            <a:spLocks noGrp="1"/>
          </p:cNvSpPr>
          <p:nvPr>
            <p:ph type="body" sz="half" idx="2"/>
          </p:nvPr>
        </p:nvSpPr>
        <p:spPr/>
        <p:txBody>
          <a:bodyPr/>
          <a:lstStyle/>
          <a:p>
            <a:r>
              <a:rPr lang="de-DE" dirty="0"/>
              <a:t>Es gab vom 10.02.2014 bis 21.06.2016 mindestens 16 Untersuchungen/Behandlungen wg. Bewegungsapparat + Psyche</a:t>
            </a:r>
          </a:p>
          <a:p>
            <a:endParaRPr lang="de-DE" dirty="0"/>
          </a:p>
        </p:txBody>
      </p:sp>
      <p:sp>
        <p:nvSpPr>
          <p:cNvPr id="5" name="Titel 4"/>
          <p:cNvSpPr>
            <a:spLocks noGrp="1"/>
          </p:cNvSpPr>
          <p:nvPr>
            <p:ph type="title"/>
          </p:nvPr>
        </p:nvSpPr>
        <p:spPr/>
        <p:txBody>
          <a:bodyPr/>
          <a:lstStyle/>
          <a:p>
            <a:r>
              <a:rPr lang="de-DE" dirty="0"/>
              <a:t>Workshop</a:t>
            </a:r>
          </a:p>
        </p:txBody>
      </p:sp>
      <p:pic>
        <p:nvPicPr>
          <p:cNvPr id="8" name="Grafik 7"/>
          <p:cNvPicPr>
            <a:picLocks noChangeAspect="1"/>
          </p:cNvPicPr>
          <p:nvPr/>
        </p:nvPicPr>
        <p:blipFill>
          <a:blip r:embed="rId2"/>
          <a:stretch>
            <a:fillRect/>
          </a:stretch>
        </p:blipFill>
        <p:spPr>
          <a:xfrm>
            <a:off x="364220" y="3064210"/>
            <a:ext cx="6692630" cy="1605064"/>
          </a:xfrm>
          <a:prstGeom prst="rect">
            <a:avLst/>
          </a:prstGeom>
        </p:spPr>
      </p:pic>
      <p:pic>
        <p:nvPicPr>
          <p:cNvPr id="9" name="Grafik 8"/>
          <p:cNvPicPr>
            <a:picLocks noChangeAspect="1"/>
          </p:cNvPicPr>
          <p:nvPr/>
        </p:nvPicPr>
        <p:blipFill>
          <a:blip r:embed="rId3"/>
          <a:stretch>
            <a:fillRect/>
          </a:stretch>
        </p:blipFill>
        <p:spPr>
          <a:xfrm>
            <a:off x="364220" y="4846840"/>
            <a:ext cx="7029450" cy="495300"/>
          </a:xfrm>
          <a:prstGeom prst="rect">
            <a:avLst/>
          </a:prstGeom>
        </p:spPr>
      </p:pic>
      <p:pic>
        <p:nvPicPr>
          <p:cNvPr id="10" name="Grafik 9"/>
          <p:cNvPicPr>
            <a:picLocks noChangeAspect="1"/>
          </p:cNvPicPr>
          <p:nvPr/>
        </p:nvPicPr>
        <p:blipFill>
          <a:blip r:embed="rId4"/>
          <a:stretch>
            <a:fillRect/>
          </a:stretch>
        </p:blipFill>
        <p:spPr>
          <a:xfrm>
            <a:off x="364220" y="5452247"/>
            <a:ext cx="6972300" cy="876300"/>
          </a:xfrm>
          <a:prstGeom prst="rect">
            <a:avLst/>
          </a:prstGeom>
        </p:spPr>
      </p:pic>
    </p:spTree>
    <p:extLst>
      <p:ext uri="{BB962C8B-B14F-4D97-AF65-F5344CB8AC3E}">
        <p14:creationId xmlns:p14="http://schemas.microsoft.com/office/powerpoint/2010/main" val="2134515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6" name="Textplatzhalter 5"/>
          <p:cNvSpPr>
            <a:spLocks noGrp="1"/>
          </p:cNvSpPr>
          <p:nvPr>
            <p:ph type="body" sz="half" idx="2"/>
          </p:nvPr>
        </p:nvSpPr>
        <p:spPr/>
        <p:txBody>
          <a:bodyPr/>
          <a:lstStyle/>
          <a:p>
            <a:pPr algn="ctr"/>
            <a:endParaRPr lang="de-DE" sz="2400" b="1" dirty="0"/>
          </a:p>
          <a:p>
            <a:pPr algn="ctr"/>
            <a:r>
              <a:rPr lang="de-DE" sz="2400" b="1" dirty="0"/>
              <a:t>Vorvertragliche Anzeigepflicht (VVA), deren Verletzung und mögliche Folgen</a:t>
            </a:r>
          </a:p>
        </p:txBody>
      </p:sp>
      <p:sp>
        <p:nvSpPr>
          <p:cNvPr id="5" name="Titel 4"/>
          <p:cNvSpPr>
            <a:spLocks noGrp="1"/>
          </p:cNvSpPr>
          <p:nvPr>
            <p:ph type="title"/>
          </p:nvPr>
        </p:nvSpPr>
        <p:spPr/>
        <p:txBody>
          <a:bodyPr/>
          <a:lstStyle/>
          <a:p>
            <a:r>
              <a:rPr lang="de-DE" dirty="0"/>
              <a:t>Workshop</a:t>
            </a:r>
          </a:p>
        </p:txBody>
      </p:sp>
      <p:pic>
        <p:nvPicPr>
          <p:cNvPr id="8" name="Grafik 7"/>
          <p:cNvPicPr>
            <a:picLocks noChangeAspect="1"/>
          </p:cNvPicPr>
          <p:nvPr/>
        </p:nvPicPr>
        <p:blipFill>
          <a:blip r:embed="rId2"/>
          <a:stretch>
            <a:fillRect/>
          </a:stretch>
        </p:blipFill>
        <p:spPr>
          <a:xfrm>
            <a:off x="3561786" y="3271378"/>
            <a:ext cx="3354251" cy="2313447"/>
          </a:xfrm>
          <a:prstGeom prst="rect">
            <a:avLst/>
          </a:prstGeom>
        </p:spPr>
      </p:pic>
    </p:spTree>
    <p:extLst>
      <p:ext uri="{BB962C8B-B14F-4D97-AF65-F5344CB8AC3E}">
        <p14:creationId xmlns:p14="http://schemas.microsoft.com/office/powerpoint/2010/main" val="1622077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p:txBody>
          <a:bodyPr/>
          <a:lstStyle/>
          <a:p>
            <a:r>
              <a:rPr lang="de-DE" dirty="0"/>
              <a:t>Was ist die vorvertragliche Anzeigepflicht?</a:t>
            </a:r>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Nach § 19 Abs. 1 VVG hat der Versicherungsnehmer vor Abschluss des Versicherungsvertrages sämtliche sog. </a:t>
            </a:r>
            <a:r>
              <a:rPr lang="de-DE" b="1" dirty="0"/>
              <a:t>gefahrerhebliche Umstände </a:t>
            </a:r>
            <a:r>
              <a:rPr lang="de-DE" dirty="0"/>
              <a:t>anzuzeigen, nach denen der Versicherer </a:t>
            </a:r>
            <a:r>
              <a:rPr lang="de-DE" b="1" dirty="0"/>
              <a:t>in</a:t>
            </a:r>
            <a:r>
              <a:rPr lang="de-DE" dirty="0"/>
              <a:t> </a:t>
            </a:r>
            <a:r>
              <a:rPr lang="de-DE" b="1" dirty="0"/>
              <a:t>Textform gefragt </a:t>
            </a:r>
            <a:r>
              <a:rPr lang="de-DE" dirty="0"/>
              <a:t>hat. Der Versicherer stellt also im Antrag oder im Nachgang verschiedene Fragen, die der Versicherungsnehmer </a:t>
            </a:r>
            <a:r>
              <a:rPr lang="de-DE" b="1" dirty="0"/>
              <a:t>wahrheitsgemäß beantworten </a:t>
            </a:r>
            <a:r>
              <a:rPr lang="de-DE" dirty="0"/>
              <a:t>muss.  </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r>
              <a:rPr lang="de-DE" dirty="0"/>
              <a:t>Kurz: Die vorvertragliche Anzeigepflicht ist die „Pflicht“ des Versicherungsnehmers, die von dem Versicherer vor Abschluss der Versicherung gestellten Fragen richtig zu beantworten. </a:t>
            </a:r>
          </a:p>
        </p:txBody>
      </p:sp>
      <p:sp>
        <p:nvSpPr>
          <p:cNvPr id="3" name="Titel 2"/>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3921705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3" name="Textplatzhalter 2"/>
          <p:cNvSpPr>
            <a:spLocks noGrp="1"/>
          </p:cNvSpPr>
          <p:nvPr>
            <p:ph type="body" sz="quarter" idx="10"/>
          </p:nvPr>
        </p:nvSpPr>
        <p:spPr/>
        <p:txBody>
          <a:bodyPr/>
          <a:lstStyle/>
          <a:p>
            <a:r>
              <a:rPr lang="de-DE" dirty="0"/>
              <a:t>Warum gibt es die vorvertragliche Anzeigepflicht?</a:t>
            </a:r>
          </a:p>
        </p:txBody>
      </p:sp>
      <p:sp>
        <p:nvSpPr>
          <p:cNvPr id="4" name="Textplatzhalter 3"/>
          <p:cNvSpPr>
            <a:spLocks noGrp="1"/>
          </p:cNvSpPr>
          <p:nvPr>
            <p:ph type="body" sz="half" idx="2"/>
          </p:nvPr>
        </p:nvSpPr>
        <p:spPr/>
        <p:txBody>
          <a:bodyPr/>
          <a:lstStyle/>
          <a:p>
            <a:endParaRPr lang="de-DE" dirty="0"/>
          </a:p>
          <a:p>
            <a:r>
              <a:rPr lang="de-DE" dirty="0"/>
              <a:t>Der Versicherer möchte vor Abschluss des Versicherungsvertrages prüfen, </a:t>
            </a:r>
            <a:r>
              <a:rPr lang="de-DE" b="1" dirty="0"/>
              <a:t>wie groß das Risiko ist, dass der Versicherungsfall eintritt. </a:t>
            </a:r>
            <a:r>
              <a:rPr lang="de-DE" dirty="0"/>
              <a:t>Hierzu muss der Versicherer </a:t>
            </a:r>
            <a:r>
              <a:rPr lang="de-DE" b="1" dirty="0"/>
              <a:t>die gefahrerheblichen Umstände</a:t>
            </a:r>
            <a:r>
              <a:rPr lang="de-DE" dirty="0"/>
              <a:t> kennen.</a:t>
            </a:r>
          </a:p>
          <a:p>
            <a:r>
              <a:rPr lang="de-DE" dirty="0"/>
              <a:t>Dieses </a:t>
            </a:r>
            <a:r>
              <a:rPr lang="de-DE" b="1" dirty="0"/>
              <a:t>Risiko möchte der Versicherer einschätzen </a:t>
            </a:r>
            <a:r>
              <a:rPr lang="de-DE" dirty="0"/>
              <a:t>können, da nur so entschieden werden kann, </a:t>
            </a:r>
            <a:r>
              <a:rPr lang="de-DE" b="1" dirty="0"/>
              <a:t>ob der Vertrag überhaupt geschlossen wird </a:t>
            </a:r>
            <a:r>
              <a:rPr lang="de-DE" dirty="0"/>
              <a:t>oder ob beispielsweise </a:t>
            </a:r>
            <a:r>
              <a:rPr lang="de-DE" b="1" dirty="0"/>
              <a:t>sog. Risikoausschlüsse / Risikozuschläge </a:t>
            </a:r>
            <a:r>
              <a:rPr lang="de-DE" dirty="0"/>
              <a:t>vereinbart werden müssen. Bei einem Risikoausschluss / Risikozuschlag kommt es zu dem gewünschten Versicherungsvertrag, aber </a:t>
            </a:r>
            <a:r>
              <a:rPr lang="de-DE" b="1" dirty="0"/>
              <a:t>bestimmte Risiken werden ausgeschlossen bzw. ein Mehrbeitrag wird vereinbart</a:t>
            </a:r>
            <a:r>
              <a:rPr lang="de-DE" dirty="0"/>
              <a:t>. </a:t>
            </a:r>
          </a:p>
          <a:p>
            <a:r>
              <a:rPr lang="de-DE" dirty="0"/>
              <a:t>Ist das Risiko zu groß, wird der Versicherungsantrag abgelehnt und ein Versicherungsschutz kommt nicht zu Stande. </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108859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3" name="Textplatzhalter 2"/>
          <p:cNvSpPr>
            <a:spLocks noGrp="1"/>
          </p:cNvSpPr>
          <p:nvPr>
            <p:ph type="body" sz="quarter" idx="10"/>
          </p:nvPr>
        </p:nvSpPr>
        <p:spPr/>
        <p:txBody>
          <a:bodyPr/>
          <a:lstStyle/>
          <a:p>
            <a:r>
              <a:rPr lang="de-DE" dirty="0"/>
              <a:t>Ablauf und Folgen einer VVA-Prüfung</a:t>
            </a:r>
          </a:p>
        </p:txBody>
      </p:sp>
      <p:sp>
        <p:nvSpPr>
          <p:cNvPr id="4" name="Textplatzhalter 3"/>
          <p:cNvSpPr>
            <a:spLocks noGrp="1"/>
          </p:cNvSpPr>
          <p:nvPr>
            <p:ph type="body" sz="half" idx="2"/>
          </p:nvPr>
        </p:nvSpPr>
        <p:spPr/>
        <p:txBody>
          <a:bodyPr/>
          <a:lstStyle/>
          <a:p>
            <a:endParaRPr lang="de-DE" dirty="0"/>
          </a:p>
          <a:p>
            <a:r>
              <a:rPr lang="de-DE" dirty="0"/>
              <a:t>Ob eine Anzeigepflichtverletzung vorliegt, kommt meist erst dann zum Vorschein, </a:t>
            </a:r>
            <a:r>
              <a:rPr lang="de-DE" b="1" dirty="0"/>
              <a:t>wenn der Versicherungsnehmer Leistungen beantragt</a:t>
            </a:r>
            <a:r>
              <a:rPr lang="de-DE" dirty="0"/>
              <a:t>. Erst dann prüft der Versicherer, ob die in dem Antrag gemachten Angaben des Versicherungsnehmers der Wahrheit entsprechen. </a:t>
            </a:r>
          </a:p>
          <a:p>
            <a:r>
              <a:rPr lang="de-DE" dirty="0"/>
              <a:t>Stellt der Versicherer bei der Leistungsprüfung fest, dass </a:t>
            </a:r>
            <a:r>
              <a:rPr lang="de-DE" b="1" dirty="0"/>
              <a:t>einzelne Fragen nicht wahrheitsgemäß beantwortet</a:t>
            </a:r>
            <a:r>
              <a:rPr lang="de-DE" dirty="0"/>
              <a:t> wurden, wird dem Versicherungsnehmer </a:t>
            </a:r>
            <a:r>
              <a:rPr lang="de-DE" b="1" dirty="0"/>
              <a:t>die Verletzung der vorvertraglichen Anzeigepflicht nach § 19 VVG </a:t>
            </a:r>
            <a:r>
              <a:rPr lang="de-DE" dirty="0"/>
              <a:t>vorgeworfen.</a:t>
            </a:r>
          </a:p>
          <a:p>
            <a:r>
              <a:rPr lang="de-DE" dirty="0"/>
              <a:t>Wird die vorvertragliche Anzeigepflicht verletzt, kann der Versicherer </a:t>
            </a:r>
            <a:r>
              <a:rPr lang="de-DE" b="1" dirty="0"/>
              <a:t>unterschiedliche Rechte </a:t>
            </a:r>
            <a:r>
              <a:rPr lang="de-DE" dirty="0"/>
              <a:t>geltend machen. Der Versicherer kann den Vertrag </a:t>
            </a:r>
            <a:r>
              <a:rPr lang="de-DE" b="1" dirty="0"/>
              <a:t>anpassen, kündigen oder anfechten</a:t>
            </a:r>
            <a:r>
              <a:rPr lang="de-DE" dirty="0"/>
              <a:t>. Zudem kann der Versicherer von dem </a:t>
            </a:r>
            <a:r>
              <a:rPr lang="de-DE" b="1" dirty="0"/>
              <a:t>Versicherungsvertrag zurücktreten</a:t>
            </a:r>
            <a:r>
              <a:rPr lang="de-DE" dirty="0"/>
              <a:t>. Diese Rechte sind </a:t>
            </a:r>
            <a:r>
              <a:rPr lang="de-DE" b="1" dirty="0"/>
              <a:t>an unterschiedliche Voraussetzungen geknüpft. </a:t>
            </a:r>
          </a:p>
          <a:p>
            <a:endParaRPr lang="de-DE" dirty="0"/>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2101330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3" name="Textplatzhalter 2"/>
          <p:cNvSpPr>
            <a:spLocks noGrp="1"/>
          </p:cNvSpPr>
          <p:nvPr>
            <p:ph type="body" sz="quarter" idx="10"/>
          </p:nvPr>
        </p:nvSpPr>
        <p:spPr/>
        <p:txBody>
          <a:bodyPr/>
          <a:lstStyle/>
          <a:p>
            <a:r>
              <a:rPr lang="de-DE" dirty="0"/>
              <a:t>Sanktionen in Abhängigkeit vom Verschuldensgrad</a:t>
            </a:r>
          </a:p>
        </p:txBody>
      </p:sp>
      <p:sp>
        <p:nvSpPr>
          <p:cNvPr id="4" name="Textplatzhalter 3"/>
          <p:cNvSpPr>
            <a:spLocks noGrp="1"/>
          </p:cNvSpPr>
          <p:nvPr>
            <p:ph type="body" sz="half" idx="2"/>
          </p:nvPr>
        </p:nvSpPr>
        <p:spPr/>
        <p:txBody>
          <a:bodyPr/>
          <a:lstStyle/>
          <a:p>
            <a:r>
              <a:rPr lang="de-DE" sz="1800" b="1" dirty="0"/>
              <a:t>1) Arglistige Täuschung</a:t>
            </a:r>
          </a:p>
          <a:p>
            <a:r>
              <a:rPr lang="de-DE" sz="1800" dirty="0"/>
              <a:t>Der Versicherer kann vom Vertrag zurücktreten und/oder diesen anfechten. Zudem muss er die Versicherungsleistung nicht erfüllen. Bis die Rücktritts- oder Anfechtungserklärung wirksam wird, behält der Versicherer den Anspruch auf die Prämie.</a:t>
            </a:r>
          </a:p>
          <a:p>
            <a:r>
              <a:rPr lang="de-DE" sz="1800" b="1" dirty="0"/>
              <a:t>2) Vorsatz</a:t>
            </a:r>
          </a:p>
          <a:p>
            <a:r>
              <a:rPr lang="de-DE" sz="1800" dirty="0"/>
              <a:t>Der Versicherer kann vom Vertrag zurücktreten. Fällt die vorsätzliche Verletzung der Anzeigepflicht im Zusammenhang mit einem Versicherungsfall auf, so muss er die Versicherungsleistung nicht erfüllen. Leistungspflichtig bleibt der Versicherer nur, wenn sich die Verletzung der Anzeigepflicht auf einen Umstand bezieht, der weder für den Eintritt des Versicherungsfalles noch für die Feststellung oder den Umfang der Leistungspflicht ursächlich ist. Umgekehrt hat der Versicherungsnehmer bereits empfangene Leistungen zurückzuerstatten, wenn sie auf einem Versicherungsfall beruhen, für den der verschwiegene Gefahrumstand ursächlich geworden ist. Bis die Rücktrittserklärung wirksam wird, behält der Versicherer den Anspruch auf die Prämie.</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108071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Krankenhaus-Zusatz</a:t>
            </a:r>
            <a:endParaRPr lang="de-DE" sz="2400" dirty="0"/>
          </a:p>
        </p:txBody>
      </p:sp>
      <p:sp>
        <p:nvSpPr>
          <p:cNvPr id="6" name="Inhaltsplatzhalter 2"/>
          <p:cNvSpPr txBox="1">
            <a:spLocks/>
          </p:cNvSpPr>
          <p:nvPr/>
        </p:nvSpPr>
        <p:spPr>
          <a:xfrm>
            <a:off x="689812" y="1933074"/>
            <a:ext cx="10716126" cy="4162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solidFill>
                  <a:srgbClr val="1D2D4B"/>
                </a:solidFill>
              </a:rPr>
              <a:t>Unsere Primärempfehlungen:</a:t>
            </a:r>
          </a:p>
          <a:p>
            <a:pPr>
              <a:buFont typeface="Wingdings" panose="05000000000000000000" pitchFamily="2" charset="2"/>
              <a:buChar char="§"/>
            </a:pPr>
            <a:r>
              <a:rPr lang="de-DE" sz="2000" dirty="0">
                <a:solidFill>
                  <a:srgbClr val="1D2D4B"/>
                </a:solidFill>
              </a:rPr>
              <a:t>Gothaer für Erwachsene</a:t>
            </a:r>
          </a:p>
          <a:p>
            <a:pPr>
              <a:buFont typeface="Wingdings" panose="05000000000000000000" pitchFamily="2" charset="2"/>
              <a:buChar char="§"/>
            </a:pPr>
            <a:r>
              <a:rPr lang="de-DE" sz="2000" dirty="0">
                <a:solidFill>
                  <a:srgbClr val="1D2D4B"/>
                </a:solidFill>
              </a:rPr>
              <a:t>Württembergische für Kinder</a:t>
            </a:r>
          </a:p>
          <a:p>
            <a:pPr>
              <a:buFont typeface="Wingdings" panose="05000000000000000000" pitchFamily="2" charset="2"/>
              <a:buChar char="§"/>
            </a:pPr>
            <a:endParaRPr lang="de-DE" sz="2000" b="1" dirty="0">
              <a:solidFill>
                <a:srgbClr val="1D2D4B"/>
              </a:solidFill>
            </a:endParaRPr>
          </a:p>
          <a:p>
            <a:pPr marL="0" indent="0">
              <a:buNone/>
            </a:pPr>
            <a:r>
              <a:rPr lang="de-DE" sz="2000" dirty="0">
                <a:solidFill>
                  <a:srgbClr val="1D2D4B"/>
                </a:solidFill>
              </a:rPr>
              <a:t>Häufig werden die anderen Zusatzversicherungen bei der UKV / BBKK abgeschlossen,</a:t>
            </a:r>
          </a:p>
          <a:p>
            <a:pPr>
              <a:buFont typeface="Wingdings" panose="05000000000000000000" pitchFamily="2" charset="2"/>
              <a:buChar char="§"/>
            </a:pPr>
            <a:r>
              <a:rPr lang="de-DE" sz="2000" dirty="0">
                <a:solidFill>
                  <a:srgbClr val="1D2D4B"/>
                </a:solidFill>
              </a:rPr>
              <a:t>… so dass sich die Kombination mit dem Tarif </a:t>
            </a:r>
            <a:r>
              <a:rPr lang="de-DE" sz="2000" dirty="0" err="1">
                <a:solidFill>
                  <a:srgbClr val="1D2D4B"/>
                </a:solidFill>
              </a:rPr>
              <a:t>KlinikPRIVAT</a:t>
            </a:r>
            <a:r>
              <a:rPr lang="de-DE" sz="2000" dirty="0">
                <a:solidFill>
                  <a:srgbClr val="1D2D4B"/>
                </a:solidFill>
              </a:rPr>
              <a:t> Premium anbietet</a:t>
            </a:r>
          </a:p>
          <a:p>
            <a:pPr>
              <a:buFont typeface="Wingdings" panose="05000000000000000000" pitchFamily="2" charset="2"/>
              <a:buChar char="§"/>
            </a:pPr>
            <a:r>
              <a:rPr lang="de-DE" sz="2000" dirty="0">
                <a:solidFill>
                  <a:srgbClr val="1D2D4B"/>
                </a:solidFill>
              </a:rPr>
              <a:t>Vorteil: Sofortige, fallabschließende Risikoprüfung bei Online-Beantragung oder über den interaktiven PDF-Antrag</a:t>
            </a:r>
          </a:p>
          <a:p>
            <a:pPr marL="0" indent="0">
              <a:buNone/>
            </a:pPr>
            <a:endParaRPr lang="de-DE" sz="2200" b="1" dirty="0"/>
          </a:p>
          <a:p>
            <a:pPr marL="0" indent="0">
              <a:buNone/>
            </a:pPr>
            <a:endParaRPr lang="de-DE" sz="1800" dirty="0">
              <a:solidFill>
                <a:srgbClr val="1D2D4B"/>
              </a:solidFill>
            </a:endParaRPr>
          </a:p>
        </p:txBody>
      </p:sp>
    </p:spTree>
    <p:extLst>
      <p:ext uri="{BB962C8B-B14F-4D97-AF65-F5344CB8AC3E}">
        <p14:creationId xmlns:p14="http://schemas.microsoft.com/office/powerpoint/2010/main" val="3608445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3" name="Textplatzhalter 2"/>
          <p:cNvSpPr>
            <a:spLocks noGrp="1"/>
          </p:cNvSpPr>
          <p:nvPr>
            <p:ph type="body" sz="quarter" idx="10"/>
          </p:nvPr>
        </p:nvSpPr>
        <p:spPr/>
        <p:txBody>
          <a:bodyPr/>
          <a:lstStyle/>
          <a:p>
            <a:r>
              <a:rPr lang="de-DE" dirty="0"/>
              <a:t>Sanktionen in Abhängigkeit vom Verschuldensgrad</a:t>
            </a:r>
          </a:p>
          <a:p>
            <a:endParaRPr lang="de-DE" dirty="0"/>
          </a:p>
        </p:txBody>
      </p:sp>
      <p:sp>
        <p:nvSpPr>
          <p:cNvPr id="4" name="Textplatzhalter 3"/>
          <p:cNvSpPr>
            <a:spLocks noGrp="1"/>
          </p:cNvSpPr>
          <p:nvPr>
            <p:ph type="body" sz="half" idx="2"/>
          </p:nvPr>
        </p:nvSpPr>
        <p:spPr/>
        <p:txBody>
          <a:bodyPr/>
          <a:lstStyle/>
          <a:p>
            <a:r>
              <a:rPr lang="de-DE" b="1" dirty="0"/>
              <a:t>3) Grobe Fahrlässigkeit</a:t>
            </a:r>
          </a:p>
          <a:p>
            <a:pPr marL="457200" indent="-457200">
              <a:buAutoNum type="alphaLcParenR"/>
            </a:pPr>
            <a:r>
              <a:rPr lang="de-DE" dirty="0"/>
              <a:t>Hätte der Versicherer den Versicherungsvertrag nicht abgeschlossen, wenn er den Gefahrumstand gekannt hätte – auch nicht zu anderen Bedingungen -, so kann er vorgehen wie bei einer vorsätzlichen Verletzung der Anzeigepflicht.</a:t>
            </a:r>
          </a:p>
          <a:p>
            <a:pPr marL="457200" indent="-457200">
              <a:buAutoNum type="alphaLcParenR"/>
            </a:pPr>
            <a:r>
              <a:rPr lang="de-DE" dirty="0"/>
              <a:t>Hätte der Versicherer bei Kenntnis des gefahrerhöhenden Umstands den Vertrag zu anderen Bedingungen – also unter Vereinbarung eines Risikozuschlags oder eines Leistungsausschlusses – abgeschlossen, so kann er nicht vom Vertrag zurücktreten. Stattdessen kann er ihn einseitig rückwirkend anpassen und beispielsweise den nicht angezeigten Gefahrumstand vom Versicherungsschutz ausschließen oder den Beitrag durch einen Risikozuschlag erhöhen. In diesem Fall bleibt er jedoch zur Leistung verpflichtet. Erhöht sich aufgrund der Vertragsanpassung die Prämie um mehr als 10 Prozent oder schließt der Versicherer den Gefahrumstand aus, kann der Versicherungsnehmer den Vertrag innerhalb eines Monats kündigen.</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3456382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sp>
        <p:nvSpPr>
          <p:cNvPr id="3" name="Textplatzhalter 2"/>
          <p:cNvSpPr>
            <a:spLocks noGrp="1"/>
          </p:cNvSpPr>
          <p:nvPr>
            <p:ph type="body" sz="quarter" idx="10"/>
          </p:nvPr>
        </p:nvSpPr>
        <p:spPr/>
        <p:txBody>
          <a:bodyPr/>
          <a:lstStyle/>
          <a:p>
            <a:r>
              <a:rPr lang="de-DE" dirty="0"/>
              <a:t>Sanktionen in Abhängigkeit vom Verschuldensgrad</a:t>
            </a:r>
          </a:p>
          <a:p>
            <a:endParaRPr lang="de-DE" dirty="0"/>
          </a:p>
        </p:txBody>
      </p:sp>
      <p:sp>
        <p:nvSpPr>
          <p:cNvPr id="4" name="Textplatzhalter 3"/>
          <p:cNvSpPr>
            <a:spLocks noGrp="1"/>
          </p:cNvSpPr>
          <p:nvPr>
            <p:ph type="body" sz="half" idx="2"/>
          </p:nvPr>
        </p:nvSpPr>
        <p:spPr/>
        <p:txBody>
          <a:bodyPr/>
          <a:lstStyle/>
          <a:p>
            <a:r>
              <a:rPr lang="de-DE" b="1" dirty="0"/>
              <a:t>4) Leichte Fahrlässigkeit</a:t>
            </a:r>
          </a:p>
          <a:p>
            <a:pPr marL="457200" indent="-457200">
              <a:buFont typeface="+mj-lt"/>
              <a:buAutoNum type="alphaLcParenR"/>
            </a:pPr>
            <a:r>
              <a:rPr lang="de-DE" dirty="0"/>
              <a:t>Hätte der Versicherer bei Kenntnis des gefahrerhöhenden Umstands den Vertrag nicht abgeschlossen, kann er den Vertrag mit Monatsfrist kündigen.</a:t>
            </a:r>
          </a:p>
          <a:p>
            <a:pPr marL="457200" indent="-457200">
              <a:buFont typeface="+mj-lt"/>
              <a:buAutoNum type="alphaLcParenR"/>
            </a:pPr>
            <a:r>
              <a:rPr lang="de-DE" dirty="0"/>
              <a:t>Hätte der Versicherer bei Kenntnis des gefahrerhöhenden Umstands den Vertrag zu anderen Bedingungen abgeschlossen, kann er weder vom Vertrag zurücktreten noch ihn kündigen. Er kann den Vertrag jedoch einseitig rückwirkend ändern. Dabei kann der Versicherungsnehmer unter denselben Voraussetzungen, wie sie bei der grob fahrlässigen Verletzung der Anzeigepflicht (3b) vorliegen müssen, von einem Gegenkündigungsrecht Gebrauch machen, dessen Wirksamkeit bei Pflichtversicherungen auch hier von einem Nachversicherungsnachweis abhängt.</a:t>
            </a:r>
          </a:p>
          <a:p>
            <a:r>
              <a:rPr lang="de-DE" b="1" dirty="0"/>
              <a:t>5) Ohne eigenes Verschulden</a:t>
            </a:r>
          </a:p>
          <a:p>
            <a:r>
              <a:rPr lang="de-DE" dirty="0"/>
              <a:t>Die vorvertragliche Anzeigepflichtverletzung bleibt sanktionslos</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2340592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3" name="Textplatzhalter 2"/>
          <p:cNvSpPr>
            <a:spLocks noGrp="1"/>
          </p:cNvSpPr>
          <p:nvPr>
            <p:ph type="body" sz="quarter" idx="10"/>
          </p:nvPr>
        </p:nvSpPr>
        <p:spPr/>
        <p:txBody>
          <a:bodyPr/>
          <a:lstStyle/>
          <a:p>
            <a:r>
              <a:rPr lang="de-DE" dirty="0"/>
              <a:t>Sanktionen in Abhängigkeit vom Verschuldensgrad</a:t>
            </a:r>
          </a:p>
          <a:p>
            <a:endParaRPr lang="de-DE" dirty="0"/>
          </a:p>
        </p:txBody>
      </p:sp>
      <p:sp>
        <p:nvSpPr>
          <p:cNvPr id="4" name="Textplatzhalter 3"/>
          <p:cNvSpPr>
            <a:spLocks noGrp="1"/>
          </p:cNvSpPr>
          <p:nvPr>
            <p:ph type="body" sz="half" idx="2"/>
          </p:nvPr>
        </p:nvSpPr>
        <p:spPr/>
        <p:txBody>
          <a:bodyPr/>
          <a:lstStyle/>
          <a:p>
            <a:r>
              <a:rPr lang="de-DE" dirty="0"/>
              <a:t>.</a:t>
            </a:r>
          </a:p>
        </p:txBody>
      </p:sp>
      <p:sp>
        <p:nvSpPr>
          <p:cNvPr id="5" name="Titel 4"/>
          <p:cNvSpPr>
            <a:spLocks noGrp="1"/>
          </p:cNvSpPr>
          <p:nvPr>
            <p:ph type="title"/>
          </p:nvPr>
        </p:nvSpPr>
        <p:spPr/>
        <p:txBody>
          <a:bodyPr/>
          <a:lstStyle/>
          <a:p>
            <a:r>
              <a:rPr lang="de-DE" dirty="0"/>
              <a:t>Workshop</a:t>
            </a:r>
          </a:p>
        </p:txBody>
      </p:sp>
      <p:pic>
        <p:nvPicPr>
          <p:cNvPr id="6" name="Grafik 5"/>
          <p:cNvPicPr>
            <a:picLocks noChangeAspect="1"/>
          </p:cNvPicPr>
          <p:nvPr/>
        </p:nvPicPr>
        <p:blipFill>
          <a:blip r:embed="rId2"/>
          <a:stretch>
            <a:fillRect/>
          </a:stretch>
        </p:blipFill>
        <p:spPr>
          <a:xfrm>
            <a:off x="364220" y="2280881"/>
            <a:ext cx="9022971" cy="3941609"/>
          </a:xfrm>
          <a:prstGeom prst="rect">
            <a:avLst/>
          </a:prstGeom>
        </p:spPr>
      </p:pic>
    </p:spTree>
    <p:extLst>
      <p:ext uri="{BB962C8B-B14F-4D97-AF65-F5344CB8AC3E}">
        <p14:creationId xmlns:p14="http://schemas.microsoft.com/office/powerpoint/2010/main" val="2263497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half" idx="2"/>
          </p:nvPr>
        </p:nvSpPr>
        <p:spPr/>
        <p:txBody>
          <a:bodyPr/>
          <a:lstStyle/>
          <a:p>
            <a:pPr algn="ctr"/>
            <a:r>
              <a:rPr lang="de-DE" dirty="0"/>
              <a:t>                    </a:t>
            </a:r>
          </a:p>
          <a:p>
            <a:pPr algn="ctr"/>
            <a:endParaRPr lang="de-DE" dirty="0"/>
          </a:p>
          <a:p>
            <a:pPr algn="ctr"/>
            <a:endParaRPr lang="de-DE" dirty="0"/>
          </a:p>
          <a:p>
            <a:pPr algn="ctr"/>
            <a:r>
              <a:rPr lang="de-DE" sz="3600" b="1" dirty="0"/>
              <a:t>Leistungsfälle</a:t>
            </a:r>
          </a:p>
        </p:txBody>
      </p:sp>
      <p:sp>
        <p:nvSpPr>
          <p:cNvPr id="2" name="Titel 1"/>
          <p:cNvSpPr>
            <a:spLocks noGrp="1"/>
          </p:cNvSpPr>
          <p:nvPr>
            <p:ph type="title"/>
          </p:nvPr>
        </p:nvSpPr>
        <p:spPr/>
        <p:txBody>
          <a:bodyPr/>
          <a:lstStyle/>
          <a:p>
            <a:r>
              <a:rPr lang="de-DE" dirty="0"/>
              <a:t>Workshop</a:t>
            </a:r>
          </a:p>
        </p:txBody>
      </p:sp>
      <p:pic>
        <p:nvPicPr>
          <p:cNvPr id="5" name="Grafik 4">
            <a:extLst>
              <a:ext uri="{FF2B5EF4-FFF2-40B4-BE49-F238E27FC236}">
                <a16:creationId xmlns:a16="http://schemas.microsoft.com/office/drawing/2014/main" xmlns="" id="{7268D54C-9EDD-4F62-99B0-2398854CEF9B}"/>
              </a:ext>
            </a:extLst>
          </p:cNvPr>
          <p:cNvPicPr>
            <a:picLocks noChangeAspect="1"/>
          </p:cNvPicPr>
          <p:nvPr/>
        </p:nvPicPr>
        <p:blipFill>
          <a:blip r:embed="rId2"/>
          <a:stretch>
            <a:fillRect/>
          </a:stretch>
        </p:blipFill>
        <p:spPr>
          <a:xfrm>
            <a:off x="2963751" y="3617689"/>
            <a:ext cx="6264497" cy="2722224"/>
          </a:xfrm>
          <a:prstGeom prst="rect">
            <a:avLst/>
          </a:prstGeom>
        </p:spPr>
      </p:pic>
    </p:spTree>
    <p:extLst>
      <p:ext uri="{BB962C8B-B14F-4D97-AF65-F5344CB8AC3E}">
        <p14:creationId xmlns:p14="http://schemas.microsoft.com/office/powerpoint/2010/main" val="4175263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half" idx="2"/>
          </p:nvPr>
        </p:nvSpPr>
        <p:spPr/>
        <p:txBody>
          <a:bodyPr/>
          <a:lstStyle/>
          <a:p>
            <a:pPr marL="342900" indent="-342900">
              <a:buFont typeface="Wingdings" panose="05000000000000000000" pitchFamily="2" charset="2"/>
              <a:buChar char="Ø"/>
            </a:pPr>
            <a:r>
              <a:rPr lang="de-DE" sz="1800" dirty="0"/>
              <a:t>Mitte Juni 2021 Unfall (mehrere Knochenbrüche)</a:t>
            </a:r>
          </a:p>
          <a:p>
            <a:pPr marL="342900" indent="-342900">
              <a:buFont typeface="Wingdings" panose="05000000000000000000" pitchFamily="2" charset="2"/>
              <a:buChar char="Ø"/>
            </a:pPr>
            <a:r>
              <a:rPr lang="de-DE" sz="1800" dirty="0"/>
              <a:t>Anfang Januar 2022 Leistungsantrag an Versicherer </a:t>
            </a:r>
          </a:p>
          <a:p>
            <a:pPr marL="342900" indent="-342900">
              <a:buFont typeface="Wingdings" panose="05000000000000000000" pitchFamily="2" charset="2"/>
              <a:buChar char="Ø"/>
            </a:pPr>
            <a:r>
              <a:rPr lang="de-DE" sz="1800" dirty="0"/>
              <a:t>Reha vom 13.01. – 03.02.2022</a:t>
            </a:r>
          </a:p>
          <a:p>
            <a:pPr marL="342900" indent="-342900">
              <a:buFont typeface="Wingdings" panose="05000000000000000000" pitchFamily="2" charset="2"/>
              <a:buChar char="Ø"/>
            </a:pPr>
            <a:r>
              <a:rPr lang="de-DE" sz="1800" dirty="0"/>
              <a:t>Anfang Februar 2022 bis Ende April 2022 Versicherer fordert diverse Arztberichte und endgültigen </a:t>
            </a:r>
            <a:r>
              <a:rPr lang="de-DE" sz="1800" dirty="0" err="1"/>
              <a:t>Rehabericht</a:t>
            </a:r>
            <a:r>
              <a:rPr lang="de-DE" sz="1800" dirty="0"/>
              <a:t> an</a:t>
            </a:r>
          </a:p>
          <a:p>
            <a:r>
              <a:rPr lang="de-DE" sz="1800" dirty="0"/>
              <a:t>     </a:t>
            </a:r>
            <a:r>
              <a:rPr lang="de-DE" sz="1800" b="1" dirty="0"/>
              <a:t>(engmaschige Erinnerungen an Ärzte und Begleitung des Vorganges durch uns)</a:t>
            </a:r>
          </a:p>
          <a:p>
            <a:pPr marL="342900" indent="-342900">
              <a:buFont typeface="Wingdings" panose="05000000000000000000" pitchFamily="2" charset="2"/>
              <a:buChar char="Ø"/>
            </a:pPr>
            <a:r>
              <a:rPr lang="de-DE" sz="1800" dirty="0"/>
              <a:t>Zwischendurch Verzögerungen in der Genesung durch Wundheilungs- und Bruchheilungsstörungen</a:t>
            </a:r>
          </a:p>
          <a:p>
            <a:pPr marL="342900" indent="-342900">
              <a:buFont typeface="Wingdings" panose="05000000000000000000" pitchFamily="2" charset="2"/>
              <a:buChar char="Ø"/>
            </a:pPr>
            <a:r>
              <a:rPr lang="de-DE" sz="1800" dirty="0">
                <a:solidFill>
                  <a:srgbClr val="00B050"/>
                </a:solidFill>
              </a:rPr>
              <a:t>Nach Abschluss der Prüfungen: rückwirkende Leistungsanerkennung bis Abschluss Wiedereingliederung / somit Auszahlung von 16.500 € plus Rückzahlung der Beiträge von 1.430 € -&gt; </a:t>
            </a:r>
            <a:r>
              <a:rPr lang="de-DE" sz="1800" b="1" dirty="0">
                <a:solidFill>
                  <a:srgbClr val="00B050"/>
                </a:solidFill>
              </a:rPr>
              <a:t>Gesamtleistung: 17.930 €</a:t>
            </a:r>
          </a:p>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Der Kunde hat erfolgreich den Wiedereingliederungsplan im Mai 2022 abgeschlossen und arbeitet wieder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
        <p:nvSpPr>
          <p:cNvPr id="2" name="Titel 1"/>
          <p:cNvSpPr>
            <a:spLocks noGrp="1"/>
          </p:cNvSpPr>
          <p:nvPr>
            <p:ph type="title"/>
          </p:nvPr>
        </p:nvSpPr>
        <p:spPr/>
        <p:txBody>
          <a:bodyPr/>
          <a:lstStyle/>
          <a:p>
            <a:r>
              <a:rPr lang="de-DE" dirty="0"/>
              <a:t>Beispiele aus der Leistungsfallbegleitung / Motorradunfall im Alter von      54 Jahren / Werkzeugmacher / BU-Rente 1.500 €</a:t>
            </a:r>
          </a:p>
        </p:txBody>
      </p:sp>
    </p:spTree>
    <p:extLst>
      <p:ext uri="{BB962C8B-B14F-4D97-AF65-F5344CB8AC3E}">
        <p14:creationId xmlns:p14="http://schemas.microsoft.com/office/powerpoint/2010/main" val="1188021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a:t>15.03.2023 Leistungsantrag gestellt (Feststellung der Diagnose am 28.11.2022)</a:t>
            </a:r>
          </a:p>
          <a:p>
            <a:pPr marL="342900" indent="-342900">
              <a:buFont typeface="Wingdings" panose="05000000000000000000" pitchFamily="2" charset="2"/>
              <a:buChar char="Ø"/>
            </a:pPr>
            <a:r>
              <a:rPr lang="de-DE" sz="1800" dirty="0"/>
              <a:t>Versicherer arbeitet mit einem Dienstleister zusammen (Dienstleister fordert alle Unterlagen an und leitet dann die gesammelten Werke an den Versicherer weiter)</a:t>
            </a:r>
          </a:p>
          <a:p>
            <a:pPr marL="342900" indent="-342900">
              <a:buFont typeface="Wingdings" panose="05000000000000000000" pitchFamily="2" charset="2"/>
              <a:buChar char="Ø"/>
            </a:pPr>
            <a:r>
              <a:rPr lang="de-DE" sz="1800" dirty="0"/>
              <a:t>Diverse Unterlagen wurden angefordert und vorgeprüft</a:t>
            </a:r>
          </a:p>
          <a:p>
            <a:pPr marL="342900" indent="-342900">
              <a:buFont typeface="Wingdings" panose="05000000000000000000" pitchFamily="2" charset="2"/>
              <a:buChar char="Ø"/>
            </a:pPr>
            <a:r>
              <a:rPr lang="de-DE" sz="1800" dirty="0"/>
              <a:t>Wir haben den Vorgang begleitet (Arztanfragen + Anfragen beim Vorversicherer erinnert) und Missverständnisse zwischen Kunde und Dienstleister beseitigt</a:t>
            </a:r>
          </a:p>
          <a:p>
            <a:pPr marL="342900" indent="-342900">
              <a:buFont typeface="Wingdings" panose="05000000000000000000" pitchFamily="2" charset="2"/>
              <a:buChar char="Ø"/>
            </a:pPr>
            <a:r>
              <a:rPr lang="de-DE" sz="1800" dirty="0"/>
              <a:t>Kommunikation zwischen Versicherer und Dienstleister lief nicht optimal, somit war unsere Unterstützung hilfreich</a:t>
            </a:r>
          </a:p>
          <a:p>
            <a:pPr marL="342900" indent="-342900">
              <a:buFont typeface="Wingdings" panose="05000000000000000000" pitchFamily="2" charset="2"/>
              <a:buChar char="Ø"/>
            </a:pPr>
            <a:r>
              <a:rPr lang="de-DE" sz="1800" dirty="0"/>
              <a:t>Entscheidungsfindung beim Versicherer dauerte sehr lange, durch unsere Kontakte konnten wir diesen Vorgang beschleunigen</a:t>
            </a:r>
          </a:p>
          <a:p>
            <a:pPr marL="342900" indent="-342900">
              <a:buFont typeface="Wingdings" panose="05000000000000000000" pitchFamily="2" charset="2"/>
              <a:buChar char="Ø"/>
            </a:pPr>
            <a:r>
              <a:rPr lang="de-DE" sz="1800" dirty="0">
                <a:solidFill>
                  <a:srgbClr val="00B050"/>
                </a:solidFill>
              </a:rPr>
              <a:t>20.10.2023 rückwirkende Leistungsanerkennung und somit Auszahlung von 13.560 € plus Rückzahlung der Beiträge von 900 € -&gt; </a:t>
            </a:r>
            <a:r>
              <a:rPr lang="de-DE" sz="1800" b="1" dirty="0">
                <a:solidFill>
                  <a:srgbClr val="00B050"/>
                </a:solidFill>
              </a:rPr>
              <a:t>Gesamtleistung 14.400 € bis jetzt </a:t>
            </a:r>
            <a:endParaRPr lang="de-DE" sz="1800" dirty="0"/>
          </a:p>
          <a:p>
            <a:endParaRPr lang="de-DE" sz="1800" dirty="0"/>
          </a:p>
        </p:txBody>
      </p:sp>
      <p:sp>
        <p:nvSpPr>
          <p:cNvPr id="4" name="Titel 3"/>
          <p:cNvSpPr>
            <a:spLocks noGrp="1"/>
          </p:cNvSpPr>
          <p:nvPr>
            <p:ph type="title"/>
          </p:nvPr>
        </p:nvSpPr>
        <p:spPr/>
        <p:txBody>
          <a:bodyPr/>
          <a:lstStyle/>
          <a:p>
            <a:r>
              <a:rPr lang="de-DE" dirty="0"/>
              <a:t>Beispiele aus der Leistungsfallbegleitung / Brustkrebs im Alter von           35 Jahren / Frisörmeisterin / BU-Rente 1.200 €</a:t>
            </a:r>
          </a:p>
        </p:txBody>
      </p:sp>
    </p:spTree>
    <p:extLst>
      <p:ext uri="{BB962C8B-B14F-4D97-AF65-F5344CB8AC3E}">
        <p14:creationId xmlns:p14="http://schemas.microsoft.com/office/powerpoint/2010/main" val="4119878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r>
              <a:rPr lang="de-DE" sz="1800" dirty="0"/>
              <a:t>Leistungsantrag am 01.02.2022 gestellt (Ansteckung mit Corona während der beruflichen Tätigkeit; pos. Corona-Schnelltest 07.01.2021 -&gt; Quarantäne bis 21.01.2021, ab 01.02.2021 Herzrhythmusstörungen)</a:t>
            </a:r>
          </a:p>
          <a:p>
            <a:pPr marL="342900" indent="-342900">
              <a:buFont typeface="Wingdings" panose="05000000000000000000" pitchFamily="2" charset="2"/>
              <a:buChar char="Ø"/>
            </a:pPr>
            <a:r>
              <a:rPr lang="de-DE" sz="1800" dirty="0"/>
              <a:t>Auf Fragen nach dem Bearbeitungsstand Ende Februar erhielten wir keine Reaktion</a:t>
            </a:r>
          </a:p>
          <a:p>
            <a:pPr marL="342900" indent="-342900">
              <a:buFont typeface="Wingdings" panose="05000000000000000000" pitchFamily="2" charset="2"/>
              <a:buChar char="Ø"/>
            </a:pPr>
            <a:r>
              <a:rPr lang="de-DE" sz="1800" dirty="0"/>
              <a:t>Maklerbetreuer eingeschaltet: wir erhielten dann die Info, dass noch 2 Arztberichte und der Reha-Bericht fehlten</a:t>
            </a:r>
          </a:p>
          <a:p>
            <a:pPr marL="342900" indent="-342900">
              <a:buFont typeface="Wingdings" panose="05000000000000000000" pitchFamily="2" charset="2"/>
              <a:buChar char="Ø"/>
            </a:pPr>
            <a:r>
              <a:rPr lang="de-DE" sz="1800" dirty="0"/>
              <a:t>Nun konnte die Kundin auf die Ärzte einwirken und somit den Vorgang beschleunigen</a:t>
            </a:r>
          </a:p>
          <a:p>
            <a:pPr marL="342900" indent="-342900">
              <a:buFont typeface="Wingdings" panose="05000000000000000000" pitchFamily="2" charset="2"/>
              <a:buChar char="Ø"/>
            </a:pPr>
            <a:r>
              <a:rPr lang="de-DE" sz="1800" dirty="0"/>
              <a:t>Kundin hat sehr viele Unterlagen nur per Foto zur dem Versicherer zur Verfügung gestellt. Die Unterlagen waren für den Versicherer schwer zuzuordnen</a:t>
            </a:r>
          </a:p>
          <a:p>
            <a:pPr marL="342900" indent="-342900">
              <a:buFont typeface="Wingdings" panose="05000000000000000000" pitchFamily="2" charset="2"/>
              <a:buChar char="Ø"/>
            </a:pPr>
            <a:r>
              <a:rPr lang="de-DE" sz="1800" dirty="0"/>
              <a:t>Wir haben daraufhin die Unterlagen entsprechend sortiert und dem Versicherer erneut zur Verfügung gestellt</a:t>
            </a:r>
          </a:p>
          <a:p>
            <a:pPr marL="342900" indent="-342900">
              <a:buFont typeface="Wingdings" panose="05000000000000000000" pitchFamily="2" charset="2"/>
              <a:buChar char="Ø"/>
            </a:pPr>
            <a:r>
              <a:rPr lang="de-DE" sz="1800" dirty="0">
                <a:solidFill>
                  <a:srgbClr val="00B050"/>
                </a:solidFill>
              </a:rPr>
              <a:t>10.05.2022 rückwirkende Leistungsanerkennung (Leistungsbezug läuft noch)</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Krankenschwester / BU-Rente / 1.330 €</a:t>
            </a:r>
          </a:p>
        </p:txBody>
      </p:sp>
    </p:spTree>
    <p:extLst>
      <p:ext uri="{BB962C8B-B14F-4D97-AF65-F5344CB8AC3E}">
        <p14:creationId xmlns:p14="http://schemas.microsoft.com/office/powerpoint/2010/main" val="2434050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3" name="Textplatzhalter 2"/>
          <p:cNvSpPr>
            <a:spLocks noGrp="1"/>
          </p:cNvSpPr>
          <p:nvPr>
            <p:ph type="body" sz="half" idx="2"/>
          </p:nvPr>
        </p:nvSpPr>
        <p:spPr/>
        <p:txBody>
          <a:bodyPr/>
          <a:lstStyle/>
          <a:p>
            <a:pPr marL="342900" indent="-342900">
              <a:buFont typeface="Wingdings" panose="05000000000000000000" pitchFamily="2" charset="2"/>
              <a:buChar char="Ø"/>
            </a:pPr>
            <a:endParaRPr lang="de-DE" sz="1800" dirty="0"/>
          </a:p>
          <a:p>
            <a:pPr marL="342900" indent="-342900">
              <a:buFont typeface="Wingdings" panose="05000000000000000000" pitchFamily="2" charset="2"/>
              <a:buChar char="Ø"/>
            </a:pPr>
            <a:r>
              <a:rPr lang="de-DE" sz="1800" dirty="0"/>
              <a:t>Im Juli hat die Kundin einen Wiedereingliederungsversuch gestartet</a:t>
            </a:r>
          </a:p>
          <a:p>
            <a:pPr marL="342900" indent="-342900">
              <a:buFont typeface="Wingdings" panose="05000000000000000000" pitchFamily="2" charset="2"/>
              <a:buChar char="Ø"/>
            </a:pPr>
            <a:r>
              <a:rPr lang="de-DE" sz="1800" dirty="0"/>
              <a:t>Der Versicherer hat die weitere Leistungspflicht überprüft</a:t>
            </a:r>
          </a:p>
          <a:p>
            <a:pPr marL="342900" indent="-342900">
              <a:buFont typeface="Wingdings" panose="05000000000000000000" pitchFamily="2" charset="2"/>
              <a:buChar char="Ø"/>
            </a:pPr>
            <a:r>
              <a:rPr lang="de-DE" sz="1800" dirty="0"/>
              <a:t>Wiedereingliederung hat nicht funktioniert. Der Gesundheitszustand hat sich verschlechtert. (Rentenbescheid wegen voller Erwerbminderung bis Juli 2024 liegt dem Versicherer vor)</a:t>
            </a:r>
          </a:p>
          <a:p>
            <a:pPr marL="342900" indent="-342900">
              <a:buFont typeface="Wingdings" panose="05000000000000000000" pitchFamily="2" charset="2"/>
              <a:buChar char="Ø"/>
            </a:pPr>
            <a:r>
              <a:rPr lang="de-DE" sz="1800" dirty="0">
                <a:solidFill>
                  <a:srgbClr val="00B050"/>
                </a:solidFill>
              </a:rPr>
              <a:t>Der Versicherer leistet bisher weiter</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Ø"/>
            </a:pPr>
            <a:endParaRPr lang="de-DE" dirty="0"/>
          </a:p>
          <a:p>
            <a:endParaRPr lang="de-DE" dirty="0"/>
          </a:p>
        </p:txBody>
      </p:sp>
      <p:sp>
        <p:nvSpPr>
          <p:cNvPr id="4" name="Titel 3"/>
          <p:cNvSpPr>
            <a:spLocks noGrp="1"/>
          </p:cNvSpPr>
          <p:nvPr>
            <p:ph type="title"/>
          </p:nvPr>
        </p:nvSpPr>
        <p:spPr/>
        <p:txBody>
          <a:bodyPr/>
          <a:lstStyle/>
          <a:p>
            <a:r>
              <a:rPr lang="de-DE" dirty="0"/>
              <a:t>Beispiele aus der Leistungsfallbegleitung / Long </a:t>
            </a:r>
            <a:r>
              <a:rPr lang="de-DE" dirty="0" err="1"/>
              <a:t>Covid</a:t>
            </a:r>
            <a:r>
              <a:rPr lang="de-DE" dirty="0"/>
              <a:t> im Alter von          37 Jahren / Krankenschwester / BU-Rente 1.330 €</a:t>
            </a:r>
          </a:p>
        </p:txBody>
      </p:sp>
      <p:pic>
        <p:nvPicPr>
          <p:cNvPr id="6" name="Grafik 5">
            <a:extLst>
              <a:ext uri="{FF2B5EF4-FFF2-40B4-BE49-F238E27FC236}">
                <a16:creationId xmlns:a16="http://schemas.microsoft.com/office/drawing/2014/main" xmlns="" id="{2172D2CE-50B6-4CEF-926F-86B85DAD14E9}"/>
              </a:ext>
            </a:extLst>
          </p:cNvPr>
          <p:cNvPicPr>
            <a:picLocks noChangeAspect="1"/>
          </p:cNvPicPr>
          <p:nvPr/>
        </p:nvPicPr>
        <p:blipFill>
          <a:blip r:embed="rId2"/>
          <a:stretch>
            <a:fillRect/>
          </a:stretch>
        </p:blipFill>
        <p:spPr>
          <a:xfrm rot="720000">
            <a:off x="7073664" y="3862126"/>
            <a:ext cx="1976636" cy="2049007"/>
          </a:xfrm>
          <a:prstGeom prst="rect">
            <a:avLst/>
          </a:prstGeom>
        </p:spPr>
      </p:pic>
    </p:spTree>
    <p:extLst>
      <p:ext uri="{BB962C8B-B14F-4D97-AF65-F5344CB8AC3E}">
        <p14:creationId xmlns:p14="http://schemas.microsoft.com/office/powerpoint/2010/main" val="1809142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3" name="Textplatzhalter 2"/>
          <p:cNvSpPr>
            <a:spLocks noGrp="1"/>
          </p:cNvSpPr>
          <p:nvPr>
            <p:ph type="body" sz="quarter" idx="10"/>
          </p:nvPr>
        </p:nvSpPr>
        <p:spPr/>
        <p:txBody>
          <a:bodyPr/>
          <a:lstStyle/>
          <a:p>
            <a:r>
              <a:rPr lang="de-DE" dirty="0"/>
              <a:t>Leistungsfall</a:t>
            </a:r>
          </a:p>
        </p:txBody>
      </p:sp>
      <p:sp>
        <p:nvSpPr>
          <p:cNvPr id="4" name="Textplatzhalter 3"/>
          <p:cNvSpPr>
            <a:spLocks noGrp="1"/>
          </p:cNvSpPr>
          <p:nvPr>
            <p:ph type="body" sz="half" idx="2"/>
          </p:nvPr>
        </p:nvSpPr>
        <p:spPr/>
        <p:txBody>
          <a:bodyPr/>
          <a:lstStyle/>
          <a:p>
            <a:r>
              <a:rPr lang="de-DE" b="1" dirty="0"/>
              <a:t>Lehrerin *1980, BU-Vertrag seit 01.09.2011, BU-Rentenhöhe 1.000 €/Monat</a:t>
            </a:r>
          </a:p>
          <a:p>
            <a:pPr marL="342900" indent="-342900">
              <a:buFont typeface="Wingdings" panose="05000000000000000000" pitchFamily="2" charset="2"/>
              <a:buChar char="Ø"/>
            </a:pPr>
            <a:r>
              <a:rPr lang="de-DE" sz="1600" dirty="0"/>
              <a:t>04.07.2022 Versetzung in den Ruhestand (Psyche) an Versicherer gesendet</a:t>
            </a:r>
          </a:p>
          <a:p>
            <a:pPr marL="342900" indent="-342900">
              <a:buFont typeface="Wingdings" panose="05000000000000000000" pitchFamily="2" charset="2"/>
              <a:buChar char="Ø"/>
            </a:pPr>
            <a:r>
              <a:rPr lang="de-DE" sz="1600" dirty="0"/>
              <a:t>15.07.2022 Versicherer fordert bei VN ergänzende Unterlagen an (da ein LA im Vertrag dokumentiert wurde)</a:t>
            </a:r>
          </a:p>
          <a:p>
            <a:pPr marL="342900" indent="-342900">
              <a:buFont typeface="Wingdings" panose="05000000000000000000" pitchFamily="2" charset="2"/>
              <a:buChar char="Ø"/>
            </a:pPr>
            <a:r>
              <a:rPr lang="de-DE" sz="1600" dirty="0"/>
              <a:t>13.09.2022 Versicherer fordert weitere Informationen über VN an und startet Arztanfrage</a:t>
            </a:r>
          </a:p>
          <a:p>
            <a:pPr marL="342900" indent="-342900">
              <a:buFont typeface="Wingdings" panose="05000000000000000000" pitchFamily="2" charset="2"/>
              <a:buChar char="Ø"/>
            </a:pPr>
            <a:r>
              <a:rPr lang="de-DE" sz="1600" dirty="0"/>
              <a:t>10.10.2022 VN sendet Unterlagen an den Versicherer</a:t>
            </a:r>
          </a:p>
          <a:p>
            <a:pPr marL="342900" indent="-342900">
              <a:buFont typeface="Wingdings" panose="05000000000000000000" pitchFamily="2" charset="2"/>
              <a:buChar char="Ø"/>
            </a:pPr>
            <a:r>
              <a:rPr lang="de-DE" sz="1600" dirty="0"/>
              <a:t>18.10.2022 wird eine weitere Arztanfrage vom Versicherer angefordert</a:t>
            </a:r>
          </a:p>
          <a:p>
            <a:pPr marL="342900" indent="-342900">
              <a:buFont typeface="Wingdings" panose="05000000000000000000" pitchFamily="2" charset="2"/>
              <a:buChar char="Ø"/>
            </a:pPr>
            <a:r>
              <a:rPr lang="de-DE" sz="1600" dirty="0"/>
              <a:t>13.12.2022 Unterlagen liegen dem Versicherer vor und die abschließende Entscheidung soll noch ca. 1-2 Wochen dauern</a:t>
            </a:r>
          </a:p>
          <a:p>
            <a:pPr marL="342900" indent="-342900">
              <a:buFont typeface="Wingdings" panose="05000000000000000000" pitchFamily="2" charset="2"/>
              <a:buChar char="Ø"/>
            </a:pPr>
            <a:r>
              <a:rPr lang="de-DE" sz="1600" dirty="0"/>
              <a:t>21.12.2022 nun benötigt der Versicherer doch noch einen Arztbericht</a:t>
            </a:r>
          </a:p>
          <a:p>
            <a:pPr marL="342900" indent="-342900">
              <a:buFont typeface="Wingdings" panose="05000000000000000000" pitchFamily="2" charset="2"/>
              <a:buChar char="Ø"/>
            </a:pPr>
            <a:r>
              <a:rPr lang="de-DE" sz="1600" dirty="0"/>
              <a:t>09.01.2023 Wir haben die DU-Klausel mit dem Versicherer erörtert -&gt; offenbar keine „echte“-DU-Klausel; die Sachbearbeiterin klärt den Umstand und meldet sich wieder</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337997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39</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sz="1600" dirty="0"/>
              <a:t>09.01.2023 nochmaliger Rückruf der Sachbearbeiterin: es wird so ausführlich geprüft, weil die BU vielleicht schon viel länger besteht (das wäre ja wichtig für die VN) – allerdings sei die Aktenlage noch zu dünn</a:t>
            </a:r>
          </a:p>
          <a:p>
            <a:pPr marL="342900" indent="-342900">
              <a:buFont typeface="Wingdings" panose="05000000000000000000" pitchFamily="2" charset="2"/>
              <a:buChar char="Ø"/>
            </a:pPr>
            <a:r>
              <a:rPr lang="de-DE" sz="1600" dirty="0"/>
              <a:t>03.03.2023 die VN hat alle gewünschten Unterlagen dem Versicherer zur Verfügung gestellt</a:t>
            </a:r>
          </a:p>
          <a:p>
            <a:pPr marL="342900" indent="-342900">
              <a:buFont typeface="Wingdings" panose="05000000000000000000" pitchFamily="2" charset="2"/>
              <a:buChar char="Ø"/>
            </a:pPr>
            <a:r>
              <a:rPr lang="de-DE" sz="1600" dirty="0"/>
              <a:t>29.03.2023 Nachfrage beim Vers. ergab: Unterlagen seien erstmal vollständig; die Prüfung läuft. Wir wurden um Geduld gebeten (ca. 2 Wochen) u.a. wg. Vier-Augen-Prinzip</a:t>
            </a:r>
          </a:p>
          <a:p>
            <a:pPr marL="342900" indent="-342900">
              <a:buFont typeface="Wingdings" panose="05000000000000000000" pitchFamily="2" charset="2"/>
              <a:buChar char="Ø"/>
            </a:pPr>
            <a:r>
              <a:rPr lang="de-DE" sz="1600" dirty="0"/>
              <a:t>12.04.2023 Nachfrage beim Vers. ergab: Vorgang ist noch in der Revision; Entscheidung soll in ein paar Tagen erfolgen</a:t>
            </a:r>
          </a:p>
          <a:p>
            <a:pPr marL="342900" indent="-342900">
              <a:buFont typeface="Wingdings" panose="05000000000000000000" pitchFamily="2" charset="2"/>
              <a:buChar char="Ø"/>
            </a:pPr>
            <a:r>
              <a:rPr lang="de-DE" sz="1600" dirty="0"/>
              <a:t>17.04.2023 VN erhält die Ablehnung (obwohl Krankheitsbild seit Jahren besteht, inkl. medikamentöser Therapie, nach stat. Aufenthalten und laufender Psychotherapie // hierzu lagen diverse Berichte von Fachärzten, Kliniken und Therapeuten sowie Gutachten des Amtsarztes vor)</a:t>
            </a:r>
          </a:p>
          <a:p>
            <a:pPr marL="342900" indent="-342900">
              <a:buFont typeface="Wingdings" panose="05000000000000000000" pitchFamily="2" charset="2"/>
              <a:buChar char="Ø"/>
            </a:pPr>
            <a:r>
              <a:rPr lang="de-DE" sz="1600" dirty="0"/>
              <a:t>Versicherer lehnt letztendlich ab, mit der Begründung das die 50% nicht erreicht sind</a:t>
            </a:r>
          </a:p>
          <a:p>
            <a:pPr marL="342900" indent="-34290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4053083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Krankenhaus-Zusatz</a:t>
            </a:r>
            <a:endParaRPr lang="de-DE" sz="2400" dirty="0"/>
          </a:p>
        </p:txBody>
      </p:sp>
      <p:sp>
        <p:nvSpPr>
          <p:cNvPr id="6" name="Inhaltsplatzhalter 2"/>
          <p:cNvSpPr txBox="1">
            <a:spLocks/>
          </p:cNvSpPr>
          <p:nvPr/>
        </p:nvSpPr>
        <p:spPr>
          <a:xfrm>
            <a:off x="689812" y="1933074"/>
            <a:ext cx="10716126" cy="4162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a:p>
          <a:p>
            <a:pPr marL="0" indent="0">
              <a:buNone/>
            </a:pPr>
            <a:endParaRPr lang="de-DE" sz="1800" dirty="0">
              <a:solidFill>
                <a:srgbClr val="1D2D4B"/>
              </a:solidFill>
            </a:endParaRPr>
          </a:p>
        </p:txBody>
      </p:sp>
      <p:pic>
        <p:nvPicPr>
          <p:cNvPr id="3" name="Grafik 2"/>
          <p:cNvPicPr>
            <a:picLocks noChangeAspect="1"/>
          </p:cNvPicPr>
          <p:nvPr/>
        </p:nvPicPr>
        <p:blipFill>
          <a:blip r:embed="rId2"/>
          <a:stretch>
            <a:fillRect/>
          </a:stretch>
        </p:blipFill>
        <p:spPr>
          <a:xfrm>
            <a:off x="513762" y="1761333"/>
            <a:ext cx="9376196" cy="4624459"/>
          </a:xfrm>
          <a:prstGeom prst="rect">
            <a:avLst/>
          </a:prstGeom>
        </p:spPr>
      </p:pic>
    </p:spTree>
    <p:extLst>
      <p:ext uri="{BB962C8B-B14F-4D97-AF65-F5344CB8AC3E}">
        <p14:creationId xmlns:p14="http://schemas.microsoft.com/office/powerpoint/2010/main" val="993597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dirty="0"/>
              <a:t>Auszüge aus dem Ablehnungsschreiben:</a:t>
            </a:r>
          </a:p>
          <a:p>
            <a:r>
              <a:rPr lang="de-DE" sz="1600" dirty="0"/>
              <a:t>Bei der amtsärztlichen Untersuchung am 21.01.2022 wurde eine </a:t>
            </a:r>
            <a:r>
              <a:rPr lang="de-DE" sz="1600" dirty="0">
                <a:solidFill>
                  <a:srgbClr val="FF0000"/>
                </a:solidFill>
              </a:rPr>
              <a:t>mittelgradig schwere bis schwere seelische Gesundheitsstörung festgestellt</a:t>
            </a:r>
            <a:r>
              <a:rPr lang="de-DE" sz="1600" dirty="0"/>
              <a:t>. Im derzeitigen Aufgabenbereich bestünden </a:t>
            </a:r>
            <a:r>
              <a:rPr lang="de-DE" sz="1600" dirty="0">
                <a:solidFill>
                  <a:srgbClr val="FF0000"/>
                </a:solidFill>
              </a:rPr>
              <a:t>erhebliche Leistungseinschränkungen</a:t>
            </a:r>
            <a:r>
              <a:rPr lang="de-DE" sz="1600" dirty="0"/>
              <a:t>. Sie seien </a:t>
            </a:r>
            <a:r>
              <a:rPr lang="de-DE" sz="1600" dirty="0">
                <a:solidFill>
                  <a:srgbClr val="FF0000"/>
                </a:solidFill>
              </a:rPr>
              <a:t>nicht in der Lage, dem Schuldienst nachzukommen</a:t>
            </a:r>
            <a:r>
              <a:rPr lang="de-DE" sz="1600" dirty="0"/>
              <a:t>. Aus dem Gutachten geht weiterhervor, dass von einer </a:t>
            </a:r>
            <a:r>
              <a:rPr lang="de-DE" sz="1600" dirty="0">
                <a:solidFill>
                  <a:srgbClr val="FF0000"/>
                </a:solidFill>
              </a:rPr>
              <a:t>dauerhaften Dienstunfähigkeit ausgegangen wird, da eine mittelschwere bis schwere Krankheitsphase vorläge und eine zeitliche Prognose nicht gestellt werden könne</a:t>
            </a:r>
            <a:r>
              <a:rPr lang="de-DE" sz="1600" dirty="0"/>
              <a:t>. …</a:t>
            </a:r>
          </a:p>
          <a:p>
            <a:r>
              <a:rPr lang="de-DE" sz="1600" dirty="0"/>
              <a:t>Dem ausführlichen Entlassungsbericht des Fachzentrums für Stressmedizin und Psychotherapie Falkenried über den teilstationären Aufenthalt vom 15.02.2022 bis 04.05.2022 ist zu entnehmen, dass dort die </a:t>
            </a:r>
            <a:r>
              <a:rPr lang="de-DE" sz="1600" dirty="0">
                <a:solidFill>
                  <a:srgbClr val="FF0000"/>
                </a:solidFill>
              </a:rPr>
              <a:t>Diagnosen einer </a:t>
            </a:r>
            <a:r>
              <a:rPr lang="de-DE" sz="1600" u="sng" dirty="0">
                <a:solidFill>
                  <a:srgbClr val="FF0000"/>
                </a:solidFill>
              </a:rPr>
              <a:t>rezidivierenden</a:t>
            </a:r>
            <a:r>
              <a:rPr lang="de-DE" sz="1600" dirty="0">
                <a:solidFill>
                  <a:srgbClr val="FF0000"/>
                </a:solidFill>
              </a:rPr>
              <a:t> depressiven Störung (gegenwärtig schwere Episode ohne psychotische Symptome) und einer Überforderungssymptomatik gestellt wurden. </a:t>
            </a:r>
            <a:r>
              <a:rPr lang="de-DE" sz="1600" dirty="0">
                <a:solidFill>
                  <a:schemeClr val="tx1"/>
                </a:solidFill>
              </a:rPr>
              <a:t>…</a:t>
            </a:r>
          </a:p>
          <a:p>
            <a:r>
              <a:rPr lang="de-DE" sz="1600" dirty="0"/>
              <a:t>Als Diagnose nannte Frau Dr. Braun eine </a:t>
            </a:r>
            <a:r>
              <a:rPr lang="de-DE" sz="1600" u="sng" dirty="0">
                <a:solidFill>
                  <a:srgbClr val="FF0000"/>
                </a:solidFill>
              </a:rPr>
              <a:t>rezidivierende</a:t>
            </a:r>
            <a:r>
              <a:rPr lang="de-DE" sz="1600" dirty="0"/>
              <a:t> depressive Störung (gegenwärtig mittelgradige Episode) und Probleme mit Bezug auf Schwierigkeiten bei der Lebensbewältigung. Sie informierte uns über die bisherige Behandlung und Medikation. </a:t>
            </a:r>
            <a:r>
              <a:rPr lang="de-DE" sz="1600" dirty="0">
                <a:solidFill>
                  <a:srgbClr val="FF0000"/>
                </a:solidFill>
              </a:rPr>
              <a:t>Eine berufliche Tätigkeit sei laut ihr bis auf Weiteres nicht denkbar</a:t>
            </a:r>
            <a:r>
              <a:rPr lang="de-DE" sz="1600" dirty="0"/>
              <a:t>. …</a:t>
            </a:r>
          </a:p>
        </p:txBody>
      </p:sp>
      <p:sp>
        <p:nvSpPr>
          <p:cNvPr id="5" name="Titel 4"/>
          <p:cNvSpPr>
            <a:spLocks noGrp="1"/>
          </p:cNvSpPr>
          <p:nvPr>
            <p:ph type="title"/>
          </p:nvPr>
        </p:nvSpPr>
        <p:spPr/>
        <p:txBody>
          <a:bodyPr/>
          <a:lstStyle/>
          <a:p>
            <a:r>
              <a:rPr lang="de-DE" dirty="0"/>
              <a:t>Workshop</a:t>
            </a:r>
          </a:p>
        </p:txBody>
      </p:sp>
    </p:spTree>
    <p:extLst>
      <p:ext uri="{BB962C8B-B14F-4D97-AF65-F5344CB8AC3E}">
        <p14:creationId xmlns:p14="http://schemas.microsoft.com/office/powerpoint/2010/main" val="17937747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3" name="Textplatzhalter 2"/>
          <p:cNvSpPr>
            <a:spLocks noGrp="1"/>
          </p:cNvSpPr>
          <p:nvPr>
            <p:ph type="body" sz="quarter" idx="10"/>
          </p:nvPr>
        </p:nvSpPr>
        <p:spPr/>
        <p:txBody>
          <a:bodyPr/>
          <a:lstStyle/>
          <a:p>
            <a:r>
              <a:rPr lang="de-DE" dirty="0"/>
              <a:t>Leistungsfall</a:t>
            </a:r>
          </a:p>
          <a:p>
            <a:endParaRPr lang="de-DE" dirty="0"/>
          </a:p>
        </p:txBody>
      </p:sp>
      <p:sp>
        <p:nvSpPr>
          <p:cNvPr id="4" name="Textplatzhalter 3"/>
          <p:cNvSpPr>
            <a:spLocks noGrp="1"/>
          </p:cNvSpPr>
          <p:nvPr>
            <p:ph type="body" sz="half" idx="2"/>
          </p:nvPr>
        </p:nvSpPr>
        <p:spPr/>
        <p:txBody>
          <a:bodyPr/>
          <a:lstStyle/>
          <a:p>
            <a:r>
              <a:rPr lang="de-DE" sz="1600" dirty="0"/>
              <a:t>Beachten Sie bitte, dass die gesundheitliche Störung, die der Versicherte in seinem Antrag auf Leistungen angibt, </a:t>
            </a:r>
            <a:r>
              <a:rPr lang="de-DE" sz="1600" b="1" dirty="0"/>
              <a:t>mit objektiven Methoden der Medizin nachgewiesen werden muss. </a:t>
            </a:r>
            <a:r>
              <a:rPr lang="de-DE" sz="1600" dirty="0"/>
              <a:t>Die subjektiven Schilderungen des Versicherten alleine können nicht als Nachweis für die Erkrankung und ggf. eine daraus folgende Berufsunfähigkeit dienen.</a:t>
            </a:r>
          </a:p>
          <a:p>
            <a:r>
              <a:rPr lang="de-DE" sz="1600" dirty="0"/>
              <a:t>Eine leistungsauslösende, mindestens 50%ige Berufsunfähigkeit ist nach den zugrundeliegenden Bedingungen nicht nachgewiesen.</a:t>
            </a:r>
          </a:p>
          <a:p>
            <a:pPr marL="285750" indent="-285750">
              <a:buFont typeface="Wingdings" panose="05000000000000000000" pitchFamily="2" charset="2"/>
              <a:buChar char="Ø"/>
            </a:pPr>
            <a:r>
              <a:rPr lang="de-DE" sz="1600" dirty="0"/>
              <a:t>19.04.2023 Widerspruch durch uns</a:t>
            </a:r>
          </a:p>
          <a:p>
            <a:pPr marL="285750" indent="-285750">
              <a:buFont typeface="Wingdings" panose="05000000000000000000" pitchFamily="2" charset="2"/>
              <a:buChar char="Ø"/>
            </a:pPr>
            <a:r>
              <a:rPr lang="de-DE" sz="1600" dirty="0"/>
              <a:t>26.04.2023 Versicherer bleibt bei Ablehnung </a:t>
            </a:r>
          </a:p>
          <a:p>
            <a:pPr marL="285750" indent="-285750">
              <a:buFont typeface="Wingdings" panose="05000000000000000000" pitchFamily="2" charset="2"/>
              <a:buChar char="Ø"/>
            </a:pPr>
            <a:endParaRPr lang="de-DE" sz="1600" dirty="0"/>
          </a:p>
          <a:p>
            <a:pPr marL="285750" indent="-285750">
              <a:buFont typeface="Wingdings" panose="05000000000000000000" pitchFamily="2" charset="2"/>
              <a:buChar char="Ø"/>
            </a:pPr>
            <a:r>
              <a:rPr lang="de-DE" sz="1600" dirty="0"/>
              <a:t>05.05.2023 nochmaliger Widerspruch inkl. Fragenanforderung der noch offenen Fragen und Androhung einer Vorstandsbeschwerde, wenn die Unklarheiten nicht konkret benannt werden können</a:t>
            </a:r>
          </a:p>
          <a:p>
            <a:pPr marL="285750" indent="-285750">
              <a:buFont typeface="Wingdings" panose="05000000000000000000" pitchFamily="2" charset="2"/>
              <a:buChar char="Ø"/>
            </a:pPr>
            <a:r>
              <a:rPr lang="de-DE" sz="1600" dirty="0"/>
              <a:t>Versicherer strebt Gutachten an (Termin erst Ende August 2023)</a:t>
            </a:r>
          </a:p>
          <a:p>
            <a:pPr marL="285750" indent="-285750">
              <a:buFont typeface="Wingdings" panose="05000000000000000000" pitchFamily="2" charset="2"/>
              <a:buChar char="Ø"/>
            </a:pPr>
            <a:r>
              <a:rPr lang="de-DE" sz="1600" dirty="0"/>
              <a:t>Nach Einschaltung des Maklerbetreuers: Kulanzleistung vom 01.09.21 bis Gutachten/endgültige Entscheidung vorliegt (ca. 24.000 €)</a:t>
            </a:r>
          </a:p>
          <a:p>
            <a:pPr marL="285750" indent="-285750">
              <a:buFont typeface="Wingdings" panose="05000000000000000000" pitchFamily="2" charset="2"/>
              <a:buChar char="Ø"/>
            </a:pPr>
            <a:endParaRPr lang="de-DE" sz="1600" dirty="0"/>
          </a:p>
        </p:txBody>
      </p:sp>
      <p:sp>
        <p:nvSpPr>
          <p:cNvPr id="5" name="Titel 4"/>
          <p:cNvSpPr>
            <a:spLocks noGrp="1"/>
          </p:cNvSpPr>
          <p:nvPr>
            <p:ph type="title"/>
          </p:nvPr>
        </p:nvSpPr>
        <p:spPr/>
        <p:txBody>
          <a:bodyPr/>
          <a:lstStyle/>
          <a:p>
            <a:r>
              <a:rPr lang="de-DE" dirty="0"/>
              <a:t>Workshop</a:t>
            </a:r>
          </a:p>
        </p:txBody>
      </p:sp>
      <p:pic>
        <p:nvPicPr>
          <p:cNvPr id="6" name="Grafik 5"/>
          <p:cNvPicPr>
            <a:picLocks noChangeAspect="1"/>
          </p:cNvPicPr>
          <p:nvPr/>
        </p:nvPicPr>
        <p:blipFill>
          <a:blip r:embed="rId2"/>
          <a:stretch>
            <a:fillRect/>
          </a:stretch>
        </p:blipFill>
        <p:spPr>
          <a:xfrm>
            <a:off x="4746997" y="3975461"/>
            <a:ext cx="7153275" cy="552450"/>
          </a:xfrm>
          <a:prstGeom prst="rect">
            <a:avLst/>
          </a:prstGeom>
        </p:spPr>
      </p:pic>
    </p:spTree>
    <p:extLst>
      <p:ext uri="{BB962C8B-B14F-4D97-AF65-F5344CB8AC3E}">
        <p14:creationId xmlns:p14="http://schemas.microsoft.com/office/powerpoint/2010/main" val="3111104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42</a:t>
            </a:fld>
            <a:endParaRPr lang="de-DE" dirty="0"/>
          </a:p>
        </p:txBody>
      </p:sp>
      <p:sp>
        <p:nvSpPr>
          <p:cNvPr id="3" name="Textplatzhalter 2"/>
          <p:cNvSpPr>
            <a:spLocks noGrp="1"/>
          </p:cNvSpPr>
          <p:nvPr>
            <p:ph type="body" sz="quarter" idx="10"/>
          </p:nvPr>
        </p:nvSpPr>
        <p:spPr/>
        <p:txBody>
          <a:bodyPr/>
          <a:lstStyle/>
          <a:p>
            <a:r>
              <a:rPr lang="de-DE" dirty="0"/>
              <a:t>Leistungsfall</a:t>
            </a:r>
          </a:p>
          <a:p>
            <a:pPr marL="342900" indent="-342900">
              <a:buFont typeface="Wingdings" panose="05000000000000000000" pitchFamily="2" charset="2"/>
              <a:buChar char="Ø"/>
            </a:pP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Ø"/>
            </a:pPr>
            <a:r>
              <a:rPr lang="de-DE" dirty="0"/>
              <a:t>Auswertung des Gutachtens zog sich bis Ende Dezember 2023</a:t>
            </a:r>
          </a:p>
          <a:p>
            <a:pPr marL="342900" indent="-342900">
              <a:buFont typeface="Wingdings" panose="05000000000000000000" pitchFamily="2" charset="2"/>
              <a:buChar char="Ø"/>
            </a:pPr>
            <a:r>
              <a:rPr lang="de-DE" dirty="0">
                <a:solidFill>
                  <a:srgbClr val="00B050"/>
                </a:solidFill>
              </a:rPr>
              <a:t>29.12.2023 Leistungsanerkennung !</a:t>
            </a:r>
          </a:p>
          <a:p>
            <a:endParaRPr lang="de-DE" dirty="0">
              <a:solidFill>
                <a:srgbClr val="00B050"/>
              </a:solidFill>
            </a:endParaRPr>
          </a:p>
          <a:p>
            <a:pPr marL="342900" indent="-342900">
              <a:buFont typeface="Wingdings" panose="05000000000000000000" pitchFamily="2" charset="2"/>
              <a:buChar char="Ø"/>
            </a:pPr>
            <a:endParaRPr lang="de-DE" dirty="0">
              <a:solidFill>
                <a:srgbClr val="00B050"/>
              </a:solidFill>
            </a:endParaRPr>
          </a:p>
        </p:txBody>
      </p:sp>
      <p:sp>
        <p:nvSpPr>
          <p:cNvPr id="5" name="Titel 4"/>
          <p:cNvSpPr>
            <a:spLocks noGrp="1"/>
          </p:cNvSpPr>
          <p:nvPr>
            <p:ph type="title"/>
          </p:nvPr>
        </p:nvSpPr>
        <p:spPr/>
        <p:txBody>
          <a:bodyPr/>
          <a:lstStyle/>
          <a:p>
            <a:r>
              <a:rPr lang="de-DE" dirty="0"/>
              <a:t>Workshop</a:t>
            </a:r>
          </a:p>
        </p:txBody>
      </p:sp>
      <p:pic>
        <p:nvPicPr>
          <p:cNvPr id="7" name="Grafik 6">
            <a:extLst>
              <a:ext uri="{FF2B5EF4-FFF2-40B4-BE49-F238E27FC236}">
                <a16:creationId xmlns:a16="http://schemas.microsoft.com/office/drawing/2014/main" xmlns="" id="{065548DF-AB9D-48F2-AE6C-8033791813E1}"/>
              </a:ext>
            </a:extLst>
          </p:cNvPr>
          <p:cNvPicPr>
            <a:picLocks noChangeAspect="1"/>
          </p:cNvPicPr>
          <p:nvPr/>
        </p:nvPicPr>
        <p:blipFill>
          <a:blip r:embed="rId2"/>
          <a:stretch>
            <a:fillRect/>
          </a:stretch>
        </p:blipFill>
        <p:spPr>
          <a:xfrm>
            <a:off x="3177733" y="3670139"/>
            <a:ext cx="5257800" cy="2133600"/>
          </a:xfrm>
          <a:prstGeom prst="rect">
            <a:avLst/>
          </a:prstGeom>
        </p:spPr>
      </p:pic>
    </p:spTree>
    <p:extLst>
      <p:ext uri="{BB962C8B-B14F-4D97-AF65-F5344CB8AC3E}">
        <p14:creationId xmlns:p14="http://schemas.microsoft.com/office/powerpoint/2010/main" val="1645010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pPr marL="0" indent="0">
              <a:buNone/>
            </a:pPr>
            <a:endParaRPr lang="de-DE" sz="2400" u="sng"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r>
              <a:rPr lang="de-DE" dirty="0">
                <a:solidFill>
                  <a:srgbClr val="1D2D4B"/>
                </a:solidFill>
              </a:rPr>
              <a:t>Vielen Dank für Ihre Aufmerksamkeit!</a:t>
            </a:r>
          </a:p>
        </p:txBody>
      </p:sp>
    </p:spTree>
    <p:extLst>
      <p:ext uri="{BB962C8B-B14F-4D97-AF65-F5344CB8AC3E}">
        <p14:creationId xmlns:p14="http://schemas.microsoft.com/office/powerpoint/2010/main" val="359737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Krankenhaus-Zusatz</a:t>
            </a:r>
            <a:endParaRPr lang="de-DE" sz="2400" dirty="0"/>
          </a:p>
        </p:txBody>
      </p:sp>
      <p:sp>
        <p:nvSpPr>
          <p:cNvPr id="6" name="Inhaltsplatzhalter 2"/>
          <p:cNvSpPr txBox="1">
            <a:spLocks/>
          </p:cNvSpPr>
          <p:nvPr/>
        </p:nvSpPr>
        <p:spPr>
          <a:xfrm>
            <a:off x="689812" y="1933074"/>
            <a:ext cx="10716126" cy="4162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a:p>
          <a:p>
            <a:pPr marL="0" indent="0">
              <a:buNone/>
            </a:pPr>
            <a:endParaRPr lang="de-DE" sz="1800" dirty="0">
              <a:solidFill>
                <a:srgbClr val="1D2D4B"/>
              </a:solidFill>
            </a:endParaRPr>
          </a:p>
        </p:txBody>
      </p:sp>
      <p:pic>
        <p:nvPicPr>
          <p:cNvPr id="4" name="Grafik 3"/>
          <p:cNvPicPr>
            <a:picLocks noChangeAspect="1"/>
          </p:cNvPicPr>
          <p:nvPr/>
        </p:nvPicPr>
        <p:blipFill>
          <a:blip r:embed="rId2"/>
          <a:stretch>
            <a:fillRect/>
          </a:stretch>
        </p:blipFill>
        <p:spPr>
          <a:xfrm>
            <a:off x="409983" y="1600665"/>
            <a:ext cx="9776754" cy="4713401"/>
          </a:xfrm>
          <a:prstGeom prst="rect">
            <a:avLst/>
          </a:prstGeom>
        </p:spPr>
      </p:pic>
    </p:spTree>
    <p:extLst>
      <p:ext uri="{BB962C8B-B14F-4D97-AF65-F5344CB8AC3E}">
        <p14:creationId xmlns:p14="http://schemas.microsoft.com/office/powerpoint/2010/main" val="960739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Krankenhaus-Zusatz</a:t>
            </a:r>
            <a:endParaRPr lang="de-DE" sz="2400" dirty="0"/>
          </a:p>
        </p:txBody>
      </p:sp>
      <p:sp>
        <p:nvSpPr>
          <p:cNvPr id="6" name="Inhaltsplatzhalter 2"/>
          <p:cNvSpPr txBox="1">
            <a:spLocks/>
          </p:cNvSpPr>
          <p:nvPr/>
        </p:nvSpPr>
        <p:spPr>
          <a:xfrm>
            <a:off x="689812" y="1933074"/>
            <a:ext cx="10716126" cy="4162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200" b="1" dirty="0"/>
          </a:p>
          <a:p>
            <a:pPr marL="0" indent="0">
              <a:buNone/>
            </a:pPr>
            <a:endParaRPr lang="de-DE" sz="1800" dirty="0">
              <a:solidFill>
                <a:srgbClr val="1D2D4B"/>
              </a:solidFill>
            </a:endParaRPr>
          </a:p>
        </p:txBody>
      </p:sp>
      <p:pic>
        <p:nvPicPr>
          <p:cNvPr id="3" name="Grafik 2"/>
          <p:cNvPicPr>
            <a:picLocks noChangeAspect="1"/>
          </p:cNvPicPr>
          <p:nvPr/>
        </p:nvPicPr>
        <p:blipFill>
          <a:blip r:embed="rId2"/>
          <a:stretch>
            <a:fillRect/>
          </a:stretch>
        </p:blipFill>
        <p:spPr>
          <a:xfrm>
            <a:off x="473904" y="1834929"/>
            <a:ext cx="11382558" cy="2624775"/>
          </a:xfrm>
          <a:prstGeom prst="rect">
            <a:avLst/>
          </a:prstGeom>
        </p:spPr>
      </p:pic>
    </p:spTree>
    <p:extLst>
      <p:ext uri="{BB962C8B-B14F-4D97-AF65-F5344CB8AC3E}">
        <p14:creationId xmlns:p14="http://schemas.microsoft.com/office/powerpoint/2010/main" val="1977393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Zahnzusatz</a:t>
            </a:r>
            <a:endParaRPr lang="de-DE" sz="2400" dirty="0"/>
          </a:p>
        </p:txBody>
      </p:sp>
      <p:pic>
        <p:nvPicPr>
          <p:cNvPr id="3" name="Grafik 2"/>
          <p:cNvPicPr>
            <a:picLocks noChangeAspect="1"/>
          </p:cNvPicPr>
          <p:nvPr/>
        </p:nvPicPr>
        <p:blipFill>
          <a:blip r:embed="rId2"/>
          <a:stretch>
            <a:fillRect/>
          </a:stretch>
        </p:blipFill>
        <p:spPr>
          <a:xfrm>
            <a:off x="501432" y="1712090"/>
            <a:ext cx="10230736" cy="4380483"/>
          </a:xfrm>
          <a:prstGeom prst="rect">
            <a:avLst/>
          </a:prstGeom>
        </p:spPr>
      </p:pic>
    </p:spTree>
    <p:extLst>
      <p:ext uri="{BB962C8B-B14F-4D97-AF65-F5344CB8AC3E}">
        <p14:creationId xmlns:p14="http://schemas.microsoft.com/office/powerpoint/2010/main" val="211324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Zahnzusatz</a:t>
            </a:r>
            <a:endParaRPr lang="de-DE" sz="2400" dirty="0"/>
          </a:p>
        </p:txBody>
      </p:sp>
      <p:sp>
        <p:nvSpPr>
          <p:cNvPr id="6" name="Inhaltsplatzhalter 2"/>
          <p:cNvSpPr txBox="1">
            <a:spLocks/>
          </p:cNvSpPr>
          <p:nvPr/>
        </p:nvSpPr>
        <p:spPr>
          <a:xfrm>
            <a:off x="689812" y="1671118"/>
            <a:ext cx="10716126" cy="44248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solidFill>
                  <a:srgbClr val="1D2D4B"/>
                </a:solidFill>
              </a:rPr>
              <a:t>ERGO | Abschließen, wenn es eigentlich schon zu spät ist (ZEZ)</a:t>
            </a:r>
          </a:p>
          <a:p>
            <a:pPr>
              <a:buFont typeface="Wingdings" panose="05000000000000000000" pitchFamily="2" charset="2"/>
              <a:buChar char="§"/>
            </a:pPr>
            <a:endParaRPr lang="de-DE" sz="2000" b="1" dirty="0">
              <a:solidFill>
                <a:srgbClr val="1D2D4B"/>
              </a:solidFill>
            </a:endParaRPr>
          </a:p>
          <a:p>
            <a:pPr marL="0" indent="0">
              <a:buNone/>
            </a:pPr>
            <a:r>
              <a:rPr lang="de-DE" sz="2000" b="1" u="sng" dirty="0">
                <a:solidFill>
                  <a:srgbClr val="1D2D4B"/>
                </a:solidFill>
              </a:rPr>
              <a:t>Was ist versichert?</a:t>
            </a:r>
          </a:p>
          <a:p>
            <a:pPr>
              <a:buFont typeface="Wingdings" panose="05000000000000000000" pitchFamily="2" charset="2"/>
              <a:buChar char="§"/>
            </a:pPr>
            <a:r>
              <a:rPr lang="de-DE" sz="2000" dirty="0">
                <a:solidFill>
                  <a:srgbClr val="1D2D4B"/>
                </a:solidFill>
              </a:rPr>
              <a:t>Leistet ohne Wartezeit – auch bei laufenden Behandlungen (deren Beginn max. 6 Monate zurückliegt)</a:t>
            </a:r>
          </a:p>
          <a:p>
            <a:pPr>
              <a:buFont typeface="Wingdings" panose="05000000000000000000" pitchFamily="2" charset="2"/>
              <a:buChar char="§"/>
            </a:pPr>
            <a:r>
              <a:rPr lang="de-DE" sz="2000" dirty="0">
                <a:solidFill>
                  <a:srgbClr val="1D2D4B"/>
                </a:solidFill>
              </a:rPr>
              <a:t>Die GKV-Leistungen für Kronen, Brücken, Prothesen und Implantate werden verdoppelt, d.h. der Festzuschuss wird verdoppelt.</a:t>
            </a:r>
          </a:p>
          <a:p>
            <a:pPr>
              <a:buFont typeface="Wingdings" panose="05000000000000000000" pitchFamily="2" charset="2"/>
              <a:buChar char="§"/>
            </a:pPr>
            <a:r>
              <a:rPr lang="de-DE" sz="2000" dirty="0">
                <a:solidFill>
                  <a:srgbClr val="1D2D4B"/>
                </a:solidFill>
              </a:rPr>
              <a:t>Ersatz fehlender Zähne ist mitversichert</a:t>
            </a:r>
          </a:p>
          <a:p>
            <a:pPr>
              <a:buFont typeface="Wingdings" panose="05000000000000000000" pitchFamily="2" charset="2"/>
              <a:buChar char="§"/>
            </a:pPr>
            <a:r>
              <a:rPr lang="de-DE" sz="2000" dirty="0">
                <a:solidFill>
                  <a:srgbClr val="1D2D4B"/>
                </a:solidFill>
              </a:rPr>
              <a:t>Mindestvertragsdauer 24 Monate</a:t>
            </a:r>
          </a:p>
          <a:p>
            <a:pPr>
              <a:buFont typeface="Wingdings" panose="05000000000000000000" pitchFamily="2" charset="2"/>
              <a:buChar char="§"/>
            </a:pPr>
            <a:endParaRPr lang="de-DE" sz="2000" dirty="0">
              <a:solidFill>
                <a:srgbClr val="1D2D4B"/>
              </a:solidFill>
            </a:endParaRPr>
          </a:p>
          <a:p>
            <a:pPr>
              <a:buFont typeface="Wingdings" panose="05000000000000000000" pitchFamily="2" charset="2"/>
              <a:buChar char="§"/>
            </a:pPr>
            <a:r>
              <a:rPr lang="de-DE" sz="2000" dirty="0">
                <a:solidFill>
                  <a:srgbClr val="1D2D4B"/>
                </a:solidFill>
              </a:rPr>
              <a:t>Beitrag 30 Jahre: 33,90 € | Beitrag 60 Jahre: 33,90 € =&gt; Beitrag für 24 Monate 813,60 </a:t>
            </a:r>
            <a:r>
              <a:rPr lang="de-DE" sz="2000" dirty="0" smtClean="0">
                <a:solidFill>
                  <a:srgbClr val="1D2D4B"/>
                </a:solidFill>
              </a:rPr>
              <a:t>€</a:t>
            </a:r>
            <a:br>
              <a:rPr lang="de-DE" sz="2000" dirty="0" smtClean="0">
                <a:solidFill>
                  <a:srgbClr val="1D2D4B"/>
                </a:solidFill>
              </a:rPr>
            </a:br>
            <a:r>
              <a:rPr lang="de-DE" sz="2000" dirty="0" smtClean="0">
                <a:solidFill>
                  <a:srgbClr val="1D2D4B"/>
                </a:solidFill>
              </a:rPr>
              <a:t>					        ab 1.Mai =&gt; Beitrag für 24 Monate 907,20 €</a:t>
            </a:r>
            <a:endParaRPr lang="de-DE" sz="2000" dirty="0">
              <a:solidFill>
                <a:srgbClr val="1D2D4B"/>
              </a:solidFill>
            </a:endParaRPr>
          </a:p>
          <a:p>
            <a:pPr marL="0" indent="0">
              <a:buNone/>
            </a:pPr>
            <a:endParaRPr lang="de-DE" sz="2200" b="1" dirty="0"/>
          </a:p>
          <a:p>
            <a:pPr marL="0" indent="0">
              <a:buNone/>
            </a:pPr>
            <a:endParaRPr lang="de-DE" sz="1800" dirty="0">
              <a:solidFill>
                <a:srgbClr val="1D2D4B"/>
              </a:solidFill>
            </a:endParaRPr>
          </a:p>
        </p:txBody>
      </p:sp>
    </p:spTree>
    <p:extLst>
      <p:ext uri="{BB962C8B-B14F-4D97-AF65-F5344CB8AC3E}">
        <p14:creationId xmlns:p14="http://schemas.microsoft.com/office/powerpoint/2010/main" val="3629709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Zahnzusatz</a:t>
            </a:r>
            <a:endParaRPr lang="de-DE" sz="2400" dirty="0"/>
          </a:p>
        </p:txBody>
      </p:sp>
      <p:sp>
        <p:nvSpPr>
          <p:cNvPr id="6" name="Inhaltsplatzhalter 2"/>
          <p:cNvSpPr txBox="1">
            <a:spLocks/>
          </p:cNvSpPr>
          <p:nvPr/>
        </p:nvSpPr>
        <p:spPr>
          <a:xfrm>
            <a:off x="681791" y="1582886"/>
            <a:ext cx="10716126" cy="46810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u="sng" dirty="0">
                <a:solidFill>
                  <a:srgbClr val="1D2D4B"/>
                </a:solidFill>
              </a:rPr>
              <a:t>Kein Versicherungsschutz besteht für:</a:t>
            </a:r>
          </a:p>
          <a:p>
            <a:pPr fontAlgn="base"/>
            <a:r>
              <a:rPr lang="de-DE" sz="2000" dirty="0">
                <a:solidFill>
                  <a:srgbClr val="1D2D4B"/>
                </a:solidFill>
              </a:rPr>
              <a:t>Gebührenanteile, die den Vorschriften der jeweils gültigen Gebührenordnung für Zahnärzte (GOZ) bzw. Ärzte (GOÄ) nicht entsprechen oder die dort festgesetzten Höchstsätze überschreiten</a:t>
            </a:r>
          </a:p>
          <a:p>
            <a:pPr fontAlgn="base"/>
            <a:r>
              <a:rPr lang="de-DE" sz="2000" dirty="0">
                <a:solidFill>
                  <a:srgbClr val="1D2D4B"/>
                </a:solidFill>
              </a:rPr>
              <a:t>Zahnärztliche bzw. ärztliche Maßnahmen oder zahntechnische Laborarbeiten und Materialien, die das medizinisch notwendige Maß übersteigen. In diesen Fällen kann die ERGO Krankenversicherung AG Ihre Leistungen auf einen angemessenen Betrag herabsetzen</a:t>
            </a:r>
          </a:p>
          <a:p>
            <a:pPr fontAlgn="base"/>
            <a:r>
              <a:rPr lang="de-DE" sz="2000" dirty="0">
                <a:solidFill>
                  <a:srgbClr val="1D2D4B"/>
                </a:solidFill>
              </a:rPr>
              <a:t>Aufwendungen für die Heilbehandlung oder sonstige Leistungen, die in einem auffälligen Missverhältnis zu den erbrachten Leistungen stehen</a:t>
            </a:r>
          </a:p>
          <a:p>
            <a:pPr fontAlgn="base"/>
            <a:r>
              <a:rPr lang="de-DE" sz="2000" dirty="0">
                <a:solidFill>
                  <a:srgbClr val="1D2D4B"/>
                </a:solidFill>
              </a:rPr>
              <a:t>Über die Gebührenordnung für Zahnärzte (GOZ) bzw. Ärzte (GOÄ) hinausgehende vereinbarte Abrechnungen</a:t>
            </a:r>
          </a:p>
          <a:p>
            <a:pPr fontAlgn="base"/>
            <a:r>
              <a:rPr lang="de-DE" sz="2000" dirty="0">
                <a:solidFill>
                  <a:srgbClr val="1D2D4B"/>
                </a:solidFill>
              </a:rPr>
              <a:t>Funktionsanalytische und funktionstherapeutische Leistungen</a:t>
            </a:r>
          </a:p>
          <a:p>
            <a:pPr fontAlgn="base"/>
            <a:r>
              <a:rPr lang="de-DE" sz="2000" dirty="0">
                <a:solidFill>
                  <a:srgbClr val="1D2D4B"/>
                </a:solidFill>
              </a:rPr>
              <a:t>Keine Zahnbehandlung, keine Inlays</a:t>
            </a:r>
          </a:p>
          <a:p>
            <a:pPr fontAlgn="base"/>
            <a:endParaRPr lang="de-DE" sz="2000" dirty="0"/>
          </a:p>
          <a:p>
            <a:pPr marL="0" indent="0">
              <a:buNone/>
            </a:pPr>
            <a:endParaRPr lang="de-DE" sz="2200" b="1" dirty="0"/>
          </a:p>
          <a:p>
            <a:pPr marL="0" indent="0">
              <a:buNone/>
            </a:pPr>
            <a:endParaRPr lang="de-DE" sz="1800" dirty="0">
              <a:solidFill>
                <a:srgbClr val="1D2D4B"/>
              </a:solidFill>
            </a:endParaRPr>
          </a:p>
        </p:txBody>
      </p:sp>
    </p:spTree>
    <p:extLst>
      <p:ext uri="{BB962C8B-B14F-4D97-AF65-F5344CB8AC3E}">
        <p14:creationId xmlns:p14="http://schemas.microsoft.com/office/powerpoint/2010/main" val="423839534"/>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2544</Words>
  <Application>Microsoft Office PowerPoint</Application>
  <PresentationFormat>Breitbild</PresentationFormat>
  <Paragraphs>312</Paragraphs>
  <Slides>43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43</vt:i4>
      </vt:variant>
    </vt:vector>
  </HeadingPairs>
  <TitlesOfParts>
    <vt:vector size="49" baseType="lpstr">
      <vt:lpstr>Arial</vt:lpstr>
      <vt:lpstr>Calibri</vt:lpstr>
      <vt:lpstr>Symbol</vt:lpstr>
      <vt:lpstr>Times New Roman</vt:lpstr>
      <vt:lpstr>Wingdings</vt:lpstr>
      <vt:lpstr>Design_afm</vt:lpstr>
      <vt:lpstr>Herzlich Willkommen!</vt:lpstr>
      <vt:lpstr>Agenda</vt:lpstr>
      <vt:lpstr>Krankenhaus-Zusatz</vt:lpstr>
      <vt:lpstr>Krankenhaus-Zusatz</vt:lpstr>
      <vt:lpstr>Krankenhaus-Zusatz</vt:lpstr>
      <vt:lpstr>Krankenhaus-Zusatz</vt:lpstr>
      <vt:lpstr>Zahnzusatz</vt:lpstr>
      <vt:lpstr>Zahnzusatz</vt:lpstr>
      <vt:lpstr>Zahnzusatz</vt:lpstr>
      <vt:lpstr>Zahnzusatz</vt:lpstr>
      <vt:lpstr>Zahnzusatz</vt:lpstr>
      <vt:lpstr>PowerPoint-Präsentation</vt:lpstr>
      <vt:lpstr>Wenn nichts mehr geht</vt:lpstr>
      <vt:lpstr>Dont‘s</vt:lpstr>
      <vt:lpstr>Stressfreie Korrespondenz | Beispiel Gliederung</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Workshop</vt:lpstr>
      <vt:lpstr>Beispiele aus der Leistungsfallbegleitung / Motorradunfall im Alter von      54 Jahren / Werkzeugmacher / BU-Rente 1.500 €</vt:lpstr>
      <vt:lpstr>Beispiele aus der Leistungsfallbegleitung / Brustkrebs im Alter von           35 Jahren / Frisörmeisterin / BU-Rente 1.200 €</vt:lpstr>
      <vt:lpstr>Beispiele aus der Leistungsfallbegleitung / Long Covid im Alter von          37 Jahren / Krankenschwester / BU-Rente / 1.330 €</vt:lpstr>
      <vt:lpstr>Beispiele aus der Leistungsfallbegleitung / Long Covid im Alter von          37 Jahren / Krankenschwester / BU-Rente 1.330 €</vt:lpstr>
      <vt:lpstr>Workshop</vt:lpstr>
      <vt:lpstr>Workshop</vt:lpstr>
      <vt:lpstr>Workshop</vt:lpstr>
      <vt:lpstr>Workshop</vt:lpstr>
      <vt:lpstr>Workshop</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Juschkus, Heiko</cp:lastModifiedBy>
  <cp:revision>393</cp:revision>
  <cp:lastPrinted>2020-02-18T10:04:02Z</cp:lastPrinted>
  <dcterms:created xsi:type="dcterms:W3CDTF">2020-01-30T08:12:46Z</dcterms:created>
  <dcterms:modified xsi:type="dcterms:W3CDTF">2024-04-25T10:11:36Z</dcterms:modified>
</cp:coreProperties>
</file>