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7"/>
  </p:notesMasterIdLst>
  <p:handoutMasterIdLst>
    <p:handoutMasterId r:id="rId8"/>
  </p:handoutMasterIdLst>
  <p:sldIdLst>
    <p:sldId id="257" r:id="rId2"/>
    <p:sldId id="258" r:id="rId3"/>
    <p:sldId id="260" r:id="rId4"/>
    <p:sldId id="261" r:id="rId5"/>
    <p:sldId id="262" r:id="rId6"/>
  </p:sldIdLst>
  <p:sldSz cx="12192000" cy="6858000"/>
  <p:notesSz cx="6761163" cy="99425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136" autoAdjust="0"/>
    <p:restoredTop sz="94870" autoAdjust="0"/>
  </p:normalViewPr>
  <p:slideViewPr>
    <p:cSldViewPr snapToGrid="0" showGuides="1">
      <p:cViewPr varScale="1">
        <p:scale>
          <a:sx n="128" d="100"/>
          <a:sy n="128" d="100"/>
        </p:scale>
        <p:origin x="150" y="144"/>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29837" cy="49885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29763" y="0"/>
            <a:ext cx="2929837" cy="498853"/>
          </a:xfrm>
          <a:prstGeom prst="rect">
            <a:avLst/>
          </a:prstGeom>
        </p:spPr>
        <p:txBody>
          <a:bodyPr vert="horz" lIns="91440" tIns="45720" rIns="91440" bIns="45720" rtlCol="0"/>
          <a:lstStyle>
            <a:lvl1pPr algn="r">
              <a:defRPr sz="1200"/>
            </a:lvl1pPr>
          </a:lstStyle>
          <a:p>
            <a:fld id="{BC262AAD-EE45-4569-A43C-3777BCDBA7C9}" type="datetimeFigureOut">
              <a:rPr lang="de-DE" smtClean="0"/>
              <a:t>20.07.2021</a:t>
            </a:fld>
            <a:endParaRPr lang="de-DE"/>
          </a:p>
        </p:txBody>
      </p:sp>
      <p:sp>
        <p:nvSpPr>
          <p:cNvPr id="4" name="Fußzeilenplatzhalter 3"/>
          <p:cNvSpPr>
            <a:spLocks noGrp="1"/>
          </p:cNvSpPr>
          <p:nvPr>
            <p:ph type="ftr" sz="quarter" idx="2"/>
          </p:nvPr>
        </p:nvSpPr>
        <p:spPr>
          <a:xfrm>
            <a:off x="1" y="9443664"/>
            <a:ext cx="2929837" cy="49885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29763" y="9443664"/>
            <a:ext cx="2929837" cy="498852"/>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29837" cy="49885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29763" y="0"/>
            <a:ext cx="2929837" cy="498853"/>
          </a:xfrm>
          <a:prstGeom prst="rect">
            <a:avLst/>
          </a:prstGeom>
        </p:spPr>
        <p:txBody>
          <a:bodyPr vert="horz" lIns="91440" tIns="45720" rIns="91440" bIns="45720" rtlCol="0"/>
          <a:lstStyle>
            <a:lvl1pPr algn="r">
              <a:defRPr sz="1200"/>
            </a:lvl1pPr>
          </a:lstStyle>
          <a:p>
            <a:fld id="{5AC9ED1C-5157-4F32-B542-B10EF038D16B}" type="datetimeFigureOut">
              <a:rPr lang="de-DE" smtClean="0"/>
              <a:t>20.07.2021</a:t>
            </a:fld>
            <a:endParaRPr lang="de-DE"/>
          </a:p>
        </p:txBody>
      </p:sp>
      <p:sp>
        <p:nvSpPr>
          <p:cNvPr id="4" name="Folienbildplatzhalter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6117" y="4784835"/>
            <a:ext cx="5408930" cy="3914865"/>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1" y="9443664"/>
            <a:ext cx="2929837" cy="49885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29763" y="9443664"/>
            <a:ext cx="2929837" cy="498852"/>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1"/>
          <p:cNvSpPr txBox="1">
            <a:spLocks/>
          </p:cNvSpPr>
          <p:nvPr/>
        </p:nvSpPr>
        <p:spPr>
          <a:xfrm>
            <a:off x="3782860" y="3144870"/>
            <a:ext cx="6212909" cy="1325563"/>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err="1" smtClean="0"/>
              <a:t>TrainEE</a:t>
            </a:r>
            <a:r>
              <a:rPr lang="de-DE" dirty="0" smtClean="0"/>
              <a:t> – Programm </a:t>
            </a:r>
          </a:p>
          <a:p>
            <a:endParaRPr lang="de-DE" dirty="0" smtClean="0"/>
          </a:p>
          <a:p>
            <a:r>
              <a:rPr lang="de-DE" dirty="0" smtClean="0"/>
              <a:t>ZIELE UND Rahmenbedingungen</a:t>
            </a:r>
            <a:endParaRPr lang="de-DE" dirty="0"/>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half" idx="2"/>
          </p:nvPr>
        </p:nvSpPr>
        <p:spPr/>
        <p:txBody>
          <a:bodyPr/>
          <a:lstStyle/>
          <a:p>
            <a:r>
              <a:rPr lang="de-DE" sz="1200" b="1" dirty="0" smtClean="0"/>
              <a:t>Markttendenzen </a:t>
            </a:r>
            <a:endParaRPr lang="de-DE" sz="1200" dirty="0"/>
          </a:p>
          <a:p>
            <a:r>
              <a:rPr lang="de-DE" sz="1200" dirty="0"/>
              <a:t>Das Geschäftsfeld der Finanzdienstleistungen ist von zunehmender Komplexität geprägt. Wachsende Anforderungen an die Leistungsfähigkeit der Berater im Kontext unzähliger Produktinnovationen und Diversifikationen bestimmen die Rahmenbedingungen. Steigende Bedürfnisse der Privat- und Firmenkunden und die großen administrativen sowie rechtlichen Auswirkungen der Vermittlerrichtlinie, der VVG Novelle sowie der Finanzdienstleistungsmarktrichtlinie prägen das Tagesgeschäft. </a:t>
            </a:r>
          </a:p>
          <a:p>
            <a:r>
              <a:rPr lang="de-DE" sz="1200" dirty="0"/>
              <a:t>Zukünftig wird der deutsche Finanzdienstleistungsmarkt mehr als jemals zuvor durch starken Nachfragebedarf, enorme Komplexität und hohe Preissensibilität bestimmt werden. Aufgrund der vielschichtigen gesetzlichen Rahmenbedingungen des Versorgungs- und Steuersystems, umfangreicher </a:t>
            </a:r>
            <a:r>
              <a:rPr lang="de-DE" sz="1200" dirty="0" smtClean="0"/>
              <a:t>Demografie bedingter Kürzungen </a:t>
            </a:r>
            <a:r>
              <a:rPr lang="de-DE" sz="1200" dirty="0"/>
              <a:t>der staatlichen Transferleistungen und der zunehmenden Verschärfung der Anforderungsprofile an die Vermittler und die Produktgeber sind für die nächsten Jahre starke Konsolidierungen aber auch große Wachstumsperspektiven für leistungsstarke Marktteilnehmer zu erwarten. </a:t>
            </a:r>
          </a:p>
          <a:p>
            <a:r>
              <a:rPr lang="de-DE" sz="1200" dirty="0"/>
              <a:t>Produktgeber werden insbesondere anhand Ihrer Finanz- und Leistungsstärke bewertet. Die Volatilität der Kapitalmärkte und die gesteigerten Eigenkapitalvorschriften für Banken und Versicherungen werden diese Tendenz zusätzlich verschärfen. </a:t>
            </a:r>
          </a:p>
          <a:p>
            <a:r>
              <a:rPr lang="de-DE" sz="1200" dirty="0"/>
              <a:t>Auch der Erfolg der Vermittler wird immer mehr von qualitativen Aspekten abhängen. Hierbei wird die erfolgreiche Kundenberatung von möglichst vielschichtigen Kenntnissen über den Markt, praxisnahen Anwendungen sowie von den selektierten Zugängen zu höchster Produktqualität bestimmt. Innerhalb der deregulierten Märkte sind unterschiedlichste Produktdifferenzierungen entstanden. Die Auswahl der passenden und notwendigen Produktlösungen verlangt einen detaillierten Informations- und Beratungsbedarf. </a:t>
            </a:r>
          </a:p>
          <a:p>
            <a:r>
              <a:rPr lang="de-DE" sz="1200" dirty="0"/>
              <a:t>Der Erfolg des einzelnen Kundenberaters wird demzufolge wesentlich von der Entwicklung der persönlichen Qualifikation, der Qualität der anzubietenden Produkte und von der Fortschrittlichkeit der unternehmerischen Gestaltung bestimmt werden. </a:t>
            </a:r>
          </a:p>
          <a:p>
            <a:r>
              <a:rPr lang="de-DE" sz="1200" dirty="0"/>
              <a:t>Die Weichen müssen gestellt werden… </a:t>
            </a:r>
          </a:p>
        </p:txBody>
      </p:sp>
      <p:sp>
        <p:nvSpPr>
          <p:cNvPr id="4" name="Titel 3"/>
          <p:cNvSpPr>
            <a:spLocks noGrp="1"/>
          </p:cNvSpPr>
          <p:nvPr>
            <p:ph type="title"/>
          </p:nvPr>
        </p:nvSpPr>
        <p:spPr/>
        <p:txBody>
          <a:bodyPr/>
          <a:lstStyle/>
          <a:p>
            <a:r>
              <a:rPr lang="de-DE" dirty="0" smtClean="0"/>
              <a:t>ZIELE UND Rahmenbedingungen</a:t>
            </a:r>
            <a:endParaRPr lang="de-DE" dirty="0"/>
          </a:p>
        </p:txBody>
      </p:sp>
    </p:spTree>
    <p:extLst>
      <p:ext uri="{BB962C8B-B14F-4D97-AF65-F5344CB8AC3E}">
        <p14:creationId xmlns:p14="http://schemas.microsoft.com/office/powerpoint/2010/main" val="3462286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3</a:t>
            </a:fld>
            <a:endParaRPr lang="de-DE" dirty="0"/>
          </a:p>
        </p:txBody>
      </p:sp>
      <p:sp>
        <p:nvSpPr>
          <p:cNvPr id="7" name="Textplatzhalter 6"/>
          <p:cNvSpPr>
            <a:spLocks noGrp="1"/>
          </p:cNvSpPr>
          <p:nvPr>
            <p:ph type="body" sz="half" idx="2"/>
          </p:nvPr>
        </p:nvSpPr>
        <p:spPr>
          <a:xfrm>
            <a:off x="364220" y="1625665"/>
            <a:ext cx="11343218" cy="4796592"/>
          </a:xfrm>
        </p:spPr>
        <p:txBody>
          <a:bodyPr/>
          <a:lstStyle/>
          <a:p>
            <a:r>
              <a:rPr lang="de-DE" sz="1200" b="1" dirty="0" smtClean="0"/>
              <a:t>Das </a:t>
            </a:r>
            <a:r>
              <a:rPr lang="de-DE" sz="1200" b="1" dirty="0"/>
              <a:t>Programm </a:t>
            </a:r>
            <a:r>
              <a:rPr lang="de-DE" sz="1200" b="1" dirty="0" smtClean="0"/>
              <a:t>- </a:t>
            </a:r>
            <a:r>
              <a:rPr lang="de-DE" sz="1200" dirty="0" smtClean="0"/>
              <a:t>Wir </a:t>
            </a:r>
            <a:r>
              <a:rPr lang="de-DE" sz="1200" dirty="0"/>
              <a:t>wollen Talente finden und zu Topberatern mit nachhaltiger Zukunftsperspektive entwickeln. </a:t>
            </a:r>
          </a:p>
          <a:p>
            <a:pPr algn="just"/>
            <a:r>
              <a:rPr lang="de-DE" sz="1200" dirty="0" smtClean="0"/>
              <a:t>Die </a:t>
            </a:r>
            <a:r>
              <a:rPr lang="de-DE" sz="1200" dirty="0"/>
              <a:t>strategische Entwicklung des Erfolgs eines Mitarbeiters fußt auf einer praxisnahen Einarbeitung, Förderung und Qualifikation. Wir verfügen über die hierfür notwendige Erfahrung und entwickeln individuelle Einarbeitungsstrategien. Demzufolge ist dieses Programm ein Angebot zur Begründung einer nachhaltig </a:t>
            </a:r>
            <a:r>
              <a:rPr lang="de-DE" sz="1200" dirty="0"/>
              <a:t>erfolgreichen Karriere im Zukunftsmarkt der Finanzdienstleistung und richtet sich an zielorientierte und ambitionierte Nachwuchskräfte, die einen hohen Wert auf die Qualität ihrer Dienstleistung legen. </a:t>
            </a:r>
            <a:endParaRPr lang="de-DE" sz="1200" dirty="0"/>
          </a:p>
          <a:p>
            <a:pPr algn="just"/>
            <a:r>
              <a:rPr lang="de-DE" sz="1200" dirty="0"/>
              <a:t>Innerhalb </a:t>
            </a:r>
            <a:r>
              <a:rPr lang="de-DE" sz="1200" dirty="0"/>
              <a:t>der einjährigen Dauer des Programms </a:t>
            </a:r>
            <a:r>
              <a:rPr lang="de-DE" sz="1200" dirty="0"/>
              <a:t>bieten wir eine professionelle Vorbereitung </a:t>
            </a:r>
            <a:r>
              <a:rPr lang="de-DE" sz="1200" dirty="0"/>
              <a:t>auf die für die Registrierung als Versicherungsvermittler geforderte Sachkundeprüfung </a:t>
            </a:r>
            <a:r>
              <a:rPr lang="de-DE" sz="1200" dirty="0"/>
              <a:t>(Versicherungsfachfrau / -mann (IHK)) und übernehmen etwaig anfallende </a:t>
            </a:r>
            <a:r>
              <a:rPr lang="de-DE" sz="1200" dirty="0"/>
              <a:t>Kosten eines externen </a:t>
            </a:r>
            <a:r>
              <a:rPr lang="de-DE" sz="1200" dirty="0"/>
              <a:t>Bildungsdienstleisters. Der </a:t>
            </a:r>
            <a:r>
              <a:rPr lang="de-DE" sz="1200" dirty="0"/>
              <a:t>Trainee </a:t>
            </a:r>
            <a:r>
              <a:rPr lang="de-DE" sz="1200" dirty="0"/>
              <a:t>erlernt zudem vielschichtige </a:t>
            </a:r>
            <a:r>
              <a:rPr lang="de-DE" sz="1200" dirty="0"/>
              <a:t>für den weiteren Karriereweg </a:t>
            </a:r>
            <a:r>
              <a:rPr lang="de-DE" sz="1200" dirty="0"/>
              <a:t>wichtige </a:t>
            </a:r>
            <a:r>
              <a:rPr lang="de-DE" sz="1200" dirty="0"/>
              <a:t>fachliche sowie unternehmensstrategische </a:t>
            </a:r>
            <a:r>
              <a:rPr lang="de-DE" sz="1200" dirty="0"/>
              <a:t>Grundfähigkeiten durch die </a:t>
            </a:r>
            <a:r>
              <a:rPr lang="de-DE" sz="1200" dirty="0"/>
              <a:t>Teilnahme an diversen Qualifikationselementen der afm </a:t>
            </a:r>
            <a:r>
              <a:rPr lang="de-DE" sz="1200" dirty="0"/>
              <a:t>Akademie. Darüber hinaus erfolgt eine angeleitete </a:t>
            </a:r>
            <a:r>
              <a:rPr lang="de-DE" sz="1200" dirty="0"/>
              <a:t>Entwicklung von Kundenbeständen inklusive der begleiteten Kundenberatung der verschiedensten Beratungssegmente. Der Trainee wird als Mitglied eines regionalen Beraterteams in den Geschäftsbetrieb integriert und erlernt unter Anleitung eines erfahrenen Beraters die Grundzüge des erfolgreichen Geschäftsprozesses. Die regelmäßige Büroanwesenheit nach den Vorgaben des verantwortlichen Beraters gewährleistet zudem den praktischen </a:t>
            </a:r>
            <a:r>
              <a:rPr lang="de-DE" sz="1200" dirty="0"/>
              <a:t>Coaching Erfolg</a:t>
            </a:r>
            <a:r>
              <a:rPr lang="de-DE" sz="1200" dirty="0"/>
              <a:t>. Bereits in dieser Phase partizipiert der Trainee erfolgsorientiert an den Geschäftsergebnissen und die entwickelten Kundenbeziehungen werden dem Kundenbestand zukunftsorientiert zugeordnet. </a:t>
            </a:r>
          </a:p>
          <a:p>
            <a:pPr algn="just"/>
            <a:r>
              <a:rPr lang="de-DE" sz="1200" dirty="0"/>
              <a:t>Der Vergütungsanteil wird für den an dem Programm teilnehmenden Trainee und den ausbildungsverantwortlichen Berater jeweils für die einjährige Dauer des Programms zusätzlich mit 2,- € Traineebonus </a:t>
            </a:r>
            <a:r>
              <a:rPr lang="de-DE" sz="1200" dirty="0"/>
              <a:t>je Umsatzeinheit auf </a:t>
            </a:r>
            <a:r>
              <a:rPr lang="de-DE" sz="1200" dirty="0"/>
              <a:t>das abgerechnete bewertete Geschäftsergebnis </a:t>
            </a:r>
            <a:r>
              <a:rPr lang="de-DE" sz="1200" dirty="0"/>
              <a:t>vergütet, wobei der Trainee innerhalb des Programms die Tätigkeit nach den Regeln des afm Positionierungs- und Vergütungsplans in der Position eines Assistenten aufnimmt. </a:t>
            </a:r>
            <a:r>
              <a:rPr lang="de-DE" sz="1200" dirty="0"/>
              <a:t>Die Probezeit für das Programm beträgt sechs </a:t>
            </a:r>
            <a:r>
              <a:rPr lang="de-DE" sz="1200" dirty="0"/>
              <a:t>Monate und sieht hierbei eine </a:t>
            </a:r>
            <a:r>
              <a:rPr lang="de-DE" sz="1200" dirty="0"/>
              <a:t>Mindestproduktivität in Höhe von 500 abgerechneten Umsatzeinheiten </a:t>
            </a:r>
            <a:r>
              <a:rPr lang="de-DE" sz="1200" dirty="0"/>
              <a:t>vor. Für die sechs- bis zwölfmonatige </a:t>
            </a:r>
            <a:r>
              <a:rPr lang="de-DE" sz="1200" dirty="0"/>
              <a:t>Startphase </a:t>
            </a:r>
            <a:r>
              <a:rPr lang="de-DE" sz="1200" dirty="0"/>
              <a:t>kann eine </a:t>
            </a:r>
            <a:r>
              <a:rPr lang="de-DE" sz="1200" dirty="0"/>
              <a:t>geglättete Provisionsbevorschussung </a:t>
            </a:r>
            <a:r>
              <a:rPr lang="de-DE" sz="1200" dirty="0"/>
              <a:t>individuell in einem Kontokorrent festgelegt </a:t>
            </a:r>
            <a:r>
              <a:rPr lang="de-DE" sz="1200" dirty="0"/>
              <a:t>werden. Nach erfolgreichem Abschluss der Qualifikationsmaßnahmen des Programms und den hiermit praktisch begründeten Kundenbeständen wird somit ein optimales Fundament für den weiteren beruflichen Karriereweg geschaffen. Der Einstieg in ein attraktives Vergütungspaket mit höchsten Karrierechancen ist gelungen. </a:t>
            </a:r>
            <a:r>
              <a:rPr lang="de-DE" sz="1200" dirty="0"/>
              <a:t>Nach dem im Sinne des Programms erfolgreich absolvierten Tätigkeitsbeginn wird eine einmalige Bonusprovisionszahlung in Höhe von 3.000,- € der Provisionsabrechnung des Trainee gutgeschrieben. Diese Zahlung setzt neben dem Sachkundenachweis auch voraus, dass innerhalb der ersten zwölf Monate der Tätigkeit eine Mindestproduktivität in Höhe von abgerechneten oder zur Abrechnung anstehenden 1.000 Umsatzeinheiten für substanzhaltiges Geschäft nachgewiesen werden und die Tätigkeit fortgesetzt wird.     </a:t>
            </a:r>
          </a:p>
          <a:p>
            <a:pPr algn="just"/>
            <a:r>
              <a:rPr lang="de-DE" sz="1200" dirty="0"/>
              <a:t>Grundsätzlich </a:t>
            </a:r>
            <a:r>
              <a:rPr lang="de-DE" sz="1200" dirty="0"/>
              <a:t>verschafft das Programm die besten Voraussetzungen, um die Chancen des Marktes zu nutzen und einen dauerhaften beruflichen Erfolg zu gewährleisten. </a:t>
            </a:r>
            <a:r>
              <a:rPr lang="de-DE" sz="1200" dirty="0"/>
              <a:t>Die </a:t>
            </a:r>
            <a:r>
              <a:rPr lang="de-DE" sz="1200" dirty="0"/>
              <a:t>Weichen sind gestellt… </a:t>
            </a:r>
          </a:p>
        </p:txBody>
      </p:sp>
      <p:sp>
        <p:nvSpPr>
          <p:cNvPr id="6" name="Titel 5"/>
          <p:cNvSpPr>
            <a:spLocks noGrp="1"/>
          </p:cNvSpPr>
          <p:nvPr>
            <p:ph type="title"/>
          </p:nvPr>
        </p:nvSpPr>
        <p:spPr/>
        <p:txBody>
          <a:bodyPr/>
          <a:lstStyle/>
          <a:p>
            <a:r>
              <a:rPr lang="de-DE" dirty="0" smtClean="0"/>
              <a:t>ZIELE UND Rahmenbedingungen</a:t>
            </a:r>
            <a:endParaRPr lang="de-DE" dirty="0"/>
          </a:p>
        </p:txBody>
      </p:sp>
    </p:spTree>
    <p:extLst>
      <p:ext uri="{BB962C8B-B14F-4D97-AF65-F5344CB8AC3E}">
        <p14:creationId xmlns:p14="http://schemas.microsoft.com/office/powerpoint/2010/main" val="1671218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3" name="Textplatzhalter 2"/>
          <p:cNvSpPr>
            <a:spLocks noGrp="1"/>
          </p:cNvSpPr>
          <p:nvPr>
            <p:ph type="body" sz="half" idx="2"/>
          </p:nvPr>
        </p:nvSpPr>
        <p:spPr/>
        <p:txBody>
          <a:bodyPr/>
          <a:lstStyle/>
          <a:p>
            <a:pPr>
              <a:lnSpc>
                <a:spcPct val="100000"/>
              </a:lnSpc>
              <a:spcBef>
                <a:spcPts val="0"/>
              </a:spcBef>
            </a:pPr>
            <a:r>
              <a:rPr lang="de-DE" sz="1200" b="1" dirty="0" smtClean="0"/>
              <a:t>Ausbildungsinhalte </a:t>
            </a:r>
            <a:r>
              <a:rPr lang="de-DE" sz="1200" b="1" dirty="0"/>
              <a:t>des Programms: </a:t>
            </a:r>
            <a:endParaRPr lang="de-DE" sz="1200" dirty="0"/>
          </a:p>
          <a:p>
            <a:pPr>
              <a:lnSpc>
                <a:spcPct val="100000"/>
              </a:lnSpc>
              <a:spcBef>
                <a:spcPts val="0"/>
              </a:spcBef>
            </a:pPr>
            <a:r>
              <a:rPr lang="de-DE" sz="1200" dirty="0"/>
              <a:t>+ </a:t>
            </a:r>
            <a:r>
              <a:rPr lang="de-DE" sz="1200" dirty="0" smtClean="0"/>
              <a:t>Sachkundelehrgang Versicherungsfachfrau / -mann (IHK)</a:t>
            </a:r>
          </a:p>
          <a:p>
            <a:pPr>
              <a:lnSpc>
                <a:spcPct val="100000"/>
              </a:lnSpc>
              <a:spcBef>
                <a:spcPts val="0"/>
              </a:spcBef>
            </a:pPr>
            <a:r>
              <a:rPr lang="de-DE" sz="1200" dirty="0" smtClean="0"/>
              <a:t>+ Systematisches </a:t>
            </a:r>
            <a:r>
              <a:rPr lang="de-DE" sz="1200" dirty="0"/>
              <a:t>Kundenbedarfsanalyseverfahren und strategische Kundenakquisition </a:t>
            </a:r>
          </a:p>
          <a:p>
            <a:pPr>
              <a:lnSpc>
                <a:spcPct val="100000"/>
              </a:lnSpc>
              <a:spcBef>
                <a:spcPts val="0"/>
              </a:spcBef>
            </a:pPr>
            <a:r>
              <a:rPr lang="de-DE" sz="1200" dirty="0"/>
              <a:t>+ Relevante Markt- und Produktkenntnisse </a:t>
            </a:r>
          </a:p>
          <a:p>
            <a:pPr>
              <a:lnSpc>
                <a:spcPct val="100000"/>
              </a:lnSpc>
              <a:spcBef>
                <a:spcPts val="0"/>
              </a:spcBef>
            </a:pPr>
            <a:r>
              <a:rPr lang="de-DE" sz="1200" dirty="0"/>
              <a:t>+ Fachliche Grundlagen zum Steuer- und Sozialversicherungssystem </a:t>
            </a:r>
          </a:p>
          <a:p>
            <a:pPr>
              <a:lnSpc>
                <a:spcPct val="100000"/>
              </a:lnSpc>
              <a:spcBef>
                <a:spcPts val="0"/>
              </a:spcBef>
            </a:pPr>
            <a:r>
              <a:rPr lang="de-DE" sz="1200" dirty="0"/>
              <a:t>+ Praktische Kundenberatung und Verkaufsleitfäden </a:t>
            </a:r>
          </a:p>
          <a:p>
            <a:pPr>
              <a:lnSpc>
                <a:spcPct val="100000"/>
              </a:lnSpc>
              <a:spcBef>
                <a:spcPts val="0"/>
              </a:spcBef>
            </a:pPr>
            <a:r>
              <a:rPr lang="de-DE" sz="1200" dirty="0"/>
              <a:t>+ Administrative Organisation und effektive Anwendung der verschiedenen IT Systeme </a:t>
            </a:r>
          </a:p>
          <a:p>
            <a:pPr>
              <a:lnSpc>
                <a:spcPct val="100000"/>
              </a:lnSpc>
              <a:spcBef>
                <a:spcPts val="0"/>
              </a:spcBef>
            </a:pPr>
            <a:r>
              <a:rPr lang="de-DE" sz="1200" dirty="0"/>
              <a:t>+ Prüfung zur/m Versicherungsfachfrau/-fachmann (IHK) und Ausbildungsbeginn zum Finanzwirt (</a:t>
            </a:r>
            <a:r>
              <a:rPr lang="de-DE" sz="1200" dirty="0" err="1"/>
              <a:t>bbw</a:t>
            </a:r>
            <a:r>
              <a:rPr lang="de-DE" sz="1200" dirty="0"/>
              <a:t>) </a:t>
            </a:r>
          </a:p>
          <a:p>
            <a:pPr>
              <a:lnSpc>
                <a:spcPct val="100000"/>
              </a:lnSpc>
              <a:spcBef>
                <a:spcPts val="0"/>
              </a:spcBef>
            </a:pPr>
            <a:r>
              <a:rPr lang="de-DE" sz="1200" dirty="0"/>
              <a:t>+ Kommunikative Grundfähigkeiten und strategische Gesprächsführung </a:t>
            </a:r>
          </a:p>
          <a:p>
            <a:pPr>
              <a:lnSpc>
                <a:spcPct val="100000"/>
              </a:lnSpc>
              <a:spcBef>
                <a:spcPts val="0"/>
              </a:spcBef>
            </a:pPr>
            <a:r>
              <a:rPr lang="de-DE" sz="1200" dirty="0"/>
              <a:t>+ Vertriebliche Arbeitsorganisation </a:t>
            </a:r>
          </a:p>
          <a:p>
            <a:pPr>
              <a:lnSpc>
                <a:spcPct val="100000"/>
              </a:lnSpc>
              <a:spcBef>
                <a:spcPts val="0"/>
              </a:spcBef>
            </a:pPr>
            <a:r>
              <a:rPr lang="de-DE" sz="1200" dirty="0"/>
              <a:t>+ Ziel- und Aufgabenplanung </a:t>
            </a:r>
          </a:p>
          <a:p>
            <a:pPr>
              <a:lnSpc>
                <a:spcPct val="100000"/>
              </a:lnSpc>
              <a:spcBef>
                <a:spcPts val="0"/>
              </a:spcBef>
            </a:pPr>
            <a:r>
              <a:rPr lang="de-DE" sz="1200" dirty="0"/>
              <a:t>+ Empathie und Strukturgrammanalyse </a:t>
            </a:r>
            <a:endParaRPr lang="de-DE" sz="1200" dirty="0" smtClean="0"/>
          </a:p>
          <a:p>
            <a:pPr>
              <a:lnSpc>
                <a:spcPct val="100000"/>
              </a:lnSpc>
              <a:spcBef>
                <a:spcPts val="0"/>
              </a:spcBef>
            </a:pPr>
            <a:endParaRPr lang="de-DE" sz="1200" dirty="0"/>
          </a:p>
          <a:p>
            <a:pPr>
              <a:lnSpc>
                <a:spcPct val="100000"/>
              </a:lnSpc>
              <a:spcBef>
                <a:spcPts val="0"/>
              </a:spcBef>
            </a:pPr>
            <a:r>
              <a:rPr lang="de-DE" sz="1200" dirty="0"/>
              <a:t>Dieses Programm richtet sich in erster Linie an Berufsneulinge nach Abschluss einer kaufmännischen Ausbildung oder eines Hochschulstudiums. </a:t>
            </a:r>
          </a:p>
          <a:p>
            <a:pPr>
              <a:lnSpc>
                <a:spcPct val="100000"/>
              </a:lnSpc>
              <a:spcBef>
                <a:spcPts val="0"/>
              </a:spcBef>
            </a:pPr>
            <a:r>
              <a:rPr lang="de-DE" sz="1200" dirty="0"/>
              <a:t>Da letztendlich die persönliche Eignung des Einzelnen entscheidet, können sich auch branchenfremde Quereinsteiger für dieses Programm qualifizieren. Die Bewertungen der persönlichen Anforderungen an den Trainee ergeben sich aus einer durchzuführenden Bewerbungsanalyse. </a:t>
            </a:r>
            <a:endParaRPr lang="de-DE" sz="1200" dirty="0" smtClean="0"/>
          </a:p>
          <a:p>
            <a:pPr>
              <a:lnSpc>
                <a:spcPct val="100000"/>
              </a:lnSpc>
              <a:spcBef>
                <a:spcPts val="0"/>
              </a:spcBef>
            </a:pPr>
            <a:endParaRPr lang="de-DE" sz="1200" dirty="0"/>
          </a:p>
          <a:p>
            <a:pPr>
              <a:lnSpc>
                <a:spcPct val="100000"/>
              </a:lnSpc>
              <a:spcBef>
                <a:spcPts val="0"/>
              </a:spcBef>
            </a:pPr>
            <a:r>
              <a:rPr lang="de-DE" sz="1200" b="1" dirty="0"/>
              <a:t>Grundsätzliche und allgemeine Anforderungen an den Trainee: </a:t>
            </a:r>
            <a:endParaRPr lang="de-DE" sz="1200" dirty="0"/>
          </a:p>
          <a:p>
            <a:pPr>
              <a:lnSpc>
                <a:spcPct val="100000"/>
              </a:lnSpc>
              <a:spcBef>
                <a:spcPts val="0"/>
              </a:spcBef>
            </a:pPr>
            <a:r>
              <a:rPr lang="de-DE" sz="1200" dirty="0"/>
              <a:t>+ Lernbereitschaft </a:t>
            </a:r>
          </a:p>
          <a:p>
            <a:pPr>
              <a:lnSpc>
                <a:spcPct val="100000"/>
              </a:lnSpc>
              <a:spcBef>
                <a:spcPts val="0"/>
              </a:spcBef>
            </a:pPr>
            <a:r>
              <a:rPr lang="de-DE" sz="1200" dirty="0"/>
              <a:t>+ Erfolgsmotivation </a:t>
            </a:r>
          </a:p>
          <a:p>
            <a:pPr>
              <a:lnSpc>
                <a:spcPct val="100000"/>
              </a:lnSpc>
              <a:spcBef>
                <a:spcPts val="0"/>
              </a:spcBef>
            </a:pPr>
            <a:r>
              <a:rPr lang="de-DE" sz="1200" dirty="0"/>
              <a:t>+ Erfolgsdisziplin </a:t>
            </a:r>
          </a:p>
          <a:p>
            <a:pPr>
              <a:lnSpc>
                <a:spcPct val="100000"/>
              </a:lnSpc>
              <a:spcBef>
                <a:spcPts val="0"/>
              </a:spcBef>
            </a:pPr>
            <a:r>
              <a:rPr lang="de-DE" sz="1200" dirty="0"/>
              <a:t>+ Kaufmännische Ausbildung oder abgeschlossenes Hochschulstudium </a:t>
            </a:r>
          </a:p>
          <a:p>
            <a:pPr>
              <a:lnSpc>
                <a:spcPct val="100000"/>
              </a:lnSpc>
              <a:spcBef>
                <a:spcPts val="0"/>
              </a:spcBef>
            </a:pPr>
            <a:r>
              <a:rPr lang="de-DE" sz="1200" dirty="0"/>
              <a:t>+ Branchenneulinge mit Entwicklungspotential nach Bewertung einer Bewerbungsanalyse </a:t>
            </a:r>
          </a:p>
          <a:p>
            <a:pPr>
              <a:lnSpc>
                <a:spcPct val="100000"/>
              </a:lnSpc>
              <a:spcBef>
                <a:spcPts val="0"/>
              </a:spcBef>
            </a:pPr>
            <a:r>
              <a:rPr lang="de-DE" sz="1200" dirty="0"/>
              <a:t>+ Angestrebte hauptberufliche Tätigkeit </a:t>
            </a:r>
          </a:p>
          <a:p>
            <a:pPr>
              <a:lnSpc>
                <a:spcPct val="100000"/>
              </a:lnSpc>
              <a:spcBef>
                <a:spcPts val="0"/>
              </a:spcBef>
            </a:pPr>
            <a:r>
              <a:rPr lang="de-DE" sz="1200" dirty="0"/>
              <a:t>+ Kommunikationsfähigkeit </a:t>
            </a:r>
          </a:p>
          <a:p>
            <a:pPr>
              <a:lnSpc>
                <a:spcPct val="100000"/>
              </a:lnSpc>
              <a:spcBef>
                <a:spcPts val="0"/>
              </a:spcBef>
            </a:pPr>
            <a:r>
              <a:rPr lang="de-DE" sz="1200" dirty="0"/>
              <a:t>+ Zuverlässigkeit </a:t>
            </a:r>
          </a:p>
        </p:txBody>
      </p:sp>
      <p:sp>
        <p:nvSpPr>
          <p:cNvPr id="4" name="Titel 3"/>
          <p:cNvSpPr>
            <a:spLocks noGrp="1"/>
          </p:cNvSpPr>
          <p:nvPr>
            <p:ph type="title"/>
          </p:nvPr>
        </p:nvSpPr>
        <p:spPr/>
        <p:txBody>
          <a:bodyPr/>
          <a:lstStyle/>
          <a:p>
            <a:r>
              <a:rPr lang="de-DE" dirty="0" smtClean="0"/>
              <a:t>ZIELE UND Rahmenbedingungen</a:t>
            </a:r>
            <a:endParaRPr lang="de-DE" dirty="0"/>
          </a:p>
        </p:txBody>
      </p:sp>
    </p:spTree>
    <p:extLst>
      <p:ext uri="{BB962C8B-B14F-4D97-AF65-F5344CB8AC3E}">
        <p14:creationId xmlns:p14="http://schemas.microsoft.com/office/powerpoint/2010/main" val="4000172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5" name="Textplatzhalter 4"/>
          <p:cNvSpPr>
            <a:spLocks noGrp="1"/>
          </p:cNvSpPr>
          <p:nvPr>
            <p:ph type="body" sz="half" idx="12"/>
          </p:nvPr>
        </p:nvSpPr>
        <p:spPr/>
        <p:txBody>
          <a:bodyPr/>
          <a:lstStyle/>
          <a:p>
            <a:endParaRPr lang="de-DE" sz="1200" dirty="0"/>
          </a:p>
          <a:p>
            <a:pPr>
              <a:lnSpc>
                <a:spcPct val="100000"/>
              </a:lnSpc>
              <a:spcBef>
                <a:spcPts val="0"/>
              </a:spcBef>
            </a:pPr>
            <a:r>
              <a:rPr lang="de-DE" sz="1400" dirty="0"/>
              <a:t>Ausbildung/Qualifizierung </a:t>
            </a:r>
          </a:p>
          <a:p>
            <a:pPr>
              <a:lnSpc>
                <a:spcPct val="100000"/>
              </a:lnSpc>
              <a:spcBef>
                <a:spcPts val="0"/>
              </a:spcBef>
            </a:pPr>
            <a:r>
              <a:rPr lang="de-DE" sz="1400" dirty="0"/>
              <a:t>Persönliches Coaching </a:t>
            </a:r>
          </a:p>
          <a:p>
            <a:pPr>
              <a:lnSpc>
                <a:spcPct val="100000"/>
              </a:lnSpc>
              <a:spcBef>
                <a:spcPts val="0"/>
              </a:spcBef>
            </a:pPr>
            <a:r>
              <a:rPr lang="de-DE" sz="1400" dirty="0"/>
              <a:t>Unterstützung in Kundengesprächen/Prozesstraining </a:t>
            </a:r>
          </a:p>
          <a:p>
            <a:pPr>
              <a:lnSpc>
                <a:spcPct val="100000"/>
              </a:lnSpc>
              <a:spcBef>
                <a:spcPts val="0"/>
              </a:spcBef>
            </a:pPr>
            <a:r>
              <a:rPr lang="de-DE" sz="1400" dirty="0"/>
              <a:t>Trainee-Programm / Professional-Programm </a:t>
            </a:r>
          </a:p>
          <a:p>
            <a:pPr>
              <a:lnSpc>
                <a:spcPct val="100000"/>
              </a:lnSpc>
              <a:spcBef>
                <a:spcPts val="0"/>
              </a:spcBef>
            </a:pPr>
            <a:r>
              <a:rPr lang="de-DE" sz="1400" dirty="0"/>
              <a:t>Vermittlerrichtlinienfestigkeit und VSH </a:t>
            </a:r>
          </a:p>
          <a:p>
            <a:pPr>
              <a:lnSpc>
                <a:spcPct val="100000"/>
              </a:lnSpc>
              <a:spcBef>
                <a:spcPts val="0"/>
              </a:spcBef>
            </a:pPr>
            <a:r>
              <a:rPr lang="de-DE" sz="1400" dirty="0"/>
              <a:t>Vertriebliches Geschäftsmodell/unternehmerische Perspektive </a:t>
            </a:r>
          </a:p>
          <a:p>
            <a:pPr>
              <a:lnSpc>
                <a:spcPct val="100000"/>
              </a:lnSpc>
              <a:spcBef>
                <a:spcPts val="0"/>
              </a:spcBef>
            </a:pPr>
            <a:r>
              <a:rPr lang="de-DE" sz="1400" dirty="0"/>
              <a:t>VVG und VVV konforme Strategien </a:t>
            </a:r>
          </a:p>
          <a:p>
            <a:pPr>
              <a:lnSpc>
                <a:spcPct val="100000"/>
              </a:lnSpc>
              <a:spcBef>
                <a:spcPts val="0"/>
              </a:spcBef>
            </a:pPr>
            <a:r>
              <a:rPr lang="de-DE" sz="1400" dirty="0"/>
              <a:t>Lizenz Kapitalanlageberatung/mobiles Banking </a:t>
            </a:r>
          </a:p>
          <a:p>
            <a:pPr>
              <a:lnSpc>
                <a:spcPct val="100000"/>
              </a:lnSpc>
              <a:spcBef>
                <a:spcPts val="0"/>
              </a:spcBef>
            </a:pPr>
            <a:r>
              <a:rPr lang="de-DE" sz="1400" dirty="0"/>
              <a:t>Erfahrungsschatz/Wertschöpfung </a:t>
            </a:r>
          </a:p>
          <a:p>
            <a:pPr>
              <a:lnSpc>
                <a:spcPct val="100000"/>
              </a:lnSpc>
              <a:spcBef>
                <a:spcPts val="0"/>
              </a:spcBef>
            </a:pPr>
            <a:r>
              <a:rPr lang="de-DE" sz="1400" dirty="0"/>
              <a:t>Kompetenznetzwerk/Expertenunterstützung </a:t>
            </a:r>
          </a:p>
          <a:p>
            <a:pPr>
              <a:lnSpc>
                <a:spcPct val="100000"/>
              </a:lnSpc>
              <a:spcBef>
                <a:spcPts val="0"/>
              </a:spcBef>
            </a:pPr>
            <a:r>
              <a:rPr lang="de-DE" sz="1400" dirty="0"/>
              <a:t>Explizites und implizites Wissen </a:t>
            </a:r>
          </a:p>
          <a:p>
            <a:pPr>
              <a:lnSpc>
                <a:spcPct val="100000"/>
              </a:lnSpc>
              <a:spcBef>
                <a:spcPts val="0"/>
              </a:spcBef>
            </a:pPr>
            <a:r>
              <a:rPr lang="de-DE" sz="1400" dirty="0"/>
              <a:t>Einkaufsvorteile Material und Produkte </a:t>
            </a:r>
          </a:p>
          <a:p>
            <a:pPr>
              <a:lnSpc>
                <a:spcPct val="100000"/>
              </a:lnSpc>
              <a:spcBef>
                <a:spcPts val="0"/>
              </a:spcBef>
            </a:pPr>
            <a:r>
              <a:rPr lang="de-DE" sz="1400" dirty="0"/>
              <a:t>Marketing/Image/CI </a:t>
            </a:r>
          </a:p>
          <a:p>
            <a:pPr>
              <a:lnSpc>
                <a:spcPct val="100000"/>
              </a:lnSpc>
              <a:spcBef>
                <a:spcPts val="0"/>
              </a:spcBef>
            </a:pPr>
            <a:r>
              <a:rPr lang="de-DE" sz="1400" dirty="0"/>
              <a:t>Innovationsdynamik </a:t>
            </a:r>
          </a:p>
          <a:p>
            <a:pPr>
              <a:lnSpc>
                <a:spcPct val="100000"/>
              </a:lnSpc>
              <a:spcBef>
                <a:spcPts val="0"/>
              </a:spcBef>
            </a:pPr>
            <a:r>
              <a:rPr lang="de-DE" sz="1400" dirty="0"/>
              <a:t>Unternehmerische Beteiligung/Partnerbeteiligungsplan </a:t>
            </a:r>
          </a:p>
          <a:p>
            <a:pPr>
              <a:lnSpc>
                <a:spcPct val="100000"/>
              </a:lnSpc>
              <a:spcBef>
                <a:spcPts val="0"/>
              </a:spcBef>
            </a:pPr>
            <a:r>
              <a:rPr lang="de-DE" sz="1400" dirty="0"/>
              <a:t>Zuverlässige Vergütung inklusive Bestandsprovision </a:t>
            </a:r>
          </a:p>
          <a:p>
            <a:pPr>
              <a:lnSpc>
                <a:spcPct val="100000"/>
              </a:lnSpc>
              <a:spcBef>
                <a:spcPts val="0"/>
              </a:spcBef>
            </a:pPr>
            <a:r>
              <a:rPr lang="de-DE" sz="1400" dirty="0"/>
              <a:t>Vertriebsstrategie </a:t>
            </a:r>
          </a:p>
        </p:txBody>
      </p:sp>
      <p:sp>
        <p:nvSpPr>
          <p:cNvPr id="4" name="Titel 3"/>
          <p:cNvSpPr>
            <a:spLocks noGrp="1"/>
          </p:cNvSpPr>
          <p:nvPr>
            <p:ph type="title"/>
          </p:nvPr>
        </p:nvSpPr>
        <p:spPr/>
        <p:txBody>
          <a:bodyPr/>
          <a:lstStyle/>
          <a:p>
            <a:r>
              <a:rPr lang="de-DE" dirty="0" smtClean="0"/>
              <a:t>Backup Wissensunternehmer</a:t>
            </a:r>
            <a:endParaRPr lang="de-DE" dirty="0"/>
          </a:p>
        </p:txBody>
      </p:sp>
      <p:sp>
        <p:nvSpPr>
          <p:cNvPr id="7" name="Textplatzhalter 6"/>
          <p:cNvSpPr>
            <a:spLocks noGrp="1"/>
          </p:cNvSpPr>
          <p:nvPr>
            <p:ph type="body" sz="quarter" idx="15"/>
          </p:nvPr>
        </p:nvSpPr>
        <p:spPr>
          <a:xfrm>
            <a:off x="364585" y="1755536"/>
            <a:ext cx="7532505" cy="740189"/>
          </a:xfrm>
        </p:spPr>
        <p:txBody>
          <a:bodyPr/>
          <a:lstStyle/>
          <a:p>
            <a:endParaRPr lang="de-DE" dirty="0"/>
          </a:p>
          <a:p>
            <a:r>
              <a:rPr lang="de-DE" b="1" dirty="0"/>
              <a:t>Schlüsselfaktoren für den Erfolg mit afm: </a:t>
            </a:r>
            <a:endParaRPr lang="de-DE" dirty="0"/>
          </a:p>
        </p:txBody>
      </p:sp>
      <p:sp>
        <p:nvSpPr>
          <p:cNvPr id="8" name="Textplatzhalter 7"/>
          <p:cNvSpPr>
            <a:spLocks noGrp="1"/>
          </p:cNvSpPr>
          <p:nvPr>
            <p:ph type="body" sz="half" idx="16"/>
          </p:nvPr>
        </p:nvSpPr>
        <p:spPr/>
        <p:txBody>
          <a:bodyPr/>
          <a:lstStyle/>
          <a:p>
            <a:pPr marL="342000" indent="-342000" defTabSz="720000">
              <a:lnSpc>
                <a:spcPct val="100000"/>
              </a:lnSpc>
              <a:buFont typeface="Wingdings" panose="05000000000000000000" pitchFamily="2" charset="2"/>
              <a:buChar char="§"/>
            </a:pPr>
            <a:endParaRPr lang="de-DE" sz="1400" dirty="0"/>
          </a:p>
          <a:p>
            <a:pPr marL="342000" indent="-342000" defTabSz="720000">
              <a:lnSpc>
                <a:spcPct val="100000"/>
              </a:lnSpc>
              <a:buFont typeface="Wingdings" panose="05000000000000000000" pitchFamily="2" charset="2"/>
              <a:buChar char="§"/>
            </a:pPr>
            <a:r>
              <a:rPr lang="de-DE" sz="1400" dirty="0"/>
              <a:t>Informationsgeschwindigkeit </a:t>
            </a:r>
          </a:p>
          <a:p>
            <a:pPr marL="342000" indent="-342000" defTabSz="720000">
              <a:lnSpc>
                <a:spcPct val="100000"/>
              </a:lnSpc>
              <a:buFont typeface="Wingdings" panose="05000000000000000000" pitchFamily="2" charset="2"/>
              <a:buChar char="§"/>
            </a:pPr>
            <a:r>
              <a:rPr lang="de-DE" sz="1400" dirty="0" err="1"/>
              <a:t>FinanzOffice</a:t>
            </a:r>
            <a:r>
              <a:rPr lang="de-DE" sz="1400" dirty="0"/>
              <a:t> (Online-Kundenverwaltung) </a:t>
            </a:r>
          </a:p>
          <a:p>
            <a:pPr marL="342000" indent="-342000" defTabSz="720000">
              <a:lnSpc>
                <a:spcPct val="100000"/>
              </a:lnSpc>
              <a:buFont typeface="Wingdings" panose="05000000000000000000" pitchFamily="2" charset="2"/>
              <a:buChar char="§"/>
            </a:pPr>
            <a:r>
              <a:rPr lang="de-DE" sz="1400" dirty="0"/>
              <a:t>Finanzplan/Risikoplan (Richtlinienkonformität) </a:t>
            </a:r>
          </a:p>
          <a:p>
            <a:pPr marL="342000" indent="-342000" defTabSz="720000">
              <a:lnSpc>
                <a:spcPct val="100000"/>
              </a:lnSpc>
              <a:buFont typeface="Wingdings" panose="05000000000000000000" pitchFamily="2" charset="2"/>
              <a:buChar char="§"/>
            </a:pPr>
            <a:r>
              <a:rPr lang="de-DE" sz="1400" dirty="0"/>
              <a:t>Vergleichssoftware (LV, PKV, SHUK,…) </a:t>
            </a:r>
          </a:p>
          <a:p>
            <a:pPr marL="342000" indent="-342000" defTabSz="720000">
              <a:lnSpc>
                <a:spcPct val="100000"/>
              </a:lnSpc>
              <a:buFont typeface="Wingdings" panose="05000000000000000000" pitchFamily="2" charset="2"/>
              <a:buChar char="§"/>
            </a:pPr>
            <a:r>
              <a:rPr lang="de-DE" sz="1400" dirty="0"/>
              <a:t>Fondsplattform (Multidepotverwaltung) </a:t>
            </a:r>
          </a:p>
          <a:p>
            <a:pPr marL="342000" indent="-342000" defTabSz="720000">
              <a:lnSpc>
                <a:spcPct val="100000"/>
              </a:lnSpc>
              <a:buFont typeface="Wingdings" panose="05000000000000000000" pitchFamily="2" charset="2"/>
              <a:buChar char="§"/>
            </a:pPr>
            <a:r>
              <a:rPr lang="de-DE" sz="1400" dirty="0"/>
              <a:t>Baufinanzierungsplattform mit </a:t>
            </a:r>
            <a:r>
              <a:rPr lang="de-DE" sz="1400" dirty="0" smtClean="0"/>
              <a:t>über </a:t>
            </a:r>
            <a:r>
              <a:rPr lang="de-DE" sz="1400" dirty="0"/>
              <a:t>400 Darlehensgebern </a:t>
            </a:r>
          </a:p>
          <a:p>
            <a:pPr marL="342000" indent="-342000" defTabSz="720000">
              <a:lnSpc>
                <a:spcPct val="100000"/>
              </a:lnSpc>
              <a:buFont typeface="Wingdings" panose="05000000000000000000" pitchFamily="2" charset="2"/>
              <a:buChar char="§"/>
            </a:pPr>
            <a:r>
              <a:rPr lang="de-DE" sz="1400" dirty="0"/>
              <a:t>Angebotsplattform als Terminal Server </a:t>
            </a:r>
          </a:p>
          <a:p>
            <a:pPr marL="342000" indent="-342000" defTabSz="720000">
              <a:lnSpc>
                <a:spcPct val="100000"/>
              </a:lnSpc>
              <a:buFont typeface="Wingdings" panose="05000000000000000000" pitchFamily="2" charset="2"/>
              <a:buChar char="§"/>
            </a:pPr>
            <a:r>
              <a:rPr lang="de-DE" sz="1400" dirty="0"/>
              <a:t>Intranet/Archive </a:t>
            </a:r>
          </a:p>
          <a:p>
            <a:pPr marL="342000" indent="-342000" defTabSz="720000">
              <a:lnSpc>
                <a:spcPct val="100000"/>
              </a:lnSpc>
              <a:buFont typeface="Wingdings" panose="05000000000000000000" pitchFamily="2" charset="2"/>
              <a:buChar char="§"/>
            </a:pPr>
            <a:r>
              <a:rPr lang="de-DE" sz="1400" dirty="0"/>
              <a:t>Internet/Homepage/Kundenlounge </a:t>
            </a:r>
          </a:p>
          <a:p>
            <a:pPr marL="342000" indent="-342000" defTabSz="720000">
              <a:lnSpc>
                <a:spcPct val="100000"/>
              </a:lnSpc>
              <a:buFont typeface="Wingdings" panose="05000000000000000000" pitchFamily="2" charset="2"/>
              <a:buChar char="§"/>
            </a:pPr>
            <a:r>
              <a:rPr lang="de-DE" sz="1400" dirty="0"/>
              <a:t>Deckungskonzepte Privat- und Firmengeschäft </a:t>
            </a:r>
          </a:p>
          <a:p>
            <a:pPr marL="342000" indent="-342000" defTabSz="720000">
              <a:lnSpc>
                <a:spcPct val="100000"/>
              </a:lnSpc>
              <a:buFont typeface="Wingdings" panose="05000000000000000000" pitchFamily="2" charset="2"/>
              <a:buChar char="§"/>
            </a:pPr>
            <a:r>
              <a:rPr lang="de-DE" sz="1400" dirty="0"/>
              <a:t>Pensionsmanagement/Belegschaftskonzepte </a:t>
            </a:r>
          </a:p>
          <a:p>
            <a:pPr marL="342000" indent="-342000" defTabSz="720000">
              <a:lnSpc>
                <a:spcPct val="100000"/>
              </a:lnSpc>
              <a:buFont typeface="Wingdings" panose="05000000000000000000" pitchFamily="2" charset="2"/>
              <a:buChar char="§"/>
            </a:pPr>
            <a:r>
              <a:rPr lang="de-DE" sz="1400" dirty="0"/>
              <a:t>Alleinstellungsprodukte/Exklusivität </a:t>
            </a:r>
          </a:p>
          <a:p>
            <a:pPr marL="342000" indent="-342000" defTabSz="720000">
              <a:lnSpc>
                <a:spcPct val="100000"/>
              </a:lnSpc>
              <a:buFont typeface="Wingdings" panose="05000000000000000000" pitchFamily="2" charset="2"/>
              <a:buChar char="§"/>
            </a:pPr>
            <a:r>
              <a:rPr lang="de-DE" sz="1400" dirty="0"/>
              <a:t>Markteinfluss </a:t>
            </a:r>
          </a:p>
          <a:p>
            <a:pPr marL="342000" indent="-342000" defTabSz="720000">
              <a:lnSpc>
                <a:spcPct val="100000"/>
              </a:lnSpc>
              <a:buFont typeface="Wingdings" panose="05000000000000000000" pitchFamily="2" charset="2"/>
              <a:buChar char="§"/>
            </a:pPr>
            <a:r>
              <a:rPr lang="de-DE" sz="1400" dirty="0"/>
              <a:t>Verkaufsleitfäden </a:t>
            </a:r>
          </a:p>
          <a:p>
            <a:pPr marL="342000" indent="-342000" defTabSz="720000">
              <a:lnSpc>
                <a:spcPct val="100000"/>
              </a:lnSpc>
              <a:buFont typeface="Wingdings" panose="05000000000000000000" pitchFamily="2" charset="2"/>
              <a:buChar char="§"/>
            </a:pPr>
            <a:r>
              <a:rPr lang="de-DE" sz="1400" dirty="0" err="1"/>
              <a:t>Entscheidungsnavigationen</a:t>
            </a:r>
            <a:r>
              <a:rPr lang="de-DE" sz="1400" dirty="0"/>
              <a:t> und Detailinformationen </a:t>
            </a:r>
          </a:p>
          <a:p>
            <a:pPr marL="342000" indent="-342000" defTabSz="720000">
              <a:lnSpc>
                <a:spcPct val="100000"/>
              </a:lnSpc>
              <a:buFont typeface="Wingdings" panose="05000000000000000000" pitchFamily="2" charset="2"/>
              <a:buChar char="§"/>
            </a:pPr>
            <a:r>
              <a:rPr lang="de-DE" sz="1400" dirty="0"/>
              <a:t>Quotierungsservice Firmengeschäft </a:t>
            </a:r>
          </a:p>
          <a:p>
            <a:pPr marL="342000" indent="-342000" defTabSz="720000">
              <a:lnSpc>
                <a:spcPct val="100000"/>
              </a:lnSpc>
              <a:buFont typeface="Wingdings" panose="05000000000000000000" pitchFamily="2" charset="2"/>
              <a:buChar char="§"/>
            </a:pPr>
            <a:r>
              <a:rPr lang="de-DE" sz="1400" dirty="0"/>
              <a:t>Kapitalanlagen und Immobilienportfolio </a:t>
            </a:r>
          </a:p>
        </p:txBody>
      </p:sp>
      <p:pic>
        <p:nvPicPr>
          <p:cNvPr id="9" name="Grafik 8"/>
          <p:cNvPicPr>
            <a:picLocks noChangeAspect="1"/>
          </p:cNvPicPr>
          <p:nvPr/>
        </p:nvPicPr>
        <p:blipFill>
          <a:blip r:embed="rId2"/>
          <a:stretch>
            <a:fillRect/>
          </a:stretch>
        </p:blipFill>
        <p:spPr>
          <a:xfrm>
            <a:off x="7118177" y="329562"/>
            <a:ext cx="2571055" cy="1953928"/>
          </a:xfrm>
          <a:prstGeom prst="rect">
            <a:avLst/>
          </a:prstGeom>
        </p:spPr>
      </p:pic>
    </p:spTree>
    <p:extLst>
      <p:ext uri="{BB962C8B-B14F-4D97-AF65-F5344CB8AC3E}">
        <p14:creationId xmlns:p14="http://schemas.microsoft.com/office/powerpoint/2010/main" val="509696887"/>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afm_Master_16_9</Template>
  <TotalTime>0</TotalTime>
  <Words>977</Words>
  <Application>Microsoft Office PowerPoint</Application>
  <PresentationFormat>Breitbild</PresentationFormat>
  <Paragraphs>86</Paragraphs>
  <Slides>5</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5</vt:i4>
      </vt:variant>
    </vt:vector>
  </HeadingPairs>
  <TitlesOfParts>
    <vt:vector size="10" baseType="lpstr">
      <vt:lpstr>Arial</vt:lpstr>
      <vt:lpstr>Calibri</vt:lpstr>
      <vt:lpstr>Symbol</vt:lpstr>
      <vt:lpstr>Wingdings</vt:lpstr>
      <vt:lpstr>Design_afm</vt:lpstr>
      <vt:lpstr>PowerPoint-Präsentation</vt:lpstr>
      <vt:lpstr>ZIELE UND Rahmenbedingungen</vt:lpstr>
      <vt:lpstr>ZIELE UND Rahmenbedingungen</vt:lpstr>
      <vt:lpstr>ZIELE UND Rahmenbedingungen</vt:lpstr>
      <vt:lpstr>Backup Wissensunternehmer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Sventje Gregorowitsch</dc:creator>
  <cp:lastModifiedBy>Sventje Gregorowitsch</cp:lastModifiedBy>
  <cp:revision>41</cp:revision>
  <cp:lastPrinted>2021-07-20T09:34:20Z</cp:lastPrinted>
  <dcterms:created xsi:type="dcterms:W3CDTF">2019-11-28T14:38:27Z</dcterms:created>
  <dcterms:modified xsi:type="dcterms:W3CDTF">2021-07-20T12:08:18Z</dcterms:modified>
</cp:coreProperties>
</file>