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27"/>
  </p:notesMasterIdLst>
  <p:handoutMasterIdLst>
    <p:handoutMasterId r:id="rId28"/>
  </p:handoutMasterIdLst>
  <p:sldIdLst>
    <p:sldId id="259" r:id="rId2"/>
    <p:sldId id="266" r:id="rId3"/>
    <p:sldId id="261" r:id="rId4"/>
    <p:sldId id="260" r:id="rId5"/>
    <p:sldId id="269" r:id="rId6"/>
    <p:sldId id="267" r:id="rId7"/>
    <p:sldId id="268" r:id="rId8"/>
    <p:sldId id="262" r:id="rId9"/>
    <p:sldId id="263" r:id="rId10"/>
    <p:sldId id="271" r:id="rId11"/>
    <p:sldId id="272" r:id="rId12"/>
    <p:sldId id="273" r:id="rId13"/>
    <p:sldId id="274" r:id="rId14"/>
    <p:sldId id="275" r:id="rId15"/>
    <p:sldId id="265" r:id="rId16"/>
    <p:sldId id="335" r:id="rId17"/>
    <p:sldId id="344" r:id="rId18"/>
    <p:sldId id="346" r:id="rId19"/>
    <p:sldId id="349" r:id="rId20"/>
    <p:sldId id="365" r:id="rId21"/>
    <p:sldId id="276" r:id="rId22"/>
    <p:sldId id="277" r:id="rId23"/>
    <p:sldId id="366" r:id="rId24"/>
    <p:sldId id="278" r:id="rId25"/>
    <p:sldId id="279" r:id="rId26"/>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870" autoAdjust="0"/>
  </p:normalViewPr>
  <p:slideViewPr>
    <p:cSldViewPr snapToGrid="0" showGuides="1">
      <p:cViewPr varScale="1">
        <p:scale>
          <a:sx n="119" d="100"/>
          <a:sy n="119" d="100"/>
        </p:scale>
        <p:origin x="96" y="330"/>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19.06.2024</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19.06.2024</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609112846"/>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2400409732"/>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Tree>
    <p:extLst>
      <p:ext uri="{BB962C8B-B14F-4D97-AF65-F5344CB8AC3E}">
        <p14:creationId xmlns:p14="http://schemas.microsoft.com/office/powerpoint/2010/main" val="101680538"/>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2753224576"/>
      </p:ext>
    </p:extLst>
  </p:cSld>
  <p:clrMapOvr>
    <a:masterClrMapping/>
  </p:clrMapOvr>
  <p:extLst>
    <p:ext uri="{DCECCB84-F9BA-43D5-87BE-67443E8EF086}">
      <p15:sldGuideLst xmlns:p15="http://schemas.microsoft.com/office/powerpoint/2012/main">
        <p15:guide id="0" pos="3749" userDrawn="1">
          <p15:clr>
            <a:srgbClr val="FBAE40"/>
          </p15:clr>
        </p15:guide>
        <p15:guide id="1" orient="horz" pos="709">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69826491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1386536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77071719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4186436097"/>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74318469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63228627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8161994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493870253"/>
      </p:ext>
    </p:extLst>
  </p:cSld>
  <p:clrMapOvr>
    <a:masterClrMapping/>
  </p:clrMapOvr>
  <p:extLst>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72658043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760027067"/>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8971145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9580111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147972138"/>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3493796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2885231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p:txBody>
      </p:sp>
    </p:spTree>
    <p:extLst>
      <p:ext uri="{BB962C8B-B14F-4D97-AF65-F5344CB8AC3E}">
        <p14:creationId xmlns:p14="http://schemas.microsoft.com/office/powerpoint/2010/main" val="391973831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22685585"/>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96317985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4969156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Tree>
    <p:extLst>
      <p:ext uri="{BB962C8B-B14F-4D97-AF65-F5344CB8AC3E}">
        <p14:creationId xmlns:p14="http://schemas.microsoft.com/office/powerpoint/2010/main" val="70833997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006242864"/>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35507050"/>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49751667"/>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p:txBody>
      </p:sp>
    </p:spTree>
    <p:extLst>
      <p:ext uri="{BB962C8B-B14F-4D97-AF65-F5344CB8AC3E}">
        <p14:creationId xmlns:p14="http://schemas.microsoft.com/office/powerpoint/2010/main" val="271185646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p:txBody>
      </p:sp>
    </p:spTree>
    <p:extLst>
      <p:ext uri="{BB962C8B-B14F-4D97-AF65-F5344CB8AC3E}">
        <p14:creationId xmlns:p14="http://schemas.microsoft.com/office/powerpoint/2010/main" val="138941956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6386167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752963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1069658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9594746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7453573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57399765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60565276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3257004839"/>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78359097"/>
      </p:ext>
    </p:extLst>
  </p:cSld>
  <p:clrMapOvr>
    <a:masterClrMapping/>
  </p:clrMapOvr>
  <p:hf hdr="0" ftr="0" dt="0"/>
  <p:extLst>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90844845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88692648"/>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23774556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kreditconnect.de/app/ktv-select/antrag/MZ7j0STSiR5nVkenr-_S6iObuaIPpMrv/corporate.mkb/2gS7XYgHaeilHKXDmr22QOSHcQG#/agentur"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74859E4-AC48-4C2C-B40A-A61E9535A214}"/>
              </a:ext>
            </a:extLst>
          </p:cNvPr>
          <p:cNvSpPr>
            <a:spLocks noGrp="1"/>
          </p:cNvSpPr>
          <p:nvPr>
            <p:ph type="sldNum" sz="quarter" idx="4"/>
          </p:nvPr>
        </p:nvSpPr>
        <p:spPr/>
        <p:txBody>
          <a:bodyPr/>
          <a:lstStyle/>
          <a:p>
            <a:fld id="{0DB11324-E0A8-4199-978D-02885A0D0942}" type="slidenum">
              <a:rPr lang="de-DE" smtClean="0"/>
              <a:t>1</a:t>
            </a:fld>
            <a:endParaRPr lang="de-DE"/>
          </a:p>
        </p:txBody>
      </p:sp>
      <p:sp>
        <p:nvSpPr>
          <p:cNvPr id="3" name="Textplatzhalter 2">
            <a:extLst>
              <a:ext uri="{FF2B5EF4-FFF2-40B4-BE49-F238E27FC236}">
                <a16:creationId xmlns:a16="http://schemas.microsoft.com/office/drawing/2014/main" id="{97D7936C-A412-438F-85FE-1D3C424553E5}"/>
              </a:ext>
            </a:extLst>
          </p:cNvPr>
          <p:cNvSpPr>
            <a:spLocks noGrp="1"/>
          </p:cNvSpPr>
          <p:nvPr>
            <p:ph type="body" sz="half" idx="2"/>
          </p:nvPr>
        </p:nvSpPr>
        <p:spPr/>
        <p:txBody>
          <a:bodyPr/>
          <a:lstStyle/>
          <a:p>
            <a:pPr lvl="0"/>
            <a:r>
              <a:rPr lang="de-DE"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TOP</a:t>
            </a:r>
          </a:p>
          <a:p>
            <a:pPr marL="342900" lvl="0" indent="-342900">
              <a:buFont typeface="+mj-lt"/>
              <a:buAutoNum type="arabicPeriod"/>
            </a:pPr>
            <a:r>
              <a:rPr lang="de-DE"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Spezial-Straf-RS (Rahmenvereinbarung), Firmen-Rechtsschutz, Bestandsaktion</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de-DE"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Marktentwicklungen im Firmenversicherungsgeschäft</a:t>
            </a:r>
            <a:r>
              <a:rPr lang="de-DE"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de-DE"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Cyberversicherung update – neue Empfehlungen und Abwicklung über die </a:t>
            </a:r>
            <a:r>
              <a:rPr lang="de-DE"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Thinksurance</a:t>
            </a:r>
            <a:r>
              <a:rPr lang="de-DE"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Plattform</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de-DE"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Mietbürgschaften</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de-DE"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afm HDI </a:t>
            </a:r>
            <a:r>
              <a:rPr lang="de-DE"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commercial</a:t>
            </a:r>
            <a:r>
              <a:rPr lang="de-DE"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Pro – Auffrischung </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mj-lt"/>
              <a:buAutoNum type="arabicPeriod"/>
            </a:pPr>
            <a:r>
              <a:rPr lang="de-DE"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Neuigkeiten </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de-DE" dirty="0"/>
          </a:p>
        </p:txBody>
      </p:sp>
      <p:sp>
        <p:nvSpPr>
          <p:cNvPr id="4" name="Titel 3">
            <a:extLst>
              <a:ext uri="{FF2B5EF4-FFF2-40B4-BE49-F238E27FC236}">
                <a16:creationId xmlns:a16="http://schemas.microsoft.com/office/drawing/2014/main" id="{05DE1580-7165-4923-9A96-FE19EE7A21FE}"/>
              </a:ext>
            </a:extLst>
          </p:cNvPr>
          <p:cNvSpPr>
            <a:spLocks noGrp="1"/>
          </p:cNvSpPr>
          <p:nvPr>
            <p:ph type="title"/>
          </p:nvPr>
        </p:nvSpPr>
        <p:spPr/>
        <p:txBody>
          <a:bodyPr/>
          <a:lstStyle/>
          <a:p>
            <a:r>
              <a:rPr lang="de-DE" dirty="0"/>
              <a:t>ZW II Firmenversicherung </a:t>
            </a:r>
            <a:r>
              <a:rPr lang="de-DE" dirty="0" err="1"/>
              <a:t>midterm</a:t>
            </a:r>
            <a:r>
              <a:rPr lang="de-DE" dirty="0"/>
              <a:t>-updates 2024	</a:t>
            </a:r>
          </a:p>
        </p:txBody>
      </p:sp>
    </p:spTree>
    <p:extLst>
      <p:ext uri="{BB962C8B-B14F-4D97-AF65-F5344CB8AC3E}">
        <p14:creationId xmlns:p14="http://schemas.microsoft.com/office/powerpoint/2010/main" val="3760355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DF8DB8D-106A-47EC-B4F0-9DAB2C026E77}"/>
              </a:ext>
            </a:extLst>
          </p:cNvPr>
          <p:cNvSpPr>
            <a:spLocks noGrp="1"/>
          </p:cNvSpPr>
          <p:nvPr>
            <p:ph type="sldNum" sz="quarter" idx="4"/>
          </p:nvPr>
        </p:nvSpPr>
        <p:spPr/>
        <p:txBody>
          <a:bodyPr/>
          <a:lstStyle/>
          <a:p>
            <a:fld id="{0DB11324-E0A8-4199-978D-02885A0D0942}" type="slidenum">
              <a:rPr lang="de-DE" smtClean="0"/>
              <a:t>10</a:t>
            </a:fld>
            <a:endParaRPr lang="de-DE"/>
          </a:p>
        </p:txBody>
      </p:sp>
      <p:sp>
        <p:nvSpPr>
          <p:cNvPr id="3" name="Textplatzhalter 2">
            <a:extLst>
              <a:ext uri="{FF2B5EF4-FFF2-40B4-BE49-F238E27FC236}">
                <a16:creationId xmlns:a16="http://schemas.microsoft.com/office/drawing/2014/main" id="{F5B81371-DADD-49BD-80FA-7F011966EB0C}"/>
              </a:ext>
            </a:extLst>
          </p:cNvPr>
          <p:cNvSpPr>
            <a:spLocks noGrp="1"/>
          </p:cNvSpPr>
          <p:nvPr>
            <p:ph type="body" sz="half" idx="2"/>
          </p:nvPr>
        </p:nvSpPr>
        <p:spPr/>
        <p:txBody>
          <a:bodyPr/>
          <a:lstStyle/>
          <a:p>
            <a:pPr algn="l"/>
            <a:r>
              <a:rPr lang="de-DE" b="1" i="0" u="none" strike="noStrike" baseline="0" dirty="0">
                <a:solidFill>
                  <a:srgbClr val="000000"/>
                </a:solidFill>
                <a:latin typeface="+mj-lt"/>
              </a:rPr>
              <a:t>Ansätze zum Risikotransfer</a:t>
            </a:r>
          </a:p>
          <a:p>
            <a:pPr algn="l"/>
            <a:endParaRPr lang="de-DE" b="0" i="0" u="none" strike="noStrike" baseline="0" dirty="0">
              <a:solidFill>
                <a:srgbClr val="000000"/>
              </a:solidFill>
              <a:latin typeface="+mj-lt"/>
            </a:endParaRPr>
          </a:p>
          <a:p>
            <a:r>
              <a:rPr lang="de-DE" b="1" i="0" u="none" strike="noStrike" baseline="0" dirty="0">
                <a:latin typeface="+mj-lt"/>
              </a:rPr>
              <a:t>Klassischer Ansatz: </a:t>
            </a:r>
          </a:p>
          <a:p>
            <a:r>
              <a:rPr lang="de-DE" b="0" i="0" u="none" strike="noStrike" baseline="0" dirty="0">
                <a:latin typeface="+mj-lt"/>
              </a:rPr>
              <a:t>Risk Assessment und/oder Outside-In Scans, (ERGO, AXA, usw.)</a:t>
            </a:r>
          </a:p>
          <a:p>
            <a:r>
              <a:rPr lang="de-DE" b="0" i="0" u="none" strike="noStrike" baseline="0" dirty="0">
                <a:latin typeface="+mj-lt"/>
              </a:rPr>
              <a:t> </a:t>
            </a:r>
            <a:endParaRPr lang="de-DE" dirty="0">
              <a:latin typeface="+mj-lt"/>
            </a:endParaRPr>
          </a:p>
          <a:p>
            <a:r>
              <a:rPr lang="de-DE" b="1" dirty="0">
                <a:latin typeface="+mj-lt"/>
              </a:rPr>
              <a:t>Gemischter Ansatz: </a:t>
            </a:r>
          </a:p>
          <a:p>
            <a:r>
              <a:rPr lang="de-DE" dirty="0">
                <a:latin typeface="+mj-lt"/>
              </a:rPr>
              <a:t>Deep-Scans und/oder proaktive Maßnahmen und/oder Awareness und/oder Prävention       (</a:t>
            </a:r>
            <a:r>
              <a:rPr lang="de-DE" dirty="0" err="1">
                <a:latin typeface="+mj-lt"/>
              </a:rPr>
              <a:t>baobab</a:t>
            </a:r>
            <a:r>
              <a:rPr lang="de-DE" dirty="0">
                <a:latin typeface="+mj-lt"/>
              </a:rPr>
              <a:t>, </a:t>
            </a:r>
            <a:r>
              <a:rPr lang="de-DE" dirty="0" err="1">
                <a:latin typeface="+mj-lt"/>
              </a:rPr>
              <a:t>corvus</a:t>
            </a:r>
            <a:r>
              <a:rPr lang="de-DE" dirty="0">
                <a:latin typeface="+mj-lt"/>
              </a:rPr>
              <a:t>) </a:t>
            </a:r>
          </a:p>
          <a:p>
            <a:endParaRPr lang="de-DE" dirty="0">
              <a:latin typeface="+mj-lt"/>
            </a:endParaRPr>
          </a:p>
          <a:p>
            <a:r>
              <a:rPr lang="de-DE" b="1" dirty="0">
                <a:latin typeface="+mj-lt"/>
              </a:rPr>
              <a:t>Technischer Ansatz: </a:t>
            </a:r>
          </a:p>
          <a:p>
            <a:r>
              <a:rPr lang="de-DE" dirty="0">
                <a:latin typeface="+mj-lt"/>
              </a:rPr>
              <a:t>Teilweise oder vollständige Security </a:t>
            </a:r>
            <a:r>
              <a:rPr lang="de-DE" dirty="0" err="1">
                <a:latin typeface="+mj-lt"/>
              </a:rPr>
              <a:t>Operations</a:t>
            </a:r>
            <a:r>
              <a:rPr lang="de-DE" dirty="0">
                <a:latin typeface="+mj-lt"/>
              </a:rPr>
              <a:t> (</a:t>
            </a:r>
            <a:r>
              <a:rPr lang="de-DE" dirty="0" err="1">
                <a:latin typeface="+mj-lt"/>
              </a:rPr>
              <a:t>stoik</a:t>
            </a:r>
            <a:r>
              <a:rPr lang="de-DE" dirty="0">
                <a:latin typeface="+mj-lt"/>
              </a:rPr>
              <a:t>, Eye Security) </a:t>
            </a:r>
          </a:p>
          <a:p>
            <a:endParaRPr lang="de-DE" dirty="0">
              <a:latin typeface="Roboto"/>
            </a:endParaRPr>
          </a:p>
          <a:p>
            <a:endParaRPr lang="de-DE" dirty="0"/>
          </a:p>
        </p:txBody>
      </p:sp>
      <p:sp>
        <p:nvSpPr>
          <p:cNvPr id="4" name="Titel 3">
            <a:extLst>
              <a:ext uri="{FF2B5EF4-FFF2-40B4-BE49-F238E27FC236}">
                <a16:creationId xmlns:a16="http://schemas.microsoft.com/office/drawing/2014/main" id="{3A695F62-3A4C-49B3-A88F-0ACFF7113691}"/>
              </a:ext>
            </a:extLst>
          </p:cNvPr>
          <p:cNvSpPr>
            <a:spLocks noGrp="1"/>
          </p:cNvSpPr>
          <p:nvPr>
            <p:ph type="title"/>
          </p:nvPr>
        </p:nvSpPr>
        <p:spPr/>
        <p:txBody>
          <a:bodyPr/>
          <a:lstStyle/>
          <a:p>
            <a:r>
              <a:rPr lang="de-DE" dirty="0"/>
              <a:t>3. </a:t>
            </a:r>
            <a:r>
              <a:rPr lang="de-DE"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Cyberversicherung update </a:t>
            </a:r>
            <a:endParaRPr lang="de-DE" dirty="0"/>
          </a:p>
        </p:txBody>
      </p:sp>
    </p:spTree>
    <p:extLst>
      <p:ext uri="{BB962C8B-B14F-4D97-AF65-F5344CB8AC3E}">
        <p14:creationId xmlns:p14="http://schemas.microsoft.com/office/powerpoint/2010/main" val="1580912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DF8DB8D-106A-47EC-B4F0-9DAB2C026E77}"/>
              </a:ext>
            </a:extLst>
          </p:cNvPr>
          <p:cNvSpPr>
            <a:spLocks noGrp="1"/>
          </p:cNvSpPr>
          <p:nvPr>
            <p:ph type="sldNum" sz="quarter" idx="4"/>
          </p:nvPr>
        </p:nvSpPr>
        <p:spPr/>
        <p:txBody>
          <a:bodyPr/>
          <a:lstStyle/>
          <a:p>
            <a:fld id="{0DB11324-E0A8-4199-978D-02885A0D0942}" type="slidenum">
              <a:rPr lang="de-DE" smtClean="0"/>
              <a:t>11</a:t>
            </a:fld>
            <a:endParaRPr lang="de-DE"/>
          </a:p>
        </p:txBody>
      </p:sp>
      <p:sp>
        <p:nvSpPr>
          <p:cNvPr id="3" name="Textplatzhalter 2">
            <a:extLst>
              <a:ext uri="{FF2B5EF4-FFF2-40B4-BE49-F238E27FC236}">
                <a16:creationId xmlns:a16="http://schemas.microsoft.com/office/drawing/2014/main" id="{F5B81371-DADD-49BD-80FA-7F011966EB0C}"/>
              </a:ext>
            </a:extLst>
          </p:cNvPr>
          <p:cNvSpPr>
            <a:spLocks noGrp="1"/>
          </p:cNvSpPr>
          <p:nvPr>
            <p:ph type="body" sz="half" idx="2"/>
          </p:nvPr>
        </p:nvSpPr>
        <p:spPr/>
        <p:txBody>
          <a:bodyPr/>
          <a:lstStyle/>
          <a:p>
            <a:r>
              <a:rPr lang="de-DE" dirty="0"/>
              <a:t>Definition:</a:t>
            </a:r>
          </a:p>
          <a:p>
            <a:pPr algn="l"/>
            <a:r>
              <a:rPr lang="de-DE" sz="1800" b="0" i="0" u="none" strike="noStrike" baseline="0" dirty="0">
                <a:solidFill>
                  <a:srgbClr val="001957"/>
                </a:solidFill>
                <a:latin typeface="+mn-lt"/>
              </a:rPr>
              <a:t>Kaution für Ansprüche des Vermieters gegen den Mieter aus einem gewerblichen Mietvertrag.</a:t>
            </a:r>
          </a:p>
          <a:p>
            <a:pPr algn="l"/>
            <a:endParaRPr lang="de-DE" sz="1800" dirty="0">
              <a:solidFill>
                <a:srgbClr val="001957"/>
              </a:solidFill>
              <a:latin typeface="+mn-lt"/>
            </a:endParaRPr>
          </a:p>
          <a:p>
            <a:pPr algn="l"/>
            <a:r>
              <a:rPr lang="de-DE" b="0" i="0" u="none" strike="noStrike" baseline="0" dirty="0">
                <a:solidFill>
                  <a:srgbClr val="001957"/>
                </a:solidFill>
                <a:latin typeface="+mj-lt"/>
              </a:rPr>
              <a:t>Ablauf:</a:t>
            </a:r>
          </a:p>
          <a:p>
            <a:pPr algn="l"/>
            <a:r>
              <a:rPr lang="de-DE" sz="1800" b="0" i="0" u="none" strike="noStrike" baseline="0" dirty="0">
                <a:solidFill>
                  <a:srgbClr val="001957"/>
                </a:solidFill>
                <a:latin typeface="+mn-lt"/>
              </a:rPr>
              <a:t>Bei Abschluss eines Mietvertrags muss der Mieter dem Vermieter in der Regel eine Sicherheit stellen, z. B. durch eine Abtretung oder eine Bankbürgschaft. Diese Sicherheit kann durch eine Bürgschaft ersetzt werden.</a:t>
            </a:r>
            <a:endParaRPr lang="de-DE" dirty="0">
              <a:latin typeface="+mn-lt"/>
            </a:endParaRPr>
          </a:p>
        </p:txBody>
      </p:sp>
      <p:sp>
        <p:nvSpPr>
          <p:cNvPr id="4" name="Titel 3">
            <a:extLst>
              <a:ext uri="{FF2B5EF4-FFF2-40B4-BE49-F238E27FC236}">
                <a16:creationId xmlns:a16="http://schemas.microsoft.com/office/drawing/2014/main" id="{3A695F62-3A4C-49B3-A88F-0ACFF7113691}"/>
              </a:ext>
            </a:extLst>
          </p:cNvPr>
          <p:cNvSpPr>
            <a:spLocks noGrp="1"/>
          </p:cNvSpPr>
          <p:nvPr>
            <p:ph type="title"/>
          </p:nvPr>
        </p:nvSpPr>
        <p:spPr/>
        <p:txBody>
          <a:bodyPr/>
          <a:lstStyle/>
          <a:p>
            <a:r>
              <a:rPr lang="de-DE" dirty="0"/>
              <a:t>4. Mietbürgschaft</a:t>
            </a:r>
          </a:p>
        </p:txBody>
      </p:sp>
    </p:spTree>
    <p:extLst>
      <p:ext uri="{BB962C8B-B14F-4D97-AF65-F5344CB8AC3E}">
        <p14:creationId xmlns:p14="http://schemas.microsoft.com/office/powerpoint/2010/main" val="1103725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DF8DB8D-106A-47EC-B4F0-9DAB2C026E77}"/>
              </a:ext>
            </a:extLst>
          </p:cNvPr>
          <p:cNvSpPr>
            <a:spLocks noGrp="1"/>
          </p:cNvSpPr>
          <p:nvPr>
            <p:ph type="sldNum" sz="quarter" idx="4"/>
          </p:nvPr>
        </p:nvSpPr>
        <p:spPr/>
        <p:txBody>
          <a:bodyPr/>
          <a:lstStyle/>
          <a:p>
            <a:fld id="{0DB11324-E0A8-4199-978D-02885A0D0942}" type="slidenum">
              <a:rPr lang="de-DE" smtClean="0"/>
              <a:t>12</a:t>
            </a:fld>
            <a:endParaRPr lang="de-DE"/>
          </a:p>
        </p:txBody>
      </p:sp>
      <p:sp>
        <p:nvSpPr>
          <p:cNvPr id="3" name="Textplatzhalter 2">
            <a:extLst>
              <a:ext uri="{FF2B5EF4-FFF2-40B4-BE49-F238E27FC236}">
                <a16:creationId xmlns:a16="http://schemas.microsoft.com/office/drawing/2014/main" id="{F5B81371-DADD-49BD-80FA-7F011966EB0C}"/>
              </a:ext>
            </a:extLst>
          </p:cNvPr>
          <p:cNvSpPr>
            <a:spLocks noGrp="1"/>
          </p:cNvSpPr>
          <p:nvPr>
            <p:ph type="body" sz="half" idx="2"/>
          </p:nvPr>
        </p:nvSpPr>
        <p:spPr/>
        <p:txBody>
          <a:bodyPr/>
          <a:lstStyle/>
          <a:p>
            <a:endParaRPr lang="de-DE" dirty="0">
              <a:latin typeface="+mn-lt"/>
            </a:endParaRPr>
          </a:p>
        </p:txBody>
      </p:sp>
      <p:sp>
        <p:nvSpPr>
          <p:cNvPr id="4" name="Titel 3">
            <a:extLst>
              <a:ext uri="{FF2B5EF4-FFF2-40B4-BE49-F238E27FC236}">
                <a16:creationId xmlns:a16="http://schemas.microsoft.com/office/drawing/2014/main" id="{3A695F62-3A4C-49B3-A88F-0ACFF7113691}"/>
              </a:ext>
            </a:extLst>
          </p:cNvPr>
          <p:cNvSpPr>
            <a:spLocks noGrp="1"/>
          </p:cNvSpPr>
          <p:nvPr>
            <p:ph type="title"/>
          </p:nvPr>
        </p:nvSpPr>
        <p:spPr/>
        <p:txBody>
          <a:bodyPr/>
          <a:lstStyle/>
          <a:p>
            <a:r>
              <a:rPr lang="de-DE" dirty="0"/>
              <a:t>4. Mietbürgschaft – Übersicht ERGO</a:t>
            </a:r>
          </a:p>
        </p:txBody>
      </p:sp>
      <p:pic>
        <p:nvPicPr>
          <p:cNvPr id="6" name="Grafik 5">
            <a:extLst>
              <a:ext uri="{FF2B5EF4-FFF2-40B4-BE49-F238E27FC236}">
                <a16:creationId xmlns:a16="http://schemas.microsoft.com/office/drawing/2014/main" id="{0EDF8B17-AA97-4EA4-9DC8-F53F4B93E254}"/>
              </a:ext>
            </a:extLst>
          </p:cNvPr>
          <p:cNvPicPr>
            <a:picLocks noChangeAspect="1"/>
          </p:cNvPicPr>
          <p:nvPr/>
        </p:nvPicPr>
        <p:blipFill>
          <a:blip r:embed="rId2"/>
          <a:stretch>
            <a:fillRect/>
          </a:stretch>
        </p:blipFill>
        <p:spPr>
          <a:xfrm>
            <a:off x="364220" y="1751866"/>
            <a:ext cx="7442361" cy="4894976"/>
          </a:xfrm>
          <a:prstGeom prst="rect">
            <a:avLst/>
          </a:prstGeom>
        </p:spPr>
      </p:pic>
    </p:spTree>
    <p:extLst>
      <p:ext uri="{BB962C8B-B14F-4D97-AF65-F5344CB8AC3E}">
        <p14:creationId xmlns:p14="http://schemas.microsoft.com/office/powerpoint/2010/main" val="23832452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DF8DB8D-106A-47EC-B4F0-9DAB2C026E77}"/>
              </a:ext>
            </a:extLst>
          </p:cNvPr>
          <p:cNvSpPr>
            <a:spLocks noGrp="1"/>
          </p:cNvSpPr>
          <p:nvPr>
            <p:ph type="sldNum" sz="quarter" idx="4"/>
          </p:nvPr>
        </p:nvSpPr>
        <p:spPr/>
        <p:txBody>
          <a:bodyPr/>
          <a:lstStyle/>
          <a:p>
            <a:fld id="{0DB11324-E0A8-4199-978D-02885A0D0942}" type="slidenum">
              <a:rPr lang="de-DE" smtClean="0"/>
              <a:t>13</a:t>
            </a:fld>
            <a:endParaRPr lang="de-DE"/>
          </a:p>
        </p:txBody>
      </p:sp>
      <p:sp>
        <p:nvSpPr>
          <p:cNvPr id="3" name="Textplatzhalter 2">
            <a:extLst>
              <a:ext uri="{FF2B5EF4-FFF2-40B4-BE49-F238E27FC236}">
                <a16:creationId xmlns:a16="http://schemas.microsoft.com/office/drawing/2014/main" id="{F5B81371-DADD-49BD-80FA-7F011966EB0C}"/>
              </a:ext>
            </a:extLst>
          </p:cNvPr>
          <p:cNvSpPr>
            <a:spLocks noGrp="1"/>
          </p:cNvSpPr>
          <p:nvPr>
            <p:ph type="body" sz="half" idx="2"/>
          </p:nvPr>
        </p:nvSpPr>
        <p:spPr/>
        <p:txBody>
          <a:bodyPr/>
          <a:lstStyle/>
          <a:p>
            <a:endParaRPr lang="de-DE" dirty="0">
              <a:latin typeface="+mn-lt"/>
            </a:endParaRPr>
          </a:p>
        </p:txBody>
      </p:sp>
      <p:sp>
        <p:nvSpPr>
          <p:cNvPr id="4" name="Titel 3">
            <a:extLst>
              <a:ext uri="{FF2B5EF4-FFF2-40B4-BE49-F238E27FC236}">
                <a16:creationId xmlns:a16="http://schemas.microsoft.com/office/drawing/2014/main" id="{3A695F62-3A4C-49B3-A88F-0ACFF7113691}"/>
              </a:ext>
            </a:extLst>
          </p:cNvPr>
          <p:cNvSpPr>
            <a:spLocks noGrp="1"/>
          </p:cNvSpPr>
          <p:nvPr>
            <p:ph type="title"/>
          </p:nvPr>
        </p:nvSpPr>
        <p:spPr/>
        <p:txBody>
          <a:bodyPr/>
          <a:lstStyle/>
          <a:p>
            <a:r>
              <a:rPr lang="de-DE" dirty="0"/>
              <a:t>4. Mietbürgschaft - </a:t>
            </a:r>
            <a:r>
              <a:rPr lang="de-DE" dirty="0" err="1"/>
              <a:t>BeraterPortal</a:t>
            </a:r>
            <a:endParaRPr lang="de-DE" dirty="0"/>
          </a:p>
        </p:txBody>
      </p:sp>
      <p:pic>
        <p:nvPicPr>
          <p:cNvPr id="6" name="Grafik 5">
            <a:extLst>
              <a:ext uri="{FF2B5EF4-FFF2-40B4-BE49-F238E27FC236}">
                <a16:creationId xmlns:a16="http://schemas.microsoft.com/office/drawing/2014/main" id="{DB9FA7A2-6CEE-4239-AC70-6537D671A043}"/>
              </a:ext>
            </a:extLst>
          </p:cNvPr>
          <p:cNvPicPr>
            <a:picLocks noChangeAspect="1"/>
          </p:cNvPicPr>
          <p:nvPr/>
        </p:nvPicPr>
        <p:blipFill>
          <a:blip r:embed="rId2"/>
          <a:stretch>
            <a:fillRect/>
          </a:stretch>
        </p:blipFill>
        <p:spPr>
          <a:xfrm>
            <a:off x="364220" y="1801058"/>
            <a:ext cx="6305028" cy="4903911"/>
          </a:xfrm>
          <a:prstGeom prst="rect">
            <a:avLst/>
          </a:prstGeom>
        </p:spPr>
      </p:pic>
    </p:spTree>
    <p:extLst>
      <p:ext uri="{BB962C8B-B14F-4D97-AF65-F5344CB8AC3E}">
        <p14:creationId xmlns:p14="http://schemas.microsoft.com/office/powerpoint/2010/main" val="4256200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DF8DB8D-106A-47EC-B4F0-9DAB2C026E77}"/>
              </a:ext>
            </a:extLst>
          </p:cNvPr>
          <p:cNvSpPr>
            <a:spLocks noGrp="1"/>
          </p:cNvSpPr>
          <p:nvPr>
            <p:ph type="sldNum" sz="quarter" idx="4"/>
          </p:nvPr>
        </p:nvSpPr>
        <p:spPr/>
        <p:txBody>
          <a:bodyPr/>
          <a:lstStyle/>
          <a:p>
            <a:fld id="{0DB11324-E0A8-4199-978D-02885A0D0942}" type="slidenum">
              <a:rPr lang="de-DE" smtClean="0"/>
              <a:t>14</a:t>
            </a:fld>
            <a:endParaRPr lang="de-DE"/>
          </a:p>
        </p:txBody>
      </p:sp>
      <p:sp>
        <p:nvSpPr>
          <p:cNvPr id="3" name="Textplatzhalter 2">
            <a:extLst>
              <a:ext uri="{FF2B5EF4-FFF2-40B4-BE49-F238E27FC236}">
                <a16:creationId xmlns:a16="http://schemas.microsoft.com/office/drawing/2014/main" id="{F5B81371-DADD-49BD-80FA-7F011966EB0C}"/>
              </a:ext>
            </a:extLst>
          </p:cNvPr>
          <p:cNvSpPr>
            <a:spLocks noGrp="1"/>
          </p:cNvSpPr>
          <p:nvPr>
            <p:ph type="body" sz="half" idx="2"/>
          </p:nvPr>
        </p:nvSpPr>
        <p:spPr/>
        <p:txBody>
          <a:bodyPr/>
          <a:lstStyle/>
          <a:p>
            <a:pPr marL="342900" indent="-342900">
              <a:buFont typeface="Wingdings" panose="05000000000000000000" pitchFamily="2" charset="2"/>
              <a:buChar char="Ø"/>
            </a:pPr>
            <a:r>
              <a:rPr lang="de-DE" dirty="0">
                <a:latin typeface="+mn-lt"/>
                <a:hlinkClick r:id="rId2"/>
              </a:rPr>
              <a:t>Link zu </a:t>
            </a:r>
            <a:r>
              <a:rPr lang="de-DE" dirty="0" err="1">
                <a:latin typeface="+mn-lt"/>
                <a:hlinkClick r:id="rId2"/>
              </a:rPr>
              <a:t>Kreditconnect</a:t>
            </a:r>
            <a:endParaRPr lang="de-DE" dirty="0">
              <a:latin typeface="+mn-lt"/>
            </a:endParaRPr>
          </a:p>
          <a:p>
            <a:pPr marL="342900" indent="-342900">
              <a:buFont typeface="Wingdings" panose="05000000000000000000" pitchFamily="2" charset="2"/>
              <a:buChar char="Ø"/>
            </a:pPr>
            <a:endParaRPr lang="de-DE" dirty="0">
              <a:latin typeface="+mn-lt"/>
            </a:endParaRPr>
          </a:p>
          <a:p>
            <a:r>
              <a:rPr lang="de-DE" dirty="0">
                <a:latin typeface="+mn-lt"/>
              </a:rPr>
              <a:t>afm-Agentur-Nr. 602149</a:t>
            </a:r>
          </a:p>
        </p:txBody>
      </p:sp>
      <p:sp>
        <p:nvSpPr>
          <p:cNvPr id="4" name="Titel 3">
            <a:extLst>
              <a:ext uri="{FF2B5EF4-FFF2-40B4-BE49-F238E27FC236}">
                <a16:creationId xmlns:a16="http://schemas.microsoft.com/office/drawing/2014/main" id="{3A695F62-3A4C-49B3-A88F-0ACFF7113691}"/>
              </a:ext>
            </a:extLst>
          </p:cNvPr>
          <p:cNvSpPr>
            <a:spLocks noGrp="1"/>
          </p:cNvSpPr>
          <p:nvPr>
            <p:ph type="title"/>
          </p:nvPr>
        </p:nvSpPr>
        <p:spPr/>
        <p:txBody>
          <a:bodyPr/>
          <a:lstStyle/>
          <a:p>
            <a:r>
              <a:rPr lang="de-DE" dirty="0"/>
              <a:t>4. Mietbürgschaft – Beispiel R+V </a:t>
            </a:r>
            <a:r>
              <a:rPr lang="de-DE" dirty="0" err="1"/>
              <a:t>kreditConnect</a:t>
            </a:r>
            <a:endParaRPr lang="de-DE" dirty="0"/>
          </a:p>
        </p:txBody>
      </p:sp>
      <p:pic>
        <p:nvPicPr>
          <p:cNvPr id="6" name="Grafik 5">
            <a:extLst>
              <a:ext uri="{FF2B5EF4-FFF2-40B4-BE49-F238E27FC236}">
                <a16:creationId xmlns:a16="http://schemas.microsoft.com/office/drawing/2014/main" id="{57610A0D-8A7F-41AB-A639-5CE8760AA9F1}"/>
              </a:ext>
            </a:extLst>
          </p:cNvPr>
          <p:cNvPicPr>
            <a:picLocks noChangeAspect="1"/>
          </p:cNvPicPr>
          <p:nvPr/>
        </p:nvPicPr>
        <p:blipFill>
          <a:blip r:embed="rId3"/>
          <a:stretch>
            <a:fillRect/>
          </a:stretch>
        </p:blipFill>
        <p:spPr>
          <a:xfrm>
            <a:off x="5340769" y="1535808"/>
            <a:ext cx="4600185" cy="5081599"/>
          </a:xfrm>
          <a:prstGeom prst="rect">
            <a:avLst/>
          </a:prstGeom>
        </p:spPr>
      </p:pic>
    </p:spTree>
    <p:extLst>
      <p:ext uri="{BB962C8B-B14F-4D97-AF65-F5344CB8AC3E}">
        <p14:creationId xmlns:p14="http://schemas.microsoft.com/office/powerpoint/2010/main" val="1960691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C2D40479-13CB-4735-B989-21685FD43FF9}"/>
              </a:ext>
            </a:extLst>
          </p:cNvPr>
          <p:cNvSpPr>
            <a:spLocks noGrp="1"/>
          </p:cNvSpPr>
          <p:nvPr>
            <p:ph type="sldNum" sz="quarter" idx="4"/>
          </p:nvPr>
        </p:nvSpPr>
        <p:spPr/>
        <p:txBody>
          <a:bodyPr/>
          <a:lstStyle/>
          <a:p>
            <a:fld id="{0DB11324-E0A8-4199-978D-02885A0D0942}" type="slidenum">
              <a:rPr lang="de-DE" smtClean="0"/>
              <a:t>15</a:t>
            </a:fld>
            <a:endParaRPr lang="de-DE"/>
          </a:p>
        </p:txBody>
      </p:sp>
      <p:sp>
        <p:nvSpPr>
          <p:cNvPr id="3" name="Textplatzhalter 2">
            <a:extLst>
              <a:ext uri="{FF2B5EF4-FFF2-40B4-BE49-F238E27FC236}">
                <a16:creationId xmlns:a16="http://schemas.microsoft.com/office/drawing/2014/main" id="{EBB3201A-E906-4191-B3B8-E30FE4CDBB24}"/>
              </a:ext>
            </a:extLst>
          </p:cNvPr>
          <p:cNvSpPr>
            <a:spLocks noGrp="1"/>
          </p:cNvSpPr>
          <p:nvPr>
            <p:ph type="body" sz="half" idx="2"/>
          </p:nvPr>
        </p:nvSpPr>
        <p:spPr/>
        <p:txBody>
          <a:bodyPr/>
          <a:lstStyle/>
          <a:p>
            <a:r>
              <a:rPr lang="de-DE" dirty="0"/>
              <a:t>Bestehende Rahmenverträge / </a:t>
            </a:r>
            <a:r>
              <a:rPr lang="de-DE" dirty="0" err="1"/>
              <a:t>Sideletter</a:t>
            </a:r>
            <a:r>
              <a:rPr lang="de-DE" dirty="0"/>
              <a:t> afm / MRH T</a:t>
            </a:r>
          </a:p>
        </p:txBody>
      </p:sp>
      <p:sp>
        <p:nvSpPr>
          <p:cNvPr id="4" name="Titel 3">
            <a:extLst>
              <a:ext uri="{FF2B5EF4-FFF2-40B4-BE49-F238E27FC236}">
                <a16:creationId xmlns:a16="http://schemas.microsoft.com/office/drawing/2014/main" id="{C50B77D1-3DF6-40FC-913F-42662DEB0806}"/>
              </a:ext>
            </a:extLst>
          </p:cNvPr>
          <p:cNvSpPr>
            <a:spLocks noGrp="1"/>
          </p:cNvSpPr>
          <p:nvPr>
            <p:ph type="title"/>
          </p:nvPr>
        </p:nvSpPr>
        <p:spPr/>
        <p:txBody>
          <a:bodyPr/>
          <a:lstStyle/>
          <a:p>
            <a:r>
              <a:rPr lang="de-DE" dirty="0"/>
              <a:t>5. </a:t>
            </a:r>
            <a:r>
              <a:rPr lang="de-DE"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afm HDI </a:t>
            </a:r>
            <a:r>
              <a:rPr lang="de-DE" sz="24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commercial</a:t>
            </a:r>
            <a:r>
              <a:rPr lang="de-DE"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Pro – Auffrischung </a:t>
            </a:r>
            <a:endParaRPr lang="de-DE" dirty="0"/>
          </a:p>
        </p:txBody>
      </p:sp>
      <p:pic>
        <p:nvPicPr>
          <p:cNvPr id="7" name="Grafik 6">
            <a:extLst>
              <a:ext uri="{FF2B5EF4-FFF2-40B4-BE49-F238E27FC236}">
                <a16:creationId xmlns:a16="http://schemas.microsoft.com/office/drawing/2014/main" id="{5C6BFD8C-5F1C-4B6F-99D3-950C99B0F778}"/>
              </a:ext>
            </a:extLst>
          </p:cNvPr>
          <p:cNvPicPr>
            <a:picLocks noChangeAspect="1"/>
          </p:cNvPicPr>
          <p:nvPr/>
        </p:nvPicPr>
        <p:blipFill>
          <a:blip r:embed="rId2"/>
          <a:stretch>
            <a:fillRect/>
          </a:stretch>
        </p:blipFill>
        <p:spPr>
          <a:xfrm>
            <a:off x="479425" y="2489462"/>
            <a:ext cx="10851821" cy="2584928"/>
          </a:xfrm>
          <a:prstGeom prst="rect">
            <a:avLst/>
          </a:prstGeom>
        </p:spPr>
      </p:pic>
    </p:spTree>
    <p:extLst>
      <p:ext uri="{BB962C8B-B14F-4D97-AF65-F5344CB8AC3E}">
        <p14:creationId xmlns:p14="http://schemas.microsoft.com/office/powerpoint/2010/main" val="7989224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sp>
        <p:nvSpPr>
          <p:cNvPr id="3" name="Textplatzhalter 2"/>
          <p:cNvSpPr>
            <a:spLocks noGrp="1"/>
          </p:cNvSpPr>
          <p:nvPr>
            <p:ph type="body" sz="half" idx="2"/>
          </p:nvPr>
        </p:nvSpPr>
        <p:spPr/>
        <p:txBody>
          <a:bodyPr/>
          <a:lstStyle/>
          <a:p>
            <a:r>
              <a:rPr lang="de-DE" dirty="0"/>
              <a:t>Bei korrekter Meldung des Jahresumsatzes wird keine Unterversicherung angerechnet.</a:t>
            </a:r>
          </a:p>
          <a:p>
            <a:endParaRPr lang="de-DE" dirty="0"/>
          </a:p>
          <a:p>
            <a:r>
              <a:rPr lang="de-DE" dirty="0"/>
              <a:t>Entschädigungsgrenze: </a:t>
            </a:r>
          </a:p>
          <a:p>
            <a:r>
              <a:rPr lang="de-DE" dirty="0"/>
              <a:t>Beim Umsatzprodukt passen sich jedes Jahr Entschädigungsgrenze und Versicherungsbeitrag der Umsatzentwicklung Ihre Besonderheiten beim Thema Unterversicherung (UV) Kunden an. Die bei Antragsstellung vereinbarten Werte verbleiben als Mindestentschädigungsgrenze abgesichert. </a:t>
            </a:r>
          </a:p>
          <a:p>
            <a:r>
              <a:rPr lang="de-DE" dirty="0"/>
              <a:t> </a:t>
            </a:r>
          </a:p>
          <a:p>
            <a:r>
              <a:rPr lang="de-DE" dirty="0"/>
              <a:t>Betriebsunterbrechung: </a:t>
            </a:r>
          </a:p>
          <a:p>
            <a:r>
              <a:rPr lang="de-DE" dirty="0"/>
              <a:t>Ertragsausfälle, die durch eine Betriebsunterbrechung infolge eines versicherten Sachschadens entstehen, sind abgedeckt – bis zu 100 % des zuletzt gemeldeten Umsatzes.</a:t>
            </a:r>
          </a:p>
          <a:p>
            <a:endParaRPr lang="de-DE" dirty="0"/>
          </a:p>
        </p:txBody>
      </p:sp>
      <p:sp>
        <p:nvSpPr>
          <p:cNvPr id="4" name="Titel 3"/>
          <p:cNvSpPr>
            <a:spLocks noGrp="1"/>
          </p:cNvSpPr>
          <p:nvPr>
            <p:ph type="title"/>
          </p:nvPr>
        </p:nvSpPr>
        <p:spPr/>
        <p:txBody>
          <a:bodyPr/>
          <a:lstStyle/>
          <a:p>
            <a:r>
              <a:rPr lang="de-DE" dirty="0"/>
              <a:t>5. HDI Commercial Pro </a:t>
            </a:r>
          </a:p>
        </p:txBody>
      </p:sp>
    </p:spTree>
    <p:extLst>
      <p:ext uri="{BB962C8B-B14F-4D97-AF65-F5344CB8AC3E}">
        <p14:creationId xmlns:p14="http://schemas.microsoft.com/office/powerpoint/2010/main" val="3051629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sp>
        <p:nvSpPr>
          <p:cNvPr id="3" name="Textplatzhalter 2"/>
          <p:cNvSpPr>
            <a:spLocks noGrp="1"/>
          </p:cNvSpPr>
          <p:nvPr>
            <p:ph type="body" sz="half" idx="2"/>
          </p:nvPr>
        </p:nvSpPr>
        <p:spPr/>
        <p:txBody>
          <a:bodyPr/>
          <a:lstStyle/>
          <a:p>
            <a:r>
              <a:rPr lang="de-DE" dirty="0"/>
              <a:t>Erweiterte Anerkennung</a:t>
            </a:r>
            <a:br>
              <a:rPr lang="de-DE" dirty="0"/>
            </a:br>
            <a:endParaRPr lang="de-DE" dirty="0"/>
          </a:p>
          <a:p>
            <a:r>
              <a:rPr lang="de-DE" dirty="0"/>
              <a:t>Der Versicherer erkennt an, dass ihm im Zeitpunkt des technischen Versicherungsbeginns </a:t>
            </a:r>
            <a:r>
              <a:rPr lang="de-DE" b="1" dirty="0">
                <a:solidFill>
                  <a:srgbClr val="00B050"/>
                </a:solidFill>
              </a:rPr>
              <a:t>alle Umstände</a:t>
            </a:r>
            <a:r>
              <a:rPr lang="de-DE" dirty="0"/>
              <a:t> </a:t>
            </a:r>
            <a:r>
              <a:rPr lang="de-DE" b="1" dirty="0">
                <a:solidFill>
                  <a:srgbClr val="00B050"/>
                </a:solidFill>
              </a:rPr>
              <a:t>bekannt</a:t>
            </a:r>
            <a:r>
              <a:rPr lang="de-DE" dirty="0"/>
              <a:t> geworden sind, die für die Übernahme der Gefahr erheblich waren. Dies gilt jedoch nicht für Umstände, die arglistig verschwiegen worden sind. </a:t>
            </a:r>
          </a:p>
          <a:p>
            <a:endParaRPr lang="de-DE" dirty="0"/>
          </a:p>
          <a:p>
            <a:r>
              <a:rPr lang="de-DE" dirty="0"/>
              <a:t>Leistungsupdategarantie </a:t>
            </a:r>
          </a:p>
          <a:p>
            <a:pPr>
              <a:lnSpc>
                <a:spcPct val="100000"/>
              </a:lnSpc>
              <a:spcBef>
                <a:spcPts val="0"/>
              </a:spcBef>
            </a:pPr>
            <a:endParaRPr lang="de-DE" dirty="0"/>
          </a:p>
          <a:p>
            <a:r>
              <a:rPr lang="de-DE" dirty="0"/>
              <a:t>Werden die dem Vertrag zugrunde liegenden Versicherungsbedingungen zum Vorteil des Versicherungsnehmers prämienneutral geändert, </a:t>
            </a:r>
            <a:r>
              <a:rPr lang="de-DE" b="1" dirty="0">
                <a:solidFill>
                  <a:srgbClr val="00B050"/>
                </a:solidFill>
              </a:rPr>
              <a:t>so gelten die neuen Bedingungen auch für diesen Vertrag</a:t>
            </a:r>
            <a:r>
              <a:rPr lang="de-DE" dirty="0"/>
              <a:t>. Auch die Anpassung und prämienneutrale Erweiterung dieser Rahmenvereinbarung </a:t>
            </a:r>
            <a:r>
              <a:rPr lang="de-DE" b="1" dirty="0">
                <a:solidFill>
                  <a:srgbClr val="00B050"/>
                </a:solidFill>
              </a:rPr>
              <a:t>gilt automatisch</a:t>
            </a:r>
            <a:r>
              <a:rPr lang="de-DE" dirty="0"/>
              <a:t> - unter Wahrung des Besitzstand</a:t>
            </a:r>
          </a:p>
        </p:txBody>
      </p:sp>
      <p:sp>
        <p:nvSpPr>
          <p:cNvPr id="4" name="Titel 3"/>
          <p:cNvSpPr>
            <a:spLocks noGrp="1"/>
          </p:cNvSpPr>
          <p:nvPr>
            <p:ph type="title"/>
          </p:nvPr>
        </p:nvSpPr>
        <p:spPr/>
        <p:txBody>
          <a:bodyPr/>
          <a:lstStyle/>
          <a:p>
            <a:r>
              <a:rPr lang="de-DE" dirty="0"/>
              <a:t>5. </a:t>
            </a:r>
            <a:r>
              <a:rPr lang="de-DE" dirty="0" err="1"/>
              <a:t>Hdi</a:t>
            </a:r>
            <a:r>
              <a:rPr lang="de-DE" dirty="0"/>
              <a:t> Commercial pro - Besondere Deckungsinhalte</a:t>
            </a:r>
            <a:br>
              <a:rPr lang="de-DE" dirty="0"/>
            </a:br>
            <a:endParaRPr lang="de-DE" dirty="0"/>
          </a:p>
        </p:txBody>
      </p:sp>
    </p:spTree>
    <p:extLst>
      <p:ext uri="{BB962C8B-B14F-4D97-AF65-F5344CB8AC3E}">
        <p14:creationId xmlns:p14="http://schemas.microsoft.com/office/powerpoint/2010/main" val="10713467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a:t>
            </a:fld>
            <a:endParaRPr lang="de-DE"/>
          </a:p>
        </p:txBody>
      </p:sp>
      <p:sp>
        <p:nvSpPr>
          <p:cNvPr id="3" name="Textplatzhalter 2"/>
          <p:cNvSpPr>
            <a:spLocks noGrp="1"/>
          </p:cNvSpPr>
          <p:nvPr>
            <p:ph type="body" sz="half" idx="2"/>
          </p:nvPr>
        </p:nvSpPr>
        <p:spPr/>
        <p:txBody>
          <a:bodyPr/>
          <a:lstStyle/>
          <a:p>
            <a:r>
              <a:rPr lang="de-DE" dirty="0"/>
              <a:t>Besserstellungsklausel</a:t>
            </a:r>
          </a:p>
          <a:p>
            <a:pPr>
              <a:lnSpc>
                <a:spcPct val="100000"/>
              </a:lnSpc>
              <a:spcBef>
                <a:spcPts val="0"/>
              </a:spcBef>
            </a:pPr>
            <a:endParaRPr lang="de-DE" dirty="0"/>
          </a:p>
          <a:p>
            <a:r>
              <a:rPr lang="de-DE" dirty="0"/>
              <a:t>Sofern im Schadenfall die Regelungen des unmittelbaren Vorvertrages (im Falle eines Nachtrages der unmittelbare Vorvertragsstand) zu einer günstigeren Regelung für den Versicherungsnehmer bzw. Versicherten führen, finden ausschließlich die Regelungen des Vorvertrages - mit Ausnahme der dortigen Aussagen zum Bestandsschutz - Anwendung. </a:t>
            </a:r>
            <a:r>
              <a:rPr lang="de-DE" b="1" dirty="0">
                <a:solidFill>
                  <a:srgbClr val="00B050"/>
                </a:solidFill>
              </a:rPr>
              <a:t>Diese Regelung ist zeitlich unbegrenzt</a:t>
            </a:r>
            <a:r>
              <a:rPr lang="de-DE" dirty="0"/>
              <a:t>.</a:t>
            </a:r>
          </a:p>
          <a:p>
            <a:pPr>
              <a:lnSpc>
                <a:spcPct val="100000"/>
              </a:lnSpc>
              <a:spcBef>
                <a:spcPts val="0"/>
              </a:spcBef>
            </a:pPr>
            <a:endParaRPr lang="de-DE" dirty="0"/>
          </a:p>
          <a:p>
            <a:r>
              <a:rPr lang="de-DE" dirty="0"/>
              <a:t>Höherhaftung</a:t>
            </a:r>
          </a:p>
          <a:p>
            <a:pPr>
              <a:lnSpc>
                <a:spcPct val="100000"/>
              </a:lnSpc>
              <a:spcBef>
                <a:spcPts val="0"/>
              </a:spcBef>
            </a:pPr>
            <a:endParaRPr lang="de-DE" dirty="0"/>
          </a:p>
          <a:p>
            <a:r>
              <a:rPr lang="de-DE" dirty="0"/>
              <a:t>Der Versicherer gewährt über die zuletzt dokumentierten Versicherungssummen hinaus eine </a:t>
            </a:r>
            <a:r>
              <a:rPr lang="de-DE" b="1" dirty="0">
                <a:solidFill>
                  <a:srgbClr val="00B050"/>
                </a:solidFill>
              </a:rPr>
              <a:t>10%ige Höherhaftung</a:t>
            </a:r>
            <a:r>
              <a:rPr lang="de-DE" dirty="0"/>
              <a:t>. Diese Höherhaftung bezieht sich auf Preissteigerungen, auf Neuinvestitionen und gleicht ggf. auch unzureichende Versicherungssummen aus. </a:t>
            </a:r>
          </a:p>
        </p:txBody>
      </p:sp>
      <p:sp>
        <p:nvSpPr>
          <p:cNvPr id="4" name="Titel 3"/>
          <p:cNvSpPr>
            <a:spLocks noGrp="1"/>
          </p:cNvSpPr>
          <p:nvPr>
            <p:ph type="title"/>
          </p:nvPr>
        </p:nvSpPr>
        <p:spPr/>
        <p:txBody>
          <a:bodyPr/>
          <a:lstStyle/>
          <a:p>
            <a:r>
              <a:rPr lang="de-DE" dirty="0"/>
              <a:t>5. </a:t>
            </a:r>
            <a:r>
              <a:rPr lang="de-DE" dirty="0" err="1"/>
              <a:t>Hdi</a:t>
            </a:r>
            <a:r>
              <a:rPr lang="de-DE" dirty="0"/>
              <a:t> Commercial pro - Besondere Deckungsinhalte</a:t>
            </a:r>
            <a:br>
              <a:rPr lang="de-DE" dirty="0"/>
            </a:br>
            <a:endParaRPr lang="de-DE" dirty="0"/>
          </a:p>
        </p:txBody>
      </p:sp>
    </p:spTree>
    <p:extLst>
      <p:ext uri="{BB962C8B-B14F-4D97-AF65-F5344CB8AC3E}">
        <p14:creationId xmlns:p14="http://schemas.microsoft.com/office/powerpoint/2010/main" val="11483184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a:t>
            </a:fld>
            <a:endParaRPr lang="de-DE"/>
          </a:p>
        </p:txBody>
      </p:sp>
      <p:sp>
        <p:nvSpPr>
          <p:cNvPr id="3" name="Textplatzhalter 2"/>
          <p:cNvSpPr>
            <a:spLocks noGrp="1"/>
          </p:cNvSpPr>
          <p:nvPr>
            <p:ph type="body" sz="half" idx="2"/>
          </p:nvPr>
        </p:nvSpPr>
        <p:spPr/>
        <p:txBody>
          <a:bodyPr/>
          <a:lstStyle/>
          <a:p>
            <a:r>
              <a:rPr lang="de-DE" dirty="0"/>
              <a:t>Neuwertregelung</a:t>
            </a:r>
          </a:p>
          <a:p>
            <a:r>
              <a:rPr lang="de-DE" dirty="0"/>
              <a:t>Abweichend der dem Vertrag zugrunde liegenden Allgemeinen Versicherungsbedingungen ist der Versicherungswert der technischen und kaufmännischen Betriebseinrichtung (TKBE) </a:t>
            </a:r>
            <a:r>
              <a:rPr lang="de-DE" b="1" dirty="0">
                <a:solidFill>
                  <a:srgbClr val="00B050"/>
                </a:solidFill>
              </a:rPr>
              <a:t>der Neuwert</a:t>
            </a:r>
            <a:r>
              <a:rPr lang="de-DE" dirty="0"/>
              <a:t>. </a:t>
            </a:r>
          </a:p>
          <a:p>
            <a:r>
              <a:rPr lang="de-DE" dirty="0"/>
              <a:t>TKBE wird bestimmungsgemäß verwendet und regelmäßig gewartet.</a:t>
            </a:r>
          </a:p>
          <a:p>
            <a:endParaRPr lang="de-DE" dirty="0"/>
          </a:p>
          <a:p>
            <a:r>
              <a:rPr lang="de-DE" dirty="0"/>
              <a:t>Gebäudeversicherung – Neuwertentschädigung</a:t>
            </a:r>
          </a:p>
          <a:p>
            <a:r>
              <a:rPr lang="de-DE" dirty="0"/>
              <a:t>Abweichend der Bedingungen besteht ein Anspruch auf Neuwertentschädigung auch dann, wenn</a:t>
            </a:r>
          </a:p>
          <a:p>
            <a:r>
              <a:rPr lang="de-DE" dirty="0"/>
              <a:t>a) die Wiederherstellung von Gebäuden </a:t>
            </a:r>
            <a:r>
              <a:rPr lang="de-DE" b="1" dirty="0">
                <a:solidFill>
                  <a:srgbClr val="00B050"/>
                </a:solidFill>
              </a:rPr>
              <a:t>an anderer Stelle </a:t>
            </a:r>
            <a:r>
              <a:rPr lang="de-DE" dirty="0"/>
              <a:t>innerhalb Deutschlands erfolgt,</a:t>
            </a:r>
          </a:p>
          <a:p>
            <a:r>
              <a:rPr lang="de-DE" dirty="0"/>
              <a:t>b) Gebäude in </a:t>
            </a:r>
            <a:r>
              <a:rPr lang="de-DE" b="1" dirty="0">
                <a:solidFill>
                  <a:srgbClr val="00B050"/>
                </a:solidFill>
              </a:rPr>
              <a:t>anderer Art und Zweckbestimmung </a:t>
            </a:r>
            <a:r>
              <a:rPr lang="de-DE" dirty="0"/>
              <a:t>wiederhergestellt werden</a:t>
            </a:r>
          </a:p>
        </p:txBody>
      </p:sp>
      <p:sp>
        <p:nvSpPr>
          <p:cNvPr id="4" name="Titel 3"/>
          <p:cNvSpPr>
            <a:spLocks noGrp="1"/>
          </p:cNvSpPr>
          <p:nvPr>
            <p:ph type="title"/>
          </p:nvPr>
        </p:nvSpPr>
        <p:spPr/>
        <p:txBody>
          <a:bodyPr/>
          <a:lstStyle/>
          <a:p>
            <a:r>
              <a:rPr lang="de-DE" dirty="0"/>
              <a:t>5. </a:t>
            </a:r>
            <a:r>
              <a:rPr lang="de-DE" dirty="0" err="1"/>
              <a:t>Hdi</a:t>
            </a:r>
            <a:r>
              <a:rPr lang="de-DE" dirty="0"/>
              <a:t> Commercial pro - Besondere Deckungsinhalte</a:t>
            </a:r>
            <a:br>
              <a:rPr lang="de-DE" dirty="0"/>
            </a:br>
            <a:endParaRPr lang="de-DE" dirty="0"/>
          </a:p>
        </p:txBody>
      </p:sp>
    </p:spTree>
    <p:extLst>
      <p:ext uri="{BB962C8B-B14F-4D97-AF65-F5344CB8AC3E}">
        <p14:creationId xmlns:p14="http://schemas.microsoft.com/office/powerpoint/2010/main" val="2689953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3A3C0B4-F885-4AF3-BF72-BBDC269976E2}"/>
              </a:ext>
            </a:extLst>
          </p:cNvPr>
          <p:cNvSpPr>
            <a:spLocks noGrp="1"/>
          </p:cNvSpPr>
          <p:nvPr>
            <p:ph type="sldNum" sz="quarter" idx="4"/>
          </p:nvPr>
        </p:nvSpPr>
        <p:spPr/>
        <p:txBody>
          <a:bodyPr/>
          <a:lstStyle/>
          <a:p>
            <a:fld id="{0DB11324-E0A8-4199-978D-02885A0D0942}" type="slidenum">
              <a:rPr lang="de-DE" smtClean="0"/>
              <a:t>2</a:t>
            </a:fld>
            <a:endParaRPr lang="de-DE"/>
          </a:p>
        </p:txBody>
      </p:sp>
      <p:sp>
        <p:nvSpPr>
          <p:cNvPr id="3" name="Textplatzhalter 2">
            <a:extLst>
              <a:ext uri="{FF2B5EF4-FFF2-40B4-BE49-F238E27FC236}">
                <a16:creationId xmlns:a16="http://schemas.microsoft.com/office/drawing/2014/main" id="{1E15613F-B303-48FF-B5BB-0BB69687B59E}"/>
              </a:ext>
            </a:extLst>
          </p:cNvPr>
          <p:cNvSpPr>
            <a:spLocks noGrp="1"/>
          </p:cNvSpPr>
          <p:nvPr>
            <p:ph type="body" sz="half" idx="2"/>
          </p:nvPr>
        </p:nvSpPr>
        <p:spPr/>
        <p:txBody>
          <a:bodyPr/>
          <a:lstStyle/>
          <a:p>
            <a:endParaRPr lang="de-DE" dirty="0"/>
          </a:p>
        </p:txBody>
      </p:sp>
      <p:sp>
        <p:nvSpPr>
          <p:cNvPr id="4" name="Titel 3">
            <a:extLst>
              <a:ext uri="{FF2B5EF4-FFF2-40B4-BE49-F238E27FC236}">
                <a16:creationId xmlns:a16="http://schemas.microsoft.com/office/drawing/2014/main" id="{391AC0EF-B1BD-405C-8CDA-CCA05DAA7BF2}"/>
              </a:ext>
            </a:extLst>
          </p:cNvPr>
          <p:cNvSpPr>
            <a:spLocks noGrp="1"/>
          </p:cNvSpPr>
          <p:nvPr>
            <p:ph type="title"/>
          </p:nvPr>
        </p:nvSpPr>
        <p:spPr/>
        <p:txBody>
          <a:bodyPr/>
          <a:lstStyle/>
          <a:p>
            <a:r>
              <a:rPr lang="de-DE"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 Marktentwicklungen im Firmenversicherungsgeschäft</a:t>
            </a:r>
            <a:r>
              <a:rPr lang="de-DE"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br>
              <a:rPr lang="de-DE" sz="2400" dirty="0">
                <a:effectLst/>
                <a:latin typeface="Arial" panose="020B0604020202020204" pitchFamily="34" charset="0"/>
                <a:ea typeface="Times New Roman" panose="02020603050405020304" pitchFamily="18" charset="0"/>
                <a:cs typeface="Times New Roman" panose="02020603050405020304" pitchFamily="18" charset="0"/>
              </a:rPr>
            </a:br>
            <a:endParaRPr lang="de-DE" dirty="0"/>
          </a:p>
        </p:txBody>
      </p:sp>
      <p:pic>
        <p:nvPicPr>
          <p:cNvPr id="6" name="Grafik 5">
            <a:extLst>
              <a:ext uri="{FF2B5EF4-FFF2-40B4-BE49-F238E27FC236}">
                <a16:creationId xmlns:a16="http://schemas.microsoft.com/office/drawing/2014/main" id="{0B93ED75-F04C-4113-9E78-8CA9CC6198B8}"/>
              </a:ext>
            </a:extLst>
          </p:cNvPr>
          <p:cNvPicPr>
            <a:picLocks noChangeAspect="1"/>
          </p:cNvPicPr>
          <p:nvPr/>
        </p:nvPicPr>
        <p:blipFill>
          <a:blip r:embed="rId2"/>
          <a:stretch>
            <a:fillRect/>
          </a:stretch>
        </p:blipFill>
        <p:spPr>
          <a:xfrm>
            <a:off x="264694" y="1695766"/>
            <a:ext cx="11831865" cy="4445806"/>
          </a:xfrm>
          <a:prstGeom prst="rect">
            <a:avLst/>
          </a:prstGeom>
        </p:spPr>
      </p:pic>
    </p:spTree>
    <p:extLst>
      <p:ext uri="{BB962C8B-B14F-4D97-AF65-F5344CB8AC3E}">
        <p14:creationId xmlns:p14="http://schemas.microsoft.com/office/powerpoint/2010/main" val="24727688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3" name="Textplatzhalter 2"/>
          <p:cNvSpPr>
            <a:spLocks noGrp="1"/>
          </p:cNvSpPr>
          <p:nvPr>
            <p:ph type="body" sz="half" idx="2"/>
          </p:nvPr>
        </p:nvSpPr>
        <p:spPr/>
        <p:txBody>
          <a:bodyPr/>
          <a:lstStyle/>
          <a:p>
            <a:r>
              <a:rPr lang="de-DE" dirty="0"/>
              <a:t>Sofern die Beitragskonditionen der bestehenden Vorverträge durch den HDI kalkulatorisch nicht um </a:t>
            </a:r>
            <a:r>
              <a:rPr lang="de-DE" b="1" dirty="0">
                <a:solidFill>
                  <a:srgbClr val="00B050"/>
                </a:solidFill>
              </a:rPr>
              <a:t>mindestens 10% verbessert </a:t>
            </a:r>
            <a:r>
              <a:rPr lang="de-DE" dirty="0"/>
              <a:t>werden können, darf </a:t>
            </a:r>
            <a:r>
              <a:rPr lang="de-DE" dirty="0" err="1"/>
              <a:t>afm</a:t>
            </a:r>
            <a:r>
              <a:rPr lang="de-DE" dirty="0"/>
              <a:t> diese im Bedarfsfall -unter der Voraussetzung einer Schadenquote von maximal insgesamt </a:t>
            </a:r>
            <a:r>
              <a:rPr lang="de-DE" b="1" dirty="0">
                <a:solidFill>
                  <a:srgbClr val="FF0000"/>
                </a:solidFill>
              </a:rPr>
              <a:t>60% inkl. Reserven</a:t>
            </a:r>
            <a:r>
              <a:rPr lang="de-DE" dirty="0"/>
              <a:t> innerhalb der letzten 3 Jahre- </a:t>
            </a:r>
            <a:r>
              <a:rPr lang="de-DE" b="1" dirty="0">
                <a:solidFill>
                  <a:srgbClr val="00B050"/>
                </a:solidFill>
              </a:rPr>
              <a:t>trotzdem um 10% reduzieren</a:t>
            </a:r>
            <a:r>
              <a:rPr lang="de-DE" dirty="0"/>
              <a:t>. </a:t>
            </a:r>
          </a:p>
          <a:p>
            <a:r>
              <a:rPr lang="de-DE" dirty="0"/>
              <a:t>Die 10%ige Rabattierungsmöglichkeit kann in Ausnahmefällen auch ohne vorherige Abstimmung mit dem HDI erfolgen, sofern es sich nicht um unerwünschte Betriebsarten der Feuerklassen 4-6 handelt. Sofern das Überschwemmungsrisiko mitversichert gilt, trifft diese Regelung nicht für Risiken der ZÜRS-Zonen 3 und 4 zu. </a:t>
            </a:r>
          </a:p>
        </p:txBody>
      </p:sp>
      <p:sp>
        <p:nvSpPr>
          <p:cNvPr id="4" name="Titel 3"/>
          <p:cNvSpPr>
            <a:spLocks noGrp="1"/>
          </p:cNvSpPr>
          <p:nvPr>
            <p:ph type="title"/>
          </p:nvPr>
        </p:nvSpPr>
        <p:spPr/>
        <p:txBody>
          <a:bodyPr/>
          <a:lstStyle/>
          <a:p>
            <a:r>
              <a:rPr lang="de-DE" dirty="0"/>
              <a:t>5. </a:t>
            </a:r>
            <a:r>
              <a:rPr lang="de-DE" dirty="0" err="1"/>
              <a:t>Hdi</a:t>
            </a:r>
            <a:r>
              <a:rPr lang="de-DE" dirty="0"/>
              <a:t> Commercial pro – Beitragsfindung</a:t>
            </a:r>
            <a:br>
              <a:rPr lang="de-DE" dirty="0"/>
            </a:br>
            <a:endParaRPr lang="de-DE" dirty="0"/>
          </a:p>
        </p:txBody>
      </p:sp>
    </p:spTree>
    <p:extLst>
      <p:ext uri="{BB962C8B-B14F-4D97-AF65-F5344CB8AC3E}">
        <p14:creationId xmlns:p14="http://schemas.microsoft.com/office/powerpoint/2010/main" val="2957718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DF8DB8D-106A-47EC-B4F0-9DAB2C026E77}"/>
              </a:ext>
            </a:extLst>
          </p:cNvPr>
          <p:cNvSpPr>
            <a:spLocks noGrp="1"/>
          </p:cNvSpPr>
          <p:nvPr>
            <p:ph type="sldNum" sz="quarter" idx="4"/>
          </p:nvPr>
        </p:nvSpPr>
        <p:spPr/>
        <p:txBody>
          <a:bodyPr/>
          <a:lstStyle/>
          <a:p>
            <a:fld id="{0DB11324-E0A8-4199-978D-02885A0D0942}" type="slidenum">
              <a:rPr lang="de-DE" smtClean="0"/>
              <a:t>21</a:t>
            </a:fld>
            <a:endParaRPr lang="de-DE"/>
          </a:p>
        </p:txBody>
      </p:sp>
      <p:sp>
        <p:nvSpPr>
          <p:cNvPr id="3" name="Textplatzhalter 2">
            <a:extLst>
              <a:ext uri="{FF2B5EF4-FFF2-40B4-BE49-F238E27FC236}">
                <a16:creationId xmlns:a16="http://schemas.microsoft.com/office/drawing/2014/main" id="{F5B81371-DADD-49BD-80FA-7F011966EB0C}"/>
              </a:ext>
            </a:extLst>
          </p:cNvPr>
          <p:cNvSpPr>
            <a:spLocks noGrp="1"/>
          </p:cNvSpPr>
          <p:nvPr>
            <p:ph type="body" sz="half" idx="2"/>
          </p:nvPr>
        </p:nvSpPr>
        <p:spPr/>
        <p:txBody>
          <a:bodyPr/>
          <a:lstStyle/>
          <a:p>
            <a:r>
              <a:rPr lang="de-DE" dirty="0">
                <a:latin typeface="+mn-lt"/>
              </a:rPr>
              <a:t>Schlanke </a:t>
            </a:r>
            <a:r>
              <a:rPr lang="de-DE" dirty="0" err="1">
                <a:latin typeface="+mn-lt"/>
              </a:rPr>
              <a:t>Umdeckungsmöglichkeit</a:t>
            </a:r>
            <a:r>
              <a:rPr lang="de-DE" dirty="0">
                <a:latin typeface="+mn-lt"/>
              </a:rPr>
              <a:t> über Zusendung weniger Daten:</a:t>
            </a:r>
          </a:p>
          <a:p>
            <a:endParaRPr lang="de-DE" dirty="0">
              <a:latin typeface="+mn-lt"/>
            </a:endParaRPr>
          </a:p>
          <a:p>
            <a:pPr marL="342900" indent="-342900">
              <a:buFontTx/>
              <a:buChar char="-"/>
            </a:pPr>
            <a:r>
              <a:rPr lang="de-DE" dirty="0">
                <a:latin typeface="+mn-lt"/>
              </a:rPr>
              <a:t>Alte Police + ggfls. Summenanpassungen</a:t>
            </a:r>
          </a:p>
          <a:p>
            <a:pPr marL="342900" indent="-342900">
              <a:buFontTx/>
              <a:buChar char="-"/>
            </a:pPr>
            <a:r>
              <a:rPr lang="de-DE">
                <a:latin typeface="+mn-lt"/>
              </a:rPr>
              <a:t>Aktuelle Betriebsbeschreibung</a:t>
            </a:r>
            <a:endParaRPr lang="de-DE" dirty="0">
              <a:latin typeface="+mn-lt"/>
            </a:endParaRPr>
          </a:p>
          <a:p>
            <a:pPr marL="342900" indent="-342900">
              <a:buFontTx/>
              <a:buChar char="-"/>
            </a:pPr>
            <a:r>
              <a:rPr lang="de-DE" dirty="0">
                <a:latin typeface="+mn-lt"/>
              </a:rPr>
              <a:t>Schäden der letzten 5 Jahre</a:t>
            </a:r>
          </a:p>
          <a:p>
            <a:endParaRPr lang="de-DE" dirty="0">
              <a:latin typeface="+mn-lt"/>
            </a:endParaRPr>
          </a:p>
          <a:p>
            <a:r>
              <a:rPr lang="de-DE" dirty="0">
                <a:latin typeface="+mn-lt"/>
              </a:rPr>
              <a:t>Bei Berechnung über </a:t>
            </a:r>
            <a:r>
              <a:rPr lang="de-DE" dirty="0" err="1">
                <a:latin typeface="+mn-lt"/>
              </a:rPr>
              <a:t>SkenData</a:t>
            </a:r>
            <a:r>
              <a:rPr lang="de-DE" dirty="0">
                <a:latin typeface="+mn-lt"/>
              </a:rPr>
              <a:t> wird ein </a:t>
            </a:r>
            <a:r>
              <a:rPr lang="de-DE" b="1" dirty="0">
                <a:solidFill>
                  <a:srgbClr val="00B050"/>
                </a:solidFill>
                <a:latin typeface="+mn-lt"/>
              </a:rPr>
              <a:t>echter Unterversicherungsverzicht </a:t>
            </a:r>
            <a:r>
              <a:rPr lang="de-DE" dirty="0">
                <a:latin typeface="+mn-lt"/>
              </a:rPr>
              <a:t>in der Gebäudeversicherung vereinbart. Der Schaden wird bis zum tatsächlichen Wert des Gebäudes erstattet und nicht nur bis zur VSU (gilt bis zu einem Wert von 10 Mio. EUR).</a:t>
            </a:r>
          </a:p>
          <a:p>
            <a:endParaRPr lang="de-DE" dirty="0">
              <a:latin typeface="+mn-lt"/>
            </a:endParaRPr>
          </a:p>
          <a:p>
            <a:r>
              <a:rPr lang="de-DE" dirty="0">
                <a:latin typeface="+mn-lt"/>
              </a:rPr>
              <a:t>Des Weiteren unsere bekannten </a:t>
            </a:r>
            <a:r>
              <a:rPr lang="de-DE" b="1" dirty="0">
                <a:solidFill>
                  <a:srgbClr val="00B050"/>
                </a:solidFill>
                <a:latin typeface="+mn-lt"/>
              </a:rPr>
              <a:t>Nachlassmöglichkeiten von 10 % </a:t>
            </a:r>
            <a:r>
              <a:rPr lang="de-DE" dirty="0">
                <a:latin typeface="+mn-lt"/>
              </a:rPr>
              <a:t>gegenüber dem Vorversicherer (abhängig von guter Schadenquote – kleiner 50 % in den letzten 3 Jahren)</a:t>
            </a:r>
          </a:p>
        </p:txBody>
      </p:sp>
      <p:sp>
        <p:nvSpPr>
          <p:cNvPr id="4" name="Titel 3">
            <a:extLst>
              <a:ext uri="{FF2B5EF4-FFF2-40B4-BE49-F238E27FC236}">
                <a16:creationId xmlns:a16="http://schemas.microsoft.com/office/drawing/2014/main" id="{3A695F62-3A4C-49B3-A88F-0ACFF7113691}"/>
              </a:ext>
            </a:extLst>
          </p:cNvPr>
          <p:cNvSpPr>
            <a:spLocks noGrp="1"/>
          </p:cNvSpPr>
          <p:nvPr>
            <p:ph type="title"/>
          </p:nvPr>
        </p:nvSpPr>
        <p:spPr/>
        <p:txBody>
          <a:bodyPr/>
          <a:lstStyle/>
          <a:p>
            <a:r>
              <a:rPr lang="de-DE" dirty="0"/>
              <a:t>5. SV Sparkasse – </a:t>
            </a:r>
            <a:r>
              <a:rPr lang="de-DE" dirty="0" err="1"/>
              <a:t>MultiLine</a:t>
            </a:r>
            <a:r>
              <a:rPr lang="de-DE" dirty="0"/>
              <a:t>-Konzept</a:t>
            </a:r>
          </a:p>
        </p:txBody>
      </p:sp>
    </p:spTree>
    <p:extLst>
      <p:ext uri="{BB962C8B-B14F-4D97-AF65-F5344CB8AC3E}">
        <p14:creationId xmlns:p14="http://schemas.microsoft.com/office/powerpoint/2010/main" val="17272734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DF8DB8D-106A-47EC-B4F0-9DAB2C026E77}"/>
              </a:ext>
            </a:extLst>
          </p:cNvPr>
          <p:cNvSpPr>
            <a:spLocks noGrp="1"/>
          </p:cNvSpPr>
          <p:nvPr>
            <p:ph type="sldNum" sz="quarter" idx="4"/>
          </p:nvPr>
        </p:nvSpPr>
        <p:spPr/>
        <p:txBody>
          <a:bodyPr/>
          <a:lstStyle/>
          <a:p>
            <a:fld id="{0DB11324-E0A8-4199-978D-02885A0D0942}" type="slidenum">
              <a:rPr lang="de-DE" smtClean="0"/>
              <a:t>22</a:t>
            </a:fld>
            <a:endParaRPr lang="de-DE"/>
          </a:p>
        </p:txBody>
      </p:sp>
      <p:sp>
        <p:nvSpPr>
          <p:cNvPr id="3" name="Textplatzhalter 2">
            <a:extLst>
              <a:ext uri="{FF2B5EF4-FFF2-40B4-BE49-F238E27FC236}">
                <a16:creationId xmlns:a16="http://schemas.microsoft.com/office/drawing/2014/main" id="{F5B81371-DADD-49BD-80FA-7F011966EB0C}"/>
              </a:ext>
            </a:extLst>
          </p:cNvPr>
          <p:cNvSpPr>
            <a:spLocks noGrp="1"/>
          </p:cNvSpPr>
          <p:nvPr>
            <p:ph type="body" sz="half" idx="2"/>
          </p:nvPr>
        </p:nvSpPr>
        <p:spPr/>
        <p:txBody>
          <a:bodyPr/>
          <a:lstStyle/>
          <a:p>
            <a:r>
              <a:rPr lang="de-DE" dirty="0">
                <a:latin typeface="+mn-lt"/>
              </a:rPr>
              <a:t>Wir haben über MRH </a:t>
            </a:r>
            <a:r>
              <a:rPr lang="de-DE" dirty="0" err="1">
                <a:latin typeface="+mn-lt"/>
              </a:rPr>
              <a:t>Trowe</a:t>
            </a:r>
            <a:r>
              <a:rPr lang="de-DE" dirty="0">
                <a:latin typeface="+mn-lt"/>
              </a:rPr>
              <a:t> Zugang zu weiteren TV-Konzepten:</a:t>
            </a:r>
          </a:p>
          <a:p>
            <a:endParaRPr lang="de-DE" dirty="0">
              <a:latin typeface="+mn-lt"/>
            </a:endParaRPr>
          </a:p>
          <a:p>
            <a:r>
              <a:rPr lang="de-DE" dirty="0">
                <a:latin typeface="+mn-lt"/>
              </a:rPr>
              <a:t>Bauleistung: 		Allianz</a:t>
            </a:r>
          </a:p>
          <a:p>
            <a:r>
              <a:rPr lang="de-DE" dirty="0">
                <a:latin typeface="+mn-lt"/>
              </a:rPr>
              <a:t>Elektronik: 		Allianz</a:t>
            </a:r>
          </a:p>
          <a:p>
            <a:r>
              <a:rPr lang="de-DE" dirty="0">
                <a:latin typeface="+mn-lt"/>
              </a:rPr>
              <a:t>Maschine fahrbar: 	Allianz und Gothaer</a:t>
            </a:r>
          </a:p>
          <a:p>
            <a:r>
              <a:rPr lang="de-DE" dirty="0">
                <a:latin typeface="+mn-lt"/>
              </a:rPr>
              <a:t>Maschine stationär:	Allianz und Gothaer</a:t>
            </a:r>
          </a:p>
          <a:p>
            <a:endParaRPr lang="de-DE" dirty="0">
              <a:latin typeface="+mn-lt"/>
            </a:endParaRPr>
          </a:p>
          <a:p>
            <a:r>
              <a:rPr lang="de-DE" dirty="0">
                <a:latin typeface="+mn-lt"/>
              </a:rPr>
              <a:t>Die Konzepte sind als weitere Optionen gedacht, wenn unsere R+V- und ERGO-Rahmenverträge nicht anwendbar sind.</a:t>
            </a:r>
          </a:p>
          <a:p>
            <a:endParaRPr lang="de-DE" dirty="0">
              <a:latin typeface="+mn-lt"/>
            </a:endParaRPr>
          </a:p>
          <a:p>
            <a:r>
              <a:rPr lang="de-DE" dirty="0">
                <a:latin typeface="+mn-lt"/>
              </a:rPr>
              <a:t>Die Maschinen-Rahmenverträge von der R+V werden demnächst auf einen verbesserten Stand aktualisiert, wir werden gesondert dazu nochmal Informieren (Umstellung im Bestand und Neugeschäft)</a:t>
            </a:r>
          </a:p>
        </p:txBody>
      </p:sp>
      <p:sp>
        <p:nvSpPr>
          <p:cNvPr id="4" name="Titel 3">
            <a:extLst>
              <a:ext uri="{FF2B5EF4-FFF2-40B4-BE49-F238E27FC236}">
                <a16:creationId xmlns:a16="http://schemas.microsoft.com/office/drawing/2014/main" id="{3A695F62-3A4C-49B3-A88F-0ACFF7113691}"/>
              </a:ext>
            </a:extLst>
          </p:cNvPr>
          <p:cNvSpPr>
            <a:spLocks noGrp="1"/>
          </p:cNvSpPr>
          <p:nvPr>
            <p:ph type="title"/>
          </p:nvPr>
        </p:nvSpPr>
        <p:spPr/>
        <p:txBody>
          <a:bodyPr/>
          <a:lstStyle/>
          <a:p>
            <a:r>
              <a:rPr lang="de-DE" dirty="0"/>
              <a:t>6. Neuigkeiten - MRH </a:t>
            </a:r>
            <a:r>
              <a:rPr lang="de-DE" dirty="0" err="1"/>
              <a:t>Trowe</a:t>
            </a:r>
            <a:r>
              <a:rPr lang="de-DE" dirty="0"/>
              <a:t> – TV-Konzepte</a:t>
            </a:r>
          </a:p>
        </p:txBody>
      </p:sp>
    </p:spTree>
    <p:extLst>
      <p:ext uri="{BB962C8B-B14F-4D97-AF65-F5344CB8AC3E}">
        <p14:creationId xmlns:p14="http://schemas.microsoft.com/office/powerpoint/2010/main" val="8557102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DF8DB8D-106A-47EC-B4F0-9DAB2C026E77}"/>
              </a:ext>
            </a:extLst>
          </p:cNvPr>
          <p:cNvSpPr>
            <a:spLocks noGrp="1"/>
          </p:cNvSpPr>
          <p:nvPr>
            <p:ph type="sldNum" sz="quarter" idx="4"/>
          </p:nvPr>
        </p:nvSpPr>
        <p:spPr/>
        <p:txBody>
          <a:bodyPr/>
          <a:lstStyle/>
          <a:p>
            <a:fld id="{0DB11324-E0A8-4199-978D-02885A0D0942}" type="slidenum">
              <a:rPr lang="de-DE" smtClean="0"/>
              <a:t>23</a:t>
            </a:fld>
            <a:endParaRPr lang="de-DE"/>
          </a:p>
        </p:txBody>
      </p:sp>
      <p:sp>
        <p:nvSpPr>
          <p:cNvPr id="3" name="Textplatzhalter 2">
            <a:extLst>
              <a:ext uri="{FF2B5EF4-FFF2-40B4-BE49-F238E27FC236}">
                <a16:creationId xmlns:a16="http://schemas.microsoft.com/office/drawing/2014/main" id="{F5B81371-DADD-49BD-80FA-7F011966EB0C}"/>
              </a:ext>
            </a:extLst>
          </p:cNvPr>
          <p:cNvSpPr>
            <a:spLocks noGrp="1"/>
          </p:cNvSpPr>
          <p:nvPr>
            <p:ph type="body" sz="half" idx="2"/>
          </p:nvPr>
        </p:nvSpPr>
        <p:spPr/>
        <p:txBody>
          <a:bodyPr/>
          <a:lstStyle/>
          <a:p>
            <a:r>
              <a:rPr lang="de-DE" dirty="0">
                <a:latin typeface="+mn-lt"/>
              </a:rPr>
              <a:t>Generelle Versicherer Empfehlung:</a:t>
            </a:r>
          </a:p>
          <a:p>
            <a:endParaRPr lang="de-DE" dirty="0">
              <a:latin typeface="+mn-lt"/>
            </a:endParaRPr>
          </a:p>
          <a:p>
            <a:r>
              <a:rPr lang="de-DE" dirty="0">
                <a:latin typeface="+mn-lt"/>
              </a:rPr>
              <a:t>- SV Sparkassen über Herrn Knoefel</a:t>
            </a:r>
          </a:p>
        </p:txBody>
      </p:sp>
      <p:sp>
        <p:nvSpPr>
          <p:cNvPr id="4" name="Titel 3">
            <a:extLst>
              <a:ext uri="{FF2B5EF4-FFF2-40B4-BE49-F238E27FC236}">
                <a16:creationId xmlns:a16="http://schemas.microsoft.com/office/drawing/2014/main" id="{3A695F62-3A4C-49B3-A88F-0ACFF7113691}"/>
              </a:ext>
            </a:extLst>
          </p:cNvPr>
          <p:cNvSpPr>
            <a:spLocks noGrp="1"/>
          </p:cNvSpPr>
          <p:nvPr>
            <p:ph type="title"/>
          </p:nvPr>
        </p:nvSpPr>
        <p:spPr/>
        <p:txBody>
          <a:bodyPr/>
          <a:lstStyle/>
          <a:p>
            <a:r>
              <a:rPr lang="de-DE" dirty="0"/>
              <a:t>6. Neuigkeiten - Betriebshaftpflicht</a:t>
            </a:r>
          </a:p>
        </p:txBody>
      </p:sp>
      <p:pic>
        <p:nvPicPr>
          <p:cNvPr id="6" name="Grafik 5">
            <a:extLst>
              <a:ext uri="{FF2B5EF4-FFF2-40B4-BE49-F238E27FC236}">
                <a16:creationId xmlns:a16="http://schemas.microsoft.com/office/drawing/2014/main" id="{01CE4B6A-2807-4244-B4E7-2FF84C437BD2}"/>
              </a:ext>
            </a:extLst>
          </p:cNvPr>
          <p:cNvPicPr>
            <a:picLocks noChangeAspect="1"/>
          </p:cNvPicPr>
          <p:nvPr/>
        </p:nvPicPr>
        <p:blipFill>
          <a:blip r:embed="rId2"/>
          <a:stretch>
            <a:fillRect/>
          </a:stretch>
        </p:blipFill>
        <p:spPr>
          <a:xfrm>
            <a:off x="5205416" y="1557668"/>
            <a:ext cx="5154988" cy="5039982"/>
          </a:xfrm>
          <a:prstGeom prst="rect">
            <a:avLst/>
          </a:prstGeom>
        </p:spPr>
      </p:pic>
    </p:spTree>
    <p:extLst>
      <p:ext uri="{BB962C8B-B14F-4D97-AF65-F5344CB8AC3E}">
        <p14:creationId xmlns:p14="http://schemas.microsoft.com/office/powerpoint/2010/main" val="36488219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A979BEDC-3076-4371-B7FB-1E1EE89477D4}"/>
              </a:ext>
            </a:extLst>
          </p:cNvPr>
          <p:cNvSpPr>
            <a:spLocks noGrp="1"/>
          </p:cNvSpPr>
          <p:nvPr>
            <p:ph type="sldNum" sz="quarter" idx="4"/>
          </p:nvPr>
        </p:nvSpPr>
        <p:spPr/>
        <p:txBody>
          <a:bodyPr/>
          <a:lstStyle/>
          <a:p>
            <a:fld id="{0DB11324-E0A8-4199-978D-02885A0D0942}" type="slidenum">
              <a:rPr lang="de-DE" smtClean="0"/>
              <a:t>24</a:t>
            </a:fld>
            <a:endParaRPr lang="de-DE"/>
          </a:p>
        </p:txBody>
      </p:sp>
      <p:sp>
        <p:nvSpPr>
          <p:cNvPr id="3" name="Textplatzhalter 2">
            <a:extLst>
              <a:ext uri="{FF2B5EF4-FFF2-40B4-BE49-F238E27FC236}">
                <a16:creationId xmlns:a16="http://schemas.microsoft.com/office/drawing/2014/main" id="{6AE316A2-7CA6-4A22-A2F4-0F106497BCA8}"/>
              </a:ext>
            </a:extLst>
          </p:cNvPr>
          <p:cNvSpPr>
            <a:spLocks noGrp="1"/>
          </p:cNvSpPr>
          <p:nvPr>
            <p:ph type="body" sz="half" idx="2"/>
          </p:nvPr>
        </p:nvSpPr>
        <p:spPr/>
        <p:txBody>
          <a:bodyPr/>
          <a:lstStyle/>
          <a:p>
            <a:r>
              <a:rPr lang="de-DE" dirty="0"/>
              <a:t>Beraterportal</a:t>
            </a:r>
          </a:p>
        </p:txBody>
      </p:sp>
      <p:sp>
        <p:nvSpPr>
          <p:cNvPr id="4" name="Titel 3">
            <a:extLst>
              <a:ext uri="{FF2B5EF4-FFF2-40B4-BE49-F238E27FC236}">
                <a16:creationId xmlns:a16="http://schemas.microsoft.com/office/drawing/2014/main" id="{C0B8C22A-1438-4CDE-B9F0-47A22ACA2ADA}"/>
              </a:ext>
            </a:extLst>
          </p:cNvPr>
          <p:cNvSpPr>
            <a:spLocks noGrp="1"/>
          </p:cNvSpPr>
          <p:nvPr>
            <p:ph type="title"/>
          </p:nvPr>
        </p:nvSpPr>
        <p:spPr/>
        <p:txBody>
          <a:bodyPr/>
          <a:lstStyle/>
          <a:p>
            <a:r>
              <a:rPr lang="de-DE" dirty="0"/>
              <a:t>6. Neuigkeiten</a:t>
            </a:r>
          </a:p>
        </p:txBody>
      </p:sp>
    </p:spTree>
    <p:extLst>
      <p:ext uri="{BB962C8B-B14F-4D97-AF65-F5344CB8AC3E}">
        <p14:creationId xmlns:p14="http://schemas.microsoft.com/office/powerpoint/2010/main" val="27019258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normAutofit/>
          </a:bodyPr>
          <a:lstStyle/>
          <a:p>
            <a:r>
              <a:rPr lang="de-DE" sz="2000" dirty="0"/>
              <a:t>ZW II Firmenversicherung </a:t>
            </a:r>
            <a:r>
              <a:rPr lang="de-DE" sz="2000" dirty="0" err="1"/>
              <a:t>midterm</a:t>
            </a:r>
            <a:r>
              <a:rPr lang="de-DE" sz="2000"/>
              <a:t>-updates 2024</a:t>
            </a:r>
            <a:endParaRPr lang="de-DE" sz="2000" dirty="0"/>
          </a:p>
        </p:txBody>
      </p:sp>
      <p:sp>
        <p:nvSpPr>
          <p:cNvPr id="3" name="Textfeld 2"/>
          <p:cNvSpPr txBox="1"/>
          <p:nvPr/>
        </p:nvSpPr>
        <p:spPr>
          <a:xfrm>
            <a:off x="2432507" y="2849766"/>
            <a:ext cx="8029074" cy="584775"/>
          </a:xfrm>
          <a:prstGeom prst="rect">
            <a:avLst/>
          </a:prstGeom>
          <a:noFill/>
        </p:spPr>
        <p:txBody>
          <a:bodyPr wrap="square" rtlCol="0">
            <a:spAutoFit/>
          </a:bodyPr>
          <a:lstStyle/>
          <a:p>
            <a:r>
              <a:rPr lang="de-DE" sz="3200" dirty="0"/>
              <a:t>Vielen Dank für Ihre Aufmerksamkeit!</a:t>
            </a:r>
          </a:p>
        </p:txBody>
      </p:sp>
    </p:spTree>
    <p:extLst>
      <p:ext uri="{BB962C8B-B14F-4D97-AF65-F5344CB8AC3E}">
        <p14:creationId xmlns:p14="http://schemas.microsoft.com/office/powerpoint/2010/main" val="14427847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558C025-7FF6-4F02-824F-82477BBF16E7}"/>
              </a:ext>
            </a:extLst>
          </p:cNvPr>
          <p:cNvSpPr>
            <a:spLocks noGrp="1"/>
          </p:cNvSpPr>
          <p:nvPr>
            <p:ph type="sldNum" sz="quarter" idx="4"/>
          </p:nvPr>
        </p:nvSpPr>
        <p:spPr/>
        <p:txBody>
          <a:bodyPr/>
          <a:lstStyle/>
          <a:p>
            <a:fld id="{0DB11324-E0A8-4199-978D-02885A0D0942}" type="slidenum">
              <a:rPr lang="de-DE" smtClean="0"/>
              <a:t>3</a:t>
            </a:fld>
            <a:endParaRPr lang="de-DE"/>
          </a:p>
        </p:txBody>
      </p:sp>
      <p:sp>
        <p:nvSpPr>
          <p:cNvPr id="4" name="Titel 3">
            <a:extLst>
              <a:ext uri="{FF2B5EF4-FFF2-40B4-BE49-F238E27FC236}">
                <a16:creationId xmlns:a16="http://schemas.microsoft.com/office/drawing/2014/main" id="{CBEC5CFB-045C-481E-8C9D-E9D7B10B40D3}"/>
              </a:ext>
            </a:extLst>
          </p:cNvPr>
          <p:cNvSpPr>
            <a:spLocks noGrp="1"/>
          </p:cNvSpPr>
          <p:nvPr>
            <p:ph type="title"/>
          </p:nvPr>
        </p:nvSpPr>
        <p:spPr/>
        <p:txBody>
          <a:bodyPr/>
          <a:lstStyle/>
          <a:p>
            <a:r>
              <a:rPr lang="de-DE"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 Marktentwicklungen im Firmenversicherungsgeschäft</a:t>
            </a:r>
            <a:endParaRPr lang="de-DE" dirty="0"/>
          </a:p>
        </p:txBody>
      </p:sp>
      <p:pic>
        <p:nvPicPr>
          <p:cNvPr id="10" name="Grafik 9">
            <a:extLst>
              <a:ext uri="{FF2B5EF4-FFF2-40B4-BE49-F238E27FC236}">
                <a16:creationId xmlns:a16="http://schemas.microsoft.com/office/drawing/2014/main" id="{7B4FB231-1AAC-4D2A-AEAE-57FCF4C78144}"/>
              </a:ext>
            </a:extLst>
          </p:cNvPr>
          <p:cNvPicPr>
            <a:picLocks noChangeAspect="1"/>
          </p:cNvPicPr>
          <p:nvPr/>
        </p:nvPicPr>
        <p:blipFill>
          <a:blip r:embed="rId2"/>
          <a:stretch>
            <a:fillRect/>
          </a:stretch>
        </p:blipFill>
        <p:spPr>
          <a:xfrm>
            <a:off x="859171" y="1801058"/>
            <a:ext cx="10473657" cy="4949269"/>
          </a:xfrm>
          <a:prstGeom prst="rect">
            <a:avLst/>
          </a:prstGeom>
        </p:spPr>
      </p:pic>
    </p:spTree>
    <p:extLst>
      <p:ext uri="{BB962C8B-B14F-4D97-AF65-F5344CB8AC3E}">
        <p14:creationId xmlns:p14="http://schemas.microsoft.com/office/powerpoint/2010/main" val="833080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3DEB5E6-9FD6-4A6F-ACAC-E3F60597397A}"/>
              </a:ext>
            </a:extLst>
          </p:cNvPr>
          <p:cNvSpPr>
            <a:spLocks noGrp="1"/>
          </p:cNvSpPr>
          <p:nvPr>
            <p:ph type="sldNum" sz="quarter" idx="4"/>
          </p:nvPr>
        </p:nvSpPr>
        <p:spPr/>
        <p:txBody>
          <a:bodyPr/>
          <a:lstStyle/>
          <a:p>
            <a:fld id="{0DB11324-E0A8-4199-978D-02885A0D0942}" type="slidenum">
              <a:rPr lang="de-DE" smtClean="0"/>
              <a:t>4</a:t>
            </a:fld>
            <a:endParaRPr lang="de-DE"/>
          </a:p>
        </p:txBody>
      </p:sp>
      <p:sp>
        <p:nvSpPr>
          <p:cNvPr id="4" name="Titel 3">
            <a:extLst>
              <a:ext uri="{FF2B5EF4-FFF2-40B4-BE49-F238E27FC236}">
                <a16:creationId xmlns:a16="http://schemas.microsoft.com/office/drawing/2014/main" id="{FE7AA2AD-097B-42E7-850D-D952833CDF3C}"/>
              </a:ext>
            </a:extLst>
          </p:cNvPr>
          <p:cNvSpPr>
            <a:spLocks noGrp="1"/>
          </p:cNvSpPr>
          <p:nvPr>
            <p:ph type="title"/>
          </p:nvPr>
        </p:nvSpPr>
        <p:spPr/>
        <p:txBody>
          <a:bodyPr/>
          <a:lstStyle/>
          <a:p>
            <a:r>
              <a:rPr lang="de-DE"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 Marktentwicklungen im Firmenversicherungsgeschäft</a:t>
            </a:r>
            <a:r>
              <a:rPr lang="de-DE"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br>
              <a:rPr lang="de-DE" sz="2400" dirty="0">
                <a:effectLst/>
                <a:latin typeface="Arial" panose="020B0604020202020204" pitchFamily="34" charset="0"/>
                <a:ea typeface="Times New Roman" panose="02020603050405020304" pitchFamily="18" charset="0"/>
                <a:cs typeface="Times New Roman" panose="02020603050405020304" pitchFamily="18" charset="0"/>
              </a:rPr>
            </a:br>
            <a:endParaRPr lang="de-DE" dirty="0"/>
          </a:p>
        </p:txBody>
      </p:sp>
      <p:pic>
        <p:nvPicPr>
          <p:cNvPr id="6" name="Grafik 5">
            <a:extLst>
              <a:ext uri="{FF2B5EF4-FFF2-40B4-BE49-F238E27FC236}">
                <a16:creationId xmlns:a16="http://schemas.microsoft.com/office/drawing/2014/main" id="{F98C6E80-E75D-4EAF-9DF3-DD37E738AFB8}"/>
              </a:ext>
            </a:extLst>
          </p:cNvPr>
          <p:cNvPicPr>
            <a:picLocks noChangeAspect="1"/>
          </p:cNvPicPr>
          <p:nvPr/>
        </p:nvPicPr>
        <p:blipFill>
          <a:blip r:embed="rId2"/>
          <a:stretch>
            <a:fillRect/>
          </a:stretch>
        </p:blipFill>
        <p:spPr>
          <a:xfrm>
            <a:off x="889786" y="1801058"/>
            <a:ext cx="10412427" cy="4623050"/>
          </a:xfrm>
          <a:prstGeom prst="rect">
            <a:avLst/>
          </a:prstGeom>
        </p:spPr>
      </p:pic>
      <p:pic>
        <p:nvPicPr>
          <p:cNvPr id="5" name="Grafik 4">
            <a:extLst>
              <a:ext uri="{FF2B5EF4-FFF2-40B4-BE49-F238E27FC236}">
                <a16:creationId xmlns:a16="http://schemas.microsoft.com/office/drawing/2014/main" id="{EF9400CA-AB7B-416A-BC28-A432FB821EE2}"/>
              </a:ext>
            </a:extLst>
          </p:cNvPr>
          <p:cNvPicPr>
            <a:picLocks noChangeAspect="1"/>
          </p:cNvPicPr>
          <p:nvPr/>
        </p:nvPicPr>
        <p:blipFill>
          <a:blip r:embed="rId3"/>
          <a:stretch>
            <a:fillRect/>
          </a:stretch>
        </p:blipFill>
        <p:spPr>
          <a:xfrm>
            <a:off x="1571373" y="3960182"/>
            <a:ext cx="9650079" cy="1281339"/>
          </a:xfrm>
          <a:prstGeom prst="rect">
            <a:avLst/>
          </a:prstGeom>
        </p:spPr>
      </p:pic>
    </p:spTree>
    <p:extLst>
      <p:ext uri="{BB962C8B-B14F-4D97-AF65-F5344CB8AC3E}">
        <p14:creationId xmlns:p14="http://schemas.microsoft.com/office/powerpoint/2010/main" val="1577018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3A3C0B4-F885-4AF3-BF72-BBDC269976E2}"/>
              </a:ext>
            </a:extLst>
          </p:cNvPr>
          <p:cNvSpPr>
            <a:spLocks noGrp="1"/>
          </p:cNvSpPr>
          <p:nvPr>
            <p:ph type="sldNum" sz="quarter" idx="4"/>
          </p:nvPr>
        </p:nvSpPr>
        <p:spPr/>
        <p:txBody>
          <a:bodyPr/>
          <a:lstStyle/>
          <a:p>
            <a:fld id="{0DB11324-E0A8-4199-978D-02885A0D0942}" type="slidenum">
              <a:rPr lang="de-DE" smtClean="0"/>
              <a:t>5</a:t>
            </a:fld>
            <a:endParaRPr lang="de-DE"/>
          </a:p>
        </p:txBody>
      </p:sp>
      <p:sp>
        <p:nvSpPr>
          <p:cNvPr id="3" name="Textplatzhalter 2">
            <a:extLst>
              <a:ext uri="{FF2B5EF4-FFF2-40B4-BE49-F238E27FC236}">
                <a16:creationId xmlns:a16="http://schemas.microsoft.com/office/drawing/2014/main" id="{1E15613F-B303-48FF-B5BB-0BB69687B59E}"/>
              </a:ext>
            </a:extLst>
          </p:cNvPr>
          <p:cNvSpPr>
            <a:spLocks noGrp="1"/>
          </p:cNvSpPr>
          <p:nvPr>
            <p:ph type="body" sz="half" idx="2"/>
          </p:nvPr>
        </p:nvSpPr>
        <p:spPr/>
        <p:txBody>
          <a:bodyPr/>
          <a:lstStyle/>
          <a:p>
            <a:endParaRPr lang="de-DE" dirty="0"/>
          </a:p>
        </p:txBody>
      </p:sp>
      <p:sp>
        <p:nvSpPr>
          <p:cNvPr id="4" name="Titel 3">
            <a:extLst>
              <a:ext uri="{FF2B5EF4-FFF2-40B4-BE49-F238E27FC236}">
                <a16:creationId xmlns:a16="http://schemas.microsoft.com/office/drawing/2014/main" id="{391AC0EF-B1BD-405C-8CDA-CCA05DAA7BF2}"/>
              </a:ext>
            </a:extLst>
          </p:cNvPr>
          <p:cNvSpPr>
            <a:spLocks noGrp="1"/>
          </p:cNvSpPr>
          <p:nvPr>
            <p:ph type="title"/>
          </p:nvPr>
        </p:nvSpPr>
        <p:spPr/>
        <p:txBody>
          <a:bodyPr/>
          <a:lstStyle/>
          <a:p>
            <a:r>
              <a:rPr lang="de-DE"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 Marktentwicklungen im Firmenversicherungsgeschäft</a:t>
            </a:r>
            <a:r>
              <a:rPr lang="de-DE"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br>
              <a:rPr lang="de-DE" sz="2400" dirty="0">
                <a:effectLst/>
                <a:latin typeface="Arial" panose="020B0604020202020204" pitchFamily="34" charset="0"/>
                <a:ea typeface="Times New Roman" panose="02020603050405020304" pitchFamily="18" charset="0"/>
                <a:cs typeface="Times New Roman" panose="02020603050405020304" pitchFamily="18" charset="0"/>
              </a:rPr>
            </a:br>
            <a:endParaRPr lang="de-DE" dirty="0"/>
          </a:p>
        </p:txBody>
      </p:sp>
      <p:graphicFrame>
        <p:nvGraphicFramePr>
          <p:cNvPr id="5" name="Tabelle 5">
            <a:extLst>
              <a:ext uri="{FF2B5EF4-FFF2-40B4-BE49-F238E27FC236}">
                <a16:creationId xmlns:a16="http://schemas.microsoft.com/office/drawing/2014/main" id="{B235C5CD-9DE4-4E5F-A058-16EF0C3FABB3}"/>
              </a:ext>
            </a:extLst>
          </p:cNvPr>
          <p:cNvGraphicFramePr>
            <a:graphicFrameLocks noGrp="1"/>
          </p:cNvGraphicFramePr>
          <p:nvPr>
            <p:extLst>
              <p:ext uri="{D42A27DB-BD31-4B8C-83A1-F6EECF244321}">
                <p14:modId xmlns:p14="http://schemas.microsoft.com/office/powerpoint/2010/main" val="2928907118"/>
              </p:ext>
            </p:extLst>
          </p:nvPr>
        </p:nvGraphicFramePr>
        <p:xfrm>
          <a:off x="364220" y="1801058"/>
          <a:ext cx="11343218" cy="4362048"/>
        </p:xfrm>
        <a:graphic>
          <a:graphicData uri="http://schemas.openxmlformats.org/drawingml/2006/table">
            <a:tbl>
              <a:tblPr firstRow="1" bandRow="1">
                <a:tableStyleId>{5C22544A-7EE6-4342-B048-85BDC9FD1C3A}</a:tableStyleId>
              </a:tblPr>
              <a:tblGrid>
                <a:gridCol w="7825275">
                  <a:extLst>
                    <a:ext uri="{9D8B030D-6E8A-4147-A177-3AD203B41FA5}">
                      <a16:colId xmlns:a16="http://schemas.microsoft.com/office/drawing/2014/main" val="1449061375"/>
                    </a:ext>
                  </a:extLst>
                </a:gridCol>
                <a:gridCol w="1697059">
                  <a:extLst>
                    <a:ext uri="{9D8B030D-6E8A-4147-A177-3AD203B41FA5}">
                      <a16:colId xmlns:a16="http://schemas.microsoft.com/office/drawing/2014/main" val="2029384001"/>
                    </a:ext>
                  </a:extLst>
                </a:gridCol>
                <a:gridCol w="1820884">
                  <a:extLst>
                    <a:ext uri="{9D8B030D-6E8A-4147-A177-3AD203B41FA5}">
                      <a16:colId xmlns:a16="http://schemas.microsoft.com/office/drawing/2014/main" val="3941700555"/>
                    </a:ext>
                  </a:extLst>
                </a:gridCol>
              </a:tblGrid>
              <a:tr h="521568">
                <a:tc>
                  <a:txBody>
                    <a:bodyPr/>
                    <a:lstStyle/>
                    <a:p>
                      <a:r>
                        <a:rPr lang="de-DE" dirty="0"/>
                        <a:t>Vertriebsimpulse</a:t>
                      </a:r>
                    </a:p>
                  </a:txBody>
                  <a:tcPr/>
                </a:tc>
                <a:tc>
                  <a:txBody>
                    <a:bodyPr/>
                    <a:lstStyle/>
                    <a:p>
                      <a:pPr algn="ctr"/>
                      <a:r>
                        <a:rPr lang="de-DE" dirty="0"/>
                        <a:t>2023</a:t>
                      </a:r>
                    </a:p>
                  </a:txBody>
                  <a:tcPr/>
                </a:tc>
                <a:tc>
                  <a:txBody>
                    <a:bodyPr/>
                    <a:lstStyle/>
                    <a:p>
                      <a:pPr algn="ctr"/>
                      <a:r>
                        <a:rPr lang="de-DE" dirty="0"/>
                        <a:t>2024</a:t>
                      </a:r>
                    </a:p>
                  </a:txBody>
                  <a:tcPr/>
                </a:tc>
                <a:extLst>
                  <a:ext uri="{0D108BD9-81ED-4DB2-BD59-A6C34878D82A}">
                    <a16:rowId xmlns:a16="http://schemas.microsoft.com/office/drawing/2014/main" val="1054834439"/>
                  </a:ext>
                </a:extLst>
              </a:tr>
              <a:tr h="528812">
                <a:tc>
                  <a:txBody>
                    <a:bodyPr/>
                    <a:lstStyle/>
                    <a:p>
                      <a:pPr marL="0" indent="0">
                        <a:buFont typeface="Arial" panose="020B0604020202020204" pitchFamily="34" charset="0"/>
                        <a:buNone/>
                      </a:pPr>
                      <a:r>
                        <a:rPr lang="de-DE" dirty="0">
                          <a:solidFill>
                            <a:srgbClr val="002060"/>
                          </a:solidFill>
                        </a:rPr>
                        <a:t>Branchenkonzepte / Spezialkonzepte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txBody>
                  <a:tcPr/>
                </a:tc>
                <a:tc>
                  <a:txBody>
                    <a:bodyPr/>
                    <a:lstStyle/>
                    <a:p>
                      <a:pPr algn="ctr"/>
                      <a:r>
                        <a:rPr lang="de-DE" sz="3600" dirty="0"/>
                        <a:t>***</a:t>
                      </a:r>
                    </a:p>
                  </a:txBody>
                  <a:tcPr/>
                </a:tc>
                <a:tc>
                  <a:txBody>
                    <a:bodyPr/>
                    <a:lstStyle/>
                    <a:p>
                      <a:pPr algn="ctr"/>
                      <a:r>
                        <a:rPr lang="de-DE" sz="3600" dirty="0"/>
                        <a:t>***</a:t>
                      </a:r>
                    </a:p>
                  </a:txBody>
                  <a:tcPr/>
                </a:tc>
                <a:extLst>
                  <a:ext uri="{0D108BD9-81ED-4DB2-BD59-A6C34878D82A}">
                    <a16:rowId xmlns:a16="http://schemas.microsoft.com/office/drawing/2014/main" val="1139553433"/>
                  </a:ext>
                </a:extLst>
              </a:tr>
              <a:tr h="5288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002060"/>
                          </a:solidFill>
                        </a:rPr>
                        <a:t>Digitale Angebotsstrecken werden häufiger genutzt</a:t>
                      </a:r>
                    </a:p>
                    <a:p>
                      <a:endParaRPr lang="de-DE" dirty="0"/>
                    </a:p>
                  </a:txBody>
                  <a:tcPr/>
                </a:tc>
                <a:tc>
                  <a:txBody>
                    <a:bodyPr/>
                    <a:lstStyle/>
                    <a:p>
                      <a:pPr algn="ctr"/>
                      <a:r>
                        <a:rPr lang="de-DE" sz="3600" dirty="0"/>
                        <a:t>**</a:t>
                      </a:r>
                    </a:p>
                  </a:txBody>
                  <a:tcPr/>
                </a:tc>
                <a:tc>
                  <a:txBody>
                    <a:bodyPr/>
                    <a:lstStyle/>
                    <a:p>
                      <a:pPr algn="ctr"/>
                      <a:r>
                        <a:rPr lang="de-DE" sz="3600" dirty="0"/>
                        <a:t>***</a:t>
                      </a:r>
                    </a:p>
                  </a:txBody>
                  <a:tcPr/>
                </a:tc>
                <a:extLst>
                  <a:ext uri="{0D108BD9-81ED-4DB2-BD59-A6C34878D82A}">
                    <a16:rowId xmlns:a16="http://schemas.microsoft.com/office/drawing/2014/main" val="3498380794"/>
                  </a:ext>
                </a:extLst>
              </a:tr>
              <a:tr h="5288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002060"/>
                          </a:solidFill>
                        </a:rPr>
                        <a:t>Assekuradeure wachsen doppelt so schnell wie Makler</a:t>
                      </a:r>
                    </a:p>
                    <a:p>
                      <a:endParaRPr lang="de-DE" dirty="0"/>
                    </a:p>
                  </a:txBody>
                  <a:tcPr/>
                </a:tc>
                <a:tc>
                  <a:txBody>
                    <a:bodyPr/>
                    <a:lstStyle/>
                    <a:p>
                      <a:pPr algn="ctr"/>
                      <a:r>
                        <a:rPr lang="de-DE" sz="3600" dirty="0"/>
                        <a:t>***</a:t>
                      </a:r>
                    </a:p>
                  </a:txBody>
                  <a:tcPr/>
                </a:tc>
                <a:tc>
                  <a:txBody>
                    <a:bodyPr/>
                    <a:lstStyle/>
                    <a:p>
                      <a:pPr algn="ctr"/>
                      <a:r>
                        <a:rPr lang="de-DE" sz="3600" dirty="0"/>
                        <a:t>***</a:t>
                      </a:r>
                    </a:p>
                  </a:txBody>
                  <a:tcPr/>
                </a:tc>
                <a:extLst>
                  <a:ext uri="{0D108BD9-81ED-4DB2-BD59-A6C34878D82A}">
                    <a16:rowId xmlns:a16="http://schemas.microsoft.com/office/drawing/2014/main" val="2082447378"/>
                  </a:ext>
                </a:extLst>
              </a:tr>
              <a:tr h="3088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002060"/>
                          </a:solidFill>
                        </a:rPr>
                        <a:t>Spezialmakler besetzen Nischen</a:t>
                      </a:r>
                    </a:p>
                  </a:txBody>
                  <a:tcPr/>
                </a:tc>
                <a:tc>
                  <a:txBody>
                    <a:bodyPr/>
                    <a:lstStyle/>
                    <a:p>
                      <a:pPr algn="ctr"/>
                      <a:r>
                        <a:rPr lang="de-DE" sz="3600" dirty="0"/>
                        <a:t>***</a:t>
                      </a:r>
                    </a:p>
                  </a:txBody>
                  <a:tcPr/>
                </a:tc>
                <a:tc>
                  <a:txBody>
                    <a:bodyPr/>
                    <a:lstStyle/>
                    <a:p>
                      <a:pPr algn="ctr"/>
                      <a:r>
                        <a:rPr lang="de-DE" sz="3600" dirty="0"/>
                        <a:t>***</a:t>
                      </a:r>
                    </a:p>
                  </a:txBody>
                  <a:tcPr/>
                </a:tc>
                <a:extLst>
                  <a:ext uri="{0D108BD9-81ED-4DB2-BD59-A6C34878D82A}">
                    <a16:rowId xmlns:a16="http://schemas.microsoft.com/office/drawing/2014/main" val="1461479905"/>
                  </a:ext>
                </a:extLst>
              </a:tr>
              <a:tr h="5288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solidFill>
                            <a:srgbClr val="002060"/>
                          </a:solidFill>
                        </a:rPr>
                        <a:t>Kleinteiliges Firmengeschäft wird zunehmend „standardisiert“</a:t>
                      </a:r>
                    </a:p>
                    <a:p>
                      <a:endParaRPr lang="de-DE" dirty="0"/>
                    </a:p>
                  </a:txBody>
                  <a:tcPr/>
                </a:tc>
                <a:tc>
                  <a:txBody>
                    <a:bodyPr/>
                    <a:lstStyle/>
                    <a:p>
                      <a:pPr algn="ctr"/>
                      <a:r>
                        <a:rPr lang="de-DE" sz="3600" dirty="0"/>
                        <a:t>***</a:t>
                      </a:r>
                    </a:p>
                  </a:txBody>
                  <a:tcPr/>
                </a:tc>
                <a:tc>
                  <a:txBody>
                    <a:bodyPr/>
                    <a:lstStyle/>
                    <a:p>
                      <a:pPr algn="ctr"/>
                      <a:r>
                        <a:rPr lang="de-DE" sz="3600" dirty="0"/>
                        <a:t>***</a:t>
                      </a:r>
                    </a:p>
                  </a:txBody>
                  <a:tcPr/>
                </a:tc>
                <a:extLst>
                  <a:ext uri="{0D108BD9-81ED-4DB2-BD59-A6C34878D82A}">
                    <a16:rowId xmlns:a16="http://schemas.microsoft.com/office/drawing/2014/main" val="2398540578"/>
                  </a:ext>
                </a:extLst>
              </a:tr>
              <a:tr h="528812">
                <a:tc>
                  <a:txBody>
                    <a:bodyPr/>
                    <a:lstStyle/>
                    <a:p>
                      <a:r>
                        <a:rPr lang="de-DE" dirty="0">
                          <a:solidFill>
                            <a:srgbClr val="002060"/>
                          </a:solidFill>
                        </a:rPr>
                        <a:t>Rahmenverträge und </a:t>
                      </a:r>
                      <a:r>
                        <a:rPr lang="de-DE" dirty="0" err="1">
                          <a:solidFill>
                            <a:srgbClr val="002060"/>
                          </a:solidFill>
                        </a:rPr>
                        <a:t>Sideletter</a:t>
                      </a:r>
                      <a:r>
                        <a:rPr lang="de-DE" dirty="0">
                          <a:solidFill>
                            <a:srgbClr val="002060"/>
                          </a:solidFill>
                        </a:rPr>
                        <a:t> – Bedeutung nimmt zu</a:t>
                      </a:r>
                    </a:p>
                  </a:txBody>
                  <a:tcPr/>
                </a:tc>
                <a:tc>
                  <a:txBody>
                    <a:bodyPr/>
                    <a:lstStyle/>
                    <a:p>
                      <a:pPr algn="ctr"/>
                      <a:r>
                        <a:rPr lang="de-DE" sz="3600" dirty="0"/>
                        <a:t>***</a:t>
                      </a:r>
                    </a:p>
                  </a:txBody>
                  <a:tcPr/>
                </a:tc>
                <a:tc>
                  <a:txBody>
                    <a:bodyPr/>
                    <a:lstStyle/>
                    <a:p>
                      <a:pPr algn="ctr"/>
                      <a:r>
                        <a:rPr lang="de-DE" sz="3600" dirty="0"/>
                        <a:t>****</a:t>
                      </a:r>
                    </a:p>
                  </a:txBody>
                  <a:tcPr/>
                </a:tc>
                <a:extLst>
                  <a:ext uri="{0D108BD9-81ED-4DB2-BD59-A6C34878D82A}">
                    <a16:rowId xmlns:a16="http://schemas.microsoft.com/office/drawing/2014/main" val="2212700061"/>
                  </a:ext>
                </a:extLst>
              </a:tr>
            </a:tbl>
          </a:graphicData>
        </a:graphic>
      </p:graphicFrame>
    </p:spTree>
    <p:extLst>
      <p:ext uri="{BB962C8B-B14F-4D97-AF65-F5344CB8AC3E}">
        <p14:creationId xmlns:p14="http://schemas.microsoft.com/office/powerpoint/2010/main" val="2989702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CA049049-0384-4806-8C7D-B723B7E73251}"/>
              </a:ext>
            </a:extLst>
          </p:cNvPr>
          <p:cNvSpPr>
            <a:spLocks noGrp="1"/>
          </p:cNvSpPr>
          <p:nvPr>
            <p:ph type="sldNum" sz="quarter" idx="4"/>
          </p:nvPr>
        </p:nvSpPr>
        <p:spPr/>
        <p:txBody>
          <a:bodyPr/>
          <a:lstStyle/>
          <a:p>
            <a:fld id="{0DB11324-E0A8-4199-978D-02885A0D0942}" type="slidenum">
              <a:rPr lang="de-DE" smtClean="0"/>
              <a:t>6</a:t>
            </a:fld>
            <a:endParaRPr lang="de-DE"/>
          </a:p>
        </p:txBody>
      </p:sp>
      <p:sp>
        <p:nvSpPr>
          <p:cNvPr id="3" name="Textplatzhalter 2">
            <a:extLst>
              <a:ext uri="{FF2B5EF4-FFF2-40B4-BE49-F238E27FC236}">
                <a16:creationId xmlns:a16="http://schemas.microsoft.com/office/drawing/2014/main" id="{A757E43D-87A6-4747-9A8D-D6FE024C80C8}"/>
              </a:ext>
            </a:extLst>
          </p:cNvPr>
          <p:cNvSpPr>
            <a:spLocks noGrp="1"/>
          </p:cNvSpPr>
          <p:nvPr>
            <p:ph type="body" sz="half" idx="2"/>
          </p:nvPr>
        </p:nvSpPr>
        <p:spPr/>
        <p:txBody>
          <a:bodyPr/>
          <a:lstStyle/>
          <a:p>
            <a:r>
              <a:rPr lang="de-DE" sz="1800" b="0" i="0" u="none" strike="noStrike" baseline="0" dirty="0">
                <a:latin typeface="Roboto Condensed" panose="020B0604020202020204"/>
              </a:rPr>
              <a:t>Statistisch gesehen wird jedes vierte Unternehmen im Jahr 2024 Opfer einer Cyberattacke werden. Haupttreiber sind Geopolitische Cyberrisiken, Ransomware, Lieferkettenangriffe, Datenschutzverletzung und IoT. </a:t>
            </a:r>
          </a:p>
          <a:p>
            <a:endParaRPr lang="de-DE" sz="1800" b="0" i="0" u="none" strike="noStrike" baseline="0" dirty="0">
              <a:solidFill>
                <a:srgbClr val="000000"/>
              </a:solidFill>
              <a:latin typeface="Roboto Condensed" panose="020B0604020202020204"/>
            </a:endParaRPr>
          </a:p>
          <a:p>
            <a:r>
              <a:rPr lang="de-DE" sz="1800" b="0" i="0" u="none" strike="noStrike" baseline="0" dirty="0">
                <a:latin typeface="Roboto Condensed" panose="020B0604020202020204"/>
              </a:rPr>
              <a:t>Während etablierte Risikoträger weiter auf Fragebögen und Outside-In-Scans setzen, haben neue Akteure verbesserte Scantechnologien, neue Tools und ergänzende Dienstleistungen im Repertoire.</a:t>
            </a:r>
            <a:endParaRPr lang="de-DE" sz="1800" dirty="0">
              <a:latin typeface="Roboto Condensed" panose="020B0604020202020204"/>
            </a:endParaRPr>
          </a:p>
          <a:p>
            <a:endParaRPr lang="de-DE" sz="1800" b="0" i="0" u="none" strike="noStrike" baseline="0" dirty="0">
              <a:solidFill>
                <a:srgbClr val="000000"/>
              </a:solidFill>
              <a:latin typeface="Roboto Condensed" panose="020B0604020202020204"/>
            </a:endParaRPr>
          </a:p>
          <a:p>
            <a:r>
              <a:rPr lang="de-DE" sz="1800" b="0" i="0" u="none" strike="noStrike" baseline="0" dirty="0">
                <a:latin typeface="Roboto Condensed" panose="020B0604020202020204"/>
              </a:rPr>
              <a:t>Nur 20% der deutschen KMU halten derzeit eine Cyberversicherung </a:t>
            </a:r>
          </a:p>
          <a:p>
            <a:endParaRPr lang="de-DE" sz="1800" b="0" i="0" u="none" strike="noStrike" baseline="0" dirty="0">
              <a:solidFill>
                <a:srgbClr val="000000"/>
              </a:solidFill>
              <a:latin typeface="Roboto Condensed" panose="020B0604020202020204"/>
            </a:endParaRPr>
          </a:p>
          <a:p>
            <a:r>
              <a:rPr lang="de-DE" sz="1800" b="0" i="0" u="none" strike="noStrike" baseline="0" dirty="0">
                <a:latin typeface="Roboto Condensed" panose="020B0604020202020204"/>
              </a:rPr>
              <a:t>Die Cybernettoprämien in Deutschland werden 2024 um mindestens 100 Mio. € steigen.</a:t>
            </a:r>
            <a:endParaRPr lang="de-DE" sz="1800" b="0" i="0" u="none" strike="noStrike" baseline="0" dirty="0">
              <a:solidFill>
                <a:srgbClr val="000000"/>
              </a:solidFill>
              <a:latin typeface="Roboto Condensed" panose="020B0604020202020204"/>
            </a:endParaRPr>
          </a:p>
          <a:p>
            <a:r>
              <a:rPr lang="de-DE" sz="1800" b="0" i="0" u="none" strike="noStrike" baseline="0" dirty="0">
                <a:latin typeface="Roboto Condensed" panose="020B0604020202020204"/>
              </a:rPr>
              <a:t>Die Zahl der Versicherer ist von 33 im Jahr 2020 auf 44 in 2023 gestiegen. </a:t>
            </a:r>
            <a:endParaRPr lang="de-DE" sz="1800" dirty="0">
              <a:latin typeface="Roboto Condensed" panose="020B0604020202020204"/>
            </a:endParaRPr>
          </a:p>
          <a:p>
            <a:endParaRPr lang="de-DE" sz="1800" dirty="0">
              <a:latin typeface="Roboto Condensed" panose="020B0604020202020204"/>
            </a:endParaRPr>
          </a:p>
          <a:p>
            <a:r>
              <a:rPr lang="en-US" dirty="0">
                <a:solidFill>
                  <a:srgbClr val="FF0000"/>
                </a:solidFill>
                <a:latin typeface="Roboto Condensed" panose="020B0604020202020204" pitchFamily="2" charset="0"/>
              </a:rPr>
              <a:t>“There are only two types of companies: Those that have been breached and know it                  and those that have been breached and don‘t know it.”</a:t>
            </a:r>
          </a:p>
          <a:p>
            <a:endParaRPr lang="de-DE" dirty="0"/>
          </a:p>
        </p:txBody>
      </p:sp>
      <p:sp>
        <p:nvSpPr>
          <p:cNvPr id="4" name="Titel 3">
            <a:extLst>
              <a:ext uri="{FF2B5EF4-FFF2-40B4-BE49-F238E27FC236}">
                <a16:creationId xmlns:a16="http://schemas.microsoft.com/office/drawing/2014/main" id="{79FE3735-B8C6-4F3D-88A0-C353DD7B7CEF}"/>
              </a:ext>
            </a:extLst>
          </p:cNvPr>
          <p:cNvSpPr>
            <a:spLocks noGrp="1"/>
          </p:cNvSpPr>
          <p:nvPr>
            <p:ph type="title"/>
          </p:nvPr>
        </p:nvSpPr>
        <p:spPr/>
        <p:txBody>
          <a:bodyPr/>
          <a:lstStyle/>
          <a:p>
            <a:r>
              <a:rPr lang="de-DE" dirty="0"/>
              <a:t>3. </a:t>
            </a:r>
            <a:r>
              <a:rPr lang="de-DE"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Cyberversicherung update </a:t>
            </a:r>
            <a:endParaRPr lang="de-DE" dirty="0"/>
          </a:p>
        </p:txBody>
      </p:sp>
    </p:spTree>
    <p:extLst>
      <p:ext uri="{BB962C8B-B14F-4D97-AF65-F5344CB8AC3E}">
        <p14:creationId xmlns:p14="http://schemas.microsoft.com/office/powerpoint/2010/main" val="735967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DF8DB8D-106A-47EC-B4F0-9DAB2C026E77}"/>
              </a:ext>
            </a:extLst>
          </p:cNvPr>
          <p:cNvSpPr>
            <a:spLocks noGrp="1"/>
          </p:cNvSpPr>
          <p:nvPr>
            <p:ph type="sldNum" sz="quarter" idx="4"/>
          </p:nvPr>
        </p:nvSpPr>
        <p:spPr/>
        <p:txBody>
          <a:bodyPr/>
          <a:lstStyle/>
          <a:p>
            <a:fld id="{0DB11324-E0A8-4199-978D-02885A0D0942}" type="slidenum">
              <a:rPr lang="de-DE" smtClean="0"/>
              <a:t>7</a:t>
            </a:fld>
            <a:endParaRPr lang="de-DE"/>
          </a:p>
        </p:txBody>
      </p:sp>
      <p:sp>
        <p:nvSpPr>
          <p:cNvPr id="3" name="Textplatzhalter 2">
            <a:extLst>
              <a:ext uri="{FF2B5EF4-FFF2-40B4-BE49-F238E27FC236}">
                <a16:creationId xmlns:a16="http://schemas.microsoft.com/office/drawing/2014/main" id="{F5B81371-DADD-49BD-80FA-7F011966EB0C}"/>
              </a:ext>
            </a:extLst>
          </p:cNvPr>
          <p:cNvSpPr>
            <a:spLocks noGrp="1"/>
          </p:cNvSpPr>
          <p:nvPr>
            <p:ph type="body" sz="half" idx="2"/>
          </p:nvPr>
        </p:nvSpPr>
        <p:spPr/>
        <p:txBody>
          <a:bodyPr/>
          <a:lstStyle/>
          <a:p>
            <a:endParaRPr lang="de-DE" dirty="0"/>
          </a:p>
          <a:p>
            <a:endParaRPr lang="de-DE" dirty="0"/>
          </a:p>
        </p:txBody>
      </p:sp>
      <p:sp>
        <p:nvSpPr>
          <p:cNvPr id="4" name="Titel 3">
            <a:extLst>
              <a:ext uri="{FF2B5EF4-FFF2-40B4-BE49-F238E27FC236}">
                <a16:creationId xmlns:a16="http://schemas.microsoft.com/office/drawing/2014/main" id="{3A695F62-3A4C-49B3-A88F-0ACFF7113691}"/>
              </a:ext>
            </a:extLst>
          </p:cNvPr>
          <p:cNvSpPr>
            <a:spLocks noGrp="1"/>
          </p:cNvSpPr>
          <p:nvPr>
            <p:ph type="title"/>
          </p:nvPr>
        </p:nvSpPr>
        <p:spPr/>
        <p:txBody>
          <a:bodyPr/>
          <a:lstStyle/>
          <a:p>
            <a:r>
              <a:rPr lang="de-DE" dirty="0"/>
              <a:t>3. </a:t>
            </a:r>
            <a:r>
              <a:rPr lang="de-DE"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Cyberversicherung update </a:t>
            </a:r>
            <a:endParaRPr lang="de-DE" dirty="0"/>
          </a:p>
        </p:txBody>
      </p:sp>
      <p:sp>
        <p:nvSpPr>
          <p:cNvPr id="6" name="Textfeld 5">
            <a:extLst>
              <a:ext uri="{FF2B5EF4-FFF2-40B4-BE49-F238E27FC236}">
                <a16:creationId xmlns:a16="http://schemas.microsoft.com/office/drawing/2014/main" id="{80B7D36E-D2D1-44C4-947D-E4140AD7F535}"/>
              </a:ext>
            </a:extLst>
          </p:cNvPr>
          <p:cNvSpPr txBox="1"/>
          <p:nvPr/>
        </p:nvSpPr>
        <p:spPr>
          <a:xfrm>
            <a:off x="364220" y="1228398"/>
            <a:ext cx="11343218" cy="3754874"/>
          </a:xfrm>
          <a:prstGeom prst="rect">
            <a:avLst/>
          </a:prstGeom>
          <a:noFill/>
        </p:spPr>
        <p:txBody>
          <a:bodyPr wrap="square">
            <a:spAutoFit/>
          </a:bodyPr>
          <a:lstStyle/>
          <a:p>
            <a:pPr algn="l"/>
            <a:endParaRPr lang="de-DE" sz="1100" b="0" i="0" u="none" strike="noStrike" baseline="0" dirty="0">
              <a:solidFill>
                <a:srgbClr val="000000"/>
              </a:solidFill>
              <a:latin typeface="Roboto"/>
            </a:endParaRPr>
          </a:p>
          <a:p>
            <a:endParaRPr lang="de-DE" sz="1100" b="0" i="0" u="none" strike="noStrike" baseline="0" dirty="0">
              <a:latin typeface="Roboto"/>
            </a:endParaRPr>
          </a:p>
          <a:p>
            <a:r>
              <a:rPr lang="de-DE" b="0" i="0" u="none" strike="noStrike" baseline="0" dirty="0">
                <a:latin typeface="Roboto"/>
              </a:rPr>
              <a:t>Das </a:t>
            </a:r>
            <a:r>
              <a:rPr lang="de-DE" b="1" i="0" u="none" strike="noStrike" baseline="0" dirty="0">
                <a:latin typeface="Roboto"/>
              </a:rPr>
              <a:t>Risiko</a:t>
            </a:r>
            <a:r>
              <a:rPr lang="de-DE" b="0" i="0" u="none" strike="noStrike" baseline="0" dirty="0">
                <a:latin typeface="Roboto"/>
              </a:rPr>
              <a:t>, Opfer eine </a:t>
            </a:r>
            <a:r>
              <a:rPr lang="de-DE" b="1" i="0" u="none" strike="noStrike" baseline="0" dirty="0">
                <a:latin typeface="Roboto"/>
              </a:rPr>
              <a:t>Cyberattacke </a:t>
            </a:r>
            <a:r>
              <a:rPr lang="de-DE" b="0" i="0" u="none" strike="noStrike" baseline="0" dirty="0">
                <a:latin typeface="Roboto"/>
              </a:rPr>
              <a:t>zu werden, ist so </a:t>
            </a:r>
            <a:r>
              <a:rPr lang="de-DE" b="1" i="0" u="none" strike="noStrike" baseline="0" dirty="0">
                <a:latin typeface="Roboto"/>
              </a:rPr>
              <a:t>hoch wie noch nie</a:t>
            </a:r>
            <a:r>
              <a:rPr lang="de-DE" b="0" i="0" u="none" strike="noStrike" baseline="0" dirty="0">
                <a:latin typeface="Roboto"/>
              </a:rPr>
              <a:t>!</a:t>
            </a:r>
          </a:p>
          <a:p>
            <a:endParaRPr lang="de-DE" b="0" i="0" u="none" strike="noStrike" baseline="0" dirty="0">
              <a:latin typeface="Roboto"/>
            </a:endParaRPr>
          </a:p>
          <a:p>
            <a:r>
              <a:rPr lang="de-DE" b="0" i="0" u="none" strike="noStrike" baseline="0" dirty="0">
                <a:latin typeface="Roboto"/>
              </a:rPr>
              <a:t>Die kommende </a:t>
            </a:r>
            <a:r>
              <a:rPr lang="de-DE" b="1" i="0" u="none" strike="noStrike" baseline="0" dirty="0">
                <a:latin typeface="Roboto"/>
              </a:rPr>
              <a:t>Regulatorik </a:t>
            </a:r>
            <a:r>
              <a:rPr lang="de-DE" b="0" i="0" u="none" strike="noStrike" baseline="0" dirty="0">
                <a:latin typeface="Roboto"/>
              </a:rPr>
              <a:t>(NIS2 &amp; DORA) setzt </a:t>
            </a:r>
            <a:r>
              <a:rPr lang="de-DE" b="1" i="0" u="none" strike="noStrike" baseline="0" dirty="0">
                <a:latin typeface="Roboto"/>
              </a:rPr>
              <a:t>weitreichende Regeln </a:t>
            </a:r>
            <a:r>
              <a:rPr lang="de-DE" b="0" i="0" u="none" strike="noStrike" baseline="0" dirty="0">
                <a:latin typeface="Roboto"/>
              </a:rPr>
              <a:t>für die </a:t>
            </a:r>
            <a:r>
              <a:rPr lang="de-DE" b="1" i="0" u="none" strike="noStrike" baseline="0" dirty="0">
                <a:latin typeface="Roboto"/>
              </a:rPr>
              <a:t>persönliche Haftung </a:t>
            </a:r>
            <a:r>
              <a:rPr lang="de-DE" b="0" i="0" u="none" strike="noStrike" baseline="0" dirty="0">
                <a:latin typeface="Roboto"/>
              </a:rPr>
              <a:t>des Managements!</a:t>
            </a:r>
          </a:p>
          <a:p>
            <a:endParaRPr lang="de-DE" b="0" i="0" u="none" strike="noStrike" baseline="0" dirty="0">
              <a:latin typeface="Roboto"/>
            </a:endParaRPr>
          </a:p>
          <a:p>
            <a:r>
              <a:rPr lang="de-DE" b="0" i="0" u="none" strike="noStrike" baseline="0" dirty="0">
                <a:latin typeface="Roboto"/>
              </a:rPr>
              <a:t>Das </a:t>
            </a:r>
            <a:r>
              <a:rPr lang="de-DE" b="1" i="0" u="none" strike="noStrike" baseline="0" dirty="0">
                <a:latin typeface="Roboto"/>
              </a:rPr>
              <a:t>Assessment </a:t>
            </a:r>
            <a:r>
              <a:rPr lang="de-DE" b="0" i="0" u="none" strike="noStrike" baseline="0" dirty="0">
                <a:latin typeface="Roboto"/>
              </a:rPr>
              <a:t>zur Cyberversicherung kann wesentlich zur </a:t>
            </a:r>
            <a:r>
              <a:rPr lang="de-DE" b="1" i="0" u="none" strike="noStrike" baseline="0" dirty="0">
                <a:latin typeface="Roboto"/>
              </a:rPr>
              <a:t>Überprüfung </a:t>
            </a:r>
            <a:r>
              <a:rPr lang="de-DE" b="0" i="0" u="none" strike="noStrike" baseline="0" dirty="0">
                <a:latin typeface="Roboto"/>
              </a:rPr>
              <a:t>der </a:t>
            </a:r>
            <a:r>
              <a:rPr lang="de-DE" b="1" i="0" u="none" strike="noStrike" baseline="0" dirty="0">
                <a:latin typeface="Roboto"/>
              </a:rPr>
              <a:t>bestehenden IT-Sicherheitsstandards </a:t>
            </a:r>
            <a:r>
              <a:rPr lang="de-DE" b="0" i="0" u="none" strike="noStrike" baseline="0" dirty="0">
                <a:latin typeface="Roboto"/>
              </a:rPr>
              <a:t>und der </a:t>
            </a:r>
            <a:r>
              <a:rPr lang="de-DE" b="1" i="0" u="none" strike="noStrike" baseline="0" dirty="0">
                <a:latin typeface="Roboto"/>
              </a:rPr>
              <a:t>Erkennung von Lücken </a:t>
            </a:r>
            <a:r>
              <a:rPr lang="de-DE" b="0" i="0" u="none" strike="noStrike" baseline="0" dirty="0">
                <a:latin typeface="Roboto"/>
              </a:rPr>
              <a:t>beitragen. </a:t>
            </a:r>
          </a:p>
          <a:p>
            <a:endParaRPr lang="de-DE" dirty="0">
              <a:latin typeface="Roboto"/>
            </a:endParaRPr>
          </a:p>
          <a:p>
            <a:r>
              <a:rPr lang="de-DE" b="0" i="0" u="none" strike="noStrike" baseline="0" dirty="0">
                <a:latin typeface="Roboto"/>
              </a:rPr>
              <a:t>Das </a:t>
            </a:r>
            <a:r>
              <a:rPr lang="de-DE" b="1" i="0" u="none" strike="noStrike" baseline="0" dirty="0">
                <a:latin typeface="Roboto"/>
              </a:rPr>
              <a:t>Ergebnis des Risk Assessment </a:t>
            </a:r>
            <a:r>
              <a:rPr lang="de-DE" b="0" i="0" u="none" strike="noStrike" baseline="0" dirty="0">
                <a:latin typeface="Roboto"/>
              </a:rPr>
              <a:t>und der sich daraus ableitenden </a:t>
            </a:r>
            <a:r>
              <a:rPr lang="de-DE" b="1" i="0" u="none" strike="noStrike" baseline="0" dirty="0">
                <a:latin typeface="Roboto"/>
              </a:rPr>
              <a:t>Handlungsempfehlungen </a:t>
            </a:r>
            <a:r>
              <a:rPr lang="de-DE" b="0" i="0" u="none" strike="noStrike" baseline="0" dirty="0">
                <a:latin typeface="Roboto"/>
              </a:rPr>
              <a:t>wirkt </a:t>
            </a:r>
            <a:r>
              <a:rPr lang="de-DE" b="1" i="0" u="none" strike="noStrike" baseline="0" dirty="0">
                <a:latin typeface="Roboto"/>
              </a:rPr>
              <a:t>haftungsmindernd </a:t>
            </a:r>
            <a:r>
              <a:rPr lang="de-DE" b="0" i="0" u="none" strike="noStrike" baseline="0" dirty="0">
                <a:latin typeface="Roboto"/>
              </a:rPr>
              <a:t>für das Management.</a:t>
            </a:r>
          </a:p>
          <a:p>
            <a:endParaRPr lang="de-DE" dirty="0">
              <a:latin typeface="Roboto"/>
            </a:endParaRPr>
          </a:p>
          <a:p>
            <a:r>
              <a:rPr lang="de-DE" b="0" i="0" u="none" strike="noStrike" baseline="0" dirty="0">
                <a:latin typeface="Roboto"/>
              </a:rPr>
              <a:t>Eine </a:t>
            </a:r>
            <a:r>
              <a:rPr lang="de-DE" b="1" i="0" u="none" strike="noStrike" baseline="0" dirty="0">
                <a:latin typeface="Roboto"/>
              </a:rPr>
              <a:t>Cyberversicherung </a:t>
            </a:r>
            <a:r>
              <a:rPr lang="de-DE" b="0" i="0" u="none" strike="noStrike" baseline="0" dirty="0">
                <a:latin typeface="Roboto"/>
              </a:rPr>
              <a:t>ist ein </a:t>
            </a:r>
            <a:r>
              <a:rPr lang="de-DE" b="1" i="0" u="none" strike="noStrike" baseline="0" dirty="0">
                <a:latin typeface="Roboto"/>
              </a:rPr>
              <a:t>wesentlicher Baustein </a:t>
            </a:r>
            <a:r>
              <a:rPr lang="de-DE" b="0" i="0" u="none" strike="noStrike" baseline="0" dirty="0">
                <a:latin typeface="Roboto"/>
              </a:rPr>
              <a:t>der </a:t>
            </a:r>
            <a:r>
              <a:rPr lang="de-DE" b="1" i="0" u="none" strike="noStrike" baseline="0" dirty="0">
                <a:latin typeface="Roboto"/>
              </a:rPr>
              <a:t>Risikominimierung </a:t>
            </a:r>
            <a:r>
              <a:rPr lang="de-DE" b="0" i="0" u="none" strike="noStrike" baseline="0" dirty="0">
                <a:latin typeface="Roboto"/>
              </a:rPr>
              <a:t>bzw. des </a:t>
            </a:r>
            <a:r>
              <a:rPr lang="de-DE" b="1" i="0" u="none" strike="noStrike" baseline="0" dirty="0">
                <a:latin typeface="Roboto"/>
              </a:rPr>
              <a:t>Risikotransfers</a:t>
            </a:r>
            <a:r>
              <a:rPr lang="de-DE" b="0" i="0" u="none" strike="noStrike" baseline="0" dirty="0">
                <a:latin typeface="Roboto"/>
              </a:rPr>
              <a:t>.</a:t>
            </a:r>
          </a:p>
        </p:txBody>
      </p:sp>
    </p:spTree>
    <p:extLst>
      <p:ext uri="{BB962C8B-B14F-4D97-AF65-F5344CB8AC3E}">
        <p14:creationId xmlns:p14="http://schemas.microsoft.com/office/powerpoint/2010/main" val="690848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DF8DB8D-106A-47EC-B4F0-9DAB2C026E77}"/>
              </a:ext>
            </a:extLst>
          </p:cNvPr>
          <p:cNvSpPr>
            <a:spLocks noGrp="1"/>
          </p:cNvSpPr>
          <p:nvPr>
            <p:ph type="sldNum" sz="quarter" idx="4"/>
          </p:nvPr>
        </p:nvSpPr>
        <p:spPr/>
        <p:txBody>
          <a:bodyPr/>
          <a:lstStyle/>
          <a:p>
            <a:fld id="{0DB11324-E0A8-4199-978D-02885A0D0942}" type="slidenum">
              <a:rPr lang="de-DE" smtClean="0"/>
              <a:t>8</a:t>
            </a:fld>
            <a:endParaRPr lang="de-DE"/>
          </a:p>
        </p:txBody>
      </p:sp>
      <p:sp>
        <p:nvSpPr>
          <p:cNvPr id="3" name="Textplatzhalter 2">
            <a:extLst>
              <a:ext uri="{FF2B5EF4-FFF2-40B4-BE49-F238E27FC236}">
                <a16:creationId xmlns:a16="http://schemas.microsoft.com/office/drawing/2014/main" id="{F5B81371-DADD-49BD-80FA-7F011966EB0C}"/>
              </a:ext>
            </a:extLst>
          </p:cNvPr>
          <p:cNvSpPr>
            <a:spLocks noGrp="1"/>
          </p:cNvSpPr>
          <p:nvPr>
            <p:ph type="body" sz="half" idx="2"/>
          </p:nvPr>
        </p:nvSpPr>
        <p:spPr/>
        <p:txBody>
          <a:bodyPr/>
          <a:lstStyle/>
          <a:p>
            <a:r>
              <a:rPr lang="de-DE" dirty="0"/>
              <a:t>2. Cyberurteil:  Landgericht Kiel - </a:t>
            </a:r>
          </a:p>
          <a:p>
            <a:endParaRPr lang="de-DE" dirty="0"/>
          </a:p>
          <a:p>
            <a:r>
              <a:rPr lang="de-DE" dirty="0"/>
              <a:t>Urteil: Leistungsablehnung wegen Täuschung und falschen Angaben</a:t>
            </a:r>
          </a:p>
          <a:p>
            <a:endParaRPr lang="de-DE" dirty="0"/>
          </a:p>
          <a:p>
            <a:r>
              <a:rPr lang="de-DE" dirty="0"/>
              <a:t>Risikofragen zu Update und Schutzmaßnahmen falsch beantwortet</a:t>
            </a:r>
          </a:p>
          <a:p>
            <a:endParaRPr lang="de-DE" dirty="0"/>
          </a:p>
          <a:p>
            <a:r>
              <a:rPr lang="de-DE" dirty="0">
                <a:effectLst/>
                <a:latin typeface="+mn-lt"/>
                <a:ea typeface="Calibri" panose="020F0502020204030204" pitchFamily="34" charset="0"/>
              </a:rPr>
              <a:t>Im vorliegenden Fall befand sich der Domain Controller jedoch immer noch im Ursprungszustand – somit war offensichtlich, dass </a:t>
            </a:r>
            <a:r>
              <a:rPr lang="de-DE" dirty="0">
                <a:solidFill>
                  <a:srgbClr val="FF0000"/>
                </a:solidFill>
                <a:effectLst/>
                <a:latin typeface="+mn-lt"/>
                <a:ea typeface="Calibri" panose="020F0502020204030204" pitchFamily="34" charset="0"/>
              </a:rPr>
              <a:t>niemals</a:t>
            </a:r>
            <a:r>
              <a:rPr lang="de-DE" dirty="0">
                <a:effectLst/>
                <a:latin typeface="+mn-lt"/>
                <a:ea typeface="Calibri" panose="020F0502020204030204" pitchFamily="34" charset="0"/>
              </a:rPr>
              <a:t> Updates installiert worden waren.</a:t>
            </a:r>
          </a:p>
          <a:p>
            <a:endParaRPr lang="de-DE" dirty="0"/>
          </a:p>
        </p:txBody>
      </p:sp>
      <p:sp>
        <p:nvSpPr>
          <p:cNvPr id="4" name="Titel 3">
            <a:extLst>
              <a:ext uri="{FF2B5EF4-FFF2-40B4-BE49-F238E27FC236}">
                <a16:creationId xmlns:a16="http://schemas.microsoft.com/office/drawing/2014/main" id="{3A695F62-3A4C-49B3-A88F-0ACFF7113691}"/>
              </a:ext>
            </a:extLst>
          </p:cNvPr>
          <p:cNvSpPr>
            <a:spLocks noGrp="1"/>
          </p:cNvSpPr>
          <p:nvPr>
            <p:ph type="title"/>
          </p:nvPr>
        </p:nvSpPr>
        <p:spPr/>
        <p:txBody>
          <a:bodyPr/>
          <a:lstStyle/>
          <a:p>
            <a:r>
              <a:rPr lang="de-DE" dirty="0"/>
              <a:t>3. </a:t>
            </a:r>
            <a:r>
              <a:rPr lang="de-DE"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Cyberversicherung update </a:t>
            </a:r>
            <a:endParaRPr lang="de-DE" dirty="0"/>
          </a:p>
        </p:txBody>
      </p:sp>
    </p:spTree>
    <p:extLst>
      <p:ext uri="{BB962C8B-B14F-4D97-AF65-F5344CB8AC3E}">
        <p14:creationId xmlns:p14="http://schemas.microsoft.com/office/powerpoint/2010/main" val="2461247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DF8DB8D-106A-47EC-B4F0-9DAB2C026E77}"/>
              </a:ext>
            </a:extLst>
          </p:cNvPr>
          <p:cNvSpPr>
            <a:spLocks noGrp="1"/>
          </p:cNvSpPr>
          <p:nvPr>
            <p:ph type="sldNum" sz="quarter" idx="4"/>
          </p:nvPr>
        </p:nvSpPr>
        <p:spPr/>
        <p:txBody>
          <a:bodyPr/>
          <a:lstStyle/>
          <a:p>
            <a:fld id="{0DB11324-E0A8-4199-978D-02885A0D0942}" type="slidenum">
              <a:rPr lang="de-DE" smtClean="0"/>
              <a:t>9</a:t>
            </a:fld>
            <a:endParaRPr lang="de-DE"/>
          </a:p>
        </p:txBody>
      </p:sp>
      <p:sp>
        <p:nvSpPr>
          <p:cNvPr id="3" name="Textplatzhalter 2">
            <a:extLst>
              <a:ext uri="{FF2B5EF4-FFF2-40B4-BE49-F238E27FC236}">
                <a16:creationId xmlns:a16="http://schemas.microsoft.com/office/drawing/2014/main" id="{F5B81371-DADD-49BD-80FA-7F011966EB0C}"/>
              </a:ext>
            </a:extLst>
          </p:cNvPr>
          <p:cNvSpPr>
            <a:spLocks noGrp="1"/>
          </p:cNvSpPr>
          <p:nvPr>
            <p:ph type="body" sz="half" idx="2"/>
          </p:nvPr>
        </p:nvSpPr>
        <p:spPr/>
        <p:txBody>
          <a:bodyPr/>
          <a:lstStyle/>
          <a:p>
            <a:pPr marL="457200" indent="-457200">
              <a:buAutoNum type="arabicPeriod"/>
            </a:pPr>
            <a:r>
              <a:rPr lang="de-DE" dirty="0"/>
              <a:t>Cyberurteil: Landgericht Tübingen – Ransomware – 2,9 Mio. Schaden</a:t>
            </a:r>
          </a:p>
          <a:p>
            <a:pPr marL="457200" indent="-457200">
              <a:buAutoNum type="arabicPeriod"/>
            </a:pPr>
            <a:endParaRPr lang="de-DE" dirty="0"/>
          </a:p>
          <a:p>
            <a:r>
              <a:rPr lang="de-DE" dirty="0"/>
              <a:t>Urteil: Leistungspflicht des Versicherers</a:t>
            </a:r>
          </a:p>
          <a:p>
            <a:endParaRPr lang="de-DE" dirty="0"/>
          </a:p>
          <a:p>
            <a:r>
              <a:rPr lang="de-DE" dirty="0"/>
              <a:t>Verschlüsselung über falsche Rechnung in einem E-Mail Anhang</a:t>
            </a:r>
          </a:p>
          <a:p>
            <a:endParaRPr lang="de-DE" dirty="0"/>
          </a:p>
          <a:p>
            <a:r>
              <a:rPr lang="de-DE" dirty="0"/>
              <a:t>Assekuradeur stellte die Risikofragen zu „lax“ dar</a:t>
            </a:r>
          </a:p>
          <a:p>
            <a:r>
              <a:rPr lang="de-DE" dirty="0"/>
              <a:t>Sicherheitslücken waren schriftlich bekannt (alte Server ohne update-Möglichkeit)</a:t>
            </a:r>
          </a:p>
          <a:p>
            <a:endParaRPr lang="de-DE" dirty="0"/>
          </a:p>
          <a:p>
            <a:endParaRPr lang="de-DE" dirty="0"/>
          </a:p>
        </p:txBody>
      </p:sp>
      <p:sp>
        <p:nvSpPr>
          <p:cNvPr id="4" name="Titel 3">
            <a:extLst>
              <a:ext uri="{FF2B5EF4-FFF2-40B4-BE49-F238E27FC236}">
                <a16:creationId xmlns:a16="http://schemas.microsoft.com/office/drawing/2014/main" id="{3A695F62-3A4C-49B3-A88F-0ACFF7113691}"/>
              </a:ext>
            </a:extLst>
          </p:cNvPr>
          <p:cNvSpPr>
            <a:spLocks noGrp="1"/>
          </p:cNvSpPr>
          <p:nvPr>
            <p:ph type="title"/>
          </p:nvPr>
        </p:nvSpPr>
        <p:spPr/>
        <p:txBody>
          <a:bodyPr/>
          <a:lstStyle/>
          <a:p>
            <a:r>
              <a:rPr lang="de-DE" dirty="0"/>
              <a:t>3. </a:t>
            </a:r>
            <a:r>
              <a:rPr lang="de-DE" sz="24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Cyberversicherung update </a:t>
            </a:r>
            <a:endParaRPr lang="de-DE" dirty="0"/>
          </a:p>
        </p:txBody>
      </p:sp>
    </p:spTree>
    <p:extLst>
      <p:ext uri="{BB962C8B-B14F-4D97-AF65-F5344CB8AC3E}">
        <p14:creationId xmlns:p14="http://schemas.microsoft.com/office/powerpoint/2010/main" val="2392953484"/>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1258</Words>
  <Application>Microsoft Office PowerPoint</Application>
  <PresentationFormat>Breitbild</PresentationFormat>
  <Paragraphs>186</Paragraphs>
  <Slides>25</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25</vt:i4>
      </vt:variant>
    </vt:vector>
  </HeadingPairs>
  <TitlesOfParts>
    <vt:vector size="32" baseType="lpstr">
      <vt:lpstr>Arial</vt:lpstr>
      <vt:lpstr>Calibri</vt:lpstr>
      <vt:lpstr>Roboto</vt:lpstr>
      <vt:lpstr>Roboto Condensed</vt:lpstr>
      <vt:lpstr>Symbol</vt:lpstr>
      <vt:lpstr>Wingdings</vt:lpstr>
      <vt:lpstr>Design_afm</vt:lpstr>
      <vt:lpstr>ZW II Firmenversicherung midterm-updates 2024 </vt:lpstr>
      <vt:lpstr>2. Marktentwicklungen im Firmenversicherungsgeschäft  </vt:lpstr>
      <vt:lpstr>2. Marktentwicklungen im Firmenversicherungsgeschäft</vt:lpstr>
      <vt:lpstr>2. Marktentwicklungen im Firmenversicherungsgeschäft  </vt:lpstr>
      <vt:lpstr>2. Marktentwicklungen im Firmenversicherungsgeschäft  </vt:lpstr>
      <vt:lpstr>3. Cyberversicherung update </vt:lpstr>
      <vt:lpstr>3. Cyberversicherung update </vt:lpstr>
      <vt:lpstr>3. Cyberversicherung update </vt:lpstr>
      <vt:lpstr>3. Cyberversicherung update </vt:lpstr>
      <vt:lpstr>3. Cyberversicherung update </vt:lpstr>
      <vt:lpstr>4. Mietbürgschaft</vt:lpstr>
      <vt:lpstr>4. Mietbürgschaft – Übersicht ERGO</vt:lpstr>
      <vt:lpstr>4. Mietbürgschaft - BeraterPortal</vt:lpstr>
      <vt:lpstr>4. Mietbürgschaft – Beispiel R+V kreditConnect</vt:lpstr>
      <vt:lpstr>5. afm HDI commercial Pro – Auffrischung </vt:lpstr>
      <vt:lpstr>5. HDI Commercial Pro </vt:lpstr>
      <vt:lpstr>5. Hdi Commercial pro - Besondere Deckungsinhalte </vt:lpstr>
      <vt:lpstr>5. Hdi Commercial pro - Besondere Deckungsinhalte </vt:lpstr>
      <vt:lpstr>5. Hdi Commercial pro - Besondere Deckungsinhalte </vt:lpstr>
      <vt:lpstr>5. Hdi Commercial pro – Beitragsfindung </vt:lpstr>
      <vt:lpstr>5. SV Sparkasse – MultiLine-Konzept</vt:lpstr>
      <vt:lpstr>6. Neuigkeiten - MRH Trowe – TV-Konzepte</vt:lpstr>
      <vt:lpstr>6. Neuigkeiten - Betriebshaftpflicht</vt:lpstr>
      <vt:lpstr>6. Neuigkeiten</vt:lpstr>
      <vt:lpstr>ZW II Firmenversicherung midterm-updates 2024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ZW II Firmenvrsicherung midterm-updates 2024</dc:title>
  <dc:creator>Kiesl, Ulrich H.</dc:creator>
  <cp:lastModifiedBy>Kiesl, Ulrich H.</cp:lastModifiedBy>
  <cp:revision>54</cp:revision>
  <cp:lastPrinted>2019-08-21T13:01:55Z</cp:lastPrinted>
  <dcterms:created xsi:type="dcterms:W3CDTF">2024-05-13T11:05:26Z</dcterms:created>
  <dcterms:modified xsi:type="dcterms:W3CDTF">2024-06-19T13:21:36Z</dcterms:modified>
</cp:coreProperties>
</file>