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19"/>
  </p:notesMasterIdLst>
  <p:handoutMasterIdLst>
    <p:handoutMasterId r:id="rId20"/>
  </p:handoutMasterIdLst>
  <p:sldIdLst>
    <p:sldId id="256" r:id="rId2"/>
    <p:sldId id="262" r:id="rId3"/>
    <p:sldId id="279" r:id="rId4"/>
    <p:sldId id="273" r:id="rId5"/>
    <p:sldId id="274" r:id="rId6"/>
    <p:sldId id="281" r:id="rId7"/>
    <p:sldId id="282" r:id="rId8"/>
    <p:sldId id="280" r:id="rId9"/>
    <p:sldId id="283" r:id="rId10"/>
    <p:sldId id="275" r:id="rId11"/>
    <p:sldId id="276" r:id="rId12"/>
    <p:sldId id="277" r:id="rId13"/>
    <p:sldId id="284" r:id="rId14"/>
    <p:sldId id="285" r:id="rId15"/>
    <p:sldId id="278" r:id="rId16"/>
    <p:sldId id="269" r:id="rId17"/>
    <p:sldId id="272" r:id="rId18"/>
  </p:sldIdLst>
  <p:sldSz cx="12192000" cy="6858000"/>
  <p:notesSz cx="6794500" cy="100076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3" orient="horz" pos="4315" userDrawn="1">
          <p15:clr>
            <a:srgbClr val="F26B43"/>
          </p15:clr>
        </p15:guide>
        <p15:guide id="38" pos="7680"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Holzmann, Peter" initials="HP" lastIdx="1" clrIdx="0">
    <p:extLst>
      <p:ext uri="{19B8F6BF-5375-455C-9EA6-DF929625EA0E}">
        <p15:presenceInfo xmlns:p15="http://schemas.microsoft.com/office/powerpoint/2012/main" userId="S-1-5-21-1804209438-245528104-1844936127-2303"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056"/>
    <a:srgbClr val="137C9B"/>
    <a:srgbClr val="5C87AA"/>
    <a:srgbClr val="1D2D4B"/>
    <a:srgbClr val="C60000"/>
    <a:srgbClr val="D6D6D6"/>
    <a:srgbClr val="AAA295"/>
    <a:srgbClr val="FF3399"/>
    <a:srgbClr val="EDEDED"/>
    <a:srgbClr val="D0CEC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1335" autoAdjust="0"/>
    <p:restoredTop sz="94870" autoAdjust="0"/>
  </p:normalViewPr>
  <p:slideViewPr>
    <p:cSldViewPr snapToGrid="0" showGuides="1">
      <p:cViewPr varScale="1">
        <p:scale>
          <a:sx n="79" d="100"/>
          <a:sy n="79" d="100"/>
        </p:scale>
        <p:origin x="43" y="43"/>
      </p:cViewPr>
      <p:guideLst>
        <p:guide orient="horz" pos="4315"/>
        <p:guide pos="7680"/>
      </p:guideLst>
    </p:cSldViewPr>
  </p:slideViewPr>
  <p:notesTextViewPr>
    <p:cViewPr>
      <p:scale>
        <a:sx n="1" d="1"/>
        <a:sy n="1" d="1"/>
      </p:scale>
      <p:origin x="0" y="0"/>
    </p:cViewPr>
  </p:notesTextViewPr>
  <p:sorterViewPr>
    <p:cViewPr>
      <p:scale>
        <a:sx n="200" d="100"/>
        <a:sy n="200" d="100"/>
      </p:scale>
      <p:origin x="0" y="-14868"/>
    </p:cViewPr>
  </p:sorterViewPr>
  <p:notesViewPr>
    <p:cSldViewPr snapToGrid="0">
      <p:cViewPr varScale="1">
        <p:scale>
          <a:sx n="125" d="100"/>
          <a:sy n="125" d="100"/>
        </p:scale>
        <p:origin x="4928" y="64"/>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commentAuthors" Target="commentAuthor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44283" cy="502118"/>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sz="quarter" idx="1"/>
          </p:nvPr>
        </p:nvSpPr>
        <p:spPr>
          <a:xfrm>
            <a:off x="3848645" y="0"/>
            <a:ext cx="2944283" cy="502118"/>
          </a:xfrm>
          <a:prstGeom prst="rect">
            <a:avLst/>
          </a:prstGeom>
        </p:spPr>
        <p:txBody>
          <a:bodyPr vert="horz" lIns="91440" tIns="45720" rIns="91440" bIns="45720" rtlCol="0"/>
          <a:lstStyle>
            <a:lvl1pPr algn="r">
              <a:defRPr sz="1200"/>
            </a:lvl1pPr>
          </a:lstStyle>
          <a:p>
            <a:fld id="{BC262AAD-EE45-4569-A43C-3777BCDBA7C9}" type="datetimeFigureOut">
              <a:rPr lang="de-DE" smtClean="0"/>
              <a:t>20.06.2024</a:t>
            </a:fld>
            <a:endParaRPr lang="de-DE"/>
          </a:p>
        </p:txBody>
      </p:sp>
      <p:sp>
        <p:nvSpPr>
          <p:cNvPr id="4" name="Fußzeilenplatzhalter 3"/>
          <p:cNvSpPr>
            <a:spLocks noGrp="1"/>
          </p:cNvSpPr>
          <p:nvPr>
            <p:ph type="ftr" sz="quarter" idx="2"/>
          </p:nvPr>
        </p:nvSpPr>
        <p:spPr>
          <a:xfrm>
            <a:off x="0" y="9505484"/>
            <a:ext cx="2944283" cy="502117"/>
          </a:xfrm>
          <a:prstGeom prst="rect">
            <a:avLst/>
          </a:prstGeom>
        </p:spPr>
        <p:txBody>
          <a:bodyPr vert="horz" lIns="91440" tIns="45720" rIns="91440" bIns="45720" rtlCol="0" anchor="b"/>
          <a:lstStyle>
            <a:lvl1pPr algn="l">
              <a:defRPr sz="1200"/>
            </a:lvl1pPr>
          </a:lstStyle>
          <a:p>
            <a:endParaRPr lang="de-DE"/>
          </a:p>
        </p:txBody>
      </p:sp>
      <p:sp>
        <p:nvSpPr>
          <p:cNvPr id="5" name="Foliennummernplatzhalter 4"/>
          <p:cNvSpPr>
            <a:spLocks noGrp="1"/>
          </p:cNvSpPr>
          <p:nvPr>
            <p:ph type="sldNum" sz="quarter" idx="3"/>
          </p:nvPr>
        </p:nvSpPr>
        <p:spPr>
          <a:xfrm>
            <a:off x="3848645" y="9505484"/>
            <a:ext cx="2944283" cy="502117"/>
          </a:xfrm>
          <a:prstGeom prst="rect">
            <a:avLst/>
          </a:prstGeom>
        </p:spPr>
        <p:txBody>
          <a:bodyPr vert="horz" lIns="91440" tIns="45720" rIns="91440" bIns="45720" rtlCol="0" anchor="b"/>
          <a:lstStyle>
            <a:lvl1pPr algn="r">
              <a:defRPr sz="1200"/>
            </a:lvl1pPr>
          </a:lstStyle>
          <a:p>
            <a:fld id="{7D1140E1-5310-4036-A144-230CEA51986E}" type="slidenum">
              <a:rPr lang="de-DE" smtClean="0"/>
              <a:t>‹Nr.›</a:t>
            </a:fld>
            <a:endParaRPr lang="de-DE"/>
          </a:p>
        </p:txBody>
      </p:sp>
    </p:spTree>
    <p:extLst>
      <p:ext uri="{BB962C8B-B14F-4D97-AF65-F5344CB8AC3E}">
        <p14:creationId xmlns:p14="http://schemas.microsoft.com/office/powerpoint/2010/main" val="4068868561"/>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44283" cy="502118"/>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48645" y="0"/>
            <a:ext cx="2944283" cy="502118"/>
          </a:xfrm>
          <a:prstGeom prst="rect">
            <a:avLst/>
          </a:prstGeom>
        </p:spPr>
        <p:txBody>
          <a:bodyPr vert="horz" lIns="91440" tIns="45720" rIns="91440" bIns="45720" rtlCol="0"/>
          <a:lstStyle>
            <a:lvl1pPr algn="r">
              <a:defRPr sz="1200"/>
            </a:lvl1pPr>
          </a:lstStyle>
          <a:p>
            <a:fld id="{5AC9ED1C-5157-4F32-B542-B10EF038D16B}" type="datetimeFigureOut">
              <a:rPr lang="de-DE" smtClean="0"/>
              <a:t>20.06.2024</a:t>
            </a:fld>
            <a:endParaRPr lang="de-DE"/>
          </a:p>
        </p:txBody>
      </p:sp>
      <p:sp>
        <p:nvSpPr>
          <p:cNvPr id="4" name="Folienbildplatzhalter 3"/>
          <p:cNvSpPr>
            <a:spLocks noGrp="1" noRot="1" noChangeAspect="1"/>
          </p:cNvSpPr>
          <p:nvPr>
            <p:ph type="sldImg" idx="2"/>
          </p:nvPr>
        </p:nvSpPr>
        <p:spPr>
          <a:xfrm>
            <a:off x="395288" y="1250950"/>
            <a:ext cx="6003925" cy="3378200"/>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79450" y="4816157"/>
            <a:ext cx="5435600" cy="3940493"/>
          </a:xfrm>
          <a:prstGeom prst="rect">
            <a:avLst/>
          </a:prstGeom>
        </p:spPr>
        <p:txBody>
          <a:bodyPr vert="horz" lIns="91440" tIns="45720" rIns="91440" bIns="45720" rtlCol="0"/>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p:cNvSpPr>
            <a:spLocks noGrp="1"/>
          </p:cNvSpPr>
          <p:nvPr>
            <p:ph type="ftr" sz="quarter" idx="4"/>
          </p:nvPr>
        </p:nvSpPr>
        <p:spPr>
          <a:xfrm>
            <a:off x="0" y="9505484"/>
            <a:ext cx="2944283" cy="502117"/>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48645" y="9505484"/>
            <a:ext cx="2944283" cy="502117"/>
          </a:xfrm>
          <a:prstGeom prst="rect">
            <a:avLst/>
          </a:prstGeom>
        </p:spPr>
        <p:txBody>
          <a:bodyPr vert="horz" lIns="91440" tIns="45720" rIns="91440" bIns="45720" rtlCol="0" anchor="b"/>
          <a:lstStyle>
            <a:lvl1pPr algn="r">
              <a:defRPr sz="1200"/>
            </a:lvl1pPr>
          </a:lstStyle>
          <a:p>
            <a:fld id="{0BE10007-DD6A-49C3-B266-EDEF5C5CFD52}" type="slidenum">
              <a:rPr lang="de-DE" smtClean="0"/>
              <a:t>‹Nr.›</a:t>
            </a:fld>
            <a:endParaRPr lang="de-DE"/>
          </a:p>
        </p:txBody>
      </p:sp>
    </p:spTree>
    <p:extLst>
      <p:ext uri="{BB962C8B-B14F-4D97-AF65-F5344CB8AC3E}">
        <p14:creationId xmlns:p14="http://schemas.microsoft.com/office/powerpoint/2010/main" val="3001120341"/>
      </p:ext>
    </p:extLst>
  </p:cSld>
  <p:clrMap bg1="lt1" tx1="dk1" bg2="lt2" tx2="dk2" accent1="accent1" accent2="accent2" accent3="accent3" accent4="accent4" accent5="accent5" accent6="accent6" hlink="hlink" folHlink="folHlink"/>
  <p:hf sldNum="0"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394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5" name="Rechteck 4"/>
          <p:cNvSpPr/>
          <p:nvPr userDrawn="1"/>
        </p:nvSpPr>
        <p:spPr>
          <a:xfrm>
            <a:off x="479425" y="4192819"/>
            <a:ext cx="8426035" cy="1012005"/>
          </a:xfrm>
          <a:prstGeom prst="rect">
            <a:avLst/>
          </a:prstGeom>
          <a:solidFill>
            <a:schemeClr val="bg1">
              <a:alpha val="6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7" name="Inhaltsplatzhalter 2"/>
          <p:cNvSpPr txBox="1">
            <a:spLocks/>
          </p:cNvSpPr>
          <p:nvPr userDrawn="1"/>
        </p:nvSpPr>
        <p:spPr>
          <a:xfrm>
            <a:off x="538235" y="356688"/>
            <a:ext cx="11600674" cy="4738352"/>
          </a:xfrm>
          <a:prstGeom prst="rect">
            <a:avLst/>
          </a:prstGeom>
        </p:spPr>
        <p:txBody>
          <a:bodyPr anchor="b">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None/>
            </a:pPr>
            <a:endParaRPr lang="de-DE" sz="2400" kern="0" dirty="0">
              <a:solidFill>
                <a:srgbClr val="1D2D4B"/>
              </a:solidFill>
              <a:latin typeface="Arial" panose="020B0604020202020204" pitchFamily="34" charset="0"/>
              <a:cs typeface="Arial" panose="020B0604020202020204" pitchFamily="34" charset="0"/>
            </a:endParaRPr>
          </a:p>
        </p:txBody>
      </p:sp>
      <p:sp>
        <p:nvSpPr>
          <p:cNvPr id="9"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a:lvl1pPr>
          </a:lstStyle>
          <a:p>
            <a:r>
              <a:rPr lang="de-DE" dirty="0"/>
              <a:t>TITELMASTERFORMAT DURCH KLICKEN BEARBEITEN</a:t>
            </a:r>
          </a:p>
        </p:txBody>
      </p:sp>
      <p:pic>
        <p:nvPicPr>
          <p:cNvPr id="10" name="Grafik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491133" y="728085"/>
            <a:ext cx="2234142" cy="413328"/>
          </a:xfrm>
          <a:prstGeom prst="rect">
            <a:avLst/>
          </a:prstGeom>
        </p:spPr>
      </p:pic>
    </p:spTree>
    <p:extLst>
      <p:ext uri="{BB962C8B-B14F-4D97-AF65-F5344CB8AC3E}">
        <p14:creationId xmlns:p14="http://schemas.microsoft.com/office/powerpoint/2010/main" val="4217575639"/>
      </p:ext>
    </p:extLst>
  </p:cSld>
  <p:clrMapOvr>
    <a:masterClrMapping/>
  </p:clrMapOvr>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Bild_rechts_Aufzählungszeichen">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1" name="Bildplatzhalter 2"/>
          <p:cNvSpPr>
            <a:spLocks noGrp="1"/>
          </p:cNvSpPr>
          <p:nvPr>
            <p:ph type="pic" idx="1"/>
          </p:nvPr>
        </p:nvSpPr>
        <p:spPr>
          <a:xfrm>
            <a:off x="7221239" y="1797696"/>
            <a:ext cx="3183255" cy="4224337"/>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a:t>Bild durch Klicken auf Symbol hinzufügen</a:t>
            </a:r>
            <a:endParaRPr lang="de-DE" dirty="0"/>
          </a:p>
        </p:txBody>
      </p:sp>
      <p:sp>
        <p:nvSpPr>
          <p:cNvPr id="12" name="Textplatzhalter 3"/>
          <p:cNvSpPr>
            <a:spLocks noGrp="1"/>
          </p:cNvSpPr>
          <p:nvPr>
            <p:ph type="body" sz="half" idx="2"/>
          </p:nvPr>
        </p:nvSpPr>
        <p:spPr>
          <a:xfrm>
            <a:off x="367096" y="1803381"/>
            <a:ext cx="11345480" cy="3811588"/>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7"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a:lvl1pPr>
          </a:lstStyle>
          <a:p>
            <a:r>
              <a:rPr lang="de-DE" dirty="0"/>
              <a:t>TITELMASTERFORMAT DURCH KLICKEN BEARBEITEN</a:t>
            </a:r>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Tree>
    <p:extLst>
      <p:ext uri="{BB962C8B-B14F-4D97-AF65-F5344CB8AC3E}">
        <p14:creationId xmlns:p14="http://schemas.microsoft.com/office/powerpoint/2010/main" val="2708890922"/>
      </p:ext>
    </p:extLst>
  </p:cSld>
  <p:clrMapOvr>
    <a:masterClrMapping/>
  </p:clrMapOvr>
  <p:extLst>
    <p:ext uri="{DCECCB84-F9BA-43D5-87BE-67443E8EF086}">
      <p15:sldGuideLst xmlns:p15="http://schemas.microsoft.com/office/powerpoint/2012/main">
        <p15:guide id="4" orient="horz" pos="709">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zwei_Unterüberschriften_Text">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4" name="Textplatzhalter 2"/>
          <p:cNvSpPr>
            <a:spLocks noGrp="1"/>
          </p:cNvSpPr>
          <p:nvPr>
            <p:ph type="body" sz="quarter" idx="10" hasCustomPrompt="1"/>
          </p:nvPr>
        </p:nvSpPr>
        <p:spPr>
          <a:xfrm>
            <a:off x="362549" y="1760300"/>
            <a:ext cx="11350026"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p:txBody>
      </p:sp>
      <p:sp>
        <p:nvSpPr>
          <p:cNvPr id="15" name="Textplatzhalter 3"/>
          <p:cNvSpPr>
            <a:spLocks noGrp="1"/>
          </p:cNvSpPr>
          <p:nvPr>
            <p:ph type="body" sz="half" idx="2"/>
          </p:nvPr>
        </p:nvSpPr>
        <p:spPr>
          <a:xfrm>
            <a:off x="370036" y="2281237"/>
            <a:ext cx="11342539" cy="692038"/>
          </a:xfrm>
          <a:prstGeom prst="rect">
            <a:avLst/>
          </a:prstGeom>
        </p:spPr>
        <p:txBody>
          <a:bodyPr/>
          <a:lstStyle>
            <a:lvl1pPr marL="0" indent="0">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17" name="Textplatzhalter 2"/>
          <p:cNvSpPr>
            <a:spLocks noGrp="1"/>
          </p:cNvSpPr>
          <p:nvPr>
            <p:ph type="body" sz="quarter" idx="12" hasCustomPrompt="1"/>
          </p:nvPr>
        </p:nvSpPr>
        <p:spPr>
          <a:xfrm>
            <a:off x="361238" y="4183952"/>
            <a:ext cx="11351337"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p:txBody>
      </p:sp>
      <p:sp>
        <p:nvSpPr>
          <p:cNvPr id="18" name="Textplatzhalter 3"/>
          <p:cNvSpPr>
            <a:spLocks noGrp="1"/>
          </p:cNvSpPr>
          <p:nvPr>
            <p:ph type="body" sz="half" idx="13"/>
          </p:nvPr>
        </p:nvSpPr>
        <p:spPr>
          <a:xfrm>
            <a:off x="341052" y="4704887"/>
            <a:ext cx="11371524" cy="692038"/>
          </a:xfrm>
          <a:prstGeom prst="rect">
            <a:avLst/>
          </a:prstGeom>
        </p:spPr>
        <p:txBody>
          <a:bodyPr/>
          <a:lstStyle>
            <a:lvl1pPr marL="0" indent="0">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12" name="Titelplatzhalter 1"/>
          <p:cNvSpPr>
            <a:spLocks noGrp="1"/>
          </p:cNvSpPr>
          <p:nvPr>
            <p:ph type="title" hasCustomPrompt="1"/>
          </p:nvPr>
        </p:nvSpPr>
        <p:spPr>
          <a:xfrm>
            <a:off x="365475" y="205347"/>
            <a:ext cx="10346975" cy="1325563"/>
          </a:xfrm>
          <a:prstGeom prst="rect">
            <a:avLst/>
          </a:prstGeom>
        </p:spPr>
        <p:txBody>
          <a:bodyPr vert="horz" lIns="91440" tIns="45720" rIns="91440" bIns="45720" rtlCol="0" anchor="ctr">
            <a:normAutofit/>
          </a:bodyPr>
          <a:lstStyle>
            <a:lvl1pPr>
              <a:defRPr b="0"/>
            </a:lvl1pPr>
          </a:lstStyle>
          <a:p>
            <a:r>
              <a:rPr lang="de-DE" dirty="0"/>
              <a:t>TITELMASTERFORMAT DURCH KLICKEN </a:t>
            </a:r>
            <a:br>
              <a:rPr lang="de-DE" dirty="0"/>
            </a:br>
            <a:r>
              <a:rPr lang="de-DE" dirty="0"/>
              <a:t>BEARBEITEN ZWEIZEILIG</a:t>
            </a:r>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Tree>
    <p:extLst>
      <p:ext uri="{BB962C8B-B14F-4D97-AF65-F5344CB8AC3E}">
        <p14:creationId xmlns:p14="http://schemas.microsoft.com/office/powerpoint/2010/main" val="1365163810"/>
      </p:ext>
    </p:extLst>
  </p:cSld>
  <p:clrMapOvr>
    <a:masterClrMapping/>
  </p:clrMapOvr>
  <p:extLst>
    <p:ext uri="{DCECCB84-F9BA-43D5-87BE-67443E8EF086}">
      <p15:sldGuideLst xmlns:p15="http://schemas.microsoft.com/office/powerpoint/2012/main">
        <p15:guide id="4" orient="horz" pos="709">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Zweizeilig_Unterüberschrift_Aufzählung">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4" name="Textplatzhalter 2"/>
          <p:cNvSpPr>
            <a:spLocks noGrp="1"/>
          </p:cNvSpPr>
          <p:nvPr>
            <p:ph type="body" sz="quarter" idx="10" hasCustomPrompt="1"/>
          </p:nvPr>
        </p:nvSpPr>
        <p:spPr>
          <a:xfrm>
            <a:off x="362549" y="1760300"/>
            <a:ext cx="11350026"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p:txBody>
      </p:sp>
      <p:sp>
        <p:nvSpPr>
          <p:cNvPr id="11" name="Textplatzhalter 3"/>
          <p:cNvSpPr>
            <a:spLocks noGrp="1"/>
          </p:cNvSpPr>
          <p:nvPr>
            <p:ph type="body" sz="half" idx="2"/>
          </p:nvPr>
        </p:nvSpPr>
        <p:spPr>
          <a:xfrm>
            <a:off x="368967" y="2221553"/>
            <a:ext cx="11343608" cy="1782036"/>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a:p>
            <a:pPr lvl="1"/>
            <a:r>
              <a:rPr lang="de-DE"/>
              <a:t>Zweite Ebene</a:t>
            </a:r>
          </a:p>
          <a:p>
            <a:pPr lvl="2"/>
            <a:r>
              <a:rPr lang="de-DE"/>
              <a:t>Dritte Ebene</a:t>
            </a:r>
          </a:p>
        </p:txBody>
      </p:sp>
      <p:sp>
        <p:nvSpPr>
          <p:cNvPr id="15" name="Titelplatzhalter 1"/>
          <p:cNvSpPr>
            <a:spLocks noGrp="1"/>
          </p:cNvSpPr>
          <p:nvPr>
            <p:ph type="title" hasCustomPrompt="1"/>
          </p:nvPr>
        </p:nvSpPr>
        <p:spPr>
          <a:xfrm>
            <a:off x="365475" y="205347"/>
            <a:ext cx="10289825" cy="1325563"/>
          </a:xfrm>
          <a:prstGeom prst="rect">
            <a:avLst/>
          </a:prstGeom>
        </p:spPr>
        <p:txBody>
          <a:bodyPr vert="horz" lIns="91440" tIns="45720" rIns="91440" bIns="45720" rtlCol="0" anchor="ctr">
            <a:normAutofit/>
          </a:bodyPr>
          <a:lstStyle>
            <a:lvl1pPr>
              <a:defRPr b="0"/>
            </a:lvl1pPr>
          </a:lstStyle>
          <a:p>
            <a:r>
              <a:rPr lang="de-DE" dirty="0"/>
              <a:t>TITELMASTERFORMAT DURCH KLICKEN </a:t>
            </a:r>
            <a:br>
              <a:rPr lang="de-DE" dirty="0"/>
            </a:br>
            <a:r>
              <a:rPr lang="de-DE" dirty="0"/>
              <a:t>BEARBEITEN ZWEIZEILIG</a:t>
            </a:r>
          </a:p>
        </p:txBody>
      </p:sp>
      <p:pic>
        <p:nvPicPr>
          <p:cNvPr id="7" name="Grafik 6"/>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Tree>
    <p:extLst>
      <p:ext uri="{BB962C8B-B14F-4D97-AF65-F5344CB8AC3E}">
        <p14:creationId xmlns:p14="http://schemas.microsoft.com/office/powerpoint/2010/main" val="2791439710"/>
      </p:ext>
    </p:extLst>
  </p:cSld>
  <p:clrMapOvr>
    <a:masterClrMapping/>
  </p:clrMapOvr>
  <p:extLst>
    <p:ext uri="{DCECCB84-F9BA-43D5-87BE-67443E8EF086}">
      <p15:sldGuideLst xmlns:p15="http://schemas.microsoft.com/office/powerpoint/2012/main">
        <p15:guide id="1" orient="horz" pos="709">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zweizeilige HL_Unterüberschriften_Aufzählung">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4" name="Textplatzhalter 2"/>
          <p:cNvSpPr>
            <a:spLocks noGrp="1"/>
          </p:cNvSpPr>
          <p:nvPr>
            <p:ph type="body" sz="quarter" idx="10" hasCustomPrompt="1"/>
          </p:nvPr>
        </p:nvSpPr>
        <p:spPr>
          <a:xfrm>
            <a:off x="362549" y="1760300"/>
            <a:ext cx="11350026"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p:txBody>
      </p:sp>
      <p:sp>
        <p:nvSpPr>
          <p:cNvPr id="17" name="Textplatzhalter 2"/>
          <p:cNvSpPr>
            <a:spLocks noGrp="1"/>
          </p:cNvSpPr>
          <p:nvPr>
            <p:ph type="body" sz="quarter" idx="12" hasCustomPrompt="1"/>
          </p:nvPr>
        </p:nvSpPr>
        <p:spPr>
          <a:xfrm>
            <a:off x="364925" y="4183952"/>
            <a:ext cx="11343456"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p:txBody>
      </p:sp>
      <p:sp>
        <p:nvSpPr>
          <p:cNvPr id="11" name="Textplatzhalter 3"/>
          <p:cNvSpPr>
            <a:spLocks noGrp="1"/>
          </p:cNvSpPr>
          <p:nvPr>
            <p:ph type="body" sz="half" idx="2"/>
          </p:nvPr>
        </p:nvSpPr>
        <p:spPr>
          <a:xfrm>
            <a:off x="368967" y="2221553"/>
            <a:ext cx="11343608" cy="1782036"/>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a:p>
            <a:pPr lvl="1"/>
            <a:r>
              <a:rPr lang="de-DE"/>
              <a:t>Zweite Ebene</a:t>
            </a:r>
          </a:p>
          <a:p>
            <a:pPr lvl="2"/>
            <a:r>
              <a:rPr lang="de-DE"/>
              <a:t>Dritte Ebene</a:t>
            </a:r>
          </a:p>
        </p:txBody>
      </p:sp>
      <p:sp>
        <p:nvSpPr>
          <p:cNvPr id="13" name="Textplatzhalter 3"/>
          <p:cNvSpPr>
            <a:spLocks noGrp="1"/>
          </p:cNvSpPr>
          <p:nvPr>
            <p:ph type="body" sz="half" idx="13"/>
          </p:nvPr>
        </p:nvSpPr>
        <p:spPr>
          <a:xfrm>
            <a:off x="371549" y="4671152"/>
            <a:ext cx="11336832" cy="1782036"/>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a:p>
            <a:pPr lvl="1"/>
            <a:r>
              <a:rPr lang="de-DE"/>
              <a:t>Zweite Ebene</a:t>
            </a:r>
          </a:p>
          <a:p>
            <a:pPr lvl="2"/>
            <a:r>
              <a:rPr lang="de-DE"/>
              <a:t>Dritte Ebene</a:t>
            </a:r>
          </a:p>
        </p:txBody>
      </p:sp>
      <p:sp>
        <p:nvSpPr>
          <p:cNvPr id="15" name="Titelplatzhalter 1"/>
          <p:cNvSpPr>
            <a:spLocks noGrp="1"/>
          </p:cNvSpPr>
          <p:nvPr>
            <p:ph type="title" hasCustomPrompt="1"/>
          </p:nvPr>
        </p:nvSpPr>
        <p:spPr>
          <a:xfrm>
            <a:off x="365475" y="205347"/>
            <a:ext cx="10289825" cy="1325563"/>
          </a:xfrm>
          <a:prstGeom prst="rect">
            <a:avLst/>
          </a:prstGeom>
        </p:spPr>
        <p:txBody>
          <a:bodyPr vert="horz" lIns="91440" tIns="45720" rIns="91440" bIns="45720" rtlCol="0" anchor="ctr">
            <a:normAutofit/>
          </a:bodyPr>
          <a:lstStyle>
            <a:lvl1pPr>
              <a:defRPr b="0"/>
            </a:lvl1pPr>
          </a:lstStyle>
          <a:p>
            <a:r>
              <a:rPr lang="de-DE" dirty="0"/>
              <a:t>TITELMASTERFORMAT DURCH KLICKEN </a:t>
            </a:r>
            <a:br>
              <a:rPr lang="de-DE" dirty="0"/>
            </a:br>
            <a:r>
              <a:rPr lang="de-DE" dirty="0"/>
              <a:t>BEARBEITEN ZWEIZEILIG</a:t>
            </a:r>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Tree>
    <p:extLst>
      <p:ext uri="{BB962C8B-B14F-4D97-AF65-F5344CB8AC3E}">
        <p14:creationId xmlns:p14="http://schemas.microsoft.com/office/powerpoint/2010/main" val="1074484276"/>
      </p:ext>
    </p:extLst>
  </p:cSld>
  <p:clrMapOvr>
    <a:masterClrMapping/>
  </p:clrMapOvr>
  <p:extLst>
    <p:ext uri="{DCECCB84-F9BA-43D5-87BE-67443E8EF086}">
      <p15:sldGuideLst xmlns:p15="http://schemas.microsoft.com/office/powerpoint/2012/main">
        <p15:guide id="4" orient="horz" pos="709">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HL_Unterüberschriften_Aufzählung">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4" name="Textplatzhalter 2"/>
          <p:cNvSpPr>
            <a:spLocks noGrp="1"/>
          </p:cNvSpPr>
          <p:nvPr>
            <p:ph type="body" sz="quarter" idx="10" hasCustomPrompt="1"/>
          </p:nvPr>
        </p:nvSpPr>
        <p:spPr>
          <a:xfrm>
            <a:off x="362549" y="1760300"/>
            <a:ext cx="11350026"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p:txBody>
      </p:sp>
      <p:sp>
        <p:nvSpPr>
          <p:cNvPr id="17" name="Textplatzhalter 2"/>
          <p:cNvSpPr>
            <a:spLocks noGrp="1"/>
          </p:cNvSpPr>
          <p:nvPr>
            <p:ph type="body" sz="quarter" idx="12" hasCustomPrompt="1"/>
          </p:nvPr>
        </p:nvSpPr>
        <p:spPr>
          <a:xfrm>
            <a:off x="364925" y="4183952"/>
            <a:ext cx="11343456"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p:txBody>
      </p:sp>
      <p:sp>
        <p:nvSpPr>
          <p:cNvPr id="11" name="Textplatzhalter 3"/>
          <p:cNvSpPr>
            <a:spLocks noGrp="1"/>
          </p:cNvSpPr>
          <p:nvPr>
            <p:ph type="body" sz="half" idx="2"/>
          </p:nvPr>
        </p:nvSpPr>
        <p:spPr>
          <a:xfrm>
            <a:off x="368967" y="2221553"/>
            <a:ext cx="11343608" cy="1782036"/>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a:p>
            <a:pPr lvl="1"/>
            <a:r>
              <a:rPr lang="de-DE"/>
              <a:t>Zweite Ebene</a:t>
            </a:r>
          </a:p>
          <a:p>
            <a:pPr lvl="2"/>
            <a:r>
              <a:rPr lang="de-DE"/>
              <a:t>Dritte Ebene</a:t>
            </a:r>
          </a:p>
        </p:txBody>
      </p:sp>
      <p:sp>
        <p:nvSpPr>
          <p:cNvPr id="13" name="Textplatzhalter 3"/>
          <p:cNvSpPr>
            <a:spLocks noGrp="1"/>
          </p:cNvSpPr>
          <p:nvPr>
            <p:ph type="body" sz="half" idx="13"/>
          </p:nvPr>
        </p:nvSpPr>
        <p:spPr>
          <a:xfrm>
            <a:off x="367355" y="4671152"/>
            <a:ext cx="11336832" cy="1782036"/>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a:p>
            <a:pPr lvl="1"/>
            <a:r>
              <a:rPr lang="de-DE"/>
              <a:t>Zweite Ebene</a:t>
            </a:r>
          </a:p>
          <a:p>
            <a:pPr lvl="2"/>
            <a:r>
              <a:rPr lang="de-DE"/>
              <a:t>Dritte Ebene</a:t>
            </a:r>
          </a:p>
        </p:txBody>
      </p:sp>
      <p:sp>
        <p:nvSpPr>
          <p:cNvPr id="12"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a:lvl1pPr>
          </a:lstStyle>
          <a:p>
            <a:r>
              <a:rPr lang="de-DE" dirty="0"/>
              <a:t>TITELMASTERFORMAT DURCH KLICKEN BEARBEITEN</a:t>
            </a:r>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Tree>
    <p:extLst>
      <p:ext uri="{BB962C8B-B14F-4D97-AF65-F5344CB8AC3E}">
        <p14:creationId xmlns:p14="http://schemas.microsoft.com/office/powerpoint/2010/main" val="530280923"/>
      </p:ext>
    </p:extLst>
  </p:cSld>
  <p:clrMapOvr>
    <a:masterClrMapping/>
  </p:clrMapOvr>
  <p:extLst>
    <p:ext uri="{DCECCB84-F9BA-43D5-87BE-67443E8EF086}">
      <p15:sldGuideLst xmlns:p15="http://schemas.microsoft.com/office/powerpoint/2012/main">
        <p15:guide id="1" orient="horz" pos="709">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ext_Aufzählung_Quellenangabe">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2" name="Textplatzhalter 3"/>
          <p:cNvSpPr>
            <a:spLocks noGrp="1"/>
          </p:cNvSpPr>
          <p:nvPr>
            <p:ph type="body" sz="half" idx="2" hasCustomPrompt="1"/>
          </p:nvPr>
        </p:nvSpPr>
        <p:spPr>
          <a:xfrm>
            <a:off x="368448" y="1809281"/>
            <a:ext cx="11344128" cy="438619"/>
          </a:xfrm>
          <a:prstGeom prst="rect">
            <a:avLst/>
          </a:prstGeom>
        </p:spPr>
        <p:txBody>
          <a:bodyPr/>
          <a:lstStyle>
            <a:lvl1pPr marL="0" indent="0">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 </a:t>
            </a:r>
          </a:p>
        </p:txBody>
      </p:sp>
      <p:sp>
        <p:nvSpPr>
          <p:cNvPr id="15" name="Textplatzhalter 3"/>
          <p:cNvSpPr>
            <a:spLocks noGrp="1"/>
          </p:cNvSpPr>
          <p:nvPr>
            <p:ph type="body" sz="half" idx="10"/>
          </p:nvPr>
        </p:nvSpPr>
        <p:spPr>
          <a:xfrm>
            <a:off x="367376" y="3186753"/>
            <a:ext cx="11345199" cy="432747"/>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a:p>
            <a:pPr lvl="1"/>
            <a:r>
              <a:rPr lang="de-DE"/>
              <a:t>Zweite Ebene</a:t>
            </a:r>
          </a:p>
          <a:p>
            <a:pPr lvl="2"/>
            <a:r>
              <a:rPr lang="de-DE"/>
              <a:t>Dritte Ebene</a:t>
            </a:r>
          </a:p>
        </p:txBody>
      </p:sp>
      <p:sp>
        <p:nvSpPr>
          <p:cNvPr id="16" name="Textplatzhalter 3"/>
          <p:cNvSpPr>
            <a:spLocks noGrp="1"/>
          </p:cNvSpPr>
          <p:nvPr>
            <p:ph type="body" sz="half" idx="11"/>
          </p:nvPr>
        </p:nvSpPr>
        <p:spPr>
          <a:xfrm>
            <a:off x="379561" y="5752631"/>
            <a:ext cx="11333014" cy="438619"/>
          </a:xfrm>
          <a:prstGeom prst="rect">
            <a:avLst/>
          </a:prstGeom>
        </p:spPr>
        <p:txBody>
          <a:bodyPr/>
          <a:lstStyle>
            <a:lvl1pPr marL="0" indent="0">
              <a:buNone/>
              <a:defRPr sz="1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p:txBody>
      </p:sp>
      <p:sp>
        <p:nvSpPr>
          <p:cNvPr id="8"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a:lvl1pPr>
          </a:lstStyle>
          <a:p>
            <a:r>
              <a:rPr lang="de-DE" dirty="0"/>
              <a:t>TITELMASTERFORMAT DURCH KLICKEN BEARBEITEN</a:t>
            </a:r>
          </a:p>
        </p:txBody>
      </p:sp>
      <p:pic>
        <p:nvPicPr>
          <p:cNvPr id="11" name="Grafik 10"/>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Tree>
    <p:extLst>
      <p:ext uri="{BB962C8B-B14F-4D97-AF65-F5344CB8AC3E}">
        <p14:creationId xmlns:p14="http://schemas.microsoft.com/office/powerpoint/2010/main" val="135915057"/>
      </p:ext>
    </p:extLst>
  </p:cSld>
  <p:clrMapOvr>
    <a:masterClrMapping/>
  </p:clrMapOvr>
  <p:extLst>
    <p:ext uri="{DCECCB84-F9BA-43D5-87BE-67443E8EF086}">
      <p15:sldGuideLst xmlns:p15="http://schemas.microsoft.com/office/powerpoint/2012/main">
        <p15:guide id="1" orient="horz" pos="2160">
          <p15:clr>
            <a:srgbClr val="FBAE40"/>
          </p15:clr>
        </p15:guide>
        <p15:guide id="4" orient="horz" pos="709">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Überschrift_zweizeilig_Unterüberschrift_Text_Aufzählung">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1" name="Textplatzhalter 2"/>
          <p:cNvSpPr>
            <a:spLocks noGrp="1"/>
          </p:cNvSpPr>
          <p:nvPr>
            <p:ph type="body" sz="quarter" idx="10" hasCustomPrompt="1"/>
          </p:nvPr>
        </p:nvSpPr>
        <p:spPr>
          <a:xfrm>
            <a:off x="362549" y="1760300"/>
            <a:ext cx="11354790"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p:txBody>
      </p:sp>
      <p:sp>
        <p:nvSpPr>
          <p:cNvPr id="13" name="Textplatzhalter 3"/>
          <p:cNvSpPr>
            <a:spLocks noGrp="1"/>
          </p:cNvSpPr>
          <p:nvPr>
            <p:ph type="body" sz="half" idx="2"/>
          </p:nvPr>
        </p:nvSpPr>
        <p:spPr>
          <a:xfrm>
            <a:off x="368454" y="2281237"/>
            <a:ext cx="11344122" cy="692038"/>
          </a:xfrm>
          <a:prstGeom prst="rect">
            <a:avLst/>
          </a:prstGeom>
        </p:spPr>
        <p:txBody>
          <a:bodyPr/>
          <a:lstStyle>
            <a:lvl1pPr marL="0" indent="0">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14" name="Textplatzhalter 3"/>
          <p:cNvSpPr>
            <a:spLocks noGrp="1"/>
          </p:cNvSpPr>
          <p:nvPr>
            <p:ph type="body" sz="half" idx="13"/>
          </p:nvPr>
        </p:nvSpPr>
        <p:spPr>
          <a:xfrm>
            <a:off x="367803" y="4674327"/>
            <a:ext cx="11344772" cy="1782036"/>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a:p>
            <a:pPr lvl="1"/>
            <a:r>
              <a:rPr lang="de-DE"/>
              <a:t>Zweite Ebene</a:t>
            </a:r>
          </a:p>
          <a:p>
            <a:pPr lvl="2"/>
            <a:r>
              <a:rPr lang="de-DE"/>
              <a:t>Dritte Ebene</a:t>
            </a:r>
          </a:p>
        </p:txBody>
      </p:sp>
      <p:sp>
        <p:nvSpPr>
          <p:cNvPr id="15"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a:lvl1pPr>
          </a:lstStyle>
          <a:p>
            <a:r>
              <a:rPr lang="de-DE" dirty="0"/>
              <a:t>TITELMASTERFORMAT DURCH KLICKEN </a:t>
            </a:r>
            <a:br>
              <a:rPr lang="de-DE" dirty="0"/>
            </a:br>
            <a:r>
              <a:rPr lang="de-DE" dirty="0"/>
              <a:t>BEARBEITEN ZWEIZEILIG</a:t>
            </a:r>
          </a:p>
        </p:txBody>
      </p:sp>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Tree>
    <p:extLst>
      <p:ext uri="{BB962C8B-B14F-4D97-AF65-F5344CB8AC3E}">
        <p14:creationId xmlns:p14="http://schemas.microsoft.com/office/powerpoint/2010/main" val="2668983262"/>
      </p:ext>
    </p:extLst>
  </p:cSld>
  <p:clrMapOvr>
    <a:masterClrMapping/>
  </p:clrMapOvr>
  <p:extLst>
    <p:ext uri="{DCECCB84-F9BA-43D5-87BE-67443E8EF086}">
      <p15:sldGuideLst xmlns:p15="http://schemas.microsoft.com/office/powerpoint/2012/main">
        <p15:guide id="4" orient="horz" pos="709"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Unterüberschrift_mit_Text">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3" name="Textplatzhalter 2"/>
          <p:cNvSpPr>
            <a:spLocks noGrp="1"/>
          </p:cNvSpPr>
          <p:nvPr>
            <p:ph type="body" sz="quarter" idx="10" hasCustomPrompt="1"/>
          </p:nvPr>
        </p:nvSpPr>
        <p:spPr>
          <a:xfrm>
            <a:off x="364584" y="175553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p:txBody>
      </p:sp>
      <p:sp>
        <p:nvSpPr>
          <p:cNvPr id="8" name="Textplatzhalter 3"/>
          <p:cNvSpPr>
            <a:spLocks noGrp="1"/>
          </p:cNvSpPr>
          <p:nvPr>
            <p:ph type="body" sz="half" idx="2" hasCustomPrompt="1"/>
          </p:nvPr>
        </p:nvSpPr>
        <p:spPr>
          <a:xfrm>
            <a:off x="369358" y="2281237"/>
            <a:ext cx="11343218" cy="3811588"/>
          </a:xfrm>
          <a:prstGeom prst="rect">
            <a:avLst/>
          </a:prstGeom>
        </p:spPr>
        <p:txBody>
          <a:bodyPr/>
          <a:lstStyle>
            <a:lvl1pPr marL="0" indent="0">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 </a:t>
            </a:r>
          </a:p>
        </p:txBody>
      </p:sp>
      <p:sp>
        <p:nvSpPr>
          <p:cNvPr id="7"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a:lvl1pPr>
          </a:lstStyle>
          <a:p>
            <a:r>
              <a:rPr lang="de-DE" dirty="0"/>
              <a:t>TITELMASTERFORMAT DURCH KLICKEN BEARBEITEN</a:t>
            </a:r>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Tree>
    <p:extLst>
      <p:ext uri="{BB962C8B-B14F-4D97-AF65-F5344CB8AC3E}">
        <p14:creationId xmlns:p14="http://schemas.microsoft.com/office/powerpoint/2010/main" val="2494237055"/>
      </p:ext>
    </p:extLst>
  </p:cSld>
  <p:clrMapOvr>
    <a:masterClrMapping/>
  </p:clrMapOvr>
  <p:extLst>
    <p:ext uri="{DCECCB84-F9BA-43D5-87BE-67443E8EF086}">
      <p15:sldGuideLst xmlns:p15="http://schemas.microsoft.com/office/powerpoint/2012/main">
        <p15:guide id="1" orient="horz" pos="2160" userDrawn="1">
          <p15:clr>
            <a:srgbClr val="FBAE40"/>
          </p15:clr>
        </p15:guide>
        <p15:guide id="4" orient="horz" pos="709" userDrawn="1">
          <p15:clr>
            <a:srgbClr val="FBAE40"/>
          </p15:clr>
        </p15:guide>
        <p15:guide id="6" orient="horz" pos="1298" userDrawn="1">
          <p15:clr>
            <a:srgbClr val="FBAE40"/>
          </p15:clr>
        </p15:guide>
        <p15:guide id="10" orient="horz" pos="1162"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Unterüberschrift_Aufzählungszeichen">
    <p:spTree>
      <p:nvGrpSpPr>
        <p:cNvPr id="1" name=""/>
        <p:cNvGrpSpPr/>
        <p:nvPr/>
      </p:nvGrpSpPr>
      <p:grpSpPr>
        <a:xfrm>
          <a:off x="0" y="0"/>
          <a:ext cx="0" cy="0"/>
          <a:chOff x="0" y="0"/>
          <a:chExt cx="0" cy="0"/>
        </a:xfrm>
      </p:grpSpPr>
      <p:sp>
        <p:nvSpPr>
          <p:cNvPr id="7" name="Textplatzhalter 3"/>
          <p:cNvSpPr>
            <a:spLocks noGrp="1"/>
          </p:cNvSpPr>
          <p:nvPr>
            <p:ph type="body" sz="half" idx="2"/>
          </p:nvPr>
        </p:nvSpPr>
        <p:spPr>
          <a:xfrm>
            <a:off x="370989" y="2281237"/>
            <a:ext cx="11341586" cy="3811588"/>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a:p>
            <a:pPr lvl="1"/>
            <a:r>
              <a:rPr lang="de-DE"/>
              <a:t>Zweite Ebene</a:t>
            </a:r>
          </a:p>
          <a:p>
            <a:pPr lvl="2"/>
            <a:r>
              <a:rPr lang="de-DE"/>
              <a:t>Dritte Ebene</a:t>
            </a:r>
          </a:p>
        </p:txBody>
      </p:sp>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0" name="Textplatzhalter 2"/>
          <p:cNvSpPr>
            <a:spLocks noGrp="1"/>
          </p:cNvSpPr>
          <p:nvPr>
            <p:ph type="body" sz="quarter" idx="10" hasCustomPrompt="1"/>
          </p:nvPr>
        </p:nvSpPr>
        <p:spPr>
          <a:xfrm>
            <a:off x="364584" y="175553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p:txBody>
      </p:sp>
      <p:sp>
        <p:nvSpPr>
          <p:cNvPr id="9"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a:lvl1pPr>
          </a:lstStyle>
          <a:p>
            <a:r>
              <a:rPr lang="de-DE" dirty="0"/>
              <a:t>TITELMASTERFORMAT DURCH KLICKEN BEARBEITEN</a:t>
            </a:r>
          </a:p>
        </p:txBody>
      </p:sp>
      <p:pic>
        <p:nvPicPr>
          <p:cNvPr id="12" name="Grafik 11"/>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Tree>
    <p:extLst>
      <p:ext uri="{BB962C8B-B14F-4D97-AF65-F5344CB8AC3E}">
        <p14:creationId xmlns:p14="http://schemas.microsoft.com/office/powerpoint/2010/main" val="492436659"/>
      </p:ext>
    </p:extLst>
  </p:cSld>
  <p:clrMapOvr>
    <a:masterClrMapping/>
  </p:clrMapOvr>
  <p:extLst>
    <p:ext uri="{DCECCB84-F9BA-43D5-87BE-67443E8EF086}">
      <p15:sldGuideLst xmlns:p15="http://schemas.microsoft.com/office/powerpoint/2012/main">
        <p15:guide id="1" orient="horz" pos="2160">
          <p15:clr>
            <a:srgbClr val="FBAE40"/>
          </p15:clr>
        </p15:guide>
        <p15:guide id="4" orient="horz" pos="709">
          <p15:clr>
            <a:srgbClr val="FBAE40"/>
          </p15:clr>
        </p15:guide>
        <p15:guide id="6" orient="horz" pos="1298"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Aufzählungszeichen">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9" name="Textplatzhalter 3"/>
          <p:cNvSpPr>
            <a:spLocks noGrp="1"/>
          </p:cNvSpPr>
          <p:nvPr>
            <p:ph type="body" sz="half" idx="2"/>
          </p:nvPr>
        </p:nvSpPr>
        <p:spPr>
          <a:xfrm>
            <a:off x="369212" y="1803380"/>
            <a:ext cx="11343363" cy="4413269"/>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6"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a:lvl1pPr>
          </a:lstStyle>
          <a:p>
            <a:r>
              <a:rPr lang="de-DE" dirty="0"/>
              <a:t>TITELMASTERFORMAT DURCH KLICKEN BEARBEITEN</a:t>
            </a:r>
          </a:p>
        </p:txBody>
      </p:sp>
      <p:pic>
        <p:nvPicPr>
          <p:cNvPr id="10" name="Grafik 9"/>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Tree>
    <p:extLst>
      <p:ext uri="{BB962C8B-B14F-4D97-AF65-F5344CB8AC3E}">
        <p14:creationId xmlns:p14="http://schemas.microsoft.com/office/powerpoint/2010/main" val="1144473282"/>
      </p:ext>
    </p:extLst>
  </p:cSld>
  <p:clrMapOvr>
    <a:masterClrMapping/>
  </p:clrMapOvr>
  <p:extLst>
    <p:ext uri="{DCECCB84-F9BA-43D5-87BE-67443E8EF086}">
      <p15:sldGuideLst xmlns:p15="http://schemas.microsoft.com/office/powerpoint/2012/main">
        <p15:guide id="4" orient="horz" pos="709">
          <p15:clr>
            <a:srgbClr val="FBAE40"/>
          </p15:clr>
        </p15:guide>
        <p15:guide id="6" orient="horz" pos="1298">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ext">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7" name="Textplatzhalter 3"/>
          <p:cNvSpPr>
            <a:spLocks noGrp="1"/>
          </p:cNvSpPr>
          <p:nvPr>
            <p:ph type="body" sz="half" idx="2" hasCustomPrompt="1"/>
          </p:nvPr>
        </p:nvSpPr>
        <p:spPr>
          <a:xfrm>
            <a:off x="369358" y="1773237"/>
            <a:ext cx="11343218" cy="3811588"/>
          </a:xfrm>
          <a:prstGeom prst="rect">
            <a:avLst/>
          </a:prstGeom>
        </p:spPr>
        <p:txBody>
          <a:bodyPr/>
          <a:lstStyle>
            <a:lvl1pPr marL="0" indent="0">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 </a:t>
            </a:r>
          </a:p>
        </p:txBody>
      </p:sp>
      <p:sp>
        <p:nvSpPr>
          <p:cNvPr id="6"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a:lvl1pPr>
          </a:lstStyle>
          <a:p>
            <a:r>
              <a:rPr lang="de-DE" dirty="0"/>
              <a:t>TITELMASTERFORMAT DURCH KLICKEN BEARBEITEN</a:t>
            </a:r>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Tree>
    <p:extLst>
      <p:ext uri="{BB962C8B-B14F-4D97-AF65-F5344CB8AC3E}">
        <p14:creationId xmlns:p14="http://schemas.microsoft.com/office/powerpoint/2010/main" val="3851784812"/>
      </p:ext>
    </p:extLst>
  </p:cSld>
  <p:clrMapOvr>
    <a:masterClrMapping/>
  </p:clrMapOvr>
  <p:extLst>
    <p:ext uri="{DCECCB84-F9BA-43D5-87BE-67443E8EF086}">
      <p15:sldGuideLst xmlns:p15="http://schemas.microsoft.com/office/powerpoint/2012/main">
        <p15:guide id="4" orient="horz" pos="709">
          <p15:clr>
            <a:srgbClr val="FBAE40"/>
          </p15:clr>
        </p15:guide>
        <p15:guide id="10" orient="horz" pos="1162">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Überschrift_zweizeilig_mit_Unterüberschrift_und_Text">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9" name="Titelplatzhalter 1"/>
          <p:cNvSpPr>
            <a:spLocks noGrp="1"/>
          </p:cNvSpPr>
          <p:nvPr>
            <p:ph type="title" hasCustomPrompt="1"/>
          </p:nvPr>
        </p:nvSpPr>
        <p:spPr>
          <a:xfrm>
            <a:off x="365475" y="205347"/>
            <a:ext cx="10277125" cy="1325563"/>
          </a:xfrm>
          <a:prstGeom prst="rect">
            <a:avLst/>
          </a:prstGeom>
        </p:spPr>
        <p:txBody>
          <a:bodyPr vert="horz" lIns="91440" tIns="45720" rIns="91440" bIns="45720" rtlCol="0" anchor="ctr">
            <a:normAutofit/>
          </a:bodyPr>
          <a:lstStyle>
            <a:lvl1pPr>
              <a:defRPr b="0"/>
            </a:lvl1pPr>
          </a:lstStyle>
          <a:p>
            <a:r>
              <a:rPr lang="de-DE" dirty="0"/>
              <a:t>TITELMASTERFORMAT DURCH KLICKEN </a:t>
            </a:r>
            <a:br>
              <a:rPr lang="de-DE" dirty="0"/>
            </a:br>
            <a:r>
              <a:rPr lang="de-DE" dirty="0"/>
              <a:t>BEARBEITEN ZWEIZEILIG</a:t>
            </a:r>
          </a:p>
        </p:txBody>
      </p:sp>
      <p:sp>
        <p:nvSpPr>
          <p:cNvPr id="12" name="Textplatzhalter 2"/>
          <p:cNvSpPr>
            <a:spLocks noGrp="1"/>
          </p:cNvSpPr>
          <p:nvPr>
            <p:ph type="body" sz="quarter" idx="10" hasCustomPrompt="1"/>
          </p:nvPr>
        </p:nvSpPr>
        <p:spPr>
          <a:xfrm>
            <a:off x="364584" y="177458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p:txBody>
      </p:sp>
      <p:sp>
        <p:nvSpPr>
          <p:cNvPr id="13" name="Textplatzhalter 3"/>
          <p:cNvSpPr>
            <a:spLocks noGrp="1"/>
          </p:cNvSpPr>
          <p:nvPr>
            <p:ph type="body" sz="half" idx="2" hasCustomPrompt="1"/>
          </p:nvPr>
        </p:nvSpPr>
        <p:spPr>
          <a:xfrm>
            <a:off x="369358" y="2281237"/>
            <a:ext cx="11343217" cy="3811588"/>
          </a:xfrm>
          <a:prstGeom prst="rect">
            <a:avLst/>
          </a:prstGeom>
        </p:spPr>
        <p:txBody>
          <a:bodyPr/>
          <a:lstStyle>
            <a:lvl1pPr marL="0" indent="0">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 </a:t>
            </a:r>
          </a:p>
        </p:txBody>
      </p:sp>
      <p:pic>
        <p:nvPicPr>
          <p:cNvPr id="10" name="Grafik 9"/>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Tree>
    <p:extLst>
      <p:ext uri="{BB962C8B-B14F-4D97-AF65-F5344CB8AC3E}">
        <p14:creationId xmlns:p14="http://schemas.microsoft.com/office/powerpoint/2010/main" val="1781888240"/>
      </p:ext>
    </p:extLst>
  </p:cSld>
  <p:clrMapOvr>
    <a:masterClrMapping/>
  </p:clrMapOvr>
  <p:extLst>
    <p:ext uri="{DCECCB84-F9BA-43D5-87BE-67443E8EF086}">
      <p15:sldGuideLst xmlns:p15="http://schemas.microsoft.com/office/powerpoint/2012/main">
        <p15:guide id="4" orient="horz" pos="709">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Überschrift_zweizeilig_Text">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6" name="Textplatzhalter 3"/>
          <p:cNvSpPr>
            <a:spLocks noGrp="1"/>
          </p:cNvSpPr>
          <p:nvPr>
            <p:ph type="body" sz="half" idx="2" hasCustomPrompt="1"/>
          </p:nvPr>
        </p:nvSpPr>
        <p:spPr>
          <a:xfrm>
            <a:off x="369605" y="1809281"/>
            <a:ext cx="11342969" cy="3811588"/>
          </a:xfrm>
          <a:prstGeom prst="rect">
            <a:avLst/>
          </a:prstGeom>
        </p:spPr>
        <p:txBody>
          <a:bodyPr/>
          <a:lstStyle>
            <a:lvl1pPr marL="0" indent="0">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 </a:t>
            </a:r>
          </a:p>
        </p:txBody>
      </p:sp>
      <p:sp>
        <p:nvSpPr>
          <p:cNvPr id="13" name="Titelplatzhalter 1"/>
          <p:cNvSpPr>
            <a:spLocks noGrp="1"/>
          </p:cNvSpPr>
          <p:nvPr>
            <p:ph type="title" hasCustomPrompt="1"/>
          </p:nvPr>
        </p:nvSpPr>
        <p:spPr>
          <a:xfrm>
            <a:off x="365475" y="205347"/>
            <a:ext cx="10188225" cy="1325563"/>
          </a:xfrm>
          <a:prstGeom prst="rect">
            <a:avLst/>
          </a:prstGeom>
        </p:spPr>
        <p:txBody>
          <a:bodyPr vert="horz" lIns="91440" tIns="45720" rIns="91440" bIns="45720" rtlCol="0" anchor="ctr">
            <a:normAutofit/>
          </a:bodyPr>
          <a:lstStyle>
            <a:lvl1pPr>
              <a:defRPr b="0"/>
            </a:lvl1pPr>
          </a:lstStyle>
          <a:p>
            <a:r>
              <a:rPr lang="de-DE" dirty="0"/>
              <a:t>TITELMASTERFORMAT DURCH KLICKEN </a:t>
            </a:r>
            <a:br>
              <a:rPr lang="de-DE" dirty="0"/>
            </a:br>
            <a:r>
              <a:rPr lang="de-DE" dirty="0"/>
              <a:t>BEARBEITEN ZWEIZEILIG</a:t>
            </a:r>
          </a:p>
        </p:txBody>
      </p:sp>
      <p:pic>
        <p:nvPicPr>
          <p:cNvPr id="7" name="Grafik 6"/>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Tree>
    <p:extLst>
      <p:ext uri="{BB962C8B-B14F-4D97-AF65-F5344CB8AC3E}">
        <p14:creationId xmlns:p14="http://schemas.microsoft.com/office/powerpoint/2010/main" val="3403876813"/>
      </p:ext>
    </p:extLst>
  </p:cSld>
  <p:clrMapOvr>
    <a:masterClrMapping/>
  </p:clrMapOvr>
  <p:extLst>
    <p:ext uri="{DCECCB84-F9BA-43D5-87BE-67443E8EF086}">
      <p15:sldGuideLst xmlns:p15="http://schemas.microsoft.com/office/powerpoint/2012/main">
        <p15:guide id="4" orient="horz" pos="709">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Überschrift_zweizeilig_Aufzählungszeichen">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9" name="Textplatzhalter 3"/>
          <p:cNvSpPr>
            <a:spLocks noGrp="1"/>
          </p:cNvSpPr>
          <p:nvPr>
            <p:ph type="body" sz="half" idx="2"/>
          </p:nvPr>
        </p:nvSpPr>
        <p:spPr>
          <a:xfrm>
            <a:off x="367096" y="1803381"/>
            <a:ext cx="11345480" cy="3811588"/>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11" name="Titelplatzhalter 1"/>
          <p:cNvSpPr>
            <a:spLocks noGrp="1"/>
          </p:cNvSpPr>
          <p:nvPr>
            <p:ph type="title" hasCustomPrompt="1"/>
          </p:nvPr>
        </p:nvSpPr>
        <p:spPr>
          <a:xfrm>
            <a:off x="365475" y="205347"/>
            <a:ext cx="10194575" cy="1325563"/>
          </a:xfrm>
          <a:prstGeom prst="rect">
            <a:avLst/>
          </a:prstGeom>
        </p:spPr>
        <p:txBody>
          <a:bodyPr vert="horz" lIns="91440" tIns="45720" rIns="91440" bIns="45720" rtlCol="0" anchor="ctr">
            <a:normAutofit/>
          </a:bodyPr>
          <a:lstStyle>
            <a:lvl1pPr>
              <a:defRPr b="0"/>
            </a:lvl1pPr>
          </a:lstStyle>
          <a:p>
            <a:r>
              <a:rPr lang="de-DE" dirty="0"/>
              <a:t>TITELMASTERFORMAT DURCH KLICKEN </a:t>
            </a:r>
            <a:br>
              <a:rPr lang="de-DE" dirty="0"/>
            </a:br>
            <a:r>
              <a:rPr lang="de-DE" dirty="0"/>
              <a:t>BEARBEITEN ZWEIZEILIG</a:t>
            </a:r>
          </a:p>
        </p:txBody>
      </p:sp>
      <p:pic>
        <p:nvPicPr>
          <p:cNvPr id="6" name="Grafik 5"/>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Tree>
    <p:extLst>
      <p:ext uri="{BB962C8B-B14F-4D97-AF65-F5344CB8AC3E}">
        <p14:creationId xmlns:p14="http://schemas.microsoft.com/office/powerpoint/2010/main" val="4080843195"/>
      </p:ext>
    </p:extLst>
  </p:cSld>
  <p:clrMapOvr>
    <a:masterClrMapping/>
  </p:clrMapOvr>
  <p:extLst>
    <p:ext uri="{DCECCB84-F9BA-43D5-87BE-67443E8EF086}">
      <p15:sldGuideLst xmlns:p15="http://schemas.microsoft.com/office/powerpoint/2012/main">
        <p15:guide id="4" orient="horz" pos="709">
          <p15:clr>
            <a:srgbClr val="FBAE40"/>
          </p15:clr>
        </p15:guide>
        <p15:guide id="6" orient="horz" pos="1298">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BIld_links_Aufzählungszeichen">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1" name="Bildplatzhalter 2"/>
          <p:cNvSpPr>
            <a:spLocks noGrp="1"/>
          </p:cNvSpPr>
          <p:nvPr>
            <p:ph type="pic" idx="1"/>
          </p:nvPr>
        </p:nvSpPr>
        <p:spPr>
          <a:xfrm>
            <a:off x="479425" y="1850791"/>
            <a:ext cx="3325659" cy="4673834"/>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a:t>Bild durch Klicken auf Symbol hinzufügen</a:t>
            </a:r>
            <a:endParaRPr lang="de-DE" dirty="0"/>
          </a:p>
        </p:txBody>
      </p:sp>
      <p:sp>
        <p:nvSpPr>
          <p:cNvPr id="12" name="Textplatzhalter 3"/>
          <p:cNvSpPr>
            <a:spLocks noGrp="1"/>
          </p:cNvSpPr>
          <p:nvPr>
            <p:ph type="body" sz="half" idx="10"/>
          </p:nvPr>
        </p:nvSpPr>
        <p:spPr>
          <a:xfrm>
            <a:off x="4494524" y="1803381"/>
            <a:ext cx="4351411" cy="3811588"/>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7"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a:lvl1pPr>
          </a:lstStyle>
          <a:p>
            <a:r>
              <a:rPr lang="de-DE" dirty="0"/>
              <a:t>TITELMASTERFORMAT DURCH KLICKEN BEARBEITEN</a:t>
            </a:r>
          </a:p>
        </p:txBody>
      </p:sp>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Tree>
    <p:extLst>
      <p:ext uri="{BB962C8B-B14F-4D97-AF65-F5344CB8AC3E}">
        <p14:creationId xmlns:p14="http://schemas.microsoft.com/office/powerpoint/2010/main" val="3634646763"/>
      </p:ext>
    </p:extLst>
  </p:cSld>
  <p:clrMapOvr>
    <a:masterClrMapping/>
  </p:clrMapOvr>
  <p:extLst>
    <p:ext uri="{DCECCB84-F9BA-43D5-87BE-67443E8EF086}">
      <p15:sldGuideLst xmlns:p15="http://schemas.microsoft.com/office/powerpoint/2012/main">
        <p15:guide id="4" orient="horz" pos="709">
          <p15:clr>
            <a:srgbClr val="FBAE40"/>
          </p15:clr>
        </p15:guide>
        <p15:guide id="10" orient="horz" pos="1162" userDrawn="1">
          <p15:clr>
            <a:srgbClr val="FBAE40"/>
          </p15:clr>
        </p15:guide>
        <p15:guide id="12" orient="horz" pos="4110"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cxnSp>
        <p:nvCxnSpPr>
          <p:cNvPr id="7" name="Gerade Verbindung 13">
            <a:extLst>
              <a:ext uri="{FF2B5EF4-FFF2-40B4-BE49-F238E27FC236}">
                <a16:creationId xmlns:a16="http://schemas.microsoft.com/office/drawing/2014/main" id="{2AECA3F4-6DCE-1B44-A219-80DC499C6570}"/>
              </a:ext>
            </a:extLst>
          </p:cNvPr>
          <p:cNvCxnSpPr/>
          <p:nvPr userDrawn="1"/>
        </p:nvCxnSpPr>
        <p:spPr>
          <a:xfrm>
            <a:off x="0" y="1489275"/>
            <a:ext cx="12192000" cy="0"/>
          </a:xfrm>
          <a:prstGeom prst="line">
            <a:avLst/>
          </a:prstGeom>
          <a:ln w="19050">
            <a:solidFill>
              <a:schemeClr val="accent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32294838"/>
      </p:ext>
    </p:extLst>
  </p:cSld>
  <p:clrMap bg1="lt1" tx1="dk1" bg2="lt2" tx2="dk2" accent1="accent1" accent2="accent2" accent3="accent3" accent4="accent4" accent5="accent5" accent6="accent6" hlink="hlink" folHlink="folHlink"/>
  <p:sldLayoutIdLst>
    <p:sldLayoutId id="2147483677" r:id="rId1"/>
    <p:sldLayoutId id="2147483660" r:id="rId2"/>
    <p:sldLayoutId id="2147483662" r:id="rId3"/>
    <p:sldLayoutId id="2147483686" r:id="rId4"/>
    <p:sldLayoutId id="2147483684" r:id="rId5"/>
    <p:sldLayoutId id="2147483678" r:id="rId6"/>
    <p:sldLayoutId id="2147483685" r:id="rId7"/>
    <p:sldLayoutId id="2147483689" r:id="rId8"/>
    <p:sldLayoutId id="2147483679" r:id="rId9"/>
    <p:sldLayoutId id="2147483681" r:id="rId10"/>
    <p:sldLayoutId id="2147483680" r:id="rId11"/>
    <p:sldLayoutId id="2147483690" r:id="rId12"/>
    <p:sldLayoutId id="2147483682" r:id="rId13"/>
    <p:sldLayoutId id="2147483691" r:id="rId14"/>
    <p:sldLayoutId id="2147483687" r:id="rId15"/>
    <p:sldLayoutId id="2147483688" r:id="rId16"/>
  </p:sldLayoutIdLst>
  <p:hf hdr="0" ftr="0" dt="0"/>
  <p:txStyles>
    <p:titleStyle>
      <a:lvl1pPr algn="l" defTabSz="914400" rtl="0" eaLnBrk="1" latinLnBrk="0" hangingPunct="1">
        <a:lnSpc>
          <a:spcPct val="90000"/>
        </a:lnSpc>
        <a:spcBef>
          <a:spcPct val="0"/>
        </a:spcBef>
        <a:buNone/>
        <a:defRPr sz="2400" b="1" kern="1200">
          <a:solidFill>
            <a:srgbClr val="1D2D4B"/>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7378" userDrawn="1">
          <p15:clr>
            <a:srgbClr val="F26B43"/>
          </p15:clr>
        </p15:guide>
        <p15:guide id="3" pos="302" userDrawn="1">
          <p15:clr>
            <a:srgbClr val="F26B43"/>
          </p15:clr>
        </p15:guide>
        <p15:guide id="25" orient="horz" pos="709" userDrawn="1">
          <p15:clr>
            <a:srgbClr val="F26B43"/>
          </p15:clr>
        </p15:guide>
        <p15:guide id="27" orient="horz" pos="4156"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br>
              <a:rPr lang="de-DE" dirty="0"/>
            </a:br>
            <a:endParaRPr lang="de-DE" sz="1400" dirty="0"/>
          </a:p>
        </p:txBody>
      </p:sp>
      <p:sp>
        <p:nvSpPr>
          <p:cNvPr id="5" name="Textfeld 4"/>
          <p:cNvSpPr txBox="1"/>
          <p:nvPr/>
        </p:nvSpPr>
        <p:spPr>
          <a:xfrm>
            <a:off x="969" y="2725257"/>
            <a:ext cx="12191031" cy="707886"/>
          </a:xfrm>
          <a:prstGeom prst="rect">
            <a:avLst/>
          </a:prstGeom>
          <a:noFill/>
        </p:spPr>
        <p:txBody>
          <a:bodyPr wrap="square" rtlCol="0">
            <a:spAutoFit/>
          </a:bodyPr>
          <a:lstStyle/>
          <a:p>
            <a:pPr algn="ctr"/>
            <a:r>
              <a:rPr lang="de-DE" sz="4000" dirty="0">
                <a:solidFill>
                  <a:srgbClr val="003056"/>
                </a:solidFill>
                <a:latin typeface="Arial" panose="020B0604020202020204" pitchFamily="34" charset="0"/>
                <a:cs typeface="Arial" panose="020B0604020202020204" pitchFamily="34" charset="0"/>
              </a:rPr>
              <a:t>afm Beratungs- und Vergleichssoftware</a:t>
            </a:r>
          </a:p>
        </p:txBody>
      </p:sp>
      <p:sp>
        <p:nvSpPr>
          <p:cNvPr id="6" name="Textfeld 5"/>
          <p:cNvSpPr txBox="1"/>
          <p:nvPr/>
        </p:nvSpPr>
        <p:spPr>
          <a:xfrm>
            <a:off x="4775482" y="4340270"/>
            <a:ext cx="2032415" cy="646331"/>
          </a:xfrm>
          <a:prstGeom prst="rect">
            <a:avLst/>
          </a:prstGeom>
          <a:noFill/>
        </p:spPr>
        <p:txBody>
          <a:bodyPr wrap="square" rtlCol="0">
            <a:spAutoFit/>
          </a:bodyPr>
          <a:lstStyle/>
          <a:p>
            <a:r>
              <a:rPr lang="de-DE" dirty="0">
                <a:solidFill>
                  <a:srgbClr val="003056"/>
                </a:solidFill>
                <a:latin typeface="Arial" panose="020B0604020202020204" pitchFamily="34" charset="0"/>
                <a:cs typeface="Arial" panose="020B0604020202020204" pitchFamily="34" charset="0"/>
              </a:rPr>
              <a:t>jetzt aber wirklich! </a:t>
            </a:r>
          </a:p>
          <a:p>
            <a:endParaRPr lang="de-DE" dirty="0">
              <a:solidFill>
                <a:srgbClr val="003056"/>
              </a:solidFill>
            </a:endParaRPr>
          </a:p>
        </p:txBody>
      </p:sp>
    </p:spTree>
    <p:extLst>
      <p:ext uri="{BB962C8B-B14F-4D97-AF65-F5344CB8AC3E}">
        <p14:creationId xmlns:p14="http://schemas.microsoft.com/office/powerpoint/2010/main" val="19868277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br>
              <a:rPr lang="de-DE" dirty="0"/>
            </a:br>
            <a:endParaRPr lang="de-DE" sz="1400" dirty="0"/>
          </a:p>
        </p:txBody>
      </p:sp>
      <p:sp>
        <p:nvSpPr>
          <p:cNvPr id="5" name="Textfeld 4"/>
          <p:cNvSpPr txBox="1"/>
          <p:nvPr/>
        </p:nvSpPr>
        <p:spPr>
          <a:xfrm>
            <a:off x="2949879" y="3244241"/>
            <a:ext cx="5686685" cy="1015663"/>
          </a:xfrm>
          <a:prstGeom prst="rect">
            <a:avLst/>
          </a:prstGeom>
          <a:noFill/>
        </p:spPr>
        <p:txBody>
          <a:bodyPr wrap="none" rtlCol="0">
            <a:spAutoFit/>
          </a:bodyPr>
          <a:lstStyle/>
          <a:p>
            <a:r>
              <a:rPr lang="de-DE" sz="6000" dirty="0">
                <a:solidFill>
                  <a:srgbClr val="003056"/>
                </a:solidFill>
                <a:latin typeface="Arial" panose="020B0604020202020204" pitchFamily="34" charset="0"/>
                <a:cs typeface="Arial" panose="020B0604020202020204" pitchFamily="34" charset="0"/>
              </a:rPr>
              <a:t>afm Webservice</a:t>
            </a:r>
          </a:p>
        </p:txBody>
      </p:sp>
      <p:sp>
        <p:nvSpPr>
          <p:cNvPr id="6" name="Textfeld 5"/>
          <p:cNvSpPr txBox="1"/>
          <p:nvPr/>
        </p:nvSpPr>
        <p:spPr>
          <a:xfrm>
            <a:off x="4529668" y="4327658"/>
            <a:ext cx="2527106" cy="646331"/>
          </a:xfrm>
          <a:prstGeom prst="rect">
            <a:avLst/>
          </a:prstGeom>
          <a:noFill/>
        </p:spPr>
        <p:txBody>
          <a:bodyPr wrap="square" rtlCol="0">
            <a:spAutoFit/>
          </a:bodyPr>
          <a:lstStyle/>
          <a:p>
            <a:r>
              <a:rPr lang="de-DE" dirty="0">
                <a:solidFill>
                  <a:srgbClr val="003056"/>
                </a:solidFill>
                <a:latin typeface="Arial" panose="020B0604020202020204" pitchFamily="34" charset="0"/>
                <a:cs typeface="Arial" panose="020B0604020202020204" pitchFamily="34" charset="0"/>
              </a:rPr>
              <a:t>jetzt aber wirklich 2.0! </a:t>
            </a:r>
          </a:p>
          <a:p>
            <a:endParaRPr lang="de-DE" dirty="0">
              <a:solidFill>
                <a:srgbClr val="003056"/>
              </a:solidFill>
            </a:endParaRPr>
          </a:p>
        </p:txBody>
      </p:sp>
    </p:spTree>
    <p:extLst>
      <p:ext uri="{BB962C8B-B14F-4D97-AF65-F5344CB8AC3E}">
        <p14:creationId xmlns:p14="http://schemas.microsoft.com/office/powerpoint/2010/main" val="28385779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11</a:t>
            </a:fld>
            <a:endParaRPr lang="de-DE" dirty="0"/>
          </a:p>
        </p:txBody>
      </p:sp>
      <p:sp>
        <p:nvSpPr>
          <p:cNvPr id="3" name="Textplatzhalter 2"/>
          <p:cNvSpPr>
            <a:spLocks noGrp="1"/>
          </p:cNvSpPr>
          <p:nvPr>
            <p:ph type="body" sz="quarter" idx="10"/>
          </p:nvPr>
        </p:nvSpPr>
        <p:spPr>
          <a:xfrm>
            <a:off x="364220" y="1540986"/>
            <a:ext cx="11347991" cy="395680"/>
          </a:xfrm>
        </p:spPr>
        <p:txBody>
          <a:bodyPr/>
          <a:lstStyle/>
          <a:p>
            <a:r>
              <a:rPr lang="de-DE" dirty="0"/>
              <a:t>Start des afm Webservice war im September 2023 </a:t>
            </a:r>
          </a:p>
        </p:txBody>
      </p:sp>
      <p:sp>
        <p:nvSpPr>
          <p:cNvPr id="4" name="Textplatzhalter 3"/>
          <p:cNvSpPr>
            <a:spLocks noGrp="1"/>
          </p:cNvSpPr>
          <p:nvPr>
            <p:ph type="body" sz="half" idx="2"/>
          </p:nvPr>
        </p:nvSpPr>
        <p:spPr>
          <a:xfrm>
            <a:off x="369358" y="2281237"/>
            <a:ext cx="6435039" cy="3811588"/>
          </a:xfrm>
        </p:spPr>
        <p:txBody>
          <a:bodyPr/>
          <a:lstStyle/>
          <a:p>
            <a:pPr marL="342900" indent="-342900">
              <a:buFontTx/>
              <a:buChar char="-"/>
            </a:pPr>
            <a:r>
              <a:rPr lang="de-DE" dirty="0"/>
              <a:t>61 registrierte Nutzer </a:t>
            </a:r>
          </a:p>
          <a:p>
            <a:pPr marL="342900" indent="-342900">
              <a:buFontTx/>
              <a:buChar char="-"/>
            </a:pPr>
            <a:r>
              <a:rPr lang="de-DE" dirty="0"/>
              <a:t>183 importierte Umfragen </a:t>
            </a:r>
          </a:p>
          <a:p>
            <a:pPr marL="342900" indent="-342900">
              <a:buFontTx/>
              <a:buChar char="-"/>
            </a:pPr>
            <a:r>
              <a:rPr lang="de-DE" dirty="0"/>
              <a:t>541 Einzelumfragen wurden versendet </a:t>
            </a:r>
            <a:br>
              <a:rPr lang="de-DE" dirty="0"/>
            </a:br>
            <a:br>
              <a:rPr lang="de-DE" dirty="0"/>
            </a:br>
            <a:endParaRPr lang="de-DE" dirty="0"/>
          </a:p>
          <a:p>
            <a:pPr marL="342900" indent="-342900">
              <a:buFontTx/>
              <a:buChar char="-"/>
            </a:pPr>
            <a:r>
              <a:rPr lang="de-DE" dirty="0"/>
              <a:t>nur 14 Nutzer nutzen es aktiv am Kunden</a:t>
            </a:r>
          </a:p>
          <a:p>
            <a:pPr marL="342900" indent="-342900">
              <a:buFontTx/>
              <a:buChar char="-"/>
            </a:pPr>
            <a:r>
              <a:rPr lang="de-DE" dirty="0"/>
              <a:t>154 vollständig beantwortete Umfragen (von 541!!!) </a:t>
            </a:r>
          </a:p>
          <a:p>
            <a:pPr marL="342900" indent="-342900">
              <a:buFontTx/>
              <a:buChar char="-"/>
            </a:pPr>
            <a:r>
              <a:rPr lang="de-DE" dirty="0"/>
              <a:t>77 % der registrierten Nutzer nutzen es nicht!!! </a:t>
            </a:r>
          </a:p>
          <a:p>
            <a:r>
              <a:rPr lang="de-DE" dirty="0"/>
              <a:t> </a:t>
            </a:r>
          </a:p>
        </p:txBody>
      </p:sp>
      <p:sp>
        <p:nvSpPr>
          <p:cNvPr id="5" name="Titel 4"/>
          <p:cNvSpPr>
            <a:spLocks noGrp="1"/>
          </p:cNvSpPr>
          <p:nvPr>
            <p:ph type="title"/>
          </p:nvPr>
        </p:nvSpPr>
        <p:spPr/>
        <p:txBody>
          <a:bodyPr/>
          <a:lstStyle/>
          <a:p>
            <a:r>
              <a:rPr lang="de-DE" dirty="0"/>
              <a:t>Auswertung der bisherigen Nutzung</a:t>
            </a:r>
          </a:p>
        </p:txBody>
      </p:sp>
      <p:sp>
        <p:nvSpPr>
          <p:cNvPr id="7" name="Textplatzhalter 3">
            <a:extLst>
              <a:ext uri="{FF2B5EF4-FFF2-40B4-BE49-F238E27FC236}">
                <a16:creationId xmlns:a16="http://schemas.microsoft.com/office/drawing/2014/main" id="{14D9B834-97BA-4C07-B1BA-74B2F3B2CCA7}"/>
              </a:ext>
            </a:extLst>
          </p:cNvPr>
          <p:cNvSpPr txBox="1">
            <a:spLocks/>
          </p:cNvSpPr>
          <p:nvPr/>
        </p:nvSpPr>
        <p:spPr>
          <a:xfrm>
            <a:off x="6607248" y="2281237"/>
            <a:ext cx="6435039" cy="3811588"/>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2000" kern="1200">
                <a:solidFill>
                  <a:srgbClr val="1D2D4B"/>
                </a:solidFill>
                <a:latin typeface="Arial" panose="020B0604020202020204" pitchFamily="34" charset="0"/>
                <a:ea typeface="+mn-ea"/>
                <a:cs typeface="Arial" panose="020B060402020202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marL="342900" indent="-342900">
              <a:buFontTx/>
              <a:buChar char="-"/>
            </a:pPr>
            <a:r>
              <a:rPr lang="de-DE" dirty="0">
                <a:highlight>
                  <a:srgbClr val="FFFF00"/>
                </a:highlight>
              </a:rPr>
              <a:t>69</a:t>
            </a:r>
            <a:r>
              <a:rPr lang="de-DE" dirty="0"/>
              <a:t> registrierte Nutzer </a:t>
            </a:r>
          </a:p>
          <a:p>
            <a:pPr marL="342900" indent="-342900">
              <a:buFontTx/>
              <a:buChar char="-"/>
            </a:pPr>
            <a:r>
              <a:rPr lang="de-DE" dirty="0">
                <a:highlight>
                  <a:srgbClr val="FFFF00"/>
                </a:highlight>
              </a:rPr>
              <a:t>696 </a:t>
            </a:r>
            <a:r>
              <a:rPr lang="de-DE" dirty="0"/>
              <a:t>importierte Umfragen </a:t>
            </a:r>
          </a:p>
          <a:p>
            <a:pPr marL="342900" indent="-342900">
              <a:buFontTx/>
              <a:buChar char="-"/>
            </a:pPr>
            <a:r>
              <a:rPr lang="de-DE" dirty="0">
                <a:highlight>
                  <a:srgbClr val="FFFF00"/>
                </a:highlight>
              </a:rPr>
              <a:t>1.725</a:t>
            </a:r>
            <a:r>
              <a:rPr lang="de-DE" dirty="0"/>
              <a:t> Einzelumfragen wurden versendet </a:t>
            </a:r>
            <a:br>
              <a:rPr lang="de-DE" dirty="0"/>
            </a:br>
            <a:br>
              <a:rPr lang="de-DE" dirty="0"/>
            </a:br>
            <a:endParaRPr lang="de-DE" dirty="0"/>
          </a:p>
          <a:p>
            <a:pPr marL="342900" indent="-342900">
              <a:buFontTx/>
              <a:buChar char="-"/>
            </a:pPr>
            <a:r>
              <a:rPr lang="de-DE" dirty="0"/>
              <a:t>nur </a:t>
            </a:r>
            <a:r>
              <a:rPr lang="de-DE" dirty="0">
                <a:highlight>
                  <a:srgbClr val="FFFF00"/>
                </a:highlight>
              </a:rPr>
              <a:t>36</a:t>
            </a:r>
            <a:r>
              <a:rPr lang="de-DE" dirty="0"/>
              <a:t> Nutzer nutzen es aktiv am Kunden</a:t>
            </a:r>
          </a:p>
          <a:p>
            <a:pPr marL="342900" indent="-342900">
              <a:buFontTx/>
              <a:buChar char="-"/>
            </a:pPr>
            <a:r>
              <a:rPr lang="de-DE" dirty="0">
                <a:highlight>
                  <a:srgbClr val="FFFF00"/>
                </a:highlight>
              </a:rPr>
              <a:t>527</a:t>
            </a:r>
            <a:r>
              <a:rPr lang="de-DE" dirty="0"/>
              <a:t> von 1.725</a:t>
            </a:r>
          </a:p>
          <a:p>
            <a:pPr marL="342900" indent="-342900">
              <a:buFontTx/>
              <a:buChar char="-"/>
            </a:pPr>
            <a:r>
              <a:rPr lang="de-DE" dirty="0">
                <a:highlight>
                  <a:srgbClr val="FFFF00"/>
                </a:highlight>
              </a:rPr>
              <a:t>48</a:t>
            </a:r>
            <a:r>
              <a:rPr lang="de-DE" dirty="0"/>
              <a:t> % der Accounts nutzen es nicht </a:t>
            </a:r>
          </a:p>
          <a:p>
            <a:r>
              <a:rPr lang="de-DE" dirty="0"/>
              <a:t> </a:t>
            </a:r>
          </a:p>
        </p:txBody>
      </p:sp>
      <p:sp>
        <p:nvSpPr>
          <p:cNvPr id="6" name="Textfeld 5">
            <a:extLst>
              <a:ext uri="{FF2B5EF4-FFF2-40B4-BE49-F238E27FC236}">
                <a16:creationId xmlns:a16="http://schemas.microsoft.com/office/drawing/2014/main" id="{7C94DEE4-166D-4756-B0EB-F47847617105}"/>
              </a:ext>
            </a:extLst>
          </p:cNvPr>
          <p:cNvSpPr txBox="1"/>
          <p:nvPr/>
        </p:nvSpPr>
        <p:spPr>
          <a:xfrm>
            <a:off x="733221" y="1924286"/>
            <a:ext cx="1584473" cy="369332"/>
          </a:xfrm>
          <a:prstGeom prst="rect">
            <a:avLst/>
          </a:prstGeom>
          <a:noFill/>
        </p:spPr>
        <p:txBody>
          <a:bodyPr wrap="none" rtlCol="0">
            <a:spAutoFit/>
          </a:bodyPr>
          <a:lstStyle/>
          <a:p>
            <a:r>
              <a:rPr lang="de-DE" dirty="0">
                <a:solidFill>
                  <a:srgbClr val="003056"/>
                </a:solidFill>
              </a:rPr>
              <a:t>Stand 02.2024 </a:t>
            </a:r>
          </a:p>
        </p:txBody>
      </p:sp>
      <p:sp>
        <p:nvSpPr>
          <p:cNvPr id="8" name="Textfeld 7">
            <a:extLst>
              <a:ext uri="{FF2B5EF4-FFF2-40B4-BE49-F238E27FC236}">
                <a16:creationId xmlns:a16="http://schemas.microsoft.com/office/drawing/2014/main" id="{ADE3F29B-C77A-4ED7-9DD9-2535F3D1E2EF}"/>
              </a:ext>
            </a:extLst>
          </p:cNvPr>
          <p:cNvSpPr txBox="1"/>
          <p:nvPr/>
        </p:nvSpPr>
        <p:spPr>
          <a:xfrm>
            <a:off x="6939580" y="1911905"/>
            <a:ext cx="1584473" cy="369332"/>
          </a:xfrm>
          <a:prstGeom prst="rect">
            <a:avLst/>
          </a:prstGeom>
          <a:noFill/>
        </p:spPr>
        <p:txBody>
          <a:bodyPr wrap="none" rtlCol="0">
            <a:spAutoFit/>
          </a:bodyPr>
          <a:lstStyle/>
          <a:p>
            <a:r>
              <a:rPr lang="de-DE" dirty="0">
                <a:solidFill>
                  <a:srgbClr val="003056"/>
                </a:solidFill>
              </a:rPr>
              <a:t>Stand 06.2024 </a:t>
            </a:r>
          </a:p>
        </p:txBody>
      </p:sp>
    </p:spTree>
    <p:extLst>
      <p:ext uri="{BB962C8B-B14F-4D97-AF65-F5344CB8AC3E}">
        <p14:creationId xmlns:p14="http://schemas.microsoft.com/office/powerpoint/2010/main" val="24403288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7">
                                            <p:txEl>
                                              <p:pRg st="3" end="3"/>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7">
                                            <p:txEl>
                                              <p:pRg st="4" end="4"/>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7">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12</a:t>
            </a:fld>
            <a:endParaRPr lang="de-DE" dirty="0"/>
          </a:p>
        </p:txBody>
      </p:sp>
      <p:sp>
        <p:nvSpPr>
          <p:cNvPr id="5" name="Titel 4"/>
          <p:cNvSpPr>
            <a:spLocks noGrp="1"/>
          </p:cNvSpPr>
          <p:nvPr>
            <p:ph type="title"/>
          </p:nvPr>
        </p:nvSpPr>
        <p:spPr/>
        <p:txBody>
          <a:bodyPr/>
          <a:lstStyle/>
          <a:p>
            <a:r>
              <a:rPr lang="de-DE" dirty="0"/>
              <a:t>Zusammenfassung</a:t>
            </a:r>
          </a:p>
        </p:txBody>
      </p:sp>
      <p:sp>
        <p:nvSpPr>
          <p:cNvPr id="3" name="Rectangle 2"/>
          <p:cNvSpPr>
            <a:spLocks noChangeArrowheads="1"/>
          </p:cNvSpPr>
          <p:nvPr/>
        </p:nvSpPr>
        <p:spPr bwMode="auto">
          <a:xfrm>
            <a:off x="3701744" y="187925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de-DE"/>
          </a:p>
        </p:txBody>
      </p:sp>
      <p:sp>
        <p:nvSpPr>
          <p:cNvPr id="7" name="Textfeld 6"/>
          <p:cNvSpPr txBox="1"/>
          <p:nvPr/>
        </p:nvSpPr>
        <p:spPr>
          <a:xfrm>
            <a:off x="364220" y="1602842"/>
            <a:ext cx="11068933" cy="4524315"/>
          </a:xfrm>
          <a:prstGeom prst="rect">
            <a:avLst/>
          </a:prstGeom>
          <a:noFill/>
        </p:spPr>
        <p:txBody>
          <a:bodyPr wrap="square" rtlCol="0">
            <a:spAutoFit/>
          </a:bodyPr>
          <a:lstStyle/>
          <a:p>
            <a:pPr marL="285750" indent="-285750">
              <a:buFontTx/>
              <a:buChar char="-"/>
            </a:pPr>
            <a:r>
              <a:rPr lang="de-DE" b="1" dirty="0">
                <a:solidFill>
                  <a:srgbClr val="1D2D4B"/>
                </a:solidFill>
              </a:rPr>
              <a:t>wie viel Zeit (in %) kann man durch den afm Webservice sparen? </a:t>
            </a:r>
            <a:br>
              <a:rPr lang="de-DE" dirty="0">
                <a:solidFill>
                  <a:srgbClr val="1D2D4B"/>
                </a:solidFill>
              </a:rPr>
            </a:br>
            <a:endParaRPr lang="de-DE" dirty="0">
              <a:solidFill>
                <a:schemeClr val="accent6">
                  <a:lumMod val="50000"/>
                </a:schemeClr>
              </a:solidFill>
            </a:endParaRPr>
          </a:p>
          <a:p>
            <a:pPr marL="285750" indent="-285750">
              <a:buFontTx/>
              <a:buChar char="-"/>
            </a:pPr>
            <a:endParaRPr lang="de-DE" dirty="0">
              <a:solidFill>
                <a:schemeClr val="accent6">
                  <a:lumMod val="50000"/>
                </a:schemeClr>
              </a:solidFill>
            </a:endParaRPr>
          </a:p>
          <a:p>
            <a:pPr marL="285750" indent="-285750">
              <a:buFontTx/>
              <a:buChar char="-"/>
            </a:pPr>
            <a:endParaRPr lang="de-DE" dirty="0">
              <a:solidFill>
                <a:schemeClr val="accent6">
                  <a:lumMod val="50000"/>
                </a:schemeClr>
              </a:solidFill>
            </a:endParaRPr>
          </a:p>
          <a:p>
            <a:endParaRPr lang="de-DE" dirty="0">
              <a:solidFill>
                <a:schemeClr val="accent6">
                  <a:lumMod val="50000"/>
                </a:schemeClr>
              </a:solidFill>
            </a:endParaRPr>
          </a:p>
          <a:p>
            <a:pPr marL="285750" indent="-285750">
              <a:buFontTx/>
              <a:buChar char="-"/>
            </a:pPr>
            <a:r>
              <a:rPr lang="de-DE" b="1" dirty="0">
                <a:solidFill>
                  <a:srgbClr val="1D2D4B"/>
                </a:solidFill>
              </a:rPr>
              <a:t>Welche Vorteile haben </a:t>
            </a:r>
            <a:r>
              <a:rPr lang="de-DE" b="1" u="sng" dirty="0">
                <a:solidFill>
                  <a:srgbClr val="1D2D4B"/>
                </a:solidFill>
              </a:rPr>
              <a:t>wir</a:t>
            </a:r>
            <a:r>
              <a:rPr lang="de-DE" b="1" dirty="0">
                <a:solidFill>
                  <a:srgbClr val="1D2D4B"/>
                </a:solidFill>
              </a:rPr>
              <a:t> dadurch? </a:t>
            </a:r>
            <a:br>
              <a:rPr lang="de-DE" dirty="0">
                <a:solidFill>
                  <a:srgbClr val="1D2D4B"/>
                </a:solidFill>
              </a:rPr>
            </a:br>
            <a:br>
              <a:rPr lang="de-DE" dirty="0">
                <a:solidFill>
                  <a:schemeClr val="accent6">
                    <a:lumMod val="50000"/>
                  </a:schemeClr>
                </a:solidFill>
              </a:rPr>
            </a:br>
            <a:endParaRPr lang="de-DE" dirty="0">
              <a:solidFill>
                <a:schemeClr val="accent6">
                  <a:lumMod val="50000"/>
                </a:schemeClr>
              </a:solidFill>
            </a:endParaRPr>
          </a:p>
          <a:p>
            <a:pPr marL="285750" indent="-285750">
              <a:buFontTx/>
              <a:buChar char="-"/>
            </a:pPr>
            <a:r>
              <a:rPr lang="de-DE" b="1" dirty="0">
                <a:solidFill>
                  <a:srgbClr val="1D2D4B"/>
                </a:solidFill>
              </a:rPr>
              <a:t>welche Vorteile hat der Kunde? </a:t>
            </a:r>
            <a:br>
              <a:rPr lang="de-DE" dirty="0">
                <a:solidFill>
                  <a:srgbClr val="1D2D4B"/>
                </a:solidFill>
              </a:rPr>
            </a:br>
            <a:br>
              <a:rPr lang="de-DE" dirty="0">
                <a:solidFill>
                  <a:schemeClr val="accent6">
                    <a:lumMod val="50000"/>
                  </a:schemeClr>
                </a:solidFill>
              </a:rPr>
            </a:br>
            <a:endParaRPr lang="de-DE" dirty="0">
              <a:solidFill>
                <a:schemeClr val="accent6">
                  <a:lumMod val="50000"/>
                </a:schemeClr>
              </a:solidFill>
            </a:endParaRPr>
          </a:p>
          <a:p>
            <a:pPr marL="285750" indent="-285750">
              <a:buFontTx/>
              <a:buChar char="-"/>
            </a:pPr>
            <a:r>
              <a:rPr lang="de-DE" b="1" dirty="0">
                <a:solidFill>
                  <a:srgbClr val="1D2D4B"/>
                </a:solidFill>
              </a:rPr>
              <a:t>welche Nachteile gibt es im Vergleich zur alten Methode? </a:t>
            </a:r>
            <a:br>
              <a:rPr lang="de-DE" dirty="0">
                <a:solidFill>
                  <a:schemeClr val="accent6">
                    <a:lumMod val="50000"/>
                  </a:schemeClr>
                </a:solidFill>
              </a:rPr>
            </a:br>
            <a:br>
              <a:rPr lang="de-DE" dirty="0">
                <a:solidFill>
                  <a:srgbClr val="1D2D4B"/>
                </a:solidFill>
              </a:rPr>
            </a:br>
            <a:br>
              <a:rPr lang="de-DE" dirty="0">
                <a:solidFill>
                  <a:schemeClr val="accent6">
                    <a:lumMod val="50000"/>
                  </a:schemeClr>
                </a:solidFill>
              </a:rPr>
            </a:br>
            <a:br>
              <a:rPr lang="de-DE" dirty="0">
                <a:solidFill>
                  <a:schemeClr val="accent6">
                    <a:lumMod val="50000"/>
                  </a:schemeClr>
                </a:solidFill>
              </a:rPr>
            </a:br>
            <a:r>
              <a:rPr lang="de-DE" dirty="0">
                <a:solidFill>
                  <a:srgbClr val="1D2D4B"/>
                </a:solidFill>
              </a:rPr>
              <a:t> </a:t>
            </a:r>
          </a:p>
        </p:txBody>
      </p:sp>
      <p:sp>
        <p:nvSpPr>
          <p:cNvPr id="4" name="Textfeld 3"/>
          <p:cNvSpPr txBox="1"/>
          <p:nvPr/>
        </p:nvSpPr>
        <p:spPr>
          <a:xfrm>
            <a:off x="666892" y="1879250"/>
            <a:ext cx="9829166" cy="1200329"/>
          </a:xfrm>
          <a:prstGeom prst="rect">
            <a:avLst/>
          </a:prstGeom>
          <a:noFill/>
        </p:spPr>
        <p:txBody>
          <a:bodyPr wrap="none" rtlCol="0">
            <a:spAutoFit/>
          </a:bodyPr>
          <a:lstStyle/>
          <a:p>
            <a:r>
              <a:rPr lang="de-DE" dirty="0">
                <a:solidFill>
                  <a:schemeClr val="accent6">
                    <a:lumMod val="50000"/>
                  </a:schemeClr>
                </a:solidFill>
              </a:rPr>
              <a:t>Abhängig vom Vorgang zwischen 20 % bis 90 %. Die Vorgänge, die am unbeliebtesten sind </a:t>
            </a:r>
          </a:p>
          <a:p>
            <a:r>
              <a:rPr lang="de-DE" dirty="0">
                <a:solidFill>
                  <a:schemeClr val="accent6">
                    <a:lumMod val="50000"/>
                  </a:schemeClr>
                </a:solidFill>
              </a:rPr>
              <a:t>z.B. Schadenmeldungen und Kfz Berechnungen, werden in 10 % bis 20 % der Zeit erledigt! </a:t>
            </a:r>
            <a:br>
              <a:rPr lang="de-DE" dirty="0">
                <a:solidFill>
                  <a:schemeClr val="accent6">
                    <a:lumMod val="50000"/>
                  </a:schemeClr>
                </a:solidFill>
              </a:rPr>
            </a:br>
            <a:r>
              <a:rPr lang="de-DE" dirty="0">
                <a:solidFill>
                  <a:schemeClr val="accent6">
                    <a:lumMod val="50000"/>
                  </a:schemeClr>
                </a:solidFill>
              </a:rPr>
              <a:t>Zudem werden die Vorgänge nur noch 1 bis 3 Mal angefasst und nicht über Tage bis zu 10 oder 20 Mal!</a:t>
            </a:r>
            <a:br>
              <a:rPr lang="de-DE" dirty="0">
                <a:solidFill>
                  <a:schemeClr val="accent6">
                    <a:lumMod val="50000"/>
                  </a:schemeClr>
                </a:solidFill>
              </a:rPr>
            </a:br>
            <a:endParaRPr lang="de-DE" dirty="0"/>
          </a:p>
        </p:txBody>
      </p:sp>
      <p:sp>
        <p:nvSpPr>
          <p:cNvPr id="8" name="Textfeld 7"/>
          <p:cNvSpPr txBox="1"/>
          <p:nvPr/>
        </p:nvSpPr>
        <p:spPr>
          <a:xfrm>
            <a:off x="666892" y="3263063"/>
            <a:ext cx="11371446" cy="369332"/>
          </a:xfrm>
          <a:prstGeom prst="rect">
            <a:avLst/>
          </a:prstGeom>
          <a:noFill/>
        </p:spPr>
        <p:txBody>
          <a:bodyPr wrap="none" rtlCol="0">
            <a:spAutoFit/>
          </a:bodyPr>
          <a:lstStyle/>
          <a:p>
            <a:r>
              <a:rPr lang="de-DE" dirty="0">
                <a:solidFill>
                  <a:schemeClr val="accent6">
                    <a:lumMod val="50000"/>
                  </a:schemeClr>
                </a:solidFill>
              </a:rPr>
              <a:t>Zeitersparnis und effizienteres Arbeiten / weniger Stress / freie Zeit für andere berufliche Tätigkeiten oder mehr Freizeit</a:t>
            </a:r>
            <a:endParaRPr lang="de-DE" dirty="0"/>
          </a:p>
        </p:txBody>
      </p:sp>
      <p:sp>
        <p:nvSpPr>
          <p:cNvPr id="9" name="Textfeld 8"/>
          <p:cNvSpPr txBox="1"/>
          <p:nvPr/>
        </p:nvSpPr>
        <p:spPr>
          <a:xfrm>
            <a:off x="666892" y="4070127"/>
            <a:ext cx="9357242" cy="369332"/>
          </a:xfrm>
          <a:prstGeom prst="rect">
            <a:avLst/>
          </a:prstGeom>
          <a:noFill/>
        </p:spPr>
        <p:txBody>
          <a:bodyPr wrap="none" rtlCol="0">
            <a:spAutoFit/>
          </a:bodyPr>
          <a:lstStyle/>
          <a:p>
            <a:r>
              <a:rPr lang="de-DE" dirty="0">
                <a:solidFill>
                  <a:schemeClr val="accent6">
                    <a:lumMod val="50000"/>
                  </a:schemeClr>
                </a:solidFill>
              </a:rPr>
              <a:t>Zeitersparnis / weniger Stress / weniger genervt / professionellerer Eindruck unserer Arbeitsweise</a:t>
            </a:r>
            <a:endParaRPr lang="de-DE" dirty="0"/>
          </a:p>
        </p:txBody>
      </p:sp>
    </p:spTree>
    <p:extLst>
      <p:ext uri="{BB962C8B-B14F-4D97-AF65-F5344CB8AC3E}">
        <p14:creationId xmlns:p14="http://schemas.microsoft.com/office/powerpoint/2010/main" val="11658520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7">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7">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8" grpId="0"/>
      <p:bldP spid="9"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13</a:t>
            </a:fld>
            <a:endParaRPr lang="de-DE" dirty="0"/>
          </a:p>
        </p:txBody>
      </p:sp>
      <p:sp>
        <p:nvSpPr>
          <p:cNvPr id="5" name="Titel 4"/>
          <p:cNvSpPr>
            <a:spLocks noGrp="1"/>
          </p:cNvSpPr>
          <p:nvPr>
            <p:ph type="title"/>
          </p:nvPr>
        </p:nvSpPr>
        <p:spPr/>
        <p:txBody>
          <a:bodyPr/>
          <a:lstStyle/>
          <a:p>
            <a:r>
              <a:rPr lang="de-DE" dirty="0"/>
              <a:t>KTG Aktion – AXA – MV Kunden </a:t>
            </a:r>
          </a:p>
        </p:txBody>
      </p:sp>
      <p:sp>
        <p:nvSpPr>
          <p:cNvPr id="3" name="Rectangle 2"/>
          <p:cNvSpPr>
            <a:spLocks noChangeArrowheads="1"/>
          </p:cNvSpPr>
          <p:nvPr/>
        </p:nvSpPr>
        <p:spPr bwMode="auto">
          <a:xfrm>
            <a:off x="3701744" y="187925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de-DE"/>
          </a:p>
        </p:txBody>
      </p:sp>
      <p:sp>
        <p:nvSpPr>
          <p:cNvPr id="7" name="Textfeld 6"/>
          <p:cNvSpPr txBox="1"/>
          <p:nvPr/>
        </p:nvSpPr>
        <p:spPr>
          <a:xfrm>
            <a:off x="364220" y="1602842"/>
            <a:ext cx="11068933" cy="6740307"/>
          </a:xfrm>
          <a:prstGeom prst="rect">
            <a:avLst/>
          </a:prstGeom>
          <a:noFill/>
        </p:spPr>
        <p:txBody>
          <a:bodyPr wrap="square" rtlCol="0">
            <a:spAutoFit/>
          </a:bodyPr>
          <a:lstStyle/>
          <a:p>
            <a:pPr marL="285750" indent="-285750">
              <a:buFontTx/>
              <a:buChar char="-"/>
            </a:pPr>
            <a:r>
              <a:rPr lang="de-DE" b="1" dirty="0">
                <a:solidFill>
                  <a:srgbClr val="1D2D4B"/>
                </a:solidFill>
              </a:rPr>
              <a:t>Teil 1: </a:t>
            </a:r>
            <a:br>
              <a:rPr lang="de-DE" dirty="0">
                <a:solidFill>
                  <a:srgbClr val="1D2D4B"/>
                </a:solidFill>
              </a:rPr>
            </a:br>
            <a:r>
              <a:rPr lang="de-DE" dirty="0">
                <a:solidFill>
                  <a:srgbClr val="1D2D4B"/>
                </a:solidFill>
              </a:rPr>
              <a:t>Die Kunden des Münchner Vereins wurden angeschrieben, um ihren Versicherungsbedarf zu ermitteln und gegebenenfalls eine Erhöhung des Krankentagegeldes (KTG) zu empfehlen. Bei unverändertem Bedarf wurde der Wechsel des KTG-Anbieters eingeleitet, bei verändertem Bedarf eine Erhöhung per E-Mail vorgeschlagen, wobei die meisten Kunden dieser Empfehlung folgten.</a:t>
            </a:r>
            <a:br>
              <a:rPr lang="de-DE" dirty="0">
                <a:solidFill>
                  <a:srgbClr val="1D2D4B"/>
                </a:solidFill>
              </a:rPr>
            </a:br>
            <a:br>
              <a:rPr lang="de-DE" dirty="0">
                <a:solidFill>
                  <a:srgbClr val="1D2D4B"/>
                </a:solidFill>
              </a:rPr>
            </a:br>
            <a:r>
              <a:rPr lang="de-DE" dirty="0">
                <a:solidFill>
                  <a:srgbClr val="1D2D4B"/>
                </a:solidFill>
              </a:rPr>
              <a:t>Innerhalb des Webservices wurden alle erforderlichen Informationen für die Berechnung bei der AXA abgefragt.</a:t>
            </a:r>
            <a:br>
              <a:rPr lang="de-DE" dirty="0">
                <a:solidFill>
                  <a:srgbClr val="1D2D4B"/>
                </a:solidFill>
              </a:rPr>
            </a:br>
            <a:br>
              <a:rPr lang="de-DE" dirty="0">
                <a:solidFill>
                  <a:srgbClr val="1D2D4B"/>
                </a:solidFill>
              </a:rPr>
            </a:br>
            <a:r>
              <a:rPr lang="de-DE" dirty="0">
                <a:solidFill>
                  <a:srgbClr val="1D2D4B"/>
                </a:solidFill>
              </a:rPr>
              <a:t>Zudem wurde die notwendige Kenntnisnahme über die begrenzte Leistung in den ersten 12 Monaten und die Wartezeit eingeholt.</a:t>
            </a:r>
            <a:br>
              <a:rPr lang="de-DE" dirty="0">
                <a:solidFill>
                  <a:srgbClr val="1D2D4B"/>
                </a:solidFill>
              </a:rPr>
            </a:br>
            <a:br>
              <a:rPr lang="de-DE" dirty="0">
                <a:solidFill>
                  <a:srgbClr val="1D2D4B"/>
                </a:solidFill>
              </a:rPr>
            </a:br>
            <a:r>
              <a:rPr lang="de-DE" dirty="0">
                <a:solidFill>
                  <a:srgbClr val="1D2D4B"/>
                </a:solidFill>
              </a:rPr>
              <a:t>Zusätzlich wurde gefragt, ob ein überlappender Versicherungsschutz für 3 Monate mit entsprechender doppelter Belastung in Ordnung wäre, um einen lückenlosen Versicherungsschutz zu gewährleisten (Wartezeit 3 Monate).</a:t>
            </a:r>
            <a:br>
              <a:rPr lang="de-DE" dirty="0">
                <a:solidFill>
                  <a:srgbClr val="1D2D4B"/>
                </a:solidFill>
              </a:rPr>
            </a:br>
            <a:br>
              <a:rPr lang="de-DE" dirty="0">
                <a:solidFill>
                  <a:srgbClr val="1D2D4B"/>
                </a:solidFill>
              </a:rPr>
            </a:br>
            <a:r>
              <a:rPr lang="de-DE" b="1" dirty="0">
                <a:solidFill>
                  <a:srgbClr val="1D2D4B"/>
                </a:solidFill>
              </a:rPr>
              <a:t>	</a:t>
            </a:r>
          </a:p>
          <a:p>
            <a:pPr marL="285750" indent="-285750">
              <a:buFontTx/>
              <a:buChar char="-"/>
            </a:pPr>
            <a:endParaRPr lang="de-DE" dirty="0">
              <a:solidFill>
                <a:schemeClr val="accent6">
                  <a:lumMod val="50000"/>
                </a:schemeClr>
              </a:solidFill>
            </a:endParaRPr>
          </a:p>
          <a:p>
            <a:pPr marL="285750" indent="-285750">
              <a:buFontTx/>
              <a:buChar char="-"/>
            </a:pPr>
            <a:endParaRPr lang="de-DE" dirty="0">
              <a:solidFill>
                <a:schemeClr val="accent6">
                  <a:lumMod val="50000"/>
                </a:schemeClr>
              </a:solidFill>
            </a:endParaRPr>
          </a:p>
          <a:p>
            <a:pPr marL="285750" indent="-285750">
              <a:buFontTx/>
              <a:buChar char="-"/>
            </a:pPr>
            <a:endParaRPr lang="de-DE" dirty="0">
              <a:solidFill>
                <a:schemeClr val="accent6">
                  <a:lumMod val="50000"/>
                </a:schemeClr>
              </a:solidFill>
            </a:endParaRPr>
          </a:p>
          <a:p>
            <a:endParaRPr lang="de-DE" dirty="0">
              <a:solidFill>
                <a:schemeClr val="accent6">
                  <a:lumMod val="50000"/>
                </a:schemeClr>
              </a:solidFill>
            </a:endParaRPr>
          </a:p>
          <a:p>
            <a:br>
              <a:rPr lang="de-DE" dirty="0">
                <a:solidFill>
                  <a:schemeClr val="accent6">
                    <a:lumMod val="50000"/>
                  </a:schemeClr>
                </a:solidFill>
              </a:rPr>
            </a:br>
            <a:r>
              <a:rPr lang="de-DE" dirty="0">
                <a:solidFill>
                  <a:schemeClr val="accent6">
                    <a:lumMod val="50000"/>
                  </a:schemeClr>
                </a:solidFill>
              </a:rPr>
              <a:t>	</a:t>
            </a:r>
            <a:br>
              <a:rPr lang="de-DE" dirty="0">
                <a:solidFill>
                  <a:srgbClr val="1D2D4B"/>
                </a:solidFill>
              </a:rPr>
            </a:br>
            <a:br>
              <a:rPr lang="de-DE" dirty="0">
                <a:solidFill>
                  <a:schemeClr val="accent6">
                    <a:lumMod val="50000"/>
                  </a:schemeClr>
                </a:solidFill>
              </a:rPr>
            </a:br>
            <a:br>
              <a:rPr lang="de-DE" dirty="0">
                <a:solidFill>
                  <a:schemeClr val="accent6">
                    <a:lumMod val="50000"/>
                  </a:schemeClr>
                </a:solidFill>
              </a:rPr>
            </a:br>
            <a:r>
              <a:rPr lang="de-DE" dirty="0">
                <a:solidFill>
                  <a:srgbClr val="1D2D4B"/>
                </a:solidFill>
              </a:rPr>
              <a:t> </a:t>
            </a:r>
          </a:p>
        </p:txBody>
      </p:sp>
    </p:spTree>
    <p:extLst>
      <p:ext uri="{BB962C8B-B14F-4D97-AF65-F5344CB8AC3E}">
        <p14:creationId xmlns:p14="http://schemas.microsoft.com/office/powerpoint/2010/main" val="225192297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14</a:t>
            </a:fld>
            <a:endParaRPr lang="de-DE" dirty="0"/>
          </a:p>
        </p:txBody>
      </p:sp>
      <p:sp>
        <p:nvSpPr>
          <p:cNvPr id="5" name="Titel 4"/>
          <p:cNvSpPr>
            <a:spLocks noGrp="1"/>
          </p:cNvSpPr>
          <p:nvPr>
            <p:ph type="title"/>
          </p:nvPr>
        </p:nvSpPr>
        <p:spPr/>
        <p:txBody>
          <a:bodyPr/>
          <a:lstStyle/>
          <a:p>
            <a:r>
              <a:rPr lang="de-DE" dirty="0"/>
              <a:t>KTG Aktion – AXA – Alle anderen Kunden </a:t>
            </a:r>
          </a:p>
        </p:txBody>
      </p:sp>
      <p:sp>
        <p:nvSpPr>
          <p:cNvPr id="3" name="Rectangle 2"/>
          <p:cNvSpPr>
            <a:spLocks noChangeArrowheads="1"/>
          </p:cNvSpPr>
          <p:nvPr/>
        </p:nvSpPr>
        <p:spPr bwMode="auto">
          <a:xfrm>
            <a:off x="3701744" y="187925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de-DE"/>
          </a:p>
        </p:txBody>
      </p:sp>
      <p:sp>
        <p:nvSpPr>
          <p:cNvPr id="7" name="Textfeld 6"/>
          <p:cNvSpPr txBox="1"/>
          <p:nvPr/>
        </p:nvSpPr>
        <p:spPr>
          <a:xfrm>
            <a:off x="364220" y="1602842"/>
            <a:ext cx="11068933" cy="4524315"/>
          </a:xfrm>
          <a:prstGeom prst="rect">
            <a:avLst/>
          </a:prstGeom>
          <a:noFill/>
        </p:spPr>
        <p:txBody>
          <a:bodyPr wrap="square" rtlCol="0">
            <a:spAutoFit/>
          </a:bodyPr>
          <a:lstStyle/>
          <a:p>
            <a:pPr marL="285750" indent="-285750">
              <a:buFontTx/>
              <a:buChar char="-"/>
            </a:pPr>
            <a:r>
              <a:rPr lang="de-DE" b="1" dirty="0">
                <a:solidFill>
                  <a:srgbClr val="1D2D4B"/>
                </a:solidFill>
              </a:rPr>
              <a:t>Teil 2: </a:t>
            </a:r>
            <a:br>
              <a:rPr lang="de-DE" dirty="0">
                <a:solidFill>
                  <a:srgbClr val="1D2D4B"/>
                </a:solidFill>
              </a:rPr>
            </a:br>
            <a:r>
              <a:rPr lang="de-DE" dirty="0">
                <a:solidFill>
                  <a:srgbClr val="1D2D4B"/>
                </a:solidFill>
              </a:rPr>
              <a:t>Hier wurden alle Kunden angeschrieben, die noch keine KTG-Absicherung haben. Die Umfrage war nahezu identisch, jedoch ohne die letzte Frage zur überlappenden Absicherung und ohne den Bezug zum Münchner Verein. Nachdem wir die Antworten einiger Kunden erhalten hatten, wurde ein Angebot berechnet und per E-Mail versendet.</a:t>
            </a:r>
            <a:br>
              <a:rPr lang="de-DE" dirty="0">
                <a:solidFill>
                  <a:srgbClr val="1D2D4B"/>
                </a:solidFill>
              </a:rPr>
            </a:br>
            <a:br>
              <a:rPr lang="de-DE" dirty="0">
                <a:solidFill>
                  <a:srgbClr val="1D2D4B"/>
                </a:solidFill>
              </a:rPr>
            </a:br>
            <a:r>
              <a:rPr lang="de-DE" b="1" dirty="0">
                <a:solidFill>
                  <a:srgbClr val="1D2D4B"/>
                </a:solidFill>
              </a:rPr>
              <a:t>	</a:t>
            </a:r>
          </a:p>
          <a:p>
            <a:pPr marL="285750" indent="-285750">
              <a:buFontTx/>
              <a:buChar char="-"/>
            </a:pPr>
            <a:endParaRPr lang="de-DE" dirty="0">
              <a:solidFill>
                <a:schemeClr val="accent6">
                  <a:lumMod val="50000"/>
                </a:schemeClr>
              </a:solidFill>
            </a:endParaRPr>
          </a:p>
          <a:p>
            <a:pPr marL="285750" indent="-285750">
              <a:buFontTx/>
              <a:buChar char="-"/>
            </a:pPr>
            <a:endParaRPr lang="de-DE" dirty="0">
              <a:solidFill>
                <a:schemeClr val="accent6">
                  <a:lumMod val="50000"/>
                </a:schemeClr>
              </a:solidFill>
            </a:endParaRPr>
          </a:p>
          <a:p>
            <a:pPr marL="285750" indent="-285750">
              <a:buFontTx/>
              <a:buChar char="-"/>
            </a:pPr>
            <a:endParaRPr lang="de-DE" dirty="0">
              <a:solidFill>
                <a:schemeClr val="accent6">
                  <a:lumMod val="50000"/>
                </a:schemeClr>
              </a:solidFill>
            </a:endParaRPr>
          </a:p>
          <a:p>
            <a:endParaRPr lang="de-DE" dirty="0">
              <a:solidFill>
                <a:schemeClr val="accent6">
                  <a:lumMod val="50000"/>
                </a:schemeClr>
              </a:solidFill>
            </a:endParaRPr>
          </a:p>
          <a:p>
            <a:br>
              <a:rPr lang="de-DE" dirty="0">
                <a:solidFill>
                  <a:schemeClr val="accent6">
                    <a:lumMod val="50000"/>
                  </a:schemeClr>
                </a:solidFill>
              </a:rPr>
            </a:br>
            <a:r>
              <a:rPr lang="de-DE" dirty="0">
                <a:solidFill>
                  <a:schemeClr val="accent6">
                    <a:lumMod val="50000"/>
                  </a:schemeClr>
                </a:solidFill>
              </a:rPr>
              <a:t>	</a:t>
            </a:r>
            <a:br>
              <a:rPr lang="de-DE" dirty="0">
                <a:solidFill>
                  <a:srgbClr val="1D2D4B"/>
                </a:solidFill>
              </a:rPr>
            </a:br>
            <a:br>
              <a:rPr lang="de-DE" dirty="0">
                <a:solidFill>
                  <a:schemeClr val="accent6">
                    <a:lumMod val="50000"/>
                  </a:schemeClr>
                </a:solidFill>
              </a:rPr>
            </a:br>
            <a:br>
              <a:rPr lang="de-DE" dirty="0">
                <a:solidFill>
                  <a:schemeClr val="accent6">
                    <a:lumMod val="50000"/>
                  </a:schemeClr>
                </a:solidFill>
              </a:rPr>
            </a:br>
            <a:r>
              <a:rPr lang="de-DE" dirty="0">
                <a:solidFill>
                  <a:srgbClr val="1D2D4B"/>
                </a:solidFill>
              </a:rPr>
              <a:t> </a:t>
            </a:r>
          </a:p>
        </p:txBody>
      </p:sp>
      <p:sp>
        <p:nvSpPr>
          <p:cNvPr id="6" name="Textfeld 5">
            <a:extLst>
              <a:ext uri="{FF2B5EF4-FFF2-40B4-BE49-F238E27FC236}">
                <a16:creationId xmlns:a16="http://schemas.microsoft.com/office/drawing/2014/main" id="{8C6186A6-4731-4DBE-B9D4-D840A28459DE}"/>
              </a:ext>
            </a:extLst>
          </p:cNvPr>
          <p:cNvSpPr txBox="1"/>
          <p:nvPr/>
        </p:nvSpPr>
        <p:spPr>
          <a:xfrm>
            <a:off x="364219" y="3498195"/>
            <a:ext cx="11068933" cy="3970318"/>
          </a:xfrm>
          <a:prstGeom prst="rect">
            <a:avLst/>
          </a:prstGeom>
          <a:noFill/>
        </p:spPr>
        <p:txBody>
          <a:bodyPr wrap="square" rtlCol="0">
            <a:spAutoFit/>
          </a:bodyPr>
          <a:lstStyle/>
          <a:p>
            <a:pPr marL="285750" indent="-285750">
              <a:buFontTx/>
              <a:buChar char="-"/>
            </a:pPr>
            <a:r>
              <a:rPr lang="de-DE" b="1" dirty="0">
                <a:solidFill>
                  <a:srgbClr val="1D2D4B"/>
                </a:solidFill>
              </a:rPr>
              <a:t>Teil 3: </a:t>
            </a:r>
            <a:br>
              <a:rPr lang="de-DE" dirty="0">
                <a:solidFill>
                  <a:srgbClr val="1D2D4B"/>
                </a:solidFill>
              </a:rPr>
            </a:br>
            <a:r>
              <a:rPr lang="de-DE" dirty="0">
                <a:solidFill>
                  <a:srgbClr val="1D2D4B"/>
                </a:solidFill>
              </a:rPr>
              <a:t>Hier wurden Kunden angeschrieben, die bereits eine KTG-Absicherung haben. Die Umfrage unterscheidet sich nicht von der in Teil 2; lediglich das Anschreiben war ein wenig anders.</a:t>
            </a:r>
            <a:br>
              <a:rPr lang="de-DE" dirty="0">
                <a:solidFill>
                  <a:srgbClr val="1D2D4B"/>
                </a:solidFill>
              </a:rPr>
            </a:br>
            <a:br>
              <a:rPr lang="de-DE" dirty="0">
                <a:solidFill>
                  <a:srgbClr val="1D2D4B"/>
                </a:solidFill>
              </a:rPr>
            </a:br>
            <a:r>
              <a:rPr lang="de-DE" b="1" dirty="0">
                <a:solidFill>
                  <a:srgbClr val="1D2D4B"/>
                </a:solidFill>
              </a:rPr>
              <a:t>	</a:t>
            </a:r>
          </a:p>
          <a:p>
            <a:pPr marL="285750" indent="-285750">
              <a:buFontTx/>
              <a:buChar char="-"/>
            </a:pPr>
            <a:endParaRPr lang="de-DE" dirty="0">
              <a:solidFill>
                <a:schemeClr val="accent6">
                  <a:lumMod val="50000"/>
                </a:schemeClr>
              </a:solidFill>
            </a:endParaRPr>
          </a:p>
          <a:p>
            <a:pPr marL="285750" indent="-285750">
              <a:buFontTx/>
              <a:buChar char="-"/>
            </a:pPr>
            <a:endParaRPr lang="de-DE" dirty="0">
              <a:solidFill>
                <a:schemeClr val="accent6">
                  <a:lumMod val="50000"/>
                </a:schemeClr>
              </a:solidFill>
            </a:endParaRPr>
          </a:p>
          <a:p>
            <a:pPr marL="285750" indent="-285750">
              <a:buFontTx/>
              <a:buChar char="-"/>
            </a:pPr>
            <a:endParaRPr lang="de-DE" dirty="0">
              <a:solidFill>
                <a:schemeClr val="accent6">
                  <a:lumMod val="50000"/>
                </a:schemeClr>
              </a:solidFill>
            </a:endParaRPr>
          </a:p>
          <a:p>
            <a:endParaRPr lang="de-DE" dirty="0">
              <a:solidFill>
                <a:schemeClr val="accent6">
                  <a:lumMod val="50000"/>
                </a:schemeClr>
              </a:solidFill>
            </a:endParaRPr>
          </a:p>
          <a:p>
            <a:br>
              <a:rPr lang="de-DE" dirty="0">
                <a:solidFill>
                  <a:schemeClr val="accent6">
                    <a:lumMod val="50000"/>
                  </a:schemeClr>
                </a:solidFill>
              </a:rPr>
            </a:br>
            <a:r>
              <a:rPr lang="de-DE" dirty="0">
                <a:solidFill>
                  <a:schemeClr val="accent6">
                    <a:lumMod val="50000"/>
                  </a:schemeClr>
                </a:solidFill>
              </a:rPr>
              <a:t>	</a:t>
            </a:r>
            <a:br>
              <a:rPr lang="de-DE" dirty="0">
                <a:solidFill>
                  <a:srgbClr val="1D2D4B"/>
                </a:solidFill>
              </a:rPr>
            </a:br>
            <a:br>
              <a:rPr lang="de-DE" dirty="0">
                <a:solidFill>
                  <a:schemeClr val="accent6">
                    <a:lumMod val="50000"/>
                  </a:schemeClr>
                </a:solidFill>
              </a:rPr>
            </a:br>
            <a:br>
              <a:rPr lang="de-DE" dirty="0">
                <a:solidFill>
                  <a:schemeClr val="accent6">
                    <a:lumMod val="50000"/>
                  </a:schemeClr>
                </a:solidFill>
              </a:rPr>
            </a:br>
            <a:r>
              <a:rPr lang="de-DE" dirty="0">
                <a:solidFill>
                  <a:srgbClr val="1D2D4B"/>
                </a:solidFill>
              </a:rPr>
              <a:t> </a:t>
            </a:r>
          </a:p>
        </p:txBody>
      </p:sp>
    </p:spTree>
    <p:extLst>
      <p:ext uri="{BB962C8B-B14F-4D97-AF65-F5344CB8AC3E}">
        <p14:creationId xmlns:p14="http://schemas.microsoft.com/office/powerpoint/2010/main" val="17924405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15</a:t>
            </a:fld>
            <a:endParaRPr lang="de-DE" dirty="0"/>
          </a:p>
        </p:txBody>
      </p:sp>
      <p:sp>
        <p:nvSpPr>
          <p:cNvPr id="5" name="Titel 4"/>
          <p:cNvSpPr>
            <a:spLocks noGrp="1"/>
          </p:cNvSpPr>
          <p:nvPr>
            <p:ph type="title"/>
          </p:nvPr>
        </p:nvSpPr>
        <p:spPr/>
        <p:txBody>
          <a:bodyPr/>
          <a:lstStyle/>
          <a:p>
            <a:r>
              <a:rPr lang="de-DE" dirty="0"/>
              <a:t>Mögliche Probleme beim Kunden - Aufmerksamkeit</a:t>
            </a:r>
          </a:p>
        </p:txBody>
      </p:sp>
      <p:sp>
        <p:nvSpPr>
          <p:cNvPr id="3" name="Rectangle 2"/>
          <p:cNvSpPr>
            <a:spLocks noChangeArrowheads="1"/>
          </p:cNvSpPr>
          <p:nvPr/>
        </p:nvSpPr>
        <p:spPr bwMode="auto">
          <a:xfrm>
            <a:off x="3701744" y="187925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de-DE"/>
          </a:p>
        </p:txBody>
      </p:sp>
      <p:sp>
        <p:nvSpPr>
          <p:cNvPr id="7" name="Textfeld 6"/>
          <p:cNvSpPr txBox="1"/>
          <p:nvPr/>
        </p:nvSpPr>
        <p:spPr>
          <a:xfrm>
            <a:off x="364220" y="1602842"/>
            <a:ext cx="11068933" cy="4524315"/>
          </a:xfrm>
          <a:prstGeom prst="rect">
            <a:avLst/>
          </a:prstGeom>
          <a:noFill/>
        </p:spPr>
        <p:txBody>
          <a:bodyPr wrap="square" rtlCol="0">
            <a:spAutoFit/>
          </a:bodyPr>
          <a:lstStyle/>
          <a:p>
            <a:pPr marL="285750" indent="-285750">
              <a:buFontTx/>
              <a:buChar char="-"/>
            </a:pPr>
            <a:r>
              <a:rPr lang="de-DE" dirty="0">
                <a:solidFill>
                  <a:srgbClr val="1D2D4B"/>
                </a:solidFill>
              </a:rPr>
              <a:t>Durchschnittliche Aufmerksamkeitsspanne* </a:t>
            </a:r>
            <a:br>
              <a:rPr lang="de-DE" dirty="0">
                <a:solidFill>
                  <a:srgbClr val="1D2D4B"/>
                </a:solidFill>
              </a:rPr>
            </a:br>
            <a:br>
              <a:rPr lang="de-DE" dirty="0">
                <a:solidFill>
                  <a:srgbClr val="1D2D4B"/>
                </a:solidFill>
              </a:rPr>
            </a:br>
            <a:r>
              <a:rPr lang="de-DE" dirty="0">
                <a:solidFill>
                  <a:srgbClr val="1D2D4B"/>
                </a:solidFill>
              </a:rPr>
              <a:t>Jugendliche (13 – 17 Jahre)	6 bis 8 Sekunden!</a:t>
            </a:r>
            <a:br>
              <a:rPr lang="de-DE" dirty="0">
                <a:solidFill>
                  <a:srgbClr val="1D2D4B"/>
                </a:solidFill>
              </a:rPr>
            </a:br>
            <a:br>
              <a:rPr lang="de-DE" dirty="0">
                <a:solidFill>
                  <a:srgbClr val="1D2D4B"/>
                </a:solidFill>
              </a:rPr>
            </a:br>
            <a:r>
              <a:rPr lang="de-DE" dirty="0">
                <a:solidFill>
                  <a:srgbClr val="1D2D4B"/>
                </a:solidFill>
              </a:rPr>
              <a:t>Erwachsene (18 – 35 Jahre) 	8 – 12 Sekunden! </a:t>
            </a:r>
            <a:br>
              <a:rPr lang="de-DE" dirty="0">
                <a:solidFill>
                  <a:srgbClr val="1D2D4B"/>
                </a:solidFill>
              </a:rPr>
            </a:br>
            <a:br>
              <a:rPr lang="de-DE" dirty="0">
                <a:solidFill>
                  <a:srgbClr val="1D2D4B"/>
                </a:solidFill>
              </a:rPr>
            </a:br>
            <a:r>
              <a:rPr lang="de-DE" dirty="0">
                <a:solidFill>
                  <a:srgbClr val="1D2D4B"/>
                </a:solidFill>
              </a:rPr>
              <a:t>Erwachsene (35 – 50 Jahre) 	15 – 20 Minuten?  </a:t>
            </a:r>
            <a:br>
              <a:rPr lang="de-DE" dirty="0">
                <a:solidFill>
                  <a:srgbClr val="1D2D4B"/>
                </a:solidFill>
              </a:rPr>
            </a:br>
            <a:br>
              <a:rPr lang="de-DE" dirty="0">
                <a:solidFill>
                  <a:srgbClr val="1D2D4B"/>
                </a:solidFill>
              </a:rPr>
            </a:br>
            <a:r>
              <a:rPr lang="de-DE" b="1" dirty="0">
                <a:solidFill>
                  <a:srgbClr val="1D2D4B"/>
                </a:solidFill>
              </a:rPr>
              <a:t>	</a:t>
            </a:r>
          </a:p>
          <a:p>
            <a:pPr marL="285750" indent="-285750">
              <a:buFontTx/>
              <a:buChar char="-"/>
            </a:pPr>
            <a:endParaRPr lang="de-DE" dirty="0">
              <a:solidFill>
                <a:schemeClr val="accent6">
                  <a:lumMod val="50000"/>
                </a:schemeClr>
              </a:solidFill>
            </a:endParaRPr>
          </a:p>
          <a:p>
            <a:endParaRPr lang="de-DE" dirty="0">
              <a:solidFill>
                <a:schemeClr val="accent6">
                  <a:lumMod val="50000"/>
                </a:schemeClr>
              </a:solidFill>
            </a:endParaRPr>
          </a:p>
          <a:p>
            <a:br>
              <a:rPr lang="de-DE" dirty="0">
                <a:solidFill>
                  <a:schemeClr val="accent6">
                    <a:lumMod val="50000"/>
                  </a:schemeClr>
                </a:solidFill>
              </a:rPr>
            </a:br>
            <a:r>
              <a:rPr lang="de-DE" dirty="0">
                <a:solidFill>
                  <a:schemeClr val="accent6">
                    <a:lumMod val="50000"/>
                  </a:schemeClr>
                </a:solidFill>
              </a:rPr>
              <a:t>	</a:t>
            </a:r>
            <a:br>
              <a:rPr lang="de-DE" dirty="0">
                <a:solidFill>
                  <a:srgbClr val="1D2D4B"/>
                </a:solidFill>
              </a:rPr>
            </a:br>
            <a:br>
              <a:rPr lang="de-DE" dirty="0">
                <a:solidFill>
                  <a:schemeClr val="accent6">
                    <a:lumMod val="50000"/>
                  </a:schemeClr>
                </a:solidFill>
              </a:rPr>
            </a:br>
            <a:br>
              <a:rPr lang="de-DE" dirty="0">
                <a:solidFill>
                  <a:schemeClr val="accent6">
                    <a:lumMod val="50000"/>
                  </a:schemeClr>
                </a:solidFill>
              </a:rPr>
            </a:br>
            <a:r>
              <a:rPr lang="de-DE" dirty="0">
                <a:solidFill>
                  <a:srgbClr val="1D2D4B"/>
                </a:solidFill>
              </a:rPr>
              <a:t> </a:t>
            </a:r>
          </a:p>
        </p:txBody>
      </p:sp>
      <p:sp>
        <p:nvSpPr>
          <p:cNvPr id="6" name="Textfeld 5">
            <a:extLst>
              <a:ext uri="{FF2B5EF4-FFF2-40B4-BE49-F238E27FC236}">
                <a16:creationId xmlns:a16="http://schemas.microsoft.com/office/drawing/2014/main" id="{0E285419-9710-4F0D-B6B1-9892A6160198}"/>
              </a:ext>
            </a:extLst>
          </p:cNvPr>
          <p:cNvSpPr txBox="1"/>
          <p:nvPr/>
        </p:nvSpPr>
        <p:spPr>
          <a:xfrm>
            <a:off x="48348" y="6234636"/>
            <a:ext cx="2108269" cy="600164"/>
          </a:xfrm>
          <a:prstGeom prst="rect">
            <a:avLst/>
          </a:prstGeom>
          <a:noFill/>
        </p:spPr>
        <p:txBody>
          <a:bodyPr wrap="none" rtlCol="0">
            <a:spAutoFit/>
          </a:bodyPr>
          <a:lstStyle/>
          <a:p>
            <a:r>
              <a:rPr lang="de-DE" sz="1100" dirty="0">
                <a:solidFill>
                  <a:srgbClr val="1D2D4B"/>
                </a:solidFill>
              </a:rPr>
              <a:t>* Quelle: </a:t>
            </a:r>
          </a:p>
          <a:p>
            <a:r>
              <a:rPr lang="de-DE" sz="1100" dirty="0">
                <a:solidFill>
                  <a:srgbClr val="1D2D4B"/>
                </a:solidFill>
              </a:rPr>
              <a:t>Max-Planck-Institut und TU Berlin</a:t>
            </a:r>
            <a:br>
              <a:rPr lang="de-DE" sz="1100" dirty="0">
                <a:solidFill>
                  <a:srgbClr val="1D2D4B"/>
                </a:solidFill>
              </a:rPr>
            </a:br>
            <a:r>
              <a:rPr lang="de-DE" sz="1100" dirty="0">
                <a:solidFill>
                  <a:srgbClr val="1D2D4B"/>
                </a:solidFill>
              </a:rPr>
              <a:t>Microsoft-Studie </a:t>
            </a:r>
            <a:endParaRPr lang="de-DE" sz="1100" dirty="0"/>
          </a:p>
        </p:txBody>
      </p:sp>
      <p:pic>
        <p:nvPicPr>
          <p:cNvPr id="14" name="Grafik 13">
            <a:extLst>
              <a:ext uri="{FF2B5EF4-FFF2-40B4-BE49-F238E27FC236}">
                <a16:creationId xmlns:a16="http://schemas.microsoft.com/office/drawing/2014/main" id="{435B7475-1B6A-444E-A5A9-7C14053D20DD}"/>
              </a:ext>
            </a:extLst>
          </p:cNvPr>
          <p:cNvPicPr>
            <a:picLocks noChangeAspect="1"/>
          </p:cNvPicPr>
          <p:nvPr/>
        </p:nvPicPr>
        <p:blipFill>
          <a:blip r:embed="rId2"/>
          <a:stretch>
            <a:fillRect/>
          </a:stretch>
        </p:blipFill>
        <p:spPr>
          <a:xfrm>
            <a:off x="6855935" y="1534918"/>
            <a:ext cx="4893090" cy="5214159"/>
          </a:xfrm>
          <a:prstGeom prst="rect">
            <a:avLst/>
          </a:prstGeom>
        </p:spPr>
      </p:pic>
    </p:spTree>
    <p:extLst>
      <p:ext uri="{BB962C8B-B14F-4D97-AF65-F5344CB8AC3E}">
        <p14:creationId xmlns:p14="http://schemas.microsoft.com/office/powerpoint/2010/main" val="5138110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16</a:t>
            </a:fld>
            <a:endParaRPr lang="de-DE" dirty="0"/>
          </a:p>
        </p:txBody>
      </p:sp>
      <p:sp>
        <p:nvSpPr>
          <p:cNvPr id="5" name="Titel 4"/>
          <p:cNvSpPr>
            <a:spLocks noGrp="1"/>
          </p:cNvSpPr>
          <p:nvPr>
            <p:ph type="title"/>
          </p:nvPr>
        </p:nvSpPr>
        <p:spPr/>
        <p:txBody>
          <a:bodyPr/>
          <a:lstStyle/>
          <a:p>
            <a:r>
              <a:rPr lang="de-DE" dirty="0"/>
              <a:t>Statistische Auswertung Arbeitszeitersparnis </a:t>
            </a:r>
          </a:p>
        </p:txBody>
      </p:sp>
      <p:sp>
        <p:nvSpPr>
          <p:cNvPr id="3" name="Rectangle 2"/>
          <p:cNvSpPr>
            <a:spLocks noChangeArrowheads="1"/>
          </p:cNvSpPr>
          <p:nvPr/>
        </p:nvSpPr>
        <p:spPr bwMode="auto">
          <a:xfrm>
            <a:off x="3701744" y="187925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de-DE"/>
          </a:p>
        </p:txBody>
      </p:sp>
      <p:sp>
        <p:nvSpPr>
          <p:cNvPr id="9" name="Textfeld 8">
            <a:extLst>
              <a:ext uri="{FF2B5EF4-FFF2-40B4-BE49-F238E27FC236}">
                <a16:creationId xmlns:a16="http://schemas.microsoft.com/office/drawing/2014/main" id="{02359997-2A72-410D-910E-87C2D5296BA5}"/>
              </a:ext>
            </a:extLst>
          </p:cNvPr>
          <p:cNvSpPr txBox="1"/>
          <p:nvPr/>
        </p:nvSpPr>
        <p:spPr>
          <a:xfrm>
            <a:off x="364220" y="1810947"/>
            <a:ext cx="11068933" cy="4247317"/>
          </a:xfrm>
          <a:prstGeom prst="rect">
            <a:avLst/>
          </a:prstGeom>
          <a:noFill/>
        </p:spPr>
        <p:txBody>
          <a:bodyPr wrap="square" rtlCol="0">
            <a:spAutoFit/>
          </a:bodyPr>
          <a:lstStyle/>
          <a:p>
            <a:r>
              <a:rPr lang="de-DE" b="1" dirty="0">
                <a:solidFill>
                  <a:srgbClr val="1D2D4B"/>
                </a:solidFill>
              </a:rPr>
              <a:t>Bei der vorsichtigen Annahme, dass eine vollständig beantwortete Umfrage min. 10 Minuten Zeitersparnis bedeutet. </a:t>
            </a:r>
            <a:br>
              <a:rPr lang="de-DE" b="1" dirty="0">
                <a:solidFill>
                  <a:srgbClr val="1D2D4B"/>
                </a:solidFill>
              </a:rPr>
            </a:br>
            <a:br>
              <a:rPr lang="de-DE" b="1" dirty="0">
                <a:solidFill>
                  <a:srgbClr val="1D2D4B"/>
                </a:solidFill>
              </a:rPr>
            </a:br>
            <a:r>
              <a:rPr lang="de-DE" b="1" dirty="0">
                <a:solidFill>
                  <a:srgbClr val="1D2D4B"/>
                </a:solidFill>
              </a:rPr>
              <a:t>- </a:t>
            </a:r>
            <a:r>
              <a:rPr lang="de-DE" dirty="0">
                <a:solidFill>
                  <a:srgbClr val="003056"/>
                </a:solidFill>
                <a:sym typeface="Wingdings" panose="05000000000000000000" pitchFamily="2" charset="2"/>
              </a:rPr>
              <a:t>Seit September 2023 wurden 527 Umfragen wurden vollständig beantwortet </a:t>
            </a:r>
            <a:br>
              <a:rPr lang="de-DE" dirty="0">
                <a:solidFill>
                  <a:srgbClr val="003056"/>
                </a:solidFill>
                <a:sym typeface="Wingdings" panose="05000000000000000000" pitchFamily="2" charset="2"/>
              </a:rPr>
            </a:br>
            <a:r>
              <a:rPr lang="de-DE" b="1" dirty="0">
                <a:solidFill>
                  <a:srgbClr val="1D2D4B"/>
                </a:solidFill>
              </a:rPr>
              <a:t>- </a:t>
            </a:r>
            <a:r>
              <a:rPr lang="de-DE" dirty="0">
                <a:solidFill>
                  <a:srgbClr val="003056"/>
                </a:solidFill>
                <a:sym typeface="Wingdings" panose="05000000000000000000" pitchFamily="2" charset="2"/>
              </a:rPr>
              <a:t>527 X 10 Minuten = 87,83 Stunden </a:t>
            </a:r>
          </a:p>
          <a:p>
            <a:pPr marL="285750" indent="-285750">
              <a:buFontTx/>
              <a:buChar char="-"/>
            </a:pPr>
            <a:endParaRPr lang="de-DE" b="1" dirty="0">
              <a:solidFill>
                <a:srgbClr val="1D2D4B"/>
              </a:solidFill>
            </a:endParaRPr>
          </a:p>
          <a:p>
            <a:pPr marL="285750" indent="-285750">
              <a:buFontTx/>
              <a:buChar char="-"/>
            </a:pPr>
            <a:endParaRPr lang="de-DE" dirty="0">
              <a:solidFill>
                <a:schemeClr val="accent6">
                  <a:lumMod val="50000"/>
                </a:schemeClr>
              </a:solidFill>
            </a:endParaRPr>
          </a:p>
          <a:p>
            <a:pPr marL="285750" indent="-285750">
              <a:buFontTx/>
              <a:buChar char="-"/>
            </a:pPr>
            <a:endParaRPr lang="de-DE" dirty="0">
              <a:solidFill>
                <a:schemeClr val="accent6">
                  <a:lumMod val="50000"/>
                </a:schemeClr>
              </a:solidFill>
            </a:endParaRPr>
          </a:p>
          <a:p>
            <a:pPr marL="285750" indent="-285750">
              <a:buFontTx/>
              <a:buChar char="-"/>
            </a:pPr>
            <a:endParaRPr lang="de-DE" dirty="0">
              <a:solidFill>
                <a:schemeClr val="accent6">
                  <a:lumMod val="50000"/>
                </a:schemeClr>
              </a:solidFill>
            </a:endParaRPr>
          </a:p>
          <a:p>
            <a:endParaRPr lang="de-DE" dirty="0">
              <a:solidFill>
                <a:schemeClr val="accent6">
                  <a:lumMod val="50000"/>
                </a:schemeClr>
              </a:solidFill>
            </a:endParaRPr>
          </a:p>
          <a:p>
            <a:br>
              <a:rPr lang="de-DE" dirty="0">
                <a:solidFill>
                  <a:schemeClr val="accent6">
                    <a:lumMod val="50000"/>
                  </a:schemeClr>
                </a:solidFill>
              </a:rPr>
            </a:br>
            <a:r>
              <a:rPr lang="de-DE" dirty="0">
                <a:solidFill>
                  <a:schemeClr val="accent6">
                    <a:lumMod val="50000"/>
                  </a:schemeClr>
                </a:solidFill>
              </a:rPr>
              <a:t>	</a:t>
            </a:r>
            <a:br>
              <a:rPr lang="de-DE" dirty="0">
                <a:solidFill>
                  <a:srgbClr val="1D2D4B"/>
                </a:solidFill>
              </a:rPr>
            </a:br>
            <a:br>
              <a:rPr lang="de-DE" dirty="0">
                <a:solidFill>
                  <a:schemeClr val="accent6">
                    <a:lumMod val="50000"/>
                  </a:schemeClr>
                </a:solidFill>
              </a:rPr>
            </a:br>
            <a:br>
              <a:rPr lang="de-DE" dirty="0">
                <a:solidFill>
                  <a:schemeClr val="accent6">
                    <a:lumMod val="50000"/>
                  </a:schemeClr>
                </a:solidFill>
              </a:rPr>
            </a:br>
            <a:r>
              <a:rPr lang="de-DE" dirty="0">
                <a:solidFill>
                  <a:srgbClr val="1D2D4B"/>
                </a:solidFill>
              </a:rPr>
              <a:t> </a:t>
            </a:r>
          </a:p>
        </p:txBody>
      </p:sp>
      <p:sp>
        <p:nvSpPr>
          <p:cNvPr id="10" name="Textfeld 9">
            <a:extLst>
              <a:ext uri="{FF2B5EF4-FFF2-40B4-BE49-F238E27FC236}">
                <a16:creationId xmlns:a16="http://schemas.microsoft.com/office/drawing/2014/main" id="{F6DA2ACA-3A45-4AD0-BEC1-41FA6B4E7685}"/>
              </a:ext>
            </a:extLst>
          </p:cNvPr>
          <p:cNvSpPr txBox="1"/>
          <p:nvPr/>
        </p:nvSpPr>
        <p:spPr>
          <a:xfrm>
            <a:off x="364219" y="3818799"/>
            <a:ext cx="11068933" cy="3970318"/>
          </a:xfrm>
          <a:prstGeom prst="rect">
            <a:avLst/>
          </a:prstGeom>
          <a:noFill/>
        </p:spPr>
        <p:txBody>
          <a:bodyPr wrap="square" rtlCol="0">
            <a:spAutoFit/>
          </a:bodyPr>
          <a:lstStyle/>
          <a:p>
            <a:r>
              <a:rPr lang="de-DE" b="1" dirty="0">
                <a:solidFill>
                  <a:srgbClr val="1D2D4B"/>
                </a:solidFill>
              </a:rPr>
              <a:t>Die Teilnahmequote konnte seit der Schulung im Februar 2024 deutlich gesteigert werden</a:t>
            </a:r>
            <a:br>
              <a:rPr lang="de-DE" b="1" dirty="0">
                <a:solidFill>
                  <a:srgbClr val="1D2D4B"/>
                </a:solidFill>
              </a:rPr>
            </a:br>
            <a:endParaRPr lang="de-DE" b="1" dirty="0">
              <a:solidFill>
                <a:srgbClr val="1D2D4B"/>
              </a:solidFill>
            </a:endParaRPr>
          </a:p>
          <a:p>
            <a:r>
              <a:rPr lang="de-DE" b="1" dirty="0">
                <a:solidFill>
                  <a:srgbClr val="1D2D4B"/>
                </a:solidFill>
              </a:rPr>
              <a:t>Allerdings wird das Potenzial noch nicht von allen ausgeschöpft, und auch bei den aktiveren Nutzern ist noch Luft nach oben.</a:t>
            </a:r>
            <a:br>
              <a:rPr lang="de-DE" b="1" dirty="0">
                <a:solidFill>
                  <a:srgbClr val="1D2D4B"/>
                </a:solidFill>
              </a:rPr>
            </a:br>
            <a:endParaRPr lang="de-DE" b="1" dirty="0">
              <a:solidFill>
                <a:srgbClr val="1D2D4B"/>
              </a:solidFill>
            </a:endParaRPr>
          </a:p>
          <a:p>
            <a:r>
              <a:rPr lang="de-DE" b="1" dirty="0">
                <a:solidFill>
                  <a:srgbClr val="1D2D4B"/>
                </a:solidFill>
              </a:rPr>
              <a:t>Was könnten die Gründe für die Inaktivität sein? </a:t>
            </a:r>
            <a:endParaRPr lang="de-DE" dirty="0">
              <a:solidFill>
                <a:schemeClr val="accent6">
                  <a:lumMod val="50000"/>
                </a:schemeClr>
              </a:solidFill>
            </a:endParaRPr>
          </a:p>
          <a:p>
            <a:pPr marL="285750" indent="-285750">
              <a:buFontTx/>
              <a:buChar char="-"/>
            </a:pPr>
            <a:endParaRPr lang="de-DE" dirty="0">
              <a:solidFill>
                <a:schemeClr val="accent6">
                  <a:lumMod val="50000"/>
                </a:schemeClr>
              </a:solidFill>
            </a:endParaRPr>
          </a:p>
          <a:p>
            <a:pPr marL="285750" indent="-285750">
              <a:buFontTx/>
              <a:buChar char="-"/>
            </a:pPr>
            <a:endParaRPr lang="de-DE" dirty="0">
              <a:solidFill>
                <a:schemeClr val="accent6">
                  <a:lumMod val="50000"/>
                </a:schemeClr>
              </a:solidFill>
            </a:endParaRPr>
          </a:p>
          <a:p>
            <a:endParaRPr lang="de-DE" dirty="0">
              <a:solidFill>
                <a:schemeClr val="accent6">
                  <a:lumMod val="50000"/>
                </a:schemeClr>
              </a:solidFill>
            </a:endParaRPr>
          </a:p>
          <a:p>
            <a:br>
              <a:rPr lang="de-DE" dirty="0">
                <a:solidFill>
                  <a:schemeClr val="accent6">
                    <a:lumMod val="50000"/>
                  </a:schemeClr>
                </a:solidFill>
              </a:rPr>
            </a:br>
            <a:r>
              <a:rPr lang="de-DE" dirty="0">
                <a:solidFill>
                  <a:schemeClr val="accent6">
                    <a:lumMod val="50000"/>
                  </a:schemeClr>
                </a:solidFill>
              </a:rPr>
              <a:t>	</a:t>
            </a:r>
            <a:br>
              <a:rPr lang="de-DE" dirty="0">
                <a:solidFill>
                  <a:srgbClr val="1D2D4B"/>
                </a:solidFill>
              </a:rPr>
            </a:br>
            <a:br>
              <a:rPr lang="de-DE" dirty="0">
                <a:solidFill>
                  <a:schemeClr val="accent6">
                    <a:lumMod val="50000"/>
                  </a:schemeClr>
                </a:solidFill>
              </a:rPr>
            </a:br>
            <a:br>
              <a:rPr lang="de-DE" dirty="0">
                <a:solidFill>
                  <a:schemeClr val="accent6">
                    <a:lumMod val="50000"/>
                  </a:schemeClr>
                </a:solidFill>
              </a:rPr>
            </a:br>
            <a:r>
              <a:rPr lang="de-DE" dirty="0">
                <a:solidFill>
                  <a:srgbClr val="1D2D4B"/>
                </a:solidFill>
              </a:rPr>
              <a:t> </a:t>
            </a:r>
          </a:p>
        </p:txBody>
      </p:sp>
    </p:spTree>
    <p:extLst>
      <p:ext uri="{BB962C8B-B14F-4D97-AF65-F5344CB8AC3E}">
        <p14:creationId xmlns:p14="http://schemas.microsoft.com/office/powerpoint/2010/main" val="306628761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hteck 2"/>
          <p:cNvSpPr/>
          <p:nvPr/>
        </p:nvSpPr>
        <p:spPr>
          <a:xfrm>
            <a:off x="478565" y="3085030"/>
            <a:ext cx="6221337" cy="2837203"/>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 name="Foliennummernplatzhalter 1"/>
          <p:cNvSpPr>
            <a:spLocks noGrp="1"/>
          </p:cNvSpPr>
          <p:nvPr>
            <p:ph type="sldNum" sz="quarter" idx="4"/>
          </p:nvPr>
        </p:nvSpPr>
        <p:spPr/>
        <p:txBody>
          <a:bodyPr/>
          <a:lstStyle/>
          <a:p>
            <a:fld id="{EA952CFE-AF4B-4BE9-B2E2-E1420D3F9B32}" type="slidenum">
              <a:rPr lang="de-DE" smtClean="0"/>
              <a:pPr/>
              <a:t>17</a:t>
            </a:fld>
            <a:endParaRPr lang="de-DE" dirty="0"/>
          </a:p>
        </p:txBody>
      </p:sp>
      <p:sp>
        <p:nvSpPr>
          <p:cNvPr id="5" name="Textplatzhalter 4"/>
          <p:cNvSpPr>
            <a:spLocks noGrp="1"/>
          </p:cNvSpPr>
          <p:nvPr>
            <p:ph type="body" sz="half" idx="2"/>
          </p:nvPr>
        </p:nvSpPr>
        <p:spPr>
          <a:xfrm>
            <a:off x="403541" y="1614667"/>
            <a:ext cx="11343218" cy="3811588"/>
          </a:xfrm>
        </p:spPr>
        <p:txBody>
          <a:bodyPr/>
          <a:lstStyle/>
          <a:p>
            <a:endParaRPr lang="de-DE" dirty="0"/>
          </a:p>
          <a:p>
            <a:r>
              <a:rPr lang="de-DE" dirty="0"/>
              <a:t>Bei Fragen, Problemen, Anregungen, aber auch für die Anmeldung, </a:t>
            </a:r>
          </a:p>
          <a:p>
            <a:r>
              <a:rPr lang="de-DE" dirty="0"/>
              <a:t>senden Sie uns bitte eine E-Mail an folgende E-Mail-Adresse:</a:t>
            </a:r>
          </a:p>
          <a:p>
            <a:endParaRPr lang="de-DE" dirty="0"/>
          </a:p>
          <a:p>
            <a:endParaRPr lang="de-DE" dirty="0"/>
          </a:p>
          <a:p>
            <a:r>
              <a:rPr lang="de-DE" dirty="0"/>
              <a:t>	</a:t>
            </a:r>
          </a:p>
          <a:p>
            <a:endParaRPr lang="de-DE" dirty="0"/>
          </a:p>
        </p:txBody>
      </p:sp>
      <p:sp>
        <p:nvSpPr>
          <p:cNvPr id="4" name="Titel 3"/>
          <p:cNvSpPr>
            <a:spLocks noGrp="1"/>
          </p:cNvSpPr>
          <p:nvPr>
            <p:ph type="title"/>
          </p:nvPr>
        </p:nvSpPr>
        <p:spPr/>
        <p:txBody>
          <a:bodyPr/>
          <a:lstStyle/>
          <a:p>
            <a:r>
              <a:rPr lang="de-DE" dirty="0"/>
              <a:t>afm Webservice – </a:t>
            </a:r>
            <a:r>
              <a:rPr lang="de-DE" dirty="0">
                <a:solidFill>
                  <a:srgbClr val="137C9B"/>
                </a:solidFill>
              </a:rPr>
              <a:t>Ihre Ansprechpartnerin</a:t>
            </a:r>
          </a:p>
        </p:txBody>
      </p:sp>
      <p:sp>
        <p:nvSpPr>
          <p:cNvPr id="6" name="Rechteck 5"/>
          <p:cNvSpPr/>
          <p:nvPr/>
        </p:nvSpPr>
        <p:spPr>
          <a:xfrm>
            <a:off x="586810" y="3480018"/>
            <a:ext cx="5668712" cy="2246769"/>
          </a:xfrm>
          <a:prstGeom prst="rect">
            <a:avLst/>
          </a:prstGeom>
        </p:spPr>
        <p:txBody>
          <a:bodyPr wrap="square">
            <a:spAutoFit/>
          </a:bodyPr>
          <a:lstStyle/>
          <a:p>
            <a:r>
              <a:rPr lang="de-DE" sz="3200" b="1" u="sng" dirty="0">
                <a:solidFill>
                  <a:srgbClr val="003056"/>
                </a:solidFill>
                <a:latin typeface="Arial" panose="020B0604020202020204" pitchFamily="34" charset="0"/>
                <a:cs typeface="Arial" panose="020B0604020202020204" pitchFamily="34" charset="0"/>
              </a:rPr>
              <a:t>Luisa Wäscher</a:t>
            </a:r>
          </a:p>
          <a:p>
            <a:endParaRPr lang="de-DE" sz="3200" dirty="0">
              <a:solidFill>
                <a:srgbClr val="003056"/>
              </a:solidFill>
              <a:latin typeface="Arial" panose="020B0604020202020204" pitchFamily="34" charset="0"/>
              <a:cs typeface="Arial" panose="020B0604020202020204" pitchFamily="34" charset="0"/>
            </a:endParaRPr>
          </a:p>
          <a:p>
            <a:endParaRPr lang="de-DE" sz="1200" dirty="0">
              <a:solidFill>
                <a:srgbClr val="003056"/>
              </a:solidFill>
              <a:latin typeface="Arial" panose="020B0604020202020204" pitchFamily="34" charset="0"/>
              <a:cs typeface="Arial" panose="020B0604020202020204" pitchFamily="34" charset="0"/>
            </a:endParaRPr>
          </a:p>
          <a:p>
            <a:r>
              <a:rPr lang="de-DE" sz="3200" dirty="0">
                <a:solidFill>
                  <a:srgbClr val="003056"/>
                </a:solidFill>
                <a:latin typeface="Arial" panose="020B0604020202020204" pitchFamily="34" charset="0"/>
                <a:cs typeface="Arial" panose="020B0604020202020204" pitchFamily="34" charset="0"/>
              </a:rPr>
              <a:t>Tel. 040 532886-176</a:t>
            </a:r>
          </a:p>
          <a:p>
            <a:r>
              <a:rPr lang="de-DE" sz="3200" b="1" dirty="0">
                <a:solidFill>
                  <a:srgbClr val="137C9B"/>
                </a:solidFill>
                <a:latin typeface="Arial" panose="020B0604020202020204" pitchFamily="34" charset="0"/>
                <a:cs typeface="Arial" panose="020B0604020202020204" pitchFamily="34" charset="0"/>
              </a:rPr>
              <a:t>webservice@afm-gruppe.de</a:t>
            </a:r>
          </a:p>
        </p:txBody>
      </p:sp>
    </p:spTree>
    <p:extLst>
      <p:ext uri="{BB962C8B-B14F-4D97-AF65-F5344CB8AC3E}">
        <p14:creationId xmlns:p14="http://schemas.microsoft.com/office/powerpoint/2010/main" val="96176178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2</a:t>
            </a:fld>
            <a:endParaRPr lang="de-DE" dirty="0"/>
          </a:p>
        </p:txBody>
      </p:sp>
      <p:sp>
        <p:nvSpPr>
          <p:cNvPr id="4" name="Textplatzhalter 3"/>
          <p:cNvSpPr>
            <a:spLocks noGrp="1"/>
          </p:cNvSpPr>
          <p:nvPr>
            <p:ph type="body" sz="half" idx="2"/>
          </p:nvPr>
        </p:nvSpPr>
        <p:spPr/>
        <p:txBody>
          <a:bodyPr/>
          <a:lstStyle/>
          <a:p>
            <a:pPr marL="342900" indent="-342900">
              <a:buFont typeface="Wingdings" panose="05000000000000000000" pitchFamily="2" charset="2"/>
              <a:buChar char="§"/>
            </a:pPr>
            <a:r>
              <a:rPr lang="de-DE" dirty="0"/>
              <a:t>Nutzungsrahmen erhöhen zur Effizienzsteigerung</a:t>
            </a:r>
          </a:p>
          <a:p>
            <a:pPr marL="342900" indent="-342900">
              <a:buFont typeface="Wingdings" panose="05000000000000000000" pitchFamily="2" charset="2"/>
              <a:buChar char="§"/>
            </a:pPr>
            <a:r>
              <a:rPr lang="de-DE" dirty="0"/>
              <a:t>Praxisbeispiele</a:t>
            </a:r>
          </a:p>
          <a:p>
            <a:pPr marL="342900" indent="-342900">
              <a:buFont typeface="Wingdings" panose="05000000000000000000" pitchFamily="2" charset="2"/>
              <a:buChar char="§"/>
            </a:pPr>
            <a:r>
              <a:rPr lang="de-DE" dirty="0"/>
              <a:t>Ideensammlung / Erfahrungsberichte  </a:t>
            </a:r>
          </a:p>
        </p:txBody>
      </p:sp>
      <p:sp>
        <p:nvSpPr>
          <p:cNvPr id="5" name="Titel 4"/>
          <p:cNvSpPr>
            <a:spLocks noGrp="1"/>
          </p:cNvSpPr>
          <p:nvPr>
            <p:ph type="title"/>
          </p:nvPr>
        </p:nvSpPr>
        <p:spPr/>
        <p:txBody>
          <a:bodyPr/>
          <a:lstStyle/>
          <a:p>
            <a:r>
              <a:rPr lang="de-DE" dirty="0"/>
              <a:t>Ziele dieses ZWS-Teiles </a:t>
            </a:r>
          </a:p>
        </p:txBody>
      </p:sp>
    </p:spTree>
    <p:extLst>
      <p:ext uri="{BB962C8B-B14F-4D97-AF65-F5344CB8AC3E}">
        <p14:creationId xmlns:p14="http://schemas.microsoft.com/office/powerpoint/2010/main" val="41269431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C5754487-0EF5-4796-B28E-7E89247A6D57}"/>
              </a:ext>
            </a:extLst>
          </p:cNvPr>
          <p:cNvSpPr>
            <a:spLocks noGrp="1"/>
          </p:cNvSpPr>
          <p:nvPr>
            <p:ph type="sldNum" sz="quarter" idx="4"/>
          </p:nvPr>
        </p:nvSpPr>
        <p:spPr/>
        <p:txBody>
          <a:bodyPr/>
          <a:lstStyle/>
          <a:p>
            <a:fld id="{EA952CFE-AF4B-4BE9-B2E2-E1420D3F9B32}" type="slidenum">
              <a:rPr lang="de-DE" smtClean="0"/>
              <a:pPr/>
              <a:t>3</a:t>
            </a:fld>
            <a:endParaRPr lang="de-DE" dirty="0"/>
          </a:p>
        </p:txBody>
      </p:sp>
      <p:sp>
        <p:nvSpPr>
          <p:cNvPr id="3" name="Textplatzhalter 2">
            <a:extLst>
              <a:ext uri="{FF2B5EF4-FFF2-40B4-BE49-F238E27FC236}">
                <a16:creationId xmlns:a16="http://schemas.microsoft.com/office/drawing/2014/main" id="{2576FF42-8CD1-4FD3-9628-8954B71430E4}"/>
              </a:ext>
            </a:extLst>
          </p:cNvPr>
          <p:cNvSpPr>
            <a:spLocks noGrp="1"/>
          </p:cNvSpPr>
          <p:nvPr>
            <p:ph type="body" sz="quarter" idx="10"/>
          </p:nvPr>
        </p:nvSpPr>
        <p:spPr/>
        <p:txBody>
          <a:bodyPr/>
          <a:lstStyle/>
          <a:p>
            <a:r>
              <a:rPr lang="de-DE" dirty="0"/>
              <a:t>Mika Häkkinen sagte einmal in einem Interview</a:t>
            </a:r>
          </a:p>
        </p:txBody>
      </p:sp>
      <p:sp>
        <p:nvSpPr>
          <p:cNvPr id="4" name="Textplatzhalter 3">
            <a:extLst>
              <a:ext uri="{FF2B5EF4-FFF2-40B4-BE49-F238E27FC236}">
                <a16:creationId xmlns:a16="http://schemas.microsoft.com/office/drawing/2014/main" id="{FC824E7C-393A-4D0C-8AC7-D87DDDE009A6}"/>
              </a:ext>
            </a:extLst>
          </p:cNvPr>
          <p:cNvSpPr>
            <a:spLocks noGrp="1"/>
          </p:cNvSpPr>
          <p:nvPr>
            <p:ph type="body" sz="half" idx="2"/>
          </p:nvPr>
        </p:nvSpPr>
        <p:spPr/>
        <p:txBody>
          <a:bodyPr/>
          <a:lstStyle/>
          <a:p>
            <a:endParaRPr lang="de-DE" sz="7200" dirty="0"/>
          </a:p>
          <a:p>
            <a:r>
              <a:rPr lang="de-DE" sz="7200" dirty="0" err="1"/>
              <a:t>It´s</a:t>
            </a:r>
            <a:r>
              <a:rPr lang="de-DE" sz="7200" dirty="0"/>
              <a:t> a </a:t>
            </a:r>
            <a:r>
              <a:rPr lang="de-DE" sz="7200" dirty="0" err="1"/>
              <a:t>mind´s</a:t>
            </a:r>
            <a:r>
              <a:rPr lang="de-DE" sz="7200" dirty="0"/>
              <a:t> game!</a:t>
            </a:r>
          </a:p>
        </p:txBody>
      </p:sp>
      <p:sp>
        <p:nvSpPr>
          <p:cNvPr id="5" name="Titel 4">
            <a:extLst>
              <a:ext uri="{FF2B5EF4-FFF2-40B4-BE49-F238E27FC236}">
                <a16:creationId xmlns:a16="http://schemas.microsoft.com/office/drawing/2014/main" id="{17F28911-3621-4F00-9237-1021DCC02BDC}"/>
              </a:ext>
            </a:extLst>
          </p:cNvPr>
          <p:cNvSpPr>
            <a:spLocks noGrp="1"/>
          </p:cNvSpPr>
          <p:nvPr>
            <p:ph type="title"/>
          </p:nvPr>
        </p:nvSpPr>
        <p:spPr/>
        <p:txBody>
          <a:bodyPr/>
          <a:lstStyle/>
          <a:p>
            <a:r>
              <a:rPr lang="de-DE" dirty="0"/>
              <a:t>Die Einstellung des Anwenders</a:t>
            </a:r>
          </a:p>
        </p:txBody>
      </p:sp>
    </p:spTree>
    <p:extLst>
      <p:ext uri="{BB962C8B-B14F-4D97-AF65-F5344CB8AC3E}">
        <p14:creationId xmlns:p14="http://schemas.microsoft.com/office/powerpoint/2010/main" val="31555188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31" presetClass="entr" presetSubtype="0" fill="hold"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anim calcmode="lin" valueType="num">
                                      <p:cBhvr>
                                        <p:cTn id="11" dur="1000" fill="hold"/>
                                        <p:tgtEl>
                                          <p:spTgt spid="4">
                                            <p:txEl>
                                              <p:pRg st="1" end="1"/>
                                            </p:txEl>
                                          </p:spTgt>
                                        </p:tgtEl>
                                        <p:attrNameLst>
                                          <p:attrName>ppt_w</p:attrName>
                                        </p:attrNameLst>
                                      </p:cBhvr>
                                      <p:tavLst>
                                        <p:tav tm="0">
                                          <p:val>
                                            <p:fltVal val="0"/>
                                          </p:val>
                                        </p:tav>
                                        <p:tav tm="100000">
                                          <p:val>
                                            <p:strVal val="#ppt_w"/>
                                          </p:val>
                                        </p:tav>
                                      </p:tavLst>
                                    </p:anim>
                                    <p:anim calcmode="lin" valueType="num">
                                      <p:cBhvr>
                                        <p:cTn id="12" dur="1000" fill="hold"/>
                                        <p:tgtEl>
                                          <p:spTgt spid="4">
                                            <p:txEl>
                                              <p:pRg st="1" end="1"/>
                                            </p:txEl>
                                          </p:spTgt>
                                        </p:tgtEl>
                                        <p:attrNameLst>
                                          <p:attrName>ppt_h</p:attrName>
                                        </p:attrNameLst>
                                      </p:cBhvr>
                                      <p:tavLst>
                                        <p:tav tm="0">
                                          <p:val>
                                            <p:fltVal val="0"/>
                                          </p:val>
                                        </p:tav>
                                        <p:tav tm="100000">
                                          <p:val>
                                            <p:strVal val="#ppt_h"/>
                                          </p:val>
                                        </p:tav>
                                      </p:tavLst>
                                    </p:anim>
                                    <p:anim calcmode="lin" valueType="num">
                                      <p:cBhvr>
                                        <p:cTn id="13" dur="1000" fill="hold"/>
                                        <p:tgtEl>
                                          <p:spTgt spid="4">
                                            <p:txEl>
                                              <p:pRg st="1" end="1"/>
                                            </p:txEl>
                                          </p:spTgt>
                                        </p:tgtEl>
                                        <p:attrNameLst>
                                          <p:attrName>style.rotation</p:attrName>
                                        </p:attrNameLst>
                                      </p:cBhvr>
                                      <p:tavLst>
                                        <p:tav tm="0">
                                          <p:val>
                                            <p:fltVal val="90"/>
                                          </p:val>
                                        </p:tav>
                                        <p:tav tm="100000">
                                          <p:val>
                                            <p:fltVal val="0"/>
                                          </p:val>
                                        </p:tav>
                                      </p:tavLst>
                                    </p:anim>
                                    <p:animEffect transition="in" filter="fade">
                                      <p:cBhvr>
                                        <p:cTn id="14" dur="1000"/>
                                        <p:tgtEl>
                                          <p:spTgt spid="4">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4</a:t>
            </a:fld>
            <a:endParaRPr lang="de-DE" dirty="0"/>
          </a:p>
        </p:txBody>
      </p:sp>
      <p:sp>
        <p:nvSpPr>
          <p:cNvPr id="5" name="Titel 4"/>
          <p:cNvSpPr>
            <a:spLocks noGrp="1"/>
          </p:cNvSpPr>
          <p:nvPr>
            <p:ph type="title"/>
          </p:nvPr>
        </p:nvSpPr>
        <p:spPr/>
        <p:txBody>
          <a:bodyPr/>
          <a:lstStyle/>
          <a:p>
            <a:r>
              <a:rPr lang="de-DE" dirty="0"/>
              <a:t>Historische Entwicklung </a:t>
            </a:r>
          </a:p>
        </p:txBody>
      </p:sp>
      <p:graphicFrame>
        <p:nvGraphicFramePr>
          <p:cNvPr id="10" name="Tabelle 10">
            <a:extLst>
              <a:ext uri="{FF2B5EF4-FFF2-40B4-BE49-F238E27FC236}">
                <a16:creationId xmlns:a16="http://schemas.microsoft.com/office/drawing/2014/main" id="{2E268CAF-EA3D-4449-84A4-D77DD376B4F2}"/>
              </a:ext>
            </a:extLst>
          </p:cNvPr>
          <p:cNvGraphicFramePr>
            <a:graphicFrameLocks noGrp="1"/>
          </p:cNvGraphicFramePr>
          <p:nvPr>
            <p:extLst>
              <p:ext uri="{D42A27DB-BD31-4B8C-83A1-F6EECF244321}">
                <p14:modId xmlns:p14="http://schemas.microsoft.com/office/powerpoint/2010/main" val="1082512240"/>
              </p:ext>
            </p:extLst>
          </p:nvPr>
        </p:nvGraphicFramePr>
        <p:xfrm>
          <a:off x="2032000" y="2060575"/>
          <a:ext cx="8128000" cy="3545840"/>
        </p:xfrm>
        <a:graphic>
          <a:graphicData uri="http://schemas.openxmlformats.org/drawingml/2006/table">
            <a:tbl>
              <a:tblPr firstRow="1" bandRow="1">
                <a:tableStyleId>{5C22544A-7EE6-4342-B048-85BDC9FD1C3A}</a:tableStyleId>
              </a:tblPr>
              <a:tblGrid>
                <a:gridCol w="1397000">
                  <a:extLst>
                    <a:ext uri="{9D8B030D-6E8A-4147-A177-3AD203B41FA5}">
                      <a16:colId xmlns:a16="http://schemas.microsoft.com/office/drawing/2014/main" val="2525889045"/>
                    </a:ext>
                  </a:extLst>
                </a:gridCol>
                <a:gridCol w="6731000">
                  <a:extLst>
                    <a:ext uri="{9D8B030D-6E8A-4147-A177-3AD203B41FA5}">
                      <a16:colId xmlns:a16="http://schemas.microsoft.com/office/drawing/2014/main" val="1245148086"/>
                    </a:ext>
                  </a:extLst>
                </a:gridCol>
              </a:tblGrid>
              <a:tr h="370840">
                <a:tc>
                  <a:txBody>
                    <a:bodyPr/>
                    <a:lstStyle/>
                    <a:p>
                      <a:r>
                        <a:rPr lang="de-DE" dirty="0"/>
                        <a:t>Jahr</a:t>
                      </a:r>
                    </a:p>
                  </a:txBody>
                  <a:tcPr/>
                </a:tc>
                <a:tc>
                  <a:txBody>
                    <a:bodyPr/>
                    <a:lstStyle/>
                    <a:p>
                      <a:r>
                        <a:rPr lang="de-DE" dirty="0"/>
                        <a:t>Ereignis</a:t>
                      </a:r>
                    </a:p>
                  </a:txBody>
                  <a:tcPr/>
                </a:tc>
                <a:extLst>
                  <a:ext uri="{0D108BD9-81ED-4DB2-BD59-A6C34878D82A}">
                    <a16:rowId xmlns:a16="http://schemas.microsoft.com/office/drawing/2014/main" val="4282378850"/>
                  </a:ext>
                </a:extLst>
              </a:tr>
              <a:tr h="370840">
                <a:tc>
                  <a:txBody>
                    <a:bodyPr/>
                    <a:lstStyle/>
                    <a:p>
                      <a:r>
                        <a:rPr lang="de-DE" dirty="0"/>
                        <a:t>???</a:t>
                      </a:r>
                    </a:p>
                  </a:txBody>
                  <a:tcPr/>
                </a:tc>
                <a:tc>
                  <a:txBody>
                    <a:bodyPr/>
                    <a:lstStyle/>
                    <a:p>
                      <a:r>
                        <a:rPr lang="de-DE" dirty="0"/>
                        <a:t>Am Anfang war die Excel-Tabelle (SR)</a:t>
                      </a:r>
                    </a:p>
                  </a:txBody>
                  <a:tcPr/>
                </a:tc>
                <a:extLst>
                  <a:ext uri="{0D108BD9-81ED-4DB2-BD59-A6C34878D82A}">
                    <a16:rowId xmlns:a16="http://schemas.microsoft.com/office/drawing/2014/main" val="3971536923"/>
                  </a:ext>
                </a:extLst>
              </a:tr>
              <a:tr h="370840">
                <a:tc>
                  <a:txBody>
                    <a:bodyPr/>
                    <a:lstStyle/>
                    <a:p>
                      <a:r>
                        <a:rPr lang="de-DE" dirty="0"/>
                        <a:t>2004</a:t>
                      </a:r>
                    </a:p>
                  </a:txBody>
                  <a:tcPr/>
                </a:tc>
                <a:tc>
                  <a:txBody>
                    <a:bodyPr/>
                    <a:lstStyle/>
                    <a:p>
                      <a:r>
                        <a:rPr lang="de-DE" dirty="0"/>
                        <a:t>Einführung vom afm Finanzplan | </a:t>
                      </a:r>
                      <a:r>
                        <a:rPr lang="de-DE" dirty="0" err="1"/>
                        <a:t>fiana</a:t>
                      </a:r>
                      <a:r>
                        <a:rPr lang="de-DE" dirty="0"/>
                        <a:t> (Rendite 2000) wird eingestellt</a:t>
                      </a:r>
                    </a:p>
                  </a:txBody>
                  <a:tcPr/>
                </a:tc>
                <a:extLst>
                  <a:ext uri="{0D108BD9-81ED-4DB2-BD59-A6C34878D82A}">
                    <a16:rowId xmlns:a16="http://schemas.microsoft.com/office/drawing/2014/main" val="548883656"/>
                  </a:ext>
                </a:extLst>
              </a:tr>
              <a:tr h="370840">
                <a:tc>
                  <a:txBody>
                    <a:bodyPr/>
                    <a:lstStyle/>
                    <a:p>
                      <a:r>
                        <a:rPr lang="de-DE" dirty="0"/>
                        <a:t>2011</a:t>
                      </a:r>
                    </a:p>
                  </a:txBody>
                  <a:tcPr/>
                </a:tc>
                <a:tc>
                  <a:txBody>
                    <a:bodyPr/>
                    <a:lstStyle/>
                    <a:p>
                      <a:r>
                        <a:rPr lang="de-DE" dirty="0"/>
                        <a:t>Beteiligung afm Fachbeirat „IWM </a:t>
                      </a:r>
                      <a:r>
                        <a:rPr lang="de-DE" dirty="0" err="1"/>
                        <a:t>FinanzAnalyse</a:t>
                      </a:r>
                      <a:r>
                        <a:rPr lang="de-DE" dirty="0"/>
                        <a:t>“</a:t>
                      </a:r>
                    </a:p>
                  </a:txBody>
                  <a:tcPr/>
                </a:tc>
                <a:extLst>
                  <a:ext uri="{0D108BD9-81ED-4DB2-BD59-A6C34878D82A}">
                    <a16:rowId xmlns:a16="http://schemas.microsoft.com/office/drawing/2014/main" val="3003516490"/>
                  </a:ext>
                </a:extLst>
              </a:tr>
              <a:tr h="370840">
                <a:tc>
                  <a:txBody>
                    <a:bodyPr/>
                    <a:lstStyle/>
                    <a:p>
                      <a:r>
                        <a:rPr lang="de-DE" dirty="0"/>
                        <a:t>2013</a:t>
                      </a:r>
                    </a:p>
                  </a:txBody>
                  <a:tcPr/>
                </a:tc>
                <a:tc>
                  <a:txBody>
                    <a:bodyPr/>
                    <a:lstStyle/>
                    <a:p>
                      <a:r>
                        <a:rPr lang="de-DE" dirty="0"/>
                        <a:t>Integration von MetaSolution in den afm Finanzplan </a:t>
                      </a:r>
                    </a:p>
                  </a:txBody>
                  <a:tcPr/>
                </a:tc>
                <a:extLst>
                  <a:ext uri="{0D108BD9-81ED-4DB2-BD59-A6C34878D82A}">
                    <a16:rowId xmlns:a16="http://schemas.microsoft.com/office/drawing/2014/main" val="3849900544"/>
                  </a:ext>
                </a:extLst>
              </a:tr>
              <a:tr h="370840">
                <a:tc>
                  <a:txBody>
                    <a:bodyPr/>
                    <a:lstStyle/>
                    <a:p>
                      <a:r>
                        <a:rPr lang="de-DE" dirty="0"/>
                        <a:t>2018</a:t>
                      </a:r>
                    </a:p>
                  </a:txBody>
                  <a:tcPr/>
                </a:tc>
                <a:tc>
                  <a:txBody>
                    <a:bodyPr/>
                    <a:lstStyle/>
                    <a:p>
                      <a:r>
                        <a:rPr lang="de-DE" dirty="0"/>
                        <a:t>Austausch des Sach-Rechenkerns | Mr. Money - </a:t>
                      </a:r>
                      <a:r>
                        <a:rPr lang="de-DE" dirty="0" err="1"/>
                        <a:t>Innosystems</a:t>
                      </a:r>
                      <a:endParaRPr lang="de-DE" dirty="0"/>
                    </a:p>
                  </a:txBody>
                  <a:tcPr/>
                </a:tc>
                <a:extLst>
                  <a:ext uri="{0D108BD9-81ED-4DB2-BD59-A6C34878D82A}">
                    <a16:rowId xmlns:a16="http://schemas.microsoft.com/office/drawing/2014/main" val="1332244433"/>
                  </a:ext>
                </a:extLst>
              </a:tr>
              <a:tr h="370840">
                <a:tc>
                  <a:txBody>
                    <a:bodyPr/>
                    <a:lstStyle/>
                    <a:p>
                      <a:r>
                        <a:rPr lang="de-DE" dirty="0"/>
                        <a:t>2018</a:t>
                      </a:r>
                    </a:p>
                  </a:txBody>
                  <a:tcPr/>
                </a:tc>
                <a:tc>
                  <a:txBody>
                    <a:bodyPr/>
                    <a:lstStyle/>
                    <a:p>
                      <a:r>
                        <a:rPr lang="de-DE" dirty="0"/>
                        <a:t>Einheitlicher Marktauftritt der Smart </a:t>
                      </a:r>
                      <a:r>
                        <a:rPr lang="de-DE" dirty="0" err="1"/>
                        <a:t>InsureTech</a:t>
                      </a:r>
                      <a:r>
                        <a:rPr lang="de-DE" dirty="0"/>
                        <a:t> AG</a:t>
                      </a:r>
                    </a:p>
                    <a:p>
                      <a:r>
                        <a:rPr lang="de-DE" sz="1400" dirty="0"/>
                        <a:t>Volle Integration der Leistungsangebote von Beratung bis Verwaltung auf einer Plattform</a:t>
                      </a:r>
                    </a:p>
                  </a:txBody>
                  <a:tcPr/>
                </a:tc>
                <a:extLst>
                  <a:ext uri="{0D108BD9-81ED-4DB2-BD59-A6C34878D82A}">
                    <a16:rowId xmlns:a16="http://schemas.microsoft.com/office/drawing/2014/main" val="2129881842"/>
                  </a:ext>
                </a:extLst>
              </a:tr>
              <a:tr h="370840">
                <a:tc>
                  <a:txBody>
                    <a:bodyPr/>
                    <a:lstStyle/>
                    <a:p>
                      <a:r>
                        <a:rPr lang="de-DE" dirty="0"/>
                        <a:t>2021</a:t>
                      </a:r>
                    </a:p>
                  </a:txBody>
                  <a:tcPr/>
                </a:tc>
                <a:tc>
                  <a:txBody>
                    <a:bodyPr/>
                    <a:lstStyle/>
                    <a:p>
                      <a:r>
                        <a:rPr lang="de-DE" dirty="0"/>
                        <a:t>Start Projekt afm Finanzplan über Smart Consult </a:t>
                      </a:r>
                    </a:p>
                  </a:txBody>
                  <a:tcPr/>
                </a:tc>
                <a:extLst>
                  <a:ext uri="{0D108BD9-81ED-4DB2-BD59-A6C34878D82A}">
                    <a16:rowId xmlns:a16="http://schemas.microsoft.com/office/drawing/2014/main" val="3096437685"/>
                  </a:ext>
                </a:extLst>
              </a:tr>
              <a:tr h="370840">
                <a:tc>
                  <a:txBody>
                    <a:bodyPr/>
                    <a:lstStyle/>
                    <a:p>
                      <a:r>
                        <a:rPr lang="de-DE" dirty="0"/>
                        <a:t>2024</a:t>
                      </a:r>
                    </a:p>
                  </a:txBody>
                  <a:tcPr/>
                </a:tc>
                <a:tc>
                  <a:txBody>
                    <a:bodyPr/>
                    <a:lstStyle/>
                    <a:p>
                      <a:r>
                        <a:rPr lang="de-DE" dirty="0"/>
                        <a:t>Einführung neues Lizenzsystem SMIT Welt</a:t>
                      </a:r>
                    </a:p>
                  </a:txBody>
                  <a:tcPr/>
                </a:tc>
                <a:extLst>
                  <a:ext uri="{0D108BD9-81ED-4DB2-BD59-A6C34878D82A}">
                    <a16:rowId xmlns:a16="http://schemas.microsoft.com/office/drawing/2014/main" val="3619019740"/>
                  </a:ext>
                </a:extLst>
              </a:tr>
            </a:tbl>
          </a:graphicData>
        </a:graphic>
      </p:graphicFrame>
    </p:spTree>
    <p:extLst>
      <p:ext uri="{BB962C8B-B14F-4D97-AF65-F5344CB8AC3E}">
        <p14:creationId xmlns:p14="http://schemas.microsoft.com/office/powerpoint/2010/main" val="417800342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5</a:t>
            </a:fld>
            <a:endParaRPr lang="de-DE" dirty="0"/>
          </a:p>
        </p:txBody>
      </p:sp>
      <p:sp>
        <p:nvSpPr>
          <p:cNvPr id="5" name="Titel 4"/>
          <p:cNvSpPr>
            <a:spLocks noGrp="1"/>
          </p:cNvSpPr>
          <p:nvPr>
            <p:ph type="title"/>
          </p:nvPr>
        </p:nvSpPr>
        <p:spPr/>
        <p:txBody>
          <a:bodyPr/>
          <a:lstStyle/>
          <a:p>
            <a:r>
              <a:rPr lang="de-DE" dirty="0"/>
              <a:t>SMIT</a:t>
            </a:r>
          </a:p>
        </p:txBody>
      </p:sp>
      <p:pic>
        <p:nvPicPr>
          <p:cNvPr id="1026" name="Picture 2" descr="Verwaltungssoftware Versicherung | Smart Admin">
            <a:extLst>
              <a:ext uri="{FF2B5EF4-FFF2-40B4-BE49-F238E27FC236}">
                <a16:creationId xmlns:a16="http://schemas.microsoft.com/office/drawing/2014/main" id="{862BE883-BE4F-4F84-8537-940725D94B1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9425" y="1844675"/>
            <a:ext cx="2359014" cy="768331"/>
          </a:xfrm>
          <a:prstGeom prst="rect">
            <a:avLst/>
          </a:prstGeom>
          <a:noFill/>
          <a:extLst>
            <a:ext uri="{909E8E84-426E-40DD-AFC4-6F175D3DCCD1}">
              <a14:hiddenFill xmlns:a14="http://schemas.microsoft.com/office/drawing/2010/main">
                <a:solidFill>
                  <a:srgbClr val="FFFFFF"/>
                </a:solidFill>
              </a14:hiddenFill>
            </a:ext>
          </a:extLst>
        </p:spPr>
      </p:pic>
      <p:pic>
        <p:nvPicPr>
          <p:cNvPr id="4" name="Grafik 3">
            <a:extLst>
              <a:ext uri="{FF2B5EF4-FFF2-40B4-BE49-F238E27FC236}">
                <a16:creationId xmlns:a16="http://schemas.microsoft.com/office/drawing/2014/main" id="{6FEC6B59-DD36-4E0A-B730-01B2CAA2905E}"/>
              </a:ext>
            </a:extLst>
          </p:cNvPr>
          <p:cNvPicPr>
            <a:picLocks noChangeAspect="1"/>
          </p:cNvPicPr>
          <p:nvPr/>
        </p:nvPicPr>
        <p:blipFill>
          <a:blip r:embed="rId3"/>
          <a:stretch>
            <a:fillRect/>
          </a:stretch>
        </p:blipFill>
        <p:spPr>
          <a:xfrm>
            <a:off x="1411529" y="3743718"/>
            <a:ext cx="638520" cy="604400"/>
          </a:xfrm>
          <a:prstGeom prst="rect">
            <a:avLst/>
          </a:prstGeom>
        </p:spPr>
      </p:pic>
      <p:sp>
        <p:nvSpPr>
          <p:cNvPr id="6" name="Textfeld 5">
            <a:extLst>
              <a:ext uri="{FF2B5EF4-FFF2-40B4-BE49-F238E27FC236}">
                <a16:creationId xmlns:a16="http://schemas.microsoft.com/office/drawing/2014/main" id="{F5BAF5EA-A376-4D51-B924-DE83E267E22B}"/>
              </a:ext>
            </a:extLst>
          </p:cNvPr>
          <p:cNvSpPr txBox="1"/>
          <p:nvPr/>
        </p:nvSpPr>
        <p:spPr>
          <a:xfrm>
            <a:off x="2039470" y="3630419"/>
            <a:ext cx="3521676" cy="830997"/>
          </a:xfrm>
          <a:prstGeom prst="rect">
            <a:avLst/>
          </a:prstGeom>
          <a:noFill/>
        </p:spPr>
        <p:txBody>
          <a:bodyPr wrap="square" rtlCol="0">
            <a:spAutoFit/>
          </a:bodyPr>
          <a:lstStyle/>
          <a:p>
            <a:r>
              <a:rPr lang="de-DE" sz="1600" b="1" dirty="0"/>
              <a:t>Smart Consult</a:t>
            </a:r>
          </a:p>
          <a:p>
            <a:r>
              <a:rPr lang="de-DE" sz="1600" dirty="0"/>
              <a:t>Eine Beratungssoftware für alle Schritte Ihres Kundengesprächs</a:t>
            </a:r>
          </a:p>
        </p:txBody>
      </p:sp>
      <p:pic>
        <p:nvPicPr>
          <p:cNvPr id="8" name="Grafik 7">
            <a:extLst>
              <a:ext uri="{FF2B5EF4-FFF2-40B4-BE49-F238E27FC236}">
                <a16:creationId xmlns:a16="http://schemas.microsoft.com/office/drawing/2014/main" id="{BFEA33B7-733A-41A5-B960-98A4276F53A9}"/>
              </a:ext>
            </a:extLst>
          </p:cNvPr>
          <p:cNvPicPr>
            <a:picLocks noChangeAspect="1"/>
          </p:cNvPicPr>
          <p:nvPr/>
        </p:nvPicPr>
        <p:blipFill>
          <a:blip r:embed="rId4"/>
          <a:stretch>
            <a:fillRect/>
          </a:stretch>
        </p:blipFill>
        <p:spPr>
          <a:xfrm>
            <a:off x="1396920" y="2875214"/>
            <a:ext cx="640254" cy="604400"/>
          </a:xfrm>
          <a:prstGeom prst="rect">
            <a:avLst/>
          </a:prstGeom>
        </p:spPr>
      </p:pic>
      <p:pic>
        <p:nvPicPr>
          <p:cNvPr id="11" name="Grafik 10">
            <a:extLst>
              <a:ext uri="{FF2B5EF4-FFF2-40B4-BE49-F238E27FC236}">
                <a16:creationId xmlns:a16="http://schemas.microsoft.com/office/drawing/2014/main" id="{FCED2CF3-6E00-4CA6-AAA9-DDB4E1F2DC0C}"/>
              </a:ext>
            </a:extLst>
          </p:cNvPr>
          <p:cNvPicPr>
            <a:picLocks noChangeAspect="1"/>
          </p:cNvPicPr>
          <p:nvPr/>
        </p:nvPicPr>
        <p:blipFill>
          <a:blip r:embed="rId5"/>
          <a:stretch>
            <a:fillRect/>
          </a:stretch>
        </p:blipFill>
        <p:spPr>
          <a:xfrm>
            <a:off x="1369423" y="5480726"/>
            <a:ext cx="653142" cy="604400"/>
          </a:xfrm>
          <a:prstGeom prst="rect">
            <a:avLst/>
          </a:prstGeom>
        </p:spPr>
      </p:pic>
      <p:sp>
        <p:nvSpPr>
          <p:cNvPr id="15" name="Textfeld 14">
            <a:extLst>
              <a:ext uri="{FF2B5EF4-FFF2-40B4-BE49-F238E27FC236}">
                <a16:creationId xmlns:a16="http://schemas.microsoft.com/office/drawing/2014/main" id="{FD0582BF-F87E-4E9F-AE0D-0E89680AA728}"/>
              </a:ext>
            </a:extLst>
          </p:cNvPr>
          <p:cNvSpPr txBox="1"/>
          <p:nvPr/>
        </p:nvSpPr>
        <p:spPr>
          <a:xfrm>
            <a:off x="2039470" y="2761915"/>
            <a:ext cx="3521676" cy="830997"/>
          </a:xfrm>
          <a:prstGeom prst="rect">
            <a:avLst/>
          </a:prstGeom>
          <a:noFill/>
        </p:spPr>
        <p:txBody>
          <a:bodyPr wrap="square" rtlCol="0">
            <a:spAutoFit/>
          </a:bodyPr>
          <a:lstStyle/>
          <a:p>
            <a:r>
              <a:rPr lang="de-DE" sz="1600" b="1" dirty="0"/>
              <a:t>Smart Admin</a:t>
            </a:r>
          </a:p>
          <a:p>
            <a:r>
              <a:rPr lang="de-DE" sz="1600" dirty="0"/>
              <a:t>Die flexible Verwaltungssoftware mit </a:t>
            </a:r>
            <a:r>
              <a:rPr lang="de-DE" sz="1600" dirty="0" err="1"/>
              <a:t>Beratuungstechnologie</a:t>
            </a:r>
            <a:endParaRPr lang="de-DE" sz="1600" dirty="0"/>
          </a:p>
        </p:txBody>
      </p:sp>
      <p:sp>
        <p:nvSpPr>
          <p:cNvPr id="16" name="Textfeld 15">
            <a:extLst>
              <a:ext uri="{FF2B5EF4-FFF2-40B4-BE49-F238E27FC236}">
                <a16:creationId xmlns:a16="http://schemas.microsoft.com/office/drawing/2014/main" id="{01A3299B-BDC4-49AC-AD81-023243E20D99}"/>
              </a:ext>
            </a:extLst>
          </p:cNvPr>
          <p:cNvSpPr txBox="1"/>
          <p:nvPr/>
        </p:nvSpPr>
        <p:spPr>
          <a:xfrm>
            <a:off x="2037174" y="5367427"/>
            <a:ext cx="3521676" cy="830997"/>
          </a:xfrm>
          <a:prstGeom prst="rect">
            <a:avLst/>
          </a:prstGeom>
          <a:noFill/>
        </p:spPr>
        <p:txBody>
          <a:bodyPr wrap="square" rtlCol="0">
            <a:spAutoFit/>
          </a:bodyPr>
          <a:lstStyle/>
          <a:p>
            <a:r>
              <a:rPr lang="de-DE" sz="1600" b="1" dirty="0"/>
              <a:t>Smart Check</a:t>
            </a:r>
          </a:p>
          <a:p>
            <a:r>
              <a:rPr lang="de-DE" sz="1600" dirty="0"/>
              <a:t>Transparenz und Glaubwürdigkeit für den Versicherungsvergleich</a:t>
            </a:r>
          </a:p>
        </p:txBody>
      </p:sp>
      <p:pic>
        <p:nvPicPr>
          <p:cNvPr id="17" name="Grafik 16">
            <a:extLst>
              <a:ext uri="{FF2B5EF4-FFF2-40B4-BE49-F238E27FC236}">
                <a16:creationId xmlns:a16="http://schemas.microsoft.com/office/drawing/2014/main" id="{564FACA9-FDED-4B60-A585-2E444E2DF9D0}"/>
              </a:ext>
            </a:extLst>
          </p:cNvPr>
          <p:cNvPicPr>
            <a:picLocks noChangeAspect="1"/>
          </p:cNvPicPr>
          <p:nvPr/>
        </p:nvPicPr>
        <p:blipFill>
          <a:blip r:embed="rId6"/>
          <a:stretch>
            <a:fillRect/>
          </a:stretch>
        </p:blipFill>
        <p:spPr>
          <a:xfrm>
            <a:off x="1387127" y="4612222"/>
            <a:ext cx="667764" cy="604400"/>
          </a:xfrm>
          <a:prstGeom prst="rect">
            <a:avLst/>
          </a:prstGeom>
        </p:spPr>
      </p:pic>
      <p:sp>
        <p:nvSpPr>
          <p:cNvPr id="19" name="Textfeld 18">
            <a:extLst>
              <a:ext uri="{FF2B5EF4-FFF2-40B4-BE49-F238E27FC236}">
                <a16:creationId xmlns:a16="http://schemas.microsoft.com/office/drawing/2014/main" id="{E2BF31A5-6318-4408-A9EA-07840FCA36E3}"/>
              </a:ext>
            </a:extLst>
          </p:cNvPr>
          <p:cNvSpPr txBox="1"/>
          <p:nvPr/>
        </p:nvSpPr>
        <p:spPr>
          <a:xfrm>
            <a:off x="2054891" y="4498923"/>
            <a:ext cx="3521676" cy="830997"/>
          </a:xfrm>
          <a:prstGeom prst="rect">
            <a:avLst/>
          </a:prstGeom>
          <a:noFill/>
        </p:spPr>
        <p:txBody>
          <a:bodyPr wrap="square" rtlCol="0">
            <a:spAutoFit/>
          </a:bodyPr>
          <a:lstStyle/>
          <a:p>
            <a:r>
              <a:rPr lang="de-DE" sz="1600" b="1" dirty="0"/>
              <a:t>Smart </a:t>
            </a:r>
            <a:r>
              <a:rPr lang="de-DE" sz="1600" b="1" dirty="0" err="1"/>
              <a:t>Compare</a:t>
            </a:r>
            <a:endParaRPr lang="de-DE" sz="1600" b="1" dirty="0"/>
          </a:p>
          <a:p>
            <a:r>
              <a:rPr lang="de-DE" sz="1600" dirty="0"/>
              <a:t>Der Online-Vergleichsrechner mit zahlreichen Schnittstellen</a:t>
            </a:r>
          </a:p>
        </p:txBody>
      </p:sp>
      <p:sp>
        <p:nvSpPr>
          <p:cNvPr id="20" name="Textfeld 19">
            <a:extLst>
              <a:ext uri="{FF2B5EF4-FFF2-40B4-BE49-F238E27FC236}">
                <a16:creationId xmlns:a16="http://schemas.microsoft.com/office/drawing/2014/main" id="{FADE975E-D148-4CCF-BD08-A231FDDB7E8A}"/>
              </a:ext>
            </a:extLst>
          </p:cNvPr>
          <p:cNvSpPr txBox="1"/>
          <p:nvPr/>
        </p:nvSpPr>
        <p:spPr>
          <a:xfrm>
            <a:off x="6838011" y="2761914"/>
            <a:ext cx="3521676" cy="830997"/>
          </a:xfrm>
          <a:prstGeom prst="rect">
            <a:avLst/>
          </a:prstGeom>
          <a:noFill/>
        </p:spPr>
        <p:txBody>
          <a:bodyPr wrap="square" rtlCol="0">
            <a:spAutoFit/>
          </a:bodyPr>
          <a:lstStyle/>
          <a:p>
            <a:endParaRPr lang="de-DE" sz="1600" b="1" dirty="0"/>
          </a:p>
          <a:p>
            <a:r>
              <a:rPr lang="de-DE" sz="1600" b="1" dirty="0"/>
              <a:t>IWM FinanzOffice</a:t>
            </a:r>
          </a:p>
          <a:p>
            <a:endParaRPr lang="de-DE" sz="1600" b="1" dirty="0"/>
          </a:p>
        </p:txBody>
      </p:sp>
      <p:sp>
        <p:nvSpPr>
          <p:cNvPr id="21" name="Textfeld 20">
            <a:extLst>
              <a:ext uri="{FF2B5EF4-FFF2-40B4-BE49-F238E27FC236}">
                <a16:creationId xmlns:a16="http://schemas.microsoft.com/office/drawing/2014/main" id="{EBE696EC-4089-4F97-B302-6D2E14CFDC5A}"/>
              </a:ext>
            </a:extLst>
          </p:cNvPr>
          <p:cNvSpPr txBox="1"/>
          <p:nvPr/>
        </p:nvSpPr>
        <p:spPr>
          <a:xfrm>
            <a:off x="6853432" y="3631044"/>
            <a:ext cx="3521676" cy="830997"/>
          </a:xfrm>
          <a:prstGeom prst="rect">
            <a:avLst/>
          </a:prstGeom>
          <a:noFill/>
        </p:spPr>
        <p:txBody>
          <a:bodyPr wrap="square" rtlCol="0">
            <a:spAutoFit/>
          </a:bodyPr>
          <a:lstStyle/>
          <a:p>
            <a:endParaRPr lang="de-DE" sz="1600" b="1" dirty="0"/>
          </a:p>
          <a:p>
            <a:r>
              <a:rPr lang="de-DE" sz="1600" b="1" dirty="0" err="1"/>
              <a:t>metaSolution</a:t>
            </a:r>
            <a:endParaRPr lang="de-DE" sz="1600" b="1" dirty="0"/>
          </a:p>
          <a:p>
            <a:endParaRPr lang="de-DE" sz="1600" dirty="0"/>
          </a:p>
        </p:txBody>
      </p:sp>
      <p:sp>
        <p:nvSpPr>
          <p:cNvPr id="22" name="Textfeld 21">
            <a:extLst>
              <a:ext uri="{FF2B5EF4-FFF2-40B4-BE49-F238E27FC236}">
                <a16:creationId xmlns:a16="http://schemas.microsoft.com/office/drawing/2014/main" id="{2DDA82D9-7B2D-4A20-88D4-A76B145FBFC3}"/>
              </a:ext>
            </a:extLst>
          </p:cNvPr>
          <p:cNvSpPr txBox="1"/>
          <p:nvPr/>
        </p:nvSpPr>
        <p:spPr>
          <a:xfrm>
            <a:off x="6838011" y="4498922"/>
            <a:ext cx="3521676" cy="830997"/>
          </a:xfrm>
          <a:prstGeom prst="rect">
            <a:avLst/>
          </a:prstGeom>
          <a:noFill/>
        </p:spPr>
        <p:txBody>
          <a:bodyPr wrap="square" rtlCol="0">
            <a:spAutoFit/>
          </a:bodyPr>
          <a:lstStyle/>
          <a:p>
            <a:endParaRPr lang="de-DE" sz="1600" b="1" dirty="0"/>
          </a:p>
          <a:p>
            <a:r>
              <a:rPr lang="de-DE" sz="1600" b="1" dirty="0" err="1"/>
              <a:t>Innosystems</a:t>
            </a:r>
            <a:endParaRPr lang="de-DE" sz="1600" b="1" dirty="0"/>
          </a:p>
          <a:p>
            <a:endParaRPr lang="de-DE" sz="1600" dirty="0"/>
          </a:p>
        </p:txBody>
      </p:sp>
      <p:sp>
        <p:nvSpPr>
          <p:cNvPr id="23" name="Textfeld 22">
            <a:extLst>
              <a:ext uri="{FF2B5EF4-FFF2-40B4-BE49-F238E27FC236}">
                <a16:creationId xmlns:a16="http://schemas.microsoft.com/office/drawing/2014/main" id="{98FF329E-15DD-4914-8289-BA66810040D2}"/>
              </a:ext>
            </a:extLst>
          </p:cNvPr>
          <p:cNvSpPr txBox="1"/>
          <p:nvPr/>
        </p:nvSpPr>
        <p:spPr>
          <a:xfrm>
            <a:off x="6838011" y="5367425"/>
            <a:ext cx="3521676" cy="830997"/>
          </a:xfrm>
          <a:prstGeom prst="rect">
            <a:avLst/>
          </a:prstGeom>
          <a:noFill/>
        </p:spPr>
        <p:txBody>
          <a:bodyPr wrap="square" rtlCol="0">
            <a:spAutoFit/>
          </a:bodyPr>
          <a:lstStyle/>
          <a:p>
            <a:endParaRPr lang="de-DE" sz="1600" b="1" dirty="0"/>
          </a:p>
          <a:p>
            <a:r>
              <a:rPr lang="de-DE" sz="1600" b="1" dirty="0" err="1"/>
              <a:t>Tarifair</a:t>
            </a:r>
            <a:endParaRPr lang="de-DE" sz="1600" b="1" dirty="0"/>
          </a:p>
          <a:p>
            <a:endParaRPr lang="de-DE" sz="1600" dirty="0"/>
          </a:p>
        </p:txBody>
      </p:sp>
      <p:cxnSp>
        <p:nvCxnSpPr>
          <p:cNvPr id="24" name="Verbinder: gewinkelt 23">
            <a:extLst>
              <a:ext uri="{FF2B5EF4-FFF2-40B4-BE49-F238E27FC236}">
                <a16:creationId xmlns:a16="http://schemas.microsoft.com/office/drawing/2014/main" id="{3807D951-E5F4-4F79-9C37-19793A72207E}"/>
              </a:ext>
            </a:extLst>
          </p:cNvPr>
          <p:cNvCxnSpPr>
            <a:cxnSpLocks/>
            <a:stCxn id="20" idx="1"/>
            <a:endCxn id="15" idx="3"/>
          </p:cNvCxnSpPr>
          <p:nvPr/>
        </p:nvCxnSpPr>
        <p:spPr>
          <a:xfrm rot="10800000" flipV="1">
            <a:off x="5561147" y="3177412"/>
            <a:ext cx="1276865" cy="1"/>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1" name="Verbinder: gewinkelt 30">
            <a:extLst>
              <a:ext uri="{FF2B5EF4-FFF2-40B4-BE49-F238E27FC236}">
                <a16:creationId xmlns:a16="http://schemas.microsoft.com/office/drawing/2014/main" id="{1BB5E51B-772C-4899-B274-BCB44A77AF2D}"/>
              </a:ext>
            </a:extLst>
          </p:cNvPr>
          <p:cNvCxnSpPr>
            <a:cxnSpLocks/>
            <a:stCxn id="21" idx="1"/>
            <a:endCxn id="6" idx="3"/>
          </p:cNvCxnSpPr>
          <p:nvPr/>
        </p:nvCxnSpPr>
        <p:spPr>
          <a:xfrm rot="10800000">
            <a:off x="5561146" y="4045919"/>
            <a:ext cx="1292286" cy="625"/>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3" name="Verbinder: gewinkelt 32">
            <a:extLst>
              <a:ext uri="{FF2B5EF4-FFF2-40B4-BE49-F238E27FC236}">
                <a16:creationId xmlns:a16="http://schemas.microsoft.com/office/drawing/2014/main" id="{DBFA1D67-1868-40E4-8B94-06D5EE02E126}"/>
              </a:ext>
            </a:extLst>
          </p:cNvPr>
          <p:cNvCxnSpPr>
            <a:cxnSpLocks/>
            <a:stCxn id="22" idx="1"/>
            <a:endCxn id="19" idx="3"/>
          </p:cNvCxnSpPr>
          <p:nvPr/>
        </p:nvCxnSpPr>
        <p:spPr>
          <a:xfrm rot="10800000" flipV="1">
            <a:off x="5576567" y="4914420"/>
            <a:ext cx="1261444" cy="1"/>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4" name="Verbinder: gewinkelt 33">
            <a:extLst>
              <a:ext uri="{FF2B5EF4-FFF2-40B4-BE49-F238E27FC236}">
                <a16:creationId xmlns:a16="http://schemas.microsoft.com/office/drawing/2014/main" id="{C330F032-452D-4732-8FE3-1E97DA33F632}"/>
              </a:ext>
            </a:extLst>
          </p:cNvPr>
          <p:cNvCxnSpPr>
            <a:cxnSpLocks/>
            <a:stCxn id="23" idx="1"/>
            <a:endCxn id="16" idx="3"/>
          </p:cNvCxnSpPr>
          <p:nvPr/>
        </p:nvCxnSpPr>
        <p:spPr>
          <a:xfrm rot="10800000" flipV="1">
            <a:off x="5558851" y="5782924"/>
            <a:ext cx="1279161" cy="2"/>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1502836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7A23486C-A7D2-47B6-9F3C-E1A6EEDF8081}"/>
              </a:ext>
            </a:extLst>
          </p:cNvPr>
          <p:cNvSpPr>
            <a:spLocks noGrp="1"/>
          </p:cNvSpPr>
          <p:nvPr>
            <p:ph type="sldNum" sz="quarter" idx="4"/>
          </p:nvPr>
        </p:nvSpPr>
        <p:spPr/>
        <p:txBody>
          <a:bodyPr/>
          <a:lstStyle/>
          <a:p>
            <a:fld id="{EA952CFE-AF4B-4BE9-B2E2-E1420D3F9B32}" type="slidenum">
              <a:rPr lang="de-DE" smtClean="0"/>
              <a:pPr/>
              <a:t>6</a:t>
            </a:fld>
            <a:endParaRPr lang="de-DE" dirty="0"/>
          </a:p>
        </p:txBody>
      </p:sp>
      <p:sp>
        <p:nvSpPr>
          <p:cNvPr id="3" name="Textplatzhalter 2">
            <a:extLst>
              <a:ext uri="{FF2B5EF4-FFF2-40B4-BE49-F238E27FC236}">
                <a16:creationId xmlns:a16="http://schemas.microsoft.com/office/drawing/2014/main" id="{50366096-D41D-4102-8157-82A75274A131}"/>
              </a:ext>
            </a:extLst>
          </p:cNvPr>
          <p:cNvSpPr>
            <a:spLocks noGrp="1"/>
          </p:cNvSpPr>
          <p:nvPr>
            <p:ph type="body" sz="quarter" idx="10"/>
          </p:nvPr>
        </p:nvSpPr>
        <p:spPr/>
        <p:txBody>
          <a:bodyPr/>
          <a:lstStyle/>
          <a:p>
            <a:r>
              <a:rPr lang="de-DE" dirty="0"/>
              <a:t>Fakten</a:t>
            </a:r>
          </a:p>
        </p:txBody>
      </p:sp>
      <p:sp>
        <p:nvSpPr>
          <p:cNvPr id="4" name="Textplatzhalter 3">
            <a:extLst>
              <a:ext uri="{FF2B5EF4-FFF2-40B4-BE49-F238E27FC236}">
                <a16:creationId xmlns:a16="http://schemas.microsoft.com/office/drawing/2014/main" id="{D37EEB42-0A08-4C69-96AD-9BA20211A97B}"/>
              </a:ext>
            </a:extLst>
          </p:cNvPr>
          <p:cNvSpPr>
            <a:spLocks noGrp="1"/>
          </p:cNvSpPr>
          <p:nvPr>
            <p:ph type="body" sz="half" idx="2"/>
          </p:nvPr>
        </p:nvSpPr>
        <p:spPr/>
        <p:txBody>
          <a:bodyPr/>
          <a:lstStyle/>
          <a:p>
            <a:pPr marL="457200" indent="-457200">
              <a:buFont typeface="+mj-lt"/>
              <a:buAutoNum type="arabicPeriod"/>
            </a:pPr>
            <a:r>
              <a:rPr lang="de-DE" dirty="0"/>
              <a:t>Ist noch nicht perfekt!</a:t>
            </a:r>
          </a:p>
          <a:p>
            <a:pPr marL="914400" lvl="1" indent="-457200">
              <a:buFont typeface="+mj-lt"/>
              <a:buAutoNum type="arabicPeriod"/>
            </a:pPr>
            <a:r>
              <a:rPr lang="de-DE" dirty="0"/>
              <a:t>Der alte ist aber falsch! Sowie die Strategie-Navi ja auch.</a:t>
            </a:r>
            <a:br>
              <a:rPr lang="de-DE" dirty="0"/>
            </a:br>
            <a:endParaRPr lang="de-DE" dirty="0"/>
          </a:p>
          <a:p>
            <a:pPr marL="457200" indent="-457200">
              <a:buFont typeface="+mj-lt"/>
              <a:buAutoNum type="arabicPeriod"/>
            </a:pPr>
            <a:r>
              <a:rPr lang="de-DE" dirty="0"/>
              <a:t>Ist ungewohnt…</a:t>
            </a:r>
            <a:br>
              <a:rPr lang="de-DE" dirty="0"/>
            </a:br>
            <a:r>
              <a:rPr lang="de-DE" dirty="0"/>
              <a:t>… und kommt einem deswegen vielleicht komisch und lange in der Bearbeitung vor?</a:t>
            </a:r>
          </a:p>
          <a:p>
            <a:pPr marL="914400" lvl="1" indent="-457200">
              <a:buFont typeface="+mj-lt"/>
              <a:buAutoNum type="arabicPeriod"/>
            </a:pPr>
            <a:r>
              <a:rPr lang="de-DE" dirty="0"/>
              <a:t>Ist aber flexibel und wird weiter entwickelt und je mehr daran arbeiten, desto mehr Entwicklung entsteht.</a:t>
            </a:r>
            <a:br>
              <a:rPr lang="de-DE" dirty="0"/>
            </a:br>
            <a:endParaRPr lang="de-DE" dirty="0"/>
          </a:p>
          <a:p>
            <a:pPr marL="457200" indent="-457200">
              <a:buFont typeface="+mj-lt"/>
              <a:buAutoNum type="arabicPeriod"/>
            </a:pPr>
            <a:r>
              <a:rPr lang="de-DE" dirty="0"/>
              <a:t>Ist …</a:t>
            </a:r>
          </a:p>
          <a:p>
            <a:pPr marL="914400" lvl="1" indent="-457200">
              <a:buFont typeface="+mj-lt"/>
              <a:buAutoNum type="arabicPeriod"/>
            </a:pPr>
            <a:r>
              <a:rPr lang="de-DE" dirty="0"/>
              <a:t>Ist dafür rechtssicher (Seitenanzahl) und bringt eine erhebliche Zeitersparnis (Berater/-in &amp; Team)</a:t>
            </a:r>
          </a:p>
        </p:txBody>
      </p:sp>
      <p:sp>
        <p:nvSpPr>
          <p:cNvPr id="5" name="Titel 4">
            <a:extLst>
              <a:ext uri="{FF2B5EF4-FFF2-40B4-BE49-F238E27FC236}">
                <a16:creationId xmlns:a16="http://schemas.microsoft.com/office/drawing/2014/main" id="{03869625-7A8B-4D66-82A4-C950FC67C323}"/>
              </a:ext>
            </a:extLst>
          </p:cNvPr>
          <p:cNvSpPr>
            <a:spLocks noGrp="1"/>
          </p:cNvSpPr>
          <p:nvPr>
            <p:ph type="title"/>
          </p:nvPr>
        </p:nvSpPr>
        <p:spPr/>
        <p:txBody>
          <a:bodyPr/>
          <a:lstStyle/>
          <a:p>
            <a:r>
              <a:rPr lang="de-DE" dirty="0"/>
              <a:t>der neue afm </a:t>
            </a:r>
            <a:r>
              <a:rPr lang="de-DE" dirty="0" err="1"/>
              <a:t>finanzplan</a:t>
            </a:r>
            <a:endParaRPr lang="de-DE" dirty="0"/>
          </a:p>
        </p:txBody>
      </p:sp>
    </p:spTree>
    <p:extLst>
      <p:ext uri="{BB962C8B-B14F-4D97-AF65-F5344CB8AC3E}">
        <p14:creationId xmlns:p14="http://schemas.microsoft.com/office/powerpoint/2010/main" val="409289558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6346EA8B-92DA-409E-8623-0B725D08B7EC}"/>
              </a:ext>
            </a:extLst>
          </p:cNvPr>
          <p:cNvSpPr>
            <a:spLocks noGrp="1"/>
          </p:cNvSpPr>
          <p:nvPr>
            <p:ph type="sldNum" sz="quarter" idx="4"/>
          </p:nvPr>
        </p:nvSpPr>
        <p:spPr/>
        <p:txBody>
          <a:bodyPr/>
          <a:lstStyle/>
          <a:p>
            <a:fld id="{EA952CFE-AF4B-4BE9-B2E2-E1420D3F9B32}" type="slidenum">
              <a:rPr lang="de-DE" smtClean="0"/>
              <a:pPr/>
              <a:t>7</a:t>
            </a:fld>
            <a:endParaRPr lang="de-DE" dirty="0"/>
          </a:p>
        </p:txBody>
      </p:sp>
      <p:sp>
        <p:nvSpPr>
          <p:cNvPr id="3" name="Textplatzhalter 2">
            <a:extLst>
              <a:ext uri="{FF2B5EF4-FFF2-40B4-BE49-F238E27FC236}">
                <a16:creationId xmlns:a16="http://schemas.microsoft.com/office/drawing/2014/main" id="{D035D9E5-D5BA-409F-8C50-7882923CA785}"/>
              </a:ext>
            </a:extLst>
          </p:cNvPr>
          <p:cNvSpPr>
            <a:spLocks noGrp="1"/>
          </p:cNvSpPr>
          <p:nvPr>
            <p:ph type="body" sz="quarter" idx="10"/>
          </p:nvPr>
        </p:nvSpPr>
        <p:spPr/>
        <p:txBody>
          <a:bodyPr/>
          <a:lstStyle/>
          <a:p>
            <a:r>
              <a:rPr lang="de-DE" dirty="0"/>
              <a:t>Kann auch die ABB!</a:t>
            </a:r>
          </a:p>
        </p:txBody>
      </p:sp>
      <p:sp>
        <p:nvSpPr>
          <p:cNvPr id="4" name="Textplatzhalter 3">
            <a:extLst>
              <a:ext uri="{FF2B5EF4-FFF2-40B4-BE49-F238E27FC236}">
                <a16:creationId xmlns:a16="http://schemas.microsoft.com/office/drawing/2014/main" id="{C6EE897F-5861-4745-ADD0-5CA974264406}"/>
              </a:ext>
            </a:extLst>
          </p:cNvPr>
          <p:cNvSpPr>
            <a:spLocks noGrp="1"/>
          </p:cNvSpPr>
          <p:nvPr>
            <p:ph type="body" sz="half" idx="2"/>
          </p:nvPr>
        </p:nvSpPr>
        <p:spPr/>
        <p:txBody>
          <a:bodyPr/>
          <a:lstStyle/>
          <a:p>
            <a:endParaRPr lang="de-DE" dirty="0"/>
          </a:p>
          <a:p>
            <a:r>
              <a:rPr lang="de-DE" dirty="0"/>
              <a:t>Live</a:t>
            </a:r>
          </a:p>
        </p:txBody>
      </p:sp>
      <p:sp>
        <p:nvSpPr>
          <p:cNvPr id="5" name="Titel 4">
            <a:extLst>
              <a:ext uri="{FF2B5EF4-FFF2-40B4-BE49-F238E27FC236}">
                <a16:creationId xmlns:a16="http://schemas.microsoft.com/office/drawing/2014/main" id="{F499CAFD-AB61-4AC5-A3A9-8428D6F85AD0}"/>
              </a:ext>
            </a:extLst>
          </p:cNvPr>
          <p:cNvSpPr>
            <a:spLocks noGrp="1"/>
          </p:cNvSpPr>
          <p:nvPr>
            <p:ph type="title"/>
          </p:nvPr>
        </p:nvSpPr>
        <p:spPr/>
        <p:txBody>
          <a:bodyPr/>
          <a:lstStyle/>
          <a:p>
            <a:r>
              <a:rPr lang="de-DE" dirty="0"/>
              <a:t>der neue afm </a:t>
            </a:r>
            <a:r>
              <a:rPr lang="de-DE" dirty="0" err="1"/>
              <a:t>finanzplan</a:t>
            </a:r>
            <a:endParaRPr lang="de-DE" dirty="0"/>
          </a:p>
        </p:txBody>
      </p:sp>
    </p:spTree>
    <p:extLst>
      <p:ext uri="{BB962C8B-B14F-4D97-AF65-F5344CB8AC3E}">
        <p14:creationId xmlns:p14="http://schemas.microsoft.com/office/powerpoint/2010/main" val="26790190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FD958932-4A11-4EE3-9A95-E04B0BEF3671}"/>
              </a:ext>
            </a:extLst>
          </p:cNvPr>
          <p:cNvSpPr>
            <a:spLocks noGrp="1"/>
          </p:cNvSpPr>
          <p:nvPr>
            <p:ph type="sldNum" sz="quarter" idx="4"/>
          </p:nvPr>
        </p:nvSpPr>
        <p:spPr/>
        <p:txBody>
          <a:bodyPr/>
          <a:lstStyle/>
          <a:p>
            <a:fld id="{EA952CFE-AF4B-4BE9-B2E2-E1420D3F9B32}" type="slidenum">
              <a:rPr lang="de-DE" smtClean="0"/>
              <a:pPr/>
              <a:t>8</a:t>
            </a:fld>
            <a:endParaRPr lang="de-DE" dirty="0"/>
          </a:p>
        </p:txBody>
      </p:sp>
      <p:sp>
        <p:nvSpPr>
          <p:cNvPr id="3" name="Textplatzhalter 2">
            <a:extLst>
              <a:ext uri="{FF2B5EF4-FFF2-40B4-BE49-F238E27FC236}">
                <a16:creationId xmlns:a16="http://schemas.microsoft.com/office/drawing/2014/main" id="{C3258DEB-22B0-4660-B7C4-68802912FF83}"/>
              </a:ext>
            </a:extLst>
          </p:cNvPr>
          <p:cNvSpPr>
            <a:spLocks noGrp="1"/>
          </p:cNvSpPr>
          <p:nvPr>
            <p:ph type="body" sz="quarter" idx="10"/>
          </p:nvPr>
        </p:nvSpPr>
        <p:spPr/>
        <p:txBody>
          <a:bodyPr/>
          <a:lstStyle/>
          <a:p>
            <a:r>
              <a:rPr lang="de-DE" dirty="0"/>
              <a:t>2 Beispiele eines kompletten afm </a:t>
            </a:r>
            <a:r>
              <a:rPr lang="de-DE" dirty="0" err="1"/>
              <a:t>finanzplan</a:t>
            </a:r>
            <a:endParaRPr lang="de-DE" dirty="0"/>
          </a:p>
        </p:txBody>
      </p:sp>
      <p:sp>
        <p:nvSpPr>
          <p:cNvPr id="4" name="Textplatzhalter 3">
            <a:extLst>
              <a:ext uri="{FF2B5EF4-FFF2-40B4-BE49-F238E27FC236}">
                <a16:creationId xmlns:a16="http://schemas.microsoft.com/office/drawing/2014/main" id="{687E409A-94A3-436A-8394-A5DE05CEA967}"/>
              </a:ext>
            </a:extLst>
          </p:cNvPr>
          <p:cNvSpPr>
            <a:spLocks noGrp="1"/>
          </p:cNvSpPr>
          <p:nvPr>
            <p:ph type="body" sz="half" idx="2"/>
          </p:nvPr>
        </p:nvSpPr>
        <p:spPr/>
        <p:txBody>
          <a:bodyPr/>
          <a:lstStyle/>
          <a:p>
            <a:endParaRPr lang="de-DE" dirty="0"/>
          </a:p>
          <a:p>
            <a:r>
              <a:rPr lang="de-DE" dirty="0"/>
              <a:t>Antje Jaeger – Michael Schiller</a:t>
            </a:r>
          </a:p>
          <a:p>
            <a:endParaRPr lang="de-DE" dirty="0"/>
          </a:p>
          <a:p>
            <a:r>
              <a:rPr lang="de-DE" dirty="0"/>
              <a:t>… - Carsten Blech</a:t>
            </a:r>
          </a:p>
        </p:txBody>
      </p:sp>
      <p:sp>
        <p:nvSpPr>
          <p:cNvPr id="5" name="Titel 4">
            <a:extLst>
              <a:ext uri="{FF2B5EF4-FFF2-40B4-BE49-F238E27FC236}">
                <a16:creationId xmlns:a16="http://schemas.microsoft.com/office/drawing/2014/main" id="{16589CAE-73E2-420C-8872-5E66D79D541A}"/>
              </a:ext>
            </a:extLst>
          </p:cNvPr>
          <p:cNvSpPr>
            <a:spLocks noGrp="1"/>
          </p:cNvSpPr>
          <p:nvPr>
            <p:ph type="title"/>
          </p:nvPr>
        </p:nvSpPr>
        <p:spPr/>
        <p:txBody>
          <a:bodyPr/>
          <a:lstStyle/>
          <a:p>
            <a:r>
              <a:rPr lang="de-DE" dirty="0"/>
              <a:t>der neue afm </a:t>
            </a:r>
            <a:r>
              <a:rPr lang="de-DE" dirty="0" err="1"/>
              <a:t>finanzplan</a:t>
            </a:r>
            <a:endParaRPr lang="de-DE" dirty="0"/>
          </a:p>
        </p:txBody>
      </p:sp>
    </p:spTree>
    <p:extLst>
      <p:ext uri="{BB962C8B-B14F-4D97-AF65-F5344CB8AC3E}">
        <p14:creationId xmlns:p14="http://schemas.microsoft.com/office/powerpoint/2010/main" val="13936890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31" presetClass="entr" presetSubtype="0" fill="hold" nodeType="clickEffect">
                                  <p:stCondLst>
                                    <p:cond delay="0"/>
                                  </p:stCondLst>
                                  <p:childTnLst>
                                    <p:set>
                                      <p:cBhvr>
                                        <p:cTn id="12" dur="1" fill="hold">
                                          <p:stCondLst>
                                            <p:cond delay="0"/>
                                          </p:stCondLst>
                                        </p:cTn>
                                        <p:tgtEl>
                                          <p:spTgt spid="4">
                                            <p:txEl>
                                              <p:pRg st="1" end="1"/>
                                            </p:txEl>
                                          </p:spTgt>
                                        </p:tgtEl>
                                        <p:attrNameLst>
                                          <p:attrName>style.visibility</p:attrName>
                                        </p:attrNameLst>
                                      </p:cBhvr>
                                      <p:to>
                                        <p:strVal val="visible"/>
                                      </p:to>
                                    </p:set>
                                    <p:anim calcmode="lin" valueType="num">
                                      <p:cBhvr>
                                        <p:cTn id="13" dur="1000" fill="hold"/>
                                        <p:tgtEl>
                                          <p:spTgt spid="4">
                                            <p:txEl>
                                              <p:pRg st="1" end="1"/>
                                            </p:txEl>
                                          </p:spTgt>
                                        </p:tgtEl>
                                        <p:attrNameLst>
                                          <p:attrName>ppt_w</p:attrName>
                                        </p:attrNameLst>
                                      </p:cBhvr>
                                      <p:tavLst>
                                        <p:tav tm="0">
                                          <p:val>
                                            <p:fltVal val="0"/>
                                          </p:val>
                                        </p:tav>
                                        <p:tav tm="100000">
                                          <p:val>
                                            <p:strVal val="#ppt_w"/>
                                          </p:val>
                                        </p:tav>
                                      </p:tavLst>
                                    </p:anim>
                                    <p:anim calcmode="lin" valueType="num">
                                      <p:cBhvr>
                                        <p:cTn id="14" dur="1000" fill="hold"/>
                                        <p:tgtEl>
                                          <p:spTgt spid="4">
                                            <p:txEl>
                                              <p:pRg st="1" end="1"/>
                                            </p:txEl>
                                          </p:spTgt>
                                        </p:tgtEl>
                                        <p:attrNameLst>
                                          <p:attrName>ppt_h</p:attrName>
                                        </p:attrNameLst>
                                      </p:cBhvr>
                                      <p:tavLst>
                                        <p:tav tm="0">
                                          <p:val>
                                            <p:fltVal val="0"/>
                                          </p:val>
                                        </p:tav>
                                        <p:tav tm="100000">
                                          <p:val>
                                            <p:strVal val="#ppt_h"/>
                                          </p:val>
                                        </p:tav>
                                      </p:tavLst>
                                    </p:anim>
                                    <p:anim calcmode="lin" valueType="num">
                                      <p:cBhvr>
                                        <p:cTn id="15" dur="1000" fill="hold"/>
                                        <p:tgtEl>
                                          <p:spTgt spid="4">
                                            <p:txEl>
                                              <p:pRg st="1" end="1"/>
                                            </p:txEl>
                                          </p:spTgt>
                                        </p:tgtEl>
                                        <p:attrNameLst>
                                          <p:attrName>style.rotation</p:attrName>
                                        </p:attrNameLst>
                                      </p:cBhvr>
                                      <p:tavLst>
                                        <p:tav tm="0">
                                          <p:val>
                                            <p:fltVal val="90"/>
                                          </p:val>
                                        </p:tav>
                                        <p:tav tm="100000">
                                          <p:val>
                                            <p:fltVal val="0"/>
                                          </p:val>
                                        </p:tav>
                                      </p:tavLst>
                                    </p:anim>
                                    <p:animEffect transition="in" filter="fade">
                                      <p:cBhvr>
                                        <p:cTn id="16" dur="1000"/>
                                        <p:tgtEl>
                                          <p:spTgt spid="4">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31" presetClass="entr" presetSubtype="0" fill="hold" nodeType="clickEffect">
                                  <p:stCondLst>
                                    <p:cond delay="0"/>
                                  </p:stCondLst>
                                  <p:childTnLst>
                                    <p:set>
                                      <p:cBhvr>
                                        <p:cTn id="20" dur="1" fill="hold">
                                          <p:stCondLst>
                                            <p:cond delay="0"/>
                                          </p:stCondLst>
                                        </p:cTn>
                                        <p:tgtEl>
                                          <p:spTgt spid="4">
                                            <p:txEl>
                                              <p:pRg st="3" end="3"/>
                                            </p:txEl>
                                          </p:spTgt>
                                        </p:tgtEl>
                                        <p:attrNameLst>
                                          <p:attrName>style.visibility</p:attrName>
                                        </p:attrNameLst>
                                      </p:cBhvr>
                                      <p:to>
                                        <p:strVal val="visible"/>
                                      </p:to>
                                    </p:set>
                                    <p:anim calcmode="lin" valueType="num">
                                      <p:cBhvr>
                                        <p:cTn id="21" dur="1000" fill="hold"/>
                                        <p:tgtEl>
                                          <p:spTgt spid="4">
                                            <p:txEl>
                                              <p:pRg st="3" end="3"/>
                                            </p:txEl>
                                          </p:spTgt>
                                        </p:tgtEl>
                                        <p:attrNameLst>
                                          <p:attrName>ppt_w</p:attrName>
                                        </p:attrNameLst>
                                      </p:cBhvr>
                                      <p:tavLst>
                                        <p:tav tm="0">
                                          <p:val>
                                            <p:fltVal val="0"/>
                                          </p:val>
                                        </p:tav>
                                        <p:tav tm="100000">
                                          <p:val>
                                            <p:strVal val="#ppt_w"/>
                                          </p:val>
                                        </p:tav>
                                      </p:tavLst>
                                    </p:anim>
                                    <p:anim calcmode="lin" valueType="num">
                                      <p:cBhvr>
                                        <p:cTn id="22" dur="1000" fill="hold"/>
                                        <p:tgtEl>
                                          <p:spTgt spid="4">
                                            <p:txEl>
                                              <p:pRg st="3" end="3"/>
                                            </p:txEl>
                                          </p:spTgt>
                                        </p:tgtEl>
                                        <p:attrNameLst>
                                          <p:attrName>ppt_h</p:attrName>
                                        </p:attrNameLst>
                                      </p:cBhvr>
                                      <p:tavLst>
                                        <p:tav tm="0">
                                          <p:val>
                                            <p:fltVal val="0"/>
                                          </p:val>
                                        </p:tav>
                                        <p:tav tm="100000">
                                          <p:val>
                                            <p:strVal val="#ppt_h"/>
                                          </p:val>
                                        </p:tav>
                                      </p:tavLst>
                                    </p:anim>
                                    <p:anim calcmode="lin" valueType="num">
                                      <p:cBhvr>
                                        <p:cTn id="23" dur="1000" fill="hold"/>
                                        <p:tgtEl>
                                          <p:spTgt spid="4">
                                            <p:txEl>
                                              <p:pRg st="3" end="3"/>
                                            </p:txEl>
                                          </p:spTgt>
                                        </p:tgtEl>
                                        <p:attrNameLst>
                                          <p:attrName>style.rotation</p:attrName>
                                        </p:attrNameLst>
                                      </p:cBhvr>
                                      <p:tavLst>
                                        <p:tav tm="0">
                                          <p:val>
                                            <p:fltVal val="90"/>
                                          </p:val>
                                        </p:tav>
                                        <p:tav tm="100000">
                                          <p:val>
                                            <p:fltVal val="0"/>
                                          </p:val>
                                        </p:tav>
                                      </p:tavLst>
                                    </p:anim>
                                    <p:animEffect transition="in" filter="fade">
                                      <p:cBhvr>
                                        <p:cTn id="24" dur="1000"/>
                                        <p:tgtEl>
                                          <p:spTgt spid="4">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E749CD6E-F487-4156-BDC3-FA7AA98F90AC}"/>
              </a:ext>
            </a:extLst>
          </p:cNvPr>
          <p:cNvSpPr>
            <a:spLocks noGrp="1"/>
          </p:cNvSpPr>
          <p:nvPr>
            <p:ph type="sldNum" sz="quarter" idx="4"/>
          </p:nvPr>
        </p:nvSpPr>
        <p:spPr/>
        <p:txBody>
          <a:bodyPr/>
          <a:lstStyle/>
          <a:p>
            <a:fld id="{EA952CFE-AF4B-4BE9-B2E2-E1420D3F9B32}" type="slidenum">
              <a:rPr lang="de-DE" smtClean="0"/>
              <a:pPr/>
              <a:t>9</a:t>
            </a:fld>
            <a:endParaRPr lang="de-DE" dirty="0"/>
          </a:p>
        </p:txBody>
      </p:sp>
      <p:sp>
        <p:nvSpPr>
          <p:cNvPr id="3" name="Textplatzhalter 2">
            <a:extLst>
              <a:ext uri="{FF2B5EF4-FFF2-40B4-BE49-F238E27FC236}">
                <a16:creationId xmlns:a16="http://schemas.microsoft.com/office/drawing/2014/main" id="{8941522D-4A44-4DF3-B6FC-F59441D9D0EA}"/>
              </a:ext>
            </a:extLst>
          </p:cNvPr>
          <p:cNvSpPr>
            <a:spLocks noGrp="1"/>
          </p:cNvSpPr>
          <p:nvPr>
            <p:ph type="body" sz="quarter" idx="10"/>
          </p:nvPr>
        </p:nvSpPr>
        <p:spPr/>
        <p:txBody>
          <a:bodyPr/>
          <a:lstStyle/>
          <a:p>
            <a:r>
              <a:rPr lang="de-DE" dirty="0"/>
              <a:t>Eine Arbeitshilfe kommt</a:t>
            </a:r>
          </a:p>
        </p:txBody>
      </p:sp>
      <p:sp>
        <p:nvSpPr>
          <p:cNvPr id="5" name="Titel 4">
            <a:extLst>
              <a:ext uri="{FF2B5EF4-FFF2-40B4-BE49-F238E27FC236}">
                <a16:creationId xmlns:a16="http://schemas.microsoft.com/office/drawing/2014/main" id="{051606DB-01C4-4347-8369-90B57CE4712E}"/>
              </a:ext>
            </a:extLst>
          </p:cNvPr>
          <p:cNvSpPr>
            <a:spLocks noGrp="1"/>
          </p:cNvSpPr>
          <p:nvPr>
            <p:ph type="title"/>
          </p:nvPr>
        </p:nvSpPr>
        <p:spPr/>
        <p:txBody>
          <a:bodyPr/>
          <a:lstStyle/>
          <a:p>
            <a:r>
              <a:rPr lang="de-DE" dirty="0"/>
              <a:t>der neue afm </a:t>
            </a:r>
            <a:r>
              <a:rPr lang="de-DE" dirty="0" err="1"/>
              <a:t>finanzplan</a:t>
            </a:r>
            <a:endParaRPr lang="de-DE" dirty="0"/>
          </a:p>
        </p:txBody>
      </p:sp>
      <p:pic>
        <p:nvPicPr>
          <p:cNvPr id="7" name="Grafik 6">
            <a:extLst>
              <a:ext uri="{FF2B5EF4-FFF2-40B4-BE49-F238E27FC236}">
                <a16:creationId xmlns:a16="http://schemas.microsoft.com/office/drawing/2014/main" id="{B1D4E853-EDC3-43D3-8346-4BBC6B619E5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437052" y="1755536"/>
            <a:ext cx="4177013" cy="4258915"/>
          </a:xfrm>
          <a:prstGeom prst="rect">
            <a:avLst/>
          </a:prstGeom>
        </p:spPr>
      </p:pic>
    </p:spTree>
    <p:extLst>
      <p:ext uri="{BB962C8B-B14F-4D97-AF65-F5344CB8AC3E}">
        <p14:creationId xmlns:p14="http://schemas.microsoft.com/office/powerpoint/2010/main" val="36124029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31" presetClass="entr" presetSubtype="0" fill="hold" nodeType="click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p:cTn id="13" dur="1000" fill="hold"/>
                                        <p:tgtEl>
                                          <p:spTgt spid="7"/>
                                        </p:tgtEl>
                                        <p:attrNameLst>
                                          <p:attrName>ppt_w</p:attrName>
                                        </p:attrNameLst>
                                      </p:cBhvr>
                                      <p:tavLst>
                                        <p:tav tm="0">
                                          <p:val>
                                            <p:fltVal val="0"/>
                                          </p:val>
                                        </p:tav>
                                        <p:tav tm="100000">
                                          <p:val>
                                            <p:strVal val="#ppt_w"/>
                                          </p:val>
                                        </p:tav>
                                      </p:tavLst>
                                    </p:anim>
                                    <p:anim calcmode="lin" valueType="num">
                                      <p:cBhvr>
                                        <p:cTn id="14" dur="1000" fill="hold"/>
                                        <p:tgtEl>
                                          <p:spTgt spid="7"/>
                                        </p:tgtEl>
                                        <p:attrNameLst>
                                          <p:attrName>ppt_h</p:attrName>
                                        </p:attrNameLst>
                                      </p:cBhvr>
                                      <p:tavLst>
                                        <p:tav tm="0">
                                          <p:val>
                                            <p:fltVal val="0"/>
                                          </p:val>
                                        </p:tav>
                                        <p:tav tm="100000">
                                          <p:val>
                                            <p:strVal val="#ppt_h"/>
                                          </p:val>
                                        </p:tav>
                                      </p:tavLst>
                                    </p:anim>
                                    <p:anim calcmode="lin" valueType="num">
                                      <p:cBhvr>
                                        <p:cTn id="15" dur="1000" fill="hold"/>
                                        <p:tgtEl>
                                          <p:spTgt spid="7"/>
                                        </p:tgtEl>
                                        <p:attrNameLst>
                                          <p:attrName>style.rotation</p:attrName>
                                        </p:attrNameLst>
                                      </p:cBhvr>
                                      <p:tavLst>
                                        <p:tav tm="0">
                                          <p:val>
                                            <p:fltVal val="90"/>
                                          </p:val>
                                        </p:tav>
                                        <p:tav tm="100000">
                                          <p:val>
                                            <p:fltVal val="0"/>
                                          </p:val>
                                        </p:tav>
                                      </p:tavLst>
                                    </p:anim>
                                    <p:animEffect transition="in" filter="fade">
                                      <p:cBhvr>
                                        <p:cTn id="16"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afm PowerPoint-Vorlage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afm_Master_16_9.potx [Schreibgeschützt]" id="{12D08852-B563-4A5F-9244-E29582014320}" vid="{B0FA3858-67D2-4B08-BBC3-3B4F7EA1EEA2}"/>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afm_Master_16_9(1)</Template>
  <TotalTime>0</TotalTime>
  <Words>989</Words>
  <Application>Microsoft Office PowerPoint</Application>
  <PresentationFormat>Breitbild</PresentationFormat>
  <Paragraphs>170</Paragraphs>
  <Slides>17</Slides>
  <Notes>0</Notes>
  <HiddenSlides>0</HiddenSlides>
  <MMClips>0</MMClips>
  <ScaleCrop>false</ScaleCrop>
  <HeadingPairs>
    <vt:vector size="6" baseType="variant">
      <vt:variant>
        <vt:lpstr>Verwendete Schriftarten</vt:lpstr>
      </vt:variant>
      <vt:variant>
        <vt:i4>3</vt:i4>
      </vt:variant>
      <vt:variant>
        <vt:lpstr>Design</vt:lpstr>
      </vt:variant>
      <vt:variant>
        <vt:i4>1</vt:i4>
      </vt:variant>
      <vt:variant>
        <vt:lpstr>Folientitel</vt:lpstr>
      </vt:variant>
      <vt:variant>
        <vt:i4>17</vt:i4>
      </vt:variant>
    </vt:vector>
  </HeadingPairs>
  <TitlesOfParts>
    <vt:vector size="21" baseType="lpstr">
      <vt:lpstr>Arial</vt:lpstr>
      <vt:lpstr>Calibri</vt:lpstr>
      <vt:lpstr>Wingdings</vt:lpstr>
      <vt:lpstr>afm PowerPoint-Vorlagen</vt:lpstr>
      <vt:lpstr> </vt:lpstr>
      <vt:lpstr>Ziele dieses ZWS-Teiles </vt:lpstr>
      <vt:lpstr>Die Einstellung des Anwenders</vt:lpstr>
      <vt:lpstr>Historische Entwicklung </vt:lpstr>
      <vt:lpstr>SMIT</vt:lpstr>
      <vt:lpstr>der neue afm finanzplan</vt:lpstr>
      <vt:lpstr>der neue afm finanzplan</vt:lpstr>
      <vt:lpstr>der neue afm finanzplan</vt:lpstr>
      <vt:lpstr>der neue afm finanzplan</vt:lpstr>
      <vt:lpstr> </vt:lpstr>
      <vt:lpstr>Auswertung der bisherigen Nutzung</vt:lpstr>
      <vt:lpstr>Zusammenfassung</vt:lpstr>
      <vt:lpstr>KTG Aktion – AXA – MV Kunden </vt:lpstr>
      <vt:lpstr>KTG Aktion – AXA – Alle anderen Kunden </vt:lpstr>
      <vt:lpstr>Mögliche Probleme beim Kunden - Aufmerksamkeit</vt:lpstr>
      <vt:lpstr>Statistische Auswertung Arbeitszeitersparnis </vt:lpstr>
      <vt:lpstr>afm Webservice – Ihre Ansprechpartnerin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afm WebService</dc:title>
  <dc:creator>Holzmann, Peter</dc:creator>
  <cp:lastModifiedBy>Akademie, PC</cp:lastModifiedBy>
  <cp:revision>129</cp:revision>
  <cp:lastPrinted>2019-07-16T16:42:17Z</cp:lastPrinted>
  <dcterms:created xsi:type="dcterms:W3CDTF">2024-01-29T11:02:44Z</dcterms:created>
  <dcterms:modified xsi:type="dcterms:W3CDTF">2024-06-20T12:31:36Z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NewReviewCycle">
    <vt:lpwstr/>
  </property>
</Properties>
</file>