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4"/>
  </p:notesMasterIdLst>
  <p:handoutMasterIdLst>
    <p:handoutMasterId r:id="rId15"/>
  </p:handoutMasterIdLst>
  <p:sldIdLst>
    <p:sldId id="271" r:id="rId2"/>
    <p:sldId id="258" r:id="rId3"/>
    <p:sldId id="260" r:id="rId4"/>
    <p:sldId id="259" r:id="rId5"/>
    <p:sldId id="261" r:id="rId6"/>
    <p:sldId id="262" r:id="rId7"/>
    <p:sldId id="268" r:id="rId8"/>
    <p:sldId id="269" r:id="rId9"/>
    <p:sldId id="264" r:id="rId10"/>
    <p:sldId id="270" r:id="rId11"/>
    <p:sldId id="274" r:id="rId12"/>
    <p:sldId id="273" r:id="rId13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C9B"/>
    <a:srgbClr val="1D2D4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22" autoAdjust="0"/>
    <p:restoredTop sz="94870" autoAdjust="0"/>
  </p:normalViewPr>
  <p:slideViewPr>
    <p:cSldViewPr snapToGrid="0" showGuides="1">
      <p:cViewPr varScale="1">
        <p:scale>
          <a:sx n="158" d="100"/>
          <a:sy n="158" d="100"/>
        </p:scale>
        <p:origin x="2472" y="138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14.06.2024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14.06.2024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ZW II 2024 </a:t>
            </a: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</a:rPr>
              <a:t>| 20.06.2024</a:t>
            </a:r>
            <a:r>
              <a:rPr lang="de-DE" dirty="0"/>
              <a:t> 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4294967295"/>
          </p:nvPr>
        </p:nvSpPr>
        <p:spPr>
          <a:xfrm>
            <a:off x="364220" y="2151391"/>
            <a:ext cx="11459359" cy="374513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3200" dirty="0">
                <a:solidFill>
                  <a:srgbClr val="1D2D4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Best Practice Vertriebserfolg im Firmenversicherungsgeschäft </a:t>
            </a:r>
            <a:r>
              <a:rPr lang="de-DE" sz="3000" dirty="0">
                <a:solidFill>
                  <a:srgbClr val="1D2D4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auf Basis eigner Erfahrungen und Überzeugungen</a:t>
            </a:r>
          </a:p>
          <a:p>
            <a:pPr marL="0" indent="0">
              <a:buNone/>
            </a:pPr>
            <a:endParaRPr lang="de-DE" sz="3000" dirty="0">
              <a:solidFill>
                <a:srgbClr val="1D2D4B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3000" b="1" dirty="0">
                <a:solidFill>
                  <a:srgbClr val="137C9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Empfehlungsstrategien | Motivation | Selbstverständnis</a:t>
            </a:r>
          </a:p>
          <a:p>
            <a:pPr marL="0" indent="0">
              <a:buNone/>
            </a:pPr>
            <a:endParaRPr lang="de-DE" sz="3000" b="1" dirty="0">
              <a:solidFill>
                <a:srgbClr val="137C9B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</a:rPr>
              <a:t>Lars Waschatz</a:t>
            </a:r>
          </a:p>
        </p:txBody>
      </p:sp>
    </p:spTree>
    <p:extLst>
      <p:ext uri="{BB962C8B-B14F-4D97-AF65-F5344CB8AC3E}">
        <p14:creationId xmlns:p14="http://schemas.microsoft.com/office/powerpoint/2010/main" val="377754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sz="2400" dirty="0"/>
              <a:t>TEAM</a:t>
            </a:r>
            <a:endParaRPr lang="de-DE" sz="2400" dirty="0">
              <a:solidFill>
                <a:srgbClr val="137C9B"/>
              </a:solidFill>
            </a:endParaRPr>
          </a:p>
          <a:p>
            <a:endParaRPr lang="de-DE" sz="2400" dirty="0"/>
          </a:p>
          <a:p>
            <a:r>
              <a:rPr lang="de-DE" sz="2400" dirty="0"/>
              <a:t>ICIW </a:t>
            </a:r>
          </a:p>
          <a:p>
            <a:endParaRPr lang="de-DE" sz="2400" dirty="0"/>
          </a:p>
          <a:p>
            <a:r>
              <a:rPr lang="de-DE" sz="2400" dirty="0"/>
              <a:t>Der schlaueste im Raum</a:t>
            </a:r>
          </a:p>
          <a:p>
            <a:endParaRPr lang="de-DE" sz="2400" dirty="0"/>
          </a:p>
          <a:p>
            <a:r>
              <a:rPr lang="de-DE" sz="2400" dirty="0"/>
              <a:t>Schlüsselkunde:</a:t>
            </a:r>
            <a:r>
              <a:rPr lang="de-DE" sz="2400" b="1" dirty="0"/>
              <a:t> </a:t>
            </a:r>
            <a:r>
              <a:rPr lang="de-DE" sz="2400" dirty="0" err="1"/>
              <a:t>Scania</a:t>
            </a:r>
            <a:r>
              <a:rPr lang="de-DE" sz="2400" dirty="0"/>
              <a:t> Breuer</a:t>
            </a:r>
          </a:p>
          <a:p>
            <a:endParaRPr lang="de-DE" sz="2400" dirty="0"/>
          </a:p>
          <a:p>
            <a:r>
              <a:rPr lang="de-DE" sz="2400" dirty="0"/>
              <a:t>Motivation – Geld, …?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69745" y="270665"/>
            <a:ext cx="9566505" cy="1325563"/>
          </a:xfrm>
        </p:spPr>
        <p:txBody>
          <a:bodyPr/>
          <a:lstStyle/>
          <a:p>
            <a:r>
              <a:rPr lang="de-DE" dirty="0"/>
              <a:t>Mindset 2024 – Termin – </a:t>
            </a:r>
            <a:br>
              <a:rPr lang="de-DE" dirty="0"/>
            </a:br>
            <a:r>
              <a:rPr lang="de-DE" dirty="0"/>
              <a:t>wissen ist gut, machen ist besser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3050BBB-F65D-4688-A9FE-267F1E335A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2435" t="37386" r="55763" b="31366"/>
          <a:stretch/>
        </p:blipFill>
        <p:spPr>
          <a:xfrm>
            <a:off x="371129" y="532768"/>
            <a:ext cx="698616" cy="74954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F7B7B85-F579-4C9B-9AF8-40A17D2C3A46}"/>
              </a:ext>
            </a:extLst>
          </p:cNvPr>
          <p:cNvSpPr txBox="1"/>
          <p:nvPr/>
        </p:nvSpPr>
        <p:spPr>
          <a:xfrm>
            <a:off x="1731910" y="1799146"/>
            <a:ext cx="6104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–  </a:t>
            </a:r>
            <a:r>
              <a:rPr lang="de-DE" sz="1800" u="sng" dirty="0">
                <a:solidFill>
                  <a:srgbClr val="137C9B"/>
                </a:solidFill>
              </a:rPr>
              <a:t>T</a:t>
            </a:r>
            <a:r>
              <a:rPr lang="de-DE" sz="1800" dirty="0">
                <a:solidFill>
                  <a:srgbClr val="137C9B"/>
                </a:solidFill>
              </a:rPr>
              <a:t>raut </a:t>
            </a:r>
            <a:r>
              <a:rPr lang="de-DE" sz="1800" u="sng" dirty="0">
                <a:solidFill>
                  <a:srgbClr val="137C9B"/>
                </a:solidFill>
              </a:rPr>
              <a:t>E</a:t>
            </a:r>
            <a:r>
              <a:rPr lang="de-DE" sz="1800" dirty="0">
                <a:solidFill>
                  <a:srgbClr val="137C9B"/>
                </a:solidFill>
              </a:rPr>
              <a:t>uch </a:t>
            </a:r>
            <a:r>
              <a:rPr lang="de-DE" sz="1800" u="sng" dirty="0">
                <a:solidFill>
                  <a:srgbClr val="137C9B"/>
                </a:solidFill>
              </a:rPr>
              <a:t>a</a:t>
            </a:r>
            <a:r>
              <a:rPr lang="de-DE" sz="1800" dirty="0">
                <a:solidFill>
                  <a:srgbClr val="137C9B"/>
                </a:solidFill>
              </a:rPr>
              <a:t>lle </a:t>
            </a:r>
            <a:r>
              <a:rPr lang="de-DE" sz="1800" u="sng" dirty="0">
                <a:solidFill>
                  <a:srgbClr val="137C9B"/>
                </a:solidFill>
              </a:rPr>
              <a:t>m</a:t>
            </a:r>
            <a:r>
              <a:rPr lang="de-DE" sz="1800" dirty="0">
                <a:solidFill>
                  <a:srgbClr val="137C9B"/>
                </a:solidFill>
              </a:rPr>
              <a:t>ehr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051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sz="4000" dirty="0">
                <a:solidFill>
                  <a:srgbClr val="137C9B"/>
                </a:solidFill>
              </a:rPr>
              <a:t>Auf geht´s,</a:t>
            </a:r>
          </a:p>
          <a:p>
            <a:pPr algn="ctr"/>
            <a:endParaRPr lang="de-DE" sz="4000" dirty="0">
              <a:solidFill>
                <a:srgbClr val="137C9B"/>
              </a:solidFill>
            </a:endParaRPr>
          </a:p>
          <a:p>
            <a:pPr algn="ctr"/>
            <a:r>
              <a:rPr lang="de-DE" sz="4000" dirty="0">
                <a:solidFill>
                  <a:srgbClr val="137C9B"/>
                </a:solidFill>
              </a:rPr>
              <a:t>holt Euch den Erfolg,</a:t>
            </a:r>
          </a:p>
          <a:p>
            <a:pPr algn="ctr"/>
            <a:endParaRPr lang="de-DE" sz="4000" dirty="0">
              <a:solidFill>
                <a:srgbClr val="137C9B"/>
              </a:solidFill>
            </a:endParaRPr>
          </a:p>
          <a:p>
            <a:pPr algn="ctr"/>
            <a:r>
              <a:rPr lang="de-DE" sz="4000" dirty="0">
                <a:solidFill>
                  <a:srgbClr val="137C9B"/>
                </a:solidFill>
              </a:rPr>
              <a:t>Ihr habt es Euch verdient!!!</a:t>
            </a:r>
            <a:endParaRPr lang="de-DE" sz="4000" b="1" dirty="0"/>
          </a:p>
          <a:p>
            <a:endParaRPr lang="de-DE" sz="3600" dirty="0"/>
          </a:p>
          <a:p>
            <a:endParaRPr lang="de-DE" b="1" dirty="0"/>
          </a:p>
          <a:p>
            <a:endParaRPr lang="de-DE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86592" y="370203"/>
            <a:ext cx="9591834" cy="1325563"/>
          </a:xfrm>
        </p:spPr>
        <p:txBody>
          <a:bodyPr/>
          <a:lstStyle/>
          <a:p>
            <a:r>
              <a:rPr lang="de-DE" dirty="0"/>
              <a:t>Mindset 2024 – Termin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C9D330E-8AC1-410E-B2E7-7EF20E4037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2435" t="37386" r="55763" b="31366"/>
          <a:stretch/>
        </p:blipFill>
        <p:spPr>
          <a:xfrm>
            <a:off x="371129" y="532768"/>
            <a:ext cx="698616" cy="7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48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E5F929C-987C-450D-A109-1041C6515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9D9544-3289-44BF-A358-24EE5F77C1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91" y="3093521"/>
            <a:ext cx="11343218" cy="1947553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de-DE" sz="5400" b="1" dirty="0"/>
              <a:t>Vielen Dank </a:t>
            </a:r>
          </a:p>
          <a:p>
            <a:pPr algn="ctr">
              <a:spcBef>
                <a:spcPts val="0"/>
              </a:spcBef>
            </a:pPr>
            <a:r>
              <a:rPr lang="de-DE" dirty="0">
                <a:solidFill>
                  <a:srgbClr val="137C9B"/>
                </a:solidFill>
              </a:rPr>
              <a:t>			</a:t>
            </a:r>
            <a:r>
              <a:rPr lang="de-DE" sz="2400" dirty="0">
                <a:solidFill>
                  <a:srgbClr val="137C9B"/>
                </a:solidFill>
              </a:rPr>
              <a:t>für Ihre Aufmerksamkeit.</a:t>
            </a:r>
            <a:endParaRPr lang="de-DE" dirty="0">
              <a:solidFill>
                <a:srgbClr val="137C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64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2374536" y="3956003"/>
            <a:ext cx="4767942" cy="1992684"/>
          </a:xfrm>
        </p:spPr>
        <p:txBody>
          <a:bodyPr/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de-DE" sz="2400" dirty="0"/>
              <a:t>Motoren generieren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de-DE" sz="2400" dirty="0"/>
              <a:t>Organisation &amp; Einstellung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de-DE" sz="2400" dirty="0"/>
              <a:t>Abschluss + 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7C8F3A8-CF26-400A-9B0B-50E063528B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238"/>
          <a:stretch/>
        </p:blipFill>
        <p:spPr>
          <a:xfrm>
            <a:off x="7784532" y="3683564"/>
            <a:ext cx="1780283" cy="148293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8CCFC5D-58F7-4BC8-88EF-C5AA6FF39F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8279" t="38162" r="28896" b="29509"/>
          <a:stretch/>
        </p:blipFill>
        <p:spPr>
          <a:xfrm>
            <a:off x="6667381" y="3893438"/>
            <a:ext cx="427671" cy="198350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A08044BF-70FB-4121-B16B-55E80A86D9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9740" t="41086" r="19156" b="33699"/>
          <a:stretch/>
        </p:blipFill>
        <p:spPr>
          <a:xfrm>
            <a:off x="956676" y="4516592"/>
            <a:ext cx="947076" cy="87150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527A2DA9-DB0A-4306-94E6-3AB571C11D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2435" t="37386" r="55763" b="31366"/>
          <a:stretch/>
        </p:blipFill>
        <p:spPr>
          <a:xfrm>
            <a:off x="1131150" y="2005309"/>
            <a:ext cx="698616" cy="7495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4F32EA8-025D-43FA-933E-7BA00056BE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45893" t="38390" r="44205" b="30963"/>
          <a:stretch/>
        </p:blipFill>
        <p:spPr>
          <a:xfrm>
            <a:off x="1212256" y="3041298"/>
            <a:ext cx="603663" cy="757053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B81C4EA-E0D1-4893-85E7-228C185F6309}"/>
              </a:ext>
            </a:extLst>
          </p:cNvPr>
          <p:cNvSpPr txBox="1"/>
          <p:nvPr/>
        </p:nvSpPr>
        <p:spPr>
          <a:xfrm>
            <a:off x="2374536" y="2091157"/>
            <a:ext cx="6103916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2400" dirty="0">
                <a:solidFill>
                  <a:srgbClr val="1D2D4B"/>
                </a:solidFill>
              </a:rPr>
              <a:t>Erfolgsstory &amp; Mindset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2F9904A9-5CF6-4A4E-9D17-FA2AA9C77B2D}"/>
              </a:ext>
            </a:extLst>
          </p:cNvPr>
          <p:cNvSpPr txBox="1"/>
          <p:nvPr/>
        </p:nvSpPr>
        <p:spPr>
          <a:xfrm>
            <a:off x="2374536" y="3041298"/>
            <a:ext cx="6103916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2400" dirty="0">
                <a:solidFill>
                  <a:srgbClr val="1D2D4B"/>
                </a:solidFill>
              </a:rPr>
              <a:t>Zugangswege</a:t>
            </a:r>
          </a:p>
        </p:txBody>
      </p:sp>
    </p:spTree>
    <p:extLst>
      <p:ext uri="{BB962C8B-B14F-4D97-AF65-F5344CB8AC3E}">
        <p14:creationId xmlns:p14="http://schemas.microsoft.com/office/powerpoint/2010/main" val="31305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2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D846B18-AAAE-459C-A55A-EE1D1DCD4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1F5904-612C-40E8-8C70-79C0086D5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676" y="2369126"/>
            <a:ext cx="12042647" cy="4165591"/>
          </a:xfrm>
        </p:spPr>
        <p:txBody>
          <a:bodyPr/>
          <a:lstStyle/>
          <a:p>
            <a:pPr algn="ctr"/>
            <a:r>
              <a:rPr lang="de-DE" sz="6000" b="1" dirty="0">
                <a:solidFill>
                  <a:srgbClr val="137C9B"/>
                </a:solidFill>
              </a:rPr>
              <a:t>Erfolgsstory &amp; </a:t>
            </a:r>
            <a:r>
              <a:rPr lang="de-DE" sz="6000" b="1" dirty="0" err="1">
                <a:solidFill>
                  <a:srgbClr val="137C9B"/>
                </a:solidFill>
              </a:rPr>
              <a:t>Mindset</a:t>
            </a:r>
            <a:r>
              <a:rPr lang="de-DE" sz="6000" b="1" dirty="0">
                <a:solidFill>
                  <a:srgbClr val="137C9B"/>
                </a:solidFill>
              </a:rPr>
              <a:t> 2000 </a:t>
            </a:r>
          </a:p>
          <a:p>
            <a:pPr algn="ctr"/>
            <a:endParaRPr lang="de-DE" b="1" dirty="0"/>
          </a:p>
          <a:p>
            <a:pPr algn="ctr"/>
            <a:r>
              <a:rPr lang="de-DE" sz="4400" dirty="0"/>
              <a:t>vom Garten- und Landschaftsbauer </a:t>
            </a:r>
          </a:p>
          <a:p>
            <a:pPr algn="ctr"/>
            <a:r>
              <a:rPr lang="de-DE" sz="4400" dirty="0"/>
              <a:t>zum Konzern</a:t>
            </a:r>
            <a:endParaRPr lang="de-DE" sz="3200" dirty="0"/>
          </a:p>
          <a:p>
            <a:endParaRPr lang="de-DE" sz="8000" b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C430F56-56C7-4E4C-9353-2979D60778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2435" t="37386" r="55763" b="31366"/>
          <a:stretch/>
        </p:blipFill>
        <p:spPr>
          <a:xfrm>
            <a:off x="371129" y="532768"/>
            <a:ext cx="698616" cy="7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80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6" y="1801058"/>
            <a:ext cx="8947639" cy="3667529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/>
              <a:t>Direktkontakte &amp; Kaltakquise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/>
              <a:t>über Dritte an Andere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/>
              <a:t>Aufbau eines Netzwerkes,</a:t>
            </a:r>
          </a:p>
          <a:p>
            <a:r>
              <a:rPr lang="de-DE" sz="2400" dirty="0"/>
              <a:t>    Motoren generieren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2400" dirty="0"/>
              <a:t>Empfehlungen </a:t>
            </a:r>
            <a:r>
              <a:rPr lang="de-DE" sz="1600" dirty="0"/>
              <a:t>(Vorverkauf / Abschlussbedingung)</a:t>
            </a:r>
            <a:endParaRPr lang="de-DE" sz="1800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r>
              <a:rPr lang="de-DE" sz="2400" dirty="0"/>
              <a:t>	Empfehlungsmotoren &amp; Schlüsselfiguren </a:t>
            </a:r>
            <a:endParaRPr lang="de-DE" sz="2400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67882" y="370203"/>
            <a:ext cx="9710543" cy="1325563"/>
          </a:xfrm>
        </p:spPr>
        <p:txBody>
          <a:bodyPr/>
          <a:lstStyle/>
          <a:p>
            <a:r>
              <a:rPr lang="de-DE" dirty="0"/>
              <a:t>Die Strategie – Zugangswege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98DEB7F6-EC54-4DD9-BF98-F6114FBF402C}"/>
              </a:ext>
            </a:extLst>
          </p:cNvPr>
          <p:cNvGrpSpPr/>
          <p:nvPr/>
        </p:nvGrpSpPr>
        <p:grpSpPr>
          <a:xfrm>
            <a:off x="4963431" y="1944201"/>
            <a:ext cx="3979169" cy="2856381"/>
            <a:chOff x="4963431" y="1944201"/>
            <a:chExt cx="3979169" cy="2856381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3431" y="2139025"/>
              <a:ext cx="3476319" cy="2661557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44865">
              <a:off x="8294887" y="4064196"/>
              <a:ext cx="647713" cy="647713"/>
            </a:xfrm>
            <a:prstGeom prst="rect">
              <a:avLst/>
            </a:prstGeom>
          </p:spPr>
        </p:pic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9955" y="1944201"/>
              <a:ext cx="535164" cy="535164"/>
            </a:xfrm>
            <a:prstGeom prst="rect">
              <a:avLst/>
            </a:prstGeom>
          </p:spPr>
        </p:pic>
      </p:grpSp>
      <p:pic>
        <p:nvPicPr>
          <p:cNvPr id="13" name="Grafik 12">
            <a:extLst>
              <a:ext uri="{FF2B5EF4-FFF2-40B4-BE49-F238E27FC236}">
                <a16:creationId xmlns:a16="http://schemas.microsoft.com/office/drawing/2014/main" id="{26D18B17-8AC5-46B3-87EE-DA7D9F121D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45893" t="38390" r="44205" b="30963"/>
          <a:stretch/>
        </p:blipFill>
        <p:spPr>
          <a:xfrm>
            <a:off x="393909" y="527988"/>
            <a:ext cx="603663" cy="75705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C75FA560-E191-4320-9330-0205A0C90F35}"/>
              </a:ext>
            </a:extLst>
          </p:cNvPr>
          <p:cNvSpPr txBox="1"/>
          <p:nvPr/>
        </p:nvSpPr>
        <p:spPr>
          <a:xfrm>
            <a:off x="7030877" y="5541459"/>
            <a:ext cx="5990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137C9B"/>
                </a:solidFill>
                <a:sym typeface="Wingdings" panose="05000000000000000000" pitchFamily="2" charset="2"/>
              </a:rPr>
              <a:t> </a:t>
            </a:r>
            <a:r>
              <a:rPr lang="de-DE" sz="2400" b="1" u="sng" dirty="0">
                <a:solidFill>
                  <a:srgbClr val="137C9B"/>
                </a:solidFill>
                <a:sym typeface="Wingdings" panose="05000000000000000000" pitchFamily="2" charset="2"/>
              </a:rPr>
              <a:t>Der Königsweg</a:t>
            </a:r>
            <a:endParaRPr lang="de-DE" sz="2400" b="1" dirty="0">
              <a:solidFill>
                <a:srgbClr val="137C9B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C7058A2-D7C8-4923-9859-B79499BBE03A}"/>
              </a:ext>
            </a:extLst>
          </p:cNvPr>
          <p:cNvSpPr txBox="1"/>
          <p:nvPr/>
        </p:nvSpPr>
        <p:spPr>
          <a:xfrm>
            <a:off x="3255324" y="3244334"/>
            <a:ext cx="6510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D232DEB-4BCA-49C9-A0FA-924BDCF44B63}"/>
              </a:ext>
            </a:extLst>
          </p:cNvPr>
          <p:cNvGrpSpPr/>
          <p:nvPr/>
        </p:nvGrpSpPr>
        <p:grpSpPr>
          <a:xfrm>
            <a:off x="8499889" y="1506659"/>
            <a:ext cx="3052391" cy="2718820"/>
            <a:chOff x="7271202" y="1314731"/>
            <a:chExt cx="4376058" cy="2688098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 rotWithShape="1">
            <a:blip r:embed="rId6"/>
            <a:srcRect l="3445" t="25572" r="3176" b="50127"/>
            <a:stretch/>
          </p:blipFill>
          <p:spPr>
            <a:xfrm>
              <a:off x="7271202" y="1314731"/>
              <a:ext cx="4376058" cy="535915"/>
            </a:xfrm>
            <a:prstGeom prst="rect">
              <a:avLst/>
            </a:prstGeom>
          </p:spPr>
        </p:pic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702"/>
            <a:stretch/>
          </p:blipFill>
          <p:spPr>
            <a:xfrm>
              <a:off x="7271202" y="1850646"/>
              <a:ext cx="4376058" cy="2152183"/>
            </a:xfrm>
            <a:prstGeom prst="rect">
              <a:avLst/>
            </a:prstGeom>
          </p:spPr>
        </p:pic>
      </p:grpSp>
      <p:pic>
        <p:nvPicPr>
          <p:cNvPr id="19" name="Grafik 18">
            <a:extLst>
              <a:ext uri="{FF2B5EF4-FFF2-40B4-BE49-F238E27FC236}">
                <a16:creationId xmlns:a16="http://schemas.microsoft.com/office/drawing/2014/main" id="{72117596-45D4-408F-AA90-8C210768E7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8636" t="43178" r="31452" b="25768"/>
          <a:stretch/>
        </p:blipFill>
        <p:spPr>
          <a:xfrm>
            <a:off x="10762860" y="4701447"/>
            <a:ext cx="1208517" cy="1534280"/>
          </a:xfrm>
          <a:prstGeom prst="rect">
            <a:avLst/>
          </a:prstGeom>
        </p:spPr>
      </p:pic>
      <p:pic>
        <p:nvPicPr>
          <p:cNvPr id="20" name="Grafik 19" descr="Chevronpfeile mit einfarbiger Füllung">
            <a:extLst>
              <a:ext uri="{FF2B5EF4-FFF2-40B4-BE49-F238E27FC236}">
                <a16:creationId xmlns:a16="http://schemas.microsoft.com/office/drawing/2014/main" id="{CBEE9DF9-3BD2-4012-8FBE-27D786EAC99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3474" y="52925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2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E8050F1-2C74-40E9-B45A-78C6F3AEF5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B7C25B45-51A5-44B5-A63E-CA79E1B9A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888" y="2003703"/>
            <a:ext cx="11550263" cy="4795837"/>
          </a:xfrm>
        </p:spPr>
        <p:txBody>
          <a:bodyPr/>
          <a:lstStyle/>
          <a:p>
            <a:r>
              <a:rPr lang="de-DE" sz="2400" dirty="0">
                <a:solidFill>
                  <a:srgbClr val="137C9B"/>
                </a:solidFill>
              </a:rPr>
              <a:t>WO</a:t>
            </a:r>
            <a:r>
              <a:rPr lang="de-DE" sz="2400" dirty="0"/>
              <a:t>	Umfeld, Kundenstamm/Kundentermine, Messe, Veranstaltungen, 		Tag der offenen Tür, </a:t>
            </a:r>
          </a:p>
          <a:p>
            <a:endParaRPr lang="de-DE" sz="1600" dirty="0"/>
          </a:p>
          <a:p>
            <a:pPr>
              <a:spcBef>
                <a:spcPts val="0"/>
              </a:spcBef>
            </a:pPr>
            <a:r>
              <a:rPr lang="de-DE" sz="2400" dirty="0">
                <a:solidFill>
                  <a:srgbClr val="137C9B"/>
                </a:solidFill>
              </a:rPr>
              <a:t>WIE</a:t>
            </a:r>
            <a:r>
              <a:rPr lang="de-DE" sz="2400" dirty="0"/>
              <a:t>	</a:t>
            </a:r>
            <a:r>
              <a:rPr lang="de-DE" sz="1800" dirty="0"/>
              <a:t>► </a:t>
            </a:r>
            <a:r>
              <a:rPr lang="de-DE" sz="2400" dirty="0"/>
              <a:t>Kenne einen der einen kennt</a:t>
            </a:r>
          </a:p>
          <a:p>
            <a:pPr>
              <a:spcBef>
                <a:spcPts val="0"/>
              </a:spcBef>
            </a:pPr>
            <a:r>
              <a:rPr lang="de-DE" sz="2400" dirty="0"/>
              <a:t>	</a:t>
            </a:r>
            <a:r>
              <a:rPr lang="de-DE" sz="1800" dirty="0"/>
              <a:t>► </a:t>
            </a:r>
            <a:r>
              <a:rPr lang="de-DE" sz="2400" dirty="0"/>
              <a:t>Direkte Ansprache – sag was Du willst, bekomme was Du willst</a:t>
            </a:r>
          </a:p>
          <a:p>
            <a:pPr>
              <a:spcBef>
                <a:spcPts val="0"/>
              </a:spcBef>
            </a:pPr>
            <a:r>
              <a:rPr lang="de-DE" sz="1800" dirty="0"/>
              <a:t>	► </a:t>
            </a:r>
            <a:r>
              <a:rPr lang="de-DE" sz="2400" dirty="0"/>
              <a:t>Es gibt kein falsch:</a:t>
            </a:r>
          </a:p>
          <a:p>
            <a:pPr marL="1714500" lvl="3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de-DE" sz="2400" dirty="0">
                <a:solidFill>
                  <a:srgbClr val="1D2D4B"/>
                </a:solidFill>
              </a:rPr>
              <a:t>machen, scheitern, lernen (vermutlich mehrfach)</a:t>
            </a:r>
          </a:p>
          <a:p>
            <a:pPr marL="1714500" lvl="3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de-DE" sz="2400" dirty="0">
                <a:solidFill>
                  <a:srgbClr val="1D2D4B"/>
                </a:solidFill>
              </a:rPr>
              <a:t>machen, fast geschafft, lernen</a:t>
            </a:r>
          </a:p>
          <a:p>
            <a:pPr marL="1714500" lvl="3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de-DE" sz="2400" dirty="0">
                <a:solidFill>
                  <a:srgbClr val="1D2D4B"/>
                </a:solidFill>
              </a:rPr>
              <a:t>machen, (gibt`s doch gar nicht) hat geklappt </a:t>
            </a:r>
          </a:p>
          <a:p>
            <a:pPr marL="1714500" lvl="3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de-DE" sz="2400" dirty="0">
                <a:solidFill>
                  <a:srgbClr val="1D2D4B"/>
                </a:solidFill>
              </a:rPr>
              <a:t>ohne Niederlage – keine Freude bei Erfolg</a:t>
            </a:r>
          </a:p>
          <a:p>
            <a:pPr lvl="3">
              <a:spcBef>
                <a:spcPts val="0"/>
              </a:spcBef>
            </a:pPr>
            <a:endParaRPr lang="de-DE" sz="2400" dirty="0">
              <a:solidFill>
                <a:srgbClr val="1D2D4B"/>
              </a:solidFill>
            </a:endParaRPr>
          </a:p>
          <a:p>
            <a:endParaRPr lang="de-DE" sz="1600" dirty="0"/>
          </a:p>
          <a:p>
            <a:r>
              <a:rPr lang="de-DE" sz="2400" dirty="0">
                <a:solidFill>
                  <a:srgbClr val="137C9B"/>
                </a:solidFill>
              </a:rPr>
              <a:t>WER</a:t>
            </a:r>
            <a:r>
              <a:rPr lang="de-DE" sz="2400" dirty="0"/>
              <a:t>	Verkäufer, Gebietsleiter, Steuerberater, Geschäftsführer, begeisterte Kunden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3381BAF-9AB5-485A-94E7-C684D2C9EB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9740" t="41086" r="19156" b="33699"/>
          <a:stretch/>
        </p:blipFill>
        <p:spPr>
          <a:xfrm>
            <a:off x="291658" y="490857"/>
            <a:ext cx="947076" cy="87150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08DA73F9-5927-429E-AF49-A14052C99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78" y="370203"/>
            <a:ext cx="9609647" cy="1325563"/>
          </a:xfrm>
        </p:spPr>
        <p:txBody>
          <a:bodyPr>
            <a:normAutofit/>
          </a:bodyPr>
          <a:lstStyle/>
          <a:p>
            <a:r>
              <a:rPr lang="de-DE" dirty="0"/>
              <a:t>Motoren generieren – wo / wie / WER</a:t>
            </a:r>
          </a:p>
        </p:txBody>
      </p:sp>
    </p:spTree>
    <p:extLst>
      <p:ext uri="{BB962C8B-B14F-4D97-AF65-F5344CB8AC3E}">
        <p14:creationId xmlns:p14="http://schemas.microsoft.com/office/powerpoint/2010/main" val="272015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D846B18-AAAE-459C-A55A-EE1D1DCD4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1F5904-612C-40E8-8C70-79C0086D5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1793140"/>
          </a:xfrm>
        </p:spPr>
        <p:txBody>
          <a:bodyPr/>
          <a:lstStyle/>
          <a:p>
            <a:r>
              <a:rPr lang="de-DE" sz="2400" dirty="0"/>
              <a:t>Welche Tür kann der Motor für mich öffnen?</a:t>
            </a:r>
          </a:p>
          <a:p>
            <a:pPr marL="0" indent="0">
              <a:buNone/>
            </a:pPr>
            <a:r>
              <a:rPr lang="de-DE" sz="2400" dirty="0"/>
              <a:t>	 ► Konkrete Beispiele (Namen, Veranstaltungen, Branchen)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sz="2400" dirty="0"/>
              <a:t>Welche zusätzlichen Motoren kennt der Motor?</a:t>
            </a:r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F81C7D2-13C4-4B34-BE98-27D4FC005E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9740" t="41086" r="19156" b="33699"/>
          <a:stretch/>
        </p:blipFill>
        <p:spPr>
          <a:xfrm>
            <a:off x="291658" y="490857"/>
            <a:ext cx="947076" cy="871507"/>
          </a:xfrm>
          <a:prstGeom prst="rect">
            <a:avLst/>
          </a:prstGeom>
        </p:spPr>
      </p:pic>
      <p:sp>
        <p:nvSpPr>
          <p:cNvPr id="6" name="Titel 3">
            <a:extLst>
              <a:ext uri="{FF2B5EF4-FFF2-40B4-BE49-F238E27FC236}">
                <a16:creationId xmlns:a16="http://schemas.microsoft.com/office/drawing/2014/main" id="{145A09AE-1B8B-421D-9241-B32A1CA502FA}"/>
              </a:ext>
            </a:extLst>
          </p:cNvPr>
          <p:cNvSpPr txBox="1">
            <a:spLocks/>
          </p:cNvSpPr>
          <p:nvPr/>
        </p:nvSpPr>
        <p:spPr>
          <a:xfrm>
            <a:off x="1068778" y="370203"/>
            <a:ext cx="96096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/>
              <a:t>Motoren vorhanden – und jetzt?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6864C8E-3C85-4523-ABB6-AA714BB30703}"/>
              </a:ext>
            </a:extLst>
          </p:cNvPr>
          <p:cNvSpPr txBox="1"/>
          <p:nvPr/>
        </p:nvSpPr>
        <p:spPr>
          <a:xfrm>
            <a:off x="1607371" y="4512410"/>
            <a:ext cx="8864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b="1" dirty="0">
                <a:solidFill>
                  <a:srgbClr val="137C9B"/>
                </a:solidFill>
              </a:rPr>
              <a:t>Termine machen – auf geht`s – Mindset prüfen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902EC2F-79EB-4A4B-86E8-5871B9820D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2435" t="37386" r="55763" b="31366"/>
          <a:stretch/>
        </p:blipFill>
        <p:spPr>
          <a:xfrm>
            <a:off x="9080380" y="3863271"/>
            <a:ext cx="1184539" cy="127089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05424DC-A39B-411B-995E-AE417E6860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5860" t="44412" r="30747" b="26384"/>
          <a:stretch/>
        </p:blipFill>
        <p:spPr>
          <a:xfrm>
            <a:off x="9674343" y="4688725"/>
            <a:ext cx="1632858" cy="1442852"/>
          </a:xfrm>
          <a:prstGeom prst="rect">
            <a:avLst/>
          </a:prstGeom>
        </p:spPr>
      </p:pic>
      <p:pic>
        <p:nvPicPr>
          <p:cNvPr id="17" name="Grafik 16" descr="Chevronpfeile mit einfarbiger Füllung">
            <a:extLst>
              <a:ext uri="{FF2B5EF4-FFF2-40B4-BE49-F238E27FC236}">
                <a16:creationId xmlns:a16="http://schemas.microsoft.com/office/drawing/2014/main" id="{5AC9ACF6-A9F8-4CFD-9238-E05E9DF02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971" y="42891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46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Verabredung mit sich selbst einhalten – </a:t>
            </a:r>
            <a:r>
              <a:rPr lang="de-DE" dirty="0">
                <a:solidFill>
                  <a:srgbClr val="137C9B"/>
                </a:solidFill>
              </a:rPr>
              <a:t>KONSEQUENT</a:t>
            </a:r>
          </a:p>
          <a:p>
            <a:r>
              <a:rPr lang="de-DE" dirty="0"/>
              <a:t>	</a:t>
            </a:r>
            <a:r>
              <a:rPr lang="de-DE" sz="2000" dirty="0"/>
              <a:t> ► </a:t>
            </a:r>
            <a:r>
              <a:rPr lang="de-DE" dirty="0"/>
              <a:t>Unzuverlässigkeit bei Dritten wird nicht toleriert, warum dann bei sich selbst</a:t>
            </a:r>
          </a:p>
          <a:p>
            <a:r>
              <a:rPr lang="de-DE" dirty="0"/>
              <a:t>	</a:t>
            </a:r>
            <a:r>
              <a:rPr lang="de-DE" sz="2000" dirty="0"/>
              <a:t> ► </a:t>
            </a:r>
            <a:r>
              <a:rPr lang="de-DE" dirty="0"/>
              <a:t>keine Ablenkung (Besuch, Telefon, Mail, WhatsApp)</a:t>
            </a:r>
          </a:p>
          <a:p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Einwände entkräften – nicht selbst liefern – das geht nicht weil, ….</a:t>
            </a:r>
          </a:p>
          <a:p>
            <a:endParaRPr lang="de-DE" dirty="0"/>
          </a:p>
          <a:p>
            <a:pPr algn="ctr"/>
            <a:r>
              <a:rPr lang="de-DE" dirty="0">
                <a:solidFill>
                  <a:srgbClr val="137C9B"/>
                </a:solidFill>
              </a:rPr>
              <a:t>Keine Hürden sehen, die es nicht gibt. </a:t>
            </a:r>
          </a:p>
          <a:p>
            <a:pPr algn="ctr"/>
            <a:r>
              <a:rPr lang="de-DE" dirty="0">
                <a:solidFill>
                  <a:srgbClr val="137C9B"/>
                </a:solidFill>
              </a:rPr>
              <a:t>Schwierigkeiten lösen wir, wenn sie auftreten, nicht wenn sie gar nicht erscheinen.</a:t>
            </a:r>
          </a:p>
          <a:p>
            <a:r>
              <a:rPr lang="de-DE" dirty="0"/>
              <a:t>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69744" y="370203"/>
            <a:ext cx="9608681" cy="1325563"/>
          </a:xfrm>
        </p:spPr>
        <p:txBody>
          <a:bodyPr/>
          <a:lstStyle/>
          <a:p>
            <a:r>
              <a:rPr lang="de-DE" dirty="0"/>
              <a:t>Mindset 2024 - Vorbereitung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00E760F-B110-43C2-AD56-ADBC841B91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2435" t="37386" r="55763" b="31366"/>
          <a:stretch/>
        </p:blipFill>
        <p:spPr>
          <a:xfrm>
            <a:off x="371129" y="532768"/>
            <a:ext cx="698616" cy="7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86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Ballast abwerfen – da kommt noch was, es könnte noch … 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de-DE" dirty="0"/>
              <a:t> Vorstellung was alles klappt – Erfolg der Zukunft sehen – immer, immer wieder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56904" y="370203"/>
            <a:ext cx="9621522" cy="1325563"/>
          </a:xfrm>
        </p:spPr>
        <p:txBody>
          <a:bodyPr/>
          <a:lstStyle/>
          <a:p>
            <a:r>
              <a:rPr lang="de-DE" dirty="0"/>
              <a:t>Mindset 2024 - Vorbereitung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37FB65F-7A9D-49EA-B1D3-F3824E027C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2435" t="37386" r="55763" b="31366"/>
          <a:stretch/>
        </p:blipFill>
        <p:spPr>
          <a:xfrm>
            <a:off x="371129" y="532768"/>
            <a:ext cx="698616" cy="7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5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4000" dirty="0">
                <a:solidFill>
                  <a:srgbClr val="137C9B"/>
                </a:solidFill>
              </a:rPr>
              <a:t>Abschluss &amp; </a:t>
            </a:r>
            <a:r>
              <a:rPr lang="de-DE" sz="4000" dirty="0" err="1">
                <a:solidFill>
                  <a:srgbClr val="137C9B"/>
                </a:solidFill>
              </a:rPr>
              <a:t>Empfehlungsnahme</a:t>
            </a:r>
            <a:r>
              <a:rPr lang="de-DE" sz="4000" dirty="0">
                <a:solidFill>
                  <a:srgbClr val="137C9B"/>
                </a:solidFill>
              </a:rPr>
              <a:t> – </a:t>
            </a:r>
          </a:p>
          <a:p>
            <a:r>
              <a:rPr lang="de-DE" sz="4000" dirty="0">
                <a:solidFill>
                  <a:srgbClr val="137C9B"/>
                </a:solidFill>
              </a:rPr>
              <a:t>Bedingung &amp; Selbstverständlichkeit</a:t>
            </a:r>
          </a:p>
          <a:p>
            <a:endParaRPr lang="de-DE" sz="40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/>
              <a:t>Ross &amp; Reiter werden nicht genannt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/>
              <a:t>Die Geschichte vom „entrissenen“ Maklerauftrag</a:t>
            </a:r>
            <a:endParaRPr lang="de-DE" sz="36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/>
              <a:t>Die goldene Regel (Ein Danke und der nächste Bitte)</a:t>
            </a:r>
          </a:p>
          <a:p>
            <a:endParaRPr lang="de-DE" sz="3600" dirty="0"/>
          </a:p>
          <a:p>
            <a:endParaRPr lang="de-DE" b="1" dirty="0"/>
          </a:p>
          <a:p>
            <a:endParaRPr lang="de-DE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86592" y="370203"/>
            <a:ext cx="9591834" cy="1325563"/>
          </a:xfrm>
        </p:spPr>
        <p:txBody>
          <a:bodyPr/>
          <a:lstStyle/>
          <a:p>
            <a:r>
              <a:rPr lang="de-DE" dirty="0"/>
              <a:t>Mindset 2024 – Termin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C9D330E-8AC1-410E-B2E7-7EF20E4037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2435" t="37386" r="55763" b="31366"/>
          <a:stretch/>
        </p:blipFill>
        <p:spPr>
          <a:xfrm>
            <a:off x="371129" y="532768"/>
            <a:ext cx="698616" cy="7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6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440</Words>
  <Application>Microsoft Office PowerPoint</Application>
  <PresentationFormat>Breitbild</PresentationFormat>
  <Paragraphs>107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Wingdings</vt:lpstr>
      <vt:lpstr>Design_afm</vt:lpstr>
      <vt:lpstr>ZW II 2024 | 20.06.2024 </vt:lpstr>
      <vt:lpstr>Agenda</vt:lpstr>
      <vt:lpstr>PowerPoint-Präsentation</vt:lpstr>
      <vt:lpstr>Die Strategie – Zugangswege</vt:lpstr>
      <vt:lpstr>Motoren generieren – wo / wie / WER</vt:lpstr>
      <vt:lpstr>PowerPoint-Präsentation</vt:lpstr>
      <vt:lpstr>Mindset 2024 - Vorbereitung</vt:lpstr>
      <vt:lpstr>Mindset 2024 - Vorbereitung</vt:lpstr>
      <vt:lpstr>Mindset 2024 – Termin </vt:lpstr>
      <vt:lpstr>Mindset 2024 – Termin –  wissen ist gut, machen ist besser</vt:lpstr>
      <vt:lpstr>Mindset 2024 – Termin 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Bröer, Yannick</dc:creator>
  <cp:lastModifiedBy>Gregorowitsch, Sventje</cp:lastModifiedBy>
  <cp:revision>111</cp:revision>
  <cp:lastPrinted>2019-08-21T13:01:55Z</cp:lastPrinted>
  <dcterms:created xsi:type="dcterms:W3CDTF">2024-04-25T06:34:59Z</dcterms:created>
  <dcterms:modified xsi:type="dcterms:W3CDTF">2024-06-14T13:22:06Z</dcterms:modified>
</cp:coreProperties>
</file>