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5"/>
  </p:notesMasterIdLst>
  <p:sldIdLst>
    <p:sldId id="370" r:id="rId2"/>
    <p:sldId id="437" r:id="rId3"/>
    <p:sldId id="453" r:id="rId4"/>
    <p:sldId id="440" r:id="rId5"/>
    <p:sldId id="455" r:id="rId6"/>
    <p:sldId id="441" r:id="rId7"/>
    <p:sldId id="444" r:id="rId8"/>
    <p:sldId id="456" r:id="rId9"/>
    <p:sldId id="457" r:id="rId10"/>
    <p:sldId id="458" r:id="rId11"/>
    <p:sldId id="459" r:id="rId12"/>
    <p:sldId id="460" r:id="rId13"/>
    <p:sldId id="461" r:id="rId14"/>
  </p:sldIdLst>
  <p:sldSz cx="9144000" cy="6858000" type="screen4x3"/>
  <p:notesSz cx="6669088" cy="9926638"/>
  <p:defaultTextStyle>
    <a:defPPr>
      <a:defRPr lang="de-DE"/>
    </a:defPPr>
    <a:lvl1pPr algn="l" rtl="0" fontAlgn="base">
      <a:spcBef>
        <a:spcPct val="0"/>
      </a:spcBef>
      <a:spcAft>
        <a:spcPct val="0"/>
      </a:spcAft>
      <a:defRPr sz="1600" kern="1200">
        <a:solidFill>
          <a:srgbClr val="1D2D4B"/>
        </a:solidFill>
        <a:latin typeface="Arial" pitchFamily="34" charset="0"/>
        <a:ea typeface="ＭＳ Ｐゴシック" pitchFamily="34" charset="-128"/>
        <a:cs typeface="+mn-cs"/>
      </a:defRPr>
    </a:lvl1pPr>
    <a:lvl2pPr marL="457200" algn="l" rtl="0" fontAlgn="base">
      <a:spcBef>
        <a:spcPct val="0"/>
      </a:spcBef>
      <a:spcAft>
        <a:spcPct val="0"/>
      </a:spcAft>
      <a:defRPr sz="1600" kern="1200">
        <a:solidFill>
          <a:srgbClr val="1D2D4B"/>
        </a:solidFill>
        <a:latin typeface="Arial" pitchFamily="34" charset="0"/>
        <a:ea typeface="ＭＳ Ｐゴシック" pitchFamily="34" charset="-128"/>
        <a:cs typeface="+mn-cs"/>
      </a:defRPr>
    </a:lvl2pPr>
    <a:lvl3pPr marL="914400" algn="l" rtl="0" fontAlgn="base">
      <a:spcBef>
        <a:spcPct val="0"/>
      </a:spcBef>
      <a:spcAft>
        <a:spcPct val="0"/>
      </a:spcAft>
      <a:defRPr sz="1600" kern="1200">
        <a:solidFill>
          <a:srgbClr val="1D2D4B"/>
        </a:solidFill>
        <a:latin typeface="Arial" pitchFamily="34" charset="0"/>
        <a:ea typeface="ＭＳ Ｐゴシック" pitchFamily="34" charset="-128"/>
        <a:cs typeface="+mn-cs"/>
      </a:defRPr>
    </a:lvl3pPr>
    <a:lvl4pPr marL="1371600" algn="l" rtl="0" fontAlgn="base">
      <a:spcBef>
        <a:spcPct val="0"/>
      </a:spcBef>
      <a:spcAft>
        <a:spcPct val="0"/>
      </a:spcAft>
      <a:defRPr sz="1600" kern="1200">
        <a:solidFill>
          <a:srgbClr val="1D2D4B"/>
        </a:solidFill>
        <a:latin typeface="Arial" pitchFamily="34" charset="0"/>
        <a:ea typeface="ＭＳ Ｐゴシック" pitchFamily="34" charset="-128"/>
        <a:cs typeface="+mn-cs"/>
      </a:defRPr>
    </a:lvl4pPr>
    <a:lvl5pPr marL="1828800" algn="l" rtl="0" fontAlgn="base">
      <a:spcBef>
        <a:spcPct val="0"/>
      </a:spcBef>
      <a:spcAft>
        <a:spcPct val="0"/>
      </a:spcAft>
      <a:defRPr sz="1600" kern="1200">
        <a:solidFill>
          <a:srgbClr val="1D2D4B"/>
        </a:solidFill>
        <a:latin typeface="Arial" pitchFamily="34" charset="0"/>
        <a:ea typeface="ＭＳ Ｐゴシック" pitchFamily="34" charset="-128"/>
        <a:cs typeface="+mn-cs"/>
      </a:defRPr>
    </a:lvl5pPr>
    <a:lvl6pPr marL="2286000" algn="l" defTabSz="914400" rtl="0" eaLnBrk="1" latinLnBrk="0" hangingPunct="1">
      <a:defRPr sz="1600" kern="1200">
        <a:solidFill>
          <a:srgbClr val="1D2D4B"/>
        </a:solidFill>
        <a:latin typeface="Arial" pitchFamily="34" charset="0"/>
        <a:ea typeface="ＭＳ Ｐゴシック" pitchFamily="34" charset="-128"/>
        <a:cs typeface="+mn-cs"/>
      </a:defRPr>
    </a:lvl6pPr>
    <a:lvl7pPr marL="2743200" algn="l" defTabSz="914400" rtl="0" eaLnBrk="1" latinLnBrk="0" hangingPunct="1">
      <a:defRPr sz="1600" kern="1200">
        <a:solidFill>
          <a:srgbClr val="1D2D4B"/>
        </a:solidFill>
        <a:latin typeface="Arial" pitchFamily="34" charset="0"/>
        <a:ea typeface="ＭＳ Ｐゴシック" pitchFamily="34" charset="-128"/>
        <a:cs typeface="+mn-cs"/>
      </a:defRPr>
    </a:lvl7pPr>
    <a:lvl8pPr marL="3200400" algn="l" defTabSz="914400" rtl="0" eaLnBrk="1" latinLnBrk="0" hangingPunct="1">
      <a:defRPr sz="1600" kern="1200">
        <a:solidFill>
          <a:srgbClr val="1D2D4B"/>
        </a:solidFill>
        <a:latin typeface="Arial" pitchFamily="34" charset="0"/>
        <a:ea typeface="ＭＳ Ｐゴシック" pitchFamily="34" charset="-128"/>
        <a:cs typeface="+mn-cs"/>
      </a:defRPr>
    </a:lvl8pPr>
    <a:lvl9pPr marL="3657600" algn="l" defTabSz="914400" rtl="0" eaLnBrk="1" latinLnBrk="0" hangingPunct="1">
      <a:defRPr sz="1600" kern="1200">
        <a:solidFill>
          <a:srgbClr val="1D2D4B"/>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C0C0C0"/>
    <a:srgbClr val="DDDDDD"/>
    <a:srgbClr val="D6D6D6"/>
    <a:srgbClr val="3D75CF"/>
    <a:srgbClr val="5F5FD7"/>
    <a:srgbClr val="3333CC"/>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356" y="-84"/>
      </p:cViewPr>
      <p:guideLst>
        <p:guide orient="horz" pos="663"/>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1" y="1"/>
            <a:ext cx="2889209" cy="496332"/>
          </a:xfrm>
          <a:prstGeom prst="rect">
            <a:avLst/>
          </a:prstGeom>
          <a:noFill/>
          <a:ln w="9525">
            <a:noFill/>
            <a:miter lim="800000"/>
            <a:headEnd/>
            <a:tailEnd/>
          </a:ln>
          <a:effectLst/>
        </p:spPr>
        <p:txBody>
          <a:bodyPr vert="horz" wrap="square" lIns="90967" tIns="45483" rIns="90967" bIns="45483" numCol="1" anchor="t" anchorCtr="0" compatLnSpc="1">
            <a:prstTxWarp prst="textNoShape">
              <a:avLst/>
            </a:prstTxWarp>
          </a:bodyPr>
          <a:lstStyle>
            <a:lvl1pPr algn="l">
              <a:defRPr sz="1100">
                <a:solidFill>
                  <a:schemeClr val="tx1"/>
                </a:solidFill>
                <a:ea typeface="+mn-ea"/>
                <a:cs typeface="+mn-cs"/>
              </a:defRPr>
            </a:lvl1pPr>
          </a:lstStyle>
          <a:p>
            <a:pPr>
              <a:defRPr/>
            </a:pPr>
            <a:endParaRPr lang="de-DE" dirty="0"/>
          </a:p>
        </p:txBody>
      </p:sp>
      <p:sp>
        <p:nvSpPr>
          <p:cNvPr id="15363" name="Rectangle 3"/>
          <p:cNvSpPr>
            <a:spLocks noGrp="1" noChangeArrowheads="1"/>
          </p:cNvSpPr>
          <p:nvPr>
            <p:ph type="dt" idx="1"/>
          </p:nvPr>
        </p:nvSpPr>
        <p:spPr bwMode="auto">
          <a:xfrm>
            <a:off x="3778317" y="1"/>
            <a:ext cx="2889209" cy="496332"/>
          </a:xfrm>
          <a:prstGeom prst="rect">
            <a:avLst/>
          </a:prstGeom>
          <a:noFill/>
          <a:ln w="9525">
            <a:noFill/>
            <a:miter lim="800000"/>
            <a:headEnd/>
            <a:tailEnd/>
          </a:ln>
          <a:effectLst/>
        </p:spPr>
        <p:txBody>
          <a:bodyPr vert="horz" wrap="square" lIns="90967" tIns="45483" rIns="90967" bIns="45483" numCol="1" anchor="t" anchorCtr="0" compatLnSpc="1">
            <a:prstTxWarp prst="textNoShape">
              <a:avLst/>
            </a:prstTxWarp>
          </a:bodyPr>
          <a:lstStyle>
            <a:lvl1pPr algn="r">
              <a:defRPr sz="1100">
                <a:solidFill>
                  <a:schemeClr val="tx1"/>
                </a:solidFill>
                <a:ea typeface="+mn-ea"/>
                <a:cs typeface="+mn-cs"/>
              </a:defRPr>
            </a:lvl1pPr>
          </a:lstStyle>
          <a:p>
            <a:pPr>
              <a:defRPr/>
            </a:pPr>
            <a:endParaRPr lang="de-DE" dirty="0"/>
          </a:p>
        </p:txBody>
      </p:sp>
      <p:sp>
        <p:nvSpPr>
          <p:cNvPr id="5124"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67223" y="4715153"/>
            <a:ext cx="5334645" cy="4466987"/>
          </a:xfrm>
          <a:prstGeom prst="rect">
            <a:avLst/>
          </a:prstGeom>
          <a:noFill/>
          <a:ln w="9525">
            <a:noFill/>
            <a:miter lim="800000"/>
            <a:headEnd/>
            <a:tailEnd/>
          </a:ln>
          <a:effectLst/>
        </p:spPr>
        <p:txBody>
          <a:bodyPr vert="horz" wrap="square" lIns="90967" tIns="45483" rIns="90967" bIns="45483"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5366" name="Rectangle 6"/>
          <p:cNvSpPr>
            <a:spLocks noGrp="1" noChangeArrowheads="1"/>
          </p:cNvSpPr>
          <p:nvPr>
            <p:ph type="ftr" sz="quarter" idx="4"/>
          </p:nvPr>
        </p:nvSpPr>
        <p:spPr bwMode="auto">
          <a:xfrm>
            <a:off x="1" y="9428717"/>
            <a:ext cx="2889209" cy="496332"/>
          </a:xfrm>
          <a:prstGeom prst="rect">
            <a:avLst/>
          </a:prstGeom>
          <a:noFill/>
          <a:ln w="9525">
            <a:noFill/>
            <a:miter lim="800000"/>
            <a:headEnd/>
            <a:tailEnd/>
          </a:ln>
          <a:effectLst/>
        </p:spPr>
        <p:txBody>
          <a:bodyPr vert="horz" wrap="square" lIns="90967" tIns="45483" rIns="90967" bIns="45483" numCol="1" anchor="b" anchorCtr="0" compatLnSpc="1">
            <a:prstTxWarp prst="textNoShape">
              <a:avLst/>
            </a:prstTxWarp>
          </a:bodyPr>
          <a:lstStyle>
            <a:lvl1pPr algn="l">
              <a:defRPr sz="1100">
                <a:solidFill>
                  <a:schemeClr val="tx1"/>
                </a:solidFill>
                <a:ea typeface="+mn-ea"/>
                <a:cs typeface="+mn-cs"/>
              </a:defRPr>
            </a:lvl1pPr>
          </a:lstStyle>
          <a:p>
            <a:pPr>
              <a:defRPr/>
            </a:pPr>
            <a:endParaRPr lang="de-DE" dirty="0"/>
          </a:p>
        </p:txBody>
      </p:sp>
      <p:sp>
        <p:nvSpPr>
          <p:cNvPr id="15367" name="Rectangle 7"/>
          <p:cNvSpPr>
            <a:spLocks noGrp="1" noChangeArrowheads="1"/>
          </p:cNvSpPr>
          <p:nvPr>
            <p:ph type="sldNum" sz="quarter" idx="5"/>
          </p:nvPr>
        </p:nvSpPr>
        <p:spPr bwMode="auto">
          <a:xfrm>
            <a:off x="3778317" y="9428717"/>
            <a:ext cx="2889209" cy="496332"/>
          </a:xfrm>
          <a:prstGeom prst="rect">
            <a:avLst/>
          </a:prstGeom>
          <a:noFill/>
          <a:ln w="9525">
            <a:noFill/>
            <a:miter lim="800000"/>
            <a:headEnd/>
            <a:tailEnd/>
          </a:ln>
          <a:effectLst/>
        </p:spPr>
        <p:txBody>
          <a:bodyPr vert="horz" wrap="square" lIns="90967" tIns="45483" rIns="90967" bIns="45483" numCol="1" anchor="b" anchorCtr="0" compatLnSpc="1">
            <a:prstTxWarp prst="textNoShape">
              <a:avLst/>
            </a:prstTxWarp>
          </a:bodyPr>
          <a:lstStyle>
            <a:lvl1pPr algn="r">
              <a:defRPr sz="1100">
                <a:solidFill>
                  <a:schemeClr val="tx1"/>
                </a:solidFill>
                <a:ea typeface="+mn-ea"/>
                <a:cs typeface="+mn-cs"/>
              </a:defRPr>
            </a:lvl1pPr>
          </a:lstStyle>
          <a:p>
            <a:pPr>
              <a:defRPr/>
            </a:pPr>
            <a:fld id="{DAE34B48-03CD-42BE-9D2B-F02EB47BAD8D}" type="slidenum">
              <a:rPr lang="de-DE"/>
              <a:pPr>
                <a:defRPr/>
              </a:pPr>
              <a:t>‹Nr.›</a:t>
            </a:fld>
            <a:endParaRPr 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lgn="ctr">
                <a:defRPr/>
              </a:pPr>
              <a:endParaRPr lang="de-DE" dirty="0">
                <a:ea typeface="+mn-ea"/>
              </a:endParaRPr>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lgn="ctr">
                <a:defRPr/>
              </a:pPr>
              <a:endParaRPr lang="de-DE" dirty="0">
                <a:ea typeface="+mn-ea"/>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323850" y="1484313"/>
            <a:ext cx="77724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323850" y="3429000"/>
            <a:ext cx="7762875" cy="1109663"/>
          </a:xfrm>
        </p:spPr>
        <p:txBody>
          <a:bodyPr/>
          <a:lstStyle>
            <a:lvl1pPr marL="0" indent="0">
              <a:defRPr sz="3200" b="1"/>
            </a:lvl1pPr>
          </a:lstStyle>
          <a:p>
            <a:r>
              <a:rPr lang="de-DE"/>
              <a:t>Formatvorlage des Untertitelmasters durch Klicken bearbeiten</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dirty="0"/>
          </a:p>
        </p:txBody>
      </p:sp>
      <p:sp>
        <p:nvSpPr>
          <p:cNvPr id="5" name="Rectangle 7"/>
          <p:cNvSpPr>
            <a:spLocks noGrp="1" noChangeArrowheads="1"/>
          </p:cNvSpPr>
          <p:nvPr>
            <p:ph type="sldNum" sz="quarter" idx="11"/>
          </p:nvPr>
        </p:nvSpPr>
        <p:spPr>
          <a:ln/>
        </p:spPr>
        <p:txBody>
          <a:bodyPr/>
          <a:lstStyle>
            <a:lvl1pPr>
              <a:defRPr/>
            </a:lvl1pPr>
          </a:lstStyle>
          <a:p>
            <a:pPr>
              <a:defRPr/>
            </a:pPr>
            <a:r>
              <a:rPr lang="de-DE" dirty="0"/>
              <a:t>Seite </a:t>
            </a:r>
            <a:fld id="{0E4C9787-D3CC-426C-BD47-7DD85529DECD}" type="slidenum">
              <a:rPr lang="de-DE"/>
              <a:pPr>
                <a:defRPr/>
              </a:pPr>
              <a:t>‹Nr.›</a:t>
            </a:fld>
            <a:endParaRPr lang="de-DE"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dirty="0"/>
          </a:p>
        </p:txBody>
      </p:sp>
      <p:sp>
        <p:nvSpPr>
          <p:cNvPr id="4" name="Rectangle 7"/>
          <p:cNvSpPr>
            <a:spLocks noGrp="1" noChangeArrowheads="1"/>
          </p:cNvSpPr>
          <p:nvPr>
            <p:ph type="sldNum" sz="quarter" idx="11"/>
          </p:nvPr>
        </p:nvSpPr>
        <p:spPr>
          <a:ln/>
        </p:spPr>
        <p:txBody>
          <a:bodyPr/>
          <a:lstStyle>
            <a:lvl1pPr>
              <a:defRPr/>
            </a:lvl1pPr>
          </a:lstStyle>
          <a:p>
            <a:pPr>
              <a:defRPr/>
            </a:pPr>
            <a:r>
              <a:rPr lang="de-DE" dirty="0"/>
              <a:t>Seite </a:t>
            </a:r>
            <a:fld id="{D64A7CF2-9BD4-4D9F-889A-28AC352A7AE7}" type="slidenum">
              <a:rPr lang="de-DE"/>
              <a:pPr>
                <a:defRPr/>
              </a:pPr>
              <a:t>‹Nr.›</a:t>
            </a:fld>
            <a:endParaRPr lang="de-DE"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5"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4099" name="Rectangle 3"/>
          <p:cNvSpPr>
            <a:spLocks noChangeArrowheads="1"/>
          </p:cNvSpPr>
          <p:nvPr/>
        </p:nvSpPr>
        <p:spPr bwMode="auto">
          <a:xfrm>
            <a:off x="0" y="0"/>
            <a:ext cx="9144000" cy="188913"/>
          </a:xfrm>
          <a:prstGeom prst="rect">
            <a:avLst/>
          </a:prstGeom>
          <a:noFill/>
          <a:ln w="9525">
            <a:noFill/>
            <a:miter lim="800000"/>
            <a:headEnd/>
            <a:tailEnd/>
          </a:ln>
          <a:effectLst/>
        </p:spPr>
        <p:txBody>
          <a:bodyPr wrap="none" anchor="ctr"/>
          <a:lstStyle/>
          <a:p>
            <a:pPr algn="ctr">
              <a:defRPr/>
            </a:pPr>
            <a:endParaRPr lang="de-DE" dirty="0">
              <a:ea typeface="+mn-ea"/>
            </a:endParaRPr>
          </a:p>
        </p:txBody>
      </p:sp>
      <p:sp>
        <p:nvSpPr>
          <p:cNvPr id="4100" name="Rectangle 4"/>
          <p:cNvSpPr>
            <a:spLocks noChangeArrowheads="1"/>
          </p:cNvSpPr>
          <p:nvPr/>
        </p:nvSpPr>
        <p:spPr bwMode="auto">
          <a:xfrm>
            <a:off x="0" y="152400"/>
            <a:ext cx="9144000" cy="723900"/>
          </a:xfrm>
          <a:prstGeom prst="rect">
            <a:avLst/>
          </a:prstGeom>
          <a:solidFill>
            <a:srgbClr val="1D2D4B"/>
          </a:solidFill>
          <a:ln w="9525">
            <a:noFill/>
            <a:miter lim="800000"/>
            <a:headEnd/>
            <a:tailEnd/>
          </a:ln>
          <a:effectLst/>
        </p:spPr>
        <p:txBody>
          <a:bodyPr wrap="none" anchor="ctr"/>
          <a:lstStyle/>
          <a:p>
            <a:pPr algn="ctr">
              <a:defRPr/>
            </a:pPr>
            <a:endParaRPr lang="de-DE" dirty="0">
              <a:ea typeface="+mn-ea"/>
            </a:endParaRPr>
          </a:p>
        </p:txBody>
      </p:sp>
      <p:sp>
        <p:nvSpPr>
          <p:cNvPr id="1029" name="Rectangle 5"/>
          <p:cNvSpPr>
            <a:spLocks noGrp="1" noChangeArrowheads="1"/>
          </p:cNvSpPr>
          <p:nvPr>
            <p:ph type="body" idx="1"/>
          </p:nvPr>
        </p:nvSpPr>
        <p:spPr bwMode="auto">
          <a:xfrm>
            <a:off x="320675" y="908050"/>
            <a:ext cx="8501063"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323850" y="6629400"/>
            <a:ext cx="6715125"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ea typeface="+mn-ea"/>
                <a:cs typeface="+mn-cs"/>
              </a:defRPr>
            </a:lvl1pPr>
          </a:lstStyle>
          <a:p>
            <a:pPr>
              <a:defRPr/>
            </a:pPr>
            <a:endParaRPr lang="de-DE" dirty="0"/>
          </a:p>
        </p:txBody>
      </p:sp>
      <p:sp>
        <p:nvSpPr>
          <p:cNvPr id="4103" name="Rectangle 7"/>
          <p:cNvSpPr>
            <a:spLocks noGrp="1" noChangeArrowheads="1"/>
          </p:cNvSpPr>
          <p:nvPr>
            <p:ph type="sldNum" sz="quarter" idx="4"/>
          </p:nvPr>
        </p:nvSpPr>
        <p:spPr bwMode="auto">
          <a:xfrm>
            <a:off x="7221538" y="6629400"/>
            <a:ext cx="1598612"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ea typeface="+mn-ea"/>
                <a:cs typeface="+mn-cs"/>
              </a:defRPr>
            </a:lvl1pPr>
          </a:lstStyle>
          <a:p>
            <a:pPr>
              <a:defRPr/>
            </a:pPr>
            <a:r>
              <a:rPr lang="de-DE" dirty="0"/>
              <a:t>Seite </a:t>
            </a:r>
            <a:fld id="{E2FBA7B5-9BE0-43FE-AF8F-A84DAD4A6858}" type="slidenum">
              <a:rPr lang="de-DE"/>
              <a:pPr>
                <a:defRPr/>
              </a:pPr>
              <a:t>‹Nr.›</a:t>
            </a:fld>
            <a:endParaRPr lang="de-DE" dirty="0"/>
          </a:p>
        </p:txBody>
      </p:sp>
      <p:sp>
        <p:nvSpPr>
          <p:cNvPr id="1032" name="Rectangle 8"/>
          <p:cNvSpPr>
            <a:spLocks noGrp="1" noChangeArrowheads="1"/>
          </p:cNvSpPr>
          <p:nvPr>
            <p:ph type="title"/>
          </p:nvPr>
        </p:nvSpPr>
        <p:spPr bwMode="auto">
          <a:xfrm>
            <a:off x="320675" y="188913"/>
            <a:ext cx="8499475"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cSld>
  <p:clrMap bg1="lt1" tx1="dk1" bg2="lt2" tx2="dk2" accent1="accent1" accent2="accent2" accent3="accent3" accent4="accent4" accent5="accent5" accent6="accent6" hlink="hlink" folHlink="folHlink"/>
  <p:sldLayoutIdLst>
    <p:sldLayoutId id="2147483694" r:id="rId1"/>
    <p:sldLayoutId id="2147483692" r:id="rId2"/>
    <p:sldLayoutId id="2147483693" r:id="rId3"/>
  </p:sldLayoutIdLst>
  <p:transition>
    <p:fade/>
  </p:transition>
  <p:timing>
    <p:tnLst>
      <p:par>
        <p:cTn id="1" dur="indefinite" restart="never" nodeType="tmRoot"/>
      </p:par>
    </p:tnLst>
  </p:timing>
  <p:txStyles>
    <p:titleStyle>
      <a:lvl1pPr algn="l" rtl="0" eaLnBrk="0" fontAlgn="base" hangingPunct="0">
        <a:spcBef>
          <a:spcPct val="0"/>
        </a:spcBef>
        <a:spcAft>
          <a:spcPct val="0"/>
        </a:spcAft>
        <a:defRPr b="1">
          <a:solidFill>
            <a:schemeClr val="bg1"/>
          </a:solidFill>
          <a:latin typeface="+mj-lt"/>
          <a:ea typeface="+mj-ea"/>
          <a:cs typeface="ＭＳ Ｐゴシック"/>
        </a:defRPr>
      </a:lvl1pPr>
      <a:lvl2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ctrTitle"/>
          </p:nvPr>
        </p:nvSpPr>
        <p:spPr>
          <a:xfrm>
            <a:off x="539552" y="2060848"/>
            <a:ext cx="7992888" cy="1296144"/>
          </a:xfrm>
        </p:spPr>
        <p:txBody>
          <a:bodyPr/>
          <a:lstStyle/>
          <a:p>
            <a:pPr algn="ctr"/>
            <a:r>
              <a:rPr lang="de-DE" sz="3200" dirty="0" smtClean="0"/>
              <a:t>afm Vermögensmanagement</a:t>
            </a:r>
            <a:r>
              <a:rPr lang="de-DE" sz="3600" dirty="0" smtClean="0"/>
              <a:t/>
            </a:r>
            <a:br>
              <a:rPr lang="de-DE" sz="3600" dirty="0" smtClean="0"/>
            </a:br>
            <a:r>
              <a:rPr lang="de-DE" sz="3600" dirty="0" smtClean="0"/>
              <a:t>Immobilien</a:t>
            </a:r>
            <a:br>
              <a:rPr lang="de-DE" sz="3600" dirty="0" smtClean="0"/>
            </a:br>
            <a:r>
              <a:rPr lang="de-DE" dirty="0" smtClean="0"/>
              <a:t/>
            </a:r>
            <a:br>
              <a:rPr lang="de-DE" dirty="0" smtClean="0"/>
            </a:br>
            <a:r>
              <a:rPr lang="de-DE" sz="2400" b="0" dirty="0" smtClean="0"/>
              <a:t>Wir schaffen  reale Werte</a:t>
            </a:r>
            <a:br>
              <a:rPr lang="de-DE" sz="2400" b="0" dirty="0" smtClean="0"/>
            </a:br>
            <a:r>
              <a:rPr lang="de-DE" dirty="0" smtClean="0"/>
              <a:t/>
            </a:r>
            <a:br>
              <a:rPr lang="de-DE" dirty="0" smtClean="0"/>
            </a:br>
            <a:endParaRPr lang="de-DE" sz="3200" b="0" dirty="0" smtClean="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p:cNvSpPr txBox="1">
            <a:spLocks/>
          </p:cNvSpPr>
          <p:nvPr/>
        </p:nvSpPr>
        <p:spPr bwMode="auto">
          <a:xfrm>
            <a:off x="251520" y="1700808"/>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endParaRPr lang="de-DE" sz="2000"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tabLst/>
              <a:defRPr/>
            </a:pPr>
            <a:endParaRPr kumimoji="0" lang="de-DE" sz="2000" i="0" u="none" strike="noStrike" kern="0" cap="none" spc="0" normalizeH="0" baseline="0" noProof="0" dirty="0" smtClean="0">
              <a:ln>
                <a:noFill/>
              </a:ln>
              <a:solidFill>
                <a:srgbClr val="1D2D4B"/>
              </a:solidFill>
              <a:effectLst/>
              <a:uLnTx/>
              <a:uFillTx/>
              <a:latin typeface="+mj-lt"/>
              <a:ea typeface="+mj-ea"/>
              <a:cs typeface="ＭＳ Ｐゴシック"/>
            </a:endParaRPr>
          </a:p>
        </p:txBody>
      </p:sp>
      <p:sp>
        <p:nvSpPr>
          <p:cNvPr id="6" name="Titel 5"/>
          <p:cNvSpPr>
            <a:spLocks noGrp="1"/>
          </p:cNvSpPr>
          <p:nvPr>
            <p:ph type="title"/>
          </p:nvPr>
        </p:nvSpPr>
        <p:spPr/>
        <p:txBody>
          <a:bodyPr/>
          <a:lstStyle/>
          <a:p>
            <a:r>
              <a:rPr lang="de-DE" sz="2000" dirty="0" smtClean="0"/>
              <a:t>Eigenkapitalinvestitionen</a:t>
            </a:r>
            <a:endParaRPr lang="de-DE" sz="2000" dirty="0"/>
          </a:p>
        </p:txBody>
      </p:sp>
      <p:sp>
        <p:nvSpPr>
          <p:cNvPr id="7" name="Inhaltsplatzhalter 6"/>
          <p:cNvSpPr>
            <a:spLocks noGrp="1"/>
          </p:cNvSpPr>
          <p:nvPr>
            <p:ph idx="1"/>
          </p:nvPr>
        </p:nvSpPr>
        <p:spPr>
          <a:xfrm>
            <a:off x="320675" y="908050"/>
            <a:ext cx="8501063" cy="504726"/>
          </a:xfrm>
        </p:spPr>
        <p:txBody>
          <a:bodyPr/>
          <a:lstStyle/>
          <a:p>
            <a:pPr>
              <a:spcBef>
                <a:spcPts val="1200"/>
              </a:spcBef>
              <a:buClr>
                <a:schemeClr val="tx1"/>
              </a:buClr>
            </a:pPr>
            <a:r>
              <a:rPr lang="de-DE" sz="1600" dirty="0" smtClean="0">
                <a:solidFill>
                  <a:schemeClr val="tx2"/>
                </a:solidFill>
                <a:ea typeface="Verdana" pitchFamily="34" charset="0"/>
                <a:cs typeface="Verdana" pitchFamily="34" charset="0"/>
              </a:rPr>
              <a:t>Beispiel: Bei der </a:t>
            </a:r>
            <a:r>
              <a:rPr lang="de-DE" sz="1600" dirty="0" err="1" smtClean="0">
                <a:solidFill>
                  <a:schemeClr val="tx2"/>
                </a:solidFill>
                <a:ea typeface="Verdana" pitchFamily="34" charset="0"/>
                <a:cs typeface="Verdana" pitchFamily="34" charset="0"/>
              </a:rPr>
              <a:t>Flottbeker</a:t>
            </a:r>
            <a:r>
              <a:rPr lang="de-DE" sz="1600" dirty="0" smtClean="0">
                <a:solidFill>
                  <a:schemeClr val="tx2"/>
                </a:solidFill>
                <a:ea typeface="Verdana" pitchFamily="34" charset="0"/>
                <a:cs typeface="Verdana" pitchFamily="34" charset="0"/>
              </a:rPr>
              <a:t> Mühle - Hamburg</a:t>
            </a:r>
            <a:endParaRPr lang="de-DE" sz="1600" dirty="0"/>
          </a:p>
        </p:txBody>
      </p:sp>
      <p:sp>
        <p:nvSpPr>
          <p:cNvPr id="5" name="Rechteck 4"/>
          <p:cNvSpPr/>
          <p:nvPr/>
        </p:nvSpPr>
        <p:spPr>
          <a:xfrm>
            <a:off x="323528" y="1196752"/>
            <a:ext cx="6534472" cy="2385268"/>
          </a:xfrm>
          <a:prstGeom prst="rect">
            <a:avLst/>
          </a:prstGeom>
        </p:spPr>
        <p:txBody>
          <a:bodyPr wrap="square">
            <a:spAutoFit/>
          </a:bodyPr>
          <a:lstStyle/>
          <a:p>
            <a:endParaRPr lang="de-DE" sz="1800" b="1" dirty="0" smtClean="0"/>
          </a:p>
          <a:p>
            <a:pPr>
              <a:spcAft>
                <a:spcPts val="600"/>
              </a:spcAft>
              <a:tabLst>
                <a:tab pos="3765550" algn="dec"/>
              </a:tabLst>
            </a:pPr>
            <a:r>
              <a:rPr lang="de-DE" sz="1200" dirty="0" smtClean="0"/>
              <a:t>Kaufpreis (Groß Flottbek WE 5):	195.000 €</a:t>
            </a:r>
          </a:p>
          <a:p>
            <a:pPr>
              <a:spcAft>
                <a:spcPts val="600"/>
              </a:spcAft>
              <a:tabLst>
                <a:tab pos="3765550" algn="dec"/>
              </a:tabLst>
            </a:pPr>
            <a:r>
              <a:rPr lang="de-DE" sz="1200" dirty="0" smtClean="0"/>
              <a:t>Nebenkosten (2% + 4,5% ):	12.675 €</a:t>
            </a:r>
          </a:p>
          <a:p>
            <a:pPr>
              <a:spcAft>
                <a:spcPts val="600"/>
              </a:spcAft>
              <a:tabLst>
                <a:tab pos="3765550" algn="dec"/>
              </a:tabLst>
            </a:pPr>
            <a:r>
              <a:rPr lang="de-DE" sz="1200" dirty="0" smtClean="0"/>
              <a:t>Kaufpreis inkl. Nebenkosten:	207.675 €</a:t>
            </a:r>
          </a:p>
          <a:p>
            <a:pPr>
              <a:spcAft>
                <a:spcPts val="600"/>
              </a:spcAft>
              <a:tabLst>
                <a:tab pos="3765550" algn="dec"/>
              </a:tabLst>
            </a:pPr>
            <a:r>
              <a:rPr lang="de-DE" sz="1200" dirty="0" smtClean="0"/>
              <a:t>- Eigenkapital:	100%          (EK-Einsatz)</a:t>
            </a:r>
          </a:p>
          <a:p>
            <a:pPr>
              <a:spcAft>
                <a:spcPts val="600"/>
              </a:spcAft>
              <a:tabLst>
                <a:tab pos="3765550" algn="dec"/>
              </a:tabLst>
            </a:pPr>
            <a:r>
              <a:rPr lang="de-DE" sz="1200" dirty="0" smtClean="0"/>
              <a:t>Bruttodarlehen:	0 €</a:t>
            </a:r>
          </a:p>
          <a:p>
            <a:pPr>
              <a:spcAft>
                <a:spcPts val="600"/>
              </a:spcAft>
              <a:tabLst>
                <a:tab pos="3765550" algn="dec"/>
              </a:tabLst>
            </a:pPr>
            <a:endParaRPr lang="de-DE" sz="1200" dirty="0" smtClean="0"/>
          </a:p>
          <a:p>
            <a:pPr>
              <a:spcAft>
                <a:spcPts val="600"/>
              </a:spcAft>
              <a:tabLst>
                <a:tab pos="3765550" algn="dec"/>
              </a:tabLst>
            </a:pPr>
            <a:r>
              <a:rPr lang="de-DE" sz="1200" dirty="0" smtClean="0"/>
              <a:t>Miete   13 € pro Quadratmeter 60 m²	9.360 €	</a:t>
            </a:r>
          </a:p>
          <a:p>
            <a:pPr>
              <a:spcAft>
                <a:spcPts val="600"/>
              </a:spcAft>
              <a:tabLst>
                <a:tab pos="3765550" algn="dec"/>
              </a:tabLst>
            </a:pPr>
            <a:r>
              <a:rPr lang="de-DE" sz="1200" dirty="0" smtClean="0"/>
              <a:t>Mietrendite ohne Steuerliche Auswirkungen             4,51 %	</a:t>
            </a:r>
          </a:p>
        </p:txBody>
      </p:sp>
      <p:sp>
        <p:nvSpPr>
          <p:cNvPr id="8" name="Rechteck 7"/>
          <p:cNvSpPr/>
          <p:nvPr/>
        </p:nvSpPr>
        <p:spPr>
          <a:xfrm>
            <a:off x="323528" y="3573016"/>
            <a:ext cx="8424936" cy="2139047"/>
          </a:xfrm>
          <a:prstGeom prst="rect">
            <a:avLst/>
          </a:prstGeom>
        </p:spPr>
        <p:txBody>
          <a:bodyPr wrap="square">
            <a:spAutoFit/>
          </a:bodyPr>
          <a:lstStyle/>
          <a:p>
            <a:r>
              <a:rPr lang="de-DE" sz="1800" b="1" dirty="0" smtClean="0"/>
              <a:t>Durchschnittsertrag bei Verkauf nach 10 Jahren :</a:t>
            </a:r>
          </a:p>
          <a:p>
            <a:endParaRPr lang="de-DE" sz="1800" b="1" dirty="0" smtClean="0"/>
          </a:p>
          <a:p>
            <a:pPr>
              <a:spcAft>
                <a:spcPts val="600"/>
              </a:spcAft>
              <a:tabLst>
                <a:tab pos="3765550" algn="dec"/>
              </a:tabLst>
            </a:pPr>
            <a:r>
              <a:rPr lang="de-DE" sz="1200" dirty="0" smtClean="0"/>
              <a:t>Ertrag bei 1  % Wertsteigerung  :	70.681 €     &gt; 3,1 %  p.a.</a:t>
            </a:r>
          </a:p>
          <a:p>
            <a:pPr>
              <a:spcAft>
                <a:spcPts val="600"/>
              </a:spcAft>
              <a:tabLst>
                <a:tab pos="3765550" algn="dec"/>
              </a:tabLst>
            </a:pPr>
            <a:r>
              <a:rPr lang="de-DE" sz="1200" dirty="0" smtClean="0"/>
              <a:t>Ertrag bei 2  % Wertsteigerung  :	95.729 €     &gt; 4,1 %  p.a.</a:t>
            </a:r>
          </a:p>
          <a:p>
            <a:pPr>
              <a:spcAft>
                <a:spcPts val="600"/>
              </a:spcAft>
              <a:tabLst>
                <a:tab pos="3765550" algn="dec"/>
              </a:tabLst>
            </a:pPr>
            <a:r>
              <a:rPr lang="de-DE" sz="1200" dirty="0" smtClean="0"/>
              <a:t>Ertrag bei 3  % Wertsteigerung  :	123.357 €     &gt; 4,9 %  p.a.</a:t>
            </a:r>
          </a:p>
          <a:p>
            <a:pPr>
              <a:spcAft>
                <a:spcPts val="600"/>
              </a:spcAft>
              <a:tabLst>
                <a:tab pos="3765550" algn="dec"/>
              </a:tabLst>
            </a:pPr>
            <a:endParaRPr lang="de-DE" sz="1200" dirty="0" smtClean="0"/>
          </a:p>
          <a:p>
            <a:pPr>
              <a:spcAft>
                <a:spcPts val="600"/>
              </a:spcAft>
              <a:tabLst>
                <a:tab pos="3765550" algn="dec"/>
              </a:tabLst>
            </a:pPr>
            <a:r>
              <a:rPr lang="de-DE" sz="1200" dirty="0" smtClean="0"/>
              <a:t>Fazit : Durch die historische Zinssituation  empfiehlt sich in den meisten Fällen ein Finanzierungsanteil dazu zu nehmen  </a:t>
            </a:r>
          </a:p>
          <a:p>
            <a:pPr>
              <a:spcAft>
                <a:spcPts val="600"/>
              </a:spcAft>
              <a:tabLst>
                <a:tab pos="3765550" algn="dec"/>
              </a:tabLst>
            </a:pPr>
            <a:endParaRPr lang="de-DE" sz="1200" dirty="0" smtClean="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p:cNvSpPr txBox="1">
            <a:spLocks/>
          </p:cNvSpPr>
          <p:nvPr/>
        </p:nvSpPr>
        <p:spPr bwMode="auto">
          <a:xfrm>
            <a:off x="251520" y="1700808"/>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endParaRPr lang="de-DE" sz="2000"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tabLst/>
              <a:defRPr/>
            </a:pPr>
            <a:endParaRPr kumimoji="0" lang="de-DE" sz="2000" i="0" u="none" strike="noStrike" kern="0" cap="none" spc="0" normalizeH="0" baseline="0" noProof="0" dirty="0" smtClean="0">
              <a:ln>
                <a:noFill/>
              </a:ln>
              <a:solidFill>
                <a:srgbClr val="1D2D4B"/>
              </a:solidFill>
              <a:effectLst/>
              <a:uLnTx/>
              <a:uFillTx/>
              <a:latin typeface="+mj-lt"/>
              <a:ea typeface="+mj-ea"/>
              <a:cs typeface="ＭＳ Ｐゴシック"/>
            </a:endParaRPr>
          </a:p>
        </p:txBody>
      </p:sp>
      <p:sp>
        <p:nvSpPr>
          <p:cNvPr id="6" name="Titel 5"/>
          <p:cNvSpPr>
            <a:spLocks noGrp="1"/>
          </p:cNvSpPr>
          <p:nvPr>
            <p:ph type="title"/>
          </p:nvPr>
        </p:nvSpPr>
        <p:spPr/>
        <p:txBody>
          <a:bodyPr/>
          <a:lstStyle/>
          <a:p>
            <a:r>
              <a:rPr lang="de-DE" sz="2000" dirty="0" smtClean="0"/>
              <a:t>Finanzierungsvariante</a:t>
            </a:r>
            <a:endParaRPr lang="de-DE" sz="2000" dirty="0"/>
          </a:p>
        </p:txBody>
      </p:sp>
      <p:sp>
        <p:nvSpPr>
          <p:cNvPr id="7" name="Inhaltsplatzhalter 6"/>
          <p:cNvSpPr>
            <a:spLocks noGrp="1"/>
          </p:cNvSpPr>
          <p:nvPr>
            <p:ph idx="1"/>
          </p:nvPr>
        </p:nvSpPr>
        <p:spPr>
          <a:xfrm>
            <a:off x="320675" y="908050"/>
            <a:ext cx="8501063" cy="504726"/>
          </a:xfrm>
        </p:spPr>
        <p:txBody>
          <a:bodyPr/>
          <a:lstStyle/>
          <a:p>
            <a:pPr>
              <a:spcBef>
                <a:spcPts val="1200"/>
              </a:spcBef>
              <a:buClr>
                <a:schemeClr val="tx1"/>
              </a:buClr>
            </a:pPr>
            <a:r>
              <a:rPr lang="de-DE" sz="1600" dirty="0" smtClean="0">
                <a:solidFill>
                  <a:schemeClr val="tx2"/>
                </a:solidFill>
                <a:ea typeface="Verdana" pitchFamily="34" charset="0"/>
                <a:cs typeface="Verdana" pitchFamily="34" charset="0"/>
              </a:rPr>
              <a:t>Beispiel: Bei der </a:t>
            </a:r>
            <a:r>
              <a:rPr lang="de-DE" sz="1600" dirty="0" err="1" smtClean="0">
                <a:solidFill>
                  <a:schemeClr val="tx2"/>
                </a:solidFill>
                <a:ea typeface="Verdana" pitchFamily="34" charset="0"/>
                <a:cs typeface="Verdana" pitchFamily="34" charset="0"/>
              </a:rPr>
              <a:t>Flottbeker</a:t>
            </a:r>
            <a:r>
              <a:rPr lang="de-DE" sz="1600" dirty="0" smtClean="0">
                <a:solidFill>
                  <a:schemeClr val="tx2"/>
                </a:solidFill>
                <a:ea typeface="Verdana" pitchFamily="34" charset="0"/>
                <a:cs typeface="Verdana" pitchFamily="34" charset="0"/>
              </a:rPr>
              <a:t> Mühle - Hamburg</a:t>
            </a:r>
            <a:endParaRPr lang="de-DE" sz="1600" dirty="0"/>
          </a:p>
        </p:txBody>
      </p:sp>
      <p:sp>
        <p:nvSpPr>
          <p:cNvPr id="9" name="Rechteck 8"/>
          <p:cNvSpPr/>
          <p:nvPr/>
        </p:nvSpPr>
        <p:spPr>
          <a:xfrm>
            <a:off x="323528" y="1196752"/>
            <a:ext cx="6534472" cy="2646878"/>
          </a:xfrm>
          <a:prstGeom prst="rect">
            <a:avLst/>
          </a:prstGeom>
        </p:spPr>
        <p:txBody>
          <a:bodyPr wrap="square">
            <a:spAutoFit/>
          </a:bodyPr>
          <a:lstStyle/>
          <a:p>
            <a:endParaRPr lang="de-DE" sz="1800" b="1" dirty="0" smtClean="0"/>
          </a:p>
          <a:p>
            <a:pPr>
              <a:spcAft>
                <a:spcPts val="600"/>
              </a:spcAft>
              <a:tabLst>
                <a:tab pos="3765550" algn="dec"/>
              </a:tabLst>
            </a:pPr>
            <a:r>
              <a:rPr lang="de-DE" sz="1200" dirty="0" smtClean="0"/>
              <a:t>Kaufpreis (Groß Flottbek WE 5):	195.000 €</a:t>
            </a:r>
          </a:p>
          <a:p>
            <a:pPr>
              <a:spcAft>
                <a:spcPts val="600"/>
              </a:spcAft>
              <a:tabLst>
                <a:tab pos="3765550" algn="dec"/>
              </a:tabLst>
            </a:pPr>
            <a:r>
              <a:rPr lang="de-DE" sz="1200" dirty="0" smtClean="0"/>
              <a:t>Nebenkosten (2% + 4,5% ):	12.675 €</a:t>
            </a:r>
          </a:p>
          <a:p>
            <a:pPr>
              <a:spcAft>
                <a:spcPts val="600"/>
              </a:spcAft>
              <a:tabLst>
                <a:tab pos="3765550" algn="dec"/>
              </a:tabLst>
            </a:pPr>
            <a:r>
              <a:rPr lang="de-DE" sz="1200" dirty="0" smtClean="0"/>
              <a:t>Kaufpreis inkl. Nebenkosten:	207.675 €</a:t>
            </a:r>
          </a:p>
          <a:p>
            <a:pPr>
              <a:spcAft>
                <a:spcPts val="600"/>
              </a:spcAft>
              <a:tabLst>
                <a:tab pos="3765550" algn="dec"/>
              </a:tabLst>
            </a:pPr>
            <a:r>
              <a:rPr lang="de-DE" sz="1200" dirty="0" smtClean="0"/>
              <a:t>- Eigenkapital:	                 NK  </a:t>
            </a:r>
          </a:p>
          <a:p>
            <a:pPr>
              <a:spcAft>
                <a:spcPts val="600"/>
              </a:spcAft>
              <a:tabLst>
                <a:tab pos="3765550" algn="dec"/>
              </a:tabLst>
            </a:pPr>
            <a:r>
              <a:rPr lang="de-DE" sz="1200" dirty="0" smtClean="0"/>
              <a:t>Bruttodarlehen:	195.000 €</a:t>
            </a:r>
          </a:p>
          <a:p>
            <a:pPr>
              <a:spcAft>
                <a:spcPts val="600"/>
              </a:spcAft>
              <a:tabLst>
                <a:tab pos="3765550" algn="dec"/>
              </a:tabLst>
            </a:pPr>
            <a:endParaRPr lang="de-DE" sz="1200" dirty="0" smtClean="0"/>
          </a:p>
          <a:p>
            <a:pPr>
              <a:spcAft>
                <a:spcPts val="600"/>
              </a:spcAft>
              <a:tabLst>
                <a:tab pos="3765550" algn="dec"/>
              </a:tabLst>
            </a:pPr>
            <a:r>
              <a:rPr lang="de-DE" sz="1200" dirty="0" smtClean="0"/>
              <a:t>Gesamtaufwand in 10 Jahre                                 46.875 € 	</a:t>
            </a:r>
          </a:p>
          <a:p>
            <a:pPr>
              <a:spcAft>
                <a:spcPts val="600"/>
              </a:spcAft>
              <a:tabLst>
                <a:tab pos="3765550" algn="dec"/>
              </a:tabLst>
            </a:pPr>
            <a:r>
              <a:rPr lang="de-DE" sz="1200" dirty="0" smtClean="0"/>
              <a:t>(2 % Tilgung , 4,75 % Zins, Unterdeckung im Monat 285 € )</a:t>
            </a:r>
          </a:p>
          <a:p>
            <a:pPr>
              <a:spcAft>
                <a:spcPts val="600"/>
              </a:spcAft>
              <a:tabLst>
                <a:tab pos="3765550" algn="dec"/>
              </a:tabLst>
            </a:pPr>
            <a:r>
              <a:rPr lang="de-DE" sz="1200" dirty="0" smtClean="0"/>
              <a:t>	</a:t>
            </a:r>
          </a:p>
        </p:txBody>
      </p:sp>
      <p:sp>
        <p:nvSpPr>
          <p:cNvPr id="10" name="Rechteck 9"/>
          <p:cNvSpPr/>
          <p:nvPr/>
        </p:nvSpPr>
        <p:spPr>
          <a:xfrm>
            <a:off x="323528" y="3711803"/>
            <a:ext cx="8136904" cy="1877437"/>
          </a:xfrm>
          <a:prstGeom prst="rect">
            <a:avLst/>
          </a:prstGeom>
        </p:spPr>
        <p:txBody>
          <a:bodyPr wrap="square">
            <a:spAutoFit/>
          </a:bodyPr>
          <a:lstStyle/>
          <a:p>
            <a:r>
              <a:rPr lang="de-DE" sz="1800" b="1" dirty="0" smtClean="0"/>
              <a:t>Durchschnittsertrag bei Verkauf nach 10 Jahren :</a:t>
            </a:r>
          </a:p>
          <a:p>
            <a:endParaRPr lang="de-DE" sz="1800" b="1" dirty="0" smtClean="0"/>
          </a:p>
          <a:p>
            <a:pPr>
              <a:spcAft>
                <a:spcPts val="600"/>
              </a:spcAft>
              <a:tabLst>
                <a:tab pos="3765550" algn="dec"/>
              </a:tabLst>
            </a:pPr>
            <a:r>
              <a:rPr lang="de-DE" sz="1200" dirty="0" smtClean="0"/>
              <a:t>Ertrag bei 1  % Wertsteigerung  :	68.400 €     &gt; 5,8 %  p.a.</a:t>
            </a:r>
          </a:p>
          <a:p>
            <a:pPr>
              <a:spcAft>
                <a:spcPts val="600"/>
              </a:spcAft>
              <a:tabLst>
                <a:tab pos="3765550" algn="dec"/>
              </a:tabLst>
            </a:pPr>
            <a:r>
              <a:rPr lang="de-DE" sz="1200" dirty="0" smtClean="0"/>
              <a:t>Ertrag bei 2  % Wertsteigerung  :	90.700 €     &gt; 10,0%  p.a.</a:t>
            </a:r>
          </a:p>
          <a:p>
            <a:pPr>
              <a:spcAft>
                <a:spcPts val="600"/>
              </a:spcAft>
              <a:tabLst>
                <a:tab pos="3765550" algn="dec"/>
              </a:tabLst>
            </a:pPr>
            <a:endParaRPr lang="de-DE" sz="1200" dirty="0" smtClean="0"/>
          </a:p>
          <a:p>
            <a:pPr>
              <a:spcAft>
                <a:spcPts val="600"/>
              </a:spcAft>
              <a:tabLst>
                <a:tab pos="3765550" algn="dec"/>
              </a:tabLst>
            </a:pPr>
            <a:r>
              <a:rPr lang="de-DE" sz="1200" dirty="0" smtClean="0"/>
              <a:t>Fazit : Bei aktuellem Zinssatz ergibt sich ohne Ansatz von Wertsteigerung eine Rendite von ca. 4 % steuerfrei ! </a:t>
            </a:r>
          </a:p>
          <a:p>
            <a:pPr>
              <a:spcAft>
                <a:spcPts val="600"/>
              </a:spcAft>
              <a:tabLst>
                <a:tab pos="3765550" algn="dec"/>
              </a:tabLst>
            </a:pPr>
            <a:endParaRPr lang="de-DE" sz="1200" dirty="0" smtClean="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sz="2000" dirty="0" smtClean="0"/>
              <a:t>Leistungsbilanz unseres Projektpartners NDG / MSP</a:t>
            </a:r>
            <a:endParaRPr lang="de-DE" sz="2000" dirty="0"/>
          </a:p>
        </p:txBody>
      </p:sp>
      <p:graphicFrame>
        <p:nvGraphicFramePr>
          <p:cNvPr id="20482" name="Object 2"/>
          <p:cNvGraphicFramePr>
            <a:graphicFrameLocks noChangeAspect="1"/>
          </p:cNvGraphicFramePr>
          <p:nvPr/>
        </p:nvGraphicFramePr>
        <p:xfrm>
          <a:off x="323850" y="981075"/>
          <a:ext cx="8208590" cy="5112221"/>
        </p:xfrm>
        <a:graphic>
          <a:graphicData uri="http://schemas.openxmlformats.org/presentationml/2006/ole">
            <p:oleObj spid="_x0000_s20482" name="Acrobat Document" r:id="rId3" imgW="8019977" imgH="5667300" progId="AcroExch.Document.11">
              <p:embed/>
            </p:oleObj>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20675" y="1731987"/>
            <a:ext cx="7772400" cy="554013"/>
          </a:xfrm>
        </p:spPr>
        <p:txBody>
          <a:bodyPr/>
          <a:lstStyle/>
          <a:p>
            <a:r>
              <a:rPr lang="de-DE" dirty="0" smtClean="0"/>
              <a:t>Disclaimer</a:t>
            </a:r>
            <a:endParaRPr lang="de-DE" dirty="0"/>
          </a:p>
        </p:txBody>
      </p:sp>
      <p:sp>
        <p:nvSpPr>
          <p:cNvPr id="3" name="Untertitel 2"/>
          <p:cNvSpPr>
            <a:spLocks noGrp="1"/>
          </p:cNvSpPr>
          <p:nvPr>
            <p:ph type="subTitle" idx="1"/>
          </p:nvPr>
        </p:nvSpPr>
        <p:spPr>
          <a:xfrm>
            <a:off x="320675" y="2362200"/>
            <a:ext cx="8289925" cy="3124200"/>
          </a:xfrm>
        </p:spPr>
        <p:txBody>
          <a:bodyPr/>
          <a:lstStyle/>
          <a:p>
            <a:pPr algn="just"/>
            <a:r>
              <a:rPr lang="de-DE" sz="1400" dirty="0" smtClean="0"/>
              <a:t>Die vorliegende Präsentation wurde von der afm GmbH erstellt. Die dargestellten </a:t>
            </a:r>
            <a:r>
              <a:rPr lang="de-DE" sz="1400" dirty="0" err="1" smtClean="0"/>
              <a:t>Berechnun-gen</a:t>
            </a:r>
            <a:r>
              <a:rPr lang="de-DE" sz="1400" dirty="0" smtClean="0"/>
              <a:t>, Rahmenbedingungen und die daraus abgeleiteten Empfehlungen beruhen auf  dem </a:t>
            </a:r>
            <a:r>
              <a:rPr lang="de-DE" sz="1400" dirty="0" err="1" smtClean="0"/>
              <a:t>Infor-mationsstand</a:t>
            </a:r>
            <a:r>
              <a:rPr lang="de-DE" sz="1400" dirty="0" smtClean="0"/>
              <a:t> zum Zeitpunkt der Erstellung dieser Präsentation. Die zugrunde liegenden Rahmenbedingungen und daraus resultierenden Einschätzungen und Empfehlungen können daher zukünftigen Änderungen unterliegen. afm GmbH übernimmt keinerlei Gewährleistung für die Richtigkeit der in dieser Präsentation dargestellten Informationen und Einschätzungen.</a:t>
            </a:r>
          </a:p>
          <a:p>
            <a:pPr algn="just"/>
            <a:endParaRPr lang="de-DE" sz="1400" dirty="0" smtClean="0"/>
          </a:p>
          <a:p>
            <a:pPr algn="just"/>
            <a:r>
              <a:rPr lang="de-DE" sz="1400" dirty="0" smtClean="0"/>
              <a:t>afm GmbH weist darauf hin, dass der Inhalt der Präsentation lediglich allgemeinen </a:t>
            </a:r>
            <a:r>
              <a:rPr lang="de-DE" sz="1400" dirty="0" err="1" smtClean="0"/>
              <a:t>Infor-mationszwecken</a:t>
            </a:r>
            <a:r>
              <a:rPr lang="de-DE" sz="1400" dirty="0" smtClean="0"/>
              <a:t> dient und eine Beratung sowie die Durchsicht von im Zusammenhang mit der Beratung überreichten Unterlagen (Prospekt, Verträgen, Bedingungen etc.) nicht ersetzen kann.</a:t>
            </a:r>
          </a:p>
          <a:p>
            <a:pPr algn="just"/>
            <a:endParaRPr lang="de-DE" sz="1400" dirty="0" smtClean="0"/>
          </a:p>
          <a:p>
            <a:pPr algn="just"/>
            <a:r>
              <a:rPr lang="de-DE" sz="1400" dirty="0" smtClean="0"/>
              <a:t>Hamburg, 04.10.2013</a:t>
            </a:r>
            <a:endParaRPr lang="de-DE" sz="14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title"/>
          </p:nvPr>
        </p:nvSpPr>
        <p:spPr/>
        <p:txBody>
          <a:bodyPr/>
          <a:lstStyle/>
          <a:p>
            <a:pPr lvl="0"/>
            <a:r>
              <a:rPr lang="de-DE" sz="2000" dirty="0" smtClean="0"/>
              <a:t>Unser Partner</a:t>
            </a:r>
            <a:endParaRPr lang="de-DE" sz="2400" dirty="0" smtClean="0"/>
          </a:p>
        </p:txBody>
      </p:sp>
      <p:sp>
        <p:nvSpPr>
          <p:cNvPr id="6" name="Inhaltsplatzhalter 5"/>
          <p:cNvSpPr>
            <a:spLocks noGrp="1"/>
          </p:cNvSpPr>
          <p:nvPr>
            <p:ph idx="1"/>
          </p:nvPr>
        </p:nvSpPr>
        <p:spPr/>
        <p:txBody>
          <a:bodyPr/>
          <a:lstStyle/>
          <a:p>
            <a:r>
              <a:rPr lang="de-DE" dirty="0" smtClean="0"/>
              <a:t>Die MSP Finanzmakler GmbH</a:t>
            </a:r>
          </a:p>
          <a:p>
            <a:endParaRPr lang="de-DE" dirty="0" smtClean="0"/>
          </a:p>
          <a:p>
            <a:pPr lvl="0">
              <a:buFont typeface="Arial" pitchFamily="34" charset="0"/>
              <a:buChar char="•"/>
            </a:pPr>
            <a:r>
              <a:rPr lang="de-DE" dirty="0" smtClean="0"/>
              <a:t>Gründung </a:t>
            </a:r>
            <a:r>
              <a:rPr lang="de-DE" dirty="0" smtClean="0"/>
              <a:t>1991 von Marco Stefan </a:t>
            </a:r>
            <a:r>
              <a:rPr lang="de-DE" dirty="0" smtClean="0"/>
              <a:t>Pankonin</a:t>
            </a:r>
            <a:endParaRPr lang="de-DE" dirty="0" smtClean="0"/>
          </a:p>
          <a:p>
            <a:pPr lvl="0">
              <a:buFont typeface="Arial" pitchFamily="34" charset="0"/>
              <a:buChar char="•"/>
            </a:pPr>
            <a:r>
              <a:rPr lang="de-DE" dirty="0" smtClean="0"/>
              <a:t>Projektentwickler </a:t>
            </a:r>
            <a:r>
              <a:rPr lang="de-DE" dirty="0" smtClean="0"/>
              <a:t>&amp; Immobiliendienstleister </a:t>
            </a:r>
          </a:p>
          <a:p>
            <a:pPr lvl="0">
              <a:buFont typeface="Arial" pitchFamily="34" charset="0"/>
              <a:buChar char="•"/>
            </a:pPr>
            <a:r>
              <a:rPr lang="de-DE" dirty="0" smtClean="0"/>
              <a:t>Lückenlose </a:t>
            </a:r>
            <a:r>
              <a:rPr lang="de-DE" dirty="0" smtClean="0"/>
              <a:t>positive  Leistungsbilanz nach über 20 Jahren</a:t>
            </a:r>
          </a:p>
          <a:p>
            <a:pPr lvl="0">
              <a:buFont typeface="Arial" pitchFamily="34" charset="0"/>
              <a:buChar char="•"/>
            </a:pPr>
            <a:r>
              <a:rPr lang="de-DE" dirty="0" smtClean="0"/>
              <a:t>Spezialisiert </a:t>
            </a:r>
            <a:r>
              <a:rPr lang="de-DE" dirty="0" smtClean="0"/>
              <a:t>auf Immobilien- und  Finanzierungskonzepte</a:t>
            </a:r>
          </a:p>
          <a:p>
            <a:pPr lvl="0">
              <a:buFont typeface="Arial" pitchFamily="34" charset="0"/>
              <a:buChar char="•"/>
            </a:pPr>
            <a:r>
              <a:rPr lang="de-DE" dirty="0" smtClean="0"/>
              <a:t>Investitionsvolumen </a:t>
            </a:r>
            <a:r>
              <a:rPr lang="de-DE" dirty="0" smtClean="0"/>
              <a:t>von  über 750 Mio. €  placiert</a:t>
            </a:r>
            <a:endParaRPr lang="de-DE" dirty="0"/>
          </a:p>
        </p:txBody>
      </p:sp>
      <p:sp>
        <p:nvSpPr>
          <p:cNvPr id="3" name="Titel 4"/>
          <p:cNvSpPr txBox="1">
            <a:spLocks/>
          </p:cNvSpPr>
          <p:nvPr/>
        </p:nvSpPr>
        <p:spPr bwMode="auto">
          <a:xfrm>
            <a:off x="395536" y="2492896"/>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r>
              <a:rPr kumimoji="0" lang="de-DE" sz="2000" i="0" u="none" strike="noStrike" kern="0" cap="none" spc="0" normalizeH="0" baseline="0" noProof="0" dirty="0" smtClean="0">
                <a:ln>
                  <a:noFill/>
                </a:ln>
                <a:solidFill>
                  <a:srgbClr val="1D2D4B"/>
                </a:solidFill>
                <a:effectLst/>
                <a:uLnTx/>
                <a:uFillTx/>
                <a:latin typeface="+mj-lt"/>
                <a:ea typeface="+mj-ea"/>
                <a:cs typeface="ＭＳ Ｐゴシック"/>
              </a:rPr>
              <a:t> </a:t>
            </a:r>
            <a:endParaRPr kumimoji="0" lang="de-DE" sz="2000" b="1" i="0" u="none" strike="noStrike" kern="0" cap="none" spc="0" normalizeH="0" dirty="0" smtClean="0">
              <a:ln>
                <a:noFill/>
              </a:ln>
              <a:solidFill>
                <a:srgbClr val="1D2D4B"/>
              </a:solidFill>
              <a:effectLst/>
              <a:uLnTx/>
              <a:uFillTx/>
              <a:latin typeface="+mj-lt"/>
              <a:ea typeface="+mj-ea"/>
              <a:cs typeface="ＭＳ Ｐゴシック"/>
            </a:endParaRPr>
          </a:p>
          <a:p>
            <a:pPr lvl="0" eaLnBrk="0" hangingPunct="0">
              <a:defRPr/>
            </a:pPr>
            <a:endParaRPr lang="de-DE" sz="2000" b="1"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lang="de-DE" sz="2000" b="1"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lang="de-DE" sz="2000" b="1"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de-DE" sz="2000" b="1" i="0" u="none" strike="noStrike" kern="0" cap="none" spc="0" normalizeH="0" baseline="0" noProof="0" dirty="0">
              <a:ln>
                <a:noFill/>
              </a:ln>
              <a:solidFill>
                <a:srgbClr val="1D2D4B"/>
              </a:solidFill>
              <a:effectLst/>
              <a:uLnTx/>
              <a:uFillTx/>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de-DE" sz="2000" b="1" i="0" u="none" strike="noStrike" kern="0" cap="none" spc="0" normalizeH="0" baseline="0" noProof="0" dirty="0" smtClean="0">
              <a:ln>
                <a:noFill/>
              </a:ln>
              <a:solidFill>
                <a:srgbClr val="1D2D4B"/>
              </a:solidFill>
              <a:effectLst/>
              <a:uLnTx/>
              <a:uFillTx/>
              <a:latin typeface="+mj-lt"/>
              <a:ea typeface="+mj-ea"/>
              <a:cs typeface="ＭＳ Ｐゴシック"/>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title"/>
          </p:nvPr>
        </p:nvSpPr>
        <p:spPr/>
        <p:txBody>
          <a:bodyPr/>
          <a:lstStyle/>
          <a:p>
            <a:r>
              <a:rPr lang="de-DE" sz="2000" dirty="0" err="1" smtClean="0"/>
              <a:t>Konzeptionär</a:t>
            </a:r>
            <a:r>
              <a:rPr lang="de-DE" sz="2000" dirty="0" smtClean="0"/>
              <a:t> </a:t>
            </a:r>
            <a:r>
              <a:rPr lang="de-DE" sz="2000" dirty="0" smtClean="0"/>
              <a:t>für Privatanleger</a:t>
            </a:r>
            <a:endParaRPr lang="de-DE" sz="2000" dirty="0" smtClean="0"/>
          </a:p>
        </p:txBody>
      </p:sp>
      <p:sp>
        <p:nvSpPr>
          <p:cNvPr id="6" name="Inhaltsplatzhalter 5"/>
          <p:cNvSpPr>
            <a:spLocks noGrp="1"/>
          </p:cNvSpPr>
          <p:nvPr>
            <p:ph idx="1"/>
          </p:nvPr>
        </p:nvSpPr>
        <p:spPr/>
        <p:txBody>
          <a:bodyPr/>
          <a:lstStyle/>
          <a:p>
            <a:r>
              <a:rPr lang="de-DE" dirty="0" smtClean="0"/>
              <a:t>Qualitätskriterien</a:t>
            </a:r>
          </a:p>
          <a:p>
            <a:endParaRPr lang="de-DE" dirty="0" smtClean="0"/>
          </a:p>
          <a:p>
            <a:pPr lvl="0">
              <a:buFont typeface="Arial" charset="0"/>
              <a:buChar char="•"/>
              <a:defRPr/>
            </a:pPr>
            <a:r>
              <a:rPr lang="de-DE" sz="2000" dirty="0" smtClean="0">
                <a:solidFill>
                  <a:schemeClr val="tx2"/>
                </a:solidFill>
              </a:rPr>
              <a:t>Konzeptionen für Denkmalschutzimmobilien mit </a:t>
            </a:r>
            <a:r>
              <a:rPr lang="de-DE" sz="2000" dirty="0" err="1" smtClean="0">
                <a:solidFill>
                  <a:schemeClr val="tx2"/>
                </a:solidFill>
              </a:rPr>
              <a:t>Wachstumspotential</a:t>
            </a:r>
            <a:r>
              <a:rPr lang="de-DE" sz="2000" dirty="0" smtClean="0">
                <a:solidFill>
                  <a:schemeClr val="tx2"/>
                </a:solidFill>
              </a:rPr>
              <a:t>.</a:t>
            </a:r>
          </a:p>
          <a:p>
            <a:pPr lvl="0">
              <a:buFont typeface="Arial" charset="0"/>
              <a:buChar char="•"/>
              <a:defRPr/>
            </a:pPr>
            <a:r>
              <a:rPr lang="de-DE" sz="2000" dirty="0" smtClean="0">
                <a:solidFill>
                  <a:schemeClr val="tx2"/>
                </a:solidFill>
              </a:rPr>
              <a:t>Sachwertkonzepte </a:t>
            </a:r>
            <a:r>
              <a:rPr lang="de-DE" sz="2000" dirty="0" smtClean="0">
                <a:solidFill>
                  <a:schemeClr val="tx2"/>
                </a:solidFill>
              </a:rPr>
              <a:t>in Metropolregionen Hamburg, </a:t>
            </a:r>
            <a:r>
              <a:rPr lang="de-DE" sz="2000" dirty="0" smtClean="0">
                <a:solidFill>
                  <a:schemeClr val="tx2"/>
                </a:solidFill>
              </a:rPr>
              <a:t>Berlin, </a:t>
            </a:r>
            <a:r>
              <a:rPr lang="de-DE" sz="2000" dirty="0" smtClean="0">
                <a:solidFill>
                  <a:schemeClr val="tx2"/>
                </a:solidFill>
              </a:rPr>
              <a:t>Potsdam.</a:t>
            </a:r>
          </a:p>
          <a:p>
            <a:pPr lvl="0">
              <a:defRPr/>
            </a:pPr>
            <a:endParaRPr lang="de-DE" sz="2000" dirty="0" smtClean="0">
              <a:solidFill>
                <a:schemeClr val="tx2"/>
              </a:solidFill>
            </a:endParaRPr>
          </a:p>
          <a:p>
            <a:pPr marL="0" lvl="0" indent="0">
              <a:lnSpc>
                <a:spcPct val="120000"/>
              </a:lnSpc>
              <a:defRPr/>
            </a:pPr>
            <a:r>
              <a:rPr lang="de-DE" sz="2000" dirty="0" smtClean="0">
                <a:solidFill>
                  <a:schemeClr val="tx2"/>
                </a:solidFill>
              </a:rPr>
              <a:t>Von </a:t>
            </a:r>
            <a:r>
              <a:rPr lang="de-DE" sz="2000" dirty="0" smtClean="0">
                <a:solidFill>
                  <a:schemeClr val="tx2"/>
                </a:solidFill>
              </a:rPr>
              <a:t>der Einwertung der Objekte, über die Angebotserstellung und Reservierung, die komplette </a:t>
            </a:r>
            <a:r>
              <a:rPr lang="de-DE" sz="2000" dirty="0" smtClean="0">
                <a:solidFill>
                  <a:schemeClr val="tx2"/>
                </a:solidFill>
              </a:rPr>
              <a:t>Abwicklung inklusive Finanzierung bis hin </a:t>
            </a:r>
            <a:r>
              <a:rPr lang="de-DE" sz="2000" dirty="0" smtClean="0">
                <a:solidFill>
                  <a:schemeClr val="tx2"/>
                </a:solidFill>
              </a:rPr>
              <a:t>zum Vertragsabschluss </a:t>
            </a:r>
            <a:r>
              <a:rPr lang="de-DE" sz="2000" dirty="0" smtClean="0">
                <a:solidFill>
                  <a:schemeClr val="tx2"/>
                </a:solidFill>
              </a:rPr>
              <a:t>sowie der anschließende </a:t>
            </a:r>
            <a:r>
              <a:rPr lang="de-DE" sz="2000" dirty="0" smtClean="0">
                <a:solidFill>
                  <a:schemeClr val="tx2"/>
                </a:solidFill>
              </a:rPr>
              <a:t>„</a:t>
            </a:r>
            <a:r>
              <a:rPr lang="de-DE" sz="2000" dirty="0" err="1" smtClean="0">
                <a:solidFill>
                  <a:schemeClr val="tx2"/>
                </a:solidFill>
              </a:rPr>
              <a:t>after</a:t>
            </a:r>
            <a:r>
              <a:rPr lang="de-DE" sz="2000" dirty="0" smtClean="0">
                <a:solidFill>
                  <a:schemeClr val="tx2"/>
                </a:solidFill>
              </a:rPr>
              <a:t> </a:t>
            </a:r>
            <a:r>
              <a:rPr lang="de-DE" sz="2000" dirty="0" err="1" smtClean="0">
                <a:solidFill>
                  <a:schemeClr val="tx2"/>
                </a:solidFill>
              </a:rPr>
              <a:t>Sales</a:t>
            </a:r>
            <a:r>
              <a:rPr lang="de-DE" sz="2000" dirty="0" smtClean="0">
                <a:solidFill>
                  <a:schemeClr val="tx2"/>
                </a:solidFill>
              </a:rPr>
              <a:t> Service“ </a:t>
            </a:r>
            <a:r>
              <a:rPr lang="de-DE" sz="2000" dirty="0" smtClean="0">
                <a:solidFill>
                  <a:schemeClr val="tx2"/>
                </a:solidFill>
              </a:rPr>
              <a:t>vollständig aus </a:t>
            </a:r>
            <a:r>
              <a:rPr lang="de-DE" sz="2000" dirty="0" smtClean="0">
                <a:solidFill>
                  <a:schemeClr val="tx2"/>
                </a:solidFill>
              </a:rPr>
              <a:t>einer Hand geliefert</a:t>
            </a:r>
            <a:r>
              <a:rPr lang="de-DE" sz="2000" dirty="0" smtClean="0">
                <a:solidFill>
                  <a:schemeClr val="tx2"/>
                </a:solidFill>
              </a:rPr>
              <a:t>.</a:t>
            </a:r>
            <a:endParaRPr lang="de-DE" sz="2000" dirty="0" smtClean="0">
              <a:solidFill>
                <a:schemeClr val="tx2"/>
              </a:solidFill>
            </a:endParaRPr>
          </a:p>
        </p:txBody>
      </p:sp>
      <p:sp>
        <p:nvSpPr>
          <p:cNvPr id="3" name="Titel 4"/>
          <p:cNvSpPr txBox="1">
            <a:spLocks/>
          </p:cNvSpPr>
          <p:nvPr/>
        </p:nvSpPr>
        <p:spPr bwMode="auto">
          <a:xfrm>
            <a:off x="395536" y="2492896"/>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r>
              <a:rPr kumimoji="0" lang="de-DE" sz="2000" i="0" u="none" strike="noStrike" kern="0" cap="none" spc="0" normalizeH="0" baseline="0" noProof="0" dirty="0" smtClean="0">
                <a:ln>
                  <a:noFill/>
                </a:ln>
                <a:solidFill>
                  <a:srgbClr val="1D2D4B"/>
                </a:solidFill>
                <a:effectLst/>
                <a:uLnTx/>
                <a:uFillTx/>
                <a:latin typeface="+mj-lt"/>
                <a:ea typeface="+mj-ea"/>
                <a:cs typeface="ＭＳ Ｐゴシック"/>
              </a:rPr>
              <a:t> </a:t>
            </a:r>
            <a:endParaRPr kumimoji="0" lang="de-DE" sz="2000" b="1" i="0" u="none" strike="noStrike" kern="0" cap="none" spc="0" normalizeH="0" dirty="0" smtClean="0">
              <a:ln>
                <a:noFill/>
              </a:ln>
              <a:solidFill>
                <a:srgbClr val="1D2D4B"/>
              </a:solidFill>
              <a:effectLst/>
              <a:uLnTx/>
              <a:uFillTx/>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de-DE" sz="2000" b="1" i="0" u="none" strike="noStrike" kern="0" cap="none" spc="0" normalizeH="0" dirty="0" smtClean="0">
              <a:ln>
                <a:noFill/>
              </a:ln>
              <a:solidFill>
                <a:srgbClr val="1D2D4B"/>
              </a:solidFill>
              <a:effectLst/>
              <a:uLnTx/>
              <a:uFillTx/>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lang="de-DE" sz="2000" b="1"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de-DE" sz="2000" b="1" i="0" u="none" strike="noStrike" kern="0" cap="none" spc="0" normalizeH="0" baseline="0" noProof="0" dirty="0">
              <a:ln>
                <a:noFill/>
              </a:ln>
              <a:solidFill>
                <a:srgbClr val="1D2D4B"/>
              </a:solidFill>
              <a:effectLst/>
              <a:uLnTx/>
              <a:uFillTx/>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de-DE" sz="2000" b="1" i="0" u="none" strike="noStrike" kern="0" cap="none" spc="0" normalizeH="0" baseline="0" noProof="0" dirty="0" smtClean="0">
              <a:ln>
                <a:noFill/>
              </a:ln>
              <a:solidFill>
                <a:srgbClr val="1D2D4B"/>
              </a:solidFill>
              <a:effectLst/>
              <a:uLnTx/>
              <a:uFillTx/>
              <a:latin typeface="+mj-lt"/>
              <a:ea typeface="+mj-ea"/>
              <a:cs typeface="ＭＳ Ｐゴシック"/>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title"/>
          </p:nvPr>
        </p:nvSpPr>
        <p:spPr/>
        <p:txBody>
          <a:bodyPr/>
          <a:lstStyle/>
          <a:p>
            <a:pPr marL="342900" indent="-342900">
              <a:lnSpc>
                <a:spcPct val="120000"/>
              </a:lnSpc>
              <a:spcAft>
                <a:spcPts val="1800"/>
              </a:spcAft>
            </a:pPr>
            <a:r>
              <a:rPr lang="de-DE" sz="2000" dirty="0" smtClean="0"/>
              <a:t>Sanierung Deutscher Kulturdenkmäler</a:t>
            </a:r>
            <a:endParaRPr lang="de-DE" sz="1600" b="0" dirty="0" smtClean="0"/>
          </a:p>
        </p:txBody>
      </p:sp>
      <p:sp>
        <p:nvSpPr>
          <p:cNvPr id="5" name="Inhaltsplatzhalter 4"/>
          <p:cNvSpPr>
            <a:spLocks noGrp="1"/>
          </p:cNvSpPr>
          <p:nvPr>
            <p:ph idx="1"/>
          </p:nvPr>
        </p:nvSpPr>
        <p:spPr/>
        <p:txBody>
          <a:bodyPr/>
          <a:lstStyle/>
          <a:p>
            <a:pPr>
              <a:spcAft>
                <a:spcPts val="1800"/>
              </a:spcAft>
              <a:buFont typeface="Arial" pitchFamily="34" charset="0"/>
              <a:buChar char="•"/>
            </a:pPr>
            <a:r>
              <a:rPr lang="de-DE" dirty="0" smtClean="0">
                <a:solidFill>
                  <a:schemeClr val="tx2"/>
                </a:solidFill>
              </a:rPr>
              <a:t>Aufgabe des </a:t>
            </a:r>
            <a:r>
              <a:rPr lang="de-DE" dirty="0" smtClean="0">
                <a:solidFill>
                  <a:schemeClr val="tx2"/>
                </a:solidFill>
              </a:rPr>
              <a:t>Denkmalschutzes</a:t>
            </a:r>
            <a:br>
              <a:rPr lang="de-DE" dirty="0" smtClean="0">
                <a:solidFill>
                  <a:schemeClr val="tx2"/>
                </a:solidFill>
              </a:rPr>
            </a:br>
            <a:r>
              <a:rPr lang="de-DE" sz="2000" dirty="0" smtClean="0">
                <a:solidFill>
                  <a:schemeClr val="tx2"/>
                </a:solidFill>
              </a:rPr>
              <a:t>Historische </a:t>
            </a:r>
            <a:r>
              <a:rPr lang="de-DE" sz="2000" dirty="0" smtClean="0">
                <a:solidFill>
                  <a:schemeClr val="tx2"/>
                </a:solidFill>
              </a:rPr>
              <a:t>Altbauten erhalten und </a:t>
            </a:r>
            <a:r>
              <a:rPr lang="de-DE" sz="2000" dirty="0" smtClean="0">
                <a:solidFill>
                  <a:schemeClr val="tx2"/>
                </a:solidFill>
              </a:rPr>
              <a:t>erneuern</a:t>
            </a:r>
            <a:endParaRPr lang="de-DE" dirty="0" smtClean="0">
              <a:solidFill>
                <a:schemeClr val="tx2"/>
              </a:solidFill>
            </a:endParaRPr>
          </a:p>
          <a:p>
            <a:pPr>
              <a:spcAft>
                <a:spcPts val="1800"/>
              </a:spcAft>
              <a:buFont typeface="Arial" pitchFamily="34" charset="0"/>
              <a:buChar char="•"/>
            </a:pPr>
            <a:r>
              <a:rPr lang="de-DE" dirty="0" err="1" smtClean="0">
                <a:solidFill>
                  <a:schemeClr val="tx2"/>
                </a:solidFill>
              </a:rPr>
              <a:t>Focus</a:t>
            </a:r>
            <a:r>
              <a:rPr lang="de-DE" dirty="0" smtClean="0">
                <a:solidFill>
                  <a:schemeClr val="tx2"/>
                </a:solidFill>
              </a:rPr>
              <a:t/>
            </a:r>
            <a:br>
              <a:rPr lang="de-DE" dirty="0" smtClean="0">
                <a:solidFill>
                  <a:schemeClr val="tx2"/>
                </a:solidFill>
              </a:rPr>
            </a:br>
            <a:r>
              <a:rPr lang="de-DE" sz="2000" dirty="0" smtClean="0">
                <a:solidFill>
                  <a:schemeClr val="tx2"/>
                </a:solidFill>
              </a:rPr>
              <a:t>Zentren </a:t>
            </a:r>
            <a:r>
              <a:rPr lang="de-DE" sz="2000" dirty="0" smtClean="0">
                <a:solidFill>
                  <a:schemeClr val="tx2"/>
                </a:solidFill>
              </a:rPr>
              <a:t>der deutschen Großstädte attraktiv und interessant </a:t>
            </a:r>
            <a:r>
              <a:rPr lang="de-DE" sz="2000" dirty="0" smtClean="0">
                <a:solidFill>
                  <a:schemeClr val="tx2"/>
                </a:solidFill>
              </a:rPr>
              <a:t>gestalten</a:t>
            </a:r>
            <a:endParaRPr lang="de-DE" dirty="0" smtClean="0">
              <a:solidFill>
                <a:schemeClr val="tx2"/>
              </a:solidFill>
            </a:endParaRPr>
          </a:p>
          <a:p>
            <a:pPr>
              <a:spcAft>
                <a:spcPts val="1800"/>
              </a:spcAft>
              <a:buFont typeface="Arial" pitchFamily="34" charset="0"/>
              <a:buChar char="•"/>
            </a:pPr>
            <a:r>
              <a:rPr lang="de-DE" dirty="0" smtClean="0">
                <a:solidFill>
                  <a:schemeClr val="tx2"/>
                </a:solidFill>
              </a:rPr>
              <a:t>Problem</a:t>
            </a:r>
            <a:br>
              <a:rPr lang="de-DE" dirty="0" smtClean="0">
                <a:solidFill>
                  <a:schemeClr val="tx2"/>
                </a:solidFill>
              </a:rPr>
            </a:br>
            <a:r>
              <a:rPr lang="de-DE" sz="2000" dirty="0" smtClean="0">
                <a:solidFill>
                  <a:schemeClr val="tx2"/>
                </a:solidFill>
              </a:rPr>
              <a:t>Leere </a:t>
            </a:r>
            <a:r>
              <a:rPr lang="de-DE" sz="2000" dirty="0" smtClean="0">
                <a:solidFill>
                  <a:schemeClr val="tx2"/>
                </a:solidFill>
              </a:rPr>
              <a:t>Haushaltskassen verhindern die Erneuerung aus öffentlichen </a:t>
            </a:r>
            <a:r>
              <a:rPr lang="de-DE" sz="2000" dirty="0" smtClean="0">
                <a:solidFill>
                  <a:schemeClr val="tx2"/>
                </a:solidFill>
              </a:rPr>
              <a:t>Mitteln</a:t>
            </a:r>
            <a:endParaRPr lang="de-DE" dirty="0" smtClean="0">
              <a:solidFill>
                <a:schemeClr val="tx2"/>
              </a:solidFill>
            </a:endParaRPr>
          </a:p>
          <a:p>
            <a:pPr>
              <a:buFont typeface="Arial" pitchFamily="34" charset="0"/>
              <a:buChar char="•"/>
            </a:pPr>
            <a:r>
              <a:rPr lang="de-DE" dirty="0" smtClean="0">
                <a:solidFill>
                  <a:schemeClr val="tx2"/>
                </a:solidFill>
              </a:rPr>
              <a:t>Lösung</a:t>
            </a:r>
            <a:br>
              <a:rPr lang="de-DE" dirty="0" smtClean="0">
                <a:solidFill>
                  <a:schemeClr val="tx2"/>
                </a:solidFill>
              </a:rPr>
            </a:br>
            <a:r>
              <a:rPr lang="de-DE" sz="2000" dirty="0" smtClean="0">
                <a:solidFill>
                  <a:schemeClr val="tx2"/>
                </a:solidFill>
              </a:rPr>
              <a:t>Private </a:t>
            </a:r>
            <a:r>
              <a:rPr lang="de-DE" sz="2000" dirty="0" smtClean="0">
                <a:solidFill>
                  <a:schemeClr val="tx2"/>
                </a:solidFill>
              </a:rPr>
              <a:t>Investoren, die bei der Sanierung helfen, erhalten dafür hohe Steuervorteile(§7i/h Bundesgesetz </a:t>
            </a:r>
            <a:r>
              <a:rPr lang="de-DE" sz="2000" dirty="0" smtClean="0">
                <a:solidFill>
                  <a:schemeClr val="tx2"/>
                </a:solidFill>
              </a:rPr>
              <a:t>)</a:t>
            </a:r>
            <a:endParaRPr lang="de-DE" sz="2000" dirty="0"/>
          </a:p>
        </p:txBody>
      </p:sp>
      <p:sp>
        <p:nvSpPr>
          <p:cNvPr id="3" name="Titel 3"/>
          <p:cNvSpPr txBox="1">
            <a:spLocks/>
          </p:cNvSpPr>
          <p:nvPr/>
        </p:nvSpPr>
        <p:spPr bwMode="auto">
          <a:xfrm>
            <a:off x="251520" y="404664"/>
            <a:ext cx="8499475" cy="677862"/>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4000" b="1" i="0" u="none" strike="noStrike" kern="0" cap="none" spc="0" normalizeH="0" baseline="0" noProof="0" dirty="0">
              <a:ln>
                <a:noFill/>
              </a:ln>
              <a:solidFill>
                <a:srgbClr val="1D2D4B"/>
              </a:solidFill>
              <a:effectLst/>
              <a:uLnTx/>
              <a:uFillTx/>
              <a:latin typeface="+mj-lt"/>
              <a:ea typeface="+mj-ea"/>
              <a:cs typeface="ＭＳ Ｐゴシック"/>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title"/>
          </p:nvPr>
        </p:nvSpPr>
        <p:spPr/>
        <p:txBody>
          <a:bodyPr/>
          <a:lstStyle/>
          <a:p>
            <a:r>
              <a:rPr lang="de-DE" sz="2000" dirty="0" smtClean="0"/>
              <a:t>afm  Konzept </a:t>
            </a:r>
            <a:r>
              <a:rPr lang="de-DE" sz="2000" dirty="0" smtClean="0"/>
              <a:t>Denkmal</a:t>
            </a:r>
            <a:endParaRPr lang="de-DE" sz="2000" dirty="0" smtClean="0"/>
          </a:p>
        </p:txBody>
      </p:sp>
      <p:sp>
        <p:nvSpPr>
          <p:cNvPr id="6" name="Inhaltsplatzhalter 5"/>
          <p:cNvSpPr>
            <a:spLocks noGrp="1"/>
          </p:cNvSpPr>
          <p:nvPr>
            <p:ph idx="1"/>
          </p:nvPr>
        </p:nvSpPr>
        <p:spPr/>
        <p:txBody>
          <a:bodyPr/>
          <a:lstStyle/>
          <a:p>
            <a:r>
              <a:rPr lang="de-DE" dirty="0" smtClean="0"/>
              <a:t>Funktionsweise Denkmalimmobilie</a:t>
            </a:r>
            <a:endParaRPr lang="de-DE" dirty="0"/>
          </a:p>
        </p:txBody>
      </p:sp>
      <p:sp>
        <p:nvSpPr>
          <p:cNvPr id="3" name="Rectangle 5"/>
          <p:cNvSpPr txBox="1">
            <a:spLocks noChangeArrowheads="1"/>
          </p:cNvSpPr>
          <p:nvPr/>
        </p:nvSpPr>
        <p:spPr bwMode="auto">
          <a:xfrm>
            <a:off x="1331640" y="1844825"/>
            <a:ext cx="3169667" cy="3672408"/>
          </a:xfrm>
          <a:prstGeom prst="rect">
            <a:avLst/>
          </a:prstGeom>
          <a:noFill/>
          <a:ln w="9525">
            <a:solidFill>
              <a:srgbClr val="0000FF"/>
            </a:solidFill>
            <a:miter lim="800000"/>
            <a:headEnd/>
            <a:tailEnd/>
          </a:ln>
        </p:spPr>
        <p:txBody>
          <a:bodyPr vert="horz" wrap="square" lIns="91372" tIns="45686" rIns="91372" bIns="45686" numCol="1" anchor="t" anchorCtr="0" compatLnSpc="1">
            <a:prstTxWarp prst="textNoShape">
              <a:avLst/>
            </a:prstTxWarp>
          </a:bodyPr>
          <a:lstStyle/>
          <a:p>
            <a:pPr marL="342900" marR="0" lvl="0" indent="-342900" algn="ctr" defTabSz="914400" rtl="0" eaLnBrk="0" fontAlgn="base" latinLnBrk="0" hangingPunct="0">
              <a:lnSpc>
                <a:spcPct val="90000"/>
              </a:lnSpc>
              <a:spcBef>
                <a:spcPct val="20000"/>
              </a:spcBef>
              <a:spcAft>
                <a:spcPct val="0"/>
              </a:spcAft>
              <a:buClrTx/>
              <a:buSzTx/>
              <a:buFontTx/>
              <a:buNone/>
              <a:tabLst/>
              <a:defRPr/>
            </a:pPr>
            <a:r>
              <a:rPr kumimoji="0" lang="de-DE" sz="1400" b="1" i="0" u="sng" strike="noStrike" kern="0" cap="none" spc="0" normalizeH="0" baseline="0" noProof="0" dirty="0" smtClean="0">
                <a:ln>
                  <a:noFill/>
                </a:ln>
                <a:solidFill>
                  <a:srgbClr val="1D2D4B"/>
                </a:solidFill>
                <a:effectLst/>
                <a:uLnTx/>
                <a:uFillTx/>
                <a:latin typeface="+mn-lt"/>
                <a:ea typeface="+mn-ea"/>
                <a:cs typeface="ＭＳ Ｐゴシック"/>
              </a:rPr>
              <a:t>Steuerliche Seite</a:t>
            </a:r>
          </a:p>
          <a:p>
            <a:pPr marL="342900" marR="0" lvl="0" indent="-342900" algn="l" defTabSz="914400" rtl="0" eaLnBrk="0" fontAlgn="base" latinLnBrk="0" hangingPunct="0">
              <a:lnSpc>
                <a:spcPct val="90000"/>
              </a:lnSpc>
              <a:spcBef>
                <a:spcPct val="20000"/>
              </a:spcBef>
              <a:spcAft>
                <a:spcPct val="0"/>
              </a:spcAft>
              <a:buClrTx/>
              <a:buSzTx/>
              <a:buFontTx/>
              <a:buNone/>
              <a:tabLst/>
              <a:defRPr/>
            </a:pPr>
            <a:endPar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endParaRP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Miete</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Zinsen</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Verwaltung</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AfA   50 Jahre        </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je 2%(Hamburg))</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        § 7i/h in 12 Jahren</a:t>
            </a: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a:t>
            </a: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100%</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           8 x 9%(Leipzig)</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           4X 7 %</a:t>
            </a:r>
          </a:p>
          <a:p>
            <a:pPr marL="342900" marR="0" lvl="0" indent="-342900" algn="l" defTabSz="914400" rtl="0" eaLnBrk="0" fontAlgn="base" latinLnBrk="0" hangingPunct="0">
              <a:lnSpc>
                <a:spcPct val="90000"/>
              </a:lnSpc>
              <a:spcBef>
                <a:spcPct val="20000"/>
              </a:spcBef>
              <a:spcAft>
                <a:spcPct val="0"/>
              </a:spcAft>
              <a:buClrTx/>
              <a:buSzTx/>
              <a:buFontTx/>
              <a:buNone/>
              <a:tabLst/>
              <a:defRPr/>
            </a:pPr>
            <a:endPar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endParaRP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___________________________</a:t>
            </a:r>
          </a:p>
          <a:p>
            <a:pPr marL="342900" marR="0" lvl="0" indent="-342900" algn="ctr" defTabSz="914400" rtl="0" eaLnBrk="0" fontAlgn="base" latinLnBrk="0" hangingPunct="0">
              <a:lnSpc>
                <a:spcPct val="90000"/>
              </a:lnSpc>
              <a:spcBef>
                <a:spcPct val="20000"/>
              </a:spcBef>
              <a:spcAft>
                <a:spcPct val="0"/>
              </a:spcAft>
              <a:buClrTx/>
              <a:buSzTx/>
              <a:buFontTx/>
              <a:buNone/>
              <a:tabLst/>
              <a:defRPr/>
            </a:pP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 V+V</a:t>
            </a:r>
            <a:endParaRPr kumimoji="0" lang="de-DE" sz="1400" b="1" i="0" u="none" strike="noStrike" kern="0" cap="none" spc="0" normalizeH="0" baseline="0" noProof="0" dirty="0">
              <a:ln>
                <a:noFill/>
              </a:ln>
              <a:solidFill>
                <a:srgbClr val="1D2D4B"/>
              </a:solidFill>
              <a:effectLst/>
              <a:uLnTx/>
              <a:uFillTx/>
              <a:latin typeface="+mn-lt"/>
              <a:ea typeface="+mn-ea"/>
              <a:cs typeface="ＭＳ Ｐゴシック"/>
            </a:endParaRPr>
          </a:p>
        </p:txBody>
      </p:sp>
      <p:sp>
        <p:nvSpPr>
          <p:cNvPr id="4" name="Rectangle 6"/>
          <p:cNvSpPr txBox="1">
            <a:spLocks noChangeArrowheads="1"/>
          </p:cNvSpPr>
          <p:nvPr/>
        </p:nvSpPr>
        <p:spPr bwMode="auto">
          <a:xfrm>
            <a:off x="4932040" y="1844824"/>
            <a:ext cx="3282950" cy="3672408"/>
          </a:xfrm>
          <a:prstGeom prst="rect">
            <a:avLst/>
          </a:prstGeom>
          <a:noFill/>
          <a:ln w="9525">
            <a:solidFill>
              <a:srgbClr val="0000FF"/>
            </a:solidFill>
            <a:miter lim="800000"/>
            <a:headEnd/>
            <a:tailEnd/>
          </a:ln>
        </p:spPr>
        <p:txBody>
          <a:bodyPr vert="horz" wrap="square" lIns="91372" tIns="45686" rIns="91372" bIns="45686" numCol="1" anchor="t" anchorCtr="0" compatLnSpc="1">
            <a:prstTxWarp prst="textNoShape">
              <a:avLst/>
            </a:prstTxWarp>
          </a:bodyPr>
          <a:lstStyle/>
          <a:p>
            <a:pPr marL="342900" marR="0" lvl="0" indent="-342900" algn="ctr" defTabSz="914400" rtl="0" eaLnBrk="0" fontAlgn="base" latinLnBrk="0" hangingPunct="0">
              <a:lnSpc>
                <a:spcPct val="90000"/>
              </a:lnSpc>
              <a:spcBef>
                <a:spcPct val="20000"/>
              </a:spcBef>
              <a:spcAft>
                <a:spcPct val="0"/>
              </a:spcAft>
              <a:buClrTx/>
              <a:buSzTx/>
              <a:buFontTx/>
              <a:buNone/>
              <a:tabLst/>
              <a:defRPr/>
            </a:pPr>
            <a:r>
              <a:rPr kumimoji="0" lang="de-DE" sz="1400" b="1" i="0" u="sng" strike="noStrike" kern="0" cap="none" spc="0" normalizeH="0" baseline="0" noProof="0" dirty="0" smtClean="0">
                <a:ln>
                  <a:noFill/>
                </a:ln>
                <a:solidFill>
                  <a:srgbClr val="1D2D4B"/>
                </a:solidFill>
                <a:effectLst/>
                <a:uLnTx/>
                <a:uFillTx/>
                <a:latin typeface="+mn-lt"/>
                <a:ea typeface="+mn-ea"/>
                <a:cs typeface="ＭＳ Ｐゴシック"/>
              </a:rPr>
              <a:t>Einnahmen/Ausgaben</a:t>
            </a:r>
          </a:p>
          <a:p>
            <a:pPr marL="342900" marR="0" lvl="0" indent="-342900" algn="l" defTabSz="914400" rtl="0" eaLnBrk="0" fontAlgn="base" latinLnBrk="0" hangingPunct="0">
              <a:lnSpc>
                <a:spcPct val="90000"/>
              </a:lnSpc>
              <a:spcBef>
                <a:spcPct val="20000"/>
              </a:spcBef>
              <a:spcAft>
                <a:spcPct val="0"/>
              </a:spcAft>
              <a:buClrTx/>
              <a:buSzTx/>
              <a:buFontTx/>
              <a:buNone/>
              <a:tabLst/>
              <a:defRPr/>
            </a:pPr>
            <a:endPar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endParaRPr>
          </a:p>
          <a:p>
            <a:pPr marL="342900" marR="0" lvl="0" indent="-342900" algn="l" defTabSz="914400" rtl="0" eaLnBrk="0" fontAlgn="base" latinLnBrk="0" hangingPunct="0">
              <a:lnSpc>
                <a:spcPct val="90000"/>
              </a:lnSpc>
              <a:spcBef>
                <a:spcPct val="20000"/>
              </a:spcBef>
              <a:spcAft>
                <a:spcPct val="0"/>
              </a:spcAft>
              <a:buClrTx/>
              <a:buSzTx/>
              <a:buFontTx/>
              <a:buNone/>
              <a:tabLst/>
              <a:defRPr/>
            </a:pPr>
            <a:r>
              <a:rPr lang="de-DE" sz="1400" kern="0" dirty="0" smtClean="0">
                <a:latin typeface="+mn-lt"/>
                <a:ea typeface="+mn-ea"/>
                <a:cs typeface="ＭＳ Ｐゴシック"/>
              </a:rPr>
              <a:t>+ </a:t>
            </a: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Steuerersparnis</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(Vermögensaufbau)</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Miete</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Zinsen</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Verwaltung</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Tilgung</a:t>
            </a: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 Instandhaltungsrücklage</a:t>
            </a:r>
          </a:p>
          <a:p>
            <a:pPr marL="342900" marR="0" lvl="0" indent="-342900" algn="l" defTabSz="914400" rtl="0" eaLnBrk="0" fontAlgn="base" latinLnBrk="0" hangingPunct="0">
              <a:lnSpc>
                <a:spcPct val="90000"/>
              </a:lnSpc>
              <a:spcBef>
                <a:spcPct val="20000"/>
              </a:spcBef>
              <a:spcAft>
                <a:spcPct val="0"/>
              </a:spcAft>
              <a:buClrTx/>
              <a:buSzTx/>
              <a:buFontTx/>
              <a:buNone/>
              <a:tabLst/>
              <a:defRPr/>
            </a:pPr>
            <a:endPar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endParaRPr>
          </a:p>
          <a:p>
            <a:pPr marL="342900" marR="0" lvl="0" indent="-342900" algn="l" defTabSz="914400" rtl="0" eaLnBrk="0" fontAlgn="base" latinLnBrk="0" hangingPunct="0">
              <a:lnSpc>
                <a:spcPct val="90000"/>
              </a:lnSpc>
              <a:spcBef>
                <a:spcPct val="20000"/>
              </a:spcBef>
              <a:spcAft>
                <a:spcPct val="0"/>
              </a:spcAft>
              <a:buClrTx/>
              <a:buSzTx/>
              <a:buFontTx/>
              <a:buNone/>
              <a:tabLst/>
              <a:defRPr/>
            </a:pPr>
            <a:endPar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endParaRPr>
          </a:p>
          <a:p>
            <a:pPr marL="342900" marR="0" lvl="0" indent="-342900" algn="l" defTabSz="914400" rtl="0" eaLnBrk="0" fontAlgn="base" latinLnBrk="0" hangingPunct="0">
              <a:lnSpc>
                <a:spcPct val="90000"/>
              </a:lnSpc>
              <a:spcBef>
                <a:spcPct val="20000"/>
              </a:spcBef>
              <a:spcAft>
                <a:spcPct val="0"/>
              </a:spcAft>
              <a:buClrTx/>
              <a:buSzTx/>
              <a:buFontTx/>
              <a:buNone/>
              <a:tabLst/>
              <a:defRPr/>
            </a:pPr>
            <a:endPar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endParaRPr>
          </a:p>
          <a:p>
            <a:pPr marL="342900" marR="0" lvl="0" indent="-342900" algn="l" defTabSz="914400" rtl="0" eaLnBrk="0" fontAlgn="base" latinLnBrk="0" hangingPunct="0">
              <a:lnSpc>
                <a:spcPct val="90000"/>
              </a:lnSpc>
              <a:spcBef>
                <a:spcPct val="20000"/>
              </a:spcBef>
              <a:spcAft>
                <a:spcPct val="0"/>
              </a:spcAft>
              <a:buClrTx/>
              <a:buSzTx/>
              <a:buFontTx/>
              <a:buNone/>
              <a:tabLst/>
              <a:defRPr/>
            </a:pPr>
            <a:r>
              <a:rPr kumimoji="0" lang="de-DE" sz="1400" b="0" i="0" u="none" strike="noStrike" kern="0" cap="none" spc="0" normalizeH="0" baseline="0" noProof="0" dirty="0" smtClean="0">
                <a:ln>
                  <a:noFill/>
                </a:ln>
                <a:solidFill>
                  <a:srgbClr val="1D2D4B"/>
                </a:solidFill>
                <a:effectLst/>
                <a:uLnTx/>
                <a:uFillTx/>
                <a:latin typeface="+mn-lt"/>
                <a:ea typeface="+mn-ea"/>
                <a:cs typeface="ＭＳ Ｐゴシック"/>
              </a:rPr>
              <a:t>___________________________</a:t>
            </a:r>
          </a:p>
          <a:p>
            <a:pPr marL="342900" marR="0" lvl="0" indent="-342900" algn="ctr" defTabSz="914400" rtl="0" eaLnBrk="0" fontAlgn="base" latinLnBrk="0" hangingPunct="0">
              <a:lnSpc>
                <a:spcPct val="90000"/>
              </a:lnSpc>
              <a:spcBef>
                <a:spcPct val="20000"/>
              </a:spcBef>
              <a:spcAft>
                <a:spcPct val="0"/>
              </a:spcAft>
              <a:buClrTx/>
              <a:buSzTx/>
              <a:buFontTx/>
              <a:buNone/>
              <a:tabLst/>
              <a:defRPr/>
            </a:pPr>
            <a:r>
              <a:rPr kumimoji="0" lang="de-DE" sz="1400" b="1" i="0" u="none" strike="noStrike" kern="0" cap="none" spc="0" normalizeH="0" baseline="0" noProof="0" dirty="0" smtClean="0">
                <a:ln>
                  <a:noFill/>
                </a:ln>
                <a:solidFill>
                  <a:srgbClr val="1D2D4B"/>
                </a:solidFill>
                <a:effectLst/>
                <a:uLnTx/>
                <a:uFillTx/>
                <a:latin typeface="+mn-lt"/>
                <a:ea typeface="+mn-ea"/>
                <a:cs typeface="ＭＳ Ｐゴシック"/>
              </a:rPr>
              <a:t>+/- 150 €</a:t>
            </a:r>
            <a:endParaRPr kumimoji="0" lang="de-DE" sz="1400" b="1" i="0" u="none" strike="noStrike" kern="0" cap="none" spc="0" normalizeH="0" baseline="0" noProof="0" dirty="0">
              <a:ln>
                <a:noFill/>
              </a:ln>
              <a:solidFill>
                <a:srgbClr val="1D2D4B"/>
              </a:solidFill>
              <a:effectLst/>
              <a:uLnTx/>
              <a:uFillTx/>
              <a:latin typeface="+mn-lt"/>
              <a:ea typeface="+mn-ea"/>
              <a:cs typeface="ＭＳ Ｐゴシック"/>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iterate type="lt">
                                    <p:tmPct val="0"/>
                                  </p:iterate>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iterate type="lt">
                                    <p:tmPct val="0"/>
                                  </p:iterate>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iterate type="lt">
                                    <p:tmPct val="0"/>
                                  </p:iterate>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7" presetClass="entr" presetSubtype="0" fill="hold" nodeType="clickEffect">
                                  <p:stCondLst>
                                    <p:cond delay="0"/>
                                  </p:stCondLst>
                                  <p:iterate type="lt">
                                    <p:tmPct val="50000"/>
                                  </p:iterate>
                                  <p:childTnLst>
                                    <p:set>
                                      <p:cBhvr>
                                        <p:cTn id="66" dur="1" fill="hold">
                                          <p:stCondLst>
                                            <p:cond delay="0"/>
                                          </p:stCondLst>
                                        </p:cTn>
                                        <p:tgtEl>
                                          <p:spTgt spid="3">
                                            <p:txEl>
                                              <p:pRg st="12" end="12"/>
                                            </p:txEl>
                                          </p:spTgt>
                                        </p:tgtEl>
                                        <p:attrNameLst>
                                          <p:attrName>style.visibility</p:attrName>
                                        </p:attrNameLst>
                                      </p:cBhvr>
                                      <p:to>
                                        <p:strVal val="visible"/>
                                      </p:to>
                                    </p:set>
                                    <p:anim calcmode="discrete" valueType="clr">
                                      <p:cBhvr override="childStyle">
                                        <p:cTn id="67" dur="80"/>
                                        <p:tgtEl>
                                          <p:spTgt spid="3">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3">
                                            <p:txEl>
                                              <p:pRg st="12" end="12"/>
                                            </p:txEl>
                                          </p:spTgt>
                                        </p:tgtEl>
                                        <p:attrNameLst>
                                          <p:attrName>fillcolor</p:attrName>
                                        </p:attrNameLst>
                                      </p:cBhvr>
                                      <p:tavLst>
                                        <p:tav tm="0">
                                          <p:val>
                                            <p:clrVal>
                                              <a:schemeClr val="accent2"/>
                                            </p:clrVal>
                                          </p:val>
                                        </p:tav>
                                        <p:tav tm="50000">
                                          <p:val>
                                            <p:clrVal>
                                              <a:schemeClr val="hlink"/>
                                            </p:clrVal>
                                          </p:val>
                                        </p:tav>
                                      </p:tavLst>
                                    </p:anim>
                                    <p:set>
                                      <p:cBhvr>
                                        <p:cTn id="69" dur="80"/>
                                        <p:tgtEl>
                                          <p:spTgt spid="3">
                                            <p:txEl>
                                              <p:pRg st="12" end="12"/>
                                            </p:txEl>
                                          </p:spTgt>
                                        </p:tgtEl>
                                        <p:attrNameLst>
                                          <p:attrName>fill.type</p:attrName>
                                        </p:attrNameLst>
                                      </p:cBhvr>
                                      <p:to>
                                        <p:strVal val="solid"/>
                                      </p:to>
                                    </p:set>
                                  </p:childTnLst>
                                </p:cTn>
                              </p:par>
                            </p:childTnLst>
                          </p:cTn>
                        </p:par>
                      </p:childTnLst>
                    </p:cTn>
                  </p:par>
                  <p:par>
                    <p:cTn id="70" fill="hold">
                      <p:stCondLst>
                        <p:cond delay="indefinite"/>
                      </p:stCondLst>
                      <p:childTnLst>
                        <p:par>
                          <p:cTn id="71" fill="hold">
                            <p:stCondLst>
                              <p:cond delay="0"/>
                            </p:stCondLst>
                            <p:childTnLst>
                              <p:par>
                                <p:cTn id="72" presetID="27" presetClass="entr" presetSubtype="0" fill="hold" nodeType="clickEffect">
                                  <p:stCondLst>
                                    <p:cond delay="0"/>
                                  </p:stCondLst>
                                  <p:iterate type="lt">
                                    <p:tmPct val="50000"/>
                                  </p:iterate>
                                  <p:childTnLst>
                                    <p:set>
                                      <p:cBhvr>
                                        <p:cTn id="73" dur="1" fill="hold">
                                          <p:stCondLst>
                                            <p:cond delay="0"/>
                                          </p:stCondLst>
                                        </p:cTn>
                                        <p:tgtEl>
                                          <p:spTgt spid="3">
                                            <p:txEl>
                                              <p:pRg st="13" end="13"/>
                                            </p:txEl>
                                          </p:spTgt>
                                        </p:tgtEl>
                                        <p:attrNameLst>
                                          <p:attrName>style.visibility</p:attrName>
                                        </p:attrNameLst>
                                      </p:cBhvr>
                                      <p:to>
                                        <p:strVal val="visible"/>
                                      </p:to>
                                    </p:set>
                                    <p:anim calcmode="discrete" valueType="clr">
                                      <p:cBhvr override="childStyle">
                                        <p:cTn id="74" dur="80"/>
                                        <p:tgtEl>
                                          <p:spTgt spid="3">
                                            <p:txEl>
                                              <p:pRg st="13" end="1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5" dur="80"/>
                                        <p:tgtEl>
                                          <p:spTgt spid="3">
                                            <p:txEl>
                                              <p:pRg st="13" end="13"/>
                                            </p:txEl>
                                          </p:spTgt>
                                        </p:tgtEl>
                                        <p:attrNameLst>
                                          <p:attrName>fillcolor</p:attrName>
                                        </p:attrNameLst>
                                      </p:cBhvr>
                                      <p:tavLst>
                                        <p:tav tm="0">
                                          <p:val>
                                            <p:clrVal>
                                              <a:schemeClr val="accent2"/>
                                            </p:clrVal>
                                          </p:val>
                                        </p:tav>
                                        <p:tav tm="50000">
                                          <p:val>
                                            <p:clrVal>
                                              <a:schemeClr val="hlink"/>
                                            </p:clrVal>
                                          </p:val>
                                        </p:tav>
                                      </p:tavLst>
                                    </p:anim>
                                    <p:set>
                                      <p:cBhvr>
                                        <p:cTn id="76" dur="80"/>
                                        <p:tgtEl>
                                          <p:spTgt spid="3">
                                            <p:txEl>
                                              <p:pRg st="13" end="13"/>
                                            </p:txEl>
                                          </p:spTgt>
                                        </p:tgtEl>
                                        <p:attrNameLst>
                                          <p:attrName>fill.type</p:attrName>
                                        </p:attrNameLst>
                                      </p:cBhvr>
                                      <p:to>
                                        <p:strVal val="solid"/>
                                      </p:to>
                                    </p:set>
                                  </p:childTnLst>
                                </p:cTn>
                              </p:par>
                            </p:childTnLst>
                          </p:cTn>
                        </p:par>
                      </p:childTnLst>
                    </p:cTn>
                  </p:par>
                  <p:par>
                    <p:cTn id="77" fill="hold">
                      <p:stCondLst>
                        <p:cond delay="indefinite"/>
                      </p:stCondLst>
                      <p:childTnLst>
                        <p:par>
                          <p:cTn id="78" fill="hold">
                            <p:stCondLst>
                              <p:cond delay="0"/>
                            </p:stCondLst>
                            <p:childTnLst>
                              <p:par>
                                <p:cTn id="79" presetID="2" presetClass="entr" presetSubtype="2" fill="hold" nodeType="clickEffect">
                                  <p:stCondLst>
                                    <p:cond delay="0"/>
                                  </p:stCondLst>
                                  <p:childTnLst>
                                    <p:set>
                                      <p:cBhvr>
                                        <p:cTn id="80" dur="1" fill="hold">
                                          <p:stCondLst>
                                            <p:cond delay="0"/>
                                          </p:stCondLst>
                                        </p:cTn>
                                        <p:tgtEl>
                                          <p:spTgt spid="4">
                                            <p:txEl>
                                              <p:pRg st="0" end="0"/>
                                            </p:txEl>
                                          </p:spTgt>
                                        </p:tgtEl>
                                        <p:attrNameLst>
                                          <p:attrName>style.visibility</p:attrName>
                                        </p:attrNameLst>
                                      </p:cBhvr>
                                      <p:to>
                                        <p:strVal val="visible"/>
                                      </p:to>
                                    </p:set>
                                    <p:anim calcmode="lin" valueType="num">
                                      <p:cBhvr additive="base">
                                        <p:cTn id="81"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nodeType="clickEffect">
                                  <p:stCondLst>
                                    <p:cond delay="0"/>
                                  </p:stCondLst>
                                  <p:childTnLst>
                                    <p:set>
                                      <p:cBhvr>
                                        <p:cTn id="86" dur="1" fill="hold">
                                          <p:stCondLst>
                                            <p:cond delay="0"/>
                                          </p:stCondLst>
                                        </p:cTn>
                                        <p:tgtEl>
                                          <p:spTgt spid="4">
                                            <p:txEl>
                                              <p:pRg st="2" end="2"/>
                                            </p:txEl>
                                          </p:spTgt>
                                        </p:tgtEl>
                                        <p:attrNameLst>
                                          <p:attrName>style.visibility</p:attrName>
                                        </p:attrNameLst>
                                      </p:cBhvr>
                                      <p:to>
                                        <p:strVal val="visible"/>
                                      </p:to>
                                    </p:set>
                                    <p:anim calcmode="lin" valueType="num">
                                      <p:cBhvr additive="base">
                                        <p:cTn id="87"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2" fill="hold" nodeType="clickEffect">
                                  <p:stCondLst>
                                    <p:cond delay="0"/>
                                  </p:stCondLst>
                                  <p:childTnLst>
                                    <p:set>
                                      <p:cBhvr>
                                        <p:cTn id="92" dur="1" fill="hold">
                                          <p:stCondLst>
                                            <p:cond delay="0"/>
                                          </p:stCondLst>
                                        </p:cTn>
                                        <p:tgtEl>
                                          <p:spTgt spid="4">
                                            <p:txEl>
                                              <p:pRg st="3" end="3"/>
                                            </p:txEl>
                                          </p:spTgt>
                                        </p:tgtEl>
                                        <p:attrNameLst>
                                          <p:attrName>style.visibility</p:attrName>
                                        </p:attrNameLst>
                                      </p:cBhvr>
                                      <p:to>
                                        <p:strVal val="visible"/>
                                      </p:to>
                                    </p:set>
                                    <p:anim calcmode="lin" valueType="num">
                                      <p:cBhvr additive="base">
                                        <p:cTn id="93" dur="5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94"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2" fill="hold" nodeType="clickEffect">
                                  <p:stCondLst>
                                    <p:cond delay="0"/>
                                  </p:stCondLst>
                                  <p:childTnLst>
                                    <p:set>
                                      <p:cBhvr>
                                        <p:cTn id="98" dur="1" fill="hold">
                                          <p:stCondLst>
                                            <p:cond delay="0"/>
                                          </p:stCondLst>
                                        </p:cTn>
                                        <p:tgtEl>
                                          <p:spTgt spid="4">
                                            <p:txEl>
                                              <p:pRg st="4" end="4"/>
                                            </p:txEl>
                                          </p:spTgt>
                                        </p:tgtEl>
                                        <p:attrNameLst>
                                          <p:attrName>style.visibility</p:attrName>
                                        </p:attrNameLst>
                                      </p:cBhvr>
                                      <p:to>
                                        <p:strVal val="visible"/>
                                      </p:to>
                                    </p:set>
                                    <p:anim calcmode="lin" valueType="num">
                                      <p:cBhvr additive="base">
                                        <p:cTn id="99"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100"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2" fill="hold" nodeType="clickEffect">
                                  <p:stCondLst>
                                    <p:cond delay="0"/>
                                  </p:stCondLst>
                                  <p:childTnLst>
                                    <p:set>
                                      <p:cBhvr>
                                        <p:cTn id="104" dur="1" fill="hold">
                                          <p:stCondLst>
                                            <p:cond delay="0"/>
                                          </p:stCondLst>
                                        </p:cTn>
                                        <p:tgtEl>
                                          <p:spTgt spid="4">
                                            <p:txEl>
                                              <p:pRg st="5" end="5"/>
                                            </p:txEl>
                                          </p:spTgt>
                                        </p:tgtEl>
                                        <p:attrNameLst>
                                          <p:attrName>style.visibility</p:attrName>
                                        </p:attrNameLst>
                                      </p:cBhvr>
                                      <p:to>
                                        <p:strVal val="visible"/>
                                      </p:to>
                                    </p:set>
                                    <p:anim calcmode="lin" valueType="num">
                                      <p:cBhvr additive="base">
                                        <p:cTn id="105" dur="500" fill="hold"/>
                                        <p:tgtEl>
                                          <p:spTgt spid="4">
                                            <p:txEl>
                                              <p:pRg st="5" end="5"/>
                                            </p:txEl>
                                          </p:spTgt>
                                        </p:tgtEl>
                                        <p:attrNameLst>
                                          <p:attrName>ppt_x</p:attrName>
                                        </p:attrNameLst>
                                      </p:cBhvr>
                                      <p:tavLst>
                                        <p:tav tm="0">
                                          <p:val>
                                            <p:strVal val="1+#ppt_w/2"/>
                                          </p:val>
                                        </p:tav>
                                        <p:tav tm="100000">
                                          <p:val>
                                            <p:strVal val="#ppt_x"/>
                                          </p:val>
                                        </p:tav>
                                      </p:tavLst>
                                    </p:anim>
                                    <p:anim calcmode="lin" valueType="num">
                                      <p:cBhvr additive="base">
                                        <p:cTn id="106"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2" fill="hold" nodeType="clickEffect">
                                  <p:stCondLst>
                                    <p:cond delay="0"/>
                                  </p:stCondLst>
                                  <p:childTnLst>
                                    <p:set>
                                      <p:cBhvr>
                                        <p:cTn id="110" dur="1" fill="hold">
                                          <p:stCondLst>
                                            <p:cond delay="0"/>
                                          </p:stCondLst>
                                        </p:cTn>
                                        <p:tgtEl>
                                          <p:spTgt spid="4">
                                            <p:txEl>
                                              <p:pRg st="6" end="6"/>
                                            </p:txEl>
                                          </p:spTgt>
                                        </p:tgtEl>
                                        <p:attrNameLst>
                                          <p:attrName>style.visibility</p:attrName>
                                        </p:attrNameLst>
                                      </p:cBhvr>
                                      <p:to>
                                        <p:strVal val="visible"/>
                                      </p:to>
                                    </p:set>
                                    <p:anim calcmode="lin" valueType="num">
                                      <p:cBhvr additive="base">
                                        <p:cTn id="111"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112"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2" fill="hold" nodeType="clickEffect">
                                  <p:stCondLst>
                                    <p:cond delay="0"/>
                                  </p:stCondLst>
                                  <p:childTnLst>
                                    <p:set>
                                      <p:cBhvr>
                                        <p:cTn id="116" dur="1" fill="hold">
                                          <p:stCondLst>
                                            <p:cond delay="0"/>
                                          </p:stCondLst>
                                        </p:cTn>
                                        <p:tgtEl>
                                          <p:spTgt spid="4">
                                            <p:txEl>
                                              <p:pRg st="7" end="7"/>
                                            </p:txEl>
                                          </p:spTgt>
                                        </p:tgtEl>
                                        <p:attrNameLst>
                                          <p:attrName>style.visibility</p:attrName>
                                        </p:attrNameLst>
                                      </p:cBhvr>
                                      <p:to>
                                        <p:strVal val="visible"/>
                                      </p:to>
                                    </p:set>
                                    <p:anim calcmode="lin" valueType="num">
                                      <p:cBhvr additive="base">
                                        <p:cTn id="117" dur="500" fill="hold"/>
                                        <p:tgtEl>
                                          <p:spTgt spid="4">
                                            <p:txEl>
                                              <p:pRg st="7" end="7"/>
                                            </p:txEl>
                                          </p:spTgt>
                                        </p:tgtEl>
                                        <p:attrNameLst>
                                          <p:attrName>ppt_x</p:attrName>
                                        </p:attrNameLst>
                                      </p:cBhvr>
                                      <p:tavLst>
                                        <p:tav tm="0">
                                          <p:val>
                                            <p:strVal val="1+#ppt_w/2"/>
                                          </p:val>
                                        </p:tav>
                                        <p:tav tm="100000">
                                          <p:val>
                                            <p:strVal val="#ppt_x"/>
                                          </p:val>
                                        </p:tav>
                                      </p:tavLst>
                                    </p:anim>
                                    <p:anim calcmode="lin" valueType="num">
                                      <p:cBhvr additive="base">
                                        <p:cTn id="118" dur="5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2" fill="hold" nodeType="clickEffect">
                                  <p:stCondLst>
                                    <p:cond delay="0"/>
                                  </p:stCondLst>
                                  <p:childTnLst>
                                    <p:set>
                                      <p:cBhvr>
                                        <p:cTn id="122" dur="1" fill="hold">
                                          <p:stCondLst>
                                            <p:cond delay="0"/>
                                          </p:stCondLst>
                                        </p:cTn>
                                        <p:tgtEl>
                                          <p:spTgt spid="4">
                                            <p:txEl>
                                              <p:pRg st="8" end="8"/>
                                            </p:txEl>
                                          </p:spTgt>
                                        </p:tgtEl>
                                        <p:attrNameLst>
                                          <p:attrName>style.visibility</p:attrName>
                                        </p:attrNameLst>
                                      </p:cBhvr>
                                      <p:to>
                                        <p:strVal val="visible"/>
                                      </p:to>
                                    </p:set>
                                    <p:anim calcmode="lin" valueType="num">
                                      <p:cBhvr additive="base">
                                        <p:cTn id="123" dur="50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7" presetClass="entr" presetSubtype="0" fill="hold" nodeType="clickEffect">
                                  <p:stCondLst>
                                    <p:cond delay="0"/>
                                  </p:stCondLst>
                                  <p:iterate type="lt">
                                    <p:tmPct val="50000"/>
                                  </p:iterate>
                                  <p:childTnLst>
                                    <p:set>
                                      <p:cBhvr>
                                        <p:cTn id="128" dur="1" fill="hold">
                                          <p:stCondLst>
                                            <p:cond delay="0"/>
                                          </p:stCondLst>
                                        </p:cTn>
                                        <p:tgtEl>
                                          <p:spTgt spid="4">
                                            <p:txEl>
                                              <p:pRg st="12" end="12"/>
                                            </p:txEl>
                                          </p:spTgt>
                                        </p:tgtEl>
                                        <p:attrNameLst>
                                          <p:attrName>style.visibility</p:attrName>
                                        </p:attrNameLst>
                                      </p:cBhvr>
                                      <p:to>
                                        <p:strVal val="visible"/>
                                      </p:to>
                                    </p:set>
                                    <p:anim calcmode="discrete" valueType="clr">
                                      <p:cBhvr override="childStyle">
                                        <p:cTn id="129" dur="80"/>
                                        <p:tgtEl>
                                          <p:spTgt spid="4">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0" dur="80"/>
                                        <p:tgtEl>
                                          <p:spTgt spid="4">
                                            <p:txEl>
                                              <p:pRg st="12" end="12"/>
                                            </p:txEl>
                                          </p:spTgt>
                                        </p:tgtEl>
                                        <p:attrNameLst>
                                          <p:attrName>fillcolor</p:attrName>
                                        </p:attrNameLst>
                                      </p:cBhvr>
                                      <p:tavLst>
                                        <p:tav tm="0">
                                          <p:val>
                                            <p:clrVal>
                                              <a:schemeClr val="accent2"/>
                                            </p:clrVal>
                                          </p:val>
                                        </p:tav>
                                        <p:tav tm="50000">
                                          <p:val>
                                            <p:clrVal>
                                              <a:schemeClr val="hlink"/>
                                            </p:clrVal>
                                          </p:val>
                                        </p:tav>
                                      </p:tavLst>
                                    </p:anim>
                                    <p:set>
                                      <p:cBhvr>
                                        <p:cTn id="131" dur="80"/>
                                        <p:tgtEl>
                                          <p:spTgt spid="4">
                                            <p:txEl>
                                              <p:pRg st="12" end="12"/>
                                            </p:txEl>
                                          </p:spTgt>
                                        </p:tgtEl>
                                        <p:attrNameLst>
                                          <p:attrName>fill.type</p:attrName>
                                        </p:attrNameLst>
                                      </p:cBhvr>
                                      <p:to>
                                        <p:strVal val="solid"/>
                                      </p:to>
                                    </p:set>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nodeType="clickEffect">
                                  <p:stCondLst>
                                    <p:cond delay="0"/>
                                  </p:stCondLst>
                                  <p:childTnLst>
                                    <p:set>
                                      <p:cBhvr>
                                        <p:cTn id="135" dur="1" fill="hold">
                                          <p:stCondLst>
                                            <p:cond delay="0"/>
                                          </p:stCondLst>
                                        </p:cTn>
                                        <p:tgtEl>
                                          <p:spTgt spid="4">
                                            <p:txEl>
                                              <p:pRg st="13" end="13"/>
                                            </p:txEl>
                                          </p:spTgt>
                                        </p:tgtEl>
                                        <p:attrNameLst>
                                          <p:attrName>style.visibility</p:attrName>
                                        </p:attrNameLst>
                                      </p:cBhvr>
                                      <p:to>
                                        <p:strVal val="visible"/>
                                      </p:to>
                                    </p:set>
                                    <p:anim calcmode="lin" valueType="num">
                                      <p:cBhvr additive="base">
                                        <p:cTn id="136"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4"/>
          <p:cNvSpPr>
            <a:spLocks noGrp="1"/>
          </p:cNvSpPr>
          <p:nvPr>
            <p:ph type="title"/>
          </p:nvPr>
        </p:nvSpPr>
        <p:spPr/>
        <p:txBody>
          <a:bodyPr/>
          <a:lstStyle/>
          <a:p>
            <a:pPr marL="514350" lvl="0" indent="-514350" eaLnBrk="1" fontAlgn="auto" hangingPunct="1">
              <a:lnSpc>
                <a:spcPct val="120000"/>
              </a:lnSpc>
              <a:spcBef>
                <a:spcPct val="50000"/>
              </a:spcBef>
              <a:spcAft>
                <a:spcPts val="0"/>
              </a:spcAft>
              <a:defRPr/>
            </a:pPr>
            <a:r>
              <a:rPr lang="de-DE" sz="2000" dirty="0" smtClean="0">
                <a:latin typeface="Arial" pitchFamily="34" charset="0"/>
                <a:cs typeface="Arial" pitchFamily="34" charset="0"/>
              </a:rPr>
              <a:t>Standortauswahl</a:t>
            </a:r>
            <a:endParaRPr lang="de-DE" b="0" dirty="0" smtClean="0"/>
          </a:p>
        </p:txBody>
      </p:sp>
      <p:sp>
        <p:nvSpPr>
          <p:cNvPr id="6" name="Inhaltsplatzhalter 5"/>
          <p:cNvSpPr>
            <a:spLocks noGrp="1"/>
          </p:cNvSpPr>
          <p:nvPr>
            <p:ph idx="1"/>
          </p:nvPr>
        </p:nvSpPr>
        <p:spPr/>
        <p:txBody>
          <a:bodyPr/>
          <a:lstStyle/>
          <a:p>
            <a:pPr>
              <a:buFont typeface="Arial" pitchFamily="34" charset="0"/>
              <a:buChar char="•"/>
            </a:pPr>
            <a:r>
              <a:rPr lang="de-DE" sz="2000" dirty="0" smtClean="0">
                <a:solidFill>
                  <a:schemeClr val="tx1">
                    <a:lumMod val="85000"/>
                  </a:schemeClr>
                </a:solidFill>
                <a:latin typeface="Arial" pitchFamily="34" charset="0"/>
                <a:cs typeface="Arial" pitchFamily="34" charset="0"/>
              </a:rPr>
              <a:t>Außergewöhnliche </a:t>
            </a:r>
            <a:r>
              <a:rPr lang="de-DE" sz="2000" dirty="0" smtClean="0">
                <a:solidFill>
                  <a:schemeClr val="tx1">
                    <a:lumMod val="85000"/>
                  </a:schemeClr>
                </a:solidFill>
                <a:latin typeface="Arial" pitchFamily="34" charset="0"/>
                <a:cs typeface="Arial" pitchFamily="34" charset="0"/>
              </a:rPr>
              <a:t>Infrastruktur</a:t>
            </a:r>
          </a:p>
          <a:p>
            <a:pPr>
              <a:buFont typeface="Arial" pitchFamily="34" charset="0"/>
              <a:buChar char="•"/>
            </a:pPr>
            <a:r>
              <a:rPr lang="de-DE" sz="2000" dirty="0" smtClean="0">
                <a:solidFill>
                  <a:schemeClr val="tx1">
                    <a:lumMod val="85000"/>
                  </a:schemeClr>
                </a:solidFill>
                <a:latin typeface="Arial" pitchFamily="34" charset="0"/>
                <a:cs typeface="Arial" pitchFamily="34" charset="0"/>
              </a:rPr>
              <a:t>Wirtschaftliches </a:t>
            </a:r>
            <a:r>
              <a:rPr lang="de-DE" sz="2000" dirty="0" smtClean="0">
                <a:solidFill>
                  <a:schemeClr val="tx1">
                    <a:lumMod val="85000"/>
                  </a:schemeClr>
                </a:solidFill>
                <a:latin typeface="Arial" pitchFamily="34" charset="0"/>
                <a:cs typeface="Arial" pitchFamily="34" charset="0"/>
              </a:rPr>
              <a:t>Wachstum in der </a:t>
            </a:r>
            <a:r>
              <a:rPr lang="de-DE" sz="2000" dirty="0" smtClean="0">
                <a:solidFill>
                  <a:schemeClr val="tx1">
                    <a:lumMod val="85000"/>
                  </a:schemeClr>
                </a:solidFill>
                <a:latin typeface="Arial" pitchFamily="34" charset="0"/>
                <a:cs typeface="Arial" pitchFamily="34" charset="0"/>
              </a:rPr>
              <a:t>Region</a:t>
            </a:r>
          </a:p>
          <a:p>
            <a:pPr>
              <a:buFont typeface="Arial" pitchFamily="34" charset="0"/>
              <a:buChar char="•"/>
            </a:pPr>
            <a:r>
              <a:rPr lang="de-DE" sz="2000" dirty="0" smtClean="0">
                <a:solidFill>
                  <a:schemeClr val="tx1">
                    <a:lumMod val="85000"/>
                  </a:schemeClr>
                </a:solidFill>
                <a:latin typeface="Arial" pitchFamily="34" charset="0"/>
                <a:cs typeface="Arial" pitchFamily="34" charset="0"/>
              </a:rPr>
              <a:t>Sinkende Arbeitslosenquoten</a:t>
            </a:r>
          </a:p>
          <a:p>
            <a:pPr>
              <a:buFont typeface="Arial" pitchFamily="34" charset="0"/>
              <a:buChar char="•"/>
            </a:pPr>
            <a:r>
              <a:rPr lang="de-DE" sz="2000" dirty="0" smtClean="0">
                <a:solidFill>
                  <a:schemeClr val="tx1">
                    <a:lumMod val="85000"/>
                  </a:schemeClr>
                </a:solidFill>
                <a:latin typeface="Arial" pitchFamily="34" charset="0"/>
                <a:cs typeface="Arial" pitchFamily="34" charset="0"/>
              </a:rPr>
              <a:t>Mehrjähriges</a:t>
            </a:r>
            <a:r>
              <a:rPr lang="de-DE" sz="2000" dirty="0" smtClean="0">
                <a:solidFill>
                  <a:schemeClr val="tx1">
                    <a:lumMod val="85000"/>
                  </a:schemeClr>
                </a:solidFill>
                <a:latin typeface="Arial" pitchFamily="34" charset="0"/>
                <a:cs typeface="Arial" pitchFamily="34" charset="0"/>
              </a:rPr>
              <a:t>, positives </a:t>
            </a:r>
            <a:r>
              <a:rPr lang="de-DE" sz="2000" dirty="0" smtClean="0">
                <a:solidFill>
                  <a:schemeClr val="tx1">
                    <a:lumMod val="85000"/>
                  </a:schemeClr>
                </a:solidFill>
                <a:latin typeface="Arial" pitchFamily="34" charset="0"/>
                <a:cs typeface="Arial" pitchFamily="34" charset="0"/>
              </a:rPr>
              <a:t>Einwohnerwachstum</a:t>
            </a:r>
          </a:p>
          <a:p>
            <a:pPr>
              <a:buFont typeface="Arial" pitchFamily="34" charset="0"/>
              <a:buChar char="•"/>
            </a:pPr>
            <a:r>
              <a:rPr lang="de-DE" sz="2000" dirty="0" smtClean="0">
                <a:solidFill>
                  <a:schemeClr val="tx1">
                    <a:lumMod val="85000"/>
                  </a:schemeClr>
                </a:solidFill>
                <a:latin typeface="Arial" pitchFamily="34" charset="0"/>
                <a:cs typeface="Arial" pitchFamily="34" charset="0"/>
              </a:rPr>
              <a:t>Kulturelles </a:t>
            </a:r>
            <a:r>
              <a:rPr lang="de-DE" sz="2000" dirty="0" smtClean="0">
                <a:solidFill>
                  <a:schemeClr val="tx1">
                    <a:lumMod val="85000"/>
                  </a:schemeClr>
                </a:solidFill>
                <a:latin typeface="Arial" pitchFamily="34" charset="0"/>
                <a:cs typeface="Arial" pitchFamily="34" charset="0"/>
              </a:rPr>
              <a:t>Angebot und </a:t>
            </a:r>
            <a:r>
              <a:rPr lang="de-DE" sz="2000" dirty="0" smtClean="0">
                <a:solidFill>
                  <a:schemeClr val="tx1">
                    <a:lumMod val="85000"/>
                  </a:schemeClr>
                </a:solidFill>
                <a:latin typeface="Arial" pitchFamily="34" charset="0"/>
                <a:cs typeface="Arial" pitchFamily="34" charset="0"/>
              </a:rPr>
              <a:t>Lebensqualität</a:t>
            </a:r>
          </a:p>
          <a:p>
            <a:pPr>
              <a:buFont typeface="Arial" pitchFamily="34" charset="0"/>
              <a:buChar char="•"/>
            </a:pPr>
            <a:r>
              <a:rPr lang="de-DE" sz="2000" dirty="0" smtClean="0">
                <a:solidFill>
                  <a:schemeClr val="tx1">
                    <a:lumMod val="85000"/>
                  </a:schemeClr>
                </a:solidFill>
                <a:latin typeface="Arial" pitchFamily="34" charset="0"/>
                <a:cs typeface="Arial" pitchFamily="34" charset="0"/>
              </a:rPr>
              <a:t>Günstige Mieten</a:t>
            </a:r>
          </a:p>
          <a:p>
            <a:pPr>
              <a:buFont typeface="Arial" pitchFamily="34" charset="0"/>
              <a:buChar char="•"/>
            </a:pPr>
            <a:r>
              <a:rPr lang="de-DE" sz="2000" dirty="0" smtClean="0">
                <a:solidFill>
                  <a:schemeClr val="tx1">
                    <a:lumMod val="85000"/>
                  </a:schemeClr>
                </a:solidFill>
                <a:latin typeface="Arial" pitchFamily="34" charset="0"/>
                <a:cs typeface="Arial" pitchFamily="34" charset="0"/>
              </a:rPr>
              <a:t>Günstige </a:t>
            </a:r>
            <a:r>
              <a:rPr lang="de-DE" sz="2000" dirty="0" smtClean="0">
                <a:solidFill>
                  <a:schemeClr val="tx1">
                    <a:lumMod val="85000"/>
                  </a:schemeClr>
                </a:solidFill>
                <a:latin typeface="Arial" pitchFamily="34" charset="0"/>
                <a:cs typeface="Arial" pitchFamily="34" charset="0"/>
              </a:rPr>
              <a:t>Qm-Preise</a:t>
            </a:r>
            <a:endParaRPr lang="de-DE" sz="2000" dirty="0"/>
          </a:p>
        </p:txBody>
      </p:sp>
      <p:pic>
        <p:nvPicPr>
          <p:cNvPr id="5" name="Grafik 4" descr="Einkauf.png"/>
          <p:cNvPicPr>
            <a:picLocks noChangeAspect="1"/>
          </p:cNvPicPr>
          <p:nvPr/>
        </p:nvPicPr>
        <p:blipFill>
          <a:blip r:embed="rId2" cstate="print"/>
          <a:srcRect/>
          <a:stretch>
            <a:fillRect/>
          </a:stretch>
        </p:blipFill>
        <p:spPr bwMode="auto">
          <a:xfrm>
            <a:off x="4139952" y="3861048"/>
            <a:ext cx="4213225" cy="16732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p:cNvSpPr txBox="1">
            <a:spLocks/>
          </p:cNvSpPr>
          <p:nvPr/>
        </p:nvSpPr>
        <p:spPr bwMode="auto">
          <a:xfrm>
            <a:off x="251520" y="1700808"/>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endParaRPr lang="de-DE" sz="2000"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tabLst/>
              <a:defRPr/>
            </a:pPr>
            <a:endParaRPr kumimoji="0" lang="de-DE" sz="2000" i="0" u="none" strike="noStrike" kern="0" cap="none" spc="0" normalizeH="0" baseline="0" noProof="0" dirty="0" smtClean="0">
              <a:ln>
                <a:noFill/>
              </a:ln>
              <a:solidFill>
                <a:srgbClr val="1D2D4B"/>
              </a:solidFill>
              <a:effectLst/>
              <a:uLnTx/>
              <a:uFillTx/>
              <a:latin typeface="+mj-lt"/>
              <a:ea typeface="+mj-ea"/>
              <a:cs typeface="ＭＳ Ｐゴシック"/>
            </a:endParaRPr>
          </a:p>
        </p:txBody>
      </p:sp>
      <p:sp>
        <p:nvSpPr>
          <p:cNvPr id="6" name="Titel 5"/>
          <p:cNvSpPr>
            <a:spLocks noGrp="1"/>
          </p:cNvSpPr>
          <p:nvPr>
            <p:ph type="title"/>
          </p:nvPr>
        </p:nvSpPr>
        <p:spPr/>
        <p:txBody>
          <a:bodyPr/>
          <a:lstStyle/>
          <a:p>
            <a:r>
              <a:rPr lang="de-DE" sz="2000" dirty="0" smtClean="0"/>
              <a:t>Warum Leipzig, warum jetzt?</a:t>
            </a:r>
            <a:endParaRPr lang="de-DE" sz="2000" dirty="0"/>
          </a:p>
        </p:txBody>
      </p:sp>
      <p:sp>
        <p:nvSpPr>
          <p:cNvPr id="7" name="Inhaltsplatzhalter 6"/>
          <p:cNvSpPr>
            <a:spLocks noGrp="1"/>
          </p:cNvSpPr>
          <p:nvPr>
            <p:ph idx="1"/>
          </p:nvPr>
        </p:nvSpPr>
        <p:spPr/>
        <p:txBody>
          <a:bodyPr/>
          <a:lstStyle/>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Hervorragende </a:t>
            </a:r>
            <a:r>
              <a:rPr lang="de-DE" sz="1600" dirty="0" smtClean="0">
                <a:solidFill>
                  <a:schemeClr val="tx2"/>
                </a:solidFill>
                <a:ea typeface="Verdana" pitchFamily="34" charset="0"/>
                <a:cs typeface="Verdana" pitchFamily="34" charset="0"/>
              </a:rPr>
              <a:t>Infrastruktur (geschlossener Autobahnring / internationaler Flughafen)</a:t>
            </a:r>
            <a:endParaRPr lang="de-DE" sz="1600" dirty="0" smtClean="0">
              <a:solidFill>
                <a:schemeClr val="tx2"/>
              </a:solidFill>
              <a:ea typeface="Verdana" pitchFamily="34" charset="0"/>
              <a:cs typeface="Verdana" pitchFamily="34" charset="0"/>
            </a:endParaRP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Arbeitsplätze werden </a:t>
            </a:r>
            <a:r>
              <a:rPr lang="de-DE" sz="1600" dirty="0" smtClean="0">
                <a:solidFill>
                  <a:schemeClr val="tx2"/>
                </a:solidFill>
                <a:ea typeface="Verdana" pitchFamily="34" charset="0"/>
                <a:cs typeface="Verdana" pitchFamily="34" charset="0"/>
              </a:rPr>
              <a:t>geschaffen</a:t>
            </a:r>
            <a:br>
              <a:rPr lang="de-DE" sz="1600" dirty="0" smtClean="0">
                <a:solidFill>
                  <a:schemeClr val="tx2"/>
                </a:solidFill>
                <a:ea typeface="Verdana" pitchFamily="34" charset="0"/>
                <a:cs typeface="Verdana" pitchFamily="34" charset="0"/>
              </a:rPr>
            </a:br>
            <a:r>
              <a:rPr lang="de-DE" sz="1600" dirty="0" smtClean="0">
                <a:solidFill>
                  <a:schemeClr val="tx2"/>
                </a:solidFill>
                <a:ea typeface="Verdana" pitchFamily="34" charset="0"/>
                <a:cs typeface="Verdana" pitchFamily="34" charset="0"/>
              </a:rPr>
              <a:t>→ </a:t>
            </a:r>
            <a:r>
              <a:rPr lang="de-DE" sz="1600" dirty="0" smtClean="0">
                <a:solidFill>
                  <a:schemeClr val="tx2"/>
                </a:solidFill>
                <a:ea typeface="Verdana" pitchFamily="34" charset="0"/>
                <a:cs typeface="Verdana" pitchFamily="34" charset="0"/>
              </a:rPr>
              <a:t>Ansiedelung von großen (Dax-) Konzernen (DHL, BMW, Porsche…)</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Deutschlands Logistikstandort Nr.1</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Die Stadt wächst kontinuierlich – gegen den Trend! - Ergebnisse des Städterankings</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Studentenstadt</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Verdopplung der Single-Haushalte in den vergangenen 12 Jahren!</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Der Wohnraumbedarf </a:t>
            </a:r>
            <a:r>
              <a:rPr lang="de-DE" sz="1600" dirty="0" smtClean="0">
                <a:solidFill>
                  <a:schemeClr val="tx2"/>
                </a:solidFill>
                <a:ea typeface="Verdana" pitchFamily="34" charset="0"/>
                <a:cs typeface="Verdana" pitchFamily="34" charset="0"/>
              </a:rPr>
              <a:t>steigt</a:t>
            </a:r>
            <a:br>
              <a:rPr lang="de-DE" sz="1600" dirty="0" smtClean="0">
                <a:solidFill>
                  <a:schemeClr val="tx2"/>
                </a:solidFill>
                <a:ea typeface="Verdana" pitchFamily="34" charset="0"/>
                <a:cs typeface="Verdana" pitchFamily="34" charset="0"/>
              </a:rPr>
            </a:br>
            <a:r>
              <a:rPr lang="de-DE" sz="1600" dirty="0" smtClean="0">
                <a:solidFill>
                  <a:schemeClr val="tx2"/>
                </a:solidFill>
                <a:ea typeface="Verdana" pitchFamily="34" charset="0"/>
                <a:cs typeface="Verdana" pitchFamily="34" charset="0"/>
              </a:rPr>
              <a:t>→ </a:t>
            </a:r>
            <a:r>
              <a:rPr lang="de-DE" sz="1600" dirty="0" smtClean="0">
                <a:solidFill>
                  <a:schemeClr val="tx2"/>
                </a:solidFill>
                <a:ea typeface="Verdana" pitchFamily="34" charset="0"/>
                <a:cs typeface="Verdana" pitchFamily="34" charset="0"/>
              </a:rPr>
              <a:t>die reale Leerstandsquote liegt in Leipzig nur noch bei 6%</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umfangreicher Abriss von </a:t>
            </a:r>
            <a:r>
              <a:rPr lang="de-DE" sz="1600" dirty="0" smtClean="0">
                <a:solidFill>
                  <a:schemeClr val="tx2"/>
                </a:solidFill>
                <a:ea typeface="Verdana" pitchFamily="34" charset="0"/>
                <a:cs typeface="Verdana" pitchFamily="34" charset="0"/>
              </a:rPr>
              <a:t>Wohnungen</a:t>
            </a:r>
            <a:br>
              <a:rPr lang="de-DE" sz="1600" dirty="0" smtClean="0">
                <a:solidFill>
                  <a:schemeClr val="tx2"/>
                </a:solidFill>
                <a:ea typeface="Verdana" pitchFamily="34" charset="0"/>
                <a:cs typeface="Verdana" pitchFamily="34" charset="0"/>
              </a:rPr>
            </a:br>
            <a:r>
              <a:rPr lang="de-DE" sz="1600" dirty="0" smtClean="0">
                <a:solidFill>
                  <a:schemeClr val="tx2"/>
                </a:solidFill>
                <a:ea typeface="Verdana" pitchFamily="34" charset="0"/>
                <a:cs typeface="Verdana" pitchFamily="34" charset="0"/>
              </a:rPr>
              <a:t>→ </a:t>
            </a:r>
            <a:r>
              <a:rPr lang="de-DE" sz="1600" dirty="0" smtClean="0">
                <a:solidFill>
                  <a:schemeClr val="tx2"/>
                </a:solidFill>
                <a:ea typeface="Verdana" pitchFamily="34" charset="0"/>
                <a:cs typeface="Verdana" pitchFamily="34" charset="0"/>
              </a:rPr>
              <a:t>Verknappungseffekten, Stabilisierung des Mietgefüges</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Hervorragende Lebensqualität (Wasser, </a:t>
            </a:r>
            <a:r>
              <a:rPr lang="de-DE" sz="1600" dirty="0" err="1" smtClean="0">
                <a:solidFill>
                  <a:schemeClr val="tx2"/>
                </a:solidFill>
                <a:ea typeface="Verdana" pitchFamily="34" charset="0"/>
                <a:cs typeface="Verdana" pitchFamily="34" charset="0"/>
              </a:rPr>
              <a:t>Neuseenland</a:t>
            </a:r>
            <a:r>
              <a:rPr lang="de-DE" sz="1600" dirty="0" smtClean="0">
                <a:solidFill>
                  <a:schemeClr val="tx2"/>
                </a:solidFill>
                <a:ea typeface="Verdana" pitchFamily="34" charset="0"/>
                <a:cs typeface="Verdana" pitchFamily="34" charset="0"/>
              </a:rPr>
              <a:t>, Grünanlagen)</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überdurchschnittliches kulturelles Angebot </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Hoher Anteil an denkmalgeschützten Altbauten (15.000 Häuser)</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Stadt ist zu 95% </a:t>
            </a:r>
            <a:r>
              <a:rPr lang="de-DE" sz="1600" dirty="0" smtClean="0">
                <a:solidFill>
                  <a:schemeClr val="tx2"/>
                </a:solidFill>
                <a:ea typeface="Verdana" pitchFamily="34" charset="0"/>
                <a:cs typeface="Verdana" pitchFamily="34" charset="0"/>
              </a:rPr>
              <a:t>aussaniert</a:t>
            </a:r>
            <a:br>
              <a:rPr lang="de-DE" sz="1600" dirty="0" smtClean="0">
                <a:solidFill>
                  <a:schemeClr val="tx2"/>
                </a:solidFill>
                <a:ea typeface="Verdana" pitchFamily="34" charset="0"/>
                <a:cs typeface="Verdana" pitchFamily="34" charset="0"/>
              </a:rPr>
            </a:br>
            <a:r>
              <a:rPr lang="de-DE" sz="1600" dirty="0" smtClean="0">
                <a:solidFill>
                  <a:schemeClr val="tx2"/>
                </a:solidFill>
                <a:ea typeface="Verdana" pitchFamily="34" charset="0"/>
                <a:cs typeface="Verdana" pitchFamily="34" charset="0"/>
              </a:rPr>
              <a:t>→ </a:t>
            </a:r>
            <a:r>
              <a:rPr lang="de-DE" sz="1600" dirty="0" smtClean="0">
                <a:solidFill>
                  <a:schemeClr val="tx2"/>
                </a:solidFill>
                <a:ea typeface="Verdana" pitchFamily="34" charset="0"/>
                <a:cs typeface="Verdana" pitchFamily="34" charset="0"/>
              </a:rPr>
              <a:t>Das Angebot ist absehbar endlich (4-5 Jahre)</a:t>
            </a:r>
          </a:p>
          <a:p>
            <a:pPr>
              <a:spcBef>
                <a:spcPts val="400"/>
              </a:spcBef>
              <a:buClr>
                <a:schemeClr val="tx1"/>
              </a:buClr>
              <a:buFont typeface="Arial" charset="0"/>
              <a:buChar char="•"/>
            </a:pPr>
            <a:r>
              <a:rPr lang="de-DE" sz="1600" dirty="0" smtClean="0">
                <a:solidFill>
                  <a:schemeClr val="tx2"/>
                </a:solidFill>
                <a:ea typeface="Verdana" pitchFamily="34" charset="0"/>
                <a:cs typeface="Verdana" pitchFamily="34" charset="0"/>
              </a:rPr>
              <a:t>Günstige Einstiegspreise, günstige </a:t>
            </a:r>
            <a:r>
              <a:rPr lang="de-DE" sz="1600" dirty="0" smtClean="0">
                <a:solidFill>
                  <a:schemeClr val="tx2"/>
                </a:solidFill>
                <a:ea typeface="Verdana" pitchFamily="34" charset="0"/>
                <a:cs typeface="Verdana" pitchFamily="34" charset="0"/>
              </a:rPr>
              <a:t>Mieten</a:t>
            </a:r>
            <a:br>
              <a:rPr lang="de-DE" sz="1600" dirty="0" smtClean="0">
                <a:solidFill>
                  <a:schemeClr val="tx2"/>
                </a:solidFill>
                <a:ea typeface="Verdana" pitchFamily="34" charset="0"/>
                <a:cs typeface="Verdana" pitchFamily="34" charset="0"/>
              </a:rPr>
            </a:br>
            <a:r>
              <a:rPr lang="de-DE" sz="1600" dirty="0" smtClean="0">
                <a:solidFill>
                  <a:schemeClr val="tx2"/>
                </a:solidFill>
                <a:ea typeface="Verdana" pitchFamily="34" charset="0"/>
                <a:cs typeface="Verdana" pitchFamily="34" charset="0"/>
              </a:rPr>
              <a:t>→ </a:t>
            </a:r>
            <a:r>
              <a:rPr lang="de-DE" sz="1600" dirty="0" smtClean="0">
                <a:solidFill>
                  <a:schemeClr val="tx2"/>
                </a:solidFill>
                <a:ea typeface="Verdana" pitchFamily="34" charset="0"/>
                <a:cs typeface="Verdana" pitchFamily="34" charset="0"/>
              </a:rPr>
              <a:t>hohes </a:t>
            </a:r>
            <a:r>
              <a:rPr lang="de-DE" sz="1600" dirty="0" err="1" smtClean="0">
                <a:solidFill>
                  <a:schemeClr val="tx2"/>
                </a:solidFill>
                <a:ea typeface="Verdana" pitchFamily="34" charset="0"/>
                <a:cs typeface="Verdana" pitchFamily="34" charset="0"/>
              </a:rPr>
              <a:t>Entwicklungspotential</a:t>
            </a:r>
            <a:endParaRPr lang="de-DE" sz="16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p:cNvSpPr txBox="1">
            <a:spLocks/>
          </p:cNvSpPr>
          <p:nvPr/>
        </p:nvSpPr>
        <p:spPr bwMode="auto">
          <a:xfrm>
            <a:off x="251520" y="1700808"/>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endParaRPr lang="de-DE" sz="2000"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tabLst/>
              <a:defRPr/>
            </a:pPr>
            <a:endParaRPr kumimoji="0" lang="de-DE" sz="2000" i="0" u="none" strike="noStrike" kern="0" cap="none" spc="0" normalizeH="0" baseline="0" noProof="0" dirty="0" smtClean="0">
              <a:ln>
                <a:noFill/>
              </a:ln>
              <a:solidFill>
                <a:srgbClr val="1D2D4B"/>
              </a:solidFill>
              <a:effectLst/>
              <a:uLnTx/>
              <a:uFillTx/>
              <a:latin typeface="+mj-lt"/>
              <a:ea typeface="+mj-ea"/>
              <a:cs typeface="ＭＳ Ｐゴシック"/>
            </a:endParaRPr>
          </a:p>
        </p:txBody>
      </p:sp>
      <p:sp>
        <p:nvSpPr>
          <p:cNvPr id="6" name="Titel 5"/>
          <p:cNvSpPr>
            <a:spLocks noGrp="1"/>
          </p:cNvSpPr>
          <p:nvPr>
            <p:ph type="title"/>
          </p:nvPr>
        </p:nvSpPr>
        <p:spPr/>
        <p:txBody>
          <a:bodyPr/>
          <a:lstStyle/>
          <a:p>
            <a:r>
              <a:rPr lang="de-DE" sz="2000" dirty="0" smtClean="0"/>
              <a:t>Investition Highlights</a:t>
            </a:r>
            <a:endParaRPr lang="de-DE" sz="2000" dirty="0"/>
          </a:p>
        </p:txBody>
      </p:sp>
      <p:sp>
        <p:nvSpPr>
          <p:cNvPr id="7" name="Inhaltsplatzhalter 6"/>
          <p:cNvSpPr>
            <a:spLocks noGrp="1"/>
          </p:cNvSpPr>
          <p:nvPr>
            <p:ph idx="1"/>
          </p:nvPr>
        </p:nvSpPr>
        <p:spPr>
          <a:xfrm>
            <a:off x="320675" y="908050"/>
            <a:ext cx="8501063" cy="2664966"/>
          </a:xfrm>
        </p:spPr>
        <p:txBody>
          <a:bodyPr/>
          <a:lstStyle/>
          <a:p>
            <a:pPr>
              <a:spcBef>
                <a:spcPts val="1200"/>
              </a:spcBef>
              <a:buClr>
                <a:schemeClr val="tx1"/>
              </a:buClr>
            </a:pPr>
            <a:r>
              <a:rPr lang="de-DE" sz="1600" dirty="0" smtClean="0">
                <a:solidFill>
                  <a:schemeClr val="tx2"/>
                </a:solidFill>
                <a:ea typeface="Verdana" pitchFamily="34" charset="0"/>
                <a:cs typeface="Verdana" pitchFamily="34" charset="0"/>
              </a:rPr>
              <a:t>Beispiel Brunnenviertel</a:t>
            </a:r>
          </a:p>
          <a:p>
            <a:pPr>
              <a:spcBef>
                <a:spcPts val="1200"/>
              </a:spcBef>
              <a:buClr>
                <a:schemeClr val="tx1"/>
              </a:buClr>
              <a:buFont typeface="Arial" charset="0"/>
              <a:buChar char="•"/>
            </a:pPr>
            <a:r>
              <a:rPr lang="de-DE" sz="1600" dirty="0" smtClean="0">
                <a:solidFill>
                  <a:schemeClr val="tx2"/>
                </a:solidFill>
                <a:ea typeface="Verdana" pitchFamily="34" charset="0"/>
                <a:cs typeface="Verdana" pitchFamily="34" charset="0"/>
              </a:rPr>
              <a:t>KFW </a:t>
            </a:r>
            <a:r>
              <a:rPr lang="de-DE" sz="1600" dirty="0" smtClean="0">
                <a:solidFill>
                  <a:schemeClr val="tx2"/>
                </a:solidFill>
                <a:ea typeface="Verdana" pitchFamily="34" charset="0"/>
                <a:cs typeface="Verdana" pitchFamily="34" charset="0"/>
              </a:rPr>
              <a:t>Darlehen bis zu 75.000 Euro zu 1% Zinsen und 3,08% Tilgung möglich</a:t>
            </a:r>
          </a:p>
          <a:p>
            <a:pPr>
              <a:spcBef>
                <a:spcPts val="1200"/>
              </a:spcBef>
              <a:buClr>
                <a:schemeClr val="tx1"/>
              </a:buClr>
              <a:buFont typeface="Arial" charset="0"/>
              <a:buChar char="•"/>
            </a:pPr>
            <a:r>
              <a:rPr lang="de-DE" sz="1600" dirty="0" smtClean="0">
                <a:solidFill>
                  <a:schemeClr val="tx2"/>
                </a:solidFill>
                <a:ea typeface="Verdana" pitchFamily="34" charset="0"/>
                <a:cs typeface="Verdana" pitchFamily="34" charset="0"/>
              </a:rPr>
              <a:t>Historisches Zinsniveau </a:t>
            </a:r>
            <a:endParaRPr lang="de-DE" sz="1600" dirty="0" smtClean="0">
              <a:solidFill>
                <a:schemeClr val="tx2"/>
              </a:solidFill>
              <a:ea typeface="Verdana" pitchFamily="34" charset="0"/>
              <a:cs typeface="Verdana" pitchFamily="34" charset="0"/>
            </a:endParaRPr>
          </a:p>
          <a:p>
            <a:pPr>
              <a:spcBef>
                <a:spcPts val="1200"/>
              </a:spcBef>
              <a:buClr>
                <a:schemeClr val="tx1"/>
              </a:buClr>
              <a:buFont typeface="Arial" charset="0"/>
              <a:buChar char="•"/>
            </a:pPr>
            <a:r>
              <a:rPr lang="de-DE" sz="1600" dirty="0" smtClean="0">
                <a:solidFill>
                  <a:schemeClr val="tx2"/>
                </a:solidFill>
                <a:ea typeface="Verdana" pitchFamily="34" charset="0"/>
                <a:cs typeface="Verdana" pitchFamily="34" charset="0"/>
              </a:rPr>
              <a:t>Einmaliger </a:t>
            </a:r>
            <a:r>
              <a:rPr lang="de-DE" sz="1600" dirty="0" smtClean="0">
                <a:solidFill>
                  <a:schemeClr val="tx2"/>
                </a:solidFill>
                <a:ea typeface="Verdana" pitchFamily="34" charset="0"/>
                <a:cs typeface="Verdana" pitchFamily="34" charset="0"/>
              </a:rPr>
              <a:t>Tilgungszuschuss der KFW  1.875 Euro!!</a:t>
            </a:r>
          </a:p>
          <a:p>
            <a:pPr>
              <a:spcBef>
                <a:spcPts val="1200"/>
              </a:spcBef>
              <a:buClr>
                <a:schemeClr val="tx1"/>
              </a:buClr>
              <a:buFont typeface="Arial" charset="0"/>
              <a:buChar char="•"/>
            </a:pPr>
            <a:r>
              <a:rPr lang="de-DE" sz="1600" dirty="0" smtClean="0">
                <a:solidFill>
                  <a:schemeClr val="tx2"/>
                </a:solidFill>
                <a:ea typeface="Verdana" pitchFamily="34" charset="0"/>
                <a:cs typeface="Verdana" pitchFamily="34" charset="0"/>
              </a:rPr>
              <a:t>Preise </a:t>
            </a:r>
            <a:r>
              <a:rPr lang="de-DE" sz="1600" dirty="0" smtClean="0">
                <a:solidFill>
                  <a:schemeClr val="tx2"/>
                </a:solidFill>
                <a:ea typeface="Verdana" pitchFamily="34" charset="0"/>
                <a:cs typeface="Verdana" pitchFamily="34" charset="0"/>
              </a:rPr>
              <a:t>von </a:t>
            </a:r>
            <a:r>
              <a:rPr lang="de-DE" sz="1600" dirty="0" smtClean="0">
                <a:solidFill>
                  <a:schemeClr val="tx2"/>
                </a:solidFill>
                <a:ea typeface="Verdana" pitchFamily="34" charset="0"/>
                <a:cs typeface="Verdana" pitchFamily="34" charset="0"/>
              </a:rPr>
              <a:t>2350 </a:t>
            </a:r>
            <a:r>
              <a:rPr lang="de-DE" sz="1600" dirty="0" smtClean="0">
                <a:solidFill>
                  <a:schemeClr val="tx2"/>
                </a:solidFill>
                <a:ea typeface="Verdana" pitchFamily="34" charset="0"/>
                <a:cs typeface="Verdana" pitchFamily="34" charset="0"/>
              </a:rPr>
              <a:t>-</a:t>
            </a:r>
            <a:r>
              <a:rPr lang="de-DE" sz="1600" dirty="0" smtClean="0">
                <a:solidFill>
                  <a:schemeClr val="tx2"/>
                </a:solidFill>
                <a:ea typeface="Verdana" pitchFamily="34" charset="0"/>
                <a:cs typeface="Verdana" pitchFamily="34" charset="0"/>
              </a:rPr>
              <a:t>2400 </a:t>
            </a:r>
            <a:r>
              <a:rPr lang="de-DE" sz="1600" dirty="0" smtClean="0">
                <a:solidFill>
                  <a:schemeClr val="tx2"/>
                </a:solidFill>
                <a:ea typeface="Verdana" pitchFamily="34" charset="0"/>
                <a:cs typeface="Verdana" pitchFamily="34" charset="0"/>
              </a:rPr>
              <a:t>m² und damit 10% unter dem üblichen Marktpreises </a:t>
            </a:r>
          </a:p>
          <a:p>
            <a:pPr>
              <a:spcBef>
                <a:spcPts val="1200"/>
              </a:spcBef>
              <a:buClr>
                <a:schemeClr val="tx1"/>
              </a:buClr>
              <a:buFont typeface="Arial" charset="0"/>
              <a:buChar char="•"/>
            </a:pPr>
            <a:r>
              <a:rPr lang="de-DE" sz="1600" dirty="0" smtClean="0">
                <a:solidFill>
                  <a:schemeClr val="tx2"/>
                </a:solidFill>
                <a:ea typeface="Verdana" pitchFamily="34" charset="0"/>
                <a:cs typeface="Verdana" pitchFamily="34" charset="0"/>
              </a:rPr>
              <a:t>Veräußerungsgewinne nach 10 Jahren Haltedauer steuerfrei</a:t>
            </a:r>
            <a:endParaRPr lang="de-DE" sz="1600" dirty="0" smtClean="0">
              <a:solidFill>
                <a:schemeClr val="tx2"/>
              </a:solidFill>
              <a:ea typeface="Verdana" pitchFamily="34" charset="0"/>
              <a:cs typeface="Verdana" pitchFamily="34" charset="0"/>
            </a:endParaRPr>
          </a:p>
          <a:p>
            <a:pPr>
              <a:spcBef>
                <a:spcPts val="1200"/>
              </a:spcBef>
              <a:buClr>
                <a:schemeClr val="tx1"/>
              </a:buClr>
              <a:buFont typeface="Arial" charset="0"/>
              <a:buChar char="•"/>
            </a:pPr>
            <a:r>
              <a:rPr lang="de-DE" sz="1600" dirty="0" smtClean="0">
                <a:solidFill>
                  <a:schemeClr val="tx2"/>
                </a:solidFill>
                <a:ea typeface="Verdana" pitchFamily="34" charset="0"/>
                <a:cs typeface="Verdana" pitchFamily="34" charset="0"/>
              </a:rPr>
              <a:t>Ca</a:t>
            </a:r>
            <a:r>
              <a:rPr lang="de-DE" sz="1600" dirty="0" smtClean="0">
                <a:solidFill>
                  <a:schemeClr val="tx2"/>
                </a:solidFill>
                <a:ea typeface="Verdana" pitchFamily="34" charset="0"/>
                <a:cs typeface="Verdana" pitchFamily="34" charset="0"/>
              </a:rPr>
              <a:t>. 70.000 Euro sind nach </a:t>
            </a:r>
            <a:r>
              <a:rPr lang="de-DE" sz="1600" dirty="0" smtClean="0">
                <a:solidFill>
                  <a:schemeClr val="tx2"/>
                </a:solidFill>
                <a:ea typeface="Verdana" pitchFamily="34" charset="0"/>
                <a:cs typeface="Verdana" pitchFamily="34" charset="0"/>
              </a:rPr>
              <a:t>12 </a:t>
            </a:r>
            <a:r>
              <a:rPr lang="de-DE" sz="1600" dirty="0" smtClean="0">
                <a:solidFill>
                  <a:schemeClr val="tx2"/>
                </a:solidFill>
                <a:ea typeface="Verdana" pitchFamily="34" charset="0"/>
                <a:cs typeface="Verdana" pitchFamily="34" charset="0"/>
              </a:rPr>
              <a:t>Jahren über die steuerliche Auswirkung refinanziert</a:t>
            </a:r>
            <a:endParaRPr lang="de-DE" sz="1600"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p:cNvSpPr txBox="1">
            <a:spLocks/>
          </p:cNvSpPr>
          <p:nvPr/>
        </p:nvSpPr>
        <p:spPr bwMode="auto">
          <a:xfrm>
            <a:off x="251520" y="1700808"/>
            <a:ext cx="7772400" cy="1470025"/>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tabLst/>
              <a:defRPr/>
            </a:pPr>
            <a:endParaRPr lang="de-DE" sz="2000" kern="0" dirty="0" smtClean="0">
              <a:latin typeface="+mj-lt"/>
              <a:ea typeface="+mj-ea"/>
              <a:cs typeface="ＭＳ Ｐゴシック"/>
            </a:endParaRPr>
          </a:p>
          <a:p>
            <a:pPr marL="0" marR="0" lvl="0" indent="0" algn="l" defTabSz="914400" rtl="0" eaLnBrk="0" fontAlgn="base" latinLnBrk="0" hangingPunct="0">
              <a:lnSpc>
                <a:spcPct val="100000"/>
              </a:lnSpc>
              <a:spcBef>
                <a:spcPct val="0"/>
              </a:spcBef>
              <a:spcAft>
                <a:spcPct val="0"/>
              </a:spcAft>
              <a:buClrTx/>
              <a:buSzTx/>
              <a:tabLst/>
              <a:defRPr/>
            </a:pPr>
            <a:endParaRPr kumimoji="0" lang="de-DE" sz="2000" i="0" u="none" strike="noStrike" kern="0" cap="none" spc="0" normalizeH="0" baseline="0" noProof="0" dirty="0" smtClean="0">
              <a:ln>
                <a:noFill/>
              </a:ln>
              <a:solidFill>
                <a:srgbClr val="1D2D4B"/>
              </a:solidFill>
              <a:effectLst/>
              <a:uLnTx/>
              <a:uFillTx/>
              <a:latin typeface="+mj-lt"/>
              <a:ea typeface="+mj-ea"/>
              <a:cs typeface="ＭＳ Ｐゴシック"/>
            </a:endParaRPr>
          </a:p>
        </p:txBody>
      </p:sp>
      <p:sp>
        <p:nvSpPr>
          <p:cNvPr id="6" name="Titel 5"/>
          <p:cNvSpPr>
            <a:spLocks noGrp="1"/>
          </p:cNvSpPr>
          <p:nvPr>
            <p:ph type="title"/>
          </p:nvPr>
        </p:nvSpPr>
        <p:spPr/>
        <p:txBody>
          <a:bodyPr/>
          <a:lstStyle/>
          <a:p>
            <a:r>
              <a:rPr lang="de-DE" sz="2000" dirty="0" smtClean="0"/>
              <a:t>Ertragsprognosen</a:t>
            </a:r>
            <a:endParaRPr lang="de-DE" sz="2000" dirty="0"/>
          </a:p>
        </p:txBody>
      </p:sp>
      <p:sp>
        <p:nvSpPr>
          <p:cNvPr id="8" name="Rechteck 7"/>
          <p:cNvSpPr/>
          <p:nvPr/>
        </p:nvSpPr>
        <p:spPr>
          <a:xfrm>
            <a:off x="323528" y="1196752"/>
            <a:ext cx="6534472" cy="2708434"/>
          </a:xfrm>
          <a:prstGeom prst="rect">
            <a:avLst/>
          </a:prstGeom>
        </p:spPr>
        <p:txBody>
          <a:bodyPr wrap="square">
            <a:spAutoFit/>
          </a:bodyPr>
          <a:lstStyle/>
          <a:p>
            <a:endParaRPr lang="de-DE" sz="1800" b="1" dirty="0" smtClean="0"/>
          </a:p>
          <a:p>
            <a:pPr>
              <a:spcAft>
                <a:spcPts val="600"/>
              </a:spcAft>
              <a:tabLst>
                <a:tab pos="3765550" algn="dec"/>
              </a:tabLst>
            </a:pPr>
            <a:r>
              <a:rPr lang="de-DE" sz="1200" dirty="0" smtClean="0"/>
              <a:t>Kaufpreis (An der Lehde 8 | WE 5):	219.396 €</a:t>
            </a:r>
          </a:p>
          <a:p>
            <a:pPr>
              <a:spcAft>
                <a:spcPts val="600"/>
              </a:spcAft>
              <a:tabLst>
                <a:tab pos="3765550" algn="dec"/>
              </a:tabLst>
            </a:pPr>
            <a:r>
              <a:rPr lang="de-DE" sz="1200" dirty="0" smtClean="0"/>
              <a:t>Nebenkosten (2% + 3,5% + 3%):	18.650 €</a:t>
            </a:r>
          </a:p>
          <a:p>
            <a:pPr>
              <a:spcAft>
                <a:spcPts val="600"/>
              </a:spcAft>
              <a:tabLst>
                <a:tab pos="3765550" algn="dec"/>
              </a:tabLst>
            </a:pPr>
            <a:r>
              <a:rPr lang="de-DE" sz="1200" dirty="0" smtClean="0"/>
              <a:t>Kaufpreis inkl. Nebenkosten:	238.046 €</a:t>
            </a:r>
          </a:p>
          <a:p>
            <a:pPr>
              <a:spcAft>
                <a:spcPts val="600"/>
              </a:spcAft>
              <a:tabLst>
                <a:tab pos="3765550" algn="dec"/>
              </a:tabLst>
            </a:pPr>
            <a:r>
              <a:rPr lang="de-DE" sz="1200" dirty="0" smtClean="0"/>
              <a:t>- Eigenkapital:	18.650 €</a:t>
            </a:r>
          </a:p>
          <a:p>
            <a:pPr>
              <a:spcAft>
                <a:spcPts val="600"/>
              </a:spcAft>
              <a:tabLst>
                <a:tab pos="3765550" algn="dec"/>
              </a:tabLst>
            </a:pPr>
            <a:r>
              <a:rPr lang="de-DE" sz="1200" dirty="0" smtClean="0"/>
              <a:t>Bruttodarlehen:	219.396 €</a:t>
            </a:r>
          </a:p>
          <a:p>
            <a:pPr>
              <a:spcAft>
                <a:spcPts val="600"/>
              </a:spcAft>
              <a:tabLst>
                <a:tab pos="3765550" algn="dec"/>
              </a:tabLst>
            </a:pPr>
            <a:endParaRPr lang="de-DE" sz="1200" dirty="0" smtClean="0"/>
          </a:p>
          <a:p>
            <a:pPr>
              <a:spcAft>
                <a:spcPts val="600"/>
              </a:spcAft>
              <a:tabLst>
                <a:tab pos="3765550" algn="dec"/>
              </a:tabLst>
            </a:pPr>
            <a:r>
              <a:rPr lang="de-DE" sz="1200" dirty="0" smtClean="0"/>
              <a:t>Unterdeckung (bis einschl. 2025):	23.919 €	(EK-Einsatz)</a:t>
            </a:r>
          </a:p>
          <a:p>
            <a:pPr>
              <a:spcAft>
                <a:spcPts val="600"/>
              </a:spcAft>
              <a:tabLst>
                <a:tab pos="3765550" algn="dec"/>
              </a:tabLst>
            </a:pPr>
            <a:r>
              <a:rPr lang="de-DE" sz="1200" dirty="0" smtClean="0"/>
              <a:t>Tilgung (bis einschl. 2025):	82.398 €	(Erlös)</a:t>
            </a:r>
          </a:p>
          <a:p>
            <a:pPr>
              <a:spcAft>
                <a:spcPts val="600"/>
              </a:spcAft>
              <a:tabLst>
                <a:tab pos="3765550" algn="dec"/>
              </a:tabLst>
            </a:pPr>
            <a:r>
              <a:rPr lang="de-DE" sz="1200" dirty="0" smtClean="0"/>
              <a:t>Ertrag (Tilgung ./. Unterdeckung):	58.479 €</a:t>
            </a:r>
            <a:endParaRPr lang="de-DE" sz="1200" dirty="0"/>
          </a:p>
        </p:txBody>
      </p:sp>
      <p:sp>
        <p:nvSpPr>
          <p:cNvPr id="9" name="Rechteck 8"/>
          <p:cNvSpPr/>
          <p:nvPr/>
        </p:nvSpPr>
        <p:spPr>
          <a:xfrm>
            <a:off x="323528" y="4005064"/>
            <a:ext cx="8712968" cy="1338828"/>
          </a:xfrm>
          <a:prstGeom prst="rect">
            <a:avLst/>
          </a:prstGeom>
        </p:spPr>
        <p:txBody>
          <a:bodyPr wrap="square">
            <a:spAutoFit/>
          </a:bodyPr>
          <a:lstStyle/>
          <a:p>
            <a:r>
              <a:rPr lang="de-DE" sz="1800" b="1" dirty="0" smtClean="0"/>
              <a:t>Durchschnittsertrag:</a:t>
            </a:r>
          </a:p>
          <a:p>
            <a:pPr>
              <a:spcAft>
                <a:spcPts val="600"/>
              </a:spcAft>
              <a:tabLst>
                <a:tab pos="3765550" algn="dec"/>
              </a:tabLst>
            </a:pPr>
            <a:r>
              <a:rPr lang="de-DE" sz="1200" dirty="0" smtClean="0"/>
              <a:t>Ertrag:	58.479 €</a:t>
            </a:r>
          </a:p>
          <a:p>
            <a:pPr>
              <a:spcAft>
                <a:spcPts val="600"/>
              </a:spcAft>
              <a:tabLst>
                <a:tab pos="3765550" algn="dec"/>
              </a:tabLst>
            </a:pPr>
            <a:r>
              <a:rPr lang="de-DE" sz="1200" dirty="0" smtClean="0"/>
              <a:t>Investitionsdauer (Ausschnitt):	13,25 Jahre                         ohne Mietsteigerungen</a:t>
            </a:r>
          </a:p>
          <a:p>
            <a:pPr>
              <a:spcAft>
                <a:spcPts val="600"/>
              </a:spcAft>
              <a:tabLst>
                <a:tab pos="3765550" algn="dec"/>
              </a:tabLst>
            </a:pPr>
            <a:r>
              <a:rPr lang="de-DE" sz="1200" dirty="0" smtClean="0"/>
              <a:t>Ø Vermögenszuwachs p. a.:	4.413 €                                     ohne Wertsteigerung, Inflationsausgleich</a:t>
            </a:r>
          </a:p>
          <a:p>
            <a:pPr>
              <a:spcAft>
                <a:spcPts val="600"/>
              </a:spcAft>
              <a:tabLst>
                <a:tab pos="3765550" algn="dec"/>
              </a:tabLst>
            </a:pPr>
            <a:r>
              <a:rPr lang="de-DE" sz="1200" dirty="0" smtClean="0"/>
              <a:t>Ø Vermögenszuwachsrate p. a.:	18,45 %</a:t>
            </a:r>
            <a:endParaRPr lang="de-DE" sz="1200"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afm 2008</Template>
  <TotalTime>0</TotalTime>
  <Words>332</Words>
  <Application>Microsoft Office PowerPoint</Application>
  <PresentationFormat>Bildschirmpräsentation (4:3)</PresentationFormat>
  <Paragraphs>147</Paragraphs>
  <Slides>13</Slides>
  <Notes>0</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13</vt:i4>
      </vt:variant>
    </vt:vector>
  </HeadingPairs>
  <TitlesOfParts>
    <vt:vector size="15" baseType="lpstr">
      <vt:lpstr>Leere Präsentation</vt:lpstr>
      <vt:lpstr>Acrobat Document</vt:lpstr>
      <vt:lpstr>afm Vermögensmanagement Immobilien  Wir schaffen  reale Werte  </vt:lpstr>
      <vt:lpstr>Unser Partner</vt:lpstr>
      <vt:lpstr>Konzeptionär für Privatanleger</vt:lpstr>
      <vt:lpstr>Sanierung Deutscher Kulturdenkmäler</vt:lpstr>
      <vt:lpstr>afm  Konzept Denkmal</vt:lpstr>
      <vt:lpstr>Standortauswahl</vt:lpstr>
      <vt:lpstr>Warum Leipzig, warum jetzt?</vt:lpstr>
      <vt:lpstr>Investition Highlights</vt:lpstr>
      <vt:lpstr>Ertragsprognosen</vt:lpstr>
      <vt:lpstr>Eigenkapitalinvestitionen</vt:lpstr>
      <vt:lpstr>Finanzierungsvariante</vt:lpstr>
      <vt:lpstr>Leistungsbilanz unseres Projektpartners NDG / MSP</vt:lpstr>
      <vt:lpstr>Disclaimer</vt:lpstr>
    </vt:vector>
  </TitlesOfParts>
  <Company>afm GmbH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Berater Schulung Leben Teil I</dc:title>
  <dc:creator>Ringo Wilken</dc:creator>
  <cp:lastModifiedBy>Jochen Weder</cp:lastModifiedBy>
  <cp:revision>207</cp:revision>
  <dcterms:created xsi:type="dcterms:W3CDTF">2008-04-24T15:04:50Z</dcterms:created>
  <dcterms:modified xsi:type="dcterms:W3CDTF">2013-10-04T11:28:55Z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1220905072</vt:i4>
  </property>
  <property fmtid="{D5CDD505-2E9C-101B-9397-08002B2CF9AE}" pid="3" name="_NewReviewCycle">
    <vt:lpwstr/>
  </property>
  <property fmtid="{D5CDD505-2E9C-101B-9397-08002B2CF9AE}" pid="4" name="_EmailSubject">
    <vt:lpwstr>aktuelle Aufgaben</vt:lpwstr>
  </property>
  <property fmtid="{D5CDD505-2E9C-101B-9397-08002B2CF9AE}" pid="5" name="_AuthorEmail">
    <vt:lpwstr>Weithase@afm-gruppe.de</vt:lpwstr>
  </property>
  <property fmtid="{D5CDD505-2E9C-101B-9397-08002B2CF9AE}" pid="6" name="_AuthorEmailDisplayName">
    <vt:lpwstr>Weithase, Jan</vt:lpwstr>
  </property>
  <property fmtid="{D5CDD505-2E9C-101B-9397-08002B2CF9AE}" pid="7" name="_PreviousAdHocReviewCycleID">
    <vt:i4>551763072</vt:i4>
  </property>
</Properties>
</file>