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9"/>
  </p:notesMasterIdLst>
  <p:handoutMasterIdLst>
    <p:handoutMasterId r:id="rId20"/>
  </p:handoutMasterIdLst>
  <p:sldIdLst>
    <p:sldId id="387" r:id="rId2"/>
    <p:sldId id="405" r:id="rId3"/>
    <p:sldId id="408" r:id="rId4"/>
    <p:sldId id="418" r:id="rId5"/>
    <p:sldId id="424" r:id="rId6"/>
    <p:sldId id="409" r:id="rId7"/>
    <p:sldId id="425" r:id="rId8"/>
    <p:sldId id="410" r:id="rId9"/>
    <p:sldId id="426" r:id="rId10"/>
    <p:sldId id="437" r:id="rId11"/>
    <p:sldId id="422" r:id="rId12"/>
    <p:sldId id="407" r:id="rId13"/>
    <p:sldId id="413" r:id="rId14"/>
    <p:sldId id="427" r:id="rId15"/>
    <p:sldId id="414" r:id="rId16"/>
    <p:sldId id="430" r:id="rId17"/>
    <p:sldId id="415" r:id="rId18"/>
  </p:sldIdLst>
  <p:sldSz cx="9144000" cy="6858000" type="screen4x3"/>
  <p:notesSz cx="6858000" cy="994568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839">
          <p15:clr>
            <a:srgbClr val="A4A3A4"/>
          </p15:clr>
        </p15:guide>
        <p15:guide id="3" pos="392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2D4B"/>
    <a:srgbClr val="272973"/>
    <a:srgbClr val="00256E"/>
    <a:srgbClr val="00236A"/>
    <a:srgbClr val="99CCFF"/>
    <a:srgbClr val="A50021"/>
    <a:srgbClr val="000000"/>
    <a:srgbClr val="006600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036" autoAdjust="0"/>
    <p:restoredTop sz="99671" autoAdjust="0"/>
  </p:normalViewPr>
  <p:slideViewPr>
    <p:cSldViewPr>
      <p:cViewPr varScale="1">
        <p:scale>
          <a:sx n="116" d="100"/>
          <a:sy n="116" d="100"/>
        </p:scale>
        <p:origin x="1152" y="108"/>
      </p:cViewPr>
      <p:guideLst>
        <p:guide orient="horz" pos="2160"/>
        <p:guide pos="839"/>
        <p:guide pos="3923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6.xml"/><Relationship Id="rId3" Type="http://schemas.openxmlformats.org/officeDocument/2006/relationships/slide" Target="slides/slide5.xml"/><Relationship Id="rId7" Type="http://schemas.openxmlformats.org/officeDocument/2006/relationships/slide" Target="slides/slide14.xml"/><Relationship Id="rId2" Type="http://schemas.openxmlformats.org/officeDocument/2006/relationships/slide" Target="slides/slide2.xml"/><Relationship Id="rId1" Type="http://schemas.openxmlformats.org/officeDocument/2006/relationships/slide" Target="slides/slide1.xml"/><Relationship Id="rId6" Type="http://schemas.openxmlformats.org/officeDocument/2006/relationships/slide" Target="slides/slide12.xml"/><Relationship Id="rId5" Type="http://schemas.openxmlformats.org/officeDocument/2006/relationships/slide" Target="slides/slide9.xml"/><Relationship Id="rId4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09" rIns="91420" bIns="4570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endParaRPr lang="de-DE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09" rIns="91420" bIns="4570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endParaRPr lang="de-DE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7213"/>
            <a:ext cx="29718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09" rIns="91420" bIns="4570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endParaRPr lang="de-DE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447213"/>
            <a:ext cx="29718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09" rIns="91420" bIns="4570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fld id="{16A093E5-674B-46BF-88C2-6E5301B7FB38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01644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09" rIns="91420" bIns="4570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09" rIns="91420" bIns="4570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endParaRPr lang="de-DE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3638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724400"/>
            <a:ext cx="5029200" cy="447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09" rIns="91420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Formate des Vorlagentextes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7213"/>
            <a:ext cx="29718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09" rIns="91420" bIns="4570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endParaRPr 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447213"/>
            <a:ext cx="29718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09" rIns="91420" bIns="4570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fld id="{584A22B7-2D29-4B95-9850-847702F4B087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33801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0" y="152400"/>
            <a:ext cx="9169400" cy="723900"/>
            <a:chOff x="0" y="96"/>
            <a:chExt cx="5776" cy="456"/>
          </a:xfrm>
        </p:grpSpPr>
        <p:sp>
          <p:nvSpPr>
            <p:cNvPr id="5124" name="Rectangle 4"/>
            <p:cNvSpPr>
              <a:spLocks noChangeArrowheads="1"/>
            </p:cNvSpPr>
            <p:nvPr/>
          </p:nvSpPr>
          <p:spPr bwMode="auto">
            <a:xfrm>
              <a:off x="0" y="96"/>
              <a:ext cx="5776" cy="456"/>
            </a:xfrm>
            <a:prstGeom prst="rect">
              <a:avLst/>
            </a:prstGeom>
            <a:solidFill>
              <a:srgbClr val="1D2D4B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de-DE" sz="1600" b="1">
                <a:solidFill>
                  <a:srgbClr val="FFFFFF"/>
                </a:solidFill>
                <a:latin typeface="Arial" pitchFamily="34" charset="0"/>
              </a:endParaRPr>
            </a:p>
          </p:txBody>
        </p:sp>
        <p:pic>
          <p:nvPicPr>
            <p:cNvPr id="5125" name="Picture 5" descr="afm_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86" y="210"/>
              <a:ext cx="1338" cy="235"/>
            </a:xfrm>
            <a:prstGeom prst="rect">
              <a:avLst/>
            </a:prstGeom>
            <a:noFill/>
          </p:spPr>
        </p:pic>
      </p:grpSp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323850" y="1484313"/>
            <a:ext cx="7772400" cy="1470025"/>
          </a:xfrm>
        </p:spPr>
        <p:txBody>
          <a:bodyPr anchor="t"/>
          <a:lstStyle>
            <a:lvl1pPr>
              <a:defRPr sz="2600">
                <a:solidFill>
                  <a:srgbClr val="1D2D4B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429000"/>
            <a:ext cx="7762875" cy="1109663"/>
          </a:xfrm>
        </p:spPr>
        <p:txBody>
          <a:bodyPr/>
          <a:lstStyle>
            <a:lvl1pPr marL="0" indent="0">
              <a:defRPr sz="2200" b="1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323850" y="5445125"/>
            <a:ext cx="776287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0155" tIns="40078" rIns="80155" bIns="40078" anchor="b"/>
          <a:lstStyle/>
          <a:p>
            <a:pPr defTabSz="801688">
              <a:spcBef>
                <a:spcPct val="50000"/>
              </a:spcBef>
            </a:pPr>
            <a:r>
              <a:rPr lang="de-DE" sz="2100" b="1">
                <a:solidFill>
                  <a:srgbClr val="1D2D4B"/>
                </a:solidFill>
                <a:latin typeface="Arial" pitchFamily="34" charset="0"/>
              </a:rPr>
              <a:t>Hamburg, den </a:t>
            </a:r>
            <a:fld id="{2DA04015-930E-47EB-8911-82C7B2210FEA}" type="datetime4">
              <a:rPr lang="de-DE" sz="2100" b="1">
                <a:solidFill>
                  <a:srgbClr val="1D2D4B"/>
                </a:solidFill>
                <a:latin typeface="Arial" pitchFamily="34" charset="0"/>
              </a:rPr>
              <a:pPr defTabSz="801688">
                <a:spcBef>
                  <a:spcPct val="50000"/>
                </a:spcBef>
              </a:pPr>
              <a:t>23. Februar 2017</a:t>
            </a:fld>
            <a:endParaRPr lang="de-DE" sz="2100" b="1">
              <a:solidFill>
                <a:srgbClr val="1D2D4B"/>
              </a:solidFill>
              <a:latin typeface="Arial" pitchFamily="34" charset="0"/>
            </a:endParaRPr>
          </a:p>
        </p:txBody>
      </p:sp>
      <p:pic>
        <p:nvPicPr>
          <p:cNvPr id="5129" name="Picture 9" descr="blanco"/>
          <p:cNvPicPr>
            <a:picLocks noChangeAspect="1" noChangeArrowheads="1"/>
          </p:cNvPicPr>
          <p:nvPr/>
        </p:nvPicPr>
        <p:blipFill>
          <a:blip r:embed="rId3" cstate="print">
            <a:lum bright="-6000"/>
          </a:blip>
          <a:srcRect t="87804" b="1364"/>
          <a:stretch>
            <a:fillRect/>
          </a:stretch>
        </p:blipFill>
        <p:spPr bwMode="auto">
          <a:xfrm>
            <a:off x="0" y="6115050"/>
            <a:ext cx="9144000" cy="74295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80808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>
                <a:solidFill>
                  <a:srgbClr val="808080"/>
                </a:solidFill>
              </a:rPr>
              <a:t>Seite </a:t>
            </a:r>
            <a:fld id="{58A58645-DCBA-45E3-9C80-14CDF0B2435B}" type="slidenum">
              <a:rPr lang="de-DE">
                <a:solidFill>
                  <a:srgbClr val="808080"/>
                </a:solidFill>
              </a:rPr>
              <a:pPr/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97663" y="188913"/>
            <a:ext cx="2124075" cy="576103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20675" y="188913"/>
            <a:ext cx="6224588" cy="576103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80808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>
                <a:solidFill>
                  <a:srgbClr val="808080"/>
                </a:solidFill>
              </a:rPr>
              <a:t>Seite </a:t>
            </a:r>
            <a:fld id="{B836EDE8-341A-461E-B429-C25894CE256A}" type="slidenum">
              <a:rPr lang="de-DE">
                <a:solidFill>
                  <a:srgbClr val="808080"/>
                </a:solidFill>
              </a:rPr>
              <a:pPr/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80808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>
                <a:solidFill>
                  <a:srgbClr val="808080"/>
                </a:solidFill>
              </a:rPr>
              <a:t>Seite </a:t>
            </a:r>
            <a:fld id="{2C02D40A-D60F-4644-AE8A-D369055CC38F}" type="slidenum">
              <a:rPr lang="de-DE">
                <a:solidFill>
                  <a:srgbClr val="808080"/>
                </a:solidFill>
              </a:rPr>
              <a:pPr/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80808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>
                <a:solidFill>
                  <a:srgbClr val="808080"/>
                </a:solidFill>
              </a:rPr>
              <a:t>Seite </a:t>
            </a:r>
            <a:fld id="{E3A16D3F-8C83-4ACA-AD32-6FF73E22C9B3}" type="slidenum">
              <a:rPr lang="de-DE">
                <a:solidFill>
                  <a:srgbClr val="808080"/>
                </a:solidFill>
              </a:rPr>
              <a:pPr/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20675" y="908050"/>
            <a:ext cx="4173538" cy="504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908050"/>
            <a:ext cx="4175125" cy="504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80808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>
                <a:solidFill>
                  <a:srgbClr val="808080"/>
                </a:solidFill>
              </a:rPr>
              <a:t>Seite </a:t>
            </a:r>
            <a:fld id="{06C2AD53-02DB-408F-A8F5-D9D9B5C25B46}" type="slidenum">
              <a:rPr lang="de-DE">
                <a:solidFill>
                  <a:srgbClr val="808080"/>
                </a:solidFill>
              </a:rPr>
              <a:pPr/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808080"/>
              </a:solidFill>
            </a:endParaRP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>
                <a:solidFill>
                  <a:srgbClr val="808080"/>
                </a:solidFill>
              </a:rPr>
              <a:t>Seite </a:t>
            </a:r>
            <a:fld id="{BA534216-92E5-4CF8-AEAB-8DE73C0859FF}" type="slidenum">
              <a:rPr lang="de-DE">
                <a:solidFill>
                  <a:srgbClr val="808080"/>
                </a:solidFill>
              </a:rPr>
              <a:pPr/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80808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>
                <a:solidFill>
                  <a:srgbClr val="808080"/>
                </a:solidFill>
              </a:rPr>
              <a:t>Seite </a:t>
            </a:r>
            <a:fld id="{5B924339-DF5A-4F29-A49F-4C411E873B5A}" type="slidenum">
              <a:rPr lang="de-DE">
                <a:solidFill>
                  <a:srgbClr val="808080"/>
                </a:solidFill>
              </a:rPr>
              <a:pPr/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808080"/>
              </a:solidFill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>
                <a:solidFill>
                  <a:srgbClr val="808080"/>
                </a:solidFill>
              </a:rPr>
              <a:t>Seite </a:t>
            </a:r>
            <a:fld id="{9BE44EBD-7184-4193-B769-2D2361C7C3CE}" type="slidenum">
              <a:rPr lang="de-DE">
                <a:solidFill>
                  <a:srgbClr val="808080"/>
                </a:solidFill>
              </a:rPr>
              <a:pPr/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80808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>
                <a:solidFill>
                  <a:srgbClr val="808080"/>
                </a:solidFill>
              </a:rPr>
              <a:t>Seite </a:t>
            </a:r>
            <a:fld id="{9BACE337-E0FF-4A4A-8779-2252C7B39002}" type="slidenum">
              <a:rPr lang="de-DE">
                <a:solidFill>
                  <a:srgbClr val="808080"/>
                </a:solidFill>
              </a:rPr>
              <a:pPr/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80808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>
                <a:solidFill>
                  <a:srgbClr val="808080"/>
                </a:solidFill>
              </a:rPr>
              <a:t>Seite </a:t>
            </a:r>
            <a:fld id="{B6740825-F1EF-40B2-B12C-3B0A9BFF5F7B}" type="slidenum">
              <a:rPr lang="de-DE">
                <a:solidFill>
                  <a:srgbClr val="808080"/>
                </a:solidFill>
              </a:rPr>
              <a:pPr/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lanco"/>
          <p:cNvPicPr>
            <a:picLocks noChangeAspect="1" noChangeArrowheads="1"/>
          </p:cNvPicPr>
          <p:nvPr/>
        </p:nvPicPr>
        <p:blipFill>
          <a:blip r:embed="rId13" cstate="print">
            <a:lum bright="-6000"/>
          </a:blip>
          <a:srcRect t="87804" b="1364"/>
          <a:stretch>
            <a:fillRect/>
          </a:stretch>
        </p:blipFill>
        <p:spPr bwMode="auto">
          <a:xfrm>
            <a:off x="0" y="6115050"/>
            <a:ext cx="9144000" cy="742950"/>
          </a:xfrm>
          <a:prstGeom prst="rect">
            <a:avLst/>
          </a:prstGeom>
          <a:noFill/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152400"/>
            <a:ext cx="9169400" cy="723900"/>
          </a:xfrm>
          <a:prstGeom prst="rect">
            <a:avLst/>
          </a:prstGeom>
          <a:solidFill>
            <a:srgbClr val="1D2D4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de-DE" sz="1600" b="1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0675" y="908050"/>
            <a:ext cx="8501063" cy="504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95" tIns="45697" rIns="91395" bIns="456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0" y="6629400"/>
            <a:ext cx="67151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95" tIns="45697" rIns="91395" bIns="45697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900" b="0">
                <a:solidFill>
                  <a:schemeClr val="bg2"/>
                </a:solidFill>
              </a:defRPr>
            </a:lvl1pPr>
          </a:lstStyle>
          <a:p>
            <a:endParaRPr lang="de-DE">
              <a:solidFill>
                <a:srgbClr val="808080"/>
              </a:solidFill>
              <a:latin typeface="Arial" pitchFamily="34" charset="0"/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21538" y="6629400"/>
            <a:ext cx="15986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95" tIns="45697" rIns="91395" bIns="45697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900" b="0">
                <a:solidFill>
                  <a:schemeClr val="bg2"/>
                </a:solidFill>
              </a:defRPr>
            </a:lvl1pPr>
          </a:lstStyle>
          <a:p>
            <a:r>
              <a:rPr lang="de-DE">
                <a:solidFill>
                  <a:srgbClr val="808080"/>
                </a:solidFill>
                <a:latin typeface="Arial" pitchFamily="34" charset="0"/>
              </a:rPr>
              <a:t>Seite </a:t>
            </a:r>
            <a:fld id="{32FB6139-6B7C-410F-A256-C8B8D0267CB3}" type="slidenum">
              <a:rPr lang="de-DE">
                <a:solidFill>
                  <a:srgbClr val="808080"/>
                </a:solidFill>
                <a:latin typeface="Arial" pitchFamily="34" charset="0"/>
              </a:rPr>
              <a:pPr/>
              <a:t>‹Nr.›</a:t>
            </a:fld>
            <a:endParaRPr lang="de-DE">
              <a:solidFill>
                <a:srgbClr val="808080"/>
              </a:solidFill>
              <a:latin typeface="Arial" pitchFamily="34" charset="0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20675" y="188913"/>
            <a:ext cx="8499475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95" tIns="45697" rIns="91395" bIns="4569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 BEARBEITEN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2pPr>
      <a:lvl3pPr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3pPr>
      <a:lvl4pPr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4pPr>
      <a:lvl5pPr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defRPr sz="2400">
          <a:solidFill>
            <a:srgbClr val="1D2D4B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200">
          <a:solidFill>
            <a:srgbClr val="1D2D4B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rgbClr val="1D2D4B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rgbClr val="1D2D4B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fm-berater.de/index.php?id=6545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slide" Target="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30" name="Rectangle 1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Verkaufsleitfaden</a:t>
            </a:r>
            <a:endParaRPr lang="de-DE" dirty="0"/>
          </a:p>
        </p:txBody>
      </p:sp>
      <p:sp>
        <p:nvSpPr>
          <p:cNvPr id="265231" name="Rectangle 1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Realimmobilie</a:t>
            </a:r>
            <a:endParaRPr lang="de-DE" dirty="0"/>
          </a:p>
        </p:txBody>
      </p:sp>
      <p:sp>
        <p:nvSpPr>
          <p:cNvPr id="265222" name="Rectangle 6"/>
          <p:cNvSpPr>
            <a:spLocks noChangeArrowheads="1"/>
          </p:cNvSpPr>
          <p:nvPr/>
        </p:nvSpPr>
        <p:spPr bwMode="auto">
          <a:xfrm>
            <a:off x="3505200" y="2857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de-DE"/>
          </a:p>
        </p:txBody>
      </p:sp>
      <p:sp>
        <p:nvSpPr>
          <p:cNvPr id="265223" name="Text Box 7"/>
          <p:cNvSpPr txBox="1">
            <a:spLocks noChangeArrowheads="1"/>
          </p:cNvSpPr>
          <p:nvPr/>
        </p:nvSpPr>
        <p:spPr bwMode="auto">
          <a:xfrm>
            <a:off x="3276600" y="3886200"/>
            <a:ext cx="2590800" cy="5715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de-DE" sz="1700">
                <a:solidFill>
                  <a:srgbClr val="4D4D4D"/>
                </a:solidFill>
              </a:rPr>
              <a:t>                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4. Schritt: </a:t>
            </a:r>
            <a:r>
              <a:rPr lang="de-DE" dirty="0" smtClean="0"/>
              <a:t>Bedarfsanalyse </a:t>
            </a:r>
            <a:r>
              <a:rPr lang="de-DE" dirty="0"/>
              <a:t>2 / Produktauswahl</a:t>
            </a:r>
          </a:p>
        </p:txBody>
      </p:sp>
      <p:sp>
        <p:nvSpPr>
          <p:cNvPr id="440324" name="Rectangle 4"/>
          <p:cNvSpPr>
            <a:spLocks noChangeArrowheads="1"/>
          </p:cNvSpPr>
          <p:nvPr/>
        </p:nvSpPr>
        <p:spPr bwMode="auto">
          <a:xfrm>
            <a:off x="467544" y="1124744"/>
            <a:ext cx="7704211" cy="4177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266700" indent="-266700">
              <a:spcBef>
                <a:spcPct val="100000"/>
              </a:spcBef>
              <a:buClr>
                <a:srgbClr val="3366FF"/>
              </a:buClr>
              <a:buSzPct val="65000"/>
              <a:buFont typeface="Wingdings" pitchFamily="2" charset="2"/>
              <a:buNone/>
            </a:pPr>
            <a:r>
              <a:rPr lang="de-DE" sz="1400" dirty="0">
                <a:solidFill>
                  <a:srgbClr val="1D2D4B"/>
                </a:solidFill>
              </a:rPr>
              <a:t>Stellen Sie Schlüsselfragen (Beispiele</a:t>
            </a:r>
            <a:r>
              <a:rPr lang="de-DE" sz="1400" dirty="0" smtClean="0">
                <a:solidFill>
                  <a:srgbClr val="1D2D4B"/>
                </a:solidFill>
              </a:rPr>
              <a:t>):</a:t>
            </a:r>
          </a:p>
          <a:p>
            <a:pPr marL="266700" indent="-266700">
              <a:spcBef>
                <a:spcPct val="100000"/>
              </a:spcBef>
              <a:buClr>
                <a:srgbClr val="3366FF"/>
              </a:buClr>
              <a:buSzPct val="65000"/>
              <a:buFont typeface="Wingdings" pitchFamily="2" charset="2"/>
              <a:buNone/>
            </a:pPr>
            <a:endParaRPr lang="de-DE" sz="800" dirty="0">
              <a:solidFill>
                <a:srgbClr val="1D2D4B"/>
              </a:solidFill>
            </a:endParaRPr>
          </a:p>
          <a:p>
            <a:pPr marL="742950" lvl="1" indent="-285750">
              <a:spcBef>
                <a:spcPct val="40000"/>
              </a:spcBef>
              <a:buClr>
                <a:srgbClr val="3366FF"/>
              </a:buClr>
              <a:buFont typeface="Wingdings" pitchFamily="2" charset="2"/>
              <a:buChar char=""/>
            </a:pPr>
            <a:r>
              <a:rPr lang="de-DE" sz="1400" dirty="0">
                <a:solidFill>
                  <a:srgbClr val="1D2D4B"/>
                </a:solidFill>
              </a:rPr>
              <a:t>Welche Eigenschaften sollte eine </a:t>
            </a:r>
            <a:r>
              <a:rPr lang="de-DE" sz="1400" dirty="0" smtClean="0">
                <a:solidFill>
                  <a:srgbClr val="1D2D4B"/>
                </a:solidFill>
              </a:rPr>
              <a:t>Realimmobilie haben?</a:t>
            </a:r>
          </a:p>
          <a:p>
            <a:pPr marL="742950" lvl="1" indent="-285750">
              <a:spcBef>
                <a:spcPct val="40000"/>
              </a:spcBef>
              <a:buClr>
                <a:srgbClr val="3366FF"/>
              </a:buClr>
              <a:buFont typeface="Wingdings" pitchFamily="2" charset="2"/>
              <a:buChar char=""/>
            </a:pPr>
            <a:r>
              <a:rPr lang="de-DE" sz="1400" dirty="0">
                <a:solidFill>
                  <a:srgbClr val="1D2D4B"/>
                </a:solidFill>
              </a:rPr>
              <a:t>Warum entscheiden Sie sich für eine </a:t>
            </a:r>
            <a:r>
              <a:rPr lang="de-DE" sz="1400" dirty="0" smtClean="0">
                <a:solidFill>
                  <a:srgbClr val="1D2D4B"/>
                </a:solidFill>
              </a:rPr>
              <a:t>Sachwertanlage?</a:t>
            </a:r>
          </a:p>
          <a:p>
            <a:pPr marL="742950" lvl="1" indent="-285750">
              <a:spcBef>
                <a:spcPct val="40000"/>
              </a:spcBef>
              <a:buClr>
                <a:srgbClr val="3366FF"/>
              </a:buClr>
              <a:buFont typeface="Wingdings" pitchFamily="2" charset="2"/>
              <a:buChar char=""/>
            </a:pPr>
            <a:r>
              <a:rPr lang="de-DE" sz="1400" dirty="0" smtClean="0">
                <a:solidFill>
                  <a:srgbClr val="1D2D4B"/>
                </a:solidFill>
              </a:rPr>
              <a:t>Welche Renditeerwartungen haben Sie?</a:t>
            </a:r>
          </a:p>
          <a:p>
            <a:pPr marL="742950" lvl="1" indent="-285750">
              <a:spcBef>
                <a:spcPct val="40000"/>
              </a:spcBef>
              <a:buClr>
                <a:srgbClr val="3366FF"/>
              </a:buClr>
              <a:buFont typeface="Wingdings" pitchFamily="2" charset="2"/>
              <a:buChar char=""/>
            </a:pPr>
            <a:r>
              <a:rPr lang="de-DE" sz="1400" dirty="0" smtClean="0">
                <a:solidFill>
                  <a:srgbClr val="1D2D4B"/>
                </a:solidFill>
              </a:rPr>
              <a:t>Was für Laufzeitvorstellungen haben Sie?</a:t>
            </a:r>
          </a:p>
          <a:p>
            <a:pPr marL="742950" lvl="1" indent="-285750">
              <a:spcBef>
                <a:spcPct val="40000"/>
              </a:spcBef>
              <a:buClr>
                <a:srgbClr val="3366FF"/>
              </a:buClr>
              <a:buFont typeface="Wingdings" pitchFamily="2" charset="2"/>
              <a:buChar char=""/>
            </a:pPr>
            <a:r>
              <a:rPr lang="de-DE" sz="1400" dirty="0" smtClean="0">
                <a:solidFill>
                  <a:srgbClr val="1D2D4B"/>
                </a:solidFill>
              </a:rPr>
              <a:t>Wieviel Eigenkapital können/wollen Sie mit einbringen?</a:t>
            </a:r>
          </a:p>
          <a:p>
            <a:pPr marL="742950" lvl="1" indent="-285750">
              <a:spcBef>
                <a:spcPct val="40000"/>
              </a:spcBef>
              <a:buClr>
                <a:srgbClr val="3366FF"/>
              </a:buClr>
              <a:buFont typeface="Wingdings" pitchFamily="2" charset="2"/>
              <a:buChar char=""/>
            </a:pPr>
            <a:r>
              <a:rPr lang="de-DE" sz="1400" dirty="0" smtClean="0">
                <a:solidFill>
                  <a:srgbClr val="1D2D4B"/>
                </a:solidFill>
              </a:rPr>
              <a:t>Was erwarten Sie von einer Anlage im Realimmobilienbereich?</a:t>
            </a:r>
          </a:p>
          <a:p>
            <a:pPr marL="742950" lvl="1" indent="-285750">
              <a:spcBef>
                <a:spcPct val="40000"/>
              </a:spcBef>
              <a:buClr>
                <a:srgbClr val="3366FF"/>
              </a:buClr>
              <a:buFont typeface="Wingdings" pitchFamily="2" charset="2"/>
              <a:buChar char=""/>
            </a:pPr>
            <a:r>
              <a:rPr lang="de-DE" sz="1400" dirty="0" smtClean="0">
                <a:solidFill>
                  <a:srgbClr val="1D2D4B"/>
                </a:solidFill>
              </a:rPr>
              <a:t>Welche positiven/negativen Erfahrungen haben Sie bislang mit Immobilien gemacht?</a:t>
            </a:r>
            <a:endParaRPr lang="de-DE" sz="1400" dirty="0">
              <a:solidFill>
                <a:srgbClr val="1D2D4B"/>
              </a:solidFill>
            </a:endParaRPr>
          </a:p>
          <a:p>
            <a:pPr marL="742950" lvl="1" indent="-285750">
              <a:spcBef>
                <a:spcPct val="40000"/>
              </a:spcBef>
              <a:buClr>
                <a:srgbClr val="3366FF"/>
              </a:buClr>
              <a:buFont typeface="Wingdings" pitchFamily="2" charset="2"/>
              <a:buChar char=""/>
            </a:pPr>
            <a:r>
              <a:rPr lang="de-DE" sz="1400" dirty="0">
                <a:solidFill>
                  <a:srgbClr val="1D2D4B"/>
                </a:solidFill>
              </a:rPr>
              <a:t>Was darf auf keinen Fall passieren</a:t>
            </a:r>
            <a:r>
              <a:rPr lang="de-DE" sz="1400" dirty="0" smtClean="0">
                <a:solidFill>
                  <a:srgbClr val="1D2D4B"/>
                </a:solidFill>
              </a:rPr>
              <a:t>?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440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4403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4403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4403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1000"/>
                                        <p:tgtEl>
                                          <p:spTgt spid="4403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1000"/>
                                        <p:tgtEl>
                                          <p:spTgt spid="4403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1000"/>
                                        <p:tgtEl>
                                          <p:spTgt spid="4403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1000"/>
                                        <p:tgtEl>
                                          <p:spTgt spid="4403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1000"/>
                                        <p:tgtEl>
                                          <p:spTgt spid="4403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24" grpId="0" build="p" bldLvl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4. Schritt: </a:t>
            </a:r>
            <a:r>
              <a:rPr lang="de-DE" dirty="0" smtClean="0"/>
              <a:t>Produktauswahl/Abschluss</a:t>
            </a:r>
            <a:endParaRPr lang="de-DE" dirty="0"/>
          </a:p>
        </p:txBody>
      </p:sp>
      <p:sp>
        <p:nvSpPr>
          <p:cNvPr id="409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49275" y="1196752"/>
            <a:ext cx="8316416" cy="3322638"/>
          </a:xfrm>
        </p:spPr>
        <p:txBody>
          <a:bodyPr/>
          <a:lstStyle/>
          <a:p>
            <a:pPr marL="457200" indent="-457200">
              <a:spcBef>
                <a:spcPct val="100000"/>
              </a:spcBef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/>
              <a:t>Lassen Sie sich die afm-Beratungsdokumentation (</a:t>
            </a:r>
            <a:r>
              <a:rPr lang="de-DE" sz="1400" dirty="0">
                <a:hlinkClick r:id="rId2"/>
              </a:rPr>
              <a:t>http://www.afm-berater.de/index.php?id=6545</a:t>
            </a:r>
            <a:r>
              <a:rPr lang="de-DE" sz="1400" dirty="0"/>
              <a:t>) unterschreiben</a:t>
            </a:r>
            <a:r>
              <a:rPr lang="de-DE" sz="1400" dirty="0" smtClean="0"/>
              <a:t>!</a:t>
            </a:r>
          </a:p>
          <a:p>
            <a:pPr marL="457200" indent="-457200">
              <a:spcBef>
                <a:spcPct val="100000"/>
              </a:spcBef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 smtClean="0"/>
              <a:t>Nehmen </a:t>
            </a:r>
            <a:r>
              <a:rPr lang="de-DE" sz="1400" dirty="0"/>
              <a:t>Sie die </a:t>
            </a:r>
            <a:r>
              <a:rPr lang="de-DE" sz="1400" dirty="0" smtClean="0"/>
              <a:t>afm-Selbstauskunft auf und lassen Sie diese unterschreiben!</a:t>
            </a:r>
            <a:endParaRPr lang="de-DE" sz="1400" dirty="0"/>
          </a:p>
          <a:p>
            <a:pPr marL="457200" indent="-457200">
              <a:spcBef>
                <a:spcPct val="100000"/>
              </a:spcBef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 smtClean="0"/>
              <a:t>Sammeln Sie die üblichen Bonitätsunterlagen (siehe Seite 8 der Selbstauskunft) ein!</a:t>
            </a:r>
          </a:p>
          <a:p>
            <a:pPr marL="457200" indent="-457200">
              <a:spcBef>
                <a:spcPct val="100000"/>
              </a:spcBef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 smtClean="0"/>
              <a:t>Fordern Sie üblichen Objektunterlagen an, sofern diese noch nicht vorliegen!</a:t>
            </a:r>
          </a:p>
          <a:p>
            <a:pPr marL="457200" indent="-457200">
              <a:spcBef>
                <a:spcPct val="100000"/>
              </a:spcBef>
              <a:buClr>
                <a:srgbClr val="3366FF"/>
              </a:buClr>
              <a:buFont typeface="Arial" panose="020B0604020202020204" pitchFamily="34" charset="0"/>
              <a:buChar char="•"/>
            </a:pPr>
            <a:endParaRPr lang="de-DE" sz="1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409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409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409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409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03" grpId="0" build="p" bldLvl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Rectangle 2"/>
          <p:cNvSpPr>
            <a:spLocks noChangeArrowheads="1"/>
          </p:cNvSpPr>
          <p:nvPr/>
        </p:nvSpPr>
        <p:spPr bwMode="auto">
          <a:xfrm>
            <a:off x="3505200" y="2857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de-DE"/>
          </a:p>
        </p:txBody>
      </p:sp>
      <p:sp>
        <p:nvSpPr>
          <p:cNvPr id="39014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7</a:t>
            </a:r>
            <a:r>
              <a:rPr lang="de-DE" dirty="0" smtClean="0"/>
              <a:t> </a:t>
            </a:r>
            <a:r>
              <a:rPr lang="de-DE" dirty="0"/>
              <a:t>Schritte zum Verkaufserfolg </a:t>
            </a:r>
            <a:r>
              <a:rPr lang="de-DE" dirty="0" smtClean="0"/>
              <a:t>(5.)</a:t>
            </a:r>
            <a:endParaRPr lang="de-DE" dirty="0"/>
          </a:p>
        </p:txBody>
      </p:sp>
      <p:grpSp>
        <p:nvGrpSpPr>
          <p:cNvPr id="390184" name="Group 40"/>
          <p:cNvGrpSpPr>
            <a:grpSpLocks/>
          </p:cNvGrpSpPr>
          <p:nvPr/>
        </p:nvGrpSpPr>
        <p:grpSpPr bwMode="auto">
          <a:xfrm>
            <a:off x="535112" y="1889126"/>
            <a:ext cx="8501384" cy="1384301"/>
            <a:chOff x="463" y="1065"/>
            <a:chExt cx="5411" cy="872"/>
          </a:xfrm>
        </p:grpSpPr>
        <p:sp>
          <p:nvSpPr>
            <p:cNvPr id="390149" name="Text Box 5"/>
            <p:cNvSpPr txBox="1">
              <a:spLocks noChangeArrowheads="1"/>
            </p:cNvSpPr>
            <p:nvPr/>
          </p:nvSpPr>
          <p:spPr bwMode="auto">
            <a:xfrm>
              <a:off x="463" y="1065"/>
              <a:ext cx="187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tabLst>
                  <a:tab pos="266700" algn="l"/>
                  <a:tab pos="898525" algn="l"/>
                </a:tabLst>
              </a:pPr>
              <a:r>
                <a:rPr lang="de-DE" sz="1400" b="1" dirty="0">
                  <a:solidFill>
                    <a:srgbClr val="003366"/>
                  </a:solidFill>
                </a:rPr>
                <a:t>5</a:t>
              </a:r>
              <a:r>
                <a:rPr lang="de-DE" sz="1400" b="1" dirty="0" smtClean="0">
                  <a:solidFill>
                    <a:srgbClr val="003366"/>
                  </a:solidFill>
                </a:rPr>
                <a:t>. </a:t>
              </a:r>
              <a:r>
                <a:rPr lang="de-DE" sz="1400" b="1" dirty="0">
                  <a:solidFill>
                    <a:srgbClr val="003366"/>
                  </a:solidFill>
                </a:rPr>
                <a:t>	Schritt	Produktpräsentation</a:t>
              </a:r>
              <a:br>
                <a:rPr lang="de-DE" sz="1400" b="1" dirty="0">
                  <a:solidFill>
                    <a:srgbClr val="003366"/>
                  </a:solidFill>
                </a:rPr>
              </a:br>
              <a:r>
                <a:rPr lang="de-DE" sz="1400" b="1" dirty="0">
                  <a:solidFill>
                    <a:srgbClr val="003366"/>
                  </a:solidFill>
                </a:rPr>
                <a:t>	(inkl. </a:t>
              </a:r>
              <a:r>
                <a:rPr lang="de-DE" sz="1400" b="1" dirty="0" smtClean="0">
                  <a:solidFill>
                    <a:srgbClr val="003366"/>
                  </a:solidFill>
                </a:rPr>
                <a:t>Berechnung)</a:t>
              </a:r>
              <a:endParaRPr lang="de-DE" sz="1400" b="1" dirty="0">
                <a:solidFill>
                  <a:srgbClr val="003366"/>
                </a:solidFill>
              </a:endParaRPr>
            </a:p>
          </p:txBody>
        </p:sp>
        <p:sp>
          <p:nvSpPr>
            <p:cNvPr id="390150" name="Text Box 6"/>
            <p:cNvSpPr txBox="1">
              <a:spLocks noChangeArrowheads="1"/>
            </p:cNvSpPr>
            <p:nvPr/>
          </p:nvSpPr>
          <p:spPr bwMode="auto">
            <a:xfrm>
              <a:off x="2155" y="1065"/>
              <a:ext cx="1265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de-DE" sz="1400">
                  <a:solidFill>
                    <a:srgbClr val="003366"/>
                  </a:solidFill>
                </a:rPr>
                <a:t>Was wollte der Kunde?</a:t>
              </a:r>
              <a:br>
                <a:rPr lang="de-DE" sz="1400">
                  <a:solidFill>
                    <a:srgbClr val="003366"/>
                  </a:solidFill>
                </a:rPr>
              </a:br>
              <a:r>
                <a:rPr lang="de-DE" sz="1400">
                  <a:solidFill>
                    <a:srgbClr val="003366"/>
                  </a:solidFill>
                </a:rPr>
                <a:t>Was nicht?</a:t>
              </a:r>
            </a:p>
          </p:txBody>
        </p:sp>
        <p:sp>
          <p:nvSpPr>
            <p:cNvPr id="390151" name="Text Box 7"/>
            <p:cNvSpPr txBox="1">
              <a:spLocks noChangeArrowheads="1"/>
            </p:cNvSpPr>
            <p:nvPr/>
          </p:nvSpPr>
          <p:spPr bwMode="auto">
            <a:xfrm>
              <a:off x="3833" y="1065"/>
              <a:ext cx="2041" cy="8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/>
              <a:r>
                <a:rPr lang="de-DE" sz="1400" dirty="0">
                  <a:solidFill>
                    <a:srgbClr val="003366"/>
                  </a:solidFill>
                </a:rPr>
                <a:t>Erfüllung aller Kriterien seines Wunsches. </a:t>
              </a:r>
              <a:r>
                <a:rPr lang="de-DE" sz="1400" dirty="0" smtClean="0">
                  <a:solidFill>
                    <a:srgbClr val="003366"/>
                  </a:solidFill>
                </a:rPr>
                <a:t>Reservierung/Zeichnungsschein</a:t>
              </a:r>
              <a:r>
                <a:rPr lang="de-DE" sz="1400" dirty="0">
                  <a:solidFill>
                    <a:srgbClr val="003366"/>
                  </a:solidFill>
                </a:rPr>
                <a:t>. Terminvereinbarung für Besichtigung. </a:t>
              </a:r>
              <a:r>
                <a:rPr lang="de-DE" sz="1400" dirty="0" smtClean="0">
                  <a:solidFill>
                    <a:srgbClr val="003366"/>
                  </a:solidFill>
                </a:rPr>
                <a:t>Einsammeln der Finanzierungsunterlagen</a:t>
              </a:r>
              <a:endParaRPr lang="de-DE" sz="1400" dirty="0">
                <a:solidFill>
                  <a:srgbClr val="003366"/>
                </a:solidFill>
              </a:endParaRPr>
            </a:p>
          </p:txBody>
        </p:sp>
      </p:grpSp>
      <p:grpSp>
        <p:nvGrpSpPr>
          <p:cNvPr id="390168" name="Group 24"/>
          <p:cNvGrpSpPr>
            <a:grpSpLocks/>
          </p:cNvGrpSpPr>
          <p:nvPr/>
        </p:nvGrpSpPr>
        <p:grpSpPr bwMode="auto">
          <a:xfrm>
            <a:off x="525587" y="1052513"/>
            <a:ext cx="8316912" cy="385762"/>
            <a:chOff x="457" y="663"/>
            <a:chExt cx="5239" cy="243"/>
          </a:xfrm>
        </p:grpSpPr>
        <p:sp>
          <p:nvSpPr>
            <p:cNvPr id="390169" name="Text Box 25"/>
            <p:cNvSpPr txBox="1">
              <a:spLocks noChangeArrowheads="1"/>
            </p:cNvSpPr>
            <p:nvPr/>
          </p:nvSpPr>
          <p:spPr bwMode="auto">
            <a:xfrm>
              <a:off x="463" y="663"/>
              <a:ext cx="491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tabLst>
                  <a:tab pos="2606675" algn="l"/>
                  <a:tab pos="5380038" algn="l"/>
                </a:tabLst>
              </a:pPr>
              <a:r>
                <a:rPr lang="de-DE" sz="1600" b="1">
                  <a:solidFill>
                    <a:srgbClr val="003366"/>
                  </a:solidFill>
                </a:rPr>
                <a:t>Schritte	Fragen	Ziel</a:t>
              </a:r>
            </a:p>
          </p:txBody>
        </p:sp>
        <p:sp>
          <p:nvSpPr>
            <p:cNvPr id="390170" name="Line 26"/>
            <p:cNvSpPr>
              <a:spLocks noChangeShapeType="1"/>
            </p:cNvSpPr>
            <p:nvPr/>
          </p:nvSpPr>
          <p:spPr bwMode="auto">
            <a:xfrm>
              <a:off x="457" y="906"/>
              <a:ext cx="5239" cy="0"/>
            </a:xfrm>
            <a:prstGeom prst="line">
              <a:avLst/>
            </a:prstGeom>
            <a:noFill/>
            <a:ln w="19050">
              <a:solidFill>
                <a:srgbClr val="0066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390180" name="Group 36"/>
          <p:cNvGrpSpPr>
            <a:grpSpLocks/>
          </p:cNvGrpSpPr>
          <p:nvPr/>
        </p:nvGrpSpPr>
        <p:grpSpPr bwMode="auto">
          <a:xfrm>
            <a:off x="179512" y="1682750"/>
            <a:ext cx="360362" cy="973138"/>
            <a:chOff x="249" y="935"/>
            <a:chExt cx="227" cy="613"/>
          </a:xfrm>
        </p:grpSpPr>
        <p:sp>
          <p:nvSpPr>
            <p:cNvPr id="390177" name="Text Box 33"/>
            <p:cNvSpPr txBox="1">
              <a:spLocks noChangeArrowheads="1"/>
            </p:cNvSpPr>
            <p:nvPr/>
          </p:nvSpPr>
          <p:spPr bwMode="auto">
            <a:xfrm rot="16200000">
              <a:off x="38" y="1146"/>
              <a:ext cx="61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de-DE" sz="1400" b="1">
                  <a:solidFill>
                    <a:srgbClr val="3366FF"/>
                  </a:solidFill>
                </a:rPr>
                <a:t>2. Termin</a:t>
              </a:r>
            </a:p>
          </p:txBody>
        </p:sp>
        <p:sp>
          <p:nvSpPr>
            <p:cNvPr id="390178" name="AutoShape 34"/>
            <p:cNvSpPr>
              <a:spLocks/>
            </p:cNvSpPr>
            <p:nvPr/>
          </p:nvSpPr>
          <p:spPr bwMode="auto">
            <a:xfrm>
              <a:off x="431" y="935"/>
              <a:ext cx="45" cy="590"/>
            </a:xfrm>
            <a:prstGeom prst="leftBrace">
              <a:avLst>
                <a:gd name="adj1" fmla="val 109259"/>
                <a:gd name="adj2" fmla="val 50000"/>
              </a:avLst>
            </a:prstGeom>
            <a:noFill/>
            <a:ln w="9525">
              <a:solidFill>
                <a:srgbClr val="0066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de-DE" sz="3200"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0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9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6" dur="1000"/>
                                        <p:tgtEl>
                                          <p:spTgt spid="39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5</a:t>
            </a:r>
            <a:r>
              <a:rPr lang="de-DE" dirty="0" smtClean="0"/>
              <a:t>. </a:t>
            </a:r>
            <a:r>
              <a:rPr lang="de-DE" dirty="0"/>
              <a:t>Schritt: </a:t>
            </a:r>
            <a:r>
              <a:rPr lang="de-DE" dirty="0" smtClean="0"/>
              <a:t>Produktpräsentation </a:t>
            </a:r>
            <a:r>
              <a:rPr lang="de-DE" sz="1800" dirty="0" smtClean="0"/>
              <a:t>(</a:t>
            </a:r>
            <a:r>
              <a:rPr lang="de-DE" sz="1800" dirty="0"/>
              <a:t>inkl. </a:t>
            </a:r>
            <a:r>
              <a:rPr lang="de-DE" dirty="0" smtClean="0"/>
              <a:t>Berechnung</a:t>
            </a:r>
            <a:r>
              <a:rPr lang="de-DE" sz="1800" dirty="0" smtClean="0"/>
              <a:t>)</a:t>
            </a:r>
            <a:endParaRPr lang="de-DE" sz="1800" dirty="0"/>
          </a:p>
        </p:txBody>
      </p:sp>
      <p:sp>
        <p:nvSpPr>
          <p:cNvPr id="396291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341438"/>
            <a:ext cx="8135937" cy="4679950"/>
          </a:xfrm>
        </p:spPr>
        <p:txBody>
          <a:bodyPr/>
          <a:lstStyle/>
          <a:p>
            <a:pPr marL="285750" indent="-285750">
              <a:lnSpc>
                <a:spcPct val="110000"/>
              </a:lnSpc>
              <a:buClr>
                <a:srgbClr val="3366FF"/>
              </a:buClr>
              <a:buFont typeface="Arial" panose="020B0604020202020204" pitchFamily="34" charset="0"/>
              <a:buChar char="•"/>
              <a:tabLst>
                <a:tab pos="1528763" algn="l"/>
              </a:tabLst>
            </a:pPr>
            <a:r>
              <a:rPr lang="de-DE" sz="1400" dirty="0"/>
              <a:t>Stimmen Sie zuerst noch einmal alle Punkte ab, wie die Wunschimmobilie aussehen sollte, welche Anforderungen zu erfüllen </a:t>
            </a:r>
            <a:r>
              <a:rPr lang="de-DE" sz="1400" dirty="0" smtClean="0"/>
              <a:t>waren!</a:t>
            </a:r>
            <a:endParaRPr lang="de-DE" sz="1400" dirty="0"/>
          </a:p>
          <a:p>
            <a:pPr marL="285750" indent="-285750">
              <a:lnSpc>
                <a:spcPct val="110000"/>
              </a:lnSpc>
              <a:spcBef>
                <a:spcPct val="75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tabLst>
                <a:tab pos="1528763" algn="l"/>
              </a:tabLst>
            </a:pPr>
            <a:r>
              <a:rPr lang="de-DE" sz="1400" dirty="0"/>
              <a:t>Präsentieren Sie dann das Objekt anhand des Prospektes, indem Sie zuerst den Bauträger und seine Leistungen darstellen und dann auf die für ihn ausgesuchte Wohnung </a:t>
            </a:r>
            <a:r>
              <a:rPr lang="de-DE" sz="1400" dirty="0" smtClean="0"/>
              <a:t>kommen!</a:t>
            </a:r>
            <a:endParaRPr lang="de-DE" sz="1400" dirty="0"/>
          </a:p>
          <a:p>
            <a:pPr marL="285750" indent="-285750">
              <a:lnSpc>
                <a:spcPct val="110000"/>
              </a:lnSpc>
              <a:spcBef>
                <a:spcPct val="75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tabLst>
                <a:tab pos="1528763" algn="l"/>
              </a:tabLst>
            </a:pPr>
            <a:r>
              <a:rPr lang="de-DE" sz="1400" dirty="0"/>
              <a:t>Geben Sie ihm den Prospekt in die Hand, lassen Sie ihn das Produkt „begreifen</a:t>
            </a:r>
            <a:r>
              <a:rPr lang="de-DE" sz="1400" dirty="0" smtClean="0"/>
              <a:t>“!</a:t>
            </a:r>
            <a:endParaRPr lang="de-DE" sz="1400" dirty="0"/>
          </a:p>
          <a:p>
            <a:pPr marL="285750" indent="-285750">
              <a:lnSpc>
                <a:spcPct val="110000"/>
              </a:lnSpc>
              <a:spcBef>
                <a:spcPct val="75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tabLst>
                <a:tab pos="1528763" algn="l"/>
              </a:tabLst>
            </a:pPr>
            <a:r>
              <a:rPr lang="de-DE" sz="1400" dirty="0"/>
              <a:t>Haken Sie alle Punkte, die mit dem Bauträger und dem Objekt zu tun haben, auf Ihrer Liste </a:t>
            </a:r>
            <a:r>
              <a:rPr lang="de-DE" sz="1400" dirty="0" smtClean="0"/>
              <a:t>ab</a:t>
            </a:r>
            <a:r>
              <a:rPr lang="de-DE" sz="1400" dirty="0"/>
              <a:t>!</a:t>
            </a:r>
            <a:endParaRPr lang="de-DE" sz="1400" dirty="0" smtClean="0"/>
          </a:p>
          <a:p>
            <a:pPr marL="285750" indent="-285750">
              <a:lnSpc>
                <a:spcPct val="110000"/>
              </a:lnSpc>
              <a:spcBef>
                <a:spcPct val="75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tabLst>
                <a:tab pos="1528763" algn="l"/>
              </a:tabLst>
            </a:pPr>
            <a:r>
              <a:rPr lang="de-DE" sz="1400" dirty="0" smtClean="0"/>
              <a:t>Holen Sie die Zustimmung zum ausgewählten Objekt ein!</a:t>
            </a:r>
          </a:p>
          <a:p>
            <a:pPr marL="285750" indent="-285750">
              <a:lnSpc>
                <a:spcPct val="110000"/>
              </a:lnSpc>
              <a:spcBef>
                <a:spcPct val="55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tabLst>
                <a:tab pos="1792288" algn="l"/>
              </a:tabLst>
            </a:pPr>
            <a:r>
              <a:rPr lang="de-DE" sz="1400" dirty="0" smtClean="0"/>
              <a:t>Beschreiben </a:t>
            </a:r>
            <a:r>
              <a:rPr lang="de-DE" sz="1400" dirty="0"/>
              <a:t>Sie ihm die nächsten </a:t>
            </a:r>
            <a:r>
              <a:rPr lang="de-DE" sz="1400" dirty="0" smtClean="0"/>
              <a:t>Schritte: Objektbesichtigung</a:t>
            </a:r>
            <a:r>
              <a:rPr lang="de-DE" sz="1400" dirty="0"/>
              <a:t>, Finanzierung, </a:t>
            </a:r>
            <a:r>
              <a:rPr lang="de-DE" sz="1400" dirty="0" smtClean="0"/>
              <a:t>Notar!</a:t>
            </a:r>
            <a:endParaRPr lang="de-DE" sz="1400" dirty="0"/>
          </a:p>
          <a:p>
            <a:pPr marL="285750" indent="-285750">
              <a:lnSpc>
                <a:spcPct val="110000"/>
              </a:lnSpc>
              <a:spcBef>
                <a:spcPct val="55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tabLst>
                <a:tab pos="1792288" algn="l"/>
              </a:tabLst>
            </a:pPr>
            <a:r>
              <a:rPr lang="de-DE" sz="1400" dirty="0"/>
              <a:t>Machen Sie den Termin für die </a:t>
            </a:r>
            <a:r>
              <a:rPr lang="de-DE" sz="1400" dirty="0" smtClean="0"/>
              <a:t>Objektbesichtigung!</a:t>
            </a:r>
            <a:endParaRPr lang="de-DE" sz="1400" dirty="0"/>
          </a:p>
          <a:p>
            <a:pPr marL="285750" indent="-285750">
              <a:lnSpc>
                <a:spcPct val="110000"/>
              </a:lnSpc>
              <a:spcBef>
                <a:spcPct val="55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tabLst>
                <a:tab pos="1792288" algn="l"/>
              </a:tabLst>
            </a:pPr>
            <a:r>
              <a:rPr lang="de-DE" sz="1400" dirty="0"/>
              <a:t>Sammeln Sie die Finanzierungsunterlagen ein und lassen Sie sich </a:t>
            </a:r>
            <a:br>
              <a:rPr lang="de-DE" sz="1400" dirty="0"/>
            </a:br>
            <a:r>
              <a:rPr lang="de-DE" sz="1400" dirty="0"/>
              <a:t>den Zeichnungsschein </a:t>
            </a:r>
            <a:r>
              <a:rPr lang="de-DE" sz="1400" dirty="0" smtClean="0"/>
              <a:t>unterschreiben!</a:t>
            </a:r>
            <a:endParaRPr lang="de-DE" sz="1400" dirty="0"/>
          </a:p>
          <a:p>
            <a:pPr marL="285750" indent="-285750">
              <a:lnSpc>
                <a:spcPct val="110000"/>
              </a:lnSpc>
              <a:spcBef>
                <a:spcPct val="75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tabLst>
                <a:tab pos="1528763" algn="l"/>
              </a:tabLst>
            </a:pPr>
            <a:endParaRPr lang="de-DE" sz="1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96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96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96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96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1000"/>
                                        <p:tgtEl>
                                          <p:spTgt spid="396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1000"/>
                                        <p:tgtEl>
                                          <p:spTgt spid="396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1000"/>
                                        <p:tgtEl>
                                          <p:spTgt spid="396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1000"/>
                                        <p:tgtEl>
                                          <p:spTgt spid="396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6291" grpId="0" uiExpand="1" build="p" bldLvl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14" name="Rectangle 2"/>
          <p:cNvSpPr>
            <a:spLocks noChangeArrowheads="1"/>
          </p:cNvSpPr>
          <p:nvPr/>
        </p:nvSpPr>
        <p:spPr bwMode="auto">
          <a:xfrm>
            <a:off x="3505200" y="2857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de-DE"/>
          </a:p>
        </p:txBody>
      </p:sp>
      <p:sp>
        <p:nvSpPr>
          <p:cNvPr id="42291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7</a:t>
            </a:r>
            <a:r>
              <a:rPr lang="de-DE" dirty="0" smtClean="0"/>
              <a:t> </a:t>
            </a:r>
            <a:r>
              <a:rPr lang="de-DE" dirty="0"/>
              <a:t>Schritte zum Verkaufserfolg </a:t>
            </a:r>
            <a:r>
              <a:rPr lang="de-DE" dirty="0" smtClean="0"/>
              <a:t>(6.)</a:t>
            </a:r>
            <a:endParaRPr lang="de-DE" dirty="0"/>
          </a:p>
        </p:txBody>
      </p:sp>
      <p:grpSp>
        <p:nvGrpSpPr>
          <p:cNvPr id="422916" name="Group 4"/>
          <p:cNvGrpSpPr>
            <a:grpSpLocks/>
          </p:cNvGrpSpPr>
          <p:nvPr/>
        </p:nvGrpSpPr>
        <p:grpSpPr bwMode="auto">
          <a:xfrm>
            <a:off x="535112" y="1889126"/>
            <a:ext cx="8429376" cy="1169988"/>
            <a:chOff x="463" y="1065"/>
            <a:chExt cx="5411" cy="737"/>
          </a:xfrm>
        </p:grpSpPr>
        <p:sp>
          <p:nvSpPr>
            <p:cNvPr id="422917" name="Text Box 5"/>
            <p:cNvSpPr txBox="1">
              <a:spLocks noChangeArrowheads="1"/>
            </p:cNvSpPr>
            <p:nvPr/>
          </p:nvSpPr>
          <p:spPr bwMode="auto">
            <a:xfrm>
              <a:off x="463" y="1065"/>
              <a:ext cx="187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tabLst>
                  <a:tab pos="266700" algn="l"/>
                  <a:tab pos="898525" algn="l"/>
                </a:tabLst>
              </a:pPr>
              <a:r>
                <a:rPr lang="de-DE" sz="1400" b="1" dirty="0">
                  <a:solidFill>
                    <a:srgbClr val="003366"/>
                  </a:solidFill>
                </a:rPr>
                <a:t>5</a:t>
              </a:r>
              <a:r>
                <a:rPr lang="de-DE" sz="1400" b="1" dirty="0" smtClean="0">
                  <a:solidFill>
                    <a:srgbClr val="003366"/>
                  </a:solidFill>
                </a:rPr>
                <a:t>. </a:t>
              </a:r>
              <a:r>
                <a:rPr lang="de-DE" sz="1400" b="1" dirty="0">
                  <a:solidFill>
                    <a:srgbClr val="003366"/>
                  </a:solidFill>
                </a:rPr>
                <a:t>	Schritt	Produktpräsentation</a:t>
              </a:r>
              <a:br>
                <a:rPr lang="de-DE" sz="1400" b="1" dirty="0">
                  <a:solidFill>
                    <a:srgbClr val="003366"/>
                  </a:solidFill>
                </a:rPr>
              </a:br>
              <a:r>
                <a:rPr lang="de-DE" sz="1400" b="1" dirty="0">
                  <a:solidFill>
                    <a:srgbClr val="003366"/>
                  </a:solidFill>
                </a:rPr>
                <a:t>	(inkl. </a:t>
              </a:r>
              <a:r>
                <a:rPr lang="de-DE" sz="1400" b="1" dirty="0" smtClean="0">
                  <a:solidFill>
                    <a:srgbClr val="003366"/>
                  </a:solidFill>
                </a:rPr>
                <a:t>Berechnung)</a:t>
              </a:r>
              <a:endParaRPr lang="de-DE" sz="1400" b="1" dirty="0">
                <a:solidFill>
                  <a:srgbClr val="003366"/>
                </a:solidFill>
              </a:endParaRPr>
            </a:p>
          </p:txBody>
        </p:sp>
        <p:sp>
          <p:nvSpPr>
            <p:cNvPr id="422918" name="Text Box 6"/>
            <p:cNvSpPr txBox="1">
              <a:spLocks noChangeArrowheads="1"/>
            </p:cNvSpPr>
            <p:nvPr/>
          </p:nvSpPr>
          <p:spPr bwMode="auto">
            <a:xfrm>
              <a:off x="2155" y="1065"/>
              <a:ext cx="1265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de-DE" sz="1400">
                  <a:solidFill>
                    <a:srgbClr val="003366"/>
                  </a:solidFill>
                </a:rPr>
                <a:t>Was wollte der Kunde?</a:t>
              </a:r>
              <a:br>
                <a:rPr lang="de-DE" sz="1400">
                  <a:solidFill>
                    <a:srgbClr val="003366"/>
                  </a:solidFill>
                </a:rPr>
              </a:br>
              <a:r>
                <a:rPr lang="de-DE" sz="1400">
                  <a:solidFill>
                    <a:srgbClr val="003366"/>
                  </a:solidFill>
                </a:rPr>
                <a:t>Was nicht?</a:t>
              </a:r>
            </a:p>
          </p:txBody>
        </p:sp>
        <p:sp>
          <p:nvSpPr>
            <p:cNvPr id="422919" name="Text Box 7"/>
            <p:cNvSpPr txBox="1">
              <a:spLocks noChangeArrowheads="1"/>
            </p:cNvSpPr>
            <p:nvPr/>
          </p:nvSpPr>
          <p:spPr bwMode="auto">
            <a:xfrm>
              <a:off x="3833" y="1065"/>
              <a:ext cx="2041" cy="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/>
              <a:r>
                <a:rPr lang="de-DE" sz="1400" dirty="0">
                  <a:solidFill>
                    <a:srgbClr val="003366"/>
                  </a:solidFill>
                </a:rPr>
                <a:t>Erfüllung aller Kriterien seines Wunsches. Zeichnungsschein. Terminvereinbarung für Besichtigung. </a:t>
              </a:r>
              <a:r>
                <a:rPr lang="de-DE" sz="1400" dirty="0" smtClean="0">
                  <a:solidFill>
                    <a:srgbClr val="003366"/>
                  </a:solidFill>
                </a:rPr>
                <a:t>Einsammeln der Finanzierungsunterlagen</a:t>
              </a:r>
              <a:endParaRPr lang="de-DE" sz="1400" dirty="0">
                <a:solidFill>
                  <a:srgbClr val="003366"/>
                </a:solidFill>
              </a:endParaRPr>
            </a:p>
          </p:txBody>
        </p:sp>
      </p:grpSp>
      <p:grpSp>
        <p:nvGrpSpPr>
          <p:cNvPr id="422920" name="Group 8"/>
          <p:cNvGrpSpPr>
            <a:grpSpLocks/>
          </p:cNvGrpSpPr>
          <p:nvPr/>
        </p:nvGrpSpPr>
        <p:grpSpPr bwMode="auto">
          <a:xfrm>
            <a:off x="555749" y="3328990"/>
            <a:ext cx="8066088" cy="954088"/>
            <a:chOff x="476" y="1972"/>
            <a:chExt cx="5081" cy="601"/>
          </a:xfrm>
        </p:grpSpPr>
        <p:sp>
          <p:nvSpPr>
            <p:cNvPr id="422921" name="Text Box 9"/>
            <p:cNvSpPr txBox="1">
              <a:spLocks noChangeArrowheads="1"/>
            </p:cNvSpPr>
            <p:nvPr/>
          </p:nvSpPr>
          <p:spPr bwMode="auto">
            <a:xfrm>
              <a:off x="476" y="1972"/>
              <a:ext cx="208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tabLst>
                  <a:tab pos="266700" algn="l"/>
                  <a:tab pos="898525" algn="l"/>
                </a:tabLst>
              </a:pPr>
              <a:r>
                <a:rPr lang="de-DE" sz="1400" b="1" dirty="0">
                  <a:solidFill>
                    <a:srgbClr val="003366"/>
                  </a:solidFill>
                </a:rPr>
                <a:t>6</a:t>
              </a:r>
              <a:r>
                <a:rPr lang="de-DE" sz="1400" b="1" dirty="0" smtClean="0">
                  <a:solidFill>
                    <a:srgbClr val="003366"/>
                  </a:solidFill>
                </a:rPr>
                <a:t>. </a:t>
              </a:r>
              <a:r>
                <a:rPr lang="de-DE" sz="1400" b="1" dirty="0">
                  <a:solidFill>
                    <a:srgbClr val="003366"/>
                  </a:solidFill>
                </a:rPr>
                <a:t>	Schritt	Objektbesichtigung</a:t>
              </a:r>
            </a:p>
          </p:txBody>
        </p:sp>
        <p:sp>
          <p:nvSpPr>
            <p:cNvPr id="422922" name="Text Box 10"/>
            <p:cNvSpPr txBox="1">
              <a:spLocks noChangeArrowheads="1"/>
            </p:cNvSpPr>
            <p:nvPr/>
          </p:nvSpPr>
          <p:spPr bwMode="auto">
            <a:xfrm>
              <a:off x="2155" y="1972"/>
              <a:ext cx="1265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de-DE" sz="1400">
                  <a:solidFill>
                    <a:srgbClr val="003366"/>
                  </a:solidFill>
                </a:rPr>
                <a:t>Was wollte der Kunde?</a:t>
              </a:r>
              <a:br>
                <a:rPr lang="de-DE" sz="1400">
                  <a:solidFill>
                    <a:srgbClr val="003366"/>
                  </a:solidFill>
                </a:rPr>
              </a:br>
              <a:r>
                <a:rPr lang="de-DE" sz="1400">
                  <a:solidFill>
                    <a:srgbClr val="003366"/>
                  </a:solidFill>
                </a:rPr>
                <a:t>Was nicht?</a:t>
              </a:r>
            </a:p>
          </p:txBody>
        </p:sp>
        <p:sp>
          <p:nvSpPr>
            <p:cNvPr id="422923" name="Text Box 11"/>
            <p:cNvSpPr txBox="1">
              <a:spLocks noChangeArrowheads="1"/>
            </p:cNvSpPr>
            <p:nvPr/>
          </p:nvSpPr>
          <p:spPr bwMode="auto">
            <a:xfrm>
              <a:off x="3833" y="1972"/>
              <a:ext cx="1724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/>
              <a:r>
                <a:rPr lang="de-DE" sz="1400" dirty="0">
                  <a:solidFill>
                    <a:srgbClr val="003366"/>
                  </a:solidFill>
                </a:rPr>
                <a:t>Überzeugung des Kunden, </a:t>
              </a:r>
              <a:r>
                <a:rPr lang="de-DE" sz="1400" dirty="0" smtClean="0">
                  <a:solidFill>
                    <a:srgbClr val="003366"/>
                  </a:solidFill>
                </a:rPr>
                <a:t>die richtige Immobilie gewählt </a:t>
              </a:r>
              <a:r>
                <a:rPr lang="de-DE" sz="1400" dirty="0">
                  <a:solidFill>
                    <a:srgbClr val="003366"/>
                  </a:solidFill>
                </a:rPr>
                <a:t>zu haben. Terminvereinbarung mit Notar. </a:t>
              </a:r>
            </a:p>
          </p:txBody>
        </p:sp>
      </p:grpSp>
      <p:grpSp>
        <p:nvGrpSpPr>
          <p:cNvPr id="422936" name="Group 24"/>
          <p:cNvGrpSpPr>
            <a:grpSpLocks/>
          </p:cNvGrpSpPr>
          <p:nvPr/>
        </p:nvGrpSpPr>
        <p:grpSpPr bwMode="auto">
          <a:xfrm>
            <a:off x="525587" y="1052513"/>
            <a:ext cx="8316912" cy="385762"/>
            <a:chOff x="457" y="663"/>
            <a:chExt cx="5239" cy="243"/>
          </a:xfrm>
        </p:grpSpPr>
        <p:sp>
          <p:nvSpPr>
            <p:cNvPr id="422937" name="Text Box 25"/>
            <p:cNvSpPr txBox="1">
              <a:spLocks noChangeArrowheads="1"/>
            </p:cNvSpPr>
            <p:nvPr/>
          </p:nvSpPr>
          <p:spPr bwMode="auto">
            <a:xfrm>
              <a:off x="463" y="663"/>
              <a:ext cx="491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tabLst>
                  <a:tab pos="2606675" algn="l"/>
                  <a:tab pos="5380038" algn="l"/>
                </a:tabLst>
              </a:pPr>
              <a:r>
                <a:rPr lang="de-DE" sz="1600" b="1">
                  <a:solidFill>
                    <a:srgbClr val="003366"/>
                  </a:solidFill>
                </a:rPr>
                <a:t>Schritte	Fragen	Ziel</a:t>
              </a:r>
            </a:p>
          </p:txBody>
        </p:sp>
        <p:sp>
          <p:nvSpPr>
            <p:cNvPr id="422938" name="Line 26"/>
            <p:cNvSpPr>
              <a:spLocks noChangeShapeType="1"/>
            </p:cNvSpPr>
            <p:nvPr/>
          </p:nvSpPr>
          <p:spPr bwMode="auto">
            <a:xfrm>
              <a:off x="457" y="906"/>
              <a:ext cx="5239" cy="0"/>
            </a:xfrm>
            <a:prstGeom prst="line">
              <a:avLst/>
            </a:prstGeom>
            <a:noFill/>
            <a:ln w="19050">
              <a:solidFill>
                <a:srgbClr val="0066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22942" name="Group 30"/>
          <p:cNvGrpSpPr>
            <a:grpSpLocks/>
          </p:cNvGrpSpPr>
          <p:nvPr/>
        </p:nvGrpSpPr>
        <p:grpSpPr bwMode="auto">
          <a:xfrm>
            <a:off x="179512" y="1682750"/>
            <a:ext cx="360362" cy="973138"/>
            <a:chOff x="249" y="935"/>
            <a:chExt cx="227" cy="613"/>
          </a:xfrm>
        </p:grpSpPr>
        <p:sp>
          <p:nvSpPr>
            <p:cNvPr id="422943" name="Text Box 31"/>
            <p:cNvSpPr txBox="1">
              <a:spLocks noChangeArrowheads="1"/>
            </p:cNvSpPr>
            <p:nvPr/>
          </p:nvSpPr>
          <p:spPr bwMode="auto">
            <a:xfrm rot="16200000">
              <a:off x="38" y="1146"/>
              <a:ext cx="61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de-DE" sz="1400" b="1">
                  <a:solidFill>
                    <a:srgbClr val="3366FF"/>
                  </a:solidFill>
                </a:rPr>
                <a:t>2. Termin</a:t>
              </a:r>
            </a:p>
          </p:txBody>
        </p:sp>
        <p:sp>
          <p:nvSpPr>
            <p:cNvPr id="422944" name="AutoShape 32"/>
            <p:cNvSpPr>
              <a:spLocks/>
            </p:cNvSpPr>
            <p:nvPr/>
          </p:nvSpPr>
          <p:spPr bwMode="auto">
            <a:xfrm>
              <a:off x="431" y="935"/>
              <a:ext cx="45" cy="590"/>
            </a:xfrm>
            <a:prstGeom prst="leftBrace">
              <a:avLst>
                <a:gd name="adj1" fmla="val 109259"/>
                <a:gd name="adj2" fmla="val 50000"/>
              </a:avLst>
            </a:prstGeom>
            <a:noFill/>
            <a:ln w="9525">
              <a:solidFill>
                <a:srgbClr val="0066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de-DE" sz="3200">
                <a:latin typeface="Times New Roman" pitchFamily="18" charset="0"/>
              </a:endParaRPr>
            </a:p>
          </p:txBody>
        </p:sp>
      </p:grpSp>
      <p:grpSp>
        <p:nvGrpSpPr>
          <p:cNvPr id="422945" name="Group 33"/>
          <p:cNvGrpSpPr>
            <a:grpSpLocks/>
          </p:cNvGrpSpPr>
          <p:nvPr/>
        </p:nvGrpSpPr>
        <p:grpSpPr bwMode="auto">
          <a:xfrm>
            <a:off x="179512" y="3051175"/>
            <a:ext cx="360362" cy="1008063"/>
            <a:chOff x="249" y="1797"/>
            <a:chExt cx="227" cy="635"/>
          </a:xfrm>
        </p:grpSpPr>
        <p:sp>
          <p:nvSpPr>
            <p:cNvPr id="422946" name="Text Box 34"/>
            <p:cNvSpPr txBox="1">
              <a:spLocks noChangeArrowheads="1"/>
            </p:cNvSpPr>
            <p:nvPr/>
          </p:nvSpPr>
          <p:spPr bwMode="auto">
            <a:xfrm rot="16200000">
              <a:off x="38" y="2008"/>
              <a:ext cx="61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de-DE" sz="1400" b="1">
                  <a:solidFill>
                    <a:srgbClr val="3366FF"/>
                  </a:solidFill>
                </a:rPr>
                <a:t>3. Termin</a:t>
              </a:r>
            </a:p>
          </p:txBody>
        </p:sp>
        <p:sp>
          <p:nvSpPr>
            <p:cNvPr id="422947" name="AutoShape 35"/>
            <p:cNvSpPr>
              <a:spLocks/>
            </p:cNvSpPr>
            <p:nvPr/>
          </p:nvSpPr>
          <p:spPr bwMode="auto">
            <a:xfrm>
              <a:off x="431" y="1842"/>
              <a:ext cx="45" cy="590"/>
            </a:xfrm>
            <a:prstGeom prst="leftBrace">
              <a:avLst>
                <a:gd name="adj1" fmla="val 109259"/>
                <a:gd name="adj2" fmla="val 50000"/>
              </a:avLst>
            </a:prstGeom>
            <a:noFill/>
            <a:ln w="9525">
              <a:solidFill>
                <a:srgbClr val="0066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de-DE" sz="3200"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2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22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22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1000"/>
                                        <p:tgtEl>
                                          <p:spTgt spid="422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2" dur="1000"/>
                                        <p:tgtEl>
                                          <p:spTgt spid="422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6</a:t>
            </a:r>
            <a:r>
              <a:rPr lang="de-DE" dirty="0" smtClean="0"/>
              <a:t>. </a:t>
            </a:r>
            <a:r>
              <a:rPr lang="de-DE" dirty="0"/>
              <a:t>Schritt: Objektbesichtigung</a:t>
            </a:r>
            <a:endParaRPr lang="de-DE" sz="1800" dirty="0"/>
          </a:p>
        </p:txBody>
      </p:sp>
      <p:sp>
        <p:nvSpPr>
          <p:cNvPr id="397315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341438"/>
            <a:ext cx="7993063" cy="4535834"/>
          </a:xfrm>
        </p:spPr>
        <p:txBody>
          <a:bodyPr/>
          <a:lstStyle/>
          <a:p>
            <a:pPr marL="285750" indent="-285750">
              <a:lnSpc>
                <a:spcPct val="110000"/>
              </a:lnSpc>
              <a:spcBef>
                <a:spcPct val="55000"/>
              </a:spcBef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/>
              <a:t>Lassen Sie Ihren Kunden nicht allein anreisen. Holen sie ihn ab, oder verabreden Sie sich mit ihm zur gemeinsamen Hin- und Rückfahrt.</a:t>
            </a:r>
          </a:p>
          <a:p>
            <a:pPr marL="285750" indent="-285750">
              <a:lnSpc>
                <a:spcPct val="110000"/>
              </a:lnSpc>
              <a:spcBef>
                <a:spcPct val="55000"/>
              </a:spcBef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/>
              <a:t>Gehen Sie vorher noch einmal auf die Punkte ein, die ihm wichtig waren.</a:t>
            </a:r>
          </a:p>
          <a:p>
            <a:pPr marL="285750" indent="-285750">
              <a:lnSpc>
                <a:spcPct val="110000"/>
              </a:lnSpc>
              <a:spcBef>
                <a:spcPct val="55000"/>
              </a:spcBef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/>
              <a:t>Nehmen Sie die Liste mit den Anforderungen an den Bauträger und das Objekt und haken Sie die Anforderungen Punkt für Punkt ab.</a:t>
            </a:r>
          </a:p>
          <a:p>
            <a:pPr marL="285750" indent="-285750">
              <a:lnSpc>
                <a:spcPct val="110000"/>
              </a:lnSpc>
              <a:spcBef>
                <a:spcPct val="55000"/>
              </a:spcBef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/>
              <a:t>Stellen Sie ihm Fragen (beispielsweise: Haben Sie das so erwartet?).</a:t>
            </a:r>
          </a:p>
          <a:p>
            <a:pPr marL="285750" indent="-285750">
              <a:lnSpc>
                <a:spcPct val="110000"/>
              </a:lnSpc>
              <a:spcBef>
                <a:spcPct val="55000"/>
              </a:spcBef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/>
              <a:t>Nutzen Sie die Rückfahrt, um den </a:t>
            </a:r>
            <a:r>
              <a:rPr lang="de-DE" sz="1400" dirty="0" err="1"/>
              <a:t>Notartermin</a:t>
            </a:r>
            <a:r>
              <a:rPr lang="de-DE" sz="1400" dirty="0"/>
              <a:t> abzustimmen.</a:t>
            </a:r>
          </a:p>
          <a:p>
            <a:pPr marL="285750" indent="-285750">
              <a:lnSpc>
                <a:spcPct val="110000"/>
              </a:lnSpc>
              <a:spcBef>
                <a:spcPct val="55000"/>
              </a:spcBef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/>
              <a:t>Vergessen Sie nicht, sein Motiv wieder ins Gespräch mit einzubringen.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97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97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97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97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1000"/>
                                        <p:tgtEl>
                                          <p:spTgt spid="397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1000"/>
                                        <p:tgtEl>
                                          <p:spTgt spid="397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7315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86" name="Rectangle 2"/>
          <p:cNvSpPr>
            <a:spLocks noChangeArrowheads="1"/>
          </p:cNvSpPr>
          <p:nvPr/>
        </p:nvSpPr>
        <p:spPr bwMode="auto">
          <a:xfrm>
            <a:off x="3505200" y="2857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de-DE"/>
          </a:p>
        </p:txBody>
      </p:sp>
      <p:sp>
        <p:nvSpPr>
          <p:cNvPr id="42598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7</a:t>
            </a:r>
            <a:r>
              <a:rPr lang="de-DE" dirty="0" smtClean="0"/>
              <a:t> </a:t>
            </a:r>
            <a:r>
              <a:rPr lang="de-DE" dirty="0"/>
              <a:t>Schritte zum Verkaufserfolg </a:t>
            </a:r>
            <a:r>
              <a:rPr lang="de-DE" dirty="0" smtClean="0"/>
              <a:t>(7.)</a:t>
            </a:r>
            <a:endParaRPr lang="de-DE" dirty="0"/>
          </a:p>
        </p:txBody>
      </p:sp>
      <p:grpSp>
        <p:nvGrpSpPr>
          <p:cNvPr id="425988" name="Group 4"/>
          <p:cNvGrpSpPr>
            <a:grpSpLocks/>
          </p:cNvGrpSpPr>
          <p:nvPr/>
        </p:nvGrpSpPr>
        <p:grpSpPr bwMode="auto">
          <a:xfrm>
            <a:off x="535112" y="1889126"/>
            <a:ext cx="8501384" cy="1169988"/>
            <a:chOff x="463" y="1065"/>
            <a:chExt cx="5411" cy="737"/>
          </a:xfrm>
        </p:grpSpPr>
        <p:sp>
          <p:nvSpPr>
            <p:cNvPr id="425989" name="Text Box 5"/>
            <p:cNvSpPr txBox="1">
              <a:spLocks noChangeArrowheads="1"/>
            </p:cNvSpPr>
            <p:nvPr/>
          </p:nvSpPr>
          <p:spPr bwMode="auto">
            <a:xfrm>
              <a:off x="463" y="1065"/>
              <a:ext cx="187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tabLst>
                  <a:tab pos="266700" algn="l"/>
                  <a:tab pos="898525" algn="l"/>
                </a:tabLst>
              </a:pPr>
              <a:r>
                <a:rPr lang="de-DE" sz="1400" b="1" dirty="0">
                  <a:solidFill>
                    <a:srgbClr val="003366"/>
                  </a:solidFill>
                </a:rPr>
                <a:t>5</a:t>
              </a:r>
              <a:r>
                <a:rPr lang="de-DE" sz="1400" b="1" dirty="0" smtClean="0">
                  <a:solidFill>
                    <a:srgbClr val="003366"/>
                  </a:solidFill>
                </a:rPr>
                <a:t>. </a:t>
              </a:r>
              <a:r>
                <a:rPr lang="de-DE" sz="1400" b="1" dirty="0">
                  <a:solidFill>
                    <a:srgbClr val="003366"/>
                  </a:solidFill>
                </a:rPr>
                <a:t>	Schritt	Produktpräsentation</a:t>
              </a:r>
              <a:br>
                <a:rPr lang="de-DE" sz="1400" b="1" dirty="0">
                  <a:solidFill>
                    <a:srgbClr val="003366"/>
                  </a:solidFill>
                </a:rPr>
              </a:br>
              <a:r>
                <a:rPr lang="de-DE" sz="1400" b="1" dirty="0">
                  <a:solidFill>
                    <a:srgbClr val="003366"/>
                  </a:solidFill>
                </a:rPr>
                <a:t>	(inkl. </a:t>
              </a:r>
              <a:r>
                <a:rPr lang="de-DE" sz="1400" b="1" dirty="0" smtClean="0">
                  <a:solidFill>
                    <a:srgbClr val="003366"/>
                  </a:solidFill>
                </a:rPr>
                <a:t>Berechnung)</a:t>
              </a:r>
              <a:endParaRPr lang="de-DE" sz="1400" b="1" dirty="0">
                <a:solidFill>
                  <a:srgbClr val="003366"/>
                </a:solidFill>
              </a:endParaRPr>
            </a:p>
          </p:txBody>
        </p:sp>
        <p:sp>
          <p:nvSpPr>
            <p:cNvPr id="425990" name="Text Box 6"/>
            <p:cNvSpPr txBox="1">
              <a:spLocks noChangeArrowheads="1"/>
            </p:cNvSpPr>
            <p:nvPr/>
          </p:nvSpPr>
          <p:spPr bwMode="auto">
            <a:xfrm>
              <a:off x="2155" y="1065"/>
              <a:ext cx="1265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de-DE" sz="1400">
                  <a:solidFill>
                    <a:srgbClr val="003366"/>
                  </a:solidFill>
                </a:rPr>
                <a:t>Was wollte der Kunde?</a:t>
              </a:r>
              <a:br>
                <a:rPr lang="de-DE" sz="1400">
                  <a:solidFill>
                    <a:srgbClr val="003366"/>
                  </a:solidFill>
                </a:rPr>
              </a:br>
              <a:r>
                <a:rPr lang="de-DE" sz="1400">
                  <a:solidFill>
                    <a:srgbClr val="003366"/>
                  </a:solidFill>
                </a:rPr>
                <a:t>Was nicht?</a:t>
              </a:r>
            </a:p>
          </p:txBody>
        </p:sp>
        <p:sp>
          <p:nvSpPr>
            <p:cNvPr id="425991" name="Text Box 7"/>
            <p:cNvSpPr txBox="1">
              <a:spLocks noChangeArrowheads="1"/>
            </p:cNvSpPr>
            <p:nvPr/>
          </p:nvSpPr>
          <p:spPr bwMode="auto">
            <a:xfrm>
              <a:off x="3833" y="1065"/>
              <a:ext cx="2041" cy="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/>
              <a:r>
                <a:rPr lang="de-DE" sz="1400" dirty="0">
                  <a:solidFill>
                    <a:srgbClr val="003366"/>
                  </a:solidFill>
                </a:rPr>
                <a:t>Erfüllung aller Kriterien seines Wunsches. Zeichnungsschein. Terminvereinbarung für Besichtigung. </a:t>
              </a:r>
              <a:r>
                <a:rPr lang="de-DE" sz="1400" dirty="0" smtClean="0">
                  <a:solidFill>
                    <a:srgbClr val="003366"/>
                  </a:solidFill>
                </a:rPr>
                <a:t>Einsammeln der Finanzierungsunterlagen</a:t>
              </a:r>
              <a:endParaRPr lang="de-DE" sz="1400" dirty="0">
                <a:solidFill>
                  <a:srgbClr val="003366"/>
                </a:solidFill>
              </a:endParaRPr>
            </a:p>
          </p:txBody>
        </p:sp>
      </p:grpSp>
      <p:grpSp>
        <p:nvGrpSpPr>
          <p:cNvPr id="425992" name="Group 8"/>
          <p:cNvGrpSpPr>
            <a:grpSpLocks/>
          </p:cNvGrpSpPr>
          <p:nvPr/>
        </p:nvGrpSpPr>
        <p:grpSpPr bwMode="auto">
          <a:xfrm>
            <a:off x="555749" y="3328990"/>
            <a:ext cx="8066088" cy="954088"/>
            <a:chOff x="476" y="1972"/>
            <a:chExt cx="5081" cy="601"/>
          </a:xfrm>
        </p:grpSpPr>
        <p:sp>
          <p:nvSpPr>
            <p:cNvPr id="425993" name="Text Box 9"/>
            <p:cNvSpPr txBox="1">
              <a:spLocks noChangeArrowheads="1"/>
            </p:cNvSpPr>
            <p:nvPr/>
          </p:nvSpPr>
          <p:spPr bwMode="auto">
            <a:xfrm>
              <a:off x="476" y="1972"/>
              <a:ext cx="208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tabLst>
                  <a:tab pos="266700" algn="l"/>
                  <a:tab pos="898525" algn="l"/>
                </a:tabLst>
              </a:pPr>
              <a:r>
                <a:rPr lang="de-DE" sz="1400" b="1" dirty="0">
                  <a:solidFill>
                    <a:srgbClr val="003366"/>
                  </a:solidFill>
                </a:rPr>
                <a:t>6</a:t>
              </a:r>
              <a:r>
                <a:rPr lang="de-DE" sz="1400" b="1" dirty="0" smtClean="0">
                  <a:solidFill>
                    <a:srgbClr val="003366"/>
                  </a:solidFill>
                </a:rPr>
                <a:t>. </a:t>
              </a:r>
              <a:r>
                <a:rPr lang="de-DE" sz="1400" b="1" dirty="0">
                  <a:solidFill>
                    <a:srgbClr val="003366"/>
                  </a:solidFill>
                </a:rPr>
                <a:t>	Schritt	Objektbesichtigung</a:t>
              </a:r>
            </a:p>
          </p:txBody>
        </p:sp>
        <p:sp>
          <p:nvSpPr>
            <p:cNvPr id="425994" name="Text Box 10"/>
            <p:cNvSpPr txBox="1">
              <a:spLocks noChangeArrowheads="1"/>
            </p:cNvSpPr>
            <p:nvPr/>
          </p:nvSpPr>
          <p:spPr bwMode="auto">
            <a:xfrm>
              <a:off x="2155" y="1972"/>
              <a:ext cx="1265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de-DE" sz="1400">
                  <a:solidFill>
                    <a:srgbClr val="003366"/>
                  </a:solidFill>
                </a:rPr>
                <a:t>Was wollte der Kunde?</a:t>
              </a:r>
              <a:br>
                <a:rPr lang="de-DE" sz="1400">
                  <a:solidFill>
                    <a:srgbClr val="003366"/>
                  </a:solidFill>
                </a:rPr>
              </a:br>
              <a:r>
                <a:rPr lang="de-DE" sz="1400">
                  <a:solidFill>
                    <a:srgbClr val="003366"/>
                  </a:solidFill>
                </a:rPr>
                <a:t>Was nicht?</a:t>
              </a:r>
            </a:p>
          </p:txBody>
        </p:sp>
        <p:sp>
          <p:nvSpPr>
            <p:cNvPr id="425995" name="Text Box 11"/>
            <p:cNvSpPr txBox="1">
              <a:spLocks noChangeArrowheads="1"/>
            </p:cNvSpPr>
            <p:nvPr/>
          </p:nvSpPr>
          <p:spPr bwMode="auto">
            <a:xfrm>
              <a:off x="3833" y="1972"/>
              <a:ext cx="1724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/>
              <a:r>
                <a:rPr lang="de-DE" sz="1400" dirty="0">
                  <a:solidFill>
                    <a:srgbClr val="003366"/>
                  </a:solidFill>
                </a:rPr>
                <a:t>Überzeugung des Kunden, </a:t>
              </a:r>
              <a:r>
                <a:rPr lang="de-DE" sz="1400" dirty="0" smtClean="0">
                  <a:solidFill>
                    <a:srgbClr val="003366"/>
                  </a:solidFill>
                </a:rPr>
                <a:t>die richtige Immobilie gewählt </a:t>
              </a:r>
              <a:r>
                <a:rPr lang="de-DE" sz="1400" dirty="0">
                  <a:solidFill>
                    <a:srgbClr val="003366"/>
                  </a:solidFill>
                </a:rPr>
                <a:t>zu haben. Terminvereinbarung mit Notar. </a:t>
              </a:r>
            </a:p>
          </p:txBody>
        </p:sp>
      </p:grpSp>
      <p:grpSp>
        <p:nvGrpSpPr>
          <p:cNvPr id="425996" name="Group 12"/>
          <p:cNvGrpSpPr>
            <a:grpSpLocks/>
          </p:cNvGrpSpPr>
          <p:nvPr/>
        </p:nvGrpSpPr>
        <p:grpSpPr bwMode="auto">
          <a:xfrm>
            <a:off x="555749" y="4330700"/>
            <a:ext cx="8281988" cy="523875"/>
            <a:chOff x="476" y="2603"/>
            <a:chExt cx="5217" cy="330"/>
          </a:xfrm>
        </p:grpSpPr>
        <p:sp>
          <p:nvSpPr>
            <p:cNvPr id="425997" name="Text Box 13"/>
            <p:cNvSpPr txBox="1">
              <a:spLocks noChangeArrowheads="1"/>
            </p:cNvSpPr>
            <p:nvPr/>
          </p:nvSpPr>
          <p:spPr bwMode="auto">
            <a:xfrm>
              <a:off x="476" y="2603"/>
              <a:ext cx="208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tabLst>
                  <a:tab pos="266700" algn="l"/>
                  <a:tab pos="898525" algn="l"/>
                </a:tabLst>
              </a:pPr>
              <a:r>
                <a:rPr lang="de-DE" sz="1400" b="1" dirty="0">
                  <a:solidFill>
                    <a:srgbClr val="003366"/>
                  </a:solidFill>
                </a:rPr>
                <a:t>7</a:t>
              </a:r>
              <a:r>
                <a:rPr lang="de-DE" sz="1400" b="1" dirty="0" smtClean="0">
                  <a:solidFill>
                    <a:srgbClr val="003366"/>
                  </a:solidFill>
                </a:rPr>
                <a:t>. </a:t>
              </a:r>
              <a:r>
                <a:rPr lang="de-DE" sz="1400" b="1" dirty="0">
                  <a:solidFill>
                    <a:srgbClr val="003366"/>
                  </a:solidFill>
                </a:rPr>
                <a:t>	Schritt	</a:t>
              </a:r>
              <a:r>
                <a:rPr lang="de-DE" sz="1400" b="1" dirty="0" smtClean="0">
                  <a:solidFill>
                    <a:srgbClr val="003366"/>
                  </a:solidFill>
                </a:rPr>
                <a:t>Notartermin/ </a:t>
              </a:r>
            </a:p>
            <a:p>
              <a:pPr eaLnBrk="1" hangingPunct="1">
                <a:tabLst>
                  <a:tab pos="266700" algn="l"/>
                  <a:tab pos="898525" algn="l"/>
                </a:tabLst>
              </a:pPr>
              <a:r>
                <a:rPr lang="de-DE" sz="1400" b="1" dirty="0">
                  <a:solidFill>
                    <a:srgbClr val="003366"/>
                  </a:solidFill>
                </a:rPr>
                <a:t>	</a:t>
              </a:r>
              <a:r>
                <a:rPr lang="de-DE" sz="1400" b="1" dirty="0" smtClean="0">
                  <a:solidFill>
                    <a:srgbClr val="003366"/>
                  </a:solidFill>
                </a:rPr>
                <a:t>Finanzierung/Empfehlung</a:t>
              </a:r>
              <a:endParaRPr lang="de-DE" sz="1400" b="1" dirty="0">
                <a:solidFill>
                  <a:srgbClr val="003366"/>
                </a:solidFill>
              </a:endParaRPr>
            </a:p>
          </p:txBody>
        </p:sp>
        <p:sp>
          <p:nvSpPr>
            <p:cNvPr id="425998" name="Text Box 14"/>
            <p:cNvSpPr txBox="1">
              <a:spLocks noChangeArrowheads="1"/>
            </p:cNvSpPr>
            <p:nvPr/>
          </p:nvSpPr>
          <p:spPr bwMode="auto">
            <a:xfrm>
              <a:off x="2155" y="2603"/>
              <a:ext cx="208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tabLst>
                  <a:tab pos="990600" algn="l"/>
                  <a:tab pos="1249363" algn="l"/>
                </a:tabLst>
              </a:pPr>
              <a:r>
                <a:rPr lang="de-DE" sz="1400">
                  <a:solidFill>
                    <a:srgbClr val="003366"/>
                  </a:solidFill>
                </a:rPr>
                <a:t>Was steht im Vertrag?</a:t>
              </a:r>
            </a:p>
          </p:txBody>
        </p:sp>
        <p:sp>
          <p:nvSpPr>
            <p:cNvPr id="425999" name="Text Box 15"/>
            <p:cNvSpPr txBox="1">
              <a:spLocks noChangeArrowheads="1"/>
            </p:cNvSpPr>
            <p:nvPr/>
          </p:nvSpPr>
          <p:spPr bwMode="auto">
            <a:xfrm>
              <a:off x="3833" y="2603"/>
              <a:ext cx="1860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tabLst>
                  <a:tab pos="990600" algn="l"/>
                  <a:tab pos="1249363" algn="l"/>
                </a:tabLst>
              </a:pPr>
              <a:r>
                <a:rPr lang="de-DE" sz="1400" dirty="0" smtClean="0">
                  <a:solidFill>
                    <a:srgbClr val="003366"/>
                  </a:solidFill>
                </a:rPr>
                <a:t>Vertragsunterzeichnung</a:t>
              </a:r>
            </a:p>
            <a:p>
              <a:pPr eaLnBrk="1" hangingPunct="1">
                <a:tabLst>
                  <a:tab pos="990600" algn="l"/>
                  <a:tab pos="1249363" algn="l"/>
                </a:tabLst>
              </a:pPr>
              <a:r>
                <a:rPr lang="de-DE" sz="1400" dirty="0" smtClean="0">
                  <a:solidFill>
                    <a:srgbClr val="003366"/>
                  </a:solidFill>
                </a:rPr>
                <a:t>Empfehlung</a:t>
              </a:r>
              <a:endParaRPr lang="de-DE" sz="1400" dirty="0">
                <a:solidFill>
                  <a:srgbClr val="003366"/>
                </a:solidFill>
              </a:endParaRPr>
            </a:p>
          </p:txBody>
        </p:sp>
      </p:grpSp>
      <p:grpSp>
        <p:nvGrpSpPr>
          <p:cNvPr id="426008" name="Group 24"/>
          <p:cNvGrpSpPr>
            <a:grpSpLocks/>
          </p:cNvGrpSpPr>
          <p:nvPr/>
        </p:nvGrpSpPr>
        <p:grpSpPr bwMode="auto">
          <a:xfrm>
            <a:off x="525587" y="1052513"/>
            <a:ext cx="8316912" cy="385762"/>
            <a:chOff x="457" y="663"/>
            <a:chExt cx="5239" cy="243"/>
          </a:xfrm>
        </p:grpSpPr>
        <p:sp>
          <p:nvSpPr>
            <p:cNvPr id="426009" name="Text Box 25"/>
            <p:cNvSpPr txBox="1">
              <a:spLocks noChangeArrowheads="1"/>
            </p:cNvSpPr>
            <p:nvPr/>
          </p:nvSpPr>
          <p:spPr bwMode="auto">
            <a:xfrm>
              <a:off x="463" y="663"/>
              <a:ext cx="491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tabLst>
                  <a:tab pos="2606675" algn="l"/>
                  <a:tab pos="5380038" algn="l"/>
                </a:tabLst>
              </a:pPr>
              <a:r>
                <a:rPr lang="de-DE" sz="1600" b="1">
                  <a:solidFill>
                    <a:srgbClr val="003366"/>
                  </a:solidFill>
                </a:rPr>
                <a:t>Schritte	Fragen	Ziel</a:t>
              </a:r>
            </a:p>
          </p:txBody>
        </p:sp>
        <p:sp>
          <p:nvSpPr>
            <p:cNvPr id="426010" name="Line 26"/>
            <p:cNvSpPr>
              <a:spLocks noChangeShapeType="1"/>
            </p:cNvSpPr>
            <p:nvPr/>
          </p:nvSpPr>
          <p:spPr bwMode="auto">
            <a:xfrm>
              <a:off x="457" y="906"/>
              <a:ext cx="5239" cy="0"/>
            </a:xfrm>
            <a:prstGeom prst="line">
              <a:avLst/>
            </a:prstGeom>
            <a:noFill/>
            <a:ln w="19050">
              <a:solidFill>
                <a:srgbClr val="0066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26011" name="Group 27"/>
          <p:cNvGrpSpPr>
            <a:grpSpLocks/>
          </p:cNvGrpSpPr>
          <p:nvPr/>
        </p:nvGrpSpPr>
        <p:grpSpPr bwMode="auto">
          <a:xfrm>
            <a:off x="179512" y="4300185"/>
            <a:ext cx="376237" cy="929015"/>
            <a:chOff x="239" y="2572"/>
            <a:chExt cx="252" cy="1134"/>
          </a:xfrm>
        </p:grpSpPr>
        <p:sp>
          <p:nvSpPr>
            <p:cNvPr id="426012" name="AutoShape 28"/>
            <p:cNvSpPr>
              <a:spLocks/>
            </p:cNvSpPr>
            <p:nvPr/>
          </p:nvSpPr>
          <p:spPr bwMode="auto">
            <a:xfrm>
              <a:off x="401" y="2572"/>
              <a:ext cx="90" cy="1134"/>
            </a:xfrm>
            <a:prstGeom prst="leftBrace">
              <a:avLst>
                <a:gd name="adj1" fmla="val 105000"/>
                <a:gd name="adj2" fmla="val 50000"/>
              </a:avLst>
            </a:prstGeom>
            <a:noFill/>
            <a:ln w="9525">
              <a:solidFill>
                <a:srgbClr val="0066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426013" name="Text Box 29"/>
            <p:cNvSpPr txBox="1">
              <a:spLocks noChangeArrowheads="1"/>
            </p:cNvSpPr>
            <p:nvPr/>
          </p:nvSpPr>
          <p:spPr bwMode="auto">
            <a:xfrm rot="16200000">
              <a:off x="-91" y="3184"/>
              <a:ext cx="85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de-DE" sz="1400" b="1" dirty="0">
                  <a:solidFill>
                    <a:srgbClr val="3366FF"/>
                  </a:solidFill>
                </a:rPr>
                <a:t>4. Termin</a:t>
              </a:r>
            </a:p>
          </p:txBody>
        </p:sp>
      </p:grpSp>
      <p:grpSp>
        <p:nvGrpSpPr>
          <p:cNvPr id="426014" name="Group 30"/>
          <p:cNvGrpSpPr>
            <a:grpSpLocks/>
          </p:cNvGrpSpPr>
          <p:nvPr/>
        </p:nvGrpSpPr>
        <p:grpSpPr bwMode="auto">
          <a:xfrm>
            <a:off x="179512" y="1682750"/>
            <a:ext cx="360362" cy="973138"/>
            <a:chOff x="249" y="935"/>
            <a:chExt cx="227" cy="613"/>
          </a:xfrm>
        </p:grpSpPr>
        <p:sp>
          <p:nvSpPr>
            <p:cNvPr id="426015" name="Text Box 31"/>
            <p:cNvSpPr txBox="1">
              <a:spLocks noChangeArrowheads="1"/>
            </p:cNvSpPr>
            <p:nvPr/>
          </p:nvSpPr>
          <p:spPr bwMode="auto">
            <a:xfrm rot="16200000">
              <a:off x="38" y="1146"/>
              <a:ext cx="61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de-DE" sz="1400" b="1">
                  <a:solidFill>
                    <a:srgbClr val="3366FF"/>
                  </a:solidFill>
                </a:rPr>
                <a:t>2. Termin</a:t>
              </a:r>
            </a:p>
          </p:txBody>
        </p:sp>
        <p:sp>
          <p:nvSpPr>
            <p:cNvPr id="426016" name="AutoShape 32"/>
            <p:cNvSpPr>
              <a:spLocks/>
            </p:cNvSpPr>
            <p:nvPr/>
          </p:nvSpPr>
          <p:spPr bwMode="auto">
            <a:xfrm>
              <a:off x="431" y="935"/>
              <a:ext cx="45" cy="590"/>
            </a:xfrm>
            <a:prstGeom prst="leftBrace">
              <a:avLst>
                <a:gd name="adj1" fmla="val 109259"/>
                <a:gd name="adj2" fmla="val 50000"/>
              </a:avLst>
            </a:prstGeom>
            <a:noFill/>
            <a:ln w="9525">
              <a:solidFill>
                <a:srgbClr val="0066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de-DE" sz="3200">
                <a:latin typeface="Times New Roman" pitchFamily="18" charset="0"/>
              </a:endParaRPr>
            </a:p>
          </p:txBody>
        </p:sp>
      </p:grpSp>
      <p:grpSp>
        <p:nvGrpSpPr>
          <p:cNvPr id="426017" name="Group 33"/>
          <p:cNvGrpSpPr>
            <a:grpSpLocks/>
          </p:cNvGrpSpPr>
          <p:nvPr/>
        </p:nvGrpSpPr>
        <p:grpSpPr bwMode="auto">
          <a:xfrm>
            <a:off x="179512" y="3051175"/>
            <a:ext cx="360362" cy="1008063"/>
            <a:chOff x="249" y="1797"/>
            <a:chExt cx="227" cy="635"/>
          </a:xfrm>
        </p:grpSpPr>
        <p:sp>
          <p:nvSpPr>
            <p:cNvPr id="426018" name="Text Box 34"/>
            <p:cNvSpPr txBox="1">
              <a:spLocks noChangeArrowheads="1"/>
            </p:cNvSpPr>
            <p:nvPr/>
          </p:nvSpPr>
          <p:spPr bwMode="auto">
            <a:xfrm rot="16200000">
              <a:off x="38" y="2008"/>
              <a:ext cx="61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de-DE" sz="1400" b="1">
                  <a:solidFill>
                    <a:srgbClr val="3366FF"/>
                  </a:solidFill>
                </a:rPr>
                <a:t>3. Termin</a:t>
              </a:r>
            </a:p>
          </p:txBody>
        </p:sp>
        <p:sp>
          <p:nvSpPr>
            <p:cNvPr id="426019" name="AutoShape 35"/>
            <p:cNvSpPr>
              <a:spLocks/>
            </p:cNvSpPr>
            <p:nvPr/>
          </p:nvSpPr>
          <p:spPr bwMode="auto">
            <a:xfrm>
              <a:off x="431" y="1842"/>
              <a:ext cx="45" cy="590"/>
            </a:xfrm>
            <a:prstGeom prst="leftBrace">
              <a:avLst>
                <a:gd name="adj1" fmla="val 109259"/>
                <a:gd name="adj2" fmla="val 50000"/>
              </a:avLst>
            </a:prstGeom>
            <a:noFill/>
            <a:ln w="9525">
              <a:solidFill>
                <a:srgbClr val="0066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de-DE" sz="3200"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6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25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26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25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6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4" dur="1000"/>
                                        <p:tgtEl>
                                          <p:spTgt spid="426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1000"/>
                                        <p:tgtEl>
                                          <p:spTgt spid="425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7</a:t>
            </a:r>
            <a:r>
              <a:rPr lang="de-DE" dirty="0" smtClean="0"/>
              <a:t>. </a:t>
            </a:r>
            <a:r>
              <a:rPr lang="de-DE" dirty="0"/>
              <a:t>Schritt</a:t>
            </a:r>
            <a:r>
              <a:rPr lang="de-DE" dirty="0" smtClean="0"/>
              <a:t>: </a:t>
            </a:r>
            <a:r>
              <a:rPr lang="de-DE" sz="2000" dirty="0" smtClean="0"/>
              <a:t>Notartermin</a:t>
            </a:r>
            <a:r>
              <a:rPr lang="de-DE" sz="2000" dirty="0"/>
              <a:t>, </a:t>
            </a:r>
            <a:r>
              <a:rPr lang="de-DE" sz="2000" dirty="0" smtClean="0"/>
              <a:t>Finanzierung, Empfehlung</a:t>
            </a:r>
            <a:endParaRPr lang="de-DE" sz="2000" dirty="0"/>
          </a:p>
        </p:txBody>
      </p:sp>
      <p:sp>
        <p:nvSpPr>
          <p:cNvPr id="398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55576" y="1557338"/>
            <a:ext cx="7993062" cy="4114800"/>
          </a:xfrm>
        </p:spPr>
        <p:txBody>
          <a:bodyPr/>
          <a:lstStyle/>
          <a:p>
            <a:pPr marL="285750" indent="-285750">
              <a:lnSpc>
                <a:spcPct val="110000"/>
              </a:lnSpc>
              <a:spcBef>
                <a:spcPct val="55000"/>
              </a:spcBef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/>
              <a:t>Treffen Sie sich mit Ihren Kunden vor dem Notartermin und gehen Sie den Notarvertrag mit ihm </a:t>
            </a:r>
            <a:r>
              <a:rPr lang="de-DE" sz="1400" dirty="0" smtClean="0"/>
              <a:t>durch!</a:t>
            </a:r>
            <a:endParaRPr lang="de-DE" sz="1400" dirty="0"/>
          </a:p>
          <a:p>
            <a:pPr marL="285750" indent="-285750">
              <a:lnSpc>
                <a:spcPct val="110000"/>
              </a:lnSpc>
              <a:spcBef>
                <a:spcPct val="55000"/>
              </a:spcBef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/>
              <a:t>Gehen Sie danach die Darlehensverträge mit ihm durch und lassen sie </a:t>
            </a:r>
            <a:r>
              <a:rPr lang="de-DE" sz="1400" dirty="0" smtClean="0"/>
              <a:t>unterzeichnen!</a:t>
            </a:r>
            <a:endParaRPr lang="de-DE" sz="1400" dirty="0"/>
          </a:p>
          <a:p>
            <a:pPr marL="285750" indent="-285750">
              <a:lnSpc>
                <a:spcPct val="110000"/>
              </a:lnSpc>
              <a:spcBef>
                <a:spcPct val="55000"/>
              </a:spcBef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/>
              <a:t>E</a:t>
            </a:r>
            <a:r>
              <a:rPr lang="de-DE" sz="1400" dirty="0" smtClean="0"/>
              <a:t>rklären </a:t>
            </a:r>
            <a:r>
              <a:rPr lang="de-DE" sz="1400" dirty="0"/>
              <a:t>Sie ihm die weitere </a:t>
            </a:r>
            <a:r>
              <a:rPr lang="de-DE" sz="1400" dirty="0" smtClean="0"/>
              <a:t>Vorgehensweise!</a:t>
            </a:r>
            <a:endParaRPr lang="de-DE" sz="1400" dirty="0"/>
          </a:p>
          <a:p>
            <a:pPr marL="285750" indent="-285750">
              <a:lnSpc>
                <a:spcPct val="110000"/>
              </a:lnSpc>
              <a:spcBef>
                <a:spcPct val="55000"/>
              </a:spcBef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/>
              <a:t>Bestärken Sie ihn noch einmal darin, das Richtige getan zu </a:t>
            </a:r>
            <a:r>
              <a:rPr lang="de-DE" sz="1400" dirty="0" smtClean="0"/>
              <a:t>haben!</a:t>
            </a:r>
            <a:endParaRPr lang="de-DE" sz="1400" dirty="0"/>
          </a:p>
          <a:p>
            <a:pPr marL="285750" indent="-285750">
              <a:lnSpc>
                <a:spcPct val="110000"/>
              </a:lnSpc>
              <a:spcBef>
                <a:spcPct val="55000"/>
              </a:spcBef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/>
              <a:t>Sprechen Sie das Thema Empfehlungen </a:t>
            </a:r>
            <a:r>
              <a:rPr lang="de-DE" sz="1400" dirty="0" smtClean="0"/>
              <a:t>an!</a:t>
            </a:r>
            <a:endParaRPr lang="de-DE" sz="1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98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98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98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98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1000"/>
                                        <p:tgtEl>
                                          <p:spTgt spid="398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8339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ChangeArrowheads="1"/>
          </p:cNvSpPr>
          <p:nvPr/>
        </p:nvSpPr>
        <p:spPr bwMode="auto">
          <a:xfrm>
            <a:off x="3505200" y="2857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de-DE"/>
          </a:p>
        </p:txBody>
      </p:sp>
      <p:sp>
        <p:nvSpPr>
          <p:cNvPr id="286730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7</a:t>
            </a:r>
            <a:r>
              <a:rPr lang="de-DE" dirty="0" smtClean="0"/>
              <a:t> </a:t>
            </a:r>
            <a:r>
              <a:rPr lang="de-DE" dirty="0"/>
              <a:t>Schritte zum Verkaufserfolg (</a:t>
            </a:r>
            <a:r>
              <a:rPr lang="de-DE" dirty="0" smtClean="0"/>
              <a:t>1.)</a:t>
            </a:r>
            <a:endParaRPr lang="de-DE" dirty="0"/>
          </a:p>
        </p:txBody>
      </p:sp>
      <p:grpSp>
        <p:nvGrpSpPr>
          <p:cNvPr id="286767" name="Group 47"/>
          <p:cNvGrpSpPr>
            <a:grpSpLocks/>
          </p:cNvGrpSpPr>
          <p:nvPr/>
        </p:nvGrpSpPr>
        <p:grpSpPr bwMode="auto">
          <a:xfrm>
            <a:off x="621085" y="1690689"/>
            <a:ext cx="8199438" cy="1169988"/>
            <a:chOff x="463" y="1065"/>
            <a:chExt cx="5165" cy="737"/>
          </a:xfrm>
        </p:grpSpPr>
        <p:sp>
          <p:nvSpPr>
            <p:cNvPr id="286733" name="Text Box 13"/>
            <p:cNvSpPr txBox="1">
              <a:spLocks noChangeArrowheads="1"/>
            </p:cNvSpPr>
            <p:nvPr/>
          </p:nvSpPr>
          <p:spPr bwMode="auto">
            <a:xfrm>
              <a:off x="463" y="1065"/>
              <a:ext cx="187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tabLst>
                  <a:tab pos="898525" algn="l"/>
                </a:tabLst>
              </a:pPr>
              <a:r>
                <a:rPr lang="de-DE" sz="1400" b="1" dirty="0">
                  <a:solidFill>
                    <a:srgbClr val="003366"/>
                  </a:solidFill>
                </a:rPr>
                <a:t>1. Schritt	Potentialanalyse</a:t>
              </a:r>
            </a:p>
          </p:txBody>
        </p:sp>
        <p:sp>
          <p:nvSpPr>
            <p:cNvPr id="286743" name="Text Box 23">
              <a:hlinkClick r:id="rId2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2155" y="1065"/>
              <a:ext cx="147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de-DE" sz="1400" dirty="0">
                  <a:solidFill>
                    <a:srgbClr val="003366"/>
                  </a:solidFill>
                </a:rPr>
                <a:t>Wer kommt dafür in Frage?</a:t>
              </a:r>
            </a:p>
          </p:txBody>
        </p:sp>
        <p:sp>
          <p:nvSpPr>
            <p:cNvPr id="286744" name="Text Box 24"/>
            <p:cNvSpPr txBox="1">
              <a:spLocks noChangeArrowheads="1"/>
            </p:cNvSpPr>
            <p:nvPr/>
          </p:nvSpPr>
          <p:spPr bwMode="auto">
            <a:xfrm>
              <a:off x="3859" y="1065"/>
              <a:ext cx="1769" cy="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/>
              <a:r>
                <a:rPr lang="de-DE" sz="1400" dirty="0" smtClean="0">
                  <a:solidFill>
                    <a:srgbClr val="003366"/>
                  </a:solidFill>
                </a:rPr>
                <a:t>Auswertung der Kundenselektion</a:t>
              </a:r>
            </a:p>
            <a:p>
              <a:pPr eaLnBrk="1" hangingPunct="1"/>
              <a:r>
                <a:rPr lang="de-DE" sz="1400" dirty="0" smtClean="0">
                  <a:solidFill>
                    <a:srgbClr val="003366"/>
                  </a:solidFill>
                </a:rPr>
                <a:t>Verdeutlichung</a:t>
              </a:r>
              <a:r>
                <a:rPr lang="de-DE" sz="1400" dirty="0">
                  <a:solidFill>
                    <a:srgbClr val="003366"/>
                  </a:solidFill>
                </a:rPr>
                <a:t>, warum die ausgewählten Kunden die </a:t>
              </a:r>
              <a:r>
                <a:rPr lang="de-DE" sz="1400" dirty="0" smtClean="0">
                  <a:solidFill>
                    <a:srgbClr val="003366"/>
                  </a:solidFill>
                </a:rPr>
                <a:t>Richtigen sind</a:t>
              </a:r>
            </a:p>
            <a:p>
              <a:pPr eaLnBrk="1" hangingPunct="1"/>
              <a:r>
                <a:rPr lang="de-DE" sz="1400" dirty="0" smtClean="0">
                  <a:solidFill>
                    <a:srgbClr val="003366"/>
                  </a:solidFill>
                </a:rPr>
                <a:t>Einholung §7i-Fragebogen</a:t>
              </a:r>
              <a:endParaRPr lang="de-DE" sz="1400" dirty="0">
                <a:solidFill>
                  <a:srgbClr val="003366"/>
                </a:solidFill>
              </a:endParaRPr>
            </a:p>
          </p:txBody>
        </p:sp>
      </p:grpSp>
      <p:grpSp>
        <p:nvGrpSpPr>
          <p:cNvPr id="286756" name="Group 36"/>
          <p:cNvGrpSpPr>
            <a:grpSpLocks/>
          </p:cNvGrpSpPr>
          <p:nvPr/>
        </p:nvGrpSpPr>
        <p:grpSpPr bwMode="auto">
          <a:xfrm>
            <a:off x="611560" y="1052513"/>
            <a:ext cx="8316912" cy="385762"/>
            <a:chOff x="457" y="663"/>
            <a:chExt cx="5239" cy="243"/>
          </a:xfrm>
        </p:grpSpPr>
        <p:sp>
          <p:nvSpPr>
            <p:cNvPr id="286732" name="Text Box 12"/>
            <p:cNvSpPr txBox="1">
              <a:spLocks noChangeArrowheads="1"/>
            </p:cNvSpPr>
            <p:nvPr/>
          </p:nvSpPr>
          <p:spPr bwMode="auto">
            <a:xfrm>
              <a:off x="463" y="663"/>
              <a:ext cx="491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tabLst>
                  <a:tab pos="2606675" algn="l"/>
                  <a:tab pos="5380038" algn="l"/>
                </a:tabLst>
              </a:pPr>
              <a:r>
                <a:rPr lang="de-DE" sz="1600" b="1" dirty="0">
                  <a:solidFill>
                    <a:srgbClr val="003366"/>
                  </a:solidFill>
                </a:rPr>
                <a:t>Schritte	Fragen	Ziel</a:t>
              </a:r>
            </a:p>
          </p:txBody>
        </p:sp>
        <p:sp>
          <p:nvSpPr>
            <p:cNvPr id="286755" name="Line 35"/>
            <p:cNvSpPr>
              <a:spLocks noChangeShapeType="1"/>
            </p:cNvSpPr>
            <p:nvPr/>
          </p:nvSpPr>
          <p:spPr bwMode="auto">
            <a:xfrm>
              <a:off x="457" y="906"/>
              <a:ext cx="5239" cy="0"/>
            </a:xfrm>
            <a:prstGeom prst="line">
              <a:avLst/>
            </a:prstGeom>
            <a:noFill/>
            <a:ln w="19050">
              <a:solidFill>
                <a:srgbClr val="0066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de-DE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86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286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1. Schritt: </a:t>
            </a:r>
            <a:r>
              <a:rPr lang="de-DE" dirty="0" smtClean="0"/>
              <a:t>Potentialanalyse</a:t>
            </a:r>
            <a:endParaRPr lang="de-DE" dirty="0"/>
          </a:p>
        </p:txBody>
      </p:sp>
      <p:sp>
        <p:nvSpPr>
          <p:cNvPr id="391171" name="Rectangle 3"/>
          <p:cNvSpPr>
            <a:spLocks noGrp="1" noChangeArrowheads="1"/>
          </p:cNvSpPr>
          <p:nvPr>
            <p:ph idx="1"/>
          </p:nvPr>
        </p:nvSpPr>
        <p:spPr>
          <a:xfrm>
            <a:off x="971550" y="1412875"/>
            <a:ext cx="7272338" cy="4114800"/>
          </a:xfrm>
        </p:spPr>
        <p:txBody>
          <a:bodyPr/>
          <a:lstStyle/>
          <a:p>
            <a:pPr marL="266700" indent="-266700">
              <a:lnSpc>
                <a:spcPct val="120000"/>
              </a:lnSpc>
              <a:buClr>
                <a:srgbClr val="3366FF"/>
              </a:buClr>
              <a:buFont typeface="Wingdings" pitchFamily="2" charset="2"/>
              <a:buNone/>
            </a:pPr>
            <a:r>
              <a:rPr lang="de-DE" sz="1400" b="0" dirty="0"/>
              <a:t>Generell jeder Ihrer Kunden</a:t>
            </a:r>
            <a:r>
              <a:rPr lang="de-DE" sz="1400" dirty="0"/>
              <a:t>, </a:t>
            </a:r>
          </a:p>
          <a:p>
            <a:pPr lvl="1">
              <a:lnSpc>
                <a:spcPct val="120000"/>
              </a:lnSpc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/>
              <a:t>der mindestens </a:t>
            </a:r>
            <a:r>
              <a:rPr lang="de-DE" sz="1400" dirty="0" smtClean="0"/>
              <a:t>ein zu versteuerndes Einkommen von </a:t>
            </a:r>
            <a:r>
              <a:rPr lang="de-DE" sz="1400" dirty="0" err="1" smtClean="0"/>
              <a:t>Teur</a:t>
            </a:r>
            <a:r>
              <a:rPr lang="de-DE" sz="1400" dirty="0" smtClean="0"/>
              <a:t> 60 (Single) bzw. </a:t>
            </a:r>
            <a:r>
              <a:rPr lang="de-DE" sz="1400" dirty="0" err="1" smtClean="0"/>
              <a:t>Teur</a:t>
            </a:r>
            <a:r>
              <a:rPr lang="de-DE" sz="1400" dirty="0" smtClean="0"/>
              <a:t> 100 (Paar) hat und / oder</a:t>
            </a:r>
          </a:p>
          <a:p>
            <a:pPr lvl="1">
              <a:lnSpc>
                <a:spcPct val="120000"/>
              </a:lnSpc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 smtClean="0"/>
              <a:t>der über hohe Sichteinlagen verfügt und / oder</a:t>
            </a:r>
          </a:p>
          <a:p>
            <a:pPr lvl="1">
              <a:lnSpc>
                <a:spcPct val="120000"/>
              </a:lnSpc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 smtClean="0"/>
              <a:t>Interesse an SIAMS hat:</a:t>
            </a:r>
          </a:p>
          <a:p>
            <a:pPr lvl="1">
              <a:lnSpc>
                <a:spcPct val="120000"/>
              </a:lnSpc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 smtClean="0"/>
              <a:t>S </a:t>
            </a:r>
            <a:r>
              <a:rPr lang="de-DE" sz="1400" dirty="0" err="1" smtClean="0"/>
              <a:t>icherheit</a:t>
            </a:r>
            <a:r>
              <a:rPr lang="de-DE" sz="1400" dirty="0" smtClean="0"/>
              <a:t> (</a:t>
            </a:r>
            <a:r>
              <a:rPr lang="de-DE" sz="1400" dirty="0" err="1" smtClean="0"/>
              <a:t>Sachtwertanlage</a:t>
            </a:r>
            <a:r>
              <a:rPr lang="de-DE" sz="1400" dirty="0" smtClean="0"/>
              <a:t>)</a:t>
            </a:r>
          </a:p>
          <a:p>
            <a:pPr lvl="1">
              <a:lnSpc>
                <a:spcPct val="120000"/>
              </a:lnSpc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 smtClean="0"/>
              <a:t>I </a:t>
            </a:r>
            <a:r>
              <a:rPr lang="de-DE" sz="1400" dirty="0" err="1" smtClean="0"/>
              <a:t>nflation</a:t>
            </a:r>
            <a:r>
              <a:rPr lang="de-DE" sz="1400" dirty="0" smtClean="0"/>
              <a:t> (inflationsgeschützt)</a:t>
            </a:r>
          </a:p>
          <a:p>
            <a:pPr lvl="1">
              <a:lnSpc>
                <a:spcPct val="120000"/>
              </a:lnSpc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 smtClean="0"/>
              <a:t>A </a:t>
            </a:r>
            <a:r>
              <a:rPr lang="de-DE" sz="1400" dirty="0" err="1" smtClean="0"/>
              <a:t>ltersvorsorge</a:t>
            </a:r>
            <a:r>
              <a:rPr lang="de-DE" sz="1400" dirty="0" smtClean="0"/>
              <a:t> (konservativer Vermögensaufbau)</a:t>
            </a:r>
            <a:endParaRPr lang="de-DE" sz="1400" dirty="0"/>
          </a:p>
          <a:p>
            <a:pPr lvl="1">
              <a:lnSpc>
                <a:spcPct val="120000"/>
              </a:lnSpc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 smtClean="0"/>
              <a:t>M </a:t>
            </a:r>
            <a:r>
              <a:rPr lang="de-DE" sz="1400" dirty="0" err="1" smtClean="0"/>
              <a:t>arkt</a:t>
            </a:r>
            <a:r>
              <a:rPr lang="de-DE" sz="1400" dirty="0" smtClean="0"/>
              <a:t> (Lage der Realimmobilie)</a:t>
            </a:r>
            <a:endParaRPr lang="de-DE" sz="1400" dirty="0"/>
          </a:p>
          <a:p>
            <a:pPr lvl="1">
              <a:lnSpc>
                <a:spcPct val="120000"/>
              </a:lnSpc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 smtClean="0"/>
              <a:t>S teuer</a:t>
            </a:r>
            <a:r>
              <a:rPr lang="de-DE" sz="1400" dirty="0"/>
              <a:t> </a:t>
            </a:r>
            <a:r>
              <a:rPr lang="de-DE" sz="1400" dirty="0" smtClean="0"/>
              <a:t>(z. B. AfA, 7i </a:t>
            </a:r>
            <a:r>
              <a:rPr lang="de-DE" sz="1400" dirty="0" err="1" smtClean="0"/>
              <a:t>EstG</a:t>
            </a:r>
            <a:r>
              <a:rPr lang="de-DE" sz="1400" dirty="0" smtClean="0"/>
              <a:t>)</a:t>
            </a:r>
            <a:endParaRPr lang="de-DE" sz="1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91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91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91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91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1000"/>
                                        <p:tgtEl>
                                          <p:spTgt spid="391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1000"/>
                                        <p:tgtEl>
                                          <p:spTgt spid="391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1000"/>
                                        <p:tgtEl>
                                          <p:spTgt spid="391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1000"/>
                                        <p:tgtEl>
                                          <p:spTgt spid="391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1000"/>
                                        <p:tgtEl>
                                          <p:spTgt spid="391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1171" grpId="0" uiExpand="1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1. Schritt: </a:t>
            </a:r>
            <a:r>
              <a:rPr lang="de-DE" dirty="0" smtClean="0"/>
              <a:t>Potentialanalyse</a:t>
            </a:r>
            <a:endParaRPr lang="de-DE" dirty="0"/>
          </a:p>
        </p:txBody>
      </p:sp>
      <p:sp>
        <p:nvSpPr>
          <p:cNvPr id="401411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908721"/>
            <a:ext cx="8569325" cy="5112568"/>
          </a:xfrm>
        </p:spPr>
        <p:txBody>
          <a:bodyPr/>
          <a:lstStyle/>
          <a:p>
            <a:pPr marL="266700" indent="-266700">
              <a:lnSpc>
                <a:spcPct val="120000"/>
              </a:lnSpc>
              <a:buClr>
                <a:srgbClr val="3366FF"/>
              </a:buClr>
              <a:buFont typeface="Wingdings" pitchFamily="2" charset="2"/>
              <a:buNone/>
            </a:pPr>
            <a:endParaRPr lang="de-DE" sz="1400" u="sng" dirty="0" smtClean="0"/>
          </a:p>
          <a:p>
            <a:pPr marL="266700" indent="-266700">
              <a:lnSpc>
                <a:spcPct val="120000"/>
              </a:lnSpc>
              <a:buClr>
                <a:srgbClr val="3366FF"/>
              </a:buClr>
              <a:buFont typeface="Wingdings" pitchFamily="2" charset="2"/>
              <a:buNone/>
            </a:pPr>
            <a:r>
              <a:rPr lang="de-DE" sz="1400" u="sng" dirty="0" smtClean="0"/>
              <a:t>Zum </a:t>
            </a:r>
            <a:r>
              <a:rPr lang="de-DE" sz="1400" u="sng" dirty="0"/>
              <a:t>Beispiel:</a:t>
            </a:r>
          </a:p>
          <a:p>
            <a:pPr marL="266700" indent="-266700">
              <a:lnSpc>
                <a:spcPct val="120000"/>
              </a:lnSpc>
              <a:spcBef>
                <a:spcPct val="40000"/>
              </a:spcBef>
              <a:buClr>
                <a:srgbClr val="3366FF"/>
              </a:buClr>
              <a:buFont typeface="Arial" pitchFamily="34" charset="0"/>
              <a:buChar char="•"/>
            </a:pPr>
            <a:r>
              <a:rPr lang="de-DE" sz="1400" b="0" dirty="0"/>
              <a:t>Wer möchte oder muss laut Ihrer Analyse seine Rentenlücke schließen?</a:t>
            </a:r>
          </a:p>
          <a:p>
            <a:pPr marL="266700" indent="-266700">
              <a:lnSpc>
                <a:spcPct val="120000"/>
              </a:lnSpc>
              <a:spcBef>
                <a:spcPct val="40000"/>
              </a:spcBef>
              <a:buClr>
                <a:srgbClr val="3366FF"/>
              </a:buClr>
              <a:buFont typeface="Arial" pitchFamily="34" charset="0"/>
              <a:buChar char="•"/>
            </a:pPr>
            <a:r>
              <a:rPr lang="de-DE" sz="1400" b="0" dirty="0"/>
              <a:t>Wessen Baufinanzierung für sein Eigenheim soll ein paar Jahre früher beendet sein? (Wessen </a:t>
            </a:r>
            <a:r>
              <a:rPr lang="de-DE" sz="1400" b="0" dirty="0" smtClean="0"/>
              <a:t>Zinsbindung </a:t>
            </a:r>
            <a:r>
              <a:rPr lang="de-DE" sz="1400" b="0" dirty="0"/>
              <a:t>läuft in Kürze aus – </a:t>
            </a:r>
            <a:r>
              <a:rPr lang="de-DE" sz="1400" b="0" dirty="0" smtClean="0"/>
              <a:t>Prolongation/</a:t>
            </a:r>
            <a:r>
              <a:rPr lang="de-DE" sz="1400" b="0" dirty="0" err="1" smtClean="0"/>
              <a:t>Forwarddarlehen</a:t>
            </a:r>
            <a:r>
              <a:rPr lang="de-DE" sz="1400" b="0" dirty="0"/>
              <a:t>)</a:t>
            </a:r>
          </a:p>
          <a:p>
            <a:pPr marL="266700" indent="-266700">
              <a:lnSpc>
                <a:spcPct val="120000"/>
              </a:lnSpc>
              <a:spcBef>
                <a:spcPct val="40000"/>
              </a:spcBef>
              <a:buClr>
                <a:srgbClr val="3366FF"/>
              </a:buClr>
              <a:buFont typeface="Arial" pitchFamily="34" charset="0"/>
              <a:buChar char="•"/>
            </a:pPr>
            <a:r>
              <a:rPr lang="de-DE" sz="1400" b="0" dirty="0"/>
              <a:t>Wessen Baufinanzierung ist in Kürze beendet?</a:t>
            </a:r>
          </a:p>
          <a:p>
            <a:pPr marL="266700" indent="-266700">
              <a:lnSpc>
                <a:spcPct val="120000"/>
              </a:lnSpc>
              <a:spcBef>
                <a:spcPct val="40000"/>
              </a:spcBef>
              <a:buClr>
                <a:srgbClr val="3366FF"/>
              </a:buClr>
              <a:buFont typeface="Arial" pitchFamily="34" charset="0"/>
              <a:buChar char="•"/>
            </a:pPr>
            <a:r>
              <a:rPr lang="de-DE" sz="1400" b="0" dirty="0" smtClean="0"/>
              <a:t>Wer hat eine hohe Steuerbelastung?</a:t>
            </a:r>
            <a:endParaRPr lang="de-DE" sz="1400" b="0" dirty="0"/>
          </a:p>
          <a:p>
            <a:pPr marL="266700" indent="-266700">
              <a:lnSpc>
                <a:spcPct val="120000"/>
              </a:lnSpc>
              <a:spcBef>
                <a:spcPct val="40000"/>
              </a:spcBef>
              <a:buClr>
                <a:srgbClr val="3366FF"/>
              </a:buClr>
              <a:buFont typeface="Arial" pitchFamily="34" charset="0"/>
              <a:buChar char="•"/>
            </a:pPr>
            <a:r>
              <a:rPr lang="de-DE" sz="1400" b="0" dirty="0"/>
              <a:t>Wer will etwas vererben, das nicht so sehr durch zu zahlende Steuern belastet wird?</a:t>
            </a:r>
          </a:p>
          <a:p>
            <a:pPr marL="266700" indent="-266700">
              <a:lnSpc>
                <a:spcPct val="120000"/>
              </a:lnSpc>
              <a:spcBef>
                <a:spcPct val="40000"/>
              </a:spcBef>
              <a:buClr>
                <a:srgbClr val="3366FF"/>
              </a:buClr>
              <a:buFont typeface="Arial" pitchFamily="34" charset="0"/>
              <a:buChar char="•"/>
            </a:pPr>
            <a:r>
              <a:rPr lang="de-DE" sz="1400" b="0" dirty="0" smtClean="0"/>
              <a:t>Wer hat Interesse an einer </a:t>
            </a:r>
            <a:r>
              <a:rPr lang="de-DE" sz="1400" b="0" dirty="0"/>
              <a:t>Immobilie als </a:t>
            </a:r>
            <a:r>
              <a:rPr lang="de-DE" sz="1400" b="0" dirty="0" smtClean="0"/>
              <a:t>Kapitalanlage?</a:t>
            </a:r>
          </a:p>
          <a:p>
            <a:pPr marL="266700" indent="-266700">
              <a:lnSpc>
                <a:spcPct val="120000"/>
              </a:lnSpc>
              <a:spcBef>
                <a:spcPct val="40000"/>
              </a:spcBef>
              <a:buClr>
                <a:srgbClr val="3366FF"/>
              </a:buClr>
              <a:buFont typeface="Arial" pitchFamily="34" charset="0"/>
              <a:buChar char="•"/>
            </a:pPr>
            <a:r>
              <a:rPr lang="de-DE" sz="1400" dirty="0" smtClean="0"/>
              <a:t>Wer möchte sein Vermögen inflationsgeschützt, konservativ und sachwertorientiert investieren?</a:t>
            </a:r>
            <a:endParaRPr lang="de-DE" sz="1400" b="0" dirty="0"/>
          </a:p>
          <a:p>
            <a:pPr marL="266700" indent="-266700">
              <a:lnSpc>
                <a:spcPct val="120000"/>
              </a:lnSpc>
              <a:spcBef>
                <a:spcPct val="40000"/>
              </a:spcBef>
              <a:buClr>
                <a:srgbClr val="3366FF"/>
              </a:buClr>
              <a:buFont typeface="Arial" pitchFamily="34" charset="0"/>
              <a:buChar char="•"/>
            </a:pPr>
            <a:r>
              <a:rPr lang="de-DE" sz="1400" b="0" dirty="0"/>
              <a:t>Und, und, und …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401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401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401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401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1000"/>
                                        <p:tgtEl>
                                          <p:spTgt spid="401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1000"/>
                                        <p:tgtEl>
                                          <p:spTgt spid="401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1000"/>
                                        <p:tgtEl>
                                          <p:spTgt spid="401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1000"/>
                                        <p:tgtEl>
                                          <p:spTgt spid="401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1000"/>
                                        <p:tgtEl>
                                          <p:spTgt spid="401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1411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4" name="Rectangle 2"/>
          <p:cNvSpPr>
            <a:spLocks noChangeArrowheads="1"/>
          </p:cNvSpPr>
          <p:nvPr/>
        </p:nvSpPr>
        <p:spPr bwMode="auto">
          <a:xfrm>
            <a:off x="3505200" y="2857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de-DE"/>
          </a:p>
        </p:txBody>
      </p:sp>
      <p:sp>
        <p:nvSpPr>
          <p:cNvPr id="41779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7</a:t>
            </a:r>
            <a:r>
              <a:rPr lang="de-DE" dirty="0" smtClean="0"/>
              <a:t> </a:t>
            </a:r>
            <a:r>
              <a:rPr lang="de-DE" dirty="0"/>
              <a:t>Schritte zum Verkaufserfolg </a:t>
            </a:r>
            <a:r>
              <a:rPr lang="de-DE" dirty="0" smtClean="0"/>
              <a:t>(2.)</a:t>
            </a:r>
            <a:endParaRPr lang="de-DE" dirty="0"/>
          </a:p>
        </p:txBody>
      </p:sp>
      <p:grpSp>
        <p:nvGrpSpPr>
          <p:cNvPr id="417796" name="Group 4"/>
          <p:cNvGrpSpPr>
            <a:grpSpLocks/>
          </p:cNvGrpSpPr>
          <p:nvPr/>
        </p:nvGrpSpPr>
        <p:grpSpPr bwMode="auto">
          <a:xfrm>
            <a:off x="621085" y="1690689"/>
            <a:ext cx="8156575" cy="1169988"/>
            <a:chOff x="463" y="1065"/>
            <a:chExt cx="5138" cy="737"/>
          </a:xfrm>
        </p:grpSpPr>
        <p:sp>
          <p:nvSpPr>
            <p:cNvPr id="417797" name="Text Box 5"/>
            <p:cNvSpPr txBox="1">
              <a:spLocks noChangeArrowheads="1"/>
            </p:cNvSpPr>
            <p:nvPr/>
          </p:nvSpPr>
          <p:spPr bwMode="auto">
            <a:xfrm>
              <a:off x="463" y="1065"/>
              <a:ext cx="187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tabLst>
                  <a:tab pos="898525" algn="l"/>
                </a:tabLst>
              </a:pPr>
              <a:r>
                <a:rPr lang="de-DE" sz="1400" b="1">
                  <a:solidFill>
                    <a:srgbClr val="003366"/>
                  </a:solidFill>
                </a:rPr>
                <a:t>1. Schritt	Potentialanalyse</a:t>
              </a:r>
            </a:p>
          </p:txBody>
        </p:sp>
        <p:sp>
          <p:nvSpPr>
            <p:cNvPr id="417798" name="Text Box 6">
              <a:hlinkClick r:id="rId2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2155" y="1065"/>
              <a:ext cx="147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de-DE" sz="1400">
                  <a:solidFill>
                    <a:srgbClr val="003366"/>
                  </a:solidFill>
                </a:rPr>
                <a:t>Wer kommt dafür in Frage?</a:t>
              </a:r>
            </a:p>
          </p:txBody>
        </p:sp>
        <p:sp>
          <p:nvSpPr>
            <p:cNvPr id="417799" name="Text Box 7"/>
            <p:cNvSpPr txBox="1">
              <a:spLocks noChangeArrowheads="1"/>
            </p:cNvSpPr>
            <p:nvPr/>
          </p:nvSpPr>
          <p:spPr bwMode="auto">
            <a:xfrm>
              <a:off x="3923" y="1065"/>
              <a:ext cx="1678" cy="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/>
              <a:r>
                <a:rPr lang="de-DE" sz="1400" dirty="0">
                  <a:solidFill>
                    <a:srgbClr val="003366"/>
                  </a:solidFill>
                </a:rPr>
                <a:t>Auswertung der Kundenselektion</a:t>
              </a:r>
            </a:p>
            <a:p>
              <a:pPr eaLnBrk="1" hangingPunct="1"/>
              <a:r>
                <a:rPr lang="de-DE" sz="1400" dirty="0" smtClean="0">
                  <a:solidFill>
                    <a:srgbClr val="003366"/>
                  </a:solidFill>
                </a:rPr>
                <a:t>Verdeutlichung</a:t>
              </a:r>
              <a:r>
                <a:rPr lang="de-DE" sz="1400" dirty="0">
                  <a:solidFill>
                    <a:srgbClr val="003366"/>
                  </a:solidFill>
                </a:rPr>
                <a:t>, warum die ausgewählten Kunden die </a:t>
              </a:r>
              <a:r>
                <a:rPr lang="de-DE" sz="1400" dirty="0" smtClean="0">
                  <a:solidFill>
                    <a:srgbClr val="003366"/>
                  </a:solidFill>
                </a:rPr>
                <a:t>Richtigen sind</a:t>
              </a:r>
              <a:endParaRPr lang="de-DE" sz="1400" dirty="0">
                <a:solidFill>
                  <a:srgbClr val="003366"/>
                </a:solidFill>
              </a:endParaRPr>
            </a:p>
          </p:txBody>
        </p:sp>
      </p:grpSp>
      <p:grpSp>
        <p:nvGrpSpPr>
          <p:cNvPr id="417800" name="Group 8"/>
          <p:cNvGrpSpPr>
            <a:grpSpLocks/>
          </p:cNvGrpSpPr>
          <p:nvPr/>
        </p:nvGrpSpPr>
        <p:grpSpPr bwMode="auto">
          <a:xfrm>
            <a:off x="641722" y="2832993"/>
            <a:ext cx="6207125" cy="307975"/>
            <a:chOff x="476" y="1543"/>
            <a:chExt cx="3910" cy="194"/>
          </a:xfrm>
        </p:grpSpPr>
        <p:sp>
          <p:nvSpPr>
            <p:cNvPr id="417801" name="Text Box 9"/>
            <p:cNvSpPr txBox="1">
              <a:spLocks noChangeArrowheads="1"/>
            </p:cNvSpPr>
            <p:nvPr/>
          </p:nvSpPr>
          <p:spPr bwMode="auto">
            <a:xfrm>
              <a:off x="476" y="1543"/>
              <a:ext cx="208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tabLst>
                  <a:tab pos="898525" algn="l"/>
                </a:tabLst>
              </a:pPr>
              <a:r>
                <a:rPr lang="de-DE" sz="1400" b="1" dirty="0">
                  <a:solidFill>
                    <a:srgbClr val="003366"/>
                  </a:solidFill>
                </a:rPr>
                <a:t>2. Schritt	Terminvereinbarung</a:t>
              </a:r>
            </a:p>
          </p:txBody>
        </p:sp>
        <p:sp>
          <p:nvSpPr>
            <p:cNvPr id="417802" name="Text Box 10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2155" y="1543"/>
              <a:ext cx="1096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de-DE" sz="1400" dirty="0" smtClean="0">
                  <a:solidFill>
                    <a:srgbClr val="003366"/>
                  </a:solidFill>
                </a:rPr>
                <a:t>Warum </a:t>
              </a:r>
              <a:r>
                <a:rPr lang="de-DE" sz="1400" dirty="0">
                  <a:solidFill>
                    <a:srgbClr val="003366"/>
                  </a:solidFill>
                </a:rPr>
                <a:t>rufe </a:t>
              </a:r>
              <a:r>
                <a:rPr lang="de-DE" sz="1400" dirty="0" smtClean="0">
                  <a:solidFill>
                    <a:srgbClr val="003366"/>
                  </a:solidFill>
                </a:rPr>
                <a:t>ich </a:t>
              </a:r>
              <a:r>
                <a:rPr lang="de-DE" sz="1400" dirty="0">
                  <a:solidFill>
                    <a:srgbClr val="003366"/>
                  </a:solidFill>
                </a:rPr>
                <a:t>an?</a:t>
              </a:r>
            </a:p>
          </p:txBody>
        </p:sp>
        <p:sp>
          <p:nvSpPr>
            <p:cNvPr id="417803" name="Text Box 11"/>
            <p:cNvSpPr txBox="1">
              <a:spLocks noChangeArrowheads="1"/>
            </p:cNvSpPr>
            <p:nvPr/>
          </p:nvSpPr>
          <p:spPr bwMode="auto">
            <a:xfrm>
              <a:off x="3923" y="1543"/>
              <a:ext cx="46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de-DE" sz="1400" dirty="0">
                  <a:solidFill>
                    <a:srgbClr val="003366"/>
                  </a:solidFill>
                </a:rPr>
                <a:t>Termin</a:t>
              </a:r>
            </a:p>
          </p:txBody>
        </p:sp>
      </p:grpSp>
      <p:grpSp>
        <p:nvGrpSpPr>
          <p:cNvPr id="417816" name="Group 24"/>
          <p:cNvGrpSpPr>
            <a:grpSpLocks/>
          </p:cNvGrpSpPr>
          <p:nvPr/>
        </p:nvGrpSpPr>
        <p:grpSpPr bwMode="auto">
          <a:xfrm>
            <a:off x="611560" y="1052513"/>
            <a:ext cx="8316912" cy="385762"/>
            <a:chOff x="457" y="663"/>
            <a:chExt cx="5239" cy="243"/>
          </a:xfrm>
        </p:grpSpPr>
        <p:sp>
          <p:nvSpPr>
            <p:cNvPr id="417817" name="Text Box 25"/>
            <p:cNvSpPr txBox="1">
              <a:spLocks noChangeArrowheads="1"/>
            </p:cNvSpPr>
            <p:nvPr/>
          </p:nvSpPr>
          <p:spPr bwMode="auto">
            <a:xfrm>
              <a:off x="463" y="663"/>
              <a:ext cx="491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tabLst>
                  <a:tab pos="2606675" algn="l"/>
                  <a:tab pos="5380038" algn="l"/>
                </a:tabLst>
              </a:pPr>
              <a:r>
                <a:rPr lang="de-DE" sz="1600" b="1">
                  <a:solidFill>
                    <a:srgbClr val="003366"/>
                  </a:solidFill>
                </a:rPr>
                <a:t>Schritte	Fragen	Ziel</a:t>
              </a:r>
            </a:p>
          </p:txBody>
        </p:sp>
        <p:sp>
          <p:nvSpPr>
            <p:cNvPr id="417818" name="Line 26"/>
            <p:cNvSpPr>
              <a:spLocks noChangeShapeType="1"/>
            </p:cNvSpPr>
            <p:nvPr/>
          </p:nvSpPr>
          <p:spPr bwMode="auto">
            <a:xfrm>
              <a:off x="457" y="906"/>
              <a:ext cx="5239" cy="0"/>
            </a:xfrm>
            <a:prstGeom prst="line">
              <a:avLst/>
            </a:prstGeom>
            <a:noFill/>
            <a:ln w="19050">
              <a:solidFill>
                <a:srgbClr val="0066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de-DE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7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7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1000"/>
                                        <p:tgtEl>
                                          <p:spTgt spid="417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2. Schritt: Terminvereinbarung</a:t>
            </a:r>
          </a:p>
        </p:txBody>
      </p:sp>
      <p:sp>
        <p:nvSpPr>
          <p:cNvPr id="392195" name="Rectangle 3"/>
          <p:cNvSpPr>
            <a:spLocks noGrp="1" noChangeArrowheads="1"/>
          </p:cNvSpPr>
          <p:nvPr>
            <p:ph idx="1"/>
          </p:nvPr>
        </p:nvSpPr>
        <p:spPr>
          <a:xfrm>
            <a:off x="1042988" y="1484784"/>
            <a:ext cx="7272337" cy="4114800"/>
          </a:xfrm>
        </p:spPr>
        <p:txBody>
          <a:bodyPr/>
          <a:lstStyle/>
          <a:p>
            <a:pPr marL="0" indent="0">
              <a:buClr>
                <a:srgbClr val="3366FF"/>
              </a:buClr>
              <a:buFont typeface="Wingdings" pitchFamily="2" charset="2"/>
              <a:buNone/>
            </a:pPr>
            <a:r>
              <a:rPr lang="de-DE" sz="1400" dirty="0"/>
              <a:t>Anlässe für eine Terminvereinbarung:</a:t>
            </a:r>
          </a:p>
          <a:p>
            <a:pPr>
              <a:spcBef>
                <a:spcPct val="100000"/>
              </a:spcBef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/>
              <a:t>Allgemeines </a:t>
            </a:r>
            <a:r>
              <a:rPr lang="de-DE" sz="1400" dirty="0" smtClean="0"/>
              <a:t>Betreuungsgespräch</a:t>
            </a:r>
          </a:p>
          <a:p>
            <a:pPr>
              <a:spcBef>
                <a:spcPct val="100000"/>
              </a:spcBef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 smtClean="0"/>
              <a:t>Service Check</a:t>
            </a:r>
            <a:endParaRPr lang="de-DE" sz="1400" dirty="0"/>
          </a:p>
          <a:p>
            <a:pPr>
              <a:spcBef>
                <a:spcPct val="80000"/>
              </a:spcBef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/>
              <a:t>Sie haben ohnehin Kontakt / Termin in einer anderen </a:t>
            </a:r>
            <a:r>
              <a:rPr lang="de-DE" sz="1400" dirty="0" smtClean="0"/>
              <a:t>Angelegenheit</a:t>
            </a:r>
            <a:endParaRPr lang="de-DE" sz="1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92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92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92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92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2195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18" name="Rectangle 2"/>
          <p:cNvSpPr>
            <a:spLocks noChangeArrowheads="1"/>
          </p:cNvSpPr>
          <p:nvPr/>
        </p:nvSpPr>
        <p:spPr bwMode="auto">
          <a:xfrm>
            <a:off x="3505200" y="2857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de-DE"/>
          </a:p>
        </p:txBody>
      </p:sp>
      <p:sp>
        <p:nvSpPr>
          <p:cNvPr id="41881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7</a:t>
            </a:r>
            <a:r>
              <a:rPr lang="de-DE" dirty="0" smtClean="0"/>
              <a:t> </a:t>
            </a:r>
            <a:r>
              <a:rPr lang="de-DE" dirty="0"/>
              <a:t>Schritte zum Verkaufserfolg </a:t>
            </a:r>
            <a:r>
              <a:rPr lang="de-DE" dirty="0" smtClean="0"/>
              <a:t>(3.)</a:t>
            </a:r>
            <a:endParaRPr lang="de-DE" dirty="0"/>
          </a:p>
        </p:txBody>
      </p:sp>
      <p:grpSp>
        <p:nvGrpSpPr>
          <p:cNvPr id="418820" name="Group 4"/>
          <p:cNvGrpSpPr>
            <a:grpSpLocks/>
          </p:cNvGrpSpPr>
          <p:nvPr/>
        </p:nvGrpSpPr>
        <p:grpSpPr bwMode="auto">
          <a:xfrm>
            <a:off x="643633" y="1690689"/>
            <a:ext cx="8307388" cy="954088"/>
            <a:chOff x="463" y="1065"/>
            <a:chExt cx="5233" cy="601"/>
          </a:xfrm>
        </p:grpSpPr>
        <p:sp>
          <p:nvSpPr>
            <p:cNvPr id="418821" name="Text Box 5"/>
            <p:cNvSpPr txBox="1">
              <a:spLocks noChangeArrowheads="1"/>
            </p:cNvSpPr>
            <p:nvPr/>
          </p:nvSpPr>
          <p:spPr bwMode="auto">
            <a:xfrm>
              <a:off x="463" y="1065"/>
              <a:ext cx="187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tabLst>
                  <a:tab pos="898525" algn="l"/>
                </a:tabLst>
              </a:pPr>
              <a:r>
                <a:rPr lang="de-DE" sz="1400" b="1">
                  <a:solidFill>
                    <a:srgbClr val="003366"/>
                  </a:solidFill>
                </a:rPr>
                <a:t>1. Schritt	Potentialanalyse</a:t>
              </a:r>
            </a:p>
          </p:txBody>
        </p:sp>
        <p:sp>
          <p:nvSpPr>
            <p:cNvPr id="418822" name="Text Box 6">
              <a:hlinkClick r:id="rId2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2155" y="1065"/>
              <a:ext cx="147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de-DE" sz="1400">
                  <a:solidFill>
                    <a:srgbClr val="003366"/>
                  </a:solidFill>
                </a:rPr>
                <a:t>Wer kommt dafür in Frage?</a:t>
              </a:r>
            </a:p>
          </p:txBody>
        </p:sp>
        <p:sp>
          <p:nvSpPr>
            <p:cNvPr id="418823" name="Text Box 7"/>
            <p:cNvSpPr txBox="1">
              <a:spLocks noChangeArrowheads="1"/>
            </p:cNvSpPr>
            <p:nvPr/>
          </p:nvSpPr>
          <p:spPr bwMode="auto">
            <a:xfrm>
              <a:off x="3923" y="1065"/>
              <a:ext cx="1773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/>
              <a:r>
                <a:rPr lang="de-DE" sz="1400" dirty="0">
                  <a:solidFill>
                    <a:srgbClr val="003366"/>
                  </a:solidFill>
                </a:rPr>
                <a:t>Auswertung der Kundenselektion</a:t>
              </a:r>
            </a:p>
            <a:p>
              <a:pPr eaLnBrk="1" hangingPunct="1"/>
              <a:r>
                <a:rPr lang="de-DE" sz="1400" dirty="0" smtClean="0">
                  <a:solidFill>
                    <a:srgbClr val="003366"/>
                  </a:solidFill>
                </a:rPr>
                <a:t>Verdeutlichung</a:t>
              </a:r>
              <a:r>
                <a:rPr lang="de-DE" sz="1400" dirty="0">
                  <a:solidFill>
                    <a:srgbClr val="003366"/>
                  </a:solidFill>
                </a:rPr>
                <a:t>, warum die ausgewählten Kunden die R</a:t>
              </a:r>
              <a:r>
                <a:rPr lang="de-DE" sz="1400" dirty="0" smtClean="0">
                  <a:solidFill>
                    <a:srgbClr val="003366"/>
                  </a:solidFill>
                </a:rPr>
                <a:t>ichtigen </a:t>
              </a:r>
              <a:r>
                <a:rPr lang="de-DE" sz="1400" dirty="0">
                  <a:solidFill>
                    <a:srgbClr val="003366"/>
                  </a:solidFill>
                </a:rPr>
                <a:t>sind</a:t>
              </a:r>
            </a:p>
          </p:txBody>
        </p:sp>
      </p:grpSp>
      <p:grpSp>
        <p:nvGrpSpPr>
          <p:cNvPr id="418824" name="Group 8"/>
          <p:cNvGrpSpPr>
            <a:grpSpLocks/>
          </p:cNvGrpSpPr>
          <p:nvPr/>
        </p:nvGrpSpPr>
        <p:grpSpPr bwMode="auto">
          <a:xfrm>
            <a:off x="664270" y="2688977"/>
            <a:ext cx="6207125" cy="307975"/>
            <a:chOff x="476" y="1543"/>
            <a:chExt cx="3910" cy="194"/>
          </a:xfrm>
        </p:grpSpPr>
        <p:sp>
          <p:nvSpPr>
            <p:cNvPr id="418825" name="Text Box 9"/>
            <p:cNvSpPr txBox="1">
              <a:spLocks noChangeArrowheads="1"/>
            </p:cNvSpPr>
            <p:nvPr/>
          </p:nvSpPr>
          <p:spPr bwMode="auto">
            <a:xfrm>
              <a:off x="476" y="1543"/>
              <a:ext cx="208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tabLst>
                  <a:tab pos="898525" algn="l"/>
                </a:tabLst>
              </a:pPr>
              <a:r>
                <a:rPr lang="de-DE" sz="1400" b="1" dirty="0">
                  <a:solidFill>
                    <a:srgbClr val="003366"/>
                  </a:solidFill>
                </a:rPr>
                <a:t>2. Schritt	Terminvereinbarung</a:t>
              </a:r>
            </a:p>
          </p:txBody>
        </p:sp>
        <p:sp>
          <p:nvSpPr>
            <p:cNvPr id="418826" name="Text Box 10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2155" y="1543"/>
              <a:ext cx="1096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de-DE" sz="1400" dirty="0" smtClean="0">
                  <a:solidFill>
                    <a:srgbClr val="003366"/>
                  </a:solidFill>
                </a:rPr>
                <a:t>Warum rufe ich an?</a:t>
              </a:r>
              <a:endParaRPr lang="de-DE" sz="1400" dirty="0">
                <a:solidFill>
                  <a:srgbClr val="003366"/>
                </a:solidFill>
              </a:endParaRPr>
            </a:p>
          </p:txBody>
        </p:sp>
        <p:sp>
          <p:nvSpPr>
            <p:cNvPr id="418827" name="Text Box 11"/>
            <p:cNvSpPr txBox="1">
              <a:spLocks noChangeArrowheads="1"/>
            </p:cNvSpPr>
            <p:nvPr/>
          </p:nvSpPr>
          <p:spPr bwMode="auto">
            <a:xfrm>
              <a:off x="3923" y="1543"/>
              <a:ext cx="46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de-DE" sz="1400">
                  <a:solidFill>
                    <a:srgbClr val="003366"/>
                  </a:solidFill>
                </a:rPr>
                <a:t>Termin</a:t>
              </a:r>
            </a:p>
          </p:txBody>
        </p:sp>
      </p:grpSp>
      <p:grpSp>
        <p:nvGrpSpPr>
          <p:cNvPr id="418828" name="Group 12"/>
          <p:cNvGrpSpPr>
            <a:grpSpLocks/>
          </p:cNvGrpSpPr>
          <p:nvPr/>
        </p:nvGrpSpPr>
        <p:grpSpPr bwMode="auto">
          <a:xfrm>
            <a:off x="664270" y="3184525"/>
            <a:ext cx="8424863" cy="523875"/>
            <a:chOff x="476" y="2006"/>
            <a:chExt cx="5307" cy="330"/>
          </a:xfrm>
        </p:grpSpPr>
        <p:sp>
          <p:nvSpPr>
            <p:cNvPr id="418829" name="Text Box 13"/>
            <p:cNvSpPr txBox="1">
              <a:spLocks noChangeArrowheads="1"/>
            </p:cNvSpPr>
            <p:nvPr/>
          </p:nvSpPr>
          <p:spPr bwMode="auto">
            <a:xfrm>
              <a:off x="476" y="2006"/>
              <a:ext cx="208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tabLst>
                  <a:tab pos="898525" algn="l"/>
                </a:tabLst>
              </a:pPr>
              <a:r>
                <a:rPr lang="de-DE" sz="1400" b="1" dirty="0">
                  <a:solidFill>
                    <a:srgbClr val="003366"/>
                  </a:solidFill>
                </a:rPr>
                <a:t>3. Schritt	</a:t>
              </a:r>
              <a:r>
                <a:rPr lang="de-DE" sz="1400" b="1" dirty="0" smtClean="0">
                  <a:solidFill>
                    <a:srgbClr val="003366"/>
                  </a:solidFill>
                </a:rPr>
                <a:t>Bedarfsanalyse </a:t>
              </a:r>
              <a:r>
                <a:rPr lang="de-DE" sz="1400" b="1" dirty="0">
                  <a:solidFill>
                    <a:srgbClr val="003366"/>
                  </a:solidFill>
                </a:rPr>
                <a:t>1/</a:t>
              </a:r>
              <a:br>
                <a:rPr lang="de-DE" sz="1400" b="1" dirty="0">
                  <a:solidFill>
                    <a:srgbClr val="003366"/>
                  </a:solidFill>
                </a:rPr>
              </a:br>
              <a:r>
                <a:rPr lang="de-DE" sz="1400" b="1" dirty="0">
                  <a:solidFill>
                    <a:srgbClr val="003366"/>
                  </a:solidFill>
                </a:rPr>
                <a:t>	Motivsuche</a:t>
              </a:r>
            </a:p>
          </p:txBody>
        </p:sp>
        <p:sp>
          <p:nvSpPr>
            <p:cNvPr id="418830" name="Text Box 14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2155" y="2006"/>
              <a:ext cx="2086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tabLst>
                  <a:tab pos="990600" algn="l"/>
                  <a:tab pos="1249363" algn="l"/>
                </a:tabLst>
              </a:pPr>
              <a:r>
                <a:rPr lang="de-DE" sz="1400">
                  <a:solidFill>
                    <a:srgbClr val="003366"/>
                  </a:solidFill>
                </a:rPr>
                <a:t>Was braucht der Kunde?</a:t>
              </a:r>
            </a:p>
            <a:p>
              <a:pPr eaLnBrk="1" hangingPunct="1">
                <a:tabLst>
                  <a:tab pos="990600" algn="l"/>
                  <a:tab pos="1249363" algn="l"/>
                </a:tabLst>
              </a:pPr>
              <a:r>
                <a:rPr lang="de-DE" sz="1400">
                  <a:solidFill>
                    <a:srgbClr val="003366"/>
                  </a:solidFill>
                </a:rPr>
                <a:t>Warum macht er das überhaupt?</a:t>
              </a:r>
            </a:p>
          </p:txBody>
        </p:sp>
        <p:sp>
          <p:nvSpPr>
            <p:cNvPr id="418831" name="Text Box 15"/>
            <p:cNvSpPr txBox="1">
              <a:spLocks noChangeArrowheads="1"/>
            </p:cNvSpPr>
            <p:nvPr/>
          </p:nvSpPr>
          <p:spPr bwMode="auto">
            <a:xfrm>
              <a:off x="3923" y="2006"/>
              <a:ext cx="1860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tabLst>
                  <a:tab pos="990600" algn="l"/>
                  <a:tab pos="1249363" algn="l"/>
                </a:tabLst>
              </a:pPr>
              <a:r>
                <a:rPr lang="de-DE" sz="1400" dirty="0">
                  <a:solidFill>
                    <a:srgbClr val="003366"/>
                  </a:solidFill>
                </a:rPr>
                <a:t>Motiv herausfinden und verstärken. (Wunsch </a:t>
              </a:r>
              <a:r>
                <a:rPr lang="de-DE" sz="1400" dirty="0" smtClean="0">
                  <a:solidFill>
                    <a:srgbClr val="003366"/>
                  </a:solidFill>
                </a:rPr>
                <a:t>und </a:t>
              </a:r>
              <a:r>
                <a:rPr lang="de-DE" sz="1400" dirty="0">
                  <a:solidFill>
                    <a:srgbClr val="003366"/>
                  </a:solidFill>
                </a:rPr>
                <a:t>Leidensdruck)</a:t>
              </a:r>
            </a:p>
          </p:txBody>
        </p:sp>
      </p:grpSp>
      <p:grpSp>
        <p:nvGrpSpPr>
          <p:cNvPr id="418840" name="Group 24"/>
          <p:cNvGrpSpPr>
            <a:grpSpLocks/>
          </p:cNvGrpSpPr>
          <p:nvPr/>
        </p:nvGrpSpPr>
        <p:grpSpPr bwMode="auto">
          <a:xfrm>
            <a:off x="634108" y="1052513"/>
            <a:ext cx="8316912" cy="385762"/>
            <a:chOff x="457" y="663"/>
            <a:chExt cx="5239" cy="243"/>
          </a:xfrm>
        </p:grpSpPr>
        <p:sp>
          <p:nvSpPr>
            <p:cNvPr id="418841" name="Text Box 25"/>
            <p:cNvSpPr txBox="1">
              <a:spLocks noChangeArrowheads="1"/>
            </p:cNvSpPr>
            <p:nvPr/>
          </p:nvSpPr>
          <p:spPr bwMode="auto">
            <a:xfrm>
              <a:off x="463" y="663"/>
              <a:ext cx="491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tabLst>
                  <a:tab pos="2606675" algn="l"/>
                  <a:tab pos="5380038" algn="l"/>
                </a:tabLst>
              </a:pPr>
              <a:r>
                <a:rPr lang="de-DE" sz="1600" b="1">
                  <a:solidFill>
                    <a:srgbClr val="003366"/>
                  </a:solidFill>
                </a:rPr>
                <a:t>Schritte	Fragen	Ziel</a:t>
              </a:r>
            </a:p>
          </p:txBody>
        </p:sp>
        <p:sp>
          <p:nvSpPr>
            <p:cNvPr id="418842" name="Line 26"/>
            <p:cNvSpPr>
              <a:spLocks noChangeShapeType="1"/>
            </p:cNvSpPr>
            <p:nvPr/>
          </p:nvSpPr>
          <p:spPr bwMode="auto">
            <a:xfrm>
              <a:off x="457" y="906"/>
              <a:ext cx="5239" cy="0"/>
            </a:xfrm>
            <a:prstGeom prst="line">
              <a:avLst/>
            </a:prstGeom>
            <a:noFill/>
            <a:ln w="19050">
              <a:solidFill>
                <a:srgbClr val="0066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18846" name="Group 30"/>
          <p:cNvGrpSpPr>
            <a:grpSpLocks/>
          </p:cNvGrpSpPr>
          <p:nvPr/>
        </p:nvGrpSpPr>
        <p:grpSpPr bwMode="auto">
          <a:xfrm>
            <a:off x="251520" y="3141663"/>
            <a:ext cx="412750" cy="1366837"/>
            <a:chOff x="216" y="1979"/>
            <a:chExt cx="260" cy="861"/>
          </a:xfrm>
        </p:grpSpPr>
        <p:sp>
          <p:nvSpPr>
            <p:cNvPr id="418847" name="AutoShape 31"/>
            <p:cNvSpPr>
              <a:spLocks/>
            </p:cNvSpPr>
            <p:nvPr/>
          </p:nvSpPr>
          <p:spPr bwMode="auto">
            <a:xfrm>
              <a:off x="431" y="2024"/>
              <a:ext cx="45" cy="816"/>
            </a:xfrm>
            <a:prstGeom prst="leftBrace">
              <a:avLst>
                <a:gd name="adj1" fmla="val 151111"/>
                <a:gd name="adj2" fmla="val 50000"/>
              </a:avLst>
            </a:prstGeom>
            <a:noFill/>
            <a:ln w="9525">
              <a:solidFill>
                <a:srgbClr val="0066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418848" name="Text Box 32"/>
            <p:cNvSpPr txBox="1">
              <a:spLocks noChangeArrowheads="1"/>
            </p:cNvSpPr>
            <p:nvPr/>
          </p:nvSpPr>
          <p:spPr bwMode="auto">
            <a:xfrm rot="16200000">
              <a:off x="-52" y="2247"/>
              <a:ext cx="72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/>
              <a:r>
                <a:rPr lang="de-DE" sz="1400" b="1">
                  <a:solidFill>
                    <a:srgbClr val="3366FF"/>
                  </a:solidFill>
                </a:rPr>
                <a:t>1. Termin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8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8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8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1000"/>
                                        <p:tgtEl>
                                          <p:spTgt spid="418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2" dur="1000"/>
                                        <p:tgtEl>
                                          <p:spTgt spid="418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3. Schritt: </a:t>
            </a:r>
            <a:r>
              <a:rPr lang="de-DE" dirty="0" smtClean="0"/>
              <a:t>Bedarfsanalyse </a:t>
            </a:r>
            <a:r>
              <a:rPr lang="de-DE" dirty="0"/>
              <a:t>1 / Motivsuche</a:t>
            </a:r>
          </a:p>
        </p:txBody>
      </p:sp>
      <p:sp>
        <p:nvSpPr>
          <p:cNvPr id="393219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557338"/>
            <a:ext cx="8280598" cy="4463950"/>
          </a:xfrm>
        </p:spPr>
        <p:txBody>
          <a:bodyPr/>
          <a:lstStyle/>
          <a:p>
            <a:pPr>
              <a:lnSpc>
                <a:spcPct val="120000"/>
              </a:lnSpc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/>
              <a:t>Gehen Sie der Sache auf den Grund. </a:t>
            </a:r>
          </a:p>
          <a:p>
            <a:pPr>
              <a:lnSpc>
                <a:spcPct val="120000"/>
              </a:lnSpc>
              <a:spcBef>
                <a:spcPct val="50000"/>
              </a:spcBef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/>
              <a:t>Finden Sie heraus, was ihn wirklich antreibt. </a:t>
            </a:r>
          </a:p>
          <a:p>
            <a:pPr>
              <a:lnSpc>
                <a:spcPct val="120000"/>
              </a:lnSpc>
              <a:spcBef>
                <a:spcPct val="50000"/>
              </a:spcBef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/>
              <a:t>Verstärken Sie das Gefühl, es haben zu </a:t>
            </a:r>
            <a:r>
              <a:rPr lang="de-DE" sz="1400" dirty="0" smtClean="0"/>
              <a:t>müssen.</a:t>
            </a:r>
          </a:p>
          <a:p>
            <a:pPr>
              <a:lnSpc>
                <a:spcPct val="120000"/>
              </a:lnSpc>
              <a:spcBef>
                <a:spcPct val="50000"/>
              </a:spcBef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 smtClean="0"/>
              <a:t>z. Zt. Nutzung der günstigen Finanzierungskonditionen</a:t>
            </a:r>
          </a:p>
          <a:p>
            <a:pPr>
              <a:lnSpc>
                <a:spcPct val="120000"/>
              </a:lnSpc>
              <a:spcBef>
                <a:spcPct val="50000"/>
              </a:spcBef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/>
              <a:t>z</a:t>
            </a:r>
            <a:r>
              <a:rPr lang="de-DE" sz="1400" dirty="0" smtClean="0"/>
              <a:t>. Zt. höhere Rendite als bei Sichteinlagen</a:t>
            </a:r>
          </a:p>
          <a:p>
            <a:pPr>
              <a:lnSpc>
                <a:spcPct val="120000"/>
              </a:lnSpc>
              <a:spcBef>
                <a:spcPct val="50000"/>
              </a:spcBef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 smtClean="0"/>
              <a:t>Bessere Aufteilung zwischen Geld- und Sachwerten</a:t>
            </a:r>
          </a:p>
          <a:p>
            <a:pPr>
              <a:lnSpc>
                <a:spcPct val="120000"/>
              </a:lnSpc>
              <a:spcBef>
                <a:spcPct val="50000"/>
              </a:spcBef>
              <a:buClr>
                <a:srgbClr val="3366FF"/>
              </a:buClr>
              <a:buFont typeface="Arial" panose="020B0604020202020204" pitchFamily="34" charset="0"/>
              <a:buChar char="•"/>
            </a:pPr>
            <a:r>
              <a:rPr lang="de-DE" sz="1400" dirty="0" smtClean="0"/>
              <a:t>Altersvorsorgeplanung noch nicht abgeschlossen  </a:t>
            </a:r>
            <a:endParaRPr lang="de-DE" sz="1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93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93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93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93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1000"/>
                                        <p:tgtEl>
                                          <p:spTgt spid="393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1000"/>
                                        <p:tgtEl>
                                          <p:spTgt spid="393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1000"/>
                                        <p:tgtEl>
                                          <p:spTgt spid="393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3219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42" name="Rectangle 2"/>
          <p:cNvSpPr>
            <a:spLocks noChangeArrowheads="1"/>
          </p:cNvSpPr>
          <p:nvPr/>
        </p:nvSpPr>
        <p:spPr bwMode="auto">
          <a:xfrm>
            <a:off x="3505200" y="2857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de-DE"/>
          </a:p>
        </p:txBody>
      </p:sp>
      <p:sp>
        <p:nvSpPr>
          <p:cNvPr id="41984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7</a:t>
            </a:r>
            <a:r>
              <a:rPr lang="de-DE" dirty="0" smtClean="0"/>
              <a:t> </a:t>
            </a:r>
            <a:r>
              <a:rPr lang="de-DE" dirty="0"/>
              <a:t>Schritte zum Verkaufserfolg </a:t>
            </a:r>
            <a:r>
              <a:rPr lang="de-DE" dirty="0" smtClean="0"/>
              <a:t>(4.)</a:t>
            </a:r>
            <a:endParaRPr lang="de-DE" dirty="0"/>
          </a:p>
        </p:txBody>
      </p:sp>
      <p:grpSp>
        <p:nvGrpSpPr>
          <p:cNvPr id="419844" name="Group 4"/>
          <p:cNvGrpSpPr>
            <a:grpSpLocks/>
          </p:cNvGrpSpPr>
          <p:nvPr/>
        </p:nvGrpSpPr>
        <p:grpSpPr bwMode="auto">
          <a:xfrm>
            <a:off x="643633" y="1690689"/>
            <a:ext cx="8307388" cy="954088"/>
            <a:chOff x="463" y="1065"/>
            <a:chExt cx="5233" cy="601"/>
          </a:xfrm>
        </p:grpSpPr>
        <p:sp>
          <p:nvSpPr>
            <p:cNvPr id="419845" name="Text Box 5"/>
            <p:cNvSpPr txBox="1">
              <a:spLocks noChangeArrowheads="1"/>
            </p:cNvSpPr>
            <p:nvPr/>
          </p:nvSpPr>
          <p:spPr bwMode="auto">
            <a:xfrm>
              <a:off x="463" y="1065"/>
              <a:ext cx="187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tabLst>
                  <a:tab pos="898525" algn="l"/>
                </a:tabLst>
              </a:pPr>
              <a:r>
                <a:rPr lang="de-DE" sz="1400" b="1">
                  <a:solidFill>
                    <a:srgbClr val="003366"/>
                  </a:solidFill>
                </a:rPr>
                <a:t>1. Schritt	Potentialanalyse</a:t>
              </a:r>
            </a:p>
          </p:txBody>
        </p:sp>
        <p:sp>
          <p:nvSpPr>
            <p:cNvPr id="419846" name="Text Box 6">
              <a:hlinkClick r:id="rId2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2155" y="1065"/>
              <a:ext cx="147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de-DE" sz="1400">
                  <a:solidFill>
                    <a:srgbClr val="003366"/>
                  </a:solidFill>
                </a:rPr>
                <a:t>Wer kommt dafür in Frage?</a:t>
              </a:r>
            </a:p>
          </p:txBody>
        </p:sp>
        <p:sp>
          <p:nvSpPr>
            <p:cNvPr id="419847" name="Text Box 7"/>
            <p:cNvSpPr txBox="1">
              <a:spLocks noChangeArrowheads="1"/>
            </p:cNvSpPr>
            <p:nvPr/>
          </p:nvSpPr>
          <p:spPr bwMode="auto">
            <a:xfrm>
              <a:off x="3923" y="1065"/>
              <a:ext cx="1773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/>
              <a:r>
                <a:rPr lang="de-DE" sz="1400" dirty="0">
                  <a:solidFill>
                    <a:srgbClr val="003366"/>
                  </a:solidFill>
                </a:rPr>
                <a:t>Auswertung der Kundenselektion</a:t>
              </a:r>
            </a:p>
            <a:p>
              <a:pPr eaLnBrk="1" hangingPunct="1"/>
              <a:r>
                <a:rPr lang="de-DE" sz="1400" dirty="0" smtClean="0">
                  <a:solidFill>
                    <a:srgbClr val="003366"/>
                  </a:solidFill>
                </a:rPr>
                <a:t>Verdeutlichung</a:t>
              </a:r>
              <a:r>
                <a:rPr lang="de-DE" sz="1400" dirty="0">
                  <a:solidFill>
                    <a:srgbClr val="003366"/>
                  </a:solidFill>
                </a:rPr>
                <a:t>, warum die ausgewählten Kunden die </a:t>
              </a:r>
              <a:r>
                <a:rPr lang="de-DE" sz="1400" dirty="0" smtClean="0">
                  <a:solidFill>
                    <a:srgbClr val="003366"/>
                  </a:solidFill>
                </a:rPr>
                <a:t>Richtigen </a:t>
              </a:r>
              <a:r>
                <a:rPr lang="de-DE" sz="1400" dirty="0">
                  <a:solidFill>
                    <a:srgbClr val="003366"/>
                  </a:solidFill>
                </a:rPr>
                <a:t>sind</a:t>
              </a:r>
            </a:p>
          </p:txBody>
        </p:sp>
      </p:grpSp>
      <p:grpSp>
        <p:nvGrpSpPr>
          <p:cNvPr id="419848" name="Group 8"/>
          <p:cNvGrpSpPr>
            <a:grpSpLocks/>
          </p:cNvGrpSpPr>
          <p:nvPr/>
        </p:nvGrpSpPr>
        <p:grpSpPr bwMode="auto">
          <a:xfrm>
            <a:off x="664270" y="2832993"/>
            <a:ext cx="6207125" cy="307975"/>
            <a:chOff x="476" y="1543"/>
            <a:chExt cx="3910" cy="194"/>
          </a:xfrm>
        </p:grpSpPr>
        <p:sp>
          <p:nvSpPr>
            <p:cNvPr id="419849" name="Text Box 9"/>
            <p:cNvSpPr txBox="1">
              <a:spLocks noChangeArrowheads="1"/>
            </p:cNvSpPr>
            <p:nvPr/>
          </p:nvSpPr>
          <p:spPr bwMode="auto">
            <a:xfrm>
              <a:off x="476" y="1543"/>
              <a:ext cx="208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tabLst>
                  <a:tab pos="898525" algn="l"/>
                </a:tabLst>
              </a:pPr>
              <a:r>
                <a:rPr lang="de-DE" sz="1400" b="1" dirty="0">
                  <a:solidFill>
                    <a:srgbClr val="003366"/>
                  </a:solidFill>
                </a:rPr>
                <a:t>2. Schritt	Terminvereinbarung</a:t>
              </a:r>
            </a:p>
          </p:txBody>
        </p:sp>
        <p:sp>
          <p:nvSpPr>
            <p:cNvPr id="419850" name="Text Box 10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2155" y="1543"/>
              <a:ext cx="1096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de-DE" sz="1400" dirty="0" smtClean="0">
                  <a:solidFill>
                    <a:srgbClr val="003366"/>
                  </a:solidFill>
                </a:rPr>
                <a:t>Warum rufe ich an?</a:t>
              </a:r>
              <a:endParaRPr lang="de-DE" sz="1400" dirty="0">
                <a:solidFill>
                  <a:srgbClr val="003366"/>
                </a:solidFill>
              </a:endParaRPr>
            </a:p>
          </p:txBody>
        </p:sp>
        <p:sp>
          <p:nvSpPr>
            <p:cNvPr id="419851" name="Text Box 11"/>
            <p:cNvSpPr txBox="1">
              <a:spLocks noChangeArrowheads="1"/>
            </p:cNvSpPr>
            <p:nvPr/>
          </p:nvSpPr>
          <p:spPr bwMode="auto">
            <a:xfrm>
              <a:off x="3923" y="1543"/>
              <a:ext cx="46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de-DE" sz="1400">
                  <a:solidFill>
                    <a:srgbClr val="003366"/>
                  </a:solidFill>
                </a:rPr>
                <a:t>Termin</a:t>
              </a:r>
            </a:p>
          </p:txBody>
        </p:sp>
      </p:grpSp>
      <p:grpSp>
        <p:nvGrpSpPr>
          <p:cNvPr id="419852" name="Group 12"/>
          <p:cNvGrpSpPr>
            <a:grpSpLocks/>
          </p:cNvGrpSpPr>
          <p:nvPr/>
        </p:nvGrpSpPr>
        <p:grpSpPr bwMode="auto">
          <a:xfrm>
            <a:off x="664270" y="3184525"/>
            <a:ext cx="8424863" cy="523875"/>
            <a:chOff x="476" y="2006"/>
            <a:chExt cx="5307" cy="330"/>
          </a:xfrm>
        </p:grpSpPr>
        <p:sp>
          <p:nvSpPr>
            <p:cNvPr id="419853" name="Text Box 13"/>
            <p:cNvSpPr txBox="1">
              <a:spLocks noChangeArrowheads="1"/>
            </p:cNvSpPr>
            <p:nvPr/>
          </p:nvSpPr>
          <p:spPr bwMode="auto">
            <a:xfrm>
              <a:off x="476" y="2006"/>
              <a:ext cx="208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tabLst>
                  <a:tab pos="898525" algn="l"/>
                </a:tabLst>
              </a:pPr>
              <a:r>
                <a:rPr lang="de-DE" sz="1400" b="1" dirty="0">
                  <a:solidFill>
                    <a:srgbClr val="003366"/>
                  </a:solidFill>
                </a:rPr>
                <a:t>3. Schritt	</a:t>
              </a:r>
              <a:r>
                <a:rPr lang="de-DE" sz="1400" b="1" dirty="0" smtClean="0">
                  <a:solidFill>
                    <a:srgbClr val="003366"/>
                  </a:solidFill>
                </a:rPr>
                <a:t>Bedarfsanalyse </a:t>
              </a:r>
              <a:r>
                <a:rPr lang="de-DE" sz="1400" b="1" dirty="0">
                  <a:solidFill>
                    <a:srgbClr val="003366"/>
                  </a:solidFill>
                </a:rPr>
                <a:t>1/</a:t>
              </a:r>
              <a:br>
                <a:rPr lang="de-DE" sz="1400" b="1" dirty="0">
                  <a:solidFill>
                    <a:srgbClr val="003366"/>
                  </a:solidFill>
                </a:rPr>
              </a:br>
              <a:r>
                <a:rPr lang="de-DE" sz="1400" b="1" dirty="0">
                  <a:solidFill>
                    <a:srgbClr val="003366"/>
                  </a:solidFill>
                </a:rPr>
                <a:t>	Motivsuche</a:t>
              </a:r>
            </a:p>
          </p:txBody>
        </p:sp>
        <p:sp>
          <p:nvSpPr>
            <p:cNvPr id="419854" name="Text Box 14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2155" y="2006"/>
              <a:ext cx="2086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tabLst>
                  <a:tab pos="990600" algn="l"/>
                  <a:tab pos="1249363" algn="l"/>
                </a:tabLst>
              </a:pPr>
              <a:r>
                <a:rPr lang="de-DE" sz="1400">
                  <a:solidFill>
                    <a:srgbClr val="003366"/>
                  </a:solidFill>
                </a:rPr>
                <a:t>Was braucht der Kunde?</a:t>
              </a:r>
            </a:p>
            <a:p>
              <a:pPr eaLnBrk="1" hangingPunct="1">
                <a:tabLst>
                  <a:tab pos="990600" algn="l"/>
                  <a:tab pos="1249363" algn="l"/>
                </a:tabLst>
              </a:pPr>
              <a:r>
                <a:rPr lang="de-DE" sz="1400">
                  <a:solidFill>
                    <a:srgbClr val="003366"/>
                  </a:solidFill>
                </a:rPr>
                <a:t>Warum macht er das überhaupt?</a:t>
              </a:r>
            </a:p>
          </p:txBody>
        </p:sp>
        <p:sp>
          <p:nvSpPr>
            <p:cNvPr id="419855" name="Text Box 15"/>
            <p:cNvSpPr txBox="1">
              <a:spLocks noChangeArrowheads="1"/>
            </p:cNvSpPr>
            <p:nvPr/>
          </p:nvSpPr>
          <p:spPr bwMode="auto">
            <a:xfrm>
              <a:off x="3923" y="2006"/>
              <a:ext cx="1860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tabLst>
                  <a:tab pos="990600" algn="l"/>
                  <a:tab pos="1249363" algn="l"/>
                </a:tabLst>
              </a:pPr>
              <a:r>
                <a:rPr lang="de-DE" sz="1400" dirty="0">
                  <a:solidFill>
                    <a:srgbClr val="003366"/>
                  </a:solidFill>
                </a:rPr>
                <a:t>Motiv herausfinden und verstärken. (Wunsch </a:t>
              </a:r>
              <a:r>
                <a:rPr lang="de-DE" sz="1400" dirty="0" smtClean="0">
                  <a:solidFill>
                    <a:srgbClr val="003366"/>
                  </a:solidFill>
                </a:rPr>
                <a:t>und Leidensdruck</a:t>
              </a:r>
              <a:r>
                <a:rPr lang="de-DE" sz="1400" dirty="0">
                  <a:solidFill>
                    <a:srgbClr val="003366"/>
                  </a:solidFill>
                </a:rPr>
                <a:t>)</a:t>
              </a:r>
            </a:p>
          </p:txBody>
        </p:sp>
      </p:grpSp>
      <p:grpSp>
        <p:nvGrpSpPr>
          <p:cNvPr id="419856" name="Group 16"/>
          <p:cNvGrpSpPr>
            <a:grpSpLocks/>
          </p:cNvGrpSpPr>
          <p:nvPr/>
        </p:nvGrpSpPr>
        <p:grpSpPr bwMode="auto">
          <a:xfrm>
            <a:off x="664270" y="3789040"/>
            <a:ext cx="8424863" cy="1384301"/>
            <a:chOff x="476" y="2657"/>
            <a:chExt cx="5307" cy="872"/>
          </a:xfrm>
        </p:grpSpPr>
        <p:sp>
          <p:nvSpPr>
            <p:cNvPr id="419857" name="Text Box 17"/>
            <p:cNvSpPr txBox="1">
              <a:spLocks noChangeArrowheads="1"/>
            </p:cNvSpPr>
            <p:nvPr/>
          </p:nvSpPr>
          <p:spPr bwMode="auto">
            <a:xfrm>
              <a:off x="476" y="2657"/>
              <a:ext cx="208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tabLst>
                  <a:tab pos="898525" algn="l"/>
                </a:tabLst>
              </a:pPr>
              <a:r>
                <a:rPr lang="de-DE" sz="1400" b="1" dirty="0">
                  <a:solidFill>
                    <a:srgbClr val="003366"/>
                  </a:solidFill>
                </a:rPr>
                <a:t>4. Schritt	</a:t>
              </a:r>
              <a:r>
                <a:rPr lang="de-DE" sz="1400" b="1" dirty="0" smtClean="0">
                  <a:solidFill>
                    <a:srgbClr val="003366"/>
                  </a:solidFill>
                </a:rPr>
                <a:t>Bedarfsanalyse </a:t>
              </a:r>
              <a:r>
                <a:rPr lang="de-DE" sz="1400" b="1" dirty="0">
                  <a:solidFill>
                    <a:srgbClr val="003366"/>
                  </a:solidFill>
                </a:rPr>
                <a:t>2/</a:t>
              </a:r>
              <a:br>
                <a:rPr lang="de-DE" sz="1400" b="1" dirty="0">
                  <a:solidFill>
                    <a:srgbClr val="003366"/>
                  </a:solidFill>
                </a:rPr>
              </a:br>
              <a:r>
                <a:rPr lang="de-DE" sz="1400" b="1" dirty="0">
                  <a:solidFill>
                    <a:srgbClr val="003366"/>
                  </a:solidFill>
                </a:rPr>
                <a:t>	Produktauswahl</a:t>
              </a:r>
            </a:p>
          </p:txBody>
        </p:sp>
        <p:sp>
          <p:nvSpPr>
            <p:cNvPr id="419858" name="Text Box 18"/>
            <p:cNvSpPr txBox="1">
              <a:spLocks noChangeArrowheads="1"/>
            </p:cNvSpPr>
            <p:nvPr/>
          </p:nvSpPr>
          <p:spPr bwMode="auto">
            <a:xfrm>
              <a:off x="2155" y="2657"/>
              <a:ext cx="2086" cy="8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tabLst>
                  <a:tab pos="990600" algn="l"/>
                  <a:tab pos="1249363" algn="l"/>
                </a:tabLst>
              </a:pPr>
              <a:r>
                <a:rPr lang="de-DE" sz="1400" dirty="0">
                  <a:solidFill>
                    <a:srgbClr val="003366"/>
                  </a:solidFill>
                </a:rPr>
                <a:t>Was bringt ihn zur Motiverfüllung?</a:t>
              </a:r>
            </a:p>
            <a:p>
              <a:pPr eaLnBrk="1" hangingPunct="1">
                <a:tabLst>
                  <a:tab pos="990600" algn="l"/>
                  <a:tab pos="1249363" algn="l"/>
                </a:tabLst>
              </a:pPr>
              <a:r>
                <a:rPr lang="de-DE" sz="1400" dirty="0">
                  <a:solidFill>
                    <a:srgbClr val="003366"/>
                  </a:solidFill>
                </a:rPr>
                <a:t>Welche Ängste hat er dabei?</a:t>
              </a:r>
            </a:p>
            <a:p>
              <a:pPr eaLnBrk="1" hangingPunct="1">
                <a:tabLst>
                  <a:tab pos="990600" algn="l"/>
                  <a:tab pos="1249363" algn="l"/>
                </a:tabLst>
              </a:pPr>
              <a:r>
                <a:rPr lang="de-DE" sz="1400" dirty="0">
                  <a:solidFill>
                    <a:srgbClr val="003366"/>
                  </a:solidFill>
                </a:rPr>
                <a:t>Wie soll das Produkt aussehen?</a:t>
              </a:r>
            </a:p>
            <a:p>
              <a:pPr eaLnBrk="1" hangingPunct="1">
                <a:tabLst>
                  <a:tab pos="990600" algn="l"/>
                  <a:tab pos="1249363" algn="l"/>
                </a:tabLst>
              </a:pPr>
              <a:r>
                <a:rPr lang="de-DE" sz="1400" dirty="0">
                  <a:solidFill>
                    <a:srgbClr val="003366"/>
                  </a:solidFill>
                </a:rPr>
                <a:t>Was können Sie dabei für ihn tun</a:t>
              </a:r>
              <a:r>
                <a:rPr lang="de-DE" sz="1400" dirty="0" smtClean="0">
                  <a:solidFill>
                    <a:srgbClr val="003366"/>
                  </a:solidFill>
                </a:rPr>
                <a:t>?</a:t>
              </a:r>
            </a:p>
            <a:p>
              <a:pPr eaLnBrk="1" hangingPunct="1">
                <a:tabLst>
                  <a:tab pos="990600" algn="l"/>
                  <a:tab pos="1249363" algn="l"/>
                </a:tabLst>
              </a:pPr>
              <a:r>
                <a:rPr lang="de-DE" sz="1400" dirty="0" smtClean="0">
                  <a:solidFill>
                    <a:srgbClr val="003366"/>
                  </a:solidFill>
                </a:rPr>
                <a:t>Welche Erfahrungen hat er mit Immobilien gemacht?</a:t>
              </a:r>
              <a:endParaRPr lang="de-DE" sz="1400" dirty="0">
                <a:solidFill>
                  <a:srgbClr val="003366"/>
                </a:solidFill>
              </a:endParaRPr>
            </a:p>
          </p:txBody>
        </p:sp>
        <p:sp>
          <p:nvSpPr>
            <p:cNvPr id="419859" name="Text Box 19"/>
            <p:cNvSpPr txBox="1">
              <a:spLocks noChangeArrowheads="1"/>
            </p:cNvSpPr>
            <p:nvPr/>
          </p:nvSpPr>
          <p:spPr bwMode="auto">
            <a:xfrm>
              <a:off x="3923" y="2657"/>
              <a:ext cx="1860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tabLst>
                  <a:tab pos="990600" algn="l"/>
                  <a:tab pos="1249363" algn="l"/>
                </a:tabLst>
              </a:pPr>
              <a:r>
                <a:rPr lang="de-DE" sz="1400" dirty="0">
                  <a:solidFill>
                    <a:srgbClr val="003366"/>
                  </a:solidFill>
                </a:rPr>
                <a:t>Exakte Festlegung seiner Wünsche (So soll die Immobilie aussehen), </a:t>
              </a:r>
              <a:r>
                <a:rPr lang="de-DE" sz="1400" dirty="0" smtClean="0">
                  <a:solidFill>
                    <a:srgbClr val="003366"/>
                  </a:solidFill>
                </a:rPr>
                <a:t>Aufnahme </a:t>
              </a:r>
              <a:r>
                <a:rPr lang="de-DE" sz="1400" dirty="0">
                  <a:solidFill>
                    <a:srgbClr val="003366"/>
                  </a:solidFill>
                </a:rPr>
                <a:t>der Selbstauskunft</a:t>
              </a:r>
            </a:p>
          </p:txBody>
        </p:sp>
      </p:grpSp>
      <p:grpSp>
        <p:nvGrpSpPr>
          <p:cNvPr id="419864" name="Group 24"/>
          <p:cNvGrpSpPr>
            <a:grpSpLocks/>
          </p:cNvGrpSpPr>
          <p:nvPr/>
        </p:nvGrpSpPr>
        <p:grpSpPr bwMode="auto">
          <a:xfrm>
            <a:off x="634108" y="1052513"/>
            <a:ext cx="8316912" cy="385762"/>
            <a:chOff x="457" y="663"/>
            <a:chExt cx="5239" cy="243"/>
          </a:xfrm>
        </p:grpSpPr>
        <p:sp>
          <p:nvSpPr>
            <p:cNvPr id="419865" name="Text Box 25"/>
            <p:cNvSpPr txBox="1">
              <a:spLocks noChangeArrowheads="1"/>
            </p:cNvSpPr>
            <p:nvPr/>
          </p:nvSpPr>
          <p:spPr bwMode="auto">
            <a:xfrm>
              <a:off x="463" y="663"/>
              <a:ext cx="491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tabLst>
                  <a:tab pos="2606675" algn="l"/>
                  <a:tab pos="5380038" algn="l"/>
                </a:tabLst>
              </a:pPr>
              <a:r>
                <a:rPr lang="de-DE" sz="1600" b="1">
                  <a:solidFill>
                    <a:srgbClr val="003366"/>
                  </a:solidFill>
                </a:rPr>
                <a:t>Schritte	Fragen	Ziel</a:t>
              </a:r>
            </a:p>
          </p:txBody>
        </p:sp>
        <p:sp>
          <p:nvSpPr>
            <p:cNvPr id="419866" name="Line 26"/>
            <p:cNvSpPr>
              <a:spLocks noChangeShapeType="1"/>
            </p:cNvSpPr>
            <p:nvPr/>
          </p:nvSpPr>
          <p:spPr bwMode="auto">
            <a:xfrm>
              <a:off x="457" y="906"/>
              <a:ext cx="5239" cy="0"/>
            </a:xfrm>
            <a:prstGeom prst="line">
              <a:avLst/>
            </a:prstGeom>
            <a:noFill/>
            <a:ln w="19050">
              <a:solidFill>
                <a:srgbClr val="0066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19870" name="Group 30"/>
          <p:cNvGrpSpPr>
            <a:grpSpLocks/>
          </p:cNvGrpSpPr>
          <p:nvPr/>
        </p:nvGrpSpPr>
        <p:grpSpPr bwMode="auto">
          <a:xfrm>
            <a:off x="251520" y="3141663"/>
            <a:ext cx="412750" cy="1366837"/>
            <a:chOff x="216" y="1979"/>
            <a:chExt cx="260" cy="861"/>
          </a:xfrm>
        </p:grpSpPr>
        <p:sp>
          <p:nvSpPr>
            <p:cNvPr id="419871" name="AutoShape 31"/>
            <p:cNvSpPr>
              <a:spLocks/>
            </p:cNvSpPr>
            <p:nvPr/>
          </p:nvSpPr>
          <p:spPr bwMode="auto">
            <a:xfrm>
              <a:off x="431" y="2024"/>
              <a:ext cx="45" cy="816"/>
            </a:xfrm>
            <a:prstGeom prst="leftBrace">
              <a:avLst>
                <a:gd name="adj1" fmla="val 151111"/>
                <a:gd name="adj2" fmla="val 50000"/>
              </a:avLst>
            </a:prstGeom>
            <a:noFill/>
            <a:ln w="9525">
              <a:solidFill>
                <a:srgbClr val="0066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419872" name="Text Box 32"/>
            <p:cNvSpPr txBox="1">
              <a:spLocks noChangeArrowheads="1"/>
            </p:cNvSpPr>
            <p:nvPr/>
          </p:nvSpPr>
          <p:spPr bwMode="auto">
            <a:xfrm rot="16200000">
              <a:off x="-52" y="2247"/>
              <a:ext cx="72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/>
              <a:r>
                <a:rPr lang="de-DE" sz="1400" b="1">
                  <a:solidFill>
                    <a:srgbClr val="3366FF"/>
                  </a:solidFill>
                </a:rPr>
                <a:t>1. Termin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9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9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9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9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9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1000"/>
                                        <p:tgtEl>
                                          <p:spTgt spid="419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fm 2008">
  <a:themeElements>
    <a:clrScheme name="afm 2008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fm 2008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ＭＳ Ｐゴシック" pitchFamily="-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ＭＳ Ｐゴシック" pitchFamily="-16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2000" dirty="0" smtClean="0">
            <a:solidFill>
              <a:srgbClr val="1D2D4B"/>
            </a:solidFill>
          </a:defRPr>
        </a:defPPr>
      </a:lstStyle>
    </a:txDef>
  </a:objectDefaults>
  <a:extraClrSchemeLst>
    <a:extraClrScheme>
      <a:clrScheme name="afm 20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fm 20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fm 20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fm 20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fm 20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fm 20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fm 200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fm 200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fm 200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fm 200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fm 200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fm 200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1119</Words>
  <Application>Microsoft Office PowerPoint</Application>
  <PresentationFormat>Bildschirmpräsentation (4:3)</PresentationFormat>
  <Paragraphs>158</Paragraphs>
  <Slides>17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2" baseType="lpstr">
      <vt:lpstr>ＭＳ Ｐゴシック</vt:lpstr>
      <vt:lpstr>Arial</vt:lpstr>
      <vt:lpstr>Times New Roman</vt:lpstr>
      <vt:lpstr>Wingdings</vt:lpstr>
      <vt:lpstr>afm 2008</vt:lpstr>
      <vt:lpstr>Verkaufsleitfaden</vt:lpstr>
      <vt:lpstr>Die 7 Schritte zum Verkaufserfolg (1.)</vt:lpstr>
      <vt:lpstr>1. Schritt: Potentialanalyse</vt:lpstr>
      <vt:lpstr>1. Schritt: Potentialanalyse</vt:lpstr>
      <vt:lpstr>Die 7 Schritte zum Verkaufserfolg (2.)</vt:lpstr>
      <vt:lpstr>2. Schritt: Terminvereinbarung</vt:lpstr>
      <vt:lpstr>Die 7 Schritte zum Verkaufserfolg (3.)</vt:lpstr>
      <vt:lpstr>3. Schritt: Bedarfsanalyse 1 / Motivsuche</vt:lpstr>
      <vt:lpstr>Die 7 Schritte zum Verkaufserfolg (4.)</vt:lpstr>
      <vt:lpstr>4. Schritt: Bedarfsanalyse 2 / Produktauswahl</vt:lpstr>
      <vt:lpstr>4. Schritt: Produktauswahl/Abschluss</vt:lpstr>
      <vt:lpstr>Die 7 Schritte zum Verkaufserfolg (5.)</vt:lpstr>
      <vt:lpstr>5. Schritt: Produktpräsentation (inkl. Berechnung)</vt:lpstr>
      <vt:lpstr>Die 7 Schritte zum Verkaufserfolg (6.)</vt:lpstr>
      <vt:lpstr>6. Schritt: Objektbesichtigung</vt:lpstr>
      <vt:lpstr>Die 7 Schritte zum Verkaufserfolg (7.)</vt:lpstr>
      <vt:lpstr>7. Schritt: Notartermin, Finanzierung, Empfehlung</vt:lpstr>
    </vt:vector>
  </TitlesOfParts>
  <Company>GWF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Kuhl</dc:creator>
  <cp:lastModifiedBy>Marvin Koch</cp:lastModifiedBy>
  <cp:revision>222</cp:revision>
  <dcterms:created xsi:type="dcterms:W3CDTF">2003-01-24T08:48:53Z</dcterms:created>
  <dcterms:modified xsi:type="dcterms:W3CDTF">2017-02-23T13:15:03Z</dcterms:modified>
</cp:coreProperties>
</file>