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xls" ContentType="application/vnd.ms-exce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5"/>
  </p:notesMasterIdLst>
  <p:sldIdLst>
    <p:sldId id="370" r:id="rId2"/>
    <p:sldId id="432" r:id="rId3"/>
    <p:sldId id="433" r:id="rId4"/>
    <p:sldId id="434" r:id="rId5"/>
    <p:sldId id="435" r:id="rId6"/>
    <p:sldId id="436" r:id="rId7"/>
    <p:sldId id="437" r:id="rId8"/>
    <p:sldId id="440" r:id="rId9"/>
    <p:sldId id="438" r:id="rId10"/>
    <p:sldId id="441" r:id="rId11"/>
    <p:sldId id="442" r:id="rId12"/>
    <p:sldId id="443" r:id="rId13"/>
    <p:sldId id="439" r:id="rId14"/>
  </p:sldIdLst>
  <p:sldSz cx="9144000" cy="6858000" type="screen4x3"/>
  <p:notesSz cx="6669088" cy="9926638"/>
  <p:defaultTextStyle>
    <a:defPPr>
      <a:defRPr lang="de-DE"/>
    </a:defPPr>
    <a:lvl1pPr algn="l" rtl="0" fontAlgn="base">
      <a:spcBef>
        <a:spcPct val="0"/>
      </a:spcBef>
      <a:spcAft>
        <a:spcPct val="0"/>
      </a:spcAft>
      <a:defRPr sz="1600" kern="1200">
        <a:solidFill>
          <a:srgbClr val="1D2D4B"/>
        </a:solidFill>
        <a:latin typeface="Arial" charset="0"/>
        <a:ea typeface="ＭＳ Ｐゴシック" pitchFamily="-106" charset="-128"/>
        <a:cs typeface="+mn-cs"/>
      </a:defRPr>
    </a:lvl1pPr>
    <a:lvl2pPr marL="457200" algn="l" rtl="0" fontAlgn="base">
      <a:spcBef>
        <a:spcPct val="0"/>
      </a:spcBef>
      <a:spcAft>
        <a:spcPct val="0"/>
      </a:spcAft>
      <a:defRPr sz="1600" kern="1200">
        <a:solidFill>
          <a:srgbClr val="1D2D4B"/>
        </a:solidFill>
        <a:latin typeface="Arial" charset="0"/>
        <a:ea typeface="ＭＳ Ｐゴシック" pitchFamily="-106" charset="-128"/>
        <a:cs typeface="+mn-cs"/>
      </a:defRPr>
    </a:lvl2pPr>
    <a:lvl3pPr marL="914400" algn="l" rtl="0" fontAlgn="base">
      <a:spcBef>
        <a:spcPct val="0"/>
      </a:spcBef>
      <a:spcAft>
        <a:spcPct val="0"/>
      </a:spcAft>
      <a:defRPr sz="1600" kern="1200">
        <a:solidFill>
          <a:srgbClr val="1D2D4B"/>
        </a:solidFill>
        <a:latin typeface="Arial" charset="0"/>
        <a:ea typeface="ＭＳ Ｐゴシック" pitchFamily="-106" charset="-128"/>
        <a:cs typeface="+mn-cs"/>
      </a:defRPr>
    </a:lvl3pPr>
    <a:lvl4pPr marL="1371600" algn="l" rtl="0" fontAlgn="base">
      <a:spcBef>
        <a:spcPct val="0"/>
      </a:spcBef>
      <a:spcAft>
        <a:spcPct val="0"/>
      </a:spcAft>
      <a:defRPr sz="1600" kern="1200">
        <a:solidFill>
          <a:srgbClr val="1D2D4B"/>
        </a:solidFill>
        <a:latin typeface="Arial" charset="0"/>
        <a:ea typeface="ＭＳ Ｐゴシック" pitchFamily="-106" charset="-128"/>
        <a:cs typeface="+mn-cs"/>
      </a:defRPr>
    </a:lvl4pPr>
    <a:lvl5pPr marL="1828800" algn="l" rtl="0" fontAlgn="base">
      <a:spcBef>
        <a:spcPct val="0"/>
      </a:spcBef>
      <a:spcAft>
        <a:spcPct val="0"/>
      </a:spcAft>
      <a:defRPr sz="1600" kern="1200">
        <a:solidFill>
          <a:srgbClr val="1D2D4B"/>
        </a:solidFill>
        <a:latin typeface="Arial" charset="0"/>
        <a:ea typeface="ＭＳ Ｐゴシック" pitchFamily="-106" charset="-128"/>
        <a:cs typeface="+mn-cs"/>
      </a:defRPr>
    </a:lvl5pPr>
    <a:lvl6pPr marL="2286000" algn="l" defTabSz="914400" rtl="0" eaLnBrk="1" latinLnBrk="0" hangingPunct="1">
      <a:defRPr sz="1600" kern="1200">
        <a:solidFill>
          <a:srgbClr val="1D2D4B"/>
        </a:solidFill>
        <a:latin typeface="Arial" charset="0"/>
        <a:ea typeface="ＭＳ Ｐゴシック" pitchFamily="-106" charset="-128"/>
        <a:cs typeface="+mn-cs"/>
      </a:defRPr>
    </a:lvl6pPr>
    <a:lvl7pPr marL="2743200" algn="l" defTabSz="914400" rtl="0" eaLnBrk="1" latinLnBrk="0" hangingPunct="1">
      <a:defRPr sz="1600" kern="1200">
        <a:solidFill>
          <a:srgbClr val="1D2D4B"/>
        </a:solidFill>
        <a:latin typeface="Arial" charset="0"/>
        <a:ea typeface="ＭＳ Ｐゴシック" pitchFamily="-106" charset="-128"/>
        <a:cs typeface="+mn-cs"/>
      </a:defRPr>
    </a:lvl7pPr>
    <a:lvl8pPr marL="3200400" algn="l" defTabSz="914400" rtl="0" eaLnBrk="1" latinLnBrk="0" hangingPunct="1">
      <a:defRPr sz="1600" kern="1200">
        <a:solidFill>
          <a:srgbClr val="1D2D4B"/>
        </a:solidFill>
        <a:latin typeface="Arial" charset="0"/>
        <a:ea typeface="ＭＳ Ｐゴシック" pitchFamily="-106" charset="-128"/>
        <a:cs typeface="+mn-cs"/>
      </a:defRPr>
    </a:lvl8pPr>
    <a:lvl9pPr marL="3657600" algn="l" defTabSz="914400" rtl="0" eaLnBrk="1" latinLnBrk="0" hangingPunct="1">
      <a:defRPr sz="1600" kern="1200">
        <a:solidFill>
          <a:srgbClr val="1D2D4B"/>
        </a:solidFill>
        <a:latin typeface="Arial" charset="0"/>
        <a:ea typeface="ＭＳ Ｐゴシック" pitchFamily="-10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C0C0C0"/>
    <a:srgbClr val="DDDDDD"/>
    <a:srgbClr val="D6D6D6"/>
    <a:srgbClr val="3D75CF"/>
    <a:srgbClr val="5F5FD7"/>
    <a:srgbClr val="3333CC"/>
    <a:srgbClr val="1D2D4B"/>
  </p:clrMru>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140" y="-84"/>
      </p:cViewPr>
      <p:guideLst>
        <p:guide orient="horz" pos="663"/>
        <p:guide/>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Arbeitsblat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de-DE"/>
  <c:chart>
    <c:autoTitleDeleted val="1"/>
    <c:view3D>
      <c:rotX val="30"/>
      <c:perspective val="0"/>
    </c:view3D>
    <c:plotArea>
      <c:layout/>
      <c:pie3DChart>
        <c:varyColors val="1"/>
        <c:ser>
          <c:idx val="0"/>
          <c:order val="0"/>
          <c:tx>
            <c:strRef>
              <c:f>Tabelle1!$B$1</c:f>
              <c:strCache>
                <c:ptCount val="1"/>
                <c:pt idx="0">
                  <c:v>Umsätze</c:v>
                </c:pt>
              </c:strCache>
            </c:strRef>
          </c:tx>
          <c:spPr>
            <a:gradFill rotWithShape="0">
              <a:gsLst>
                <a:gs pos="0">
                  <a:srgbClr val="9BC1FF"/>
                </a:gs>
                <a:gs pos="100000">
                  <a:srgbClr val="3F80CD"/>
                </a:gs>
              </a:gsLst>
              <a:lin ang="5400000"/>
            </a:gradFill>
            <a:ln w="25397">
              <a:noFill/>
            </a:ln>
            <a:effectLst>
              <a:outerShdw dist="35921" dir="2700000" algn="br">
                <a:srgbClr val="000000"/>
              </a:outerShdw>
            </a:effectLst>
          </c:spPr>
          <c:explosion val="25"/>
          <c:dPt>
            <c:idx val="0"/>
            <c:spPr>
              <a:solidFill>
                <a:schemeClr val="accent2">
                  <a:lumMod val="60000"/>
                  <a:lumOff val="40000"/>
                </a:schemeClr>
              </a:solidFill>
              <a:ln w="25397">
                <a:noFill/>
              </a:ln>
              <a:effectLst>
                <a:outerShdw dist="35921" dir="2700000" algn="br">
                  <a:srgbClr val="000000"/>
                </a:outerShdw>
              </a:effectLst>
            </c:spPr>
          </c:dPt>
          <c:dPt>
            <c:idx val="1"/>
            <c:spPr>
              <a:solidFill>
                <a:schemeClr val="accent2">
                  <a:lumMod val="50000"/>
                </a:schemeClr>
              </a:solidFill>
              <a:ln w="25397">
                <a:noFill/>
              </a:ln>
              <a:effectLst>
                <a:outerShdw dist="35921" dir="2700000" algn="br">
                  <a:srgbClr val="000000"/>
                </a:outerShdw>
              </a:effectLst>
            </c:spPr>
          </c:dPt>
          <c:dPt>
            <c:idx val="2"/>
            <c:spPr>
              <a:solidFill>
                <a:schemeClr val="accent2">
                  <a:lumMod val="75000"/>
                </a:schemeClr>
              </a:solidFill>
              <a:ln w="25397">
                <a:noFill/>
              </a:ln>
              <a:effectLst>
                <a:outerShdw dist="35921" dir="2700000" algn="br">
                  <a:srgbClr val="000000"/>
                </a:outerShdw>
              </a:effectLst>
            </c:spPr>
          </c:dPt>
          <c:dLbls>
            <c:dLbl>
              <c:idx val="0"/>
              <c:layout>
                <c:manualLayout>
                  <c:x val="-6.4743700787401673E-2"/>
                  <c:y val="-9.4116019752903846E-2"/>
                </c:manualLayout>
              </c:layout>
              <c:tx>
                <c:rich>
                  <a:bodyPr/>
                  <a:lstStyle/>
                  <a:p>
                    <a:pPr>
                      <a:defRPr sz="1600" b="0" i="0" u="none" strike="noStrike" baseline="0">
                        <a:solidFill>
                          <a:srgbClr val="FFCC99"/>
                        </a:solidFill>
                        <a:latin typeface="Calibri"/>
                        <a:ea typeface="Calibri"/>
                        <a:cs typeface="Calibri"/>
                      </a:defRPr>
                    </a:pPr>
                    <a:r>
                      <a:rPr lang="en-US" dirty="0">
                        <a:solidFill>
                          <a:schemeClr val="accent2">
                            <a:lumMod val="60000"/>
                            <a:lumOff val="40000"/>
                          </a:schemeClr>
                        </a:solidFill>
                      </a:rPr>
                      <a:t>Liquide Mittel (Reserve)</a:t>
                    </a:r>
                  </a:p>
                </c:rich>
              </c:tx>
              <c:spPr>
                <a:noFill/>
                <a:ln w="25397">
                  <a:noFill/>
                </a:ln>
              </c:spPr>
              <c:dLblPos val="bestFit"/>
              <c:showCatName val="1"/>
            </c:dLbl>
            <c:dLbl>
              <c:idx val="1"/>
              <c:layout>
                <c:manualLayout>
                  <c:x val="-0.32562572178477733"/>
                  <c:y val="-5.0049357336942719E-2"/>
                </c:manualLayout>
              </c:layout>
              <c:tx>
                <c:rich>
                  <a:bodyPr/>
                  <a:lstStyle/>
                  <a:p>
                    <a:pPr>
                      <a:defRPr sz="1600" b="0" i="0" u="none" strike="noStrike" baseline="0">
                        <a:solidFill>
                          <a:srgbClr val="993300"/>
                        </a:solidFill>
                        <a:latin typeface="Calibri"/>
                        <a:ea typeface="Calibri"/>
                        <a:cs typeface="Calibri"/>
                      </a:defRPr>
                    </a:pPr>
                    <a:r>
                      <a:rPr lang="en-US" dirty="0">
                        <a:solidFill>
                          <a:schemeClr val="accent2">
                            <a:lumMod val="50000"/>
                          </a:schemeClr>
                        </a:solidFill>
                      </a:rPr>
                      <a:t>Depot (Geldwerte / Substanzwerte)</a:t>
                    </a:r>
                  </a:p>
                </c:rich>
              </c:tx>
              <c:spPr>
                <a:noFill/>
                <a:ln w="25397">
                  <a:noFill/>
                </a:ln>
              </c:spPr>
              <c:dLblPos val="bestFit"/>
              <c:showCatName val="1"/>
            </c:dLbl>
            <c:dLbl>
              <c:idx val="2"/>
              <c:layout>
                <c:manualLayout>
                  <c:x val="2.6230889107611514E-2"/>
                  <c:y val="-9.0984251968503946E-2"/>
                </c:manualLayout>
              </c:layout>
              <c:tx>
                <c:rich>
                  <a:bodyPr/>
                  <a:lstStyle/>
                  <a:p>
                    <a:pPr>
                      <a:defRPr sz="1800" b="0" i="0" u="none" strike="noStrike" baseline="0">
                        <a:solidFill>
                          <a:srgbClr val="FF6600"/>
                        </a:solidFill>
                        <a:latin typeface="Calibri"/>
                        <a:ea typeface="Calibri"/>
                        <a:cs typeface="Calibri"/>
                      </a:defRPr>
                    </a:pPr>
                    <a:r>
                      <a:rPr lang="en-US" dirty="0">
                        <a:solidFill>
                          <a:schemeClr val="accent2">
                            <a:lumMod val="75000"/>
                          </a:schemeClr>
                        </a:solidFill>
                      </a:rPr>
                      <a:t>Beteiligungen</a:t>
                    </a:r>
                  </a:p>
                </c:rich>
              </c:tx>
              <c:spPr>
                <a:noFill/>
                <a:ln w="25397">
                  <a:noFill/>
                </a:ln>
              </c:spPr>
              <c:dLblPos val="bestFit"/>
              <c:showCatName val="1"/>
            </c:dLbl>
            <c:spPr>
              <a:noFill/>
              <a:ln w="25397">
                <a:noFill/>
              </a:ln>
            </c:spPr>
            <c:txPr>
              <a:bodyPr/>
              <a:lstStyle/>
              <a:p>
                <a:pPr>
                  <a:defRPr sz="1800" b="0" i="0" u="none" strike="noStrike" baseline="0">
                    <a:solidFill>
                      <a:srgbClr val="000000"/>
                    </a:solidFill>
                    <a:latin typeface="Calibri"/>
                    <a:ea typeface="Calibri"/>
                    <a:cs typeface="Calibri"/>
                  </a:defRPr>
                </a:pPr>
                <a:endParaRPr lang="de-DE"/>
              </a:p>
            </c:txPr>
            <c:showCatName val="1"/>
          </c:dLbls>
          <c:cat>
            <c:strRef>
              <c:f>Tabelle1!$A$2:$A$4</c:f>
              <c:strCache>
                <c:ptCount val="3"/>
                <c:pt idx="0">
                  <c:v>Liquide Mittel (Reserve)</c:v>
                </c:pt>
                <c:pt idx="1">
                  <c:v>Depot (Geldwerte / Substanzwerte)</c:v>
                </c:pt>
                <c:pt idx="2">
                  <c:v>Beteiligungen</c:v>
                </c:pt>
              </c:strCache>
            </c:strRef>
          </c:cat>
          <c:val>
            <c:numRef>
              <c:f>Tabelle1!$B$2:$B$4</c:f>
              <c:numCache>
                <c:formatCode>General</c:formatCode>
                <c:ptCount val="3"/>
                <c:pt idx="0">
                  <c:v>1</c:v>
                </c:pt>
                <c:pt idx="1">
                  <c:v>1</c:v>
                </c:pt>
                <c:pt idx="2">
                  <c:v>1</c:v>
                </c:pt>
              </c:numCache>
            </c:numRef>
          </c:val>
        </c:ser>
        <c:dLbls>
          <c:showCatName val="1"/>
        </c:dLbls>
      </c:pie3DChart>
      <c:spPr>
        <a:noFill/>
        <a:ln w="25397">
          <a:noFill/>
        </a:ln>
      </c:spPr>
    </c:plotArea>
    <c:plotVisOnly val="1"/>
    <c:dispBlanksAs val="zero"/>
  </c:chart>
  <c:spPr>
    <a:solidFill>
      <a:srgbClr val="FFFFFF"/>
    </a:solidFill>
    <a:ln w="3175">
      <a:noFill/>
      <a:prstDash val="solid"/>
    </a:ln>
  </c:spPr>
  <c:txPr>
    <a:bodyPr/>
    <a:lstStyle/>
    <a:p>
      <a:pPr>
        <a:defRPr sz="1800" b="0" i="0" u="none" strike="noStrike" baseline="0">
          <a:solidFill>
            <a:srgbClr val="000000"/>
          </a:solidFill>
          <a:latin typeface="Calibri"/>
          <a:ea typeface="Calibri"/>
          <a:cs typeface="Calibri"/>
        </a:defRPr>
      </a:pPr>
      <a:endParaRPr lang="de-DE"/>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138504-5F12-F041-8EF7-6EDEDA2A6AD7}" type="doc">
      <dgm:prSet loTypeId="urn:microsoft.com/office/officeart/2005/8/layout/arrow5" loCatId="relationship" qsTypeId="urn:microsoft.com/office/officeart/2005/8/quickstyle/3D1" qsCatId="3D" csTypeId="urn:microsoft.com/office/officeart/2005/8/colors/accent1_2" csCatId="accent1" phldr="1"/>
      <dgm:spPr/>
      <dgm:t>
        <a:bodyPr/>
        <a:lstStyle/>
        <a:p>
          <a:endParaRPr lang="de-DE"/>
        </a:p>
      </dgm:t>
    </dgm:pt>
    <dgm:pt modelId="{729950C2-51AB-4D41-B76C-11E36E77FA80}">
      <dgm:prSet phldrT="[Text]"/>
      <dgm:spPr>
        <a:solidFill>
          <a:schemeClr val="accent6">
            <a:lumMod val="60000"/>
            <a:lumOff val="40000"/>
          </a:schemeClr>
        </a:solidFill>
      </dgm:spPr>
      <dgm:t>
        <a:bodyPr/>
        <a:lstStyle/>
        <a:p>
          <a:r>
            <a:rPr lang="de-DE" dirty="0" smtClean="0"/>
            <a:t>Volatilität</a:t>
          </a:r>
          <a:endParaRPr lang="de-DE" dirty="0"/>
        </a:p>
      </dgm:t>
    </dgm:pt>
    <dgm:pt modelId="{7FBE06E7-7DEC-D14B-A60C-43128C8B817B}" type="parTrans" cxnId="{34E92C5E-1059-FC47-9A1B-85A3CD48FDEF}">
      <dgm:prSet/>
      <dgm:spPr/>
      <dgm:t>
        <a:bodyPr/>
        <a:lstStyle/>
        <a:p>
          <a:endParaRPr lang="de-DE"/>
        </a:p>
      </dgm:t>
    </dgm:pt>
    <dgm:pt modelId="{CA2DE844-46C6-EF43-A36C-B09122EB8C3A}" type="sibTrans" cxnId="{34E92C5E-1059-FC47-9A1B-85A3CD48FDEF}">
      <dgm:prSet/>
      <dgm:spPr/>
      <dgm:t>
        <a:bodyPr/>
        <a:lstStyle/>
        <a:p>
          <a:endParaRPr lang="de-DE"/>
        </a:p>
      </dgm:t>
    </dgm:pt>
    <dgm:pt modelId="{F64E0A65-47F2-0743-A2BF-7AD1BB5B5514}">
      <dgm:prSet/>
      <dgm:spPr>
        <a:solidFill>
          <a:schemeClr val="accent6">
            <a:lumMod val="75000"/>
          </a:schemeClr>
        </a:solidFill>
      </dgm:spPr>
      <dgm:t>
        <a:bodyPr/>
        <a:lstStyle/>
        <a:p>
          <a:r>
            <a:rPr lang="de-DE" dirty="0" smtClean="0"/>
            <a:t>Maximum </a:t>
          </a:r>
          <a:r>
            <a:rPr lang="de-DE" dirty="0" smtClean="0">
              <a:solidFill>
                <a:schemeClr val="bg1"/>
              </a:solidFill>
            </a:rPr>
            <a:t>Draw</a:t>
          </a:r>
          <a:r>
            <a:rPr lang="de-DE" dirty="0" smtClean="0"/>
            <a:t> Down</a:t>
          </a:r>
          <a:endParaRPr lang="de-DE" dirty="0"/>
        </a:p>
      </dgm:t>
    </dgm:pt>
    <dgm:pt modelId="{4A00EF53-2157-0940-A619-35BEA614A7DE}" type="parTrans" cxnId="{4BC4746F-6640-3F49-A2EB-59B179E9A327}">
      <dgm:prSet/>
      <dgm:spPr/>
      <dgm:t>
        <a:bodyPr/>
        <a:lstStyle/>
        <a:p>
          <a:endParaRPr lang="de-DE"/>
        </a:p>
      </dgm:t>
    </dgm:pt>
    <dgm:pt modelId="{A9BD493D-B2C9-C34A-9964-DA92103B1D48}" type="sibTrans" cxnId="{4BC4746F-6640-3F49-A2EB-59B179E9A327}">
      <dgm:prSet/>
      <dgm:spPr/>
      <dgm:t>
        <a:bodyPr/>
        <a:lstStyle/>
        <a:p>
          <a:endParaRPr lang="de-DE"/>
        </a:p>
      </dgm:t>
    </dgm:pt>
    <dgm:pt modelId="{92F070F8-757A-8647-9834-2B95AC1C9846}" type="pres">
      <dgm:prSet presAssocID="{16138504-5F12-F041-8EF7-6EDEDA2A6AD7}" presName="diagram" presStyleCnt="0">
        <dgm:presLayoutVars>
          <dgm:dir/>
          <dgm:resizeHandles val="exact"/>
        </dgm:presLayoutVars>
      </dgm:prSet>
      <dgm:spPr/>
      <dgm:t>
        <a:bodyPr/>
        <a:lstStyle/>
        <a:p>
          <a:endParaRPr lang="de-DE"/>
        </a:p>
      </dgm:t>
    </dgm:pt>
    <dgm:pt modelId="{6053D3A5-2360-2E4D-AF80-75031EF27DBA}" type="pres">
      <dgm:prSet presAssocID="{729950C2-51AB-4D41-B76C-11E36E77FA80}" presName="arrow" presStyleLbl="node1" presStyleIdx="0" presStyleCnt="2" custScaleX="100036">
        <dgm:presLayoutVars>
          <dgm:bulletEnabled val="1"/>
        </dgm:presLayoutVars>
      </dgm:prSet>
      <dgm:spPr/>
      <dgm:t>
        <a:bodyPr/>
        <a:lstStyle/>
        <a:p>
          <a:endParaRPr lang="de-DE"/>
        </a:p>
      </dgm:t>
    </dgm:pt>
    <dgm:pt modelId="{B902CA95-27AA-8741-AD0D-A6907DB75F83}" type="pres">
      <dgm:prSet presAssocID="{F64E0A65-47F2-0743-A2BF-7AD1BB5B5514}" presName="arrow" presStyleLbl="node1" presStyleIdx="1" presStyleCnt="2" custScaleX="100036">
        <dgm:presLayoutVars>
          <dgm:bulletEnabled val="1"/>
        </dgm:presLayoutVars>
      </dgm:prSet>
      <dgm:spPr/>
      <dgm:t>
        <a:bodyPr/>
        <a:lstStyle/>
        <a:p>
          <a:endParaRPr lang="de-DE"/>
        </a:p>
      </dgm:t>
    </dgm:pt>
  </dgm:ptLst>
  <dgm:cxnLst>
    <dgm:cxn modelId="{84EE8A10-58D9-49A7-B9D2-7BC95FF7477D}" type="presOf" srcId="{16138504-5F12-F041-8EF7-6EDEDA2A6AD7}" destId="{92F070F8-757A-8647-9834-2B95AC1C9846}" srcOrd="0" destOrd="0" presId="urn:microsoft.com/office/officeart/2005/8/layout/arrow5"/>
    <dgm:cxn modelId="{53A1A0E1-091D-404C-AE42-839CD8307FD5}" type="presOf" srcId="{F64E0A65-47F2-0743-A2BF-7AD1BB5B5514}" destId="{B902CA95-27AA-8741-AD0D-A6907DB75F83}" srcOrd="0" destOrd="0" presId="urn:microsoft.com/office/officeart/2005/8/layout/arrow5"/>
    <dgm:cxn modelId="{34E92C5E-1059-FC47-9A1B-85A3CD48FDEF}" srcId="{16138504-5F12-F041-8EF7-6EDEDA2A6AD7}" destId="{729950C2-51AB-4D41-B76C-11E36E77FA80}" srcOrd="0" destOrd="0" parTransId="{7FBE06E7-7DEC-D14B-A60C-43128C8B817B}" sibTransId="{CA2DE844-46C6-EF43-A36C-B09122EB8C3A}"/>
    <dgm:cxn modelId="{4BC4746F-6640-3F49-A2EB-59B179E9A327}" srcId="{16138504-5F12-F041-8EF7-6EDEDA2A6AD7}" destId="{F64E0A65-47F2-0743-A2BF-7AD1BB5B5514}" srcOrd="1" destOrd="0" parTransId="{4A00EF53-2157-0940-A619-35BEA614A7DE}" sibTransId="{A9BD493D-B2C9-C34A-9964-DA92103B1D48}"/>
    <dgm:cxn modelId="{5BA2260D-21FD-43F9-98A1-D0A63CAD1F08}" type="presOf" srcId="{729950C2-51AB-4D41-B76C-11E36E77FA80}" destId="{6053D3A5-2360-2E4D-AF80-75031EF27DBA}" srcOrd="0" destOrd="0" presId="urn:microsoft.com/office/officeart/2005/8/layout/arrow5"/>
    <dgm:cxn modelId="{5B83815A-EB68-45D6-9D46-2A499171C61C}" type="presParOf" srcId="{92F070F8-757A-8647-9834-2B95AC1C9846}" destId="{6053D3A5-2360-2E4D-AF80-75031EF27DBA}" srcOrd="0" destOrd="0" presId="urn:microsoft.com/office/officeart/2005/8/layout/arrow5"/>
    <dgm:cxn modelId="{9FE52A50-13D2-46BE-A62A-87FC10678625}" type="presParOf" srcId="{92F070F8-757A-8647-9834-2B95AC1C9846}" destId="{B902CA95-27AA-8741-AD0D-A6907DB75F83}" srcOrd="1" destOrd="0" presId="urn:microsoft.com/office/officeart/2005/8/layout/arrow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053D3A5-2360-2E4D-AF80-75031EF27DBA}">
      <dsp:nvSpPr>
        <dsp:cNvPr id="0" name=""/>
        <dsp:cNvSpPr/>
      </dsp:nvSpPr>
      <dsp:spPr>
        <a:xfrm rot="16200000">
          <a:off x="395" y="595"/>
          <a:ext cx="3276588" cy="3275409"/>
        </a:xfrm>
        <a:prstGeom prst="downArrow">
          <a:avLst>
            <a:gd name="adj1" fmla="val 50000"/>
            <a:gd name="adj2" fmla="val 35000"/>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de-DE" sz="3300" kern="1200" dirty="0" smtClean="0"/>
            <a:t>Volatilität</a:t>
          </a:r>
          <a:endParaRPr lang="de-DE" sz="3300" kern="1200" dirty="0"/>
        </a:p>
      </dsp:txBody>
      <dsp:txXfrm rot="16200000">
        <a:off x="395" y="595"/>
        <a:ext cx="3276588" cy="3275409"/>
      </dsp:txXfrm>
    </dsp:sp>
    <dsp:sp modelId="{B902CA95-27AA-8741-AD0D-A6907DB75F83}">
      <dsp:nvSpPr>
        <dsp:cNvPr id="0" name=""/>
        <dsp:cNvSpPr/>
      </dsp:nvSpPr>
      <dsp:spPr>
        <a:xfrm rot="5400000">
          <a:off x="4038216" y="595"/>
          <a:ext cx="3276588" cy="3275409"/>
        </a:xfrm>
        <a:prstGeom prst="downArrow">
          <a:avLst>
            <a:gd name="adj1" fmla="val 50000"/>
            <a:gd name="adj2" fmla="val 35000"/>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de-DE" sz="3300" kern="1200" dirty="0" smtClean="0"/>
            <a:t>Maximum </a:t>
          </a:r>
          <a:r>
            <a:rPr lang="de-DE" sz="3300" kern="1200" dirty="0" smtClean="0">
              <a:solidFill>
                <a:schemeClr val="bg1"/>
              </a:solidFill>
            </a:rPr>
            <a:t>Draw</a:t>
          </a:r>
          <a:r>
            <a:rPr lang="de-DE" sz="3300" kern="1200" dirty="0" smtClean="0"/>
            <a:t> Down</a:t>
          </a:r>
          <a:endParaRPr lang="de-DE" sz="3300" kern="1200" dirty="0"/>
        </a:p>
      </dsp:txBody>
      <dsp:txXfrm rot="5400000">
        <a:off x="4038216" y="595"/>
        <a:ext cx="3276588" cy="3275409"/>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4"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solidFill>
                  <a:schemeClr val="tx1"/>
                </a:solidFill>
              </a:defRPr>
            </a:lvl1pPr>
          </a:lstStyle>
          <a:p>
            <a:pPr>
              <a:defRPr/>
            </a:pPr>
            <a:endParaRPr lang="de-DE" dirty="0"/>
          </a:p>
        </p:txBody>
      </p:sp>
      <p:sp>
        <p:nvSpPr>
          <p:cNvPr id="15363" name="Rectangle 3"/>
          <p:cNvSpPr>
            <a:spLocks noGrp="1" noChangeArrowheads="1"/>
          </p:cNvSpPr>
          <p:nvPr>
            <p:ph type="dt"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solidFill>
                  <a:schemeClr val="tx1"/>
                </a:solidFill>
              </a:defRPr>
            </a:lvl1pPr>
          </a:lstStyle>
          <a:p>
            <a:pPr>
              <a:defRPr/>
            </a:pPr>
            <a:endParaRPr lang="de-DE" dirty="0"/>
          </a:p>
        </p:txBody>
      </p:sp>
      <p:sp>
        <p:nvSpPr>
          <p:cNvPr id="13316"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5366" name="Rectangle 6"/>
          <p:cNvSpPr>
            <a:spLocks noGrp="1" noChangeArrowheads="1"/>
          </p:cNvSpPr>
          <p:nvPr>
            <p:ph type="ftr" sz="quarter" idx="4"/>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solidFill>
                  <a:schemeClr val="tx1"/>
                </a:solidFill>
              </a:defRPr>
            </a:lvl1pPr>
          </a:lstStyle>
          <a:p>
            <a:pPr>
              <a:defRPr/>
            </a:pPr>
            <a:endParaRPr lang="de-DE" dirty="0"/>
          </a:p>
        </p:txBody>
      </p:sp>
      <p:sp>
        <p:nvSpPr>
          <p:cNvPr id="15367" name="Rectangle 7"/>
          <p:cNvSpPr>
            <a:spLocks noGrp="1" noChangeArrowheads="1"/>
          </p:cNvSpPr>
          <p:nvPr>
            <p:ph type="sldNum" sz="quarter" idx="5"/>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solidFill>
                  <a:schemeClr val="tx1"/>
                </a:solidFill>
              </a:defRPr>
            </a:lvl1pPr>
          </a:lstStyle>
          <a:p>
            <a:pPr>
              <a:defRPr/>
            </a:pPr>
            <a:fld id="{A79B9B38-6CD7-4D07-A678-E3B05095316C}" type="slidenum">
              <a:rPr lang="de-DE"/>
              <a:pPr>
                <a:defRPr/>
              </a:pPr>
              <a:t>‹Nr.›</a:t>
            </a:fld>
            <a:endParaRPr lang="de-DE"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ＭＳ Ｐゴシック" pitchFamily="-106" charset="-128"/>
        <a:cs typeface="ＭＳ Ｐゴシック" pitchFamily="-106" charset="-128"/>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pitchFamily="-106"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pitchFamily="-106"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pitchFamily="-106"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pitchFamily="-10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17BB338C-70D3-4BF3-A226-08D63ED1B355}" type="slidenum">
              <a:rPr lang="de-DE"/>
              <a:pPr/>
              <a:t>2</a:t>
            </a:fld>
            <a:endParaRPr lang="de-DE" dirty="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r>
              <a:rPr lang="de-DE" dirty="0" smtClean="0">
                <a:solidFill>
                  <a:srgbClr val="1D2D4B"/>
                </a:solidFill>
                <a:latin typeface="Arial" charset="0"/>
              </a:rPr>
              <a:t>Die idealtypische Anlageform würde alle Ansprüche in höchstem Maße erfüllen. Nur leider gibt es eine derartige Anlageform, die dann als die „Eier legende Wollmilchsau“ bezeichnet werden dürfte, nicht.</a:t>
            </a:r>
          </a:p>
          <a:p>
            <a:pPr eaLnBrk="1" hangingPunct="1"/>
            <a:endParaRPr lang="de-DE" dirty="0"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p:spPr>
        <p:txBody>
          <a:bodyPr/>
          <a:lstStyle/>
          <a:p>
            <a:pPr>
              <a:buFontTx/>
              <a:buChar char="-"/>
            </a:pPr>
            <a:r>
              <a:rPr lang="de-DE" dirty="0" smtClean="0"/>
              <a:t>Fähigkeit von Personen, Träger von Rechten und Pflichten zu sein</a:t>
            </a:r>
          </a:p>
          <a:p>
            <a:endParaRPr lang="de-DE"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p:spPr>
        <p:txBody>
          <a:bodyPr/>
          <a:lstStyle/>
          <a:p>
            <a:pPr>
              <a:buFontTx/>
              <a:buChar char="-"/>
            </a:pPr>
            <a:r>
              <a:rPr lang="de-DE" dirty="0" smtClean="0"/>
              <a:t>Fähigkeit von Personen, Träger von Rechten und Pflichten zu sein</a:t>
            </a:r>
          </a:p>
          <a:p>
            <a:endParaRPr lang="de-DE"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5AF1D782-6BFC-463B-A57A-0C74AF5F9171}" type="slidenum">
              <a:rPr lang="de-DE"/>
              <a:pPr/>
              <a:t>13</a:t>
            </a:fld>
            <a:endParaRPr lang="de-DE" dirty="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de-DE" dirty="0" smtClean="0">
                <a:latin typeface="Arial" charset="0"/>
              </a:rPr>
              <a:t>Durch die Betrachtung mit dem modernen Ansatz des maximalen Verlustrisikos innerhalb der genutzten Software, können die Risikostrukturen der Portfolios (Depots) den tatsächlichen Wünschen / Vorgaben der Anleger angepasst werden.</a:t>
            </a:r>
          </a:p>
          <a:p>
            <a:pPr eaLnBrk="1" hangingPunct="1"/>
            <a:r>
              <a:rPr lang="de-DE" dirty="0" smtClean="0">
                <a:latin typeface="Arial" charset="0"/>
              </a:rPr>
              <a:t>Der bisherige Ansatz, welcher insbesondere auf die Volatilität abgestellt hat, sorgte dafür, dass die Depots häufig wesentlich höhere Risiken beinhalteten, als dies seitens der Investoren vermutet wurde.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B0C3AF56-F440-4063-9B06-93D497941C0A}" type="slidenum">
              <a:rPr lang="de-DE"/>
              <a:pPr/>
              <a:t>3</a:t>
            </a:fld>
            <a:endParaRPr lang="de-DE" dirty="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r>
              <a:rPr lang="de-DE" dirty="0" smtClean="0">
                <a:solidFill>
                  <a:srgbClr val="1D2D4B"/>
                </a:solidFill>
                <a:latin typeface="Arial" charset="0"/>
              </a:rPr>
              <a:t>Durch die richtige Mischung von verschiedenen Anlageformen können Anleger alle Ziele berücksichtigen: Die Renditechancen eines Vermögensportfolios steigen bei gleichzeitig steigender Sicherheit und ein Teil des Vermögens bleibt flexibel. Für diese Erkenntnis erhielt der Amerikaner Harry M. Markowitz 1990 den Nobelpreis für Wirtschaftswissenschaften.</a:t>
            </a:r>
            <a:endParaRPr lang="de-DE" dirty="0" smtClean="0">
              <a:latin typeface="Arial" charset="0"/>
            </a:endParaRPr>
          </a:p>
          <a:p>
            <a:pPr eaLnBrk="1" hangingPunct="1"/>
            <a:endParaRPr lang="de-DE" dirty="0"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DF042A9D-6BC0-4834-B422-A56776D9A6A1}" type="slidenum">
              <a:rPr lang="de-DE"/>
              <a:pPr/>
              <a:t>4</a:t>
            </a:fld>
            <a:endParaRPr lang="de-DE" dirty="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r>
              <a:rPr lang="de-DE" dirty="0" smtClean="0">
                <a:solidFill>
                  <a:srgbClr val="1D2D4B"/>
                </a:solidFill>
                <a:latin typeface="Arial" charset="0"/>
              </a:rPr>
              <a:t>Die am Markt vorhandenen Anlagemöglichkeiten erfüllen in größerem Maße nur ein oder zwei Anlageziele und „schwächeln“ dann spätestens bei der Realisierung der dritten Zielgröße.</a:t>
            </a:r>
          </a:p>
          <a:p>
            <a:pPr eaLnBrk="1" hangingPunct="1"/>
            <a:endParaRPr lang="de-DE" dirty="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9442A240-A08E-48B9-9876-BA9D5A86AB38}" type="slidenum">
              <a:rPr lang="de-DE"/>
              <a:pPr/>
              <a:t>5</a:t>
            </a:fld>
            <a:endParaRPr lang="de-DE"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de-DE" dirty="0" smtClean="0">
                <a:solidFill>
                  <a:srgbClr val="1D2D4B"/>
                </a:solidFill>
                <a:latin typeface="Arial" charset="0"/>
              </a:rPr>
              <a:t>Die scheinbar simple Weisheit: „Never put all your eggs in one basket!“, oder: „Nicht alles auf eine Karte setzen!“, ist die Grundlage der modernen Portfoliotheorie und die aus ihr entwickelten Methoden der systematischen Vermögensstrukturierung („Asset Allocation“) bilden die wichtigste Basis einer professionellen Anlagestrategie.</a:t>
            </a:r>
          </a:p>
          <a:p>
            <a:pPr eaLnBrk="1" hangingPunct="1"/>
            <a:r>
              <a:rPr lang="de-DE" dirty="0" smtClean="0">
                <a:solidFill>
                  <a:srgbClr val="1D2D4B"/>
                </a:solidFill>
                <a:latin typeface="Arial" charset="0"/>
              </a:rPr>
              <a:t>In einer wegweisenden Studie zeigten die Finanzexperten Brinson, Hood und Beebower bereits 1986, dass Vermögensstrukturierung mehr als alle anderen Faktoren die langfristige Performance eines Anlegerportfolios bestimmt. Ein Studienergebnis, das nach wie vor seine Gültigkeit besitzt, wie eine Aktualisierung von 1996 zeigt: demnach wird die Performance eines Portfolios zu 91,5 % durch die „Asset Allocation“ bestimmt. Die individuelle Investitionsauswahl bestimmt nur 4,6 % der Performance, andere Faktoren wie zum Beispiel das „Market Timing“ (1,8 %) beeinflussen es zusammen nur zu 3,9 %.</a:t>
            </a:r>
            <a:endParaRPr lang="de-DE" dirty="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DC5EEC7E-8623-4EFF-9BFD-232E781E7536}" type="slidenum">
              <a:rPr lang="de-DE"/>
              <a:pPr/>
              <a:t>6</a:t>
            </a:fld>
            <a:endParaRPr lang="de-DE"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algn="just" defTabSz="966788">
              <a:spcBef>
                <a:spcPct val="50000"/>
              </a:spcBef>
            </a:pPr>
            <a:r>
              <a:rPr lang="de-DE" dirty="0" smtClean="0">
                <a:solidFill>
                  <a:srgbClr val="1D2D4B"/>
                </a:solidFill>
                <a:latin typeface="Arial" charset="0"/>
              </a:rPr>
              <a:t>Die oben dargestellte Grafik gibt das Ergebnis einer wissenschaftlichen Studie wieder, die die Rendite- und Risikostruktur von Anlegerportfolios bei unterschiedlicher Beimischung von geschlossenen Fonds untersucht. Grundlage sind Werte eines fünfzehnjährigen Betrachtungszeitraumes von 1991 bis 2006.</a:t>
            </a:r>
          </a:p>
          <a:p>
            <a:pPr algn="just" defTabSz="966788">
              <a:spcBef>
                <a:spcPct val="50000"/>
              </a:spcBef>
            </a:pPr>
            <a:r>
              <a:rPr lang="de-DE" dirty="0" smtClean="0">
                <a:solidFill>
                  <a:srgbClr val="1D2D4B"/>
                </a:solidFill>
                <a:latin typeface="Arial" charset="0"/>
              </a:rPr>
              <a:t>Es zeigt sich, dass die durchschnittlichen Renditen von 5,92 % auf 7,2 % steigen, wenn einem reinen Aktien/Renten-Portfolio sukzessive geschlossene Fonds beigemischt werden. Gleichzeitig sinkt das Risiko für das Gesamtportfolio. </a:t>
            </a:r>
            <a:r>
              <a:rPr lang="de-DE" dirty="0" smtClean="0">
                <a:solidFill>
                  <a:srgbClr val="1D2D4B"/>
                </a:solidFill>
                <a:latin typeface="Arial" charset="0"/>
                <a:cs typeface="Arial" charset="0"/>
              </a:rPr>
              <a:t>Bei einer Beimischung von 50 % geschlossener Fonds sinkt das Risiko auf </a:t>
            </a:r>
            <a:r>
              <a:rPr lang="en-US" dirty="0" smtClean="0">
                <a:solidFill>
                  <a:srgbClr val="1D2D4B"/>
                </a:solidFill>
                <a:latin typeface="Arial" charset="0"/>
                <a:cs typeface="Arial" charset="0"/>
              </a:rPr>
              <a:t>± 4,85 Prozentpunkte, so </a:t>
            </a:r>
            <a:r>
              <a:rPr lang="de-DE" dirty="0" smtClean="0">
                <a:solidFill>
                  <a:srgbClr val="1D2D4B"/>
                </a:solidFill>
                <a:latin typeface="Arial" charset="0"/>
                <a:cs typeface="Arial" charset="0"/>
              </a:rPr>
              <a:t>dass die Rendite in einem Korridor von 2,35 % bis 12,05 % liegt. Das angegebene Risiko sinkt damit um fast ein Viertel.</a:t>
            </a:r>
          </a:p>
          <a:p>
            <a:pPr algn="just" defTabSz="966788">
              <a:spcBef>
                <a:spcPct val="50000"/>
              </a:spcBef>
            </a:pPr>
            <a:endParaRPr lang="de-DE" dirty="0" smtClean="0">
              <a:solidFill>
                <a:srgbClr val="1D2D4B"/>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A4A3E3FE-F43C-4910-97FC-840A41194E44}" type="slidenum">
              <a:rPr lang="de-DE"/>
              <a:pPr/>
              <a:t>7</a:t>
            </a:fld>
            <a:endParaRPr lang="de-DE" dirty="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r>
              <a:rPr lang="de-DE" dirty="0" smtClean="0">
                <a:solidFill>
                  <a:srgbClr val="1D2D4B"/>
                </a:solidFill>
                <a:latin typeface="Arial" charset="0"/>
              </a:rPr>
              <a:t>Traditionelle Anlageformen, also festverzinsliche Wertpapiere und Aktien, sind fester Bestandteil eines Portfolios. Allerdings kann der prinzipielle Vorteil der Verfügbarkeit und ihre ständige Bewertung auch Nachteile mit sich bringen: durch die weitgehende Gleichschaltung ist das Portfolio anfällig für Marktschwankungen. Mit anderen Worten: Selbst wenn ein Aktien-Portfolio breit gestreut ist, so hängt es doch insgesamt von globalen Tendenzen ab. Dies zeigt sich besonders in der zunehmenden Krisenanfälligkeit dieser Anlagen. Daher ist es wichtig, einem Portfolio alternative Anlageformen beizumischen. Denn diese weisen von Aktien und festverzinslichen Wertpapieren weitgehend unabhängige Entwicklungszyklen auf. Und geschlossene Fonds erweisen sich in der Rückschau als besonders krisenresistent und zuverlässig.</a:t>
            </a:r>
          </a:p>
          <a:p>
            <a:pPr eaLnBrk="1" hangingPunct="1"/>
            <a:endParaRPr lang="de-DE" dirty="0" smtClean="0">
              <a:solidFill>
                <a:srgbClr val="1D2D4B"/>
              </a:solidFill>
              <a:latin typeface="Arial" charset="0"/>
            </a:endParaRPr>
          </a:p>
          <a:p>
            <a:pPr eaLnBrk="1" hangingPunct="1"/>
            <a:endParaRPr lang="de-DE"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02E34CAB-CEDF-4AC9-BF87-49CDCF4AEBE6}" type="slidenum">
              <a:rPr lang="de-DE"/>
              <a:pPr/>
              <a:t>8</a:t>
            </a:fld>
            <a:endParaRPr lang="de-DE"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de-DE" dirty="0" smtClean="0">
                <a:solidFill>
                  <a:srgbClr val="1D2D4B"/>
                </a:solidFill>
                <a:latin typeface="Arial" charset="0"/>
              </a:rPr>
              <a:t>Die unterschiedlichen Anlageformen eines Portfolios sollten sich möglichst unabhängig von einander entwickeln. Wissenschaftlich wird die wechselseitige Abhängigkeit einzelner Entwicklungszyklen als Korrelation bezeichnet. Die Messgröße hierfür ist der so genannte Korrelationskoeffizient, der Werte zwischen +1 und -1 annehmen kann. Der Wert +1 bedeutet hierbei „vollständiger Gleichlauf der Entwicklungszyklen“, der Wert -1, „vollständige Gegenläufigkeit der Entwicklungszyklen“. Der Wert 0 beschreibt folglich eine Situation, in der die Entwicklungszyklen völlig unabhängig verlaufen. Geschlossene Fonds korrelieren gering mit festverzinslichen Wertpapieren oder Aktien. So weisen etwa Wertpapiere und Schiffsbeteiligungen mit einem Korrelationskoeffizienten von -0,25 eine weitgehend unabhängige Wertentwicklung auf.</a:t>
            </a:r>
          </a:p>
          <a:p>
            <a:pPr eaLnBrk="1" hangingPunct="1"/>
            <a:r>
              <a:rPr lang="de-DE" dirty="0" smtClean="0">
                <a:solidFill>
                  <a:srgbClr val="1D2D4B"/>
                </a:solidFill>
                <a:latin typeface="Arial" charset="0"/>
              </a:rPr>
              <a:t>Gleiches gilt beispielsweise für Private Equity und Immobilien mit einem Korrelationskoeffizienten von Null. Die Kombination mehrerer Anlageklassen führt letztlich zu einer Verteilung des Anlagekapitals auf unterschiedliche „Wertentwicklungszyklen“, die sich – eine optimierte Kombination vorausgesetzt – gegeneinander ausgleichen. Für das Portfolio bedeutet dies eine stabile Gesamtrendite mit geringer Schwankungsintensität. Die Schwankungsintensität der Rendite dient in der wissenschaftlichen Betrachtung als Messgröße für das Risiko eines Portfolios. Die optimierte Vermögensstrukturierung verfolgt daher zwei grundlegende Ziele gleichermaßen: die Zusammenstellung eines Portfolios, das für den Anleger eine hohe Renditechance bei möglichst großer Sicherheit erwarten lässt.</a:t>
            </a:r>
          </a:p>
          <a:p>
            <a:pPr eaLnBrk="1" hangingPunct="1"/>
            <a:r>
              <a:rPr lang="de-DE" dirty="0" smtClean="0">
                <a:solidFill>
                  <a:srgbClr val="1D2D4B"/>
                </a:solidFill>
                <a:latin typeface="Arial" charset="0"/>
              </a:rPr>
              <a:t> </a:t>
            </a:r>
          </a:p>
          <a:p>
            <a:pPr eaLnBrk="1" hangingPunct="1"/>
            <a:endParaRPr lang="de-DE" dirty="0"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F90ED351-8C90-417B-9CC6-A46AE55DCD21}" type="slidenum">
              <a:rPr lang="de-DE"/>
              <a:pPr/>
              <a:t>9</a:t>
            </a:fld>
            <a:endParaRPr lang="de-DE" dirty="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r>
              <a:rPr lang="de-DE" dirty="0" smtClean="0">
                <a:latin typeface="Arial" charset="0"/>
              </a:rPr>
              <a:t>Inflation (von lat.: „das Sich-Aufblasen; das Aufschwellen“) bezeichnet in der Volkswirtschaftslehre einen andauernden, „signifikanten“ Anstieg des Preisniveaus. Es verändert sich also das Austauschverhältnis von Geldmenge zu „Gütermenge“ – pro Gütereinheit existieren nun mehr Geldeinheiten. Als Folge muss für die Güter nun mehr Geld gezahlt werden, das heißt sie werden teurer. Daher versteht man unter Inflation allgemein auch eine Geldentwertung.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p:spPr>
        <p:txBody>
          <a:bodyPr/>
          <a:lstStyle/>
          <a:p>
            <a:pPr>
              <a:buFontTx/>
              <a:buChar char="-"/>
            </a:pPr>
            <a:r>
              <a:rPr lang="de-DE" dirty="0" smtClean="0"/>
              <a:t>Fähigkeit von Personen, Träger von Rechten und Pflichten zu sein</a:t>
            </a:r>
          </a:p>
          <a:p>
            <a:endParaRPr lang="de-DE"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876300"/>
            <a:chOff x="0" y="0"/>
            <a:chExt cx="5760" cy="552"/>
          </a:xfrm>
        </p:grpSpPr>
        <p:sp>
          <p:nvSpPr>
            <p:cNvPr id="5" name="Rectangle 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lgn="ctr">
                <a:defRPr/>
              </a:pPr>
              <a:endParaRPr lang="de-DE" dirty="0"/>
            </a:p>
          </p:txBody>
        </p:sp>
        <p:sp>
          <p:nvSpPr>
            <p:cNvPr id="6" name="Rectangle 4"/>
            <p:cNvSpPr>
              <a:spLocks noChangeArrowheads="1"/>
            </p:cNvSpPr>
            <p:nvPr userDrawn="1"/>
          </p:nvSpPr>
          <p:spPr bwMode="auto">
            <a:xfrm>
              <a:off x="0" y="96"/>
              <a:ext cx="5760" cy="456"/>
            </a:xfrm>
            <a:prstGeom prst="rect">
              <a:avLst/>
            </a:prstGeom>
            <a:solidFill>
              <a:srgbClr val="1D2D4B"/>
            </a:solidFill>
            <a:ln w="9525">
              <a:noFill/>
              <a:miter lim="800000"/>
              <a:headEnd/>
              <a:tailEnd/>
            </a:ln>
            <a:effectLst/>
          </p:spPr>
          <p:txBody>
            <a:bodyPr wrap="none" anchor="ctr"/>
            <a:lstStyle/>
            <a:p>
              <a:pPr algn="ctr">
                <a:defRPr/>
              </a:pPr>
              <a:endParaRPr lang="de-DE" dirty="0"/>
            </a:p>
          </p:txBody>
        </p:sp>
        <p:pic>
          <p:nvPicPr>
            <p:cNvPr id="7" name="Picture 5" descr="afm_Logo"/>
            <p:cNvPicPr>
              <a:picLocks noChangeAspect="1" noChangeArrowheads="1"/>
            </p:cNvPicPr>
            <p:nvPr userDrawn="1"/>
          </p:nvPicPr>
          <p:blipFill>
            <a:blip r:embed="rId2" cstate="print"/>
            <a:srcRect/>
            <a:stretch>
              <a:fillRect/>
            </a:stretch>
          </p:blipFill>
          <p:spPr bwMode="auto">
            <a:xfrm>
              <a:off x="4286" y="210"/>
              <a:ext cx="1338" cy="235"/>
            </a:xfrm>
            <a:prstGeom prst="rect">
              <a:avLst/>
            </a:prstGeom>
            <a:noFill/>
            <a:ln w="9525">
              <a:noFill/>
              <a:miter lim="800000"/>
              <a:headEnd/>
              <a:tailEnd/>
            </a:ln>
          </p:spPr>
        </p:pic>
      </p:grpSp>
      <p:sp>
        <p:nvSpPr>
          <p:cNvPr id="8" name="Text Box 8"/>
          <p:cNvSpPr txBox="1">
            <a:spLocks noChangeArrowheads="1"/>
          </p:cNvSpPr>
          <p:nvPr/>
        </p:nvSpPr>
        <p:spPr bwMode="auto">
          <a:xfrm>
            <a:off x="323850" y="5445125"/>
            <a:ext cx="7762875" cy="415925"/>
          </a:xfrm>
          <a:prstGeom prst="rect">
            <a:avLst/>
          </a:prstGeom>
          <a:noFill/>
          <a:ln w="9525">
            <a:noFill/>
            <a:miter lim="800000"/>
            <a:headEnd/>
            <a:tailEnd/>
          </a:ln>
          <a:effectLst/>
        </p:spPr>
        <p:txBody>
          <a:bodyPr lIns="80135" tIns="40068" rIns="80135" bIns="40068" anchor="b"/>
          <a:lstStyle/>
          <a:p>
            <a:pPr defTabSz="801688" eaLnBrk="0" hangingPunct="0">
              <a:spcBef>
                <a:spcPct val="50000"/>
              </a:spcBef>
              <a:defRPr/>
            </a:pPr>
            <a:r>
              <a:rPr lang="de-DE" b="1" dirty="0"/>
              <a:t>Hamburg, den </a:t>
            </a:r>
            <a:fld id="{BE2A2367-6185-491F-8BB9-3826349BB5FA}" type="datetime4">
              <a:rPr lang="de-DE" b="1"/>
              <a:pPr defTabSz="801688" eaLnBrk="0" hangingPunct="0">
                <a:spcBef>
                  <a:spcPct val="50000"/>
                </a:spcBef>
                <a:defRPr/>
              </a:pPr>
              <a:t>3. August 2011</a:t>
            </a:fld>
            <a:endParaRPr lang="de-DE" b="1" dirty="0"/>
          </a:p>
        </p:txBody>
      </p:sp>
      <p:pic>
        <p:nvPicPr>
          <p:cNvPr id="9" name="Picture 9" descr="blanco"/>
          <p:cNvPicPr>
            <a:picLocks noChangeAspect="1" noChangeArrowheads="1"/>
          </p:cNvPicPr>
          <p:nvPr/>
        </p:nvPicPr>
        <p:blipFill>
          <a:blip r:embed="rId3"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5126" name="Rectangle 6"/>
          <p:cNvSpPr>
            <a:spLocks noGrp="1" noChangeArrowheads="1"/>
          </p:cNvSpPr>
          <p:nvPr>
            <p:ph type="ctrTitle"/>
          </p:nvPr>
        </p:nvSpPr>
        <p:spPr>
          <a:xfrm>
            <a:off x="323850" y="1484313"/>
            <a:ext cx="7772400" cy="1470025"/>
          </a:xfrm>
        </p:spPr>
        <p:txBody>
          <a:bodyPr anchor="t"/>
          <a:lstStyle>
            <a:lvl1pPr>
              <a:defRPr sz="4000">
                <a:solidFill>
                  <a:srgbClr val="1D2D4B"/>
                </a:solidFill>
              </a:defRPr>
            </a:lvl1pPr>
          </a:lstStyle>
          <a:p>
            <a:r>
              <a:rPr lang="de-DE"/>
              <a:t>TITELMASTERFORMAT DURCH KLICKEN BEARBEITEN</a:t>
            </a:r>
          </a:p>
        </p:txBody>
      </p:sp>
      <p:sp>
        <p:nvSpPr>
          <p:cNvPr id="5127" name="Rectangle 7"/>
          <p:cNvSpPr>
            <a:spLocks noGrp="1" noChangeArrowheads="1"/>
          </p:cNvSpPr>
          <p:nvPr>
            <p:ph type="subTitle" idx="1"/>
          </p:nvPr>
        </p:nvSpPr>
        <p:spPr>
          <a:xfrm>
            <a:off x="323850" y="3429000"/>
            <a:ext cx="7762875" cy="1109663"/>
          </a:xfrm>
        </p:spPr>
        <p:txBody>
          <a:bodyPr/>
          <a:lstStyle>
            <a:lvl1pPr marL="0" indent="0">
              <a:defRPr sz="3200" b="1"/>
            </a:lvl1pPr>
          </a:lstStyle>
          <a:p>
            <a:r>
              <a:rPr lang="de-DE"/>
              <a:t>Formatvorlage des Untertitelmasters durch Klicken bearbeiten</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dirty="0"/>
          </a:p>
        </p:txBody>
      </p:sp>
      <p:sp>
        <p:nvSpPr>
          <p:cNvPr id="5" name="Rectangle 7"/>
          <p:cNvSpPr>
            <a:spLocks noGrp="1" noChangeArrowheads="1"/>
          </p:cNvSpPr>
          <p:nvPr>
            <p:ph type="sldNum" sz="quarter" idx="11"/>
          </p:nvPr>
        </p:nvSpPr>
        <p:spPr>
          <a:ln/>
        </p:spPr>
        <p:txBody>
          <a:bodyPr/>
          <a:lstStyle>
            <a:lvl1pPr>
              <a:defRPr/>
            </a:lvl1pPr>
          </a:lstStyle>
          <a:p>
            <a:pPr>
              <a:defRPr/>
            </a:pPr>
            <a:r>
              <a:rPr lang="de-DE" dirty="0"/>
              <a:t>Seite </a:t>
            </a:r>
            <a:fld id="{35C35857-5B27-4BDB-959C-0587347A3752}" type="slidenum">
              <a:rPr lang="de-DE"/>
              <a:pPr>
                <a:defRPr/>
              </a:pPr>
              <a:t>‹Nr.›</a:t>
            </a:fld>
            <a:endParaRPr lang="de-DE"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dirty="0"/>
          </a:p>
        </p:txBody>
      </p:sp>
      <p:sp>
        <p:nvSpPr>
          <p:cNvPr id="4" name="Rectangle 7"/>
          <p:cNvSpPr>
            <a:spLocks noGrp="1" noChangeArrowheads="1"/>
          </p:cNvSpPr>
          <p:nvPr>
            <p:ph type="sldNum" sz="quarter" idx="11"/>
          </p:nvPr>
        </p:nvSpPr>
        <p:spPr>
          <a:ln/>
        </p:spPr>
        <p:txBody>
          <a:bodyPr/>
          <a:lstStyle>
            <a:lvl1pPr>
              <a:defRPr/>
            </a:lvl1pPr>
          </a:lstStyle>
          <a:p>
            <a:pPr>
              <a:defRPr/>
            </a:pPr>
            <a:r>
              <a:rPr lang="de-DE" dirty="0"/>
              <a:t>Seite </a:t>
            </a:r>
            <a:fld id="{F5DFC530-3127-4617-A7AE-EC66564C2949}" type="slidenum">
              <a:rPr lang="de-DE"/>
              <a:pPr>
                <a:defRPr/>
              </a:pPr>
              <a:t>‹Nr.›</a:t>
            </a:fld>
            <a:endParaRPr lang="de-DE"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blanco"/>
          <p:cNvPicPr>
            <a:picLocks noChangeAspect="1" noChangeArrowheads="1"/>
          </p:cNvPicPr>
          <p:nvPr/>
        </p:nvPicPr>
        <p:blipFill>
          <a:blip r:embed="rId5"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4099" name="Rectangle 3"/>
          <p:cNvSpPr>
            <a:spLocks noChangeArrowheads="1"/>
          </p:cNvSpPr>
          <p:nvPr/>
        </p:nvSpPr>
        <p:spPr bwMode="auto">
          <a:xfrm>
            <a:off x="0" y="0"/>
            <a:ext cx="9144000" cy="188913"/>
          </a:xfrm>
          <a:prstGeom prst="rect">
            <a:avLst/>
          </a:prstGeom>
          <a:noFill/>
          <a:ln w="9525">
            <a:noFill/>
            <a:miter lim="800000"/>
            <a:headEnd/>
            <a:tailEnd/>
          </a:ln>
          <a:effectLst/>
        </p:spPr>
        <p:txBody>
          <a:bodyPr wrap="none" anchor="ctr"/>
          <a:lstStyle/>
          <a:p>
            <a:pPr algn="ctr">
              <a:defRPr/>
            </a:pPr>
            <a:endParaRPr lang="de-DE" dirty="0"/>
          </a:p>
        </p:txBody>
      </p:sp>
      <p:sp>
        <p:nvSpPr>
          <p:cNvPr id="4100" name="Rectangle 4"/>
          <p:cNvSpPr>
            <a:spLocks noChangeArrowheads="1"/>
          </p:cNvSpPr>
          <p:nvPr/>
        </p:nvSpPr>
        <p:spPr bwMode="auto">
          <a:xfrm>
            <a:off x="0" y="152400"/>
            <a:ext cx="9144000" cy="723900"/>
          </a:xfrm>
          <a:prstGeom prst="rect">
            <a:avLst/>
          </a:prstGeom>
          <a:solidFill>
            <a:srgbClr val="1D2D4B"/>
          </a:solidFill>
          <a:ln w="9525">
            <a:noFill/>
            <a:miter lim="800000"/>
            <a:headEnd/>
            <a:tailEnd/>
          </a:ln>
          <a:effectLst/>
        </p:spPr>
        <p:txBody>
          <a:bodyPr wrap="none" anchor="ctr"/>
          <a:lstStyle/>
          <a:p>
            <a:pPr algn="ctr">
              <a:defRPr/>
            </a:pPr>
            <a:endParaRPr lang="de-DE" dirty="0"/>
          </a:p>
        </p:txBody>
      </p:sp>
      <p:sp>
        <p:nvSpPr>
          <p:cNvPr id="4101" name="Rectangle 5"/>
          <p:cNvSpPr>
            <a:spLocks noGrp="1" noChangeArrowheads="1"/>
          </p:cNvSpPr>
          <p:nvPr>
            <p:ph type="body" idx="1"/>
          </p:nvPr>
        </p:nvSpPr>
        <p:spPr bwMode="auto">
          <a:xfrm>
            <a:off x="320675" y="908050"/>
            <a:ext cx="8501063" cy="50419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2" name="Rectangle 6"/>
          <p:cNvSpPr>
            <a:spLocks noGrp="1" noChangeArrowheads="1"/>
          </p:cNvSpPr>
          <p:nvPr>
            <p:ph type="ftr" sz="quarter" idx="3"/>
          </p:nvPr>
        </p:nvSpPr>
        <p:spPr bwMode="auto">
          <a:xfrm>
            <a:off x="323850" y="6629400"/>
            <a:ext cx="6715125"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ctr" eaLnBrk="0" hangingPunct="0">
              <a:defRPr sz="900" smtClean="0">
                <a:solidFill>
                  <a:schemeClr val="bg2"/>
                </a:solidFill>
              </a:defRPr>
            </a:lvl1pPr>
          </a:lstStyle>
          <a:p>
            <a:pPr>
              <a:defRPr/>
            </a:pPr>
            <a:endParaRPr lang="de-DE" dirty="0"/>
          </a:p>
        </p:txBody>
      </p:sp>
      <p:sp>
        <p:nvSpPr>
          <p:cNvPr id="4103" name="Rectangle 7"/>
          <p:cNvSpPr>
            <a:spLocks noGrp="1" noChangeArrowheads="1"/>
          </p:cNvSpPr>
          <p:nvPr>
            <p:ph type="sldNum" sz="quarter" idx="4"/>
          </p:nvPr>
        </p:nvSpPr>
        <p:spPr bwMode="auto">
          <a:xfrm>
            <a:off x="7221538" y="6629400"/>
            <a:ext cx="1598612"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r" eaLnBrk="0" hangingPunct="0">
              <a:defRPr sz="900" smtClean="0">
                <a:solidFill>
                  <a:schemeClr val="bg2"/>
                </a:solidFill>
              </a:defRPr>
            </a:lvl1pPr>
          </a:lstStyle>
          <a:p>
            <a:pPr>
              <a:defRPr/>
            </a:pPr>
            <a:r>
              <a:rPr lang="de-DE" dirty="0"/>
              <a:t>Seite </a:t>
            </a:r>
            <a:fld id="{C041C256-C76F-4B1A-A913-D9E9808B161B}" type="slidenum">
              <a:rPr lang="de-DE"/>
              <a:pPr>
                <a:defRPr/>
              </a:pPr>
              <a:t>‹Nr.›</a:t>
            </a:fld>
            <a:endParaRPr lang="de-DE" dirty="0"/>
          </a:p>
        </p:txBody>
      </p:sp>
      <p:sp>
        <p:nvSpPr>
          <p:cNvPr id="4104" name="Rectangle 8"/>
          <p:cNvSpPr>
            <a:spLocks noGrp="1" noChangeArrowheads="1"/>
          </p:cNvSpPr>
          <p:nvPr>
            <p:ph type="title"/>
          </p:nvPr>
        </p:nvSpPr>
        <p:spPr bwMode="auto">
          <a:xfrm>
            <a:off x="320675" y="188913"/>
            <a:ext cx="8499475"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lvl="0"/>
            <a:r>
              <a:rPr lang="de-DE" smtClean="0"/>
              <a:t>MASTERTITEL BEARBEITEN</a:t>
            </a:r>
          </a:p>
        </p:txBody>
      </p:sp>
    </p:spTree>
  </p:cSld>
  <p:clrMap bg1="lt1" tx1="dk1" bg2="lt2" tx2="dk2" accent1="accent1" accent2="accent2" accent3="accent3" accent4="accent4" accent5="accent5" accent6="accent6" hlink="hlink" folHlink="folHlink"/>
  <p:sldLayoutIdLst>
    <p:sldLayoutId id="2147483710" r:id="rId1"/>
    <p:sldLayoutId id="2147483708" r:id="rId2"/>
    <p:sldLayoutId id="2147483709" r:id="rId3"/>
  </p:sldLayoutIdLst>
  <p:transition>
    <p:fade/>
  </p:transition>
  <p:timing>
    <p:tnLst>
      <p:par>
        <p:cTn id="1" dur="indefinite" restart="never" nodeType="tmRoot"/>
      </p:par>
    </p:tnLst>
  </p:timing>
  <p:txStyles>
    <p:titleStyle>
      <a:lvl1pPr algn="l" rtl="0" eaLnBrk="0" fontAlgn="base" hangingPunct="0">
        <a:spcBef>
          <a:spcPct val="0"/>
        </a:spcBef>
        <a:spcAft>
          <a:spcPct val="0"/>
        </a:spcAft>
        <a:defRPr sz="4400" b="1">
          <a:solidFill>
            <a:schemeClr val="bg1"/>
          </a:solidFill>
          <a:latin typeface="+mj-lt"/>
          <a:ea typeface="+mj-ea"/>
          <a:cs typeface="ＭＳ Ｐゴシック"/>
        </a:defRPr>
      </a:lvl1pPr>
      <a:lvl2pPr algn="l" rtl="0" eaLnBrk="0" fontAlgn="base" hangingPunct="0">
        <a:spcBef>
          <a:spcPct val="0"/>
        </a:spcBef>
        <a:spcAft>
          <a:spcPct val="0"/>
        </a:spcAft>
        <a:defRPr sz="4400" b="1">
          <a:solidFill>
            <a:schemeClr val="bg1"/>
          </a:solidFill>
          <a:latin typeface="Arial" pitchFamily="34" charset="0"/>
          <a:ea typeface="ＭＳ Ｐゴシック" pitchFamily="-16" charset="-128"/>
          <a:cs typeface="ＭＳ Ｐゴシック"/>
        </a:defRPr>
      </a:lvl2pPr>
      <a:lvl3pPr algn="l" rtl="0" eaLnBrk="0" fontAlgn="base" hangingPunct="0">
        <a:spcBef>
          <a:spcPct val="0"/>
        </a:spcBef>
        <a:spcAft>
          <a:spcPct val="0"/>
        </a:spcAft>
        <a:defRPr sz="4400" b="1">
          <a:solidFill>
            <a:schemeClr val="bg1"/>
          </a:solidFill>
          <a:latin typeface="Arial" pitchFamily="34" charset="0"/>
          <a:ea typeface="ＭＳ Ｐゴシック" pitchFamily="-16" charset="-128"/>
          <a:cs typeface="ＭＳ Ｐゴシック"/>
        </a:defRPr>
      </a:lvl3pPr>
      <a:lvl4pPr algn="l" rtl="0" eaLnBrk="0" fontAlgn="base" hangingPunct="0">
        <a:spcBef>
          <a:spcPct val="0"/>
        </a:spcBef>
        <a:spcAft>
          <a:spcPct val="0"/>
        </a:spcAft>
        <a:defRPr sz="4400" b="1">
          <a:solidFill>
            <a:schemeClr val="bg1"/>
          </a:solidFill>
          <a:latin typeface="Arial" pitchFamily="34" charset="0"/>
          <a:ea typeface="ＭＳ Ｐゴシック" pitchFamily="-16" charset="-128"/>
          <a:cs typeface="ＭＳ Ｐゴシック"/>
        </a:defRPr>
      </a:lvl4pPr>
      <a:lvl5pPr algn="l" rtl="0" eaLnBrk="0" fontAlgn="base" hangingPunct="0">
        <a:spcBef>
          <a:spcPct val="0"/>
        </a:spcBef>
        <a:spcAft>
          <a:spcPct val="0"/>
        </a:spcAft>
        <a:defRPr sz="4400" b="1">
          <a:solidFill>
            <a:schemeClr val="bg1"/>
          </a:solidFill>
          <a:latin typeface="Arial" pitchFamily="34" charset="0"/>
          <a:ea typeface="ＭＳ Ｐゴシック" pitchFamily="-16" charset="-128"/>
          <a:cs typeface="ＭＳ Ｐゴシック"/>
        </a:defRPr>
      </a:lvl5pPr>
      <a:lvl6pPr marL="457200" algn="l" rtl="0" fontAlgn="base">
        <a:spcBef>
          <a:spcPct val="0"/>
        </a:spcBef>
        <a:spcAft>
          <a:spcPct val="0"/>
        </a:spcAft>
        <a:defRPr b="1">
          <a:solidFill>
            <a:schemeClr val="bg1"/>
          </a:solidFill>
          <a:latin typeface="Arial" pitchFamily="34" charset="0"/>
          <a:ea typeface="ＭＳ Ｐゴシック" pitchFamily="-16" charset="-128"/>
        </a:defRPr>
      </a:lvl6pPr>
      <a:lvl7pPr marL="914400" algn="l" rtl="0" fontAlgn="base">
        <a:spcBef>
          <a:spcPct val="0"/>
        </a:spcBef>
        <a:spcAft>
          <a:spcPct val="0"/>
        </a:spcAft>
        <a:defRPr b="1">
          <a:solidFill>
            <a:schemeClr val="bg1"/>
          </a:solidFill>
          <a:latin typeface="Arial" pitchFamily="34" charset="0"/>
          <a:ea typeface="ＭＳ Ｐゴシック" pitchFamily="-16" charset="-128"/>
        </a:defRPr>
      </a:lvl7pPr>
      <a:lvl8pPr marL="1371600" algn="l" rtl="0" fontAlgn="base">
        <a:spcBef>
          <a:spcPct val="0"/>
        </a:spcBef>
        <a:spcAft>
          <a:spcPct val="0"/>
        </a:spcAft>
        <a:defRPr b="1">
          <a:solidFill>
            <a:schemeClr val="bg1"/>
          </a:solidFill>
          <a:latin typeface="Arial" pitchFamily="34" charset="0"/>
          <a:ea typeface="ＭＳ Ｐゴシック" pitchFamily="-16" charset="-128"/>
        </a:defRPr>
      </a:lvl8pPr>
      <a:lvl9pPr marL="1828800" algn="l" rtl="0" fontAlgn="base">
        <a:spcBef>
          <a:spcPct val="0"/>
        </a:spcBef>
        <a:spcAft>
          <a:spcPct val="0"/>
        </a:spcAft>
        <a:defRPr b="1">
          <a:solidFill>
            <a:schemeClr val="bg1"/>
          </a:solidFill>
          <a:latin typeface="Arial" pitchFamily="34" charset="0"/>
          <a:ea typeface="ＭＳ Ｐゴシック" pitchFamily="-16" charset="-128"/>
        </a:defRPr>
      </a:lvl9pPr>
    </p:titleStyle>
    <p:bodyStyle>
      <a:lvl1pPr marL="342900" indent="-342900" algn="l" rtl="0" eaLnBrk="0" fontAlgn="base" hangingPunct="0">
        <a:spcBef>
          <a:spcPct val="20000"/>
        </a:spcBef>
        <a:spcAft>
          <a:spcPct val="0"/>
        </a:spcAft>
        <a:buChar char="•"/>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106"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106"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106" charset="2"/>
        <a:buChar char="§"/>
        <a:defRPr sz="2000">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106"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oleObject" Target="../embeddings/Microsoft_Office_Excel_97-2003-Arbeitsblatt1.xls"/></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oleObject" Target="../embeddings/Microsoft_Office_Excel_97-2003-Arbeitsblatt5.xls"/><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Microsoft_Office_Excel_97-2003-Arbeitsblatt4.xls"/><Relationship Id="rId5" Type="http://schemas.openxmlformats.org/officeDocument/2006/relationships/oleObject" Target="../embeddings/Microsoft_Office_Excel_97-2003-Arbeitsblatt3.xls"/><Relationship Id="rId4" Type="http://schemas.openxmlformats.org/officeDocument/2006/relationships/oleObject" Target="../embeddings/Microsoft_Office_Excel_97-2003-Arbeitsblatt2.xls"/></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4"/>
          <p:cNvSpPr>
            <a:spLocks noGrp="1"/>
          </p:cNvSpPr>
          <p:nvPr>
            <p:ph type="ctrTitle"/>
          </p:nvPr>
        </p:nvSpPr>
        <p:spPr>
          <a:xfrm>
            <a:off x="323850" y="2319338"/>
            <a:ext cx="7993063" cy="1470025"/>
          </a:xfrm>
        </p:spPr>
        <p:txBody>
          <a:bodyPr/>
          <a:lstStyle/>
          <a:p>
            <a:r>
              <a:rPr lang="de-DE" dirty="0" smtClean="0"/>
              <a:t>Unser Weg</a:t>
            </a:r>
            <a:br>
              <a:rPr lang="de-DE" dirty="0" smtClean="0"/>
            </a:br>
            <a:r>
              <a:rPr lang="de-DE" dirty="0" smtClean="0"/>
              <a:t>		zum optimalen Portfolio</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95288" y="188913"/>
            <a:ext cx="8424862" cy="677862"/>
          </a:xfrm>
        </p:spPr>
        <p:txBody>
          <a:bodyPr/>
          <a:lstStyle/>
          <a:p>
            <a:pPr eaLnBrk="1" hangingPunct="1"/>
            <a:r>
              <a:rPr lang="de-DE" sz="1800" dirty="0" smtClean="0"/>
              <a:t>Schematischer Aufbau eines Investmentfonds</a:t>
            </a:r>
          </a:p>
        </p:txBody>
      </p:sp>
      <p:pic>
        <p:nvPicPr>
          <p:cNvPr id="11" name="Picture 2" descr="G:\Marketing\afm_Bilderwelt_neu\Vermögensmanagement\Basismaterial (afm hat keine Bildrechte)\Investment\System Investmentfonds.gif"/>
          <p:cNvPicPr>
            <a:picLocks noChangeAspect="1" noChangeArrowheads="1"/>
          </p:cNvPicPr>
          <p:nvPr/>
        </p:nvPicPr>
        <p:blipFill>
          <a:blip r:embed="rId3" cstate="print"/>
          <a:srcRect/>
          <a:stretch>
            <a:fillRect/>
          </a:stretch>
        </p:blipFill>
        <p:spPr bwMode="auto">
          <a:xfrm>
            <a:off x="1948780" y="1494259"/>
            <a:ext cx="5143500" cy="3590925"/>
          </a:xfrm>
          <a:prstGeom prst="roundRect">
            <a:avLst>
              <a:gd name="adj" fmla="val 8594"/>
            </a:avLst>
          </a:prstGeom>
          <a:solidFill>
            <a:srgbClr val="FFFFFF">
              <a:shade val="85000"/>
            </a:srgbClr>
          </a:solidFill>
          <a:ln>
            <a:noFill/>
          </a:ln>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95288" y="188913"/>
            <a:ext cx="8424862" cy="677862"/>
          </a:xfrm>
        </p:spPr>
        <p:txBody>
          <a:bodyPr/>
          <a:lstStyle/>
          <a:p>
            <a:pPr eaLnBrk="1" hangingPunct="1"/>
            <a:r>
              <a:rPr lang="de-DE" sz="1800" dirty="0" smtClean="0"/>
              <a:t>Cost-Average-Effect</a:t>
            </a:r>
            <a:endParaRPr lang="de-DE" sz="1800" dirty="0" smtClean="0"/>
          </a:p>
        </p:txBody>
      </p:sp>
      <p:pic>
        <p:nvPicPr>
          <p:cNvPr id="3" name="Picture 2" descr="G:\Marketing\afm_Bilderwelt_neu\Vermögensmanagement\Basismaterial (afm hat keine Bildrechte)\Investment\Cost_Average_Effekt_gr.JPG"/>
          <p:cNvPicPr>
            <a:picLocks noChangeAspect="1" noChangeArrowheads="1"/>
          </p:cNvPicPr>
          <p:nvPr/>
        </p:nvPicPr>
        <p:blipFill>
          <a:blip r:embed="rId3" cstate="print"/>
          <a:srcRect/>
          <a:stretch>
            <a:fillRect/>
          </a:stretch>
        </p:blipFill>
        <p:spPr bwMode="auto">
          <a:xfrm>
            <a:off x="1245443" y="1484313"/>
            <a:ext cx="6638925" cy="3609975"/>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95288" y="188913"/>
            <a:ext cx="8424862" cy="677862"/>
          </a:xfrm>
        </p:spPr>
        <p:txBody>
          <a:bodyPr/>
          <a:lstStyle/>
          <a:p>
            <a:pPr eaLnBrk="1" hangingPunct="1"/>
            <a:r>
              <a:rPr lang="de-DE" sz="1800" dirty="0" smtClean="0"/>
              <a:t>Kaufm</a:t>
            </a:r>
            <a:r>
              <a:rPr lang="de-DE" sz="1800" dirty="0" smtClean="0">
                <a:latin typeface="Arial (TT) Bold" charset="0"/>
              </a:rPr>
              <a:t>ä</a:t>
            </a:r>
            <a:r>
              <a:rPr lang="de-DE" sz="1800" dirty="0" smtClean="0"/>
              <a:t>nnische und rechtliche Grundlagen</a:t>
            </a:r>
          </a:p>
        </p:txBody>
      </p:sp>
      <p:pic>
        <p:nvPicPr>
          <p:cNvPr id="3" name="Picture 2" descr="G:\Marketing\afm_Bilderwelt_neu\Vermögensmanagement\Basismaterial (afm hat keine Bildrechte)\Investment\cost_average_effekt.jpg"/>
          <p:cNvPicPr>
            <a:picLocks noChangeAspect="1" noChangeArrowheads="1"/>
          </p:cNvPicPr>
          <p:nvPr/>
        </p:nvPicPr>
        <p:blipFill>
          <a:blip r:embed="rId3" cstate="print"/>
          <a:srcRect/>
          <a:stretch>
            <a:fillRect/>
          </a:stretch>
        </p:blipFill>
        <p:spPr bwMode="auto">
          <a:xfrm>
            <a:off x="1878013" y="1484313"/>
            <a:ext cx="5286375" cy="39909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Titel 17"/>
          <p:cNvSpPr>
            <a:spLocks noGrp="1"/>
          </p:cNvSpPr>
          <p:nvPr>
            <p:ph type="title"/>
          </p:nvPr>
        </p:nvSpPr>
        <p:spPr/>
        <p:txBody>
          <a:bodyPr/>
          <a:lstStyle/>
          <a:p>
            <a:r>
              <a:rPr lang="de-DE" sz="1800" dirty="0" smtClean="0"/>
              <a:t>Portfoliooptimierung</a:t>
            </a:r>
            <a:r>
              <a:rPr lang="de-DE" sz="1800" dirty="0" smtClean="0"/>
              <a:t> mit modernster Softwareunterstützung</a:t>
            </a:r>
          </a:p>
        </p:txBody>
      </p:sp>
      <p:sp>
        <p:nvSpPr>
          <p:cNvPr id="12291" name="Textfeld 2"/>
          <p:cNvSpPr txBox="1">
            <a:spLocks noChangeArrowheads="1"/>
          </p:cNvSpPr>
          <p:nvPr/>
        </p:nvSpPr>
        <p:spPr bwMode="auto">
          <a:xfrm>
            <a:off x="304800" y="1052513"/>
            <a:ext cx="5334000" cy="338137"/>
          </a:xfrm>
          <a:prstGeom prst="rect">
            <a:avLst/>
          </a:prstGeom>
          <a:noFill/>
          <a:ln w="9525">
            <a:noFill/>
            <a:miter lim="800000"/>
            <a:headEnd/>
            <a:tailEnd/>
          </a:ln>
        </p:spPr>
        <p:txBody>
          <a:bodyPr>
            <a:spAutoFit/>
          </a:bodyPr>
          <a:lstStyle/>
          <a:p>
            <a:r>
              <a:rPr lang="de-DE" b="1" dirty="0"/>
              <a:t>Risikoreduzierung innerhalb des Portfolios</a:t>
            </a:r>
          </a:p>
        </p:txBody>
      </p:sp>
      <p:graphicFrame>
        <p:nvGraphicFramePr>
          <p:cNvPr id="4" name="Diagramm 3"/>
          <p:cNvGraphicFramePr/>
          <p:nvPr/>
        </p:nvGraphicFramePr>
        <p:xfrm>
          <a:off x="838200" y="2057400"/>
          <a:ext cx="7315200" cy="3276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itel 17"/>
          <p:cNvSpPr>
            <a:spLocks noGrp="1"/>
          </p:cNvSpPr>
          <p:nvPr>
            <p:ph type="title"/>
          </p:nvPr>
        </p:nvSpPr>
        <p:spPr/>
        <p:txBody>
          <a:bodyPr/>
          <a:lstStyle/>
          <a:p>
            <a:r>
              <a:rPr lang="de-DE" sz="1800" dirty="0" smtClean="0"/>
              <a:t>Das magische Dreieck der Kapitalanlage</a:t>
            </a:r>
          </a:p>
        </p:txBody>
      </p:sp>
      <p:sp>
        <p:nvSpPr>
          <p:cNvPr id="3" name="Gleichschenkliges Dreieck 2"/>
          <p:cNvSpPr/>
          <p:nvPr/>
        </p:nvSpPr>
        <p:spPr bwMode="auto">
          <a:xfrm>
            <a:off x="2743200" y="1905000"/>
            <a:ext cx="3657600" cy="2743200"/>
          </a:xfrm>
          <a:prstGeom prst="triangle">
            <a:avLst/>
          </a:prstGeom>
          <a:ln>
            <a:headEnd type="none" w="med" len="med"/>
            <a:tailEnd type="none" w="med" len="med"/>
          </a:ln>
          <a:effectLst>
            <a:outerShdw blurRad="50800" dist="38100" dir="2700000" algn="br" rotWithShape="0">
              <a:srgbClr val="000000">
                <a:alpha val="43000"/>
              </a:srgbClr>
            </a:outerShdw>
          </a:effectLst>
          <a:scene3d>
            <a:camera prst="orthographicFront"/>
            <a:lightRig rig="threePt" dir="t"/>
          </a:scene3d>
          <a:sp3d/>
        </p:spPr>
        <p:style>
          <a:lnRef idx="1">
            <a:schemeClr val="accent2"/>
          </a:lnRef>
          <a:fillRef idx="3">
            <a:schemeClr val="accent2"/>
          </a:fillRef>
          <a:effectRef idx="2">
            <a:schemeClr val="accent2"/>
          </a:effectRef>
          <a:fontRef idx="minor">
            <a:schemeClr val="lt1"/>
          </a:fontRef>
        </p:style>
        <p:txBody>
          <a:bodyPr wrap="none" anchor="ctr"/>
          <a:lstStyle/>
          <a:p>
            <a:pPr algn="ctr">
              <a:defRPr/>
            </a:pPr>
            <a:endParaRPr lang="de-DE" dirty="0">
              <a:solidFill>
                <a:srgbClr val="1D2D4B"/>
              </a:solidFill>
            </a:endParaRPr>
          </a:p>
        </p:txBody>
      </p:sp>
      <p:sp>
        <p:nvSpPr>
          <p:cNvPr id="4" name="Textfeld 3"/>
          <p:cNvSpPr txBox="1"/>
          <p:nvPr/>
        </p:nvSpPr>
        <p:spPr>
          <a:xfrm rot="18247430">
            <a:off x="1935163" y="2925763"/>
            <a:ext cx="3048000" cy="400050"/>
          </a:xfrm>
          <a:prstGeom prst="rect">
            <a:avLst/>
          </a:prstGeom>
          <a:noFill/>
        </p:spPr>
        <p:txBody>
          <a:bodyPr>
            <a:spAutoFit/>
          </a:bodyPr>
          <a:lstStyle/>
          <a:p>
            <a:pPr algn="ctr">
              <a:defRPr/>
            </a:pPr>
            <a:r>
              <a:rPr lang="de-DE" sz="2000" dirty="0"/>
              <a:t>Verfügbarkeit</a:t>
            </a:r>
          </a:p>
        </p:txBody>
      </p:sp>
      <p:sp>
        <p:nvSpPr>
          <p:cNvPr id="5" name="Textfeld 4"/>
          <p:cNvSpPr txBox="1"/>
          <p:nvPr/>
        </p:nvSpPr>
        <p:spPr>
          <a:xfrm rot="3388894">
            <a:off x="4208463" y="2933700"/>
            <a:ext cx="3048000" cy="400050"/>
          </a:xfrm>
          <a:prstGeom prst="rect">
            <a:avLst/>
          </a:prstGeom>
          <a:noFill/>
        </p:spPr>
        <p:txBody>
          <a:bodyPr>
            <a:spAutoFit/>
          </a:bodyPr>
          <a:lstStyle/>
          <a:p>
            <a:pPr algn="ctr">
              <a:defRPr/>
            </a:pPr>
            <a:r>
              <a:rPr lang="de-DE" sz="2000" dirty="0"/>
              <a:t>Rendite</a:t>
            </a:r>
          </a:p>
        </p:txBody>
      </p:sp>
      <p:sp>
        <p:nvSpPr>
          <p:cNvPr id="6" name="Textfeld 5"/>
          <p:cNvSpPr txBox="1"/>
          <p:nvPr/>
        </p:nvSpPr>
        <p:spPr>
          <a:xfrm>
            <a:off x="3048000" y="4724400"/>
            <a:ext cx="3048000" cy="707886"/>
          </a:xfrm>
          <a:prstGeom prst="rect">
            <a:avLst/>
          </a:prstGeom>
          <a:noFill/>
        </p:spPr>
        <p:txBody>
          <a:bodyPr>
            <a:spAutoFit/>
          </a:bodyPr>
          <a:lstStyle/>
          <a:p>
            <a:pPr algn="ctr">
              <a:defRPr/>
            </a:pPr>
            <a:r>
              <a:rPr lang="de-DE" sz="2000" dirty="0"/>
              <a:t>Sicherheit</a:t>
            </a:r>
          </a:p>
          <a:p>
            <a:pPr algn="ctr">
              <a:defRPr/>
            </a:pPr>
            <a:endParaRPr lang="de-DE" sz="20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Titel 17"/>
          <p:cNvSpPr>
            <a:spLocks noGrp="1"/>
          </p:cNvSpPr>
          <p:nvPr>
            <p:ph type="title"/>
          </p:nvPr>
        </p:nvSpPr>
        <p:spPr/>
        <p:txBody>
          <a:bodyPr/>
          <a:lstStyle/>
          <a:p>
            <a:r>
              <a:rPr lang="de-DE" sz="1800" dirty="0" smtClean="0"/>
              <a:t>Anlageklassen</a:t>
            </a:r>
          </a:p>
        </p:txBody>
      </p:sp>
      <p:graphicFrame>
        <p:nvGraphicFramePr>
          <p:cNvPr id="4" name="Diagramm 2"/>
          <p:cNvGraphicFramePr>
            <a:graphicFrameLocks/>
          </p:cNvGraphicFramePr>
          <p:nvPr/>
        </p:nvGraphicFramePr>
        <p:xfrm>
          <a:off x="734368" y="1103536"/>
          <a:ext cx="7518400" cy="471328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476250" y="1062038"/>
            <a:ext cx="8191500" cy="4733925"/>
          </a:xfrm>
          <a:prstGeom prst="rect">
            <a:avLst/>
          </a:prstGeom>
          <a:noFill/>
          <a:ln w="9525">
            <a:noFill/>
            <a:miter lim="800000"/>
            <a:headEnd/>
            <a:tailEnd/>
          </a:ln>
        </p:spPr>
      </p:pic>
      <p:sp>
        <p:nvSpPr>
          <p:cNvPr id="8195" name="Titel 17"/>
          <p:cNvSpPr>
            <a:spLocks noGrp="1"/>
          </p:cNvSpPr>
          <p:nvPr>
            <p:ph type="title"/>
          </p:nvPr>
        </p:nvSpPr>
        <p:spPr/>
        <p:txBody>
          <a:bodyPr/>
          <a:lstStyle/>
          <a:p>
            <a:r>
              <a:rPr lang="de-DE" sz="1800" dirty="0" smtClean="0"/>
              <a:t>Anlageklassen – Stärken und Schwächen</a:t>
            </a:r>
          </a:p>
        </p:txBody>
      </p:sp>
      <p:sp>
        <p:nvSpPr>
          <p:cNvPr id="8196" name="Oval 5"/>
          <p:cNvSpPr>
            <a:spLocks noChangeArrowheads="1"/>
          </p:cNvSpPr>
          <p:nvPr/>
        </p:nvSpPr>
        <p:spPr bwMode="auto">
          <a:xfrm>
            <a:off x="1081608" y="1412776"/>
            <a:ext cx="7018784" cy="3886200"/>
          </a:xfrm>
          <a:prstGeom prst="ellipse">
            <a:avLst/>
          </a:prstGeom>
          <a:solidFill>
            <a:schemeClr val="bg1">
              <a:alpha val="81175"/>
            </a:schemeClr>
          </a:solidFill>
          <a:ln w="9525">
            <a:noFill/>
            <a:round/>
            <a:headEnd/>
            <a:tailEnd/>
          </a:ln>
        </p:spPr>
        <p:txBody>
          <a:bodyPr wrap="none" anchor="ctr"/>
          <a:lstStyle/>
          <a:p>
            <a:pPr algn="ctr"/>
            <a:endParaRPr lang="de-DE" dirty="0"/>
          </a:p>
        </p:txBody>
      </p:sp>
      <p:sp>
        <p:nvSpPr>
          <p:cNvPr id="4" name="Gleichschenkliges Dreieck 3"/>
          <p:cNvSpPr>
            <a:spLocks noChangeArrowheads="1"/>
          </p:cNvSpPr>
          <p:nvPr/>
        </p:nvSpPr>
        <p:spPr bwMode="auto">
          <a:xfrm>
            <a:off x="4267200" y="3352800"/>
            <a:ext cx="781050" cy="2065338"/>
          </a:xfrm>
          <a:prstGeom prst="triangle">
            <a:avLst>
              <a:gd name="adj" fmla="val 50000"/>
            </a:avLst>
          </a:prstGeom>
          <a:solidFill>
            <a:srgbClr val="161645"/>
          </a:solidFill>
          <a:ln w="9525">
            <a:noFill/>
            <a:round/>
            <a:headEnd/>
            <a:tailEnd/>
          </a:ln>
          <a:effectLst>
            <a:outerShdw dist="38100" dir="2700000" rotWithShape="0">
              <a:srgbClr val="808080">
                <a:alpha val="42999"/>
              </a:srgbClr>
            </a:outerShdw>
          </a:effectLst>
        </p:spPr>
        <p:txBody>
          <a:bodyPr wrap="none" anchor="ctr"/>
          <a:lstStyle/>
          <a:p>
            <a:pPr algn="ctr">
              <a:defRPr/>
            </a:pPr>
            <a:endParaRPr lang="de-DE" dirty="0"/>
          </a:p>
          <a:p>
            <a:pPr algn="ctr">
              <a:defRPr/>
            </a:pPr>
            <a:endParaRPr lang="de-DE" dirty="0"/>
          </a:p>
        </p:txBody>
      </p:sp>
      <p:sp>
        <p:nvSpPr>
          <p:cNvPr id="7" name="Gleichschenkliges Dreieck 6"/>
          <p:cNvSpPr>
            <a:spLocks noChangeArrowheads="1"/>
          </p:cNvSpPr>
          <p:nvPr/>
        </p:nvSpPr>
        <p:spPr bwMode="auto">
          <a:xfrm rot="-6750672">
            <a:off x="5284788" y="1552575"/>
            <a:ext cx="781050" cy="2063750"/>
          </a:xfrm>
          <a:prstGeom prst="triangle">
            <a:avLst>
              <a:gd name="adj" fmla="val 50000"/>
            </a:avLst>
          </a:prstGeom>
          <a:solidFill>
            <a:srgbClr val="6B6BCF"/>
          </a:solidFill>
          <a:ln w="9525">
            <a:noFill/>
            <a:round/>
            <a:headEnd/>
            <a:tailEnd/>
          </a:ln>
          <a:effectLst>
            <a:outerShdw dist="38100" dir="8760002" rotWithShape="0">
              <a:srgbClr val="808080">
                <a:alpha val="42999"/>
              </a:srgbClr>
            </a:outerShdw>
          </a:effectLst>
        </p:spPr>
        <p:txBody>
          <a:bodyPr wrap="none" anchor="ctr"/>
          <a:lstStyle/>
          <a:p>
            <a:pPr algn="ctr">
              <a:defRPr/>
            </a:pPr>
            <a:endParaRPr lang="de-DE" dirty="0"/>
          </a:p>
          <a:p>
            <a:pPr algn="ctr">
              <a:defRPr/>
            </a:pPr>
            <a:endParaRPr lang="de-DE" dirty="0"/>
          </a:p>
        </p:txBody>
      </p:sp>
      <p:sp>
        <p:nvSpPr>
          <p:cNvPr id="8" name="Gleichschenkliges Dreieck 7"/>
          <p:cNvSpPr>
            <a:spLocks noChangeArrowheads="1"/>
          </p:cNvSpPr>
          <p:nvPr/>
        </p:nvSpPr>
        <p:spPr bwMode="auto">
          <a:xfrm rot="7180891">
            <a:off x="3290888" y="1419225"/>
            <a:ext cx="781050" cy="2063750"/>
          </a:xfrm>
          <a:prstGeom prst="triangle">
            <a:avLst>
              <a:gd name="adj" fmla="val 50000"/>
            </a:avLst>
          </a:prstGeom>
          <a:solidFill>
            <a:srgbClr val="222268"/>
          </a:solidFill>
          <a:ln w="9525">
            <a:noFill/>
            <a:round/>
            <a:headEnd/>
            <a:tailEnd/>
          </a:ln>
          <a:effectLst>
            <a:outerShdw dist="38100" dir="2700000" rotWithShape="0">
              <a:srgbClr val="808080">
                <a:alpha val="42999"/>
              </a:srgbClr>
            </a:outerShdw>
          </a:effectLst>
        </p:spPr>
        <p:txBody>
          <a:bodyPr wrap="none" anchor="ctr"/>
          <a:lstStyle/>
          <a:p>
            <a:pPr algn="ctr">
              <a:defRPr/>
            </a:pPr>
            <a:endParaRPr lang="de-DE" dirty="0"/>
          </a:p>
          <a:p>
            <a:pPr algn="ctr">
              <a:defRPr/>
            </a:pPr>
            <a:endParaRPr lang="de-DE" dirty="0"/>
          </a:p>
        </p:txBody>
      </p:sp>
      <p:sp>
        <p:nvSpPr>
          <p:cNvPr id="8200" name="Textfeld 8"/>
          <p:cNvSpPr txBox="1">
            <a:spLocks noChangeArrowheads="1"/>
          </p:cNvSpPr>
          <p:nvPr/>
        </p:nvSpPr>
        <p:spPr bwMode="auto">
          <a:xfrm rot="-663114">
            <a:off x="5045075" y="2727325"/>
            <a:ext cx="1657350" cy="338138"/>
          </a:xfrm>
          <a:prstGeom prst="rect">
            <a:avLst/>
          </a:prstGeom>
          <a:noFill/>
          <a:ln w="9525">
            <a:noFill/>
            <a:miter lim="800000"/>
            <a:headEnd/>
            <a:tailEnd/>
          </a:ln>
        </p:spPr>
        <p:txBody>
          <a:bodyPr>
            <a:spAutoFit/>
          </a:bodyPr>
          <a:lstStyle/>
          <a:p>
            <a:pPr algn="ctr"/>
            <a:r>
              <a:rPr lang="de-DE" b="1" dirty="0"/>
              <a:t>Verfügbarkeit</a:t>
            </a:r>
          </a:p>
        </p:txBody>
      </p:sp>
      <p:sp>
        <p:nvSpPr>
          <p:cNvPr id="8201" name="Textfeld 9"/>
          <p:cNvSpPr txBox="1">
            <a:spLocks noChangeArrowheads="1"/>
          </p:cNvSpPr>
          <p:nvPr/>
        </p:nvSpPr>
        <p:spPr bwMode="auto">
          <a:xfrm rot="-4764223">
            <a:off x="3452813" y="4257675"/>
            <a:ext cx="1655762" cy="338138"/>
          </a:xfrm>
          <a:prstGeom prst="rect">
            <a:avLst/>
          </a:prstGeom>
          <a:noFill/>
          <a:ln w="9525">
            <a:noFill/>
            <a:miter lim="800000"/>
            <a:headEnd/>
            <a:tailEnd/>
          </a:ln>
        </p:spPr>
        <p:txBody>
          <a:bodyPr>
            <a:spAutoFit/>
          </a:bodyPr>
          <a:lstStyle/>
          <a:p>
            <a:pPr algn="ctr"/>
            <a:r>
              <a:rPr lang="de-DE" b="1" dirty="0"/>
              <a:t>Verfügbarkeit</a:t>
            </a:r>
          </a:p>
        </p:txBody>
      </p:sp>
      <p:sp>
        <p:nvSpPr>
          <p:cNvPr id="8202" name="Textfeld 10"/>
          <p:cNvSpPr txBox="1">
            <a:spLocks noChangeArrowheads="1"/>
          </p:cNvSpPr>
          <p:nvPr/>
        </p:nvSpPr>
        <p:spPr bwMode="auto">
          <a:xfrm rot="-3595075">
            <a:off x="2054225" y="1751013"/>
            <a:ext cx="1106488" cy="277812"/>
          </a:xfrm>
          <a:prstGeom prst="rect">
            <a:avLst/>
          </a:prstGeom>
          <a:noFill/>
          <a:ln w="9525">
            <a:noFill/>
            <a:miter lim="800000"/>
            <a:headEnd/>
            <a:tailEnd/>
          </a:ln>
        </p:spPr>
        <p:txBody>
          <a:bodyPr>
            <a:spAutoFit/>
          </a:bodyPr>
          <a:lstStyle/>
          <a:p>
            <a:pPr algn="ctr"/>
            <a:r>
              <a:rPr lang="de-DE" sz="1200" dirty="0"/>
              <a:t>Verfügbarkeit</a:t>
            </a:r>
          </a:p>
        </p:txBody>
      </p:sp>
      <p:sp>
        <p:nvSpPr>
          <p:cNvPr id="8203" name="Textfeld 11"/>
          <p:cNvSpPr txBox="1">
            <a:spLocks noChangeArrowheads="1"/>
          </p:cNvSpPr>
          <p:nvPr/>
        </p:nvSpPr>
        <p:spPr bwMode="auto">
          <a:xfrm rot="4069614">
            <a:off x="6315870" y="1986756"/>
            <a:ext cx="893762" cy="276225"/>
          </a:xfrm>
          <a:prstGeom prst="rect">
            <a:avLst/>
          </a:prstGeom>
          <a:noFill/>
          <a:ln w="9525">
            <a:noFill/>
            <a:miter lim="800000"/>
            <a:headEnd/>
            <a:tailEnd/>
          </a:ln>
        </p:spPr>
        <p:txBody>
          <a:bodyPr>
            <a:spAutoFit/>
          </a:bodyPr>
          <a:lstStyle/>
          <a:p>
            <a:pPr algn="ctr"/>
            <a:r>
              <a:rPr lang="de-DE" sz="1200" dirty="0"/>
              <a:t>Rendite</a:t>
            </a:r>
          </a:p>
        </p:txBody>
      </p:sp>
      <p:sp>
        <p:nvSpPr>
          <p:cNvPr id="8204" name="Textfeld 12"/>
          <p:cNvSpPr txBox="1">
            <a:spLocks noChangeArrowheads="1"/>
          </p:cNvSpPr>
          <p:nvPr/>
        </p:nvSpPr>
        <p:spPr bwMode="auto">
          <a:xfrm rot="2460343">
            <a:off x="3246438" y="1935163"/>
            <a:ext cx="1147762" cy="338137"/>
          </a:xfrm>
          <a:prstGeom prst="rect">
            <a:avLst/>
          </a:prstGeom>
          <a:noFill/>
          <a:ln w="9525">
            <a:noFill/>
            <a:miter lim="800000"/>
            <a:headEnd/>
            <a:tailEnd/>
          </a:ln>
        </p:spPr>
        <p:txBody>
          <a:bodyPr>
            <a:spAutoFit/>
          </a:bodyPr>
          <a:lstStyle/>
          <a:p>
            <a:pPr algn="ctr"/>
            <a:r>
              <a:rPr lang="de-DE" b="1" dirty="0"/>
              <a:t>Rendite</a:t>
            </a:r>
          </a:p>
        </p:txBody>
      </p:sp>
      <p:sp>
        <p:nvSpPr>
          <p:cNvPr id="8205" name="Textfeld 13"/>
          <p:cNvSpPr txBox="1">
            <a:spLocks noChangeArrowheads="1"/>
          </p:cNvSpPr>
          <p:nvPr/>
        </p:nvSpPr>
        <p:spPr bwMode="auto">
          <a:xfrm rot="4751505">
            <a:off x="4501356" y="4264819"/>
            <a:ext cx="1146175" cy="338138"/>
          </a:xfrm>
          <a:prstGeom prst="rect">
            <a:avLst/>
          </a:prstGeom>
          <a:noFill/>
          <a:ln w="9525">
            <a:noFill/>
            <a:miter lim="800000"/>
            <a:headEnd/>
            <a:tailEnd/>
          </a:ln>
        </p:spPr>
        <p:txBody>
          <a:bodyPr>
            <a:spAutoFit/>
          </a:bodyPr>
          <a:lstStyle/>
          <a:p>
            <a:pPr algn="ctr"/>
            <a:r>
              <a:rPr lang="de-DE" b="1" dirty="0"/>
              <a:t>Rendite</a:t>
            </a:r>
          </a:p>
        </p:txBody>
      </p:sp>
      <p:sp>
        <p:nvSpPr>
          <p:cNvPr id="8206" name="Textfeld 14"/>
          <p:cNvSpPr txBox="1">
            <a:spLocks noChangeArrowheads="1"/>
          </p:cNvSpPr>
          <p:nvPr/>
        </p:nvSpPr>
        <p:spPr bwMode="auto">
          <a:xfrm>
            <a:off x="4191000" y="5410200"/>
            <a:ext cx="914400" cy="276225"/>
          </a:xfrm>
          <a:prstGeom prst="rect">
            <a:avLst/>
          </a:prstGeom>
          <a:noFill/>
          <a:ln w="9525">
            <a:noFill/>
            <a:miter lim="800000"/>
            <a:headEnd/>
            <a:tailEnd/>
          </a:ln>
        </p:spPr>
        <p:txBody>
          <a:bodyPr>
            <a:spAutoFit/>
          </a:bodyPr>
          <a:lstStyle/>
          <a:p>
            <a:pPr algn="ctr"/>
            <a:r>
              <a:rPr lang="de-DE" sz="1200" dirty="0"/>
              <a:t>Sicherheit</a:t>
            </a:r>
          </a:p>
        </p:txBody>
      </p:sp>
      <p:sp>
        <p:nvSpPr>
          <p:cNvPr id="8207" name="Textfeld 15"/>
          <p:cNvSpPr txBox="1">
            <a:spLocks noChangeArrowheads="1"/>
          </p:cNvSpPr>
          <p:nvPr/>
        </p:nvSpPr>
        <p:spPr bwMode="auto">
          <a:xfrm rot="1103617">
            <a:off x="2840038" y="2633663"/>
            <a:ext cx="1295400" cy="339725"/>
          </a:xfrm>
          <a:prstGeom prst="rect">
            <a:avLst/>
          </a:prstGeom>
          <a:noFill/>
          <a:ln w="9525">
            <a:noFill/>
            <a:miter lim="800000"/>
            <a:headEnd/>
            <a:tailEnd/>
          </a:ln>
        </p:spPr>
        <p:txBody>
          <a:bodyPr>
            <a:spAutoFit/>
          </a:bodyPr>
          <a:lstStyle/>
          <a:p>
            <a:pPr algn="ctr"/>
            <a:r>
              <a:rPr lang="de-DE" b="1" dirty="0"/>
              <a:t>Sicherheit</a:t>
            </a:r>
          </a:p>
        </p:txBody>
      </p:sp>
      <p:sp>
        <p:nvSpPr>
          <p:cNvPr id="8208" name="Textfeld 16"/>
          <p:cNvSpPr txBox="1">
            <a:spLocks noChangeArrowheads="1"/>
          </p:cNvSpPr>
          <p:nvPr/>
        </p:nvSpPr>
        <p:spPr bwMode="auto">
          <a:xfrm rot="-1987532">
            <a:off x="4864100" y="2079625"/>
            <a:ext cx="1295400" cy="338138"/>
          </a:xfrm>
          <a:prstGeom prst="rect">
            <a:avLst/>
          </a:prstGeom>
          <a:noFill/>
          <a:ln w="9525">
            <a:noFill/>
            <a:miter lim="800000"/>
            <a:headEnd/>
            <a:tailEnd/>
          </a:ln>
        </p:spPr>
        <p:txBody>
          <a:bodyPr>
            <a:spAutoFit/>
          </a:bodyPr>
          <a:lstStyle/>
          <a:p>
            <a:pPr algn="ctr"/>
            <a:r>
              <a:rPr lang="de-DE" b="1" dirty="0"/>
              <a:t>Sicherheit</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Titel 17"/>
          <p:cNvSpPr>
            <a:spLocks noGrp="1"/>
          </p:cNvSpPr>
          <p:nvPr>
            <p:ph type="title"/>
          </p:nvPr>
        </p:nvSpPr>
        <p:spPr/>
        <p:txBody>
          <a:bodyPr/>
          <a:lstStyle/>
          <a:p>
            <a:r>
              <a:rPr lang="de-DE" sz="1800" dirty="0" smtClean="0"/>
              <a:t>Die moderne Portfoliotheorie</a:t>
            </a:r>
          </a:p>
        </p:txBody>
      </p:sp>
      <p:graphicFrame>
        <p:nvGraphicFramePr>
          <p:cNvPr id="2050" name="Diagramm 2"/>
          <p:cNvGraphicFramePr>
            <a:graphicFrameLocks/>
          </p:cNvGraphicFramePr>
          <p:nvPr/>
        </p:nvGraphicFramePr>
        <p:xfrm>
          <a:off x="685800" y="1828800"/>
          <a:ext cx="7294563" cy="4546600"/>
        </p:xfrm>
        <a:graphic>
          <a:graphicData uri="http://schemas.openxmlformats.org/presentationml/2006/ole">
            <p:oleObj spid="_x0000_s2050" r:id="rId4" imgW="7290213" imgH="4547240" progId="Excel.Sheet.8">
              <p:embed/>
            </p:oleObj>
          </a:graphicData>
        </a:graphic>
      </p:graphicFrame>
      <p:sp>
        <p:nvSpPr>
          <p:cNvPr id="2052" name="Textfeld 3"/>
          <p:cNvSpPr txBox="1">
            <a:spLocks noChangeArrowheads="1"/>
          </p:cNvSpPr>
          <p:nvPr/>
        </p:nvSpPr>
        <p:spPr bwMode="auto">
          <a:xfrm>
            <a:off x="1752600" y="5638800"/>
            <a:ext cx="7391400" cy="461963"/>
          </a:xfrm>
          <a:prstGeom prst="rect">
            <a:avLst/>
          </a:prstGeom>
          <a:noFill/>
          <a:ln w="9525">
            <a:noFill/>
            <a:miter lim="800000"/>
            <a:headEnd/>
            <a:tailEnd/>
          </a:ln>
        </p:spPr>
        <p:txBody>
          <a:bodyPr>
            <a:spAutoFit/>
          </a:bodyPr>
          <a:lstStyle/>
          <a:p>
            <a:pPr marL="1074738" indent="-1074738"/>
            <a:r>
              <a:rPr lang="de-DE" sz="1200" dirty="0"/>
              <a:t>Quelle:	Determinants of Portfolio Performance II: An Update“ by Garry P. Brinson, Brian D. Singer and Gilbert L. Beebower in Financial Analysts Journal, May – June 1996</a:t>
            </a:r>
          </a:p>
        </p:txBody>
      </p:sp>
      <p:sp>
        <p:nvSpPr>
          <p:cNvPr id="5" name="Textfeld 4"/>
          <p:cNvSpPr txBox="1"/>
          <p:nvPr/>
        </p:nvSpPr>
        <p:spPr>
          <a:xfrm>
            <a:off x="304800" y="1052513"/>
            <a:ext cx="8001000" cy="1015663"/>
          </a:xfrm>
          <a:prstGeom prst="rect">
            <a:avLst/>
          </a:prstGeom>
          <a:noFill/>
          <a:effectLst/>
        </p:spPr>
        <p:txBody>
          <a:bodyPr>
            <a:spAutoFit/>
          </a:bodyPr>
          <a:lstStyle/>
          <a:p>
            <a:pPr>
              <a:defRPr/>
            </a:pPr>
            <a:r>
              <a:rPr lang="de-DE" sz="2000" dirty="0"/>
              <a:t>Einfluss der Vermögensstrukturierung</a:t>
            </a:r>
          </a:p>
          <a:p>
            <a:pPr>
              <a:defRPr/>
            </a:pPr>
            <a:r>
              <a:rPr lang="de-DE" sz="2000" dirty="0"/>
              <a:t>			auf die Performance eines Portfolios</a:t>
            </a:r>
          </a:p>
          <a:p>
            <a:pPr>
              <a:defRPr/>
            </a:pPr>
            <a:endParaRPr lang="de-DE" sz="2000"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8" name="Titel 17"/>
          <p:cNvSpPr>
            <a:spLocks noGrp="1"/>
          </p:cNvSpPr>
          <p:nvPr>
            <p:ph type="title"/>
          </p:nvPr>
        </p:nvSpPr>
        <p:spPr/>
        <p:txBody>
          <a:bodyPr/>
          <a:lstStyle/>
          <a:p>
            <a:r>
              <a:rPr lang="de-DE" sz="1800" dirty="0" smtClean="0"/>
              <a:t>Die Weiterentwicklung der modernen Portfoliotheorie</a:t>
            </a:r>
          </a:p>
        </p:txBody>
      </p:sp>
      <p:graphicFrame>
        <p:nvGraphicFramePr>
          <p:cNvPr id="3074" name="Diagramm 2"/>
          <p:cNvGraphicFramePr>
            <a:graphicFrameLocks/>
          </p:cNvGraphicFramePr>
          <p:nvPr/>
        </p:nvGraphicFramePr>
        <p:xfrm>
          <a:off x="381000" y="1371600"/>
          <a:ext cx="8001000" cy="3022600"/>
        </p:xfrm>
        <a:graphic>
          <a:graphicData uri="http://schemas.openxmlformats.org/presentationml/2006/ole">
            <p:oleObj spid="_x0000_s3074" r:id="rId4" imgW="7997291" imgH="3023366" progId="Excel.Sheet.8">
              <p:embed/>
            </p:oleObj>
          </a:graphicData>
        </a:graphic>
      </p:graphicFrame>
      <p:sp>
        <p:nvSpPr>
          <p:cNvPr id="3079" name="Textfeld 3"/>
          <p:cNvSpPr txBox="1">
            <a:spLocks noChangeArrowheads="1"/>
          </p:cNvSpPr>
          <p:nvPr/>
        </p:nvSpPr>
        <p:spPr bwMode="auto">
          <a:xfrm>
            <a:off x="7314257" y="1782052"/>
            <a:ext cx="1146175" cy="338138"/>
          </a:xfrm>
          <a:prstGeom prst="rect">
            <a:avLst/>
          </a:prstGeom>
          <a:noFill/>
          <a:ln w="9525">
            <a:noFill/>
            <a:miter lim="800000"/>
            <a:headEnd/>
            <a:tailEnd/>
          </a:ln>
        </p:spPr>
        <p:txBody>
          <a:bodyPr>
            <a:spAutoFit/>
          </a:bodyPr>
          <a:lstStyle/>
          <a:p>
            <a:pPr algn="ctr"/>
            <a:r>
              <a:rPr lang="de-DE" b="1" dirty="0"/>
              <a:t>Rendite</a:t>
            </a:r>
          </a:p>
        </p:txBody>
      </p:sp>
      <p:sp>
        <p:nvSpPr>
          <p:cNvPr id="3080" name="Textfeld 4"/>
          <p:cNvSpPr txBox="1">
            <a:spLocks noChangeArrowheads="1"/>
          </p:cNvSpPr>
          <p:nvPr/>
        </p:nvSpPr>
        <p:spPr bwMode="auto">
          <a:xfrm>
            <a:off x="7314257" y="3078016"/>
            <a:ext cx="1146175" cy="338138"/>
          </a:xfrm>
          <a:prstGeom prst="rect">
            <a:avLst/>
          </a:prstGeom>
          <a:noFill/>
          <a:ln w="9525">
            <a:noFill/>
            <a:miter lim="800000"/>
            <a:headEnd/>
            <a:tailEnd/>
          </a:ln>
        </p:spPr>
        <p:txBody>
          <a:bodyPr>
            <a:spAutoFit/>
          </a:bodyPr>
          <a:lstStyle/>
          <a:p>
            <a:pPr algn="ctr"/>
            <a:r>
              <a:rPr lang="de-DE" b="1" dirty="0">
                <a:solidFill>
                  <a:srgbClr val="7F7F7F"/>
                </a:solidFill>
              </a:rPr>
              <a:t>Risiko</a:t>
            </a:r>
          </a:p>
          <a:p>
            <a:pPr algn="ctr"/>
            <a:endParaRPr lang="de-DE" b="1" dirty="0">
              <a:solidFill>
                <a:srgbClr val="7F7F7F"/>
              </a:solidFill>
            </a:endParaRPr>
          </a:p>
        </p:txBody>
      </p:sp>
      <p:graphicFrame>
        <p:nvGraphicFramePr>
          <p:cNvPr id="3075" name="Diagramm 5"/>
          <p:cNvGraphicFramePr>
            <a:graphicFrameLocks/>
          </p:cNvGraphicFramePr>
          <p:nvPr/>
        </p:nvGraphicFramePr>
        <p:xfrm>
          <a:off x="1219200" y="4419600"/>
          <a:ext cx="2057400" cy="1727200"/>
        </p:xfrm>
        <a:graphic>
          <a:graphicData uri="http://schemas.openxmlformats.org/presentationml/2006/ole">
            <p:oleObj spid="_x0000_s3075" r:id="rId5" imgW="2060278" imgH="1725025" progId="Excel.Sheet.8">
              <p:embed/>
            </p:oleObj>
          </a:graphicData>
        </a:graphic>
      </p:graphicFrame>
      <p:graphicFrame>
        <p:nvGraphicFramePr>
          <p:cNvPr id="3076" name="Diagramm 6"/>
          <p:cNvGraphicFramePr>
            <a:graphicFrameLocks/>
          </p:cNvGraphicFramePr>
          <p:nvPr/>
        </p:nvGraphicFramePr>
        <p:xfrm>
          <a:off x="3733800" y="4419600"/>
          <a:ext cx="1981200" cy="1752600"/>
        </p:xfrm>
        <a:graphic>
          <a:graphicData uri="http://schemas.openxmlformats.org/presentationml/2006/ole">
            <p:oleObj spid="_x0000_s3076" r:id="rId6" imgW="1981036" imgH="1755503" progId="Excel.Sheet.8">
              <p:embed/>
            </p:oleObj>
          </a:graphicData>
        </a:graphic>
      </p:graphicFrame>
      <p:graphicFrame>
        <p:nvGraphicFramePr>
          <p:cNvPr id="3077" name="Diagramm 7"/>
          <p:cNvGraphicFramePr>
            <a:graphicFrameLocks/>
          </p:cNvGraphicFramePr>
          <p:nvPr/>
        </p:nvGraphicFramePr>
        <p:xfrm>
          <a:off x="6248400" y="4419600"/>
          <a:ext cx="1828800" cy="1727200"/>
        </p:xfrm>
        <a:graphic>
          <a:graphicData uri="http://schemas.openxmlformats.org/presentationml/2006/ole">
            <p:oleObj spid="_x0000_s3077" r:id="rId7" imgW="1828649" imgH="1725025" progId="Excel.Sheet.8">
              <p:embed/>
            </p:oleObj>
          </a:graphicData>
        </a:graphic>
      </p:graphicFrame>
      <p:sp>
        <p:nvSpPr>
          <p:cNvPr id="3081" name="Textfeld 8"/>
          <p:cNvSpPr txBox="1">
            <a:spLocks noChangeArrowheads="1"/>
          </p:cNvSpPr>
          <p:nvPr/>
        </p:nvSpPr>
        <p:spPr bwMode="auto">
          <a:xfrm>
            <a:off x="1828800" y="5410200"/>
            <a:ext cx="533400" cy="338138"/>
          </a:xfrm>
          <a:prstGeom prst="rect">
            <a:avLst/>
          </a:prstGeom>
          <a:noFill/>
          <a:ln w="9525">
            <a:noFill/>
            <a:miter lim="800000"/>
            <a:headEnd/>
            <a:tailEnd/>
          </a:ln>
        </p:spPr>
        <p:txBody>
          <a:bodyPr>
            <a:spAutoFit/>
          </a:bodyPr>
          <a:lstStyle/>
          <a:p>
            <a:pPr algn="ctr"/>
            <a:r>
              <a:rPr lang="de-DE" sz="800" b="1" dirty="0">
                <a:solidFill>
                  <a:srgbClr val="D9D9D9"/>
                </a:solidFill>
              </a:rPr>
              <a:t>Renten</a:t>
            </a:r>
          </a:p>
          <a:p>
            <a:pPr algn="ctr"/>
            <a:r>
              <a:rPr lang="de-DE" sz="800" b="1" dirty="0">
                <a:solidFill>
                  <a:srgbClr val="D9D9D9"/>
                </a:solidFill>
              </a:rPr>
              <a:t>70 %</a:t>
            </a:r>
          </a:p>
          <a:p>
            <a:pPr algn="ctr"/>
            <a:endParaRPr lang="de-DE" sz="800" b="1" dirty="0">
              <a:solidFill>
                <a:srgbClr val="D9D9D9"/>
              </a:solidFill>
            </a:endParaRPr>
          </a:p>
        </p:txBody>
      </p:sp>
      <p:sp>
        <p:nvSpPr>
          <p:cNvPr id="3082" name="Textfeld 9"/>
          <p:cNvSpPr txBox="1">
            <a:spLocks noChangeArrowheads="1"/>
          </p:cNvSpPr>
          <p:nvPr/>
        </p:nvSpPr>
        <p:spPr bwMode="auto">
          <a:xfrm>
            <a:off x="4419600" y="5410200"/>
            <a:ext cx="533400" cy="338138"/>
          </a:xfrm>
          <a:prstGeom prst="rect">
            <a:avLst/>
          </a:prstGeom>
          <a:noFill/>
          <a:ln w="9525">
            <a:noFill/>
            <a:miter lim="800000"/>
            <a:headEnd/>
            <a:tailEnd/>
          </a:ln>
        </p:spPr>
        <p:txBody>
          <a:bodyPr>
            <a:spAutoFit/>
          </a:bodyPr>
          <a:lstStyle/>
          <a:p>
            <a:pPr algn="ctr"/>
            <a:r>
              <a:rPr lang="de-DE" sz="800" b="1" dirty="0">
                <a:solidFill>
                  <a:srgbClr val="D9D9D9"/>
                </a:solidFill>
              </a:rPr>
              <a:t>Renten</a:t>
            </a:r>
          </a:p>
          <a:p>
            <a:pPr algn="ctr"/>
            <a:r>
              <a:rPr lang="de-DE" sz="800" b="1" dirty="0">
                <a:solidFill>
                  <a:srgbClr val="D9D9D9"/>
                </a:solidFill>
              </a:rPr>
              <a:t>52,5 %</a:t>
            </a:r>
          </a:p>
          <a:p>
            <a:pPr algn="ctr"/>
            <a:endParaRPr lang="de-DE" sz="800" b="1" dirty="0">
              <a:solidFill>
                <a:srgbClr val="D9D9D9"/>
              </a:solidFill>
            </a:endParaRPr>
          </a:p>
        </p:txBody>
      </p:sp>
      <p:sp>
        <p:nvSpPr>
          <p:cNvPr id="3083" name="Textfeld 10"/>
          <p:cNvSpPr txBox="1">
            <a:spLocks noChangeArrowheads="1"/>
          </p:cNvSpPr>
          <p:nvPr/>
        </p:nvSpPr>
        <p:spPr bwMode="auto">
          <a:xfrm>
            <a:off x="7162800" y="5410200"/>
            <a:ext cx="533400" cy="338138"/>
          </a:xfrm>
          <a:prstGeom prst="rect">
            <a:avLst/>
          </a:prstGeom>
          <a:noFill/>
          <a:ln w="9525">
            <a:noFill/>
            <a:miter lim="800000"/>
            <a:headEnd/>
            <a:tailEnd/>
          </a:ln>
        </p:spPr>
        <p:txBody>
          <a:bodyPr>
            <a:spAutoFit/>
          </a:bodyPr>
          <a:lstStyle/>
          <a:p>
            <a:pPr algn="ctr"/>
            <a:r>
              <a:rPr lang="de-DE" sz="800" b="1" dirty="0">
                <a:solidFill>
                  <a:srgbClr val="D9D9D9"/>
                </a:solidFill>
              </a:rPr>
              <a:t>Renten</a:t>
            </a:r>
          </a:p>
          <a:p>
            <a:pPr algn="ctr"/>
            <a:r>
              <a:rPr lang="de-DE" sz="800" b="1" dirty="0">
                <a:solidFill>
                  <a:srgbClr val="D9D9D9"/>
                </a:solidFill>
              </a:rPr>
              <a:t>35 %</a:t>
            </a:r>
          </a:p>
          <a:p>
            <a:pPr algn="ctr"/>
            <a:endParaRPr lang="de-DE" sz="800" b="1" dirty="0">
              <a:solidFill>
                <a:srgbClr val="D9D9D9"/>
              </a:solidFill>
            </a:endParaRPr>
          </a:p>
        </p:txBody>
      </p:sp>
      <p:sp>
        <p:nvSpPr>
          <p:cNvPr id="3084" name="Textfeld 11"/>
          <p:cNvSpPr txBox="1">
            <a:spLocks noChangeArrowheads="1"/>
          </p:cNvSpPr>
          <p:nvPr/>
        </p:nvSpPr>
        <p:spPr bwMode="auto">
          <a:xfrm>
            <a:off x="7162800" y="4648200"/>
            <a:ext cx="533400" cy="338138"/>
          </a:xfrm>
          <a:prstGeom prst="rect">
            <a:avLst/>
          </a:prstGeom>
          <a:noFill/>
          <a:ln w="9525">
            <a:noFill/>
            <a:miter lim="800000"/>
            <a:headEnd/>
            <a:tailEnd/>
          </a:ln>
        </p:spPr>
        <p:txBody>
          <a:bodyPr>
            <a:spAutoFit/>
          </a:bodyPr>
          <a:lstStyle/>
          <a:p>
            <a:pPr algn="ctr"/>
            <a:r>
              <a:rPr lang="de-DE" sz="800" b="1" dirty="0">
                <a:solidFill>
                  <a:srgbClr val="D9D9D9"/>
                </a:solidFill>
              </a:rPr>
              <a:t>Aktien</a:t>
            </a:r>
          </a:p>
          <a:p>
            <a:pPr algn="ctr"/>
            <a:r>
              <a:rPr lang="de-DE" sz="800" b="1" dirty="0">
                <a:solidFill>
                  <a:srgbClr val="D9D9D9"/>
                </a:solidFill>
              </a:rPr>
              <a:t>15 %</a:t>
            </a:r>
          </a:p>
          <a:p>
            <a:pPr algn="ctr"/>
            <a:endParaRPr lang="de-DE" sz="800" b="1" dirty="0">
              <a:solidFill>
                <a:srgbClr val="D9D9D9"/>
              </a:solidFill>
            </a:endParaRPr>
          </a:p>
        </p:txBody>
      </p:sp>
      <p:sp>
        <p:nvSpPr>
          <p:cNvPr id="3085" name="Textfeld 12"/>
          <p:cNvSpPr txBox="1">
            <a:spLocks noChangeArrowheads="1"/>
          </p:cNvSpPr>
          <p:nvPr/>
        </p:nvSpPr>
        <p:spPr bwMode="auto">
          <a:xfrm>
            <a:off x="2209800" y="4648200"/>
            <a:ext cx="533400" cy="338138"/>
          </a:xfrm>
          <a:prstGeom prst="rect">
            <a:avLst/>
          </a:prstGeom>
          <a:noFill/>
          <a:ln w="9525">
            <a:noFill/>
            <a:miter lim="800000"/>
            <a:headEnd/>
            <a:tailEnd/>
          </a:ln>
        </p:spPr>
        <p:txBody>
          <a:bodyPr>
            <a:spAutoFit/>
          </a:bodyPr>
          <a:lstStyle/>
          <a:p>
            <a:pPr algn="ctr"/>
            <a:r>
              <a:rPr lang="de-DE" sz="800" b="1" dirty="0">
                <a:solidFill>
                  <a:srgbClr val="D9D9D9"/>
                </a:solidFill>
              </a:rPr>
              <a:t>Aktien</a:t>
            </a:r>
          </a:p>
          <a:p>
            <a:pPr algn="ctr"/>
            <a:r>
              <a:rPr lang="de-DE" sz="800" b="1" dirty="0">
                <a:solidFill>
                  <a:srgbClr val="D9D9D9"/>
                </a:solidFill>
              </a:rPr>
              <a:t>30 %</a:t>
            </a:r>
          </a:p>
          <a:p>
            <a:pPr algn="ctr"/>
            <a:endParaRPr lang="de-DE" sz="800" b="1" dirty="0">
              <a:solidFill>
                <a:srgbClr val="D9D9D9"/>
              </a:solidFill>
            </a:endParaRPr>
          </a:p>
        </p:txBody>
      </p:sp>
      <p:sp>
        <p:nvSpPr>
          <p:cNvPr id="3086" name="Textfeld 13"/>
          <p:cNvSpPr txBox="1">
            <a:spLocks noChangeArrowheads="1"/>
          </p:cNvSpPr>
          <p:nvPr/>
        </p:nvSpPr>
        <p:spPr bwMode="auto">
          <a:xfrm>
            <a:off x="4648200" y="4648200"/>
            <a:ext cx="533400" cy="338138"/>
          </a:xfrm>
          <a:prstGeom prst="rect">
            <a:avLst/>
          </a:prstGeom>
          <a:noFill/>
          <a:ln w="9525">
            <a:noFill/>
            <a:miter lim="800000"/>
            <a:headEnd/>
            <a:tailEnd/>
          </a:ln>
        </p:spPr>
        <p:txBody>
          <a:bodyPr>
            <a:spAutoFit/>
          </a:bodyPr>
          <a:lstStyle/>
          <a:p>
            <a:pPr algn="ctr"/>
            <a:r>
              <a:rPr lang="de-DE" sz="800" b="1" dirty="0">
                <a:solidFill>
                  <a:srgbClr val="D9D9D9"/>
                </a:solidFill>
              </a:rPr>
              <a:t>Aktien</a:t>
            </a:r>
          </a:p>
          <a:p>
            <a:pPr algn="ctr"/>
            <a:r>
              <a:rPr lang="de-DE" sz="800" b="1" dirty="0">
                <a:solidFill>
                  <a:srgbClr val="D9D9D9"/>
                </a:solidFill>
              </a:rPr>
              <a:t>22,5 %</a:t>
            </a:r>
          </a:p>
          <a:p>
            <a:pPr algn="ctr"/>
            <a:endParaRPr lang="de-DE" sz="800" b="1" dirty="0">
              <a:solidFill>
                <a:srgbClr val="D9D9D9"/>
              </a:solidFill>
            </a:endParaRPr>
          </a:p>
        </p:txBody>
      </p:sp>
      <p:sp>
        <p:nvSpPr>
          <p:cNvPr id="3087" name="Textfeld 14"/>
          <p:cNvSpPr txBox="1">
            <a:spLocks noChangeArrowheads="1"/>
          </p:cNvSpPr>
          <p:nvPr/>
        </p:nvSpPr>
        <p:spPr bwMode="auto">
          <a:xfrm>
            <a:off x="4038600" y="4876800"/>
            <a:ext cx="609600" cy="584775"/>
          </a:xfrm>
          <a:prstGeom prst="rect">
            <a:avLst/>
          </a:prstGeom>
          <a:noFill/>
          <a:ln w="9525">
            <a:noFill/>
            <a:miter lim="800000"/>
            <a:headEnd/>
            <a:tailEnd/>
          </a:ln>
        </p:spPr>
        <p:txBody>
          <a:bodyPr>
            <a:spAutoFit/>
          </a:bodyPr>
          <a:lstStyle/>
          <a:p>
            <a:pPr algn="ctr"/>
            <a:r>
              <a:rPr lang="de-DE" sz="800" b="1" dirty="0">
                <a:solidFill>
                  <a:srgbClr val="D9D9D9"/>
                </a:solidFill>
              </a:rPr>
              <a:t>Beteili-gungen</a:t>
            </a:r>
            <a:endParaRPr lang="de-DE" sz="800" b="1" dirty="0">
              <a:solidFill>
                <a:srgbClr val="D9D9D9"/>
              </a:solidFill>
            </a:endParaRPr>
          </a:p>
          <a:p>
            <a:pPr algn="ctr"/>
            <a:r>
              <a:rPr lang="de-DE" sz="800" b="1" dirty="0">
                <a:solidFill>
                  <a:srgbClr val="D9D9D9"/>
                </a:solidFill>
              </a:rPr>
              <a:t>25 %</a:t>
            </a:r>
          </a:p>
          <a:p>
            <a:pPr algn="ctr"/>
            <a:endParaRPr lang="de-DE" sz="800" b="1" dirty="0">
              <a:solidFill>
                <a:srgbClr val="D9D9D9"/>
              </a:solidFill>
            </a:endParaRPr>
          </a:p>
        </p:txBody>
      </p:sp>
      <p:sp>
        <p:nvSpPr>
          <p:cNvPr id="3088" name="Textfeld 15"/>
          <p:cNvSpPr txBox="1">
            <a:spLocks noChangeArrowheads="1"/>
          </p:cNvSpPr>
          <p:nvPr/>
        </p:nvSpPr>
        <p:spPr bwMode="auto">
          <a:xfrm>
            <a:off x="6553200" y="4876800"/>
            <a:ext cx="609600" cy="584775"/>
          </a:xfrm>
          <a:prstGeom prst="rect">
            <a:avLst/>
          </a:prstGeom>
          <a:noFill/>
          <a:ln w="9525">
            <a:noFill/>
            <a:miter lim="800000"/>
            <a:headEnd/>
            <a:tailEnd/>
          </a:ln>
        </p:spPr>
        <p:txBody>
          <a:bodyPr>
            <a:spAutoFit/>
          </a:bodyPr>
          <a:lstStyle/>
          <a:p>
            <a:pPr algn="ctr"/>
            <a:r>
              <a:rPr lang="de-DE" sz="800" b="1" dirty="0">
                <a:solidFill>
                  <a:srgbClr val="D9D9D9"/>
                </a:solidFill>
              </a:rPr>
              <a:t>Beteili-gungen</a:t>
            </a:r>
            <a:endParaRPr lang="de-DE" sz="800" b="1" dirty="0">
              <a:solidFill>
                <a:srgbClr val="D9D9D9"/>
              </a:solidFill>
            </a:endParaRPr>
          </a:p>
          <a:p>
            <a:pPr algn="ctr"/>
            <a:r>
              <a:rPr lang="de-DE" sz="800" b="1" dirty="0">
                <a:solidFill>
                  <a:srgbClr val="D9D9D9"/>
                </a:solidFill>
              </a:rPr>
              <a:t>50 %</a:t>
            </a:r>
          </a:p>
          <a:p>
            <a:pPr algn="ctr"/>
            <a:endParaRPr lang="de-DE" sz="800" b="1" dirty="0">
              <a:solidFill>
                <a:srgbClr val="D9D9D9"/>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Titel 17"/>
          <p:cNvSpPr>
            <a:spLocks noGrp="1"/>
          </p:cNvSpPr>
          <p:nvPr>
            <p:ph type="title"/>
          </p:nvPr>
        </p:nvSpPr>
        <p:spPr/>
        <p:txBody>
          <a:bodyPr/>
          <a:lstStyle/>
          <a:p>
            <a:r>
              <a:rPr lang="de-DE" sz="1800" dirty="0" smtClean="0"/>
              <a:t>Korrelation</a:t>
            </a:r>
          </a:p>
        </p:txBody>
      </p:sp>
      <p:pic>
        <p:nvPicPr>
          <p:cNvPr id="9219" name="Picture 103" descr="Geschlossene-Fonds-in-Krisenzeiten"/>
          <p:cNvPicPr>
            <a:picLocks noChangeAspect="1" noChangeArrowheads="1"/>
          </p:cNvPicPr>
          <p:nvPr/>
        </p:nvPicPr>
        <p:blipFill>
          <a:blip r:embed="rId3" cstate="print"/>
          <a:srcRect/>
          <a:stretch>
            <a:fillRect/>
          </a:stretch>
        </p:blipFill>
        <p:spPr bwMode="auto">
          <a:xfrm>
            <a:off x="304800" y="1219200"/>
            <a:ext cx="8472488" cy="4114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Titel 17"/>
          <p:cNvSpPr>
            <a:spLocks noGrp="1"/>
          </p:cNvSpPr>
          <p:nvPr>
            <p:ph type="title"/>
          </p:nvPr>
        </p:nvSpPr>
        <p:spPr/>
        <p:txBody>
          <a:bodyPr/>
          <a:lstStyle/>
          <a:p>
            <a:r>
              <a:rPr lang="de-DE" sz="1800" dirty="0" smtClean="0"/>
              <a:t>Korrelation</a:t>
            </a:r>
          </a:p>
        </p:txBody>
      </p:sp>
      <p:pic>
        <p:nvPicPr>
          <p:cNvPr id="10243" name="Bild 3" descr="LS009381.png"/>
          <p:cNvPicPr>
            <a:picLocks noChangeAspect="1"/>
          </p:cNvPicPr>
          <p:nvPr/>
        </p:nvPicPr>
        <p:blipFill>
          <a:blip r:embed="rId3" cstate="print"/>
          <a:srcRect/>
          <a:stretch>
            <a:fillRect/>
          </a:stretch>
        </p:blipFill>
        <p:spPr bwMode="auto">
          <a:xfrm>
            <a:off x="762000" y="2895600"/>
            <a:ext cx="1292225" cy="1095375"/>
          </a:xfrm>
          <a:prstGeom prst="rect">
            <a:avLst/>
          </a:prstGeom>
          <a:noFill/>
          <a:ln w="9525">
            <a:noFill/>
            <a:miter lim="800000"/>
            <a:headEnd/>
            <a:tailEnd/>
          </a:ln>
        </p:spPr>
      </p:pic>
      <p:pic>
        <p:nvPicPr>
          <p:cNvPr id="10244" name="Bild 4" descr="FD002615.png"/>
          <p:cNvPicPr>
            <a:picLocks noChangeAspect="1"/>
          </p:cNvPicPr>
          <p:nvPr/>
        </p:nvPicPr>
        <p:blipFill>
          <a:blip r:embed="rId4" cstate="print"/>
          <a:srcRect/>
          <a:stretch>
            <a:fillRect/>
          </a:stretch>
        </p:blipFill>
        <p:spPr bwMode="auto">
          <a:xfrm>
            <a:off x="1066800" y="1219200"/>
            <a:ext cx="722313" cy="1292225"/>
          </a:xfrm>
          <a:prstGeom prst="rect">
            <a:avLst/>
          </a:prstGeom>
          <a:noFill/>
          <a:ln w="9525">
            <a:noFill/>
            <a:miter lim="800000"/>
            <a:headEnd/>
            <a:tailEnd/>
          </a:ln>
        </p:spPr>
      </p:pic>
      <p:pic>
        <p:nvPicPr>
          <p:cNvPr id="10245" name="Bild 5" descr="AA026250.png"/>
          <p:cNvPicPr>
            <a:picLocks noChangeAspect="1"/>
          </p:cNvPicPr>
          <p:nvPr/>
        </p:nvPicPr>
        <p:blipFill>
          <a:blip r:embed="rId5" cstate="print"/>
          <a:srcRect/>
          <a:stretch>
            <a:fillRect/>
          </a:stretch>
        </p:blipFill>
        <p:spPr bwMode="auto">
          <a:xfrm>
            <a:off x="762000" y="4343400"/>
            <a:ext cx="1292225" cy="814388"/>
          </a:xfrm>
          <a:prstGeom prst="rect">
            <a:avLst/>
          </a:prstGeom>
          <a:noFill/>
          <a:ln w="9525">
            <a:noFill/>
            <a:miter lim="800000"/>
            <a:headEnd/>
            <a:tailEnd/>
          </a:ln>
        </p:spPr>
      </p:pic>
      <p:sp>
        <p:nvSpPr>
          <p:cNvPr id="10246" name="Sonne 6"/>
          <p:cNvSpPr>
            <a:spLocks noChangeArrowheads="1"/>
          </p:cNvSpPr>
          <p:nvPr/>
        </p:nvSpPr>
        <p:spPr bwMode="auto">
          <a:xfrm>
            <a:off x="3352800" y="5257800"/>
            <a:ext cx="685800" cy="533400"/>
          </a:xfrm>
          <a:prstGeom prst="sun">
            <a:avLst>
              <a:gd name="adj" fmla="val 25000"/>
            </a:avLst>
          </a:prstGeom>
          <a:solidFill>
            <a:srgbClr val="FFFF00"/>
          </a:solidFill>
          <a:ln w="9525">
            <a:solidFill>
              <a:schemeClr val="tx1"/>
            </a:solidFill>
            <a:round/>
            <a:headEnd/>
            <a:tailEnd/>
          </a:ln>
        </p:spPr>
        <p:txBody>
          <a:bodyPr wrap="none" anchor="ctr"/>
          <a:lstStyle/>
          <a:p>
            <a:pPr algn="ctr"/>
            <a:endParaRPr lang="de-DE" dirty="0"/>
          </a:p>
        </p:txBody>
      </p:sp>
      <p:sp>
        <p:nvSpPr>
          <p:cNvPr id="8" name="Wolke 7"/>
          <p:cNvSpPr/>
          <p:nvPr/>
        </p:nvSpPr>
        <p:spPr bwMode="auto">
          <a:xfrm>
            <a:off x="4648200" y="5257800"/>
            <a:ext cx="914400" cy="533400"/>
          </a:xfrm>
          <a:prstGeom prst="cloud">
            <a:avLst/>
          </a:prstGeom>
          <a:solidFill>
            <a:srgbClr val="D6D6D6"/>
          </a:solidFill>
          <a:ln w="9525" cap="flat" cmpd="sng" algn="ctr">
            <a:solidFill>
              <a:schemeClr val="tx1"/>
            </a:solidFill>
            <a:prstDash val="solid"/>
            <a:round/>
            <a:headEnd type="none" w="med" len="med"/>
            <a:tailEnd type="none" w="med" len="med"/>
          </a:ln>
          <a:effectLst/>
        </p:spPr>
        <p:txBody>
          <a:bodyPr wrap="none" anchor="ctr"/>
          <a:lstStyle/>
          <a:p>
            <a:pPr algn="ctr">
              <a:defRPr/>
            </a:pPr>
            <a:endParaRPr lang="de-DE" dirty="0"/>
          </a:p>
        </p:txBody>
      </p:sp>
      <p:sp>
        <p:nvSpPr>
          <p:cNvPr id="10248" name="Sonne 8"/>
          <p:cNvSpPr>
            <a:spLocks noChangeArrowheads="1"/>
          </p:cNvSpPr>
          <p:nvPr/>
        </p:nvSpPr>
        <p:spPr bwMode="auto">
          <a:xfrm>
            <a:off x="6096000" y="5257800"/>
            <a:ext cx="685800" cy="533400"/>
          </a:xfrm>
          <a:prstGeom prst="sun">
            <a:avLst>
              <a:gd name="adj" fmla="val 25000"/>
            </a:avLst>
          </a:prstGeom>
          <a:solidFill>
            <a:srgbClr val="FFFF00"/>
          </a:solidFill>
          <a:ln w="9525">
            <a:solidFill>
              <a:schemeClr val="tx1"/>
            </a:solidFill>
            <a:round/>
            <a:headEnd/>
            <a:tailEnd/>
          </a:ln>
        </p:spPr>
        <p:txBody>
          <a:bodyPr wrap="none" anchor="ctr"/>
          <a:lstStyle/>
          <a:p>
            <a:pPr algn="ctr"/>
            <a:endParaRPr lang="de-DE" dirty="0"/>
          </a:p>
        </p:txBody>
      </p:sp>
      <p:sp>
        <p:nvSpPr>
          <p:cNvPr id="10" name="Wolke 9"/>
          <p:cNvSpPr/>
          <p:nvPr/>
        </p:nvSpPr>
        <p:spPr bwMode="auto">
          <a:xfrm>
            <a:off x="7391400" y="5257800"/>
            <a:ext cx="914400" cy="533400"/>
          </a:xfrm>
          <a:prstGeom prst="cloud">
            <a:avLst/>
          </a:prstGeom>
          <a:solidFill>
            <a:srgbClr val="D6D6D6"/>
          </a:solidFill>
          <a:ln w="9525" cap="flat" cmpd="sng" algn="ctr">
            <a:solidFill>
              <a:schemeClr val="tx1"/>
            </a:solidFill>
            <a:prstDash val="solid"/>
            <a:round/>
            <a:headEnd type="none" w="med" len="med"/>
            <a:tailEnd type="none" w="med" len="med"/>
          </a:ln>
          <a:effectLst/>
        </p:spPr>
        <p:txBody>
          <a:bodyPr wrap="none" anchor="ctr"/>
          <a:lstStyle/>
          <a:p>
            <a:pPr algn="ctr">
              <a:defRPr/>
            </a:pPr>
            <a:endParaRPr lang="de-DE" dirty="0"/>
          </a:p>
        </p:txBody>
      </p:sp>
      <p:cxnSp>
        <p:nvCxnSpPr>
          <p:cNvPr id="10250" name="Gerade Verbindung 11"/>
          <p:cNvCxnSpPr>
            <a:cxnSpLocks noChangeShapeType="1"/>
          </p:cNvCxnSpPr>
          <p:nvPr/>
        </p:nvCxnSpPr>
        <p:spPr bwMode="auto">
          <a:xfrm rot="5400000">
            <a:off x="4648994" y="5866606"/>
            <a:ext cx="152400" cy="1588"/>
          </a:xfrm>
          <a:prstGeom prst="line">
            <a:avLst/>
          </a:prstGeom>
          <a:noFill/>
          <a:ln w="9525">
            <a:solidFill>
              <a:schemeClr val="tx1"/>
            </a:solidFill>
            <a:round/>
            <a:headEnd/>
            <a:tailEnd/>
          </a:ln>
        </p:spPr>
      </p:cxnSp>
      <p:cxnSp>
        <p:nvCxnSpPr>
          <p:cNvPr id="10251" name="Gerade Verbindung 12"/>
          <p:cNvCxnSpPr>
            <a:cxnSpLocks noChangeShapeType="1"/>
          </p:cNvCxnSpPr>
          <p:nvPr/>
        </p:nvCxnSpPr>
        <p:spPr bwMode="auto">
          <a:xfrm rot="5400000">
            <a:off x="4801394" y="5942806"/>
            <a:ext cx="152400" cy="1588"/>
          </a:xfrm>
          <a:prstGeom prst="line">
            <a:avLst/>
          </a:prstGeom>
          <a:noFill/>
          <a:ln w="9525">
            <a:solidFill>
              <a:schemeClr val="tx1"/>
            </a:solidFill>
            <a:round/>
            <a:headEnd/>
            <a:tailEnd/>
          </a:ln>
        </p:spPr>
      </p:cxnSp>
      <p:cxnSp>
        <p:nvCxnSpPr>
          <p:cNvPr id="10252" name="Gerade Verbindung 13"/>
          <p:cNvCxnSpPr>
            <a:cxnSpLocks noChangeShapeType="1"/>
          </p:cNvCxnSpPr>
          <p:nvPr/>
        </p:nvCxnSpPr>
        <p:spPr bwMode="auto">
          <a:xfrm rot="5400000">
            <a:off x="5029994" y="5942806"/>
            <a:ext cx="152400" cy="1588"/>
          </a:xfrm>
          <a:prstGeom prst="line">
            <a:avLst/>
          </a:prstGeom>
          <a:noFill/>
          <a:ln w="9525">
            <a:solidFill>
              <a:schemeClr val="tx1"/>
            </a:solidFill>
            <a:round/>
            <a:headEnd/>
            <a:tailEnd/>
          </a:ln>
        </p:spPr>
      </p:cxnSp>
      <p:cxnSp>
        <p:nvCxnSpPr>
          <p:cNvPr id="10253" name="Gerade Verbindung 14"/>
          <p:cNvCxnSpPr>
            <a:cxnSpLocks noChangeShapeType="1"/>
          </p:cNvCxnSpPr>
          <p:nvPr/>
        </p:nvCxnSpPr>
        <p:spPr bwMode="auto">
          <a:xfrm rot="5400000">
            <a:off x="5182394" y="5866606"/>
            <a:ext cx="152400" cy="1588"/>
          </a:xfrm>
          <a:prstGeom prst="line">
            <a:avLst/>
          </a:prstGeom>
          <a:noFill/>
          <a:ln w="9525">
            <a:solidFill>
              <a:schemeClr val="tx1"/>
            </a:solidFill>
            <a:round/>
            <a:headEnd/>
            <a:tailEnd/>
          </a:ln>
        </p:spPr>
      </p:cxnSp>
      <p:cxnSp>
        <p:nvCxnSpPr>
          <p:cNvPr id="10254" name="Gerade Verbindung 15"/>
          <p:cNvCxnSpPr>
            <a:cxnSpLocks noChangeShapeType="1"/>
          </p:cNvCxnSpPr>
          <p:nvPr/>
        </p:nvCxnSpPr>
        <p:spPr bwMode="auto">
          <a:xfrm rot="5400000">
            <a:off x="5410994" y="5790406"/>
            <a:ext cx="152400" cy="1588"/>
          </a:xfrm>
          <a:prstGeom prst="line">
            <a:avLst/>
          </a:prstGeom>
          <a:noFill/>
          <a:ln w="9525">
            <a:solidFill>
              <a:schemeClr val="tx1"/>
            </a:solidFill>
            <a:round/>
            <a:headEnd/>
            <a:tailEnd/>
          </a:ln>
        </p:spPr>
      </p:cxnSp>
      <p:cxnSp>
        <p:nvCxnSpPr>
          <p:cNvPr id="10255" name="Gerade Verbindung 16"/>
          <p:cNvCxnSpPr>
            <a:cxnSpLocks noChangeShapeType="1"/>
          </p:cNvCxnSpPr>
          <p:nvPr/>
        </p:nvCxnSpPr>
        <p:spPr bwMode="auto">
          <a:xfrm rot="5400000">
            <a:off x="8154194" y="5790406"/>
            <a:ext cx="152400" cy="1588"/>
          </a:xfrm>
          <a:prstGeom prst="line">
            <a:avLst/>
          </a:prstGeom>
          <a:noFill/>
          <a:ln w="9525">
            <a:solidFill>
              <a:schemeClr val="tx1"/>
            </a:solidFill>
            <a:round/>
            <a:headEnd/>
            <a:tailEnd/>
          </a:ln>
        </p:spPr>
      </p:cxnSp>
      <p:cxnSp>
        <p:nvCxnSpPr>
          <p:cNvPr id="10256" name="Gerade Verbindung 17"/>
          <p:cNvCxnSpPr>
            <a:cxnSpLocks noChangeShapeType="1"/>
          </p:cNvCxnSpPr>
          <p:nvPr/>
        </p:nvCxnSpPr>
        <p:spPr bwMode="auto">
          <a:xfrm rot="5400000">
            <a:off x="7925594" y="5866606"/>
            <a:ext cx="152400" cy="1588"/>
          </a:xfrm>
          <a:prstGeom prst="line">
            <a:avLst/>
          </a:prstGeom>
          <a:noFill/>
          <a:ln w="9525">
            <a:solidFill>
              <a:schemeClr val="tx1"/>
            </a:solidFill>
            <a:round/>
            <a:headEnd/>
            <a:tailEnd/>
          </a:ln>
        </p:spPr>
      </p:cxnSp>
      <p:cxnSp>
        <p:nvCxnSpPr>
          <p:cNvPr id="10257" name="Gerade Verbindung 18"/>
          <p:cNvCxnSpPr>
            <a:cxnSpLocks noChangeShapeType="1"/>
          </p:cNvCxnSpPr>
          <p:nvPr/>
        </p:nvCxnSpPr>
        <p:spPr bwMode="auto">
          <a:xfrm rot="5400000">
            <a:off x="7773194" y="5942806"/>
            <a:ext cx="152400" cy="1588"/>
          </a:xfrm>
          <a:prstGeom prst="line">
            <a:avLst/>
          </a:prstGeom>
          <a:noFill/>
          <a:ln w="9525">
            <a:solidFill>
              <a:schemeClr val="tx1"/>
            </a:solidFill>
            <a:round/>
            <a:headEnd/>
            <a:tailEnd/>
          </a:ln>
        </p:spPr>
      </p:cxnSp>
      <p:cxnSp>
        <p:nvCxnSpPr>
          <p:cNvPr id="10258" name="Gerade Verbindung 19"/>
          <p:cNvCxnSpPr>
            <a:cxnSpLocks noChangeShapeType="1"/>
          </p:cNvCxnSpPr>
          <p:nvPr/>
        </p:nvCxnSpPr>
        <p:spPr bwMode="auto">
          <a:xfrm rot="5400000">
            <a:off x="7544594" y="5942806"/>
            <a:ext cx="152400" cy="1588"/>
          </a:xfrm>
          <a:prstGeom prst="line">
            <a:avLst/>
          </a:prstGeom>
          <a:noFill/>
          <a:ln w="9525">
            <a:solidFill>
              <a:schemeClr val="tx1"/>
            </a:solidFill>
            <a:round/>
            <a:headEnd/>
            <a:tailEnd/>
          </a:ln>
        </p:spPr>
      </p:cxnSp>
      <p:cxnSp>
        <p:nvCxnSpPr>
          <p:cNvPr id="10259" name="Gerade Verbindung 20"/>
          <p:cNvCxnSpPr>
            <a:cxnSpLocks noChangeShapeType="1"/>
          </p:cNvCxnSpPr>
          <p:nvPr/>
        </p:nvCxnSpPr>
        <p:spPr bwMode="auto">
          <a:xfrm rot="5400000">
            <a:off x="7392194" y="5866606"/>
            <a:ext cx="152400" cy="1588"/>
          </a:xfrm>
          <a:prstGeom prst="line">
            <a:avLst/>
          </a:prstGeom>
          <a:noFill/>
          <a:ln w="9525">
            <a:solidFill>
              <a:schemeClr val="tx1"/>
            </a:solidFill>
            <a:round/>
            <a:headEnd/>
            <a:tailEnd/>
          </a:ln>
        </p:spPr>
      </p:cxnSp>
      <p:cxnSp>
        <p:nvCxnSpPr>
          <p:cNvPr id="10260" name="Gekrümmte Verbindung 24"/>
          <p:cNvCxnSpPr>
            <a:cxnSpLocks noChangeShapeType="1"/>
          </p:cNvCxnSpPr>
          <p:nvPr/>
        </p:nvCxnSpPr>
        <p:spPr bwMode="auto">
          <a:xfrm flipV="1">
            <a:off x="3200400" y="4572000"/>
            <a:ext cx="4724400" cy="228600"/>
          </a:xfrm>
          <a:prstGeom prst="curvedConnector3">
            <a:avLst>
              <a:gd name="adj1" fmla="val 50000"/>
            </a:avLst>
          </a:prstGeom>
          <a:noFill/>
          <a:ln w="50800">
            <a:solidFill>
              <a:srgbClr val="0033CC"/>
            </a:solidFill>
            <a:round/>
            <a:headEnd/>
            <a:tailEnd/>
          </a:ln>
        </p:spPr>
      </p:cxnSp>
      <p:sp>
        <p:nvSpPr>
          <p:cNvPr id="10261" name="Freihandform 25"/>
          <p:cNvSpPr>
            <a:spLocks noChangeArrowheads="1"/>
          </p:cNvSpPr>
          <p:nvPr/>
        </p:nvSpPr>
        <p:spPr bwMode="auto">
          <a:xfrm>
            <a:off x="3227388" y="2911475"/>
            <a:ext cx="4965700" cy="1069975"/>
          </a:xfrm>
          <a:custGeom>
            <a:avLst/>
            <a:gdLst>
              <a:gd name="T0" fmla="*/ 0 w 4965283"/>
              <a:gd name="T1" fmla="*/ 535276 h 1069400"/>
              <a:gd name="T2" fmla="*/ 1824094 w 4965283"/>
              <a:gd name="T3" fmla="*/ 86026 h 1069400"/>
              <a:gd name="T4" fmla="*/ 3361680 w 4965283"/>
              <a:gd name="T5" fmla="*/ 1051433 h 1069400"/>
              <a:gd name="T6" fmla="*/ 4650962 w 4965283"/>
              <a:gd name="T7" fmla="*/ 200729 h 1069400"/>
              <a:gd name="T8" fmla="*/ 4966120 w 4965283"/>
              <a:gd name="T9" fmla="*/ 28675 h 1069400"/>
              <a:gd name="T10" fmla="*/ 0 60000 65536"/>
              <a:gd name="T11" fmla="*/ 0 60000 65536"/>
              <a:gd name="T12" fmla="*/ 0 60000 65536"/>
              <a:gd name="T13" fmla="*/ 0 60000 65536"/>
              <a:gd name="T14" fmla="*/ 0 60000 65536"/>
              <a:gd name="T15" fmla="*/ 0 w 4965283"/>
              <a:gd name="T16" fmla="*/ 0 h 1069400"/>
              <a:gd name="T17" fmla="*/ 4965283 w 4965283"/>
              <a:gd name="T18" fmla="*/ 1069400 h 1069400"/>
            </a:gdLst>
            <a:ahLst/>
            <a:cxnLst>
              <a:cxn ang="T10">
                <a:pos x="T0" y="T1"/>
              </a:cxn>
              <a:cxn ang="T11">
                <a:pos x="T2" y="T3"/>
              </a:cxn>
              <a:cxn ang="T12">
                <a:pos x="T4" y="T5"/>
              </a:cxn>
              <a:cxn ang="T13">
                <a:pos x="T6" y="T7"/>
              </a:cxn>
              <a:cxn ang="T14">
                <a:pos x="T8" y="T9"/>
              </a:cxn>
            </a:cxnLst>
            <a:rect l="T15" t="T16" r="T17" b="T18"/>
            <a:pathLst>
              <a:path w="4965283" h="1069400">
                <a:moveTo>
                  <a:pt x="0" y="534700"/>
                </a:moveTo>
                <a:cubicBezTo>
                  <a:pt x="631800" y="267350"/>
                  <a:pt x="1263601" y="0"/>
                  <a:pt x="1823787" y="85934"/>
                </a:cubicBezTo>
                <a:cubicBezTo>
                  <a:pt x="2383973" y="171868"/>
                  <a:pt x="2890050" y="1031207"/>
                  <a:pt x="3361115" y="1050303"/>
                </a:cubicBezTo>
                <a:cubicBezTo>
                  <a:pt x="3832180" y="1069400"/>
                  <a:pt x="4382818" y="370789"/>
                  <a:pt x="4650179" y="200513"/>
                </a:cubicBezTo>
                <a:cubicBezTo>
                  <a:pt x="4917540" y="30237"/>
                  <a:pt x="4941411" y="29441"/>
                  <a:pt x="4965283" y="28645"/>
                </a:cubicBezTo>
              </a:path>
            </a:pathLst>
          </a:custGeom>
          <a:noFill/>
          <a:ln w="50800">
            <a:solidFill>
              <a:srgbClr val="800000"/>
            </a:solidFill>
            <a:round/>
            <a:headEnd/>
            <a:tailEnd/>
          </a:ln>
        </p:spPr>
        <p:txBody>
          <a:bodyPr wrap="none" anchor="ctr"/>
          <a:lstStyle/>
          <a:p>
            <a:endParaRPr lang="de-DE" dirty="0"/>
          </a:p>
        </p:txBody>
      </p:sp>
      <p:sp>
        <p:nvSpPr>
          <p:cNvPr id="27" name="Freihandform 26"/>
          <p:cNvSpPr/>
          <p:nvPr/>
        </p:nvSpPr>
        <p:spPr bwMode="auto">
          <a:xfrm>
            <a:off x="3160713" y="1231900"/>
            <a:ext cx="4984750" cy="1517650"/>
          </a:xfrm>
          <a:custGeom>
            <a:avLst/>
            <a:gdLst>
              <a:gd name="connsiteX0" fmla="*/ 0 w 4984381"/>
              <a:gd name="connsiteY0" fmla="*/ 401024 h 1518165"/>
              <a:gd name="connsiteX1" fmla="*/ 1699655 w 4984381"/>
              <a:gd name="connsiteY1" fmla="*/ 1460876 h 1518165"/>
              <a:gd name="connsiteX2" fmla="*/ 3408859 w 4984381"/>
              <a:gd name="connsiteY2" fmla="*/ 57289 h 1518165"/>
              <a:gd name="connsiteX3" fmla="*/ 4984381 w 4984381"/>
              <a:gd name="connsiteY3" fmla="*/ 1117140 h 1518165"/>
            </a:gdLst>
            <a:ahLst/>
            <a:cxnLst>
              <a:cxn ang="0">
                <a:pos x="connsiteX0" y="connsiteY0"/>
              </a:cxn>
              <a:cxn ang="0">
                <a:pos x="connsiteX1" y="connsiteY1"/>
              </a:cxn>
              <a:cxn ang="0">
                <a:pos x="connsiteX2" y="connsiteY2"/>
              </a:cxn>
              <a:cxn ang="0">
                <a:pos x="connsiteX3" y="connsiteY3"/>
              </a:cxn>
            </a:cxnLst>
            <a:rect l="l" t="t" r="r" b="b"/>
            <a:pathLst>
              <a:path w="4984381" h="1518165">
                <a:moveTo>
                  <a:pt x="0" y="401024"/>
                </a:moveTo>
                <a:cubicBezTo>
                  <a:pt x="565756" y="959594"/>
                  <a:pt x="1131512" y="1518165"/>
                  <a:pt x="1699655" y="1460876"/>
                </a:cubicBezTo>
                <a:cubicBezTo>
                  <a:pt x="2267798" y="1403587"/>
                  <a:pt x="2861405" y="114578"/>
                  <a:pt x="3408859" y="57289"/>
                </a:cubicBezTo>
                <a:cubicBezTo>
                  <a:pt x="3956313" y="0"/>
                  <a:pt x="4470347" y="558570"/>
                  <a:pt x="4984381" y="1117140"/>
                </a:cubicBezTo>
              </a:path>
            </a:pathLst>
          </a:custGeom>
          <a:noFill/>
          <a:ln w="50800" cap="flat" cmpd="sng" algn="ctr">
            <a:solidFill>
              <a:schemeClr val="accent6">
                <a:lumMod val="50000"/>
              </a:schemeClr>
            </a:solidFill>
            <a:prstDash val="solid"/>
            <a:round/>
            <a:headEnd type="none" w="med" len="med"/>
            <a:tailEnd type="none" w="med" len="med"/>
          </a:ln>
          <a:effectLst/>
        </p:spPr>
        <p:txBody>
          <a:bodyPr wrap="none" anchor="ctr"/>
          <a:lstStyle/>
          <a:p>
            <a:pPr algn="ctr">
              <a:defRPr/>
            </a:pPr>
            <a:endParaRPr lang="de-DE"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Titel 17"/>
          <p:cNvSpPr>
            <a:spLocks noGrp="1"/>
          </p:cNvSpPr>
          <p:nvPr>
            <p:ph type="title"/>
          </p:nvPr>
        </p:nvSpPr>
        <p:spPr/>
        <p:txBody>
          <a:bodyPr/>
          <a:lstStyle/>
          <a:p>
            <a:r>
              <a:rPr lang="de-DE" sz="1800" dirty="0" smtClean="0"/>
              <a:t>Geldentwertung</a:t>
            </a:r>
          </a:p>
        </p:txBody>
      </p:sp>
      <p:sp>
        <p:nvSpPr>
          <p:cNvPr id="11267" name="Textfeld 2"/>
          <p:cNvSpPr txBox="1">
            <a:spLocks noChangeArrowheads="1"/>
          </p:cNvSpPr>
          <p:nvPr/>
        </p:nvSpPr>
        <p:spPr bwMode="auto">
          <a:xfrm>
            <a:off x="5486400" y="1052513"/>
            <a:ext cx="3048000" cy="338137"/>
          </a:xfrm>
          <a:prstGeom prst="rect">
            <a:avLst/>
          </a:prstGeom>
          <a:noFill/>
          <a:ln w="9525">
            <a:noFill/>
            <a:miter lim="800000"/>
            <a:headEnd/>
            <a:tailEnd/>
          </a:ln>
        </p:spPr>
        <p:txBody>
          <a:bodyPr>
            <a:spAutoFit/>
          </a:bodyPr>
          <a:lstStyle/>
          <a:p>
            <a:r>
              <a:rPr lang="de-DE" b="1" dirty="0"/>
              <a:t>Was bedeutet das konkret?</a:t>
            </a:r>
          </a:p>
        </p:txBody>
      </p:sp>
      <p:graphicFrame>
        <p:nvGraphicFramePr>
          <p:cNvPr id="4" name="Tabelle 3"/>
          <p:cNvGraphicFramePr>
            <a:graphicFrameLocks noGrp="1"/>
          </p:cNvGraphicFramePr>
          <p:nvPr/>
        </p:nvGraphicFramePr>
        <p:xfrm>
          <a:off x="5435600" y="1676400"/>
          <a:ext cx="3326904" cy="1857375"/>
        </p:xfrm>
        <a:graphic>
          <a:graphicData uri="http://schemas.openxmlformats.org/drawingml/2006/table">
            <a:tbl>
              <a:tblPr/>
              <a:tblGrid>
                <a:gridCol w="1029756"/>
                <a:gridCol w="1108968"/>
                <a:gridCol w="118818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FFFFFF"/>
                          </a:solidFill>
                          <a:effectLst/>
                          <a:latin typeface="Arial" charset="0"/>
                          <a:ea typeface="ＭＳ Ｐゴシック" pitchFamily="-106" charset="-128"/>
                        </a:rPr>
                        <a:t>Anlage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FFFFFF"/>
                          </a:solidFill>
                          <a:effectLst/>
                          <a:latin typeface="Arial" charset="0"/>
                          <a:ea typeface="ＭＳ Ｐゴシック" pitchFamily="-106" charset="-128"/>
                        </a:rPr>
                        <a:t>100.000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400" b="1" i="0" u="none" strike="noStrike" cap="none" normalizeH="0" baseline="0" dirty="0" smtClean="0">
                        <a:ln>
                          <a:noFill/>
                        </a:ln>
                        <a:solidFill>
                          <a:srgbClr val="FFFFFF"/>
                        </a:solidFill>
                        <a:effectLst/>
                        <a:latin typeface="Arial" charset="0"/>
                        <a:ea typeface="ＭＳ Ｐゴシック" pitchFamily="-106"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Tagesgeld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1,5 % p. 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1.500,00 €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Steuern*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26,375 %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- 395,63 €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Inflation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2,0 % p. 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- 2.000,00 €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000000"/>
                          </a:solidFill>
                          <a:effectLst/>
                          <a:latin typeface="Arial" charset="0"/>
                          <a:ea typeface="ＭＳ Ｐゴシック" pitchFamily="-106" charset="-128"/>
                        </a:rPr>
                        <a:t>Verlust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400" b="1" i="0" u="none" strike="noStrike" cap="none" normalizeH="0" baseline="0" dirty="0" smtClean="0">
                        <a:ln>
                          <a:noFill/>
                        </a:ln>
                        <a:solidFill>
                          <a:srgbClr val="000000"/>
                        </a:solidFill>
                        <a:effectLst/>
                        <a:latin typeface="Arial" charset="0"/>
                        <a:ea typeface="ＭＳ Ｐゴシック" pitchFamily="-106"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000000"/>
                          </a:solidFill>
                          <a:effectLst/>
                          <a:latin typeface="Arial" charset="0"/>
                          <a:ea typeface="ＭＳ Ｐゴシック" pitchFamily="-106" charset="-128"/>
                        </a:rPr>
                        <a:t>- 895,63 €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bl>
          </a:graphicData>
        </a:graphic>
      </p:graphicFrame>
      <p:sp>
        <p:nvSpPr>
          <p:cNvPr id="11294" name="Textfeld 4"/>
          <p:cNvSpPr txBox="1">
            <a:spLocks noChangeArrowheads="1"/>
          </p:cNvSpPr>
          <p:nvPr/>
        </p:nvSpPr>
        <p:spPr bwMode="auto">
          <a:xfrm>
            <a:off x="5562600" y="5791200"/>
            <a:ext cx="3200400" cy="276225"/>
          </a:xfrm>
          <a:prstGeom prst="rect">
            <a:avLst/>
          </a:prstGeom>
          <a:noFill/>
          <a:ln w="9525">
            <a:noFill/>
            <a:miter lim="800000"/>
            <a:headEnd/>
            <a:tailEnd/>
          </a:ln>
        </p:spPr>
        <p:txBody>
          <a:bodyPr>
            <a:spAutoFit/>
          </a:bodyPr>
          <a:lstStyle/>
          <a:p>
            <a:r>
              <a:rPr lang="de-DE" sz="1200" dirty="0"/>
              <a:t>* Abgeltungssteuer (25 %) + </a:t>
            </a:r>
            <a:r>
              <a:rPr lang="de-DE" sz="1200" dirty="0"/>
              <a:t>SoliZ</a:t>
            </a:r>
            <a:r>
              <a:rPr lang="de-DE" sz="1200" dirty="0"/>
              <a:t> (5,5%)</a:t>
            </a:r>
          </a:p>
        </p:txBody>
      </p:sp>
      <p:graphicFrame>
        <p:nvGraphicFramePr>
          <p:cNvPr id="6" name="Tabelle 5"/>
          <p:cNvGraphicFramePr>
            <a:graphicFrameLocks noGrp="1"/>
          </p:cNvGraphicFramePr>
          <p:nvPr/>
        </p:nvGraphicFramePr>
        <p:xfrm>
          <a:off x="5435600" y="3657600"/>
          <a:ext cx="3326904" cy="1857375"/>
        </p:xfrm>
        <a:graphic>
          <a:graphicData uri="http://schemas.openxmlformats.org/drawingml/2006/table">
            <a:tbl>
              <a:tblPr/>
              <a:tblGrid>
                <a:gridCol w="1029756"/>
                <a:gridCol w="1108968"/>
                <a:gridCol w="118818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FFFFFF"/>
                          </a:solidFill>
                          <a:effectLst/>
                          <a:latin typeface="Arial" charset="0"/>
                          <a:ea typeface="ＭＳ Ｐゴシック" pitchFamily="-106" charset="-128"/>
                        </a:rPr>
                        <a:t>Anlage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FFFFFF"/>
                          </a:solidFill>
                          <a:effectLst/>
                          <a:latin typeface="Arial" charset="0"/>
                          <a:ea typeface="ＭＳ Ｐゴシック" pitchFamily="-106" charset="-128"/>
                        </a:rPr>
                        <a:t>100.000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400" b="1" i="0" u="none" strike="noStrike" cap="none" normalizeH="0" baseline="0" dirty="0" smtClean="0">
                        <a:ln>
                          <a:noFill/>
                        </a:ln>
                        <a:solidFill>
                          <a:srgbClr val="FFFFFF"/>
                        </a:solidFill>
                        <a:effectLst/>
                        <a:latin typeface="Arial" charset="0"/>
                        <a:ea typeface="ＭＳ Ｐゴシック" pitchFamily="-106"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Tagesgeld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1,5 % p. 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1.500,00 €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Steuern*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26,375 %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- 395,63 €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Inflation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5,0 % p. 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- 5.000,00 €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000000"/>
                          </a:solidFill>
                          <a:effectLst/>
                          <a:latin typeface="Arial" charset="0"/>
                          <a:ea typeface="ＭＳ Ｐゴシック" pitchFamily="-106" charset="-128"/>
                        </a:rPr>
                        <a:t>Verlust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400" b="1" i="0" u="none" strike="noStrike" cap="none" normalizeH="0" baseline="0" dirty="0" smtClean="0">
                        <a:ln>
                          <a:noFill/>
                        </a:ln>
                        <a:solidFill>
                          <a:srgbClr val="000000"/>
                        </a:solidFill>
                        <a:effectLst/>
                        <a:latin typeface="Arial" charset="0"/>
                        <a:ea typeface="ＭＳ Ｐゴシック" pitchFamily="-106"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000000"/>
                          </a:solidFill>
                          <a:effectLst/>
                          <a:latin typeface="Arial" charset="0"/>
                          <a:ea typeface="ＭＳ Ｐゴシック" pitchFamily="-106" charset="-128"/>
                        </a:rPr>
                        <a:t>- 3.895,63 €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bl>
          </a:graphicData>
        </a:graphic>
      </p:graphicFrame>
      <p:graphicFrame>
        <p:nvGraphicFramePr>
          <p:cNvPr id="9" name="Tabelle 8"/>
          <p:cNvGraphicFramePr>
            <a:graphicFrameLocks noGrp="1"/>
          </p:cNvGraphicFramePr>
          <p:nvPr/>
        </p:nvGraphicFramePr>
        <p:xfrm>
          <a:off x="533400" y="3671888"/>
          <a:ext cx="4419600" cy="1485900"/>
        </p:xfrm>
        <a:graphic>
          <a:graphicData uri="http://schemas.openxmlformats.org/drawingml/2006/table">
            <a:tbl>
              <a:tblPr/>
              <a:tblGrid>
                <a:gridCol w="631825"/>
                <a:gridCol w="1349375"/>
                <a:gridCol w="1143000"/>
                <a:gridCol w="1295400"/>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1400" b="1" i="0" u="none" strike="noStrike" cap="none" normalizeH="0" baseline="0" dirty="0" smtClean="0">
                        <a:ln>
                          <a:noFill/>
                        </a:ln>
                        <a:solidFill>
                          <a:srgbClr val="FFFFFF"/>
                        </a:solidFill>
                        <a:effectLst/>
                        <a:latin typeface="Arial" charset="0"/>
                        <a:ea typeface="ＭＳ Ｐゴシック" pitchFamily="-106"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FFFFFF"/>
                          </a:solidFill>
                          <a:effectLst/>
                          <a:latin typeface="Arial" charset="0"/>
                          <a:ea typeface="ＭＳ Ｐゴシック" pitchFamily="-106" charset="-128"/>
                        </a:rPr>
                        <a:t>Benzin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FFFFFF"/>
                          </a:solidFill>
                          <a:effectLst/>
                          <a:latin typeface="Arial" charset="0"/>
                          <a:ea typeface="ＭＳ Ｐゴシック" pitchFamily="-106" charset="-128"/>
                        </a:rPr>
                        <a:t>Bier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FFFFFF"/>
                          </a:solidFill>
                          <a:effectLst/>
                          <a:latin typeface="Arial" charset="0"/>
                          <a:ea typeface="ＭＳ Ｐゴシック" pitchFamily="-106" charset="-128"/>
                        </a:rPr>
                        <a:t>Brot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1960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30,7 Cent / 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0,60 € / 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0,48 € / kg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1985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69,2 Cent / 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0,84 € / 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1,25 € / kg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2009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127,5 Cent / 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1,29 € / 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rgbClr val="000000"/>
                          </a:solidFill>
                          <a:effectLst/>
                          <a:latin typeface="Arial" charset="0"/>
                          <a:ea typeface="ＭＳ Ｐゴシック" pitchFamily="-106" charset="-128"/>
                        </a:rPr>
                        <a:t>2,04 € / kg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pic>
        <p:nvPicPr>
          <p:cNvPr id="11348" name="Picture 84"/>
          <p:cNvPicPr>
            <a:picLocks noChangeAspect="1" noChangeArrowheads="1"/>
          </p:cNvPicPr>
          <p:nvPr/>
        </p:nvPicPr>
        <p:blipFill>
          <a:blip r:embed="rId3" cstate="print"/>
          <a:srcRect/>
          <a:stretch>
            <a:fillRect/>
          </a:stretch>
        </p:blipFill>
        <p:spPr bwMode="auto">
          <a:xfrm>
            <a:off x="1258888" y="2366963"/>
            <a:ext cx="1022350" cy="1022350"/>
          </a:xfrm>
          <a:prstGeom prst="rect">
            <a:avLst/>
          </a:prstGeom>
          <a:noFill/>
          <a:ln w="9525">
            <a:noFill/>
            <a:miter lim="800000"/>
            <a:headEnd/>
            <a:tailEnd/>
          </a:ln>
        </p:spPr>
      </p:pic>
      <p:pic>
        <p:nvPicPr>
          <p:cNvPr id="11349" name="Picture 85"/>
          <p:cNvPicPr>
            <a:picLocks noChangeAspect="1" noChangeArrowheads="1"/>
          </p:cNvPicPr>
          <p:nvPr/>
        </p:nvPicPr>
        <p:blipFill>
          <a:blip r:embed="rId4" cstate="print"/>
          <a:srcRect/>
          <a:stretch>
            <a:fillRect/>
          </a:stretch>
        </p:blipFill>
        <p:spPr bwMode="auto">
          <a:xfrm>
            <a:off x="2627313" y="2295525"/>
            <a:ext cx="1008062" cy="1035050"/>
          </a:xfrm>
          <a:prstGeom prst="rect">
            <a:avLst/>
          </a:prstGeom>
          <a:noFill/>
          <a:ln w="9525">
            <a:noFill/>
            <a:miter lim="800000"/>
            <a:headEnd/>
            <a:tailEnd/>
          </a:ln>
        </p:spPr>
      </p:pic>
      <p:pic>
        <p:nvPicPr>
          <p:cNvPr id="11350" name="Picture 86"/>
          <p:cNvPicPr>
            <a:picLocks noChangeAspect="1" noChangeArrowheads="1"/>
          </p:cNvPicPr>
          <p:nvPr/>
        </p:nvPicPr>
        <p:blipFill>
          <a:blip r:embed="rId5" cstate="print"/>
          <a:srcRect/>
          <a:stretch>
            <a:fillRect/>
          </a:stretch>
        </p:blipFill>
        <p:spPr bwMode="auto">
          <a:xfrm>
            <a:off x="3851275" y="2438400"/>
            <a:ext cx="1320800" cy="990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eere Prä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afm 2008</Template>
  <TotalTime>0</TotalTime>
  <Words>1093</Words>
  <Application>Microsoft Office PowerPoint</Application>
  <PresentationFormat>Bildschirmpräsentation (4:3)</PresentationFormat>
  <Paragraphs>121</Paragraphs>
  <Slides>13</Slides>
  <Notes>12</Notes>
  <HiddenSlides>0</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13</vt:i4>
      </vt:variant>
    </vt:vector>
  </HeadingPairs>
  <TitlesOfParts>
    <vt:vector size="15" baseType="lpstr">
      <vt:lpstr>Leere Präsentation</vt:lpstr>
      <vt:lpstr>Microsoft Office Excel 97-2003-Arbeitsblatt</vt:lpstr>
      <vt:lpstr>Unser Weg   zum optimalen Portfolio</vt:lpstr>
      <vt:lpstr>Das magische Dreieck der Kapitalanlage</vt:lpstr>
      <vt:lpstr>Anlageklassen</vt:lpstr>
      <vt:lpstr>Anlageklassen – Stärken und Schwächen</vt:lpstr>
      <vt:lpstr>Die moderne Portfoliotheorie</vt:lpstr>
      <vt:lpstr>Die Weiterentwicklung der modernen Portfoliotheorie</vt:lpstr>
      <vt:lpstr>Korrelation</vt:lpstr>
      <vt:lpstr>Korrelation</vt:lpstr>
      <vt:lpstr>Geldentwertung</vt:lpstr>
      <vt:lpstr>Schematischer Aufbau eines Investmentfonds</vt:lpstr>
      <vt:lpstr>Cost-Average-Effect</vt:lpstr>
      <vt:lpstr>Kaufmännische und rechtliche Grundlagen</vt:lpstr>
      <vt:lpstr>Portfoliooptimierung mit modernster Softwareunterstützung</vt:lpstr>
    </vt:vector>
  </TitlesOfParts>
  <Company>afm GmbH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Berater Schulung Leben Teil I</dc:title>
  <dc:creator>Ringo Wilken</dc:creator>
  <cp:lastModifiedBy>Jochen Weder</cp:lastModifiedBy>
  <cp:revision>165</cp:revision>
  <dcterms:created xsi:type="dcterms:W3CDTF">2010-09-13T05:27:58Z</dcterms:created>
  <dcterms:modified xsi:type="dcterms:W3CDTF">2011-08-03T11:19:12Z</dcterms:modified>
</cp:coreProperties>
</file>