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63" r:id="rId1"/>
  </p:sldMasterIdLst>
  <p:notesMasterIdLst>
    <p:notesMasterId r:id="rId51"/>
  </p:notesMasterIdLst>
  <p:handoutMasterIdLst>
    <p:handoutMasterId r:id="rId52"/>
  </p:handoutMasterIdLst>
  <p:sldIdLst>
    <p:sldId id="258" r:id="rId2"/>
    <p:sldId id="275" r:id="rId3"/>
    <p:sldId id="276" r:id="rId4"/>
    <p:sldId id="277" r:id="rId5"/>
    <p:sldId id="278" r:id="rId6"/>
    <p:sldId id="259" r:id="rId7"/>
    <p:sldId id="260" r:id="rId8"/>
    <p:sldId id="261" r:id="rId9"/>
    <p:sldId id="262" r:id="rId10"/>
    <p:sldId id="263" r:id="rId11"/>
    <p:sldId id="264" r:id="rId12"/>
    <p:sldId id="265" r:id="rId13"/>
    <p:sldId id="266" r:id="rId14"/>
    <p:sldId id="267" r:id="rId15"/>
    <p:sldId id="268" r:id="rId16"/>
    <p:sldId id="269" r:id="rId17"/>
    <p:sldId id="270" r:id="rId18"/>
    <p:sldId id="280" r:id="rId19"/>
    <p:sldId id="281" r:id="rId20"/>
    <p:sldId id="282" r:id="rId21"/>
    <p:sldId id="294" r:id="rId22"/>
    <p:sldId id="298" r:id="rId23"/>
    <p:sldId id="300" r:id="rId24"/>
    <p:sldId id="301" r:id="rId25"/>
    <p:sldId id="302" r:id="rId26"/>
    <p:sldId id="303" r:id="rId27"/>
    <p:sldId id="304" r:id="rId28"/>
    <p:sldId id="297" r:id="rId29"/>
    <p:sldId id="295" r:id="rId30"/>
    <p:sldId id="296" r:id="rId31"/>
    <p:sldId id="286" r:id="rId32"/>
    <p:sldId id="287" r:id="rId33"/>
    <p:sldId id="306" r:id="rId34"/>
    <p:sldId id="288" r:id="rId35"/>
    <p:sldId id="289" r:id="rId36"/>
    <p:sldId id="290" r:id="rId37"/>
    <p:sldId id="279" r:id="rId38"/>
    <p:sldId id="271" r:id="rId39"/>
    <p:sldId id="272" r:id="rId40"/>
    <p:sldId id="291" r:id="rId41"/>
    <p:sldId id="292" r:id="rId42"/>
    <p:sldId id="293" r:id="rId43"/>
    <p:sldId id="273" r:id="rId44"/>
    <p:sldId id="283" r:id="rId45"/>
    <p:sldId id="285" r:id="rId46"/>
    <p:sldId id="284" r:id="rId47"/>
    <p:sldId id="274" r:id="rId48"/>
    <p:sldId id="307" r:id="rId49"/>
    <p:sldId id="305" r:id="rId50"/>
  </p:sldIdLst>
  <p:sldSz cx="12192000" cy="6858000"/>
  <p:notesSz cx="6761163" cy="9942513"/>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3" orient="horz" pos="4315" userDrawn="1">
          <p15:clr>
            <a:srgbClr val="F26B43"/>
          </p15:clr>
        </p15:guide>
        <p15:guide id="38"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D2D4B"/>
    <a:srgbClr val="137C9B"/>
    <a:srgbClr val="EDEDED"/>
    <a:srgbClr val="D0CECE"/>
    <a:srgbClr val="D6D6D6"/>
    <a:srgbClr val="C60000"/>
    <a:srgbClr val="AAA295"/>
    <a:srgbClr val="5C87AA"/>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ittlere Formatvorlage 2 - Akz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505E3EF-67EA-436B-97B2-0124C06EBD24}" styleName="Mittlere Formatvorlage 4 - Akz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4C1A8A3-306A-4EB7-A6B1-4F7E0EB9C5D6}" styleName="Mittlere Formatvorlage 3 - Akz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ittlere Formatvorlage 2 - Akz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Mittlere Formatvorlage 2 - Akz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Mittlere Formatvorlage 2 - Akz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870" autoAdjust="0"/>
  </p:normalViewPr>
  <p:slideViewPr>
    <p:cSldViewPr snapToGrid="0" showGuides="1">
      <p:cViewPr varScale="1">
        <p:scale>
          <a:sx n="115" d="100"/>
          <a:sy n="115" d="100"/>
        </p:scale>
        <p:origin x="120" y="528"/>
      </p:cViewPr>
      <p:guideLst>
        <p:guide orient="horz" pos="4315"/>
        <p:guide pos="7680"/>
      </p:guideLst>
    </p:cSldViewPr>
  </p:slideViewPr>
  <p:outlineViewPr>
    <p:cViewPr>
      <p:scale>
        <a:sx n="33" d="100"/>
        <a:sy n="33" d="100"/>
      </p:scale>
      <p:origin x="0" y="0"/>
    </p:cViewPr>
  </p:outlineViewPr>
  <p:notesTextViewPr>
    <p:cViewPr>
      <p:scale>
        <a:sx n="1" d="1"/>
        <a:sy n="1" d="1"/>
      </p:scale>
      <p:origin x="0" y="0"/>
    </p:cViewPr>
  </p:notesTextViewPr>
  <p:sorterViewPr>
    <p:cViewPr>
      <p:scale>
        <a:sx n="200" d="100"/>
        <a:sy n="200" d="100"/>
      </p:scale>
      <p:origin x="0" y="0"/>
    </p:cViewPr>
  </p:sorterViewPr>
  <p:notesViewPr>
    <p:cSldViewPr snapToGrid="0">
      <p:cViewPr varScale="1">
        <p:scale>
          <a:sx n="125" d="100"/>
          <a:sy n="125" d="100"/>
        </p:scale>
        <p:origin x="4928" y="6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9837" cy="498852"/>
          </a:xfrm>
          <a:prstGeom prst="rect">
            <a:avLst/>
          </a:prstGeom>
        </p:spPr>
        <p:txBody>
          <a:bodyPr vert="horz" lIns="90901" tIns="45450" rIns="90901" bIns="45450" rtlCol="0"/>
          <a:lstStyle>
            <a:lvl1pPr algn="l">
              <a:defRPr sz="1200"/>
            </a:lvl1pPr>
          </a:lstStyle>
          <a:p>
            <a:endParaRPr lang="de-DE"/>
          </a:p>
        </p:txBody>
      </p:sp>
      <p:sp>
        <p:nvSpPr>
          <p:cNvPr id="3" name="Datumsplatzhalter 2"/>
          <p:cNvSpPr>
            <a:spLocks noGrp="1"/>
          </p:cNvSpPr>
          <p:nvPr>
            <p:ph type="dt" sz="quarter" idx="1"/>
          </p:nvPr>
        </p:nvSpPr>
        <p:spPr>
          <a:xfrm>
            <a:off x="3829762" y="0"/>
            <a:ext cx="2929837" cy="498852"/>
          </a:xfrm>
          <a:prstGeom prst="rect">
            <a:avLst/>
          </a:prstGeom>
        </p:spPr>
        <p:txBody>
          <a:bodyPr vert="horz" lIns="90901" tIns="45450" rIns="90901" bIns="45450" rtlCol="0"/>
          <a:lstStyle>
            <a:lvl1pPr algn="r">
              <a:defRPr sz="1200"/>
            </a:lvl1pPr>
          </a:lstStyle>
          <a:p>
            <a:fld id="{BC262AAD-EE45-4569-A43C-3777BCDBA7C9}" type="datetimeFigureOut">
              <a:rPr lang="de-DE" smtClean="0"/>
              <a:t>24.01.2024</a:t>
            </a:fld>
            <a:endParaRPr lang="de-DE"/>
          </a:p>
        </p:txBody>
      </p:sp>
      <p:sp>
        <p:nvSpPr>
          <p:cNvPr id="4" name="Fußzeilenplatzhalter 3"/>
          <p:cNvSpPr>
            <a:spLocks noGrp="1"/>
          </p:cNvSpPr>
          <p:nvPr>
            <p:ph type="ftr" sz="quarter" idx="2"/>
          </p:nvPr>
        </p:nvSpPr>
        <p:spPr>
          <a:xfrm>
            <a:off x="0" y="9443663"/>
            <a:ext cx="2929837" cy="498851"/>
          </a:xfrm>
          <a:prstGeom prst="rect">
            <a:avLst/>
          </a:prstGeom>
        </p:spPr>
        <p:txBody>
          <a:bodyPr vert="horz" lIns="90901" tIns="45450" rIns="90901" bIns="45450" rtlCol="0" anchor="b"/>
          <a:lstStyle>
            <a:lvl1pPr algn="l">
              <a:defRPr sz="1200"/>
            </a:lvl1pPr>
          </a:lstStyle>
          <a:p>
            <a:endParaRPr lang="de-DE"/>
          </a:p>
        </p:txBody>
      </p:sp>
      <p:sp>
        <p:nvSpPr>
          <p:cNvPr id="5" name="Foliennummernplatzhalter 4"/>
          <p:cNvSpPr>
            <a:spLocks noGrp="1"/>
          </p:cNvSpPr>
          <p:nvPr>
            <p:ph type="sldNum" sz="quarter" idx="3"/>
          </p:nvPr>
        </p:nvSpPr>
        <p:spPr>
          <a:xfrm>
            <a:off x="3829762" y="9443663"/>
            <a:ext cx="2929837" cy="498851"/>
          </a:xfrm>
          <a:prstGeom prst="rect">
            <a:avLst/>
          </a:prstGeom>
        </p:spPr>
        <p:txBody>
          <a:bodyPr vert="horz" lIns="90901" tIns="45450" rIns="90901" bIns="45450" rtlCol="0" anchor="b"/>
          <a:lstStyle>
            <a:lvl1pPr algn="r">
              <a:defRPr sz="1200"/>
            </a:lvl1pPr>
          </a:lstStyle>
          <a:p>
            <a:fld id="{7D1140E1-5310-4036-A144-230CEA51986E}" type="slidenum">
              <a:rPr lang="de-DE" smtClean="0"/>
              <a:t>‹Nr.›</a:t>
            </a:fld>
            <a:endParaRPr lang="de-DE"/>
          </a:p>
        </p:txBody>
      </p:sp>
    </p:spTree>
    <p:extLst>
      <p:ext uri="{BB962C8B-B14F-4D97-AF65-F5344CB8AC3E}">
        <p14:creationId xmlns:p14="http://schemas.microsoft.com/office/powerpoint/2010/main" val="4068868561"/>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29837" cy="498852"/>
          </a:xfrm>
          <a:prstGeom prst="rect">
            <a:avLst/>
          </a:prstGeom>
        </p:spPr>
        <p:txBody>
          <a:bodyPr vert="horz" lIns="90901" tIns="45450" rIns="90901" bIns="45450" rtlCol="0"/>
          <a:lstStyle>
            <a:lvl1pPr algn="l">
              <a:defRPr sz="1200"/>
            </a:lvl1pPr>
          </a:lstStyle>
          <a:p>
            <a:endParaRPr lang="de-DE"/>
          </a:p>
        </p:txBody>
      </p:sp>
      <p:sp>
        <p:nvSpPr>
          <p:cNvPr id="3" name="Datumsplatzhalter 2"/>
          <p:cNvSpPr>
            <a:spLocks noGrp="1"/>
          </p:cNvSpPr>
          <p:nvPr>
            <p:ph type="dt" idx="1"/>
          </p:nvPr>
        </p:nvSpPr>
        <p:spPr>
          <a:xfrm>
            <a:off x="3829762" y="0"/>
            <a:ext cx="2929837" cy="498852"/>
          </a:xfrm>
          <a:prstGeom prst="rect">
            <a:avLst/>
          </a:prstGeom>
        </p:spPr>
        <p:txBody>
          <a:bodyPr vert="horz" lIns="90901" tIns="45450" rIns="90901" bIns="45450" rtlCol="0"/>
          <a:lstStyle>
            <a:lvl1pPr algn="r">
              <a:defRPr sz="1200"/>
            </a:lvl1pPr>
          </a:lstStyle>
          <a:p>
            <a:fld id="{5AC9ED1C-5157-4F32-B542-B10EF038D16B}" type="datetimeFigureOut">
              <a:rPr lang="de-DE" smtClean="0"/>
              <a:t>24.01.2024</a:t>
            </a:fld>
            <a:endParaRPr lang="de-DE"/>
          </a:p>
        </p:txBody>
      </p:sp>
      <p:sp>
        <p:nvSpPr>
          <p:cNvPr id="4" name="Folienbildplatzhalter 3"/>
          <p:cNvSpPr>
            <a:spLocks noGrp="1" noRot="1" noChangeAspect="1"/>
          </p:cNvSpPr>
          <p:nvPr>
            <p:ph type="sldImg" idx="2"/>
          </p:nvPr>
        </p:nvSpPr>
        <p:spPr>
          <a:xfrm>
            <a:off x="396875" y="1243013"/>
            <a:ext cx="5967413" cy="3355975"/>
          </a:xfrm>
          <a:prstGeom prst="rect">
            <a:avLst/>
          </a:prstGeom>
          <a:noFill/>
          <a:ln w="12700">
            <a:solidFill>
              <a:prstClr val="black"/>
            </a:solidFill>
          </a:ln>
        </p:spPr>
        <p:txBody>
          <a:bodyPr vert="horz" lIns="90901" tIns="45450" rIns="90901" bIns="45450" rtlCol="0" anchor="ctr"/>
          <a:lstStyle/>
          <a:p>
            <a:endParaRPr lang="de-DE"/>
          </a:p>
        </p:txBody>
      </p:sp>
      <p:sp>
        <p:nvSpPr>
          <p:cNvPr id="5" name="Notizenplatzhalter 4"/>
          <p:cNvSpPr>
            <a:spLocks noGrp="1"/>
          </p:cNvSpPr>
          <p:nvPr>
            <p:ph type="body" sz="quarter" idx="3"/>
          </p:nvPr>
        </p:nvSpPr>
        <p:spPr>
          <a:xfrm>
            <a:off x="676117" y="4784834"/>
            <a:ext cx="5408930" cy="3914865"/>
          </a:xfrm>
          <a:prstGeom prst="rect">
            <a:avLst/>
          </a:prstGeom>
        </p:spPr>
        <p:txBody>
          <a:bodyPr vert="horz" lIns="90901" tIns="45450" rIns="90901" bIns="45450" rtlCol="0"/>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6" name="Fußzeilenplatzhalter 5"/>
          <p:cNvSpPr>
            <a:spLocks noGrp="1"/>
          </p:cNvSpPr>
          <p:nvPr>
            <p:ph type="ftr" sz="quarter" idx="4"/>
          </p:nvPr>
        </p:nvSpPr>
        <p:spPr>
          <a:xfrm>
            <a:off x="0" y="9443663"/>
            <a:ext cx="2929837" cy="498851"/>
          </a:xfrm>
          <a:prstGeom prst="rect">
            <a:avLst/>
          </a:prstGeom>
        </p:spPr>
        <p:txBody>
          <a:bodyPr vert="horz" lIns="90901" tIns="45450" rIns="90901" bIns="45450" rtlCol="0" anchor="b"/>
          <a:lstStyle>
            <a:lvl1pPr algn="l">
              <a:defRPr sz="1200"/>
            </a:lvl1pPr>
          </a:lstStyle>
          <a:p>
            <a:endParaRPr lang="de-DE"/>
          </a:p>
        </p:txBody>
      </p:sp>
      <p:sp>
        <p:nvSpPr>
          <p:cNvPr id="7" name="Foliennummernplatzhalter 6"/>
          <p:cNvSpPr>
            <a:spLocks noGrp="1"/>
          </p:cNvSpPr>
          <p:nvPr>
            <p:ph type="sldNum" sz="quarter" idx="5"/>
          </p:nvPr>
        </p:nvSpPr>
        <p:spPr>
          <a:xfrm>
            <a:off x="3829762" y="9443663"/>
            <a:ext cx="2929837" cy="498851"/>
          </a:xfrm>
          <a:prstGeom prst="rect">
            <a:avLst/>
          </a:prstGeom>
        </p:spPr>
        <p:txBody>
          <a:bodyPr vert="horz" lIns="90901" tIns="45450" rIns="90901" bIns="45450" rtlCol="0" anchor="b"/>
          <a:lstStyle>
            <a:lvl1pPr algn="r">
              <a:defRPr sz="1200"/>
            </a:lvl1pPr>
          </a:lstStyle>
          <a:p>
            <a:fld id="{0BE10007-DD6A-49C3-B266-EDEF5C5CFD52}" type="slidenum">
              <a:rPr lang="de-DE" smtClean="0"/>
              <a:t>‹Nr.›</a:t>
            </a:fld>
            <a:endParaRPr lang="de-DE"/>
          </a:p>
        </p:txBody>
      </p:sp>
    </p:spTree>
    <p:extLst>
      <p:ext uri="{BB962C8B-B14F-4D97-AF65-F5344CB8AC3E}">
        <p14:creationId xmlns:p14="http://schemas.microsoft.com/office/powerpoint/2010/main" val="3001120341"/>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5732882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6555903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a:p>
        </p:txBody>
      </p:sp>
    </p:spTree>
    <p:extLst>
      <p:ext uri="{BB962C8B-B14F-4D97-AF65-F5344CB8AC3E}">
        <p14:creationId xmlns:p14="http://schemas.microsoft.com/office/powerpoint/2010/main" val="197381906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itelplatzhalter 1"/>
          <p:cNvSpPr>
            <a:spLocks noGrp="1"/>
          </p:cNvSpPr>
          <p:nvPr>
            <p:ph type="title" hasCustomPrompt="1"/>
          </p:nvPr>
        </p:nvSpPr>
        <p:spPr>
          <a:xfrm>
            <a:off x="364221" y="370203"/>
            <a:ext cx="9012862" cy="1325563"/>
          </a:xfrm>
          <a:prstGeom prst="rect">
            <a:avLst/>
          </a:prstGeom>
          <a:ln>
            <a:noFill/>
          </a:ln>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Tree>
    <p:extLst>
      <p:ext uri="{BB962C8B-B14F-4D97-AF65-F5344CB8AC3E}">
        <p14:creationId xmlns:p14="http://schemas.microsoft.com/office/powerpoint/2010/main" val="3329639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Unterüberschrift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5302809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57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1" name="Textplatzhalter 3"/>
          <p:cNvSpPr>
            <a:spLocks noGrp="1"/>
          </p:cNvSpPr>
          <p:nvPr>
            <p:ph type="body" sz="half" idx="2"/>
          </p:nvPr>
        </p:nvSpPr>
        <p:spPr>
          <a:xfrm>
            <a:off x="368967" y="2232922"/>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60911284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6124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240040973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guide id="3" orient="horz" pos="1797"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837"/>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5670"/>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10168053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4" pos="3863" userDrawn="1">
          <p15:clr>
            <a:srgbClr val="FBAE40"/>
          </p15:clr>
        </p15:guide>
        <p15:guide id="5" orient="horz" pos="1298" userDrawn="1">
          <p15:clr>
            <a:srgbClr val="FBAE40"/>
          </p15:clr>
        </p15:guide>
        <p15:guide id="6" orient="horz" pos="157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3786"/>
            <a:ext cx="5579544" cy="399878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4156"/>
            <a:ext cx="5581666" cy="74156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20"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2753224576"/>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0" pos="3749" userDrawn="1">
          <p15:clr>
            <a:srgbClr val="FBAE40"/>
          </p15:clr>
        </p15:guide>
        <p15:guide id="3" pos="3863" userDrawn="1">
          <p15:clr>
            <a:srgbClr val="FBAE40"/>
          </p15:clr>
        </p15:guide>
        <p15:guide id="4" orient="horz" pos="1298" userDrawn="1">
          <p15:clr>
            <a:srgbClr val="FBAE40"/>
          </p15:clr>
        </p15:guide>
        <p15:guide id="5" orient="horz" pos="1797"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698264913"/>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1386536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Tree>
    <p:extLst>
      <p:ext uri="{BB962C8B-B14F-4D97-AF65-F5344CB8AC3E}">
        <p14:creationId xmlns:p14="http://schemas.microsoft.com/office/powerpoint/2010/main" val="77071719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2"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Tree>
    <p:extLst>
      <p:ext uri="{BB962C8B-B14F-4D97-AF65-F5344CB8AC3E}">
        <p14:creationId xmlns:p14="http://schemas.microsoft.com/office/powerpoint/2010/main" val="418643609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12"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743184695"/>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3443177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63228627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8161994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49387025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2" orient="horz" pos="709">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zeilig_Titel">
    <p:spTree>
      <p:nvGrpSpPr>
        <p:cNvPr id="1" name=""/>
        <p:cNvGrpSpPr/>
        <p:nvPr/>
      </p:nvGrpSpPr>
      <p:grpSpPr>
        <a:xfrm>
          <a:off x="0" y="0"/>
          <a:ext cx="0" cy="0"/>
          <a:chOff x="0" y="0"/>
          <a:chExt cx="0" cy="0"/>
        </a:xfrm>
      </p:grpSpPr>
      <p:sp>
        <p:nvSpPr>
          <p:cNvPr id="5" name="Rechteck 4"/>
          <p:cNvSpPr/>
          <p:nvPr/>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7" name="Inhaltsplatzhalter 2">
            <a:extLst/>
          </p:cNvPr>
          <p:cNvSpPr txBox="1">
            <a:spLocks/>
          </p:cNvSpPr>
          <p:nvPr/>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0" name="Grafik 9"/>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8" name="Rechteck 7"/>
          <p:cNvSpPr/>
          <p:nvPr userDrawn="1"/>
        </p:nvSpPr>
        <p:spPr>
          <a:xfrm>
            <a:off x="479425" y="4192819"/>
            <a:ext cx="8426035" cy="1012005"/>
          </a:xfrm>
          <a:prstGeom prst="rect">
            <a:avLst/>
          </a:prstGeom>
          <a:solidFill>
            <a:schemeClr val="bg1">
              <a:alpha val="6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1" name="Inhaltsplatzhalter 2">
            <a:extLst/>
          </p:cNvPr>
          <p:cNvSpPr txBox="1">
            <a:spLocks/>
          </p:cNvSpPr>
          <p:nvPr userDrawn="1"/>
        </p:nvSpPr>
        <p:spPr>
          <a:xfrm>
            <a:off x="538235" y="356688"/>
            <a:ext cx="11600674" cy="4738352"/>
          </a:xfrm>
          <a:prstGeom prst="rect">
            <a:avLst/>
          </a:prstGeom>
        </p:spPr>
        <p:txBody>
          <a:bodyPr anchor="b">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endParaRPr lang="de-DE" sz="2400" kern="0" dirty="0">
              <a:solidFill>
                <a:srgbClr val="1D2D4B"/>
              </a:solidFill>
              <a:latin typeface="Arial" panose="020B0604020202020204" pitchFamily="34" charset="0"/>
              <a:cs typeface="Arial" panose="020B0604020202020204" pitchFamily="34" charset="0"/>
            </a:endParaRPr>
          </a:p>
        </p:txBody>
      </p:sp>
      <p:pic>
        <p:nvPicPr>
          <p:cNvPr id="12" name="Grafik 1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9491133" y="728085"/>
            <a:ext cx="2234142" cy="413328"/>
          </a:xfrm>
          <a:prstGeom prst="rect">
            <a:avLst/>
          </a:prstGeom>
        </p:spPr>
      </p:pic>
      <p:sp>
        <p:nvSpPr>
          <p:cNvPr id="13"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726580431"/>
      </p:ext>
    </p:extLst>
  </p:cSld>
  <p:clrMapOvr>
    <a:masterClrMapping/>
  </p:clrMapOvr>
  <p:timing>
    <p:tnLst>
      <p:par>
        <p:cTn id="1" dur="indefinite" restart="never" nodeType="tmRoot"/>
      </p:par>
    </p:tnLst>
  </p:timing>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extplatzhalter 3"/>
          <p:cNvSpPr>
            <a:spLocks noGrp="1"/>
          </p:cNvSpPr>
          <p:nvPr>
            <p:ph type="body" sz="half" idx="2" hasCustomPrompt="1"/>
          </p:nvPr>
        </p:nvSpPr>
        <p:spPr>
          <a:xfrm>
            <a:off x="369357" y="1801058"/>
            <a:ext cx="11343218" cy="4796592"/>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7600270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2zeilig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8971145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zeilig_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95801118"/>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2zeilig_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14797213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p15:clr>
            <a:srgbClr val="FBAE40"/>
          </p15:clr>
        </p15:guide>
        <p15:guide id="2" orient="horz" pos="709">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zeilig_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37521"/>
            <a:ext cx="11343218" cy="436012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83493796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28852311"/>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6"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0" name="Grafik 9"/>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391973831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22685585"/>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5825"/>
            <a:ext cx="11343218" cy="4001826"/>
          </a:xfrm>
          <a:prstGeom prst="rect">
            <a:avLst/>
          </a:prstGeom>
        </p:spPr>
        <p:txBody>
          <a:bodyPr/>
          <a:lstStyle>
            <a:lvl1pPr marL="342900" indent="-342900">
              <a:spcBef>
                <a:spcPts val="100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963179856"/>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zeilig_Unterüberschrift_Text_2x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183952"/>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226340"/>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4687928"/>
            <a:ext cx="11336832" cy="1909722"/>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34969156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2zeilig_Unterüberschrift_1zeilig+2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4" name="Textplatzhalter 3"/>
          <p:cNvSpPr>
            <a:spLocks noGrp="1"/>
          </p:cNvSpPr>
          <p:nvPr>
            <p:ph type="body" sz="half" idx="11"/>
          </p:nvPr>
        </p:nvSpPr>
        <p:spPr>
          <a:xfrm>
            <a:off x="368967" y="5002150"/>
            <a:ext cx="11343608" cy="1595500"/>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6" name="Textplatzhalter 2"/>
          <p:cNvSpPr>
            <a:spLocks noGrp="1"/>
          </p:cNvSpPr>
          <p:nvPr>
            <p:ph type="body" sz="quarter" idx="12" hasCustomPrompt="1"/>
          </p:nvPr>
        </p:nvSpPr>
        <p:spPr>
          <a:xfrm>
            <a:off x="364585" y="4181492"/>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3"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2" name="Textplatzhalter 3"/>
          <p:cNvSpPr>
            <a:spLocks noGrp="1"/>
          </p:cNvSpPr>
          <p:nvPr>
            <p:ph type="body" sz="half" idx="2"/>
          </p:nvPr>
        </p:nvSpPr>
        <p:spPr>
          <a:xfrm>
            <a:off x="368967" y="2230573"/>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Tree>
    <p:extLst>
      <p:ext uri="{BB962C8B-B14F-4D97-AF65-F5344CB8AC3E}">
        <p14:creationId xmlns:p14="http://schemas.microsoft.com/office/powerpoint/2010/main" val="70833997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570">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1zeilig_Aufzählung_untereinander">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17" name="Textplatzhalter 2"/>
          <p:cNvSpPr>
            <a:spLocks noGrp="1"/>
          </p:cNvSpPr>
          <p:nvPr>
            <p:ph type="body" sz="quarter" idx="12" hasCustomPrompt="1"/>
          </p:nvPr>
        </p:nvSpPr>
        <p:spPr>
          <a:xfrm>
            <a:off x="364925" y="4574040"/>
            <a:ext cx="11343456"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1" name="Textplatzhalter 3"/>
          <p:cNvSpPr>
            <a:spLocks noGrp="1"/>
          </p:cNvSpPr>
          <p:nvPr>
            <p:ph type="body" sz="half" idx="2"/>
          </p:nvPr>
        </p:nvSpPr>
        <p:spPr>
          <a:xfrm>
            <a:off x="368967" y="2594856"/>
            <a:ext cx="11343608" cy="1782036"/>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3" name="Textplatzhalter 3"/>
          <p:cNvSpPr>
            <a:spLocks noGrp="1"/>
          </p:cNvSpPr>
          <p:nvPr>
            <p:ph type="body" sz="half" idx="13"/>
          </p:nvPr>
        </p:nvSpPr>
        <p:spPr>
          <a:xfrm>
            <a:off x="367355" y="5085060"/>
            <a:ext cx="11336832" cy="1536410"/>
          </a:xfrm>
          <a:prstGeom prst="rect">
            <a:avLst/>
          </a:prstGeom>
        </p:spPr>
        <p:txBody>
          <a:bodyPr lIns="90000"/>
          <a:lstStyle>
            <a:lvl1pPr marL="342900" marR="0" indent="-3429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400624286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guide id="3" orient="horz" pos="1797"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2zeilig_Unterüberschrift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2"/>
          <p:cNvSpPr>
            <a:spLocks noGrp="1"/>
          </p:cNvSpPr>
          <p:nvPr>
            <p:ph type="body" sz="quarter" idx="10" hasCustomPrompt="1"/>
          </p:nvPr>
        </p:nvSpPr>
        <p:spPr>
          <a:xfrm>
            <a:off x="364585" y="1755536"/>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2" name="Textplatzhalter 2"/>
          <p:cNvSpPr>
            <a:spLocks noGrp="1"/>
          </p:cNvSpPr>
          <p:nvPr>
            <p:ph type="body" sz="quarter" idx="12" hasCustomPrompt="1"/>
          </p:nvPr>
        </p:nvSpPr>
        <p:spPr>
          <a:xfrm>
            <a:off x="6125621" y="1756932"/>
            <a:ext cx="558695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13" name="Textplatzhalter 3"/>
          <p:cNvSpPr>
            <a:spLocks noGrp="1"/>
          </p:cNvSpPr>
          <p:nvPr>
            <p:ph type="body" sz="half" idx="13" hasCustomPrompt="1"/>
          </p:nvPr>
        </p:nvSpPr>
        <p:spPr>
          <a:xfrm>
            <a:off x="6130393" y="2233202"/>
            <a:ext cx="5582181" cy="4348572"/>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6" name="Textplatzhalter 3"/>
          <p:cNvSpPr>
            <a:spLocks noGrp="1"/>
          </p:cNvSpPr>
          <p:nvPr>
            <p:ph type="body" sz="half" idx="2"/>
          </p:nvPr>
        </p:nvSpPr>
        <p:spPr>
          <a:xfrm>
            <a:off x="368967" y="2232495"/>
            <a:ext cx="5578789" cy="4346739"/>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03550705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57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Aufzählung_nebeneinander">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10" name="Grafik 9"/>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8" name="Textplatzhalter 3"/>
          <p:cNvSpPr>
            <a:spLocks noGrp="1"/>
          </p:cNvSpPr>
          <p:nvPr>
            <p:ph type="body" sz="half" idx="12" hasCustomPrompt="1"/>
          </p:nvPr>
        </p:nvSpPr>
        <p:spPr>
          <a:xfrm>
            <a:off x="6133032" y="2598866"/>
            <a:ext cx="5579544" cy="3998783"/>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9" name="Textplatzhalter 2"/>
          <p:cNvSpPr>
            <a:spLocks noGrp="1"/>
          </p:cNvSpPr>
          <p:nvPr>
            <p:ph type="body" sz="quarter" idx="13" hasCustomPrompt="1"/>
          </p:nvPr>
        </p:nvSpPr>
        <p:spPr>
          <a:xfrm>
            <a:off x="6130910" y="1756704"/>
            <a:ext cx="5581666" cy="739021"/>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 </a:t>
            </a:r>
          </a:p>
        </p:txBody>
      </p:sp>
      <p:sp>
        <p:nvSpPr>
          <p:cNvPr id="14" name="Textplatzhalter 2"/>
          <p:cNvSpPr>
            <a:spLocks noGrp="1"/>
          </p:cNvSpPr>
          <p:nvPr>
            <p:ph type="body" sz="quarter" idx="15" hasCustomPrompt="1"/>
          </p:nvPr>
        </p:nvSpPr>
        <p:spPr>
          <a:xfrm>
            <a:off x="364586" y="1755536"/>
            <a:ext cx="5586952"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5" name="Textplatzhalter 3"/>
          <p:cNvSpPr>
            <a:spLocks noGrp="1"/>
          </p:cNvSpPr>
          <p:nvPr>
            <p:ph type="body" sz="half" idx="16" hasCustomPrompt="1"/>
          </p:nvPr>
        </p:nvSpPr>
        <p:spPr>
          <a:xfrm>
            <a:off x="369358" y="2595824"/>
            <a:ext cx="5582180" cy="4001825"/>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049751667"/>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pos="3749">
          <p15:clr>
            <a:srgbClr val="FBAE40"/>
          </p15:clr>
        </p15:guide>
        <p15:guide id="3" pos="3863">
          <p15:clr>
            <a:srgbClr val="FBAE40"/>
          </p15:clr>
        </p15:guide>
        <p15:guide id="4" orient="horz" pos="1298">
          <p15:clr>
            <a:srgbClr val="FBAE40"/>
          </p15:clr>
        </p15:guide>
        <p15:guide id="5" orient="horz" pos="1797"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2zeilig_BIld_link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8" name="Grafik 7"/>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3" name="Bildplatzhalter 2"/>
          <p:cNvSpPr>
            <a:spLocks noGrp="1"/>
          </p:cNvSpPr>
          <p:nvPr>
            <p:ph type="pic" idx="1"/>
          </p:nvPr>
        </p:nvSpPr>
        <p:spPr>
          <a:xfrm>
            <a:off x="479425"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4" name="Textplatzhalter 3"/>
          <p:cNvSpPr>
            <a:spLocks noGrp="1"/>
          </p:cNvSpPr>
          <p:nvPr>
            <p:ph type="body" sz="half" idx="2"/>
          </p:nvPr>
        </p:nvSpPr>
        <p:spPr>
          <a:xfrm>
            <a:off x="4993071" y="1799146"/>
            <a:ext cx="6719504"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271185646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2zeilig_Bild_rechts_Aufzählung">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4" name="Bildplatzhalter 2"/>
          <p:cNvSpPr>
            <a:spLocks noGrp="1"/>
          </p:cNvSpPr>
          <p:nvPr>
            <p:ph type="pic" idx="1"/>
          </p:nvPr>
        </p:nvSpPr>
        <p:spPr>
          <a:xfrm>
            <a:off x="7531100" y="1800225"/>
            <a:ext cx="4181475" cy="4797425"/>
          </a:xfrm>
          <a:prstGeom prst="rect">
            <a:avLst/>
          </a:prstGeom>
        </p:spPr>
        <p:txBody>
          <a:bodyPr/>
          <a:lstStyle>
            <a:lvl1pPr marL="0" indent="0" algn="l">
              <a:buNone/>
              <a:defRPr sz="2800">
                <a:solidFill>
                  <a:srgbClr val="1D2D4B"/>
                </a:solidFill>
                <a:latin typeface="+mn-lt"/>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11" name="Textplatzhalter 3"/>
          <p:cNvSpPr>
            <a:spLocks noGrp="1"/>
          </p:cNvSpPr>
          <p:nvPr>
            <p:ph type="body" sz="half" idx="2"/>
          </p:nvPr>
        </p:nvSpPr>
        <p:spPr>
          <a:xfrm>
            <a:off x="367095" y="1799146"/>
            <a:ext cx="6791471"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p:txBody>
      </p:sp>
    </p:spTree>
    <p:extLst>
      <p:ext uri="{BB962C8B-B14F-4D97-AF65-F5344CB8AC3E}">
        <p14:creationId xmlns:p14="http://schemas.microsoft.com/office/powerpoint/2010/main" val="1389419560"/>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709">
          <p15:clr>
            <a:srgbClr val="FBAE40"/>
          </p15:clr>
        </p15:guide>
        <p15:guide id="2" orient="horz" pos="1298"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2zeilig_Unterüberschrift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251779"/>
            <a:ext cx="11233150" cy="4345871"/>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8" name="Textplatzhalter 2"/>
          <p:cNvSpPr>
            <a:spLocks noGrp="1"/>
          </p:cNvSpPr>
          <p:nvPr>
            <p:ph type="body" sz="quarter" idx="11" hasCustomPrompt="1"/>
          </p:nvPr>
        </p:nvSpPr>
        <p:spPr>
          <a:xfrm>
            <a:off x="364585" y="1755536"/>
            <a:ext cx="11352204"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6386167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ufzählung_Unterpunkte">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6" name="Grafik 5"/>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0" name="Textplatzhalter 3"/>
          <p:cNvSpPr>
            <a:spLocks noGrp="1"/>
          </p:cNvSpPr>
          <p:nvPr>
            <p:ph type="body" sz="half" idx="2"/>
          </p:nvPr>
        </p:nvSpPr>
        <p:spPr>
          <a:xfrm>
            <a:off x="367096" y="1799146"/>
            <a:ext cx="11345480" cy="4798504"/>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685800" marR="0" indent="-228600" algn="l" defTabSz="914400" rtl="0" eaLnBrk="1" fontAlgn="auto" latinLnBrk="0" hangingPunct="1">
              <a:lnSpc>
                <a:spcPct val="90000"/>
              </a:lnSpc>
              <a:spcBef>
                <a:spcPts val="500"/>
              </a:spcBef>
              <a:spcAft>
                <a:spcPts val="0"/>
              </a:spcAft>
              <a:buClrTx/>
              <a:buSzTx/>
              <a:buFont typeface="Symbol" panose="05050102010706020507" pitchFamily="18" charset="2"/>
              <a:buChar char="-"/>
              <a:tabLst/>
              <a:defRPr sz="1800">
                <a:solidFill>
                  <a:srgbClr val="1D2D4B"/>
                </a:solidFill>
              </a:defRPr>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dirty="0" smtClean="0"/>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spTree>
    <p:extLst>
      <p:ext uri="{BB962C8B-B14F-4D97-AF65-F5344CB8AC3E}">
        <p14:creationId xmlns:p14="http://schemas.microsoft.com/office/powerpoint/2010/main" val="275296323"/>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2zeilig_Unterüberschrift_2zeilig_Bild">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Bildplatzhalter 2"/>
          <p:cNvSpPr>
            <a:spLocks noGrp="1"/>
          </p:cNvSpPr>
          <p:nvPr>
            <p:ph type="pic" idx="1"/>
          </p:nvPr>
        </p:nvSpPr>
        <p:spPr>
          <a:xfrm>
            <a:off x="479425" y="2556164"/>
            <a:ext cx="11233150" cy="4041485"/>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6" name="Textplatzhalter 2"/>
          <p:cNvSpPr>
            <a:spLocks noGrp="1"/>
          </p:cNvSpPr>
          <p:nvPr>
            <p:ph type="body" sz="quarter" idx="15" hasCustomPrompt="1"/>
          </p:nvPr>
        </p:nvSpPr>
        <p:spPr>
          <a:xfrm>
            <a:off x="364585" y="1755536"/>
            <a:ext cx="11348047" cy="725813"/>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8"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11069658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guide id="2" orient="horz" pos="1298">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2zeilig_Bild_Quelle">
    <p:spTree>
      <p:nvGrpSpPr>
        <p:cNvPr id="1" name=""/>
        <p:cNvGrpSpPr/>
        <p:nvPr/>
      </p:nvGrpSpPr>
      <p:grpSpPr>
        <a:xfrm>
          <a:off x="0" y="0"/>
          <a:ext cx="0" cy="0"/>
          <a:chOff x="0" y="0"/>
          <a:chExt cx="0" cy="0"/>
        </a:xfrm>
      </p:grpSpPr>
      <p:sp>
        <p:nvSpPr>
          <p:cNvPr id="11" name="Bildplatzhalter 2"/>
          <p:cNvSpPr>
            <a:spLocks noGrp="1"/>
          </p:cNvSpPr>
          <p:nvPr>
            <p:ph type="pic" idx="1"/>
          </p:nvPr>
        </p:nvSpPr>
        <p:spPr>
          <a:xfrm>
            <a:off x="479425" y="1983851"/>
            <a:ext cx="11233150" cy="4397899"/>
          </a:xfrm>
          <a:prstGeom prst="rect">
            <a:avLst/>
          </a:prstGeom>
        </p:spPr>
        <p:txBody>
          <a:bodyPr/>
          <a:lstStyle>
            <a:lvl1pPr marL="0" indent="0" algn="ctr">
              <a:buNone/>
              <a:defRPr sz="2800">
                <a:solidFill>
                  <a:srgbClr val="1D2D4B"/>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smtClean="0"/>
              <a:t>Bild durch Klicken auf Symbol hinzufügen</a:t>
            </a:r>
            <a:endParaRPr lang="de-DE" dirty="0"/>
          </a:p>
        </p:txBody>
      </p:sp>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29594746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zeilig_Tabelle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5" name="Tabellenplatzhalter 11"/>
          <p:cNvSpPr>
            <a:spLocks noGrp="1"/>
          </p:cNvSpPr>
          <p:nvPr>
            <p:ph type="tbl" sz="quarter" idx="10"/>
          </p:nvPr>
        </p:nvSpPr>
        <p:spPr>
          <a:xfrm>
            <a:off x="483401" y="1987826"/>
            <a:ext cx="11229174" cy="4393923"/>
          </a:xfrm>
          <a:prstGeom prst="rect">
            <a:avLst/>
          </a:prstGeom>
        </p:spPr>
        <p:txBody>
          <a:bodyPr/>
          <a:lstStyle>
            <a:lvl1pPr marL="0" indent="0" algn="ctr">
              <a:buFontTx/>
              <a:buNone/>
              <a:defRPr>
                <a:solidFill>
                  <a:srgbClr val="1D2D4B"/>
                </a:solidFill>
                <a:latin typeface="Arial" panose="020B0604020202020204" pitchFamily="34" charset="0"/>
                <a:cs typeface="Arial" panose="020B0604020202020204" pitchFamily="34" charset="0"/>
              </a:defRPr>
            </a:lvl1pPr>
          </a:lstStyle>
          <a:p>
            <a:r>
              <a:rPr lang="de-DE" smtClean="0"/>
              <a:t>Tabelle durch Klicken auf Symbol hinzufügen</a:t>
            </a:r>
            <a:endParaRPr lang="de-DE" dirty="0"/>
          </a:p>
        </p:txBody>
      </p:sp>
      <p:sp>
        <p:nvSpPr>
          <p:cNvPr id="6"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7"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745357344"/>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2zeilig_Diagramm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6" name="Diagrammplatzhalter 10"/>
          <p:cNvSpPr>
            <a:spLocks noGrp="1"/>
          </p:cNvSpPr>
          <p:nvPr>
            <p:ph type="chart" sz="quarter" idx="10"/>
          </p:nvPr>
        </p:nvSpPr>
        <p:spPr>
          <a:xfrm>
            <a:off x="479425" y="1983850"/>
            <a:ext cx="11233150" cy="4397900"/>
          </a:xfrm>
          <a:prstGeom prst="rect">
            <a:avLst/>
          </a:prstGeom>
        </p:spPr>
        <p:txBody>
          <a:bodyPr/>
          <a:lstStyle>
            <a:lvl1pPr marL="0" indent="0" algn="ctr">
              <a:buFontTx/>
              <a:buNone/>
              <a:defRPr sz="2800">
                <a:solidFill>
                  <a:srgbClr val="1D2D4B"/>
                </a:solidFill>
              </a:defRPr>
            </a:lvl1pPr>
          </a:lstStyle>
          <a:p>
            <a:r>
              <a:rPr lang="de-DE" smtClean="0"/>
              <a:t>Diagramm durch Klicken auf Symbol hinzufügen</a:t>
            </a:r>
            <a:endParaRPr lang="de-DE" dirty="0"/>
          </a:p>
        </p:txBody>
      </p:sp>
      <p:sp>
        <p:nvSpPr>
          <p:cNvPr id="7" name="Textplatzhalter 3"/>
          <p:cNvSpPr>
            <a:spLocks noGrp="1"/>
          </p:cNvSpPr>
          <p:nvPr>
            <p:ph type="body" sz="half" idx="11" hasCustomPrompt="1"/>
          </p:nvPr>
        </p:nvSpPr>
        <p:spPr>
          <a:xfrm>
            <a:off x="379561" y="6448163"/>
            <a:ext cx="10862479" cy="298974"/>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
        <p:nvSpPr>
          <p:cNvPr id="11"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1573997651"/>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2zeilig_Zwischentitel">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4" name="Bildplatzhalter 3"/>
          <p:cNvSpPr>
            <a:spLocks noGrp="1"/>
          </p:cNvSpPr>
          <p:nvPr>
            <p:ph type="pic" sz="quarter" idx="10"/>
          </p:nvPr>
        </p:nvSpPr>
        <p:spPr>
          <a:xfrm>
            <a:off x="0" y="1498600"/>
            <a:ext cx="12192000" cy="5359400"/>
          </a:xfrm>
          <a:prstGeom prst="rect">
            <a:avLst/>
          </a:prstGeom>
        </p:spPr>
        <p:txBody>
          <a:bodyPr/>
          <a:lstStyle>
            <a:lvl1pPr marL="0" indent="0" algn="ctr">
              <a:buFontTx/>
              <a:buNone/>
              <a:defRPr baseline="0">
                <a:solidFill>
                  <a:srgbClr val="1D2D4B"/>
                </a:solidFill>
              </a:defRPr>
            </a:lvl1pPr>
          </a:lstStyle>
          <a:p>
            <a:r>
              <a:rPr lang="de-DE" smtClean="0"/>
              <a:t>Bild durch Klicken auf Symbol hinzufügen</a:t>
            </a:r>
            <a:endParaRPr lang="de-DE" dirty="0"/>
          </a:p>
        </p:txBody>
      </p:sp>
      <p:sp>
        <p:nvSpPr>
          <p:cNvPr id="6" name="Titelplatzhalter 1"/>
          <p:cNvSpPr>
            <a:spLocks noGrp="1"/>
          </p:cNvSpPr>
          <p:nvPr>
            <p:ph type="title" hasCustomPrompt="1"/>
          </p:nvPr>
        </p:nvSpPr>
        <p:spPr>
          <a:xfrm>
            <a:off x="365475" y="205347"/>
            <a:ext cx="10270775"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a:t>
            </a:r>
            <a:br>
              <a:rPr lang="de-DE" dirty="0" smtClean="0"/>
            </a:br>
            <a:r>
              <a:rPr lang="de-DE" dirty="0" smtClean="0"/>
              <a:t>BEARBEITEN ZWEIZEILIG</a:t>
            </a:r>
            <a:endParaRPr lang="de-DE" dirty="0"/>
          </a:p>
        </p:txBody>
      </p:sp>
    </p:spTree>
    <p:extLst>
      <p:ext uri="{BB962C8B-B14F-4D97-AF65-F5344CB8AC3E}">
        <p14:creationId xmlns:p14="http://schemas.microsoft.com/office/powerpoint/2010/main" val="260565276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Ende_Aufmerksamkeit">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7" name="Textplatzhalter 3"/>
          <p:cNvSpPr>
            <a:spLocks noGrp="1"/>
          </p:cNvSpPr>
          <p:nvPr>
            <p:ph type="body" sz="half" idx="2" hasCustomPrompt="1"/>
          </p:nvPr>
        </p:nvSpPr>
        <p:spPr>
          <a:xfrm>
            <a:off x="479425" y="3164936"/>
            <a:ext cx="11233150" cy="711104"/>
          </a:xfrm>
          <a:prstGeom prst="rect">
            <a:avLst/>
          </a:prstGeom>
        </p:spPr>
        <p:txBody>
          <a:bodyPr/>
          <a:lstStyle>
            <a:lvl1pPr marL="0" indent="0" algn="ctr">
              <a:buNone/>
              <a:defRPr sz="4800" b="1" baseline="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Vielen Dank</a:t>
            </a:r>
          </a:p>
        </p:txBody>
      </p:sp>
      <p:sp>
        <p:nvSpPr>
          <p:cNvPr id="4" name="Rechteck 3"/>
          <p:cNvSpPr/>
          <p:nvPr userDrawn="1"/>
        </p:nvSpPr>
        <p:spPr>
          <a:xfrm>
            <a:off x="479425" y="3797612"/>
            <a:ext cx="11233151" cy="461665"/>
          </a:xfrm>
          <a:prstGeom prst="rect">
            <a:avLst/>
          </a:prstGeom>
        </p:spPr>
        <p:txBody>
          <a:bodyPr wrap="square">
            <a:spAutoFit/>
          </a:bodyPr>
          <a:lstStyle/>
          <a:p>
            <a:pPr lvl="0" algn="ctr"/>
            <a:r>
              <a:rPr lang="de-DE" sz="2400" b="0" dirty="0" smtClean="0">
                <a:solidFill>
                  <a:srgbClr val="137C9B"/>
                </a:solidFill>
              </a:rPr>
              <a:t>                             für Ihre Aufmerksamkeit.</a:t>
            </a:r>
          </a:p>
        </p:txBody>
      </p:sp>
    </p:spTree>
    <p:extLst>
      <p:ext uri="{BB962C8B-B14F-4D97-AF65-F5344CB8AC3E}">
        <p14:creationId xmlns:p14="http://schemas.microsoft.com/office/powerpoint/2010/main" val="290479935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Ende_Image">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pic>
        <p:nvPicPr>
          <p:cNvPr id="5" name="Bild 3"/>
          <p:cNvPicPr>
            <a:picLocks noChangeAspect="1"/>
          </p:cNvPicPr>
          <p:nvPr userDrawn="1"/>
        </p:nvPicPr>
        <p:blipFill rotWithShape="1">
          <a:blip r:embed="rId3" cstate="print">
            <a:extLst>
              <a:ext uri="{28A0092B-C50C-407E-A947-70E740481C1C}">
                <a14:useLocalDpi xmlns:a14="http://schemas.microsoft.com/office/drawing/2010/main" val="0"/>
              </a:ext>
            </a:extLst>
          </a:blip>
          <a:srcRect l="3522" t="39699" r="3566" b="38330"/>
          <a:stretch/>
        </p:blipFill>
        <p:spPr bwMode="auto">
          <a:xfrm>
            <a:off x="2545521" y="3179875"/>
            <a:ext cx="7100958" cy="12593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2505660"/>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2_Ende_Kontaktdaten">
    <p:spTree>
      <p:nvGrpSpPr>
        <p:cNvPr id="1" name=""/>
        <p:cNvGrpSpPr/>
        <p:nvPr/>
      </p:nvGrpSpPr>
      <p:grpSpPr>
        <a:xfrm>
          <a:off x="0" y="0"/>
          <a:ext cx="0" cy="0"/>
          <a:chOff x="0" y="0"/>
          <a:chExt cx="0" cy="0"/>
        </a:xfrm>
      </p:grpSpPr>
      <p:pic>
        <p:nvPicPr>
          <p:cNvPr id="8" name="Grafik 7"/>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3" name="Rechteck 2"/>
          <p:cNvSpPr/>
          <p:nvPr userDrawn="1"/>
        </p:nvSpPr>
        <p:spPr>
          <a:xfrm>
            <a:off x="479425" y="3194001"/>
            <a:ext cx="11233149" cy="461665"/>
          </a:xfrm>
          <a:prstGeom prst="rect">
            <a:avLst/>
          </a:prstGeom>
        </p:spPr>
        <p:txBody>
          <a:bodyPr wrap="square">
            <a:spAutoFit/>
          </a:bodyPr>
          <a:lstStyle/>
          <a:p>
            <a:pPr algn="ctr"/>
            <a:r>
              <a:rPr lang="de-DE" altLang="de-DE" sz="2400" b="0" dirty="0" smtClean="0">
                <a:solidFill>
                  <a:srgbClr val="137C9B"/>
                </a:solidFill>
              </a:rPr>
              <a:t>Wir freuen uns darauf, Sie zu unterstützen! </a:t>
            </a:r>
            <a:endParaRPr lang="de-DE" altLang="de-DE" sz="2400" b="0" dirty="0">
              <a:solidFill>
                <a:srgbClr val="137C9B"/>
              </a:solidFill>
            </a:endParaRPr>
          </a:p>
        </p:txBody>
      </p:sp>
      <p:sp>
        <p:nvSpPr>
          <p:cNvPr id="5" name="Textplatzhalter 3"/>
          <p:cNvSpPr>
            <a:spLocks noGrp="1"/>
          </p:cNvSpPr>
          <p:nvPr>
            <p:ph type="body" sz="half" idx="10" hasCustomPrompt="1"/>
          </p:nvPr>
        </p:nvSpPr>
        <p:spPr>
          <a:xfrm>
            <a:off x="479425" y="4515267"/>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Am Musterplatz 123 | 54321 Musterstadt</a:t>
            </a:r>
          </a:p>
          <a:p>
            <a:pPr algn="ctr">
              <a:defRPr/>
            </a:pPr>
            <a:endParaRPr lang="de-DE" altLang="de-DE" dirty="0" smtClean="0"/>
          </a:p>
        </p:txBody>
      </p:sp>
      <p:sp>
        <p:nvSpPr>
          <p:cNvPr id="6" name="Textplatzhalter 3"/>
          <p:cNvSpPr>
            <a:spLocks noGrp="1"/>
          </p:cNvSpPr>
          <p:nvPr>
            <p:ph type="body" sz="half" idx="11" hasCustomPrompt="1"/>
          </p:nvPr>
        </p:nvSpPr>
        <p:spPr>
          <a:xfrm>
            <a:off x="479425" y="4863199"/>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Tel. 040 543211-123 | Fax 040 543211-123 | Mobil 0172 1234567</a:t>
            </a:r>
          </a:p>
          <a:p>
            <a:pPr algn="ctr">
              <a:defRPr/>
            </a:pPr>
            <a:endParaRPr lang="de-DE" altLang="de-DE" dirty="0" smtClean="0"/>
          </a:p>
        </p:txBody>
      </p:sp>
      <p:sp>
        <p:nvSpPr>
          <p:cNvPr id="9" name="Textplatzhalter 3"/>
          <p:cNvSpPr>
            <a:spLocks noGrp="1"/>
          </p:cNvSpPr>
          <p:nvPr>
            <p:ph type="body" sz="half" idx="12" hasCustomPrompt="1"/>
          </p:nvPr>
        </p:nvSpPr>
        <p:spPr>
          <a:xfrm>
            <a:off x="479425" y="5222634"/>
            <a:ext cx="11233150" cy="347156"/>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mustermann@afm-gruppe.de | www.afm-gruppe.de</a:t>
            </a:r>
          </a:p>
          <a:p>
            <a:pPr algn="ctr">
              <a:defRPr/>
            </a:pPr>
            <a:endParaRPr lang="de-DE" altLang="de-DE" dirty="0" smtClean="0"/>
          </a:p>
        </p:txBody>
      </p:sp>
      <p:sp>
        <p:nvSpPr>
          <p:cNvPr id="10" name="Textplatzhalter 3"/>
          <p:cNvSpPr>
            <a:spLocks noGrp="1"/>
          </p:cNvSpPr>
          <p:nvPr>
            <p:ph type="body" sz="half" idx="13" hasCustomPrompt="1"/>
          </p:nvPr>
        </p:nvSpPr>
        <p:spPr>
          <a:xfrm>
            <a:off x="479425" y="4167335"/>
            <a:ext cx="11233150" cy="338530"/>
          </a:xfrm>
          <a:prstGeom prst="rect">
            <a:avLst/>
          </a:prstGeom>
        </p:spPr>
        <p:txBody>
          <a:bodyPr/>
          <a:lstStyle>
            <a:lvl1pPr marL="0" marR="0" indent="0" algn="ctr" defTabSz="914400" rtl="0" eaLnBrk="1" fontAlgn="auto" latinLnBrk="0" hangingPunct="1">
              <a:lnSpc>
                <a:spcPct val="90000"/>
              </a:lnSpc>
              <a:spcBef>
                <a:spcPts val="500"/>
              </a:spcBef>
              <a:spcAft>
                <a:spcPts val="0"/>
              </a:spcAft>
              <a:buClrTx/>
              <a:buSzTx/>
              <a:buFont typeface="Arial" panose="020B0604020202020204" pitchFamily="34" charset="0"/>
              <a:buNone/>
              <a:tabLst/>
              <a:defRPr sz="18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algn="ctr">
              <a:defRPr/>
            </a:pPr>
            <a:r>
              <a:rPr lang="de-DE" altLang="de-DE" dirty="0" smtClean="0"/>
              <a:t>Geschäftsstelle Musterstadt | Manfred Mustermann</a:t>
            </a:r>
          </a:p>
          <a:p>
            <a:pPr algn="ctr">
              <a:defRPr/>
            </a:pPr>
            <a:endParaRPr lang="de-DE" altLang="de-DE" dirty="0" smtClean="0"/>
          </a:p>
        </p:txBody>
      </p:sp>
    </p:spTree>
    <p:extLst>
      <p:ext uri="{BB962C8B-B14F-4D97-AF65-F5344CB8AC3E}">
        <p14:creationId xmlns:p14="http://schemas.microsoft.com/office/powerpoint/2010/main" val="3257004839"/>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709">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Unterüberschrift_mi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EA952CFE-AF4B-4BE9-B2E2-E1420D3F9B32}" type="slidenum">
              <a:rPr lang="de-DE" smtClean="0"/>
              <a:pPr/>
              <a:t>‹Nr.›</a:t>
            </a:fld>
            <a:endParaRPr lang="de-DE" dirty="0"/>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8" y="2281237"/>
            <a:ext cx="11343218" cy="3811588"/>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a:lvl1pPr>
          </a:lstStyle>
          <a:p>
            <a:r>
              <a:rPr lang="de-DE" dirty="0" smtClean="0"/>
              <a:t>TITELMASTERFORMAT DURCH KLICKEN BEARBEITEN</a:t>
            </a:r>
            <a:endParaRPr lang="de-DE" dirty="0"/>
          </a:p>
        </p:txBody>
      </p:sp>
      <p:pic>
        <p:nvPicPr>
          <p:cNvPr id="9" name="Grafik 8"/>
          <p:cNvPicPr>
            <a:picLocks noChangeAspect="1"/>
          </p:cNvPicPr>
          <p:nvPr userDrawn="1"/>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2185507982"/>
      </p:ext>
    </p:extLst>
  </p:cSld>
  <p:clrMapOvr>
    <a:masterClrMapping/>
  </p:clrMapOvr>
  <p:timing>
    <p:tnLst>
      <p:par>
        <p:cTn id="1" dur="indefinite" restart="never" nodeType="tmRoot"/>
      </p:par>
    </p:tnLst>
  </p:timing>
  <p:extLst mod="1">
    <p:ext uri="{DCECCB84-F9BA-43D5-87BE-67443E8EF086}">
      <p15:sldGuideLst xmlns:p15="http://schemas.microsoft.com/office/powerpoint/2012/main">
        <p15:guide id="1" orient="horz" pos="2160">
          <p15:clr>
            <a:srgbClr val="FBAE40"/>
          </p15:clr>
        </p15:guide>
        <p15:guide id="2" orient="horz" pos="709">
          <p15:clr>
            <a:srgbClr val="FBAE40"/>
          </p15:clr>
        </p15:guide>
        <p15:guide id="3" orient="horz" pos="1298">
          <p15:clr>
            <a:srgbClr val="FBAE40"/>
          </p15:clr>
        </p15:guide>
        <p15:guide id="4" orient="horz" pos="116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_Aufzählung_Quelle">
    <p:spTree>
      <p:nvGrpSpPr>
        <p:cNvPr id="1" name=""/>
        <p:cNvGrpSpPr/>
        <p:nvPr/>
      </p:nvGrpSpPr>
      <p:grpSpPr>
        <a:xfrm>
          <a:off x="0" y="0"/>
          <a:ext cx="0" cy="0"/>
          <a:chOff x="0" y="0"/>
          <a:chExt cx="0" cy="0"/>
        </a:xfrm>
      </p:grpSpPr>
      <p:sp>
        <p:nvSpPr>
          <p:cNvPr id="10"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2" name="Textplatzhalter 3"/>
          <p:cNvSpPr>
            <a:spLocks noGrp="1"/>
          </p:cNvSpPr>
          <p:nvPr>
            <p:ph type="body" sz="half" idx="2" hasCustomPrompt="1"/>
          </p:nvPr>
        </p:nvSpPr>
        <p:spPr>
          <a:xfrm>
            <a:off x="368448" y="1800893"/>
            <a:ext cx="11344128" cy="124379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15" name="Textplatzhalter 3"/>
          <p:cNvSpPr>
            <a:spLocks noGrp="1"/>
          </p:cNvSpPr>
          <p:nvPr>
            <p:ph type="body" sz="half" idx="10"/>
          </p:nvPr>
        </p:nvSpPr>
        <p:spPr>
          <a:xfrm>
            <a:off x="367376" y="3186753"/>
            <a:ext cx="11345199" cy="2502847"/>
          </a:xfrm>
          <a:prstGeom prst="rect">
            <a:avLst/>
          </a:prstGeom>
        </p:spPr>
        <p:txBody>
          <a:bodyPr lIns="90000"/>
          <a:lstStyle>
            <a:lvl1pPr marL="342000" marR="0" indent="-342000" algn="l" defTabSz="720000" rtl="0" eaLnBrk="1" fontAlgn="auto" latinLnBrk="0" hangingPunct="1">
              <a:lnSpc>
                <a:spcPct val="90000"/>
              </a:lnSpc>
              <a:spcBef>
                <a:spcPts val="1000"/>
              </a:spcBef>
              <a:spcAft>
                <a:spcPts val="0"/>
              </a:spcAft>
              <a:buClrTx/>
              <a:buSzTx/>
              <a:buFont typeface="Wingdings" panose="05000000000000000000" pitchFamily="2" charset="2"/>
              <a:buChar char="§"/>
              <a:tabLst/>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Textmasterformat bearbeiten</a:t>
            </a:r>
          </a:p>
        </p:txBody>
      </p:sp>
      <p:sp>
        <p:nvSpPr>
          <p:cNvPr id="8"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1" name="Grafik 10"/>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9" name="Textplatzhalter 3"/>
          <p:cNvSpPr>
            <a:spLocks noGrp="1"/>
          </p:cNvSpPr>
          <p:nvPr>
            <p:ph type="body" sz="half" idx="11" hasCustomPrompt="1"/>
          </p:nvPr>
        </p:nvSpPr>
        <p:spPr>
          <a:xfrm>
            <a:off x="379561" y="6449861"/>
            <a:ext cx="10786279" cy="316699"/>
          </a:xfrm>
          <a:prstGeom prst="rect">
            <a:avLst/>
          </a:prstGeom>
        </p:spPr>
        <p:txBody>
          <a:bodyPr/>
          <a:lstStyle>
            <a:lvl1pPr marL="0" indent="0">
              <a:buNone/>
              <a:defRPr sz="1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Quelltext</a:t>
            </a:r>
          </a:p>
        </p:txBody>
      </p:sp>
    </p:spTree>
    <p:extLst>
      <p:ext uri="{BB962C8B-B14F-4D97-AF65-F5344CB8AC3E}">
        <p14:creationId xmlns:p14="http://schemas.microsoft.com/office/powerpoint/2010/main" val="37835909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1" orient="horz" pos="1298" userDrawn="1">
          <p15:clr>
            <a:srgbClr val="FBAE40"/>
          </p15:clr>
        </p15:guide>
        <p15:guide id="2" orient="horz" pos="709">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Unterüberschrift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3"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8" name="Textplatzhalter 3"/>
          <p:cNvSpPr>
            <a:spLocks noGrp="1"/>
          </p:cNvSpPr>
          <p:nvPr>
            <p:ph type="body" sz="half" idx="2" hasCustomPrompt="1"/>
          </p:nvPr>
        </p:nvSpPr>
        <p:spPr>
          <a:xfrm>
            <a:off x="369357" y="2247681"/>
            <a:ext cx="11343218" cy="4349969"/>
          </a:xfrm>
          <a:prstGeom prst="rect">
            <a:avLst/>
          </a:prstGeom>
        </p:spPr>
        <p:txBody>
          <a:bodyPr/>
          <a:lstStyle>
            <a:lvl1pPr marL="0" indent="0">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Tree>
    <p:extLst>
      <p:ext uri="{BB962C8B-B14F-4D97-AF65-F5344CB8AC3E}">
        <p14:creationId xmlns:p14="http://schemas.microsoft.com/office/powerpoint/2010/main" val="431712039"/>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Unterüberschrift_Aufzählung">
    <p:spTree>
      <p:nvGrpSpPr>
        <p:cNvPr id="1" name=""/>
        <p:cNvGrpSpPr/>
        <p:nvPr/>
      </p:nvGrpSpPr>
      <p:grpSpPr>
        <a:xfrm>
          <a:off x="0" y="0"/>
          <a:ext cx="0" cy="0"/>
          <a:chOff x="0" y="0"/>
          <a:chExt cx="0" cy="0"/>
        </a:xfrm>
      </p:grpSpPr>
      <p:sp>
        <p:nvSpPr>
          <p:cNvPr id="8"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10" name="Textplatzhalter 2"/>
          <p:cNvSpPr>
            <a:spLocks noGrp="1"/>
          </p:cNvSpPr>
          <p:nvPr>
            <p:ph type="body" sz="quarter" idx="10" hasCustomPrompt="1"/>
          </p:nvPr>
        </p:nvSpPr>
        <p:spPr>
          <a:xfrm>
            <a:off x="364584" y="1755536"/>
            <a:ext cx="11347991" cy="395680"/>
          </a:xfrm>
          <a:prstGeom prst="rect">
            <a:avLst/>
          </a:prstGeom>
        </p:spPr>
        <p:txBody>
          <a:bodyPr/>
          <a:lstStyle>
            <a:lvl1pPr marL="0" indent="0">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p:txBody>
      </p:sp>
      <p:sp>
        <p:nvSpPr>
          <p:cNvPr id="9"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12" name="Grafik 11"/>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1" name="Textplatzhalter 3"/>
          <p:cNvSpPr>
            <a:spLocks noGrp="1"/>
          </p:cNvSpPr>
          <p:nvPr>
            <p:ph type="body" sz="half" idx="11" hasCustomPrompt="1"/>
          </p:nvPr>
        </p:nvSpPr>
        <p:spPr>
          <a:xfrm>
            <a:off x="369357" y="2247681"/>
            <a:ext cx="11343218" cy="4349969"/>
          </a:xfrm>
          <a:prstGeom prst="rect">
            <a:avLst/>
          </a:prstGeom>
        </p:spPr>
        <p:txBody>
          <a:bodyPr/>
          <a:lstStyle>
            <a:lvl1pPr marL="342900" indent="-342900">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90844845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Unterüberschrift_2zeilig_Text">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0" indent="0">
              <a:spcBef>
                <a:spcPts val="0"/>
              </a:spcBef>
              <a:buNone/>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88692648"/>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Unterüberschrift_2zeilig_Aufzählung">
    <p:spTree>
      <p:nvGrpSpPr>
        <p:cNvPr id="1" name=""/>
        <p:cNvGrpSpPr/>
        <p:nvPr/>
      </p:nvGrpSpPr>
      <p:grpSpPr>
        <a:xfrm>
          <a:off x="0" y="0"/>
          <a:ext cx="0" cy="0"/>
          <a:chOff x="0" y="0"/>
          <a:chExt cx="0" cy="0"/>
        </a:xfrm>
      </p:grpSpPr>
      <p:sp>
        <p:nvSpPr>
          <p:cNvPr id="14" name="Foliennummernplatzhalter 5"/>
          <p:cNvSpPr>
            <a:spLocks noGrp="1"/>
          </p:cNvSpPr>
          <p:nvPr>
            <p:ph type="sldNum" sz="quarter" idx="4"/>
          </p:nvPr>
        </p:nvSpPr>
        <p:spPr>
          <a:xfrm>
            <a:off x="9080380" y="6352156"/>
            <a:ext cx="2743200" cy="365125"/>
          </a:xfrm>
          <a:prstGeom prst="rect">
            <a:avLst/>
          </a:prstGeom>
        </p:spPr>
        <p:txBody>
          <a:bodyPr vert="horz" lIns="91440" tIns="45720" rIns="91440" bIns="45720" rtlCol="0" anchor="ctr"/>
          <a:lstStyle>
            <a:lvl1pPr algn="r">
              <a:defRPr sz="1600">
                <a:solidFill>
                  <a:srgbClr val="1D2D4B"/>
                </a:solidFill>
                <a:latin typeface="Arial" panose="020B0604020202020204" pitchFamily="34" charset="0"/>
                <a:cs typeface="Arial" panose="020B0604020202020204" pitchFamily="34" charset="0"/>
              </a:defRPr>
            </a:lvl1pPr>
          </a:lstStyle>
          <a:p>
            <a:fld id="{0DB11324-E0A8-4199-978D-02885A0D0942}" type="slidenum">
              <a:rPr lang="de-DE" smtClean="0"/>
              <a:t>‹Nr.›</a:t>
            </a:fld>
            <a:endParaRPr lang="de-DE"/>
          </a:p>
        </p:txBody>
      </p:sp>
      <p:sp>
        <p:nvSpPr>
          <p:cNvPr id="7" name="Titelplatzhalter 1"/>
          <p:cNvSpPr>
            <a:spLocks noGrp="1"/>
          </p:cNvSpPr>
          <p:nvPr>
            <p:ph type="title" hasCustomPrompt="1"/>
          </p:nvPr>
        </p:nvSpPr>
        <p:spPr>
          <a:xfrm>
            <a:off x="364220" y="370203"/>
            <a:ext cx="10314206" cy="1325563"/>
          </a:xfrm>
          <a:prstGeom prst="rect">
            <a:avLst/>
          </a:prstGeom>
        </p:spPr>
        <p:txBody>
          <a:bodyPr vert="horz" lIns="91440" tIns="45720" rIns="91440" bIns="45720" rtlCol="0" anchor="ctr">
            <a:normAutofit/>
          </a:bodyPr>
          <a:lstStyle>
            <a:lvl1pPr>
              <a:defRPr b="0" cap="all" baseline="0"/>
            </a:lvl1pPr>
          </a:lstStyle>
          <a:p>
            <a:r>
              <a:rPr lang="de-DE" dirty="0" smtClean="0"/>
              <a:t>TITELMASTERFORMAT DURCH KLICKEN BEARBEITEN</a:t>
            </a:r>
            <a:endParaRPr lang="de-DE" dirty="0"/>
          </a:p>
        </p:txBody>
      </p:sp>
      <p:pic>
        <p:nvPicPr>
          <p:cNvPr id="9" name="Grafik 8"/>
          <p:cNvPicPr>
            <a:picLocks noChangeAspect="1"/>
          </p:cNvPicPr>
          <p:nvPr/>
        </p:nvPicPr>
        <p:blipFill rotWithShape="1">
          <a:blip r:embed="rId2" cstate="print">
            <a:extLst>
              <a:ext uri="{28A0092B-C50C-407E-A947-70E740481C1C}">
                <a14:useLocalDpi xmlns:a14="http://schemas.microsoft.com/office/drawing/2010/main" val="0"/>
              </a:ext>
            </a:extLst>
          </a:blip>
          <a:srcRect r="56987"/>
          <a:stretch/>
        </p:blipFill>
        <p:spPr>
          <a:xfrm>
            <a:off x="10783887" y="726499"/>
            <a:ext cx="960966" cy="413328"/>
          </a:xfrm>
          <a:prstGeom prst="rect">
            <a:avLst/>
          </a:prstGeom>
        </p:spPr>
      </p:pic>
      <p:sp>
        <p:nvSpPr>
          <p:cNvPr id="15" name="Textplatzhalter 2"/>
          <p:cNvSpPr>
            <a:spLocks noGrp="1"/>
          </p:cNvSpPr>
          <p:nvPr>
            <p:ph type="body" sz="quarter" idx="10" hasCustomPrompt="1"/>
          </p:nvPr>
        </p:nvSpPr>
        <p:spPr>
          <a:xfrm>
            <a:off x="364585" y="1755536"/>
            <a:ext cx="11347990" cy="740189"/>
          </a:xfrm>
          <a:prstGeom prst="rect">
            <a:avLst/>
          </a:prstGeom>
        </p:spPr>
        <p:txBody>
          <a:bodyPr/>
          <a:lstStyle>
            <a:lvl1pPr marL="0" indent="0">
              <a:spcBef>
                <a:spcPts val="0"/>
              </a:spcBef>
              <a:buFontTx/>
              <a:buNone/>
              <a:defRPr sz="2400">
                <a:solidFill>
                  <a:srgbClr val="137C9B"/>
                </a:solidFill>
                <a:latin typeface="Arial" panose="020B0604020202020204" pitchFamily="34" charset="0"/>
                <a:cs typeface="Arial" panose="020B0604020202020204" pitchFamily="34" charset="0"/>
              </a:defRPr>
            </a:lvl1pPr>
            <a:lvl2pPr marL="457200" indent="0" algn="l">
              <a:buFontTx/>
              <a:buNone/>
              <a:defRPr/>
            </a:lvl2pPr>
            <a:lvl3pPr marL="914400" indent="0">
              <a:buFontTx/>
              <a:buNone/>
              <a:defRPr/>
            </a:lvl3pPr>
            <a:lvl4pPr marL="1371600" indent="0">
              <a:buFontTx/>
              <a:buNone/>
              <a:defRPr/>
            </a:lvl4pPr>
            <a:lvl5pPr marL="1828800" indent="0">
              <a:buFontTx/>
              <a:buNone/>
              <a:defRPr/>
            </a:lvl5pPr>
          </a:lstStyle>
          <a:p>
            <a:pPr lvl="0"/>
            <a:r>
              <a:rPr lang="de-DE" dirty="0" smtClean="0"/>
              <a:t>Unterüberschrift</a:t>
            </a:r>
          </a:p>
          <a:p>
            <a:pPr lvl="0"/>
            <a:r>
              <a:rPr lang="de-DE" dirty="0" smtClean="0"/>
              <a:t>2-zeilig</a:t>
            </a:r>
          </a:p>
        </p:txBody>
      </p:sp>
      <p:sp>
        <p:nvSpPr>
          <p:cNvPr id="16" name="Textplatzhalter 3"/>
          <p:cNvSpPr>
            <a:spLocks noGrp="1"/>
          </p:cNvSpPr>
          <p:nvPr>
            <p:ph type="body" sz="half" idx="12" hasCustomPrompt="1"/>
          </p:nvPr>
        </p:nvSpPr>
        <p:spPr>
          <a:xfrm>
            <a:off x="369358" y="2591631"/>
            <a:ext cx="11343218" cy="4001826"/>
          </a:xfrm>
          <a:prstGeom prst="rect">
            <a:avLst/>
          </a:prstGeom>
        </p:spPr>
        <p:txBody>
          <a:bodyPr/>
          <a:lstStyle>
            <a:lvl1pPr marL="342900" indent="-342900">
              <a:spcBef>
                <a:spcPts val="0"/>
              </a:spcBef>
              <a:buFont typeface="Wingdings" panose="05000000000000000000" pitchFamily="2" charset="2"/>
              <a:buChar char="§"/>
              <a:defRPr sz="2000">
                <a:solidFill>
                  <a:srgbClr val="1D2D4B"/>
                </a:solidFill>
                <a:latin typeface="Arial" panose="020B0604020202020204" pitchFamily="34" charset="0"/>
                <a:cs typeface="Arial" panose="020B0604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dirty="0" smtClean="0"/>
              <a:t>Textmasterformat bearbeiten </a:t>
            </a:r>
          </a:p>
        </p:txBody>
      </p:sp>
    </p:spTree>
    <p:extLst>
      <p:ext uri="{BB962C8B-B14F-4D97-AF65-F5344CB8AC3E}">
        <p14:creationId xmlns:p14="http://schemas.microsoft.com/office/powerpoint/2010/main" val="1237745567"/>
      </p:ext>
    </p:extLst>
  </p:cSld>
  <p:clrMapOvr>
    <a:masterClrMapping/>
  </p:clrMapOvr>
  <p:timing>
    <p:tnLst>
      <p:par>
        <p:cTn id="1" dur="indefinite" restart="never" nodeType="tmRoot"/>
      </p:par>
    </p:tnLst>
  </p:timing>
  <p:hf hdr="0" ftr="0" dt="0"/>
  <p:extLst mod="1">
    <p:ext uri="{DCECCB84-F9BA-43D5-87BE-67443E8EF086}">
      <p15:sldGuideLst xmlns:p15="http://schemas.microsoft.com/office/powerpoint/2012/main">
        <p15:guide id="2" orient="horz" pos="709">
          <p15:clr>
            <a:srgbClr val="FBAE40"/>
          </p15:clr>
        </p15:guide>
        <p15:guide id="3" orient="horz" pos="1298">
          <p15:clr>
            <a:srgbClr val="FBAE40"/>
          </p15:clr>
        </p15:guide>
        <p15:guide id="4" orient="horz" pos="1797"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7" name="Gerade Verbindung 13">
            <a:extLst>
              <a:ext uri="{FF2B5EF4-FFF2-40B4-BE49-F238E27FC236}">
                <a16:creationId xmlns="" xmlns:a16="http://schemas.microsoft.com/office/drawing/2014/main" id="{2AECA3F4-6DCE-1B44-A219-80DC499C6570}"/>
              </a:ext>
            </a:extLst>
          </p:cNvPr>
          <p:cNvCxnSpPr/>
          <p:nvPr/>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cxnSp>
        <p:nvCxnSpPr>
          <p:cNvPr id="3" name="Gerade Verbindung 13">
            <a:extLst>
              <a:ext uri="{FF2B5EF4-FFF2-40B4-BE49-F238E27FC236}">
                <a16:creationId xmlns="" xmlns:a16="http://schemas.microsoft.com/office/drawing/2014/main" id="{2AECA3F4-6DCE-1B44-A219-80DC499C6570}"/>
              </a:ext>
            </a:extLst>
          </p:cNvPr>
          <p:cNvCxnSpPr/>
          <p:nvPr userDrawn="1"/>
        </p:nvCxnSpPr>
        <p:spPr>
          <a:xfrm>
            <a:off x="0" y="1489275"/>
            <a:ext cx="12192000" cy="0"/>
          </a:xfrm>
          <a:prstGeom prst="line">
            <a:avLst/>
          </a:prstGeom>
          <a:ln w="19050">
            <a:solidFill>
              <a:srgbClr val="D6D6D6"/>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1942357"/>
      </p:ext>
    </p:extLst>
  </p:cSld>
  <p:clrMap bg1="lt1" tx1="dk1" bg2="lt2" tx2="dk2" accent1="accent1" accent2="accent2" accent3="accent3" accent4="accent4" accent5="accent5" accent6="accent6" hlink="hlink" folHlink="folHlink"/>
  <p:sldLayoutIdLst>
    <p:sldLayoutId id="2147483764" r:id="rId1"/>
    <p:sldLayoutId id="2147483768" r:id="rId2"/>
    <p:sldLayoutId id="2147483767" r:id="rId3"/>
    <p:sldLayoutId id="2147483705" r:id="rId4"/>
    <p:sldLayoutId id="2147483778" r:id="rId5"/>
    <p:sldLayoutId id="2147483765" r:id="rId6"/>
    <p:sldLayoutId id="2147483766" r:id="rId7"/>
    <p:sldLayoutId id="2147483785" r:id="rId8"/>
    <p:sldLayoutId id="2147483786" r:id="rId9"/>
    <p:sldLayoutId id="2147483691" r:id="rId10"/>
    <p:sldLayoutId id="2147483813" r:id="rId11"/>
    <p:sldLayoutId id="2147483787" r:id="rId12"/>
    <p:sldLayoutId id="2147483788" r:id="rId13"/>
    <p:sldLayoutId id="2147483702" r:id="rId14"/>
    <p:sldLayoutId id="2147483811" r:id="rId15"/>
    <p:sldLayoutId id="2147483812" r:id="rId16"/>
    <p:sldLayoutId id="2147483700" r:id="rId17"/>
    <p:sldLayoutId id="2147483784" r:id="rId18"/>
    <p:sldLayoutId id="2147483815" r:id="rId19"/>
    <p:sldLayoutId id="2147483692" r:id="rId20"/>
    <p:sldLayoutId id="2147483695" r:id="rId21"/>
    <p:sldLayoutId id="2147483697" r:id="rId22"/>
    <p:sldLayoutId id="2147483791" r:id="rId23"/>
    <p:sldLayoutId id="2147483792" r:id="rId24"/>
    <p:sldLayoutId id="2147483793" r:id="rId25"/>
    <p:sldLayoutId id="2147483794" r:id="rId26"/>
    <p:sldLayoutId id="2147483795" r:id="rId27"/>
    <p:sldLayoutId id="2147483796" r:id="rId28"/>
    <p:sldLayoutId id="2147483797" r:id="rId29"/>
    <p:sldLayoutId id="2147483798" r:id="rId30"/>
    <p:sldLayoutId id="2147483799" r:id="rId31"/>
    <p:sldLayoutId id="2147483800" r:id="rId32"/>
    <p:sldLayoutId id="2147483814" r:id="rId33"/>
    <p:sldLayoutId id="2147483801" r:id="rId34"/>
    <p:sldLayoutId id="2147483802" r:id="rId35"/>
    <p:sldLayoutId id="2147483803" r:id="rId36"/>
    <p:sldLayoutId id="2147483804" r:id="rId37"/>
    <p:sldLayoutId id="2147483805" r:id="rId38"/>
    <p:sldLayoutId id="2147483806" r:id="rId39"/>
    <p:sldLayoutId id="2147483807" r:id="rId40"/>
    <p:sldLayoutId id="2147483816" r:id="rId41"/>
    <p:sldLayoutId id="2147483808" r:id="rId42"/>
    <p:sldLayoutId id="2147483809" r:id="rId43"/>
    <p:sldLayoutId id="2147483810" r:id="rId44"/>
    <p:sldLayoutId id="2147483790" r:id="rId45"/>
    <p:sldLayoutId id="2147483783" r:id="rId46"/>
    <p:sldLayoutId id="2147483818" r:id="rId47"/>
    <p:sldLayoutId id="2147483819" r:id="rId48"/>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2400" b="1" kern="1200">
          <a:solidFill>
            <a:srgbClr val="1D2D4B"/>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1" pos="7378">
          <p15:clr>
            <a:srgbClr val="F26B43"/>
          </p15:clr>
        </p15:guide>
        <p15:guide id="2" pos="302">
          <p15:clr>
            <a:srgbClr val="F26B43"/>
          </p15:clr>
        </p15:guide>
        <p15:guide id="3" orient="horz" pos="709">
          <p15:clr>
            <a:srgbClr val="F26B43"/>
          </p15:clr>
        </p15:guide>
        <p15:guide id="4" orient="horz" pos="4156">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18.png"/><Relationship Id="rId1" Type="http://schemas.openxmlformats.org/officeDocument/2006/relationships/slideLayout" Target="../slideLayouts/slideLayout2.xml"/><Relationship Id="rId4" Type="http://schemas.openxmlformats.org/officeDocument/2006/relationships/image" Target="../media/image20.emf"/></Relationships>
</file>

<file path=ppt/slides/_rels/slide16.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0.emf"/></Relationships>
</file>

<file path=ppt/slides/_rels/slide17.xml.rels><?xml version="1.0" encoding="UTF-8" standalone="yes"?>
<Relationships xmlns="http://schemas.openxmlformats.org/package/2006/relationships"><Relationship Id="rId3" Type="http://schemas.openxmlformats.org/officeDocument/2006/relationships/image" Target="../media/image19.emf"/><Relationship Id="rId2" Type="http://schemas.openxmlformats.org/officeDocument/2006/relationships/image" Target="../media/image23.png"/><Relationship Id="rId1" Type="http://schemas.openxmlformats.org/officeDocument/2006/relationships/slideLayout" Target="../slideLayouts/slideLayout2.xml"/><Relationship Id="rId5" Type="http://schemas.openxmlformats.org/officeDocument/2006/relationships/image" Target="../media/image22.emf"/><Relationship Id="rId4" Type="http://schemas.openxmlformats.org/officeDocument/2006/relationships/image" Target="../media/image20.emf"/></Relationships>
</file>

<file path=ppt/slides/_rels/slide18.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2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0.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48.xml"/></Relationships>
</file>

<file path=ppt/slides/_rels/slide41.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48.xml"/></Relationships>
</file>

<file path=ppt/slides/_rels/slide4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48.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48.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48.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8.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el 6"/>
          <p:cNvSpPr>
            <a:spLocks noGrp="1"/>
          </p:cNvSpPr>
          <p:nvPr>
            <p:ph type="title"/>
          </p:nvPr>
        </p:nvSpPr>
        <p:spPr/>
        <p:txBody>
          <a:bodyPr>
            <a:normAutofit fontScale="90000"/>
          </a:bodyPr>
          <a:lstStyle/>
          <a:p>
            <a:pPr algn="ctr"/>
            <a:r>
              <a:rPr lang="de-DE" sz="3200" dirty="0" smtClean="0"/>
              <a:t/>
            </a:r>
            <a:br>
              <a:rPr lang="de-DE" sz="3200" dirty="0" smtClean="0"/>
            </a:br>
            <a:r>
              <a:rPr lang="de-DE" sz="3200" dirty="0"/>
              <a:t/>
            </a:r>
            <a:br>
              <a:rPr lang="de-DE" sz="3200" dirty="0"/>
            </a:br>
            <a:r>
              <a:rPr lang="de-DE" sz="3200" dirty="0" smtClean="0"/>
              <a:t/>
            </a:r>
            <a:br>
              <a:rPr lang="de-DE" sz="3200" dirty="0" smtClean="0"/>
            </a:br>
            <a:endParaRPr lang="de-DE" sz="1800" dirty="0"/>
          </a:p>
        </p:txBody>
      </p:sp>
      <p:sp>
        <p:nvSpPr>
          <p:cNvPr id="4" name="Textfeld 3"/>
          <p:cNvSpPr txBox="1"/>
          <p:nvPr/>
        </p:nvSpPr>
        <p:spPr>
          <a:xfrm>
            <a:off x="1314450" y="3002280"/>
            <a:ext cx="9363976" cy="1384995"/>
          </a:xfrm>
          <a:prstGeom prst="rect">
            <a:avLst/>
          </a:prstGeom>
          <a:noFill/>
        </p:spPr>
        <p:txBody>
          <a:bodyPr wrap="square" rtlCol="0">
            <a:spAutoFit/>
          </a:bodyPr>
          <a:lstStyle/>
          <a:p>
            <a:pPr algn="ctr"/>
            <a:r>
              <a:rPr lang="de-DE" sz="2800" dirty="0">
                <a:solidFill>
                  <a:srgbClr val="1D2D4B"/>
                </a:solidFill>
              </a:rPr>
              <a:t>a</a:t>
            </a:r>
            <a:r>
              <a:rPr lang="de-DE" sz="2800" dirty="0" smtClean="0">
                <a:solidFill>
                  <a:srgbClr val="1D2D4B"/>
                </a:solidFill>
              </a:rPr>
              <a:t>fm-Generationenberater Teil IV</a:t>
            </a:r>
          </a:p>
          <a:p>
            <a:pPr algn="ctr"/>
            <a:endParaRPr lang="de-DE" sz="2800" dirty="0" smtClean="0">
              <a:solidFill>
                <a:srgbClr val="1D2D4B"/>
              </a:solidFill>
            </a:endParaRPr>
          </a:p>
          <a:p>
            <a:pPr algn="ctr"/>
            <a:r>
              <a:rPr lang="de-DE" sz="2800" b="1" dirty="0" smtClean="0">
                <a:solidFill>
                  <a:srgbClr val="1D2D4B"/>
                </a:solidFill>
              </a:rPr>
              <a:t>Herzlich Willkommen!</a:t>
            </a:r>
          </a:p>
        </p:txBody>
      </p:sp>
    </p:spTree>
    <p:extLst>
      <p:ext uri="{BB962C8B-B14F-4D97-AF65-F5344CB8AC3E}">
        <p14:creationId xmlns:p14="http://schemas.microsoft.com/office/powerpoint/2010/main" val="2987365619"/>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10</a:t>
            </a:fld>
            <a:endParaRPr lang="de-DE" dirty="0"/>
          </a:p>
        </p:txBody>
      </p:sp>
      <p:pic>
        <p:nvPicPr>
          <p:cNvPr id="6" name="Grafik 5"/>
          <p:cNvPicPr>
            <a:picLocks noChangeAspect="1"/>
          </p:cNvPicPr>
          <p:nvPr/>
        </p:nvPicPr>
        <p:blipFill>
          <a:blip r:embed="rId2"/>
          <a:stretch>
            <a:fillRect/>
          </a:stretch>
        </p:blipFill>
        <p:spPr>
          <a:xfrm>
            <a:off x="372285" y="276179"/>
            <a:ext cx="8108383" cy="1066892"/>
          </a:xfrm>
          <a:prstGeom prst="rect">
            <a:avLst/>
          </a:prstGeom>
        </p:spPr>
      </p:pic>
      <p:pic>
        <p:nvPicPr>
          <p:cNvPr id="3" name="Grafik 2"/>
          <p:cNvPicPr>
            <a:picLocks noChangeAspect="1"/>
          </p:cNvPicPr>
          <p:nvPr/>
        </p:nvPicPr>
        <p:blipFill>
          <a:blip r:embed="rId3"/>
          <a:stretch>
            <a:fillRect/>
          </a:stretch>
        </p:blipFill>
        <p:spPr>
          <a:xfrm>
            <a:off x="1524000" y="1722193"/>
            <a:ext cx="8638116" cy="4629963"/>
          </a:xfrm>
          <a:prstGeom prst="rect">
            <a:avLst/>
          </a:prstGeom>
        </p:spPr>
      </p:pic>
    </p:spTree>
    <p:extLst>
      <p:ext uri="{BB962C8B-B14F-4D97-AF65-F5344CB8AC3E}">
        <p14:creationId xmlns:p14="http://schemas.microsoft.com/office/powerpoint/2010/main" val="116977675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11</a:t>
            </a:fld>
            <a:endParaRPr lang="de-DE" dirty="0"/>
          </a:p>
        </p:txBody>
      </p:sp>
      <p:pic>
        <p:nvPicPr>
          <p:cNvPr id="6" name="Grafik 5"/>
          <p:cNvPicPr>
            <a:picLocks noChangeAspect="1"/>
          </p:cNvPicPr>
          <p:nvPr/>
        </p:nvPicPr>
        <p:blipFill>
          <a:blip r:embed="rId2"/>
          <a:stretch>
            <a:fillRect/>
          </a:stretch>
        </p:blipFill>
        <p:spPr>
          <a:xfrm>
            <a:off x="372285" y="276179"/>
            <a:ext cx="8108383" cy="1066892"/>
          </a:xfrm>
          <a:prstGeom prst="rect">
            <a:avLst/>
          </a:prstGeom>
        </p:spPr>
      </p:pic>
      <p:pic>
        <p:nvPicPr>
          <p:cNvPr id="3" name="Grafik 2"/>
          <p:cNvPicPr>
            <a:picLocks noChangeAspect="1"/>
          </p:cNvPicPr>
          <p:nvPr/>
        </p:nvPicPr>
        <p:blipFill>
          <a:blip r:embed="rId3"/>
          <a:stretch>
            <a:fillRect/>
          </a:stretch>
        </p:blipFill>
        <p:spPr>
          <a:xfrm>
            <a:off x="1600200" y="1741487"/>
            <a:ext cx="8600545" cy="4320237"/>
          </a:xfrm>
          <a:prstGeom prst="rect">
            <a:avLst/>
          </a:prstGeom>
        </p:spPr>
      </p:pic>
    </p:spTree>
    <p:extLst>
      <p:ext uri="{BB962C8B-B14F-4D97-AF65-F5344CB8AC3E}">
        <p14:creationId xmlns:p14="http://schemas.microsoft.com/office/powerpoint/2010/main" val="337293317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372285" y="276179"/>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12</a:t>
            </a:fld>
            <a:endParaRPr lang="de-DE" dirty="0"/>
          </a:p>
        </p:txBody>
      </p:sp>
      <p:pic>
        <p:nvPicPr>
          <p:cNvPr id="4" name="Grafik 3"/>
          <p:cNvPicPr>
            <a:picLocks noChangeAspect="1"/>
          </p:cNvPicPr>
          <p:nvPr/>
        </p:nvPicPr>
        <p:blipFill>
          <a:blip r:embed="rId3"/>
          <a:stretch>
            <a:fillRect/>
          </a:stretch>
        </p:blipFill>
        <p:spPr>
          <a:xfrm>
            <a:off x="1515533" y="1630892"/>
            <a:ext cx="8677804" cy="4536699"/>
          </a:xfrm>
          <a:prstGeom prst="rect">
            <a:avLst/>
          </a:prstGeom>
        </p:spPr>
      </p:pic>
    </p:spTree>
    <p:extLst>
      <p:ext uri="{BB962C8B-B14F-4D97-AF65-F5344CB8AC3E}">
        <p14:creationId xmlns:p14="http://schemas.microsoft.com/office/powerpoint/2010/main" val="95580803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372285" y="276179"/>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13</a:t>
            </a:fld>
            <a:endParaRPr lang="de-DE" dirty="0"/>
          </a:p>
        </p:txBody>
      </p:sp>
      <p:pic>
        <p:nvPicPr>
          <p:cNvPr id="5" name="Grafik 4"/>
          <p:cNvPicPr>
            <a:picLocks noChangeAspect="1"/>
          </p:cNvPicPr>
          <p:nvPr/>
        </p:nvPicPr>
        <p:blipFill>
          <a:blip r:embed="rId3"/>
          <a:stretch>
            <a:fillRect/>
          </a:stretch>
        </p:blipFill>
        <p:spPr>
          <a:xfrm>
            <a:off x="1236149" y="1728298"/>
            <a:ext cx="9531863" cy="4393102"/>
          </a:xfrm>
          <a:prstGeom prst="rect">
            <a:avLst/>
          </a:prstGeom>
        </p:spPr>
      </p:pic>
      <p:sp>
        <p:nvSpPr>
          <p:cNvPr id="6" name="Textfeld 8"/>
          <p:cNvSpPr txBox="1">
            <a:spLocks noChangeArrowheads="1"/>
          </p:cNvSpPr>
          <p:nvPr/>
        </p:nvSpPr>
        <p:spPr bwMode="auto">
          <a:xfrm>
            <a:off x="1236149" y="6292315"/>
            <a:ext cx="79470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4B4B4B"/>
              </a:buClr>
              <a:buFont typeface="Arial" panose="020B0604020202020204" pitchFamily="34" charset="0"/>
              <a:buNone/>
            </a:pPr>
            <a:r>
              <a:rPr lang="en-US" altLang="de-DE" sz="800" baseline="30000" dirty="0">
                <a:solidFill>
                  <a:srgbClr val="4B4B4B"/>
                </a:solidFill>
                <a:sym typeface="Arial" panose="020B0604020202020204" pitchFamily="34" charset="0"/>
              </a:rPr>
              <a:t>* </a:t>
            </a:r>
            <a:r>
              <a:rPr lang="en-US" altLang="de-DE" sz="800" dirty="0">
                <a:solidFill>
                  <a:srgbClr val="4B4B4B"/>
                </a:solidFill>
                <a:sym typeface="Arial" panose="020B0604020202020204" pitchFamily="34" charset="0"/>
              </a:rPr>
              <a:t>Reduzierung des minimalen Einmalbeitrags von derzeit 25.000 Euro auf 15.000 Euro. Diese Reduzierung gilt fur einen befristeten Zeitraum bis zum 31.12.2020.</a:t>
            </a:r>
          </a:p>
        </p:txBody>
      </p:sp>
    </p:spTree>
    <p:extLst>
      <p:ext uri="{BB962C8B-B14F-4D97-AF65-F5344CB8AC3E}">
        <p14:creationId xmlns:p14="http://schemas.microsoft.com/office/powerpoint/2010/main" val="421399363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372285" y="284492"/>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14</a:t>
            </a:fld>
            <a:endParaRPr lang="de-DE" dirty="0"/>
          </a:p>
        </p:txBody>
      </p:sp>
      <p:pic>
        <p:nvPicPr>
          <p:cNvPr id="4" name="Grafik 3"/>
          <p:cNvPicPr>
            <a:picLocks noChangeAspect="1"/>
          </p:cNvPicPr>
          <p:nvPr/>
        </p:nvPicPr>
        <p:blipFill>
          <a:blip r:embed="rId3"/>
          <a:stretch>
            <a:fillRect/>
          </a:stretch>
        </p:blipFill>
        <p:spPr>
          <a:xfrm>
            <a:off x="1473200" y="1576517"/>
            <a:ext cx="9168871" cy="4775639"/>
          </a:xfrm>
          <a:prstGeom prst="rect">
            <a:avLst/>
          </a:prstGeom>
        </p:spPr>
      </p:pic>
    </p:spTree>
    <p:extLst>
      <p:ext uri="{BB962C8B-B14F-4D97-AF65-F5344CB8AC3E}">
        <p14:creationId xmlns:p14="http://schemas.microsoft.com/office/powerpoint/2010/main" val="29203199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p:cNvPicPr>
            <a:picLocks noChangeAspect="1"/>
          </p:cNvPicPr>
          <p:nvPr/>
        </p:nvPicPr>
        <p:blipFill>
          <a:blip r:embed="rId2"/>
          <a:stretch>
            <a:fillRect/>
          </a:stretch>
        </p:blipFill>
        <p:spPr>
          <a:xfrm>
            <a:off x="372285" y="276179"/>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15</a:t>
            </a:fld>
            <a:endParaRPr lang="de-DE" dirty="0"/>
          </a:p>
        </p:txBody>
      </p:sp>
      <p:sp>
        <p:nvSpPr>
          <p:cNvPr id="6" name="Rechteck 5"/>
          <p:cNvSpPr/>
          <p:nvPr/>
        </p:nvSpPr>
        <p:spPr>
          <a:xfrm>
            <a:off x="583671" y="1982607"/>
            <a:ext cx="11279718" cy="3681985"/>
          </a:xfrm>
          <a:prstGeom prst="rect">
            <a:avLst/>
          </a:prstGeom>
          <a:solidFill>
            <a:schemeClr val="bg1">
              <a:alpha val="80000"/>
            </a:schemeClr>
          </a:solidFill>
          <a:ln w="952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de-DE" dirty="0">
              <a:solidFill>
                <a:srgbClr val="002663"/>
              </a:solidFill>
            </a:endParaRPr>
          </a:p>
        </p:txBody>
      </p:sp>
      <p:sp>
        <p:nvSpPr>
          <p:cNvPr id="7" name="Rechteck 6"/>
          <p:cNvSpPr/>
          <p:nvPr/>
        </p:nvSpPr>
        <p:spPr>
          <a:xfrm>
            <a:off x="1" y="1848678"/>
            <a:ext cx="12192000" cy="4182055"/>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echteck 7"/>
          <p:cNvSpPr/>
          <p:nvPr/>
        </p:nvSpPr>
        <p:spPr>
          <a:xfrm>
            <a:off x="3783542" y="1904787"/>
            <a:ext cx="4607983" cy="1079884"/>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Versicherte Person (VP)/</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Beitragszahler (BZ):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VP/BZ:  	Vater</a:t>
            </a:r>
          </a:p>
        </p:txBody>
      </p:sp>
      <p:pic>
        <p:nvPicPr>
          <p:cNvPr id="9" name="Grafik 2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330796" y="2549346"/>
            <a:ext cx="560917" cy="7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Grafik 5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77546" y="2549346"/>
            <a:ext cx="560917" cy="70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Grafik 5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7130" y="2549346"/>
            <a:ext cx="563034" cy="7083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Rechteck 11"/>
          <p:cNvSpPr/>
          <p:nvPr/>
        </p:nvSpPr>
        <p:spPr>
          <a:xfrm>
            <a:off x="582612" y="3992349"/>
            <a:ext cx="11042651" cy="1079884"/>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de-DE" sz="1400" b="1" dirty="0">
                <a:solidFill>
                  <a:srgbClr val="002663"/>
                </a:solidFill>
                <a:latin typeface="Arial"/>
                <a:ea typeface="+mn-ea"/>
              </a:rPr>
              <a:t>Vorteil der Konstellation: </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Im Rahmen der Freibeträge steuerfreie Schenkung bei Vertragsbeginn</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Bei Tod des Vaters fallen weder Kapitalertrag- noch </a:t>
            </a:r>
            <a:r>
              <a:rPr lang="de-DE" sz="1400" dirty="0" smtClean="0">
                <a:solidFill>
                  <a:srgbClr val="002663"/>
                </a:solidFill>
                <a:latin typeface="Arial"/>
                <a:ea typeface="+mn-ea"/>
              </a:rPr>
              <a:t>Erbschaftssteuer </a:t>
            </a:r>
            <a:r>
              <a:rPr lang="de-DE" sz="1400" dirty="0">
                <a:solidFill>
                  <a:srgbClr val="002663"/>
                </a:solidFill>
                <a:latin typeface="Arial"/>
                <a:ea typeface="+mn-ea"/>
              </a:rPr>
              <a:t>an</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p:txBody>
      </p:sp>
      <p:sp>
        <p:nvSpPr>
          <p:cNvPr id="13" name="Rechteck 12"/>
          <p:cNvSpPr/>
          <p:nvPr/>
        </p:nvSpPr>
        <p:spPr>
          <a:xfrm>
            <a:off x="573087" y="1914204"/>
            <a:ext cx="3562351" cy="1295327"/>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Versicherungsnehmer (VN):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VN: 	Kind</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(volljährig)</a:t>
            </a:r>
          </a:p>
        </p:txBody>
      </p:sp>
      <p:sp>
        <p:nvSpPr>
          <p:cNvPr id="14" name="Rechteck 13"/>
          <p:cNvSpPr/>
          <p:nvPr/>
        </p:nvSpPr>
        <p:spPr>
          <a:xfrm>
            <a:off x="7864475" y="1898471"/>
            <a:ext cx="3455988" cy="1079500"/>
          </a:xfrm>
          <a:prstGeom prst="rect">
            <a:avLst/>
          </a:prstGeom>
        </p:spPr>
        <p:txBody>
          <a:bodyPr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Bezugsberechtiger </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im Todesfall: </a:t>
            </a: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Kind</a:t>
            </a:r>
          </a:p>
        </p:txBody>
      </p:sp>
      <p:sp>
        <p:nvSpPr>
          <p:cNvPr id="3" name="Textfeld 2"/>
          <p:cNvSpPr txBox="1"/>
          <p:nvPr/>
        </p:nvSpPr>
        <p:spPr>
          <a:xfrm>
            <a:off x="971550" y="6286500"/>
            <a:ext cx="9666514" cy="369332"/>
          </a:xfrm>
          <a:prstGeom prst="rect">
            <a:avLst/>
          </a:prstGeom>
          <a:noFill/>
        </p:spPr>
        <p:txBody>
          <a:bodyPr wrap="square" rtlCol="0">
            <a:spAutoFit/>
          </a:bodyPr>
          <a:lstStyle/>
          <a:p>
            <a:r>
              <a:rPr lang="de-DE" dirty="0" smtClean="0"/>
              <a:t>Info: Die maximale Altersdifferenz der versicherten Person darf 20 Jahre betragen.</a:t>
            </a:r>
            <a:endParaRPr lang="de-DE" dirty="0"/>
          </a:p>
        </p:txBody>
      </p:sp>
    </p:spTree>
    <p:extLst>
      <p:ext uri="{BB962C8B-B14F-4D97-AF65-F5344CB8AC3E}">
        <p14:creationId xmlns:p14="http://schemas.microsoft.com/office/powerpoint/2010/main" val="169580187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fik 2"/>
          <p:cNvPicPr>
            <a:picLocks noChangeAspect="1"/>
          </p:cNvPicPr>
          <p:nvPr/>
        </p:nvPicPr>
        <p:blipFill>
          <a:blip r:embed="rId2"/>
          <a:stretch>
            <a:fillRect/>
          </a:stretch>
        </p:blipFill>
        <p:spPr>
          <a:xfrm>
            <a:off x="384458" y="276179"/>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16</a:t>
            </a:fld>
            <a:endParaRPr lang="de-DE" dirty="0"/>
          </a:p>
        </p:txBody>
      </p:sp>
      <p:sp>
        <p:nvSpPr>
          <p:cNvPr id="16" name="Rechteck 15"/>
          <p:cNvSpPr/>
          <p:nvPr/>
        </p:nvSpPr>
        <p:spPr>
          <a:xfrm>
            <a:off x="-3704" y="1851426"/>
            <a:ext cx="12192000" cy="4627951"/>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17" name="Rechteck 16"/>
          <p:cNvSpPr/>
          <p:nvPr/>
        </p:nvSpPr>
        <p:spPr>
          <a:xfrm>
            <a:off x="4344988" y="2006083"/>
            <a:ext cx="4607983" cy="1079884"/>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Versicherte Person (VP)/</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Beitragszahler (BZ):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VP:  	Kind</a:t>
            </a:r>
          </a:p>
        </p:txBody>
      </p:sp>
      <p:pic>
        <p:nvPicPr>
          <p:cNvPr id="18" name="Grafik 1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653212" y="3308105"/>
            <a:ext cx="463549" cy="54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9" name="Rechteck 18"/>
          <p:cNvSpPr/>
          <p:nvPr/>
        </p:nvSpPr>
        <p:spPr>
          <a:xfrm>
            <a:off x="587375" y="3393552"/>
            <a:ext cx="3562351" cy="648997"/>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VN 2: 	Mutter</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(Anteil 50 Prozent)</a:t>
            </a:r>
          </a:p>
        </p:txBody>
      </p:sp>
      <p:sp>
        <p:nvSpPr>
          <p:cNvPr id="20" name="Rechteck 19"/>
          <p:cNvSpPr/>
          <p:nvPr/>
        </p:nvSpPr>
        <p:spPr>
          <a:xfrm>
            <a:off x="8074025" y="2821376"/>
            <a:ext cx="3562351" cy="433553"/>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Mutter</a:t>
            </a:r>
          </a:p>
        </p:txBody>
      </p:sp>
      <p:sp>
        <p:nvSpPr>
          <p:cNvPr id="21" name="Rechteck 20"/>
          <p:cNvSpPr/>
          <p:nvPr/>
        </p:nvSpPr>
        <p:spPr>
          <a:xfrm>
            <a:off x="4344987" y="3643701"/>
            <a:ext cx="3562349" cy="433553"/>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(Gemeinschaftskonto)</a:t>
            </a:r>
          </a:p>
        </p:txBody>
      </p:sp>
      <p:pic>
        <p:nvPicPr>
          <p:cNvPr id="22" name="Grafik 2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826249" y="3555755"/>
            <a:ext cx="465667" cy="55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Grafik 29"/>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311222" y="2729309"/>
            <a:ext cx="463549" cy="5482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Grafik 3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9768946" y="3034213"/>
            <a:ext cx="465667" cy="554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Rechteck 24"/>
          <p:cNvSpPr/>
          <p:nvPr/>
        </p:nvSpPr>
        <p:spPr>
          <a:xfrm>
            <a:off x="568325" y="4544426"/>
            <a:ext cx="11034184" cy="1941658"/>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de-DE" sz="1400" b="1" dirty="0">
                <a:solidFill>
                  <a:srgbClr val="002663"/>
                </a:solidFill>
                <a:latin typeface="Arial"/>
                <a:ea typeface="+mn-ea"/>
              </a:rPr>
              <a:t>Vorteil der Konstellation: </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Wenn ein Elternteil stirbt, übernimmt der Überlebende den gesamten Vertrag. </a:t>
            </a:r>
            <a:r>
              <a:rPr lang="de-DE" sz="1400" dirty="0" smtClean="0">
                <a:solidFill>
                  <a:srgbClr val="002663"/>
                </a:solidFill>
                <a:latin typeface="Arial"/>
                <a:ea typeface="+mn-ea"/>
              </a:rPr>
              <a:t>50 % </a:t>
            </a:r>
            <a:r>
              <a:rPr lang="de-DE" sz="1400" dirty="0">
                <a:solidFill>
                  <a:srgbClr val="002663"/>
                </a:solidFill>
                <a:latin typeface="Arial"/>
                <a:ea typeface="+mn-ea"/>
              </a:rPr>
              <a:t>des Guthabens fallen dann erbschaftsteuerpflichtig an</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Sterben beide, so wird das Kind VN und erhält somit die gesamte Vertragssumme. Aber es gilt auch der doppelte Freibetrag (800.000 €), da es von beiden Elternteilen beerbt</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Wenn das Kind stirbt, dann wird die Todesfallleistung an die Eltern ausgezahlt</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400" dirty="0">
                <a:solidFill>
                  <a:srgbClr val="002663"/>
                </a:solidFill>
                <a:latin typeface="Arial"/>
                <a:ea typeface="+mn-ea"/>
              </a:rPr>
              <a:t>Wenn alle gleichzeitig sterben, dann gesetzliche Erbfolge</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p:txBody>
      </p:sp>
      <p:pic>
        <p:nvPicPr>
          <p:cNvPr id="26" name="Grafik 3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84474" y="2715263"/>
            <a:ext cx="454115" cy="57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7" name="Grafik 36"/>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797176" y="3482024"/>
            <a:ext cx="455828" cy="577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 name="Grafik 3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586538" y="2508471"/>
            <a:ext cx="455828" cy="577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Rechteck 28"/>
          <p:cNvSpPr/>
          <p:nvPr/>
        </p:nvSpPr>
        <p:spPr>
          <a:xfrm>
            <a:off x="587375" y="2003704"/>
            <a:ext cx="3562351" cy="1295327"/>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Versicherungsnehmer (VN):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VN 1: 	Vater </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(Anteil 50 Prozent</a:t>
            </a:r>
            <a:r>
              <a:rPr lang="en-US" sz="1050" dirty="0" smtClean="0">
                <a:solidFill>
                  <a:srgbClr val="0C2F6E"/>
                </a:solidFill>
                <a:latin typeface="Arial"/>
                <a:ea typeface="+mn-ea"/>
              </a:rPr>
              <a:t>) </a:t>
            </a:r>
            <a:endParaRPr lang="en-US" sz="1050" dirty="0">
              <a:solidFill>
                <a:srgbClr val="0C2F6E"/>
              </a:solidFill>
              <a:latin typeface="Arial"/>
              <a:ea typeface="+mn-ea"/>
            </a:endParaRPr>
          </a:p>
        </p:txBody>
      </p:sp>
      <p:sp>
        <p:nvSpPr>
          <p:cNvPr id="30" name="Rechteck 29"/>
          <p:cNvSpPr/>
          <p:nvPr/>
        </p:nvSpPr>
        <p:spPr>
          <a:xfrm>
            <a:off x="4344987" y="3435804"/>
            <a:ext cx="3562349" cy="433553"/>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BZ: 	Vater/Mutter</a:t>
            </a:r>
          </a:p>
        </p:txBody>
      </p:sp>
      <p:sp>
        <p:nvSpPr>
          <p:cNvPr id="46" name="Rechteck 45"/>
          <p:cNvSpPr/>
          <p:nvPr/>
        </p:nvSpPr>
        <p:spPr>
          <a:xfrm>
            <a:off x="8068206" y="2003298"/>
            <a:ext cx="3455988" cy="1079500"/>
          </a:xfrm>
          <a:prstGeom prst="rect">
            <a:avLst/>
          </a:prstGeom>
        </p:spPr>
        <p:txBody>
          <a:bodyPr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Bezugsberechtiger </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im Todesfall: </a:t>
            </a: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Vater</a:t>
            </a:r>
          </a:p>
        </p:txBody>
      </p:sp>
    </p:spTree>
    <p:extLst>
      <p:ext uri="{BB962C8B-B14F-4D97-AF65-F5344CB8AC3E}">
        <p14:creationId xmlns:p14="http://schemas.microsoft.com/office/powerpoint/2010/main" val="33272645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384458" y="243415"/>
            <a:ext cx="8108383" cy="1018120"/>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17</a:t>
            </a:fld>
            <a:endParaRPr lang="de-DE" dirty="0"/>
          </a:p>
        </p:txBody>
      </p:sp>
      <p:sp>
        <p:nvSpPr>
          <p:cNvPr id="8" name="Rechteck 7"/>
          <p:cNvSpPr/>
          <p:nvPr/>
        </p:nvSpPr>
        <p:spPr>
          <a:xfrm>
            <a:off x="0" y="1855549"/>
            <a:ext cx="12192000" cy="4669404"/>
          </a:xfrm>
          <a:prstGeom prst="rect">
            <a:avLst/>
          </a:prstGeom>
          <a:solidFill>
            <a:schemeClr val="bg1">
              <a:lumMod val="85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9" name="Rechteck 8"/>
          <p:cNvSpPr/>
          <p:nvPr/>
        </p:nvSpPr>
        <p:spPr>
          <a:xfrm>
            <a:off x="4306391" y="2007230"/>
            <a:ext cx="4607983" cy="1079884"/>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Versicherte Person (VP)/</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Beitragszahler (BZ):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VP 1:  	Vater</a:t>
            </a:r>
          </a:p>
        </p:txBody>
      </p:sp>
      <p:sp>
        <p:nvSpPr>
          <p:cNvPr id="10" name="Rechteck 9"/>
          <p:cNvSpPr/>
          <p:nvPr/>
        </p:nvSpPr>
        <p:spPr>
          <a:xfrm>
            <a:off x="8044953" y="1816402"/>
            <a:ext cx="4607984" cy="1079884"/>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Bezugsberechtiger </a:t>
            </a:r>
          </a:p>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im Todesfall: </a:t>
            </a: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Kind</a:t>
            </a:r>
          </a:p>
        </p:txBody>
      </p:sp>
      <p:sp>
        <p:nvSpPr>
          <p:cNvPr id="11" name="Rechteck 10"/>
          <p:cNvSpPr/>
          <p:nvPr/>
        </p:nvSpPr>
        <p:spPr>
          <a:xfrm>
            <a:off x="4306390" y="3340489"/>
            <a:ext cx="3562349" cy="433553"/>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VP 2: 	Mutter</a:t>
            </a:r>
          </a:p>
        </p:txBody>
      </p:sp>
      <p:sp>
        <p:nvSpPr>
          <p:cNvPr id="12" name="Rechteck 11"/>
          <p:cNvSpPr/>
          <p:nvPr/>
        </p:nvSpPr>
        <p:spPr>
          <a:xfrm>
            <a:off x="504328" y="3376109"/>
            <a:ext cx="3560233" cy="648997"/>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dirty="0">
                <a:solidFill>
                  <a:srgbClr val="0C2F6E"/>
                </a:solidFill>
                <a:latin typeface="Arial"/>
                <a:ea typeface="+mn-ea"/>
              </a:rPr>
              <a:t>VN 2: 	Kind</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(Anteil 99 Prozent)</a:t>
            </a:r>
          </a:p>
        </p:txBody>
      </p:sp>
      <p:pic>
        <p:nvPicPr>
          <p:cNvPr id="13" name="Grafik 3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26802" y="2471555"/>
            <a:ext cx="560917" cy="71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 name="Grafik 3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26802" y="3271655"/>
            <a:ext cx="560917" cy="71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5" name="Grafik 37"/>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328866" y="3271655"/>
            <a:ext cx="563033" cy="713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Rechteck 15"/>
          <p:cNvSpPr/>
          <p:nvPr/>
        </p:nvSpPr>
        <p:spPr>
          <a:xfrm>
            <a:off x="510678" y="1971413"/>
            <a:ext cx="3562351" cy="1295327"/>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en-US" sz="1400" b="1" dirty="0">
                <a:solidFill>
                  <a:srgbClr val="0C2F6E"/>
                </a:solidFill>
                <a:latin typeface="Arial"/>
                <a:ea typeface="+mn-ea"/>
              </a:rPr>
              <a:t>Versicherungsnehmer (VN): </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VN 1: 	Vater </a:t>
            </a:r>
          </a:p>
          <a:p>
            <a:pPr marL="0" lvl="2" eaLnBrk="1" fontAlgn="auto" hangingPunct="1">
              <a:spcBef>
                <a:spcPts val="0"/>
              </a:spcBef>
              <a:spcAft>
                <a:spcPts val="0"/>
              </a:spcAft>
              <a:buClr>
                <a:srgbClr val="F1CA00"/>
              </a:buClr>
              <a:defRPr/>
            </a:pPr>
            <a:r>
              <a:rPr lang="en-US" sz="1400" dirty="0">
                <a:solidFill>
                  <a:srgbClr val="0C2F6E"/>
                </a:solidFill>
                <a:latin typeface="Arial"/>
                <a:ea typeface="+mn-ea"/>
              </a:rPr>
              <a:t>	</a:t>
            </a:r>
            <a:r>
              <a:rPr lang="en-US" sz="1050" dirty="0">
                <a:solidFill>
                  <a:srgbClr val="0C2F6E"/>
                </a:solidFill>
                <a:latin typeface="Arial"/>
                <a:ea typeface="+mn-ea"/>
              </a:rPr>
              <a:t>(Anteil 1 Prozent)</a:t>
            </a:r>
          </a:p>
        </p:txBody>
      </p:sp>
      <p:pic>
        <p:nvPicPr>
          <p:cNvPr id="17" name="Grafik 2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28866" y="2504894"/>
            <a:ext cx="563033" cy="7133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hteck 17"/>
          <p:cNvSpPr/>
          <p:nvPr/>
        </p:nvSpPr>
        <p:spPr>
          <a:xfrm>
            <a:off x="510678" y="4481380"/>
            <a:ext cx="11034184" cy="1756992"/>
          </a:xfrm>
          <a:prstGeom prst="rect">
            <a:avLst/>
          </a:prstGeom>
        </p:spPr>
        <p:txBody>
          <a:bodyPr wrap="square" lIns="0" tIns="216000" rIns="0" bIns="0" anchor="b">
            <a:spAutoFit/>
          </a:bodyPr>
          <a:lstStyle/>
          <a:p>
            <a:pPr marL="0" lvl="2" eaLnBrk="1" fontAlgn="auto" hangingPunct="1">
              <a:spcBef>
                <a:spcPts val="0"/>
              </a:spcBef>
              <a:spcAft>
                <a:spcPts val="0"/>
              </a:spcAft>
              <a:buClr>
                <a:srgbClr val="F1CA00"/>
              </a:buClr>
              <a:defRPr/>
            </a:pPr>
            <a:r>
              <a:rPr lang="de-DE" sz="1400" b="1" dirty="0">
                <a:solidFill>
                  <a:srgbClr val="002663"/>
                </a:solidFill>
                <a:latin typeface="Arial"/>
                <a:ea typeface="+mn-ea"/>
              </a:rPr>
              <a:t>Vorteil der Konstellation: </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200" dirty="0">
                <a:solidFill>
                  <a:srgbClr val="002663"/>
                </a:solidFill>
                <a:latin typeface="Arial"/>
                <a:ea typeface="+mn-ea"/>
              </a:rPr>
              <a:t>Vater hat das Geld und ist daher VN 1. Schenkung kann über Verteilung der Anteile an Kind (VN 2) erfolgen.</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200" dirty="0">
                <a:solidFill>
                  <a:srgbClr val="002663"/>
                </a:solidFill>
                <a:latin typeface="Arial"/>
                <a:ea typeface="+mn-ea"/>
              </a:rPr>
              <a:t>Stirbt der Vater (VN 1 und VP1 ), wird die Mutter aufgrund unserer in den Bedingungen beschriebenen Nachfolgeregelungen neue VN. Der Vertrag läuft dann mit VN 1 Mutter, VN 2 Kind,  VP Mutter weiter. Erst beim Tod der Mutter wird der Vertrag an das Kind ausgezahlt.</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200" dirty="0">
                <a:solidFill>
                  <a:srgbClr val="002663"/>
                </a:solidFill>
                <a:latin typeface="Arial"/>
                <a:ea typeface="+mn-ea"/>
              </a:rPr>
              <a:t>Stirbt zuerst die Mutter, läuft der Vertrag ebenfalls weiter mit VN 1 Vater, VN 2 Kind, VP Vater</a:t>
            </a:r>
          </a:p>
          <a:p>
            <a:pPr marL="285750" lvl="2" indent="-285750" eaLnBrk="1" fontAlgn="auto" hangingPunct="1">
              <a:spcBef>
                <a:spcPts val="0"/>
              </a:spcBef>
              <a:spcAft>
                <a:spcPts val="0"/>
              </a:spcAft>
              <a:buClr>
                <a:srgbClr val="F1CA00"/>
              </a:buClr>
              <a:buFont typeface="Arial" panose="020B0604020202020204" pitchFamily="34" charset="0"/>
              <a:buChar char="•"/>
              <a:defRPr/>
            </a:pPr>
            <a:r>
              <a:rPr lang="de-DE" sz="1200" dirty="0">
                <a:solidFill>
                  <a:srgbClr val="002663"/>
                </a:solidFill>
                <a:latin typeface="Arial"/>
                <a:ea typeface="+mn-ea"/>
              </a:rPr>
              <a:t>Die Eltern behalten also in beiden Fällen die Entscheidungsmacht über das Vermögen bis zum Lebensende. Erst danach wird das Vermögen allein dem Kind überlassen.</a:t>
            </a:r>
          </a:p>
          <a:p>
            <a:pPr marL="0" lvl="2" eaLnBrk="1" fontAlgn="auto" hangingPunct="1">
              <a:spcBef>
                <a:spcPts val="0"/>
              </a:spcBef>
              <a:spcAft>
                <a:spcPts val="0"/>
              </a:spcAft>
              <a:buClr>
                <a:srgbClr val="F1CA00"/>
              </a:buClr>
              <a:defRPr/>
            </a:pPr>
            <a:endParaRPr lang="en-US" sz="1400" dirty="0">
              <a:solidFill>
                <a:srgbClr val="0C2F6E"/>
              </a:solidFill>
              <a:latin typeface="Arial"/>
              <a:ea typeface="+mn-ea"/>
            </a:endParaRPr>
          </a:p>
        </p:txBody>
      </p:sp>
      <p:pic>
        <p:nvPicPr>
          <p:cNvPr id="19" name="Grafik 4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13377" y="2519181"/>
            <a:ext cx="560917" cy="7154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62794752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18</a:t>
            </a:fld>
            <a:endParaRPr lang="de-DE"/>
          </a:p>
        </p:txBody>
      </p:sp>
      <p:pic>
        <p:nvPicPr>
          <p:cNvPr id="5" name="Grafik 4"/>
          <p:cNvPicPr>
            <a:picLocks noChangeAspect="1"/>
          </p:cNvPicPr>
          <p:nvPr/>
        </p:nvPicPr>
        <p:blipFill>
          <a:blip r:embed="rId2"/>
          <a:stretch>
            <a:fillRect/>
          </a:stretch>
        </p:blipFill>
        <p:spPr>
          <a:xfrm>
            <a:off x="2250955" y="1695766"/>
            <a:ext cx="6829425" cy="4924425"/>
          </a:xfrm>
          <a:prstGeom prst="rect">
            <a:avLst/>
          </a:prstGeom>
        </p:spPr>
      </p:pic>
      <p:sp>
        <p:nvSpPr>
          <p:cNvPr id="4" name="Titel 3"/>
          <p:cNvSpPr>
            <a:spLocks noGrp="1"/>
          </p:cNvSpPr>
          <p:nvPr>
            <p:ph type="title"/>
          </p:nvPr>
        </p:nvSpPr>
        <p:spPr/>
        <p:txBody>
          <a:bodyPr/>
          <a:lstStyle/>
          <a:p>
            <a:r>
              <a:rPr lang="de-DE" dirty="0" smtClean="0"/>
              <a:t>Standard Life Weitblick | Marketing</a:t>
            </a:r>
            <a:endParaRPr lang="de-DE" dirty="0"/>
          </a:p>
        </p:txBody>
      </p:sp>
    </p:spTree>
    <p:extLst>
      <p:ext uri="{BB962C8B-B14F-4D97-AF65-F5344CB8AC3E}">
        <p14:creationId xmlns:p14="http://schemas.microsoft.com/office/powerpoint/2010/main" val="1930401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19</a:t>
            </a:fld>
            <a:endParaRPr lang="de-DE"/>
          </a:p>
        </p:txBody>
      </p:sp>
      <p:sp>
        <p:nvSpPr>
          <p:cNvPr id="4" name="Titel 3"/>
          <p:cNvSpPr>
            <a:spLocks noGrp="1"/>
          </p:cNvSpPr>
          <p:nvPr>
            <p:ph type="title"/>
          </p:nvPr>
        </p:nvSpPr>
        <p:spPr/>
        <p:txBody>
          <a:bodyPr/>
          <a:lstStyle/>
          <a:p>
            <a:r>
              <a:rPr lang="de-DE" dirty="0" smtClean="0"/>
              <a:t>Standard Life Weitblick | Marketing</a:t>
            </a:r>
            <a:endParaRPr lang="de-DE" dirty="0"/>
          </a:p>
        </p:txBody>
      </p:sp>
      <p:pic>
        <p:nvPicPr>
          <p:cNvPr id="3" name="Grafik 2"/>
          <p:cNvPicPr>
            <a:picLocks noChangeAspect="1"/>
          </p:cNvPicPr>
          <p:nvPr/>
        </p:nvPicPr>
        <p:blipFill>
          <a:blip r:embed="rId2"/>
          <a:stretch>
            <a:fillRect/>
          </a:stretch>
        </p:blipFill>
        <p:spPr>
          <a:xfrm>
            <a:off x="609636" y="1695766"/>
            <a:ext cx="4911687" cy="4776107"/>
          </a:xfrm>
          <a:prstGeom prst="rect">
            <a:avLst/>
          </a:prstGeom>
        </p:spPr>
      </p:pic>
      <p:pic>
        <p:nvPicPr>
          <p:cNvPr id="6" name="Grafik 5"/>
          <p:cNvPicPr>
            <a:picLocks noChangeAspect="1"/>
          </p:cNvPicPr>
          <p:nvPr/>
        </p:nvPicPr>
        <p:blipFill>
          <a:blip r:embed="rId3"/>
          <a:stretch>
            <a:fillRect/>
          </a:stretch>
        </p:blipFill>
        <p:spPr>
          <a:xfrm>
            <a:off x="5637482" y="1695766"/>
            <a:ext cx="5758994" cy="4776107"/>
          </a:xfrm>
          <a:prstGeom prst="rect">
            <a:avLst/>
          </a:prstGeom>
        </p:spPr>
      </p:pic>
    </p:spTree>
    <p:extLst>
      <p:ext uri="{BB962C8B-B14F-4D97-AF65-F5344CB8AC3E}">
        <p14:creationId xmlns:p14="http://schemas.microsoft.com/office/powerpoint/2010/main" val="29399376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2</a:t>
            </a:fld>
            <a:endParaRPr lang="de-DE" dirty="0"/>
          </a:p>
        </p:txBody>
      </p:sp>
      <p:sp>
        <p:nvSpPr>
          <p:cNvPr id="4" name="Textplatzhalter 3"/>
          <p:cNvSpPr>
            <a:spLocks noGrp="1"/>
          </p:cNvSpPr>
          <p:nvPr>
            <p:ph type="body" sz="half" idx="2"/>
          </p:nvPr>
        </p:nvSpPr>
        <p:spPr>
          <a:xfrm>
            <a:off x="369358" y="1543367"/>
            <a:ext cx="11343218" cy="5173914"/>
          </a:xfrm>
        </p:spPr>
        <p:txBody>
          <a:bodyPr/>
          <a:lstStyle/>
          <a:p>
            <a:r>
              <a:rPr lang="de-DE" sz="1800" b="1" u="sng" dirty="0" smtClean="0"/>
              <a:t>Teil I</a:t>
            </a:r>
            <a:r>
              <a:rPr lang="de-DE" sz="1800" b="1" dirty="0" smtClean="0"/>
              <a:t>		02.11.2023</a:t>
            </a:r>
            <a:endParaRPr lang="de-DE" sz="1800" b="1" u="sng" dirty="0" smtClean="0"/>
          </a:p>
          <a:p>
            <a:pPr marL="400050" indent="-400050">
              <a:buFont typeface="+mj-lt"/>
              <a:buAutoNum type="arabicPeriod"/>
            </a:pPr>
            <a:r>
              <a:rPr lang="de-DE" sz="1800" dirty="0" smtClean="0"/>
              <a:t>Ausgangssituation, Markt, Potential</a:t>
            </a:r>
            <a:endParaRPr lang="de-DE" sz="1800" dirty="0"/>
          </a:p>
          <a:p>
            <a:pPr marL="400050" indent="-400050">
              <a:buFont typeface="+mj-lt"/>
              <a:buAutoNum type="arabicPeriod"/>
            </a:pPr>
            <a:r>
              <a:rPr lang="de-DE" sz="1800" dirty="0" smtClean="0"/>
              <a:t>Steuerrechtliche und erbrechtliche Grundlagen Teil 1</a:t>
            </a:r>
            <a:endParaRPr lang="de-DE" sz="1800" dirty="0"/>
          </a:p>
          <a:p>
            <a:r>
              <a:rPr lang="de-DE" sz="1800" b="1" u="sng" dirty="0" smtClean="0"/>
              <a:t>Teil II</a:t>
            </a:r>
            <a:r>
              <a:rPr lang="de-DE" sz="1800" b="1" dirty="0" smtClean="0"/>
              <a:t>		15.11.2023</a:t>
            </a:r>
            <a:endParaRPr lang="de-DE" sz="1800" b="1" u="sng" dirty="0" smtClean="0"/>
          </a:p>
          <a:p>
            <a:pPr marL="342900" indent="-342900">
              <a:buFont typeface="+mj-lt"/>
              <a:buAutoNum type="arabicPeriod"/>
            </a:pPr>
            <a:r>
              <a:rPr lang="de-DE" sz="1800" dirty="0"/>
              <a:t>Steuerrechtliche und erbrechtliche Grundlagen Teil </a:t>
            </a:r>
            <a:r>
              <a:rPr lang="de-DE" sz="1800" dirty="0" smtClean="0"/>
              <a:t>2</a:t>
            </a:r>
            <a:endParaRPr lang="de-DE" sz="1800" dirty="0"/>
          </a:p>
          <a:p>
            <a:r>
              <a:rPr lang="de-DE" altLang="de-DE" sz="1800" b="1" u="sng" dirty="0" smtClean="0">
                <a:solidFill>
                  <a:srgbClr val="1D2D4B"/>
                </a:solidFill>
              </a:rPr>
              <a:t>Teil III</a:t>
            </a:r>
            <a:r>
              <a:rPr lang="de-DE" altLang="de-DE" sz="1800" b="1" dirty="0" smtClean="0">
                <a:solidFill>
                  <a:srgbClr val="1D2D4B"/>
                </a:solidFill>
              </a:rPr>
              <a:t>		11.01.2024</a:t>
            </a:r>
            <a:endParaRPr lang="de-DE" altLang="de-DE" sz="1800" b="1" u="sng" dirty="0" smtClean="0">
              <a:solidFill>
                <a:srgbClr val="1D2D4B"/>
              </a:solidFill>
            </a:endParaRPr>
          </a:p>
          <a:p>
            <a:pPr marL="342900" indent="-342900">
              <a:buFont typeface="+mj-lt"/>
              <a:buAutoNum type="arabicPeriod"/>
            </a:pPr>
            <a:r>
              <a:rPr lang="de-DE" sz="1800" dirty="0" smtClean="0"/>
              <a:t>Praktische </a:t>
            </a:r>
            <a:r>
              <a:rPr lang="de-DE" sz="1800" dirty="0"/>
              <a:t>Ausgangssituation und systematische Lösungsgestaltung</a:t>
            </a:r>
          </a:p>
          <a:p>
            <a:r>
              <a:rPr lang="de-DE" altLang="de-DE" sz="1800" b="1" u="sng" dirty="0" smtClean="0"/>
              <a:t>Teil IV</a:t>
            </a:r>
            <a:r>
              <a:rPr lang="de-DE" altLang="de-DE" sz="1800" b="1" dirty="0" smtClean="0"/>
              <a:t>		24.01.2024</a:t>
            </a:r>
            <a:endParaRPr lang="de-DE" altLang="de-DE" sz="1800" b="1" u="sng" dirty="0"/>
          </a:p>
          <a:p>
            <a:pPr marL="342900" indent="-342900">
              <a:buAutoNum type="arabicPeriod"/>
            </a:pPr>
            <a:r>
              <a:rPr lang="de-DE" altLang="de-DE" sz="1800" dirty="0" smtClean="0"/>
              <a:t>Konkrete </a:t>
            </a:r>
            <a:r>
              <a:rPr lang="de-DE" altLang="de-DE" sz="1800" dirty="0"/>
              <a:t>Produktlösungen, Strategien des vertrieblichen </a:t>
            </a:r>
            <a:r>
              <a:rPr lang="de-DE" altLang="de-DE" sz="1800" dirty="0" smtClean="0"/>
              <a:t>Vorgehens</a:t>
            </a:r>
          </a:p>
          <a:p>
            <a:pPr marL="342900" indent="-342900">
              <a:buFont typeface="Arial" panose="020B0604020202020204" pitchFamily="34" charset="0"/>
              <a:buAutoNum type="arabicPeriod"/>
            </a:pPr>
            <a:r>
              <a:rPr lang="de-DE" altLang="de-DE" sz="1800" dirty="0" smtClean="0"/>
              <a:t>Vertriebsansätze</a:t>
            </a:r>
          </a:p>
          <a:p>
            <a:pPr marL="342900" indent="-342900">
              <a:buFont typeface="Arial" panose="020B0604020202020204" pitchFamily="34" charset="0"/>
              <a:buAutoNum type="arabicPeriod"/>
            </a:pPr>
            <a:r>
              <a:rPr lang="de-DE" sz="1800" dirty="0" smtClean="0"/>
              <a:t>Fazit</a:t>
            </a:r>
            <a:endParaRPr lang="de-DE" altLang="de-DE" sz="1800" dirty="0"/>
          </a:p>
          <a:p>
            <a:pPr marL="342900" indent="-342900">
              <a:buAutoNum type="arabicPeriod" startAt="2"/>
            </a:pPr>
            <a:endParaRPr lang="de-DE" altLang="de-DE" sz="1800" dirty="0">
              <a:solidFill>
                <a:srgbClr val="1D2D4B"/>
              </a:solidFill>
            </a:endParaRPr>
          </a:p>
        </p:txBody>
      </p:sp>
      <p:sp>
        <p:nvSpPr>
          <p:cNvPr id="5" name="Titel 4"/>
          <p:cNvSpPr>
            <a:spLocks noGrp="1"/>
          </p:cNvSpPr>
          <p:nvPr>
            <p:ph type="title"/>
          </p:nvPr>
        </p:nvSpPr>
        <p:spPr>
          <a:xfrm>
            <a:off x="369358" y="113010"/>
            <a:ext cx="10314206" cy="1325563"/>
          </a:xfrm>
        </p:spPr>
        <p:txBody>
          <a:bodyPr/>
          <a:lstStyle/>
          <a:p>
            <a:r>
              <a:rPr lang="de-DE" b="1" dirty="0" smtClean="0"/>
              <a:t>Agenda</a:t>
            </a:r>
            <a:endParaRPr lang="de-DE" b="1" dirty="0"/>
          </a:p>
        </p:txBody>
      </p:sp>
    </p:spTree>
    <p:extLst>
      <p:ext uri="{BB962C8B-B14F-4D97-AF65-F5344CB8AC3E}">
        <p14:creationId xmlns:p14="http://schemas.microsoft.com/office/powerpoint/2010/main" val="4486656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20</a:t>
            </a:fld>
            <a:endParaRPr lang="de-DE"/>
          </a:p>
        </p:txBody>
      </p:sp>
      <p:sp>
        <p:nvSpPr>
          <p:cNvPr id="4" name="Titel 3"/>
          <p:cNvSpPr>
            <a:spLocks noGrp="1"/>
          </p:cNvSpPr>
          <p:nvPr>
            <p:ph type="title"/>
          </p:nvPr>
        </p:nvSpPr>
        <p:spPr/>
        <p:txBody>
          <a:bodyPr/>
          <a:lstStyle/>
          <a:p>
            <a:r>
              <a:rPr lang="de-DE" dirty="0" smtClean="0"/>
              <a:t>Standard Life Weitblick | Marketing</a:t>
            </a:r>
            <a:endParaRPr lang="de-DE" dirty="0"/>
          </a:p>
        </p:txBody>
      </p:sp>
      <p:pic>
        <p:nvPicPr>
          <p:cNvPr id="5" name="Grafik 4"/>
          <p:cNvPicPr>
            <a:picLocks noChangeAspect="1"/>
          </p:cNvPicPr>
          <p:nvPr/>
        </p:nvPicPr>
        <p:blipFill>
          <a:blip r:embed="rId2"/>
          <a:stretch>
            <a:fillRect/>
          </a:stretch>
        </p:blipFill>
        <p:spPr>
          <a:xfrm>
            <a:off x="5592536" y="1523319"/>
            <a:ext cx="5666014" cy="5035651"/>
          </a:xfrm>
          <a:prstGeom prst="rect">
            <a:avLst/>
          </a:prstGeom>
        </p:spPr>
      </p:pic>
      <p:pic>
        <p:nvPicPr>
          <p:cNvPr id="7" name="Grafik 6"/>
          <p:cNvPicPr>
            <a:picLocks noChangeAspect="1"/>
          </p:cNvPicPr>
          <p:nvPr/>
        </p:nvPicPr>
        <p:blipFill>
          <a:blip r:embed="rId3"/>
          <a:stretch>
            <a:fillRect/>
          </a:stretch>
        </p:blipFill>
        <p:spPr>
          <a:xfrm>
            <a:off x="813583" y="1523320"/>
            <a:ext cx="4574845" cy="5034658"/>
          </a:xfrm>
          <a:prstGeom prst="rect">
            <a:avLst/>
          </a:prstGeom>
        </p:spPr>
      </p:pic>
    </p:spTree>
    <p:extLst>
      <p:ext uri="{BB962C8B-B14F-4D97-AF65-F5344CB8AC3E}">
        <p14:creationId xmlns:p14="http://schemas.microsoft.com/office/powerpoint/2010/main" val="6681842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21</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pic>
        <p:nvPicPr>
          <p:cNvPr id="9" name="Grafik 8"/>
          <p:cNvPicPr>
            <a:picLocks noChangeAspect="1"/>
          </p:cNvPicPr>
          <p:nvPr/>
        </p:nvPicPr>
        <p:blipFill>
          <a:blip r:embed="rId2"/>
          <a:stretch>
            <a:fillRect/>
          </a:stretch>
        </p:blipFill>
        <p:spPr>
          <a:xfrm>
            <a:off x="364220" y="2018701"/>
            <a:ext cx="11284062" cy="3999713"/>
          </a:xfrm>
          <a:prstGeom prst="rect">
            <a:avLst/>
          </a:prstGeom>
        </p:spPr>
      </p:pic>
    </p:spTree>
    <p:extLst>
      <p:ext uri="{BB962C8B-B14F-4D97-AF65-F5344CB8AC3E}">
        <p14:creationId xmlns:p14="http://schemas.microsoft.com/office/powerpoint/2010/main" val="32141795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22</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pic>
        <p:nvPicPr>
          <p:cNvPr id="3" name="Grafik 2"/>
          <p:cNvPicPr>
            <a:picLocks noChangeAspect="1"/>
          </p:cNvPicPr>
          <p:nvPr/>
        </p:nvPicPr>
        <p:blipFill>
          <a:blip r:embed="rId2"/>
          <a:stretch>
            <a:fillRect/>
          </a:stretch>
        </p:blipFill>
        <p:spPr>
          <a:xfrm>
            <a:off x="364220" y="1789313"/>
            <a:ext cx="10891519" cy="4403670"/>
          </a:xfrm>
          <a:prstGeom prst="rect">
            <a:avLst/>
          </a:prstGeom>
        </p:spPr>
      </p:pic>
    </p:spTree>
    <p:extLst>
      <p:ext uri="{BB962C8B-B14F-4D97-AF65-F5344CB8AC3E}">
        <p14:creationId xmlns:p14="http://schemas.microsoft.com/office/powerpoint/2010/main" val="7151644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23</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sp>
        <p:nvSpPr>
          <p:cNvPr id="6" name="Textfeld 5"/>
          <p:cNvSpPr txBox="1"/>
          <p:nvPr/>
        </p:nvSpPr>
        <p:spPr>
          <a:xfrm>
            <a:off x="364220" y="1757682"/>
            <a:ext cx="3370474" cy="461665"/>
          </a:xfrm>
          <a:prstGeom prst="rect">
            <a:avLst/>
          </a:prstGeom>
          <a:noFill/>
        </p:spPr>
        <p:txBody>
          <a:bodyPr wrap="none" rtlCol="0">
            <a:spAutoFit/>
          </a:bodyPr>
          <a:lstStyle/>
          <a:p>
            <a:r>
              <a:rPr lang="de-DE" sz="2400" dirty="0" smtClean="0">
                <a:solidFill>
                  <a:srgbClr val="1D2D4B"/>
                </a:solidFill>
              </a:rPr>
              <a:t>Die wichtigsten Vorteile</a:t>
            </a:r>
            <a:endParaRPr lang="de-DE" sz="2400" dirty="0">
              <a:solidFill>
                <a:srgbClr val="1D2D4B"/>
              </a:solidFill>
            </a:endParaRPr>
          </a:p>
        </p:txBody>
      </p:sp>
      <p:pic>
        <p:nvPicPr>
          <p:cNvPr id="3" name="Grafik 2"/>
          <p:cNvPicPr>
            <a:picLocks noChangeAspect="1"/>
          </p:cNvPicPr>
          <p:nvPr/>
        </p:nvPicPr>
        <p:blipFill>
          <a:blip r:embed="rId2"/>
          <a:stretch>
            <a:fillRect/>
          </a:stretch>
        </p:blipFill>
        <p:spPr>
          <a:xfrm>
            <a:off x="364220" y="2659330"/>
            <a:ext cx="10890895" cy="3591842"/>
          </a:xfrm>
          <a:prstGeom prst="rect">
            <a:avLst/>
          </a:prstGeom>
        </p:spPr>
      </p:pic>
    </p:spTree>
    <p:extLst>
      <p:ext uri="{BB962C8B-B14F-4D97-AF65-F5344CB8AC3E}">
        <p14:creationId xmlns:p14="http://schemas.microsoft.com/office/powerpoint/2010/main" val="107763316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24</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sp>
        <p:nvSpPr>
          <p:cNvPr id="6" name="Textfeld 5"/>
          <p:cNvSpPr txBox="1"/>
          <p:nvPr/>
        </p:nvSpPr>
        <p:spPr>
          <a:xfrm>
            <a:off x="364220" y="1757682"/>
            <a:ext cx="3249608" cy="461665"/>
          </a:xfrm>
          <a:prstGeom prst="rect">
            <a:avLst/>
          </a:prstGeom>
          <a:noFill/>
        </p:spPr>
        <p:txBody>
          <a:bodyPr wrap="none" rtlCol="0">
            <a:spAutoFit/>
          </a:bodyPr>
          <a:lstStyle/>
          <a:p>
            <a:r>
              <a:rPr lang="de-DE" sz="2400" dirty="0" smtClean="0">
                <a:solidFill>
                  <a:srgbClr val="1D2D4B"/>
                </a:solidFill>
              </a:rPr>
              <a:t>Eckdaten im Überblick</a:t>
            </a:r>
            <a:endParaRPr lang="de-DE" sz="2400" dirty="0">
              <a:solidFill>
                <a:srgbClr val="1D2D4B"/>
              </a:solidFill>
            </a:endParaRPr>
          </a:p>
        </p:txBody>
      </p:sp>
      <p:pic>
        <p:nvPicPr>
          <p:cNvPr id="5" name="Grafik 4"/>
          <p:cNvPicPr>
            <a:picLocks noChangeAspect="1"/>
          </p:cNvPicPr>
          <p:nvPr/>
        </p:nvPicPr>
        <p:blipFill>
          <a:blip r:embed="rId2"/>
          <a:stretch>
            <a:fillRect/>
          </a:stretch>
        </p:blipFill>
        <p:spPr>
          <a:xfrm>
            <a:off x="364220" y="2369325"/>
            <a:ext cx="9312200" cy="4165393"/>
          </a:xfrm>
          <a:prstGeom prst="rect">
            <a:avLst/>
          </a:prstGeom>
        </p:spPr>
      </p:pic>
    </p:spTree>
    <p:extLst>
      <p:ext uri="{BB962C8B-B14F-4D97-AF65-F5344CB8AC3E}">
        <p14:creationId xmlns:p14="http://schemas.microsoft.com/office/powerpoint/2010/main" val="401746822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25</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sp>
        <p:nvSpPr>
          <p:cNvPr id="6" name="Textfeld 5"/>
          <p:cNvSpPr txBox="1"/>
          <p:nvPr/>
        </p:nvSpPr>
        <p:spPr>
          <a:xfrm>
            <a:off x="364220" y="1757682"/>
            <a:ext cx="3216586" cy="461665"/>
          </a:xfrm>
          <a:prstGeom prst="rect">
            <a:avLst/>
          </a:prstGeom>
          <a:noFill/>
        </p:spPr>
        <p:txBody>
          <a:bodyPr wrap="none" rtlCol="0">
            <a:spAutoFit/>
          </a:bodyPr>
          <a:lstStyle/>
          <a:p>
            <a:r>
              <a:rPr lang="de-DE" sz="2400" dirty="0" smtClean="0">
                <a:solidFill>
                  <a:srgbClr val="1D2D4B"/>
                </a:solidFill>
              </a:rPr>
              <a:t>Die Vorsorgekonzepte</a:t>
            </a:r>
            <a:endParaRPr lang="de-DE" sz="2400" dirty="0">
              <a:solidFill>
                <a:srgbClr val="1D2D4B"/>
              </a:solidFill>
            </a:endParaRPr>
          </a:p>
        </p:txBody>
      </p:sp>
      <p:pic>
        <p:nvPicPr>
          <p:cNvPr id="3" name="Grafik 2"/>
          <p:cNvPicPr>
            <a:picLocks noChangeAspect="1"/>
          </p:cNvPicPr>
          <p:nvPr/>
        </p:nvPicPr>
        <p:blipFill>
          <a:blip r:embed="rId2"/>
          <a:stretch>
            <a:fillRect/>
          </a:stretch>
        </p:blipFill>
        <p:spPr>
          <a:xfrm>
            <a:off x="364220" y="2424237"/>
            <a:ext cx="11352733" cy="3786965"/>
          </a:xfrm>
          <a:prstGeom prst="rect">
            <a:avLst/>
          </a:prstGeom>
        </p:spPr>
      </p:pic>
    </p:spTree>
    <p:extLst>
      <p:ext uri="{BB962C8B-B14F-4D97-AF65-F5344CB8AC3E}">
        <p14:creationId xmlns:p14="http://schemas.microsoft.com/office/powerpoint/2010/main" val="23014983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26</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sp>
        <p:nvSpPr>
          <p:cNvPr id="6" name="Textfeld 5"/>
          <p:cNvSpPr txBox="1"/>
          <p:nvPr/>
        </p:nvSpPr>
        <p:spPr>
          <a:xfrm>
            <a:off x="364220" y="1757682"/>
            <a:ext cx="6424964" cy="461665"/>
          </a:xfrm>
          <a:prstGeom prst="rect">
            <a:avLst/>
          </a:prstGeom>
          <a:noFill/>
        </p:spPr>
        <p:txBody>
          <a:bodyPr wrap="none" rtlCol="0">
            <a:spAutoFit/>
          </a:bodyPr>
          <a:lstStyle/>
          <a:p>
            <a:r>
              <a:rPr lang="de-DE" sz="2400" dirty="0" smtClean="0">
                <a:solidFill>
                  <a:srgbClr val="1D2D4B"/>
                </a:solidFill>
              </a:rPr>
              <a:t>Wahlmöglichkeiten von Sicherheit bis Chance</a:t>
            </a:r>
            <a:endParaRPr lang="de-DE" sz="2400" dirty="0">
              <a:solidFill>
                <a:srgbClr val="1D2D4B"/>
              </a:solidFill>
            </a:endParaRPr>
          </a:p>
        </p:txBody>
      </p:sp>
      <p:pic>
        <p:nvPicPr>
          <p:cNvPr id="5" name="Grafik 4"/>
          <p:cNvPicPr>
            <a:picLocks noChangeAspect="1"/>
          </p:cNvPicPr>
          <p:nvPr/>
        </p:nvPicPr>
        <p:blipFill>
          <a:blip r:embed="rId2"/>
          <a:stretch>
            <a:fillRect/>
          </a:stretch>
        </p:blipFill>
        <p:spPr>
          <a:xfrm>
            <a:off x="364219" y="2499600"/>
            <a:ext cx="10625205" cy="3348646"/>
          </a:xfrm>
          <a:prstGeom prst="rect">
            <a:avLst/>
          </a:prstGeom>
        </p:spPr>
      </p:pic>
    </p:spTree>
    <p:extLst>
      <p:ext uri="{BB962C8B-B14F-4D97-AF65-F5344CB8AC3E}">
        <p14:creationId xmlns:p14="http://schemas.microsoft.com/office/powerpoint/2010/main" val="24960610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27</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Allianz </a:t>
            </a:r>
            <a:r>
              <a:rPr lang="de-DE" dirty="0" err="1" smtClean="0"/>
              <a:t>VermögensPolice</a:t>
            </a:r>
            <a:endParaRPr lang="de-DE" dirty="0"/>
          </a:p>
        </p:txBody>
      </p:sp>
      <p:sp>
        <p:nvSpPr>
          <p:cNvPr id="6" name="Textfeld 5"/>
          <p:cNvSpPr txBox="1"/>
          <p:nvPr/>
        </p:nvSpPr>
        <p:spPr>
          <a:xfrm>
            <a:off x="364220" y="1757682"/>
            <a:ext cx="3712876" cy="461665"/>
          </a:xfrm>
          <a:prstGeom prst="rect">
            <a:avLst/>
          </a:prstGeom>
          <a:noFill/>
        </p:spPr>
        <p:txBody>
          <a:bodyPr wrap="none" rtlCol="0">
            <a:spAutoFit/>
          </a:bodyPr>
          <a:lstStyle/>
          <a:p>
            <a:r>
              <a:rPr lang="de-DE" sz="2400" dirty="0" smtClean="0">
                <a:solidFill>
                  <a:srgbClr val="1D2D4B"/>
                </a:solidFill>
              </a:rPr>
              <a:t>Gestaltungsmöglichkeiten</a:t>
            </a:r>
            <a:endParaRPr lang="de-DE" sz="2400" dirty="0">
              <a:solidFill>
                <a:srgbClr val="1D2D4B"/>
              </a:solidFill>
            </a:endParaRPr>
          </a:p>
        </p:txBody>
      </p:sp>
      <p:pic>
        <p:nvPicPr>
          <p:cNvPr id="3" name="Grafik 2"/>
          <p:cNvPicPr>
            <a:picLocks noChangeAspect="1"/>
          </p:cNvPicPr>
          <p:nvPr/>
        </p:nvPicPr>
        <p:blipFill>
          <a:blip r:embed="rId2"/>
          <a:stretch>
            <a:fillRect/>
          </a:stretch>
        </p:blipFill>
        <p:spPr>
          <a:xfrm>
            <a:off x="364219" y="2598202"/>
            <a:ext cx="9802245" cy="3373700"/>
          </a:xfrm>
          <a:prstGeom prst="rect">
            <a:avLst/>
          </a:prstGeom>
        </p:spPr>
      </p:pic>
    </p:spTree>
    <p:extLst>
      <p:ext uri="{BB962C8B-B14F-4D97-AF65-F5344CB8AC3E}">
        <p14:creationId xmlns:p14="http://schemas.microsoft.com/office/powerpoint/2010/main" val="102996981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28</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Vermögensübertragung Großeltern an Enkel</a:t>
            </a:r>
            <a:endParaRPr lang="de-DE" dirty="0"/>
          </a:p>
        </p:txBody>
      </p:sp>
      <p:pic>
        <p:nvPicPr>
          <p:cNvPr id="3" name="Grafik 2"/>
          <p:cNvPicPr>
            <a:picLocks noChangeAspect="1"/>
          </p:cNvPicPr>
          <p:nvPr/>
        </p:nvPicPr>
        <p:blipFill>
          <a:blip r:embed="rId2"/>
          <a:stretch>
            <a:fillRect/>
          </a:stretch>
        </p:blipFill>
        <p:spPr>
          <a:xfrm>
            <a:off x="364220" y="2120638"/>
            <a:ext cx="10317635" cy="4231518"/>
          </a:xfrm>
          <a:prstGeom prst="rect">
            <a:avLst/>
          </a:prstGeom>
        </p:spPr>
      </p:pic>
    </p:spTree>
    <p:extLst>
      <p:ext uri="{BB962C8B-B14F-4D97-AF65-F5344CB8AC3E}">
        <p14:creationId xmlns:p14="http://schemas.microsoft.com/office/powerpoint/2010/main" val="389602947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29</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Vermögensübertragung Großeltern an Enkel</a:t>
            </a:r>
            <a:endParaRPr lang="de-DE" dirty="0"/>
          </a:p>
        </p:txBody>
      </p:sp>
      <p:pic>
        <p:nvPicPr>
          <p:cNvPr id="5" name="Grafik 4"/>
          <p:cNvPicPr>
            <a:picLocks noChangeAspect="1"/>
          </p:cNvPicPr>
          <p:nvPr/>
        </p:nvPicPr>
        <p:blipFill>
          <a:blip r:embed="rId2"/>
          <a:stretch>
            <a:fillRect/>
          </a:stretch>
        </p:blipFill>
        <p:spPr>
          <a:xfrm>
            <a:off x="364220" y="1706760"/>
            <a:ext cx="10869434" cy="4436345"/>
          </a:xfrm>
          <a:prstGeom prst="rect">
            <a:avLst/>
          </a:prstGeom>
        </p:spPr>
      </p:pic>
    </p:spTree>
    <p:extLst>
      <p:ext uri="{BB962C8B-B14F-4D97-AF65-F5344CB8AC3E}">
        <p14:creationId xmlns:p14="http://schemas.microsoft.com/office/powerpoint/2010/main" val="184129995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Nachlass- und Erbschaftsplanung mit Versicherungen</a:t>
            </a:r>
            <a:endParaRPr lang="de-DE" b="1" dirty="0"/>
          </a:p>
        </p:txBody>
      </p:sp>
      <p:sp>
        <p:nvSpPr>
          <p:cNvPr id="6" name="Textfeld 5"/>
          <p:cNvSpPr txBox="1"/>
          <p:nvPr/>
        </p:nvSpPr>
        <p:spPr>
          <a:xfrm>
            <a:off x="369358" y="1595338"/>
            <a:ext cx="10667097" cy="4524315"/>
          </a:xfrm>
          <a:prstGeom prst="rect">
            <a:avLst/>
          </a:prstGeom>
          <a:noFill/>
        </p:spPr>
        <p:txBody>
          <a:bodyPr wrap="square" rtlCol="0">
            <a:spAutoFit/>
          </a:bodyPr>
          <a:lstStyle/>
          <a:p>
            <a:r>
              <a:rPr lang="de-DE" sz="2400" b="1" u="sng" dirty="0" smtClean="0">
                <a:solidFill>
                  <a:srgbClr val="1D2D4B"/>
                </a:solidFill>
              </a:rPr>
              <a:t>Vorteile</a:t>
            </a:r>
          </a:p>
          <a:p>
            <a:endParaRPr lang="de-DE" sz="2400" b="1" u="sng" dirty="0" smtClean="0">
              <a:solidFill>
                <a:srgbClr val="1D2D4B"/>
              </a:solidFill>
            </a:endParaRPr>
          </a:p>
          <a:p>
            <a:pPr marL="285750" indent="-285750">
              <a:buFont typeface="Wingdings" panose="05000000000000000000" pitchFamily="2" charset="2"/>
              <a:buChar char="§"/>
            </a:pPr>
            <a:r>
              <a:rPr lang="de-DE" sz="2400" b="0" dirty="0" smtClean="0">
                <a:solidFill>
                  <a:srgbClr val="1D2D4B"/>
                </a:solidFill>
              </a:rPr>
              <a:t>Freie Festlegung der Begünstigten</a:t>
            </a:r>
          </a:p>
          <a:p>
            <a:pPr marL="285750" lvl="0" indent="-285750">
              <a:buFont typeface="Wingdings" panose="05000000000000000000" pitchFamily="2" charset="2"/>
              <a:buChar char="§"/>
            </a:pPr>
            <a:endParaRPr lang="de-DE" sz="2400" b="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Auszahlungen erfolgen außerhalb vom Testament</a:t>
            </a:r>
          </a:p>
          <a:p>
            <a:pPr lvl="0"/>
            <a:endParaRPr lang="de-DE" sz="2400" dirty="0" smtClean="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Auszahlungen erfolgen direkt und diskret</a:t>
            </a:r>
          </a:p>
          <a:p>
            <a:pPr lvl="0"/>
            <a:endParaRPr lang="de-DE" sz="2400" b="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Bezugsberechtigte können jederzeit bequem und kostenlos geändert werden</a:t>
            </a:r>
          </a:p>
          <a:p>
            <a:pPr marL="285750" lvl="0" indent="-285750">
              <a:buFont typeface="Wingdings" panose="05000000000000000000" pitchFamily="2" charset="2"/>
              <a:buChar char="§"/>
            </a:pPr>
            <a:endParaRPr lang="de-DE" sz="2400" dirty="0">
              <a:solidFill>
                <a:srgbClr val="1D2D4B"/>
              </a:solidFill>
            </a:endParaRPr>
          </a:p>
          <a:p>
            <a:pPr marL="285750" lvl="0" indent="-285750">
              <a:buFont typeface="Wingdings" panose="05000000000000000000" pitchFamily="2" charset="2"/>
              <a:buChar char="§"/>
            </a:pPr>
            <a:r>
              <a:rPr lang="de-DE" sz="2400" b="0" dirty="0" smtClean="0">
                <a:solidFill>
                  <a:srgbClr val="1D2D4B"/>
                </a:solidFill>
              </a:rPr>
              <a:t>Die Lebensversicherung fällt nicht in den Nachlass</a:t>
            </a:r>
            <a:endParaRPr lang="de-DE" sz="2400" b="0" dirty="0">
              <a:solidFill>
                <a:srgbClr val="1D2D4B"/>
              </a:solidFill>
            </a:endParaRPr>
          </a:p>
        </p:txBody>
      </p:sp>
    </p:spTree>
    <p:extLst>
      <p:ext uri="{BB962C8B-B14F-4D97-AF65-F5344CB8AC3E}">
        <p14:creationId xmlns:p14="http://schemas.microsoft.com/office/powerpoint/2010/main" val="30176701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30</a:t>
            </a:fld>
            <a:endParaRPr lang="de-DE"/>
          </a:p>
        </p:txBody>
      </p:sp>
      <p:sp>
        <p:nvSpPr>
          <p:cNvPr id="4" name="Titel 3"/>
          <p:cNvSpPr>
            <a:spLocks noGrp="1"/>
          </p:cNvSpPr>
          <p:nvPr>
            <p:ph type="title"/>
          </p:nvPr>
        </p:nvSpPr>
        <p:spPr>
          <a:xfrm>
            <a:off x="364220" y="312014"/>
            <a:ext cx="8726212" cy="934895"/>
          </a:xfrm>
        </p:spPr>
        <p:txBody>
          <a:bodyPr/>
          <a:lstStyle/>
          <a:p>
            <a:r>
              <a:rPr lang="de-DE" dirty="0" smtClean="0"/>
              <a:t>Vermögensübertragung Großeltern an Enkel</a:t>
            </a:r>
            <a:endParaRPr lang="de-DE" dirty="0"/>
          </a:p>
        </p:txBody>
      </p:sp>
      <p:pic>
        <p:nvPicPr>
          <p:cNvPr id="3" name="Grafik 2"/>
          <p:cNvPicPr>
            <a:picLocks noChangeAspect="1"/>
          </p:cNvPicPr>
          <p:nvPr/>
        </p:nvPicPr>
        <p:blipFill>
          <a:blip r:embed="rId2"/>
          <a:stretch>
            <a:fillRect/>
          </a:stretch>
        </p:blipFill>
        <p:spPr>
          <a:xfrm>
            <a:off x="364220" y="1601395"/>
            <a:ext cx="11191919" cy="4333892"/>
          </a:xfrm>
          <a:prstGeom prst="rect">
            <a:avLst/>
          </a:prstGeom>
        </p:spPr>
      </p:pic>
    </p:spTree>
    <p:extLst>
      <p:ext uri="{BB962C8B-B14F-4D97-AF65-F5344CB8AC3E}">
        <p14:creationId xmlns:p14="http://schemas.microsoft.com/office/powerpoint/2010/main" val="31031509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31</a:t>
            </a:fld>
            <a:endParaRPr lang="de-DE"/>
          </a:p>
        </p:txBody>
      </p:sp>
      <p:sp>
        <p:nvSpPr>
          <p:cNvPr id="3" name="Textplatzhalter 2"/>
          <p:cNvSpPr>
            <a:spLocks noGrp="1"/>
          </p:cNvSpPr>
          <p:nvPr>
            <p:ph type="body" sz="half" idx="2"/>
          </p:nvPr>
        </p:nvSpPr>
        <p:spPr/>
        <p:txBody>
          <a:bodyPr/>
          <a:lstStyle/>
          <a:p>
            <a:r>
              <a:rPr lang="de-DE" dirty="0" smtClean="0"/>
              <a:t>Um den generationenübergreifenden Fortbestand von Unternehmen zu fördern, hat der Gesetzgeber Betriebsvermögen zu </a:t>
            </a:r>
            <a:r>
              <a:rPr lang="de-DE" dirty="0" err="1" smtClean="0"/>
              <a:t>Schonungsvermögen</a:t>
            </a:r>
            <a:r>
              <a:rPr lang="de-DE" dirty="0" smtClean="0"/>
              <a:t> erklärt und weitreichende Erleichterungen ermöglicht.</a:t>
            </a:r>
          </a:p>
          <a:p>
            <a:r>
              <a:rPr lang="de-DE" dirty="0" smtClean="0"/>
              <a:t>Gewerbliche unternehmerische Beteiligungen profitieren unter weiteren Voraussetzungen ebenfalls von diesen Erleichterungen.</a:t>
            </a:r>
          </a:p>
          <a:p>
            <a:r>
              <a:rPr lang="de-DE" dirty="0" smtClean="0"/>
              <a:t>Ein erster Unterschied zu Barvermögen ergibt sich daraus, dass zur Bewertung eines Gesellschaftsanteils der Preis herangezogen wird, der bei einem gewöhnlichen Verkauf zu erzielen wäre. Im Fall eines gewerblich geprägten Fonds können auf dem Zweitmarkt erzielte Kurse als Orientierung dienen.</a:t>
            </a:r>
            <a:endParaRPr lang="de-DE" dirty="0"/>
          </a:p>
        </p:txBody>
      </p:sp>
      <p:sp>
        <p:nvSpPr>
          <p:cNvPr id="4" name="Titel 3"/>
          <p:cNvSpPr>
            <a:spLocks noGrp="1"/>
          </p:cNvSpPr>
          <p:nvPr>
            <p:ph type="title"/>
          </p:nvPr>
        </p:nvSpPr>
        <p:spPr/>
        <p:txBody>
          <a:bodyPr/>
          <a:lstStyle/>
          <a:p>
            <a:r>
              <a:rPr lang="de-DE" dirty="0" smtClean="0"/>
              <a:t>Betriebsvermögen</a:t>
            </a:r>
            <a:endParaRPr lang="de-DE" dirty="0"/>
          </a:p>
        </p:txBody>
      </p:sp>
    </p:spTree>
    <p:extLst>
      <p:ext uri="{BB962C8B-B14F-4D97-AF65-F5344CB8AC3E}">
        <p14:creationId xmlns:p14="http://schemas.microsoft.com/office/powerpoint/2010/main" val="399816236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32</a:t>
            </a:fld>
            <a:endParaRPr lang="de-DE"/>
          </a:p>
        </p:txBody>
      </p:sp>
      <p:sp>
        <p:nvSpPr>
          <p:cNvPr id="3" name="Textplatzhalter 2"/>
          <p:cNvSpPr>
            <a:spLocks noGrp="1"/>
          </p:cNvSpPr>
          <p:nvPr>
            <p:ph type="body" sz="half" idx="2"/>
          </p:nvPr>
        </p:nvSpPr>
        <p:spPr/>
        <p:txBody>
          <a:bodyPr/>
          <a:lstStyle/>
          <a:p>
            <a:r>
              <a:rPr lang="de-DE" dirty="0" smtClean="0"/>
              <a:t>Begünstigungsfähiges Vermögen nach § 13 ErbStG</a:t>
            </a:r>
          </a:p>
          <a:p>
            <a:r>
              <a:rPr lang="de-DE" dirty="0" smtClean="0"/>
              <a:t>Von diesem Wert können 85% erbschaftsteuerfrei gestellt werden, wenn bestimmte Bedingungen erfüllt sind (lauf § 13 ErbStG). Dazu gehört zum Beispiel, dass der Erbe das Betriebsvermögen mindestens 5 Jahre halten muss und ein bestimmtes Lohnniveau der Mitarbeiter nicht unterschritten werden darf. Außerdem ist die Entnahmegrenze bei einem Wert von 150.000 € eine relevante Vorschrift, welche eingehalten werden muss.</a:t>
            </a:r>
          </a:p>
          <a:p>
            <a:r>
              <a:rPr lang="de-DE" dirty="0" smtClean="0"/>
              <a:t>Dieser Abzugsbetrag ermöglicht die Vererbung von Betriebsvermögen von bis zu einer Million Euro, ohne dass Erbschaft- oder Schenkungssteuern anfallen oder die Freibeträge des Erben beansprucht würden.</a:t>
            </a:r>
          </a:p>
          <a:p>
            <a:r>
              <a:rPr lang="de-DE" b="1" dirty="0" smtClean="0"/>
              <a:t>Bei Alternativen Investmentfonds (AIF) kann grundsätzlich von einer sog. Optionsverschonung in Höhe von 100% des begünstigten Vermögens ausgegangen werden, wenn der Erbe oder Beschenkte den Fondsanteil mind. 7 weitere Jahre behält.</a:t>
            </a:r>
            <a:endParaRPr lang="de-DE" b="1" dirty="0"/>
          </a:p>
          <a:p>
            <a:endParaRPr lang="de-DE" b="1" dirty="0"/>
          </a:p>
        </p:txBody>
      </p:sp>
      <p:sp>
        <p:nvSpPr>
          <p:cNvPr id="4" name="Titel 3"/>
          <p:cNvSpPr>
            <a:spLocks noGrp="1"/>
          </p:cNvSpPr>
          <p:nvPr>
            <p:ph type="title"/>
          </p:nvPr>
        </p:nvSpPr>
        <p:spPr/>
        <p:txBody>
          <a:bodyPr/>
          <a:lstStyle/>
          <a:p>
            <a:r>
              <a:rPr lang="de-DE" dirty="0" smtClean="0"/>
              <a:t>Betriebsvermögen</a:t>
            </a:r>
            <a:endParaRPr lang="de-DE" dirty="0"/>
          </a:p>
        </p:txBody>
      </p:sp>
    </p:spTree>
    <p:extLst>
      <p:ext uri="{BB962C8B-B14F-4D97-AF65-F5344CB8AC3E}">
        <p14:creationId xmlns:p14="http://schemas.microsoft.com/office/powerpoint/2010/main" val="399078909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33</a:t>
            </a:fld>
            <a:endParaRPr lang="de-DE"/>
          </a:p>
        </p:txBody>
      </p:sp>
      <p:sp>
        <p:nvSpPr>
          <p:cNvPr id="4" name="Titel 3"/>
          <p:cNvSpPr>
            <a:spLocks noGrp="1"/>
          </p:cNvSpPr>
          <p:nvPr>
            <p:ph type="title"/>
          </p:nvPr>
        </p:nvSpPr>
        <p:spPr/>
        <p:txBody>
          <a:bodyPr/>
          <a:lstStyle/>
          <a:p>
            <a:r>
              <a:rPr lang="de-DE" dirty="0" smtClean="0"/>
              <a:t>Betriebsvermögen</a:t>
            </a:r>
            <a:endParaRPr lang="de-DE" dirty="0"/>
          </a:p>
        </p:txBody>
      </p:sp>
      <p:pic>
        <p:nvPicPr>
          <p:cNvPr id="6" name="Grafik 5"/>
          <p:cNvPicPr>
            <a:picLocks noChangeAspect="1"/>
          </p:cNvPicPr>
          <p:nvPr/>
        </p:nvPicPr>
        <p:blipFill>
          <a:blip r:embed="rId2"/>
          <a:stretch>
            <a:fillRect/>
          </a:stretch>
        </p:blipFill>
        <p:spPr>
          <a:xfrm>
            <a:off x="2308105" y="2445884"/>
            <a:ext cx="6772275" cy="2847975"/>
          </a:xfrm>
          <a:prstGeom prst="rect">
            <a:avLst/>
          </a:prstGeom>
        </p:spPr>
      </p:pic>
    </p:spTree>
    <p:extLst>
      <p:ext uri="{BB962C8B-B14F-4D97-AF65-F5344CB8AC3E}">
        <p14:creationId xmlns:p14="http://schemas.microsoft.com/office/powerpoint/2010/main" val="83002552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34</a:t>
            </a:fld>
            <a:endParaRPr lang="de-DE"/>
          </a:p>
        </p:txBody>
      </p:sp>
      <p:sp>
        <p:nvSpPr>
          <p:cNvPr id="3" name="Textplatzhalter 2"/>
          <p:cNvSpPr>
            <a:spLocks noGrp="1"/>
          </p:cNvSpPr>
          <p:nvPr>
            <p:ph type="body" sz="half" idx="2"/>
          </p:nvPr>
        </p:nvSpPr>
        <p:spPr/>
        <p:txBody>
          <a:bodyPr/>
          <a:lstStyle/>
          <a:p>
            <a:r>
              <a:rPr lang="de-DE" dirty="0" smtClean="0"/>
              <a:t>Beispielrechnung: Enkelkind erhält 700.000 € (Regelverschonung 85%)</a:t>
            </a:r>
            <a:endParaRPr lang="de-DE" b="1" dirty="0"/>
          </a:p>
          <a:p>
            <a:endParaRPr lang="de-DE" b="1" dirty="0"/>
          </a:p>
        </p:txBody>
      </p:sp>
      <p:sp>
        <p:nvSpPr>
          <p:cNvPr id="4" name="Titel 3"/>
          <p:cNvSpPr>
            <a:spLocks noGrp="1"/>
          </p:cNvSpPr>
          <p:nvPr>
            <p:ph type="title"/>
          </p:nvPr>
        </p:nvSpPr>
        <p:spPr/>
        <p:txBody>
          <a:bodyPr/>
          <a:lstStyle/>
          <a:p>
            <a:r>
              <a:rPr lang="de-DE" dirty="0" smtClean="0"/>
              <a:t>Betriebsvermögen</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902181625"/>
              </p:ext>
            </p:extLst>
          </p:nvPr>
        </p:nvGraphicFramePr>
        <p:xfrm>
          <a:off x="1713593" y="2595787"/>
          <a:ext cx="8127999" cy="3332480"/>
        </p:xfrm>
        <a:graphic>
          <a:graphicData uri="http://schemas.openxmlformats.org/drawingml/2006/table">
            <a:tbl>
              <a:tblPr firstRow="1" bandRow="1">
                <a:tableStyleId>{5C22544A-7EE6-4342-B048-85BDC9FD1C3A}</a:tableStyleId>
              </a:tblPr>
              <a:tblGrid>
                <a:gridCol w="3421743"/>
                <a:gridCol w="2498271"/>
                <a:gridCol w="2207985"/>
              </a:tblGrid>
              <a:tr h="0">
                <a:tc>
                  <a:txBody>
                    <a:bodyPr/>
                    <a:lstStyle/>
                    <a:p>
                      <a:endParaRPr lang="de-DE" dirty="0"/>
                    </a:p>
                  </a:txBody>
                  <a:tcPr/>
                </a:tc>
                <a:tc>
                  <a:txBody>
                    <a:bodyPr/>
                    <a:lstStyle/>
                    <a:p>
                      <a:pPr algn="ctr"/>
                      <a:r>
                        <a:rPr lang="de-DE" dirty="0" smtClean="0"/>
                        <a:t>AIF</a:t>
                      </a:r>
                      <a:endParaRPr lang="de-DE" dirty="0"/>
                    </a:p>
                  </a:txBody>
                  <a:tcPr/>
                </a:tc>
                <a:tc>
                  <a:txBody>
                    <a:bodyPr/>
                    <a:lstStyle/>
                    <a:p>
                      <a:pPr algn="ctr"/>
                      <a:r>
                        <a:rPr lang="de-DE" dirty="0" smtClean="0"/>
                        <a:t>Bargeld</a:t>
                      </a:r>
                      <a:endParaRPr lang="de-DE" dirty="0"/>
                    </a:p>
                  </a:txBody>
                  <a:tcPr/>
                </a:tc>
              </a:tr>
              <a:tr h="370840">
                <a:tc>
                  <a:txBody>
                    <a:bodyPr/>
                    <a:lstStyle/>
                    <a:p>
                      <a:r>
                        <a:rPr lang="de-DE" dirty="0" smtClean="0"/>
                        <a:t>Vermögen</a:t>
                      </a:r>
                      <a:endParaRPr lang="de-DE" dirty="0"/>
                    </a:p>
                  </a:txBody>
                  <a:tcPr/>
                </a:tc>
                <a:tc>
                  <a:txBody>
                    <a:bodyPr/>
                    <a:lstStyle/>
                    <a:p>
                      <a:pPr algn="ctr"/>
                      <a:r>
                        <a:rPr lang="de-DE" dirty="0" smtClean="0"/>
                        <a:t>700.000</a:t>
                      </a:r>
                      <a:r>
                        <a:rPr lang="de-DE" baseline="0" dirty="0" smtClean="0"/>
                        <a:t>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700.000</a:t>
                      </a:r>
                      <a:r>
                        <a:rPr lang="de-DE" baseline="0" dirty="0" smtClean="0"/>
                        <a:t> €</a:t>
                      </a:r>
                      <a:endParaRPr lang="de-DE" dirty="0" smtClean="0"/>
                    </a:p>
                  </a:txBody>
                  <a:tcPr/>
                </a:tc>
              </a:tr>
              <a:tr h="370840">
                <a:tc>
                  <a:txBody>
                    <a:bodyPr/>
                    <a:lstStyle/>
                    <a:p>
                      <a:r>
                        <a:rPr lang="de-DE" dirty="0" smtClean="0"/>
                        <a:t>Steuerlicher Wert*</a:t>
                      </a:r>
                      <a:endParaRPr lang="de-DE" dirty="0"/>
                    </a:p>
                  </a:txBody>
                  <a:tcPr/>
                </a:tc>
                <a:tc>
                  <a:txBody>
                    <a:bodyPr/>
                    <a:lstStyle/>
                    <a:p>
                      <a:pPr algn="ctr"/>
                      <a:r>
                        <a:rPr lang="de-DE" dirty="0" smtClean="0"/>
                        <a:t>882.000</a:t>
                      </a:r>
                      <a:r>
                        <a:rPr lang="de-DE" baseline="0" dirty="0" smtClean="0"/>
                        <a:t> €</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Steuerbefreiung (§ 13 ErbStG)</a:t>
                      </a:r>
                      <a:endParaRPr lang="de-DE" dirty="0"/>
                    </a:p>
                  </a:txBody>
                  <a:tcPr/>
                </a:tc>
                <a:tc>
                  <a:txBody>
                    <a:bodyPr/>
                    <a:lstStyle/>
                    <a:p>
                      <a:pPr algn="ctr"/>
                      <a:r>
                        <a:rPr lang="de-DE" dirty="0" smtClean="0"/>
                        <a:t>- 749.700 €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zu berücksichtigender Erbanfall</a:t>
                      </a:r>
                      <a:endParaRPr lang="de-DE" dirty="0"/>
                    </a:p>
                  </a:txBody>
                  <a:tcPr/>
                </a:tc>
                <a:tc>
                  <a:txBody>
                    <a:bodyPr/>
                    <a:lstStyle/>
                    <a:p>
                      <a:pPr algn="ctr"/>
                      <a:r>
                        <a:rPr lang="de-DE" dirty="0" smtClean="0"/>
                        <a:t>132.300 €</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Abzugsbetrag</a:t>
                      </a:r>
                      <a:endParaRPr lang="de-DE" dirty="0"/>
                    </a:p>
                  </a:txBody>
                  <a:tcPr/>
                </a:tc>
                <a:tc>
                  <a:txBody>
                    <a:bodyPr/>
                    <a:lstStyle/>
                    <a:p>
                      <a:pPr algn="ctr"/>
                      <a:r>
                        <a:rPr lang="de-DE" dirty="0" smtClean="0"/>
                        <a:t>- 150.000 €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Persönlicher Freibetrag (Enkel)</a:t>
                      </a:r>
                      <a:endParaRPr lang="de-DE" dirty="0"/>
                    </a:p>
                  </a:txBody>
                  <a:tcPr/>
                </a:tc>
                <a:tc>
                  <a:txBody>
                    <a:bodyPr/>
                    <a:lstStyle/>
                    <a:p>
                      <a:pPr algn="ctr"/>
                      <a:r>
                        <a:rPr lang="de-DE" dirty="0" smtClean="0"/>
                        <a:t>- 200.000 €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- 200.000 €</a:t>
                      </a:r>
                    </a:p>
                  </a:txBody>
                  <a:tcPr/>
                </a:tc>
              </a:tr>
              <a:tr h="370840">
                <a:tc>
                  <a:txBody>
                    <a:bodyPr/>
                    <a:lstStyle/>
                    <a:p>
                      <a:r>
                        <a:rPr lang="de-DE" dirty="0" smtClean="0"/>
                        <a:t>Steuerpflichtiger Erwerb</a:t>
                      </a:r>
                      <a:endParaRPr lang="de-DE" dirty="0"/>
                    </a:p>
                  </a:txBody>
                  <a:tcPr/>
                </a:tc>
                <a:tc>
                  <a:txBody>
                    <a:bodyPr/>
                    <a:lstStyle/>
                    <a:p>
                      <a:pPr algn="ctr"/>
                      <a:r>
                        <a:rPr lang="de-DE" dirty="0" smtClean="0"/>
                        <a:t>0 €</a:t>
                      </a:r>
                      <a:endParaRPr lang="de-DE" dirty="0"/>
                    </a:p>
                  </a:txBody>
                  <a:tcPr/>
                </a:tc>
                <a:tc>
                  <a:txBody>
                    <a:bodyPr/>
                    <a:lstStyle/>
                    <a:p>
                      <a:pPr algn="ctr"/>
                      <a:r>
                        <a:rPr lang="de-DE" dirty="0" smtClean="0"/>
                        <a:t>500.000 €</a:t>
                      </a:r>
                      <a:endParaRPr lang="de-DE" dirty="0"/>
                    </a:p>
                  </a:txBody>
                  <a:tcPr/>
                </a:tc>
              </a:tr>
              <a:tr h="370840">
                <a:tc>
                  <a:txBody>
                    <a:bodyPr/>
                    <a:lstStyle/>
                    <a:p>
                      <a:r>
                        <a:rPr lang="de-DE" dirty="0" smtClean="0"/>
                        <a:t>Fällige Erbschaftssteuer (15%)</a:t>
                      </a:r>
                      <a:endParaRPr lang="de-DE" dirty="0"/>
                    </a:p>
                  </a:txBody>
                  <a:tcPr/>
                </a:tc>
                <a:tc>
                  <a:txBody>
                    <a:bodyPr/>
                    <a:lstStyle/>
                    <a:p>
                      <a:pPr algn="ctr"/>
                      <a:r>
                        <a:rPr lang="de-DE" dirty="0" smtClean="0"/>
                        <a:t>0 €</a:t>
                      </a:r>
                      <a:endParaRPr lang="de-DE" dirty="0"/>
                    </a:p>
                  </a:txBody>
                  <a:tcPr/>
                </a:tc>
                <a:tc>
                  <a:txBody>
                    <a:bodyPr/>
                    <a:lstStyle/>
                    <a:p>
                      <a:pPr algn="ctr"/>
                      <a:r>
                        <a:rPr lang="de-DE" dirty="0" smtClean="0"/>
                        <a:t>75.000 €</a:t>
                      </a:r>
                      <a:endParaRPr lang="de-DE" dirty="0"/>
                    </a:p>
                  </a:txBody>
                  <a:tcPr/>
                </a:tc>
              </a:tr>
            </a:tbl>
          </a:graphicData>
        </a:graphic>
      </p:graphicFrame>
      <p:sp>
        <p:nvSpPr>
          <p:cNvPr id="7" name="Textfeld 6"/>
          <p:cNvSpPr txBox="1"/>
          <p:nvPr/>
        </p:nvSpPr>
        <p:spPr>
          <a:xfrm>
            <a:off x="1910443" y="6131379"/>
            <a:ext cx="2698175" cy="246221"/>
          </a:xfrm>
          <a:prstGeom prst="rect">
            <a:avLst/>
          </a:prstGeom>
          <a:noFill/>
        </p:spPr>
        <p:txBody>
          <a:bodyPr wrap="none" rtlCol="0">
            <a:spAutoFit/>
          </a:bodyPr>
          <a:lstStyle/>
          <a:p>
            <a:r>
              <a:rPr lang="de-DE" sz="1000" dirty="0" smtClean="0"/>
              <a:t>*Beteiligungswert geschätzt zum 31.12.2026</a:t>
            </a:r>
            <a:endParaRPr lang="de-DE" sz="1000" dirty="0"/>
          </a:p>
        </p:txBody>
      </p:sp>
    </p:spTree>
    <p:extLst>
      <p:ext uri="{BB962C8B-B14F-4D97-AF65-F5344CB8AC3E}">
        <p14:creationId xmlns:p14="http://schemas.microsoft.com/office/powerpoint/2010/main" val="277638123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35</a:t>
            </a:fld>
            <a:endParaRPr lang="de-DE"/>
          </a:p>
        </p:txBody>
      </p:sp>
      <p:sp>
        <p:nvSpPr>
          <p:cNvPr id="3" name="Textplatzhalter 2"/>
          <p:cNvSpPr>
            <a:spLocks noGrp="1"/>
          </p:cNvSpPr>
          <p:nvPr>
            <p:ph type="body" sz="half" idx="2"/>
          </p:nvPr>
        </p:nvSpPr>
        <p:spPr/>
        <p:txBody>
          <a:bodyPr/>
          <a:lstStyle/>
          <a:p>
            <a:r>
              <a:rPr lang="de-DE" dirty="0" smtClean="0"/>
              <a:t>Beispielrechnung: Lebenspartner (unverheiratet) erhält 700.000 € (Regelverschonung 85%)</a:t>
            </a:r>
            <a:endParaRPr lang="de-DE" b="1" dirty="0"/>
          </a:p>
          <a:p>
            <a:endParaRPr lang="de-DE" b="1" dirty="0"/>
          </a:p>
        </p:txBody>
      </p:sp>
      <p:sp>
        <p:nvSpPr>
          <p:cNvPr id="4" name="Titel 3"/>
          <p:cNvSpPr>
            <a:spLocks noGrp="1"/>
          </p:cNvSpPr>
          <p:nvPr>
            <p:ph type="title"/>
          </p:nvPr>
        </p:nvSpPr>
        <p:spPr/>
        <p:txBody>
          <a:bodyPr/>
          <a:lstStyle/>
          <a:p>
            <a:r>
              <a:rPr lang="de-DE" dirty="0" smtClean="0"/>
              <a:t>Betriebsvermögen</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2435101960"/>
              </p:ext>
            </p:extLst>
          </p:nvPr>
        </p:nvGraphicFramePr>
        <p:xfrm>
          <a:off x="1713593" y="2595787"/>
          <a:ext cx="8127999" cy="3332480"/>
        </p:xfrm>
        <a:graphic>
          <a:graphicData uri="http://schemas.openxmlformats.org/drawingml/2006/table">
            <a:tbl>
              <a:tblPr firstRow="1" bandRow="1">
                <a:tableStyleId>{5C22544A-7EE6-4342-B048-85BDC9FD1C3A}</a:tableStyleId>
              </a:tblPr>
              <a:tblGrid>
                <a:gridCol w="3421743"/>
                <a:gridCol w="2498271"/>
                <a:gridCol w="2207985"/>
              </a:tblGrid>
              <a:tr h="0">
                <a:tc>
                  <a:txBody>
                    <a:bodyPr/>
                    <a:lstStyle/>
                    <a:p>
                      <a:endParaRPr lang="de-DE" dirty="0"/>
                    </a:p>
                  </a:txBody>
                  <a:tcPr/>
                </a:tc>
                <a:tc>
                  <a:txBody>
                    <a:bodyPr/>
                    <a:lstStyle/>
                    <a:p>
                      <a:pPr algn="ctr"/>
                      <a:r>
                        <a:rPr lang="de-DE" dirty="0" smtClean="0"/>
                        <a:t>AIF</a:t>
                      </a:r>
                      <a:endParaRPr lang="de-DE" dirty="0"/>
                    </a:p>
                  </a:txBody>
                  <a:tcPr/>
                </a:tc>
                <a:tc>
                  <a:txBody>
                    <a:bodyPr/>
                    <a:lstStyle/>
                    <a:p>
                      <a:pPr algn="ctr"/>
                      <a:r>
                        <a:rPr lang="de-DE" dirty="0" smtClean="0"/>
                        <a:t>Bargeld</a:t>
                      </a:r>
                      <a:endParaRPr lang="de-DE" dirty="0"/>
                    </a:p>
                  </a:txBody>
                  <a:tcPr/>
                </a:tc>
              </a:tr>
              <a:tr h="370840">
                <a:tc>
                  <a:txBody>
                    <a:bodyPr/>
                    <a:lstStyle/>
                    <a:p>
                      <a:r>
                        <a:rPr lang="de-DE" dirty="0" smtClean="0"/>
                        <a:t>Vermögen</a:t>
                      </a:r>
                      <a:endParaRPr lang="de-DE" dirty="0"/>
                    </a:p>
                  </a:txBody>
                  <a:tcPr/>
                </a:tc>
                <a:tc>
                  <a:txBody>
                    <a:bodyPr/>
                    <a:lstStyle/>
                    <a:p>
                      <a:pPr algn="ctr"/>
                      <a:r>
                        <a:rPr lang="de-DE" dirty="0" smtClean="0"/>
                        <a:t>700.000</a:t>
                      </a:r>
                      <a:r>
                        <a:rPr lang="de-DE" baseline="0" dirty="0" smtClean="0"/>
                        <a:t>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700.000</a:t>
                      </a:r>
                      <a:r>
                        <a:rPr lang="de-DE" baseline="0" dirty="0" smtClean="0"/>
                        <a:t> €</a:t>
                      </a:r>
                      <a:endParaRPr lang="de-DE" dirty="0" smtClean="0"/>
                    </a:p>
                  </a:txBody>
                  <a:tcPr/>
                </a:tc>
              </a:tr>
              <a:tr h="370840">
                <a:tc>
                  <a:txBody>
                    <a:bodyPr/>
                    <a:lstStyle/>
                    <a:p>
                      <a:r>
                        <a:rPr lang="de-DE" dirty="0" smtClean="0"/>
                        <a:t>Steuerlicher Wert*</a:t>
                      </a:r>
                      <a:endParaRPr lang="de-DE" dirty="0"/>
                    </a:p>
                  </a:txBody>
                  <a:tcPr/>
                </a:tc>
                <a:tc>
                  <a:txBody>
                    <a:bodyPr/>
                    <a:lstStyle/>
                    <a:p>
                      <a:pPr algn="ctr"/>
                      <a:r>
                        <a:rPr lang="de-DE" dirty="0" smtClean="0"/>
                        <a:t>882.000</a:t>
                      </a:r>
                      <a:r>
                        <a:rPr lang="de-DE" baseline="0" dirty="0" smtClean="0"/>
                        <a:t> €</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Steuerbefreiung (§ 13 ErbStG)</a:t>
                      </a:r>
                      <a:endParaRPr lang="de-DE" dirty="0"/>
                    </a:p>
                  </a:txBody>
                  <a:tcPr/>
                </a:tc>
                <a:tc>
                  <a:txBody>
                    <a:bodyPr/>
                    <a:lstStyle/>
                    <a:p>
                      <a:pPr algn="ctr"/>
                      <a:r>
                        <a:rPr lang="de-DE" dirty="0" smtClean="0"/>
                        <a:t>- 749.700 €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zu berücksichtigender Erbanfall</a:t>
                      </a:r>
                      <a:endParaRPr lang="de-DE" dirty="0"/>
                    </a:p>
                  </a:txBody>
                  <a:tcPr/>
                </a:tc>
                <a:tc>
                  <a:txBody>
                    <a:bodyPr/>
                    <a:lstStyle/>
                    <a:p>
                      <a:pPr algn="ctr"/>
                      <a:r>
                        <a:rPr lang="de-DE" dirty="0" smtClean="0"/>
                        <a:t>132.300 €</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Abzugsbetrag</a:t>
                      </a:r>
                      <a:endParaRPr lang="de-DE" dirty="0"/>
                    </a:p>
                  </a:txBody>
                  <a:tcPr/>
                </a:tc>
                <a:tc>
                  <a:txBody>
                    <a:bodyPr/>
                    <a:lstStyle/>
                    <a:p>
                      <a:pPr algn="ctr"/>
                      <a:r>
                        <a:rPr lang="de-DE" dirty="0" smtClean="0"/>
                        <a:t>- 150.000 €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Persönlicher Freibetrag</a:t>
                      </a:r>
                      <a:endParaRPr lang="de-DE" dirty="0"/>
                    </a:p>
                  </a:txBody>
                  <a:tcPr/>
                </a:tc>
                <a:tc>
                  <a:txBody>
                    <a:bodyPr/>
                    <a:lstStyle/>
                    <a:p>
                      <a:pPr algn="ctr"/>
                      <a:r>
                        <a:rPr lang="de-DE" dirty="0" smtClean="0"/>
                        <a:t>- 20.000 €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- 20.000 €</a:t>
                      </a:r>
                    </a:p>
                  </a:txBody>
                  <a:tcPr/>
                </a:tc>
              </a:tr>
              <a:tr h="370840">
                <a:tc>
                  <a:txBody>
                    <a:bodyPr/>
                    <a:lstStyle/>
                    <a:p>
                      <a:r>
                        <a:rPr lang="de-DE" dirty="0" smtClean="0"/>
                        <a:t>Steuerpflichtiger Erwerb</a:t>
                      </a:r>
                      <a:endParaRPr lang="de-DE" dirty="0"/>
                    </a:p>
                  </a:txBody>
                  <a:tcPr/>
                </a:tc>
                <a:tc>
                  <a:txBody>
                    <a:bodyPr/>
                    <a:lstStyle/>
                    <a:p>
                      <a:pPr algn="ctr"/>
                      <a:r>
                        <a:rPr lang="de-DE" dirty="0" smtClean="0"/>
                        <a:t>0 €</a:t>
                      </a:r>
                      <a:endParaRPr lang="de-DE" dirty="0"/>
                    </a:p>
                  </a:txBody>
                  <a:tcPr/>
                </a:tc>
                <a:tc>
                  <a:txBody>
                    <a:bodyPr/>
                    <a:lstStyle/>
                    <a:p>
                      <a:pPr algn="ctr"/>
                      <a:r>
                        <a:rPr lang="de-DE" dirty="0" smtClean="0"/>
                        <a:t>680.000 €</a:t>
                      </a:r>
                      <a:endParaRPr lang="de-DE" dirty="0"/>
                    </a:p>
                  </a:txBody>
                  <a:tcPr/>
                </a:tc>
              </a:tr>
              <a:tr h="370840">
                <a:tc>
                  <a:txBody>
                    <a:bodyPr/>
                    <a:lstStyle/>
                    <a:p>
                      <a:r>
                        <a:rPr lang="de-DE" dirty="0" smtClean="0"/>
                        <a:t>Fällige Erbschaftssteuer (30%)</a:t>
                      </a:r>
                      <a:endParaRPr lang="de-DE" dirty="0"/>
                    </a:p>
                  </a:txBody>
                  <a:tcPr/>
                </a:tc>
                <a:tc>
                  <a:txBody>
                    <a:bodyPr/>
                    <a:lstStyle/>
                    <a:p>
                      <a:pPr algn="ctr"/>
                      <a:r>
                        <a:rPr lang="de-DE" dirty="0" smtClean="0"/>
                        <a:t>0 €</a:t>
                      </a:r>
                      <a:endParaRPr lang="de-DE" dirty="0"/>
                    </a:p>
                  </a:txBody>
                  <a:tcPr/>
                </a:tc>
                <a:tc>
                  <a:txBody>
                    <a:bodyPr/>
                    <a:lstStyle/>
                    <a:p>
                      <a:pPr algn="ctr"/>
                      <a:r>
                        <a:rPr lang="de-DE" dirty="0" smtClean="0"/>
                        <a:t>204.000 €</a:t>
                      </a:r>
                      <a:endParaRPr lang="de-DE" dirty="0"/>
                    </a:p>
                  </a:txBody>
                  <a:tcPr/>
                </a:tc>
              </a:tr>
            </a:tbl>
          </a:graphicData>
        </a:graphic>
      </p:graphicFrame>
      <p:sp>
        <p:nvSpPr>
          <p:cNvPr id="7" name="Textfeld 6"/>
          <p:cNvSpPr txBox="1"/>
          <p:nvPr/>
        </p:nvSpPr>
        <p:spPr>
          <a:xfrm>
            <a:off x="1910443" y="6131379"/>
            <a:ext cx="2698175" cy="246221"/>
          </a:xfrm>
          <a:prstGeom prst="rect">
            <a:avLst/>
          </a:prstGeom>
          <a:noFill/>
        </p:spPr>
        <p:txBody>
          <a:bodyPr wrap="none" rtlCol="0">
            <a:spAutoFit/>
          </a:bodyPr>
          <a:lstStyle/>
          <a:p>
            <a:r>
              <a:rPr lang="de-DE" sz="1000" dirty="0" smtClean="0"/>
              <a:t>*Beteiligungswert geschätzt zum 31.12.2024</a:t>
            </a:r>
            <a:endParaRPr lang="de-DE" sz="1000" dirty="0"/>
          </a:p>
        </p:txBody>
      </p:sp>
    </p:spTree>
    <p:extLst>
      <p:ext uri="{BB962C8B-B14F-4D97-AF65-F5344CB8AC3E}">
        <p14:creationId xmlns:p14="http://schemas.microsoft.com/office/powerpoint/2010/main" val="15417112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0DB11324-E0A8-4199-978D-02885A0D0942}" type="slidenum">
              <a:rPr lang="de-DE" smtClean="0"/>
              <a:t>36</a:t>
            </a:fld>
            <a:endParaRPr lang="de-DE"/>
          </a:p>
        </p:txBody>
      </p:sp>
      <p:sp>
        <p:nvSpPr>
          <p:cNvPr id="3" name="Textplatzhalter 2"/>
          <p:cNvSpPr>
            <a:spLocks noGrp="1"/>
          </p:cNvSpPr>
          <p:nvPr>
            <p:ph type="body" sz="half" idx="2"/>
          </p:nvPr>
        </p:nvSpPr>
        <p:spPr/>
        <p:txBody>
          <a:bodyPr/>
          <a:lstStyle/>
          <a:p>
            <a:r>
              <a:rPr lang="de-DE" dirty="0" smtClean="0"/>
              <a:t>Beispielrechnung: Lebenspartner (unverheiratet) erhält 700.000 € (Optionsverschonung 100%)</a:t>
            </a:r>
            <a:endParaRPr lang="de-DE" b="1" dirty="0"/>
          </a:p>
          <a:p>
            <a:endParaRPr lang="de-DE" b="1" dirty="0"/>
          </a:p>
        </p:txBody>
      </p:sp>
      <p:sp>
        <p:nvSpPr>
          <p:cNvPr id="4" name="Titel 3"/>
          <p:cNvSpPr>
            <a:spLocks noGrp="1"/>
          </p:cNvSpPr>
          <p:nvPr>
            <p:ph type="title"/>
          </p:nvPr>
        </p:nvSpPr>
        <p:spPr/>
        <p:txBody>
          <a:bodyPr/>
          <a:lstStyle/>
          <a:p>
            <a:r>
              <a:rPr lang="de-DE" dirty="0" smtClean="0"/>
              <a:t>Betriebsvermögen</a:t>
            </a:r>
            <a:endParaRPr lang="de-DE" dirty="0"/>
          </a:p>
        </p:txBody>
      </p:sp>
      <p:graphicFrame>
        <p:nvGraphicFramePr>
          <p:cNvPr id="6" name="Tabelle 5"/>
          <p:cNvGraphicFramePr>
            <a:graphicFrameLocks noGrp="1"/>
          </p:cNvGraphicFramePr>
          <p:nvPr>
            <p:extLst>
              <p:ext uri="{D42A27DB-BD31-4B8C-83A1-F6EECF244321}">
                <p14:modId xmlns:p14="http://schemas.microsoft.com/office/powerpoint/2010/main" val="3975293695"/>
              </p:ext>
            </p:extLst>
          </p:nvPr>
        </p:nvGraphicFramePr>
        <p:xfrm>
          <a:off x="1713593" y="2595787"/>
          <a:ext cx="8127999" cy="3332480"/>
        </p:xfrm>
        <a:graphic>
          <a:graphicData uri="http://schemas.openxmlformats.org/drawingml/2006/table">
            <a:tbl>
              <a:tblPr firstRow="1" bandRow="1">
                <a:tableStyleId>{5C22544A-7EE6-4342-B048-85BDC9FD1C3A}</a:tableStyleId>
              </a:tblPr>
              <a:tblGrid>
                <a:gridCol w="3421743"/>
                <a:gridCol w="2498271"/>
                <a:gridCol w="2207985"/>
              </a:tblGrid>
              <a:tr h="0">
                <a:tc>
                  <a:txBody>
                    <a:bodyPr/>
                    <a:lstStyle/>
                    <a:p>
                      <a:endParaRPr lang="de-DE" dirty="0"/>
                    </a:p>
                  </a:txBody>
                  <a:tcPr/>
                </a:tc>
                <a:tc>
                  <a:txBody>
                    <a:bodyPr/>
                    <a:lstStyle/>
                    <a:p>
                      <a:pPr algn="ctr"/>
                      <a:r>
                        <a:rPr lang="de-DE" dirty="0" smtClean="0"/>
                        <a:t>AIF</a:t>
                      </a:r>
                      <a:endParaRPr lang="de-DE" dirty="0"/>
                    </a:p>
                  </a:txBody>
                  <a:tcPr/>
                </a:tc>
                <a:tc>
                  <a:txBody>
                    <a:bodyPr/>
                    <a:lstStyle/>
                    <a:p>
                      <a:pPr algn="ctr"/>
                      <a:r>
                        <a:rPr lang="de-DE" dirty="0" smtClean="0"/>
                        <a:t>Bargeld</a:t>
                      </a:r>
                      <a:endParaRPr lang="de-DE" dirty="0"/>
                    </a:p>
                  </a:txBody>
                  <a:tcPr/>
                </a:tc>
              </a:tr>
              <a:tr h="370840">
                <a:tc>
                  <a:txBody>
                    <a:bodyPr/>
                    <a:lstStyle/>
                    <a:p>
                      <a:r>
                        <a:rPr lang="de-DE" dirty="0" smtClean="0"/>
                        <a:t>Vermögen</a:t>
                      </a:r>
                      <a:endParaRPr lang="de-DE" dirty="0"/>
                    </a:p>
                  </a:txBody>
                  <a:tcPr/>
                </a:tc>
                <a:tc>
                  <a:txBody>
                    <a:bodyPr/>
                    <a:lstStyle/>
                    <a:p>
                      <a:pPr algn="ctr"/>
                      <a:r>
                        <a:rPr lang="de-DE" dirty="0" smtClean="0"/>
                        <a:t>700.000</a:t>
                      </a:r>
                      <a:r>
                        <a:rPr lang="de-DE" baseline="0" dirty="0" smtClean="0"/>
                        <a:t>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700.000</a:t>
                      </a:r>
                      <a:r>
                        <a:rPr lang="de-DE" baseline="0" dirty="0" smtClean="0"/>
                        <a:t> €</a:t>
                      </a:r>
                      <a:endParaRPr lang="de-DE" dirty="0" smtClean="0"/>
                    </a:p>
                  </a:txBody>
                  <a:tcPr/>
                </a:tc>
              </a:tr>
              <a:tr h="370840">
                <a:tc>
                  <a:txBody>
                    <a:bodyPr/>
                    <a:lstStyle/>
                    <a:p>
                      <a:r>
                        <a:rPr lang="de-DE" dirty="0" smtClean="0"/>
                        <a:t>Steuerlicher Wert*</a:t>
                      </a:r>
                      <a:endParaRPr lang="de-DE" dirty="0"/>
                    </a:p>
                  </a:txBody>
                  <a:tcPr/>
                </a:tc>
                <a:tc>
                  <a:txBody>
                    <a:bodyPr/>
                    <a:lstStyle/>
                    <a:p>
                      <a:pPr algn="ctr"/>
                      <a:r>
                        <a:rPr lang="de-DE" dirty="0" smtClean="0"/>
                        <a:t>882.000</a:t>
                      </a:r>
                      <a:r>
                        <a:rPr lang="de-DE" baseline="0" dirty="0" smtClean="0"/>
                        <a:t> €</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Steuerbefreiung (§ 13 ErbStG)</a:t>
                      </a:r>
                      <a:endParaRPr lang="de-DE" dirty="0"/>
                    </a:p>
                  </a:txBody>
                  <a:tcPr/>
                </a:tc>
                <a:tc>
                  <a:txBody>
                    <a:bodyPr/>
                    <a:lstStyle/>
                    <a:p>
                      <a:pPr algn="ctr"/>
                      <a:r>
                        <a:rPr lang="de-DE" dirty="0" smtClean="0"/>
                        <a:t>- 882.000 €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zu berücksichtigender Erbanfall</a:t>
                      </a:r>
                      <a:endParaRPr lang="de-DE" dirty="0"/>
                    </a:p>
                  </a:txBody>
                  <a:tcPr/>
                </a:tc>
                <a:tc>
                  <a:txBody>
                    <a:bodyPr/>
                    <a:lstStyle/>
                    <a:p>
                      <a:pPr algn="ctr"/>
                      <a:r>
                        <a:rPr lang="de-DE" smtClean="0"/>
                        <a:t>0 </a:t>
                      </a:r>
                      <a:r>
                        <a:rPr lang="de-DE" dirty="0" smtClean="0"/>
                        <a:t>€</a:t>
                      </a:r>
                      <a:endParaRPr lang="de-DE" dirty="0"/>
                    </a:p>
                  </a:txBody>
                  <a:tcPr/>
                </a:tc>
                <a:tc>
                  <a:txBody>
                    <a:bodyPr/>
                    <a:lstStyle/>
                    <a:p>
                      <a:pPr algn="ctr"/>
                      <a:r>
                        <a:rPr lang="de-DE" dirty="0" smtClean="0"/>
                        <a:t>700.000 €</a:t>
                      </a:r>
                      <a:endParaRPr lang="de-DE" dirty="0"/>
                    </a:p>
                  </a:txBody>
                  <a:tcPr/>
                </a:tc>
              </a:tr>
              <a:tr h="370840">
                <a:tc>
                  <a:txBody>
                    <a:bodyPr/>
                    <a:lstStyle/>
                    <a:p>
                      <a:r>
                        <a:rPr lang="de-DE" dirty="0" smtClean="0"/>
                        <a:t>Abzugsbetrag</a:t>
                      </a:r>
                      <a:endParaRPr lang="de-DE" dirty="0"/>
                    </a:p>
                  </a:txBody>
                  <a:tcPr/>
                </a:tc>
                <a:tc>
                  <a:txBody>
                    <a:bodyPr/>
                    <a:lstStyle/>
                    <a:p>
                      <a:pPr algn="ctr"/>
                      <a:r>
                        <a:rPr lang="de-DE" dirty="0" smtClean="0"/>
                        <a:t>- 150.000 €</a:t>
                      </a:r>
                      <a:endParaRPr lang="de-DE" dirty="0"/>
                    </a:p>
                  </a:txBody>
                  <a:tcPr/>
                </a:tc>
                <a:tc>
                  <a:txBody>
                    <a:bodyPr/>
                    <a:lstStyle/>
                    <a:p>
                      <a:pPr algn="ctr"/>
                      <a:r>
                        <a:rPr lang="de-DE" dirty="0" smtClean="0"/>
                        <a:t>0 €</a:t>
                      </a:r>
                      <a:endParaRPr lang="de-DE" dirty="0"/>
                    </a:p>
                  </a:txBody>
                  <a:tcPr/>
                </a:tc>
              </a:tr>
              <a:tr h="370840">
                <a:tc>
                  <a:txBody>
                    <a:bodyPr/>
                    <a:lstStyle/>
                    <a:p>
                      <a:r>
                        <a:rPr lang="de-DE" dirty="0" smtClean="0"/>
                        <a:t>Persönlicher Freibetrag</a:t>
                      </a:r>
                      <a:endParaRPr lang="de-DE" dirty="0"/>
                    </a:p>
                  </a:txBody>
                  <a:tcPr/>
                </a:tc>
                <a:tc>
                  <a:txBody>
                    <a:bodyPr/>
                    <a:lstStyle/>
                    <a:p>
                      <a:pPr algn="ctr"/>
                      <a:r>
                        <a:rPr lang="de-DE" dirty="0" smtClean="0"/>
                        <a:t>- 20.000 €</a:t>
                      </a:r>
                      <a:endParaRPr lang="de-DE" dirty="0"/>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t>- 20.000 €</a:t>
                      </a:r>
                    </a:p>
                  </a:txBody>
                  <a:tcPr/>
                </a:tc>
              </a:tr>
              <a:tr h="370840">
                <a:tc>
                  <a:txBody>
                    <a:bodyPr/>
                    <a:lstStyle/>
                    <a:p>
                      <a:r>
                        <a:rPr lang="de-DE" dirty="0" smtClean="0"/>
                        <a:t>Steuerpflichtiger Erwerb</a:t>
                      </a:r>
                      <a:endParaRPr lang="de-DE" dirty="0"/>
                    </a:p>
                  </a:txBody>
                  <a:tcPr/>
                </a:tc>
                <a:tc>
                  <a:txBody>
                    <a:bodyPr/>
                    <a:lstStyle/>
                    <a:p>
                      <a:pPr algn="ctr"/>
                      <a:r>
                        <a:rPr lang="de-DE" dirty="0" smtClean="0"/>
                        <a:t>0 €</a:t>
                      </a:r>
                      <a:endParaRPr lang="de-DE" dirty="0"/>
                    </a:p>
                  </a:txBody>
                  <a:tcPr/>
                </a:tc>
                <a:tc>
                  <a:txBody>
                    <a:bodyPr/>
                    <a:lstStyle/>
                    <a:p>
                      <a:pPr algn="ctr"/>
                      <a:r>
                        <a:rPr lang="de-DE" dirty="0" smtClean="0"/>
                        <a:t>680.000 €</a:t>
                      </a:r>
                      <a:endParaRPr lang="de-DE" dirty="0"/>
                    </a:p>
                  </a:txBody>
                  <a:tcPr/>
                </a:tc>
              </a:tr>
              <a:tr h="370840">
                <a:tc>
                  <a:txBody>
                    <a:bodyPr/>
                    <a:lstStyle/>
                    <a:p>
                      <a:r>
                        <a:rPr lang="de-DE" dirty="0" smtClean="0"/>
                        <a:t>Fällige Erbschaftssteuer (30%)</a:t>
                      </a:r>
                      <a:endParaRPr lang="de-DE" dirty="0"/>
                    </a:p>
                  </a:txBody>
                  <a:tcPr/>
                </a:tc>
                <a:tc>
                  <a:txBody>
                    <a:bodyPr/>
                    <a:lstStyle/>
                    <a:p>
                      <a:pPr algn="ctr"/>
                      <a:r>
                        <a:rPr lang="de-DE" dirty="0" smtClean="0"/>
                        <a:t>0 €</a:t>
                      </a:r>
                      <a:endParaRPr lang="de-DE" dirty="0"/>
                    </a:p>
                  </a:txBody>
                  <a:tcPr/>
                </a:tc>
                <a:tc>
                  <a:txBody>
                    <a:bodyPr/>
                    <a:lstStyle/>
                    <a:p>
                      <a:pPr algn="ctr"/>
                      <a:r>
                        <a:rPr lang="de-DE" dirty="0" smtClean="0"/>
                        <a:t>204.000 €</a:t>
                      </a:r>
                      <a:endParaRPr lang="de-DE" dirty="0"/>
                    </a:p>
                  </a:txBody>
                  <a:tcPr/>
                </a:tc>
              </a:tr>
            </a:tbl>
          </a:graphicData>
        </a:graphic>
      </p:graphicFrame>
      <p:sp>
        <p:nvSpPr>
          <p:cNvPr id="7" name="Textfeld 6"/>
          <p:cNvSpPr txBox="1"/>
          <p:nvPr/>
        </p:nvSpPr>
        <p:spPr>
          <a:xfrm>
            <a:off x="1910443" y="6131379"/>
            <a:ext cx="2698175" cy="246221"/>
          </a:xfrm>
          <a:prstGeom prst="rect">
            <a:avLst/>
          </a:prstGeom>
          <a:noFill/>
        </p:spPr>
        <p:txBody>
          <a:bodyPr wrap="none" rtlCol="0">
            <a:spAutoFit/>
          </a:bodyPr>
          <a:lstStyle/>
          <a:p>
            <a:r>
              <a:rPr lang="de-DE" sz="1000" dirty="0" smtClean="0"/>
              <a:t>*Beteiligungswert geschätzt zum 31.12.2024</a:t>
            </a:r>
            <a:endParaRPr lang="de-DE" sz="1000" dirty="0"/>
          </a:p>
        </p:txBody>
      </p:sp>
    </p:spTree>
    <p:extLst>
      <p:ext uri="{BB962C8B-B14F-4D97-AF65-F5344CB8AC3E}">
        <p14:creationId xmlns:p14="http://schemas.microsoft.com/office/powerpoint/2010/main" val="28648826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37</a:t>
            </a:fld>
            <a:endParaRPr lang="de-DE" dirty="0"/>
          </a:p>
        </p:txBody>
      </p:sp>
      <p:sp>
        <p:nvSpPr>
          <p:cNvPr id="3" name="Textplatzhalter 2"/>
          <p:cNvSpPr>
            <a:spLocks noGrp="1"/>
          </p:cNvSpPr>
          <p:nvPr>
            <p:ph type="body" sz="quarter" idx="10"/>
          </p:nvPr>
        </p:nvSpPr>
        <p:spPr/>
        <p:txBody>
          <a:bodyPr/>
          <a:lstStyle/>
          <a:p>
            <a:r>
              <a:rPr lang="de-DE" dirty="0" smtClean="0"/>
              <a:t>Lebenslange RLV</a:t>
            </a:r>
            <a:endParaRPr lang="de-DE" dirty="0"/>
          </a:p>
        </p:txBody>
      </p:sp>
      <p:sp>
        <p:nvSpPr>
          <p:cNvPr id="4" name="Textplatzhalter 3"/>
          <p:cNvSpPr>
            <a:spLocks noGrp="1"/>
          </p:cNvSpPr>
          <p:nvPr>
            <p:ph type="body" sz="half" idx="2"/>
          </p:nvPr>
        </p:nvSpPr>
        <p:spPr/>
        <p:txBody>
          <a:bodyPr/>
          <a:lstStyle/>
          <a:p>
            <a:pPr marL="342900" indent="-342900">
              <a:buFont typeface="Wingdings" panose="05000000000000000000" pitchFamily="2" charset="2"/>
              <a:buChar char="§"/>
            </a:pPr>
            <a:r>
              <a:rPr lang="de-DE" dirty="0" smtClean="0"/>
              <a:t>Allianz lebenslange </a:t>
            </a:r>
            <a:r>
              <a:rPr lang="de-DE" dirty="0" err="1" smtClean="0"/>
              <a:t>RisikoLebensversicherung</a:t>
            </a:r>
            <a:endParaRPr lang="de-DE" dirty="0"/>
          </a:p>
        </p:txBody>
      </p:sp>
      <p:sp>
        <p:nvSpPr>
          <p:cNvPr id="5" name="Titel 4"/>
          <p:cNvSpPr>
            <a:spLocks noGrp="1"/>
          </p:cNvSpPr>
          <p:nvPr>
            <p:ph type="title"/>
          </p:nvPr>
        </p:nvSpPr>
        <p:spPr/>
        <p:txBody>
          <a:bodyPr/>
          <a:lstStyle/>
          <a:p>
            <a:r>
              <a:rPr lang="de-DE" dirty="0" smtClean="0"/>
              <a:t>Konkrete Produktlösungen</a:t>
            </a:r>
            <a:endParaRPr lang="de-DE" dirty="0"/>
          </a:p>
        </p:txBody>
      </p:sp>
    </p:spTree>
    <p:extLst>
      <p:ext uri="{BB962C8B-B14F-4D97-AF65-F5344CB8AC3E}">
        <p14:creationId xmlns:p14="http://schemas.microsoft.com/office/powerpoint/2010/main" val="370519956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38</a:t>
            </a:fld>
            <a:endParaRPr lang="de-DE" dirty="0"/>
          </a:p>
        </p:txBody>
      </p:sp>
      <p:sp>
        <p:nvSpPr>
          <p:cNvPr id="4" name="Textplatzhalter 3"/>
          <p:cNvSpPr>
            <a:spLocks noGrp="1"/>
          </p:cNvSpPr>
          <p:nvPr>
            <p:ph type="body" sz="half" idx="2"/>
          </p:nvPr>
        </p:nvSpPr>
        <p:spPr>
          <a:xfrm>
            <a:off x="369358" y="1646645"/>
            <a:ext cx="10975676" cy="4559946"/>
          </a:xfrm>
        </p:spPr>
        <p:txBody>
          <a:bodyPr/>
          <a:lstStyle/>
          <a:p>
            <a:pPr marL="285750" indent="-285750">
              <a:buFontTx/>
              <a:buChar char="-"/>
            </a:pPr>
            <a:r>
              <a:rPr lang="de-DE" dirty="0" smtClean="0"/>
              <a:t>Kapital bei Tod lebenslang versichert</a:t>
            </a:r>
            <a:r>
              <a:rPr lang="de-DE" dirty="0"/>
              <a:t/>
            </a:r>
            <a:br>
              <a:rPr lang="de-DE" dirty="0"/>
            </a:br>
            <a:endParaRPr lang="de-DE" dirty="0"/>
          </a:p>
          <a:p>
            <a:pPr marL="285750" indent="-285750">
              <a:buFontTx/>
              <a:buChar char="-"/>
            </a:pPr>
            <a:r>
              <a:rPr lang="de-DE" dirty="0" smtClean="0"/>
              <a:t>Gezahlt wird Garantiekapital + Schlussüberschuss + Beteiligung an der Bewertungsreserve</a:t>
            </a:r>
            <a:r>
              <a:rPr lang="de-DE" dirty="0"/>
              <a:t/>
            </a:r>
            <a:br>
              <a:rPr lang="de-DE" dirty="0"/>
            </a:br>
            <a:endParaRPr lang="de-DE" dirty="0"/>
          </a:p>
          <a:p>
            <a:pPr marL="285750" indent="-285750">
              <a:buFontTx/>
              <a:buChar char="-"/>
            </a:pPr>
            <a:r>
              <a:rPr lang="de-DE" dirty="0" smtClean="0"/>
              <a:t>Monatliche Beitragszahlung (abgekürzt) möglich</a:t>
            </a:r>
            <a:r>
              <a:rPr lang="de-DE" dirty="0"/>
              <a:t/>
            </a:r>
            <a:br>
              <a:rPr lang="de-DE" dirty="0"/>
            </a:br>
            <a:endParaRPr lang="de-DE" dirty="0"/>
          </a:p>
          <a:p>
            <a:pPr marL="285750" indent="-285750">
              <a:buFontTx/>
              <a:buChar char="-"/>
            </a:pPr>
            <a:r>
              <a:rPr lang="de-DE" dirty="0" smtClean="0"/>
              <a:t>Entnahmen möglich</a:t>
            </a:r>
            <a:endParaRPr lang="de-DE" dirty="0"/>
          </a:p>
          <a:p>
            <a:pPr marL="285750" indent="-285750">
              <a:buFontTx/>
              <a:buChar char="-"/>
            </a:pP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Die lebenslange RLV</a:t>
            </a:r>
            <a:endParaRPr lang="de-DE" b="1" dirty="0"/>
          </a:p>
        </p:txBody>
      </p:sp>
    </p:spTree>
    <p:extLst>
      <p:ext uri="{BB962C8B-B14F-4D97-AF65-F5344CB8AC3E}">
        <p14:creationId xmlns:p14="http://schemas.microsoft.com/office/powerpoint/2010/main" val="4117734207"/>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39</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b="1" u="sng" dirty="0" smtClean="0"/>
              <a:t>Beispiel Allianz</a:t>
            </a:r>
            <a:r>
              <a:rPr lang="de-DE" dirty="0"/>
              <a:t/>
            </a:r>
            <a:br>
              <a:rPr lang="de-DE" dirty="0"/>
            </a:br>
            <a:endParaRPr lang="de-DE" dirty="0" smtClean="0"/>
          </a:p>
          <a:p>
            <a:r>
              <a:rPr lang="de-DE" dirty="0" smtClean="0"/>
              <a:t>Geb. 1.1.1960, Beginn 1.11.2023, </a:t>
            </a:r>
            <a:r>
              <a:rPr lang="de-DE" dirty="0"/>
              <a:t>B</a:t>
            </a:r>
            <a:r>
              <a:rPr lang="de-DE" dirty="0" smtClean="0"/>
              <a:t>eitragszahldauer 27 Jahre, Beitrag 534,70 € mtl.</a:t>
            </a:r>
            <a:br>
              <a:rPr lang="de-DE" dirty="0" smtClean="0"/>
            </a:br>
            <a:r>
              <a:rPr lang="de-DE" dirty="0" smtClean="0"/>
              <a:t>Garantiekapital 100.000,- €</a:t>
            </a:r>
          </a:p>
          <a:p>
            <a:endParaRPr lang="de-DE" dirty="0"/>
          </a:p>
          <a:p>
            <a:pPr marL="285750" indent="-285750">
              <a:buFontTx/>
              <a:buChar char="-"/>
            </a:pP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Die lebenslange RLV</a:t>
            </a:r>
            <a:endParaRPr lang="de-DE" b="1" dirty="0"/>
          </a:p>
        </p:txBody>
      </p:sp>
      <p:graphicFrame>
        <p:nvGraphicFramePr>
          <p:cNvPr id="3" name="Tabelle 2"/>
          <p:cNvGraphicFramePr>
            <a:graphicFrameLocks noGrp="1"/>
          </p:cNvGraphicFramePr>
          <p:nvPr>
            <p:extLst/>
          </p:nvPr>
        </p:nvGraphicFramePr>
        <p:xfrm>
          <a:off x="1648278" y="3544509"/>
          <a:ext cx="8127999" cy="2225040"/>
        </p:xfrm>
        <a:graphic>
          <a:graphicData uri="http://schemas.openxmlformats.org/drawingml/2006/table">
            <a:tbl>
              <a:tblPr firstRow="1" bandRow="1">
                <a:tableStyleId>{5C22544A-7EE6-4342-B048-85BDC9FD1C3A}</a:tableStyleId>
              </a:tblPr>
              <a:tblGrid>
                <a:gridCol w="1152072"/>
                <a:gridCol w="2873828"/>
                <a:gridCol w="4102099"/>
              </a:tblGrid>
              <a:tr h="370840">
                <a:tc>
                  <a:txBody>
                    <a:bodyPr/>
                    <a:lstStyle/>
                    <a:p>
                      <a:pPr algn="ctr"/>
                      <a:r>
                        <a:rPr lang="de-DE" dirty="0" smtClean="0"/>
                        <a:t>Jahr</a:t>
                      </a:r>
                      <a:endParaRPr lang="de-DE" dirty="0"/>
                    </a:p>
                  </a:txBody>
                  <a:tcPr/>
                </a:tc>
                <a:tc>
                  <a:txBody>
                    <a:bodyPr/>
                    <a:lstStyle/>
                    <a:p>
                      <a:pPr algn="ctr"/>
                      <a:r>
                        <a:rPr lang="de-DE" dirty="0" smtClean="0"/>
                        <a:t>Monatlicher Beitrag</a:t>
                      </a:r>
                      <a:endParaRPr lang="de-DE" dirty="0"/>
                    </a:p>
                  </a:txBody>
                  <a:tcPr/>
                </a:tc>
                <a:tc>
                  <a:txBody>
                    <a:bodyPr/>
                    <a:lstStyle/>
                    <a:p>
                      <a:pPr algn="ctr"/>
                      <a:r>
                        <a:rPr lang="de-DE" dirty="0" smtClean="0"/>
                        <a:t>Einmaliges Gesamtkapital bei Tod</a:t>
                      </a:r>
                      <a:endParaRPr lang="de-DE" dirty="0"/>
                    </a:p>
                  </a:txBody>
                  <a:tcPr/>
                </a:tc>
              </a:tr>
              <a:tr h="370840">
                <a:tc>
                  <a:txBody>
                    <a:bodyPr/>
                    <a:lstStyle/>
                    <a:p>
                      <a:r>
                        <a:rPr lang="de-DE" dirty="0" smtClean="0">
                          <a:solidFill>
                            <a:srgbClr val="1D2D4B"/>
                          </a:solidFill>
                        </a:rPr>
                        <a:t>2023</a:t>
                      </a:r>
                      <a:endParaRPr lang="de-DE" dirty="0">
                        <a:solidFill>
                          <a:srgbClr val="1D2D4B"/>
                        </a:solidFill>
                      </a:endParaRPr>
                    </a:p>
                  </a:txBody>
                  <a:tcPr/>
                </a:tc>
                <a:tc>
                  <a:txBody>
                    <a:bodyPr/>
                    <a:lstStyle/>
                    <a:p>
                      <a:pPr algn="r"/>
                      <a:r>
                        <a:rPr lang="de-DE" dirty="0" smtClean="0">
                          <a:solidFill>
                            <a:srgbClr val="1D2D4B"/>
                          </a:solidFill>
                        </a:rPr>
                        <a:t>534,70 €</a:t>
                      </a:r>
                      <a:endParaRPr lang="de-DE" dirty="0">
                        <a:solidFill>
                          <a:srgbClr val="1D2D4B"/>
                        </a:solidFill>
                      </a:endParaRPr>
                    </a:p>
                  </a:txBody>
                  <a:tcPr/>
                </a:tc>
                <a:tc>
                  <a:txBody>
                    <a:bodyPr/>
                    <a:lstStyle/>
                    <a:p>
                      <a:pPr algn="r"/>
                      <a:r>
                        <a:rPr lang="de-DE" dirty="0" smtClean="0">
                          <a:solidFill>
                            <a:srgbClr val="1D2D4B"/>
                          </a:solidFill>
                        </a:rPr>
                        <a:t>100.005,97 €</a:t>
                      </a:r>
                      <a:endParaRPr lang="de-DE" dirty="0">
                        <a:solidFill>
                          <a:srgbClr val="1D2D4B"/>
                        </a:solidFill>
                      </a:endParaRPr>
                    </a:p>
                  </a:txBody>
                  <a:tcPr/>
                </a:tc>
              </a:tr>
              <a:tr h="370840">
                <a:tc>
                  <a:txBody>
                    <a:bodyPr/>
                    <a:lstStyle/>
                    <a:p>
                      <a:r>
                        <a:rPr lang="de-DE" dirty="0" smtClean="0">
                          <a:solidFill>
                            <a:srgbClr val="1D2D4B"/>
                          </a:solidFill>
                        </a:rPr>
                        <a:t>2033</a:t>
                      </a:r>
                      <a:endParaRPr lang="de-DE" dirty="0">
                        <a:solidFill>
                          <a:srgbClr val="1D2D4B"/>
                        </a:solidFill>
                      </a:endParaRPr>
                    </a:p>
                  </a:txBody>
                  <a:tcPr/>
                </a:tc>
                <a:tc>
                  <a:txBody>
                    <a:bodyPr/>
                    <a:lstStyle/>
                    <a:p>
                      <a:pPr algn="r"/>
                      <a:r>
                        <a:rPr lang="de-DE" dirty="0" smtClean="0">
                          <a:solidFill>
                            <a:srgbClr val="1D2D4B"/>
                          </a:solidFill>
                        </a:rPr>
                        <a:t>534,70 €</a:t>
                      </a:r>
                      <a:endParaRPr lang="de-DE" dirty="0">
                        <a:solidFill>
                          <a:srgbClr val="1D2D4B"/>
                        </a:solidFill>
                      </a:endParaRPr>
                    </a:p>
                  </a:txBody>
                  <a:tcPr/>
                </a:tc>
                <a:tc>
                  <a:txBody>
                    <a:bodyPr/>
                    <a:lstStyle/>
                    <a:p>
                      <a:pPr algn="r"/>
                      <a:r>
                        <a:rPr lang="de-DE" dirty="0" smtClean="0">
                          <a:solidFill>
                            <a:srgbClr val="1D2D4B"/>
                          </a:solidFill>
                        </a:rPr>
                        <a:t>106.401,72 €</a:t>
                      </a:r>
                      <a:endParaRPr lang="de-DE" dirty="0">
                        <a:solidFill>
                          <a:srgbClr val="1D2D4B"/>
                        </a:solidFill>
                      </a:endParaRPr>
                    </a:p>
                  </a:txBody>
                  <a:tcPr/>
                </a:tc>
              </a:tr>
              <a:tr h="370840">
                <a:tc>
                  <a:txBody>
                    <a:bodyPr/>
                    <a:lstStyle/>
                    <a:p>
                      <a:r>
                        <a:rPr lang="de-DE" dirty="0" smtClean="0">
                          <a:solidFill>
                            <a:srgbClr val="1D2D4B"/>
                          </a:solidFill>
                        </a:rPr>
                        <a:t>2043</a:t>
                      </a:r>
                      <a:endParaRPr lang="de-DE" dirty="0">
                        <a:solidFill>
                          <a:srgbClr val="1D2D4B"/>
                        </a:solidFill>
                      </a:endParaRPr>
                    </a:p>
                  </a:txBody>
                  <a:tcPr/>
                </a:tc>
                <a:tc>
                  <a:txBody>
                    <a:bodyPr/>
                    <a:lstStyle/>
                    <a:p>
                      <a:pPr algn="r"/>
                      <a:r>
                        <a:rPr lang="de-DE" dirty="0" smtClean="0">
                          <a:solidFill>
                            <a:srgbClr val="1D2D4B"/>
                          </a:solidFill>
                        </a:rPr>
                        <a:t>534,70 €</a:t>
                      </a:r>
                      <a:endParaRPr lang="de-DE" dirty="0">
                        <a:solidFill>
                          <a:srgbClr val="1D2D4B"/>
                        </a:solidFill>
                      </a:endParaRPr>
                    </a:p>
                  </a:txBody>
                  <a:tcPr/>
                </a:tc>
                <a:tc>
                  <a:txBody>
                    <a:bodyPr/>
                    <a:lstStyle/>
                    <a:p>
                      <a:pPr algn="r"/>
                      <a:r>
                        <a:rPr lang="de-DE" dirty="0" smtClean="0">
                          <a:solidFill>
                            <a:srgbClr val="1D2D4B"/>
                          </a:solidFill>
                        </a:rPr>
                        <a:t>124.120,16 €</a:t>
                      </a:r>
                      <a:endParaRPr lang="de-DE" dirty="0">
                        <a:solidFill>
                          <a:srgbClr val="1D2D4B"/>
                        </a:solidFill>
                      </a:endParaRPr>
                    </a:p>
                  </a:txBody>
                  <a:tcPr/>
                </a:tc>
              </a:tr>
              <a:tr h="370840">
                <a:tc>
                  <a:txBody>
                    <a:bodyPr/>
                    <a:lstStyle/>
                    <a:p>
                      <a:r>
                        <a:rPr lang="de-DE" dirty="0" smtClean="0">
                          <a:solidFill>
                            <a:srgbClr val="1D2D4B"/>
                          </a:solidFill>
                        </a:rPr>
                        <a:t>2053</a:t>
                      </a:r>
                      <a:endParaRPr lang="de-DE" dirty="0">
                        <a:solidFill>
                          <a:srgbClr val="1D2D4B"/>
                        </a:solidFill>
                      </a:endParaRPr>
                    </a:p>
                  </a:txBody>
                  <a:tcPr/>
                </a:tc>
                <a:tc>
                  <a:txBody>
                    <a:bodyPr/>
                    <a:lstStyle/>
                    <a:p>
                      <a:pPr algn="r"/>
                      <a:r>
                        <a:rPr lang="de-DE" dirty="0" smtClean="0">
                          <a:solidFill>
                            <a:srgbClr val="1D2D4B"/>
                          </a:solidFill>
                        </a:rPr>
                        <a:t>0 €</a:t>
                      </a:r>
                      <a:endParaRPr lang="de-DE" dirty="0">
                        <a:solidFill>
                          <a:srgbClr val="1D2D4B"/>
                        </a:solidFill>
                      </a:endParaRPr>
                    </a:p>
                  </a:txBody>
                  <a:tcPr/>
                </a:tc>
                <a:tc>
                  <a:txBody>
                    <a:bodyPr/>
                    <a:lstStyle/>
                    <a:p>
                      <a:pPr algn="r"/>
                      <a:r>
                        <a:rPr lang="de-DE" dirty="0" smtClean="0">
                          <a:solidFill>
                            <a:srgbClr val="1D2D4B"/>
                          </a:solidFill>
                        </a:rPr>
                        <a:t>153.550,94 €</a:t>
                      </a:r>
                      <a:endParaRPr lang="de-DE" dirty="0">
                        <a:solidFill>
                          <a:srgbClr val="1D2D4B"/>
                        </a:solidFill>
                      </a:endParaRPr>
                    </a:p>
                  </a:txBody>
                  <a:tcPr/>
                </a:tc>
              </a:tr>
              <a:tr h="370840">
                <a:tc>
                  <a:txBody>
                    <a:bodyPr/>
                    <a:lstStyle/>
                    <a:p>
                      <a:r>
                        <a:rPr lang="de-DE" dirty="0" smtClean="0">
                          <a:solidFill>
                            <a:srgbClr val="1D2D4B"/>
                          </a:solidFill>
                        </a:rPr>
                        <a:t>2058</a:t>
                      </a:r>
                      <a:endParaRPr lang="de-DE" dirty="0">
                        <a:solidFill>
                          <a:srgbClr val="1D2D4B"/>
                        </a:solidFill>
                      </a:endParaRPr>
                    </a:p>
                  </a:txBody>
                  <a:tcPr/>
                </a:tc>
                <a:tc>
                  <a:txBody>
                    <a:bodyPr/>
                    <a:lstStyle/>
                    <a:p>
                      <a:pPr algn="r"/>
                      <a:r>
                        <a:rPr lang="de-DE" dirty="0" smtClean="0">
                          <a:solidFill>
                            <a:srgbClr val="1D2D4B"/>
                          </a:solidFill>
                        </a:rPr>
                        <a:t>0 €</a:t>
                      </a:r>
                      <a:endParaRPr lang="de-DE" dirty="0">
                        <a:solidFill>
                          <a:srgbClr val="1D2D4B"/>
                        </a:solidFill>
                      </a:endParaRPr>
                    </a:p>
                  </a:txBody>
                  <a:tcPr/>
                </a:tc>
                <a:tc>
                  <a:txBody>
                    <a:bodyPr/>
                    <a:lstStyle/>
                    <a:p>
                      <a:pPr algn="r"/>
                      <a:r>
                        <a:rPr lang="de-DE" dirty="0" smtClean="0">
                          <a:solidFill>
                            <a:srgbClr val="1D2D4B"/>
                          </a:solidFill>
                        </a:rPr>
                        <a:t>170.875,15 €</a:t>
                      </a:r>
                      <a:endParaRPr lang="de-DE" dirty="0">
                        <a:solidFill>
                          <a:srgbClr val="1D2D4B"/>
                        </a:solidFill>
                      </a:endParaRPr>
                    </a:p>
                  </a:txBody>
                  <a:tcPr/>
                </a:tc>
              </a:tr>
            </a:tbl>
          </a:graphicData>
        </a:graphic>
      </p:graphicFrame>
    </p:spTree>
    <p:extLst>
      <p:ext uri="{BB962C8B-B14F-4D97-AF65-F5344CB8AC3E}">
        <p14:creationId xmlns:p14="http://schemas.microsoft.com/office/powerpoint/2010/main" val="31328596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Nachlass- und Erbschaftsplanung mit Versicherungen</a:t>
            </a:r>
            <a:endParaRPr lang="de-DE" b="1" dirty="0"/>
          </a:p>
        </p:txBody>
      </p:sp>
      <p:sp>
        <p:nvSpPr>
          <p:cNvPr id="6" name="Textfeld 5"/>
          <p:cNvSpPr txBox="1"/>
          <p:nvPr/>
        </p:nvSpPr>
        <p:spPr>
          <a:xfrm>
            <a:off x="369358" y="1595338"/>
            <a:ext cx="10667097" cy="4832092"/>
          </a:xfrm>
          <a:prstGeom prst="rect">
            <a:avLst/>
          </a:prstGeom>
          <a:noFill/>
        </p:spPr>
        <p:txBody>
          <a:bodyPr wrap="square" rtlCol="0">
            <a:spAutoFit/>
          </a:bodyPr>
          <a:lstStyle/>
          <a:p>
            <a:r>
              <a:rPr lang="de-DE" sz="2400" b="1" u="sng" dirty="0" smtClean="0">
                <a:solidFill>
                  <a:srgbClr val="1D2D4B"/>
                </a:solidFill>
              </a:rPr>
              <a:t>Gestaltungsmöglichkeiten</a:t>
            </a:r>
          </a:p>
          <a:p>
            <a:endParaRPr lang="de-DE" sz="2400" b="1" u="sng" dirty="0" smtClean="0">
              <a:solidFill>
                <a:srgbClr val="1D2D4B"/>
              </a:solidFill>
            </a:endParaRPr>
          </a:p>
          <a:p>
            <a:pPr marL="285750" indent="-285750">
              <a:buFont typeface="Wingdings" panose="05000000000000000000" pitchFamily="2" charset="2"/>
              <a:buChar char="§"/>
            </a:pPr>
            <a:r>
              <a:rPr lang="de-DE" sz="2000" b="0" dirty="0" smtClean="0">
                <a:solidFill>
                  <a:srgbClr val="1D2D4B"/>
                </a:solidFill>
              </a:rPr>
              <a:t>Todesfallabsicherung</a:t>
            </a:r>
          </a:p>
          <a:p>
            <a:pPr marL="285750" lvl="0" indent="-285750">
              <a:buFont typeface="Wingdings" panose="05000000000000000000" pitchFamily="2" charset="2"/>
              <a:buChar char="§"/>
            </a:pPr>
            <a:endParaRPr lang="de-DE" sz="2000" b="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Insolvenzabsicherung (Unwiderrufliches Bezugsrecht)</a:t>
            </a:r>
          </a:p>
          <a:p>
            <a:pPr lvl="0"/>
            <a:endParaRPr lang="de-DE" sz="2000" dirty="0" smtClean="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Überkreuz-Versicherung</a:t>
            </a:r>
          </a:p>
          <a:p>
            <a:pPr lvl="0"/>
            <a:endParaRPr lang="de-DE" sz="2000" b="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Schenkung mit Nießbrauch</a:t>
            </a:r>
          </a:p>
          <a:p>
            <a:pPr marL="285750" lvl="0" indent="-285750">
              <a:buFont typeface="Wingdings" panose="05000000000000000000" pitchFamily="2" charset="2"/>
              <a:buChar char="§"/>
            </a:pPr>
            <a:endParaRPr lang="de-DE" sz="200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Rentenschenkung</a:t>
            </a:r>
          </a:p>
          <a:p>
            <a:pPr marL="285750" lvl="0" indent="-285750">
              <a:buFont typeface="Wingdings" panose="05000000000000000000" pitchFamily="2" charset="2"/>
              <a:buChar char="§"/>
            </a:pPr>
            <a:endParaRPr lang="de-DE" sz="2000" dirty="0">
              <a:solidFill>
                <a:srgbClr val="1D2D4B"/>
              </a:solidFill>
            </a:endParaRPr>
          </a:p>
          <a:p>
            <a:pPr marL="285750" lvl="0" indent="-285750">
              <a:buFont typeface="Wingdings" panose="05000000000000000000" pitchFamily="2" charset="2"/>
              <a:buChar char="§"/>
            </a:pPr>
            <a:r>
              <a:rPr lang="de-DE" sz="2000" b="0" dirty="0" smtClean="0">
                <a:solidFill>
                  <a:srgbClr val="1D2D4B"/>
                </a:solidFill>
              </a:rPr>
              <a:t>Schenkung mit Veto-Recht</a:t>
            </a:r>
          </a:p>
          <a:p>
            <a:pPr marL="285750" lvl="0" indent="-285750">
              <a:buFont typeface="Wingdings" panose="05000000000000000000" pitchFamily="2" charset="2"/>
              <a:buChar char="§"/>
            </a:pPr>
            <a:endParaRPr lang="de-DE" sz="2000" b="0" dirty="0" smtClean="0">
              <a:solidFill>
                <a:srgbClr val="1D2D4B"/>
              </a:solidFill>
            </a:endParaRPr>
          </a:p>
          <a:p>
            <a:pPr marL="285750" lvl="0" indent="-285750">
              <a:buFont typeface="Wingdings" panose="05000000000000000000" pitchFamily="2" charset="2"/>
              <a:buChar char="§"/>
            </a:pPr>
            <a:r>
              <a:rPr lang="de-DE" sz="2000" dirty="0" smtClean="0">
                <a:solidFill>
                  <a:srgbClr val="1D2D4B"/>
                </a:solidFill>
              </a:rPr>
              <a:t>Steuerfreie Anlage</a:t>
            </a:r>
            <a:endParaRPr lang="de-DE" sz="2000" b="0" dirty="0">
              <a:solidFill>
                <a:srgbClr val="1D2D4B"/>
              </a:solidFill>
            </a:endParaRPr>
          </a:p>
        </p:txBody>
      </p:sp>
    </p:spTree>
    <p:extLst>
      <p:ext uri="{BB962C8B-B14F-4D97-AF65-F5344CB8AC3E}">
        <p14:creationId xmlns:p14="http://schemas.microsoft.com/office/powerpoint/2010/main" val="25172581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40</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dirty="0" smtClean="0"/>
              <a:t>Gesundheitsangaben:</a:t>
            </a:r>
            <a:endParaRPr lang="de-DE" dirty="0"/>
          </a:p>
          <a:p>
            <a:pPr marL="285750" indent="-285750">
              <a:buFontTx/>
              <a:buChar char="-"/>
            </a:pPr>
            <a:r>
              <a:rPr lang="de-DE" dirty="0" smtClean="0"/>
              <a:t>Größe und Gewicht</a:t>
            </a:r>
          </a:p>
          <a:p>
            <a:pPr marL="285750" indent="-285750">
              <a:buFontTx/>
              <a:buChar char="-"/>
            </a:pP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Die lebenslange RLV</a:t>
            </a:r>
            <a:endParaRPr lang="de-DE" b="1" dirty="0"/>
          </a:p>
        </p:txBody>
      </p:sp>
      <p:pic>
        <p:nvPicPr>
          <p:cNvPr id="3" name="Grafik 2"/>
          <p:cNvPicPr>
            <a:picLocks noChangeAspect="1"/>
          </p:cNvPicPr>
          <p:nvPr/>
        </p:nvPicPr>
        <p:blipFill>
          <a:blip r:embed="rId2"/>
          <a:stretch>
            <a:fillRect/>
          </a:stretch>
        </p:blipFill>
        <p:spPr>
          <a:xfrm>
            <a:off x="369358" y="2422279"/>
            <a:ext cx="7079846" cy="4112439"/>
          </a:xfrm>
          <a:prstGeom prst="rect">
            <a:avLst/>
          </a:prstGeom>
        </p:spPr>
      </p:pic>
    </p:spTree>
    <p:extLst>
      <p:ext uri="{BB962C8B-B14F-4D97-AF65-F5344CB8AC3E}">
        <p14:creationId xmlns:p14="http://schemas.microsoft.com/office/powerpoint/2010/main" val="3146766912"/>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41</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dirty="0" smtClean="0"/>
              <a:t>Gesundheitsangaben:</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Die lebenslange RLV</a:t>
            </a:r>
            <a:endParaRPr lang="de-DE" b="1" dirty="0"/>
          </a:p>
        </p:txBody>
      </p:sp>
      <p:pic>
        <p:nvPicPr>
          <p:cNvPr id="6" name="Grafik 5"/>
          <p:cNvPicPr>
            <a:picLocks noChangeAspect="1"/>
          </p:cNvPicPr>
          <p:nvPr/>
        </p:nvPicPr>
        <p:blipFill>
          <a:blip r:embed="rId2"/>
          <a:stretch>
            <a:fillRect/>
          </a:stretch>
        </p:blipFill>
        <p:spPr>
          <a:xfrm>
            <a:off x="369358" y="2129891"/>
            <a:ext cx="8562975" cy="4076700"/>
          </a:xfrm>
          <a:prstGeom prst="rect">
            <a:avLst/>
          </a:prstGeom>
        </p:spPr>
      </p:pic>
    </p:spTree>
    <p:extLst>
      <p:ext uri="{BB962C8B-B14F-4D97-AF65-F5344CB8AC3E}">
        <p14:creationId xmlns:p14="http://schemas.microsoft.com/office/powerpoint/2010/main" val="4282096591"/>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42</a:t>
            </a:fld>
            <a:endParaRPr lang="de-DE" dirty="0"/>
          </a:p>
        </p:txBody>
      </p:sp>
      <p:sp>
        <p:nvSpPr>
          <p:cNvPr id="4" name="Textplatzhalter 3"/>
          <p:cNvSpPr>
            <a:spLocks noGrp="1"/>
          </p:cNvSpPr>
          <p:nvPr>
            <p:ph type="body" sz="half" idx="2"/>
          </p:nvPr>
        </p:nvSpPr>
        <p:spPr>
          <a:xfrm>
            <a:off x="369358" y="1646645"/>
            <a:ext cx="10975676" cy="4559946"/>
          </a:xfrm>
        </p:spPr>
        <p:txBody>
          <a:bodyPr/>
          <a:lstStyle/>
          <a:p>
            <a:r>
              <a:rPr lang="de-DE" dirty="0" smtClean="0"/>
              <a:t>Gesundheitsangaben ab 200.001 €:</a:t>
            </a: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Die lebenslange RLV</a:t>
            </a:r>
            <a:endParaRPr lang="de-DE" b="1" dirty="0"/>
          </a:p>
        </p:txBody>
      </p:sp>
      <p:pic>
        <p:nvPicPr>
          <p:cNvPr id="3" name="Grafik 2"/>
          <p:cNvPicPr>
            <a:picLocks noChangeAspect="1"/>
          </p:cNvPicPr>
          <p:nvPr/>
        </p:nvPicPr>
        <p:blipFill>
          <a:blip r:embed="rId2"/>
          <a:stretch>
            <a:fillRect/>
          </a:stretch>
        </p:blipFill>
        <p:spPr>
          <a:xfrm>
            <a:off x="369358" y="2063941"/>
            <a:ext cx="8582025" cy="4143375"/>
          </a:xfrm>
          <a:prstGeom prst="rect">
            <a:avLst/>
          </a:prstGeom>
        </p:spPr>
      </p:pic>
    </p:spTree>
    <p:extLst>
      <p:ext uri="{BB962C8B-B14F-4D97-AF65-F5344CB8AC3E}">
        <p14:creationId xmlns:p14="http://schemas.microsoft.com/office/powerpoint/2010/main" val="268393911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43</a:t>
            </a:fld>
            <a:endParaRPr lang="de-DE" dirty="0"/>
          </a:p>
        </p:txBody>
      </p:sp>
      <p:sp>
        <p:nvSpPr>
          <p:cNvPr id="4" name="Textplatzhalter 3"/>
          <p:cNvSpPr>
            <a:spLocks noGrp="1"/>
          </p:cNvSpPr>
          <p:nvPr>
            <p:ph type="body" sz="half" idx="2"/>
          </p:nvPr>
        </p:nvSpPr>
        <p:spPr>
          <a:xfrm>
            <a:off x="369358" y="1646645"/>
            <a:ext cx="10975676" cy="4559946"/>
          </a:xfrm>
        </p:spPr>
        <p:txBody>
          <a:bodyPr/>
          <a:lstStyle/>
          <a:p>
            <a:pPr marL="285750" indent="-285750">
              <a:buFontTx/>
              <a:buChar char="-"/>
            </a:pPr>
            <a:r>
              <a:rPr lang="de-DE" dirty="0" smtClean="0"/>
              <a:t>Direkte Kundenansprache, darstellen der Möglichkeiten</a:t>
            </a:r>
            <a:r>
              <a:rPr lang="de-DE" dirty="0"/>
              <a:t/>
            </a:r>
            <a:br>
              <a:rPr lang="de-DE" dirty="0"/>
            </a:br>
            <a:endParaRPr lang="de-DE" dirty="0"/>
          </a:p>
          <a:p>
            <a:pPr marL="285750" indent="-285750">
              <a:buFontTx/>
              <a:buChar char="-"/>
            </a:pPr>
            <a:r>
              <a:rPr lang="de-DE" dirty="0" smtClean="0"/>
              <a:t>Netzwerk mit Steuerberater, Notar, Anwalt für Erbrecht aufbauen</a:t>
            </a:r>
            <a:r>
              <a:rPr lang="de-DE" dirty="0"/>
              <a:t/>
            </a:r>
            <a:br>
              <a:rPr lang="de-DE" dirty="0"/>
            </a:br>
            <a:endParaRPr lang="de-DE" dirty="0"/>
          </a:p>
          <a:p>
            <a:pPr marL="285750" indent="-285750">
              <a:buFontTx/>
              <a:buChar char="-"/>
            </a:pPr>
            <a:r>
              <a:rPr lang="de-DE" dirty="0" smtClean="0"/>
              <a:t>„Probesterben“</a:t>
            </a:r>
          </a:p>
          <a:p>
            <a:endParaRPr lang="de-DE" dirty="0"/>
          </a:p>
          <a:p>
            <a:pPr marL="285750" indent="-285750">
              <a:buFontTx/>
              <a:buChar char="-"/>
            </a:pPr>
            <a:r>
              <a:rPr lang="de-DE" dirty="0" smtClean="0"/>
              <a:t>Kundenveranstaltungen</a:t>
            </a:r>
            <a:endParaRPr lang="de-DE" dirty="0"/>
          </a:p>
          <a:p>
            <a:pPr marL="285750" indent="-285750">
              <a:buFontTx/>
              <a:buChar char="-"/>
            </a:pPr>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Vertriebsansätze</a:t>
            </a:r>
            <a:endParaRPr lang="de-DE" b="1" dirty="0"/>
          </a:p>
        </p:txBody>
      </p:sp>
    </p:spTree>
    <p:extLst>
      <p:ext uri="{BB962C8B-B14F-4D97-AF65-F5344CB8AC3E}">
        <p14:creationId xmlns:p14="http://schemas.microsoft.com/office/powerpoint/2010/main" val="3003540152"/>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44</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„Probesterben“ | </a:t>
            </a:r>
            <a:r>
              <a:rPr lang="de-DE" b="1" dirty="0" err="1" smtClean="0"/>
              <a:t>Accaris</a:t>
            </a:r>
            <a:r>
              <a:rPr lang="de-DE" b="1" dirty="0" smtClean="0"/>
              <a:t> Consulting</a:t>
            </a:r>
            <a:endParaRPr lang="de-DE" b="1" dirty="0"/>
          </a:p>
        </p:txBody>
      </p:sp>
      <p:pic>
        <p:nvPicPr>
          <p:cNvPr id="8" name="Grafik 7"/>
          <p:cNvPicPr>
            <a:picLocks noChangeAspect="1"/>
          </p:cNvPicPr>
          <p:nvPr/>
        </p:nvPicPr>
        <p:blipFill>
          <a:blip r:embed="rId2"/>
          <a:stretch>
            <a:fillRect/>
          </a:stretch>
        </p:blipFill>
        <p:spPr>
          <a:xfrm>
            <a:off x="502103" y="1617096"/>
            <a:ext cx="4618843" cy="4849018"/>
          </a:xfrm>
          <a:prstGeom prst="rect">
            <a:avLst/>
          </a:prstGeom>
        </p:spPr>
      </p:pic>
      <p:pic>
        <p:nvPicPr>
          <p:cNvPr id="9" name="Grafik 8"/>
          <p:cNvPicPr>
            <a:picLocks noChangeAspect="1"/>
          </p:cNvPicPr>
          <p:nvPr/>
        </p:nvPicPr>
        <p:blipFill>
          <a:blip r:embed="rId3"/>
          <a:stretch>
            <a:fillRect/>
          </a:stretch>
        </p:blipFill>
        <p:spPr>
          <a:xfrm>
            <a:off x="6421914" y="1685132"/>
            <a:ext cx="3848465" cy="4849586"/>
          </a:xfrm>
          <a:prstGeom prst="rect">
            <a:avLst/>
          </a:prstGeom>
        </p:spPr>
      </p:pic>
    </p:spTree>
    <p:extLst>
      <p:ext uri="{BB962C8B-B14F-4D97-AF65-F5344CB8AC3E}">
        <p14:creationId xmlns:p14="http://schemas.microsoft.com/office/powerpoint/2010/main" val="369322124"/>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45</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„Probesterben“ | </a:t>
            </a:r>
            <a:r>
              <a:rPr lang="de-DE" b="1" dirty="0" err="1" smtClean="0"/>
              <a:t>Accaris</a:t>
            </a:r>
            <a:r>
              <a:rPr lang="de-DE" b="1" dirty="0" smtClean="0"/>
              <a:t> Consulting</a:t>
            </a:r>
            <a:endParaRPr lang="de-DE" b="1" dirty="0"/>
          </a:p>
        </p:txBody>
      </p:sp>
      <p:sp>
        <p:nvSpPr>
          <p:cNvPr id="7" name="Textplatzhalter 3"/>
          <p:cNvSpPr>
            <a:spLocks noGrp="1"/>
          </p:cNvSpPr>
          <p:nvPr>
            <p:ph type="body" sz="half" idx="2"/>
          </p:nvPr>
        </p:nvSpPr>
        <p:spPr>
          <a:xfrm>
            <a:off x="369358" y="1646645"/>
            <a:ext cx="10975676" cy="4559946"/>
          </a:xfrm>
        </p:spPr>
        <p:txBody>
          <a:bodyPr/>
          <a:lstStyle/>
          <a:p>
            <a:r>
              <a:rPr lang="de-DE" dirty="0" smtClean="0"/>
              <a:t>Für die Erstellung einer Erbfallsimulation wird ein pauschales Aufwandshonorar in Rechnung gestellt, welches sich nicht am Vermögenswert, sondern am Aufwand orientiert. Der Aufwand ergibt sich aus der Komplexität des Vermögens z. B.</a:t>
            </a:r>
          </a:p>
          <a:p>
            <a:pPr marL="342900" indent="-342900">
              <a:buFontTx/>
              <a:buChar char="-"/>
            </a:pPr>
            <a:r>
              <a:rPr lang="de-DE" dirty="0" smtClean="0"/>
              <a:t>Viele Immobilien (wg. Bewertung)</a:t>
            </a:r>
          </a:p>
          <a:p>
            <a:pPr marL="342900" indent="-342900">
              <a:buFontTx/>
              <a:buChar char="-"/>
            </a:pPr>
            <a:r>
              <a:rPr lang="de-DE" dirty="0" smtClean="0"/>
              <a:t>Darlehen (wg. Zuordnung)</a:t>
            </a:r>
          </a:p>
          <a:p>
            <a:pPr marL="342900" indent="-342900">
              <a:buFontTx/>
              <a:buChar char="-"/>
            </a:pPr>
            <a:r>
              <a:rPr lang="de-DE" dirty="0" smtClean="0"/>
              <a:t>Gewerbliche Beteiligungen</a:t>
            </a:r>
            <a:endParaRPr lang="de-DE" dirty="0"/>
          </a:p>
          <a:p>
            <a:r>
              <a:rPr lang="de-DE" dirty="0" smtClean="0"/>
              <a:t>Praxis: </a:t>
            </a:r>
          </a:p>
          <a:p>
            <a:r>
              <a:rPr lang="de-DE" dirty="0" smtClean="0"/>
              <a:t>Das Vermögen der Erbfallsimulationskunden liegt zu 85% zwischen 1,5 </a:t>
            </a:r>
            <a:r>
              <a:rPr lang="de-DE" dirty="0" err="1" smtClean="0"/>
              <a:t>Mio</a:t>
            </a:r>
            <a:r>
              <a:rPr lang="de-DE" dirty="0" smtClean="0"/>
              <a:t> € und 15 </a:t>
            </a:r>
            <a:r>
              <a:rPr lang="de-DE" dirty="0" err="1" smtClean="0"/>
              <a:t>Mio</a:t>
            </a:r>
            <a:r>
              <a:rPr lang="de-DE" dirty="0" smtClean="0"/>
              <a:t> €. Das Honorar zwischen 1.600 € netto und 5.000 € netto. Ein Großteil der Honorare liegen zwischen ca. 2.800 € und 4.000 € netto.</a:t>
            </a:r>
          </a:p>
          <a:p>
            <a:r>
              <a:rPr lang="de-DE" dirty="0" smtClean="0"/>
              <a:t>Eine mehrwertsteuerpflichtige Tippgeberprovision könnte in die Kalkulation </a:t>
            </a:r>
            <a:r>
              <a:rPr lang="de-DE" smtClean="0"/>
              <a:t>aufgeschlagen werden.</a:t>
            </a:r>
            <a:endParaRPr lang="de-DE" dirty="0" smtClean="0"/>
          </a:p>
        </p:txBody>
      </p:sp>
    </p:spTree>
    <p:extLst>
      <p:ext uri="{BB962C8B-B14F-4D97-AF65-F5344CB8AC3E}">
        <p14:creationId xmlns:p14="http://schemas.microsoft.com/office/powerpoint/2010/main" val="424822109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46</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„Probesterben“ | Einladung</a:t>
            </a:r>
            <a:endParaRPr lang="de-DE" b="1" dirty="0"/>
          </a:p>
        </p:txBody>
      </p:sp>
      <p:pic>
        <p:nvPicPr>
          <p:cNvPr id="6" name="Grafik 5"/>
          <p:cNvPicPr>
            <a:picLocks noChangeAspect="1"/>
          </p:cNvPicPr>
          <p:nvPr/>
        </p:nvPicPr>
        <p:blipFill>
          <a:blip r:embed="rId2"/>
          <a:stretch>
            <a:fillRect/>
          </a:stretch>
        </p:blipFill>
        <p:spPr>
          <a:xfrm>
            <a:off x="68772" y="2069082"/>
            <a:ext cx="5229849" cy="3809204"/>
          </a:xfrm>
          <a:prstGeom prst="rect">
            <a:avLst/>
          </a:prstGeom>
        </p:spPr>
      </p:pic>
      <p:pic>
        <p:nvPicPr>
          <p:cNvPr id="7" name="Grafik 6"/>
          <p:cNvPicPr>
            <a:picLocks noChangeAspect="1"/>
          </p:cNvPicPr>
          <p:nvPr/>
        </p:nvPicPr>
        <p:blipFill>
          <a:blip r:embed="rId3"/>
          <a:stretch>
            <a:fillRect/>
          </a:stretch>
        </p:blipFill>
        <p:spPr>
          <a:xfrm>
            <a:off x="5526462" y="1906361"/>
            <a:ext cx="5576968" cy="3883485"/>
          </a:xfrm>
          <a:prstGeom prst="rect">
            <a:avLst/>
          </a:prstGeom>
        </p:spPr>
      </p:pic>
    </p:spTree>
    <p:extLst>
      <p:ext uri="{BB962C8B-B14F-4D97-AF65-F5344CB8AC3E}">
        <p14:creationId xmlns:p14="http://schemas.microsoft.com/office/powerpoint/2010/main" val="1964191456"/>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47</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Fazit</a:t>
            </a:r>
            <a:endParaRPr lang="de-DE" b="1" dirty="0"/>
          </a:p>
        </p:txBody>
      </p:sp>
      <p:sp>
        <p:nvSpPr>
          <p:cNvPr id="6" name="Textfeld 5"/>
          <p:cNvSpPr txBox="1"/>
          <p:nvPr/>
        </p:nvSpPr>
        <p:spPr>
          <a:xfrm>
            <a:off x="369357" y="2440465"/>
            <a:ext cx="11307450" cy="2585323"/>
          </a:xfrm>
          <a:prstGeom prst="rect">
            <a:avLst/>
          </a:prstGeom>
          <a:noFill/>
        </p:spPr>
        <p:txBody>
          <a:bodyPr wrap="square" rtlCol="0">
            <a:spAutoFit/>
          </a:bodyPr>
          <a:lstStyle/>
          <a:p>
            <a:pPr marL="285750" lvl="0" indent="-285750">
              <a:buFont typeface="Wingdings" panose="05000000000000000000" pitchFamily="2" charset="2"/>
              <a:buChar char="§"/>
            </a:pPr>
            <a:r>
              <a:rPr lang="de-DE" b="0" dirty="0" smtClean="0">
                <a:solidFill>
                  <a:srgbClr val="1D2D4B"/>
                </a:solidFill>
              </a:rPr>
              <a:t>Es ist sinnvoll sich rechtzeitig </a:t>
            </a:r>
            <a:r>
              <a:rPr lang="de-DE" b="0" smtClean="0">
                <a:solidFill>
                  <a:srgbClr val="1D2D4B"/>
                </a:solidFill>
              </a:rPr>
              <a:t>Gedanken </a:t>
            </a:r>
            <a:r>
              <a:rPr lang="de-DE" b="0" smtClean="0">
                <a:solidFill>
                  <a:srgbClr val="1D2D4B"/>
                </a:solidFill>
              </a:rPr>
              <a:t>zu </a:t>
            </a:r>
            <a:r>
              <a:rPr lang="de-DE" b="0" dirty="0" smtClean="0">
                <a:solidFill>
                  <a:srgbClr val="1D2D4B"/>
                </a:solidFill>
              </a:rPr>
              <a:t>Vermögensübertragung und Erben zu machen.</a:t>
            </a:r>
          </a:p>
          <a:p>
            <a:pPr marL="285750" lvl="0" indent="-285750">
              <a:buFont typeface="Wingdings" panose="05000000000000000000" pitchFamily="2" charset="2"/>
              <a:buChar char="§"/>
            </a:pPr>
            <a:endParaRPr lang="de-DE" dirty="0">
              <a:solidFill>
                <a:srgbClr val="1D2D4B"/>
              </a:solidFill>
            </a:endParaRPr>
          </a:p>
          <a:p>
            <a:pPr marL="285750" lvl="0" indent="-285750">
              <a:buFont typeface="Wingdings" panose="05000000000000000000" pitchFamily="2" charset="2"/>
              <a:buChar char="§"/>
            </a:pPr>
            <a:r>
              <a:rPr lang="de-DE" b="0" dirty="0" smtClean="0">
                <a:solidFill>
                  <a:srgbClr val="1D2D4B"/>
                </a:solidFill>
              </a:rPr>
              <a:t>Neben grundsätzlichen Erwägungen zur Sachwertübertragung (z.B. Grundbucheintragungen) und zu einem Testament, helfen häufig Versicherungslösungen im Rahmen der Optimierung der Transaktionen.</a:t>
            </a:r>
          </a:p>
          <a:p>
            <a:pPr marL="285750" lvl="0" indent="-285750">
              <a:buFont typeface="Wingdings" panose="05000000000000000000" pitchFamily="2" charset="2"/>
              <a:buChar char="§"/>
            </a:pPr>
            <a:endParaRPr lang="de-DE" b="0" dirty="0">
              <a:solidFill>
                <a:srgbClr val="1D2D4B"/>
              </a:solidFill>
            </a:endParaRPr>
          </a:p>
          <a:p>
            <a:pPr marL="285750" lvl="0" indent="-285750">
              <a:buFont typeface="Wingdings" panose="05000000000000000000" pitchFamily="2" charset="2"/>
              <a:buChar char="§"/>
            </a:pPr>
            <a:r>
              <a:rPr lang="de-DE" b="0" dirty="0" smtClean="0">
                <a:solidFill>
                  <a:srgbClr val="1D2D4B"/>
                </a:solidFill>
              </a:rPr>
              <a:t>Auf diese Weise kann erreicht werden, dass möglichst viel vom Vermögen ankommt, die Nachkommen sich das Erbe leisten können und alles nach den persönlichen Vorstellungen geregelt ist.</a:t>
            </a:r>
            <a:br>
              <a:rPr lang="de-DE" b="0" dirty="0" smtClean="0">
                <a:solidFill>
                  <a:srgbClr val="1D2D4B"/>
                </a:solidFill>
              </a:rPr>
            </a:br>
            <a:r>
              <a:rPr lang="de-DE" b="0" dirty="0" smtClean="0">
                <a:solidFill>
                  <a:srgbClr val="1D2D4B"/>
                </a:solidFill>
              </a:rPr>
              <a:t/>
            </a:r>
            <a:br>
              <a:rPr lang="de-DE" b="0" dirty="0" smtClean="0">
                <a:solidFill>
                  <a:srgbClr val="1D2D4B"/>
                </a:solidFill>
              </a:rPr>
            </a:br>
            <a:endParaRPr lang="de-DE" dirty="0" smtClean="0">
              <a:solidFill>
                <a:srgbClr val="1D2D4B"/>
              </a:solidFill>
            </a:endParaRPr>
          </a:p>
        </p:txBody>
      </p:sp>
    </p:spTree>
    <p:extLst>
      <p:ext uri="{BB962C8B-B14F-4D97-AF65-F5344CB8AC3E}">
        <p14:creationId xmlns:p14="http://schemas.microsoft.com/office/powerpoint/2010/main" val="3926459111"/>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48</a:t>
            </a:fld>
            <a:endParaRPr lang="de-DE" dirty="0"/>
          </a:p>
        </p:txBody>
      </p:sp>
      <p:sp>
        <p:nvSpPr>
          <p:cNvPr id="5" name="Titel 4"/>
          <p:cNvSpPr>
            <a:spLocks noGrp="1"/>
          </p:cNvSpPr>
          <p:nvPr>
            <p:ph type="title"/>
          </p:nvPr>
        </p:nvSpPr>
        <p:spPr>
          <a:xfrm>
            <a:off x="369358" y="113010"/>
            <a:ext cx="10314206" cy="1325563"/>
          </a:xfrm>
        </p:spPr>
        <p:txBody>
          <a:bodyPr/>
          <a:lstStyle/>
          <a:p>
            <a:r>
              <a:rPr lang="de-DE" b="1" dirty="0" smtClean="0"/>
              <a:t>Save </a:t>
            </a:r>
            <a:r>
              <a:rPr lang="de-DE" b="1" dirty="0" err="1" smtClean="0"/>
              <a:t>the</a:t>
            </a:r>
            <a:r>
              <a:rPr lang="de-DE" b="1" dirty="0" smtClean="0"/>
              <a:t> Date</a:t>
            </a:r>
            <a:endParaRPr lang="de-DE" b="1" dirty="0"/>
          </a:p>
        </p:txBody>
      </p:sp>
      <p:sp>
        <p:nvSpPr>
          <p:cNvPr id="6" name="Textfeld 5"/>
          <p:cNvSpPr txBox="1"/>
          <p:nvPr/>
        </p:nvSpPr>
        <p:spPr>
          <a:xfrm>
            <a:off x="369357" y="2971145"/>
            <a:ext cx="11307450" cy="1200329"/>
          </a:xfrm>
          <a:prstGeom prst="rect">
            <a:avLst/>
          </a:prstGeom>
          <a:noFill/>
        </p:spPr>
        <p:txBody>
          <a:bodyPr wrap="square" rtlCol="0">
            <a:spAutoFit/>
          </a:bodyPr>
          <a:lstStyle/>
          <a:p>
            <a:pPr lvl="0" algn="ctr"/>
            <a:r>
              <a:rPr lang="de-DE" sz="3600" b="1" dirty="0" smtClean="0">
                <a:solidFill>
                  <a:srgbClr val="1D2D4B"/>
                </a:solidFill>
              </a:rPr>
              <a:t>Prüfung: 29.02.2024 um 10 Uhr</a:t>
            </a:r>
            <a:r>
              <a:rPr lang="de-DE" b="0" dirty="0" smtClean="0">
                <a:solidFill>
                  <a:srgbClr val="1D2D4B"/>
                </a:solidFill>
              </a:rPr>
              <a:t/>
            </a:r>
            <a:br>
              <a:rPr lang="de-DE" b="0" dirty="0" smtClean="0">
                <a:solidFill>
                  <a:srgbClr val="1D2D4B"/>
                </a:solidFill>
              </a:rPr>
            </a:br>
            <a:r>
              <a:rPr lang="de-DE" b="0" dirty="0" smtClean="0">
                <a:solidFill>
                  <a:srgbClr val="1D2D4B"/>
                </a:solidFill>
              </a:rPr>
              <a:t/>
            </a:r>
            <a:br>
              <a:rPr lang="de-DE" b="0" dirty="0" smtClean="0">
                <a:solidFill>
                  <a:srgbClr val="1D2D4B"/>
                </a:solidFill>
              </a:rPr>
            </a:br>
            <a:endParaRPr lang="de-DE" dirty="0" smtClean="0">
              <a:solidFill>
                <a:srgbClr val="1D2D4B"/>
              </a:solidFill>
            </a:endParaRPr>
          </a:p>
        </p:txBody>
      </p:sp>
    </p:spTree>
    <p:extLst>
      <p:ext uri="{BB962C8B-B14F-4D97-AF65-F5344CB8AC3E}">
        <p14:creationId xmlns:p14="http://schemas.microsoft.com/office/powerpoint/2010/main" val="3223205605"/>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49</a:t>
            </a:fld>
            <a:endParaRPr lang="de-DE" dirty="0"/>
          </a:p>
        </p:txBody>
      </p:sp>
      <p:sp>
        <p:nvSpPr>
          <p:cNvPr id="5" name="Titel 4"/>
          <p:cNvSpPr>
            <a:spLocks noGrp="1"/>
          </p:cNvSpPr>
          <p:nvPr>
            <p:ph type="title"/>
          </p:nvPr>
        </p:nvSpPr>
        <p:spPr>
          <a:xfrm>
            <a:off x="369358" y="113010"/>
            <a:ext cx="10314206" cy="1325563"/>
          </a:xfrm>
        </p:spPr>
        <p:txBody>
          <a:bodyPr/>
          <a:lstStyle/>
          <a:p>
            <a:endParaRPr lang="de-DE" b="1" dirty="0"/>
          </a:p>
        </p:txBody>
      </p:sp>
      <p:sp>
        <p:nvSpPr>
          <p:cNvPr id="6" name="Textfeld 5"/>
          <p:cNvSpPr txBox="1"/>
          <p:nvPr/>
        </p:nvSpPr>
        <p:spPr>
          <a:xfrm>
            <a:off x="369357" y="2440465"/>
            <a:ext cx="11307450" cy="1200329"/>
          </a:xfrm>
          <a:prstGeom prst="rect">
            <a:avLst/>
          </a:prstGeom>
          <a:noFill/>
        </p:spPr>
        <p:txBody>
          <a:bodyPr wrap="square" rtlCol="0">
            <a:spAutoFit/>
          </a:bodyPr>
          <a:lstStyle/>
          <a:p>
            <a:pPr lvl="0" algn="ctr"/>
            <a:r>
              <a:rPr lang="de-DE" sz="3600" b="0" dirty="0" smtClean="0">
                <a:solidFill>
                  <a:srgbClr val="1D2D4B"/>
                </a:solidFill>
              </a:rPr>
              <a:t>3 Fragen</a:t>
            </a:r>
            <a:br>
              <a:rPr lang="de-DE" sz="3600" b="0" dirty="0" smtClean="0">
                <a:solidFill>
                  <a:srgbClr val="1D2D4B"/>
                </a:solidFill>
              </a:rPr>
            </a:br>
            <a:endParaRPr lang="de-DE" sz="3600" dirty="0" smtClean="0">
              <a:solidFill>
                <a:srgbClr val="1D2D4B"/>
              </a:solidFill>
            </a:endParaRPr>
          </a:p>
        </p:txBody>
      </p:sp>
    </p:spTree>
    <p:extLst>
      <p:ext uri="{BB962C8B-B14F-4D97-AF65-F5344CB8AC3E}">
        <p14:creationId xmlns:p14="http://schemas.microsoft.com/office/powerpoint/2010/main" val="1893688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5</a:t>
            </a:fld>
            <a:endParaRPr lang="de-DE" dirty="0"/>
          </a:p>
        </p:txBody>
      </p:sp>
      <p:sp>
        <p:nvSpPr>
          <p:cNvPr id="3" name="Textplatzhalter 2"/>
          <p:cNvSpPr>
            <a:spLocks noGrp="1"/>
          </p:cNvSpPr>
          <p:nvPr>
            <p:ph type="body" sz="quarter" idx="10"/>
          </p:nvPr>
        </p:nvSpPr>
        <p:spPr/>
        <p:txBody>
          <a:bodyPr/>
          <a:lstStyle/>
          <a:p>
            <a:r>
              <a:rPr lang="de-DE" dirty="0" smtClean="0"/>
              <a:t>Vermögensübertragung</a:t>
            </a:r>
            <a:endParaRPr lang="de-DE" dirty="0"/>
          </a:p>
        </p:txBody>
      </p:sp>
      <p:sp>
        <p:nvSpPr>
          <p:cNvPr id="4" name="Textplatzhalter 3"/>
          <p:cNvSpPr>
            <a:spLocks noGrp="1"/>
          </p:cNvSpPr>
          <p:nvPr>
            <p:ph type="body" sz="half" idx="2"/>
          </p:nvPr>
        </p:nvSpPr>
        <p:spPr/>
        <p:txBody>
          <a:bodyPr/>
          <a:lstStyle/>
          <a:p>
            <a:r>
              <a:rPr lang="de-DE" dirty="0" smtClean="0"/>
              <a:t>Standard Life </a:t>
            </a:r>
            <a:r>
              <a:rPr lang="de-DE" dirty="0" err="1" smtClean="0"/>
              <a:t>WeitBlick</a:t>
            </a:r>
            <a:endParaRPr lang="de-DE" dirty="0" smtClean="0"/>
          </a:p>
          <a:p>
            <a:r>
              <a:rPr lang="de-DE" dirty="0" smtClean="0"/>
              <a:t>Allianz </a:t>
            </a:r>
            <a:r>
              <a:rPr lang="de-DE" dirty="0" err="1" smtClean="0"/>
              <a:t>VermögensPolice</a:t>
            </a:r>
            <a:endParaRPr lang="de-DE" dirty="0"/>
          </a:p>
        </p:txBody>
      </p:sp>
      <p:sp>
        <p:nvSpPr>
          <p:cNvPr id="5" name="Titel 4"/>
          <p:cNvSpPr>
            <a:spLocks noGrp="1"/>
          </p:cNvSpPr>
          <p:nvPr>
            <p:ph type="title"/>
          </p:nvPr>
        </p:nvSpPr>
        <p:spPr/>
        <p:txBody>
          <a:bodyPr/>
          <a:lstStyle/>
          <a:p>
            <a:r>
              <a:rPr lang="de-DE" dirty="0" smtClean="0"/>
              <a:t>Konkrete Produktlösungen</a:t>
            </a:r>
            <a:endParaRPr lang="de-DE" dirty="0"/>
          </a:p>
        </p:txBody>
      </p:sp>
    </p:spTree>
    <p:extLst>
      <p:ext uri="{BB962C8B-B14F-4D97-AF65-F5344CB8AC3E}">
        <p14:creationId xmlns:p14="http://schemas.microsoft.com/office/powerpoint/2010/main" val="22936662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6</a:t>
            </a:fld>
            <a:endParaRPr lang="de-DE" dirty="0"/>
          </a:p>
        </p:txBody>
      </p:sp>
      <p:pic>
        <p:nvPicPr>
          <p:cNvPr id="10" name="Grafik 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520" y="2257617"/>
            <a:ext cx="2353896" cy="1172847"/>
          </a:xfrm>
          <a:prstGeom prst="rect">
            <a:avLst/>
          </a:prstGeom>
        </p:spPr>
      </p:pic>
      <p:pic>
        <p:nvPicPr>
          <p:cNvPr id="12" name="Grafik 11"/>
          <p:cNvPicPr>
            <a:picLocks noChangeAspect="1"/>
          </p:cNvPicPr>
          <p:nvPr/>
        </p:nvPicPr>
        <p:blipFill>
          <a:blip r:embed="rId3"/>
          <a:stretch>
            <a:fillRect/>
          </a:stretch>
        </p:blipFill>
        <p:spPr>
          <a:xfrm>
            <a:off x="373046" y="3719633"/>
            <a:ext cx="7712108" cy="1609483"/>
          </a:xfrm>
          <a:prstGeom prst="rect">
            <a:avLst/>
          </a:prstGeom>
        </p:spPr>
      </p:pic>
    </p:spTree>
    <p:extLst>
      <p:ext uri="{BB962C8B-B14F-4D97-AF65-F5344CB8AC3E}">
        <p14:creationId xmlns:p14="http://schemas.microsoft.com/office/powerpoint/2010/main" val="175950951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4"/>
          </p:nvPr>
        </p:nvSpPr>
        <p:spPr/>
        <p:txBody>
          <a:bodyPr/>
          <a:lstStyle/>
          <a:p>
            <a:fld id="{EA952CFE-AF4B-4BE9-B2E2-E1420D3F9B32}" type="slidenum">
              <a:rPr lang="de-DE" smtClean="0"/>
              <a:pPr/>
              <a:t>7</a:t>
            </a:fld>
            <a:endParaRPr lang="de-DE" dirty="0"/>
          </a:p>
        </p:txBody>
      </p:sp>
      <p:pic>
        <p:nvPicPr>
          <p:cNvPr id="6" name="Grafik 5"/>
          <p:cNvPicPr>
            <a:picLocks noChangeAspect="1"/>
          </p:cNvPicPr>
          <p:nvPr/>
        </p:nvPicPr>
        <p:blipFill>
          <a:blip r:embed="rId2"/>
          <a:stretch>
            <a:fillRect/>
          </a:stretch>
        </p:blipFill>
        <p:spPr>
          <a:xfrm>
            <a:off x="372285" y="331801"/>
            <a:ext cx="7675529" cy="1146147"/>
          </a:xfrm>
          <a:prstGeom prst="rect">
            <a:avLst/>
          </a:prstGeom>
        </p:spPr>
      </p:pic>
      <p:pic>
        <p:nvPicPr>
          <p:cNvPr id="26" name="Grafik 25"/>
          <p:cNvPicPr>
            <a:picLocks noChangeAspect="1"/>
          </p:cNvPicPr>
          <p:nvPr/>
        </p:nvPicPr>
        <p:blipFill>
          <a:blip r:embed="rId3"/>
          <a:stretch>
            <a:fillRect/>
          </a:stretch>
        </p:blipFill>
        <p:spPr>
          <a:xfrm>
            <a:off x="2460607" y="1865187"/>
            <a:ext cx="6261135" cy="4346825"/>
          </a:xfrm>
          <a:prstGeom prst="rect">
            <a:avLst/>
          </a:prstGeom>
        </p:spPr>
      </p:pic>
    </p:spTree>
    <p:extLst>
      <p:ext uri="{BB962C8B-B14F-4D97-AF65-F5344CB8AC3E}">
        <p14:creationId xmlns:p14="http://schemas.microsoft.com/office/powerpoint/2010/main" val="74307305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Grafik 6"/>
          <p:cNvPicPr>
            <a:picLocks noChangeAspect="1"/>
          </p:cNvPicPr>
          <p:nvPr/>
        </p:nvPicPr>
        <p:blipFill>
          <a:blip r:embed="rId2"/>
          <a:stretch>
            <a:fillRect/>
          </a:stretch>
        </p:blipFill>
        <p:spPr>
          <a:xfrm>
            <a:off x="369358" y="284176"/>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8</a:t>
            </a:fld>
            <a:endParaRPr lang="de-DE" dirty="0"/>
          </a:p>
        </p:txBody>
      </p:sp>
      <p:pic>
        <p:nvPicPr>
          <p:cNvPr id="8" name="Grafik 7"/>
          <p:cNvPicPr>
            <a:picLocks noChangeAspect="1"/>
          </p:cNvPicPr>
          <p:nvPr/>
        </p:nvPicPr>
        <p:blipFill>
          <a:blip r:embed="rId3"/>
          <a:stretch>
            <a:fillRect/>
          </a:stretch>
        </p:blipFill>
        <p:spPr>
          <a:xfrm>
            <a:off x="-92126" y="3046793"/>
            <a:ext cx="7023201" cy="1469263"/>
          </a:xfrm>
          <a:prstGeom prst="rect">
            <a:avLst/>
          </a:prstGeom>
        </p:spPr>
      </p:pic>
      <p:sp>
        <p:nvSpPr>
          <p:cNvPr id="9" name="Inhaltsplatzhalter 2"/>
          <p:cNvSpPr txBox="1">
            <a:spLocks/>
          </p:cNvSpPr>
          <p:nvPr/>
        </p:nvSpPr>
        <p:spPr>
          <a:xfrm>
            <a:off x="6763912" y="1582367"/>
            <a:ext cx="4632936" cy="167908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Arial" panose="020B0604020202020204" pitchFamily="34" charset="0"/>
              <a:buNone/>
            </a:pPr>
            <a:r>
              <a:rPr lang="de-DE" sz="1800" dirty="0" smtClean="0">
                <a:solidFill>
                  <a:srgbClr val="1D2D4B"/>
                </a:solidFill>
              </a:rPr>
              <a:t>Viele Kunden sind mit ihrer heutigen Anlage nicht glücklich. Aber sie sind nicht unglücklich genug, um ihr Geld von ihren Konten abzuziehen.</a:t>
            </a:r>
            <a:endParaRPr lang="de-DE" sz="1800" dirty="0">
              <a:solidFill>
                <a:srgbClr val="1D2D4B"/>
              </a:solidFill>
            </a:endParaRPr>
          </a:p>
        </p:txBody>
      </p:sp>
      <p:sp>
        <p:nvSpPr>
          <p:cNvPr id="10" name="Inhaltsplatzhalter 2"/>
          <p:cNvSpPr txBox="1">
            <a:spLocks/>
          </p:cNvSpPr>
          <p:nvPr/>
        </p:nvSpPr>
        <p:spPr>
          <a:xfrm>
            <a:off x="6763912" y="4957178"/>
            <a:ext cx="4632936" cy="1679086"/>
          </a:xfrm>
          <a:prstGeom prst="rect">
            <a:avLst/>
          </a:prstGeom>
        </p:spPr>
        <p:txBody>
          <a:bodyPr vert="horz" lIns="0" tIns="0" rIns="0" bIns="0" rtlCol="0">
            <a:normAutofit/>
          </a:bodyPr>
          <a:lstStyle>
            <a:lvl1pPr marL="228600" indent="-228600" algn="l" defTabSz="914400" rtl="0" eaLnBrk="1" latinLnBrk="0" hangingPunct="1">
              <a:lnSpc>
                <a:spcPct val="100000"/>
              </a:lnSpc>
              <a:spcBef>
                <a:spcPts val="600"/>
              </a:spcBef>
              <a:buFont typeface="Wingdings" pitchFamily="2" charset="2"/>
              <a:buChar char="§"/>
              <a:defRPr sz="1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buFont typeface="Wingdings" pitchFamily="2" charset="2"/>
              <a:buNone/>
            </a:pPr>
            <a:r>
              <a:rPr lang="de-DE" dirty="0" smtClean="0">
                <a:solidFill>
                  <a:srgbClr val="1D2D4B"/>
                </a:solidFill>
              </a:rPr>
              <a:t>WeitBlick verbindet die Vorteile einer langfristigen </a:t>
            </a:r>
            <a:r>
              <a:rPr lang="de-DE" dirty="0">
                <a:solidFill>
                  <a:srgbClr val="1D2D4B"/>
                </a:solidFill>
              </a:rPr>
              <a:t>G</a:t>
            </a:r>
            <a:r>
              <a:rPr lang="de-DE" dirty="0" smtClean="0">
                <a:solidFill>
                  <a:srgbClr val="1D2D4B"/>
                </a:solidFill>
              </a:rPr>
              <a:t>eldanlage mit der Flexibilität eines Kontos und hohem Komfort bei der Vermögensübertragung.</a:t>
            </a:r>
            <a:endParaRPr lang="de-DE" dirty="0">
              <a:solidFill>
                <a:srgbClr val="1D2D4B"/>
              </a:solidFill>
            </a:endParaRPr>
          </a:p>
        </p:txBody>
      </p:sp>
    </p:spTree>
    <p:extLst>
      <p:ext uri="{BB962C8B-B14F-4D97-AF65-F5344CB8AC3E}">
        <p14:creationId xmlns:p14="http://schemas.microsoft.com/office/powerpoint/2010/main" val="99806545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7"/>
          <p:cNvPicPr>
            <a:picLocks noChangeAspect="1"/>
          </p:cNvPicPr>
          <p:nvPr/>
        </p:nvPicPr>
        <p:blipFill>
          <a:blip r:embed="rId2"/>
          <a:stretch>
            <a:fillRect/>
          </a:stretch>
        </p:blipFill>
        <p:spPr>
          <a:xfrm>
            <a:off x="372285" y="276179"/>
            <a:ext cx="8108383" cy="1066892"/>
          </a:xfrm>
          <a:prstGeom prst="rect">
            <a:avLst/>
          </a:prstGeom>
        </p:spPr>
      </p:pic>
      <p:sp>
        <p:nvSpPr>
          <p:cNvPr id="2" name="Foliennummernplatzhalter 1"/>
          <p:cNvSpPr>
            <a:spLocks noGrp="1"/>
          </p:cNvSpPr>
          <p:nvPr>
            <p:ph type="sldNum" sz="quarter" idx="4"/>
          </p:nvPr>
        </p:nvSpPr>
        <p:spPr/>
        <p:txBody>
          <a:bodyPr/>
          <a:lstStyle/>
          <a:p>
            <a:fld id="{EA952CFE-AF4B-4BE9-B2E2-E1420D3F9B32}" type="slidenum">
              <a:rPr lang="de-DE" smtClean="0"/>
              <a:pPr/>
              <a:t>9</a:t>
            </a:fld>
            <a:endParaRPr lang="de-DE" dirty="0"/>
          </a:p>
        </p:txBody>
      </p:sp>
      <p:pic>
        <p:nvPicPr>
          <p:cNvPr id="3" name="Grafik 2"/>
          <p:cNvPicPr>
            <a:picLocks noChangeAspect="1"/>
          </p:cNvPicPr>
          <p:nvPr/>
        </p:nvPicPr>
        <p:blipFill>
          <a:blip r:embed="rId3"/>
          <a:stretch>
            <a:fillRect/>
          </a:stretch>
        </p:blipFill>
        <p:spPr>
          <a:xfrm>
            <a:off x="1667933" y="1572154"/>
            <a:ext cx="8576734" cy="4593501"/>
          </a:xfrm>
          <a:prstGeom prst="rect">
            <a:avLst/>
          </a:prstGeom>
        </p:spPr>
      </p:pic>
      <p:sp>
        <p:nvSpPr>
          <p:cNvPr id="6" name="Textfeld 15"/>
          <p:cNvSpPr txBox="1">
            <a:spLocks noChangeArrowheads="1"/>
          </p:cNvSpPr>
          <p:nvPr/>
        </p:nvSpPr>
        <p:spPr bwMode="auto">
          <a:xfrm>
            <a:off x="1667933" y="6320406"/>
            <a:ext cx="7947025" cy="214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Clr>
                <a:srgbClr val="4B4B4B"/>
              </a:buClr>
              <a:buFont typeface="Arial" panose="020B0604020202020204" pitchFamily="34" charset="0"/>
              <a:buNone/>
            </a:pPr>
            <a:r>
              <a:rPr lang="en-US" altLang="de-DE" sz="800" baseline="30000" dirty="0">
                <a:solidFill>
                  <a:srgbClr val="4B4B4B"/>
                </a:solidFill>
                <a:sym typeface="Arial" panose="020B0604020202020204" pitchFamily="34" charset="0"/>
              </a:rPr>
              <a:t>* </a:t>
            </a:r>
            <a:r>
              <a:rPr lang="en-US" altLang="de-DE" sz="800" dirty="0">
                <a:solidFill>
                  <a:srgbClr val="4B4B4B"/>
                </a:solidFill>
                <a:sym typeface="Arial" panose="020B0604020202020204" pitchFamily="34" charset="0"/>
              </a:rPr>
              <a:t>Reduzierung des minimalen Einmalbeitrags von derzeit 25.000 Euro auf 15.000 Euro. Diese Reduzierung gilt für einen befristeten Zeitraum bis zum 31.12.2020.</a:t>
            </a:r>
          </a:p>
        </p:txBody>
      </p:sp>
    </p:spTree>
    <p:extLst>
      <p:ext uri="{BB962C8B-B14F-4D97-AF65-F5344CB8AC3E}">
        <p14:creationId xmlns:p14="http://schemas.microsoft.com/office/powerpoint/2010/main" val="3345357219"/>
      </p:ext>
    </p:extLst>
  </p:cSld>
  <p:clrMapOvr>
    <a:masterClrMapping/>
  </p:clrMapOvr>
  <p:timing>
    <p:tnLst>
      <p:par>
        <p:cTn id="1" dur="indefinite" restart="never" nodeType="tmRoot"/>
      </p:par>
    </p:tnLst>
  </p:timing>
</p:sld>
</file>

<file path=ppt/theme/theme1.xml><?xml version="1.0" encoding="utf-8"?>
<a:theme xmlns:a="http://schemas.openxmlformats.org/drawingml/2006/main" name="Design_afm">
  <a:themeElements>
    <a:clrScheme name="afm-Farbwelt">
      <a:dk1>
        <a:srgbClr val="000000"/>
      </a:dk1>
      <a:lt1>
        <a:sysClr val="window" lastClr="FFFFFF"/>
      </a:lt1>
      <a:dk2>
        <a:srgbClr val="1D2D4B"/>
      </a:dk2>
      <a:lt2>
        <a:srgbClr val="D6D6D6"/>
      </a:lt2>
      <a:accent1>
        <a:srgbClr val="137C9B"/>
      </a:accent1>
      <a:accent2>
        <a:srgbClr val="5F99AF"/>
      </a:accent2>
      <a:accent3>
        <a:srgbClr val="5C87AA"/>
      </a:accent3>
      <a:accent4>
        <a:srgbClr val="AAA295"/>
      </a:accent4>
      <a:accent5>
        <a:srgbClr val="777777"/>
      </a:accent5>
      <a:accent6>
        <a:srgbClr val="C60000"/>
      </a:accent6>
      <a:hlink>
        <a:srgbClr val="137C9B"/>
      </a:hlink>
      <a:folHlink>
        <a:srgbClr val="5F99AF"/>
      </a:folHlink>
    </a:clrScheme>
    <a:fontScheme name="Standard_af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äsentation1" id="{E938EC84-8C49-4573-9A81-6CF8FBD39457}" vid="{7F47FEB2-A553-4A68-8DC8-2A2258395FF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blank</Template>
  <TotalTime>0</TotalTime>
  <Words>1317</Words>
  <Application>Microsoft Office PowerPoint</Application>
  <PresentationFormat>Breitbild</PresentationFormat>
  <Paragraphs>337</Paragraphs>
  <Slides>49</Slides>
  <Notes>3</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49</vt:i4>
      </vt:variant>
    </vt:vector>
  </HeadingPairs>
  <TitlesOfParts>
    <vt:vector size="54" baseType="lpstr">
      <vt:lpstr>Arial</vt:lpstr>
      <vt:lpstr>Calibri</vt:lpstr>
      <vt:lpstr>Symbol</vt:lpstr>
      <vt:lpstr>Wingdings</vt:lpstr>
      <vt:lpstr>Design_afm</vt:lpstr>
      <vt:lpstr>   </vt:lpstr>
      <vt:lpstr>Agenda</vt:lpstr>
      <vt:lpstr>Nachlass- und Erbschaftsplanung mit Versicherungen</vt:lpstr>
      <vt:lpstr>Nachlass- und Erbschaftsplanung mit Versicherungen</vt:lpstr>
      <vt:lpstr>Konkrete Produktlösungen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Standard Life Weitblick | Marketing</vt:lpstr>
      <vt:lpstr>Standard Life Weitblick | Marketing</vt:lpstr>
      <vt:lpstr>Standard Life Weitblick | Marketing</vt:lpstr>
      <vt:lpstr>Allianz VermögensPolice</vt:lpstr>
      <vt:lpstr>Allianz VermögensPolice</vt:lpstr>
      <vt:lpstr>Allianz VermögensPolice</vt:lpstr>
      <vt:lpstr>Allianz VermögensPolice</vt:lpstr>
      <vt:lpstr>Allianz VermögensPolice</vt:lpstr>
      <vt:lpstr>Allianz VermögensPolice</vt:lpstr>
      <vt:lpstr>Allianz VermögensPolice</vt:lpstr>
      <vt:lpstr>Vermögensübertragung Großeltern an Enkel</vt:lpstr>
      <vt:lpstr>Vermögensübertragung Großeltern an Enkel</vt:lpstr>
      <vt:lpstr>Vermögensübertragung Großeltern an Enkel</vt:lpstr>
      <vt:lpstr>Betriebsvermögen</vt:lpstr>
      <vt:lpstr>Betriebsvermögen</vt:lpstr>
      <vt:lpstr>Betriebsvermögen</vt:lpstr>
      <vt:lpstr>Betriebsvermögen</vt:lpstr>
      <vt:lpstr>Betriebsvermögen</vt:lpstr>
      <vt:lpstr>Betriebsvermögen</vt:lpstr>
      <vt:lpstr>Konkrete Produktlösungen</vt:lpstr>
      <vt:lpstr>Die lebenslange RLV</vt:lpstr>
      <vt:lpstr>Die lebenslange RLV</vt:lpstr>
      <vt:lpstr>Die lebenslange RLV</vt:lpstr>
      <vt:lpstr>Die lebenslange RLV</vt:lpstr>
      <vt:lpstr>Die lebenslange RLV</vt:lpstr>
      <vt:lpstr>Vertriebsansätze</vt:lpstr>
      <vt:lpstr>„Probesterben“ | Accaris Consulting</vt:lpstr>
      <vt:lpstr>„Probesterben“ | Accaris Consulting</vt:lpstr>
      <vt:lpstr>„Probesterben“ | Einladung</vt:lpstr>
      <vt:lpstr>Fazit</vt:lpstr>
      <vt:lpstr>Save the Date</vt:lpstr>
      <vt:lpstr>PowerPoint-Präsentation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Juschkus, Heiko</dc:creator>
  <cp:lastModifiedBy>Juschkus, Heiko</cp:lastModifiedBy>
  <cp:revision>51</cp:revision>
  <cp:lastPrinted>2024-01-23T11:24:00Z</cp:lastPrinted>
  <dcterms:created xsi:type="dcterms:W3CDTF">2023-10-27T09:11:56Z</dcterms:created>
  <dcterms:modified xsi:type="dcterms:W3CDTF">2024-01-24T08:09:28Z</dcterms:modified>
</cp:coreProperties>
</file>