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4"/>
  </p:notesMasterIdLst>
  <p:handoutMasterIdLst>
    <p:handoutMasterId r:id="rId35"/>
  </p:handoutMasterIdLst>
  <p:sldIdLst>
    <p:sldId id="258" r:id="rId2"/>
    <p:sldId id="279" r:id="rId3"/>
    <p:sldId id="280" r:id="rId4"/>
    <p:sldId id="281" r:id="rId5"/>
    <p:sldId id="289" r:id="rId6"/>
    <p:sldId id="282" r:id="rId7"/>
    <p:sldId id="286" r:id="rId8"/>
    <p:sldId id="287" r:id="rId9"/>
    <p:sldId id="288" r:id="rId10"/>
    <p:sldId id="259" r:id="rId11"/>
    <p:sldId id="260" r:id="rId12"/>
    <p:sldId id="261" r:id="rId13"/>
    <p:sldId id="262" r:id="rId14"/>
    <p:sldId id="263" r:id="rId15"/>
    <p:sldId id="264" r:id="rId16"/>
    <p:sldId id="284" r:id="rId17"/>
    <p:sldId id="265" r:id="rId18"/>
    <p:sldId id="266" r:id="rId19"/>
    <p:sldId id="267" r:id="rId20"/>
    <p:sldId id="268" r:id="rId21"/>
    <p:sldId id="269" r:id="rId22"/>
    <p:sldId id="270" r:id="rId23"/>
    <p:sldId id="285" r:id="rId24"/>
    <p:sldId id="271" r:id="rId25"/>
    <p:sldId id="272" r:id="rId26"/>
    <p:sldId id="273" r:id="rId27"/>
    <p:sldId id="274" r:id="rId28"/>
    <p:sldId id="275" r:id="rId29"/>
    <p:sldId id="276" r:id="rId30"/>
    <p:sldId id="277" r:id="rId31"/>
    <p:sldId id="278" r:id="rId32"/>
    <p:sldId id="283" r:id="rId33"/>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870" autoAdjust="0"/>
  </p:normalViewPr>
  <p:slideViewPr>
    <p:cSldViewPr snapToGrid="0" showGuides="1">
      <p:cViewPr>
        <p:scale>
          <a:sx n="110" d="100"/>
          <a:sy n="110" d="100"/>
        </p:scale>
        <p:origin x="282" y="618"/>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10.01.2024</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10.01.2024</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8800093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8.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8.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r>
              <a:rPr lang="de-DE" sz="3200" dirty="0" smtClean="0"/>
              <a:t/>
            </a:r>
            <a:br>
              <a:rPr lang="de-DE" sz="3200" dirty="0" smtClean="0"/>
            </a:br>
            <a:r>
              <a:rPr lang="de-DE" sz="3200" dirty="0"/>
              <a:t/>
            </a:r>
            <a:br>
              <a:rPr lang="de-DE" sz="3200" dirty="0"/>
            </a:br>
            <a:r>
              <a:rPr lang="de-DE" sz="3200" dirty="0" smtClean="0"/>
              <a:t/>
            </a:r>
            <a:br>
              <a:rPr lang="de-DE" sz="3200" dirty="0" smtClean="0"/>
            </a:br>
            <a:endParaRPr lang="de-DE" sz="1800" dirty="0"/>
          </a:p>
        </p:txBody>
      </p:sp>
      <p:sp>
        <p:nvSpPr>
          <p:cNvPr id="4" name="Textfeld 3"/>
          <p:cNvSpPr txBox="1"/>
          <p:nvPr/>
        </p:nvSpPr>
        <p:spPr>
          <a:xfrm>
            <a:off x="1314450" y="3002280"/>
            <a:ext cx="9363976" cy="1384995"/>
          </a:xfrm>
          <a:prstGeom prst="rect">
            <a:avLst/>
          </a:prstGeom>
          <a:noFill/>
        </p:spPr>
        <p:txBody>
          <a:bodyPr wrap="square" rtlCol="0">
            <a:spAutoFit/>
          </a:bodyPr>
          <a:lstStyle/>
          <a:p>
            <a:pPr algn="ctr"/>
            <a:r>
              <a:rPr lang="de-DE" sz="2800" dirty="0">
                <a:solidFill>
                  <a:srgbClr val="1D2D4B"/>
                </a:solidFill>
              </a:rPr>
              <a:t>a</a:t>
            </a:r>
            <a:r>
              <a:rPr lang="de-DE" sz="2800" dirty="0" smtClean="0">
                <a:solidFill>
                  <a:srgbClr val="1D2D4B"/>
                </a:solidFill>
              </a:rPr>
              <a:t>fm-Generationenberater Teil III</a:t>
            </a:r>
          </a:p>
          <a:p>
            <a:pPr algn="ctr"/>
            <a:endParaRPr lang="de-DE" sz="2800" dirty="0" smtClean="0">
              <a:solidFill>
                <a:srgbClr val="1D2D4B"/>
              </a:solidFill>
            </a:endParaRPr>
          </a:p>
          <a:p>
            <a:pPr algn="ctr"/>
            <a:r>
              <a:rPr lang="de-DE" sz="2800" b="1" dirty="0" smtClean="0">
                <a:solidFill>
                  <a:srgbClr val="1D2D4B"/>
                </a:solidFill>
              </a:rPr>
              <a:t>Herzlich Willkommen!</a:t>
            </a:r>
          </a:p>
        </p:txBody>
      </p:sp>
    </p:spTree>
    <p:extLst>
      <p:ext uri="{BB962C8B-B14F-4D97-AF65-F5344CB8AC3E}">
        <p14:creationId xmlns:p14="http://schemas.microsoft.com/office/powerpoint/2010/main" val="42276589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a:t>
            </a:fld>
            <a:endParaRPr lang="de-DE" dirty="0"/>
          </a:p>
        </p:txBody>
      </p:sp>
      <p:sp>
        <p:nvSpPr>
          <p:cNvPr id="4" name="Textplatzhalter 3"/>
          <p:cNvSpPr>
            <a:spLocks noGrp="1"/>
          </p:cNvSpPr>
          <p:nvPr>
            <p:ph type="body" sz="half" idx="2"/>
          </p:nvPr>
        </p:nvSpPr>
        <p:spPr>
          <a:xfrm>
            <a:off x="369358" y="1695766"/>
            <a:ext cx="11343218" cy="4397059"/>
          </a:xfrm>
        </p:spPr>
        <p:txBody>
          <a:bodyPr/>
          <a:lstStyle/>
          <a:p>
            <a:endParaRPr lang="de-DE" sz="1800" dirty="0"/>
          </a:p>
          <a:p>
            <a:pPr algn="ctr"/>
            <a:endParaRPr lang="de-DE" sz="3200" dirty="0" smtClean="0"/>
          </a:p>
          <a:p>
            <a:pPr algn="ctr"/>
            <a:endParaRPr lang="de-DE" sz="3200" dirty="0"/>
          </a:p>
          <a:p>
            <a:pPr algn="ctr"/>
            <a:r>
              <a:rPr lang="de-DE" sz="3200" dirty="0" smtClean="0"/>
              <a:t>Fallbeispiele </a:t>
            </a:r>
            <a:endParaRPr lang="de-DE" altLang="de-DE" sz="3200"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endParaRPr lang="de-DE" b="1" dirty="0"/>
          </a:p>
        </p:txBody>
      </p:sp>
    </p:spTree>
    <p:extLst>
      <p:ext uri="{BB962C8B-B14F-4D97-AF65-F5344CB8AC3E}">
        <p14:creationId xmlns:p14="http://schemas.microsoft.com/office/powerpoint/2010/main" val="11373360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a:t>
            </a:fld>
            <a:endParaRPr lang="de-DE" dirty="0"/>
          </a:p>
        </p:txBody>
      </p:sp>
      <p:sp>
        <p:nvSpPr>
          <p:cNvPr id="4" name="Textplatzhalter 3"/>
          <p:cNvSpPr>
            <a:spLocks noGrp="1"/>
          </p:cNvSpPr>
          <p:nvPr>
            <p:ph type="body" sz="half" idx="2"/>
          </p:nvPr>
        </p:nvSpPr>
        <p:spPr>
          <a:xfrm>
            <a:off x="369358" y="1695766"/>
            <a:ext cx="11343218" cy="4397059"/>
          </a:xfrm>
        </p:spPr>
        <p:txBody>
          <a:bodyPr/>
          <a:lstStyle/>
          <a:p>
            <a:r>
              <a:rPr lang="de-DE" sz="3200" b="1" dirty="0" smtClean="0"/>
              <a:t>Nachlassplanung mit Versicherungstarif</a:t>
            </a:r>
            <a:endParaRPr lang="de-DE" altLang="de-DE" sz="3200" b="1"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endParaRPr lang="de-DE" b="1" dirty="0"/>
          </a:p>
        </p:txBody>
      </p:sp>
      <p:pic>
        <p:nvPicPr>
          <p:cNvPr id="3" name="Grafik 2"/>
          <p:cNvPicPr>
            <a:picLocks noChangeAspect="1"/>
          </p:cNvPicPr>
          <p:nvPr/>
        </p:nvPicPr>
        <p:blipFill>
          <a:blip r:embed="rId2"/>
          <a:stretch>
            <a:fillRect/>
          </a:stretch>
        </p:blipFill>
        <p:spPr>
          <a:xfrm>
            <a:off x="369357" y="2265496"/>
            <a:ext cx="9939895" cy="4040036"/>
          </a:xfrm>
          <a:prstGeom prst="rect">
            <a:avLst/>
          </a:prstGeom>
        </p:spPr>
      </p:pic>
    </p:spTree>
    <p:extLst>
      <p:ext uri="{BB962C8B-B14F-4D97-AF65-F5344CB8AC3E}">
        <p14:creationId xmlns:p14="http://schemas.microsoft.com/office/powerpoint/2010/main" val="3467072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Steuerrechtliche Darstellung seit dem 1.1.2005</a:t>
            </a:r>
            <a:endParaRPr lang="de-DE" b="1" dirty="0"/>
          </a:p>
        </p:txBody>
      </p:sp>
      <p:pic>
        <p:nvPicPr>
          <p:cNvPr id="3" name="Grafik 2"/>
          <p:cNvPicPr>
            <a:picLocks noChangeAspect="1"/>
          </p:cNvPicPr>
          <p:nvPr/>
        </p:nvPicPr>
        <p:blipFill>
          <a:blip r:embed="rId2"/>
          <a:stretch>
            <a:fillRect/>
          </a:stretch>
        </p:blipFill>
        <p:spPr>
          <a:xfrm>
            <a:off x="0" y="1763548"/>
            <a:ext cx="11594332" cy="4054626"/>
          </a:xfrm>
          <a:prstGeom prst="rect">
            <a:avLst/>
          </a:prstGeom>
        </p:spPr>
      </p:pic>
    </p:spTree>
    <p:extLst>
      <p:ext uri="{BB962C8B-B14F-4D97-AF65-F5344CB8AC3E}">
        <p14:creationId xmlns:p14="http://schemas.microsoft.com/office/powerpoint/2010/main" val="534861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Nachlass- und Erbschaftsplanung mit Versicherungen</a:t>
            </a:r>
            <a:endParaRPr lang="de-DE" b="1" dirty="0"/>
          </a:p>
        </p:txBody>
      </p:sp>
      <p:sp>
        <p:nvSpPr>
          <p:cNvPr id="6" name="Textfeld 5"/>
          <p:cNvSpPr txBox="1"/>
          <p:nvPr/>
        </p:nvSpPr>
        <p:spPr>
          <a:xfrm>
            <a:off x="369358" y="1595338"/>
            <a:ext cx="10667097" cy="4524315"/>
          </a:xfrm>
          <a:prstGeom prst="rect">
            <a:avLst/>
          </a:prstGeom>
          <a:noFill/>
        </p:spPr>
        <p:txBody>
          <a:bodyPr wrap="square" rtlCol="0">
            <a:spAutoFit/>
          </a:bodyPr>
          <a:lstStyle/>
          <a:p>
            <a:r>
              <a:rPr lang="de-DE" sz="2400" b="1" u="sng" dirty="0" smtClean="0">
                <a:solidFill>
                  <a:srgbClr val="1D2D4B"/>
                </a:solidFill>
              </a:rPr>
              <a:t>Vorteile</a:t>
            </a:r>
          </a:p>
          <a:p>
            <a:endParaRPr lang="de-DE" sz="2400" b="1" u="sng" dirty="0" smtClean="0">
              <a:solidFill>
                <a:srgbClr val="1D2D4B"/>
              </a:solidFill>
            </a:endParaRPr>
          </a:p>
          <a:p>
            <a:pPr marL="285750" indent="-285750">
              <a:buFont typeface="Wingdings" panose="05000000000000000000" pitchFamily="2" charset="2"/>
              <a:buChar char="§"/>
            </a:pPr>
            <a:r>
              <a:rPr lang="de-DE" sz="2400" b="0" dirty="0" smtClean="0">
                <a:solidFill>
                  <a:srgbClr val="1D2D4B"/>
                </a:solidFill>
              </a:rPr>
              <a:t>Freie Festlegung der Begünstigten</a:t>
            </a:r>
          </a:p>
          <a:p>
            <a:pPr marL="285750" lvl="0" indent="-285750">
              <a:buFont typeface="Wingdings" panose="05000000000000000000" pitchFamily="2" charset="2"/>
              <a:buChar char="§"/>
            </a:pPr>
            <a:endParaRPr lang="de-DE" sz="2400" b="0" dirty="0">
              <a:solidFill>
                <a:srgbClr val="1D2D4B"/>
              </a:solidFill>
            </a:endParaRPr>
          </a:p>
          <a:p>
            <a:pPr marL="285750" lvl="0" indent="-285750">
              <a:buFont typeface="Wingdings" panose="05000000000000000000" pitchFamily="2" charset="2"/>
              <a:buChar char="§"/>
            </a:pPr>
            <a:r>
              <a:rPr lang="de-DE" sz="2400" b="0" dirty="0" smtClean="0">
                <a:solidFill>
                  <a:srgbClr val="1D2D4B"/>
                </a:solidFill>
              </a:rPr>
              <a:t>Auszahlungen erfolgen außerhalb vom Testament</a:t>
            </a:r>
          </a:p>
          <a:p>
            <a:pPr lvl="0"/>
            <a:endParaRPr lang="de-DE" sz="2400" dirty="0" smtClean="0">
              <a:solidFill>
                <a:srgbClr val="1D2D4B"/>
              </a:solidFill>
            </a:endParaRPr>
          </a:p>
          <a:p>
            <a:pPr marL="285750" lvl="0" indent="-285750">
              <a:buFont typeface="Wingdings" panose="05000000000000000000" pitchFamily="2" charset="2"/>
              <a:buChar char="§"/>
            </a:pPr>
            <a:r>
              <a:rPr lang="de-DE" sz="2400" b="0" dirty="0" smtClean="0">
                <a:solidFill>
                  <a:srgbClr val="1D2D4B"/>
                </a:solidFill>
              </a:rPr>
              <a:t>Auszahlungen erfolgen direkt und diskret</a:t>
            </a:r>
          </a:p>
          <a:p>
            <a:pPr lvl="0"/>
            <a:endParaRPr lang="de-DE" sz="2400" b="0" dirty="0">
              <a:solidFill>
                <a:srgbClr val="1D2D4B"/>
              </a:solidFill>
            </a:endParaRPr>
          </a:p>
          <a:p>
            <a:pPr marL="285750" lvl="0" indent="-285750">
              <a:buFont typeface="Wingdings" panose="05000000000000000000" pitchFamily="2" charset="2"/>
              <a:buChar char="§"/>
            </a:pPr>
            <a:r>
              <a:rPr lang="de-DE" sz="2400" b="0" dirty="0" smtClean="0">
                <a:solidFill>
                  <a:srgbClr val="1D2D4B"/>
                </a:solidFill>
              </a:rPr>
              <a:t>Bezugsberechtigte können jederzeit bequem und kostenlos geändert werden</a:t>
            </a:r>
          </a:p>
          <a:p>
            <a:pPr marL="285750" lvl="0" indent="-285750">
              <a:buFont typeface="Wingdings" panose="05000000000000000000" pitchFamily="2" charset="2"/>
              <a:buChar char="§"/>
            </a:pPr>
            <a:endParaRPr lang="de-DE" sz="2400" dirty="0">
              <a:solidFill>
                <a:srgbClr val="1D2D4B"/>
              </a:solidFill>
            </a:endParaRPr>
          </a:p>
          <a:p>
            <a:pPr marL="285750" lvl="0" indent="-285750">
              <a:buFont typeface="Wingdings" panose="05000000000000000000" pitchFamily="2" charset="2"/>
              <a:buChar char="§"/>
            </a:pPr>
            <a:r>
              <a:rPr lang="de-DE" sz="2400" b="0" dirty="0" smtClean="0">
                <a:solidFill>
                  <a:srgbClr val="1D2D4B"/>
                </a:solidFill>
              </a:rPr>
              <a:t>Die Lebensversicherung fällt nicht in den Nachlass</a:t>
            </a:r>
            <a:endParaRPr lang="de-DE" sz="2400" b="0" dirty="0">
              <a:solidFill>
                <a:srgbClr val="1D2D4B"/>
              </a:solidFill>
            </a:endParaRPr>
          </a:p>
        </p:txBody>
      </p:sp>
    </p:spTree>
    <p:extLst>
      <p:ext uri="{BB962C8B-B14F-4D97-AF65-F5344CB8AC3E}">
        <p14:creationId xmlns:p14="http://schemas.microsoft.com/office/powerpoint/2010/main" val="14306825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Nachlass- und Erbschaftsplanung mit Versicherungen</a:t>
            </a:r>
            <a:endParaRPr lang="de-DE" b="1" dirty="0"/>
          </a:p>
        </p:txBody>
      </p:sp>
      <p:sp>
        <p:nvSpPr>
          <p:cNvPr id="6" name="Textfeld 5"/>
          <p:cNvSpPr txBox="1"/>
          <p:nvPr/>
        </p:nvSpPr>
        <p:spPr>
          <a:xfrm>
            <a:off x="369358" y="1595338"/>
            <a:ext cx="10667097" cy="4832092"/>
          </a:xfrm>
          <a:prstGeom prst="rect">
            <a:avLst/>
          </a:prstGeom>
          <a:noFill/>
        </p:spPr>
        <p:txBody>
          <a:bodyPr wrap="square" rtlCol="0">
            <a:spAutoFit/>
          </a:bodyPr>
          <a:lstStyle/>
          <a:p>
            <a:r>
              <a:rPr lang="de-DE" sz="2400" b="1" u="sng" dirty="0" smtClean="0">
                <a:solidFill>
                  <a:srgbClr val="1D2D4B"/>
                </a:solidFill>
              </a:rPr>
              <a:t>Gestaltungsmöglichkeiten</a:t>
            </a:r>
          </a:p>
          <a:p>
            <a:endParaRPr lang="de-DE" sz="2400" b="1" u="sng" dirty="0" smtClean="0">
              <a:solidFill>
                <a:srgbClr val="1D2D4B"/>
              </a:solidFill>
            </a:endParaRPr>
          </a:p>
          <a:p>
            <a:pPr marL="285750" indent="-285750">
              <a:buFont typeface="Wingdings" panose="05000000000000000000" pitchFamily="2" charset="2"/>
              <a:buChar char="§"/>
            </a:pPr>
            <a:r>
              <a:rPr lang="de-DE" sz="2000" b="0" dirty="0" smtClean="0">
                <a:solidFill>
                  <a:srgbClr val="1D2D4B"/>
                </a:solidFill>
              </a:rPr>
              <a:t>Todesfallabsicherung</a:t>
            </a:r>
          </a:p>
          <a:p>
            <a:pPr marL="285750" lvl="0" indent="-285750">
              <a:buFont typeface="Wingdings" panose="05000000000000000000" pitchFamily="2" charset="2"/>
              <a:buChar char="§"/>
            </a:pPr>
            <a:endParaRPr lang="de-DE" sz="2000" b="0" dirty="0">
              <a:solidFill>
                <a:srgbClr val="1D2D4B"/>
              </a:solidFill>
            </a:endParaRPr>
          </a:p>
          <a:p>
            <a:pPr marL="285750" lvl="0" indent="-285750">
              <a:buFont typeface="Wingdings" panose="05000000000000000000" pitchFamily="2" charset="2"/>
              <a:buChar char="§"/>
            </a:pPr>
            <a:r>
              <a:rPr lang="de-DE" sz="2000" b="0" dirty="0" smtClean="0">
                <a:solidFill>
                  <a:srgbClr val="1D2D4B"/>
                </a:solidFill>
              </a:rPr>
              <a:t>Insolvenzabsicherung (Unwiderrufliches Bezugsrecht)</a:t>
            </a:r>
          </a:p>
          <a:p>
            <a:pPr lvl="0"/>
            <a:endParaRPr lang="de-DE" sz="2000" dirty="0" smtClean="0">
              <a:solidFill>
                <a:srgbClr val="1D2D4B"/>
              </a:solidFill>
            </a:endParaRPr>
          </a:p>
          <a:p>
            <a:pPr marL="285750" lvl="0" indent="-285750">
              <a:buFont typeface="Wingdings" panose="05000000000000000000" pitchFamily="2" charset="2"/>
              <a:buChar char="§"/>
            </a:pPr>
            <a:r>
              <a:rPr lang="de-DE" sz="2000" b="0" dirty="0" smtClean="0">
                <a:solidFill>
                  <a:srgbClr val="1D2D4B"/>
                </a:solidFill>
              </a:rPr>
              <a:t>Überkreuz-Versicherung</a:t>
            </a:r>
          </a:p>
          <a:p>
            <a:pPr lvl="0"/>
            <a:endParaRPr lang="de-DE" sz="2000" b="0" dirty="0">
              <a:solidFill>
                <a:srgbClr val="1D2D4B"/>
              </a:solidFill>
            </a:endParaRPr>
          </a:p>
          <a:p>
            <a:pPr marL="285750" lvl="0" indent="-285750">
              <a:buFont typeface="Wingdings" panose="05000000000000000000" pitchFamily="2" charset="2"/>
              <a:buChar char="§"/>
            </a:pPr>
            <a:r>
              <a:rPr lang="de-DE" sz="2000" b="0" dirty="0" smtClean="0">
                <a:solidFill>
                  <a:srgbClr val="1D2D4B"/>
                </a:solidFill>
              </a:rPr>
              <a:t>Schenkung mit Nießbrauch</a:t>
            </a:r>
          </a:p>
          <a:p>
            <a:pPr marL="285750" lvl="0" indent="-285750">
              <a:buFont typeface="Wingdings" panose="05000000000000000000" pitchFamily="2" charset="2"/>
              <a:buChar char="§"/>
            </a:pPr>
            <a:endParaRPr lang="de-DE" sz="2000" dirty="0">
              <a:solidFill>
                <a:srgbClr val="1D2D4B"/>
              </a:solidFill>
            </a:endParaRPr>
          </a:p>
          <a:p>
            <a:pPr marL="285750" lvl="0" indent="-285750">
              <a:buFont typeface="Wingdings" panose="05000000000000000000" pitchFamily="2" charset="2"/>
              <a:buChar char="§"/>
            </a:pPr>
            <a:r>
              <a:rPr lang="de-DE" sz="2000" b="0" dirty="0" smtClean="0">
                <a:solidFill>
                  <a:srgbClr val="1D2D4B"/>
                </a:solidFill>
              </a:rPr>
              <a:t>Rentenschenkung</a:t>
            </a:r>
          </a:p>
          <a:p>
            <a:pPr marL="285750" lvl="0" indent="-285750">
              <a:buFont typeface="Wingdings" panose="05000000000000000000" pitchFamily="2" charset="2"/>
              <a:buChar char="§"/>
            </a:pPr>
            <a:endParaRPr lang="de-DE" sz="2000" dirty="0">
              <a:solidFill>
                <a:srgbClr val="1D2D4B"/>
              </a:solidFill>
            </a:endParaRPr>
          </a:p>
          <a:p>
            <a:pPr marL="285750" lvl="0" indent="-285750">
              <a:buFont typeface="Wingdings" panose="05000000000000000000" pitchFamily="2" charset="2"/>
              <a:buChar char="§"/>
            </a:pPr>
            <a:r>
              <a:rPr lang="de-DE" sz="2000" b="0" dirty="0" smtClean="0">
                <a:solidFill>
                  <a:srgbClr val="1D2D4B"/>
                </a:solidFill>
              </a:rPr>
              <a:t>Schenkung mit Veto-Recht</a:t>
            </a:r>
          </a:p>
          <a:p>
            <a:pPr marL="285750" lvl="0" indent="-285750">
              <a:buFont typeface="Wingdings" panose="05000000000000000000" pitchFamily="2" charset="2"/>
              <a:buChar char="§"/>
            </a:pPr>
            <a:endParaRPr lang="de-DE" sz="2000" b="0" dirty="0" smtClean="0">
              <a:solidFill>
                <a:srgbClr val="1D2D4B"/>
              </a:solidFill>
            </a:endParaRPr>
          </a:p>
          <a:p>
            <a:pPr marL="285750" lvl="0" indent="-285750">
              <a:buFont typeface="Wingdings" panose="05000000000000000000" pitchFamily="2" charset="2"/>
              <a:buChar char="§"/>
            </a:pPr>
            <a:r>
              <a:rPr lang="de-DE" sz="2000" dirty="0" smtClean="0">
                <a:solidFill>
                  <a:srgbClr val="1D2D4B"/>
                </a:solidFill>
              </a:rPr>
              <a:t>Steuerfreie Anlage</a:t>
            </a:r>
            <a:endParaRPr lang="de-DE" sz="2000" b="0" dirty="0">
              <a:solidFill>
                <a:srgbClr val="1D2D4B"/>
              </a:solidFill>
            </a:endParaRPr>
          </a:p>
        </p:txBody>
      </p:sp>
    </p:spTree>
    <p:extLst>
      <p:ext uri="{BB962C8B-B14F-4D97-AF65-F5344CB8AC3E}">
        <p14:creationId xmlns:p14="http://schemas.microsoft.com/office/powerpoint/2010/main" val="38180996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Sofort-Rente</a:t>
            </a:r>
            <a:endParaRPr lang="de-DE" b="1" dirty="0"/>
          </a:p>
        </p:txBody>
      </p:sp>
      <p:sp>
        <p:nvSpPr>
          <p:cNvPr id="6" name="Textfeld 5"/>
          <p:cNvSpPr txBox="1"/>
          <p:nvPr/>
        </p:nvSpPr>
        <p:spPr>
          <a:xfrm>
            <a:off x="369358" y="2464203"/>
            <a:ext cx="10667097" cy="2862322"/>
          </a:xfrm>
          <a:prstGeom prst="rect">
            <a:avLst/>
          </a:prstGeom>
          <a:noFill/>
        </p:spPr>
        <p:txBody>
          <a:bodyPr wrap="square" rtlCol="0">
            <a:spAutoFit/>
          </a:bodyPr>
          <a:lstStyle/>
          <a:p>
            <a:pPr marL="285750" indent="-285750">
              <a:buFont typeface="Wingdings" panose="05000000000000000000" pitchFamily="2" charset="2"/>
              <a:buChar char="§"/>
            </a:pPr>
            <a:r>
              <a:rPr lang="de-DE" b="0" dirty="0" smtClean="0">
                <a:solidFill>
                  <a:srgbClr val="1D2D4B"/>
                </a:solidFill>
              </a:rPr>
              <a:t>Vater (70), geschieden, hat ein Leben lang gut verdient,</a:t>
            </a:r>
            <a:r>
              <a:rPr lang="de-DE" b="0" dirty="0">
                <a:solidFill>
                  <a:srgbClr val="1D2D4B"/>
                </a:solidFill>
              </a:rPr>
              <a:t/>
            </a:r>
            <a:br>
              <a:rPr lang="de-DE" b="0" dirty="0">
                <a:solidFill>
                  <a:srgbClr val="1D2D4B"/>
                </a:solidFill>
              </a:rPr>
            </a:br>
            <a:r>
              <a:rPr lang="de-DE" b="0" dirty="0">
                <a:solidFill>
                  <a:srgbClr val="1D2D4B"/>
                </a:solidFill>
              </a:rPr>
              <a:t>Er hat einen Sohn (35) und möchte außer einer Immobilie (Verkehrswert 400.000,-) weitere 100.000,- Bargeld zu Lebzeiten </a:t>
            </a:r>
            <a:r>
              <a:rPr lang="de-DE" b="0" dirty="0" smtClean="0">
                <a:solidFill>
                  <a:srgbClr val="1D2D4B"/>
                </a:solidFill>
              </a:rPr>
              <a:t>übertragen</a:t>
            </a:r>
          </a:p>
          <a:p>
            <a:pPr marL="285750" lvl="0" indent="-285750">
              <a:buFont typeface="Wingdings" panose="05000000000000000000" pitchFamily="2" charset="2"/>
              <a:buChar char="§"/>
            </a:pPr>
            <a:endParaRPr lang="de-DE" b="0" dirty="0">
              <a:solidFill>
                <a:srgbClr val="1D2D4B"/>
              </a:solidFill>
            </a:endParaRPr>
          </a:p>
          <a:p>
            <a:pPr marL="285750" lvl="0" indent="-285750">
              <a:buFont typeface="Wingdings" panose="05000000000000000000" pitchFamily="2" charset="2"/>
              <a:buChar char="§"/>
            </a:pPr>
            <a:r>
              <a:rPr lang="de-DE" b="0" dirty="0" smtClean="0">
                <a:solidFill>
                  <a:srgbClr val="1D2D4B"/>
                </a:solidFill>
              </a:rPr>
              <a:t>Die Immobilie übersteigt den Freibetrag noch nicht.</a:t>
            </a:r>
            <a:br>
              <a:rPr lang="de-DE" b="0" dirty="0" smtClean="0">
                <a:solidFill>
                  <a:srgbClr val="1D2D4B"/>
                </a:solidFill>
              </a:rPr>
            </a:br>
            <a:r>
              <a:rPr lang="de-DE" b="0" dirty="0" smtClean="0">
                <a:solidFill>
                  <a:srgbClr val="1D2D4B"/>
                </a:solidFill>
              </a:rPr>
              <a:t>Für das Bargeld wird Schenkungsteuer fällig.</a:t>
            </a:r>
          </a:p>
          <a:p>
            <a:pPr marL="285750" lvl="0" indent="-285750">
              <a:buFont typeface="Wingdings" panose="05000000000000000000" pitchFamily="2" charset="2"/>
              <a:buChar char="§"/>
            </a:pPr>
            <a:endParaRPr lang="de-DE" b="0" dirty="0">
              <a:solidFill>
                <a:srgbClr val="1D2D4B"/>
              </a:solidFill>
            </a:endParaRPr>
          </a:p>
          <a:p>
            <a:pPr lvl="0"/>
            <a:endParaRPr lang="de-DE" b="1" dirty="0" smtClean="0">
              <a:solidFill>
                <a:srgbClr val="1D2D4B"/>
              </a:solidFill>
            </a:endParaRPr>
          </a:p>
          <a:p>
            <a:pPr lvl="0"/>
            <a:r>
              <a:rPr lang="de-DE" b="1" dirty="0" smtClean="0">
                <a:solidFill>
                  <a:srgbClr val="1D2D4B"/>
                </a:solidFill>
              </a:rPr>
              <a:t>Welche Möglichkeiten gibt es?</a:t>
            </a:r>
          </a:p>
          <a:p>
            <a:pPr lvl="0"/>
            <a:endParaRPr lang="de-DE" dirty="0" smtClean="0">
              <a:solidFill>
                <a:srgbClr val="1D2D4B"/>
              </a:solidFill>
            </a:endParaRPr>
          </a:p>
        </p:txBody>
      </p:sp>
    </p:spTree>
    <p:extLst>
      <p:ext uri="{BB962C8B-B14F-4D97-AF65-F5344CB8AC3E}">
        <p14:creationId xmlns:p14="http://schemas.microsoft.com/office/powerpoint/2010/main" val="3322014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Sofort-Rente</a:t>
            </a:r>
            <a:endParaRPr lang="de-DE" b="1" dirty="0"/>
          </a:p>
        </p:txBody>
      </p:sp>
      <p:sp>
        <p:nvSpPr>
          <p:cNvPr id="6" name="Textfeld 5"/>
          <p:cNvSpPr txBox="1"/>
          <p:nvPr/>
        </p:nvSpPr>
        <p:spPr>
          <a:xfrm>
            <a:off x="369358" y="1595338"/>
            <a:ext cx="10667097" cy="3139321"/>
          </a:xfrm>
          <a:prstGeom prst="rect">
            <a:avLst/>
          </a:prstGeom>
          <a:noFill/>
        </p:spPr>
        <p:txBody>
          <a:bodyPr wrap="square" rtlCol="0">
            <a:spAutoFit/>
          </a:bodyPr>
          <a:lstStyle/>
          <a:p>
            <a:pPr marL="285750" lvl="0" indent="-285750">
              <a:buFont typeface="Wingdings" panose="05000000000000000000" pitchFamily="2" charset="2"/>
              <a:buChar char="§"/>
            </a:pPr>
            <a:endParaRPr lang="de-DE" b="0" dirty="0">
              <a:solidFill>
                <a:srgbClr val="1D2D4B"/>
              </a:solidFill>
            </a:endParaRPr>
          </a:p>
          <a:p>
            <a:pPr lvl="0"/>
            <a:r>
              <a:rPr lang="de-DE" b="1" dirty="0" smtClean="0">
                <a:solidFill>
                  <a:srgbClr val="1D2D4B"/>
                </a:solidFill>
              </a:rPr>
              <a:t>Möglichkeiten:</a:t>
            </a:r>
          </a:p>
          <a:p>
            <a:pPr lvl="0"/>
            <a:endParaRPr lang="de-DE" dirty="0" smtClean="0">
              <a:solidFill>
                <a:srgbClr val="1D2D4B"/>
              </a:solidFill>
            </a:endParaRPr>
          </a:p>
          <a:p>
            <a:pPr marL="285750" lvl="0" indent="-285750">
              <a:buFont typeface="Wingdings" panose="05000000000000000000" pitchFamily="2" charset="2"/>
              <a:buChar char="§"/>
            </a:pPr>
            <a:r>
              <a:rPr lang="de-DE" b="0" dirty="0" smtClean="0">
                <a:solidFill>
                  <a:srgbClr val="1D2D4B"/>
                </a:solidFill>
              </a:rPr>
              <a:t>Barschenkung -&gt; Es fallen 11% Schenkungssteuer, also 11.000,- an.</a:t>
            </a:r>
          </a:p>
          <a:p>
            <a:pPr lvl="0"/>
            <a:endParaRPr lang="de-DE" b="0" dirty="0">
              <a:solidFill>
                <a:srgbClr val="1D2D4B"/>
              </a:solidFill>
            </a:endParaRPr>
          </a:p>
          <a:p>
            <a:pPr marL="285750" lvl="0" indent="-285750">
              <a:buFont typeface="Wingdings" panose="05000000000000000000" pitchFamily="2" charset="2"/>
              <a:buChar char="§"/>
            </a:pPr>
            <a:r>
              <a:rPr lang="de-DE" b="0" dirty="0" smtClean="0">
                <a:solidFill>
                  <a:srgbClr val="1D2D4B"/>
                </a:solidFill>
              </a:rPr>
              <a:t>Alternative Lösung: Sofort-Rente -&gt; Der Vater legt 100.000,- in einer Sofort-Rente an und er erhält Monat für Monat eine Rente. Nach  2 Jahren wird der Sohn VN und erhält bis zum Tod des Vaters eine Rente.</a:t>
            </a:r>
            <a:br>
              <a:rPr lang="de-DE" b="0" dirty="0" smtClean="0">
                <a:solidFill>
                  <a:srgbClr val="1D2D4B"/>
                </a:solidFill>
              </a:rPr>
            </a:br>
            <a:r>
              <a:rPr lang="de-DE" b="0" dirty="0" smtClean="0">
                <a:solidFill>
                  <a:srgbClr val="1D2D4B"/>
                </a:solidFill>
              </a:rPr>
              <a:t>Vorteil: Schenkungen von Monatlichen Rentenleistungen unterliegen einer günstigeren Besteuerung im Vergleich zu Barschenkungen in einer Summe. Die 11% Schenkungssteuer werden nur bezogen auf den Kapitalwert fällig.</a:t>
            </a:r>
            <a:endParaRPr lang="de-DE" b="0" dirty="0">
              <a:solidFill>
                <a:srgbClr val="1D2D4B"/>
              </a:solidFill>
            </a:endParaRPr>
          </a:p>
        </p:txBody>
      </p:sp>
    </p:spTree>
    <p:extLst>
      <p:ext uri="{BB962C8B-B14F-4D97-AF65-F5344CB8AC3E}">
        <p14:creationId xmlns:p14="http://schemas.microsoft.com/office/powerpoint/2010/main" val="38118578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17</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Sofort-Rente</a:t>
            </a:r>
            <a:endParaRPr lang="de-DE" b="1" dirty="0"/>
          </a:p>
        </p:txBody>
      </p:sp>
      <p:pic>
        <p:nvPicPr>
          <p:cNvPr id="3" name="Grafik 2"/>
          <p:cNvPicPr>
            <a:picLocks noChangeAspect="1"/>
          </p:cNvPicPr>
          <p:nvPr/>
        </p:nvPicPr>
        <p:blipFill>
          <a:blip r:embed="rId2"/>
          <a:stretch>
            <a:fillRect/>
          </a:stretch>
        </p:blipFill>
        <p:spPr>
          <a:xfrm>
            <a:off x="1052445" y="1688411"/>
            <a:ext cx="9631119" cy="2429214"/>
          </a:xfrm>
          <a:prstGeom prst="rect">
            <a:avLst/>
          </a:prstGeom>
        </p:spPr>
      </p:pic>
      <p:pic>
        <p:nvPicPr>
          <p:cNvPr id="7" name="Grafik 6"/>
          <p:cNvPicPr>
            <a:picLocks noChangeAspect="1"/>
          </p:cNvPicPr>
          <p:nvPr/>
        </p:nvPicPr>
        <p:blipFill>
          <a:blip r:embed="rId3"/>
          <a:stretch>
            <a:fillRect/>
          </a:stretch>
        </p:blipFill>
        <p:spPr>
          <a:xfrm>
            <a:off x="1146652" y="4122995"/>
            <a:ext cx="6839905" cy="2229161"/>
          </a:xfrm>
          <a:prstGeom prst="rect">
            <a:avLst/>
          </a:prstGeom>
        </p:spPr>
      </p:pic>
      <p:pic>
        <p:nvPicPr>
          <p:cNvPr id="4" name="Grafik 3"/>
          <p:cNvPicPr>
            <a:picLocks noChangeAspect="1"/>
          </p:cNvPicPr>
          <p:nvPr/>
        </p:nvPicPr>
        <p:blipFill>
          <a:blip r:embed="rId4"/>
          <a:stretch>
            <a:fillRect/>
          </a:stretch>
        </p:blipFill>
        <p:spPr>
          <a:xfrm>
            <a:off x="8225243" y="4117625"/>
            <a:ext cx="2083323" cy="1385901"/>
          </a:xfrm>
          <a:prstGeom prst="rect">
            <a:avLst/>
          </a:prstGeom>
        </p:spPr>
      </p:pic>
      <p:pic>
        <p:nvPicPr>
          <p:cNvPr id="6" name="Grafik 5"/>
          <p:cNvPicPr>
            <a:picLocks noChangeAspect="1"/>
          </p:cNvPicPr>
          <p:nvPr/>
        </p:nvPicPr>
        <p:blipFill>
          <a:blip r:embed="rId5"/>
          <a:stretch>
            <a:fillRect/>
          </a:stretch>
        </p:blipFill>
        <p:spPr>
          <a:xfrm>
            <a:off x="8225243" y="5612635"/>
            <a:ext cx="2200582" cy="323895"/>
          </a:xfrm>
          <a:prstGeom prst="rect">
            <a:avLst/>
          </a:prstGeom>
        </p:spPr>
      </p:pic>
      <p:pic>
        <p:nvPicPr>
          <p:cNvPr id="8" name="Grafik 7"/>
          <p:cNvPicPr>
            <a:picLocks noChangeAspect="1"/>
          </p:cNvPicPr>
          <p:nvPr/>
        </p:nvPicPr>
        <p:blipFill>
          <a:blip r:embed="rId6"/>
          <a:stretch>
            <a:fillRect/>
          </a:stretch>
        </p:blipFill>
        <p:spPr>
          <a:xfrm>
            <a:off x="8956072" y="5936530"/>
            <a:ext cx="647790" cy="295316"/>
          </a:xfrm>
          <a:prstGeom prst="rect">
            <a:avLst/>
          </a:prstGeom>
        </p:spPr>
      </p:pic>
    </p:spTree>
    <p:extLst>
      <p:ext uri="{BB962C8B-B14F-4D97-AF65-F5344CB8AC3E}">
        <p14:creationId xmlns:p14="http://schemas.microsoft.com/office/powerpoint/2010/main" val="8295207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Sofort-Rente</a:t>
            </a:r>
            <a:endParaRPr lang="de-DE" b="1" dirty="0"/>
          </a:p>
        </p:txBody>
      </p:sp>
      <p:graphicFrame>
        <p:nvGraphicFramePr>
          <p:cNvPr id="6" name="Tabelle 5"/>
          <p:cNvGraphicFramePr>
            <a:graphicFrameLocks noGrp="1"/>
          </p:cNvGraphicFramePr>
          <p:nvPr>
            <p:extLst>
              <p:ext uri="{D42A27DB-BD31-4B8C-83A1-F6EECF244321}">
                <p14:modId xmlns:p14="http://schemas.microsoft.com/office/powerpoint/2010/main" val="1889988413"/>
              </p:ext>
            </p:extLst>
          </p:nvPr>
        </p:nvGraphicFramePr>
        <p:xfrm>
          <a:off x="1162809" y="2617647"/>
          <a:ext cx="9130260" cy="3917071"/>
        </p:xfrm>
        <a:graphic>
          <a:graphicData uri="http://schemas.openxmlformats.org/drawingml/2006/table">
            <a:tbl>
              <a:tblPr firstRow="1" bandRow="1">
                <a:tableStyleId>{5C22544A-7EE6-4342-B048-85BDC9FD1C3A}</a:tableStyleId>
              </a:tblPr>
              <a:tblGrid>
                <a:gridCol w="3043420"/>
                <a:gridCol w="1521710"/>
                <a:gridCol w="3043420"/>
                <a:gridCol w="1521710"/>
              </a:tblGrid>
              <a:tr h="208868">
                <a:tc gridSpan="2">
                  <a:txBody>
                    <a:bodyPr/>
                    <a:lstStyle/>
                    <a:p>
                      <a:r>
                        <a:rPr lang="de-DE" sz="1400" dirty="0" smtClean="0"/>
                        <a:t>Barschenkung</a:t>
                      </a:r>
                      <a:endParaRPr lang="de-DE" sz="1400" dirty="0"/>
                    </a:p>
                  </a:txBody>
                  <a:tcPr>
                    <a:solidFill>
                      <a:srgbClr val="1D2D4B"/>
                    </a:solidFill>
                  </a:tcPr>
                </a:tc>
                <a:tc hMerge="1">
                  <a:txBody>
                    <a:bodyPr/>
                    <a:lstStyle/>
                    <a:p>
                      <a:endParaRPr lang="de-DE" dirty="0"/>
                    </a:p>
                  </a:txBody>
                  <a:tcPr/>
                </a:tc>
                <a:tc gridSpan="2">
                  <a:txBody>
                    <a:bodyPr/>
                    <a:lstStyle/>
                    <a:p>
                      <a:r>
                        <a:rPr lang="de-DE" sz="1400" dirty="0" smtClean="0"/>
                        <a:t>Sofort-Rente</a:t>
                      </a:r>
                      <a:endParaRPr lang="de-DE" sz="1400" dirty="0"/>
                    </a:p>
                  </a:txBody>
                  <a:tcPr>
                    <a:solidFill>
                      <a:srgbClr val="1D2D4B"/>
                    </a:solidFill>
                  </a:tcPr>
                </a:tc>
                <a:tc hMerge="1">
                  <a:txBody>
                    <a:bodyPr/>
                    <a:lstStyle/>
                    <a:p>
                      <a:endParaRPr lang="de-DE" dirty="0"/>
                    </a:p>
                  </a:txBody>
                  <a:tcPr/>
                </a:tc>
              </a:tr>
              <a:tr h="352884">
                <a:tc>
                  <a:txBody>
                    <a:bodyPr/>
                    <a:lstStyle/>
                    <a:p>
                      <a:r>
                        <a:rPr lang="de-DE" sz="1100" b="1" dirty="0" smtClean="0"/>
                        <a:t>Barschenkung</a:t>
                      </a:r>
                      <a:endParaRPr lang="de-DE" sz="1100" b="1" dirty="0"/>
                    </a:p>
                  </a:txBody>
                  <a:tcPr anchor="ctr">
                    <a:solidFill>
                      <a:srgbClr val="BFB088"/>
                    </a:solidFill>
                  </a:tcPr>
                </a:tc>
                <a:tc>
                  <a:txBody>
                    <a:bodyPr/>
                    <a:lstStyle/>
                    <a:p>
                      <a:pPr algn="r"/>
                      <a:r>
                        <a:rPr lang="de-DE" sz="1100" b="1" dirty="0" smtClean="0">
                          <a:solidFill>
                            <a:schemeClr val="bg1"/>
                          </a:solidFill>
                        </a:rPr>
                        <a:t>100.000 EUR</a:t>
                      </a:r>
                      <a:endParaRPr lang="de-DE" sz="1100" b="1" dirty="0">
                        <a:solidFill>
                          <a:schemeClr val="bg1"/>
                        </a:solidFill>
                      </a:endParaRPr>
                    </a:p>
                  </a:txBody>
                  <a:tcPr anchor="ctr">
                    <a:solidFill>
                      <a:srgbClr val="777777"/>
                    </a:solidFill>
                  </a:tcPr>
                </a:tc>
                <a:tc>
                  <a:txBody>
                    <a:bodyPr/>
                    <a:lstStyle/>
                    <a:p>
                      <a:r>
                        <a:rPr lang="de-DE" sz="1100" b="1" dirty="0" smtClean="0"/>
                        <a:t>Einmalbeitrag</a:t>
                      </a:r>
                      <a:endParaRPr lang="de-DE" sz="1100" b="1" dirty="0"/>
                    </a:p>
                  </a:txBody>
                  <a:tcPr anchor="ctr">
                    <a:solidFill>
                      <a:srgbClr val="BFB088"/>
                    </a:solidFill>
                  </a:tcPr>
                </a:tc>
                <a:tc>
                  <a:txBody>
                    <a:bodyPr/>
                    <a:lstStyle/>
                    <a:p>
                      <a:pPr algn="r"/>
                      <a:r>
                        <a:rPr lang="de-DE" sz="1100" b="1" dirty="0" smtClean="0">
                          <a:solidFill>
                            <a:schemeClr val="bg1"/>
                          </a:solidFill>
                        </a:rPr>
                        <a:t>100.000 EUR</a:t>
                      </a:r>
                      <a:endParaRPr lang="de-DE" sz="1100" b="1" dirty="0">
                        <a:solidFill>
                          <a:schemeClr val="bg1"/>
                        </a:solidFill>
                      </a:endParaRPr>
                    </a:p>
                  </a:txBody>
                  <a:tcPr anchor="ctr">
                    <a:solidFill>
                      <a:srgbClr val="777777"/>
                    </a:solidFill>
                  </a:tcPr>
                </a:tc>
              </a:tr>
              <a:tr h="435437">
                <a:tc rowSpan="3">
                  <a:txBody>
                    <a:bodyPr/>
                    <a:lstStyle/>
                    <a:p>
                      <a:endParaRPr lang="de-DE" sz="1100" b="1" dirty="0"/>
                    </a:p>
                  </a:txBody>
                  <a:tcPr anchor="ctr">
                    <a:solidFill>
                      <a:srgbClr val="BFB088"/>
                    </a:solidFill>
                  </a:tcPr>
                </a:tc>
                <a:tc rowSpan="3">
                  <a:txBody>
                    <a:bodyPr/>
                    <a:lstStyle/>
                    <a:p>
                      <a:pPr algn="r"/>
                      <a:endParaRPr lang="de-DE" sz="1100" b="1" dirty="0">
                        <a:solidFill>
                          <a:schemeClr val="bg1"/>
                        </a:solidFill>
                      </a:endParaRPr>
                    </a:p>
                  </a:txBody>
                  <a:tcPr anchor="ctr">
                    <a:solidFill>
                      <a:srgbClr val="777777"/>
                    </a:solidFill>
                  </a:tcPr>
                </a:tc>
                <a:tc>
                  <a:txBody>
                    <a:bodyPr/>
                    <a:lstStyle/>
                    <a:p>
                      <a:r>
                        <a:rPr lang="de-DE" sz="1100" b="1" dirty="0" smtClean="0"/>
                        <a:t>Garantierte Rente, mtl.</a:t>
                      </a:r>
                      <a:endParaRPr lang="de-DE" sz="1100" b="1" dirty="0"/>
                    </a:p>
                  </a:txBody>
                  <a:tcPr anchor="ctr">
                    <a:solidFill>
                      <a:srgbClr val="BFB088"/>
                    </a:solidFill>
                  </a:tcPr>
                </a:tc>
                <a:tc>
                  <a:txBody>
                    <a:bodyPr/>
                    <a:lstStyle/>
                    <a:p>
                      <a:pPr algn="r"/>
                      <a:r>
                        <a:rPr lang="de-DE" sz="1100" b="1" dirty="0" smtClean="0">
                          <a:solidFill>
                            <a:schemeClr val="bg1"/>
                          </a:solidFill>
                        </a:rPr>
                        <a:t>298,19 EUR</a:t>
                      </a:r>
                      <a:endParaRPr lang="de-DE" sz="1100" b="1" dirty="0">
                        <a:solidFill>
                          <a:schemeClr val="bg1"/>
                        </a:solidFill>
                      </a:endParaRPr>
                    </a:p>
                  </a:txBody>
                  <a:tcPr anchor="ctr">
                    <a:solidFill>
                      <a:srgbClr val="777777"/>
                    </a:solidFill>
                  </a:tcPr>
                </a:tc>
              </a:tr>
              <a:tr h="435437">
                <a:tc vMerge="1">
                  <a:txBody>
                    <a:bodyPr/>
                    <a:lstStyle/>
                    <a:p>
                      <a:endParaRPr lang="de-DE" sz="1100" b="1" dirty="0"/>
                    </a:p>
                  </a:txBody>
                  <a:tcPr>
                    <a:solidFill>
                      <a:srgbClr val="BFB088"/>
                    </a:solidFill>
                  </a:tcPr>
                </a:tc>
                <a:tc vMerge="1">
                  <a:txBody>
                    <a:bodyPr/>
                    <a:lstStyle/>
                    <a:p>
                      <a:pPr algn="r"/>
                      <a:endParaRPr lang="de-DE" sz="1100" b="1" dirty="0">
                        <a:solidFill>
                          <a:schemeClr val="bg1"/>
                        </a:solidFill>
                      </a:endParaRPr>
                    </a:p>
                  </a:txBody>
                  <a:tcPr>
                    <a:solidFill>
                      <a:srgbClr val="777777"/>
                    </a:solidFill>
                  </a:tcPr>
                </a:tc>
                <a:tc>
                  <a:txBody>
                    <a:bodyPr/>
                    <a:lstStyle/>
                    <a:p>
                      <a:r>
                        <a:rPr lang="de-DE" sz="1100" b="1" dirty="0" smtClean="0"/>
                        <a:t>Rente inkl. Überschuss, mtl.</a:t>
                      </a:r>
                      <a:endParaRPr lang="de-DE" sz="1100" b="1" dirty="0"/>
                    </a:p>
                  </a:txBody>
                  <a:tcPr anchor="ctr">
                    <a:solidFill>
                      <a:srgbClr val="BFB088"/>
                    </a:solidFill>
                  </a:tcPr>
                </a:tc>
                <a:tc>
                  <a:txBody>
                    <a:bodyPr/>
                    <a:lstStyle/>
                    <a:p>
                      <a:pPr algn="r"/>
                      <a:r>
                        <a:rPr lang="de-DE" sz="1100" b="1" dirty="0" smtClean="0">
                          <a:solidFill>
                            <a:schemeClr val="bg1"/>
                          </a:solidFill>
                        </a:rPr>
                        <a:t>430,51 EUR</a:t>
                      </a:r>
                      <a:endParaRPr lang="de-DE" sz="1100" b="1" dirty="0">
                        <a:solidFill>
                          <a:schemeClr val="bg1"/>
                        </a:solidFill>
                      </a:endParaRPr>
                    </a:p>
                  </a:txBody>
                  <a:tcPr anchor="ctr">
                    <a:solidFill>
                      <a:srgbClr val="777777"/>
                    </a:solidFill>
                  </a:tcPr>
                </a:tc>
              </a:tr>
              <a:tr h="1518584">
                <a:tc vMerge="1">
                  <a:txBody>
                    <a:bodyPr/>
                    <a:lstStyle/>
                    <a:p>
                      <a:endParaRPr lang="de-DE" sz="1100" b="1" dirty="0"/>
                    </a:p>
                  </a:txBody>
                  <a:tcPr>
                    <a:solidFill>
                      <a:srgbClr val="BFB088"/>
                    </a:solidFill>
                  </a:tcPr>
                </a:tc>
                <a:tc vMerge="1">
                  <a:txBody>
                    <a:bodyPr/>
                    <a:lstStyle/>
                    <a:p>
                      <a:pPr algn="r"/>
                      <a:endParaRPr lang="de-DE" sz="1100" b="1" dirty="0">
                        <a:solidFill>
                          <a:schemeClr val="bg1"/>
                        </a:solidFill>
                      </a:endParaRPr>
                    </a:p>
                  </a:txBody>
                  <a:tcPr>
                    <a:solidFill>
                      <a:srgbClr val="777777"/>
                    </a:solidFill>
                  </a:tcPr>
                </a:tc>
                <a:tc>
                  <a:txBody>
                    <a:bodyPr/>
                    <a:lstStyle/>
                    <a:p>
                      <a:endParaRPr lang="de-DE" sz="1100" b="1" dirty="0" smtClean="0"/>
                    </a:p>
                    <a:p>
                      <a:r>
                        <a:rPr lang="de-DE" sz="1100" b="1" dirty="0" smtClean="0"/>
                        <a:t>Berechnung gemäß §14 Absatz 1 Satz </a:t>
                      </a:r>
                      <a:r>
                        <a:rPr lang="de-DE" sz="1100" b="1" dirty="0" smtClean="0"/>
                        <a:t>4 </a:t>
                      </a:r>
                      <a:r>
                        <a:rPr lang="de-DE" sz="1100" b="1" dirty="0" smtClean="0"/>
                        <a:t>BewG</a:t>
                      </a:r>
                    </a:p>
                    <a:p>
                      <a:endParaRPr lang="de-DE" sz="1100" b="1" dirty="0" smtClean="0"/>
                    </a:p>
                    <a:p>
                      <a:r>
                        <a:rPr lang="de-DE" sz="1100" b="1" dirty="0" smtClean="0"/>
                        <a:t>Jahresrente</a:t>
                      </a:r>
                      <a:r>
                        <a:rPr lang="de-DE" sz="1100" b="1" baseline="0" dirty="0" smtClean="0"/>
                        <a:t> x Vervielfältiger = Kapitalwert </a:t>
                      </a:r>
                    </a:p>
                    <a:p>
                      <a:endParaRPr lang="de-DE" sz="1100" b="1" baseline="0" dirty="0" smtClean="0"/>
                    </a:p>
                    <a:p>
                      <a:r>
                        <a:rPr lang="de-DE" sz="1100" b="1" baseline="0" dirty="0" smtClean="0"/>
                        <a:t>(430,51 x 12) x 9,368 = 48.396,21 EUR</a:t>
                      </a:r>
                      <a:endParaRPr lang="de-DE" sz="1100" b="1" dirty="0" smtClean="0"/>
                    </a:p>
                  </a:txBody>
                  <a:tcPr anchor="ctr">
                    <a:solidFill>
                      <a:srgbClr val="BFB088"/>
                    </a:solidFill>
                  </a:tcPr>
                </a:tc>
                <a:tc>
                  <a:txBody>
                    <a:bodyPr/>
                    <a:lstStyle/>
                    <a:p>
                      <a:pPr algn="r"/>
                      <a:endParaRPr lang="de-DE" sz="1100" b="1" dirty="0">
                        <a:solidFill>
                          <a:schemeClr val="bg1"/>
                        </a:solidFill>
                      </a:endParaRPr>
                    </a:p>
                  </a:txBody>
                  <a:tcPr anchor="ctr">
                    <a:solidFill>
                      <a:srgbClr val="777777"/>
                    </a:solidFill>
                  </a:tcPr>
                </a:tc>
              </a:tr>
              <a:tr h="409275">
                <a:tc>
                  <a:txBody>
                    <a:bodyPr/>
                    <a:lstStyle/>
                    <a:p>
                      <a:r>
                        <a:rPr lang="de-DE" sz="1100" b="1" dirty="0" smtClean="0"/>
                        <a:t>11% Schenkungssteuer </a:t>
                      </a:r>
                    </a:p>
                    <a:p>
                      <a:r>
                        <a:rPr lang="de-DE" sz="1100" b="1" dirty="0" smtClean="0"/>
                        <a:t>von der Barschenkung</a:t>
                      </a:r>
                      <a:endParaRPr lang="de-DE" sz="1100" b="1" dirty="0"/>
                    </a:p>
                  </a:txBody>
                  <a:tcPr anchor="ctr">
                    <a:solidFill>
                      <a:srgbClr val="BFB088"/>
                    </a:solidFill>
                  </a:tcPr>
                </a:tc>
                <a:tc>
                  <a:txBody>
                    <a:bodyPr/>
                    <a:lstStyle/>
                    <a:p>
                      <a:pPr algn="r"/>
                      <a:r>
                        <a:rPr lang="de-DE" sz="1100" b="1" dirty="0" smtClean="0">
                          <a:solidFill>
                            <a:schemeClr val="bg1"/>
                          </a:solidFill>
                        </a:rPr>
                        <a:t>11.000 EUR</a:t>
                      </a:r>
                      <a:endParaRPr lang="de-DE" sz="1100" b="1" dirty="0">
                        <a:solidFill>
                          <a:schemeClr val="bg1"/>
                        </a:solidFill>
                      </a:endParaRPr>
                    </a:p>
                  </a:txBody>
                  <a:tcPr anchor="ctr">
                    <a:solidFill>
                      <a:srgbClr val="777777"/>
                    </a:solidFill>
                  </a:tcPr>
                </a:tc>
                <a:tc>
                  <a:txBody>
                    <a:bodyPr/>
                    <a:lstStyle/>
                    <a:p>
                      <a:r>
                        <a:rPr lang="de-DE" sz="1100" b="1" dirty="0" smtClean="0"/>
                        <a:t>11% Schenkungssteuer </a:t>
                      </a:r>
                    </a:p>
                    <a:p>
                      <a:r>
                        <a:rPr lang="de-DE" sz="1100" b="1" dirty="0" smtClean="0"/>
                        <a:t>vom Kapitalwert</a:t>
                      </a:r>
                      <a:endParaRPr lang="de-DE" sz="1100" b="1" dirty="0"/>
                    </a:p>
                  </a:txBody>
                  <a:tcPr anchor="ctr">
                    <a:solidFill>
                      <a:srgbClr val="BFB088"/>
                    </a:solidFill>
                  </a:tcPr>
                </a:tc>
                <a:tc>
                  <a:txBody>
                    <a:bodyPr/>
                    <a:lstStyle/>
                    <a:p>
                      <a:pPr algn="r"/>
                      <a:r>
                        <a:rPr lang="de-DE" sz="1100" b="1" dirty="0" smtClean="0">
                          <a:solidFill>
                            <a:schemeClr val="bg1"/>
                          </a:solidFill>
                        </a:rPr>
                        <a:t>5.323,58 EUR</a:t>
                      </a:r>
                      <a:endParaRPr lang="de-DE" sz="1100" b="1" dirty="0">
                        <a:solidFill>
                          <a:schemeClr val="bg1"/>
                        </a:solidFill>
                      </a:endParaRPr>
                    </a:p>
                  </a:txBody>
                  <a:tcPr anchor="ctr">
                    <a:solidFill>
                      <a:srgbClr val="777777"/>
                    </a:solidFill>
                  </a:tcPr>
                </a:tc>
              </a:tr>
              <a:tr h="443209">
                <a:tc gridSpan="2">
                  <a:txBody>
                    <a:bodyPr/>
                    <a:lstStyle/>
                    <a:p>
                      <a:r>
                        <a:rPr lang="de-DE" sz="1400" b="1" dirty="0" smtClean="0">
                          <a:solidFill>
                            <a:schemeClr val="bg1"/>
                          </a:solidFill>
                        </a:rPr>
                        <a:t>Schenkungssteuer-Ersparnis</a:t>
                      </a:r>
                      <a:endParaRPr lang="de-DE" sz="1400" b="1" dirty="0">
                        <a:solidFill>
                          <a:schemeClr val="bg1"/>
                        </a:solidFill>
                      </a:endParaRPr>
                    </a:p>
                  </a:txBody>
                  <a:tcPr anchor="ctr">
                    <a:solidFill>
                      <a:srgbClr val="1D2D4B"/>
                    </a:solidFill>
                  </a:tcPr>
                </a:tc>
                <a:tc hMerge="1">
                  <a:txBody>
                    <a:bodyPr/>
                    <a:lstStyle/>
                    <a:p>
                      <a:pPr algn="r"/>
                      <a:endParaRPr lang="de-DE" sz="1000" dirty="0"/>
                    </a:p>
                  </a:txBody>
                  <a:tcPr/>
                </a:tc>
                <a:tc gridSpan="2">
                  <a:txBody>
                    <a:bodyPr/>
                    <a:lstStyle/>
                    <a:p>
                      <a:pPr algn="r"/>
                      <a:r>
                        <a:rPr lang="de-DE" sz="1400" b="1" dirty="0" smtClean="0">
                          <a:solidFill>
                            <a:schemeClr val="bg1"/>
                          </a:solidFill>
                        </a:rPr>
                        <a:t>5.676,42</a:t>
                      </a:r>
                      <a:r>
                        <a:rPr lang="de-DE" sz="1400" b="1" baseline="0" dirty="0" smtClean="0">
                          <a:solidFill>
                            <a:schemeClr val="bg1"/>
                          </a:solidFill>
                        </a:rPr>
                        <a:t> EUR</a:t>
                      </a:r>
                      <a:endParaRPr lang="de-DE" sz="1400" b="1" dirty="0">
                        <a:solidFill>
                          <a:schemeClr val="bg1"/>
                        </a:solidFill>
                      </a:endParaRPr>
                    </a:p>
                  </a:txBody>
                  <a:tcPr anchor="ctr">
                    <a:solidFill>
                      <a:srgbClr val="1D2D4B"/>
                    </a:solidFill>
                  </a:tcPr>
                </a:tc>
                <a:tc hMerge="1">
                  <a:txBody>
                    <a:bodyPr/>
                    <a:lstStyle/>
                    <a:p>
                      <a:pPr algn="r"/>
                      <a:endParaRPr lang="de-DE" sz="1000" dirty="0"/>
                    </a:p>
                  </a:txBody>
                  <a:tcPr/>
                </a:tc>
              </a:tr>
            </a:tbl>
          </a:graphicData>
        </a:graphic>
      </p:graphicFrame>
      <p:sp>
        <p:nvSpPr>
          <p:cNvPr id="7" name="Textfeld 6"/>
          <p:cNvSpPr txBox="1"/>
          <p:nvPr/>
        </p:nvSpPr>
        <p:spPr>
          <a:xfrm>
            <a:off x="1162809" y="1601372"/>
            <a:ext cx="8136904" cy="738664"/>
          </a:xfrm>
          <a:prstGeom prst="rect">
            <a:avLst/>
          </a:prstGeom>
          <a:noFill/>
        </p:spPr>
        <p:txBody>
          <a:bodyPr wrap="square" rtlCol="0">
            <a:spAutoFit/>
          </a:bodyPr>
          <a:lstStyle/>
          <a:p>
            <a:r>
              <a:rPr lang="de-DE" sz="1400" b="0" dirty="0" smtClean="0">
                <a:solidFill>
                  <a:srgbClr val="1D2D4B"/>
                </a:solidFill>
              </a:rPr>
              <a:t>Der </a:t>
            </a:r>
            <a:r>
              <a:rPr lang="de-DE" sz="1400" b="0" dirty="0">
                <a:solidFill>
                  <a:srgbClr val="1D2D4B"/>
                </a:solidFill>
              </a:rPr>
              <a:t>Kapitalwert für die Errechnung der Erbschaft- bzw. Schenkungsteuer wird bei </a:t>
            </a:r>
            <a:r>
              <a:rPr lang="de-DE" sz="1400" b="0" dirty="0" smtClean="0">
                <a:solidFill>
                  <a:srgbClr val="1D2D4B"/>
                </a:solidFill>
              </a:rPr>
              <a:t>lebenslänglichen Rentenleistungen </a:t>
            </a:r>
            <a:r>
              <a:rPr lang="de-DE" sz="1400" b="0" dirty="0">
                <a:solidFill>
                  <a:srgbClr val="1D2D4B"/>
                </a:solidFill>
              </a:rPr>
              <a:t>mit dem „Vervielfältiger“ berechnet. Dieser richtet sich nach dem Alter und </a:t>
            </a:r>
            <a:r>
              <a:rPr lang="de-DE" sz="1400" b="0" dirty="0" smtClean="0">
                <a:solidFill>
                  <a:srgbClr val="1D2D4B"/>
                </a:solidFill>
              </a:rPr>
              <a:t>dem Geschlecht </a:t>
            </a:r>
            <a:r>
              <a:rPr lang="de-DE" sz="1400" b="0" dirty="0">
                <a:solidFill>
                  <a:srgbClr val="1D2D4B"/>
                </a:solidFill>
              </a:rPr>
              <a:t>der „Versicherten Person“, in unserem </a:t>
            </a:r>
            <a:r>
              <a:rPr lang="de-DE" sz="1400" b="0" dirty="0" smtClean="0">
                <a:solidFill>
                  <a:srgbClr val="1D2D4B"/>
                </a:solidFill>
              </a:rPr>
              <a:t>Beispiel:</a:t>
            </a:r>
            <a:endParaRPr lang="de-DE" sz="1400" b="0" dirty="0">
              <a:solidFill>
                <a:srgbClr val="1D2D4B"/>
              </a:solidFill>
            </a:endParaRPr>
          </a:p>
        </p:txBody>
      </p:sp>
    </p:spTree>
    <p:extLst>
      <p:ext uri="{BB962C8B-B14F-4D97-AF65-F5344CB8AC3E}">
        <p14:creationId xmlns:p14="http://schemas.microsoft.com/office/powerpoint/2010/main" val="23010623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19</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Sofort-Rente</a:t>
            </a:r>
            <a:endParaRPr lang="de-DE" b="1" dirty="0"/>
          </a:p>
        </p:txBody>
      </p:sp>
      <p:sp>
        <p:nvSpPr>
          <p:cNvPr id="6" name="Textfeld 5"/>
          <p:cNvSpPr txBox="1"/>
          <p:nvPr/>
        </p:nvSpPr>
        <p:spPr>
          <a:xfrm>
            <a:off x="499912" y="2084415"/>
            <a:ext cx="10183652" cy="2308324"/>
          </a:xfrm>
          <a:prstGeom prst="rect">
            <a:avLst/>
          </a:prstGeom>
          <a:noFill/>
        </p:spPr>
        <p:txBody>
          <a:bodyPr wrap="square" rtlCol="0">
            <a:spAutoFit/>
          </a:bodyPr>
          <a:lstStyle/>
          <a:p>
            <a:pPr marL="285750" lvl="0" indent="-285750">
              <a:buFont typeface="Wingdings" panose="05000000000000000000" pitchFamily="2" charset="2"/>
              <a:buChar char="§"/>
            </a:pPr>
            <a:r>
              <a:rPr lang="de-DE" b="0" dirty="0" smtClean="0">
                <a:solidFill>
                  <a:srgbClr val="1D2D4B"/>
                </a:solidFill>
              </a:rPr>
              <a:t>Nach dem Tod des Vaters erhält der Sohn die anfallende Todesfallleistung komplett steuerfrei, da er diese als VN aus eigenem Vertrag erhält.</a:t>
            </a:r>
            <a:br>
              <a:rPr lang="de-DE" b="0" dirty="0" smtClean="0">
                <a:solidFill>
                  <a:srgbClr val="1D2D4B"/>
                </a:solidFill>
              </a:rPr>
            </a:br>
            <a:endParaRPr lang="de-DE" b="0" dirty="0" smtClean="0">
              <a:solidFill>
                <a:srgbClr val="1D2D4B"/>
              </a:solidFill>
            </a:endParaRPr>
          </a:p>
          <a:p>
            <a:pPr marL="285750" lvl="0" indent="-285750">
              <a:buFont typeface="Wingdings" panose="05000000000000000000" pitchFamily="2" charset="2"/>
              <a:buChar char="§"/>
            </a:pPr>
            <a:r>
              <a:rPr lang="de-DE" b="0" dirty="0" smtClean="0">
                <a:solidFill>
                  <a:srgbClr val="1D2D4B"/>
                </a:solidFill>
              </a:rPr>
              <a:t>Ausgezahlte Renten werden nur mit dem Ertragsanteil besteuert, der richtet sich nach dem Alter der versicherten Person bei Rentenbeginn.</a:t>
            </a:r>
            <a:br>
              <a:rPr lang="de-DE" b="0" dirty="0" smtClean="0">
                <a:solidFill>
                  <a:srgbClr val="1D2D4B"/>
                </a:solidFill>
              </a:rPr>
            </a:br>
            <a:endParaRPr lang="de-DE" b="0" dirty="0" smtClean="0">
              <a:solidFill>
                <a:srgbClr val="1D2D4B"/>
              </a:solidFill>
            </a:endParaRPr>
          </a:p>
          <a:p>
            <a:pPr marL="285750" lvl="0" indent="-285750">
              <a:buFont typeface="Wingdings" panose="05000000000000000000" pitchFamily="2" charset="2"/>
              <a:buChar char="§"/>
            </a:pPr>
            <a:r>
              <a:rPr lang="de-DE" b="0" dirty="0" smtClean="0">
                <a:solidFill>
                  <a:srgbClr val="1D2D4B"/>
                </a:solidFill>
              </a:rPr>
              <a:t>Bei der Übertragung der Versicherungsnehmer-Eigenschaft wird auch der günstigere Ertragsanteil vom Vater auf den Sohn übertragen (15% statt 41%).</a:t>
            </a:r>
          </a:p>
        </p:txBody>
      </p:sp>
    </p:spTree>
    <p:extLst>
      <p:ext uri="{BB962C8B-B14F-4D97-AF65-F5344CB8AC3E}">
        <p14:creationId xmlns:p14="http://schemas.microsoft.com/office/powerpoint/2010/main" val="3541565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4" name="Textplatzhalter 3"/>
          <p:cNvSpPr>
            <a:spLocks noGrp="1"/>
          </p:cNvSpPr>
          <p:nvPr>
            <p:ph type="body" sz="half" idx="2"/>
          </p:nvPr>
        </p:nvSpPr>
        <p:spPr>
          <a:xfrm>
            <a:off x="369358" y="1543367"/>
            <a:ext cx="11343218" cy="5173914"/>
          </a:xfrm>
        </p:spPr>
        <p:txBody>
          <a:bodyPr/>
          <a:lstStyle/>
          <a:p>
            <a:r>
              <a:rPr lang="de-DE" sz="1800" b="1" u="sng" dirty="0" smtClean="0"/>
              <a:t>Teil I</a:t>
            </a:r>
            <a:r>
              <a:rPr lang="de-DE" sz="1800" b="1" dirty="0" smtClean="0"/>
              <a:t>		02.11.2023</a:t>
            </a:r>
            <a:endParaRPr lang="de-DE" sz="1800" b="1" u="sng" dirty="0" smtClean="0"/>
          </a:p>
          <a:p>
            <a:pPr marL="400050" indent="-400050">
              <a:buFont typeface="+mj-lt"/>
              <a:buAutoNum type="arabicPeriod"/>
            </a:pPr>
            <a:r>
              <a:rPr lang="de-DE" sz="1800" dirty="0" smtClean="0"/>
              <a:t>Ausgangssituation, Markt, Potential</a:t>
            </a:r>
            <a:endParaRPr lang="de-DE" sz="1800" dirty="0"/>
          </a:p>
          <a:p>
            <a:pPr marL="400050" indent="-400050">
              <a:buFont typeface="+mj-lt"/>
              <a:buAutoNum type="arabicPeriod"/>
            </a:pPr>
            <a:r>
              <a:rPr lang="de-DE" sz="1800" dirty="0" smtClean="0"/>
              <a:t>Steuerrechtliche und erbrechtliche Grundlagen Teil 1</a:t>
            </a:r>
            <a:endParaRPr lang="de-DE" sz="1800" dirty="0"/>
          </a:p>
          <a:p>
            <a:r>
              <a:rPr lang="de-DE" sz="1800" b="1" u="sng" dirty="0" smtClean="0"/>
              <a:t>Teil II</a:t>
            </a:r>
            <a:r>
              <a:rPr lang="de-DE" sz="1800" b="1" dirty="0" smtClean="0"/>
              <a:t>		15.11.2023</a:t>
            </a:r>
            <a:endParaRPr lang="de-DE" sz="1800" b="1" u="sng" dirty="0" smtClean="0"/>
          </a:p>
          <a:p>
            <a:pPr marL="342900" indent="-342900">
              <a:buFont typeface="+mj-lt"/>
              <a:buAutoNum type="arabicPeriod"/>
            </a:pPr>
            <a:r>
              <a:rPr lang="de-DE" sz="1800" dirty="0"/>
              <a:t>Steuerrechtliche und erbrechtliche Grundlagen Teil </a:t>
            </a:r>
            <a:r>
              <a:rPr lang="de-DE" sz="1800" dirty="0" smtClean="0"/>
              <a:t>2</a:t>
            </a:r>
            <a:endParaRPr lang="de-DE" sz="1800" dirty="0"/>
          </a:p>
          <a:p>
            <a:r>
              <a:rPr lang="de-DE" altLang="de-DE" sz="1800" b="1" u="sng" dirty="0" smtClean="0">
                <a:solidFill>
                  <a:srgbClr val="1D2D4B"/>
                </a:solidFill>
              </a:rPr>
              <a:t>Teil III</a:t>
            </a:r>
            <a:r>
              <a:rPr lang="de-DE" altLang="de-DE" sz="1800" b="1" dirty="0" smtClean="0">
                <a:solidFill>
                  <a:srgbClr val="1D2D4B"/>
                </a:solidFill>
              </a:rPr>
              <a:t>		11.01.2024</a:t>
            </a:r>
            <a:endParaRPr lang="de-DE" altLang="de-DE" sz="1800" b="1" u="sng" dirty="0" smtClean="0">
              <a:solidFill>
                <a:srgbClr val="1D2D4B"/>
              </a:solidFill>
            </a:endParaRPr>
          </a:p>
          <a:p>
            <a:pPr marL="342900" indent="-342900">
              <a:buFont typeface="+mj-lt"/>
              <a:buAutoNum type="arabicPeriod"/>
            </a:pPr>
            <a:r>
              <a:rPr lang="de-DE" sz="1800" dirty="0" smtClean="0"/>
              <a:t>Praktische </a:t>
            </a:r>
            <a:r>
              <a:rPr lang="de-DE" sz="1800" dirty="0"/>
              <a:t>Ausgangssituation und systematische Lösungsgestaltung</a:t>
            </a:r>
          </a:p>
          <a:p>
            <a:r>
              <a:rPr lang="de-DE" altLang="de-DE" sz="1800" b="1" u="sng" dirty="0" smtClean="0"/>
              <a:t>Teil IV</a:t>
            </a:r>
            <a:r>
              <a:rPr lang="de-DE" altLang="de-DE" sz="1800" b="1" dirty="0" smtClean="0"/>
              <a:t>		24.01.2024</a:t>
            </a:r>
            <a:endParaRPr lang="de-DE" altLang="de-DE" sz="1800" b="1" u="sng" dirty="0"/>
          </a:p>
          <a:p>
            <a:pPr marL="342900" indent="-342900">
              <a:buAutoNum type="arabicPeriod"/>
            </a:pPr>
            <a:r>
              <a:rPr lang="de-DE" altLang="de-DE" sz="1800" dirty="0" smtClean="0"/>
              <a:t>Konkrete </a:t>
            </a:r>
            <a:r>
              <a:rPr lang="de-DE" altLang="de-DE" sz="1800" dirty="0"/>
              <a:t>Produktlösungen, Strategien des vertrieblichen </a:t>
            </a:r>
            <a:r>
              <a:rPr lang="de-DE" altLang="de-DE" sz="1800" dirty="0" smtClean="0"/>
              <a:t>Vorgehens</a:t>
            </a:r>
          </a:p>
          <a:p>
            <a:pPr marL="342900" indent="-342900">
              <a:buFont typeface="Arial" panose="020B0604020202020204" pitchFamily="34" charset="0"/>
              <a:buAutoNum type="arabicPeriod"/>
            </a:pPr>
            <a:r>
              <a:rPr lang="de-DE" altLang="de-DE" sz="1800" dirty="0" smtClean="0"/>
              <a:t>Vertriebsansätze</a:t>
            </a:r>
          </a:p>
          <a:p>
            <a:pPr marL="342900" indent="-342900">
              <a:buFont typeface="Arial" panose="020B0604020202020204" pitchFamily="34" charset="0"/>
              <a:buAutoNum type="arabicPeriod"/>
            </a:pPr>
            <a:r>
              <a:rPr lang="de-DE" sz="1800" dirty="0" smtClean="0"/>
              <a:t>Fazit</a:t>
            </a:r>
            <a:endParaRPr lang="de-DE" altLang="de-DE" sz="1800" dirty="0"/>
          </a:p>
          <a:p>
            <a:pPr marL="342900" indent="-342900">
              <a:buAutoNum type="arabicPeriod" startAt="2"/>
            </a:pPr>
            <a:endParaRPr lang="de-DE" altLang="de-DE" sz="1800"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smtClean="0"/>
              <a:t>Agenda</a:t>
            </a:r>
            <a:endParaRPr lang="de-DE" b="1" dirty="0"/>
          </a:p>
        </p:txBody>
      </p:sp>
    </p:spTree>
    <p:extLst>
      <p:ext uri="{BB962C8B-B14F-4D97-AF65-F5344CB8AC3E}">
        <p14:creationId xmlns:p14="http://schemas.microsoft.com/office/powerpoint/2010/main" val="7468097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20</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Lebenslange RLV</a:t>
            </a:r>
            <a:endParaRPr lang="de-DE" b="1" dirty="0"/>
          </a:p>
        </p:txBody>
      </p:sp>
      <p:sp>
        <p:nvSpPr>
          <p:cNvPr id="6" name="Textfeld 5"/>
          <p:cNvSpPr txBox="1"/>
          <p:nvPr/>
        </p:nvSpPr>
        <p:spPr>
          <a:xfrm>
            <a:off x="369357" y="1556083"/>
            <a:ext cx="10433509" cy="1600438"/>
          </a:xfrm>
          <a:prstGeom prst="rect">
            <a:avLst/>
          </a:prstGeom>
          <a:noFill/>
        </p:spPr>
        <p:txBody>
          <a:bodyPr wrap="square" rtlCol="0">
            <a:spAutoFit/>
          </a:bodyPr>
          <a:lstStyle/>
          <a:p>
            <a:pPr marL="285750" lvl="0" indent="-285750">
              <a:buFont typeface="Wingdings" panose="05000000000000000000" pitchFamily="2" charset="2"/>
              <a:buChar char="§"/>
            </a:pPr>
            <a:r>
              <a:rPr lang="de-DE" sz="1400" b="0" dirty="0" smtClean="0">
                <a:solidFill>
                  <a:srgbClr val="1D2D4B"/>
                </a:solidFill>
              </a:rPr>
              <a:t>Eine Witwe (67) mit zwei Kindern: Sohn (35) und Tochter (33)</a:t>
            </a:r>
            <a:br>
              <a:rPr lang="de-DE" sz="1400" b="0" dirty="0" smtClean="0">
                <a:solidFill>
                  <a:srgbClr val="1D2D4B"/>
                </a:solidFill>
              </a:rPr>
            </a:br>
            <a:r>
              <a:rPr lang="de-DE" sz="1400" b="0" dirty="0" smtClean="0">
                <a:solidFill>
                  <a:srgbClr val="1D2D4B"/>
                </a:solidFill>
              </a:rPr>
              <a:t>Die Witwe bewohnt ein schuldenfreies Haus (Verkehrswert 320.000,-) und hat ein Sparguthaben in Höhe von 80.000,-.</a:t>
            </a:r>
            <a:r>
              <a:rPr lang="de-DE" sz="1400" b="0" dirty="0">
                <a:solidFill>
                  <a:srgbClr val="1D2D4B"/>
                </a:solidFill>
              </a:rPr>
              <a:t/>
            </a:r>
            <a:br>
              <a:rPr lang="de-DE" sz="1400" b="0" dirty="0">
                <a:solidFill>
                  <a:srgbClr val="1D2D4B"/>
                </a:solidFill>
              </a:rPr>
            </a:br>
            <a:r>
              <a:rPr lang="de-DE" sz="1400" b="0" dirty="0" smtClean="0">
                <a:solidFill>
                  <a:srgbClr val="1D2D4B"/>
                </a:solidFill>
              </a:rPr>
              <a:t>Der Gesamtwert des Erbes liegt somit bei rund 400.000,-, so dass jedem Kind 200.000,- zustehen.</a:t>
            </a:r>
            <a:br>
              <a:rPr lang="de-DE" sz="1400" b="0" dirty="0" smtClean="0">
                <a:solidFill>
                  <a:srgbClr val="1D2D4B"/>
                </a:solidFill>
              </a:rPr>
            </a:br>
            <a:endParaRPr lang="de-DE" sz="1400" b="0" dirty="0" smtClean="0">
              <a:solidFill>
                <a:srgbClr val="1D2D4B"/>
              </a:solidFill>
            </a:endParaRPr>
          </a:p>
          <a:p>
            <a:pPr marL="285750" lvl="0" indent="-285750">
              <a:buFont typeface="Wingdings" panose="05000000000000000000" pitchFamily="2" charset="2"/>
              <a:buChar char="§"/>
            </a:pPr>
            <a:r>
              <a:rPr lang="de-DE" sz="1400" b="0" dirty="0" smtClean="0">
                <a:solidFill>
                  <a:srgbClr val="1D2D4B"/>
                </a:solidFill>
              </a:rPr>
              <a:t>Der Wunsch der Mutter ist es, das Erbe gerecht aufzuteilen. Allerdings möchte der Sohn gern das Elternhaus übernehmen und die Tochter würde das Sparguthaben erhalten. Somit müsste der Sohn seiner Schwester im Erbfall 120.000,- ausbezahlen. Doch über das Geld verfügt er nicht.</a:t>
            </a:r>
          </a:p>
        </p:txBody>
      </p:sp>
      <p:graphicFrame>
        <p:nvGraphicFramePr>
          <p:cNvPr id="7" name="Tabelle 6"/>
          <p:cNvGraphicFramePr>
            <a:graphicFrameLocks noGrp="1"/>
          </p:cNvGraphicFramePr>
          <p:nvPr>
            <p:extLst/>
          </p:nvPr>
        </p:nvGraphicFramePr>
        <p:xfrm>
          <a:off x="741590" y="3202556"/>
          <a:ext cx="8136900" cy="3149600"/>
        </p:xfrm>
        <a:graphic>
          <a:graphicData uri="http://schemas.openxmlformats.org/drawingml/2006/table">
            <a:tbl>
              <a:tblPr firstRow="1" bandRow="1">
                <a:tableStyleId>{5C22544A-7EE6-4342-B048-85BDC9FD1C3A}</a:tableStyleId>
              </a:tblPr>
              <a:tblGrid>
                <a:gridCol w="1627380"/>
                <a:gridCol w="1627380"/>
                <a:gridCol w="1627380"/>
                <a:gridCol w="1627380"/>
                <a:gridCol w="1627380"/>
              </a:tblGrid>
              <a:tr h="370840">
                <a:tc rowSpan="5">
                  <a:txBody>
                    <a:bodyPr/>
                    <a:lstStyle/>
                    <a:p>
                      <a:pPr algn="ctr"/>
                      <a:r>
                        <a:rPr lang="de-DE" sz="1400" b="0" i="0" dirty="0" smtClean="0">
                          <a:solidFill>
                            <a:schemeClr val="tx1"/>
                          </a:solidFill>
                        </a:rPr>
                        <a:t>Mutter</a:t>
                      </a:r>
                      <a:r>
                        <a:rPr lang="de-DE" sz="1400" b="0" i="0" baseline="0" dirty="0" smtClean="0">
                          <a:solidFill>
                            <a:schemeClr val="tx1"/>
                          </a:solidFill>
                        </a:rPr>
                        <a:t> </a:t>
                      </a:r>
                    </a:p>
                    <a:p>
                      <a:pPr algn="ctr"/>
                      <a:endParaRPr lang="de-DE" sz="1400" b="0" i="0" baseline="0" dirty="0" smtClean="0">
                        <a:solidFill>
                          <a:schemeClr val="tx1"/>
                        </a:solidFill>
                      </a:endParaRPr>
                    </a:p>
                    <a:p>
                      <a:pPr algn="ctr"/>
                      <a:r>
                        <a:rPr lang="de-DE" sz="1400" b="0" i="0" baseline="0" dirty="0" smtClean="0">
                          <a:solidFill>
                            <a:schemeClr val="tx1"/>
                          </a:solidFill>
                        </a:rPr>
                        <a:t>Erbe:</a:t>
                      </a:r>
                    </a:p>
                    <a:p>
                      <a:pPr algn="ctr"/>
                      <a:r>
                        <a:rPr lang="de-DE" sz="1400" b="0" i="0" baseline="0" dirty="0" smtClean="0">
                          <a:solidFill>
                            <a:schemeClr val="tx1"/>
                          </a:solidFill>
                        </a:rPr>
                        <a:t>400.000 EUR</a:t>
                      </a:r>
                      <a:endParaRPr lang="de-DE" sz="1400" b="0" i="0" dirty="0">
                        <a:solidFill>
                          <a:schemeClr val="tx1"/>
                        </a:solidFill>
                      </a:endParaRPr>
                    </a:p>
                  </a:txBody>
                  <a:tcPr marT="0" anchor="ctr">
                    <a:solidFill>
                      <a:srgbClr val="F69C00"/>
                    </a:solidFill>
                  </a:tcPr>
                </a:tc>
                <a:tc>
                  <a:txBody>
                    <a:bodyPr/>
                    <a:lstStyle/>
                    <a:p>
                      <a:endParaRPr lang="de-DE" sz="1400" b="0" i="0" dirty="0"/>
                    </a:p>
                  </a:txBody>
                  <a:tcPr>
                    <a:solidFill>
                      <a:schemeClr val="bg1"/>
                    </a:solidFill>
                  </a:tcPr>
                </a:tc>
                <a:tc>
                  <a:txBody>
                    <a:bodyPr/>
                    <a:lstStyle/>
                    <a:p>
                      <a:pPr algn="ctr"/>
                      <a:r>
                        <a:rPr lang="de-DE" sz="1400" b="0" i="0" dirty="0" smtClean="0">
                          <a:solidFill>
                            <a:schemeClr val="tx1"/>
                          </a:solidFill>
                        </a:rPr>
                        <a:t>Sparbuch</a:t>
                      </a:r>
                    </a:p>
                    <a:p>
                      <a:pPr algn="ctr"/>
                      <a:endParaRPr lang="de-DE" sz="1400" b="0" i="0" dirty="0" smtClean="0">
                        <a:solidFill>
                          <a:schemeClr val="tx1"/>
                        </a:solidFill>
                      </a:endParaRPr>
                    </a:p>
                    <a:p>
                      <a:pPr algn="ctr"/>
                      <a:r>
                        <a:rPr lang="de-DE" sz="1400" b="0" i="0" dirty="0" smtClean="0">
                          <a:solidFill>
                            <a:schemeClr val="tx1"/>
                          </a:solidFill>
                        </a:rPr>
                        <a:t>80.000 EUR</a:t>
                      </a:r>
                      <a:endParaRPr lang="de-DE" sz="1400" b="0" i="0" dirty="0">
                        <a:solidFill>
                          <a:schemeClr val="tx1"/>
                        </a:solidFill>
                      </a:endParaRPr>
                    </a:p>
                  </a:txBody>
                  <a:tcPr>
                    <a:solidFill>
                      <a:srgbClr val="BFB088"/>
                    </a:solidFill>
                  </a:tcPr>
                </a:tc>
                <a:tc>
                  <a:txBody>
                    <a:bodyPr/>
                    <a:lstStyle/>
                    <a:p>
                      <a:pPr algn="ctr"/>
                      <a:endParaRPr lang="de-DE" sz="1400" b="0" i="0" dirty="0">
                        <a:solidFill>
                          <a:schemeClr val="tx1"/>
                        </a:solidFill>
                      </a:endParaRPr>
                    </a:p>
                  </a:txBody>
                  <a:tcPr>
                    <a:solidFill>
                      <a:schemeClr val="bg1"/>
                    </a:solidFill>
                  </a:tcPr>
                </a:tc>
                <a:tc>
                  <a:txBody>
                    <a:bodyPr/>
                    <a:lstStyle/>
                    <a:p>
                      <a:pPr algn="ctr"/>
                      <a:r>
                        <a:rPr lang="de-DE" sz="1400" b="0" i="0" dirty="0" smtClean="0">
                          <a:solidFill>
                            <a:schemeClr val="tx1"/>
                          </a:solidFill>
                        </a:rPr>
                        <a:t>Tochter</a:t>
                      </a:r>
                      <a:endParaRPr lang="de-DE" sz="1400" b="0" i="0" dirty="0">
                        <a:solidFill>
                          <a:schemeClr val="tx1"/>
                        </a:solidFill>
                      </a:endParaRPr>
                    </a:p>
                  </a:txBody>
                  <a:tcPr anchor="ctr">
                    <a:solidFill>
                      <a:srgbClr val="777777"/>
                    </a:solidFill>
                  </a:tcPr>
                </a:tc>
              </a:tr>
              <a:tr h="370840">
                <a:tc vMerge="1">
                  <a:txBody>
                    <a:bodyPr/>
                    <a:lstStyle/>
                    <a:p>
                      <a:endParaRPr lang="de-DE" dirty="0"/>
                    </a:p>
                  </a:txBody>
                  <a:tcPr/>
                </a:tc>
                <a:tc>
                  <a:txBody>
                    <a:bodyPr/>
                    <a:lstStyle/>
                    <a:p>
                      <a:endParaRPr lang="de-DE" sz="1400" b="0" i="0" dirty="0"/>
                    </a:p>
                  </a:txBody>
                  <a:tcPr>
                    <a:solidFill>
                      <a:schemeClr val="bg1"/>
                    </a:solidFill>
                  </a:tcPr>
                </a:tc>
                <a:tc>
                  <a:txBody>
                    <a:bodyPr/>
                    <a:lstStyle/>
                    <a:p>
                      <a:pPr algn="ctr"/>
                      <a:endParaRPr lang="de-DE" sz="1400" b="0" i="0" dirty="0">
                        <a:solidFill>
                          <a:schemeClr val="tx1"/>
                        </a:solidFill>
                      </a:endParaRPr>
                    </a:p>
                  </a:txBody>
                  <a:tcPr>
                    <a:solidFill>
                      <a:schemeClr val="bg1"/>
                    </a:solidFill>
                  </a:tcPr>
                </a:tc>
                <a:tc>
                  <a:txBody>
                    <a:bodyPr/>
                    <a:lstStyle/>
                    <a:p>
                      <a:pPr algn="ctr"/>
                      <a:endParaRPr lang="de-DE" sz="1400" b="0" i="0" dirty="0">
                        <a:solidFill>
                          <a:schemeClr val="tx1"/>
                        </a:solidFill>
                      </a:endParaRPr>
                    </a:p>
                  </a:txBody>
                  <a:tcPr>
                    <a:solidFill>
                      <a:schemeClr val="bg1"/>
                    </a:solidFill>
                  </a:tcPr>
                </a:tc>
                <a:tc>
                  <a:txBody>
                    <a:bodyPr/>
                    <a:lstStyle/>
                    <a:p>
                      <a:pPr algn="ctr"/>
                      <a:endParaRPr lang="de-DE" sz="1400" b="0" i="0" dirty="0">
                        <a:solidFill>
                          <a:schemeClr val="tx1"/>
                        </a:solidFill>
                      </a:endParaRPr>
                    </a:p>
                  </a:txBody>
                  <a:tcPr>
                    <a:solidFill>
                      <a:schemeClr val="bg1"/>
                    </a:solidFill>
                  </a:tcPr>
                </a:tc>
              </a:tr>
              <a:tr h="370840">
                <a:tc vMerge="1">
                  <a:txBody>
                    <a:bodyPr/>
                    <a:lstStyle/>
                    <a:p>
                      <a:endParaRPr lang="de-DE"/>
                    </a:p>
                  </a:txBody>
                  <a:tcPr/>
                </a:tc>
                <a:tc>
                  <a:txBody>
                    <a:bodyPr/>
                    <a:lstStyle/>
                    <a:p>
                      <a:endParaRPr lang="de-DE" sz="1400" b="0" i="0" dirty="0"/>
                    </a:p>
                  </a:txBody>
                  <a:tcPr>
                    <a:solidFill>
                      <a:schemeClr val="bg1"/>
                    </a:solidFill>
                  </a:tcPr>
                </a:tc>
                <a:tc>
                  <a:txBody>
                    <a:bodyPr/>
                    <a:lstStyle/>
                    <a:p>
                      <a:pPr algn="ctr"/>
                      <a:endParaRPr lang="de-DE" sz="1400" b="0" i="0" dirty="0">
                        <a:solidFill>
                          <a:schemeClr val="tx1"/>
                        </a:solidFill>
                      </a:endParaRPr>
                    </a:p>
                  </a:txBody>
                  <a:tcPr>
                    <a:solidFill>
                      <a:schemeClr val="bg1"/>
                    </a:solidFill>
                  </a:tcPr>
                </a:tc>
                <a:tc>
                  <a:txBody>
                    <a:bodyPr/>
                    <a:lstStyle/>
                    <a:p>
                      <a:pPr algn="ctr"/>
                      <a:endParaRPr lang="de-DE" sz="1400" b="0" i="0" dirty="0">
                        <a:solidFill>
                          <a:schemeClr val="tx1"/>
                        </a:solidFill>
                      </a:endParaRPr>
                    </a:p>
                  </a:txBody>
                  <a:tcPr>
                    <a:solidFill>
                      <a:schemeClr val="bg1"/>
                    </a:solidFill>
                  </a:tcPr>
                </a:tc>
                <a:tc>
                  <a:txBody>
                    <a:bodyPr/>
                    <a:lstStyle/>
                    <a:p>
                      <a:pPr algn="ctr"/>
                      <a:r>
                        <a:rPr lang="de-DE" sz="1400" b="0" i="0" dirty="0" smtClean="0">
                          <a:solidFill>
                            <a:schemeClr val="tx1"/>
                          </a:solidFill>
                        </a:rPr>
                        <a:t>Sohn muss </a:t>
                      </a:r>
                      <a:r>
                        <a:rPr lang="de-DE" sz="1400" b="1" i="0" dirty="0" smtClean="0">
                          <a:solidFill>
                            <a:schemeClr val="tx1"/>
                          </a:solidFill>
                        </a:rPr>
                        <a:t>120.000 EUR </a:t>
                      </a:r>
                      <a:r>
                        <a:rPr lang="de-DE" sz="1400" b="0" i="0" dirty="0" smtClean="0">
                          <a:solidFill>
                            <a:schemeClr val="tx1"/>
                          </a:solidFill>
                        </a:rPr>
                        <a:t>an</a:t>
                      </a:r>
                      <a:r>
                        <a:rPr lang="de-DE" sz="1400" b="0" i="0" baseline="0" dirty="0" smtClean="0">
                          <a:solidFill>
                            <a:schemeClr val="tx1"/>
                          </a:solidFill>
                        </a:rPr>
                        <a:t> seine Schwester auszahlen</a:t>
                      </a:r>
                      <a:endParaRPr lang="de-DE" sz="1400" b="0" i="0" dirty="0">
                        <a:solidFill>
                          <a:schemeClr val="tx1"/>
                        </a:solidFill>
                      </a:endParaRPr>
                    </a:p>
                  </a:txBody>
                  <a:tcPr>
                    <a:solidFill>
                      <a:schemeClr val="bg1"/>
                    </a:solidFill>
                  </a:tcPr>
                </a:tc>
              </a:tr>
              <a:tr h="370840">
                <a:tc vMerge="1">
                  <a:txBody>
                    <a:bodyPr/>
                    <a:lstStyle/>
                    <a:p>
                      <a:endParaRPr lang="de-DE"/>
                    </a:p>
                  </a:txBody>
                  <a:tcPr/>
                </a:tc>
                <a:tc>
                  <a:txBody>
                    <a:bodyPr/>
                    <a:lstStyle/>
                    <a:p>
                      <a:endParaRPr lang="de-DE" sz="1400" b="0" i="0" dirty="0"/>
                    </a:p>
                  </a:txBody>
                  <a:tcPr>
                    <a:solidFill>
                      <a:schemeClr val="bg1"/>
                    </a:solidFill>
                  </a:tcPr>
                </a:tc>
                <a:tc>
                  <a:txBody>
                    <a:bodyPr/>
                    <a:lstStyle/>
                    <a:p>
                      <a:pPr algn="ctr"/>
                      <a:endParaRPr lang="de-DE" sz="1400" b="0" i="0" dirty="0">
                        <a:solidFill>
                          <a:schemeClr val="tx1"/>
                        </a:solidFill>
                      </a:endParaRPr>
                    </a:p>
                  </a:txBody>
                  <a:tcPr>
                    <a:solidFill>
                      <a:schemeClr val="bg1"/>
                    </a:solidFill>
                  </a:tcPr>
                </a:tc>
                <a:tc>
                  <a:txBody>
                    <a:bodyPr/>
                    <a:lstStyle/>
                    <a:p>
                      <a:pPr algn="ctr"/>
                      <a:endParaRPr lang="de-DE" sz="1400" b="0" i="0" dirty="0">
                        <a:solidFill>
                          <a:schemeClr val="tx1"/>
                        </a:solidFill>
                      </a:endParaRPr>
                    </a:p>
                  </a:txBody>
                  <a:tcPr>
                    <a:solidFill>
                      <a:schemeClr val="bg1"/>
                    </a:solidFill>
                  </a:tcPr>
                </a:tc>
                <a:tc>
                  <a:txBody>
                    <a:bodyPr/>
                    <a:lstStyle/>
                    <a:p>
                      <a:pPr algn="ctr"/>
                      <a:endParaRPr lang="de-DE" sz="1400" b="0" i="0" dirty="0">
                        <a:solidFill>
                          <a:schemeClr val="tx1"/>
                        </a:solidFill>
                      </a:endParaRPr>
                    </a:p>
                  </a:txBody>
                  <a:tcPr>
                    <a:solidFill>
                      <a:schemeClr val="bg1"/>
                    </a:solidFill>
                  </a:tcPr>
                </a:tc>
              </a:tr>
              <a:tr h="370840">
                <a:tc vMerge="1">
                  <a:txBody>
                    <a:bodyPr/>
                    <a:lstStyle/>
                    <a:p>
                      <a:endParaRPr lang="de-DE" dirty="0"/>
                    </a:p>
                  </a:txBody>
                  <a:tcPr/>
                </a:tc>
                <a:tc>
                  <a:txBody>
                    <a:bodyPr/>
                    <a:lstStyle/>
                    <a:p>
                      <a:endParaRPr lang="de-DE" sz="1400" b="0" i="0" dirty="0"/>
                    </a:p>
                  </a:txBody>
                  <a:tcPr>
                    <a:solidFill>
                      <a:schemeClr val="bg1"/>
                    </a:solidFill>
                  </a:tcPr>
                </a:tc>
                <a:tc>
                  <a:txBody>
                    <a:bodyPr/>
                    <a:lstStyle/>
                    <a:p>
                      <a:pPr algn="ctr"/>
                      <a:r>
                        <a:rPr lang="de-DE" sz="1400" b="0" i="0" dirty="0" smtClean="0">
                          <a:solidFill>
                            <a:schemeClr val="tx1"/>
                          </a:solidFill>
                        </a:rPr>
                        <a:t>Haus</a:t>
                      </a:r>
                    </a:p>
                    <a:p>
                      <a:pPr algn="ctr"/>
                      <a:endParaRPr lang="de-DE" sz="1400" b="0" i="0" dirty="0" smtClean="0">
                        <a:solidFill>
                          <a:schemeClr val="tx1"/>
                        </a:solidFill>
                      </a:endParaRPr>
                    </a:p>
                    <a:p>
                      <a:pPr algn="ctr"/>
                      <a:r>
                        <a:rPr lang="de-DE" sz="1400" b="0" i="0" dirty="0" smtClean="0">
                          <a:solidFill>
                            <a:schemeClr val="tx1"/>
                          </a:solidFill>
                        </a:rPr>
                        <a:t>320.000</a:t>
                      </a:r>
                      <a:r>
                        <a:rPr lang="de-DE" sz="1400" b="0" i="0" baseline="0" dirty="0" smtClean="0">
                          <a:solidFill>
                            <a:schemeClr val="tx1"/>
                          </a:solidFill>
                        </a:rPr>
                        <a:t> EUR</a:t>
                      </a:r>
                      <a:endParaRPr lang="de-DE" sz="1400" b="0" i="0" dirty="0">
                        <a:solidFill>
                          <a:schemeClr val="tx1"/>
                        </a:solidFill>
                      </a:endParaRPr>
                    </a:p>
                  </a:txBody>
                  <a:tcPr>
                    <a:solidFill>
                      <a:srgbClr val="BFB088"/>
                    </a:solidFill>
                  </a:tcPr>
                </a:tc>
                <a:tc>
                  <a:txBody>
                    <a:bodyPr/>
                    <a:lstStyle/>
                    <a:p>
                      <a:pPr algn="ctr"/>
                      <a:endParaRPr lang="de-DE" sz="1400" b="0" i="0" dirty="0">
                        <a:solidFill>
                          <a:schemeClr val="tx1"/>
                        </a:solidFill>
                      </a:endParaRPr>
                    </a:p>
                  </a:txBody>
                  <a:tcPr>
                    <a:solidFill>
                      <a:schemeClr val="bg1"/>
                    </a:solidFill>
                  </a:tcPr>
                </a:tc>
                <a:tc>
                  <a:txBody>
                    <a:bodyPr/>
                    <a:lstStyle/>
                    <a:p>
                      <a:pPr algn="ctr"/>
                      <a:r>
                        <a:rPr lang="de-DE" sz="1400" b="0" i="0" dirty="0" smtClean="0">
                          <a:solidFill>
                            <a:schemeClr val="tx1"/>
                          </a:solidFill>
                        </a:rPr>
                        <a:t>Sohn</a:t>
                      </a:r>
                      <a:endParaRPr lang="de-DE" sz="1400" b="0" i="0" dirty="0">
                        <a:solidFill>
                          <a:schemeClr val="tx1"/>
                        </a:solidFill>
                      </a:endParaRPr>
                    </a:p>
                  </a:txBody>
                  <a:tcPr anchor="ctr">
                    <a:solidFill>
                      <a:srgbClr val="777777"/>
                    </a:solidFill>
                  </a:tcPr>
                </a:tc>
              </a:tr>
            </a:tbl>
          </a:graphicData>
        </a:graphic>
      </p:graphicFrame>
      <p:sp>
        <p:nvSpPr>
          <p:cNvPr id="8" name="Pfeil nach rechts 7"/>
          <p:cNvSpPr/>
          <p:nvPr/>
        </p:nvSpPr>
        <p:spPr bwMode="auto">
          <a:xfrm>
            <a:off x="5934521" y="3329546"/>
            <a:ext cx="978408" cy="484632"/>
          </a:xfrm>
          <a:prstGeom prst="rightArrow">
            <a:avLst/>
          </a:prstGeom>
          <a:solidFill>
            <a:srgbClr val="95C154"/>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dirty="0" smtClean="0">
              <a:ln>
                <a:noFill/>
              </a:ln>
              <a:solidFill>
                <a:schemeClr val="bg1"/>
              </a:solidFill>
              <a:effectLst/>
              <a:latin typeface="Arial" pitchFamily="34" charset="0"/>
              <a:ea typeface="ＭＳ Ｐゴシック" pitchFamily="-16" charset="-128"/>
            </a:endParaRPr>
          </a:p>
        </p:txBody>
      </p:sp>
      <p:sp>
        <p:nvSpPr>
          <p:cNvPr id="9" name="Pfeil nach rechts 8"/>
          <p:cNvSpPr/>
          <p:nvPr/>
        </p:nvSpPr>
        <p:spPr bwMode="auto">
          <a:xfrm>
            <a:off x="5934521" y="5773341"/>
            <a:ext cx="978408" cy="484632"/>
          </a:xfrm>
          <a:prstGeom prst="rightArrow">
            <a:avLst/>
          </a:prstGeom>
          <a:solidFill>
            <a:srgbClr val="95C154"/>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dirty="0" smtClean="0">
              <a:ln>
                <a:noFill/>
              </a:ln>
              <a:solidFill>
                <a:schemeClr val="bg1"/>
              </a:solidFill>
              <a:effectLst/>
              <a:latin typeface="Arial" pitchFamily="34" charset="0"/>
              <a:ea typeface="ＭＳ Ｐゴシック" pitchFamily="-16" charset="-128"/>
            </a:endParaRPr>
          </a:p>
        </p:txBody>
      </p:sp>
      <p:sp>
        <p:nvSpPr>
          <p:cNvPr id="10" name="Pfeil nach oben 9"/>
          <p:cNvSpPr/>
          <p:nvPr/>
        </p:nvSpPr>
        <p:spPr bwMode="auto">
          <a:xfrm>
            <a:off x="7863373" y="3977618"/>
            <a:ext cx="419275" cy="388130"/>
          </a:xfrm>
          <a:prstGeom prst="upArrow">
            <a:avLst/>
          </a:prstGeom>
          <a:solidFill>
            <a:srgbClr val="95C15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dirty="0" smtClean="0">
              <a:ln>
                <a:noFill/>
              </a:ln>
              <a:solidFill>
                <a:schemeClr val="bg1"/>
              </a:solidFill>
              <a:effectLst/>
              <a:latin typeface="Arial" pitchFamily="34" charset="0"/>
              <a:ea typeface="ＭＳ Ｐゴシック" pitchFamily="-16" charset="-128"/>
            </a:endParaRPr>
          </a:p>
        </p:txBody>
      </p:sp>
      <p:sp>
        <p:nvSpPr>
          <p:cNvPr id="11" name="Minus 10"/>
          <p:cNvSpPr/>
          <p:nvPr/>
        </p:nvSpPr>
        <p:spPr bwMode="auto">
          <a:xfrm rot="16200000">
            <a:off x="7858393" y="4976602"/>
            <a:ext cx="429233" cy="920509"/>
          </a:xfrm>
          <a:prstGeom prst="mathMinus">
            <a:avLst/>
          </a:prstGeom>
          <a:solidFill>
            <a:srgbClr val="95C15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dirty="0" smtClean="0">
              <a:ln>
                <a:noFill/>
              </a:ln>
              <a:solidFill>
                <a:schemeClr val="bg1"/>
              </a:solidFill>
              <a:effectLst/>
              <a:latin typeface="Arial" pitchFamily="34" charset="0"/>
              <a:ea typeface="ＭＳ Ｐゴシック" pitchFamily="-16" charset="-128"/>
            </a:endParaRPr>
          </a:p>
        </p:txBody>
      </p:sp>
      <p:cxnSp>
        <p:nvCxnSpPr>
          <p:cNvPr id="12" name="Gerade Verbindung mit Pfeil 11"/>
          <p:cNvCxnSpPr/>
          <p:nvPr/>
        </p:nvCxnSpPr>
        <p:spPr bwMode="auto">
          <a:xfrm flipV="1">
            <a:off x="2348960" y="3494617"/>
            <a:ext cx="1620000" cy="1152000"/>
          </a:xfrm>
          <a:prstGeom prst="straightConnector1">
            <a:avLst/>
          </a:prstGeom>
          <a:noFill/>
          <a:ln w="9525" cap="flat" cmpd="sng" algn="ctr">
            <a:solidFill>
              <a:schemeClr val="tx1"/>
            </a:solidFill>
            <a:prstDash val="solid"/>
            <a:round/>
            <a:headEnd type="none" w="med" len="med"/>
            <a:tailEnd type="triangle"/>
          </a:ln>
          <a:effectLst/>
        </p:spPr>
      </p:cxnSp>
      <p:cxnSp>
        <p:nvCxnSpPr>
          <p:cNvPr id="13" name="Gerade Verbindung mit Pfeil 12"/>
          <p:cNvCxnSpPr/>
          <p:nvPr/>
        </p:nvCxnSpPr>
        <p:spPr bwMode="auto">
          <a:xfrm>
            <a:off x="2348960" y="4823600"/>
            <a:ext cx="1620000" cy="1226512"/>
          </a:xfrm>
          <a:prstGeom prst="straightConnector1">
            <a:avLst/>
          </a:prstGeom>
          <a:noFill/>
          <a:ln w="9525" cap="flat" cmpd="sng" algn="ctr">
            <a:solidFill>
              <a:schemeClr val="tx1"/>
            </a:solidFill>
            <a:prstDash val="solid"/>
            <a:round/>
            <a:headEnd type="none" w="med" len="med"/>
            <a:tailEnd type="triangle"/>
          </a:ln>
          <a:effectLst/>
        </p:spPr>
      </p:cxnSp>
      <p:pic>
        <p:nvPicPr>
          <p:cNvPr id="14" name="Grafik 13"/>
          <p:cNvPicPr>
            <a:picLocks noChangeAspect="1"/>
          </p:cNvPicPr>
          <p:nvPr/>
        </p:nvPicPr>
        <p:blipFill>
          <a:blip r:embed="rId2"/>
          <a:stretch>
            <a:fillRect/>
          </a:stretch>
        </p:blipFill>
        <p:spPr>
          <a:xfrm>
            <a:off x="1910165" y="4305361"/>
            <a:ext cx="164606" cy="219475"/>
          </a:xfrm>
          <a:prstGeom prst="rect">
            <a:avLst/>
          </a:prstGeom>
        </p:spPr>
      </p:pic>
    </p:spTree>
    <p:extLst>
      <p:ext uri="{BB962C8B-B14F-4D97-AF65-F5344CB8AC3E}">
        <p14:creationId xmlns:p14="http://schemas.microsoft.com/office/powerpoint/2010/main" val="16489910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21</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Lebenslange RLV</a:t>
            </a:r>
            <a:endParaRPr lang="de-DE" b="1" dirty="0"/>
          </a:p>
        </p:txBody>
      </p:sp>
      <p:sp>
        <p:nvSpPr>
          <p:cNvPr id="6" name="Textfeld 5"/>
          <p:cNvSpPr txBox="1"/>
          <p:nvPr/>
        </p:nvSpPr>
        <p:spPr>
          <a:xfrm>
            <a:off x="369358" y="1825468"/>
            <a:ext cx="10314206" cy="3416320"/>
          </a:xfrm>
          <a:prstGeom prst="rect">
            <a:avLst/>
          </a:prstGeom>
          <a:noFill/>
        </p:spPr>
        <p:txBody>
          <a:bodyPr wrap="square" rtlCol="0">
            <a:spAutoFit/>
          </a:bodyPr>
          <a:lstStyle/>
          <a:p>
            <a:pPr lvl="0"/>
            <a:r>
              <a:rPr lang="de-DE" b="1" dirty="0" smtClean="0">
                <a:solidFill>
                  <a:srgbClr val="1D2D4B"/>
                </a:solidFill>
              </a:rPr>
              <a:t>Möglichkeiten:</a:t>
            </a:r>
            <a:r>
              <a:rPr lang="de-DE" dirty="0" smtClean="0">
                <a:solidFill>
                  <a:srgbClr val="1D2D4B"/>
                </a:solidFill>
              </a:rPr>
              <a:t/>
            </a:r>
            <a:br>
              <a:rPr lang="de-DE" dirty="0" smtClean="0">
                <a:solidFill>
                  <a:srgbClr val="1D2D4B"/>
                </a:solidFill>
              </a:rPr>
            </a:br>
            <a:endParaRPr lang="de-DE" dirty="0" smtClean="0">
              <a:solidFill>
                <a:srgbClr val="1D2D4B"/>
              </a:solidFill>
            </a:endParaRPr>
          </a:p>
          <a:p>
            <a:pPr marL="285750" lvl="0" indent="-285750">
              <a:buFont typeface="Wingdings" panose="05000000000000000000" pitchFamily="2" charset="2"/>
              <a:buChar char="§"/>
            </a:pPr>
            <a:r>
              <a:rPr lang="de-DE" b="0" dirty="0" smtClean="0">
                <a:solidFill>
                  <a:srgbClr val="1D2D4B"/>
                </a:solidFill>
              </a:rPr>
              <a:t>Hausverkauf: Nicht gewünscht</a:t>
            </a:r>
          </a:p>
          <a:p>
            <a:pPr marL="285750" lvl="0" indent="-285750">
              <a:buFont typeface="Wingdings" panose="05000000000000000000" pitchFamily="2" charset="2"/>
              <a:buChar char="§"/>
            </a:pPr>
            <a:endParaRPr lang="de-DE" dirty="0" smtClean="0">
              <a:solidFill>
                <a:srgbClr val="1D2D4B"/>
              </a:solidFill>
            </a:endParaRPr>
          </a:p>
          <a:p>
            <a:pPr marL="285750" lvl="0" indent="-285750">
              <a:buFont typeface="Wingdings" panose="05000000000000000000" pitchFamily="2" charset="2"/>
              <a:buChar char="§"/>
            </a:pPr>
            <a:r>
              <a:rPr lang="de-DE" b="0" dirty="0" smtClean="0">
                <a:solidFill>
                  <a:srgbClr val="1D2D4B"/>
                </a:solidFill>
              </a:rPr>
              <a:t>Darlehen: Darlehen über 120.000,-, sofern der Sohn die Bonität nachweisen kann.</a:t>
            </a:r>
            <a:br>
              <a:rPr lang="de-DE" b="0" dirty="0" smtClean="0">
                <a:solidFill>
                  <a:srgbClr val="1D2D4B"/>
                </a:solidFill>
              </a:rPr>
            </a:br>
            <a:r>
              <a:rPr lang="de-DE" b="0" dirty="0" smtClean="0">
                <a:solidFill>
                  <a:srgbClr val="1D2D4B"/>
                </a:solidFill>
              </a:rPr>
              <a:t>Da auf die Darlehenssumme noch Zinsen fällig werden, wäre die monatliche Belastung zu groß.</a:t>
            </a:r>
            <a:br>
              <a:rPr lang="de-DE" b="0" dirty="0" smtClean="0">
                <a:solidFill>
                  <a:srgbClr val="1D2D4B"/>
                </a:solidFill>
              </a:rPr>
            </a:br>
            <a:endParaRPr lang="de-DE" b="0" dirty="0" smtClean="0">
              <a:solidFill>
                <a:srgbClr val="1D2D4B"/>
              </a:solidFill>
            </a:endParaRPr>
          </a:p>
          <a:p>
            <a:pPr marL="285750" lvl="0" indent="-285750">
              <a:buFont typeface="Wingdings" panose="05000000000000000000" pitchFamily="2" charset="2"/>
              <a:buChar char="§"/>
            </a:pPr>
            <a:r>
              <a:rPr lang="de-DE" b="0" dirty="0" smtClean="0">
                <a:solidFill>
                  <a:srgbClr val="1D2D4B"/>
                </a:solidFill>
              </a:rPr>
              <a:t>Alternative Lösung: Lebenslange Todesfallversicherung: Der Sohn schließt eine lebenslange RLV ab, bei der seine Mutter VP ist.</a:t>
            </a:r>
          </a:p>
          <a:p>
            <a:pPr marL="742894" lvl="1" indent="-285750">
              <a:buFont typeface="Arial" panose="020B0604020202020204" pitchFamily="34" charset="0"/>
              <a:buChar char="•"/>
            </a:pPr>
            <a:r>
              <a:rPr lang="de-DE" b="0" dirty="0" smtClean="0">
                <a:solidFill>
                  <a:srgbClr val="1D2D4B"/>
                </a:solidFill>
              </a:rPr>
              <a:t>Versicherungsschutz vom ersten Tag an</a:t>
            </a:r>
          </a:p>
          <a:p>
            <a:pPr marL="742894" lvl="1" indent="-285750">
              <a:buFont typeface="Arial" panose="020B0604020202020204" pitchFamily="34" charset="0"/>
              <a:buChar char="•"/>
            </a:pPr>
            <a:r>
              <a:rPr lang="de-DE" b="0" dirty="0" smtClean="0">
                <a:solidFill>
                  <a:srgbClr val="1D2D4B"/>
                </a:solidFill>
              </a:rPr>
              <a:t>Statt Zinsen zu zahlen, erhält der Sohn bei der Versicherungslösung Überschüsse, die Versicherungssumme steigt mit jedem Jahr, das seine Mutter noch lebt.</a:t>
            </a:r>
          </a:p>
        </p:txBody>
      </p:sp>
    </p:spTree>
    <p:extLst>
      <p:ext uri="{BB962C8B-B14F-4D97-AF65-F5344CB8AC3E}">
        <p14:creationId xmlns:p14="http://schemas.microsoft.com/office/powerpoint/2010/main" val="13714275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22</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Vermögensübertragung</a:t>
            </a:r>
            <a:endParaRPr lang="de-DE" b="1" dirty="0"/>
          </a:p>
        </p:txBody>
      </p:sp>
      <p:sp>
        <p:nvSpPr>
          <p:cNvPr id="7" name="Textfeld 6"/>
          <p:cNvSpPr txBox="1"/>
          <p:nvPr/>
        </p:nvSpPr>
        <p:spPr>
          <a:xfrm>
            <a:off x="369358" y="1550842"/>
            <a:ext cx="10579166" cy="2585323"/>
          </a:xfrm>
          <a:prstGeom prst="rect">
            <a:avLst/>
          </a:prstGeom>
          <a:noFill/>
        </p:spPr>
        <p:txBody>
          <a:bodyPr wrap="square" rtlCol="0">
            <a:spAutoFit/>
          </a:bodyPr>
          <a:lstStyle/>
          <a:p>
            <a:pPr marL="285750" lvl="0" indent="-285750">
              <a:buFont typeface="Wingdings" panose="05000000000000000000" pitchFamily="2" charset="2"/>
              <a:buChar char="§"/>
            </a:pPr>
            <a:r>
              <a:rPr lang="de-DE" dirty="0" smtClean="0">
                <a:solidFill>
                  <a:srgbClr val="1D2D4B"/>
                </a:solidFill>
              </a:rPr>
              <a:t>Kundin </a:t>
            </a:r>
            <a:r>
              <a:rPr lang="de-DE" dirty="0">
                <a:solidFill>
                  <a:srgbClr val="1D2D4B"/>
                </a:solidFill>
              </a:rPr>
              <a:t>A (55) ist vermögend, alleinstehend und hat keine eigenen Nachkommen.</a:t>
            </a:r>
            <a:br>
              <a:rPr lang="de-DE" dirty="0">
                <a:solidFill>
                  <a:srgbClr val="1D2D4B"/>
                </a:solidFill>
              </a:rPr>
            </a:br>
            <a:r>
              <a:rPr lang="de-DE" dirty="0">
                <a:solidFill>
                  <a:srgbClr val="1D2D4B"/>
                </a:solidFill>
              </a:rPr>
              <a:t>Sie hat eine Patentochter (25), die Tochter einer Nachbarin. Die Patentochter soll eines Tages 100.000,- aus dem Vermögen erhalten.</a:t>
            </a:r>
            <a:br>
              <a:rPr lang="de-DE" dirty="0">
                <a:solidFill>
                  <a:srgbClr val="1D2D4B"/>
                </a:solidFill>
              </a:rPr>
            </a:br>
            <a:endParaRPr lang="de-DE" dirty="0">
              <a:solidFill>
                <a:srgbClr val="1D2D4B"/>
              </a:solidFill>
            </a:endParaRPr>
          </a:p>
          <a:p>
            <a:pPr marL="285750" lvl="0" indent="-285750">
              <a:buFont typeface="Wingdings" panose="05000000000000000000" pitchFamily="2" charset="2"/>
              <a:buChar char="§"/>
            </a:pPr>
            <a:r>
              <a:rPr lang="de-DE" dirty="0">
                <a:solidFill>
                  <a:srgbClr val="1D2D4B"/>
                </a:solidFill>
              </a:rPr>
              <a:t>Bis zu ihrem Ableben möchte A die Hand auf ihrem Geld haben.</a:t>
            </a:r>
            <a:br>
              <a:rPr lang="de-DE" dirty="0">
                <a:solidFill>
                  <a:srgbClr val="1D2D4B"/>
                </a:solidFill>
              </a:rPr>
            </a:br>
            <a:r>
              <a:rPr lang="de-DE" dirty="0">
                <a:solidFill>
                  <a:srgbClr val="1D2D4B"/>
                </a:solidFill>
              </a:rPr>
              <a:t>Es soll möglichst viel vom Erbe bei der Patentochter ankommen.</a:t>
            </a:r>
          </a:p>
          <a:p>
            <a:pPr marL="285750" lvl="0" indent="-285750">
              <a:buFont typeface="Wingdings" panose="05000000000000000000" pitchFamily="2" charset="2"/>
              <a:buChar char="§"/>
            </a:pPr>
            <a:endParaRPr lang="de-DE" dirty="0">
              <a:solidFill>
                <a:srgbClr val="1D2D4B"/>
              </a:solidFill>
            </a:endParaRPr>
          </a:p>
          <a:p>
            <a:pPr lvl="0"/>
            <a:r>
              <a:rPr lang="de-DE" b="1" dirty="0" smtClean="0">
                <a:solidFill>
                  <a:srgbClr val="1D2D4B"/>
                </a:solidFill>
              </a:rPr>
              <a:t>Welche Möglichkeiten gibt es?</a:t>
            </a:r>
            <a:endParaRPr lang="de-DE" b="1" dirty="0">
              <a:solidFill>
                <a:srgbClr val="1D2D4B"/>
              </a:solidFill>
            </a:endParaRPr>
          </a:p>
          <a:p>
            <a:pPr lvl="0"/>
            <a:endParaRPr lang="de-DE" dirty="0">
              <a:solidFill>
                <a:srgbClr val="1D2D4B"/>
              </a:solidFill>
            </a:endParaRPr>
          </a:p>
        </p:txBody>
      </p:sp>
    </p:spTree>
    <p:extLst>
      <p:ext uri="{BB962C8B-B14F-4D97-AF65-F5344CB8AC3E}">
        <p14:creationId xmlns:p14="http://schemas.microsoft.com/office/powerpoint/2010/main" val="9974582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23</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Vermögensübertragung</a:t>
            </a:r>
            <a:endParaRPr lang="de-DE" b="1" dirty="0"/>
          </a:p>
        </p:txBody>
      </p:sp>
      <p:sp>
        <p:nvSpPr>
          <p:cNvPr id="7" name="Textfeld 6"/>
          <p:cNvSpPr txBox="1"/>
          <p:nvPr/>
        </p:nvSpPr>
        <p:spPr>
          <a:xfrm>
            <a:off x="369358" y="1550842"/>
            <a:ext cx="10579166" cy="3139321"/>
          </a:xfrm>
          <a:prstGeom prst="rect">
            <a:avLst/>
          </a:prstGeom>
          <a:noFill/>
        </p:spPr>
        <p:txBody>
          <a:bodyPr wrap="square" rtlCol="0">
            <a:spAutoFit/>
          </a:bodyPr>
          <a:lstStyle/>
          <a:p>
            <a:pPr lvl="0"/>
            <a:endParaRPr lang="de-DE" b="1" dirty="0" smtClean="0">
              <a:solidFill>
                <a:srgbClr val="1D2D4B"/>
              </a:solidFill>
            </a:endParaRPr>
          </a:p>
          <a:p>
            <a:pPr lvl="0"/>
            <a:r>
              <a:rPr lang="de-DE" b="1" dirty="0" smtClean="0">
                <a:solidFill>
                  <a:srgbClr val="1D2D4B"/>
                </a:solidFill>
              </a:rPr>
              <a:t>Möglichkeiten</a:t>
            </a:r>
            <a:r>
              <a:rPr lang="de-DE" b="1" dirty="0">
                <a:solidFill>
                  <a:srgbClr val="1D2D4B"/>
                </a:solidFill>
              </a:rPr>
              <a:t>:</a:t>
            </a:r>
          </a:p>
          <a:p>
            <a:pPr lvl="0"/>
            <a:endParaRPr lang="de-DE" dirty="0">
              <a:solidFill>
                <a:srgbClr val="1D2D4B"/>
              </a:solidFill>
            </a:endParaRPr>
          </a:p>
          <a:p>
            <a:pPr marL="285750" lvl="0" indent="-285750">
              <a:buFont typeface="Wingdings" panose="05000000000000000000" pitchFamily="2" charset="2"/>
              <a:buChar char="§"/>
            </a:pPr>
            <a:r>
              <a:rPr lang="de-DE" dirty="0">
                <a:solidFill>
                  <a:srgbClr val="1D2D4B"/>
                </a:solidFill>
              </a:rPr>
              <a:t>Sparbuch: A zahlt die 100.000,- auf ein nahezu zinsloses Sparbuch ein. Im Erbfall hat das Patenkind nur einen Freibetrag von 20.000,-. Auf 80.000,- muss sie 30% Erbschaftssteuer zahlen, so dass ihr nur 76.000,- bleiben.</a:t>
            </a:r>
            <a:br>
              <a:rPr lang="de-DE" dirty="0">
                <a:solidFill>
                  <a:srgbClr val="1D2D4B"/>
                </a:solidFill>
              </a:rPr>
            </a:br>
            <a:endParaRPr lang="de-DE" dirty="0">
              <a:solidFill>
                <a:srgbClr val="1D2D4B"/>
              </a:solidFill>
            </a:endParaRPr>
          </a:p>
          <a:p>
            <a:pPr marL="285750" indent="-285750">
              <a:buFont typeface="Wingdings" panose="05000000000000000000" pitchFamily="2" charset="2"/>
              <a:buChar char="§"/>
            </a:pPr>
            <a:r>
              <a:rPr lang="de-DE" dirty="0">
                <a:solidFill>
                  <a:srgbClr val="1D2D4B"/>
                </a:solidFill>
              </a:rPr>
              <a:t>Alternative Lösung: Lebenslange Todesfallversicherung / Weitblick: </a:t>
            </a:r>
            <a:br>
              <a:rPr lang="de-DE" dirty="0">
                <a:solidFill>
                  <a:srgbClr val="1D2D4B"/>
                </a:solidFill>
              </a:rPr>
            </a:br>
            <a:r>
              <a:rPr lang="de-DE" dirty="0">
                <a:solidFill>
                  <a:srgbClr val="1D2D4B"/>
                </a:solidFill>
              </a:rPr>
              <a:t>Sie überträgt gezielt Vermögen.</a:t>
            </a:r>
            <a:br>
              <a:rPr lang="de-DE" dirty="0">
                <a:solidFill>
                  <a:srgbClr val="1D2D4B"/>
                </a:solidFill>
              </a:rPr>
            </a:br>
            <a:r>
              <a:rPr lang="de-DE" dirty="0">
                <a:solidFill>
                  <a:srgbClr val="1D2D4B"/>
                </a:solidFill>
              </a:rPr>
              <a:t>Das Erbe wird durch die Versicherungslösung jährlich vermehrt.</a:t>
            </a:r>
            <a:br>
              <a:rPr lang="de-DE" dirty="0">
                <a:solidFill>
                  <a:srgbClr val="1D2D4B"/>
                </a:solidFill>
              </a:rPr>
            </a:br>
            <a:r>
              <a:rPr lang="de-DE" dirty="0">
                <a:solidFill>
                  <a:srgbClr val="1D2D4B"/>
                </a:solidFill>
              </a:rPr>
              <a:t>Ihre Kapitalanlage ist sicher angelegt.</a:t>
            </a:r>
            <a:endParaRPr lang="de-DE" dirty="0" smtClean="0">
              <a:solidFill>
                <a:srgbClr val="1D2D4B"/>
              </a:solidFill>
            </a:endParaRPr>
          </a:p>
        </p:txBody>
      </p:sp>
    </p:spTree>
    <p:extLst>
      <p:ext uri="{BB962C8B-B14F-4D97-AF65-F5344CB8AC3E}">
        <p14:creationId xmlns:p14="http://schemas.microsoft.com/office/powerpoint/2010/main" val="4379977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24</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Vermögensübertragung</a:t>
            </a:r>
            <a:endParaRPr lang="de-DE" b="1" dirty="0"/>
          </a:p>
        </p:txBody>
      </p:sp>
      <p:sp>
        <p:nvSpPr>
          <p:cNvPr id="7" name="Textfeld 6"/>
          <p:cNvSpPr txBox="1"/>
          <p:nvPr/>
        </p:nvSpPr>
        <p:spPr>
          <a:xfrm>
            <a:off x="369357" y="2060138"/>
            <a:ext cx="9972263" cy="3693319"/>
          </a:xfrm>
          <a:prstGeom prst="rect">
            <a:avLst/>
          </a:prstGeom>
          <a:noFill/>
        </p:spPr>
        <p:txBody>
          <a:bodyPr wrap="square" rtlCol="0">
            <a:spAutoFit/>
          </a:bodyPr>
          <a:lstStyle/>
          <a:p>
            <a:pPr marL="285750" lvl="0" indent="-285750">
              <a:buFont typeface="Wingdings" panose="05000000000000000000" pitchFamily="2" charset="2"/>
              <a:buChar char="§"/>
            </a:pPr>
            <a:r>
              <a:rPr lang="de-DE" b="0" u="sng" dirty="0" smtClean="0">
                <a:solidFill>
                  <a:srgbClr val="1D2D4B"/>
                </a:solidFill>
              </a:rPr>
              <a:t>Lösung Lebensversicherung mit Einmalbeitrag:</a:t>
            </a:r>
            <a:br>
              <a:rPr lang="de-DE" b="0" u="sng" dirty="0" smtClean="0">
                <a:solidFill>
                  <a:srgbClr val="1D2D4B"/>
                </a:solidFill>
              </a:rPr>
            </a:br>
            <a:r>
              <a:rPr lang="de-DE" b="0" u="sng" dirty="0" smtClean="0">
                <a:solidFill>
                  <a:srgbClr val="1D2D4B"/>
                </a:solidFill>
              </a:rPr>
              <a:t/>
            </a:r>
            <a:br>
              <a:rPr lang="de-DE" b="0" u="sng" dirty="0" smtClean="0">
                <a:solidFill>
                  <a:srgbClr val="1D2D4B"/>
                </a:solidFill>
              </a:rPr>
            </a:br>
            <a:r>
              <a:rPr lang="de-DE" b="0" dirty="0" smtClean="0">
                <a:solidFill>
                  <a:srgbClr val="1D2D4B"/>
                </a:solidFill>
              </a:rPr>
              <a:t>Die Patentante zahlt 100.000,- als Einmalzahlung ein.</a:t>
            </a:r>
            <a:br>
              <a:rPr lang="de-DE" b="0" dirty="0" smtClean="0">
                <a:solidFill>
                  <a:srgbClr val="1D2D4B"/>
                </a:solidFill>
              </a:rPr>
            </a:br>
            <a:r>
              <a:rPr lang="de-DE" b="0" dirty="0" smtClean="0">
                <a:solidFill>
                  <a:srgbClr val="1D2D4B"/>
                </a:solidFill>
              </a:rPr>
              <a:t>Es wird eine Konstellation mit zwei VN gewählt: Patentante 80%, Patentochter 20%</a:t>
            </a:r>
            <a:br>
              <a:rPr lang="de-DE" b="0" dirty="0" smtClean="0">
                <a:solidFill>
                  <a:srgbClr val="1D2D4B"/>
                </a:solidFill>
              </a:rPr>
            </a:br>
            <a:r>
              <a:rPr lang="de-DE" b="0" dirty="0" smtClean="0">
                <a:solidFill>
                  <a:srgbClr val="1D2D4B"/>
                </a:solidFill>
              </a:rPr>
              <a:t>Da das Patenkind 20.000,- Freibetrag hat, fällt keine Erbschaftssteuer an.</a:t>
            </a:r>
            <a:br>
              <a:rPr lang="de-DE" b="0" dirty="0" smtClean="0">
                <a:solidFill>
                  <a:srgbClr val="1D2D4B"/>
                </a:solidFill>
              </a:rPr>
            </a:br>
            <a:r>
              <a:rPr lang="de-DE" b="0" dirty="0" smtClean="0">
                <a:solidFill>
                  <a:srgbClr val="1D2D4B"/>
                </a:solidFill>
              </a:rPr>
              <a:t>Alle 10 Jahre werden weitere 20.000,- im Rahmen des Vertrages auf die Patentochter übertragen.</a:t>
            </a:r>
            <a:br>
              <a:rPr lang="de-DE" b="0" dirty="0" smtClean="0">
                <a:solidFill>
                  <a:srgbClr val="1D2D4B"/>
                </a:solidFill>
              </a:rPr>
            </a:br>
            <a:r>
              <a:rPr lang="de-DE" b="0" dirty="0" smtClean="0">
                <a:solidFill>
                  <a:srgbClr val="1D2D4B"/>
                </a:solidFill>
              </a:rPr>
              <a:t>Sollte A mit 75 versterben, wurden bereits 60.000,- kapitalertrags- und erbschaftssteuerfrei übertragen. Somit ist dann der Betrag von 40.000,- erbschaftssteuerpflichtig. In dieser Konstellation fällt dann ein Steuersatz von 30% an, sodass das Patenkind 12.000,- Steuern zahlen muss.</a:t>
            </a:r>
            <a:br>
              <a:rPr lang="de-DE" b="0" dirty="0" smtClean="0">
                <a:solidFill>
                  <a:srgbClr val="1D2D4B"/>
                </a:solidFill>
              </a:rPr>
            </a:br>
            <a:r>
              <a:rPr lang="de-DE" b="0" dirty="0" smtClean="0">
                <a:solidFill>
                  <a:srgbClr val="1D2D4B"/>
                </a:solidFill>
              </a:rPr>
              <a:t>Auf den erzielten Gewinn innerhalb der Laufzeit muss keine Kapitalertragsteuer gezahlt werden.</a:t>
            </a:r>
            <a:endParaRPr lang="de-DE" dirty="0" smtClean="0">
              <a:solidFill>
                <a:srgbClr val="1D2D4B"/>
              </a:solidFill>
            </a:endParaRPr>
          </a:p>
        </p:txBody>
      </p:sp>
    </p:spTree>
    <p:extLst>
      <p:ext uri="{BB962C8B-B14F-4D97-AF65-F5344CB8AC3E}">
        <p14:creationId xmlns:p14="http://schemas.microsoft.com/office/powerpoint/2010/main" val="39866976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25</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Vermögensübertragung</a:t>
            </a:r>
            <a:endParaRPr lang="de-DE" b="1" dirty="0"/>
          </a:p>
        </p:txBody>
      </p:sp>
      <p:pic>
        <p:nvPicPr>
          <p:cNvPr id="6" name="Grafik 5"/>
          <p:cNvPicPr>
            <a:picLocks noChangeAspect="1"/>
          </p:cNvPicPr>
          <p:nvPr/>
        </p:nvPicPr>
        <p:blipFill>
          <a:blip r:embed="rId2"/>
          <a:stretch>
            <a:fillRect/>
          </a:stretch>
        </p:blipFill>
        <p:spPr>
          <a:xfrm>
            <a:off x="2330950" y="1579537"/>
            <a:ext cx="5256584" cy="4504393"/>
          </a:xfrm>
          <a:prstGeom prst="rect">
            <a:avLst/>
          </a:prstGeom>
        </p:spPr>
      </p:pic>
      <p:pic>
        <p:nvPicPr>
          <p:cNvPr id="8" name="Grafik 7"/>
          <p:cNvPicPr>
            <a:picLocks noChangeAspect="1"/>
          </p:cNvPicPr>
          <p:nvPr/>
        </p:nvPicPr>
        <p:blipFill>
          <a:blip r:embed="rId3"/>
          <a:stretch>
            <a:fillRect/>
          </a:stretch>
        </p:blipFill>
        <p:spPr>
          <a:xfrm>
            <a:off x="2402958" y="6108176"/>
            <a:ext cx="5184576" cy="243980"/>
          </a:xfrm>
          <a:prstGeom prst="rect">
            <a:avLst/>
          </a:prstGeom>
        </p:spPr>
      </p:pic>
      <p:pic>
        <p:nvPicPr>
          <p:cNvPr id="9" name="Grafik 8"/>
          <p:cNvPicPr>
            <a:picLocks noChangeAspect="1"/>
          </p:cNvPicPr>
          <p:nvPr/>
        </p:nvPicPr>
        <p:blipFill>
          <a:blip r:embed="rId4"/>
          <a:stretch>
            <a:fillRect/>
          </a:stretch>
        </p:blipFill>
        <p:spPr>
          <a:xfrm>
            <a:off x="2402958" y="6412224"/>
            <a:ext cx="5214714" cy="244987"/>
          </a:xfrm>
          <a:prstGeom prst="rect">
            <a:avLst/>
          </a:prstGeom>
        </p:spPr>
      </p:pic>
    </p:spTree>
    <p:extLst>
      <p:ext uri="{BB962C8B-B14F-4D97-AF65-F5344CB8AC3E}">
        <p14:creationId xmlns:p14="http://schemas.microsoft.com/office/powerpoint/2010/main" val="7770364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26</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Vermögensübertragung</a:t>
            </a:r>
            <a:endParaRPr lang="de-DE" b="1" dirty="0"/>
          </a:p>
        </p:txBody>
      </p:sp>
      <p:sp>
        <p:nvSpPr>
          <p:cNvPr id="6" name="Textfeld 5"/>
          <p:cNvSpPr txBox="1"/>
          <p:nvPr/>
        </p:nvSpPr>
        <p:spPr>
          <a:xfrm>
            <a:off x="369357" y="2440465"/>
            <a:ext cx="11307450" cy="2308324"/>
          </a:xfrm>
          <a:prstGeom prst="rect">
            <a:avLst/>
          </a:prstGeom>
          <a:noFill/>
        </p:spPr>
        <p:txBody>
          <a:bodyPr wrap="square" rtlCol="0">
            <a:spAutoFit/>
          </a:bodyPr>
          <a:lstStyle/>
          <a:p>
            <a:pPr marL="285750" lvl="0" indent="-285750">
              <a:buFont typeface="Wingdings" panose="05000000000000000000" pitchFamily="2" charset="2"/>
              <a:buChar char="§"/>
            </a:pPr>
            <a:r>
              <a:rPr lang="de-DE" b="0" dirty="0">
                <a:solidFill>
                  <a:srgbClr val="1D2D4B"/>
                </a:solidFill>
              </a:rPr>
              <a:t>Im Vergleich zum Sparbuch spart der Anleger bei </a:t>
            </a:r>
            <a:r>
              <a:rPr lang="de-DE" b="0" dirty="0" smtClean="0">
                <a:solidFill>
                  <a:srgbClr val="1D2D4B"/>
                </a:solidFill>
              </a:rPr>
              <a:t>der Versicherungslösung </a:t>
            </a:r>
            <a:r>
              <a:rPr lang="de-DE" b="0" dirty="0">
                <a:solidFill>
                  <a:srgbClr val="1D2D4B"/>
                </a:solidFill>
              </a:rPr>
              <a:t>die Hälfte an Erbschaftssteuer (Sparbuch: 24.000,- und </a:t>
            </a:r>
            <a:r>
              <a:rPr lang="de-DE" b="0" dirty="0" smtClean="0">
                <a:solidFill>
                  <a:srgbClr val="1D2D4B"/>
                </a:solidFill>
              </a:rPr>
              <a:t>Lebensversicherung: </a:t>
            </a:r>
            <a:r>
              <a:rPr lang="de-DE" b="0" dirty="0">
                <a:solidFill>
                  <a:srgbClr val="1D2D4B"/>
                </a:solidFill>
              </a:rPr>
              <a:t>12.000</a:t>
            </a:r>
            <a:r>
              <a:rPr lang="de-DE" b="0" dirty="0" smtClean="0">
                <a:solidFill>
                  <a:srgbClr val="1D2D4B"/>
                </a:solidFill>
              </a:rPr>
              <a:t>,-)</a:t>
            </a:r>
          </a:p>
          <a:p>
            <a:pPr marL="285750" lvl="0" indent="-285750">
              <a:buFont typeface="Wingdings" panose="05000000000000000000" pitchFamily="2" charset="2"/>
              <a:buChar char="§"/>
            </a:pPr>
            <a:endParaRPr lang="de-DE" b="0" dirty="0">
              <a:solidFill>
                <a:srgbClr val="1D2D4B"/>
              </a:solidFill>
            </a:endParaRPr>
          </a:p>
          <a:p>
            <a:pPr marL="285750" lvl="0" indent="-285750">
              <a:buFont typeface="Wingdings" panose="05000000000000000000" pitchFamily="2" charset="2"/>
              <a:buChar char="§"/>
            </a:pPr>
            <a:r>
              <a:rPr lang="de-DE" b="0" dirty="0" smtClean="0">
                <a:solidFill>
                  <a:srgbClr val="1D2D4B"/>
                </a:solidFill>
              </a:rPr>
              <a:t>Der Wertzuwachs ist nicht zu versteuern, sodass bei Tod der Patentanten im Alter von 75 Jahren bei einer angenommen Wertentwicklung von 3% p.a. der Gewinn von ca. 86.000,- steuerfrei ist.</a:t>
            </a:r>
            <a:br>
              <a:rPr lang="de-DE" b="0" dirty="0" smtClean="0">
                <a:solidFill>
                  <a:srgbClr val="1D2D4B"/>
                </a:solidFill>
              </a:rPr>
            </a:br>
            <a:r>
              <a:rPr lang="de-DE" b="0" dirty="0" smtClean="0">
                <a:solidFill>
                  <a:srgbClr val="1D2D4B"/>
                </a:solidFill>
              </a:rPr>
              <a:t/>
            </a:r>
            <a:br>
              <a:rPr lang="de-DE" b="0" dirty="0" smtClean="0">
                <a:solidFill>
                  <a:srgbClr val="1D2D4B"/>
                </a:solidFill>
              </a:rPr>
            </a:br>
            <a:r>
              <a:rPr lang="de-DE" b="0" dirty="0" smtClean="0">
                <a:solidFill>
                  <a:srgbClr val="1D2D4B"/>
                </a:solidFill>
              </a:rPr>
              <a:t/>
            </a:r>
            <a:br>
              <a:rPr lang="de-DE" b="0" dirty="0" smtClean="0">
                <a:solidFill>
                  <a:srgbClr val="1D2D4B"/>
                </a:solidFill>
              </a:rPr>
            </a:br>
            <a:endParaRPr lang="de-DE" dirty="0" smtClean="0">
              <a:solidFill>
                <a:srgbClr val="1D2D4B"/>
              </a:solidFill>
            </a:endParaRPr>
          </a:p>
        </p:txBody>
      </p:sp>
    </p:spTree>
    <p:extLst>
      <p:ext uri="{BB962C8B-B14F-4D97-AF65-F5344CB8AC3E}">
        <p14:creationId xmlns:p14="http://schemas.microsoft.com/office/powerpoint/2010/main" val="21000754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27</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Steuerfreie Anlage</a:t>
            </a:r>
            <a:endParaRPr lang="de-DE" b="1" dirty="0"/>
          </a:p>
        </p:txBody>
      </p:sp>
      <p:sp>
        <p:nvSpPr>
          <p:cNvPr id="6" name="Textfeld 5"/>
          <p:cNvSpPr txBox="1"/>
          <p:nvPr/>
        </p:nvSpPr>
        <p:spPr>
          <a:xfrm>
            <a:off x="369358" y="1704090"/>
            <a:ext cx="11307450" cy="4893647"/>
          </a:xfrm>
          <a:prstGeom prst="rect">
            <a:avLst/>
          </a:prstGeom>
          <a:noFill/>
        </p:spPr>
        <p:txBody>
          <a:bodyPr wrap="square" rtlCol="0">
            <a:spAutoFit/>
          </a:bodyPr>
          <a:lstStyle/>
          <a:p>
            <a:pPr marL="285750" lvl="0" indent="-285750">
              <a:buFont typeface="Wingdings" panose="05000000000000000000" pitchFamily="2" charset="2"/>
              <a:buChar char="§"/>
            </a:pPr>
            <a:r>
              <a:rPr lang="de-DE" sz="2400" b="0" dirty="0" smtClean="0">
                <a:solidFill>
                  <a:srgbClr val="1D2D4B"/>
                </a:solidFill>
              </a:rPr>
              <a:t>Sohn (50 J.) will 1.000.000 € anlegen. Auf die Kapitalerträge möchte er möglichst keine Steuerbelastung haben.</a:t>
            </a:r>
          </a:p>
          <a:p>
            <a:pPr marL="285750" lvl="0" indent="-285750">
              <a:buFont typeface="Wingdings" panose="05000000000000000000" pitchFamily="2" charset="2"/>
              <a:buChar char="§"/>
            </a:pPr>
            <a:endParaRPr lang="de-DE" sz="2400" dirty="0">
              <a:solidFill>
                <a:srgbClr val="1D2D4B"/>
              </a:solidFill>
            </a:endParaRPr>
          </a:p>
          <a:p>
            <a:pPr marL="285750" lvl="0" indent="-285750">
              <a:buFont typeface="Wingdings" panose="05000000000000000000" pitchFamily="2" charset="2"/>
              <a:buChar char="§"/>
            </a:pPr>
            <a:r>
              <a:rPr lang="de-DE" sz="2400" b="0" u="sng" dirty="0" smtClean="0">
                <a:solidFill>
                  <a:srgbClr val="1D2D4B"/>
                </a:solidFill>
              </a:rPr>
              <a:t>Lösung:</a:t>
            </a:r>
          </a:p>
          <a:p>
            <a:pPr marL="285750" lvl="0" indent="-285750">
              <a:buFont typeface="Wingdings" panose="05000000000000000000" pitchFamily="2" charset="2"/>
              <a:buChar char="§"/>
            </a:pPr>
            <a:endParaRPr lang="de-DE" sz="2400" dirty="0">
              <a:solidFill>
                <a:srgbClr val="1D2D4B"/>
              </a:solidFill>
            </a:endParaRPr>
          </a:p>
          <a:p>
            <a:pPr marL="285750" lvl="0" indent="-285750">
              <a:buFont typeface="Wingdings" panose="05000000000000000000" pitchFamily="2" charset="2"/>
              <a:buChar char="§"/>
            </a:pPr>
            <a:r>
              <a:rPr lang="de-DE" sz="2400" b="0" dirty="0" smtClean="0">
                <a:solidFill>
                  <a:srgbClr val="1D2D4B"/>
                </a:solidFill>
              </a:rPr>
              <a:t>Todesfallleistung auf „Erstversterbenden Basis“</a:t>
            </a:r>
            <a:br>
              <a:rPr lang="de-DE" sz="2400" b="0" dirty="0" smtClean="0">
                <a:solidFill>
                  <a:srgbClr val="1D2D4B"/>
                </a:solidFill>
              </a:rPr>
            </a:br>
            <a:r>
              <a:rPr lang="de-DE" sz="2400" b="0" dirty="0" smtClean="0">
                <a:solidFill>
                  <a:srgbClr val="1D2D4B"/>
                </a:solidFill>
              </a:rPr>
              <a:t>VN: Sohn (50 J.)</a:t>
            </a:r>
            <a:br>
              <a:rPr lang="de-DE" sz="2400" b="0" dirty="0" smtClean="0">
                <a:solidFill>
                  <a:srgbClr val="1D2D4B"/>
                </a:solidFill>
              </a:rPr>
            </a:br>
            <a:r>
              <a:rPr lang="de-DE" sz="2400" b="0" dirty="0" smtClean="0">
                <a:solidFill>
                  <a:srgbClr val="1D2D4B"/>
                </a:solidFill>
              </a:rPr>
              <a:t>VP1: Sohn (50 J.)</a:t>
            </a:r>
            <a:br>
              <a:rPr lang="de-DE" sz="2400" b="0" dirty="0" smtClean="0">
                <a:solidFill>
                  <a:srgbClr val="1D2D4B"/>
                </a:solidFill>
              </a:rPr>
            </a:br>
            <a:r>
              <a:rPr lang="de-DE" sz="2400" dirty="0">
                <a:solidFill>
                  <a:srgbClr val="1D2D4B"/>
                </a:solidFill>
              </a:rPr>
              <a:t>VP2: Mutter (75 J</a:t>
            </a:r>
            <a:r>
              <a:rPr lang="de-DE" sz="2400" dirty="0" smtClean="0">
                <a:solidFill>
                  <a:srgbClr val="1D2D4B"/>
                </a:solidFill>
              </a:rPr>
              <a:t>.)</a:t>
            </a:r>
            <a:br>
              <a:rPr lang="de-DE" sz="2400" dirty="0" smtClean="0">
                <a:solidFill>
                  <a:srgbClr val="1D2D4B"/>
                </a:solidFill>
              </a:rPr>
            </a:br>
            <a:r>
              <a:rPr lang="de-DE" sz="2400" dirty="0">
                <a:solidFill>
                  <a:srgbClr val="1D2D4B"/>
                </a:solidFill>
              </a:rPr>
              <a:t>BG bei Tod/Erleben: </a:t>
            </a:r>
            <a:r>
              <a:rPr lang="de-DE" sz="2400" dirty="0" smtClean="0">
                <a:solidFill>
                  <a:srgbClr val="1D2D4B"/>
                </a:solidFill>
              </a:rPr>
              <a:t>Sohn</a:t>
            </a:r>
            <a:br>
              <a:rPr lang="de-DE" sz="2400" dirty="0" smtClean="0">
                <a:solidFill>
                  <a:srgbClr val="1D2D4B"/>
                </a:solidFill>
              </a:rPr>
            </a:br>
            <a:r>
              <a:rPr lang="de-DE" sz="2400" dirty="0" smtClean="0">
                <a:solidFill>
                  <a:srgbClr val="1D2D4B"/>
                </a:solidFill>
              </a:rPr>
              <a:t/>
            </a:r>
            <a:br>
              <a:rPr lang="de-DE" sz="2400" dirty="0" smtClean="0">
                <a:solidFill>
                  <a:srgbClr val="1D2D4B"/>
                </a:solidFill>
              </a:rPr>
            </a:br>
            <a:r>
              <a:rPr lang="de-DE" sz="2400" dirty="0">
                <a:solidFill>
                  <a:srgbClr val="1D2D4B"/>
                </a:solidFill>
              </a:rPr>
              <a:t>Endalter: max. (42 Jahre, EA: 92 Sohn</a:t>
            </a:r>
            <a:r>
              <a:rPr lang="de-DE" sz="2400" dirty="0" smtClean="0">
                <a:solidFill>
                  <a:srgbClr val="1D2D4B"/>
                </a:solidFill>
              </a:rPr>
              <a:t>) (Beispiel Premium Pension LV1871)</a:t>
            </a:r>
            <a:r>
              <a:rPr lang="de-DE" sz="2400" b="0" dirty="0" smtClean="0">
                <a:solidFill>
                  <a:srgbClr val="1D2D4B"/>
                </a:solidFill>
              </a:rPr>
              <a:t/>
            </a:r>
            <a:br>
              <a:rPr lang="de-DE" sz="2400" b="0" dirty="0" smtClean="0">
                <a:solidFill>
                  <a:srgbClr val="1D2D4B"/>
                </a:solidFill>
              </a:rPr>
            </a:br>
            <a:endParaRPr lang="de-DE" sz="2400" dirty="0" smtClean="0">
              <a:solidFill>
                <a:srgbClr val="1D2D4B"/>
              </a:solidFill>
            </a:endParaRPr>
          </a:p>
        </p:txBody>
      </p:sp>
    </p:spTree>
    <p:extLst>
      <p:ext uri="{BB962C8B-B14F-4D97-AF65-F5344CB8AC3E}">
        <p14:creationId xmlns:p14="http://schemas.microsoft.com/office/powerpoint/2010/main" val="11681077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28</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Steuerfreie Anlage</a:t>
            </a:r>
            <a:endParaRPr lang="de-DE" b="1" dirty="0"/>
          </a:p>
        </p:txBody>
      </p:sp>
      <p:sp>
        <p:nvSpPr>
          <p:cNvPr id="6" name="Textfeld 5"/>
          <p:cNvSpPr txBox="1"/>
          <p:nvPr/>
        </p:nvSpPr>
        <p:spPr>
          <a:xfrm>
            <a:off x="369358" y="1704090"/>
            <a:ext cx="11307450" cy="4339650"/>
          </a:xfrm>
          <a:prstGeom prst="rect">
            <a:avLst/>
          </a:prstGeom>
          <a:noFill/>
        </p:spPr>
        <p:txBody>
          <a:bodyPr wrap="square" rtlCol="0">
            <a:spAutoFit/>
          </a:bodyPr>
          <a:lstStyle/>
          <a:p>
            <a:pPr lvl="0"/>
            <a:r>
              <a:rPr lang="de-DE" sz="2400" b="0" dirty="0" smtClean="0">
                <a:solidFill>
                  <a:srgbClr val="1D2D4B"/>
                </a:solidFill>
              </a:rPr>
              <a:t>Beantragung</a:t>
            </a:r>
          </a:p>
          <a:p>
            <a:pPr lvl="0"/>
            <a:endParaRPr lang="de-DE" sz="2400" dirty="0">
              <a:solidFill>
                <a:srgbClr val="1D2D4B"/>
              </a:solidFill>
            </a:endParaRPr>
          </a:p>
          <a:p>
            <a:pPr lvl="0"/>
            <a:endParaRPr lang="de-DE" sz="2400" dirty="0" smtClean="0">
              <a:solidFill>
                <a:srgbClr val="1D2D4B"/>
              </a:solidFill>
            </a:endParaRPr>
          </a:p>
          <a:p>
            <a:pPr lvl="0"/>
            <a:endParaRPr lang="de-DE" sz="2400" dirty="0">
              <a:solidFill>
                <a:srgbClr val="1D2D4B"/>
              </a:solidFill>
            </a:endParaRPr>
          </a:p>
          <a:p>
            <a:pPr lvl="0"/>
            <a:endParaRPr lang="de-DE" sz="2400" dirty="0" smtClean="0">
              <a:solidFill>
                <a:srgbClr val="1D2D4B"/>
              </a:solidFill>
            </a:endParaRPr>
          </a:p>
          <a:p>
            <a:pPr lvl="0"/>
            <a:endParaRPr lang="de-DE" sz="2400" dirty="0">
              <a:solidFill>
                <a:srgbClr val="1D2D4B"/>
              </a:solidFill>
            </a:endParaRPr>
          </a:p>
          <a:p>
            <a:pPr lvl="0"/>
            <a:endParaRPr lang="de-DE" sz="2400" dirty="0" smtClean="0">
              <a:solidFill>
                <a:srgbClr val="1D2D4B"/>
              </a:solidFill>
            </a:endParaRPr>
          </a:p>
          <a:p>
            <a:pPr lvl="0"/>
            <a:endParaRPr lang="de-DE" sz="2400" dirty="0">
              <a:solidFill>
                <a:srgbClr val="1D2D4B"/>
              </a:solidFill>
            </a:endParaRPr>
          </a:p>
          <a:p>
            <a:pPr lvl="0"/>
            <a:endParaRPr lang="de-DE" sz="2400" dirty="0" smtClean="0">
              <a:solidFill>
                <a:srgbClr val="1D2D4B"/>
              </a:solidFill>
            </a:endParaRPr>
          </a:p>
          <a:p>
            <a:pPr lvl="0"/>
            <a:endParaRPr lang="de-DE" sz="2400" dirty="0">
              <a:solidFill>
                <a:srgbClr val="1D2D4B"/>
              </a:solidFill>
            </a:endParaRPr>
          </a:p>
          <a:p>
            <a:pPr lvl="0"/>
            <a:endParaRPr lang="de-DE" sz="2400" dirty="0" smtClean="0">
              <a:solidFill>
                <a:srgbClr val="1D2D4B"/>
              </a:solidFill>
            </a:endParaRPr>
          </a:p>
          <a:p>
            <a:pPr lvl="0"/>
            <a:r>
              <a:rPr lang="de-DE" sz="1200" dirty="0" smtClean="0"/>
              <a:t>* Quelle:Tarif </a:t>
            </a:r>
            <a:r>
              <a:rPr lang="de-DE" sz="1200" dirty="0"/>
              <a:t>Premium Pension 2021,1.000.000 Euro, 6 % unterstellte Wertentwicklung, 1 % Investmentkosten</a:t>
            </a:r>
            <a:endParaRPr lang="de-DE" sz="1200" dirty="0" smtClean="0">
              <a:solidFill>
                <a:srgbClr val="1D2D4B"/>
              </a:solidFill>
            </a:endParaRPr>
          </a:p>
        </p:txBody>
      </p:sp>
      <p:pic>
        <p:nvPicPr>
          <p:cNvPr id="3" name="Grafik 2"/>
          <p:cNvPicPr>
            <a:picLocks noChangeAspect="1"/>
          </p:cNvPicPr>
          <p:nvPr/>
        </p:nvPicPr>
        <p:blipFill>
          <a:blip r:embed="rId2"/>
          <a:stretch>
            <a:fillRect/>
          </a:stretch>
        </p:blipFill>
        <p:spPr>
          <a:xfrm>
            <a:off x="369358" y="2278255"/>
            <a:ext cx="9831172" cy="3191320"/>
          </a:xfrm>
          <a:prstGeom prst="rect">
            <a:avLst/>
          </a:prstGeom>
        </p:spPr>
      </p:pic>
    </p:spTree>
    <p:extLst>
      <p:ext uri="{BB962C8B-B14F-4D97-AF65-F5344CB8AC3E}">
        <p14:creationId xmlns:p14="http://schemas.microsoft.com/office/powerpoint/2010/main" val="12009659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29</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Steuerfreie Anlage</a:t>
            </a:r>
            <a:endParaRPr lang="de-DE" b="1" dirty="0"/>
          </a:p>
        </p:txBody>
      </p:sp>
      <p:sp>
        <p:nvSpPr>
          <p:cNvPr id="6" name="Textfeld 5"/>
          <p:cNvSpPr txBox="1"/>
          <p:nvPr/>
        </p:nvSpPr>
        <p:spPr>
          <a:xfrm>
            <a:off x="369358" y="1704090"/>
            <a:ext cx="11307450" cy="4339650"/>
          </a:xfrm>
          <a:prstGeom prst="rect">
            <a:avLst/>
          </a:prstGeom>
          <a:noFill/>
        </p:spPr>
        <p:txBody>
          <a:bodyPr wrap="square" rtlCol="0">
            <a:spAutoFit/>
          </a:bodyPr>
          <a:lstStyle/>
          <a:p>
            <a:pPr lvl="0"/>
            <a:r>
              <a:rPr lang="de-DE" sz="2400" b="0" dirty="0" smtClean="0">
                <a:solidFill>
                  <a:srgbClr val="1D2D4B"/>
                </a:solidFill>
              </a:rPr>
              <a:t>Leistungsauslöser</a:t>
            </a:r>
          </a:p>
          <a:p>
            <a:pPr lvl="0"/>
            <a:endParaRPr lang="de-DE" sz="2400" dirty="0">
              <a:solidFill>
                <a:srgbClr val="1D2D4B"/>
              </a:solidFill>
            </a:endParaRPr>
          </a:p>
          <a:p>
            <a:pPr lvl="0"/>
            <a:endParaRPr lang="de-DE" sz="2400" dirty="0" smtClean="0">
              <a:solidFill>
                <a:srgbClr val="1D2D4B"/>
              </a:solidFill>
            </a:endParaRPr>
          </a:p>
          <a:p>
            <a:pPr lvl="0"/>
            <a:endParaRPr lang="de-DE" sz="2400" dirty="0">
              <a:solidFill>
                <a:srgbClr val="1D2D4B"/>
              </a:solidFill>
            </a:endParaRPr>
          </a:p>
          <a:p>
            <a:pPr lvl="0"/>
            <a:endParaRPr lang="de-DE" sz="2400" dirty="0" smtClean="0">
              <a:solidFill>
                <a:srgbClr val="1D2D4B"/>
              </a:solidFill>
            </a:endParaRPr>
          </a:p>
          <a:p>
            <a:pPr lvl="0"/>
            <a:endParaRPr lang="de-DE" sz="2400" dirty="0">
              <a:solidFill>
                <a:srgbClr val="1D2D4B"/>
              </a:solidFill>
            </a:endParaRPr>
          </a:p>
          <a:p>
            <a:pPr lvl="0"/>
            <a:endParaRPr lang="de-DE" sz="2400" dirty="0" smtClean="0">
              <a:solidFill>
                <a:srgbClr val="1D2D4B"/>
              </a:solidFill>
            </a:endParaRPr>
          </a:p>
          <a:p>
            <a:pPr lvl="0"/>
            <a:endParaRPr lang="de-DE" sz="2400" dirty="0">
              <a:solidFill>
                <a:srgbClr val="1D2D4B"/>
              </a:solidFill>
            </a:endParaRPr>
          </a:p>
          <a:p>
            <a:pPr lvl="0"/>
            <a:endParaRPr lang="de-DE" sz="2400" dirty="0" smtClean="0">
              <a:solidFill>
                <a:srgbClr val="1D2D4B"/>
              </a:solidFill>
            </a:endParaRPr>
          </a:p>
          <a:p>
            <a:pPr lvl="0"/>
            <a:endParaRPr lang="de-DE" sz="2400" dirty="0">
              <a:solidFill>
                <a:srgbClr val="1D2D4B"/>
              </a:solidFill>
            </a:endParaRPr>
          </a:p>
          <a:p>
            <a:pPr lvl="0"/>
            <a:endParaRPr lang="de-DE" sz="2400" dirty="0" smtClean="0">
              <a:solidFill>
                <a:srgbClr val="1D2D4B"/>
              </a:solidFill>
            </a:endParaRPr>
          </a:p>
          <a:p>
            <a:pPr lvl="0"/>
            <a:r>
              <a:rPr lang="de-DE" sz="1200" dirty="0" smtClean="0"/>
              <a:t>* Quelle:Tarif </a:t>
            </a:r>
            <a:r>
              <a:rPr lang="de-DE" sz="1200" dirty="0"/>
              <a:t>Premium Pension 2021,1.000.000 Euro, 6 % unterstellte Wertentwicklung, 1 % Investmentkosten</a:t>
            </a:r>
            <a:endParaRPr lang="de-DE" sz="1200" dirty="0" smtClean="0">
              <a:solidFill>
                <a:srgbClr val="1D2D4B"/>
              </a:solidFill>
            </a:endParaRPr>
          </a:p>
        </p:txBody>
      </p:sp>
      <p:pic>
        <p:nvPicPr>
          <p:cNvPr id="4" name="Grafik 3"/>
          <p:cNvPicPr>
            <a:picLocks noChangeAspect="1"/>
          </p:cNvPicPr>
          <p:nvPr/>
        </p:nvPicPr>
        <p:blipFill>
          <a:blip r:embed="rId2"/>
          <a:stretch>
            <a:fillRect/>
          </a:stretch>
        </p:blipFill>
        <p:spPr>
          <a:xfrm>
            <a:off x="369358" y="2316453"/>
            <a:ext cx="8029000" cy="2676333"/>
          </a:xfrm>
          <a:prstGeom prst="rect">
            <a:avLst/>
          </a:prstGeom>
        </p:spPr>
      </p:pic>
      <p:sp>
        <p:nvSpPr>
          <p:cNvPr id="7" name="Textfeld 6"/>
          <p:cNvSpPr txBox="1"/>
          <p:nvPr/>
        </p:nvSpPr>
        <p:spPr>
          <a:xfrm>
            <a:off x="8667686" y="2316453"/>
            <a:ext cx="3292341" cy="2092881"/>
          </a:xfrm>
          <a:prstGeom prst="rect">
            <a:avLst/>
          </a:prstGeom>
          <a:noFill/>
        </p:spPr>
        <p:txBody>
          <a:bodyPr wrap="square" rtlCol="0">
            <a:spAutoFit/>
          </a:bodyPr>
          <a:lstStyle/>
          <a:p>
            <a:pPr marL="285750" indent="-285750">
              <a:buFont typeface="Wingdings" panose="05000000000000000000" pitchFamily="2" charset="2"/>
              <a:buChar char="§"/>
            </a:pPr>
            <a:r>
              <a:rPr lang="de-DE" dirty="0">
                <a:solidFill>
                  <a:srgbClr val="1D2D4B"/>
                </a:solidFill>
              </a:rPr>
              <a:t>VP2 verstirbt</a:t>
            </a:r>
          </a:p>
          <a:p>
            <a:pPr marL="285750" indent="-285750">
              <a:buFont typeface="Wingdings" panose="05000000000000000000" pitchFamily="2" charset="2"/>
              <a:buChar char="§"/>
            </a:pPr>
            <a:r>
              <a:rPr lang="de-DE" dirty="0" smtClean="0">
                <a:solidFill>
                  <a:srgbClr val="1D2D4B"/>
                </a:solidFill>
              </a:rPr>
              <a:t>Todesfallleistung Guthaben</a:t>
            </a:r>
            <a:endParaRPr lang="de-DE" dirty="0">
              <a:solidFill>
                <a:srgbClr val="1D2D4B"/>
              </a:solidFill>
            </a:endParaRPr>
          </a:p>
          <a:p>
            <a:pPr marL="285750" indent="-285750">
              <a:buFont typeface="Wingdings" panose="05000000000000000000" pitchFamily="2" charset="2"/>
              <a:buChar char="§"/>
            </a:pPr>
            <a:r>
              <a:rPr lang="de-DE" dirty="0" smtClean="0">
                <a:solidFill>
                  <a:srgbClr val="1D2D4B"/>
                </a:solidFill>
              </a:rPr>
              <a:t>BG</a:t>
            </a:r>
            <a:r>
              <a:rPr lang="de-DE" dirty="0">
                <a:solidFill>
                  <a:srgbClr val="1D2D4B"/>
                </a:solidFill>
              </a:rPr>
              <a:t>: </a:t>
            </a:r>
            <a:r>
              <a:rPr lang="de-DE" dirty="0" smtClean="0">
                <a:solidFill>
                  <a:srgbClr val="1D2D4B"/>
                </a:solidFill>
              </a:rPr>
              <a:t>Sohn</a:t>
            </a:r>
          </a:p>
          <a:p>
            <a:pPr marL="285750" indent="-285750">
              <a:buFont typeface="Wingdings" panose="05000000000000000000" pitchFamily="2" charset="2"/>
              <a:buChar char="§"/>
            </a:pPr>
            <a:endParaRPr lang="de-DE" dirty="0">
              <a:solidFill>
                <a:srgbClr val="1D2D4B"/>
              </a:solidFill>
            </a:endParaRPr>
          </a:p>
          <a:p>
            <a:pPr marL="285750" indent="-285750">
              <a:buFont typeface="Wingdings" panose="05000000000000000000" pitchFamily="2" charset="2"/>
              <a:buChar char="§"/>
            </a:pPr>
            <a:endParaRPr lang="de-DE" dirty="0" smtClean="0">
              <a:solidFill>
                <a:srgbClr val="1D2D4B"/>
              </a:solidFill>
            </a:endParaRPr>
          </a:p>
          <a:p>
            <a:r>
              <a:rPr lang="de-DE" sz="2000" b="1" dirty="0" smtClean="0">
                <a:solidFill>
                  <a:schemeClr val="tx2">
                    <a:lumMod val="60000"/>
                    <a:lumOff val="40000"/>
                  </a:schemeClr>
                </a:solidFill>
              </a:rPr>
              <a:t>Ertrag:</a:t>
            </a:r>
            <a:br>
              <a:rPr lang="de-DE" sz="2000" b="1" dirty="0" smtClean="0">
                <a:solidFill>
                  <a:schemeClr val="tx2">
                    <a:lumMod val="60000"/>
                    <a:lumOff val="40000"/>
                  </a:schemeClr>
                </a:solidFill>
              </a:rPr>
            </a:br>
            <a:r>
              <a:rPr lang="de-DE" sz="2000" b="1" dirty="0" smtClean="0">
                <a:solidFill>
                  <a:schemeClr val="tx2">
                    <a:lumMod val="60000"/>
                    <a:lumOff val="40000"/>
                  </a:schemeClr>
                </a:solidFill>
              </a:rPr>
              <a:t>1.855.297 €</a:t>
            </a:r>
            <a:endParaRPr lang="de-DE" sz="2000" b="1" dirty="0">
              <a:solidFill>
                <a:schemeClr val="tx2">
                  <a:lumMod val="60000"/>
                  <a:lumOff val="40000"/>
                </a:schemeClr>
              </a:solidFill>
            </a:endParaRPr>
          </a:p>
        </p:txBody>
      </p:sp>
    </p:spTree>
    <p:extLst>
      <p:ext uri="{BB962C8B-B14F-4D97-AF65-F5344CB8AC3E}">
        <p14:creationId xmlns:p14="http://schemas.microsoft.com/office/powerpoint/2010/main" val="31103139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a:t>
            </a:fld>
            <a:endParaRPr lang="de-DE" dirty="0"/>
          </a:p>
        </p:txBody>
      </p:sp>
      <p:sp>
        <p:nvSpPr>
          <p:cNvPr id="4" name="Textplatzhalter 3"/>
          <p:cNvSpPr>
            <a:spLocks noGrp="1"/>
          </p:cNvSpPr>
          <p:nvPr>
            <p:ph type="body" sz="half" idx="2"/>
          </p:nvPr>
        </p:nvSpPr>
        <p:spPr>
          <a:xfrm>
            <a:off x="369358" y="1695766"/>
            <a:ext cx="11343218" cy="4397059"/>
          </a:xfrm>
        </p:spPr>
        <p:txBody>
          <a:bodyPr/>
          <a:lstStyle/>
          <a:p>
            <a:r>
              <a:rPr lang="de-DE" dirty="0" smtClean="0"/>
              <a:t>Aus Kundensicht:</a:t>
            </a:r>
          </a:p>
          <a:p>
            <a:pPr marL="342900" indent="-342900">
              <a:buFont typeface="Arial" panose="020B0604020202020204" pitchFamily="34" charset="0"/>
              <a:buChar char="•"/>
            </a:pPr>
            <a:r>
              <a:rPr lang="de-DE" dirty="0" smtClean="0"/>
              <a:t>Freie Entscheidung über die Verteilung des Vermögens auf die Angehörigen</a:t>
            </a:r>
          </a:p>
          <a:p>
            <a:pPr marL="342900" indent="-342900">
              <a:buFont typeface="Arial" panose="020B0604020202020204" pitchFamily="34" charset="0"/>
              <a:buChar char="•"/>
            </a:pPr>
            <a:r>
              <a:rPr lang="de-DE" dirty="0" smtClean="0"/>
              <a:t>Durch Schenkungen Freude bereiten („Lieber aus der warmen Hand, als aus der kalten“)</a:t>
            </a:r>
          </a:p>
          <a:p>
            <a:pPr marL="342900" indent="-342900">
              <a:buFont typeface="Arial" panose="020B0604020202020204" pitchFamily="34" charset="0"/>
              <a:buChar char="•"/>
            </a:pPr>
            <a:r>
              <a:rPr lang="de-DE" dirty="0" smtClean="0"/>
              <a:t>Streitigkeiten im Erbfall vermeiden</a:t>
            </a:r>
          </a:p>
          <a:p>
            <a:pPr marL="342900" indent="-342900">
              <a:buFont typeface="Arial" panose="020B0604020202020204" pitchFamily="34" charset="0"/>
              <a:buChar char="•"/>
            </a:pPr>
            <a:r>
              <a:rPr lang="de-DE" dirty="0" smtClean="0"/>
              <a:t>Erbschaft- und Schenkungsteuer reduzieren/vermeiden</a:t>
            </a:r>
          </a:p>
          <a:p>
            <a:endParaRPr lang="de-DE" dirty="0"/>
          </a:p>
          <a:p>
            <a:r>
              <a:rPr lang="de-DE" dirty="0" smtClean="0"/>
              <a:t>Aus Beratersicht:</a:t>
            </a:r>
          </a:p>
          <a:p>
            <a:pPr marL="342900" indent="-342900">
              <a:buFont typeface="Arial" panose="020B0604020202020204" pitchFamily="34" charset="0"/>
              <a:buChar char="•"/>
            </a:pPr>
            <a:r>
              <a:rPr lang="de-DE" dirty="0" smtClean="0"/>
              <a:t>Knowhow unter Beweis stellen </a:t>
            </a:r>
            <a:r>
              <a:rPr lang="de-DE" dirty="0" smtClean="0">
                <a:sym typeface="Wingdings" panose="05000000000000000000" pitchFamily="2" charset="2"/>
              </a:rPr>
              <a:t> stärkere </a:t>
            </a:r>
            <a:r>
              <a:rPr lang="de-DE" dirty="0" smtClean="0"/>
              <a:t>Kundenbindung</a:t>
            </a:r>
          </a:p>
          <a:p>
            <a:pPr marL="342900" indent="-342900">
              <a:buFont typeface="Arial" panose="020B0604020202020204" pitchFamily="34" charset="0"/>
              <a:buChar char="•"/>
            </a:pPr>
            <a:r>
              <a:rPr lang="de-DE" dirty="0" smtClean="0"/>
              <a:t>Beschenkter bzw. Erbe ist der Kunde von morgen</a:t>
            </a:r>
          </a:p>
          <a:p>
            <a:pPr marL="342900" indent="-342900">
              <a:buFont typeface="Arial" panose="020B0604020202020204" pitchFamily="34" charset="0"/>
              <a:buChar char="•"/>
            </a:pPr>
            <a:r>
              <a:rPr lang="de-DE" dirty="0" smtClean="0"/>
              <a:t>Ertragspotenzial nutzen</a:t>
            </a:r>
          </a:p>
          <a:p>
            <a:pPr marL="342900" indent="-342900">
              <a:buFont typeface="Arial" panose="020B0604020202020204" pitchFamily="34" charset="0"/>
              <a:buChar char="•"/>
            </a:pPr>
            <a:endParaRPr lang="de-DE" dirty="0"/>
          </a:p>
        </p:txBody>
      </p:sp>
      <p:sp>
        <p:nvSpPr>
          <p:cNvPr id="5" name="Titel 4"/>
          <p:cNvSpPr>
            <a:spLocks noGrp="1"/>
          </p:cNvSpPr>
          <p:nvPr>
            <p:ph type="title"/>
          </p:nvPr>
        </p:nvSpPr>
        <p:spPr/>
        <p:txBody>
          <a:bodyPr/>
          <a:lstStyle/>
          <a:p>
            <a:r>
              <a:rPr lang="de-DE" b="1" dirty="0" smtClean="0"/>
              <a:t>Warum sollten man sich mit dem Thema Erben &amp; Schenken auseinandersetzen?</a:t>
            </a:r>
            <a:endParaRPr lang="de-DE" b="1" dirty="0"/>
          </a:p>
        </p:txBody>
      </p:sp>
    </p:spTree>
    <p:extLst>
      <p:ext uri="{BB962C8B-B14F-4D97-AF65-F5344CB8AC3E}">
        <p14:creationId xmlns:p14="http://schemas.microsoft.com/office/powerpoint/2010/main" val="9826092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30</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Steuerfreie Anlage</a:t>
            </a:r>
            <a:endParaRPr lang="de-DE" b="1" dirty="0"/>
          </a:p>
        </p:txBody>
      </p:sp>
      <p:sp>
        <p:nvSpPr>
          <p:cNvPr id="6" name="Textfeld 5"/>
          <p:cNvSpPr txBox="1"/>
          <p:nvPr/>
        </p:nvSpPr>
        <p:spPr>
          <a:xfrm>
            <a:off x="369358" y="2683226"/>
            <a:ext cx="11307450" cy="1569660"/>
          </a:xfrm>
          <a:prstGeom prst="rect">
            <a:avLst/>
          </a:prstGeom>
          <a:noFill/>
        </p:spPr>
        <p:txBody>
          <a:bodyPr wrap="square" rtlCol="0">
            <a:spAutoFit/>
          </a:bodyPr>
          <a:lstStyle/>
          <a:p>
            <a:pPr marL="285750" lvl="0" indent="-285750">
              <a:buFont typeface="Wingdings" panose="05000000000000000000" pitchFamily="2" charset="2"/>
              <a:buChar char="§"/>
            </a:pPr>
            <a:r>
              <a:rPr lang="de-DE" sz="2400" b="1" dirty="0" smtClean="0">
                <a:solidFill>
                  <a:srgbClr val="1D2D4B"/>
                </a:solidFill>
              </a:rPr>
              <a:t>Erbschaftssteuerfrei</a:t>
            </a:r>
            <a:r>
              <a:rPr lang="de-DE" sz="2400" b="0" dirty="0" smtClean="0">
                <a:solidFill>
                  <a:srgbClr val="1D2D4B"/>
                </a:solidFill>
              </a:rPr>
              <a:t>, da es sich um den Anlagebetrag des Sohnes handelt</a:t>
            </a:r>
          </a:p>
          <a:p>
            <a:pPr marL="285750" lvl="0" indent="-285750">
              <a:buFont typeface="Wingdings" panose="05000000000000000000" pitchFamily="2" charset="2"/>
              <a:buChar char="§"/>
            </a:pPr>
            <a:endParaRPr lang="de-DE" sz="2400" dirty="0">
              <a:solidFill>
                <a:srgbClr val="1D2D4B"/>
              </a:solidFill>
            </a:endParaRPr>
          </a:p>
          <a:p>
            <a:pPr marL="285750" lvl="0" indent="-285750">
              <a:buFont typeface="Wingdings" panose="05000000000000000000" pitchFamily="2" charset="2"/>
              <a:buChar char="§"/>
            </a:pPr>
            <a:r>
              <a:rPr lang="de-DE" sz="2400" b="1" dirty="0" smtClean="0">
                <a:solidFill>
                  <a:srgbClr val="1D2D4B"/>
                </a:solidFill>
              </a:rPr>
              <a:t>Einkommensteuerfrei</a:t>
            </a:r>
            <a:r>
              <a:rPr lang="de-DE" sz="2400" dirty="0" smtClean="0">
                <a:solidFill>
                  <a:srgbClr val="1D2D4B"/>
                </a:solidFill>
              </a:rPr>
              <a:t>, da es sich um eine Todesfallleistung einer Rentenversicherung handelt</a:t>
            </a:r>
          </a:p>
        </p:txBody>
      </p:sp>
    </p:spTree>
    <p:extLst>
      <p:ext uri="{BB962C8B-B14F-4D97-AF65-F5344CB8AC3E}">
        <p14:creationId xmlns:p14="http://schemas.microsoft.com/office/powerpoint/2010/main" val="241338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31</a:t>
            </a:fld>
            <a:endParaRPr lang="de-DE" dirty="0"/>
          </a:p>
        </p:txBody>
      </p:sp>
      <p:sp>
        <p:nvSpPr>
          <p:cNvPr id="4" name="Textplatzhalter 3"/>
          <p:cNvSpPr>
            <a:spLocks noGrp="1"/>
          </p:cNvSpPr>
          <p:nvPr>
            <p:ph type="body" sz="half" idx="2"/>
          </p:nvPr>
        </p:nvSpPr>
        <p:spPr>
          <a:xfrm>
            <a:off x="369358" y="1695766"/>
            <a:ext cx="11343218" cy="4397059"/>
          </a:xfrm>
        </p:spPr>
        <p:txBody>
          <a:bodyPr/>
          <a:lstStyle/>
          <a:p>
            <a:endParaRPr lang="de-DE" sz="1800" dirty="0"/>
          </a:p>
          <a:p>
            <a:pPr marL="400050" indent="-400050">
              <a:buFont typeface="Wingdings" panose="05000000000000000000" pitchFamily="2" charset="2"/>
              <a:buChar char="ü"/>
            </a:pPr>
            <a:r>
              <a:rPr lang="de-DE" sz="1800" dirty="0" smtClean="0"/>
              <a:t>Steuerlich begünstigt</a:t>
            </a:r>
            <a:r>
              <a:rPr lang="de-DE" sz="1800" dirty="0"/>
              <a:t/>
            </a:r>
            <a:br>
              <a:rPr lang="de-DE" sz="1800" dirty="0"/>
            </a:br>
            <a:endParaRPr lang="de-DE" sz="1800" dirty="0"/>
          </a:p>
          <a:p>
            <a:pPr marL="400050" indent="-400050">
              <a:buFont typeface="Wingdings" panose="05000000000000000000" pitchFamily="2" charset="2"/>
              <a:buChar char="ü"/>
            </a:pPr>
            <a:r>
              <a:rPr lang="de-DE" sz="1800" dirty="0" smtClean="0"/>
              <a:t>Kostengünstig</a:t>
            </a:r>
            <a:r>
              <a:rPr lang="de-DE" sz="1800" dirty="0"/>
              <a:t/>
            </a:r>
            <a:br>
              <a:rPr lang="de-DE" sz="1800" dirty="0"/>
            </a:br>
            <a:endParaRPr lang="de-DE" sz="1800" dirty="0"/>
          </a:p>
          <a:p>
            <a:pPr marL="400050" indent="-400050">
              <a:buFont typeface="Wingdings" panose="05000000000000000000" pitchFamily="2" charset="2"/>
              <a:buChar char="ü"/>
            </a:pPr>
            <a:r>
              <a:rPr lang="de-DE" sz="1800" dirty="0" smtClean="0"/>
              <a:t>Für jede Kundeneignung gibt es ein passendes Produkt</a:t>
            </a:r>
            <a:r>
              <a:rPr lang="de-DE" sz="1800" dirty="0"/>
              <a:t/>
            </a:r>
            <a:br>
              <a:rPr lang="de-DE" sz="1800" dirty="0"/>
            </a:br>
            <a:endParaRPr lang="de-DE" sz="1800" dirty="0"/>
          </a:p>
          <a:p>
            <a:pPr marL="400050" indent="-400050">
              <a:buFont typeface="Wingdings" panose="05000000000000000000" pitchFamily="2" charset="2"/>
              <a:buChar char="ü"/>
            </a:pPr>
            <a:r>
              <a:rPr lang="de-DE" sz="1800" dirty="0" smtClean="0"/>
              <a:t>Kapitalschutz im Todesfall</a:t>
            </a:r>
            <a:r>
              <a:rPr lang="de-DE" sz="1800" dirty="0"/>
              <a:t/>
            </a:r>
            <a:br>
              <a:rPr lang="de-DE" sz="1800" dirty="0"/>
            </a:br>
            <a:endParaRPr lang="de-DE" sz="1800" dirty="0"/>
          </a:p>
          <a:p>
            <a:pPr marL="400050" indent="-400050">
              <a:buFont typeface="Wingdings" panose="05000000000000000000" pitchFamily="2" charset="2"/>
              <a:buChar char="ü"/>
            </a:pPr>
            <a:r>
              <a:rPr lang="de-DE" sz="1800" dirty="0" smtClean="0"/>
              <a:t>Ausgesprochen flexibel</a:t>
            </a:r>
            <a:br>
              <a:rPr lang="de-DE" sz="1800" dirty="0" smtClean="0"/>
            </a:br>
            <a:endParaRPr lang="de-DE" altLang="de-DE" sz="1800" dirty="0">
              <a:solidFill>
                <a:srgbClr val="1D2D4B"/>
              </a:solidFill>
            </a:endParaRPr>
          </a:p>
          <a:p>
            <a:pPr marL="400050" indent="-400050">
              <a:buFont typeface="Wingdings" panose="05000000000000000000" pitchFamily="2" charset="2"/>
              <a:buChar char="ü"/>
            </a:pPr>
            <a:r>
              <a:rPr lang="de-DE" altLang="de-DE" sz="1800" dirty="0" smtClean="0"/>
              <a:t>Sicher</a:t>
            </a:r>
            <a:endParaRPr lang="de-DE" altLang="de-DE" sz="1800"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smtClean="0"/>
              <a:t>Vorteile der Einmalanlage im Versicherungsmantel</a:t>
            </a:r>
            <a:endParaRPr lang="de-DE" b="1" dirty="0"/>
          </a:p>
        </p:txBody>
      </p:sp>
    </p:spTree>
    <p:extLst>
      <p:ext uri="{BB962C8B-B14F-4D97-AF65-F5344CB8AC3E}">
        <p14:creationId xmlns:p14="http://schemas.microsoft.com/office/powerpoint/2010/main" val="5512926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32</a:t>
            </a:fld>
            <a:endParaRPr lang="de-DE" dirty="0"/>
          </a:p>
        </p:txBody>
      </p:sp>
      <p:sp>
        <p:nvSpPr>
          <p:cNvPr id="5" name="Titel 4"/>
          <p:cNvSpPr>
            <a:spLocks noGrp="1"/>
          </p:cNvSpPr>
          <p:nvPr>
            <p:ph type="title"/>
          </p:nvPr>
        </p:nvSpPr>
        <p:spPr/>
        <p:txBody>
          <a:bodyPr/>
          <a:lstStyle/>
          <a:p>
            <a:endParaRPr lang="de-DE" dirty="0"/>
          </a:p>
        </p:txBody>
      </p:sp>
      <p:sp>
        <p:nvSpPr>
          <p:cNvPr id="3" name="Textfeld 2"/>
          <p:cNvSpPr txBox="1"/>
          <p:nvPr/>
        </p:nvSpPr>
        <p:spPr>
          <a:xfrm>
            <a:off x="575765" y="3377629"/>
            <a:ext cx="10435390" cy="646331"/>
          </a:xfrm>
          <a:prstGeom prst="rect">
            <a:avLst/>
          </a:prstGeom>
          <a:noFill/>
        </p:spPr>
        <p:txBody>
          <a:bodyPr wrap="square" rtlCol="0">
            <a:spAutoFit/>
          </a:bodyPr>
          <a:lstStyle/>
          <a:p>
            <a:pPr algn="ctr"/>
            <a:r>
              <a:rPr lang="de-DE" sz="3600" dirty="0" smtClean="0">
                <a:solidFill>
                  <a:srgbClr val="1D2D4B"/>
                </a:solidFill>
              </a:rPr>
              <a:t>3 Fragen</a:t>
            </a:r>
            <a:endParaRPr lang="de-DE" sz="3600" dirty="0">
              <a:solidFill>
                <a:srgbClr val="1D2D4B"/>
              </a:solidFill>
            </a:endParaRPr>
          </a:p>
        </p:txBody>
      </p:sp>
    </p:spTree>
    <p:extLst>
      <p:ext uri="{BB962C8B-B14F-4D97-AF65-F5344CB8AC3E}">
        <p14:creationId xmlns:p14="http://schemas.microsoft.com/office/powerpoint/2010/main" val="393237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8" y="1608151"/>
            <a:ext cx="9518215" cy="4574426"/>
          </a:xfrm>
          <a:prstGeom prst="rect">
            <a:avLst/>
          </a:prstGeom>
        </p:spPr>
      </p:pic>
      <p:sp>
        <p:nvSpPr>
          <p:cNvPr id="4" name="Rechteck 3"/>
          <p:cNvSpPr/>
          <p:nvPr/>
        </p:nvSpPr>
        <p:spPr>
          <a:xfrm>
            <a:off x="2576945" y="3895363"/>
            <a:ext cx="980902" cy="20149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p:cNvSpPr/>
          <p:nvPr/>
        </p:nvSpPr>
        <p:spPr>
          <a:xfrm>
            <a:off x="4612061" y="3895362"/>
            <a:ext cx="1406354" cy="20149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7215447" y="3895361"/>
            <a:ext cx="1396538" cy="22228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450044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8" y="1608151"/>
            <a:ext cx="9518215" cy="4574426"/>
          </a:xfrm>
          <a:prstGeom prst="rect">
            <a:avLst/>
          </a:prstGeom>
        </p:spPr>
      </p:pic>
    </p:spTree>
    <p:extLst>
      <p:ext uri="{BB962C8B-B14F-4D97-AF65-F5344CB8AC3E}">
        <p14:creationId xmlns:p14="http://schemas.microsoft.com/office/powerpoint/2010/main" val="2139859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Übersicht Erbschaft- und Schenkungssteuer</a:t>
            </a:r>
            <a:endParaRPr lang="de-DE" b="1" dirty="0"/>
          </a:p>
        </p:txBody>
      </p:sp>
      <p:pic>
        <p:nvPicPr>
          <p:cNvPr id="3" name="Grafik 2"/>
          <p:cNvPicPr>
            <a:picLocks noChangeAspect="1"/>
          </p:cNvPicPr>
          <p:nvPr/>
        </p:nvPicPr>
        <p:blipFill>
          <a:blip r:embed="rId2"/>
          <a:stretch>
            <a:fillRect/>
          </a:stretch>
        </p:blipFill>
        <p:spPr>
          <a:xfrm>
            <a:off x="487377" y="1512068"/>
            <a:ext cx="8405842" cy="4901812"/>
          </a:xfrm>
          <a:prstGeom prst="rect">
            <a:avLst/>
          </a:prstGeom>
        </p:spPr>
      </p:pic>
      <p:sp>
        <p:nvSpPr>
          <p:cNvPr id="4" name="Textfeld 3"/>
          <p:cNvSpPr txBox="1"/>
          <p:nvPr/>
        </p:nvSpPr>
        <p:spPr>
          <a:xfrm>
            <a:off x="8893219" y="1517960"/>
            <a:ext cx="2930361" cy="4770537"/>
          </a:xfrm>
          <a:prstGeom prst="rect">
            <a:avLst/>
          </a:prstGeom>
          <a:noFill/>
        </p:spPr>
        <p:txBody>
          <a:bodyPr wrap="square" rtlCol="0">
            <a:spAutoFit/>
          </a:bodyPr>
          <a:lstStyle/>
          <a:p>
            <a:r>
              <a:rPr lang="de-DE" sz="1600" u="sng" dirty="0" smtClean="0"/>
              <a:t>Steuerklasse I:</a:t>
            </a:r>
          </a:p>
          <a:p>
            <a:r>
              <a:rPr lang="de-DE" sz="1600" dirty="0" smtClean="0"/>
              <a:t>Ehegatten, eingetragene Lebenspartner, Kinder, Stiefkinder, Enkel, Eltern und Großeltern (nur im Erbfall)</a:t>
            </a:r>
          </a:p>
          <a:p>
            <a:endParaRPr lang="de-DE" sz="1600" dirty="0" smtClean="0"/>
          </a:p>
          <a:p>
            <a:r>
              <a:rPr lang="de-DE" sz="1600" u="sng" dirty="0" smtClean="0"/>
              <a:t>Steuerklasse II:</a:t>
            </a:r>
          </a:p>
          <a:p>
            <a:r>
              <a:rPr lang="de-DE" sz="1600" dirty="0" smtClean="0"/>
              <a:t>Eltern und Großeltern (nur bei Schenkung), Schwiegereltern, Schwiegerkinder, Geschwister, Stiefeltern, Nichten, Neffen, geschiedene Ehegatten</a:t>
            </a:r>
          </a:p>
          <a:p>
            <a:endParaRPr lang="de-DE" sz="1600" dirty="0" smtClean="0"/>
          </a:p>
          <a:p>
            <a:r>
              <a:rPr lang="de-DE" sz="1600" u="sng" dirty="0" smtClean="0"/>
              <a:t>Steuerklasse III:</a:t>
            </a:r>
          </a:p>
          <a:p>
            <a:r>
              <a:rPr lang="de-DE" sz="1600" dirty="0" smtClean="0"/>
              <a:t>Alle übrigen Erwerber</a:t>
            </a:r>
          </a:p>
          <a:p>
            <a:endParaRPr lang="de-DE" sz="1600" dirty="0"/>
          </a:p>
          <a:p>
            <a:r>
              <a:rPr lang="de-DE" sz="1600" dirty="0" smtClean="0"/>
              <a:t>Die </a:t>
            </a:r>
            <a:r>
              <a:rPr lang="de-DE" sz="1600" b="1" dirty="0" smtClean="0"/>
              <a:t>Freibeträge</a:t>
            </a:r>
            <a:r>
              <a:rPr lang="de-DE" sz="1600" dirty="0" smtClean="0"/>
              <a:t> stehen alle 10 Jahre zur Verfügung.</a:t>
            </a:r>
            <a:endParaRPr lang="de-DE" sz="1600" dirty="0"/>
          </a:p>
        </p:txBody>
      </p:sp>
    </p:spTree>
    <p:extLst>
      <p:ext uri="{BB962C8B-B14F-4D97-AF65-F5344CB8AC3E}">
        <p14:creationId xmlns:p14="http://schemas.microsoft.com/office/powerpoint/2010/main" val="3004044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Beispiel: „Gewollte Erbengemeinschaft?“</a:t>
            </a:r>
            <a:endParaRPr lang="de-DE" b="1" dirty="0"/>
          </a:p>
        </p:txBody>
      </p:sp>
      <p:pic>
        <p:nvPicPr>
          <p:cNvPr id="7" name="Grafik 6"/>
          <p:cNvPicPr>
            <a:picLocks noChangeAspect="1"/>
          </p:cNvPicPr>
          <p:nvPr/>
        </p:nvPicPr>
        <p:blipFill>
          <a:blip r:embed="rId2"/>
          <a:stretch>
            <a:fillRect/>
          </a:stretch>
        </p:blipFill>
        <p:spPr>
          <a:xfrm>
            <a:off x="2339752" y="4128585"/>
            <a:ext cx="3593593" cy="2021396"/>
          </a:xfrm>
          <a:prstGeom prst="rect">
            <a:avLst/>
          </a:prstGeom>
        </p:spPr>
      </p:pic>
      <p:sp>
        <p:nvSpPr>
          <p:cNvPr id="10" name="Nach oben gebogener Pfeil 9"/>
          <p:cNvSpPr/>
          <p:nvPr/>
        </p:nvSpPr>
        <p:spPr bwMode="auto">
          <a:xfrm>
            <a:off x="5920787" y="4128585"/>
            <a:ext cx="1721846" cy="704075"/>
          </a:xfrm>
          <a:prstGeom prst="bentUpArrow">
            <a:avLst/>
          </a:prstGeom>
          <a:solidFill>
            <a:srgbClr val="95C15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fontAlgn="base">
              <a:spcBef>
                <a:spcPct val="0"/>
              </a:spcBef>
              <a:spcAft>
                <a:spcPct val="0"/>
              </a:spcAft>
            </a:pPr>
            <a:endParaRPr lang="de-DE" sz="1600" b="1" dirty="0" smtClean="0">
              <a:solidFill>
                <a:srgbClr val="FFFFFF"/>
              </a:solidFill>
              <a:ea typeface="ＭＳ Ｐゴシック" pitchFamily="-16" charset="-128"/>
            </a:endParaRPr>
          </a:p>
        </p:txBody>
      </p:sp>
      <p:sp>
        <p:nvSpPr>
          <p:cNvPr id="11" name="Nach oben gebogener Pfeil 10"/>
          <p:cNvSpPr/>
          <p:nvPr/>
        </p:nvSpPr>
        <p:spPr bwMode="auto">
          <a:xfrm flipH="1">
            <a:off x="899593" y="4137518"/>
            <a:ext cx="1440159" cy="726981"/>
          </a:xfrm>
          <a:prstGeom prst="bentUpArrow">
            <a:avLst/>
          </a:prstGeom>
          <a:solidFill>
            <a:srgbClr val="95C15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fontAlgn="base">
              <a:spcBef>
                <a:spcPct val="0"/>
              </a:spcBef>
              <a:spcAft>
                <a:spcPct val="0"/>
              </a:spcAft>
            </a:pPr>
            <a:endParaRPr lang="de-DE" sz="1600" b="1" dirty="0" smtClean="0">
              <a:solidFill>
                <a:srgbClr val="FFFFFF"/>
              </a:solidFill>
              <a:ea typeface="ＭＳ Ｐゴシック" pitchFamily="-16" charset="-128"/>
            </a:endParaRPr>
          </a:p>
        </p:txBody>
      </p:sp>
      <p:sp>
        <p:nvSpPr>
          <p:cNvPr id="12" name="Ellipse 11"/>
          <p:cNvSpPr/>
          <p:nvPr/>
        </p:nvSpPr>
        <p:spPr bwMode="auto">
          <a:xfrm>
            <a:off x="7291180" y="2558914"/>
            <a:ext cx="1789200" cy="388800"/>
          </a:xfrm>
          <a:prstGeom prst="ellipse">
            <a:avLst/>
          </a:prstGeom>
          <a:no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de-DE" sz="1600" b="1" i="0" u="none" strike="noStrike" kern="0" cap="none" spc="0" normalizeH="0" baseline="0" noProof="0" dirty="0" smtClean="0">
                <a:ln>
                  <a:noFill/>
                </a:ln>
                <a:solidFill>
                  <a:srgbClr val="000000"/>
                </a:solidFill>
                <a:effectLst/>
                <a:uLnTx/>
                <a:uFillTx/>
                <a:ea typeface="ＭＳ Ｐゴシック" pitchFamily="-16" charset="-128"/>
              </a:rPr>
              <a:t>Zugewinn 3/4 </a:t>
            </a:r>
          </a:p>
        </p:txBody>
      </p:sp>
      <p:sp>
        <p:nvSpPr>
          <p:cNvPr id="13" name="Ellipse 12"/>
          <p:cNvSpPr/>
          <p:nvPr/>
        </p:nvSpPr>
        <p:spPr bwMode="auto">
          <a:xfrm>
            <a:off x="5016723" y="1633377"/>
            <a:ext cx="742058" cy="476071"/>
          </a:xfrm>
          <a:prstGeom prst="ellipse">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1600" b="1" i="0" u="none" strike="noStrike" cap="none" normalizeH="0" baseline="0" dirty="0" smtClean="0">
                <a:ln>
                  <a:noFill/>
                </a:ln>
                <a:solidFill>
                  <a:schemeClr val="tx1"/>
                </a:solidFill>
                <a:effectLst/>
                <a:latin typeface="Arial" pitchFamily="34" charset="0"/>
                <a:ea typeface="ＭＳ Ｐゴシック" pitchFamily="-16" charset="-128"/>
              </a:rPr>
              <a:t>1/4 </a:t>
            </a:r>
          </a:p>
        </p:txBody>
      </p:sp>
      <p:graphicFrame>
        <p:nvGraphicFramePr>
          <p:cNvPr id="14" name="Tabelle 13"/>
          <p:cNvGraphicFramePr>
            <a:graphicFrameLocks noGrp="1"/>
          </p:cNvGraphicFramePr>
          <p:nvPr>
            <p:extLst/>
          </p:nvPr>
        </p:nvGraphicFramePr>
        <p:xfrm>
          <a:off x="630464" y="3769691"/>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r>
                        <a:rPr lang="de-DE" sz="1400" b="0" dirty="0" smtClean="0">
                          <a:solidFill>
                            <a:schemeClr val="tx1"/>
                          </a:solidFill>
                        </a:rPr>
                        <a:t>Schwiegereltern</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pic>
        <p:nvPicPr>
          <p:cNvPr id="15" name="Grafik 14"/>
          <p:cNvPicPr>
            <a:picLocks noChangeAspect="1"/>
          </p:cNvPicPr>
          <p:nvPr/>
        </p:nvPicPr>
        <p:blipFill>
          <a:blip r:embed="rId3"/>
          <a:stretch>
            <a:fillRect/>
          </a:stretch>
        </p:blipFill>
        <p:spPr>
          <a:xfrm>
            <a:off x="4580769" y="3205567"/>
            <a:ext cx="3322608" cy="12193"/>
          </a:xfrm>
          <a:prstGeom prst="rect">
            <a:avLst/>
          </a:prstGeom>
        </p:spPr>
      </p:pic>
      <p:graphicFrame>
        <p:nvGraphicFramePr>
          <p:cNvPr id="3" name="Tabelle 2"/>
          <p:cNvGraphicFramePr>
            <a:graphicFrameLocks noGrp="1"/>
          </p:cNvGraphicFramePr>
          <p:nvPr>
            <p:extLst/>
          </p:nvPr>
        </p:nvGraphicFramePr>
        <p:xfrm>
          <a:off x="4371752" y="2467869"/>
          <a:ext cx="2032000" cy="370840"/>
        </p:xfrm>
        <a:graphic>
          <a:graphicData uri="http://schemas.openxmlformats.org/drawingml/2006/table">
            <a:tbl>
              <a:tblPr firstRow="1" bandRow="1">
                <a:tableStyleId>{5C22544A-7EE6-4342-B048-85BDC9FD1C3A}</a:tableStyleId>
              </a:tblPr>
              <a:tblGrid>
                <a:gridCol w="1016000"/>
                <a:gridCol w="1016000"/>
              </a:tblGrid>
              <a:tr h="370840">
                <a:tc>
                  <a:txBody>
                    <a:bodyPr/>
                    <a:lstStyle/>
                    <a:p>
                      <a:pPr algn="ctr"/>
                      <a:r>
                        <a:rPr lang="de-DE" sz="1400" b="0" dirty="0" smtClean="0">
                          <a:solidFill>
                            <a:schemeClr val="tx1"/>
                          </a:solidFill>
                        </a:rPr>
                        <a:t>Mutter</a:t>
                      </a:r>
                      <a:endParaRPr lang="de-DE" sz="1400" b="0" dirty="0">
                        <a:solidFill>
                          <a:schemeClr val="tx1"/>
                        </a:solidFill>
                      </a:endParaRPr>
                    </a:p>
                  </a:txBody>
                  <a:tcPr>
                    <a:solidFill>
                      <a:srgbClr val="BFB088"/>
                    </a:solidFill>
                  </a:tcPr>
                </a:tc>
                <a:tc>
                  <a:txBody>
                    <a:bodyPr/>
                    <a:lstStyle/>
                    <a:p>
                      <a:pPr algn="ctr"/>
                      <a:r>
                        <a:rPr lang="de-DE" sz="1400" b="0" dirty="0" smtClean="0">
                          <a:solidFill>
                            <a:schemeClr val="tx1"/>
                          </a:solidFill>
                        </a:rPr>
                        <a:t>Vater</a:t>
                      </a:r>
                      <a:endParaRPr lang="de-DE" sz="1400" b="0" dirty="0">
                        <a:solidFill>
                          <a:schemeClr val="tx1"/>
                        </a:solidFill>
                      </a:endParaRPr>
                    </a:p>
                  </a:txBody>
                  <a:tcPr>
                    <a:solidFill>
                      <a:srgbClr val="BFB088"/>
                    </a:solidFill>
                  </a:tcPr>
                </a:tc>
              </a:tr>
            </a:tbl>
          </a:graphicData>
        </a:graphic>
      </p:graphicFrame>
      <p:cxnSp>
        <p:nvCxnSpPr>
          <p:cNvPr id="18" name="Gerade Verbindung mit Pfeil 17"/>
          <p:cNvCxnSpPr/>
          <p:nvPr/>
        </p:nvCxnSpPr>
        <p:spPr bwMode="auto">
          <a:xfrm>
            <a:off x="5014262" y="1945406"/>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19" name="Gerade Verbindung mit Pfeil 18"/>
          <p:cNvCxnSpPr/>
          <p:nvPr/>
        </p:nvCxnSpPr>
        <p:spPr bwMode="auto">
          <a:xfrm>
            <a:off x="5758781" y="1945405"/>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0" name="Gerade Verbindung mit Pfeil 19"/>
          <p:cNvCxnSpPr/>
          <p:nvPr/>
        </p:nvCxnSpPr>
        <p:spPr bwMode="auto">
          <a:xfrm>
            <a:off x="4580769" y="3192208"/>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1" name="Gerade Verbindung mit Pfeil 20"/>
          <p:cNvCxnSpPr/>
          <p:nvPr/>
        </p:nvCxnSpPr>
        <p:spPr bwMode="auto">
          <a:xfrm>
            <a:off x="7901403" y="3192209"/>
            <a:ext cx="0" cy="449645"/>
          </a:xfrm>
          <a:prstGeom prst="straightConnector1">
            <a:avLst/>
          </a:prstGeom>
          <a:noFill/>
          <a:ln w="9525" cap="flat" cmpd="sng" algn="ctr">
            <a:solidFill>
              <a:schemeClr val="tx1"/>
            </a:solidFill>
            <a:prstDash val="solid"/>
            <a:round/>
            <a:headEnd type="none" w="med" len="med"/>
            <a:tailEnd type="triangle"/>
          </a:ln>
          <a:effectLst/>
        </p:spPr>
      </p:cxnSp>
      <p:graphicFrame>
        <p:nvGraphicFramePr>
          <p:cNvPr id="22" name="Tabelle 21"/>
          <p:cNvGraphicFramePr>
            <a:graphicFrameLocks noGrp="1"/>
          </p:cNvGraphicFramePr>
          <p:nvPr>
            <p:extLst/>
          </p:nvPr>
        </p:nvGraphicFramePr>
        <p:xfrm>
          <a:off x="6916627" y="3747060"/>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de-DE" sz="1400" b="0" dirty="0" smtClean="0">
                          <a:solidFill>
                            <a:schemeClr val="tx1"/>
                          </a:solidFill>
                        </a:rPr>
                        <a:t>Ehegatte</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cxnSp>
        <p:nvCxnSpPr>
          <p:cNvPr id="23" name="Gerade Verbindung mit Pfeil 22"/>
          <p:cNvCxnSpPr/>
          <p:nvPr/>
        </p:nvCxnSpPr>
        <p:spPr bwMode="auto">
          <a:xfrm>
            <a:off x="5920787" y="2812748"/>
            <a:ext cx="0" cy="449645"/>
          </a:xfrm>
          <a:prstGeom prst="straightConnector1">
            <a:avLst/>
          </a:prstGeom>
          <a:noFill/>
          <a:ln w="9525" cap="flat" cmpd="sng" algn="ctr">
            <a:solidFill>
              <a:schemeClr val="tx1"/>
            </a:solidFill>
            <a:prstDash val="solid"/>
            <a:round/>
            <a:headEnd type="none" w="med" len="med"/>
            <a:tailEnd type="triangle"/>
          </a:ln>
          <a:effectLst/>
        </p:spPr>
      </p:cxnSp>
      <p:pic>
        <p:nvPicPr>
          <p:cNvPr id="4" name="Grafik 3"/>
          <p:cNvPicPr>
            <a:picLocks noChangeAspect="1"/>
          </p:cNvPicPr>
          <p:nvPr/>
        </p:nvPicPr>
        <p:blipFill>
          <a:blip r:embed="rId4"/>
          <a:stretch>
            <a:fillRect/>
          </a:stretch>
        </p:blipFill>
        <p:spPr>
          <a:xfrm>
            <a:off x="556142" y="1944977"/>
            <a:ext cx="3713602" cy="1494077"/>
          </a:xfrm>
          <a:prstGeom prst="rect">
            <a:avLst/>
          </a:prstGeom>
        </p:spPr>
      </p:pic>
    </p:spTree>
    <p:extLst>
      <p:ext uri="{BB962C8B-B14F-4D97-AF65-F5344CB8AC3E}">
        <p14:creationId xmlns:p14="http://schemas.microsoft.com/office/powerpoint/2010/main" val="42141748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a:t>
            </a:fld>
            <a:endParaRPr lang="de-DE" dirty="0"/>
          </a:p>
        </p:txBody>
      </p:sp>
      <p:sp>
        <p:nvSpPr>
          <p:cNvPr id="3" name="Textplatzhalter 2"/>
          <p:cNvSpPr>
            <a:spLocks noGrp="1"/>
          </p:cNvSpPr>
          <p:nvPr>
            <p:ph type="body" sz="quarter" idx="10"/>
          </p:nvPr>
        </p:nvSpPr>
        <p:spPr/>
        <p:txBody>
          <a:bodyPr/>
          <a:lstStyle/>
          <a:p>
            <a:r>
              <a:rPr lang="de-DE" dirty="0" smtClean="0"/>
              <a:t>Was ist eine Erbengemeinschaft?</a:t>
            </a:r>
            <a:endParaRPr lang="de-DE" dirty="0"/>
          </a:p>
        </p:txBody>
      </p:sp>
      <p:sp>
        <p:nvSpPr>
          <p:cNvPr id="4" name="Textplatzhalter 3"/>
          <p:cNvSpPr>
            <a:spLocks noGrp="1"/>
          </p:cNvSpPr>
          <p:nvPr>
            <p:ph type="body" sz="half" idx="2"/>
          </p:nvPr>
        </p:nvSpPr>
        <p:spPr/>
        <p:txBody>
          <a:bodyPr/>
          <a:lstStyle/>
          <a:p>
            <a:r>
              <a:rPr lang="de-DE" dirty="0" smtClean="0"/>
              <a:t>Erben mehrere Personen, so bilden sie eine Erbengemeinschaft, § 2032 BGB. Häufig tritt dies ein, wenn die Erbfolge nicht geregelt wurde. Die Miterben verwalten den Nachlass gemeinsam und müssen sich über die Art und Weise der Auflösung des Nachlasses einigen. Die Erbengemeinschaft stellt das Gegenstück zur Alleinerbschaft dar.</a:t>
            </a:r>
            <a:endParaRPr lang="de-DE" dirty="0"/>
          </a:p>
        </p:txBody>
      </p:sp>
      <p:sp>
        <p:nvSpPr>
          <p:cNvPr id="5" name="Titel 4"/>
          <p:cNvSpPr>
            <a:spLocks noGrp="1"/>
          </p:cNvSpPr>
          <p:nvPr>
            <p:ph type="title"/>
          </p:nvPr>
        </p:nvSpPr>
        <p:spPr/>
        <p:txBody>
          <a:bodyPr/>
          <a:lstStyle/>
          <a:p>
            <a:r>
              <a:rPr lang="de-DE" dirty="0" smtClean="0"/>
              <a:t>Erbengemeinschaft</a:t>
            </a:r>
            <a:endParaRPr lang="de-DE" dirty="0"/>
          </a:p>
        </p:txBody>
      </p:sp>
    </p:spTree>
    <p:extLst>
      <p:ext uri="{BB962C8B-B14F-4D97-AF65-F5344CB8AC3E}">
        <p14:creationId xmlns:p14="http://schemas.microsoft.com/office/powerpoint/2010/main" val="2819211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a:t>
            </a:fld>
            <a:endParaRPr lang="de-DE" dirty="0"/>
          </a:p>
        </p:txBody>
      </p:sp>
      <p:sp>
        <p:nvSpPr>
          <p:cNvPr id="5" name="Titel 4"/>
          <p:cNvSpPr>
            <a:spLocks noGrp="1"/>
          </p:cNvSpPr>
          <p:nvPr>
            <p:ph type="title"/>
          </p:nvPr>
        </p:nvSpPr>
        <p:spPr/>
        <p:txBody>
          <a:bodyPr/>
          <a:lstStyle/>
          <a:p>
            <a:r>
              <a:rPr lang="de-DE" dirty="0" smtClean="0"/>
              <a:t>Erbengemeinschaft</a:t>
            </a:r>
            <a:endParaRPr lang="de-DE" dirty="0"/>
          </a:p>
        </p:txBody>
      </p:sp>
      <p:sp>
        <p:nvSpPr>
          <p:cNvPr id="3" name="Textfeld 2"/>
          <p:cNvSpPr txBox="1"/>
          <p:nvPr/>
        </p:nvSpPr>
        <p:spPr>
          <a:xfrm>
            <a:off x="625642" y="1772653"/>
            <a:ext cx="10435390" cy="4524315"/>
          </a:xfrm>
          <a:prstGeom prst="rect">
            <a:avLst/>
          </a:prstGeom>
          <a:noFill/>
        </p:spPr>
        <p:txBody>
          <a:bodyPr wrap="square" rtlCol="0">
            <a:spAutoFit/>
          </a:bodyPr>
          <a:lstStyle/>
          <a:p>
            <a:r>
              <a:rPr lang="de-DE" dirty="0" smtClean="0">
                <a:solidFill>
                  <a:srgbClr val="1D2D4B"/>
                </a:solidFill>
              </a:rPr>
              <a:t>Eine Erbengemeinschaft entsteht, wenn jemand verstorben ist und man nicht alleine erbt, sondern zusammen mit weiteren Miterben. Damit entsteht automatisch eine Erbengemeinschaft, auch gegen den Willen der Erben. Die Einsetzung von Erben kann durch die gesetzliche Erbfolge, einem Testament oder aufgrund eines Erbvertrages entstehen. Keine Miterben sind Pflichtteilsberechtigte oder auch Vermächtnisempfänger.</a:t>
            </a:r>
          </a:p>
          <a:p>
            <a:r>
              <a:rPr lang="de-DE" dirty="0" smtClean="0">
                <a:solidFill>
                  <a:srgbClr val="1D2D4B"/>
                </a:solidFill>
              </a:rPr>
              <a:t>Die Erbengemeinschaft ist eine </a:t>
            </a:r>
            <a:r>
              <a:rPr lang="de-DE" u="sng" dirty="0" smtClean="0">
                <a:solidFill>
                  <a:srgbClr val="1D2D4B"/>
                </a:solidFill>
              </a:rPr>
              <a:t>Gesamthandsgemeinschaft</a:t>
            </a:r>
            <a:r>
              <a:rPr lang="de-DE" dirty="0" smtClean="0">
                <a:solidFill>
                  <a:srgbClr val="1D2D4B"/>
                </a:solidFill>
              </a:rPr>
              <a:t>; keinem gehört etwas alleine, sondern alles gehört allen. Wichtige Aufgaben in dieser Zeit sind die Ermittlung des Nachlassinhalts, die laufende Verwaltung des Nachlasses, die Beschränkung der Haftung für Nachlassschulden. Es könnten sich Schwierigkeiten ergeben: </a:t>
            </a:r>
            <a:r>
              <a:rPr lang="de-DE" u="sng" dirty="0" smtClean="0">
                <a:solidFill>
                  <a:srgbClr val="1D2D4B"/>
                </a:solidFill>
              </a:rPr>
              <a:t>Gesamthändische Bindung verlangt Stimmenmehrheit</a:t>
            </a:r>
            <a:r>
              <a:rPr lang="de-DE" dirty="0" smtClean="0">
                <a:solidFill>
                  <a:srgbClr val="1D2D4B"/>
                </a:solidFill>
              </a:rPr>
              <a:t>, größere Verfügungen sind in der Praxis nur einstimmig möglich, Auskunftspflichten zwischen den Miterben bestehen nur eingeschränkt.</a:t>
            </a:r>
          </a:p>
          <a:p>
            <a:r>
              <a:rPr lang="de-DE" dirty="0" smtClean="0">
                <a:solidFill>
                  <a:srgbClr val="1D2D4B"/>
                </a:solidFill>
              </a:rPr>
              <a:t>Die Erbengemeinschaft ist gesetzlich darauf ausgerichtet, aufgelöst zu werden. Allerdings sind fünf Jahre und mehr keine Seltenheit. Es kommen drei Möglichkeiten in Betracht: Vertragliche Einigung mit den Miterben über die Verteilung des Nachlasses; Erbteil gegen Ausgleichszahlung aufgeben; den Erbanteil an einen Dritten oder Miterben verkaufen (keine Zustimmung erforderlich). Eine Auflösung kann kurzfristig nicht erzwungen werden. Zudem hohe emotionale und zeitliche Belastung.</a:t>
            </a:r>
            <a:endParaRPr lang="de-DE" dirty="0">
              <a:solidFill>
                <a:srgbClr val="1D2D4B"/>
              </a:solidFill>
            </a:endParaRPr>
          </a:p>
        </p:txBody>
      </p:sp>
    </p:spTree>
    <p:extLst>
      <p:ext uri="{BB962C8B-B14F-4D97-AF65-F5344CB8AC3E}">
        <p14:creationId xmlns:p14="http://schemas.microsoft.com/office/powerpoint/2010/main" val="3910126891"/>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1005</Words>
  <Application>Microsoft Office PowerPoint</Application>
  <PresentationFormat>Breitbild</PresentationFormat>
  <Paragraphs>257</Paragraphs>
  <Slides>32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32</vt:i4>
      </vt:variant>
    </vt:vector>
  </HeadingPairs>
  <TitlesOfParts>
    <vt:vector size="38" baseType="lpstr">
      <vt:lpstr>ＭＳ Ｐゴシック</vt:lpstr>
      <vt:lpstr>Arial</vt:lpstr>
      <vt:lpstr>Calibri</vt:lpstr>
      <vt:lpstr>Symbol</vt:lpstr>
      <vt:lpstr>Wingdings</vt:lpstr>
      <vt:lpstr>Design_afm</vt:lpstr>
      <vt:lpstr>   </vt:lpstr>
      <vt:lpstr>Agenda</vt:lpstr>
      <vt:lpstr>Warum sollten man sich mit dem Thema Erben &amp; Schenken auseinandersetzen?</vt:lpstr>
      <vt:lpstr>Gesetzliches Erbrecht</vt:lpstr>
      <vt:lpstr>Gesetzliches Erbrecht</vt:lpstr>
      <vt:lpstr>Übersicht Erbschaft- und Schenkungssteuer</vt:lpstr>
      <vt:lpstr>Beispiel: „Gewollte Erbengemeinschaft?“</vt:lpstr>
      <vt:lpstr>Erbengemeinschaft</vt:lpstr>
      <vt:lpstr>Erbengemeinschaft</vt:lpstr>
      <vt:lpstr>PowerPoint-Präsentation</vt:lpstr>
      <vt:lpstr>PowerPoint-Präsentation</vt:lpstr>
      <vt:lpstr>Steuerrechtliche Darstellung seit dem 1.1.2005</vt:lpstr>
      <vt:lpstr>Nachlass- und Erbschaftsplanung mit Versicherungen</vt:lpstr>
      <vt:lpstr>Nachlass- und Erbschaftsplanung mit Versicherungen</vt:lpstr>
      <vt:lpstr>Sofort-Rente</vt:lpstr>
      <vt:lpstr>Sofort-Rente</vt:lpstr>
      <vt:lpstr>Sofort-Rente</vt:lpstr>
      <vt:lpstr>Sofort-Rente</vt:lpstr>
      <vt:lpstr>Sofort-Rente</vt:lpstr>
      <vt:lpstr>Lebenslange RLV</vt:lpstr>
      <vt:lpstr>Lebenslange RLV</vt:lpstr>
      <vt:lpstr>Vermögensübertragung</vt:lpstr>
      <vt:lpstr>Vermögensübertragung</vt:lpstr>
      <vt:lpstr>Vermögensübertragung</vt:lpstr>
      <vt:lpstr>Vermögensübertragung</vt:lpstr>
      <vt:lpstr>Vermögensübertragung</vt:lpstr>
      <vt:lpstr>Steuerfreie Anlage</vt:lpstr>
      <vt:lpstr>Steuerfreie Anlage</vt:lpstr>
      <vt:lpstr>Steuerfreie Anlage</vt:lpstr>
      <vt:lpstr>Steuerfreie Anlage</vt:lpstr>
      <vt:lpstr>Vorteile der Einmalanlage im Versicherungsmantel</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Juschkus, Heiko</dc:creator>
  <cp:lastModifiedBy>Juschkus, Heiko</cp:lastModifiedBy>
  <cp:revision>18</cp:revision>
  <cp:lastPrinted>2024-01-08T11:12:25Z</cp:lastPrinted>
  <dcterms:created xsi:type="dcterms:W3CDTF">2023-10-27T09:07:51Z</dcterms:created>
  <dcterms:modified xsi:type="dcterms:W3CDTF">2024-01-10T16:23:37Z</dcterms:modified>
</cp:coreProperties>
</file>