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0"/>
  </p:notesMasterIdLst>
  <p:handoutMasterIdLst>
    <p:handoutMasterId r:id="rId31"/>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115" d="100"/>
          <a:sy n="115" d="100"/>
        </p:scale>
        <p:origin x="120" y="52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27.10.2023</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27.10.2023</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93333310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50" y="3002280"/>
            <a:ext cx="9363976" cy="1384995"/>
          </a:xfrm>
          <a:prstGeom prst="rect">
            <a:avLst/>
          </a:prstGeom>
          <a:noFill/>
        </p:spPr>
        <p:txBody>
          <a:bodyPr wrap="square" rtlCol="0">
            <a:spAutoFit/>
          </a:bodyPr>
          <a:lstStyle/>
          <a:p>
            <a:pPr algn="ctr"/>
            <a:r>
              <a:rPr lang="de-DE" sz="2800" dirty="0">
                <a:solidFill>
                  <a:srgbClr val="1D2D4B"/>
                </a:solidFill>
              </a:rPr>
              <a:t>a</a:t>
            </a:r>
            <a:r>
              <a:rPr lang="de-DE" sz="2800" dirty="0" smtClean="0">
                <a:solidFill>
                  <a:srgbClr val="1D2D4B"/>
                </a:solidFill>
              </a:rPr>
              <a:t>fm-Generationenberater Teil I</a:t>
            </a:r>
          </a:p>
          <a:p>
            <a:pPr algn="ctr"/>
            <a:endParaRPr lang="de-DE" sz="2800" dirty="0" smtClean="0">
              <a:solidFill>
                <a:srgbClr val="1D2D4B"/>
              </a:solidFill>
            </a:endParaRPr>
          </a:p>
          <a:p>
            <a:pPr algn="ctr"/>
            <a:r>
              <a:rPr lang="de-DE" sz="2800" b="1" dirty="0" smtClean="0">
                <a:solidFill>
                  <a:srgbClr val="1D2D4B"/>
                </a:solidFill>
              </a:rPr>
              <a:t>Herzlich Willkommen!</a:t>
            </a:r>
          </a:p>
        </p:txBody>
      </p:sp>
    </p:spTree>
    <p:extLst>
      <p:ext uri="{BB962C8B-B14F-4D97-AF65-F5344CB8AC3E}">
        <p14:creationId xmlns:p14="http://schemas.microsoft.com/office/powerpoint/2010/main" val="24513325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4" name="Titel 3"/>
          <p:cNvSpPr>
            <a:spLocks noGrp="1"/>
          </p:cNvSpPr>
          <p:nvPr>
            <p:ph type="title"/>
          </p:nvPr>
        </p:nvSpPr>
        <p:spPr/>
        <p:txBody>
          <a:bodyPr/>
          <a:lstStyle/>
          <a:p>
            <a:endParaRPr lang="de-DE"/>
          </a:p>
        </p:txBody>
      </p:sp>
      <p:pic>
        <p:nvPicPr>
          <p:cNvPr id="3" name="Grafik 2"/>
          <p:cNvPicPr>
            <a:picLocks noChangeAspect="1"/>
          </p:cNvPicPr>
          <p:nvPr/>
        </p:nvPicPr>
        <p:blipFill>
          <a:blip r:embed="rId2"/>
          <a:stretch>
            <a:fillRect/>
          </a:stretch>
        </p:blipFill>
        <p:spPr>
          <a:xfrm>
            <a:off x="929640" y="1777614"/>
            <a:ext cx="9601200" cy="4686300"/>
          </a:xfrm>
          <a:prstGeom prst="rect">
            <a:avLst/>
          </a:prstGeom>
        </p:spPr>
      </p:pic>
    </p:spTree>
    <p:extLst>
      <p:ext uri="{BB962C8B-B14F-4D97-AF65-F5344CB8AC3E}">
        <p14:creationId xmlns:p14="http://schemas.microsoft.com/office/powerpoint/2010/main" val="1568790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4" name="Titel 3"/>
          <p:cNvSpPr>
            <a:spLocks noGrp="1"/>
          </p:cNvSpPr>
          <p:nvPr>
            <p:ph type="title"/>
          </p:nvPr>
        </p:nvSpPr>
        <p:spPr/>
        <p:txBody>
          <a:bodyPr/>
          <a:lstStyle/>
          <a:p>
            <a:r>
              <a:rPr lang="de-DE" dirty="0" smtClean="0"/>
              <a:t>Festgesetzte Steuer nach Festsetzungsjahren</a:t>
            </a:r>
            <a:endParaRPr lang="de-DE" dirty="0"/>
          </a:p>
        </p:txBody>
      </p:sp>
      <p:pic>
        <p:nvPicPr>
          <p:cNvPr id="5" name="Grafik 4"/>
          <p:cNvPicPr>
            <a:picLocks noChangeAspect="1"/>
          </p:cNvPicPr>
          <p:nvPr/>
        </p:nvPicPr>
        <p:blipFill>
          <a:blip r:embed="rId2"/>
          <a:stretch>
            <a:fillRect/>
          </a:stretch>
        </p:blipFill>
        <p:spPr>
          <a:xfrm>
            <a:off x="3220703" y="2334126"/>
            <a:ext cx="4772025" cy="3200400"/>
          </a:xfrm>
          <a:prstGeom prst="rect">
            <a:avLst/>
          </a:prstGeom>
        </p:spPr>
      </p:pic>
    </p:spTree>
    <p:extLst>
      <p:ext uri="{BB962C8B-B14F-4D97-AF65-F5344CB8AC3E}">
        <p14:creationId xmlns:p14="http://schemas.microsoft.com/office/powerpoint/2010/main" val="1969145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1438348" y="1814567"/>
            <a:ext cx="8399202" cy="4418787"/>
          </a:xfrm>
          <a:prstGeom prst="rect">
            <a:avLst/>
          </a:prstGeom>
        </p:spPr>
      </p:pic>
    </p:spTree>
    <p:extLst>
      <p:ext uri="{BB962C8B-B14F-4D97-AF65-F5344CB8AC3E}">
        <p14:creationId xmlns:p14="http://schemas.microsoft.com/office/powerpoint/2010/main" val="411127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4" name="Textplatzhalter 3"/>
          <p:cNvSpPr>
            <a:spLocks noGrp="1"/>
          </p:cNvSpPr>
          <p:nvPr>
            <p:ph type="body" sz="half" idx="2"/>
          </p:nvPr>
        </p:nvSpPr>
        <p:spPr>
          <a:xfrm>
            <a:off x="369358" y="1695766"/>
            <a:ext cx="11343218" cy="4397059"/>
          </a:xfrm>
        </p:spPr>
        <p:txBody>
          <a:bodyPr/>
          <a:lstStyle/>
          <a:p>
            <a:endParaRPr lang="de-DE" sz="1800" dirty="0"/>
          </a:p>
          <a:p>
            <a:pPr algn="ctr"/>
            <a:endParaRPr lang="de-DE" sz="3200" dirty="0" smtClean="0"/>
          </a:p>
          <a:p>
            <a:pPr algn="ctr"/>
            <a:endParaRPr lang="de-DE" sz="3200" dirty="0"/>
          </a:p>
          <a:p>
            <a:pPr algn="ctr"/>
            <a:r>
              <a:rPr lang="de-DE" sz="3200" dirty="0" smtClean="0"/>
              <a:t>Gesetzliches Erbrecht </a:t>
            </a:r>
            <a:endParaRPr lang="de-DE" altLang="de-DE" sz="32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endParaRPr lang="de-DE" b="1" dirty="0"/>
          </a:p>
        </p:txBody>
      </p:sp>
    </p:spTree>
    <p:extLst>
      <p:ext uri="{BB962C8B-B14F-4D97-AF65-F5344CB8AC3E}">
        <p14:creationId xmlns:p14="http://schemas.microsoft.com/office/powerpoint/2010/main" val="3201558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Faustregel:</a:t>
            </a:r>
            <a:endParaRPr lang="de-DE" b="1" dirty="0"/>
          </a:p>
        </p:txBody>
      </p:sp>
      <p:pic>
        <p:nvPicPr>
          <p:cNvPr id="6" name="Grafik 5"/>
          <p:cNvPicPr>
            <a:picLocks noChangeAspect="1"/>
          </p:cNvPicPr>
          <p:nvPr/>
        </p:nvPicPr>
        <p:blipFill>
          <a:blip r:embed="rId2"/>
          <a:stretch>
            <a:fillRect/>
          </a:stretch>
        </p:blipFill>
        <p:spPr>
          <a:xfrm>
            <a:off x="369358" y="1844824"/>
            <a:ext cx="9753778" cy="4698008"/>
          </a:xfrm>
          <a:prstGeom prst="rect">
            <a:avLst/>
          </a:prstGeom>
        </p:spPr>
      </p:pic>
    </p:spTree>
    <p:extLst>
      <p:ext uri="{BB962C8B-B14F-4D97-AF65-F5344CB8AC3E}">
        <p14:creationId xmlns:p14="http://schemas.microsoft.com/office/powerpoint/2010/main" val="4054797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4" name="Textplatzhalter 3"/>
          <p:cNvSpPr>
            <a:spLocks noGrp="1"/>
          </p:cNvSpPr>
          <p:nvPr>
            <p:ph type="body" sz="half" idx="2"/>
          </p:nvPr>
        </p:nvSpPr>
        <p:spPr>
          <a:xfrm>
            <a:off x="369358" y="1695766"/>
            <a:ext cx="11343218" cy="4745494"/>
          </a:xfrm>
        </p:spPr>
        <p:txBody>
          <a:bodyPr/>
          <a:lstStyle/>
          <a:p>
            <a:pPr marL="285750" indent="-285750">
              <a:buFont typeface="Wingdings" panose="05000000000000000000" pitchFamily="2" charset="2"/>
              <a:buChar char="§"/>
            </a:pPr>
            <a:r>
              <a:rPr lang="de-DE" sz="1600" dirty="0" smtClean="0"/>
              <a:t>Die </a:t>
            </a:r>
            <a:r>
              <a:rPr lang="de-DE" sz="1600" dirty="0"/>
              <a:t>gesetzliche Erbfolge greift automatisch, wenn kein Testament oder </a:t>
            </a:r>
            <a:r>
              <a:rPr lang="de-DE" sz="1600" dirty="0" smtClean="0"/>
              <a:t>Erbvertrag vorliegt</a:t>
            </a:r>
            <a:r>
              <a:rPr lang="de-DE" sz="1600" dirty="0"/>
              <a:t>. Sie legt zwingend und starr die Erben und </a:t>
            </a:r>
            <a:r>
              <a:rPr lang="de-DE" sz="1600"/>
              <a:t>die </a:t>
            </a:r>
            <a:r>
              <a:rPr lang="de-DE" sz="1600" smtClean="0"/>
              <a:t>Höhe </a:t>
            </a:r>
            <a:r>
              <a:rPr lang="de-DE" sz="1600" dirty="0"/>
              <a:t>der Erbschaft fest. Gesetzliche Erben </a:t>
            </a:r>
            <a:r>
              <a:rPr lang="de-DE" sz="1600" dirty="0" smtClean="0"/>
              <a:t>können </a:t>
            </a:r>
            <a:r>
              <a:rPr lang="de-DE" sz="1600" dirty="0"/>
              <a:t>nur </a:t>
            </a:r>
            <a:r>
              <a:rPr lang="de-DE" sz="1600" dirty="0" smtClean="0"/>
              <a:t>„Blutsverwandte</a:t>
            </a:r>
            <a:r>
              <a:rPr lang="de-DE" sz="1600" dirty="0"/>
              <a:t>" und Ehegatten sein. </a:t>
            </a:r>
            <a:br>
              <a:rPr lang="de-DE" sz="1600" dirty="0"/>
            </a:br>
            <a:endParaRPr lang="de-DE" sz="1600" dirty="0"/>
          </a:p>
          <a:p>
            <a:pPr marL="285750" indent="-285750">
              <a:buFont typeface="Wingdings" panose="05000000000000000000" pitchFamily="2" charset="2"/>
              <a:buChar char="§"/>
            </a:pPr>
            <a:r>
              <a:rPr lang="de-DE" sz="1600" dirty="0"/>
              <a:t>Die </a:t>
            </a:r>
            <a:r>
              <a:rPr lang="de-DE" sz="1600" dirty="0" smtClean="0"/>
              <a:t>„Blutsverwandten</a:t>
            </a:r>
            <a:r>
              <a:rPr lang="de-DE" sz="1600" dirty="0"/>
              <a:t>" werden nach Ordnungen gegliedert. </a:t>
            </a:r>
            <a:r>
              <a:rPr lang="de-DE" sz="1600" b="1" dirty="0"/>
              <a:t>1. Ordnung</a:t>
            </a:r>
            <a:r>
              <a:rPr lang="de-DE" sz="1600" dirty="0"/>
              <a:t>: Kinder (ehelich, nicht ehelich und adoptiert) und deren Kinder (Enkel) / </a:t>
            </a:r>
            <a:r>
              <a:rPr lang="de-DE" sz="1600" b="1" dirty="0"/>
              <a:t>2. Ordnung</a:t>
            </a:r>
            <a:r>
              <a:rPr lang="de-DE" sz="1600" dirty="0"/>
              <a:t>: Eltern (Mutter und Vater) und deren Kinder (Geschwister) mit ihren Kindern (Nichten/Neffen) / </a:t>
            </a:r>
            <a:r>
              <a:rPr lang="de-DE" sz="1600" b="1" dirty="0"/>
              <a:t>3. Ordnung</a:t>
            </a:r>
            <a:r>
              <a:rPr lang="de-DE" sz="1600" dirty="0"/>
              <a:t>: Großeltern (Oma und Opa, </a:t>
            </a:r>
            <a:r>
              <a:rPr lang="de-DE" sz="1600" dirty="0" smtClean="0"/>
              <a:t>mütterlicher- </a:t>
            </a:r>
            <a:r>
              <a:rPr lang="de-DE" sz="1600" dirty="0"/>
              <a:t>und </a:t>
            </a:r>
            <a:r>
              <a:rPr lang="de-DE" sz="1600" dirty="0" smtClean="0"/>
              <a:t>väterlicherseits</a:t>
            </a:r>
            <a:r>
              <a:rPr lang="de-DE" sz="1600" dirty="0"/>
              <a:t>) und deren Kinder (Tanten und Onkel) mit ihren Kindern (Cousinen und Cousins) </a:t>
            </a:r>
            <a:br>
              <a:rPr lang="de-DE" sz="1600" dirty="0"/>
            </a:br>
            <a:endParaRPr lang="de-DE" sz="1600" dirty="0"/>
          </a:p>
          <a:p>
            <a:pPr marL="285750" indent="-285750">
              <a:buFont typeface="Wingdings" panose="05000000000000000000" pitchFamily="2" charset="2"/>
              <a:buChar char="§"/>
            </a:pPr>
            <a:r>
              <a:rPr lang="de-DE" sz="1600" dirty="0" smtClean="0"/>
              <a:t>Wenn </a:t>
            </a:r>
            <a:r>
              <a:rPr lang="de-DE" sz="1600" dirty="0"/>
              <a:t>Erben der ersten Ordnung leben, dann schließen diese automatisch Blutsverwandte" der zweiten Ordnung erbrechtlich aus. Die Erben einer Ordnung erben zu gleichen Anteilen. </a:t>
            </a:r>
            <a:br>
              <a:rPr lang="de-DE" sz="1600" dirty="0"/>
            </a:br>
            <a:endParaRPr lang="de-DE" sz="1600" dirty="0"/>
          </a:p>
          <a:p>
            <a:pPr marL="342900" indent="-342900">
              <a:buFont typeface="Wingdings" panose="05000000000000000000" pitchFamily="2" charset="2"/>
              <a:buChar char="§"/>
            </a:pPr>
            <a:r>
              <a:rPr lang="de-DE" sz="1600" dirty="0" smtClean="0"/>
              <a:t>Ehegatten </a:t>
            </a:r>
            <a:r>
              <a:rPr lang="de-DE" sz="1600" dirty="0"/>
              <a:t>haben ein eigenes gesetzliches Erbrecht. Die </a:t>
            </a:r>
            <a:r>
              <a:rPr lang="de-DE" sz="1600" dirty="0" smtClean="0"/>
              <a:t>Höhe </a:t>
            </a:r>
            <a:r>
              <a:rPr lang="de-DE" sz="1600" dirty="0"/>
              <a:t>des Ehegattenerbrechts </a:t>
            </a:r>
            <a:r>
              <a:rPr lang="de-DE" sz="1600" dirty="0" smtClean="0"/>
              <a:t>hängt </a:t>
            </a:r>
            <a:r>
              <a:rPr lang="de-DE" sz="1600" dirty="0"/>
              <a:t>vom </a:t>
            </a:r>
            <a:r>
              <a:rPr lang="de-DE" sz="1600" dirty="0" smtClean="0"/>
              <a:t>Güterstand </a:t>
            </a:r>
            <a:r>
              <a:rPr lang="de-DE" sz="1600" dirty="0"/>
              <a:t>ab, und ob Erben welcher Ordnung vorliegen</a:t>
            </a:r>
            <a:r>
              <a:rPr lang="de-DE" sz="1600" dirty="0" smtClean="0"/>
              <a:t>.</a:t>
            </a:r>
          </a:p>
          <a:p>
            <a:pPr lvl="1"/>
            <a:r>
              <a:rPr lang="de-DE" sz="1000" dirty="0" smtClean="0">
                <a:solidFill>
                  <a:srgbClr val="1D2D4B"/>
                </a:solidFill>
              </a:rPr>
              <a:t/>
            </a:r>
            <a:br>
              <a:rPr lang="de-DE" sz="1000" dirty="0" smtClean="0">
                <a:solidFill>
                  <a:srgbClr val="1D2D4B"/>
                </a:solidFill>
              </a:rPr>
            </a:br>
            <a:r>
              <a:rPr lang="de-DE" sz="1600" dirty="0">
                <a:solidFill>
                  <a:srgbClr val="1D2D4B"/>
                </a:solidFill>
              </a:rPr>
              <a:t>a</a:t>
            </a:r>
            <a:r>
              <a:rPr lang="de-DE" sz="1600" dirty="0" smtClean="0">
                <a:solidFill>
                  <a:srgbClr val="1D2D4B"/>
                </a:solidFill>
              </a:rPr>
              <a:t>) beim Güterstand </a:t>
            </a:r>
            <a:r>
              <a:rPr lang="de-DE" sz="1600" dirty="0">
                <a:solidFill>
                  <a:srgbClr val="1D2D4B"/>
                </a:solidFill>
              </a:rPr>
              <a:t>der Zugewinngemeinschaft und vorhandenen Erben erster Ordnung erbt der Ehegatte zu 1/2. Wenn nur Erben zweiter Ordnung vorhanden sind, dann zu 3/4</a:t>
            </a:r>
            <a:r>
              <a:rPr lang="de-DE" sz="1600" dirty="0" smtClean="0">
                <a:solidFill>
                  <a:srgbClr val="1D2D4B"/>
                </a:solidFill>
              </a:rPr>
              <a:t>.</a:t>
            </a:r>
            <a:br>
              <a:rPr lang="de-DE" sz="1600" dirty="0" smtClean="0">
                <a:solidFill>
                  <a:srgbClr val="1D2D4B"/>
                </a:solidFill>
              </a:rPr>
            </a:br>
            <a:endParaRPr lang="de-DE" sz="1600" dirty="0" smtClean="0">
              <a:solidFill>
                <a:srgbClr val="1D2D4B"/>
              </a:solidFill>
            </a:endParaRPr>
          </a:p>
          <a:p>
            <a:pPr lvl="1"/>
            <a:r>
              <a:rPr lang="de-DE" sz="1600" dirty="0" smtClean="0">
                <a:solidFill>
                  <a:srgbClr val="1D2D4B"/>
                </a:solidFill>
              </a:rPr>
              <a:t>b) bei Gütertrennung </a:t>
            </a:r>
            <a:r>
              <a:rPr lang="de-DE" sz="1600" dirty="0">
                <a:solidFill>
                  <a:srgbClr val="1D2D4B"/>
                </a:solidFill>
              </a:rPr>
              <a:t>und vorhandenen Erben der ersten Ordnung erbt der Ehegatte zu 1/4 (Sonderregel </a:t>
            </a:r>
            <a:r>
              <a:rPr lang="de-DE" sz="1600" dirty="0" smtClean="0">
                <a:solidFill>
                  <a:srgbClr val="1D2D4B"/>
                </a:solidFill>
              </a:rPr>
              <a:t>des §1931(4</a:t>
            </a:r>
            <a:r>
              <a:rPr lang="de-DE" sz="1600" dirty="0">
                <a:solidFill>
                  <a:srgbClr val="1D2D4B"/>
                </a:solidFill>
              </a:rPr>
              <a:t>) BGB beachten). Wenn nur Erben der zweiten Ordnung vorhanden sind zu 1/2. </a:t>
            </a:r>
            <a:endParaRPr lang="de-DE" altLang="de-DE" sz="16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Gesetzliche Erbfolge</a:t>
            </a:r>
            <a:endParaRPr lang="de-DE" b="1" dirty="0"/>
          </a:p>
        </p:txBody>
      </p:sp>
    </p:spTree>
    <p:extLst>
      <p:ext uri="{BB962C8B-B14F-4D97-AF65-F5344CB8AC3E}">
        <p14:creationId xmlns:p14="http://schemas.microsoft.com/office/powerpoint/2010/main" val="1327379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4" name="Textplatzhalter 3"/>
          <p:cNvSpPr>
            <a:spLocks noGrp="1"/>
          </p:cNvSpPr>
          <p:nvPr>
            <p:ph type="body" sz="half" idx="2"/>
          </p:nvPr>
        </p:nvSpPr>
        <p:spPr>
          <a:xfrm>
            <a:off x="369358" y="1695766"/>
            <a:ext cx="11343218" cy="4470365"/>
          </a:xfrm>
        </p:spPr>
        <p:txBody>
          <a:bodyPr/>
          <a:lstStyle/>
          <a:p>
            <a:r>
              <a:rPr lang="de-DE" sz="1800" b="1" u="sng" dirty="0" smtClean="0"/>
              <a:t>Nachteile der Gesetzlichen Erbfolge:</a:t>
            </a:r>
          </a:p>
          <a:p>
            <a:endParaRPr lang="de-DE" sz="1800" dirty="0"/>
          </a:p>
          <a:p>
            <a:pPr marL="285750" indent="-285750">
              <a:buFont typeface="Wingdings" panose="05000000000000000000" pitchFamily="2" charset="2"/>
              <a:buChar char="§"/>
            </a:pPr>
            <a:r>
              <a:rPr lang="de-DE" sz="1800" dirty="0"/>
              <a:t>Keine individuelle und vorausschauende Gestaltung! </a:t>
            </a:r>
            <a:endParaRPr lang="de-DE" sz="1800" dirty="0" smtClean="0"/>
          </a:p>
          <a:p>
            <a:pPr marL="285750" indent="-285750">
              <a:buFont typeface="Wingdings" panose="05000000000000000000" pitchFamily="2" charset="2"/>
              <a:buChar char="§"/>
            </a:pPr>
            <a:r>
              <a:rPr lang="de-DE" sz="1800" dirty="0" smtClean="0"/>
              <a:t>Starres </a:t>
            </a:r>
            <a:r>
              <a:rPr lang="de-DE" sz="1800" dirty="0"/>
              <a:t>System</a:t>
            </a:r>
            <a:r>
              <a:rPr lang="de-DE" sz="1800" dirty="0" smtClean="0"/>
              <a:t>, </a:t>
            </a:r>
            <a:r>
              <a:rPr lang="de-DE" sz="1800" dirty="0"/>
              <a:t>wer wie viel bekommt. </a:t>
            </a:r>
            <a:endParaRPr lang="de-DE" sz="1800" dirty="0" smtClean="0"/>
          </a:p>
          <a:p>
            <a:pPr marL="285750" indent="-285750">
              <a:buFont typeface="Wingdings" panose="05000000000000000000" pitchFamily="2" charset="2"/>
              <a:buChar char="§"/>
            </a:pPr>
            <a:r>
              <a:rPr lang="de-DE" sz="1800" dirty="0" smtClean="0"/>
              <a:t>Moderne </a:t>
            </a:r>
            <a:r>
              <a:rPr lang="de-DE" sz="1800" dirty="0"/>
              <a:t>Patchwork-Familien werden nicht angemessen </a:t>
            </a:r>
            <a:r>
              <a:rPr lang="de-DE" sz="1800" dirty="0" smtClean="0"/>
              <a:t>berücksichtigt</a:t>
            </a:r>
            <a:r>
              <a:rPr lang="de-DE" sz="1800" dirty="0"/>
              <a:t>. </a:t>
            </a:r>
            <a:endParaRPr lang="de-DE" sz="1800" dirty="0" smtClean="0"/>
          </a:p>
          <a:p>
            <a:pPr marL="285750" indent="-285750">
              <a:buFont typeface="Wingdings" panose="05000000000000000000" pitchFamily="2" charset="2"/>
              <a:buChar char="§"/>
            </a:pPr>
            <a:r>
              <a:rPr lang="de-DE" sz="1800" dirty="0" smtClean="0"/>
              <a:t>Nicht </a:t>
            </a:r>
            <a:r>
              <a:rPr lang="de-DE" sz="1800" dirty="0"/>
              <a:t>verheiratete Lebenspartner werden nicht </a:t>
            </a:r>
            <a:r>
              <a:rPr lang="de-DE" sz="1800" dirty="0" smtClean="0"/>
              <a:t>berücksichtigt</a:t>
            </a:r>
            <a:r>
              <a:rPr lang="de-DE" sz="1800" dirty="0"/>
              <a:t>. </a:t>
            </a:r>
            <a:endParaRPr lang="de-DE" sz="1800" dirty="0" smtClean="0"/>
          </a:p>
          <a:p>
            <a:pPr marL="285750" indent="-285750">
              <a:buFont typeface="Wingdings" panose="05000000000000000000" pitchFamily="2" charset="2"/>
              <a:buChar char="§"/>
            </a:pPr>
            <a:r>
              <a:rPr lang="de-DE" sz="1800" dirty="0" smtClean="0"/>
              <a:t>Andere </a:t>
            </a:r>
            <a:r>
              <a:rPr lang="de-DE" sz="1800" dirty="0"/>
              <a:t>liebe und wichtige Menschen werden nicht </a:t>
            </a:r>
            <a:r>
              <a:rPr lang="de-DE" sz="1800" dirty="0" smtClean="0"/>
              <a:t>berücksichtigt</a:t>
            </a:r>
            <a:r>
              <a:rPr lang="de-DE" sz="1800" dirty="0"/>
              <a:t>. </a:t>
            </a:r>
            <a:endParaRPr lang="de-DE" sz="1800" dirty="0" smtClean="0"/>
          </a:p>
          <a:p>
            <a:pPr marL="285750" indent="-285750">
              <a:buFont typeface="Wingdings" panose="05000000000000000000" pitchFamily="2" charset="2"/>
              <a:buChar char="§"/>
            </a:pPr>
            <a:r>
              <a:rPr lang="de-DE" sz="1800" dirty="0" smtClean="0"/>
              <a:t>Die </a:t>
            </a:r>
            <a:r>
              <a:rPr lang="de-DE" sz="1800" dirty="0"/>
              <a:t>gesetzliche Erbfolge ist </a:t>
            </a:r>
            <a:r>
              <a:rPr lang="de-DE" sz="1800" dirty="0" smtClean="0"/>
              <a:t>häufig </a:t>
            </a:r>
            <a:r>
              <a:rPr lang="de-DE" sz="1800" dirty="0"/>
              <a:t>nicht in der Familie besprochen und kann in der Praxis leicht </a:t>
            </a:r>
            <a:r>
              <a:rPr lang="de-DE" sz="1800" dirty="0" smtClean="0"/>
              <a:t>zu Streit führen.</a:t>
            </a:r>
            <a:endParaRPr lang="de-DE" sz="1800" dirty="0"/>
          </a:p>
          <a:p>
            <a:pPr marL="285750" indent="-285750">
              <a:buFont typeface="Wingdings" panose="05000000000000000000" pitchFamily="2" charset="2"/>
              <a:buChar char="§"/>
            </a:pPr>
            <a:r>
              <a:rPr lang="de-DE" sz="1800" dirty="0"/>
              <a:t>Der Erblasser bereitet keine Freude zu Lebzeiten durch Schenkung. </a:t>
            </a:r>
          </a:p>
          <a:p>
            <a:pPr marL="285750" indent="-285750">
              <a:buFont typeface="Wingdings" panose="05000000000000000000" pitchFamily="2" charset="2"/>
              <a:buChar char="§"/>
            </a:pPr>
            <a:r>
              <a:rPr lang="de-DE" sz="1800" dirty="0"/>
              <a:t>Ohne Schenkungen ist auch keine </a:t>
            </a:r>
            <a:r>
              <a:rPr lang="de-DE" sz="1800" dirty="0" smtClean="0"/>
              <a:t>erbschaftsteuerrechtliche </a:t>
            </a:r>
            <a:r>
              <a:rPr lang="de-DE" sz="1800" dirty="0"/>
              <a:t>Gestaltung </a:t>
            </a:r>
            <a:r>
              <a:rPr lang="de-DE" sz="1800" dirty="0" smtClean="0"/>
              <a:t>möglich</a:t>
            </a:r>
            <a:r>
              <a:rPr lang="de-DE" sz="1800" dirty="0"/>
              <a:t>! </a:t>
            </a:r>
          </a:p>
          <a:p>
            <a:pPr marL="285750" indent="-285750">
              <a:buFont typeface="Wingdings" panose="05000000000000000000" pitchFamily="2" charset="2"/>
              <a:buChar char="§"/>
            </a:pPr>
            <a:r>
              <a:rPr lang="de-DE" sz="1800" dirty="0"/>
              <a:t>Erben zahlen die volle Erbschaftsteuer, wenn die Freibetrage ü</a:t>
            </a:r>
            <a:r>
              <a:rPr lang="de-DE" sz="1800" dirty="0" smtClean="0"/>
              <a:t>berschritten </a:t>
            </a:r>
            <a:r>
              <a:rPr lang="de-DE" sz="1800" dirty="0"/>
              <a:t>werden! </a:t>
            </a: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Gesetzliche Erbfolge</a:t>
            </a:r>
            <a:endParaRPr lang="de-DE" b="1" dirty="0"/>
          </a:p>
        </p:txBody>
      </p:sp>
    </p:spTree>
    <p:extLst>
      <p:ext uri="{BB962C8B-B14F-4D97-AF65-F5344CB8AC3E}">
        <p14:creationId xmlns:p14="http://schemas.microsoft.com/office/powerpoint/2010/main" val="3844432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1608151"/>
            <a:ext cx="9518215" cy="4574426"/>
          </a:xfrm>
          <a:prstGeom prst="rect">
            <a:avLst/>
          </a:prstGeom>
        </p:spPr>
      </p:pic>
    </p:spTree>
    <p:extLst>
      <p:ext uri="{BB962C8B-B14F-4D97-AF65-F5344CB8AC3E}">
        <p14:creationId xmlns:p14="http://schemas.microsoft.com/office/powerpoint/2010/main" val="9369742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4" name="Grafik 3"/>
          <p:cNvPicPr>
            <a:picLocks noChangeAspect="1"/>
          </p:cNvPicPr>
          <p:nvPr/>
        </p:nvPicPr>
        <p:blipFill>
          <a:blip r:embed="rId2"/>
          <a:stretch>
            <a:fillRect/>
          </a:stretch>
        </p:blipFill>
        <p:spPr>
          <a:xfrm>
            <a:off x="369358" y="1660248"/>
            <a:ext cx="9049772" cy="4667993"/>
          </a:xfrm>
          <a:prstGeom prst="rect">
            <a:avLst/>
          </a:prstGeom>
        </p:spPr>
      </p:pic>
    </p:spTree>
    <p:extLst>
      <p:ext uri="{BB962C8B-B14F-4D97-AF65-F5344CB8AC3E}">
        <p14:creationId xmlns:p14="http://schemas.microsoft.com/office/powerpoint/2010/main" val="1395211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extplatzhalter 3"/>
          <p:cNvSpPr>
            <a:spLocks noGrp="1"/>
          </p:cNvSpPr>
          <p:nvPr>
            <p:ph type="body" sz="half" idx="2"/>
          </p:nvPr>
        </p:nvSpPr>
        <p:spPr>
          <a:xfrm>
            <a:off x="369358" y="1646645"/>
            <a:ext cx="5667300" cy="4559946"/>
          </a:xfrm>
          <a:solidFill>
            <a:schemeClr val="accent3">
              <a:lumMod val="20000"/>
              <a:lumOff val="80000"/>
            </a:schemeClr>
          </a:solidFill>
        </p:spPr>
        <p:txBody>
          <a:bodyPr/>
          <a:lstStyle/>
          <a:p>
            <a:r>
              <a:rPr lang="de-DE" sz="3200" b="1" dirty="0" smtClean="0"/>
              <a:t>Erbquote</a:t>
            </a:r>
          </a:p>
          <a:p>
            <a:r>
              <a:rPr lang="de-DE" sz="3200" b="1" dirty="0" smtClean="0"/>
              <a:t>Kinder und Enkelkinder</a:t>
            </a:r>
          </a:p>
          <a:p>
            <a:endParaRPr lang="de-DE" dirty="0"/>
          </a:p>
          <a:p>
            <a:r>
              <a:rPr lang="de-DE" dirty="0" smtClean="0"/>
              <a:t>Der Verstorbene hinterlässt eine Tochter. Seine Ehefrau und sein Sohn sind bereits verstorben.</a:t>
            </a:r>
          </a:p>
          <a:p>
            <a:r>
              <a:rPr lang="de-DE" dirty="0" smtClean="0"/>
              <a:t>Sein Sohn hat zwei Kinder.</a:t>
            </a:r>
          </a:p>
          <a:p>
            <a:endParaRPr lang="de-DE" dirty="0"/>
          </a:p>
          <a:p>
            <a:r>
              <a:rPr lang="de-DE" dirty="0" smtClean="0"/>
              <a:t>Wer erbt wieviel?</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spTree>
    <p:extLst>
      <p:ext uri="{BB962C8B-B14F-4D97-AF65-F5344CB8AC3E}">
        <p14:creationId xmlns:p14="http://schemas.microsoft.com/office/powerpoint/2010/main" val="2837680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5" name="Titel 4"/>
          <p:cNvSpPr>
            <a:spLocks noGrp="1"/>
          </p:cNvSpPr>
          <p:nvPr>
            <p:ph type="title"/>
          </p:nvPr>
        </p:nvSpPr>
        <p:spPr>
          <a:xfrm>
            <a:off x="369358" y="113010"/>
            <a:ext cx="10314206" cy="1325563"/>
          </a:xfrm>
        </p:spPr>
        <p:txBody>
          <a:bodyPr/>
          <a:lstStyle/>
          <a:p>
            <a:endParaRPr lang="de-DE" b="1" dirty="0"/>
          </a:p>
        </p:txBody>
      </p:sp>
      <p:sp>
        <p:nvSpPr>
          <p:cNvPr id="3" name="Textplatzhalter 2"/>
          <p:cNvSpPr>
            <a:spLocks noGrp="1"/>
          </p:cNvSpPr>
          <p:nvPr>
            <p:ph type="body" sz="half" idx="2"/>
          </p:nvPr>
        </p:nvSpPr>
        <p:spPr>
          <a:xfrm>
            <a:off x="979136" y="2148795"/>
            <a:ext cx="4839037" cy="3811588"/>
          </a:xfrm>
        </p:spPr>
        <p:txBody>
          <a:bodyPr/>
          <a:lstStyle/>
          <a:p>
            <a:endParaRPr lang="de-DE" dirty="0" smtClean="0"/>
          </a:p>
          <a:p>
            <a:r>
              <a:rPr lang="de-DE" dirty="0" smtClean="0"/>
              <a:t>„</a:t>
            </a:r>
            <a:r>
              <a:rPr lang="de-DE" sz="2600" dirty="0" smtClean="0"/>
              <a:t>Wer </a:t>
            </a:r>
            <a:r>
              <a:rPr lang="de-DE" sz="2600" dirty="0"/>
              <a:t>in einem Testament </a:t>
            </a:r>
            <a:r>
              <a:rPr lang="de-DE" sz="2600" dirty="0" smtClean="0"/>
              <a:t>nicht bedacht </a:t>
            </a:r>
            <a:r>
              <a:rPr lang="de-DE" sz="2600" dirty="0"/>
              <a:t>worden ist, findet </a:t>
            </a:r>
            <a:r>
              <a:rPr lang="de-DE" sz="2600" dirty="0" smtClean="0"/>
              <a:t>Trost  im </a:t>
            </a:r>
            <a:r>
              <a:rPr lang="de-DE" sz="2600" dirty="0"/>
              <a:t>Gedanken, dass </a:t>
            </a:r>
            <a:r>
              <a:rPr lang="de-DE" sz="2600" dirty="0" smtClean="0"/>
              <a:t>der Verstorbene </a:t>
            </a:r>
            <a:r>
              <a:rPr lang="de-DE" sz="2600" dirty="0"/>
              <a:t>ihm vermutlich </a:t>
            </a:r>
            <a:r>
              <a:rPr lang="de-DE" sz="2600" dirty="0" smtClean="0"/>
              <a:t>die Erbschaftsteuer </a:t>
            </a:r>
            <a:r>
              <a:rPr lang="de-DE" sz="2600" dirty="0"/>
              <a:t>sparen wollte</a:t>
            </a:r>
            <a:r>
              <a:rPr lang="de-DE" sz="2600" dirty="0" smtClean="0"/>
              <a:t>.“</a:t>
            </a:r>
          </a:p>
          <a:p>
            <a:endParaRPr lang="de-DE" sz="2400" dirty="0"/>
          </a:p>
          <a:p>
            <a:r>
              <a:rPr lang="de-DE" sz="1400" i="1" dirty="0" smtClean="0"/>
              <a:t>Sir Peter Ustinov</a:t>
            </a:r>
            <a:endParaRPr lang="de-DE" sz="1400" i="1" dirty="0"/>
          </a:p>
        </p:txBody>
      </p:sp>
      <p:pic>
        <p:nvPicPr>
          <p:cNvPr id="6" name="Grafik 5"/>
          <p:cNvPicPr>
            <a:picLocks noChangeAspect="1"/>
          </p:cNvPicPr>
          <p:nvPr/>
        </p:nvPicPr>
        <p:blipFill>
          <a:blip r:embed="rId2"/>
          <a:stretch>
            <a:fillRect/>
          </a:stretch>
        </p:blipFill>
        <p:spPr>
          <a:xfrm>
            <a:off x="7113673" y="1910677"/>
            <a:ext cx="3654803" cy="4287824"/>
          </a:xfrm>
          <a:prstGeom prst="rect">
            <a:avLst/>
          </a:prstGeom>
        </p:spPr>
      </p:pic>
    </p:spTree>
    <p:extLst>
      <p:ext uri="{BB962C8B-B14F-4D97-AF65-F5344CB8AC3E}">
        <p14:creationId xmlns:p14="http://schemas.microsoft.com/office/powerpoint/2010/main" val="1937656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extplatzhalter 3"/>
          <p:cNvSpPr>
            <a:spLocks noGrp="1"/>
          </p:cNvSpPr>
          <p:nvPr>
            <p:ph type="body" sz="half" idx="2"/>
          </p:nvPr>
        </p:nvSpPr>
        <p:spPr>
          <a:xfrm>
            <a:off x="369358" y="1646645"/>
            <a:ext cx="5667300" cy="4559946"/>
          </a:xfrm>
          <a:solidFill>
            <a:schemeClr val="accent3">
              <a:lumMod val="20000"/>
              <a:lumOff val="80000"/>
            </a:schemeClr>
          </a:solidFill>
        </p:spPr>
        <p:txBody>
          <a:bodyPr/>
          <a:lstStyle/>
          <a:p>
            <a:r>
              <a:rPr lang="de-DE" sz="3200" b="1" dirty="0" smtClean="0"/>
              <a:t>Erbquote</a:t>
            </a:r>
          </a:p>
          <a:p>
            <a:r>
              <a:rPr lang="de-DE" sz="3200" b="1" dirty="0" smtClean="0"/>
              <a:t>Kinder und Enkelkinder</a:t>
            </a:r>
          </a:p>
          <a:p>
            <a:endParaRPr lang="de-DE" dirty="0"/>
          </a:p>
          <a:p>
            <a:r>
              <a:rPr lang="de-DE" dirty="0" smtClean="0"/>
              <a:t>Der Verstorbene hinterlässt eine Tochter. Seine Ehefrau und sein Sohn sind bereits verstorben.</a:t>
            </a:r>
          </a:p>
          <a:p>
            <a:r>
              <a:rPr lang="de-DE" dirty="0" smtClean="0"/>
              <a:t>Sein Sohn hat zwei Kinder.</a:t>
            </a:r>
          </a:p>
          <a:p>
            <a:endParaRPr lang="de-DE" dirty="0"/>
          </a:p>
          <a:p>
            <a:r>
              <a:rPr lang="de-DE" dirty="0" smtClean="0"/>
              <a:t>Wer erbt wieviel?</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6673020" y="1957848"/>
            <a:ext cx="5449060" cy="4248743"/>
          </a:xfrm>
          <a:prstGeom prst="rect">
            <a:avLst/>
          </a:prstGeom>
        </p:spPr>
      </p:pic>
    </p:spTree>
    <p:extLst>
      <p:ext uri="{BB962C8B-B14F-4D97-AF65-F5344CB8AC3E}">
        <p14:creationId xmlns:p14="http://schemas.microsoft.com/office/powerpoint/2010/main" val="22262170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9" y="1607136"/>
            <a:ext cx="9122600" cy="4736603"/>
          </a:xfrm>
          <a:prstGeom prst="rect">
            <a:avLst/>
          </a:prstGeom>
        </p:spPr>
      </p:pic>
    </p:spTree>
    <p:extLst>
      <p:ext uri="{BB962C8B-B14F-4D97-AF65-F5344CB8AC3E}">
        <p14:creationId xmlns:p14="http://schemas.microsoft.com/office/powerpoint/2010/main" val="3894438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extplatzhalter 3"/>
          <p:cNvSpPr>
            <a:spLocks noGrp="1"/>
          </p:cNvSpPr>
          <p:nvPr>
            <p:ph type="body" sz="half" idx="2"/>
          </p:nvPr>
        </p:nvSpPr>
        <p:spPr>
          <a:xfrm>
            <a:off x="369358" y="1646645"/>
            <a:ext cx="5667300" cy="4559946"/>
          </a:xfrm>
          <a:solidFill>
            <a:schemeClr val="accent3">
              <a:lumMod val="20000"/>
              <a:lumOff val="80000"/>
            </a:schemeClr>
          </a:solidFill>
        </p:spPr>
        <p:txBody>
          <a:bodyPr/>
          <a:lstStyle/>
          <a:p>
            <a:r>
              <a:rPr lang="de-DE" sz="3200" b="1" dirty="0" smtClean="0"/>
              <a:t>Erbquote</a:t>
            </a:r>
          </a:p>
          <a:p>
            <a:r>
              <a:rPr lang="de-DE" sz="3200" b="1" dirty="0" smtClean="0"/>
              <a:t>Geschwister</a:t>
            </a:r>
          </a:p>
          <a:p>
            <a:endParaRPr lang="de-DE" dirty="0"/>
          </a:p>
          <a:p>
            <a:r>
              <a:rPr lang="de-DE" dirty="0" smtClean="0"/>
              <a:t>Der Verstorbene war nicht verheiratet und hatte keine Kinder. Er hat drei Geschwister und der Vater war bereits tot.</a:t>
            </a:r>
          </a:p>
          <a:p>
            <a:endParaRPr lang="de-DE" dirty="0"/>
          </a:p>
          <a:p>
            <a:r>
              <a:rPr lang="de-DE" dirty="0" smtClean="0"/>
              <a:t>Wer erbt wieviel?</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spTree>
    <p:extLst>
      <p:ext uri="{BB962C8B-B14F-4D97-AF65-F5344CB8AC3E}">
        <p14:creationId xmlns:p14="http://schemas.microsoft.com/office/powerpoint/2010/main" val="35188370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extplatzhalter 3"/>
          <p:cNvSpPr>
            <a:spLocks noGrp="1"/>
          </p:cNvSpPr>
          <p:nvPr>
            <p:ph type="body" sz="half" idx="2"/>
          </p:nvPr>
        </p:nvSpPr>
        <p:spPr>
          <a:xfrm>
            <a:off x="369358" y="1646645"/>
            <a:ext cx="5667300" cy="4559946"/>
          </a:xfrm>
          <a:solidFill>
            <a:schemeClr val="accent3">
              <a:lumMod val="20000"/>
              <a:lumOff val="80000"/>
            </a:schemeClr>
          </a:solidFill>
        </p:spPr>
        <p:txBody>
          <a:bodyPr/>
          <a:lstStyle/>
          <a:p>
            <a:r>
              <a:rPr lang="de-DE" sz="3200" b="1" dirty="0" smtClean="0"/>
              <a:t>Erbquote</a:t>
            </a:r>
          </a:p>
          <a:p>
            <a:r>
              <a:rPr lang="de-DE" sz="3200" b="1" dirty="0" smtClean="0"/>
              <a:t>Geschwister</a:t>
            </a:r>
          </a:p>
          <a:p>
            <a:endParaRPr lang="de-DE" dirty="0"/>
          </a:p>
          <a:p>
            <a:r>
              <a:rPr lang="de-DE" dirty="0" smtClean="0"/>
              <a:t>Der Verstorbene war nicht verheiratet und hatte keine Kinder. Er hat drei Geschwister und der Vater war bereits tot.</a:t>
            </a:r>
          </a:p>
          <a:p>
            <a:endParaRPr lang="de-DE" dirty="0"/>
          </a:p>
          <a:p>
            <a:r>
              <a:rPr lang="de-DE" dirty="0" smtClean="0"/>
              <a:t>Wer erbt wieviel?</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6" name="Grafik 5"/>
          <p:cNvPicPr>
            <a:picLocks noChangeAspect="1"/>
          </p:cNvPicPr>
          <p:nvPr/>
        </p:nvPicPr>
        <p:blipFill>
          <a:blip r:embed="rId2"/>
          <a:stretch>
            <a:fillRect/>
          </a:stretch>
        </p:blipFill>
        <p:spPr>
          <a:xfrm>
            <a:off x="6349905" y="1874781"/>
            <a:ext cx="5172797" cy="4477375"/>
          </a:xfrm>
          <a:prstGeom prst="rect">
            <a:avLst/>
          </a:prstGeom>
        </p:spPr>
      </p:pic>
    </p:spTree>
    <p:extLst>
      <p:ext uri="{BB962C8B-B14F-4D97-AF65-F5344CB8AC3E}">
        <p14:creationId xmlns:p14="http://schemas.microsoft.com/office/powerpoint/2010/main" val="18231988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Eheliche Güterstände</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279208"/>
            <a:ext cx="11192161" cy="3927383"/>
          </a:xfrm>
          <a:prstGeom prst="rect">
            <a:avLst/>
          </a:prstGeom>
        </p:spPr>
      </p:pic>
    </p:spTree>
    <p:extLst>
      <p:ext uri="{BB962C8B-B14F-4D97-AF65-F5344CB8AC3E}">
        <p14:creationId xmlns:p14="http://schemas.microsoft.com/office/powerpoint/2010/main" val="24380435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Definition Zugewinn</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6" name="Grafik 5"/>
          <p:cNvPicPr>
            <a:picLocks noChangeAspect="1"/>
          </p:cNvPicPr>
          <p:nvPr/>
        </p:nvPicPr>
        <p:blipFill>
          <a:blip r:embed="rId2"/>
          <a:stretch>
            <a:fillRect/>
          </a:stretch>
        </p:blipFill>
        <p:spPr>
          <a:xfrm>
            <a:off x="369358" y="2253164"/>
            <a:ext cx="3820058" cy="3953427"/>
          </a:xfrm>
          <a:prstGeom prst="rect">
            <a:avLst/>
          </a:prstGeom>
        </p:spPr>
      </p:pic>
      <p:pic>
        <p:nvPicPr>
          <p:cNvPr id="7" name="Grafik 6"/>
          <p:cNvPicPr>
            <a:picLocks noChangeAspect="1"/>
          </p:cNvPicPr>
          <p:nvPr/>
        </p:nvPicPr>
        <p:blipFill>
          <a:blip r:embed="rId3"/>
          <a:stretch>
            <a:fillRect/>
          </a:stretch>
        </p:blipFill>
        <p:spPr>
          <a:xfrm>
            <a:off x="5086153" y="2253164"/>
            <a:ext cx="5597411" cy="3933560"/>
          </a:xfrm>
          <a:prstGeom prst="rect">
            <a:avLst/>
          </a:prstGeom>
        </p:spPr>
      </p:pic>
    </p:spTree>
    <p:extLst>
      <p:ext uri="{BB962C8B-B14F-4D97-AF65-F5344CB8AC3E}">
        <p14:creationId xmlns:p14="http://schemas.microsoft.com/office/powerpoint/2010/main" val="30875010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Zugewinn-Ausgleich</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395694"/>
            <a:ext cx="10155413" cy="3810897"/>
          </a:xfrm>
          <a:prstGeom prst="rect">
            <a:avLst/>
          </a:prstGeom>
        </p:spPr>
      </p:pic>
    </p:spTree>
    <p:extLst>
      <p:ext uri="{BB962C8B-B14F-4D97-AF65-F5344CB8AC3E}">
        <p14:creationId xmlns:p14="http://schemas.microsoft.com/office/powerpoint/2010/main" val="42384780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4" name="Textplatzhalter 3"/>
          <p:cNvSpPr>
            <a:spLocks noGrp="1"/>
          </p:cNvSpPr>
          <p:nvPr>
            <p:ph type="body" sz="half" idx="2"/>
          </p:nvPr>
        </p:nvSpPr>
        <p:spPr>
          <a:xfrm>
            <a:off x="369358" y="1526720"/>
            <a:ext cx="11454222" cy="4825435"/>
          </a:xfrm>
          <a:solidFill>
            <a:schemeClr val="bg1"/>
          </a:solidFill>
        </p:spPr>
        <p:txBody>
          <a:bodyPr/>
          <a:lstStyle/>
          <a:p>
            <a:r>
              <a:rPr lang="de-DE" sz="2400" b="1" dirty="0" smtClean="0"/>
              <a:t>Gütertrennung</a:t>
            </a:r>
          </a:p>
          <a:p>
            <a:r>
              <a:rPr lang="de-DE" sz="2400" dirty="0"/>
              <a:t>Die Gütertrennung kann nur durch einen notariellen Vertrag (Ehevertrag) vereinbart werden. Jeder Ehegatte muss sein Vermögen selbst verwalten. Das gilt für bereits bei Eheschluss vorhandenes Vermögen wie auch für das während der Ehezeit erworbene Vermögen</a:t>
            </a:r>
            <a:r>
              <a:rPr lang="de-DE" sz="2400" dirty="0" smtClean="0"/>
              <a:t>.</a:t>
            </a:r>
          </a:p>
          <a:p>
            <a:endParaRPr lang="de-DE" sz="2400" dirty="0" smtClean="0"/>
          </a:p>
          <a:p>
            <a:r>
              <a:rPr lang="de-DE" sz="2400" b="1" dirty="0" smtClean="0"/>
              <a:t>Gütergemeinschaft</a:t>
            </a:r>
          </a:p>
          <a:p>
            <a:r>
              <a:rPr lang="de-DE" sz="2400" dirty="0"/>
              <a:t>Die Gütergemeinschaft ist wie die Gütertrennung ein familienrechtlicher Güterstand zwischen Eheleuten oder eingetragenen Lebenspartnern. Wenn die Eheleute im Ehevertrag eine Gütergemeinschaft vereinbaren, wird alles, was während der Ehe erworben wird, gemeinschaftliches Vermögen der Ehegatten. Dadurch ergeben sich eher Streitfälle und die rechtlichen Vorschriften sind auch kompliziert, so dass diese Form des Güterstandes zu Recht nur selten gewählt wird.</a:t>
            </a:r>
            <a:endParaRPr lang="de-DE" sz="2400" b="1" dirty="0"/>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Ehevertrag</a:t>
            </a:r>
            <a:endParaRPr lang="de-DE" b="1" dirty="0"/>
          </a:p>
        </p:txBody>
      </p:sp>
    </p:spTree>
    <p:extLst>
      <p:ext uri="{BB962C8B-B14F-4D97-AF65-F5344CB8AC3E}">
        <p14:creationId xmlns:p14="http://schemas.microsoft.com/office/powerpoint/2010/main" val="28920469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Übersicht Erbschaft- und Schenkungssteuer</a:t>
            </a:r>
            <a:endParaRPr lang="de-DE" b="1" dirty="0"/>
          </a:p>
        </p:txBody>
      </p:sp>
      <p:pic>
        <p:nvPicPr>
          <p:cNvPr id="3" name="Grafik 2"/>
          <p:cNvPicPr>
            <a:picLocks noChangeAspect="1"/>
          </p:cNvPicPr>
          <p:nvPr/>
        </p:nvPicPr>
        <p:blipFill>
          <a:blip r:embed="rId2"/>
          <a:stretch>
            <a:fillRect/>
          </a:stretch>
        </p:blipFill>
        <p:spPr>
          <a:xfrm>
            <a:off x="487377" y="1512068"/>
            <a:ext cx="8405842" cy="4901812"/>
          </a:xfrm>
          <a:prstGeom prst="rect">
            <a:avLst/>
          </a:prstGeom>
        </p:spPr>
      </p:pic>
      <p:sp>
        <p:nvSpPr>
          <p:cNvPr id="4" name="Textfeld 3"/>
          <p:cNvSpPr txBox="1"/>
          <p:nvPr/>
        </p:nvSpPr>
        <p:spPr>
          <a:xfrm>
            <a:off x="8893219" y="1517960"/>
            <a:ext cx="2930361" cy="4770537"/>
          </a:xfrm>
          <a:prstGeom prst="rect">
            <a:avLst/>
          </a:prstGeom>
          <a:noFill/>
        </p:spPr>
        <p:txBody>
          <a:bodyPr wrap="square" rtlCol="0">
            <a:spAutoFit/>
          </a:bodyPr>
          <a:lstStyle/>
          <a:p>
            <a:r>
              <a:rPr lang="de-DE" sz="1600" u="sng" dirty="0" smtClean="0"/>
              <a:t>Steuerklasse I:</a:t>
            </a:r>
          </a:p>
          <a:p>
            <a:r>
              <a:rPr lang="de-DE" sz="1600" dirty="0" smtClean="0"/>
              <a:t>Ehegatten, eingetragene Lebenspartner, Kinder, Stiefkinder, Enkel, Eltern und Großeltern (nur im Erbfall)</a:t>
            </a:r>
          </a:p>
          <a:p>
            <a:endParaRPr lang="de-DE" sz="1600" dirty="0" smtClean="0"/>
          </a:p>
          <a:p>
            <a:r>
              <a:rPr lang="de-DE" sz="1600" u="sng" dirty="0" smtClean="0"/>
              <a:t>Steuerklasse II:</a:t>
            </a:r>
          </a:p>
          <a:p>
            <a:r>
              <a:rPr lang="de-DE" sz="1600" dirty="0" smtClean="0"/>
              <a:t>Eltern und Großeltern (nur bei Schenkung), Schwiegereltern, Schwiegerkinder, Geschwister, Stiefeltern, Nichten, Neffen, geschiedene Ehegatten</a:t>
            </a:r>
          </a:p>
          <a:p>
            <a:endParaRPr lang="de-DE" sz="1600" dirty="0" smtClean="0"/>
          </a:p>
          <a:p>
            <a:r>
              <a:rPr lang="de-DE" sz="1600" u="sng" dirty="0" smtClean="0"/>
              <a:t>Steuerklasse III:</a:t>
            </a:r>
          </a:p>
          <a:p>
            <a:r>
              <a:rPr lang="de-DE" sz="1600" dirty="0" smtClean="0"/>
              <a:t>Alle übrigen Erwerber</a:t>
            </a:r>
          </a:p>
          <a:p>
            <a:endParaRPr lang="de-DE" sz="1600" dirty="0"/>
          </a:p>
          <a:p>
            <a:r>
              <a:rPr lang="de-DE" sz="1600" dirty="0" smtClean="0"/>
              <a:t>Die </a:t>
            </a:r>
            <a:r>
              <a:rPr lang="de-DE" sz="1600" b="1" dirty="0" smtClean="0"/>
              <a:t>Freibeträge</a:t>
            </a:r>
            <a:r>
              <a:rPr lang="de-DE" sz="1600" dirty="0" smtClean="0"/>
              <a:t> stehen alle 10 Jahre zur Verfügung.</a:t>
            </a:r>
            <a:endParaRPr lang="de-DE" sz="1600" dirty="0"/>
          </a:p>
        </p:txBody>
      </p:sp>
    </p:spTree>
    <p:extLst>
      <p:ext uri="{BB962C8B-B14F-4D97-AF65-F5344CB8AC3E}">
        <p14:creationId xmlns:p14="http://schemas.microsoft.com/office/powerpoint/2010/main" val="3142990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4" name="Textplatzhalter 3"/>
          <p:cNvSpPr>
            <a:spLocks noGrp="1"/>
          </p:cNvSpPr>
          <p:nvPr>
            <p:ph type="body" sz="half" idx="2"/>
          </p:nvPr>
        </p:nvSpPr>
        <p:spPr>
          <a:xfrm>
            <a:off x="369358" y="1543367"/>
            <a:ext cx="11343218" cy="5173914"/>
          </a:xfrm>
        </p:spPr>
        <p:txBody>
          <a:bodyPr/>
          <a:lstStyle/>
          <a:p>
            <a:r>
              <a:rPr lang="de-DE" sz="1800" b="1" u="sng" dirty="0" smtClean="0"/>
              <a:t>Teil I</a:t>
            </a:r>
          </a:p>
          <a:p>
            <a:pPr marL="400050" indent="-400050">
              <a:buFont typeface="+mj-lt"/>
              <a:buAutoNum type="arabicPeriod"/>
            </a:pPr>
            <a:r>
              <a:rPr lang="de-DE" sz="1800" dirty="0" smtClean="0"/>
              <a:t>Ausgangssituation, Markt, Potential</a:t>
            </a:r>
            <a:endParaRPr lang="de-DE" sz="1800" dirty="0"/>
          </a:p>
          <a:p>
            <a:pPr marL="400050" indent="-400050">
              <a:buFont typeface="+mj-lt"/>
              <a:buAutoNum type="arabicPeriod"/>
            </a:pPr>
            <a:r>
              <a:rPr lang="de-DE" sz="1800" dirty="0" smtClean="0"/>
              <a:t>Steuerrechtliche und erbrechtliche Grundlagen Teil 1</a:t>
            </a:r>
            <a:endParaRPr lang="de-DE" sz="1800" dirty="0"/>
          </a:p>
          <a:p>
            <a:r>
              <a:rPr lang="de-DE" sz="1800" b="1" u="sng" dirty="0" smtClean="0"/>
              <a:t>Teil II</a:t>
            </a:r>
          </a:p>
          <a:p>
            <a:pPr marL="342900" indent="-342900">
              <a:buFont typeface="+mj-lt"/>
              <a:buAutoNum type="arabicPeriod"/>
            </a:pPr>
            <a:r>
              <a:rPr lang="de-DE" sz="1800" dirty="0"/>
              <a:t>Steuerrechtliche und erbrechtliche Grundlagen Teil </a:t>
            </a:r>
            <a:r>
              <a:rPr lang="de-DE" sz="1800" dirty="0" smtClean="0"/>
              <a:t>2</a:t>
            </a:r>
            <a:endParaRPr lang="de-DE" sz="1800" dirty="0"/>
          </a:p>
          <a:p>
            <a:r>
              <a:rPr lang="de-DE" altLang="de-DE" sz="1800" b="1" u="sng" dirty="0" smtClean="0">
                <a:solidFill>
                  <a:srgbClr val="1D2D4B"/>
                </a:solidFill>
              </a:rPr>
              <a:t>Teil III</a:t>
            </a:r>
          </a:p>
          <a:p>
            <a:pPr marL="342900" indent="-342900">
              <a:buFont typeface="+mj-lt"/>
              <a:buAutoNum type="arabicPeriod"/>
            </a:pPr>
            <a:r>
              <a:rPr lang="de-DE" sz="1800" dirty="0" smtClean="0"/>
              <a:t>Praktische </a:t>
            </a:r>
            <a:r>
              <a:rPr lang="de-DE" sz="1800" dirty="0"/>
              <a:t>Ausgangssituation und systematische Lösungsgestaltung</a:t>
            </a:r>
          </a:p>
          <a:p>
            <a:r>
              <a:rPr lang="de-DE" altLang="de-DE" sz="1800" b="1" u="sng" dirty="0" smtClean="0"/>
              <a:t>Teil IV</a:t>
            </a:r>
            <a:endParaRPr lang="de-DE" altLang="de-DE" sz="1800" b="1" u="sng" dirty="0"/>
          </a:p>
          <a:p>
            <a:pPr marL="342900" indent="-342900">
              <a:buAutoNum type="arabicPeriod"/>
            </a:pPr>
            <a:r>
              <a:rPr lang="de-DE" altLang="de-DE" sz="1800" dirty="0" smtClean="0"/>
              <a:t>Konkrete </a:t>
            </a:r>
            <a:r>
              <a:rPr lang="de-DE" altLang="de-DE" sz="1800" dirty="0"/>
              <a:t>Produktlösungen, Strategien des vertrieblichen </a:t>
            </a:r>
            <a:r>
              <a:rPr lang="de-DE" altLang="de-DE" sz="1800" dirty="0" smtClean="0"/>
              <a:t>Vorgehens</a:t>
            </a:r>
          </a:p>
          <a:p>
            <a:pPr marL="342900" indent="-342900">
              <a:buFont typeface="Arial" panose="020B0604020202020204" pitchFamily="34" charset="0"/>
              <a:buAutoNum type="arabicPeriod"/>
            </a:pPr>
            <a:r>
              <a:rPr lang="de-DE" altLang="de-DE" sz="1800" dirty="0" smtClean="0"/>
              <a:t>Vertriebsansätze</a:t>
            </a:r>
          </a:p>
          <a:p>
            <a:pPr marL="342900" indent="-342900">
              <a:buFont typeface="Arial" panose="020B0604020202020204" pitchFamily="34" charset="0"/>
              <a:buAutoNum type="arabicPeriod"/>
            </a:pPr>
            <a:r>
              <a:rPr lang="de-DE" sz="1800" dirty="0" smtClean="0"/>
              <a:t>Fazit</a:t>
            </a:r>
            <a:endParaRPr lang="de-DE" altLang="de-DE" sz="1800" dirty="0"/>
          </a:p>
          <a:p>
            <a:pPr marL="342900" indent="-342900">
              <a:buAutoNum type="arabicPeriod" startAt="2"/>
            </a:pP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Agenda</a:t>
            </a:r>
            <a:endParaRPr lang="de-DE" b="1" dirty="0"/>
          </a:p>
        </p:txBody>
      </p:sp>
    </p:spTree>
    <p:extLst>
      <p:ext uri="{BB962C8B-B14F-4D97-AF65-F5344CB8AC3E}">
        <p14:creationId xmlns:p14="http://schemas.microsoft.com/office/powerpoint/2010/main" val="2356128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half" idx="2"/>
          </p:nvPr>
        </p:nvSpPr>
        <p:spPr>
          <a:xfrm>
            <a:off x="369358" y="1695766"/>
            <a:ext cx="11343218" cy="4397059"/>
          </a:xfrm>
        </p:spPr>
        <p:txBody>
          <a:bodyPr/>
          <a:lstStyle/>
          <a:p>
            <a:r>
              <a:rPr lang="de-DE" dirty="0" smtClean="0"/>
              <a:t>Aus Kundensicht:</a:t>
            </a:r>
          </a:p>
          <a:p>
            <a:pPr marL="342900" indent="-342900">
              <a:buFont typeface="Arial" panose="020B0604020202020204" pitchFamily="34" charset="0"/>
              <a:buChar char="•"/>
            </a:pPr>
            <a:r>
              <a:rPr lang="de-DE" dirty="0" smtClean="0"/>
              <a:t>Freie Entscheidung über die Verteilung des Vermögens auf die Angehörigen</a:t>
            </a:r>
          </a:p>
          <a:p>
            <a:pPr marL="342900" indent="-342900">
              <a:buFont typeface="Arial" panose="020B0604020202020204" pitchFamily="34" charset="0"/>
              <a:buChar char="•"/>
            </a:pPr>
            <a:r>
              <a:rPr lang="de-DE" dirty="0" smtClean="0"/>
              <a:t>Durch Schenkungen Freude bereiten („Lieber aus der warmen Hand, als aus der kalten“)</a:t>
            </a:r>
          </a:p>
          <a:p>
            <a:pPr marL="342900" indent="-342900">
              <a:buFont typeface="Arial" panose="020B0604020202020204" pitchFamily="34" charset="0"/>
              <a:buChar char="•"/>
            </a:pPr>
            <a:r>
              <a:rPr lang="de-DE" dirty="0" smtClean="0"/>
              <a:t>Streitigkeiten im Erbfall vermeiden</a:t>
            </a:r>
          </a:p>
          <a:p>
            <a:pPr marL="342900" indent="-342900">
              <a:buFont typeface="Arial" panose="020B0604020202020204" pitchFamily="34" charset="0"/>
              <a:buChar char="•"/>
            </a:pPr>
            <a:r>
              <a:rPr lang="de-DE" dirty="0" smtClean="0"/>
              <a:t>Erbschaft- und Schenkungsteuer reduzieren/vermeiden</a:t>
            </a:r>
          </a:p>
          <a:p>
            <a:endParaRPr lang="de-DE" dirty="0"/>
          </a:p>
          <a:p>
            <a:r>
              <a:rPr lang="de-DE" dirty="0" smtClean="0"/>
              <a:t>Aus Beratersicht:</a:t>
            </a:r>
          </a:p>
          <a:p>
            <a:pPr marL="342900" indent="-342900">
              <a:buFont typeface="Arial" panose="020B0604020202020204" pitchFamily="34" charset="0"/>
              <a:buChar char="•"/>
            </a:pPr>
            <a:r>
              <a:rPr lang="de-DE" dirty="0" smtClean="0"/>
              <a:t>Knowhow unter Beweis stellen </a:t>
            </a:r>
            <a:r>
              <a:rPr lang="de-DE" dirty="0" smtClean="0">
                <a:sym typeface="Wingdings" panose="05000000000000000000" pitchFamily="2" charset="2"/>
              </a:rPr>
              <a:t> stärkere </a:t>
            </a:r>
            <a:r>
              <a:rPr lang="de-DE" dirty="0" smtClean="0"/>
              <a:t>Kundenbindung</a:t>
            </a:r>
          </a:p>
          <a:p>
            <a:pPr marL="342900" indent="-342900">
              <a:buFont typeface="Arial" panose="020B0604020202020204" pitchFamily="34" charset="0"/>
              <a:buChar char="•"/>
            </a:pPr>
            <a:r>
              <a:rPr lang="de-DE" dirty="0" smtClean="0"/>
              <a:t>Beschenkter bzw. Erbe ist der Kunde von morgen</a:t>
            </a:r>
          </a:p>
          <a:p>
            <a:pPr marL="342900" indent="-342900">
              <a:buFont typeface="Arial" panose="020B0604020202020204" pitchFamily="34" charset="0"/>
              <a:buChar char="•"/>
            </a:pPr>
            <a:r>
              <a:rPr lang="de-DE" dirty="0" smtClean="0"/>
              <a:t>Ertragspotenzial nutzen</a:t>
            </a:r>
          </a:p>
          <a:p>
            <a:pPr marL="342900" indent="-342900">
              <a:buFont typeface="Arial" panose="020B0604020202020204" pitchFamily="34" charset="0"/>
              <a:buChar char="•"/>
            </a:pPr>
            <a:endParaRPr lang="de-DE" dirty="0"/>
          </a:p>
        </p:txBody>
      </p:sp>
      <p:sp>
        <p:nvSpPr>
          <p:cNvPr id="5" name="Titel 4"/>
          <p:cNvSpPr>
            <a:spLocks noGrp="1"/>
          </p:cNvSpPr>
          <p:nvPr>
            <p:ph type="title"/>
          </p:nvPr>
        </p:nvSpPr>
        <p:spPr/>
        <p:txBody>
          <a:bodyPr/>
          <a:lstStyle/>
          <a:p>
            <a:r>
              <a:rPr lang="de-DE" b="1" dirty="0" smtClean="0"/>
              <a:t>Warum sollten man sich mit dem Thema Erben &amp; Schenken auseinandersetzen?</a:t>
            </a:r>
            <a:endParaRPr lang="de-DE" b="1" dirty="0"/>
          </a:p>
        </p:txBody>
      </p:sp>
    </p:spTree>
    <p:extLst>
      <p:ext uri="{BB962C8B-B14F-4D97-AF65-F5344CB8AC3E}">
        <p14:creationId xmlns:p14="http://schemas.microsoft.com/office/powerpoint/2010/main" val="1832796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Geldvermögen der privaten Haushalte</a:t>
            </a:r>
            <a:endParaRPr lang="de-DE" b="1" dirty="0"/>
          </a:p>
        </p:txBody>
      </p:sp>
      <p:pic>
        <p:nvPicPr>
          <p:cNvPr id="7" name="Grafik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1976" y="1957636"/>
            <a:ext cx="5472112"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08688" y="2384425"/>
            <a:ext cx="5683250"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8995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Steuerpflichtige Vermögensübertragungen gesamt</a:t>
            </a:r>
            <a:endParaRPr lang="de-DE" b="1" dirty="0"/>
          </a:p>
        </p:txBody>
      </p:sp>
      <p:pic>
        <p:nvPicPr>
          <p:cNvPr id="3" name="Grafik 2"/>
          <p:cNvPicPr>
            <a:picLocks noChangeAspect="1"/>
          </p:cNvPicPr>
          <p:nvPr/>
        </p:nvPicPr>
        <p:blipFill>
          <a:blip r:embed="rId2"/>
          <a:stretch>
            <a:fillRect/>
          </a:stretch>
        </p:blipFill>
        <p:spPr>
          <a:xfrm>
            <a:off x="834190" y="1587596"/>
            <a:ext cx="10194758" cy="4615537"/>
          </a:xfrm>
          <a:prstGeom prst="rect">
            <a:avLst/>
          </a:prstGeom>
        </p:spPr>
      </p:pic>
      <p:pic>
        <p:nvPicPr>
          <p:cNvPr id="4" name="Grafik 3"/>
          <p:cNvPicPr>
            <a:picLocks noChangeAspect="1"/>
          </p:cNvPicPr>
          <p:nvPr/>
        </p:nvPicPr>
        <p:blipFill>
          <a:blip r:embed="rId3"/>
          <a:stretch>
            <a:fillRect/>
          </a:stretch>
        </p:blipFill>
        <p:spPr>
          <a:xfrm>
            <a:off x="973555" y="6202931"/>
            <a:ext cx="7886700" cy="514350"/>
          </a:xfrm>
          <a:prstGeom prst="rect">
            <a:avLst/>
          </a:prstGeom>
        </p:spPr>
      </p:pic>
    </p:spTree>
    <p:extLst>
      <p:ext uri="{BB962C8B-B14F-4D97-AF65-F5344CB8AC3E}">
        <p14:creationId xmlns:p14="http://schemas.microsoft.com/office/powerpoint/2010/main" val="4172391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Steuerpflichtige Vermögensübertragungen gesamt</a:t>
            </a:r>
            <a:endParaRPr lang="de-DE" b="1" dirty="0"/>
          </a:p>
        </p:txBody>
      </p:sp>
      <p:pic>
        <p:nvPicPr>
          <p:cNvPr id="6" name="Grafik 5"/>
          <p:cNvPicPr>
            <a:picLocks noChangeAspect="1"/>
          </p:cNvPicPr>
          <p:nvPr/>
        </p:nvPicPr>
        <p:blipFill>
          <a:blip r:embed="rId2"/>
          <a:stretch>
            <a:fillRect/>
          </a:stretch>
        </p:blipFill>
        <p:spPr>
          <a:xfrm>
            <a:off x="778543" y="2261825"/>
            <a:ext cx="4667250" cy="3267075"/>
          </a:xfrm>
          <a:prstGeom prst="rect">
            <a:avLst/>
          </a:prstGeom>
        </p:spPr>
      </p:pic>
      <p:pic>
        <p:nvPicPr>
          <p:cNvPr id="7" name="Grafik 6"/>
          <p:cNvPicPr>
            <a:picLocks noChangeAspect="1"/>
          </p:cNvPicPr>
          <p:nvPr/>
        </p:nvPicPr>
        <p:blipFill>
          <a:blip r:embed="rId3"/>
          <a:stretch>
            <a:fillRect/>
          </a:stretch>
        </p:blipFill>
        <p:spPr>
          <a:xfrm>
            <a:off x="6325853" y="2385651"/>
            <a:ext cx="4657725" cy="3019425"/>
          </a:xfrm>
          <a:prstGeom prst="rect">
            <a:avLst/>
          </a:prstGeom>
        </p:spPr>
      </p:pic>
    </p:spTree>
    <p:extLst>
      <p:ext uri="{BB962C8B-B14F-4D97-AF65-F5344CB8AC3E}">
        <p14:creationId xmlns:p14="http://schemas.microsoft.com/office/powerpoint/2010/main" val="596431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1255809" y="1772218"/>
            <a:ext cx="9791700" cy="4762500"/>
          </a:xfrm>
          <a:prstGeom prst="rect">
            <a:avLst/>
          </a:prstGeom>
        </p:spPr>
      </p:pic>
    </p:spTree>
    <p:extLst>
      <p:ext uri="{BB962C8B-B14F-4D97-AF65-F5344CB8AC3E}">
        <p14:creationId xmlns:p14="http://schemas.microsoft.com/office/powerpoint/2010/main" val="2959341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a:stretch>
            <a:fillRect/>
          </a:stretch>
        </p:blipFill>
        <p:spPr>
          <a:xfrm>
            <a:off x="1176213" y="1637949"/>
            <a:ext cx="9696450" cy="4772025"/>
          </a:xfrm>
          <a:prstGeom prst="rect">
            <a:avLst/>
          </a:prstGeom>
        </p:spPr>
      </p:pic>
    </p:spTree>
    <p:extLst>
      <p:ext uri="{BB962C8B-B14F-4D97-AF65-F5344CB8AC3E}">
        <p14:creationId xmlns:p14="http://schemas.microsoft.com/office/powerpoint/2010/main" val="561341682"/>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635</Words>
  <Application>Microsoft Office PowerPoint</Application>
  <PresentationFormat>Breitbild</PresentationFormat>
  <Paragraphs>142</Paragraphs>
  <Slides>28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vt:i4>
      </vt:variant>
    </vt:vector>
  </HeadingPairs>
  <TitlesOfParts>
    <vt:vector size="33" baseType="lpstr">
      <vt:lpstr>Arial</vt:lpstr>
      <vt:lpstr>Calibri</vt:lpstr>
      <vt:lpstr>Symbol</vt:lpstr>
      <vt:lpstr>Wingdings</vt:lpstr>
      <vt:lpstr>Design_afm</vt:lpstr>
      <vt:lpstr>   </vt:lpstr>
      <vt:lpstr>PowerPoint-Präsentation</vt:lpstr>
      <vt:lpstr>Agenda</vt:lpstr>
      <vt:lpstr>Warum sollten man sich mit dem Thema Erben &amp; Schenken auseinandersetzen?</vt:lpstr>
      <vt:lpstr>Geldvermögen der privaten Haushalte</vt:lpstr>
      <vt:lpstr>Steuerpflichtige Vermögensübertragungen gesamt</vt:lpstr>
      <vt:lpstr>Steuerpflichtige Vermögensübertragungen gesamt</vt:lpstr>
      <vt:lpstr>PowerPoint-Präsentation</vt:lpstr>
      <vt:lpstr>PowerPoint-Präsentation</vt:lpstr>
      <vt:lpstr>PowerPoint-Präsentation</vt:lpstr>
      <vt:lpstr>Festgesetzte Steuer nach Festsetzungsjahren</vt:lpstr>
      <vt:lpstr>PowerPoint-Präsentation</vt:lpstr>
      <vt:lpstr>PowerPoint-Präsentation</vt:lpstr>
      <vt:lpstr>Faustregel:</vt:lpstr>
      <vt:lpstr>Gesetzliche Erbfolge</vt:lpstr>
      <vt:lpstr>Gesetzliche Erbfolge</vt:lpstr>
      <vt:lpstr>Gesetzliches Erbrecht</vt:lpstr>
      <vt:lpstr>Gesetzliches Erbrecht</vt:lpstr>
      <vt:lpstr>Gesetzliches Erbrecht</vt:lpstr>
      <vt:lpstr>Gesetzliches Erbrecht</vt:lpstr>
      <vt:lpstr>Gesetzliches Erbrecht</vt:lpstr>
      <vt:lpstr>Gesetzliches Erbrecht</vt:lpstr>
      <vt:lpstr>Gesetzliches Erbrecht</vt:lpstr>
      <vt:lpstr>Gesetzliches Erbrecht</vt:lpstr>
      <vt:lpstr>Gesetzliches Erbrecht</vt:lpstr>
      <vt:lpstr>Gesetzliches Erbrecht</vt:lpstr>
      <vt:lpstr>Ehevertrag</vt:lpstr>
      <vt:lpstr>Übersicht Erbschaft- und Schenkungssteuer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Juschkus, Heiko</dc:creator>
  <cp:lastModifiedBy>Juschkus, Heiko</cp:lastModifiedBy>
  <cp:revision>2</cp:revision>
  <cp:lastPrinted>2019-08-21T13:01:55Z</cp:lastPrinted>
  <dcterms:created xsi:type="dcterms:W3CDTF">2023-10-27T09:02:04Z</dcterms:created>
  <dcterms:modified xsi:type="dcterms:W3CDTF">2023-10-27T14:35:30Z</dcterms:modified>
</cp:coreProperties>
</file>