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70" r:id="rId2"/>
    <p:sldMasterId id="2147483683" r:id="rId3"/>
    <p:sldMasterId id="2147483692" r:id="rId4"/>
    <p:sldMasterId id="2147483697" r:id="rId5"/>
    <p:sldMasterId id="2147483702" r:id="rId6"/>
    <p:sldMasterId id="2147483711" r:id="rId7"/>
  </p:sldMasterIdLst>
  <p:notesMasterIdLst>
    <p:notesMasterId r:id="rId37"/>
  </p:notesMasterIdLst>
  <p:sldIdLst>
    <p:sldId id="266" r:id="rId8"/>
    <p:sldId id="335" r:id="rId9"/>
    <p:sldId id="336" r:id="rId10"/>
    <p:sldId id="337" r:id="rId11"/>
    <p:sldId id="338" r:id="rId12"/>
    <p:sldId id="339" r:id="rId13"/>
    <p:sldId id="340" r:id="rId14"/>
    <p:sldId id="341" r:id="rId15"/>
    <p:sldId id="342" r:id="rId16"/>
    <p:sldId id="343" r:id="rId17"/>
    <p:sldId id="362" r:id="rId18"/>
    <p:sldId id="363" r:id="rId19"/>
    <p:sldId id="364" r:id="rId20"/>
    <p:sldId id="344" r:id="rId21"/>
    <p:sldId id="345" r:id="rId22"/>
    <p:sldId id="347" r:id="rId23"/>
    <p:sldId id="348" r:id="rId24"/>
    <p:sldId id="349" r:id="rId25"/>
    <p:sldId id="372" r:id="rId26"/>
    <p:sldId id="373" r:id="rId27"/>
    <p:sldId id="351" r:id="rId28"/>
    <p:sldId id="352" r:id="rId29"/>
    <p:sldId id="353" r:id="rId30"/>
    <p:sldId id="371" r:id="rId31"/>
    <p:sldId id="369" r:id="rId32"/>
    <p:sldId id="370" r:id="rId33"/>
    <p:sldId id="360" r:id="rId34"/>
    <p:sldId id="361" r:id="rId35"/>
    <p:sldId id="374" r:id="rId3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120" d="100"/>
          <a:sy n="120" d="100"/>
        </p:scale>
        <p:origin x="120"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5042DB-8102-40CA-AC76-9F0660664EC9}" type="datetimeFigureOut">
              <a:rPr lang="de-DE" smtClean="0"/>
              <a:t>22.08.2018</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850D61-DCC1-4AC2-BC76-69B3EA96299D}" type="slidenum">
              <a:rPr lang="de-DE" smtClean="0"/>
              <a:t>‹Nr.›</a:t>
            </a:fld>
            <a:endParaRPr lang="de-DE"/>
          </a:p>
        </p:txBody>
      </p:sp>
    </p:spTree>
    <p:extLst>
      <p:ext uri="{BB962C8B-B14F-4D97-AF65-F5344CB8AC3E}">
        <p14:creationId xmlns:p14="http://schemas.microsoft.com/office/powerpoint/2010/main" val="1186946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3</a:t>
            </a:fld>
            <a:endParaRPr lang="de-DE" smtClean="0">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smtClean="0"/>
              <a:t>	</a:t>
            </a:r>
          </a:p>
        </p:txBody>
      </p:sp>
    </p:spTree>
    <p:extLst>
      <p:ext uri="{BB962C8B-B14F-4D97-AF65-F5344CB8AC3E}">
        <p14:creationId xmlns:p14="http://schemas.microsoft.com/office/powerpoint/2010/main" val="11096019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876300"/>
            <a:chOff x="0" y="0"/>
            <a:chExt cx="5760" cy="552"/>
          </a:xfrm>
        </p:grpSpPr>
        <p:sp>
          <p:nvSpPr>
            <p:cNvPr id="5" name="Rectangle 3"/>
            <p:cNvSpPr>
              <a:spLocks noChangeArrowheads="1"/>
            </p:cNvSpPr>
            <p:nvPr userDrawn="1"/>
          </p:nvSpPr>
          <p:spPr bwMode="auto">
            <a:xfrm>
              <a:off x="0" y="0"/>
              <a:ext cx="5760"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rgbClr val="1D2D4B"/>
                  </a:solidFill>
                  <a:latin typeface="Arial" panose="020B0604020202020204" pitchFamily="34" charset="0"/>
                  <a:ea typeface="ＭＳ Ｐゴシック" panose="020B0600070205080204" pitchFamily="34" charset="-128"/>
                </a:defRPr>
              </a:lvl1pPr>
              <a:lvl2pPr marL="742950" indent="-285750">
                <a:defRPr sz="1600">
                  <a:solidFill>
                    <a:srgbClr val="1D2D4B"/>
                  </a:solidFill>
                  <a:latin typeface="Arial" panose="020B0604020202020204" pitchFamily="34" charset="0"/>
                  <a:ea typeface="ＭＳ Ｐゴシック" panose="020B0600070205080204" pitchFamily="34" charset="-128"/>
                </a:defRPr>
              </a:lvl2pPr>
              <a:lvl3pPr marL="1143000" indent="-228600">
                <a:defRPr sz="1600">
                  <a:solidFill>
                    <a:srgbClr val="1D2D4B"/>
                  </a:solidFill>
                  <a:latin typeface="Arial" panose="020B0604020202020204" pitchFamily="34" charset="0"/>
                  <a:ea typeface="ＭＳ Ｐゴシック" panose="020B0600070205080204" pitchFamily="34" charset="-128"/>
                </a:defRPr>
              </a:lvl3pPr>
              <a:lvl4pPr marL="1600200" indent="-228600">
                <a:defRPr sz="1600">
                  <a:solidFill>
                    <a:srgbClr val="1D2D4B"/>
                  </a:solidFill>
                  <a:latin typeface="Arial" panose="020B0604020202020204" pitchFamily="34" charset="0"/>
                  <a:ea typeface="ＭＳ Ｐゴシック" panose="020B0600070205080204" pitchFamily="34" charset="-128"/>
                </a:defRPr>
              </a:lvl4pPr>
              <a:lvl5pPr marL="2057400" indent="-228600">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defRPr/>
              </a:pPr>
              <a:endParaRPr lang="de-DE" altLang="de-DE" sz="1600" smtClean="0"/>
            </a:p>
          </p:txBody>
        </p:sp>
        <p:sp>
          <p:nvSpPr>
            <p:cNvPr id="6" name="Rectangle 4"/>
            <p:cNvSpPr>
              <a:spLocks noChangeArrowheads="1"/>
            </p:cNvSpPr>
            <p:nvPr userDrawn="1"/>
          </p:nvSpPr>
          <p:spPr bwMode="auto">
            <a:xfrm>
              <a:off x="0" y="96"/>
              <a:ext cx="5760" cy="456"/>
            </a:xfrm>
            <a:prstGeom prst="rect">
              <a:avLst/>
            </a:prstGeom>
            <a:solidFill>
              <a:srgbClr val="1D2D4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rgbClr val="1D2D4B"/>
                  </a:solidFill>
                  <a:latin typeface="Arial" panose="020B0604020202020204" pitchFamily="34" charset="0"/>
                  <a:ea typeface="ＭＳ Ｐゴシック" panose="020B0600070205080204" pitchFamily="34" charset="-128"/>
                </a:defRPr>
              </a:lvl1pPr>
              <a:lvl2pPr marL="742950" indent="-285750">
                <a:defRPr sz="1600">
                  <a:solidFill>
                    <a:srgbClr val="1D2D4B"/>
                  </a:solidFill>
                  <a:latin typeface="Arial" panose="020B0604020202020204" pitchFamily="34" charset="0"/>
                  <a:ea typeface="ＭＳ Ｐゴシック" panose="020B0600070205080204" pitchFamily="34" charset="-128"/>
                </a:defRPr>
              </a:lvl2pPr>
              <a:lvl3pPr marL="1143000" indent="-228600">
                <a:defRPr sz="1600">
                  <a:solidFill>
                    <a:srgbClr val="1D2D4B"/>
                  </a:solidFill>
                  <a:latin typeface="Arial" panose="020B0604020202020204" pitchFamily="34" charset="0"/>
                  <a:ea typeface="ＭＳ Ｐゴシック" panose="020B0600070205080204" pitchFamily="34" charset="-128"/>
                </a:defRPr>
              </a:lvl3pPr>
              <a:lvl4pPr marL="1600200" indent="-228600">
                <a:defRPr sz="1600">
                  <a:solidFill>
                    <a:srgbClr val="1D2D4B"/>
                  </a:solidFill>
                  <a:latin typeface="Arial" panose="020B0604020202020204" pitchFamily="34" charset="0"/>
                  <a:ea typeface="ＭＳ Ｐゴシック" panose="020B0600070205080204" pitchFamily="34" charset="-128"/>
                </a:defRPr>
              </a:lvl4pPr>
              <a:lvl5pPr marL="2057400" indent="-228600">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defRPr/>
              </a:pPr>
              <a:endParaRPr lang="de-DE" altLang="de-DE" sz="1600" smtClean="0"/>
            </a:p>
          </p:txBody>
        </p:sp>
        <p:pic>
          <p:nvPicPr>
            <p:cNvPr id="7" name="Picture 5" descr="afm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86" y="210"/>
              <a:ext cx="1338"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8"/>
          <p:cNvSpPr txBox="1">
            <a:spLocks noChangeArrowheads="1"/>
          </p:cNvSpPr>
          <p:nvPr/>
        </p:nvSpPr>
        <p:spPr bwMode="auto">
          <a:xfrm>
            <a:off x="431801" y="5445126"/>
            <a:ext cx="103505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35" tIns="40068" rIns="80135" bIns="40068" anchor="b"/>
          <a:lstStyle>
            <a:lvl1pPr defTabSz="801688">
              <a:defRPr sz="1600">
                <a:solidFill>
                  <a:srgbClr val="1D2D4B"/>
                </a:solidFill>
                <a:latin typeface="Arial" panose="020B0604020202020204" pitchFamily="34" charset="0"/>
                <a:ea typeface="ＭＳ Ｐゴシック" panose="020B0600070205080204" pitchFamily="34" charset="-128"/>
              </a:defRPr>
            </a:lvl1pPr>
            <a:lvl2pPr marL="742950" indent="-285750" defTabSz="801688">
              <a:defRPr sz="1600">
                <a:solidFill>
                  <a:srgbClr val="1D2D4B"/>
                </a:solidFill>
                <a:latin typeface="Arial" panose="020B0604020202020204" pitchFamily="34" charset="0"/>
                <a:ea typeface="ＭＳ Ｐゴシック" panose="020B0600070205080204" pitchFamily="34" charset="-128"/>
              </a:defRPr>
            </a:lvl2pPr>
            <a:lvl3pPr marL="1143000" indent="-228600" defTabSz="801688">
              <a:defRPr sz="1600">
                <a:solidFill>
                  <a:srgbClr val="1D2D4B"/>
                </a:solidFill>
                <a:latin typeface="Arial" panose="020B0604020202020204" pitchFamily="34" charset="0"/>
                <a:ea typeface="ＭＳ Ｐゴシック" panose="020B0600070205080204" pitchFamily="34" charset="-128"/>
              </a:defRPr>
            </a:lvl3pPr>
            <a:lvl4pPr marL="1600200" indent="-228600" defTabSz="801688">
              <a:defRPr sz="1600">
                <a:solidFill>
                  <a:srgbClr val="1D2D4B"/>
                </a:solidFill>
                <a:latin typeface="Arial" panose="020B0604020202020204" pitchFamily="34" charset="0"/>
                <a:ea typeface="ＭＳ Ｐゴシック" panose="020B0600070205080204" pitchFamily="34" charset="-128"/>
              </a:defRPr>
            </a:lvl4pPr>
            <a:lvl5pPr marL="2057400" indent="-228600" defTabSz="801688">
              <a:defRPr sz="1600">
                <a:solidFill>
                  <a:srgbClr val="1D2D4B"/>
                </a:solidFill>
                <a:latin typeface="Arial" panose="020B0604020202020204" pitchFamily="34" charset="0"/>
                <a:ea typeface="ＭＳ Ｐゴシック" panose="020B0600070205080204" pitchFamily="34" charset="-128"/>
              </a:defRPr>
            </a:lvl5pPr>
            <a:lvl6pPr marL="2514600" indent="-228600" defTabSz="801688"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6pPr>
            <a:lvl7pPr marL="2971800" indent="-228600" defTabSz="801688"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7pPr>
            <a:lvl8pPr marL="3429000" indent="-228600" defTabSz="801688"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8pPr>
            <a:lvl9pPr marL="3886200" indent="-228600" defTabSz="801688"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defRPr/>
            </a:pPr>
            <a:r>
              <a:rPr lang="de-DE" altLang="de-DE" sz="1600" b="1" smtClean="0"/>
              <a:t>Hamburg, den </a:t>
            </a:r>
            <a:fld id="{1E583601-41CD-46ED-A583-49910C644115}" type="datetime4">
              <a:rPr lang="de-DE" altLang="de-DE" sz="1600" b="1" smtClean="0"/>
              <a:pPr eaLnBrk="0" fontAlgn="base" hangingPunct="0">
                <a:spcBef>
                  <a:spcPct val="50000"/>
                </a:spcBef>
                <a:spcAft>
                  <a:spcPct val="0"/>
                </a:spcAft>
                <a:defRPr/>
              </a:pPr>
              <a:t>22. August 2018</a:t>
            </a:fld>
            <a:endParaRPr lang="de-DE" altLang="de-DE" sz="1600" b="1" smtClean="0"/>
          </a:p>
        </p:txBody>
      </p:sp>
      <p:pic>
        <p:nvPicPr>
          <p:cNvPr id="9" name="Picture 9" descr="blanco"/>
          <p:cNvPicPr>
            <a:picLocks noChangeAspect="1" noChangeArrowheads="1"/>
          </p:cNvPicPr>
          <p:nvPr/>
        </p:nvPicPr>
        <p:blipFill>
          <a:blip r:embed="rId3">
            <a:lum bright="-6000"/>
            <a:extLst>
              <a:ext uri="{28A0092B-C50C-407E-A947-70E740481C1C}">
                <a14:useLocalDpi xmlns:a14="http://schemas.microsoft.com/office/drawing/2010/main" val="0"/>
              </a:ext>
            </a:extLst>
          </a:blip>
          <a:srcRect t="87804" b="1364"/>
          <a:stretch>
            <a:fillRect/>
          </a:stretch>
        </p:blipFill>
        <p:spPr bwMode="auto">
          <a:xfrm>
            <a:off x="0" y="6115050"/>
            <a:ext cx="1219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ctrTitle"/>
          </p:nvPr>
        </p:nvSpPr>
        <p:spPr>
          <a:xfrm>
            <a:off x="431800" y="1484314"/>
            <a:ext cx="103632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431801" y="3429001"/>
            <a:ext cx="10350500" cy="1109663"/>
          </a:xfrm>
        </p:spPr>
        <p:txBody>
          <a:bodyPr/>
          <a:lstStyle>
            <a:lvl1pPr marL="0" indent="0">
              <a:defRPr sz="3200" b="1"/>
            </a:lvl1pPr>
          </a:lstStyle>
          <a:p>
            <a:r>
              <a:rPr lang="de-DE"/>
              <a:t>Formatvorlage des Untertitelmasters durch Klicken bearbeiten</a:t>
            </a:r>
          </a:p>
        </p:txBody>
      </p:sp>
    </p:spTree>
    <p:extLst>
      <p:ext uri="{BB962C8B-B14F-4D97-AF65-F5344CB8AC3E}">
        <p14:creationId xmlns:p14="http://schemas.microsoft.com/office/powerpoint/2010/main" val="6540560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AA290001-0C2A-4645-9D2B-76F62B33806B}" type="datetimeFigureOut">
              <a:rPr lang="de-DE">
                <a:solidFill>
                  <a:srgbClr val="000000"/>
                </a:solidFill>
              </a:rPr>
              <a:pPr/>
              <a:t>22.08.2018</a:t>
            </a:fld>
            <a:endParaRPr lang="de-DE">
              <a:solidFill>
                <a:srgbClr val="000000"/>
              </a:solidFill>
            </a:endParaRPr>
          </a:p>
        </p:txBody>
      </p:sp>
      <p:sp>
        <p:nvSpPr>
          <p:cNvPr id="3" name="Fußzeilenplatzhalter 2"/>
          <p:cNvSpPr>
            <a:spLocks noGrp="1"/>
          </p:cNvSpPr>
          <p:nvPr>
            <p:ph type="ftr" sz="quarter" idx="11"/>
          </p:nvPr>
        </p:nvSpPr>
        <p:spPr/>
        <p:txBody>
          <a:bodyPr/>
          <a:lstStyle>
            <a:lvl1pPr>
              <a:defRPr/>
            </a:lvl1pPr>
          </a:lstStyle>
          <a:p>
            <a:endParaRPr lang="de-DE">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1E58B134-A798-4D22-9E56-10D5D6ADFD97}"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57448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fld id="{B7507BA3-7D23-4E90-8AE4-77D7F9A291A3}" type="datetimeFigureOut">
              <a:rPr lang="de-DE">
                <a:solidFill>
                  <a:srgbClr val="000000"/>
                </a:solidFill>
              </a:rPr>
              <a:pPr/>
              <a:t>22.08.2018</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CCE3E7F1-AA6A-45B2-B8F7-23C309891F2E}"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1434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fld id="{32D1A9E8-104B-40EF-9209-5BE3A7E741C1}" type="datetimeFigureOut">
              <a:rPr lang="de-DE">
                <a:solidFill>
                  <a:srgbClr val="000000"/>
                </a:solidFill>
              </a:rPr>
              <a:pPr/>
              <a:t>22.08.2018</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0FA61A02-085A-4711-9BD0-69472CD35EE3}"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434927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310CBCEE-EF78-4A69-8352-CE12246D3120}" type="datetimeFigureOut">
              <a:rPr lang="de-DE">
                <a:solidFill>
                  <a:srgbClr val="000000"/>
                </a:solidFill>
              </a:rPr>
              <a:pPr/>
              <a:t>22.08.2018</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F3102F18-1470-42B6-9137-C13F02A9EBE4}"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665667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A2394EA0-D447-419B-912D-1EB571F874CF}" type="datetimeFigureOut">
              <a:rPr lang="de-DE">
                <a:solidFill>
                  <a:srgbClr val="000000"/>
                </a:solidFill>
              </a:rPr>
              <a:pPr/>
              <a:t>22.08.2018</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17D71B6E-BE9F-4793-A8C4-B9B7CD864C8C}"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010048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Datumsplatzhalter 2"/>
          <p:cNvSpPr>
            <a:spLocks noGrp="1"/>
          </p:cNvSpPr>
          <p:nvPr>
            <p:ph type="dt" sz="half" idx="10"/>
          </p:nvPr>
        </p:nvSpPr>
        <p:spPr>
          <a:xfrm>
            <a:off x="609600" y="6245225"/>
            <a:ext cx="2844800" cy="476250"/>
          </a:xfrm>
        </p:spPr>
        <p:txBody>
          <a:bodyPr/>
          <a:lstStyle>
            <a:lvl1pPr>
              <a:defRPr/>
            </a:lvl1pPr>
          </a:lstStyle>
          <a:p>
            <a:fld id="{6F032EB2-1081-4820-A705-21551716E085}" type="datetimeFigureOut">
              <a:rPr lang="de-DE">
                <a:solidFill>
                  <a:srgbClr val="000000"/>
                </a:solidFill>
              </a:rPr>
              <a:pPr/>
              <a:t>22.08.2018</a:t>
            </a:fld>
            <a:endParaRPr lang="de-DE">
              <a:solidFill>
                <a:srgbClr val="000000"/>
              </a:solidFill>
            </a:endParaRPr>
          </a:p>
        </p:txBody>
      </p:sp>
      <p:sp>
        <p:nvSpPr>
          <p:cNvPr id="4" name="Fußzeilenplatzhalter 3"/>
          <p:cNvSpPr>
            <a:spLocks noGrp="1"/>
          </p:cNvSpPr>
          <p:nvPr>
            <p:ph type="ftr" sz="quarter" idx="11"/>
          </p:nvPr>
        </p:nvSpPr>
        <p:spPr>
          <a:xfrm>
            <a:off x="4165600" y="6245225"/>
            <a:ext cx="3860800" cy="476250"/>
          </a:xfrm>
        </p:spPr>
        <p:txBody>
          <a:bodyPr/>
          <a:lstStyle>
            <a:lvl1pPr>
              <a:defRPr/>
            </a:lvl1pPr>
          </a:lstStyle>
          <a:p>
            <a:endParaRPr lang="de-DE">
              <a:solidFill>
                <a:srgbClr val="000000"/>
              </a:solidFill>
            </a:endParaRPr>
          </a:p>
        </p:txBody>
      </p:sp>
      <p:sp>
        <p:nvSpPr>
          <p:cNvPr id="5" name="Foliennummernplatzhalter 4"/>
          <p:cNvSpPr>
            <a:spLocks noGrp="1"/>
          </p:cNvSpPr>
          <p:nvPr>
            <p:ph type="sldNum" sz="quarter" idx="12"/>
          </p:nvPr>
        </p:nvSpPr>
        <p:spPr>
          <a:xfrm>
            <a:off x="8737600" y="6245225"/>
            <a:ext cx="2844800" cy="476250"/>
          </a:xfrm>
        </p:spPr>
        <p:txBody>
          <a:bodyPr/>
          <a:lstStyle>
            <a:lvl1pPr>
              <a:defRPr/>
            </a:lvl1pPr>
          </a:lstStyle>
          <a:p>
            <a:fld id="{502A1044-4D80-458C-AC3C-51F026A64A8C}"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443054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81307DE2-1F64-4F75-9F4D-392064E33C2E}"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43654B-180C-4D99-8A98-3AF0AFF4FCA5}"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71378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FCA37AC1-265A-42B5-995F-F6ED21478AF1}"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7A3129-B3F7-4496-BCCB-C8BECD01C8C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283110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ACD57B37-AE15-403B-B8CB-C3AC58A77C12}"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30213-E7DE-4A12-9DFA-94B1B5164CF0}"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175547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FB157E17-6E94-4AD1-B0C4-49BE8C190475}" type="datetimeFigureOut">
              <a:rPr lang="de-DE">
                <a:solidFill>
                  <a:srgbClr val="000000"/>
                </a:solidFill>
              </a:rPr>
              <a:pPr>
                <a:defRPr/>
              </a:pPr>
              <a:t>22.08.2018</a:t>
            </a:fld>
            <a:endParaRPr lang="de-DE">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56499E-B693-4E02-8684-E5B70DA4625C}"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9385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ltLang="de-DE">
                <a:solidFill>
                  <a:srgbClr val="808080"/>
                </a:solidFill>
              </a:rPr>
              <a:t>Seite </a:t>
            </a:r>
            <a:fld id="{EDD474E5-65F1-475C-B1ED-8A558985EE3A}" type="slidenum">
              <a:rPr lang="de-DE" altLang="de-DE">
                <a:solidFill>
                  <a:srgbClr val="808080"/>
                </a:solidFill>
              </a:rPr>
              <a:pPr>
                <a:defRPr/>
              </a:pPr>
              <a:t>‹Nr.›</a:t>
            </a:fld>
            <a:endParaRPr lang="de-DE" altLang="de-DE">
              <a:solidFill>
                <a:srgbClr val="808080"/>
              </a:solidFill>
            </a:endParaRPr>
          </a:p>
        </p:txBody>
      </p:sp>
    </p:spTree>
    <p:extLst>
      <p:ext uri="{BB962C8B-B14F-4D97-AF65-F5344CB8AC3E}">
        <p14:creationId xmlns:p14="http://schemas.microsoft.com/office/powerpoint/2010/main" val="3485469698"/>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44FA3D80-CFD7-44CA-A1B9-E54EC431345A}" type="datetimeFigureOut">
              <a:rPr lang="de-DE">
                <a:solidFill>
                  <a:srgbClr val="000000"/>
                </a:solidFill>
              </a:rPr>
              <a:pPr>
                <a:defRPr/>
              </a:pPr>
              <a:t>22.08.2018</a:t>
            </a:fld>
            <a:endParaRPr lang="de-DE">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359E88B-599B-43C8-B274-AEADFC9BE8F4}"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261834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CE2E2DD6-0506-4AEB-A26E-0616561E94A9}"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6E41DD0-FAC9-43AE-AFD4-388C6AAAF27B}"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93168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63524-CAE7-40B7-8A58-D2CE63E7E821}" type="datetimeFigureOut">
              <a:rPr lang="de-DE">
                <a:solidFill>
                  <a:srgbClr val="000000"/>
                </a:solidFill>
              </a:rPr>
              <a:pPr>
                <a:defRPr/>
              </a:pPr>
              <a:t>22.08.2018</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374605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D358E013-1C5F-4255-A810-93880D4A5ECB}"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9D0F7A-77A3-41A7-B3B3-55EDC7E9A428}"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18592501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12192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431801" y="5445126"/>
            <a:ext cx="10350500" cy="415925"/>
          </a:xfrm>
          <a:prstGeom prst="rect">
            <a:avLst/>
          </a:prstGeom>
          <a:noFill/>
          <a:ln w="9525">
            <a:noFill/>
            <a:miter lim="800000"/>
            <a:headEnd/>
            <a:tailEnd/>
          </a:ln>
          <a:effectLst/>
        </p:spPr>
        <p:txBody>
          <a:bodyPr lIns="80135" tIns="40068" rIns="80135" bIns="40068" anchor="b"/>
          <a:lstStyle/>
          <a:p>
            <a:pPr defTabSz="801688" eaLnBrk="0" fontAlgn="base" hangingPunct="0">
              <a:spcBef>
                <a:spcPct val="50000"/>
              </a:spcBef>
              <a:spcAft>
                <a:spcPct val="0"/>
              </a:spcAft>
              <a:defRPr/>
            </a:pPr>
            <a:r>
              <a:rPr lang="de-DE" sz="1600" b="1" dirty="0">
                <a:solidFill>
                  <a:srgbClr val="1D2D4B"/>
                </a:solidFill>
              </a:rPr>
              <a:t>Hamburg, den </a:t>
            </a:r>
            <a:fld id="{BD7025BB-3FE1-4F24-82CA-B0231727B755}" type="datetime4">
              <a:rPr lang="de-DE" sz="1600" b="1">
                <a:solidFill>
                  <a:srgbClr val="1D2D4B"/>
                </a:solidFill>
              </a:rPr>
              <a:pPr defTabSz="801688" eaLnBrk="0" fontAlgn="base" hangingPunct="0">
                <a:spcBef>
                  <a:spcPct val="50000"/>
                </a:spcBef>
                <a:spcAft>
                  <a:spcPct val="0"/>
                </a:spcAft>
                <a:defRPr/>
              </a:pPr>
              <a:t>22. August 2018</a:t>
            </a:fld>
            <a:endParaRPr lang="de-DE" sz="1600" b="1" dirty="0">
              <a:solidFill>
                <a:srgbClr val="1D2D4B"/>
              </a:solidFill>
            </a:endParaRPr>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12192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431800" y="1484314"/>
            <a:ext cx="103632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431801" y="3429001"/>
            <a:ext cx="10350500" cy="1109663"/>
          </a:xfrm>
        </p:spPr>
        <p:txBody>
          <a:bodyPr/>
          <a:lstStyle>
            <a:lvl1pPr marL="0" indent="0">
              <a:defRPr sz="3200" b="1"/>
            </a:lvl1pPr>
          </a:lstStyle>
          <a:p>
            <a:r>
              <a:rPr lang="de-DE"/>
              <a:t>Formatvorlage des Untertitelmasters durch Klicken bearbeiten</a:t>
            </a:r>
          </a:p>
        </p:txBody>
      </p:sp>
    </p:spTree>
    <p:extLst>
      <p:ext uri="{BB962C8B-B14F-4D97-AF65-F5344CB8AC3E}">
        <p14:creationId xmlns:p14="http://schemas.microsoft.com/office/powerpoint/2010/main" val="1311406209"/>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7D15C7F9-2DFE-4842-9252-436D16D0D814}"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329072640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A8A01C20-2DF3-4E50-B3E1-6E5A6200448E}"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43598665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lgn="ctr" fontAlgn="base">
              <a:spcBef>
                <a:spcPct val="0"/>
              </a:spcBef>
              <a:spcAft>
                <a:spcPct val="0"/>
              </a:spcAft>
              <a:defRPr/>
            </a:pPr>
            <a:fld id="{0F563524-CAE7-40B7-8A58-D2CE63E7E821}" type="datetimeFigureOut">
              <a:rPr lang="de-DE" sz="1600">
                <a:solidFill>
                  <a:srgbClr val="000000"/>
                </a:solidFill>
              </a:rPr>
              <a:pPr algn="ctr" fontAlgn="base">
                <a:spcBef>
                  <a:spcPct val="0"/>
                </a:spcBef>
                <a:spcAft>
                  <a:spcPct val="0"/>
                </a:spcAft>
                <a:defRPr/>
              </a:pPr>
              <a:t>22.08.2018</a:t>
            </a:fld>
            <a:endParaRPr lang="de-DE" sz="160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16732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12192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431801" y="5445126"/>
            <a:ext cx="10350500" cy="415925"/>
          </a:xfrm>
          <a:prstGeom prst="rect">
            <a:avLst/>
          </a:prstGeom>
          <a:noFill/>
          <a:ln w="9525">
            <a:noFill/>
            <a:miter lim="800000"/>
            <a:headEnd/>
            <a:tailEnd/>
          </a:ln>
          <a:effectLst/>
        </p:spPr>
        <p:txBody>
          <a:bodyPr lIns="80135" tIns="40068" rIns="80135" bIns="40068" anchor="b"/>
          <a:lstStyle/>
          <a:p>
            <a:pPr defTabSz="801688" eaLnBrk="0" fontAlgn="base" hangingPunct="0">
              <a:spcBef>
                <a:spcPct val="50000"/>
              </a:spcBef>
              <a:spcAft>
                <a:spcPct val="0"/>
              </a:spcAft>
              <a:defRPr/>
            </a:pPr>
            <a:r>
              <a:rPr lang="de-DE" sz="1600" b="1" dirty="0">
                <a:solidFill>
                  <a:srgbClr val="1D2D4B"/>
                </a:solidFill>
              </a:rPr>
              <a:t>Hamburg, den </a:t>
            </a:r>
            <a:fld id="{BD7025BB-3FE1-4F24-82CA-B0231727B755}" type="datetime4">
              <a:rPr lang="de-DE" sz="1600" b="1">
                <a:solidFill>
                  <a:srgbClr val="1D2D4B"/>
                </a:solidFill>
              </a:rPr>
              <a:pPr defTabSz="801688" eaLnBrk="0" fontAlgn="base" hangingPunct="0">
                <a:spcBef>
                  <a:spcPct val="50000"/>
                </a:spcBef>
                <a:spcAft>
                  <a:spcPct val="0"/>
                </a:spcAft>
                <a:defRPr/>
              </a:pPr>
              <a:t>22. August 2018</a:t>
            </a:fld>
            <a:endParaRPr lang="de-DE" sz="1600" b="1" dirty="0">
              <a:solidFill>
                <a:srgbClr val="1D2D4B"/>
              </a:solidFill>
            </a:endParaRPr>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12192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431800" y="1484314"/>
            <a:ext cx="103632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431801" y="3429001"/>
            <a:ext cx="10350500" cy="1109663"/>
          </a:xfrm>
        </p:spPr>
        <p:txBody>
          <a:bodyPr/>
          <a:lstStyle>
            <a:lvl1pPr marL="0" indent="0">
              <a:defRPr sz="3200" b="1"/>
            </a:lvl1pPr>
          </a:lstStyle>
          <a:p>
            <a:r>
              <a:rPr lang="de-DE"/>
              <a:t>Formatvorlage des Untertitelmasters durch Klicken bearbeiten</a:t>
            </a:r>
          </a:p>
        </p:txBody>
      </p:sp>
    </p:spTree>
    <p:extLst>
      <p:ext uri="{BB962C8B-B14F-4D97-AF65-F5344CB8AC3E}">
        <p14:creationId xmlns:p14="http://schemas.microsoft.com/office/powerpoint/2010/main" val="381923538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7D15C7F9-2DFE-4842-9252-436D16D0D814}"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119017214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ltLang="de-DE">
                <a:solidFill>
                  <a:srgbClr val="808080"/>
                </a:solidFill>
              </a:rPr>
              <a:t>Seite </a:t>
            </a:r>
            <a:fld id="{8902A70F-CAFC-4C70-8B4F-81AF54715FF0}" type="slidenum">
              <a:rPr lang="de-DE" altLang="de-DE">
                <a:solidFill>
                  <a:srgbClr val="808080"/>
                </a:solidFill>
              </a:rPr>
              <a:pPr>
                <a:defRPr/>
              </a:pPr>
              <a:t>‹Nr.›</a:t>
            </a:fld>
            <a:endParaRPr lang="de-DE" altLang="de-DE">
              <a:solidFill>
                <a:srgbClr val="808080"/>
              </a:solidFill>
            </a:endParaRPr>
          </a:p>
        </p:txBody>
      </p:sp>
    </p:spTree>
    <p:extLst>
      <p:ext uri="{BB962C8B-B14F-4D97-AF65-F5344CB8AC3E}">
        <p14:creationId xmlns:p14="http://schemas.microsoft.com/office/powerpoint/2010/main" val="195348469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A8A01C20-2DF3-4E50-B3E1-6E5A6200448E}"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312334712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lgn="ctr" fontAlgn="base">
              <a:spcBef>
                <a:spcPct val="0"/>
              </a:spcBef>
              <a:spcAft>
                <a:spcPct val="0"/>
              </a:spcAft>
              <a:defRPr/>
            </a:pPr>
            <a:fld id="{0F563524-CAE7-40B7-8A58-D2CE63E7E821}" type="datetimeFigureOut">
              <a:rPr lang="de-DE" sz="1600">
                <a:solidFill>
                  <a:srgbClr val="000000"/>
                </a:solidFill>
              </a:rPr>
              <a:pPr algn="ctr" fontAlgn="base">
                <a:spcBef>
                  <a:spcPct val="0"/>
                </a:spcBef>
                <a:spcAft>
                  <a:spcPct val="0"/>
                </a:spcAft>
                <a:defRPr/>
              </a:pPr>
              <a:t>22.08.2018</a:t>
            </a:fld>
            <a:endParaRPr lang="de-DE" sz="160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709213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81307DE2-1F64-4F75-9F4D-392064E33C2E}"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43654B-180C-4D99-8A98-3AF0AFF4FCA5}"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904503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FCA37AC1-265A-42B5-995F-F6ED21478AF1}"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7A3129-B3F7-4496-BCCB-C8BECD01C8C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1059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ACD57B37-AE15-403B-B8CB-C3AC58A77C12}"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30213-E7DE-4A12-9DFA-94B1B5164CF0}"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449887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FB157E17-6E94-4AD1-B0C4-49BE8C190475}" type="datetimeFigureOut">
              <a:rPr lang="de-DE">
                <a:solidFill>
                  <a:srgbClr val="000000"/>
                </a:solidFill>
              </a:rPr>
              <a:pPr>
                <a:defRPr/>
              </a:pPr>
              <a:t>22.08.2018</a:t>
            </a:fld>
            <a:endParaRPr lang="de-DE">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56499E-B693-4E02-8684-E5B70DA4625C}"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11627540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44FA3D80-CFD7-44CA-A1B9-E54EC431345A}" type="datetimeFigureOut">
              <a:rPr lang="de-DE">
                <a:solidFill>
                  <a:srgbClr val="000000"/>
                </a:solidFill>
              </a:rPr>
              <a:pPr>
                <a:defRPr/>
              </a:pPr>
              <a:t>22.08.2018</a:t>
            </a:fld>
            <a:endParaRPr lang="de-DE">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359E88B-599B-43C8-B274-AEADFC9BE8F4}"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0965009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CE2E2DD6-0506-4AEB-A26E-0616561E94A9}"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6E41DD0-FAC9-43AE-AFD4-388C6AAAF27B}"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8211257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63524-CAE7-40B7-8A58-D2CE63E7E821}" type="datetimeFigureOut">
              <a:rPr lang="de-DE">
                <a:solidFill>
                  <a:srgbClr val="000000"/>
                </a:solidFill>
              </a:rPr>
              <a:pPr>
                <a:defRPr/>
              </a:pPr>
              <a:t>22.08.2018</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12191776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D358E013-1C5F-4255-A810-93880D4A5ECB}"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9D0F7A-77A3-41A7-B3B3-55EDC7E9A428}"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62391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fld id="{A341F599-1328-4B32-9768-5BA8A4112F2D}" type="datetimeFigureOut">
              <a:rPr lang="de-DE">
                <a:solidFill>
                  <a:srgbClr val="000000"/>
                </a:solidFill>
              </a:rPr>
              <a:pPr/>
              <a:t>22.08.2018</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6EDBE4BE-34C0-48B6-B95F-A4D128BD9C1F}"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997816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81307DE2-1F64-4F75-9F4D-392064E33C2E}"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43654B-180C-4D99-8A98-3AF0AFF4FCA5}"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1191151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FCA37AC1-265A-42B5-995F-F6ED21478AF1}"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7A3129-B3F7-4496-BCCB-C8BECD01C8C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940456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ACD57B37-AE15-403B-B8CB-C3AC58A77C12}" type="datetimeFigureOut">
              <a:rPr lang="de-DE">
                <a:solidFill>
                  <a:srgbClr val="000000"/>
                </a:solidFill>
              </a:rPr>
              <a:pPr>
                <a:defRPr/>
              </a:pPr>
              <a:t>22.08.2018</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30213-E7DE-4A12-9DFA-94B1B5164CF0}"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41224691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FB157E17-6E94-4AD1-B0C4-49BE8C190475}" type="datetimeFigureOut">
              <a:rPr lang="de-DE">
                <a:solidFill>
                  <a:srgbClr val="000000"/>
                </a:solidFill>
              </a:rPr>
              <a:pPr>
                <a:defRPr/>
              </a:pPr>
              <a:t>22.08.2018</a:t>
            </a:fld>
            <a:endParaRPr lang="de-DE">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56499E-B693-4E02-8684-E5B70DA4625C}"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5864384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44FA3D80-CFD7-44CA-A1B9-E54EC431345A}" type="datetimeFigureOut">
              <a:rPr lang="de-DE">
                <a:solidFill>
                  <a:srgbClr val="000000"/>
                </a:solidFill>
              </a:rPr>
              <a:pPr>
                <a:defRPr/>
              </a:pPr>
              <a:t>22.08.2018</a:t>
            </a:fld>
            <a:endParaRPr lang="de-DE">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359E88B-599B-43C8-B274-AEADFC9BE8F4}"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10267263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CE2E2DD6-0506-4AEB-A26E-0616561E94A9}"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6E41DD0-FAC9-43AE-AFD4-388C6AAAF27B}"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437910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63524-CAE7-40B7-8A58-D2CE63E7E821}" type="datetimeFigureOut">
              <a:rPr lang="de-DE">
                <a:solidFill>
                  <a:srgbClr val="000000"/>
                </a:solidFill>
              </a:rPr>
              <a:pPr>
                <a:defRPr/>
              </a:pPr>
              <a:t>22.08.2018</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5782421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D358E013-1C5F-4255-A810-93880D4A5ECB}" type="datetimeFigureOut">
              <a:rPr lang="de-DE">
                <a:solidFill>
                  <a:srgbClr val="000000"/>
                </a:solidFill>
              </a:rPr>
              <a:pPr>
                <a:defRPr/>
              </a:pPr>
              <a:t>22.08.2018</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9D0F7A-77A3-41A7-B3B3-55EDC7E9A428}"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30547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FCDC76B6-CCA8-4A12-A486-8D89B6A33681}" type="datetimeFigureOut">
              <a:rPr lang="de-DE">
                <a:solidFill>
                  <a:srgbClr val="000000"/>
                </a:solidFill>
              </a:rPr>
              <a:pPr/>
              <a:t>22.08.2018</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63686172-2837-4A37-A284-22B447F2F552}"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67407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fld id="{0C468780-C548-4063-9F88-8E60E2B57B42}" type="datetimeFigureOut">
              <a:rPr lang="de-DE">
                <a:solidFill>
                  <a:srgbClr val="000000"/>
                </a:solidFill>
              </a:rPr>
              <a:pPr/>
              <a:t>22.08.2018</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D1F56306-C8A1-4DEB-89AD-4C3F34B62C67}"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865325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fld id="{D9915978-45F0-4E42-BAAE-DA308495B950}" type="datetimeFigureOut">
              <a:rPr lang="de-DE">
                <a:solidFill>
                  <a:srgbClr val="000000"/>
                </a:solidFill>
              </a:rPr>
              <a:pPr/>
              <a:t>22.08.2018</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9AE1D76A-0F3C-416D-AEC9-418EE8DF2F57}"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81987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fld id="{8B721E4C-4455-4B03-92B1-5D5978FA3C5C}" type="datetimeFigureOut">
              <a:rPr lang="de-DE">
                <a:solidFill>
                  <a:srgbClr val="000000"/>
                </a:solidFill>
              </a:rPr>
              <a:pPr/>
              <a:t>22.08.2018</a:t>
            </a:fld>
            <a:endParaRPr lang="de-DE">
              <a:solidFill>
                <a:srgbClr val="000000"/>
              </a:solidFill>
            </a:endParaRPr>
          </a:p>
        </p:txBody>
      </p:sp>
      <p:sp>
        <p:nvSpPr>
          <p:cNvPr id="8" name="Fußzeilenplatzhalter 7"/>
          <p:cNvSpPr>
            <a:spLocks noGrp="1"/>
          </p:cNvSpPr>
          <p:nvPr>
            <p:ph type="ftr" sz="quarter" idx="11"/>
          </p:nvPr>
        </p:nvSpPr>
        <p:spPr/>
        <p:txBody>
          <a:bodyPr/>
          <a:lstStyle>
            <a:lvl1pPr>
              <a:defRPr/>
            </a:lvl1pPr>
          </a:lstStyle>
          <a:p>
            <a:endParaRPr lang="de-DE">
              <a:solidFill>
                <a:srgbClr val="000000"/>
              </a:solidFill>
            </a:endParaRPr>
          </a:p>
        </p:txBody>
      </p:sp>
      <p:sp>
        <p:nvSpPr>
          <p:cNvPr id="9" name="Foliennummernplatzhalter 8"/>
          <p:cNvSpPr>
            <a:spLocks noGrp="1"/>
          </p:cNvSpPr>
          <p:nvPr>
            <p:ph type="sldNum" sz="quarter" idx="12"/>
          </p:nvPr>
        </p:nvSpPr>
        <p:spPr/>
        <p:txBody>
          <a:bodyPr/>
          <a:lstStyle>
            <a:lvl1pPr>
              <a:defRPr/>
            </a:lvl1pPr>
          </a:lstStyle>
          <a:p>
            <a:fld id="{E84EB834-7ABE-4CFA-9745-A89A20FD6F4B}"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4278699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fld id="{53811C45-035A-486D-B9D6-56201AD99C08}" type="datetimeFigureOut">
              <a:rPr lang="de-DE">
                <a:solidFill>
                  <a:srgbClr val="000000"/>
                </a:solidFill>
              </a:rPr>
              <a:pPr/>
              <a:t>22.08.2018</a:t>
            </a:fld>
            <a:endParaRPr lang="de-DE">
              <a:solidFill>
                <a:srgbClr val="000000"/>
              </a:solidFill>
            </a:endParaRPr>
          </a:p>
        </p:txBody>
      </p:sp>
      <p:sp>
        <p:nvSpPr>
          <p:cNvPr id="4" name="Fußzeilenplatzhalter 3"/>
          <p:cNvSpPr>
            <a:spLocks noGrp="1"/>
          </p:cNvSpPr>
          <p:nvPr>
            <p:ph type="ftr" sz="quarter" idx="11"/>
          </p:nvPr>
        </p:nvSpPr>
        <p:spPr/>
        <p:txBody>
          <a:bodyPr/>
          <a:lstStyle>
            <a:lvl1pPr>
              <a:defRPr/>
            </a:lvl1pPr>
          </a:lstStyle>
          <a:p>
            <a:endParaRPr lang="de-DE">
              <a:solidFill>
                <a:srgbClr val="000000"/>
              </a:solidFill>
            </a:endParaRPr>
          </a:p>
        </p:txBody>
      </p:sp>
      <p:sp>
        <p:nvSpPr>
          <p:cNvPr id="5" name="Foliennummernplatzhalter 4"/>
          <p:cNvSpPr>
            <a:spLocks noGrp="1"/>
          </p:cNvSpPr>
          <p:nvPr>
            <p:ph type="sldNum" sz="quarter" idx="12"/>
          </p:nvPr>
        </p:nvSpPr>
        <p:spPr/>
        <p:txBody>
          <a:bodyPr/>
          <a:lstStyle>
            <a:lvl1pPr>
              <a:defRPr/>
            </a:lvl1pPr>
          </a:lstStyle>
          <a:p>
            <a:fld id="{630C3F6A-FB34-45CC-8FC6-E6F49422419C}" type="slidenum">
              <a:rPr lang="de-DE">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4281225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theme" Target="../theme/theme4.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jpeg"/><Relationship Id="rId5" Type="http://schemas.openxmlformats.org/officeDocument/2006/relationships/theme" Target="../theme/theme5.xml"/><Relationship Id="rId4"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2.png"/><Relationship Id="rId4" Type="http://schemas.openxmlformats.org/officeDocument/2006/relationships/slideLayout" Target="../slideLayouts/slideLayout35.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2.png"/><Relationship Id="rId4" Type="http://schemas.openxmlformats.org/officeDocument/2006/relationships/slideLayout" Target="../slideLayouts/slideLayout43.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5">
            <a:lum bright="-6000"/>
            <a:extLst>
              <a:ext uri="{28A0092B-C50C-407E-A947-70E740481C1C}">
                <a14:useLocalDpi xmlns:a14="http://schemas.microsoft.com/office/drawing/2010/main" val="0"/>
              </a:ext>
            </a:extLst>
          </a:blip>
          <a:srcRect t="87804" b="1364"/>
          <a:stretch>
            <a:fillRect/>
          </a:stretch>
        </p:blipFill>
        <p:spPr bwMode="auto">
          <a:xfrm>
            <a:off x="0" y="6115050"/>
            <a:ext cx="1219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1"/>
            <a:ext cx="121920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rgbClr val="1D2D4B"/>
                </a:solidFill>
                <a:latin typeface="Arial" panose="020B0604020202020204" pitchFamily="34" charset="0"/>
                <a:ea typeface="ＭＳ Ｐゴシック" panose="020B0600070205080204" pitchFamily="34" charset="-128"/>
              </a:defRPr>
            </a:lvl1pPr>
            <a:lvl2pPr marL="742950" indent="-285750">
              <a:defRPr sz="1600">
                <a:solidFill>
                  <a:srgbClr val="1D2D4B"/>
                </a:solidFill>
                <a:latin typeface="Arial" panose="020B0604020202020204" pitchFamily="34" charset="0"/>
                <a:ea typeface="ＭＳ Ｐゴシック" panose="020B0600070205080204" pitchFamily="34" charset="-128"/>
              </a:defRPr>
            </a:lvl2pPr>
            <a:lvl3pPr marL="1143000" indent="-228600">
              <a:defRPr sz="1600">
                <a:solidFill>
                  <a:srgbClr val="1D2D4B"/>
                </a:solidFill>
                <a:latin typeface="Arial" panose="020B0604020202020204" pitchFamily="34" charset="0"/>
                <a:ea typeface="ＭＳ Ｐゴシック" panose="020B0600070205080204" pitchFamily="34" charset="-128"/>
              </a:defRPr>
            </a:lvl3pPr>
            <a:lvl4pPr marL="1600200" indent="-228600">
              <a:defRPr sz="1600">
                <a:solidFill>
                  <a:srgbClr val="1D2D4B"/>
                </a:solidFill>
                <a:latin typeface="Arial" panose="020B0604020202020204" pitchFamily="34" charset="0"/>
                <a:ea typeface="ＭＳ Ｐゴシック" panose="020B0600070205080204" pitchFamily="34" charset="-128"/>
              </a:defRPr>
            </a:lvl4pPr>
            <a:lvl5pPr marL="2057400" indent="-228600">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defRPr/>
            </a:pPr>
            <a:endParaRPr lang="de-DE" altLang="de-DE" sz="1600" smtClean="0"/>
          </a:p>
        </p:txBody>
      </p:sp>
      <p:sp>
        <p:nvSpPr>
          <p:cNvPr id="1028" name="Rectangle 4"/>
          <p:cNvSpPr>
            <a:spLocks noChangeArrowheads="1"/>
          </p:cNvSpPr>
          <p:nvPr/>
        </p:nvSpPr>
        <p:spPr bwMode="auto">
          <a:xfrm>
            <a:off x="0" y="152400"/>
            <a:ext cx="12192000" cy="723900"/>
          </a:xfrm>
          <a:prstGeom prst="rect">
            <a:avLst/>
          </a:prstGeom>
          <a:solidFill>
            <a:srgbClr val="1D2D4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rgbClr val="1D2D4B"/>
                </a:solidFill>
                <a:latin typeface="Arial" panose="020B0604020202020204" pitchFamily="34" charset="0"/>
                <a:ea typeface="ＭＳ Ｐゴシック" panose="020B0600070205080204" pitchFamily="34" charset="-128"/>
              </a:defRPr>
            </a:lvl1pPr>
            <a:lvl2pPr marL="742950" indent="-285750">
              <a:defRPr sz="1600">
                <a:solidFill>
                  <a:srgbClr val="1D2D4B"/>
                </a:solidFill>
                <a:latin typeface="Arial" panose="020B0604020202020204" pitchFamily="34" charset="0"/>
                <a:ea typeface="ＭＳ Ｐゴシック" panose="020B0600070205080204" pitchFamily="34" charset="-128"/>
              </a:defRPr>
            </a:lvl2pPr>
            <a:lvl3pPr marL="1143000" indent="-228600">
              <a:defRPr sz="1600">
                <a:solidFill>
                  <a:srgbClr val="1D2D4B"/>
                </a:solidFill>
                <a:latin typeface="Arial" panose="020B0604020202020204" pitchFamily="34" charset="0"/>
                <a:ea typeface="ＭＳ Ｐゴシック" panose="020B0600070205080204" pitchFamily="34" charset="-128"/>
              </a:defRPr>
            </a:lvl3pPr>
            <a:lvl4pPr marL="1600200" indent="-228600">
              <a:defRPr sz="1600">
                <a:solidFill>
                  <a:srgbClr val="1D2D4B"/>
                </a:solidFill>
                <a:latin typeface="Arial" panose="020B0604020202020204" pitchFamily="34" charset="0"/>
                <a:ea typeface="ＭＳ Ｐゴシック" panose="020B0600070205080204" pitchFamily="34" charset="-128"/>
              </a:defRPr>
            </a:lvl4pPr>
            <a:lvl5pPr marL="2057400" indent="-228600">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defRPr/>
            </a:pPr>
            <a:endParaRPr lang="de-DE" altLang="de-DE" sz="1600" smtClean="0"/>
          </a:p>
        </p:txBody>
      </p:sp>
      <p:sp>
        <p:nvSpPr>
          <p:cNvPr id="1029" name="Rectangle 5"/>
          <p:cNvSpPr>
            <a:spLocks noGrp="1" noChangeArrowheads="1"/>
          </p:cNvSpPr>
          <p:nvPr>
            <p:ph type="body" idx="1"/>
          </p:nvPr>
        </p:nvSpPr>
        <p:spPr bwMode="auto">
          <a:xfrm>
            <a:off x="427567" y="908050"/>
            <a:ext cx="11334751"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de-DE" altLang="de-DE" smtClean="0"/>
              <a:t>Mastertextformat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4102" name="Rectangle 6"/>
          <p:cNvSpPr>
            <a:spLocks noGrp="1" noChangeArrowheads="1"/>
          </p:cNvSpPr>
          <p:nvPr>
            <p:ph type="ftr" sz="quarter" idx="3"/>
          </p:nvPr>
        </p:nvSpPr>
        <p:spPr bwMode="auto">
          <a:xfrm>
            <a:off x="431801" y="6629400"/>
            <a:ext cx="8953500"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latin typeface="Arial" pitchFamily="34" charset="0"/>
                <a:ea typeface="+mn-ea"/>
                <a:cs typeface="+mn-cs"/>
              </a:defRPr>
            </a:lvl1pPr>
          </a:lstStyle>
          <a:p>
            <a:pPr fontAlgn="base">
              <a:spcBef>
                <a:spcPct val="0"/>
              </a:spcBef>
              <a:spcAft>
                <a:spcPct val="0"/>
              </a:spcAft>
              <a:defRPr/>
            </a:pPr>
            <a:endParaRPr lang="de-DE">
              <a:solidFill>
                <a:srgbClr val="808080"/>
              </a:solidFill>
            </a:endParaRPr>
          </a:p>
        </p:txBody>
      </p:sp>
      <p:sp>
        <p:nvSpPr>
          <p:cNvPr id="4103" name="Rectangle 7"/>
          <p:cNvSpPr>
            <a:spLocks noGrp="1" noChangeArrowheads="1"/>
          </p:cNvSpPr>
          <p:nvPr>
            <p:ph type="sldNum" sz="quarter" idx="4"/>
          </p:nvPr>
        </p:nvSpPr>
        <p:spPr bwMode="auto">
          <a:xfrm>
            <a:off x="9628717" y="6629400"/>
            <a:ext cx="2131483"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defRPr>
            </a:lvl1pPr>
          </a:lstStyle>
          <a:p>
            <a:pPr fontAlgn="base">
              <a:spcBef>
                <a:spcPct val="0"/>
              </a:spcBef>
              <a:spcAft>
                <a:spcPct val="0"/>
              </a:spcAft>
              <a:defRPr/>
            </a:pPr>
            <a:r>
              <a:rPr lang="de-DE" altLang="de-DE">
                <a:solidFill>
                  <a:srgbClr val="808080"/>
                </a:solidFill>
              </a:rPr>
              <a:t>Seite </a:t>
            </a:r>
            <a:fld id="{F248D275-C243-4A2D-858A-EC385AC922D7}" type="slidenum">
              <a:rPr lang="de-DE" altLang="de-DE">
                <a:solidFill>
                  <a:srgbClr val="808080"/>
                </a:solidFill>
              </a:rPr>
              <a:pPr fontAlgn="base">
                <a:spcBef>
                  <a:spcPct val="0"/>
                </a:spcBef>
                <a:spcAft>
                  <a:spcPct val="0"/>
                </a:spcAft>
                <a:defRPr/>
              </a:pPr>
              <a:t>‹Nr.›</a:t>
            </a:fld>
            <a:endParaRPr lang="de-DE" altLang="de-DE">
              <a:solidFill>
                <a:srgbClr val="808080"/>
              </a:solidFill>
            </a:endParaRPr>
          </a:p>
        </p:txBody>
      </p:sp>
      <p:sp>
        <p:nvSpPr>
          <p:cNvPr id="1032" name="Rectangle 8"/>
          <p:cNvSpPr>
            <a:spLocks noGrp="1" noChangeArrowheads="1"/>
          </p:cNvSpPr>
          <p:nvPr>
            <p:ph type="title"/>
          </p:nvPr>
        </p:nvSpPr>
        <p:spPr bwMode="auto">
          <a:xfrm>
            <a:off x="427568" y="188913"/>
            <a:ext cx="113326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ctr" anchorCtr="0" compatLnSpc="1">
            <a:prstTxWarp prst="textNoShape">
              <a:avLst/>
            </a:prstTxWarp>
          </a:bodyPr>
          <a:lstStyle/>
          <a:p>
            <a:pPr lvl="0"/>
            <a:r>
              <a:rPr lang="de-DE" altLang="de-DE" smtClean="0"/>
              <a:t>MASTERTITEL BEARBEITEN</a:t>
            </a:r>
          </a:p>
        </p:txBody>
      </p:sp>
    </p:spTree>
    <p:extLst>
      <p:ext uri="{BB962C8B-B14F-4D97-AF65-F5344CB8AC3E}">
        <p14:creationId xmlns:p14="http://schemas.microsoft.com/office/powerpoint/2010/main" val="188983761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ransition>
    <p:fade/>
  </p:transition>
  <p:timing>
    <p:tnLst>
      <p:par>
        <p:cTn id="1" dur="indefinite" restart="never" nodeType="tmRoot"/>
      </p:par>
    </p:tnLst>
  </p:timing>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anose="05000000000000000000"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anose="05000000000000000000"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anose="05000000000000000000"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anose="05000000000000000000"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6998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fontAlgn="base">
              <a:spcBef>
                <a:spcPct val="0"/>
              </a:spcBef>
              <a:spcAft>
                <a:spcPct val="0"/>
              </a:spcAft>
            </a:pPr>
            <a:fld id="{ACF45333-CAAD-4586-83FE-91806CCBFEAF}" type="datetimeFigureOut">
              <a:rPr lang="de-DE">
                <a:solidFill>
                  <a:srgbClr val="000000"/>
                </a:solidFill>
                <a:ea typeface="ＭＳ Ｐゴシック" pitchFamily="34" charset="-128"/>
              </a:rPr>
              <a:pPr fontAlgn="base">
                <a:spcBef>
                  <a:spcPct val="0"/>
                </a:spcBef>
                <a:spcAft>
                  <a:spcPct val="0"/>
                </a:spcAft>
              </a:pPr>
              <a:t>22.08.2018</a:t>
            </a:fld>
            <a:endParaRPr lang="de-DE">
              <a:solidFill>
                <a:srgbClr val="000000"/>
              </a:solidFill>
              <a:ea typeface="ＭＳ Ｐゴシック" pitchFamily="34" charset="-128"/>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lgn="ctr" fontAlgn="base">
              <a:spcBef>
                <a:spcPct val="0"/>
              </a:spcBef>
              <a:spcAft>
                <a:spcPct val="0"/>
              </a:spcAft>
            </a:pPr>
            <a:endParaRPr lang="de-DE">
              <a:solidFill>
                <a:srgbClr val="000000"/>
              </a:solidFill>
              <a:ea typeface="ＭＳ Ｐゴシック" pitchFamily="34" charset="-128"/>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fontAlgn="base">
              <a:spcBef>
                <a:spcPct val="0"/>
              </a:spcBef>
              <a:spcAft>
                <a:spcPct val="0"/>
              </a:spcAft>
            </a:pPr>
            <a:fld id="{6CAB2F85-44FC-466A-92FC-EFAF14AC8AA0}" type="slidenum">
              <a:rPr lang="de-DE">
                <a:solidFill>
                  <a:srgbClr val="000000"/>
                </a:solidFill>
                <a:ea typeface="ＭＳ Ｐゴシック" pitchFamily="34" charset="-128"/>
              </a:rPr>
              <a:pPr fontAlgn="base">
                <a:spcBef>
                  <a:spcPct val="0"/>
                </a:spcBef>
                <a:spcAft>
                  <a:spcPct val="0"/>
                </a:spcAft>
              </a:pPr>
              <a:t>‹Nr.›</a:t>
            </a:fld>
            <a:endParaRPr lang="de-DE">
              <a:solidFill>
                <a:srgbClr val="000000"/>
              </a:solidFill>
              <a:ea typeface="ＭＳ Ｐゴシック" pitchFamily="34" charset="-128"/>
            </a:endParaRPr>
          </a:p>
        </p:txBody>
      </p:sp>
      <p:sp>
        <p:nvSpPr>
          <p:cNvPr id="7183" name="Gerade Verbindung 12292"/>
          <p:cNvSpPr>
            <a:spLocks noChangeShapeType="1"/>
          </p:cNvSpPr>
          <p:nvPr userDrawn="1"/>
        </p:nvSpPr>
        <p:spPr bwMode="auto">
          <a:xfrm>
            <a:off x="4106333" y="6823075"/>
            <a:ext cx="0" cy="0"/>
          </a:xfrm>
          <a:prstGeom prst="line">
            <a:avLst/>
          </a:prstGeom>
          <a:noFill/>
          <a:ln w="9525" algn="ctr">
            <a:solidFill>
              <a:srgbClr val="000000"/>
            </a:solidFill>
            <a:round/>
            <a:headEnd/>
            <a:tailEnd/>
          </a:ln>
        </p:spPr>
        <p:txBody>
          <a:bodyPr wrap="none" anchor="ctr"/>
          <a:lstStyle/>
          <a:p>
            <a:pPr algn="ctr" eaLnBrk="0" fontAlgn="base" hangingPunct="0">
              <a:spcBef>
                <a:spcPct val="50000"/>
              </a:spcBef>
              <a:spcAft>
                <a:spcPct val="0"/>
              </a:spcAft>
              <a:defRPr/>
            </a:pPr>
            <a:endParaRPr lang="de-DE" sz="1400">
              <a:solidFill>
                <a:srgbClr val="003399"/>
              </a:solidFill>
              <a:ea typeface="ＭＳ Ｐゴシック" pitchFamily="34" charset="-128"/>
            </a:endParaRPr>
          </a:p>
        </p:txBody>
      </p:sp>
      <p:sp>
        <p:nvSpPr>
          <p:cNvPr id="7189" name="Rectangle 21"/>
          <p:cNvSpPr>
            <a:spLocks noChangeArrowheads="1"/>
          </p:cNvSpPr>
          <p:nvPr userDrawn="1"/>
        </p:nvSpPr>
        <p:spPr bwMode="auto">
          <a:xfrm>
            <a:off x="305129" y="4267200"/>
            <a:ext cx="41678" cy="200055"/>
          </a:xfrm>
          <a:prstGeom prst="rect">
            <a:avLst/>
          </a:prstGeom>
          <a:noFill/>
          <a:ln w="9525">
            <a:noFill/>
            <a:miter lim="800000"/>
            <a:headEnd/>
            <a:tailEnd/>
          </a:ln>
        </p:spPr>
        <p:txBody>
          <a:bodyPr wrap="none" lIns="0" tIns="0" rIns="0" bIns="0">
            <a:spAutoFit/>
          </a:bodyPr>
          <a:lstStyle/>
          <a:p>
            <a:pPr algn="ctr" eaLnBrk="0" fontAlgn="base" hangingPunct="0">
              <a:spcBef>
                <a:spcPct val="50000"/>
              </a:spcBef>
              <a:spcAft>
                <a:spcPct val="0"/>
              </a:spcAft>
              <a:defRPr/>
            </a:pPr>
            <a:r>
              <a:rPr lang="de-DE" sz="1300">
                <a:solidFill>
                  <a:srgbClr val="000000"/>
                </a:solidFill>
                <a:latin typeface="Times New Roman" pitchFamily="18" charset="0"/>
                <a:ea typeface="ＭＳ Ｐゴシック" pitchFamily="34" charset="-128"/>
              </a:rPr>
              <a:t> </a:t>
            </a:r>
            <a:endParaRPr lang="de-DE" sz="1400">
              <a:solidFill>
                <a:srgbClr val="003399"/>
              </a:solidFill>
              <a:latin typeface="Arial Unicode MS" pitchFamily="34" charset="-128"/>
              <a:ea typeface="ＭＳ Ｐゴシック" pitchFamily="34" charset="-128"/>
            </a:endParaRPr>
          </a:p>
        </p:txBody>
      </p:sp>
      <p:grpSp>
        <p:nvGrpSpPr>
          <p:cNvPr id="2" name="Group 12"/>
          <p:cNvGrpSpPr>
            <a:grpSpLocks/>
          </p:cNvGrpSpPr>
          <p:nvPr userDrawn="1"/>
        </p:nvGrpSpPr>
        <p:grpSpPr bwMode="auto">
          <a:xfrm>
            <a:off x="0" y="188913"/>
            <a:ext cx="12225867"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a typeface="ＭＳ Ｐゴシック" pitchFamily="34" charset="-128"/>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a typeface="ＭＳ Ｐゴシック" pitchFamily="34" charset="-128"/>
              </a:endParaRPr>
            </a:p>
          </p:txBody>
        </p:sp>
        <p:pic>
          <p:nvPicPr>
            <p:cNvPr id="169996" name="Picture 15" descr="afm_Logo"/>
            <p:cNvPicPr>
              <a:picLocks noChangeAspect="1" noChangeArrowheads="1"/>
            </p:cNvPicPr>
            <p:nvPr userDrawn="1"/>
          </p:nvPicPr>
          <p:blipFill>
            <a:blip r:embed="rId14" cstate="print"/>
            <a:srcRect/>
            <a:stretch>
              <a:fillRect/>
            </a:stretch>
          </p:blipFill>
          <p:spPr bwMode="auto">
            <a:xfrm>
              <a:off x="4286" y="210"/>
              <a:ext cx="1338" cy="235"/>
            </a:xfrm>
            <a:prstGeom prst="rect">
              <a:avLst/>
            </a:prstGeom>
            <a:noFill/>
            <a:ln w="9525">
              <a:noFill/>
              <a:miter lim="800000"/>
              <a:headEnd/>
              <a:tailEnd/>
            </a:ln>
          </p:spPr>
        </p:pic>
      </p:grpSp>
    </p:spTree>
    <p:extLst>
      <p:ext uri="{BB962C8B-B14F-4D97-AF65-F5344CB8AC3E}">
        <p14:creationId xmlns:p14="http://schemas.microsoft.com/office/powerpoint/2010/main" val="288166737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614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fontAlgn="base">
              <a:spcBef>
                <a:spcPct val="0"/>
              </a:spcBef>
              <a:spcAft>
                <a:spcPct val="0"/>
              </a:spcAft>
              <a:defRPr/>
            </a:pPr>
            <a:fld id="{24EE2FC0-5D7F-46AC-BFD5-C43114EACE84}" type="datetimeFigureOut">
              <a:rPr lang="de-DE">
                <a:solidFill>
                  <a:srgbClr val="000000"/>
                </a:solidFill>
                <a:ea typeface="ＭＳ Ｐゴシック" pitchFamily="34" charset="-128"/>
              </a:rPr>
              <a:pPr fontAlgn="base">
                <a:spcBef>
                  <a:spcPct val="0"/>
                </a:spcBef>
                <a:spcAft>
                  <a:spcPct val="0"/>
                </a:spcAft>
                <a:defRPr/>
              </a:pPr>
              <a:t>22.08.2018</a:t>
            </a:fld>
            <a:endParaRPr lang="de-DE">
              <a:solidFill>
                <a:srgbClr val="000000"/>
              </a:solidFill>
              <a:ea typeface="ＭＳ Ｐゴシック" pitchFamily="34" charset="-128"/>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fontAlgn="base">
              <a:spcBef>
                <a:spcPct val="0"/>
              </a:spcBef>
              <a:spcAft>
                <a:spcPct val="0"/>
              </a:spcAft>
              <a:defRPr/>
            </a:pPr>
            <a:endParaRPr lang="de-DE">
              <a:solidFill>
                <a:srgbClr val="000000"/>
              </a:solidFill>
              <a:ea typeface="ＭＳ Ｐゴシック" pitchFamily="34" charset="-128"/>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fontAlgn="base">
              <a:spcBef>
                <a:spcPct val="0"/>
              </a:spcBef>
              <a:spcAft>
                <a:spcPct val="0"/>
              </a:spcAft>
              <a:defRPr/>
            </a:pPr>
            <a:fld id="{3A25BF20-9C6E-41F2-8EB1-7BF53FB5F867}" type="slidenum">
              <a:rPr lang="de-DE">
                <a:solidFill>
                  <a:srgbClr val="000000"/>
                </a:solidFill>
                <a:ea typeface="ＭＳ Ｐゴシック" pitchFamily="34" charset="-128"/>
              </a:rPr>
              <a:pPr fontAlgn="base">
                <a:spcBef>
                  <a:spcPct val="0"/>
                </a:spcBef>
                <a:spcAft>
                  <a:spcPct val="0"/>
                </a:spcAft>
                <a:defRPr/>
              </a:pPr>
              <a:t>‹Nr.›</a:t>
            </a:fld>
            <a:endParaRPr lang="de-DE">
              <a:solidFill>
                <a:srgbClr val="000000"/>
              </a:solidFill>
              <a:ea typeface="ＭＳ Ｐゴシック" pitchFamily="34" charset="-128"/>
            </a:endParaRPr>
          </a:p>
        </p:txBody>
      </p:sp>
      <p:sp>
        <p:nvSpPr>
          <p:cNvPr id="7183" name="Gerade Verbindung 12292"/>
          <p:cNvSpPr>
            <a:spLocks noChangeShapeType="1"/>
          </p:cNvSpPr>
          <p:nvPr userDrawn="1"/>
        </p:nvSpPr>
        <p:spPr bwMode="auto">
          <a:xfrm>
            <a:off x="4106333" y="6823075"/>
            <a:ext cx="0" cy="0"/>
          </a:xfrm>
          <a:prstGeom prst="line">
            <a:avLst/>
          </a:prstGeom>
          <a:noFill/>
          <a:ln w="9525" algn="ctr">
            <a:solidFill>
              <a:srgbClr val="000000"/>
            </a:solidFill>
            <a:round/>
            <a:headEnd/>
            <a:tailEnd/>
          </a:ln>
        </p:spPr>
        <p:txBody>
          <a:bodyPr wrap="none" anchor="ctr"/>
          <a:lstStyle/>
          <a:p>
            <a:pPr algn="ctr" eaLnBrk="0" fontAlgn="base" hangingPunct="0">
              <a:spcBef>
                <a:spcPct val="50000"/>
              </a:spcBef>
              <a:spcAft>
                <a:spcPct val="0"/>
              </a:spcAft>
              <a:defRPr/>
            </a:pPr>
            <a:endParaRPr lang="de-DE" sz="1400">
              <a:solidFill>
                <a:srgbClr val="003399"/>
              </a:solidFill>
              <a:ea typeface="ＭＳ Ｐゴシック" pitchFamily="34" charset="-128"/>
            </a:endParaRPr>
          </a:p>
        </p:txBody>
      </p:sp>
      <p:sp>
        <p:nvSpPr>
          <p:cNvPr id="7189" name="Rectangle 21"/>
          <p:cNvSpPr>
            <a:spLocks noChangeArrowheads="1"/>
          </p:cNvSpPr>
          <p:nvPr userDrawn="1"/>
        </p:nvSpPr>
        <p:spPr bwMode="auto">
          <a:xfrm>
            <a:off x="305129" y="4267200"/>
            <a:ext cx="41678" cy="200055"/>
          </a:xfrm>
          <a:prstGeom prst="rect">
            <a:avLst/>
          </a:prstGeom>
          <a:noFill/>
          <a:ln w="9525">
            <a:noFill/>
            <a:miter lim="800000"/>
            <a:headEnd/>
            <a:tailEnd/>
          </a:ln>
        </p:spPr>
        <p:txBody>
          <a:bodyPr wrap="none" lIns="0" tIns="0" rIns="0" bIns="0">
            <a:spAutoFit/>
          </a:bodyPr>
          <a:lstStyle/>
          <a:p>
            <a:pPr algn="ctr" eaLnBrk="0" fontAlgn="base" hangingPunct="0">
              <a:spcBef>
                <a:spcPct val="50000"/>
              </a:spcBef>
              <a:spcAft>
                <a:spcPct val="0"/>
              </a:spcAft>
              <a:defRPr/>
            </a:pPr>
            <a:r>
              <a:rPr lang="de-DE" sz="1300">
                <a:solidFill>
                  <a:srgbClr val="000000"/>
                </a:solidFill>
                <a:latin typeface="Times New Roman" pitchFamily="18" charset="0"/>
                <a:ea typeface="ＭＳ Ｐゴシック" pitchFamily="34" charset="-128"/>
              </a:rPr>
              <a:t> </a:t>
            </a:r>
            <a:endParaRPr lang="de-DE" sz="1400">
              <a:solidFill>
                <a:srgbClr val="003399"/>
              </a:solidFill>
              <a:latin typeface="Arial Unicode MS" pitchFamily="34" charset="-128"/>
              <a:ea typeface="ＭＳ Ｐゴシック" pitchFamily="34" charset="-128"/>
            </a:endParaRPr>
          </a:p>
        </p:txBody>
      </p:sp>
      <p:grpSp>
        <p:nvGrpSpPr>
          <p:cNvPr id="2" name="Group 12"/>
          <p:cNvGrpSpPr>
            <a:grpSpLocks/>
          </p:cNvGrpSpPr>
          <p:nvPr userDrawn="1"/>
        </p:nvGrpSpPr>
        <p:grpSpPr bwMode="auto">
          <a:xfrm>
            <a:off x="0" y="188913"/>
            <a:ext cx="12225867"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a typeface="ＭＳ Ｐゴシック" pitchFamily="34" charset="-128"/>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a typeface="ＭＳ Ｐゴシック" pitchFamily="34" charset="-128"/>
              </a:endParaRPr>
            </a:p>
          </p:txBody>
        </p:sp>
        <p:pic>
          <p:nvPicPr>
            <p:cNvPr id="6156" name="Picture 15" descr="afm_Logo"/>
            <p:cNvPicPr>
              <a:picLocks noChangeAspect="1" noChangeArrowheads="1"/>
            </p:cNvPicPr>
            <p:nvPr userDrawn="1"/>
          </p:nvPicPr>
          <p:blipFill>
            <a:blip r:embed="rId10" cstate="print"/>
            <a:srcRect/>
            <a:stretch>
              <a:fillRect/>
            </a:stretch>
          </p:blipFill>
          <p:spPr bwMode="auto">
            <a:xfrm>
              <a:off x="4286" y="210"/>
              <a:ext cx="1338" cy="235"/>
            </a:xfrm>
            <a:prstGeom prst="rect">
              <a:avLst/>
            </a:prstGeom>
            <a:noFill/>
            <a:ln w="9525">
              <a:noFill/>
              <a:miter lim="800000"/>
              <a:headEnd/>
              <a:tailEnd/>
            </a:ln>
          </p:spPr>
        </p:pic>
      </p:grpSp>
    </p:spTree>
    <p:extLst>
      <p:ext uri="{BB962C8B-B14F-4D97-AF65-F5344CB8AC3E}">
        <p14:creationId xmlns:p14="http://schemas.microsoft.com/office/powerpoint/2010/main" val="366730754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6" cstate="print">
            <a:lum bright="-6000"/>
          </a:blip>
          <a:srcRect t="87804" b="1364"/>
          <a:stretch>
            <a:fillRect/>
          </a:stretch>
        </p:blipFill>
        <p:spPr bwMode="auto">
          <a:xfrm>
            <a:off x="0" y="6115050"/>
            <a:ext cx="12192000" cy="742950"/>
          </a:xfrm>
          <a:prstGeom prst="rect">
            <a:avLst/>
          </a:prstGeom>
          <a:noFill/>
          <a:ln w="9525">
            <a:noFill/>
            <a:miter lim="800000"/>
            <a:headEnd/>
            <a:tailEnd/>
          </a:ln>
        </p:spPr>
      </p:pic>
      <p:sp>
        <p:nvSpPr>
          <p:cNvPr id="4099" name="Rectangle 3"/>
          <p:cNvSpPr>
            <a:spLocks noChangeArrowheads="1"/>
          </p:cNvSpPr>
          <p:nvPr/>
        </p:nvSpPr>
        <p:spPr bwMode="auto">
          <a:xfrm>
            <a:off x="0" y="1"/>
            <a:ext cx="12192000" cy="188913"/>
          </a:xfrm>
          <a:prstGeom prst="rect">
            <a:avLst/>
          </a:prstGeom>
          <a:no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4100" name="Rectangle 4"/>
          <p:cNvSpPr>
            <a:spLocks noChangeArrowheads="1"/>
          </p:cNvSpPr>
          <p:nvPr/>
        </p:nvSpPr>
        <p:spPr bwMode="auto">
          <a:xfrm>
            <a:off x="0" y="152400"/>
            <a:ext cx="12192000" cy="723900"/>
          </a:xfrm>
          <a:prstGeom prst="rect">
            <a:avLst/>
          </a:prstGeom>
          <a:solidFill>
            <a:srgbClr val="1D2D4B"/>
          </a:solid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1029" name="Rectangle 5"/>
          <p:cNvSpPr>
            <a:spLocks noGrp="1" noChangeArrowheads="1"/>
          </p:cNvSpPr>
          <p:nvPr>
            <p:ph type="body" idx="1"/>
          </p:nvPr>
        </p:nvSpPr>
        <p:spPr bwMode="auto">
          <a:xfrm>
            <a:off x="427567" y="908050"/>
            <a:ext cx="11334751"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431801" y="6629400"/>
            <a:ext cx="8953500"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latin typeface="Arial" pitchFamily="34" charset="0"/>
                <a:ea typeface="+mn-ea"/>
                <a:cs typeface="+mn-cs"/>
              </a:defRPr>
            </a:lvl1pPr>
          </a:lstStyle>
          <a:p>
            <a:pPr fontAlgn="base">
              <a:spcBef>
                <a:spcPct val="0"/>
              </a:spcBef>
              <a:spcAft>
                <a:spcPct val="0"/>
              </a:spcAft>
              <a:defRPr/>
            </a:pPr>
            <a:endParaRPr lang="de-DE">
              <a:solidFill>
                <a:srgbClr val="808080"/>
              </a:solidFill>
            </a:endParaRPr>
          </a:p>
        </p:txBody>
      </p:sp>
      <p:sp>
        <p:nvSpPr>
          <p:cNvPr id="4103" name="Rectangle 7"/>
          <p:cNvSpPr>
            <a:spLocks noGrp="1" noChangeArrowheads="1"/>
          </p:cNvSpPr>
          <p:nvPr>
            <p:ph type="sldNum" sz="quarter" idx="4"/>
          </p:nvPr>
        </p:nvSpPr>
        <p:spPr bwMode="auto">
          <a:xfrm>
            <a:off x="9628717" y="6629400"/>
            <a:ext cx="2131483"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latin typeface="Arial" pitchFamily="34" charset="0"/>
                <a:ea typeface="+mn-ea"/>
                <a:cs typeface="+mn-cs"/>
              </a:defRPr>
            </a:lvl1pPr>
          </a:lstStyle>
          <a:p>
            <a:pPr fontAlgn="base">
              <a:spcBef>
                <a:spcPct val="0"/>
              </a:spcBef>
              <a:spcAft>
                <a:spcPct val="0"/>
              </a:spcAft>
              <a:defRPr/>
            </a:pPr>
            <a:r>
              <a:rPr lang="de-DE">
                <a:solidFill>
                  <a:srgbClr val="808080"/>
                </a:solidFill>
              </a:rPr>
              <a:t>Seite </a:t>
            </a:r>
            <a:fld id="{05F4B8B6-6CE3-4206-9887-A9353F67036C}" type="slidenum">
              <a:rPr lang="de-DE">
                <a:solidFill>
                  <a:srgbClr val="808080"/>
                </a:solidFill>
              </a:rPr>
              <a:pPr fontAlgn="base">
                <a:spcBef>
                  <a:spcPct val="0"/>
                </a:spcBef>
                <a:spcAft>
                  <a:spcPct val="0"/>
                </a:spcAft>
                <a:defRPr/>
              </a:pPr>
              <a:t>‹Nr.›</a:t>
            </a:fld>
            <a:endParaRPr lang="de-DE">
              <a:solidFill>
                <a:srgbClr val="808080"/>
              </a:solidFill>
            </a:endParaRPr>
          </a:p>
        </p:txBody>
      </p:sp>
      <p:sp>
        <p:nvSpPr>
          <p:cNvPr id="1032" name="Rectangle 8"/>
          <p:cNvSpPr>
            <a:spLocks noGrp="1" noChangeArrowheads="1"/>
          </p:cNvSpPr>
          <p:nvPr>
            <p:ph type="title"/>
          </p:nvPr>
        </p:nvSpPr>
        <p:spPr bwMode="auto">
          <a:xfrm>
            <a:off x="427568" y="188913"/>
            <a:ext cx="11332633"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extLst>
      <p:ext uri="{BB962C8B-B14F-4D97-AF65-F5344CB8AC3E}">
        <p14:creationId xmlns:p14="http://schemas.microsoft.com/office/powerpoint/2010/main" val="222966412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6" cstate="print">
            <a:lum bright="-6000"/>
          </a:blip>
          <a:srcRect t="87804" b="1364"/>
          <a:stretch>
            <a:fillRect/>
          </a:stretch>
        </p:blipFill>
        <p:spPr bwMode="auto">
          <a:xfrm>
            <a:off x="0" y="6115050"/>
            <a:ext cx="12192000" cy="742950"/>
          </a:xfrm>
          <a:prstGeom prst="rect">
            <a:avLst/>
          </a:prstGeom>
          <a:noFill/>
          <a:ln w="9525">
            <a:noFill/>
            <a:miter lim="800000"/>
            <a:headEnd/>
            <a:tailEnd/>
          </a:ln>
        </p:spPr>
      </p:pic>
      <p:sp>
        <p:nvSpPr>
          <p:cNvPr id="4099" name="Rectangle 3"/>
          <p:cNvSpPr>
            <a:spLocks noChangeArrowheads="1"/>
          </p:cNvSpPr>
          <p:nvPr/>
        </p:nvSpPr>
        <p:spPr bwMode="auto">
          <a:xfrm>
            <a:off x="0" y="1"/>
            <a:ext cx="12192000" cy="188913"/>
          </a:xfrm>
          <a:prstGeom prst="rect">
            <a:avLst/>
          </a:prstGeom>
          <a:no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4100" name="Rectangle 4"/>
          <p:cNvSpPr>
            <a:spLocks noChangeArrowheads="1"/>
          </p:cNvSpPr>
          <p:nvPr/>
        </p:nvSpPr>
        <p:spPr bwMode="auto">
          <a:xfrm>
            <a:off x="0" y="152400"/>
            <a:ext cx="12192000" cy="723900"/>
          </a:xfrm>
          <a:prstGeom prst="rect">
            <a:avLst/>
          </a:prstGeom>
          <a:solidFill>
            <a:srgbClr val="1D2D4B"/>
          </a:solidFill>
          <a:ln w="9525">
            <a:noFill/>
            <a:miter lim="800000"/>
            <a:headEnd/>
            <a:tailEnd/>
          </a:ln>
          <a:effectLst/>
        </p:spPr>
        <p:txBody>
          <a:bodyPr wrap="none" anchor="ctr"/>
          <a:lstStyle/>
          <a:p>
            <a:pPr algn="ctr" fontAlgn="base">
              <a:spcBef>
                <a:spcPct val="0"/>
              </a:spcBef>
              <a:spcAft>
                <a:spcPct val="0"/>
              </a:spcAft>
              <a:defRPr/>
            </a:pPr>
            <a:endParaRPr lang="de-DE" sz="1600" dirty="0">
              <a:solidFill>
                <a:srgbClr val="1D2D4B"/>
              </a:solidFill>
            </a:endParaRPr>
          </a:p>
        </p:txBody>
      </p:sp>
      <p:sp>
        <p:nvSpPr>
          <p:cNvPr id="1029" name="Rectangle 5"/>
          <p:cNvSpPr>
            <a:spLocks noGrp="1" noChangeArrowheads="1"/>
          </p:cNvSpPr>
          <p:nvPr>
            <p:ph type="body" idx="1"/>
          </p:nvPr>
        </p:nvSpPr>
        <p:spPr bwMode="auto">
          <a:xfrm>
            <a:off x="427567" y="908050"/>
            <a:ext cx="11334751"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431801" y="6629400"/>
            <a:ext cx="8953500"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latin typeface="Arial" pitchFamily="34" charset="0"/>
                <a:ea typeface="+mn-ea"/>
                <a:cs typeface="+mn-cs"/>
              </a:defRPr>
            </a:lvl1pPr>
          </a:lstStyle>
          <a:p>
            <a:pPr fontAlgn="base">
              <a:spcBef>
                <a:spcPct val="0"/>
              </a:spcBef>
              <a:spcAft>
                <a:spcPct val="0"/>
              </a:spcAft>
              <a:defRPr/>
            </a:pPr>
            <a:endParaRPr lang="de-DE">
              <a:solidFill>
                <a:srgbClr val="808080"/>
              </a:solidFill>
            </a:endParaRPr>
          </a:p>
        </p:txBody>
      </p:sp>
      <p:sp>
        <p:nvSpPr>
          <p:cNvPr id="4103" name="Rectangle 7"/>
          <p:cNvSpPr>
            <a:spLocks noGrp="1" noChangeArrowheads="1"/>
          </p:cNvSpPr>
          <p:nvPr>
            <p:ph type="sldNum" sz="quarter" idx="4"/>
          </p:nvPr>
        </p:nvSpPr>
        <p:spPr bwMode="auto">
          <a:xfrm>
            <a:off x="9628717" y="6629400"/>
            <a:ext cx="2131483"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latin typeface="Arial" pitchFamily="34" charset="0"/>
                <a:ea typeface="+mn-ea"/>
                <a:cs typeface="+mn-cs"/>
              </a:defRPr>
            </a:lvl1pPr>
          </a:lstStyle>
          <a:p>
            <a:pPr fontAlgn="base">
              <a:spcBef>
                <a:spcPct val="0"/>
              </a:spcBef>
              <a:spcAft>
                <a:spcPct val="0"/>
              </a:spcAft>
              <a:defRPr/>
            </a:pPr>
            <a:r>
              <a:rPr lang="de-DE">
                <a:solidFill>
                  <a:srgbClr val="808080"/>
                </a:solidFill>
              </a:rPr>
              <a:t>Seite </a:t>
            </a:r>
            <a:fld id="{05F4B8B6-6CE3-4206-9887-A9353F67036C}" type="slidenum">
              <a:rPr lang="de-DE">
                <a:solidFill>
                  <a:srgbClr val="808080"/>
                </a:solidFill>
              </a:rPr>
              <a:pPr fontAlgn="base">
                <a:spcBef>
                  <a:spcPct val="0"/>
                </a:spcBef>
                <a:spcAft>
                  <a:spcPct val="0"/>
                </a:spcAft>
                <a:defRPr/>
              </a:pPr>
              <a:t>‹Nr.›</a:t>
            </a:fld>
            <a:endParaRPr lang="de-DE">
              <a:solidFill>
                <a:srgbClr val="808080"/>
              </a:solidFill>
            </a:endParaRPr>
          </a:p>
        </p:txBody>
      </p:sp>
      <p:sp>
        <p:nvSpPr>
          <p:cNvPr id="1032" name="Rectangle 8"/>
          <p:cNvSpPr>
            <a:spLocks noGrp="1" noChangeArrowheads="1"/>
          </p:cNvSpPr>
          <p:nvPr>
            <p:ph type="title"/>
          </p:nvPr>
        </p:nvSpPr>
        <p:spPr bwMode="auto">
          <a:xfrm>
            <a:off x="427568" y="188913"/>
            <a:ext cx="11332633"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extLst>
      <p:ext uri="{BB962C8B-B14F-4D97-AF65-F5344CB8AC3E}">
        <p14:creationId xmlns:p14="http://schemas.microsoft.com/office/powerpoint/2010/main" val="56023539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614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fontAlgn="base">
              <a:spcBef>
                <a:spcPct val="0"/>
              </a:spcBef>
              <a:spcAft>
                <a:spcPct val="0"/>
              </a:spcAft>
              <a:defRPr/>
            </a:pPr>
            <a:fld id="{24EE2FC0-5D7F-46AC-BFD5-C43114EACE84}" type="datetimeFigureOut">
              <a:rPr lang="de-DE">
                <a:solidFill>
                  <a:srgbClr val="000000"/>
                </a:solidFill>
              </a:rPr>
              <a:pPr fontAlgn="base">
                <a:spcBef>
                  <a:spcPct val="0"/>
                </a:spcBef>
                <a:spcAft>
                  <a:spcPct val="0"/>
                </a:spcAft>
                <a:defRPr/>
              </a:pPr>
              <a:t>22.08.2018</a:t>
            </a:fld>
            <a:endParaRPr lang="de-DE">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fontAlgn="base">
              <a:spcBef>
                <a:spcPct val="0"/>
              </a:spcBef>
              <a:spcAft>
                <a:spcPct val="0"/>
              </a:spcAft>
              <a:defRPr/>
            </a:pPr>
            <a:endParaRPr lang="de-DE">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fontAlgn="base">
              <a:spcBef>
                <a:spcPct val="0"/>
              </a:spcBef>
              <a:spcAft>
                <a:spcPct val="0"/>
              </a:spcAft>
              <a:defRPr/>
            </a:pPr>
            <a:fld id="{3A25BF20-9C6E-41F2-8EB1-7BF53FB5F867}" type="slidenum">
              <a:rPr lang="de-DE">
                <a:solidFill>
                  <a:srgbClr val="000000"/>
                </a:solidFill>
              </a:rPr>
              <a:pPr fontAlgn="base">
                <a:spcBef>
                  <a:spcPct val="0"/>
                </a:spcBef>
                <a:spcAft>
                  <a:spcPct val="0"/>
                </a:spcAft>
                <a:defRPr/>
              </a:pPr>
              <a:t>‹Nr.›</a:t>
            </a:fld>
            <a:endParaRPr lang="de-DE">
              <a:solidFill>
                <a:srgbClr val="000000"/>
              </a:solidFill>
            </a:endParaRPr>
          </a:p>
        </p:txBody>
      </p:sp>
      <p:sp>
        <p:nvSpPr>
          <p:cNvPr id="7183" name="Gerade Verbindung 12292"/>
          <p:cNvSpPr>
            <a:spLocks noChangeShapeType="1"/>
          </p:cNvSpPr>
          <p:nvPr userDrawn="1"/>
        </p:nvSpPr>
        <p:spPr bwMode="auto">
          <a:xfrm>
            <a:off x="4106333" y="6823075"/>
            <a:ext cx="0" cy="0"/>
          </a:xfrm>
          <a:prstGeom prst="line">
            <a:avLst/>
          </a:prstGeom>
          <a:noFill/>
          <a:ln w="9525" algn="ctr">
            <a:solidFill>
              <a:srgbClr val="000000"/>
            </a:solidFill>
            <a:round/>
            <a:headEnd/>
            <a:tailEnd/>
          </a:ln>
        </p:spPr>
        <p:txBody>
          <a:bodyPr wrap="none" anchor="ctr"/>
          <a:lstStyle/>
          <a:p>
            <a:pPr algn="ctr" eaLnBrk="0" fontAlgn="base" hangingPunct="0">
              <a:spcBef>
                <a:spcPct val="50000"/>
              </a:spcBef>
              <a:spcAft>
                <a:spcPct val="0"/>
              </a:spcAft>
              <a:defRPr/>
            </a:pPr>
            <a:endParaRPr lang="de-DE" sz="1400">
              <a:solidFill>
                <a:srgbClr val="003399"/>
              </a:solidFill>
            </a:endParaRPr>
          </a:p>
        </p:txBody>
      </p:sp>
      <p:sp>
        <p:nvSpPr>
          <p:cNvPr id="7189" name="Rectangle 21"/>
          <p:cNvSpPr>
            <a:spLocks noChangeArrowheads="1"/>
          </p:cNvSpPr>
          <p:nvPr userDrawn="1"/>
        </p:nvSpPr>
        <p:spPr bwMode="auto">
          <a:xfrm>
            <a:off x="305129" y="4267200"/>
            <a:ext cx="41678" cy="200055"/>
          </a:xfrm>
          <a:prstGeom prst="rect">
            <a:avLst/>
          </a:prstGeom>
          <a:noFill/>
          <a:ln w="9525">
            <a:noFill/>
            <a:miter lim="800000"/>
            <a:headEnd/>
            <a:tailEnd/>
          </a:ln>
        </p:spPr>
        <p:txBody>
          <a:bodyPr wrap="none" lIns="0" tIns="0" rIns="0" bIns="0">
            <a:spAutoFit/>
          </a:bodyPr>
          <a:lstStyle/>
          <a:p>
            <a:pPr algn="ctr" eaLnBrk="0" fontAlgn="base" hangingPunct="0">
              <a:spcBef>
                <a:spcPct val="50000"/>
              </a:spcBef>
              <a:spcAft>
                <a:spcPct val="0"/>
              </a:spcAft>
              <a:defRPr/>
            </a:pPr>
            <a:r>
              <a:rPr lang="de-DE" sz="1300">
                <a:solidFill>
                  <a:srgbClr val="000000"/>
                </a:solidFill>
                <a:latin typeface="Times New Roman" pitchFamily="18" charset="0"/>
              </a:rPr>
              <a:t> </a:t>
            </a:r>
            <a:endParaRPr lang="de-DE" sz="1400">
              <a:solidFill>
                <a:srgbClr val="003399"/>
              </a:solidFill>
              <a:latin typeface="Arial Unicode MS" pitchFamily="34" charset="-128"/>
            </a:endParaRPr>
          </a:p>
        </p:txBody>
      </p:sp>
      <p:grpSp>
        <p:nvGrpSpPr>
          <p:cNvPr id="6153" name="Group 12"/>
          <p:cNvGrpSpPr>
            <a:grpSpLocks/>
          </p:cNvGrpSpPr>
          <p:nvPr userDrawn="1"/>
        </p:nvGrpSpPr>
        <p:grpSpPr bwMode="auto">
          <a:xfrm>
            <a:off x="0" y="188913"/>
            <a:ext cx="12225867"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ndParaRPr>
            </a:p>
          </p:txBody>
        </p:sp>
        <p:pic>
          <p:nvPicPr>
            <p:cNvPr id="6156" name="Picture 15" descr="afm_Logo"/>
            <p:cNvPicPr>
              <a:picLocks noChangeAspect="1" noChangeArrowheads="1"/>
            </p:cNvPicPr>
            <p:nvPr userDrawn="1"/>
          </p:nvPicPr>
          <p:blipFill>
            <a:blip r:embed="rId10" cstate="print"/>
            <a:srcRect/>
            <a:stretch>
              <a:fillRect/>
            </a:stretch>
          </p:blipFill>
          <p:spPr bwMode="auto">
            <a:xfrm>
              <a:off x="4286" y="210"/>
              <a:ext cx="1338" cy="235"/>
            </a:xfrm>
            <a:prstGeom prst="rect">
              <a:avLst/>
            </a:prstGeom>
            <a:noFill/>
            <a:ln w="9525">
              <a:noFill/>
              <a:miter lim="800000"/>
              <a:headEnd/>
              <a:tailEnd/>
            </a:ln>
          </p:spPr>
        </p:pic>
      </p:grpSp>
    </p:spTree>
    <p:extLst>
      <p:ext uri="{BB962C8B-B14F-4D97-AF65-F5344CB8AC3E}">
        <p14:creationId xmlns:p14="http://schemas.microsoft.com/office/powerpoint/2010/main" val="236455194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614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fontAlgn="base">
              <a:spcBef>
                <a:spcPct val="0"/>
              </a:spcBef>
              <a:spcAft>
                <a:spcPct val="0"/>
              </a:spcAft>
              <a:defRPr/>
            </a:pPr>
            <a:fld id="{24EE2FC0-5D7F-46AC-BFD5-C43114EACE84}" type="datetimeFigureOut">
              <a:rPr lang="de-DE">
                <a:solidFill>
                  <a:srgbClr val="000000"/>
                </a:solidFill>
              </a:rPr>
              <a:pPr fontAlgn="base">
                <a:spcBef>
                  <a:spcPct val="0"/>
                </a:spcBef>
                <a:spcAft>
                  <a:spcPct val="0"/>
                </a:spcAft>
                <a:defRPr/>
              </a:pPr>
              <a:t>22.08.2018</a:t>
            </a:fld>
            <a:endParaRPr lang="de-DE">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fontAlgn="base">
              <a:spcBef>
                <a:spcPct val="0"/>
              </a:spcBef>
              <a:spcAft>
                <a:spcPct val="0"/>
              </a:spcAft>
              <a:defRPr/>
            </a:pPr>
            <a:endParaRPr lang="de-DE">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fontAlgn="base">
              <a:spcBef>
                <a:spcPct val="0"/>
              </a:spcBef>
              <a:spcAft>
                <a:spcPct val="0"/>
              </a:spcAft>
              <a:defRPr/>
            </a:pPr>
            <a:fld id="{3A25BF20-9C6E-41F2-8EB1-7BF53FB5F867}" type="slidenum">
              <a:rPr lang="de-DE">
                <a:solidFill>
                  <a:srgbClr val="000000"/>
                </a:solidFill>
              </a:rPr>
              <a:pPr fontAlgn="base">
                <a:spcBef>
                  <a:spcPct val="0"/>
                </a:spcBef>
                <a:spcAft>
                  <a:spcPct val="0"/>
                </a:spcAft>
                <a:defRPr/>
              </a:pPr>
              <a:t>‹Nr.›</a:t>
            </a:fld>
            <a:endParaRPr lang="de-DE">
              <a:solidFill>
                <a:srgbClr val="000000"/>
              </a:solidFill>
            </a:endParaRPr>
          </a:p>
        </p:txBody>
      </p:sp>
      <p:sp>
        <p:nvSpPr>
          <p:cNvPr id="7183" name="Gerade Verbindung 12292"/>
          <p:cNvSpPr>
            <a:spLocks noChangeShapeType="1"/>
          </p:cNvSpPr>
          <p:nvPr userDrawn="1"/>
        </p:nvSpPr>
        <p:spPr bwMode="auto">
          <a:xfrm>
            <a:off x="4106333" y="6823075"/>
            <a:ext cx="0" cy="0"/>
          </a:xfrm>
          <a:prstGeom prst="line">
            <a:avLst/>
          </a:prstGeom>
          <a:noFill/>
          <a:ln w="9525" algn="ctr">
            <a:solidFill>
              <a:srgbClr val="000000"/>
            </a:solidFill>
            <a:round/>
            <a:headEnd/>
            <a:tailEnd/>
          </a:ln>
        </p:spPr>
        <p:txBody>
          <a:bodyPr wrap="none" anchor="ctr"/>
          <a:lstStyle/>
          <a:p>
            <a:pPr algn="ctr" eaLnBrk="0" fontAlgn="base" hangingPunct="0">
              <a:spcBef>
                <a:spcPct val="50000"/>
              </a:spcBef>
              <a:spcAft>
                <a:spcPct val="0"/>
              </a:spcAft>
              <a:defRPr/>
            </a:pPr>
            <a:endParaRPr lang="de-DE" sz="1400">
              <a:solidFill>
                <a:srgbClr val="003399"/>
              </a:solidFill>
            </a:endParaRPr>
          </a:p>
        </p:txBody>
      </p:sp>
      <p:sp>
        <p:nvSpPr>
          <p:cNvPr id="7189" name="Rectangle 21"/>
          <p:cNvSpPr>
            <a:spLocks noChangeArrowheads="1"/>
          </p:cNvSpPr>
          <p:nvPr userDrawn="1"/>
        </p:nvSpPr>
        <p:spPr bwMode="auto">
          <a:xfrm>
            <a:off x="305129" y="4267200"/>
            <a:ext cx="41678" cy="200055"/>
          </a:xfrm>
          <a:prstGeom prst="rect">
            <a:avLst/>
          </a:prstGeom>
          <a:noFill/>
          <a:ln w="9525">
            <a:noFill/>
            <a:miter lim="800000"/>
            <a:headEnd/>
            <a:tailEnd/>
          </a:ln>
        </p:spPr>
        <p:txBody>
          <a:bodyPr wrap="none" lIns="0" tIns="0" rIns="0" bIns="0">
            <a:spAutoFit/>
          </a:bodyPr>
          <a:lstStyle/>
          <a:p>
            <a:pPr algn="ctr" eaLnBrk="0" fontAlgn="base" hangingPunct="0">
              <a:spcBef>
                <a:spcPct val="50000"/>
              </a:spcBef>
              <a:spcAft>
                <a:spcPct val="0"/>
              </a:spcAft>
              <a:defRPr/>
            </a:pPr>
            <a:r>
              <a:rPr lang="de-DE" sz="1300">
                <a:solidFill>
                  <a:srgbClr val="000000"/>
                </a:solidFill>
                <a:latin typeface="Times New Roman" pitchFamily="18" charset="0"/>
              </a:rPr>
              <a:t> </a:t>
            </a:r>
            <a:endParaRPr lang="de-DE" sz="1400">
              <a:solidFill>
                <a:srgbClr val="003399"/>
              </a:solidFill>
              <a:latin typeface="Arial Unicode MS" pitchFamily="34" charset="-128"/>
            </a:endParaRPr>
          </a:p>
        </p:txBody>
      </p:sp>
      <p:grpSp>
        <p:nvGrpSpPr>
          <p:cNvPr id="6153" name="Group 12"/>
          <p:cNvGrpSpPr>
            <a:grpSpLocks/>
          </p:cNvGrpSpPr>
          <p:nvPr userDrawn="1"/>
        </p:nvGrpSpPr>
        <p:grpSpPr bwMode="auto">
          <a:xfrm>
            <a:off x="0" y="188913"/>
            <a:ext cx="12225867"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algn="ctr" eaLnBrk="0" fontAlgn="base" hangingPunct="0">
                <a:spcBef>
                  <a:spcPct val="50000"/>
                </a:spcBef>
                <a:spcAft>
                  <a:spcPct val="0"/>
                </a:spcAft>
                <a:defRPr/>
              </a:pPr>
              <a:endParaRPr lang="de-DE" sz="1400">
                <a:solidFill>
                  <a:srgbClr val="003399"/>
                </a:solidFill>
                <a:latin typeface="Arial Unicode MS" pitchFamily="34" charset="-128"/>
              </a:endParaRPr>
            </a:p>
          </p:txBody>
        </p:sp>
        <p:pic>
          <p:nvPicPr>
            <p:cNvPr id="6156" name="Picture 15" descr="afm_Logo"/>
            <p:cNvPicPr>
              <a:picLocks noChangeAspect="1" noChangeArrowheads="1"/>
            </p:cNvPicPr>
            <p:nvPr userDrawn="1"/>
          </p:nvPicPr>
          <p:blipFill>
            <a:blip r:embed="rId10" cstate="print"/>
            <a:srcRect/>
            <a:stretch>
              <a:fillRect/>
            </a:stretch>
          </p:blipFill>
          <p:spPr bwMode="auto">
            <a:xfrm>
              <a:off x="4286" y="210"/>
              <a:ext cx="1338" cy="235"/>
            </a:xfrm>
            <a:prstGeom prst="rect">
              <a:avLst/>
            </a:prstGeom>
            <a:noFill/>
            <a:ln w="9525">
              <a:noFill/>
              <a:miter lim="800000"/>
              <a:headEnd/>
              <a:tailEnd/>
            </a:ln>
          </p:spPr>
        </p:pic>
      </p:grpSp>
    </p:spTree>
    <p:extLst>
      <p:ext uri="{BB962C8B-B14F-4D97-AF65-F5344CB8AC3E}">
        <p14:creationId xmlns:p14="http://schemas.microsoft.com/office/powerpoint/2010/main" val="61672472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ctrTitle"/>
          </p:nvPr>
        </p:nvSpPr>
        <p:spPr/>
        <p:txBody>
          <a:bodyPr/>
          <a:lstStyle/>
          <a:p>
            <a:r>
              <a:rPr lang="de-DE" altLang="de-DE" dirty="0" smtClean="0"/>
              <a:t>„Rückversicherung für Selbstzahler“</a:t>
            </a:r>
          </a:p>
        </p:txBody>
      </p:sp>
      <p:sp>
        <p:nvSpPr>
          <p:cNvPr id="11267" name="Untertitel 2"/>
          <p:cNvSpPr>
            <a:spLocks noGrp="1"/>
          </p:cNvSpPr>
          <p:nvPr>
            <p:ph type="subTitle" idx="1"/>
          </p:nvPr>
        </p:nvSpPr>
        <p:spPr/>
        <p:txBody>
          <a:bodyPr/>
          <a:lstStyle/>
          <a:p>
            <a:endParaRPr lang="de-DE" altLang="de-DE" dirty="0" smtClean="0">
              <a:solidFill>
                <a:srgbClr val="92D050"/>
              </a:solidFill>
            </a:endParaRPr>
          </a:p>
          <a:p>
            <a:r>
              <a:rPr lang="de-DE" altLang="de-DE" dirty="0" smtClean="0"/>
              <a:t>Die private Krankenversicherung</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368819" y="2480117"/>
            <a:ext cx="1473691" cy="2420888"/>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2321156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028056" y="1700809"/>
            <a:ext cx="7740352" cy="3168352"/>
          </a:xfrm>
          <a:prstGeom prst="rect">
            <a:avLst/>
          </a:prstGeom>
          <a:noFill/>
          <a:ln w="9525">
            <a:noFill/>
            <a:miter lim="800000"/>
            <a:headEnd/>
            <a:tailEnd/>
          </a:ln>
        </p:spPr>
        <p:txBody>
          <a:bodyPr/>
          <a:lstStyle/>
          <a:p>
            <a:pPr marL="342900" indent="-342900" fontAlgn="base">
              <a:lnSpc>
                <a:spcPct val="90000"/>
              </a:lnSpc>
              <a:spcBef>
                <a:spcPct val="20000"/>
              </a:spcBef>
              <a:spcAft>
                <a:spcPct val="0"/>
              </a:spcAft>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Gynäkologe (PAP-Test, Tastbefund)           </a:t>
            </a:r>
          </a:p>
          <a:p>
            <a:pPr marL="342900" indent="-342900" fontAlgn="base">
              <a:lnSpc>
                <a:spcPct val="90000"/>
              </a:lnSpc>
              <a:spcBef>
                <a:spcPct val="20000"/>
              </a:spcBef>
              <a:spcAft>
                <a:spcPct val="0"/>
              </a:spcAft>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Urologe</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Tastbefund        </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a:t>
            </a: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Internisten   („Check-</a:t>
            </a:r>
            <a:r>
              <a:rPr lang="de-DE" sz="1600" dirty="0" err="1">
                <a:solidFill>
                  <a:srgbClr val="1D2D4B"/>
                </a:solidFill>
                <a:ea typeface="ＭＳ Ｐゴシック" pitchFamily="34" charset="-128"/>
              </a:rPr>
              <a:t>Up</a:t>
            </a:r>
            <a:r>
              <a:rPr lang="de-DE" sz="1600" dirty="0">
                <a:solidFill>
                  <a:srgbClr val="1D2D4B"/>
                </a:solidFill>
                <a:ea typeface="ＭＳ Ｐゴシック" pitchFamily="34" charset="-128"/>
              </a:rPr>
              <a:t> 35“ (Abtasten, Abhören, Cholesterinwert,</a:t>
            </a:r>
            <a:br>
              <a:rPr lang="de-DE" sz="1600" dirty="0">
                <a:solidFill>
                  <a:srgbClr val="1D2D4B"/>
                </a:solidFill>
                <a:ea typeface="ＭＳ Ｐゴシック" pitchFamily="34" charset="-128"/>
              </a:rPr>
            </a:br>
            <a:r>
              <a:rPr lang="de-DE" sz="1600" dirty="0">
                <a:solidFill>
                  <a:srgbClr val="1D2D4B"/>
                </a:solidFill>
                <a:ea typeface="ＭＳ Ｐゴシック" pitchFamily="34" charset="-128"/>
              </a:rPr>
              <a:t>                           Blutdruckmessung)</a:t>
            </a:r>
          </a:p>
          <a:p>
            <a:pPr marL="342900" indent="-342900" fontAlgn="base">
              <a:lnSpc>
                <a:spcPct val="90000"/>
              </a:lnSpc>
              <a:spcBef>
                <a:spcPct val="20000"/>
              </a:spcBef>
              <a:spcAft>
                <a:spcPct val="0"/>
              </a:spcAft>
              <a:buFont typeface="Wingdings" pitchFamily="2" charset="2"/>
              <a:buChar char="ü"/>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Hautarzt      (ab 35 Jahre alle zwei Jahre „Untersuchung nach Augenschein“)</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a:t>
            </a:r>
          </a:p>
        </p:txBody>
      </p:sp>
      <p:pic>
        <p:nvPicPr>
          <p:cNvPr id="34820" name="Picture 9" descr="Stetoskop4"/>
          <p:cNvPicPr>
            <a:picLocks noChangeAspect="1" noChangeArrowheads="1"/>
          </p:cNvPicPr>
          <p:nvPr/>
        </p:nvPicPr>
        <p:blipFill>
          <a:blip r:embed="rId2" cstate="print"/>
          <a:srcRect/>
          <a:stretch>
            <a:fillRect/>
          </a:stretch>
        </p:blipFill>
        <p:spPr bwMode="auto">
          <a:xfrm>
            <a:off x="9048328" y="1412776"/>
            <a:ext cx="1062990" cy="1524000"/>
          </a:xfrm>
          <a:prstGeom prst="rect">
            <a:avLst/>
          </a:prstGeom>
          <a:noFill/>
          <a:ln w="9525">
            <a:noFill/>
            <a:miter lim="800000"/>
            <a:headEnd/>
            <a:tailEnd/>
          </a:ln>
        </p:spPr>
      </p:pic>
      <p:sp>
        <p:nvSpPr>
          <p:cNvPr id="5"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Vorsorge</a:t>
            </a:r>
          </a:p>
        </p:txBody>
      </p:sp>
      <p:sp>
        <p:nvSpPr>
          <p:cNvPr id="6" name="Rechteck 5"/>
          <p:cNvSpPr/>
          <p:nvPr/>
        </p:nvSpPr>
        <p:spPr>
          <a:xfrm>
            <a:off x="1762315" y="1340768"/>
            <a:ext cx="4931158" cy="338554"/>
          </a:xfrm>
          <a:prstGeom prst="rect">
            <a:avLst/>
          </a:prstGeom>
        </p:spPr>
        <p:txBody>
          <a:bodyPr wrap="none">
            <a:spAutoFit/>
          </a:bodyPr>
          <a:lstStyle/>
          <a:p>
            <a:pPr algn="ctr" fontAlgn="base">
              <a:spcBef>
                <a:spcPct val="0"/>
              </a:spcBef>
              <a:spcAft>
                <a:spcPct val="0"/>
              </a:spcAft>
            </a:pPr>
            <a:r>
              <a:rPr lang="de-DE" sz="1600" b="1" dirty="0">
                <a:solidFill>
                  <a:srgbClr val="1D2D4B"/>
                </a:solidFill>
                <a:ea typeface="ＭＳ Ｐゴシック" pitchFamily="34" charset="-128"/>
              </a:rPr>
              <a:t> „Innerhalb gesetzlich eingeführter Programme“</a:t>
            </a:r>
          </a:p>
        </p:txBody>
      </p:sp>
      <p:sp>
        <p:nvSpPr>
          <p:cNvPr id="8" name="Gleichschenkliges Dreieck 7"/>
          <p:cNvSpPr/>
          <p:nvPr/>
        </p:nvSpPr>
        <p:spPr bwMode="auto">
          <a:xfrm rot="10800000">
            <a:off x="3791744" y="4941167"/>
            <a:ext cx="4680520" cy="288032"/>
          </a:xfrm>
          <a:prstGeom prst="triangle">
            <a:avLst/>
          </a:prstGeom>
          <a:solidFill>
            <a:srgbClr val="1D2D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de-DE" sz="2000">
              <a:solidFill>
                <a:srgbClr val="000000"/>
              </a:solidFill>
              <a:ea typeface="ＭＳ Ｐゴシック" pitchFamily="34" charset="-128"/>
            </a:endParaRPr>
          </a:p>
        </p:txBody>
      </p:sp>
    </p:spTree>
    <p:extLst>
      <p:ext uri="{BB962C8B-B14F-4D97-AF65-F5344CB8AC3E}">
        <p14:creationId xmlns:p14="http://schemas.microsoft.com/office/powerpoint/2010/main" val="143823995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1692308" y="2555335"/>
            <a:ext cx="8048625" cy="1085850"/>
          </a:xfrm>
          <a:prstGeom prst="rect">
            <a:avLst/>
          </a:prstGeom>
        </p:spPr>
      </p:pic>
      <p:pic>
        <p:nvPicPr>
          <p:cNvPr id="3" name="Grafik 2"/>
          <p:cNvPicPr>
            <a:picLocks noChangeAspect="1"/>
          </p:cNvPicPr>
          <p:nvPr/>
        </p:nvPicPr>
        <p:blipFill>
          <a:blip r:embed="rId3"/>
          <a:stretch>
            <a:fillRect/>
          </a:stretch>
        </p:blipFill>
        <p:spPr>
          <a:xfrm>
            <a:off x="1692308" y="4185629"/>
            <a:ext cx="9525000" cy="1171575"/>
          </a:xfrm>
          <a:prstGeom prst="rect">
            <a:avLst/>
          </a:prstGeom>
        </p:spPr>
      </p:pic>
      <p:sp>
        <p:nvSpPr>
          <p:cNvPr id="5" name="Pfeil nach links 4"/>
          <p:cNvSpPr/>
          <p:nvPr/>
        </p:nvSpPr>
        <p:spPr bwMode="auto">
          <a:xfrm>
            <a:off x="9740933" y="3287949"/>
            <a:ext cx="940037" cy="145915"/>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4219467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466725" y="2371725"/>
            <a:ext cx="11258550" cy="2114550"/>
          </a:xfrm>
          <a:prstGeom prst="rect">
            <a:avLst/>
          </a:prstGeom>
        </p:spPr>
      </p:pic>
      <p:pic>
        <p:nvPicPr>
          <p:cNvPr id="3" name="Grafik 2"/>
          <p:cNvPicPr>
            <a:picLocks noChangeAspect="1"/>
          </p:cNvPicPr>
          <p:nvPr/>
        </p:nvPicPr>
        <p:blipFill>
          <a:blip r:embed="rId3"/>
          <a:stretch>
            <a:fillRect/>
          </a:stretch>
        </p:blipFill>
        <p:spPr>
          <a:xfrm>
            <a:off x="223736" y="4486275"/>
            <a:ext cx="12192000" cy="1379884"/>
          </a:xfrm>
          <a:prstGeom prst="rect">
            <a:avLst/>
          </a:prstGeom>
        </p:spPr>
      </p:pic>
    </p:spTree>
    <p:extLst>
      <p:ext uri="{BB962C8B-B14F-4D97-AF65-F5344CB8AC3E}">
        <p14:creationId xmlns:p14="http://schemas.microsoft.com/office/powerpoint/2010/main" val="3359281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846307" y="1073802"/>
            <a:ext cx="8624838" cy="5599371"/>
          </a:xfrm>
          <a:prstGeom prst="rect">
            <a:avLst/>
          </a:prstGeom>
        </p:spPr>
      </p:pic>
    </p:spTree>
    <p:extLst>
      <p:ext uri="{BB962C8B-B14F-4D97-AF65-F5344CB8AC3E}">
        <p14:creationId xmlns:p14="http://schemas.microsoft.com/office/powerpoint/2010/main" val="1521971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4294967295"/>
          </p:nvPr>
        </p:nvSpPr>
        <p:spPr>
          <a:xfrm>
            <a:off x="1919536" y="1908365"/>
            <a:ext cx="3200400" cy="4114800"/>
          </a:xfrm>
        </p:spPr>
        <p:txBody>
          <a:bodyPr/>
          <a:lstStyle/>
          <a:p>
            <a:pPr eaLnBrk="1" hangingPunct="1">
              <a:buFontTx/>
              <a:buNone/>
            </a:pPr>
            <a:r>
              <a:rPr lang="de-DE" sz="1400" dirty="0">
                <a:solidFill>
                  <a:srgbClr val="1D2D4B"/>
                </a:solidFill>
              </a:rPr>
              <a:t> </a:t>
            </a:r>
          </a:p>
          <a:p>
            <a:pPr eaLnBrk="1" hangingPunct="1">
              <a:lnSpc>
                <a:spcPct val="90000"/>
              </a:lnSpc>
              <a:buFontTx/>
              <a:buNone/>
            </a:pPr>
            <a:r>
              <a:rPr lang="de-DE" sz="1400" b="1" u="sng" kern="1200" dirty="0">
                <a:solidFill>
                  <a:srgbClr val="1D2D4B"/>
                </a:solidFill>
                <a:latin typeface="Arial" charset="0"/>
              </a:rPr>
              <a:t>Gynäkologe</a:t>
            </a:r>
            <a:r>
              <a:rPr lang="de-DE" sz="1400" b="1" dirty="0">
                <a:solidFill>
                  <a:srgbClr val="1D2D4B"/>
                </a:solidFill>
              </a:rPr>
              <a:t>		 </a:t>
            </a:r>
          </a:p>
          <a:p>
            <a:pPr eaLnBrk="1" hangingPunct="1">
              <a:lnSpc>
                <a:spcPct val="90000"/>
              </a:lnSpc>
              <a:buFontTx/>
              <a:buNone/>
            </a:pPr>
            <a:r>
              <a:rPr lang="de-DE" sz="1400" dirty="0">
                <a:solidFill>
                  <a:srgbClr val="1D2D4B"/>
                </a:solidFill>
              </a:rPr>
              <a:t>Große Krebsvorsorge 	</a:t>
            </a:r>
          </a:p>
          <a:p>
            <a:pPr eaLnBrk="1" hangingPunct="1">
              <a:lnSpc>
                <a:spcPct val="90000"/>
              </a:lnSpc>
              <a:buFontTx/>
              <a:buNone/>
            </a:pPr>
            <a:r>
              <a:rPr lang="de-DE" sz="1400" dirty="0">
                <a:solidFill>
                  <a:srgbClr val="1D2D4B"/>
                </a:solidFill>
              </a:rPr>
              <a:t>Sonografie</a:t>
            </a:r>
          </a:p>
          <a:p>
            <a:pPr eaLnBrk="1" hangingPunct="1">
              <a:lnSpc>
                <a:spcPct val="90000"/>
              </a:lnSpc>
              <a:buFontTx/>
              <a:buNone/>
            </a:pPr>
            <a:r>
              <a:rPr lang="de-DE" sz="1400" dirty="0">
                <a:solidFill>
                  <a:srgbClr val="1D2D4B"/>
                </a:solidFill>
              </a:rPr>
              <a:t>Dünnschicht-Zytologie</a:t>
            </a:r>
          </a:p>
          <a:p>
            <a:pPr eaLnBrk="1" hangingPunct="1">
              <a:lnSpc>
                <a:spcPct val="90000"/>
              </a:lnSpc>
              <a:buFontTx/>
              <a:buNone/>
            </a:pPr>
            <a:r>
              <a:rPr lang="de-DE" sz="1400" dirty="0">
                <a:solidFill>
                  <a:srgbClr val="1D2D4B"/>
                </a:solidFill>
              </a:rPr>
              <a:t>HPV-Test</a:t>
            </a:r>
          </a:p>
          <a:p>
            <a:pPr eaLnBrk="1" hangingPunct="1">
              <a:lnSpc>
                <a:spcPct val="90000"/>
              </a:lnSpc>
              <a:buFontTx/>
              <a:buNone/>
            </a:pPr>
            <a:r>
              <a:rPr lang="de-DE" sz="1400" dirty="0">
                <a:solidFill>
                  <a:srgbClr val="1D2D4B"/>
                </a:solidFill>
              </a:rPr>
              <a:t>Brustkrebsfrüherkennung Ultraschall</a:t>
            </a:r>
          </a:p>
          <a:p>
            <a:pPr eaLnBrk="1" hangingPunct="1">
              <a:lnSpc>
                <a:spcPct val="90000"/>
              </a:lnSpc>
              <a:buFontTx/>
              <a:buNone/>
            </a:pPr>
            <a:endParaRPr lang="de-DE" sz="1400" b="1" dirty="0">
              <a:solidFill>
                <a:srgbClr val="1D2D4B"/>
              </a:solidFill>
            </a:endParaRPr>
          </a:p>
          <a:p>
            <a:pPr eaLnBrk="1" hangingPunct="1">
              <a:lnSpc>
                <a:spcPct val="90000"/>
              </a:lnSpc>
              <a:buFontTx/>
              <a:buNone/>
            </a:pPr>
            <a:r>
              <a:rPr lang="de-DE" sz="1400" b="1" u="sng" dirty="0">
                <a:solidFill>
                  <a:srgbClr val="1D2D4B"/>
                </a:solidFill>
              </a:rPr>
              <a:t>Urologe</a:t>
            </a:r>
          </a:p>
          <a:p>
            <a:pPr eaLnBrk="1" hangingPunct="1">
              <a:lnSpc>
                <a:spcPct val="90000"/>
              </a:lnSpc>
              <a:buFontTx/>
              <a:buNone/>
            </a:pPr>
            <a:r>
              <a:rPr lang="de-DE" sz="1400" dirty="0">
                <a:solidFill>
                  <a:srgbClr val="1D2D4B"/>
                </a:solidFill>
              </a:rPr>
              <a:t>Große Krebsvorsorge</a:t>
            </a:r>
          </a:p>
          <a:p>
            <a:pPr eaLnBrk="1" hangingPunct="1">
              <a:lnSpc>
                <a:spcPct val="90000"/>
              </a:lnSpc>
              <a:buFontTx/>
              <a:buNone/>
            </a:pPr>
            <a:r>
              <a:rPr lang="de-DE" sz="1400" dirty="0">
                <a:solidFill>
                  <a:srgbClr val="1D2D4B"/>
                </a:solidFill>
              </a:rPr>
              <a:t>PSA-Test</a:t>
            </a:r>
          </a:p>
          <a:p>
            <a:pPr eaLnBrk="1" hangingPunct="1">
              <a:lnSpc>
                <a:spcPct val="90000"/>
              </a:lnSpc>
              <a:buFontTx/>
              <a:buNone/>
            </a:pPr>
            <a:r>
              <a:rPr lang="de-DE" sz="1400" dirty="0">
                <a:solidFill>
                  <a:srgbClr val="1D2D4B"/>
                </a:solidFill>
              </a:rPr>
              <a:t>Blasenspiegelung</a:t>
            </a:r>
          </a:p>
          <a:p>
            <a:pPr eaLnBrk="1" hangingPunct="1">
              <a:lnSpc>
                <a:spcPct val="90000"/>
              </a:lnSpc>
              <a:buFontTx/>
              <a:buNone/>
            </a:pPr>
            <a:endParaRPr lang="de-DE" sz="1400" b="1" dirty="0">
              <a:solidFill>
                <a:srgbClr val="1D2D4B"/>
              </a:solidFill>
            </a:endParaRPr>
          </a:p>
          <a:p>
            <a:pPr eaLnBrk="1" hangingPunct="1">
              <a:lnSpc>
                <a:spcPct val="90000"/>
              </a:lnSpc>
              <a:buFontTx/>
              <a:buNone/>
            </a:pPr>
            <a:r>
              <a:rPr lang="de-DE" sz="1400" b="1" u="sng" dirty="0">
                <a:solidFill>
                  <a:srgbClr val="1D2D4B"/>
                </a:solidFill>
              </a:rPr>
              <a:t>Hautarzt</a:t>
            </a:r>
          </a:p>
          <a:p>
            <a:pPr eaLnBrk="1" hangingPunct="1">
              <a:lnSpc>
                <a:spcPct val="90000"/>
              </a:lnSpc>
              <a:buFontTx/>
              <a:buNone/>
            </a:pPr>
            <a:r>
              <a:rPr lang="de-DE" sz="1400" dirty="0">
                <a:solidFill>
                  <a:srgbClr val="1D2D4B"/>
                </a:solidFill>
              </a:rPr>
              <a:t>Hautkrebsvorsorge</a:t>
            </a:r>
          </a:p>
        </p:txBody>
      </p:sp>
      <p:sp>
        <p:nvSpPr>
          <p:cNvPr id="35844" name="Text Box 13"/>
          <p:cNvSpPr txBox="1">
            <a:spLocks noChangeArrowheads="1"/>
          </p:cNvSpPr>
          <p:nvPr/>
        </p:nvSpPr>
        <p:spPr bwMode="auto">
          <a:xfrm>
            <a:off x="1905000" y="1219201"/>
            <a:ext cx="8382000" cy="830997"/>
          </a:xfrm>
          <a:prstGeom prst="rect">
            <a:avLst/>
          </a:prstGeom>
          <a:noFill/>
          <a:ln w="9525">
            <a:noFill/>
            <a:miter lim="800000"/>
            <a:headEnd/>
            <a:tailEnd/>
          </a:ln>
        </p:spPr>
        <p:txBody>
          <a:bodyPr>
            <a:spAutoFit/>
          </a:bodyPr>
          <a:lstStyle/>
          <a:p>
            <a:pPr fontAlgn="base">
              <a:spcBef>
                <a:spcPct val="50000"/>
              </a:spcBef>
              <a:spcAft>
                <a:spcPct val="0"/>
              </a:spcAft>
            </a:pPr>
            <a:r>
              <a:rPr lang="de-DE" sz="1600" b="1" dirty="0">
                <a:solidFill>
                  <a:srgbClr val="1D2D4B"/>
                </a:solidFill>
                <a:ea typeface="ＭＳ Ｐゴシック" pitchFamily="34" charset="-128"/>
              </a:rPr>
              <a:t>„Ambulante Vorsorgeuntersuchungen sind ohne Einschränkung auf gesetzlich eingeführte Programme, ohne Alters- und Diagnosebeschränkungen sowie ohne zeitliche Einschränkungen erstattungsfähig“</a:t>
            </a:r>
          </a:p>
        </p:txBody>
      </p:sp>
      <p:sp>
        <p:nvSpPr>
          <p:cNvPr id="35845" name="Text Box 14"/>
          <p:cNvSpPr txBox="1">
            <a:spLocks noChangeArrowheads="1"/>
          </p:cNvSpPr>
          <p:nvPr/>
        </p:nvSpPr>
        <p:spPr bwMode="auto">
          <a:xfrm>
            <a:off x="6019800" y="2667001"/>
            <a:ext cx="4648200" cy="396875"/>
          </a:xfrm>
          <a:prstGeom prst="rect">
            <a:avLst/>
          </a:prstGeom>
          <a:noFill/>
          <a:ln w="9525">
            <a:noFill/>
            <a:miter lim="800000"/>
            <a:headEnd/>
            <a:tailEnd/>
          </a:ln>
        </p:spPr>
        <p:txBody>
          <a:bodyPr>
            <a:spAutoFit/>
          </a:bodyPr>
          <a:lstStyle/>
          <a:p>
            <a:pPr algn="ctr" fontAlgn="base">
              <a:spcBef>
                <a:spcPct val="50000"/>
              </a:spcBef>
              <a:spcAft>
                <a:spcPct val="0"/>
              </a:spcAft>
            </a:pPr>
            <a:endParaRPr lang="de-DE" sz="2000">
              <a:solidFill>
                <a:srgbClr val="000000"/>
              </a:solidFill>
              <a:ea typeface="ＭＳ Ｐゴシック" pitchFamily="34" charset="-128"/>
            </a:endParaRPr>
          </a:p>
        </p:txBody>
      </p:sp>
      <p:sp>
        <p:nvSpPr>
          <p:cNvPr id="35846" name="Text Box 15"/>
          <p:cNvSpPr txBox="1">
            <a:spLocks noChangeArrowheads="1"/>
          </p:cNvSpPr>
          <p:nvPr/>
        </p:nvSpPr>
        <p:spPr bwMode="auto">
          <a:xfrm>
            <a:off x="5064224" y="2166724"/>
            <a:ext cx="3048000" cy="3539430"/>
          </a:xfrm>
          <a:prstGeom prst="rect">
            <a:avLst/>
          </a:prstGeom>
          <a:noFill/>
          <a:ln w="9525">
            <a:noFill/>
            <a:miter lim="800000"/>
            <a:headEnd/>
            <a:tailEnd/>
          </a:ln>
        </p:spPr>
        <p:txBody>
          <a:bodyPr wrap="square">
            <a:spAutoFit/>
          </a:bodyPr>
          <a:lstStyle/>
          <a:p>
            <a:pPr fontAlgn="base">
              <a:spcBef>
                <a:spcPct val="50000"/>
              </a:spcBef>
              <a:spcAft>
                <a:spcPct val="0"/>
              </a:spcAft>
            </a:pPr>
            <a:r>
              <a:rPr lang="de-DE" sz="1400" b="1" u="sng" dirty="0">
                <a:solidFill>
                  <a:srgbClr val="1D2D4B"/>
                </a:solidFill>
                <a:ea typeface="ＭＳ Ｐゴシック" pitchFamily="34" charset="-128"/>
              </a:rPr>
              <a:t>Internist</a:t>
            </a:r>
            <a:br>
              <a:rPr lang="de-DE" sz="1400" b="1" u="sng" dirty="0">
                <a:solidFill>
                  <a:srgbClr val="1D2D4B"/>
                </a:solidFill>
                <a:ea typeface="ＭＳ Ｐゴシック" pitchFamily="34" charset="-128"/>
              </a:rPr>
            </a:br>
            <a:r>
              <a:rPr lang="de-DE" sz="1400" dirty="0">
                <a:solidFill>
                  <a:srgbClr val="1D2D4B"/>
                </a:solidFill>
                <a:ea typeface="ＭＳ Ｐゴシック" pitchFamily="34" charset="-128"/>
              </a:rPr>
              <a:t>Früherkennung Bronchialkrebs</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CT Bronchien</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Tumormarkerbestimmung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Endoskopie Rachen und Kehlkopf</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Magenvorsorge</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Risikobestimmung Herzinfarkt</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Kardiocheck, Lungencheck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Schlaganfallcheck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Gefäßcheck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Großes Blutbild</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EKG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Thrombosecheck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Immunstatus</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Schilddrüsenvorsorgeuntersuchung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Knochendichtemessung …</a:t>
            </a:r>
          </a:p>
        </p:txBody>
      </p:sp>
      <p:sp>
        <p:nvSpPr>
          <p:cNvPr id="35847" name="Text Box 16"/>
          <p:cNvSpPr txBox="1">
            <a:spLocks noChangeArrowheads="1"/>
          </p:cNvSpPr>
          <p:nvPr/>
        </p:nvSpPr>
        <p:spPr bwMode="auto">
          <a:xfrm>
            <a:off x="1919536" y="5590878"/>
            <a:ext cx="2819400" cy="1169551"/>
          </a:xfrm>
          <a:prstGeom prst="rect">
            <a:avLst/>
          </a:prstGeom>
          <a:noFill/>
          <a:ln w="9525">
            <a:noFill/>
            <a:miter lim="800000"/>
            <a:headEnd/>
            <a:tailEnd/>
          </a:ln>
        </p:spPr>
        <p:txBody>
          <a:bodyPr wrap="square">
            <a:spAutoFit/>
          </a:bodyPr>
          <a:lstStyle/>
          <a:p>
            <a:pPr fontAlgn="base">
              <a:spcBef>
                <a:spcPct val="50000"/>
              </a:spcBef>
              <a:spcAft>
                <a:spcPct val="0"/>
              </a:spcAft>
            </a:pPr>
            <a:r>
              <a:rPr lang="de-DE" sz="1400" b="1" u="sng" dirty="0">
                <a:solidFill>
                  <a:srgbClr val="1D2D4B"/>
                </a:solidFill>
                <a:ea typeface="ＭＳ Ｐゴシック" pitchFamily="34" charset="-128"/>
              </a:rPr>
              <a:t>Augenarzt</a:t>
            </a:r>
            <a:br>
              <a:rPr lang="de-DE" sz="1400" b="1" u="sng" dirty="0">
                <a:solidFill>
                  <a:srgbClr val="1D2D4B"/>
                </a:solidFill>
                <a:ea typeface="ＭＳ Ｐゴシック" pitchFamily="34" charset="-128"/>
              </a:rPr>
            </a:br>
            <a:r>
              <a:rPr lang="de-DE" sz="1400" dirty="0">
                <a:solidFill>
                  <a:srgbClr val="1D2D4B"/>
                </a:solidFill>
                <a:ea typeface="ＭＳ Ｐゴシック" pitchFamily="34" charset="-128"/>
              </a:rPr>
              <a:t>Glaukomvorsorge</a:t>
            </a:r>
          </a:p>
          <a:p>
            <a:pPr fontAlgn="base">
              <a:spcBef>
                <a:spcPct val="50000"/>
              </a:spcBef>
              <a:spcAft>
                <a:spcPct val="0"/>
              </a:spcAft>
            </a:pPr>
            <a:endParaRPr lang="de-DE" sz="1400" b="1" dirty="0">
              <a:solidFill>
                <a:srgbClr val="1D2D4B"/>
              </a:solidFill>
              <a:ea typeface="ＭＳ Ｐゴシック" pitchFamily="34" charset="-128"/>
            </a:endParaRPr>
          </a:p>
          <a:p>
            <a:pPr fontAlgn="base">
              <a:spcBef>
                <a:spcPct val="50000"/>
              </a:spcBef>
              <a:spcAft>
                <a:spcPct val="0"/>
              </a:spcAft>
            </a:pPr>
            <a:endParaRPr lang="de-DE" sz="1400" b="1" dirty="0">
              <a:solidFill>
                <a:srgbClr val="1D2D4B"/>
              </a:solidFill>
              <a:ea typeface="ＭＳ Ｐゴシック" pitchFamily="34" charset="-128"/>
            </a:endParaRPr>
          </a:p>
        </p:txBody>
      </p:sp>
      <p:pic>
        <p:nvPicPr>
          <p:cNvPr id="35848" name="Picture 17" descr="Stetoskop4"/>
          <p:cNvPicPr>
            <a:picLocks noChangeAspect="1" noChangeArrowheads="1"/>
          </p:cNvPicPr>
          <p:nvPr/>
        </p:nvPicPr>
        <p:blipFill>
          <a:blip r:embed="rId2" cstate="print"/>
          <a:srcRect/>
          <a:stretch>
            <a:fillRect/>
          </a:stretch>
        </p:blipFill>
        <p:spPr bwMode="auto">
          <a:xfrm>
            <a:off x="8153401" y="3352800"/>
            <a:ext cx="1992313" cy="1752600"/>
          </a:xfrm>
          <a:prstGeom prst="rect">
            <a:avLst/>
          </a:prstGeom>
          <a:noFill/>
          <a:ln w="9525">
            <a:noFill/>
            <a:miter lim="800000"/>
            <a:headEnd/>
            <a:tailEnd/>
          </a:ln>
        </p:spPr>
      </p:pic>
      <p:sp>
        <p:nvSpPr>
          <p:cNvPr id="9"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Vorsorge</a:t>
            </a:r>
          </a:p>
        </p:txBody>
      </p:sp>
    </p:spTree>
    <p:extLst>
      <p:ext uri="{BB962C8B-B14F-4D97-AF65-F5344CB8AC3E}">
        <p14:creationId xmlns:p14="http://schemas.microsoft.com/office/powerpoint/2010/main" val="21002942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idx="4294967295"/>
          </p:nvPr>
        </p:nvSpPr>
        <p:spPr>
          <a:xfrm>
            <a:off x="2927648" y="2743200"/>
            <a:ext cx="6336704" cy="935038"/>
          </a:xfrm>
        </p:spPr>
        <p:txBody>
          <a:bodyPr/>
          <a:lstStyle/>
          <a:p>
            <a:pPr eaLnBrk="1" hangingPunct="1"/>
            <a:r>
              <a:rPr lang="de-DE" sz="4000"/>
              <a:t> </a:t>
            </a:r>
            <a:endParaRPr lang="de-DE" sz="2000"/>
          </a:p>
        </p:txBody>
      </p:sp>
      <p:sp>
        <p:nvSpPr>
          <p:cNvPr id="51204" name="Text Box 4"/>
          <p:cNvSpPr txBox="1">
            <a:spLocks noChangeArrowheads="1"/>
          </p:cNvSpPr>
          <p:nvPr/>
        </p:nvSpPr>
        <p:spPr bwMode="auto">
          <a:xfrm>
            <a:off x="3287688" y="4508500"/>
            <a:ext cx="5616624" cy="338554"/>
          </a:xfrm>
          <a:prstGeom prst="rect">
            <a:avLst/>
          </a:prstGeom>
          <a:noFill/>
          <a:ln w="9525">
            <a:noFill/>
            <a:miter lim="800000"/>
            <a:headEnd/>
            <a:tailEnd/>
          </a:ln>
        </p:spPr>
        <p:txBody>
          <a:bodyPr wrap="square">
            <a:spAutoFit/>
          </a:bodyPr>
          <a:lstStyle/>
          <a:p>
            <a:pPr algn="ctr" fontAlgn="base">
              <a:spcBef>
                <a:spcPct val="50000"/>
              </a:spcBef>
              <a:spcAft>
                <a:spcPct val="0"/>
              </a:spcAft>
            </a:pPr>
            <a:r>
              <a:rPr lang="de-DE" sz="1600" b="1" dirty="0">
                <a:solidFill>
                  <a:srgbClr val="1D2D4B"/>
                </a:solidFill>
              </a:rPr>
              <a:t>Massage und Krankengymnastik ?</a:t>
            </a:r>
            <a:r>
              <a:rPr lang="de-DE" sz="1600" b="1" dirty="0">
                <a:solidFill>
                  <a:srgbClr val="000000"/>
                </a:solidFill>
              </a:rPr>
              <a:t> </a:t>
            </a:r>
          </a:p>
        </p:txBody>
      </p:sp>
      <p:sp>
        <p:nvSpPr>
          <p:cNvPr id="51206" name="AutoShape 6"/>
          <p:cNvSpPr>
            <a:spLocks noChangeArrowheads="1"/>
          </p:cNvSpPr>
          <p:nvPr/>
        </p:nvSpPr>
        <p:spPr bwMode="auto">
          <a:xfrm>
            <a:off x="5029200" y="2895600"/>
            <a:ext cx="2090738" cy="939800"/>
          </a:xfrm>
          <a:prstGeom prst="cube">
            <a:avLst>
              <a:gd name="adj" fmla="val 25000"/>
            </a:avLst>
          </a:prstGeom>
          <a:solidFill>
            <a:srgbClr val="1D2D4B"/>
          </a:solidFill>
          <a:ln w="19050">
            <a:noFill/>
            <a:miter lim="800000"/>
            <a:headEnd/>
            <a:tailEnd/>
          </a:ln>
          <a:effectLst>
            <a:outerShdw dist="107763" dir="2700000" algn="ctr" rotWithShape="0">
              <a:schemeClr val="bg2">
                <a:alpha val="50000"/>
              </a:schemeClr>
            </a:outerShdw>
          </a:effectLst>
        </p:spPr>
        <p:txBody>
          <a:bodyPr wrap="none" anchor="ctr"/>
          <a:lstStyle/>
          <a:p>
            <a:pPr algn="ctr" fontAlgn="base">
              <a:spcBef>
                <a:spcPct val="0"/>
              </a:spcBef>
              <a:spcAft>
                <a:spcPct val="0"/>
              </a:spcAft>
              <a:defRPr/>
            </a:pPr>
            <a:r>
              <a:rPr lang="de-DE" sz="1600" b="1">
                <a:solidFill>
                  <a:srgbClr val="FFFFFF"/>
                </a:solidFill>
              </a:rPr>
              <a:t>Heilmittel</a:t>
            </a:r>
          </a:p>
        </p:txBody>
      </p:sp>
    </p:spTree>
    <p:extLst>
      <p:ext uri="{BB962C8B-B14F-4D97-AF65-F5344CB8AC3E}">
        <p14:creationId xmlns:p14="http://schemas.microsoft.com/office/powerpoint/2010/main" val="7913789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1000" fill="hold"/>
                                        <p:tgtEl>
                                          <p:spTgt spid="51204"/>
                                        </p:tgtEl>
                                        <p:attrNameLst>
                                          <p:attrName>ppt_w</p:attrName>
                                        </p:attrNameLst>
                                      </p:cBhvr>
                                      <p:tavLst>
                                        <p:tav tm="0">
                                          <p:val>
                                            <p:strVal val="#ppt_w*0.70"/>
                                          </p:val>
                                        </p:tav>
                                        <p:tav tm="100000">
                                          <p:val>
                                            <p:strVal val="#ppt_w"/>
                                          </p:val>
                                        </p:tav>
                                      </p:tavLst>
                                    </p:anim>
                                    <p:anim calcmode="lin" valueType="num">
                                      <p:cBhvr>
                                        <p:cTn id="8" dur="1000" fill="hold"/>
                                        <p:tgtEl>
                                          <p:spTgt spid="51204"/>
                                        </p:tgtEl>
                                        <p:attrNameLst>
                                          <p:attrName>ppt_h</p:attrName>
                                        </p:attrNameLst>
                                      </p:cBhvr>
                                      <p:tavLst>
                                        <p:tav tm="0">
                                          <p:val>
                                            <p:strVal val="#ppt_h"/>
                                          </p:val>
                                        </p:tav>
                                        <p:tav tm="100000">
                                          <p:val>
                                            <p:strVal val="#ppt_h"/>
                                          </p:val>
                                        </p:tav>
                                      </p:tavLst>
                                    </p:anim>
                                    <p:animEffect transition="in" filter="fade">
                                      <p:cBhvr>
                                        <p:cTn id="9" dur="1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Heilmittel</a:t>
            </a:r>
            <a:endParaRPr lang="de-DE" dirty="0"/>
          </a:p>
        </p:txBody>
      </p:sp>
      <p:pic>
        <p:nvPicPr>
          <p:cNvPr id="5122" name="Picture 2"/>
          <p:cNvPicPr>
            <a:picLocks noChangeAspect="1" noChangeArrowheads="1"/>
          </p:cNvPicPr>
          <p:nvPr/>
        </p:nvPicPr>
        <p:blipFill>
          <a:blip r:embed="rId2" cstate="print"/>
          <a:srcRect/>
          <a:stretch>
            <a:fillRect/>
          </a:stretch>
        </p:blipFill>
        <p:spPr bwMode="auto">
          <a:xfrm>
            <a:off x="191344" y="1320369"/>
            <a:ext cx="3456384" cy="203662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7854324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Anlage 4 § 23 Abs. 1 BBHV</a:t>
            </a:r>
            <a:endParaRPr lang="de-DE" dirty="0"/>
          </a:p>
        </p:txBody>
      </p:sp>
      <p:pic>
        <p:nvPicPr>
          <p:cNvPr id="6146" name="Picture 2"/>
          <p:cNvPicPr>
            <a:picLocks noChangeAspect="1" noChangeArrowheads="1"/>
          </p:cNvPicPr>
          <p:nvPr/>
        </p:nvPicPr>
        <p:blipFill>
          <a:blip r:embed="rId2" cstate="print"/>
          <a:srcRect r="-258"/>
          <a:stretch>
            <a:fillRect/>
          </a:stretch>
        </p:blipFill>
        <p:spPr bwMode="auto">
          <a:xfrm>
            <a:off x="1983428" y="1772820"/>
            <a:ext cx="8382645" cy="485775"/>
          </a:xfrm>
          <a:prstGeom prst="rect">
            <a:avLst/>
          </a:prstGeom>
          <a:noFill/>
          <a:ln w="9525">
            <a:noFill/>
            <a:miter lim="800000"/>
            <a:headEnd/>
            <a:tailEnd/>
          </a:ln>
        </p:spPr>
      </p:pic>
      <p:sp>
        <p:nvSpPr>
          <p:cNvPr id="6" name="Textfeld 5"/>
          <p:cNvSpPr txBox="1"/>
          <p:nvPr/>
        </p:nvSpPr>
        <p:spPr>
          <a:xfrm>
            <a:off x="1847528" y="1196752"/>
            <a:ext cx="8064896" cy="369332"/>
          </a:xfrm>
          <a:prstGeom prst="rect">
            <a:avLst/>
          </a:prstGeom>
          <a:noFill/>
        </p:spPr>
        <p:txBody>
          <a:bodyPr wrap="square" rtlCol="0">
            <a:spAutoFit/>
          </a:bodyPr>
          <a:lstStyle/>
          <a:p>
            <a:r>
              <a:rPr lang="de-DE" b="1" kern="0" dirty="0">
                <a:solidFill>
                  <a:srgbClr val="1D2D4B"/>
                </a:solidFill>
                <a:cs typeface="ＭＳ Ｐゴシック"/>
              </a:rPr>
              <a:t>Laut Bundesbeihilfe: </a:t>
            </a:r>
          </a:p>
        </p:txBody>
      </p:sp>
      <p:sp>
        <p:nvSpPr>
          <p:cNvPr id="7" name="Textfeld 6"/>
          <p:cNvSpPr txBox="1"/>
          <p:nvPr/>
        </p:nvSpPr>
        <p:spPr>
          <a:xfrm>
            <a:off x="1847528" y="3501008"/>
            <a:ext cx="8064896" cy="369332"/>
          </a:xfrm>
          <a:prstGeom prst="rect">
            <a:avLst/>
          </a:prstGeom>
          <a:noFill/>
        </p:spPr>
        <p:txBody>
          <a:bodyPr wrap="square" rtlCol="0">
            <a:spAutoFit/>
          </a:bodyPr>
          <a:lstStyle/>
          <a:p>
            <a:r>
              <a:rPr lang="de-DE" b="1" kern="0" dirty="0">
                <a:solidFill>
                  <a:srgbClr val="1D2D4B"/>
                </a:solidFill>
                <a:cs typeface="ＭＳ Ｐゴシック"/>
              </a:rPr>
              <a:t>Laut Physiotherapeut: </a:t>
            </a:r>
          </a:p>
        </p:txBody>
      </p:sp>
      <p:pic>
        <p:nvPicPr>
          <p:cNvPr id="6149" name="Picture 5"/>
          <p:cNvPicPr>
            <a:picLocks noChangeAspect="1" noChangeArrowheads="1"/>
          </p:cNvPicPr>
          <p:nvPr/>
        </p:nvPicPr>
        <p:blipFill>
          <a:blip r:embed="rId3" cstate="print"/>
          <a:srcRect l="257" r="257"/>
          <a:stretch>
            <a:fillRect/>
          </a:stretch>
        </p:blipFill>
        <p:spPr bwMode="auto">
          <a:xfrm>
            <a:off x="1979181" y="2251472"/>
            <a:ext cx="8352183" cy="714375"/>
          </a:xfrm>
          <a:prstGeom prst="rect">
            <a:avLst/>
          </a:prstGeom>
          <a:noFill/>
          <a:ln w="9525">
            <a:noFill/>
            <a:miter lim="800000"/>
            <a:headEnd/>
            <a:tailEnd/>
          </a:ln>
        </p:spPr>
      </p:pic>
      <p:sp>
        <p:nvSpPr>
          <p:cNvPr id="10" name="Textfeld 9"/>
          <p:cNvSpPr txBox="1"/>
          <p:nvPr/>
        </p:nvSpPr>
        <p:spPr>
          <a:xfrm>
            <a:off x="1847528" y="4139788"/>
            <a:ext cx="8064896" cy="369332"/>
          </a:xfrm>
          <a:prstGeom prst="rect">
            <a:avLst/>
          </a:prstGeom>
          <a:noFill/>
        </p:spPr>
        <p:txBody>
          <a:bodyPr wrap="square" rtlCol="0">
            <a:spAutoFit/>
          </a:bodyPr>
          <a:lstStyle/>
          <a:p>
            <a:r>
              <a:rPr lang="de-DE" kern="0" dirty="0">
                <a:solidFill>
                  <a:srgbClr val="1D2D4B"/>
                </a:solidFill>
                <a:cs typeface="ＭＳ Ｐゴシック"/>
              </a:rPr>
              <a:t>Manuelle Therapie:					31,36 €</a:t>
            </a:r>
          </a:p>
        </p:txBody>
      </p:sp>
      <p:sp>
        <p:nvSpPr>
          <p:cNvPr id="11" name="Textfeld 10"/>
          <p:cNvSpPr txBox="1"/>
          <p:nvPr/>
        </p:nvSpPr>
        <p:spPr>
          <a:xfrm>
            <a:off x="1847528" y="4509120"/>
            <a:ext cx="8064896" cy="369332"/>
          </a:xfrm>
          <a:prstGeom prst="rect">
            <a:avLst/>
          </a:prstGeom>
          <a:noFill/>
        </p:spPr>
        <p:txBody>
          <a:bodyPr wrap="square" rtlCol="0">
            <a:spAutoFit/>
          </a:bodyPr>
          <a:lstStyle/>
          <a:p>
            <a:r>
              <a:rPr lang="de-DE" kern="0" dirty="0">
                <a:solidFill>
                  <a:srgbClr val="1D2D4B"/>
                </a:solidFill>
                <a:cs typeface="ＭＳ Ｐゴシック"/>
              </a:rPr>
              <a:t>Krankengymnastik:					28,20 €</a:t>
            </a:r>
          </a:p>
        </p:txBody>
      </p:sp>
    </p:spTree>
    <p:extLst>
      <p:ext uri="{BB962C8B-B14F-4D97-AF65-F5344CB8AC3E}">
        <p14:creationId xmlns:p14="http://schemas.microsoft.com/office/powerpoint/2010/main" val="183798526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Heilmittel</a:t>
            </a:r>
            <a:endParaRPr lang="de-DE" dirty="0"/>
          </a:p>
        </p:txBody>
      </p:sp>
      <p:pic>
        <p:nvPicPr>
          <p:cNvPr id="5122" name="Picture 2"/>
          <p:cNvPicPr>
            <a:picLocks noChangeAspect="1" noChangeArrowheads="1"/>
          </p:cNvPicPr>
          <p:nvPr/>
        </p:nvPicPr>
        <p:blipFill>
          <a:blip r:embed="rId2" cstate="print"/>
          <a:srcRect/>
          <a:stretch>
            <a:fillRect/>
          </a:stretch>
        </p:blipFill>
        <p:spPr bwMode="auto">
          <a:xfrm>
            <a:off x="1917303" y="1052737"/>
            <a:ext cx="3456384" cy="2036623"/>
          </a:xfrm>
          <a:prstGeom prst="rect">
            <a:avLst/>
          </a:prstGeom>
          <a:ln>
            <a:noFill/>
          </a:ln>
          <a:effectLst>
            <a:outerShdw blurRad="190500" algn="tl" rotWithShape="0">
              <a:srgbClr val="000000">
                <a:alpha val="70000"/>
              </a:srgbClr>
            </a:outerShdw>
          </a:effectLst>
        </p:spPr>
      </p:pic>
      <p:sp>
        <p:nvSpPr>
          <p:cNvPr id="5" name="Textfeld 4"/>
          <p:cNvSpPr txBox="1"/>
          <p:nvPr/>
        </p:nvSpPr>
        <p:spPr>
          <a:xfrm>
            <a:off x="5951984" y="1124744"/>
            <a:ext cx="4464496" cy="1077218"/>
          </a:xfrm>
          <a:prstGeom prst="rect">
            <a:avLst/>
          </a:prstGeom>
          <a:noFill/>
        </p:spPr>
        <p:txBody>
          <a:bodyPr wrap="square" rtlCol="0">
            <a:spAutoFit/>
          </a:bodyPr>
          <a:lstStyle/>
          <a:p>
            <a:r>
              <a:rPr lang="de-DE" sz="1600" kern="0" dirty="0">
                <a:solidFill>
                  <a:srgbClr val="1D2D4B"/>
                </a:solidFill>
                <a:cs typeface="ＭＳ Ｐゴシック"/>
              </a:rPr>
              <a:t>Erstattung für 1x KG (90%v.19,50)  =   17,50 €</a:t>
            </a:r>
          </a:p>
          <a:p>
            <a:r>
              <a:rPr lang="de-DE" sz="1600" kern="0" dirty="0">
                <a:solidFill>
                  <a:srgbClr val="1D2D4B"/>
                </a:solidFill>
                <a:cs typeface="ＭＳ Ｐゴシック"/>
              </a:rPr>
              <a:t>Eigenanteil pro Behandlung 	        =   10,70 €</a:t>
            </a:r>
          </a:p>
          <a:p>
            <a:r>
              <a:rPr lang="de-DE" sz="1600" kern="0" dirty="0">
                <a:solidFill>
                  <a:srgbClr val="1D2D4B"/>
                </a:solidFill>
                <a:cs typeface="ＭＳ Ｐゴシック"/>
              </a:rPr>
              <a:t>(davon unerwartet: 7,80 €)</a:t>
            </a:r>
          </a:p>
          <a:p>
            <a:r>
              <a:rPr lang="de-DE" sz="1600" kern="0" dirty="0">
                <a:solidFill>
                  <a:srgbClr val="1D2D4B"/>
                </a:solidFill>
                <a:cs typeface="ＭＳ Ｐゴシック"/>
              </a:rPr>
              <a:t>Bei 12 Behandlungen 	        = 128,40 € </a:t>
            </a:r>
          </a:p>
        </p:txBody>
      </p:sp>
    </p:spTree>
    <p:extLst>
      <p:ext uri="{BB962C8B-B14F-4D97-AF65-F5344CB8AC3E}">
        <p14:creationId xmlns:p14="http://schemas.microsoft.com/office/powerpoint/2010/main" val="265839140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524000" y="1264979"/>
            <a:ext cx="9144000" cy="5047536"/>
          </a:xfrm>
          <a:prstGeom prst="rect">
            <a:avLst/>
          </a:prstGeom>
          <a:noFill/>
          <a:ln w="9525">
            <a:noFill/>
            <a:miter lim="800000"/>
            <a:headEnd/>
            <a:tailEnd/>
          </a:ln>
        </p:spPr>
        <p:txBody>
          <a:bodyPr wrap="square" anchor="ctr">
            <a:spAutoFit/>
          </a:bodyPr>
          <a:lstStyle/>
          <a:p>
            <a:pPr fontAlgn="base">
              <a:spcBef>
                <a:spcPct val="0"/>
              </a:spcBef>
              <a:spcAft>
                <a:spcPct val="0"/>
              </a:spcAft>
            </a:pPr>
            <a:endParaRPr lang="de-DE" b="1" dirty="0">
              <a:solidFill>
                <a:srgbClr val="000000"/>
              </a:solidFill>
            </a:endParaRPr>
          </a:p>
          <a:p>
            <a:pPr fontAlgn="base">
              <a:spcBef>
                <a:spcPct val="0"/>
              </a:spcBef>
              <a:spcAft>
                <a:spcPct val="0"/>
              </a:spcAft>
            </a:pPr>
            <a:r>
              <a:rPr lang="de-DE" sz="2000" dirty="0">
                <a:solidFill>
                  <a:srgbClr val="1D2D4B"/>
                </a:solidFill>
              </a:rPr>
              <a:t>Ein Tarif sollte eine umfassende Aufzählung an kostenintensiven, existenziellen Hilfsmitteln aufweisen. Hierzu gehören:</a:t>
            </a:r>
          </a:p>
          <a:p>
            <a:pPr fontAlgn="base">
              <a:spcBef>
                <a:spcPct val="0"/>
              </a:spcBef>
              <a:spcAft>
                <a:spcPct val="0"/>
              </a:spcAft>
            </a:pPr>
            <a:r>
              <a:rPr lang="de-DE" sz="2000" dirty="0">
                <a:solidFill>
                  <a:srgbClr val="1D2D4B"/>
                </a:solidFill>
              </a:rPr>
              <a:t/>
            </a:r>
            <a:br>
              <a:rPr lang="de-DE" sz="2000" dirty="0">
                <a:solidFill>
                  <a:srgbClr val="1D2D4B"/>
                </a:solidFill>
              </a:rPr>
            </a:br>
            <a:r>
              <a:rPr lang="de-DE" dirty="0">
                <a:solidFill>
                  <a:srgbClr val="1D2D4B"/>
                </a:solidFill>
              </a:rPr>
              <a:t>Hör- und Sprechapparate (z.B. Hörgeräte, künstlicher Kehlkopf)</a:t>
            </a:r>
          </a:p>
          <a:p>
            <a:pPr lvl="1" fontAlgn="base">
              <a:spcBef>
                <a:spcPct val="0"/>
              </a:spcBef>
              <a:spcAft>
                <a:spcPct val="0"/>
              </a:spcAft>
            </a:pPr>
            <a:r>
              <a:rPr lang="de-DE" sz="1600" i="1" dirty="0">
                <a:solidFill>
                  <a:srgbClr val="1D2D4B"/>
                </a:solidFill>
              </a:rPr>
              <a:t>Kosten Hörgeräte bis zu 5.000,00 EUR je Ohr</a:t>
            </a:r>
          </a:p>
          <a:p>
            <a:pPr lvl="1" fontAlgn="base">
              <a:spcBef>
                <a:spcPct val="0"/>
              </a:spcBef>
              <a:spcAft>
                <a:spcPct val="0"/>
              </a:spcAft>
            </a:pPr>
            <a:endParaRPr lang="de-DE" dirty="0">
              <a:solidFill>
                <a:srgbClr val="1D2D4B"/>
              </a:solidFill>
            </a:endParaRPr>
          </a:p>
          <a:p>
            <a:pPr lvl="1" fontAlgn="base">
              <a:spcBef>
                <a:spcPct val="0"/>
              </a:spcBef>
              <a:spcAft>
                <a:spcPct val="0"/>
              </a:spcAft>
            </a:pPr>
            <a:endParaRPr lang="de-DE" dirty="0">
              <a:solidFill>
                <a:srgbClr val="1D2D4B"/>
              </a:solidFill>
            </a:endParaRPr>
          </a:p>
          <a:p>
            <a:pPr fontAlgn="base">
              <a:spcBef>
                <a:spcPct val="0"/>
              </a:spcBef>
              <a:spcAft>
                <a:spcPct val="0"/>
              </a:spcAft>
            </a:pPr>
            <a:r>
              <a:rPr lang="de-DE" dirty="0">
                <a:solidFill>
                  <a:srgbClr val="1D2D4B"/>
                </a:solidFill>
              </a:rPr>
              <a:t>Prothesen und Körpersatzstücke (z.B. Beinprothesen, Kunstauge, Epithese)</a:t>
            </a:r>
          </a:p>
          <a:p>
            <a:pPr lvl="1" fontAlgn="base">
              <a:spcBef>
                <a:spcPct val="0"/>
              </a:spcBef>
              <a:spcAft>
                <a:spcPct val="0"/>
              </a:spcAft>
            </a:pPr>
            <a:r>
              <a:rPr lang="de-DE" sz="1600" i="1" dirty="0">
                <a:solidFill>
                  <a:srgbClr val="1D2D4B"/>
                </a:solidFill>
              </a:rPr>
              <a:t>Kosten Beinprothese bis zu 25.000,00 EUR</a:t>
            </a:r>
          </a:p>
          <a:p>
            <a:pPr lvl="1" fontAlgn="base">
              <a:spcBef>
                <a:spcPct val="0"/>
              </a:spcBef>
              <a:spcAft>
                <a:spcPct val="0"/>
              </a:spcAft>
            </a:pPr>
            <a:endParaRPr lang="de-DE" dirty="0">
              <a:solidFill>
                <a:srgbClr val="1D2D4B"/>
              </a:solidFill>
            </a:endParaRPr>
          </a:p>
          <a:p>
            <a:pPr lvl="1" fontAlgn="base">
              <a:spcBef>
                <a:spcPct val="0"/>
              </a:spcBef>
              <a:spcAft>
                <a:spcPct val="0"/>
              </a:spcAft>
            </a:pPr>
            <a:endParaRPr lang="de-DE" dirty="0">
              <a:solidFill>
                <a:srgbClr val="1D2D4B"/>
              </a:solidFill>
            </a:endParaRPr>
          </a:p>
          <a:p>
            <a:pPr fontAlgn="base">
              <a:spcBef>
                <a:spcPct val="0"/>
              </a:spcBef>
              <a:spcAft>
                <a:spcPct val="0"/>
              </a:spcAft>
            </a:pPr>
            <a:r>
              <a:rPr lang="de-DE" dirty="0">
                <a:solidFill>
                  <a:srgbClr val="1D2D4B"/>
                </a:solidFill>
              </a:rPr>
              <a:t>Geh- und Stützapparate (z.B. Orthesen, Stützkorsett, </a:t>
            </a:r>
            <a:r>
              <a:rPr lang="de-DE" dirty="0" err="1">
                <a:solidFill>
                  <a:srgbClr val="1D2D4B"/>
                </a:solidFill>
              </a:rPr>
              <a:t>Rollator</a:t>
            </a:r>
            <a:r>
              <a:rPr lang="de-DE" dirty="0">
                <a:solidFill>
                  <a:srgbClr val="1D2D4B"/>
                </a:solidFill>
              </a:rPr>
              <a:t>)</a:t>
            </a:r>
          </a:p>
          <a:p>
            <a:pPr lvl="1" fontAlgn="base">
              <a:spcBef>
                <a:spcPct val="0"/>
              </a:spcBef>
              <a:spcAft>
                <a:spcPct val="0"/>
              </a:spcAft>
            </a:pPr>
            <a:r>
              <a:rPr lang="de-DE" sz="1600" i="1" dirty="0">
                <a:solidFill>
                  <a:srgbClr val="1D2D4B"/>
                </a:solidFill>
              </a:rPr>
              <a:t>Kosten Stützkorsett bis zu 10.000,00 EUR</a:t>
            </a:r>
          </a:p>
          <a:p>
            <a:pPr lvl="1" fontAlgn="base">
              <a:spcBef>
                <a:spcPct val="0"/>
              </a:spcBef>
              <a:spcAft>
                <a:spcPct val="0"/>
              </a:spcAft>
            </a:pPr>
            <a:endParaRPr lang="de-DE" dirty="0">
              <a:solidFill>
                <a:srgbClr val="1D2D4B"/>
              </a:solidFill>
            </a:endParaRPr>
          </a:p>
          <a:p>
            <a:pPr lvl="1" fontAlgn="base">
              <a:spcBef>
                <a:spcPct val="0"/>
              </a:spcBef>
              <a:spcAft>
                <a:spcPct val="0"/>
              </a:spcAft>
            </a:pPr>
            <a:endParaRPr lang="de-DE" dirty="0">
              <a:solidFill>
                <a:srgbClr val="1D2D4B"/>
              </a:solidFill>
            </a:endParaRPr>
          </a:p>
          <a:p>
            <a:pPr fontAlgn="base">
              <a:spcBef>
                <a:spcPct val="0"/>
              </a:spcBef>
              <a:spcAft>
                <a:spcPct val="0"/>
              </a:spcAft>
            </a:pPr>
            <a:r>
              <a:rPr lang="de-DE" dirty="0">
                <a:solidFill>
                  <a:srgbClr val="1D2D4B"/>
                </a:solidFill>
              </a:rPr>
              <a:t>Orthopädische Schuhe</a:t>
            </a:r>
          </a:p>
          <a:p>
            <a:pPr lvl="1" fontAlgn="base">
              <a:spcBef>
                <a:spcPct val="0"/>
              </a:spcBef>
              <a:spcAft>
                <a:spcPct val="0"/>
              </a:spcAft>
            </a:pPr>
            <a:r>
              <a:rPr lang="de-DE" sz="1600" i="1" dirty="0">
                <a:solidFill>
                  <a:srgbClr val="1D2D4B"/>
                </a:solidFill>
              </a:rPr>
              <a:t>Kosten bis zu 4500,00 EUR je Paar</a:t>
            </a:r>
          </a:p>
        </p:txBody>
      </p:sp>
      <p:sp>
        <p:nvSpPr>
          <p:cNvPr id="43011" name="Text Box 8"/>
          <p:cNvSpPr txBox="1">
            <a:spLocks noChangeArrowheads="1"/>
          </p:cNvSpPr>
          <p:nvPr/>
        </p:nvSpPr>
        <p:spPr bwMode="auto">
          <a:xfrm>
            <a:off x="1752600" y="457200"/>
            <a:ext cx="4495800" cy="457200"/>
          </a:xfrm>
          <a:prstGeom prst="rect">
            <a:avLst/>
          </a:prstGeom>
          <a:noFill/>
          <a:ln w="9525">
            <a:noFill/>
            <a:miter lim="800000"/>
            <a:headEnd/>
            <a:tailEnd/>
          </a:ln>
        </p:spPr>
        <p:txBody>
          <a:bodyPr>
            <a:spAutoFit/>
          </a:bodyPr>
          <a:lstStyle/>
          <a:p>
            <a:pPr fontAlgn="base">
              <a:spcBef>
                <a:spcPct val="50000"/>
              </a:spcBef>
              <a:spcAft>
                <a:spcPct val="0"/>
              </a:spcAft>
            </a:pPr>
            <a:r>
              <a:rPr lang="de-DE" sz="2400">
                <a:solidFill>
                  <a:srgbClr val="FFFFFF"/>
                </a:solidFill>
              </a:rPr>
              <a:t>Hilfsmittel</a:t>
            </a:r>
          </a:p>
        </p:txBody>
      </p:sp>
    </p:spTree>
    <p:extLst>
      <p:ext uri="{BB962C8B-B14F-4D97-AF65-F5344CB8AC3E}">
        <p14:creationId xmlns:p14="http://schemas.microsoft.com/office/powerpoint/2010/main" val="16865439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0">
                                            <p:txEl>
                                              <p:pRg st="1" end="1"/>
                                            </p:txEl>
                                          </p:spTgt>
                                        </p:tgtEl>
                                        <p:attrNameLst>
                                          <p:attrName>style.visibility</p:attrName>
                                        </p:attrNameLst>
                                      </p:cBhvr>
                                      <p:to>
                                        <p:strVal val="visible"/>
                                      </p:to>
                                    </p:set>
                                    <p:anim calcmode="lin" valueType="num">
                                      <p:cBhvr additive="base">
                                        <p:cTn id="7" dur="500" fill="hold"/>
                                        <p:tgtEl>
                                          <p:spTgt spid="58370">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37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8370">
                                            <p:txEl>
                                              <p:pRg st="2" end="2"/>
                                            </p:txEl>
                                          </p:spTgt>
                                        </p:tgtEl>
                                        <p:attrNameLst>
                                          <p:attrName>style.visibility</p:attrName>
                                        </p:attrNameLst>
                                      </p:cBhvr>
                                      <p:to>
                                        <p:strVal val="visible"/>
                                      </p:to>
                                    </p:set>
                                    <p:anim calcmode="lin" valueType="num">
                                      <p:cBhvr additive="base">
                                        <p:cTn id="13" dur="500" fill="hold"/>
                                        <p:tgtEl>
                                          <p:spTgt spid="58370">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8370">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8370">
                                            <p:txEl>
                                              <p:pRg st="3" end="3"/>
                                            </p:txEl>
                                          </p:spTgt>
                                        </p:tgtEl>
                                        <p:attrNameLst>
                                          <p:attrName>style.visibility</p:attrName>
                                        </p:attrNameLst>
                                      </p:cBhvr>
                                      <p:to>
                                        <p:strVal val="visible"/>
                                      </p:to>
                                    </p:set>
                                    <p:anim calcmode="lin" valueType="num">
                                      <p:cBhvr additive="base">
                                        <p:cTn id="17" dur="500" fill="hold"/>
                                        <p:tgtEl>
                                          <p:spTgt spid="58370">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837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8370">
                                            <p:txEl>
                                              <p:pRg st="6" end="6"/>
                                            </p:txEl>
                                          </p:spTgt>
                                        </p:tgtEl>
                                        <p:attrNameLst>
                                          <p:attrName>style.visibility</p:attrName>
                                        </p:attrNameLst>
                                      </p:cBhvr>
                                      <p:to>
                                        <p:strVal val="visible"/>
                                      </p:to>
                                    </p:set>
                                    <p:anim calcmode="lin" valueType="num">
                                      <p:cBhvr additive="base">
                                        <p:cTn id="23" dur="500" fill="hold"/>
                                        <p:tgtEl>
                                          <p:spTgt spid="58370">
                                            <p:txEl>
                                              <p:pRg st="6" end="6"/>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8370">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8370">
                                            <p:txEl>
                                              <p:pRg st="7" end="7"/>
                                            </p:txEl>
                                          </p:spTgt>
                                        </p:tgtEl>
                                        <p:attrNameLst>
                                          <p:attrName>style.visibility</p:attrName>
                                        </p:attrNameLst>
                                      </p:cBhvr>
                                      <p:to>
                                        <p:strVal val="visible"/>
                                      </p:to>
                                    </p:set>
                                    <p:anim calcmode="lin" valueType="num">
                                      <p:cBhvr additive="base">
                                        <p:cTn id="27" dur="500" fill="hold"/>
                                        <p:tgtEl>
                                          <p:spTgt spid="58370">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837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58370">
                                            <p:txEl>
                                              <p:pRg st="10" end="10"/>
                                            </p:txEl>
                                          </p:spTgt>
                                        </p:tgtEl>
                                        <p:attrNameLst>
                                          <p:attrName>style.visibility</p:attrName>
                                        </p:attrNameLst>
                                      </p:cBhvr>
                                      <p:to>
                                        <p:strVal val="visible"/>
                                      </p:to>
                                    </p:set>
                                    <p:anim calcmode="lin" valueType="num">
                                      <p:cBhvr additive="base">
                                        <p:cTn id="33" dur="500" fill="hold"/>
                                        <p:tgtEl>
                                          <p:spTgt spid="58370">
                                            <p:txEl>
                                              <p:pRg st="10" end="1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8370">
                                            <p:txEl>
                                              <p:pRg st="10" end="10"/>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58370">
                                            <p:txEl>
                                              <p:pRg st="11" end="11"/>
                                            </p:txEl>
                                          </p:spTgt>
                                        </p:tgtEl>
                                        <p:attrNameLst>
                                          <p:attrName>style.visibility</p:attrName>
                                        </p:attrNameLst>
                                      </p:cBhvr>
                                      <p:to>
                                        <p:strVal val="visible"/>
                                      </p:to>
                                    </p:set>
                                    <p:anim calcmode="lin" valueType="num">
                                      <p:cBhvr additive="base">
                                        <p:cTn id="37" dur="500" fill="hold"/>
                                        <p:tgtEl>
                                          <p:spTgt spid="58370">
                                            <p:txEl>
                                              <p:pRg st="11" end="1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8370">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8370">
                                            <p:txEl>
                                              <p:pRg st="14" end="14"/>
                                            </p:txEl>
                                          </p:spTgt>
                                        </p:tgtEl>
                                        <p:attrNameLst>
                                          <p:attrName>style.visibility</p:attrName>
                                        </p:attrNameLst>
                                      </p:cBhvr>
                                      <p:to>
                                        <p:strVal val="visible"/>
                                      </p:to>
                                    </p:set>
                                    <p:anim calcmode="lin" valueType="num">
                                      <p:cBhvr additive="base">
                                        <p:cTn id="43" dur="500" fill="hold"/>
                                        <p:tgtEl>
                                          <p:spTgt spid="58370">
                                            <p:txEl>
                                              <p:pRg st="14" end="1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8370">
                                            <p:txEl>
                                              <p:pRg st="14" end="14"/>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8370">
                                            <p:txEl>
                                              <p:pRg st="15" end="15"/>
                                            </p:txEl>
                                          </p:spTgt>
                                        </p:tgtEl>
                                        <p:attrNameLst>
                                          <p:attrName>style.visibility</p:attrName>
                                        </p:attrNameLst>
                                      </p:cBhvr>
                                      <p:to>
                                        <p:strVal val="visible"/>
                                      </p:to>
                                    </p:set>
                                    <p:anim calcmode="lin" valueType="num">
                                      <p:cBhvr additive="base">
                                        <p:cTn id="47" dur="500" fill="hold"/>
                                        <p:tgtEl>
                                          <p:spTgt spid="58370">
                                            <p:txEl>
                                              <p:pRg st="15" end="15"/>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58370">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2207568" y="2204864"/>
            <a:ext cx="7776864" cy="158417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12291" name="Textfeld 15362"/>
          <p:cNvSpPr txBox="1">
            <a:spLocks noChangeArrowheads="1"/>
          </p:cNvSpPr>
          <p:nvPr/>
        </p:nvSpPr>
        <p:spPr bwMode="auto">
          <a:xfrm>
            <a:off x="1986467" y="2111375"/>
            <a:ext cx="184731" cy="553998"/>
          </a:xfrm>
          <a:prstGeom prst="rect">
            <a:avLst/>
          </a:prstGeom>
          <a:noFill/>
          <a:ln w="9525">
            <a:noFill/>
            <a:miter lim="800000"/>
            <a:headEnd/>
            <a:tailEnd/>
          </a:ln>
        </p:spPr>
        <p:txBody>
          <a:bodyPr wrap="none">
            <a:spAutoFit/>
          </a:bodyPr>
          <a:lstStyle/>
          <a:p>
            <a:pPr algn="ctr" eaLnBrk="0" fontAlgn="base" hangingPunct="0">
              <a:spcBef>
                <a:spcPct val="0"/>
              </a:spcBef>
              <a:spcAft>
                <a:spcPct val="0"/>
              </a:spcAft>
              <a:defRPr/>
            </a:pPr>
            <a:endParaRPr lang="de-DE" sz="3000" b="1" i="1">
              <a:solidFill>
                <a:srgbClr val="99CC00"/>
              </a:solidFill>
              <a:effectLst>
                <a:outerShdw blurRad="38100" dist="38100" dir="2700000" algn="tl">
                  <a:srgbClr val="C0C0C0"/>
                </a:outerShdw>
              </a:effectLst>
              <a:latin typeface="Arial Unicode MS" pitchFamily="34" charset="-128"/>
              <a:ea typeface="ＭＳ Ｐゴシック" pitchFamily="34" charset="-128"/>
            </a:endParaRPr>
          </a:p>
        </p:txBody>
      </p:sp>
      <p:sp>
        <p:nvSpPr>
          <p:cNvPr id="168977" name="Rechteck 21"/>
          <p:cNvSpPr>
            <a:spLocks noChangeArrowheads="1"/>
          </p:cNvSpPr>
          <p:nvPr/>
        </p:nvSpPr>
        <p:spPr bwMode="auto">
          <a:xfrm>
            <a:off x="2207568" y="2420888"/>
            <a:ext cx="7774632" cy="881716"/>
          </a:xfrm>
          <a:prstGeom prst="rect">
            <a:avLst/>
          </a:prstGeom>
          <a:noFill/>
          <a:ln w="9525">
            <a:noFill/>
            <a:miter lim="800000"/>
            <a:headEnd/>
            <a:tailEnd/>
          </a:ln>
        </p:spPr>
        <p:txBody>
          <a:bodyPr wrap="square">
            <a:spAutoFit/>
          </a:bodyPr>
          <a:lstStyle/>
          <a:p>
            <a:pPr algn="ctr" eaLnBrk="0" fontAlgn="base" hangingPunct="0">
              <a:lnSpc>
                <a:spcPct val="50000"/>
              </a:lnSpc>
              <a:spcBef>
                <a:spcPct val="0"/>
              </a:spcBef>
              <a:spcAft>
                <a:spcPct val="0"/>
              </a:spcAft>
            </a:pPr>
            <a:endParaRPr lang="en-US" sz="2000" b="1" dirty="0">
              <a:solidFill>
                <a:srgbClr val="1D2D4B"/>
              </a:solidFill>
              <a:ea typeface="ＭＳ Ｐゴシック" pitchFamily="34" charset="-128"/>
            </a:endParaRPr>
          </a:p>
          <a:p>
            <a:pPr algn="ctr" eaLnBrk="0" fontAlgn="base" hangingPunct="0">
              <a:lnSpc>
                <a:spcPct val="50000"/>
              </a:lnSpc>
              <a:spcBef>
                <a:spcPct val="0"/>
              </a:spcBef>
              <a:spcAft>
                <a:spcPct val="0"/>
              </a:spcAft>
            </a:pPr>
            <a:r>
              <a:rPr lang="en-US" sz="2000" b="1" dirty="0">
                <a:solidFill>
                  <a:srgbClr val="1D2D4B"/>
                </a:solidFill>
                <a:ea typeface="ＭＳ Ｐゴシック" pitchFamily="34" charset="-128"/>
              </a:rPr>
              <a:t>Brille, Beitragsrückerstattung und Zahnersatz?</a:t>
            </a:r>
          </a:p>
          <a:p>
            <a:pPr algn="ctr" eaLnBrk="0" fontAlgn="base" hangingPunct="0">
              <a:lnSpc>
                <a:spcPct val="50000"/>
              </a:lnSpc>
              <a:spcBef>
                <a:spcPct val="0"/>
              </a:spcBef>
              <a:spcAft>
                <a:spcPct val="0"/>
              </a:spcAft>
            </a:pPr>
            <a:endParaRPr lang="en-US" sz="2000" b="1" dirty="0">
              <a:solidFill>
                <a:srgbClr val="1D2D4B"/>
              </a:solidFill>
              <a:ea typeface="ＭＳ Ｐゴシック" pitchFamily="34" charset="-128"/>
            </a:endParaRPr>
          </a:p>
          <a:p>
            <a:pPr algn="ctr" eaLnBrk="0" fontAlgn="base" hangingPunct="0">
              <a:lnSpc>
                <a:spcPct val="50000"/>
              </a:lnSpc>
              <a:spcBef>
                <a:spcPct val="0"/>
              </a:spcBef>
              <a:spcAft>
                <a:spcPct val="0"/>
              </a:spcAft>
            </a:pPr>
            <a:endParaRPr lang="en-US" sz="2000" b="1" dirty="0">
              <a:solidFill>
                <a:srgbClr val="1D2D4B"/>
              </a:solidFill>
              <a:ea typeface="ＭＳ Ｐゴシック" pitchFamily="34" charset="-128"/>
            </a:endParaRPr>
          </a:p>
          <a:p>
            <a:pPr algn="ctr" eaLnBrk="0" fontAlgn="base" hangingPunct="0">
              <a:lnSpc>
                <a:spcPct val="50000"/>
              </a:lnSpc>
              <a:spcBef>
                <a:spcPct val="0"/>
              </a:spcBef>
              <a:spcAft>
                <a:spcPct val="0"/>
              </a:spcAft>
            </a:pPr>
            <a:r>
              <a:rPr lang="en-US" sz="2000" b="1" dirty="0">
                <a:solidFill>
                  <a:srgbClr val="1D2D4B"/>
                </a:solidFill>
                <a:ea typeface="ＭＳ Ｐゴシック" pitchFamily="34" charset="-128"/>
              </a:rPr>
              <a:t>“Versteckte” Bedingungsinhalte PKV </a:t>
            </a:r>
          </a:p>
        </p:txBody>
      </p:sp>
      <p:sp>
        <p:nvSpPr>
          <p:cNvPr id="168978" name="Rechteck 15372"/>
          <p:cNvSpPr>
            <a:spLocks noChangeArrowheads="1"/>
          </p:cNvSpPr>
          <p:nvPr/>
        </p:nvSpPr>
        <p:spPr bwMode="auto">
          <a:xfrm>
            <a:off x="3902075" y="1989138"/>
            <a:ext cx="5532438" cy="366712"/>
          </a:xfrm>
          <a:prstGeom prst="rect">
            <a:avLst/>
          </a:prstGeom>
          <a:noFill/>
          <a:ln w="9525">
            <a:noFill/>
            <a:miter lim="800000"/>
            <a:headEnd/>
            <a:tailEnd/>
          </a:ln>
        </p:spPr>
        <p:txBody>
          <a:bodyPr lIns="92075" tIns="46038" rIns="92075" bIns="46038">
            <a:spAutoFit/>
          </a:bodyPr>
          <a:lstStyle/>
          <a:p>
            <a:pPr marL="190500" eaLnBrk="0" fontAlgn="base" hangingPunct="0">
              <a:spcBef>
                <a:spcPct val="0"/>
              </a:spcBef>
              <a:spcAft>
                <a:spcPct val="50000"/>
              </a:spcAft>
            </a:pPr>
            <a:r>
              <a:rPr lang="de-DE" b="1">
                <a:solidFill>
                  <a:srgbClr val="1D2D4B"/>
                </a:solidFill>
                <a:ea typeface="ＭＳ Ｐゴシック" pitchFamily="34" charset="-128"/>
                <a:sym typeface="Wingdings" pitchFamily="2" charset="2"/>
              </a:rPr>
              <a:t> </a:t>
            </a:r>
            <a:endParaRPr lang="de-DE" sz="1400" b="1" i="1">
              <a:solidFill>
                <a:srgbClr val="1D2D4B"/>
              </a:solidFill>
              <a:ea typeface="ＭＳ Ｐゴシック" pitchFamily="34" charset="-128"/>
              <a:sym typeface="Wingdings" pitchFamily="2" charset="2"/>
            </a:endParaRPr>
          </a:p>
        </p:txBody>
      </p:sp>
      <p:sp>
        <p:nvSpPr>
          <p:cNvPr id="168983" name="Text Box 23"/>
          <p:cNvSpPr txBox="1">
            <a:spLocks noChangeArrowheads="1"/>
          </p:cNvSpPr>
          <p:nvPr/>
        </p:nvSpPr>
        <p:spPr bwMode="auto">
          <a:xfrm>
            <a:off x="4191000" y="2286001"/>
            <a:ext cx="4038600" cy="366713"/>
          </a:xfrm>
          <a:prstGeom prst="rect">
            <a:avLst/>
          </a:prstGeom>
          <a:noFill/>
          <a:ln w="9525">
            <a:noFill/>
            <a:miter lim="800000"/>
            <a:headEnd/>
            <a:tailEnd/>
          </a:ln>
          <a:effectLst/>
        </p:spPr>
        <p:txBody>
          <a:bodyPr>
            <a:spAutoFit/>
          </a:bodyPr>
          <a:lstStyle/>
          <a:p>
            <a:pPr eaLnBrk="0" fontAlgn="base" hangingPunct="0">
              <a:spcBef>
                <a:spcPct val="50000"/>
              </a:spcBef>
              <a:spcAft>
                <a:spcPct val="0"/>
              </a:spcAft>
            </a:pPr>
            <a:r>
              <a:rPr lang="de-DE" b="1">
                <a:solidFill>
                  <a:srgbClr val="1D2D4B"/>
                </a:solidFill>
                <a:ea typeface="ＭＳ Ｐゴシック" pitchFamily="34" charset="-128"/>
              </a:rPr>
              <a:t> </a:t>
            </a:r>
          </a:p>
        </p:txBody>
      </p:sp>
      <p:sp>
        <p:nvSpPr>
          <p:cNvPr id="168989" name="Rectangle 39"/>
          <p:cNvSpPr>
            <a:spLocks noChangeArrowheads="1"/>
          </p:cNvSpPr>
          <p:nvPr/>
        </p:nvSpPr>
        <p:spPr bwMode="auto">
          <a:xfrm>
            <a:off x="183940" y="324853"/>
            <a:ext cx="6579840" cy="647700"/>
          </a:xfrm>
          <a:prstGeom prst="rect">
            <a:avLst/>
          </a:prstGeom>
          <a:noFill/>
          <a:ln w="9525">
            <a:noFill/>
            <a:miter lim="800000"/>
            <a:headEnd/>
            <a:tailEnd/>
          </a:ln>
          <a:effectLst/>
        </p:spPr>
        <p:txBody>
          <a:bodyPr anchor="ctr"/>
          <a:lstStyle/>
          <a:p>
            <a:pPr fontAlgn="base">
              <a:spcBef>
                <a:spcPct val="0"/>
              </a:spcBef>
              <a:spcAft>
                <a:spcPct val="0"/>
              </a:spcAft>
            </a:pPr>
            <a:r>
              <a:rPr lang="de-DE" b="1" dirty="0">
                <a:solidFill>
                  <a:srgbClr val="FFFFFF"/>
                </a:solidFill>
                <a:ea typeface="ＭＳ Ｐゴシック" pitchFamily="34" charset="-128"/>
              </a:rPr>
              <a:t>Bewertung von PKV-Tarifen</a:t>
            </a:r>
          </a:p>
        </p:txBody>
      </p:sp>
    </p:spTree>
    <p:extLst>
      <p:ext uri="{BB962C8B-B14F-4D97-AF65-F5344CB8AC3E}">
        <p14:creationId xmlns:p14="http://schemas.microsoft.com/office/powerpoint/2010/main" val="2294065716"/>
      </p:ext>
    </p:extLst>
  </p:cSld>
  <p:clrMapOvr>
    <a:masterClrMapping/>
  </p:clrMapOvr>
  <p:transition spd="slow">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524000" y="1341439"/>
            <a:ext cx="9144000" cy="3113087"/>
          </a:xfrm>
          <a:prstGeom prst="rect">
            <a:avLst/>
          </a:prstGeom>
          <a:noFill/>
          <a:ln w="9525">
            <a:noFill/>
            <a:miter lim="800000"/>
            <a:headEnd/>
            <a:tailEnd/>
          </a:ln>
        </p:spPr>
        <p:txBody>
          <a:bodyPr>
            <a:spAutoFit/>
          </a:bodyPr>
          <a:lstStyle/>
          <a:p>
            <a:pPr fontAlgn="base">
              <a:spcBef>
                <a:spcPct val="0"/>
              </a:spcBef>
              <a:spcAft>
                <a:spcPct val="0"/>
              </a:spcAft>
            </a:pPr>
            <a:r>
              <a:rPr lang="de-DE" b="1">
                <a:solidFill>
                  <a:srgbClr val="1D2D4B"/>
                </a:solidFill>
              </a:rPr>
              <a:t>Krankenfahrstühle</a:t>
            </a:r>
          </a:p>
          <a:p>
            <a:pPr lvl="1" fontAlgn="base">
              <a:spcBef>
                <a:spcPct val="0"/>
              </a:spcBef>
              <a:spcAft>
                <a:spcPct val="0"/>
              </a:spcAft>
            </a:pPr>
            <a:r>
              <a:rPr lang="de-DE" b="1">
                <a:solidFill>
                  <a:srgbClr val="1D2D4B"/>
                </a:solidFill>
              </a:rPr>
              <a:t>        </a:t>
            </a:r>
            <a:r>
              <a:rPr lang="de-DE" sz="1600" b="1" i="1">
                <a:solidFill>
                  <a:srgbClr val="1D2D4B"/>
                </a:solidFill>
              </a:rPr>
              <a:t>Kosten bis zu 30.000,00 EUR</a:t>
            </a:r>
          </a:p>
          <a:p>
            <a:pPr lvl="1" fontAlgn="base">
              <a:spcBef>
                <a:spcPct val="0"/>
              </a:spcBef>
              <a:spcAft>
                <a:spcPct val="0"/>
              </a:spcAft>
            </a:pPr>
            <a:endParaRPr lang="de-DE" b="1">
              <a:solidFill>
                <a:srgbClr val="1D2D4B"/>
              </a:solidFill>
            </a:endParaRPr>
          </a:p>
          <a:p>
            <a:pPr fontAlgn="base">
              <a:spcBef>
                <a:spcPct val="0"/>
              </a:spcBef>
              <a:spcAft>
                <a:spcPct val="0"/>
              </a:spcAft>
            </a:pPr>
            <a:r>
              <a:rPr lang="de-DE" b="1">
                <a:solidFill>
                  <a:srgbClr val="1D2D4B"/>
                </a:solidFill>
              </a:rPr>
              <a:t>Heimdialysegeräte</a:t>
            </a:r>
          </a:p>
          <a:p>
            <a:pPr lvl="1" fontAlgn="base">
              <a:spcBef>
                <a:spcPct val="0"/>
              </a:spcBef>
              <a:spcAft>
                <a:spcPct val="0"/>
              </a:spcAft>
            </a:pPr>
            <a:r>
              <a:rPr lang="de-DE" b="1">
                <a:solidFill>
                  <a:srgbClr val="1D2D4B"/>
                </a:solidFill>
              </a:rPr>
              <a:t>        </a:t>
            </a:r>
            <a:r>
              <a:rPr lang="de-DE" sz="1600" b="1" i="1">
                <a:solidFill>
                  <a:srgbClr val="1D2D4B"/>
                </a:solidFill>
              </a:rPr>
              <a:t>Kosten bis zu 150.000,00 EUR je Jahr</a:t>
            </a:r>
          </a:p>
          <a:p>
            <a:pPr lvl="1" fontAlgn="base">
              <a:spcBef>
                <a:spcPct val="0"/>
              </a:spcBef>
              <a:spcAft>
                <a:spcPct val="0"/>
              </a:spcAft>
            </a:pPr>
            <a:endParaRPr lang="de-DE" b="1">
              <a:solidFill>
                <a:srgbClr val="1D2D4B"/>
              </a:solidFill>
            </a:endParaRPr>
          </a:p>
          <a:p>
            <a:pPr fontAlgn="base">
              <a:spcBef>
                <a:spcPct val="0"/>
              </a:spcBef>
              <a:spcAft>
                <a:spcPct val="0"/>
              </a:spcAft>
            </a:pPr>
            <a:r>
              <a:rPr lang="de-DE" b="1">
                <a:solidFill>
                  <a:srgbClr val="1D2D4B"/>
                </a:solidFill>
              </a:rPr>
              <a:t>Lebenserhaltende Hilfsmittel (z.B. Beatmungsgeräte)</a:t>
            </a:r>
          </a:p>
          <a:p>
            <a:pPr lvl="1" fontAlgn="base">
              <a:spcBef>
                <a:spcPct val="0"/>
              </a:spcBef>
              <a:spcAft>
                <a:spcPct val="0"/>
              </a:spcAft>
            </a:pPr>
            <a:r>
              <a:rPr lang="de-DE" b="1">
                <a:solidFill>
                  <a:srgbClr val="1D2D4B"/>
                </a:solidFill>
              </a:rPr>
              <a:t>       </a:t>
            </a:r>
            <a:r>
              <a:rPr lang="de-DE" sz="1600" b="1" i="1">
                <a:solidFill>
                  <a:srgbClr val="1D2D4B"/>
                </a:solidFill>
              </a:rPr>
              <a:t>Kosten bis zu 10.000,00 EUR je Hilfsmittel</a:t>
            </a:r>
          </a:p>
          <a:p>
            <a:pPr lvl="1" fontAlgn="base">
              <a:spcBef>
                <a:spcPct val="0"/>
              </a:spcBef>
              <a:spcAft>
                <a:spcPct val="0"/>
              </a:spcAft>
            </a:pPr>
            <a:endParaRPr lang="de-DE" b="1">
              <a:solidFill>
                <a:srgbClr val="1D2D4B"/>
              </a:solidFill>
            </a:endParaRPr>
          </a:p>
          <a:p>
            <a:pPr fontAlgn="base">
              <a:spcBef>
                <a:spcPct val="0"/>
              </a:spcBef>
              <a:spcAft>
                <a:spcPct val="0"/>
              </a:spcAft>
            </a:pPr>
            <a:r>
              <a:rPr lang="de-DE" b="1">
                <a:solidFill>
                  <a:srgbClr val="1D2D4B"/>
                </a:solidFill>
              </a:rPr>
              <a:t>Blindenhund</a:t>
            </a:r>
          </a:p>
          <a:p>
            <a:pPr lvl="1" fontAlgn="base">
              <a:spcBef>
                <a:spcPct val="0"/>
              </a:spcBef>
              <a:spcAft>
                <a:spcPct val="0"/>
              </a:spcAft>
            </a:pPr>
            <a:r>
              <a:rPr lang="de-DE" b="1">
                <a:solidFill>
                  <a:srgbClr val="1D2D4B"/>
                </a:solidFill>
              </a:rPr>
              <a:t>        </a:t>
            </a:r>
            <a:r>
              <a:rPr lang="de-DE" sz="1600" b="1" i="1">
                <a:solidFill>
                  <a:srgbClr val="1D2D4B"/>
                </a:solidFill>
              </a:rPr>
              <a:t>Anschaffung und Ausbildung bis zu 25.000,00 EUR</a:t>
            </a:r>
          </a:p>
        </p:txBody>
      </p:sp>
      <p:sp>
        <p:nvSpPr>
          <p:cNvPr id="47108" name="Text Box 9"/>
          <p:cNvSpPr txBox="1">
            <a:spLocks noChangeArrowheads="1"/>
          </p:cNvSpPr>
          <p:nvPr/>
        </p:nvSpPr>
        <p:spPr bwMode="auto">
          <a:xfrm>
            <a:off x="1752600" y="457200"/>
            <a:ext cx="4495800" cy="457200"/>
          </a:xfrm>
          <a:prstGeom prst="rect">
            <a:avLst/>
          </a:prstGeom>
          <a:noFill/>
          <a:ln w="9525">
            <a:noFill/>
            <a:miter lim="800000"/>
            <a:headEnd/>
            <a:tailEnd/>
          </a:ln>
        </p:spPr>
        <p:txBody>
          <a:bodyPr>
            <a:spAutoFit/>
          </a:bodyPr>
          <a:lstStyle/>
          <a:p>
            <a:pPr fontAlgn="base">
              <a:spcBef>
                <a:spcPct val="50000"/>
              </a:spcBef>
              <a:spcAft>
                <a:spcPct val="0"/>
              </a:spcAft>
            </a:pPr>
            <a:r>
              <a:rPr lang="de-DE" sz="2400">
                <a:solidFill>
                  <a:srgbClr val="FFFFFF"/>
                </a:solidFill>
              </a:rPr>
              <a:t>Hilfsmittel</a:t>
            </a:r>
          </a:p>
        </p:txBody>
      </p:sp>
    </p:spTree>
    <p:extLst>
      <p:ext uri="{BB962C8B-B14F-4D97-AF65-F5344CB8AC3E}">
        <p14:creationId xmlns:p14="http://schemas.microsoft.com/office/powerpoint/2010/main" val="36839068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6">
                                            <p:txEl>
                                              <p:pRg st="3" end="3"/>
                                            </p:txEl>
                                          </p:spTgt>
                                        </p:tgtEl>
                                        <p:attrNameLst>
                                          <p:attrName>style.visibility</p:attrName>
                                        </p:attrNameLst>
                                      </p:cBhvr>
                                      <p:to>
                                        <p:strVal val="visible"/>
                                      </p:to>
                                    </p:set>
                                    <p:anim calcmode="lin" valueType="num">
                                      <p:cBhvr additive="base">
                                        <p:cTn id="7" dur="500" fill="hold"/>
                                        <p:tgtEl>
                                          <p:spTgt spid="62466">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2466">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2466">
                                            <p:txEl>
                                              <p:pRg st="4" end="4"/>
                                            </p:txEl>
                                          </p:spTgt>
                                        </p:tgtEl>
                                        <p:attrNameLst>
                                          <p:attrName>style.visibility</p:attrName>
                                        </p:attrNameLst>
                                      </p:cBhvr>
                                      <p:to>
                                        <p:strVal val="visible"/>
                                      </p:to>
                                    </p:set>
                                    <p:anim calcmode="lin" valueType="num">
                                      <p:cBhvr additive="base">
                                        <p:cTn id="11" dur="500" fill="hold"/>
                                        <p:tgtEl>
                                          <p:spTgt spid="62466">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246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2466">
                                            <p:txEl>
                                              <p:pRg st="6" end="6"/>
                                            </p:txEl>
                                          </p:spTgt>
                                        </p:tgtEl>
                                        <p:attrNameLst>
                                          <p:attrName>style.visibility</p:attrName>
                                        </p:attrNameLst>
                                      </p:cBhvr>
                                      <p:to>
                                        <p:strVal val="visible"/>
                                      </p:to>
                                    </p:set>
                                    <p:anim calcmode="lin" valueType="num">
                                      <p:cBhvr additive="base">
                                        <p:cTn id="17" dur="500" fill="hold"/>
                                        <p:tgtEl>
                                          <p:spTgt spid="62466">
                                            <p:txEl>
                                              <p:pRg st="6" end="6"/>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2466">
                                            <p:txEl>
                                              <p:pRg st="6" end="6"/>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2466">
                                            <p:txEl>
                                              <p:pRg st="7" end="7"/>
                                            </p:txEl>
                                          </p:spTgt>
                                        </p:tgtEl>
                                        <p:attrNameLst>
                                          <p:attrName>style.visibility</p:attrName>
                                        </p:attrNameLst>
                                      </p:cBhvr>
                                      <p:to>
                                        <p:strVal val="visible"/>
                                      </p:to>
                                    </p:set>
                                    <p:anim calcmode="lin" valueType="num">
                                      <p:cBhvr additive="base">
                                        <p:cTn id="21" dur="500" fill="hold"/>
                                        <p:tgtEl>
                                          <p:spTgt spid="62466">
                                            <p:txEl>
                                              <p:pRg st="7" end="7"/>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246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2466">
                                            <p:txEl>
                                              <p:pRg st="9" end="9"/>
                                            </p:txEl>
                                          </p:spTgt>
                                        </p:tgtEl>
                                        <p:attrNameLst>
                                          <p:attrName>style.visibility</p:attrName>
                                        </p:attrNameLst>
                                      </p:cBhvr>
                                      <p:to>
                                        <p:strVal val="visible"/>
                                      </p:to>
                                    </p:set>
                                    <p:anim calcmode="lin" valueType="num">
                                      <p:cBhvr additive="base">
                                        <p:cTn id="27" dur="500" fill="hold"/>
                                        <p:tgtEl>
                                          <p:spTgt spid="62466">
                                            <p:txEl>
                                              <p:pRg st="9" end="9"/>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2466">
                                            <p:txEl>
                                              <p:pRg st="9" end="9"/>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2466">
                                            <p:txEl>
                                              <p:pRg st="10" end="10"/>
                                            </p:txEl>
                                          </p:spTgt>
                                        </p:tgtEl>
                                        <p:attrNameLst>
                                          <p:attrName>style.visibility</p:attrName>
                                        </p:attrNameLst>
                                      </p:cBhvr>
                                      <p:to>
                                        <p:strVal val="visible"/>
                                      </p:to>
                                    </p:set>
                                    <p:anim calcmode="lin" valueType="num">
                                      <p:cBhvr additive="base">
                                        <p:cTn id="31" dur="500" fill="hold"/>
                                        <p:tgtEl>
                                          <p:spTgt spid="62466">
                                            <p:txEl>
                                              <p:pRg st="10" end="1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2466">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a:t>
            </a:r>
            <a:endParaRPr lang="de-DE" dirty="0"/>
          </a:p>
        </p:txBody>
      </p:sp>
      <p:grpSp>
        <p:nvGrpSpPr>
          <p:cNvPr id="3" name="Gruppieren 5"/>
          <p:cNvGrpSpPr/>
          <p:nvPr/>
        </p:nvGrpSpPr>
        <p:grpSpPr>
          <a:xfrm>
            <a:off x="1995816" y="1222702"/>
            <a:ext cx="8492672" cy="4222523"/>
            <a:chOff x="323528" y="980728"/>
            <a:chExt cx="8492672" cy="4222523"/>
          </a:xfrm>
        </p:grpSpPr>
        <p:pic>
          <p:nvPicPr>
            <p:cNvPr id="8194" name="Picture 2"/>
            <p:cNvPicPr>
              <a:picLocks noChangeAspect="1" noChangeArrowheads="1"/>
            </p:cNvPicPr>
            <p:nvPr/>
          </p:nvPicPr>
          <p:blipFill>
            <a:blip r:embed="rId2" cstate="print"/>
            <a:srcRect/>
            <a:stretch>
              <a:fillRect/>
            </a:stretch>
          </p:blipFill>
          <p:spPr bwMode="auto">
            <a:xfrm>
              <a:off x="323528" y="980728"/>
              <a:ext cx="8208912" cy="3884966"/>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751304" y="4742078"/>
              <a:ext cx="8064896" cy="461173"/>
            </a:xfrm>
            <a:prstGeom prst="rect">
              <a:avLst/>
            </a:prstGeom>
            <a:noFill/>
            <a:ln w="9525">
              <a:noFill/>
              <a:miter lim="800000"/>
              <a:headEnd/>
              <a:tailEnd/>
            </a:ln>
          </p:spPr>
        </p:pic>
      </p:grpSp>
      <p:sp>
        <p:nvSpPr>
          <p:cNvPr id="4" name="Pfeil nach links 3"/>
          <p:cNvSpPr/>
          <p:nvPr/>
        </p:nvSpPr>
        <p:spPr bwMode="auto">
          <a:xfrm rot="19446148">
            <a:off x="7665057" y="4321556"/>
            <a:ext cx="1129085" cy="246490"/>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7" name="Pfeil nach links 6"/>
          <p:cNvSpPr/>
          <p:nvPr/>
        </p:nvSpPr>
        <p:spPr bwMode="auto">
          <a:xfrm>
            <a:off x="9923945" y="4994934"/>
            <a:ext cx="1129085" cy="246490"/>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8" name="Pfeil nach links 7"/>
          <p:cNvSpPr/>
          <p:nvPr/>
        </p:nvSpPr>
        <p:spPr bwMode="auto">
          <a:xfrm rot="1739286">
            <a:off x="7135476" y="5561577"/>
            <a:ext cx="1129085" cy="246490"/>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46436106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II</a:t>
            </a:r>
            <a:endParaRPr lang="de-DE" dirty="0"/>
          </a:p>
        </p:txBody>
      </p:sp>
      <p:pic>
        <p:nvPicPr>
          <p:cNvPr id="10242" name="Picture 2"/>
          <p:cNvPicPr>
            <a:picLocks noChangeAspect="1" noChangeArrowheads="1"/>
          </p:cNvPicPr>
          <p:nvPr/>
        </p:nvPicPr>
        <p:blipFill>
          <a:blip r:embed="rId2" cstate="print"/>
          <a:srcRect/>
          <a:stretch>
            <a:fillRect/>
          </a:stretch>
        </p:blipFill>
        <p:spPr bwMode="auto">
          <a:xfrm>
            <a:off x="1991545" y="1484784"/>
            <a:ext cx="7634439" cy="2736304"/>
          </a:xfrm>
          <a:prstGeom prst="rect">
            <a:avLst/>
          </a:prstGeom>
          <a:ln>
            <a:noFill/>
          </a:ln>
          <a:effectLst>
            <a:outerShdw blurRad="190500" algn="tl" rotWithShape="0">
              <a:srgbClr val="000000">
                <a:alpha val="70000"/>
              </a:srgbClr>
            </a:outerShdw>
          </a:effectLst>
        </p:spPr>
      </p:pic>
      <p:sp>
        <p:nvSpPr>
          <p:cNvPr id="4" name="Ellipse 3"/>
          <p:cNvSpPr/>
          <p:nvPr/>
        </p:nvSpPr>
        <p:spPr bwMode="auto">
          <a:xfrm>
            <a:off x="3431704" y="2492896"/>
            <a:ext cx="4896544" cy="576064"/>
          </a:xfrm>
          <a:prstGeom prst="ellipse">
            <a:avLst/>
          </a:prstGeom>
          <a:noFill/>
          <a:ln w="1905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a:solidFill>
                <a:srgbClr val="1D2D4B"/>
              </a:solidFill>
            </a:endParaRPr>
          </a:p>
        </p:txBody>
      </p:sp>
    </p:spTree>
    <p:extLst>
      <p:ext uri="{BB962C8B-B14F-4D97-AF65-F5344CB8AC3E}">
        <p14:creationId xmlns:p14="http://schemas.microsoft.com/office/powerpoint/2010/main" val="372230937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III</a:t>
            </a:r>
            <a:endParaRPr lang="de-DE" dirty="0"/>
          </a:p>
        </p:txBody>
      </p:sp>
      <p:pic>
        <p:nvPicPr>
          <p:cNvPr id="12290" name="Picture 2"/>
          <p:cNvPicPr>
            <a:picLocks noChangeAspect="1" noChangeArrowheads="1"/>
          </p:cNvPicPr>
          <p:nvPr/>
        </p:nvPicPr>
        <p:blipFill>
          <a:blip r:embed="rId2" cstate="print"/>
          <a:srcRect/>
          <a:stretch>
            <a:fillRect/>
          </a:stretch>
        </p:blipFill>
        <p:spPr bwMode="auto">
          <a:xfrm>
            <a:off x="1991544" y="1052736"/>
            <a:ext cx="4162330" cy="1263110"/>
          </a:xfrm>
          <a:prstGeom prst="rect">
            <a:avLst/>
          </a:prstGeom>
          <a:noFill/>
          <a:ln w="9525">
            <a:noFill/>
            <a:miter lim="800000"/>
            <a:headEnd/>
            <a:tailEnd/>
          </a:ln>
        </p:spPr>
      </p:pic>
      <p:pic>
        <p:nvPicPr>
          <p:cNvPr id="12292" name="Picture 4"/>
          <p:cNvPicPr>
            <a:picLocks noChangeAspect="1" noChangeArrowheads="1"/>
          </p:cNvPicPr>
          <p:nvPr/>
        </p:nvPicPr>
        <p:blipFill>
          <a:blip r:embed="rId3" cstate="print"/>
          <a:srcRect/>
          <a:stretch>
            <a:fillRect/>
          </a:stretch>
        </p:blipFill>
        <p:spPr bwMode="auto">
          <a:xfrm>
            <a:off x="2036111" y="2204864"/>
            <a:ext cx="3886200" cy="3886200"/>
          </a:xfrm>
          <a:prstGeom prst="rect">
            <a:avLst/>
          </a:prstGeom>
          <a:noFill/>
          <a:ln w="9525">
            <a:noFill/>
            <a:miter lim="800000"/>
            <a:headEnd/>
            <a:tailEnd/>
          </a:ln>
        </p:spPr>
      </p:pic>
    </p:spTree>
    <p:extLst>
      <p:ext uri="{BB962C8B-B14F-4D97-AF65-F5344CB8AC3E}">
        <p14:creationId xmlns:p14="http://schemas.microsoft.com/office/powerpoint/2010/main" val="359206331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idx="4294967295"/>
          </p:nvPr>
        </p:nvSpPr>
        <p:spPr>
          <a:xfrm>
            <a:off x="1524000" y="2781301"/>
            <a:ext cx="9144000" cy="1470025"/>
          </a:xfrm>
        </p:spPr>
        <p:txBody>
          <a:bodyPr/>
          <a:lstStyle/>
          <a:p>
            <a:pPr eaLnBrk="1" hangingPunct="1"/>
            <a:r>
              <a:rPr lang="de-DE" sz="3600" b="1"/>
              <a:t> </a:t>
            </a:r>
            <a:endParaRPr lang="de-DE" sz="3600"/>
          </a:p>
        </p:txBody>
      </p:sp>
      <p:sp>
        <p:nvSpPr>
          <p:cNvPr id="57348" name="Text Box 4"/>
          <p:cNvSpPr txBox="1">
            <a:spLocks noChangeArrowheads="1"/>
          </p:cNvSpPr>
          <p:nvPr/>
        </p:nvSpPr>
        <p:spPr bwMode="auto">
          <a:xfrm>
            <a:off x="2743201" y="3886201"/>
            <a:ext cx="6842125" cy="461665"/>
          </a:xfrm>
          <a:prstGeom prst="rect">
            <a:avLst/>
          </a:prstGeom>
          <a:noFill/>
          <a:ln w="9525">
            <a:noFill/>
            <a:miter lim="800000"/>
            <a:headEnd/>
            <a:tailEnd/>
          </a:ln>
        </p:spPr>
        <p:txBody>
          <a:bodyPr>
            <a:spAutoFit/>
          </a:bodyPr>
          <a:lstStyle/>
          <a:p>
            <a:pPr algn="ctr" fontAlgn="base">
              <a:spcBef>
                <a:spcPct val="50000"/>
              </a:spcBef>
              <a:spcAft>
                <a:spcPct val="0"/>
              </a:spcAft>
            </a:pPr>
            <a:r>
              <a:rPr lang="de-DE" sz="2400" b="1" dirty="0">
                <a:solidFill>
                  <a:srgbClr val="1D2D4B"/>
                </a:solidFill>
              </a:rPr>
              <a:t> </a:t>
            </a:r>
          </a:p>
        </p:txBody>
      </p:sp>
      <p:sp>
        <p:nvSpPr>
          <p:cNvPr id="58372" name="AutoShape 4"/>
          <p:cNvSpPr>
            <a:spLocks noChangeArrowheads="1"/>
          </p:cNvSpPr>
          <p:nvPr/>
        </p:nvSpPr>
        <p:spPr bwMode="auto">
          <a:xfrm>
            <a:off x="4648200" y="2743200"/>
            <a:ext cx="2471738" cy="1143000"/>
          </a:xfrm>
          <a:prstGeom prst="cube">
            <a:avLst>
              <a:gd name="adj" fmla="val 25000"/>
            </a:avLst>
          </a:prstGeom>
          <a:solidFill>
            <a:srgbClr val="BFB088"/>
          </a:solidFill>
          <a:ln w="19050">
            <a:solidFill>
              <a:srgbClr val="1D2D4B"/>
            </a:solidFill>
            <a:miter lim="800000"/>
            <a:headEnd/>
            <a:tailEnd/>
          </a:ln>
          <a:effectLst>
            <a:outerShdw dist="107763" dir="2700000" algn="ctr" rotWithShape="0">
              <a:schemeClr val="bg2">
                <a:alpha val="50000"/>
              </a:schemeClr>
            </a:outerShdw>
          </a:effectLst>
        </p:spPr>
        <p:txBody>
          <a:bodyPr wrap="none" anchor="ctr"/>
          <a:lstStyle/>
          <a:p>
            <a:pPr algn="ctr" fontAlgn="base">
              <a:spcBef>
                <a:spcPct val="0"/>
              </a:spcBef>
              <a:spcAft>
                <a:spcPct val="0"/>
              </a:spcAft>
              <a:defRPr/>
            </a:pPr>
            <a:r>
              <a:rPr lang="de-DE" b="1" dirty="0">
                <a:solidFill>
                  <a:srgbClr val="1D2D4B"/>
                </a:solidFill>
              </a:rPr>
              <a:t>Preisverzeichnisse</a:t>
            </a:r>
          </a:p>
        </p:txBody>
      </p:sp>
    </p:spTree>
    <p:extLst>
      <p:ext uri="{BB962C8B-B14F-4D97-AF65-F5344CB8AC3E}">
        <p14:creationId xmlns:p14="http://schemas.microsoft.com/office/powerpoint/2010/main" val="11660584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p:cTn id="7" dur="1000" fill="hold"/>
                                        <p:tgtEl>
                                          <p:spTgt spid="57348"/>
                                        </p:tgtEl>
                                        <p:attrNameLst>
                                          <p:attrName>ppt_w</p:attrName>
                                        </p:attrNameLst>
                                      </p:cBhvr>
                                      <p:tavLst>
                                        <p:tav tm="0">
                                          <p:val>
                                            <p:strVal val="#ppt_w*0.70"/>
                                          </p:val>
                                        </p:tav>
                                        <p:tav tm="100000">
                                          <p:val>
                                            <p:strVal val="#ppt_w"/>
                                          </p:val>
                                        </p:tav>
                                      </p:tavLst>
                                    </p:anim>
                                    <p:anim calcmode="lin" valueType="num">
                                      <p:cBhvr>
                                        <p:cTn id="8" dur="1000" fill="hold"/>
                                        <p:tgtEl>
                                          <p:spTgt spid="57348"/>
                                        </p:tgtEl>
                                        <p:attrNameLst>
                                          <p:attrName>ppt_h</p:attrName>
                                        </p:attrNameLst>
                                      </p:cBhvr>
                                      <p:tavLst>
                                        <p:tav tm="0">
                                          <p:val>
                                            <p:strVal val="#ppt_h"/>
                                          </p:val>
                                        </p:tav>
                                        <p:tav tm="100000">
                                          <p:val>
                                            <p:strVal val="#ppt_h"/>
                                          </p:val>
                                        </p:tav>
                                      </p:tavLst>
                                    </p:anim>
                                    <p:animEffect transition="in" filter="fade">
                                      <p:cBhvr>
                                        <p:cTn id="9" dur="1000"/>
                                        <p:tgtEl>
                                          <p:spTgt spid="57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Beispiel</a:t>
            </a:r>
            <a:endParaRPr lang="de-DE" dirty="0"/>
          </a:p>
        </p:txBody>
      </p:sp>
      <p:pic>
        <p:nvPicPr>
          <p:cNvPr id="40962" name="Picture 2"/>
          <p:cNvPicPr>
            <a:picLocks noChangeAspect="1" noChangeArrowheads="1"/>
          </p:cNvPicPr>
          <p:nvPr/>
        </p:nvPicPr>
        <p:blipFill>
          <a:blip r:embed="rId2" cstate="print"/>
          <a:srcRect/>
          <a:stretch>
            <a:fillRect/>
          </a:stretch>
        </p:blipFill>
        <p:spPr bwMode="auto">
          <a:xfrm>
            <a:off x="1919539" y="980728"/>
            <a:ext cx="7872984" cy="50817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3993357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Zahntechnische Leistungen – Preis-Leistungsverzeichnis HanseMerkur</a:t>
            </a:r>
            <a:endParaRPr lang="de-DE" dirty="0"/>
          </a:p>
        </p:txBody>
      </p:sp>
      <p:sp>
        <p:nvSpPr>
          <p:cNvPr id="3" name="Foliennummernplatzhalter 2"/>
          <p:cNvSpPr>
            <a:spLocks noGrp="1"/>
          </p:cNvSpPr>
          <p:nvPr>
            <p:ph type="sldNum" sz="quarter" idx="11"/>
          </p:nvPr>
        </p:nvSpPr>
        <p:spPr/>
        <p:txBody>
          <a:bodyPr/>
          <a:lstStyle/>
          <a:p>
            <a:pPr>
              <a:defRPr/>
            </a:pPr>
            <a:r>
              <a:rPr lang="de-DE" smtClean="0">
                <a:solidFill>
                  <a:srgbClr val="808080"/>
                </a:solidFill>
              </a:rPr>
              <a:t>Seite </a:t>
            </a:r>
            <a:fld id="{A8A01C20-2DF3-4E50-B3E1-6E5A6200448E}" type="slidenum">
              <a:rPr lang="de-DE" smtClean="0">
                <a:solidFill>
                  <a:srgbClr val="808080"/>
                </a:solidFill>
              </a:rPr>
              <a:pPr>
                <a:defRPr/>
              </a:pPr>
              <a:t>26</a:t>
            </a:fld>
            <a:endParaRPr lang="de-DE">
              <a:solidFill>
                <a:srgbClr val="808080"/>
              </a:solidFill>
            </a:endParaRPr>
          </a:p>
        </p:txBody>
      </p:sp>
      <p:sp>
        <p:nvSpPr>
          <p:cNvPr id="5" name="Textfeld 4"/>
          <p:cNvSpPr txBox="1"/>
          <p:nvPr/>
        </p:nvSpPr>
        <p:spPr>
          <a:xfrm>
            <a:off x="1919536" y="3717032"/>
            <a:ext cx="8748464" cy="1754326"/>
          </a:xfrm>
          <a:prstGeom prst="rect">
            <a:avLst/>
          </a:prstGeom>
          <a:noFill/>
        </p:spPr>
        <p:txBody>
          <a:bodyPr wrap="square" rtlCol="0">
            <a:spAutoFit/>
          </a:bodyPr>
          <a:lstStyle/>
          <a:p>
            <a:r>
              <a:rPr lang="de-DE" dirty="0" err="1">
                <a:solidFill>
                  <a:srgbClr val="000000"/>
                </a:solidFill>
              </a:rPr>
              <a:t>Inlay</a:t>
            </a:r>
            <a:r>
              <a:rPr lang="de-DE" dirty="0">
                <a:solidFill>
                  <a:srgbClr val="000000"/>
                </a:solidFill>
              </a:rPr>
              <a:t> zweiflächig (Keramik)	 Material- und Laborkosten 	342,00 €</a:t>
            </a:r>
          </a:p>
          <a:p>
            <a:endParaRPr lang="de-DE" dirty="0">
              <a:solidFill>
                <a:srgbClr val="000000"/>
              </a:solidFill>
            </a:endParaRPr>
          </a:p>
          <a:p>
            <a:r>
              <a:rPr lang="de-DE" dirty="0">
                <a:solidFill>
                  <a:srgbClr val="000000"/>
                </a:solidFill>
              </a:rPr>
              <a:t>Erstattung </a:t>
            </a:r>
            <a:r>
              <a:rPr lang="de-DE" dirty="0" smtClean="0">
                <a:solidFill>
                  <a:srgbClr val="000000"/>
                </a:solidFill>
              </a:rPr>
              <a:t>(</a:t>
            </a:r>
            <a:r>
              <a:rPr lang="de-DE" dirty="0">
                <a:solidFill>
                  <a:srgbClr val="000000"/>
                </a:solidFill>
              </a:rPr>
              <a:t>80% von 122,39 €)		</a:t>
            </a:r>
            <a:r>
              <a:rPr lang="de-DE" dirty="0" smtClean="0">
                <a:solidFill>
                  <a:srgbClr val="000000"/>
                </a:solidFill>
              </a:rPr>
              <a:t>	</a:t>
            </a:r>
            <a:r>
              <a:rPr lang="de-DE" dirty="0">
                <a:solidFill>
                  <a:srgbClr val="000000"/>
                </a:solidFill>
              </a:rPr>
              <a:t>	  97,91 €</a:t>
            </a:r>
          </a:p>
          <a:p>
            <a:endParaRPr lang="de-DE" dirty="0">
              <a:solidFill>
                <a:srgbClr val="C00000"/>
              </a:solidFill>
            </a:endParaRPr>
          </a:p>
          <a:p>
            <a:r>
              <a:rPr lang="de-DE" b="1" dirty="0">
                <a:solidFill>
                  <a:srgbClr val="C00000"/>
                </a:solidFill>
              </a:rPr>
              <a:t>Eigenanteil						 244,09 €</a:t>
            </a:r>
            <a:r>
              <a:rPr lang="de-DE" b="1" dirty="0">
                <a:solidFill>
                  <a:srgbClr val="000000"/>
                </a:solidFill>
              </a:rPr>
              <a:t>	</a:t>
            </a:r>
            <a:r>
              <a:rPr lang="de-DE" dirty="0">
                <a:solidFill>
                  <a:srgbClr val="000000"/>
                </a:solidFill>
              </a:rPr>
              <a:t>				</a:t>
            </a:r>
          </a:p>
        </p:txBody>
      </p:sp>
      <p:pic>
        <p:nvPicPr>
          <p:cNvPr id="1026" name="Picture 2"/>
          <p:cNvPicPr>
            <a:picLocks noChangeAspect="1" noChangeArrowheads="1"/>
          </p:cNvPicPr>
          <p:nvPr/>
        </p:nvPicPr>
        <p:blipFill>
          <a:blip r:embed="rId2" cstate="print"/>
          <a:srcRect/>
          <a:stretch>
            <a:fillRect/>
          </a:stretch>
        </p:blipFill>
        <p:spPr bwMode="auto">
          <a:xfrm>
            <a:off x="1919537" y="2564905"/>
            <a:ext cx="3705225" cy="54292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775521" y="908720"/>
            <a:ext cx="5547299" cy="1500386"/>
          </a:xfrm>
          <a:prstGeom prst="rect">
            <a:avLst/>
          </a:prstGeom>
          <a:noFill/>
          <a:ln w="9525">
            <a:noFill/>
            <a:miter lim="800000"/>
            <a:headEnd/>
            <a:tailEnd/>
          </a:ln>
        </p:spPr>
      </p:pic>
    </p:spTree>
    <p:extLst>
      <p:ext uri="{BB962C8B-B14F-4D97-AF65-F5344CB8AC3E}">
        <p14:creationId xmlns:p14="http://schemas.microsoft.com/office/powerpoint/2010/main" val="152399949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feld 13"/>
          <p:cNvSpPr txBox="1">
            <a:spLocks noChangeArrowheads="1"/>
          </p:cNvSpPr>
          <p:nvPr/>
        </p:nvSpPr>
        <p:spPr bwMode="auto">
          <a:xfrm>
            <a:off x="1919536" y="1157844"/>
            <a:ext cx="8640960" cy="830997"/>
          </a:xfrm>
          <a:prstGeom prst="rect">
            <a:avLst/>
          </a:prstGeom>
          <a:noFill/>
          <a:ln w="9525">
            <a:noFill/>
            <a:miter lim="800000"/>
            <a:headEnd/>
            <a:tailEnd/>
          </a:ln>
        </p:spPr>
        <p:txBody>
          <a:bodyPr wrap="square">
            <a:spAutoFit/>
          </a:bodyPr>
          <a:lstStyle/>
          <a:p>
            <a:pPr fontAlgn="base">
              <a:spcBef>
                <a:spcPct val="0"/>
              </a:spcBef>
              <a:spcAft>
                <a:spcPct val="0"/>
              </a:spcAft>
            </a:pPr>
            <a:r>
              <a:rPr lang="de-DE" sz="1600" b="1" dirty="0">
                <a:solidFill>
                  <a:srgbClr val="1D2D4B"/>
                </a:solidFill>
              </a:rPr>
              <a:t>Erstattung am Beispiel einer Krone mit Kunststoff-Verblendung Ø Materialkosten 220 €</a:t>
            </a:r>
          </a:p>
          <a:p>
            <a:pPr fontAlgn="base">
              <a:spcBef>
                <a:spcPct val="0"/>
              </a:spcBef>
              <a:spcAft>
                <a:spcPct val="0"/>
              </a:spcAft>
            </a:pPr>
            <a:endParaRPr lang="de-DE" sz="1600" b="1" dirty="0">
              <a:solidFill>
                <a:srgbClr val="1D2D4B"/>
              </a:solidFill>
            </a:endParaRPr>
          </a:p>
          <a:p>
            <a:pPr fontAlgn="base">
              <a:spcBef>
                <a:spcPct val="0"/>
              </a:spcBef>
              <a:spcAft>
                <a:spcPct val="0"/>
              </a:spcAft>
            </a:pPr>
            <a:r>
              <a:rPr lang="de-DE" sz="1600" b="1" dirty="0">
                <a:solidFill>
                  <a:srgbClr val="6E0717"/>
                </a:solidFill>
              </a:rPr>
              <a:t>Alle Versicherer erstatten zu 80%</a:t>
            </a:r>
          </a:p>
        </p:txBody>
      </p:sp>
      <p:sp>
        <p:nvSpPr>
          <p:cNvPr id="63493" name="Textfeld 16"/>
          <p:cNvSpPr txBox="1">
            <a:spLocks noChangeArrowheads="1"/>
          </p:cNvSpPr>
          <p:nvPr/>
        </p:nvSpPr>
        <p:spPr bwMode="auto">
          <a:xfrm>
            <a:off x="2123256" y="3666510"/>
            <a:ext cx="8077200" cy="338554"/>
          </a:xfrm>
          <a:prstGeom prst="rect">
            <a:avLst/>
          </a:prstGeom>
          <a:noFill/>
          <a:ln w="9525">
            <a:noFill/>
            <a:miter lim="800000"/>
            <a:headEnd/>
            <a:tailEnd/>
          </a:ln>
        </p:spPr>
        <p:txBody>
          <a:bodyPr>
            <a:spAutoFit/>
          </a:bodyPr>
          <a:lstStyle/>
          <a:p>
            <a:pPr fontAlgn="base">
              <a:spcBef>
                <a:spcPct val="0"/>
              </a:spcBef>
              <a:spcAft>
                <a:spcPct val="0"/>
              </a:spcAft>
            </a:pPr>
            <a:r>
              <a:rPr lang="de-DE" sz="1600" dirty="0">
                <a:solidFill>
                  <a:srgbClr val="1D2D4B"/>
                </a:solidFill>
              </a:rPr>
              <a:t>      Hanse Merkur 	                 126,71 €                     101,37 €                </a:t>
            </a:r>
            <a:r>
              <a:rPr lang="de-DE" sz="1600" dirty="0">
                <a:solidFill>
                  <a:srgbClr val="C00000"/>
                </a:solidFill>
              </a:rPr>
              <a:t>46,08 </a:t>
            </a:r>
          </a:p>
        </p:txBody>
      </p:sp>
      <p:sp>
        <p:nvSpPr>
          <p:cNvPr id="63494" name="Textfeld 17"/>
          <p:cNvSpPr txBox="1">
            <a:spLocks noChangeArrowheads="1"/>
          </p:cNvSpPr>
          <p:nvPr/>
        </p:nvSpPr>
        <p:spPr bwMode="auto">
          <a:xfrm>
            <a:off x="2055440" y="3090446"/>
            <a:ext cx="8001000" cy="338554"/>
          </a:xfrm>
          <a:prstGeom prst="rect">
            <a:avLst/>
          </a:prstGeom>
          <a:noFill/>
          <a:ln w="9525">
            <a:noFill/>
            <a:miter lim="800000"/>
            <a:headEnd/>
            <a:tailEnd/>
          </a:ln>
        </p:spPr>
        <p:txBody>
          <a:bodyPr>
            <a:spAutoFit/>
          </a:bodyPr>
          <a:lstStyle/>
          <a:p>
            <a:pPr algn="ctr" fontAlgn="base">
              <a:spcBef>
                <a:spcPct val="0"/>
              </a:spcBef>
              <a:spcAft>
                <a:spcPct val="0"/>
              </a:spcAft>
            </a:pPr>
            <a:r>
              <a:rPr lang="de-DE" sz="1600" dirty="0">
                <a:solidFill>
                  <a:srgbClr val="1D2D4B"/>
                </a:solidFill>
              </a:rPr>
              <a:t>   AXA		              157,60 €		 126,08 €                </a:t>
            </a:r>
            <a:r>
              <a:rPr lang="de-DE" sz="1600" dirty="0">
                <a:solidFill>
                  <a:srgbClr val="C00000"/>
                </a:solidFill>
              </a:rPr>
              <a:t>57,31</a:t>
            </a:r>
            <a:r>
              <a:rPr lang="de-DE" sz="1600" dirty="0">
                <a:solidFill>
                  <a:srgbClr val="1D2D4B"/>
                </a:solidFill>
              </a:rPr>
              <a:t>	    </a:t>
            </a:r>
          </a:p>
        </p:txBody>
      </p:sp>
      <p:sp>
        <p:nvSpPr>
          <p:cNvPr id="63495" name="Textfeld 6"/>
          <p:cNvSpPr txBox="1">
            <a:spLocks noChangeArrowheads="1"/>
          </p:cNvSpPr>
          <p:nvPr/>
        </p:nvSpPr>
        <p:spPr bwMode="auto">
          <a:xfrm>
            <a:off x="1991544" y="2132856"/>
            <a:ext cx="7620000" cy="338554"/>
          </a:xfrm>
          <a:prstGeom prst="rect">
            <a:avLst/>
          </a:prstGeom>
          <a:solidFill>
            <a:srgbClr val="1D2D4B"/>
          </a:solidFill>
          <a:ln w="9525">
            <a:noFill/>
            <a:miter lim="800000"/>
            <a:headEnd/>
            <a:tailEnd/>
          </a:ln>
        </p:spPr>
        <p:txBody>
          <a:bodyPr>
            <a:spAutoFit/>
          </a:bodyPr>
          <a:lstStyle/>
          <a:p>
            <a:pPr algn="ctr" fontAlgn="base">
              <a:spcBef>
                <a:spcPct val="0"/>
              </a:spcBef>
              <a:spcAft>
                <a:spcPct val="0"/>
              </a:spcAft>
            </a:pPr>
            <a:r>
              <a:rPr lang="de-DE" sz="1600" b="1" dirty="0">
                <a:solidFill>
                  <a:srgbClr val="FFFFFF"/>
                </a:solidFill>
              </a:rPr>
              <a:t>Versicherer  	    EP nach Verzeichnis          Erstattung                 %</a:t>
            </a:r>
          </a:p>
        </p:txBody>
      </p:sp>
      <p:sp>
        <p:nvSpPr>
          <p:cNvPr id="63496" name="Textfeld 7"/>
          <p:cNvSpPr txBox="1">
            <a:spLocks noChangeArrowheads="1"/>
          </p:cNvSpPr>
          <p:nvPr/>
        </p:nvSpPr>
        <p:spPr bwMode="auto">
          <a:xfrm>
            <a:off x="504948" y="4267835"/>
            <a:ext cx="11687051" cy="338554"/>
          </a:xfrm>
          <a:prstGeom prst="rect">
            <a:avLst/>
          </a:prstGeom>
          <a:noFill/>
          <a:ln w="9525">
            <a:noFill/>
            <a:miter lim="800000"/>
            <a:headEnd/>
            <a:tailEnd/>
          </a:ln>
        </p:spPr>
        <p:txBody>
          <a:bodyPr wrap="square">
            <a:spAutoFit/>
          </a:bodyPr>
          <a:lstStyle/>
          <a:p>
            <a:pPr fontAlgn="base">
              <a:spcBef>
                <a:spcPct val="0"/>
              </a:spcBef>
              <a:spcAft>
                <a:spcPct val="0"/>
              </a:spcAft>
            </a:pPr>
            <a:r>
              <a:rPr lang="de-DE" sz="1600" dirty="0">
                <a:solidFill>
                  <a:srgbClr val="1D2D4B"/>
                </a:solidFill>
              </a:rPr>
              <a:t>      </a:t>
            </a:r>
            <a:r>
              <a:rPr lang="de-DE" sz="1600" dirty="0" smtClean="0">
                <a:solidFill>
                  <a:srgbClr val="1D2D4B"/>
                </a:solidFill>
              </a:rPr>
              <a:t>Barmenia, </a:t>
            </a:r>
            <a:r>
              <a:rPr lang="de-DE" sz="1600" dirty="0">
                <a:solidFill>
                  <a:srgbClr val="1D2D4B"/>
                </a:solidFill>
              </a:rPr>
              <a:t>uniVersa, </a:t>
            </a:r>
            <a:r>
              <a:rPr lang="de-DE" sz="1600" dirty="0" smtClean="0">
                <a:solidFill>
                  <a:srgbClr val="1D2D4B"/>
                </a:solidFill>
              </a:rPr>
              <a:t>Deutscher Ring</a:t>
            </a:r>
            <a:r>
              <a:rPr lang="de-DE" sz="1600" dirty="0">
                <a:solidFill>
                  <a:srgbClr val="1D2D4B"/>
                </a:solidFill>
              </a:rPr>
              <a:t>	  </a:t>
            </a:r>
            <a:r>
              <a:rPr lang="de-DE" sz="1600" dirty="0" smtClean="0">
                <a:solidFill>
                  <a:srgbClr val="1D2D4B"/>
                </a:solidFill>
              </a:rPr>
              <a:t>       kein </a:t>
            </a:r>
            <a:r>
              <a:rPr lang="de-DE" sz="1600">
                <a:solidFill>
                  <a:srgbClr val="1D2D4B"/>
                </a:solidFill>
              </a:rPr>
              <a:t>Verzeichnis       </a:t>
            </a:r>
            <a:r>
              <a:rPr lang="de-DE" sz="1600" smtClean="0">
                <a:solidFill>
                  <a:srgbClr val="1D2D4B"/>
                </a:solidFill>
              </a:rPr>
              <a:t>       176,00 </a:t>
            </a:r>
            <a:r>
              <a:rPr lang="de-DE" sz="1600">
                <a:solidFill>
                  <a:srgbClr val="1D2D4B"/>
                </a:solidFill>
              </a:rPr>
              <a:t>€               </a:t>
            </a:r>
            <a:r>
              <a:rPr lang="de-DE" sz="1600" smtClean="0">
                <a:solidFill>
                  <a:srgbClr val="C00000"/>
                </a:solidFill>
              </a:rPr>
              <a:t>80,00</a:t>
            </a:r>
            <a:r>
              <a:rPr lang="de-DE" sz="1600" smtClean="0">
                <a:solidFill>
                  <a:srgbClr val="6E0717"/>
                </a:solidFill>
              </a:rPr>
              <a:t>   </a:t>
            </a:r>
            <a:endParaRPr lang="de-DE" sz="1600" dirty="0">
              <a:solidFill>
                <a:srgbClr val="6E0717"/>
              </a:solidFill>
            </a:endParaRPr>
          </a:p>
        </p:txBody>
      </p:sp>
      <p:sp>
        <p:nvSpPr>
          <p:cNvPr id="10" name="Text Box 9"/>
          <p:cNvSpPr txBox="1">
            <a:spLocks noChangeArrowheads="1"/>
          </p:cNvSpPr>
          <p:nvPr/>
        </p:nvSpPr>
        <p:spPr bwMode="auto">
          <a:xfrm>
            <a:off x="1891680" y="353037"/>
            <a:ext cx="5716488" cy="369332"/>
          </a:xfrm>
          <a:prstGeom prst="rect">
            <a:avLst/>
          </a:prstGeom>
          <a:noFill/>
          <a:ln w="9525">
            <a:noFill/>
            <a:miter lim="800000"/>
            <a:headEnd/>
            <a:tailEnd/>
          </a:ln>
        </p:spPr>
        <p:txBody>
          <a:bodyPr wrap="square">
            <a:spAutoFit/>
          </a:bodyPr>
          <a:lstStyle/>
          <a:p>
            <a:pPr fontAlgn="base">
              <a:spcBef>
                <a:spcPct val="0"/>
              </a:spcBef>
              <a:spcAft>
                <a:spcPct val="0"/>
              </a:spcAft>
            </a:pPr>
            <a:r>
              <a:rPr lang="de-DE" b="1" dirty="0">
                <a:solidFill>
                  <a:srgbClr val="FFFFFF"/>
                </a:solidFill>
              </a:rPr>
              <a:t>Preis- und Leistungsverzeichnisse</a:t>
            </a:r>
          </a:p>
        </p:txBody>
      </p:sp>
      <p:sp>
        <p:nvSpPr>
          <p:cNvPr id="11" name="Gleichschenkliges Dreieck 10"/>
          <p:cNvSpPr/>
          <p:nvPr/>
        </p:nvSpPr>
        <p:spPr bwMode="auto">
          <a:xfrm rot="10800000">
            <a:off x="3719737" y="5013176"/>
            <a:ext cx="4680520" cy="288032"/>
          </a:xfrm>
          <a:prstGeom prst="triangle">
            <a:avLst/>
          </a:prstGeom>
          <a:solidFill>
            <a:srgbClr val="1D2D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de-DE" sz="2000">
              <a:solidFill>
                <a:srgbClr val="000000"/>
              </a:solidFill>
            </a:endParaRPr>
          </a:p>
        </p:txBody>
      </p:sp>
    </p:spTree>
    <p:extLst>
      <p:ext uri="{BB962C8B-B14F-4D97-AF65-F5344CB8AC3E}">
        <p14:creationId xmlns:p14="http://schemas.microsoft.com/office/powerpoint/2010/main" val="166476171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2135560" y="1844824"/>
            <a:ext cx="8064896" cy="4248472"/>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0162" name="Rectangle 2"/>
          <p:cNvSpPr>
            <a:spLocks noChangeArrowheads="1"/>
          </p:cNvSpPr>
          <p:nvPr/>
        </p:nvSpPr>
        <p:spPr bwMode="auto">
          <a:xfrm>
            <a:off x="1524000" y="1066802"/>
            <a:ext cx="8820472" cy="4487382"/>
          </a:xfrm>
          <a:prstGeom prst="rect">
            <a:avLst/>
          </a:prstGeom>
          <a:noFill/>
          <a:ln w="9525">
            <a:noFill/>
            <a:miter lim="800000"/>
            <a:headEnd/>
            <a:tailEnd/>
          </a:ln>
        </p:spPr>
        <p:txBody>
          <a:bodyPr wrap="square">
            <a:spAutoFit/>
          </a:bodyPr>
          <a:lstStyle/>
          <a:p>
            <a:pPr fontAlgn="base">
              <a:spcBef>
                <a:spcPct val="20000"/>
              </a:spcBef>
              <a:spcAft>
                <a:spcPct val="0"/>
              </a:spcAft>
            </a:pPr>
            <a:endParaRPr lang="de-DE" sz="2400" dirty="0">
              <a:solidFill>
                <a:srgbClr val="6E0717"/>
              </a:solidFill>
              <a:ea typeface="ＭＳ Ｐゴシック" pitchFamily="34" charset="-128"/>
            </a:endParaRPr>
          </a:p>
          <a:p>
            <a:pPr marL="742950" lvl="1" indent="-285750" fontAlgn="base">
              <a:spcBef>
                <a:spcPct val="20000"/>
              </a:spcBef>
              <a:spcAft>
                <a:spcPct val="0"/>
              </a:spcAft>
            </a:pPr>
            <a:r>
              <a:rPr lang="de-DE" sz="1600" b="1" dirty="0">
                <a:solidFill>
                  <a:srgbClr val="1D2D4B"/>
                </a:solidFill>
                <a:ea typeface="ＭＳ Ｐゴシック" pitchFamily="34" charset="-128"/>
              </a:rPr>
              <a:t>Krankenvollversicherung: „Unsichtbare“ Bedingungsinhalte</a:t>
            </a:r>
          </a:p>
          <a:p>
            <a:pPr marL="742950" lvl="1" indent="-285750" fontAlgn="base">
              <a:spcBef>
                <a:spcPct val="20000"/>
              </a:spcBef>
              <a:spcAft>
                <a:spcPct val="0"/>
              </a:spcAft>
            </a:pPr>
            <a:endParaRPr lang="de-DE" sz="900" b="1"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Erstattung bis zu den Höchstsätzen der GOÄ/GOZ im ambulanten und Zahnbereich, stationär darüber hinaus</a:t>
            </a:r>
          </a:p>
          <a:p>
            <a:pPr lvl="2" fontAlgn="base">
              <a:spcBef>
                <a:spcPct val="20000"/>
              </a:spcBef>
              <a:spcAft>
                <a:spcPct val="0"/>
              </a:spcAft>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Offener Hilfsmittelbegriff („..Hilfsmittel sind beispielsweise…“)</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Keine Summenbegrenzung bei großen Hilfsmitteln (Krankenfahrstuhl, Prothesen</a:t>
            </a:r>
            <a:r>
              <a:rPr lang="de-DE" sz="1400" dirty="0" smtClean="0">
                <a:solidFill>
                  <a:srgbClr val="1D2D4B"/>
                </a:solidFill>
                <a:ea typeface="ＭＳ Ｐゴシック" pitchFamily="34" charset="-128"/>
              </a:rPr>
              <a:t>), keine Begrenzung auf einfache Standardausführung</a:t>
            </a:r>
            <a:endParaRPr lang="de-DE" sz="14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Anerkennung sämtlicher Heilmittel und nichtärztlicher </a:t>
            </a:r>
            <a:r>
              <a:rPr lang="de-DE" sz="1400" dirty="0" err="1">
                <a:solidFill>
                  <a:srgbClr val="1D2D4B"/>
                </a:solidFill>
                <a:ea typeface="ＭＳ Ｐゴシック" pitchFamily="34" charset="-128"/>
              </a:rPr>
              <a:t>Behandler</a:t>
            </a:r>
            <a:r>
              <a:rPr lang="de-DE" sz="1400" dirty="0">
                <a:solidFill>
                  <a:srgbClr val="1D2D4B"/>
                </a:solidFill>
                <a:ea typeface="ＭＳ Ｐゴシック" pitchFamily="34" charset="-128"/>
              </a:rPr>
              <a:t> (Logopädie, Ergotherapie)</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Umwandlungsrecht in stationäre Ergänzungsversicherung bei Eintritt der Versicherungspflicht</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Vorsorgeuntersuchung über gesetzliche eingeführte Programme hinaus erstattungsfähig</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Anschlussheilbehandlung ohne Genehmigung bei bestimmten Diagnosen (z.B. Herzinfarkt, Hüft-OP)</a:t>
            </a:r>
            <a:endParaRPr lang="de-DE" dirty="0">
              <a:solidFill>
                <a:srgbClr val="1D2D4B"/>
              </a:solidFill>
              <a:ea typeface="ＭＳ Ｐゴシック" pitchFamily="34" charset="-128"/>
            </a:endParaRPr>
          </a:p>
        </p:txBody>
      </p:sp>
      <p:sp>
        <p:nvSpPr>
          <p:cNvPr id="29699" name="Text Box 3"/>
          <p:cNvSpPr txBox="1">
            <a:spLocks noChangeArrowheads="1"/>
          </p:cNvSpPr>
          <p:nvPr/>
        </p:nvSpPr>
        <p:spPr bwMode="auto">
          <a:xfrm>
            <a:off x="1524000" y="457200"/>
            <a:ext cx="9144000" cy="457200"/>
          </a:xfrm>
          <a:prstGeom prst="rect">
            <a:avLst/>
          </a:prstGeom>
          <a:noFill/>
          <a:ln w="9525">
            <a:noFill/>
            <a:miter lim="800000"/>
            <a:headEnd/>
            <a:tailEnd/>
          </a:ln>
        </p:spPr>
        <p:txBody>
          <a:bodyPr>
            <a:spAutoFit/>
          </a:bodyPr>
          <a:lstStyle/>
          <a:p>
            <a:pPr algn="ctr" fontAlgn="base">
              <a:spcBef>
                <a:spcPct val="50000"/>
              </a:spcBef>
              <a:spcAft>
                <a:spcPct val="0"/>
              </a:spcAft>
            </a:pPr>
            <a:r>
              <a:rPr lang="de-DE" sz="2400" b="1">
                <a:solidFill>
                  <a:srgbClr val="000000"/>
                </a:solidFill>
                <a:ea typeface="ＭＳ Ｐゴシック" pitchFamily="34" charset="-128"/>
              </a:rPr>
              <a:t> </a:t>
            </a:r>
          </a:p>
        </p:txBody>
      </p:sp>
      <p:sp>
        <p:nvSpPr>
          <p:cNvPr id="29700" name="Text Box 9"/>
          <p:cNvSpPr txBox="1">
            <a:spLocks noChangeArrowheads="1"/>
          </p:cNvSpPr>
          <p:nvPr/>
        </p:nvSpPr>
        <p:spPr bwMode="auto">
          <a:xfrm>
            <a:off x="1991544" y="539388"/>
            <a:ext cx="6477000" cy="369332"/>
          </a:xfrm>
          <a:prstGeom prst="rect">
            <a:avLst/>
          </a:prstGeom>
          <a:noFill/>
          <a:ln w="9525">
            <a:noFill/>
            <a:miter lim="800000"/>
            <a:headEnd/>
            <a:tailEnd/>
          </a:ln>
        </p:spPr>
        <p:txBody>
          <a:bodyPr wrap="square">
            <a:spAutoFit/>
          </a:bodyPr>
          <a:lstStyle/>
          <a:p>
            <a:pPr fontAlgn="base">
              <a:spcBef>
                <a:spcPct val="0"/>
              </a:spcBef>
              <a:spcAft>
                <a:spcPct val="0"/>
              </a:spcAft>
            </a:pPr>
            <a:r>
              <a:rPr lang="de-DE" b="1" dirty="0">
                <a:solidFill>
                  <a:srgbClr val="FFFFFF"/>
                </a:solidFill>
                <a:ea typeface="ＭＳ Ｐゴシック" pitchFamily="34" charset="-128"/>
              </a:rPr>
              <a:t>Wichtige Leistungsinhalte Vollversicherung</a:t>
            </a:r>
          </a:p>
        </p:txBody>
      </p:sp>
    </p:spTree>
    <p:extLst>
      <p:ext uri="{BB962C8B-B14F-4D97-AF65-F5344CB8AC3E}">
        <p14:creationId xmlns:p14="http://schemas.microsoft.com/office/powerpoint/2010/main" val="29043847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0162">
                                            <p:txEl>
                                              <p:pRg st="1" end="1"/>
                                            </p:txEl>
                                          </p:spTgt>
                                        </p:tgtEl>
                                        <p:attrNameLst>
                                          <p:attrName>style.visibility</p:attrName>
                                        </p:attrNameLst>
                                      </p:cBhvr>
                                      <p:to>
                                        <p:strVal val="visible"/>
                                      </p:to>
                                    </p:set>
                                    <p:anim calcmode="lin" valueType="num">
                                      <p:cBhvr additive="base">
                                        <p:cTn id="7" dur="500" fill="hold"/>
                                        <p:tgtEl>
                                          <p:spTgt spid="22016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0162">
                                            <p:txEl>
                                              <p:pRg st="3" end="3"/>
                                            </p:txEl>
                                          </p:spTgt>
                                        </p:tgtEl>
                                        <p:attrNameLst>
                                          <p:attrName>style.visibility</p:attrName>
                                        </p:attrNameLst>
                                      </p:cBhvr>
                                      <p:to>
                                        <p:strVal val="visible"/>
                                      </p:to>
                                    </p:set>
                                    <p:anim calcmode="lin" valueType="num">
                                      <p:cBhvr additive="base">
                                        <p:cTn id="11" dur="500" fill="hold"/>
                                        <p:tgtEl>
                                          <p:spTgt spid="220162">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0162">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0162">
                                            <p:txEl>
                                              <p:pRg st="5" end="5"/>
                                            </p:txEl>
                                          </p:spTgt>
                                        </p:tgtEl>
                                        <p:attrNameLst>
                                          <p:attrName>style.visibility</p:attrName>
                                        </p:attrNameLst>
                                      </p:cBhvr>
                                      <p:to>
                                        <p:strVal val="visible"/>
                                      </p:to>
                                    </p:set>
                                    <p:anim calcmode="lin" valueType="num">
                                      <p:cBhvr additive="base">
                                        <p:cTn id="15" dur="500" fill="hold"/>
                                        <p:tgtEl>
                                          <p:spTgt spid="220162">
                                            <p:txEl>
                                              <p:pRg st="5" end="5"/>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0162">
                                            <p:txEl>
                                              <p:pRg st="5" end="5"/>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0162">
                                            <p:txEl>
                                              <p:pRg st="7" end="7"/>
                                            </p:txEl>
                                          </p:spTgt>
                                        </p:tgtEl>
                                        <p:attrNameLst>
                                          <p:attrName>style.visibility</p:attrName>
                                        </p:attrNameLst>
                                      </p:cBhvr>
                                      <p:to>
                                        <p:strVal val="visible"/>
                                      </p:to>
                                    </p:set>
                                    <p:anim calcmode="lin" valueType="num">
                                      <p:cBhvr additive="base">
                                        <p:cTn id="19" dur="500" fill="hold"/>
                                        <p:tgtEl>
                                          <p:spTgt spid="220162">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0162">
                                            <p:txEl>
                                              <p:pRg st="7" end="7"/>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0162">
                                            <p:txEl>
                                              <p:pRg st="9" end="9"/>
                                            </p:txEl>
                                          </p:spTgt>
                                        </p:tgtEl>
                                        <p:attrNameLst>
                                          <p:attrName>style.visibility</p:attrName>
                                        </p:attrNameLst>
                                      </p:cBhvr>
                                      <p:to>
                                        <p:strVal val="visible"/>
                                      </p:to>
                                    </p:set>
                                    <p:anim calcmode="lin" valueType="num">
                                      <p:cBhvr additive="base">
                                        <p:cTn id="23" dur="500" fill="hold"/>
                                        <p:tgtEl>
                                          <p:spTgt spid="220162">
                                            <p:txEl>
                                              <p:pRg st="9" end="9"/>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0162">
                                            <p:txEl>
                                              <p:pRg st="9" end="9"/>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20162">
                                            <p:txEl>
                                              <p:pRg st="11" end="11"/>
                                            </p:txEl>
                                          </p:spTgt>
                                        </p:tgtEl>
                                        <p:attrNameLst>
                                          <p:attrName>style.visibility</p:attrName>
                                        </p:attrNameLst>
                                      </p:cBhvr>
                                      <p:to>
                                        <p:strVal val="visible"/>
                                      </p:to>
                                    </p:set>
                                    <p:anim calcmode="lin" valueType="num">
                                      <p:cBhvr additive="base">
                                        <p:cTn id="27" dur="500" fill="hold"/>
                                        <p:tgtEl>
                                          <p:spTgt spid="220162">
                                            <p:txEl>
                                              <p:pRg st="11" end="11"/>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0162">
                                            <p:txEl>
                                              <p:pRg st="11" end="11"/>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20162">
                                            <p:txEl>
                                              <p:pRg st="13" end="13"/>
                                            </p:txEl>
                                          </p:spTgt>
                                        </p:tgtEl>
                                        <p:attrNameLst>
                                          <p:attrName>style.visibility</p:attrName>
                                        </p:attrNameLst>
                                      </p:cBhvr>
                                      <p:to>
                                        <p:strVal val="visible"/>
                                      </p:to>
                                    </p:set>
                                    <p:anim calcmode="lin" valueType="num">
                                      <p:cBhvr additive="base">
                                        <p:cTn id="31" dur="500" fill="hold"/>
                                        <p:tgtEl>
                                          <p:spTgt spid="220162">
                                            <p:txEl>
                                              <p:pRg st="13" end="1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0162">
                                            <p:txEl>
                                              <p:pRg st="13" end="13"/>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20162">
                                            <p:txEl>
                                              <p:pRg st="15" end="15"/>
                                            </p:txEl>
                                          </p:spTgt>
                                        </p:tgtEl>
                                        <p:attrNameLst>
                                          <p:attrName>style.visibility</p:attrName>
                                        </p:attrNameLst>
                                      </p:cBhvr>
                                      <p:to>
                                        <p:strVal val="visible"/>
                                      </p:to>
                                    </p:set>
                                    <p:anim calcmode="lin" valueType="num">
                                      <p:cBhvr additive="base">
                                        <p:cTn id="35" dur="500" fill="hold"/>
                                        <p:tgtEl>
                                          <p:spTgt spid="220162">
                                            <p:txEl>
                                              <p:pRg st="15" end="1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20162">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ctrTitle"/>
          </p:nvPr>
        </p:nvSpPr>
        <p:spPr/>
        <p:txBody>
          <a:bodyPr/>
          <a:lstStyle/>
          <a:p>
            <a:r>
              <a:rPr lang="de-DE" altLang="de-DE" dirty="0" smtClean="0"/>
              <a:t>Vielen Dank.</a:t>
            </a:r>
          </a:p>
        </p:txBody>
      </p:sp>
      <p:sp>
        <p:nvSpPr>
          <p:cNvPr id="11267" name="Untertitel 2"/>
          <p:cNvSpPr>
            <a:spLocks noGrp="1"/>
          </p:cNvSpPr>
          <p:nvPr>
            <p:ph type="subTitle" idx="1"/>
          </p:nvPr>
        </p:nvSpPr>
        <p:spPr/>
        <p:txBody>
          <a:bodyPr/>
          <a:lstStyle/>
          <a:p>
            <a:endParaRPr lang="de-DE" altLang="de-DE" dirty="0" smtClean="0">
              <a:solidFill>
                <a:srgbClr val="92D050"/>
              </a:solidFill>
            </a:endParaRPr>
          </a:p>
          <a:p>
            <a:r>
              <a:rPr lang="de-DE" altLang="de-DE" dirty="0" smtClean="0"/>
              <a:t> </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368819" y="2480117"/>
            <a:ext cx="1473691" cy="2420888"/>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8996415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idx="4294967295"/>
          </p:nvPr>
        </p:nvSpPr>
        <p:spPr>
          <a:xfrm>
            <a:off x="1524000" y="2133600"/>
            <a:ext cx="9144000" cy="1447800"/>
          </a:xfrm>
        </p:spPr>
        <p:txBody>
          <a:bodyPr/>
          <a:lstStyle/>
          <a:p>
            <a:pPr eaLnBrk="1" hangingPunct="1"/>
            <a:r>
              <a:rPr lang="de-DE" sz="3200" b="1"/>
              <a:t> </a:t>
            </a:r>
          </a:p>
        </p:txBody>
      </p:sp>
      <p:sp>
        <p:nvSpPr>
          <p:cNvPr id="16389" name="AutoShape 5"/>
          <p:cNvSpPr>
            <a:spLocks noChangeArrowheads="1"/>
          </p:cNvSpPr>
          <p:nvPr/>
        </p:nvSpPr>
        <p:spPr bwMode="auto">
          <a:xfrm>
            <a:off x="5105400" y="2667001"/>
            <a:ext cx="2090738" cy="936625"/>
          </a:xfrm>
          <a:prstGeom prst="cube">
            <a:avLst>
              <a:gd name="adj" fmla="val 25000"/>
            </a:avLst>
          </a:prstGeom>
          <a:solidFill>
            <a:srgbClr val="1D2D4B"/>
          </a:solidFill>
          <a:ln w="19050">
            <a:noFill/>
            <a:miter lim="800000"/>
            <a:headEnd/>
            <a:tailEnd/>
          </a:ln>
          <a:effectLst>
            <a:outerShdw dist="107763" dir="2700000" algn="ctr" rotWithShape="0">
              <a:schemeClr val="bg2">
                <a:alpha val="50000"/>
              </a:schemeClr>
            </a:outerShdw>
          </a:effectLst>
        </p:spPr>
        <p:txBody>
          <a:bodyPr wrap="none" anchor="ctr"/>
          <a:lstStyle/>
          <a:p>
            <a:pPr algn="ctr" fontAlgn="base">
              <a:spcBef>
                <a:spcPct val="0"/>
              </a:spcBef>
              <a:spcAft>
                <a:spcPct val="0"/>
              </a:spcAft>
              <a:defRPr/>
            </a:pPr>
            <a:r>
              <a:rPr lang="de-DE" sz="1600" b="1" dirty="0">
                <a:solidFill>
                  <a:srgbClr val="FFFFFF"/>
                </a:solidFill>
                <a:ea typeface="ＭＳ Ｐゴシック" pitchFamily="34" charset="-128"/>
              </a:rPr>
              <a:t>GOÄ / GOZ</a:t>
            </a:r>
          </a:p>
        </p:txBody>
      </p:sp>
    </p:spTree>
    <p:extLst>
      <p:ext uri="{BB962C8B-B14F-4D97-AF65-F5344CB8AC3E}">
        <p14:creationId xmlns:p14="http://schemas.microsoft.com/office/powerpoint/2010/main" val="17732658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2351584" y="2636912"/>
            <a:ext cx="7344816" cy="381642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0162" name="Rectangle 2"/>
          <p:cNvSpPr>
            <a:spLocks noChangeArrowheads="1"/>
          </p:cNvSpPr>
          <p:nvPr/>
        </p:nvSpPr>
        <p:spPr bwMode="auto">
          <a:xfrm>
            <a:off x="1524000" y="1556792"/>
            <a:ext cx="9144000" cy="4992136"/>
          </a:xfrm>
          <a:prstGeom prst="rect">
            <a:avLst/>
          </a:prstGeom>
          <a:noFill/>
          <a:ln w="9525">
            <a:noFill/>
            <a:miter lim="800000"/>
            <a:headEnd/>
            <a:tailEnd/>
          </a:ln>
        </p:spPr>
        <p:txBody>
          <a:bodyPr wrap="square">
            <a:spAutoFit/>
          </a:bodyPr>
          <a:lstStyle/>
          <a:p>
            <a:pPr marL="742950" lvl="1" indent="-285750" fontAlgn="base">
              <a:spcBef>
                <a:spcPct val="20000"/>
              </a:spcBef>
              <a:spcAft>
                <a:spcPct val="0"/>
              </a:spcAft>
              <a:buFont typeface="Wingdings" pitchFamily="2" charset="2"/>
              <a:buChar char="§"/>
            </a:pPr>
            <a:r>
              <a:rPr lang="de-DE" sz="1600" b="1" dirty="0">
                <a:solidFill>
                  <a:srgbClr val="1D2D4B"/>
                </a:solidFill>
                <a:ea typeface="ＭＳ Ｐゴシック" pitchFamily="34" charset="-128"/>
              </a:rPr>
              <a:t>Für die GKV gilt SGB V</a:t>
            </a:r>
          </a:p>
          <a:p>
            <a:pPr fontAlgn="base">
              <a:spcBef>
                <a:spcPct val="20000"/>
              </a:spcBef>
              <a:spcAft>
                <a:spcPct val="0"/>
              </a:spcAft>
            </a:pPr>
            <a:endParaRPr lang="de-DE" sz="1600" dirty="0">
              <a:solidFill>
                <a:srgbClr val="1D2D4B"/>
              </a:solidFill>
              <a:ea typeface="ＭＳ Ｐゴシック" pitchFamily="34" charset="-128"/>
            </a:endParaRPr>
          </a:p>
          <a:p>
            <a:pPr marL="742950" lvl="1" indent="-285750" fontAlgn="base">
              <a:spcBef>
                <a:spcPct val="20000"/>
              </a:spcBef>
              <a:spcAft>
                <a:spcPct val="0"/>
              </a:spcAft>
              <a:buFont typeface="Wingdings" pitchFamily="2" charset="2"/>
              <a:buChar char="§"/>
            </a:pPr>
            <a:r>
              <a:rPr lang="de-DE" sz="1600" b="1" dirty="0">
                <a:solidFill>
                  <a:srgbClr val="1D2D4B"/>
                </a:solidFill>
                <a:ea typeface="ＭＳ Ｐゴシック" pitchFamily="34" charset="-128"/>
              </a:rPr>
              <a:t>Für die PKV gilt auch ein Gesetz: GOÄ/ GOZ</a:t>
            </a:r>
          </a:p>
          <a:p>
            <a:pPr fontAlgn="base">
              <a:spcBef>
                <a:spcPct val="20000"/>
              </a:spcBef>
              <a:spcAft>
                <a:spcPct val="0"/>
              </a:spcAft>
            </a:pPr>
            <a:endParaRPr lang="de-DE" sz="2400" dirty="0">
              <a:solidFill>
                <a:srgbClr val="6E0717"/>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b="1" dirty="0">
                <a:solidFill>
                  <a:srgbClr val="1D2D4B"/>
                </a:solidFill>
                <a:ea typeface="ＭＳ Ｐゴシック" pitchFamily="34" charset="-128"/>
              </a:rPr>
              <a:t> </a:t>
            </a:r>
            <a:r>
              <a:rPr lang="de-DE" sz="1600" dirty="0">
                <a:solidFill>
                  <a:srgbClr val="1D2D4B"/>
                </a:solidFill>
                <a:ea typeface="ＭＳ Ｐゴシック" pitchFamily="34" charset="-128"/>
              </a:rPr>
              <a:t>Katalog mit allen med. Dienstleistungen, die ein Arzt an </a:t>
            </a:r>
          </a:p>
          <a:p>
            <a:pPr marL="1143000" lvl="2" indent="-228600" fontAlgn="base">
              <a:spcBef>
                <a:spcPct val="20000"/>
              </a:spcBef>
              <a:spcAft>
                <a:spcPct val="0"/>
              </a:spcAft>
            </a:pPr>
            <a:r>
              <a:rPr lang="de-DE" sz="1600" dirty="0">
                <a:solidFill>
                  <a:srgbClr val="1D2D4B"/>
                </a:solidFill>
                <a:ea typeface="ＭＳ Ｐゴシック" pitchFamily="34" charset="-128"/>
              </a:rPr>
              <a:t>	 einem Patienten nach einer Diagnose zu erbringen hat.</a:t>
            </a:r>
          </a:p>
          <a:p>
            <a:pPr marL="1143000" lvl="2" indent="-228600" fontAlgn="base">
              <a:spcBef>
                <a:spcPct val="20000"/>
              </a:spcBef>
              <a:spcAft>
                <a:spcPct val="0"/>
              </a:spcAft>
              <a:buFont typeface="Wingdings" pitchFamily="2" charset="2"/>
              <a:buChar char="ü"/>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 nach Ziffern, hinter denen die eigentliche Beschreibung </a:t>
            </a:r>
          </a:p>
          <a:p>
            <a:pPr marL="1143000" lvl="2" indent="-228600" fontAlgn="base">
              <a:spcBef>
                <a:spcPct val="20000"/>
              </a:spcBef>
              <a:spcAft>
                <a:spcPct val="0"/>
              </a:spcAft>
            </a:pPr>
            <a:r>
              <a:rPr lang="de-DE" sz="1600" dirty="0">
                <a:solidFill>
                  <a:srgbClr val="1D2D4B"/>
                </a:solidFill>
                <a:ea typeface="ＭＳ Ｐゴシック" pitchFamily="34" charset="-128"/>
              </a:rPr>
              <a:t>     der Dienstleistung steht, geordnet.</a:t>
            </a:r>
          </a:p>
          <a:p>
            <a:pPr fontAlgn="base">
              <a:spcBef>
                <a:spcPct val="20000"/>
              </a:spcBef>
              <a:spcAft>
                <a:spcPct val="0"/>
              </a:spcAft>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 Jede Ziffer wird mit einem Basiswert in € bewertet.</a:t>
            </a:r>
          </a:p>
          <a:p>
            <a:pPr fontAlgn="base">
              <a:spcBef>
                <a:spcPct val="20000"/>
              </a:spcBef>
              <a:spcAft>
                <a:spcPct val="0"/>
              </a:spcAft>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Je nach den Rahmenbedingungen, unter denen eine </a:t>
            </a:r>
          </a:p>
          <a:p>
            <a:pPr marL="1143000" lvl="2" indent="-228600" fontAlgn="base">
              <a:spcBef>
                <a:spcPct val="20000"/>
              </a:spcBef>
              <a:spcAft>
                <a:spcPct val="0"/>
              </a:spcAft>
            </a:pPr>
            <a:r>
              <a:rPr lang="de-DE" sz="1600" dirty="0">
                <a:solidFill>
                  <a:srgbClr val="1D2D4B"/>
                </a:solidFill>
                <a:ea typeface="ＭＳ Ｐゴシック" pitchFamily="34" charset="-128"/>
              </a:rPr>
              <a:t>    medizinische Dienstleistung erbracht wird, wird sie mit einem </a:t>
            </a:r>
          </a:p>
          <a:p>
            <a:pPr marL="1143000" lvl="2" indent="-228600" fontAlgn="base">
              <a:spcBef>
                <a:spcPct val="20000"/>
              </a:spcBef>
              <a:spcAft>
                <a:spcPct val="0"/>
              </a:spcAft>
            </a:pPr>
            <a:r>
              <a:rPr lang="de-DE" sz="1600" dirty="0">
                <a:solidFill>
                  <a:srgbClr val="1D2D4B"/>
                </a:solidFill>
                <a:ea typeface="ＭＳ Ｐゴシック" pitchFamily="34" charset="-128"/>
              </a:rPr>
              <a:t>    Faktor von 1 bis 3,5 multipliziert und dann in Rechnung gestellt.</a:t>
            </a:r>
          </a:p>
          <a:p>
            <a:pPr fontAlgn="base">
              <a:spcBef>
                <a:spcPct val="20000"/>
              </a:spcBef>
              <a:spcAft>
                <a:spcPct val="0"/>
              </a:spcAft>
            </a:pPr>
            <a:endParaRPr lang="de-DE" dirty="0">
              <a:solidFill>
                <a:srgbClr val="1D2D4B"/>
              </a:solidFill>
              <a:ea typeface="ＭＳ Ｐゴシック" pitchFamily="34" charset="-128"/>
            </a:endParaRPr>
          </a:p>
        </p:txBody>
      </p:sp>
      <p:sp>
        <p:nvSpPr>
          <p:cNvPr id="29699" name="Text Box 3"/>
          <p:cNvSpPr txBox="1">
            <a:spLocks noChangeArrowheads="1"/>
          </p:cNvSpPr>
          <p:nvPr/>
        </p:nvSpPr>
        <p:spPr bwMode="auto">
          <a:xfrm>
            <a:off x="1524000" y="457200"/>
            <a:ext cx="9144000" cy="457200"/>
          </a:xfrm>
          <a:prstGeom prst="rect">
            <a:avLst/>
          </a:prstGeom>
          <a:noFill/>
          <a:ln w="9525">
            <a:noFill/>
            <a:miter lim="800000"/>
            <a:headEnd/>
            <a:tailEnd/>
          </a:ln>
        </p:spPr>
        <p:txBody>
          <a:bodyPr>
            <a:spAutoFit/>
          </a:bodyPr>
          <a:lstStyle/>
          <a:p>
            <a:pPr algn="ctr" fontAlgn="base">
              <a:spcBef>
                <a:spcPct val="50000"/>
              </a:spcBef>
              <a:spcAft>
                <a:spcPct val="0"/>
              </a:spcAft>
            </a:pPr>
            <a:r>
              <a:rPr lang="de-DE" sz="2400" b="1">
                <a:solidFill>
                  <a:srgbClr val="000000"/>
                </a:solidFill>
                <a:ea typeface="ＭＳ Ｐゴシック" pitchFamily="34" charset="-128"/>
              </a:rPr>
              <a:t> </a:t>
            </a:r>
          </a:p>
        </p:txBody>
      </p:sp>
      <p:sp>
        <p:nvSpPr>
          <p:cNvPr id="29700"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Tree>
    <p:extLst>
      <p:ext uri="{BB962C8B-B14F-4D97-AF65-F5344CB8AC3E}">
        <p14:creationId xmlns:p14="http://schemas.microsoft.com/office/powerpoint/2010/main" val="3528055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 calcmode="lin" valueType="num">
                                      <p:cBhvr additive="base">
                                        <p:cTn id="7" dur="500" fill="hold"/>
                                        <p:tgtEl>
                                          <p:spTgt spid="2201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0162">
                                            <p:txEl>
                                              <p:pRg st="2" end="2"/>
                                            </p:txEl>
                                          </p:spTgt>
                                        </p:tgtEl>
                                        <p:attrNameLst>
                                          <p:attrName>style.visibility</p:attrName>
                                        </p:attrNameLst>
                                      </p:cBhvr>
                                      <p:to>
                                        <p:strVal val="visible"/>
                                      </p:to>
                                    </p:set>
                                    <p:anim calcmode="lin" valueType="num">
                                      <p:cBhvr additive="base">
                                        <p:cTn id="11" dur="500" fill="hold"/>
                                        <p:tgtEl>
                                          <p:spTgt spid="220162">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0162">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0162">
                                            <p:txEl>
                                              <p:pRg st="4" end="4"/>
                                            </p:txEl>
                                          </p:spTgt>
                                        </p:tgtEl>
                                        <p:attrNameLst>
                                          <p:attrName>style.visibility</p:attrName>
                                        </p:attrNameLst>
                                      </p:cBhvr>
                                      <p:to>
                                        <p:strVal val="visible"/>
                                      </p:to>
                                    </p:set>
                                    <p:anim calcmode="lin" valueType="num">
                                      <p:cBhvr additive="base">
                                        <p:cTn id="15" dur="500" fill="hold"/>
                                        <p:tgtEl>
                                          <p:spTgt spid="220162">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0162">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0162">
                                            <p:txEl>
                                              <p:pRg st="5" end="5"/>
                                            </p:txEl>
                                          </p:spTgt>
                                        </p:tgtEl>
                                        <p:attrNameLst>
                                          <p:attrName>style.visibility</p:attrName>
                                        </p:attrNameLst>
                                      </p:cBhvr>
                                      <p:to>
                                        <p:strVal val="visible"/>
                                      </p:to>
                                    </p:set>
                                    <p:anim calcmode="lin" valueType="num">
                                      <p:cBhvr additive="base">
                                        <p:cTn id="19" dur="500" fill="hold"/>
                                        <p:tgtEl>
                                          <p:spTgt spid="220162">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0162">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0162">
                                            <p:txEl>
                                              <p:pRg st="7" end="7"/>
                                            </p:txEl>
                                          </p:spTgt>
                                        </p:tgtEl>
                                        <p:attrNameLst>
                                          <p:attrName>style.visibility</p:attrName>
                                        </p:attrNameLst>
                                      </p:cBhvr>
                                      <p:to>
                                        <p:strVal val="visible"/>
                                      </p:to>
                                    </p:set>
                                    <p:anim calcmode="lin" valueType="num">
                                      <p:cBhvr additive="base">
                                        <p:cTn id="23" dur="500" fill="hold"/>
                                        <p:tgtEl>
                                          <p:spTgt spid="220162">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0162">
                                            <p:txEl>
                                              <p:pRg st="7" end="7"/>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20162">
                                            <p:txEl>
                                              <p:pRg st="8" end="8"/>
                                            </p:txEl>
                                          </p:spTgt>
                                        </p:tgtEl>
                                        <p:attrNameLst>
                                          <p:attrName>style.visibility</p:attrName>
                                        </p:attrNameLst>
                                      </p:cBhvr>
                                      <p:to>
                                        <p:strVal val="visible"/>
                                      </p:to>
                                    </p:set>
                                    <p:anim calcmode="lin" valueType="num">
                                      <p:cBhvr additive="base">
                                        <p:cTn id="27" dur="500" fill="hold"/>
                                        <p:tgtEl>
                                          <p:spTgt spid="220162">
                                            <p:txEl>
                                              <p:pRg st="8" end="8"/>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0162">
                                            <p:txEl>
                                              <p:pRg st="8" end="8"/>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20162">
                                            <p:txEl>
                                              <p:pRg st="10" end="10"/>
                                            </p:txEl>
                                          </p:spTgt>
                                        </p:tgtEl>
                                        <p:attrNameLst>
                                          <p:attrName>style.visibility</p:attrName>
                                        </p:attrNameLst>
                                      </p:cBhvr>
                                      <p:to>
                                        <p:strVal val="visible"/>
                                      </p:to>
                                    </p:set>
                                    <p:anim calcmode="lin" valueType="num">
                                      <p:cBhvr additive="base">
                                        <p:cTn id="31" dur="500" fill="hold"/>
                                        <p:tgtEl>
                                          <p:spTgt spid="220162">
                                            <p:txEl>
                                              <p:pRg st="10" end="1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0162">
                                            <p:txEl>
                                              <p:pRg st="10" end="10"/>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20162">
                                            <p:txEl>
                                              <p:pRg st="12" end="12"/>
                                            </p:txEl>
                                          </p:spTgt>
                                        </p:tgtEl>
                                        <p:attrNameLst>
                                          <p:attrName>style.visibility</p:attrName>
                                        </p:attrNameLst>
                                      </p:cBhvr>
                                      <p:to>
                                        <p:strVal val="visible"/>
                                      </p:to>
                                    </p:set>
                                    <p:anim calcmode="lin" valueType="num">
                                      <p:cBhvr additive="base">
                                        <p:cTn id="35" dur="500" fill="hold"/>
                                        <p:tgtEl>
                                          <p:spTgt spid="220162">
                                            <p:txEl>
                                              <p:pRg st="12" end="1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20162">
                                            <p:txEl>
                                              <p:pRg st="12" end="12"/>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20162">
                                            <p:txEl>
                                              <p:pRg st="13" end="13"/>
                                            </p:txEl>
                                          </p:spTgt>
                                        </p:tgtEl>
                                        <p:attrNameLst>
                                          <p:attrName>style.visibility</p:attrName>
                                        </p:attrNameLst>
                                      </p:cBhvr>
                                      <p:to>
                                        <p:strVal val="visible"/>
                                      </p:to>
                                    </p:set>
                                    <p:anim calcmode="lin" valueType="num">
                                      <p:cBhvr additive="base">
                                        <p:cTn id="39" dur="500" fill="hold"/>
                                        <p:tgtEl>
                                          <p:spTgt spid="220162">
                                            <p:txEl>
                                              <p:pRg st="13" end="13"/>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20162">
                                            <p:txEl>
                                              <p:pRg st="13" end="13"/>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20162">
                                            <p:txEl>
                                              <p:pRg st="14" end="14"/>
                                            </p:txEl>
                                          </p:spTgt>
                                        </p:tgtEl>
                                        <p:attrNameLst>
                                          <p:attrName>style.visibility</p:attrName>
                                        </p:attrNameLst>
                                      </p:cBhvr>
                                      <p:to>
                                        <p:strVal val="visible"/>
                                      </p:to>
                                    </p:set>
                                    <p:anim calcmode="lin" valueType="num">
                                      <p:cBhvr additive="base">
                                        <p:cTn id="43" dur="500" fill="hold"/>
                                        <p:tgtEl>
                                          <p:spTgt spid="220162">
                                            <p:txEl>
                                              <p:pRg st="14" end="1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0162">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1991544" y="1988840"/>
            <a:ext cx="8424936" cy="237626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30722" name="Rectangle 2"/>
          <p:cNvSpPr>
            <a:spLocks noGrp="1" noChangeArrowheads="1"/>
          </p:cNvSpPr>
          <p:nvPr>
            <p:ph type="title" idx="4294967295"/>
          </p:nvPr>
        </p:nvSpPr>
        <p:spPr>
          <a:xfrm>
            <a:off x="1919536" y="980728"/>
            <a:ext cx="8640960" cy="1143000"/>
          </a:xfrm>
        </p:spPr>
        <p:txBody>
          <a:bodyPr/>
          <a:lstStyle/>
          <a:p>
            <a:pPr algn="l" eaLnBrk="1" hangingPunct="1"/>
            <a:r>
              <a:rPr lang="de-DE" sz="1600" b="1" dirty="0">
                <a:solidFill>
                  <a:srgbClr val="1D2D4B"/>
                </a:solidFill>
              </a:rPr>
              <a:t>§ 5 GOÄ | Bemessung der Gebühren für Leistungen des Gebührenverzeichnisses</a:t>
            </a:r>
          </a:p>
        </p:txBody>
      </p:sp>
      <p:sp>
        <p:nvSpPr>
          <p:cNvPr id="20483" name="Rectangle 3"/>
          <p:cNvSpPr>
            <a:spLocks noGrp="1" noChangeArrowheads="1"/>
          </p:cNvSpPr>
          <p:nvPr>
            <p:ph type="body" idx="4294967295"/>
          </p:nvPr>
        </p:nvSpPr>
        <p:spPr>
          <a:xfrm>
            <a:off x="2063552" y="2132856"/>
            <a:ext cx="8352928" cy="1990328"/>
          </a:xfrm>
        </p:spPr>
        <p:txBody>
          <a:bodyPr vert="horz" wrap="square" lIns="0" tIns="0" rIns="0" bIns="0" numCol="1" anchor="t" anchorCtr="0" compatLnSpc="1">
            <a:prstTxWarp prst="textNoShape">
              <a:avLst/>
            </a:prstTxWarp>
          </a:bodyPr>
          <a:lstStyle/>
          <a:p>
            <a:pPr marL="533400" indent="-533400" eaLnBrk="1" hangingPunct="1">
              <a:buNone/>
            </a:pPr>
            <a:endParaRPr lang="de-DE" sz="1600" dirty="0"/>
          </a:p>
          <a:p>
            <a:pPr marL="533400" indent="-533400" eaLnBrk="1" hangingPunct="1">
              <a:buFontTx/>
              <a:buAutoNum type="arabicParenBoth"/>
            </a:pPr>
            <a:r>
              <a:rPr lang="de-DE" sz="1600" dirty="0">
                <a:solidFill>
                  <a:srgbClr val="1D2D4B"/>
                </a:solidFill>
              </a:rPr>
              <a:t>Die Höhe der einzelnen Gebühr bemisst sich, ……, nach dem Einfachen bis Dreieinhalbfachen des Gebührensatzes.  …..</a:t>
            </a:r>
          </a:p>
          <a:p>
            <a:pPr marL="533400" indent="-533400" eaLnBrk="1" hangingPunct="1">
              <a:buNone/>
            </a:pPr>
            <a:endParaRPr lang="de-DE" sz="1600" dirty="0">
              <a:solidFill>
                <a:srgbClr val="1D2D4B"/>
              </a:solidFill>
            </a:endParaRPr>
          </a:p>
          <a:p>
            <a:pPr marL="533400" indent="-533400" eaLnBrk="1" hangingPunct="1">
              <a:buNone/>
            </a:pPr>
            <a:r>
              <a:rPr lang="de-DE" sz="1600" dirty="0">
                <a:solidFill>
                  <a:srgbClr val="1D2D4B"/>
                </a:solidFill>
              </a:rPr>
              <a:t>(2)     Innerhalb des Gebührenrahmens sind die Gebühren unter Berücksichtigung der</a:t>
            </a:r>
          </a:p>
          <a:p>
            <a:pPr marL="533400" indent="-533400" eaLnBrk="1" hangingPunct="1">
              <a:buNone/>
            </a:pPr>
            <a:r>
              <a:rPr lang="de-DE" sz="1600" dirty="0">
                <a:solidFill>
                  <a:srgbClr val="1D2D4B"/>
                </a:solidFill>
              </a:rPr>
              <a:t>       </a:t>
            </a:r>
            <a:r>
              <a:rPr lang="de-DE" sz="700" dirty="0">
                <a:solidFill>
                  <a:srgbClr val="1D2D4B"/>
                </a:solidFill>
              </a:rPr>
              <a:t>     </a:t>
            </a:r>
            <a:r>
              <a:rPr lang="de-DE" sz="1600" dirty="0">
                <a:solidFill>
                  <a:srgbClr val="1D2D4B"/>
                </a:solidFill>
              </a:rPr>
              <a:t>Schwierigkeit und des Zeitaufwandes der einzelnen Leistung sowie der Umstände bei</a:t>
            </a:r>
          </a:p>
          <a:p>
            <a:pPr marL="533400" indent="-533400" eaLnBrk="1" hangingPunct="1">
              <a:buNone/>
            </a:pPr>
            <a:r>
              <a:rPr lang="de-DE" sz="1600" dirty="0">
                <a:solidFill>
                  <a:srgbClr val="1D2D4B"/>
                </a:solidFill>
              </a:rPr>
              <a:t>       </a:t>
            </a:r>
            <a:r>
              <a:rPr lang="de-DE" sz="600" dirty="0">
                <a:solidFill>
                  <a:srgbClr val="1D2D4B"/>
                </a:solidFill>
              </a:rPr>
              <a:t>     </a:t>
            </a:r>
            <a:r>
              <a:rPr lang="de-DE" sz="1600" dirty="0">
                <a:solidFill>
                  <a:srgbClr val="1D2D4B"/>
                </a:solidFill>
              </a:rPr>
              <a:t>der Ausführung nach </a:t>
            </a:r>
            <a:r>
              <a:rPr lang="de-DE" sz="1600" b="1" dirty="0">
                <a:solidFill>
                  <a:srgbClr val="C00000"/>
                </a:solidFill>
              </a:rPr>
              <a:t>billigem Ermessen </a:t>
            </a:r>
            <a:r>
              <a:rPr lang="de-DE" sz="1600" dirty="0">
                <a:solidFill>
                  <a:srgbClr val="1D2D4B"/>
                </a:solidFill>
              </a:rPr>
              <a:t>zu bestimmen.</a:t>
            </a:r>
          </a:p>
        </p:txBody>
      </p:sp>
      <p:sp>
        <p:nvSpPr>
          <p:cNvPr id="5"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Tree>
    <p:extLst>
      <p:ext uri="{BB962C8B-B14F-4D97-AF65-F5344CB8AC3E}">
        <p14:creationId xmlns:p14="http://schemas.microsoft.com/office/powerpoint/2010/main" val="21845370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3">
                                            <p:txEl>
                                              <p:pRg st="1" end="1"/>
                                            </p:txEl>
                                          </p:spTgt>
                                        </p:tgtEl>
                                        <p:attrNameLst>
                                          <p:attrName>style.visibility</p:attrName>
                                        </p:attrNameLst>
                                      </p:cBhvr>
                                      <p:to>
                                        <p:strVal val="visible"/>
                                      </p:to>
                                    </p:set>
                                    <p:anim calcmode="lin" valueType="num">
                                      <p:cBhvr additive="base">
                                        <p:cTn id="7" dur="500" fill="hold"/>
                                        <p:tgtEl>
                                          <p:spTgt spid="2048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483">
                                            <p:txEl>
                                              <p:pRg st="3" end="3"/>
                                            </p:txEl>
                                          </p:spTgt>
                                        </p:tgtEl>
                                        <p:attrNameLst>
                                          <p:attrName>style.visibility</p:attrName>
                                        </p:attrNameLst>
                                      </p:cBhvr>
                                      <p:to>
                                        <p:strVal val="visible"/>
                                      </p:to>
                                    </p:set>
                                    <p:anim calcmode="lin" valueType="num">
                                      <p:cBhvr additive="base">
                                        <p:cTn id="13" dur="500" fill="hold"/>
                                        <p:tgtEl>
                                          <p:spTgt spid="2048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4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483">
                                            <p:txEl>
                                              <p:pRg st="4" end="4"/>
                                            </p:txEl>
                                          </p:spTgt>
                                        </p:tgtEl>
                                        <p:attrNameLst>
                                          <p:attrName>style.visibility</p:attrName>
                                        </p:attrNameLst>
                                      </p:cBhvr>
                                      <p:to>
                                        <p:strVal val="visible"/>
                                      </p:to>
                                    </p:set>
                                    <p:anim calcmode="lin" valueType="num">
                                      <p:cBhvr additive="base">
                                        <p:cTn id="19" dur="500" fill="hold"/>
                                        <p:tgtEl>
                                          <p:spTgt spid="2048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4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483">
                                            <p:txEl>
                                              <p:pRg st="5" end="5"/>
                                            </p:txEl>
                                          </p:spTgt>
                                        </p:tgtEl>
                                        <p:attrNameLst>
                                          <p:attrName>style.visibility</p:attrName>
                                        </p:attrNameLst>
                                      </p:cBhvr>
                                      <p:to>
                                        <p:strVal val="visible"/>
                                      </p:to>
                                    </p:set>
                                    <p:anim calcmode="lin" valueType="num">
                                      <p:cBhvr additive="base">
                                        <p:cTn id="25" dur="500" fill="hold"/>
                                        <p:tgtEl>
                                          <p:spTgt spid="2048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48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3431704" y="2204864"/>
            <a:ext cx="4896544" cy="201622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1506" name="Rectangle 2"/>
          <p:cNvSpPr>
            <a:spLocks noChangeArrowheads="1"/>
          </p:cNvSpPr>
          <p:nvPr/>
        </p:nvSpPr>
        <p:spPr bwMode="auto">
          <a:xfrm>
            <a:off x="1919536" y="1700809"/>
            <a:ext cx="6840760" cy="2554545"/>
          </a:xfrm>
          <a:prstGeom prst="rect">
            <a:avLst/>
          </a:prstGeom>
          <a:noFill/>
          <a:ln w="9525">
            <a:noFill/>
            <a:miter lim="800000"/>
            <a:headEnd/>
            <a:tailEnd/>
          </a:ln>
        </p:spPr>
        <p:txBody>
          <a:bodyPr wrap="square">
            <a:spAutoFit/>
          </a:bodyPr>
          <a:lstStyle/>
          <a:p>
            <a:pPr fontAlgn="base">
              <a:spcBef>
                <a:spcPct val="0"/>
              </a:spcBef>
              <a:spcAft>
                <a:spcPct val="0"/>
              </a:spcAft>
            </a:pPr>
            <a:endParaRPr lang="de-DE" sz="1600" b="1" dirty="0">
              <a:solidFill>
                <a:srgbClr val="000000"/>
              </a:solidFill>
              <a:ea typeface="ＭＳ Ｐゴシック" pitchFamily="34" charset="-128"/>
            </a:endParaRPr>
          </a:p>
          <a:p>
            <a:pPr fontAlgn="base">
              <a:spcBef>
                <a:spcPct val="0"/>
              </a:spcBef>
              <a:spcAft>
                <a:spcPct val="0"/>
              </a:spcAft>
            </a:pPr>
            <a:endParaRPr lang="de-DE" sz="1600" b="1" dirty="0">
              <a:solidFill>
                <a:srgbClr val="000000"/>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Diagnose</a:t>
            </a:r>
            <a:r>
              <a:rPr lang="de-DE" sz="1600" dirty="0">
                <a:solidFill>
                  <a:srgbClr val="1D2D4B"/>
                </a:solidFill>
                <a:ea typeface="ＭＳ Ｐゴシック" pitchFamily="34" charset="-128"/>
              </a:rPr>
              <a:t>                Isolierte Fibulafraktur</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b="1"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Therapie</a:t>
            </a:r>
            <a:r>
              <a:rPr lang="de-DE" sz="1600" dirty="0">
                <a:solidFill>
                  <a:srgbClr val="1D2D4B"/>
                </a:solidFill>
                <a:ea typeface="ＭＳ Ｐゴシック" pitchFamily="34" charset="-128"/>
              </a:rPr>
              <a:t>	                Straffer Verband</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b="1"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Rechnung</a:t>
            </a:r>
            <a:r>
              <a:rPr lang="de-DE" sz="1600" dirty="0">
                <a:solidFill>
                  <a:srgbClr val="1D2D4B"/>
                </a:solidFill>
                <a:ea typeface="ＭＳ Ｐゴシック" pitchFamily="34" charset="-128"/>
              </a:rPr>
              <a:t>  	Abrechnungsfähige Ziffern multipliziert mit dem           		Regelhöchstsatz der </a:t>
            </a:r>
            <a:r>
              <a:rPr lang="de-DE" sz="1600" dirty="0">
                <a:solidFill>
                  <a:srgbClr val="C00000"/>
                </a:solidFill>
                <a:ea typeface="ＭＳ Ｐゴシック" pitchFamily="34" charset="-128"/>
              </a:rPr>
              <a:t>GOÄ (2,3fach)</a:t>
            </a:r>
          </a:p>
        </p:txBody>
      </p:sp>
      <p:sp>
        <p:nvSpPr>
          <p:cNvPr id="31748" name="Text Box 4"/>
          <p:cNvSpPr txBox="1">
            <a:spLocks noChangeArrowheads="1"/>
          </p:cNvSpPr>
          <p:nvPr/>
        </p:nvSpPr>
        <p:spPr bwMode="auto">
          <a:xfrm>
            <a:off x="1752600" y="457201"/>
            <a:ext cx="9144000" cy="396875"/>
          </a:xfrm>
          <a:prstGeom prst="rect">
            <a:avLst/>
          </a:prstGeom>
          <a:noFill/>
          <a:ln w="9525">
            <a:noFill/>
            <a:miter lim="800000"/>
            <a:headEnd/>
            <a:tailEnd/>
          </a:ln>
        </p:spPr>
        <p:txBody>
          <a:bodyPr>
            <a:spAutoFit/>
          </a:bodyPr>
          <a:lstStyle/>
          <a:p>
            <a:pPr algn="ctr" fontAlgn="base">
              <a:spcBef>
                <a:spcPct val="50000"/>
              </a:spcBef>
              <a:spcAft>
                <a:spcPct val="0"/>
              </a:spcAft>
            </a:pPr>
            <a:r>
              <a:rPr lang="de-DE" sz="2000" b="1">
                <a:solidFill>
                  <a:srgbClr val="000000"/>
                </a:solidFill>
                <a:ea typeface="ＭＳ Ｐゴシック" pitchFamily="34" charset="-128"/>
              </a:rPr>
              <a:t> </a:t>
            </a:r>
          </a:p>
        </p:txBody>
      </p:sp>
      <p:pic>
        <p:nvPicPr>
          <p:cNvPr id="21510" name="Picture 6" descr="a2"/>
          <p:cNvPicPr>
            <a:picLocks noChangeAspect="1" noChangeArrowheads="1"/>
          </p:cNvPicPr>
          <p:nvPr/>
        </p:nvPicPr>
        <p:blipFill>
          <a:blip r:embed="rId2" cstate="print"/>
          <a:srcRect/>
          <a:stretch>
            <a:fillRect/>
          </a:stretch>
        </p:blipFill>
        <p:spPr bwMode="auto">
          <a:xfrm>
            <a:off x="8930580" y="1303784"/>
            <a:ext cx="1485900" cy="1981200"/>
          </a:xfrm>
          <a:prstGeom prst="rect">
            <a:avLst/>
          </a:prstGeom>
          <a:noFill/>
          <a:ln w="9525">
            <a:noFill/>
            <a:miter lim="800000"/>
            <a:headEnd/>
            <a:tailEnd/>
          </a:ln>
        </p:spPr>
      </p:pic>
      <p:sp>
        <p:nvSpPr>
          <p:cNvPr id="21511" name="Oval 7"/>
          <p:cNvSpPr>
            <a:spLocks noChangeArrowheads="1"/>
          </p:cNvSpPr>
          <p:nvPr/>
        </p:nvSpPr>
        <p:spPr bwMode="auto">
          <a:xfrm>
            <a:off x="8839200" y="1828801"/>
            <a:ext cx="935038" cy="1008063"/>
          </a:xfrm>
          <a:prstGeom prst="ellipse">
            <a:avLst/>
          </a:prstGeom>
          <a:noFill/>
          <a:ln w="19050">
            <a:solidFill>
              <a:srgbClr val="FF0000"/>
            </a:solidFill>
            <a:prstDash val="lgDashDotDot"/>
            <a:round/>
            <a:headEnd/>
            <a:tailEnd/>
          </a:ln>
        </p:spPr>
        <p:txBody>
          <a:bodyPr wrap="none" anchor="ctr"/>
          <a:lstStyle/>
          <a:p>
            <a:pPr algn="r" fontAlgn="base">
              <a:spcBef>
                <a:spcPct val="0"/>
              </a:spcBef>
              <a:spcAft>
                <a:spcPct val="0"/>
              </a:spcAft>
            </a:pPr>
            <a:endParaRPr lang="de-DE" sz="2000">
              <a:solidFill>
                <a:srgbClr val="000000"/>
              </a:solidFill>
              <a:ea typeface="ＭＳ Ｐゴシック" pitchFamily="34" charset="-128"/>
            </a:endParaRPr>
          </a:p>
        </p:txBody>
      </p:sp>
      <p:sp>
        <p:nvSpPr>
          <p:cNvPr id="7"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Tree>
    <p:extLst>
      <p:ext uri="{BB962C8B-B14F-4D97-AF65-F5344CB8AC3E}">
        <p14:creationId xmlns:p14="http://schemas.microsoft.com/office/powerpoint/2010/main" val="7220157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6">
                                            <p:txEl>
                                              <p:pRg st="2" end="2"/>
                                            </p:txEl>
                                          </p:spTgt>
                                        </p:tgtEl>
                                        <p:attrNameLst>
                                          <p:attrName>style.visibility</p:attrName>
                                        </p:attrNameLst>
                                      </p:cBhvr>
                                      <p:to>
                                        <p:strVal val="visible"/>
                                      </p:to>
                                    </p:set>
                                    <p:anim calcmode="lin" valueType="num">
                                      <p:cBhvr additive="base">
                                        <p:cTn id="7" dur="500" fill="hold"/>
                                        <p:tgtEl>
                                          <p:spTgt spid="21506">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06">
                                            <p:txEl>
                                              <p:pRg st="2" end="2"/>
                                            </p:txEl>
                                          </p:spTgt>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dissolve">
                                      <p:cBhvr>
                                        <p:cTn id="11" dur="500"/>
                                        <p:tgtEl>
                                          <p:spTgt spid="21510"/>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21511"/>
                                        </p:tgtEl>
                                        <p:attrNameLst>
                                          <p:attrName>style.visibility</p:attrName>
                                        </p:attrNameLst>
                                      </p:cBhvr>
                                      <p:to>
                                        <p:strVal val="visible"/>
                                      </p:to>
                                    </p:set>
                                    <p:animEffect transition="in" filter="dissolve">
                                      <p:cBhvr>
                                        <p:cTn id="14" dur="500"/>
                                        <p:tgtEl>
                                          <p:spTgt spid="2151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6">
                                            <p:txEl>
                                              <p:pRg st="5" end="5"/>
                                            </p:txEl>
                                          </p:spTgt>
                                        </p:tgtEl>
                                        <p:attrNameLst>
                                          <p:attrName>style.visibility</p:attrName>
                                        </p:attrNameLst>
                                      </p:cBhvr>
                                      <p:to>
                                        <p:strVal val="visible"/>
                                      </p:to>
                                    </p:set>
                                    <p:anim calcmode="lin" valueType="num">
                                      <p:cBhvr additive="base">
                                        <p:cTn id="19" dur="500" fill="hold"/>
                                        <p:tgtEl>
                                          <p:spTgt spid="21506">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6">
                                            <p:txEl>
                                              <p:pRg st="8" end="8"/>
                                            </p:txEl>
                                          </p:spTgt>
                                        </p:tgtEl>
                                        <p:attrNameLst>
                                          <p:attrName>style.visibility</p:attrName>
                                        </p:attrNameLst>
                                      </p:cBhvr>
                                      <p:to>
                                        <p:strVal val="visible"/>
                                      </p:to>
                                    </p:set>
                                    <p:anim calcmode="lin" valueType="num">
                                      <p:cBhvr additive="base">
                                        <p:cTn id="25" dur="500" fill="hold"/>
                                        <p:tgtEl>
                                          <p:spTgt spid="21506">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6">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P spid="215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3431704" y="1988840"/>
            <a:ext cx="4896544" cy="360040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530" name="Rectangle 2"/>
          <p:cNvSpPr>
            <a:spLocks noChangeArrowheads="1"/>
          </p:cNvSpPr>
          <p:nvPr/>
        </p:nvSpPr>
        <p:spPr bwMode="auto">
          <a:xfrm>
            <a:off x="1928004" y="1988840"/>
            <a:ext cx="7768397" cy="3539430"/>
          </a:xfrm>
          <a:prstGeom prst="rect">
            <a:avLst/>
          </a:prstGeom>
          <a:noFill/>
          <a:ln w="9525">
            <a:noFill/>
            <a:miter lim="800000"/>
            <a:headEnd/>
            <a:tailEnd/>
          </a:ln>
        </p:spPr>
        <p:txBody>
          <a:bodyPr wrap="square">
            <a:spAutoFit/>
          </a:bodyPr>
          <a:lstStyle/>
          <a:p>
            <a:pPr fontAlgn="base">
              <a:spcBef>
                <a:spcPct val="0"/>
              </a:spcBef>
              <a:spcAft>
                <a:spcPct val="0"/>
              </a:spcAft>
            </a:pPr>
            <a:r>
              <a:rPr lang="de-DE" sz="1600" b="1" dirty="0">
                <a:solidFill>
                  <a:srgbClr val="1D2D4B"/>
                </a:solidFill>
                <a:ea typeface="ＭＳ Ｐゴシック" pitchFamily="34" charset="-128"/>
              </a:rPr>
              <a:t>Diagnose</a:t>
            </a:r>
            <a:r>
              <a:rPr lang="de-DE" sz="1600" dirty="0">
                <a:solidFill>
                  <a:srgbClr val="1D2D4B"/>
                </a:solidFill>
                <a:ea typeface="ＭＳ Ｐゴシック" pitchFamily="34" charset="-128"/>
              </a:rPr>
              <a:t>   	 Instabiler Beckenbruch</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dirty="0">
              <a:solidFill>
                <a:srgbClr val="000000"/>
              </a:solidFill>
              <a:ea typeface="ＭＳ Ｐゴシック" pitchFamily="34" charset="-128"/>
            </a:endParaRP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Therapie</a:t>
            </a:r>
            <a:r>
              <a:rPr lang="de-DE" sz="1600" dirty="0">
                <a:solidFill>
                  <a:srgbClr val="1D2D4B"/>
                </a:solidFill>
                <a:ea typeface="ＭＳ Ｐゴシック" pitchFamily="34" charset="-128"/>
              </a:rPr>
              <a:t>    	 Instabile Beckenbrüche werden operativ </a:t>
            </a:r>
          </a:p>
          <a:p>
            <a:pPr fontAlgn="base">
              <a:spcBef>
                <a:spcPct val="0"/>
              </a:spcBef>
              <a:spcAft>
                <a:spcPct val="0"/>
              </a:spcAft>
            </a:pPr>
            <a:r>
              <a:rPr lang="de-DE" sz="1600" dirty="0">
                <a:solidFill>
                  <a:srgbClr val="1D2D4B"/>
                </a:solidFill>
                <a:ea typeface="ＭＳ Ｐゴシック" pitchFamily="34" charset="-128"/>
              </a:rPr>
              <a:t>                                 versorgt. Möglich ist eine Stabilisierung mit </a:t>
            </a:r>
          </a:p>
          <a:p>
            <a:pPr fontAlgn="base">
              <a:spcBef>
                <a:spcPct val="0"/>
              </a:spcBef>
              <a:spcAft>
                <a:spcPct val="0"/>
              </a:spcAft>
            </a:pPr>
            <a:r>
              <a:rPr lang="de-DE" sz="1600" dirty="0">
                <a:solidFill>
                  <a:srgbClr val="1D2D4B"/>
                </a:solidFill>
                <a:ea typeface="ＭＳ Ｐゴシック" pitchFamily="34" charset="-128"/>
              </a:rPr>
              <a:t>                                 Schrauben und Platten.</a:t>
            </a:r>
          </a:p>
          <a:p>
            <a:pPr fontAlgn="base">
              <a:spcBef>
                <a:spcPct val="0"/>
              </a:spcBef>
              <a:spcAft>
                <a:spcPct val="0"/>
              </a:spcAft>
            </a:pPr>
            <a:r>
              <a:rPr lang="de-DE" sz="1600" dirty="0">
                <a:solidFill>
                  <a:srgbClr val="1D2D4B"/>
                </a:solidFill>
                <a:ea typeface="ＭＳ Ｐゴシック" pitchFamily="34" charset="-128"/>
              </a:rPr>
              <a:t>                                 Komplikationen an Blase und Darm </a:t>
            </a:r>
            <a:r>
              <a:rPr lang="de-DE" sz="1600" dirty="0" smtClean="0">
                <a:solidFill>
                  <a:srgbClr val="1D2D4B"/>
                </a:solidFill>
                <a:ea typeface="ＭＳ Ｐゴシック" pitchFamily="34" charset="-128"/>
              </a:rPr>
              <a:t>?</a:t>
            </a:r>
            <a:endParaRPr lang="de-DE" sz="1600" dirty="0">
              <a:solidFill>
                <a:srgbClr val="1D2D4B"/>
              </a:solidFill>
              <a:ea typeface="ＭＳ Ｐゴシック" pitchFamily="34" charset="-128"/>
            </a:endParaRP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dirty="0">
              <a:solidFill>
                <a:srgbClr val="000000"/>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Rechnung</a:t>
            </a:r>
            <a:r>
              <a:rPr lang="de-DE" sz="1600" dirty="0">
                <a:solidFill>
                  <a:srgbClr val="1D2D4B"/>
                </a:solidFill>
                <a:ea typeface="ＭＳ Ｐゴシック" pitchFamily="34" charset="-128"/>
              </a:rPr>
              <a:t> 	 Abrechnungsfähige Ziffern multipliziert </a:t>
            </a:r>
            <a:r>
              <a:rPr lang="de-DE" sz="1600" dirty="0">
                <a:solidFill>
                  <a:srgbClr val="C00000"/>
                </a:solidFill>
                <a:ea typeface="ＭＳ Ｐゴシック" pitchFamily="34" charset="-128"/>
              </a:rPr>
              <a:t>mit </a:t>
            </a:r>
          </a:p>
          <a:p>
            <a:pPr fontAlgn="base">
              <a:spcBef>
                <a:spcPct val="0"/>
              </a:spcBef>
              <a:spcAft>
                <a:spcPct val="0"/>
              </a:spcAft>
            </a:pPr>
            <a:r>
              <a:rPr lang="de-DE" sz="1600" dirty="0">
                <a:solidFill>
                  <a:srgbClr val="C00000"/>
                </a:solidFill>
                <a:ea typeface="ＭＳ Ｐゴシック" pitchFamily="34" charset="-128"/>
              </a:rPr>
              <a:t>                                 Höchstsatz </a:t>
            </a:r>
            <a:r>
              <a:rPr lang="de-DE" sz="1600" dirty="0">
                <a:solidFill>
                  <a:srgbClr val="1D2D4B"/>
                </a:solidFill>
                <a:ea typeface="ＭＳ Ｐゴシック" pitchFamily="34" charset="-128"/>
              </a:rPr>
              <a:t>der GOÄ weil auftretende Kompli-</a:t>
            </a:r>
          </a:p>
          <a:p>
            <a:pPr fontAlgn="base">
              <a:spcBef>
                <a:spcPct val="0"/>
              </a:spcBef>
              <a:spcAft>
                <a:spcPct val="0"/>
              </a:spcAft>
            </a:pPr>
            <a:r>
              <a:rPr lang="de-DE" sz="1600" dirty="0">
                <a:solidFill>
                  <a:srgbClr val="1D2D4B"/>
                </a:solidFill>
                <a:ea typeface="ＭＳ Ｐゴシック" pitchFamily="34" charset="-128"/>
              </a:rPr>
              <a:t>                                 kationen nicht vorhersehbar waren und die </a:t>
            </a:r>
          </a:p>
          <a:p>
            <a:pPr fontAlgn="base">
              <a:spcBef>
                <a:spcPct val="0"/>
              </a:spcBef>
              <a:spcAft>
                <a:spcPct val="0"/>
              </a:spcAft>
            </a:pPr>
            <a:r>
              <a:rPr lang="de-DE" sz="1600" dirty="0">
                <a:solidFill>
                  <a:srgbClr val="1D2D4B"/>
                </a:solidFill>
                <a:ea typeface="ＭＳ Ｐゴシック" pitchFamily="34" charset="-128"/>
              </a:rPr>
              <a:t>                                 OP-Zeit sich verdoppelte </a:t>
            </a:r>
            <a:r>
              <a:rPr lang="de-DE" sz="1600" dirty="0">
                <a:solidFill>
                  <a:srgbClr val="C00000"/>
                </a:solidFill>
                <a:ea typeface="ＭＳ Ｐゴシック" pitchFamily="34" charset="-128"/>
              </a:rPr>
              <a:t>(3,5fach)</a:t>
            </a:r>
          </a:p>
        </p:txBody>
      </p:sp>
      <p:pic>
        <p:nvPicPr>
          <p:cNvPr id="22534" name="Picture 6" descr="abc_beckenbruch_3"/>
          <p:cNvPicPr>
            <a:picLocks noChangeAspect="1" noChangeArrowheads="1"/>
          </p:cNvPicPr>
          <p:nvPr/>
        </p:nvPicPr>
        <p:blipFill>
          <a:blip r:embed="rId2" cstate="print"/>
          <a:srcRect/>
          <a:stretch>
            <a:fillRect/>
          </a:stretch>
        </p:blipFill>
        <p:spPr bwMode="auto">
          <a:xfrm>
            <a:off x="8359080" y="1282926"/>
            <a:ext cx="2057400" cy="1914525"/>
          </a:xfrm>
          <a:prstGeom prst="rect">
            <a:avLst/>
          </a:prstGeom>
          <a:noFill/>
          <a:ln w="9525">
            <a:noFill/>
            <a:miter lim="800000"/>
            <a:headEnd/>
            <a:tailEnd/>
          </a:ln>
        </p:spPr>
      </p:pic>
      <p:sp>
        <p:nvSpPr>
          <p:cNvPr id="5"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Tree>
    <p:extLst>
      <p:ext uri="{BB962C8B-B14F-4D97-AF65-F5344CB8AC3E}">
        <p14:creationId xmlns:p14="http://schemas.microsoft.com/office/powerpoint/2010/main" val="42188983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 calcmode="lin" valueType="num">
                                      <p:cBhvr additive="base">
                                        <p:cTn id="7" dur="500" fill="hold"/>
                                        <p:tgtEl>
                                          <p:spTgt spid="225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0">
                                            <p:txEl>
                                              <p:pRg st="0" end="0"/>
                                            </p:txEl>
                                          </p:spTgt>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2534"/>
                                        </p:tgtEl>
                                        <p:attrNameLst>
                                          <p:attrName>style.visibility</p:attrName>
                                        </p:attrNameLst>
                                      </p:cBhvr>
                                      <p:to>
                                        <p:strVal val="visible"/>
                                      </p:to>
                                    </p:set>
                                    <p:animEffect transition="in" filter="dissolve">
                                      <p:cBhvr>
                                        <p:cTn id="11" dur="500"/>
                                        <p:tgtEl>
                                          <p:spTgt spid="2253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2530">
                                            <p:txEl>
                                              <p:pRg st="4" end="4"/>
                                            </p:txEl>
                                          </p:spTgt>
                                        </p:tgtEl>
                                        <p:attrNameLst>
                                          <p:attrName>style.visibility</p:attrName>
                                        </p:attrNameLst>
                                      </p:cBhvr>
                                      <p:to>
                                        <p:strVal val="visible"/>
                                      </p:to>
                                    </p:set>
                                    <p:anim calcmode="lin" valueType="num">
                                      <p:cBhvr additive="base">
                                        <p:cTn id="16" dur="500" fill="hold"/>
                                        <p:tgtEl>
                                          <p:spTgt spid="22530">
                                            <p:txEl>
                                              <p:pRg st="4" end="4"/>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253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2530">
                                            <p:txEl>
                                              <p:pRg st="5" end="5"/>
                                            </p:txEl>
                                          </p:spTgt>
                                        </p:tgtEl>
                                        <p:attrNameLst>
                                          <p:attrName>style.visibility</p:attrName>
                                        </p:attrNameLst>
                                      </p:cBhvr>
                                      <p:to>
                                        <p:strVal val="visible"/>
                                      </p:to>
                                    </p:set>
                                    <p:anim calcmode="lin" valueType="num">
                                      <p:cBhvr additive="base">
                                        <p:cTn id="22" dur="500" fill="hold"/>
                                        <p:tgtEl>
                                          <p:spTgt spid="22530">
                                            <p:txEl>
                                              <p:pRg st="5" end="5"/>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253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2530">
                                            <p:txEl>
                                              <p:pRg st="6" end="6"/>
                                            </p:txEl>
                                          </p:spTgt>
                                        </p:tgtEl>
                                        <p:attrNameLst>
                                          <p:attrName>style.visibility</p:attrName>
                                        </p:attrNameLst>
                                      </p:cBhvr>
                                      <p:to>
                                        <p:strVal val="visible"/>
                                      </p:to>
                                    </p:set>
                                    <p:anim calcmode="lin" valueType="num">
                                      <p:cBhvr additive="base">
                                        <p:cTn id="28" dur="500" fill="hold"/>
                                        <p:tgtEl>
                                          <p:spTgt spid="22530">
                                            <p:txEl>
                                              <p:pRg st="6" end="6"/>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2530">
                                            <p:txEl>
                                              <p:pRg st="6" end="6"/>
                                            </p:txEl>
                                          </p:spTgt>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22530">
                                            <p:txEl>
                                              <p:pRg st="7" end="7"/>
                                            </p:txEl>
                                          </p:spTgt>
                                        </p:tgtEl>
                                        <p:attrNameLst>
                                          <p:attrName>style.visibility</p:attrName>
                                        </p:attrNameLst>
                                      </p:cBhvr>
                                      <p:to>
                                        <p:strVal val="visible"/>
                                      </p:to>
                                    </p:set>
                                    <p:anim calcmode="lin" valueType="num">
                                      <p:cBhvr additive="base">
                                        <p:cTn id="32" dur="500" fill="hold"/>
                                        <p:tgtEl>
                                          <p:spTgt spid="22530">
                                            <p:txEl>
                                              <p:pRg st="7" end="7"/>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2253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2530">
                                            <p:txEl>
                                              <p:pRg st="10" end="10"/>
                                            </p:txEl>
                                          </p:spTgt>
                                        </p:tgtEl>
                                        <p:attrNameLst>
                                          <p:attrName>style.visibility</p:attrName>
                                        </p:attrNameLst>
                                      </p:cBhvr>
                                      <p:to>
                                        <p:strVal val="visible"/>
                                      </p:to>
                                    </p:set>
                                    <p:anim calcmode="lin" valueType="num">
                                      <p:cBhvr additive="base">
                                        <p:cTn id="38" dur="500" fill="hold"/>
                                        <p:tgtEl>
                                          <p:spTgt spid="22530">
                                            <p:txEl>
                                              <p:pRg st="10" end="1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2530">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2530">
                                            <p:txEl>
                                              <p:pRg st="11" end="11"/>
                                            </p:txEl>
                                          </p:spTgt>
                                        </p:tgtEl>
                                        <p:attrNameLst>
                                          <p:attrName>style.visibility</p:attrName>
                                        </p:attrNameLst>
                                      </p:cBhvr>
                                      <p:to>
                                        <p:strVal val="visible"/>
                                      </p:to>
                                    </p:set>
                                    <p:anim calcmode="lin" valueType="num">
                                      <p:cBhvr additive="base">
                                        <p:cTn id="44" dur="500" fill="hold"/>
                                        <p:tgtEl>
                                          <p:spTgt spid="22530">
                                            <p:txEl>
                                              <p:pRg st="11" end="11"/>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22530">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22530">
                                            <p:txEl>
                                              <p:pRg st="12" end="12"/>
                                            </p:txEl>
                                          </p:spTgt>
                                        </p:tgtEl>
                                        <p:attrNameLst>
                                          <p:attrName>style.visibility</p:attrName>
                                        </p:attrNameLst>
                                      </p:cBhvr>
                                      <p:to>
                                        <p:strVal val="visible"/>
                                      </p:to>
                                    </p:set>
                                    <p:anim calcmode="lin" valueType="num">
                                      <p:cBhvr additive="base">
                                        <p:cTn id="50" dur="500" fill="hold"/>
                                        <p:tgtEl>
                                          <p:spTgt spid="22530">
                                            <p:txEl>
                                              <p:pRg st="12" end="12"/>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22530">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22530">
                                            <p:txEl>
                                              <p:pRg st="13" end="13"/>
                                            </p:txEl>
                                          </p:spTgt>
                                        </p:tgtEl>
                                        <p:attrNameLst>
                                          <p:attrName>style.visibility</p:attrName>
                                        </p:attrNameLst>
                                      </p:cBhvr>
                                      <p:to>
                                        <p:strVal val="visible"/>
                                      </p:to>
                                    </p:set>
                                    <p:anim calcmode="lin" valueType="num">
                                      <p:cBhvr additive="base">
                                        <p:cTn id="56" dur="500" fill="hold"/>
                                        <p:tgtEl>
                                          <p:spTgt spid="22530">
                                            <p:txEl>
                                              <p:pRg st="13" end="13"/>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2530">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1919536" y="1772816"/>
            <a:ext cx="8208912" cy="288032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6" name="Rechteck 5"/>
          <p:cNvSpPr/>
          <p:nvPr/>
        </p:nvSpPr>
        <p:spPr>
          <a:xfrm>
            <a:off x="1905000" y="1828801"/>
            <a:ext cx="8001000" cy="2800767"/>
          </a:xfrm>
          <a:prstGeom prst="rect">
            <a:avLst/>
          </a:prstGeom>
        </p:spPr>
        <p:txBody>
          <a:bodyPr wrap="square">
            <a:spAutoFit/>
          </a:bodyPr>
          <a:lstStyle/>
          <a:p>
            <a:pPr algn="just" fontAlgn="base">
              <a:spcBef>
                <a:spcPct val="0"/>
              </a:spcBef>
              <a:spcAft>
                <a:spcPct val="0"/>
              </a:spcAft>
            </a:pPr>
            <a:r>
              <a:rPr lang="de-DE" sz="1600" dirty="0">
                <a:solidFill>
                  <a:srgbClr val="1D2D4B"/>
                </a:solidFill>
                <a:ea typeface="ＭＳ Ｐゴシック" pitchFamily="34" charset="-128"/>
              </a:rPr>
              <a:t>Die Gebühren und Steigerungssätze der GOÄ sind verbindlich. Jedoch hat der Arzt grundsätzlich die Möglichkeit, die Höchstsätze der GOÄ zu überschreiten. Die hierfür erforderliche, abweichende Vereinbarung ist vom Arzt persönlich mit dem Patienten zu treffen; und zwar schriftlich und bevor die Leistung erbracht wird. </a:t>
            </a:r>
          </a:p>
          <a:p>
            <a:pPr algn="just" fontAlgn="base">
              <a:spcBef>
                <a:spcPct val="0"/>
              </a:spcBef>
              <a:spcAft>
                <a:spcPct val="0"/>
              </a:spcAft>
            </a:pPr>
            <a:endParaRPr lang="de-DE" sz="1600" dirty="0">
              <a:solidFill>
                <a:srgbClr val="1D2D4B"/>
              </a:solidFill>
              <a:ea typeface="ＭＳ Ｐゴシック" pitchFamily="34" charset="-128"/>
            </a:endParaRPr>
          </a:p>
          <a:p>
            <a:pPr algn="just" fontAlgn="base">
              <a:spcBef>
                <a:spcPct val="0"/>
              </a:spcBef>
              <a:spcAft>
                <a:spcPct val="0"/>
              </a:spcAft>
            </a:pPr>
            <a:r>
              <a:rPr lang="de-DE" sz="1600" dirty="0">
                <a:solidFill>
                  <a:srgbClr val="1D2D4B"/>
                </a:solidFill>
                <a:ea typeface="ＭＳ Ｐゴシック" pitchFamily="34" charset="-128"/>
              </a:rPr>
              <a:t>Eine derartige Vereinbarung muss neben der Nummer und der Bezeichnung der Leistung, dem vereinbarten Steigerungssatz und dem Betrag auch die Feststellung enthalten, dass Kostenträger, wie z. B. die private Krankenversicherung, die Vergütung möglicherweise nicht in vollem Umfang erstatten. Weitere Erklärungen darf die Vereinbarung nicht enthalten. Eine nähere medizinische Begründung für die höhere Vergütung kann vom Patienten verlangt werden. </a:t>
            </a:r>
          </a:p>
        </p:txBody>
      </p:sp>
      <p:sp>
        <p:nvSpPr>
          <p:cNvPr id="4"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
        <p:nvSpPr>
          <p:cNvPr id="5" name="Rechteck 4"/>
          <p:cNvSpPr/>
          <p:nvPr/>
        </p:nvSpPr>
        <p:spPr>
          <a:xfrm>
            <a:off x="1885669" y="1268760"/>
            <a:ext cx="2279791" cy="338554"/>
          </a:xfrm>
          <a:prstGeom prst="rect">
            <a:avLst/>
          </a:prstGeom>
        </p:spPr>
        <p:txBody>
          <a:bodyPr wrap="none">
            <a:spAutoFit/>
          </a:bodyPr>
          <a:lstStyle/>
          <a:p>
            <a:pPr fontAlgn="base">
              <a:spcBef>
                <a:spcPct val="0"/>
              </a:spcBef>
              <a:spcAft>
                <a:spcPct val="0"/>
              </a:spcAft>
            </a:pPr>
            <a:r>
              <a:rPr lang="de-DE" sz="1600" b="1" dirty="0">
                <a:solidFill>
                  <a:srgbClr val="1D2D4B"/>
                </a:solidFill>
                <a:ea typeface="ＭＳ Ｐゴシック" pitchFamily="34" charset="-128"/>
              </a:rPr>
              <a:t>Honorarvereinbarung</a:t>
            </a:r>
          </a:p>
        </p:txBody>
      </p:sp>
    </p:spTree>
    <p:extLst>
      <p:ext uri="{BB962C8B-B14F-4D97-AF65-F5344CB8AC3E}">
        <p14:creationId xmlns:p14="http://schemas.microsoft.com/office/powerpoint/2010/main" val="287783808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idx="4294967295"/>
          </p:nvPr>
        </p:nvSpPr>
        <p:spPr>
          <a:xfrm>
            <a:off x="1524000" y="2781300"/>
            <a:ext cx="9144000" cy="863600"/>
          </a:xfrm>
        </p:spPr>
        <p:txBody>
          <a:bodyPr/>
          <a:lstStyle/>
          <a:p>
            <a:pPr eaLnBrk="1" hangingPunct="1"/>
            <a:r>
              <a:rPr lang="de-DE" sz="3600" b="1"/>
              <a:t> </a:t>
            </a:r>
            <a:endParaRPr lang="de-DE" sz="1800"/>
          </a:p>
        </p:txBody>
      </p:sp>
      <p:sp>
        <p:nvSpPr>
          <p:cNvPr id="49157" name="AutoShape 5"/>
          <p:cNvSpPr>
            <a:spLocks noChangeArrowheads="1"/>
          </p:cNvSpPr>
          <p:nvPr/>
        </p:nvSpPr>
        <p:spPr bwMode="auto">
          <a:xfrm>
            <a:off x="5029200" y="2971801"/>
            <a:ext cx="2090738" cy="936625"/>
          </a:xfrm>
          <a:prstGeom prst="cube">
            <a:avLst>
              <a:gd name="adj" fmla="val 25000"/>
            </a:avLst>
          </a:prstGeom>
          <a:solidFill>
            <a:srgbClr val="1D2D4B"/>
          </a:solidFill>
          <a:ln w="19050">
            <a:noFill/>
            <a:miter lim="800000"/>
            <a:headEnd/>
            <a:tailEnd/>
          </a:ln>
          <a:effectLst>
            <a:outerShdw dist="107763" dir="2700000" algn="ctr" rotWithShape="0">
              <a:schemeClr val="bg2">
                <a:alpha val="50000"/>
              </a:schemeClr>
            </a:outerShdw>
          </a:effectLst>
        </p:spPr>
        <p:txBody>
          <a:bodyPr wrap="none" anchor="ctr"/>
          <a:lstStyle/>
          <a:p>
            <a:pPr algn="ctr" fontAlgn="base">
              <a:spcBef>
                <a:spcPct val="0"/>
              </a:spcBef>
              <a:spcAft>
                <a:spcPct val="0"/>
              </a:spcAft>
              <a:defRPr/>
            </a:pPr>
            <a:r>
              <a:rPr lang="de-DE" sz="1600" b="1" dirty="0">
                <a:solidFill>
                  <a:srgbClr val="FFFFFF"/>
                </a:solidFill>
                <a:ea typeface="ＭＳ Ｐゴシック" pitchFamily="34" charset="-128"/>
              </a:rPr>
              <a:t>Vorsorge</a:t>
            </a:r>
          </a:p>
        </p:txBody>
      </p:sp>
    </p:spTree>
    <p:extLst>
      <p:ext uri="{BB962C8B-B14F-4D97-AF65-F5344CB8AC3E}">
        <p14:creationId xmlns:p14="http://schemas.microsoft.com/office/powerpoint/2010/main" val="68861668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Breitbild</PresentationFormat>
  <Paragraphs>191</Paragraphs>
  <Slides>29</Slides>
  <Notes>1</Notes>
  <HiddenSlides>0</HiddenSlides>
  <MMClips>0</MMClips>
  <ScaleCrop>false</ScaleCrop>
  <HeadingPairs>
    <vt:vector size="6" baseType="variant">
      <vt:variant>
        <vt:lpstr>Verwendete Schriftarten</vt:lpstr>
      </vt:variant>
      <vt:variant>
        <vt:i4>6</vt:i4>
      </vt:variant>
      <vt:variant>
        <vt:lpstr>Design</vt:lpstr>
      </vt:variant>
      <vt:variant>
        <vt:i4>7</vt:i4>
      </vt:variant>
      <vt:variant>
        <vt:lpstr>Folientitel</vt:lpstr>
      </vt:variant>
      <vt:variant>
        <vt:i4>29</vt:i4>
      </vt:variant>
    </vt:vector>
  </HeadingPairs>
  <TitlesOfParts>
    <vt:vector size="42" baseType="lpstr">
      <vt:lpstr>Arial Unicode MS</vt:lpstr>
      <vt:lpstr>ＭＳ Ｐゴシック</vt:lpstr>
      <vt:lpstr>Arial</vt:lpstr>
      <vt:lpstr>Calibri</vt:lpstr>
      <vt:lpstr>Times New Roman</vt:lpstr>
      <vt:lpstr>Wingdings</vt:lpstr>
      <vt:lpstr>1_Leere Präsentation</vt:lpstr>
      <vt:lpstr>Benutzerdefiniertes Design</vt:lpstr>
      <vt:lpstr>1_Benutzerdefiniertes Design</vt:lpstr>
      <vt:lpstr>2_Leere Präsentation</vt:lpstr>
      <vt:lpstr>3_Leere Präsentation</vt:lpstr>
      <vt:lpstr>2_Benutzerdefiniertes Design</vt:lpstr>
      <vt:lpstr>3_Benutzerdefiniertes Design</vt:lpstr>
      <vt:lpstr>„Rückversicherung für Selbstzahler“</vt:lpstr>
      <vt:lpstr>PowerPoint-Präsentation</vt:lpstr>
      <vt:lpstr> </vt:lpstr>
      <vt:lpstr>PowerPoint-Präsentation</vt:lpstr>
      <vt:lpstr>§ 5 GOÄ | Bemessung der Gebühren für Leistungen des Gebührenverzeichnisses</vt:lpstr>
      <vt:lpstr>PowerPoint-Präsentation</vt:lpstr>
      <vt:lpstr>PowerPoint-Präsentation</vt:lpstr>
      <vt:lpstr>PowerPoint-Präsentation</vt:lpstr>
      <vt:lpstr> </vt:lpstr>
      <vt:lpstr>PowerPoint-Präsentation</vt:lpstr>
      <vt:lpstr>PowerPoint-Präsentation</vt:lpstr>
      <vt:lpstr>PowerPoint-Präsentation</vt:lpstr>
      <vt:lpstr>PowerPoint-Präsentation</vt:lpstr>
      <vt:lpstr>PowerPoint-Präsentation</vt:lpstr>
      <vt:lpstr> </vt:lpstr>
      <vt:lpstr>Heilmittel</vt:lpstr>
      <vt:lpstr>Anlage 4 § 23 Abs. 1 BBHV</vt:lpstr>
      <vt:lpstr>Heilmittel</vt:lpstr>
      <vt:lpstr>PowerPoint-Präsentation</vt:lpstr>
      <vt:lpstr>PowerPoint-Präsentation</vt:lpstr>
      <vt:lpstr>Hilfsmittel I</vt:lpstr>
      <vt:lpstr>Hilfsmittel II</vt:lpstr>
      <vt:lpstr>Hilfsmittel III</vt:lpstr>
      <vt:lpstr> </vt:lpstr>
      <vt:lpstr>Ein Beispiel</vt:lpstr>
      <vt:lpstr>Zahntechnische Leistungen – Preis-Leistungsverzeichnis HanseMerkur</vt:lpstr>
      <vt:lpstr>PowerPoint-Präsentation</vt:lpstr>
      <vt:lpstr>PowerPoint-Präsentation</vt:lpstr>
      <vt:lpstr>Vielen Dank.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„Neues aus dem Bereich Vorsorge“</dc:title>
  <dc:creator>Britta Harden</dc:creator>
  <cp:lastModifiedBy>Britta Harden</cp:lastModifiedBy>
  <cp:revision>67</cp:revision>
  <dcterms:created xsi:type="dcterms:W3CDTF">2017-03-15T08:20:55Z</dcterms:created>
  <dcterms:modified xsi:type="dcterms:W3CDTF">2018-08-22T15:22:42Z</dcterms:modified>
</cp:coreProperties>
</file>