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1" r:id="rId3"/>
    <p:sldId id="265" r:id="rId4"/>
    <p:sldId id="264" r:id="rId5"/>
    <p:sldId id="262" r:id="rId6"/>
    <p:sldId id="266" r:id="rId7"/>
    <p:sldId id="267" r:id="rId8"/>
  </p:sldIdLst>
  <p:sldSz cx="9144000" cy="6858000" type="screen4x3"/>
  <p:notesSz cx="6805613" cy="99441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4660"/>
  </p:normalViewPr>
  <p:slideViewPr>
    <p:cSldViewPr>
      <p:cViewPr varScale="1">
        <p:scale>
          <a:sx n="125" d="100"/>
          <a:sy n="125" d="100"/>
        </p:scale>
        <p:origin x="136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4"/>
          </a:xfrm>
          <a:prstGeom prst="rect">
            <a:avLst/>
          </a:prstGeom>
        </p:spPr>
        <p:txBody>
          <a:bodyPr vert="horz" lIns="91865" tIns="45933" rIns="91865" bIns="4593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41" y="1"/>
            <a:ext cx="2949099" cy="497204"/>
          </a:xfrm>
          <a:prstGeom prst="rect">
            <a:avLst/>
          </a:prstGeom>
        </p:spPr>
        <p:txBody>
          <a:bodyPr vert="horz" lIns="91865" tIns="45933" rIns="91865" bIns="45933" rtlCol="0"/>
          <a:lstStyle>
            <a:lvl1pPr algn="r">
              <a:defRPr sz="1200"/>
            </a:lvl1pPr>
          </a:lstStyle>
          <a:p>
            <a:fld id="{A2821DB5-CE2D-44CE-A238-DB9ED793EA87}" type="datetimeFigureOut">
              <a:rPr lang="de-DE" smtClean="0"/>
              <a:pPr/>
              <a:t>08.11.2016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73637" cy="3732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5" tIns="45933" rIns="91865" bIns="459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4"/>
          </a:xfrm>
          <a:prstGeom prst="rect">
            <a:avLst/>
          </a:prstGeom>
        </p:spPr>
        <p:txBody>
          <a:bodyPr vert="horz" lIns="91865" tIns="45933" rIns="91865" bIns="45933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5169"/>
            <a:ext cx="2949099" cy="497204"/>
          </a:xfrm>
          <a:prstGeom prst="rect">
            <a:avLst/>
          </a:prstGeom>
        </p:spPr>
        <p:txBody>
          <a:bodyPr vert="horz" lIns="91865" tIns="45933" rIns="91865" bIns="4593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41" y="9445169"/>
            <a:ext cx="2949099" cy="497204"/>
          </a:xfrm>
          <a:prstGeom prst="rect">
            <a:avLst/>
          </a:prstGeom>
        </p:spPr>
        <p:txBody>
          <a:bodyPr vert="horz" lIns="91865" tIns="45933" rIns="91865" bIns="45933" rtlCol="0" anchor="b"/>
          <a:lstStyle>
            <a:lvl1pPr algn="r">
              <a:defRPr sz="1200"/>
            </a:lvl1pPr>
          </a:lstStyle>
          <a:p>
            <a:fld id="{71E37DAA-8BD9-4EFF-8BFB-FF1B780C98B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9838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 userDrawn="1"/>
        </p:nvGrpSpPr>
        <p:grpSpPr bwMode="auto">
          <a:xfrm>
            <a:off x="0" y="152593"/>
            <a:ext cx="9169803" cy="724092"/>
            <a:chOff x="0" y="96"/>
            <a:chExt cx="5776" cy="456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96"/>
              <a:ext cx="5776" cy="456"/>
            </a:xfrm>
            <a:prstGeom prst="rect">
              <a:avLst/>
            </a:prstGeom>
            <a:solidFill>
              <a:srgbClr val="1D2D4B"/>
            </a:solidFill>
            <a:ln w="9525">
              <a:noFill/>
              <a:miter lim="800000"/>
              <a:headEnd/>
              <a:tailEnd/>
            </a:ln>
          </p:spPr>
          <p:txBody>
            <a:bodyPr wrap="none" lIns="91383" tIns="45692" rIns="91383" bIns="45692" anchor="ctr"/>
            <a:lstStyle/>
            <a:p>
              <a:pPr defTabSz="914061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endParaRPr lang="de-DE" sz="2100" b="1" dirty="0">
                <a:solidFill>
                  <a:srgbClr val="1D2D4B"/>
                </a:solidFill>
                <a:ea typeface="ＭＳ Ｐゴシック" pitchFamily="-16" charset="-128"/>
              </a:endParaRPr>
            </a:p>
          </p:txBody>
        </p:sp>
        <p:pic>
          <p:nvPicPr>
            <p:cNvPr id="6" name="Picture 4" descr="afm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" y="210"/>
              <a:ext cx="1338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8" descr="blanco"/>
          <p:cNvPicPr>
            <a:picLocks noChangeAspect="1" noChangeArrowheads="1"/>
          </p:cNvPicPr>
          <p:nvPr userDrawn="1"/>
        </p:nvPicPr>
        <p:blipFill>
          <a:blip r:embed="rId3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194"/>
            <a:ext cx="9144000" cy="742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20509" y="5388224"/>
            <a:ext cx="7762825" cy="41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9797" tIns="39898" rIns="79797" bIns="39898" anchor="b"/>
          <a:lstStyle/>
          <a:p>
            <a:pPr defTabSz="91406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de-DE" sz="2100" b="1" dirty="0">
                <a:solidFill>
                  <a:srgbClr val="1D2D4B"/>
                </a:solidFill>
                <a:ea typeface="ＭＳ Ｐゴシック" pitchFamily="-16" charset="-128"/>
              </a:rPr>
              <a:t>Hamburg, den </a:t>
            </a:r>
            <a:fld id="{5C267008-66D4-42A4-8AEA-816C867BABD6}" type="datetime4">
              <a:rPr lang="de-DE" sz="2100" b="1">
                <a:solidFill>
                  <a:srgbClr val="1D2D4B"/>
                </a:solidFill>
                <a:ea typeface="ＭＳ Ｐゴシック" pitchFamily="-16" charset="-128"/>
              </a:rPr>
              <a:pPr defTabSz="914061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8. November 2016</a:t>
            </a:fld>
            <a:endParaRPr lang="de-DE" sz="2100" b="1" dirty="0">
              <a:solidFill>
                <a:srgbClr val="1D2D4B"/>
              </a:solidFill>
              <a:ea typeface="ＭＳ Ｐゴシック" pitchFamily="-16" charset="-128"/>
            </a:endParaRPr>
          </a:p>
        </p:txBody>
      </p:sp>
      <p:sp>
        <p:nvSpPr>
          <p:cNvPr id="19456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20509" y="1731796"/>
            <a:ext cx="7772332" cy="1469777"/>
          </a:xfrm>
        </p:spPr>
        <p:txBody>
          <a:bodyPr anchor="t"/>
          <a:lstStyle>
            <a:lvl1pPr>
              <a:defRPr sz="2800" b="1">
                <a:solidFill>
                  <a:srgbClr val="1D2D4B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9456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0509" y="3561460"/>
            <a:ext cx="7762825" cy="1108451"/>
          </a:xfrm>
        </p:spPr>
        <p:txBody>
          <a:bodyPr/>
          <a:lstStyle>
            <a:lvl1pPr marL="0" indent="0">
              <a:defRPr b="1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7424F89A-F13A-4FE5-8E12-D8E4299923B3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6728" y="164130"/>
            <a:ext cx="2125406" cy="5622869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20509" y="164130"/>
            <a:ext cx="6245842" cy="5622869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202241CD-F382-4C36-97DD-0D4989D8C83B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,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0000" y="1043999"/>
            <a:ext cx="8540308" cy="504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Arial" pitchFamily="34" charset="0"/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269399" indent="-269399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ebdings" pitchFamily="18" charset="2"/>
              <a:buChar char="8"/>
              <a:defRPr lang="de-DE" sz="16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8998" indent="-251441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ebdings" pitchFamily="18" charset="2"/>
              <a:buChar char="4"/>
              <a:defRPr lang="de-DE" sz="16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64521" indent="-215518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51335" indent="-270859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FF6600"/>
              </a:buClr>
              <a:buFontTx/>
              <a:buNone/>
              <a:defRPr lang="de-DE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60000" y="360363"/>
            <a:ext cx="8532000" cy="640800"/>
          </a:xfrm>
        </p:spPr>
        <p:txBody>
          <a:bodyPr/>
          <a:lstStyle>
            <a:lvl1pPr>
              <a:defRPr sz="1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-</a:t>
            </a:r>
            <a:fld id="{954D4543-A61E-47EA-BFDC-DB10EA08CE84}" type="slidenum">
              <a:rPr lang="de-DE"/>
              <a:pPr>
                <a:defRPr/>
              </a:pPr>
              <a:t>‹Nr.›</a:t>
            </a:fld>
            <a:r>
              <a:rPr lang="de-DE" dirty="0"/>
              <a:t>-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t in PowerPoint 2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81" y="360362"/>
            <a:ext cx="8531225" cy="640800"/>
          </a:xfrm>
        </p:spPr>
        <p:txBody>
          <a:bodyPr/>
          <a:lstStyle>
            <a:lvl1pPr>
              <a:defRPr sz="1800" baseline="0"/>
            </a:lvl1pPr>
          </a:lstStyle>
          <a:p>
            <a:r>
              <a:rPr lang="en-US" dirty="0" smtClean="0"/>
              <a:t>Titelmasterformat durch Klicken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360000" y="1044000"/>
            <a:ext cx="8532000" cy="5040000"/>
          </a:xfrm>
        </p:spPr>
        <p:txBody>
          <a:bodyPr/>
          <a:lstStyle>
            <a:lvl1pPr>
              <a:spcAft>
                <a:spcPts val="300"/>
              </a:spcAft>
              <a:buFont typeface="Arial" pitchFamily="34" charset="0"/>
              <a:buNone/>
              <a:defRPr b="0" baseline="0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</a:lstStyle>
          <a:p>
            <a:pPr lvl="0"/>
            <a:r>
              <a:rPr lang="en-US" dirty="0" smtClean="0"/>
              <a:t>Textmasterformate durch Klicken bearbeiten</a:t>
            </a:r>
          </a:p>
          <a:p>
            <a:pPr lvl="1"/>
            <a:r>
              <a:rPr lang="en-US" dirty="0" smtClean="0"/>
              <a:t>Zweite Ebene</a:t>
            </a:r>
          </a:p>
          <a:p>
            <a:pPr lvl="2"/>
            <a:r>
              <a:rPr lang="en-US" dirty="0" smtClean="0"/>
              <a:t>Dritte Ebene</a:t>
            </a:r>
          </a:p>
          <a:p>
            <a:pPr lvl="3"/>
            <a:r>
              <a:rPr lang="en-US" dirty="0" smtClean="0"/>
              <a:t>Vierte Ebene</a:t>
            </a:r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-</a:t>
            </a:r>
            <a:fld id="{08157A87-EBD4-4652-8087-3D147875C03C}" type="slidenum">
              <a:rPr lang="de-DE"/>
              <a:pPr>
                <a:defRPr/>
              </a:pPr>
              <a:t>‹Nr.›</a:t>
            </a:fld>
            <a:r>
              <a:rPr lang="de-DE" dirty="0"/>
              <a:t>-</a:t>
            </a: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609600"/>
            <a:ext cx="6248400" cy="685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4038600" cy="23241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3241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457200" y="3848100"/>
            <a:ext cx="8229600" cy="23241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© Copyright Allianz </a:t>
            </a:r>
            <a:fld id="{2DB7C462-1A19-4DCC-831C-7DD04AD01768}" type="datetime1">
              <a:rPr lang="de-DE"/>
              <a:pPr/>
              <a:t>08.11.2016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8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6DABF1E-3529-4C8D-A9CF-F5067A2E48EF}" type="slidenum">
              <a:rPr lang="de-DE">
                <a:solidFill>
                  <a:srgbClr val="BBE0E3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BBE0E3"/>
              </a:solidFill>
            </a:endParaRPr>
          </a:p>
          <a:p>
            <a:pPr>
              <a:defRPr/>
            </a:pPr>
            <a:endParaRPr lang="de-DE" dirty="0">
              <a:solidFill>
                <a:srgbClr val="BBE0E3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609600"/>
            <a:ext cx="8229600" cy="5562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© Allianz Lebensversicherungs-AG, </a:t>
            </a:r>
            <a:fld id="{06C842B4-6826-4FC3-8393-E9F7BB971B69}" type="datetime1">
              <a:rPr lang="de-DE"/>
              <a:pPr/>
              <a:t>08.11.2016</a:t>
            </a:fld>
            <a:endParaRPr lang="de-DE" dirty="0"/>
          </a:p>
          <a:p>
            <a:endParaRPr lang="de-DE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de-DE" dirty="0"/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,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9862" y="1043999"/>
            <a:ext cx="8540308" cy="504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Arial" pitchFamily="34" charset="0"/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269134" indent="-269134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ebdings" pitchFamily="18" charset="2"/>
              <a:buChar char="8"/>
              <a:defRPr lang="de-DE" sz="16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8552" indent="-251193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ebdings" pitchFamily="18" charset="2"/>
              <a:buChar char="4"/>
              <a:defRPr lang="de-DE" sz="16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63865" indent="-215304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50097" indent="-270590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FF6600"/>
              </a:buClr>
              <a:buFontTx/>
              <a:buNone/>
              <a:defRPr lang="de-DE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259865" y="164154"/>
            <a:ext cx="6776217" cy="718266"/>
          </a:xfrm>
        </p:spPr>
        <p:txBody>
          <a:bodyPr/>
          <a:lstStyle>
            <a:lvl1pPr>
              <a:defRPr sz="1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-</a:t>
            </a:r>
            <a:fld id="{954D4543-A61E-47EA-BFDC-DB10EA08CE84}" type="slidenum">
              <a:rPr lang="de-DE"/>
              <a:pPr>
                <a:defRPr/>
              </a:pPr>
              <a:t>‹Nr.›</a:t>
            </a:fld>
            <a:r>
              <a:rPr lang="de-DE" dirty="0"/>
              <a:t>-</a:t>
            </a:r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art in PowerPoint 2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9865" y="164154"/>
            <a:ext cx="6776217" cy="718266"/>
          </a:xfrm>
        </p:spPr>
        <p:txBody>
          <a:bodyPr/>
          <a:lstStyle>
            <a:lvl1pPr>
              <a:defRPr sz="1800" baseline="0"/>
            </a:lvl1pPr>
          </a:lstStyle>
          <a:p>
            <a:r>
              <a:rPr lang="en-US" dirty="0" smtClean="0"/>
              <a:t>Titelmasterformat durch Klicken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259863" y="1044000"/>
            <a:ext cx="8632138" cy="5040000"/>
          </a:xfrm>
        </p:spPr>
        <p:txBody>
          <a:bodyPr/>
          <a:lstStyle>
            <a:lvl1pPr>
              <a:spcAft>
                <a:spcPts val="300"/>
              </a:spcAft>
              <a:buFont typeface="Arial" pitchFamily="34" charset="0"/>
              <a:buNone/>
              <a:defRPr b="0" baseline="0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</a:lstStyle>
          <a:p>
            <a:pPr lvl="0"/>
            <a:r>
              <a:rPr lang="en-US" dirty="0" smtClean="0"/>
              <a:t>Textmasterformate durch Klicken bearbeiten</a:t>
            </a:r>
          </a:p>
          <a:p>
            <a:pPr lvl="1"/>
            <a:r>
              <a:rPr lang="en-US" dirty="0" smtClean="0"/>
              <a:t>Zweite Ebene</a:t>
            </a:r>
          </a:p>
          <a:p>
            <a:pPr lvl="2"/>
            <a:r>
              <a:rPr lang="en-US" dirty="0" smtClean="0"/>
              <a:t>Dritte Ebene</a:t>
            </a:r>
          </a:p>
          <a:p>
            <a:pPr lvl="3"/>
            <a:r>
              <a:rPr lang="en-US" dirty="0" smtClean="0"/>
              <a:t>Vierte Ebene</a:t>
            </a:r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-</a:t>
            </a:r>
            <a:fld id="{08157A87-EBD4-4652-8087-3D147875C03C}" type="slidenum">
              <a:rPr lang="de-DE"/>
              <a:pPr>
                <a:defRPr/>
              </a:pPr>
              <a:t>‹Nr.›</a:t>
            </a:fld>
            <a:r>
              <a:rPr lang="de-DE" dirty="0"/>
              <a:t>-</a:t>
            </a:r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,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0000" y="1043999"/>
            <a:ext cx="8540308" cy="504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Arial" pitchFamily="34" charset="0"/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269699" indent="-269699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ebdings" pitchFamily="18" charset="2"/>
              <a:buChar char="8"/>
              <a:defRPr lang="de-DE" sz="16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449498" indent="-251721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ebdings" pitchFamily="18" charset="2"/>
              <a:buChar char="4"/>
              <a:defRPr lang="de-DE" sz="16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65260" indent="-215759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FF6600"/>
              </a:buClr>
              <a:buSzPct val="120000"/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52730" indent="-271162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FF6600"/>
              </a:buClr>
              <a:buFontTx/>
              <a:buNone/>
              <a:defRPr lang="de-DE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60000" y="360363"/>
            <a:ext cx="8532000" cy="640800"/>
          </a:xfrm>
        </p:spPr>
        <p:txBody>
          <a:bodyPr/>
          <a:lstStyle>
            <a:lvl1pPr>
              <a:defRPr sz="1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-</a:t>
            </a:r>
            <a:fld id="{954D4543-A61E-47EA-BFDC-DB10EA08CE84}" type="slidenum">
              <a:rPr lang="de-DE"/>
              <a:pPr>
                <a:defRPr/>
              </a:pPr>
              <a:t>‹Nr.›</a:t>
            </a:fld>
            <a:r>
              <a:rPr lang="de-DE" dirty="0"/>
              <a:t>-</a:t>
            </a:r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tart in PowerPoint 20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372" y="360362"/>
            <a:ext cx="8531225" cy="640800"/>
          </a:xfrm>
        </p:spPr>
        <p:txBody>
          <a:bodyPr/>
          <a:lstStyle>
            <a:lvl1pPr>
              <a:defRPr sz="1800" baseline="0"/>
            </a:lvl1pPr>
          </a:lstStyle>
          <a:p>
            <a:r>
              <a:rPr lang="en-US" dirty="0" smtClean="0"/>
              <a:t>Titelmasterformat durch Klicken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360000" y="1044000"/>
            <a:ext cx="8532000" cy="5040000"/>
          </a:xfrm>
        </p:spPr>
        <p:txBody>
          <a:bodyPr/>
          <a:lstStyle>
            <a:lvl1pPr>
              <a:spcAft>
                <a:spcPts val="300"/>
              </a:spcAft>
              <a:buFont typeface="Arial" pitchFamily="34" charset="0"/>
              <a:buNone/>
              <a:defRPr b="0" baseline="0"/>
            </a:lvl1pPr>
            <a:lvl2pPr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</a:lstStyle>
          <a:p>
            <a:pPr lvl="0"/>
            <a:r>
              <a:rPr lang="en-US" dirty="0" smtClean="0"/>
              <a:t>Textmasterformate durch Klicken bearbeiten</a:t>
            </a:r>
          </a:p>
          <a:p>
            <a:pPr lvl="1"/>
            <a:r>
              <a:rPr lang="en-US" dirty="0" smtClean="0"/>
              <a:t>Zweite Ebene</a:t>
            </a:r>
          </a:p>
          <a:p>
            <a:pPr lvl="2"/>
            <a:r>
              <a:rPr lang="en-US" dirty="0" smtClean="0"/>
              <a:t>Dritte Ebene</a:t>
            </a:r>
          </a:p>
          <a:p>
            <a:pPr lvl="3"/>
            <a:r>
              <a:rPr lang="en-US" dirty="0" smtClean="0"/>
              <a:t>Vierte Ebene</a:t>
            </a:r>
          </a:p>
        </p:txBody>
      </p:sp>
      <p:sp>
        <p:nvSpPr>
          <p:cNvPr id="4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-</a:t>
            </a:r>
            <a:fld id="{08157A87-EBD4-4652-8087-3D147875C03C}" type="slidenum">
              <a:rPr lang="de-DE"/>
              <a:pPr>
                <a:defRPr/>
              </a:pPr>
              <a:t>‹Nr.›</a:t>
            </a:fld>
            <a:r>
              <a:rPr lang="de-DE" dirty="0"/>
              <a:t>-</a:t>
            </a: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9A234FA8-A5B8-4B23-AFAE-5B178136A4F1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504" y="4406474"/>
            <a:ext cx="7772332" cy="1361811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504" y="2906445"/>
            <a:ext cx="7772332" cy="1500008"/>
          </a:xfrm>
        </p:spPr>
        <p:txBody>
          <a:bodyPr anchor="b"/>
          <a:lstStyle>
            <a:lvl1pPr marL="0" indent="0">
              <a:buNone/>
              <a:defRPr sz="1800"/>
            </a:lvl1pPr>
            <a:lvl2pPr marL="399780" indent="0">
              <a:buNone/>
              <a:defRPr sz="1600"/>
            </a:lvl2pPr>
            <a:lvl3pPr marL="799574" indent="0">
              <a:buNone/>
              <a:defRPr sz="1400"/>
            </a:lvl3pPr>
            <a:lvl4pPr marL="1199359" indent="0">
              <a:buNone/>
              <a:defRPr sz="1200"/>
            </a:lvl4pPr>
            <a:lvl5pPr marL="1599150" indent="0">
              <a:buNone/>
              <a:defRPr sz="1200"/>
            </a:lvl5pPr>
            <a:lvl6pPr marL="1998937" indent="0">
              <a:buNone/>
              <a:defRPr sz="1200"/>
            </a:lvl6pPr>
            <a:lvl7pPr marL="2398723" indent="0">
              <a:buNone/>
              <a:defRPr sz="1200"/>
            </a:lvl7pPr>
            <a:lvl8pPr marL="2798516" indent="0">
              <a:buNone/>
              <a:defRPr sz="1200"/>
            </a:lvl8pPr>
            <a:lvl9pPr marL="3198301" indent="0">
              <a:buNone/>
              <a:defRPr sz="12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4A414834-5024-4FD1-9A6D-B772DE52E988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0512" y="1216417"/>
            <a:ext cx="4185624" cy="457056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6509" y="1216417"/>
            <a:ext cx="4185624" cy="457056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9AB289F2-F6A5-4D41-94E0-05D99EC8A22D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697" y="274954"/>
            <a:ext cx="822864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676" y="1534557"/>
            <a:ext cx="4040308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9780" indent="0">
              <a:buNone/>
              <a:defRPr sz="1800" b="1"/>
            </a:lvl2pPr>
            <a:lvl3pPr marL="799574" indent="0">
              <a:buNone/>
              <a:defRPr sz="1600" b="1"/>
            </a:lvl3pPr>
            <a:lvl4pPr marL="1199359" indent="0">
              <a:buNone/>
              <a:defRPr sz="1400" b="1"/>
            </a:lvl4pPr>
            <a:lvl5pPr marL="1599150" indent="0">
              <a:buNone/>
              <a:defRPr sz="1400" b="1"/>
            </a:lvl5pPr>
            <a:lvl6pPr marL="1998937" indent="0">
              <a:buNone/>
              <a:defRPr sz="1400" b="1"/>
            </a:lvl6pPr>
            <a:lvl7pPr marL="2398723" indent="0">
              <a:buNone/>
              <a:defRPr sz="1400" b="1"/>
            </a:lvl7pPr>
            <a:lvl8pPr marL="2798516" indent="0">
              <a:buNone/>
              <a:defRPr sz="1400" b="1"/>
            </a:lvl8pPr>
            <a:lvl9pPr marL="3198301" indent="0">
              <a:buNone/>
              <a:defRPr sz="14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676" y="2175177"/>
            <a:ext cx="4040308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4657" y="1534557"/>
            <a:ext cx="40416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9780" indent="0">
              <a:buNone/>
              <a:defRPr sz="1800" b="1"/>
            </a:lvl2pPr>
            <a:lvl3pPr marL="799574" indent="0">
              <a:buNone/>
              <a:defRPr sz="1600" b="1"/>
            </a:lvl3pPr>
            <a:lvl4pPr marL="1199359" indent="0">
              <a:buNone/>
              <a:defRPr sz="1400" b="1"/>
            </a:lvl4pPr>
            <a:lvl5pPr marL="1599150" indent="0">
              <a:buNone/>
              <a:defRPr sz="1400" b="1"/>
            </a:lvl5pPr>
            <a:lvl6pPr marL="1998937" indent="0">
              <a:buNone/>
              <a:defRPr sz="1400" b="1"/>
            </a:lvl6pPr>
            <a:lvl7pPr marL="2398723" indent="0">
              <a:buNone/>
              <a:defRPr sz="1400" b="1"/>
            </a:lvl7pPr>
            <a:lvl8pPr marL="2798516" indent="0">
              <a:buNone/>
              <a:defRPr sz="1400" b="1"/>
            </a:lvl8pPr>
            <a:lvl9pPr marL="3198301" indent="0">
              <a:buNone/>
              <a:defRPr sz="14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4657" y="2175177"/>
            <a:ext cx="40416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4E0C05B4-EBBE-4B47-95B7-0D64B7964C8A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39B7821B-61F3-42BA-9C60-32214AE7EF18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DFF4DE6E-4D1D-4821-9124-347606EF54C3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676" y="273535"/>
            <a:ext cx="3008162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4485" y="273515"/>
            <a:ext cx="5111839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676" y="1435228"/>
            <a:ext cx="3008162" cy="4691482"/>
          </a:xfrm>
        </p:spPr>
        <p:txBody>
          <a:bodyPr/>
          <a:lstStyle>
            <a:lvl1pPr marL="0" indent="0">
              <a:buNone/>
              <a:defRPr sz="1200"/>
            </a:lvl1pPr>
            <a:lvl2pPr marL="399780" indent="0">
              <a:buNone/>
              <a:defRPr sz="1100"/>
            </a:lvl2pPr>
            <a:lvl3pPr marL="799574" indent="0">
              <a:buNone/>
              <a:defRPr sz="900"/>
            </a:lvl3pPr>
            <a:lvl4pPr marL="1199359" indent="0">
              <a:buNone/>
              <a:defRPr sz="800"/>
            </a:lvl4pPr>
            <a:lvl5pPr marL="1599150" indent="0">
              <a:buNone/>
              <a:defRPr sz="800"/>
            </a:lvl5pPr>
            <a:lvl6pPr marL="1998937" indent="0">
              <a:buNone/>
              <a:defRPr sz="800"/>
            </a:lvl6pPr>
            <a:lvl7pPr marL="2398723" indent="0">
              <a:buNone/>
              <a:defRPr sz="800"/>
            </a:lvl7pPr>
            <a:lvl8pPr marL="2798516" indent="0">
              <a:buNone/>
              <a:defRPr sz="800"/>
            </a:lvl8pPr>
            <a:lvl9pPr marL="3198301" indent="0">
              <a:buNone/>
              <a:defRPr sz="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0D9123A0-7C16-4E25-9544-8E998BE57CD3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678" y="4800910"/>
            <a:ext cx="5486671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678" y="613247"/>
            <a:ext cx="5486671" cy="4114224"/>
          </a:xfrm>
        </p:spPr>
        <p:txBody>
          <a:bodyPr/>
          <a:lstStyle>
            <a:lvl1pPr marL="0" indent="0">
              <a:buNone/>
              <a:defRPr sz="2800"/>
            </a:lvl1pPr>
            <a:lvl2pPr marL="399780" indent="0">
              <a:buNone/>
              <a:defRPr sz="2500"/>
            </a:lvl2pPr>
            <a:lvl3pPr marL="799574" indent="0">
              <a:buNone/>
              <a:defRPr sz="2100"/>
            </a:lvl3pPr>
            <a:lvl4pPr marL="1199359" indent="0">
              <a:buNone/>
              <a:defRPr sz="1800"/>
            </a:lvl4pPr>
            <a:lvl5pPr marL="1599150" indent="0">
              <a:buNone/>
              <a:defRPr sz="1800"/>
            </a:lvl5pPr>
            <a:lvl6pPr marL="1998937" indent="0">
              <a:buNone/>
              <a:defRPr sz="1800"/>
            </a:lvl6pPr>
            <a:lvl7pPr marL="2398723" indent="0">
              <a:buNone/>
              <a:defRPr sz="1800"/>
            </a:lvl7pPr>
            <a:lvl8pPr marL="2798516" indent="0">
              <a:buNone/>
              <a:defRPr sz="1800"/>
            </a:lvl8pPr>
            <a:lvl9pPr marL="3198301" indent="0">
              <a:buNone/>
              <a:defRPr sz="18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678" y="5366630"/>
            <a:ext cx="5486671" cy="806146"/>
          </a:xfrm>
        </p:spPr>
        <p:txBody>
          <a:bodyPr/>
          <a:lstStyle>
            <a:lvl1pPr marL="0" indent="0">
              <a:buNone/>
              <a:defRPr sz="1200"/>
            </a:lvl1pPr>
            <a:lvl2pPr marL="399780" indent="0">
              <a:buNone/>
              <a:defRPr sz="1100"/>
            </a:lvl2pPr>
            <a:lvl3pPr marL="799574" indent="0">
              <a:buNone/>
              <a:defRPr sz="900"/>
            </a:lvl3pPr>
            <a:lvl4pPr marL="1199359" indent="0">
              <a:buNone/>
              <a:defRPr sz="800"/>
            </a:lvl4pPr>
            <a:lvl5pPr marL="1599150" indent="0">
              <a:buNone/>
              <a:defRPr sz="800"/>
            </a:lvl5pPr>
            <a:lvl6pPr marL="1998937" indent="0">
              <a:buNone/>
              <a:defRPr sz="800"/>
            </a:lvl6pPr>
            <a:lvl7pPr marL="2398723" indent="0">
              <a:buNone/>
              <a:defRPr sz="800"/>
            </a:lvl7pPr>
            <a:lvl8pPr marL="2798516" indent="0">
              <a:buNone/>
              <a:defRPr sz="800"/>
            </a:lvl8pPr>
            <a:lvl9pPr marL="3198301" indent="0">
              <a:buNone/>
              <a:defRPr sz="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795AEFE0-2A48-47A8-A847-BCD5253B5E7C}" type="datetime1">
              <a:rPr lang="de-DE"/>
              <a:pPr>
                <a:defRPr/>
              </a:pPr>
              <a:t>08.11.2016</a:t>
            </a:fld>
            <a:endParaRPr lang="de-DE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lanco"/>
          <p:cNvPicPr>
            <a:picLocks noChangeAspect="1" noChangeArrowheads="1"/>
          </p:cNvPicPr>
          <p:nvPr/>
        </p:nvPicPr>
        <p:blipFill>
          <a:blip r:embed="rId21" cstate="print">
            <a:lum bright="-6000"/>
          </a:blip>
          <a:srcRect t="87804" b="1364"/>
          <a:stretch>
            <a:fillRect/>
          </a:stretch>
        </p:blipFill>
        <p:spPr bwMode="auto">
          <a:xfrm>
            <a:off x="0" y="6115194"/>
            <a:ext cx="9144000" cy="742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0" y="152593"/>
            <a:ext cx="9169803" cy="724092"/>
          </a:xfrm>
          <a:prstGeom prst="rect">
            <a:avLst/>
          </a:prstGeom>
          <a:solidFill>
            <a:srgbClr val="1D2D4B"/>
          </a:solidFill>
          <a:ln w="9525">
            <a:noFill/>
            <a:miter lim="800000"/>
            <a:headEnd/>
            <a:tailEnd/>
          </a:ln>
        </p:spPr>
        <p:txBody>
          <a:bodyPr wrap="none" lIns="79906" tIns="39953" rIns="79906" bIns="39953" anchor="ctr"/>
          <a:lstStyle/>
          <a:p>
            <a:pPr defTabSz="91406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de-DE" sz="2100" b="1" dirty="0">
              <a:solidFill>
                <a:srgbClr val="1D2D4B"/>
              </a:solidFill>
              <a:ea typeface="ＭＳ Ｐゴシック" pitchFamily="-16" charset="-128"/>
            </a:endParaRP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0510" y="1216417"/>
            <a:ext cx="8501624" cy="457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91" tIns="45490" rIns="90991" bIns="454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38604" y="2"/>
            <a:ext cx="1905396" cy="29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91" tIns="45490" rIns="90991" bIns="454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900" b="0">
                <a:solidFill>
                  <a:srgbClr val="808080"/>
                </a:solidFill>
                <a:latin typeface="Arial" charset="0"/>
                <a:ea typeface="ＭＳ Ｐゴシック" pitchFamily="-16" charset="-128"/>
              </a:defRPr>
            </a:lvl1pPr>
          </a:lstStyle>
          <a:p>
            <a:pPr defTabSz="914061" fontAlgn="base">
              <a:spcAft>
                <a:spcPct val="0"/>
              </a:spcAft>
              <a:defRPr/>
            </a:pPr>
            <a:fld id="{A0290903-D11C-4ABC-8B63-404D4D358029}" type="datetime1">
              <a:rPr lang="de-DE"/>
              <a:pPr defTabSz="914061" fontAlgn="base">
                <a:spcAft>
                  <a:spcPct val="0"/>
                </a:spcAft>
                <a:defRPr/>
              </a:pPr>
              <a:t>08.11.2016</a:t>
            </a:fld>
            <a:endParaRPr lang="de-DE" dirty="0"/>
          </a:p>
        </p:txBody>
      </p:sp>
      <p:sp>
        <p:nvSpPr>
          <p:cNvPr id="615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320526" y="164112"/>
            <a:ext cx="6283869" cy="65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91" tIns="45490" rIns="90991" bIns="454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 BEARBEITEN</a:t>
            </a:r>
          </a:p>
        </p:txBody>
      </p:sp>
      <p:sp>
        <p:nvSpPr>
          <p:cNvPr id="19354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510" y="6629130"/>
            <a:ext cx="6715740" cy="2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91" tIns="45490" rIns="90991" bIns="4549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900" b="0">
                <a:solidFill>
                  <a:srgbClr val="808080"/>
                </a:solidFill>
                <a:latin typeface="Arial" charset="0"/>
                <a:ea typeface="ＭＳ Ｐゴシック" pitchFamily="-16" charset="-128"/>
              </a:defRPr>
            </a:lvl1pPr>
          </a:lstStyle>
          <a:p>
            <a:pPr defTabSz="914061" fontAlgn="base">
              <a:spcAft>
                <a:spcPct val="0"/>
              </a:spcAft>
              <a:defRPr/>
            </a:pPr>
            <a:endParaRPr lang="de-DE" dirty="0"/>
          </a:p>
        </p:txBody>
      </p:sp>
      <p:sp>
        <p:nvSpPr>
          <p:cNvPr id="19354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0951" y="6629130"/>
            <a:ext cx="1923051" cy="2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91" tIns="45490" rIns="90991" bIns="454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900" b="0">
                <a:solidFill>
                  <a:srgbClr val="808080"/>
                </a:solidFill>
                <a:latin typeface="Arial" charset="0"/>
                <a:ea typeface="ＭＳ Ｐゴシック" pitchFamily="-16" charset="-128"/>
              </a:defRPr>
            </a:lvl1pPr>
          </a:lstStyle>
          <a:p>
            <a:pPr defTabSz="914061" fontAlgn="base">
              <a:spcAft>
                <a:spcPct val="0"/>
              </a:spcAft>
              <a:defRPr/>
            </a:pPr>
            <a:r>
              <a:rPr lang="de-DE" dirty="0"/>
              <a:t>Seite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09688" rtl="0" eaLnBrk="0" fontAlgn="base" hangingPunct="0">
        <a:spcBef>
          <a:spcPct val="0"/>
        </a:spcBef>
        <a:spcAft>
          <a:spcPct val="0"/>
        </a:spcAft>
        <a:defRPr>
          <a:solidFill>
            <a:schemeClr val="bg1"/>
          </a:solidFill>
          <a:latin typeface="+mj-lt"/>
          <a:ea typeface="+mj-ea"/>
          <a:cs typeface="+mj-cs"/>
        </a:defRPr>
      </a:lvl1pPr>
      <a:lvl2pPr algn="l" defTabSz="909688" rtl="0" eaLnBrk="0" fontAlgn="base" hangingPunct="0">
        <a:spcBef>
          <a:spcPct val="0"/>
        </a:spcBef>
        <a:spcAft>
          <a:spcPct val="0"/>
        </a:spcAft>
        <a:defRPr>
          <a:solidFill>
            <a:schemeClr val="bg1"/>
          </a:solidFill>
          <a:latin typeface="Arial" charset="0"/>
          <a:ea typeface="ＭＳ Ｐゴシック" pitchFamily="-16" charset="-128"/>
        </a:defRPr>
      </a:lvl2pPr>
      <a:lvl3pPr algn="l" defTabSz="909688" rtl="0" eaLnBrk="0" fontAlgn="base" hangingPunct="0">
        <a:spcBef>
          <a:spcPct val="0"/>
        </a:spcBef>
        <a:spcAft>
          <a:spcPct val="0"/>
        </a:spcAft>
        <a:defRPr>
          <a:solidFill>
            <a:schemeClr val="bg1"/>
          </a:solidFill>
          <a:latin typeface="Arial" charset="0"/>
          <a:ea typeface="ＭＳ Ｐゴシック" pitchFamily="-16" charset="-128"/>
        </a:defRPr>
      </a:lvl3pPr>
      <a:lvl4pPr algn="l" defTabSz="909688" rtl="0" eaLnBrk="0" fontAlgn="base" hangingPunct="0">
        <a:spcBef>
          <a:spcPct val="0"/>
        </a:spcBef>
        <a:spcAft>
          <a:spcPct val="0"/>
        </a:spcAft>
        <a:defRPr>
          <a:solidFill>
            <a:schemeClr val="bg1"/>
          </a:solidFill>
          <a:latin typeface="Arial" charset="0"/>
          <a:ea typeface="ＭＳ Ｐゴシック" pitchFamily="-16" charset="-128"/>
        </a:defRPr>
      </a:lvl4pPr>
      <a:lvl5pPr algn="l" defTabSz="909688" rtl="0" eaLnBrk="0" fontAlgn="base" hangingPunct="0">
        <a:spcBef>
          <a:spcPct val="0"/>
        </a:spcBef>
        <a:spcAft>
          <a:spcPct val="0"/>
        </a:spcAft>
        <a:defRPr>
          <a:solidFill>
            <a:schemeClr val="bg1"/>
          </a:solidFill>
          <a:latin typeface="Arial" charset="0"/>
          <a:ea typeface="ＭＳ Ｐゴシック" pitchFamily="-16" charset="-128"/>
        </a:defRPr>
      </a:lvl5pPr>
      <a:lvl6pPr marL="399780" algn="l" defTabSz="912016" rtl="0" fontAlgn="base">
        <a:spcBef>
          <a:spcPct val="0"/>
        </a:spcBef>
        <a:spcAft>
          <a:spcPct val="0"/>
        </a:spcAft>
        <a:defRPr>
          <a:solidFill>
            <a:schemeClr val="bg1"/>
          </a:solidFill>
          <a:latin typeface="Arial" charset="0"/>
          <a:ea typeface="ＭＳ Ｐゴシック" pitchFamily="-16" charset="-128"/>
        </a:defRPr>
      </a:lvl6pPr>
      <a:lvl7pPr marL="799574" algn="l" defTabSz="912016" rtl="0" fontAlgn="base">
        <a:spcBef>
          <a:spcPct val="0"/>
        </a:spcBef>
        <a:spcAft>
          <a:spcPct val="0"/>
        </a:spcAft>
        <a:defRPr>
          <a:solidFill>
            <a:schemeClr val="bg1"/>
          </a:solidFill>
          <a:latin typeface="Arial" charset="0"/>
          <a:ea typeface="ＭＳ Ｐゴシック" pitchFamily="-16" charset="-128"/>
        </a:defRPr>
      </a:lvl7pPr>
      <a:lvl8pPr marL="1199359" algn="l" defTabSz="912016" rtl="0" fontAlgn="base">
        <a:spcBef>
          <a:spcPct val="0"/>
        </a:spcBef>
        <a:spcAft>
          <a:spcPct val="0"/>
        </a:spcAft>
        <a:defRPr>
          <a:solidFill>
            <a:schemeClr val="bg1"/>
          </a:solidFill>
          <a:latin typeface="Arial" charset="0"/>
          <a:ea typeface="ＭＳ Ｐゴシック" pitchFamily="-16" charset="-128"/>
        </a:defRPr>
      </a:lvl8pPr>
      <a:lvl9pPr marL="1599150" algn="l" defTabSz="912016" rtl="0" fontAlgn="base">
        <a:spcBef>
          <a:spcPct val="0"/>
        </a:spcBef>
        <a:spcAft>
          <a:spcPct val="0"/>
        </a:spcAft>
        <a:defRPr>
          <a:solidFill>
            <a:schemeClr val="bg1"/>
          </a:solidFill>
          <a:latin typeface="Arial" charset="0"/>
          <a:ea typeface="ＭＳ Ｐゴシック" pitchFamily="-16" charset="-128"/>
        </a:defRPr>
      </a:lvl9pPr>
    </p:titleStyle>
    <p:bodyStyle>
      <a:lvl1pPr marL="338876" indent="-338876" algn="l" defTabSz="909688" rtl="0" eaLnBrk="0" fontAlgn="base" hangingPunct="0">
        <a:spcBef>
          <a:spcPct val="20000"/>
        </a:spcBef>
        <a:spcAft>
          <a:spcPct val="0"/>
        </a:spcAft>
        <a:defRPr sz="2100">
          <a:solidFill>
            <a:srgbClr val="1D2D4B"/>
          </a:solidFill>
          <a:latin typeface="+mn-lt"/>
          <a:ea typeface="+mn-ea"/>
          <a:cs typeface="+mn-cs"/>
        </a:defRPr>
      </a:lvl1pPr>
      <a:lvl2pPr marL="738858" indent="-283324" algn="l" defTabSz="909688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rgbClr val="1D2D4B"/>
          </a:solidFill>
          <a:latin typeface="+mn-lt"/>
          <a:ea typeface="+mn-ea"/>
        </a:defRPr>
      </a:lvl2pPr>
      <a:lvl3pPr marL="1137458" indent="-224990" algn="l" defTabSz="909688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rgbClr val="1D2D4B"/>
          </a:solidFill>
          <a:latin typeface="+mn-lt"/>
          <a:ea typeface="+mn-ea"/>
        </a:defRPr>
      </a:lvl3pPr>
      <a:lvl4pPr marL="1594386" indent="-226382" algn="l" defTabSz="909688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1D2D4B"/>
          </a:solidFill>
          <a:latin typeface="+mn-lt"/>
          <a:ea typeface="+mn-ea"/>
        </a:defRPr>
      </a:lvl4pPr>
      <a:lvl5pPr marL="2049926" indent="-224990" algn="l" defTabSz="909688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1D2D4B"/>
          </a:solidFill>
          <a:latin typeface="+mn-lt"/>
          <a:ea typeface="+mn-ea"/>
        </a:defRPr>
      </a:lvl5pPr>
      <a:lvl6pPr marL="2451477" indent="-227654" algn="l" defTabSz="912016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D2D4B"/>
          </a:solidFill>
          <a:latin typeface="+mn-lt"/>
          <a:ea typeface="+mn-ea"/>
        </a:defRPr>
      </a:lvl6pPr>
      <a:lvl7pPr marL="2851264" indent="-227654" algn="l" defTabSz="912016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D2D4B"/>
          </a:solidFill>
          <a:latin typeface="+mn-lt"/>
          <a:ea typeface="+mn-ea"/>
        </a:defRPr>
      </a:lvl7pPr>
      <a:lvl8pPr marL="3251052" indent="-227654" algn="l" defTabSz="912016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D2D4B"/>
          </a:solidFill>
          <a:latin typeface="+mn-lt"/>
          <a:ea typeface="+mn-ea"/>
        </a:defRPr>
      </a:lvl8pPr>
      <a:lvl9pPr marL="3650841" indent="-227654" algn="l" defTabSz="912016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1D2D4B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9780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99574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359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99150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98937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98723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98516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98301" algn="l" defTabSz="7995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0150" cy="653554"/>
          </a:xfrm>
        </p:spPr>
        <p:txBody>
          <a:bodyPr/>
          <a:lstStyle/>
          <a:p>
            <a:r>
              <a:rPr lang="de-DE" b="1" dirty="0" smtClean="0"/>
              <a:t>RZ Sicherung: Bedingungsregelungen zu den Rechnungsgrundlagen (RG) </a:t>
            </a:r>
            <a:r>
              <a:rPr lang="de-DE" b="1" dirty="0"/>
              <a:t/>
            </a:r>
            <a:br>
              <a:rPr lang="de-DE" b="1" dirty="0"/>
            </a:br>
            <a:r>
              <a:rPr lang="de-DE" sz="1600" b="1" dirty="0" smtClean="0"/>
              <a:t>Alte Leipziger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319025"/>
              </p:ext>
            </p:extLst>
          </p:nvPr>
        </p:nvGraphicFramePr>
        <p:xfrm>
          <a:off x="87782" y="980725"/>
          <a:ext cx="7292531" cy="5058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1417"/>
                <a:gridCol w="1178920"/>
                <a:gridCol w="1626580"/>
                <a:gridCol w="720694"/>
                <a:gridCol w="1252460"/>
                <a:gridCol w="1252460"/>
              </a:tblGrid>
              <a:tr h="632772"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Verbindliche  RZ    Regelungen  durch Bedingungen oder Zusatzerklärungen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Dynamik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Flexible Erhöhung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Zuzahlungen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Wiederinkraftsetzung   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Beitragsfreie</a:t>
                      </a:r>
                      <a:r>
                        <a:rPr lang="de-DE" sz="700" b="1" baseline="0" dirty="0" smtClean="0"/>
                        <a:t> Mindestrente pro Monat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51784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25€</a:t>
                      </a: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21596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2007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99574" rtl="0" eaLnBrk="1" latinLnBrk="0" hangingPunct="1"/>
                      <a:r>
                        <a:rPr lang="de-DE" sz="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Keine Regelung</a:t>
                      </a:r>
                      <a:endParaRPr lang="de-DE" sz="7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052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2008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Regelung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Keine Regelung </a:t>
                      </a: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5185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2009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784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2012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baseline="0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3244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</a:t>
                      </a:r>
                      <a:r>
                        <a:rPr lang="de-DE" sz="700" b="1" baseline="0" dirty="0" smtClean="0">
                          <a:solidFill>
                            <a:schemeClr val="bg1"/>
                          </a:solidFill>
                        </a:rPr>
                        <a:t> 2013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erhöhte Anfangsdynamik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20% zu den ersten vier Dynamikterminen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6246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erhöhte Anfangsdynamik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20% zu den ersten vier Dynamikterminen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6246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2016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erhöhte Anfangsdynamik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20% zu den ersten vier Dynamikterminen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50€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0150" cy="653554"/>
          </a:xfrm>
        </p:spPr>
        <p:txBody>
          <a:bodyPr/>
          <a:lstStyle/>
          <a:p>
            <a:r>
              <a:rPr lang="de-DE" b="1" dirty="0" smtClean="0"/>
              <a:t>RZ Sicherung: Bedingungsregelungen zu den Rechnungsgrundlagen (RG) </a:t>
            </a:r>
            <a:r>
              <a:rPr lang="de-DE" sz="1600" b="1" dirty="0" smtClean="0"/>
              <a:t>Allianz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713280"/>
              </p:ext>
            </p:extLst>
          </p:nvPr>
        </p:nvGraphicFramePr>
        <p:xfrm>
          <a:off x="395536" y="926238"/>
          <a:ext cx="8208912" cy="5919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587"/>
                <a:gridCol w="1096834"/>
                <a:gridCol w="1513325"/>
                <a:gridCol w="1633678"/>
                <a:gridCol w="1279320"/>
                <a:gridCol w="1512168"/>
              </a:tblGrid>
              <a:tr h="609957"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Verbindliche  RZ    Regelungen  durch Bedingungen oder Zusatzerklärungen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Dynamik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Flexible Erhöhung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Zuzahlungen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Wiederinkraftsetzung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Beitragsfreie</a:t>
                      </a:r>
                      <a:r>
                        <a:rPr lang="de-DE" sz="700" b="1" baseline="0" dirty="0" smtClean="0"/>
                        <a:t> Mindestrente pro Monat (informativ)</a:t>
                      </a:r>
                      <a:endParaRPr lang="de-DE" sz="700" b="1" dirty="0" smtClean="0"/>
                    </a:p>
                    <a:p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374276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16,67 €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1000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€ RKW</a:t>
                      </a:r>
                    </a:p>
                    <a:p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3954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2006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99574" rtl="0" eaLnBrk="1" latinLnBrk="0" hangingPunct="1"/>
                      <a:r>
                        <a:rPr lang="de-DE" sz="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Keine Regelung</a:t>
                      </a:r>
                      <a:endParaRPr lang="de-DE" sz="7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16,67 €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1000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€ RKW</a:t>
                      </a:r>
                    </a:p>
                    <a:p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8025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2008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Nein</a:t>
                      </a: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Schicht 16,67 €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bAV</a:t>
                      </a: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25 €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Schicht 0 €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72569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2009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Schicht 16,67 €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bAV</a:t>
                      </a: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25 €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4378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2010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Schicht 16,67 €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bAV</a:t>
                      </a: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25 €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4378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</a:t>
                      </a:r>
                      <a:r>
                        <a:rPr lang="de-DE" sz="700" b="1" baseline="0" dirty="0" smtClean="0">
                          <a:solidFill>
                            <a:schemeClr val="bg1"/>
                          </a:solidFill>
                        </a:rPr>
                        <a:t> 2011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Schicht 16,67 €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bAV</a:t>
                      </a: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25 €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4122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2012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bei unveränderten Risikoverhältnissen , sonst 6 Monate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Schicht 16,67 €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bAV</a:t>
                      </a: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25 €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4122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2013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aber Anpassungsvorbehalt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bei unveränderten Risikoverhältnissen , sonst 6 Monate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Schicht 16,67 €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bAV</a:t>
                      </a: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16,67 e</a:t>
                      </a:r>
                      <a:endParaRPr kumimoji="0" lang="de-DE" sz="7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4122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Ja, aber Anpassungsvorbehalt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bis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maximal 20% p.a. und 320 € p.a. | Bei </a:t>
                      </a:r>
                      <a:r>
                        <a:rPr lang="de-DE" sz="700" b="1" baseline="0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tarifvertragliche Erhöhungen bis max. 360 €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aber Anpassungsvorbehalt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Schicht 16,67 €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bAV</a:t>
                      </a: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25 €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4122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2016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Ja, aber Anpassungsvorbehalt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bis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maximal 20% p.a. und 320 € p.a. | Bei </a:t>
                      </a:r>
                      <a:r>
                        <a:rPr lang="de-DE" sz="700" b="1" baseline="0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tarifvertragliche Erhöhungen bis max. 360 €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aber Anpassungsvorbehalt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Schicht 16,67 €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bAV</a:t>
                      </a: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25 €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9650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0150" cy="653554"/>
          </a:xfrm>
        </p:spPr>
        <p:txBody>
          <a:bodyPr/>
          <a:lstStyle/>
          <a:p>
            <a:r>
              <a:rPr lang="de-DE" b="1" dirty="0" smtClean="0"/>
              <a:t>RZ Sicherung: Bedingungsregelungen zu den Rechnungsgrundlagen (RG) </a:t>
            </a:r>
            <a:r>
              <a:rPr lang="de-DE" sz="1600" b="1" dirty="0" smtClean="0"/>
              <a:t>LV1871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22071"/>
              </p:ext>
            </p:extLst>
          </p:nvPr>
        </p:nvGraphicFramePr>
        <p:xfrm>
          <a:off x="87782" y="980725"/>
          <a:ext cx="7076507" cy="4655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133"/>
                <a:gridCol w="902948"/>
                <a:gridCol w="1245816"/>
                <a:gridCol w="1344894"/>
                <a:gridCol w="1308358"/>
                <a:gridCol w="1308358"/>
              </a:tblGrid>
              <a:tr h="632772"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Verbindliche  RZ    Regelungen  durch Bedingungen oder Zusatzerklärungen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Dynamik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Flexible Erhöhung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Zuzahlungen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Wiederinkraftsetzung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Beitragsfreie</a:t>
                      </a:r>
                      <a:r>
                        <a:rPr lang="de-DE" sz="700" b="1" baseline="0" dirty="0" smtClean="0"/>
                        <a:t> Mindestrente pro Monat (informativ)</a:t>
                      </a:r>
                      <a:endParaRPr lang="de-DE" sz="700" b="1" dirty="0" smtClean="0"/>
                    </a:p>
                    <a:p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51784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Zuzahlungen möglich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25€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34639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2007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99574" rtl="0" eaLnBrk="1" latinLnBrk="0" hangingPunct="1"/>
                      <a:r>
                        <a:rPr lang="de-DE" sz="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Keine Regelung</a:t>
                      </a:r>
                      <a:endParaRPr lang="de-DE" sz="7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Zuzahlungen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möglich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052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2008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Zuzahlungen möglich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Keine Regelung</a:t>
                      </a: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5185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2009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Ja, innerhalb von 24 Monaten  </a:t>
                      </a: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50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0€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784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2012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50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3244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</a:t>
                      </a:r>
                      <a:r>
                        <a:rPr lang="de-DE" sz="700" b="1" baseline="0" dirty="0" smtClean="0">
                          <a:solidFill>
                            <a:schemeClr val="bg1"/>
                          </a:solidFill>
                        </a:rPr>
                        <a:t> 2013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nur in </a:t>
                      </a:r>
                      <a:r>
                        <a:rPr lang="de-DE" sz="700" b="1" baseline="0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alle Erhöhungen bis zu den Fördergrenzen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50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6246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50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6621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0150" cy="653554"/>
          </a:xfrm>
        </p:spPr>
        <p:txBody>
          <a:bodyPr/>
          <a:lstStyle/>
          <a:p>
            <a:r>
              <a:rPr lang="de-DE" b="1" dirty="0" smtClean="0"/>
              <a:t>RZ Sicherung: Bedingungsregelungen zu den Rechnungsgrundlagen (RG) </a:t>
            </a:r>
            <a:r>
              <a:rPr lang="de-DE" sz="1600" b="1" dirty="0" smtClean="0"/>
              <a:t>Nürnberger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724638"/>
              </p:ext>
            </p:extLst>
          </p:nvPr>
        </p:nvGraphicFramePr>
        <p:xfrm>
          <a:off x="87782" y="980725"/>
          <a:ext cx="7076506" cy="5431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840"/>
                <a:gridCol w="1135390"/>
                <a:gridCol w="901897"/>
                <a:gridCol w="1235569"/>
                <a:gridCol w="1294405"/>
                <a:gridCol w="1294405"/>
              </a:tblGrid>
              <a:tr h="632772"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Verbindliche  RZ    Regelungen  durch Bedingungen oder Zusatzerklärungen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Dynamik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Flexible Erhöhung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Zuzahlungen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Wiederinkraftsetzung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smtClean="0"/>
                        <a:t>Beitragsfreie</a:t>
                      </a:r>
                      <a:r>
                        <a:rPr lang="de-DE" sz="700" b="1" baseline="0" smtClean="0"/>
                        <a:t> Mindestrente pro Monat (informativ)</a:t>
                      </a:r>
                      <a:endParaRPr lang="de-DE" sz="700" b="1" dirty="0" smtClean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51784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Zuzahlungen möglich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5 €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734639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2007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99574" rtl="0" eaLnBrk="1" latinLnBrk="0" hangingPunct="1"/>
                      <a:r>
                        <a:rPr lang="de-DE" sz="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Keine Regelung</a:t>
                      </a:r>
                      <a:endParaRPr lang="de-DE" sz="7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Zuzahlungen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möglich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5 €</a:t>
                      </a: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</a:tr>
              <a:tr h="48052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2008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Regelung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Zuzahlungen möglich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Keine Regelung</a:t>
                      </a: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50€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5 €</a:t>
                      </a: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85185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2010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5 €</a:t>
                      </a: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</a:tr>
              <a:tr h="51784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2012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</a:tr>
              <a:tr h="523244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</a:t>
                      </a:r>
                      <a:r>
                        <a:rPr lang="de-DE" sz="700" b="1" baseline="0" dirty="0" smtClean="0">
                          <a:solidFill>
                            <a:schemeClr val="bg1"/>
                          </a:solidFill>
                        </a:rPr>
                        <a:t> 2013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Monaten, Elternzeit unbegrenzt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innerhalb von 3 Monaten nach deren Ende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</a:tr>
              <a:tr h="466246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mit </a:t>
                      </a: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Günstigerprüfung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aber Anpassungsvorbehalt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aber Anpassungsvorbehalt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Monaten, Elternzeit unbegrenzt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innerhalb von 3 Monaten nach deren Ende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</a:tr>
              <a:tr h="466246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2016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mit </a:t>
                      </a: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Günstigerprüfung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aber Anpassungsvorbehalt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aber Anpassungsvorbehalt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Monaten, Elternzeit unbegrenzt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innerhalb von 3 Monaten nach deren Ende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25€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849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0150" cy="653554"/>
          </a:xfrm>
        </p:spPr>
        <p:txBody>
          <a:bodyPr/>
          <a:lstStyle/>
          <a:p>
            <a:r>
              <a:rPr lang="de-DE" b="1" dirty="0" smtClean="0"/>
              <a:t>RZ Sicherung: Bedingungsregelungen zu den Rechnungsgrundlagen (RG) </a:t>
            </a:r>
            <a:r>
              <a:rPr lang="de-DE" sz="1600" b="1" dirty="0" smtClean="0"/>
              <a:t>Stuttgarter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868983"/>
              </p:ext>
            </p:extLst>
          </p:nvPr>
        </p:nvGraphicFramePr>
        <p:xfrm>
          <a:off x="87782" y="980725"/>
          <a:ext cx="6716466" cy="4232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842"/>
                <a:gridCol w="674143"/>
                <a:gridCol w="1182431"/>
                <a:gridCol w="1276468"/>
                <a:gridCol w="1241791"/>
                <a:gridCol w="1241791"/>
              </a:tblGrid>
              <a:tr h="632772"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Verbindliche  RZ    Regelungen  durch Bedingungen oder Zusatzerklärungen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Dynamik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Flexible Erhöhung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Zuzahlungen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Wiederinkraftsetzung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Beitragsfreie</a:t>
                      </a:r>
                      <a:r>
                        <a:rPr lang="de-DE" sz="700" b="1" baseline="0" dirty="0" smtClean="0"/>
                        <a:t> Mindestrente pro Monat (informativ)</a:t>
                      </a:r>
                      <a:endParaRPr lang="de-DE" sz="700" b="1" dirty="0" smtClean="0"/>
                    </a:p>
                    <a:p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51784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2008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3 Jahre VD)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505572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2009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99574" rtl="0" eaLnBrk="1" latinLnBrk="0" hangingPunct="1"/>
                      <a:r>
                        <a:rPr lang="de-DE" sz="7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Keine Regelung</a:t>
                      </a:r>
                      <a:endParaRPr lang="de-DE" sz="7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3 Jahre VD)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</a:tr>
              <a:tr h="48052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2012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Ja, innerhalb von 36 Monaten</a:t>
                      </a: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 anchor="ctr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3 Jahre VD)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C7E6A4"/>
                    </a:solidFill>
                  </a:tcPr>
                </a:tc>
              </a:tr>
              <a:tr h="485185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2013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3 Jahre VD)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</a:tr>
              <a:tr h="51784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2014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nur in </a:t>
                      </a:r>
                      <a:r>
                        <a:rPr lang="de-DE" sz="700" b="1" baseline="0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und Riester bis 10% Erhöhung innerhalb der Fördergrenzen in den ersten 10 Versicherungsjahren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für DV innerhalb von 4% BBG zzgl. 1.800 € mit </a:t>
                      </a:r>
                      <a:r>
                        <a:rPr lang="de-DE" sz="700" b="1" baseline="0" dirty="0" err="1" smtClean="0">
                          <a:solidFill>
                            <a:schemeClr val="tx1"/>
                          </a:solidFill>
                        </a:rPr>
                        <a:t>Güsntigerprüfung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. Schicht 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</a:tr>
              <a:tr h="523244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</a:t>
                      </a:r>
                      <a:r>
                        <a:rPr lang="de-DE" sz="700" b="1" baseline="0" dirty="0" smtClean="0">
                          <a:solidFill>
                            <a:schemeClr val="bg1"/>
                          </a:solidFill>
                        </a:rPr>
                        <a:t> 2015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. Schicht 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464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60150" cy="653554"/>
          </a:xfrm>
        </p:spPr>
        <p:txBody>
          <a:bodyPr/>
          <a:lstStyle/>
          <a:p>
            <a:r>
              <a:rPr lang="de-DE" b="1" dirty="0" smtClean="0"/>
              <a:t>RZ Sicherung: Bedingungsregelungen zu den Rechnungsgrundlagen (RG) </a:t>
            </a:r>
            <a:r>
              <a:rPr lang="de-DE" sz="1600" b="1" dirty="0" smtClean="0"/>
              <a:t>Volkswohl Bund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54778"/>
              </p:ext>
            </p:extLst>
          </p:nvPr>
        </p:nvGraphicFramePr>
        <p:xfrm>
          <a:off x="86196" y="908721"/>
          <a:ext cx="8981457" cy="5060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630"/>
                <a:gridCol w="1168950"/>
                <a:gridCol w="1482629"/>
                <a:gridCol w="1676416"/>
                <a:gridCol w="1676416"/>
                <a:gridCol w="1676416"/>
              </a:tblGrid>
              <a:tr h="486113"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Verbindliche  RZ    Regelungen  durch Bedingungen oder Zusatzerklärungen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Dynamik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Flexible Erhöhung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Zuzahlungen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Wiederinkraftsetzung (Sonderregelungen </a:t>
                      </a:r>
                      <a:r>
                        <a:rPr lang="de-DE" sz="700" b="1" dirty="0" err="1" smtClean="0"/>
                        <a:t>bAV</a:t>
                      </a:r>
                      <a:r>
                        <a:rPr lang="de-DE" sz="700" b="1" dirty="0" smtClean="0"/>
                        <a:t> siehe Fußnote)</a:t>
                      </a:r>
                    </a:p>
                    <a:p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Beitragsfreie</a:t>
                      </a:r>
                      <a:r>
                        <a:rPr lang="de-DE" sz="700" b="1" baseline="0" dirty="0" smtClean="0"/>
                        <a:t> Mindestrente pro Monat (informativ-</a:t>
                      </a:r>
                      <a:r>
                        <a:rPr lang="de-DE" sz="700" b="1" dirty="0" smtClean="0"/>
                        <a:t>Sonderregelungen </a:t>
                      </a:r>
                      <a:r>
                        <a:rPr lang="de-DE" sz="700" b="1" dirty="0" err="1" smtClean="0"/>
                        <a:t>bAV</a:t>
                      </a:r>
                      <a:r>
                        <a:rPr lang="de-DE" sz="700" b="1" dirty="0" smtClean="0"/>
                        <a:t> siehe Fußnote)</a:t>
                      </a:r>
                    </a:p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700" b="1" dirty="0" smtClean="0"/>
                    </a:p>
                    <a:p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  <a:tr h="48611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Zuzahlungen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 möglich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25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25 €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0883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 TG 2006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</a:t>
                      </a:r>
                    </a:p>
                    <a:p>
                      <a:pPr marL="0" algn="l" defTabSz="799574" rtl="0" eaLnBrk="1" latinLnBrk="0" hangingPunct="1"/>
                      <a:endParaRPr lang="de-DE" sz="7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25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25 €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89624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2007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29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</a:t>
                      </a: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Keine Regelung</a:t>
                      </a: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12,50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Aussetzung unabhängig davon möglich)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10 €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9138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2008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(Sterbetafel zum Erhöhungstermin)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</a:t>
                      </a:r>
                    </a:p>
                  </a:txBody>
                  <a:tcPr marL="78226" marR="78226" marT="41459" marB="41459">
                    <a:solidFill>
                      <a:srgbClr val="CCE9A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Regelung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12,50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Aussetzung unabhängig davon möglich)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10 €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9138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2009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(Sterbetafel zum Erhöhungstermin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</a:t>
                      </a: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Nein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12,50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Aussetzung unabhängig davon möglich)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10 €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9138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</a:t>
                      </a:r>
                      <a:r>
                        <a:rPr lang="de-DE" sz="700" b="1" baseline="0" dirty="0" smtClean="0">
                          <a:solidFill>
                            <a:schemeClr val="bg1"/>
                          </a:solidFill>
                        </a:rPr>
                        <a:t> 2011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(Sterbetafel zum Erhöhungstermin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</a:t>
                      </a: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| Für Basis-Renten zur Fördergrenze (§10 Abs. 3 EStG)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 36 Monaten bei unveränderten Risikoverhältnissen , sonst 6 Monate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12,50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Aussetzung unabhängig davon möglich)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8509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427264"/>
              </p:ext>
            </p:extLst>
          </p:nvPr>
        </p:nvGraphicFramePr>
        <p:xfrm>
          <a:off x="3274" y="1340768"/>
          <a:ext cx="8981457" cy="3532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630"/>
                <a:gridCol w="1168950"/>
                <a:gridCol w="1482629"/>
                <a:gridCol w="1676416"/>
                <a:gridCol w="1676416"/>
                <a:gridCol w="1676416"/>
              </a:tblGrid>
              <a:tr h="79138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2012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zwischen 3% und 10 %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Aufbauphase: Gleichmäßige Erhöhung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des Beitrags über 12 Jahre |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10% vom laufenden Beitrag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| Für Basis-Renten zur Fördergrenze (§10 Abs. 3 EStG)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6 Monaten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12,50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Aussetzung unabhängig davon möglich)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91380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2014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aber Anpassungsvorbehalt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 | ab 7.2014 in der </a:t>
                      </a: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bis zur Fördergrenze 4% BBG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| Für Basis-Renten zur Fördergrenze (§10 Abs. 3 EStG)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6 Monaten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12,50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Aussetzung unabhängig davon möglich)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9801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2015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Ja,,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aber Anpassungsvorbehalt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 | in der </a:t>
                      </a: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bis zur Fördergrenze 4% BBG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| Für Basis-Renten zur Fördergrenze (§10 Abs. 3 EStG)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smtClean="0">
                          <a:solidFill>
                            <a:schemeClr val="tx1"/>
                          </a:solidFill>
                        </a:rPr>
                        <a:t>Ja, innerhalb von</a:t>
                      </a:r>
                      <a:r>
                        <a:rPr lang="de-DE" sz="700" b="1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de-DE" sz="700" b="1" smtClean="0">
                          <a:solidFill>
                            <a:schemeClr val="tx1"/>
                          </a:solidFill>
                        </a:rPr>
                        <a:t>6 Monaten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12,50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Aussetzung unabhängig davon möglich)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93135"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bg1"/>
                          </a:solidFill>
                        </a:rPr>
                        <a:t>TG 2016</a:t>
                      </a:r>
                      <a:endParaRPr lang="de-DE" sz="700" b="1" dirty="0">
                        <a:solidFill>
                          <a:schemeClr val="bg1"/>
                        </a:solidFill>
                      </a:endParaRPr>
                    </a:p>
                  </a:txBody>
                  <a:tcPr marL="78226" marR="78226" marT="41459" marB="41459"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Ja,, aber Anpassungsvorbehalt</a:t>
                      </a:r>
                      <a:endParaRPr kumimoji="0" lang="de-DE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8226" marR="78226" marT="41459" marB="4145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10% vom laufenden Beitrag | in der </a:t>
                      </a:r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bis zur Fördergrenze 4% BBG</a:t>
                      </a: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 bis 200% des Jahresbeitrags bzw.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bei beitragsfreien Vertrag 10% des RKW | Für Basis-Renten zur Fördergrenze (§10 Abs. 3 EStG)</a:t>
                      </a:r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Ja, innerhalb von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6 Monaten</a:t>
                      </a:r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rgbClr val="C7E6A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3. Schicht 25 €  </a:t>
                      </a:r>
                    </a:p>
                    <a:p>
                      <a:r>
                        <a:rPr lang="de-DE" sz="700" b="1" dirty="0" err="1" smtClean="0">
                          <a:solidFill>
                            <a:schemeClr val="tx1"/>
                          </a:solidFill>
                        </a:rPr>
                        <a:t>bAV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 12,50</a:t>
                      </a:r>
                      <a:r>
                        <a:rPr lang="de-DE" sz="7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€ (aber Aussetzung unabhängig davon möglich)</a:t>
                      </a:r>
                    </a:p>
                    <a:p>
                      <a:r>
                        <a:rPr lang="de-DE" sz="700" b="1" dirty="0" smtClean="0">
                          <a:solidFill>
                            <a:schemeClr val="tx1"/>
                          </a:solidFill>
                        </a:rPr>
                        <a:t>1. Schicht 0 €</a:t>
                      </a: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de-DE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78226" marR="78226" marT="41459" marB="41459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958747"/>
              </p:ext>
            </p:extLst>
          </p:nvPr>
        </p:nvGraphicFramePr>
        <p:xfrm>
          <a:off x="3274" y="824398"/>
          <a:ext cx="8981457" cy="616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630"/>
                <a:gridCol w="1168950"/>
                <a:gridCol w="1482629"/>
                <a:gridCol w="1676416"/>
                <a:gridCol w="1676416"/>
                <a:gridCol w="1676416"/>
              </a:tblGrid>
              <a:tr h="288031"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Verbindliche  RZ    Regelungen  durch Bedingungen oder Zusatzerklärungen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Dynamik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Flexible Erhöhung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Zuzahlungen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700" b="1" dirty="0" smtClean="0"/>
                        <a:t>Wiederinkraftsetzung (Sonderregelungen </a:t>
                      </a:r>
                      <a:r>
                        <a:rPr lang="de-DE" sz="700" b="1" dirty="0" err="1" smtClean="0"/>
                        <a:t>bAV</a:t>
                      </a:r>
                      <a:r>
                        <a:rPr lang="de-DE" sz="700" b="1" dirty="0" smtClean="0"/>
                        <a:t> siehe Fußnote)</a:t>
                      </a:r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99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700" b="1" dirty="0" smtClean="0"/>
                        <a:t>Beitragsfreie</a:t>
                      </a:r>
                      <a:r>
                        <a:rPr lang="de-DE" sz="700" b="1" baseline="0" dirty="0" smtClean="0"/>
                        <a:t> Mindestrente pro Monat (informativ – Sonderregelung </a:t>
                      </a:r>
                      <a:r>
                        <a:rPr lang="de-DE" sz="700" b="1" baseline="0" dirty="0" err="1" smtClean="0"/>
                        <a:t>bAV</a:t>
                      </a:r>
                      <a:r>
                        <a:rPr lang="de-DE" sz="700" b="1" baseline="0" dirty="0" smtClean="0"/>
                        <a:t> siehe Fußnote)</a:t>
                      </a:r>
                      <a:endParaRPr lang="de-DE" sz="700" b="1" dirty="0" smtClean="0"/>
                    </a:p>
                    <a:p>
                      <a:endParaRPr lang="de-DE" sz="700" b="1" dirty="0"/>
                    </a:p>
                  </a:txBody>
                  <a:tcPr marL="78226" marR="78226" marT="41459" marB="41459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274" y="164112"/>
            <a:ext cx="8313142" cy="653554"/>
          </a:xfrm>
        </p:spPr>
        <p:txBody>
          <a:bodyPr/>
          <a:lstStyle/>
          <a:p>
            <a:r>
              <a:rPr lang="de-DE" b="1" dirty="0" smtClean="0"/>
              <a:t>RZ Sicherung: Bedingungsregelungen zu den Rechnungsgrundlagen (RG) </a:t>
            </a:r>
            <a:r>
              <a:rPr lang="de-DE" sz="1600" b="1" dirty="0" smtClean="0"/>
              <a:t>Volkswohl Bund (Fortsetzung)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274" y="5013176"/>
            <a:ext cx="89814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 smtClean="0"/>
              <a:t>In der </a:t>
            </a:r>
            <a:r>
              <a:rPr lang="de-DE" sz="1000" dirty="0" err="1" smtClean="0"/>
              <a:t>bAV</a:t>
            </a:r>
            <a:r>
              <a:rPr lang="de-DE" sz="1000" dirty="0" smtClean="0"/>
              <a:t> gilt abweichend:</a:t>
            </a:r>
          </a:p>
          <a:p>
            <a:r>
              <a:rPr lang="de-DE" sz="1000" dirty="0" smtClean="0"/>
              <a:t>Wiederinkraftsetzung zu den ursprünglichen Rechnungsgrundlagen bei Elternzeit (max. 3 Jahre pro Kind, Arbeitsunfähigkeit (max. 2 Jahre).   Die Wiederinkraftsetzung ist 3 Monate nach Beendigung der Elternzeit oder der AU zu beantragen.   </a:t>
            </a:r>
          </a:p>
          <a:p>
            <a:r>
              <a:rPr lang="de-DE" sz="1000" dirty="0" smtClean="0"/>
              <a:t>Aussetzung </a:t>
            </a:r>
            <a:r>
              <a:rPr lang="de-DE" sz="1000" dirty="0"/>
              <a:t>unabhängig von einer Mindestrente unbegrenzt bei fortbestehendem Arbeitsverhältnis, bei Ausscheiden 2 Jahre.</a:t>
            </a:r>
          </a:p>
          <a:p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8602266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4_Leere Präsentation">
  <a:themeElements>
    <a:clrScheme name="Leere Präsentatio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1D2D4B"/>
      </a:hlink>
      <a:folHlink>
        <a:srgbClr val="336699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1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charset="0"/>
            <a:ea typeface="ＭＳ Ｐゴシック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1" i="0" u="none" strike="noStrike" cap="none" normalizeH="0" baseline="0" smtClean="0">
            <a:ln>
              <a:noFill/>
            </a:ln>
            <a:solidFill>
              <a:srgbClr val="1D2D4B"/>
            </a:solidFill>
            <a:effectLst/>
            <a:latin typeface="Arial" charset="0"/>
            <a:ea typeface="ＭＳ Ｐゴシック" pitchFamily="-16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1D2D4B"/>
        </a:hlink>
        <a:folHlink>
          <a:srgbClr val="33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2037</Words>
  <Application>Microsoft Office PowerPoint</Application>
  <PresentationFormat>Bildschirmpräsentation (4:3)</PresentationFormat>
  <Paragraphs>458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ＭＳ Ｐゴシック</vt:lpstr>
      <vt:lpstr>Arial</vt:lpstr>
      <vt:lpstr>Calibri</vt:lpstr>
      <vt:lpstr>Webdings</vt:lpstr>
      <vt:lpstr>Wingdings</vt:lpstr>
      <vt:lpstr>4_Leere Präsentation</vt:lpstr>
      <vt:lpstr>RZ Sicherung: Bedingungsregelungen zu den Rechnungsgrundlagen (RG)  Alte Leipziger</vt:lpstr>
      <vt:lpstr>RZ Sicherung: Bedingungsregelungen zu den Rechnungsgrundlagen (RG) Allianz</vt:lpstr>
      <vt:lpstr>RZ Sicherung: Bedingungsregelungen zu den Rechnungsgrundlagen (RG) LV1871</vt:lpstr>
      <vt:lpstr>RZ Sicherung: Bedingungsregelungen zu den Rechnungsgrundlagen (RG) Nürnberger</vt:lpstr>
      <vt:lpstr>RZ Sicherung: Bedingungsregelungen zu den Rechnungsgrundlagen (RG) Stuttgarter</vt:lpstr>
      <vt:lpstr>RZ Sicherung: Bedingungsregelungen zu den Rechnungsgrundlagen (RG) Volkswohl Bund</vt:lpstr>
      <vt:lpstr>RZ Sicherung: Bedingungsregelungen zu den Rechnungsgrundlagen (RG) Volkswohl Bund (Fortsetzung)</vt:lpstr>
    </vt:vector>
  </TitlesOfParts>
  <Company>afm GmbH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RZ Sicherung: Bedingungsregelungen zu den Rechnungsgrundlagen (RG) im Marktvergleich (Stand 10.2014  bis 31.12.2014 Quellen: Versicherungsbedingungen, Tarifinformationen, allgemeine Veröffentlichungen und eigene Recherchen)</dc:title>
  <dc:creator>Frank Rehbock</dc:creator>
  <cp:lastModifiedBy>Britta Harden</cp:lastModifiedBy>
  <cp:revision>103</cp:revision>
  <cp:lastPrinted>2016-10-27T09:49:33Z</cp:lastPrinted>
  <dcterms:created xsi:type="dcterms:W3CDTF">2014-11-04T17:08:34Z</dcterms:created>
  <dcterms:modified xsi:type="dcterms:W3CDTF">2016-11-08T14:12:01Z</dcterms:modified>
</cp:coreProperties>
</file>