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2" r:id="rId5"/>
    <p:sldId id="264" r:id="rId6"/>
    <p:sldId id="263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876300"/>
            <a:chOff x="0" y="0"/>
            <a:chExt cx="5760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1600" dirty="0">
                <a:solidFill>
                  <a:srgbClr val="1D2D4B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60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1600" dirty="0">
                <a:solidFill>
                  <a:srgbClr val="1D2D4B"/>
                </a:solidFill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35" tIns="40068" rIns="80135" bIns="40068" anchor="b"/>
          <a:lstStyle/>
          <a:p>
            <a:pPr defTabSz="801688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1600" b="1" dirty="0">
                <a:solidFill>
                  <a:srgbClr val="1D2D4B"/>
                </a:solidFill>
              </a:rPr>
              <a:t>Hamburg, den </a:t>
            </a:r>
            <a:fld id="{BD7025BB-3FE1-4F24-82CA-B0231727B755}" type="datetime4">
              <a:rPr lang="de-DE" sz="1600" b="1">
                <a:solidFill>
                  <a:srgbClr val="1D2D4B"/>
                </a:solidFill>
              </a:rPr>
              <a:pPr defTabSz="801688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21. September 2016</a:t>
            </a:fld>
            <a:endParaRPr lang="de-DE" sz="1600" b="1" dirty="0">
              <a:solidFill>
                <a:srgbClr val="1D2D4B"/>
              </a:solidFill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7D15C7F9-2DFE-4842-9252-436D16D0D81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A8A01C20-2DF3-4E50-B3E1-6E5A6200448E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0F563524-CAE7-40B7-8A58-D2CE63E7E821}" type="datetimeFigureOut">
              <a:rPr lang="de-DE" sz="160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21.09.2016</a:t>
            </a:fld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ADEE6-E8A4-416C-9D59-FF677EE3185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/>
        </p:nvPicPr>
        <p:blipFill>
          <a:blip r:embed="rId6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600" dirty="0">
              <a:solidFill>
                <a:srgbClr val="1D2D4B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600" dirty="0">
              <a:solidFill>
                <a:srgbClr val="1D2D4B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0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>
                <a:solidFill>
                  <a:schemeClr val="bg2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8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05F4B8B6-6CE3-4206-9887-A9353F67036C}" type="slidenum">
              <a:rPr lang="de-DE">
                <a:solidFill>
                  <a:srgbClr val="80808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Heilmittel</a:t>
            </a:r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20369"/>
            <a:ext cx="3456384" cy="20366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feld 7"/>
          <p:cNvSpPr txBox="1"/>
          <p:nvPr/>
        </p:nvSpPr>
        <p:spPr>
          <a:xfrm>
            <a:off x="251520" y="371703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D2D4B"/>
                </a:solidFill>
              </a:rPr>
              <a:t>HanseMerkur AVB Teil II § 4 (3)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Anlage 4 § 23 Abs. 1 BBHV</a:t>
            </a:r>
            <a:endParaRPr lang="de-D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r="-258"/>
          <a:stretch>
            <a:fillRect/>
          </a:stretch>
        </p:blipFill>
        <p:spPr bwMode="auto">
          <a:xfrm>
            <a:off x="459427" y="1772819"/>
            <a:ext cx="838264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323528" y="1196752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kern="0" dirty="0">
                <a:solidFill>
                  <a:srgbClr val="1D2D4B"/>
                </a:solidFill>
                <a:cs typeface="ＭＳ Ｐゴシック"/>
              </a:rPr>
              <a:t>Laut Bundesbeihilfe: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3528" y="350100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kern="0" dirty="0">
                <a:solidFill>
                  <a:srgbClr val="1D2D4B"/>
                </a:solidFill>
                <a:cs typeface="ＭＳ Ｐゴシック"/>
              </a:rPr>
              <a:t>Laut Physiotherapeut: 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 l="257" r="257"/>
          <a:stretch>
            <a:fillRect/>
          </a:stretch>
        </p:blipFill>
        <p:spPr bwMode="auto">
          <a:xfrm>
            <a:off x="455180" y="2251471"/>
            <a:ext cx="835218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9"/>
          <p:cNvSpPr txBox="1"/>
          <p:nvPr/>
        </p:nvSpPr>
        <p:spPr>
          <a:xfrm>
            <a:off x="323528" y="413978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kern="0" dirty="0">
                <a:solidFill>
                  <a:srgbClr val="1D2D4B"/>
                </a:solidFill>
                <a:cs typeface="ＭＳ Ｐゴシック"/>
              </a:rPr>
              <a:t>Manuelle Therapie:					31,36 €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23528" y="450912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kern="0" dirty="0">
                <a:solidFill>
                  <a:srgbClr val="1D2D4B"/>
                </a:solidFill>
                <a:cs typeface="ＭＳ Ｐゴシック"/>
              </a:rPr>
              <a:t>Krankengymnastik:					28,20 €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Hilfsmittel 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5" y="1484784"/>
            <a:ext cx="8462739" cy="158262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20675" y="3789040"/>
            <a:ext cx="8462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„ funktionale Standardausführung“: z.B. bei Prothesen ist hier nicht die modernste Variante (C-leg-Prothese) erstattungsfähig.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Beispiel</a:t>
            </a:r>
            <a:endParaRPr lang="de-DE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9" y="980728"/>
            <a:ext cx="7872984" cy="5081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Zahntechnische Leistungen – Preis-Leistungsverzeichnis HanseMerkur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A8A01C20-2DF3-4E50-B3E1-6E5A6200448E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5</a:t>
            </a:fld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536" y="3717032"/>
            <a:ext cx="8748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rgbClr val="000000"/>
                </a:solidFill>
              </a:rPr>
              <a:t>Inlay</a:t>
            </a:r>
            <a:r>
              <a:rPr lang="de-DE" dirty="0" smtClean="0">
                <a:solidFill>
                  <a:srgbClr val="000000"/>
                </a:solidFill>
              </a:rPr>
              <a:t> zweiflächig </a:t>
            </a:r>
            <a:r>
              <a:rPr lang="de-DE" dirty="0">
                <a:solidFill>
                  <a:srgbClr val="000000"/>
                </a:solidFill>
              </a:rPr>
              <a:t>(Keramik)	</a:t>
            </a:r>
            <a:r>
              <a:rPr lang="de-DE" dirty="0" smtClean="0">
                <a:solidFill>
                  <a:srgbClr val="000000"/>
                </a:solidFill>
              </a:rPr>
              <a:t> Material- </a:t>
            </a:r>
            <a:r>
              <a:rPr lang="de-DE" dirty="0">
                <a:solidFill>
                  <a:srgbClr val="000000"/>
                </a:solidFill>
              </a:rPr>
              <a:t>und Laborkosten 	</a:t>
            </a:r>
            <a:r>
              <a:rPr lang="de-DE" dirty="0" smtClean="0">
                <a:solidFill>
                  <a:srgbClr val="000000"/>
                </a:solidFill>
              </a:rPr>
              <a:t>342,00 </a:t>
            </a:r>
            <a:r>
              <a:rPr lang="de-DE" dirty="0">
                <a:solidFill>
                  <a:srgbClr val="000000"/>
                </a:solidFill>
              </a:rPr>
              <a:t>€</a:t>
            </a:r>
          </a:p>
          <a:p>
            <a:endParaRPr lang="de-DE" dirty="0">
              <a:solidFill>
                <a:srgbClr val="000000"/>
              </a:solidFill>
            </a:endParaRPr>
          </a:p>
          <a:p>
            <a:r>
              <a:rPr lang="de-DE" dirty="0">
                <a:solidFill>
                  <a:srgbClr val="000000"/>
                </a:solidFill>
              </a:rPr>
              <a:t>Erstattung </a:t>
            </a:r>
            <a:r>
              <a:rPr lang="de-DE" dirty="0" smtClean="0">
                <a:solidFill>
                  <a:srgbClr val="000000"/>
                </a:solidFill>
              </a:rPr>
              <a:t>Allianz (80% von 122,39 €)			  97,91 €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 smtClean="0">
              <a:solidFill>
                <a:srgbClr val="C00000"/>
              </a:solidFill>
            </a:endParaRPr>
          </a:p>
          <a:p>
            <a:r>
              <a:rPr lang="de-DE" b="1" dirty="0" smtClean="0">
                <a:solidFill>
                  <a:srgbClr val="C00000"/>
                </a:solidFill>
              </a:rPr>
              <a:t>Eigenanteil</a:t>
            </a:r>
            <a:r>
              <a:rPr lang="de-DE" b="1" dirty="0">
                <a:solidFill>
                  <a:srgbClr val="C00000"/>
                </a:solidFill>
              </a:rPr>
              <a:t>						</a:t>
            </a:r>
            <a:r>
              <a:rPr lang="de-DE" b="1" dirty="0" smtClean="0">
                <a:solidFill>
                  <a:srgbClr val="C00000"/>
                </a:solidFill>
              </a:rPr>
              <a:t> 244,09 €</a:t>
            </a:r>
            <a:r>
              <a:rPr lang="de-DE" b="1" dirty="0">
                <a:solidFill>
                  <a:srgbClr val="000000"/>
                </a:solidFill>
              </a:rPr>
              <a:t>	</a:t>
            </a:r>
            <a:r>
              <a:rPr lang="de-DE" dirty="0">
                <a:solidFill>
                  <a:srgbClr val="000000"/>
                </a:solidFill>
              </a:rPr>
              <a:t>			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37052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5547299" cy="150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Beispiel</a:t>
            </a:r>
            <a:endParaRPr lang="de-DE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392" y="946860"/>
            <a:ext cx="7107936" cy="509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Bildschirmpräsentation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Wingdings</vt:lpstr>
      <vt:lpstr>1_Leere Präsentation</vt:lpstr>
      <vt:lpstr>Heilmittel</vt:lpstr>
      <vt:lpstr>Anlage 4 § 23 Abs. 1 BBHV</vt:lpstr>
      <vt:lpstr>Hilfsmittel </vt:lpstr>
      <vt:lpstr>Ein Beispiel</vt:lpstr>
      <vt:lpstr>Zahntechnische Leistungen – Preis-Leistungsverzeichnis HanseMerkur</vt:lpstr>
      <vt:lpstr>Ein Beispiel</vt:lpstr>
    </vt:vector>
  </TitlesOfParts>
  <Company>afm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Britta Harden</dc:creator>
  <cp:lastModifiedBy>Britta Harden</cp:lastModifiedBy>
  <cp:revision>3</cp:revision>
  <dcterms:created xsi:type="dcterms:W3CDTF">2016-07-13T08:06:01Z</dcterms:created>
  <dcterms:modified xsi:type="dcterms:W3CDTF">2016-09-21T13:45:13Z</dcterms:modified>
</cp:coreProperties>
</file>