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73" r:id="rId3"/>
  </p:sldMasterIdLst>
  <p:notesMasterIdLst>
    <p:notesMasterId r:id="rId33"/>
  </p:notesMasterIdLst>
  <p:sldIdLst>
    <p:sldId id="257" r:id="rId4"/>
    <p:sldId id="259" r:id="rId5"/>
    <p:sldId id="260" r:id="rId6"/>
    <p:sldId id="261" r:id="rId7"/>
    <p:sldId id="258" r:id="rId8"/>
    <p:sldId id="295" r:id="rId9"/>
    <p:sldId id="292" r:id="rId10"/>
    <p:sldId id="271" r:id="rId11"/>
    <p:sldId id="274" r:id="rId12"/>
    <p:sldId id="276" r:id="rId13"/>
    <p:sldId id="278" r:id="rId14"/>
    <p:sldId id="293" r:id="rId15"/>
    <p:sldId id="265" r:id="rId16"/>
    <p:sldId id="267" r:id="rId17"/>
    <p:sldId id="269" r:id="rId18"/>
    <p:sldId id="263" r:id="rId19"/>
    <p:sldId id="283" r:id="rId20"/>
    <p:sldId id="284" r:id="rId21"/>
    <p:sldId id="285" r:id="rId22"/>
    <p:sldId id="286" r:id="rId23"/>
    <p:sldId id="281" r:id="rId24"/>
    <p:sldId id="287" r:id="rId25"/>
    <p:sldId id="288" r:id="rId26"/>
    <p:sldId id="289" r:id="rId27"/>
    <p:sldId id="290" r:id="rId28"/>
    <p:sldId id="291" r:id="rId29"/>
    <p:sldId id="296" r:id="rId30"/>
    <p:sldId id="282" r:id="rId31"/>
    <p:sldId id="297" r:id="rId32"/>
  </p:sldIdLst>
  <p:sldSz cx="9144000" cy="6858000" type="screen4x3"/>
  <p:notesSz cx="6724650" cy="96805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491" autoAdjust="0"/>
  </p:normalViewPr>
  <p:slideViewPr>
    <p:cSldViewPr>
      <p:cViewPr varScale="1">
        <p:scale>
          <a:sx n="82" d="100"/>
          <a:sy n="82" d="100"/>
        </p:scale>
        <p:origin x="-181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14015" cy="484029"/>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09079" y="0"/>
            <a:ext cx="2914015" cy="484029"/>
          </a:xfrm>
          <a:prstGeom prst="rect">
            <a:avLst/>
          </a:prstGeom>
        </p:spPr>
        <p:txBody>
          <a:bodyPr vert="horz" lIns="91440" tIns="45720" rIns="91440" bIns="45720" rtlCol="0"/>
          <a:lstStyle>
            <a:lvl1pPr algn="r">
              <a:defRPr sz="1200"/>
            </a:lvl1pPr>
          </a:lstStyle>
          <a:p>
            <a:fld id="{7BAECA1C-F4C4-411F-B2F1-A72C06ABF93A}" type="datetimeFigureOut">
              <a:rPr lang="de-DE" smtClean="0"/>
              <a:t>21.06.2017</a:t>
            </a:fld>
            <a:endParaRPr lang="de-DE"/>
          </a:p>
        </p:txBody>
      </p:sp>
      <p:sp>
        <p:nvSpPr>
          <p:cNvPr id="4" name="Folienbildplatzhalter 3"/>
          <p:cNvSpPr>
            <a:spLocks noGrp="1" noRot="1" noChangeAspect="1"/>
          </p:cNvSpPr>
          <p:nvPr>
            <p:ph type="sldImg" idx="2"/>
          </p:nvPr>
        </p:nvSpPr>
        <p:spPr>
          <a:xfrm>
            <a:off x="942975" y="725488"/>
            <a:ext cx="4838700" cy="3630612"/>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2465" y="4598273"/>
            <a:ext cx="5379720" cy="4356259"/>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194866"/>
            <a:ext cx="2914015" cy="484029"/>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09079" y="9194866"/>
            <a:ext cx="2914015" cy="484029"/>
          </a:xfrm>
          <a:prstGeom prst="rect">
            <a:avLst/>
          </a:prstGeom>
        </p:spPr>
        <p:txBody>
          <a:bodyPr vert="horz" lIns="91440" tIns="45720" rIns="91440" bIns="45720" rtlCol="0" anchor="b"/>
          <a:lstStyle>
            <a:lvl1pPr algn="r">
              <a:defRPr sz="1200"/>
            </a:lvl1pPr>
          </a:lstStyle>
          <a:p>
            <a:fld id="{346643E4-7EBB-42BD-AE9A-EB9FE489E49B}" type="slidenum">
              <a:rPr lang="de-DE" smtClean="0"/>
              <a:t>‹Nr.›</a:t>
            </a:fld>
            <a:endParaRPr lang="de-DE"/>
          </a:p>
        </p:txBody>
      </p:sp>
    </p:spTree>
    <p:extLst>
      <p:ext uri="{BB962C8B-B14F-4D97-AF65-F5344CB8AC3E}">
        <p14:creationId xmlns:p14="http://schemas.microsoft.com/office/powerpoint/2010/main" val="2425959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Was denkst du,</a:t>
            </a:r>
            <a:r>
              <a:rPr lang="de-DE" baseline="0" dirty="0" smtClean="0"/>
              <a:t> wenn du die Begriffe </a:t>
            </a:r>
            <a:r>
              <a:rPr lang="de-DE" b="1" baseline="0" dirty="0" smtClean="0"/>
              <a:t>fondsgebundene LV, </a:t>
            </a:r>
            <a:r>
              <a:rPr lang="de-DE" b="1" baseline="0" dirty="0" err="1" smtClean="0"/>
              <a:t>Endalter</a:t>
            </a:r>
            <a:r>
              <a:rPr lang="de-DE" b="1" baseline="0" dirty="0" smtClean="0"/>
              <a:t> 100 </a:t>
            </a:r>
            <a:r>
              <a:rPr lang="de-DE" baseline="0" dirty="0" smtClean="0"/>
              <a:t>oder </a:t>
            </a:r>
            <a:r>
              <a:rPr lang="de-DE" b="1" baseline="0" dirty="0" smtClean="0"/>
              <a:t>Einmalbeitragsprodukt</a:t>
            </a:r>
            <a:endParaRPr lang="de-DE" b="1" dirty="0" smtClean="0"/>
          </a:p>
          <a:p>
            <a:endParaRPr lang="de-DE" dirty="0" smtClean="0"/>
          </a:p>
          <a:p>
            <a:r>
              <a:rPr lang="de-DE" dirty="0" smtClean="0"/>
              <a:t>Mit </a:t>
            </a:r>
            <a:r>
              <a:rPr lang="de-DE" dirty="0" err="1" smtClean="0"/>
              <a:t>WeitBlick</a:t>
            </a:r>
            <a:r>
              <a:rPr lang="de-DE" dirty="0" smtClean="0"/>
              <a:t> erschließen</a:t>
            </a:r>
            <a:r>
              <a:rPr lang="de-DE" baseline="0" dirty="0" smtClean="0"/>
              <a:t> wir einen neuen Markt, auf dem wir bisher noch nicht tätig waren: </a:t>
            </a:r>
            <a:r>
              <a:rPr lang="de-DE" b="1" baseline="0" dirty="0" smtClean="0"/>
              <a:t>Steueroptimierte Vermögensübertrag</a:t>
            </a:r>
          </a:p>
          <a:p>
            <a:endParaRPr lang="de-DE" b="1" baseline="0" dirty="0" smtClean="0"/>
          </a:p>
          <a:p>
            <a:r>
              <a:rPr lang="de-DE" baseline="0" dirty="0" smtClean="0"/>
              <a:t>Mit </a:t>
            </a:r>
            <a:r>
              <a:rPr lang="de-DE" baseline="0" dirty="0" err="1" smtClean="0"/>
              <a:t>WeitBlick</a:t>
            </a:r>
            <a:r>
              <a:rPr lang="de-DE" baseline="0" dirty="0" smtClean="0"/>
              <a:t> bringen wir eine neue Produktkategorie auf den Markt, in der wir bisher nicht vertreten sind: </a:t>
            </a:r>
            <a:r>
              <a:rPr lang="de-DE" b="1" baseline="0" dirty="0" smtClean="0"/>
              <a:t>Fondsgebundene</a:t>
            </a:r>
            <a:r>
              <a:rPr lang="de-DE" baseline="0" dirty="0" smtClean="0"/>
              <a:t> </a:t>
            </a:r>
            <a:r>
              <a:rPr lang="de-DE" b="1" baseline="0" dirty="0" smtClean="0"/>
              <a:t>Lebensversicherungen</a:t>
            </a:r>
          </a:p>
          <a:p>
            <a:endParaRPr lang="de-DE" b="1" baseline="0" dirty="0" smtClean="0"/>
          </a:p>
          <a:p>
            <a:r>
              <a:rPr lang="de-DE" baseline="0" dirty="0" smtClean="0"/>
              <a:t>Mit </a:t>
            </a:r>
            <a:r>
              <a:rPr lang="de-DE" baseline="0" dirty="0" err="1" smtClean="0"/>
              <a:t>WeitBlick</a:t>
            </a:r>
            <a:r>
              <a:rPr lang="de-DE" baseline="0" dirty="0" smtClean="0"/>
              <a:t> haben wir einen neuen Produktnamen, der sich zum einen deutlich von unseren ratierlichen Produktnamen abhebt, aber zusammen mit </a:t>
            </a:r>
            <a:r>
              <a:rPr lang="de-DE" baseline="0" dirty="0" err="1" smtClean="0"/>
              <a:t>ParkAllee</a:t>
            </a:r>
            <a:r>
              <a:rPr lang="de-DE" baseline="0" dirty="0" smtClean="0"/>
              <a:t> eine Einheit bildet hinsichtlich der Zielgruppe und der Einmalbeitragsprodukte: </a:t>
            </a:r>
            <a:r>
              <a:rPr lang="de-DE" b="1" baseline="0" dirty="0" err="1" smtClean="0"/>
              <a:t>WeitBlick</a:t>
            </a:r>
            <a:endParaRPr lang="de-DE" b="1" baseline="0" dirty="0" smtClean="0"/>
          </a:p>
        </p:txBody>
      </p:sp>
      <p:sp>
        <p:nvSpPr>
          <p:cNvPr id="4" name="Foliennummernplatzhalter 3"/>
          <p:cNvSpPr>
            <a:spLocks noGrp="1"/>
          </p:cNvSpPr>
          <p:nvPr>
            <p:ph type="sldNum" sz="quarter" idx="10"/>
          </p:nvPr>
        </p:nvSpPr>
        <p:spPr/>
        <p:txBody>
          <a:bodyPr/>
          <a:lstStyle/>
          <a:p>
            <a:fld id="{346643E4-7EBB-42BD-AE9A-EB9FE489E49B}" type="slidenum">
              <a:rPr lang="de-DE" smtClean="0"/>
              <a:t>1</a:t>
            </a:fld>
            <a:endParaRPr lang="de-DE"/>
          </a:p>
        </p:txBody>
      </p:sp>
    </p:spTree>
    <p:extLst>
      <p:ext uri="{BB962C8B-B14F-4D97-AF65-F5344CB8AC3E}">
        <p14:creationId xmlns:p14="http://schemas.microsoft.com/office/powerpoint/2010/main" val="132085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10</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lvl="2" indent="-285750">
              <a:buClr>
                <a:srgbClr val="F1CA00"/>
              </a:buClr>
              <a:buFont typeface="Arial" panose="020B0604020202020204" pitchFamily="34" charset="0"/>
              <a:buChar char="•"/>
            </a:pPr>
            <a:r>
              <a:rPr lang="en-US" sz="1600" dirty="0" err="1" smtClean="0">
                <a:solidFill>
                  <a:srgbClr val="002060"/>
                </a:solidFill>
              </a:rPr>
              <a:t>Bei</a:t>
            </a:r>
            <a:r>
              <a:rPr lang="en-US" sz="1600" dirty="0" smtClean="0">
                <a:solidFill>
                  <a:srgbClr val="002060"/>
                </a:solidFill>
              </a:rPr>
              <a:t> </a:t>
            </a:r>
            <a:r>
              <a:rPr lang="en-US" sz="1600" dirty="0" err="1" smtClean="0">
                <a:solidFill>
                  <a:srgbClr val="002060"/>
                </a:solidFill>
              </a:rPr>
              <a:t>WeitBlick</a:t>
            </a:r>
            <a:r>
              <a:rPr lang="en-US" sz="1600" dirty="0" smtClean="0">
                <a:solidFill>
                  <a:srgbClr val="002060"/>
                </a:solidFill>
              </a:rPr>
              <a:t> </a:t>
            </a:r>
            <a:r>
              <a:rPr lang="en-US" sz="1600" dirty="0" err="1" smtClean="0">
                <a:solidFill>
                  <a:srgbClr val="002060"/>
                </a:solidFill>
              </a:rPr>
              <a:t>handelt</a:t>
            </a:r>
            <a:r>
              <a:rPr lang="en-US" sz="1600" dirty="0" smtClean="0">
                <a:solidFill>
                  <a:srgbClr val="002060"/>
                </a:solidFill>
              </a:rPr>
              <a:t> </a:t>
            </a:r>
            <a:r>
              <a:rPr lang="en-US" sz="1600" dirty="0" err="1" smtClean="0">
                <a:solidFill>
                  <a:srgbClr val="002060"/>
                </a:solidFill>
              </a:rPr>
              <a:t>es</a:t>
            </a:r>
            <a:r>
              <a:rPr lang="en-US" sz="1600" dirty="0" smtClean="0">
                <a:solidFill>
                  <a:srgbClr val="002060"/>
                </a:solidFill>
              </a:rPr>
              <a:t> </a:t>
            </a:r>
            <a:r>
              <a:rPr lang="en-US" sz="1600" dirty="0" err="1" smtClean="0">
                <a:solidFill>
                  <a:srgbClr val="002060"/>
                </a:solidFill>
              </a:rPr>
              <a:t>sich</a:t>
            </a:r>
            <a:r>
              <a:rPr lang="en-US" sz="1600" dirty="0" smtClean="0">
                <a:solidFill>
                  <a:srgbClr val="002060"/>
                </a:solidFill>
              </a:rPr>
              <a:t> </a:t>
            </a:r>
            <a:r>
              <a:rPr lang="en-US" sz="1600" dirty="0" err="1" smtClean="0">
                <a:solidFill>
                  <a:srgbClr val="002060"/>
                </a:solidFill>
              </a:rPr>
              <a:t>ausschließlich</a:t>
            </a:r>
            <a:r>
              <a:rPr lang="en-US" sz="1600" dirty="0" smtClean="0">
                <a:solidFill>
                  <a:srgbClr val="002060"/>
                </a:solidFill>
              </a:rPr>
              <a:t> um </a:t>
            </a:r>
            <a:r>
              <a:rPr lang="en-US" sz="1600" dirty="0" err="1" smtClean="0">
                <a:solidFill>
                  <a:srgbClr val="002060"/>
                </a:solidFill>
              </a:rPr>
              <a:t>ein</a:t>
            </a:r>
            <a:r>
              <a:rPr lang="en-US" sz="1600" dirty="0" smtClean="0">
                <a:solidFill>
                  <a:srgbClr val="002060"/>
                </a:solidFill>
              </a:rPr>
              <a:t> </a:t>
            </a:r>
            <a:r>
              <a:rPr lang="en-US" sz="1600" b="1" dirty="0" err="1" smtClean="0">
                <a:solidFill>
                  <a:srgbClr val="002060"/>
                </a:solidFill>
              </a:rPr>
              <a:t>Einmalbeitragsprodukt</a:t>
            </a:r>
            <a:endParaRPr lang="en-US" sz="1600" b="1" dirty="0" smtClean="0">
              <a:solidFill>
                <a:srgbClr val="002060"/>
              </a:solidFill>
            </a:endParaRPr>
          </a:p>
          <a:p>
            <a:pPr marL="285750" lvl="2" indent="-285750">
              <a:buClr>
                <a:srgbClr val="F1CA00"/>
              </a:buClr>
              <a:buFont typeface="Arial" panose="020B0604020202020204" pitchFamily="34" charset="0"/>
              <a:buChar char="•"/>
            </a:pPr>
            <a:r>
              <a:rPr lang="en-US" sz="1600" dirty="0" smtClean="0">
                <a:solidFill>
                  <a:srgbClr val="002060"/>
                </a:solidFill>
              </a:rPr>
              <a:t>Der </a:t>
            </a:r>
            <a:r>
              <a:rPr lang="en-US" sz="1600" dirty="0" err="1" smtClean="0">
                <a:solidFill>
                  <a:srgbClr val="002060"/>
                </a:solidFill>
              </a:rPr>
              <a:t>Einmalbeitrag</a:t>
            </a:r>
            <a:r>
              <a:rPr lang="en-US" sz="1600" dirty="0" smtClean="0">
                <a:solidFill>
                  <a:srgbClr val="002060"/>
                </a:solidFill>
              </a:rPr>
              <a:t> muss </a:t>
            </a:r>
            <a:r>
              <a:rPr lang="en-US" sz="1600" dirty="0" err="1" smtClean="0">
                <a:solidFill>
                  <a:srgbClr val="002060"/>
                </a:solidFill>
              </a:rPr>
              <a:t>mindestens</a:t>
            </a:r>
            <a:r>
              <a:rPr lang="en-US" sz="1600" dirty="0" smtClean="0">
                <a:solidFill>
                  <a:srgbClr val="002060"/>
                </a:solidFill>
              </a:rPr>
              <a:t> </a:t>
            </a:r>
            <a:r>
              <a:rPr lang="en-US" sz="1600" b="1" dirty="0" smtClean="0">
                <a:solidFill>
                  <a:srgbClr val="002060"/>
                </a:solidFill>
              </a:rPr>
              <a:t>25.000 Euro </a:t>
            </a:r>
            <a:r>
              <a:rPr lang="en-US" sz="1600" dirty="0" err="1" smtClean="0">
                <a:solidFill>
                  <a:srgbClr val="002060"/>
                </a:solidFill>
              </a:rPr>
              <a:t>betragen</a:t>
            </a:r>
            <a:endParaRPr lang="de-DE" sz="1600" dirty="0" smtClean="0">
              <a:solidFill>
                <a:srgbClr val="002060"/>
              </a:solidFill>
            </a:endParaRPr>
          </a:p>
          <a:p>
            <a:pPr marL="285750" lvl="2" indent="-285750">
              <a:buClr>
                <a:srgbClr val="F1CA00"/>
              </a:buClr>
              <a:buFont typeface="Arial" panose="020B0604020202020204" pitchFamily="34" charset="0"/>
              <a:buChar char="•"/>
            </a:pPr>
            <a:r>
              <a:rPr lang="de-DE" sz="1600" dirty="0" smtClean="0">
                <a:solidFill>
                  <a:srgbClr val="002060"/>
                </a:solidFill>
              </a:rPr>
              <a:t>Ab einem Vertragswert von 2.500.000 Euro erfolgt eine Gesundheitsprüfung. Angebote sind ausschließlich intern kalkulierbar</a:t>
            </a:r>
          </a:p>
          <a:p>
            <a:pPr marL="285750" lvl="2" indent="-285750">
              <a:buClr>
                <a:srgbClr val="F1CA00"/>
              </a:buClr>
              <a:buFont typeface="Arial" panose="020B0604020202020204" pitchFamily="34" charset="0"/>
              <a:buChar char="•"/>
            </a:pPr>
            <a:r>
              <a:rPr lang="de-DE" sz="1600" dirty="0" smtClean="0">
                <a:solidFill>
                  <a:srgbClr val="002060"/>
                </a:solidFill>
              </a:rPr>
              <a:t>Maximaler Eimalbeitrag 5.000.000 Euro</a:t>
            </a:r>
          </a:p>
          <a:p>
            <a:pPr marL="285750" lvl="2" indent="-285750">
              <a:buClr>
                <a:srgbClr val="F1CA00"/>
              </a:buClr>
              <a:buFont typeface="Arial" panose="020B0604020202020204" pitchFamily="34" charset="0"/>
              <a:buChar char="•"/>
            </a:pPr>
            <a:r>
              <a:rPr lang="en-US" sz="1600" dirty="0" err="1" smtClean="0">
                <a:solidFill>
                  <a:srgbClr val="002060"/>
                </a:solidFill>
              </a:rPr>
              <a:t>Zuzahlungen</a:t>
            </a:r>
            <a:r>
              <a:rPr lang="en-US" sz="1600" dirty="0" smtClean="0">
                <a:solidFill>
                  <a:srgbClr val="002060"/>
                </a:solidFill>
              </a:rPr>
              <a:t> </a:t>
            </a:r>
            <a:r>
              <a:rPr lang="en-US" sz="1600" dirty="0" err="1" smtClean="0">
                <a:solidFill>
                  <a:srgbClr val="002060"/>
                </a:solidFill>
              </a:rPr>
              <a:t>können</a:t>
            </a:r>
            <a:r>
              <a:rPr lang="en-US" sz="1600" dirty="0" smtClean="0">
                <a:solidFill>
                  <a:srgbClr val="002060"/>
                </a:solidFill>
              </a:rPr>
              <a:t> </a:t>
            </a:r>
            <a:r>
              <a:rPr lang="en-US" sz="1600" dirty="0" err="1" smtClean="0">
                <a:solidFill>
                  <a:srgbClr val="002060"/>
                </a:solidFill>
              </a:rPr>
              <a:t>bis</a:t>
            </a:r>
            <a:r>
              <a:rPr lang="en-US" sz="1600" dirty="0" smtClean="0">
                <a:solidFill>
                  <a:srgbClr val="002060"/>
                </a:solidFill>
              </a:rPr>
              <a:t> </a:t>
            </a:r>
            <a:r>
              <a:rPr lang="en-US" sz="1600" dirty="0" err="1" smtClean="0">
                <a:solidFill>
                  <a:srgbClr val="002060"/>
                </a:solidFill>
              </a:rPr>
              <a:t>spätestens</a:t>
            </a:r>
            <a:r>
              <a:rPr lang="en-US" sz="1600" dirty="0" smtClean="0">
                <a:solidFill>
                  <a:srgbClr val="002060"/>
                </a:solidFill>
              </a:rPr>
              <a:t> </a:t>
            </a:r>
            <a:r>
              <a:rPr lang="en-US" sz="1600" dirty="0" err="1" smtClean="0">
                <a:solidFill>
                  <a:srgbClr val="002060"/>
                </a:solidFill>
              </a:rPr>
              <a:t>einen</a:t>
            </a:r>
            <a:r>
              <a:rPr lang="en-US" sz="1600" dirty="0" smtClean="0">
                <a:solidFill>
                  <a:srgbClr val="002060"/>
                </a:solidFill>
              </a:rPr>
              <a:t> </a:t>
            </a:r>
            <a:r>
              <a:rPr lang="en-US" sz="1600" dirty="0" err="1" smtClean="0">
                <a:solidFill>
                  <a:srgbClr val="002060"/>
                </a:solidFill>
              </a:rPr>
              <a:t>Monat</a:t>
            </a:r>
            <a:r>
              <a:rPr lang="en-US" sz="1600" dirty="0" smtClean="0">
                <a:solidFill>
                  <a:srgbClr val="002060"/>
                </a:solidFill>
              </a:rPr>
              <a:t> </a:t>
            </a:r>
            <a:r>
              <a:rPr lang="en-US" sz="1600" dirty="0" err="1" smtClean="0">
                <a:solidFill>
                  <a:srgbClr val="002060"/>
                </a:solidFill>
              </a:rPr>
              <a:t>vor</a:t>
            </a:r>
            <a:r>
              <a:rPr lang="en-US" sz="1600" dirty="0" smtClean="0">
                <a:solidFill>
                  <a:srgbClr val="002060"/>
                </a:solidFill>
              </a:rPr>
              <a:t> </a:t>
            </a:r>
            <a:r>
              <a:rPr lang="en-US" sz="1600" dirty="0" err="1" smtClean="0">
                <a:solidFill>
                  <a:srgbClr val="002060"/>
                </a:solidFill>
              </a:rPr>
              <a:t>Ablauf</a:t>
            </a:r>
            <a:r>
              <a:rPr lang="en-US" sz="1600" dirty="0" smtClean="0">
                <a:solidFill>
                  <a:srgbClr val="002060"/>
                </a:solidFill>
              </a:rPr>
              <a:t> des </a:t>
            </a:r>
            <a:r>
              <a:rPr lang="en-US" sz="1600" dirty="0" err="1" smtClean="0">
                <a:solidFill>
                  <a:srgbClr val="002060"/>
                </a:solidFill>
              </a:rPr>
              <a:t>Vertrags</a:t>
            </a:r>
            <a:r>
              <a:rPr lang="en-US" sz="1600" dirty="0" smtClean="0">
                <a:solidFill>
                  <a:srgbClr val="002060"/>
                </a:solidFill>
              </a:rPr>
              <a:t> </a:t>
            </a:r>
            <a:r>
              <a:rPr lang="en-US" sz="1600" dirty="0" err="1" smtClean="0">
                <a:solidFill>
                  <a:srgbClr val="002060"/>
                </a:solidFill>
              </a:rPr>
              <a:t>getätigt</a:t>
            </a:r>
            <a:r>
              <a:rPr lang="en-US" sz="1600" dirty="0" smtClean="0">
                <a:solidFill>
                  <a:srgbClr val="002060"/>
                </a:solidFill>
              </a:rPr>
              <a:t> </a:t>
            </a:r>
            <a:r>
              <a:rPr lang="en-US" sz="1600" dirty="0" err="1" smtClean="0">
                <a:solidFill>
                  <a:srgbClr val="002060"/>
                </a:solidFill>
              </a:rPr>
              <a:t>werden</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Zuzahlungen</a:t>
            </a:r>
            <a:r>
              <a:rPr lang="en-US" sz="1600" dirty="0" smtClean="0">
                <a:solidFill>
                  <a:srgbClr val="002060"/>
                </a:solidFill>
              </a:rPr>
              <a:t> </a:t>
            </a:r>
            <a:r>
              <a:rPr lang="en-US" sz="1600" dirty="0" err="1" smtClean="0">
                <a:solidFill>
                  <a:srgbClr val="002060"/>
                </a:solidFill>
              </a:rPr>
              <a:t>sind</a:t>
            </a:r>
            <a:r>
              <a:rPr lang="en-US" sz="1600" dirty="0" smtClean="0">
                <a:solidFill>
                  <a:srgbClr val="002060"/>
                </a:solidFill>
              </a:rPr>
              <a:t> </a:t>
            </a:r>
            <a:r>
              <a:rPr lang="en-US" sz="1600" dirty="0" err="1" smtClean="0">
                <a:solidFill>
                  <a:srgbClr val="002060"/>
                </a:solidFill>
              </a:rPr>
              <a:t>monatlich</a:t>
            </a:r>
            <a:r>
              <a:rPr lang="en-US" sz="1600" dirty="0" smtClean="0">
                <a:solidFill>
                  <a:srgbClr val="002060"/>
                </a:solidFill>
              </a:rPr>
              <a:t> </a:t>
            </a:r>
            <a:r>
              <a:rPr lang="en-US" sz="1600" dirty="0" err="1" smtClean="0">
                <a:solidFill>
                  <a:srgbClr val="002060"/>
                </a:solidFill>
              </a:rPr>
              <a:t>möglich</a:t>
            </a:r>
            <a:r>
              <a:rPr lang="en-US" sz="1600" dirty="0" smtClean="0">
                <a:solidFill>
                  <a:srgbClr val="002060"/>
                </a:solidFill>
              </a:rPr>
              <a:t>, maximal </a:t>
            </a:r>
            <a:r>
              <a:rPr lang="en-US" sz="1600" dirty="0" err="1" smtClean="0">
                <a:solidFill>
                  <a:srgbClr val="002060"/>
                </a:solidFill>
              </a:rPr>
              <a:t>eine</a:t>
            </a:r>
            <a:r>
              <a:rPr lang="en-US" sz="1600" dirty="0" smtClean="0">
                <a:solidFill>
                  <a:srgbClr val="002060"/>
                </a:solidFill>
              </a:rPr>
              <a:t> </a:t>
            </a:r>
            <a:r>
              <a:rPr lang="en-US" sz="1600" dirty="0" err="1" smtClean="0">
                <a:solidFill>
                  <a:srgbClr val="002060"/>
                </a:solidFill>
              </a:rPr>
              <a:t>Zuzahlung</a:t>
            </a:r>
            <a:r>
              <a:rPr lang="en-US" sz="1600" dirty="0" smtClean="0">
                <a:solidFill>
                  <a:srgbClr val="002060"/>
                </a:solidFill>
              </a:rPr>
              <a:t> pro </a:t>
            </a:r>
            <a:r>
              <a:rPr lang="en-US" sz="1600" dirty="0" err="1" smtClean="0">
                <a:solidFill>
                  <a:srgbClr val="002060"/>
                </a:solidFill>
              </a:rPr>
              <a:t>Monat</a:t>
            </a:r>
            <a:r>
              <a:rPr lang="en-US" sz="1600" dirty="0" smtClean="0">
                <a:solidFill>
                  <a:srgbClr val="002060"/>
                </a:solidFill>
              </a:rPr>
              <a:t> </a:t>
            </a:r>
          </a:p>
          <a:p>
            <a:pPr marL="285750" lvl="2" indent="-285750">
              <a:buClr>
                <a:srgbClr val="F1CA00"/>
              </a:buClr>
              <a:buFont typeface="Arial" panose="020B0604020202020204" pitchFamily="34" charset="0"/>
              <a:buChar char="•"/>
            </a:pPr>
            <a:r>
              <a:rPr lang="en-US" sz="1600" dirty="0" err="1" smtClean="0">
                <a:solidFill>
                  <a:srgbClr val="002060"/>
                </a:solidFill>
              </a:rPr>
              <a:t>Jede</a:t>
            </a:r>
            <a:r>
              <a:rPr lang="en-US" sz="1600" dirty="0" smtClean="0">
                <a:solidFill>
                  <a:srgbClr val="002060"/>
                </a:solidFill>
              </a:rPr>
              <a:t> </a:t>
            </a:r>
            <a:r>
              <a:rPr lang="en-US" sz="1600" dirty="0" err="1" smtClean="0">
                <a:solidFill>
                  <a:srgbClr val="002060"/>
                </a:solidFill>
              </a:rPr>
              <a:t>Zuzahlung</a:t>
            </a:r>
            <a:r>
              <a:rPr lang="en-US" sz="1600" dirty="0" smtClean="0">
                <a:solidFill>
                  <a:srgbClr val="002060"/>
                </a:solidFill>
              </a:rPr>
              <a:t> muss </a:t>
            </a:r>
            <a:r>
              <a:rPr lang="en-US" sz="1600" dirty="0" err="1" smtClean="0">
                <a:solidFill>
                  <a:srgbClr val="002060"/>
                </a:solidFill>
              </a:rPr>
              <a:t>mindestens</a:t>
            </a:r>
            <a:r>
              <a:rPr lang="en-US" sz="1600" dirty="0" smtClean="0">
                <a:solidFill>
                  <a:srgbClr val="002060"/>
                </a:solidFill>
              </a:rPr>
              <a:t> 5.000 Euro </a:t>
            </a:r>
            <a:r>
              <a:rPr lang="en-US" sz="1600" dirty="0" err="1" smtClean="0">
                <a:solidFill>
                  <a:srgbClr val="002060"/>
                </a:solidFill>
              </a:rPr>
              <a:t>betragen</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Für</a:t>
            </a:r>
            <a:r>
              <a:rPr lang="en-US" sz="1600" dirty="0" smtClean="0">
                <a:solidFill>
                  <a:srgbClr val="002060"/>
                </a:solidFill>
              </a:rPr>
              <a:t> </a:t>
            </a:r>
            <a:r>
              <a:rPr lang="en-US" sz="1600" dirty="0" err="1" smtClean="0">
                <a:solidFill>
                  <a:srgbClr val="002060"/>
                </a:solidFill>
              </a:rPr>
              <a:t>jede</a:t>
            </a:r>
            <a:r>
              <a:rPr lang="en-US" sz="1600" dirty="0" smtClean="0">
                <a:solidFill>
                  <a:srgbClr val="002060"/>
                </a:solidFill>
              </a:rPr>
              <a:t> </a:t>
            </a:r>
            <a:r>
              <a:rPr lang="en-US" sz="1600" dirty="0" err="1" smtClean="0">
                <a:solidFill>
                  <a:srgbClr val="002060"/>
                </a:solidFill>
              </a:rPr>
              <a:t>Zuzahlung</a:t>
            </a:r>
            <a:r>
              <a:rPr lang="en-US" sz="1600" dirty="0" smtClean="0">
                <a:solidFill>
                  <a:srgbClr val="002060"/>
                </a:solidFill>
              </a:rPr>
              <a:t> </a:t>
            </a:r>
            <a:r>
              <a:rPr lang="en-US" sz="1600" dirty="0" err="1" smtClean="0">
                <a:solidFill>
                  <a:srgbClr val="002060"/>
                </a:solidFill>
              </a:rPr>
              <a:t>ergibt</a:t>
            </a:r>
            <a:r>
              <a:rPr lang="en-US" sz="1600" dirty="0" smtClean="0">
                <a:solidFill>
                  <a:srgbClr val="002060"/>
                </a:solidFill>
              </a:rPr>
              <a:t> </a:t>
            </a:r>
            <a:r>
              <a:rPr lang="en-US" sz="1600" dirty="0" err="1" smtClean="0">
                <a:solidFill>
                  <a:srgbClr val="002060"/>
                </a:solidFill>
              </a:rPr>
              <a:t>sich</a:t>
            </a:r>
            <a:r>
              <a:rPr lang="en-US" sz="1600" dirty="0" smtClean="0">
                <a:solidFill>
                  <a:srgbClr val="002060"/>
                </a:solidFill>
              </a:rPr>
              <a:t> </a:t>
            </a:r>
            <a:r>
              <a:rPr lang="en-US" sz="1600" dirty="0" err="1" smtClean="0">
                <a:solidFill>
                  <a:srgbClr val="002060"/>
                </a:solidFill>
              </a:rPr>
              <a:t>ein</a:t>
            </a:r>
            <a:r>
              <a:rPr lang="en-US" sz="1600" dirty="0" smtClean="0">
                <a:solidFill>
                  <a:srgbClr val="002060"/>
                </a:solidFill>
              </a:rPr>
              <a:t> </a:t>
            </a:r>
            <a:r>
              <a:rPr lang="en-US" sz="1600" dirty="0" err="1" smtClean="0">
                <a:solidFill>
                  <a:srgbClr val="002060"/>
                </a:solidFill>
              </a:rPr>
              <a:t>zusätzlicher</a:t>
            </a:r>
            <a:r>
              <a:rPr lang="en-US" sz="1600" dirty="0" smtClean="0">
                <a:solidFill>
                  <a:srgbClr val="002060"/>
                </a:solidFill>
              </a:rPr>
              <a:t> </a:t>
            </a:r>
            <a:r>
              <a:rPr lang="en-US" sz="1600" dirty="0" err="1" smtClean="0">
                <a:solidFill>
                  <a:srgbClr val="002060"/>
                </a:solidFill>
              </a:rPr>
              <a:t>Hinterbliebenenschutz</a:t>
            </a:r>
            <a:r>
              <a:rPr lang="en-US" sz="1600" dirty="0" smtClean="0">
                <a:solidFill>
                  <a:srgbClr val="002060"/>
                </a:solidFill>
              </a:rPr>
              <a:t> und </a:t>
            </a:r>
            <a:r>
              <a:rPr lang="en-US" sz="1600" dirty="0" err="1" smtClean="0">
                <a:solidFill>
                  <a:srgbClr val="002060"/>
                </a:solidFill>
              </a:rPr>
              <a:t>eine</a:t>
            </a:r>
            <a:r>
              <a:rPr lang="en-US" sz="1600" dirty="0" smtClean="0">
                <a:solidFill>
                  <a:srgbClr val="002060"/>
                </a:solidFill>
              </a:rPr>
              <a:t> </a:t>
            </a:r>
            <a:r>
              <a:rPr lang="en-US" sz="1600" dirty="0" err="1" smtClean="0">
                <a:solidFill>
                  <a:srgbClr val="002060"/>
                </a:solidFill>
              </a:rPr>
              <a:t>eigene</a:t>
            </a:r>
            <a:r>
              <a:rPr lang="en-US" sz="1600" dirty="0" smtClean="0">
                <a:solidFill>
                  <a:srgbClr val="002060"/>
                </a:solidFill>
              </a:rPr>
              <a:t> </a:t>
            </a:r>
            <a:r>
              <a:rPr lang="en-US" sz="1600" dirty="0" err="1" smtClean="0">
                <a:solidFill>
                  <a:srgbClr val="002060"/>
                </a:solidFill>
              </a:rPr>
              <a:t>Wartezeit</a:t>
            </a:r>
            <a:r>
              <a:rPr lang="en-US" sz="1600" dirty="0" smtClean="0">
                <a:solidFill>
                  <a:srgbClr val="002060"/>
                </a:solidFill>
              </a:rPr>
              <a:t> von </a:t>
            </a:r>
            <a:r>
              <a:rPr lang="en-US" sz="1600" dirty="0" err="1" smtClean="0">
                <a:solidFill>
                  <a:srgbClr val="002060"/>
                </a:solidFill>
              </a:rPr>
              <a:t>fünf</a:t>
            </a:r>
            <a:r>
              <a:rPr lang="en-US" sz="1600" dirty="0" smtClean="0">
                <a:solidFill>
                  <a:srgbClr val="002060"/>
                </a:solidFill>
              </a:rPr>
              <a:t> </a:t>
            </a:r>
            <a:r>
              <a:rPr lang="en-US" sz="1600" dirty="0" err="1" smtClean="0">
                <a:solidFill>
                  <a:srgbClr val="002060"/>
                </a:solidFill>
              </a:rPr>
              <a:t>Jahren</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Aus</a:t>
            </a:r>
            <a:r>
              <a:rPr lang="en-US" sz="1600" dirty="0" smtClean="0">
                <a:solidFill>
                  <a:srgbClr val="002060"/>
                </a:solidFill>
              </a:rPr>
              <a:t> der </a:t>
            </a:r>
            <a:r>
              <a:rPr lang="en-US" sz="1600" dirty="0" err="1" smtClean="0">
                <a:solidFill>
                  <a:srgbClr val="002060"/>
                </a:solidFill>
              </a:rPr>
              <a:t>Zuzahlung</a:t>
            </a:r>
            <a:r>
              <a:rPr lang="en-US" sz="1600" dirty="0" smtClean="0">
                <a:solidFill>
                  <a:srgbClr val="002060"/>
                </a:solidFill>
              </a:rPr>
              <a:t> </a:t>
            </a:r>
            <a:r>
              <a:rPr lang="en-US" sz="1600" dirty="0" err="1" smtClean="0">
                <a:solidFill>
                  <a:srgbClr val="002060"/>
                </a:solidFill>
              </a:rPr>
              <a:t>werden</a:t>
            </a:r>
            <a:r>
              <a:rPr lang="en-US" sz="1600" dirty="0" smtClean="0">
                <a:solidFill>
                  <a:srgbClr val="002060"/>
                </a:solidFill>
              </a:rPr>
              <a:t> </a:t>
            </a:r>
            <a:r>
              <a:rPr lang="en-US" sz="1600" dirty="0" err="1" smtClean="0">
                <a:solidFill>
                  <a:srgbClr val="002060"/>
                </a:solidFill>
              </a:rPr>
              <a:t>Abschluss</a:t>
            </a:r>
            <a:r>
              <a:rPr lang="en-US" sz="1600" dirty="0" smtClean="0">
                <a:solidFill>
                  <a:srgbClr val="002060"/>
                </a:solidFill>
              </a:rPr>
              <a:t>- und </a:t>
            </a:r>
            <a:r>
              <a:rPr lang="en-US" sz="1600" dirty="0" err="1" smtClean="0">
                <a:solidFill>
                  <a:srgbClr val="002060"/>
                </a:solidFill>
              </a:rPr>
              <a:t>Vertriebskosten</a:t>
            </a:r>
            <a:r>
              <a:rPr lang="en-US" sz="1600" dirty="0" smtClean="0">
                <a:solidFill>
                  <a:srgbClr val="002060"/>
                </a:solidFill>
              </a:rPr>
              <a:t> </a:t>
            </a:r>
            <a:r>
              <a:rPr lang="en-US" sz="1600" dirty="0" err="1" smtClean="0">
                <a:solidFill>
                  <a:srgbClr val="002060"/>
                </a:solidFill>
              </a:rPr>
              <a:t>entnommen</a:t>
            </a:r>
            <a:endParaRPr lang="en-US" sz="1600" dirty="0" smtClean="0">
              <a:solidFill>
                <a:srgbClr val="002060"/>
              </a:solidFill>
            </a:endParaRPr>
          </a:p>
          <a:p>
            <a:pPr marL="285750" lvl="2" indent="-285750">
              <a:buClr>
                <a:srgbClr val="F1CA00"/>
              </a:buClr>
              <a:buFont typeface="Arial" panose="020B0604020202020204" pitchFamily="34" charset="0"/>
              <a:buChar char="•"/>
            </a:pPr>
            <a:r>
              <a:rPr lang="de-DE" sz="1600" dirty="0" smtClean="0">
                <a:solidFill>
                  <a:srgbClr val="002060"/>
                </a:solidFill>
              </a:rPr>
              <a:t>Zuzahlung kann der Kunden auf die verschiedenen Fonds verteilen oder es erfolgt eine Verteilung entsprechende dem Verhältnis des Fondsvermögens zum Zeitpunkt der Zuzahlung </a:t>
            </a:r>
          </a:p>
          <a:p>
            <a:pPr marL="285750" lvl="2" indent="-285750">
              <a:buClr>
                <a:srgbClr val="F1CA00"/>
              </a:buClr>
              <a:buFont typeface="Arial" panose="020B0604020202020204" pitchFamily="34" charset="0"/>
              <a:buChar char="•"/>
            </a:pPr>
            <a:r>
              <a:rPr lang="de-DE" sz="1600" dirty="0" smtClean="0">
                <a:solidFill>
                  <a:srgbClr val="002060"/>
                </a:solidFill>
              </a:rPr>
              <a:t>Wenn der Gesamtbeitrag im Vertrag durch eine Zuzahlung 2,5 Millionen Euro übersteigt, so wird die Gesundheitsprüfung ausgelöst </a:t>
            </a:r>
            <a:endParaRPr lang="en-US" sz="1600" dirty="0" smtClean="0">
              <a:solidFill>
                <a:srgbClr val="002060"/>
              </a:solidFill>
            </a:endParaRPr>
          </a:p>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11</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u="sng" dirty="0" smtClean="0">
                <a:solidFill>
                  <a:srgbClr val="0065A4"/>
                </a:solidFill>
              </a:rPr>
              <a:t>Vermögensübertragung</a:t>
            </a:r>
          </a:p>
          <a:p>
            <a:pPr marL="0" indent="0">
              <a:buFontTx/>
              <a:buNone/>
            </a:pPr>
            <a:r>
              <a:rPr lang="de-DE" sz="1800" dirty="0" smtClean="0">
                <a:solidFill>
                  <a:srgbClr val="002663"/>
                </a:solidFill>
                <a:cs typeface="Arial" pitchFamily="34" charset="0"/>
              </a:rPr>
              <a:t>Die</a:t>
            </a:r>
            <a:r>
              <a:rPr lang="de-DE" sz="1800" baseline="0" dirty="0" smtClean="0">
                <a:solidFill>
                  <a:srgbClr val="002663"/>
                </a:solidFill>
                <a:cs typeface="Arial" pitchFamily="34" charset="0"/>
              </a:rPr>
              <a:t> „Erben &amp; Schenken“-Kundengruppe ist der eigentliche Grund für die Entwicklung von </a:t>
            </a:r>
            <a:r>
              <a:rPr lang="de-DE" sz="1800" baseline="0" dirty="0" err="1" smtClean="0">
                <a:solidFill>
                  <a:srgbClr val="002663"/>
                </a:solidFill>
                <a:cs typeface="Arial" pitchFamily="34" charset="0"/>
              </a:rPr>
              <a:t>WeitBlick</a:t>
            </a:r>
            <a:r>
              <a:rPr lang="de-DE" sz="1800" baseline="0" dirty="0" smtClean="0">
                <a:solidFill>
                  <a:srgbClr val="002663"/>
                </a:solidFill>
                <a:cs typeface="Arial" pitchFamily="34" charset="0"/>
              </a:rPr>
              <a:t>. Konzipiert wurde der Tarif für vermögende Kunden. Im Rahmen von „</a:t>
            </a:r>
            <a:r>
              <a:rPr lang="de-DE" sz="1800" b="1" baseline="0" dirty="0" smtClean="0">
                <a:solidFill>
                  <a:srgbClr val="002663"/>
                </a:solidFill>
                <a:cs typeface="Arial" pitchFamily="34" charset="0"/>
              </a:rPr>
              <a:t>Erben und Schenken</a:t>
            </a:r>
            <a:r>
              <a:rPr lang="de-DE" sz="1800" baseline="0" dirty="0" smtClean="0">
                <a:solidFill>
                  <a:srgbClr val="002663"/>
                </a:solidFill>
                <a:cs typeface="Arial" pitchFamily="34" charset="0"/>
              </a:rPr>
              <a:t>“ können Kunden Teile Ihres Vermögens steueroptimiert übertragen. Vermarktet wird diese Möglichkeit als </a:t>
            </a:r>
            <a:r>
              <a:rPr lang="de-DE" sz="1800" b="1" baseline="0" dirty="0" smtClean="0">
                <a:solidFill>
                  <a:srgbClr val="002663"/>
                </a:solidFill>
                <a:cs typeface="Arial" pitchFamily="34" charset="0"/>
              </a:rPr>
              <a:t>Familien Option</a:t>
            </a:r>
            <a:r>
              <a:rPr lang="de-DE" sz="1800" baseline="0" dirty="0" smtClean="0">
                <a:solidFill>
                  <a:srgbClr val="002663"/>
                </a:solidFill>
                <a:cs typeface="Arial" pitchFamily="34" charset="0"/>
              </a:rPr>
              <a:t>. Kennzeichen dafür mehrere Versicherungsnehmer oder versicherte Personen.</a:t>
            </a:r>
            <a:endParaRPr lang="de-DE" sz="1800" dirty="0" smtClean="0">
              <a:solidFill>
                <a:srgbClr val="002663"/>
              </a:solidFill>
              <a:cs typeface="Arial" pitchFamily="34" charset="0"/>
            </a:endParaRP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Bei </a:t>
            </a:r>
            <a:r>
              <a:rPr lang="de-DE" b="1" baseline="0" dirty="0" smtClean="0">
                <a:latin typeface="Arial" panose="020B0604020202020204" pitchFamily="34" charset="0"/>
                <a:cs typeface="Arial" panose="020B0604020202020204" pitchFamily="34" charset="0"/>
              </a:rPr>
              <a:t>2 VN </a:t>
            </a:r>
            <a:r>
              <a:rPr lang="de-DE" b="0" baseline="0" dirty="0" smtClean="0">
                <a:latin typeface="Arial" panose="020B0604020202020204" pitchFamily="34" charset="0"/>
                <a:cs typeface="Arial" panose="020B0604020202020204" pitchFamily="34" charset="0"/>
              </a:rPr>
              <a:t>wird der Vertrag %-</a:t>
            </a:r>
            <a:r>
              <a:rPr lang="de-DE" b="0" baseline="0" dirty="0" err="1" smtClean="0">
                <a:latin typeface="Arial" panose="020B0604020202020204" pitchFamily="34" charset="0"/>
                <a:cs typeface="Arial" panose="020B0604020202020204" pitchFamily="34" charset="0"/>
              </a:rPr>
              <a:t>ual</a:t>
            </a:r>
            <a:r>
              <a:rPr lang="de-DE" b="0" baseline="0" dirty="0" smtClean="0">
                <a:latin typeface="Arial" panose="020B0604020202020204" pitchFamily="34" charset="0"/>
                <a:cs typeface="Arial" panose="020B0604020202020204" pitchFamily="34" charset="0"/>
              </a:rPr>
              <a:t> aufgeteilt auf 2 Personen. </a:t>
            </a:r>
            <a:r>
              <a:rPr lang="de-DE" b="1" baseline="0" dirty="0" smtClean="0">
                <a:latin typeface="Arial" panose="020B0604020202020204" pitchFamily="34" charset="0"/>
                <a:cs typeface="Arial" panose="020B0604020202020204" pitchFamily="34" charset="0"/>
              </a:rPr>
              <a:t>Klassische Variante ist die 1% / 99% Aufteilung</a:t>
            </a:r>
            <a:r>
              <a:rPr lang="de-DE" b="0" baseline="0" dirty="0" smtClean="0">
                <a:latin typeface="Arial" panose="020B0604020202020204" pitchFamily="34" charset="0"/>
                <a:cs typeface="Arial" panose="020B0604020202020204" pitchFamily="34" charset="0"/>
              </a:rPr>
              <a:t>. Damit wird (fast) das gesamte Geld als Schenkung übertragen, aber durch die 1% VN-Eigenschaft kann der Beschenkte nicht ohne Zustimmung des anderen über das Geld z.B. in Form von Teilauszahlungen verfügen.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Wären durch die Schenkung Freibeträge (Schenkungsteuer) überschritten kann auch eine andere Aufteilung der VN-Anteile gewählt werden. Nach 10 Jahren gelten die Freibeträge neu und der Vertrag kann dann auch neu aufgeteilt werden.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Mit </a:t>
            </a:r>
            <a:r>
              <a:rPr lang="de-DE" b="1" baseline="0" dirty="0" smtClean="0">
                <a:latin typeface="Arial" panose="020B0604020202020204" pitchFamily="34" charset="0"/>
                <a:cs typeface="Arial" panose="020B0604020202020204" pitchFamily="34" charset="0"/>
              </a:rPr>
              <a:t>2 VP</a:t>
            </a:r>
            <a:r>
              <a:rPr lang="de-DE" b="0" baseline="0" dirty="0" smtClean="0">
                <a:latin typeface="Arial" panose="020B0604020202020204" pitchFamily="34" charset="0"/>
                <a:cs typeface="Arial" panose="020B0604020202020204" pitchFamily="34" charset="0"/>
              </a:rPr>
              <a:t> kann eine generationenübergreifende Finanzplanung gestaltet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dirty="0" smtClean="0">
                <a:solidFill>
                  <a:srgbClr val="872075"/>
                </a:solidFill>
              </a:rPr>
              <a:t>Lange Laufzeit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dirty="0" smtClean="0">
                <a:solidFill>
                  <a:srgbClr val="872075"/>
                </a:solidFill>
              </a:rPr>
              <a:t>Das</a:t>
            </a:r>
            <a:r>
              <a:rPr lang="de-DE" sz="1200" b="0" u="none" baseline="0" dirty="0" smtClean="0">
                <a:solidFill>
                  <a:srgbClr val="872075"/>
                </a:solidFill>
              </a:rPr>
              <a:t> ist hier kein Nachteil. Während der Kunde bei Versicherungen die lange Laufzeit oft als Nachteil sieht, ist es hier ein Vorteil.</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Das </a:t>
            </a:r>
            <a:r>
              <a:rPr lang="de-DE" sz="1200" b="0" u="none" baseline="0" dirty="0" err="1" smtClean="0">
                <a:solidFill>
                  <a:srgbClr val="872075"/>
                </a:solidFill>
              </a:rPr>
              <a:t>Endalter</a:t>
            </a:r>
            <a:r>
              <a:rPr lang="de-DE" sz="1200" b="0" u="none" baseline="0" dirty="0" smtClean="0">
                <a:solidFill>
                  <a:srgbClr val="872075"/>
                </a:solidFill>
              </a:rPr>
              <a:t> 100 ist KEIN MUSS, aber eine Empfehlung. Denn der Kunde kann dann jederzeit über sein Geld verfügen und auch ohne Stornoabschlag kündigen. Bis an sein Lebensende – sollte er vor dem 100. Geburtstag sterben.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Wer also ein </a:t>
            </a:r>
            <a:r>
              <a:rPr lang="de-DE" sz="1200" b="0" u="none" baseline="0" dirty="0" err="1" smtClean="0">
                <a:solidFill>
                  <a:srgbClr val="872075"/>
                </a:solidFill>
              </a:rPr>
              <a:t>Endalter</a:t>
            </a:r>
            <a:r>
              <a:rPr lang="de-DE" sz="1200" b="0" u="none" baseline="0" dirty="0" smtClean="0">
                <a:solidFill>
                  <a:srgbClr val="872075"/>
                </a:solidFill>
              </a:rPr>
              <a:t> &lt; 100 Jahre wählt, beschränkt sich selbst in der Flexibilität!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Trotzdem muss mit dem Thema sensibel umgegangen werden. Denn viele Kunden sehen LVs als langfristig gebunden an und deshalb unattraktiv.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Möglicher Argumentationsansatz: Wenn man die Frage stellt, mit welcher Laufzeit die Kunden ein Fondsdepot abschließen, wird die Antwort „KEINE“ sein. Richtig. Und diesem Modell kommen wir mit Alter 100 sehr nahe!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1200" cap="none" spc="0" normalizeH="0" baseline="0" noProof="0" dirty="0" smtClean="0">
              <a:ln>
                <a:noFill/>
              </a:ln>
              <a:solidFill>
                <a:srgbClr val="872075"/>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Steuervorteile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dirty="0" smtClean="0">
                <a:solidFill>
                  <a:srgbClr val="001F53"/>
                </a:solidFill>
                <a:cs typeface="Arial" pitchFamily="34" charset="0"/>
              </a:rPr>
              <a:t>Weitblick</a:t>
            </a:r>
            <a:r>
              <a:rPr lang="de-DE" sz="1200" b="0" baseline="0" dirty="0" smtClean="0">
                <a:solidFill>
                  <a:srgbClr val="001F53"/>
                </a:solidFill>
                <a:cs typeface="Arial" pitchFamily="34" charset="0"/>
              </a:rPr>
              <a:t> bietet die Steuervorteile einer LV oder RV. Darüber hinaus aber auch zusätzlich die Möglichkeit, Erbschaft- oder Schenkungsteuer zu optimieren.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einer Vertragsgestaltung über 2 VN und/oder 2 VP können individuelle Konstellationen genutzt werden, die zu einer Steuerersparnis führen. Es sind alle Kombination von 2 VN/1 VP über1 VN/2 VP bis hin zu 2VN/2VP möglich.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2 Vertragspartnern (2 VN) ist auch die Aufteilung 1% - 99% freiwählbar. Dadurch kann auch hier die vertragliche Gestaltung individuell an die persönliche Situation steueroptimiert angepasst werden.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050" b="1"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Welche steuerlichen</a:t>
            </a:r>
            <a:r>
              <a:rPr lang="de-DE" sz="1050" b="0" u="none" baseline="0" dirty="0" smtClean="0">
                <a:solidFill>
                  <a:srgbClr val="872075"/>
                </a:solidFill>
              </a:rPr>
              <a:t> Vorteile exakt genutzt werden können und wie der Vertrag genau gestaltet werden muss, sollte mit dem Steuerberater besprochen werden. Denn nur er darf hinsichtlich des Themas Steuern beraten.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Hinterbliebenen-Absicherung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Mit</a:t>
            </a:r>
            <a:r>
              <a:rPr lang="de-DE" sz="1050" b="0" u="none" baseline="0" dirty="0" smtClean="0">
                <a:solidFill>
                  <a:srgbClr val="872075"/>
                </a:solidFill>
              </a:rPr>
              <a:t> Sicherheit eines der wenigen Features, die nicht im Mittelpunkt stehen. Damit eine lange Laufzeit (&gt; Alter 85 bei einer Rentenversicherung) zur Verfügung steht und der automatische Auszahlplan nicht mit einer Rentenzahlung verbunden wird, muss das Konstrukt einer LV als Basis dienen. Hierbei ist nicht die Langlebigkeit das entscheidende Kriterium, sondern der Todesfallschutz während der </a:t>
            </a:r>
            <a:r>
              <a:rPr lang="de-DE" sz="1050" b="0" u="none" baseline="0" dirty="0" err="1" smtClean="0">
                <a:solidFill>
                  <a:srgbClr val="872075"/>
                </a:solidFill>
              </a:rPr>
              <a:t>Aufschubzeit</a:t>
            </a:r>
            <a:r>
              <a:rPr lang="de-DE" sz="1050" b="0" u="none" baseline="0" dirty="0" smtClean="0">
                <a:solidFill>
                  <a:srgbClr val="872075"/>
                </a:solidFill>
              </a:rPr>
              <a:t>. Damit dieser (und die Kosten dafür) möglichst gering ausfallen, wurden die steuerlichen Mindestanforderungen berücksichtigt.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Bei Tod der VP in den ersten 5 Jahren wird das aktuelle Guthaben ausgezahlt.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Ab dem 6. Jahr beginnt der Todesfallschutz mit zunächst 110% des Fondsguthabens. Dieser sinkt dann jährlich bis zum Laufzeitende in gleichen Schritten bis auf 100% des Zeitwertes.</a:t>
            </a:r>
            <a:endParaRPr lang="de-DE" sz="1050" b="0" i="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a:p>
            <a:endParaRPr lang="de-DE" b="0" baseline="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u="sng" kern="600" spc="-40" dirty="0" smtClean="0">
                <a:solidFill>
                  <a:srgbClr val="0093D0"/>
                </a:solidFill>
              </a:rPr>
              <a:t>Flexibler Auszahlungsplan</a:t>
            </a:r>
          </a:p>
          <a:p>
            <a:r>
              <a:rPr lang="de-DE" b="0" baseline="0" dirty="0" smtClean="0">
                <a:latin typeface="Arial" panose="020B0604020202020204" pitchFamily="34" charset="0"/>
                <a:cs typeface="Arial" panose="020B0604020202020204" pitchFamily="34" charset="0"/>
              </a:rPr>
              <a:t>Viele </a:t>
            </a:r>
            <a:r>
              <a:rPr lang="de-DE" b="0" baseline="0" dirty="0" err="1" smtClean="0">
                <a:latin typeface="Arial" panose="020B0604020202020204" pitchFamily="34" charset="0"/>
                <a:cs typeface="Arial" panose="020B0604020202020204" pitchFamily="34" charset="0"/>
              </a:rPr>
              <a:t>ParkAllee</a:t>
            </a:r>
            <a:r>
              <a:rPr lang="de-DE" b="0" baseline="0" dirty="0" smtClean="0">
                <a:latin typeface="Arial" panose="020B0604020202020204" pitchFamily="34" charset="0"/>
                <a:cs typeface="Arial" panose="020B0604020202020204" pitchFamily="34" charset="0"/>
              </a:rPr>
              <a:t> Kunden fragen nach flexiblen Auszahlungen. Bisher mussten alle darauf verwiesen werden, dass jede Teilauszahlung separat beantragt werden muss.</a:t>
            </a:r>
          </a:p>
          <a:p>
            <a:r>
              <a:rPr lang="de-DE" b="0" baseline="0" dirty="0" err="1" smtClean="0">
                <a:latin typeface="Arial" panose="020B0604020202020204" pitchFamily="34" charset="0"/>
                <a:cs typeface="Arial" panose="020B0604020202020204" pitchFamily="34" charset="0"/>
              </a:rPr>
              <a:t>WeitBlick</a:t>
            </a:r>
            <a:r>
              <a:rPr lang="de-DE" b="0" baseline="0" dirty="0" smtClean="0">
                <a:latin typeface="Arial" panose="020B0604020202020204" pitchFamily="34" charset="0"/>
                <a:cs typeface="Arial" panose="020B0604020202020204" pitchFamily="34" charset="0"/>
              </a:rPr>
              <a:t> bietet die Lösung dafür mit dem </a:t>
            </a:r>
            <a:r>
              <a:rPr lang="de-DE" b="1" baseline="0" dirty="0" smtClean="0">
                <a:latin typeface="Arial" panose="020B0604020202020204" pitchFamily="34" charset="0"/>
                <a:cs typeface="Arial" panose="020B0604020202020204" pitchFamily="34" charset="0"/>
              </a:rPr>
              <a:t>automatischen Auszahlplan</a:t>
            </a:r>
            <a:r>
              <a:rPr lang="de-DE" b="0" baseline="0" dirty="0" smtClean="0">
                <a:latin typeface="Arial" panose="020B0604020202020204" pitchFamily="34" charset="0"/>
                <a:cs typeface="Arial" panose="020B0604020202020204" pitchFamily="34" charset="0"/>
              </a:rPr>
              <a:t>. Dieser ist ab dem 2. Monat möglich und </a:t>
            </a:r>
          </a:p>
          <a:p>
            <a:endParaRPr lang="de-DE" b="0" baseline="0" dirty="0" smtClean="0">
              <a:latin typeface="Arial" panose="020B0604020202020204" pitchFamily="34" charset="0"/>
              <a:cs typeface="Arial" panose="020B0604020202020204" pitchFamily="34" charset="0"/>
            </a:endParaRPr>
          </a:p>
          <a:p>
            <a:pPr marL="171450" indent="-171450">
              <a:buFontTx/>
              <a:buChar char="-"/>
            </a:pPr>
            <a:r>
              <a:rPr lang="de-DE" b="0" baseline="0" dirty="0" smtClean="0">
                <a:latin typeface="Arial" panose="020B0604020202020204" pitchFamily="34" charset="0"/>
                <a:cs typeface="Arial" panose="020B0604020202020204" pitchFamily="34" charset="0"/>
              </a:rPr>
              <a:t>flexibel zu vereinbaren und zu verändern </a:t>
            </a:r>
            <a:r>
              <a:rPr lang="de-DE" sz="1000" dirty="0" smtClean="0">
                <a:solidFill>
                  <a:srgbClr val="002663"/>
                </a:solidFill>
                <a:cs typeface="Arial" pitchFamily="34" charset="0"/>
              </a:rPr>
              <a:t>(bei Vertragsbeginn oder während der Laufzeit)</a:t>
            </a:r>
          </a:p>
          <a:p>
            <a:pPr marL="171450" indent="-171450">
              <a:buFontTx/>
              <a:buChar char="-"/>
            </a:pPr>
            <a:r>
              <a:rPr lang="de-DE" sz="1200" dirty="0" smtClean="0">
                <a:solidFill>
                  <a:srgbClr val="002663"/>
                </a:solidFill>
                <a:cs typeface="Arial" pitchFamily="34" charset="0"/>
              </a:rPr>
              <a:t>möglich in monatlichen, viertel-, halb-, oder jährlichen Intervallen</a:t>
            </a:r>
          </a:p>
          <a:p>
            <a:pPr marL="171450" indent="-171450">
              <a:buFontTx/>
              <a:buChar char="-"/>
            </a:pPr>
            <a:r>
              <a:rPr lang="de-DE" sz="1200" dirty="0" smtClean="0">
                <a:solidFill>
                  <a:srgbClr val="002663"/>
                </a:solidFill>
                <a:cs typeface="Arial" pitchFamily="34" charset="0"/>
              </a:rPr>
              <a:t>kann auch während Start- oder Ablaufmanagement erfolgen (dazu später</a:t>
            </a:r>
            <a:r>
              <a:rPr lang="de-DE" sz="1200" baseline="0" dirty="0" smtClean="0">
                <a:solidFill>
                  <a:srgbClr val="002663"/>
                </a:solidFill>
                <a:cs typeface="Arial" pitchFamily="34" charset="0"/>
              </a:rPr>
              <a:t> mehr)</a:t>
            </a:r>
            <a:endParaRPr lang="de-DE" sz="1200" dirty="0" smtClean="0">
              <a:solidFill>
                <a:srgbClr val="002663"/>
              </a:solidFill>
              <a:cs typeface="Arial" pitchFamily="34" charset="0"/>
            </a:endParaRPr>
          </a:p>
          <a:p>
            <a:pPr marL="171450" indent="-171450">
              <a:buFontTx/>
              <a:buChar char="-"/>
            </a:pPr>
            <a:r>
              <a:rPr lang="de-DE" sz="1200" dirty="0" smtClean="0">
                <a:solidFill>
                  <a:srgbClr val="002663"/>
                </a:solidFill>
                <a:cs typeface="Arial" pitchFamily="34" charset="0"/>
              </a:rPr>
              <a:t>ein Minimum Restguthaben zum Ende des Auszahlplans ist nicht erforderlich, der Auszahlplan muss aber finanzierbar sein (Hochrechnung mit 0% abzüglich aller Kosten).</a:t>
            </a:r>
          </a:p>
          <a:p>
            <a:pPr marL="171450" indent="-171450">
              <a:buFontTx/>
              <a:buChar char="-"/>
            </a:pPr>
            <a:r>
              <a:rPr lang="de-DE" sz="1200" dirty="0" smtClean="0">
                <a:solidFill>
                  <a:srgbClr val="002663"/>
                </a:solidFill>
                <a:cs typeface="Arial" pitchFamily="34" charset="0"/>
              </a:rPr>
              <a:t>im Jahresbrief wird der Kunde darauf hingewiesen, wenn voraussichtlich im folgenden Jahr das Guthaben aufgebraucht ist.</a:t>
            </a:r>
          </a:p>
          <a:p>
            <a:pPr marL="171450" indent="-171450">
              <a:buFontTx/>
              <a:buChar char="-"/>
            </a:pPr>
            <a:r>
              <a:rPr lang="de-DE" sz="1200" dirty="0" smtClean="0">
                <a:solidFill>
                  <a:srgbClr val="002663"/>
                </a:solidFill>
                <a:cs typeface="Arial" pitchFamily="34" charset="0"/>
              </a:rPr>
              <a:t>Entnahme aus Fonds erfolgt proportional entsprechend des Investments.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baseline="0" dirty="0" smtClean="0">
                <a:solidFill>
                  <a:srgbClr val="872075"/>
                </a:solidFill>
              </a:rPr>
              <a:t>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Um das Risiko eines Vermögensverlustes (durch Kursabfall direkt nach der Investition) zu verringern, kann das Startmanagement gewählt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Dabei wird nicht von Beginn an das gesamte Geld in die gewünschten Fonds investiert, sondern zunächst einmal in den defensiven Fonds: ARGBS.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Monatlich wird dann das Kapital automatisch in die gewählten Fonds umgeschichtet. Den Zeitraum zwischen 1 und 3 Jahren kann der Kunde selbst bestimmen.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Zuzahlungen werden in das laufende Startmanagement integriert, wenn sie in den ARGBS fließen. Es kann aber auch direkt in Zielfonds investiert werden. Diese müssen nicht der ursprünglichen Allokation entsprechen.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none" baseline="0" dirty="0" smtClean="0">
                <a:solidFill>
                  <a:srgbClr val="872075"/>
                </a:solidFill>
              </a:rPr>
              <a:t>	HINTERGRUNDINFOS</a:t>
            </a:r>
            <a:r>
              <a:rPr lang="de-DE" sz="1200" b="0" u="none" baseline="0" dirty="0" smtClean="0">
                <a:solidFill>
                  <a:srgbClr val="872075"/>
                </a:solidFill>
              </a:rPr>
              <a:t> zum 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Während des Startmanagements sind </a:t>
            </a:r>
            <a:r>
              <a:rPr lang="de-DE" sz="1200" b="0" u="none" baseline="0" dirty="0" err="1" smtClean="0">
                <a:solidFill>
                  <a:srgbClr val="872075"/>
                </a:solidFill>
              </a:rPr>
              <a:t>Shifts</a:t>
            </a:r>
            <a:r>
              <a:rPr lang="de-DE" sz="1200" b="0" u="none" baseline="0" dirty="0" smtClean="0">
                <a:solidFill>
                  <a:srgbClr val="872075"/>
                </a:solidFill>
              </a:rPr>
              <a:t> nicht möglich.</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Das Umschichten erfolgt immer am ersten </a:t>
            </a:r>
            <a:r>
              <a:rPr lang="de-DE" sz="1200" b="0" u="none" baseline="0" dirty="0" err="1" smtClean="0">
                <a:solidFill>
                  <a:srgbClr val="872075"/>
                </a:solidFill>
              </a:rPr>
              <a:t>Banktag</a:t>
            </a:r>
            <a:r>
              <a:rPr lang="de-DE" sz="1200" b="0" u="none" baseline="0" dirty="0" smtClean="0">
                <a:solidFill>
                  <a:srgbClr val="872075"/>
                </a:solidFill>
              </a:rPr>
              <a:t> des Monats, zum ersten Mal im Monat nach dem </a:t>
            </a:r>
            <a:r>
              <a:rPr lang="de-DE" sz="1200" b="0" u="none" baseline="0" dirty="0" err="1" smtClean="0">
                <a:solidFill>
                  <a:srgbClr val="872075"/>
                </a:solidFill>
              </a:rPr>
              <a:t>Beginnmonat</a:t>
            </a:r>
            <a:r>
              <a:rPr lang="de-DE" sz="1200" b="0" u="none" baseline="0" dirty="0" smtClean="0">
                <a:solidFill>
                  <a:srgbClr val="872075"/>
                </a:solidFill>
              </a:rPr>
              <a: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Wenn bei einer Zuzahlung auch in den ARGBS  investiert wird, dann bleibt der gewünschte Anteil darin investiert und wird nicht umgeschichtet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Investmentintelligenz</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Bei der Fondsauswahl haben wir uns bei der Idee der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ParkAllee</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komfort</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bedient: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285750" lvl="1" indent="-285750" eaLnBrk="1" hangingPunct="1">
              <a:lnSpc>
                <a:spcPts val="1700"/>
              </a:lnSpc>
              <a:buClr>
                <a:srgbClr val="F1CA00"/>
              </a:buClr>
              <a:buFont typeface="Arial" panose="020B0604020202020204" pitchFamily="34" charset="0"/>
              <a:buChar char="•"/>
            </a:pPr>
            <a:r>
              <a:rPr lang="en-US" altLang="de-DE" sz="1600" b="0" dirty="0" smtClean="0">
                <a:solidFill>
                  <a:srgbClr val="001F53"/>
                </a:solidFill>
                <a:cs typeface="Arial" pitchFamily="34" charset="0"/>
                <a:sym typeface="Arial" pitchFamily="34" charset="0"/>
              </a:rPr>
              <a:t>STANDARD LIFE </a:t>
            </a:r>
            <a:r>
              <a:rPr lang="en-US" altLang="de-DE" sz="1600" b="0" dirty="0" err="1" smtClean="0">
                <a:solidFill>
                  <a:srgbClr val="001F53"/>
                </a:solidFill>
                <a:cs typeface="Arial" pitchFamily="34" charset="0"/>
                <a:sym typeface="Arial" pitchFamily="34" charset="0"/>
              </a:rPr>
              <a:t>MyFolio</a:t>
            </a:r>
            <a:r>
              <a:rPr lang="en-US" altLang="de-DE" sz="1600" b="0" dirty="0" smtClean="0">
                <a:solidFill>
                  <a:srgbClr val="001F53"/>
                </a:solidFill>
                <a:cs typeface="Arial" pitchFamily="34" charset="0"/>
                <a:sym typeface="Arial" pitchFamily="34" charset="0"/>
              </a:rPr>
              <a:t> (SLI managed, </a:t>
            </a:r>
            <a:r>
              <a:rPr lang="en-US" altLang="de-DE" sz="1600" b="0" dirty="0" err="1" smtClean="0">
                <a:solidFill>
                  <a:srgbClr val="001F53"/>
                </a:solidFill>
                <a:cs typeface="Arial" pitchFamily="34" charset="0"/>
                <a:sym typeface="Arial" pitchFamily="34" charset="0"/>
              </a:rPr>
              <a:t>Passiv</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focussed</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MultiManager</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Fonds</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Defensiv</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Substanz</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Balance </a:t>
            </a: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Chance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ChancePlus</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Global Absolute Return Strategies</a:t>
            </a:r>
            <a:br>
              <a:rPr lang="en-US" altLang="de-DE" sz="1600" b="0" dirty="0" smtClean="0">
                <a:solidFill>
                  <a:srgbClr val="001F53"/>
                </a:solidFill>
                <a:cs typeface="Arial" pitchFamily="34" charset="0"/>
                <a:sym typeface="Arial" pitchFamily="34" charset="0"/>
              </a:rPr>
            </a:b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Absolute Return Global Bond Strategie (ARGBS)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Global Focus </a:t>
            </a:r>
            <a:r>
              <a:rPr lang="de-DE" sz="1600" b="0" dirty="0" err="1" smtClean="0">
                <a:solidFill>
                  <a:srgbClr val="001F53"/>
                </a:solidFill>
                <a:cs typeface="Arial" pitchFamily="34" charset="0"/>
              </a:rPr>
              <a:t>Strategies</a:t>
            </a:r>
            <a:r>
              <a:rPr lang="de-DE" sz="1600" b="0" dirty="0" smtClean="0">
                <a:solidFill>
                  <a:srgbClr val="001F53"/>
                </a:solidFill>
                <a:cs typeface="Arial" pitchFamily="34" charset="0"/>
              </a:rPr>
              <a:t> (GFS)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Enhanced </a:t>
            </a:r>
            <a:r>
              <a:rPr lang="de-DE" sz="1600" b="0" dirty="0" err="1" smtClean="0">
                <a:solidFill>
                  <a:srgbClr val="001F53"/>
                </a:solidFill>
                <a:cs typeface="Arial" pitchFamily="34" charset="0"/>
              </a:rPr>
              <a:t>Diversification</a:t>
            </a:r>
            <a:r>
              <a:rPr lang="de-DE" sz="1600" b="0" dirty="0" smtClean="0">
                <a:solidFill>
                  <a:srgbClr val="001F53"/>
                </a:solidFill>
                <a:cs typeface="Arial" pitchFamily="34" charset="0"/>
              </a:rPr>
              <a:t> Multi-Asset (EDMA)</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de-DE" sz="1600" b="0" dirty="0" err="1" smtClean="0">
                <a:solidFill>
                  <a:srgbClr val="001F53"/>
                </a:solidFill>
                <a:cs typeface="Arial" pitchFamily="34" charset="0"/>
              </a:rPr>
              <a:t>Advised</a:t>
            </a:r>
            <a:r>
              <a:rPr lang="de-DE" sz="1600" b="0" dirty="0" smtClean="0">
                <a:solidFill>
                  <a:srgbClr val="001F53"/>
                </a:solidFill>
                <a:cs typeface="Arial" pitchFamily="34" charset="0"/>
              </a:rPr>
              <a:t> Portfolios</a:t>
            </a:r>
          </a:p>
          <a:p>
            <a:pPr marL="266700" indent="-266700" eaLnBrk="1" hangingPunct="1">
              <a:lnSpc>
                <a:spcPts val="1700"/>
              </a:lnSpc>
              <a:buClr>
                <a:srgbClr val="F1CA00"/>
              </a:buClr>
              <a:buFont typeface="Arial" pitchFamily="34" charset="0"/>
              <a:buChar char="•"/>
            </a:pPr>
            <a:endParaRPr lang="de-DE" sz="1600" b="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u="sng" dirty="0" smtClean="0">
                <a:solidFill>
                  <a:srgbClr val="872075"/>
                </a:solidFill>
              </a:rPr>
              <a:t>Einmalbeitragsprodukt</a:t>
            </a:r>
            <a:endParaRPr lang="de-DE" sz="1600" dirty="0" smtClean="0">
              <a:solidFill>
                <a:srgbClr val="872075"/>
              </a:solidFill>
            </a:endParaRPr>
          </a:p>
          <a:p>
            <a:r>
              <a:rPr lang="de-DE" sz="1600" dirty="0" smtClean="0">
                <a:latin typeface="Arial" panose="020B0604020202020204" pitchFamily="34" charset="0"/>
                <a:cs typeface="Arial" panose="020B0604020202020204" pitchFamily="34" charset="0"/>
              </a:rPr>
              <a:t>Wie </a:t>
            </a:r>
            <a:r>
              <a:rPr lang="de-DE" sz="1600" dirty="0" err="1" smtClean="0">
                <a:latin typeface="Arial" panose="020B0604020202020204" pitchFamily="34" charset="0"/>
                <a:cs typeface="Arial" panose="020B0604020202020204" pitchFamily="34" charset="0"/>
              </a:rPr>
              <a:t>ParkAllee</a:t>
            </a:r>
            <a:r>
              <a:rPr lang="de-DE" sz="1600" baseline="0" dirty="0" smtClean="0">
                <a:latin typeface="Arial" panose="020B0604020202020204" pitchFamily="34" charset="0"/>
                <a:cs typeface="Arial" panose="020B0604020202020204" pitchFamily="34" charset="0"/>
              </a:rPr>
              <a:t> ist </a:t>
            </a:r>
            <a:r>
              <a:rPr lang="de-DE" sz="1600" baseline="0" dirty="0" err="1" smtClean="0">
                <a:latin typeface="Arial" panose="020B0604020202020204" pitchFamily="34" charset="0"/>
                <a:cs typeface="Arial" panose="020B0604020202020204" pitchFamily="34" charset="0"/>
              </a:rPr>
              <a:t>WeitBlick</a:t>
            </a:r>
            <a:r>
              <a:rPr lang="de-DE" sz="1600" baseline="0" dirty="0" smtClean="0">
                <a:latin typeface="Arial" panose="020B0604020202020204" pitchFamily="34" charset="0"/>
                <a:cs typeface="Arial" panose="020B0604020202020204" pitchFamily="34" charset="0"/>
              </a:rPr>
              <a:t> ein </a:t>
            </a:r>
            <a:r>
              <a:rPr lang="de-DE" sz="1600" b="1" baseline="0" dirty="0" smtClean="0">
                <a:latin typeface="Arial" panose="020B0604020202020204" pitchFamily="34" charset="0"/>
                <a:cs typeface="Arial" panose="020B0604020202020204" pitchFamily="34" charset="0"/>
              </a:rPr>
              <a:t>Einmalbeitragsprodukt</a:t>
            </a:r>
            <a:r>
              <a:rPr lang="de-DE" sz="1600" b="0" baseline="0" dirty="0" smtClean="0">
                <a:latin typeface="Arial" panose="020B0604020202020204" pitchFamily="34" charset="0"/>
                <a:cs typeface="Arial" panose="020B0604020202020204" pitchFamily="34" charset="0"/>
              </a:rPr>
              <a:t>, in das ab 25.000 Euro investiert werden kann.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a:solidFill>
                  <a:prstClr val="black"/>
                </a:solidFill>
              </a:rPr>
              <a:pPr>
                <a:defRPr/>
              </a:pPr>
              <a:t>12</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lvl="2" indent="-285750">
              <a:buClr>
                <a:srgbClr val="F1CA00"/>
              </a:buClr>
              <a:buFont typeface="Arial" panose="020B0604020202020204" pitchFamily="34" charset="0"/>
              <a:buChar char="•"/>
            </a:pPr>
            <a:r>
              <a:rPr lang="en-US" sz="1600" dirty="0" err="1" smtClean="0">
                <a:solidFill>
                  <a:srgbClr val="002060"/>
                </a:solidFill>
              </a:rPr>
              <a:t>Endkunden</a:t>
            </a:r>
            <a:r>
              <a:rPr lang="en-US" sz="1600" dirty="0" smtClean="0">
                <a:solidFill>
                  <a:srgbClr val="002060"/>
                </a:solidFill>
              </a:rPr>
              <a:t> </a:t>
            </a:r>
            <a:r>
              <a:rPr lang="en-US" sz="1600" dirty="0" err="1" smtClean="0">
                <a:solidFill>
                  <a:srgbClr val="002060"/>
                </a:solidFill>
              </a:rPr>
              <a:t>empfinden</a:t>
            </a:r>
            <a:r>
              <a:rPr lang="en-US" sz="1600" dirty="0" smtClean="0">
                <a:solidFill>
                  <a:srgbClr val="002060"/>
                </a:solidFill>
              </a:rPr>
              <a:t> </a:t>
            </a:r>
            <a:r>
              <a:rPr lang="en-US" sz="1600" dirty="0" err="1" smtClean="0">
                <a:solidFill>
                  <a:srgbClr val="002060"/>
                </a:solidFill>
              </a:rPr>
              <a:t>lange</a:t>
            </a:r>
            <a:r>
              <a:rPr lang="en-US" sz="1600" dirty="0" smtClean="0">
                <a:solidFill>
                  <a:srgbClr val="002060"/>
                </a:solidFill>
              </a:rPr>
              <a:t> </a:t>
            </a:r>
            <a:r>
              <a:rPr lang="en-US" sz="1600" dirty="0" err="1" smtClean="0">
                <a:solidFill>
                  <a:srgbClr val="002060"/>
                </a:solidFill>
              </a:rPr>
              <a:t>Laufzeiten</a:t>
            </a:r>
            <a:r>
              <a:rPr lang="en-US" sz="1600" dirty="0" smtClean="0">
                <a:solidFill>
                  <a:srgbClr val="002060"/>
                </a:solidFill>
              </a:rPr>
              <a:t> </a:t>
            </a:r>
            <a:r>
              <a:rPr lang="en-US" sz="1600" dirty="0" err="1" smtClean="0">
                <a:solidFill>
                  <a:srgbClr val="002060"/>
                </a:solidFill>
              </a:rPr>
              <a:t>als</a:t>
            </a:r>
            <a:r>
              <a:rPr lang="en-US" sz="1600" dirty="0" smtClean="0">
                <a:solidFill>
                  <a:srgbClr val="002060"/>
                </a:solidFill>
              </a:rPr>
              <a:t> </a:t>
            </a:r>
            <a:r>
              <a:rPr lang="en-US" sz="1600" dirty="0" err="1" smtClean="0">
                <a:solidFill>
                  <a:srgbClr val="002060"/>
                </a:solidFill>
              </a:rPr>
              <a:t>unattraktiv</a:t>
            </a:r>
            <a:r>
              <a:rPr lang="en-US" sz="1600" dirty="0" smtClean="0">
                <a:solidFill>
                  <a:srgbClr val="002060"/>
                </a:solidFill>
              </a:rPr>
              <a:t>, </a:t>
            </a:r>
            <a:r>
              <a:rPr lang="en-US" sz="1600" dirty="0" err="1" smtClean="0">
                <a:solidFill>
                  <a:srgbClr val="002060"/>
                </a:solidFill>
              </a:rPr>
              <a:t>wenn</a:t>
            </a:r>
            <a:r>
              <a:rPr lang="en-US" sz="1600" dirty="0" smtClean="0">
                <a:solidFill>
                  <a:srgbClr val="002060"/>
                </a:solidFill>
              </a:rPr>
              <a:t> </a:t>
            </a:r>
            <a:r>
              <a:rPr lang="en-US" sz="1600" dirty="0" err="1" smtClean="0">
                <a:solidFill>
                  <a:srgbClr val="002060"/>
                </a:solidFill>
              </a:rPr>
              <a:t>keine</a:t>
            </a:r>
            <a:r>
              <a:rPr lang="en-US" sz="1600" dirty="0" smtClean="0">
                <a:solidFill>
                  <a:srgbClr val="002060"/>
                </a:solidFill>
              </a:rPr>
              <a:t> </a:t>
            </a:r>
            <a:r>
              <a:rPr lang="en-US" sz="1600" dirty="0" err="1" smtClean="0">
                <a:solidFill>
                  <a:srgbClr val="002060"/>
                </a:solidFill>
              </a:rPr>
              <a:t>Flexibiliät</a:t>
            </a:r>
            <a:r>
              <a:rPr lang="en-US" sz="1600" dirty="0" smtClean="0">
                <a:solidFill>
                  <a:srgbClr val="002060"/>
                </a:solidFill>
              </a:rPr>
              <a:t> </a:t>
            </a:r>
            <a:r>
              <a:rPr lang="en-US" sz="1600" dirty="0" err="1" smtClean="0">
                <a:solidFill>
                  <a:srgbClr val="002060"/>
                </a:solidFill>
              </a:rPr>
              <a:t>vorhanden</a:t>
            </a:r>
            <a:r>
              <a:rPr lang="en-US" sz="1600" dirty="0" smtClean="0">
                <a:solidFill>
                  <a:srgbClr val="002060"/>
                </a:solidFill>
              </a:rPr>
              <a:t> </a:t>
            </a:r>
            <a:r>
              <a:rPr lang="en-US" sz="1600" dirty="0" err="1" smtClean="0">
                <a:solidFill>
                  <a:srgbClr val="002060"/>
                </a:solidFill>
              </a:rPr>
              <a:t>ist</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WeitBlick</a:t>
            </a:r>
            <a:r>
              <a:rPr lang="en-US" sz="1600" dirty="0" smtClean="0">
                <a:solidFill>
                  <a:srgbClr val="002060"/>
                </a:solidFill>
              </a:rPr>
              <a:t> </a:t>
            </a:r>
            <a:r>
              <a:rPr lang="en-US" sz="1600" dirty="0" err="1" smtClean="0">
                <a:solidFill>
                  <a:srgbClr val="002060"/>
                </a:solidFill>
              </a:rPr>
              <a:t>bietet</a:t>
            </a:r>
            <a:r>
              <a:rPr lang="en-US" sz="1600" dirty="0" smtClean="0">
                <a:solidFill>
                  <a:srgbClr val="002060"/>
                </a:solidFill>
              </a:rPr>
              <a:t> die </a:t>
            </a:r>
            <a:r>
              <a:rPr lang="en-US" sz="1600" dirty="0" err="1" smtClean="0">
                <a:solidFill>
                  <a:srgbClr val="002060"/>
                </a:solidFill>
              </a:rPr>
              <a:t>Vorteile</a:t>
            </a:r>
            <a:r>
              <a:rPr lang="en-US" sz="1600" dirty="0" smtClean="0">
                <a:solidFill>
                  <a:srgbClr val="002060"/>
                </a:solidFill>
              </a:rPr>
              <a:t> </a:t>
            </a:r>
            <a:r>
              <a:rPr lang="en-US" sz="1600" dirty="0" err="1" smtClean="0">
                <a:solidFill>
                  <a:srgbClr val="002060"/>
                </a:solidFill>
              </a:rPr>
              <a:t>einer</a:t>
            </a:r>
            <a:r>
              <a:rPr lang="en-US" sz="1600" dirty="0" smtClean="0">
                <a:solidFill>
                  <a:srgbClr val="002060"/>
                </a:solidFill>
              </a:rPr>
              <a:t> </a:t>
            </a:r>
            <a:r>
              <a:rPr lang="en-US" sz="1600" dirty="0" err="1" smtClean="0">
                <a:solidFill>
                  <a:srgbClr val="002060"/>
                </a:solidFill>
              </a:rPr>
              <a:t>flexiblen</a:t>
            </a:r>
            <a:r>
              <a:rPr lang="en-US" sz="1600" dirty="0" smtClean="0">
                <a:solidFill>
                  <a:srgbClr val="002060"/>
                </a:solidFill>
              </a:rPr>
              <a:t> </a:t>
            </a:r>
            <a:r>
              <a:rPr lang="en-US" sz="1600" dirty="0" err="1" smtClean="0">
                <a:solidFill>
                  <a:srgbClr val="002060"/>
                </a:solidFill>
              </a:rPr>
              <a:t>Lebensversicherungen</a:t>
            </a:r>
            <a:r>
              <a:rPr lang="en-US" sz="1600" dirty="0" smtClean="0">
                <a:solidFill>
                  <a:srgbClr val="002060"/>
                </a:solidFill>
              </a:rPr>
              <a:t>, </a:t>
            </a:r>
            <a:r>
              <a:rPr lang="en-US" sz="1600" dirty="0" err="1" smtClean="0">
                <a:solidFill>
                  <a:srgbClr val="002060"/>
                </a:solidFill>
              </a:rPr>
              <a:t>d.h</a:t>
            </a:r>
            <a:r>
              <a:rPr lang="en-US" sz="1600" dirty="0" smtClean="0">
                <a:solidFill>
                  <a:srgbClr val="002060"/>
                </a:solidFill>
              </a:rPr>
              <a:t>. auf </a:t>
            </a:r>
            <a:r>
              <a:rPr lang="en-US" sz="1600" dirty="0" err="1" smtClean="0">
                <a:solidFill>
                  <a:srgbClr val="002060"/>
                </a:solidFill>
              </a:rPr>
              <a:t>Kundenwunsch</a:t>
            </a:r>
            <a:r>
              <a:rPr lang="en-US" sz="1600" dirty="0" smtClean="0">
                <a:solidFill>
                  <a:srgbClr val="002060"/>
                </a:solidFill>
              </a:rPr>
              <a:t> </a:t>
            </a:r>
            <a:r>
              <a:rPr lang="en-US" sz="1600" dirty="0" err="1" smtClean="0">
                <a:solidFill>
                  <a:srgbClr val="002060"/>
                </a:solidFill>
              </a:rPr>
              <a:t>kann</a:t>
            </a:r>
            <a:r>
              <a:rPr lang="en-US" sz="1600" dirty="0" smtClean="0">
                <a:solidFill>
                  <a:srgbClr val="002060"/>
                </a:solidFill>
              </a:rPr>
              <a:t> die </a:t>
            </a:r>
            <a:r>
              <a:rPr lang="en-US" sz="1600" dirty="0" err="1" smtClean="0">
                <a:solidFill>
                  <a:srgbClr val="002060"/>
                </a:solidFill>
              </a:rPr>
              <a:t>Laufzeit</a:t>
            </a:r>
            <a:r>
              <a:rPr lang="en-US" sz="1600" dirty="0" smtClean="0">
                <a:solidFill>
                  <a:srgbClr val="002060"/>
                </a:solidFill>
              </a:rPr>
              <a:t> </a:t>
            </a:r>
            <a:r>
              <a:rPr lang="en-US" sz="1600" dirty="0" err="1" smtClean="0">
                <a:solidFill>
                  <a:srgbClr val="002060"/>
                </a:solidFill>
              </a:rPr>
              <a:t>auch</a:t>
            </a:r>
            <a:r>
              <a:rPr lang="en-US" sz="1600" dirty="0" smtClean="0">
                <a:solidFill>
                  <a:srgbClr val="002060"/>
                </a:solidFill>
              </a:rPr>
              <a:t> </a:t>
            </a:r>
            <a:r>
              <a:rPr lang="en-US" sz="1600" dirty="0" err="1" smtClean="0">
                <a:solidFill>
                  <a:srgbClr val="002060"/>
                </a:solidFill>
              </a:rPr>
              <a:t>vor</a:t>
            </a:r>
            <a:r>
              <a:rPr lang="en-US" sz="1600" dirty="0" smtClean="0">
                <a:solidFill>
                  <a:srgbClr val="002060"/>
                </a:solidFill>
              </a:rPr>
              <a:t> Alter 100 </a:t>
            </a:r>
            <a:r>
              <a:rPr lang="en-US" sz="1600" dirty="0" err="1" smtClean="0">
                <a:solidFill>
                  <a:srgbClr val="002060"/>
                </a:solidFill>
              </a:rPr>
              <a:t>Jahre</a:t>
            </a:r>
            <a:r>
              <a:rPr lang="en-US" sz="1600" dirty="0" smtClean="0">
                <a:solidFill>
                  <a:srgbClr val="002060"/>
                </a:solidFill>
              </a:rPr>
              <a:t> </a:t>
            </a:r>
            <a:r>
              <a:rPr lang="en-US" sz="1600" dirty="0" err="1" smtClean="0">
                <a:solidFill>
                  <a:srgbClr val="002060"/>
                </a:solidFill>
              </a:rPr>
              <a:t>enden</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Fragt</a:t>
            </a:r>
            <a:r>
              <a:rPr lang="en-US" sz="1600" dirty="0" smtClean="0">
                <a:solidFill>
                  <a:srgbClr val="002060"/>
                </a:solidFill>
              </a:rPr>
              <a:t> man </a:t>
            </a:r>
            <a:r>
              <a:rPr lang="en-US" sz="1600" dirty="0" err="1" smtClean="0">
                <a:solidFill>
                  <a:srgbClr val="002060"/>
                </a:solidFill>
              </a:rPr>
              <a:t>einen</a:t>
            </a:r>
            <a:r>
              <a:rPr lang="en-US" sz="1600" dirty="0" smtClean="0">
                <a:solidFill>
                  <a:srgbClr val="002060"/>
                </a:solidFill>
              </a:rPr>
              <a:t> </a:t>
            </a:r>
            <a:r>
              <a:rPr lang="en-US" sz="1600" dirty="0" err="1" smtClean="0">
                <a:solidFill>
                  <a:srgbClr val="002060"/>
                </a:solidFill>
              </a:rPr>
              <a:t>Kunden</a:t>
            </a:r>
            <a:r>
              <a:rPr lang="en-US" sz="1600" dirty="0" smtClean="0">
                <a:solidFill>
                  <a:srgbClr val="002060"/>
                </a:solidFill>
              </a:rPr>
              <a:t> </a:t>
            </a:r>
            <a:r>
              <a:rPr lang="en-US" sz="1600" dirty="0" err="1" smtClean="0">
                <a:solidFill>
                  <a:srgbClr val="002060"/>
                </a:solidFill>
              </a:rPr>
              <a:t>nach</a:t>
            </a:r>
            <a:r>
              <a:rPr lang="en-US" sz="1600" dirty="0" smtClean="0">
                <a:solidFill>
                  <a:srgbClr val="002060"/>
                </a:solidFill>
              </a:rPr>
              <a:t> der </a:t>
            </a:r>
            <a:r>
              <a:rPr lang="en-US" sz="1600" dirty="0" err="1" smtClean="0">
                <a:solidFill>
                  <a:srgbClr val="002060"/>
                </a:solidFill>
              </a:rPr>
              <a:t>Laufzeit</a:t>
            </a:r>
            <a:r>
              <a:rPr lang="en-US" sz="1600" dirty="0" smtClean="0">
                <a:solidFill>
                  <a:srgbClr val="002060"/>
                </a:solidFill>
              </a:rPr>
              <a:t> seines </a:t>
            </a:r>
            <a:r>
              <a:rPr lang="en-US" sz="1600" dirty="0" err="1" smtClean="0">
                <a:solidFill>
                  <a:srgbClr val="002060"/>
                </a:solidFill>
              </a:rPr>
              <a:t>Fondsdepots</a:t>
            </a:r>
            <a:r>
              <a:rPr lang="en-US" sz="1600" dirty="0" smtClean="0">
                <a:solidFill>
                  <a:srgbClr val="002060"/>
                </a:solidFill>
              </a:rPr>
              <a:t>, </a:t>
            </a:r>
            <a:r>
              <a:rPr lang="en-US" sz="1600" dirty="0" err="1" smtClean="0">
                <a:solidFill>
                  <a:srgbClr val="002060"/>
                </a:solidFill>
              </a:rPr>
              <a:t>wird</a:t>
            </a:r>
            <a:r>
              <a:rPr lang="en-US" sz="1600" dirty="0" smtClean="0">
                <a:solidFill>
                  <a:srgbClr val="002060"/>
                </a:solidFill>
              </a:rPr>
              <a:t> </a:t>
            </a:r>
            <a:r>
              <a:rPr lang="en-US" sz="1600" dirty="0" err="1" smtClean="0">
                <a:solidFill>
                  <a:srgbClr val="002060"/>
                </a:solidFill>
              </a:rPr>
              <a:t>er</a:t>
            </a:r>
            <a:r>
              <a:rPr lang="en-US" sz="1600" dirty="0" smtClean="0">
                <a:solidFill>
                  <a:srgbClr val="002060"/>
                </a:solidFill>
              </a:rPr>
              <a:t> “</a:t>
            </a:r>
            <a:r>
              <a:rPr lang="en-US" sz="1600" dirty="0" err="1" smtClean="0">
                <a:solidFill>
                  <a:srgbClr val="002060"/>
                </a:solidFill>
              </a:rPr>
              <a:t>Keine</a:t>
            </a:r>
            <a:r>
              <a:rPr lang="en-US" sz="1600" dirty="0" smtClean="0">
                <a:solidFill>
                  <a:srgbClr val="002060"/>
                </a:solidFill>
              </a:rPr>
              <a:t>” </a:t>
            </a:r>
            <a:r>
              <a:rPr lang="en-US" sz="1600" dirty="0" err="1" smtClean="0">
                <a:solidFill>
                  <a:srgbClr val="002060"/>
                </a:solidFill>
              </a:rPr>
              <a:t>anworten</a:t>
            </a:r>
            <a:r>
              <a:rPr lang="en-US" sz="1600" dirty="0" smtClean="0">
                <a:solidFill>
                  <a:srgbClr val="002060"/>
                </a:solidFill>
              </a:rPr>
              <a:t> (</a:t>
            </a:r>
            <a:r>
              <a:rPr lang="en-US" sz="1600" dirty="0" err="1" smtClean="0">
                <a:solidFill>
                  <a:srgbClr val="002060"/>
                </a:solidFill>
              </a:rPr>
              <a:t>trotzdem</a:t>
            </a:r>
            <a:r>
              <a:rPr lang="en-US" sz="1600" dirty="0" smtClean="0">
                <a:solidFill>
                  <a:srgbClr val="002060"/>
                </a:solidFill>
              </a:rPr>
              <a:t> </a:t>
            </a:r>
            <a:r>
              <a:rPr lang="en-US" sz="1600" dirty="0" err="1" smtClean="0">
                <a:solidFill>
                  <a:srgbClr val="002060"/>
                </a:solidFill>
              </a:rPr>
              <a:t>läuft</a:t>
            </a:r>
            <a:r>
              <a:rPr lang="en-US" sz="1600" dirty="0" smtClean="0">
                <a:solidFill>
                  <a:srgbClr val="002060"/>
                </a:solidFill>
              </a:rPr>
              <a:t> </a:t>
            </a:r>
            <a:r>
              <a:rPr lang="en-US" sz="1600" dirty="0" err="1" smtClean="0">
                <a:solidFill>
                  <a:srgbClr val="002060"/>
                </a:solidFill>
              </a:rPr>
              <a:t>es</a:t>
            </a:r>
            <a:r>
              <a:rPr lang="en-US" sz="1600" dirty="0" smtClean="0">
                <a:solidFill>
                  <a:srgbClr val="002060"/>
                </a:solidFill>
              </a:rPr>
              <a:t> </a:t>
            </a:r>
            <a:r>
              <a:rPr lang="en-US" sz="1600" dirty="0" err="1" smtClean="0">
                <a:solidFill>
                  <a:srgbClr val="002060"/>
                </a:solidFill>
              </a:rPr>
              <a:t>länger</a:t>
            </a:r>
            <a:r>
              <a:rPr lang="en-US" sz="1600" dirty="0" smtClean="0">
                <a:solidFill>
                  <a:srgbClr val="002060"/>
                </a:solidFill>
              </a:rPr>
              <a:t>). D. h. die </a:t>
            </a:r>
            <a:r>
              <a:rPr lang="en-US" sz="1600" dirty="0" err="1" smtClean="0">
                <a:solidFill>
                  <a:srgbClr val="002060"/>
                </a:solidFill>
              </a:rPr>
              <a:t>Laufzeit</a:t>
            </a:r>
            <a:r>
              <a:rPr lang="en-US" sz="1600" dirty="0" smtClean="0">
                <a:solidFill>
                  <a:srgbClr val="002060"/>
                </a:solidFill>
              </a:rPr>
              <a:t> </a:t>
            </a:r>
            <a:r>
              <a:rPr lang="en-US" sz="1600" dirty="0" err="1" smtClean="0">
                <a:solidFill>
                  <a:srgbClr val="002060"/>
                </a:solidFill>
              </a:rPr>
              <a:t>spielt</a:t>
            </a:r>
            <a:r>
              <a:rPr lang="en-US" sz="1600" dirty="0" smtClean="0">
                <a:solidFill>
                  <a:srgbClr val="002060"/>
                </a:solidFill>
              </a:rPr>
              <a:t> </a:t>
            </a:r>
            <a:r>
              <a:rPr lang="en-US" sz="1600" dirty="0" err="1" smtClean="0">
                <a:solidFill>
                  <a:srgbClr val="002060"/>
                </a:solidFill>
              </a:rPr>
              <a:t>nur</a:t>
            </a:r>
            <a:r>
              <a:rPr lang="en-US" sz="1600" dirty="0" smtClean="0">
                <a:solidFill>
                  <a:srgbClr val="002060"/>
                </a:solidFill>
              </a:rPr>
              <a:t> </a:t>
            </a:r>
            <a:r>
              <a:rPr lang="en-US" sz="1600" dirty="0" err="1" smtClean="0">
                <a:solidFill>
                  <a:srgbClr val="002060"/>
                </a:solidFill>
              </a:rPr>
              <a:t>untergeordnet</a:t>
            </a:r>
            <a:r>
              <a:rPr lang="en-US" sz="1600" dirty="0" smtClean="0">
                <a:solidFill>
                  <a:srgbClr val="002060"/>
                </a:solidFill>
              </a:rPr>
              <a:t> </a:t>
            </a:r>
            <a:r>
              <a:rPr lang="en-US" sz="1600" dirty="0" err="1" smtClean="0">
                <a:solidFill>
                  <a:srgbClr val="002060"/>
                </a:solidFill>
              </a:rPr>
              <a:t>eine</a:t>
            </a:r>
            <a:r>
              <a:rPr lang="en-US" sz="1600" dirty="0" smtClean="0">
                <a:solidFill>
                  <a:srgbClr val="002060"/>
                </a:solidFill>
              </a:rPr>
              <a:t> Rolle</a:t>
            </a:r>
          </a:p>
          <a:p>
            <a:pPr marL="285750" lvl="2" indent="-285750">
              <a:buClr>
                <a:srgbClr val="F1CA00"/>
              </a:buClr>
              <a:buFont typeface="Arial" panose="020B0604020202020204" pitchFamily="34" charset="0"/>
              <a:buChar char="•"/>
            </a:pPr>
            <a:r>
              <a:rPr lang="en-US" sz="1600" dirty="0" err="1" smtClean="0">
                <a:solidFill>
                  <a:srgbClr val="002060"/>
                </a:solidFill>
              </a:rPr>
              <a:t>Steuerliche</a:t>
            </a:r>
            <a:r>
              <a:rPr lang="en-US" sz="1600" dirty="0" smtClean="0">
                <a:solidFill>
                  <a:srgbClr val="002060"/>
                </a:solidFill>
              </a:rPr>
              <a:t> </a:t>
            </a:r>
            <a:r>
              <a:rPr lang="en-US" sz="1600" dirty="0" err="1" smtClean="0">
                <a:solidFill>
                  <a:srgbClr val="002060"/>
                </a:solidFill>
              </a:rPr>
              <a:t>Vorteile</a:t>
            </a:r>
            <a:r>
              <a:rPr lang="en-US" sz="1600" dirty="0" smtClean="0">
                <a:solidFill>
                  <a:srgbClr val="002060"/>
                </a:solidFill>
              </a:rPr>
              <a:t> </a:t>
            </a:r>
            <a:r>
              <a:rPr lang="en-US" sz="1600" dirty="0" err="1" smtClean="0">
                <a:solidFill>
                  <a:srgbClr val="002060"/>
                </a:solidFill>
              </a:rPr>
              <a:t>erst</a:t>
            </a:r>
            <a:r>
              <a:rPr lang="en-US" sz="1600" dirty="0" smtClean="0">
                <a:solidFill>
                  <a:srgbClr val="002060"/>
                </a:solidFill>
              </a:rPr>
              <a:t> </a:t>
            </a:r>
            <a:r>
              <a:rPr lang="en-US" sz="1600" dirty="0" err="1" smtClean="0">
                <a:solidFill>
                  <a:srgbClr val="002060"/>
                </a:solidFill>
              </a:rPr>
              <a:t>nach</a:t>
            </a:r>
            <a:r>
              <a:rPr lang="en-US" sz="1600" dirty="0" smtClean="0">
                <a:solidFill>
                  <a:srgbClr val="002060"/>
                </a:solidFill>
              </a:rPr>
              <a:t> </a:t>
            </a:r>
            <a:r>
              <a:rPr lang="en-US" sz="1600" dirty="0" err="1" smtClean="0">
                <a:solidFill>
                  <a:srgbClr val="002060"/>
                </a:solidFill>
              </a:rPr>
              <a:t>einer</a:t>
            </a:r>
            <a:r>
              <a:rPr lang="en-US" sz="1600" dirty="0" smtClean="0">
                <a:solidFill>
                  <a:srgbClr val="002060"/>
                </a:solidFill>
              </a:rPr>
              <a:t> </a:t>
            </a:r>
            <a:r>
              <a:rPr lang="en-US" sz="1600" dirty="0" err="1" smtClean="0">
                <a:solidFill>
                  <a:srgbClr val="002060"/>
                </a:solidFill>
              </a:rPr>
              <a:t>gewissen</a:t>
            </a:r>
            <a:r>
              <a:rPr lang="en-US" sz="1600" dirty="0" smtClean="0">
                <a:solidFill>
                  <a:srgbClr val="002060"/>
                </a:solidFill>
              </a:rPr>
              <a:t> </a:t>
            </a:r>
            <a:r>
              <a:rPr lang="en-US" sz="1600" dirty="0" err="1" smtClean="0">
                <a:solidFill>
                  <a:srgbClr val="002060"/>
                </a:solidFill>
              </a:rPr>
              <a:t>Laufzeit</a:t>
            </a:r>
            <a:r>
              <a:rPr lang="en-US" sz="1600" dirty="0" smtClean="0">
                <a:solidFill>
                  <a:srgbClr val="002060"/>
                </a:solidFill>
              </a:rPr>
              <a:t> </a:t>
            </a:r>
            <a:r>
              <a:rPr lang="en-US" sz="1600" dirty="0" err="1" smtClean="0">
                <a:solidFill>
                  <a:srgbClr val="002060"/>
                </a:solidFill>
              </a:rPr>
              <a:t>möglich</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Erst</a:t>
            </a:r>
            <a:r>
              <a:rPr lang="en-US" sz="1600" dirty="0" smtClean="0">
                <a:solidFill>
                  <a:srgbClr val="002060"/>
                </a:solidFill>
              </a:rPr>
              <a:t> </a:t>
            </a:r>
            <a:r>
              <a:rPr lang="en-US" sz="1600" dirty="0" err="1" smtClean="0">
                <a:solidFill>
                  <a:srgbClr val="002060"/>
                </a:solidFill>
              </a:rPr>
              <a:t>durch</a:t>
            </a:r>
            <a:r>
              <a:rPr lang="en-US" sz="1600" dirty="0" smtClean="0">
                <a:solidFill>
                  <a:srgbClr val="002060"/>
                </a:solidFill>
              </a:rPr>
              <a:t> die </a:t>
            </a:r>
            <a:r>
              <a:rPr lang="en-US" sz="1600" dirty="0" err="1" smtClean="0">
                <a:solidFill>
                  <a:srgbClr val="002060"/>
                </a:solidFill>
              </a:rPr>
              <a:t>Langfristigkeit</a:t>
            </a:r>
            <a:r>
              <a:rPr lang="en-US" sz="1600" dirty="0" smtClean="0">
                <a:solidFill>
                  <a:srgbClr val="002060"/>
                </a:solidFill>
              </a:rPr>
              <a:t> </a:t>
            </a:r>
            <a:r>
              <a:rPr lang="en-US" sz="1600" dirty="0" err="1" smtClean="0">
                <a:solidFill>
                  <a:srgbClr val="002060"/>
                </a:solidFill>
              </a:rPr>
              <a:t>können</a:t>
            </a:r>
            <a:r>
              <a:rPr lang="en-US" sz="1600" dirty="0" smtClean="0">
                <a:solidFill>
                  <a:srgbClr val="002060"/>
                </a:solidFill>
              </a:rPr>
              <a:t> </a:t>
            </a:r>
            <a:r>
              <a:rPr lang="en-US" sz="1600" dirty="0" err="1" smtClean="0">
                <a:solidFill>
                  <a:srgbClr val="002060"/>
                </a:solidFill>
              </a:rPr>
              <a:t>unsere</a:t>
            </a:r>
            <a:r>
              <a:rPr lang="en-US" sz="1600" dirty="0" smtClean="0">
                <a:solidFill>
                  <a:srgbClr val="002060"/>
                </a:solidFill>
              </a:rPr>
              <a:t> </a:t>
            </a:r>
            <a:r>
              <a:rPr lang="de-DE" sz="1600" dirty="0" smtClean="0">
                <a:solidFill>
                  <a:srgbClr val="002060"/>
                </a:solidFill>
              </a:rPr>
              <a:t>attraktiven Fonds die Möglichkeit einer hohen und stabilen Rendite bieten</a:t>
            </a:r>
          </a:p>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13</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lvl="2" indent="-285750">
              <a:buClr>
                <a:srgbClr val="F1CA00"/>
              </a:buClr>
              <a:buFont typeface="Arial" panose="020B0604020202020204" pitchFamily="34" charset="0"/>
              <a:buChar char="•"/>
            </a:pPr>
            <a:r>
              <a:rPr lang="de-DE" sz="1600" dirty="0" smtClean="0">
                <a:solidFill>
                  <a:srgbClr val="002060"/>
                </a:solidFill>
              </a:rPr>
              <a:t>Unter bestimmten Voraussetzungen kann die Steuerlast auf Kapitalerträge verringert werden</a:t>
            </a:r>
          </a:p>
          <a:p>
            <a:pPr marL="285750" lvl="2" indent="-285750">
              <a:buClr>
                <a:srgbClr val="F1CA00"/>
              </a:buClr>
              <a:buFont typeface="Arial" panose="020B0604020202020204" pitchFamily="34" charset="0"/>
              <a:buChar char="•"/>
            </a:pPr>
            <a:r>
              <a:rPr lang="de-DE" sz="1600" dirty="0" smtClean="0">
                <a:solidFill>
                  <a:srgbClr val="002060"/>
                </a:solidFill>
              </a:rPr>
              <a:t>Versteuert wird die Differenz zwischen dem Auszahlungsbetrag und der Summe der eingezahlten Beträge</a:t>
            </a:r>
          </a:p>
          <a:p>
            <a:pPr marL="285750" lvl="2" indent="-285750">
              <a:buClr>
                <a:srgbClr val="F1CA00"/>
              </a:buClr>
              <a:buFont typeface="Arial" panose="020B0604020202020204" pitchFamily="34" charset="0"/>
              <a:buChar char="•"/>
            </a:pPr>
            <a:r>
              <a:rPr lang="de-DE" sz="1600" dirty="0" smtClean="0">
                <a:solidFill>
                  <a:srgbClr val="002060"/>
                </a:solidFill>
              </a:rPr>
              <a:t>Voraussetzung hierfür ist, dass die Auszahlung zwölf Jahre nach Vertragsabschluss erfolgt und der Steuerpflichtige bereits das 62. Lebensjahr vollendet hat</a:t>
            </a:r>
          </a:p>
          <a:p>
            <a:pPr marL="285750" lvl="2" indent="-285750">
              <a:buClr>
                <a:srgbClr val="F1CA00"/>
              </a:buClr>
              <a:buFont typeface="Arial" panose="020B0604020202020204" pitchFamily="34" charset="0"/>
              <a:buChar char="•"/>
            </a:pPr>
            <a:r>
              <a:rPr lang="de-DE" sz="1600" dirty="0" smtClean="0">
                <a:solidFill>
                  <a:srgbClr val="002060"/>
                </a:solidFill>
              </a:rPr>
              <a:t>Konkret sprechen wir von 25 Prozent Kapitalertragssteuer (zzgl. Solidaritätszuschlag und ggf. Kirchensteuer)</a:t>
            </a:r>
            <a:endParaRPr lang="en-US" sz="1600" dirty="0" smtClean="0">
              <a:solidFill>
                <a:srgbClr val="002060"/>
              </a:solidFill>
            </a:endParaRPr>
          </a:p>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14</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lvl="2" indent="-285750">
              <a:buClr>
                <a:srgbClr val="F1CA00"/>
              </a:buClr>
              <a:buFont typeface="Arial" panose="020B0604020202020204" pitchFamily="34" charset="0"/>
              <a:buChar char="•"/>
            </a:pPr>
            <a:r>
              <a:rPr lang="en-US" sz="1600" dirty="0" err="1" smtClean="0">
                <a:solidFill>
                  <a:srgbClr val="002060"/>
                </a:solidFill>
              </a:rPr>
              <a:t>Mit</a:t>
            </a:r>
            <a:r>
              <a:rPr lang="en-US" sz="1600" dirty="0" smtClean="0">
                <a:solidFill>
                  <a:srgbClr val="002060"/>
                </a:solidFill>
              </a:rPr>
              <a:t> der </a:t>
            </a:r>
            <a:r>
              <a:rPr lang="en-US" sz="1600" dirty="0" err="1" smtClean="0">
                <a:solidFill>
                  <a:srgbClr val="002060"/>
                </a:solidFill>
              </a:rPr>
              <a:t>Hinterbliebenenabsicherung</a:t>
            </a:r>
            <a:r>
              <a:rPr lang="en-US" sz="1600" dirty="0" smtClean="0">
                <a:solidFill>
                  <a:srgbClr val="002060"/>
                </a:solidFill>
              </a:rPr>
              <a:t> </a:t>
            </a:r>
            <a:r>
              <a:rPr lang="en-US" sz="1600" dirty="0" err="1" smtClean="0">
                <a:solidFill>
                  <a:srgbClr val="002060"/>
                </a:solidFill>
              </a:rPr>
              <a:t>können</a:t>
            </a:r>
            <a:r>
              <a:rPr lang="en-US" sz="1600" dirty="0" smtClean="0">
                <a:solidFill>
                  <a:srgbClr val="002060"/>
                </a:solidFill>
              </a:rPr>
              <a:t> </a:t>
            </a:r>
            <a:r>
              <a:rPr lang="en-US" sz="1600" dirty="0" err="1" smtClean="0">
                <a:solidFill>
                  <a:srgbClr val="002060"/>
                </a:solidFill>
              </a:rPr>
              <a:t>Hinterbliebene</a:t>
            </a:r>
            <a:r>
              <a:rPr lang="en-US" sz="1600" dirty="0" smtClean="0">
                <a:solidFill>
                  <a:srgbClr val="002060"/>
                </a:solidFill>
              </a:rPr>
              <a:t> </a:t>
            </a:r>
            <a:r>
              <a:rPr lang="en-US" sz="1600" dirty="0" err="1" smtClean="0">
                <a:solidFill>
                  <a:srgbClr val="002060"/>
                </a:solidFill>
              </a:rPr>
              <a:t>für</a:t>
            </a:r>
            <a:r>
              <a:rPr lang="en-US" sz="1600" dirty="0" smtClean="0">
                <a:solidFill>
                  <a:srgbClr val="002060"/>
                </a:solidFill>
              </a:rPr>
              <a:t> den </a:t>
            </a:r>
            <a:r>
              <a:rPr lang="en-US" sz="1600" dirty="0" err="1" smtClean="0">
                <a:solidFill>
                  <a:srgbClr val="002060"/>
                </a:solidFill>
              </a:rPr>
              <a:t>Todesfall</a:t>
            </a:r>
            <a:r>
              <a:rPr lang="en-US" sz="1600" dirty="0" smtClean="0">
                <a:solidFill>
                  <a:srgbClr val="002060"/>
                </a:solidFill>
              </a:rPr>
              <a:t> der </a:t>
            </a:r>
            <a:r>
              <a:rPr lang="en-US" sz="1600" dirty="0" err="1" smtClean="0">
                <a:solidFill>
                  <a:srgbClr val="002060"/>
                </a:solidFill>
              </a:rPr>
              <a:t>versicherten</a:t>
            </a:r>
            <a:r>
              <a:rPr lang="en-US" sz="1600" dirty="0" smtClean="0">
                <a:solidFill>
                  <a:srgbClr val="002060"/>
                </a:solidFill>
              </a:rPr>
              <a:t> Person </a:t>
            </a:r>
            <a:r>
              <a:rPr lang="en-US" sz="1600" dirty="0" err="1" smtClean="0">
                <a:solidFill>
                  <a:srgbClr val="002060"/>
                </a:solidFill>
              </a:rPr>
              <a:t>abgesichert</a:t>
            </a:r>
            <a:r>
              <a:rPr lang="en-US" sz="1600" dirty="0" smtClean="0">
                <a:solidFill>
                  <a:srgbClr val="002060"/>
                </a:solidFill>
              </a:rPr>
              <a:t> </a:t>
            </a:r>
            <a:r>
              <a:rPr lang="en-US" sz="1600" dirty="0" err="1" smtClean="0">
                <a:solidFill>
                  <a:srgbClr val="002060"/>
                </a:solidFill>
              </a:rPr>
              <a:t>werden</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smtClean="0">
                <a:solidFill>
                  <a:srgbClr val="002060"/>
                </a:solidFill>
              </a:rPr>
              <a:t>Die </a:t>
            </a:r>
            <a:r>
              <a:rPr lang="en-US" sz="1600" dirty="0" err="1" smtClean="0">
                <a:solidFill>
                  <a:srgbClr val="002060"/>
                </a:solidFill>
              </a:rPr>
              <a:t>Todesfallleistung</a:t>
            </a:r>
            <a:r>
              <a:rPr lang="en-US" sz="1600" dirty="0" smtClean="0">
                <a:solidFill>
                  <a:srgbClr val="002060"/>
                </a:solidFill>
              </a:rPr>
              <a:t> </a:t>
            </a:r>
            <a:r>
              <a:rPr lang="en-US" sz="1600" dirty="0" err="1" smtClean="0">
                <a:solidFill>
                  <a:srgbClr val="002060"/>
                </a:solidFill>
              </a:rPr>
              <a:t>bemisst</a:t>
            </a:r>
            <a:r>
              <a:rPr lang="en-US" sz="1600" dirty="0" smtClean="0">
                <a:solidFill>
                  <a:srgbClr val="002060"/>
                </a:solidFill>
              </a:rPr>
              <a:t> </a:t>
            </a:r>
            <a:r>
              <a:rPr lang="en-US" sz="1600" dirty="0" err="1" smtClean="0">
                <a:solidFill>
                  <a:srgbClr val="002060"/>
                </a:solidFill>
              </a:rPr>
              <a:t>sich</a:t>
            </a:r>
            <a:r>
              <a:rPr lang="en-US" sz="1600" dirty="0" smtClean="0">
                <a:solidFill>
                  <a:srgbClr val="002060"/>
                </a:solidFill>
              </a:rPr>
              <a:t> </a:t>
            </a:r>
            <a:r>
              <a:rPr lang="en-US" sz="1600" dirty="0" err="1" smtClean="0">
                <a:solidFill>
                  <a:srgbClr val="002060"/>
                </a:solidFill>
              </a:rPr>
              <a:t>nach</a:t>
            </a:r>
            <a:r>
              <a:rPr lang="en-US" sz="1600" dirty="0" smtClean="0">
                <a:solidFill>
                  <a:srgbClr val="002060"/>
                </a:solidFill>
              </a:rPr>
              <a:t> </a:t>
            </a:r>
            <a:r>
              <a:rPr lang="en-US" sz="1600" dirty="0" err="1" smtClean="0">
                <a:solidFill>
                  <a:srgbClr val="002060"/>
                </a:solidFill>
              </a:rPr>
              <a:t>dem</a:t>
            </a:r>
            <a:r>
              <a:rPr lang="en-US" sz="1600" dirty="0" smtClean="0">
                <a:solidFill>
                  <a:srgbClr val="002060"/>
                </a:solidFill>
              </a:rPr>
              <a:t> Wert des </a:t>
            </a:r>
            <a:r>
              <a:rPr lang="en-US" sz="1600" dirty="0" err="1" smtClean="0">
                <a:solidFill>
                  <a:srgbClr val="002060"/>
                </a:solidFill>
              </a:rPr>
              <a:t>Fondsvermögens</a:t>
            </a:r>
            <a:r>
              <a:rPr lang="en-US" sz="1600" dirty="0" smtClean="0">
                <a:solidFill>
                  <a:srgbClr val="002060"/>
                </a:solidFill>
              </a:rPr>
              <a:t> </a:t>
            </a:r>
          </a:p>
          <a:p>
            <a:pPr marL="285750" lvl="2" indent="-285750">
              <a:buClr>
                <a:srgbClr val="F1CA00"/>
              </a:buClr>
              <a:buFont typeface="Arial" panose="020B0604020202020204" pitchFamily="34" charset="0"/>
              <a:buChar char="•"/>
            </a:pPr>
            <a:r>
              <a:rPr lang="en-US" sz="1600" dirty="0" smtClean="0">
                <a:solidFill>
                  <a:srgbClr val="002060"/>
                </a:solidFill>
              </a:rPr>
              <a:t>Die </a:t>
            </a:r>
            <a:r>
              <a:rPr lang="en-US" sz="1600" dirty="0" err="1" smtClean="0">
                <a:solidFill>
                  <a:srgbClr val="002060"/>
                </a:solidFill>
              </a:rPr>
              <a:t>Todesfallleistung</a:t>
            </a:r>
            <a:r>
              <a:rPr lang="en-US" sz="1600" dirty="0" smtClean="0">
                <a:solidFill>
                  <a:srgbClr val="002060"/>
                </a:solidFill>
              </a:rPr>
              <a:t> </a:t>
            </a:r>
            <a:r>
              <a:rPr lang="en-US" sz="1600" dirty="0" err="1" smtClean="0">
                <a:solidFill>
                  <a:srgbClr val="002060"/>
                </a:solidFill>
              </a:rPr>
              <a:t>beträgt</a:t>
            </a:r>
            <a:r>
              <a:rPr lang="en-US" sz="1600" dirty="0" smtClean="0">
                <a:solidFill>
                  <a:srgbClr val="002060"/>
                </a:solidFill>
              </a:rPr>
              <a:t> </a:t>
            </a:r>
            <a:r>
              <a:rPr lang="en-US" sz="1600" dirty="0" err="1" smtClean="0">
                <a:solidFill>
                  <a:srgbClr val="002060"/>
                </a:solidFill>
              </a:rPr>
              <a:t>zu</a:t>
            </a:r>
            <a:r>
              <a:rPr lang="en-US" sz="1600" dirty="0" smtClean="0">
                <a:solidFill>
                  <a:srgbClr val="002060"/>
                </a:solidFill>
              </a:rPr>
              <a:t> </a:t>
            </a:r>
            <a:r>
              <a:rPr lang="en-US" sz="1600" dirty="0" err="1" smtClean="0">
                <a:solidFill>
                  <a:srgbClr val="002060"/>
                </a:solidFill>
              </a:rPr>
              <a:t>Vertragsbeginn</a:t>
            </a:r>
            <a:r>
              <a:rPr lang="en-US" sz="1600" dirty="0" smtClean="0">
                <a:solidFill>
                  <a:srgbClr val="002060"/>
                </a:solidFill>
              </a:rPr>
              <a:t> 100 </a:t>
            </a:r>
            <a:r>
              <a:rPr lang="en-US" sz="1600" dirty="0" err="1" smtClean="0">
                <a:solidFill>
                  <a:srgbClr val="002060"/>
                </a:solidFill>
              </a:rPr>
              <a:t>Prozent</a:t>
            </a:r>
            <a:r>
              <a:rPr lang="en-US" sz="1600" dirty="0" smtClean="0">
                <a:solidFill>
                  <a:srgbClr val="002060"/>
                </a:solidFill>
              </a:rPr>
              <a:t> des auf </a:t>
            </a:r>
            <a:r>
              <a:rPr lang="en-US" sz="1600" dirty="0" err="1" smtClean="0">
                <a:solidFill>
                  <a:srgbClr val="002060"/>
                </a:solidFill>
              </a:rPr>
              <a:t>Ihren</a:t>
            </a:r>
            <a:r>
              <a:rPr lang="en-US" sz="1600" dirty="0" smtClean="0">
                <a:solidFill>
                  <a:srgbClr val="002060"/>
                </a:solidFill>
              </a:rPr>
              <a:t> </a:t>
            </a:r>
            <a:r>
              <a:rPr lang="en-US" sz="1600" dirty="0" err="1" smtClean="0">
                <a:solidFill>
                  <a:srgbClr val="002060"/>
                </a:solidFill>
              </a:rPr>
              <a:t>Vertrag</a:t>
            </a:r>
            <a:r>
              <a:rPr lang="en-US" sz="1600" dirty="0" smtClean="0">
                <a:solidFill>
                  <a:srgbClr val="002060"/>
                </a:solidFill>
              </a:rPr>
              <a:t> </a:t>
            </a:r>
            <a:r>
              <a:rPr lang="en-US" sz="1600" dirty="0" err="1" smtClean="0">
                <a:solidFill>
                  <a:srgbClr val="002060"/>
                </a:solidFill>
              </a:rPr>
              <a:t>entfallenden</a:t>
            </a:r>
            <a:r>
              <a:rPr lang="en-US" sz="1600" dirty="0" smtClean="0">
                <a:solidFill>
                  <a:srgbClr val="002060"/>
                </a:solidFill>
              </a:rPr>
              <a:t> </a:t>
            </a:r>
            <a:r>
              <a:rPr lang="en-US" sz="1600" dirty="0" err="1" smtClean="0">
                <a:solidFill>
                  <a:srgbClr val="002060"/>
                </a:solidFill>
              </a:rPr>
              <a:t>Fondsvermögen</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Steigt</a:t>
            </a:r>
            <a:r>
              <a:rPr lang="en-US" sz="1600" dirty="0" smtClean="0">
                <a:solidFill>
                  <a:srgbClr val="002060"/>
                </a:solidFill>
              </a:rPr>
              <a:t> </a:t>
            </a:r>
            <a:r>
              <a:rPr lang="en-US" sz="1600" dirty="0" err="1" smtClean="0">
                <a:solidFill>
                  <a:srgbClr val="002060"/>
                </a:solidFill>
              </a:rPr>
              <a:t>nach</a:t>
            </a:r>
            <a:r>
              <a:rPr lang="en-US" sz="1600" dirty="0" smtClean="0">
                <a:solidFill>
                  <a:srgbClr val="002060"/>
                </a:solidFill>
              </a:rPr>
              <a:t> </a:t>
            </a:r>
            <a:r>
              <a:rPr lang="en-US" sz="1600" dirty="0" err="1" smtClean="0">
                <a:solidFill>
                  <a:srgbClr val="002060"/>
                </a:solidFill>
              </a:rPr>
              <a:t>einer</a:t>
            </a:r>
            <a:r>
              <a:rPr lang="en-US" sz="1600" dirty="0" smtClean="0">
                <a:solidFill>
                  <a:srgbClr val="002060"/>
                </a:solidFill>
              </a:rPr>
              <a:t> </a:t>
            </a:r>
            <a:r>
              <a:rPr lang="en-US" sz="1600" dirty="0" err="1" smtClean="0">
                <a:solidFill>
                  <a:srgbClr val="002060"/>
                </a:solidFill>
              </a:rPr>
              <a:t>Wartezeit</a:t>
            </a:r>
            <a:r>
              <a:rPr lang="en-US" sz="1600" dirty="0" smtClean="0">
                <a:solidFill>
                  <a:srgbClr val="002060"/>
                </a:solidFill>
              </a:rPr>
              <a:t> von </a:t>
            </a:r>
            <a:r>
              <a:rPr lang="en-US" sz="1600" dirty="0" err="1" smtClean="0">
                <a:solidFill>
                  <a:srgbClr val="002060"/>
                </a:solidFill>
              </a:rPr>
              <a:t>fünf</a:t>
            </a:r>
            <a:r>
              <a:rPr lang="en-US" sz="1600" dirty="0" smtClean="0">
                <a:solidFill>
                  <a:srgbClr val="002060"/>
                </a:solidFill>
              </a:rPr>
              <a:t> </a:t>
            </a:r>
            <a:r>
              <a:rPr lang="en-US" sz="1600" dirty="0" err="1" smtClean="0">
                <a:solidFill>
                  <a:srgbClr val="002060"/>
                </a:solidFill>
              </a:rPr>
              <a:t>Jahren</a:t>
            </a:r>
            <a:r>
              <a:rPr lang="en-US" sz="1600" dirty="0" smtClean="0">
                <a:solidFill>
                  <a:srgbClr val="002060"/>
                </a:solidFill>
              </a:rPr>
              <a:t> auf 110 </a:t>
            </a:r>
            <a:r>
              <a:rPr lang="en-US" sz="1600" dirty="0" err="1" smtClean="0">
                <a:solidFill>
                  <a:srgbClr val="002060"/>
                </a:solidFill>
              </a:rPr>
              <a:t>Prozent</a:t>
            </a:r>
            <a:r>
              <a:rPr lang="en-US" sz="1600" dirty="0" smtClean="0">
                <a:solidFill>
                  <a:srgbClr val="002060"/>
                </a:solidFill>
              </a:rPr>
              <a:t> des </a:t>
            </a:r>
            <a:r>
              <a:rPr lang="en-US" sz="1600" dirty="0" err="1" smtClean="0">
                <a:solidFill>
                  <a:srgbClr val="002060"/>
                </a:solidFill>
              </a:rPr>
              <a:t>Fondsvermögens</a:t>
            </a:r>
            <a:r>
              <a:rPr lang="en-US" sz="1600" dirty="0" smtClean="0">
                <a:solidFill>
                  <a:srgbClr val="002060"/>
                </a:solidFill>
              </a:rPr>
              <a:t> und </a:t>
            </a:r>
            <a:r>
              <a:rPr lang="en-US" sz="1600" dirty="0" err="1" smtClean="0">
                <a:solidFill>
                  <a:srgbClr val="002060"/>
                </a:solidFill>
              </a:rPr>
              <a:t>sinkt</a:t>
            </a:r>
            <a:r>
              <a:rPr lang="en-US" sz="1600" dirty="0" smtClean="0">
                <a:solidFill>
                  <a:srgbClr val="002060"/>
                </a:solidFill>
              </a:rPr>
              <a:t> </a:t>
            </a:r>
            <a:r>
              <a:rPr lang="en-US" sz="1600" dirty="0" err="1" smtClean="0">
                <a:solidFill>
                  <a:srgbClr val="002060"/>
                </a:solidFill>
              </a:rPr>
              <a:t>danach</a:t>
            </a:r>
            <a:r>
              <a:rPr lang="en-US" sz="1600" dirty="0" smtClean="0">
                <a:solidFill>
                  <a:srgbClr val="002060"/>
                </a:solidFill>
              </a:rPr>
              <a:t> in </a:t>
            </a:r>
            <a:r>
              <a:rPr lang="en-US" sz="1600" dirty="0" err="1" smtClean="0">
                <a:solidFill>
                  <a:srgbClr val="002060"/>
                </a:solidFill>
              </a:rPr>
              <a:t>gleichen</a:t>
            </a:r>
            <a:r>
              <a:rPr lang="en-US" sz="1600" dirty="0" smtClean="0">
                <a:solidFill>
                  <a:srgbClr val="002060"/>
                </a:solidFill>
              </a:rPr>
              <a:t> </a:t>
            </a:r>
            <a:r>
              <a:rPr lang="en-US" sz="1600" dirty="0" err="1" smtClean="0">
                <a:solidFill>
                  <a:srgbClr val="002060"/>
                </a:solidFill>
              </a:rPr>
              <a:t>Schritten</a:t>
            </a:r>
            <a:r>
              <a:rPr lang="en-US" sz="1600" dirty="0" smtClean="0">
                <a:solidFill>
                  <a:srgbClr val="002060"/>
                </a:solidFill>
              </a:rPr>
              <a:t> </a:t>
            </a:r>
            <a:r>
              <a:rPr lang="en-US" sz="1600" dirty="0" err="1" smtClean="0">
                <a:solidFill>
                  <a:srgbClr val="002060"/>
                </a:solidFill>
              </a:rPr>
              <a:t>bis</a:t>
            </a:r>
            <a:r>
              <a:rPr lang="en-US" sz="1600" dirty="0" smtClean="0">
                <a:solidFill>
                  <a:srgbClr val="002060"/>
                </a:solidFill>
              </a:rPr>
              <a:t> auf 100 </a:t>
            </a:r>
            <a:r>
              <a:rPr lang="en-US" sz="1600" dirty="0" err="1" smtClean="0">
                <a:solidFill>
                  <a:srgbClr val="002060"/>
                </a:solidFill>
              </a:rPr>
              <a:t>Porzent</a:t>
            </a:r>
            <a:r>
              <a:rPr lang="en-US" sz="1600" dirty="0" smtClean="0">
                <a:solidFill>
                  <a:srgbClr val="002060"/>
                </a:solidFill>
              </a:rPr>
              <a:t> des </a:t>
            </a:r>
            <a:r>
              <a:rPr lang="en-US" sz="1600" dirty="0" err="1" smtClean="0">
                <a:solidFill>
                  <a:srgbClr val="002060"/>
                </a:solidFill>
              </a:rPr>
              <a:t>Fondsvermögens</a:t>
            </a:r>
            <a:r>
              <a:rPr lang="en-US" sz="1600" dirty="0" smtClean="0">
                <a:solidFill>
                  <a:srgbClr val="002060"/>
                </a:solidFill>
              </a:rPr>
              <a:t> </a:t>
            </a:r>
            <a:r>
              <a:rPr lang="en-US" sz="1600" dirty="0" err="1" smtClean="0">
                <a:solidFill>
                  <a:srgbClr val="002060"/>
                </a:solidFill>
              </a:rPr>
              <a:t>zum</a:t>
            </a:r>
            <a:r>
              <a:rPr lang="en-US" sz="1600" dirty="0" smtClean="0">
                <a:solidFill>
                  <a:srgbClr val="002060"/>
                </a:solidFill>
              </a:rPr>
              <a:t> </a:t>
            </a:r>
            <a:r>
              <a:rPr lang="en-US" sz="1600" dirty="0" err="1" smtClean="0">
                <a:solidFill>
                  <a:srgbClr val="002060"/>
                </a:solidFill>
              </a:rPr>
              <a:t>Ablaufdatum</a:t>
            </a:r>
            <a:r>
              <a:rPr lang="en-US" sz="1600" dirty="0" smtClean="0">
                <a:solidFill>
                  <a:srgbClr val="002060"/>
                </a:solidFill>
              </a:rPr>
              <a:t> des </a:t>
            </a:r>
            <a:r>
              <a:rPr lang="en-US" sz="1600" dirty="0" err="1" smtClean="0">
                <a:solidFill>
                  <a:srgbClr val="002060"/>
                </a:solidFill>
              </a:rPr>
              <a:t>Vertrags</a:t>
            </a:r>
            <a:endParaRPr lang="en-US" sz="1600" dirty="0" smtClean="0">
              <a:solidFill>
                <a:srgbClr val="002060"/>
              </a:solidFill>
            </a:endParaRPr>
          </a:p>
          <a:p>
            <a:pPr marL="285750" lvl="2" indent="-285750">
              <a:buClr>
                <a:srgbClr val="F1CA00"/>
              </a:buClr>
              <a:buFont typeface="Arial" panose="020B0604020202020204" pitchFamily="34" charset="0"/>
              <a:buChar char="•"/>
            </a:pPr>
            <a:r>
              <a:rPr lang="en-US" sz="1600" dirty="0" err="1" smtClean="0">
                <a:solidFill>
                  <a:srgbClr val="002060"/>
                </a:solidFill>
              </a:rPr>
              <a:t>Bei</a:t>
            </a:r>
            <a:r>
              <a:rPr lang="en-US" sz="1600" dirty="0" smtClean="0">
                <a:solidFill>
                  <a:srgbClr val="002060"/>
                </a:solidFill>
              </a:rPr>
              <a:t> der </a:t>
            </a:r>
            <a:r>
              <a:rPr lang="en-US" sz="1600" dirty="0" err="1" smtClean="0">
                <a:solidFill>
                  <a:srgbClr val="002060"/>
                </a:solidFill>
              </a:rPr>
              <a:t>Vertragsgestaltung</a:t>
            </a:r>
            <a:r>
              <a:rPr lang="en-US" sz="1600" dirty="0" smtClean="0">
                <a:solidFill>
                  <a:srgbClr val="002060"/>
                </a:solidFill>
              </a:rPr>
              <a:t> </a:t>
            </a:r>
            <a:r>
              <a:rPr lang="en-US" sz="1600" dirty="0" err="1" smtClean="0">
                <a:solidFill>
                  <a:srgbClr val="002060"/>
                </a:solidFill>
              </a:rPr>
              <a:t>mit</a:t>
            </a:r>
            <a:r>
              <a:rPr lang="en-US" sz="1600" dirty="0" smtClean="0">
                <a:solidFill>
                  <a:srgbClr val="002060"/>
                </a:solidFill>
              </a:rPr>
              <a:t> </a:t>
            </a:r>
            <a:r>
              <a:rPr lang="en-US" sz="1600" dirty="0" err="1" smtClean="0">
                <a:solidFill>
                  <a:srgbClr val="002060"/>
                </a:solidFill>
              </a:rPr>
              <a:t>einer</a:t>
            </a:r>
            <a:r>
              <a:rPr lang="en-US" sz="1600" dirty="0" smtClean="0">
                <a:solidFill>
                  <a:srgbClr val="002060"/>
                </a:solidFill>
              </a:rPr>
              <a:t> </a:t>
            </a:r>
            <a:r>
              <a:rPr lang="en-US" sz="1600" dirty="0" err="1" smtClean="0">
                <a:solidFill>
                  <a:srgbClr val="002060"/>
                </a:solidFill>
              </a:rPr>
              <a:t>versicherten</a:t>
            </a:r>
            <a:r>
              <a:rPr lang="en-US" sz="1600" dirty="0" smtClean="0">
                <a:solidFill>
                  <a:srgbClr val="002060"/>
                </a:solidFill>
              </a:rPr>
              <a:t> Person </a:t>
            </a:r>
            <a:r>
              <a:rPr lang="en-US" sz="1600" dirty="0" err="1" smtClean="0">
                <a:solidFill>
                  <a:srgbClr val="002060"/>
                </a:solidFill>
              </a:rPr>
              <a:t>erfolgt</a:t>
            </a:r>
            <a:r>
              <a:rPr lang="en-US" sz="1600" dirty="0" smtClean="0">
                <a:solidFill>
                  <a:srgbClr val="002060"/>
                </a:solidFill>
              </a:rPr>
              <a:t> die </a:t>
            </a:r>
            <a:r>
              <a:rPr lang="en-US" sz="1600" dirty="0" err="1" smtClean="0">
                <a:solidFill>
                  <a:srgbClr val="002060"/>
                </a:solidFill>
              </a:rPr>
              <a:t>Auszahlung</a:t>
            </a:r>
            <a:r>
              <a:rPr lang="en-US" sz="1600" dirty="0" smtClean="0">
                <a:solidFill>
                  <a:srgbClr val="002060"/>
                </a:solidFill>
              </a:rPr>
              <a:t> </a:t>
            </a:r>
            <a:r>
              <a:rPr lang="en-US" sz="1600" dirty="0" err="1" smtClean="0">
                <a:solidFill>
                  <a:srgbClr val="002060"/>
                </a:solidFill>
              </a:rPr>
              <a:t>mit</a:t>
            </a:r>
            <a:r>
              <a:rPr lang="en-US" sz="1600" dirty="0" smtClean="0">
                <a:solidFill>
                  <a:srgbClr val="002060"/>
                </a:solidFill>
              </a:rPr>
              <a:t> </a:t>
            </a:r>
            <a:r>
              <a:rPr lang="en-US" sz="1600" dirty="0" err="1" smtClean="0">
                <a:solidFill>
                  <a:srgbClr val="002060"/>
                </a:solidFill>
              </a:rPr>
              <a:t>Tod</a:t>
            </a:r>
            <a:r>
              <a:rPr lang="en-US" sz="1600" dirty="0" smtClean="0">
                <a:solidFill>
                  <a:srgbClr val="002060"/>
                </a:solidFill>
              </a:rPr>
              <a:t> der </a:t>
            </a:r>
            <a:r>
              <a:rPr lang="en-US" sz="1600" dirty="0" err="1" smtClean="0">
                <a:solidFill>
                  <a:srgbClr val="002060"/>
                </a:solidFill>
              </a:rPr>
              <a:t>versicherten</a:t>
            </a:r>
            <a:r>
              <a:rPr lang="en-US" sz="1600" dirty="0" smtClean="0">
                <a:solidFill>
                  <a:srgbClr val="002060"/>
                </a:solidFill>
              </a:rPr>
              <a:t> Person und </a:t>
            </a:r>
            <a:r>
              <a:rPr lang="en-US" sz="1600" dirty="0" err="1" smtClean="0">
                <a:solidFill>
                  <a:srgbClr val="002060"/>
                </a:solidFill>
              </a:rPr>
              <a:t>bei</a:t>
            </a:r>
            <a:r>
              <a:rPr lang="en-US" sz="1600" dirty="0" smtClean="0">
                <a:solidFill>
                  <a:srgbClr val="002060"/>
                </a:solidFill>
              </a:rPr>
              <a:t> V</a:t>
            </a:r>
            <a:r>
              <a:rPr lang="de-DE" sz="1600" dirty="0" err="1" smtClean="0">
                <a:solidFill>
                  <a:srgbClr val="002060"/>
                </a:solidFill>
              </a:rPr>
              <a:t>ertragsgestaltung</a:t>
            </a:r>
            <a:r>
              <a:rPr lang="de-DE" sz="1600" dirty="0" smtClean="0">
                <a:solidFill>
                  <a:srgbClr val="002060"/>
                </a:solidFill>
              </a:rPr>
              <a:t> mit zwei versicherten Personen erfolgt die Auszahlung nach dem Tod beider versicherten Personen (</a:t>
            </a:r>
            <a:r>
              <a:rPr lang="de-DE" sz="1600" dirty="0" err="1" smtClean="0">
                <a:solidFill>
                  <a:srgbClr val="002060"/>
                </a:solidFill>
              </a:rPr>
              <a:t>Letztversterbensbasis</a:t>
            </a:r>
            <a:r>
              <a:rPr lang="de-DE" sz="1600" dirty="0" smtClean="0">
                <a:solidFill>
                  <a:srgbClr val="002060"/>
                </a:solidFill>
              </a:rPr>
              <a:t>)</a:t>
            </a:r>
            <a:endParaRPr lang="en-US" sz="1600" dirty="0" smtClean="0">
              <a:solidFill>
                <a:srgbClr val="002060"/>
              </a:solidFill>
            </a:endParaRPr>
          </a:p>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15</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lvl="2" indent="-285750">
              <a:buClr>
                <a:srgbClr val="F1CA00"/>
              </a:buClr>
              <a:buFont typeface="Arial" panose="020B0604020202020204" pitchFamily="34" charset="0"/>
              <a:buChar char="•"/>
            </a:pPr>
            <a:r>
              <a:rPr lang="en-US" sz="1600" dirty="0" err="1" smtClean="0">
                <a:solidFill>
                  <a:srgbClr val="0C2F6E"/>
                </a:solidFill>
              </a:rPr>
              <a:t>Klassische</a:t>
            </a:r>
            <a:r>
              <a:rPr lang="en-US" sz="1600" dirty="0" smtClean="0">
                <a:solidFill>
                  <a:srgbClr val="0C2F6E"/>
                </a:solidFill>
              </a:rPr>
              <a:t> </a:t>
            </a:r>
            <a:r>
              <a:rPr lang="en-US" sz="1600" dirty="0" err="1" smtClean="0">
                <a:solidFill>
                  <a:srgbClr val="0C2F6E"/>
                </a:solidFill>
              </a:rPr>
              <a:t>Verteilung</a:t>
            </a:r>
            <a:r>
              <a:rPr lang="en-US" sz="1600" dirty="0" smtClean="0">
                <a:solidFill>
                  <a:srgbClr val="0C2F6E"/>
                </a:solidFill>
              </a:rPr>
              <a:t> </a:t>
            </a:r>
            <a:r>
              <a:rPr lang="en-US" sz="1600" dirty="0" err="1" smtClean="0">
                <a:solidFill>
                  <a:srgbClr val="0C2F6E"/>
                </a:solidFill>
              </a:rPr>
              <a:t>möglich</a:t>
            </a:r>
            <a:r>
              <a:rPr lang="en-US" sz="1600" dirty="0" smtClean="0">
                <a:solidFill>
                  <a:srgbClr val="0C2F6E"/>
                </a:solidFill>
              </a:rPr>
              <a:t> 1 </a:t>
            </a:r>
            <a:r>
              <a:rPr lang="en-US" sz="1600" dirty="0" err="1" smtClean="0">
                <a:solidFill>
                  <a:srgbClr val="0C2F6E"/>
                </a:solidFill>
              </a:rPr>
              <a:t>Prozent</a:t>
            </a:r>
            <a:r>
              <a:rPr lang="en-US" sz="1600" dirty="0" smtClean="0">
                <a:solidFill>
                  <a:srgbClr val="0C2F6E"/>
                </a:solidFill>
              </a:rPr>
              <a:t> </a:t>
            </a:r>
            <a:r>
              <a:rPr lang="en-US" sz="1600" dirty="0" err="1" smtClean="0">
                <a:solidFill>
                  <a:srgbClr val="0C2F6E"/>
                </a:solidFill>
              </a:rPr>
              <a:t>für</a:t>
            </a:r>
            <a:r>
              <a:rPr lang="en-US" sz="1600" dirty="0" smtClean="0">
                <a:solidFill>
                  <a:srgbClr val="0C2F6E"/>
                </a:solidFill>
              </a:rPr>
              <a:t> den </a:t>
            </a:r>
            <a:r>
              <a:rPr lang="en-US" sz="1600" dirty="0" err="1" smtClean="0">
                <a:solidFill>
                  <a:srgbClr val="0C2F6E"/>
                </a:solidFill>
              </a:rPr>
              <a:t>ersten</a:t>
            </a:r>
            <a:r>
              <a:rPr lang="en-US" sz="1600" dirty="0" smtClean="0">
                <a:solidFill>
                  <a:srgbClr val="0C2F6E"/>
                </a:solidFill>
              </a:rPr>
              <a:t> </a:t>
            </a:r>
            <a:r>
              <a:rPr lang="en-US" sz="1600" dirty="0" err="1" smtClean="0">
                <a:solidFill>
                  <a:srgbClr val="0C2F6E"/>
                </a:solidFill>
              </a:rPr>
              <a:t>Versicherungsnehmer</a:t>
            </a:r>
            <a:r>
              <a:rPr lang="en-US" sz="1600" dirty="0" smtClean="0">
                <a:solidFill>
                  <a:srgbClr val="0C2F6E"/>
                </a:solidFill>
              </a:rPr>
              <a:t> und 99 </a:t>
            </a:r>
            <a:r>
              <a:rPr lang="en-US" sz="1600" dirty="0" err="1" smtClean="0">
                <a:solidFill>
                  <a:srgbClr val="0C2F6E"/>
                </a:solidFill>
              </a:rPr>
              <a:t>Prozent</a:t>
            </a:r>
            <a:r>
              <a:rPr lang="en-US" sz="1600" dirty="0" smtClean="0">
                <a:solidFill>
                  <a:srgbClr val="0C2F6E"/>
                </a:solidFill>
              </a:rPr>
              <a:t> </a:t>
            </a:r>
            <a:r>
              <a:rPr lang="en-US" sz="1600" dirty="0" err="1" smtClean="0">
                <a:solidFill>
                  <a:srgbClr val="0C2F6E"/>
                </a:solidFill>
              </a:rPr>
              <a:t>für</a:t>
            </a:r>
            <a:r>
              <a:rPr lang="en-US" sz="1600" dirty="0" smtClean="0">
                <a:solidFill>
                  <a:srgbClr val="0C2F6E"/>
                </a:solidFill>
              </a:rPr>
              <a:t> </a:t>
            </a:r>
            <a:r>
              <a:rPr lang="en-US" sz="1600" dirty="0" err="1" smtClean="0">
                <a:solidFill>
                  <a:srgbClr val="0C2F6E"/>
                </a:solidFill>
              </a:rPr>
              <a:t>zweiten</a:t>
            </a:r>
            <a:r>
              <a:rPr lang="en-US" sz="1600" dirty="0" smtClean="0">
                <a:solidFill>
                  <a:srgbClr val="0C2F6E"/>
                </a:solidFill>
              </a:rPr>
              <a:t> </a:t>
            </a:r>
            <a:r>
              <a:rPr lang="en-US" sz="1600" dirty="0" err="1" smtClean="0">
                <a:solidFill>
                  <a:srgbClr val="0C2F6E"/>
                </a:solidFill>
              </a:rPr>
              <a:t>Versicherungsnehmer</a:t>
            </a:r>
            <a:r>
              <a:rPr lang="en-US" sz="1600" dirty="0" smtClean="0">
                <a:solidFill>
                  <a:srgbClr val="0C2F6E"/>
                </a:solidFill>
              </a:rPr>
              <a:t> (</a:t>
            </a:r>
            <a:r>
              <a:rPr lang="en-US" sz="1600" dirty="0" err="1" smtClean="0">
                <a:solidFill>
                  <a:srgbClr val="0C2F6E"/>
                </a:solidFill>
              </a:rPr>
              <a:t>weitere</a:t>
            </a:r>
            <a:r>
              <a:rPr lang="en-US" sz="1600" dirty="0" smtClean="0">
                <a:solidFill>
                  <a:srgbClr val="0C2F6E"/>
                </a:solidFill>
              </a:rPr>
              <a:t> </a:t>
            </a:r>
            <a:r>
              <a:rPr lang="en-US" sz="1600" dirty="0" err="1" smtClean="0">
                <a:solidFill>
                  <a:srgbClr val="0C2F6E"/>
                </a:solidFill>
              </a:rPr>
              <a:t>individuelle</a:t>
            </a:r>
            <a:r>
              <a:rPr lang="en-US" sz="1600" dirty="0" smtClean="0">
                <a:solidFill>
                  <a:srgbClr val="0C2F6E"/>
                </a:solidFill>
              </a:rPr>
              <a:t> </a:t>
            </a:r>
            <a:r>
              <a:rPr lang="en-US" sz="1600" dirty="0" err="1" smtClean="0">
                <a:solidFill>
                  <a:srgbClr val="0C2F6E"/>
                </a:solidFill>
              </a:rPr>
              <a:t>Konstellationen</a:t>
            </a:r>
            <a:r>
              <a:rPr lang="en-US" sz="1600" dirty="0" smtClean="0">
                <a:solidFill>
                  <a:srgbClr val="0C2F6E"/>
                </a:solidFill>
              </a:rPr>
              <a:t> </a:t>
            </a:r>
            <a:r>
              <a:rPr lang="en-US" sz="1600" dirty="0" err="1" smtClean="0">
                <a:solidFill>
                  <a:srgbClr val="0C2F6E"/>
                </a:solidFill>
              </a:rPr>
              <a:t>z.B</a:t>
            </a:r>
            <a:r>
              <a:rPr lang="en-US" sz="1600" dirty="0" smtClean="0">
                <a:solidFill>
                  <a:srgbClr val="0C2F6E"/>
                </a:solidFill>
              </a:rPr>
              <a:t>. 50/50 etc. </a:t>
            </a:r>
            <a:r>
              <a:rPr lang="en-US" sz="1600" dirty="0" err="1" smtClean="0">
                <a:solidFill>
                  <a:srgbClr val="0C2F6E"/>
                </a:solidFill>
              </a:rPr>
              <a:t>möglich</a:t>
            </a:r>
            <a:r>
              <a:rPr lang="en-US" sz="1600" dirty="0" smtClean="0">
                <a:solidFill>
                  <a:srgbClr val="0C2F6E"/>
                </a:solidFill>
              </a:rPr>
              <a:t>)</a:t>
            </a:r>
          </a:p>
          <a:p>
            <a:pPr marL="285750" lvl="2" indent="-285750">
              <a:buClr>
                <a:srgbClr val="F1CA00"/>
              </a:buClr>
              <a:buFont typeface="Arial" panose="020B0604020202020204" pitchFamily="34" charset="0"/>
              <a:buChar char="•"/>
            </a:pPr>
            <a:r>
              <a:rPr lang="en-US" sz="1600" dirty="0" smtClean="0">
                <a:solidFill>
                  <a:srgbClr val="0C2F6E"/>
                </a:solidFill>
              </a:rPr>
              <a:t>Die </a:t>
            </a:r>
            <a:r>
              <a:rPr lang="en-US" sz="1600" dirty="0" err="1" smtClean="0">
                <a:solidFill>
                  <a:srgbClr val="0C2F6E"/>
                </a:solidFill>
              </a:rPr>
              <a:t>Anteile</a:t>
            </a:r>
            <a:r>
              <a:rPr lang="en-US" sz="1600" dirty="0" smtClean="0">
                <a:solidFill>
                  <a:srgbClr val="0C2F6E"/>
                </a:solidFill>
              </a:rPr>
              <a:t> der </a:t>
            </a:r>
            <a:r>
              <a:rPr lang="en-US" sz="1600" dirty="0" err="1" smtClean="0">
                <a:solidFill>
                  <a:srgbClr val="0C2F6E"/>
                </a:solidFill>
              </a:rPr>
              <a:t>Versicherungsnehmer</a:t>
            </a:r>
            <a:r>
              <a:rPr lang="en-US" sz="1600" dirty="0" smtClean="0">
                <a:solidFill>
                  <a:srgbClr val="0C2F6E"/>
                </a:solidFill>
              </a:rPr>
              <a:t> </a:t>
            </a:r>
            <a:r>
              <a:rPr lang="en-US" sz="1600" dirty="0" err="1" smtClean="0">
                <a:solidFill>
                  <a:srgbClr val="0C2F6E"/>
                </a:solidFill>
              </a:rPr>
              <a:t>können</a:t>
            </a:r>
            <a:r>
              <a:rPr lang="en-US" sz="1600" dirty="0" smtClean="0">
                <a:solidFill>
                  <a:srgbClr val="0C2F6E"/>
                </a:solidFill>
              </a:rPr>
              <a:t> </a:t>
            </a:r>
            <a:r>
              <a:rPr lang="en-US" sz="1600" dirty="0" err="1" smtClean="0">
                <a:solidFill>
                  <a:srgbClr val="0C2F6E"/>
                </a:solidFill>
              </a:rPr>
              <a:t>während</a:t>
            </a:r>
            <a:r>
              <a:rPr lang="en-US" sz="1600" dirty="0" smtClean="0">
                <a:solidFill>
                  <a:srgbClr val="0C2F6E"/>
                </a:solidFill>
              </a:rPr>
              <a:t> der </a:t>
            </a:r>
            <a:r>
              <a:rPr lang="en-US" sz="1600" dirty="0" err="1" smtClean="0">
                <a:solidFill>
                  <a:srgbClr val="0C2F6E"/>
                </a:solidFill>
              </a:rPr>
              <a:t>Vertragaslaufzeit</a:t>
            </a:r>
            <a:r>
              <a:rPr lang="en-US" sz="1600" dirty="0" smtClean="0">
                <a:solidFill>
                  <a:srgbClr val="0C2F6E"/>
                </a:solidFill>
              </a:rPr>
              <a:t> </a:t>
            </a:r>
            <a:r>
              <a:rPr lang="en-US" sz="1600" dirty="0" err="1" smtClean="0">
                <a:solidFill>
                  <a:srgbClr val="0C2F6E"/>
                </a:solidFill>
              </a:rPr>
              <a:t>geändert</a:t>
            </a:r>
            <a:r>
              <a:rPr lang="en-US" sz="1600" dirty="0" smtClean="0">
                <a:solidFill>
                  <a:srgbClr val="0C2F6E"/>
                </a:solidFill>
              </a:rPr>
              <a:t> </a:t>
            </a:r>
            <a:r>
              <a:rPr lang="en-US" sz="1600" dirty="0" err="1" smtClean="0">
                <a:solidFill>
                  <a:srgbClr val="0C2F6E"/>
                </a:solidFill>
              </a:rPr>
              <a:t>werden</a:t>
            </a:r>
            <a:endParaRPr lang="en-US" sz="1600" dirty="0" smtClean="0">
              <a:solidFill>
                <a:srgbClr val="0C2F6E"/>
              </a:solidFill>
            </a:endParaRPr>
          </a:p>
          <a:p>
            <a:pPr marL="285750" lvl="2" indent="-285750">
              <a:buClr>
                <a:srgbClr val="F1CA00"/>
              </a:buClr>
              <a:buFont typeface="Arial" panose="020B0604020202020204" pitchFamily="34" charset="0"/>
              <a:buChar char="•"/>
            </a:pPr>
            <a:r>
              <a:rPr lang="en-US" sz="1600" dirty="0" err="1" smtClean="0">
                <a:solidFill>
                  <a:srgbClr val="0C2F6E"/>
                </a:solidFill>
              </a:rPr>
              <a:t>Beide</a:t>
            </a:r>
            <a:r>
              <a:rPr lang="en-US" sz="1600" dirty="0" smtClean="0">
                <a:solidFill>
                  <a:srgbClr val="0C2F6E"/>
                </a:solidFill>
              </a:rPr>
              <a:t> </a:t>
            </a:r>
            <a:r>
              <a:rPr lang="en-US" sz="1600" dirty="0" err="1" smtClean="0">
                <a:solidFill>
                  <a:srgbClr val="0C2F6E"/>
                </a:solidFill>
              </a:rPr>
              <a:t>Versicherungsnehmer</a:t>
            </a:r>
            <a:r>
              <a:rPr lang="en-US" sz="1600" dirty="0" smtClean="0">
                <a:solidFill>
                  <a:srgbClr val="0C2F6E"/>
                </a:solidFill>
              </a:rPr>
              <a:t> </a:t>
            </a:r>
            <a:r>
              <a:rPr lang="en-US" sz="1600" dirty="0" err="1" smtClean="0">
                <a:solidFill>
                  <a:srgbClr val="0C2F6E"/>
                </a:solidFill>
              </a:rPr>
              <a:t>müssen</a:t>
            </a:r>
            <a:r>
              <a:rPr lang="en-US" sz="1600" dirty="0" smtClean="0">
                <a:solidFill>
                  <a:srgbClr val="0C2F6E"/>
                </a:solidFill>
              </a:rPr>
              <a:t> den </a:t>
            </a:r>
            <a:r>
              <a:rPr lang="en-US" sz="1600" dirty="0" err="1" smtClean="0">
                <a:solidFill>
                  <a:srgbClr val="0C2F6E"/>
                </a:solidFill>
              </a:rPr>
              <a:t>Vertragsänderungen</a:t>
            </a:r>
            <a:r>
              <a:rPr lang="en-US" sz="1600" dirty="0" smtClean="0">
                <a:solidFill>
                  <a:srgbClr val="0C2F6E"/>
                </a:solidFill>
              </a:rPr>
              <a:t> </a:t>
            </a:r>
            <a:r>
              <a:rPr lang="en-US" sz="1600" dirty="0" err="1" smtClean="0">
                <a:solidFill>
                  <a:srgbClr val="0C2F6E"/>
                </a:solidFill>
              </a:rPr>
              <a:t>zustimmen</a:t>
            </a:r>
            <a:r>
              <a:rPr lang="en-US" sz="1600" dirty="0" smtClean="0">
                <a:solidFill>
                  <a:srgbClr val="0C2F6E"/>
                </a:solidFill>
              </a:rPr>
              <a:t>, </a:t>
            </a:r>
            <a:r>
              <a:rPr lang="en-US" sz="1600" dirty="0" err="1" smtClean="0">
                <a:solidFill>
                  <a:srgbClr val="0C2F6E"/>
                </a:solidFill>
              </a:rPr>
              <a:t>somit</a:t>
            </a:r>
            <a:r>
              <a:rPr lang="en-US" sz="1600" dirty="0" smtClean="0">
                <a:solidFill>
                  <a:srgbClr val="0C2F6E"/>
                </a:solidFill>
              </a:rPr>
              <a:t> </a:t>
            </a:r>
            <a:r>
              <a:rPr lang="en-US" sz="1600" dirty="0" err="1" smtClean="0">
                <a:solidFill>
                  <a:srgbClr val="0C2F6E"/>
                </a:solidFill>
              </a:rPr>
              <a:t>behält</a:t>
            </a:r>
            <a:r>
              <a:rPr lang="en-US" sz="1600" dirty="0" smtClean="0">
                <a:solidFill>
                  <a:srgbClr val="0C2F6E"/>
                </a:solidFill>
              </a:rPr>
              <a:t> </a:t>
            </a:r>
            <a:r>
              <a:rPr lang="en-US" sz="1600" dirty="0" err="1" smtClean="0">
                <a:solidFill>
                  <a:srgbClr val="0C2F6E"/>
                </a:solidFill>
              </a:rPr>
              <a:t>jeder</a:t>
            </a:r>
            <a:r>
              <a:rPr lang="en-US" sz="1600" dirty="0" smtClean="0">
                <a:solidFill>
                  <a:srgbClr val="0C2F6E"/>
                </a:solidFill>
              </a:rPr>
              <a:t> </a:t>
            </a:r>
            <a:r>
              <a:rPr lang="en-US" sz="1600" dirty="0" err="1" smtClean="0">
                <a:solidFill>
                  <a:srgbClr val="0C2F6E"/>
                </a:solidFill>
              </a:rPr>
              <a:t>Versicherungsnehmer</a:t>
            </a:r>
            <a:r>
              <a:rPr lang="en-US" sz="1600" dirty="0" smtClean="0">
                <a:solidFill>
                  <a:srgbClr val="0C2F6E"/>
                </a:solidFill>
              </a:rPr>
              <a:t> </a:t>
            </a:r>
            <a:r>
              <a:rPr lang="en-US" sz="1600" dirty="0" err="1" smtClean="0">
                <a:solidFill>
                  <a:srgbClr val="0C2F6E"/>
                </a:solidFill>
              </a:rPr>
              <a:t>unabhängig</a:t>
            </a:r>
            <a:r>
              <a:rPr lang="en-US" sz="1600" dirty="0" smtClean="0">
                <a:solidFill>
                  <a:srgbClr val="0C2F6E"/>
                </a:solidFill>
              </a:rPr>
              <a:t> von der </a:t>
            </a:r>
            <a:r>
              <a:rPr lang="en-US" sz="1600" dirty="0" err="1" smtClean="0">
                <a:solidFill>
                  <a:srgbClr val="0C2F6E"/>
                </a:solidFill>
              </a:rPr>
              <a:t>Höhe</a:t>
            </a:r>
            <a:r>
              <a:rPr lang="en-US" sz="1600" dirty="0" smtClean="0">
                <a:solidFill>
                  <a:srgbClr val="0C2F6E"/>
                </a:solidFill>
              </a:rPr>
              <a:t> seines </a:t>
            </a:r>
            <a:r>
              <a:rPr lang="en-US" sz="1600" dirty="0" err="1" smtClean="0">
                <a:solidFill>
                  <a:srgbClr val="0C2F6E"/>
                </a:solidFill>
              </a:rPr>
              <a:t>Anteils</a:t>
            </a:r>
            <a:r>
              <a:rPr lang="en-US" sz="1600" dirty="0" smtClean="0">
                <a:solidFill>
                  <a:srgbClr val="0C2F6E"/>
                </a:solidFill>
              </a:rPr>
              <a:t> (</a:t>
            </a:r>
            <a:r>
              <a:rPr lang="en-US" sz="1600" dirty="0" err="1" smtClean="0">
                <a:solidFill>
                  <a:srgbClr val="0C2F6E"/>
                </a:solidFill>
              </a:rPr>
              <a:t>auch</a:t>
            </a:r>
            <a:r>
              <a:rPr lang="en-US" sz="1600" dirty="0" smtClean="0">
                <a:solidFill>
                  <a:srgbClr val="0C2F6E"/>
                </a:solidFill>
              </a:rPr>
              <a:t>. </a:t>
            </a:r>
            <a:r>
              <a:rPr lang="en-US" sz="1600" dirty="0" err="1" smtClean="0">
                <a:solidFill>
                  <a:srgbClr val="0C2F6E"/>
                </a:solidFill>
              </a:rPr>
              <a:t>bei</a:t>
            </a:r>
            <a:r>
              <a:rPr lang="en-US" sz="1600" dirty="0" smtClean="0">
                <a:solidFill>
                  <a:srgbClr val="0C2F6E"/>
                </a:solidFill>
              </a:rPr>
              <a:t> 1 </a:t>
            </a:r>
            <a:r>
              <a:rPr lang="en-US" sz="1600" dirty="0" err="1" smtClean="0">
                <a:solidFill>
                  <a:srgbClr val="0C2F6E"/>
                </a:solidFill>
              </a:rPr>
              <a:t>Prozent</a:t>
            </a:r>
            <a:r>
              <a:rPr lang="en-US" sz="1600" dirty="0" smtClean="0">
                <a:solidFill>
                  <a:srgbClr val="0C2F6E"/>
                </a:solidFill>
              </a:rPr>
              <a:t>) </a:t>
            </a:r>
            <a:r>
              <a:rPr lang="en-US" sz="1600" dirty="0" err="1" smtClean="0">
                <a:solidFill>
                  <a:srgbClr val="0C2F6E"/>
                </a:solidFill>
              </a:rPr>
              <a:t>weiterhin</a:t>
            </a:r>
            <a:r>
              <a:rPr lang="en-US" sz="1600" dirty="0" smtClean="0">
                <a:solidFill>
                  <a:srgbClr val="0C2F6E"/>
                </a:solidFill>
              </a:rPr>
              <a:t> die </a:t>
            </a:r>
            <a:r>
              <a:rPr lang="en-US" sz="1600" dirty="0" err="1" smtClean="0">
                <a:solidFill>
                  <a:srgbClr val="0C2F6E"/>
                </a:solidFill>
              </a:rPr>
              <a:t>Kontrolle</a:t>
            </a:r>
            <a:r>
              <a:rPr lang="en-US" sz="1600" dirty="0" smtClean="0">
                <a:solidFill>
                  <a:srgbClr val="0C2F6E"/>
                </a:solidFill>
              </a:rPr>
              <a:t> </a:t>
            </a:r>
            <a:r>
              <a:rPr lang="en-US" sz="1600" dirty="0" err="1" smtClean="0">
                <a:solidFill>
                  <a:srgbClr val="0C2F6E"/>
                </a:solidFill>
              </a:rPr>
              <a:t>über</a:t>
            </a:r>
            <a:r>
              <a:rPr lang="en-US" sz="1600" dirty="0" smtClean="0">
                <a:solidFill>
                  <a:srgbClr val="0C2F6E"/>
                </a:solidFill>
              </a:rPr>
              <a:t> das </a:t>
            </a:r>
            <a:r>
              <a:rPr lang="en-US" sz="1600" dirty="0" err="1" smtClean="0">
                <a:solidFill>
                  <a:srgbClr val="0C2F6E"/>
                </a:solidFill>
              </a:rPr>
              <a:t>Vermögen</a:t>
            </a:r>
            <a:r>
              <a:rPr lang="en-US" sz="1600" dirty="0" smtClean="0">
                <a:solidFill>
                  <a:srgbClr val="0C2F6E"/>
                </a:solidFill>
              </a:rPr>
              <a:t> </a:t>
            </a:r>
            <a:r>
              <a:rPr lang="en-US" sz="1600" dirty="0" err="1" smtClean="0">
                <a:solidFill>
                  <a:srgbClr val="0C2F6E"/>
                </a:solidFill>
              </a:rPr>
              <a:t>im</a:t>
            </a:r>
            <a:r>
              <a:rPr lang="en-US" sz="1600" dirty="0" smtClean="0">
                <a:solidFill>
                  <a:srgbClr val="0C2F6E"/>
                </a:solidFill>
              </a:rPr>
              <a:t> </a:t>
            </a:r>
            <a:r>
              <a:rPr lang="en-US" sz="1600" dirty="0" err="1" smtClean="0">
                <a:solidFill>
                  <a:srgbClr val="0C2F6E"/>
                </a:solidFill>
              </a:rPr>
              <a:t>Vertrag</a:t>
            </a:r>
            <a:endParaRPr lang="en-US" sz="1600" dirty="0" smtClean="0">
              <a:solidFill>
                <a:srgbClr val="0C2F6E"/>
              </a:solidFill>
            </a:endParaRPr>
          </a:p>
          <a:p>
            <a:pPr marL="285750" lvl="2" indent="-285750">
              <a:buClr>
                <a:srgbClr val="F1CA00"/>
              </a:buClr>
              <a:buFont typeface="Arial" panose="020B0604020202020204" pitchFamily="34" charset="0"/>
              <a:buChar char="•"/>
            </a:pPr>
            <a:r>
              <a:rPr lang="en-US" sz="1600" dirty="0" err="1" smtClean="0">
                <a:solidFill>
                  <a:srgbClr val="0C2F6E"/>
                </a:solidFill>
              </a:rPr>
              <a:t>Im</a:t>
            </a:r>
            <a:r>
              <a:rPr lang="en-US" sz="1600" dirty="0" smtClean="0">
                <a:solidFill>
                  <a:srgbClr val="0C2F6E"/>
                </a:solidFill>
              </a:rPr>
              <a:t> </a:t>
            </a:r>
            <a:r>
              <a:rPr lang="en-US" sz="1600" dirty="0" err="1" smtClean="0">
                <a:solidFill>
                  <a:srgbClr val="0C2F6E"/>
                </a:solidFill>
              </a:rPr>
              <a:t>Rahmen</a:t>
            </a:r>
            <a:r>
              <a:rPr lang="en-US" sz="1600" dirty="0" smtClean="0">
                <a:solidFill>
                  <a:srgbClr val="0C2F6E"/>
                </a:solidFill>
              </a:rPr>
              <a:t> der </a:t>
            </a:r>
            <a:r>
              <a:rPr lang="en-US" sz="1600" dirty="0" err="1" smtClean="0">
                <a:solidFill>
                  <a:srgbClr val="0C2F6E"/>
                </a:solidFill>
              </a:rPr>
              <a:t>Steuervorteile</a:t>
            </a:r>
            <a:r>
              <a:rPr lang="en-US" sz="1600" dirty="0" smtClean="0">
                <a:solidFill>
                  <a:srgbClr val="0C2F6E"/>
                </a:solidFill>
              </a:rPr>
              <a:t> </a:t>
            </a:r>
            <a:r>
              <a:rPr lang="en-US" sz="1600" dirty="0" err="1" smtClean="0">
                <a:solidFill>
                  <a:srgbClr val="0C2F6E"/>
                </a:solidFill>
              </a:rPr>
              <a:t>lässt</a:t>
            </a:r>
            <a:r>
              <a:rPr lang="en-US" sz="1600" dirty="0" smtClean="0">
                <a:solidFill>
                  <a:srgbClr val="0C2F6E"/>
                </a:solidFill>
              </a:rPr>
              <a:t> </a:t>
            </a:r>
            <a:r>
              <a:rPr lang="en-US" sz="1600" dirty="0" err="1" smtClean="0">
                <a:solidFill>
                  <a:srgbClr val="0C2F6E"/>
                </a:solidFill>
              </a:rPr>
              <a:t>sich</a:t>
            </a:r>
            <a:r>
              <a:rPr lang="en-US" sz="1600" dirty="0" smtClean="0">
                <a:solidFill>
                  <a:srgbClr val="0C2F6E"/>
                </a:solidFill>
              </a:rPr>
              <a:t> </a:t>
            </a:r>
            <a:r>
              <a:rPr lang="en-US" sz="1600" dirty="0" err="1" smtClean="0">
                <a:solidFill>
                  <a:srgbClr val="0C2F6E"/>
                </a:solidFill>
              </a:rPr>
              <a:t>langfristig</a:t>
            </a:r>
            <a:r>
              <a:rPr lang="en-US" sz="1600" dirty="0" smtClean="0">
                <a:solidFill>
                  <a:srgbClr val="0C2F6E"/>
                </a:solidFill>
              </a:rPr>
              <a:t> </a:t>
            </a:r>
            <a:r>
              <a:rPr lang="en-US" sz="1600" dirty="0" err="1" smtClean="0">
                <a:solidFill>
                  <a:srgbClr val="0C2F6E"/>
                </a:solidFill>
              </a:rPr>
              <a:t>kontrolliert</a:t>
            </a:r>
            <a:r>
              <a:rPr lang="en-US" sz="1600" dirty="0" smtClean="0">
                <a:solidFill>
                  <a:srgbClr val="0C2F6E"/>
                </a:solidFill>
              </a:rPr>
              <a:t> und </a:t>
            </a:r>
            <a:r>
              <a:rPr lang="en-US" sz="1600" dirty="0" err="1" smtClean="0">
                <a:solidFill>
                  <a:srgbClr val="0C2F6E"/>
                </a:solidFill>
              </a:rPr>
              <a:t>steueroptimiert</a:t>
            </a:r>
            <a:r>
              <a:rPr lang="en-US" sz="1600" dirty="0" smtClean="0">
                <a:solidFill>
                  <a:srgbClr val="0C2F6E"/>
                </a:solidFill>
              </a:rPr>
              <a:t> </a:t>
            </a:r>
            <a:r>
              <a:rPr lang="en-US" sz="1600" dirty="0" err="1" smtClean="0">
                <a:solidFill>
                  <a:srgbClr val="0C2F6E"/>
                </a:solidFill>
              </a:rPr>
              <a:t>Vermögen</a:t>
            </a:r>
            <a:r>
              <a:rPr lang="en-US" sz="1600" dirty="0" smtClean="0">
                <a:solidFill>
                  <a:srgbClr val="0C2F6E"/>
                </a:solidFill>
              </a:rPr>
              <a:t> </a:t>
            </a:r>
            <a:r>
              <a:rPr lang="en-US" sz="1600" dirty="0" err="1" smtClean="0">
                <a:solidFill>
                  <a:srgbClr val="0C2F6E"/>
                </a:solidFill>
              </a:rPr>
              <a:t>verschenken</a:t>
            </a:r>
            <a:r>
              <a:rPr lang="en-US" sz="1600" dirty="0" smtClean="0">
                <a:solidFill>
                  <a:srgbClr val="0C2F6E"/>
                </a:solidFill>
              </a:rPr>
              <a:t>. </a:t>
            </a:r>
          </a:p>
          <a:p>
            <a:pPr marL="285750" lvl="2" indent="-285750">
              <a:buClr>
                <a:srgbClr val="F1CA00"/>
              </a:buClr>
              <a:buFont typeface="Arial" panose="020B0604020202020204" pitchFamily="34" charset="0"/>
              <a:buChar char="•"/>
            </a:pPr>
            <a:r>
              <a:rPr lang="en-US" sz="1600" dirty="0" err="1" smtClean="0">
                <a:solidFill>
                  <a:srgbClr val="0C2F6E"/>
                </a:solidFill>
              </a:rPr>
              <a:t>Ein</a:t>
            </a:r>
            <a:r>
              <a:rPr lang="en-US" sz="1600" dirty="0" smtClean="0">
                <a:solidFill>
                  <a:srgbClr val="0C2F6E"/>
                </a:solidFill>
              </a:rPr>
              <a:t> </a:t>
            </a:r>
            <a:r>
              <a:rPr lang="en-US" sz="1600" dirty="0" err="1" smtClean="0">
                <a:solidFill>
                  <a:srgbClr val="0C2F6E"/>
                </a:solidFill>
              </a:rPr>
              <a:t>Vorteil</a:t>
            </a:r>
            <a:r>
              <a:rPr lang="en-US" sz="1600" dirty="0" smtClean="0">
                <a:solidFill>
                  <a:srgbClr val="0C2F6E"/>
                </a:solidFill>
              </a:rPr>
              <a:t> der </a:t>
            </a:r>
            <a:r>
              <a:rPr lang="en-US" sz="1600" dirty="0" err="1" smtClean="0">
                <a:solidFill>
                  <a:srgbClr val="0C2F6E"/>
                </a:solidFill>
              </a:rPr>
              <a:t>Langfristigkeit</a:t>
            </a:r>
            <a:r>
              <a:rPr lang="en-US" sz="1600" dirty="0" smtClean="0">
                <a:solidFill>
                  <a:srgbClr val="0C2F6E"/>
                </a:solidFill>
              </a:rPr>
              <a:t> des </a:t>
            </a:r>
            <a:r>
              <a:rPr lang="en-US" sz="1600" dirty="0" err="1" smtClean="0">
                <a:solidFill>
                  <a:srgbClr val="0C2F6E"/>
                </a:solidFill>
              </a:rPr>
              <a:t>Produktes</a:t>
            </a:r>
            <a:r>
              <a:rPr lang="en-US" sz="1600" dirty="0" smtClean="0">
                <a:solidFill>
                  <a:srgbClr val="0C2F6E"/>
                </a:solidFill>
              </a:rPr>
              <a:t> und </a:t>
            </a:r>
            <a:r>
              <a:rPr lang="en-US" sz="1600" dirty="0" err="1" smtClean="0">
                <a:solidFill>
                  <a:srgbClr val="0C2F6E"/>
                </a:solidFill>
              </a:rPr>
              <a:t>es</a:t>
            </a:r>
            <a:r>
              <a:rPr lang="en-US" sz="1600" dirty="0" smtClean="0">
                <a:solidFill>
                  <a:srgbClr val="0C2F6E"/>
                </a:solidFill>
              </a:rPr>
              <a:t> </a:t>
            </a:r>
            <a:r>
              <a:rPr lang="en-US" sz="1600" dirty="0" err="1" smtClean="0">
                <a:solidFill>
                  <a:srgbClr val="0C2F6E"/>
                </a:solidFill>
              </a:rPr>
              <a:t>unterstützt</a:t>
            </a:r>
            <a:r>
              <a:rPr lang="en-US" sz="1600" dirty="0" smtClean="0">
                <a:solidFill>
                  <a:srgbClr val="0C2F6E"/>
                </a:solidFill>
              </a:rPr>
              <a:t> die </a:t>
            </a:r>
            <a:r>
              <a:rPr lang="en-US" sz="1600" dirty="0" err="1" smtClean="0">
                <a:solidFill>
                  <a:srgbClr val="0C2F6E"/>
                </a:solidFill>
              </a:rPr>
              <a:t>regelmäßige</a:t>
            </a:r>
            <a:r>
              <a:rPr lang="en-US" sz="1600" dirty="0" smtClean="0">
                <a:solidFill>
                  <a:srgbClr val="0C2F6E"/>
                </a:solidFill>
              </a:rPr>
              <a:t> </a:t>
            </a:r>
            <a:r>
              <a:rPr lang="en-US" sz="1600" dirty="0" err="1" smtClean="0">
                <a:solidFill>
                  <a:srgbClr val="0C2F6E"/>
                </a:solidFill>
              </a:rPr>
              <a:t>Beratungstätigkeit</a:t>
            </a:r>
            <a:r>
              <a:rPr lang="en-US" sz="1600" dirty="0" smtClean="0">
                <a:solidFill>
                  <a:srgbClr val="0C2F6E"/>
                </a:solidFill>
              </a:rPr>
              <a:t> des </a:t>
            </a:r>
            <a:r>
              <a:rPr lang="en-US" sz="1600" dirty="0" err="1" smtClean="0">
                <a:solidFill>
                  <a:srgbClr val="0C2F6E"/>
                </a:solidFill>
              </a:rPr>
              <a:t>Vermittlers</a:t>
            </a:r>
            <a:endParaRPr lang="en-US" sz="1600" dirty="0">
              <a:solidFill>
                <a:srgbClr val="0C2F6E"/>
              </a:solidFill>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16</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latin typeface="Arial" panose="020B0604020202020204" pitchFamily="34" charset="0"/>
                <a:cs typeface="Arial" panose="020B0604020202020204" pitchFamily="34" charset="0"/>
              </a:rPr>
              <a:t>Der</a:t>
            </a:r>
            <a:r>
              <a:rPr lang="de-DE" baseline="0" dirty="0" smtClean="0">
                <a:latin typeface="Arial" panose="020B0604020202020204" pitchFamily="34" charset="0"/>
                <a:cs typeface="Arial" panose="020B0604020202020204" pitchFamily="34" charset="0"/>
              </a:rPr>
              <a:t> klassischste Fall – dafür muss auch nicht Weitblick genommen werden. Geht auch mit Maxxellence Invest oder ParkAllee.</a:t>
            </a:r>
          </a:p>
          <a:p>
            <a:endParaRPr lang="de-DE" baseline="0" dirty="0" smtClean="0">
              <a:latin typeface="Arial" panose="020B0604020202020204" pitchFamily="34" charset="0"/>
              <a:cs typeface="Arial" panose="020B0604020202020204" pitchFamily="34" charset="0"/>
            </a:endParaRPr>
          </a:p>
          <a:p>
            <a:r>
              <a:rPr lang="de-DE" baseline="0" dirty="0" smtClean="0">
                <a:latin typeface="Arial" panose="020B0604020202020204" pitchFamily="34" charset="0"/>
                <a:cs typeface="Arial" panose="020B0604020202020204" pitchFamily="34" charset="0"/>
              </a:rPr>
              <a:t>Soweit zum warm werden.</a:t>
            </a: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17</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latin typeface="Arial" panose="020B0604020202020204" pitchFamily="34" charset="0"/>
                <a:cs typeface="Arial" panose="020B0604020202020204" pitchFamily="34" charset="0"/>
              </a:rPr>
              <a:t>Der klassische Fall mit 2</a:t>
            </a:r>
            <a:r>
              <a:rPr lang="de-DE" baseline="0" dirty="0" smtClean="0">
                <a:latin typeface="Arial" panose="020B0604020202020204" pitchFamily="34" charset="0"/>
                <a:cs typeface="Arial" panose="020B0604020202020204" pitchFamily="34" charset="0"/>
              </a:rPr>
              <a:t> VN: 1/99 Lösung über die VN-Anteile</a:t>
            </a: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18</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latin typeface="Arial" panose="020B0604020202020204" pitchFamily="34" charset="0"/>
                <a:cs typeface="Arial" panose="020B0604020202020204" pitchFamily="34" charset="0"/>
              </a:rPr>
              <a:t>Komplexerer Fall mit 2 VN und einer abweichenden VP.</a:t>
            </a: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19</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2</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20</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21</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22</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23</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u="sng" dirty="0" smtClean="0">
                <a:solidFill>
                  <a:srgbClr val="0065A4"/>
                </a:solidFill>
              </a:rPr>
              <a:t>Vermögensübertragung</a:t>
            </a:r>
          </a:p>
          <a:p>
            <a:pPr marL="0" indent="0">
              <a:buFontTx/>
              <a:buNone/>
            </a:pPr>
            <a:r>
              <a:rPr lang="de-DE" sz="1800" dirty="0" smtClean="0">
                <a:solidFill>
                  <a:srgbClr val="002663"/>
                </a:solidFill>
                <a:cs typeface="Arial" pitchFamily="34" charset="0"/>
              </a:rPr>
              <a:t>Die</a:t>
            </a:r>
            <a:r>
              <a:rPr lang="de-DE" sz="1800" baseline="0" dirty="0" smtClean="0">
                <a:solidFill>
                  <a:srgbClr val="002663"/>
                </a:solidFill>
                <a:cs typeface="Arial" pitchFamily="34" charset="0"/>
              </a:rPr>
              <a:t> „Erben &amp; Schenken“-Kundengruppe ist der eigentliche Grund für die Entwicklung von </a:t>
            </a:r>
            <a:r>
              <a:rPr lang="de-DE" sz="1800" baseline="0" dirty="0" err="1" smtClean="0">
                <a:solidFill>
                  <a:srgbClr val="002663"/>
                </a:solidFill>
                <a:cs typeface="Arial" pitchFamily="34" charset="0"/>
              </a:rPr>
              <a:t>WeitBlick</a:t>
            </a:r>
            <a:r>
              <a:rPr lang="de-DE" sz="1800" baseline="0" dirty="0" smtClean="0">
                <a:solidFill>
                  <a:srgbClr val="002663"/>
                </a:solidFill>
                <a:cs typeface="Arial" pitchFamily="34" charset="0"/>
              </a:rPr>
              <a:t>. Konzipiert wurde der Tarif für vermögende Kunden. Im Rahmen von „</a:t>
            </a:r>
            <a:r>
              <a:rPr lang="de-DE" sz="1800" b="1" baseline="0" dirty="0" smtClean="0">
                <a:solidFill>
                  <a:srgbClr val="002663"/>
                </a:solidFill>
                <a:cs typeface="Arial" pitchFamily="34" charset="0"/>
              </a:rPr>
              <a:t>Erben und Schenken</a:t>
            </a:r>
            <a:r>
              <a:rPr lang="de-DE" sz="1800" baseline="0" dirty="0" smtClean="0">
                <a:solidFill>
                  <a:srgbClr val="002663"/>
                </a:solidFill>
                <a:cs typeface="Arial" pitchFamily="34" charset="0"/>
              </a:rPr>
              <a:t>“ können Kunden Teile Ihres Vermögens steueroptimiert übertragen. Vermarktet wird diese Möglichkeit als </a:t>
            </a:r>
            <a:r>
              <a:rPr lang="de-DE" sz="1800" b="1" baseline="0" dirty="0" smtClean="0">
                <a:solidFill>
                  <a:srgbClr val="002663"/>
                </a:solidFill>
                <a:cs typeface="Arial" pitchFamily="34" charset="0"/>
              </a:rPr>
              <a:t>Familien Option</a:t>
            </a:r>
            <a:r>
              <a:rPr lang="de-DE" sz="1800" baseline="0" dirty="0" smtClean="0">
                <a:solidFill>
                  <a:srgbClr val="002663"/>
                </a:solidFill>
                <a:cs typeface="Arial" pitchFamily="34" charset="0"/>
              </a:rPr>
              <a:t>. Kennzeichen dafür mehrere Versicherungsnehmer oder versicherte Personen.</a:t>
            </a:r>
            <a:endParaRPr lang="de-DE" sz="1800" dirty="0" smtClean="0">
              <a:solidFill>
                <a:srgbClr val="002663"/>
              </a:solidFill>
              <a:cs typeface="Arial" pitchFamily="34" charset="0"/>
            </a:endParaRP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Bei </a:t>
            </a:r>
            <a:r>
              <a:rPr lang="de-DE" b="1" baseline="0" dirty="0" smtClean="0">
                <a:latin typeface="Arial" panose="020B0604020202020204" pitchFamily="34" charset="0"/>
                <a:cs typeface="Arial" panose="020B0604020202020204" pitchFamily="34" charset="0"/>
              </a:rPr>
              <a:t>2 VN </a:t>
            </a:r>
            <a:r>
              <a:rPr lang="de-DE" b="0" baseline="0" dirty="0" smtClean="0">
                <a:latin typeface="Arial" panose="020B0604020202020204" pitchFamily="34" charset="0"/>
                <a:cs typeface="Arial" panose="020B0604020202020204" pitchFamily="34" charset="0"/>
              </a:rPr>
              <a:t>wird der Vertrag %-</a:t>
            </a:r>
            <a:r>
              <a:rPr lang="de-DE" b="0" baseline="0" dirty="0" err="1" smtClean="0">
                <a:latin typeface="Arial" panose="020B0604020202020204" pitchFamily="34" charset="0"/>
                <a:cs typeface="Arial" panose="020B0604020202020204" pitchFamily="34" charset="0"/>
              </a:rPr>
              <a:t>ual</a:t>
            </a:r>
            <a:r>
              <a:rPr lang="de-DE" b="0" baseline="0" dirty="0" smtClean="0">
                <a:latin typeface="Arial" panose="020B0604020202020204" pitchFamily="34" charset="0"/>
                <a:cs typeface="Arial" panose="020B0604020202020204" pitchFamily="34" charset="0"/>
              </a:rPr>
              <a:t> aufgeteilt auf 2 Personen. </a:t>
            </a:r>
            <a:r>
              <a:rPr lang="de-DE" b="1" baseline="0" dirty="0" smtClean="0">
                <a:latin typeface="Arial" panose="020B0604020202020204" pitchFamily="34" charset="0"/>
                <a:cs typeface="Arial" panose="020B0604020202020204" pitchFamily="34" charset="0"/>
              </a:rPr>
              <a:t>Klassische Variante ist die 1% / 99% Aufteilung</a:t>
            </a:r>
            <a:r>
              <a:rPr lang="de-DE" b="0" baseline="0" dirty="0" smtClean="0">
                <a:latin typeface="Arial" panose="020B0604020202020204" pitchFamily="34" charset="0"/>
                <a:cs typeface="Arial" panose="020B0604020202020204" pitchFamily="34" charset="0"/>
              </a:rPr>
              <a:t>. Damit wird (fast) das gesamte Geld als Schenkung übertragen, aber durch die 1% VN-Eigenschaft kann der Beschenkte nicht ohne Zustimmung des anderen über das Geld z.B. in Form von Teilauszahlungen verfügen.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Wären durch die Schenkung Freibeträge (Schenkungsteuer) überschritten kann auch eine andere Aufteilung der VN-Anteile gewählt werden. Nach 10 Jahren gelten die Freibeträge neu und der Vertrag kann dann auch neu aufgeteilt werden.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Mit </a:t>
            </a:r>
            <a:r>
              <a:rPr lang="de-DE" b="1" baseline="0" dirty="0" smtClean="0">
                <a:latin typeface="Arial" panose="020B0604020202020204" pitchFamily="34" charset="0"/>
                <a:cs typeface="Arial" panose="020B0604020202020204" pitchFamily="34" charset="0"/>
              </a:rPr>
              <a:t>2 VP</a:t>
            </a:r>
            <a:r>
              <a:rPr lang="de-DE" b="0" baseline="0" dirty="0" smtClean="0">
                <a:latin typeface="Arial" panose="020B0604020202020204" pitchFamily="34" charset="0"/>
                <a:cs typeface="Arial" panose="020B0604020202020204" pitchFamily="34" charset="0"/>
              </a:rPr>
              <a:t> kann eine generationenübergreifende Finanzplanung gestaltet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dirty="0" smtClean="0">
                <a:solidFill>
                  <a:srgbClr val="872075"/>
                </a:solidFill>
              </a:rPr>
              <a:t>Lange Laufzeit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dirty="0" smtClean="0">
                <a:solidFill>
                  <a:srgbClr val="872075"/>
                </a:solidFill>
              </a:rPr>
              <a:t>Das</a:t>
            </a:r>
            <a:r>
              <a:rPr lang="de-DE" sz="1200" b="0" u="none" baseline="0" dirty="0" smtClean="0">
                <a:solidFill>
                  <a:srgbClr val="872075"/>
                </a:solidFill>
              </a:rPr>
              <a:t> ist hier kein Nachteil. Während der Kunde bei Versicherungen die lange Laufzeit oft als Nachteil sieht, ist es hier ein Vorteil.</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Das </a:t>
            </a:r>
            <a:r>
              <a:rPr lang="de-DE" sz="1200" b="0" u="none" baseline="0" dirty="0" err="1" smtClean="0">
                <a:solidFill>
                  <a:srgbClr val="872075"/>
                </a:solidFill>
              </a:rPr>
              <a:t>Endalter</a:t>
            </a:r>
            <a:r>
              <a:rPr lang="de-DE" sz="1200" b="0" u="none" baseline="0" dirty="0" smtClean="0">
                <a:solidFill>
                  <a:srgbClr val="872075"/>
                </a:solidFill>
              </a:rPr>
              <a:t> 100 ist KEIN MUSS, aber eine Empfehlung. Denn der Kunde kann dann jederzeit über sein Geld verfügen und auch ohne Stornoabschlag kündigen. Bis an sein Lebensende – sollte er vor dem 100. Geburtstag sterben.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Wer also ein </a:t>
            </a:r>
            <a:r>
              <a:rPr lang="de-DE" sz="1200" b="0" u="none" baseline="0" dirty="0" err="1" smtClean="0">
                <a:solidFill>
                  <a:srgbClr val="872075"/>
                </a:solidFill>
              </a:rPr>
              <a:t>Endalter</a:t>
            </a:r>
            <a:r>
              <a:rPr lang="de-DE" sz="1200" b="0" u="none" baseline="0" dirty="0" smtClean="0">
                <a:solidFill>
                  <a:srgbClr val="872075"/>
                </a:solidFill>
              </a:rPr>
              <a:t> &lt; 100 Jahre wählt, beschränkt sich selbst in der Flexibilität!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Trotzdem muss mit dem Thema sensibel umgegangen werden. Denn viele Kunden sehen LVs als langfristig gebunden an und deshalb unattraktiv.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Möglicher Argumentationsansatz: Wenn man die Frage stellt, mit welcher Laufzeit die Kunden ein Fondsdepot abschließen, wird die Antwort „KEINE“ sein. Richtig. Und diesem Modell kommen wir mit Alter 100 sehr nahe!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1200" cap="none" spc="0" normalizeH="0" baseline="0" noProof="0" dirty="0" smtClean="0">
              <a:ln>
                <a:noFill/>
              </a:ln>
              <a:solidFill>
                <a:srgbClr val="872075"/>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Steuervorteile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dirty="0" smtClean="0">
                <a:solidFill>
                  <a:srgbClr val="001F53"/>
                </a:solidFill>
                <a:cs typeface="Arial" pitchFamily="34" charset="0"/>
              </a:rPr>
              <a:t>Weitblick</a:t>
            </a:r>
            <a:r>
              <a:rPr lang="de-DE" sz="1200" b="0" baseline="0" dirty="0" smtClean="0">
                <a:solidFill>
                  <a:srgbClr val="001F53"/>
                </a:solidFill>
                <a:cs typeface="Arial" pitchFamily="34" charset="0"/>
              </a:rPr>
              <a:t> bietet die Steuervorteile einer LV oder RV. Darüber hinaus aber auch zusätzlich die Möglichkeit, Erbschaft- oder Schenkungsteuer zu optimieren.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einer Vertragsgestaltung über 2 VN und/oder 2 VP können individuelle Konstellationen genutzt werden, die zu einer Steuerersparnis führen. Es sind alle Kombination von 2 VN/1 VP über1 VN/2 VP bis hin zu 2VN/2VP möglich.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2 Vertragspartnern (2 VN) ist auch die Aufteilung 1% - 99% freiwählbar. Dadurch kann auch hier die vertragliche Gestaltung individuell an die persönliche Situation steueroptimiert angepasst werden.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050" b="1"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Welche steuerlichen</a:t>
            </a:r>
            <a:r>
              <a:rPr lang="de-DE" sz="1050" b="0" u="none" baseline="0" dirty="0" smtClean="0">
                <a:solidFill>
                  <a:srgbClr val="872075"/>
                </a:solidFill>
              </a:rPr>
              <a:t> Vorteile exakt genutzt werden können und wie der Vertrag genau gestaltet werden muss, sollte mit dem Steuerberater besprochen werden. Denn nur er darf hinsichtlich des Themas Steuern beraten.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Hinterbliebenen-Absicherung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Mit</a:t>
            </a:r>
            <a:r>
              <a:rPr lang="de-DE" sz="1050" b="0" u="none" baseline="0" dirty="0" smtClean="0">
                <a:solidFill>
                  <a:srgbClr val="872075"/>
                </a:solidFill>
              </a:rPr>
              <a:t> Sicherheit eines der wenigen Features, die nicht im Mittelpunkt stehen. Damit eine lange Laufzeit (&gt; Alter 85 bei einer Rentenversicherung) zur Verfügung steht und der automatische Auszahlplan nicht mit einer Rentenzahlung verbunden wird, muss das Konstrukt einer LV als Basis dienen. Hierbei ist nicht die Langlebigkeit das entscheidende Kriterium, sondern der Todesfallschutz während der </a:t>
            </a:r>
            <a:r>
              <a:rPr lang="de-DE" sz="1050" b="0" u="none" baseline="0" dirty="0" err="1" smtClean="0">
                <a:solidFill>
                  <a:srgbClr val="872075"/>
                </a:solidFill>
              </a:rPr>
              <a:t>Aufschubzeit</a:t>
            </a:r>
            <a:r>
              <a:rPr lang="de-DE" sz="1050" b="0" u="none" baseline="0" dirty="0" smtClean="0">
                <a:solidFill>
                  <a:srgbClr val="872075"/>
                </a:solidFill>
              </a:rPr>
              <a:t>. Damit dieser (und die Kosten dafür) möglichst gering ausfallen, wurden die steuerlichen Mindestanforderungen berücksichtigt.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Bei Tod der VP in den ersten 5 Jahren wird das aktuelle Guthaben ausgezahlt.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Ab dem 6. Jahr beginnt der Todesfallschutz mit zunächst 110% des Fondsguthabens. Dieser sinkt dann jährlich bis zum Laufzeitende in gleichen Schritten bis auf 100% des Zeitwertes.</a:t>
            </a:r>
            <a:endParaRPr lang="de-DE" sz="1050" b="0" i="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a:p>
            <a:endParaRPr lang="de-DE" b="0" baseline="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u="sng" kern="600" spc="-40" dirty="0" smtClean="0">
                <a:solidFill>
                  <a:srgbClr val="0093D0"/>
                </a:solidFill>
              </a:rPr>
              <a:t>Flexibler Auszahlungsplan</a:t>
            </a:r>
          </a:p>
          <a:p>
            <a:r>
              <a:rPr lang="de-DE" b="0" baseline="0" dirty="0" smtClean="0">
                <a:latin typeface="Arial" panose="020B0604020202020204" pitchFamily="34" charset="0"/>
                <a:cs typeface="Arial" panose="020B0604020202020204" pitchFamily="34" charset="0"/>
              </a:rPr>
              <a:t>Viele </a:t>
            </a:r>
            <a:r>
              <a:rPr lang="de-DE" b="0" baseline="0" dirty="0" err="1" smtClean="0">
                <a:latin typeface="Arial" panose="020B0604020202020204" pitchFamily="34" charset="0"/>
                <a:cs typeface="Arial" panose="020B0604020202020204" pitchFamily="34" charset="0"/>
              </a:rPr>
              <a:t>ParkAllee</a:t>
            </a:r>
            <a:r>
              <a:rPr lang="de-DE" b="0" baseline="0" dirty="0" smtClean="0">
                <a:latin typeface="Arial" panose="020B0604020202020204" pitchFamily="34" charset="0"/>
                <a:cs typeface="Arial" panose="020B0604020202020204" pitchFamily="34" charset="0"/>
              </a:rPr>
              <a:t> Kunden fragen nach flexiblen Auszahlungen. Bisher mussten alle darauf verwiesen werden, dass jede Teilauszahlung separat beantragt werden muss.</a:t>
            </a:r>
          </a:p>
          <a:p>
            <a:r>
              <a:rPr lang="de-DE" b="0" baseline="0" dirty="0" err="1" smtClean="0">
                <a:latin typeface="Arial" panose="020B0604020202020204" pitchFamily="34" charset="0"/>
                <a:cs typeface="Arial" panose="020B0604020202020204" pitchFamily="34" charset="0"/>
              </a:rPr>
              <a:t>WeitBlick</a:t>
            </a:r>
            <a:r>
              <a:rPr lang="de-DE" b="0" baseline="0" dirty="0" smtClean="0">
                <a:latin typeface="Arial" panose="020B0604020202020204" pitchFamily="34" charset="0"/>
                <a:cs typeface="Arial" panose="020B0604020202020204" pitchFamily="34" charset="0"/>
              </a:rPr>
              <a:t> bietet die Lösung dafür mit dem </a:t>
            </a:r>
            <a:r>
              <a:rPr lang="de-DE" b="1" baseline="0" dirty="0" smtClean="0">
                <a:latin typeface="Arial" panose="020B0604020202020204" pitchFamily="34" charset="0"/>
                <a:cs typeface="Arial" panose="020B0604020202020204" pitchFamily="34" charset="0"/>
              </a:rPr>
              <a:t>automatischen Auszahlplan</a:t>
            </a:r>
            <a:r>
              <a:rPr lang="de-DE" b="0" baseline="0" dirty="0" smtClean="0">
                <a:latin typeface="Arial" panose="020B0604020202020204" pitchFamily="34" charset="0"/>
                <a:cs typeface="Arial" panose="020B0604020202020204" pitchFamily="34" charset="0"/>
              </a:rPr>
              <a:t>. Dieser ist ab dem 2. Monat möglich und </a:t>
            </a:r>
          </a:p>
          <a:p>
            <a:endParaRPr lang="de-DE" b="0" baseline="0" dirty="0" smtClean="0">
              <a:latin typeface="Arial" panose="020B0604020202020204" pitchFamily="34" charset="0"/>
              <a:cs typeface="Arial" panose="020B0604020202020204" pitchFamily="34" charset="0"/>
            </a:endParaRPr>
          </a:p>
          <a:p>
            <a:pPr marL="171450" indent="-171450">
              <a:buFontTx/>
              <a:buChar char="-"/>
            </a:pPr>
            <a:r>
              <a:rPr lang="de-DE" b="0" baseline="0" dirty="0" smtClean="0">
                <a:latin typeface="Arial" panose="020B0604020202020204" pitchFamily="34" charset="0"/>
                <a:cs typeface="Arial" panose="020B0604020202020204" pitchFamily="34" charset="0"/>
              </a:rPr>
              <a:t>flexibel zu vereinbaren und zu verändern </a:t>
            </a:r>
            <a:r>
              <a:rPr lang="de-DE" sz="1000" dirty="0" smtClean="0">
                <a:solidFill>
                  <a:srgbClr val="002663"/>
                </a:solidFill>
                <a:cs typeface="Arial" pitchFamily="34" charset="0"/>
              </a:rPr>
              <a:t>(bei Vertragsbeginn oder während der Laufzeit)</a:t>
            </a:r>
          </a:p>
          <a:p>
            <a:pPr marL="171450" indent="-171450">
              <a:buFontTx/>
              <a:buChar char="-"/>
            </a:pPr>
            <a:r>
              <a:rPr lang="de-DE" sz="1200" dirty="0" smtClean="0">
                <a:solidFill>
                  <a:srgbClr val="002663"/>
                </a:solidFill>
                <a:cs typeface="Arial" pitchFamily="34" charset="0"/>
              </a:rPr>
              <a:t>möglich in monatlichen, viertel-, halb-, oder jährlichen Intervallen</a:t>
            </a:r>
          </a:p>
          <a:p>
            <a:pPr marL="171450" indent="-171450">
              <a:buFontTx/>
              <a:buChar char="-"/>
            </a:pPr>
            <a:r>
              <a:rPr lang="de-DE" sz="1200" dirty="0" smtClean="0">
                <a:solidFill>
                  <a:srgbClr val="002663"/>
                </a:solidFill>
                <a:cs typeface="Arial" pitchFamily="34" charset="0"/>
              </a:rPr>
              <a:t>kann auch während Start- oder Ablaufmanagement erfolgen (dazu später</a:t>
            </a:r>
            <a:r>
              <a:rPr lang="de-DE" sz="1200" baseline="0" dirty="0" smtClean="0">
                <a:solidFill>
                  <a:srgbClr val="002663"/>
                </a:solidFill>
                <a:cs typeface="Arial" pitchFamily="34" charset="0"/>
              </a:rPr>
              <a:t> mehr)</a:t>
            </a:r>
            <a:endParaRPr lang="de-DE" sz="1200" dirty="0" smtClean="0">
              <a:solidFill>
                <a:srgbClr val="002663"/>
              </a:solidFill>
              <a:cs typeface="Arial" pitchFamily="34" charset="0"/>
            </a:endParaRPr>
          </a:p>
          <a:p>
            <a:pPr marL="171450" indent="-171450">
              <a:buFontTx/>
              <a:buChar char="-"/>
            </a:pPr>
            <a:r>
              <a:rPr lang="de-DE" sz="1200" dirty="0" smtClean="0">
                <a:solidFill>
                  <a:srgbClr val="002663"/>
                </a:solidFill>
                <a:cs typeface="Arial" pitchFamily="34" charset="0"/>
              </a:rPr>
              <a:t>ein Minimum Restguthaben zum Ende des Auszahlplans ist nicht erforderlich, der Auszahlplan muss aber finanzierbar sein (Hochrechnung mit 0% abzüglich aller Kosten).</a:t>
            </a:r>
          </a:p>
          <a:p>
            <a:pPr marL="171450" indent="-171450">
              <a:buFontTx/>
              <a:buChar char="-"/>
            </a:pPr>
            <a:r>
              <a:rPr lang="de-DE" sz="1200" dirty="0" smtClean="0">
                <a:solidFill>
                  <a:srgbClr val="002663"/>
                </a:solidFill>
                <a:cs typeface="Arial" pitchFamily="34" charset="0"/>
              </a:rPr>
              <a:t>im Jahresbrief wird der Kunde darauf hingewiesen, wenn voraussichtlich im folgenden Jahr das Guthaben aufgebraucht ist.</a:t>
            </a:r>
          </a:p>
          <a:p>
            <a:pPr marL="171450" indent="-171450">
              <a:buFontTx/>
              <a:buChar char="-"/>
            </a:pPr>
            <a:r>
              <a:rPr lang="de-DE" sz="1200" dirty="0" smtClean="0">
                <a:solidFill>
                  <a:srgbClr val="002663"/>
                </a:solidFill>
                <a:cs typeface="Arial" pitchFamily="34" charset="0"/>
              </a:rPr>
              <a:t>Entnahme aus Fonds erfolgt proportional entsprechend des Investments.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baseline="0" dirty="0" smtClean="0">
                <a:solidFill>
                  <a:srgbClr val="872075"/>
                </a:solidFill>
              </a:rPr>
              <a:t>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Um das Risiko eines Vermögensverlustes (durch Kursabfall direkt nach der Investition) zu verringern, kann das Startmanagement gewählt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Dabei wird nicht von Beginn an das gesamte Geld in die gewünschten Fonds investiert, sondern zunächst einmal in den defensiven Fonds: ARGBS.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Monatlich wird dann das Kapital automatisch in die gewählten Fonds umgeschichtet. Den Zeitraum zwischen 1 und 3 Jahren kann der Kunde selbst bestimmen.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Zuzahlungen werden in das laufende Startmanagement integriert, wenn sie in den ARGBS fließen. Es kann aber auch direkt in Zielfonds investiert werden. Diese müssen nicht der ursprünglichen Allokation entsprechen.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none" baseline="0" dirty="0" smtClean="0">
                <a:solidFill>
                  <a:srgbClr val="872075"/>
                </a:solidFill>
              </a:rPr>
              <a:t>	HINTERGRUNDINFOS</a:t>
            </a:r>
            <a:r>
              <a:rPr lang="de-DE" sz="1200" b="0" u="none" baseline="0" dirty="0" smtClean="0">
                <a:solidFill>
                  <a:srgbClr val="872075"/>
                </a:solidFill>
              </a:rPr>
              <a:t> zum 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Während des Startmanagements sind </a:t>
            </a:r>
            <a:r>
              <a:rPr lang="de-DE" sz="1200" b="0" u="none" baseline="0" dirty="0" err="1" smtClean="0">
                <a:solidFill>
                  <a:srgbClr val="872075"/>
                </a:solidFill>
              </a:rPr>
              <a:t>Shifts</a:t>
            </a:r>
            <a:r>
              <a:rPr lang="de-DE" sz="1200" b="0" u="none" baseline="0" dirty="0" smtClean="0">
                <a:solidFill>
                  <a:srgbClr val="872075"/>
                </a:solidFill>
              </a:rPr>
              <a:t> nicht möglich.</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Das Umschichten erfolgt immer am ersten </a:t>
            </a:r>
            <a:r>
              <a:rPr lang="de-DE" sz="1200" b="0" u="none" baseline="0" dirty="0" err="1" smtClean="0">
                <a:solidFill>
                  <a:srgbClr val="872075"/>
                </a:solidFill>
              </a:rPr>
              <a:t>Banktag</a:t>
            </a:r>
            <a:r>
              <a:rPr lang="de-DE" sz="1200" b="0" u="none" baseline="0" dirty="0" smtClean="0">
                <a:solidFill>
                  <a:srgbClr val="872075"/>
                </a:solidFill>
              </a:rPr>
              <a:t> des Monats, zum ersten Mal im Monat nach dem </a:t>
            </a:r>
            <a:r>
              <a:rPr lang="de-DE" sz="1200" b="0" u="none" baseline="0" dirty="0" err="1" smtClean="0">
                <a:solidFill>
                  <a:srgbClr val="872075"/>
                </a:solidFill>
              </a:rPr>
              <a:t>Beginnmonat</a:t>
            </a:r>
            <a:r>
              <a:rPr lang="de-DE" sz="1200" b="0" u="none" baseline="0" dirty="0" smtClean="0">
                <a:solidFill>
                  <a:srgbClr val="872075"/>
                </a:solidFill>
              </a:rPr>
              <a: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Wenn bei einer Zuzahlung auch in den ARGBS  investiert wird, dann bleibt der gewünschte Anteil darin investiert und wird nicht umgeschichtet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Investmentintelligenz</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Bei der Fondsauswahl haben wir uns bei der Idee der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ParkAllee</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komfort</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bedient: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285750" lvl="1" indent="-285750" eaLnBrk="1" hangingPunct="1">
              <a:lnSpc>
                <a:spcPts val="1700"/>
              </a:lnSpc>
              <a:buClr>
                <a:srgbClr val="F1CA00"/>
              </a:buClr>
              <a:buFont typeface="Arial" panose="020B0604020202020204" pitchFamily="34" charset="0"/>
              <a:buChar char="•"/>
            </a:pPr>
            <a:r>
              <a:rPr lang="en-US" altLang="de-DE" sz="1600" b="0" dirty="0" smtClean="0">
                <a:solidFill>
                  <a:srgbClr val="001F53"/>
                </a:solidFill>
                <a:cs typeface="Arial" pitchFamily="34" charset="0"/>
                <a:sym typeface="Arial" pitchFamily="34" charset="0"/>
              </a:rPr>
              <a:t>STANDARD LIFE </a:t>
            </a:r>
            <a:r>
              <a:rPr lang="en-US" altLang="de-DE" sz="1600" b="0" dirty="0" err="1" smtClean="0">
                <a:solidFill>
                  <a:srgbClr val="001F53"/>
                </a:solidFill>
                <a:cs typeface="Arial" pitchFamily="34" charset="0"/>
                <a:sym typeface="Arial" pitchFamily="34" charset="0"/>
              </a:rPr>
              <a:t>MyFolio</a:t>
            </a:r>
            <a:r>
              <a:rPr lang="en-US" altLang="de-DE" sz="1600" b="0" dirty="0" smtClean="0">
                <a:solidFill>
                  <a:srgbClr val="001F53"/>
                </a:solidFill>
                <a:cs typeface="Arial" pitchFamily="34" charset="0"/>
                <a:sym typeface="Arial" pitchFamily="34" charset="0"/>
              </a:rPr>
              <a:t> (SLI managed, </a:t>
            </a:r>
            <a:r>
              <a:rPr lang="en-US" altLang="de-DE" sz="1600" b="0" dirty="0" err="1" smtClean="0">
                <a:solidFill>
                  <a:srgbClr val="001F53"/>
                </a:solidFill>
                <a:cs typeface="Arial" pitchFamily="34" charset="0"/>
                <a:sym typeface="Arial" pitchFamily="34" charset="0"/>
              </a:rPr>
              <a:t>Passiv</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focussed</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MultiManager</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Fonds</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Defensiv</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Substanz</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Balance </a:t>
            </a: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Chance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ChancePlus</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Global Absolute Return Strategies</a:t>
            </a:r>
            <a:br>
              <a:rPr lang="en-US" altLang="de-DE" sz="1600" b="0" dirty="0" smtClean="0">
                <a:solidFill>
                  <a:srgbClr val="001F53"/>
                </a:solidFill>
                <a:cs typeface="Arial" pitchFamily="34" charset="0"/>
                <a:sym typeface="Arial" pitchFamily="34" charset="0"/>
              </a:rPr>
            </a:b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Absolute Return Global Bond Strategie (ARGBS)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Global Focus </a:t>
            </a:r>
            <a:r>
              <a:rPr lang="de-DE" sz="1600" b="0" dirty="0" err="1" smtClean="0">
                <a:solidFill>
                  <a:srgbClr val="001F53"/>
                </a:solidFill>
                <a:cs typeface="Arial" pitchFamily="34" charset="0"/>
              </a:rPr>
              <a:t>Strategies</a:t>
            </a:r>
            <a:r>
              <a:rPr lang="de-DE" sz="1600" b="0" dirty="0" smtClean="0">
                <a:solidFill>
                  <a:srgbClr val="001F53"/>
                </a:solidFill>
                <a:cs typeface="Arial" pitchFamily="34" charset="0"/>
              </a:rPr>
              <a:t> (GFS)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Enhanced </a:t>
            </a:r>
            <a:r>
              <a:rPr lang="de-DE" sz="1600" b="0" dirty="0" err="1" smtClean="0">
                <a:solidFill>
                  <a:srgbClr val="001F53"/>
                </a:solidFill>
                <a:cs typeface="Arial" pitchFamily="34" charset="0"/>
              </a:rPr>
              <a:t>Diversification</a:t>
            </a:r>
            <a:r>
              <a:rPr lang="de-DE" sz="1600" b="0" dirty="0" smtClean="0">
                <a:solidFill>
                  <a:srgbClr val="001F53"/>
                </a:solidFill>
                <a:cs typeface="Arial" pitchFamily="34" charset="0"/>
              </a:rPr>
              <a:t> Multi-Asset (EDMA)</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de-DE" sz="1600" b="0" dirty="0" err="1" smtClean="0">
                <a:solidFill>
                  <a:srgbClr val="001F53"/>
                </a:solidFill>
                <a:cs typeface="Arial" pitchFamily="34" charset="0"/>
              </a:rPr>
              <a:t>Advised</a:t>
            </a:r>
            <a:r>
              <a:rPr lang="de-DE" sz="1600" b="0" dirty="0" smtClean="0">
                <a:solidFill>
                  <a:srgbClr val="001F53"/>
                </a:solidFill>
                <a:cs typeface="Arial" pitchFamily="34" charset="0"/>
              </a:rPr>
              <a:t> Portfolios</a:t>
            </a:r>
          </a:p>
          <a:p>
            <a:pPr marL="266700" indent="-266700" eaLnBrk="1" hangingPunct="1">
              <a:lnSpc>
                <a:spcPts val="1700"/>
              </a:lnSpc>
              <a:buClr>
                <a:srgbClr val="F1CA00"/>
              </a:buClr>
              <a:buFont typeface="Arial" pitchFamily="34" charset="0"/>
              <a:buChar char="•"/>
            </a:pPr>
            <a:endParaRPr lang="de-DE" sz="1600" b="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u="sng" dirty="0" smtClean="0">
                <a:solidFill>
                  <a:srgbClr val="872075"/>
                </a:solidFill>
              </a:rPr>
              <a:t>Einmalbeitragsprodukt</a:t>
            </a:r>
            <a:endParaRPr lang="de-DE" sz="1600" dirty="0" smtClean="0">
              <a:solidFill>
                <a:srgbClr val="872075"/>
              </a:solidFill>
            </a:endParaRPr>
          </a:p>
          <a:p>
            <a:r>
              <a:rPr lang="de-DE" sz="1600" dirty="0" smtClean="0">
                <a:latin typeface="Arial" panose="020B0604020202020204" pitchFamily="34" charset="0"/>
                <a:cs typeface="Arial" panose="020B0604020202020204" pitchFamily="34" charset="0"/>
              </a:rPr>
              <a:t>Wie </a:t>
            </a:r>
            <a:r>
              <a:rPr lang="de-DE" sz="1600" dirty="0" err="1" smtClean="0">
                <a:latin typeface="Arial" panose="020B0604020202020204" pitchFamily="34" charset="0"/>
                <a:cs typeface="Arial" panose="020B0604020202020204" pitchFamily="34" charset="0"/>
              </a:rPr>
              <a:t>ParkAllee</a:t>
            </a:r>
            <a:r>
              <a:rPr lang="de-DE" sz="1600" baseline="0" dirty="0" smtClean="0">
                <a:latin typeface="Arial" panose="020B0604020202020204" pitchFamily="34" charset="0"/>
                <a:cs typeface="Arial" panose="020B0604020202020204" pitchFamily="34" charset="0"/>
              </a:rPr>
              <a:t> ist </a:t>
            </a:r>
            <a:r>
              <a:rPr lang="de-DE" sz="1600" baseline="0" dirty="0" err="1" smtClean="0">
                <a:latin typeface="Arial" panose="020B0604020202020204" pitchFamily="34" charset="0"/>
                <a:cs typeface="Arial" panose="020B0604020202020204" pitchFamily="34" charset="0"/>
              </a:rPr>
              <a:t>WeitBlick</a:t>
            </a:r>
            <a:r>
              <a:rPr lang="de-DE" sz="1600" baseline="0" dirty="0" smtClean="0">
                <a:latin typeface="Arial" panose="020B0604020202020204" pitchFamily="34" charset="0"/>
                <a:cs typeface="Arial" panose="020B0604020202020204" pitchFamily="34" charset="0"/>
              </a:rPr>
              <a:t> ein </a:t>
            </a:r>
            <a:r>
              <a:rPr lang="de-DE" sz="1600" b="1" baseline="0" dirty="0" smtClean="0">
                <a:latin typeface="Arial" panose="020B0604020202020204" pitchFamily="34" charset="0"/>
                <a:cs typeface="Arial" panose="020B0604020202020204" pitchFamily="34" charset="0"/>
              </a:rPr>
              <a:t>Einmalbeitragsprodukt</a:t>
            </a:r>
            <a:r>
              <a:rPr lang="de-DE" sz="1600" b="0" baseline="0" dirty="0" smtClean="0">
                <a:latin typeface="Arial" panose="020B0604020202020204" pitchFamily="34" charset="0"/>
                <a:cs typeface="Arial" panose="020B0604020202020204" pitchFamily="34" charset="0"/>
              </a:rPr>
              <a:t>, in das ab 25.000 Euro investiert werden kann.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a:solidFill>
                  <a:prstClr val="black"/>
                </a:solidFill>
              </a:rPr>
              <a:pPr>
                <a:defRPr/>
              </a:pPr>
              <a:t>27</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28</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4C43D364-BF97-4937-BC49-7B47EC967042}" type="slidenum">
              <a:rPr lang="de-DE" smtClean="0">
                <a:solidFill>
                  <a:prstClr val="black"/>
                </a:solidFill>
              </a:rPr>
              <a:pPr/>
              <a:t>29</a:t>
            </a:fld>
            <a:endParaRPr lang="de-DE">
              <a:solidFill>
                <a:prstClr val="black"/>
              </a:solidFill>
            </a:endParaRPr>
          </a:p>
        </p:txBody>
      </p:sp>
    </p:spTree>
    <p:extLst>
      <p:ext uri="{BB962C8B-B14F-4D97-AF65-F5344CB8AC3E}">
        <p14:creationId xmlns:p14="http://schemas.microsoft.com/office/powerpoint/2010/main" val="452504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3</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4</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smtClean="0"/>
              <a:t>Die Zielgruppe</a:t>
            </a:r>
            <a:r>
              <a:rPr lang="de-DE" baseline="0" dirty="0" smtClean="0"/>
              <a:t>:</a:t>
            </a:r>
          </a:p>
          <a:p>
            <a:pPr marL="171450" indent="-171450">
              <a:buFontTx/>
              <a:buChar char="-"/>
            </a:pPr>
            <a:r>
              <a:rPr lang="de-DE" baseline="0" dirty="0" smtClean="0"/>
              <a:t>vorwiegend 50+ Kunden (ca. 35 Mio. gibt es davon in Deutschland) – also im Prinzip die </a:t>
            </a:r>
            <a:r>
              <a:rPr lang="de-DE" baseline="0" dirty="0" err="1" smtClean="0"/>
              <a:t>ParkAllee</a:t>
            </a:r>
            <a:r>
              <a:rPr lang="de-DE" baseline="0" dirty="0" smtClean="0"/>
              <a:t> Kunden</a:t>
            </a:r>
          </a:p>
          <a:p>
            <a:pPr marL="171450" indent="-171450">
              <a:buFontTx/>
              <a:buChar char="-"/>
            </a:pPr>
            <a:r>
              <a:rPr lang="de-DE" baseline="0" dirty="0" err="1" smtClean="0"/>
              <a:t>WeitBlick</a:t>
            </a:r>
            <a:r>
              <a:rPr lang="de-DE" baseline="0" dirty="0" smtClean="0"/>
              <a:t> bietet zusätzlich </a:t>
            </a:r>
            <a:r>
              <a:rPr lang="de-DE" b="0" baseline="0" dirty="0" smtClean="0"/>
              <a:t>mit automatischen Teilauszahlungen </a:t>
            </a:r>
            <a:r>
              <a:rPr lang="de-DE" b="1" baseline="0" dirty="0" smtClean="0"/>
              <a:t>flexible</a:t>
            </a:r>
            <a:r>
              <a:rPr lang="de-DE" baseline="0" dirty="0" smtClean="0"/>
              <a:t> Möglichkeiten die Auszahlungsphase </a:t>
            </a:r>
            <a:r>
              <a:rPr lang="de-DE" b="1" baseline="0" dirty="0" smtClean="0"/>
              <a:t>langfristig</a:t>
            </a:r>
            <a:r>
              <a:rPr lang="de-DE" baseline="0" dirty="0" smtClean="0"/>
              <a:t> zu nutzen.</a:t>
            </a:r>
          </a:p>
          <a:p>
            <a:pPr marL="171450" indent="-171450">
              <a:buFontTx/>
              <a:buChar char="-"/>
            </a:pPr>
            <a:endParaRPr lang="de-DE" baseline="0" dirty="0" smtClean="0"/>
          </a:p>
          <a:p>
            <a:pPr marL="171450" indent="-171450">
              <a:buFontTx/>
              <a:buChar char="-"/>
            </a:pPr>
            <a:r>
              <a:rPr lang="de-DE" baseline="0" dirty="0" smtClean="0"/>
              <a:t>40% der Zielgruppe planen Vermögensübertragung an die nächste Generation (ca. 170 Mrd. Euro p.a.)</a:t>
            </a:r>
          </a:p>
          <a:p>
            <a:pPr marL="171450" indent="-171450">
              <a:buFontTx/>
              <a:buChar char="-"/>
            </a:pPr>
            <a:r>
              <a:rPr lang="de-DE" b="1" baseline="0" dirty="0" smtClean="0"/>
              <a:t>„Erben und Schenken“ , </a:t>
            </a:r>
            <a:r>
              <a:rPr lang="de-DE" b="0" baseline="0" dirty="0" smtClean="0"/>
              <a:t>also die steueroptimierte </a:t>
            </a:r>
            <a:r>
              <a:rPr lang="de-DE" b="1" baseline="0" dirty="0" smtClean="0"/>
              <a:t>Vermögensübertragung</a:t>
            </a:r>
            <a:r>
              <a:rPr lang="de-DE" b="0" baseline="0" dirty="0" smtClean="0"/>
              <a:t>, </a:t>
            </a:r>
            <a:r>
              <a:rPr lang="de-DE" baseline="0" dirty="0" smtClean="0"/>
              <a:t>ist in dieser Zielgruppe ein großes Thema, das nur wenige Wettbewerber belegen</a:t>
            </a:r>
          </a:p>
          <a:p>
            <a:pPr marL="171450" indent="-171450">
              <a:buFontTx/>
              <a:buChar char="-"/>
            </a:pPr>
            <a:endParaRPr lang="de-DE" baseline="0" dirty="0" smtClean="0"/>
          </a:p>
          <a:p>
            <a:pPr marL="171450" indent="-171450">
              <a:buFontTx/>
              <a:buChar char="-"/>
            </a:pPr>
            <a:endParaRPr lang="de-DE" baseline="0" dirty="0" smtClean="0"/>
          </a:p>
          <a:p>
            <a:pPr marL="171450" indent="-171450">
              <a:buFontTx/>
              <a:buChar char="-"/>
            </a:pPr>
            <a:r>
              <a:rPr lang="de-DE" dirty="0" smtClean="0"/>
              <a:t>Deswegen müssen bei </a:t>
            </a:r>
            <a:r>
              <a:rPr lang="de-DE" dirty="0" err="1" smtClean="0"/>
              <a:t>WeitBlick</a:t>
            </a:r>
            <a:r>
              <a:rPr lang="de-DE" dirty="0" smtClean="0"/>
              <a:t> immer diese beiden Themen betrachtet werden:</a:t>
            </a:r>
            <a:r>
              <a:rPr lang="de-DE" baseline="0" dirty="0" smtClean="0"/>
              <a:t> Einmal die </a:t>
            </a:r>
            <a:r>
              <a:rPr lang="de-DE" b="1" baseline="0" dirty="0" smtClean="0">
                <a:solidFill>
                  <a:srgbClr val="002663"/>
                </a:solidFill>
                <a:cs typeface="Arial" pitchFamily="34" charset="0"/>
              </a:rPr>
              <a:t>l</a:t>
            </a:r>
            <a:r>
              <a:rPr lang="de-DE" b="1" dirty="0" smtClean="0">
                <a:solidFill>
                  <a:srgbClr val="002663"/>
                </a:solidFill>
                <a:cs typeface="Arial" pitchFamily="34" charset="0"/>
              </a:rPr>
              <a:t>angfristige flexible Geldanlage</a:t>
            </a:r>
            <a:r>
              <a:rPr lang="de-DE" b="0" dirty="0" smtClean="0">
                <a:solidFill>
                  <a:srgbClr val="002663"/>
                </a:solidFill>
                <a:cs typeface="Arial" pitchFamily="34" charset="0"/>
              </a:rPr>
              <a:t> und einmal die </a:t>
            </a:r>
            <a:r>
              <a:rPr lang="de-DE" b="1" dirty="0" smtClean="0">
                <a:solidFill>
                  <a:srgbClr val="002663"/>
                </a:solidFill>
                <a:cs typeface="Arial" pitchFamily="34" charset="0"/>
              </a:rPr>
              <a:t>Vermögensübertragung</a:t>
            </a:r>
            <a:r>
              <a:rPr lang="de-DE" b="0" dirty="0" smtClean="0">
                <a:solidFill>
                  <a:srgbClr val="002663"/>
                </a:solidFill>
                <a:cs typeface="Arial" pitchFamily="34" charset="0"/>
              </a:rPr>
              <a:t>.</a:t>
            </a:r>
            <a:endParaRPr lang="de-DE" b="1" dirty="0" smtClean="0">
              <a:solidFill>
                <a:srgbClr val="002663"/>
              </a:solidFill>
              <a:cs typeface="Arial"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5</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u="sng" dirty="0" smtClean="0">
                <a:solidFill>
                  <a:srgbClr val="0065A4"/>
                </a:solidFill>
              </a:rPr>
              <a:t>Vermögensübertragung</a:t>
            </a:r>
          </a:p>
          <a:p>
            <a:pPr marL="0" indent="0">
              <a:buFontTx/>
              <a:buNone/>
            </a:pPr>
            <a:r>
              <a:rPr lang="de-DE" sz="1800" dirty="0" smtClean="0">
                <a:solidFill>
                  <a:srgbClr val="002663"/>
                </a:solidFill>
                <a:cs typeface="Arial" pitchFamily="34" charset="0"/>
              </a:rPr>
              <a:t>Die</a:t>
            </a:r>
            <a:r>
              <a:rPr lang="de-DE" sz="1800" baseline="0" dirty="0" smtClean="0">
                <a:solidFill>
                  <a:srgbClr val="002663"/>
                </a:solidFill>
                <a:cs typeface="Arial" pitchFamily="34" charset="0"/>
              </a:rPr>
              <a:t> „Erben &amp; Schenken“-Kundengruppe ist der eigentliche Grund für die Entwicklung von </a:t>
            </a:r>
            <a:r>
              <a:rPr lang="de-DE" sz="1800" baseline="0" dirty="0" err="1" smtClean="0">
                <a:solidFill>
                  <a:srgbClr val="002663"/>
                </a:solidFill>
                <a:cs typeface="Arial" pitchFamily="34" charset="0"/>
              </a:rPr>
              <a:t>WeitBlick</a:t>
            </a:r>
            <a:r>
              <a:rPr lang="de-DE" sz="1800" baseline="0" dirty="0" smtClean="0">
                <a:solidFill>
                  <a:srgbClr val="002663"/>
                </a:solidFill>
                <a:cs typeface="Arial" pitchFamily="34" charset="0"/>
              </a:rPr>
              <a:t>. Konzipiert wurde der Tarif für vermögende Kunden. Im Rahmen von „</a:t>
            </a:r>
            <a:r>
              <a:rPr lang="de-DE" sz="1800" b="1" baseline="0" dirty="0" smtClean="0">
                <a:solidFill>
                  <a:srgbClr val="002663"/>
                </a:solidFill>
                <a:cs typeface="Arial" pitchFamily="34" charset="0"/>
              </a:rPr>
              <a:t>Erben und Schenken</a:t>
            </a:r>
            <a:r>
              <a:rPr lang="de-DE" sz="1800" baseline="0" dirty="0" smtClean="0">
                <a:solidFill>
                  <a:srgbClr val="002663"/>
                </a:solidFill>
                <a:cs typeface="Arial" pitchFamily="34" charset="0"/>
              </a:rPr>
              <a:t>“ können Kunden Teile Ihres Vermögens steueroptimiert übertragen. Vermarktet wird diese Möglichkeit als </a:t>
            </a:r>
            <a:r>
              <a:rPr lang="de-DE" sz="1800" b="1" baseline="0" dirty="0" smtClean="0">
                <a:solidFill>
                  <a:srgbClr val="002663"/>
                </a:solidFill>
                <a:cs typeface="Arial" pitchFamily="34" charset="0"/>
              </a:rPr>
              <a:t>Familien Option</a:t>
            </a:r>
            <a:r>
              <a:rPr lang="de-DE" sz="1800" baseline="0" dirty="0" smtClean="0">
                <a:solidFill>
                  <a:srgbClr val="002663"/>
                </a:solidFill>
                <a:cs typeface="Arial" pitchFamily="34" charset="0"/>
              </a:rPr>
              <a:t>. Kennzeichen dafür mehrere Versicherungsnehmer oder versicherte Personen.</a:t>
            </a:r>
            <a:endParaRPr lang="de-DE" sz="1800" dirty="0" smtClean="0">
              <a:solidFill>
                <a:srgbClr val="002663"/>
              </a:solidFill>
              <a:cs typeface="Arial" pitchFamily="34" charset="0"/>
            </a:endParaRP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Bei </a:t>
            </a:r>
            <a:r>
              <a:rPr lang="de-DE" b="1" baseline="0" dirty="0" smtClean="0">
                <a:latin typeface="Arial" panose="020B0604020202020204" pitchFamily="34" charset="0"/>
                <a:cs typeface="Arial" panose="020B0604020202020204" pitchFamily="34" charset="0"/>
              </a:rPr>
              <a:t>2 VN </a:t>
            </a:r>
            <a:r>
              <a:rPr lang="de-DE" b="0" baseline="0" dirty="0" smtClean="0">
                <a:latin typeface="Arial" panose="020B0604020202020204" pitchFamily="34" charset="0"/>
                <a:cs typeface="Arial" panose="020B0604020202020204" pitchFamily="34" charset="0"/>
              </a:rPr>
              <a:t>wird der Vertrag %-</a:t>
            </a:r>
            <a:r>
              <a:rPr lang="de-DE" b="0" baseline="0" dirty="0" err="1" smtClean="0">
                <a:latin typeface="Arial" panose="020B0604020202020204" pitchFamily="34" charset="0"/>
                <a:cs typeface="Arial" panose="020B0604020202020204" pitchFamily="34" charset="0"/>
              </a:rPr>
              <a:t>ual</a:t>
            </a:r>
            <a:r>
              <a:rPr lang="de-DE" b="0" baseline="0" dirty="0" smtClean="0">
                <a:latin typeface="Arial" panose="020B0604020202020204" pitchFamily="34" charset="0"/>
                <a:cs typeface="Arial" panose="020B0604020202020204" pitchFamily="34" charset="0"/>
              </a:rPr>
              <a:t> aufgeteilt auf 2 Personen. </a:t>
            </a:r>
            <a:r>
              <a:rPr lang="de-DE" b="1" baseline="0" dirty="0" smtClean="0">
                <a:latin typeface="Arial" panose="020B0604020202020204" pitchFamily="34" charset="0"/>
                <a:cs typeface="Arial" panose="020B0604020202020204" pitchFamily="34" charset="0"/>
              </a:rPr>
              <a:t>Klassische Variante ist die 1% / 99% Aufteilung</a:t>
            </a:r>
            <a:r>
              <a:rPr lang="de-DE" b="0" baseline="0" dirty="0" smtClean="0">
                <a:latin typeface="Arial" panose="020B0604020202020204" pitchFamily="34" charset="0"/>
                <a:cs typeface="Arial" panose="020B0604020202020204" pitchFamily="34" charset="0"/>
              </a:rPr>
              <a:t>. Damit wird (fast) das gesamte Geld als Schenkung übertragen, aber durch die 1% VN-Eigenschaft kann der Beschenkte nicht ohne Zustimmung des anderen über das Geld z.B. in Form von Teilauszahlungen verfügen.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Wären durch die Schenkung Freibeträge (Schenkungsteuer) überschritten kann auch eine andere Aufteilung der VN-Anteile gewählt werden. Nach 10 Jahren gelten die Freibeträge neu und der Vertrag kann dann auch neu aufgeteilt werden.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Mit </a:t>
            </a:r>
            <a:r>
              <a:rPr lang="de-DE" b="1" baseline="0" dirty="0" smtClean="0">
                <a:latin typeface="Arial" panose="020B0604020202020204" pitchFamily="34" charset="0"/>
                <a:cs typeface="Arial" panose="020B0604020202020204" pitchFamily="34" charset="0"/>
              </a:rPr>
              <a:t>2 VP</a:t>
            </a:r>
            <a:r>
              <a:rPr lang="de-DE" b="0" baseline="0" dirty="0" smtClean="0">
                <a:latin typeface="Arial" panose="020B0604020202020204" pitchFamily="34" charset="0"/>
                <a:cs typeface="Arial" panose="020B0604020202020204" pitchFamily="34" charset="0"/>
              </a:rPr>
              <a:t> kann eine generationenübergreifende Finanzplanung gestaltet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dirty="0" smtClean="0">
                <a:solidFill>
                  <a:srgbClr val="872075"/>
                </a:solidFill>
              </a:rPr>
              <a:t>Lange Laufzeit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dirty="0" smtClean="0">
                <a:solidFill>
                  <a:srgbClr val="872075"/>
                </a:solidFill>
              </a:rPr>
              <a:t>Das</a:t>
            </a:r>
            <a:r>
              <a:rPr lang="de-DE" sz="1200" b="0" u="none" baseline="0" dirty="0" smtClean="0">
                <a:solidFill>
                  <a:srgbClr val="872075"/>
                </a:solidFill>
              </a:rPr>
              <a:t> ist hier kein Nachteil. Während der Kunde bei Versicherungen die lange Laufzeit oft als Nachteil sieht, ist es hier ein Vorteil.</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Das </a:t>
            </a:r>
            <a:r>
              <a:rPr lang="de-DE" sz="1200" b="0" u="none" baseline="0" dirty="0" err="1" smtClean="0">
                <a:solidFill>
                  <a:srgbClr val="872075"/>
                </a:solidFill>
              </a:rPr>
              <a:t>Endalter</a:t>
            </a:r>
            <a:r>
              <a:rPr lang="de-DE" sz="1200" b="0" u="none" baseline="0" dirty="0" smtClean="0">
                <a:solidFill>
                  <a:srgbClr val="872075"/>
                </a:solidFill>
              </a:rPr>
              <a:t> 100 ist KEIN MUSS, aber eine Empfehlung. Denn der Kunde kann dann jederzeit über sein Geld verfügen und auch ohne Stornoabschlag kündigen. Bis an sein Lebensende – sollte er vor dem 100. Geburtstag sterben.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Wer also ein </a:t>
            </a:r>
            <a:r>
              <a:rPr lang="de-DE" sz="1200" b="0" u="none" baseline="0" dirty="0" err="1" smtClean="0">
                <a:solidFill>
                  <a:srgbClr val="872075"/>
                </a:solidFill>
              </a:rPr>
              <a:t>Endalter</a:t>
            </a:r>
            <a:r>
              <a:rPr lang="de-DE" sz="1200" b="0" u="none" baseline="0" dirty="0" smtClean="0">
                <a:solidFill>
                  <a:srgbClr val="872075"/>
                </a:solidFill>
              </a:rPr>
              <a:t> &lt; 100 Jahre wählt, beschränkt sich selbst in der Flexibilität!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Trotzdem muss mit dem Thema sensibel umgegangen werden. Denn viele Kunden sehen LVs als langfristig gebunden an und deshalb unattraktiv.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Möglicher Argumentationsansatz: Wenn man die Frage stellt, mit welcher Laufzeit die Kunden ein Fondsdepot abschließen, wird die Antwort „KEINE“ sein. Richtig. Und diesem Modell kommen wir mit Alter 100 sehr nahe!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1200" cap="none" spc="0" normalizeH="0" baseline="0" noProof="0" dirty="0" smtClean="0">
              <a:ln>
                <a:noFill/>
              </a:ln>
              <a:solidFill>
                <a:srgbClr val="872075"/>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Steuervorteile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dirty="0" smtClean="0">
                <a:solidFill>
                  <a:srgbClr val="001F53"/>
                </a:solidFill>
                <a:cs typeface="Arial" pitchFamily="34" charset="0"/>
              </a:rPr>
              <a:t>Weitblick</a:t>
            </a:r>
            <a:r>
              <a:rPr lang="de-DE" sz="1200" b="0" baseline="0" dirty="0" smtClean="0">
                <a:solidFill>
                  <a:srgbClr val="001F53"/>
                </a:solidFill>
                <a:cs typeface="Arial" pitchFamily="34" charset="0"/>
              </a:rPr>
              <a:t> bietet die Steuervorteile einer LV oder RV. Darüber hinaus aber auch zusätzlich die Möglichkeit, Erbschaft- oder Schenkungsteuer zu optimieren.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einer Vertragsgestaltung über 2 VN und/oder 2 VP können individuelle Konstellationen genutzt werden, die zu einer Steuerersparnis führen. Es sind alle Kombination von 2 VN/1 VP über1 VN/2 VP bis hin zu 2VN/2VP möglich.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2 Vertragspartnern (2 VN) ist auch die Aufteilung 1% - 99% freiwählbar. Dadurch kann auch hier die vertragliche Gestaltung individuell an die persönliche Situation steueroptimiert angepasst werden.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050" b="1"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Welche steuerlichen</a:t>
            </a:r>
            <a:r>
              <a:rPr lang="de-DE" sz="1050" b="0" u="none" baseline="0" dirty="0" smtClean="0">
                <a:solidFill>
                  <a:srgbClr val="872075"/>
                </a:solidFill>
              </a:rPr>
              <a:t> Vorteile exakt genutzt werden können und wie der Vertrag genau gestaltet werden muss, sollte mit dem Steuerberater besprochen werden. Denn nur er darf hinsichtlich des Themas Steuern beraten.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Hinterbliebenen-Absicherung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Mit</a:t>
            </a:r>
            <a:r>
              <a:rPr lang="de-DE" sz="1050" b="0" u="none" baseline="0" dirty="0" smtClean="0">
                <a:solidFill>
                  <a:srgbClr val="872075"/>
                </a:solidFill>
              </a:rPr>
              <a:t> Sicherheit eines der wenigen Features, die nicht im Mittelpunkt stehen. Damit eine lange Laufzeit (&gt; Alter 85 bei einer Rentenversicherung) zur Verfügung steht und der automatische Auszahlplan nicht mit einer Rentenzahlung verbunden wird, muss das Konstrukt einer LV als Basis dienen. Hierbei ist nicht die Langlebigkeit das entscheidende Kriterium, sondern der Todesfallschutz während der </a:t>
            </a:r>
            <a:r>
              <a:rPr lang="de-DE" sz="1050" b="0" u="none" baseline="0" dirty="0" err="1" smtClean="0">
                <a:solidFill>
                  <a:srgbClr val="872075"/>
                </a:solidFill>
              </a:rPr>
              <a:t>Aufschubzeit</a:t>
            </a:r>
            <a:r>
              <a:rPr lang="de-DE" sz="1050" b="0" u="none" baseline="0" dirty="0" smtClean="0">
                <a:solidFill>
                  <a:srgbClr val="872075"/>
                </a:solidFill>
              </a:rPr>
              <a:t>. Damit dieser (und die Kosten dafür) möglichst gering ausfallen, wurden die steuerlichen Mindestanforderungen berücksichtigt.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Bei Tod der VP in den ersten 5 Jahren wird das aktuelle Guthaben ausgezahlt.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Ab dem 6. Jahr beginnt der Todesfallschutz mit zunächst 110% des Fondsguthabens. Dieser sinkt dann jährlich bis zum Laufzeitende in gleichen Schritten bis auf 100% des Zeitwertes.</a:t>
            </a:r>
            <a:endParaRPr lang="de-DE" sz="1050" b="0" i="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a:p>
            <a:endParaRPr lang="de-DE" b="0" baseline="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u="sng" kern="600" spc="-40" dirty="0" smtClean="0">
                <a:solidFill>
                  <a:srgbClr val="0093D0"/>
                </a:solidFill>
              </a:rPr>
              <a:t>Flexibler Auszahlungsplan</a:t>
            </a:r>
          </a:p>
          <a:p>
            <a:r>
              <a:rPr lang="de-DE" b="0" baseline="0" dirty="0" smtClean="0">
                <a:latin typeface="Arial" panose="020B0604020202020204" pitchFamily="34" charset="0"/>
                <a:cs typeface="Arial" panose="020B0604020202020204" pitchFamily="34" charset="0"/>
              </a:rPr>
              <a:t>Viele </a:t>
            </a:r>
            <a:r>
              <a:rPr lang="de-DE" b="0" baseline="0" dirty="0" err="1" smtClean="0">
                <a:latin typeface="Arial" panose="020B0604020202020204" pitchFamily="34" charset="0"/>
                <a:cs typeface="Arial" panose="020B0604020202020204" pitchFamily="34" charset="0"/>
              </a:rPr>
              <a:t>ParkAllee</a:t>
            </a:r>
            <a:r>
              <a:rPr lang="de-DE" b="0" baseline="0" dirty="0" smtClean="0">
                <a:latin typeface="Arial" panose="020B0604020202020204" pitchFamily="34" charset="0"/>
                <a:cs typeface="Arial" panose="020B0604020202020204" pitchFamily="34" charset="0"/>
              </a:rPr>
              <a:t> Kunden fragen nach flexiblen Auszahlungen. Bisher mussten alle darauf verwiesen werden, dass jede Teilauszahlung separat beantragt werden muss.</a:t>
            </a:r>
          </a:p>
          <a:p>
            <a:r>
              <a:rPr lang="de-DE" b="0" baseline="0" dirty="0" err="1" smtClean="0">
                <a:latin typeface="Arial" panose="020B0604020202020204" pitchFamily="34" charset="0"/>
                <a:cs typeface="Arial" panose="020B0604020202020204" pitchFamily="34" charset="0"/>
              </a:rPr>
              <a:t>WeitBlick</a:t>
            </a:r>
            <a:r>
              <a:rPr lang="de-DE" b="0" baseline="0" dirty="0" smtClean="0">
                <a:latin typeface="Arial" panose="020B0604020202020204" pitchFamily="34" charset="0"/>
                <a:cs typeface="Arial" panose="020B0604020202020204" pitchFamily="34" charset="0"/>
              </a:rPr>
              <a:t> bietet die Lösung dafür mit dem </a:t>
            </a:r>
            <a:r>
              <a:rPr lang="de-DE" b="1" baseline="0" dirty="0" smtClean="0">
                <a:latin typeface="Arial" panose="020B0604020202020204" pitchFamily="34" charset="0"/>
                <a:cs typeface="Arial" panose="020B0604020202020204" pitchFamily="34" charset="0"/>
              </a:rPr>
              <a:t>automatischen Auszahlplan</a:t>
            </a:r>
            <a:r>
              <a:rPr lang="de-DE" b="0" baseline="0" dirty="0" smtClean="0">
                <a:latin typeface="Arial" panose="020B0604020202020204" pitchFamily="34" charset="0"/>
                <a:cs typeface="Arial" panose="020B0604020202020204" pitchFamily="34" charset="0"/>
              </a:rPr>
              <a:t>. Dieser ist ab dem 2. Monat möglich und </a:t>
            </a:r>
          </a:p>
          <a:p>
            <a:endParaRPr lang="de-DE" b="0" baseline="0" dirty="0" smtClean="0">
              <a:latin typeface="Arial" panose="020B0604020202020204" pitchFamily="34" charset="0"/>
              <a:cs typeface="Arial" panose="020B0604020202020204" pitchFamily="34" charset="0"/>
            </a:endParaRPr>
          </a:p>
          <a:p>
            <a:pPr marL="171450" indent="-171450">
              <a:buFontTx/>
              <a:buChar char="-"/>
            </a:pPr>
            <a:r>
              <a:rPr lang="de-DE" b="0" baseline="0" dirty="0" smtClean="0">
                <a:latin typeface="Arial" panose="020B0604020202020204" pitchFamily="34" charset="0"/>
                <a:cs typeface="Arial" panose="020B0604020202020204" pitchFamily="34" charset="0"/>
              </a:rPr>
              <a:t>flexibel zu vereinbaren und zu verändern </a:t>
            </a:r>
            <a:r>
              <a:rPr lang="de-DE" sz="1000" dirty="0" smtClean="0">
                <a:solidFill>
                  <a:srgbClr val="002663"/>
                </a:solidFill>
                <a:cs typeface="Arial" pitchFamily="34" charset="0"/>
              </a:rPr>
              <a:t>(bei Vertragsbeginn oder während der Laufzeit)</a:t>
            </a:r>
          </a:p>
          <a:p>
            <a:pPr marL="171450" indent="-171450">
              <a:buFontTx/>
              <a:buChar char="-"/>
            </a:pPr>
            <a:r>
              <a:rPr lang="de-DE" sz="1200" dirty="0" smtClean="0">
                <a:solidFill>
                  <a:srgbClr val="002663"/>
                </a:solidFill>
                <a:cs typeface="Arial" pitchFamily="34" charset="0"/>
              </a:rPr>
              <a:t>möglich in monatlichen, viertel-, halb-, oder jährlichen Intervallen</a:t>
            </a:r>
          </a:p>
          <a:p>
            <a:pPr marL="171450" indent="-171450">
              <a:buFontTx/>
              <a:buChar char="-"/>
            </a:pPr>
            <a:r>
              <a:rPr lang="de-DE" sz="1200" dirty="0" smtClean="0">
                <a:solidFill>
                  <a:srgbClr val="002663"/>
                </a:solidFill>
                <a:cs typeface="Arial" pitchFamily="34" charset="0"/>
              </a:rPr>
              <a:t>kann auch während Start- oder Ablaufmanagement erfolgen (dazu später</a:t>
            </a:r>
            <a:r>
              <a:rPr lang="de-DE" sz="1200" baseline="0" dirty="0" smtClean="0">
                <a:solidFill>
                  <a:srgbClr val="002663"/>
                </a:solidFill>
                <a:cs typeface="Arial" pitchFamily="34" charset="0"/>
              </a:rPr>
              <a:t> mehr)</a:t>
            </a:r>
            <a:endParaRPr lang="de-DE" sz="1200" dirty="0" smtClean="0">
              <a:solidFill>
                <a:srgbClr val="002663"/>
              </a:solidFill>
              <a:cs typeface="Arial" pitchFamily="34" charset="0"/>
            </a:endParaRPr>
          </a:p>
          <a:p>
            <a:pPr marL="171450" indent="-171450">
              <a:buFontTx/>
              <a:buChar char="-"/>
            </a:pPr>
            <a:r>
              <a:rPr lang="de-DE" sz="1200" dirty="0" smtClean="0">
                <a:solidFill>
                  <a:srgbClr val="002663"/>
                </a:solidFill>
                <a:cs typeface="Arial" pitchFamily="34" charset="0"/>
              </a:rPr>
              <a:t>ein Minimum Restguthaben zum Ende des Auszahlplans ist nicht erforderlich, der Auszahlplan muss aber finanzierbar sein (Hochrechnung mit 0% abzüglich aller Kosten).</a:t>
            </a:r>
          </a:p>
          <a:p>
            <a:pPr marL="171450" indent="-171450">
              <a:buFontTx/>
              <a:buChar char="-"/>
            </a:pPr>
            <a:r>
              <a:rPr lang="de-DE" sz="1200" dirty="0" smtClean="0">
                <a:solidFill>
                  <a:srgbClr val="002663"/>
                </a:solidFill>
                <a:cs typeface="Arial" pitchFamily="34" charset="0"/>
              </a:rPr>
              <a:t>im Jahresbrief wird der Kunde darauf hingewiesen, wenn voraussichtlich im folgenden Jahr das Guthaben aufgebraucht ist.</a:t>
            </a:r>
          </a:p>
          <a:p>
            <a:pPr marL="171450" indent="-171450">
              <a:buFontTx/>
              <a:buChar char="-"/>
            </a:pPr>
            <a:r>
              <a:rPr lang="de-DE" sz="1200" dirty="0" smtClean="0">
                <a:solidFill>
                  <a:srgbClr val="002663"/>
                </a:solidFill>
                <a:cs typeface="Arial" pitchFamily="34" charset="0"/>
              </a:rPr>
              <a:t>Entnahme aus Fonds erfolgt proportional entsprechend des Investments.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baseline="0" dirty="0" smtClean="0">
                <a:solidFill>
                  <a:srgbClr val="872075"/>
                </a:solidFill>
              </a:rPr>
              <a:t>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Um das Risiko eines Vermögensverlustes (durch Kursabfall direkt nach der Investition) zu verringern, kann das Startmanagement gewählt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Dabei wird nicht von Beginn an das gesamte Geld in die gewünschten Fonds investiert, sondern zunächst einmal in den defensiven Fonds: ARGBS.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Monatlich wird dann das Kapital automatisch in die gewählten Fonds umgeschichtet. Den Zeitraum zwischen 1 und 3 Jahren kann der Kunde selbst bestimmen.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Zuzahlungen werden in das laufende Startmanagement integriert, wenn sie in den ARGBS fließen. Es kann aber auch direkt in Zielfonds investiert werden. Diese müssen nicht der ursprünglichen Allokation entsprechen.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none" baseline="0" dirty="0" smtClean="0">
                <a:solidFill>
                  <a:srgbClr val="872075"/>
                </a:solidFill>
              </a:rPr>
              <a:t>	HINTERGRUNDINFOS</a:t>
            </a:r>
            <a:r>
              <a:rPr lang="de-DE" sz="1200" b="0" u="none" baseline="0" dirty="0" smtClean="0">
                <a:solidFill>
                  <a:srgbClr val="872075"/>
                </a:solidFill>
              </a:rPr>
              <a:t> zum 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Während des Startmanagements sind </a:t>
            </a:r>
            <a:r>
              <a:rPr lang="de-DE" sz="1200" b="0" u="none" baseline="0" dirty="0" err="1" smtClean="0">
                <a:solidFill>
                  <a:srgbClr val="872075"/>
                </a:solidFill>
              </a:rPr>
              <a:t>Shifts</a:t>
            </a:r>
            <a:r>
              <a:rPr lang="de-DE" sz="1200" b="0" u="none" baseline="0" dirty="0" smtClean="0">
                <a:solidFill>
                  <a:srgbClr val="872075"/>
                </a:solidFill>
              </a:rPr>
              <a:t> nicht möglich.</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Das Umschichten erfolgt immer am ersten </a:t>
            </a:r>
            <a:r>
              <a:rPr lang="de-DE" sz="1200" b="0" u="none" baseline="0" dirty="0" err="1" smtClean="0">
                <a:solidFill>
                  <a:srgbClr val="872075"/>
                </a:solidFill>
              </a:rPr>
              <a:t>Banktag</a:t>
            </a:r>
            <a:r>
              <a:rPr lang="de-DE" sz="1200" b="0" u="none" baseline="0" dirty="0" smtClean="0">
                <a:solidFill>
                  <a:srgbClr val="872075"/>
                </a:solidFill>
              </a:rPr>
              <a:t> des Monats, zum ersten Mal im Monat nach dem </a:t>
            </a:r>
            <a:r>
              <a:rPr lang="de-DE" sz="1200" b="0" u="none" baseline="0" dirty="0" err="1" smtClean="0">
                <a:solidFill>
                  <a:srgbClr val="872075"/>
                </a:solidFill>
              </a:rPr>
              <a:t>Beginnmonat</a:t>
            </a:r>
            <a:r>
              <a:rPr lang="de-DE" sz="1200" b="0" u="none" baseline="0" dirty="0" smtClean="0">
                <a:solidFill>
                  <a:srgbClr val="872075"/>
                </a:solidFill>
              </a:rPr>
              <a: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Wenn bei einer Zuzahlung auch in den ARGBS  investiert wird, dann bleibt der gewünschte Anteil darin investiert und wird nicht umgeschichtet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Investmentintelligenz</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Bei der Fondsauswahl haben wir uns bei der Idee der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ParkAllee</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komfort</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bedient: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285750" lvl="1" indent="-285750" eaLnBrk="1" hangingPunct="1">
              <a:lnSpc>
                <a:spcPts val="1700"/>
              </a:lnSpc>
              <a:buClr>
                <a:srgbClr val="F1CA00"/>
              </a:buClr>
              <a:buFont typeface="Arial" panose="020B0604020202020204" pitchFamily="34" charset="0"/>
              <a:buChar char="•"/>
            </a:pPr>
            <a:r>
              <a:rPr lang="en-US" altLang="de-DE" sz="1600" b="0" dirty="0" smtClean="0">
                <a:solidFill>
                  <a:srgbClr val="001F53"/>
                </a:solidFill>
                <a:cs typeface="Arial" pitchFamily="34" charset="0"/>
                <a:sym typeface="Arial" pitchFamily="34" charset="0"/>
              </a:rPr>
              <a:t>STANDARD LIFE </a:t>
            </a:r>
            <a:r>
              <a:rPr lang="en-US" altLang="de-DE" sz="1600" b="0" dirty="0" err="1" smtClean="0">
                <a:solidFill>
                  <a:srgbClr val="001F53"/>
                </a:solidFill>
                <a:cs typeface="Arial" pitchFamily="34" charset="0"/>
                <a:sym typeface="Arial" pitchFamily="34" charset="0"/>
              </a:rPr>
              <a:t>MyFolio</a:t>
            </a:r>
            <a:r>
              <a:rPr lang="en-US" altLang="de-DE" sz="1600" b="0" dirty="0" smtClean="0">
                <a:solidFill>
                  <a:srgbClr val="001F53"/>
                </a:solidFill>
                <a:cs typeface="Arial" pitchFamily="34" charset="0"/>
                <a:sym typeface="Arial" pitchFamily="34" charset="0"/>
              </a:rPr>
              <a:t> (SLI managed, </a:t>
            </a:r>
            <a:r>
              <a:rPr lang="en-US" altLang="de-DE" sz="1600" b="0" dirty="0" err="1" smtClean="0">
                <a:solidFill>
                  <a:srgbClr val="001F53"/>
                </a:solidFill>
                <a:cs typeface="Arial" pitchFamily="34" charset="0"/>
                <a:sym typeface="Arial" pitchFamily="34" charset="0"/>
              </a:rPr>
              <a:t>Passiv</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focussed</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MultiManager</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Fonds</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Defensiv</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Substanz</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Balance </a:t>
            </a: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Chance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ChancePlus</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Global Absolute Return Strategies</a:t>
            </a:r>
            <a:br>
              <a:rPr lang="en-US" altLang="de-DE" sz="1600" b="0" dirty="0" smtClean="0">
                <a:solidFill>
                  <a:srgbClr val="001F53"/>
                </a:solidFill>
                <a:cs typeface="Arial" pitchFamily="34" charset="0"/>
                <a:sym typeface="Arial" pitchFamily="34" charset="0"/>
              </a:rPr>
            </a:b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Absolute Return Global Bond Strategie (ARGBS)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Global Focus </a:t>
            </a:r>
            <a:r>
              <a:rPr lang="de-DE" sz="1600" b="0" dirty="0" err="1" smtClean="0">
                <a:solidFill>
                  <a:srgbClr val="001F53"/>
                </a:solidFill>
                <a:cs typeface="Arial" pitchFamily="34" charset="0"/>
              </a:rPr>
              <a:t>Strategies</a:t>
            </a:r>
            <a:r>
              <a:rPr lang="de-DE" sz="1600" b="0" dirty="0" smtClean="0">
                <a:solidFill>
                  <a:srgbClr val="001F53"/>
                </a:solidFill>
                <a:cs typeface="Arial" pitchFamily="34" charset="0"/>
              </a:rPr>
              <a:t> (GFS)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Enhanced </a:t>
            </a:r>
            <a:r>
              <a:rPr lang="de-DE" sz="1600" b="0" dirty="0" err="1" smtClean="0">
                <a:solidFill>
                  <a:srgbClr val="001F53"/>
                </a:solidFill>
                <a:cs typeface="Arial" pitchFamily="34" charset="0"/>
              </a:rPr>
              <a:t>Diversification</a:t>
            </a:r>
            <a:r>
              <a:rPr lang="de-DE" sz="1600" b="0" dirty="0" smtClean="0">
                <a:solidFill>
                  <a:srgbClr val="001F53"/>
                </a:solidFill>
                <a:cs typeface="Arial" pitchFamily="34" charset="0"/>
              </a:rPr>
              <a:t> Multi-Asset (EDMA)</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de-DE" sz="1600" b="0" dirty="0" err="1" smtClean="0">
                <a:solidFill>
                  <a:srgbClr val="001F53"/>
                </a:solidFill>
                <a:cs typeface="Arial" pitchFamily="34" charset="0"/>
              </a:rPr>
              <a:t>Advised</a:t>
            </a:r>
            <a:r>
              <a:rPr lang="de-DE" sz="1600" b="0" dirty="0" smtClean="0">
                <a:solidFill>
                  <a:srgbClr val="001F53"/>
                </a:solidFill>
                <a:cs typeface="Arial" pitchFamily="34" charset="0"/>
              </a:rPr>
              <a:t> Portfolios</a:t>
            </a:r>
          </a:p>
          <a:p>
            <a:pPr marL="266700" indent="-266700" eaLnBrk="1" hangingPunct="1">
              <a:lnSpc>
                <a:spcPts val="1700"/>
              </a:lnSpc>
              <a:buClr>
                <a:srgbClr val="F1CA00"/>
              </a:buClr>
              <a:buFont typeface="Arial" pitchFamily="34" charset="0"/>
              <a:buChar char="•"/>
            </a:pPr>
            <a:endParaRPr lang="de-DE" sz="1600" b="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u="sng" dirty="0" smtClean="0">
                <a:solidFill>
                  <a:srgbClr val="872075"/>
                </a:solidFill>
              </a:rPr>
              <a:t>Einmalbeitragsprodukt</a:t>
            </a:r>
            <a:endParaRPr lang="de-DE" sz="1600" dirty="0" smtClean="0">
              <a:solidFill>
                <a:srgbClr val="872075"/>
              </a:solidFill>
            </a:endParaRPr>
          </a:p>
          <a:p>
            <a:r>
              <a:rPr lang="de-DE" sz="1600" dirty="0" smtClean="0">
                <a:latin typeface="Arial" panose="020B0604020202020204" pitchFamily="34" charset="0"/>
                <a:cs typeface="Arial" panose="020B0604020202020204" pitchFamily="34" charset="0"/>
              </a:rPr>
              <a:t>Wie </a:t>
            </a:r>
            <a:r>
              <a:rPr lang="de-DE" sz="1600" dirty="0" err="1" smtClean="0">
                <a:latin typeface="Arial" panose="020B0604020202020204" pitchFamily="34" charset="0"/>
                <a:cs typeface="Arial" panose="020B0604020202020204" pitchFamily="34" charset="0"/>
              </a:rPr>
              <a:t>ParkAllee</a:t>
            </a:r>
            <a:r>
              <a:rPr lang="de-DE" sz="1600" baseline="0" dirty="0" smtClean="0">
                <a:latin typeface="Arial" panose="020B0604020202020204" pitchFamily="34" charset="0"/>
                <a:cs typeface="Arial" panose="020B0604020202020204" pitchFamily="34" charset="0"/>
              </a:rPr>
              <a:t> ist </a:t>
            </a:r>
            <a:r>
              <a:rPr lang="de-DE" sz="1600" baseline="0" dirty="0" err="1" smtClean="0">
                <a:latin typeface="Arial" panose="020B0604020202020204" pitchFamily="34" charset="0"/>
                <a:cs typeface="Arial" panose="020B0604020202020204" pitchFamily="34" charset="0"/>
              </a:rPr>
              <a:t>WeitBlick</a:t>
            </a:r>
            <a:r>
              <a:rPr lang="de-DE" sz="1600" baseline="0" dirty="0" smtClean="0">
                <a:latin typeface="Arial" panose="020B0604020202020204" pitchFamily="34" charset="0"/>
                <a:cs typeface="Arial" panose="020B0604020202020204" pitchFamily="34" charset="0"/>
              </a:rPr>
              <a:t> ein </a:t>
            </a:r>
            <a:r>
              <a:rPr lang="de-DE" sz="1600" b="1" baseline="0" dirty="0" smtClean="0">
                <a:latin typeface="Arial" panose="020B0604020202020204" pitchFamily="34" charset="0"/>
                <a:cs typeface="Arial" panose="020B0604020202020204" pitchFamily="34" charset="0"/>
              </a:rPr>
              <a:t>Einmalbeitragsprodukt</a:t>
            </a:r>
            <a:r>
              <a:rPr lang="de-DE" sz="1600" b="0" baseline="0" dirty="0" smtClean="0">
                <a:latin typeface="Arial" panose="020B0604020202020204" pitchFamily="34" charset="0"/>
                <a:cs typeface="Arial" panose="020B0604020202020204" pitchFamily="34" charset="0"/>
              </a:rPr>
              <a:t>, in das ab 25.000 Euro investiert werden kann.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a:solidFill>
                  <a:prstClr val="black"/>
                </a:solidFill>
              </a:rPr>
              <a:pPr>
                <a:defRPr/>
              </a:pPr>
              <a:t>6</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u="sng" dirty="0" smtClean="0">
                <a:solidFill>
                  <a:srgbClr val="0065A4"/>
                </a:solidFill>
              </a:rPr>
              <a:t>Vermögensübertragung</a:t>
            </a:r>
          </a:p>
          <a:p>
            <a:pPr marL="0" indent="0">
              <a:buFontTx/>
              <a:buNone/>
            </a:pPr>
            <a:r>
              <a:rPr lang="de-DE" sz="1800" dirty="0" smtClean="0">
                <a:solidFill>
                  <a:srgbClr val="002663"/>
                </a:solidFill>
                <a:cs typeface="Arial" pitchFamily="34" charset="0"/>
              </a:rPr>
              <a:t>Die</a:t>
            </a:r>
            <a:r>
              <a:rPr lang="de-DE" sz="1800" baseline="0" dirty="0" smtClean="0">
                <a:solidFill>
                  <a:srgbClr val="002663"/>
                </a:solidFill>
                <a:cs typeface="Arial" pitchFamily="34" charset="0"/>
              </a:rPr>
              <a:t> „Erben &amp; Schenken“-Kundengruppe ist der eigentliche Grund für die Entwicklung von </a:t>
            </a:r>
            <a:r>
              <a:rPr lang="de-DE" sz="1800" baseline="0" dirty="0" err="1" smtClean="0">
                <a:solidFill>
                  <a:srgbClr val="002663"/>
                </a:solidFill>
                <a:cs typeface="Arial" pitchFamily="34" charset="0"/>
              </a:rPr>
              <a:t>WeitBlick</a:t>
            </a:r>
            <a:r>
              <a:rPr lang="de-DE" sz="1800" baseline="0" dirty="0" smtClean="0">
                <a:solidFill>
                  <a:srgbClr val="002663"/>
                </a:solidFill>
                <a:cs typeface="Arial" pitchFamily="34" charset="0"/>
              </a:rPr>
              <a:t>. Konzipiert wurde der Tarif für vermögende Kunden. Im Rahmen von „</a:t>
            </a:r>
            <a:r>
              <a:rPr lang="de-DE" sz="1800" b="1" baseline="0" dirty="0" smtClean="0">
                <a:solidFill>
                  <a:srgbClr val="002663"/>
                </a:solidFill>
                <a:cs typeface="Arial" pitchFamily="34" charset="0"/>
              </a:rPr>
              <a:t>Erben und Schenken</a:t>
            </a:r>
            <a:r>
              <a:rPr lang="de-DE" sz="1800" baseline="0" dirty="0" smtClean="0">
                <a:solidFill>
                  <a:srgbClr val="002663"/>
                </a:solidFill>
                <a:cs typeface="Arial" pitchFamily="34" charset="0"/>
              </a:rPr>
              <a:t>“ können Kunden Teile Ihres Vermögens steueroptimiert übertragen. Vermarktet wird diese Möglichkeit als </a:t>
            </a:r>
            <a:r>
              <a:rPr lang="de-DE" sz="1800" b="1" baseline="0" dirty="0" smtClean="0">
                <a:solidFill>
                  <a:srgbClr val="002663"/>
                </a:solidFill>
                <a:cs typeface="Arial" pitchFamily="34" charset="0"/>
              </a:rPr>
              <a:t>Familien Option</a:t>
            </a:r>
            <a:r>
              <a:rPr lang="de-DE" sz="1800" baseline="0" dirty="0" smtClean="0">
                <a:solidFill>
                  <a:srgbClr val="002663"/>
                </a:solidFill>
                <a:cs typeface="Arial" pitchFamily="34" charset="0"/>
              </a:rPr>
              <a:t>. Kennzeichen dafür mehrere Versicherungsnehmer oder versicherte Personen.</a:t>
            </a:r>
            <a:endParaRPr lang="de-DE" sz="1800" dirty="0" smtClean="0">
              <a:solidFill>
                <a:srgbClr val="002663"/>
              </a:solidFill>
              <a:cs typeface="Arial" pitchFamily="34" charset="0"/>
            </a:endParaRP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Bei </a:t>
            </a:r>
            <a:r>
              <a:rPr lang="de-DE" b="1" baseline="0" dirty="0" smtClean="0">
                <a:latin typeface="Arial" panose="020B0604020202020204" pitchFamily="34" charset="0"/>
                <a:cs typeface="Arial" panose="020B0604020202020204" pitchFamily="34" charset="0"/>
              </a:rPr>
              <a:t>2 VN </a:t>
            </a:r>
            <a:r>
              <a:rPr lang="de-DE" b="0" baseline="0" dirty="0" smtClean="0">
                <a:latin typeface="Arial" panose="020B0604020202020204" pitchFamily="34" charset="0"/>
                <a:cs typeface="Arial" panose="020B0604020202020204" pitchFamily="34" charset="0"/>
              </a:rPr>
              <a:t>wird der Vertrag %-</a:t>
            </a:r>
            <a:r>
              <a:rPr lang="de-DE" b="0" baseline="0" dirty="0" err="1" smtClean="0">
                <a:latin typeface="Arial" panose="020B0604020202020204" pitchFamily="34" charset="0"/>
                <a:cs typeface="Arial" panose="020B0604020202020204" pitchFamily="34" charset="0"/>
              </a:rPr>
              <a:t>ual</a:t>
            </a:r>
            <a:r>
              <a:rPr lang="de-DE" b="0" baseline="0" dirty="0" smtClean="0">
                <a:latin typeface="Arial" panose="020B0604020202020204" pitchFamily="34" charset="0"/>
                <a:cs typeface="Arial" panose="020B0604020202020204" pitchFamily="34" charset="0"/>
              </a:rPr>
              <a:t> aufgeteilt auf 2 Personen. </a:t>
            </a:r>
            <a:r>
              <a:rPr lang="de-DE" b="1" baseline="0" dirty="0" smtClean="0">
                <a:latin typeface="Arial" panose="020B0604020202020204" pitchFamily="34" charset="0"/>
                <a:cs typeface="Arial" panose="020B0604020202020204" pitchFamily="34" charset="0"/>
              </a:rPr>
              <a:t>Klassische Variante ist die 1% / 99% Aufteilung</a:t>
            </a:r>
            <a:r>
              <a:rPr lang="de-DE" b="0" baseline="0" dirty="0" smtClean="0">
                <a:latin typeface="Arial" panose="020B0604020202020204" pitchFamily="34" charset="0"/>
                <a:cs typeface="Arial" panose="020B0604020202020204" pitchFamily="34" charset="0"/>
              </a:rPr>
              <a:t>. Damit wird (fast) das gesamte Geld als Schenkung übertragen, aber durch die 1% VN-Eigenschaft kann der Beschenkte nicht ohne Zustimmung des anderen über das Geld z.B. in Form von Teilauszahlungen verfügen.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Wären durch die Schenkung Freibeträge (Schenkungsteuer) überschritten kann auch eine andere Aufteilung der VN-Anteile gewählt werden. Nach 10 Jahren gelten die Freibeträge neu und der Vertrag kann dann auch neu aufgeteilt werden.</a:t>
            </a:r>
          </a:p>
          <a:p>
            <a:pPr marL="0" indent="0">
              <a:buFontTx/>
              <a:buNone/>
            </a:pPr>
            <a:endParaRPr lang="de-DE" b="0" baseline="0" dirty="0" smtClean="0">
              <a:latin typeface="Arial" panose="020B0604020202020204" pitchFamily="34" charset="0"/>
              <a:cs typeface="Arial" panose="020B0604020202020204" pitchFamily="34" charset="0"/>
            </a:endParaRPr>
          </a:p>
          <a:p>
            <a:pPr marL="0" indent="0">
              <a:buFontTx/>
              <a:buNone/>
            </a:pPr>
            <a:r>
              <a:rPr lang="de-DE" b="0" baseline="0" dirty="0" smtClean="0">
                <a:latin typeface="Arial" panose="020B0604020202020204" pitchFamily="34" charset="0"/>
                <a:cs typeface="Arial" panose="020B0604020202020204" pitchFamily="34" charset="0"/>
              </a:rPr>
              <a:t>Mit </a:t>
            </a:r>
            <a:r>
              <a:rPr lang="de-DE" b="1" baseline="0" dirty="0" smtClean="0">
                <a:latin typeface="Arial" panose="020B0604020202020204" pitchFamily="34" charset="0"/>
                <a:cs typeface="Arial" panose="020B0604020202020204" pitchFamily="34" charset="0"/>
              </a:rPr>
              <a:t>2 VP</a:t>
            </a:r>
            <a:r>
              <a:rPr lang="de-DE" b="0" baseline="0" dirty="0" smtClean="0">
                <a:latin typeface="Arial" panose="020B0604020202020204" pitchFamily="34" charset="0"/>
                <a:cs typeface="Arial" panose="020B0604020202020204" pitchFamily="34" charset="0"/>
              </a:rPr>
              <a:t> kann eine generationenübergreifende Finanzplanung gestaltet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dirty="0" smtClean="0">
                <a:solidFill>
                  <a:srgbClr val="872075"/>
                </a:solidFill>
              </a:rPr>
              <a:t>Lange Laufzeit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dirty="0" smtClean="0">
                <a:solidFill>
                  <a:srgbClr val="872075"/>
                </a:solidFill>
              </a:rPr>
              <a:t>Das</a:t>
            </a:r>
            <a:r>
              <a:rPr lang="de-DE" sz="1200" b="0" u="none" baseline="0" dirty="0" smtClean="0">
                <a:solidFill>
                  <a:srgbClr val="872075"/>
                </a:solidFill>
              </a:rPr>
              <a:t> ist hier kein Nachteil. Während der Kunde bei Versicherungen die lange Laufzeit oft als Nachteil sieht, ist es hier ein Vorteil.</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Das </a:t>
            </a:r>
            <a:r>
              <a:rPr lang="de-DE" sz="1200" b="0" u="none" baseline="0" dirty="0" err="1" smtClean="0">
                <a:solidFill>
                  <a:srgbClr val="872075"/>
                </a:solidFill>
              </a:rPr>
              <a:t>Endalter</a:t>
            </a:r>
            <a:r>
              <a:rPr lang="de-DE" sz="1200" b="0" u="none" baseline="0" dirty="0" smtClean="0">
                <a:solidFill>
                  <a:srgbClr val="872075"/>
                </a:solidFill>
              </a:rPr>
              <a:t> 100 ist KEIN MUSS, aber eine Empfehlung. Denn der Kunde kann dann jederzeit über sein Geld verfügen und auch ohne Stornoabschlag kündigen. Bis an sein Lebensende – sollte er vor dem 100. Geburtstag sterben.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Wer also ein </a:t>
            </a:r>
            <a:r>
              <a:rPr lang="de-DE" sz="1200" b="0" u="none" baseline="0" dirty="0" err="1" smtClean="0">
                <a:solidFill>
                  <a:srgbClr val="872075"/>
                </a:solidFill>
              </a:rPr>
              <a:t>Endalter</a:t>
            </a:r>
            <a:r>
              <a:rPr lang="de-DE" sz="1200" b="0" u="none" baseline="0" dirty="0" smtClean="0">
                <a:solidFill>
                  <a:srgbClr val="872075"/>
                </a:solidFill>
              </a:rPr>
              <a:t> &lt; 100 Jahre wählt, beschränkt sich selbst in der Flexibilität!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Trotzdem muss mit dem Thema sensibel umgegangen werden. Denn viele Kunden sehen LVs als langfristig gebunden an und deshalb unattraktiv.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Möglicher Argumentationsansatz: Wenn man die Frage stellt, mit welcher Laufzeit die Kunden ein Fondsdepot abschließen, wird die Antwort „KEINE“ sein. Richtig. Und diesem Modell kommen wir mit Alter 100 sehr nahe!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1200" cap="none" spc="0" normalizeH="0" baseline="0" noProof="0" dirty="0" smtClean="0">
              <a:ln>
                <a:noFill/>
              </a:ln>
              <a:solidFill>
                <a:srgbClr val="872075"/>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Steuervorteile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dirty="0" smtClean="0">
                <a:solidFill>
                  <a:srgbClr val="001F53"/>
                </a:solidFill>
                <a:cs typeface="Arial" pitchFamily="34" charset="0"/>
              </a:rPr>
              <a:t>Weitblick</a:t>
            </a:r>
            <a:r>
              <a:rPr lang="de-DE" sz="1200" b="0" baseline="0" dirty="0" smtClean="0">
                <a:solidFill>
                  <a:srgbClr val="001F53"/>
                </a:solidFill>
                <a:cs typeface="Arial" pitchFamily="34" charset="0"/>
              </a:rPr>
              <a:t> bietet die Steuervorteile einer LV oder RV. Darüber hinaus aber auch zusätzlich die Möglichkeit, Erbschaft- oder Schenkungsteuer zu optimieren.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einer Vertragsgestaltung über 2 VN und/oder 2 VP können individuelle Konstellationen genutzt werden, die zu einer Steuerersparnis führen. Es sind alle Kombination von 2 VN/1 VP über1 VN/2 VP bis hin zu 2VN/2VP möglich.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baseline="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baseline="0" dirty="0" smtClean="0">
                <a:solidFill>
                  <a:srgbClr val="001F53"/>
                </a:solidFill>
                <a:cs typeface="Arial" pitchFamily="34" charset="0"/>
              </a:rPr>
              <a:t>Bei 2 Vertragspartnern (2 VN) ist auch die Aufteilung 1% - 99% freiwählbar. Dadurch kann auch hier die vertragliche Gestaltung individuell an die persönliche Situation steueroptimiert angepasst werden.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050" b="1"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Welche steuerlichen</a:t>
            </a:r>
            <a:r>
              <a:rPr lang="de-DE" sz="1050" b="0" u="none" baseline="0" dirty="0" smtClean="0">
                <a:solidFill>
                  <a:srgbClr val="872075"/>
                </a:solidFill>
              </a:rPr>
              <a:t> Vorteile exakt genutzt werden können und wie der Vertrag genau gestaltet werden muss, sollte mit dem Steuerberater besprochen werden. Denn nur er darf hinsichtlich des Themas Steuern beraten.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05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Hinterbliebenen-Absicherung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dirty="0" smtClean="0">
                <a:solidFill>
                  <a:srgbClr val="872075"/>
                </a:solidFill>
              </a:rPr>
              <a:t>Mit</a:t>
            </a:r>
            <a:r>
              <a:rPr lang="de-DE" sz="1050" b="0" u="none" baseline="0" dirty="0" smtClean="0">
                <a:solidFill>
                  <a:srgbClr val="872075"/>
                </a:solidFill>
              </a:rPr>
              <a:t> Sicherheit eines der wenigen Features, die nicht im Mittelpunkt stehen. Damit eine lange Laufzeit (&gt; Alter 85 bei einer Rentenversicherung) zur Verfügung steht und der automatische Auszahlplan nicht mit einer Rentenzahlung verbunden wird, muss das Konstrukt einer LV als Basis dienen. Hierbei ist nicht die Langlebigkeit das entscheidende Kriterium, sondern der Todesfallschutz während der </a:t>
            </a:r>
            <a:r>
              <a:rPr lang="de-DE" sz="1050" b="0" u="none" baseline="0" dirty="0" err="1" smtClean="0">
                <a:solidFill>
                  <a:srgbClr val="872075"/>
                </a:solidFill>
              </a:rPr>
              <a:t>Aufschubzeit</a:t>
            </a:r>
            <a:r>
              <a:rPr lang="de-DE" sz="1050" b="0" u="none" baseline="0" dirty="0" smtClean="0">
                <a:solidFill>
                  <a:srgbClr val="872075"/>
                </a:solidFill>
              </a:rPr>
              <a:t>. Damit dieser (und die Kosten dafür) möglichst gering ausfallen, wurden die steuerlichen Mindestanforderungen berücksichtigt.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Bei Tod der VP in den ersten 5 Jahren wird das aktuelle Guthaben ausgezahlt.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050" b="0" u="none" baseline="0" dirty="0" smtClean="0">
                <a:solidFill>
                  <a:srgbClr val="872075"/>
                </a:solidFill>
              </a:rPr>
              <a:t>Ab dem 6. Jahr beginnt der Todesfallschutz mit zunächst 110% des Fondsguthabens. Dieser sinkt dann jährlich bis zum Laufzeitende in gleichen Schritten bis auf 100% des Zeitwertes.</a:t>
            </a:r>
            <a:endParaRPr lang="de-DE" sz="1050" b="0" i="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a:p>
            <a:endParaRPr lang="de-DE" b="0" baseline="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u="sng" kern="600" spc="-40" dirty="0" smtClean="0">
                <a:solidFill>
                  <a:srgbClr val="0093D0"/>
                </a:solidFill>
              </a:rPr>
              <a:t>Flexibler Auszahlungsplan</a:t>
            </a:r>
          </a:p>
          <a:p>
            <a:r>
              <a:rPr lang="de-DE" b="0" baseline="0" dirty="0" smtClean="0">
                <a:latin typeface="Arial" panose="020B0604020202020204" pitchFamily="34" charset="0"/>
                <a:cs typeface="Arial" panose="020B0604020202020204" pitchFamily="34" charset="0"/>
              </a:rPr>
              <a:t>Viele </a:t>
            </a:r>
            <a:r>
              <a:rPr lang="de-DE" b="0" baseline="0" dirty="0" err="1" smtClean="0">
                <a:latin typeface="Arial" panose="020B0604020202020204" pitchFamily="34" charset="0"/>
                <a:cs typeface="Arial" panose="020B0604020202020204" pitchFamily="34" charset="0"/>
              </a:rPr>
              <a:t>ParkAllee</a:t>
            </a:r>
            <a:r>
              <a:rPr lang="de-DE" b="0" baseline="0" dirty="0" smtClean="0">
                <a:latin typeface="Arial" panose="020B0604020202020204" pitchFamily="34" charset="0"/>
                <a:cs typeface="Arial" panose="020B0604020202020204" pitchFamily="34" charset="0"/>
              </a:rPr>
              <a:t> Kunden fragen nach flexiblen Auszahlungen. Bisher mussten alle darauf verwiesen werden, dass jede Teilauszahlung separat beantragt werden muss.</a:t>
            </a:r>
          </a:p>
          <a:p>
            <a:r>
              <a:rPr lang="de-DE" b="0" baseline="0" dirty="0" err="1" smtClean="0">
                <a:latin typeface="Arial" panose="020B0604020202020204" pitchFamily="34" charset="0"/>
                <a:cs typeface="Arial" panose="020B0604020202020204" pitchFamily="34" charset="0"/>
              </a:rPr>
              <a:t>WeitBlick</a:t>
            </a:r>
            <a:r>
              <a:rPr lang="de-DE" b="0" baseline="0" dirty="0" smtClean="0">
                <a:latin typeface="Arial" panose="020B0604020202020204" pitchFamily="34" charset="0"/>
                <a:cs typeface="Arial" panose="020B0604020202020204" pitchFamily="34" charset="0"/>
              </a:rPr>
              <a:t> bietet die Lösung dafür mit dem </a:t>
            </a:r>
            <a:r>
              <a:rPr lang="de-DE" b="1" baseline="0" dirty="0" smtClean="0">
                <a:latin typeface="Arial" panose="020B0604020202020204" pitchFamily="34" charset="0"/>
                <a:cs typeface="Arial" panose="020B0604020202020204" pitchFamily="34" charset="0"/>
              </a:rPr>
              <a:t>automatischen Auszahlplan</a:t>
            </a:r>
            <a:r>
              <a:rPr lang="de-DE" b="0" baseline="0" dirty="0" smtClean="0">
                <a:latin typeface="Arial" panose="020B0604020202020204" pitchFamily="34" charset="0"/>
                <a:cs typeface="Arial" panose="020B0604020202020204" pitchFamily="34" charset="0"/>
              </a:rPr>
              <a:t>. Dieser ist ab dem 2. Monat möglich und </a:t>
            </a:r>
          </a:p>
          <a:p>
            <a:endParaRPr lang="de-DE" b="0" baseline="0" dirty="0" smtClean="0">
              <a:latin typeface="Arial" panose="020B0604020202020204" pitchFamily="34" charset="0"/>
              <a:cs typeface="Arial" panose="020B0604020202020204" pitchFamily="34" charset="0"/>
            </a:endParaRPr>
          </a:p>
          <a:p>
            <a:pPr marL="171450" indent="-171450">
              <a:buFontTx/>
              <a:buChar char="-"/>
            </a:pPr>
            <a:r>
              <a:rPr lang="de-DE" b="0" baseline="0" dirty="0" smtClean="0">
                <a:latin typeface="Arial" panose="020B0604020202020204" pitchFamily="34" charset="0"/>
                <a:cs typeface="Arial" panose="020B0604020202020204" pitchFamily="34" charset="0"/>
              </a:rPr>
              <a:t>flexibel zu vereinbaren und zu verändern </a:t>
            </a:r>
            <a:r>
              <a:rPr lang="de-DE" sz="1000" dirty="0" smtClean="0">
                <a:solidFill>
                  <a:srgbClr val="002663"/>
                </a:solidFill>
                <a:cs typeface="Arial" pitchFamily="34" charset="0"/>
              </a:rPr>
              <a:t>(bei Vertragsbeginn oder während der Laufzeit)</a:t>
            </a:r>
          </a:p>
          <a:p>
            <a:pPr marL="171450" indent="-171450">
              <a:buFontTx/>
              <a:buChar char="-"/>
            </a:pPr>
            <a:r>
              <a:rPr lang="de-DE" sz="1200" dirty="0" smtClean="0">
                <a:solidFill>
                  <a:srgbClr val="002663"/>
                </a:solidFill>
                <a:cs typeface="Arial" pitchFamily="34" charset="0"/>
              </a:rPr>
              <a:t>möglich in monatlichen, viertel-, halb-, oder jährlichen Intervallen</a:t>
            </a:r>
          </a:p>
          <a:p>
            <a:pPr marL="171450" indent="-171450">
              <a:buFontTx/>
              <a:buChar char="-"/>
            </a:pPr>
            <a:r>
              <a:rPr lang="de-DE" sz="1200" dirty="0" smtClean="0">
                <a:solidFill>
                  <a:srgbClr val="002663"/>
                </a:solidFill>
                <a:cs typeface="Arial" pitchFamily="34" charset="0"/>
              </a:rPr>
              <a:t>kann auch während Start- oder Ablaufmanagement erfolgen (dazu später</a:t>
            </a:r>
            <a:r>
              <a:rPr lang="de-DE" sz="1200" baseline="0" dirty="0" smtClean="0">
                <a:solidFill>
                  <a:srgbClr val="002663"/>
                </a:solidFill>
                <a:cs typeface="Arial" pitchFamily="34" charset="0"/>
              </a:rPr>
              <a:t> mehr)</a:t>
            </a:r>
            <a:endParaRPr lang="de-DE" sz="1200" dirty="0" smtClean="0">
              <a:solidFill>
                <a:srgbClr val="002663"/>
              </a:solidFill>
              <a:cs typeface="Arial" pitchFamily="34" charset="0"/>
            </a:endParaRPr>
          </a:p>
          <a:p>
            <a:pPr marL="171450" indent="-171450">
              <a:buFontTx/>
              <a:buChar char="-"/>
            </a:pPr>
            <a:r>
              <a:rPr lang="de-DE" sz="1200" dirty="0" smtClean="0">
                <a:solidFill>
                  <a:srgbClr val="002663"/>
                </a:solidFill>
                <a:cs typeface="Arial" pitchFamily="34" charset="0"/>
              </a:rPr>
              <a:t>ein Minimum Restguthaben zum Ende des Auszahlplans ist nicht erforderlich, der Auszahlplan muss aber finanzierbar sein (Hochrechnung mit 0% abzüglich aller Kosten).</a:t>
            </a:r>
          </a:p>
          <a:p>
            <a:pPr marL="171450" indent="-171450">
              <a:buFontTx/>
              <a:buChar char="-"/>
            </a:pPr>
            <a:r>
              <a:rPr lang="de-DE" sz="1200" dirty="0" smtClean="0">
                <a:solidFill>
                  <a:srgbClr val="002663"/>
                </a:solidFill>
                <a:cs typeface="Arial" pitchFamily="34" charset="0"/>
              </a:rPr>
              <a:t>im Jahresbrief wird der Kunde darauf hingewiesen, wenn voraussichtlich im folgenden Jahr das Guthaben aufgebraucht ist.</a:t>
            </a:r>
          </a:p>
          <a:p>
            <a:pPr marL="171450" indent="-171450">
              <a:buFontTx/>
              <a:buChar char="-"/>
            </a:pPr>
            <a:r>
              <a:rPr lang="de-DE" sz="1200" dirty="0" smtClean="0">
                <a:solidFill>
                  <a:srgbClr val="002663"/>
                </a:solidFill>
                <a:cs typeface="Arial" pitchFamily="34" charset="0"/>
              </a:rPr>
              <a:t>Entnahme aus Fonds erfolgt proportional entsprechend des Investments.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sng" baseline="0" dirty="0" smtClean="0">
                <a:solidFill>
                  <a:srgbClr val="872075"/>
                </a:solidFill>
              </a:rPr>
              <a:t>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Um das Risiko eines Vermögensverlustes (durch Kursabfall direkt nach der Investition) zu verringern, kann das Startmanagement gewählt werden.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Dabei wird nicht von Beginn an das gesamte Geld in die gewünschten Fonds investiert, sondern zunächst einmal in den defensiven Fonds: ARGBS.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Monatlich wird dann das Kapital automatisch in die gewählten Fonds umgeschichtet. Den Zeitraum zwischen 1 und 3 Jahren kann der Kunde selbst bestimmen.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Zuzahlungen werden in das laufende Startmanagement integriert, wenn sie in den ARGBS fließen. Es kann aber auch direkt in Zielfonds investiert werden. Diese müssen nicht der ursprünglichen Allokation entsprechen.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1" u="none" baseline="0" dirty="0" smtClean="0">
                <a:solidFill>
                  <a:srgbClr val="872075"/>
                </a:solidFill>
              </a:rPr>
              <a:t>	HINTERGRUNDINFOS</a:t>
            </a:r>
            <a:r>
              <a:rPr lang="de-DE" sz="1200" b="0" u="none" baseline="0" dirty="0" smtClean="0">
                <a:solidFill>
                  <a:srgbClr val="872075"/>
                </a:solidFill>
              </a:rPr>
              <a:t> zum Startmanagement: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Während des Startmanagements sind </a:t>
            </a:r>
            <a:r>
              <a:rPr lang="de-DE" sz="1200" b="0" u="none" baseline="0" dirty="0" err="1" smtClean="0">
                <a:solidFill>
                  <a:srgbClr val="872075"/>
                </a:solidFill>
              </a:rPr>
              <a:t>Shifts</a:t>
            </a:r>
            <a:r>
              <a:rPr lang="de-DE" sz="1200" b="0" u="none" baseline="0" dirty="0" smtClean="0">
                <a:solidFill>
                  <a:srgbClr val="872075"/>
                </a:solidFill>
              </a:rPr>
              <a:t> nicht möglich.</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Das Umschichten erfolgt immer am ersten </a:t>
            </a:r>
            <a:r>
              <a:rPr lang="de-DE" sz="1200" b="0" u="none" baseline="0" dirty="0" err="1" smtClean="0">
                <a:solidFill>
                  <a:srgbClr val="872075"/>
                </a:solidFill>
              </a:rPr>
              <a:t>Banktag</a:t>
            </a:r>
            <a:r>
              <a:rPr lang="de-DE" sz="1200" b="0" u="none" baseline="0" dirty="0" smtClean="0">
                <a:solidFill>
                  <a:srgbClr val="872075"/>
                </a:solidFill>
              </a:rPr>
              <a:t> des Monats, zum ersten Mal im Monat nach dem </a:t>
            </a:r>
            <a:r>
              <a:rPr lang="de-DE" sz="1200" b="0" u="none" baseline="0" dirty="0" err="1" smtClean="0">
                <a:solidFill>
                  <a:srgbClr val="872075"/>
                </a:solidFill>
              </a:rPr>
              <a:t>Beginnmonat</a:t>
            </a:r>
            <a:r>
              <a:rPr lang="de-DE" sz="1200" b="0" u="none" baseline="0" dirty="0" smtClean="0">
                <a:solidFill>
                  <a:srgbClr val="872075"/>
                </a:solidFill>
              </a:rPr>
              <a: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200" b="0" u="none" baseline="0" dirty="0" smtClean="0">
                <a:solidFill>
                  <a:srgbClr val="872075"/>
                </a:solidFill>
              </a:rPr>
              <a:t>	Wenn bei einer Zuzahlung auch in den ARGBS  investiert wird, dann bleibt der gewünschte Anteil darin investiert und wird nicht umgeschichtet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200" b="0" u="none" baseline="0" dirty="0" smtClean="0">
              <a:solidFill>
                <a:srgbClr val="872075"/>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1" i="0" u="sng"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Investmentintelligenz</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Bei der Fondsauswahl haben wir uns bei der Idee der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ParkAllee</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a:t>
            </a:r>
            <a:r>
              <a:rPr kumimoji="0" lang="de-DE" sz="1200" b="0" i="0" u="none" strike="noStrike" kern="600" cap="none" spc="-40" normalizeH="0" baseline="0" noProof="0" dirty="0" err="1" smtClean="0">
                <a:ln>
                  <a:noFill/>
                </a:ln>
                <a:solidFill>
                  <a:srgbClr val="0093D0"/>
                </a:solidFill>
                <a:effectLst/>
                <a:uLnTx/>
                <a:uFillTx/>
                <a:latin typeface="Arial" panose="020B0604020202020204" pitchFamily="34" charset="0"/>
                <a:ea typeface="+mn-ea"/>
                <a:cs typeface="Arial" panose="020B0604020202020204" pitchFamily="34" charset="0"/>
              </a:rPr>
              <a:t>komfort</a:t>
            </a:r>
            <a:r>
              <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rPr>
              <a:t> bedient: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de-DE" sz="1200" b="0" i="0" u="none" strike="noStrike" kern="600" cap="none" spc="-40" normalizeH="0" baseline="0" noProof="0" dirty="0" smtClean="0">
              <a:ln>
                <a:noFill/>
              </a:ln>
              <a:solidFill>
                <a:srgbClr val="0093D0"/>
              </a:solidFill>
              <a:effectLst/>
              <a:uLnTx/>
              <a:uFillTx/>
              <a:latin typeface="Arial" panose="020B0604020202020204" pitchFamily="34" charset="0"/>
              <a:ea typeface="+mn-ea"/>
              <a:cs typeface="Arial" panose="020B0604020202020204" pitchFamily="34" charset="0"/>
            </a:endParaRPr>
          </a:p>
          <a:p>
            <a:pPr marL="285750" lvl="1" indent="-285750" eaLnBrk="1" hangingPunct="1">
              <a:lnSpc>
                <a:spcPts val="1700"/>
              </a:lnSpc>
              <a:buClr>
                <a:srgbClr val="F1CA00"/>
              </a:buClr>
              <a:buFont typeface="Arial" panose="020B0604020202020204" pitchFamily="34" charset="0"/>
              <a:buChar char="•"/>
            </a:pPr>
            <a:r>
              <a:rPr lang="en-US" altLang="de-DE" sz="1600" b="0" dirty="0" smtClean="0">
                <a:solidFill>
                  <a:srgbClr val="001F53"/>
                </a:solidFill>
                <a:cs typeface="Arial" pitchFamily="34" charset="0"/>
                <a:sym typeface="Arial" pitchFamily="34" charset="0"/>
              </a:rPr>
              <a:t>STANDARD LIFE </a:t>
            </a:r>
            <a:r>
              <a:rPr lang="en-US" altLang="de-DE" sz="1600" b="0" dirty="0" err="1" smtClean="0">
                <a:solidFill>
                  <a:srgbClr val="001F53"/>
                </a:solidFill>
                <a:cs typeface="Arial" pitchFamily="34" charset="0"/>
                <a:sym typeface="Arial" pitchFamily="34" charset="0"/>
              </a:rPr>
              <a:t>MyFolio</a:t>
            </a:r>
            <a:r>
              <a:rPr lang="en-US" altLang="de-DE" sz="1600" b="0" dirty="0" smtClean="0">
                <a:solidFill>
                  <a:srgbClr val="001F53"/>
                </a:solidFill>
                <a:cs typeface="Arial" pitchFamily="34" charset="0"/>
                <a:sym typeface="Arial" pitchFamily="34" charset="0"/>
              </a:rPr>
              <a:t> (SLI managed, </a:t>
            </a:r>
            <a:r>
              <a:rPr lang="en-US" altLang="de-DE" sz="1600" b="0" dirty="0" err="1" smtClean="0">
                <a:solidFill>
                  <a:srgbClr val="001F53"/>
                </a:solidFill>
                <a:cs typeface="Arial" pitchFamily="34" charset="0"/>
                <a:sym typeface="Arial" pitchFamily="34" charset="0"/>
              </a:rPr>
              <a:t>Passiv</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focussed</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MultiManager</a:t>
            </a:r>
            <a:r>
              <a:rPr lang="en-US" altLang="de-DE" sz="1600" b="0" dirty="0" smtClean="0">
                <a:solidFill>
                  <a:srgbClr val="001F53"/>
                </a:solidFill>
                <a:cs typeface="Arial" pitchFamily="34" charset="0"/>
                <a:sym typeface="Arial" pitchFamily="34" charset="0"/>
              </a:rPr>
              <a:t>) </a:t>
            </a:r>
            <a:r>
              <a:rPr lang="en-US" altLang="de-DE" sz="1600" b="0" dirty="0" err="1" smtClean="0">
                <a:solidFill>
                  <a:srgbClr val="001F53"/>
                </a:solidFill>
                <a:cs typeface="Arial" pitchFamily="34" charset="0"/>
                <a:sym typeface="Arial" pitchFamily="34" charset="0"/>
              </a:rPr>
              <a:t>Fonds</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Defensiv</a:t>
            </a:r>
            <a:r>
              <a:rPr lang="en-US" altLang="de-DE" sz="1600" b="0" dirty="0" smtClean="0">
                <a:solidFill>
                  <a:srgbClr val="001F53"/>
                </a:solidFill>
                <a:cs typeface="Arial" pitchFamily="34" charset="0"/>
                <a:sym typeface="Arial" pitchFamily="34" charset="0"/>
              </a:rPr>
              <a:t>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Substanz</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Balance </a:t>
            </a:r>
          </a:p>
          <a:p>
            <a:pPr lvl="3" eaLnBrk="1" hangingPunct="1">
              <a:lnSpc>
                <a:spcPts val="1700"/>
              </a:lnSpc>
              <a:buClr>
                <a:srgbClr val="F1CA00"/>
              </a:buClr>
            </a:pPr>
            <a:r>
              <a:rPr lang="en-US" altLang="de-DE" sz="1600" b="0" dirty="0" smtClean="0">
                <a:solidFill>
                  <a:srgbClr val="001F53"/>
                </a:solidFill>
                <a:cs typeface="Arial" pitchFamily="34" charset="0"/>
                <a:sym typeface="Arial" pitchFamily="34" charset="0"/>
              </a:rPr>
              <a:t>Chance	</a:t>
            </a:r>
          </a:p>
          <a:p>
            <a:pPr lvl="3" eaLnBrk="1" hangingPunct="1">
              <a:lnSpc>
                <a:spcPts val="1700"/>
              </a:lnSpc>
              <a:buClr>
                <a:srgbClr val="F1CA00"/>
              </a:buClr>
            </a:pPr>
            <a:r>
              <a:rPr lang="en-US" altLang="de-DE" sz="1600" b="0" dirty="0" err="1" smtClean="0">
                <a:solidFill>
                  <a:srgbClr val="001F53"/>
                </a:solidFill>
                <a:cs typeface="Arial" pitchFamily="34" charset="0"/>
                <a:sym typeface="Arial" pitchFamily="34" charset="0"/>
              </a:rPr>
              <a:t>ChancePlus</a:t>
            </a:r>
            <a:endParaRPr lang="en-US" altLang="de-DE" sz="1600" b="0" dirty="0" smtClean="0">
              <a:solidFill>
                <a:srgbClr val="001F53"/>
              </a:solidFill>
              <a:cs typeface="Arial" pitchFamily="34" charset="0"/>
              <a:sym typeface="Arial" pitchFamily="34" charset="0"/>
            </a:endParaRPr>
          </a:p>
          <a:p>
            <a:pPr lvl="3" eaLnBrk="1" hangingPunct="1">
              <a:lnSpc>
                <a:spcPts val="1700"/>
              </a:lnSpc>
              <a:buClr>
                <a:srgbClr val="F1CA00"/>
              </a:buClr>
            </a:pP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Global Absolute Return Strategies</a:t>
            </a:r>
            <a:br>
              <a:rPr lang="en-US" altLang="de-DE" sz="1600" b="0" dirty="0" smtClean="0">
                <a:solidFill>
                  <a:srgbClr val="001F53"/>
                </a:solidFill>
                <a:cs typeface="Arial" pitchFamily="34" charset="0"/>
                <a:sym typeface="Arial" pitchFamily="34" charset="0"/>
              </a:rPr>
            </a:br>
            <a:endParaRPr lang="en-US" altLang="de-DE" sz="1600" b="0" dirty="0" smtClean="0">
              <a:solidFill>
                <a:srgbClr val="001F53"/>
              </a:solidFill>
              <a:cs typeface="Arial" pitchFamily="34" charset="0"/>
              <a:sym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Absolute Return Global Bond Strategie (ARGBS)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Global Focus </a:t>
            </a:r>
            <a:r>
              <a:rPr lang="de-DE" sz="1600" b="0" dirty="0" err="1" smtClean="0">
                <a:solidFill>
                  <a:srgbClr val="001F53"/>
                </a:solidFill>
                <a:cs typeface="Arial" pitchFamily="34" charset="0"/>
              </a:rPr>
              <a:t>Strategies</a:t>
            </a:r>
            <a:r>
              <a:rPr lang="de-DE" sz="1600" b="0" dirty="0" smtClean="0">
                <a:solidFill>
                  <a:srgbClr val="001F53"/>
                </a:solidFill>
                <a:cs typeface="Arial" pitchFamily="34" charset="0"/>
              </a:rPr>
              <a:t> (GFS)</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en-US" altLang="de-DE" sz="1600" b="0" dirty="0" smtClean="0">
                <a:solidFill>
                  <a:srgbClr val="001F53"/>
                </a:solidFill>
                <a:cs typeface="Arial" pitchFamily="34" charset="0"/>
                <a:sym typeface="Arial" pitchFamily="34" charset="0"/>
              </a:rPr>
              <a:t>STANDARD LIFE </a:t>
            </a:r>
            <a:r>
              <a:rPr lang="de-DE" sz="1600" b="0" dirty="0" smtClean="0">
                <a:solidFill>
                  <a:srgbClr val="001F53"/>
                </a:solidFill>
                <a:cs typeface="Arial" pitchFamily="34" charset="0"/>
              </a:rPr>
              <a:t>Enhanced </a:t>
            </a:r>
            <a:r>
              <a:rPr lang="de-DE" sz="1600" b="0" dirty="0" err="1" smtClean="0">
                <a:solidFill>
                  <a:srgbClr val="001F53"/>
                </a:solidFill>
                <a:cs typeface="Arial" pitchFamily="34" charset="0"/>
              </a:rPr>
              <a:t>Diversification</a:t>
            </a:r>
            <a:r>
              <a:rPr lang="de-DE" sz="1600" b="0" dirty="0" smtClean="0">
                <a:solidFill>
                  <a:srgbClr val="001F53"/>
                </a:solidFill>
                <a:cs typeface="Arial" pitchFamily="34" charset="0"/>
              </a:rPr>
              <a:t> Multi-Asset (EDMA)</a:t>
            </a:r>
            <a:br>
              <a:rPr lang="de-DE" sz="1600" b="0" dirty="0" smtClean="0">
                <a:solidFill>
                  <a:srgbClr val="001F53"/>
                </a:solidFill>
                <a:cs typeface="Arial" pitchFamily="34" charset="0"/>
              </a:rPr>
            </a:br>
            <a:endParaRPr lang="de-DE" sz="1600" b="0" dirty="0" smtClean="0">
              <a:solidFill>
                <a:srgbClr val="001F53"/>
              </a:solidFill>
              <a:cs typeface="Arial" pitchFamily="34" charset="0"/>
            </a:endParaRPr>
          </a:p>
          <a:p>
            <a:pPr marL="266700" indent="-266700" eaLnBrk="1" hangingPunct="1">
              <a:lnSpc>
                <a:spcPts val="1700"/>
              </a:lnSpc>
              <a:buClr>
                <a:srgbClr val="F1CA00"/>
              </a:buClr>
              <a:buFont typeface="Arial" pitchFamily="34" charset="0"/>
              <a:buChar char="•"/>
            </a:pPr>
            <a:r>
              <a:rPr lang="de-DE" sz="1600" b="0" dirty="0" err="1" smtClean="0">
                <a:solidFill>
                  <a:srgbClr val="001F53"/>
                </a:solidFill>
                <a:cs typeface="Arial" pitchFamily="34" charset="0"/>
              </a:rPr>
              <a:t>Advised</a:t>
            </a:r>
            <a:r>
              <a:rPr lang="de-DE" sz="1600" b="0" dirty="0" smtClean="0">
                <a:solidFill>
                  <a:srgbClr val="001F53"/>
                </a:solidFill>
                <a:cs typeface="Arial" pitchFamily="34" charset="0"/>
              </a:rPr>
              <a:t> Portfolios</a:t>
            </a:r>
          </a:p>
          <a:p>
            <a:pPr marL="266700" indent="-266700" eaLnBrk="1" hangingPunct="1">
              <a:lnSpc>
                <a:spcPts val="1700"/>
              </a:lnSpc>
              <a:buClr>
                <a:srgbClr val="F1CA00"/>
              </a:buClr>
              <a:buFont typeface="Arial" pitchFamily="34" charset="0"/>
              <a:buChar char="•"/>
            </a:pPr>
            <a:endParaRPr lang="de-DE" sz="1600" b="0" dirty="0" smtClean="0">
              <a:solidFill>
                <a:srgbClr val="001F53"/>
              </a:solidFil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u="sng" dirty="0" smtClean="0">
                <a:solidFill>
                  <a:srgbClr val="872075"/>
                </a:solidFill>
              </a:rPr>
              <a:t>Einmalbeitragsprodukt</a:t>
            </a:r>
            <a:endParaRPr lang="de-DE" sz="1600" dirty="0" smtClean="0">
              <a:solidFill>
                <a:srgbClr val="872075"/>
              </a:solidFill>
            </a:endParaRPr>
          </a:p>
          <a:p>
            <a:r>
              <a:rPr lang="de-DE" sz="1600" dirty="0" smtClean="0">
                <a:latin typeface="Arial" panose="020B0604020202020204" pitchFamily="34" charset="0"/>
                <a:cs typeface="Arial" panose="020B0604020202020204" pitchFamily="34" charset="0"/>
              </a:rPr>
              <a:t>Wie </a:t>
            </a:r>
            <a:r>
              <a:rPr lang="de-DE" sz="1600" dirty="0" err="1" smtClean="0">
                <a:latin typeface="Arial" panose="020B0604020202020204" pitchFamily="34" charset="0"/>
                <a:cs typeface="Arial" panose="020B0604020202020204" pitchFamily="34" charset="0"/>
              </a:rPr>
              <a:t>ParkAllee</a:t>
            </a:r>
            <a:r>
              <a:rPr lang="de-DE" sz="1600" baseline="0" dirty="0" smtClean="0">
                <a:latin typeface="Arial" panose="020B0604020202020204" pitchFamily="34" charset="0"/>
                <a:cs typeface="Arial" panose="020B0604020202020204" pitchFamily="34" charset="0"/>
              </a:rPr>
              <a:t> ist </a:t>
            </a:r>
            <a:r>
              <a:rPr lang="de-DE" sz="1600" baseline="0" dirty="0" err="1" smtClean="0">
                <a:latin typeface="Arial" panose="020B0604020202020204" pitchFamily="34" charset="0"/>
                <a:cs typeface="Arial" panose="020B0604020202020204" pitchFamily="34" charset="0"/>
              </a:rPr>
              <a:t>WeitBlick</a:t>
            </a:r>
            <a:r>
              <a:rPr lang="de-DE" sz="1600" baseline="0" dirty="0" smtClean="0">
                <a:latin typeface="Arial" panose="020B0604020202020204" pitchFamily="34" charset="0"/>
                <a:cs typeface="Arial" panose="020B0604020202020204" pitchFamily="34" charset="0"/>
              </a:rPr>
              <a:t> ein </a:t>
            </a:r>
            <a:r>
              <a:rPr lang="de-DE" sz="1600" b="1" baseline="0" dirty="0" smtClean="0">
                <a:latin typeface="Arial" panose="020B0604020202020204" pitchFamily="34" charset="0"/>
                <a:cs typeface="Arial" panose="020B0604020202020204" pitchFamily="34" charset="0"/>
              </a:rPr>
              <a:t>Einmalbeitragsprodukt</a:t>
            </a:r>
            <a:r>
              <a:rPr lang="de-DE" sz="1600" b="0" baseline="0" dirty="0" smtClean="0">
                <a:latin typeface="Arial" panose="020B0604020202020204" pitchFamily="34" charset="0"/>
                <a:cs typeface="Arial" panose="020B0604020202020204" pitchFamily="34" charset="0"/>
              </a:rPr>
              <a:t>, in das ab 25.000 Euro investiert werden kann.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DE" sz="1050" b="0" u="none" dirty="0" smtClean="0">
              <a:solidFill>
                <a:srgbClr val="872075"/>
              </a:solidFill>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7</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lvl="2" indent="-285750">
              <a:buClr>
                <a:srgbClr val="F1CA00"/>
              </a:buClr>
              <a:buFont typeface="Arial" panose="020B0604020202020204" pitchFamily="34" charset="0"/>
              <a:buChar char="•"/>
            </a:pPr>
            <a:r>
              <a:rPr lang="de-DE" sz="1600" dirty="0" smtClean="0">
                <a:solidFill>
                  <a:srgbClr val="002060"/>
                </a:solidFill>
              </a:rPr>
              <a:t>Der Auszahlungsplan ist optional auswählbar </a:t>
            </a:r>
          </a:p>
          <a:p>
            <a:pPr marL="285750" lvl="2" indent="-285750">
              <a:buClr>
                <a:srgbClr val="F1CA00"/>
              </a:buClr>
              <a:buFont typeface="Arial" panose="020B0604020202020204" pitchFamily="34" charset="0"/>
              <a:buChar char="•"/>
            </a:pPr>
            <a:r>
              <a:rPr lang="de-DE" sz="1600" dirty="0" smtClean="0">
                <a:solidFill>
                  <a:srgbClr val="002060"/>
                </a:solidFill>
              </a:rPr>
              <a:t>Der flexible Auszahlungsplan ist mit dem </a:t>
            </a:r>
            <a:r>
              <a:rPr lang="de-DE" sz="1600" b="1" dirty="0" smtClean="0">
                <a:solidFill>
                  <a:srgbClr val="002060"/>
                </a:solidFill>
              </a:rPr>
              <a:t>Startmanagement kombinierbar                              </a:t>
            </a:r>
            <a:r>
              <a:rPr lang="de-DE" sz="1600" dirty="0" smtClean="0">
                <a:solidFill>
                  <a:srgbClr val="002060"/>
                </a:solidFill>
              </a:rPr>
              <a:t>(siehe Folien „Startmanagement“)</a:t>
            </a:r>
          </a:p>
          <a:p>
            <a:pPr marL="285750" lvl="2" indent="-285750">
              <a:buClr>
                <a:srgbClr val="F1CA00"/>
              </a:buClr>
              <a:buFont typeface="Arial" panose="020B0604020202020204" pitchFamily="34" charset="0"/>
              <a:buChar char="•"/>
            </a:pPr>
            <a:r>
              <a:rPr lang="de-DE" sz="1600" dirty="0" smtClean="0">
                <a:solidFill>
                  <a:srgbClr val="002060"/>
                </a:solidFill>
              </a:rPr>
              <a:t>Auszahlungen aus dem Auszahlungsplan sind </a:t>
            </a:r>
            <a:r>
              <a:rPr lang="de-DE" sz="1600" b="1" dirty="0" smtClean="0">
                <a:solidFill>
                  <a:srgbClr val="002060"/>
                </a:solidFill>
              </a:rPr>
              <a:t>monatlich, vierteljährlich, halbjährlich oder jährlich möglich</a:t>
            </a:r>
          </a:p>
          <a:p>
            <a:pPr marL="285750" lvl="2" indent="-285750">
              <a:buClr>
                <a:srgbClr val="F1CA00"/>
              </a:buClr>
              <a:buFont typeface="Arial" panose="020B0604020202020204" pitchFamily="34" charset="0"/>
              <a:buChar char="•"/>
            </a:pPr>
            <a:r>
              <a:rPr lang="de-DE" sz="1600" b="1" dirty="0" smtClean="0">
                <a:solidFill>
                  <a:srgbClr val="002060"/>
                </a:solidFill>
              </a:rPr>
              <a:t>Höhe, Laufzeit und Frequenz </a:t>
            </a:r>
            <a:r>
              <a:rPr lang="de-DE" sz="1600" dirty="0" smtClean="0">
                <a:solidFill>
                  <a:srgbClr val="002060"/>
                </a:solidFill>
              </a:rPr>
              <a:t>der Auszahlungen kann der Kunde selbst bestimmen</a:t>
            </a:r>
          </a:p>
          <a:p>
            <a:pPr marL="285750" lvl="2" indent="-285750">
              <a:buClr>
                <a:srgbClr val="F1CA00"/>
              </a:buClr>
              <a:buFont typeface="Arial" panose="020B0604020202020204" pitchFamily="34" charset="0"/>
              <a:buChar char="•"/>
            </a:pPr>
            <a:r>
              <a:rPr lang="de-DE" sz="1600" dirty="0" smtClean="0">
                <a:solidFill>
                  <a:srgbClr val="002060"/>
                </a:solidFill>
              </a:rPr>
              <a:t>Alle drei Faktoren können nach Bedarf </a:t>
            </a:r>
            <a:r>
              <a:rPr lang="de-DE" sz="1600" b="1" dirty="0" smtClean="0">
                <a:solidFill>
                  <a:srgbClr val="002060"/>
                </a:solidFill>
              </a:rPr>
              <a:t>verändert, angepasst oder gestoppt </a:t>
            </a:r>
            <a:r>
              <a:rPr lang="de-DE" sz="1600" dirty="0" smtClean="0">
                <a:solidFill>
                  <a:srgbClr val="002060"/>
                </a:solidFill>
              </a:rPr>
              <a:t>werden</a:t>
            </a:r>
          </a:p>
          <a:p>
            <a:pPr marL="285750" lvl="2" indent="-285750">
              <a:buClr>
                <a:srgbClr val="F1CA00"/>
              </a:buClr>
              <a:buFont typeface="Arial" panose="020B0604020202020204" pitchFamily="34" charset="0"/>
              <a:buChar char="•"/>
            </a:pPr>
            <a:r>
              <a:rPr lang="de-DE" sz="1600" dirty="0" smtClean="0">
                <a:solidFill>
                  <a:srgbClr val="002060"/>
                </a:solidFill>
              </a:rPr>
              <a:t>Auszahlungen aus dem Auszahlungsplan müssen </a:t>
            </a:r>
            <a:r>
              <a:rPr lang="de-DE" sz="1600" b="1" dirty="0" smtClean="0">
                <a:solidFill>
                  <a:srgbClr val="002060"/>
                </a:solidFill>
              </a:rPr>
              <a:t>mindestens 100 Euro </a:t>
            </a:r>
            <a:r>
              <a:rPr lang="de-DE" sz="1600" dirty="0" smtClean="0">
                <a:solidFill>
                  <a:srgbClr val="002060"/>
                </a:solidFill>
              </a:rPr>
              <a:t>betragen</a:t>
            </a:r>
          </a:p>
          <a:p>
            <a:pPr marL="285750" lvl="2" indent="-285750">
              <a:buClr>
                <a:srgbClr val="F1CA00"/>
              </a:buClr>
              <a:buFont typeface="Arial" panose="020B0604020202020204" pitchFamily="34" charset="0"/>
              <a:buChar char="•"/>
            </a:pPr>
            <a:r>
              <a:rPr lang="de-DE" sz="1600" dirty="0" smtClean="0">
                <a:solidFill>
                  <a:srgbClr val="002060"/>
                </a:solidFill>
              </a:rPr>
              <a:t>Auszahlungen aus dem Auszahlungsplan werden entsprechend dem Verhältnis des Fondsvermögens zum Zeitpunkt der Auszahlung aus dem Vertrag auf die Fonds entnommen</a:t>
            </a:r>
          </a:p>
          <a:p>
            <a:pPr marL="285750" lvl="2" indent="-285750">
              <a:buClr>
                <a:srgbClr val="F1CA00"/>
              </a:buClr>
              <a:buFont typeface="Arial" panose="020B0604020202020204" pitchFamily="34" charset="0"/>
              <a:buChar char="•"/>
            </a:pPr>
            <a:r>
              <a:rPr lang="de-DE" sz="1600" dirty="0" smtClean="0">
                <a:solidFill>
                  <a:srgbClr val="002060"/>
                </a:solidFill>
              </a:rPr>
              <a:t>Auszahlung möglich ab </a:t>
            </a:r>
            <a:r>
              <a:rPr lang="de-DE" sz="1600" b="1" dirty="0" smtClean="0">
                <a:solidFill>
                  <a:srgbClr val="002060"/>
                </a:solidFill>
              </a:rPr>
              <a:t>einen Monat nach </a:t>
            </a:r>
            <a:r>
              <a:rPr lang="de-DE" sz="1600" dirty="0" smtClean="0">
                <a:solidFill>
                  <a:srgbClr val="002060"/>
                </a:solidFill>
              </a:rPr>
              <a:t>Vertragsabschluss und </a:t>
            </a:r>
            <a:r>
              <a:rPr lang="de-DE" sz="1600" b="1" dirty="0" smtClean="0">
                <a:solidFill>
                  <a:srgbClr val="002060"/>
                </a:solidFill>
              </a:rPr>
              <a:t>einen Monat vor </a:t>
            </a:r>
            <a:r>
              <a:rPr lang="de-DE" sz="1600" dirty="0" smtClean="0">
                <a:solidFill>
                  <a:srgbClr val="002060"/>
                </a:solidFill>
              </a:rPr>
              <a:t>Vertragsablauf</a:t>
            </a:r>
          </a:p>
          <a:p>
            <a:pPr marL="285750" lvl="2" indent="-285750">
              <a:buClr>
                <a:srgbClr val="F1CA00"/>
              </a:buClr>
              <a:buFont typeface="Arial" panose="020B0604020202020204" pitchFamily="34" charset="0"/>
              <a:buChar char="•"/>
            </a:pPr>
            <a:r>
              <a:rPr lang="de-DE" sz="1600" dirty="0" smtClean="0">
                <a:solidFill>
                  <a:srgbClr val="002060"/>
                </a:solidFill>
              </a:rPr>
              <a:t>Abhängig von der </a:t>
            </a:r>
            <a:r>
              <a:rPr lang="de-DE" sz="1600" b="1" dirty="0" smtClean="0">
                <a:solidFill>
                  <a:srgbClr val="002060"/>
                </a:solidFill>
              </a:rPr>
              <a:t>Höhe des Fondsvermögen </a:t>
            </a:r>
            <a:r>
              <a:rPr lang="de-DE" sz="1600" dirty="0" smtClean="0">
                <a:solidFill>
                  <a:srgbClr val="002060"/>
                </a:solidFill>
              </a:rPr>
              <a:t>und von den </a:t>
            </a:r>
            <a:r>
              <a:rPr lang="de-DE" sz="1600" b="1" dirty="0" smtClean="0">
                <a:solidFill>
                  <a:srgbClr val="002060"/>
                </a:solidFill>
              </a:rPr>
              <a:t>Schwankungen am Kapitalmarkt </a:t>
            </a:r>
          </a:p>
          <a:p>
            <a:pPr marL="285750" lvl="2" indent="-285750">
              <a:buClr>
                <a:srgbClr val="F1CA00"/>
              </a:buClr>
              <a:buFont typeface="Arial" panose="020B0604020202020204" pitchFamily="34" charset="0"/>
              <a:buChar char="•"/>
            </a:pPr>
            <a:r>
              <a:rPr lang="de-DE" sz="1600" dirty="0" smtClean="0">
                <a:solidFill>
                  <a:srgbClr val="002060"/>
                </a:solidFill>
              </a:rPr>
              <a:t>Es gibt kein Mindestguthaben, welches nach den getätigten Auszahlungen im Vertrag verbleiben muss</a:t>
            </a:r>
          </a:p>
          <a:p>
            <a:pPr marL="285750" lvl="2" indent="-285750">
              <a:buClr>
                <a:srgbClr val="F1CA00"/>
              </a:buClr>
              <a:buFont typeface="Arial" panose="020B0604020202020204" pitchFamily="34" charset="0"/>
              <a:buChar char="•"/>
            </a:pPr>
            <a:r>
              <a:rPr lang="de-DE" sz="1600" dirty="0" smtClean="0">
                <a:solidFill>
                  <a:srgbClr val="002060"/>
                </a:solidFill>
              </a:rPr>
              <a:t>Sollte eine Auszahlung zum geplanten Zeitpunkt nicht möglich sein, endet der Auszahlungsplan automatisch. Der Kunde wir rechtzeitig darüber informiert</a:t>
            </a:r>
          </a:p>
          <a:p>
            <a:pPr marL="285750" lvl="2" indent="-285750">
              <a:buClr>
                <a:srgbClr val="F1CA00"/>
              </a:buClr>
              <a:buFont typeface="Arial" panose="020B0604020202020204" pitchFamily="34" charset="0"/>
              <a:buChar char="•"/>
            </a:pPr>
            <a:r>
              <a:rPr lang="de-DE" sz="1600" dirty="0" smtClean="0">
                <a:solidFill>
                  <a:srgbClr val="002663"/>
                </a:solidFill>
              </a:rPr>
              <a:t>Auszahlungen aus einem Auszahlungsplan sind bei 2 Versicherungsnehmern ab 01. Januar 2018 möglich</a:t>
            </a:r>
          </a:p>
          <a:p>
            <a:pPr marL="285750" lvl="2" indent="-285750">
              <a:buClr>
                <a:srgbClr val="F1CA00"/>
              </a:buClr>
              <a:buFont typeface="Arial" panose="020B0604020202020204" pitchFamily="34" charset="0"/>
              <a:buChar char="•"/>
            </a:pPr>
            <a:endParaRPr lang="de-DE" sz="1600" dirty="0" smtClean="0">
              <a:solidFill>
                <a:srgbClr val="002663"/>
              </a:solidFill>
            </a:endParaRPr>
          </a:p>
          <a:p>
            <a:pPr marL="285750" lvl="2" indent="-285750">
              <a:buClr>
                <a:srgbClr val="F1CA00"/>
              </a:buClr>
              <a:buFont typeface="Arial" panose="020B0604020202020204" pitchFamily="34" charset="0"/>
              <a:buChar char="•"/>
            </a:pPr>
            <a:r>
              <a:rPr lang="de-DE" sz="1600" dirty="0" smtClean="0">
                <a:solidFill>
                  <a:srgbClr val="002060"/>
                </a:solidFill>
              </a:rPr>
              <a:t>Es sind pro Jahr zwei zusätzliche Teilauszahlungen möglich</a:t>
            </a:r>
          </a:p>
          <a:p>
            <a:pPr marL="285750" lvl="2" indent="-285750">
              <a:buClr>
                <a:srgbClr val="F1CA00"/>
              </a:buClr>
              <a:buFont typeface="Arial" panose="020B0604020202020204" pitchFamily="34" charset="0"/>
              <a:buChar char="•"/>
            </a:pPr>
            <a:r>
              <a:rPr lang="de-DE" sz="1600" dirty="0" smtClean="0">
                <a:solidFill>
                  <a:srgbClr val="002060"/>
                </a:solidFill>
              </a:rPr>
              <a:t>Möglich ab einen Monat nach Vertragsabschluss und bis spätestens einen Monat vor Vertragsablauf</a:t>
            </a:r>
          </a:p>
          <a:p>
            <a:pPr marL="285750" lvl="2" indent="-285750">
              <a:buClr>
                <a:srgbClr val="F1CA00"/>
              </a:buClr>
              <a:buFont typeface="Arial" panose="020B0604020202020204" pitchFamily="34" charset="0"/>
              <a:buChar char="•"/>
            </a:pPr>
            <a:r>
              <a:rPr lang="de-DE" sz="1600" dirty="0" smtClean="0">
                <a:solidFill>
                  <a:srgbClr val="002060"/>
                </a:solidFill>
              </a:rPr>
              <a:t>Nach jeder dieser Teilauszahlungen müssen mindestens 5.000 Euro im Vertrag verbleiben</a:t>
            </a:r>
          </a:p>
          <a:p>
            <a:pPr marL="285750" lvl="2" indent="-285750">
              <a:buClr>
                <a:srgbClr val="F1CA00"/>
              </a:buClr>
              <a:buFont typeface="Arial" panose="020B0604020202020204" pitchFamily="34" charset="0"/>
              <a:buChar char="•"/>
            </a:pPr>
            <a:r>
              <a:rPr lang="de-DE" sz="1600" dirty="0" smtClean="0">
                <a:solidFill>
                  <a:srgbClr val="002060"/>
                </a:solidFill>
              </a:rPr>
              <a:t>Jed Teilauszahlung muss mindestens 1.500 Euro betragen</a:t>
            </a:r>
          </a:p>
          <a:p>
            <a:pPr marL="285750" lvl="2" indent="-285750">
              <a:buClr>
                <a:srgbClr val="F1CA00"/>
              </a:buClr>
              <a:buFont typeface="Arial" panose="020B0604020202020204" pitchFamily="34" charset="0"/>
              <a:buChar char="•"/>
            </a:pPr>
            <a:r>
              <a:rPr lang="de-DE" sz="1600" dirty="0" smtClean="0">
                <a:solidFill>
                  <a:srgbClr val="002060"/>
                </a:solidFill>
              </a:rPr>
              <a:t>Diese zusätzlichen Teilauszahlungen können nach Kundenwunsch aus den einzelnen Fonds entnommen werden</a:t>
            </a:r>
          </a:p>
          <a:p>
            <a:pPr marL="285750" lvl="2" indent="-285750">
              <a:buClr>
                <a:srgbClr val="F1CA00"/>
              </a:buClr>
              <a:buFont typeface="Arial" panose="020B0604020202020204" pitchFamily="34" charset="0"/>
              <a:buChar char="•"/>
            </a:pPr>
            <a:r>
              <a:rPr lang="de-DE" sz="1600" dirty="0" smtClean="0">
                <a:solidFill>
                  <a:srgbClr val="002060"/>
                </a:solidFill>
              </a:rPr>
              <a:t>Stichtag für die Berechnung der Teilauszahlung ist der gewünschte Termin oder falls später, der zweite Handelstag, nachdem der Antrag eingegangen ist. Ist der Stichtag kein Handelstag, ist der nächstmögliche Handelstag maßgeblich.</a:t>
            </a:r>
          </a:p>
          <a:p>
            <a:pPr marL="285750" lvl="2" indent="-285750">
              <a:buClr>
                <a:srgbClr val="F1CA00"/>
              </a:buClr>
              <a:buFont typeface="Arial" panose="020B0604020202020204" pitchFamily="34" charset="0"/>
              <a:buChar char="•"/>
            </a:pPr>
            <a:endParaRPr lang="de-DE" sz="1600" dirty="0" smtClean="0">
              <a:solidFill>
                <a:srgbClr val="002060"/>
              </a:solidFill>
            </a:endParaRPr>
          </a:p>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8</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lvl="2" indent="-285750">
              <a:buClr>
                <a:srgbClr val="F1CA00"/>
              </a:buClr>
              <a:buFont typeface="Arial" panose="020B0604020202020204" pitchFamily="34" charset="0"/>
              <a:buChar char="•"/>
            </a:pPr>
            <a:r>
              <a:rPr lang="de-DE" sz="1600" dirty="0" smtClean="0">
                <a:solidFill>
                  <a:srgbClr val="002060"/>
                </a:solidFill>
              </a:rPr>
              <a:t>Das Startmanagement ist optional auswählbar </a:t>
            </a:r>
          </a:p>
          <a:p>
            <a:pPr marL="285750" lvl="2" indent="-285750">
              <a:buClr>
                <a:srgbClr val="F1CA00"/>
              </a:buClr>
              <a:buFont typeface="Arial" panose="020B0604020202020204" pitchFamily="34" charset="0"/>
              <a:buChar char="•"/>
            </a:pPr>
            <a:r>
              <a:rPr lang="de-DE" sz="1600" dirty="0" smtClean="0">
                <a:solidFill>
                  <a:srgbClr val="002060"/>
                </a:solidFill>
              </a:rPr>
              <a:t>Funktioniert technisch wie ein „rückwärts laufendes“ Ablaufmanagement zu Beginn der Vertragslaufzeit</a:t>
            </a:r>
          </a:p>
          <a:p>
            <a:pPr marL="285750" lvl="2" indent="-285750">
              <a:buClr>
                <a:srgbClr val="F1CA00"/>
              </a:buClr>
              <a:buFont typeface="Arial" panose="020B0604020202020204" pitchFamily="34" charset="0"/>
              <a:buChar char="•"/>
            </a:pPr>
            <a:r>
              <a:rPr lang="de-DE" sz="1600" dirty="0" smtClean="0">
                <a:solidFill>
                  <a:srgbClr val="002060"/>
                </a:solidFill>
              </a:rPr>
              <a:t>Frei wählbare Dauer von ein bis drei Jahren</a:t>
            </a:r>
          </a:p>
          <a:p>
            <a:pPr marL="285750" lvl="2" indent="-285750">
              <a:buClr>
                <a:srgbClr val="F1CA00"/>
              </a:buClr>
              <a:buFont typeface="Arial" panose="020B0604020202020204" pitchFamily="34" charset="0"/>
              <a:buChar char="•"/>
            </a:pPr>
            <a:r>
              <a:rPr lang="de-DE" sz="1600" dirty="0" smtClean="0">
                <a:solidFill>
                  <a:srgbClr val="002060"/>
                </a:solidFill>
              </a:rPr>
              <a:t>Das Startmanagement kann jederzeit beendet werden, es kann dann jedoch nicht wieder aufgenommen werden</a:t>
            </a:r>
          </a:p>
          <a:p>
            <a:pPr marL="285750" lvl="2" indent="-285750">
              <a:buClr>
                <a:srgbClr val="F1CA00"/>
              </a:buClr>
              <a:buFont typeface="Arial" panose="020B0604020202020204" pitchFamily="34" charset="0"/>
              <a:buChar char="•"/>
            </a:pPr>
            <a:r>
              <a:rPr lang="de-DE" sz="1600" dirty="0" smtClean="0">
                <a:solidFill>
                  <a:srgbClr val="002060"/>
                </a:solidFill>
              </a:rPr>
              <a:t>Reduzierung des Gesamtrisikos auf Verlust</a:t>
            </a:r>
          </a:p>
          <a:p>
            <a:pPr marL="285750" lvl="2" indent="-285750">
              <a:buClr>
                <a:srgbClr val="F1CA00"/>
              </a:buClr>
              <a:buFont typeface="Arial" panose="020B0604020202020204" pitchFamily="34" charset="0"/>
              <a:buChar char="•"/>
            </a:pPr>
            <a:r>
              <a:rPr lang="de-DE" sz="1600" dirty="0" smtClean="0">
                <a:solidFill>
                  <a:srgbClr val="002060"/>
                </a:solidFill>
              </a:rPr>
              <a:t>Möglichkeit die Fonds zu vorteilhafteren Kursen zu erwerben (abhängig von den Kapitalmarktschwankungen)</a:t>
            </a:r>
          </a:p>
          <a:p>
            <a:pPr marL="285750" lvl="2" indent="-285750">
              <a:buClr>
                <a:srgbClr val="F1CA00"/>
              </a:buClr>
              <a:buFont typeface="Arial" panose="020B0604020202020204" pitchFamily="34" charset="0"/>
              <a:buChar char="•"/>
            </a:pPr>
            <a:r>
              <a:rPr lang="de-DE" sz="1600" dirty="0" smtClean="0">
                <a:solidFill>
                  <a:srgbClr val="002060"/>
                </a:solidFill>
              </a:rPr>
              <a:t>Sukzessive Investitionen ermöglichen es die ausgewählten Zielfonds zu verschiedenen Zeitpunkten, zu verschiedenen Fondskursen zu erwerben </a:t>
            </a:r>
          </a:p>
          <a:p>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pPr>
              <a:defRPr/>
            </a:pPr>
            <a:fld id="{D11D6BB8-852F-47F8-8130-7F2A07AAD517}" type="slidenum">
              <a:rPr lang="de-DE" altLang="de-DE" smtClean="0">
                <a:solidFill>
                  <a:prstClr val="black"/>
                </a:solidFill>
              </a:rPr>
              <a:pPr>
                <a:defRPr/>
              </a:pPr>
              <a:t>9</a:t>
            </a:fld>
            <a:endParaRPr lang="de-DE" altLang="de-DE">
              <a:solidFill>
                <a:prstClr val="black"/>
              </a:solidFill>
            </a:endParaRPr>
          </a:p>
        </p:txBody>
      </p:sp>
    </p:spTree>
    <p:extLst>
      <p:ext uri="{BB962C8B-B14F-4D97-AF65-F5344CB8AC3E}">
        <p14:creationId xmlns:p14="http://schemas.microsoft.com/office/powerpoint/2010/main" val="240775982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3.xml"/><Relationship Id="rId7" Type="http://schemas.openxmlformats.org/officeDocument/2006/relationships/image" Target="../media/image2.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4.png"/><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6.xml"/><Relationship Id="rId7" Type="http://schemas.openxmlformats.org/officeDocument/2006/relationships/image" Target="../media/image2.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5.bin"/><Relationship Id="rId10" Type="http://schemas.openxmlformats.org/officeDocument/2006/relationships/image" Target="../media/image4.png"/><Relationship Id="rId4" Type="http://schemas.openxmlformats.org/officeDocument/2006/relationships/slideMaster" Target="../slideMasters/slideMaster2.xml"/><Relationship Id="rId9"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aphicFrame>
        <p:nvGraphicFramePr>
          <p:cNvPr id="4" name="Objekt 7"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70"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7"/>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1113" y="-7938"/>
            <a:ext cx="916305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kt 5"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71" name="think-cell Folie" r:id="rId8" imgW="360" imgH="360" progId="TCLayout.ActiveDocument.1">
                  <p:embed/>
                </p:oleObj>
              </mc:Choice>
              <mc:Fallback>
                <p:oleObj name="think-cell Folie" r:id="rId8"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 name="Picture 6"/>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6513" y="-11113"/>
            <a:ext cx="9188451"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39750" y="2491200"/>
            <a:ext cx="7056000" cy="1368000"/>
          </a:xfrm>
        </p:spPr>
        <p:txBody>
          <a:bodyPr/>
          <a:lstStyle>
            <a:lvl1pPr>
              <a:defRPr sz="4000"/>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540000" y="4586400"/>
            <a:ext cx="7056000" cy="677108"/>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186323054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2109624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454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userDrawn="1">
            <p:custDataLst>
              <p:tags r:id="rId2"/>
            </p:custDataLst>
            <p:extLst>
              <p:ext uri="{D42A27DB-BD31-4B8C-83A1-F6EECF244321}">
                <p14:modId xmlns:p14="http://schemas.microsoft.com/office/powerpoint/2010/main" val="25848005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25" name="think-cell Folie" r:id="rId4" imgW="360" imgH="360" progId="TCLayout.ActiveDocument.1">
                  <p:embed/>
                </p:oleObj>
              </mc:Choice>
              <mc:Fallback>
                <p:oleObj name="think-cell Foli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6"/>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r="396" b="396"/>
          <a:stretch/>
        </p:blipFill>
        <p:spPr bwMode="auto">
          <a:xfrm>
            <a:off x="-36512" y="-11113"/>
            <a:ext cx="9180512"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39750" y="2491200"/>
            <a:ext cx="7056000" cy="1368000"/>
          </a:xfrm>
        </p:spPr>
        <p:txBody>
          <a:bodyPr anchor="t" anchorCtr="0"/>
          <a:lstStyle>
            <a:lvl1pPr>
              <a:defRPr sz="4000"/>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540000" y="4586400"/>
            <a:ext cx="7056000" cy="677108"/>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pic>
        <p:nvPicPr>
          <p:cNvPr id="9" name="Picture 15" descr="Standard life white"/>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39750" y="5662613"/>
            <a:ext cx="29733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674756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a:xfrm>
            <a:off x="540000" y="1628775"/>
            <a:ext cx="8135688" cy="4392614"/>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85124325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39750" y="1611958"/>
            <a:ext cx="3887788" cy="440943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4787900" y="1611958"/>
            <a:ext cx="3887788" cy="440943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245594873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162581729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722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a:xfrm>
            <a:off x="540000" y="1628775"/>
            <a:ext cx="8135688" cy="4392614"/>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27678546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39750" y="1611958"/>
            <a:ext cx="3887788" cy="440943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4787900" y="1611958"/>
            <a:ext cx="3887788" cy="440943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96904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3057827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7369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560799" y="1143000"/>
            <a:ext cx="8186082" cy="4961626"/>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ext Placeholder 3"/>
          <p:cNvSpPr>
            <a:spLocks noGrp="1"/>
          </p:cNvSpPr>
          <p:nvPr>
            <p:ph type="body" sz="quarter" idx="19"/>
          </p:nvPr>
        </p:nvSpPr>
        <p:spPr>
          <a:xfrm>
            <a:off x="540727" y="6271428"/>
            <a:ext cx="7987811" cy="176213"/>
          </a:xfrm>
          <a:noFill/>
        </p:spPr>
        <p:txBody>
          <a:bodyPr anchor="b"/>
          <a:lstStyle>
            <a:lvl1pPr marL="0" indent="0">
              <a:spcAft>
                <a:spcPts val="0"/>
              </a:spcAft>
              <a:buFontTx/>
              <a:buNone/>
              <a:defRPr sz="900"/>
            </a:lvl1pPr>
            <a:lvl2pPr marL="457200" indent="0">
              <a:buFontTx/>
              <a:buNone/>
              <a:defRPr sz="900"/>
            </a:lvl2pPr>
            <a:lvl3pPr marL="952500" indent="0">
              <a:buFontTx/>
              <a:buNone/>
              <a:defRPr sz="900"/>
            </a:lvl3pPr>
            <a:lvl4pPr marL="1371600" indent="0">
              <a:buFontTx/>
              <a:buNone/>
              <a:defRPr sz="900"/>
            </a:lvl4pPr>
            <a:lvl5pPr marL="1828800" indent="0">
              <a:buFontTx/>
              <a:buNone/>
              <a:defRPr sz="900"/>
            </a:lvl5pPr>
          </a:lstStyle>
          <a:p>
            <a:pPr lvl="0"/>
            <a:r>
              <a:rPr lang="en-US" smtClean="0"/>
              <a:t>Click to edit Master text styles</a:t>
            </a:r>
          </a:p>
        </p:txBody>
      </p:sp>
      <p:sp>
        <p:nvSpPr>
          <p:cNvPr id="5" name="Slide Number Placeholder 3"/>
          <p:cNvSpPr>
            <a:spLocks noGrp="1"/>
          </p:cNvSpPr>
          <p:nvPr>
            <p:ph type="sldNum" sz="quarter" idx="20"/>
          </p:nvPr>
        </p:nvSpPr>
        <p:spPr>
          <a:xfrm>
            <a:off x="8480425" y="6329363"/>
            <a:ext cx="258763" cy="165100"/>
          </a:xfrm>
          <a:prstGeom prst="rect">
            <a:avLst/>
          </a:prstGeom>
        </p:spPr>
        <p:txBody>
          <a:bodyPr vert="horz" wrap="square" lIns="91440" tIns="45720" rIns="91440" bIns="45720" numCol="1" anchor="t" anchorCtr="0" compatLnSpc="1">
            <a:prstTxWarp prst="textNoShape">
              <a:avLst/>
            </a:prstTxWarp>
          </a:bodyPr>
          <a:lstStyle>
            <a:lvl1pPr>
              <a:defRPr/>
            </a:lvl1pPr>
          </a:lstStyle>
          <a:p>
            <a:pPr fontAlgn="base">
              <a:spcBef>
                <a:spcPct val="0"/>
              </a:spcBef>
              <a:spcAft>
                <a:spcPct val="0"/>
              </a:spcAft>
            </a:pPr>
            <a:fld id="{E942314C-F44F-4A59-8CE9-76B41D30CB01}" type="slidenum">
              <a:rPr lang="en-US" altLang="de-DE">
                <a:solidFill>
                  <a:srgbClr val="002663"/>
                </a:solidFill>
                <a:cs typeface="Arial" pitchFamily="34" charset="0"/>
              </a:rPr>
              <a:pPr fontAlgn="base">
                <a:spcBef>
                  <a:spcPct val="0"/>
                </a:spcBef>
                <a:spcAft>
                  <a:spcPct val="0"/>
                </a:spcAft>
              </a:pPr>
              <a:t>‹Nr.›</a:t>
            </a:fld>
            <a:endParaRPr lang="en-US" altLang="de-DE">
              <a:solidFill>
                <a:srgbClr val="002663"/>
              </a:solidFill>
              <a:cs typeface="Arial" pitchFamily="34" charset="0"/>
            </a:endParaRPr>
          </a:p>
        </p:txBody>
      </p:sp>
    </p:spTree>
    <p:extLst>
      <p:ext uri="{BB962C8B-B14F-4D97-AF65-F5344CB8AC3E}">
        <p14:creationId xmlns:p14="http://schemas.microsoft.com/office/powerpoint/2010/main" val="4046407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aphicFrame>
        <p:nvGraphicFramePr>
          <p:cNvPr id="4" name="Objekt 7"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18"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7"/>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1113" y="-7938"/>
            <a:ext cx="916305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kt 5"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19" name="think-cell Folie" r:id="rId8" imgW="360" imgH="360" progId="TCLayout.ActiveDocument.1">
                  <p:embed/>
                </p:oleObj>
              </mc:Choice>
              <mc:Fallback>
                <p:oleObj name="think-cell Folie" r:id="rId8"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 name="Picture 6"/>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6513" y="-11113"/>
            <a:ext cx="9180513"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descr="Standard life white"/>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539750" y="5662613"/>
            <a:ext cx="29733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39750" y="2491200"/>
            <a:ext cx="7056000" cy="1368000"/>
          </a:xfrm>
        </p:spPr>
        <p:txBody>
          <a:bodyPr/>
          <a:lstStyle>
            <a:lvl1pPr>
              <a:defRPr sz="4000"/>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540000" y="4586400"/>
            <a:ext cx="7056000" cy="677108"/>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2789921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a:xfrm>
            <a:off x="540000" y="1628775"/>
            <a:ext cx="8135688" cy="4392614"/>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248363632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39750" y="1611958"/>
            <a:ext cx="3887788" cy="440943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4787900" y="1611958"/>
            <a:ext cx="3887788" cy="440943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402206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4.xml"/><Relationship Id="rId3" Type="http://schemas.openxmlformats.org/officeDocument/2006/relationships/slideLayout" Target="../slideLayouts/slideLayout9.xml"/><Relationship Id="rId7" Type="http://schemas.openxmlformats.org/officeDocument/2006/relationships/vmlDrawing" Target="../drawings/vmlDrawing3.v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11" Type="http://schemas.openxmlformats.org/officeDocument/2006/relationships/image" Target="../media/image2.png"/><Relationship Id="rId5" Type="http://schemas.openxmlformats.org/officeDocument/2006/relationships/slideLayout" Target="../slideLayouts/slideLayout11.xml"/><Relationship Id="rId10" Type="http://schemas.openxmlformats.org/officeDocument/2006/relationships/image" Target="../media/image1.emf"/><Relationship Id="rId4" Type="http://schemas.openxmlformats.org/officeDocument/2006/relationships/slideLayout" Target="../slideLayouts/slideLayout10.xml"/><Relationship Id="rId9" Type="http://schemas.openxmlformats.org/officeDocument/2006/relationships/oleObject" Target="../embeddings/oleObject4.bin"/></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7.xml"/><Relationship Id="rId3" Type="http://schemas.openxmlformats.org/officeDocument/2006/relationships/slideLayout" Target="../slideLayouts/slideLayout14.xml"/><Relationship Id="rId7" Type="http://schemas.openxmlformats.org/officeDocument/2006/relationships/vmlDrawing" Target="../drawings/vmlDrawing5.v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3.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image" Target="../media/image1.emf"/><Relationship Id="rId4" Type="http://schemas.openxmlformats.org/officeDocument/2006/relationships/slideLayout" Target="../slideLayouts/slideLayout15.xml"/><Relationship Id="rId9" Type="http://schemas.openxmlformats.org/officeDocument/2006/relationships/oleObject" Target="../embeddings/oleObject7.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26" name="Objekt 7" hidden="1"/>
          <p:cNvGraphicFramePr>
            <a:graphicFrameLocks noChangeAspect="1"/>
          </p:cNvGraphicFramePr>
          <p:nvPr userDrawn="1">
            <p:custDataLst>
              <p:tags r:id="rId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6" name="think-cell Folie" r:id="rId10" imgW="360" imgH="360" progId="TCLayout.ActiveDocument.1">
                  <p:embed/>
                </p:oleObj>
              </mc:Choice>
              <mc:Fallback>
                <p:oleObj name="think-cell Folie" r:id="rId10" imgW="360" imgH="360" progId="TCLayout.ActiveDocument.1">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27" name="Picture 7"/>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1113" y="-7938"/>
            <a:ext cx="916305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Titelplatzhalter 1"/>
          <p:cNvSpPr>
            <a:spLocks noGrp="1"/>
          </p:cNvSpPr>
          <p:nvPr>
            <p:ph type="title"/>
          </p:nvPr>
        </p:nvSpPr>
        <p:spPr bwMode="auto">
          <a:xfrm>
            <a:off x="539750" y="274638"/>
            <a:ext cx="8135938"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Titelmasterformat durch Klicken bearbeiten</a:t>
            </a:r>
          </a:p>
        </p:txBody>
      </p:sp>
      <p:sp>
        <p:nvSpPr>
          <p:cNvPr id="1029" name="Textplatzhalter 2"/>
          <p:cNvSpPr>
            <a:spLocks noGrp="1"/>
          </p:cNvSpPr>
          <p:nvPr>
            <p:ph type="body" idx="1"/>
          </p:nvPr>
        </p:nvSpPr>
        <p:spPr bwMode="auto">
          <a:xfrm>
            <a:off x="539750" y="1628775"/>
            <a:ext cx="8135938"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Tree>
    <p:extLst>
      <p:ext uri="{BB962C8B-B14F-4D97-AF65-F5344CB8AC3E}">
        <p14:creationId xmlns:p14="http://schemas.microsoft.com/office/powerpoint/2010/main" val="772177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p:titleStyle>
    <p:bodyStyle>
      <a:lvl1pPr algn="l" rtl="0" fontAlgn="base">
        <a:spcBef>
          <a:spcPts val="1800"/>
        </a:spcBef>
        <a:spcAft>
          <a:spcPct val="0"/>
        </a:spcAft>
        <a:buFont typeface="Arial" pitchFamily="34" charset="0"/>
        <a:defRPr sz="2000" kern="1200">
          <a:solidFill>
            <a:schemeClr val="tx1"/>
          </a:solidFill>
          <a:latin typeface="+mn-lt"/>
          <a:ea typeface="+mn-ea"/>
          <a:cs typeface="+mn-cs"/>
        </a:defRPr>
      </a:lvl1pPr>
      <a:lvl2pPr algn="l" rtl="0" fontAlgn="base">
        <a:spcBef>
          <a:spcPts val="1200"/>
        </a:spcBef>
        <a:spcAft>
          <a:spcPct val="0"/>
        </a:spcAft>
        <a:buClr>
          <a:schemeClr val="accent2"/>
        </a:buClr>
        <a:buFont typeface="Arial" pitchFamily="34" charset="0"/>
        <a:defRPr sz="2000" b="1" kern="1200">
          <a:solidFill>
            <a:schemeClr val="tx1"/>
          </a:solidFill>
          <a:latin typeface="+mn-lt"/>
          <a:ea typeface="+mn-ea"/>
          <a:cs typeface="+mn-cs"/>
        </a:defRPr>
      </a:lvl2pPr>
      <a:lvl3pPr algn="l" rtl="0" fontAlgn="base">
        <a:spcBef>
          <a:spcPts val="800"/>
        </a:spcBef>
        <a:spcAft>
          <a:spcPct val="0"/>
        </a:spcAft>
        <a:buClr>
          <a:schemeClr val="accent2"/>
        </a:buClr>
        <a:buFont typeface="Arial" pitchFamily="34" charset="0"/>
        <a:defRPr sz="2000" b="1" i="1" kern="1200">
          <a:solidFill>
            <a:schemeClr val="tx1"/>
          </a:solidFill>
          <a:latin typeface="+mn-lt"/>
          <a:ea typeface="+mn-ea"/>
          <a:cs typeface="+mn-cs"/>
        </a:defRPr>
      </a:lvl3pPr>
      <a:lvl4pPr marL="177800" indent="-177800" algn="l" rtl="0" fontAlgn="base">
        <a:spcBef>
          <a:spcPts val="600"/>
        </a:spcBef>
        <a:spcAft>
          <a:spcPct val="0"/>
        </a:spcAft>
        <a:buClr>
          <a:schemeClr val="accent2"/>
        </a:buClr>
        <a:buFont typeface="Arial" pitchFamily="34" charset="0"/>
        <a:buChar char="•"/>
        <a:defRPr sz="2000" kern="1200">
          <a:solidFill>
            <a:schemeClr val="tx1"/>
          </a:solidFill>
          <a:latin typeface="+mn-lt"/>
          <a:ea typeface="+mn-ea"/>
          <a:cs typeface="+mn-cs"/>
        </a:defRPr>
      </a:lvl4pPr>
      <a:lvl5pPr marL="355600" indent="-177800" algn="l" rtl="0" fontAlgn="base">
        <a:spcBef>
          <a:spcPct val="0"/>
        </a:spcBef>
        <a:spcAft>
          <a:spcPct val="0"/>
        </a:spcAft>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26" name="Objekt 7" hidden="1"/>
          <p:cNvGraphicFramePr>
            <a:graphicFrameLocks noChangeAspect="1"/>
          </p:cNvGraphicFramePr>
          <p:nvPr userDrawn="1">
            <p:custDataLst>
              <p:tags r:id="rId8"/>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84" name="think-cell Folie" r:id="rId9" imgW="360" imgH="360" progId="TCLayout.ActiveDocument.1">
                  <p:embed/>
                </p:oleObj>
              </mc:Choice>
              <mc:Fallback>
                <p:oleObj name="think-cell Folie" r:id="rId9" imgW="360" imgH="36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27" name="Picture 7"/>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1113" y="-7938"/>
            <a:ext cx="916305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Titelplatzhalter 1"/>
          <p:cNvSpPr>
            <a:spLocks noGrp="1"/>
          </p:cNvSpPr>
          <p:nvPr>
            <p:ph type="title"/>
          </p:nvPr>
        </p:nvSpPr>
        <p:spPr bwMode="auto">
          <a:xfrm>
            <a:off x="539750" y="274638"/>
            <a:ext cx="8135938"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Titelmasterformat durch Klicken bearbeiten</a:t>
            </a:r>
          </a:p>
        </p:txBody>
      </p:sp>
      <p:sp>
        <p:nvSpPr>
          <p:cNvPr id="1029" name="Textplatzhalter 2"/>
          <p:cNvSpPr>
            <a:spLocks noGrp="1"/>
          </p:cNvSpPr>
          <p:nvPr>
            <p:ph type="body" idx="1"/>
          </p:nvPr>
        </p:nvSpPr>
        <p:spPr bwMode="auto">
          <a:xfrm>
            <a:off x="539750" y="1628775"/>
            <a:ext cx="8135938"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Tree>
    <p:extLst>
      <p:ext uri="{BB962C8B-B14F-4D97-AF65-F5344CB8AC3E}">
        <p14:creationId xmlns:p14="http://schemas.microsoft.com/office/powerpoint/2010/main" val="251872660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hf hdr="0" ftr="0" dt="0"/>
  <p:txStyles>
    <p:title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p:titleStyle>
    <p:bodyStyle>
      <a:lvl1pPr algn="l" rtl="0" fontAlgn="base">
        <a:spcBef>
          <a:spcPts val="1800"/>
        </a:spcBef>
        <a:spcAft>
          <a:spcPct val="0"/>
        </a:spcAft>
        <a:buFont typeface="Arial" pitchFamily="34" charset="0"/>
        <a:defRPr sz="2000" kern="1200">
          <a:solidFill>
            <a:schemeClr val="tx1"/>
          </a:solidFill>
          <a:latin typeface="+mn-lt"/>
          <a:ea typeface="+mn-ea"/>
          <a:cs typeface="+mn-cs"/>
        </a:defRPr>
      </a:lvl1pPr>
      <a:lvl2pPr algn="l" rtl="0" fontAlgn="base">
        <a:spcBef>
          <a:spcPts val="1200"/>
        </a:spcBef>
        <a:spcAft>
          <a:spcPct val="0"/>
        </a:spcAft>
        <a:buClr>
          <a:schemeClr val="accent2"/>
        </a:buClr>
        <a:buFont typeface="Arial" pitchFamily="34" charset="0"/>
        <a:defRPr sz="2000" b="1" kern="1200">
          <a:solidFill>
            <a:schemeClr val="tx1"/>
          </a:solidFill>
          <a:latin typeface="+mn-lt"/>
          <a:ea typeface="+mn-ea"/>
          <a:cs typeface="+mn-cs"/>
        </a:defRPr>
      </a:lvl2pPr>
      <a:lvl3pPr algn="l" rtl="0" fontAlgn="base">
        <a:spcBef>
          <a:spcPts val="800"/>
        </a:spcBef>
        <a:spcAft>
          <a:spcPct val="0"/>
        </a:spcAft>
        <a:buClr>
          <a:schemeClr val="accent2"/>
        </a:buClr>
        <a:buFont typeface="Arial" pitchFamily="34" charset="0"/>
        <a:defRPr sz="2000" b="1" i="1" kern="1200">
          <a:solidFill>
            <a:schemeClr val="tx1"/>
          </a:solidFill>
          <a:latin typeface="+mn-lt"/>
          <a:ea typeface="+mn-ea"/>
          <a:cs typeface="+mn-cs"/>
        </a:defRPr>
      </a:lvl3pPr>
      <a:lvl4pPr marL="177800" indent="-177800" algn="l" rtl="0" fontAlgn="base">
        <a:spcBef>
          <a:spcPts val="600"/>
        </a:spcBef>
        <a:spcAft>
          <a:spcPct val="0"/>
        </a:spcAft>
        <a:buClr>
          <a:schemeClr val="accent2"/>
        </a:buClr>
        <a:buFont typeface="Arial" pitchFamily="34" charset="0"/>
        <a:buChar char="•"/>
        <a:defRPr sz="2000" kern="1200">
          <a:solidFill>
            <a:schemeClr val="tx1"/>
          </a:solidFill>
          <a:latin typeface="+mn-lt"/>
          <a:ea typeface="+mn-ea"/>
          <a:cs typeface="+mn-cs"/>
        </a:defRPr>
      </a:lvl4pPr>
      <a:lvl5pPr marL="355600" indent="-177800" algn="l" rtl="0" fontAlgn="base">
        <a:spcBef>
          <a:spcPct val="0"/>
        </a:spcBef>
        <a:spcAft>
          <a:spcPct val="0"/>
        </a:spcAft>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userDrawn="1">
            <p:custDataLst>
              <p:tags r:id="rId8"/>
            </p:custDataLst>
            <p:extLst>
              <p:ext uri="{D42A27DB-BD31-4B8C-83A1-F6EECF244321}">
                <p14:modId xmlns:p14="http://schemas.microsoft.com/office/powerpoint/2010/main" val="16508821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01" name="think-cell Folie" r:id="rId9" imgW="360" imgH="360" progId="TCLayout.ActiveDocument.1">
                  <p:embed/>
                </p:oleObj>
              </mc:Choice>
              <mc:Fallback>
                <p:oleObj name="think-cell Folie" r:id="rId9" imgW="360" imgH="36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7"/>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1113" y="-7938"/>
            <a:ext cx="916305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platzhalter 1"/>
          <p:cNvSpPr>
            <a:spLocks noGrp="1"/>
          </p:cNvSpPr>
          <p:nvPr>
            <p:ph type="title"/>
          </p:nvPr>
        </p:nvSpPr>
        <p:spPr>
          <a:xfrm>
            <a:off x="539750" y="274638"/>
            <a:ext cx="8135938" cy="849600"/>
          </a:xfrm>
          <a:prstGeom prst="rect">
            <a:avLst/>
          </a:prstGeom>
        </p:spPr>
        <p:txBody>
          <a:bodyPr vert="horz" lIns="0" tIns="0" rIns="0" bIns="0" rtlCol="0" anchor="t" anchorCtr="0">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540000" y="1628801"/>
            <a:ext cx="8135688" cy="4392588"/>
          </a:xfrm>
          <a:prstGeom prst="rect">
            <a:avLst/>
          </a:prstGeom>
        </p:spPr>
        <p:txBody>
          <a:bodyPr vert="horz" wrap="square" lIns="0" tIns="0" rIns="0" bIns="0" rtlCol="0">
            <a:no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99912051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timing>
    <p:tnLst>
      <p:par>
        <p:cTn id="1" dur="indefinite" restart="never" nodeType="tmRoot"/>
      </p:par>
    </p:tnLst>
  </p:timing>
  <p:hf hdr="0" ftr="0" dt="0"/>
  <p:txStyles>
    <p:titleStyle>
      <a:lvl1pPr algn="l" defTabSz="914400" rtl="0" eaLnBrk="1" latinLnBrk="0" hangingPunct="1">
        <a:spcBef>
          <a:spcPct val="0"/>
        </a:spcBef>
        <a:buNone/>
        <a:defRPr sz="3200" kern="1200">
          <a:solidFill>
            <a:schemeClr val="bg1"/>
          </a:solidFill>
          <a:latin typeface="+mj-lt"/>
          <a:ea typeface="+mj-ea"/>
          <a:cs typeface="+mj-cs"/>
        </a:defRPr>
      </a:lvl1pPr>
    </p:titleStyle>
    <p:body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4.emf"/><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4.emf"/><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jpeg"/><Relationship Id="rId7"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539552" y="2491200"/>
            <a:ext cx="7488832" cy="1369848"/>
          </a:xfrm>
        </p:spPr>
        <p:txBody>
          <a:bodyPr/>
          <a:lstStyle/>
          <a:p>
            <a:pPr eaLnBrk="1" hangingPunct="1"/>
            <a:r>
              <a:rPr lang="de-DE" altLang="de-DE" sz="3200" b="1" dirty="0" err="1"/>
              <a:t>WeitBlick</a:t>
            </a:r>
            <a:r>
              <a:rPr lang="de-DE" altLang="de-DE" sz="3200" dirty="0"/>
              <a:t> </a:t>
            </a:r>
            <a:r>
              <a:rPr lang="de-DE" altLang="de-DE" sz="3200" dirty="0" smtClean="0">
                <a:solidFill>
                  <a:srgbClr val="F1CA00"/>
                </a:solidFill>
              </a:rPr>
              <a:t/>
            </a:r>
            <a:br>
              <a:rPr lang="de-DE" altLang="de-DE" sz="3200" dirty="0" smtClean="0">
                <a:solidFill>
                  <a:srgbClr val="F1CA00"/>
                </a:solidFill>
              </a:rPr>
            </a:br>
            <a:r>
              <a:rPr lang="de-DE" altLang="de-DE" sz="2400" kern="0" dirty="0" smtClean="0">
                <a:solidFill>
                  <a:schemeClr val="accent2"/>
                </a:solidFill>
                <a:ea typeface="ヒラギノ角ゴ Pro W3" charset="0"/>
                <a:cs typeface="ヒラギノ角ゴ Pro W3" charset="0"/>
              </a:rPr>
              <a:t>Macht </a:t>
            </a:r>
            <a:r>
              <a:rPr lang="de-DE" altLang="de-DE" sz="2400" kern="0" dirty="0">
                <a:solidFill>
                  <a:schemeClr val="accent2"/>
                </a:solidFill>
                <a:ea typeface="ヒラギノ角ゴ Pro W3" charset="0"/>
                <a:cs typeface="ヒラギノ角ゴ Pro W3" charset="0"/>
              </a:rPr>
              <a:t>mehr </a:t>
            </a:r>
            <a:r>
              <a:rPr lang="de-DE" altLang="de-DE" sz="2400" kern="0" dirty="0" smtClean="0">
                <a:solidFill>
                  <a:schemeClr val="accent2"/>
                </a:solidFill>
                <a:ea typeface="ヒラギノ角ゴ Pro W3" charset="0"/>
                <a:cs typeface="ヒラギノ角ゴ Pro W3" charset="0"/>
              </a:rPr>
              <a:t>für Sie als ein Konto</a:t>
            </a:r>
            <a:r>
              <a:rPr lang="de-DE" altLang="de-DE" sz="3000" b="1" kern="0" dirty="0" smtClean="0">
                <a:solidFill>
                  <a:srgbClr val="FFFFFF"/>
                </a:solidFill>
                <a:ea typeface="ヒラギノ角ゴ Pro W3" charset="0"/>
                <a:cs typeface="ヒラギノ角ゴ Pro W3" charset="0"/>
              </a:rPr>
              <a:t/>
            </a:r>
            <a:br>
              <a:rPr lang="de-DE" altLang="de-DE" sz="3000" b="1" kern="0" dirty="0" smtClean="0">
                <a:solidFill>
                  <a:srgbClr val="FFFFFF"/>
                </a:solidFill>
                <a:ea typeface="ヒラギノ角ゴ Pro W3" charset="0"/>
                <a:cs typeface="ヒラギノ角ゴ Pro W3" charset="0"/>
              </a:rPr>
            </a:br>
            <a:r>
              <a:rPr lang="de-DE" altLang="de-DE" sz="3000" b="1" kern="0" dirty="0" smtClean="0">
                <a:solidFill>
                  <a:srgbClr val="FFFFFF"/>
                </a:solidFill>
                <a:ea typeface="ヒラギノ角ゴ Pro W3" charset="0"/>
                <a:cs typeface="ヒラギノ角ゴ Pro W3" charset="0"/>
              </a:rPr>
              <a:t/>
            </a:r>
            <a:br>
              <a:rPr lang="de-DE" altLang="de-DE" sz="3000" b="1" kern="0" dirty="0" smtClean="0">
                <a:solidFill>
                  <a:srgbClr val="FFFFFF"/>
                </a:solidFill>
                <a:ea typeface="ヒラギノ角ゴ Pro W3" charset="0"/>
                <a:cs typeface="ヒラギノ角ゴ Pro W3" charset="0"/>
              </a:rPr>
            </a:br>
            <a:r>
              <a:rPr lang="de-DE" altLang="de-DE" sz="2500" dirty="0" smtClean="0"/>
              <a:t/>
            </a:r>
            <a:br>
              <a:rPr lang="de-DE" altLang="de-DE" sz="2500" dirty="0" smtClean="0"/>
            </a:br>
            <a:r>
              <a:rPr lang="de-DE" altLang="de-DE" sz="3000" b="1" kern="0" dirty="0" smtClean="0">
                <a:solidFill>
                  <a:schemeClr val="accent2"/>
                </a:solidFill>
                <a:ea typeface="ヒラギノ角ゴ Pro W3" charset="0"/>
                <a:cs typeface="ヒラギノ角ゴ Pro W3" charset="0"/>
              </a:rPr>
              <a:t/>
            </a:r>
            <a:br>
              <a:rPr lang="de-DE" altLang="de-DE" sz="3000" b="1" kern="0" dirty="0" smtClean="0">
                <a:solidFill>
                  <a:schemeClr val="accent2"/>
                </a:solidFill>
                <a:ea typeface="ヒラギノ角ゴ Pro W3" charset="0"/>
                <a:cs typeface="ヒラギノ角ゴ Pro W3" charset="0"/>
              </a:rPr>
            </a:br>
            <a:r>
              <a:rPr lang="de-DE" altLang="de-DE" sz="3000" b="1" kern="0" dirty="0">
                <a:solidFill>
                  <a:schemeClr val="accent2"/>
                </a:solidFill>
                <a:ea typeface="ヒラギノ角ゴ Pro W3" charset="0"/>
                <a:cs typeface="ヒラギノ角ゴ Pro W3" charset="0"/>
              </a:rPr>
              <a:t/>
            </a:r>
            <a:br>
              <a:rPr lang="de-DE" altLang="de-DE" sz="3000" b="1" kern="0" dirty="0">
                <a:solidFill>
                  <a:schemeClr val="accent2"/>
                </a:solidFill>
                <a:ea typeface="ヒラギノ角ゴ Pro W3" charset="0"/>
                <a:cs typeface="ヒラギノ角ゴ Pro W3" charset="0"/>
              </a:rPr>
            </a:br>
            <a:r>
              <a:rPr lang="de-DE" altLang="de-DE" sz="2000" b="1" kern="0" smtClean="0">
                <a:solidFill>
                  <a:srgbClr val="FFFFFF"/>
                </a:solidFill>
                <a:ea typeface="ヒラギノ角ゴ Pro W3" charset="0"/>
                <a:cs typeface="ヒラギノ角ゴ Pro W3" charset="0"/>
              </a:rPr>
              <a:t/>
            </a:r>
            <a:br>
              <a:rPr lang="de-DE" altLang="de-DE" sz="2000" b="1" kern="0" smtClean="0">
                <a:solidFill>
                  <a:srgbClr val="FFFFFF"/>
                </a:solidFill>
                <a:ea typeface="ヒラギノ角ゴ Pro W3" charset="0"/>
                <a:cs typeface="ヒラギノ角ゴ Pro W3" charset="0"/>
              </a:rPr>
            </a:br>
            <a:r>
              <a:rPr lang="de-DE" altLang="de-DE" sz="2000" b="1" kern="0" smtClean="0">
                <a:solidFill>
                  <a:srgbClr val="FFFFFF"/>
                </a:solidFill>
                <a:ea typeface="ヒラギノ角ゴ Pro W3" charset="0"/>
                <a:cs typeface="ヒラギノ角ゴ Pro W3" charset="0"/>
              </a:rPr>
              <a:t>Juni </a:t>
            </a:r>
            <a:r>
              <a:rPr lang="de-DE" altLang="de-DE" sz="2000" b="1" kern="0" dirty="0" smtClean="0">
                <a:solidFill>
                  <a:srgbClr val="FFFFFF"/>
                </a:solidFill>
                <a:ea typeface="ヒラギノ角ゴ Pro W3" charset="0"/>
                <a:cs typeface="ヒラギノ角ゴ Pro W3" charset="0"/>
              </a:rPr>
              <a:t>2017</a:t>
            </a:r>
            <a:endParaRPr lang="de-DE" altLang="de-DE" sz="2000" b="1" kern="0" dirty="0">
              <a:solidFill>
                <a:srgbClr val="FFFFFF"/>
              </a:solidFill>
              <a:ea typeface="ヒラギノ角ゴ Pro W3" charset="0"/>
              <a:cs typeface="ヒラギノ角ゴ Pro W3" charset="0"/>
            </a:endParaRPr>
          </a:p>
        </p:txBody>
      </p:sp>
    </p:spTree>
    <p:extLst>
      <p:ext uri="{BB962C8B-B14F-4D97-AF65-F5344CB8AC3E}">
        <p14:creationId xmlns:p14="http://schemas.microsoft.com/office/powerpoint/2010/main" val="52049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0" name="Rechteck 9"/>
          <p:cNvSpPr/>
          <p:nvPr/>
        </p:nvSpPr>
        <p:spPr>
          <a:xfrm>
            <a:off x="337495" y="2052416"/>
            <a:ext cx="5004592" cy="4558207"/>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1" name="Textfeld 10"/>
          <p:cNvSpPr txBox="1"/>
          <p:nvPr/>
        </p:nvSpPr>
        <p:spPr>
          <a:xfrm>
            <a:off x="358978" y="205241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Flexibilität</a:t>
            </a:r>
            <a:endParaRPr lang="de-DE" sz="1600" b="1" dirty="0">
              <a:solidFill>
                <a:srgbClr val="0093D0"/>
              </a:solidFill>
            </a:endParaRPr>
          </a:p>
        </p:txBody>
      </p:sp>
      <p:sp>
        <p:nvSpPr>
          <p:cNvPr id="12" name="Inhaltsplatzhalter 1"/>
          <p:cNvSpPr txBox="1">
            <a:spLocks/>
          </p:cNvSpPr>
          <p:nvPr/>
        </p:nvSpPr>
        <p:spPr>
          <a:xfrm>
            <a:off x="1145109" y="3141828"/>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Investmentintelligenz</a:t>
            </a:r>
          </a:p>
        </p:txBody>
      </p:sp>
      <p:sp>
        <p:nvSpPr>
          <p:cNvPr id="13" name="Rechteck 12"/>
          <p:cNvSpPr/>
          <p:nvPr/>
        </p:nvSpPr>
        <p:spPr>
          <a:xfrm>
            <a:off x="719147" y="3516335"/>
            <a:ext cx="4507368" cy="3557485"/>
          </a:xfrm>
          <a:prstGeom prst="rect">
            <a:avLst/>
          </a:prstGeom>
        </p:spPr>
        <p:txBody>
          <a:bodyPr wrap="square" lIns="0" tIns="216000" rIns="0" bIns="0" anchor="b" anchorCtr="0">
            <a:spAutoFit/>
          </a:bodyPr>
          <a:lstStyle/>
          <a:p>
            <a:pPr marL="0" lvl="2">
              <a:buClr>
                <a:srgbClr val="F1CA00"/>
              </a:buClr>
            </a:pPr>
            <a:r>
              <a:rPr lang="de-DE" sz="1600" b="1" dirty="0" smtClean="0">
                <a:solidFill>
                  <a:srgbClr val="002060"/>
                </a:solidFill>
              </a:rPr>
              <a:t>Ihre </a:t>
            </a:r>
            <a:r>
              <a:rPr lang="de-DE" sz="1600" b="1" dirty="0">
                <a:solidFill>
                  <a:srgbClr val="002060"/>
                </a:solidFill>
              </a:rPr>
              <a:t>Anlageoptionen passend zur Risikoneigung, passend zum Anlagehorizont</a:t>
            </a:r>
            <a:r>
              <a:rPr lang="de-DE" sz="1600" b="1" dirty="0" smtClean="0">
                <a:solidFill>
                  <a:srgbClr val="002060"/>
                </a:solidFill>
              </a:rPr>
              <a:t>:</a:t>
            </a:r>
          </a:p>
          <a:p>
            <a:pPr marL="0" lvl="2">
              <a:buClr>
                <a:srgbClr val="F1CA00"/>
              </a:buClr>
            </a:pPr>
            <a:endParaRPr lang="de-DE" sz="1600" b="1" dirty="0">
              <a:solidFill>
                <a:srgbClr val="002060"/>
              </a:solidFill>
            </a:endParaRPr>
          </a:p>
          <a:p>
            <a:pPr marL="0" lvl="1" fontAlgn="base">
              <a:spcAft>
                <a:spcPct val="0"/>
              </a:spcAft>
              <a:buClr>
                <a:srgbClr val="F1CA00"/>
              </a:buClr>
            </a:pPr>
            <a:r>
              <a:rPr lang="en-US" altLang="de-DE" sz="1100" b="1" dirty="0" smtClean="0">
                <a:solidFill>
                  <a:srgbClr val="001F53"/>
                </a:solidFill>
                <a:cs typeface="Arial" pitchFamily="34" charset="0"/>
                <a:sym typeface="Arial" pitchFamily="34" charset="0"/>
              </a:rPr>
              <a:t>STANDARD LIFE </a:t>
            </a:r>
            <a:r>
              <a:rPr lang="en-US" altLang="de-DE" sz="1100" b="1" dirty="0" err="1" smtClean="0">
                <a:solidFill>
                  <a:srgbClr val="001F53"/>
                </a:solidFill>
                <a:cs typeface="Arial" pitchFamily="34" charset="0"/>
                <a:sym typeface="Arial" pitchFamily="34" charset="0"/>
              </a:rPr>
              <a:t>MyFolio</a:t>
            </a:r>
            <a:r>
              <a:rPr lang="en-US" altLang="de-DE" sz="1100" b="1" dirty="0" smtClean="0">
                <a:solidFill>
                  <a:srgbClr val="001F53"/>
                </a:solidFill>
                <a:cs typeface="Arial" pitchFamily="34" charset="0"/>
                <a:sym typeface="Arial" pitchFamily="34" charset="0"/>
              </a:rPr>
              <a:t> </a:t>
            </a:r>
            <a:r>
              <a:rPr lang="en-US" altLang="de-DE" sz="1100" b="1" dirty="0" err="1" smtClean="0">
                <a:solidFill>
                  <a:srgbClr val="001F53"/>
                </a:solidFill>
                <a:cs typeface="Arial" pitchFamily="34" charset="0"/>
                <a:sym typeface="Arial" pitchFamily="34" charset="0"/>
              </a:rPr>
              <a:t>Familie</a:t>
            </a:r>
            <a:r>
              <a:rPr lang="en-US" altLang="de-DE" sz="1100" b="1" dirty="0" smtClean="0">
                <a:solidFill>
                  <a:srgbClr val="001F53"/>
                </a:solidFill>
                <a:cs typeface="Arial" pitchFamily="34" charset="0"/>
                <a:sym typeface="Arial" pitchFamily="34" charset="0"/>
              </a:rPr>
              <a:t>: </a:t>
            </a:r>
          </a:p>
          <a:p>
            <a:pPr lvl="3" fontAlgn="base">
              <a:spcAft>
                <a:spcPct val="0"/>
              </a:spcAft>
              <a:buClr>
                <a:srgbClr val="F1CA00"/>
              </a:buClr>
            </a:pPr>
            <a:r>
              <a:rPr lang="en-US" altLang="de-DE" sz="1100" dirty="0" err="1" smtClean="0">
                <a:solidFill>
                  <a:srgbClr val="001F53"/>
                </a:solidFill>
                <a:cs typeface="Arial" pitchFamily="34" charset="0"/>
                <a:sym typeface="Arial" pitchFamily="34" charset="0"/>
              </a:rPr>
              <a:t>Defensiv</a:t>
            </a:r>
            <a:r>
              <a:rPr lang="en-US" altLang="de-DE" sz="1100" dirty="0" smtClean="0">
                <a:solidFill>
                  <a:srgbClr val="001F53"/>
                </a:solidFill>
                <a:cs typeface="Arial" pitchFamily="34" charset="0"/>
                <a:sym typeface="Arial" pitchFamily="34" charset="0"/>
              </a:rPr>
              <a:t>  </a:t>
            </a:r>
          </a:p>
          <a:p>
            <a:pPr lvl="3" fontAlgn="base">
              <a:spcAft>
                <a:spcPct val="0"/>
              </a:spcAft>
              <a:buClr>
                <a:srgbClr val="F1CA00"/>
              </a:buClr>
            </a:pPr>
            <a:r>
              <a:rPr lang="en-US" altLang="de-DE" sz="1100" dirty="0" err="1" smtClean="0">
                <a:solidFill>
                  <a:srgbClr val="001F53"/>
                </a:solidFill>
                <a:cs typeface="Arial" pitchFamily="34" charset="0"/>
                <a:sym typeface="Arial" pitchFamily="34" charset="0"/>
              </a:rPr>
              <a:t>Substanz</a:t>
            </a:r>
            <a:endParaRPr lang="en-US" altLang="de-DE" sz="1100" dirty="0" smtClean="0">
              <a:solidFill>
                <a:srgbClr val="001F53"/>
              </a:solidFill>
              <a:cs typeface="Arial" pitchFamily="34" charset="0"/>
              <a:sym typeface="Arial" pitchFamily="34" charset="0"/>
            </a:endParaRPr>
          </a:p>
          <a:p>
            <a:pPr lvl="3" fontAlgn="base">
              <a:spcAft>
                <a:spcPct val="0"/>
              </a:spcAft>
              <a:buClr>
                <a:srgbClr val="F1CA00"/>
              </a:buClr>
            </a:pPr>
            <a:r>
              <a:rPr lang="en-US" altLang="de-DE" sz="1100" dirty="0" smtClean="0">
                <a:solidFill>
                  <a:srgbClr val="001F53"/>
                </a:solidFill>
                <a:cs typeface="Arial" pitchFamily="34" charset="0"/>
                <a:sym typeface="Arial" pitchFamily="34" charset="0"/>
              </a:rPr>
              <a:t>Balance </a:t>
            </a:r>
          </a:p>
          <a:p>
            <a:pPr lvl="3" fontAlgn="base">
              <a:spcAft>
                <a:spcPct val="0"/>
              </a:spcAft>
              <a:buClr>
                <a:srgbClr val="F1CA00"/>
              </a:buClr>
            </a:pPr>
            <a:r>
              <a:rPr lang="en-US" altLang="de-DE" sz="1100" dirty="0" smtClean="0">
                <a:solidFill>
                  <a:srgbClr val="001F53"/>
                </a:solidFill>
                <a:cs typeface="Arial" pitchFamily="34" charset="0"/>
                <a:sym typeface="Arial" pitchFamily="34" charset="0"/>
              </a:rPr>
              <a:t>Chance	</a:t>
            </a:r>
          </a:p>
          <a:p>
            <a:pPr lvl="3" fontAlgn="base">
              <a:spcAft>
                <a:spcPct val="0"/>
              </a:spcAft>
              <a:buClr>
                <a:srgbClr val="F1CA00"/>
              </a:buClr>
            </a:pPr>
            <a:r>
              <a:rPr lang="en-US" altLang="de-DE" sz="1100" dirty="0" err="1" smtClean="0">
                <a:solidFill>
                  <a:srgbClr val="001F53"/>
                </a:solidFill>
                <a:cs typeface="Arial" pitchFamily="34" charset="0"/>
                <a:sym typeface="Arial" pitchFamily="34" charset="0"/>
              </a:rPr>
              <a:t>ChancePlus</a:t>
            </a:r>
            <a:endParaRPr lang="en-US" altLang="de-DE" sz="1100" dirty="0" smtClean="0">
              <a:solidFill>
                <a:srgbClr val="001F53"/>
              </a:solidFill>
              <a:cs typeface="Arial" pitchFamily="34" charset="0"/>
              <a:sym typeface="Arial" pitchFamily="34" charset="0"/>
            </a:endParaRPr>
          </a:p>
          <a:p>
            <a:pPr marL="0" lvl="2" fontAlgn="base">
              <a:spcAft>
                <a:spcPct val="0"/>
              </a:spcAft>
              <a:buClr>
                <a:srgbClr val="F1CA00"/>
              </a:buClr>
            </a:pPr>
            <a:r>
              <a:rPr lang="en-US" altLang="de-DE" sz="1100" b="1" i="0" dirty="0" smtClean="0">
                <a:solidFill>
                  <a:srgbClr val="001F53"/>
                </a:solidFill>
                <a:cs typeface="Arial" pitchFamily="34" charset="0"/>
                <a:sym typeface="Arial" pitchFamily="34" charset="0"/>
              </a:rPr>
              <a:t>STANDARD LIFE </a:t>
            </a:r>
            <a:r>
              <a:rPr lang="en-US" altLang="de-DE" sz="1100" b="1" i="0" dirty="0" err="1" smtClean="0">
                <a:solidFill>
                  <a:srgbClr val="001F53"/>
                </a:solidFill>
                <a:cs typeface="Arial" pitchFamily="34" charset="0"/>
                <a:sym typeface="Arial" pitchFamily="34" charset="0"/>
              </a:rPr>
              <a:t>Abolute</a:t>
            </a:r>
            <a:r>
              <a:rPr lang="en-US" altLang="de-DE" sz="1100" b="1" i="0" dirty="0" smtClean="0">
                <a:solidFill>
                  <a:srgbClr val="001F53"/>
                </a:solidFill>
                <a:cs typeface="Arial" pitchFamily="34" charset="0"/>
                <a:sym typeface="Arial" pitchFamily="34" charset="0"/>
              </a:rPr>
              <a:t> Return </a:t>
            </a:r>
            <a:r>
              <a:rPr lang="en-US" altLang="de-DE" sz="1100" b="1" i="0" dirty="0" err="1" smtClean="0">
                <a:solidFill>
                  <a:srgbClr val="001F53"/>
                </a:solidFill>
                <a:cs typeface="Arial" pitchFamily="34" charset="0"/>
                <a:sym typeface="Arial" pitchFamily="34" charset="0"/>
              </a:rPr>
              <a:t>Familie</a:t>
            </a:r>
            <a:r>
              <a:rPr lang="en-US" altLang="de-DE" sz="1100" b="1" i="0" dirty="0" smtClean="0">
                <a:solidFill>
                  <a:srgbClr val="001F53"/>
                </a:solidFill>
                <a:cs typeface="Arial" pitchFamily="34" charset="0"/>
                <a:sym typeface="Arial" pitchFamily="34" charset="0"/>
              </a:rPr>
              <a:t>:</a:t>
            </a:r>
          </a:p>
          <a:p>
            <a:pPr marL="0" lvl="2" fontAlgn="base">
              <a:spcAft>
                <a:spcPct val="0"/>
              </a:spcAft>
              <a:buClr>
                <a:srgbClr val="F1CA00"/>
              </a:buClr>
            </a:pPr>
            <a:r>
              <a:rPr lang="en-US" altLang="de-DE" sz="1100" dirty="0" smtClean="0">
                <a:solidFill>
                  <a:srgbClr val="001F53"/>
                </a:solidFill>
                <a:cs typeface="Arial" pitchFamily="34" charset="0"/>
                <a:sym typeface="Arial" pitchFamily="34" charset="0"/>
              </a:rPr>
              <a:t>                                    Absolute Return Global Bond Strategies </a:t>
            </a:r>
            <a:r>
              <a:rPr lang="en-US" altLang="de-DE" sz="1100" i="0" dirty="0" smtClean="0">
                <a:solidFill>
                  <a:srgbClr val="001F53"/>
                </a:solidFill>
                <a:cs typeface="Arial" pitchFamily="34" charset="0"/>
                <a:sym typeface="Arial" pitchFamily="34" charset="0"/>
              </a:rPr>
              <a:t>             </a:t>
            </a:r>
          </a:p>
          <a:p>
            <a:pPr marL="0" lvl="2" fontAlgn="base">
              <a:spcAft>
                <a:spcPct val="0"/>
              </a:spcAft>
              <a:buClr>
                <a:srgbClr val="F1CA00"/>
              </a:buClr>
            </a:pPr>
            <a:r>
              <a:rPr lang="en-US" altLang="de-DE" sz="1100" dirty="0">
                <a:solidFill>
                  <a:srgbClr val="001F53"/>
                </a:solidFill>
                <a:cs typeface="Arial" pitchFamily="34" charset="0"/>
                <a:sym typeface="Arial" pitchFamily="34" charset="0"/>
              </a:rPr>
              <a:t> </a:t>
            </a:r>
            <a:r>
              <a:rPr lang="en-US" altLang="de-DE" sz="1100" dirty="0" smtClean="0">
                <a:solidFill>
                  <a:srgbClr val="001F53"/>
                </a:solidFill>
                <a:cs typeface="Arial" pitchFamily="34" charset="0"/>
                <a:sym typeface="Arial" pitchFamily="34" charset="0"/>
              </a:rPr>
              <a:t>                                   Global Absolute Return Strategies</a:t>
            </a:r>
          </a:p>
          <a:p>
            <a:pPr lvl="3" fontAlgn="base">
              <a:spcAft>
                <a:spcPct val="0"/>
              </a:spcAft>
              <a:buClr>
                <a:srgbClr val="F1CA00"/>
              </a:buClr>
            </a:pPr>
            <a:r>
              <a:rPr lang="en-US" altLang="de-DE" sz="1100" dirty="0" smtClean="0">
                <a:solidFill>
                  <a:srgbClr val="001F53"/>
                </a:solidFill>
                <a:cs typeface="Arial" pitchFamily="34" charset="0"/>
                <a:sym typeface="Arial" pitchFamily="34" charset="0"/>
              </a:rPr>
              <a:t>Global Focused Strategies</a:t>
            </a:r>
          </a:p>
          <a:p>
            <a:pPr marL="0" lvl="2">
              <a:buClr>
                <a:srgbClr val="F1CA00"/>
              </a:buClr>
            </a:pPr>
            <a:r>
              <a:rPr lang="en-US" altLang="de-DE" sz="1100" b="1" i="0" dirty="0" smtClean="0">
                <a:solidFill>
                  <a:srgbClr val="001F53"/>
                </a:solidFill>
                <a:cs typeface="Arial" pitchFamily="34" charset="0"/>
                <a:sym typeface="Arial" pitchFamily="34" charset="0"/>
              </a:rPr>
              <a:t>STANDARD LIFE </a:t>
            </a:r>
            <a:r>
              <a:rPr lang="en-US" altLang="de-DE" sz="1100" b="1" dirty="0" smtClean="0">
                <a:solidFill>
                  <a:srgbClr val="001F53"/>
                </a:solidFill>
                <a:cs typeface="Arial" pitchFamily="34" charset="0"/>
                <a:sym typeface="Arial" pitchFamily="34" charset="0"/>
              </a:rPr>
              <a:t>Enhanced Diversification Multi-Asset </a:t>
            </a:r>
          </a:p>
          <a:p>
            <a:pPr marL="0" lvl="2">
              <a:buClr>
                <a:srgbClr val="F1CA00"/>
              </a:buClr>
            </a:pPr>
            <a:endParaRPr lang="de-DE" sz="1600" dirty="0" smtClean="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p:txBody>
      </p:sp>
      <p:pic>
        <p:nvPicPr>
          <p:cNvPr id="14" name="Picture 2" descr="\\fileserver1.frankfur\homedir$\sld24r\WIN7PROFILE\Desktop\Ablage\Präsentationen\2017\Produktpräsentation WeitBlick\Icons\GepruefteFondsauswah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902" y="3013541"/>
            <a:ext cx="337469" cy="502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038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0" name="Rechteck 9"/>
          <p:cNvSpPr/>
          <p:nvPr/>
        </p:nvSpPr>
        <p:spPr>
          <a:xfrm>
            <a:off x="359496"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1" name="Textfeld 10"/>
          <p:cNvSpPr txBox="1"/>
          <p:nvPr/>
        </p:nvSpPr>
        <p:spPr>
          <a:xfrm>
            <a:off x="358978"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Flexibilität</a:t>
            </a:r>
            <a:endParaRPr lang="de-DE" sz="1600" b="1" dirty="0">
              <a:solidFill>
                <a:srgbClr val="0093D0"/>
              </a:solidFill>
            </a:endParaRPr>
          </a:p>
        </p:txBody>
      </p:sp>
      <p:sp>
        <p:nvSpPr>
          <p:cNvPr id="13" name="Inhaltsplatzhalter 1"/>
          <p:cNvSpPr txBox="1">
            <a:spLocks/>
          </p:cNvSpPr>
          <p:nvPr/>
        </p:nvSpPr>
        <p:spPr>
          <a:xfrm>
            <a:off x="1122471" y="3140968"/>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Einmalbeitragsprodukt</a:t>
            </a:r>
            <a:endParaRPr lang="de-DE" sz="1600" b="1" dirty="0">
              <a:solidFill>
                <a:srgbClr val="002663"/>
              </a:solidFill>
            </a:endParaRPr>
          </a:p>
        </p:txBody>
      </p:sp>
      <p:sp>
        <p:nvSpPr>
          <p:cNvPr id="14" name="Rechteck 13"/>
          <p:cNvSpPr/>
          <p:nvPr/>
        </p:nvSpPr>
        <p:spPr>
          <a:xfrm>
            <a:off x="713498" y="3387853"/>
            <a:ext cx="3075156" cy="2434101"/>
          </a:xfrm>
          <a:prstGeom prst="rect">
            <a:avLst/>
          </a:prstGeom>
        </p:spPr>
        <p:txBody>
          <a:bodyPr wrap="square" lIns="0" tIns="216000" rIns="0" bIns="0" anchor="b" anchorCtr="0">
            <a:spAutoFit/>
          </a:bodyPr>
          <a:lstStyle/>
          <a:p>
            <a:pPr marL="342900" lvl="2" indent="-342900">
              <a:buClr>
                <a:srgbClr val="F1CA00"/>
              </a:buClr>
              <a:buFont typeface="Arial" panose="020B0604020202020204" pitchFamily="34" charset="0"/>
              <a:buChar char="•"/>
            </a:pPr>
            <a:r>
              <a:rPr lang="de-DE" sz="1600" dirty="0">
                <a:solidFill>
                  <a:srgbClr val="002060"/>
                </a:solidFill>
              </a:rPr>
              <a:t>Einmalbeitrag schon ab </a:t>
            </a:r>
            <a:r>
              <a:rPr lang="de-DE" sz="1600" b="1" dirty="0">
                <a:solidFill>
                  <a:srgbClr val="002060"/>
                </a:solidFill>
              </a:rPr>
              <a:t>25.000 Euro </a:t>
            </a:r>
            <a:r>
              <a:rPr lang="de-DE" sz="1600" dirty="0">
                <a:solidFill>
                  <a:srgbClr val="002060"/>
                </a:solidFill>
              </a:rPr>
              <a:t>möglich</a:t>
            </a:r>
          </a:p>
          <a:p>
            <a:pPr marL="342900" lvl="2" indent="-342900">
              <a:buClr>
                <a:srgbClr val="F1CA00"/>
              </a:buClr>
              <a:buFont typeface="Arial" panose="020B0604020202020204" pitchFamily="34" charset="0"/>
              <a:buChar char="•"/>
            </a:pPr>
            <a:r>
              <a:rPr lang="de-DE" sz="1600" dirty="0">
                <a:solidFill>
                  <a:srgbClr val="002060"/>
                </a:solidFill>
              </a:rPr>
              <a:t>Bis </a:t>
            </a:r>
            <a:r>
              <a:rPr lang="de-DE" sz="1600" b="1" dirty="0">
                <a:solidFill>
                  <a:srgbClr val="002060"/>
                </a:solidFill>
              </a:rPr>
              <a:t>2.500.000 Euro </a:t>
            </a:r>
            <a:r>
              <a:rPr lang="de-DE" sz="1600" dirty="0">
                <a:solidFill>
                  <a:srgbClr val="002060"/>
                </a:solidFill>
              </a:rPr>
              <a:t>ohne Gesundheitsprüfung</a:t>
            </a:r>
          </a:p>
          <a:p>
            <a:pPr marL="342900" lvl="2" indent="-342900">
              <a:buClr>
                <a:srgbClr val="F1CA00"/>
              </a:buClr>
              <a:buFont typeface="Arial" panose="020B0604020202020204" pitchFamily="34" charset="0"/>
              <a:buChar char="•"/>
            </a:pPr>
            <a:r>
              <a:rPr lang="de-DE" sz="1600" dirty="0">
                <a:solidFill>
                  <a:srgbClr val="002060"/>
                </a:solidFill>
              </a:rPr>
              <a:t>Aufstockung des Fonds-vermögens durch </a:t>
            </a:r>
            <a:r>
              <a:rPr lang="de-DE" sz="1600" b="1" dirty="0">
                <a:solidFill>
                  <a:srgbClr val="002060"/>
                </a:solidFill>
              </a:rPr>
              <a:t>flexible Zuzahlungen</a:t>
            </a:r>
            <a:r>
              <a:rPr lang="de-DE" sz="1600" dirty="0">
                <a:solidFill>
                  <a:srgbClr val="002060"/>
                </a:solidFill>
              </a:rPr>
              <a:t> ab 5.000 Euro möglich</a:t>
            </a:r>
          </a:p>
          <a:p>
            <a:pPr marL="342900" lvl="2" indent="-342900">
              <a:buClr>
                <a:srgbClr val="F1CA00"/>
              </a:buClr>
              <a:buFont typeface="Arial" panose="020B0604020202020204" pitchFamily="34" charset="0"/>
              <a:buChar char="•"/>
            </a:pPr>
            <a:endParaRPr lang="de-DE" sz="1600" dirty="0">
              <a:solidFill>
                <a:srgbClr val="002060"/>
              </a:solidFill>
            </a:endParaRPr>
          </a:p>
        </p:txBody>
      </p:sp>
      <p:pic>
        <p:nvPicPr>
          <p:cNvPr id="15" name="Picture 3" descr="\\fileserver1.frankfur\homedir$\sld24r\WIN7PROFILE\Desktop\Ablage\Präsentationen\2017\Produktpräsentation WeitBlick\Icons\Einmalbeitra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000" y="3043575"/>
            <a:ext cx="481947" cy="450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870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Macht mehr für </a:t>
            </a:r>
            <a:r>
              <a:rPr lang="de-DE" sz="1800" dirty="0" smtClean="0">
                <a:solidFill>
                  <a:srgbClr val="F1CA00"/>
                </a:solidFill>
              </a:rPr>
              <a:t>Sie </a:t>
            </a:r>
            <a:r>
              <a:rPr lang="de-DE" sz="1800" dirty="0">
                <a:solidFill>
                  <a:srgbClr val="F1CA00"/>
                </a:solidFill>
              </a:rPr>
              <a:t>als ein Konto </a:t>
            </a:r>
          </a:p>
          <a:p>
            <a:r>
              <a:rPr lang="de-DE" sz="1800" dirty="0" smtClean="0">
                <a:solidFill>
                  <a:srgbClr val="F1CA00"/>
                </a:solidFill>
              </a:rPr>
              <a:t>.</a:t>
            </a:r>
            <a:endParaRPr lang="de-DE" sz="1800" dirty="0">
              <a:solidFill>
                <a:srgbClr val="F1CA00"/>
              </a:solidFill>
            </a:endParaRPr>
          </a:p>
        </p:txBody>
      </p:sp>
      <p:sp>
        <p:nvSpPr>
          <p:cNvPr id="72" name="Rechteck 71"/>
          <p:cNvSpPr/>
          <p:nvPr/>
        </p:nvSpPr>
        <p:spPr>
          <a:xfrm>
            <a:off x="5364088"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73" name="Textfeld 72"/>
          <p:cNvSpPr txBox="1"/>
          <p:nvPr/>
        </p:nvSpPr>
        <p:spPr>
          <a:xfrm>
            <a:off x="5566264"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Planbarkeit</a:t>
            </a:r>
            <a:endParaRPr lang="de-DE" sz="1600" b="1" dirty="0">
              <a:solidFill>
                <a:srgbClr val="0093D0"/>
              </a:solidFill>
            </a:endParaRPr>
          </a:p>
        </p:txBody>
      </p:sp>
      <p:sp>
        <p:nvSpPr>
          <p:cNvPr id="101" name="Inhaltsplatzhalter 1"/>
          <p:cNvSpPr txBox="1">
            <a:spLocks/>
          </p:cNvSpPr>
          <p:nvPr/>
        </p:nvSpPr>
        <p:spPr>
          <a:xfrm>
            <a:off x="6127063" y="3149804"/>
            <a:ext cx="236538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Lange Laufzeit</a:t>
            </a:r>
          </a:p>
        </p:txBody>
      </p:sp>
      <p:sp>
        <p:nvSpPr>
          <p:cNvPr id="102" name="Rechteck 101"/>
          <p:cNvSpPr/>
          <p:nvPr/>
        </p:nvSpPr>
        <p:spPr>
          <a:xfrm>
            <a:off x="6127060" y="3385562"/>
            <a:ext cx="2342745" cy="369332"/>
          </a:xfrm>
          <a:prstGeom prst="rect">
            <a:avLst/>
          </a:prstGeom>
        </p:spPr>
        <p:txBody>
          <a:bodyPr wrap="square" lIns="0" tIns="0" rIns="0" bIns="0" anchor="b" anchorCtr="0">
            <a:spAutoFit/>
          </a:bodyPr>
          <a:lstStyle/>
          <a:p>
            <a:pPr marL="0" lvl="2"/>
            <a:r>
              <a:rPr lang="de-DE" sz="1200" dirty="0">
                <a:solidFill>
                  <a:srgbClr val="002663"/>
                </a:solidFill>
              </a:rPr>
              <a:t>langfristiges Investment in attraktiven Fonds</a:t>
            </a:r>
          </a:p>
        </p:txBody>
      </p:sp>
      <p:pic>
        <p:nvPicPr>
          <p:cNvPr id="103" name="Picture 2" descr="\\fileserver1.frankfur\homedir$\sld24r\WIN7PROFILE\Desktop\Ablage\Präsentationen\2017\Produktpräsentation WeitBlick\Icons\LangeLaufzei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3301" y="3141179"/>
            <a:ext cx="508505" cy="444942"/>
          </a:xfrm>
          <a:prstGeom prst="rect">
            <a:avLst/>
          </a:prstGeom>
          <a:noFill/>
          <a:extLst>
            <a:ext uri="{909E8E84-426E-40DD-AFC4-6F175D3DCCD1}">
              <a14:hiddenFill xmlns:a14="http://schemas.microsoft.com/office/drawing/2010/main">
                <a:solidFill>
                  <a:srgbClr val="FFFFFF"/>
                </a:solidFill>
              </a14:hiddenFill>
            </a:ext>
          </a:extLst>
        </p:spPr>
      </p:pic>
      <p:sp>
        <p:nvSpPr>
          <p:cNvPr id="104" name="Inhaltsplatzhalter 1"/>
          <p:cNvSpPr txBox="1">
            <a:spLocks/>
          </p:cNvSpPr>
          <p:nvPr/>
        </p:nvSpPr>
        <p:spPr>
          <a:xfrm>
            <a:off x="6127063" y="3871268"/>
            <a:ext cx="236538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Steuervorteile</a:t>
            </a:r>
            <a:endParaRPr lang="de-DE" sz="1600" b="1" dirty="0">
              <a:solidFill>
                <a:srgbClr val="002663"/>
              </a:solidFill>
            </a:endParaRPr>
          </a:p>
        </p:txBody>
      </p:sp>
      <p:sp>
        <p:nvSpPr>
          <p:cNvPr id="105" name="Rechteck 104"/>
          <p:cNvSpPr/>
          <p:nvPr/>
        </p:nvSpPr>
        <p:spPr>
          <a:xfrm>
            <a:off x="6127061" y="4068489"/>
            <a:ext cx="2313541" cy="184666"/>
          </a:xfrm>
          <a:prstGeom prst="rect">
            <a:avLst/>
          </a:prstGeom>
        </p:spPr>
        <p:txBody>
          <a:bodyPr wrap="square" lIns="0" tIns="0" rIns="0" bIns="0" anchor="b" anchorCtr="0">
            <a:spAutoFit/>
          </a:bodyPr>
          <a:lstStyle/>
          <a:p>
            <a:pPr marL="0" lvl="2"/>
            <a:r>
              <a:rPr lang="de-DE" sz="1200" dirty="0">
                <a:solidFill>
                  <a:srgbClr val="002663"/>
                </a:solidFill>
              </a:rPr>
              <a:t>einer Lebensversicherung</a:t>
            </a:r>
          </a:p>
        </p:txBody>
      </p:sp>
      <p:pic>
        <p:nvPicPr>
          <p:cNvPr id="106" name="Picture 5" descr="\\fileserver1.frankfur\homedir$\sld24r\WIN7PROFILE\Desktop\Ablage\Präsentationen\2017\Produktpräsentation WeitBlick\Icons\Steuervorteil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19100" y="3919638"/>
            <a:ext cx="413201" cy="354173"/>
          </a:xfrm>
          <a:prstGeom prst="rect">
            <a:avLst/>
          </a:prstGeom>
          <a:noFill/>
          <a:extLst>
            <a:ext uri="{909E8E84-426E-40DD-AFC4-6F175D3DCCD1}">
              <a14:hiddenFill xmlns:a14="http://schemas.microsoft.com/office/drawing/2010/main">
                <a:solidFill>
                  <a:srgbClr val="FFFFFF"/>
                </a:solidFill>
              </a14:hiddenFill>
            </a:ext>
          </a:extLst>
        </p:spPr>
      </p:pic>
      <p:sp>
        <p:nvSpPr>
          <p:cNvPr id="107" name="Inhaltsplatzhalter 1"/>
          <p:cNvSpPr txBox="1">
            <a:spLocks/>
          </p:cNvSpPr>
          <p:nvPr/>
        </p:nvSpPr>
        <p:spPr>
          <a:xfrm>
            <a:off x="6127058" y="4588808"/>
            <a:ext cx="1901321" cy="492443"/>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Hinterbliebenen-  </a:t>
            </a:r>
            <a:r>
              <a:rPr lang="de-DE" sz="1600" b="1" dirty="0" err="1" smtClean="0">
                <a:solidFill>
                  <a:srgbClr val="002663"/>
                </a:solidFill>
              </a:rPr>
              <a:t>absicherung</a:t>
            </a:r>
            <a:endParaRPr lang="de-DE" sz="1600" b="1" dirty="0">
              <a:solidFill>
                <a:srgbClr val="002663"/>
              </a:solidFill>
            </a:endParaRPr>
          </a:p>
        </p:txBody>
      </p:sp>
      <p:pic>
        <p:nvPicPr>
          <p:cNvPr id="108" name="Picture 4" descr="\\fileserver1.frankfur\homedir$\sld24r\WIN7PROFILE\Desktop\Ablage\Präsentationen\2017\Produktpräsentation WeitBlick\Icons\Todesfallschutz.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66264" y="4624487"/>
            <a:ext cx="324316" cy="373233"/>
          </a:xfrm>
          <a:prstGeom prst="rect">
            <a:avLst/>
          </a:prstGeom>
          <a:noFill/>
          <a:extLst>
            <a:ext uri="{909E8E84-426E-40DD-AFC4-6F175D3DCCD1}">
              <a14:hiddenFill xmlns:a14="http://schemas.microsoft.com/office/drawing/2010/main">
                <a:solidFill>
                  <a:srgbClr val="FFFFFF"/>
                </a:solidFill>
              </a14:hiddenFill>
            </a:ext>
          </a:extLst>
        </p:spPr>
      </p:pic>
      <p:sp>
        <p:nvSpPr>
          <p:cNvPr id="109" name="Rechteck 108"/>
          <p:cNvSpPr/>
          <p:nvPr/>
        </p:nvSpPr>
        <p:spPr>
          <a:xfrm>
            <a:off x="6127060" y="5081251"/>
            <a:ext cx="2365385" cy="184666"/>
          </a:xfrm>
          <a:prstGeom prst="rect">
            <a:avLst/>
          </a:prstGeom>
        </p:spPr>
        <p:txBody>
          <a:bodyPr wrap="square" lIns="0" tIns="0" rIns="0" bIns="0" anchor="b" anchorCtr="0">
            <a:spAutoFit/>
          </a:bodyPr>
          <a:lstStyle/>
          <a:p>
            <a:pPr marL="0" lvl="2"/>
            <a:r>
              <a:rPr lang="de-DE" sz="1200" dirty="0">
                <a:solidFill>
                  <a:srgbClr val="002663"/>
                </a:solidFill>
              </a:rPr>
              <a:t>durch integrierten Todesfallschutz</a:t>
            </a:r>
          </a:p>
        </p:txBody>
      </p:sp>
      <p:pic>
        <p:nvPicPr>
          <p:cNvPr id="110" name="Picture 2" descr="\\fileserver1.frankfur\homedir$\sld24r\WIN7PROFILE\Desktop\Ablage\Präsentationen\2017\Produktpräsentation WeitBlick\Icons\Vermoegensuebertragun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71448" y="5496109"/>
            <a:ext cx="508505" cy="255731"/>
          </a:xfrm>
          <a:prstGeom prst="rect">
            <a:avLst/>
          </a:prstGeom>
          <a:noFill/>
          <a:extLst>
            <a:ext uri="{909E8E84-426E-40DD-AFC4-6F175D3DCCD1}">
              <a14:hiddenFill xmlns:a14="http://schemas.microsoft.com/office/drawing/2010/main">
                <a:solidFill>
                  <a:srgbClr val="FFFFFF"/>
                </a:solidFill>
              </a14:hiddenFill>
            </a:ext>
          </a:extLst>
        </p:spPr>
      </p:pic>
      <p:sp>
        <p:nvSpPr>
          <p:cNvPr id="111" name="Inhaltsplatzhalter 1"/>
          <p:cNvSpPr txBox="1">
            <a:spLocks/>
          </p:cNvSpPr>
          <p:nvPr/>
        </p:nvSpPr>
        <p:spPr>
          <a:xfrm>
            <a:off x="6127063" y="5496109"/>
            <a:ext cx="2448272"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Vermögensübertragung</a:t>
            </a:r>
            <a:endParaRPr lang="de-DE" sz="1600" b="1" dirty="0">
              <a:solidFill>
                <a:srgbClr val="002663"/>
              </a:solidFill>
            </a:endParaRPr>
          </a:p>
        </p:txBody>
      </p:sp>
      <p:sp>
        <p:nvSpPr>
          <p:cNvPr id="112" name="Rechteck 111"/>
          <p:cNvSpPr/>
          <p:nvPr/>
        </p:nvSpPr>
        <p:spPr>
          <a:xfrm>
            <a:off x="6127061" y="5730626"/>
            <a:ext cx="2342745" cy="184666"/>
          </a:xfrm>
          <a:prstGeom prst="rect">
            <a:avLst/>
          </a:prstGeom>
        </p:spPr>
        <p:txBody>
          <a:bodyPr wrap="square" lIns="0" tIns="0" rIns="0" bIns="0" anchor="b" anchorCtr="0">
            <a:spAutoFit/>
          </a:bodyPr>
          <a:lstStyle/>
          <a:p>
            <a:pPr marL="0" lvl="2"/>
            <a:r>
              <a:rPr lang="de-DE" sz="1200" dirty="0">
                <a:solidFill>
                  <a:srgbClr val="002663"/>
                </a:solidFill>
              </a:rPr>
              <a:t>mit Family-Option</a:t>
            </a:r>
          </a:p>
        </p:txBody>
      </p:sp>
    </p:spTree>
    <p:extLst>
      <p:ext uri="{BB962C8B-B14F-4D97-AF65-F5344CB8AC3E}">
        <p14:creationId xmlns:p14="http://schemas.microsoft.com/office/powerpoint/2010/main" val="334057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0" name="Rechteck 9"/>
          <p:cNvSpPr/>
          <p:nvPr/>
        </p:nvSpPr>
        <p:spPr>
          <a:xfrm>
            <a:off x="5364088" y="189512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1" name="Textfeld 10"/>
          <p:cNvSpPr txBox="1"/>
          <p:nvPr/>
        </p:nvSpPr>
        <p:spPr>
          <a:xfrm>
            <a:off x="5363570" y="205241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Planbarkeit</a:t>
            </a:r>
            <a:endParaRPr lang="de-DE" sz="1600" b="1" dirty="0">
              <a:solidFill>
                <a:srgbClr val="0093D0"/>
              </a:solidFill>
            </a:endParaRPr>
          </a:p>
        </p:txBody>
      </p:sp>
      <p:sp>
        <p:nvSpPr>
          <p:cNvPr id="13" name="Inhaltsplatzhalter 1"/>
          <p:cNvSpPr txBox="1">
            <a:spLocks/>
          </p:cNvSpPr>
          <p:nvPr/>
        </p:nvSpPr>
        <p:spPr>
          <a:xfrm>
            <a:off x="6127063" y="3141828"/>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Lange Laufzeit</a:t>
            </a:r>
          </a:p>
        </p:txBody>
      </p:sp>
      <p:sp>
        <p:nvSpPr>
          <p:cNvPr id="14" name="Rechteck 13"/>
          <p:cNvSpPr/>
          <p:nvPr/>
        </p:nvSpPr>
        <p:spPr>
          <a:xfrm>
            <a:off x="5717572" y="3396699"/>
            <a:ext cx="3067963" cy="2187879"/>
          </a:xfrm>
          <a:prstGeom prst="rect">
            <a:avLst/>
          </a:prstGeom>
        </p:spPr>
        <p:txBody>
          <a:bodyPr wrap="square" lIns="0" tIns="216000" rIns="0" bIns="0" anchor="b" anchorCtr="0">
            <a:spAutoFit/>
          </a:bodyPr>
          <a:lstStyle/>
          <a:p>
            <a:pPr marL="342900" lvl="2" indent="-342900">
              <a:buClr>
                <a:srgbClr val="F1CA00"/>
              </a:buClr>
              <a:buFont typeface="Arial" panose="020B0604020202020204" pitchFamily="34" charset="0"/>
              <a:buChar char="•"/>
            </a:pPr>
            <a:r>
              <a:rPr lang="de-DE" sz="1600" b="1" dirty="0">
                <a:solidFill>
                  <a:srgbClr val="002060"/>
                </a:solidFill>
              </a:rPr>
              <a:t>Langfristiges Investment </a:t>
            </a:r>
            <a:r>
              <a:rPr lang="de-DE" sz="1600" dirty="0">
                <a:solidFill>
                  <a:srgbClr val="002060"/>
                </a:solidFill>
              </a:rPr>
              <a:t>in attraktive Fonds bietet die Möglichkeit einer hohen und stabilen Rendite</a:t>
            </a:r>
          </a:p>
          <a:p>
            <a:pPr marL="342900" lvl="2" indent="-342900">
              <a:buClr>
                <a:srgbClr val="F1CA00"/>
              </a:buClr>
              <a:buFont typeface="Arial" panose="020B0604020202020204" pitchFamily="34" charset="0"/>
              <a:buChar char="•"/>
            </a:pPr>
            <a:r>
              <a:rPr lang="de-DE" sz="1600" b="1" dirty="0">
                <a:solidFill>
                  <a:srgbClr val="002060"/>
                </a:solidFill>
              </a:rPr>
              <a:t>Lebenslange Vorsorge-planung </a:t>
            </a:r>
            <a:r>
              <a:rPr lang="de-DE" sz="1600" dirty="0">
                <a:solidFill>
                  <a:srgbClr val="002060"/>
                </a:solidFill>
              </a:rPr>
              <a:t>für Familien-mitglieder (z. B. Kinder, Enkelkinder)</a:t>
            </a:r>
          </a:p>
        </p:txBody>
      </p:sp>
      <p:pic>
        <p:nvPicPr>
          <p:cNvPr id="15" name="Picture 2" descr="\\fileserver1.frankfur\homedir$\sld24r\WIN7PROFILE\Desktop\Ablage\Präsentationen\2017\Produktpräsentation WeitBlick\Icons\LangeLaufzei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3301" y="3068960"/>
            <a:ext cx="508505" cy="44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31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0" name="Rechteck 9"/>
          <p:cNvSpPr/>
          <p:nvPr/>
        </p:nvSpPr>
        <p:spPr>
          <a:xfrm>
            <a:off x="5364088"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1" name="Textfeld 10"/>
          <p:cNvSpPr txBox="1"/>
          <p:nvPr/>
        </p:nvSpPr>
        <p:spPr>
          <a:xfrm>
            <a:off x="5363570"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Planbarkeit</a:t>
            </a:r>
            <a:endParaRPr lang="de-DE" sz="1600" b="1" dirty="0">
              <a:solidFill>
                <a:srgbClr val="0093D0"/>
              </a:solidFill>
            </a:endParaRPr>
          </a:p>
        </p:txBody>
      </p:sp>
      <p:sp>
        <p:nvSpPr>
          <p:cNvPr id="12" name="Inhaltsplatzhalter 1"/>
          <p:cNvSpPr txBox="1">
            <a:spLocks/>
          </p:cNvSpPr>
          <p:nvPr/>
        </p:nvSpPr>
        <p:spPr>
          <a:xfrm>
            <a:off x="6127063" y="3140968"/>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Steuervorteile</a:t>
            </a:r>
          </a:p>
        </p:txBody>
      </p:sp>
      <p:sp>
        <p:nvSpPr>
          <p:cNvPr id="13" name="Rechteck 12"/>
          <p:cNvSpPr/>
          <p:nvPr/>
        </p:nvSpPr>
        <p:spPr>
          <a:xfrm>
            <a:off x="5717572" y="3410076"/>
            <a:ext cx="3075156" cy="2680322"/>
          </a:xfrm>
          <a:prstGeom prst="rect">
            <a:avLst/>
          </a:prstGeom>
        </p:spPr>
        <p:txBody>
          <a:bodyPr wrap="square" lIns="0" tIns="216000" rIns="0" bIns="0" anchor="b" anchorCtr="0">
            <a:spAutoFit/>
          </a:bodyPr>
          <a:lstStyle/>
          <a:p>
            <a:pPr marL="342900" lvl="2" indent="-342900">
              <a:buClr>
                <a:srgbClr val="F1CA00"/>
              </a:buClr>
              <a:buFont typeface="Arial" panose="020B0604020202020204" pitchFamily="34" charset="0"/>
              <a:buChar char="•"/>
            </a:pPr>
            <a:r>
              <a:rPr lang="de-DE" sz="1600" dirty="0">
                <a:solidFill>
                  <a:srgbClr val="002060"/>
                </a:solidFill>
              </a:rPr>
              <a:t>Attraktive Vorteile einer Lebensversicherung nutzen</a:t>
            </a:r>
          </a:p>
          <a:p>
            <a:pPr marL="342900" lvl="2" indent="-342900">
              <a:buClr>
                <a:srgbClr val="F1CA00"/>
              </a:buClr>
              <a:buFont typeface="Arial" panose="020B0604020202020204" pitchFamily="34" charset="0"/>
              <a:buChar char="•"/>
            </a:pPr>
            <a:r>
              <a:rPr lang="de-DE" sz="1600" b="1" dirty="0">
                <a:solidFill>
                  <a:srgbClr val="002060"/>
                </a:solidFill>
              </a:rPr>
              <a:t>Reduzierung der Steuerlast </a:t>
            </a:r>
            <a:r>
              <a:rPr lang="de-DE" sz="1600" dirty="0">
                <a:solidFill>
                  <a:srgbClr val="002060"/>
                </a:solidFill>
              </a:rPr>
              <a:t>auf die Kapitalerträge bis zur Hälfte des steuerpflichtigen Betrags möglich</a:t>
            </a:r>
          </a:p>
          <a:p>
            <a:pPr marL="342900" lvl="2" indent="-342900">
              <a:buClr>
                <a:srgbClr val="F1CA00"/>
              </a:buClr>
              <a:buFont typeface="Arial" panose="020B0604020202020204" pitchFamily="34" charset="0"/>
              <a:buChar char="•"/>
            </a:pPr>
            <a:r>
              <a:rPr lang="de-DE" sz="1600" dirty="0">
                <a:solidFill>
                  <a:srgbClr val="002060"/>
                </a:solidFill>
              </a:rPr>
              <a:t>Gegenüber anderen Anlageformen immer noch steuerrechtlich privilegiert</a:t>
            </a:r>
          </a:p>
          <a:p>
            <a:pPr marL="342900" lvl="2" indent="-342900">
              <a:buClr>
                <a:srgbClr val="F1CA00"/>
              </a:buClr>
              <a:buFont typeface="Arial" panose="020B0604020202020204" pitchFamily="34" charset="0"/>
              <a:buChar char="•"/>
            </a:pPr>
            <a:endParaRPr lang="de-DE" sz="1600" dirty="0">
              <a:solidFill>
                <a:srgbClr val="002060"/>
              </a:solidFill>
            </a:endParaRPr>
          </a:p>
        </p:txBody>
      </p:sp>
      <p:pic>
        <p:nvPicPr>
          <p:cNvPr id="14" name="Picture 5" descr="\\fileserver1.frankfur\homedir$\sld24r\WIN7PROFILE\Desktop\Ablage\Präsentationen\2017\Produktpräsentation WeitBlick\Icons\Steuervorteil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9877" y="3140968"/>
            <a:ext cx="455389" cy="390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93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8" name="Rechteck 17"/>
          <p:cNvSpPr/>
          <p:nvPr/>
        </p:nvSpPr>
        <p:spPr>
          <a:xfrm>
            <a:off x="5363570"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9" name="Textfeld 18"/>
          <p:cNvSpPr txBox="1"/>
          <p:nvPr/>
        </p:nvSpPr>
        <p:spPr>
          <a:xfrm>
            <a:off x="5363570" y="2051555"/>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Planbarkeit</a:t>
            </a:r>
            <a:endParaRPr lang="de-DE" sz="1600" b="1" dirty="0">
              <a:solidFill>
                <a:srgbClr val="0093D0"/>
              </a:solidFill>
            </a:endParaRPr>
          </a:p>
        </p:txBody>
      </p:sp>
      <p:sp>
        <p:nvSpPr>
          <p:cNvPr id="20" name="Inhaltsplatzhalter 1"/>
          <p:cNvSpPr txBox="1">
            <a:spLocks/>
          </p:cNvSpPr>
          <p:nvPr/>
        </p:nvSpPr>
        <p:spPr>
          <a:xfrm>
            <a:off x="6149701" y="3140967"/>
            <a:ext cx="3102819" cy="492443"/>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Hinterbliebenen-      </a:t>
            </a:r>
            <a:r>
              <a:rPr lang="de-DE" sz="1600" b="1" dirty="0" err="1" smtClean="0">
                <a:solidFill>
                  <a:srgbClr val="002663"/>
                </a:solidFill>
              </a:rPr>
              <a:t>absicherung</a:t>
            </a:r>
            <a:endParaRPr lang="de-DE" sz="1600" b="1" dirty="0">
              <a:solidFill>
                <a:srgbClr val="002663"/>
              </a:solidFill>
            </a:endParaRPr>
          </a:p>
        </p:txBody>
      </p:sp>
      <p:pic>
        <p:nvPicPr>
          <p:cNvPr id="21" name="Picture 4" descr="\\fileserver1.frankfur\homedir$\sld24r\WIN7PROFILE\Desktop\Ablage\Präsentationen\2017\Produktpräsentation WeitBlick\Icons\Todesfallschutz.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8562" y="3140967"/>
            <a:ext cx="324316" cy="373233"/>
          </a:xfrm>
          <a:prstGeom prst="rect">
            <a:avLst/>
          </a:prstGeom>
          <a:noFill/>
          <a:extLst>
            <a:ext uri="{909E8E84-426E-40DD-AFC4-6F175D3DCCD1}">
              <a14:hiddenFill xmlns:a14="http://schemas.microsoft.com/office/drawing/2010/main">
                <a:solidFill>
                  <a:srgbClr val="FFFFFF"/>
                </a:solidFill>
              </a14:hiddenFill>
            </a:ext>
          </a:extLst>
        </p:spPr>
      </p:pic>
      <p:sp>
        <p:nvSpPr>
          <p:cNvPr id="9" name="Rechteck 8"/>
          <p:cNvSpPr/>
          <p:nvPr/>
        </p:nvSpPr>
        <p:spPr>
          <a:xfrm>
            <a:off x="5717053" y="3140968"/>
            <a:ext cx="3102901" cy="3665207"/>
          </a:xfrm>
          <a:prstGeom prst="rect">
            <a:avLst/>
          </a:prstGeom>
        </p:spPr>
        <p:txBody>
          <a:bodyPr wrap="square" lIns="0" tIns="216000" rIns="0" bIns="0" anchor="b" anchorCtr="0">
            <a:spAutoFit/>
          </a:bodyPr>
          <a:lstStyle/>
          <a:p>
            <a:pPr marL="342900" lvl="2" indent="-342900">
              <a:buClr>
                <a:srgbClr val="F1CA00"/>
              </a:buClr>
              <a:buFont typeface="Arial" panose="020B0604020202020204" pitchFamily="34" charset="0"/>
              <a:buChar char="•"/>
            </a:pPr>
            <a:endParaRPr lang="de-DE" sz="1600" b="1" dirty="0">
              <a:solidFill>
                <a:srgbClr val="002060"/>
              </a:solidFill>
            </a:endParaRPr>
          </a:p>
          <a:p>
            <a:pPr marL="342900" lvl="2" indent="-342900">
              <a:buClr>
                <a:srgbClr val="F1CA00"/>
              </a:buClr>
              <a:buFont typeface="Arial" panose="020B0604020202020204" pitchFamily="34" charset="0"/>
              <a:buChar char="•"/>
            </a:pPr>
            <a:r>
              <a:rPr lang="de-DE" sz="1600" dirty="0">
                <a:solidFill>
                  <a:srgbClr val="002060"/>
                </a:solidFill>
              </a:rPr>
              <a:t>Für den Fall der Fälle sind die </a:t>
            </a:r>
            <a:r>
              <a:rPr lang="de-DE" sz="1600" b="1" dirty="0" err="1">
                <a:solidFill>
                  <a:srgbClr val="002060"/>
                </a:solidFill>
              </a:rPr>
              <a:t>bezugsberechtigten</a:t>
            </a:r>
            <a:r>
              <a:rPr lang="de-DE" sz="1600" b="1" dirty="0">
                <a:solidFill>
                  <a:srgbClr val="002060"/>
                </a:solidFill>
              </a:rPr>
              <a:t> Hinter-</a:t>
            </a:r>
            <a:r>
              <a:rPr lang="de-DE" sz="1600" b="1" dirty="0" err="1">
                <a:solidFill>
                  <a:srgbClr val="002060"/>
                </a:solidFill>
              </a:rPr>
              <a:t>bliebenen</a:t>
            </a:r>
            <a:r>
              <a:rPr lang="de-DE" sz="1600" b="1" dirty="0">
                <a:solidFill>
                  <a:srgbClr val="002060"/>
                </a:solidFill>
              </a:rPr>
              <a:t> </a:t>
            </a:r>
            <a:r>
              <a:rPr lang="de-DE" sz="1600" dirty="0">
                <a:solidFill>
                  <a:srgbClr val="002060"/>
                </a:solidFill>
              </a:rPr>
              <a:t>abgesichert</a:t>
            </a:r>
          </a:p>
          <a:p>
            <a:pPr marL="342900" lvl="2" indent="-342900">
              <a:buClr>
                <a:srgbClr val="F1CA00"/>
              </a:buClr>
              <a:buFont typeface="Arial" panose="020B0604020202020204" pitchFamily="34" charset="0"/>
              <a:buChar char="•"/>
            </a:pPr>
            <a:r>
              <a:rPr lang="de-DE" sz="1600" dirty="0">
                <a:solidFill>
                  <a:srgbClr val="002060"/>
                </a:solidFill>
              </a:rPr>
              <a:t>Entspricht anfangs der Höhe des Fondsvermögens, zusätzlich ist der steuerlich notwendige Hinterbliebenen-schutz enthalten</a:t>
            </a:r>
          </a:p>
          <a:p>
            <a:pPr marL="342900" lvl="2" indent="-342900">
              <a:buClr>
                <a:srgbClr val="F1CA00"/>
              </a:buClr>
              <a:buFont typeface="Arial" panose="020B0604020202020204" pitchFamily="34" charset="0"/>
              <a:buChar char="•"/>
            </a:pPr>
            <a:r>
              <a:rPr lang="de-DE" sz="1600" dirty="0">
                <a:solidFill>
                  <a:srgbClr val="002060"/>
                </a:solidFill>
              </a:rPr>
              <a:t>Bis 2.5 </a:t>
            </a:r>
            <a:r>
              <a:rPr lang="de-DE" sz="1600" dirty="0" err="1">
                <a:solidFill>
                  <a:srgbClr val="002060"/>
                </a:solidFill>
              </a:rPr>
              <a:t>Mio</a:t>
            </a:r>
            <a:r>
              <a:rPr lang="de-DE" sz="1600" dirty="0">
                <a:solidFill>
                  <a:srgbClr val="002060"/>
                </a:solidFill>
              </a:rPr>
              <a:t> Euro Beitrag ohne Gesundheitsprüfung</a:t>
            </a: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p:txBody>
      </p:sp>
    </p:spTree>
    <p:extLst>
      <p:ext uri="{BB962C8B-B14F-4D97-AF65-F5344CB8AC3E}">
        <p14:creationId xmlns:p14="http://schemas.microsoft.com/office/powerpoint/2010/main" val="412673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0" name="Rechteck 9"/>
          <p:cNvSpPr/>
          <p:nvPr/>
        </p:nvSpPr>
        <p:spPr>
          <a:xfrm>
            <a:off x="5364088"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1" name="Textfeld 10"/>
          <p:cNvSpPr txBox="1"/>
          <p:nvPr/>
        </p:nvSpPr>
        <p:spPr>
          <a:xfrm>
            <a:off x="5363570"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Planbarkeit</a:t>
            </a:r>
            <a:endParaRPr lang="de-DE" sz="1600" b="1" dirty="0">
              <a:solidFill>
                <a:srgbClr val="0093D0"/>
              </a:solidFill>
            </a:endParaRPr>
          </a:p>
        </p:txBody>
      </p:sp>
      <p:pic>
        <p:nvPicPr>
          <p:cNvPr id="12" name="Picture 2" descr="\\fileserver1.frankfur\homedir$\sld24r\WIN7PROFILE\Desktop\Ablage\Präsentationen\2017\Produktpräsentation WeitBlick\Icons\Vermoegensuebertragu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63320" y="3140968"/>
            <a:ext cx="508505" cy="255731"/>
          </a:xfrm>
          <a:prstGeom prst="rect">
            <a:avLst/>
          </a:prstGeom>
          <a:noFill/>
          <a:extLst>
            <a:ext uri="{909E8E84-426E-40DD-AFC4-6F175D3DCCD1}">
              <a14:hiddenFill xmlns:a14="http://schemas.microsoft.com/office/drawing/2010/main">
                <a:solidFill>
                  <a:srgbClr val="FFFFFF"/>
                </a:solidFill>
              </a14:hiddenFill>
            </a:ext>
          </a:extLst>
        </p:spPr>
      </p:pic>
      <p:sp>
        <p:nvSpPr>
          <p:cNvPr id="13" name="Inhaltsplatzhalter 1"/>
          <p:cNvSpPr txBox="1">
            <a:spLocks/>
          </p:cNvSpPr>
          <p:nvPr/>
        </p:nvSpPr>
        <p:spPr>
          <a:xfrm>
            <a:off x="6127063" y="3140968"/>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Vermögensübertragung</a:t>
            </a:r>
          </a:p>
        </p:txBody>
      </p:sp>
      <p:sp>
        <p:nvSpPr>
          <p:cNvPr id="16" name="Rechteck 15"/>
          <p:cNvSpPr/>
          <p:nvPr/>
        </p:nvSpPr>
        <p:spPr>
          <a:xfrm>
            <a:off x="5730720" y="3402528"/>
            <a:ext cx="3170120" cy="2926543"/>
          </a:xfrm>
          <a:prstGeom prst="rect">
            <a:avLst/>
          </a:prstGeom>
        </p:spPr>
        <p:txBody>
          <a:bodyPr wrap="square" lIns="0" tIns="216000" rIns="0" bIns="0" anchor="b" anchorCtr="0">
            <a:spAutoFit/>
          </a:bodyPr>
          <a:lstStyle/>
          <a:p>
            <a:pPr marL="285750" lvl="2" indent="-285750">
              <a:buClr>
                <a:srgbClr val="F1CA00"/>
              </a:buClr>
              <a:buFont typeface="Arial" panose="020B0604020202020204" pitchFamily="34" charset="0"/>
              <a:buChar char="•"/>
            </a:pPr>
            <a:r>
              <a:rPr lang="de-DE" sz="1600" b="1" dirty="0">
                <a:solidFill>
                  <a:srgbClr val="002060"/>
                </a:solidFill>
              </a:rPr>
              <a:t>Family Option </a:t>
            </a:r>
            <a:r>
              <a:rPr lang="de-DE" sz="1600" dirty="0">
                <a:solidFill>
                  <a:srgbClr val="002060"/>
                </a:solidFill>
              </a:rPr>
              <a:t>ermöglicht die generationsübergreifende Finanzplanung</a:t>
            </a:r>
          </a:p>
          <a:p>
            <a:pPr marL="285750" lvl="2" indent="-285750">
              <a:buClr>
                <a:srgbClr val="F1CA00"/>
              </a:buClr>
              <a:buFont typeface="Arial" panose="020B0604020202020204" pitchFamily="34" charset="0"/>
              <a:buChar char="•"/>
            </a:pPr>
            <a:r>
              <a:rPr lang="de-DE" sz="1600" b="1" dirty="0">
                <a:solidFill>
                  <a:srgbClr val="002060"/>
                </a:solidFill>
              </a:rPr>
              <a:t>Steueroptimierte </a:t>
            </a:r>
            <a:r>
              <a:rPr lang="de-DE" sz="1600" dirty="0">
                <a:solidFill>
                  <a:srgbClr val="002060"/>
                </a:solidFill>
              </a:rPr>
              <a:t>Übertragung</a:t>
            </a:r>
            <a:r>
              <a:rPr lang="de-DE" sz="1600" b="1" dirty="0">
                <a:solidFill>
                  <a:srgbClr val="002060"/>
                </a:solidFill>
              </a:rPr>
              <a:t> </a:t>
            </a:r>
            <a:r>
              <a:rPr lang="de-DE" sz="1600" dirty="0">
                <a:solidFill>
                  <a:srgbClr val="002060"/>
                </a:solidFill>
              </a:rPr>
              <a:t>von Vermögen zwischen Generationen über die Option zwei Versicherungsnehmer</a:t>
            </a:r>
          </a:p>
          <a:p>
            <a:pPr marL="285750" lvl="2" indent="-285750">
              <a:buClr>
                <a:srgbClr val="F1CA00"/>
              </a:buClr>
              <a:buFont typeface="Arial" panose="020B0604020202020204" pitchFamily="34" charset="0"/>
              <a:buChar char="•"/>
            </a:pPr>
            <a:r>
              <a:rPr lang="de-DE" sz="1600" b="1" dirty="0">
                <a:solidFill>
                  <a:srgbClr val="002060"/>
                </a:solidFill>
              </a:rPr>
              <a:t>Absicherung</a:t>
            </a:r>
            <a:r>
              <a:rPr lang="de-DE" sz="1600" dirty="0">
                <a:solidFill>
                  <a:srgbClr val="002060"/>
                </a:solidFill>
              </a:rPr>
              <a:t> verbundener Leben durch die Vertrags-gestaltung mit zwei versicherten Personen</a:t>
            </a:r>
          </a:p>
        </p:txBody>
      </p:sp>
    </p:spTree>
    <p:extLst>
      <p:ext uri="{BB962C8B-B14F-4D97-AF65-F5344CB8AC3E}">
        <p14:creationId xmlns:p14="http://schemas.microsoft.com/office/powerpoint/2010/main" val="252378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9" name="Rechteck 28"/>
          <p:cNvSpPr/>
          <p:nvPr/>
        </p:nvSpPr>
        <p:spPr>
          <a:xfrm>
            <a:off x="354930" y="1895130"/>
            <a:ext cx="8460976" cy="4477836"/>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smtClean="0">
                <a:solidFill>
                  <a:srgbClr val="F1CA00"/>
                </a:solidFill>
              </a:rPr>
              <a:t>Fallbeispiel </a:t>
            </a:r>
            <a:r>
              <a:rPr lang="de-DE" sz="1800" dirty="0">
                <a:solidFill>
                  <a:srgbClr val="F1CA00"/>
                </a:solidFill>
              </a:rPr>
              <a:t> </a:t>
            </a:r>
            <a:r>
              <a:rPr lang="de-DE" sz="1800" dirty="0" smtClean="0">
                <a:solidFill>
                  <a:srgbClr val="F1CA00"/>
                </a:solidFill>
              </a:rPr>
              <a:t>– Schenkung an volljähriges Kind</a:t>
            </a:r>
            <a:endParaRPr lang="de-DE" sz="1800" dirty="0">
              <a:solidFill>
                <a:srgbClr val="F1CA00"/>
              </a:solidFill>
            </a:endParaRPr>
          </a:p>
          <a:p>
            <a:endParaRPr lang="de-DE" sz="1800" dirty="0">
              <a:solidFill>
                <a:srgbClr val="F1CA00"/>
              </a:solidFill>
            </a:endParaRPr>
          </a:p>
        </p:txBody>
      </p:sp>
      <p:sp>
        <p:nvSpPr>
          <p:cNvPr id="24" name="Rechteck 23"/>
          <p:cNvSpPr/>
          <p:nvPr/>
        </p:nvSpPr>
        <p:spPr>
          <a:xfrm>
            <a:off x="3564336"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Versicherte</a:t>
            </a:r>
            <a:r>
              <a:rPr lang="en-US" sz="1400" dirty="0">
                <a:solidFill>
                  <a:srgbClr val="0C2F6E"/>
                </a:solidFill>
              </a:rPr>
              <a:t> Person (VP)/</a:t>
            </a:r>
          </a:p>
          <a:p>
            <a:pPr marL="0" lvl="2">
              <a:buClr>
                <a:srgbClr val="F1CA00"/>
              </a:buClr>
            </a:pPr>
            <a:r>
              <a:rPr lang="en-US" sz="1400" dirty="0" err="1">
                <a:solidFill>
                  <a:srgbClr val="0C2F6E"/>
                </a:solidFill>
              </a:rPr>
              <a:t>Beitragszahler</a:t>
            </a:r>
            <a:r>
              <a:rPr lang="en-US" sz="1400" dirty="0">
                <a:solidFill>
                  <a:srgbClr val="0C2F6E"/>
                </a:solidFill>
              </a:rPr>
              <a:t> (BZ):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VP/BZ:  	</a:t>
            </a:r>
            <a:r>
              <a:rPr lang="en-US" sz="1400" dirty="0" err="1">
                <a:solidFill>
                  <a:srgbClr val="0C2F6E"/>
                </a:solidFill>
              </a:rPr>
              <a:t>Vater</a:t>
            </a:r>
            <a:endParaRPr lang="en-US" sz="1400" dirty="0">
              <a:solidFill>
                <a:srgbClr val="0C2F6E"/>
              </a:solidFill>
            </a:endParaRPr>
          </a:p>
        </p:txBody>
      </p:sp>
      <p:sp>
        <p:nvSpPr>
          <p:cNvPr id="26" name="Rechteck 25"/>
          <p:cNvSpPr/>
          <p:nvPr/>
        </p:nvSpPr>
        <p:spPr>
          <a:xfrm>
            <a:off x="6588672"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Bezugsberechtiger</a:t>
            </a:r>
            <a:r>
              <a:rPr lang="en-US" sz="1400" dirty="0">
                <a:solidFill>
                  <a:srgbClr val="0C2F6E"/>
                </a:solidFill>
              </a:rPr>
              <a:t> </a:t>
            </a:r>
          </a:p>
          <a:p>
            <a:pPr marL="0" lvl="2">
              <a:buClr>
                <a:srgbClr val="F1CA00"/>
              </a:buClr>
            </a:pPr>
            <a:r>
              <a:rPr lang="en-US" sz="1400" dirty="0" err="1">
                <a:solidFill>
                  <a:srgbClr val="0C2F6E"/>
                </a:solidFill>
              </a:rPr>
              <a:t>im</a:t>
            </a:r>
            <a:r>
              <a:rPr lang="en-US" sz="1400" dirty="0">
                <a:solidFill>
                  <a:srgbClr val="0C2F6E"/>
                </a:solidFill>
              </a:rPr>
              <a:t> </a:t>
            </a:r>
            <a:r>
              <a:rPr lang="en-US" sz="1400" dirty="0" err="1">
                <a:solidFill>
                  <a:srgbClr val="0C2F6E"/>
                </a:solidFill>
              </a:rPr>
              <a:t>Todesfall</a:t>
            </a:r>
            <a:r>
              <a:rPr lang="en-US" sz="1400" dirty="0">
                <a:solidFill>
                  <a:srgbClr val="0C2F6E"/>
                </a:solidFill>
              </a:rPr>
              <a:t>: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Kind</a:t>
            </a:r>
          </a:p>
        </p:txBody>
      </p:sp>
      <p:pic>
        <p:nvPicPr>
          <p:cNvPr id="27" name="Grafik 26"/>
          <p:cNvPicPr/>
          <p:nvPr/>
        </p:nvPicPr>
        <p:blipFill>
          <a:blip r:embed="rId4" cstate="print">
            <a:extLst>
              <a:ext uri="{28A0092B-C50C-407E-A947-70E740481C1C}">
                <a14:useLocalDpi xmlns:a14="http://schemas.microsoft.com/office/drawing/2010/main" val="0"/>
              </a:ext>
            </a:extLst>
          </a:blip>
          <a:stretch>
            <a:fillRect/>
          </a:stretch>
        </p:blipFill>
        <p:spPr>
          <a:xfrm>
            <a:off x="7956376" y="2461606"/>
            <a:ext cx="420881" cy="535346"/>
          </a:xfrm>
          <a:prstGeom prst="rect">
            <a:avLst/>
          </a:prstGeom>
        </p:spPr>
      </p:pic>
      <p:pic>
        <p:nvPicPr>
          <p:cNvPr id="51" name="Grafik 50"/>
          <p:cNvPicPr/>
          <p:nvPr/>
        </p:nvPicPr>
        <p:blipFill>
          <a:blip r:embed="rId4" cstate="print">
            <a:extLst>
              <a:ext uri="{28A0092B-C50C-407E-A947-70E740481C1C}">
                <a14:useLocalDpi xmlns:a14="http://schemas.microsoft.com/office/drawing/2010/main" val="0"/>
              </a:ext>
            </a:extLst>
          </a:blip>
          <a:stretch>
            <a:fillRect/>
          </a:stretch>
        </p:blipFill>
        <p:spPr>
          <a:xfrm>
            <a:off x="2555776" y="2461606"/>
            <a:ext cx="420881" cy="535346"/>
          </a:xfrm>
          <a:prstGeom prst="rect">
            <a:avLst/>
          </a:prstGeom>
        </p:spPr>
      </p:pic>
      <p:pic>
        <p:nvPicPr>
          <p:cNvPr id="56" name="Grafik 55"/>
          <p:cNvPicPr/>
          <p:nvPr/>
        </p:nvPicPr>
        <p:blipFill>
          <a:blip r:embed="rId5" cstate="print">
            <a:extLst>
              <a:ext uri="{28A0092B-C50C-407E-A947-70E740481C1C}">
                <a14:useLocalDpi xmlns:a14="http://schemas.microsoft.com/office/drawing/2010/main" val="0"/>
              </a:ext>
            </a:extLst>
          </a:blip>
          <a:stretch>
            <a:fillRect/>
          </a:stretch>
        </p:blipFill>
        <p:spPr>
          <a:xfrm>
            <a:off x="5587027" y="2461606"/>
            <a:ext cx="420881" cy="535346"/>
          </a:xfrm>
          <a:prstGeom prst="rect">
            <a:avLst/>
          </a:prstGeom>
        </p:spPr>
      </p:pic>
      <p:cxnSp>
        <p:nvCxnSpPr>
          <p:cNvPr id="58" name="Gerade Verbindung 57"/>
          <p:cNvCxnSpPr/>
          <p:nvPr/>
        </p:nvCxnSpPr>
        <p:spPr>
          <a:xfrm>
            <a:off x="533084" y="4005064"/>
            <a:ext cx="8142854" cy="0"/>
          </a:xfrm>
          <a:prstGeom prst="line">
            <a:avLst/>
          </a:prstGeom>
        </p:spPr>
        <p:style>
          <a:lnRef idx="1">
            <a:schemeClr val="accent1"/>
          </a:lnRef>
          <a:fillRef idx="0">
            <a:schemeClr val="accent1"/>
          </a:fillRef>
          <a:effectRef idx="0">
            <a:schemeClr val="accent1"/>
          </a:effectRef>
          <a:fontRef idx="minor">
            <a:schemeClr val="tx1"/>
          </a:fontRef>
        </p:style>
      </p:cxnSp>
      <p:sp>
        <p:nvSpPr>
          <p:cNvPr id="59" name="Rechteck 58"/>
          <p:cNvSpPr/>
          <p:nvPr/>
        </p:nvSpPr>
        <p:spPr>
          <a:xfrm>
            <a:off x="533084" y="3861048"/>
            <a:ext cx="8282822" cy="1079884"/>
          </a:xfrm>
          <a:prstGeom prst="rect">
            <a:avLst/>
          </a:prstGeom>
        </p:spPr>
        <p:txBody>
          <a:bodyPr wrap="square" lIns="0" tIns="216000" rIns="0" bIns="0" anchor="b" anchorCtr="0">
            <a:spAutoFit/>
          </a:bodyPr>
          <a:lstStyle/>
          <a:p>
            <a:pPr marL="0" lvl="2">
              <a:buClr>
                <a:srgbClr val="F1CA00"/>
              </a:buClr>
            </a:pPr>
            <a:r>
              <a:rPr lang="de-DE" sz="1400" b="1" dirty="0">
                <a:solidFill>
                  <a:srgbClr val="002663"/>
                </a:solidFill>
              </a:rPr>
              <a:t>Vorteil der Konstellation: </a:t>
            </a:r>
          </a:p>
          <a:p>
            <a:pPr marL="285750" lvl="2" indent="-285750">
              <a:buClr>
                <a:srgbClr val="F1CA00"/>
              </a:buClr>
              <a:buFont typeface="Arial" panose="020B0604020202020204" pitchFamily="34" charset="0"/>
              <a:buChar char="•"/>
            </a:pPr>
            <a:r>
              <a:rPr lang="de-DE" sz="1400" dirty="0">
                <a:solidFill>
                  <a:srgbClr val="002663"/>
                </a:solidFill>
              </a:rPr>
              <a:t>Im Rahmen der Freibeträge steuerfreie Schenkung bei Vertragsbeginn</a:t>
            </a:r>
          </a:p>
          <a:p>
            <a:pPr marL="285750" lvl="2" indent="-285750">
              <a:buClr>
                <a:srgbClr val="F1CA00"/>
              </a:buClr>
              <a:buFont typeface="Arial" panose="020B0604020202020204" pitchFamily="34" charset="0"/>
              <a:buChar char="•"/>
            </a:pPr>
            <a:r>
              <a:rPr lang="de-DE" sz="1400" dirty="0">
                <a:solidFill>
                  <a:srgbClr val="002663"/>
                </a:solidFill>
              </a:rPr>
              <a:t>Bei Tod des Vaters fallen weder Kapitalertrag- noch Erbschaftsteuer an</a:t>
            </a:r>
          </a:p>
          <a:p>
            <a:pPr marL="0" lvl="2">
              <a:buClr>
                <a:srgbClr val="F1CA00"/>
              </a:buClr>
            </a:pPr>
            <a:endParaRPr lang="en-US" sz="1400" dirty="0">
              <a:solidFill>
                <a:srgbClr val="0C2F6E"/>
              </a:solidFill>
            </a:endParaRPr>
          </a:p>
        </p:txBody>
      </p:sp>
      <p:sp>
        <p:nvSpPr>
          <p:cNvPr id="63" name="Rechteck 62"/>
          <p:cNvSpPr/>
          <p:nvPr/>
        </p:nvSpPr>
        <p:spPr>
          <a:xfrm>
            <a:off x="540000" y="1772816"/>
            <a:ext cx="2670763" cy="1295327"/>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Versicherungsnehmer</a:t>
            </a:r>
            <a:r>
              <a:rPr lang="en-US" sz="1400" dirty="0">
                <a:solidFill>
                  <a:srgbClr val="0C2F6E"/>
                </a:solidFill>
              </a:rPr>
              <a:t> (VN):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		</a:t>
            </a:r>
          </a:p>
          <a:p>
            <a:pPr marL="0" lvl="2">
              <a:buClr>
                <a:srgbClr val="F1CA00"/>
              </a:buClr>
            </a:pPr>
            <a:r>
              <a:rPr lang="en-US" sz="1400" dirty="0">
                <a:solidFill>
                  <a:srgbClr val="0C2F6E"/>
                </a:solidFill>
              </a:rPr>
              <a:t>VN: 	Kind</a:t>
            </a:r>
          </a:p>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volljährig</a:t>
            </a:r>
            <a:r>
              <a:rPr lang="en-US" sz="1050" dirty="0">
                <a:solidFill>
                  <a:srgbClr val="0C2F6E"/>
                </a:solidFill>
              </a:rPr>
              <a:t>)</a:t>
            </a:r>
          </a:p>
        </p:txBody>
      </p:sp>
    </p:spTree>
    <p:extLst>
      <p:ext uri="{BB962C8B-B14F-4D97-AF65-F5344CB8AC3E}">
        <p14:creationId xmlns:p14="http://schemas.microsoft.com/office/powerpoint/2010/main" val="314367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9" name="Rechteck 28"/>
          <p:cNvSpPr/>
          <p:nvPr/>
        </p:nvSpPr>
        <p:spPr>
          <a:xfrm>
            <a:off x="354930" y="1895130"/>
            <a:ext cx="8460976" cy="4477836"/>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smtClean="0">
                <a:solidFill>
                  <a:srgbClr val="F1CA00"/>
                </a:solidFill>
              </a:rPr>
              <a:t>Fallbeispiel  – Schenkung an volljähriges Kind (mit Kontrolle)</a:t>
            </a:r>
            <a:endParaRPr lang="de-DE" sz="1800" dirty="0">
              <a:solidFill>
                <a:srgbClr val="F1CA00"/>
              </a:solidFill>
            </a:endParaRPr>
          </a:p>
          <a:p>
            <a:endParaRPr lang="de-DE" sz="1800" dirty="0">
              <a:solidFill>
                <a:srgbClr val="F1CA00"/>
              </a:solidFill>
            </a:endParaRPr>
          </a:p>
        </p:txBody>
      </p:sp>
      <p:sp>
        <p:nvSpPr>
          <p:cNvPr id="31" name="Rechteck 30"/>
          <p:cNvSpPr/>
          <p:nvPr/>
        </p:nvSpPr>
        <p:spPr>
          <a:xfrm>
            <a:off x="3564336"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Versicherte</a:t>
            </a:r>
            <a:r>
              <a:rPr lang="en-US" sz="1400" dirty="0">
                <a:solidFill>
                  <a:srgbClr val="0C2F6E"/>
                </a:solidFill>
              </a:rPr>
              <a:t> Person (VP)/</a:t>
            </a:r>
          </a:p>
          <a:p>
            <a:pPr marL="0" lvl="2">
              <a:buClr>
                <a:srgbClr val="F1CA00"/>
              </a:buClr>
            </a:pPr>
            <a:r>
              <a:rPr lang="en-US" sz="1400" dirty="0" err="1">
                <a:solidFill>
                  <a:srgbClr val="0C2F6E"/>
                </a:solidFill>
              </a:rPr>
              <a:t>Beitragszahler</a:t>
            </a:r>
            <a:r>
              <a:rPr lang="en-US" sz="1400" dirty="0">
                <a:solidFill>
                  <a:srgbClr val="0C2F6E"/>
                </a:solidFill>
              </a:rPr>
              <a:t> (BZ):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VP/BZ:  	Mutter</a:t>
            </a:r>
          </a:p>
        </p:txBody>
      </p:sp>
      <p:sp>
        <p:nvSpPr>
          <p:cNvPr id="32" name="Rechteck 31"/>
          <p:cNvSpPr/>
          <p:nvPr/>
        </p:nvSpPr>
        <p:spPr>
          <a:xfrm>
            <a:off x="6588672"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Bezugsberechtiger</a:t>
            </a:r>
            <a:r>
              <a:rPr lang="en-US" sz="1400" dirty="0">
                <a:solidFill>
                  <a:srgbClr val="0C2F6E"/>
                </a:solidFill>
              </a:rPr>
              <a:t> </a:t>
            </a:r>
          </a:p>
          <a:p>
            <a:pPr marL="0" lvl="2">
              <a:buClr>
                <a:srgbClr val="F1CA00"/>
              </a:buClr>
            </a:pPr>
            <a:r>
              <a:rPr lang="en-US" sz="1400" dirty="0" err="1">
                <a:solidFill>
                  <a:srgbClr val="0C2F6E"/>
                </a:solidFill>
              </a:rPr>
              <a:t>im</a:t>
            </a:r>
            <a:r>
              <a:rPr lang="en-US" sz="1400" dirty="0">
                <a:solidFill>
                  <a:srgbClr val="0C2F6E"/>
                </a:solidFill>
              </a:rPr>
              <a:t> </a:t>
            </a:r>
            <a:r>
              <a:rPr lang="en-US" sz="1400" dirty="0" err="1">
                <a:solidFill>
                  <a:srgbClr val="0C2F6E"/>
                </a:solidFill>
              </a:rPr>
              <a:t>Todesfall</a:t>
            </a:r>
            <a:r>
              <a:rPr lang="en-US" sz="1400" dirty="0">
                <a:solidFill>
                  <a:srgbClr val="0C2F6E"/>
                </a:solidFill>
              </a:rPr>
              <a:t>: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Kind</a:t>
            </a:r>
          </a:p>
        </p:txBody>
      </p:sp>
      <p:pic>
        <p:nvPicPr>
          <p:cNvPr id="33" name="Grafik 32"/>
          <p:cNvPicPr/>
          <p:nvPr/>
        </p:nvPicPr>
        <p:blipFill>
          <a:blip r:embed="rId4" cstate="print">
            <a:extLst>
              <a:ext uri="{28A0092B-C50C-407E-A947-70E740481C1C}">
                <a14:useLocalDpi xmlns:a14="http://schemas.microsoft.com/office/drawing/2010/main" val="0"/>
              </a:ext>
            </a:extLst>
          </a:blip>
          <a:stretch>
            <a:fillRect/>
          </a:stretch>
        </p:blipFill>
        <p:spPr>
          <a:xfrm>
            <a:off x="7956376" y="2461370"/>
            <a:ext cx="420881" cy="535346"/>
          </a:xfrm>
          <a:prstGeom prst="rect">
            <a:avLst/>
          </a:prstGeom>
        </p:spPr>
      </p:pic>
      <p:pic>
        <p:nvPicPr>
          <p:cNvPr id="40" name="Grafik 39"/>
          <p:cNvPicPr/>
          <p:nvPr/>
        </p:nvPicPr>
        <p:blipFill>
          <a:blip r:embed="rId4" cstate="print">
            <a:extLst>
              <a:ext uri="{28A0092B-C50C-407E-A947-70E740481C1C}">
                <a14:useLocalDpi xmlns:a14="http://schemas.microsoft.com/office/drawing/2010/main" val="0"/>
              </a:ext>
            </a:extLst>
          </a:blip>
          <a:stretch>
            <a:fillRect/>
          </a:stretch>
        </p:blipFill>
        <p:spPr>
          <a:xfrm>
            <a:off x="2555776" y="2461370"/>
            <a:ext cx="420881" cy="535346"/>
          </a:xfrm>
          <a:prstGeom prst="rect">
            <a:avLst/>
          </a:prstGeom>
        </p:spPr>
      </p:pic>
      <p:sp>
        <p:nvSpPr>
          <p:cNvPr id="41" name="Rechteck 40"/>
          <p:cNvSpPr/>
          <p:nvPr/>
        </p:nvSpPr>
        <p:spPr>
          <a:xfrm>
            <a:off x="540000" y="1772816"/>
            <a:ext cx="2670763" cy="1295327"/>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Versicherungsnehmer</a:t>
            </a:r>
            <a:r>
              <a:rPr lang="en-US" sz="1400" dirty="0">
                <a:solidFill>
                  <a:srgbClr val="0C2F6E"/>
                </a:solidFill>
              </a:rPr>
              <a:t> (VN):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VN 1: 	Mutter</a:t>
            </a:r>
          </a:p>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Anteil</a:t>
            </a:r>
            <a:r>
              <a:rPr lang="en-US" sz="1050" dirty="0">
                <a:solidFill>
                  <a:srgbClr val="0C2F6E"/>
                </a:solidFill>
              </a:rPr>
              <a:t> 1 </a:t>
            </a:r>
            <a:r>
              <a:rPr lang="en-US" sz="1050" dirty="0" err="1">
                <a:solidFill>
                  <a:srgbClr val="0C2F6E"/>
                </a:solidFill>
              </a:rPr>
              <a:t>Prozent</a:t>
            </a:r>
            <a:r>
              <a:rPr lang="en-US" sz="1050" dirty="0">
                <a:solidFill>
                  <a:srgbClr val="0C2F6E"/>
                </a:solidFill>
              </a:rPr>
              <a:t>)</a:t>
            </a:r>
          </a:p>
        </p:txBody>
      </p:sp>
      <p:sp>
        <p:nvSpPr>
          <p:cNvPr id="46" name="Rechteck 45"/>
          <p:cNvSpPr/>
          <p:nvPr/>
        </p:nvSpPr>
        <p:spPr>
          <a:xfrm>
            <a:off x="533084" y="2834445"/>
            <a:ext cx="2670763" cy="810579"/>
          </a:xfrm>
          <a:prstGeom prst="rect">
            <a:avLst/>
          </a:prstGeom>
        </p:spPr>
        <p:txBody>
          <a:bodyPr wrap="square" lIns="0" tIns="216000" rIns="0" bIns="0" anchor="b" anchorCtr="0">
            <a:spAutoFit/>
          </a:bodyPr>
          <a:lstStyle/>
          <a:p>
            <a:pPr marL="0" lvl="2">
              <a:buClr>
                <a:srgbClr val="F1CA00"/>
              </a:buClr>
            </a:pPr>
            <a:r>
              <a:rPr lang="en-US" sz="1400" dirty="0">
                <a:solidFill>
                  <a:srgbClr val="0C2F6E"/>
                </a:solidFill>
              </a:rPr>
              <a:t>VN 2: 	Kind</a:t>
            </a:r>
          </a:p>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volljährig</a:t>
            </a:r>
            <a:r>
              <a:rPr lang="en-US" sz="1050" dirty="0">
                <a:solidFill>
                  <a:srgbClr val="0C2F6E"/>
                </a:solidFill>
              </a:rPr>
              <a:t>,</a:t>
            </a:r>
          </a:p>
          <a:p>
            <a:pPr marL="0" lvl="2">
              <a:buClr>
                <a:srgbClr val="F1CA00"/>
              </a:buClr>
            </a:pPr>
            <a:r>
              <a:rPr lang="en-US" sz="1050" dirty="0">
                <a:solidFill>
                  <a:srgbClr val="0C2F6E"/>
                </a:solidFill>
              </a:rPr>
              <a:t>	</a:t>
            </a:r>
            <a:r>
              <a:rPr lang="en-US" sz="1050" dirty="0" err="1">
                <a:solidFill>
                  <a:srgbClr val="0C2F6E"/>
                </a:solidFill>
              </a:rPr>
              <a:t>Anteil</a:t>
            </a:r>
            <a:r>
              <a:rPr lang="en-US" sz="1050" dirty="0">
                <a:solidFill>
                  <a:srgbClr val="0C2F6E"/>
                </a:solidFill>
              </a:rPr>
              <a:t> 99 </a:t>
            </a:r>
            <a:r>
              <a:rPr lang="en-US" sz="1050" dirty="0" err="1">
                <a:solidFill>
                  <a:srgbClr val="0C2F6E"/>
                </a:solidFill>
              </a:rPr>
              <a:t>Prozent</a:t>
            </a:r>
            <a:r>
              <a:rPr lang="en-US" sz="1050" dirty="0">
                <a:solidFill>
                  <a:srgbClr val="0C2F6E"/>
                </a:solidFill>
              </a:rPr>
              <a:t>)</a:t>
            </a:r>
          </a:p>
        </p:txBody>
      </p:sp>
      <p:pic>
        <p:nvPicPr>
          <p:cNvPr id="48" name="Grafik 47"/>
          <p:cNvPicPr/>
          <p:nvPr/>
        </p:nvPicPr>
        <p:blipFill>
          <a:blip r:embed="rId5" cstate="print">
            <a:extLst>
              <a:ext uri="{28A0092B-C50C-407E-A947-70E740481C1C}">
                <a14:useLocalDpi xmlns:a14="http://schemas.microsoft.com/office/drawing/2010/main" val="0"/>
              </a:ext>
            </a:extLst>
          </a:blip>
          <a:stretch>
            <a:fillRect/>
          </a:stretch>
        </p:blipFill>
        <p:spPr>
          <a:xfrm>
            <a:off x="2555776" y="3181686"/>
            <a:ext cx="420881" cy="535346"/>
          </a:xfrm>
          <a:prstGeom prst="rect">
            <a:avLst/>
          </a:prstGeom>
        </p:spPr>
      </p:pic>
      <p:pic>
        <p:nvPicPr>
          <p:cNvPr id="50" name="Grafik 49"/>
          <p:cNvPicPr/>
          <p:nvPr/>
        </p:nvPicPr>
        <p:blipFill>
          <a:blip r:embed="rId5" cstate="print">
            <a:extLst>
              <a:ext uri="{28A0092B-C50C-407E-A947-70E740481C1C}">
                <a14:useLocalDpi xmlns:a14="http://schemas.microsoft.com/office/drawing/2010/main" val="0"/>
              </a:ext>
            </a:extLst>
          </a:blip>
          <a:stretch>
            <a:fillRect/>
          </a:stretch>
        </p:blipFill>
        <p:spPr>
          <a:xfrm>
            <a:off x="5587027" y="2461370"/>
            <a:ext cx="420881" cy="535346"/>
          </a:xfrm>
          <a:prstGeom prst="rect">
            <a:avLst/>
          </a:prstGeom>
        </p:spPr>
      </p:pic>
      <p:cxnSp>
        <p:nvCxnSpPr>
          <p:cNvPr id="52" name="Gerade Verbindung 51"/>
          <p:cNvCxnSpPr/>
          <p:nvPr/>
        </p:nvCxnSpPr>
        <p:spPr>
          <a:xfrm>
            <a:off x="533084" y="4005064"/>
            <a:ext cx="8142854"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hteck 14"/>
          <p:cNvSpPr/>
          <p:nvPr/>
        </p:nvSpPr>
        <p:spPr>
          <a:xfrm>
            <a:off x="533084" y="3861048"/>
            <a:ext cx="8282822" cy="2587989"/>
          </a:xfrm>
          <a:prstGeom prst="rect">
            <a:avLst/>
          </a:prstGeom>
        </p:spPr>
        <p:txBody>
          <a:bodyPr wrap="square" lIns="0" tIns="216000" rIns="0" bIns="0" anchor="b" anchorCtr="0">
            <a:spAutoFit/>
          </a:bodyPr>
          <a:lstStyle/>
          <a:p>
            <a:pPr marL="0" lvl="2">
              <a:buClr>
                <a:srgbClr val="F1CA00"/>
              </a:buClr>
            </a:pPr>
            <a:r>
              <a:rPr lang="de-DE" sz="1400" b="1" dirty="0">
                <a:solidFill>
                  <a:srgbClr val="002663"/>
                </a:solidFill>
              </a:rPr>
              <a:t>Vorteil der Konstellation: </a:t>
            </a:r>
          </a:p>
          <a:p>
            <a:pPr marL="285750" lvl="2" indent="-285750">
              <a:buClr>
                <a:srgbClr val="F1CA00"/>
              </a:buClr>
              <a:buFont typeface="Arial" panose="020B0604020202020204" pitchFamily="34" charset="0"/>
              <a:buChar char="•"/>
            </a:pPr>
            <a:r>
              <a:rPr lang="de-DE" sz="1400" dirty="0">
                <a:solidFill>
                  <a:srgbClr val="002663"/>
                </a:solidFill>
              </a:rPr>
              <a:t>Im Rahmen der Freibeträge (400.000 € bei Mutter-&gt; Kind) steuerfreie Schenkung bei Vertragsbeginn</a:t>
            </a:r>
          </a:p>
          <a:p>
            <a:pPr marL="285750" lvl="2" indent="-285750">
              <a:buClr>
                <a:srgbClr val="F1CA00"/>
              </a:buClr>
              <a:buFont typeface="Arial" panose="020B0604020202020204" pitchFamily="34" charset="0"/>
              <a:buChar char="•"/>
            </a:pPr>
            <a:r>
              <a:rPr lang="de-DE" sz="1400" dirty="0">
                <a:solidFill>
                  <a:srgbClr val="002663"/>
                </a:solidFill>
              </a:rPr>
              <a:t>Bei Tod der Mutter sind 99% der Leistung </a:t>
            </a:r>
            <a:r>
              <a:rPr lang="de-DE" sz="1400" dirty="0" err="1">
                <a:solidFill>
                  <a:srgbClr val="002663"/>
                </a:solidFill>
              </a:rPr>
              <a:t>kapitalertrag</a:t>
            </a:r>
            <a:r>
              <a:rPr lang="de-DE" sz="1400" dirty="0">
                <a:solidFill>
                  <a:srgbClr val="002663"/>
                </a:solidFill>
              </a:rPr>
              <a:t>- und erbschaftsteuerfrei </a:t>
            </a:r>
          </a:p>
          <a:p>
            <a:pPr marL="285750" lvl="2" indent="-285750">
              <a:buClr>
                <a:srgbClr val="F1CA00"/>
              </a:buClr>
              <a:buFont typeface="Arial" panose="020B0604020202020204" pitchFamily="34" charset="0"/>
              <a:buChar char="•"/>
            </a:pPr>
            <a:r>
              <a:rPr lang="de-DE" sz="1400" dirty="0">
                <a:solidFill>
                  <a:srgbClr val="002663"/>
                </a:solidFill>
              </a:rPr>
              <a:t>Kapitalertragsteuer fällt nur bei Ablauf (sinnvollerweise </a:t>
            </a:r>
            <a:r>
              <a:rPr lang="de-DE" sz="1400" dirty="0" err="1">
                <a:solidFill>
                  <a:srgbClr val="002663"/>
                </a:solidFill>
              </a:rPr>
              <a:t>Endalter</a:t>
            </a:r>
            <a:r>
              <a:rPr lang="de-DE" sz="1400" dirty="0">
                <a:solidFill>
                  <a:srgbClr val="002663"/>
                </a:solidFill>
              </a:rPr>
              <a:t> 100 bei Ablauf) oder Teilauszahlung an</a:t>
            </a:r>
          </a:p>
          <a:p>
            <a:pPr marL="285750" lvl="2" indent="-285750">
              <a:buClr>
                <a:srgbClr val="F1CA00"/>
              </a:buClr>
              <a:buFont typeface="Arial" panose="020B0604020202020204" pitchFamily="34" charset="0"/>
              <a:buChar char="•"/>
            </a:pPr>
            <a:r>
              <a:rPr lang="de-DE" sz="1400" dirty="0">
                <a:solidFill>
                  <a:srgbClr val="002663"/>
                </a:solidFill>
              </a:rPr>
              <a:t>Trotz Schenkung hat die Mutter weiterhin die Kontrolle über das Kapital. Sie muss bei jeder Auszahlung zustimmen</a:t>
            </a:r>
          </a:p>
          <a:p>
            <a:pPr marL="285750" lvl="2" indent="-285750">
              <a:buClr>
                <a:srgbClr val="F1CA00"/>
              </a:buClr>
              <a:buFont typeface="Arial" panose="020B0604020202020204" pitchFamily="34" charset="0"/>
              <a:buChar char="•"/>
            </a:pPr>
            <a:r>
              <a:rPr lang="de-DE" sz="1400" dirty="0">
                <a:solidFill>
                  <a:srgbClr val="002663"/>
                </a:solidFill>
              </a:rPr>
              <a:t>Somit ist sichergestellt, dass das Vermögen erst bei Tod der Mutter auf die nächste Generation übergeht</a:t>
            </a:r>
          </a:p>
          <a:p>
            <a:pPr marL="285750" lvl="2" indent="-285750">
              <a:buClr>
                <a:srgbClr val="F1CA00"/>
              </a:buClr>
              <a:buFont typeface="Arial" panose="020B0604020202020204" pitchFamily="34" charset="0"/>
              <a:buChar char="•"/>
            </a:pPr>
            <a:r>
              <a:rPr lang="de-DE" sz="1400" dirty="0">
                <a:solidFill>
                  <a:srgbClr val="002663"/>
                </a:solidFill>
              </a:rPr>
              <a:t>Nach 10 Jahren gilt der Freibetrag von 400.000 € neu und der Vorgang kann erneut stattfinden</a:t>
            </a:r>
          </a:p>
          <a:p>
            <a:pPr marL="0" lvl="2">
              <a:buClr>
                <a:srgbClr val="F1CA00"/>
              </a:buClr>
            </a:pPr>
            <a:endParaRPr lang="en-US" sz="1400" dirty="0">
              <a:solidFill>
                <a:srgbClr val="0C2F6E"/>
              </a:solidFill>
            </a:endParaRPr>
          </a:p>
        </p:txBody>
      </p:sp>
    </p:spTree>
    <p:extLst>
      <p:ext uri="{BB962C8B-B14F-4D97-AF65-F5344CB8AC3E}">
        <p14:creationId xmlns:p14="http://schemas.microsoft.com/office/powerpoint/2010/main" val="76167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9" name="Rechteck 28"/>
          <p:cNvSpPr/>
          <p:nvPr/>
        </p:nvSpPr>
        <p:spPr>
          <a:xfrm>
            <a:off x="354930" y="1895130"/>
            <a:ext cx="8460976" cy="4477836"/>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smtClean="0">
                <a:solidFill>
                  <a:srgbClr val="F1CA00"/>
                </a:solidFill>
              </a:rPr>
              <a:t>Fallbeispiel  – Familienabsicherung </a:t>
            </a:r>
            <a:endParaRPr lang="de-DE" sz="1800" dirty="0">
              <a:solidFill>
                <a:srgbClr val="F1CA00"/>
              </a:solidFill>
            </a:endParaRPr>
          </a:p>
          <a:p>
            <a:endParaRPr lang="de-DE" sz="1800" dirty="0">
              <a:solidFill>
                <a:srgbClr val="F1CA00"/>
              </a:solidFill>
            </a:endParaRPr>
          </a:p>
        </p:txBody>
      </p:sp>
      <p:sp>
        <p:nvSpPr>
          <p:cNvPr id="31" name="Rechteck 30"/>
          <p:cNvSpPr/>
          <p:nvPr/>
        </p:nvSpPr>
        <p:spPr>
          <a:xfrm>
            <a:off x="3564336"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Versicherte</a:t>
            </a:r>
            <a:r>
              <a:rPr lang="en-US" sz="1400" dirty="0">
                <a:solidFill>
                  <a:srgbClr val="0C2F6E"/>
                </a:solidFill>
              </a:rPr>
              <a:t> Person (VP)/</a:t>
            </a:r>
          </a:p>
          <a:p>
            <a:pPr marL="0" lvl="2">
              <a:buClr>
                <a:srgbClr val="F1CA00"/>
              </a:buClr>
            </a:pPr>
            <a:r>
              <a:rPr lang="en-US" sz="1400" dirty="0" err="1">
                <a:solidFill>
                  <a:srgbClr val="0C2F6E"/>
                </a:solidFill>
              </a:rPr>
              <a:t>Beitragszahler</a:t>
            </a:r>
            <a:r>
              <a:rPr lang="en-US" sz="1400" dirty="0">
                <a:solidFill>
                  <a:srgbClr val="0C2F6E"/>
                </a:solidFill>
              </a:rPr>
              <a:t> (BZ):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VP:  	Kind</a:t>
            </a:r>
          </a:p>
        </p:txBody>
      </p:sp>
      <p:sp>
        <p:nvSpPr>
          <p:cNvPr id="32" name="Rechteck 31"/>
          <p:cNvSpPr/>
          <p:nvPr/>
        </p:nvSpPr>
        <p:spPr>
          <a:xfrm>
            <a:off x="6588672"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Bezugsberechtiger</a:t>
            </a:r>
            <a:r>
              <a:rPr lang="en-US" sz="1400" dirty="0">
                <a:solidFill>
                  <a:srgbClr val="0C2F6E"/>
                </a:solidFill>
              </a:rPr>
              <a:t> </a:t>
            </a:r>
          </a:p>
          <a:p>
            <a:pPr marL="0" lvl="2">
              <a:buClr>
                <a:srgbClr val="F1CA00"/>
              </a:buClr>
            </a:pPr>
            <a:r>
              <a:rPr lang="en-US" sz="1400" dirty="0" err="1">
                <a:solidFill>
                  <a:srgbClr val="0C2F6E"/>
                </a:solidFill>
              </a:rPr>
              <a:t>im</a:t>
            </a:r>
            <a:r>
              <a:rPr lang="en-US" sz="1400" dirty="0">
                <a:solidFill>
                  <a:srgbClr val="0C2F6E"/>
                </a:solidFill>
              </a:rPr>
              <a:t> </a:t>
            </a:r>
            <a:r>
              <a:rPr lang="en-US" sz="1400" dirty="0" err="1">
                <a:solidFill>
                  <a:srgbClr val="0C2F6E"/>
                </a:solidFill>
              </a:rPr>
              <a:t>Todesfall</a:t>
            </a:r>
            <a:r>
              <a:rPr lang="en-US" sz="1400" dirty="0">
                <a:solidFill>
                  <a:srgbClr val="0C2F6E"/>
                </a:solidFill>
              </a:rPr>
              <a:t>: 	</a:t>
            </a:r>
          </a:p>
          <a:p>
            <a:pPr marL="0" lvl="2">
              <a:buClr>
                <a:srgbClr val="F1CA00"/>
              </a:buClr>
            </a:pPr>
            <a:endParaRPr lang="en-US" sz="1400" dirty="0">
              <a:solidFill>
                <a:srgbClr val="0C2F6E"/>
              </a:solidFill>
            </a:endParaRPr>
          </a:p>
          <a:p>
            <a:pPr marL="0" lvl="2">
              <a:buClr>
                <a:srgbClr val="F1CA00"/>
              </a:buClr>
            </a:pPr>
            <a:r>
              <a:rPr lang="en-US" sz="1400" dirty="0" err="1">
                <a:solidFill>
                  <a:srgbClr val="0C2F6E"/>
                </a:solidFill>
              </a:rPr>
              <a:t>Vater</a:t>
            </a:r>
            <a:endParaRPr lang="en-US" sz="1400" dirty="0">
              <a:solidFill>
                <a:srgbClr val="0C2F6E"/>
              </a:solidFill>
            </a:endParaRPr>
          </a:p>
        </p:txBody>
      </p:sp>
      <p:sp>
        <p:nvSpPr>
          <p:cNvPr id="14" name="Rechteck 13"/>
          <p:cNvSpPr/>
          <p:nvPr/>
        </p:nvSpPr>
        <p:spPr>
          <a:xfrm>
            <a:off x="3564336" y="3211470"/>
            <a:ext cx="2670763" cy="433553"/>
          </a:xfrm>
          <a:prstGeom prst="rect">
            <a:avLst/>
          </a:prstGeom>
        </p:spPr>
        <p:txBody>
          <a:bodyPr wrap="square" lIns="0" tIns="216000" rIns="0" bIns="0" anchor="b" anchorCtr="0">
            <a:spAutoFit/>
          </a:bodyPr>
          <a:lstStyle/>
          <a:p>
            <a:pPr marL="0" lvl="2">
              <a:buClr>
                <a:srgbClr val="F1CA00"/>
              </a:buClr>
            </a:pPr>
            <a:r>
              <a:rPr lang="en-US" sz="1400" dirty="0">
                <a:solidFill>
                  <a:srgbClr val="0C2F6E"/>
                </a:solidFill>
              </a:rPr>
              <a:t>BZ: 	</a:t>
            </a:r>
            <a:r>
              <a:rPr lang="en-US" sz="1400" dirty="0" err="1">
                <a:solidFill>
                  <a:srgbClr val="0C2F6E"/>
                </a:solidFill>
              </a:rPr>
              <a:t>Vater</a:t>
            </a:r>
            <a:r>
              <a:rPr lang="en-US" sz="1400" dirty="0">
                <a:solidFill>
                  <a:srgbClr val="0C2F6E"/>
                </a:solidFill>
              </a:rPr>
              <a:t>/Mutter</a:t>
            </a:r>
          </a:p>
        </p:txBody>
      </p:sp>
      <p:pic>
        <p:nvPicPr>
          <p:cNvPr id="17" name="Grafik 16"/>
          <p:cNvPicPr/>
          <p:nvPr/>
        </p:nvPicPr>
        <p:blipFill>
          <a:blip r:embed="rId4" cstate="print">
            <a:extLst>
              <a:ext uri="{28A0092B-C50C-407E-A947-70E740481C1C}">
                <a14:useLocalDpi xmlns:a14="http://schemas.microsoft.com/office/drawing/2010/main" val="0"/>
              </a:ext>
            </a:extLst>
          </a:blip>
          <a:stretch>
            <a:fillRect/>
          </a:stretch>
        </p:blipFill>
        <p:spPr>
          <a:xfrm>
            <a:off x="5519271" y="3269859"/>
            <a:ext cx="348873" cy="411689"/>
          </a:xfrm>
          <a:prstGeom prst="rect">
            <a:avLst/>
          </a:prstGeom>
        </p:spPr>
      </p:pic>
      <p:sp>
        <p:nvSpPr>
          <p:cNvPr id="15" name="Rechteck 14"/>
          <p:cNvSpPr/>
          <p:nvPr/>
        </p:nvSpPr>
        <p:spPr>
          <a:xfrm>
            <a:off x="540000" y="3212533"/>
            <a:ext cx="2670763" cy="648997"/>
          </a:xfrm>
          <a:prstGeom prst="rect">
            <a:avLst/>
          </a:prstGeom>
        </p:spPr>
        <p:txBody>
          <a:bodyPr wrap="square" lIns="0" tIns="216000" rIns="0" bIns="0" anchor="b" anchorCtr="0">
            <a:spAutoFit/>
          </a:bodyPr>
          <a:lstStyle/>
          <a:p>
            <a:pPr marL="0" lvl="2">
              <a:buClr>
                <a:srgbClr val="F1CA00"/>
              </a:buClr>
            </a:pPr>
            <a:r>
              <a:rPr lang="en-US" sz="1400" dirty="0">
                <a:solidFill>
                  <a:srgbClr val="0C2F6E"/>
                </a:solidFill>
              </a:rPr>
              <a:t>VN 2: 	Mutter</a:t>
            </a:r>
          </a:p>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Anteil</a:t>
            </a:r>
            <a:r>
              <a:rPr lang="en-US" sz="1050" dirty="0">
                <a:solidFill>
                  <a:srgbClr val="0C2F6E"/>
                </a:solidFill>
              </a:rPr>
              <a:t> 50 </a:t>
            </a:r>
            <a:r>
              <a:rPr lang="en-US" sz="1050" dirty="0" err="1">
                <a:solidFill>
                  <a:srgbClr val="0C2F6E"/>
                </a:solidFill>
              </a:rPr>
              <a:t>Prozent</a:t>
            </a:r>
            <a:r>
              <a:rPr lang="en-US" sz="1050" dirty="0">
                <a:solidFill>
                  <a:srgbClr val="0C2F6E"/>
                </a:solidFill>
              </a:rPr>
              <a:t>)</a:t>
            </a:r>
          </a:p>
        </p:txBody>
      </p:sp>
      <p:sp>
        <p:nvSpPr>
          <p:cNvPr id="21" name="Rechteck 20"/>
          <p:cNvSpPr/>
          <p:nvPr/>
        </p:nvSpPr>
        <p:spPr>
          <a:xfrm>
            <a:off x="6588672" y="2636912"/>
            <a:ext cx="2670763" cy="433553"/>
          </a:xfrm>
          <a:prstGeom prst="rect">
            <a:avLst/>
          </a:prstGeom>
        </p:spPr>
        <p:txBody>
          <a:bodyPr wrap="square" lIns="0" tIns="216000" rIns="0" bIns="0" anchor="b" anchorCtr="0">
            <a:spAutoFit/>
          </a:bodyPr>
          <a:lstStyle/>
          <a:p>
            <a:pPr marL="0" lvl="2">
              <a:buClr>
                <a:srgbClr val="F1CA00"/>
              </a:buClr>
            </a:pPr>
            <a:r>
              <a:rPr lang="en-US" sz="1400" dirty="0">
                <a:solidFill>
                  <a:srgbClr val="0C2F6E"/>
                </a:solidFill>
              </a:rPr>
              <a:t>Mutter</a:t>
            </a:r>
          </a:p>
        </p:txBody>
      </p:sp>
      <p:sp>
        <p:nvSpPr>
          <p:cNvPr id="24" name="Rechteck 23"/>
          <p:cNvSpPr/>
          <p:nvPr/>
        </p:nvSpPr>
        <p:spPr>
          <a:xfrm>
            <a:off x="3564336" y="3458785"/>
            <a:ext cx="2670763" cy="433553"/>
          </a:xfrm>
          <a:prstGeom prst="rect">
            <a:avLst/>
          </a:prstGeom>
        </p:spPr>
        <p:txBody>
          <a:bodyPr wrap="square" lIns="0" tIns="216000" rIns="0" bIns="0" anchor="b" anchorCtr="0">
            <a:spAutoFit/>
          </a:bodyPr>
          <a:lstStyle/>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Gemeinschaftskonto</a:t>
            </a:r>
            <a:r>
              <a:rPr lang="en-US" sz="1050" dirty="0">
                <a:solidFill>
                  <a:srgbClr val="0C2F6E"/>
                </a:solidFill>
              </a:rPr>
              <a:t>)</a:t>
            </a:r>
          </a:p>
        </p:txBody>
      </p:sp>
      <p:pic>
        <p:nvPicPr>
          <p:cNvPr id="27" name="Grafik 26"/>
          <p:cNvPicPr/>
          <p:nvPr/>
        </p:nvPicPr>
        <p:blipFill>
          <a:blip r:embed="rId5" cstate="print">
            <a:extLst>
              <a:ext uri="{28A0092B-C50C-407E-A947-70E740481C1C}">
                <a14:useLocalDpi xmlns:a14="http://schemas.microsoft.com/office/drawing/2010/main" val="0"/>
              </a:ext>
            </a:extLst>
          </a:blip>
          <a:stretch>
            <a:fillRect/>
          </a:stretch>
        </p:blipFill>
        <p:spPr>
          <a:xfrm>
            <a:off x="5807303" y="3517174"/>
            <a:ext cx="348873" cy="415882"/>
          </a:xfrm>
          <a:prstGeom prst="rect">
            <a:avLst/>
          </a:prstGeom>
        </p:spPr>
      </p:pic>
      <p:pic>
        <p:nvPicPr>
          <p:cNvPr id="30" name="Grafik 29"/>
          <p:cNvPicPr/>
          <p:nvPr/>
        </p:nvPicPr>
        <p:blipFill>
          <a:blip r:embed="rId4" cstate="print">
            <a:extLst>
              <a:ext uri="{28A0092B-C50C-407E-A947-70E740481C1C}">
                <a14:useLocalDpi xmlns:a14="http://schemas.microsoft.com/office/drawing/2010/main" val="0"/>
              </a:ext>
            </a:extLst>
          </a:blip>
          <a:stretch>
            <a:fillRect/>
          </a:stretch>
        </p:blipFill>
        <p:spPr>
          <a:xfrm>
            <a:off x="7716212" y="2536076"/>
            <a:ext cx="348873" cy="411689"/>
          </a:xfrm>
          <a:prstGeom prst="rect">
            <a:avLst/>
          </a:prstGeom>
        </p:spPr>
      </p:pic>
      <p:pic>
        <p:nvPicPr>
          <p:cNvPr id="34" name="Grafik 33"/>
          <p:cNvPicPr/>
          <p:nvPr/>
        </p:nvPicPr>
        <p:blipFill>
          <a:blip r:embed="rId5" cstate="print">
            <a:extLst>
              <a:ext uri="{28A0092B-C50C-407E-A947-70E740481C1C}">
                <a14:useLocalDpi xmlns:a14="http://schemas.microsoft.com/office/drawing/2010/main" val="0"/>
              </a:ext>
            </a:extLst>
          </a:blip>
          <a:stretch>
            <a:fillRect/>
          </a:stretch>
        </p:blipFill>
        <p:spPr>
          <a:xfrm>
            <a:off x="8004244" y="2783391"/>
            <a:ext cx="348873" cy="415882"/>
          </a:xfrm>
          <a:prstGeom prst="rect">
            <a:avLst/>
          </a:prstGeom>
        </p:spPr>
      </p:pic>
      <p:sp>
        <p:nvSpPr>
          <p:cNvPr id="35" name="Rechteck 34"/>
          <p:cNvSpPr/>
          <p:nvPr/>
        </p:nvSpPr>
        <p:spPr>
          <a:xfrm>
            <a:off x="540000" y="3861048"/>
            <a:ext cx="8275906" cy="1941658"/>
          </a:xfrm>
          <a:prstGeom prst="rect">
            <a:avLst/>
          </a:prstGeom>
        </p:spPr>
        <p:txBody>
          <a:bodyPr wrap="square" lIns="0" tIns="216000" rIns="0" bIns="0" anchor="b" anchorCtr="0">
            <a:spAutoFit/>
          </a:bodyPr>
          <a:lstStyle/>
          <a:p>
            <a:pPr marL="0" lvl="2">
              <a:buClr>
                <a:srgbClr val="F1CA00"/>
              </a:buClr>
            </a:pPr>
            <a:r>
              <a:rPr lang="de-DE" sz="1400" b="1" dirty="0">
                <a:solidFill>
                  <a:srgbClr val="002663"/>
                </a:solidFill>
              </a:rPr>
              <a:t>Vorteil der Konstellation: </a:t>
            </a:r>
          </a:p>
          <a:p>
            <a:pPr marL="285750" lvl="2" indent="-285750">
              <a:buClr>
                <a:srgbClr val="F1CA00"/>
              </a:buClr>
              <a:buFont typeface="Arial" panose="020B0604020202020204" pitchFamily="34" charset="0"/>
              <a:buChar char="•"/>
            </a:pPr>
            <a:r>
              <a:rPr lang="de-DE" sz="1400" dirty="0">
                <a:solidFill>
                  <a:srgbClr val="002663"/>
                </a:solidFill>
              </a:rPr>
              <a:t>Wenn ein Elternteil stirbt, übernimmt der Überlebende den gesamten Vertrag. 50% des Guthabens fallen dann erbschaftsteuerpflichtig an</a:t>
            </a:r>
          </a:p>
          <a:p>
            <a:pPr marL="285750" lvl="2" indent="-285750">
              <a:buClr>
                <a:srgbClr val="F1CA00"/>
              </a:buClr>
              <a:buFont typeface="Arial" panose="020B0604020202020204" pitchFamily="34" charset="0"/>
              <a:buChar char="•"/>
            </a:pPr>
            <a:r>
              <a:rPr lang="de-DE" sz="1400" dirty="0">
                <a:solidFill>
                  <a:srgbClr val="002663"/>
                </a:solidFill>
              </a:rPr>
              <a:t>Sterben beide, so wird das Kind VN und erhält somit die gesamte Vertragssumme. Aber es gilt auch der doppelte Freibetrag (800.000 €), da es von beiden Elternteilen beerbt</a:t>
            </a:r>
          </a:p>
          <a:p>
            <a:pPr marL="285750" lvl="2" indent="-285750">
              <a:buClr>
                <a:srgbClr val="F1CA00"/>
              </a:buClr>
              <a:buFont typeface="Arial" panose="020B0604020202020204" pitchFamily="34" charset="0"/>
              <a:buChar char="•"/>
            </a:pPr>
            <a:r>
              <a:rPr lang="de-DE" sz="1400" dirty="0">
                <a:solidFill>
                  <a:srgbClr val="002663"/>
                </a:solidFill>
              </a:rPr>
              <a:t>Wenn das Kind stirbt, dann wird die Todesfallleistung an die Eltern ausgezahlt</a:t>
            </a:r>
          </a:p>
          <a:p>
            <a:pPr marL="285750" lvl="2" indent="-285750">
              <a:buClr>
                <a:srgbClr val="F1CA00"/>
              </a:buClr>
              <a:buFont typeface="Arial" panose="020B0604020202020204" pitchFamily="34" charset="0"/>
              <a:buChar char="•"/>
            </a:pPr>
            <a:r>
              <a:rPr lang="de-DE" sz="1400" dirty="0">
                <a:solidFill>
                  <a:srgbClr val="002663"/>
                </a:solidFill>
              </a:rPr>
              <a:t>Wenn alle gleichzeitig sterben, dann gesetzliche Erbfolge</a:t>
            </a:r>
          </a:p>
          <a:p>
            <a:pPr marL="0" lvl="2">
              <a:buClr>
                <a:srgbClr val="F1CA00"/>
              </a:buClr>
            </a:pPr>
            <a:endParaRPr lang="en-US" sz="1400" dirty="0">
              <a:solidFill>
                <a:srgbClr val="0C2F6E"/>
              </a:solidFill>
            </a:endParaRPr>
          </a:p>
        </p:txBody>
      </p:sp>
      <p:cxnSp>
        <p:nvCxnSpPr>
          <p:cNvPr id="3" name="Gerade Verbindung 2"/>
          <p:cNvCxnSpPr/>
          <p:nvPr/>
        </p:nvCxnSpPr>
        <p:spPr>
          <a:xfrm>
            <a:off x="533084" y="4005064"/>
            <a:ext cx="8142854" cy="0"/>
          </a:xfrm>
          <a:prstGeom prst="line">
            <a:avLst/>
          </a:prstGeom>
        </p:spPr>
        <p:style>
          <a:lnRef idx="1">
            <a:schemeClr val="accent1"/>
          </a:lnRef>
          <a:fillRef idx="0">
            <a:schemeClr val="accent1"/>
          </a:fillRef>
          <a:effectRef idx="0">
            <a:schemeClr val="accent1"/>
          </a:effectRef>
          <a:fontRef idx="minor">
            <a:schemeClr val="tx1"/>
          </a:fontRef>
        </p:style>
      </p:cxnSp>
      <p:pic>
        <p:nvPicPr>
          <p:cNvPr id="36" name="Grafik 35"/>
          <p:cNvPicPr/>
          <p:nvPr/>
        </p:nvPicPr>
        <p:blipFill>
          <a:blip r:embed="rId4" cstate="print">
            <a:extLst>
              <a:ext uri="{28A0092B-C50C-407E-A947-70E740481C1C}">
                <a14:useLocalDpi xmlns:a14="http://schemas.microsoft.com/office/drawing/2010/main" val="0"/>
              </a:ext>
            </a:extLst>
          </a:blip>
          <a:stretch>
            <a:fillRect/>
          </a:stretch>
        </p:blipFill>
        <p:spPr>
          <a:xfrm>
            <a:off x="2555776" y="2446246"/>
            <a:ext cx="420881" cy="535346"/>
          </a:xfrm>
          <a:prstGeom prst="rect">
            <a:avLst/>
          </a:prstGeom>
        </p:spPr>
      </p:pic>
      <p:pic>
        <p:nvPicPr>
          <p:cNvPr id="37" name="Grafik 36"/>
          <p:cNvPicPr/>
          <p:nvPr/>
        </p:nvPicPr>
        <p:blipFill>
          <a:blip r:embed="rId5" cstate="print">
            <a:extLst>
              <a:ext uri="{28A0092B-C50C-407E-A947-70E740481C1C}">
                <a14:useLocalDpi xmlns:a14="http://schemas.microsoft.com/office/drawing/2010/main" val="0"/>
              </a:ext>
            </a:extLst>
          </a:blip>
          <a:stretch>
            <a:fillRect/>
          </a:stretch>
        </p:blipFill>
        <p:spPr>
          <a:xfrm>
            <a:off x="2569267" y="3212976"/>
            <a:ext cx="420881" cy="535346"/>
          </a:xfrm>
          <a:prstGeom prst="rect">
            <a:avLst/>
          </a:prstGeom>
        </p:spPr>
      </p:pic>
      <p:pic>
        <p:nvPicPr>
          <p:cNvPr id="38" name="Grafik 37"/>
          <p:cNvPicPr/>
          <p:nvPr/>
        </p:nvPicPr>
        <p:blipFill>
          <a:blip r:embed="rId6" cstate="print">
            <a:extLst>
              <a:ext uri="{28A0092B-C50C-407E-A947-70E740481C1C}">
                <a14:useLocalDpi xmlns:a14="http://schemas.microsoft.com/office/drawing/2010/main" val="0"/>
              </a:ext>
            </a:extLst>
          </a:blip>
          <a:stretch>
            <a:fillRect/>
          </a:stretch>
        </p:blipFill>
        <p:spPr>
          <a:xfrm>
            <a:off x="5587028" y="2446246"/>
            <a:ext cx="420881" cy="535346"/>
          </a:xfrm>
          <a:prstGeom prst="rect">
            <a:avLst/>
          </a:prstGeom>
        </p:spPr>
      </p:pic>
      <p:sp>
        <p:nvSpPr>
          <p:cNvPr id="39" name="Rechteck 38"/>
          <p:cNvSpPr/>
          <p:nvPr/>
        </p:nvSpPr>
        <p:spPr>
          <a:xfrm>
            <a:off x="540000" y="1772816"/>
            <a:ext cx="2670763" cy="1295327"/>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Versicherungsnehmer</a:t>
            </a:r>
            <a:r>
              <a:rPr lang="en-US" sz="1400" dirty="0">
                <a:solidFill>
                  <a:srgbClr val="0C2F6E"/>
                </a:solidFill>
              </a:rPr>
              <a:t> (VN):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		</a:t>
            </a:r>
          </a:p>
          <a:p>
            <a:pPr marL="0" lvl="2">
              <a:buClr>
                <a:srgbClr val="F1CA00"/>
              </a:buClr>
            </a:pPr>
            <a:r>
              <a:rPr lang="en-US" sz="1400" dirty="0">
                <a:solidFill>
                  <a:srgbClr val="0C2F6E"/>
                </a:solidFill>
              </a:rPr>
              <a:t>VN 1: 	</a:t>
            </a:r>
            <a:r>
              <a:rPr lang="en-US" sz="1400" dirty="0" err="1">
                <a:solidFill>
                  <a:srgbClr val="0C2F6E"/>
                </a:solidFill>
              </a:rPr>
              <a:t>Vater</a:t>
            </a:r>
            <a:r>
              <a:rPr lang="en-US" sz="1400" dirty="0">
                <a:solidFill>
                  <a:srgbClr val="0C2F6E"/>
                </a:solidFill>
              </a:rPr>
              <a:t> </a:t>
            </a:r>
          </a:p>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Anteil</a:t>
            </a:r>
            <a:r>
              <a:rPr lang="en-US" sz="1050" dirty="0">
                <a:solidFill>
                  <a:srgbClr val="0C2F6E"/>
                </a:solidFill>
              </a:rPr>
              <a:t> 50 </a:t>
            </a:r>
            <a:r>
              <a:rPr lang="en-US" sz="1050" dirty="0" err="1">
                <a:solidFill>
                  <a:srgbClr val="0C2F6E"/>
                </a:solidFill>
              </a:rPr>
              <a:t>Prozent</a:t>
            </a:r>
            <a:r>
              <a:rPr lang="en-US" sz="1050" dirty="0">
                <a:solidFill>
                  <a:srgbClr val="0C2F6E"/>
                </a:solidFill>
              </a:rPr>
              <a:t>)</a:t>
            </a:r>
          </a:p>
        </p:txBody>
      </p:sp>
    </p:spTree>
    <p:extLst>
      <p:ext uri="{BB962C8B-B14F-4D97-AF65-F5344CB8AC3E}">
        <p14:creationId xmlns:p14="http://schemas.microsoft.com/office/powerpoint/2010/main" val="214905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3" descr="\\fileserver1.frankfur\homedir$\sld24r\WIN7PROFILE\Desktop\Ablage\Präsentationen\2017\Produktpräsentation WeitBlick\Bilder\iStock-52315854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38" t="11543" b="1957"/>
          <a:stretch/>
        </p:blipFill>
        <p:spPr bwMode="auto">
          <a:xfrm>
            <a:off x="0" y="1303199"/>
            <a:ext cx="9143999" cy="5654194"/>
          </a:xfrm>
          <a:prstGeom prst="rect">
            <a:avLst/>
          </a:prstGeom>
          <a:noFill/>
          <a:extLst>
            <a:ext uri="{909E8E84-426E-40DD-AFC4-6F175D3DCCD1}">
              <a14:hiddenFill xmlns:a14="http://schemas.microsoft.com/office/drawing/2010/main">
                <a:solidFill>
                  <a:srgbClr val="FFFFFF"/>
                </a:solidFill>
              </a14:hiddenFill>
            </a:ext>
          </a:extLst>
        </p:spPr>
      </p:pic>
      <p:sp>
        <p:nvSpPr>
          <p:cNvPr id="41" name="Rechteck 40"/>
          <p:cNvSpPr/>
          <p:nvPr/>
        </p:nvSpPr>
        <p:spPr>
          <a:xfrm>
            <a:off x="2492481" y="1894269"/>
            <a:ext cx="4230976"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smtClean="0">
                <a:solidFill>
                  <a:srgbClr val="F1CA00"/>
                </a:solidFill>
              </a:rPr>
              <a:t>Erwartungen unserer Kunden</a:t>
            </a:r>
            <a:endParaRPr lang="de-DE" sz="1800" dirty="0">
              <a:solidFill>
                <a:srgbClr val="F1CA00"/>
              </a:solidFill>
            </a:endParaRPr>
          </a:p>
        </p:txBody>
      </p:sp>
      <p:sp>
        <p:nvSpPr>
          <p:cNvPr id="19" name="Textfeld 18"/>
          <p:cNvSpPr txBox="1"/>
          <p:nvPr/>
        </p:nvSpPr>
        <p:spPr>
          <a:xfrm>
            <a:off x="3275856" y="2249790"/>
            <a:ext cx="3358411" cy="461665"/>
          </a:xfrm>
          <a:prstGeom prst="rect">
            <a:avLst/>
          </a:prstGeom>
          <a:noFill/>
        </p:spPr>
        <p:txBody>
          <a:bodyPr wrap="square" rtlCol="0">
            <a:spAutoFit/>
          </a:bodyPr>
          <a:lstStyle/>
          <a:p>
            <a:r>
              <a:rPr lang="de-DE" sz="2400" b="1" dirty="0">
                <a:solidFill>
                  <a:srgbClr val="0093D0"/>
                </a:solidFill>
              </a:rPr>
              <a:t>Kundenerwartungen*</a:t>
            </a:r>
          </a:p>
        </p:txBody>
      </p:sp>
      <p:pic>
        <p:nvPicPr>
          <p:cNvPr id="37" name="Picture 2" descr="\\fileserver1.frankfur\homedir$\sld24r\WIN7PROFILE\Desktop\Ablage\Präsentationen\2017\Produktpräsentation WeitBlick\Icons\Maennchen_GelbBlau.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43" t="87331" r="84402"/>
          <a:stretch/>
        </p:blipFill>
        <p:spPr bwMode="auto">
          <a:xfrm>
            <a:off x="2699792" y="2163716"/>
            <a:ext cx="365127" cy="56872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fileserver1.frankfur\homedir$\sld24r\WIN7PROFILE\Desktop\Ablage\Präsentationen\2017\Produktpräsentation WeitBlick\Icons\Renditechance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2728" y="3046890"/>
            <a:ext cx="583128" cy="434371"/>
          </a:xfrm>
          <a:prstGeom prst="rect">
            <a:avLst/>
          </a:prstGeom>
          <a:noFill/>
          <a:extLst>
            <a:ext uri="{909E8E84-426E-40DD-AFC4-6F175D3DCCD1}">
              <a14:hiddenFill xmlns:a14="http://schemas.microsoft.com/office/drawing/2010/main">
                <a:solidFill>
                  <a:srgbClr val="FFFFFF"/>
                </a:solidFill>
              </a14:hiddenFill>
            </a:ext>
          </a:extLst>
        </p:spPr>
      </p:pic>
      <p:sp>
        <p:nvSpPr>
          <p:cNvPr id="31" name="Inhaltsplatzhalter 1"/>
          <p:cNvSpPr txBox="1">
            <a:spLocks/>
          </p:cNvSpPr>
          <p:nvPr/>
        </p:nvSpPr>
        <p:spPr>
          <a:xfrm>
            <a:off x="3675676" y="3048871"/>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Rendite/Sicherheit</a:t>
            </a:r>
            <a:endParaRPr lang="de-DE" sz="1600" b="1" dirty="0">
              <a:solidFill>
                <a:srgbClr val="002663"/>
              </a:solidFill>
            </a:endParaRPr>
          </a:p>
        </p:txBody>
      </p:sp>
      <p:sp>
        <p:nvSpPr>
          <p:cNvPr id="32" name="Rechteck 31"/>
          <p:cNvSpPr/>
          <p:nvPr/>
        </p:nvSpPr>
        <p:spPr>
          <a:xfrm>
            <a:off x="3655401" y="3308364"/>
            <a:ext cx="2342745" cy="184666"/>
          </a:xfrm>
          <a:prstGeom prst="rect">
            <a:avLst/>
          </a:prstGeom>
        </p:spPr>
        <p:txBody>
          <a:bodyPr wrap="square" lIns="0" tIns="0" rIns="0" bIns="0" anchor="b" anchorCtr="0">
            <a:spAutoFit/>
          </a:bodyPr>
          <a:lstStyle/>
          <a:p>
            <a:pPr marL="0" lvl="2"/>
            <a:r>
              <a:rPr lang="de-DE" sz="1200" dirty="0">
                <a:solidFill>
                  <a:srgbClr val="002663"/>
                </a:solidFill>
              </a:rPr>
              <a:t>im ausgewogenen Verhältnis</a:t>
            </a:r>
          </a:p>
        </p:txBody>
      </p:sp>
      <p:sp>
        <p:nvSpPr>
          <p:cNvPr id="33" name="Inhaltsplatzhalter 1"/>
          <p:cNvSpPr txBox="1">
            <a:spLocks/>
          </p:cNvSpPr>
          <p:nvPr/>
        </p:nvSpPr>
        <p:spPr>
          <a:xfrm>
            <a:off x="3655401" y="3755844"/>
            <a:ext cx="2235497"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Vermögensstreuung</a:t>
            </a:r>
            <a:endParaRPr lang="de-DE" sz="1600" b="1" dirty="0">
              <a:solidFill>
                <a:srgbClr val="002663"/>
              </a:solidFill>
            </a:endParaRPr>
          </a:p>
        </p:txBody>
      </p:sp>
      <p:sp>
        <p:nvSpPr>
          <p:cNvPr id="38" name="Rechteck 37"/>
          <p:cNvSpPr/>
          <p:nvPr/>
        </p:nvSpPr>
        <p:spPr>
          <a:xfrm>
            <a:off x="3675675" y="3966169"/>
            <a:ext cx="2342745" cy="369332"/>
          </a:xfrm>
          <a:prstGeom prst="rect">
            <a:avLst/>
          </a:prstGeom>
        </p:spPr>
        <p:txBody>
          <a:bodyPr wrap="square" lIns="0" tIns="0" rIns="0" bIns="0" anchor="b" anchorCtr="0">
            <a:spAutoFit/>
          </a:bodyPr>
          <a:lstStyle/>
          <a:p>
            <a:pPr marL="0" lvl="2"/>
            <a:r>
              <a:rPr lang="de-DE" sz="1200" dirty="0">
                <a:solidFill>
                  <a:srgbClr val="002663"/>
                </a:solidFill>
              </a:rPr>
              <a:t>durch </a:t>
            </a:r>
            <a:r>
              <a:rPr lang="de-DE" sz="1200" dirty="0" smtClean="0">
                <a:solidFill>
                  <a:srgbClr val="002663"/>
                </a:solidFill>
              </a:rPr>
              <a:t>ein </a:t>
            </a:r>
            <a:r>
              <a:rPr lang="de-DE" sz="1200" dirty="0">
                <a:solidFill>
                  <a:srgbClr val="002663"/>
                </a:solidFill>
              </a:rPr>
              <a:t>abgestimmtes Fondsangebot</a:t>
            </a:r>
          </a:p>
        </p:txBody>
      </p:sp>
      <p:pic>
        <p:nvPicPr>
          <p:cNvPr id="40" name="Picture 2" descr="\\fileserver1.frankfur\homedir$\sld24r\WIN7PROFILE\Desktop\Ablage\Präsentationen\2017\Produktpräsentation WeitBlick\Icons\GepruefteFondsauswah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71105" y="3638018"/>
            <a:ext cx="440502" cy="656303"/>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fileserver1.frankfur\homedir$\sld24r\WIN7PROFILE\Desktop\Ablage\Präsentationen\2017\Produktpräsentation WeitBlick\Icons\Auszahlpla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76476" y="4463375"/>
            <a:ext cx="512375" cy="560754"/>
          </a:xfrm>
          <a:prstGeom prst="rect">
            <a:avLst/>
          </a:prstGeom>
          <a:noFill/>
          <a:extLst>
            <a:ext uri="{909E8E84-426E-40DD-AFC4-6F175D3DCCD1}">
              <a14:hiddenFill xmlns:a14="http://schemas.microsoft.com/office/drawing/2010/main">
                <a:solidFill>
                  <a:srgbClr val="FFFFFF"/>
                </a:solidFill>
              </a14:hiddenFill>
            </a:ext>
          </a:extLst>
        </p:spPr>
      </p:pic>
      <p:sp>
        <p:nvSpPr>
          <p:cNvPr id="51" name="Inhaltsplatzhalter 1"/>
          <p:cNvSpPr txBox="1">
            <a:spLocks/>
          </p:cNvSpPr>
          <p:nvPr/>
        </p:nvSpPr>
        <p:spPr>
          <a:xfrm>
            <a:off x="3675676" y="4497531"/>
            <a:ext cx="147864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Flexibilität</a:t>
            </a:r>
          </a:p>
        </p:txBody>
      </p:sp>
      <p:sp>
        <p:nvSpPr>
          <p:cNvPr id="52" name="Rechteck 51"/>
          <p:cNvSpPr/>
          <p:nvPr/>
        </p:nvSpPr>
        <p:spPr>
          <a:xfrm>
            <a:off x="3675675" y="4743752"/>
            <a:ext cx="1766682" cy="369332"/>
          </a:xfrm>
          <a:prstGeom prst="rect">
            <a:avLst/>
          </a:prstGeom>
        </p:spPr>
        <p:txBody>
          <a:bodyPr wrap="square" lIns="0" tIns="0" rIns="0" bIns="0" anchor="b" anchorCtr="0">
            <a:spAutoFit/>
          </a:bodyPr>
          <a:lstStyle/>
          <a:p>
            <a:pPr marL="0" lvl="2"/>
            <a:r>
              <a:rPr lang="de-DE" sz="1200" dirty="0">
                <a:solidFill>
                  <a:srgbClr val="002663"/>
                </a:solidFill>
              </a:rPr>
              <a:t>und Planungssicherheit     in jeder Lebenslage</a:t>
            </a:r>
          </a:p>
        </p:txBody>
      </p:sp>
      <p:pic>
        <p:nvPicPr>
          <p:cNvPr id="56" name="Picture 2" descr="\\fileserver1.frankfur\homedir$\sld24r\WIN7PROFILE\Desktop\Ablage\Präsentationen\2017\Produktpräsentation WeitBlick\Icons\Vermoegensuebertragun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46769" y="5306109"/>
            <a:ext cx="756468" cy="380433"/>
          </a:xfrm>
          <a:prstGeom prst="rect">
            <a:avLst/>
          </a:prstGeom>
          <a:noFill/>
          <a:extLst>
            <a:ext uri="{909E8E84-426E-40DD-AFC4-6F175D3DCCD1}">
              <a14:hiddenFill xmlns:a14="http://schemas.microsoft.com/office/drawing/2010/main">
                <a:solidFill>
                  <a:srgbClr val="FFFFFF"/>
                </a:solidFill>
              </a14:hiddenFill>
            </a:ext>
          </a:extLst>
        </p:spPr>
      </p:pic>
      <p:sp>
        <p:nvSpPr>
          <p:cNvPr id="57" name="Inhaltsplatzhalter 1"/>
          <p:cNvSpPr txBox="1">
            <a:spLocks/>
          </p:cNvSpPr>
          <p:nvPr/>
        </p:nvSpPr>
        <p:spPr>
          <a:xfrm>
            <a:off x="3655401" y="5303800"/>
            <a:ext cx="2146514"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Optimales Vererben</a:t>
            </a:r>
          </a:p>
        </p:txBody>
      </p:sp>
      <p:sp>
        <p:nvSpPr>
          <p:cNvPr id="58" name="Rechteck 57"/>
          <p:cNvSpPr/>
          <p:nvPr/>
        </p:nvSpPr>
        <p:spPr>
          <a:xfrm>
            <a:off x="3675675" y="5575892"/>
            <a:ext cx="2040987" cy="184666"/>
          </a:xfrm>
          <a:prstGeom prst="rect">
            <a:avLst/>
          </a:prstGeom>
        </p:spPr>
        <p:txBody>
          <a:bodyPr wrap="square" lIns="0" tIns="0" rIns="0" bIns="0" anchor="b" anchorCtr="0">
            <a:spAutoFit/>
          </a:bodyPr>
          <a:lstStyle/>
          <a:p>
            <a:pPr marL="0" lvl="2"/>
            <a:r>
              <a:rPr lang="de-DE" sz="1200" dirty="0">
                <a:solidFill>
                  <a:srgbClr val="002663"/>
                </a:solidFill>
              </a:rPr>
              <a:t>und Absicherung der Familie </a:t>
            </a:r>
          </a:p>
        </p:txBody>
      </p:sp>
      <p:sp>
        <p:nvSpPr>
          <p:cNvPr id="25" name="Inhaltsplatzhalter 1"/>
          <p:cNvSpPr txBox="1">
            <a:spLocks/>
          </p:cNvSpPr>
          <p:nvPr/>
        </p:nvSpPr>
        <p:spPr>
          <a:xfrm>
            <a:off x="2771105" y="5983149"/>
            <a:ext cx="3528392" cy="276999"/>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000" dirty="0" smtClean="0">
                <a:solidFill>
                  <a:srgbClr val="002663"/>
                </a:solidFill>
              </a:rPr>
              <a:t>*</a:t>
            </a:r>
            <a:r>
              <a:rPr lang="de-DE" sz="800" dirty="0" smtClean="0">
                <a:solidFill>
                  <a:srgbClr val="002663"/>
                </a:solidFill>
              </a:rPr>
              <a:t>Quelle: Konzepttest: Fondsgebundene LV „</a:t>
            </a:r>
            <a:r>
              <a:rPr lang="de-DE" sz="800" dirty="0" err="1" smtClean="0">
                <a:solidFill>
                  <a:srgbClr val="002663"/>
                </a:solidFill>
              </a:rPr>
              <a:t>WeitBlick</a:t>
            </a:r>
            <a:r>
              <a:rPr lang="de-DE" sz="800" dirty="0" smtClean="0">
                <a:solidFill>
                  <a:srgbClr val="002663"/>
                </a:solidFill>
              </a:rPr>
              <a:t>“, </a:t>
            </a:r>
            <a:r>
              <a:rPr lang="de-DE" sz="800" dirty="0" err="1" smtClean="0">
                <a:solidFill>
                  <a:srgbClr val="002663"/>
                </a:solidFill>
              </a:rPr>
              <a:t>Nordlight</a:t>
            </a:r>
            <a:r>
              <a:rPr lang="de-DE" sz="800" dirty="0" smtClean="0">
                <a:solidFill>
                  <a:srgbClr val="002663"/>
                </a:solidFill>
              </a:rPr>
              <a:t> </a:t>
            </a:r>
            <a:r>
              <a:rPr lang="de-DE" sz="800" dirty="0" err="1" smtClean="0">
                <a:solidFill>
                  <a:srgbClr val="002663"/>
                </a:solidFill>
              </a:rPr>
              <a:t>research</a:t>
            </a:r>
            <a:r>
              <a:rPr lang="de-DE" sz="800" dirty="0" smtClean="0">
                <a:solidFill>
                  <a:srgbClr val="002663"/>
                </a:solidFill>
              </a:rPr>
              <a:t>,    08. Dezember 2016</a:t>
            </a:r>
            <a:endParaRPr lang="de-DE" sz="800" dirty="0">
              <a:solidFill>
                <a:srgbClr val="002663"/>
              </a:solidFill>
            </a:endParaRPr>
          </a:p>
        </p:txBody>
      </p:sp>
    </p:spTree>
    <p:extLst>
      <p:ext uri="{BB962C8B-B14F-4D97-AF65-F5344CB8AC3E}">
        <p14:creationId xmlns:p14="http://schemas.microsoft.com/office/powerpoint/2010/main" val="420755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5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5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5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5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19" grpId="0"/>
      <p:bldP spid="31" grpId="0"/>
      <p:bldP spid="32" grpId="0"/>
      <p:bldP spid="33" grpId="0"/>
      <p:bldP spid="38" grpId="0"/>
      <p:bldP spid="51" grpId="0"/>
      <p:bldP spid="52" grpId="0"/>
      <p:bldP spid="57" grpId="0"/>
      <p:bldP spid="58"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9" name="Rechteck 28"/>
          <p:cNvSpPr/>
          <p:nvPr/>
        </p:nvSpPr>
        <p:spPr>
          <a:xfrm>
            <a:off x="354930" y="1895130"/>
            <a:ext cx="8460976" cy="4477836"/>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smtClean="0">
                <a:solidFill>
                  <a:srgbClr val="F1CA00"/>
                </a:solidFill>
              </a:rPr>
              <a:t>Fallbeispiel  – Familienabsicherung mit Vermögensübertragung</a:t>
            </a:r>
            <a:endParaRPr lang="de-DE" sz="1800" dirty="0">
              <a:solidFill>
                <a:srgbClr val="F1CA00"/>
              </a:solidFill>
            </a:endParaRPr>
          </a:p>
          <a:p>
            <a:endParaRPr lang="de-DE" sz="1800" dirty="0">
              <a:solidFill>
                <a:srgbClr val="F1CA00"/>
              </a:solidFill>
            </a:endParaRPr>
          </a:p>
        </p:txBody>
      </p:sp>
      <p:sp>
        <p:nvSpPr>
          <p:cNvPr id="31" name="Rechteck 30"/>
          <p:cNvSpPr/>
          <p:nvPr/>
        </p:nvSpPr>
        <p:spPr>
          <a:xfrm>
            <a:off x="3564336"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Versicherte</a:t>
            </a:r>
            <a:r>
              <a:rPr lang="en-US" sz="1400" dirty="0">
                <a:solidFill>
                  <a:srgbClr val="0C2F6E"/>
                </a:solidFill>
              </a:rPr>
              <a:t> Person (VP)/</a:t>
            </a:r>
          </a:p>
          <a:p>
            <a:pPr marL="0" lvl="2">
              <a:buClr>
                <a:srgbClr val="F1CA00"/>
              </a:buClr>
            </a:pPr>
            <a:r>
              <a:rPr lang="en-US" sz="1400" dirty="0" err="1">
                <a:solidFill>
                  <a:srgbClr val="0C2F6E"/>
                </a:solidFill>
              </a:rPr>
              <a:t>Beitragszahler</a:t>
            </a:r>
            <a:r>
              <a:rPr lang="en-US" sz="1400" dirty="0">
                <a:solidFill>
                  <a:srgbClr val="0C2F6E"/>
                </a:solidFill>
              </a:rPr>
              <a:t> (BZ):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VP 1:  	</a:t>
            </a:r>
            <a:r>
              <a:rPr lang="en-US" sz="1400" dirty="0" err="1">
                <a:solidFill>
                  <a:srgbClr val="0C2F6E"/>
                </a:solidFill>
              </a:rPr>
              <a:t>Vater</a:t>
            </a:r>
            <a:endParaRPr lang="en-US" sz="1400" dirty="0">
              <a:solidFill>
                <a:srgbClr val="0C2F6E"/>
              </a:solidFill>
            </a:endParaRPr>
          </a:p>
        </p:txBody>
      </p:sp>
      <p:sp>
        <p:nvSpPr>
          <p:cNvPr id="32" name="Rechteck 31"/>
          <p:cNvSpPr/>
          <p:nvPr/>
        </p:nvSpPr>
        <p:spPr>
          <a:xfrm>
            <a:off x="6588672" y="1772816"/>
            <a:ext cx="3455936" cy="1079884"/>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Bezugsberechtiger</a:t>
            </a:r>
            <a:r>
              <a:rPr lang="en-US" sz="1400" dirty="0">
                <a:solidFill>
                  <a:srgbClr val="0C2F6E"/>
                </a:solidFill>
              </a:rPr>
              <a:t> </a:t>
            </a:r>
          </a:p>
          <a:p>
            <a:pPr marL="0" lvl="2">
              <a:buClr>
                <a:srgbClr val="F1CA00"/>
              </a:buClr>
            </a:pPr>
            <a:r>
              <a:rPr lang="en-US" sz="1400" dirty="0" err="1">
                <a:solidFill>
                  <a:srgbClr val="0C2F6E"/>
                </a:solidFill>
              </a:rPr>
              <a:t>im</a:t>
            </a:r>
            <a:r>
              <a:rPr lang="en-US" sz="1400" dirty="0">
                <a:solidFill>
                  <a:srgbClr val="0C2F6E"/>
                </a:solidFill>
              </a:rPr>
              <a:t> </a:t>
            </a:r>
            <a:r>
              <a:rPr lang="en-US" sz="1400" dirty="0" err="1">
                <a:solidFill>
                  <a:srgbClr val="0C2F6E"/>
                </a:solidFill>
              </a:rPr>
              <a:t>Todesfall</a:t>
            </a:r>
            <a:r>
              <a:rPr lang="en-US" sz="1400" dirty="0">
                <a:solidFill>
                  <a:srgbClr val="0C2F6E"/>
                </a:solidFill>
              </a:rPr>
              <a:t>: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Kind</a:t>
            </a:r>
          </a:p>
        </p:txBody>
      </p:sp>
      <p:sp>
        <p:nvSpPr>
          <p:cNvPr id="14" name="Rechteck 13"/>
          <p:cNvSpPr/>
          <p:nvPr/>
        </p:nvSpPr>
        <p:spPr>
          <a:xfrm>
            <a:off x="3564336" y="3211470"/>
            <a:ext cx="2670763" cy="433553"/>
          </a:xfrm>
          <a:prstGeom prst="rect">
            <a:avLst/>
          </a:prstGeom>
        </p:spPr>
        <p:txBody>
          <a:bodyPr wrap="square" lIns="0" tIns="216000" rIns="0" bIns="0" anchor="b" anchorCtr="0">
            <a:spAutoFit/>
          </a:bodyPr>
          <a:lstStyle/>
          <a:p>
            <a:pPr marL="0" lvl="2">
              <a:buClr>
                <a:srgbClr val="F1CA00"/>
              </a:buClr>
            </a:pPr>
            <a:r>
              <a:rPr lang="en-US" sz="1400" dirty="0">
                <a:solidFill>
                  <a:srgbClr val="0C2F6E"/>
                </a:solidFill>
              </a:rPr>
              <a:t>VP 2: 	Mutter</a:t>
            </a:r>
          </a:p>
        </p:txBody>
      </p:sp>
      <p:sp>
        <p:nvSpPr>
          <p:cNvPr id="15" name="Rechteck 14"/>
          <p:cNvSpPr/>
          <p:nvPr/>
        </p:nvSpPr>
        <p:spPr>
          <a:xfrm>
            <a:off x="533083" y="3212051"/>
            <a:ext cx="2670763" cy="648997"/>
          </a:xfrm>
          <a:prstGeom prst="rect">
            <a:avLst/>
          </a:prstGeom>
        </p:spPr>
        <p:txBody>
          <a:bodyPr wrap="square" lIns="0" tIns="216000" rIns="0" bIns="0" anchor="b" anchorCtr="0">
            <a:spAutoFit/>
          </a:bodyPr>
          <a:lstStyle/>
          <a:p>
            <a:pPr marL="0" lvl="2">
              <a:buClr>
                <a:srgbClr val="F1CA00"/>
              </a:buClr>
            </a:pPr>
            <a:r>
              <a:rPr lang="en-US" sz="1400" dirty="0">
                <a:solidFill>
                  <a:srgbClr val="0C2F6E"/>
                </a:solidFill>
              </a:rPr>
              <a:t>VN 2: 	Kind</a:t>
            </a:r>
          </a:p>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Anteil</a:t>
            </a:r>
            <a:r>
              <a:rPr lang="en-US" sz="1050" dirty="0">
                <a:solidFill>
                  <a:srgbClr val="0C2F6E"/>
                </a:solidFill>
              </a:rPr>
              <a:t> 99 Prozent)</a:t>
            </a:r>
          </a:p>
        </p:txBody>
      </p:sp>
      <p:cxnSp>
        <p:nvCxnSpPr>
          <p:cNvPr id="3" name="Gerade Verbindung 2"/>
          <p:cNvCxnSpPr/>
          <p:nvPr/>
        </p:nvCxnSpPr>
        <p:spPr>
          <a:xfrm>
            <a:off x="533084" y="4005064"/>
            <a:ext cx="8142854" cy="0"/>
          </a:xfrm>
          <a:prstGeom prst="line">
            <a:avLst/>
          </a:prstGeom>
        </p:spPr>
        <p:style>
          <a:lnRef idx="1">
            <a:schemeClr val="accent1"/>
          </a:lnRef>
          <a:fillRef idx="0">
            <a:schemeClr val="accent1"/>
          </a:fillRef>
          <a:effectRef idx="0">
            <a:schemeClr val="accent1"/>
          </a:effectRef>
          <a:fontRef idx="minor">
            <a:schemeClr val="tx1"/>
          </a:fontRef>
        </p:style>
      </p:cxnSp>
      <p:pic>
        <p:nvPicPr>
          <p:cNvPr id="36" name="Grafik 35"/>
          <p:cNvPicPr/>
          <p:nvPr/>
        </p:nvPicPr>
        <p:blipFill>
          <a:blip r:embed="rId4" cstate="print">
            <a:extLst>
              <a:ext uri="{28A0092B-C50C-407E-A947-70E740481C1C}">
                <a14:useLocalDpi xmlns:a14="http://schemas.microsoft.com/office/drawing/2010/main" val="0"/>
              </a:ext>
            </a:extLst>
          </a:blip>
          <a:stretch>
            <a:fillRect/>
          </a:stretch>
        </p:blipFill>
        <p:spPr>
          <a:xfrm>
            <a:off x="2555776" y="2412419"/>
            <a:ext cx="420881" cy="535346"/>
          </a:xfrm>
          <a:prstGeom prst="rect">
            <a:avLst/>
          </a:prstGeom>
        </p:spPr>
      </p:pic>
      <p:pic>
        <p:nvPicPr>
          <p:cNvPr id="37" name="Grafik 36"/>
          <p:cNvPicPr/>
          <p:nvPr/>
        </p:nvPicPr>
        <p:blipFill>
          <a:blip r:embed="rId5" cstate="print">
            <a:extLst>
              <a:ext uri="{28A0092B-C50C-407E-A947-70E740481C1C}">
                <a14:useLocalDpi xmlns:a14="http://schemas.microsoft.com/office/drawing/2010/main" val="0"/>
              </a:ext>
            </a:extLst>
          </a:blip>
          <a:stretch>
            <a:fillRect/>
          </a:stretch>
        </p:blipFill>
        <p:spPr>
          <a:xfrm>
            <a:off x="2555776" y="3212976"/>
            <a:ext cx="420881" cy="535346"/>
          </a:xfrm>
          <a:prstGeom prst="rect">
            <a:avLst/>
          </a:prstGeom>
        </p:spPr>
      </p:pic>
      <p:pic>
        <p:nvPicPr>
          <p:cNvPr id="38" name="Grafik 37"/>
          <p:cNvPicPr/>
          <p:nvPr/>
        </p:nvPicPr>
        <p:blipFill>
          <a:blip r:embed="rId6" cstate="print">
            <a:extLst>
              <a:ext uri="{28A0092B-C50C-407E-A947-70E740481C1C}">
                <a14:useLocalDpi xmlns:a14="http://schemas.microsoft.com/office/drawing/2010/main" val="0"/>
              </a:ext>
            </a:extLst>
          </a:blip>
          <a:stretch>
            <a:fillRect/>
          </a:stretch>
        </p:blipFill>
        <p:spPr>
          <a:xfrm>
            <a:off x="5587027" y="3212976"/>
            <a:ext cx="420881" cy="535346"/>
          </a:xfrm>
          <a:prstGeom prst="rect">
            <a:avLst/>
          </a:prstGeom>
        </p:spPr>
      </p:pic>
      <p:sp>
        <p:nvSpPr>
          <p:cNvPr id="39" name="Rechteck 38"/>
          <p:cNvSpPr/>
          <p:nvPr/>
        </p:nvSpPr>
        <p:spPr>
          <a:xfrm>
            <a:off x="540000" y="1701625"/>
            <a:ext cx="2670763" cy="1295327"/>
          </a:xfrm>
          <a:prstGeom prst="rect">
            <a:avLst/>
          </a:prstGeom>
        </p:spPr>
        <p:txBody>
          <a:bodyPr wrap="square" lIns="0" tIns="216000" rIns="0" bIns="0" anchor="b" anchorCtr="0">
            <a:spAutoFit/>
          </a:bodyPr>
          <a:lstStyle/>
          <a:p>
            <a:pPr marL="0" lvl="2">
              <a:buClr>
                <a:srgbClr val="F1CA00"/>
              </a:buClr>
            </a:pPr>
            <a:r>
              <a:rPr lang="en-US" sz="1400" dirty="0" err="1">
                <a:solidFill>
                  <a:srgbClr val="0C2F6E"/>
                </a:solidFill>
              </a:rPr>
              <a:t>Versicherungsnehmer</a:t>
            </a:r>
            <a:r>
              <a:rPr lang="en-US" sz="1400" dirty="0">
                <a:solidFill>
                  <a:srgbClr val="0C2F6E"/>
                </a:solidFill>
              </a:rPr>
              <a:t> (VN): </a:t>
            </a:r>
          </a:p>
          <a:p>
            <a:pPr marL="0" lvl="2">
              <a:buClr>
                <a:srgbClr val="F1CA00"/>
              </a:buClr>
            </a:pPr>
            <a:endParaRPr lang="en-US" sz="1400" dirty="0">
              <a:solidFill>
                <a:srgbClr val="0C2F6E"/>
              </a:solidFill>
            </a:endParaRPr>
          </a:p>
          <a:p>
            <a:pPr marL="0" lvl="2">
              <a:buClr>
                <a:srgbClr val="F1CA00"/>
              </a:buClr>
            </a:pPr>
            <a:r>
              <a:rPr lang="en-US" sz="1400" dirty="0">
                <a:solidFill>
                  <a:srgbClr val="0C2F6E"/>
                </a:solidFill>
              </a:rPr>
              <a:t>		</a:t>
            </a:r>
          </a:p>
          <a:p>
            <a:pPr marL="0" lvl="2">
              <a:buClr>
                <a:srgbClr val="F1CA00"/>
              </a:buClr>
            </a:pPr>
            <a:r>
              <a:rPr lang="en-US" sz="1400" dirty="0">
                <a:solidFill>
                  <a:srgbClr val="0C2F6E"/>
                </a:solidFill>
              </a:rPr>
              <a:t>VN 1: 	</a:t>
            </a:r>
            <a:r>
              <a:rPr lang="en-US" sz="1400" dirty="0" err="1">
                <a:solidFill>
                  <a:srgbClr val="0C2F6E"/>
                </a:solidFill>
              </a:rPr>
              <a:t>Vater</a:t>
            </a:r>
            <a:r>
              <a:rPr lang="en-US" sz="1400" dirty="0">
                <a:solidFill>
                  <a:srgbClr val="0C2F6E"/>
                </a:solidFill>
              </a:rPr>
              <a:t> </a:t>
            </a:r>
          </a:p>
          <a:p>
            <a:pPr marL="0" lvl="2">
              <a:buClr>
                <a:srgbClr val="F1CA00"/>
              </a:buClr>
            </a:pPr>
            <a:r>
              <a:rPr lang="en-US" sz="1400" dirty="0">
                <a:solidFill>
                  <a:srgbClr val="0C2F6E"/>
                </a:solidFill>
              </a:rPr>
              <a:t>	</a:t>
            </a:r>
            <a:r>
              <a:rPr lang="en-US" sz="1050" dirty="0">
                <a:solidFill>
                  <a:srgbClr val="0C2F6E"/>
                </a:solidFill>
              </a:rPr>
              <a:t>(</a:t>
            </a:r>
            <a:r>
              <a:rPr lang="en-US" sz="1050" dirty="0" err="1">
                <a:solidFill>
                  <a:srgbClr val="0C2F6E"/>
                </a:solidFill>
              </a:rPr>
              <a:t>Anteil</a:t>
            </a:r>
            <a:r>
              <a:rPr lang="en-US" sz="1050" dirty="0">
                <a:solidFill>
                  <a:srgbClr val="0C2F6E"/>
                </a:solidFill>
              </a:rPr>
              <a:t> 1 Prozent)</a:t>
            </a:r>
          </a:p>
        </p:txBody>
      </p:sp>
      <p:pic>
        <p:nvPicPr>
          <p:cNvPr id="25" name="Grafik 24"/>
          <p:cNvPicPr/>
          <p:nvPr/>
        </p:nvPicPr>
        <p:blipFill>
          <a:blip r:embed="rId4" cstate="print">
            <a:extLst>
              <a:ext uri="{28A0092B-C50C-407E-A947-70E740481C1C}">
                <a14:useLocalDpi xmlns:a14="http://schemas.microsoft.com/office/drawing/2010/main" val="0"/>
              </a:ext>
            </a:extLst>
          </a:blip>
          <a:stretch>
            <a:fillRect/>
          </a:stretch>
        </p:blipFill>
        <p:spPr>
          <a:xfrm>
            <a:off x="5587027" y="2446246"/>
            <a:ext cx="420881" cy="535346"/>
          </a:xfrm>
          <a:prstGeom prst="rect">
            <a:avLst/>
          </a:prstGeom>
        </p:spPr>
      </p:pic>
      <p:sp>
        <p:nvSpPr>
          <p:cNvPr id="26" name="Rechteck 25"/>
          <p:cNvSpPr/>
          <p:nvPr/>
        </p:nvSpPr>
        <p:spPr>
          <a:xfrm>
            <a:off x="540000" y="3864767"/>
            <a:ext cx="8275906" cy="2372545"/>
          </a:xfrm>
          <a:prstGeom prst="rect">
            <a:avLst/>
          </a:prstGeom>
        </p:spPr>
        <p:txBody>
          <a:bodyPr wrap="square" lIns="0" tIns="216000" rIns="0" bIns="0" anchor="b" anchorCtr="0">
            <a:spAutoFit/>
          </a:bodyPr>
          <a:lstStyle/>
          <a:p>
            <a:pPr marL="0" lvl="2">
              <a:buClr>
                <a:srgbClr val="F1CA00"/>
              </a:buClr>
            </a:pPr>
            <a:r>
              <a:rPr lang="de-DE" sz="1400" b="1" dirty="0">
                <a:solidFill>
                  <a:srgbClr val="002663"/>
                </a:solidFill>
              </a:rPr>
              <a:t>Vorteil der Konstellation: </a:t>
            </a:r>
          </a:p>
          <a:p>
            <a:pPr marL="285750" lvl="2" indent="-285750">
              <a:buClr>
                <a:srgbClr val="F1CA00"/>
              </a:buClr>
              <a:buFont typeface="Arial" panose="020B0604020202020204" pitchFamily="34" charset="0"/>
              <a:buChar char="•"/>
            </a:pPr>
            <a:r>
              <a:rPr lang="de-DE" sz="1400" dirty="0">
                <a:solidFill>
                  <a:srgbClr val="002663"/>
                </a:solidFill>
              </a:rPr>
              <a:t>Vater hat das Geld und ist daher VN 1. Schenkung kann über Verteilung der Anteile an Kind (VN 2) erfolgen.</a:t>
            </a:r>
          </a:p>
          <a:p>
            <a:pPr marL="285750" lvl="2" indent="-285750">
              <a:buClr>
                <a:srgbClr val="F1CA00"/>
              </a:buClr>
              <a:buFont typeface="Arial" panose="020B0604020202020204" pitchFamily="34" charset="0"/>
              <a:buChar char="•"/>
            </a:pPr>
            <a:r>
              <a:rPr lang="de-DE" sz="1400" dirty="0">
                <a:solidFill>
                  <a:srgbClr val="002663"/>
                </a:solidFill>
              </a:rPr>
              <a:t>Stirbt der Vater (VN 1 und VP1 ), wird die Mutter aufgrund unserer in den Bedingungen beschriebenen Nachfolgeregelungen neue VN. Der Vertrag läuft dann mit VN 1 Mutter, VN 2 Kind,  VP Mutter weiter. Erst beim Tod der Mutter wird der Vertrag an das Kind ausgezahlt.</a:t>
            </a:r>
          </a:p>
          <a:p>
            <a:pPr marL="285750" lvl="2" indent="-285750">
              <a:buClr>
                <a:srgbClr val="F1CA00"/>
              </a:buClr>
              <a:buFont typeface="Arial" panose="020B0604020202020204" pitchFamily="34" charset="0"/>
              <a:buChar char="•"/>
            </a:pPr>
            <a:r>
              <a:rPr lang="de-DE" sz="1400" dirty="0">
                <a:solidFill>
                  <a:srgbClr val="002663"/>
                </a:solidFill>
              </a:rPr>
              <a:t>Stirbt zuerst die Mutter, läuft der Vertrag ebenfalls weiter mit VN 1 Vater, VN 2 Kind, VP Vater</a:t>
            </a:r>
          </a:p>
          <a:p>
            <a:pPr marL="285750" lvl="2" indent="-285750">
              <a:buClr>
                <a:srgbClr val="F1CA00"/>
              </a:buClr>
              <a:buFont typeface="Arial" panose="020B0604020202020204" pitchFamily="34" charset="0"/>
              <a:buChar char="•"/>
            </a:pPr>
            <a:r>
              <a:rPr lang="de-DE" sz="1400" dirty="0">
                <a:solidFill>
                  <a:srgbClr val="002663"/>
                </a:solidFill>
              </a:rPr>
              <a:t>Die Eltern behalten also in beiden Fällen die Entscheidungsmacht über das Vermögen bis zum Lebensende. Erst danach wird das Vermögen allein dem Kind überlassen.</a:t>
            </a:r>
          </a:p>
          <a:p>
            <a:pPr marL="0" lvl="2">
              <a:buClr>
                <a:srgbClr val="F1CA00"/>
              </a:buClr>
            </a:pPr>
            <a:endParaRPr lang="en-US" sz="1400" dirty="0">
              <a:solidFill>
                <a:srgbClr val="0C2F6E"/>
              </a:solidFill>
            </a:endParaRPr>
          </a:p>
        </p:txBody>
      </p:sp>
      <p:pic>
        <p:nvPicPr>
          <p:cNvPr id="41" name="Grafik 40"/>
          <p:cNvPicPr/>
          <p:nvPr/>
        </p:nvPicPr>
        <p:blipFill>
          <a:blip r:embed="rId5" cstate="print">
            <a:extLst>
              <a:ext uri="{28A0092B-C50C-407E-A947-70E740481C1C}">
                <a14:useLocalDpi xmlns:a14="http://schemas.microsoft.com/office/drawing/2010/main" val="0"/>
              </a:ext>
            </a:extLst>
          </a:blip>
          <a:stretch>
            <a:fillRect/>
          </a:stretch>
        </p:blipFill>
        <p:spPr>
          <a:xfrm>
            <a:off x="7956374" y="2461371"/>
            <a:ext cx="420881" cy="535346"/>
          </a:xfrm>
          <a:prstGeom prst="rect">
            <a:avLst/>
          </a:prstGeom>
        </p:spPr>
      </p:pic>
    </p:spTree>
    <p:extLst>
      <p:ext uri="{BB962C8B-B14F-4D97-AF65-F5344CB8AC3E}">
        <p14:creationId xmlns:p14="http://schemas.microsoft.com/office/powerpoint/2010/main" val="22253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Drei Vergütungsmodelle – ein Ziel: </a:t>
            </a:r>
            <a:r>
              <a:rPr lang="de-DE" sz="1800" dirty="0" smtClean="0">
                <a:solidFill>
                  <a:srgbClr val="F1CA00"/>
                </a:solidFill>
              </a:rPr>
              <a:t>Mehr </a:t>
            </a:r>
            <a:r>
              <a:rPr lang="de-DE" sz="1800" dirty="0">
                <a:solidFill>
                  <a:srgbClr val="F1CA00"/>
                </a:solidFill>
              </a:rPr>
              <a:t>Zufriedenheit </a:t>
            </a:r>
          </a:p>
        </p:txBody>
      </p:sp>
      <p:sp>
        <p:nvSpPr>
          <p:cNvPr id="35" name="Textplatzhalter 1"/>
          <p:cNvSpPr txBox="1">
            <a:spLocks/>
          </p:cNvSpPr>
          <p:nvPr/>
        </p:nvSpPr>
        <p:spPr>
          <a:xfrm>
            <a:off x="6195500" y="2059795"/>
            <a:ext cx="2160000" cy="43310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600" b="1" kern="120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defRPr/>
            </a:pPr>
            <a:r>
              <a:rPr lang="de-DE" sz="4000" b="1" kern="600" spc="-40" dirty="0">
                <a:solidFill>
                  <a:srgbClr val="F1CA00"/>
                </a:solidFill>
              </a:rPr>
              <a:t>Tarif</a:t>
            </a:r>
            <a:r>
              <a:rPr lang="de-DE" sz="2800" dirty="0" smtClean="0">
                <a:solidFill>
                  <a:srgbClr val="F1CA00"/>
                </a:solidFill>
              </a:rPr>
              <a:t> </a:t>
            </a:r>
            <a:r>
              <a:rPr lang="de-DE" sz="4000" b="1" kern="600" spc="-40" dirty="0">
                <a:solidFill>
                  <a:srgbClr val="F1CA00"/>
                </a:solidFill>
              </a:rPr>
              <a:t>N</a:t>
            </a:r>
          </a:p>
        </p:txBody>
      </p:sp>
      <p:sp>
        <p:nvSpPr>
          <p:cNvPr id="36" name="Textplatzhalter 1"/>
          <p:cNvSpPr txBox="1">
            <a:spLocks/>
          </p:cNvSpPr>
          <p:nvPr/>
        </p:nvSpPr>
        <p:spPr>
          <a:xfrm>
            <a:off x="3221159" y="2035696"/>
            <a:ext cx="2846266" cy="45720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600" b="1" kern="120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defRPr/>
            </a:pPr>
            <a:r>
              <a:rPr lang="de-DE" sz="4000" b="1" kern="600" spc="-40" dirty="0">
                <a:solidFill>
                  <a:srgbClr val="002060"/>
                </a:solidFill>
              </a:rPr>
              <a:t>Tarif MA</a:t>
            </a:r>
          </a:p>
        </p:txBody>
      </p:sp>
      <p:sp>
        <p:nvSpPr>
          <p:cNvPr id="37" name="Textplatzhalter 1"/>
          <p:cNvSpPr txBox="1">
            <a:spLocks/>
          </p:cNvSpPr>
          <p:nvPr/>
        </p:nvSpPr>
        <p:spPr>
          <a:xfrm>
            <a:off x="747428" y="2059795"/>
            <a:ext cx="2160000" cy="43310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600" b="1" kern="120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defRPr/>
            </a:pPr>
            <a:r>
              <a:rPr lang="de-DE" sz="4000" b="1" kern="600" spc="-40" dirty="0">
                <a:solidFill>
                  <a:srgbClr val="0093D0"/>
                </a:solidFill>
              </a:rPr>
              <a:t>Tarif </a:t>
            </a:r>
            <a:r>
              <a:rPr lang="de-DE" sz="4000" b="1" kern="600" spc="-40" dirty="0" smtClean="0">
                <a:solidFill>
                  <a:srgbClr val="0093D0"/>
                </a:solidFill>
              </a:rPr>
              <a:t>S</a:t>
            </a:r>
          </a:p>
          <a:p>
            <a:pPr lvl="1" algn="ctr">
              <a:defRPr/>
            </a:pPr>
            <a:endParaRPr lang="de-DE" sz="4000" b="1" kern="600" spc="-40" dirty="0">
              <a:solidFill>
                <a:srgbClr val="0093D0"/>
              </a:solidFill>
            </a:endParaRPr>
          </a:p>
          <a:p>
            <a:pPr lvl="1" algn="ctr">
              <a:defRPr/>
            </a:pPr>
            <a:endParaRPr lang="de-DE" sz="4000" b="1" kern="600" spc="-40" dirty="0">
              <a:solidFill>
                <a:srgbClr val="0093D0"/>
              </a:solidFill>
            </a:endParaRPr>
          </a:p>
        </p:txBody>
      </p:sp>
      <p:sp>
        <p:nvSpPr>
          <p:cNvPr id="38" name="Textplatzhalter 1"/>
          <p:cNvSpPr txBox="1">
            <a:spLocks/>
          </p:cNvSpPr>
          <p:nvPr/>
        </p:nvSpPr>
        <p:spPr>
          <a:xfrm>
            <a:off x="6435485" y="3289576"/>
            <a:ext cx="2456995" cy="121954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600" b="1" kern="120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DE" dirty="0"/>
              <a:t>Bei dieser Variante sind </a:t>
            </a:r>
            <a:r>
              <a:rPr lang="de-DE" b="1" dirty="0"/>
              <a:t>keine Vergütungen </a:t>
            </a:r>
            <a:r>
              <a:rPr lang="de-DE" dirty="0"/>
              <a:t>im Produkt </a:t>
            </a:r>
            <a:r>
              <a:rPr lang="de-DE" dirty="0" smtClean="0"/>
              <a:t>vorgesehen.</a:t>
            </a:r>
            <a:endParaRPr lang="de-DE" dirty="0"/>
          </a:p>
        </p:txBody>
      </p:sp>
      <p:sp>
        <p:nvSpPr>
          <p:cNvPr id="39" name="Textplatzhalter 1"/>
          <p:cNvSpPr txBox="1">
            <a:spLocks/>
          </p:cNvSpPr>
          <p:nvPr/>
        </p:nvSpPr>
        <p:spPr>
          <a:xfrm>
            <a:off x="3589219" y="3265477"/>
            <a:ext cx="2420787" cy="121954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600" b="1" kern="120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DE" dirty="0"/>
              <a:t>Die Abschluss- </a:t>
            </a:r>
            <a:r>
              <a:rPr lang="de-DE" dirty="0" err="1"/>
              <a:t>provision</a:t>
            </a:r>
            <a:r>
              <a:rPr lang="de-DE" dirty="0"/>
              <a:t> wird reduziert, im Gegenzug wird die </a:t>
            </a:r>
            <a:r>
              <a:rPr lang="de-DE" b="1" dirty="0"/>
              <a:t>laufende Vergütung </a:t>
            </a:r>
            <a:r>
              <a:rPr lang="de-DE" dirty="0" smtClean="0"/>
              <a:t>erhöht.</a:t>
            </a:r>
            <a:endParaRPr lang="de-DE" dirty="0"/>
          </a:p>
        </p:txBody>
      </p:sp>
      <p:sp>
        <p:nvSpPr>
          <p:cNvPr id="40" name="Textplatzhalter 1"/>
          <p:cNvSpPr txBox="1">
            <a:spLocks/>
          </p:cNvSpPr>
          <p:nvPr/>
        </p:nvSpPr>
        <p:spPr>
          <a:xfrm>
            <a:off x="817281" y="3265477"/>
            <a:ext cx="2535237" cy="124364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600" b="1" kern="120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Font typeface="Arial" panose="020B0604020202020204" pitchFamily="34" charset="0"/>
              <a:buNone/>
              <a:defRPr sz="2200"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DE" dirty="0"/>
              <a:t>Die </a:t>
            </a:r>
            <a:r>
              <a:rPr lang="de-DE" b="1" dirty="0"/>
              <a:t>Abschluss-provision</a:t>
            </a:r>
            <a:r>
              <a:rPr lang="de-DE" dirty="0"/>
              <a:t> bleibt wichtigster </a:t>
            </a:r>
            <a:r>
              <a:rPr lang="de-DE" dirty="0" smtClean="0"/>
              <a:t>Vergütungs-</a:t>
            </a:r>
            <a:r>
              <a:rPr lang="de-DE" dirty="0" err="1" smtClean="0"/>
              <a:t>bestandteil</a:t>
            </a:r>
            <a:r>
              <a:rPr lang="de-DE" dirty="0" smtClean="0"/>
              <a:t>.</a:t>
            </a:r>
            <a:endParaRPr lang="de-DE" dirty="0"/>
          </a:p>
        </p:txBody>
      </p:sp>
      <p:pic>
        <p:nvPicPr>
          <p:cNvPr id="41" name="Schatten"/>
          <p:cNvPicPr>
            <a:picLocks/>
          </p:cNvPicPr>
          <p:nvPr/>
        </p:nvPicPr>
        <p:blipFill rotWithShape="1">
          <a:blip r:embed="rId3">
            <a:extLst>
              <a:ext uri="{28A0092B-C50C-407E-A947-70E740481C1C}">
                <a14:useLocalDpi xmlns:a14="http://schemas.microsoft.com/office/drawing/2010/main" val="0"/>
              </a:ext>
            </a:extLst>
          </a:blip>
          <a:srcRect l="81410" r="7116" b="9713"/>
          <a:stretch/>
        </p:blipFill>
        <p:spPr>
          <a:xfrm>
            <a:off x="3221159" y="1219200"/>
            <a:ext cx="298206" cy="3962400"/>
          </a:xfrm>
          <a:prstGeom prst="rect">
            <a:avLst/>
          </a:prstGeom>
        </p:spPr>
      </p:pic>
      <p:pic>
        <p:nvPicPr>
          <p:cNvPr id="42" name="Schatten"/>
          <p:cNvPicPr>
            <a:picLocks/>
          </p:cNvPicPr>
          <p:nvPr/>
        </p:nvPicPr>
        <p:blipFill rotWithShape="1">
          <a:blip r:embed="rId3">
            <a:extLst>
              <a:ext uri="{28A0092B-C50C-407E-A947-70E740481C1C}">
                <a14:useLocalDpi xmlns:a14="http://schemas.microsoft.com/office/drawing/2010/main" val="0"/>
              </a:ext>
            </a:extLst>
          </a:blip>
          <a:srcRect l="81410" r="7116" b="9713"/>
          <a:stretch/>
        </p:blipFill>
        <p:spPr>
          <a:xfrm>
            <a:off x="6067425" y="1219200"/>
            <a:ext cx="298206" cy="3962400"/>
          </a:xfrm>
          <a:prstGeom prst="rect">
            <a:avLst/>
          </a:prstGeom>
        </p:spPr>
      </p:pic>
    </p:spTree>
    <p:extLst>
      <p:ext uri="{BB962C8B-B14F-4D97-AF65-F5344CB8AC3E}">
        <p14:creationId xmlns:p14="http://schemas.microsoft.com/office/powerpoint/2010/main" val="353181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Ellipse 48"/>
          <p:cNvSpPr/>
          <p:nvPr/>
        </p:nvSpPr>
        <p:spPr>
          <a:xfrm>
            <a:off x="630635" y="2653543"/>
            <a:ext cx="2808312" cy="2629206"/>
          </a:xfrm>
          <a:prstGeom prst="ellipse">
            <a:avLst/>
          </a:prstGeom>
          <a:solidFill>
            <a:srgbClr val="00266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0" name="Ellipse 49"/>
          <p:cNvSpPr/>
          <p:nvPr/>
        </p:nvSpPr>
        <p:spPr>
          <a:xfrm>
            <a:off x="3275856" y="2653543"/>
            <a:ext cx="2808312" cy="2629206"/>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1" name="Ellipse 50"/>
          <p:cNvSpPr/>
          <p:nvPr/>
        </p:nvSpPr>
        <p:spPr>
          <a:xfrm>
            <a:off x="6012160" y="2653543"/>
            <a:ext cx="2808312" cy="2629206"/>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3" name="Textfeld 52"/>
          <p:cNvSpPr txBox="1"/>
          <p:nvPr/>
        </p:nvSpPr>
        <p:spPr>
          <a:xfrm>
            <a:off x="1115616" y="2816407"/>
            <a:ext cx="1779080" cy="369332"/>
          </a:xfrm>
          <a:prstGeom prst="rect">
            <a:avLst/>
          </a:prstGeom>
          <a:noFill/>
        </p:spPr>
        <p:txBody>
          <a:bodyPr wrap="square" rtlCol="0">
            <a:spAutoFit/>
          </a:bodyPr>
          <a:lstStyle/>
          <a:p>
            <a:pPr algn="ctr" fontAlgn="base">
              <a:spcBef>
                <a:spcPct val="0"/>
              </a:spcBef>
              <a:spcAft>
                <a:spcPct val="0"/>
              </a:spcAft>
            </a:pPr>
            <a:r>
              <a:rPr lang="de-DE" dirty="0">
                <a:solidFill>
                  <a:srgbClr val="FFFFFF"/>
                </a:solidFill>
                <a:cs typeface="Arial" pitchFamily="34" charset="0"/>
              </a:rPr>
              <a:t>Tarif S</a:t>
            </a:r>
          </a:p>
        </p:txBody>
      </p:sp>
      <p:sp>
        <p:nvSpPr>
          <p:cNvPr id="54" name="Textfeld 53"/>
          <p:cNvSpPr txBox="1"/>
          <p:nvPr/>
        </p:nvSpPr>
        <p:spPr>
          <a:xfrm>
            <a:off x="3760837" y="2816407"/>
            <a:ext cx="1779079" cy="369332"/>
          </a:xfrm>
          <a:prstGeom prst="rect">
            <a:avLst/>
          </a:prstGeom>
          <a:noFill/>
        </p:spPr>
        <p:txBody>
          <a:bodyPr wrap="square" rtlCol="0">
            <a:spAutoFit/>
          </a:bodyPr>
          <a:lstStyle/>
          <a:p>
            <a:pPr algn="ctr" fontAlgn="base">
              <a:spcBef>
                <a:spcPct val="0"/>
              </a:spcBef>
              <a:spcAft>
                <a:spcPct val="0"/>
              </a:spcAft>
            </a:pPr>
            <a:r>
              <a:rPr lang="de-DE" dirty="0">
                <a:solidFill>
                  <a:srgbClr val="FFFFFF"/>
                </a:solidFill>
                <a:cs typeface="Arial" pitchFamily="34" charset="0"/>
              </a:rPr>
              <a:t>Tarif MA</a:t>
            </a:r>
          </a:p>
        </p:txBody>
      </p:sp>
      <p:sp>
        <p:nvSpPr>
          <p:cNvPr id="55" name="Textfeld 54"/>
          <p:cNvSpPr txBox="1"/>
          <p:nvPr/>
        </p:nvSpPr>
        <p:spPr>
          <a:xfrm>
            <a:off x="6497141" y="2816407"/>
            <a:ext cx="1779079" cy="369332"/>
          </a:xfrm>
          <a:prstGeom prst="rect">
            <a:avLst/>
          </a:prstGeom>
          <a:noFill/>
        </p:spPr>
        <p:txBody>
          <a:bodyPr wrap="square" rtlCol="0">
            <a:spAutoFit/>
          </a:bodyPr>
          <a:lstStyle/>
          <a:p>
            <a:pPr algn="ctr" fontAlgn="base">
              <a:spcBef>
                <a:spcPct val="0"/>
              </a:spcBef>
              <a:spcAft>
                <a:spcPct val="0"/>
              </a:spcAft>
            </a:pPr>
            <a:r>
              <a:rPr lang="de-DE" dirty="0">
                <a:solidFill>
                  <a:srgbClr val="FFFFFF"/>
                </a:solidFill>
                <a:cs typeface="Arial" pitchFamily="34" charset="0"/>
              </a:rPr>
              <a:t>Tarif N</a:t>
            </a:r>
          </a:p>
        </p:txBody>
      </p:sp>
      <p:sp>
        <p:nvSpPr>
          <p:cNvPr id="69" name="Ellipse 68"/>
          <p:cNvSpPr/>
          <p:nvPr/>
        </p:nvSpPr>
        <p:spPr>
          <a:xfrm>
            <a:off x="2339752" y="4869160"/>
            <a:ext cx="1080120" cy="943223"/>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0" name="Text Box 18"/>
          <p:cNvSpPr txBox="1">
            <a:spLocks noChangeArrowheads="1"/>
          </p:cNvSpPr>
          <p:nvPr/>
        </p:nvSpPr>
        <p:spPr bwMode="auto">
          <a:xfrm>
            <a:off x="2339752" y="5267754"/>
            <a:ext cx="10801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400" b="1" dirty="0" smtClean="0">
                <a:solidFill>
                  <a:srgbClr val="002663"/>
                </a:solidFill>
                <a:ea typeface="ＭＳ Ｐゴシック" pitchFamily="34" charset="-128"/>
                <a:cs typeface="Arial" pitchFamily="34" charset="0"/>
                <a:sym typeface="Arial" pitchFamily="34" charset="0"/>
              </a:rPr>
              <a:t>60 €</a:t>
            </a:r>
            <a:endParaRPr lang="en-US" altLang="de-DE" sz="1400" b="1" dirty="0">
              <a:solidFill>
                <a:srgbClr val="002663"/>
              </a:solidFill>
              <a:ea typeface="ＭＳ Ｐゴシック" pitchFamily="34" charset="-128"/>
              <a:cs typeface="Arial" pitchFamily="34" charset="0"/>
              <a:sym typeface="Arial" pitchFamily="34" charset="0"/>
            </a:endParaRPr>
          </a:p>
        </p:txBody>
      </p:sp>
      <p:sp>
        <p:nvSpPr>
          <p:cNvPr id="83" name="Ellipse 82"/>
          <p:cNvSpPr/>
          <p:nvPr/>
        </p:nvSpPr>
        <p:spPr>
          <a:xfrm>
            <a:off x="5004048" y="4869160"/>
            <a:ext cx="1080120" cy="943223"/>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5" name="Ellipse 84"/>
          <p:cNvSpPr/>
          <p:nvPr/>
        </p:nvSpPr>
        <p:spPr>
          <a:xfrm>
            <a:off x="7815758" y="4857699"/>
            <a:ext cx="1080120" cy="943223"/>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8" name="Ellipse 87"/>
          <p:cNvSpPr/>
          <p:nvPr/>
        </p:nvSpPr>
        <p:spPr>
          <a:xfrm>
            <a:off x="1115616" y="3135935"/>
            <a:ext cx="1779079" cy="1664421"/>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90" name="Ellipse 89"/>
          <p:cNvSpPr/>
          <p:nvPr/>
        </p:nvSpPr>
        <p:spPr>
          <a:xfrm>
            <a:off x="3760837" y="3135934"/>
            <a:ext cx="1779079" cy="1664421"/>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91" name="Ellipse 90"/>
          <p:cNvSpPr/>
          <p:nvPr/>
        </p:nvSpPr>
        <p:spPr>
          <a:xfrm>
            <a:off x="6497141" y="3135935"/>
            <a:ext cx="1779079" cy="1664421"/>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8" name="Text Box 18"/>
          <p:cNvSpPr txBox="1">
            <a:spLocks noChangeArrowheads="1"/>
          </p:cNvSpPr>
          <p:nvPr/>
        </p:nvSpPr>
        <p:spPr bwMode="auto">
          <a:xfrm>
            <a:off x="1475656" y="3283843"/>
            <a:ext cx="112508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200" b="1" dirty="0" smtClean="0">
                <a:solidFill>
                  <a:srgbClr val="002663"/>
                </a:solidFill>
                <a:ea typeface="ＭＳ Ｐゴシック" pitchFamily="34" charset="-128"/>
                <a:cs typeface="Arial" pitchFamily="34" charset="0"/>
                <a:sym typeface="Arial" pitchFamily="34" charset="0"/>
              </a:rPr>
              <a:t>3,8% - 4%</a:t>
            </a:r>
            <a:endParaRPr lang="en-US" altLang="de-DE" sz="1200" dirty="0">
              <a:solidFill>
                <a:srgbClr val="002663"/>
              </a:solidFill>
              <a:ea typeface="ＭＳ Ｐゴシック" pitchFamily="34" charset="-128"/>
              <a:cs typeface="Arial" pitchFamily="34" charset="0"/>
              <a:sym typeface="Arial" pitchFamily="34" charset="0"/>
            </a:endParaRPr>
          </a:p>
        </p:txBody>
      </p:sp>
      <p:sp>
        <p:nvSpPr>
          <p:cNvPr id="59" name="Text Box 18"/>
          <p:cNvSpPr txBox="1">
            <a:spLocks noChangeArrowheads="1"/>
          </p:cNvSpPr>
          <p:nvPr/>
        </p:nvSpPr>
        <p:spPr bwMode="auto">
          <a:xfrm>
            <a:off x="4132402" y="3283843"/>
            <a:ext cx="105790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200" b="1" dirty="0" smtClean="0">
                <a:solidFill>
                  <a:srgbClr val="002663"/>
                </a:solidFill>
                <a:ea typeface="ＭＳ Ｐゴシック" pitchFamily="34" charset="-128"/>
                <a:cs typeface="Arial" pitchFamily="34" charset="0"/>
                <a:sym typeface="Arial" pitchFamily="34" charset="0"/>
              </a:rPr>
              <a:t>1,8% - 2%</a:t>
            </a:r>
            <a:endParaRPr lang="en-US" altLang="de-DE" sz="1200" dirty="0">
              <a:solidFill>
                <a:srgbClr val="002663"/>
              </a:solidFill>
              <a:ea typeface="ＭＳ Ｐゴシック" pitchFamily="34" charset="-128"/>
              <a:cs typeface="Arial" pitchFamily="34" charset="0"/>
              <a:sym typeface="Arial" pitchFamily="34" charset="0"/>
            </a:endParaRPr>
          </a:p>
        </p:txBody>
      </p:sp>
      <p:sp>
        <p:nvSpPr>
          <p:cNvPr id="60" name="Text Box 18"/>
          <p:cNvSpPr txBox="1">
            <a:spLocks noChangeArrowheads="1"/>
          </p:cNvSpPr>
          <p:nvPr/>
        </p:nvSpPr>
        <p:spPr bwMode="auto">
          <a:xfrm>
            <a:off x="6868832" y="3283843"/>
            <a:ext cx="105778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200" b="1" dirty="0" smtClean="0">
                <a:solidFill>
                  <a:srgbClr val="002663"/>
                </a:solidFill>
                <a:ea typeface="ＭＳ Ｐゴシック" pitchFamily="34" charset="-128"/>
                <a:cs typeface="Arial" pitchFamily="34" charset="0"/>
                <a:sym typeface="Arial" pitchFamily="34" charset="0"/>
              </a:rPr>
              <a:t>0,3% - 0,5%</a:t>
            </a:r>
            <a:endParaRPr lang="en-US" altLang="de-DE" sz="1200" dirty="0">
              <a:solidFill>
                <a:srgbClr val="002663"/>
              </a:solidFill>
              <a:ea typeface="ＭＳ Ｐゴシック" pitchFamily="34" charset="-128"/>
              <a:cs typeface="Arial" pitchFamily="34" charset="0"/>
              <a:sym typeface="Arial" pitchFamily="34" charset="0"/>
            </a:endParaRPr>
          </a:p>
        </p:txBody>
      </p:sp>
      <p:sp>
        <p:nvSpPr>
          <p:cNvPr id="39" name="Titel 1"/>
          <p:cNvSpPr txBox="1">
            <a:spLocks/>
          </p:cNvSpPr>
          <p:nvPr/>
        </p:nvSpPr>
        <p:spPr>
          <a:xfrm>
            <a:off x="53975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en-GB" dirty="0" err="1" smtClean="0">
                <a:solidFill>
                  <a:srgbClr val="FFFFFF"/>
                </a:solidFill>
              </a:rPr>
              <a:t>WeitBlick</a:t>
            </a:r>
            <a:r>
              <a:rPr lang="en-GB" dirty="0" smtClean="0">
                <a:solidFill>
                  <a:srgbClr val="FFFFFF"/>
                </a:solidFill>
              </a:rPr>
              <a:t> </a:t>
            </a:r>
            <a:r>
              <a:rPr lang="en-GB" dirty="0" err="1" smtClean="0">
                <a:solidFill>
                  <a:srgbClr val="FFFFFF"/>
                </a:solidFill>
              </a:rPr>
              <a:t>Kosten</a:t>
            </a:r>
            <a:r>
              <a:rPr lang="en-GB" dirty="0" smtClean="0">
                <a:solidFill>
                  <a:srgbClr val="FFFFFF"/>
                </a:solidFill>
              </a:rPr>
              <a:t/>
            </a:r>
            <a:br>
              <a:rPr lang="en-GB" dirty="0" smtClean="0">
                <a:solidFill>
                  <a:srgbClr val="FFFFFF"/>
                </a:solidFill>
              </a:rPr>
            </a:br>
            <a:r>
              <a:rPr lang="en-GB" sz="2000" dirty="0" err="1" smtClean="0">
                <a:solidFill>
                  <a:srgbClr val="F1CA00"/>
                </a:solidFill>
              </a:rPr>
              <a:t>Abschluss</a:t>
            </a:r>
            <a:r>
              <a:rPr lang="en-GB" sz="2000" dirty="0" smtClean="0">
                <a:solidFill>
                  <a:srgbClr val="F1CA00"/>
                </a:solidFill>
              </a:rPr>
              <a:t>-, </a:t>
            </a:r>
            <a:r>
              <a:rPr lang="en-GB" sz="2000" dirty="0" err="1" smtClean="0">
                <a:solidFill>
                  <a:srgbClr val="F1CA00"/>
                </a:solidFill>
              </a:rPr>
              <a:t>Vertriebs</a:t>
            </a:r>
            <a:r>
              <a:rPr lang="en-GB" sz="2000" dirty="0" smtClean="0">
                <a:solidFill>
                  <a:srgbClr val="F1CA00"/>
                </a:solidFill>
              </a:rPr>
              <a:t>- und </a:t>
            </a:r>
            <a:r>
              <a:rPr lang="en-GB" sz="2000" dirty="0" err="1" smtClean="0">
                <a:solidFill>
                  <a:srgbClr val="F1CA00"/>
                </a:solidFill>
              </a:rPr>
              <a:t>Verwaltungskosten</a:t>
            </a:r>
            <a:r>
              <a:rPr lang="en-GB" sz="2000" dirty="0" smtClean="0">
                <a:solidFill>
                  <a:srgbClr val="F1CA00"/>
                </a:solidFill>
              </a:rPr>
              <a:t>*</a:t>
            </a:r>
            <a:endParaRPr lang="en-GB" sz="2000" dirty="0">
              <a:solidFill>
                <a:srgbClr val="F1CA00"/>
              </a:solidFill>
            </a:endParaRPr>
          </a:p>
        </p:txBody>
      </p:sp>
      <p:sp>
        <p:nvSpPr>
          <p:cNvPr id="67" name="Rechteck 66"/>
          <p:cNvSpPr/>
          <p:nvPr/>
        </p:nvSpPr>
        <p:spPr>
          <a:xfrm>
            <a:off x="4264877" y="4285282"/>
            <a:ext cx="288000" cy="191881"/>
          </a:xfrm>
          <a:prstGeom prst="rect">
            <a:avLst/>
          </a:pr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8" name="Text Box 18"/>
          <p:cNvSpPr txBox="1">
            <a:spLocks noChangeArrowheads="1"/>
          </p:cNvSpPr>
          <p:nvPr/>
        </p:nvSpPr>
        <p:spPr bwMode="auto">
          <a:xfrm>
            <a:off x="4264876" y="4056167"/>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2,00%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71" name="Rechteck 70"/>
          <p:cNvSpPr/>
          <p:nvPr/>
        </p:nvSpPr>
        <p:spPr>
          <a:xfrm>
            <a:off x="4742771" y="4344198"/>
            <a:ext cx="288000" cy="132965"/>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3" name="Text Box 18"/>
          <p:cNvSpPr txBox="1">
            <a:spLocks noChangeArrowheads="1"/>
          </p:cNvSpPr>
          <p:nvPr/>
        </p:nvSpPr>
        <p:spPr bwMode="auto">
          <a:xfrm>
            <a:off x="4742771" y="4077072"/>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a:solidFill>
                  <a:srgbClr val="002663"/>
                </a:solidFill>
                <a:ea typeface="ＭＳ Ｐゴシック" pitchFamily="34" charset="-128"/>
                <a:cs typeface="Arial" pitchFamily="34" charset="0"/>
                <a:sym typeface="Arial" pitchFamily="34" charset="0"/>
              </a:rPr>
              <a:t>1</a:t>
            </a:r>
            <a:r>
              <a:rPr lang="en-US" altLang="de-DE" sz="800" b="1" dirty="0" smtClean="0">
                <a:solidFill>
                  <a:srgbClr val="002663"/>
                </a:solidFill>
                <a:ea typeface="ＭＳ Ｐゴシック" pitchFamily="34" charset="-128"/>
                <a:cs typeface="Arial" pitchFamily="34" charset="0"/>
                <a:sym typeface="Arial" pitchFamily="34" charset="0"/>
              </a:rPr>
              <a:t>,80%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75" name="Rechteck 74"/>
          <p:cNvSpPr/>
          <p:nvPr/>
        </p:nvSpPr>
        <p:spPr>
          <a:xfrm>
            <a:off x="7001181" y="4392378"/>
            <a:ext cx="288000" cy="75600"/>
          </a:xfrm>
          <a:prstGeom prst="rect">
            <a:avLst/>
          </a:pr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6" name="Text Box 18"/>
          <p:cNvSpPr txBox="1">
            <a:spLocks noChangeArrowheads="1"/>
          </p:cNvSpPr>
          <p:nvPr/>
        </p:nvSpPr>
        <p:spPr bwMode="auto">
          <a:xfrm>
            <a:off x="7001181" y="4211902"/>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0,50%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77" name="Rechteck 76"/>
          <p:cNvSpPr/>
          <p:nvPr/>
        </p:nvSpPr>
        <p:spPr>
          <a:xfrm>
            <a:off x="7481565" y="4422258"/>
            <a:ext cx="288000" cy="45719"/>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9" name="Text Box 18"/>
          <p:cNvSpPr txBox="1">
            <a:spLocks noChangeArrowheads="1"/>
          </p:cNvSpPr>
          <p:nvPr/>
        </p:nvSpPr>
        <p:spPr bwMode="auto">
          <a:xfrm>
            <a:off x="7468938" y="4231385"/>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0,30%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48" name="Rechteck 47"/>
          <p:cNvSpPr/>
          <p:nvPr/>
        </p:nvSpPr>
        <p:spPr>
          <a:xfrm>
            <a:off x="539552" y="6093296"/>
            <a:ext cx="90000" cy="90000"/>
          </a:xfrm>
          <a:prstGeom prst="rect">
            <a:avLst/>
          </a:prstGeom>
          <a:solidFill>
            <a:schemeClr val="bg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2" name="Rechteck 51"/>
          <p:cNvSpPr/>
          <p:nvPr/>
        </p:nvSpPr>
        <p:spPr>
          <a:xfrm>
            <a:off x="4424449" y="6093296"/>
            <a:ext cx="90000" cy="90000"/>
          </a:xfrm>
          <a:prstGeom prst="rect">
            <a:avLst/>
          </a:prstGeom>
          <a:solidFill>
            <a:srgbClr val="9F5FC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6" name="Ellipse 55"/>
          <p:cNvSpPr/>
          <p:nvPr/>
        </p:nvSpPr>
        <p:spPr>
          <a:xfrm>
            <a:off x="3635896" y="6393118"/>
            <a:ext cx="90000" cy="90000"/>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3" name="Text Box 18"/>
          <p:cNvSpPr txBox="1">
            <a:spLocks noChangeArrowheads="1"/>
          </p:cNvSpPr>
          <p:nvPr/>
        </p:nvSpPr>
        <p:spPr bwMode="auto">
          <a:xfrm>
            <a:off x="4580638" y="6080129"/>
            <a:ext cx="445585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smtClean="0">
                <a:solidFill>
                  <a:srgbClr val="002663"/>
                </a:solidFill>
                <a:ea typeface="ＭＳ Ｐゴシック" pitchFamily="34" charset="-128"/>
                <a:cs typeface="Arial" pitchFamily="34" charset="0"/>
                <a:sym typeface="Arial" pitchFamily="34" charset="0"/>
              </a:rPr>
              <a:t>Abschluss- und Vertriebskosten bei </a:t>
            </a:r>
            <a:r>
              <a:rPr lang="de-DE" altLang="de-DE" sz="800" b="1" dirty="0">
                <a:solidFill>
                  <a:srgbClr val="002663"/>
                </a:solidFill>
                <a:ea typeface="ＭＳ Ｐゴシック" pitchFamily="34" charset="-128"/>
                <a:cs typeface="Arial" pitchFamily="34" charset="0"/>
                <a:sym typeface="Arial" pitchFamily="34" charset="0"/>
              </a:rPr>
              <a:t>Einmalbeitrag  </a:t>
            </a:r>
            <a:r>
              <a:rPr lang="de-DE" altLang="de-DE" sz="800" b="1" dirty="0" smtClean="0">
                <a:solidFill>
                  <a:srgbClr val="002663"/>
                </a:solidFill>
                <a:ea typeface="ＭＳ Ｐゴシック" pitchFamily="34" charset="-128"/>
                <a:cs typeface="Arial" pitchFamily="34" charset="0"/>
                <a:sym typeface="Arial" pitchFamily="34" charset="0"/>
              </a:rPr>
              <a:t>ab 100.000 Euro</a:t>
            </a:r>
            <a:endParaRPr lang="de-DE" altLang="de-DE" sz="800" b="1" dirty="0">
              <a:solidFill>
                <a:srgbClr val="002663"/>
              </a:solidFill>
              <a:ea typeface="ＭＳ Ｐゴシック" pitchFamily="34" charset="-128"/>
              <a:cs typeface="Arial" pitchFamily="34" charset="0"/>
              <a:sym typeface="Arial" pitchFamily="34" charset="0"/>
            </a:endParaRPr>
          </a:p>
        </p:txBody>
      </p:sp>
      <p:sp>
        <p:nvSpPr>
          <p:cNvPr id="66" name="Text Box 18"/>
          <p:cNvSpPr txBox="1">
            <a:spLocks noChangeArrowheads="1"/>
          </p:cNvSpPr>
          <p:nvPr/>
        </p:nvSpPr>
        <p:spPr bwMode="auto">
          <a:xfrm>
            <a:off x="3797904" y="6379951"/>
            <a:ext cx="250228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err="1" smtClean="0">
                <a:solidFill>
                  <a:srgbClr val="002663"/>
                </a:solidFill>
                <a:ea typeface="ＭＳ Ｐゴシック" pitchFamily="34" charset="-128"/>
                <a:cs typeface="Arial" pitchFamily="34" charset="0"/>
                <a:sym typeface="Arial" pitchFamily="34" charset="0"/>
              </a:rPr>
              <a:t>Stückkosten</a:t>
            </a:r>
            <a:r>
              <a:rPr lang="en-US" altLang="de-DE" sz="800" b="1" dirty="0" smtClean="0">
                <a:solidFill>
                  <a:srgbClr val="002663"/>
                </a:solidFill>
                <a:ea typeface="ＭＳ Ｐゴシック" pitchFamily="34" charset="-128"/>
                <a:cs typeface="Arial" pitchFamily="34" charset="0"/>
                <a:sym typeface="Arial" pitchFamily="34" charset="0"/>
              </a:rPr>
              <a:t> p.a</a:t>
            </a:r>
            <a:r>
              <a:rPr lang="en-US" altLang="de-DE" sz="800" b="1" dirty="0">
                <a:solidFill>
                  <a:srgbClr val="002663"/>
                </a:solidFill>
                <a:ea typeface="ＭＳ Ｐゴシック" pitchFamily="34" charset="-128"/>
                <a:cs typeface="Arial" pitchFamily="34" charset="0"/>
                <a:sym typeface="Arial" pitchFamily="34" charset="0"/>
              </a:rPr>
              <a:t>. (</a:t>
            </a:r>
            <a:r>
              <a:rPr lang="en-US" altLang="de-DE" sz="800" b="1" dirty="0" err="1" smtClean="0">
                <a:solidFill>
                  <a:srgbClr val="002663"/>
                </a:solidFill>
                <a:ea typeface="ＭＳ Ｐゴシック" pitchFamily="34" charset="-128"/>
                <a:cs typeface="Arial" pitchFamily="34" charset="0"/>
                <a:sym typeface="Arial" pitchFamily="34" charset="0"/>
              </a:rPr>
              <a:t>fondsbasiert</a:t>
            </a:r>
            <a:r>
              <a:rPr lang="en-US" altLang="de-DE" sz="800" b="1" dirty="0" smtClean="0">
                <a:solidFill>
                  <a:srgbClr val="002663"/>
                </a:solidFill>
                <a:ea typeface="ＭＳ Ｐゴシック" pitchFamily="34" charset="-128"/>
                <a:cs typeface="Arial" pitchFamily="34" charset="0"/>
                <a:sym typeface="Arial" pitchFamily="34" charset="0"/>
              </a:rPr>
              <a:t>)</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89" name="Text Box 18"/>
          <p:cNvSpPr txBox="1">
            <a:spLocks noChangeArrowheads="1"/>
          </p:cNvSpPr>
          <p:nvPr/>
        </p:nvSpPr>
        <p:spPr bwMode="auto">
          <a:xfrm>
            <a:off x="539751" y="6669359"/>
            <a:ext cx="736760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dirty="0" smtClean="0">
                <a:solidFill>
                  <a:srgbClr val="002663"/>
                </a:solidFill>
                <a:ea typeface="ＭＳ Ｐゴシック" pitchFamily="34" charset="-128"/>
                <a:cs typeface="Arial" pitchFamily="34" charset="0"/>
                <a:sym typeface="Arial" pitchFamily="34" charset="0"/>
              </a:rPr>
              <a:t>* Abschluss- und Vertriebskosten für Zuzahlungen kleiner 25.000 Euro betragen 5,00 % (Tarif S), 3,00% (Tarif MA) und 1,50% (Tarif N)</a:t>
            </a:r>
            <a:endParaRPr lang="de-DE" altLang="de-DE" sz="800" dirty="0">
              <a:solidFill>
                <a:srgbClr val="002663"/>
              </a:solidFill>
              <a:ea typeface="ＭＳ Ｐゴシック" pitchFamily="34" charset="-128"/>
              <a:cs typeface="Arial" pitchFamily="34" charset="0"/>
              <a:sym typeface="Arial" pitchFamily="34" charset="0"/>
            </a:endParaRPr>
          </a:p>
        </p:txBody>
      </p:sp>
      <p:sp>
        <p:nvSpPr>
          <p:cNvPr id="81" name="Text Box 18"/>
          <p:cNvSpPr txBox="1">
            <a:spLocks noChangeArrowheads="1"/>
          </p:cNvSpPr>
          <p:nvPr/>
        </p:nvSpPr>
        <p:spPr bwMode="auto">
          <a:xfrm>
            <a:off x="5004048" y="5267523"/>
            <a:ext cx="10801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400" b="1" dirty="0">
                <a:solidFill>
                  <a:srgbClr val="002663"/>
                </a:solidFill>
                <a:ea typeface="ＭＳ Ｐゴシック" pitchFamily="34" charset="-128"/>
                <a:cs typeface="Arial" pitchFamily="34" charset="0"/>
                <a:sym typeface="Arial" pitchFamily="34" charset="0"/>
              </a:rPr>
              <a:t>6</a:t>
            </a:r>
            <a:r>
              <a:rPr lang="en-US" altLang="de-DE" sz="1400" b="1" dirty="0" smtClean="0">
                <a:solidFill>
                  <a:srgbClr val="002663"/>
                </a:solidFill>
                <a:ea typeface="ＭＳ Ｐゴシック" pitchFamily="34" charset="-128"/>
                <a:cs typeface="Arial" pitchFamily="34" charset="0"/>
                <a:sym typeface="Arial" pitchFamily="34" charset="0"/>
              </a:rPr>
              <a:t>0 €</a:t>
            </a:r>
            <a:endParaRPr lang="en-US" altLang="de-DE" sz="1400" b="1" dirty="0">
              <a:solidFill>
                <a:srgbClr val="002663"/>
              </a:solidFill>
              <a:ea typeface="ＭＳ Ｐゴシック" pitchFamily="34" charset="-128"/>
              <a:cs typeface="Arial" pitchFamily="34" charset="0"/>
              <a:sym typeface="Arial" pitchFamily="34" charset="0"/>
            </a:endParaRPr>
          </a:p>
        </p:txBody>
      </p:sp>
      <p:sp>
        <p:nvSpPr>
          <p:cNvPr id="93" name="Text Box 18"/>
          <p:cNvSpPr txBox="1">
            <a:spLocks noChangeArrowheads="1"/>
          </p:cNvSpPr>
          <p:nvPr/>
        </p:nvSpPr>
        <p:spPr bwMode="auto">
          <a:xfrm>
            <a:off x="7812360" y="5267754"/>
            <a:ext cx="10801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400" b="1" dirty="0">
                <a:solidFill>
                  <a:srgbClr val="002663"/>
                </a:solidFill>
                <a:ea typeface="ＭＳ Ｐゴシック" pitchFamily="34" charset="-128"/>
                <a:cs typeface="Arial" pitchFamily="34" charset="0"/>
                <a:sym typeface="Arial" pitchFamily="34" charset="0"/>
              </a:rPr>
              <a:t>6</a:t>
            </a:r>
            <a:r>
              <a:rPr lang="en-US" altLang="de-DE" sz="1400" b="1" dirty="0" smtClean="0">
                <a:solidFill>
                  <a:srgbClr val="002663"/>
                </a:solidFill>
                <a:ea typeface="ＭＳ Ｐゴシック" pitchFamily="34" charset="-128"/>
                <a:cs typeface="Arial" pitchFamily="34" charset="0"/>
                <a:sym typeface="Arial" pitchFamily="34" charset="0"/>
              </a:rPr>
              <a:t>0 €</a:t>
            </a:r>
            <a:endParaRPr lang="en-US" altLang="de-DE" sz="1400" b="1" dirty="0">
              <a:solidFill>
                <a:srgbClr val="002663"/>
              </a:solidFill>
              <a:ea typeface="ＭＳ Ｐゴシック" pitchFamily="34" charset="-128"/>
              <a:cs typeface="Arial" pitchFamily="34" charset="0"/>
              <a:sym typeface="Arial" pitchFamily="34" charset="0"/>
            </a:endParaRPr>
          </a:p>
        </p:txBody>
      </p:sp>
      <p:sp>
        <p:nvSpPr>
          <p:cNvPr id="82" name="Text Box 18"/>
          <p:cNvSpPr txBox="1">
            <a:spLocks noChangeArrowheads="1"/>
          </p:cNvSpPr>
          <p:nvPr/>
        </p:nvSpPr>
        <p:spPr bwMode="auto">
          <a:xfrm>
            <a:off x="6918834" y="6669360"/>
            <a:ext cx="197704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r" eaLnBrk="1" fontAlgn="base" hangingPunct="1">
              <a:spcBef>
                <a:spcPct val="50000"/>
              </a:spcBef>
              <a:spcAft>
                <a:spcPct val="0"/>
              </a:spcAft>
              <a:buClr>
                <a:srgbClr val="F1CA00"/>
              </a:buClr>
              <a:buSzPct val="110000"/>
            </a:pPr>
            <a:r>
              <a:rPr lang="en-US" altLang="de-DE" sz="800" dirty="0" smtClean="0">
                <a:solidFill>
                  <a:srgbClr val="002663"/>
                </a:solidFill>
                <a:ea typeface="ＭＳ Ｐゴシック" pitchFamily="34" charset="-128"/>
                <a:cs typeface="Arial" pitchFamily="34" charset="0"/>
                <a:sym typeface="Arial" pitchFamily="34" charset="0"/>
              </a:rPr>
              <a:t>Stand: Mai 2017</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97" name="Rechteck 96"/>
          <p:cNvSpPr/>
          <p:nvPr/>
        </p:nvSpPr>
        <p:spPr>
          <a:xfrm>
            <a:off x="1619672" y="4128174"/>
            <a:ext cx="288000" cy="347907"/>
          </a:xfrm>
          <a:prstGeom prst="rect">
            <a:avLst/>
          </a:pr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99" name="Text Box 18"/>
          <p:cNvSpPr txBox="1">
            <a:spLocks noChangeArrowheads="1"/>
          </p:cNvSpPr>
          <p:nvPr/>
        </p:nvSpPr>
        <p:spPr bwMode="auto">
          <a:xfrm>
            <a:off x="1619672" y="3933056"/>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4,00%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100" name="Rechteck 99"/>
          <p:cNvSpPr/>
          <p:nvPr/>
        </p:nvSpPr>
        <p:spPr>
          <a:xfrm>
            <a:off x="2098733" y="4152084"/>
            <a:ext cx="288000" cy="323998"/>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101" name="Text Box 18"/>
          <p:cNvSpPr txBox="1">
            <a:spLocks noChangeArrowheads="1"/>
          </p:cNvSpPr>
          <p:nvPr/>
        </p:nvSpPr>
        <p:spPr bwMode="auto">
          <a:xfrm>
            <a:off x="2098732" y="3953961"/>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3,80%</a:t>
            </a:r>
            <a:endParaRPr lang="en-US" altLang="de-DE" sz="800" dirty="0">
              <a:solidFill>
                <a:srgbClr val="002663"/>
              </a:solidFill>
              <a:ea typeface="ＭＳ Ｐゴシック" pitchFamily="34" charset="-128"/>
              <a:cs typeface="Arial" pitchFamily="34" charset="0"/>
              <a:sym typeface="Arial" pitchFamily="34" charset="0"/>
            </a:endParaRPr>
          </a:p>
        </p:txBody>
      </p:sp>
      <p:grpSp>
        <p:nvGrpSpPr>
          <p:cNvPr id="2" name="Gruppieren 1"/>
          <p:cNvGrpSpPr/>
          <p:nvPr/>
        </p:nvGrpSpPr>
        <p:grpSpPr>
          <a:xfrm>
            <a:off x="708480" y="6080129"/>
            <a:ext cx="3715970" cy="246222"/>
            <a:chOff x="708480" y="6080129"/>
            <a:chExt cx="3715970" cy="246222"/>
          </a:xfrm>
        </p:grpSpPr>
        <p:sp>
          <p:nvSpPr>
            <p:cNvPr id="57" name="Text Box 18"/>
            <p:cNvSpPr txBox="1">
              <a:spLocks noChangeArrowheads="1"/>
            </p:cNvSpPr>
            <p:nvPr/>
          </p:nvSpPr>
          <p:spPr bwMode="auto">
            <a:xfrm>
              <a:off x="708480" y="6080129"/>
              <a:ext cx="371597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smtClean="0">
                  <a:solidFill>
                    <a:srgbClr val="002663"/>
                  </a:solidFill>
                  <a:ea typeface="ＭＳ Ｐゴシック" pitchFamily="34" charset="-128"/>
                  <a:cs typeface="Arial" pitchFamily="34" charset="0"/>
                  <a:sym typeface="Arial" pitchFamily="34" charset="0"/>
                </a:rPr>
                <a:t>Abschluss- und Vertriebskosten bei </a:t>
              </a:r>
              <a:r>
                <a:rPr lang="de-DE" altLang="de-DE" sz="800" b="1" dirty="0">
                  <a:solidFill>
                    <a:srgbClr val="002663"/>
                  </a:solidFill>
                  <a:ea typeface="ＭＳ Ｐゴシック" pitchFamily="34" charset="-128"/>
                  <a:cs typeface="Arial" pitchFamily="34" charset="0"/>
                  <a:sym typeface="Arial" pitchFamily="34" charset="0"/>
                </a:rPr>
                <a:t>Einmalbeitrag </a:t>
              </a:r>
              <a:r>
                <a:rPr lang="de-DE" altLang="de-DE" sz="800" b="1" dirty="0" smtClean="0">
                  <a:solidFill>
                    <a:srgbClr val="002663"/>
                  </a:solidFill>
                  <a:ea typeface="ＭＳ Ｐゴシック" pitchFamily="34" charset="-128"/>
                  <a:cs typeface="Arial" pitchFamily="34" charset="0"/>
                  <a:sym typeface="Arial" pitchFamily="34" charset="0"/>
                </a:rPr>
                <a:t> 25.000 Euro bis kleiner</a:t>
              </a:r>
              <a:endParaRPr lang="de-DE" altLang="de-DE" sz="800" b="1" dirty="0">
                <a:solidFill>
                  <a:srgbClr val="002663"/>
                </a:solidFill>
                <a:ea typeface="ＭＳ Ｐゴシック" pitchFamily="34" charset="-128"/>
                <a:cs typeface="Arial" pitchFamily="34" charset="0"/>
                <a:sym typeface="Arial" pitchFamily="34" charset="0"/>
              </a:endParaRPr>
            </a:p>
          </p:txBody>
        </p:sp>
        <p:sp>
          <p:nvSpPr>
            <p:cNvPr id="104" name="Text Box 18"/>
            <p:cNvSpPr txBox="1">
              <a:spLocks noChangeArrowheads="1"/>
            </p:cNvSpPr>
            <p:nvPr/>
          </p:nvSpPr>
          <p:spPr bwMode="auto">
            <a:xfrm>
              <a:off x="708480" y="6203240"/>
              <a:ext cx="367452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smtClean="0">
                  <a:solidFill>
                    <a:srgbClr val="002663"/>
                  </a:solidFill>
                  <a:ea typeface="ＭＳ Ｐゴシック" pitchFamily="34" charset="-128"/>
                  <a:cs typeface="Arial" pitchFamily="34" charset="0"/>
                  <a:sym typeface="Arial" pitchFamily="34" charset="0"/>
                </a:rPr>
                <a:t>100.000 Euro</a:t>
              </a:r>
              <a:endParaRPr lang="de-DE" altLang="de-DE" sz="800" b="1" dirty="0">
                <a:solidFill>
                  <a:srgbClr val="002663"/>
                </a:solidFill>
                <a:ea typeface="ＭＳ Ｐゴシック" pitchFamily="34" charset="-128"/>
                <a:cs typeface="Arial" pitchFamily="34" charset="0"/>
                <a:sym typeface="Arial" pitchFamily="34" charset="0"/>
              </a:endParaRPr>
            </a:p>
          </p:txBody>
        </p:sp>
      </p:grpSp>
    </p:spTree>
    <p:extLst>
      <p:ext uri="{BB962C8B-B14F-4D97-AF65-F5344CB8AC3E}">
        <p14:creationId xmlns:p14="http://schemas.microsoft.com/office/powerpoint/2010/main" val="96654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Ellipse 48"/>
          <p:cNvSpPr/>
          <p:nvPr/>
        </p:nvSpPr>
        <p:spPr>
          <a:xfrm>
            <a:off x="630635" y="2653543"/>
            <a:ext cx="2808312" cy="2629206"/>
          </a:xfrm>
          <a:prstGeom prst="ellipse">
            <a:avLst/>
          </a:prstGeom>
          <a:solidFill>
            <a:srgbClr val="00266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0" name="Ellipse 49"/>
          <p:cNvSpPr/>
          <p:nvPr/>
        </p:nvSpPr>
        <p:spPr>
          <a:xfrm>
            <a:off x="3275856" y="2653543"/>
            <a:ext cx="2808312" cy="2629206"/>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1" name="Ellipse 50"/>
          <p:cNvSpPr/>
          <p:nvPr/>
        </p:nvSpPr>
        <p:spPr>
          <a:xfrm>
            <a:off x="6012160" y="2653543"/>
            <a:ext cx="2808312" cy="2629206"/>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3" name="Textfeld 52"/>
          <p:cNvSpPr txBox="1"/>
          <p:nvPr/>
        </p:nvSpPr>
        <p:spPr>
          <a:xfrm>
            <a:off x="1115616" y="2816407"/>
            <a:ext cx="1779080" cy="369332"/>
          </a:xfrm>
          <a:prstGeom prst="rect">
            <a:avLst/>
          </a:prstGeom>
          <a:noFill/>
        </p:spPr>
        <p:txBody>
          <a:bodyPr wrap="square" rtlCol="0">
            <a:spAutoFit/>
          </a:bodyPr>
          <a:lstStyle/>
          <a:p>
            <a:pPr algn="ctr" fontAlgn="base">
              <a:spcBef>
                <a:spcPct val="0"/>
              </a:spcBef>
              <a:spcAft>
                <a:spcPct val="0"/>
              </a:spcAft>
            </a:pPr>
            <a:r>
              <a:rPr lang="de-DE" dirty="0">
                <a:solidFill>
                  <a:srgbClr val="FFFFFF"/>
                </a:solidFill>
                <a:cs typeface="Arial" pitchFamily="34" charset="0"/>
              </a:rPr>
              <a:t>Tarif S</a:t>
            </a:r>
          </a:p>
        </p:txBody>
      </p:sp>
      <p:sp>
        <p:nvSpPr>
          <p:cNvPr id="54" name="Textfeld 53"/>
          <p:cNvSpPr txBox="1"/>
          <p:nvPr/>
        </p:nvSpPr>
        <p:spPr>
          <a:xfrm>
            <a:off x="3760837" y="2816407"/>
            <a:ext cx="1779079" cy="369332"/>
          </a:xfrm>
          <a:prstGeom prst="rect">
            <a:avLst/>
          </a:prstGeom>
          <a:noFill/>
        </p:spPr>
        <p:txBody>
          <a:bodyPr wrap="square" rtlCol="0">
            <a:spAutoFit/>
          </a:bodyPr>
          <a:lstStyle/>
          <a:p>
            <a:pPr algn="ctr" fontAlgn="base">
              <a:spcBef>
                <a:spcPct val="0"/>
              </a:spcBef>
              <a:spcAft>
                <a:spcPct val="0"/>
              </a:spcAft>
            </a:pPr>
            <a:r>
              <a:rPr lang="de-DE" dirty="0">
                <a:solidFill>
                  <a:srgbClr val="FFFFFF"/>
                </a:solidFill>
                <a:cs typeface="Arial" pitchFamily="34" charset="0"/>
              </a:rPr>
              <a:t>Tarif MA</a:t>
            </a:r>
          </a:p>
        </p:txBody>
      </p:sp>
      <p:sp>
        <p:nvSpPr>
          <p:cNvPr id="55" name="Textfeld 54"/>
          <p:cNvSpPr txBox="1"/>
          <p:nvPr/>
        </p:nvSpPr>
        <p:spPr>
          <a:xfrm>
            <a:off x="6497141" y="2816407"/>
            <a:ext cx="1779079" cy="369332"/>
          </a:xfrm>
          <a:prstGeom prst="rect">
            <a:avLst/>
          </a:prstGeom>
          <a:noFill/>
        </p:spPr>
        <p:txBody>
          <a:bodyPr wrap="square" rtlCol="0">
            <a:spAutoFit/>
          </a:bodyPr>
          <a:lstStyle/>
          <a:p>
            <a:pPr algn="ctr" fontAlgn="base">
              <a:spcBef>
                <a:spcPct val="0"/>
              </a:spcBef>
              <a:spcAft>
                <a:spcPct val="0"/>
              </a:spcAft>
            </a:pPr>
            <a:r>
              <a:rPr lang="de-DE" dirty="0">
                <a:solidFill>
                  <a:srgbClr val="FFFFFF"/>
                </a:solidFill>
                <a:cs typeface="Arial" pitchFamily="34" charset="0"/>
              </a:rPr>
              <a:t>Tarif N</a:t>
            </a:r>
          </a:p>
        </p:txBody>
      </p:sp>
      <p:sp>
        <p:nvSpPr>
          <p:cNvPr id="69" name="Ellipse 68"/>
          <p:cNvSpPr/>
          <p:nvPr/>
        </p:nvSpPr>
        <p:spPr>
          <a:xfrm>
            <a:off x="2339752" y="4869160"/>
            <a:ext cx="1080120" cy="943223"/>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3" name="Ellipse 82"/>
          <p:cNvSpPr/>
          <p:nvPr/>
        </p:nvSpPr>
        <p:spPr>
          <a:xfrm>
            <a:off x="5004048" y="4869160"/>
            <a:ext cx="1080120" cy="943223"/>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5" name="Ellipse 84"/>
          <p:cNvSpPr/>
          <p:nvPr/>
        </p:nvSpPr>
        <p:spPr>
          <a:xfrm>
            <a:off x="7815758" y="4857699"/>
            <a:ext cx="1080120" cy="943223"/>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8" name="Ellipse 87"/>
          <p:cNvSpPr/>
          <p:nvPr/>
        </p:nvSpPr>
        <p:spPr>
          <a:xfrm>
            <a:off x="1115616" y="3135935"/>
            <a:ext cx="1779079" cy="1664421"/>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90" name="Ellipse 89"/>
          <p:cNvSpPr/>
          <p:nvPr/>
        </p:nvSpPr>
        <p:spPr>
          <a:xfrm>
            <a:off x="3760837" y="3135934"/>
            <a:ext cx="1779079" cy="1664421"/>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91" name="Ellipse 90"/>
          <p:cNvSpPr/>
          <p:nvPr/>
        </p:nvSpPr>
        <p:spPr>
          <a:xfrm>
            <a:off x="6497141" y="3135935"/>
            <a:ext cx="1779079" cy="1664421"/>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0" name="Text Box 18"/>
          <p:cNvSpPr txBox="1">
            <a:spLocks noChangeArrowheads="1"/>
          </p:cNvSpPr>
          <p:nvPr/>
        </p:nvSpPr>
        <p:spPr bwMode="auto">
          <a:xfrm>
            <a:off x="6887425" y="3922603"/>
            <a:ext cx="105778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200" b="1" dirty="0" smtClean="0">
                <a:solidFill>
                  <a:srgbClr val="002663"/>
                </a:solidFill>
                <a:ea typeface="ＭＳ Ｐゴシック" pitchFamily="34" charset="-128"/>
                <a:cs typeface="Arial" pitchFamily="34" charset="0"/>
                <a:sym typeface="Arial" pitchFamily="34" charset="0"/>
              </a:rPr>
              <a:t>0,00%</a:t>
            </a:r>
            <a:endParaRPr lang="en-US" altLang="de-DE" sz="1200" dirty="0">
              <a:solidFill>
                <a:srgbClr val="002663"/>
              </a:solidFill>
              <a:ea typeface="ＭＳ Ｐゴシック" pitchFamily="34" charset="-128"/>
              <a:cs typeface="Arial" pitchFamily="34" charset="0"/>
              <a:sym typeface="Arial" pitchFamily="34" charset="0"/>
            </a:endParaRPr>
          </a:p>
        </p:txBody>
      </p:sp>
      <p:sp>
        <p:nvSpPr>
          <p:cNvPr id="39" name="Titel 1"/>
          <p:cNvSpPr txBox="1">
            <a:spLocks/>
          </p:cNvSpPr>
          <p:nvPr/>
        </p:nvSpPr>
        <p:spPr>
          <a:xfrm>
            <a:off x="53975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en-GB" dirty="0" err="1" smtClean="0">
                <a:solidFill>
                  <a:srgbClr val="FFFFFF"/>
                </a:solidFill>
              </a:rPr>
              <a:t>WeitBlick</a:t>
            </a:r>
            <a:r>
              <a:rPr lang="en-GB" dirty="0" smtClean="0">
                <a:solidFill>
                  <a:srgbClr val="FFFFFF"/>
                </a:solidFill>
              </a:rPr>
              <a:t> </a:t>
            </a:r>
            <a:r>
              <a:rPr lang="en-GB" dirty="0" err="1" smtClean="0">
                <a:solidFill>
                  <a:srgbClr val="FFFFFF"/>
                </a:solidFill>
              </a:rPr>
              <a:t>Courtage</a:t>
            </a:r>
            <a:r>
              <a:rPr lang="en-GB" dirty="0" smtClean="0">
                <a:solidFill>
                  <a:srgbClr val="FFFFFF"/>
                </a:solidFill>
              </a:rPr>
              <a:t/>
            </a:r>
            <a:br>
              <a:rPr lang="en-GB" dirty="0" smtClean="0">
                <a:solidFill>
                  <a:srgbClr val="FFFFFF"/>
                </a:solidFill>
              </a:rPr>
            </a:br>
            <a:r>
              <a:rPr lang="en-GB" sz="2000" dirty="0" err="1" smtClean="0">
                <a:solidFill>
                  <a:srgbClr val="F1CA00"/>
                </a:solidFill>
              </a:rPr>
              <a:t>Abschluss</a:t>
            </a:r>
            <a:r>
              <a:rPr lang="en-GB" sz="2000" dirty="0" smtClean="0">
                <a:solidFill>
                  <a:srgbClr val="F1CA00"/>
                </a:solidFill>
              </a:rPr>
              <a:t>- und </a:t>
            </a:r>
            <a:r>
              <a:rPr lang="en-GB" sz="2000" dirty="0" err="1" smtClean="0">
                <a:solidFill>
                  <a:srgbClr val="F1CA00"/>
                </a:solidFill>
              </a:rPr>
              <a:t>Folgecourtage</a:t>
            </a:r>
            <a:endParaRPr lang="en-GB" sz="2000" dirty="0">
              <a:solidFill>
                <a:srgbClr val="F1CA00"/>
              </a:solidFill>
            </a:endParaRPr>
          </a:p>
        </p:txBody>
      </p:sp>
      <p:sp>
        <p:nvSpPr>
          <p:cNvPr id="67" name="Rechteck 66"/>
          <p:cNvSpPr/>
          <p:nvPr/>
        </p:nvSpPr>
        <p:spPr>
          <a:xfrm>
            <a:off x="4030790" y="4415600"/>
            <a:ext cx="288000" cy="57600"/>
          </a:xfrm>
          <a:prstGeom prst="rect">
            <a:avLst/>
          </a:pr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8" name="Text Box 18"/>
          <p:cNvSpPr txBox="1">
            <a:spLocks noChangeArrowheads="1"/>
          </p:cNvSpPr>
          <p:nvPr/>
        </p:nvSpPr>
        <p:spPr bwMode="auto">
          <a:xfrm>
            <a:off x="4030790" y="4221088"/>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0,70%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71" name="Rechteck 70"/>
          <p:cNvSpPr/>
          <p:nvPr/>
        </p:nvSpPr>
        <p:spPr>
          <a:xfrm>
            <a:off x="4508684" y="4421817"/>
            <a:ext cx="288000" cy="64800"/>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2" name="Rechteck 71"/>
          <p:cNvSpPr/>
          <p:nvPr/>
        </p:nvSpPr>
        <p:spPr>
          <a:xfrm>
            <a:off x="4961818" y="4417400"/>
            <a:ext cx="288000" cy="68400"/>
          </a:xfrm>
          <a:prstGeom prst="rect">
            <a:avLst/>
          </a:prstGeom>
          <a:solidFill>
            <a:srgbClr val="F97F2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3" name="Text Box 18"/>
          <p:cNvSpPr txBox="1">
            <a:spLocks noChangeArrowheads="1"/>
          </p:cNvSpPr>
          <p:nvPr/>
        </p:nvSpPr>
        <p:spPr bwMode="auto">
          <a:xfrm>
            <a:off x="4508684" y="4188340"/>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0,75%</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74" name="Text Box 18"/>
          <p:cNvSpPr txBox="1">
            <a:spLocks noChangeArrowheads="1"/>
          </p:cNvSpPr>
          <p:nvPr/>
        </p:nvSpPr>
        <p:spPr bwMode="auto">
          <a:xfrm>
            <a:off x="4961818" y="4159532"/>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0,80%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84" name="Text Box 18"/>
          <p:cNvSpPr txBox="1">
            <a:spLocks noChangeArrowheads="1"/>
          </p:cNvSpPr>
          <p:nvPr/>
        </p:nvSpPr>
        <p:spPr bwMode="auto">
          <a:xfrm>
            <a:off x="2339752" y="5267754"/>
            <a:ext cx="10801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400" b="1" dirty="0" smtClean="0">
                <a:solidFill>
                  <a:srgbClr val="002663"/>
                </a:solidFill>
                <a:ea typeface="ＭＳ Ｐゴシック" pitchFamily="34" charset="-128"/>
                <a:cs typeface="Arial" pitchFamily="34" charset="0"/>
                <a:sym typeface="Arial" pitchFamily="34" charset="0"/>
              </a:rPr>
              <a:t>3,00%</a:t>
            </a:r>
            <a:endParaRPr lang="en-US" altLang="de-DE" sz="1400" b="1" dirty="0">
              <a:solidFill>
                <a:srgbClr val="002663"/>
              </a:solidFill>
              <a:ea typeface="ＭＳ Ｐゴシック" pitchFamily="34" charset="-128"/>
              <a:cs typeface="Arial" pitchFamily="34" charset="0"/>
              <a:sym typeface="Arial" pitchFamily="34" charset="0"/>
            </a:endParaRPr>
          </a:p>
        </p:txBody>
      </p:sp>
      <p:sp>
        <p:nvSpPr>
          <p:cNvPr id="87" name="Text Box 18"/>
          <p:cNvSpPr txBox="1">
            <a:spLocks noChangeArrowheads="1"/>
          </p:cNvSpPr>
          <p:nvPr/>
        </p:nvSpPr>
        <p:spPr bwMode="auto">
          <a:xfrm>
            <a:off x="5004048" y="5267523"/>
            <a:ext cx="10801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400" b="1" dirty="0" smtClean="0">
                <a:solidFill>
                  <a:srgbClr val="002663"/>
                </a:solidFill>
                <a:ea typeface="ＭＳ Ｐゴシック" pitchFamily="34" charset="-128"/>
                <a:cs typeface="Arial" pitchFamily="34" charset="0"/>
                <a:sym typeface="Arial" pitchFamily="34" charset="0"/>
              </a:rPr>
              <a:t>1,00%</a:t>
            </a:r>
            <a:endParaRPr lang="en-US" altLang="de-DE" sz="1400" b="1" dirty="0">
              <a:solidFill>
                <a:srgbClr val="002663"/>
              </a:solidFill>
              <a:ea typeface="ＭＳ Ｐゴシック" pitchFamily="34" charset="-128"/>
              <a:cs typeface="Arial" pitchFamily="34" charset="0"/>
              <a:sym typeface="Arial" pitchFamily="34" charset="0"/>
            </a:endParaRPr>
          </a:p>
        </p:txBody>
      </p:sp>
      <p:sp>
        <p:nvSpPr>
          <p:cNvPr id="93" name="Text Box 18"/>
          <p:cNvSpPr txBox="1">
            <a:spLocks noChangeArrowheads="1"/>
          </p:cNvSpPr>
          <p:nvPr/>
        </p:nvSpPr>
        <p:spPr bwMode="auto">
          <a:xfrm>
            <a:off x="7812360" y="5267754"/>
            <a:ext cx="10801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ctr" eaLnBrk="1" fontAlgn="base" hangingPunct="1">
              <a:spcBef>
                <a:spcPct val="50000"/>
              </a:spcBef>
              <a:spcAft>
                <a:spcPct val="0"/>
              </a:spcAft>
              <a:buClr>
                <a:srgbClr val="F1CA00"/>
              </a:buClr>
              <a:buSzPct val="110000"/>
            </a:pPr>
            <a:r>
              <a:rPr lang="en-US" altLang="de-DE" sz="1400" b="1" dirty="0" smtClean="0">
                <a:solidFill>
                  <a:srgbClr val="002663"/>
                </a:solidFill>
                <a:ea typeface="ＭＳ Ｐゴシック" pitchFamily="34" charset="-128"/>
                <a:cs typeface="Arial" pitchFamily="34" charset="0"/>
                <a:sym typeface="Arial" pitchFamily="34" charset="0"/>
              </a:rPr>
              <a:t>0,00%</a:t>
            </a:r>
            <a:endParaRPr lang="en-US" altLang="de-DE" sz="1400" b="1" dirty="0">
              <a:solidFill>
                <a:srgbClr val="002663"/>
              </a:solidFill>
              <a:ea typeface="ＭＳ Ｐゴシック" pitchFamily="34" charset="-128"/>
              <a:cs typeface="Arial" pitchFamily="34" charset="0"/>
              <a:sym typeface="Arial" pitchFamily="34" charset="0"/>
            </a:endParaRPr>
          </a:p>
        </p:txBody>
      </p:sp>
      <p:sp>
        <p:nvSpPr>
          <p:cNvPr id="40" name="Rechteck 39"/>
          <p:cNvSpPr/>
          <p:nvPr/>
        </p:nvSpPr>
        <p:spPr>
          <a:xfrm>
            <a:off x="539552" y="6093296"/>
            <a:ext cx="90000" cy="90000"/>
          </a:xfrm>
          <a:prstGeom prst="rect">
            <a:avLst/>
          </a:prstGeom>
          <a:solidFill>
            <a:schemeClr val="bg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41" name="Rechteck 40"/>
          <p:cNvSpPr/>
          <p:nvPr/>
        </p:nvSpPr>
        <p:spPr>
          <a:xfrm>
            <a:off x="4424449" y="6093296"/>
            <a:ext cx="90000" cy="90000"/>
          </a:xfrm>
          <a:prstGeom prst="rect">
            <a:avLst/>
          </a:prstGeom>
          <a:solidFill>
            <a:srgbClr val="9F5FC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42" name="Ellipse 41"/>
          <p:cNvSpPr/>
          <p:nvPr/>
        </p:nvSpPr>
        <p:spPr>
          <a:xfrm>
            <a:off x="4418630" y="6393118"/>
            <a:ext cx="90000" cy="90000"/>
          </a:xfrm>
          <a:prstGeom prst="ellipse">
            <a:avLst/>
          </a:prstGeom>
          <a:solidFill>
            <a:srgbClr val="FFE55E"/>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43" name="Text Box 18"/>
          <p:cNvSpPr txBox="1">
            <a:spLocks noChangeArrowheads="1"/>
          </p:cNvSpPr>
          <p:nvPr/>
        </p:nvSpPr>
        <p:spPr bwMode="auto">
          <a:xfrm>
            <a:off x="708479" y="6080129"/>
            <a:ext cx="3710509"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a:solidFill>
                  <a:srgbClr val="002663"/>
                </a:solidFill>
                <a:ea typeface="ＭＳ Ｐゴシック" pitchFamily="34" charset="-128"/>
                <a:cs typeface="Arial" pitchFamily="34" charset="0"/>
                <a:sym typeface="Arial" pitchFamily="34" charset="0"/>
              </a:rPr>
              <a:t>Laufende Vergütung abhängig vom Fondsvermögen p.a. </a:t>
            </a:r>
            <a:r>
              <a:rPr lang="de-DE" altLang="de-DE" sz="800" b="1" dirty="0" smtClean="0">
                <a:solidFill>
                  <a:srgbClr val="002663"/>
                </a:solidFill>
                <a:ea typeface="ＭＳ Ｐゴシック" pitchFamily="34" charset="-128"/>
                <a:cs typeface="Arial" pitchFamily="34" charset="0"/>
                <a:sym typeface="Arial" pitchFamily="34" charset="0"/>
              </a:rPr>
              <a:t>kleiner</a:t>
            </a:r>
            <a:endParaRPr lang="de-DE" altLang="de-DE" sz="800" b="1" dirty="0">
              <a:solidFill>
                <a:srgbClr val="002663"/>
              </a:solidFill>
              <a:ea typeface="ＭＳ Ｐゴシック" pitchFamily="34" charset="-128"/>
              <a:cs typeface="Arial" pitchFamily="34" charset="0"/>
              <a:sym typeface="Arial" pitchFamily="34" charset="0"/>
            </a:endParaRPr>
          </a:p>
        </p:txBody>
      </p:sp>
      <p:sp>
        <p:nvSpPr>
          <p:cNvPr id="45" name="Text Box 18"/>
          <p:cNvSpPr txBox="1">
            <a:spLocks noChangeArrowheads="1"/>
          </p:cNvSpPr>
          <p:nvPr/>
        </p:nvSpPr>
        <p:spPr bwMode="auto">
          <a:xfrm>
            <a:off x="4580638" y="6379951"/>
            <a:ext cx="250228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err="1" smtClean="0">
                <a:solidFill>
                  <a:srgbClr val="002663"/>
                </a:solidFill>
                <a:ea typeface="ＭＳ Ｐゴシック" pitchFamily="34" charset="-128"/>
                <a:cs typeface="Arial" pitchFamily="34" charset="0"/>
                <a:sym typeface="Arial" pitchFamily="34" charset="0"/>
              </a:rPr>
              <a:t>Abschlusscourtage</a:t>
            </a:r>
            <a:r>
              <a:rPr lang="en-US" altLang="de-DE" sz="800" b="1" dirty="0" smtClean="0">
                <a:solidFill>
                  <a:srgbClr val="002663"/>
                </a:solidFill>
                <a:ea typeface="ＭＳ Ｐゴシック" pitchFamily="34" charset="-128"/>
                <a:cs typeface="Arial" pitchFamily="34" charset="0"/>
                <a:sym typeface="Arial" pitchFamily="34" charset="0"/>
              </a:rPr>
              <a:t> auf </a:t>
            </a:r>
            <a:r>
              <a:rPr lang="en-US" altLang="de-DE" sz="800" b="1" dirty="0" err="1" smtClean="0">
                <a:solidFill>
                  <a:srgbClr val="002663"/>
                </a:solidFill>
                <a:ea typeface="ＭＳ Ｐゴシック" pitchFamily="34" charset="-128"/>
                <a:cs typeface="Arial" pitchFamily="34" charset="0"/>
                <a:sym typeface="Arial" pitchFamily="34" charset="0"/>
              </a:rPr>
              <a:t>Einmalbeitrag</a:t>
            </a:r>
            <a:r>
              <a:rPr lang="en-US" altLang="de-DE" sz="800" b="1" dirty="0" smtClean="0">
                <a:solidFill>
                  <a:srgbClr val="002663"/>
                </a:solidFill>
                <a:ea typeface="ＭＳ Ｐゴシック" pitchFamily="34" charset="-128"/>
                <a:cs typeface="Arial" pitchFamily="34" charset="0"/>
                <a:sym typeface="Arial" pitchFamily="34" charset="0"/>
              </a:rPr>
              <a:t>/</a:t>
            </a:r>
            <a:r>
              <a:rPr lang="en-US" altLang="de-DE" sz="800" b="1" dirty="0" err="1" smtClean="0">
                <a:solidFill>
                  <a:srgbClr val="002663"/>
                </a:solidFill>
                <a:ea typeface="ＭＳ Ｐゴシック" pitchFamily="34" charset="-128"/>
                <a:cs typeface="Arial" pitchFamily="34" charset="0"/>
                <a:sym typeface="Arial" pitchFamily="34" charset="0"/>
              </a:rPr>
              <a:t>Zuzahlungen</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46" name="Rechteck 45"/>
          <p:cNvSpPr/>
          <p:nvPr/>
        </p:nvSpPr>
        <p:spPr>
          <a:xfrm>
            <a:off x="539552" y="6393119"/>
            <a:ext cx="90000" cy="90000"/>
          </a:xfrm>
          <a:prstGeom prst="rect">
            <a:avLst/>
          </a:prstGeom>
          <a:solidFill>
            <a:srgbClr val="E4650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0" name="Text Box 18"/>
          <p:cNvSpPr txBox="1">
            <a:spLocks noChangeArrowheads="1"/>
          </p:cNvSpPr>
          <p:nvPr/>
        </p:nvSpPr>
        <p:spPr bwMode="auto">
          <a:xfrm>
            <a:off x="1369120" y="4241993"/>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0,45%</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75" name="Rechteck 74"/>
          <p:cNvSpPr/>
          <p:nvPr/>
        </p:nvSpPr>
        <p:spPr>
          <a:xfrm>
            <a:off x="1848181" y="4433165"/>
            <a:ext cx="288000" cy="39600"/>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6" name="Rechteck 75"/>
          <p:cNvSpPr/>
          <p:nvPr/>
        </p:nvSpPr>
        <p:spPr>
          <a:xfrm>
            <a:off x="2312744" y="4429565"/>
            <a:ext cx="288000" cy="43200"/>
          </a:xfrm>
          <a:prstGeom prst="rect">
            <a:avLst/>
          </a:prstGeom>
          <a:solidFill>
            <a:srgbClr val="F97F2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7" name="Text Box 18"/>
          <p:cNvSpPr txBox="1">
            <a:spLocks noChangeArrowheads="1"/>
          </p:cNvSpPr>
          <p:nvPr/>
        </p:nvSpPr>
        <p:spPr bwMode="auto">
          <a:xfrm>
            <a:off x="1848528" y="4213076"/>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0,50%</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78" name="Text Box 18"/>
          <p:cNvSpPr txBox="1">
            <a:spLocks noChangeArrowheads="1"/>
          </p:cNvSpPr>
          <p:nvPr/>
        </p:nvSpPr>
        <p:spPr bwMode="auto">
          <a:xfrm>
            <a:off x="2312744" y="4181950"/>
            <a:ext cx="37252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en-US" altLang="de-DE" sz="800" b="1" dirty="0" smtClean="0">
                <a:solidFill>
                  <a:srgbClr val="002663"/>
                </a:solidFill>
                <a:ea typeface="ＭＳ Ｐゴシック" pitchFamily="34" charset="-128"/>
                <a:cs typeface="Arial" pitchFamily="34" charset="0"/>
                <a:sym typeface="Arial" pitchFamily="34" charset="0"/>
              </a:rPr>
              <a:t>0,55%</a:t>
            </a:r>
            <a:endParaRPr lang="en-US" altLang="de-DE" sz="800" dirty="0">
              <a:solidFill>
                <a:srgbClr val="002663"/>
              </a:solidFill>
              <a:ea typeface="ＭＳ Ｐゴシック" pitchFamily="34" charset="-128"/>
              <a:cs typeface="Arial" pitchFamily="34" charset="0"/>
              <a:sym typeface="Arial" pitchFamily="34" charset="0"/>
            </a:endParaRPr>
          </a:p>
        </p:txBody>
      </p:sp>
      <p:sp>
        <p:nvSpPr>
          <p:cNvPr id="80" name="Rechteck 79"/>
          <p:cNvSpPr/>
          <p:nvPr/>
        </p:nvSpPr>
        <p:spPr>
          <a:xfrm>
            <a:off x="1411382" y="4437200"/>
            <a:ext cx="288000" cy="36000"/>
          </a:xfrm>
          <a:prstGeom prst="rect">
            <a:avLst/>
          </a:pr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grpSp>
        <p:nvGrpSpPr>
          <p:cNvPr id="2" name="Gruppieren 1"/>
          <p:cNvGrpSpPr/>
          <p:nvPr/>
        </p:nvGrpSpPr>
        <p:grpSpPr>
          <a:xfrm>
            <a:off x="4580638" y="6080129"/>
            <a:ext cx="4311842" cy="257317"/>
            <a:chOff x="4580638" y="6080129"/>
            <a:chExt cx="4311842" cy="257317"/>
          </a:xfrm>
        </p:grpSpPr>
        <p:sp>
          <p:nvSpPr>
            <p:cNvPr id="44" name="Text Box 18"/>
            <p:cNvSpPr txBox="1">
              <a:spLocks noChangeArrowheads="1"/>
            </p:cNvSpPr>
            <p:nvPr/>
          </p:nvSpPr>
          <p:spPr bwMode="auto">
            <a:xfrm>
              <a:off x="4580638" y="6080129"/>
              <a:ext cx="430233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a:solidFill>
                    <a:srgbClr val="002663"/>
                  </a:solidFill>
                  <a:ea typeface="ＭＳ Ｐゴシック" pitchFamily="34" charset="-128"/>
                  <a:cs typeface="Arial" pitchFamily="34" charset="0"/>
                  <a:sym typeface="Arial" pitchFamily="34" charset="0"/>
                </a:rPr>
                <a:t>Laufende Vergütung abhängig vom Fondsvermögen p.a. </a:t>
              </a:r>
              <a:r>
                <a:rPr lang="de-DE" altLang="de-DE" sz="800" b="1" dirty="0" smtClean="0">
                  <a:solidFill>
                    <a:srgbClr val="002663"/>
                  </a:solidFill>
                  <a:ea typeface="ＭＳ Ｐゴシック" pitchFamily="34" charset="-128"/>
                  <a:cs typeface="Arial" pitchFamily="34" charset="0"/>
                  <a:sym typeface="Arial" pitchFamily="34" charset="0"/>
                </a:rPr>
                <a:t> 25.000 Euro </a:t>
              </a:r>
              <a:r>
                <a:rPr lang="de-DE" altLang="de-DE" sz="800" b="1" dirty="0">
                  <a:solidFill>
                    <a:srgbClr val="002663"/>
                  </a:solidFill>
                  <a:ea typeface="ＭＳ Ｐゴシック" pitchFamily="34" charset="-128"/>
                  <a:cs typeface="Arial" pitchFamily="34" charset="0"/>
                  <a:sym typeface="Arial" pitchFamily="34" charset="0"/>
                </a:rPr>
                <a:t>bis kleiner </a:t>
              </a:r>
            </a:p>
          </p:txBody>
        </p:sp>
        <p:sp>
          <p:nvSpPr>
            <p:cNvPr id="52" name="Text Box 18"/>
            <p:cNvSpPr txBox="1">
              <a:spLocks noChangeArrowheads="1"/>
            </p:cNvSpPr>
            <p:nvPr/>
          </p:nvSpPr>
          <p:spPr bwMode="auto">
            <a:xfrm>
              <a:off x="4590142" y="6214335"/>
              <a:ext cx="430233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smtClean="0">
                  <a:solidFill>
                    <a:srgbClr val="002663"/>
                  </a:solidFill>
                  <a:ea typeface="ＭＳ Ｐゴシック" pitchFamily="34" charset="-128"/>
                  <a:cs typeface="Arial" pitchFamily="34" charset="0"/>
                  <a:sym typeface="Arial" pitchFamily="34" charset="0"/>
                </a:rPr>
                <a:t>100.000 Euro</a:t>
              </a:r>
              <a:endParaRPr lang="de-DE" altLang="de-DE" sz="800" b="1" dirty="0">
                <a:solidFill>
                  <a:srgbClr val="002663"/>
                </a:solidFill>
                <a:ea typeface="ＭＳ Ｐゴシック" pitchFamily="34" charset="-128"/>
                <a:cs typeface="Arial" pitchFamily="34" charset="0"/>
                <a:sym typeface="Arial" pitchFamily="34" charset="0"/>
              </a:endParaRPr>
            </a:p>
          </p:txBody>
        </p:sp>
      </p:grpSp>
      <p:grpSp>
        <p:nvGrpSpPr>
          <p:cNvPr id="3" name="Gruppieren 2"/>
          <p:cNvGrpSpPr/>
          <p:nvPr/>
        </p:nvGrpSpPr>
        <p:grpSpPr>
          <a:xfrm>
            <a:off x="708479" y="6379952"/>
            <a:ext cx="3710509" cy="246221"/>
            <a:chOff x="708479" y="6379952"/>
            <a:chExt cx="3710509" cy="246221"/>
          </a:xfrm>
        </p:grpSpPr>
        <p:sp>
          <p:nvSpPr>
            <p:cNvPr id="58" name="Text Box 18"/>
            <p:cNvSpPr txBox="1">
              <a:spLocks noChangeArrowheads="1"/>
            </p:cNvSpPr>
            <p:nvPr/>
          </p:nvSpPr>
          <p:spPr bwMode="auto">
            <a:xfrm>
              <a:off x="708479" y="6379952"/>
              <a:ext cx="3710509"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a:solidFill>
                    <a:srgbClr val="002663"/>
                  </a:solidFill>
                  <a:ea typeface="ＭＳ Ｐゴシック" pitchFamily="34" charset="-128"/>
                  <a:cs typeface="Arial" pitchFamily="34" charset="0"/>
                  <a:sym typeface="Arial" pitchFamily="34" charset="0"/>
                </a:rPr>
                <a:t>Laufende Vergütung abhängig vom Fondsvermögen p.a. </a:t>
              </a:r>
              <a:r>
                <a:rPr lang="de-DE" altLang="de-DE" sz="800" b="1" dirty="0" smtClean="0">
                  <a:solidFill>
                    <a:srgbClr val="002663"/>
                  </a:solidFill>
                  <a:ea typeface="ＭＳ Ｐゴシック" pitchFamily="34" charset="-128"/>
                  <a:cs typeface="Arial" pitchFamily="34" charset="0"/>
                  <a:sym typeface="Arial" pitchFamily="34" charset="0"/>
                </a:rPr>
                <a:t> ab</a:t>
              </a:r>
              <a:endParaRPr lang="de-DE" altLang="de-DE" sz="800" b="1" dirty="0">
                <a:solidFill>
                  <a:srgbClr val="002663"/>
                </a:solidFill>
                <a:ea typeface="ＭＳ Ｐゴシック" pitchFamily="34" charset="-128"/>
                <a:cs typeface="Arial" pitchFamily="34" charset="0"/>
                <a:sym typeface="Arial" pitchFamily="34" charset="0"/>
              </a:endParaRPr>
            </a:p>
          </p:txBody>
        </p:sp>
        <p:sp>
          <p:nvSpPr>
            <p:cNvPr id="57" name="Text Box 18"/>
            <p:cNvSpPr txBox="1">
              <a:spLocks noChangeArrowheads="1"/>
            </p:cNvSpPr>
            <p:nvPr/>
          </p:nvSpPr>
          <p:spPr bwMode="auto">
            <a:xfrm>
              <a:off x="708479" y="6503062"/>
              <a:ext cx="371015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smtClean="0">
                  <a:solidFill>
                    <a:srgbClr val="002663"/>
                  </a:solidFill>
                  <a:ea typeface="ＭＳ Ｐゴシック" pitchFamily="34" charset="-128"/>
                  <a:cs typeface="Arial" pitchFamily="34" charset="0"/>
                  <a:sym typeface="Arial" pitchFamily="34" charset="0"/>
                </a:rPr>
                <a:t>100.000 Euro</a:t>
              </a:r>
              <a:endParaRPr lang="de-DE" altLang="de-DE" sz="800" b="1" dirty="0">
                <a:solidFill>
                  <a:srgbClr val="002663"/>
                </a:solidFill>
                <a:ea typeface="ＭＳ Ｐゴシック" pitchFamily="34" charset="-128"/>
                <a:cs typeface="Arial" pitchFamily="34" charset="0"/>
                <a:sym typeface="Arial" pitchFamily="34" charset="0"/>
              </a:endParaRPr>
            </a:p>
          </p:txBody>
        </p:sp>
      </p:grpSp>
      <p:sp>
        <p:nvSpPr>
          <p:cNvPr id="48" name="Text Box 18"/>
          <p:cNvSpPr txBox="1">
            <a:spLocks noChangeArrowheads="1"/>
          </p:cNvSpPr>
          <p:nvPr/>
        </p:nvSpPr>
        <p:spPr bwMode="auto">
          <a:xfrm>
            <a:off x="708479" y="6180783"/>
            <a:ext cx="369483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eaLnBrk="1" fontAlgn="base" hangingPunct="1">
              <a:spcBef>
                <a:spcPct val="50000"/>
              </a:spcBef>
              <a:spcAft>
                <a:spcPct val="0"/>
              </a:spcAft>
              <a:buClr>
                <a:srgbClr val="F1CA00"/>
              </a:buClr>
              <a:buSzPct val="110000"/>
            </a:pPr>
            <a:r>
              <a:rPr lang="de-DE" altLang="de-DE" sz="800" b="1" dirty="0">
                <a:solidFill>
                  <a:srgbClr val="002663"/>
                </a:solidFill>
                <a:ea typeface="ＭＳ Ｐゴシック" pitchFamily="34" charset="-128"/>
                <a:cs typeface="Arial" pitchFamily="34" charset="0"/>
                <a:sym typeface="Arial" pitchFamily="34" charset="0"/>
              </a:rPr>
              <a:t>25.000 </a:t>
            </a:r>
            <a:r>
              <a:rPr lang="de-DE" altLang="de-DE" sz="800" b="1" dirty="0" smtClean="0">
                <a:solidFill>
                  <a:srgbClr val="002663"/>
                </a:solidFill>
                <a:ea typeface="ＭＳ Ｐゴシック" pitchFamily="34" charset="-128"/>
                <a:cs typeface="Arial" pitchFamily="34" charset="0"/>
                <a:sym typeface="Arial" pitchFamily="34" charset="0"/>
              </a:rPr>
              <a:t>Euro</a:t>
            </a:r>
            <a:endParaRPr lang="de-DE" altLang="de-DE" sz="800" b="1" dirty="0">
              <a:solidFill>
                <a:srgbClr val="002663"/>
              </a:solidFill>
              <a:ea typeface="ＭＳ Ｐゴシック" pitchFamily="34" charset="-128"/>
              <a:cs typeface="Arial" pitchFamily="34" charset="0"/>
              <a:sym typeface="Arial" pitchFamily="34" charset="0"/>
            </a:endParaRPr>
          </a:p>
        </p:txBody>
      </p:sp>
      <p:sp>
        <p:nvSpPr>
          <p:cNvPr id="61" name="Text Box 18"/>
          <p:cNvSpPr txBox="1">
            <a:spLocks noChangeArrowheads="1"/>
          </p:cNvSpPr>
          <p:nvPr/>
        </p:nvSpPr>
        <p:spPr bwMode="auto">
          <a:xfrm>
            <a:off x="6918834" y="6669360"/>
            <a:ext cx="197704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r" eaLnBrk="1" fontAlgn="base" hangingPunct="1">
              <a:spcBef>
                <a:spcPct val="50000"/>
              </a:spcBef>
              <a:spcAft>
                <a:spcPct val="0"/>
              </a:spcAft>
              <a:buClr>
                <a:srgbClr val="F1CA00"/>
              </a:buClr>
              <a:buSzPct val="110000"/>
            </a:pPr>
            <a:r>
              <a:rPr lang="en-US" altLang="de-DE" sz="800" dirty="0" smtClean="0">
                <a:solidFill>
                  <a:srgbClr val="002663"/>
                </a:solidFill>
                <a:ea typeface="ＭＳ Ｐゴシック" pitchFamily="34" charset="-128"/>
                <a:cs typeface="Arial" pitchFamily="34" charset="0"/>
                <a:sym typeface="Arial" pitchFamily="34" charset="0"/>
              </a:rPr>
              <a:t>Stand: Mai 2017</a:t>
            </a:r>
            <a:endParaRPr lang="en-US" altLang="de-DE" sz="800" dirty="0">
              <a:solidFill>
                <a:srgbClr val="002663"/>
              </a:solidFill>
              <a:ea typeface="ＭＳ Ｐゴシック" pitchFamily="34" charset="-128"/>
              <a:cs typeface="Arial" pitchFamily="34" charset="0"/>
              <a:sym typeface="Arial" pitchFamily="34" charset="0"/>
            </a:endParaRPr>
          </a:p>
        </p:txBody>
      </p:sp>
    </p:spTree>
    <p:extLst>
      <p:ext uri="{BB962C8B-B14F-4D97-AF65-F5344CB8AC3E}">
        <p14:creationId xmlns:p14="http://schemas.microsoft.com/office/powerpoint/2010/main" val="50014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itel 1"/>
          <p:cNvSpPr txBox="1">
            <a:spLocks/>
          </p:cNvSpPr>
          <p:nvPr/>
        </p:nvSpPr>
        <p:spPr bwMode="auto">
          <a:xfrm>
            <a:off x="539750" y="274638"/>
            <a:ext cx="8135938"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1800"/>
              </a:spcBef>
              <a:buFont typeface="Arial" charset="0"/>
              <a:defRPr sz="2000">
                <a:solidFill>
                  <a:schemeClr val="tx1"/>
                </a:solidFill>
                <a:latin typeface="Arial" charset="0"/>
              </a:defRPr>
            </a:lvl1pPr>
            <a:lvl2pPr marL="742950" indent="-285750" eaLnBrk="0" hangingPunct="0">
              <a:spcBef>
                <a:spcPts val="1200"/>
              </a:spcBef>
              <a:buClr>
                <a:schemeClr val="accent2"/>
              </a:buClr>
              <a:buFont typeface="Arial" charset="0"/>
              <a:defRPr sz="2000" b="1">
                <a:solidFill>
                  <a:schemeClr val="tx1"/>
                </a:solidFill>
                <a:latin typeface="Arial" charset="0"/>
              </a:defRPr>
            </a:lvl2pPr>
            <a:lvl3pPr marL="1143000" indent="-228600" eaLnBrk="0" hangingPunct="0">
              <a:spcBef>
                <a:spcPts val="800"/>
              </a:spcBef>
              <a:buClr>
                <a:schemeClr val="accent2"/>
              </a:buClr>
              <a:buFont typeface="Arial" charset="0"/>
              <a:defRPr sz="2000" b="1" i="1">
                <a:solidFill>
                  <a:schemeClr val="tx1"/>
                </a:solidFill>
                <a:latin typeface="Arial" charset="0"/>
              </a:defRPr>
            </a:lvl3pPr>
            <a:lvl4pPr marL="177800" indent="-177800" eaLnBrk="0" hangingPunct="0">
              <a:spcBef>
                <a:spcPts val="600"/>
              </a:spcBef>
              <a:buClr>
                <a:schemeClr val="accent2"/>
              </a:buClr>
              <a:buFont typeface="Arial" charset="0"/>
              <a:buChar char="•"/>
              <a:defRPr sz="2000">
                <a:solidFill>
                  <a:schemeClr val="tx1"/>
                </a:solidFill>
                <a:latin typeface="Arial" charset="0"/>
              </a:defRPr>
            </a:lvl4pPr>
            <a:lvl5pPr marL="355600" indent="-177800" eaLnBrk="0" hangingPunct="0">
              <a:buClr>
                <a:schemeClr val="accent2"/>
              </a:buClr>
              <a:buFont typeface="Arial" charset="0"/>
              <a:buChar char="•"/>
              <a:defRPr sz="2000">
                <a:solidFill>
                  <a:schemeClr val="tx1"/>
                </a:solidFill>
                <a:latin typeface="Arial" charset="0"/>
              </a:defRPr>
            </a:lvl5pPr>
            <a:lvl6pPr marL="8128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6pPr>
            <a:lvl7pPr marL="12700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7pPr>
            <a:lvl8pPr marL="17272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8pPr>
            <a:lvl9pPr marL="21844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9pPr>
          </a:lstStyle>
          <a:p>
            <a:pPr eaLnBrk="1" fontAlgn="base" hangingPunct="1">
              <a:spcBef>
                <a:spcPct val="0"/>
              </a:spcBef>
              <a:spcAft>
                <a:spcPct val="0"/>
              </a:spcAft>
              <a:buClr>
                <a:srgbClr val="FFFFFF"/>
              </a:buClr>
            </a:pPr>
            <a:r>
              <a:rPr lang="en-US" altLang="de-DE" sz="3200" dirty="0" err="1" smtClean="0">
                <a:solidFill>
                  <a:srgbClr val="FFFFFF"/>
                </a:solidFill>
                <a:cs typeface="Arial" charset="0"/>
                <a:sym typeface="Arial" charset="0"/>
              </a:rPr>
              <a:t>WeitBlick</a:t>
            </a:r>
            <a:r>
              <a:rPr lang="en-US" altLang="de-DE" sz="3200" dirty="0" smtClean="0">
                <a:solidFill>
                  <a:srgbClr val="FFFFFF"/>
                </a:solidFill>
                <a:cs typeface="Arial" charset="0"/>
                <a:sym typeface="Arial" charset="0"/>
              </a:rPr>
              <a:t> Kundenbonus</a:t>
            </a:r>
            <a:r>
              <a:rPr lang="en-US" altLang="de-DE" sz="3200" baseline="30000" dirty="0" smtClean="0">
                <a:solidFill>
                  <a:srgbClr val="FFFFFF"/>
                </a:solidFill>
                <a:cs typeface="Arial" charset="0"/>
                <a:sym typeface="Arial" charset="0"/>
              </a:rPr>
              <a:t>1</a:t>
            </a:r>
            <a:r>
              <a:rPr lang="en-US" altLang="de-DE" sz="3200" dirty="0">
                <a:solidFill>
                  <a:srgbClr val="FFFFFF"/>
                </a:solidFill>
                <a:cs typeface="Arial" charset="0"/>
                <a:sym typeface="Arial" charset="0"/>
              </a:rPr>
              <a:t/>
            </a:r>
            <a:br>
              <a:rPr lang="en-US" altLang="de-DE" sz="3200" dirty="0">
                <a:solidFill>
                  <a:srgbClr val="FFFFFF"/>
                </a:solidFill>
                <a:cs typeface="Arial" charset="0"/>
                <a:sym typeface="Arial" charset="0"/>
              </a:rPr>
            </a:br>
            <a:r>
              <a:rPr lang="en-US" altLang="de-DE" dirty="0" err="1" smtClean="0">
                <a:solidFill>
                  <a:srgbClr val="F1CA00"/>
                </a:solidFill>
                <a:cs typeface="Arial" charset="0"/>
                <a:sym typeface="Arial" charset="0"/>
              </a:rPr>
              <a:t>WeitBlick</a:t>
            </a:r>
            <a:r>
              <a:rPr lang="en-US" altLang="de-DE" dirty="0" smtClean="0">
                <a:solidFill>
                  <a:srgbClr val="F1CA00"/>
                </a:solidFill>
                <a:cs typeface="Arial" charset="0"/>
                <a:sym typeface="Arial" charset="0"/>
              </a:rPr>
              <a:t> </a:t>
            </a:r>
            <a:r>
              <a:rPr lang="en-US" altLang="de-DE" dirty="0" err="1" smtClean="0">
                <a:solidFill>
                  <a:srgbClr val="F1CA00"/>
                </a:solidFill>
                <a:cs typeface="Arial" charset="0"/>
                <a:sym typeface="Arial" charset="0"/>
              </a:rPr>
              <a:t>Tarif</a:t>
            </a:r>
            <a:r>
              <a:rPr lang="en-US" altLang="de-DE" dirty="0" smtClean="0">
                <a:solidFill>
                  <a:srgbClr val="F1CA00"/>
                </a:solidFill>
                <a:cs typeface="Arial" charset="0"/>
                <a:sym typeface="Arial" charset="0"/>
              </a:rPr>
              <a:t> </a:t>
            </a:r>
            <a:r>
              <a:rPr lang="en-US" altLang="de-DE" dirty="0">
                <a:solidFill>
                  <a:srgbClr val="F1CA00"/>
                </a:solidFill>
                <a:cs typeface="Arial" charset="0"/>
                <a:sym typeface="Arial" charset="0"/>
              </a:rPr>
              <a:t>S</a:t>
            </a:r>
          </a:p>
        </p:txBody>
      </p:sp>
      <p:sp>
        <p:nvSpPr>
          <p:cNvPr id="63" name="Parallelogramm 62"/>
          <p:cNvSpPr/>
          <p:nvPr/>
        </p:nvSpPr>
        <p:spPr>
          <a:xfrm>
            <a:off x="46754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4" name="Parallelogramm 63"/>
          <p:cNvSpPr/>
          <p:nvPr/>
        </p:nvSpPr>
        <p:spPr>
          <a:xfrm>
            <a:off x="118215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5" name="Parallelogramm 64"/>
          <p:cNvSpPr/>
          <p:nvPr/>
        </p:nvSpPr>
        <p:spPr>
          <a:xfrm>
            <a:off x="186935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6" name="Parallelogramm 65"/>
          <p:cNvSpPr/>
          <p:nvPr/>
        </p:nvSpPr>
        <p:spPr>
          <a:xfrm>
            <a:off x="2550311"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7" name="Parallelogramm 66"/>
          <p:cNvSpPr/>
          <p:nvPr/>
        </p:nvSpPr>
        <p:spPr>
          <a:xfrm>
            <a:off x="3237290"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8" name="Parallelogramm 67"/>
          <p:cNvSpPr/>
          <p:nvPr/>
        </p:nvSpPr>
        <p:spPr>
          <a:xfrm>
            <a:off x="391405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9" name="Parallelogramm 68"/>
          <p:cNvSpPr/>
          <p:nvPr/>
        </p:nvSpPr>
        <p:spPr>
          <a:xfrm>
            <a:off x="460124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5" name="Rechteck 74"/>
          <p:cNvSpPr/>
          <p:nvPr/>
        </p:nvSpPr>
        <p:spPr>
          <a:xfrm>
            <a:off x="46754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a:solidFill>
                <a:srgbClr val="002663"/>
              </a:solidFill>
            </a:endParaRPr>
          </a:p>
        </p:txBody>
      </p:sp>
      <p:sp>
        <p:nvSpPr>
          <p:cNvPr id="78" name="Rechteck 77"/>
          <p:cNvSpPr/>
          <p:nvPr/>
        </p:nvSpPr>
        <p:spPr>
          <a:xfrm>
            <a:off x="1182158"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9" name="Rechteck 78"/>
          <p:cNvSpPr/>
          <p:nvPr/>
        </p:nvSpPr>
        <p:spPr>
          <a:xfrm>
            <a:off x="1868133"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0" name="Rechteck 79"/>
          <p:cNvSpPr/>
          <p:nvPr/>
        </p:nvSpPr>
        <p:spPr>
          <a:xfrm>
            <a:off x="2550311"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1" name="Rechteck 80"/>
          <p:cNvSpPr/>
          <p:nvPr/>
        </p:nvSpPr>
        <p:spPr>
          <a:xfrm>
            <a:off x="3237290"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2" name="Rechteck 81"/>
          <p:cNvSpPr/>
          <p:nvPr/>
        </p:nvSpPr>
        <p:spPr>
          <a:xfrm>
            <a:off x="391405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3" name="Rechteck 82"/>
          <p:cNvSpPr/>
          <p:nvPr/>
        </p:nvSpPr>
        <p:spPr>
          <a:xfrm>
            <a:off x="4601249"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143" name="Textfeld 68"/>
          <p:cNvSpPr txBox="1">
            <a:spLocks noChangeArrowheads="1"/>
          </p:cNvSpPr>
          <p:nvPr/>
        </p:nvSpPr>
        <p:spPr bwMode="auto">
          <a:xfrm>
            <a:off x="395537" y="3969891"/>
            <a:ext cx="78662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100" b="1" dirty="0" err="1" smtClean="0">
                <a:solidFill>
                  <a:srgbClr val="002663"/>
                </a:solidFill>
                <a:cs typeface="Arial" pitchFamily="34" charset="0"/>
                <a:sym typeface="Arial" pitchFamily="34" charset="0"/>
              </a:rPr>
              <a:t>Kunden</a:t>
            </a:r>
            <a:r>
              <a:rPr lang="en-US" altLang="de-DE" sz="1100" b="1" dirty="0" smtClean="0">
                <a:solidFill>
                  <a:srgbClr val="002663"/>
                </a:solidFill>
                <a:cs typeface="Arial" pitchFamily="34" charset="0"/>
                <a:sym typeface="Arial" pitchFamily="34" charset="0"/>
              </a:rPr>
              <a:t>- bonus</a:t>
            </a:r>
            <a:endParaRPr lang="en-US" altLang="de-DE" sz="1100" b="1" baseline="30000" dirty="0">
              <a:solidFill>
                <a:srgbClr val="002663"/>
              </a:solidFill>
              <a:cs typeface="Arial" pitchFamily="34" charset="0"/>
              <a:sym typeface="Arial" pitchFamily="34" charset="0"/>
            </a:endParaRPr>
          </a:p>
        </p:txBody>
      </p:sp>
      <p:sp>
        <p:nvSpPr>
          <p:cNvPr id="145" name="Textfeld 68"/>
          <p:cNvSpPr txBox="1">
            <a:spLocks noChangeArrowheads="1"/>
          </p:cNvSpPr>
          <p:nvPr/>
        </p:nvSpPr>
        <p:spPr bwMode="auto">
          <a:xfrm rot="16794581">
            <a:off x="1220966" y="2800696"/>
            <a:ext cx="7866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EDMA</a:t>
            </a:r>
            <a:endParaRPr lang="en-US" altLang="de-DE" sz="1200" b="1" baseline="30000" dirty="0">
              <a:solidFill>
                <a:srgbClr val="FFFFFF"/>
              </a:solidFill>
              <a:cs typeface="Arial" pitchFamily="34" charset="0"/>
              <a:sym typeface="Arial" pitchFamily="34" charset="0"/>
            </a:endParaRPr>
          </a:p>
        </p:txBody>
      </p:sp>
      <p:sp>
        <p:nvSpPr>
          <p:cNvPr id="146" name="Textfeld 68"/>
          <p:cNvSpPr txBox="1">
            <a:spLocks noChangeArrowheads="1"/>
          </p:cNvSpPr>
          <p:nvPr/>
        </p:nvSpPr>
        <p:spPr bwMode="auto">
          <a:xfrm rot="16794581">
            <a:off x="1697960" y="2458255"/>
            <a:ext cx="12944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smtClean="0">
                <a:solidFill>
                  <a:srgbClr val="FFFFFF"/>
                </a:solidFill>
                <a:cs typeface="Arial" pitchFamily="34" charset="0"/>
                <a:sym typeface="Arial" pitchFamily="34" charset="0"/>
              </a:rPr>
              <a:t>MyFolio</a:t>
            </a:r>
            <a:r>
              <a:rPr lang="en-US" altLang="de-DE" sz="1200" b="1" dirty="0" smtClean="0">
                <a:solidFill>
                  <a:srgbClr val="FFFFFF"/>
                </a:solidFill>
                <a:cs typeface="Arial" pitchFamily="34" charset="0"/>
                <a:sym typeface="Arial" pitchFamily="34" charset="0"/>
              </a:rPr>
              <a:t> Chance Plus</a:t>
            </a:r>
            <a:endParaRPr lang="en-US" altLang="de-DE" sz="1200" b="1" baseline="30000" dirty="0">
              <a:solidFill>
                <a:srgbClr val="FFFFFF"/>
              </a:solidFill>
              <a:cs typeface="Arial" pitchFamily="34" charset="0"/>
              <a:sym typeface="Arial" pitchFamily="34" charset="0"/>
            </a:endParaRPr>
          </a:p>
        </p:txBody>
      </p:sp>
      <p:sp>
        <p:nvSpPr>
          <p:cNvPr id="147" name="Textfeld 68"/>
          <p:cNvSpPr txBox="1">
            <a:spLocks noChangeArrowheads="1"/>
          </p:cNvSpPr>
          <p:nvPr/>
        </p:nvSpPr>
        <p:spPr bwMode="auto">
          <a:xfrm rot="16794581">
            <a:off x="2351530" y="2447243"/>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smtClean="0">
                <a:solidFill>
                  <a:srgbClr val="FFFFFF"/>
                </a:solidFill>
                <a:cs typeface="Arial" pitchFamily="34" charset="0"/>
                <a:sym typeface="Arial" pitchFamily="34" charset="0"/>
              </a:rPr>
              <a:t>Chance</a:t>
            </a:r>
            <a:endParaRPr lang="en-US" altLang="de-DE" sz="1200" b="1" baseline="30000" dirty="0">
              <a:solidFill>
                <a:srgbClr val="FFFFFF"/>
              </a:solidFill>
              <a:cs typeface="Arial" pitchFamily="34" charset="0"/>
              <a:sym typeface="Arial" pitchFamily="34" charset="0"/>
            </a:endParaRPr>
          </a:p>
        </p:txBody>
      </p:sp>
      <p:sp>
        <p:nvSpPr>
          <p:cNvPr id="148" name="Textfeld 68"/>
          <p:cNvSpPr txBox="1">
            <a:spLocks noChangeArrowheads="1"/>
          </p:cNvSpPr>
          <p:nvPr/>
        </p:nvSpPr>
        <p:spPr bwMode="auto">
          <a:xfrm rot="16794581">
            <a:off x="3027365" y="2447242"/>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smtClean="0">
                <a:solidFill>
                  <a:srgbClr val="FFFFFF"/>
                </a:solidFill>
                <a:cs typeface="Arial" pitchFamily="34" charset="0"/>
                <a:sym typeface="Arial" pitchFamily="34" charset="0"/>
              </a:rPr>
              <a:t>Balance </a:t>
            </a:r>
            <a:endParaRPr lang="en-US" altLang="de-DE" sz="1200" b="1" baseline="30000" dirty="0">
              <a:solidFill>
                <a:srgbClr val="FFFFFF"/>
              </a:solidFill>
              <a:cs typeface="Arial" pitchFamily="34" charset="0"/>
              <a:sym typeface="Arial" pitchFamily="34" charset="0"/>
            </a:endParaRPr>
          </a:p>
        </p:txBody>
      </p:sp>
      <p:sp>
        <p:nvSpPr>
          <p:cNvPr id="149" name="Textfeld 68"/>
          <p:cNvSpPr txBox="1">
            <a:spLocks noChangeArrowheads="1"/>
          </p:cNvSpPr>
          <p:nvPr/>
        </p:nvSpPr>
        <p:spPr bwMode="auto">
          <a:xfrm rot="16794581">
            <a:off x="3703917" y="2458254"/>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err="1" smtClean="0">
                <a:solidFill>
                  <a:srgbClr val="FFFFFF"/>
                </a:solidFill>
                <a:cs typeface="Arial" pitchFamily="34" charset="0"/>
                <a:sym typeface="Arial" pitchFamily="34" charset="0"/>
              </a:rPr>
              <a:t>Substanz</a:t>
            </a:r>
            <a:endParaRPr lang="en-US" altLang="de-DE" sz="1200" b="1" baseline="30000" dirty="0">
              <a:solidFill>
                <a:srgbClr val="FFFFFF"/>
              </a:solidFill>
              <a:cs typeface="Arial" pitchFamily="34" charset="0"/>
              <a:sym typeface="Arial" pitchFamily="34" charset="0"/>
            </a:endParaRPr>
          </a:p>
        </p:txBody>
      </p:sp>
      <p:sp>
        <p:nvSpPr>
          <p:cNvPr id="150" name="Textfeld 68"/>
          <p:cNvSpPr txBox="1">
            <a:spLocks noChangeArrowheads="1"/>
          </p:cNvSpPr>
          <p:nvPr/>
        </p:nvSpPr>
        <p:spPr bwMode="auto">
          <a:xfrm rot="16794581">
            <a:off x="4391113" y="2447242"/>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err="1" smtClean="0">
                <a:solidFill>
                  <a:srgbClr val="FFFFFF"/>
                </a:solidFill>
                <a:cs typeface="Arial" pitchFamily="34" charset="0"/>
                <a:sym typeface="Arial" pitchFamily="34" charset="0"/>
              </a:rPr>
              <a:t>Defensiv</a:t>
            </a:r>
            <a:endParaRPr lang="en-US" altLang="de-DE" sz="1200" b="1" baseline="30000" dirty="0">
              <a:solidFill>
                <a:srgbClr val="FFFFFF"/>
              </a:solidFill>
              <a:cs typeface="Arial" pitchFamily="34" charset="0"/>
              <a:sym typeface="Arial" pitchFamily="34" charset="0"/>
            </a:endParaRPr>
          </a:p>
        </p:txBody>
      </p:sp>
      <p:sp>
        <p:nvSpPr>
          <p:cNvPr id="156" name="Textfeld 68"/>
          <p:cNvSpPr txBox="1">
            <a:spLocks noChangeArrowheads="1"/>
          </p:cNvSpPr>
          <p:nvPr/>
        </p:nvSpPr>
        <p:spPr bwMode="auto">
          <a:xfrm>
            <a:off x="1182157" y="4017695"/>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0,36%</a:t>
            </a:r>
            <a:endParaRPr lang="en-US" altLang="de-DE" sz="1100" b="1" baseline="30000" dirty="0">
              <a:solidFill>
                <a:srgbClr val="002663"/>
              </a:solidFill>
              <a:cs typeface="Arial" pitchFamily="34" charset="0"/>
              <a:sym typeface="Arial" pitchFamily="34" charset="0"/>
            </a:endParaRPr>
          </a:p>
        </p:txBody>
      </p:sp>
      <p:sp>
        <p:nvSpPr>
          <p:cNvPr id="157" name="Textfeld 68"/>
          <p:cNvSpPr txBox="1">
            <a:spLocks noChangeArrowheads="1"/>
          </p:cNvSpPr>
          <p:nvPr/>
        </p:nvSpPr>
        <p:spPr bwMode="auto">
          <a:xfrm>
            <a:off x="1874301" y="3933056"/>
            <a:ext cx="63624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0,36%</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0,30%</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58" name="Textfeld 68"/>
          <p:cNvSpPr txBox="1">
            <a:spLocks noChangeArrowheads="1"/>
          </p:cNvSpPr>
          <p:nvPr/>
        </p:nvSpPr>
        <p:spPr bwMode="auto">
          <a:xfrm>
            <a:off x="2550311" y="3933056"/>
            <a:ext cx="63624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0,36%</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0,30%</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59" name="Textfeld 68"/>
          <p:cNvSpPr txBox="1">
            <a:spLocks noChangeArrowheads="1"/>
          </p:cNvSpPr>
          <p:nvPr/>
        </p:nvSpPr>
        <p:spPr bwMode="auto">
          <a:xfrm>
            <a:off x="3237290" y="3933056"/>
            <a:ext cx="63624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0,30%</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0,24%</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60" name="Textfeld 68"/>
          <p:cNvSpPr txBox="1">
            <a:spLocks noChangeArrowheads="1"/>
          </p:cNvSpPr>
          <p:nvPr/>
        </p:nvSpPr>
        <p:spPr bwMode="auto">
          <a:xfrm>
            <a:off x="3914054" y="3933056"/>
            <a:ext cx="63624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0,30%</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0,24%</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61" name="Textfeld 68"/>
          <p:cNvSpPr txBox="1">
            <a:spLocks noChangeArrowheads="1"/>
          </p:cNvSpPr>
          <p:nvPr/>
        </p:nvSpPr>
        <p:spPr bwMode="auto">
          <a:xfrm>
            <a:off x="4601249" y="3933056"/>
            <a:ext cx="63624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0,30%</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0,24%</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80" name="Rechteck 76"/>
          <p:cNvSpPr>
            <a:spLocks noChangeArrowheads="1"/>
          </p:cNvSpPr>
          <p:nvPr/>
        </p:nvSpPr>
        <p:spPr bwMode="auto">
          <a:xfrm>
            <a:off x="467545" y="5097333"/>
            <a:ext cx="748621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000" baseline="30000" dirty="0" smtClean="0">
                <a:solidFill>
                  <a:srgbClr val="002663"/>
                </a:solidFill>
                <a:cs typeface="Arial" pitchFamily="34" charset="0"/>
                <a:sym typeface="Arial" pitchFamily="34" charset="0"/>
              </a:rPr>
              <a:t>1</a:t>
            </a:r>
            <a:r>
              <a:rPr lang="en-US"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Der Kundenbonus wird monatlich gewährt. Durch den Kundenbonus wird die Zahl der Fondsanteile, für die der Kundenbonus gewährt wird, erhöht. Für einen Fonds, der der Fondskategorie 0 zuzuordnen ist, wird kein Kundenbonus gewährt. Da die Höhe des Kundenbonus maßgeblich von der Entwicklung des Fondsvermögens abhängig ist, ist der Kundenbonus der Höhe nach nicht vorhersagbar und damit </a:t>
            </a:r>
            <a:r>
              <a:rPr lang="de-DE" altLang="de-DE" sz="1000" dirty="0" smtClean="0">
                <a:solidFill>
                  <a:srgbClr val="002663"/>
                </a:solidFill>
                <a:cs typeface="Arial" pitchFamily="34" charset="0"/>
                <a:sym typeface="Arial" pitchFamily="34" charset="0"/>
              </a:rPr>
              <a:t>unverbindlich. </a:t>
            </a:r>
          </a:p>
          <a:p>
            <a:pPr eaLnBrk="1" fontAlgn="base" hangingPunct="1">
              <a:spcBef>
                <a:spcPct val="0"/>
              </a:spcBef>
              <a:spcAft>
                <a:spcPct val="0"/>
              </a:spcAft>
              <a:buClr>
                <a:srgbClr val="002663"/>
              </a:buClr>
              <a:buFont typeface="Arial" pitchFamily="34" charset="0"/>
              <a:buNone/>
            </a:pPr>
            <a:r>
              <a:rPr lang="de-DE" altLang="de-DE" sz="1000" baseline="30000" dirty="0" smtClean="0">
                <a:solidFill>
                  <a:srgbClr val="002663"/>
                </a:solidFill>
                <a:cs typeface="Arial" pitchFamily="34" charset="0"/>
                <a:sym typeface="Arial" pitchFamily="34" charset="0"/>
              </a:rPr>
              <a:t>2</a:t>
            </a:r>
            <a:r>
              <a:rPr lang="de-DE"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Gilt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SLI </a:t>
            </a:r>
            <a:r>
              <a:rPr lang="de-DE" altLang="de-DE" sz="1000" dirty="0" err="1">
                <a:solidFill>
                  <a:srgbClr val="002663"/>
                </a:solidFill>
                <a:cs typeface="Arial" pitchFamily="34" charset="0"/>
                <a:sym typeface="Arial" pitchFamily="34" charset="0"/>
              </a:rPr>
              <a:t>managed</a:t>
            </a:r>
            <a:r>
              <a:rPr lang="de-DE" altLang="de-DE" sz="1000" dirty="0">
                <a:solidFill>
                  <a:srgbClr val="002663"/>
                </a:solidFill>
                <a:cs typeface="Arial" pitchFamily="34" charset="0"/>
                <a:sym typeface="Arial" pitchFamily="34" charset="0"/>
              </a:rPr>
              <a:t>“ und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Passiv </a:t>
            </a:r>
            <a:r>
              <a:rPr lang="de-DE" altLang="de-DE" sz="1000" dirty="0" err="1">
                <a:solidFill>
                  <a:srgbClr val="002663"/>
                </a:solidFill>
                <a:cs typeface="Arial" pitchFamily="34" charset="0"/>
                <a:sym typeface="Arial" pitchFamily="34" charset="0"/>
              </a:rPr>
              <a:t>focussed</a:t>
            </a:r>
            <a:r>
              <a:rPr lang="de-DE" altLang="de-DE" sz="1000" dirty="0">
                <a:solidFill>
                  <a:srgbClr val="002663"/>
                </a:solidFill>
                <a:cs typeface="Arial" pitchFamily="34" charset="0"/>
                <a:sym typeface="Arial" pitchFamily="34" charset="0"/>
              </a:rPr>
              <a:t>“.</a:t>
            </a:r>
          </a:p>
          <a:p>
            <a:pPr eaLnBrk="1" fontAlgn="base" hangingPunct="1">
              <a:spcBef>
                <a:spcPct val="0"/>
              </a:spcBef>
              <a:spcAft>
                <a:spcPct val="0"/>
              </a:spcAft>
              <a:buClr>
                <a:srgbClr val="002663"/>
              </a:buClr>
              <a:buFont typeface="Arial" pitchFamily="34" charset="0"/>
              <a:buNone/>
            </a:pPr>
            <a:r>
              <a:rPr lang="de-DE" altLang="de-DE" sz="1000" baseline="30000" dirty="0" smtClean="0">
                <a:solidFill>
                  <a:srgbClr val="002663"/>
                </a:solidFill>
                <a:cs typeface="Arial" pitchFamily="34" charset="0"/>
                <a:sym typeface="Arial" pitchFamily="34" charset="0"/>
              </a:rPr>
              <a:t>3</a:t>
            </a:r>
            <a:r>
              <a:rPr lang="de-DE"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Gilt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Multi Manager“</a:t>
            </a:r>
            <a:endParaRPr lang="en-US" altLang="de-DE" sz="1000" dirty="0">
              <a:solidFill>
                <a:srgbClr val="002663"/>
              </a:solidFill>
              <a:cs typeface="Arial" pitchFamily="34" charset="0"/>
              <a:sym typeface="Arial" pitchFamily="34" charset="0"/>
            </a:endParaRPr>
          </a:p>
        </p:txBody>
      </p:sp>
      <p:sp>
        <p:nvSpPr>
          <p:cNvPr id="48" name="Parallelogramm 47"/>
          <p:cNvSpPr/>
          <p:nvPr/>
        </p:nvSpPr>
        <p:spPr>
          <a:xfrm>
            <a:off x="5288374" y="2068893"/>
            <a:ext cx="864239" cy="1281580"/>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49" name="Parallelogramm 48"/>
          <p:cNvSpPr/>
          <p:nvPr/>
        </p:nvSpPr>
        <p:spPr>
          <a:xfrm>
            <a:off x="5957629" y="2068893"/>
            <a:ext cx="864239" cy="1281580"/>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0" name="Parallelogramm 49"/>
          <p:cNvSpPr/>
          <p:nvPr/>
        </p:nvSpPr>
        <p:spPr>
          <a:xfrm>
            <a:off x="6638586" y="2068893"/>
            <a:ext cx="864239" cy="1281580"/>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1" name="Rechteck 50"/>
          <p:cNvSpPr/>
          <p:nvPr/>
        </p:nvSpPr>
        <p:spPr>
          <a:xfrm>
            <a:off x="5288374" y="3440991"/>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2" name="Rechteck 51"/>
          <p:cNvSpPr/>
          <p:nvPr/>
        </p:nvSpPr>
        <p:spPr>
          <a:xfrm>
            <a:off x="5957629" y="3440991"/>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3" name="Rechteck 52"/>
          <p:cNvSpPr/>
          <p:nvPr/>
        </p:nvSpPr>
        <p:spPr>
          <a:xfrm>
            <a:off x="6638586" y="3440991"/>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4" name="Textfeld 68"/>
          <p:cNvSpPr txBox="1">
            <a:spLocks noChangeArrowheads="1"/>
          </p:cNvSpPr>
          <p:nvPr/>
        </p:nvSpPr>
        <p:spPr bwMode="auto">
          <a:xfrm rot="16794581">
            <a:off x="5078237" y="2558631"/>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ARGBS</a:t>
            </a:r>
            <a:endParaRPr lang="en-US" altLang="de-DE" sz="1200" b="1" baseline="30000" dirty="0">
              <a:solidFill>
                <a:srgbClr val="FFFFFF"/>
              </a:solidFill>
              <a:cs typeface="Arial" pitchFamily="34" charset="0"/>
              <a:sym typeface="Arial" pitchFamily="34" charset="0"/>
            </a:endParaRPr>
          </a:p>
        </p:txBody>
      </p:sp>
      <p:sp>
        <p:nvSpPr>
          <p:cNvPr id="55" name="Textfeld 68"/>
          <p:cNvSpPr txBox="1">
            <a:spLocks noChangeArrowheads="1"/>
          </p:cNvSpPr>
          <p:nvPr/>
        </p:nvSpPr>
        <p:spPr bwMode="auto">
          <a:xfrm rot="16794581">
            <a:off x="5747492" y="2563512"/>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GARS</a:t>
            </a:r>
            <a:endParaRPr lang="en-US" altLang="de-DE" sz="1200" b="1" baseline="30000" dirty="0">
              <a:solidFill>
                <a:srgbClr val="FFFFFF"/>
              </a:solidFill>
              <a:cs typeface="Arial" pitchFamily="34" charset="0"/>
              <a:sym typeface="Arial" pitchFamily="34" charset="0"/>
            </a:endParaRPr>
          </a:p>
        </p:txBody>
      </p:sp>
      <p:sp>
        <p:nvSpPr>
          <p:cNvPr id="56" name="Textfeld 68"/>
          <p:cNvSpPr txBox="1">
            <a:spLocks noChangeArrowheads="1"/>
          </p:cNvSpPr>
          <p:nvPr/>
        </p:nvSpPr>
        <p:spPr bwMode="auto">
          <a:xfrm rot="16794581">
            <a:off x="6428449" y="2574523"/>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GFS</a:t>
            </a:r>
            <a:endParaRPr lang="en-US" altLang="de-DE" sz="1200" b="1" baseline="30000" dirty="0">
              <a:solidFill>
                <a:srgbClr val="FFFFFF"/>
              </a:solidFill>
              <a:cs typeface="Arial" pitchFamily="34" charset="0"/>
              <a:sym typeface="Arial" pitchFamily="34" charset="0"/>
            </a:endParaRPr>
          </a:p>
        </p:txBody>
      </p:sp>
      <p:sp>
        <p:nvSpPr>
          <p:cNvPr id="57" name="Textfeld 68"/>
          <p:cNvSpPr txBox="1">
            <a:spLocks noChangeArrowheads="1"/>
          </p:cNvSpPr>
          <p:nvPr/>
        </p:nvSpPr>
        <p:spPr bwMode="auto">
          <a:xfrm>
            <a:off x="5294542" y="4025740"/>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0,24%</a:t>
            </a:r>
            <a:endParaRPr lang="en-US" altLang="de-DE" sz="1100" b="1" baseline="30000" dirty="0">
              <a:solidFill>
                <a:srgbClr val="002663"/>
              </a:solidFill>
              <a:cs typeface="Arial" pitchFamily="34" charset="0"/>
              <a:sym typeface="Arial" pitchFamily="34" charset="0"/>
            </a:endParaRPr>
          </a:p>
        </p:txBody>
      </p:sp>
      <p:sp>
        <p:nvSpPr>
          <p:cNvPr id="58" name="Textfeld 68"/>
          <p:cNvSpPr txBox="1">
            <a:spLocks noChangeArrowheads="1"/>
          </p:cNvSpPr>
          <p:nvPr/>
        </p:nvSpPr>
        <p:spPr bwMode="auto">
          <a:xfrm>
            <a:off x="5967455" y="4025740"/>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0,36%</a:t>
            </a:r>
            <a:endParaRPr lang="en-US" altLang="de-DE" sz="1100" b="1" baseline="30000" dirty="0">
              <a:solidFill>
                <a:srgbClr val="002663"/>
              </a:solidFill>
              <a:cs typeface="Arial" pitchFamily="34" charset="0"/>
              <a:sym typeface="Arial" pitchFamily="34" charset="0"/>
            </a:endParaRPr>
          </a:p>
        </p:txBody>
      </p:sp>
      <p:sp>
        <p:nvSpPr>
          <p:cNvPr id="59" name="Textfeld 68"/>
          <p:cNvSpPr txBox="1">
            <a:spLocks noChangeArrowheads="1"/>
          </p:cNvSpPr>
          <p:nvPr/>
        </p:nvSpPr>
        <p:spPr bwMode="auto">
          <a:xfrm>
            <a:off x="6636710" y="4025739"/>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0,24%</a:t>
            </a:r>
            <a:endParaRPr lang="en-US" altLang="de-DE" sz="1100" b="1" baseline="30000" dirty="0">
              <a:solidFill>
                <a:srgbClr val="002663"/>
              </a:solidFill>
              <a:cs typeface="Arial" pitchFamily="34" charset="0"/>
              <a:sym typeface="Arial" pitchFamily="34" charset="0"/>
            </a:endParaRPr>
          </a:p>
        </p:txBody>
      </p:sp>
      <p:sp>
        <p:nvSpPr>
          <p:cNvPr id="44" name="Text Box 18"/>
          <p:cNvSpPr txBox="1">
            <a:spLocks noChangeArrowheads="1"/>
          </p:cNvSpPr>
          <p:nvPr/>
        </p:nvSpPr>
        <p:spPr bwMode="auto">
          <a:xfrm>
            <a:off x="6918834" y="6669360"/>
            <a:ext cx="197704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r" eaLnBrk="1" fontAlgn="base" hangingPunct="1">
              <a:spcBef>
                <a:spcPct val="50000"/>
              </a:spcBef>
              <a:spcAft>
                <a:spcPct val="0"/>
              </a:spcAft>
              <a:buClr>
                <a:srgbClr val="F1CA00"/>
              </a:buClr>
              <a:buSzPct val="110000"/>
            </a:pPr>
            <a:r>
              <a:rPr lang="en-US" altLang="de-DE" sz="800" dirty="0" smtClean="0">
                <a:solidFill>
                  <a:srgbClr val="002663"/>
                </a:solidFill>
                <a:ea typeface="ＭＳ Ｐゴシック" pitchFamily="34" charset="-128"/>
                <a:cs typeface="Arial" pitchFamily="34" charset="0"/>
                <a:sym typeface="Arial" pitchFamily="34" charset="0"/>
              </a:rPr>
              <a:t>Stand: Mai 2017</a:t>
            </a:r>
            <a:endParaRPr lang="en-US" altLang="de-DE" sz="800" dirty="0">
              <a:solidFill>
                <a:srgbClr val="002663"/>
              </a:solidFill>
              <a:ea typeface="ＭＳ Ｐゴシック" pitchFamily="34" charset="-128"/>
              <a:cs typeface="Arial" pitchFamily="34" charset="0"/>
              <a:sym typeface="Arial" pitchFamily="34" charset="0"/>
            </a:endParaRPr>
          </a:p>
        </p:txBody>
      </p:sp>
    </p:spTree>
    <p:extLst>
      <p:ext uri="{BB962C8B-B14F-4D97-AF65-F5344CB8AC3E}">
        <p14:creationId xmlns:p14="http://schemas.microsoft.com/office/powerpoint/2010/main" val="410089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itel 1"/>
          <p:cNvSpPr txBox="1">
            <a:spLocks/>
          </p:cNvSpPr>
          <p:nvPr/>
        </p:nvSpPr>
        <p:spPr bwMode="auto">
          <a:xfrm>
            <a:off x="539750" y="274638"/>
            <a:ext cx="8135938"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1800"/>
              </a:spcBef>
              <a:buFont typeface="Arial" charset="0"/>
              <a:defRPr sz="2000">
                <a:solidFill>
                  <a:schemeClr val="tx1"/>
                </a:solidFill>
                <a:latin typeface="Arial" charset="0"/>
              </a:defRPr>
            </a:lvl1pPr>
            <a:lvl2pPr marL="742950" indent="-285750" eaLnBrk="0" hangingPunct="0">
              <a:spcBef>
                <a:spcPts val="1200"/>
              </a:spcBef>
              <a:buClr>
                <a:schemeClr val="accent2"/>
              </a:buClr>
              <a:buFont typeface="Arial" charset="0"/>
              <a:defRPr sz="2000" b="1">
                <a:solidFill>
                  <a:schemeClr val="tx1"/>
                </a:solidFill>
                <a:latin typeface="Arial" charset="0"/>
              </a:defRPr>
            </a:lvl2pPr>
            <a:lvl3pPr marL="1143000" indent="-228600" eaLnBrk="0" hangingPunct="0">
              <a:spcBef>
                <a:spcPts val="800"/>
              </a:spcBef>
              <a:buClr>
                <a:schemeClr val="accent2"/>
              </a:buClr>
              <a:buFont typeface="Arial" charset="0"/>
              <a:defRPr sz="2000" b="1" i="1">
                <a:solidFill>
                  <a:schemeClr val="tx1"/>
                </a:solidFill>
                <a:latin typeface="Arial" charset="0"/>
              </a:defRPr>
            </a:lvl3pPr>
            <a:lvl4pPr marL="177800" indent="-177800" eaLnBrk="0" hangingPunct="0">
              <a:spcBef>
                <a:spcPts val="600"/>
              </a:spcBef>
              <a:buClr>
                <a:schemeClr val="accent2"/>
              </a:buClr>
              <a:buFont typeface="Arial" charset="0"/>
              <a:buChar char="•"/>
              <a:defRPr sz="2000">
                <a:solidFill>
                  <a:schemeClr val="tx1"/>
                </a:solidFill>
                <a:latin typeface="Arial" charset="0"/>
              </a:defRPr>
            </a:lvl4pPr>
            <a:lvl5pPr marL="355600" indent="-177800" eaLnBrk="0" hangingPunct="0">
              <a:buClr>
                <a:schemeClr val="accent2"/>
              </a:buClr>
              <a:buFont typeface="Arial" charset="0"/>
              <a:buChar char="•"/>
              <a:defRPr sz="2000">
                <a:solidFill>
                  <a:schemeClr val="tx1"/>
                </a:solidFill>
                <a:latin typeface="Arial" charset="0"/>
              </a:defRPr>
            </a:lvl5pPr>
            <a:lvl6pPr marL="8128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6pPr>
            <a:lvl7pPr marL="12700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7pPr>
            <a:lvl8pPr marL="17272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8pPr>
            <a:lvl9pPr marL="21844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9pPr>
          </a:lstStyle>
          <a:p>
            <a:pPr eaLnBrk="1" fontAlgn="base" hangingPunct="1">
              <a:spcBef>
                <a:spcPct val="0"/>
              </a:spcBef>
              <a:spcAft>
                <a:spcPct val="0"/>
              </a:spcAft>
              <a:buClr>
                <a:srgbClr val="FFFFFF"/>
              </a:buClr>
            </a:pPr>
            <a:r>
              <a:rPr lang="en-US" altLang="de-DE" sz="3200" dirty="0" err="1" smtClean="0">
                <a:solidFill>
                  <a:srgbClr val="FFFFFF"/>
                </a:solidFill>
                <a:cs typeface="Arial" charset="0"/>
                <a:sym typeface="Arial" charset="0"/>
              </a:rPr>
              <a:t>WeitBlick</a:t>
            </a:r>
            <a:r>
              <a:rPr lang="en-US" altLang="de-DE" sz="3200" dirty="0" smtClean="0">
                <a:solidFill>
                  <a:srgbClr val="FFFFFF"/>
                </a:solidFill>
                <a:cs typeface="Arial" charset="0"/>
                <a:sym typeface="Arial" charset="0"/>
              </a:rPr>
              <a:t> Kundenbonus</a:t>
            </a:r>
            <a:r>
              <a:rPr lang="en-US" altLang="de-DE" sz="3200" baseline="30000" dirty="0" smtClean="0">
                <a:solidFill>
                  <a:srgbClr val="FFFFFF"/>
                </a:solidFill>
                <a:cs typeface="Arial" charset="0"/>
                <a:sym typeface="Arial" charset="0"/>
              </a:rPr>
              <a:t>1</a:t>
            </a:r>
            <a:r>
              <a:rPr lang="en-US" altLang="de-DE" sz="3200" dirty="0">
                <a:solidFill>
                  <a:srgbClr val="FFFFFF"/>
                </a:solidFill>
                <a:cs typeface="Arial" charset="0"/>
                <a:sym typeface="Arial" charset="0"/>
              </a:rPr>
              <a:t/>
            </a:r>
            <a:br>
              <a:rPr lang="en-US" altLang="de-DE" sz="3200" dirty="0">
                <a:solidFill>
                  <a:srgbClr val="FFFFFF"/>
                </a:solidFill>
                <a:cs typeface="Arial" charset="0"/>
                <a:sym typeface="Arial" charset="0"/>
              </a:rPr>
            </a:br>
            <a:r>
              <a:rPr lang="en-US" altLang="de-DE" dirty="0" err="1" smtClean="0">
                <a:solidFill>
                  <a:srgbClr val="F1CA00"/>
                </a:solidFill>
                <a:cs typeface="Arial" charset="0"/>
                <a:sym typeface="Arial" charset="0"/>
              </a:rPr>
              <a:t>WeitBlick</a:t>
            </a:r>
            <a:r>
              <a:rPr lang="en-US" altLang="de-DE" dirty="0" smtClean="0">
                <a:solidFill>
                  <a:srgbClr val="F1CA00"/>
                </a:solidFill>
                <a:cs typeface="Arial" charset="0"/>
                <a:sym typeface="Arial" charset="0"/>
              </a:rPr>
              <a:t> </a:t>
            </a:r>
            <a:r>
              <a:rPr lang="en-US" altLang="de-DE" dirty="0" err="1" smtClean="0">
                <a:solidFill>
                  <a:srgbClr val="F1CA00"/>
                </a:solidFill>
                <a:cs typeface="Arial" charset="0"/>
                <a:sym typeface="Arial" charset="0"/>
              </a:rPr>
              <a:t>Tarif</a:t>
            </a:r>
            <a:r>
              <a:rPr lang="en-US" altLang="de-DE" dirty="0" smtClean="0">
                <a:solidFill>
                  <a:srgbClr val="F1CA00"/>
                </a:solidFill>
                <a:cs typeface="Arial" charset="0"/>
                <a:sym typeface="Arial" charset="0"/>
              </a:rPr>
              <a:t> MA</a:t>
            </a:r>
            <a:endParaRPr lang="en-US" altLang="de-DE" dirty="0">
              <a:solidFill>
                <a:srgbClr val="F1CA00"/>
              </a:solidFill>
              <a:cs typeface="Arial" charset="0"/>
              <a:sym typeface="Arial" charset="0"/>
            </a:endParaRPr>
          </a:p>
        </p:txBody>
      </p:sp>
      <p:sp>
        <p:nvSpPr>
          <p:cNvPr id="63" name="Parallelogramm 62"/>
          <p:cNvSpPr/>
          <p:nvPr/>
        </p:nvSpPr>
        <p:spPr>
          <a:xfrm>
            <a:off x="46754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4" name="Parallelogramm 63"/>
          <p:cNvSpPr/>
          <p:nvPr/>
        </p:nvSpPr>
        <p:spPr>
          <a:xfrm>
            <a:off x="118215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5" name="Parallelogramm 64"/>
          <p:cNvSpPr/>
          <p:nvPr/>
        </p:nvSpPr>
        <p:spPr>
          <a:xfrm>
            <a:off x="186935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6" name="Parallelogramm 65"/>
          <p:cNvSpPr/>
          <p:nvPr/>
        </p:nvSpPr>
        <p:spPr>
          <a:xfrm>
            <a:off x="2550311"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7" name="Parallelogramm 66"/>
          <p:cNvSpPr/>
          <p:nvPr/>
        </p:nvSpPr>
        <p:spPr>
          <a:xfrm>
            <a:off x="3237290"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8" name="Parallelogramm 67"/>
          <p:cNvSpPr/>
          <p:nvPr/>
        </p:nvSpPr>
        <p:spPr>
          <a:xfrm>
            <a:off x="391405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9" name="Parallelogramm 68"/>
          <p:cNvSpPr/>
          <p:nvPr/>
        </p:nvSpPr>
        <p:spPr>
          <a:xfrm>
            <a:off x="460124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5" name="Rechteck 74"/>
          <p:cNvSpPr/>
          <p:nvPr/>
        </p:nvSpPr>
        <p:spPr>
          <a:xfrm>
            <a:off x="46754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a:solidFill>
                <a:srgbClr val="002663"/>
              </a:solidFill>
            </a:endParaRPr>
          </a:p>
        </p:txBody>
      </p:sp>
      <p:sp>
        <p:nvSpPr>
          <p:cNvPr id="78" name="Rechteck 77"/>
          <p:cNvSpPr/>
          <p:nvPr/>
        </p:nvSpPr>
        <p:spPr>
          <a:xfrm>
            <a:off x="1182158"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9" name="Rechteck 78"/>
          <p:cNvSpPr/>
          <p:nvPr/>
        </p:nvSpPr>
        <p:spPr>
          <a:xfrm>
            <a:off x="1868133"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0" name="Rechteck 79"/>
          <p:cNvSpPr/>
          <p:nvPr/>
        </p:nvSpPr>
        <p:spPr>
          <a:xfrm>
            <a:off x="2550311"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1" name="Rechteck 80"/>
          <p:cNvSpPr/>
          <p:nvPr/>
        </p:nvSpPr>
        <p:spPr>
          <a:xfrm>
            <a:off x="3237290"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2" name="Rechteck 81"/>
          <p:cNvSpPr/>
          <p:nvPr/>
        </p:nvSpPr>
        <p:spPr>
          <a:xfrm>
            <a:off x="391405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3" name="Rechteck 82"/>
          <p:cNvSpPr/>
          <p:nvPr/>
        </p:nvSpPr>
        <p:spPr>
          <a:xfrm>
            <a:off x="4601249"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126" name="Textfeld 68"/>
          <p:cNvSpPr txBox="1">
            <a:spLocks noChangeArrowheads="1"/>
          </p:cNvSpPr>
          <p:nvPr/>
        </p:nvSpPr>
        <p:spPr bwMode="auto">
          <a:xfrm>
            <a:off x="395537" y="3969891"/>
            <a:ext cx="78662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100" b="1" dirty="0" err="1" smtClean="0">
                <a:solidFill>
                  <a:srgbClr val="002663"/>
                </a:solidFill>
                <a:cs typeface="Arial" pitchFamily="34" charset="0"/>
                <a:sym typeface="Arial" pitchFamily="34" charset="0"/>
              </a:rPr>
              <a:t>Kunden</a:t>
            </a:r>
            <a:r>
              <a:rPr lang="en-US" altLang="de-DE" sz="1100" b="1" dirty="0" smtClean="0">
                <a:solidFill>
                  <a:srgbClr val="002663"/>
                </a:solidFill>
                <a:cs typeface="Arial" pitchFamily="34" charset="0"/>
                <a:sym typeface="Arial" pitchFamily="34" charset="0"/>
              </a:rPr>
              <a:t>- bonus</a:t>
            </a:r>
            <a:endParaRPr lang="en-US" altLang="de-DE" sz="1100" b="1" baseline="30000" dirty="0">
              <a:solidFill>
                <a:srgbClr val="002663"/>
              </a:solidFill>
              <a:cs typeface="Arial" pitchFamily="34" charset="0"/>
              <a:sym typeface="Arial" pitchFamily="34" charset="0"/>
            </a:endParaRPr>
          </a:p>
        </p:txBody>
      </p:sp>
      <p:sp>
        <p:nvSpPr>
          <p:cNvPr id="132" name="Textfeld 68"/>
          <p:cNvSpPr txBox="1">
            <a:spLocks noChangeArrowheads="1"/>
          </p:cNvSpPr>
          <p:nvPr/>
        </p:nvSpPr>
        <p:spPr bwMode="auto">
          <a:xfrm rot="16794581">
            <a:off x="1220966" y="2800696"/>
            <a:ext cx="7866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EDMA</a:t>
            </a:r>
            <a:endParaRPr lang="en-US" altLang="de-DE" sz="1200" b="1" baseline="30000" dirty="0">
              <a:solidFill>
                <a:srgbClr val="FFFFFF"/>
              </a:solidFill>
              <a:cs typeface="Arial" pitchFamily="34" charset="0"/>
              <a:sym typeface="Arial" pitchFamily="34" charset="0"/>
            </a:endParaRPr>
          </a:p>
        </p:txBody>
      </p:sp>
      <p:sp>
        <p:nvSpPr>
          <p:cNvPr id="133" name="Textfeld 68"/>
          <p:cNvSpPr txBox="1">
            <a:spLocks noChangeArrowheads="1"/>
          </p:cNvSpPr>
          <p:nvPr/>
        </p:nvSpPr>
        <p:spPr bwMode="auto">
          <a:xfrm rot="16794581">
            <a:off x="1697960" y="2458255"/>
            <a:ext cx="12944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smtClean="0">
                <a:solidFill>
                  <a:srgbClr val="FFFFFF"/>
                </a:solidFill>
                <a:cs typeface="Arial" pitchFamily="34" charset="0"/>
                <a:sym typeface="Arial" pitchFamily="34" charset="0"/>
              </a:rPr>
              <a:t>MyFolio</a:t>
            </a:r>
            <a:r>
              <a:rPr lang="en-US" altLang="de-DE" sz="1200" b="1" dirty="0" smtClean="0">
                <a:solidFill>
                  <a:srgbClr val="FFFFFF"/>
                </a:solidFill>
                <a:cs typeface="Arial" pitchFamily="34" charset="0"/>
                <a:sym typeface="Arial" pitchFamily="34" charset="0"/>
              </a:rPr>
              <a:t> Chance Plus</a:t>
            </a:r>
            <a:endParaRPr lang="en-US" altLang="de-DE" sz="1200" b="1" baseline="30000" dirty="0">
              <a:solidFill>
                <a:srgbClr val="FFFFFF"/>
              </a:solidFill>
              <a:cs typeface="Arial" pitchFamily="34" charset="0"/>
              <a:sym typeface="Arial" pitchFamily="34" charset="0"/>
            </a:endParaRPr>
          </a:p>
        </p:txBody>
      </p:sp>
      <p:sp>
        <p:nvSpPr>
          <p:cNvPr id="134" name="Textfeld 68"/>
          <p:cNvSpPr txBox="1">
            <a:spLocks noChangeArrowheads="1"/>
          </p:cNvSpPr>
          <p:nvPr/>
        </p:nvSpPr>
        <p:spPr bwMode="auto">
          <a:xfrm rot="16794581">
            <a:off x="2351530" y="2447243"/>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smtClean="0">
                <a:solidFill>
                  <a:srgbClr val="FFFFFF"/>
                </a:solidFill>
                <a:cs typeface="Arial" pitchFamily="34" charset="0"/>
                <a:sym typeface="Arial" pitchFamily="34" charset="0"/>
              </a:rPr>
              <a:t>Chance</a:t>
            </a:r>
            <a:endParaRPr lang="en-US" altLang="de-DE" sz="1200" b="1" baseline="30000" dirty="0">
              <a:solidFill>
                <a:srgbClr val="FFFFFF"/>
              </a:solidFill>
              <a:cs typeface="Arial" pitchFamily="34" charset="0"/>
              <a:sym typeface="Arial" pitchFamily="34" charset="0"/>
            </a:endParaRPr>
          </a:p>
        </p:txBody>
      </p:sp>
      <p:sp>
        <p:nvSpPr>
          <p:cNvPr id="135" name="Textfeld 68"/>
          <p:cNvSpPr txBox="1">
            <a:spLocks noChangeArrowheads="1"/>
          </p:cNvSpPr>
          <p:nvPr/>
        </p:nvSpPr>
        <p:spPr bwMode="auto">
          <a:xfrm rot="16794581">
            <a:off x="3027365" y="2447242"/>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smtClean="0">
                <a:solidFill>
                  <a:srgbClr val="FFFFFF"/>
                </a:solidFill>
                <a:cs typeface="Arial" pitchFamily="34" charset="0"/>
                <a:sym typeface="Arial" pitchFamily="34" charset="0"/>
              </a:rPr>
              <a:t>Balance </a:t>
            </a:r>
            <a:endParaRPr lang="en-US" altLang="de-DE" sz="1200" b="1" baseline="30000" dirty="0">
              <a:solidFill>
                <a:srgbClr val="FFFFFF"/>
              </a:solidFill>
              <a:cs typeface="Arial" pitchFamily="34" charset="0"/>
              <a:sym typeface="Arial" pitchFamily="34" charset="0"/>
            </a:endParaRPr>
          </a:p>
        </p:txBody>
      </p:sp>
      <p:sp>
        <p:nvSpPr>
          <p:cNvPr id="136" name="Textfeld 68"/>
          <p:cNvSpPr txBox="1">
            <a:spLocks noChangeArrowheads="1"/>
          </p:cNvSpPr>
          <p:nvPr/>
        </p:nvSpPr>
        <p:spPr bwMode="auto">
          <a:xfrm rot="16794581">
            <a:off x="3703917" y="2458254"/>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err="1" smtClean="0">
                <a:solidFill>
                  <a:srgbClr val="FFFFFF"/>
                </a:solidFill>
                <a:cs typeface="Arial" pitchFamily="34" charset="0"/>
                <a:sym typeface="Arial" pitchFamily="34" charset="0"/>
              </a:rPr>
              <a:t>Substanz</a:t>
            </a:r>
            <a:endParaRPr lang="en-US" altLang="de-DE" sz="1200" b="1" baseline="30000" dirty="0">
              <a:solidFill>
                <a:srgbClr val="FFFFFF"/>
              </a:solidFill>
              <a:cs typeface="Arial" pitchFamily="34" charset="0"/>
              <a:sym typeface="Arial" pitchFamily="34" charset="0"/>
            </a:endParaRPr>
          </a:p>
        </p:txBody>
      </p:sp>
      <p:sp>
        <p:nvSpPr>
          <p:cNvPr id="137" name="Textfeld 68"/>
          <p:cNvSpPr txBox="1">
            <a:spLocks noChangeArrowheads="1"/>
          </p:cNvSpPr>
          <p:nvPr/>
        </p:nvSpPr>
        <p:spPr bwMode="auto">
          <a:xfrm rot="16794581">
            <a:off x="4391113" y="2447242"/>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err="1" smtClean="0">
                <a:solidFill>
                  <a:srgbClr val="FFFFFF"/>
                </a:solidFill>
                <a:cs typeface="Arial" pitchFamily="34" charset="0"/>
                <a:sym typeface="Arial" pitchFamily="34" charset="0"/>
              </a:rPr>
              <a:t>Defensiv</a:t>
            </a:r>
            <a:endParaRPr lang="en-US" altLang="de-DE" sz="1200" b="1" baseline="30000" dirty="0">
              <a:solidFill>
                <a:srgbClr val="FFFFFF"/>
              </a:solidFill>
              <a:cs typeface="Arial" pitchFamily="34" charset="0"/>
              <a:sym typeface="Arial" pitchFamily="34" charset="0"/>
            </a:endParaRPr>
          </a:p>
        </p:txBody>
      </p:sp>
      <p:sp>
        <p:nvSpPr>
          <p:cNvPr id="143" name="Textfeld 68"/>
          <p:cNvSpPr txBox="1">
            <a:spLocks noChangeArrowheads="1"/>
          </p:cNvSpPr>
          <p:nvPr/>
        </p:nvSpPr>
        <p:spPr bwMode="auto">
          <a:xfrm>
            <a:off x="1182157" y="4017695"/>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0,12%</a:t>
            </a:r>
            <a:endParaRPr lang="en-US" altLang="de-DE" sz="1100" b="1" baseline="30000" dirty="0">
              <a:solidFill>
                <a:srgbClr val="002663"/>
              </a:solidFill>
              <a:cs typeface="Arial" pitchFamily="34" charset="0"/>
              <a:sym typeface="Arial" pitchFamily="34" charset="0"/>
            </a:endParaRPr>
          </a:p>
        </p:txBody>
      </p:sp>
      <p:sp>
        <p:nvSpPr>
          <p:cNvPr id="144" name="Textfeld 68"/>
          <p:cNvSpPr txBox="1">
            <a:spLocks noChangeArrowheads="1"/>
          </p:cNvSpPr>
          <p:nvPr/>
        </p:nvSpPr>
        <p:spPr bwMode="auto">
          <a:xfrm>
            <a:off x="1824567" y="3933056"/>
            <a:ext cx="72574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0,12%</a:t>
            </a:r>
            <a:r>
              <a:rPr lang="en-US" altLang="de-DE" sz="1100" b="1" baseline="30000" dirty="0" smtClean="0">
                <a:solidFill>
                  <a:srgbClr val="002663"/>
                </a:solidFill>
                <a:cs typeface="Arial" pitchFamily="34" charset="0"/>
                <a:sym typeface="Arial" pitchFamily="34" charset="0"/>
              </a:rPr>
              <a:t>2 </a:t>
            </a:r>
            <a:r>
              <a:rPr lang="en-US" altLang="de-DE" sz="1100" b="1" dirty="0" smtClean="0">
                <a:solidFill>
                  <a:srgbClr val="002663"/>
                </a:solidFill>
                <a:cs typeface="Arial" pitchFamily="34" charset="0"/>
                <a:sym typeface="Arial" pitchFamily="34" charset="0"/>
              </a:rPr>
              <a:t>0,048%</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5" name="Textfeld 68"/>
          <p:cNvSpPr txBox="1">
            <a:spLocks noChangeArrowheads="1"/>
          </p:cNvSpPr>
          <p:nvPr/>
        </p:nvSpPr>
        <p:spPr bwMode="auto">
          <a:xfrm>
            <a:off x="2510542" y="3933056"/>
            <a:ext cx="72674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0,12%</a:t>
            </a:r>
            <a:r>
              <a:rPr lang="en-US" altLang="de-DE" sz="1100" b="1" baseline="30000" dirty="0" smtClean="0">
                <a:solidFill>
                  <a:srgbClr val="002663"/>
                </a:solidFill>
                <a:cs typeface="Arial" pitchFamily="34" charset="0"/>
                <a:sym typeface="Arial" pitchFamily="34" charset="0"/>
              </a:rPr>
              <a:t>2 </a:t>
            </a:r>
            <a:r>
              <a:rPr lang="en-US" altLang="de-DE" sz="1100" b="1" dirty="0" smtClean="0">
                <a:solidFill>
                  <a:srgbClr val="002663"/>
                </a:solidFill>
                <a:cs typeface="Arial" pitchFamily="34" charset="0"/>
                <a:sym typeface="Arial" pitchFamily="34" charset="0"/>
              </a:rPr>
              <a:t>0,048%</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6" name="Textfeld 68"/>
          <p:cNvSpPr txBox="1">
            <a:spLocks noChangeArrowheads="1"/>
          </p:cNvSpPr>
          <p:nvPr/>
        </p:nvSpPr>
        <p:spPr bwMode="auto">
          <a:xfrm>
            <a:off x="3192720" y="3933056"/>
            <a:ext cx="7213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0,048%</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0,036%</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7" name="Textfeld 68"/>
          <p:cNvSpPr txBox="1">
            <a:spLocks noChangeArrowheads="1"/>
          </p:cNvSpPr>
          <p:nvPr/>
        </p:nvSpPr>
        <p:spPr bwMode="auto">
          <a:xfrm>
            <a:off x="3879699" y="3933056"/>
            <a:ext cx="72154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0,048%</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0,036%</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8" name="Textfeld 68"/>
          <p:cNvSpPr txBox="1">
            <a:spLocks noChangeArrowheads="1"/>
          </p:cNvSpPr>
          <p:nvPr/>
        </p:nvSpPr>
        <p:spPr bwMode="auto">
          <a:xfrm>
            <a:off x="4556463" y="3933056"/>
            <a:ext cx="73191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0,048%</a:t>
            </a:r>
            <a:r>
              <a:rPr lang="en-US" altLang="de-DE" sz="1100" b="1" baseline="30000" dirty="0" smtClean="0">
                <a:solidFill>
                  <a:srgbClr val="002663"/>
                </a:solidFill>
                <a:cs typeface="Arial" pitchFamily="34" charset="0"/>
                <a:sym typeface="Arial" pitchFamily="34" charset="0"/>
              </a:rPr>
              <a:t>2 </a:t>
            </a:r>
            <a:r>
              <a:rPr lang="en-US" altLang="de-DE" sz="1100" b="1" dirty="0" smtClean="0">
                <a:solidFill>
                  <a:srgbClr val="002663"/>
                </a:solidFill>
                <a:cs typeface="Arial" pitchFamily="34" charset="0"/>
                <a:sym typeface="Arial" pitchFamily="34" charset="0"/>
              </a:rPr>
              <a:t>0,036%</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54" name="Rechteck 76"/>
          <p:cNvSpPr>
            <a:spLocks noChangeArrowheads="1"/>
          </p:cNvSpPr>
          <p:nvPr/>
        </p:nvSpPr>
        <p:spPr bwMode="auto">
          <a:xfrm>
            <a:off x="467545" y="5097333"/>
            <a:ext cx="74942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000" baseline="30000" dirty="0" smtClean="0">
                <a:solidFill>
                  <a:srgbClr val="002663"/>
                </a:solidFill>
                <a:cs typeface="Arial" pitchFamily="34" charset="0"/>
                <a:sym typeface="Arial" pitchFamily="34" charset="0"/>
              </a:rPr>
              <a:t>1</a:t>
            </a:r>
            <a:r>
              <a:rPr lang="en-US"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Der Kundenbonus wird monatlich gewährt. Durch den Kundenbonus wird die Zahl der Fondsanteile, für die der Kundenbonus gewährt wird, erhöht. Für einen Fonds, der der Fondskategorie 0 zuzuordnen ist, wird kein Kundenbonus gewährt. Da die Höhe des Kundenbonus maßgeblich von der Entwicklung des Fondsvermögens abhängig ist, ist der Kundenbonus der Höhe nach nicht vorhersagbar und damit </a:t>
            </a:r>
            <a:r>
              <a:rPr lang="de-DE" altLang="de-DE" sz="1000" dirty="0" smtClean="0">
                <a:solidFill>
                  <a:srgbClr val="002663"/>
                </a:solidFill>
                <a:cs typeface="Arial" pitchFamily="34" charset="0"/>
                <a:sym typeface="Arial" pitchFamily="34" charset="0"/>
              </a:rPr>
              <a:t>unverbindlich. </a:t>
            </a:r>
          </a:p>
          <a:p>
            <a:pPr eaLnBrk="1" fontAlgn="base" hangingPunct="1">
              <a:spcBef>
                <a:spcPct val="0"/>
              </a:spcBef>
              <a:spcAft>
                <a:spcPct val="0"/>
              </a:spcAft>
              <a:buClr>
                <a:srgbClr val="002663"/>
              </a:buClr>
              <a:buFont typeface="Arial" pitchFamily="34" charset="0"/>
              <a:buNone/>
            </a:pPr>
            <a:r>
              <a:rPr lang="de-DE" altLang="de-DE" sz="1000" baseline="30000" dirty="0" smtClean="0">
                <a:solidFill>
                  <a:srgbClr val="002663"/>
                </a:solidFill>
                <a:cs typeface="Arial" pitchFamily="34" charset="0"/>
                <a:sym typeface="Arial" pitchFamily="34" charset="0"/>
              </a:rPr>
              <a:t>2</a:t>
            </a:r>
            <a:r>
              <a:rPr lang="de-DE"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Gilt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SLI </a:t>
            </a:r>
            <a:r>
              <a:rPr lang="de-DE" altLang="de-DE" sz="1000" dirty="0" err="1">
                <a:solidFill>
                  <a:srgbClr val="002663"/>
                </a:solidFill>
                <a:cs typeface="Arial" pitchFamily="34" charset="0"/>
                <a:sym typeface="Arial" pitchFamily="34" charset="0"/>
              </a:rPr>
              <a:t>managed</a:t>
            </a:r>
            <a:r>
              <a:rPr lang="de-DE" altLang="de-DE" sz="1000" dirty="0">
                <a:solidFill>
                  <a:srgbClr val="002663"/>
                </a:solidFill>
                <a:cs typeface="Arial" pitchFamily="34" charset="0"/>
                <a:sym typeface="Arial" pitchFamily="34" charset="0"/>
              </a:rPr>
              <a:t>“ und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Passiv </a:t>
            </a:r>
            <a:r>
              <a:rPr lang="de-DE" altLang="de-DE" sz="1000" dirty="0" err="1">
                <a:solidFill>
                  <a:srgbClr val="002663"/>
                </a:solidFill>
                <a:cs typeface="Arial" pitchFamily="34" charset="0"/>
                <a:sym typeface="Arial" pitchFamily="34" charset="0"/>
              </a:rPr>
              <a:t>focussed</a:t>
            </a:r>
            <a:r>
              <a:rPr lang="de-DE" altLang="de-DE" sz="1000" dirty="0">
                <a:solidFill>
                  <a:srgbClr val="002663"/>
                </a:solidFill>
                <a:cs typeface="Arial" pitchFamily="34" charset="0"/>
                <a:sym typeface="Arial" pitchFamily="34" charset="0"/>
              </a:rPr>
              <a:t>“.</a:t>
            </a:r>
          </a:p>
          <a:p>
            <a:pPr eaLnBrk="1" fontAlgn="base" hangingPunct="1">
              <a:spcBef>
                <a:spcPct val="0"/>
              </a:spcBef>
              <a:spcAft>
                <a:spcPct val="0"/>
              </a:spcAft>
              <a:buClr>
                <a:srgbClr val="002663"/>
              </a:buClr>
              <a:buFont typeface="Arial" pitchFamily="34" charset="0"/>
              <a:buNone/>
            </a:pPr>
            <a:r>
              <a:rPr lang="de-DE" altLang="de-DE" sz="1000" baseline="30000" dirty="0" smtClean="0">
                <a:solidFill>
                  <a:srgbClr val="002663"/>
                </a:solidFill>
                <a:cs typeface="Arial" pitchFamily="34" charset="0"/>
                <a:sym typeface="Arial" pitchFamily="34" charset="0"/>
              </a:rPr>
              <a:t>3</a:t>
            </a:r>
            <a:r>
              <a:rPr lang="de-DE"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Gilt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Multi Manager“</a:t>
            </a:r>
            <a:endParaRPr lang="en-US" altLang="de-DE" sz="1000" dirty="0">
              <a:solidFill>
                <a:srgbClr val="002663"/>
              </a:solidFill>
              <a:cs typeface="Arial" pitchFamily="34" charset="0"/>
              <a:sym typeface="Arial" pitchFamily="34" charset="0"/>
            </a:endParaRPr>
          </a:p>
        </p:txBody>
      </p:sp>
      <p:sp>
        <p:nvSpPr>
          <p:cNvPr id="60" name="Parallelogramm 59"/>
          <p:cNvSpPr/>
          <p:nvPr/>
        </p:nvSpPr>
        <p:spPr>
          <a:xfrm>
            <a:off x="528837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1" name="Parallelogramm 60"/>
          <p:cNvSpPr/>
          <p:nvPr/>
        </p:nvSpPr>
        <p:spPr>
          <a:xfrm>
            <a:off x="595762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2" name="Parallelogramm 61"/>
          <p:cNvSpPr/>
          <p:nvPr/>
        </p:nvSpPr>
        <p:spPr>
          <a:xfrm>
            <a:off x="6638586"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4" name="Rechteck 73"/>
          <p:cNvSpPr/>
          <p:nvPr/>
        </p:nvSpPr>
        <p:spPr>
          <a:xfrm>
            <a:off x="528837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6" name="Rechteck 75"/>
          <p:cNvSpPr/>
          <p:nvPr/>
        </p:nvSpPr>
        <p:spPr>
          <a:xfrm>
            <a:off x="5957629"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7" name="Rechteck 76"/>
          <p:cNvSpPr/>
          <p:nvPr/>
        </p:nvSpPr>
        <p:spPr>
          <a:xfrm>
            <a:off x="6638586"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6" name="Textfeld 68"/>
          <p:cNvSpPr txBox="1">
            <a:spLocks noChangeArrowheads="1"/>
          </p:cNvSpPr>
          <p:nvPr/>
        </p:nvSpPr>
        <p:spPr bwMode="auto">
          <a:xfrm rot="16794581">
            <a:off x="5078237" y="2550586"/>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ARGBS</a:t>
            </a:r>
            <a:endParaRPr lang="en-US" altLang="de-DE" sz="1200" b="1" baseline="30000" dirty="0">
              <a:solidFill>
                <a:srgbClr val="FFFFFF"/>
              </a:solidFill>
              <a:cs typeface="Arial" pitchFamily="34" charset="0"/>
              <a:sym typeface="Arial" pitchFamily="34" charset="0"/>
            </a:endParaRPr>
          </a:p>
        </p:txBody>
      </p:sp>
      <p:sp>
        <p:nvSpPr>
          <p:cNvPr id="87" name="Textfeld 68"/>
          <p:cNvSpPr txBox="1">
            <a:spLocks noChangeArrowheads="1"/>
          </p:cNvSpPr>
          <p:nvPr/>
        </p:nvSpPr>
        <p:spPr bwMode="auto">
          <a:xfrm rot="16794581">
            <a:off x="5747492" y="2555467"/>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GARS</a:t>
            </a:r>
            <a:endParaRPr lang="en-US" altLang="de-DE" sz="1200" b="1" baseline="30000" dirty="0">
              <a:solidFill>
                <a:srgbClr val="FFFFFF"/>
              </a:solidFill>
              <a:cs typeface="Arial" pitchFamily="34" charset="0"/>
              <a:sym typeface="Arial" pitchFamily="34" charset="0"/>
            </a:endParaRPr>
          </a:p>
        </p:txBody>
      </p:sp>
      <p:sp>
        <p:nvSpPr>
          <p:cNvPr id="89" name="Textfeld 68"/>
          <p:cNvSpPr txBox="1">
            <a:spLocks noChangeArrowheads="1"/>
          </p:cNvSpPr>
          <p:nvPr/>
        </p:nvSpPr>
        <p:spPr bwMode="auto">
          <a:xfrm rot="16794581">
            <a:off x="6428449" y="2566478"/>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GFS</a:t>
            </a:r>
            <a:endParaRPr lang="en-US" altLang="de-DE" sz="1200" b="1" baseline="30000" dirty="0">
              <a:solidFill>
                <a:srgbClr val="FFFFFF"/>
              </a:solidFill>
              <a:cs typeface="Arial" pitchFamily="34" charset="0"/>
              <a:sym typeface="Arial" pitchFamily="34" charset="0"/>
            </a:endParaRPr>
          </a:p>
        </p:txBody>
      </p:sp>
      <p:sp>
        <p:nvSpPr>
          <p:cNvPr id="90" name="Textfeld 68"/>
          <p:cNvSpPr txBox="1">
            <a:spLocks noChangeArrowheads="1"/>
          </p:cNvSpPr>
          <p:nvPr/>
        </p:nvSpPr>
        <p:spPr bwMode="auto">
          <a:xfrm>
            <a:off x="5243804" y="4017695"/>
            <a:ext cx="72365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0,036%</a:t>
            </a:r>
            <a:endParaRPr lang="en-US" altLang="de-DE" sz="1100" b="1" baseline="30000" dirty="0">
              <a:solidFill>
                <a:srgbClr val="002663"/>
              </a:solidFill>
              <a:cs typeface="Arial" pitchFamily="34" charset="0"/>
              <a:sym typeface="Arial" pitchFamily="34" charset="0"/>
            </a:endParaRPr>
          </a:p>
        </p:txBody>
      </p:sp>
      <p:sp>
        <p:nvSpPr>
          <p:cNvPr id="91" name="Textfeld 68"/>
          <p:cNvSpPr txBox="1">
            <a:spLocks noChangeArrowheads="1"/>
          </p:cNvSpPr>
          <p:nvPr/>
        </p:nvSpPr>
        <p:spPr bwMode="auto">
          <a:xfrm>
            <a:off x="5967455" y="4017695"/>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0,12%</a:t>
            </a:r>
            <a:endParaRPr lang="en-US" altLang="de-DE" sz="1100" b="1" baseline="30000" dirty="0">
              <a:solidFill>
                <a:srgbClr val="002663"/>
              </a:solidFill>
              <a:cs typeface="Arial" pitchFamily="34" charset="0"/>
              <a:sym typeface="Arial" pitchFamily="34" charset="0"/>
            </a:endParaRPr>
          </a:p>
        </p:txBody>
      </p:sp>
      <p:sp>
        <p:nvSpPr>
          <p:cNvPr id="92" name="Textfeld 68"/>
          <p:cNvSpPr txBox="1">
            <a:spLocks noChangeArrowheads="1"/>
          </p:cNvSpPr>
          <p:nvPr/>
        </p:nvSpPr>
        <p:spPr bwMode="auto">
          <a:xfrm>
            <a:off x="6600038" y="4017694"/>
            <a:ext cx="71762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0,036%</a:t>
            </a:r>
            <a:endParaRPr lang="en-US" altLang="de-DE" sz="1100" b="1" baseline="30000" dirty="0">
              <a:solidFill>
                <a:srgbClr val="002663"/>
              </a:solidFill>
              <a:cs typeface="Arial" pitchFamily="34" charset="0"/>
              <a:sym typeface="Arial" pitchFamily="34" charset="0"/>
            </a:endParaRPr>
          </a:p>
        </p:txBody>
      </p:sp>
      <p:sp>
        <p:nvSpPr>
          <p:cNvPr id="44" name="Text Box 18"/>
          <p:cNvSpPr txBox="1">
            <a:spLocks noChangeArrowheads="1"/>
          </p:cNvSpPr>
          <p:nvPr/>
        </p:nvSpPr>
        <p:spPr bwMode="auto">
          <a:xfrm>
            <a:off x="6918834" y="6669360"/>
            <a:ext cx="197704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r" eaLnBrk="1" fontAlgn="base" hangingPunct="1">
              <a:spcBef>
                <a:spcPct val="50000"/>
              </a:spcBef>
              <a:spcAft>
                <a:spcPct val="0"/>
              </a:spcAft>
              <a:buClr>
                <a:srgbClr val="F1CA00"/>
              </a:buClr>
              <a:buSzPct val="110000"/>
            </a:pPr>
            <a:r>
              <a:rPr lang="en-US" altLang="de-DE" sz="800" dirty="0" smtClean="0">
                <a:solidFill>
                  <a:srgbClr val="002663"/>
                </a:solidFill>
                <a:ea typeface="ＭＳ Ｐゴシック" pitchFamily="34" charset="-128"/>
                <a:cs typeface="Arial" pitchFamily="34" charset="0"/>
                <a:sym typeface="Arial" pitchFamily="34" charset="0"/>
              </a:rPr>
              <a:t>Stand: Mai 2017</a:t>
            </a:r>
            <a:endParaRPr lang="en-US" altLang="de-DE" sz="800" dirty="0">
              <a:solidFill>
                <a:srgbClr val="002663"/>
              </a:solidFill>
              <a:ea typeface="ＭＳ Ｐゴシック" pitchFamily="34" charset="-128"/>
              <a:cs typeface="Arial" pitchFamily="34" charset="0"/>
              <a:sym typeface="Arial" pitchFamily="34" charset="0"/>
            </a:endParaRPr>
          </a:p>
        </p:txBody>
      </p:sp>
    </p:spTree>
    <p:extLst>
      <p:ext uri="{BB962C8B-B14F-4D97-AF65-F5344CB8AC3E}">
        <p14:creationId xmlns:p14="http://schemas.microsoft.com/office/powerpoint/2010/main" val="41849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itel 1"/>
          <p:cNvSpPr txBox="1">
            <a:spLocks/>
          </p:cNvSpPr>
          <p:nvPr/>
        </p:nvSpPr>
        <p:spPr bwMode="auto">
          <a:xfrm>
            <a:off x="539750" y="274638"/>
            <a:ext cx="8135938"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1800"/>
              </a:spcBef>
              <a:buFont typeface="Arial" charset="0"/>
              <a:defRPr sz="2000">
                <a:solidFill>
                  <a:schemeClr val="tx1"/>
                </a:solidFill>
                <a:latin typeface="Arial" charset="0"/>
              </a:defRPr>
            </a:lvl1pPr>
            <a:lvl2pPr marL="742950" indent="-285750" eaLnBrk="0" hangingPunct="0">
              <a:spcBef>
                <a:spcPts val="1200"/>
              </a:spcBef>
              <a:buClr>
                <a:schemeClr val="accent2"/>
              </a:buClr>
              <a:buFont typeface="Arial" charset="0"/>
              <a:defRPr sz="2000" b="1">
                <a:solidFill>
                  <a:schemeClr val="tx1"/>
                </a:solidFill>
                <a:latin typeface="Arial" charset="0"/>
              </a:defRPr>
            </a:lvl2pPr>
            <a:lvl3pPr marL="1143000" indent="-228600" eaLnBrk="0" hangingPunct="0">
              <a:spcBef>
                <a:spcPts val="800"/>
              </a:spcBef>
              <a:buClr>
                <a:schemeClr val="accent2"/>
              </a:buClr>
              <a:buFont typeface="Arial" charset="0"/>
              <a:defRPr sz="2000" b="1" i="1">
                <a:solidFill>
                  <a:schemeClr val="tx1"/>
                </a:solidFill>
                <a:latin typeface="Arial" charset="0"/>
              </a:defRPr>
            </a:lvl3pPr>
            <a:lvl4pPr marL="177800" indent="-177800" eaLnBrk="0" hangingPunct="0">
              <a:spcBef>
                <a:spcPts val="600"/>
              </a:spcBef>
              <a:buClr>
                <a:schemeClr val="accent2"/>
              </a:buClr>
              <a:buFont typeface="Arial" charset="0"/>
              <a:buChar char="•"/>
              <a:defRPr sz="2000">
                <a:solidFill>
                  <a:schemeClr val="tx1"/>
                </a:solidFill>
                <a:latin typeface="Arial" charset="0"/>
              </a:defRPr>
            </a:lvl4pPr>
            <a:lvl5pPr marL="355600" indent="-177800" eaLnBrk="0" hangingPunct="0">
              <a:buClr>
                <a:schemeClr val="accent2"/>
              </a:buClr>
              <a:buFont typeface="Arial" charset="0"/>
              <a:buChar char="•"/>
              <a:defRPr sz="2000">
                <a:solidFill>
                  <a:schemeClr val="tx1"/>
                </a:solidFill>
                <a:latin typeface="Arial" charset="0"/>
              </a:defRPr>
            </a:lvl5pPr>
            <a:lvl6pPr marL="8128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6pPr>
            <a:lvl7pPr marL="12700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7pPr>
            <a:lvl8pPr marL="17272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8pPr>
            <a:lvl9pPr marL="2184400" indent="-177800" eaLnBrk="0" fontAlgn="base" hangingPunct="0">
              <a:spcBef>
                <a:spcPct val="0"/>
              </a:spcBef>
              <a:spcAft>
                <a:spcPct val="0"/>
              </a:spcAft>
              <a:buClr>
                <a:schemeClr val="accent2"/>
              </a:buClr>
              <a:buFont typeface="Arial" charset="0"/>
              <a:buChar char="•"/>
              <a:defRPr sz="2000">
                <a:solidFill>
                  <a:schemeClr val="tx1"/>
                </a:solidFill>
                <a:latin typeface="Arial" charset="0"/>
              </a:defRPr>
            </a:lvl9pPr>
          </a:lstStyle>
          <a:p>
            <a:pPr eaLnBrk="1" fontAlgn="base" hangingPunct="1">
              <a:spcBef>
                <a:spcPct val="0"/>
              </a:spcBef>
              <a:spcAft>
                <a:spcPct val="0"/>
              </a:spcAft>
              <a:buClr>
                <a:srgbClr val="FFFFFF"/>
              </a:buClr>
            </a:pPr>
            <a:r>
              <a:rPr lang="en-US" altLang="de-DE" sz="3200" dirty="0" err="1" smtClean="0">
                <a:solidFill>
                  <a:srgbClr val="FFFFFF"/>
                </a:solidFill>
                <a:cs typeface="Arial" charset="0"/>
                <a:sym typeface="Arial" charset="0"/>
              </a:rPr>
              <a:t>WeitBlick</a:t>
            </a:r>
            <a:r>
              <a:rPr lang="en-US" altLang="de-DE" sz="3200" dirty="0" smtClean="0">
                <a:solidFill>
                  <a:srgbClr val="FFFFFF"/>
                </a:solidFill>
                <a:cs typeface="Arial" charset="0"/>
                <a:sym typeface="Arial" charset="0"/>
              </a:rPr>
              <a:t> Kundenbonus</a:t>
            </a:r>
            <a:r>
              <a:rPr lang="en-US" altLang="de-DE" sz="3200" baseline="30000" dirty="0" smtClean="0">
                <a:solidFill>
                  <a:srgbClr val="FFFFFF"/>
                </a:solidFill>
                <a:cs typeface="Arial" charset="0"/>
                <a:sym typeface="Arial" charset="0"/>
              </a:rPr>
              <a:t>1</a:t>
            </a:r>
            <a:r>
              <a:rPr lang="en-US" altLang="de-DE" sz="3200" dirty="0">
                <a:solidFill>
                  <a:srgbClr val="FFFFFF"/>
                </a:solidFill>
                <a:cs typeface="Arial" charset="0"/>
                <a:sym typeface="Arial" charset="0"/>
              </a:rPr>
              <a:t/>
            </a:r>
            <a:br>
              <a:rPr lang="en-US" altLang="de-DE" sz="3200" dirty="0">
                <a:solidFill>
                  <a:srgbClr val="FFFFFF"/>
                </a:solidFill>
                <a:cs typeface="Arial" charset="0"/>
                <a:sym typeface="Arial" charset="0"/>
              </a:rPr>
            </a:br>
            <a:r>
              <a:rPr lang="en-US" altLang="de-DE" dirty="0" err="1" smtClean="0">
                <a:solidFill>
                  <a:srgbClr val="F1CA00"/>
                </a:solidFill>
                <a:cs typeface="Arial" charset="0"/>
                <a:sym typeface="Arial" charset="0"/>
              </a:rPr>
              <a:t>WeitBlick</a:t>
            </a:r>
            <a:r>
              <a:rPr lang="en-US" altLang="de-DE" dirty="0" smtClean="0">
                <a:solidFill>
                  <a:srgbClr val="F1CA00"/>
                </a:solidFill>
                <a:cs typeface="Arial" charset="0"/>
                <a:sym typeface="Arial" charset="0"/>
              </a:rPr>
              <a:t> </a:t>
            </a:r>
            <a:r>
              <a:rPr lang="en-US" altLang="de-DE" dirty="0" err="1" smtClean="0">
                <a:solidFill>
                  <a:srgbClr val="F1CA00"/>
                </a:solidFill>
                <a:cs typeface="Arial" charset="0"/>
                <a:sym typeface="Arial" charset="0"/>
              </a:rPr>
              <a:t>Tarif</a:t>
            </a:r>
            <a:r>
              <a:rPr lang="en-US" altLang="de-DE" dirty="0" smtClean="0">
                <a:solidFill>
                  <a:srgbClr val="F1CA00"/>
                </a:solidFill>
                <a:cs typeface="Arial" charset="0"/>
                <a:sym typeface="Arial" charset="0"/>
              </a:rPr>
              <a:t> </a:t>
            </a:r>
            <a:r>
              <a:rPr lang="en-US" altLang="de-DE" dirty="0">
                <a:solidFill>
                  <a:srgbClr val="F1CA00"/>
                </a:solidFill>
                <a:cs typeface="Arial" charset="0"/>
                <a:sym typeface="Arial" charset="0"/>
              </a:rPr>
              <a:t>N</a:t>
            </a:r>
          </a:p>
        </p:txBody>
      </p:sp>
      <p:sp>
        <p:nvSpPr>
          <p:cNvPr id="62" name="Parallelogramm 61"/>
          <p:cNvSpPr/>
          <p:nvPr/>
        </p:nvSpPr>
        <p:spPr>
          <a:xfrm>
            <a:off x="46754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4" name="Parallelogramm 63"/>
          <p:cNvSpPr/>
          <p:nvPr/>
        </p:nvSpPr>
        <p:spPr>
          <a:xfrm>
            <a:off x="118215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5" name="Parallelogramm 64"/>
          <p:cNvSpPr/>
          <p:nvPr/>
        </p:nvSpPr>
        <p:spPr>
          <a:xfrm>
            <a:off x="186935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6" name="Parallelogramm 65"/>
          <p:cNvSpPr/>
          <p:nvPr/>
        </p:nvSpPr>
        <p:spPr>
          <a:xfrm>
            <a:off x="2550311"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7" name="Parallelogramm 66"/>
          <p:cNvSpPr/>
          <p:nvPr/>
        </p:nvSpPr>
        <p:spPr>
          <a:xfrm>
            <a:off x="3237290"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8" name="Parallelogramm 67"/>
          <p:cNvSpPr/>
          <p:nvPr/>
        </p:nvSpPr>
        <p:spPr>
          <a:xfrm>
            <a:off x="391405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69" name="Parallelogramm 68"/>
          <p:cNvSpPr/>
          <p:nvPr/>
        </p:nvSpPr>
        <p:spPr>
          <a:xfrm>
            <a:off x="460124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4" name="Rechteck 73"/>
          <p:cNvSpPr/>
          <p:nvPr/>
        </p:nvSpPr>
        <p:spPr>
          <a:xfrm>
            <a:off x="46754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a:solidFill>
                <a:srgbClr val="002663"/>
              </a:solidFill>
            </a:endParaRPr>
          </a:p>
        </p:txBody>
      </p:sp>
      <p:sp>
        <p:nvSpPr>
          <p:cNvPr id="75" name="Rechteck 74"/>
          <p:cNvSpPr/>
          <p:nvPr/>
        </p:nvSpPr>
        <p:spPr>
          <a:xfrm>
            <a:off x="1182158"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8" name="Rechteck 77"/>
          <p:cNvSpPr/>
          <p:nvPr/>
        </p:nvSpPr>
        <p:spPr>
          <a:xfrm>
            <a:off x="1868133"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79" name="Rechteck 78"/>
          <p:cNvSpPr/>
          <p:nvPr/>
        </p:nvSpPr>
        <p:spPr>
          <a:xfrm>
            <a:off x="2550311"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0" name="Rechteck 79"/>
          <p:cNvSpPr/>
          <p:nvPr/>
        </p:nvSpPr>
        <p:spPr>
          <a:xfrm>
            <a:off x="3237290"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1" name="Rechteck 80"/>
          <p:cNvSpPr/>
          <p:nvPr/>
        </p:nvSpPr>
        <p:spPr>
          <a:xfrm>
            <a:off x="391405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82" name="Rechteck 81"/>
          <p:cNvSpPr/>
          <p:nvPr/>
        </p:nvSpPr>
        <p:spPr>
          <a:xfrm>
            <a:off x="4601249"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120" name="Textfeld 68"/>
          <p:cNvSpPr txBox="1">
            <a:spLocks noChangeArrowheads="1"/>
          </p:cNvSpPr>
          <p:nvPr/>
        </p:nvSpPr>
        <p:spPr bwMode="auto">
          <a:xfrm>
            <a:off x="395537" y="3969891"/>
            <a:ext cx="78662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100" b="1" dirty="0" err="1" smtClean="0">
                <a:solidFill>
                  <a:srgbClr val="002663"/>
                </a:solidFill>
                <a:cs typeface="Arial" pitchFamily="34" charset="0"/>
                <a:sym typeface="Arial" pitchFamily="34" charset="0"/>
              </a:rPr>
              <a:t>Kunden</a:t>
            </a:r>
            <a:r>
              <a:rPr lang="en-US" altLang="de-DE" sz="1100" b="1" dirty="0" smtClean="0">
                <a:solidFill>
                  <a:srgbClr val="002663"/>
                </a:solidFill>
                <a:cs typeface="Arial" pitchFamily="34" charset="0"/>
                <a:sym typeface="Arial" pitchFamily="34" charset="0"/>
              </a:rPr>
              <a:t>- bonus</a:t>
            </a:r>
            <a:endParaRPr lang="en-US" altLang="de-DE" sz="1100" b="1" baseline="30000" dirty="0">
              <a:solidFill>
                <a:srgbClr val="002663"/>
              </a:solidFill>
              <a:cs typeface="Arial" pitchFamily="34" charset="0"/>
              <a:sym typeface="Arial" pitchFamily="34" charset="0"/>
            </a:endParaRPr>
          </a:p>
        </p:txBody>
      </p:sp>
      <p:sp>
        <p:nvSpPr>
          <p:cNvPr id="125" name="Textfeld 68"/>
          <p:cNvSpPr txBox="1">
            <a:spLocks noChangeArrowheads="1"/>
          </p:cNvSpPr>
          <p:nvPr/>
        </p:nvSpPr>
        <p:spPr bwMode="auto">
          <a:xfrm rot="16794581">
            <a:off x="1220966" y="2800696"/>
            <a:ext cx="7866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EDMA</a:t>
            </a:r>
            <a:endParaRPr lang="en-US" altLang="de-DE" sz="1200" b="1" baseline="30000" dirty="0">
              <a:solidFill>
                <a:srgbClr val="FFFFFF"/>
              </a:solidFill>
              <a:cs typeface="Arial" pitchFamily="34" charset="0"/>
              <a:sym typeface="Arial" pitchFamily="34" charset="0"/>
            </a:endParaRPr>
          </a:p>
        </p:txBody>
      </p:sp>
      <p:sp>
        <p:nvSpPr>
          <p:cNvPr id="126" name="Textfeld 68"/>
          <p:cNvSpPr txBox="1">
            <a:spLocks noChangeArrowheads="1"/>
          </p:cNvSpPr>
          <p:nvPr/>
        </p:nvSpPr>
        <p:spPr bwMode="auto">
          <a:xfrm rot="16794581">
            <a:off x="1697960" y="2458255"/>
            <a:ext cx="12944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smtClean="0">
                <a:solidFill>
                  <a:srgbClr val="FFFFFF"/>
                </a:solidFill>
                <a:cs typeface="Arial" pitchFamily="34" charset="0"/>
                <a:sym typeface="Arial" pitchFamily="34" charset="0"/>
              </a:rPr>
              <a:t>MyFolio</a:t>
            </a:r>
            <a:r>
              <a:rPr lang="en-US" altLang="de-DE" sz="1200" b="1" dirty="0" smtClean="0">
                <a:solidFill>
                  <a:srgbClr val="FFFFFF"/>
                </a:solidFill>
                <a:cs typeface="Arial" pitchFamily="34" charset="0"/>
                <a:sym typeface="Arial" pitchFamily="34" charset="0"/>
              </a:rPr>
              <a:t> Chance Plus</a:t>
            </a:r>
            <a:endParaRPr lang="en-US" altLang="de-DE" sz="1200" b="1" baseline="30000" dirty="0">
              <a:solidFill>
                <a:srgbClr val="FFFFFF"/>
              </a:solidFill>
              <a:cs typeface="Arial" pitchFamily="34" charset="0"/>
              <a:sym typeface="Arial" pitchFamily="34" charset="0"/>
            </a:endParaRPr>
          </a:p>
        </p:txBody>
      </p:sp>
      <p:sp>
        <p:nvSpPr>
          <p:cNvPr id="132" name="Textfeld 68"/>
          <p:cNvSpPr txBox="1">
            <a:spLocks noChangeArrowheads="1"/>
          </p:cNvSpPr>
          <p:nvPr/>
        </p:nvSpPr>
        <p:spPr bwMode="auto">
          <a:xfrm rot="16794581">
            <a:off x="2351530" y="2447243"/>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smtClean="0">
                <a:solidFill>
                  <a:srgbClr val="FFFFFF"/>
                </a:solidFill>
                <a:cs typeface="Arial" pitchFamily="34" charset="0"/>
                <a:sym typeface="Arial" pitchFamily="34" charset="0"/>
              </a:rPr>
              <a:t>Chance</a:t>
            </a:r>
            <a:endParaRPr lang="en-US" altLang="de-DE" sz="1200" b="1" baseline="30000" dirty="0">
              <a:solidFill>
                <a:srgbClr val="FFFFFF"/>
              </a:solidFill>
              <a:cs typeface="Arial" pitchFamily="34" charset="0"/>
              <a:sym typeface="Arial" pitchFamily="34" charset="0"/>
            </a:endParaRPr>
          </a:p>
        </p:txBody>
      </p:sp>
      <p:sp>
        <p:nvSpPr>
          <p:cNvPr id="133" name="Textfeld 68"/>
          <p:cNvSpPr txBox="1">
            <a:spLocks noChangeArrowheads="1"/>
          </p:cNvSpPr>
          <p:nvPr/>
        </p:nvSpPr>
        <p:spPr bwMode="auto">
          <a:xfrm rot="16794581">
            <a:off x="3027365" y="2447242"/>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smtClean="0">
                <a:solidFill>
                  <a:srgbClr val="FFFFFF"/>
                </a:solidFill>
                <a:cs typeface="Arial" pitchFamily="34" charset="0"/>
                <a:sym typeface="Arial" pitchFamily="34" charset="0"/>
              </a:rPr>
              <a:t>Balance </a:t>
            </a:r>
            <a:endParaRPr lang="en-US" altLang="de-DE" sz="1200" b="1" baseline="30000" dirty="0">
              <a:solidFill>
                <a:srgbClr val="FFFFFF"/>
              </a:solidFill>
              <a:cs typeface="Arial" pitchFamily="34" charset="0"/>
              <a:sym typeface="Arial" pitchFamily="34" charset="0"/>
            </a:endParaRPr>
          </a:p>
        </p:txBody>
      </p:sp>
      <p:sp>
        <p:nvSpPr>
          <p:cNvPr id="134" name="Textfeld 68"/>
          <p:cNvSpPr txBox="1">
            <a:spLocks noChangeArrowheads="1"/>
          </p:cNvSpPr>
          <p:nvPr/>
        </p:nvSpPr>
        <p:spPr bwMode="auto">
          <a:xfrm rot="16794581">
            <a:off x="3703917" y="2458254"/>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err="1" smtClean="0">
                <a:solidFill>
                  <a:srgbClr val="FFFFFF"/>
                </a:solidFill>
                <a:cs typeface="Arial" pitchFamily="34" charset="0"/>
                <a:sym typeface="Arial" pitchFamily="34" charset="0"/>
              </a:rPr>
              <a:t>Substanz</a:t>
            </a:r>
            <a:endParaRPr lang="en-US" altLang="de-DE" sz="1200" b="1" baseline="30000" dirty="0">
              <a:solidFill>
                <a:srgbClr val="FFFFFF"/>
              </a:solidFill>
              <a:cs typeface="Arial" pitchFamily="34" charset="0"/>
              <a:sym typeface="Arial" pitchFamily="34" charset="0"/>
            </a:endParaRPr>
          </a:p>
        </p:txBody>
      </p:sp>
      <p:sp>
        <p:nvSpPr>
          <p:cNvPr id="135" name="Textfeld 68"/>
          <p:cNvSpPr txBox="1">
            <a:spLocks noChangeArrowheads="1"/>
          </p:cNvSpPr>
          <p:nvPr/>
        </p:nvSpPr>
        <p:spPr bwMode="auto">
          <a:xfrm rot="16794581">
            <a:off x="4391113" y="2447242"/>
            <a:ext cx="1284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err="1">
                <a:solidFill>
                  <a:srgbClr val="FFFFFF"/>
                </a:solidFill>
                <a:cs typeface="Arial" pitchFamily="34" charset="0"/>
                <a:sym typeface="Arial" pitchFamily="34" charset="0"/>
              </a:rPr>
              <a:t>MyFolio</a:t>
            </a:r>
            <a:r>
              <a:rPr lang="en-US" altLang="de-DE" sz="1200" b="1" dirty="0">
                <a:solidFill>
                  <a:srgbClr val="FFFFFF"/>
                </a:solidFill>
                <a:cs typeface="Arial" pitchFamily="34" charset="0"/>
                <a:sym typeface="Arial" pitchFamily="34" charset="0"/>
              </a:rPr>
              <a:t> </a:t>
            </a:r>
            <a:r>
              <a:rPr lang="en-US" altLang="de-DE" sz="1200" b="1" dirty="0" err="1" smtClean="0">
                <a:solidFill>
                  <a:srgbClr val="FFFFFF"/>
                </a:solidFill>
                <a:cs typeface="Arial" pitchFamily="34" charset="0"/>
                <a:sym typeface="Arial" pitchFamily="34" charset="0"/>
              </a:rPr>
              <a:t>Defensiv</a:t>
            </a:r>
            <a:endParaRPr lang="en-US" altLang="de-DE" sz="1200" b="1" baseline="30000" dirty="0">
              <a:solidFill>
                <a:srgbClr val="FFFFFF"/>
              </a:solidFill>
              <a:cs typeface="Arial" pitchFamily="34" charset="0"/>
              <a:sym typeface="Arial" pitchFamily="34" charset="0"/>
            </a:endParaRPr>
          </a:p>
        </p:txBody>
      </p:sp>
      <p:sp>
        <p:nvSpPr>
          <p:cNvPr id="140" name="Textfeld 68"/>
          <p:cNvSpPr txBox="1">
            <a:spLocks noChangeArrowheads="1"/>
          </p:cNvSpPr>
          <p:nvPr/>
        </p:nvSpPr>
        <p:spPr bwMode="auto">
          <a:xfrm>
            <a:off x="1182157" y="4017695"/>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0,87%</a:t>
            </a:r>
            <a:endParaRPr lang="en-US" altLang="de-DE" sz="1100" b="1" baseline="30000" dirty="0">
              <a:solidFill>
                <a:srgbClr val="002663"/>
              </a:solidFill>
              <a:cs typeface="Arial" pitchFamily="34" charset="0"/>
              <a:sym typeface="Arial" pitchFamily="34" charset="0"/>
            </a:endParaRPr>
          </a:p>
        </p:txBody>
      </p:sp>
      <p:sp>
        <p:nvSpPr>
          <p:cNvPr id="141" name="Textfeld 68"/>
          <p:cNvSpPr txBox="1">
            <a:spLocks noChangeArrowheads="1"/>
          </p:cNvSpPr>
          <p:nvPr/>
        </p:nvSpPr>
        <p:spPr bwMode="auto">
          <a:xfrm>
            <a:off x="1824567" y="3933056"/>
            <a:ext cx="72574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0,87%</a:t>
            </a:r>
            <a:r>
              <a:rPr lang="en-US" altLang="de-DE" sz="1100" b="1" baseline="30000" dirty="0" smtClean="0">
                <a:solidFill>
                  <a:srgbClr val="002663"/>
                </a:solidFill>
                <a:cs typeface="Arial" pitchFamily="34" charset="0"/>
                <a:sym typeface="Arial" pitchFamily="34" charset="0"/>
              </a:rPr>
              <a:t>2 </a:t>
            </a:r>
            <a:r>
              <a:rPr lang="en-US" altLang="de-DE" sz="1100" b="1" dirty="0" smtClean="0">
                <a:solidFill>
                  <a:srgbClr val="002663"/>
                </a:solidFill>
                <a:cs typeface="Arial" pitchFamily="34" charset="0"/>
                <a:sym typeface="Arial" pitchFamily="34" charset="0"/>
              </a:rPr>
              <a:t>0,798%</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2" name="Textfeld 68"/>
          <p:cNvSpPr txBox="1">
            <a:spLocks noChangeArrowheads="1"/>
          </p:cNvSpPr>
          <p:nvPr/>
        </p:nvSpPr>
        <p:spPr bwMode="auto">
          <a:xfrm>
            <a:off x="2510542" y="3933056"/>
            <a:ext cx="72674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0,87%</a:t>
            </a:r>
            <a:r>
              <a:rPr lang="en-US" altLang="de-DE" sz="1100" b="1" baseline="30000" dirty="0" smtClean="0">
                <a:solidFill>
                  <a:srgbClr val="002663"/>
                </a:solidFill>
                <a:cs typeface="Arial" pitchFamily="34" charset="0"/>
                <a:sym typeface="Arial" pitchFamily="34" charset="0"/>
              </a:rPr>
              <a:t>2 </a:t>
            </a:r>
            <a:r>
              <a:rPr lang="en-US" altLang="de-DE" sz="1100" b="1" dirty="0" smtClean="0">
                <a:solidFill>
                  <a:srgbClr val="002663"/>
                </a:solidFill>
                <a:cs typeface="Arial" pitchFamily="34" charset="0"/>
                <a:sym typeface="Arial" pitchFamily="34" charset="0"/>
              </a:rPr>
              <a:t>0,798%</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3" name="Textfeld 68"/>
          <p:cNvSpPr txBox="1">
            <a:spLocks noChangeArrowheads="1"/>
          </p:cNvSpPr>
          <p:nvPr/>
        </p:nvSpPr>
        <p:spPr bwMode="auto">
          <a:xfrm>
            <a:off x="3192720" y="3933056"/>
            <a:ext cx="7213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0,798%</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0,636%</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4" name="Textfeld 68"/>
          <p:cNvSpPr txBox="1">
            <a:spLocks noChangeArrowheads="1"/>
          </p:cNvSpPr>
          <p:nvPr/>
        </p:nvSpPr>
        <p:spPr bwMode="auto">
          <a:xfrm>
            <a:off x="3879699" y="3933056"/>
            <a:ext cx="72154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0,798%</a:t>
            </a:r>
            <a:r>
              <a:rPr lang="en-US" altLang="de-DE" sz="1100" b="1" baseline="30000" dirty="0" smtClean="0">
                <a:solidFill>
                  <a:srgbClr val="002663"/>
                </a:solidFill>
                <a:cs typeface="Arial" pitchFamily="34" charset="0"/>
                <a:sym typeface="Arial" pitchFamily="34" charset="0"/>
              </a:rPr>
              <a:t>2</a:t>
            </a:r>
            <a:r>
              <a:rPr lang="en-US" altLang="de-DE" sz="1100" b="1" dirty="0" smtClean="0">
                <a:solidFill>
                  <a:srgbClr val="002663"/>
                </a:solidFill>
                <a:cs typeface="Arial" pitchFamily="34" charset="0"/>
                <a:sym typeface="Arial" pitchFamily="34" charset="0"/>
              </a:rPr>
              <a:t>0,636%</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45" name="Textfeld 68"/>
          <p:cNvSpPr txBox="1">
            <a:spLocks noChangeArrowheads="1"/>
          </p:cNvSpPr>
          <p:nvPr/>
        </p:nvSpPr>
        <p:spPr bwMode="auto">
          <a:xfrm>
            <a:off x="4556463" y="3933056"/>
            <a:ext cx="73191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0,798%</a:t>
            </a:r>
            <a:r>
              <a:rPr lang="en-US" altLang="de-DE" sz="1100" b="1" baseline="30000" dirty="0" smtClean="0">
                <a:solidFill>
                  <a:srgbClr val="002663"/>
                </a:solidFill>
                <a:cs typeface="Arial" pitchFamily="34" charset="0"/>
                <a:sym typeface="Arial" pitchFamily="34" charset="0"/>
              </a:rPr>
              <a:t>2 </a:t>
            </a:r>
            <a:r>
              <a:rPr lang="en-US" altLang="de-DE" sz="1100" b="1" dirty="0" smtClean="0">
                <a:solidFill>
                  <a:srgbClr val="002663"/>
                </a:solidFill>
                <a:cs typeface="Arial" pitchFamily="34" charset="0"/>
                <a:sym typeface="Arial" pitchFamily="34" charset="0"/>
              </a:rPr>
              <a:t>0,636%</a:t>
            </a:r>
            <a:r>
              <a:rPr lang="en-US" altLang="de-DE" sz="1100" b="1" baseline="30000" dirty="0" smtClean="0">
                <a:solidFill>
                  <a:srgbClr val="002663"/>
                </a:solidFill>
                <a:cs typeface="Arial" pitchFamily="34" charset="0"/>
                <a:sym typeface="Arial" pitchFamily="34" charset="0"/>
              </a:rPr>
              <a:t>3</a:t>
            </a:r>
            <a:endParaRPr lang="en-US" altLang="de-DE" sz="1100" b="1" baseline="30000" dirty="0">
              <a:solidFill>
                <a:srgbClr val="002663"/>
              </a:solidFill>
              <a:cs typeface="Arial" pitchFamily="34" charset="0"/>
              <a:sym typeface="Arial" pitchFamily="34" charset="0"/>
            </a:endParaRPr>
          </a:p>
        </p:txBody>
      </p:sp>
      <p:sp>
        <p:nvSpPr>
          <p:cNvPr id="150" name="Rechteck 76"/>
          <p:cNvSpPr>
            <a:spLocks noChangeArrowheads="1"/>
          </p:cNvSpPr>
          <p:nvPr/>
        </p:nvSpPr>
        <p:spPr bwMode="auto">
          <a:xfrm>
            <a:off x="467545" y="5097333"/>
            <a:ext cx="74942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000" baseline="30000" dirty="0" smtClean="0">
                <a:solidFill>
                  <a:srgbClr val="002663"/>
                </a:solidFill>
                <a:cs typeface="Arial" pitchFamily="34" charset="0"/>
                <a:sym typeface="Arial" pitchFamily="34" charset="0"/>
              </a:rPr>
              <a:t>1</a:t>
            </a:r>
            <a:r>
              <a:rPr lang="en-US"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Der Kundenbonus wird monatlich gewährt. Durch den Kundenbonus wird die Zahl der Fondsanteile, für die der Kundenbonus gewährt wird, erhöht. Für einen Fonds, der der Fondskategorie 0 zuzuordnen ist, wird kein Kundenbonus gewährt. Da die Höhe des Kundenbonus maßgeblich von der Entwicklung des Fondsvermögens abhängig ist, ist der Kundenbonus der Höhe nach nicht vorhersagbar und damit </a:t>
            </a:r>
            <a:r>
              <a:rPr lang="de-DE" altLang="de-DE" sz="1000" dirty="0" smtClean="0">
                <a:solidFill>
                  <a:srgbClr val="002663"/>
                </a:solidFill>
                <a:cs typeface="Arial" pitchFamily="34" charset="0"/>
                <a:sym typeface="Arial" pitchFamily="34" charset="0"/>
              </a:rPr>
              <a:t>unverbindlich. </a:t>
            </a:r>
          </a:p>
          <a:p>
            <a:pPr eaLnBrk="1" fontAlgn="base" hangingPunct="1">
              <a:spcBef>
                <a:spcPct val="0"/>
              </a:spcBef>
              <a:spcAft>
                <a:spcPct val="0"/>
              </a:spcAft>
              <a:buClr>
                <a:srgbClr val="002663"/>
              </a:buClr>
              <a:buFont typeface="Arial" pitchFamily="34" charset="0"/>
              <a:buNone/>
            </a:pPr>
            <a:r>
              <a:rPr lang="de-DE" altLang="de-DE" sz="1000" baseline="30000" dirty="0" smtClean="0">
                <a:solidFill>
                  <a:srgbClr val="002663"/>
                </a:solidFill>
                <a:cs typeface="Arial" pitchFamily="34" charset="0"/>
                <a:sym typeface="Arial" pitchFamily="34" charset="0"/>
              </a:rPr>
              <a:t>2</a:t>
            </a:r>
            <a:r>
              <a:rPr lang="de-DE"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Gilt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SLI </a:t>
            </a:r>
            <a:r>
              <a:rPr lang="de-DE" altLang="de-DE" sz="1000" dirty="0" err="1">
                <a:solidFill>
                  <a:srgbClr val="002663"/>
                </a:solidFill>
                <a:cs typeface="Arial" pitchFamily="34" charset="0"/>
                <a:sym typeface="Arial" pitchFamily="34" charset="0"/>
              </a:rPr>
              <a:t>managed</a:t>
            </a:r>
            <a:r>
              <a:rPr lang="de-DE" altLang="de-DE" sz="1000" dirty="0">
                <a:solidFill>
                  <a:srgbClr val="002663"/>
                </a:solidFill>
                <a:cs typeface="Arial" pitchFamily="34" charset="0"/>
                <a:sym typeface="Arial" pitchFamily="34" charset="0"/>
              </a:rPr>
              <a:t>“ und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Passiv </a:t>
            </a:r>
            <a:r>
              <a:rPr lang="de-DE" altLang="de-DE" sz="1000" dirty="0" err="1">
                <a:solidFill>
                  <a:srgbClr val="002663"/>
                </a:solidFill>
                <a:cs typeface="Arial" pitchFamily="34" charset="0"/>
                <a:sym typeface="Arial" pitchFamily="34" charset="0"/>
              </a:rPr>
              <a:t>focussed</a:t>
            </a:r>
            <a:r>
              <a:rPr lang="de-DE" altLang="de-DE" sz="1000" dirty="0">
                <a:solidFill>
                  <a:srgbClr val="002663"/>
                </a:solidFill>
                <a:cs typeface="Arial" pitchFamily="34" charset="0"/>
                <a:sym typeface="Arial" pitchFamily="34" charset="0"/>
              </a:rPr>
              <a:t>“.</a:t>
            </a:r>
          </a:p>
          <a:p>
            <a:pPr eaLnBrk="1" fontAlgn="base" hangingPunct="1">
              <a:spcBef>
                <a:spcPct val="0"/>
              </a:spcBef>
              <a:spcAft>
                <a:spcPct val="0"/>
              </a:spcAft>
              <a:buClr>
                <a:srgbClr val="002663"/>
              </a:buClr>
              <a:buFont typeface="Arial" pitchFamily="34" charset="0"/>
              <a:buNone/>
            </a:pPr>
            <a:r>
              <a:rPr lang="de-DE" altLang="de-DE" sz="1000" baseline="30000" dirty="0" smtClean="0">
                <a:solidFill>
                  <a:srgbClr val="002663"/>
                </a:solidFill>
                <a:cs typeface="Arial" pitchFamily="34" charset="0"/>
                <a:sym typeface="Arial" pitchFamily="34" charset="0"/>
              </a:rPr>
              <a:t>3</a:t>
            </a:r>
            <a:r>
              <a:rPr lang="de-DE" altLang="de-DE" sz="1000" dirty="0" smtClean="0">
                <a:solidFill>
                  <a:srgbClr val="002663"/>
                </a:solidFill>
                <a:cs typeface="Arial" pitchFamily="34" charset="0"/>
                <a:sym typeface="Arial" pitchFamily="34" charset="0"/>
              </a:rPr>
              <a:t> </a:t>
            </a:r>
            <a:r>
              <a:rPr lang="de-DE" altLang="de-DE" sz="1000" dirty="0">
                <a:solidFill>
                  <a:srgbClr val="002663"/>
                </a:solidFill>
                <a:cs typeface="Arial" pitchFamily="34" charset="0"/>
                <a:sym typeface="Arial" pitchFamily="34" charset="0"/>
              </a:rPr>
              <a:t>Gilt für „</a:t>
            </a:r>
            <a:r>
              <a:rPr lang="de-DE" altLang="de-DE" sz="1000" dirty="0" err="1">
                <a:solidFill>
                  <a:srgbClr val="002663"/>
                </a:solidFill>
                <a:cs typeface="Arial" pitchFamily="34" charset="0"/>
                <a:sym typeface="Arial" pitchFamily="34" charset="0"/>
              </a:rPr>
              <a:t>MyFolio</a:t>
            </a:r>
            <a:r>
              <a:rPr lang="de-DE" altLang="de-DE" sz="1000" dirty="0">
                <a:solidFill>
                  <a:srgbClr val="002663"/>
                </a:solidFill>
                <a:cs typeface="Arial" pitchFamily="34" charset="0"/>
                <a:sym typeface="Arial" pitchFamily="34" charset="0"/>
              </a:rPr>
              <a:t> Multi Manager“</a:t>
            </a:r>
            <a:endParaRPr lang="en-US" altLang="de-DE" sz="1000" dirty="0">
              <a:solidFill>
                <a:srgbClr val="002663"/>
              </a:solidFill>
              <a:cs typeface="Arial" pitchFamily="34" charset="0"/>
              <a:sym typeface="Arial" pitchFamily="34" charset="0"/>
            </a:endParaRPr>
          </a:p>
        </p:txBody>
      </p:sp>
      <p:sp>
        <p:nvSpPr>
          <p:cNvPr id="48" name="Parallelogramm 47"/>
          <p:cNvSpPr/>
          <p:nvPr/>
        </p:nvSpPr>
        <p:spPr>
          <a:xfrm>
            <a:off x="5288374"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49" name="Parallelogramm 48"/>
          <p:cNvSpPr/>
          <p:nvPr/>
        </p:nvSpPr>
        <p:spPr>
          <a:xfrm>
            <a:off x="5957629"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0" name="Parallelogramm 49"/>
          <p:cNvSpPr/>
          <p:nvPr/>
        </p:nvSpPr>
        <p:spPr>
          <a:xfrm>
            <a:off x="6638586" y="2060848"/>
            <a:ext cx="864239" cy="1289626"/>
          </a:xfrm>
          <a:prstGeom prst="parallelogram">
            <a:avLst/>
          </a:prstGeom>
          <a:solidFill>
            <a:srgbClr val="008AC9"/>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1" name="Rechteck 50"/>
          <p:cNvSpPr/>
          <p:nvPr/>
        </p:nvSpPr>
        <p:spPr>
          <a:xfrm>
            <a:off x="5288374"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2" name="Rechteck 51"/>
          <p:cNvSpPr/>
          <p:nvPr/>
        </p:nvSpPr>
        <p:spPr>
          <a:xfrm>
            <a:off x="5957629"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3" name="Rechteck 52"/>
          <p:cNvSpPr/>
          <p:nvPr/>
        </p:nvSpPr>
        <p:spPr>
          <a:xfrm>
            <a:off x="6638586" y="3440990"/>
            <a:ext cx="642409" cy="1648298"/>
          </a:xfrm>
          <a:prstGeom prst="rect">
            <a:avLst/>
          </a:prstGeom>
          <a:solidFill>
            <a:srgbClr val="E9F4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dirty="0" err="1">
              <a:solidFill>
                <a:srgbClr val="002663"/>
              </a:solidFill>
            </a:endParaRPr>
          </a:p>
        </p:txBody>
      </p:sp>
      <p:sp>
        <p:nvSpPr>
          <p:cNvPr id="54" name="Textfeld 68"/>
          <p:cNvSpPr txBox="1">
            <a:spLocks noChangeArrowheads="1"/>
          </p:cNvSpPr>
          <p:nvPr/>
        </p:nvSpPr>
        <p:spPr bwMode="auto">
          <a:xfrm rot="16794581">
            <a:off x="5078237" y="2550586"/>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ARGBS</a:t>
            </a:r>
            <a:endParaRPr lang="en-US" altLang="de-DE" sz="1200" b="1" baseline="30000" dirty="0">
              <a:solidFill>
                <a:srgbClr val="FFFFFF"/>
              </a:solidFill>
              <a:cs typeface="Arial" pitchFamily="34" charset="0"/>
              <a:sym typeface="Arial" pitchFamily="34" charset="0"/>
            </a:endParaRPr>
          </a:p>
        </p:txBody>
      </p:sp>
      <p:sp>
        <p:nvSpPr>
          <p:cNvPr id="55" name="Textfeld 68"/>
          <p:cNvSpPr txBox="1">
            <a:spLocks noChangeArrowheads="1"/>
          </p:cNvSpPr>
          <p:nvPr/>
        </p:nvSpPr>
        <p:spPr bwMode="auto">
          <a:xfrm rot="16794581">
            <a:off x="5747492" y="2555467"/>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GARS</a:t>
            </a:r>
            <a:endParaRPr lang="en-US" altLang="de-DE" sz="1200" b="1" baseline="30000" dirty="0">
              <a:solidFill>
                <a:srgbClr val="FFFFFF"/>
              </a:solidFill>
              <a:cs typeface="Arial" pitchFamily="34" charset="0"/>
              <a:sym typeface="Arial" pitchFamily="34" charset="0"/>
            </a:endParaRPr>
          </a:p>
        </p:txBody>
      </p:sp>
      <p:sp>
        <p:nvSpPr>
          <p:cNvPr id="56" name="Textfeld 68"/>
          <p:cNvSpPr txBox="1">
            <a:spLocks noChangeArrowheads="1"/>
          </p:cNvSpPr>
          <p:nvPr/>
        </p:nvSpPr>
        <p:spPr bwMode="auto">
          <a:xfrm rot="16794581">
            <a:off x="6428449" y="2566478"/>
            <a:ext cx="12845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Clr>
                <a:srgbClr val="002663"/>
              </a:buClr>
              <a:buFont typeface="Arial" pitchFamily="34" charset="0"/>
              <a:buNone/>
            </a:pPr>
            <a:r>
              <a:rPr lang="en-US" altLang="de-DE" sz="1200" b="1" dirty="0" smtClean="0">
                <a:solidFill>
                  <a:srgbClr val="FFFFFF"/>
                </a:solidFill>
                <a:cs typeface="Arial" pitchFamily="34" charset="0"/>
                <a:sym typeface="Arial" pitchFamily="34" charset="0"/>
              </a:rPr>
              <a:t>GFS</a:t>
            </a:r>
            <a:endParaRPr lang="en-US" altLang="de-DE" sz="1200" b="1" baseline="30000" dirty="0">
              <a:solidFill>
                <a:srgbClr val="FFFFFF"/>
              </a:solidFill>
              <a:cs typeface="Arial" pitchFamily="34" charset="0"/>
              <a:sym typeface="Arial" pitchFamily="34" charset="0"/>
            </a:endParaRPr>
          </a:p>
        </p:txBody>
      </p:sp>
      <p:sp>
        <p:nvSpPr>
          <p:cNvPr id="57" name="Textfeld 68"/>
          <p:cNvSpPr txBox="1">
            <a:spLocks noChangeArrowheads="1"/>
          </p:cNvSpPr>
          <p:nvPr/>
        </p:nvSpPr>
        <p:spPr bwMode="auto">
          <a:xfrm>
            <a:off x="5243804" y="4017695"/>
            <a:ext cx="72365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0,636%</a:t>
            </a:r>
            <a:endParaRPr lang="en-US" altLang="de-DE" sz="1100" b="1" baseline="30000" dirty="0">
              <a:solidFill>
                <a:srgbClr val="002663"/>
              </a:solidFill>
              <a:cs typeface="Arial" pitchFamily="34" charset="0"/>
              <a:sym typeface="Arial" pitchFamily="34" charset="0"/>
            </a:endParaRPr>
          </a:p>
        </p:txBody>
      </p:sp>
      <p:sp>
        <p:nvSpPr>
          <p:cNvPr id="58" name="Textfeld 68"/>
          <p:cNvSpPr txBox="1">
            <a:spLocks noChangeArrowheads="1"/>
          </p:cNvSpPr>
          <p:nvPr/>
        </p:nvSpPr>
        <p:spPr bwMode="auto">
          <a:xfrm>
            <a:off x="5967455" y="4017695"/>
            <a:ext cx="63624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0,87%</a:t>
            </a:r>
            <a:endParaRPr lang="en-US" altLang="de-DE" sz="1100" b="1" baseline="30000" dirty="0">
              <a:solidFill>
                <a:srgbClr val="002663"/>
              </a:solidFill>
              <a:cs typeface="Arial" pitchFamily="34" charset="0"/>
              <a:sym typeface="Arial" pitchFamily="34" charset="0"/>
            </a:endParaRPr>
          </a:p>
        </p:txBody>
      </p:sp>
      <p:sp>
        <p:nvSpPr>
          <p:cNvPr id="59" name="Textfeld 68"/>
          <p:cNvSpPr txBox="1">
            <a:spLocks noChangeArrowheads="1"/>
          </p:cNvSpPr>
          <p:nvPr/>
        </p:nvSpPr>
        <p:spPr bwMode="auto">
          <a:xfrm>
            <a:off x="6600038" y="4017694"/>
            <a:ext cx="71762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buClr>
                <a:srgbClr val="002663"/>
              </a:buClr>
            </a:pPr>
            <a:r>
              <a:rPr lang="en-US" altLang="de-DE" sz="1100" b="1" dirty="0" smtClean="0">
                <a:solidFill>
                  <a:srgbClr val="002663"/>
                </a:solidFill>
                <a:cs typeface="Arial" pitchFamily="34" charset="0"/>
                <a:sym typeface="Arial" pitchFamily="34" charset="0"/>
              </a:rPr>
              <a:t>0,636%</a:t>
            </a:r>
            <a:endParaRPr lang="en-US" altLang="de-DE" sz="1100" b="1" baseline="30000" dirty="0">
              <a:solidFill>
                <a:srgbClr val="002663"/>
              </a:solidFill>
              <a:cs typeface="Arial" pitchFamily="34" charset="0"/>
              <a:sym typeface="Arial" pitchFamily="34" charset="0"/>
            </a:endParaRPr>
          </a:p>
        </p:txBody>
      </p:sp>
      <p:sp>
        <p:nvSpPr>
          <p:cNvPr id="44" name="Text Box 18"/>
          <p:cNvSpPr txBox="1">
            <a:spLocks noChangeArrowheads="1"/>
          </p:cNvSpPr>
          <p:nvPr/>
        </p:nvSpPr>
        <p:spPr bwMode="auto">
          <a:xfrm>
            <a:off x="6918834" y="6669360"/>
            <a:ext cx="197704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60338" indent="-157163" defTabSz="915988" eaLnBrk="0" hangingPunct="0">
              <a:spcBef>
                <a:spcPct val="20000"/>
              </a:spcBef>
              <a:defRPr sz="2200">
                <a:solidFill>
                  <a:schemeClr val="tx1"/>
                </a:solidFill>
                <a:latin typeface="Arial" pitchFamily="34" charset="0"/>
              </a:defRPr>
            </a:lvl1pPr>
            <a:lvl2pPr marL="742950" indent="-285750" defTabSz="915988" eaLnBrk="0" hangingPunct="0">
              <a:spcBef>
                <a:spcPct val="20000"/>
              </a:spcBef>
              <a:defRPr sz="2200" b="1">
                <a:solidFill>
                  <a:schemeClr val="tx1"/>
                </a:solidFill>
                <a:latin typeface="Arial" pitchFamily="34" charset="0"/>
              </a:defRPr>
            </a:lvl2pPr>
            <a:lvl3pPr marL="1143000" indent="-228600" defTabSz="915988" eaLnBrk="0" hangingPunct="0">
              <a:spcBef>
                <a:spcPct val="20000"/>
              </a:spcBef>
              <a:defRPr sz="2200" b="1" i="1">
                <a:solidFill>
                  <a:schemeClr val="tx1"/>
                </a:solidFill>
                <a:latin typeface="Arial" pitchFamily="34" charset="0"/>
              </a:defRPr>
            </a:lvl3pPr>
            <a:lvl4pPr marL="1600200" indent="-228600" defTabSz="915988" eaLnBrk="0" hangingPunct="0">
              <a:spcBef>
                <a:spcPct val="20000"/>
              </a:spcBef>
              <a:buClr>
                <a:schemeClr val="accent2"/>
              </a:buClr>
              <a:buChar char="•"/>
              <a:defRPr sz="2200">
                <a:solidFill>
                  <a:schemeClr val="tx1"/>
                </a:solidFill>
                <a:latin typeface="Arial" pitchFamily="34" charset="0"/>
              </a:defRPr>
            </a:lvl4pPr>
            <a:lvl5pPr marL="2057400" indent="-228600" defTabSz="915988" eaLnBrk="0" hangingPunct="0">
              <a:spcBef>
                <a:spcPct val="20000"/>
              </a:spcBef>
              <a:buClr>
                <a:schemeClr val="accent2"/>
              </a:buClr>
              <a:buChar char="•"/>
              <a:defRPr sz="2000">
                <a:solidFill>
                  <a:schemeClr val="tx1"/>
                </a:solidFill>
                <a:latin typeface="Arial" pitchFamily="34" charset="0"/>
              </a:defRPr>
            </a:lvl5pPr>
            <a:lvl6pPr marL="25146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6pPr>
            <a:lvl7pPr marL="29718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7pPr>
            <a:lvl8pPr marL="34290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8pPr>
            <a:lvl9pPr marL="3886200" indent="-228600" defTabSz="915988" eaLnBrk="0" fontAlgn="base" hangingPunct="0">
              <a:spcBef>
                <a:spcPct val="20000"/>
              </a:spcBef>
              <a:spcAft>
                <a:spcPct val="0"/>
              </a:spcAft>
              <a:buClr>
                <a:schemeClr val="accent2"/>
              </a:buClr>
              <a:buChar char="•"/>
              <a:defRPr sz="2000">
                <a:solidFill>
                  <a:schemeClr val="tx1"/>
                </a:solidFill>
                <a:latin typeface="Arial" pitchFamily="34" charset="0"/>
              </a:defRPr>
            </a:lvl9pPr>
          </a:lstStyle>
          <a:p>
            <a:pPr algn="r" eaLnBrk="1" fontAlgn="base" hangingPunct="1">
              <a:spcBef>
                <a:spcPct val="50000"/>
              </a:spcBef>
              <a:spcAft>
                <a:spcPct val="0"/>
              </a:spcAft>
              <a:buClr>
                <a:srgbClr val="F1CA00"/>
              </a:buClr>
              <a:buSzPct val="110000"/>
            </a:pPr>
            <a:r>
              <a:rPr lang="en-US" altLang="de-DE" sz="800" dirty="0" smtClean="0">
                <a:solidFill>
                  <a:srgbClr val="002663"/>
                </a:solidFill>
                <a:ea typeface="ＭＳ Ｐゴシック" pitchFamily="34" charset="-128"/>
                <a:cs typeface="Arial" pitchFamily="34" charset="0"/>
                <a:sym typeface="Arial" pitchFamily="34" charset="0"/>
              </a:rPr>
              <a:t>Stand: Mai 2017</a:t>
            </a:r>
            <a:endParaRPr lang="en-US" altLang="de-DE" sz="800" dirty="0">
              <a:solidFill>
                <a:srgbClr val="002663"/>
              </a:solidFill>
              <a:ea typeface="ＭＳ Ｐゴシック" pitchFamily="34" charset="-128"/>
              <a:cs typeface="Arial" pitchFamily="34" charset="0"/>
              <a:sym typeface="Arial" pitchFamily="34" charset="0"/>
            </a:endParaRPr>
          </a:p>
        </p:txBody>
      </p:sp>
    </p:spTree>
    <p:extLst>
      <p:ext uri="{BB962C8B-B14F-4D97-AF65-F5344CB8AC3E}">
        <p14:creationId xmlns:p14="http://schemas.microsoft.com/office/powerpoint/2010/main" val="428942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smtClean="0">
                <a:solidFill>
                  <a:srgbClr val="F1CA00"/>
                </a:solidFill>
              </a:rPr>
              <a:t>Zusammenfassung</a:t>
            </a:r>
            <a:endParaRPr lang="de-DE" sz="1800" dirty="0">
              <a:solidFill>
                <a:srgbClr val="F1CA00"/>
              </a:solidFill>
            </a:endParaRPr>
          </a:p>
          <a:p>
            <a:r>
              <a:rPr lang="de-DE" sz="1800" dirty="0" smtClean="0">
                <a:solidFill>
                  <a:srgbClr val="F1CA00"/>
                </a:solidFill>
              </a:rPr>
              <a:t>.</a:t>
            </a:r>
            <a:endParaRPr lang="de-DE" sz="1800" dirty="0">
              <a:solidFill>
                <a:srgbClr val="F1CA00"/>
              </a:solidFill>
            </a:endParaRPr>
          </a:p>
        </p:txBody>
      </p:sp>
      <p:sp>
        <p:nvSpPr>
          <p:cNvPr id="72" name="Rechteck 71"/>
          <p:cNvSpPr/>
          <p:nvPr/>
        </p:nvSpPr>
        <p:spPr>
          <a:xfrm>
            <a:off x="5364088"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73" name="Textfeld 72"/>
          <p:cNvSpPr txBox="1"/>
          <p:nvPr/>
        </p:nvSpPr>
        <p:spPr>
          <a:xfrm>
            <a:off x="5566264"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Planbarkeit</a:t>
            </a:r>
            <a:endParaRPr lang="de-DE" sz="1600" b="1" dirty="0">
              <a:solidFill>
                <a:srgbClr val="0093D0"/>
              </a:solidFill>
            </a:endParaRPr>
          </a:p>
        </p:txBody>
      </p:sp>
      <p:sp>
        <p:nvSpPr>
          <p:cNvPr id="86" name="Rechteck 85"/>
          <p:cNvSpPr/>
          <p:nvPr/>
        </p:nvSpPr>
        <p:spPr>
          <a:xfrm>
            <a:off x="359496" y="189512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87" name="Textfeld 86"/>
          <p:cNvSpPr txBox="1"/>
          <p:nvPr/>
        </p:nvSpPr>
        <p:spPr>
          <a:xfrm>
            <a:off x="358978" y="205241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Flexibilität</a:t>
            </a:r>
            <a:endParaRPr lang="de-DE" sz="1600" b="1" dirty="0">
              <a:solidFill>
                <a:srgbClr val="0093D0"/>
              </a:solidFill>
            </a:endParaRPr>
          </a:p>
        </p:txBody>
      </p:sp>
      <p:sp>
        <p:nvSpPr>
          <p:cNvPr id="88" name="Inhaltsplatzhalter 1"/>
          <p:cNvSpPr txBox="1">
            <a:spLocks/>
          </p:cNvSpPr>
          <p:nvPr/>
        </p:nvSpPr>
        <p:spPr>
          <a:xfrm>
            <a:off x="1145109" y="3141828"/>
            <a:ext cx="2886795"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Flexibler Auszahlungsplan</a:t>
            </a:r>
            <a:endParaRPr lang="de-DE" sz="1600" b="1" dirty="0">
              <a:solidFill>
                <a:srgbClr val="002663"/>
              </a:solidFill>
            </a:endParaRPr>
          </a:p>
        </p:txBody>
      </p:sp>
      <p:sp>
        <p:nvSpPr>
          <p:cNvPr id="89" name="Inhaltsplatzhalter 1"/>
          <p:cNvSpPr txBox="1">
            <a:spLocks/>
          </p:cNvSpPr>
          <p:nvPr/>
        </p:nvSpPr>
        <p:spPr>
          <a:xfrm>
            <a:off x="1145109" y="3871268"/>
            <a:ext cx="2448272"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Startmanagement</a:t>
            </a:r>
            <a:endParaRPr lang="de-DE" sz="1600" b="1" dirty="0" smtClean="0">
              <a:solidFill>
                <a:srgbClr val="002663"/>
              </a:solidFill>
            </a:endParaRPr>
          </a:p>
        </p:txBody>
      </p:sp>
      <p:sp>
        <p:nvSpPr>
          <p:cNvPr id="90" name="Inhaltsplatzhalter 1"/>
          <p:cNvSpPr txBox="1">
            <a:spLocks/>
          </p:cNvSpPr>
          <p:nvPr/>
        </p:nvSpPr>
        <p:spPr>
          <a:xfrm>
            <a:off x="1145108" y="4588809"/>
            <a:ext cx="266627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Investmentintelligenz</a:t>
            </a:r>
            <a:endParaRPr lang="de-DE" sz="1600" b="1" dirty="0">
              <a:solidFill>
                <a:srgbClr val="002663"/>
              </a:solidFill>
            </a:endParaRPr>
          </a:p>
        </p:txBody>
      </p:sp>
      <p:sp>
        <p:nvSpPr>
          <p:cNvPr id="91" name="Inhaltsplatzhalter 1"/>
          <p:cNvSpPr txBox="1">
            <a:spLocks/>
          </p:cNvSpPr>
          <p:nvPr/>
        </p:nvSpPr>
        <p:spPr>
          <a:xfrm>
            <a:off x="1145108" y="5518092"/>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Einmalbeitragsprodukt</a:t>
            </a:r>
            <a:endParaRPr lang="de-DE" sz="1600" b="1" dirty="0">
              <a:solidFill>
                <a:srgbClr val="002663"/>
              </a:solidFill>
            </a:endParaRPr>
          </a:p>
        </p:txBody>
      </p:sp>
      <p:pic>
        <p:nvPicPr>
          <p:cNvPr id="93" name="Picture 3" descr="\\fileserver1.frankfur\homedir$\sld24r\WIN7PROFILE\Desktop\Ablage\Präsentationen\2017\Produktpräsentation WeitBlick\Icons\Startmanageme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902" y="3933916"/>
            <a:ext cx="300453" cy="307746"/>
          </a:xfrm>
          <a:prstGeom prst="rect">
            <a:avLst/>
          </a:prstGeom>
          <a:noFill/>
          <a:extLst>
            <a:ext uri="{909E8E84-426E-40DD-AFC4-6F175D3DCCD1}">
              <a14:hiddenFill xmlns:a14="http://schemas.microsoft.com/office/drawing/2010/main">
                <a:solidFill>
                  <a:srgbClr val="FFFFFF"/>
                </a:solidFill>
              </a14:hiddenFill>
            </a:ext>
          </a:extLst>
        </p:spPr>
      </p:pic>
      <p:sp>
        <p:nvSpPr>
          <p:cNvPr id="94" name="Rechteck 93"/>
          <p:cNvSpPr/>
          <p:nvPr/>
        </p:nvSpPr>
        <p:spPr>
          <a:xfrm>
            <a:off x="1145109" y="3388049"/>
            <a:ext cx="2342745" cy="184666"/>
          </a:xfrm>
          <a:prstGeom prst="rect">
            <a:avLst/>
          </a:prstGeom>
        </p:spPr>
        <p:txBody>
          <a:bodyPr wrap="square" lIns="0" tIns="0" rIns="0" bIns="0" anchor="b" anchorCtr="0">
            <a:spAutoFit/>
          </a:bodyPr>
          <a:lstStyle/>
          <a:p>
            <a:pPr marL="0" lvl="2"/>
            <a:r>
              <a:rPr lang="de-DE" sz="1200" dirty="0">
                <a:solidFill>
                  <a:srgbClr val="002663"/>
                </a:solidFill>
              </a:rPr>
              <a:t>zur Aufstockung der Rente</a:t>
            </a:r>
          </a:p>
        </p:txBody>
      </p:sp>
      <p:sp>
        <p:nvSpPr>
          <p:cNvPr id="96" name="Rechteck 95"/>
          <p:cNvSpPr/>
          <p:nvPr/>
        </p:nvSpPr>
        <p:spPr>
          <a:xfrm>
            <a:off x="1145109" y="4824567"/>
            <a:ext cx="2342745" cy="369332"/>
          </a:xfrm>
          <a:prstGeom prst="rect">
            <a:avLst/>
          </a:prstGeom>
        </p:spPr>
        <p:txBody>
          <a:bodyPr wrap="square" lIns="0" tIns="0" rIns="0" bIns="0" anchor="b" anchorCtr="0">
            <a:spAutoFit/>
          </a:bodyPr>
          <a:lstStyle/>
          <a:p>
            <a:pPr marL="0" lvl="2"/>
            <a:r>
              <a:rPr lang="de-DE" sz="1200" dirty="0">
                <a:solidFill>
                  <a:srgbClr val="002663"/>
                </a:solidFill>
              </a:rPr>
              <a:t>Chancen und Risiken abwägen,</a:t>
            </a:r>
          </a:p>
          <a:p>
            <a:pPr marL="0" lvl="2"/>
            <a:r>
              <a:rPr lang="de-DE" sz="1200" dirty="0">
                <a:solidFill>
                  <a:srgbClr val="002663"/>
                </a:solidFill>
              </a:rPr>
              <a:t>Sicherheit erreichen</a:t>
            </a:r>
          </a:p>
        </p:txBody>
      </p:sp>
      <p:sp>
        <p:nvSpPr>
          <p:cNvPr id="97" name="Rechteck 96"/>
          <p:cNvSpPr/>
          <p:nvPr/>
        </p:nvSpPr>
        <p:spPr>
          <a:xfrm>
            <a:off x="1145108" y="5769116"/>
            <a:ext cx="2342745" cy="184666"/>
          </a:xfrm>
          <a:prstGeom prst="rect">
            <a:avLst/>
          </a:prstGeom>
        </p:spPr>
        <p:txBody>
          <a:bodyPr wrap="square" lIns="0" tIns="0" rIns="0" bIns="0" anchor="b" anchorCtr="0">
            <a:spAutoFit/>
          </a:bodyPr>
          <a:lstStyle/>
          <a:p>
            <a:pPr marL="0" lvl="2"/>
            <a:r>
              <a:rPr lang="de-DE" sz="1200" dirty="0">
                <a:solidFill>
                  <a:srgbClr val="002663"/>
                </a:solidFill>
              </a:rPr>
              <a:t>ab 25.000 Euro</a:t>
            </a:r>
          </a:p>
        </p:txBody>
      </p:sp>
      <p:sp>
        <p:nvSpPr>
          <p:cNvPr id="98" name="Rechteck 97"/>
          <p:cNvSpPr/>
          <p:nvPr/>
        </p:nvSpPr>
        <p:spPr>
          <a:xfrm>
            <a:off x="1145109" y="4105785"/>
            <a:ext cx="2205207" cy="369332"/>
          </a:xfrm>
          <a:prstGeom prst="rect">
            <a:avLst/>
          </a:prstGeom>
        </p:spPr>
        <p:txBody>
          <a:bodyPr wrap="square" lIns="0" tIns="0" rIns="0" bIns="0" anchor="b" anchorCtr="0">
            <a:spAutoFit/>
          </a:bodyPr>
          <a:lstStyle/>
          <a:p>
            <a:pPr marL="0" lvl="2"/>
            <a:r>
              <a:rPr lang="de-DE" sz="1200" dirty="0">
                <a:solidFill>
                  <a:srgbClr val="002663"/>
                </a:solidFill>
              </a:rPr>
              <a:t>zur Verringerung des Risikos von Vermögensverlusten</a:t>
            </a:r>
          </a:p>
        </p:txBody>
      </p:sp>
      <p:pic>
        <p:nvPicPr>
          <p:cNvPr id="99" name="Picture 3" descr="\\fileserver1.frankfur\homedir$\sld24r\WIN7PROFILE\Desktop\Ablage\Präsentationen\2017\Produktpräsentation WeitBlick\Icons\Einmalbeitra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662" y="5446084"/>
            <a:ext cx="481947" cy="450515"/>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fileserver1.frankfur\homedir$\sld24r\WIN7PROFILE\Desktop\Ablage\Präsentationen\2017\Produktpräsentation WeitBlick\Icons\GepruefteFondsauswah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902" y="4559707"/>
            <a:ext cx="337469" cy="502794"/>
          </a:xfrm>
          <a:prstGeom prst="rect">
            <a:avLst/>
          </a:prstGeom>
          <a:noFill/>
          <a:extLst>
            <a:ext uri="{909E8E84-426E-40DD-AFC4-6F175D3DCCD1}">
              <a14:hiddenFill xmlns:a14="http://schemas.microsoft.com/office/drawing/2010/main">
                <a:solidFill>
                  <a:srgbClr val="FFFFFF"/>
                </a:solidFill>
              </a14:hiddenFill>
            </a:ext>
          </a:extLst>
        </p:spPr>
      </p:pic>
      <p:sp>
        <p:nvSpPr>
          <p:cNvPr id="101" name="Inhaltsplatzhalter 1"/>
          <p:cNvSpPr txBox="1">
            <a:spLocks/>
          </p:cNvSpPr>
          <p:nvPr/>
        </p:nvSpPr>
        <p:spPr>
          <a:xfrm>
            <a:off x="6127063" y="3149804"/>
            <a:ext cx="236538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Lange Laufzeit</a:t>
            </a:r>
          </a:p>
        </p:txBody>
      </p:sp>
      <p:sp>
        <p:nvSpPr>
          <p:cNvPr id="102" name="Rechteck 101"/>
          <p:cNvSpPr/>
          <p:nvPr/>
        </p:nvSpPr>
        <p:spPr>
          <a:xfrm>
            <a:off x="6127060" y="3385562"/>
            <a:ext cx="2342745" cy="369332"/>
          </a:xfrm>
          <a:prstGeom prst="rect">
            <a:avLst/>
          </a:prstGeom>
        </p:spPr>
        <p:txBody>
          <a:bodyPr wrap="square" lIns="0" tIns="0" rIns="0" bIns="0" anchor="b" anchorCtr="0">
            <a:spAutoFit/>
          </a:bodyPr>
          <a:lstStyle/>
          <a:p>
            <a:pPr marL="0" lvl="2"/>
            <a:r>
              <a:rPr lang="de-DE" sz="1200" dirty="0">
                <a:solidFill>
                  <a:srgbClr val="002663"/>
                </a:solidFill>
              </a:rPr>
              <a:t>langfristiges Investment in attraktiven Fonds</a:t>
            </a:r>
          </a:p>
        </p:txBody>
      </p:sp>
      <p:pic>
        <p:nvPicPr>
          <p:cNvPr id="103" name="Picture 2" descr="\\fileserver1.frankfur\homedir$\sld24r\WIN7PROFILE\Desktop\Ablage\Präsentationen\2017\Produktpräsentation WeitBlick\Icons\LangeLaufzeit.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53301" y="3141179"/>
            <a:ext cx="508505" cy="444942"/>
          </a:xfrm>
          <a:prstGeom prst="rect">
            <a:avLst/>
          </a:prstGeom>
          <a:noFill/>
          <a:extLst>
            <a:ext uri="{909E8E84-426E-40DD-AFC4-6F175D3DCCD1}">
              <a14:hiddenFill xmlns:a14="http://schemas.microsoft.com/office/drawing/2010/main">
                <a:solidFill>
                  <a:srgbClr val="FFFFFF"/>
                </a:solidFill>
              </a14:hiddenFill>
            </a:ext>
          </a:extLst>
        </p:spPr>
      </p:pic>
      <p:sp>
        <p:nvSpPr>
          <p:cNvPr id="104" name="Inhaltsplatzhalter 1"/>
          <p:cNvSpPr txBox="1">
            <a:spLocks/>
          </p:cNvSpPr>
          <p:nvPr/>
        </p:nvSpPr>
        <p:spPr>
          <a:xfrm>
            <a:off x="6127063" y="3871268"/>
            <a:ext cx="236538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Steuervorteile</a:t>
            </a:r>
            <a:endParaRPr lang="de-DE" sz="1600" b="1" dirty="0">
              <a:solidFill>
                <a:srgbClr val="002663"/>
              </a:solidFill>
            </a:endParaRPr>
          </a:p>
        </p:txBody>
      </p:sp>
      <p:sp>
        <p:nvSpPr>
          <p:cNvPr id="105" name="Rechteck 104"/>
          <p:cNvSpPr/>
          <p:nvPr/>
        </p:nvSpPr>
        <p:spPr>
          <a:xfrm>
            <a:off x="6127061" y="4068489"/>
            <a:ext cx="2313541" cy="184666"/>
          </a:xfrm>
          <a:prstGeom prst="rect">
            <a:avLst/>
          </a:prstGeom>
        </p:spPr>
        <p:txBody>
          <a:bodyPr wrap="square" lIns="0" tIns="0" rIns="0" bIns="0" anchor="b" anchorCtr="0">
            <a:spAutoFit/>
          </a:bodyPr>
          <a:lstStyle/>
          <a:p>
            <a:pPr marL="0" lvl="2"/>
            <a:r>
              <a:rPr lang="de-DE" sz="1200" dirty="0">
                <a:solidFill>
                  <a:srgbClr val="002663"/>
                </a:solidFill>
              </a:rPr>
              <a:t>einer Lebensversicherung</a:t>
            </a:r>
          </a:p>
        </p:txBody>
      </p:sp>
      <p:pic>
        <p:nvPicPr>
          <p:cNvPr id="106" name="Picture 5" descr="\\fileserver1.frankfur\homedir$\sld24r\WIN7PROFILE\Desktop\Ablage\Präsentationen\2017\Produktpräsentation WeitBlick\Icons\Steuervorteil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19100" y="3919638"/>
            <a:ext cx="413201" cy="354173"/>
          </a:xfrm>
          <a:prstGeom prst="rect">
            <a:avLst/>
          </a:prstGeom>
          <a:noFill/>
          <a:extLst>
            <a:ext uri="{909E8E84-426E-40DD-AFC4-6F175D3DCCD1}">
              <a14:hiddenFill xmlns:a14="http://schemas.microsoft.com/office/drawing/2010/main">
                <a:solidFill>
                  <a:srgbClr val="FFFFFF"/>
                </a:solidFill>
              </a14:hiddenFill>
            </a:ext>
          </a:extLst>
        </p:spPr>
      </p:pic>
      <p:sp>
        <p:nvSpPr>
          <p:cNvPr id="107" name="Inhaltsplatzhalter 1"/>
          <p:cNvSpPr txBox="1">
            <a:spLocks/>
          </p:cNvSpPr>
          <p:nvPr/>
        </p:nvSpPr>
        <p:spPr>
          <a:xfrm>
            <a:off x="6127058" y="4588808"/>
            <a:ext cx="1901321" cy="492443"/>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Hinterbliebenen-  </a:t>
            </a:r>
            <a:r>
              <a:rPr lang="de-DE" sz="1600" b="1" dirty="0" err="1" smtClean="0">
                <a:solidFill>
                  <a:srgbClr val="002663"/>
                </a:solidFill>
              </a:rPr>
              <a:t>absicherung</a:t>
            </a:r>
            <a:endParaRPr lang="de-DE" sz="1600" b="1" dirty="0">
              <a:solidFill>
                <a:srgbClr val="002663"/>
              </a:solidFill>
            </a:endParaRPr>
          </a:p>
        </p:txBody>
      </p:sp>
      <p:pic>
        <p:nvPicPr>
          <p:cNvPr id="108" name="Picture 4" descr="\\fileserver1.frankfur\homedir$\sld24r\WIN7PROFILE\Desktop\Ablage\Präsentationen\2017\Produktpräsentation WeitBlick\Icons\Todesfallschutz.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66264" y="4624487"/>
            <a:ext cx="324316" cy="373233"/>
          </a:xfrm>
          <a:prstGeom prst="rect">
            <a:avLst/>
          </a:prstGeom>
          <a:noFill/>
          <a:extLst>
            <a:ext uri="{909E8E84-426E-40DD-AFC4-6F175D3DCCD1}">
              <a14:hiddenFill xmlns:a14="http://schemas.microsoft.com/office/drawing/2010/main">
                <a:solidFill>
                  <a:srgbClr val="FFFFFF"/>
                </a:solidFill>
              </a14:hiddenFill>
            </a:ext>
          </a:extLst>
        </p:spPr>
      </p:pic>
      <p:sp>
        <p:nvSpPr>
          <p:cNvPr id="109" name="Rechteck 108"/>
          <p:cNvSpPr/>
          <p:nvPr/>
        </p:nvSpPr>
        <p:spPr>
          <a:xfrm>
            <a:off x="6127060" y="5081251"/>
            <a:ext cx="2365385" cy="184666"/>
          </a:xfrm>
          <a:prstGeom prst="rect">
            <a:avLst/>
          </a:prstGeom>
        </p:spPr>
        <p:txBody>
          <a:bodyPr wrap="square" lIns="0" tIns="0" rIns="0" bIns="0" anchor="b" anchorCtr="0">
            <a:spAutoFit/>
          </a:bodyPr>
          <a:lstStyle/>
          <a:p>
            <a:pPr marL="0" lvl="2"/>
            <a:r>
              <a:rPr lang="de-DE" sz="1200" dirty="0">
                <a:solidFill>
                  <a:srgbClr val="002663"/>
                </a:solidFill>
              </a:rPr>
              <a:t>durch integrierten Todesfallschutz</a:t>
            </a:r>
          </a:p>
        </p:txBody>
      </p:sp>
      <p:pic>
        <p:nvPicPr>
          <p:cNvPr id="110" name="Picture 2" descr="\\fileserver1.frankfur\homedir$\sld24r\WIN7PROFILE\Desktop\Ablage\Präsentationen\2017\Produktpräsentation WeitBlick\Icons\Vermoegensuebertragung.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71448" y="5496109"/>
            <a:ext cx="508505" cy="255731"/>
          </a:xfrm>
          <a:prstGeom prst="rect">
            <a:avLst/>
          </a:prstGeom>
          <a:noFill/>
          <a:extLst>
            <a:ext uri="{909E8E84-426E-40DD-AFC4-6F175D3DCCD1}">
              <a14:hiddenFill xmlns:a14="http://schemas.microsoft.com/office/drawing/2010/main">
                <a:solidFill>
                  <a:srgbClr val="FFFFFF"/>
                </a:solidFill>
              </a14:hiddenFill>
            </a:ext>
          </a:extLst>
        </p:spPr>
      </p:pic>
      <p:sp>
        <p:nvSpPr>
          <p:cNvPr id="111" name="Inhaltsplatzhalter 1"/>
          <p:cNvSpPr txBox="1">
            <a:spLocks/>
          </p:cNvSpPr>
          <p:nvPr/>
        </p:nvSpPr>
        <p:spPr>
          <a:xfrm>
            <a:off x="6127063" y="5496109"/>
            <a:ext cx="2448272"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Vermögensübertragung</a:t>
            </a:r>
            <a:endParaRPr lang="de-DE" sz="1600" b="1" dirty="0">
              <a:solidFill>
                <a:srgbClr val="002663"/>
              </a:solidFill>
            </a:endParaRPr>
          </a:p>
        </p:txBody>
      </p:sp>
      <p:sp>
        <p:nvSpPr>
          <p:cNvPr id="112" name="Rechteck 111"/>
          <p:cNvSpPr/>
          <p:nvPr/>
        </p:nvSpPr>
        <p:spPr>
          <a:xfrm>
            <a:off x="6127061" y="5730626"/>
            <a:ext cx="2342745" cy="184666"/>
          </a:xfrm>
          <a:prstGeom prst="rect">
            <a:avLst/>
          </a:prstGeom>
        </p:spPr>
        <p:txBody>
          <a:bodyPr wrap="square" lIns="0" tIns="0" rIns="0" bIns="0" anchor="b" anchorCtr="0">
            <a:spAutoFit/>
          </a:bodyPr>
          <a:lstStyle/>
          <a:p>
            <a:pPr marL="0" lvl="2"/>
            <a:r>
              <a:rPr lang="de-DE" sz="1200" dirty="0">
                <a:solidFill>
                  <a:srgbClr val="002663"/>
                </a:solidFill>
              </a:rPr>
              <a:t>mit Family-Option</a:t>
            </a:r>
          </a:p>
        </p:txBody>
      </p:sp>
      <p:pic>
        <p:nvPicPr>
          <p:cNvPr id="32" name="Picture 2" descr="\\fileserver1.frankfur\homedir$\sld24r\WIN7PROFILE\Desktop\Ablage\Präsentationen\2017\Produktpräsentation WeitBlick\Icons\Auszahlplan.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8888" y="3068960"/>
            <a:ext cx="374483" cy="409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561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fileserver1.frankfur\homedir$\sld24r\WIN7PROFILE\Desktop\Ablage\Präsentationen\2017\Produktpräsentation WeitBlick\Bilder\iStock-62528090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7503"/>
          <a:stretch/>
        </p:blipFill>
        <p:spPr bwMode="auto">
          <a:xfrm>
            <a:off x="0" y="1303200"/>
            <a:ext cx="9144000" cy="5654192"/>
          </a:xfrm>
          <a:prstGeom prst="rect">
            <a:avLst/>
          </a:prstGeom>
          <a:noFill/>
          <a:extLst>
            <a:ext uri="{909E8E84-426E-40DD-AFC4-6F175D3DCCD1}">
              <a14:hiddenFill xmlns:a14="http://schemas.microsoft.com/office/drawing/2010/main">
                <a:solidFill>
                  <a:srgbClr val="FFFFFF"/>
                </a:solidFill>
              </a14:hiddenFill>
            </a:ext>
          </a:extLst>
        </p:spPr>
      </p:pic>
      <p:sp>
        <p:nvSpPr>
          <p:cNvPr id="8" name="Textplatzhalter 15"/>
          <p:cNvSpPr txBox="1">
            <a:spLocks/>
          </p:cNvSpPr>
          <p:nvPr/>
        </p:nvSpPr>
        <p:spPr>
          <a:xfrm>
            <a:off x="0" y="3068960"/>
            <a:ext cx="7020272" cy="1468800"/>
          </a:xfrm>
          <a:custGeom>
            <a:avLst/>
            <a:gdLst>
              <a:gd name="connsiteX0" fmla="*/ 0 w 6552000"/>
              <a:gd name="connsiteY0" fmla="*/ 0 h 1468800"/>
              <a:gd name="connsiteX1" fmla="*/ 157118 w 6552000"/>
              <a:gd name="connsiteY1" fmla="*/ 0 h 1468800"/>
              <a:gd name="connsiteX2" fmla="*/ 2659062 w 6552000"/>
              <a:gd name="connsiteY2" fmla="*/ 0 h 1468800"/>
              <a:gd name="connsiteX3" fmla="*/ 6394882 w 6552000"/>
              <a:gd name="connsiteY3" fmla="*/ 0 h 1468800"/>
              <a:gd name="connsiteX4" fmla="*/ 6552000 w 6552000"/>
              <a:gd name="connsiteY4" fmla="*/ 0 h 1468800"/>
              <a:gd name="connsiteX5" fmla="*/ 6552000 w 6552000"/>
              <a:gd name="connsiteY5" fmla="*/ 157118 h 1468800"/>
              <a:gd name="connsiteX6" fmla="*/ 6552000 w 6552000"/>
              <a:gd name="connsiteY6" fmla="*/ 652824 h 1468800"/>
              <a:gd name="connsiteX7" fmla="*/ 6552000 w 6552000"/>
              <a:gd name="connsiteY7" fmla="*/ 1311682 h 1468800"/>
              <a:gd name="connsiteX8" fmla="*/ 6394882 w 6552000"/>
              <a:gd name="connsiteY8" fmla="*/ 1468800 h 1468800"/>
              <a:gd name="connsiteX9" fmla="*/ 2659062 w 6552000"/>
              <a:gd name="connsiteY9" fmla="*/ 1468800 h 1468800"/>
              <a:gd name="connsiteX10" fmla="*/ 157118 w 6552000"/>
              <a:gd name="connsiteY10" fmla="*/ 1468800 h 1468800"/>
              <a:gd name="connsiteX11" fmla="*/ 0 w 6552000"/>
              <a:gd name="connsiteY11" fmla="*/ 1468800 h 1468800"/>
              <a:gd name="connsiteX12" fmla="*/ 0 w 6552000"/>
              <a:gd name="connsiteY12" fmla="*/ 1311682 h 1468800"/>
              <a:gd name="connsiteX13" fmla="*/ 0 w 6552000"/>
              <a:gd name="connsiteY13" fmla="*/ 652824 h 1468800"/>
              <a:gd name="connsiteX14" fmla="*/ 0 w 6552000"/>
              <a:gd name="connsiteY14" fmla="*/ 157118 h 146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000" h="1468800">
                <a:moveTo>
                  <a:pt x="0" y="0"/>
                </a:moveTo>
                <a:lnTo>
                  <a:pt x="157118" y="0"/>
                </a:lnTo>
                <a:lnTo>
                  <a:pt x="2659062" y="0"/>
                </a:lnTo>
                <a:lnTo>
                  <a:pt x="6394882" y="0"/>
                </a:lnTo>
                <a:lnTo>
                  <a:pt x="6552000" y="0"/>
                </a:lnTo>
                <a:lnTo>
                  <a:pt x="6552000" y="157118"/>
                </a:lnTo>
                <a:lnTo>
                  <a:pt x="6552000" y="652824"/>
                </a:lnTo>
                <a:lnTo>
                  <a:pt x="6552000" y="1311682"/>
                </a:lnTo>
                <a:cubicBezTo>
                  <a:pt x="6552000" y="1398456"/>
                  <a:pt x="6481656" y="1468800"/>
                  <a:pt x="6394882" y="1468800"/>
                </a:cubicBezTo>
                <a:lnTo>
                  <a:pt x="2659062" y="1468800"/>
                </a:lnTo>
                <a:lnTo>
                  <a:pt x="157118" y="1468800"/>
                </a:lnTo>
                <a:lnTo>
                  <a:pt x="0" y="1468800"/>
                </a:lnTo>
                <a:lnTo>
                  <a:pt x="0" y="1311682"/>
                </a:lnTo>
                <a:lnTo>
                  <a:pt x="0" y="652824"/>
                </a:lnTo>
                <a:lnTo>
                  <a:pt x="0" y="157118"/>
                </a:lnTo>
                <a:close/>
              </a:path>
            </a:pathLst>
          </a:custGeom>
          <a:solidFill>
            <a:sysClr val="window" lastClr="FFFFFF">
              <a:alpha val="80000"/>
            </a:sysClr>
          </a:solidFill>
          <a:effectLst/>
        </p:spPr>
        <p:txBody>
          <a:bodyPr vert="horz" wrap="square" lIns="450000" tIns="45720" rIns="91440" bIns="45720" rtlCol="0" anchor="ctr" anchorCtr="0">
            <a:noAutofit/>
          </a:bodyPr>
          <a:lstStyle>
            <a:lvl1pPr marL="0" indent="0" algn="l" defTabSz="914400" rtl="0" eaLnBrk="1" latinLnBrk="0" hangingPunct="1">
              <a:lnSpc>
                <a:spcPct val="100000"/>
              </a:lnSpc>
              <a:spcBef>
                <a:spcPts val="0"/>
              </a:spcBef>
              <a:buFont typeface="Arial" panose="020B0604020202020204" pitchFamily="34" charset="0"/>
              <a:buNone/>
              <a:defRPr sz="2800" b="1" kern="600" baseline="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800" b="1" kern="600" baseline="0">
                <a:solidFill>
                  <a:srgbClr val="0093D0"/>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smtClean="0"/>
              <a:t>Unser Konzept für Mehr.</a:t>
            </a:r>
            <a:endParaRPr lang="de-DE" dirty="0"/>
          </a:p>
          <a:p>
            <a:r>
              <a:rPr lang="de-DE" dirty="0" smtClean="0">
                <a:solidFill>
                  <a:srgbClr val="0093D0"/>
                </a:solidFill>
              </a:rPr>
              <a:t>Profitieren Sie Morgen, von dem was Sie heute beginnen. </a:t>
            </a:r>
            <a:endParaRPr lang="de-DE" dirty="0">
              <a:solidFill>
                <a:srgbClr val="0093D0"/>
              </a:solidFill>
            </a:endParaRPr>
          </a:p>
        </p:txBody>
      </p:sp>
    </p:spTree>
    <p:extLst>
      <p:ext uri="{BB962C8B-B14F-4D97-AF65-F5344CB8AC3E}">
        <p14:creationId xmlns:p14="http://schemas.microsoft.com/office/powerpoint/2010/main" val="184485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descr="boag_background_patt#C31560-smal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58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4515" name="Picture 2" descr="Standard life white"/>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 y="5662613"/>
            <a:ext cx="2973388"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4516" name="Rectangle 3"/>
          <p:cNvSpPr>
            <a:spLocks noGrp="1" noChangeArrowheads="1"/>
          </p:cNvSpPr>
          <p:nvPr>
            <p:ph type="title"/>
          </p:nvPr>
        </p:nvSpPr>
        <p:spPr>
          <a:xfrm>
            <a:off x="539750" y="2490788"/>
            <a:ext cx="7770813" cy="1109662"/>
          </a:xfrm>
        </p:spPr>
        <p:txBody>
          <a:bodyPr lIns="0" tIns="0" rIns="0" bIns="0" anchor="t"/>
          <a:lstStyle/>
          <a:p>
            <a:pPr defTabSz="885825" eaLnBrk="1"/>
            <a:r>
              <a:rPr lang="de-DE" altLang="de-DE" b="1" dirty="0" smtClean="0">
                <a:solidFill>
                  <a:srgbClr val="FFFFFF"/>
                </a:solidFill>
                <a:latin typeface="Arial" pitchFamily="34" charset="0"/>
                <a:cs typeface="Arial" pitchFamily="34" charset="0"/>
                <a:sym typeface="Arial" pitchFamily="34" charset="0"/>
              </a:rPr>
              <a:t>Vielen Dank für Ihre Aufmerksamkeit. </a:t>
            </a:r>
            <a:r>
              <a:rPr lang="de-DE" altLang="de-DE" sz="3900" b="1" dirty="0" smtClean="0">
                <a:solidFill>
                  <a:srgbClr val="FFC000"/>
                </a:solidFill>
                <a:latin typeface="Arial" pitchFamily="34" charset="0"/>
                <a:cs typeface="Arial" pitchFamily="34" charset="0"/>
                <a:sym typeface="Arial" pitchFamily="34" charset="0"/>
              </a:rPr>
              <a:t/>
            </a:r>
            <a:br>
              <a:rPr lang="de-DE" altLang="de-DE" sz="3900" b="1" dirty="0" smtClean="0">
                <a:solidFill>
                  <a:srgbClr val="FFC000"/>
                </a:solidFill>
                <a:latin typeface="Arial" pitchFamily="34" charset="0"/>
                <a:cs typeface="Arial" pitchFamily="34" charset="0"/>
                <a:sym typeface="Arial" pitchFamily="34" charset="0"/>
              </a:rPr>
            </a:br>
            <a:r>
              <a:rPr lang="de-DE" altLang="de-DE" sz="3900" b="1" dirty="0" smtClean="0">
                <a:solidFill>
                  <a:srgbClr val="FFC000"/>
                </a:solidFill>
                <a:latin typeface="Arial" pitchFamily="34" charset="0"/>
                <a:cs typeface="Arial" pitchFamily="34" charset="0"/>
                <a:sym typeface="Arial" pitchFamily="34" charset="0"/>
              </a:rPr>
              <a:t/>
            </a:r>
            <a:br>
              <a:rPr lang="de-DE" altLang="de-DE" sz="3900" b="1" dirty="0" smtClean="0">
                <a:solidFill>
                  <a:srgbClr val="FFC000"/>
                </a:solidFill>
                <a:latin typeface="Arial" pitchFamily="34" charset="0"/>
                <a:cs typeface="Arial" pitchFamily="34" charset="0"/>
                <a:sym typeface="Arial" pitchFamily="34" charset="0"/>
              </a:rPr>
            </a:br>
            <a:r>
              <a:rPr lang="de-DE" altLang="de-DE" sz="2000" b="1" dirty="0" smtClean="0">
                <a:solidFill>
                  <a:srgbClr val="FFC000"/>
                </a:solidFill>
                <a:latin typeface="Arial" pitchFamily="34" charset="0"/>
                <a:cs typeface="Arial" pitchFamily="34" charset="0"/>
                <a:sym typeface="Arial" pitchFamily="34" charset="0"/>
              </a:rPr>
              <a:t>Ihr</a:t>
            </a:r>
            <a:r>
              <a:rPr lang="de-DE" altLang="de-DE" sz="2800" b="1" dirty="0" smtClean="0">
                <a:solidFill>
                  <a:srgbClr val="FFC000"/>
                </a:solidFill>
                <a:latin typeface="Arial" pitchFamily="34" charset="0"/>
                <a:cs typeface="Arial" pitchFamily="34" charset="0"/>
                <a:sym typeface="Arial" pitchFamily="34" charset="0"/>
              </a:rPr>
              <a:t/>
            </a:r>
            <a:br>
              <a:rPr lang="de-DE" altLang="de-DE" sz="2800" b="1" dirty="0" smtClean="0">
                <a:solidFill>
                  <a:srgbClr val="FFC000"/>
                </a:solidFill>
                <a:latin typeface="Arial" pitchFamily="34" charset="0"/>
                <a:cs typeface="Arial" pitchFamily="34" charset="0"/>
                <a:sym typeface="Arial" pitchFamily="34" charset="0"/>
              </a:rPr>
            </a:br>
            <a:r>
              <a:rPr lang="de-DE" altLang="de-DE" sz="2800" b="1" dirty="0" smtClean="0">
                <a:solidFill>
                  <a:srgbClr val="FFC000"/>
                </a:solidFill>
                <a:latin typeface="Arial" pitchFamily="34" charset="0"/>
                <a:cs typeface="Arial" pitchFamily="34" charset="0"/>
                <a:sym typeface="Arial" pitchFamily="34" charset="0"/>
              </a:rPr>
              <a:t/>
            </a:r>
            <a:br>
              <a:rPr lang="de-DE" altLang="de-DE" sz="2800" b="1" dirty="0" smtClean="0">
                <a:solidFill>
                  <a:srgbClr val="FFC000"/>
                </a:solidFill>
                <a:latin typeface="Arial" pitchFamily="34" charset="0"/>
                <a:cs typeface="Arial" pitchFamily="34" charset="0"/>
                <a:sym typeface="Arial" pitchFamily="34" charset="0"/>
              </a:rPr>
            </a:br>
            <a:r>
              <a:rPr lang="de-DE" altLang="de-DE" sz="2000" b="1" dirty="0" smtClean="0">
                <a:solidFill>
                  <a:srgbClr val="FFC000"/>
                </a:solidFill>
                <a:latin typeface="Arial" pitchFamily="34" charset="0"/>
                <a:cs typeface="Arial" pitchFamily="34" charset="0"/>
                <a:sym typeface="Arial" pitchFamily="34" charset="0"/>
              </a:rPr>
              <a:t>Lars Beckmann</a:t>
            </a:r>
            <a:br>
              <a:rPr lang="de-DE" altLang="de-DE" sz="2000" b="1" dirty="0" smtClean="0">
                <a:solidFill>
                  <a:srgbClr val="FFC000"/>
                </a:solidFill>
                <a:latin typeface="Arial" pitchFamily="34" charset="0"/>
                <a:cs typeface="Arial" pitchFamily="34" charset="0"/>
                <a:sym typeface="Arial" pitchFamily="34" charset="0"/>
              </a:rPr>
            </a:br>
            <a:r>
              <a:rPr lang="de-DE" altLang="de-DE" sz="1400" b="1" dirty="0" smtClean="0">
                <a:solidFill>
                  <a:srgbClr val="FFC000"/>
                </a:solidFill>
                <a:latin typeface="Arial" pitchFamily="34" charset="0"/>
                <a:cs typeface="Arial" pitchFamily="34" charset="0"/>
                <a:sym typeface="Arial" pitchFamily="34" charset="0"/>
              </a:rPr>
              <a:t/>
            </a:r>
            <a:br>
              <a:rPr lang="de-DE" altLang="de-DE" sz="1400" b="1" dirty="0" smtClean="0">
                <a:solidFill>
                  <a:srgbClr val="FFC000"/>
                </a:solidFill>
                <a:latin typeface="Arial" pitchFamily="34" charset="0"/>
                <a:cs typeface="Arial" pitchFamily="34" charset="0"/>
                <a:sym typeface="Arial" pitchFamily="34" charset="0"/>
              </a:rPr>
            </a:br>
            <a:r>
              <a:rPr lang="de-DE" altLang="de-DE" sz="1400" b="1" dirty="0" smtClean="0">
                <a:solidFill>
                  <a:srgbClr val="FFC000"/>
                </a:solidFill>
                <a:latin typeface="Arial" pitchFamily="34" charset="0"/>
                <a:cs typeface="Arial" pitchFamily="34" charset="0"/>
                <a:sym typeface="Arial" pitchFamily="34" charset="0"/>
              </a:rPr>
              <a:t>069/ 66572-1713</a:t>
            </a:r>
            <a:br>
              <a:rPr lang="de-DE" altLang="de-DE" sz="1400" b="1" dirty="0" smtClean="0">
                <a:solidFill>
                  <a:srgbClr val="FFC000"/>
                </a:solidFill>
                <a:latin typeface="Arial" pitchFamily="34" charset="0"/>
                <a:cs typeface="Arial" pitchFamily="34" charset="0"/>
                <a:sym typeface="Arial" pitchFamily="34" charset="0"/>
              </a:rPr>
            </a:br>
            <a:r>
              <a:rPr lang="de-DE" altLang="de-DE" sz="1400" b="1" dirty="0" smtClean="0">
                <a:solidFill>
                  <a:srgbClr val="FFC000"/>
                </a:solidFill>
                <a:latin typeface="Arial" pitchFamily="34" charset="0"/>
                <a:cs typeface="Arial" pitchFamily="34" charset="0"/>
                <a:sym typeface="Arial" pitchFamily="34" charset="0"/>
              </a:rPr>
              <a:t>Lars.Beckmann@standardlife.de</a:t>
            </a:r>
            <a:r>
              <a:rPr lang="de-DE" altLang="de-DE" sz="3900" b="1" dirty="0" smtClean="0">
                <a:solidFill>
                  <a:srgbClr val="FFFFFF"/>
                </a:solidFill>
                <a:latin typeface="Arial" pitchFamily="34" charset="0"/>
                <a:cs typeface="Arial" pitchFamily="34" charset="0"/>
                <a:sym typeface="Arial" pitchFamily="34" charset="0"/>
              </a:rPr>
              <a:t/>
            </a:r>
            <a:br>
              <a:rPr lang="de-DE" altLang="de-DE" sz="3900" b="1" dirty="0" smtClean="0">
                <a:solidFill>
                  <a:srgbClr val="FFFFFF"/>
                </a:solidFill>
                <a:latin typeface="Arial" pitchFamily="34" charset="0"/>
                <a:cs typeface="Arial" pitchFamily="34" charset="0"/>
                <a:sym typeface="Arial" pitchFamily="34" charset="0"/>
              </a:rPr>
            </a:br>
            <a:r>
              <a:rPr lang="de-DE" altLang="de-DE" sz="3900" b="1" dirty="0" smtClean="0">
                <a:solidFill>
                  <a:srgbClr val="FFFFFF"/>
                </a:solidFill>
                <a:latin typeface="Arial" pitchFamily="34" charset="0"/>
                <a:cs typeface="Arial" pitchFamily="34" charset="0"/>
                <a:sym typeface="Arial" pitchFamily="34" charset="0"/>
              </a:rPr>
              <a:t/>
            </a:r>
            <a:br>
              <a:rPr lang="de-DE" altLang="de-DE" sz="3900" b="1" dirty="0" smtClean="0">
                <a:solidFill>
                  <a:srgbClr val="FFFFFF"/>
                </a:solidFill>
                <a:latin typeface="Arial" pitchFamily="34" charset="0"/>
                <a:cs typeface="Arial" pitchFamily="34" charset="0"/>
                <a:sym typeface="Arial" pitchFamily="34" charset="0"/>
              </a:rPr>
            </a:br>
            <a:endParaRPr lang="de-DE" altLang="de-DE" dirty="0" smtClean="0"/>
          </a:p>
        </p:txBody>
      </p:sp>
    </p:spTree>
    <p:extLst>
      <p:ext uri="{BB962C8B-B14F-4D97-AF65-F5344CB8AC3E}">
        <p14:creationId xmlns:p14="http://schemas.microsoft.com/office/powerpoint/2010/main" val="138850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3" descr="\\fileserver1.frankfur\homedir$\sld24r\WIN7PROFILE\Desktop\Ablage\Präsentationen\2017\Produktpräsentation WeitBlick\Bilder\iStock-52315854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38" t="11543" b="1957"/>
          <a:stretch/>
        </p:blipFill>
        <p:spPr bwMode="auto">
          <a:xfrm>
            <a:off x="0" y="1303199"/>
            <a:ext cx="9179969" cy="5654194"/>
          </a:xfrm>
          <a:prstGeom prst="rect">
            <a:avLst/>
          </a:prstGeom>
          <a:noFill/>
          <a:extLst>
            <a:ext uri="{909E8E84-426E-40DD-AFC4-6F175D3DCCD1}">
              <a14:hiddenFill xmlns:a14="http://schemas.microsoft.com/office/drawing/2010/main">
                <a:solidFill>
                  <a:srgbClr val="FFFFFF"/>
                </a:solidFill>
              </a14:hiddenFill>
            </a:ext>
          </a:extLst>
        </p:spPr>
      </p:pic>
      <p:sp>
        <p:nvSpPr>
          <p:cNvPr id="46" name="Rechteck 45"/>
          <p:cNvSpPr/>
          <p:nvPr/>
        </p:nvSpPr>
        <p:spPr>
          <a:xfrm>
            <a:off x="358979" y="1894269"/>
            <a:ext cx="8463132" cy="447205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32" name="Textplatzhalter 2"/>
          <p:cNvSpPr txBox="1">
            <a:spLocks/>
          </p:cNvSpPr>
          <p:nvPr/>
        </p:nvSpPr>
        <p:spPr>
          <a:xfrm>
            <a:off x="358979" y="2924944"/>
            <a:ext cx="8463133" cy="1259792"/>
          </a:xfrm>
          <a:custGeom>
            <a:avLst/>
            <a:gdLst>
              <a:gd name="connsiteX0" fmla="*/ 0 w 6552000"/>
              <a:gd name="connsiteY0" fmla="*/ 0 h 1468800"/>
              <a:gd name="connsiteX1" fmla="*/ 157118 w 6552000"/>
              <a:gd name="connsiteY1" fmla="*/ 0 h 1468800"/>
              <a:gd name="connsiteX2" fmla="*/ 2659062 w 6552000"/>
              <a:gd name="connsiteY2" fmla="*/ 0 h 1468800"/>
              <a:gd name="connsiteX3" fmla="*/ 6394882 w 6552000"/>
              <a:gd name="connsiteY3" fmla="*/ 0 h 1468800"/>
              <a:gd name="connsiteX4" fmla="*/ 6552000 w 6552000"/>
              <a:gd name="connsiteY4" fmla="*/ 0 h 1468800"/>
              <a:gd name="connsiteX5" fmla="*/ 6552000 w 6552000"/>
              <a:gd name="connsiteY5" fmla="*/ 157118 h 1468800"/>
              <a:gd name="connsiteX6" fmla="*/ 6552000 w 6552000"/>
              <a:gd name="connsiteY6" fmla="*/ 652824 h 1468800"/>
              <a:gd name="connsiteX7" fmla="*/ 6552000 w 6552000"/>
              <a:gd name="connsiteY7" fmla="*/ 1311682 h 1468800"/>
              <a:gd name="connsiteX8" fmla="*/ 6394882 w 6552000"/>
              <a:gd name="connsiteY8" fmla="*/ 1468800 h 1468800"/>
              <a:gd name="connsiteX9" fmla="*/ 2659062 w 6552000"/>
              <a:gd name="connsiteY9" fmla="*/ 1468800 h 1468800"/>
              <a:gd name="connsiteX10" fmla="*/ 157118 w 6552000"/>
              <a:gd name="connsiteY10" fmla="*/ 1468800 h 1468800"/>
              <a:gd name="connsiteX11" fmla="*/ 0 w 6552000"/>
              <a:gd name="connsiteY11" fmla="*/ 1468800 h 1468800"/>
              <a:gd name="connsiteX12" fmla="*/ 0 w 6552000"/>
              <a:gd name="connsiteY12" fmla="*/ 1311682 h 1468800"/>
              <a:gd name="connsiteX13" fmla="*/ 0 w 6552000"/>
              <a:gd name="connsiteY13" fmla="*/ 652824 h 1468800"/>
              <a:gd name="connsiteX14" fmla="*/ 0 w 6552000"/>
              <a:gd name="connsiteY14" fmla="*/ 157118 h 146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000" h="1468800">
                <a:moveTo>
                  <a:pt x="0" y="0"/>
                </a:moveTo>
                <a:lnTo>
                  <a:pt x="157118" y="0"/>
                </a:lnTo>
                <a:lnTo>
                  <a:pt x="2659062" y="0"/>
                </a:lnTo>
                <a:lnTo>
                  <a:pt x="6394882" y="0"/>
                </a:lnTo>
                <a:lnTo>
                  <a:pt x="6552000" y="0"/>
                </a:lnTo>
                <a:lnTo>
                  <a:pt x="6552000" y="157118"/>
                </a:lnTo>
                <a:lnTo>
                  <a:pt x="6552000" y="652824"/>
                </a:lnTo>
                <a:lnTo>
                  <a:pt x="6552000" y="1311682"/>
                </a:lnTo>
                <a:cubicBezTo>
                  <a:pt x="6552000" y="1398456"/>
                  <a:pt x="6481656" y="1468800"/>
                  <a:pt x="6394882" y="1468800"/>
                </a:cubicBezTo>
                <a:lnTo>
                  <a:pt x="2659062" y="1468800"/>
                </a:lnTo>
                <a:lnTo>
                  <a:pt x="157118" y="1468800"/>
                </a:lnTo>
                <a:lnTo>
                  <a:pt x="0" y="1468800"/>
                </a:lnTo>
                <a:lnTo>
                  <a:pt x="0" y="1311682"/>
                </a:lnTo>
                <a:lnTo>
                  <a:pt x="0" y="652824"/>
                </a:lnTo>
                <a:lnTo>
                  <a:pt x="0" y="157118"/>
                </a:lnTo>
                <a:close/>
              </a:path>
            </a:pathLst>
          </a:custGeom>
          <a:noFill/>
          <a:effectLst/>
        </p:spPr>
        <p:txBody>
          <a:bodyPr vert="horz" wrap="square" lIns="90000" tIns="45720" rIns="91440" bIns="45720" rtlCol="0" anchor="t" anchorCtr="0">
            <a:noAutofit/>
          </a:bodyPr>
          <a:lstStyle>
            <a:lvl1pPr marL="0" indent="0" algn="l" defTabSz="914400" rtl="0" eaLnBrk="1" latinLnBrk="0" hangingPunct="1">
              <a:lnSpc>
                <a:spcPct val="100000"/>
              </a:lnSpc>
              <a:spcBef>
                <a:spcPts val="0"/>
              </a:spcBef>
              <a:buFontTx/>
              <a:buNone/>
              <a:defRPr sz="2800" b="1" kern="600" baseline="0">
                <a:solidFill>
                  <a:srgbClr val="0093D0"/>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Tx/>
              <a:buNone/>
              <a:defRPr sz="2800" b="1" kern="600" baseline="0">
                <a:solidFill>
                  <a:srgbClr val="0093D0"/>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90000"/>
              </a:lnSpc>
              <a:spcBef>
                <a:spcPts val="500"/>
              </a:spcBef>
              <a:buFontTx/>
              <a:buNone/>
              <a:defRPr sz="2800" b="1"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90000"/>
              </a:lnSpc>
              <a:spcBef>
                <a:spcPts val="500"/>
              </a:spcBef>
              <a:buFontTx/>
              <a:buNone/>
              <a:defRPr sz="2800" b="1"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90000"/>
              </a:lnSpc>
              <a:spcBef>
                <a:spcPts val="500"/>
              </a:spcBef>
              <a:buFontTx/>
              <a:buNone/>
              <a:defRPr sz="2800" b="1"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de-DE" sz="3600" b="0" dirty="0" smtClean="0"/>
              <a:t>Viele Kunden </a:t>
            </a:r>
            <a:r>
              <a:rPr lang="de-DE" sz="3600" b="0" dirty="0"/>
              <a:t>sind mit ihrer heutigen </a:t>
            </a:r>
            <a:r>
              <a:rPr lang="de-DE" sz="3600" b="0" dirty="0" smtClean="0"/>
              <a:t>Anlage nicht glücklich. Aber sie sind </a:t>
            </a:r>
            <a:r>
              <a:rPr lang="de-DE" sz="3600" dirty="0" smtClean="0"/>
              <a:t>nicht unglücklich genug,  </a:t>
            </a:r>
            <a:r>
              <a:rPr lang="de-DE" sz="3600" b="0" dirty="0" smtClean="0"/>
              <a:t>um </a:t>
            </a:r>
            <a:r>
              <a:rPr lang="de-DE" sz="3600" b="0" dirty="0"/>
              <a:t>ihr Geld von i</a:t>
            </a:r>
            <a:r>
              <a:rPr lang="de-DE" sz="3600" b="0" dirty="0" smtClean="0"/>
              <a:t>hren </a:t>
            </a:r>
            <a:r>
              <a:rPr lang="de-DE" sz="3600" dirty="0" smtClean="0"/>
              <a:t>Konten</a:t>
            </a:r>
            <a:r>
              <a:rPr lang="de-DE" sz="3600" b="0" dirty="0" smtClean="0"/>
              <a:t> abzuziehen.</a:t>
            </a:r>
            <a:endParaRPr lang="de-DE" sz="3600" b="0" dirty="0"/>
          </a:p>
        </p:txBody>
      </p:sp>
    </p:spTree>
    <p:extLst>
      <p:ext uri="{BB962C8B-B14F-4D97-AF65-F5344CB8AC3E}">
        <p14:creationId xmlns:p14="http://schemas.microsoft.com/office/powerpoint/2010/main" val="369011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58044" cy="5654192"/>
          </a:xfrm>
          <a:prstGeom prst="rect">
            <a:avLst/>
          </a:prstGeom>
          <a:solidFill>
            <a:sysClr val="window" lastClr="FFFFFF">
              <a:alpha val="80000"/>
            </a:sysClr>
          </a:solidFill>
          <a:effectLst/>
          <a:extLst/>
        </p:spPr>
      </p:pic>
      <p:sp>
        <p:nvSpPr>
          <p:cNvPr id="8" name="Textplatzhalter 15"/>
          <p:cNvSpPr txBox="1">
            <a:spLocks/>
          </p:cNvSpPr>
          <p:nvPr/>
        </p:nvSpPr>
        <p:spPr>
          <a:xfrm>
            <a:off x="0" y="3068960"/>
            <a:ext cx="7020272" cy="1468800"/>
          </a:xfrm>
          <a:custGeom>
            <a:avLst/>
            <a:gdLst>
              <a:gd name="connsiteX0" fmla="*/ 0 w 6552000"/>
              <a:gd name="connsiteY0" fmla="*/ 0 h 1468800"/>
              <a:gd name="connsiteX1" fmla="*/ 157118 w 6552000"/>
              <a:gd name="connsiteY1" fmla="*/ 0 h 1468800"/>
              <a:gd name="connsiteX2" fmla="*/ 2659062 w 6552000"/>
              <a:gd name="connsiteY2" fmla="*/ 0 h 1468800"/>
              <a:gd name="connsiteX3" fmla="*/ 6394882 w 6552000"/>
              <a:gd name="connsiteY3" fmla="*/ 0 h 1468800"/>
              <a:gd name="connsiteX4" fmla="*/ 6552000 w 6552000"/>
              <a:gd name="connsiteY4" fmla="*/ 0 h 1468800"/>
              <a:gd name="connsiteX5" fmla="*/ 6552000 w 6552000"/>
              <a:gd name="connsiteY5" fmla="*/ 157118 h 1468800"/>
              <a:gd name="connsiteX6" fmla="*/ 6552000 w 6552000"/>
              <a:gd name="connsiteY6" fmla="*/ 652824 h 1468800"/>
              <a:gd name="connsiteX7" fmla="*/ 6552000 w 6552000"/>
              <a:gd name="connsiteY7" fmla="*/ 1311682 h 1468800"/>
              <a:gd name="connsiteX8" fmla="*/ 6394882 w 6552000"/>
              <a:gd name="connsiteY8" fmla="*/ 1468800 h 1468800"/>
              <a:gd name="connsiteX9" fmla="*/ 2659062 w 6552000"/>
              <a:gd name="connsiteY9" fmla="*/ 1468800 h 1468800"/>
              <a:gd name="connsiteX10" fmla="*/ 157118 w 6552000"/>
              <a:gd name="connsiteY10" fmla="*/ 1468800 h 1468800"/>
              <a:gd name="connsiteX11" fmla="*/ 0 w 6552000"/>
              <a:gd name="connsiteY11" fmla="*/ 1468800 h 1468800"/>
              <a:gd name="connsiteX12" fmla="*/ 0 w 6552000"/>
              <a:gd name="connsiteY12" fmla="*/ 1311682 h 1468800"/>
              <a:gd name="connsiteX13" fmla="*/ 0 w 6552000"/>
              <a:gd name="connsiteY13" fmla="*/ 652824 h 1468800"/>
              <a:gd name="connsiteX14" fmla="*/ 0 w 6552000"/>
              <a:gd name="connsiteY14" fmla="*/ 157118 h 146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000" h="1468800">
                <a:moveTo>
                  <a:pt x="0" y="0"/>
                </a:moveTo>
                <a:lnTo>
                  <a:pt x="157118" y="0"/>
                </a:lnTo>
                <a:lnTo>
                  <a:pt x="2659062" y="0"/>
                </a:lnTo>
                <a:lnTo>
                  <a:pt x="6394882" y="0"/>
                </a:lnTo>
                <a:lnTo>
                  <a:pt x="6552000" y="0"/>
                </a:lnTo>
                <a:lnTo>
                  <a:pt x="6552000" y="157118"/>
                </a:lnTo>
                <a:lnTo>
                  <a:pt x="6552000" y="652824"/>
                </a:lnTo>
                <a:lnTo>
                  <a:pt x="6552000" y="1311682"/>
                </a:lnTo>
                <a:cubicBezTo>
                  <a:pt x="6552000" y="1398456"/>
                  <a:pt x="6481656" y="1468800"/>
                  <a:pt x="6394882" y="1468800"/>
                </a:cubicBezTo>
                <a:lnTo>
                  <a:pt x="2659062" y="1468800"/>
                </a:lnTo>
                <a:lnTo>
                  <a:pt x="157118" y="1468800"/>
                </a:lnTo>
                <a:lnTo>
                  <a:pt x="0" y="1468800"/>
                </a:lnTo>
                <a:lnTo>
                  <a:pt x="0" y="1311682"/>
                </a:lnTo>
                <a:lnTo>
                  <a:pt x="0" y="652824"/>
                </a:lnTo>
                <a:lnTo>
                  <a:pt x="0" y="157118"/>
                </a:lnTo>
                <a:close/>
              </a:path>
            </a:pathLst>
          </a:custGeom>
          <a:solidFill>
            <a:sysClr val="window" lastClr="FFFFFF">
              <a:alpha val="80000"/>
            </a:sysClr>
          </a:solidFill>
          <a:effectLst/>
        </p:spPr>
        <p:txBody>
          <a:bodyPr vert="horz" wrap="square" lIns="450000" tIns="45720" rIns="91440" bIns="45720" rtlCol="0" anchor="ctr" anchorCtr="0">
            <a:noAutofit/>
          </a:bodyPr>
          <a:lstStyle>
            <a:lvl1pPr marL="0" indent="0" algn="l" defTabSz="914400" rtl="0" eaLnBrk="1" latinLnBrk="0" hangingPunct="1">
              <a:lnSpc>
                <a:spcPct val="100000"/>
              </a:lnSpc>
              <a:spcBef>
                <a:spcPts val="0"/>
              </a:spcBef>
              <a:buFont typeface="Arial" panose="020B0604020202020204" pitchFamily="34" charset="0"/>
              <a:buNone/>
              <a:defRPr sz="2800" b="1" kern="600" baseline="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800" b="1" kern="600" baseline="0">
                <a:solidFill>
                  <a:srgbClr val="0093D0"/>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Für </a:t>
            </a:r>
            <a:r>
              <a:rPr lang="de-DE" dirty="0" smtClean="0"/>
              <a:t>diese </a:t>
            </a:r>
            <a:r>
              <a:rPr lang="de-DE" dirty="0"/>
              <a:t>Kunden </a:t>
            </a:r>
            <a:r>
              <a:rPr lang="de-DE" dirty="0" smtClean="0"/>
              <a:t>gibt es </a:t>
            </a:r>
            <a:r>
              <a:rPr lang="de-DE" dirty="0" err="1" smtClean="0"/>
              <a:t>WeitBlick</a:t>
            </a:r>
            <a:r>
              <a:rPr lang="de-DE" dirty="0"/>
              <a:t>.</a:t>
            </a:r>
          </a:p>
          <a:p>
            <a:r>
              <a:rPr lang="de-DE" dirty="0" err="1" smtClean="0">
                <a:solidFill>
                  <a:srgbClr val="0093D0"/>
                </a:solidFill>
              </a:rPr>
              <a:t>WeitBlick</a:t>
            </a:r>
            <a:r>
              <a:rPr lang="de-DE" dirty="0" smtClean="0">
                <a:solidFill>
                  <a:srgbClr val="0093D0"/>
                </a:solidFill>
              </a:rPr>
              <a:t> kann mehr als </a:t>
            </a:r>
            <a:r>
              <a:rPr lang="de-DE" dirty="0">
                <a:solidFill>
                  <a:srgbClr val="0093D0"/>
                </a:solidFill>
              </a:rPr>
              <a:t>ein </a:t>
            </a:r>
            <a:r>
              <a:rPr lang="de-DE" dirty="0" smtClean="0">
                <a:solidFill>
                  <a:srgbClr val="0093D0"/>
                </a:solidFill>
              </a:rPr>
              <a:t>Konto. </a:t>
            </a:r>
            <a:endParaRPr lang="de-DE" dirty="0">
              <a:solidFill>
                <a:srgbClr val="0093D0"/>
              </a:solidFill>
            </a:endParaRPr>
          </a:p>
        </p:txBody>
      </p:sp>
    </p:spTree>
    <p:extLst>
      <p:ext uri="{BB962C8B-B14F-4D97-AF65-F5344CB8AC3E}">
        <p14:creationId xmlns:p14="http://schemas.microsoft.com/office/powerpoint/2010/main" val="215925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ileserver1.frankfur\homedir$\sld24r\WIN7PROFILE\Desktop\Ablage\Präsentationen\2017\Produktpräsentation WeitBlick\Bilder\iStock-48879998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826" b="12407"/>
          <a:stretch/>
        </p:blipFill>
        <p:spPr bwMode="auto">
          <a:xfrm>
            <a:off x="-1" y="1303199"/>
            <a:ext cx="9179969" cy="5654194"/>
          </a:xfrm>
          <a:prstGeom prst="rect">
            <a:avLst/>
          </a:prstGeom>
          <a:noFill/>
          <a:extLst>
            <a:ext uri="{909E8E84-426E-40DD-AFC4-6F175D3DCCD1}">
              <a14:hiddenFill xmlns:a14="http://schemas.microsoft.com/office/drawing/2010/main">
                <a:solidFill>
                  <a:srgbClr val="FFFFFF"/>
                </a:solidFill>
              </a14:hiddenFill>
            </a:ex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smtClean="0">
                <a:solidFill>
                  <a:srgbClr val="F1CA00"/>
                </a:solidFill>
              </a:rPr>
              <a:t>Die Wünsche des Kunden </a:t>
            </a:r>
            <a:r>
              <a:rPr lang="de-DE" sz="1800" dirty="0">
                <a:solidFill>
                  <a:srgbClr val="F1CA00"/>
                </a:solidFill>
              </a:rPr>
              <a:t>von </a:t>
            </a:r>
            <a:r>
              <a:rPr lang="de-DE" sz="1800" dirty="0" smtClean="0">
                <a:solidFill>
                  <a:srgbClr val="F1CA00"/>
                </a:solidFill>
              </a:rPr>
              <a:t>Morgen</a:t>
            </a:r>
            <a:endParaRPr lang="de-DE" sz="1800" dirty="0">
              <a:solidFill>
                <a:srgbClr val="F1CA00"/>
              </a:solidFill>
            </a:endParaRPr>
          </a:p>
        </p:txBody>
      </p:sp>
      <p:sp>
        <p:nvSpPr>
          <p:cNvPr id="21" name="Rechteck 20"/>
          <p:cNvSpPr/>
          <p:nvPr/>
        </p:nvSpPr>
        <p:spPr>
          <a:xfrm>
            <a:off x="5364088"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24" name="Textplatzhalter 15"/>
          <p:cNvSpPr txBox="1">
            <a:spLocks/>
          </p:cNvSpPr>
          <p:nvPr/>
        </p:nvSpPr>
        <p:spPr>
          <a:xfrm>
            <a:off x="4981410" y="3711459"/>
            <a:ext cx="4176464" cy="837674"/>
          </a:xfrm>
          <a:custGeom>
            <a:avLst/>
            <a:gdLst>
              <a:gd name="connsiteX0" fmla="*/ 0 w 6552000"/>
              <a:gd name="connsiteY0" fmla="*/ 0 h 1468800"/>
              <a:gd name="connsiteX1" fmla="*/ 157118 w 6552000"/>
              <a:gd name="connsiteY1" fmla="*/ 0 h 1468800"/>
              <a:gd name="connsiteX2" fmla="*/ 2659062 w 6552000"/>
              <a:gd name="connsiteY2" fmla="*/ 0 h 1468800"/>
              <a:gd name="connsiteX3" fmla="*/ 6394882 w 6552000"/>
              <a:gd name="connsiteY3" fmla="*/ 0 h 1468800"/>
              <a:gd name="connsiteX4" fmla="*/ 6552000 w 6552000"/>
              <a:gd name="connsiteY4" fmla="*/ 0 h 1468800"/>
              <a:gd name="connsiteX5" fmla="*/ 6552000 w 6552000"/>
              <a:gd name="connsiteY5" fmla="*/ 157118 h 1468800"/>
              <a:gd name="connsiteX6" fmla="*/ 6552000 w 6552000"/>
              <a:gd name="connsiteY6" fmla="*/ 652824 h 1468800"/>
              <a:gd name="connsiteX7" fmla="*/ 6552000 w 6552000"/>
              <a:gd name="connsiteY7" fmla="*/ 1311682 h 1468800"/>
              <a:gd name="connsiteX8" fmla="*/ 6394882 w 6552000"/>
              <a:gd name="connsiteY8" fmla="*/ 1468800 h 1468800"/>
              <a:gd name="connsiteX9" fmla="*/ 2659062 w 6552000"/>
              <a:gd name="connsiteY9" fmla="*/ 1468800 h 1468800"/>
              <a:gd name="connsiteX10" fmla="*/ 157118 w 6552000"/>
              <a:gd name="connsiteY10" fmla="*/ 1468800 h 1468800"/>
              <a:gd name="connsiteX11" fmla="*/ 0 w 6552000"/>
              <a:gd name="connsiteY11" fmla="*/ 1468800 h 1468800"/>
              <a:gd name="connsiteX12" fmla="*/ 0 w 6552000"/>
              <a:gd name="connsiteY12" fmla="*/ 1311682 h 1468800"/>
              <a:gd name="connsiteX13" fmla="*/ 0 w 6552000"/>
              <a:gd name="connsiteY13" fmla="*/ 652824 h 1468800"/>
              <a:gd name="connsiteX14" fmla="*/ 0 w 6552000"/>
              <a:gd name="connsiteY14" fmla="*/ 157118 h 146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000" h="1468800">
                <a:moveTo>
                  <a:pt x="0" y="0"/>
                </a:moveTo>
                <a:lnTo>
                  <a:pt x="157118" y="0"/>
                </a:lnTo>
                <a:lnTo>
                  <a:pt x="2659062" y="0"/>
                </a:lnTo>
                <a:lnTo>
                  <a:pt x="6394882" y="0"/>
                </a:lnTo>
                <a:lnTo>
                  <a:pt x="6552000" y="0"/>
                </a:lnTo>
                <a:lnTo>
                  <a:pt x="6552000" y="157118"/>
                </a:lnTo>
                <a:lnTo>
                  <a:pt x="6552000" y="652824"/>
                </a:lnTo>
                <a:lnTo>
                  <a:pt x="6552000" y="1311682"/>
                </a:lnTo>
                <a:cubicBezTo>
                  <a:pt x="6552000" y="1398456"/>
                  <a:pt x="6481656" y="1468800"/>
                  <a:pt x="6394882" y="1468800"/>
                </a:cubicBezTo>
                <a:lnTo>
                  <a:pt x="2659062" y="1468800"/>
                </a:lnTo>
                <a:lnTo>
                  <a:pt x="157118" y="1468800"/>
                </a:lnTo>
                <a:lnTo>
                  <a:pt x="0" y="1468800"/>
                </a:lnTo>
                <a:lnTo>
                  <a:pt x="0" y="1311682"/>
                </a:lnTo>
                <a:lnTo>
                  <a:pt x="0" y="652824"/>
                </a:lnTo>
                <a:lnTo>
                  <a:pt x="0" y="157118"/>
                </a:lnTo>
                <a:close/>
              </a:path>
            </a:pathLst>
          </a:custGeom>
          <a:noFill/>
          <a:effectLst/>
        </p:spPr>
        <p:txBody>
          <a:bodyPr vert="horz" wrap="square" lIns="450000" tIns="45720" rIns="91440" bIns="45720" rtlCol="0" anchor="ctr" anchorCtr="0">
            <a:noAutofit/>
          </a:bodyPr>
          <a:lstStyle>
            <a:lvl1pPr marL="0" indent="0" algn="l" defTabSz="914400" rtl="0" eaLnBrk="1" latinLnBrk="0" hangingPunct="1">
              <a:lnSpc>
                <a:spcPct val="100000"/>
              </a:lnSpc>
              <a:spcBef>
                <a:spcPts val="0"/>
              </a:spcBef>
              <a:buFont typeface="Arial" panose="020B0604020202020204" pitchFamily="34" charset="0"/>
              <a:buNone/>
              <a:defRPr sz="2800" b="1" kern="600" baseline="0">
                <a:solidFill>
                  <a:srgbClr val="0A2F73"/>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2800" b="1" kern="600" baseline="0">
                <a:solidFill>
                  <a:srgbClr val="0093D0"/>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90000"/>
              </a:lnSpc>
              <a:spcBef>
                <a:spcPts val="500"/>
              </a:spcBef>
              <a:buFont typeface="Arial" panose="020B0604020202020204" pitchFamily="34" charset="0"/>
              <a:buNone/>
              <a:defRPr sz="2800" b="1" kern="1200">
                <a:solidFill>
                  <a:srgbClr val="0A2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solidFill>
                <a:srgbClr val="0093D0"/>
              </a:solidFill>
            </a:endParaRPr>
          </a:p>
        </p:txBody>
      </p:sp>
      <p:sp>
        <p:nvSpPr>
          <p:cNvPr id="4" name="Textfeld 3"/>
          <p:cNvSpPr txBox="1"/>
          <p:nvPr/>
        </p:nvSpPr>
        <p:spPr>
          <a:xfrm>
            <a:off x="5363570"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                 mehr ruhig schlafen</a:t>
            </a:r>
            <a:endParaRPr lang="de-DE" sz="1600" b="1" dirty="0">
              <a:solidFill>
                <a:srgbClr val="0093D0"/>
              </a:solidFill>
            </a:endParaRPr>
          </a:p>
        </p:txBody>
      </p:sp>
      <p:sp>
        <p:nvSpPr>
          <p:cNvPr id="25" name="Textfeld 24"/>
          <p:cNvSpPr txBox="1"/>
          <p:nvPr/>
        </p:nvSpPr>
        <p:spPr>
          <a:xfrm>
            <a:off x="5364088" y="3176189"/>
            <a:ext cx="3456902" cy="2554545"/>
          </a:xfrm>
          <a:prstGeom prst="rect">
            <a:avLst/>
          </a:prstGeom>
          <a:noFill/>
        </p:spPr>
        <p:txBody>
          <a:bodyPr wrap="square" rtlCol="0">
            <a:spAutoFit/>
          </a:bodyPr>
          <a:lstStyle/>
          <a:p>
            <a:r>
              <a:rPr lang="de-DE" sz="2000" dirty="0" err="1">
                <a:solidFill>
                  <a:srgbClr val="002060"/>
                </a:solidFill>
              </a:rPr>
              <a:t>WeitBlick</a:t>
            </a:r>
            <a:r>
              <a:rPr lang="de-DE" sz="2000" dirty="0">
                <a:solidFill>
                  <a:srgbClr val="002060"/>
                </a:solidFill>
              </a:rPr>
              <a:t> verbindet die Vorteile einer </a:t>
            </a:r>
            <a:r>
              <a:rPr lang="de-DE" sz="2000" b="1" dirty="0">
                <a:solidFill>
                  <a:srgbClr val="002060"/>
                </a:solidFill>
              </a:rPr>
              <a:t>langfristigen </a:t>
            </a:r>
            <a:r>
              <a:rPr lang="de-DE" sz="2000" dirty="0">
                <a:solidFill>
                  <a:srgbClr val="002060"/>
                </a:solidFill>
              </a:rPr>
              <a:t>Geldanlage mit der </a:t>
            </a:r>
            <a:r>
              <a:rPr lang="de-DE" sz="2000" b="1" dirty="0">
                <a:solidFill>
                  <a:srgbClr val="002060"/>
                </a:solidFill>
              </a:rPr>
              <a:t>Flexibilität</a:t>
            </a:r>
            <a:r>
              <a:rPr lang="de-DE" sz="2000" dirty="0">
                <a:solidFill>
                  <a:srgbClr val="002060"/>
                </a:solidFill>
              </a:rPr>
              <a:t> eines Kontos und hohem Komfort bei der </a:t>
            </a:r>
            <a:r>
              <a:rPr lang="de-DE" sz="2000" b="1" dirty="0">
                <a:solidFill>
                  <a:srgbClr val="002060"/>
                </a:solidFill>
              </a:rPr>
              <a:t>Vermögensübertragung. </a:t>
            </a:r>
          </a:p>
          <a:p>
            <a:endParaRPr lang="de-DE" sz="2000" dirty="0">
              <a:solidFill>
                <a:srgbClr val="002060"/>
              </a:solidFill>
            </a:endParaRPr>
          </a:p>
          <a:p>
            <a:endParaRPr lang="de-DE" sz="2000" dirty="0">
              <a:solidFill>
                <a:srgbClr val="002060"/>
              </a:solidFill>
            </a:endParaRPr>
          </a:p>
        </p:txBody>
      </p:sp>
    </p:spTree>
    <p:extLst>
      <p:ext uri="{BB962C8B-B14F-4D97-AF65-F5344CB8AC3E}">
        <p14:creationId xmlns:p14="http://schemas.microsoft.com/office/powerpoint/2010/main" val="362672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Macht mehr für Sie als ein Konto </a:t>
            </a:r>
          </a:p>
          <a:p>
            <a:r>
              <a:rPr lang="de-DE" sz="1800" dirty="0" smtClean="0">
                <a:solidFill>
                  <a:srgbClr val="F1CA00"/>
                </a:solidFill>
              </a:rPr>
              <a:t>.</a:t>
            </a:r>
            <a:endParaRPr lang="de-DE" sz="1800" dirty="0">
              <a:solidFill>
                <a:srgbClr val="F1CA00"/>
              </a:solidFill>
            </a:endParaRPr>
          </a:p>
        </p:txBody>
      </p:sp>
      <p:sp>
        <p:nvSpPr>
          <p:cNvPr id="72" name="Rechteck 71"/>
          <p:cNvSpPr/>
          <p:nvPr/>
        </p:nvSpPr>
        <p:spPr>
          <a:xfrm>
            <a:off x="5364088"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73" name="Textfeld 72"/>
          <p:cNvSpPr txBox="1"/>
          <p:nvPr/>
        </p:nvSpPr>
        <p:spPr>
          <a:xfrm>
            <a:off x="5566264"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Planbarkeit</a:t>
            </a:r>
            <a:endParaRPr lang="de-DE" sz="1600" b="1" dirty="0">
              <a:solidFill>
                <a:srgbClr val="0093D0"/>
              </a:solidFill>
            </a:endParaRPr>
          </a:p>
        </p:txBody>
      </p:sp>
      <p:sp>
        <p:nvSpPr>
          <p:cNvPr id="86" name="Rechteck 85"/>
          <p:cNvSpPr/>
          <p:nvPr/>
        </p:nvSpPr>
        <p:spPr>
          <a:xfrm>
            <a:off x="359496" y="189512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87" name="Textfeld 86"/>
          <p:cNvSpPr txBox="1"/>
          <p:nvPr/>
        </p:nvSpPr>
        <p:spPr>
          <a:xfrm>
            <a:off x="358978" y="205241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Flexibilität</a:t>
            </a:r>
            <a:endParaRPr lang="de-DE" sz="1600" b="1" dirty="0">
              <a:solidFill>
                <a:srgbClr val="0093D0"/>
              </a:solidFill>
            </a:endParaRPr>
          </a:p>
        </p:txBody>
      </p:sp>
      <p:sp>
        <p:nvSpPr>
          <p:cNvPr id="88" name="Inhaltsplatzhalter 1"/>
          <p:cNvSpPr txBox="1">
            <a:spLocks/>
          </p:cNvSpPr>
          <p:nvPr/>
        </p:nvSpPr>
        <p:spPr>
          <a:xfrm>
            <a:off x="1145109" y="3141828"/>
            <a:ext cx="2886795"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Flexibler Auszahlungsplan</a:t>
            </a:r>
            <a:endParaRPr lang="de-DE" sz="1600" b="1" dirty="0">
              <a:solidFill>
                <a:srgbClr val="002663"/>
              </a:solidFill>
            </a:endParaRPr>
          </a:p>
        </p:txBody>
      </p:sp>
      <p:sp>
        <p:nvSpPr>
          <p:cNvPr id="89" name="Inhaltsplatzhalter 1"/>
          <p:cNvSpPr txBox="1">
            <a:spLocks/>
          </p:cNvSpPr>
          <p:nvPr/>
        </p:nvSpPr>
        <p:spPr>
          <a:xfrm>
            <a:off x="1145109" y="3871268"/>
            <a:ext cx="2448272"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Startmanagement</a:t>
            </a:r>
            <a:endParaRPr lang="de-DE" sz="1600" b="1" dirty="0" smtClean="0">
              <a:solidFill>
                <a:srgbClr val="002663"/>
              </a:solidFill>
            </a:endParaRPr>
          </a:p>
        </p:txBody>
      </p:sp>
      <p:sp>
        <p:nvSpPr>
          <p:cNvPr id="90" name="Inhaltsplatzhalter 1"/>
          <p:cNvSpPr txBox="1">
            <a:spLocks/>
          </p:cNvSpPr>
          <p:nvPr/>
        </p:nvSpPr>
        <p:spPr>
          <a:xfrm>
            <a:off x="1145108" y="4588809"/>
            <a:ext cx="266627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Investmentintelligenz</a:t>
            </a:r>
            <a:endParaRPr lang="de-DE" sz="1600" b="1" dirty="0">
              <a:solidFill>
                <a:srgbClr val="002663"/>
              </a:solidFill>
            </a:endParaRPr>
          </a:p>
        </p:txBody>
      </p:sp>
      <p:sp>
        <p:nvSpPr>
          <p:cNvPr id="91" name="Inhaltsplatzhalter 1"/>
          <p:cNvSpPr txBox="1">
            <a:spLocks/>
          </p:cNvSpPr>
          <p:nvPr/>
        </p:nvSpPr>
        <p:spPr>
          <a:xfrm>
            <a:off x="1145108" y="5518092"/>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Einmalbeitragsprodukt</a:t>
            </a:r>
            <a:endParaRPr lang="de-DE" sz="1600" b="1" dirty="0">
              <a:solidFill>
                <a:srgbClr val="002663"/>
              </a:solidFill>
            </a:endParaRPr>
          </a:p>
        </p:txBody>
      </p:sp>
      <p:pic>
        <p:nvPicPr>
          <p:cNvPr id="93" name="Picture 3" descr="\\fileserver1.frankfur\homedir$\sld24r\WIN7PROFILE\Desktop\Ablage\Präsentationen\2017\Produktpräsentation WeitBlick\Icons\Startmanageme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902" y="3933916"/>
            <a:ext cx="300453" cy="307746"/>
          </a:xfrm>
          <a:prstGeom prst="rect">
            <a:avLst/>
          </a:prstGeom>
          <a:noFill/>
          <a:extLst>
            <a:ext uri="{909E8E84-426E-40DD-AFC4-6F175D3DCCD1}">
              <a14:hiddenFill xmlns:a14="http://schemas.microsoft.com/office/drawing/2010/main">
                <a:solidFill>
                  <a:srgbClr val="FFFFFF"/>
                </a:solidFill>
              </a14:hiddenFill>
            </a:ext>
          </a:extLst>
        </p:spPr>
      </p:pic>
      <p:sp>
        <p:nvSpPr>
          <p:cNvPr id="94" name="Rechteck 93"/>
          <p:cNvSpPr/>
          <p:nvPr/>
        </p:nvSpPr>
        <p:spPr>
          <a:xfrm>
            <a:off x="1145109" y="3388049"/>
            <a:ext cx="2342745" cy="184666"/>
          </a:xfrm>
          <a:prstGeom prst="rect">
            <a:avLst/>
          </a:prstGeom>
        </p:spPr>
        <p:txBody>
          <a:bodyPr wrap="square" lIns="0" tIns="0" rIns="0" bIns="0" anchor="b" anchorCtr="0">
            <a:spAutoFit/>
          </a:bodyPr>
          <a:lstStyle/>
          <a:p>
            <a:pPr marL="0" lvl="2"/>
            <a:r>
              <a:rPr lang="de-DE" sz="1200" dirty="0">
                <a:solidFill>
                  <a:srgbClr val="002663"/>
                </a:solidFill>
              </a:rPr>
              <a:t>zur Aufstockung der Rente</a:t>
            </a:r>
          </a:p>
        </p:txBody>
      </p:sp>
      <p:sp>
        <p:nvSpPr>
          <p:cNvPr id="96" name="Rechteck 95"/>
          <p:cNvSpPr/>
          <p:nvPr/>
        </p:nvSpPr>
        <p:spPr>
          <a:xfrm>
            <a:off x="1145109" y="4824567"/>
            <a:ext cx="2342745" cy="369332"/>
          </a:xfrm>
          <a:prstGeom prst="rect">
            <a:avLst/>
          </a:prstGeom>
        </p:spPr>
        <p:txBody>
          <a:bodyPr wrap="square" lIns="0" tIns="0" rIns="0" bIns="0" anchor="b" anchorCtr="0">
            <a:spAutoFit/>
          </a:bodyPr>
          <a:lstStyle/>
          <a:p>
            <a:pPr marL="0" lvl="2"/>
            <a:r>
              <a:rPr lang="de-DE" sz="1200" dirty="0">
                <a:solidFill>
                  <a:srgbClr val="002663"/>
                </a:solidFill>
              </a:rPr>
              <a:t>Chancen und Risiken abwägen,</a:t>
            </a:r>
          </a:p>
          <a:p>
            <a:pPr marL="0" lvl="2"/>
            <a:r>
              <a:rPr lang="de-DE" sz="1200" dirty="0">
                <a:solidFill>
                  <a:srgbClr val="002663"/>
                </a:solidFill>
              </a:rPr>
              <a:t>Sicherheit erreichen</a:t>
            </a:r>
          </a:p>
        </p:txBody>
      </p:sp>
      <p:sp>
        <p:nvSpPr>
          <p:cNvPr id="97" name="Rechteck 96"/>
          <p:cNvSpPr/>
          <p:nvPr/>
        </p:nvSpPr>
        <p:spPr>
          <a:xfrm>
            <a:off x="1145108" y="5769116"/>
            <a:ext cx="2342745" cy="184666"/>
          </a:xfrm>
          <a:prstGeom prst="rect">
            <a:avLst/>
          </a:prstGeom>
        </p:spPr>
        <p:txBody>
          <a:bodyPr wrap="square" lIns="0" tIns="0" rIns="0" bIns="0" anchor="b" anchorCtr="0">
            <a:spAutoFit/>
          </a:bodyPr>
          <a:lstStyle/>
          <a:p>
            <a:pPr marL="0" lvl="2"/>
            <a:r>
              <a:rPr lang="de-DE" sz="1200" dirty="0">
                <a:solidFill>
                  <a:srgbClr val="002663"/>
                </a:solidFill>
              </a:rPr>
              <a:t>ab 25.000 Euro</a:t>
            </a:r>
          </a:p>
        </p:txBody>
      </p:sp>
      <p:sp>
        <p:nvSpPr>
          <p:cNvPr id="98" name="Rechteck 97"/>
          <p:cNvSpPr/>
          <p:nvPr/>
        </p:nvSpPr>
        <p:spPr>
          <a:xfrm>
            <a:off x="1145109" y="4105785"/>
            <a:ext cx="2205207" cy="369332"/>
          </a:xfrm>
          <a:prstGeom prst="rect">
            <a:avLst/>
          </a:prstGeom>
        </p:spPr>
        <p:txBody>
          <a:bodyPr wrap="square" lIns="0" tIns="0" rIns="0" bIns="0" anchor="b" anchorCtr="0">
            <a:spAutoFit/>
          </a:bodyPr>
          <a:lstStyle/>
          <a:p>
            <a:pPr marL="0" lvl="2"/>
            <a:r>
              <a:rPr lang="de-DE" sz="1200" dirty="0">
                <a:solidFill>
                  <a:srgbClr val="002663"/>
                </a:solidFill>
              </a:rPr>
              <a:t>zur Verringerung des Risikos von Vermögensverlusten</a:t>
            </a:r>
          </a:p>
        </p:txBody>
      </p:sp>
      <p:pic>
        <p:nvPicPr>
          <p:cNvPr id="99" name="Picture 3" descr="\\fileserver1.frankfur\homedir$\sld24r\WIN7PROFILE\Desktop\Ablage\Präsentationen\2017\Produktpräsentation WeitBlick\Icons\Einmalbeitra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662" y="5446084"/>
            <a:ext cx="481947" cy="450515"/>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fileserver1.frankfur\homedir$\sld24r\WIN7PROFILE\Desktop\Ablage\Präsentationen\2017\Produktpräsentation WeitBlick\Icons\GepruefteFondsauswah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902" y="4559707"/>
            <a:ext cx="337469" cy="502794"/>
          </a:xfrm>
          <a:prstGeom prst="rect">
            <a:avLst/>
          </a:prstGeom>
          <a:noFill/>
          <a:extLst>
            <a:ext uri="{909E8E84-426E-40DD-AFC4-6F175D3DCCD1}">
              <a14:hiddenFill xmlns:a14="http://schemas.microsoft.com/office/drawing/2010/main">
                <a:solidFill>
                  <a:srgbClr val="FFFFFF"/>
                </a:solidFill>
              </a14:hiddenFill>
            </a:ext>
          </a:extLst>
        </p:spPr>
      </p:pic>
      <p:sp>
        <p:nvSpPr>
          <p:cNvPr id="101" name="Inhaltsplatzhalter 1"/>
          <p:cNvSpPr txBox="1">
            <a:spLocks/>
          </p:cNvSpPr>
          <p:nvPr/>
        </p:nvSpPr>
        <p:spPr>
          <a:xfrm>
            <a:off x="6127063" y="3149804"/>
            <a:ext cx="236538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Lange Laufzeit</a:t>
            </a:r>
          </a:p>
        </p:txBody>
      </p:sp>
      <p:sp>
        <p:nvSpPr>
          <p:cNvPr id="102" name="Rechteck 101"/>
          <p:cNvSpPr/>
          <p:nvPr/>
        </p:nvSpPr>
        <p:spPr>
          <a:xfrm>
            <a:off x="6127060" y="3385562"/>
            <a:ext cx="2342745" cy="369332"/>
          </a:xfrm>
          <a:prstGeom prst="rect">
            <a:avLst/>
          </a:prstGeom>
        </p:spPr>
        <p:txBody>
          <a:bodyPr wrap="square" lIns="0" tIns="0" rIns="0" bIns="0" anchor="b" anchorCtr="0">
            <a:spAutoFit/>
          </a:bodyPr>
          <a:lstStyle/>
          <a:p>
            <a:pPr marL="0" lvl="2"/>
            <a:r>
              <a:rPr lang="de-DE" sz="1200" dirty="0">
                <a:solidFill>
                  <a:srgbClr val="002663"/>
                </a:solidFill>
              </a:rPr>
              <a:t>langfristiges Investment in attraktiven Fonds</a:t>
            </a:r>
          </a:p>
        </p:txBody>
      </p:sp>
      <p:pic>
        <p:nvPicPr>
          <p:cNvPr id="103" name="Picture 2" descr="\\fileserver1.frankfur\homedir$\sld24r\WIN7PROFILE\Desktop\Ablage\Präsentationen\2017\Produktpräsentation WeitBlick\Icons\LangeLaufzeit.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53301" y="3141179"/>
            <a:ext cx="508505" cy="444942"/>
          </a:xfrm>
          <a:prstGeom prst="rect">
            <a:avLst/>
          </a:prstGeom>
          <a:noFill/>
          <a:extLst>
            <a:ext uri="{909E8E84-426E-40DD-AFC4-6F175D3DCCD1}">
              <a14:hiddenFill xmlns:a14="http://schemas.microsoft.com/office/drawing/2010/main">
                <a:solidFill>
                  <a:srgbClr val="FFFFFF"/>
                </a:solidFill>
              </a14:hiddenFill>
            </a:ext>
          </a:extLst>
        </p:spPr>
      </p:pic>
      <p:sp>
        <p:nvSpPr>
          <p:cNvPr id="104" name="Inhaltsplatzhalter 1"/>
          <p:cNvSpPr txBox="1">
            <a:spLocks/>
          </p:cNvSpPr>
          <p:nvPr/>
        </p:nvSpPr>
        <p:spPr>
          <a:xfrm>
            <a:off x="6127063" y="3871268"/>
            <a:ext cx="236538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Steuervorteile</a:t>
            </a:r>
            <a:endParaRPr lang="de-DE" sz="1600" b="1" dirty="0">
              <a:solidFill>
                <a:srgbClr val="002663"/>
              </a:solidFill>
            </a:endParaRPr>
          </a:p>
        </p:txBody>
      </p:sp>
      <p:sp>
        <p:nvSpPr>
          <p:cNvPr id="105" name="Rechteck 104"/>
          <p:cNvSpPr/>
          <p:nvPr/>
        </p:nvSpPr>
        <p:spPr>
          <a:xfrm>
            <a:off x="6127061" y="4068489"/>
            <a:ext cx="2313541" cy="184666"/>
          </a:xfrm>
          <a:prstGeom prst="rect">
            <a:avLst/>
          </a:prstGeom>
        </p:spPr>
        <p:txBody>
          <a:bodyPr wrap="square" lIns="0" tIns="0" rIns="0" bIns="0" anchor="b" anchorCtr="0">
            <a:spAutoFit/>
          </a:bodyPr>
          <a:lstStyle/>
          <a:p>
            <a:pPr marL="0" lvl="2"/>
            <a:r>
              <a:rPr lang="de-DE" sz="1200" dirty="0">
                <a:solidFill>
                  <a:srgbClr val="002663"/>
                </a:solidFill>
              </a:rPr>
              <a:t>einer Lebensversicherung</a:t>
            </a:r>
          </a:p>
        </p:txBody>
      </p:sp>
      <p:pic>
        <p:nvPicPr>
          <p:cNvPr id="106" name="Picture 5" descr="\\fileserver1.frankfur\homedir$\sld24r\WIN7PROFILE\Desktop\Ablage\Präsentationen\2017\Produktpräsentation WeitBlick\Icons\Steuervorteil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19100" y="3919638"/>
            <a:ext cx="413201" cy="354173"/>
          </a:xfrm>
          <a:prstGeom prst="rect">
            <a:avLst/>
          </a:prstGeom>
          <a:noFill/>
          <a:extLst>
            <a:ext uri="{909E8E84-426E-40DD-AFC4-6F175D3DCCD1}">
              <a14:hiddenFill xmlns:a14="http://schemas.microsoft.com/office/drawing/2010/main">
                <a:solidFill>
                  <a:srgbClr val="FFFFFF"/>
                </a:solidFill>
              </a14:hiddenFill>
            </a:ext>
          </a:extLst>
        </p:spPr>
      </p:pic>
      <p:sp>
        <p:nvSpPr>
          <p:cNvPr id="107" name="Inhaltsplatzhalter 1"/>
          <p:cNvSpPr txBox="1">
            <a:spLocks/>
          </p:cNvSpPr>
          <p:nvPr/>
        </p:nvSpPr>
        <p:spPr>
          <a:xfrm>
            <a:off x="6127058" y="4588808"/>
            <a:ext cx="1901321" cy="492443"/>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Hinterbliebenen-  </a:t>
            </a:r>
            <a:r>
              <a:rPr lang="de-DE" sz="1600" b="1" dirty="0" err="1" smtClean="0">
                <a:solidFill>
                  <a:srgbClr val="002663"/>
                </a:solidFill>
              </a:rPr>
              <a:t>absicherung</a:t>
            </a:r>
            <a:endParaRPr lang="de-DE" sz="1600" b="1" dirty="0">
              <a:solidFill>
                <a:srgbClr val="002663"/>
              </a:solidFill>
            </a:endParaRPr>
          </a:p>
        </p:txBody>
      </p:sp>
      <p:pic>
        <p:nvPicPr>
          <p:cNvPr id="108" name="Picture 4" descr="\\fileserver1.frankfur\homedir$\sld24r\WIN7PROFILE\Desktop\Ablage\Präsentationen\2017\Produktpräsentation WeitBlick\Icons\Todesfallschutz.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66264" y="4624487"/>
            <a:ext cx="324316" cy="373233"/>
          </a:xfrm>
          <a:prstGeom prst="rect">
            <a:avLst/>
          </a:prstGeom>
          <a:noFill/>
          <a:extLst>
            <a:ext uri="{909E8E84-426E-40DD-AFC4-6F175D3DCCD1}">
              <a14:hiddenFill xmlns:a14="http://schemas.microsoft.com/office/drawing/2010/main">
                <a:solidFill>
                  <a:srgbClr val="FFFFFF"/>
                </a:solidFill>
              </a14:hiddenFill>
            </a:ext>
          </a:extLst>
        </p:spPr>
      </p:pic>
      <p:sp>
        <p:nvSpPr>
          <p:cNvPr id="109" name="Rechteck 108"/>
          <p:cNvSpPr/>
          <p:nvPr/>
        </p:nvSpPr>
        <p:spPr>
          <a:xfrm>
            <a:off x="6127060" y="5081251"/>
            <a:ext cx="2365385" cy="184666"/>
          </a:xfrm>
          <a:prstGeom prst="rect">
            <a:avLst/>
          </a:prstGeom>
        </p:spPr>
        <p:txBody>
          <a:bodyPr wrap="square" lIns="0" tIns="0" rIns="0" bIns="0" anchor="b" anchorCtr="0">
            <a:spAutoFit/>
          </a:bodyPr>
          <a:lstStyle/>
          <a:p>
            <a:pPr marL="0" lvl="2"/>
            <a:r>
              <a:rPr lang="de-DE" sz="1200" dirty="0">
                <a:solidFill>
                  <a:srgbClr val="002663"/>
                </a:solidFill>
              </a:rPr>
              <a:t>durch integrierten Todesfallschutz</a:t>
            </a:r>
          </a:p>
        </p:txBody>
      </p:sp>
      <p:pic>
        <p:nvPicPr>
          <p:cNvPr id="110" name="Picture 2" descr="\\fileserver1.frankfur\homedir$\sld24r\WIN7PROFILE\Desktop\Ablage\Präsentationen\2017\Produktpräsentation WeitBlick\Icons\Vermoegensuebertragung.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71448" y="5496109"/>
            <a:ext cx="508505" cy="255731"/>
          </a:xfrm>
          <a:prstGeom prst="rect">
            <a:avLst/>
          </a:prstGeom>
          <a:noFill/>
          <a:extLst>
            <a:ext uri="{909E8E84-426E-40DD-AFC4-6F175D3DCCD1}">
              <a14:hiddenFill xmlns:a14="http://schemas.microsoft.com/office/drawing/2010/main">
                <a:solidFill>
                  <a:srgbClr val="FFFFFF"/>
                </a:solidFill>
              </a14:hiddenFill>
            </a:ext>
          </a:extLst>
        </p:spPr>
      </p:pic>
      <p:sp>
        <p:nvSpPr>
          <p:cNvPr id="111" name="Inhaltsplatzhalter 1"/>
          <p:cNvSpPr txBox="1">
            <a:spLocks/>
          </p:cNvSpPr>
          <p:nvPr/>
        </p:nvSpPr>
        <p:spPr>
          <a:xfrm>
            <a:off x="6127063" y="5496109"/>
            <a:ext cx="2448272"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Vermögensübertragung</a:t>
            </a:r>
            <a:endParaRPr lang="de-DE" sz="1600" b="1" dirty="0">
              <a:solidFill>
                <a:srgbClr val="002663"/>
              </a:solidFill>
            </a:endParaRPr>
          </a:p>
        </p:txBody>
      </p:sp>
      <p:sp>
        <p:nvSpPr>
          <p:cNvPr id="112" name="Rechteck 111"/>
          <p:cNvSpPr/>
          <p:nvPr/>
        </p:nvSpPr>
        <p:spPr>
          <a:xfrm>
            <a:off x="6127061" y="5730626"/>
            <a:ext cx="2342745" cy="184666"/>
          </a:xfrm>
          <a:prstGeom prst="rect">
            <a:avLst/>
          </a:prstGeom>
        </p:spPr>
        <p:txBody>
          <a:bodyPr wrap="square" lIns="0" tIns="0" rIns="0" bIns="0" anchor="b" anchorCtr="0">
            <a:spAutoFit/>
          </a:bodyPr>
          <a:lstStyle/>
          <a:p>
            <a:pPr marL="0" lvl="2"/>
            <a:r>
              <a:rPr lang="de-DE" sz="1200" dirty="0">
                <a:solidFill>
                  <a:srgbClr val="002663"/>
                </a:solidFill>
              </a:rPr>
              <a:t>mit Family-Option</a:t>
            </a:r>
          </a:p>
        </p:txBody>
      </p:sp>
      <p:pic>
        <p:nvPicPr>
          <p:cNvPr id="32" name="Picture 2" descr="\\fileserver1.frankfur\homedir$\sld24r\WIN7PROFILE\Desktop\Ablage\Präsentationen\2017\Produktpräsentation WeitBlick\Icons\Auszahlplan.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8888" y="3068960"/>
            <a:ext cx="374483" cy="409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10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Macht mehr für </a:t>
            </a:r>
            <a:r>
              <a:rPr lang="de-DE" sz="1800" dirty="0" smtClean="0">
                <a:solidFill>
                  <a:srgbClr val="F1CA00"/>
                </a:solidFill>
              </a:rPr>
              <a:t>Sie </a:t>
            </a:r>
            <a:r>
              <a:rPr lang="de-DE" sz="1800" dirty="0">
                <a:solidFill>
                  <a:srgbClr val="F1CA00"/>
                </a:solidFill>
              </a:rPr>
              <a:t>als ein Konto </a:t>
            </a:r>
          </a:p>
          <a:p>
            <a:r>
              <a:rPr lang="de-DE" sz="1800" dirty="0" smtClean="0">
                <a:solidFill>
                  <a:srgbClr val="F1CA00"/>
                </a:solidFill>
              </a:rPr>
              <a:t>.</a:t>
            </a:r>
            <a:endParaRPr lang="de-DE" sz="1800" dirty="0">
              <a:solidFill>
                <a:srgbClr val="F1CA00"/>
              </a:solidFill>
            </a:endParaRPr>
          </a:p>
        </p:txBody>
      </p:sp>
      <p:sp>
        <p:nvSpPr>
          <p:cNvPr id="86" name="Rechteck 85"/>
          <p:cNvSpPr/>
          <p:nvPr/>
        </p:nvSpPr>
        <p:spPr>
          <a:xfrm>
            <a:off x="359496" y="189512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87" name="Textfeld 86"/>
          <p:cNvSpPr txBox="1"/>
          <p:nvPr/>
        </p:nvSpPr>
        <p:spPr>
          <a:xfrm>
            <a:off x="358978" y="205241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Flexibilität</a:t>
            </a:r>
            <a:endParaRPr lang="de-DE" sz="1600" b="1" dirty="0">
              <a:solidFill>
                <a:srgbClr val="0093D0"/>
              </a:solidFill>
            </a:endParaRPr>
          </a:p>
        </p:txBody>
      </p:sp>
      <p:sp>
        <p:nvSpPr>
          <p:cNvPr id="88" name="Inhaltsplatzhalter 1"/>
          <p:cNvSpPr txBox="1">
            <a:spLocks/>
          </p:cNvSpPr>
          <p:nvPr/>
        </p:nvSpPr>
        <p:spPr>
          <a:xfrm>
            <a:off x="1145109" y="3141828"/>
            <a:ext cx="2886795"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Flexibler Auszahlungsplan</a:t>
            </a:r>
            <a:endParaRPr lang="de-DE" sz="1600" b="1" dirty="0">
              <a:solidFill>
                <a:srgbClr val="002663"/>
              </a:solidFill>
            </a:endParaRPr>
          </a:p>
        </p:txBody>
      </p:sp>
      <p:sp>
        <p:nvSpPr>
          <p:cNvPr id="89" name="Inhaltsplatzhalter 1"/>
          <p:cNvSpPr txBox="1">
            <a:spLocks/>
          </p:cNvSpPr>
          <p:nvPr/>
        </p:nvSpPr>
        <p:spPr>
          <a:xfrm>
            <a:off x="1145109" y="3871268"/>
            <a:ext cx="2448272"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a:solidFill>
                  <a:srgbClr val="002663"/>
                </a:solidFill>
              </a:rPr>
              <a:t>Startmanagement</a:t>
            </a:r>
            <a:endParaRPr lang="de-DE" sz="1600" b="1" dirty="0" smtClean="0">
              <a:solidFill>
                <a:srgbClr val="002663"/>
              </a:solidFill>
            </a:endParaRPr>
          </a:p>
        </p:txBody>
      </p:sp>
      <p:sp>
        <p:nvSpPr>
          <p:cNvPr id="90" name="Inhaltsplatzhalter 1"/>
          <p:cNvSpPr txBox="1">
            <a:spLocks/>
          </p:cNvSpPr>
          <p:nvPr/>
        </p:nvSpPr>
        <p:spPr>
          <a:xfrm>
            <a:off x="1145108" y="4588809"/>
            <a:ext cx="2666273"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Investmentintelligenz</a:t>
            </a:r>
            <a:endParaRPr lang="de-DE" sz="1600" b="1" dirty="0">
              <a:solidFill>
                <a:srgbClr val="002663"/>
              </a:solidFill>
            </a:endParaRPr>
          </a:p>
        </p:txBody>
      </p:sp>
      <p:sp>
        <p:nvSpPr>
          <p:cNvPr id="91" name="Inhaltsplatzhalter 1"/>
          <p:cNvSpPr txBox="1">
            <a:spLocks/>
          </p:cNvSpPr>
          <p:nvPr/>
        </p:nvSpPr>
        <p:spPr>
          <a:xfrm>
            <a:off x="1145108" y="5518092"/>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Einmalbeitragsprodukt</a:t>
            </a:r>
            <a:endParaRPr lang="de-DE" sz="1600" b="1" dirty="0">
              <a:solidFill>
                <a:srgbClr val="002663"/>
              </a:solidFill>
            </a:endParaRPr>
          </a:p>
        </p:txBody>
      </p:sp>
      <p:pic>
        <p:nvPicPr>
          <p:cNvPr id="93" name="Picture 3" descr="\\fileserver1.frankfur\homedir$\sld24r\WIN7PROFILE\Desktop\Ablage\Präsentationen\2017\Produktpräsentation WeitBlick\Icons\Startmanageme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902" y="3933916"/>
            <a:ext cx="300453" cy="307746"/>
          </a:xfrm>
          <a:prstGeom prst="rect">
            <a:avLst/>
          </a:prstGeom>
          <a:noFill/>
          <a:extLst>
            <a:ext uri="{909E8E84-426E-40DD-AFC4-6F175D3DCCD1}">
              <a14:hiddenFill xmlns:a14="http://schemas.microsoft.com/office/drawing/2010/main">
                <a:solidFill>
                  <a:srgbClr val="FFFFFF"/>
                </a:solidFill>
              </a14:hiddenFill>
            </a:ext>
          </a:extLst>
        </p:spPr>
      </p:pic>
      <p:sp>
        <p:nvSpPr>
          <p:cNvPr id="94" name="Rechteck 93"/>
          <p:cNvSpPr/>
          <p:nvPr/>
        </p:nvSpPr>
        <p:spPr>
          <a:xfrm>
            <a:off x="1145109" y="3388049"/>
            <a:ext cx="2342745" cy="184666"/>
          </a:xfrm>
          <a:prstGeom prst="rect">
            <a:avLst/>
          </a:prstGeom>
        </p:spPr>
        <p:txBody>
          <a:bodyPr wrap="square" lIns="0" tIns="0" rIns="0" bIns="0" anchor="b" anchorCtr="0">
            <a:spAutoFit/>
          </a:bodyPr>
          <a:lstStyle/>
          <a:p>
            <a:pPr marL="0" lvl="2"/>
            <a:r>
              <a:rPr lang="de-DE" sz="1200" dirty="0">
                <a:solidFill>
                  <a:srgbClr val="002663"/>
                </a:solidFill>
              </a:rPr>
              <a:t>zur Aufstockung der Rente</a:t>
            </a:r>
          </a:p>
        </p:txBody>
      </p:sp>
      <p:sp>
        <p:nvSpPr>
          <p:cNvPr id="96" name="Rechteck 95"/>
          <p:cNvSpPr/>
          <p:nvPr/>
        </p:nvSpPr>
        <p:spPr>
          <a:xfrm>
            <a:off x="1145109" y="4824567"/>
            <a:ext cx="2342745" cy="369332"/>
          </a:xfrm>
          <a:prstGeom prst="rect">
            <a:avLst/>
          </a:prstGeom>
        </p:spPr>
        <p:txBody>
          <a:bodyPr wrap="square" lIns="0" tIns="0" rIns="0" bIns="0" anchor="b" anchorCtr="0">
            <a:spAutoFit/>
          </a:bodyPr>
          <a:lstStyle/>
          <a:p>
            <a:pPr marL="0" lvl="2"/>
            <a:r>
              <a:rPr lang="de-DE" sz="1200" dirty="0">
                <a:solidFill>
                  <a:srgbClr val="002663"/>
                </a:solidFill>
              </a:rPr>
              <a:t>Chancen und Risiken abwägen,</a:t>
            </a:r>
          </a:p>
          <a:p>
            <a:pPr marL="0" lvl="2"/>
            <a:r>
              <a:rPr lang="de-DE" sz="1200" dirty="0">
                <a:solidFill>
                  <a:srgbClr val="002663"/>
                </a:solidFill>
              </a:rPr>
              <a:t>Sicherheit erreichen</a:t>
            </a:r>
          </a:p>
        </p:txBody>
      </p:sp>
      <p:sp>
        <p:nvSpPr>
          <p:cNvPr id="97" name="Rechteck 96"/>
          <p:cNvSpPr/>
          <p:nvPr/>
        </p:nvSpPr>
        <p:spPr>
          <a:xfrm>
            <a:off x="1145108" y="5769116"/>
            <a:ext cx="2342745" cy="184666"/>
          </a:xfrm>
          <a:prstGeom prst="rect">
            <a:avLst/>
          </a:prstGeom>
        </p:spPr>
        <p:txBody>
          <a:bodyPr wrap="square" lIns="0" tIns="0" rIns="0" bIns="0" anchor="b" anchorCtr="0">
            <a:spAutoFit/>
          </a:bodyPr>
          <a:lstStyle/>
          <a:p>
            <a:pPr marL="0" lvl="2"/>
            <a:r>
              <a:rPr lang="de-DE" sz="1200" dirty="0">
                <a:solidFill>
                  <a:srgbClr val="002663"/>
                </a:solidFill>
              </a:rPr>
              <a:t>ab 25.000 Euro</a:t>
            </a:r>
          </a:p>
        </p:txBody>
      </p:sp>
      <p:sp>
        <p:nvSpPr>
          <p:cNvPr id="98" name="Rechteck 97"/>
          <p:cNvSpPr/>
          <p:nvPr/>
        </p:nvSpPr>
        <p:spPr>
          <a:xfrm>
            <a:off x="1145109" y="4105785"/>
            <a:ext cx="2205207" cy="369332"/>
          </a:xfrm>
          <a:prstGeom prst="rect">
            <a:avLst/>
          </a:prstGeom>
        </p:spPr>
        <p:txBody>
          <a:bodyPr wrap="square" lIns="0" tIns="0" rIns="0" bIns="0" anchor="b" anchorCtr="0">
            <a:spAutoFit/>
          </a:bodyPr>
          <a:lstStyle/>
          <a:p>
            <a:pPr marL="0" lvl="2"/>
            <a:r>
              <a:rPr lang="de-DE" sz="1200" dirty="0">
                <a:solidFill>
                  <a:srgbClr val="002663"/>
                </a:solidFill>
              </a:rPr>
              <a:t>zur Verringerung des Risikos von Vermögensverlusten</a:t>
            </a:r>
          </a:p>
        </p:txBody>
      </p:sp>
      <p:pic>
        <p:nvPicPr>
          <p:cNvPr id="99" name="Picture 3" descr="\\fileserver1.frankfur\homedir$\sld24r\WIN7PROFILE\Desktop\Ablage\Präsentationen\2017\Produktpräsentation WeitBlick\Icons\Einmalbeitra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662" y="5446084"/>
            <a:ext cx="481947" cy="450515"/>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fileserver1.frankfur\homedir$\sld24r\WIN7PROFILE\Desktop\Ablage\Präsentationen\2017\Produktpräsentation WeitBlick\Icons\GepruefteFondsauswah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902" y="4559707"/>
            <a:ext cx="337469" cy="50279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fileserver1.frankfur\homedir$\sld24r\WIN7PROFILE\Desktop\Ablage\Präsentationen\2017\Produktpräsentation WeitBlick\Icons\Auszahlpla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8888" y="3068960"/>
            <a:ext cx="374483" cy="409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08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4" name="Rechteck 13"/>
          <p:cNvSpPr/>
          <p:nvPr/>
        </p:nvSpPr>
        <p:spPr>
          <a:xfrm>
            <a:off x="359496" y="1895129"/>
            <a:ext cx="3564432"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6" name="Textfeld 15"/>
          <p:cNvSpPr txBox="1"/>
          <p:nvPr/>
        </p:nvSpPr>
        <p:spPr>
          <a:xfrm>
            <a:off x="358978" y="205241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Flexibilität</a:t>
            </a:r>
            <a:endParaRPr lang="de-DE" sz="1600" b="1" dirty="0">
              <a:solidFill>
                <a:srgbClr val="0093D0"/>
              </a:solidFill>
            </a:endParaRPr>
          </a:p>
        </p:txBody>
      </p:sp>
      <p:sp>
        <p:nvSpPr>
          <p:cNvPr id="17" name="Inhaltsplatzhalter 1"/>
          <p:cNvSpPr txBox="1">
            <a:spLocks/>
          </p:cNvSpPr>
          <p:nvPr/>
        </p:nvSpPr>
        <p:spPr>
          <a:xfrm>
            <a:off x="1145109" y="3141828"/>
            <a:ext cx="2670771"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Flexibler Auszahlungsplan</a:t>
            </a:r>
            <a:endParaRPr lang="de-DE" sz="1600" b="1" dirty="0">
              <a:solidFill>
                <a:srgbClr val="002663"/>
              </a:solidFill>
            </a:endParaRPr>
          </a:p>
        </p:txBody>
      </p:sp>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888" y="3068960"/>
            <a:ext cx="374483" cy="409842"/>
          </a:xfrm>
          <a:prstGeom prst="rect">
            <a:avLst/>
          </a:prstGeom>
          <a:noFill/>
          <a:extLst>
            <a:ext uri="{909E8E84-426E-40DD-AFC4-6F175D3DCCD1}">
              <a14:hiddenFill xmlns:a14="http://schemas.microsoft.com/office/drawing/2010/main">
                <a:solidFill>
                  <a:srgbClr val="FFFFFF"/>
                </a:solidFill>
              </a14:hiddenFill>
            </a:ext>
          </a:extLst>
        </p:spPr>
      </p:pic>
      <p:sp>
        <p:nvSpPr>
          <p:cNvPr id="19" name="Rechteck 18"/>
          <p:cNvSpPr/>
          <p:nvPr/>
        </p:nvSpPr>
        <p:spPr>
          <a:xfrm>
            <a:off x="713498" y="3388049"/>
            <a:ext cx="3210430" cy="3418986"/>
          </a:xfrm>
          <a:prstGeom prst="rect">
            <a:avLst/>
          </a:prstGeom>
        </p:spPr>
        <p:txBody>
          <a:bodyPr wrap="square" lIns="0" tIns="216000" rIns="0" bIns="0" anchor="b" anchorCtr="0">
            <a:spAutoFit/>
          </a:bodyPr>
          <a:lstStyle/>
          <a:p>
            <a:pPr marL="342900" lvl="2" indent="-342900">
              <a:buClr>
                <a:srgbClr val="F1CA00"/>
              </a:buClr>
              <a:buFont typeface="Arial" panose="020B0604020202020204" pitchFamily="34" charset="0"/>
              <a:buChar char="•"/>
            </a:pPr>
            <a:r>
              <a:rPr lang="de-DE" sz="1600" b="1" dirty="0">
                <a:solidFill>
                  <a:srgbClr val="002060"/>
                </a:solidFill>
              </a:rPr>
              <a:t>Automatische Auszahlung </a:t>
            </a:r>
            <a:r>
              <a:rPr lang="de-DE" sz="1600" dirty="0">
                <a:solidFill>
                  <a:srgbClr val="002060"/>
                </a:solidFill>
              </a:rPr>
              <a:t>des angesparten Kapitals</a:t>
            </a:r>
          </a:p>
          <a:p>
            <a:pPr marL="342900" lvl="2" indent="-342900">
              <a:buClr>
                <a:srgbClr val="F1CA00"/>
              </a:buClr>
              <a:buFont typeface="Arial" panose="020B0604020202020204" pitchFamily="34" charset="0"/>
              <a:buChar char="•"/>
            </a:pPr>
            <a:r>
              <a:rPr lang="de-DE" sz="1600" dirty="0">
                <a:solidFill>
                  <a:srgbClr val="002060"/>
                </a:solidFill>
              </a:rPr>
              <a:t>Höhe und Häufigkeit der Auszahlung </a:t>
            </a:r>
            <a:r>
              <a:rPr lang="de-DE" sz="1600" b="1" dirty="0">
                <a:solidFill>
                  <a:srgbClr val="002060"/>
                </a:solidFill>
              </a:rPr>
              <a:t>individuell wählbar</a:t>
            </a:r>
          </a:p>
          <a:p>
            <a:pPr marL="342900" lvl="2" indent="-342900">
              <a:buClr>
                <a:srgbClr val="F1CA00"/>
              </a:buClr>
              <a:buFont typeface="Arial" panose="020B0604020202020204" pitchFamily="34" charset="0"/>
              <a:buChar char="•"/>
            </a:pPr>
            <a:r>
              <a:rPr lang="de-DE" sz="1600" dirty="0">
                <a:solidFill>
                  <a:srgbClr val="002060"/>
                </a:solidFill>
              </a:rPr>
              <a:t>Jederzeit </a:t>
            </a:r>
            <a:r>
              <a:rPr lang="de-DE" sz="1600" b="1" dirty="0">
                <a:solidFill>
                  <a:srgbClr val="002060"/>
                </a:solidFill>
              </a:rPr>
              <a:t>flexibel </a:t>
            </a:r>
            <a:r>
              <a:rPr lang="de-DE" sz="1600" dirty="0">
                <a:solidFill>
                  <a:srgbClr val="002060"/>
                </a:solidFill>
              </a:rPr>
              <a:t>veränderbar</a:t>
            </a:r>
          </a:p>
          <a:p>
            <a:pPr marL="342900" lvl="2" indent="-342900">
              <a:buClr>
                <a:srgbClr val="F1CA00"/>
              </a:buClr>
              <a:buFont typeface="Arial" panose="020B0604020202020204" pitchFamily="34" charset="0"/>
              <a:buChar char="•"/>
            </a:pPr>
            <a:r>
              <a:rPr lang="de-DE" sz="1600" b="1" dirty="0">
                <a:solidFill>
                  <a:srgbClr val="002060"/>
                </a:solidFill>
              </a:rPr>
              <a:t>Zusätzliche Auszahlungs-optionen</a:t>
            </a:r>
            <a:r>
              <a:rPr lang="de-DE" sz="1600" dirty="0">
                <a:solidFill>
                  <a:srgbClr val="002060"/>
                </a:solidFill>
              </a:rPr>
              <a:t> vorhanden</a:t>
            </a:r>
          </a:p>
          <a:p>
            <a:pPr marL="342900" lvl="2" indent="-342900">
              <a:buClr>
                <a:srgbClr val="F1CA00"/>
              </a:buClr>
              <a:buFont typeface="Arial" panose="020B0604020202020204" pitchFamily="34" charset="0"/>
              <a:buChar char="•"/>
            </a:pPr>
            <a:r>
              <a:rPr lang="de-DE" sz="1600" dirty="0">
                <a:solidFill>
                  <a:srgbClr val="002060"/>
                </a:solidFill>
              </a:rPr>
              <a:t>Kombinierbar mit </a:t>
            </a:r>
            <a:r>
              <a:rPr lang="de-DE" sz="1600" b="1" dirty="0" smtClean="0">
                <a:solidFill>
                  <a:srgbClr val="002060"/>
                </a:solidFill>
              </a:rPr>
              <a:t>Startmanagement</a:t>
            </a: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5463763"/>
            <a:ext cx="386855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descr="\\fileserver1.frankfur\homedir$\sld24r\WIN7PROFILE\Desktop\Ablage\Präsentationen\2017\Produktpräsentation WeitBlick\Icons\Auszahlpl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39" y="5721216"/>
            <a:ext cx="374483" cy="409842"/>
          </a:xfrm>
          <a:prstGeom prst="rect">
            <a:avLst/>
          </a:prstGeom>
          <a:noFill/>
          <a:extLst>
            <a:ext uri="{909E8E84-426E-40DD-AFC4-6F175D3DCCD1}">
              <a14:hiddenFill xmlns:a14="http://schemas.microsoft.com/office/drawing/2010/main">
                <a:solidFill>
                  <a:srgbClr val="FFFFFF"/>
                </a:solidFill>
              </a14:hiddenFill>
            </a:ext>
          </a:extLst>
        </p:spPr>
      </p:pic>
      <p:sp>
        <p:nvSpPr>
          <p:cNvPr id="11" name="Inhaltsplatzhalter 1"/>
          <p:cNvSpPr txBox="1">
            <a:spLocks/>
          </p:cNvSpPr>
          <p:nvPr/>
        </p:nvSpPr>
        <p:spPr>
          <a:xfrm>
            <a:off x="5508104" y="5668391"/>
            <a:ext cx="3167834" cy="492443"/>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dirty="0" smtClean="0">
                <a:solidFill>
                  <a:srgbClr val="002663"/>
                </a:solidFill>
              </a:rPr>
              <a:t>Weitere </a:t>
            </a:r>
            <a:r>
              <a:rPr lang="de-DE" sz="1600" b="1" dirty="0" smtClean="0">
                <a:solidFill>
                  <a:srgbClr val="002663"/>
                </a:solidFill>
              </a:rPr>
              <a:t>kostenfreie Auszahlungsoptionen </a:t>
            </a:r>
            <a:r>
              <a:rPr lang="de-DE" sz="1600" dirty="0" smtClean="0">
                <a:solidFill>
                  <a:srgbClr val="002663"/>
                </a:solidFill>
              </a:rPr>
              <a:t>möglich</a:t>
            </a:r>
            <a:r>
              <a:rPr lang="de-DE" sz="1600" b="1" dirty="0" smtClean="0">
                <a:solidFill>
                  <a:srgbClr val="002663"/>
                </a:solidFill>
              </a:rPr>
              <a:t> </a:t>
            </a:r>
            <a:endParaRPr lang="de-DE" sz="1600" b="1" dirty="0">
              <a:solidFill>
                <a:srgbClr val="002663"/>
              </a:solidFill>
            </a:endParaRPr>
          </a:p>
        </p:txBody>
      </p:sp>
    </p:spTree>
    <p:extLst>
      <p:ext uri="{BB962C8B-B14F-4D97-AF65-F5344CB8AC3E}">
        <p14:creationId xmlns:p14="http://schemas.microsoft.com/office/powerpoint/2010/main" val="369962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descr="\\fileserver1.frankfur\homedir$\sld24r\WIN7PROFILE\Desktop\iStock-5769226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86" t="20267" r="9271" b="10154"/>
          <a:stretch/>
        </p:blipFill>
        <p:spPr bwMode="auto">
          <a:xfrm>
            <a:off x="0" y="1303200"/>
            <a:ext cx="9180512" cy="5654192"/>
          </a:xfrm>
          <a:prstGeom prst="rect">
            <a:avLst/>
          </a:prstGeom>
          <a:solidFill>
            <a:sysClr val="window" lastClr="FFFFFF">
              <a:alpha val="80000"/>
            </a:sysClr>
          </a:solidFill>
          <a:effectLst/>
          <a:extLst/>
        </p:spPr>
      </p:pic>
      <p:sp>
        <p:nvSpPr>
          <p:cNvPr id="23" name="Titel 1"/>
          <p:cNvSpPr txBox="1">
            <a:spLocks/>
          </p:cNvSpPr>
          <p:nvPr/>
        </p:nvSpPr>
        <p:spPr>
          <a:xfrm>
            <a:off x="540000" y="274638"/>
            <a:ext cx="8135938" cy="849312"/>
          </a:xfrm>
          <a:prstGeom prst="rect">
            <a:avLst/>
          </a:prstGeom>
        </p:spPr>
        <p:txBody>
          <a:bodyPr/>
          <a:lstStyle>
            <a:lvl1pPr algn="l" rtl="0" fontAlgn="base">
              <a:spcBef>
                <a:spcPct val="0"/>
              </a:spcBef>
              <a:spcAft>
                <a:spcPct val="0"/>
              </a:spcAft>
              <a:defRPr sz="3200" kern="1200">
                <a:solidFill>
                  <a:schemeClr val="bg1"/>
                </a:solidFill>
                <a:latin typeface="+mj-lt"/>
                <a:ea typeface="+mj-ea"/>
                <a:cs typeface="+mj-cs"/>
              </a:defRPr>
            </a:lvl1pPr>
            <a:lvl2pPr algn="l" rtl="0" fontAlgn="base">
              <a:spcBef>
                <a:spcPct val="0"/>
              </a:spcBef>
              <a:spcAft>
                <a:spcPct val="0"/>
              </a:spcAft>
              <a:defRPr sz="3200">
                <a:solidFill>
                  <a:schemeClr val="bg1"/>
                </a:solidFill>
                <a:latin typeface="Arial" pitchFamily="34" charset="0"/>
              </a:defRPr>
            </a:lvl2pPr>
            <a:lvl3pPr algn="l" rtl="0" fontAlgn="base">
              <a:spcBef>
                <a:spcPct val="0"/>
              </a:spcBef>
              <a:spcAft>
                <a:spcPct val="0"/>
              </a:spcAft>
              <a:defRPr sz="3200">
                <a:solidFill>
                  <a:schemeClr val="bg1"/>
                </a:solidFill>
                <a:latin typeface="Arial" pitchFamily="34" charset="0"/>
              </a:defRPr>
            </a:lvl3pPr>
            <a:lvl4pPr algn="l" rtl="0" fontAlgn="base">
              <a:spcBef>
                <a:spcPct val="0"/>
              </a:spcBef>
              <a:spcAft>
                <a:spcPct val="0"/>
              </a:spcAft>
              <a:defRPr sz="3200">
                <a:solidFill>
                  <a:schemeClr val="bg1"/>
                </a:solidFill>
                <a:latin typeface="Arial" pitchFamily="34" charset="0"/>
              </a:defRPr>
            </a:lvl4pPr>
            <a:lvl5pPr algn="l" rtl="0" fontAlgn="base">
              <a:spcBef>
                <a:spcPct val="0"/>
              </a:spcBef>
              <a:spcAft>
                <a:spcPct val="0"/>
              </a:spcAft>
              <a:defRPr sz="3200">
                <a:solidFill>
                  <a:schemeClr val="bg1"/>
                </a:solidFill>
                <a:latin typeface="Arial" pitchFamily="34" charset="0"/>
              </a:defRPr>
            </a:lvl5pPr>
            <a:lvl6pPr marL="457200" algn="l" rtl="0" fontAlgn="base">
              <a:spcBef>
                <a:spcPct val="0"/>
              </a:spcBef>
              <a:spcAft>
                <a:spcPct val="0"/>
              </a:spcAft>
              <a:defRPr sz="3200">
                <a:solidFill>
                  <a:schemeClr val="bg1"/>
                </a:solidFill>
                <a:latin typeface="Arial" pitchFamily="34" charset="0"/>
              </a:defRPr>
            </a:lvl6pPr>
            <a:lvl7pPr marL="914400" algn="l" rtl="0" fontAlgn="base">
              <a:spcBef>
                <a:spcPct val="0"/>
              </a:spcBef>
              <a:spcAft>
                <a:spcPct val="0"/>
              </a:spcAft>
              <a:defRPr sz="3200">
                <a:solidFill>
                  <a:schemeClr val="bg1"/>
                </a:solidFill>
                <a:latin typeface="Arial" pitchFamily="34" charset="0"/>
              </a:defRPr>
            </a:lvl7pPr>
            <a:lvl8pPr marL="1371600" algn="l" rtl="0" fontAlgn="base">
              <a:spcBef>
                <a:spcPct val="0"/>
              </a:spcBef>
              <a:spcAft>
                <a:spcPct val="0"/>
              </a:spcAft>
              <a:defRPr sz="3200">
                <a:solidFill>
                  <a:schemeClr val="bg1"/>
                </a:solidFill>
                <a:latin typeface="Arial" pitchFamily="34" charset="0"/>
              </a:defRPr>
            </a:lvl8pPr>
            <a:lvl9pPr marL="1828800" algn="l" rtl="0" fontAlgn="base">
              <a:spcBef>
                <a:spcPct val="0"/>
              </a:spcBef>
              <a:spcAft>
                <a:spcPct val="0"/>
              </a:spcAft>
              <a:defRPr sz="3200">
                <a:solidFill>
                  <a:schemeClr val="bg1"/>
                </a:solidFill>
                <a:latin typeface="Arial" pitchFamily="34" charset="0"/>
              </a:defRPr>
            </a:lvl9pPr>
          </a:lstStyle>
          <a:p>
            <a:r>
              <a:rPr lang="de-DE" dirty="0" err="1" smtClean="0">
                <a:solidFill>
                  <a:srgbClr val="FFFFFF"/>
                </a:solidFill>
              </a:rPr>
              <a:t>WeitBlick</a:t>
            </a:r>
            <a:endParaRPr lang="de-DE" dirty="0" smtClean="0">
              <a:solidFill>
                <a:srgbClr val="FFFFFF"/>
              </a:solidFill>
            </a:endParaRPr>
          </a:p>
          <a:p>
            <a:r>
              <a:rPr lang="de-DE" sz="1800" dirty="0">
                <a:solidFill>
                  <a:srgbClr val="F1CA00"/>
                </a:solidFill>
              </a:rPr>
              <a:t>Kann mehr als ein Konto</a:t>
            </a:r>
          </a:p>
          <a:p>
            <a:endParaRPr lang="de-DE" sz="1800" dirty="0">
              <a:solidFill>
                <a:srgbClr val="F1CA00"/>
              </a:solidFill>
            </a:endParaRPr>
          </a:p>
        </p:txBody>
      </p:sp>
      <p:sp>
        <p:nvSpPr>
          <p:cNvPr id="14" name="Rechteck 13"/>
          <p:cNvSpPr/>
          <p:nvPr/>
        </p:nvSpPr>
        <p:spPr>
          <a:xfrm>
            <a:off x="360014" y="1894269"/>
            <a:ext cx="3456384" cy="4470334"/>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err="1">
              <a:solidFill>
                <a:srgbClr val="002663"/>
              </a:solidFill>
            </a:endParaRPr>
          </a:p>
        </p:txBody>
      </p:sp>
      <p:sp>
        <p:nvSpPr>
          <p:cNvPr id="15" name="Textfeld 14"/>
          <p:cNvSpPr txBox="1"/>
          <p:nvPr/>
        </p:nvSpPr>
        <p:spPr>
          <a:xfrm>
            <a:off x="359496" y="2051556"/>
            <a:ext cx="3456902" cy="830997"/>
          </a:xfrm>
          <a:prstGeom prst="rect">
            <a:avLst/>
          </a:prstGeom>
          <a:noFill/>
        </p:spPr>
        <p:txBody>
          <a:bodyPr wrap="square" rtlCol="0">
            <a:spAutoFit/>
          </a:bodyPr>
          <a:lstStyle/>
          <a:p>
            <a:r>
              <a:rPr lang="de-DE" sz="2400" b="1" dirty="0" err="1">
                <a:solidFill>
                  <a:srgbClr val="0093D0"/>
                </a:solidFill>
              </a:rPr>
              <a:t>WeitBlick</a:t>
            </a:r>
            <a:r>
              <a:rPr lang="de-DE" sz="2400" b="1" dirty="0">
                <a:solidFill>
                  <a:srgbClr val="0093D0"/>
                </a:solidFill>
              </a:rPr>
              <a:t> –</a:t>
            </a:r>
          </a:p>
          <a:p>
            <a:r>
              <a:rPr lang="de-DE" sz="2400" b="1" dirty="0">
                <a:solidFill>
                  <a:srgbClr val="0093D0"/>
                </a:solidFill>
              </a:rPr>
              <a:t>Flexibilität</a:t>
            </a:r>
            <a:endParaRPr lang="de-DE" sz="1600" b="1" dirty="0">
              <a:solidFill>
                <a:srgbClr val="0093D0"/>
              </a:solidFill>
            </a:endParaRPr>
          </a:p>
        </p:txBody>
      </p:sp>
      <p:sp>
        <p:nvSpPr>
          <p:cNvPr id="16" name="Inhaltsplatzhalter 1"/>
          <p:cNvSpPr txBox="1">
            <a:spLocks/>
          </p:cNvSpPr>
          <p:nvPr/>
        </p:nvSpPr>
        <p:spPr>
          <a:xfrm>
            <a:off x="1145627" y="3140968"/>
            <a:ext cx="2558769" cy="246221"/>
          </a:xfrm>
          <a:prstGeom prst="rect">
            <a:avLst/>
          </a:prstGeom>
        </p:spPr>
        <p:txBody>
          <a:bodyPr vert="horz" wrap="square" lIns="0" tIns="0" rIns="0" bIns="0" rtlCol="0">
            <a:spAutoFit/>
          </a:bodyPr>
          <a:lstStyle>
            <a:lvl1pPr marL="0" indent="0" algn="l" defTabSz="914400" rtl="0" eaLnBrk="1" latinLnBrk="0" hangingPunct="1">
              <a:spcBef>
                <a:spcPts val="1800"/>
              </a:spcBef>
              <a:buFont typeface="Arial" pitchFamily="34" charset="0"/>
              <a:buNone/>
              <a:defRPr sz="2000" b="0" kern="1200">
                <a:solidFill>
                  <a:schemeClr val="tx1"/>
                </a:solidFill>
                <a:latin typeface="+mn-lt"/>
                <a:ea typeface="+mn-ea"/>
                <a:cs typeface="+mn-cs"/>
              </a:defRPr>
            </a:lvl1pPr>
            <a:lvl2pPr marL="0" indent="0" algn="l" defTabSz="914400" rtl="0" eaLnBrk="1" latinLnBrk="0" hangingPunct="1">
              <a:spcBef>
                <a:spcPts val="1200"/>
              </a:spcBef>
              <a:buClr>
                <a:schemeClr val="accent2"/>
              </a:buClr>
              <a:buFont typeface="Arial" pitchFamily="34" charset="0"/>
              <a:buNone/>
              <a:defRPr sz="2000" b="1" kern="1200">
                <a:solidFill>
                  <a:schemeClr val="tx1"/>
                </a:solidFill>
                <a:latin typeface="+mn-lt"/>
                <a:ea typeface="+mn-ea"/>
                <a:cs typeface="+mn-cs"/>
              </a:defRPr>
            </a:lvl2pPr>
            <a:lvl3pPr marL="0" indent="0" algn="l" defTabSz="914400" rtl="0" eaLnBrk="1" latinLnBrk="0" hangingPunct="1">
              <a:spcBef>
                <a:spcPts val="800"/>
              </a:spcBef>
              <a:buClr>
                <a:schemeClr val="accent2"/>
              </a:buClr>
              <a:buFont typeface="Arial" pitchFamily="34" charset="0"/>
              <a:buNone/>
              <a:defRPr sz="2000" b="1" i="1" kern="1200">
                <a:solidFill>
                  <a:schemeClr val="tx1"/>
                </a:solidFill>
                <a:latin typeface="+mn-lt"/>
                <a:ea typeface="+mn-ea"/>
                <a:cs typeface="+mn-cs"/>
              </a:defRPr>
            </a:lvl3pPr>
            <a:lvl4pPr marL="177800" indent="-177800" algn="l" defTabSz="914400" rtl="0" eaLnBrk="1" latinLnBrk="0" hangingPunct="1">
              <a:spcBef>
                <a:spcPts val="600"/>
              </a:spcBef>
              <a:buClr>
                <a:schemeClr val="accent2"/>
              </a:buClr>
              <a:buFont typeface="Arial" pitchFamily="34" charset="0"/>
              <a:buChar char="•"/>
              <a:defRPr sz="2000" kern="1200">
                <a:solidFill>
                  <a:schemeClr val="tx1"/>
                </a:solidFill>
                <a:latin typeface="+mn-lt"/>
                <a:ea typeface="+mn-ea"/>
                <a:cs typeface="+mn-cs"/>
              </a:defRPr>
            </a:lvl4pPr>
            <a:lvl5pPr marL="355600" indent="-177800" algn="l" defTabSz="914400" rtl="0" eaLnBrk="1" latinLnBrk="0" hangingPunct="1">
              <a:spcBef>
                <a:spcPts val="0"/>
              </a:spcBef>
              <a:buClr>
                <a:schemeClr val="accent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b="1" dirty="0" smtClean="0">
                <a:solidFill>
                  <a:srgbClr val="002663"/>
                </a:solidFill>
              </a:rPr>
              <a:t>Startmanagement</a:t>
            </a:r>
            <a:endParaRPr lang="de-DE" sz="1600" b="1" dirty="0">
              <a:solidFill>
                <a:srgbClr val="002663"/>
              </a:solidFill>
            </a:endParaRPr>
          </a:p>
        </p:txBody>
      </p:sp>
      <p:pic>
        <p:nvPicPr>
          <p:cNvPr id="17" name="Picture 3" descr="\\fileserver1.frankfur\homedir$\sld24r\WIN7PROFILE\Desktop\Ablage\Präsentationen\2017\Produktpräsentation WeitBlick\Icons\Startmanageme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420" y="3140968"/>
            <a:ext cx="300453" cy="307746"/>
          </a:xfrm>
          <a:prstGeom prst="rect">
            <a:avLst/>
          </a:prstGeom>
          <a:noFill/>
          <a:extLst>
            <a:ext uri="{909E8E84-426E-40DD-AFC4-6F175D3DCCD1}">
              <a14:hiddenFill xmlns:a14="http://schemas.microsoft.com/office/drawing/2010/main">
                <a:solidFill>
                  <a:srgbClr val="FFFFFF"/>
                </a:solidFill>
              </a14:hiddenFill>
            </a:ext>
          </a:extLst>
        </p:spPr>
      </p:pic>
      <p:sp>
        <p:nvSpPr>
          <p:cNvPr id="9" name="Rechteck 8"/>
          <p:cNvSpPr/>
          <p:nvPr/>
        </p:nvSpPr>
        <p:spPr>
          <a:xfrm>
            <a:off x="714016" y="3399768"/>
            <a:ext cx="3075156" cy="3665207"/>
          </a:xfrm>
          <a:prstGeom prst="rect">
            <a:avLst/>
          </a:prstGeom>
        </p:spPr>
        <p:txBody>
          <a:bodyPr wrap="square" lIns="0" tIns="216000" rIns="0" bIns="0" anchor="b" anchorCtr="0">
            <a:spAutoFit/>
          </a:bodyPr>
          <a:lstStyle/>
          <a:p>
            <a:pPr marL="342900" lvl="2" indent="-342900">
              <a:buClr>
                <a:srgbClr val="F1CA00"/>
              </a:buClr>
              <a:buFont typeface="Arial" panose="020B0604020202020204" pitchFamily="34" charset="0"/>
              <a:buChar char="•"/>
            </a:pPr>
            <a:r>
              <a:rPr lang="de-DE" sz="1600" dirty="0">
                <a:solidFill>
                  <a:srgbClr val="002060"/>
                </a:solidFill>
              </a:rPr>
              <a:t>Cleverer Mechanismus für </a:t>
            </a:r>
            <a:r>
              <a:rPr lang="de-DE" sz="1600" b="1" dirty="0">
                <a:solidFill>
                  <a:srgbClr val="002060"/>
                </a:solidFill>
              </a:rPr>
              <a:t>sicherheitsorientierte</a:t>
            </a:r>
            <a:r>
              <a:rPr lang="de-DE" sz="1600" dirty="0">
                <a:solidFill>
                  <a:srgbClr val="002060"/>
                </a:solidFill>
              </a:rPr>
              <a:t> Anleger (optional auswählbar)</a:t>
            </a:r>
          </a:p>
          <a:p>
            <a:pPr marL="342900" lvl="2" indent="-342900">
              <a:buClr>
                <a:srgbClr val="F1CA00"/>
              </a:buClr>
              <a:buFont typeface="Arial" panose="020B0604020202020204" pitchFamily="34" charset="0"/>
              <a:buChar char="•"/>
            </a:pPr>
            <a:r>
              <a:rPr lang="de-DE" sz="1600" dirty="0">
                <a:solidFill>
                  <a:srgbClr val="002060"/>
                </a:solidFill>
              </a:rPr>
              <a:t>Investiert zunächst in Startfonds und transferiert </a:t>
            </a:r>
            <a:r>
              <a:rPr lang="de-DE" sz="1600" b="1" dirty="0">
                <a:solidFill>
                  <a:srgbClr val="002060"/>
                </a:solidFill>
              </a:rPr>
              <a:t>Schritt für Schritt</a:t>
            </a:r>
            <a:r>
              <a:rPr lang="de-DE" sz="1600" dirty="0">
                <a:solidFill>
                  <a:srgbClr val="002060"/>
                </a:solidFill>
              </a:rPr>
              <a:t> in die gewünschte Fondsauswahl</a:t>
            </a:r>
          </a:p>
          <a:p>
            <a:pPr marL="342900" lvl="2" indent="-342900">
              <a:buClr>
                <a:srgbClr val="F1CA00"/>
              </a:buClr>
              <a:buFont typeface="Arial" panose="020B0604020202020204" pitchFamily="34" charset="0"/>
              <a:buChar char="•"/>
            </a:pPr>
            <a:r>
              <a:rPr lang="de-DE" sz="1600" dirty="0">
                <a:solidFill>
                  <a:srgbClr val="002060"/>
                </a:solidFill>
              </a:rPr>
              <a:t>Erhöht die Chance, den </a:t>
            </a:r>
            <a:r>
              <a:rPr lang="de-DE" sz="1600" b="1" dirty="0">
                <a:solidFill>
                  <a:srgbClr val="002060"/>
                </a:solidFill>
              </a:rPr>
              <a:t>richtigen</a:t>
            </a:r>
            <a:r>
              <a:rPr lang="de-DE" sz="1600" dirty="0">
                <a:solidFill>
                  <a:srgbClr val="002060"/>
                </a:solidFill>
              </a:rPr>
              <a:t> </a:t>
            </a:r>
            <a:r>
              <a:rPr lang="de-DE" sz="1600" b="1" dirty="0">
                <a:solidFill>
                  <a:srgbClr val="002060"/>
                </a:solidFill>
              </a:rPr>
              <a:t>Investitions-</a:t>
            </a:r>
            <a:r>
              <a:rPr lang="de-DE" sz="1600" b="1" dirty="0" err="1">
                <a:solidFill>
                  <a:srgbClr val="002060"/>
                </a:solidFill>
              </a:rPr>
              <a:t>zeitpunkt</a:t>
            </a:r>
            <a:r>
              <a:rPr lang="de-DE" sz="1600" b="1" dirty="0">
                <a:solidFill>
                  <a:srgbClr val="002060"/>
                </a:solidFill>
              </a:rPr>
              <a:t> </a:t>
            </a:r>
            <a:r>
              <a:rPr lang="de-DE" sz="1600" dirty="0">
                <a:solidFill>
                  <a:srgbClr val="002060"/>
                </a:solidFill>
              </a:rPr>
              <a:t>zu erwischen </a:t>
            </a: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a:p>
            <a:pPr marL="342900" lvl="2" indent="-342900">
              <a:buClr>
                <a:srgbClr val="F1CA00"/>
              </a:buClr>
              <a:buFont typeface="Arial" panose="020B0604020202020204" pitchFamily="34" charset="0"/>
              <a:buChar char="•"/>
            </a:pPr>
            <a:endParaRPr lang="de-DE" sz="1600" dirty="0">
              <a:solidFill>
                <a:srgbClr val="002060"/>
              </a:solidFill>
            </a:endParaRPr>
          </a:p>
        </p:txBody>
      </p:sp>
    </p:spTree>
    <p:extLst>
      <p:ext uri="{BB962C8B-B14F-4D97-AF65-F5344CB8AC3E}">
        <p14:creationId xmlns:p14="http://schemas.microsoft.com/office/powerpoint/2010/main" val="314288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Larissa">
  <a:themeElements>
    <a:clrScheme name="Standardlife">
      <a:dk1>
        <a:srgbClr val="002663"/>
      </a:dk1>
      <a:lt1>
        <a:srgbClr val="FFFFFF"/>
      </a:lt1>
      <a:dk2>
        <a:srgbClr val="000000"/>
      </a:dk2>
      <a:lt2>
        <a:srgbClr val="E6EFF5"/>
      </a:lt2>
      <a:accent1>
        <a:srgbClr val="002663"/>
      </a:accent1>
      <a:accent2>
        <a:srgbClr val="F1CA00"/>
      </a:accent2>
      <a:accent3>
        <a:srgbClr val="E6EFF5"/>
      </a:accent3>
      <a:accent4>
        <a:srgbClr val="0088CE"/>
      </a:accent4>
      <a:accent5>
        <a:srgbClr val="AAACB7"/>
      </a:accent5>
      <a:accent6>
        <a:srgbClr val="D15B05"/>
      </a:accent6>
      <a:hlink>
        <a:srgbClr val="00B0F0"/>
      </a:hlink>
      <a:folHlink>
        <a:srgbClr val="7030A0"/>
      </a:folHlink>
    </a:clrScheme>
    <a:fontScheme name="Standardlif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952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err="1" smtClean="0"/>
        </a:defPPr>
      </a:lstStyle>
    </a:txDef>
  </a:objectDefaults>
  <a:extraClrSchemeLst/>
</a:theme>
</file>

<file path=ppt/theme/theme2.xml><?xml version="1.0" encoding="utf-8"?>
<a:theme xmlns:a="http://schemas.openxmlformats.org/drawingml/2006/main" name="Larissa">
  <a:themeElements>
    <a:clrScheme name="Standardlife">
      <a:dk1>
        <a:srgbClr val="002663"/>
      </a:dk1>
      <a:lt1>
        <a:srgbClr val="FFFFFF"/>
      </a:lt1>
      <a:dk2>
        <a:srgbClr val="000000"/>
      </a:dk2>
      <a:lt2>
        <a:srgbClr val="E6EFF5"/>
      </a:lt2>
      <a:accent1>
        <a:srgbClr val="002663"/>
      </a:accent1>
      <a:accent2>
        <a:srgbClr val="F1CA00"/>
      </a:accent2>
      <a:accent3>
        <a:srgbClr val="E6EFF5"/>
      </a:accent3>
      <a:accent4>
        <a:srgbClr val="0088CE"/>
      </a:accent4>
      <a:accent5>
        <a:srgbClr val="AAACB7"/>
      </a:accent5>
      <a:accent6>
        <a:srgbClr val="D15B05"/>
      </a:accent6>
      <a:hlink>
        <a:srgbClr val="00B0F0"/>
      </a:hlink>
      <a:folHlink>
        <a:srgbClr val="7030A0"/>
      </a:folHlink>
    </a:clrScheme>
    <a:fontScheme name="Standardlif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030A0"/>
        </a:solidFill>
        <a:ln w="952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a:solidFill>
              <a:srgbClr val="002663"/>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err="1" smtClean="0"/>
        </a:defPPr>
      </a:lstStyle>
    </a:txDef>
  </a:objectDefaults>
  <a:extraClrSchemeLst/>
</a:theme>
</file>

<file path=ppt/theme/theme3.xml><?xml version="1.0" encoding="utf-8"?>
<a:theme xmlns:a="http://schemas.openxmlformats.org/drawingml/2006/main" name="8_Larissa">
  <a:themeElements>
    <a:clrScheme name="Standardlife">
      <a:dk1>
        <a:srgbClr val="002663"/>
      </a:dk1>
      <a:lt1>
        <a:srgbClr val="FFFFFF"/>
      </a:lt1>
      <a:dk2>
        <a:srgbClr val="000000"/>
      </a:dk2>
      <a:lt2>
        <a:srgbClr val="E6EFF5"/>
      </a:lt2>
      <a:accent1>
        <a:srgbClr val="002663"/>
      </a:accent1>
      <a:accent2>
        <a:srgbClr val="F1CA00"/>
      </a:accent2>
      <a:accent3>
        <a:srgbClr val="E6EFF5"/>
      </a:accent3>
      <a:accent4>
        <a:srgbClr val="0088CE"/>
      </a:accent4>
      <a:accent5>
        <a:srgbClr val="AAACB7"/>
      </a:accent5>
      <a:accent6>
        <a:srgbClr val="D15B05"/>
      </a:accent6>
      <a:hlink>
        <a:srgbClr val="00B0F0"/>
      </a:hlink>
      <a:folHlink>
        <a:srgbClr val="7030A0"/>
      </a:folHlink>
    </a:clrScheme>
    <a:fontScheme name="Standardlif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952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err="1" smtClean="0"/>
        </a:defPPr>
      </a:lstStyle>
    </a:txDef>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5934</Words>
  <Application>Microsoft Office PowerPoint</Application>
  <PresentationFormat>Bildschirmpräsentation (4:3)</PresentationFormat>
  <Paragraphs>785</Paragraphs>
  <Slides>29</Slides>
  <Notes>26</Notes>
  <HiddenSlides>0</HiddenSlides>
  <MMClips>0</MMClips>
  <ScaleCrop>false</ScaleCrop>
  <HeadingPairs>
    <vt:vector size="6" baseType="variant">
      <vt:variant>
        <vt:lpstr>Design</vt:lpstr>
      </vt:variant>
      <vt:variant>
        <vt:i4>3</vt:i4>
      </vt:variant>
      <vt:variant>
        <vt:lpstr>Eingebettete OLE-Server</vt:lpstr>
      </vt:variant>
      <vt:variant>
        <vt:i4>1</vt:i4>
      </vt:variant>
      <vt:variant>
        <vt:lpstr>Folientitel</vt:lpstr>
      </vt:variant>
      <vt:variant>
        <vt:i4>29</vt:i4>
      </vt:variant>
    </vt:vector>
  </HeadingPairs>
  <TitlesOfParts>
    <vt:vector size="33" baseType="lpstr">
      <vt:lpstr>1_Larissa</vt:lpstr>
      <vt:lpstr>Larissa</vt:lpstr>
      <vt:lpstr>8_Larissa</vt:lpstr>
      <vt:lpstr>think-cell Folie</vt:lpstr>
      <vt:lpstr>WeitBlick  Macht mehr für Sie als ein Konto      Juni 2017</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Vielen Dank für Ihre Aufmerksamkeit.   Ihr  Lars Beckmann  069/ 66572-1713 Lars.Beckmann@standardlife.de  </vt:lpstr>
    </vt:vector>
  </TitlesOfParts>
  <Company>Standard Life PLC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WeitBlick  Macht mehr für Sie als ein Konto      Mai 2017</dc:title>
  <dc:creator>Beckmann, Lars</dc:creator>
  <cp:lastModifiedBy>Beckmann, Lars</cp:lastModifiedBy>
  <cp:revision>12</cp:revision>
  <dcterms:created xsi:type="dcterms:W3CDTF">2017-05-17T06:00:42Z</dcterms:created>
  <dcterms:modified xsi:type="dcterms:W3CDTF">2017-06-21T05:39:29Z</dcterms:modified>
</cp:coreProperties>
</file>