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docProps/custom.xml" ContentType="application/vnd.openxmlformats-officedocument.custom-properties+xml"/>
  <Override PartName="/ppt/slideMasters/slideMaster8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Default Extension="bin" ContentType="application/vnd.openxmlformats-officedocument.oleObject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0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Masters/slideMaster7.xml" ContentType="application/vnd.openxmlformats-officedocument.presentationml.slideMaster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9" r:id="rId1"/>
    <p:sldMasterId id="2147483663" r:id="rId2"/>
    <p:sldMasterId id="2147483778" r:id="rId3"/>
    <p:sldMasterId id="2147483791" r:id="rId4"/>
    <p:sldMasterId id="2147483804" r:id="rId5"/>
    <p:sldMasterId id="2147483831" r:id="rId6"/>
    <p:sldMasterId id="2147483862" r:id="rId7"/>
    <p:sldMasterId id="2147483875" r:id="rId8"/>
    <p:sldMasterId id="2147483889" r:id="rId9"/>
  </p:sldMasterIdLst>
  <p:notesMasterIdLst>
    <p:notesMasterId r:id="rId27"/>
  </p:notesMasterIdLst>
  <p:sldIdLst>
    <p:sldId id="657" r:id="rId10"/>
    <p:sldId id="685" r:id="rId11"/>
    <p:sldId id="687" r:id="rId12"/>
    <p:sldId id="679" r:id="rId13"/>
    <p:sldId id="686" r:id="rId14"/>
    <p:sldId id="696" r:id="rId15"/>
    <p:sldId id="698" r:id="rId16"/>
    <p:sldId id="702" r:id="rId17"/>
    <p:sldId id="704" r:id="rId18"/>
    <p:sldId id="707" r:id="rId19"/>
    <p:sldId id="708" r:id="rId20"/>
    <p:sldId id="709" r:id="rId21"/>
    <p:sldId id="710" r:id="rId22"/>
    <p:sldId id="690" r:id="rId23"/>
    <p:sldId id="671" r:id="rId24"/>
    <p:sldId id="678" r:id="rId25"/>
    <p:sldId id="706" r:id="rId26"/>
  </p:sldIdLst>
  <p:sldSz cx="9144000" cy="6858000" type="screen4x3"/>
  <p:notesSz cx="6669088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5895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1802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67705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3605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79507" algn="l" defTabSz="911802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35410" algn="l" defTabSz="911802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191312" algn="l" defTabSz="911802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47213" algn="l" defTabSz="911802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2D4B"/>
    <a:srgbClr val="DDDDDD"/>
    <a:srgbClr val="6E0717"/>
    <a:srgbClr val="5F5F5F"/>
    <a:srgbClr val="EAE7D8"/>
    <a:srgbClr val="BFB088"/>
    <a:srgbClr val="FF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53" autoAdjust="0"/>
    <p:restoredTop sz="98750" autoAdjust="0"/>
  </p:normalViewPr>
  <p:slideViewPr>
    <p:cSldViewPr>
      <p:cViewPr varScale="1">
        <p:scale>
          <a:sx n="112" d="100"/>
          <a:sy n="112" d="100"/>
        </p:scale>
        <p:origin x="-19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98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4876"/>
            <a:ext cx="53355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4"/>
            <a:ext cx="28892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428164"/>
            <a:ext cx="28892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75E92F2-D74D-4517-9BF3-C7B3829A99D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589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180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6770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360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79507" algn="l" defTabSz="91180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5410" algn="l" defTabSz="91180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1312" algn="l" defTabSz="91180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7213" algn="l" defTabSz="91180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854075" y="744538"/>
            <a:ext cx="4960938" cy="37226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5E92F2-D74D-4517-9BF3-C7B3829A99D0}" type="slidenum">
              <a:rPr lang="de-DE" smtClean="0"/>
              <a:pPr>
                <a:defRPr/>
              </a:pPr>
              <a:t>1</a:t>
            </a:fld>
            <a:endParaRPr lang="de-DE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F22C98-C970-43F6-8EA9-50F6A44CACA9}" type="slidenum">
              <a:rPr lang="de-DE" smtClean="0">
                <a:latin typeface="Arial" charset="0"/>
                <a:ea typeface="ＭＳ Ｐゴシック" pitchFamily="34" charset="-128"/>
              </a:rPr>
              <a:pPr/>
              <a:t>2</a:t>
            </a:fld>
            <a:endParaRPr lang="de-DE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48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3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5895" indent="0" algn="ctr">
              <a:buNone/>
              <a:defRPr/>
            </a:lvl2pPr>
            <a:lvl3pPr marL="911802" indent="0" algn="ctr">
              <a:buNone/>
              <a:defRPr/>
            </a:lvl3pPr>
            <a:lvl4pPr marL="1367705" indent="0" algn="ctr">
              <a:buNone/>
              <a:defRPr/>
            </a:lvl4pPr>
            <a:lvl5pPr marL="1823605" indent="0" algn="ctr">
              <a:buNone/>
              <a:defRPr/>
            </a:lvl5pPr>
            <a:lvl6pPr marL="2279507" indent="0" algn="ctr">
              <a:buNone/>
              <a:defRPr/>
            </a:lvl6pPr>
            <a:lvl7pPr marL="2735410" indent="0" algn="ctr">
              <a:buNone/>
              <a:defRPr/>
            </a:lvl7pPr>
            <a:lvl8pPr marL="3191312" indent="0" algn="ctr">
              <a:buNone/>
              <a:defRPr/>
            </a:lvl8pPr>
            <a:lvl9pPr marL="3647213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43654B-180C-4D99-8A98-3AF0AFF4FCA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A7F57F8D-C0CF-4E4D-B7D9-34DC877B62D3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80808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srgbClr val="808080"/>
                </a:solidFill>
              </a:rPr>
              <a:t>Seite </a:t>
            </a:r>
            <a:fld id="{142BF40B-BA08-45D2-BB30-EE74EDE04B37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808080"/>
              </a:solidFill>
            </a:endParaRPr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srgbClr val="808080"/>
                </a:solidFill>
              </a:rPr>
              <a:t>Seite </a:t>
            </a:r>
            <a:fld id="{A8E8524B-87D1-4343-A393-8EB091CE2F97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80808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srgbClr val="808080"/>
                </a:solidFill>
              </a:rPr>
              <a:t>Seite </a:t>
            </a:r>
            <a:fld id="{3B8B1442-8555-43FC-B9BF-663CE7F57C17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80808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srgbClr val="808080"/>
                </a:solidFill>
              </a:rPr>
              <a:t>Seite </a:t>
            </a:r>
            <a:fld id="{D372EADD-7C6F-4004-A23E-4A93A8CEC63B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80808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srgbClr val="808080"/>
                </a:solidFill>
              </a:rPr>
              <a:t>Seite </a:t>
            </a:r>
            <a:fld id="{B44D3D38-8989-4916-900D-F95EE7D4B043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97663" y="188913"/>
            <a:ext cx="2124075" cy="576103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20675" y="188913"/>
            <a:ext cx="6224588" cy="576103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80808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srgbClr val="808080"/>
                </a:solidFill>
              </a:rPr>
              <a:t>Seite </a:t>
            </a:r>
            <a:fld id="{4E442285-EDAB-44FF-B179-679CB3116BF7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03575" y="188913"/>
            <a:ext cx="5732463" cy="6858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685800" y="1371600"/>
            <a:ext cx="7772400" cy="4724400"/>
          </a:xfrm>
        </p:spPr>
        <p:txBody>
          <a:bodyPr/>
          <a:lstStyle/>
          <a:p>
            <a:pPr lvl="0"/>
            <a:endParaRPr lang="de-DE" noProof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0" y="64008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+mn-ea"/>
              </a:defRPr>
            </a:lvl1pPr>
          </a:lstStyle>
          <a:p>
            <a:pPr algn="ctr">
              <a:defRPr/>
            </a:pPr>
            <a:fld id="{6457E52A-1939-4CF1-9940-4170C10F2A32}" type="datetime1">
              <a:rPr lang="de-DE" sz="1600">
                <a:solidFill>
                  <a:srgbClr val="1D2D4B"/>
                </a:solidFill>
                <a:latin typeface="Arial" pitchFamily="34" charset="0"/>
              </a:rPr>
              <a:pPr algn="ctr">
                <a:defRPr/>
              </a:pPr>
              <a:t>09.09.2013</a:t>
            </a:fld>
            <a:endParaRPr lang="en-US" sz="160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228975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808080"/>
                </a:solidFill>
              </a:rPr>
              <a:t>Fabian Dutschke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DD9D6-95AB-46B9-806E-8326B104D4A8}" type="slidenum">
              <a:rPr lang="en-US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en-US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el und Text üb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0675" y="188913"/>
            <a:ext cx="8499475" cy="677862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320675" y="908050"/>
            <a:ext cx="8501063" cy="244475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20675" y="3505200"/>
            <a:ext cx="8501063" cy="244475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808080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808080"/>
                </a:solidFill>
              </a:defRPr>
            </a:lvl1pPr>
          </a:lstStyle>
          <a:p>
            <a:pPr>
              <a:defRPr/>
            </a:pPr>
            <a:r>
              <a:rPr lang="de-DE"/>
              <a:t>Seite </a:t>
            </a:r>
            <a:fld id="{5391518C-2459-4FB8-8143-025452ADF39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38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5781" indent="0">
              <a:buNone/>
              <a:defRPr sz="1800"/>
            </a:lvl2pPr>
            <a:lvl3pPr marL="911576" indent="0">
              <a:buNone/>
              <a:defRPr sz="1600"/>
            </a:lvl3pPr>
            <a:lvl4pPr marL="1367367" indent="0">
              <a:buNone/>
              <a:defRPr sz="1400"/>
            </a:lvl4pPr>
            <a:lvl5pPr marL="1823155" indent="0">
              <a:buNone/>
              <a:defRPr sz="1400"/>
            </a:lvl5pPr>
            <a:lvl6pPr marL="2278943" indent="0">
              <a:buNone/>
              <a:defRPr sz="1400"/>
            </a:lvl6pPr>
            <a:lvl7pPr marL="2734734" indent="0">
              <a:buNone/>
              <a:defRPr sz="1400"/>
            </a:lvl7pPr>
            <a:lvl8pPr marL="3190523" indent="0">
              <a:buNone/>
              <a:defRPr sz="1400"/>
            </a:lvl8pPr>
            <a:lvl9pPr marL="3646311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F322B827-D4B5-4565-AB5D-8EB261E2FF1A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20676" y="1143000"/>
            <a:ext cx="4173538" cy="4964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5" y="1143000"/>
            <a:ext cx="4175125" cy="4964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7EB93957-695D-4601-984B-EA821231CE3E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41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781" indent="0">
              <a:buNone/>
              <a:defRPr sz="2000" b="1"/>
            </a:lvl2pPr>
            <a:lvl3pPr marL="911576" indent="0">
              <a:buNone/>
              <a:defRPr sz="1800" b="1"/>
            </a:lvl3pPr>
            <a:lvl4pPr marL="1367367" indent="0">
              <a:buNone/>
              <a:defRPr sz="1600" b="1"/>
            </a:lvl4pPr>
            <a:lvl5pPr marL="1823155" indent="0">
              <a:buNone/>
              <a:defRPr sz="1600" b="1"/>
            </a:lvl5pPr>
            <a:lvl6pPr marL="2278943" indent="0">
              <a:buNone/>
              <a:defRPr sz="1600" b="1"/>
            </a:lvl6pPr>
            <a:lvl7pPr marL="2734734" indent="0">
              <a:buNone/>
              <a:defRPr sz="1600" b="1"/>
            </a:lvl7pPr>
            <a:lvl8pPr marL="3190523" indent="0">
              <a:buNone/>
              <a:defRPr sz="1600" b="1"/>
            </a:lvl8pPr>
            <a:lvl9pPr marL="3646311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9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781" indent="0">
              <a:buNone/>
              <a:defRPr sz="2000" b="1"/>
            </a:lvl2pPr>
            <a:lvl3pPr marL="911576" indent="0">
              <a:buNone/>
              <a:defRPr sz="1800" b="1"/>
            </a:lvl3pPr>
            <a:lvl4pPr marL="1367367" indent="0">
              <a:buNone/>
              <a:defRPr sz="1600" b="1"/>
            </a:lvl4pPr>
            <a:lvl5pPr marL="1823155" indent="0">
              <a:buNone/>
              <a:defRPr sz="1600" b="1"/>
            </a:lvl5pPr>
            <a:lvl6pPr marL="2278943" indent="0">
              <a:buNone/>
              <a:defRPr sz="1600" b="1"/>
            </a:lvl6pPr>
            <a:lvl7pPr marL="2734734" indent="0">
              <a:buNone/>
              <a:defRPr sz="1600" b="1"/>
            </a:lvl7pPr>
            <a:lvl8pPr marL="3190523" indent="0">
              <a:buNone/>
              <a:defRPr sz="1600" b="1"/>
            </a:lvl8pPr>
            <a:lvl9pPr marL="3646311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9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EAFE5FEB-EAD3-4F93-B564-A284500C475E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F9D1A8C4-FF77-4859-9BD6-ED4519367A6A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542E0AAF-A4B5-4E5A-99A5-1A74BCF9622F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7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3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5781" indent="0">
              <a:buNone/>
              <a:defRPr sz="1200"/>
            </a:lvl2pPr>
            <a:lvl3pPr marL="911576" indent="0">
              <a:buNone/>
              <a:defRPr sz="1000"/>
            </a:lvl3pPr>
            <a:lvl4pPr marL="1367367" indent="0">
              <a:buNone/>
              <a:defRPr sz="900"/>
            </a:lvl4pPr>
            <a:lvl5pPr marL="1823155" indent="0">
              <a:buNone/>
              <a:defRPr sz="900"/>
            </a:lvl5pPr>
            <a:lvl6pPr marL="2278943" indent="0">
              <a:buNone/>
              <a:defRPr sz="900"/>
            </a:lvl6pPr>
            <a:lvl7pPr marL="2734734" indent="0">
              <a:buNone/>
              <a:defRPr sz="900"/>
            </a:lvl7pPr>
            <a:lvl8pPr marL="3190523" indent="0">
              <a:buNone/>
              <a:defRPr sz="900"/>
            </a:lvl8pPr>
            <a:lvl9pPr marL="3646311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DA3B644C-F7FA-4D8B-9395-724B3913CF5C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9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5781" indent="0">
              <a:buNone/>
              <a:defRPr sz="2800"/>
            </a:lvl2pPr>
            <a:lvl3pPr marL="911576" indent="0">
              <a:buNone/>
              <a:defRPr sz="2400"/>
            </a:lvl3pPr>
            <a:lvl4pPr marL="1367367" indent="0">
              <a:buNone/>
              <a:defRPr sz="2000"/>
            </a:lvl4pPr>
            <a:lvl5pPr marL="1823155" indent="0">
              <a:buNone/>
              <a:defRPr sz="2000"/>
            </a:lvl5pPr>
            <a:lvl6pPr marL="2278943" indent="0">
              <a:buNone/>
              <a:defRPr sz="2000"/>
            </a:lvl6pPr>
            <a:lvl7pPr marL="2734734" indent="0">
              <a:buNone/>
              <a:defRPr sz="2000"/>
            </a:lvl7pPr>
            <a:lvl8pPr marL="3190523" indent="0">
              <a:buNone/>
              <a:defRPr sz="2000"/>
            </a:lvl8pPr>
            <a:lvl9pPr marL="3646311" indent="0">
              <a:buNone/>
              <a:defRPr sz="2000"/>
            </a:lvl9pPr>
          </a:lstStyle>
          <a:p>
            <a:pPr lvl="0"/>
            <a:endParaRPr lang="de-DE" noProof="0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9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5781" indent="0">
              <a:buNone/>
              <a:defRPr sz="1200"/>
            </a:lvl2pPr>
            <a:lvl3pPr marL="911576" indent="0">
              <a:buNone/>
              <a:defRPr sz="1000"/>
            </a:lvl3pPr>
            <a:lvl4pPr marL="1367367" indent="0">
              <a:buNone/>
              <a:defRPr sz="900"/>
            </a:lvl4pPr>
            <a:lvl5pPr marL="1823155" indent="0">
              <a:buNone/>
              <a:defRPr sz="900"/>
            </a:lvl5pPr>
            <a:lvl6pPr marL="2278943" indent="0">
              <a:buNone/>
              <a:defRPr sz="900"/>
            </a:lvl6pPr>
            <a:lvl7pPr marL="2734734" indent="0">
              <a:buNone/>
              <a:defRPr sz="900"/>
            </a:lvl7pPr>
            <a:lvl8pPr marL="3190523" indent="0">
              <a:buNone/>
              <a:defRPr sz="900"/>
            </a:lvl8pPr>
            <a:lvl9pPr marL="3646311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334E19EB-B66E-4220-9906-B2A3D336B657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DCBF58C0-C0DC-42CE-BC56-7CFFD652037E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97663" y="188913"/>
            <a:ext cx="2124075" cy="59182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20675" y="188913"/>
            <a:ext cx="6224588" cy="59182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C763C2AF-A080-4227-A18C-1B5A53F610D3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7A3129-B3F7-4496-BCCB-C8BECD01C8C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el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875" y="188916"/>
            <a:ext cx="6283325" cy="71913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iagrammplatzhalter 2"/>
          <p:cNvSpPr>
            <a:spLocks noGrp="1"/>
          </p:cNvSpPr>
          <p:nvPr>
            <p:ph type="chart" idx="1"/>
          </p:nvPr>
        </p:nvSpPr>
        <p:spPr>
          <a:xfrm>
            <a:off x="320675" y="1143000"/>
            <a:ext cx="8501063" cy="4964113"/>
          </a:xfrm>
        </p:spPr>
        <p:txBody>
          <a:bodyPr/>
          <a:lstStyle/>
          <a:p>
            <a:pPr lvl="0"/>
            <a:endParaRPr lang="de-DE" noProof="0" dirty="0" smtClean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8A2D1BFD-48EE-44B7-884D-C6934D6DA244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" y="0"/>
            <a:ext cx="9169400" cy="876300"/>
            <a:chOff x="0" y="0"/>
            <a:chExt cx="5776" cy="55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20000"/>
                </a:spcBef>
                <a:defRPr/>
              </a:pPr>
              <a:endParaRPr lang="de-DE" sz="600" dirty="0">
                <a:solidFill>
                  <a:srgbClr val="1D2D4B"/>
                </a:solidFill>
                <a:latin typeface="Arial" pitchFamily="34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auto">
            <a:xfrm>
              <a:off x="0" y="96"/>
              <a:ext cx="5776" cy="456"/>
            </a:xfrm>
            <a:prstGeom prst="rect">
              <a:avLst/>
            </a:prstGeom>
            <a:solidFill>
              <a:srgbClr val="1D2D4B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20000"/>
                </a:spcBef>
                <a:defRPr/>
              </a:pPr>
              <a:endParaRPr lang="de-DE" sz="600" dirty="0">
                <a:solidFill>
                  <a:srgbClr val="1D2D4B"/>
                </a:solidFill>
                <a:latin typeface="Arial" pitchFamily="34" charset="0"/>
              </a:endParaRPr>
            </a:p>
          </p:txBody>
        </p:sp>
        <p:pic>
          <p:nvPicPr>
            <p:cNvPr id="7" name="Picture 5" descr="afm_Logo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86" y="210"/>
              <a:ext cx="1338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" name="Picture 9" descr="blanco"/>
          <p:cNvPicPr>
            <a:picLocks noChangeAspect="1" noChangeArrowheads="1"/>
          </p:cNvPicPr>
          <p:nvPr/>
        </p:nvPicPr>
        <p:blipFill>
          <a:blip r:embed="rId3" cstate="print">
            <a:lum bright="-6000"/>
          </a:blip>
          <a:srcRect t="87804" b="1364"/>
          <a:stretch>
            <a:fillRect/>
          </a:stretch>
        </p:blipFill>
        <p:spPr bwMode="auto">
          <a:xfrm>
            <a:off x="0" y="6115050"/>
            <a:ext cx="9144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323850" y="1484314"/>
            <a:ext cx="7772400" cy="1470025"/>
          </a:xfrm>
        </p:spPr>
        <p:txBody>
          <a:bodyPr anchor="t"/>
          <a:lstStyle>
            <a:lvl1pPr>
              <a:defRPr sz="4000">
                <a:solidFill>
                  <a:srgbClr val="1D2D4B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23851" y="3429000"/>
            <a:ext cx="7762875" cy="1109663"/>
          </a:xfrm>
        </p:spPr>
        <p:txBody>
          <a:bodyPr/>
          <a:lstStyle>
            <a:lvl1pPr marL="0" indent="0">
              <a:defRPr sz="3200" b="1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1B3029DA-0A4A-4F77-B468-D4643117F1C7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44" indent="0">
              <a:buNone/>
              <a:defRPr sz="1800"/>
            </a:lvl2pPr>
            <a:lvl3pPr marL="914287" indent="0">
              <a:buNone/>
              <a:defRPr sz="1600"/>
            </a:lvl3pPr>
            <a:lvl4pPr marL="1371431" indent="0">
              <a:buNone/>
              <a:defRPr sz="1400"/>
            </a:lvl4pPr>
            <a:lvl5pPr marL="1828574" indent="0">
              <a:buNone/>
              <a:defRPr sz="1400"/>
            </a:lvl5pPr>
            <a:lvl6pPr marL="2285717" indent="0">
              <a:buNone/>
              <a:defRPr sz="1400"/>
            </a:lvl6pPr>
            <a:lvl7pPr marL="2742861" indent="0">
              <a:buNone/>
              <a:defRPr sz="1400"/>
            </a:lvl7pPr>
            <a:lvl8pPr marL="3200004" indent="0">
              <a:buNone/>
              <a:defRPr sz="1400"/>
            </a:lvl8pPr>
            <a:lvl9pPr marL="3657148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014CDF89-FC0E-4725-B8EB-49751CB8F5C0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20676" y="908051"/>
            <a:ext cx="4173538" cy="504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4" y="908051"/>
            <a:ext cx="4175125" cy="504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C6CB67A7-6BFF-40EB-83AF-F7126F5B5DF4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4" indent="0">
              <a:buNone/>
              <a:defRPr sz="2000" b="1"/>
            </a:lvl2pPr>
            <a:lvl3pPr marL="914287" indent="0">
              <a:buNone/>
              <a:defRPr sz="1800" b="1"/>
            </a:lvl3pPr>
            <a:lvl4pPr marL="1371431" indent="0">
              <a:buNone/>
              <a:defRPr sz="1600" b="1"/>
            </a:lvl4pPr>
            <a:lvl5pPr marL="1828574" indent="0">
              <a:buNone/>
              <a:defRPr sz="1600" b="1"/>
            </a:lvl5pPr>
            <a:lvl6pPr marL="2285717" indent="0">
              <a:buNone/>
              <a:defRPr sz="1600" b="1"/>
            </a:lvl6pPr>
            <a:lvl7pPr marL="2742861" indent="0">
              <a:buNone/>
              <a:defRPr sz="1600" b="1"/>
            </a:lvl7pPr>
            <a:lvl8pPr marL="3200004" indent="0">
              <a:buNone/>
              <a:defRPr sz="1600" b="1"/>
            </a:lvl8pPr>
            <a:lvl9pPr marL="3657148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4" indent="0">
              <a:buNone/>
              <a:defRPr sz="2000" b="1"/>
            </a:lvl2pPr>
            <a:lvl3pPr marL="914287" indent="0">
              <a:buNone/>
              <a:defRPr sz="1800" b="1"/>
            </a:lvl3pPr>
            <a:lvl4pPr marL="1371431" indent="0">
              <a:buNone/>
              <a:defRPr sz="1600" b="1"/>
            </a:lvl4pPr>
            <a:lvl5pPr marL="1828574" indent="0">
              <a:buNone/>
              <a:defRPr sz="1600" b="1"/>
            </a:lvl5pPr>
            <a:lvl6pPr marL="2285717" indent="0">
              <a:buNone/>
              <a:defRPr sz="1600" b="1"/>
            </a:lvl6pPr>
            <a:lvl7pPr marL="2742861" indent="0">
              <a:buNone/>
              <a:defRPr sz="1600" b="1"/>
            </a:lvl7pPr>
            <a:lvl8pPr marL="3200004" indent="0">
              <a:buNone/>
              <a:defRPr sz="1600" b="1"/>
            </a:lvl8pPr>
            <a:lvl9pPr marL="3657148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6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E1856214-ECA1-48FE-98BD-B738D2AD9A4D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83082E02-CB54-4E4F-85C4-B53ACC2612C3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FC4E8DDD-DBDD-48F0-A48A-D28623E41E62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44" indent="0">
              <a:buNone/>
              <a:defRPr sz="1200"/>
            </a:lvl2pPr>
            <a:lvl3pPr marL="914287" indent="0">
              <a:buNone/>
              <a:defRPr sz="1000"/>
            </a:lvl3pPr>
            <a:lvl4pPr marL="1371431" indent="0">
              <a:buNone/>
              <a:defRPr sz="900"/>
            </a:lvl4pPr>
            <a:lvl5pPr marL="1828574" indent="0">
              <a:buNone/>
              <a:defRPr sz="900"/>
            </a:lvl5pPr>
            <a:lvl6pPr marL="2285717" indent="0">
              <a:buNone/>
              <a:defRPr sz="900"/>
            </a:lvl6pPr>
            <a:lvl7pPr marL="2742861" indent="0">
              <a:buNone/>
              <a:defRPr sz="900"/>
            </a:lvl7pPr>
            <a:lvl8pPr marL="3200004" indent="0">
              <a:buNone/>
              <a:defRPr sz="900"/>
            </a:lvl8pPr>
            <a:lvl9pPr marL="3657148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07C575E0-8F9C-4F69-8C78-E453E35097F3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9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44" indent="0">
              <a:buNone/>
              <a:defRPr sz="2800"/>
            </a:lvl2pPr>
            <a:lvl3pPr marL="914287" indent="0">
              <a:buNone/>
              <a:defRPr sz="2400"/>
            </a:lvl3pPr>
            <a:lvl4pPr marL="1371431" indent="0">
              <a:buNone/>
              <a:defRPr sz="2000"/>
            </a:lvl4pPr>
            <a:lvl5pPr marL="1828574" indent="0">
              <a:buNone/>
              <a:defRPr sz="2000"/>
            </a:lvl5pPr>
            <a:lvl6pPr marL="2285717" indent="0">
              <a:buNone/>
              <a:defRPr sz="2000"/>
            </a:lvl6pPr>
            <a:lvl7pPr marL="2742861" indent="0">
              <a:buNone/>
              <a:defRPr sz="2000"/>
            </a:lvl7pPr>
            <a:lvl8pPr marL="3200004" indent="0">
              <a:buNone/>
              <a:defRPr sz="2000"/>
            </a:lvl8pPr>
            <a:lvl9pPr marL="3657148" indent="0">
              <a:buNone/>
              <a:defRPr sz="2000"/>
            </a:lvl9pPr>
          </a:lstStyle>
          <a:p>
            <a:pPr lvl="0"/>
            <a:endParaRPr lang="de-DE" noProof="0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9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44" indent="0">
              <a:buNone/>
              <a:defRPr sz="1200"/>
            </a:lvl2pPr>
            <a:lvl3pPr marL="914287" indent="0">
              <a:buNone/>
              <a:defRPr sz="1000"/>
            </a:lvl3pPr>
            <a:lvl4pPr marL="1371431" indent="0">
              <a:buNone/>
              <a:defRPr sz="900"/>
            </a:lvl4pPr>
            <a:lvl5pPr marL="1828574" indent="0">
              <a:buNone/>
              <a:defRPr sz="900"/>
            </a:lvl5pPr>
            <a:lvl6pPr marL="2285717" indent="0">
              <a:buNone/>
              <a:defRPr sz="900"/>
            </a:lvl6pPr>
            <a:lvl7pPr marL="2742861" indent="0">
              <a:buNone/>
              <a:defRPr sz="900"/>
            </a:lvl7pPr>
            <a:lvl8pPr marL="3200004" indent="0">
              <a:buNone/>
              <a:defRPr sz="900"/>
            </a:lvl8pPr>
            <a:lvl9pPr marL="3657148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E6112DA1-E893-4BA5-A2D6-AC86B586237D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3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5895" indent="0">
              <a:buNone/>
              <a:defRPr sz="1800"/>
            </a:lvl2pPr>
            <a:lvl3pPr marL="911802" indent="0">
              <a:buNone/>
              <a:defRPr sz="1600"/>
            </a:lvl3pPr>
            <a:lvl4pPr marL="1367705" indent="0">
              <a:buNone/>
              <a:defRPr sz="1400"/>
            </a:lvl4pPr>
            <a:lvl5pPr marL="1823605" indent="0">
              <a:buNone/>
              <a:defRPr sz="1400"/>
            </a:lvl5pPr>
            <a:lvl6pPr marL="2279507" indent="0">
              <a:buNone/>
              <a:defRPr sz="1400"/>
            </a:lvl6pPr>
            <a:lvl7pPr marL="2735410" indent="0">
              <a:buNone/>
              <a:defRPr sz="1400"/>
            </a:lvl7pPr>
            <a:lvl8pPr marL="3191312" indent="0">
              <a:buNone/>
              <a:defRPr sz="1400"/>
            </a:lvl8pPr>
            <a:lvl9pPr marL="3647213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B30213-E7DE-4A12-9DFA-94B1B5164CF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503B5A7B-5126-4085-992C-691E62D2CF96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97663" y="188913"/>
            <a:ext cx="2124075" cy="576103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20675" y="188913"/>
            <a:ext cx="6224588" cy="576103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9D61C0AB-420F-450F-AF58-9E019DDC591D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el und Text üb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0676" y="188913"/>
            <a:ext cx="8499475" cy="677862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320675" y="908050"/>
            <a:ext cx="8501063" cy="244475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20675" y="3505200"/>
            <a:ext cx="8501063" cy="244475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965F0C0B-38A4-487A-93B8-C77C06D78D8A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" y="0"/>
            <a:ext cx="9169400" cy="876300"/>
            <a:chOff x="0" y="0"/>
            <a:chExt cx="5776" cy="55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20000"/>
                </a:spcBef>
                <a:defRPr/>
              </a:pPr>
              <a:endParaRPr lang="de-DE" sz="600" dirty="0">
                <a:solidFill>
                  <a:srgbClr val="1D2D4B"/>
                </a:solidFill>
                <a:latin typeface="Arial" pitchFamily="34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auto">
            <a:xfrm>
              <a:off x="0" y="96"/>
              <a:ext cx="5776" cy="456"/>
            </a:xfrm>
            <a:prstGeom prst="rect">
              <a:avLst/>
            </a:prstGeom>
            <a:solidFill>
              <a:srgbClr val="1D2D4B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20000"/>
                </a:spcBef>
                <a:defRPr/>
              </a:pPr>
              <a:endParaRPr lang="de-DE" sz="600" dirty="0">
                <a:solidFill>
                  <a:srgbClr val="1D2D4B"/>
                </a:solidFill>
                <a:latin typeface="Arial" pitchFamily="34" charset="0"/>
              </a:endParaRPr>
            </a:p>
          </p:txBody>
        </p:sp>
        <p:pic>
          <p:nvPicPr>
            <p:cNvPr id="7" name="Picture 5" descr="afm_Logo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86" y="210"/>
              <a:ext cx="1338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" name="Picture 9" descr="blanco"/>
          <p:cNvPicPr>
            <a:picLocks noChangeAspect="1" noChangeArrowheads="1"/>
          </p:cNvPicPr>
          <p:nvPr/>
        </p:nvPicPr>
        <p:blipFill>
          <a:blip r:embed="rId3" cstate="print">
            <a:lum bright="-6000"/>
          </a:blip>
          <a:srcRect t="87804" b="1364"/>
          <a:stretch>
            <a:fillRect/>
          </a:stretch>
        </p:blipFill>
        <p:spPr bwMode="auto">
          <a:xfrm>
            <a:off x="0" y="6115050"/>
            <a:ext cx="9144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323850" y="1484314"/>
            <a:ext cx="7772400" cy="1470025"/>
          </a:xfrm>
        </p:spPr>
        <p:txBody>
          <a:bodyPr anchor="t"/>
          <a:lstStyle>
            <a:lvl1pPr>
              <a:defRPr sz="4000">
                <a:solidFill>
                  <a:srgbClr val="1D2D4B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23851" y="3429000"/>
            <a:ext cx="7762875" cy="1109663"/>
          </a:xfrm>
        </p:spPr>
        <p:txBody>
          <a:bodyPr/>
          <a:lstStyle>
            <a:lvl1pPr marL="0" indent="0">
              <a:defRPr sz="3200" b="1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</p:spTree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1B3029DA-0A4A-4F77-B468-D4643117F1C7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44" indent="0">
              <a:buNone/>
              <a:defRPr sz="1800"/>
            </a:lvl2pPr>
            <a:lvl3pPr marL="914287" indent="0">
              <a:buNone/>
              <a:defRPr sz="1600"/>
            </a:lvl3pPr>
            <a:lvl4pPr marL="1371431" indent="0">
              <a:buNone/>
              <a:defRPr sz="1400"/>
            </a:lvl4pPr>
            <a:lvl5pPr marL="1828574" indent="0">
              <a:buNone/>
              <a:defRPr sz="1400"/>
            </a:lvl5pPr>
            <a:lvl6pPr marL="2285717" indent="0">
              <a:buNone/>
              <a:defRPr sz="1400"/>
            </a:lvl6pPr>
            <a:lvl7pPr marL="2742861" indent="0">
              <a:buNone/>
              <a:defRPr sz="1400"/>
            </a:lvl7pPr>
            <a:lvl8pPr marL="3200004" indent="0">
              <a:buNone/>
              <a:defRPr sz="1400"/>
            </a:lvl8pPr>
            <a:lvl9pPr marL="3657148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014CDF89-FC0E-4725-B8EB-49751CB8F5C0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20676" y="908051"/>
            <a:ext cx="4173538" cy="504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4" y="908051"/>
            <a:ext cx="4175125" cy="504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C6CB67A7-6BFF-40EB-83AF-F7126F5B5DF4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4" indent="0">
              <a:buNone/>
              <a:defRPr sz="2000" b="1"/>
            </a:lvl2pPr>
            <a:lvl3pPr marL="914287" indent="0">
              <a:buNone/>
              <a:defRPr sz="1800" b="1"/>
            </a:lvl3pPr>
            <a:lvl4pPr marL="1371431" indent="0">
              <a:buNone/>
              <a:defRPr sz="1600" b="1"/>
            </a:lvl4pPr>
            <a:lvl5pPr marL="1828574" indent="0">
              <a:buNone/>
              <a:defRPr sz="1600" b="1"/>
            </a:lvl5pPr>
            <a:lvl6pPr marL="2285717" indent="0">
              <a:buNone/>
              <a:defRPr sz="1600" b="1"/>
            </a:lvl6pPr>
            <a:lvl7pPr marL="2742861" indent="0">
              <a:buNone/>
              <a:defRPr sz="1600" b="1"/>
            </a:lvl7pPr>
            <a:lvl8pPr marL="3200004" indent="0">
              <a:buNone/>
              <a:defRPr sz="1600" b="1"/>
            </a:lvl8pPr>
            <a:lvl9pPr marL="3657148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4" indent="0">
              <a:buNone/>
              <a:defRPr sz="2000" b="1"/>
            </a:lvl2pPr>
            <a:lvl3pPr marL="914287" indent="0">
              <a:buNone/>
              <a:defRPr sz="1800" b="1"/>
            </a:lvl3pPr>
            <a:lvl4pPr marL="1371431" indent="0">
              <a:buNone/>
              <a:defRPr sz="1600" b="1"/>
            </a:lvl4pPr>
            <a:lvl5pPr marL="1828574" indent="0">
              <a:buNone/>
              <a:defRPr sz="1600" b="1"/>
            </a:lvl5pPr>
            <a:lvl6pPr marL="2285717" indent="0">
              <a:buNone/>
              <a:defRPr sz="1600" b="1"/>
            </a:lvl6pPr>
            <a:lvl7pPr marL="2742861" indent="0">
              <a:buNone/>
              <a:defRPr sz="1600" b="1"/>
            </a:lvl7pPr>
            <a:lvl8pPr marL="3200004" indent="0">
              <a:buNone/>
              <a:defRPr sz="1600" b="1"/>
            </a:lvl8pPr>
            <a:lvl9pPr marL="3657148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6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E1856214-ECA1-48FE-98BD-B738D2AD9A4D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83082E02-CB54-4E4F-85C4-B53ACC2612C3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FC4E8DDD-DBDD-48F0-A48A-D28623E41E62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56499E-B693-4E02-8684-E5B70DA4625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44" indent="0">
              <a:buNone/>
              <a:defRPr sz="1200"/>
            </a:lvl2pPr>
            <a:lvl3pPr marL="914287" indent="0">
              <a:buNone/>
              <a:defRPr sz="1000"/>
            </a:lvl3pPr>
            <a:lvl4pPr marL="1371431" indent="0">
              <a:buNone/>
              <a:defRPr sz="900"/>
            </a:lvl4pPr>
            <a:lvl5pPr marL="1828574" indent="0">
              <a:buNone/>
              <a:defRPr sz="900"/>
            </a:lvl5pPr>
            <a:lvl6pPr marL="2285717" indent="0">
              <a:buNone/>
              <a:defRPr sz="900"/>
            </a:lvl6pPr>
            <a:lvl7pPr marL="2742861" indent="0">
              <a:buNone/>
              <a:defRPr sz="900"/>
            </a:lvl7pPr>
            <a:lvl8pPr marL="3200004" indent="0">
              <a:buNone/>
              <a:defRPr sz="900"/>
            </a:lvl8pPr>
            <a:lvl9pPr marL="3657148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07C575E0-8F9C-4F69-8C78-E453E35097F3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9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44" indent="0">
              <a:buNone/>
              <a:defRPr sz="2800"/>
            </a:lvl2pPr>
            <a:lvl3pPr marL="914287" indent="0">
              <a:buNone/>
              <a:defRPr sz="2400"/>
            </a:lvl3pPr>
            <a:lvl4pPr marL="1371431" indent="0">
              <a:buNone/>
              <a:defRPr sz="2000"/>
            </a:lvl4pPr>
            <a:lvl5pPr marL="1828574" indent="0">
              <a:buNone/>
              <a:defRPr sz="2000"/>
            </a:lvl5pPr>
            <a:lvl6pPr marL="2285717" indent="0">
              <a:buNone/>
              <a:defRPr sz="2000"/>
            </a:lvl6pPr>
            <a:lvl7pPr marL="2742861" indent="0">
              <a:buNone/>
              <a:defRPr sz="2000"/>
            </a:lvl7pPr>
            <a:lvl8pPr marL="3200004" indent="0">
              <a:buNone/>
              <a:defRPr sz="2000"/>
            </a:lvl8pPr>
            <a:lvl9pPr marL="3657148" indent="0">
              <a:buNone/>
              <a:defRPr sz="2000"/>
            </a:lvl9pPr>
          </a:lstStyle>
          <a:p>
            <a:pPr lvl="0"/>
            <a:endParaRPr lang="de-DE" noProof="0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9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44" indent="0">
              <a:buNone/>
              <a:defRPr sz="1200"/>
            </a:lvl2pPr>
            <a:lvl3pPr marL="914287" indent="0">
              <a:buNone/>
              <a:defRPr sz="1000"/>
            </a:lvl3pPr>
            <a:lvl4pPr marL="1371431" indent="0">
              <a:buNone/>
              <a:defRPr sz="900"/>
            </a:lvl4pPr>
            <a:lvl5pPr marL="1828574" indent="0">
              <a:buNone/>
              <a:defRPr sz="900"/>
            </a:lvl5pPr>
            <a:lvl6pPr marL="2285717" indent="0">
              <a:buNone/>
              <a:defRPr sz="900"/>
            </a:lvl6pPr>
            <a:lvl7pPr marL="2742861" indent="0">
              <a:buNone/>
              <a:defRPr sz="900"/>
            </a:lvl7pPr>
            <a:lvl8pPr marL="3200004" indent="0">
              <a:buNone/>
              <a:defRPr sz="900"/>
            </a:lvl8pPr>
            <a:lvl9pPr marL="3657148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E6112DA1-E893-4BA5-A2D6-AC86B586237D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503B5A7B-5126-4085-992C-691E62D2CF96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97663" y="188913"/>
            <a:ext cx="2124075" cy="576103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20675" y="188913"/>
            <a:ext cx="6224588" cy="576103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9D61C0AB-420F-450F-AF58-9E019DDC591D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el und Text üb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0676" y="188913"/>
            <a:ext cx="8499475" cy="677862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320675" y="908050"/>
            <a:ext cx="8501063" cy="244475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20675" y="3505200"/>
            <a:ext cx="8501063" cy="244475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965F0C0B-38A4-487A-93B8-C77C06D78D8A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" y="0"/>
            <a:ext cx="9169400" cy="876300"/>
            <a:chOff x="0" y="0"/>
            <a:chExt cx="5776" cy="55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20000"/>
                </a:spcBef>
                <a:defRPr/>
              </a:pPr>
              <a:endParaRPr lang="de-DE" sz="600" dirty="0">
                <a:solidFill>
                  <a:srgbClr val="1D2D4B"/>
                </a:solidFill>
                <a:latin typeface="Arial" pitchFamily="34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auto">
            <a:xfrm>
              <a:off x="0" y="96"/>
              <a:ext cx="5776" cy="456"/>
            </a:xfrm>
            <a:prstGeom prst="rect">
              <a:avLst/>
            </a:prstGeom>
            <a:solidFill>
              <a:srgbClr val="1D2D4B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20000"/>
                </a:spcBef>
                <a:defRPr/>
              </a:pPr>
              <a:endParaRPr lang="de-DE" sz="600" dirty="0">
                <a:solidFill>
                  <a:srgbClr val="1D2D4B"/>
                </a:solidFill>
                <a:latin typeface="Arial" pitchFamily="34" charset="0"/>
              </a:endParaRPr>
            </a:p>
          </p:txBody>
        </p:sp>
        <p:pic>
          <p:nvPicPr>
            <p:cNvPr id="7" name="Picture 5" descr="afm_Logo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86" y="210"/>
              <a:ext cx="1338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" name="Picture 9" descr="blanco"/>
          <p:cNvPicPr>
            <a:picLocks noChangeAspect="1" noChangeArrowheads="1"/>
          </p:cNvPicPr>
          <p:nvPr/>
        </p:nvPicPr>
        <p:blipFill>
          <a:blip r:embed="rId3" cstate="print">
            <a:lum bright="-6000"/>
          </a:blip>
          <a:srcRect t="87804" b="1364"/>
          <a:stretch>
            <a:fillRect/>
          </a:stretch>
        </p:blipFill>
        <p:spPr bwMode="auto">
          <a:xfrm>
            <a:off x="0" y="6115050"/>
            <a:ext cx="9144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323850" y="1484314"/>
            <a:ext cx="7772400" cy="1470025"/>
          </a:xfrm>
        </p:spPr>
        <p:txBody>
          <a:bodyPr anchor="t"/>
          <a:lstStyle>
            <a:lvl1pPr>
              <a:defRPr sz="4000">
                <a:solidFill>
                  <a:srgbClr val="1D2D4B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23851" y="3429000"/>
            <a:ext cx="7762875" cy="1109663"/>
          </a:xfrm>
        </p:spPr>
        <p:txBody>
          <a:bodyPr/>
          <a:lstStyle>
            <a:lvl1pPr marL="0" indent="0">
              <a:defRPr sz="3200" b="1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</p:spTree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1B3029DA-0A4A-4F77-B468-D4643117F1C7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44" indent="0">
              <a:buNone/>
              <a:defRPr sz="1800"/>
            </a:lvl2pPr>
            <a:lvl3pPr marL="914287" indent="0">
              <a:buNone/>
              <a:defRPr sz="1600"/>
            </a:lvl3pPr>
            <a:lvl4pPr marL="1371431" indent="0">
              <a:buNone/>
              <a:defRPr sz="1400"/>
            </a:lvl4pPr>
            <a:lvl5pPr marL="1828574" indent="0">
              <a:buNone/>
              <a:defRPr sz="1400"/>
            </a:lvl5pPr>
            <a:lvl6pPr marL="2285717" indent="0">
              <a:buNone/>
              <a:defRPr sz="1400"/>
            </a:lvl6pPr>
            <a:lvl7pPr marL="2742861" indent="0">
              <a:buNone/>
              <a:defRPr sz="1400"/>
            </a:lvl7pPr>
            <a:lvl8pPr marL="3200004" indent="0">
              <a:buNone/>
              <a:defRPr sz="1400"/>
            </a:lvl8pPr>
            <a:lvl9pPr marL="3657148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014CDF89-FC0E-4725-B8EB-49751CB8F5C0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20676" y="908051"/>
            <a:ext cx="4173538" cy="504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4" y="908051"/>
            <a:ext cx="4175125" cy="504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C6CB67A7-6BFF-40EB-83AF-F7126F5B5DF4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4" indent="0">
              <a:buNone/>
              <a:defRPr sz="2000" b="1"/>
            </a:lvl2pPr>
            <a:lvl3pPr marL="914287" indent="0">
              <a:buNone/>
              <a:defRPr sz="1800" b="1"/>
            </a:lvl3pPr>
            <a:lvl4pPr marL="1371431" indent="0">
              <a:buNone/>
              <a:defRPr sz="1600" b="1"/>
            </a:lvl4pPr>
            <a:lvl5pPr marL="1828574" indent="0">
              <a:buNone/>
              <a:defRPr sz="1600" b="1"/>
            </a:lvl5pPr>
            <a:lvl6pPr marL="2285717" indent="0">
              <a:buNone/>
              <a:defRPr sz="1600" b="1"/>
            </a:lvl6pPr>
            <a:lvl7pPr marL="2742861" indent="0">
              <a:buNone/>
              <a:defRPr sz="1600" b="1"/>
            </a:lvl7pPr>
            <a:lvl8pPr marL="3200004" indent="0">
              <a:buNone/>
              <a:defRPr sz="1600" b="1"/>
            </a:lvl8pPr>
            <a:lvl9pPr marL="3657148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4" indent="0">
              <a:buNone/>
              <a:defRPr sz="2000" b="1"/>
            </a:lvl2pPr>
            <a:lvl3pPr marL="914287" indent="0">
              <a:buNone/>
              <a:defRPr sz="1800" b="1"/>
            </a:lvl3pPr>
            <a:lvl4pPr marL="1371431" indent="0">
              <a:buNone/>
              <a:defRPr sz="1600" b="1"/>
            </a:lvl4pPr>
            <a:lvl5pPr marL="1828574" indent="0">
              <a:buNone/>
              <a:defRPr sz="1600" b="1"/>
            </a:lvl5pPr>
            <a:lvl6pPr marL="2285717" indent="0">
              <a:buNone/>
              <a:defRPr sz="1600" b="1"/>
            </a:lvl6pPr>
            <a:lvl7pPr marL="2742861" indent="0">
              <a:buNone/>
              <a:defRPr sz="1600" b="1"/>
            </a:lvl7pPr>
            <a:lvl8pPr marL="3200004" indent="0">
              <a:buNone/>
              <a:defRPr sz="1600" b="1"/>
            </a:lvl8pPr>
            <a:lvl9pPr marL="3657148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6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E1856214-ECA1-48FE-98BD-B738D2AD9A4D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895" indent="0">
              <a:buNone/>
              <a:defRPr sz="2000" b="1"/>
            </a:lvl2pPr>
            <a:lvl3pPr marL="911802" indent="0">
              <a:buNone/>
              <a:defRPr sz="1800" b="1"/>
            </a:lvl3pPr>
            <a:lvl4pPr marL="1367705" indent="0">
              <a:buNone/>
              <a:defRPr sz="1600" b="1"/>
            </a:lvl4pPr>
            <a:lvl5pPr marL="1823605" indent="0">
              <a:buNone/>
              <a:defRPr sz="1600" b="1"/>
            </a:lvl5pPr>
            <a:lvl6pPr marL="2279507" indent="0">
              <a:buNone/>
              <a:defRPr sz="1600" b="1"/>
            </a:lvl6pPr>
            <a:lvl7pPr marL="2735410" indent="0">
              <a:buNone/>
              <a:defRPr sz="1600" b="1"/>
            </a:lvl7pPr>
            <a:lvl8pPr marL="3191312" indent="0">
              <a:buNone/>
              <a:defRPr sz="1600" b="1"/>
            </a:lvl8pPr>
            <a:lvl9pPr marL="3647213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9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895" indent="0">
              <a:buNone/>
              <a:defRPr sz="2000" b="1"/>
            </a:lvl2pPr>
            <a:lvl3pPr marL="911802" indent="0">
              <a:buNone/>
              <a:defRPr sz="1800" b="1"/>
            </a:lvl3pPr>
            <a:lvl4pPr marL="1367705" indent="0">
              <a:buNone/>
              <a:defRPr sz="1600" b="1"/>
            </a:lvl4pPr>
            <a:lvl5pPr marL="1823605" indent="0">
              <a:buNone/>
              <a:defRPr sz="1600" b="1"/>
            </a:lvl5pPr>
            <a:lvl6pPr marL="2279507" indent="0">
              <a:buNone/>
              <a:defRPr sz="1600" b="1"/>
            </a:lvl6pPr>
            <a:lvl7pPr marL="2735410" indent="0">
              <a:buNone/>
              <a:defRPr sz="1600" b="1"/>
            </a:lvl7pPr>
            <a:lvl8pPr marL="3191312" indent="0">
              <a:buNone/>
              <a:defRPr sz="1600" b="1"/>
            </a:lvl8pPr>
            <a:lvl9pPr marL="3647213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9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59E88B-599B-43C8-B274-AEADFC9BE8F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83082E02-CB54-4E4F-85C4-B53ACC2612C3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FC4E8DDD-DBDD-48F0-A48A-D28623E41E62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44" indent="0">
              <a:buNone/>
              <a:defRPr sz="1200"/>
            </a:lvl2pPr>
            <a:lvl3pPr marL="914287" indent="0">
              <a:buNone/>
              <a:defRPr sz="1000"/>
            </a:lvl3pPr>
            <a:lvl4pPr marL="1371431" indent="0">
              <a:buNone/>
              <a:defRPr sz="900"/>
            </a:lvl4pPr>
            <a:lvl5pPr marL="1828574" indent="0">
              <a:buNone/>
              <a:defRPr sz="900"/>
            </a:lvl5pPr>
            <a:lvl6pPr marL="2285717" indent="0">
              <a:buNone/>
              <a:defRPr sz="900"/>
            </a:lvl6pPr>
            <a:lvl7pPr marL="2742861" indent="0">
              <a:buNone/>
              <a:defRPr sz="900"/>
            </a:lvl7pPr>
            <a:lvl8pPr marL="3200004" indent="0">
              <a:buNone/>
              <a:defRPr sz="900"/>
            </a:lvl8pPr>
            <a:lvl9pPr marL="3657148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07C575E0-8F9C-4F69-8C78-E453E35097F3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9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44" indent="0">
              <a:buNone/>
              <a:defRPr sz="2800"/>
            </a:lvl2pPr>
            <a:lvl3pPr marL="914287" indent="0">
              <a:buNone/>
              <a:defRPr sz="2400"/>
            </a:lvl3pPr>
            <a:lvl4pPr marL="1371431" indent="0">
              <a:buNone/>
              <a:defRPr sz="2000"/>
            </a:lvl4pPr>
            <a:lvl5pPr marL="1828574" indent="0">
              <a:buNone/>
              <a:defRPr sz="2000"/>
            </a:lvl5pPr>
            <a:lvl6pPr marL="2285717" indent="0">
              <a:buNone/>
              <a:defRPr sz="2000"/>
            </a:lvl6pPr>
            <a:lvl7pPr marL="2742861" indent="0">
              <a:buNone/>
              <a:defRPr sz="2000"/>
            </a:lvl7pPr>
            <a:lvl8pPr marL="3200004" indent="0">
              <a:buNone/>
              <a:defRPr sz="2000"/>
            </a:lvl8pPr>
            <a:lvl9pPr marL="3657148" indent="0">
              <a:buNone/>
              <a:defRPr sz="2000"/>
            </a:lvl9pPr>
          </a:lstStyle>
          <a:p>
            <a:pPr lvl="0"/>
            <a:endParaRPr lang="de-DE" noProof="0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9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44" indent="0">
              <a:buNone/>
              <a:defRPr sz="1200"/>
            </a:lvl2pPr>
            <a:lvl3pPr marL="914287" indent="0">
              <a:buNone/>
              <a:defRPr sz="1000"/>
            </a:lvl3pPr>
            <a:lvl4pPr marL="1371431" indent="0">
              <a:buNone/>
              <a:defRPr sz="900"/>
            </a:lvl4pPr>
            <a:lvl5pPr marL="1828574" indent="0">
              <a:buNone/>
              <a:defRPr sz="900"/>
            </a:lvl5pPr>
            <a:lvl6pPr marL="2285717" indent="0">
              <a:buNone/>
              <a:defRPr sz="900"/>
            </a:lvl6pPr>
            <a:lvl7pPr marL="2742861" indent="0">
              <a:buNone/>
              <a:defRPr sz="900"/>
            </a:lvl7pPr>
            <a:lvl8pPr marL="3200004" indent="0">
              <a:buNone/>
              <a:defRPr sz="900"/>
            </a:lvl8pPr>
            <a:lvl9pPr marL="3657148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E6112DA1-E893-4BA5-A2D6-AC86B586237D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503B5A7B-5126-4085-992C-691E62D2CF96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97663" y="188913"/>
            <a:ext cx="2124075" cy="576103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20675" y="188913"/>
            <a:ext cx="6224588" cy="576103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9D61C0AB-420F-450F-AF58-9E019DDC591D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el und Text üb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0676" y="188913"/>
            <a:ext cx="8499475" cy="677862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320675" y="908050"/>
            <a:ext cx="8501063" cy="244475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20675" y="3505200"/>
            <a:ext cx="8501063" cy="244475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965F0C0B-38A4-487A-93B8-C77C06D78D8A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" y="0"/>
            <a:ext cx="9169400" cy="876300"/>
            <a:chOff x="0" y="0"/>
            <a:chExt cx="5776" cy="55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de-DE" sz="1600" dirty="0">
                <a:solidFill>
                  <a:srgbClr val="1D2D4B"/>
                </a:solidFill>
                <a:latin typeface="Arial" pitchFamily="34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auto">
            <a:xfrm>
              <a:off x="0" y="96"/>
              <a:ext cx="5776" cy="456"/>
            </a:xfrm>
            <a:prstGeom prst="rect">
              <a:avLst/>
            </a:prstGeom>
            <a:solidFill>
              <a:srgbClr val="1D2D4B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de-DE" sz="1600" dirty="0">
                <a:solidFill>
                  <a:srgbClr val="1D2D4B"/>
                </a:solidFill>
                <a:latin typeface="Arial" pitchFamily="34" charset="0"/>
              </a:endParaRPr>
            </a:p>
          </p:txBody>
        </p:sp>
        <p:pic>
          <p:nvPicPr>
            <p:cNvPr id="7" name="Picture 5" descr="afm_Logo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86" y="210"/>
              <a:ext cx="1338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23851" y="5445126"/>
            <a:ext cx="776287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0125" tIns="40063" rIns="80125" bIns="40063" anchor="b"/>
          <a:lstStyle/>
          <a:p>
            <a:pPr defTabSz="801589" eaLnBrk="0" hangingPunct="0">
              <a:spcBef>
                <a:spcPct val="50000"/>
              </a:spcBef>
              <a:defRPr/>
            </a:pPr>
            <a:r>
              <a:rPr lang="de-DE" sz="1600" b="1" dirty="0">
                <a:solidFill>
                  <a:srgbClr val="1D2D4B"/>
                </a:solidFill>
                <a:latin typeface="Arial" pitchFamily="34" charset="0"/>
              </a:rPr>
              <a:t>Hamburg, den </a:t>
            </a:r>
            <a:fld id="{144C8DF5-9C39-489A-83A1-30C37DAB7B17}" type="datetime4">
              <a:rPr lang="de-DE" sz="1600" b="1">
                <a:solidFill>
                  <a:srgbClr val="1D2D4B"/>
                </a:solidFill>
                <a:latin typeface="Arial" pitchFamily="34" charset="0"/>
              </a:rPr>
              <a:pPr defTabSz="801589" eaLnBrk="0" hangingPunct="0">
                <a:spcBef>
                  <a:spcPct val="50000"/>
                </a:spcBef>
                <a:defRPr/>
              </a:pPr>
              <a:t>9. September 2013</a:t>
            </a:fld>
            <a:endParaRPr lang="de-DE" sz="1600" b="1" dirty="0">
              <a:solidFill>
                <a:srgbClr val="1D2D4B"/>
              </a:solidFill>
              <a:latin typeface="Arial" pitchFamily="34" charset="0"/>
            </a:endParaRPr>
          </a:p>
        </p:txBody>
      </p:sp>
      <p:pic>
        <p:nvPicPr>
          <p:cNvPr id="9" name="Picture 9" descr="blanco"/>
          <p:cNvPicPr>
            <a:picLocks noChangeAspect="1" noChangeArrowheads="1"/>
          </p:cNvPicPr>
          <p:nvPr/>
        </p:nvPicPr>
        <p:blipFill>
          <a:blip r:embed="rId3" cstate="print">
            <a:lum bright="-6000"/>
          </a:blip>
          <a:srcRect t="87804" b="1364"/>
          <a:stretch>
            <a:fillRect/>
          </a:stretch>
        </p:blipFill>
        <p:spPr bwMode="auto">
          <a:xfrm>
            <a:off x="0" y="6115050"/>
            <a:ext cx="9144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323850" y="1484314"/>
            <a:ext cx="7772400" cy="1470025"/>
          </a:xfrm>
        </p:spPr>
        <p:txBody>
          <a:bodyPr anchor="t"/>
          <a:lstStyle>
            <a:lvl1pPr>
              <a:defRPr sz="4000">
                <a:solidFill>
                  <a:srgbClr val="1D2D4B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23851" y="3429000"/>
            <a:ext cx="7762875" cy="1109663"/>
          </a:xfrm>
        </p:spPr>
        <p:txBody>
          <a:bodyPr/>
          <a:lstStyle>
            <a:lvl1pPr marL="0" indent="0">
              <a:defRPr sz="3200" b="1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</p:spTree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3F29A88D-75CD-4A6A-836E-3FD81207B6CD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44" indent="0">
              <a:buNone/>
              <a:defRPr sz="1800"/>
            </a:lvl2pPr>
            <a:lvl3pPr marL="914287" indent="0">
              <a:buNone/>
              <a:defRPr sz="1600"/>
            </a:lvl3pPr>
            <a:lvl4pPr marL="1371431" indent="0">
              <a:buNone/>
              <a:defRPr sz="1400"/>
            </a:lvl4pPr>
            <a:lvl5pPr marL="1828574" indent="0">
              <a:buNone/>
              <a:defRPr sz="1400"/>
            </a:lvl5pPr>
            <a:lvl6pPr marL="2285717" indent="0">
              <a:buNone/>
              <a:defRPr sz="1400"/>
            </a:lvl6pPr>
            <a:lvl7pPr marL="2742861" indent="0">
              <a:buNone/>
              <a:defRPr sz="1400"/>
            </a:lvl7pPr>
            <a:lvl8pPr marL="3200004" indent="0">
              <a:buNone/>
              <a:defRPr sz="1400"/>
            </a:lvl8pPr>
            <a:lvl9pPr marL="3657148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201AAB17-523E-4CB9-8B57-7B6F2873FA95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E41DD0-FAC9-43AE-AFD4-388C6AAAF27B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20676" y="908051"/>
            <a:ext cx="4173538" cy="504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4" y="908051"/>
            <a:ext cx="4175125" cy="504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C4FC5DEB-F558-47ED-BFDF-4DEC1ACD353A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4" indent="0">
              <a:buNone/>
              <a:defRPr sz="2000" b="1"/>
            </a:lvl2pPr>
            <a:lvl3pPr marL="914287" indent="0">
              <a:buNone/>
              <a:defRPr sz="1800" b="1"/>
            </a:lvl3pPr>
            <a:lvl4pPr marL="1371431" indent="0">
              <a:buNone/>
              <a:defRPr sz="1600" b="1"/>
            </a:lvl4pPr>
            <a:lvl5pPr marL="1828574" indent="0">
              <a:buNone/>
              <a:defRPr sz="1600" b="1"/>
            </a:lvl5pPr>
            <a:lvl6pPr marL="2285717" indent="0">
              <a:buNone/>
              <a:defRPr sz="1600" b="1"/>
            </a:lvl6pPr>
            <a:lvl7pPr marL="2742861" indent="0">
              <a:buNone/>
              <a:defRPr sz="1600" b="1"/>
            </a:lvl7pPr>
            <a:lvl8pPr marL="3200004" indent="0">
              <a:buNone/>
              <a:defRPr sz="1600" b="1"/>
            </a:lvl8pPr>
            <a:lvl9pPr marL="3657148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4" indent="0">
              <a:buNone/>
              <a:defRPr sz="2000" b="1"/>
            </a:lvl2pPr>
            <a:lvl3pPr marL="914287" indent="0">
              <a:buNone/>
              <a:defRPr sz="1800" b="1"/>
            </a:lvl3pPr>
            <a:lvl4pPr marL="1371431" indent="0">
              <a:buNone/>
              <a:defRPr sz="1600" b="1"/>
            </a:lvl4pPr>
            <a:lvl5pPr marL="1828574" indent="0">
              <a:buNone/>
              <a:defRPr sz="1600" b="1"/>
            </a:lvl5pPr>
            <a:lvl6pPr marL="2285717" indent="0">
              <a:buNone/>
              <a:defRPr sz="1600" b="1"/>
            </a:lvl6pPr>
            <a:lvl7pPr marL="2742861" indent="0">
              <a:buNone/>
              <a:defRPr sz="1600" b="1"/>
            </a:lvl7pPr>
            <a:lvl8pPr marL="3200004" indent="0">
              <a:buNone/>
              <a:defRPr sz="1600" b="1"/>
            </a:lvl8pPr>
            <a:lvl9pPr marL="3657148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6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F45FC82E-4CE7-4F23-A123-C25A7B53BDFF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B067A27C-83F2-44EE-AF05-5B40126C4D79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64CE7593-981D-4E82-B21A-BE8B85802AB0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44" indent="0">
              <a:buNone/>
              <a:defRPr sz="1200"/>
            </a:lvl2pPr>
            <a:lvl3pPr marL="914287" indent="0">
              <a:buNone/>
              <a:defRPr sz="1000"/>
            </a:lvl3pPr>
            <a:lvl4pPr marL="1371431" indent="0">
              <a:buNone/>
              <a:defRPr sz="900"/>
            </a:lvl4pPr>
            <a:lvl5pPr marL="1828574" indent="0">
              <a:buNone/>
              <a:defRPr sz="900"/>
            </a:lvl5pPr>
            <a:lvl6pPr marL="2285717" indent="0">
              <a:buNone/>
              <a:defRPr sz="900"/>
            </a:lvl6pPr>
            <a:lvl7pPr marL="2742861" indent="0">
              <a:buNone/>
              <a:defRPr sz="900"/>
            </a:lvl7pPr>
            <a:lvl8pPr marL="3200004" indent="0">
              <a:buNone/>
              <a:defRPr sz="900"/>
            </a:lvl8pPr>
            <a:lvl9pPr marL="3657148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71F8D475-57E9-486F-A1BE-270960BF5CBB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9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44" indent="0">
              <a:buNone/>
              <a:defRPr sz="2800"/>
            </a:lvl2pPr>
            <a:lvl3pPr marL="914287" indent="0">
              <a:buNone/>
              <a:defRPr sz="2400"/>
            </a:lvl3pPr>
            <a:lvl4pPr marL="1371431" indent="0">
              <a:buNone/>
              <a:defRPr sz="2000"/>
            </a:lvl4pPr>
            <a:lvl5pPr marL="1828574" indent="0">
              <a:buNone/>
              <a:defRPr sz="2000"/>
            </a:lvl5pPr>
            <a:lvl6pPr marL="2285717" indent="0">
              <a:buNone/>
              <a:defRPr sz="2000"/>
            </a:lvl6pPr>
            <a:lvl7pPr marL="2742861" indent="0">
              <a:buNone/>
              <a:defRPr sz="2000"/>
            </a:lvl7pPr>
            <a:lvl8pPr marL="3200004" indent="0">
              <a:buNone/>
              <a:defRPr sz="2000"/>
            </a:lvl8pPr>
            <a:lvl9pPr marL="3657148" indent="0">
              <a:buNone/>
              <a:defRPr sz="2000"/>
            </a:lvl9pPr>
          </a:lstStyle>
          <a:p>
            <a:pPr lvl="0"/>
            <a:endParaRPr lang="de-DE" noProof="0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9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44" indent="0">
              <a:buNone/>
              <a:defRPr sz="1200"/>
            </a:lvl2pPr>
            <a:lvl3pPr marL="914287" indent="0">
              <a:buNone/>
              <a:defRPr sz="1000"/>
            </a:lvl3pPr>
            <a:lvl4pPr marL="1371431" indent="0">
              <a:buNone/>
              <a:defRPr sz="900"/>
            </a:lvl4pPr>
            <a:lvl5pPr marL="1828574" indent="0">
              <a:buNone/>
              <a:defRPr sz="900"/>
            </a:lvl5pPr>
            <a:lvl6pPr marL="2285717" indent="0">
              <a:buNone/>
              <a:defRPr sz="900"/>
            </a:lvl6pPr>
            <a:lvl7pPr marL="2742861" indent="0">
              <a:buNone/>
              <a:defRPr sz="900"/>
            </a:lvl7pPr>
            <a:lvl8pPr marL="3200004" indent="0">
              <a:buNone/>
              <a:defRPr sz="900"/>
            </a:lvl8pPr>
            <a:lvl9pPr marL="3657148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B086B8A8-7911-4E03-BD70-AD744B3C7174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068BD777-736B-4FF8-BA2F-C2EE51B2A9DA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97663" y="188913"/>
            <a:ext cx="2124075" cy="576103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20675" y="188913"/>
            <a:ext cx="6224588" cy="576103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6C1302E8-72E6-498F-9F92-0D3827ECC949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03575" y="188913"/>
            <a:ext cx="5732463" cy="6858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371600"/>
            <a:ext cx="3810000" cy="47244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3810000" cy="47244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0" y="6400800"/>
            <a:ext cx="1905000" cy="457200"/>
          </a:xfrm>
          <a:prstGeom prst="rect">
            <a:avLst/>
          </a:prstGeom>
        </p:spPr>
        <p:txBody>
          <a:bodyPr lIns="91428" tIns="45715" rIns="91428" bIns="45715"/>
          <a:lstStyle>
            <a:lvl1pPr>
              <a:defRPr>
                <a:ea typeface="ＭＳ Ｐゴシック" pitchFamily="-65" charset="-128"/>
              </a:defRPr>
            </a:lvl1pPr>
          </a:lstStyle>
          <a:p>
            <a:pPr algn="ctr">
              <a:defRPr/>
            </a:pPr>
            <a:endParaRPr lang="en-US" sz="1600" dirty="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228975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D9D52D-B02E-41D6-993B-ECE09F20990C}" type="slidenum">
              <a:rPr lang="en-US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en-US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685800" y="188914"/>
            <a:ext cx="8250238" cy="5907087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0" y="6400800"/>
            <a:ext cx="1905000" cy="457200"/>
          </a:xfrm>
          <a:prstGeom prst="rect">
            <a:avLst/>
          </a:prstGeom>
        </p:spPr>
        <p:txBody>
          <a:bodyPr lIns="91428" tIns="45715" rIns="91428" bIns="45715"/>
          <a:lstStyle>
            <a:lvl1pPr>
              <a:defRPr>
                <a:ea typeface="ＭＳ Ｐゴシック" pitchFamily="-65" charset="-128"/>
              </a:defRPr>
            </a:lvl1pPr>
          </a:lstStyle>
          <a:p>
            <a:pPr algn="ctr">
              <a:defRPr/>
            </a:pPr>
            <a:endParaRPr lang="en-US" sz="1600" dirty="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228975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994581-8E36-469E-A252-733D4C64CF90}" type="slidenum">
              <a:rPr lang="en-US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en-US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2ADEE6-E8A4-416C-9D59-FF677EE3185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" y="0"/>
            <a:ext cx="9169400" cy="876300"/>
            <a:chOff x="0" y="0"/>
            <a:chExt cx="5776" cy="55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de-DE" sz="1600" dirty="0">
                <a:solidFill>
                  <a:srgbClr val="1D2D4B"/>
                </a:solidFill>
                <a:latin typeface="Arial" pitchFamily="34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auto">
            <a:xfrm>
              <a:off x="0" y="96"/>
              <a:ext cx="5776" cy="456"/>
            </a:xfrm>
            <a:prstGeom prst="rect">
              <a:avLst/>
            </a:prstGeom>
            <a:solidFill>
              <a:srgbClr val="1D2D4B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de-DE" sz="1600" dirty="0">
                <a:solidFill>
                  <a:srgbClr val="1D2D4B"/>
                </a:solidFill>
                <a:latin typeface="Arial" pitchFamily="34" charset="0"/>
              </a:endParaRPr>
            </a:p>
          </p:txBody>
        </p:sp>
        <p:pic>
          <p:nvPicPr>
            <p:cNvPr id="7" name="Picture 5" descr="afm_Logo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86" y="210"/>
              <a:ext cx="1338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23852" y="5445128"/>
            <a:ext cx="776287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0105" tIns="40053" rIns="80105" bIns="40053" anchor="b"/>
          <a:lstStyle/>
          <a:p>
            <a:pPr defTabSz="801391" eaLnBrk="0" hangingPunct="0">
              <a:spcBef>
                <a:spcPct val="50000"/>
              </a:spcBef>
              <a:defRPr/>
            </a:pPr>
            <a:r>
              <a:rPr lang="de-DE" sz="1600" b="1" dirty="0">
                <a:solidFill>
                  <a:srgbClr val="1D2D4B"/>
                </a:solidFill>
                <a:latin typeface="Arial" pitchFamily="34" charset="0"/>
              </a:rPr>
              <a:t>Hamburg, den </a:t>
            </a:r>
            <a:fld id="{144C8DF5-9C39-489A-83A1-30C37DAB7B17}" type="datetime4">
              <a:rPr lang="de-DE" sz="1600" b="1">
                <a:solidFill>
                  <a:srgbClr val="1D2D4B"/>
                </a:solidFill>
                <a:latin typeface="Arial" pitchFamily="34" charset="0"/>
              </a:rPr>
              <a:pPr defTabSz="801391" eaLnBrk="0" hangingPunct="0">
                <a:spcBef>
                  <a:spcPct val="50000"/>
                </a:spcBef>
                <a:defRPr/>
              </a:pPr>
              <a:t>9. September 2013</a:t>
            </a:fld>
            <a:endParaRPr lang="de-DE" sz="1600" b="1" dirty="0">
              <a:solidFill>
                <a:srgbClr val="1D2D4B"/>
              </a:solidFill>
              <a:latin typeface="Arial" pitchFamily="34" charset="0"/>
            </a:endParaRPr>
          </a:p>
        </p:txBody>
      </p:sp>
      <p:pic>
        <p:nvPicPr>
          <p:cNvPr id="9" name="Picture 9" descr="blanco"/>
          <p:cNvPicPr>
            <a:picLocks noChangeAspect="1" noChangeArrowheads="1"/>
          </p:cNvPicPr>
          <p:nvPr/>
        </p:nvPicPr>
        <p:blipFill>
          <a:blip r:embed="rId3" cstate="print">
            <a:lum bright="-6000"/>
          </a:blip>
          <a:srcRect t="87804" b="1364"/>
          <a:stretch>
            <a:fillRect/>
          </a:stretch>
        </p:blipFill>
        <p:spPr bwMode="auto">
          <a:xfrm>
            <a:off x="0" y="6115050"/>
            <a:ext cx="9144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323850" y="1484316"/>
            <a:ext cx="7772400" cy="1470025"/>
          </a:xfrm>
        </p:spPr>
        <p:txBody>
          <a:bodyPr anchor="t"/>
          <a:lstStyle>
            <a:lvl1pPr>
              <a:defRPr sz="4000">
                <a:solidFill>
                  <a:srgbClr val="1D2D4B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23852" y="3429000"/>
            <a:ext cx="7762875" cy="1109663"/>
          </a:xfrm>
        </p:spPr>
        <p:txBody>
          <a:bodyPr/>
          <a:lstStyle>
            <a:lvl1pPr marL="0" indent="0">
              <a:defRPr sz="3200" b="1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</p:spTree>
  </p:cSld>
  <p:clrMapOvr>
    <a:masterClrMapping/>
  </p:clrMapOvr>
  <p:transition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3F29A88D-75CD-4A6A-836E-3FD81207B6CD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32" indent="0">
              <a:buNone/>
              <a:defRPr sz="1800"/>
            </a:lvl2pPr>
            <a:lvl3pPr marL="914061" indent="0">
              <a:buNone/>
              <a:defRPr sz="1600"/>
            </a:lvl3pPr>
            <a:lvl4pPr marL="1371091" indent="0">
              <a:buNone/>
              <a:defRPr sz="1400"/>
            </a:lvl4pPr>
            <a:lvl5pPr marL="1828122" indent="0">
              <a:buNone/>
              <a:defRPr sz="1400"/>
            </a:lvl5pPr>
            <a:lvl6pPr marL="2285151" indent="0">
              <a:buNone/>
              <a:defRPr sz="1400"/>
            </a:lvl6pPr>
            <a:lvl7pPr marL="2742183" indent="0">
              <a:buNone/>
              <a:defRPr sz="1400"/>
            </a:lvl7pPr>
            <a:lvl8pPr marL="3199213" indent="0">
              <a:buNone/>
              <a:defRPr sz="1400"/>
            </a:lvl8pPr>
            <a:lvl9pPr marL="3656244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201AAB17-523E-4CB9-8B57-7B6F2873FA95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20676" y="908053"/>
            <a:ext cx="4173538" cy="504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5" y="908053"/>
            <a:ext cx="4175125" cy="504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C4FC5DEB-F558-47ED-BFDF-4DEC1ACD353A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41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2" indent="0">
              <a:buNone/>
              <a:defRPr sz="2000" b="1"/>
            </a:lvl2pPr>
            <a:lvl3pPr marL="914061" indent="0">
              <a:buNone/>
              <a:defRPr sz="1800" b="1"/>
            </a:lvl3pPr>
            <a:lvl4pPr marL="1371091" indent="0">
              <a:buNone/>
              <a:defRPr sz="1600" b="1"/>
            </a:lvl4pPr>
            <a:lvl5pPr marL="1828122" indent="0">
              <a:buNone/>
              <a:defRPr sz="1600" b="1"/>
            </a:lvl5pPr>
            <a:lvl6pPr marL="2285151" indent="0">
              <a:buNone/>
              <a:defRPr sz="1600" b="1"/>
            </a:lvl6pPr>
            <a:lvl7pPr marL="2742183" indent="0">
              <a:buNone/>
              <a:defRPr sz="1600" b="1"/>
            </a:lvl7pPr>
            <a:lvl8pPr marL="3199213" indent="0">
              <a:buNone/>
              <a:defRPr sz="1600" b="1"/>
            </a:lvl8pPr>
            <a:lvl9pPr marL="3656244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8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2" indent="0">
              <a:buNone/>
              <a:defRPr sz="2000" b="1"/>
            </a:lvl2pPr>
            <a:lvl3pPr marL="914061" indent="0">
              <a:buNone/>
              <a:defRPr sz="1800" b="1"/>
            </a:lvl3pPr>
            <a:lvl4pPr marL="1371091" indent="0">
              <a:buNone/>
              <a:defRPr sz="1600" b="1"/>
            </a:lvl4pPr>
            <a:lvl5pPr marL="1828122" indent="0">
              <a:buNone/>
              <a:defRPr sz="1600" b="1"/>
            </a:lvl5pPr>
            <a:lvl6pPr marL="2285151" indent="0">
              <a:buNone/>
              <a:defRPr sz="1600" b="1"/>
            </a:lvl6pPr>
            <a:lvl7pPr marL="2742183" indent="0">
              <a:buNone/>
              <a:defRPr sz="1600" b="1"/>
            </a:lvl7pPr>
            <a:lvl8pPr marL="3199213" indent="0">
              <a:buNone/>
              <a:defRPr sz="1600" b="1"/>
            </a:lvl8pPr>
            <a:lvl9pPr marL="3656244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8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F45FC82E-4CE7-4F23-A123-C25A7B53BDFF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B067A27C-83F2-44EE-AF05-5B40126C4D79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64CE7593-981D-4E82-B21A-BE8B85802AB0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3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32" indent="0">
              <a:buNone/>
              <a:defRPr sz="1200"/>
            </a:lvl2pPr>
            <a:lvl3pPr marL="914061" indent="0">
              <a:buNone/>
              <a:defRPr sz="1000"/>
            </a:lvl3pPr>
            <a:lvl4pPr marL="1371091" indent="0">
              <a:buNone/>
              <a:defRPr sz="900"/>
            </a:lvl4pPr>
            <a:lvl5pPr marL="1828122" indent="0">
              <a:buNone/>
              <a:defRPr sz="900"/>
            </a:lvl5pPr>
            <a:lvl6pPr marL="2285151" indent="0">
              <a:buNone/>
              <a:defRPr sz="900"/>
            </a:lvl6pPr>
            <a:lvl7pPr marL="2742183" indent="0">
              <a:buNone/>
              <a:defRPr sz="900"/>
            </a:lvl7pPr>
            <a:lvl8pPr marL="3199213" indent="0">
              <a:buNone/>
              <a:defRPr sz="900"/>
            </a:lvl8pPr>
            <a:lvl9pPr marL="3656244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71F8D475-57E9-486F-A1BE-270960BF5CBB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9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32" indent="0">
              <a:buNone/>
              <a:defRPr sz="2800"/>
            </a:lvl2pPr>
            <a:lvl3pPr marL="914061" indent="0">
              <a:buNone/>
              <a:defRPr sz="2400"/>
            </a:lvl3pPr>
            <a:lvl4pPr marL="1371091" indent="0">
              <a:buNone/>
              <a:defRPr sz="2000"/>
            </a:lvl4pPr>
            <a:lvl5pPr marL="1828122" indent="0">
              <a:buNone/>
              <a:defRPr sz="2000"/>
            </a:lvl5pPr>
            <a:lvl6pPr marL="2285151" indent="0">
              <a:buNone/>
              <a:defRPr sz="2000"/>
            </a:lvl6pPr>
            <a:lvl7pPr marL="2742183" indent="0">
              <a:buNone/>
              <a:defRPr sz="2000"/>
            </a:lvl7pPr>
            <a:lvl8pPr marL="3199213" indent="0">
              <a:buNone/>
              <a:defRPr sz="2000"/>
            </a:lvl8pPr>
            <a:lvl9pPr marL="3656244" indent="0">
              <a:buNone/>
              <a:defRPr sz="2000"/>
            </a:lvl9pPr>
          </a:lstStyle>
          <a:p>
            <a:pPr lvl="0"/>
            <a:endParaRPr lang="de-DE" noProof="0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9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32" indent="0">
              <a:buNone/>
              <a:defRPr sz="1200"/>
            </a:lvl2pPr>
            <a:lvl3pPr marL="914061" indent="0">
              <a:buNone/>
              <a:defRPr sz="1000"/>
            </a:lvl3pPr>
            <a:lvl4pPr marL="1371091" indent="0">
              <a:buNone/>
              <a:defRPr sz="900"/>
            </a:lvl4pPr>
            <a:lvl5pPr marL="1828122" indent="0">
              <a:buNone/>
              <a:defRPr sz="900"/>
            </a:lvl5pPr>
            <a:lvl6pPr marL="2285151" indent="0">
              <a:buNone/>
              <a:defRPr sz="900"/>
            </a:lvl6pPr>
            <a:lvl7pPr marL="2742183" indent="0">
              <a:buNone/>
              <a:defRPr sz="900"/>
            </a:lvl7pPr>
            <a:lvl8pPr marL="3199213" indent="0">
              <a:buNone/>
              <a:defRPr sz="900"/>
            </a:lvl8pPr>
            <a:lvl9pPr marL="3656244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B086B8A8-7911-4E03-BD70-AD744B3C7174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068BD777-736B-4FF8-BA2F-C2EE51B2A9DA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9D0F7A-77A3-41A7-B3B3-55EDC7E9A428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97663" y="188913"/>
            <a:ext cx="2124075" cy="576103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20675" y="188913"/>
            <a:ext cx="6224588" cy="576103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6C1302E8-72E6-498F-9F92-0D3827ECC949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685800" y="188916"/>
            <a:ext cx="8250238" cy="5907087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0" y="6400800"/>
            <a:ext cx="1905000" cy="457200"/>
          </a:xfrm>
          <a:prstGeom prst="rect">
            <a:avLst/>
          </a:prstGeom>
        </p:spPr>
        <p:txBody>
          <a:bodyPr lIns="91406" tIns="45703" rIns="91406" bIns="45703"/>
          <a:lstStyle>
            <a:lvl1pPr>
              <a:defRPr>
                <a:ea typeface="ＭＳ Ｐゴシック" pitchFamily="-65" charset="-128"/>
              </a:defRPr>
            </a:lvl1pPr>
          </a:lstStyle>
          <a:p>
            <a:pPr algn="ctr">
              <a:defRPr/>
            </a:pPr>
            <a:endParaRPr lang="en-US" sz="1600" dirty="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228975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994581-8E36-469E-A252-733D4C64CF90}" type="slidenum">
              <a:rPr lang="en-US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en-US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69400" cy="876300"/>
            <a:chOff x="0" y="0"/>
            <a:chExt cx="5776" cy="55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de-DE" sz="1600">
                <a:solidFill>
                  <a:srgbClr val="1D2D4B"/>
                </a:solidFill>
                <a:latin typeface="Arial" pitchFamily="34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auto">
            <a:xfrm>
              <a:off x="0" y="96"/>
              <a:ext cx="5776" cy="456"/>
            </a:xfrm>
            <a:prstGeom prst="rect">
              <a:avLst/>
            </a:prstGeom>
            <a:solidFill>
              <a:srgbClr val="1D2D4B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de-DE" sz="1600">
                <a:solidFill>
                  <a:srgbClr val="1D2D4B"/>
                </a:solidFill>
                <a:latin typeface="Arial" pitchFamily="34" charset="0"/>
              </a:endParaRPr>
            </a:p>
          </p:txBody>
        </p:sp>
        <p:pic>
          <p:nvPicPr>
            <p:cNvPr id="7" name="Picture 5" descr="afm_Logo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86" y="210"/>
              <a:ext cx="1338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23850" y="5445125"/>
            <a:ext cx="776287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0135" tIns="40068" rIns="80135" bIns="40068" anchor="b"/>
          <a:lstStyle/>
          <a:p>
            <a:pPr defTabSz="801688" eaLnBrk="0" hangingPunct="0">
              <a:spcBef>
                <a:spcPct val="50000"/>
              </a:spcBef>
              <a:defRPr/>
            </a:pPr>
            <a:r>
              <a:rPr lang="de-DE" sz="1600" b="1">
                <a:solidFill>
                  <a:srgbClr val="1D2D4B"/>
                </a:solidFill>
                <a:latin typeface="Arial" pitchFamily="34" charset="0"/>
              </a:rPr>
              <a:t>Hamburg, den </a:t>
            </a:r>
            <a:fld id="{144C8DF5-9C39-489A-83A1-30C37DAB7B17}" type="datetime4">
              <a:rPr lang="de-DE" sz="1600" b="1">
                <a:solidFill>
                  <a:srgbClr val="1D2D4B"/>
                </a:solidFill>
                <a:latin typeface="Arial" pitchFamily="34" charset="0"/>
              </a:rPr>
              <a:pPr defTabSz="801688" eaLnBrk="0" hangingPunct="0">
                <a:spcBef>
                  <a:spcPct val="50000"/>
                </a:spcBef>
                <a:defRPr/>
              </a:pPr>
              <a:t>9. September 2013</a:t>
            </a:fld>
            <a:endParaRPr lang="de-DE" sz="1600" b="1">
              <a:solidFill>
                <a:srgbClr val="1D2D4B"/>
              </a:solidFill>
              <a:latin typeface="Arial" pitchFamily="34" charset="0"/>
            </a:endParaRPr>
          </a:p>
        </p:txBody>
      </p:sp>
      <p:pic>
        <p:nvPicPr>
          <p:cNvPr id="9" name="Picture 9" descr="blanco"/>
          <p:cNvPicPr>
            <a:picLocks noChangeAspect="1" noChangeArrowheads="1"/>
          </p:cNvPicPr>
          <p:nvPr/>
        </p:nvPicPr>
        <p:blipFill>
          <a:blip r:embed="rId3" cstate="print">
            <a:lum bright="-6000"/>
          </a:blip>
          <a:srcRect t="87804" b="1364"/>
          <a:stretch>
            <a:fillRect/>
          </a:stretch>
        </p:blipFill>
        <p:spPr bwMode="auto">
          <a:xfrm>
            <a:off x="0" y="6115050"/>
            <a:ext cx="9144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323850" y="1484313"/>
            <a:ext cx="7772400" cy="1470025"/>
          </a:xfrm>
        </p:spPr>
        <p:txBody>
          <a:bodyPr anchor="t"/>
          <a:lstStyle>
            <a:lvl1pPr>
              <a:defRPr sz="4000">
                <a:solidFill>
                  <a:srgbClr val="1D2D4B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429000"/>
            <a:ext cx="7762875" cy="1109663"/>
          </a:xfrm>
        </p:spPr>
        <p:txBody>
          <a:bodyPr/>
          <a:lstStyle>
            <a:lvl1pPr marL="0" indent="0">
              <a:defRPr sz="3200" b="1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</p:spTree>
  </p:cSld>
  <p:clrMapOvr>
    <a:masterClrMapping/>
  </p:clrMapOvr>
  <p:transition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80808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srgbClr val="808080"/>
                </a:solidFill>
              </a:rPr>
              <a:t>Seite </a:t>
            </a:r>
            <a:fld id="{B775FB0D-C7C0-49F2-B360-4DEE8B77E412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80808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srgbClr val="808080"/>
                </a:solidFill>
              </a:rPr>
              <a:t>Seite </a:t>
            </a:r>
            <a:fld id="{393915D8-EAD6-42D3-8735-7D2EF00E2B52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20675" y="908050"/>
            <a:ext cx="4173538" cy="504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908050"/>
            <a:ext cx="4175125" cy="504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80808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srgbClr val="808080"/>
                </a:solidFill>
              </a:rPr>
              <a:t>Seite </a:t>
            </a:r>
            <a:fld id="{F15A8042-260E-48F2-AB70-2F8E47474924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80808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srgbClr val="808080"/>
                </a:solidFill>
              </a:rPr>
              <a:t>Seite </a:t>
            </a:r>
            <a:fld id="{59C0982B-D255-4A7C-9B53-74E09E4D81B9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80808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srgbClr val="808080"/>
                </a:solidFill>
              </a:rPr>
              <a:t>Seite </a:t>
            </a:r>
            <a:fld id="{142BF40B-BA08-45D2-BB30-EE74EDE04B37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808080"/>
              </a:solidFill>
            </a:endParaRPr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srgbClr val="808080"/>
                </a:solidFill>
              </a:rPr>
              <a:t>Seite </a:t>
            </a:r>
            <a:fld id="{A8E8524B-87D1-4343-A393-8EB091CE2F97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80808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srgbClr val="808080"/>
                </a:solidFill>
              </a:rPr>
              <a:t>Seite </a:t>
            </a:r>
            <a:fld id="{3B8B1442-8555-43FC-B9BF-663CE7F57C17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lanco"/>
          <p:cNvPicPr>
            <a:picLocks noChangeAspect="1" noChangeArrowheads="1"/>
          </p:cNvPicPr>
          <p:nvPr userDrawn="1"/>
        </p:nvPicPr>
        <p:blipFill>
          <a:blip r:embed="rId2" cstate="print">
            <a:lum bright="-6000"/>
          </a:blip>
          <a:srcRect t="18089" b="51451"/>
          <a:stretch>
            <a:fillRect/>
          </a:stretch>
        </p:blipFill>
        <p:spPr bwMode="auto">
          <a:xfrm>
            <a:off x="0" y="0"/>
            <a:ext cx="9144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88916"/>
            <a:ext cx="9144000" cy="719137"/>
          </a:xfrm>
          <a:prstGeom prst="rect">
            <a:avLst/>
          </a:prstGeom>
          <a:solidFill>
            <a:srgbClr val="1D2D4B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158" tIns="45577" rIns="91158" bIns="45577" anchor="ctr"/>
          <a:lstStyle/>
          <a:p>
            <a:pPr eaLnBrk="0" hangingPunct="0">
              <a:defRPr/>
            </a:pPr>
            <a:endParaRPr lang="de-DE" sz="2400" dirty="0">
              <a:solidFill>
                <a:srgbClr val="000000"/>
              </a:solidFill>
              <a:latin typeface="Times" pitchFamily="18" charset="0"/>
            </a:endParaRPr>
          </a:p>
        </p:txBody>
      </p:sp>
      <p:pic>
        <p:nvPicPr>
          <p:cNvPr id="6" name="Picture 4" descr="blanco"/>
          <p:cNvPicPr>
            <a:picLocks noChangeAspect="1" noChangeArrowheads="1"/>
          </p:cNvPicPr>
          <p:nvPr userDrawn="1"/>
        </p:nvPicPr>
        <p:blipFill>
          <a:blip r:embed="rId3" cstate="print">
            <a:lum bright="-6000"/>
          </a:blip>
          <a:srcRect t="88245" b="3421"/>
          <a:stretch>
            <a:fillRect/>
          </a:stretch>
        </p:blipFill>
        <p:spPr bwMode="auto">
          <a:xfrm>
            <a:off x="0" y="6286500"/>
            <a:ext cx="9144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2" descr="logo_afm 3weiß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950" y="200025"/>
            <a:ext cx="1081088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549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20675" y="1731988"/>
            <a:ext cx="7772400" cy="1470025"/>
          </a:xfrm>
        </p:spPr>
        <p:txBody>
          <a:bodyPr anchor="t"/>
          <a:lstStyle>
            <a:lvl1pPr>
              <a:defRPr sz="2600">
                <a:solidFill>
                  <a:srgbClr val="1D2D4B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108550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20675" y="3560763"/>
            <a:ext cx="7762875" cy="1109662"/>
          </a:xfrm>
        </p:spPr>
        <p:txBody>
          <a:bodyPr/>
          <a:lstStyle>
            <a:lvl1pPr marL="0" indent="0">
              <a:buFontTx/>
              <a:buNone/>
              <a:defRPr sz="2100" b="1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</p:spTree>
  </p:cSld>
  <p:clrMapOvr>
    <a:masterClrMapping/>
  </p:clrMapOvr>
  <p:transition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80808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srgbClr val="808080"/>
                </a:solidFill>
              </a:rPr>
              <a:t>Seite </a:t>
            </a:r>
            <a:fld id="{D372EADD-7C6F-4004-A23E-4A93A8CEC63B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80808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srgbClr val="808080"/>
                </a:solidFill>
              </a:rPr>
              <a:t>Seite </a:t>
            </a:r>
            <a:fld id="{B44D3D38-8989-4916-900D-F95EE7D4B043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97663" y="188913"/>
            <a:ext cx="2124075" cy="576103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20675" y="188913"/>
            <a:ext cx="6224588" cy="576103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80808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srgbClr val="808080"/>
                </a:solidFill>
              </a:rPr>
              <a:t>Seite </a:t>
            </a:r>
            <a:fld id="{4E442285-EDAB-44FF-B179-679CB3116BF7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03575" y="188913"/>
            <a:ext cx="5732463" cy="6858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685800" y="1371600"/>
            <a:ext cx="7772400" cy="4724400"/>
          </a:xfrm>
        </p:spPr>
        <p:txBody>
          <a:bodyPr/>
          <a:lstStyle/>
          <a:p>
            <a:pPr lvl="0"/>
            <a:endParaRPr lang="de-DE" noProof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0" y="64008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+mn-ea"/>
              </a:defRPr>
            </a:lvl1pPr>
          </a:lstStyle>
          <a:p>
            <a:pPr algn="ctr">
              <a:defRPr/>
            </a:pPr>
            <a:fld id="{6457E52A-1939-4CF1-9940-4170C10F2A32}" type="datetime1">
              <a:rPr lang="de-DE" sz="1600">
                <a:solidFill>
                  <a:srgbClr val="1D2D4B"/>
                </a:solidFill>
                <a:latin typeface="Arial" pitchFamily="34" charset="0"/>
              </a:rPr>
              <a:pPr algn="ctr">
                <a:defRPr/>
              </a:pPr>
              <a:t>09.09.2013</a:t>
            </a:fld>
            <a:endParaRPr lang="en-US" sz="160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228975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808080"/>
                </a:solidFill>
              </a:rPr>
              <a:t>Fabian Dutschke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DD9D6-95AB-46B9-806E-8326B104D4A8}" type="slidenum">
              <a:rPr lang="en-US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en-US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el und Text üb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0675" y="188913"/>
            <a:ext cx="8499475" cy="677862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320675" y="908050"/>
            <a:ext cx="8501063" cy="244475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20675" y="3505200"/>
            <a:ext cx="8501063" cy="244475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808080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808080"/>
                </a:solidFill>
              </a:defRPr>
            </a:lvl1pPr>
          </a:lstStyle>
          <a:p>
            <a:pPr>
              <a:defRPr/>
            </a:pPr>
            <a:r>
              <a:rPr lang="de-DE"/>
              <a:t>Seite </a:t>
            </a:r>
            <a:fld id="{5391518C-2459-4FB8-8143-025452ADF39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69400" cy="876300"/>
            <a:chOff x="0" y="0"/>
            <a:chExt cx="5776" cy="55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de-DE" sz="1600">
                <a:solidFill>
                  <a:srgbClr val="1D2D4B"/>
                </a:solidFill>
                <a:latin typeface="Arial" pitchFamily="34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auto">
            <a:xfrm>
              <a:off x="0" y="96"/>
              <a:ext cx="5776" cy="456"/>
            </a:xfrm>
            <a:prstGeom prst="rect">
              <a:avLst/>
            </a:prstGeom>
            <a:solidFill>
              <a:srgbClr val="1D2D4B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de-DE" sz="1600">
                <a:solidFill>
                  <a:srgbClr val="1D2D4B"/>
                </a:solidFill>
                <a:latin typeface="Arial" pitchFamily="34" charset="0"/>
              </a:endParaRPr>
            </a:p>
          </p:txBody>
        </p:sp>
        <p:pic>
          <p:nvPicPr>
            <p:cNvPr id="7" name="Picture 5" descr="afm_Logo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86" y="210"/>
              <a:ext cx="1338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23850" y="5445125"/>
            <a:ext cx="776287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0135" tIns="40068" rIns="80135" bIns="40068" anchor="b"/>
          <a:lstStyle/>
          <a:p>
            <a:pPr defTabSz="801688" eaLnBrk="0" hangingPunct="0">
              <a:spcBef>
                <a:spcPct val="50000"/>
              </a:spcBef>
              <a:defRPr/>
            </a:pPr>
            <a:r>
              <a:rPr lang="de-DE" sz="1600" b="1">
                <a:solidFill>
                  <a:srgbClr val="1D2D4B"/>
                </a:solidFill>
                <a:latin typeface="Arial" pitchFamily="34" charset="0"/>
              </a:rPr>
              <a:t>Hamburg, den </a:t>
            </a:r>
            <a:fld id="{144C8DF5-9C39-489A-83A1-30C37DAB7B17}" type="datetime4">
              <a:rPr lang="de-DE" sz="1600" b="1">
                <a:solidFill>
                  <a:srgbClr val="1D2D4B"/>
                </a:solidFill>
                <a:latin typeface="Arial" pitchFamily="34" charset="0"/>
              </a:rPr>
              <a:pPr defTabSz="801688" eaLnBrk="0" hangingPunct="0">
                <a:spcBef>
                  <a:spcPct val="50000"/>
                </a:spcBef>
                <a:defRPr/>
              </a:pPr>
              <a:t>9. September 2013</a:t>
            </a:fld>
            <a:endParaRPr lang="de-DE" sz="1600" b="1">
              <a:solidFill>
                <a:srgbClr val="1D2D4B"/>
              </a:solidFill>
              <a:latin typeface="Arial" pitchFamily="34" charset="0"/>
            </a:endParaRPr>
          </a:p>
        </p:txBody>
      </p:sp>
      <p:pic>
        <p:nvPicPr>
          <p:cNvPr id="9" name="Picture 9" descr="blanco"/>
          <p:cNvPicPr>
            <a:picLocks noChangeAspect="1" noChangeArrowheads="1"/>
          </p:cNvPicPr>
          <p:nvPr/>
        </p:nvPicPr>
        <p:blipFill>
          <a:blip r:embed="rId3" cstate="print">
            <a:lum bright="-6000"/>
          </a:blip>
          <a:srcRect t="87804" b="1364"/>
          <a:stretch>
            <a:fillRect/>
          </a:stretch>
        </p:blipFill>
        <p:spPr bwMode="auto">
          <a:xfrm>
            <a:off x="0" y="6115050"/>
            <a:ext cx="9144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323850" y="1484313"/>
            <a:ext cx="7772400" cy="1470025"/>
          </a:xfrm>
        </p:spPr>
        <p:txBody>
          <a:bodyPr anchor="t"/>
          <a:lstStyle>
            <a:lvl1pPr>
              <a:defRPr sz="4000">
                <a:solidFill>
                  <a:srgbClr val="1D2D4B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429000"/>
            <a:ext cx="7762875" cy="1109663"/>
          </a:xfrm>
        </p:spPr>
        <p:txBody>
          <a:bodyPr/>
          <a:lstStyle>
            <a:lvl1pPr marL="0" indent="0">
              <a:defRPr sz="3200" b="1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</p:spTree>
  </p:cSld>
  <p:clrMapOvr>
    <a:masterClrMapping/>
  </p:clrMapOvr>
  <p:transition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80808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srgbClr val="808080"/>
                </a:solidFill>
              </a:rPr>
              <a:t>Seite </a:t>
            </a:r>
            <a:fld id="{B775FB0D-C7C0-49F2-B360-4DEE8B77E412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80808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srgbClr val="808080"/>
                </a:solidFill>
              </a:rPr>
              <a:t>Seite </a:t>
            </a:r>
            <a:fld id="{393915D8-EAD6-42D3-8735-7D2EF00E2B52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20675" y="908050"/>
            <a:ext cx="4173538" cy="504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908050"/>
            <a:ext cx="4175125" cy="504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80808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srgbClr val="808080"/>
                </a:solidFill>
              </a:rPr>
              <a:t>Seite </a:t>
            </a:r>
            <a:fld id="{F15A8042-260E-48F2-AB70-2F8E47474924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80808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srgbClr val="808080"/>
                </a:solidFill>
              </a:rPr>
              <a:t>Seite </a:t>
            </a:r>
            <a:fld id="{59C0982B-D255-4A7C-9B53-74E09E4D81B9}" type="slidenum">
              <a:rPr lang="de-DE">
                <a:solidFill>
                  <a:srgbClr val="80808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5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5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5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image" Target="../media/image5.jpeg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image" Target="../media/image5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slideLayout" Target="../slideLayouts/slideLayout94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93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5" Type="http://schemas.openxmlformats.org/officeDocument/2006/relationships/image" Target="../media/image5.jpeg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image" Target="../media/image5.jpeg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41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180" tIns="45589" rIns="91180" bIns="4558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23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180" tIns="45589" rIns="91180" bIns="45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699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80" tIns="45589" rIns="91180" bIns="45589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1699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3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80" tIns="45589" rIns="91180" bIns="45589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1699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80" tIns="45589" rIns="91180" bIns="4558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>
              <a:defRPr/>
            </a:pPr>
            <a:fld id="{3A25BF20-9C6E-41F2-8EB1-7BF53FB5F86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7183" name="Gerade Verbindung 12292"/>
          <p:cNvSpPr>
            <a:spLocks noChangeShapeType="1"/>
          </p:cNvSpPr>
          <p:nvPr userDrawn="1"/>
        </p:nvSpPr>
        <p:spPr bwMode="auto">
          <a:xfrm>
            <a:off x="3079750" y="6823075"/>
            <a:ext cx="0" cy="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wrap="none" lIns="91180" tIns="45589" rIns="91180" bIns="45589" anchor="ctr"/>
          <a:lstStyle/>
          <a:p>
            <a:pPr algn="ctr" eaLnBrk="0" hangingPunct="0">
              <a:spcBef>
                <a:spcPct val="50000"/>
              </a:spcBef>
              <a:defRPr/>
            </a:pPr>
            <a:endParaRPr lang="de-DE" sz="1400" dirty="0">
              <a:solidFill>
                <a:srgbClr val="003399"/>
              </a:solidFill>
            </a:endParaRPr>
          </a:p>
        </p:txBody>
      </p:sp>
      <p:sp>
        <p:nvSpPr>
          <p:cNvPr id="7189" name="Rectangle 21"/>
          <p:cNvSpPr>
            <a:spLocks noChangeArrowheads="1"/>
          </p:cNvSpPr>
          <p:nvPr userDrawn="1"/>
        </p:nvSpPr>
        <p:spPr bwMode="auto">
          <a:xfrm>
            <a:off x="223636" y="4267200"/>
            <a:ext cx="41678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de-DE" sz="13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de-DE" sz="1400" dirty="0">
              <a:solidFill>
                <a:srgbClr val="003399"/>
              </a:solidFill>
              <a:latin typeface="Arial Unicode MS" pitchFamily="34" charset="-128"/>
            </a:endParaRPr>
          </a:p>
        </p:txBody>
      </p:sp>
      <p:grpSp>
        <p:nvGrpSpPr>
          <p:cNvPr id="6153" name="Group 12"/>
          <p:cNvGrpSpPr>
            <a:grpSpLocks/>
          </p:cNvGrpSpPr>
          <p:nvPr userDrawn="1"/>
        </p:nvGrpSpPr>
        <p:grpSpPr bwMode="auto">
          <a:xfrm>
            <a:off x="1" y="188913"/>
            <a:ext cx="9169400" cy="876300"/>
            <a:chOff x="0" y="0"/>
            <a:chExt cx="5776" cy="552"/>
          </a:xfrm>
        </p:grpSpPr>
        <p:sp>
          <p:nvSpPr>
            <p:cNvPr id="5133" name="Rectangle 13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spcBef>
                  <a:spcPct val="50000"/>
                </a:spcBef>
                <a:defRPr/>
              </a:pPr>
              <a:endParaRPr lang="de-DE" sz="1400" dirty="0">
                <a:solidFill>
                  <a:srgbClr val="003399"/>
                </a:solidFill>
                <a:latin typeface="Arial Unicode MS" pitchFamily="34" charset="-128"/>
              </a:endParaRPr>
            </a:p>
          </p:txBody>
        </p:sp>
        <p:sp>
          <p:nvSpPr>
            <p:cNvPr id="5134" name="Rectangle 14"/>
            <p:cNvSpPr>
              <a:spLocks noChangeArrowheads="1"/>
            </p:cNvSpPr>
            <p:nvPr userDrawn="1"/>
          </p:nvSpPr>
          <p:spPr bwMode="auto">
            <a:xfrm>
              <a:off x="0" y="96"/>
              <a:ext cx="5776" cy="456"/>
            </a:xfrm>
            <a:prstGeom prst="rect">
              <a:avLst/>
            </a:prstGeom>
            <a:solidFill>
              <a:srgbClr val="1D2D4B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spcBef>
                  <a:spcPct val="50000"/>
                </a:spcBef>
                <a:defRPr/>
              </a:pPr>
              <a:endParaRPr lang="de-DE" sz="1400" dirty="0">
                <a:solidFill>
                  <a:srgbClr val="003399"/>
                </a:solidFill>
                <a:latin typeface="Arial Unicode MS" pitchFamily="34" charset="-128"/>
              </a:endParaRPr>
            </a:p>
          </p:txBody>
        </p:sp>
        <p:pic>
          <p:nvPicPr>
            <p:cNvPr id="6156" name="Picture 15" descr="afm_Logo"/>
            <p:cNvPicPr>
              <a:picLocks noChangeAspect="1" noChangeArrowheads="1"/>
            </p:cNvPicPr>
            <p:nvPr userDrawn="1"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286" y="210"/>
              <a:ext cx="1338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62" r:id="rId8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5895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1802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67705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3605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1917" indent="-341917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0838" indent="-28493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39754" indent="-227946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5654" indent="-227946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1557" indent="-227946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07458" indent="-22794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63361" indent="-22794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19262" indent="-22794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75163" indent="-22794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18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895" algn="l" defTabSz="9118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1802" algn="l" defTabSz="9118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7705" algn="l" defTabSz="9118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3605" algn="l" defTabSz="9118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9507" algn="l" defTabSz="9118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5410" algn="l" defTabSz="9118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1312" algn="l" defTabSz="9118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7213" algn="l" defTabSz="9118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lanco"/>
          <p:cNvPicPr>
            <a:picLocks noChangeAspect="1" noChangeArrowheads="1"/>
          </p:cNvPicPr>
          <p:nvPr userDrawn="1"/>
        </p:nvPicPr>
        <p:blipFill>
          <a:blip r:embed="rId14" cstate="print">
            <a:lum bright="-6000"/>
          </a:blip>
          <a:srcRect t="18089" b="51451"/>
          <a:stretch>
            <a:fillRect/>
          </a:stretch>
        </p:blipFill>
        <p:spPr bwMode="auto">
          <a:xfrm>
            <a:off x="0" y="0"/>
            <a:ext cx="9144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523" name="Rectangle 3"/>
          <p:cNvSpPr>
            <a:spLocks noChangeArrowheads="1"/>
          </p:cNvSpPr>
          <p:nvPr userDrawn="1"/>
        </p:nvSpPr>
        <p:spPr bwMode="auto">
          <a:xfrm>
            <a:off x="0" y="188916"/>
            <a:ext cx="9144000" cy="719137"/>
          </a:xfrm>
          <a:prstGeom prst="rect">
            <a:avLst/>
          </a:prstGeom>
          <a:solidFill>
            <a:srgbClr val="1D2D4B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158" tIns="45577" rIns="91158" bIns="45577" anchor="ctr"/>
          <a:lstStyle/>
          <a:p>
            <a:pPr eaLnBrk="0" hangingPunct="0">
              <a:defRPr/>
            </a:pPr>
            <a:endParaRPr lang="de-DE" sz="2400" dirty="0">
              <a:solidFill>
                <a:srgbClr val="000000"/>
              </a:solidFill>
              <a:latin typeface="Times" pitchFamily="18" charset="0"/>
            </a:endParaRPr>
          </a:p>
        </p:txBody>
      </p:sp>
      <p:pic>
        <p:nvPicPr>
          <p:cNvPr id="1028" name="Picture 4" descr="blanco"/>
          <p:cNvPicPr>
            <a:picLocks noChangeAspect="1" noChangeArrowheads="1"/>
          </p:cNvPicPr>
          <p:nvPr userDrawn="1"/>
        </p:nvPicPr>
        <p:blipFill>
          <a:blip r:embed="rId15" cstate="print">
            <a:lum bright="-6000"/>
          </a:blip>
          <a:srcRect t="88245" b="3421"/>
          <a:stretch>
            <a:fillRect/>
          </a:stretch>
        </p:blipFill>
        <p:spPr bwMode="auto">
          <a:xfrm>
            <a:off x="0" y="6286500"/>
            <a:ext cx="9144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23874" y="188916"/>
            <a:ext cx="62833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125" tIns="45560" rIns="91125" bIns="455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 BEARBEITEN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0675" y="1143000"/>
            <a:ext cx="8501063" cy="496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125" tIns="45560" rIns="91125" bIns="455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7527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239000" y="882652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125" tIns="45560" rIns="91125" bIns="4556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bg2"/>
                </a:solidFill>
                <a:latin typeface="+mn-lt"/>
                <a:ea typeface="+mn-ea"/>
              </a:defRPr>
            </a:lvl1pPr>
          </a:lstStyle>
          <a:p>
            <a:pPr eaLnBrk="0" hangingPunct="0"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10752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74" y="6629400"/>
            <a:ext cx="67151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125" tIns="45560" rIns="91125" bIns="45560" numCol="1" anchor="t" anchorCtr="0" compatLnSpc="1">
            <a:prstTxWarp prst="textNoShape">
              <a:avLst/>
            </a:prstTxWarp>
          </a:bodyPr>
          <a:lstStyle>
            <a:lvl1pPr algn="ctr">
              <a:defRPr sz="900">
                <a:solidFill>
                  <a:schemeClr val="bg2"/>
                </a:solidFill>
                <a:latin typeface="+mn-lt"/>
                <a:ea typeface="+mn-ea"/>
              </a:defRPr>
            </a:lvl1pPr>
          </a:lstStyle>
          <a:p>
            <a:pPr eaLnBrk="0" hangingPunct="0">
              <a:defRPr/>
            </a:pPr>
            <a:endParaRPr lang="de-DE" dirty="0">
              <a:solidFill>
                <a:srgbClr val="808080"/>
              </a:solidFill>
            </a:endParaRPr>
          </a:p>
        </p:txBody>
      </p:sp>
      <p:sp>
        <p:nvSpPr>
          <p:cNvPr id="10752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21539" y="6629400"/>
            <a:ext cx="192246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125" tIns="45560" rIns="91125" bIns="4556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bg2"/>
                </a:solidFill>
                <a:latin typeface="+mn-lt"/>
                <a:ea typeface="+mn-ea"/>
              </a:defRPr>
            </a:lvl1pPr>
          </a:lstStyle>
          <a:p>
            <a:pPr eaLnBrk="0" hangingPunct="0">
              <a:defRPr/>
            </a:pPr>
            <a:r>
              <a:rPr lang="de-DE" dirty="0">
                <a:solidFill>
                  <a:srgbClr val="808080"/>
                </a:solidFill>
              </a:rPr>
              <a:t>Seite </a:t>
            </a:r>
            <a:fld id="{E1632EBD-DB4D-447D-BF7C-B1115EA6AAD6}" type="slidenum">
              <a:rPr lang="de-DE">
                <a:solidFill>
                  <a:srgbClr val="808080"/>
                </a:solidFill>
              </a:rPr>
              <a:pPr eaLnBrk="0" hangingPunct="0">
                <a:defRPr/>
              </a:pPr>
              <a:t>‹Nr.›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5pPr>
      <a:lvl6pPr marL="455781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6pPr>
      <a:lvl7pPr marL="911576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7pPr>
      <a:lvl8pPr marL="1367367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8pPr>
      <a:lvl9pPr marL="182315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9pPr>
    </p:titleStyle>
    <p:bodyStyle>
      <a:lvl1pPr marL="340294" indent="-340294" algn="l" rtl="0" eaLnBrk="0" fontAlgn="base" hangingPunct="0">
        <a:spcBef>
          <a:spcPct val="20000"/>
        </a:spcBef>
        <a:spcAft>
          <a:spcPct val="0"/>
        </a:spcAft>
        <a:buChar char="•"/>
        <a:defRPr sz="2300">
          <a:solidFill>
            <a:srgbClr val="1D2D4B"/>
          </a:solidFill>
          <a:latin typeface="+mn-lt"/>
          <a:ea typeface="+mn-ea"/>
          <a:cs typeface="+mn-cs"/>
        </a:defRPr>
      </a:lvl1pPr>
      <a:lvl2pPr marL="739163" indent="-283322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rgbClr val="1D2D4B"/>
          </a:solidFill>
          <a:latin typeface="+mn-lt"/>
          <a:ea typeface="+mn-ea"/>
        </a:defRPr>
      </a:lvl2pPr>
      <a:lvl3pPr marL="1138031" indent="-226341" algn="l" rtl="0" eaLnBrk="0" fontAlgn="base" hangingPunct="0">
        <a:spcBef>
          <a:spcPct val="20000"/>
        </a:spcBef>
        <a:spcAft>
          <a:spcPct val="0"/>
        </a:spcAft>
        <a:buChar char="•"/>
        <a:defRPr sz="1900">
          <a:solidFill>
            <a:srgbClr val="1D2D4B"/>
          </a:solidFill>
          <a:latin typeface="+mn-lt"/>
          <a:ea typeface="+mn-ea"/>
        </a:defRPr>
      </a:lvl3pPr>
      <a:lvl4pPr marL="1593874" indent="-226341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1D2D4B"/>
          </a:solidFill>
          <a:latin typeface="+mn-lt"/>
          <a:ea typeface="+mn-ea"/>
        </a:defRPr>
      </a:lvl4pPr>
      <a:lvl5pPr marL="2049720" indent="-226341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rgbClr val="1D2D4B"/>
          </a:solidFill>
          <a:latin typeface="+mn-lt"/>
          <a:ea typeface="+mn-ea"/>
        </a:defRPr>
      </a:lvl5pPr>
      <a:lvl6pPr marL="2506838" indent="-227889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1D2D4B"/>
          </a:solidFill>
          <a:latin typeface="+mn-lt"/>
          <a:ea typeface="+mn-ea"/>
        </a:defRPr>
      </a:lvl6pPr>
      <a:lvl7pPr marL="2962628" indent="-227889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1D2D4B"/>
          </a:solidFill>
          <a:latin typeface="+mn-lt"/>
          <a:ea typeface="+mn-ea"/>
        </a:defRPr>
      </a:lvl7pPr>
      <a:lvl8pPr marL="3418416" indent="-227889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1D2D4B"/>
          </a:solidFill>
          <a:latin typeface="+mn-lt"/>
          <a:ea typeface="+mn-ea"/>
        </a:defRPr>
      </a:lvl8pPr>
      <a:lvl9pPr marL="3874204" indent="-227889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1D2D4B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15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781" algn="l" defTabSz="9115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1576" algn="l" defTabSz="9115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7367" algn="l" defTabSz="9115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3155" algn="l" defTabSz="9115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8943" algn="l" defTabSz="9115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4734" algn="l" defTabSz="9115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0523" algn="l" defTabSz="9115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6311" algn="l" defTabSz="9115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lanco"/>
          <p:cNvPicPr>
            <a:picLocks noChangeAspect="1" noChangeArrowheads="1"/>
          </p:cNvPicPr>
          <p:nvPr/>
        </p:nvPicPr>
        <p:blipFill>
          <a:blip r:embed="rId14" cstate="print">
            <a:lum bright="-6000"/>
          </a:blip>
          <a:srcRect t="87804" b="1364"/>
          <a:stretch>
            <a:fillRect/>
          </a:stretch>
        </p:blipFill>
        <p:spPr bwMode="auto">
          <a:xfrm>
            <a:off x="0" y="6115050"/>
            <a:ext cx="9144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"/>
            <a:ext cx="9144000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28" tIns="45715" rIns="91428" bIns="45715" anchor="ctr"/>
          <a:lstStyle/>
          <a:p>
            <a:pPr>
              <a:spcBef>
                <a:spcPct val="20000"/>
              </a:spcBef>
              <a:defRPr/>
            </a:pPr>
            <a:endParaRPr lang="de-DE" sz="600" dirty="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1" y="152400"/>
            <a:ext cx="9169400" cy="723900"/>
          </a:xfrm>
          <a:prstGeom prst="rect">
            <a:avLst/>
          </a:prstGeom>
          <a:solidFill>
            <a:srgbClr val="1D2D4B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28" tIns="45715" rIns="91428" bIns="45715" anchor="ctr"/>
          <a:lstStyle/>
          <a:p>
            <a:pPr>
              <a:spcBef>
                <a:spcPct val="20000"/>
              </a:spcBef>
              <a:defRPr/>
            </a:pPr>
            <a:endParaRPr lang="de-DE" sz="600" dirty="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0675" y="908051"/>
            <a:ext cx="8501063" cy="504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61" tIns="45680" rIns="91361" bIns="456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1" y="6629400"/>
            <a:ext cx="67151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61" tIns="45680" rIns="91361" bIns="4568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sz="9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  <a:latin typeface="Arial" pitchFamily="34" charset="0"/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21539" y="6629400"/>
            <a:ext cx="15986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61" tIns="45680" rIns="91361" bIns="4568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9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  <a:latin typeface="Arial" pitchFamily="34" charset="0"/>
              </a:rPr>
              <a:t>Seite </a:t>
            </a:r>
            <a:fld id="{2F8E6A92-4A6B-454A-A98B-ACC5A86B1AB7}" type="slidenum">
              <a:rPr lang="de-DE">
                <a:solidFill>
                  <a:srgbClr val="808080"/>
                </a:solidFill>
                <a:latin typeface="Arial" pitchFamily="34" charset="0"/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  <a:latin typeface="Arial" pitchFamily="34" charset="0"/>
            </a:endParaRP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20676" y="188913"/>
            <a:ext cx="8499475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61" tIns="45680" rIns="91361" bIns="4568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 BEARBEITEN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5pPr>
      <a:lvl6pPr marL="457144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6pPr>
      <a:lvl7pPr marL="914287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7pPr>
      <a:lvl8pPr marL="1371431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8pPr>
      <a:lvl9pPr marL="1828574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9pPr>
    </p:titleStyle>
    <p:bodyStyle>
      <a:lvl1pPr marL="342857" indent="-342857" algn="l" rtl="0" eaLnBrk="0" fontAlgn="base" hangingPunct="0">
        <a:spcBef>
          <a:spcPct val="20000"/>
        </a:spcBef>
        <a:spcAft>
          <a:spcPct val="0"/>
        </a:spcAft>
        <a:defRPr sz="2400">
          <a:solidFill>
            <a:srgbClr val="1D2D4B"/>
          </a:solidFill>
          <a:latin typeface="+mn-lt"/>
          <a:ea typeface="+mn-ea"/>
          <a:cs typeface="+mn-cs"/>
        </a:defRPr>
      </a:lvl1pPr>
      <a:lvl2pPr marL="742858" indent="-28571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200">
          <a:solidFill>
            <a:srgbClr val="1D2D4B"/>
          </a:solidFill>
          <a:latin typeface="+mn-lt"/>
          <a:ea typeface="+mn-ea"/>
        </a:defRPr>
      </a:lvl2pPr>
      <a:lvl3pPr marL="1142859" indent="-228571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rgbClr val="1D2D4B"/>
          </a:solidFill>
          <a:latin typeface="+mn-lt"/>
          <a:ea typeface="+mn-ea"/>
        </a:defRPr>
      </a:lvl3pPr>
      <a:lvl4pPr marL="1600002" indent="-228571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rgbClr val="1D2D4B"/>
          </a:solidFill>
          <a:latin typeface="+mn-lt"/>
          <a:ea typeface="+mn-ea"/>
        </a:defRPr>
      </a:lvl4pPr>
      <a:lvl5pPr marL="2057146" indent="-228571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5pPr>
      <a:lvl6pPr marL="2514289" indent="-228571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6pPr>
      <a:lvl7pPr marL="2971433" indent="-228571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7pPr>
      <a:lvl8pPr marL="3428576" indent="-228571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8pPr>
      <a:lvl9pPr marL="3885719" indent="-228571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7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1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4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7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1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4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48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lanco"/>
          <p:cNvPicPr>
            <a:picLocks noChangeAspect="1" noChangeArrowheads="1"/>
          </p:cNvPicPr>
          <p:nvPr/>
        </p:nvPicPr>
        <p:blipFill>
          <a:blip r:embed="rId14" cstate="print">
            <a:lum bright="-6000"/>
          </a:blip>
          <a:srcRect t="87804" b="1364"/>
          <a:stretch>
            <a:fillRect/>
          </a:stretch>
        </p:blipFill>
        <p:spPr bwMode="auto">
          <a:xfrm>
            <a:off x="0" y="6115050"/>
            <a:ext cx="9144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"/>
            <a:ext cx="9144000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28" tIns="45715" rIns="91428" bIns="45715" anchor="ctr"/>
          <a:lstStyle/>
          <a:p>
            <a:pPr>
              <a:spcBef>
                <a:spcPct val="20000"/>
              </a:spcBef>
              <a:defRPr/>
            </a:pPr>
            <a:endParaRPr lang="de-DE" sz="600" dirty="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1" y="152400"/>
            <a:ext cx="9169400" cy="723900"/>
          </a:xfrm>
          <a:prstGeom prst="rect">
            <a:avLst/>
          </a:prstGeom>
          <a:solidFill>
            <a:srgbClr val="1D2D4B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28" tIns="45715" rIns="91428" bIns="45715" anchor="ctr"/>
          <a:lstStyle/>
          <a:p>
            <a:pPr>
              <a:spcBef>
                <a:spcPct val="20000"/>
              </a:spcBef>
              <a:defRPr/>
            </a:pPr>
            <a:endParaRPr lang="de-DE" sz="600" dirty="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0675" y="908051"/>
            <a:ext cx="8501063" cy="504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61" tIns="45680" rIns="91361" bIns="456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1" y="6629400"/>
            <a:ext cx="67151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61" tIns="45680" rIns="91361" bIns="4568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sz="9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  <a:latin typeface="Arial" pitchFamily="34" charset="0"/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21539" y="6629400"/>
            <a:ext cx="15986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61" tIns="45680" rIns="91361" bIns="4568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9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  <a:latin typeface="Arial" pitchFamily="34" charset="0"/>
              </a:rPr>
              <a:t>Seite </a:t>
            </a:r>
            <a:fld id="{2F8E6A92-4A6B-454A-A98B-ACC5A86B1AB7}" type="slidenum">
              <a:rPr lang="de-DE">
                <a:solidFill>
                  <a:srgbClr val="808080"/>
                </a:solidFill>
                <a:latin typeface="Arial" pitchFamily="34" charset="0"/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  <a:latin typeface="Arial" pitchFamily="34" charset="0"/>
            </a:endParaRP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20676" y="188913"/>
            <a:ext cx="8499475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61" tIns="45680" rIns="91361" bIns="4568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 BEARBEITEN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5pPr>
      <a:lvl6pPr marL="457144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6pPr>
      <a:lvl7pPr marL="914287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7pPr>
      <a:lvl8pPr marL="1371431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8pPr>
      <a:lvl9pPr marL="1828574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9pPr>
    </p:titleStyle>
    <p:bodyStyle>
      <a:lvl1pPr marL="342857" indent="-342857" algn="l" rtl="0" eaLnBrk="0" fontAlgn="base" hangingPunct="0">
        <a:spcBef>
          <a:spcPct val="20000"/>
        </a:spcBef>
        <a:spcAft>
          <a:spcPct val="0"/>
        </a:spcAft>
        <a:defRPr sz="2400">
          <a:solidFill>
            <a:srgbClr val="1D2D4B"/>
          </a:solidFill>
          <a:latin typeface="+mn-lt"/>
          <a:ea typeface="+mn-ea"/>
          <a:cs typeface="+mn-cs"/>
        </a:defRPr>
      </a:lvl1pPr>
      <a:lvl2pPr marL="742858" indent="-28571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200">
          <a:solidFill>
            <a:srgbClr val="1D2D4B"/>
          </a:solidFill>
          <a:latin typeface="+mn-lt"/>
          <a:ea typeface="+mn-ea"/>
        </a:defRPr>
      </a:lvl2pPr>
      <a:lvl3pPr marL="1142859" indent="-228571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rgbClr val="1D2D4B"/>
          </a:solidFill>
          <a:latin typeface="+mn-lt"/>
          <a:ea typeface="+mn-ea"/>
        </a:defRPr>
      </a:lvl3pPr>
      <a:lvl4pPr marL="1600002" indent="-228571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rgbClr val="1D2D4B"/>
          </a:solidFill>
          <a:latin typeface="+mn-lt"/>
          <a:ea typeface="+mn-ea"/>
        </a:defRPr>
      </a:lvl4pPr>
      <a:lvl5pPr marL="2057146" indent="-228571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5pPr>
      <a:lvl6pPr marL="2514289" indent="-228571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6pPr>
      <a:lvl7pPr marL="2971433" indent="-228571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7pPr>
      <a:lvl8pPr marL="3428576" indent="-228571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8pPr>
      <a:lvl9pPr marL="3885719" indent="-228571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7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1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4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7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1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4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48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lanco"/>
          <p:cNvPicPr>
            <a:picLocks noChangeAspect="1" noChangeArrowheads="1"/>
          </p:cNvPicPr>
          <p:nvPr/>
        </p:nvPicPr>
        <p:blipFill>
          <a:blip r:embed="rId14" cstate="print">
            <a:lum bright="-6000"/>
          </a:blip>
          <a:srcRect t="87804" b="1364"/>
          <a:stretch>
            <a:fillRect/>
          </a:stretch>
        </p:blipFill>
        <p:spPr bwMode="auto">
          <a:xfrm>
            <a:off x="0" y="6115050"/>
            <a:ext cx="9144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"/>
            <a:ext cx="9144000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28" tIns="45715" rIns="91428" bIns="45715" anchor="ctr"/>
          <a:lstStyle/>
          <a:p>
            <a:pPr>
              <a:spcBef>
                <a:spcPct val="20000"/>
              </a:spcBef>
              <a:defRPr/>
            </a:pPr>
            <a:endParaRPr lang="de-DE" sz="600" dirty="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1" y="152400"/>
            <a:ext cx="9169400" cy="723900"/>
          </a:xfrm>
          <a:prstGeom prst="rect">
            <a:avLst/>
          </a:prstGeom>
          <a:solidFill>
            <a:srgbClr val="1D2D4B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28" tIns="45715" rIns="91428" bIns="45715" anchor="ctr"/>
          <a:lstStyle/>
          <a:p>
            <a:pPr>
              <a:spcBef>
                <a:spcPct val="20000"/>
              </a:spcBef>
              <a:defRPr/>
            </a:pPr>
            <a:endParaRPr lang="de-DE" sz="600" dirty="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0675" y="908051"/>
            <a:ext cx="8501063" cy="504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61" tIns="45680" rIns="91361" bIns="456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1" y="6629400"/>
            <a:ext cx="67151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61" tIns="45680" rIns="91361" bIns="4568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sz="9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de-DE" dirty="0">
              <a:solidFill>
                <a:srgbClr val="808080"/>
              </a:solidFill>
              <a:latin typeface="Arial" pitchFamily="34" charset="0"/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21539" y="6629400"/>
            <a:ext cx="15986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61" tIns="45680" rIns="91361" bIns="4568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9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  <a:latin typeface="Arial" pitchFamily="34" charset="0"/>
              </a:rPr>
              <a:t>Seite </a:t>
            </a:r>
            <a:fld id="{2F8E6A92-4A6B-454A-A98B-ACC5A86B1AB7}" type="slidenum">
              <a:rPr lang="de-DE">
                <a:solidFill>
                  <a:srgbClr val="808080"/>
                </a:solidFill>
                <a:latin typeface="Arial" pitchFamily="34" charset="0"/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  <a:latin typeface="Arial" pitchFamily="34" charset="0"/>
            </a:endParaRP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20676" y="188913"/>
            <a:ext cx="8499475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61" tIns="45680" rIns="91361" bIns="4568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 BEARBEITEN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5pPr>
      <a:lvl6pPr marL="457144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6pPr>
      <a:lvl7pPr marL="914287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7pPr>
      <a:lvl8pPr marL="1371431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8pPr>
      <a:lvl9pPr marL="1828574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9pPr>
    </p:titleStyle>
    <p:bodyStyle>
      <a:lvl1pPr marL="342857" indent="-342857" algn="l" rtl="0" eaLnBrk="0" fontAlgn="base" hangingPunct="0">
        <a:spcBef>
          <a:spcPct val="20000"/>
        </a:spcBef>
        <a:spcAft>
          <a:spcPct val="0"/>
        </a:spcAft>
        <a:defRPr sz="2400">
          <a:solidFill>
            <a:srgbClr val="1D2D4B"/>
          </a:solidFill>
          <a:latin typeface="+mn-lt"/>
          <a:ea typeface="+mn-ea"/>
          <a:cs typeface="+mn-cs"/>
        </a:defRPr>
      </a:lvl1pPr>
      <a:lvl2pPr marL="742858" indent="-28571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200">
          <a:solidFill>
            <a:srgbClr val="1D2D4B"/>
          </a:solidFill>
          <a:latin typeface="+mn-lt"/>
          <a:ea typeface="+mn-ea"/>
        </a:defRPr>
      </a:lvl2pPr>
      <a:lvl3pPr marL="1142859" indent="-228571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rgbClr val="1D2D4B"/>
          </a:solidFill>
          <a:latin typeface="+mn-lt"/>
          <a:ea typeface="+mn-ea"/>
        </a:defRPr>
      </a:lvl3pPr>
      <a:lvl4pPr marL="1600002" indent="-228571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rgbClr val="1D2D4B"/>
          </a:solidFill>
          <a:latin typeface="+mn-lt"/>
          <a:ea typeface="+mn-ea"/>
        </a:defRPr>
      </a:lvl4pPr>
      <a:lvl5pPr marL="2057146" indent="-228571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5pPr>
      <a:lvl6pPr marL="2514289" indent="-228571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6pPr>
      <a:lvl7pPr marL="2971433" indent="-228571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7pPr>
      <a:lvl8pPr marL="3428576" indent="-228571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8pPr>
      <a:lvl9pPr marL="3885719" indent="-228571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7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1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4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7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1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4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48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lanco"/>
          <p:cNvPicPr>
            <a:picLocks noChangeAspect="1" noChangeArrowheads="1"/>
          </p:cNvPicPr>
          <p:nvPr/>
        </p:nvPicPr>
        <p:blipFill>
          <a:blip r:embed="rId15" cstate="print">
            <a:lum bright="-6000"/>
          </a:blip>
          <a:srcRect t="87804" b="1364"/>
          <a:stretch>
            <a:fillRect/>
          </a:stretch>
        </p:blipFill>
        <p:spPr bwMode="auto">
          <a:xfrm>
            <a:off x="0" y="6115050"/>
            <a:ext cx="9144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"/>
            <a:ext cx="9144000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28" tIns="45715" rIns="91428" bIns="45715" anchor="ctr"/>
          <a:lstStyle/>
          <a:p>
            <a:pPr algn="ctr">
              <a:defRPr/>
            </a:pPr>
            <a:endParaRPr lang="de-DE" sz="1600" dirty="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1" y="152400"/>
            <a:ext cx="9169400" cy="723900"/>
          </a:xfrm>
          <a:prstGeom prst="rect">
            <a:avLst/>
          </a:prstGeom>
          <a:solidFill>
            <a:srgbClr val="1D2D4B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28" tIns="45715" rIns="91428" bIns="45715" anchor="ctr"/>
          <a:lstStyle/>
          <a:p>
            <a:pPr algn="ctr">
              <a:defRPr/>
            </a:pPr>
            <a:endParaRPr lang="de-DE" sz="1600" dirty="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0675" y="908051"/>
            <a:ext cx="8501063" cy="504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61" tIns="45680" rIns="91361" bIns="456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1" y="6629400"/>
            <a:ext cx="67151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61" tIns="45680" rIns="91361" bIns="4568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900">
                <a:solidFill>
                  <a:schemeClr val="bg2"/>
                </a:solidFill>
                <a:ea typeface="+mn-ea"/>
              </a:defRPr>
            </a:lvl1pPr>
          </a:lstStyle>
          <a:p>
            <a:pPr algn="ctr">
              <a:defRPr/>
            </a:pPr>
            <a:endParaRPr lang="de-DE" dirty="0">
              <a:solidFill>
                <a:srgbClr val="808080"/>
              </a:solidFill>
              <a:latin typeface="Arial" pitchFamily="34" charset="0"/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21539" y="6629400"/>
            <a:ext cx="15986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61" tIns="45680" rIns="91361" bIns="4568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900">
                <a:solidFill>
                  <a:schemeClr val="bg2"/>
                </a:solidFill>
                <a:ea typeface="+mn-ea"/>
              </a:defRPr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  <a:latin typeface="Arial" pitchFamily="34" charset="0"/>
              </a:rPr>
              <a:t>Seite </a:t>
            </a:r>
            <a:fld id="{F26A991B-7240-444E-B36D-F96F115967FE}" type="slidenum">
              <a:rPr lang="de-DE">
                <a:solidFill>
                  <a:srgbClr val="808080"/>
                </a:solidFill>
                <a:latin typeface="Arial" pitchFamily="34" charset="0"/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  <a:latin typeface="Arial" pitchFamily="34" charset="0"/>
            </a:endParaRPr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20676" y="188913"/>
            <a:ext cx="8499475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61" tIns="45680" rIns="91361" bIns="4568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 BEARBEITEN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  <p:sldLayoutId id="2147483843" r:id="rId12"/>
    <p:sldLayoutId id="2147483844" r:id="rId13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65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65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65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65" charset="-128"/>
        </a:defRPr>
      </a:lvl5pPr>
      <a:lvl6pPr marL="457144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65" charset="-128"/>
        </a:defRPr>
      </a:lvl6pPr>
      <a:lvl7pPr marL="914287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65" charset="-128"/>
        </a:defRPr>
      </a:lvl7pPr>
      <a:lvl8pPr marL="1371431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65" charset="-128"/>
        </a:defRPr>
      </a:lvl8pPr>
      <a:lvl9pPr marL="1828574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65" charset="-128"/>
        </a:defRPr>
      </a:lvl9pPr>
    </p:titleStyle>
    <p:bodyStyle>
      <a:lvl1pPr marL="342857" indent="-342857" algn="l" rtl="0" eaLnBrk="0" fontAlgn="base" hangingPunct="0">
        <a:spcBef>
          <a:spcPct val="20000"/>
        </a:spcBef>
        <a:spcAft>
          <a:spcPct val="0"/>
        </a:spcAft>
        <a:defRPr sz="2400">
          <a:solidFill>
            <a:srgbClr val="1D2D4B"/>
          </a:solidFill>
          <a:latin typeface="+mn-lt"/>
          <a:ea typeface="+mn-ea"/>
          <a:cs typeface="+mn-cs"/>
        </a:defRPr>
      </a:lvl1pPr>
      <a:lvl2pPr marL="742858" indent="-28571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200">
          <a:solidFill>
            <a:srgbClr val="1D2D4B"/>
          </a:solidFill>
          <a:latin typeface="+mn-lt"/>
          <a:ea typeface="+mn-ea"/>
        </a:defRPr>
      </a:lvl2pPr>
      <a:lvl3pPr marL="1142859" indent="-228571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rgbClr val="1D2D4B"/>
          </a:solidFill>
          <a:latin typeface="+mn-lt"/>
          <a:ea typeface="+mn-ea"/>
        </a:defRPr>
      </a:lvl3pPr>
      <a:lvl4pPr marL="1600002" indent="-228571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rgbClr val="1D2D4B"/>
          </a:solidFill>
          <a:latin typeface="+mn-lt"/>
          <a:ea typeface="+mn-ea"/>
        </a:defRPr>
      </a:lvl4pPr>
      <a:lvl5pPr marL="2057146" indent="-228571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5pPr>
      <a:lvl6pPr marL="2514289" indent="-228571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6pPr>
      <a:lvl7pPr marL="2971433" indent="-228571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7pPr>
      <a:lvl8pPr marL="3428576" indent="-228571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8pPr>
      <a:lvl9pPr marL="3885719" indent="-228571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7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1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4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7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1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4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48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lanco"/>
          <p:cNvPicPr>
            <a:picLocks noChangeAspect="1" noChangeArrowheads="1"/>
          </p:cNvPicPr>
          <p:nvPr/>
        </p:nvPicPr>
        <p:blipFill>
          <a:blip r:embed="rId14" cstate="print">
            <a:lum bright="-6000"/>
          </a:blip>
          <a:srcRect t="87804" b="1364"/>
          <a:stretch>
            <a:fillRect/>
          </a:stretch>
        </p:blipFill>
        <p:spPr bwMode="auto">
          <a:xfrm>
            <a:off x="0" y="6115050"/>
            <a:ext cx="9144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3"/>
            <a:ext cx="9144000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06" tIns="45703" rIns="91406" bIns="45703" anchor="ctr"/>
          <a:lstStyle/>
          <a:p>
            <a:pPr algn="ctr">
              <a:defRPr/>
            </a:pPr>
            <a:endParaRPr lang="de-DE" sz="1600" dirty="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1" y="152400"/>
            <a:ext cx="9169400" cy="723900"/>
          </a:xfrm>
          <a:prstGeom prst="rect">
            <a:avLst/>
          </a:prstGeom>
          <a:solidFill>
            <a:srgbClr val="1D2D4B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06" tIns="45703" rIns="91406" bIns="45703" anchor="ctr"/>
          <a:lstStyle/>
          <a:p>
            <a:pPr algn="ctr">
              <a:defRPr/>
            </a:pPr>
            <a:endParaRPr lang="de-DE" sz="1600" dirty="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0675" y="908053"/>
            <a:ext cx="8501063" cy="504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39" tIns="45668" rIns="91339" bIns="456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3" y="6629400"/>
            <a:ext cx="67151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39" tIns="45668" rIns="91339" bIns="45668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900">
                <a:solidFill>
                  <a:schemeClr val="bg2"/>
                </a:solidFill>
                <a:ea typeface="+mn-ea"/>
              </a:defRPr>
            </a:lvl1pPr>
          </a:lstStyle>
          <a:p>
            <a:pPr algn="ctr">
              <a:defRPr/>
            </a:pPr>
            <a:endParaRPr lang="de-DE" dirty="0">
              <a:solidFill>
                <a:srgbClr val="808080"/>
              </a:solidFill>
              <a:latin typeface="Arial" pitchFamily="34" charset="0"/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21539" y="6629400"/>
            <a:ext cx="15986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39" tIns="45668" rIns="91339" bIns="45668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900">
                <a:solidFill>
                  <a:schemeClr val="bg2"/>
                </a:solidFill>
                <a:ea typeface="+mn-ea"/>
              </a:defRPr>
            </a:lvl1pPr>
          </a:lstStyle>
          <a:p>
            <a:pPr>
              <a:defRPr/>
            </a:pPr>
            <a:r>
              <a:rPr lang="de-DE" dirty="0">
                <a:solidFill>
                  <a:srgbClr val="808080"/>
                </a:solidFill>
                <a:latin typeface="Arial" pitchFamily="34" charset="0"/>
              </a:rPr>
              <a:t>Seite </a:t>
            </a:r>
            <a:fld id="{F26A991B-7240-444E-B36D-F96F115967FE}" type="slidenum">
              <a:rPr lang="de-DE">
                <a:solidFill>
                  <a:srgbClr val="808080"/>
                </a:solidFill>
                <a:latin typeface="Arial" pitchFamily="34" charset="0"/>
              </a:rPr>
              <a:pPr>
                <a:defRPr/>
              </a:pPr>
              <a:t>‹Nr.›</a:t>
            </a:fld>
            <a:endParaRPr lang="de-DE" dirty="0">
              <a:solidFill>
                <a:srgbClr val="808080"/>
              </a:solidFill>
              <a:latin typeface="Arial" pitchFamily="34" charset="0"/>
            </a:endParaRPr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20678" y="188913"/>
            <a:ext cx="8499475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39" tIns="45668" rIns="91339" bIns="4566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 BEARBEITEN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  <p:sldLayoutId id="2147483874" r:id="rId12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65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65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65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65" charset="-128"/>
        </a:defRPr>
      </a:lvl5pPr>
      <a:lvl6pPr marL="457032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65" charset="-128"/>
        </a:defRPr>
      </a:lvl6pPr>
      <a:lvl7pPr marL="914061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65" charset="-128"/>
        </a:defRPr>
      </a:lvl7pPr>
      <a:lvl8pPr marL="1371091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65" charset="-128"/>
        </a:defRPr>
      </a:lvl8pPr>
      <a:lvl9pPr marL="1828122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65" charset="-128"/>
        </a:defRPr>
      </a:lvl9pPr>
    </p:titleStyle>
    <p:bodyStyle>
      <a:lvl1pPr marL="342771" indent="-342771" algn="l" rtl="0" eaLnBrk="0" fontAlgn="base" hangingPunct="0">
        <a:spcBef>
          <a:spcPct val="20000"/>
        </a:spcBef>
        <a:spcAft>
          <a:spcPct val="0"/>
        </a:spcAft>
        <a:defRPr sz="2400">
          <a:solidFill>
            <a:srgbClr val="1D2D4B"/>
          </a:solidFill>
          <a:latin typeface="+mn-lt"/>
          <a:ea typeface="+mn-ea"/>
          <a:cs typeface="+mn-cs"/>
        </a:defRPr>
      </a:lvl1pPr>
      <a:lvl2pPr marL="742675" indent="-28564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200">
          <a:solidFill>
            <a:srgbClr val="1D2D4B"/>
          </a:solidFill>
          <a:latin typeface="+mn-lt"/>
          <a:ea typeface="+mn-ea"/>
        </a:defRPr>
      </a:lvl2pPr>
      <a:lvl3pPr marL="1142577" indent="-228514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rgbClr val="1D2D4B"/>
          </a:solidFill>
          <a:latin typeface="+mn-lt"/>
          <a:ea typeface="+mn-ea"/>
        </a:defRPr>
      </a:lvl3pPr>
      <a:lvl4pPr marL="1599606" indent="-228514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rgbClr val="1D2D4B"/>
          </a:solidFill>
          <a:latin typeface="+mn-lt"/>
          <a:ea typeface="+mn-ea"/>
        </a:defRPr>
      </a:lvl4pPr>
      <a:lvl5pPr marL="2056637" indent="-228514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5pPr>
      <a:lvl6pPr marL="2513667" indent="-228514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6pPr>
      <a:lvl7pPr marL="2970698" indent="-228514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7pPr>
      <a:lvl8pPr marL="3427728" indent="-228514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8pPr>
      <a:lvl9pPr marL="3884759" indent="-228514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0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32" algn="l" defTabSz="9140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61" algn="l" defTabSz="9140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91" algn="l" defTabSz="9140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22" algn="l" defTabSz="9140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51" algn="l" defTabSz="9140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183" algn="l" defTabSz="9140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13" algn="l" defTabSz="9140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244" algn="l" defTabSz="9140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lanco"/>
          <p:cNvPicPr>
            <a:picLocks noChangeAspect="1" noChangeArrowheads="1"/>
          </p:cNvPicPr>
          <p:nvPr/>
        </p:nvPicPr>
        <p:blipFill>
          <a:blip r:embed="rId15" cstate="print">
            <a:lum bright="-6000"/>
          </a:blip>
          <a:srcRect t="87804" b="1364"/>
          <a:stretch>
            <a:fillRect/>
          </a:stretch>
        </p:blipFill>
        <p:spPr bwMode="auto">
          <a:xfrm>
            <a:off x="0" y="6115050"/>
            <a:ext cx="9144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0"/>
            <a:ext cx="9144000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de-DE" sz="160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152400"/>
            <a:ext cx="9169400" cy="723900"/>
          </a:xfrm>
          <a:prstGeom prst="rect">
            <a:avLst/>
          </a:prstGeom>
          <a:solidFill>
            <a:srgbClr val="1D2D4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de-DE" sz="160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0675" y="908050"/>
            <a:ext cx="8501063" cy="504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0" y="6629400"/>
            <a:ext cx="67151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900">
                <a:solidFill>
                  <a:schemeClr val="bg2"/>
                </a:solidFill>
                <a:ea typeface="+mn-ea"/>
              </a:defRPr>
            </a:lvl1pPr>
          </a:lstStyle>
          <a:p>
            <a:pPr algn="ctr">
              <a:defRPr/>
            </a:pPr>
            <a:endParaRPr lang="de-DE">
              <a:solidFill>
                <a:srgbClr val="808080"/>
              </a:solidFill>
              <a:latin typeface="Arial" pitchFamily="34" charset="0"/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21538" y="6629400"/>
            <a:ext cx="15986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900">
                <a:solidFill>
                  <a:schemeClr val="bg2"/>
                </a:solidFill>
                <a:ea typeface="+mn-ea"/>
              </a:defRPr>
            </a:lvl1pPr>
          </a:lstStyle>
          <a:p>
            <a:pPr>
              <a:defRPr/>
            </a:pPr>
            <a:r>
              <a:rPr lang="de-DE">
                <a:solidFill>
                  <a:srgbClr val="808080"/>
                </a:solidFill>
                <a:latin typeface="Arial" pitchFamily="34" charset="0"/>
              </a:rPr>
              <a:t>Seite </a:t>
            </a:r>
            <a:fld id="{3724270F-1C1E-467E-8EE2-10C0539D7D18}" type="slidenum">
              <a:rPr lang="de-DE">
                <a:solidFill>
                  <a:srgbClr val="808080"/>
                </a:solidFill>
                <a:latin typeface="Arial" pitchFamily="34" charset="0"/>
              </a:rPr>
              <a:pPr>
                <a:defRPr/>
              </a:pPr>
              <a:t>‹Nr.›</a:t>
            </a:fld>
            <a:endParaRPr lang="de-DE">
              <a:solidFill>
                <a:srgbClr val="808080"/>
              </a:solidFill>
              <a:latin typeface="Arial" pitchFamily="34" charset="0"/>
            </a:endParaRPr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20675" y="188913"/>
            <a:ext cx="8499475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72" tIns="45686" rIns="91372" bIns="4568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 BEARBEITEN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  <p:sldLayoutId id="2147483887" r:id="rId12"/>
    <p:sldLayoutId id="2147483888" r:id="rId13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65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65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65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65" charset="-128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65" charset="-128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65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65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65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400">
          <a:solidFill>
            <a:srgbClr val="1D2D4B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200">
          <a:solidFill>
            <a:srgbClr val="1D2D4B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rgbClr val="1D2D4B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rgbClr val="1D2D4B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lanco"/>
          <p:cNvPicPr>
            <a:picLocks noChangeAspect="1" noChangeArrowheads="1"/>
          </p:cNvPicPr>
          <p:nvPr/>
        </p:nvPicPr>
        <p:blipFill>
          <a:blip r:embed="rId15" cstate="print">
            <a:lum bright="-6000"/>
          </a:blip>
          <a:srcRect t="87804" b="1364"/>
          <a:stretch>
            <a:fillRect/>
          </a:stretch>
        </p:blipFill>
        <p:spPr bwMode="auto">
          <a:xfrm>
            <a:off x="0" y="6115050"/>
            <a:ext cx="9144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0"/>
            <a:ext cx="9144000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de-DE" sz="160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152400"/>
            <a:ext cx="9169400" cy="723900"/>
          </a:xfrm>
          <a:prstGeom prst="rect">
            <a:avLst/>
          </a:prstGeom>
          <a:solidFill>
            <a:srgbClr val="1D2D4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de-DE" sz="160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0675" y="908050"/>
            <a:ext cx="8501063" cy="504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0" y="6629400"/>
            <a:ext cx="67151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900">
                <a:solidFill>
                  <a:schemeClr val="bg2"/>
                </a:solidFill>
                <a:ea typeface="+mn-ea"/>
              </a:defRPr>
            </a:lvl1pPr>
          </a:lstStyle>
          <a:p>
            <a:pPr algn="ctr">
              <a:defRPr/>
            </a:pPr>
            <a:endParaRPr lang="de-DE">
              <a:solidFill>
                <a:srgbClr val="808080"/>
              </a:solidFill>
              <a:latin typeface="Arial" pitchFamily="34" charset="0"/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21538" y="6629400"/>
            <a:ext cx="15986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900">
                <a:solidFill>
                  <a:schemeClr val="bg2"/>
                </a:solidFill>
                <a:ea typeface="+mn-ea"/>
              </a:defRPr>
            </a:lvl1pPr>
          </a:lstStyle>
          <a:p>
            <a:pPr>
              <a:defRPr/>
            </a:pPr>
            <a:r>
              <a:rPr lang="de-DE">
                <a:solidFill>
                  <a:srgbClr val="808080"/>
                </a:solidFill>
                <a:latin typeface="Arial" pitchFamily="34" charset="0"/>
              </a:rPr>
              <a:t>Seite </a:t>
            </a:r>
            <a:fld id="{3724270F-1C1E-467E-8EE2-10C0539D7D18}" type="slidenum">
              <a:rPr lang="de-DE">
                <a:solidFill>
                  <a:srgbClr val="808080"/>
                </a:solidFill>
                <a:latin typeface="Arial" pitchFamily="34" charset="0"/>
              </a:rPr>
              <a:pPr>
                <a:defRPr/>
              </a:pPr>
              <a:t>‹Nr.›</a:t>
            </a:fld>
            <a:endParaRPr lang="de-DE">
              <a:solidFill>
                <a:srgbClr val="808080"/>
              </a:solidFill>
              <a:latin typeface="Arial" pitchFamily="34" charset="0"/>
            </a:endParaRPr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20675" y="188913"/>
            <a:ext cx="8499475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72" tIns="45686" rIns="91372" bIns="4568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 BEARBEITEN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  <p:sldLayoutId id="2147483901" r:id="rId12"/>
    <p:sldLayoutId id="2147483902" r:id="rId13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65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65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65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65" charset="-128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65" charset="-128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65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65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65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400">
          <a:solidFill>
            <a:srgbClr val="1D2D4B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200">
          <a:solidFill>
            <a:srgbClr val="1D2D4B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rgbClr val="1D2D4B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rgbClr val="1D2D4B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88.xml"/><Relationship Id="rId5" Type="http://schemas.openxmlformats.org/officeDocument/2006/relationships/image" Target="../media/image63.png"/><Relationship Id="rId4" Type="http://schemas.openxmlformats.org/officeDocument/2006/relationships/image" Target="../media/image6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8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wmf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70.pn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.jpeg"/><Relationship Id="rId18" Type="http://schemas.openxmlformats.org/officeDocument/2006/relationships/image" Target="../media/image22.wmf"/><Relationship Id="rId26" Type="http://schemas.openxmlformats.org/officeDocument/2006/relationships/image" Target="../media/image28.png"/><Relationship Id="rId39" Type="http://schemas.openxmlformats.org/officeDocument/2006/relationships/image" Target="../media/image39.png"/><Relationship Id="rId21" Type="http://schemas.openxmlformats.org/officeDocument/2006/relationships/image" Target="../media/image25.png"/><Relationship Id="rId34" Type="http://schemas.openxmlformats.org/officeDocument/2006/relationships/image" Target="../media/image35.png"/><Relationship Id="rId42" Type="http://schemas.openxmlformats.org/officeDocument/2006/relationships/hyperlink" Target="http://www.euroseniorservices.de/index.htm" TargetMode="External"/><Relationship Id="rId47" Type="http://schemas.openxmlformats.org/officeDocument/2006/relationships/image" Target="../media/image45.jpeg"/><Relationship Id="rId50" Type="http://schemas.openxmlformats.org/officeDocument/2006/relationships/image" Target="../media/image47.png"/><Relationship Id="rId55" Type="http://schemas.openxmlformats.org/officeDocument/2006/relationships/image" Target="../media/image51.png"/><Relationship Id="rId63" Type="http://schemas.openxmlformats.org/officeDocument/2006/relationships/image" Target="../media/image57.pn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29" Type="http://schemas.openxmlformats.org/officeDocument/2006/relationships/image" Target="../media/image31.png"/><Relationship Id="rId41" Type="http://schemas.openxmlformats.org/officeDocument/2006/relationships/image" Target="../media/image40.jpeg"/><Relationship Id="rId54" Type="http://schemas.openxmlformats.org/officeDocument/2006/relationships/image" Target="../media/image50.png"/><Relationship Id="rId62" Type="http://schemas.openxmlformats.org/officeDocument/2006/relationships/hyperlink" Target="http://www.hapag-lloyd.de/de/home.html" TargetMode="Externa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24" Type="http://schemas.openxmlformats.org/officeDocument/2006/relationships/image" Target="../media/image27.png"/><Relationship Id="rId32" Type="http://schemas.openxmlformats.org/officeDocument/2006/relationships/image" Target="../media/image33.png"/><Relationship Id="rId37" Type="http://schemas.openxmlformats.org/officeDocument/2006/relationships/image" Target="../media/image37.jpeg"/><Relationship Id="rId40" Type="http://schemas.openxmlformats.org/officeDocument/2006/relationships/hyperlink" Target="http://www.rimedio-reha.de/index.php" TargetMode="External"/><Relationship Id="rId45" Type="http://schemas.openxmlformats.org/officeDocument/2006/relationships/image" Target="../media/image43.wmf"/><Relationship Id="rId53" Type="http://schemas.openxmlformats.org/officeDocument/2006/relationships/image" Target="../media/image49.png"/><Relationship Id="rId58" Type="http://schemas.openxmlformats.org/officeDocument/2006/relationships/image" Target="../media/image54.png"/><Relationship Id="rId5" Type="http://schemas.openxmlformats.org/officeDocument/2006/relationships/image" Target="../media/image10.jpeg"/><Relationship Id="rId15" Type="http://schemas.openxmlformats.org/officeDocument/2006/relationships/image" Target="../media/image19.png"/><Relationship Id="rId23" Type="http://schemas.openxmlformats.org/officeDocument/2006/relationships/hyperlink" Target="http://www.f-i-solutions-plus.de/index.php" TargetMode="External"/><Relationship Id="rId28" Type="http://schemas.openxmlformats.org/officeDocument/2006/relationships/image" Target="../media/image30.png"/><Relationship Id="rId36" Type="http://schemas.openxmlformats.org/officeDocument/2006/relationships/hyperlink" Target="http://www.lynx.de/index.php?id=1" TargetMode="External"/><Relationship Id="rId49" Type="http://schemas.openxmlformats.org/officeDocument/2006/relationships/hyperlink" Target="http://www.porath.com/index.php" TargetMode="External"/><Relationship Id="rId57" Type="http://schemas.openxmlformats.org/officeDocument/2006/relationships/image" Target="../media/image53.png"/><Relationship Id="rId61" Type="http://schemas.openxmlformats.org/officeDocument/2006/relationships/image" Target="../media/image56.jpeg"/><Relationship Id="rId10" Type="http://schemas.openxmlformats.org/officeDocument/2006/relationships/image" Target="../media/image15.png"/><Relationship Id="rId19" Type="http://schemas.openxmlformats.org/officeDocument/2006/relationships/image" Target="../media/image23.jpeg"/><Relationship Id="rId31" Type="http://schemas.openxmlformats.org/officeDocument/2006/relationships/hyperlink" Target="http://www.dahmetal.de/images/dtfarblogo.gif" TargetMode="External"/><Relationship Id="rId44" Type="http://schemas.openxmlformats.org/officeDocument/2006/relationships/image" Target="../media/image42.jpeg"/><Relationship Id="rId52" Type="http://schemas.openxmlformats.org/officeDocument/2006/relationships/hyperlink" Target="http://www.hilfenhaus.de/index.html" TargetMode="External"/><Relationship Id="rId60" Type="http://schemas.openxmlformats.org/officeDocument/2006/relationships/hyperlink" Target="http://www.zalando.de/" TargetMode="External"/><Relationship Id="rId65" Type="http://schemas.openxmlformats.org/officeDocument/2006/relationships/image" Target="../media/image58.gif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hyperlink" Target="http://www.retarus.de/de/" TargetMode="External"/><Relationship Id="rId22" Type="http://schemas.openxmlformats.org/officeDocument/2006/relationships/image" Target="../media/image26.jpeg"/><Relationship Id="rId27" Type="http://schemas.openxmlformats.org/officeDocument/2006/relationships/image" Target="../media/image29.png"/><Relationship Id="rId30" Type="http://schemas.openxmlformats.org/officeDocument/2006/relationships/image" Target="../media/image32.png"/><Relationship Id="rId35" Type="http://schemas.openxmlformats.org/officeDocument/2006/relationships/image" Target="../media/image36.jpeg"/><Relationship Id="rId43" Type="http://schemas.openxmlformats.org/officeDocument/2006/relationships/image" Target="../media/image41.png"/><Relationship Id="rId48" Type="http://schemas.openxmlformats.org/officeDocument/2006/relationships/image" Target="../media/image46.jpeg"/><Relationship Id="rId56" Type="http://schemas.openxmlformats.org/officeDocument/2006/relationships/image" Target="../media/image52.png"/><Relationship Id="rId64" Type="http://schemas.openxmlformats.org/officeDocument/2006/relationships/hyperlink" Target="http://www.f-i.de/" TargetMode="External"/><Relationship Id="rId8" Type="http://schemas.openxmlformats.org/officeDocument/2006/relationships/image" Target="../media/image13.png"/><Relationship Id="rId51" Type="http://schemas.openxmlformats.org/officeDocument/2006/relationships/image" Target="../media/image48.png"/><Relationship Id="rId3" Type="http://schemas.openxmlformats.org/officeDocument/2006/relationships/image" Target="../media/image8.png"/><Relationship Id="rId12" Type="http://schemas.openxmlformats.org/officeDocument/2006/relationships/image" Target="../media/image17.png"/><Relationship Id="rId17" Type="http://schemas.openxmlformats.org/officeDocument/2006/relationships/image" Target="../media/image21.jpeg"/><Relationship Id="rId25" Type="http://schemas.openxmlformats.org/officeDocument/2006/relationships/hyperlink" Target="http://www.johnsoncontrols.com/publish/us/en.html" TargetMode="External"/><Relationship Id="rId33" Type="http://schemas.openxmlformats.org/officeDocument/2006/relationships/image" Target="../media/image34.png"/><Relationship Id="rId38" Type="http://schemas.openxmlformats.org/officeDocument/2006/relationships/image" Target="../media/image38.png"/><Relationship Id="rId46" Type="http://schemas.openxmlformats.org/officeDocument/2006/relationships/image" Target="../media/image44.png"/><Relationship Id="rId59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idx="1"/>
          </p:nvPr>
        </p:nvSpPr>
        <p:spPr>
          <a:xfrm>
            <a:off x="320676" y="1143000"/>
            <a:ext cx="8823325" cy="5105400"/>
          </a:xfrm>
        </p:spPr>
        <p:txBody>
          <a:bodyPr/>
          <a:lstStyle/>
          <a:p>
            <a:pPr>
              <a:buNone/>
            </a:pPr>
            <a:r>
              <a:rPr lang="de-DE" b="1" dirty="0" smtClean="0">
                <a:solidFill>
                  <a:srgbClr val="1D2D4B"/>
                </a:solidFill>
              </a:rPr>
              <a:t>				</a:t>
            </a:r>
          </a:p>
          <a:p>
            <a:pPr>
              <a:buNone/>
            </a:pPr>
            <a:r>
              <a:rPr lang="de-DE" sz="3200" b="1" dirty="0" smtClean="0"/>
              <a:t>			</a:t>
            </a:r>
          </a:p>
          <a:p>
            <a:pPr>
              <a:buNone/>
            </a:pPr>
            <a:r>
              <a:rPr lang="de-DE" sz="3200" b="1" dirty="0" smtClean="0"/>
              <a:t>			   </a:t>
            </a:r>
            <a:r>
              <a:rPr lang="de-DE" sz="2800" b="1" dirty="0" smtClean="0"/>
              <a:t>afm Affinity</a:t>
            </a:r>
            <a:br>
              <a:rPr lang="de-DE" sz="2800" b="1" dirty="0" smtClean="0"/>
            </a:br>
            <a:r>
              <a:rPr lang="de-DE" sz="2800" b="1" dirty="0" smtClean="0"/>
              <a:t>		    </a:t>
            </a:r>
            <a:r>
              <a:rPr lang="de-DE" sz="1800" dirty="0" smtClean="0"/>
              <a:t>betriebliche Mitarbeiterversorgung  </a:t>
            </a:r>
          </a:p>
          <a:p>
            <a:pPr>
              <a:buNone/>
            </a:pPr>
            <a:r>
              <a:rPr lang="de-DE" sz="1800" dirty="0" smtClean="0"/>
              <a:t>			      f</a:t>
            </a:r>
            <a:r>
              <a:rPr lang="de-DE" sz="1800" dirty="0" smtClean="0">
                <a:latin typeface="Arial (TT) Bold" charset="0"/>
              </a:rPr>
              <a:t>ü</a:t>
            </a:r>
            <a:r>
              <a:rPr lang="de-DE" sz="1800" dirty="0" smtClean="0"/>
              <a:t>r Privatversicherungen und Vorsorge</a:t>
            </a:r>
          </a:p>
          <a:p>
            <a:pPr>
              <a:buNone/>
            </a:pPr>
            <a:r>
              <a:rPr lang="de-DE" sz="2800" dirty="0" smtClean="0"/>
              <a:t>			     	</a:t>
            </a:r>
          </a:p>
          <a:p>
            <a:pPr>
              <a:buNone/>
            </a:pPr>
            <a:r>
              <a:rPr lang="de-DE" sz="2800" dirty="0" smtClean="0"/>
              <a:t>								</a:t>
            </a:r>
          </a:p>
          <a:p>
            <a:pPr>
              <a:buNone/>
            </a:pPr>
            <a:endParaRPr lang="de-DE" sz="2800" dirty="0" smtClean="0"/>
          </a:p>
          <a:p>
            <a:pPr>
              <a:buNone/>
            </a:pPr>
            <a:r>
              <a:rPr lang="de-DE" sz="2800" dirty="0" smtClean="0"/>
              <a:t>								      </a:t>
            </a:r>
          </a:p>
          <a:p>
            <a:pPr>
              <a:buNone/>
            </a:pPr>
            <a:r>
              <a:rPr lang="de-DE" sz="2800" dirty="0" smtClean="0"/>
              <a:t>									</a:t>
            </a:r>
            <a:endParaRPr lang="de-DE" sz="12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 txBox="1">
            <a:spLocks noChangeArrowheads="1"/>
          </p:cNvSpPr>
          <p:nvPr/>
        </p:nvSpPr>
        <p:spPr bwMode="auto">
          <a:xfrm>
            <a:off x="320675" y="188913"/>
            <a:ext cx="8499475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06" tIns="45652" rIns="91306" bIns="45652" anchor="ctr"/>
          <a:lstStyle/>
          <a:p>
            <a:pPr algn="l">
              <a:defRPr/>
            </a:pPr>
            <a:r>
              <a:rPr lang="de-DE" sz="1800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Mindestanforderungsprofil an den Anbieter II (Beispiel DV) </a:t>
            </a:r>
          </a:p>
        </p:txBody>
      </p:sp>
      <p:pic>
        <p:nvPicPr>
          <p:cNvPr id="92163" name="Picture 2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4724400" y="1066800"/>
            <a:ext cx="4192588" cy="254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295400"/>
            <a:ext cx="424338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3" descr="Leiste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14400" y="4114800"/>
            <a:ext cx="3962400" cy="1379369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334000" y="2667000"/>
            <a:ext cx="2971800" cy="3263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Foliennummernplatzhalt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>
                <a:solidFill>
                  <a:srgbClr val="808080"/>
                </a:solidFill>
              </a:rPr>
              <a:t>Seite </a:t>
            </a:r>
            <a:fld id="{4F781383-36E7-4995-BA2C-AC2B65EED43D}" type="slidenum">
              <a:rPr lang="de-DE" smtClean="0">
                <a:solidFill>
                  <a:srgbClr val="808080"/>
                </a:solidFill>
              </a:rPr>
              <a:pPr>
                <a:defRPr/>
              </a:pPr>
              <a:t>10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20675" y="163513"/>
            <a:ext cx="7375525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2" tIns="45496" rIns="91002" bIns="45496" anchor="ctr"/>
          <a:lstStyle/>
          <a:p>
            <a:pPr algn="l" defTabSz="911903">
              <a:defRPr/>
            </a:pPr>
            <a:r>
              <a:rPr lang="de-DE" b="1" kern="0" dirty="0" smtClean="0">
                <a:solidFill>
                  <a:srgbClr val="FFFFFF"/>
                </a:solidFill>
                <a:latin typeface="Arial"/>
              </a:rPr>
              <a:t>afm </a:t>
            </a:r>
            <a:r>
              <a:rPr lang="de-DE" b="1" kern="0" dirty="0">
                <a:solidFill>
                  <a:srgbClr val="FFFFFF"/>
                </a:solidFill>
                <a:latin typeface="Arial"/>
              </a:rPr>
              <a:t>BU DV: ausgewählte Anbieter (auch </a:t>
            </a:r>
            <a:r>
              <a:rPr lang="de-DE" b="1" kern="0" dirty="0" err="1">
                <a:solidFill>
                  <a:srgbClr val="FFFFFF"/>
                </a:solidFill>
                <a:latin typeface="Arial"/>
              </a:rPr>
              <a:t>konsortial</a:t>
            </a:r>
            <a:r>
              <a:rPr lang="de-DE" b="1" kern="0" dirty="0">
                <a:solidFill>
                  <a:srgbClr val="FFFFFF"/>
                </a:solidFill>
                <a:latin typeface="Arial"/>
              </a:rPr>
              <a:t>)</a:t>
            </a:r>
          </a:p>
        </p:txBody>
      </p:sp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380999" y="1371599"/>
          <a:ext cx="8077202" cy="4132285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1750060"/>
                <a:gridCol w="2288540"/>
                <a:gridCol w="2019301"/>
                <a:gridCol w="2019301"/>
              </a:tblGrid>
              <a:tr h="422983">
                <a:tc>
                  <a:txBody>
                    <a:bodyPr/>
                    <a:lstStyle/>
                    <a:p>
                      <a:endParaRPr lang="de-DE" sz="1600" dirty="0"/>
                    </a:p>
                  </a:txBody>
                  <a:tcPr marL="78226" marR="78226" marT="41459" marB="41459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Anbieter I</a:t>
                      </a:r>
                      <a:endParaRPr lang="de-DE" sz="1600" dirty="0"/>
                    </a:p>
                  </a:txBody>
                  <a:tcPr marL="78226" marR="78226" marT="41459" marB="41459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Anbieter II</a:t>
                      </a:r>
                      <a:endParaRPr lang="de-DE" sz="1600" dirty="0"/>
                    </a:p>
                  </a:txBody>
                  <a:tcPr marL="78226" marR="78226" marT="41459" marB="41459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Anbieter III</a:t>
                      </a:r>
                      <a:endParaRPr lang="de-DE" sz="1600" dirty="0"/>
                    </a:p>
                  </a:txBody>
                  <a:tcPr marL="78226" marR="78226" marT="41459" marB="41459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</a:tr>
              <a:tr h="184223">
                <a:tc>
                  <a:txBody>
                    <a:bodyPr/>
                    <a:lstStyle/>
                    <a:p>
                      <a:r>
                        <a:rPr lang="de-DE" sz="1100" dirty="0" smtClean="0"/>
                        <a:t>Bedingungen</a:t>
                      </a:r>
                      <a:endParaRPr lang="de-DE" sz="1100" dirty="0"/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de-DE" sz="1100" dirty="0" smtClean="0"/>
                        <a:t>Siehe Detailbewertung</a:t>
                      </a:r>
                      <a:endParaRPr lang="de-DE" sz="1100" dirty="0"/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de-DE" sz="1100" dirty="0" smtClean="0"/>
                        <a:t>Siehe Detailbewertung</a:t>
                      </a:r>
                      <a:endParaRPr lang="de-DE" sz="1100" dirty="0"/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de-DE" sz="1100" dirty="0" smtClean="0"/>
                        <a:t>Siehe Detailbewertung</a:t>
                      </a:r>
                      <a:endParaRPr lang="de-DE" sz="1100" dirty="0"/>
                    </a:p>
                  </a:txBody>
                  <a:tcPr marL="78226" marR="78226" marT="41459" marB="41459"/>
                </a:tc>
              </a:tr>
              <a:tr h="184223">
                <a:tc>
                  <a:txBody>
                    <a:bodyPr/>
                    <a:lstStyle/>
                    <a:p>
                      <a:r>
                        <a:rPr lang="de-DE" sz="1100" dirty="0" smtClean="0"/>
                        <a:t>Aussetzungsoptionen</a:t>
                      </a:r>
                      <a:endParaRPr lang="de-DE" sz="1100" dirty="0"/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de-DE" sz="1100" dirty="0" smtClean="0"/>
                        <a:t>Ja, befristet</a:t>
                      </a:r>
                      <a:endParaRPr lang="de-DE" sz="1100" dirty="0"/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de-DE" sz="1100" dirty="0" smtClean="0"/>
                        <a:t>Ja, befristet</a:t>
                      </a:r>
                      <a:endParaRPr lang="de-DE" sz="1100" dirty="0"/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de-DE" sz="1100" dirty="0" smtClean="0"/>
                        <a:t>Ja, mit WKS nach RG Bezug </a:t>
                      </a:r>
                      <a:endParaRPr lang="de-DE" sz="1100" dirty="0"/>
                    </a:p>
                  </a:txBody>
                  <a:tcPr marL="78226" marR="78226" marT="41459" marB="41459"/>
                </a:tc>
              </a:tr>
              <a:tr h="368445">
                <a:tc>
                  <a:txBody>
                    <a:bodyPr/>
                    <a:lstStyle/>
                    <a:p>
                      <a:r>
                        <a:rPr lang="de-DE" sz="1100" dirty="0" smtClean="0"/>
                        <a:t>Rentenhöhe im vereinfachten Verfahren</a:t>
                      </a:r>
                      <a:endParaRPr lang="de-DE" sz="1100" dirty="0"/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de-DE" sz="1100" dirty="0" smtClean="0"/>
                        <a:t>1.000,- € DO und 2.000,- € vereinfachte GE</a:t>
                      </a:r>
                      <a:endParaRPr lang="de-DE" sz="1100" dirty="0"/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de-DE" sz="1100" dirty="0" smtClean="0"/>
                        <a:t>500,- € DO in Einzelfällen 1.200,- DO und 2.000,- € mit vereinfachter GE  </a:t>
                      </a:r>
                      <a:endParaRPr lang="de-DE" sz="1100" dirty="0"/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de-DE" sz="1100" dirty="0" smtClean="0"/>
                        <a:t>1.500,- € vereinfachte GE (Sondervereinbarung)</a:t>
                      </a:r>
                      <a:endParaRPr lang="de-DE" sz="1100" dirty="0"/>
                    </a:p>
                  </a:txBody>
                  <a:tcPr marL="78226" marR="78226" marT="41459" marB="41459"/>
                </a:tc>
              </a:tr>
              <a:tr h="526025">
                <a:tc>
                  <a:txBody>
                    <a:bodyPr/>
                    <a:lstStyle/>
                    <a:p>
                      <a:r>
                        <a:rPr lang="de-DE" sz="1100" dirty="0" smtClean="0"/>
                        <a:t>Mindestkollektiv</a:t>
                      </a:r>
                      <a:endParaRPr lang="de-DE" sz="1100" dirty="0"/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de-DE" sz="1100" dirty="0" smtClean="0"/>
                        <a:t>5 und weitere 5 innerhalb von 12 Monaten</a:t>
                      </a:r>
                      <a:endParaRPr lang="de-DE" sz="1100" dirty="0"/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de-DE" sz="1100" dirty="0" smtClean="0"/>
                        <a:t>innerhalb von drei Monaten</a:t>
                      </a:r>
                      <a:endParaRPr lang="de-DE" sz="1100" dirty="0"/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de-DE" sz="1100" dirty="0" smtClean="0"/>
                        <a:t>innerhalb von 12 Monaten Gesamtbestand 10 Verträge aller Tarifformen </a:t>
                      </a:r>
                      <a:endParaRPr lang="de-DE" sz="1100" dirty="0"/>
                    </a:p>
                  </a:txBody>
                  <a:tcPr marL="78226" marR="78226" marT="41459" marB="41459"/>
                </a:tc>
              </a:tr>
              <a:tr h="947752">
                <a:tc>
                  <a:txBody>
                    <a:bodyPr/>
                    <a:lstStyle/>
                    <a:p>
                      <a:r>
                        <a:rPr lang="de-DE" sz="1100" dirty="0" smtClean="0"/>
                        <a:t>DO Erklärung</a:t>
                      </a:r>
                      <a:endParaRPr lang="de-DE" sz="1100" dirty="0"/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de-DE" sz="1100" dirty="0" smtClean="0"/>
                        <a:t>Nicht länger als 4  Wochen zusammenhängend AU in den letzten 12 Monaten und keine bestehende BU/EU/Behinderung</a:t>
                      </a:r>
                      <a:endParaRPr lang="de-DE" sz="1100" dirty="0"/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pPr marL="0" marR="0" indent="0" algn="l" defTabSz="91394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dirty="0" smtClean="0"/>
                        <a:t>Nicht länger als 2 Wochen zusammenhängend AU in den letzten 24 Monaten</a:t>
                      </a:r>
                    </a:p>
                    <a:p>
                      <a:endParaRPr lang="de-DE" sz="1100" dirty="0"/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de-DE" sz="1100" dirty="0" smtClean="0"/>
                        <a:t>Immer Gesundheitserklärung mit schweren Erkrankungsbildern und nicht länger als 2 Wochen zusammenhängend AU in den letzten 24 Monaten</a:t>
                      </a:r>
                      <a:endParaRPr lang="de-DE" sz="1100" dirty="0"/>
                    </a:p>
                  </a:txBody>
                  <a:tcPr marL="78226" marR="78226" marT="41459" marB="41459"/>
                </a:tc>
              </a:tr>
              <a:tr h="947752">
                <a:tc>
                  <a:txBody>
                    <a:bodyPr/>
                    <a:lstStyle/>
                    <a:p>
                      <a:r>
                        <a:rPr lang="de-DE" sz="1100" dirty="0" smtClean="0"/>
                        <a:t>Prämienbeispiel mtl.(männlich 30/67 Jahre, kaufmännischer Angestellter</a:t>
                      </a:r>
                      <a:endParaRPr lang="de-DE" sz="1100" dirty="0"/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de-DE" sz="1100" dirty="0" smtClean="0"/>
                        <a:t>42,99 €</a:t>
                      </a:r>
                      <a:endParaRPr lang="de-DE" sz="1100" dirty="0"/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de-DE" sz="1100" dirty="0" smtClean="0"/>
                        <a:t>46,05 €</a:t>
                      </a:r>
                      <a:endParaRPr lang="de-DE" sz="1100" dirty="0"/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r>
                        <a:rPr lang="de-DE" sz="1100" dirty="0" smtClean="0"/>
                        <a:t>37,46 €</a:t>
                      </a:r>
                      <a:endParaRPr lang="de-DE" sz="1100" dirty="0"/>
                    </a:p>
                  </a:txBody>
                  <a:tcPr marL="78226" marR="78226" marT="41459" marB="41459"/>
                </a:tc>
              </a:tr>
            </a:tbl>
          </a:graphicData>
        </a:graphic>
      </p:graphicFrame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>
          <a:xfrm>
            <a:off x="6858000" y="6629400"/>
            <a:ext cx="1922463" cy="228600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Seite 11 </a:t>
            </a:r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911604">
              <a:defRPr/>
            </a:pPr>
            <a:r>
              <a:rPr lang="de-DE" b="1" dirty="0" smtClean="0">
                <a:solidFill>
                  <a:srgbClr val="FFFFFF"/>
                </a:solidFill>
                <a:ea typeface="ＭＳ Ｐゴシック" pitchFamily="34" charset="-128"/>
                <a:cs typeface="+mn-cs"/>
              </a:rPr>
              <a:t>Anforderungsprofil an den Anbieter </a:t>
            </a:r>
            <a:r>
              <a:rPr lang="de-DE" b="1" dirty="0" err="1" smtClean="0">
                <a:solidFill>
                  <a:srgbClr val="FFFFFF"/>
                </a:solidFill>
                <a:ea typeface="ＭＳ Ｐゴシック" pitchFamily="34" charset="-128"/>
                <a:cs typeface="+mn-cs"/>
              </a:rPr>
              <a:t>bBU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0675" y="1130300"/>
            <a:ext cx="8501063" cy="4660900"/>
          </a:xfrm>
        </p:spPr>
        <p:txBody>
          <a:bodyPr/>
          <a:lstStyle/>
          <a:p>
            <a:pPr marL="355600" indent="-355600">
              <a:spcBef>
                <a:spcPts val="1050"/>
              </a:spcBef>
              <a:buFont typeface="Wingdings" pitchFamily="2" charset="2"/>
              <a:buAutoNum type="arabicPeriod"/>
            </a:pPr>
            <a:r>
              <a:rPr lang="de-DE" sz="1600" b="1" dirty="0" smtClean="0"/>
              <a:t>begünstigte Berufsgruppen (Optional pauschale Definition)</a:t>
            </a:r>
          </a:p>
          <a:p>
            <a:pPr marL="355600" indent="-355600">
              <a:spcBef>
                <a:spcPts val="1050"/>
              </a:spcBef>
              <a:buFont typeface="Wingdings" pitchFamily="2" charset="2"/>
              <a:buAutoNum type="arabicPeriod"/>
            </a:pPr>
            <a:r>
              <a:rPr lang="de-DE" sz="1600" b="1" u="sng" dirty="0" smtClean="0"/>
              <a:t>AN</a:t>
            </a:r>
            <a:r>
              <a:rPr lang="de-DE" sz="1600" b="1" dirty="0" smtClean="0"/>
              <a:t>-Dienstobliegenheitserklärung</a:t>
            </a:r>
          </a:p>
          <a:p>
            <a:pPr marL="355600" indent="-355600">
              <a:spcBef>
                <a:spcPts val="1050"/>
              </a:spcBef>
              <a:buFont typeface="Wingdings" pitchFamily="2" charset="2"/>
              <a:buAutoNum type="arabicPeriod"/>
            </a:pPr>
            <a:r>
              <a:rPr lang="de-DE" sz="1600" b="1" dirty="0" smtClean="0"/>
              <a:t>Anwendung bis zu einer Rentenhöhe von 1.000 €, Vereinfachte Annahme bis zu einer Rentenhöhe von 1.500 € (2.000 €)</a:t>
            </a:r>
          </a:p>
          <a:p>
            <a:pPr marL="355600" indent="-355600">
              <a:spcBef>
                <a:spcPts val="1050"/>
              </a:spcBef>
              <a:buFont typeface="Wingdings" pitchFamily="2" charset="2"/>
              <a:buAutoNum type="arabicPeriod"/>
            </a:pPr>
            <a:r>
              <a:rPr lang="de-DE" sz="1600" b="1" dirty="0" smtClean="0"/>
              <a:t>Flexible Mindestanforderung / Zugangsvoraussetzung</a:t>
            </a:r>
          </a:p>
          <a:p>
            <a:pPr marL="355600" indent="-355600">
              <a:spcBef>
                <a:spcPts val="1050"/>
              </a:spcBef>
              <a:buFont typeface="Wingdings" pitchFamily="2" charset="2"/>
              <a:buAutoNum type="arabicPeriod"/>
            </a:pPr>
            <a:r>
              <a:rPr lang="de-DE" sz="1600" b="1" dirty="0" smtClean="0"/>
              <a:t>Kombinationsmöglichkeit zu parallelen bAV Systemen</a:t>
            </a:r>
          </a:p>
          <a:p>
            <a:pPr marL="355600" indent="-355600">
              <a:spcBef>
                <a:spcPts val="1050"/>
              </a:spcBef>
              <a:buFont typeface="Wingdings" pitchFamily="2" charset="2"/>
              <a:buAutoNum type="arabicPeriod"/>
            </a:pPr>
            <a:r>
              <a:rPr lang="de-DE" sz="1600" b="1" dirty="0" smtClean="0"/>
              <a:t>Listenanmeldung mit vereinfachtem Verfahren</a:t>
            </a:r>
          </a:p>
          <a:p>
            <a:pPr marL="355600" indent="-355600">
              <a:spcBef>
                <a:spcPts val="1050"/>
              </a:spcBef>
              <a:buFont typeface="Wingdings" pitchFamily="2" charset="2"/>
              <a:buAutoNum type="arabicPeriod"/>
            </a:pPr>
            <a:r>
              <a:rPr lang="de-DE" sz="1600" b="1" dirty="0" smtClean="0"/>
              <a:t>Ratings/Positionierung</a:t>
            </a:r>
          </a:p>
          <a:p>
            <a:pPr marL="355600" indent="-355600">
              <a:spcBef>
                <a:spcPts val="1050"/>
              </a:spcBef>
              <a:buFont typeface="Wingdings" pitchFamily="2" charset="2"/>
              <a:buAutoNum type="arabicPeriod"/>
            </a:pPr>
            <a:r>
              <a:rPr lang="de-DE" sz="1600" b="1" dirty="0" smtClean="0"/>
              <a:t>Hohes Bedingungsniveau</a:t>
            </a:r>
          </a:p>
        </p:txBody>
      </p:sp>
      <p:sp>
        <p:nvSpPr>
          <p:cNvPr id="4" name="Foliennummernplatzhalter 7"/>
          <p:cNvSpPr>
            <a:spLocks noGrp="1"/>
          </p:cNvSpPr>
          <p:nvPr>
            <p:ph type="sldNum" sz="quarter" idx="11"/>
          </p:nvPr>
        </p:nvSpPr>
        <p:spPr>
          <a:xfrm>
            <a:off x="7221539" y="6629400"/>
            <a:ext cx="1598612" cy="228600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808080"/>
                </a:solidFill>
              </a:rPr>
              <a:t>Seite </a:t>
            </a:r>
            <a:fld id="{FC4E8DDD-DBDD-48F0-A48A-D28623E41E62}" type="slidenum">
              <a:rPr lang="de-DE" smtClean="0">
                <a:solidFill>
                  <a:srgbClr val="808080"/>
                </a:solidFill>
              </a:rPr>
              <a:pPr>
                <a:defRPr/>
              </a:pPr>
              <a:t>12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smtClean="0"/>
              <a:t>bBU DV</a:t>
            </a:r>
          </a:p>
        </p:txBody>
      </p:sp>
      <p:pic>
        <p:nvPicPr>
          <p:cNvPr id="7557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1158654" y="1216417"/>
            <a:ext cx="6825334" cy="4570560"/>
          </a:xfrm>
        </p:spPr>
      </p:pic>
      <p:sp>
        <p:nvSpPr>
          <p:cNvPr id="4" name="Foliennummernplatzhalter 7"/>
          <p:cNvSpPr>
            <a:spLocks noGrp="1"/>
          </p:cNvSpPr>
          <p:nvPr>
            <p:ph type="sldNum" sz="quarter" idx="11"/>
          </p:nvPr>
        </p:nvSpPr>
        <p:spPr>
          <a:xfrm>
            <a:off x="7221539" y="6629400"/>
            <a:ext cx="1598612" cy="228600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808080"/>
                </a:solidFill>
              </a:rPr>
              <a:t>Seite </a:t>
            </a:r>
            <a:fld id="{FC4E8DDD-DBDD-48F0-A48A-D28623E41E62}" type="slidenum">
              <a:rPr lang="de-DE" smtClean="0">
                <a:solidFill>
                  <a:srgbClr val="808080"/>
                </a:solidFill>
              </a:rPr>
              <a:pPr>
                <a:defRPr/>
              </a:pPr>
              <a:t>13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557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557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55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Rectangle 38" hidden="1"/>
          <p:cNvGraphicFramePr>
            <a:graphicFrameLocks/>
          </p:cNvGraphicFramePr>
          <p:nvPr/>
        </p:nvGraphicFramePr>
        <p:xfrm>
          <a:off x="0" y="0"/>
          <a:ext cx="146538" cy="158750"/>
        </p:xfrm>
        <a:graphic>
          <a:graphicData uri="http://schemas.openxmlformats.org/presentationml/2006/ole">
            <p:oleObj spid="_x0000_s391170" name="think-cell Slide" r:id="rId3" imgW="0" imgH="0" progId="">
              <p:embed/>
            </p:oleObj>
          </a:graphicData>
        </a:graphic>
      </p:graphicFrame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kern="1200" dirty="0" smtClean="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afm betriebliches Gesundheitsmanagement</a:t>
            </a:r>
            <a:endParaRPr lang="de-DE" dirty="0"/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7348" y="1295400"/>
            <a:ext cx="8280401" cy="4419600"/>
          </a:xfrm>
          <a:prstGeom prst="rect">
            <a:avLst/>
          </a:prstGeom>
        </p:spPr>
      </p:pic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>
                <a:solidFill>
                  <a:srgbClr val="808080"/>
                </a:solidFill>
              </a:rPr>
              <a:t>Seite </a:t>
            </a:r>
            <a:fld id="{B067A27C-83F2-44EE-AF05-5B40126C4D79}" type="slidenum">
              <a:rPr lang="de-DE" smtClean="0">
                <a:solidFill>
                  <a:srgbClr val="808080"/>
                </a:solidFill>
              </a:rPr>
              <a:pPr>
                <a:defRPr/>
              </a:pPr>
              <a:t>14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/>
              <a:t>Kommunikationswege</a:t>
            </a:r>
          </a:p>
        </p:txBody>
      </p:sp>
      <p:sp>
        <p:nvSpPr>
          <p:cNvPr id="232451" name="Text Box 3"/>
          <p:cNvSpPr txBox="1">
            <a:spLocks noChangeArrowheads="1"/>
          </p:cNvSpPr>
          <p:nvPr/>
        </p:nvSpPr>
        <p:spPr bwMode="auto">
          <a:xfrm>
            <a:off x="531812" y="1228726"/>
            <a:ext cx="6554787" cy="4722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28" tIns="45715" rIns="91428" bIns="45715">
            <a:spAutoFit/>
          </a:bodyPr>
          <a:lstStyle/>
          <a:p>
            <a:pPr eaLnBrk="0" hangingPunct="0">
              <a:buClr>
                <a:srgbClr val="000000"/>
              </a:buClr>
              <a:buSzPct val="65000"/>
              <a:buFont typeface="Times New Roman" pitchFamily="18" charset="0"/>
              <a:buNone/>
            </a:pPr>
            <a:r>
              <a:rPr lang="de-DE" sz="2400" b="1" u="sng" dirty="0" smtClean="0">
                <a:solidFill>
                  <a:srgbClr val="1D2D4B"/>
                </a:solidFill>
                <a:latin typeface="Arial" pitchFamily="34" charset="0"/>
              </a:rPr>
              <a:t>Ganzheitliche Kommunikation (Optionen)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339975" y="2708275"/>
            <a:ext cx="1295400" cy="2592388"/>
            <a:chOff x="1474" y="1706"/>
            <a:chExt cx="816" cy="1633"/>
          </a:xfrm>
        </p:grpSpPr>
        <p:sp>
          <p:nvSpPr>
            <p:cNvPr id="16405" name="Rectangle 5"/>
            <p:cNvSpPr>
              <a:spLocks noChangeArrowheads="1"/>
            </p:cNvSpPr>
            <p:nvPr/>
          </p:nvSpPr>
          <p:spPr bwMode="auto">
            <a:xfrm>
              <a:off x="1474" y="1706"/>
              <a:ext cx="816" cy="1633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20000"/>
                </a:spcBef>
              </a:pPr>
              <a:endParaRPr lang="de-DE" sz="600" dirty="0" smtClean="0">
                <a:solidFill>
                  <a:srgbClr val="1D2D4B"/>
                </a:solidFill>
                <a:latin typeface="Arial" pitchFamily="34" charset="0"/>
              </a:endParaRPr>
            </a:p>
          </p:txBody>
        </p:sp>
        <p:sp>
          <p:nvSpPr>
            <p:cNvPr id="16406" name="Text Box 6"/>
            <p:cNvSpPr txBox="1">
              <a:spLocks noChangeArrowheads="1"/>
            </p:cNvSpPr>
            <p:nvPr/>
          </p:nvSpPr>
          <p:spPr bwMode="auto">
            <a:xfrm>
              <a:off x="1474" y="2888"/>
              <a:ext cx="816" cy="192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de-DE" sz="1400" b="1" dirty="0" smtClean="0">
                  <a:solidFill>
                    <a:srgbClr val="1D2D4B"/>
                  </a:solidFill>
                  <a:latin typeface="Arial" pitchFamily="34" charset="0"/>
                </a:rPr>
                <a:t>Flyer</a:t>
              </a:r>
            </a:p>
          </p:txBody>
        </p:sp>
        <p:pic>
          <p:nvPicPr>
            <p:cNvPr id="16407" name="Picture 7"/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</a:blip>
            <a:srcRect/>
            <a:stretch>
              <a:fillRect/>
            </a:stretch>
          </p:blipFill>
          <p:spPr bwMode="auto">
            <a:xfrm rot="-732043">
              <a:off x="1667" y="1966"/>
              <a:ext cx="446" cy="878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5508625" y="2708275"/>
            <a:ext cx="1295400" cy="2592388"/>
            <a:chOff x="2472" y="1706"/>
            <a:chExt cx="816" cy="1633"/>
          </a:xfrm>
        </p:grpSpPr>
        <p:sp>
          <p:nvSpPr>
            <p:cNvPr id="16402" name="Rectangle 9"/>
            <p:cNvSpPr>
              <a:spLocks noChangeArrowheads="1"/>
            </p:cNvSpPr>
            <p:nvPr/>
          </p:nvSpPr>
          <p:spPr bwMode="auto">
            <a:xfrm>
              <a:off x="2472" y="1706"/>
              <a:ext cx="816" cy="1633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20000"/>
                </a:spcBef>
              </a:pPr>
              <a:endParaRPr lang="de-DE" sz="600" dirty="0" smtClean="0">
                <a:solidFill>
                  <a:srgbClr val="1D2D4B"/>
                </a:solidFill>
                <a:latin typeface="Arial" pitchFamily="34" charset="0"/>
              </a:endParaRPr>
            </a:p>
          </p:txBody>
        </p:sp>
        <p:sp>
          <p:nvSpPr>
            <p:cNvPr id="16403" name="Text Box 10"/>
            <p:cNvSpPr txBox="1">
              <a:spLocks noChangeArrowheads="1"/>
            </p:cNvSpPr>
            <p:nvPr/>
          </p:nvSpPr>
          <p:spPr bwMode="auto">
            <a:xfrm>
              <a:off x="2472" y="2888"/>
              <a:ext cx="816" cy="192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de-DE" sz="1400" b="1" dirty="0" smtClean="0">
                  <a:solidFill>
                    <a:srgbClr val="1D2D4B"/>
                  </a:solidFill>
                  <a:latin typeface="Arial" pitchFamily="34" charset="0"/>
                </a:rPr>
                <a:t>Seminare</a:t>
              </a:r>
            </a:p>
          </p:txBody>
        </p:sp>
        <p:pic>
          <p:nvPicPr>
            <p:cNvPr id="16404" name="Picture 11" descr="seminar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2512" y="2276"/>
              <a:ext cx="755" cy="568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3924300" y="2708275"/>
            <a:ext cx="1295400" cy="2592388"/>
            <a:chOff x="3470" y="1706"/>
            <a:chExt cx="816" cy="1633"/>
          </a:xfrm>
        </p:grpSpPr>
        <p:sp>
          <p:nvSpPr>
            <p:cNvPr id="16399" name="Rectangle 13"/>
            <p:cNvSpPr>
              <a:spLocks noChangeArrowheads="1"/>
            </p:cNvSpPr>
            <p:nvPr/>
          </p:nvSpPr>
          <p:spPr bwMode="auto">
            <a:xfrm>
              <a:off x="3470" y="1706"/>
              <a:ext cx="816" cy="1633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20000"/>
                </a:spcBef>
              </a:pPr>
              <a:endParaRPr lang="de-DE" sz="600" dirty="0" smtClean="0">
                <a:solidFill>
                  <a:srgbClr val="1D2D4B"/>
                </a:solidFill>
                <a:latin typeface="Arial" pitchFamily="34" charset="0"/>
              </a:endParaRPr>
            </a:p>
          </p:txBody>
        </p:sp>
        <p:sp>
          <p:nvSpPr>
            <p:cNvPr id="16400" name="Text Box 14"/>
            <p:cNvSpPr txBox="1">
              <a:spLocks noChangeArrowheads="1"/>
            </p:cNvSpPr>
            <p:nvPr/>
          </p:nvSpPr>
          <p:spPr bwMode="auto">
            <a:xfrm>
              <a:off x="3470" y="2888"/>
              <a:ext cx="816" cy="334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de-DE" sz="1400" b="1" dirty="0" smtClean="0">
                  <a:solidFill>
                    <a:srgbClr val="1D2D4B"/>
                  </a:solidFill>
                  <a:latin typeface="Arial" pitchFamily="34" charset="0"/>
                </a:rPr>
                <a:t>Individual-</a:t>
              </a:r>
              <a:r>
                <a:rPr lang="de-DE" sz="1400" b="1" dirty="0" err="1" smtClean="0">
                  <a:solidFill>
                    <a:srgbClr val="1D2D4B"/>
                  </a:solidFill>
                  <a:latin typeface="Arial" pitchFamily="34" charset="0"/>
                </a:rPr>
                <a:t>beratungen</a:t>
              </a:r>
              <a:endParaRPr lang="de-DE" sz="1400" b="1" dirty="0" smtClean="0">
                <a:solidFill>
                  <a:srgbClr val="1D2D4B"/>
                </a:solidFill>
                <a:latin typeface="Arial" pitchFamily="34" charset="0"/>
              </a:endParaRPr>
            </a:p>
          </p:txBody>
        </p:sp>
        <p:pic>
          <p:nvPicPr>
            <p:cNvPr id="16401" name="Picture 15" descr="beratung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</a:blip>
            <a:srcRect b="5544"/>
            <a:stretch>
              <a:fillRect/>
            </a:stretch>
          </p:blipFill>
          <p:spPr bwMode="auto">
            <a:xfrm>
              <a:off x="3528" y="1807"/>
              <a:ext cx="702" cy="1081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7121525" y="2708275"/>
            <a:ext cx="1295400" cy="2592388"/>
            <a:chOff x="4486" y="1706"/>
            <a:chExt cx="816" cy="1633"/>
          </a:xfrm>
        </p:grpSpPr>
        <p:sp>
          <p:nvSpPr>
            <p:cNvPr id="16396" name="Rectangle 17"/>
            <p:cNvSpPr>
              <a:spLocks noChangeArrowheads="1"/>
            </p:cNvSpPr>
            <p:nvPr/>
          </p:nvSpPr>
          <p:spPr bwMode="auto">
            <a:xfrm>
              <a:off x="4486" y="1706"/>
              <a:ext cx="816" cy="1633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20000"/>
                </a:spcBef>
              </a:pPr>
              <a:endParaRPr lang="de-DE" sz="600" dirty="0" smtClean="0">
                <a:solidFill>
                  <a:srgbClr val="1D2D4B"/>
                </a:solidFill>
                <a:latin typeface="Arial" pitchFamily="34" charset="0"/>
              </a:endParaRPr>
            </a:p>
          </p:txBody>
        </p:sp>
        <p:sp>
          <p:nvSpPr>
            <p:cNvPr id="16397" name="Text Box 18"/>
            <p:cNvSpPr txBox="1">
              <a:spLocks noChangeArrowheads="1"/>
            </p:cNvSpPr>
            <p:nvPr/>
          </p:nvSpPr>
          <p:spPr bwMode="auto">
            <a:xfrm>
              <a:off x="4486" y="2888"/>
              <a:ext cx="816" cy="334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de-DE" sz="1400" b="1" dirty="0" smtClean="0">
                  <a:solidFill>
                    <a:srgbClr val="1D2D4B"/>
                  </a:solidFill>
                  <a:latin typeface="Arial" pitchFamily="34" charset="0"/>
                </a:rPr>
                <a:t>Hotline /</a:t>
              </a:r>
              <a:br>
                <a:rPr lang="de-DE" sz="1400" b="1" dirty="0" smtClean="0">
                  <a:solidFill>
                    <a:srgbClr val="1D2D4B"/>
                  </a:solidFill>
                  <a:latin typeface="Arial" pitchFamily="34" charset="0"/>
                </a:rPr>
              </a:br>
              <a:r>
                <a:rPr lang="de-DE" sz="1400" b="1" dirty="0" smtClean="0">
                  <a:solidFill>
                    <a:srgbClr val="1D2D4B"/>
                  </a:solidFill>
                  <a:latin typeface="Arial" pitchFamily="34" charset="0"/>
                </a:rPr>
                <a:t>Präsenz</a:t>
              </a:r>
            </a:p>
          </p:txBody>
        </p:sp>
        <p:pic>
          <p:nvPicPr>
            <p:cNvPr id="16398" name="Picture 19" descr="voip-telefon-Primeworx%20P102-gross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4548" y="2361"/>
              <a:ext cx="698" cy="483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773113" y="2708275"/>
            <a:ext cx="1295400" cy="2592388"/>
            <a:chOff x="487" y="1706"/>
            <a:chExt cx="816" cy="1633"/>
          </a:xfrm>
        </p:grpSpPr>
        <p:sp>
          <p:nvSpPr>
            <p:cNvPr id="16393" name="Rectangle 21"/>
            <p:cNvSpPr>
              <a:spLocks noChangeArrowheads="1"/>
            </p:cNvSpPr>
            <p:nvPr/>
          </p:nvSpPr>
          <p:spPr bwMode="auto">
            <a:xfrm>
              <a:off x="487" y="1706"/>
              <a:ext cx="816" cy="1633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20000"/>
                </a:spcBef>
              </a:pPr>
              <a:endParaRPr lang="de-DE" sz="600" dirty="0" smtClean="0">
                <a:solidFill>
                  <a:srgbClr val="1D2D4B"/>
                </a:solidFill>
                <a:latin typeface="Arial" pitchFamily="34" charset="0"/>
              </a:endParaRPr>
            </a:p>
          </p:txBody>
        </p:sp>
        <p:sp>
          <p:nvSpPr>
            <p:cNvPr id="16394" name="Text Box 22"/>
            <p:cNvSpPr txBox="1">
              <a:spLocks noChangeArrowheads="1"/>
            </p:cNvSpPr>
            <p:nvPr/>
          </p:nvSpPr>
          <p:spPr bwMode="auto">
            <a:xfrm>
              <a:off x="487" y="2888"/>
              <a:ext cx="816" cy="192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de-DE" sz="1400" b="1" dirty="0" smtClean="0">
                  <a:solidFill>
                    <a:srgbClr val="1D2D4B"/>
                  </a:solidFill>
                  <a:latin typeface="Arial" pitchFamily="34" charset="0"/>
                </a:rPr>
                <a:t>Lounge</a:t>
              </a:r>
            </a:p>
          </p:txBody>
        </p:sp>
        <p:pic>
          <p:nvPicPr>
            <p:cNvPr id="16395" name="Picture 23" descr="afm Lounge auf Laptop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</a:blip>
            <a:srcRect/>
            <a:stretch>
              <a:fillRect/>
            </a:stretch>
          </p:blipFill>
          <p:spPr bwMode="auto">
            <a:xfrm>
              <a:off x="525" y="2335"/>
              <a:ext cx="746" cy="553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</p:pic>
      </p:grpSp>
      <p:sp>
        <p:nvSpPr>
          <p:cNvPr id="24" name="Foliennummernplatzhalter 2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>
                <a:solidFill>
                  <a:srgbClr val="808080"/>
                </a:solidFill>
              </a:rPr>
              <a:t>Seite </a:t>
            </a:r>
            <a:fld id="{965F0C0B-38A4-487A-93B8-C77C06D78D8A}" type="slidenum">
              <a:rPr lang="de-DE" smtClean="0">
                <a:solidFill>
                  <a:srgbClr val="808080"/>
                </a:solidFill>
              </a:rPr>
              <a:pPr>
                <a:defRPr/>
              </a:pPr>
              <a:t>15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2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45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ChangeArrowheads="1"/>
          </p:cNvSpPr>
          <p:nvPr/>
        </p:nvSpPr>
        <p:spPr bwMode="auto">
          <a:xfrm>
            <a:off x="755650" y="4868863"/>
            <a:ext cx="7488238" cy="1158875"/>
          </a:xfrm>
          <a:prstGeom prst="rect">
            <a:avLst/>
          </a:prstGeom>
          <a:solidFill>
            <a:srgbClr val="C0C0C0"/>
          </a:solidFill>
          <a:ln w="9525" algn="ctr">
            <a:solidFill>
              <a:srgbClr val="BFB088"/>
            </a:solidFill>
            <a:miter lim="800000"/>
            <a:headEnd/>
            <a:tailEnd/>
          </a:ln>
        </p:spPr>
        <p:txBody>
          <a:bodyPr lIns="92064" tIns="46032" rIns="92064" bIns="46032" anchor="ctr"/>
          <a:lstStyle/>
          <a:p>
            <a:pPr>
              <a:spcBef>
                <a:spcPct val="20000"/>
              </a:spcBef>
            </a:pPr>
            <a:r>
              <a:rPr lang="de-DE" sz="1200" dirty="0" smtClean="0">
                <a:solidFill>
                  <a:srgbClr val="1D2D4B"/>
                </a:solidFill>
                <a:latin typeface="Arial" pitchFamily="34" charset="0"/>
              </a:rPr>
              <a:t>Leistungsvorteile und Service für die Mitarbeiter (Zusatzvergütung)</a:t>
            </a:r>
          </a:p>
          <a:p>
            <a:pPr>
              <a:spcBef>
                <a:spcPct val="20000"/>
              </a:spcBef>
            </a:pPr>
            <a:r>
              <a:rPr lang="de-DE" sz="1200" dirty="0" smtClean="0">
                <a:solidFill>
                  <a:srgbClr val="1D2D4B"/>
                </a:solidFill>
                <a:latin typeface="Arial" pitchFamily="34" charset="0"/>
              </a:rPr>
              <a:t>Verwaltungsentlastung und Produktivitätssteigerung für AG</a:t>
            </a:r>
          </a:p>
          <a:p>
            <a:pPr>
              <a:spcBef>
                <a:spcPct val="20000"/>
              </a:spcBef>
            </a:pPr>
            <a:r>
              <a:rPr lang="de-DE" sz="1200" dirty="0" smtClean="0">
                <a:solidFill>
                  <a:srgbClr val="1D2D4B"/>
                </a:solidFill>
                <a:latin typeface="Arial" pitchFamily="34" charset="0"/>
              </a:rPr>
              <a:t>Haftungsbeschränkung für AG</a:t>
            </a:r>
          </a:p>
          <a:p>
            <a:pPr>
              <a:spcBef>
                <a:spcPct val="20000"/>
              </a:spcBef>
            </a:pPr>
            <a:r>
              <a:rPr lang="de-DE" sz="1200" dirty="0" smtClean="0">
                <a:solidFill>
                  <a:srgbClr val="1D2D4B"/>
                </a:solidFill>
                <a:latin typeface="Arial" pitchFamily="34" charset="0"/>
              </a:rPr>
              <a:t>Senkung der Lohnnebenkosten für AG (Partizipations- oder Refinanzierungskonzept)</a:t>
            </a:r>
          </a:p>
          <a:p>
            <a:pPr>
              <a:spcBef>
                <a:spcPct val="20000"/>
              </a:spcBef>
            </a:pPr>
            <a:r>
              <a:rPr lang="de-DE" sz="1200" dirty="0" smtClean="0">
                <a:solidFill>
                  <a:srgbClr val="1D2D4B"/>
                </a:solidFill>
                <a:latin typeface="Arial" pitchFamily="34" charset="0"/>
              </a:rPr>
              <a:t>Steigerung der Identifikation durch selektierte Alternativangebote 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Belegschaftsstrategie</a:t>
            </a:r>
            <a:br>
              <a:rPr lang="de-DE" dirty="0" smtClean="0"/>
            </a:br>
            <a:r>
              <a:rPr lang="de-DE" dirty="0" smtClean="0"/>
              <a:t>und Teamvorteile</a:t>
            </a:r>
          </a:p>
        </p:txBody>
      </p:sp>
      <p:sp>
        <p:nvSpPr>
          <p:cNvPr id="233476" name="Rectangle 4"/>
          <p:cNvSpPr>
            <a:spLocks noChangeArrowheads="1"/>
          </p:cNvSpPr>
          <p:nvPr/>
        </p:nvSpPr>
        <p:spPr bwMode="auto">
          <a:xfrm>
            <a:off x="4500564" y="2781300"/>
            <a:ext cx="3743325" cy="792163"/>
          </a:xfrm>
          <a:prstGeom prst="rect">
            <a:avLst/>
          </a:prstGeom>
          <a:solidFill>
            <a:srgbClr val="C0C0C0"/>
          </a:solidFill>
          <a:ln w="9525" algn="ctr">
            <a:solidFill>
              <a:srgbClr val="BFB088"/>
            </a:solidFill>
            <a:miter lim="800000"/>
            <a:headEnd/>
            <a:tailEnd/>
          </a:ln>
        </p:spPr>
        <p:txBody>
          <a:bodyPr lIns="92064" tIns="46032" rIns="92064" bIns="46032" anchor="ctr"/>
          <a:lstStyle/>
          <a:p>
            <a:pPr>
              <a:spcBef>
                <a:spcPct val="20000"/>
              </a:spcBef>
            </a:pPr>
            <a:r>
              <a:rPr lang="de-DE" sz="1200" dirty="0" smtClean="0">
                <a:solidFill>
                  <a:srgbClr val="1D2D4B"/>
                </a:solidFill>
                <a:latin typeface="Arial" pitchFamily="34" charset="0"/>
              </a:rPr>
              <a:t>Servicenetzwerk</a:t>
            </a:r>
            <a:br>
              <a:rPr lang="de-DE" sz="1200" dirty="0" smtClean="0">
                <a:solidFill>
                  <a:srgbClr val="1D2D4B"/>
                </a:solidFill>
                <a:latin typeface="Arial" pitchFamily="34" charset="0"/>
              </a:rPr>
            </a:br>
            <a:r>
              <a:rPr lang="de-DE" sz="1200" dirty="0" err="1" smtClean="0">
                <a:solidFill>
                  <a:srgbClr val="1D2D4B"/>
                </a:solidFill>
                <a:latin typeface="Arial" pitchFamily="34" charset="0"/>
              </a:rPr>
              <a:t>bAV</a:t>
            </a:r>
            <a:r>
              <a:rPr lang="de-DE" sz="1200" dirty="0" smtClean="0">
                <a:solidFill>
                  <a:srgbClr val="1D2D4B"/>
                </a:solidFill>
                <a:latin typeface="Arial" pitchFamily="34" charset="0"/>
              </a:rPr>
              <a:t> inklusive erweiterten Sonderlösungen</a:t>
            </a:r>
          </a:p>
        </p:txBody>
      </p:sp>
      <p:sp>
        <p:nvSpPr>
          <p:cNvPr id="233477" name="Rectangle 5"/>
          <p:cNvSpPr>
            <a:spLocks noChangeArrowheads="1"/>
          </p:cNvSpPr>
          <p:nvPr/>
        </p:nvSpPr>
        <p:spPr bwMode="auto">
          <a:xfrm>
            <a:off x="4486276" y="3716338"/>
            <a:ext cx="3819525" cy="698500"/>
          </a:xfrm>
          <a:prstGeom prst="rect">
            <a:avLst/>
          </a:prstGeom>
          <a:solidFill>
            <a:srgbClr val="C0C0C0"/>
          </a:solidFill>
          <a:ln w="9525" algn="ctr">
            <a:solidFill>
              <a:srgbClr val="BFB088"/>
            </a:solidFill>
            <a:miter lim="800000"/>
            <a:headEnd/>
            <a:tailEnd/>
          </a:ln>
        </p:spPr>
        <p:txBody>
          <a:bodyPr lIns="92064" tIns="46032" rIns="92064" bIns="46032" anchor="ctr"/>
          <a:lstStyle/>
          <a:p>
            <a:pPr>
              <a:spcBef>
                <a:spcPct val="20000"/>
              </a:spcBef>
            </a:pPr>
            <a:r>
              <a:rPr lang="de-DE" sz="1200" dirty="0" smtClean="0">
                <a:solidFill>
                  <a:srgbClr val="1D2D4B"/>
                </a:solidFill>
                <a:latin typeface="Arial" pitchFamily="34" charset="0"/>
              </a:rPr>
              <a:t>Elemente des betrieblichen Gesundheitsmanagements</a:t>
            </a:r>
          </a:p>
        </p:txBody>
      </p:sp>
      <p:sp>
        <p:nvSpPr>
          <p:cNvPr id="233478" name="Rectangle 6"/>
          <p:cNvSpPr>
            <a:spLocks noChangeArrowheads="1"/>
          </p:cNvSpPr>
          <p:nvPr/>
        </p:nvSpPr>
        <p:spPr bwMode="auto">
          <a:xfrm>
            <a:off x="755650" y="1196975"/>
            <a:ext cx="7488238" cy="1079500"/>
          </a:xfrm>
          <a:prstGeom prst="rect">
            <a:avLst/>
          </a:prstGeom>
          <a:solidFill>
            <a:srgbClr val="C0C0C0"/>
          </a:solidFill>
          <a:ln w="9525">
            <a:solidFill>
              <a:srgbClr val="BFB088"/>
            </a:solidFill>
            <a:miter lim="800000"/>
            <a:headEnd/>
            <a:tailEnd/>
          </a:ln>
        </p:spPr>
        <p:txBody>
          <a:bodyPr lIns="92064" tIns="46032" rIns="92064" bIns="46032"/>
          <a:lstStyle/>
          <a:p>
            <a:pPr>
              <a:spcBef>
                <a:spcPct val="20000"/>
              </a:spcBef>
            </a:pPr>
            <a:r>
              <a:rPr lang="de-DE" sz="1200" dirty="0" smtClean="0">
                <a:solidFill>
                  <a:srgbClr val="1D2D4B"/>
                </a:solidFill>
                <a:latin typeface="Arial" pitchFamily="34" charset="0"/>
              </a:rPr>
              <a:t>optional: Lounge (Produkte, Informationen, Vergleiche)</a:t>
            </a:r>
          </a:p>
          <a:p>
            <a:pPr>
              <a:spcBef>
                <a:spcPct val="20000"/>
              </a:spcBef>
            </a:pPr>
            <a:r>
              <a:rPr lang="de-DE" sz="1200" dirty="0" smtClean="0">
                <a:solidFill>
                  <a:srgbClr val="1D2D4B"/>
                </a:solidFill>
                <a:latin typeface="Arial" pitchFamily="34" charset="0"/>
              </a:rPr>
              <a:t>Flyer (Identifikation)</a:t>
            </a:r>
          </a:p>
          <a:p>
            <a:pPr>
              <a:spcBef>
                <a:spcPct val="20000"/>
              </a:spcBef>
            </a:pPr>
            <a:r>
              <a:rPr lang="de-DE" sz="1200" dirty="0" smtClean="0">
                <a:solidFill>
                  <a:srgbClr val="1D2D4B"/>
                </a:solidFill>
                <a:latin typeface="Arial" pitchFamily="34" charset="0"/>
              </a:rPr>
              <a:t>Individualberatungen (Dokumentation, Beratungsqualität, Haftungsbeschränkung)</a:t>
            </a:r>
          </a:p>
          <a:p>
            <a:pPr>
              <a:spcBef>
                <a:spcPct val="20000"/>
              </a:spcBef>
            </a:pPr>
            <a:r>
              <a:rPr lang="de-DE" sz="1200" dirty="0" smtClean="0">
                <a:solidFill>
                  <a:srgbClr val="1D2D4B"/>
                </a:solidFill>
                <a:latin typeface="Arial" pitchFamily="34" charset="0"/>
              </a:rPr>
              <a:t>personelle Präsenz &amp; Seminarangebote (Expertenteam, Sprechtage und Telefonhotline)</a:t>
            </a:r>
          </a:p>
        </p:txBody>
      </p:sp>
      <p:sp>
        <p:nvSpPr>
          <p:cNvPr id="233479" name="Text Box 7"/>
          <p:cNvSpPr txBox="1">
            <a:spLocks noChangeArrowheads="1"/>
          </p:cNvSpPr>
          <p:nvPr/>
        </p:nvSpPr>
        <p:spPr bwMode="auto">
          <a:xfrm>
            <a:off x="307975" y="1243014"/>
            <a:ext cx="431800" cy="4722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1428" tIns="45715" rIns="91428" bIns="45715">
            <a:spAutoFit/>
          </a:bodyPr>
          <a:lstStyle/>
          <a:p>
            <a:pPr algn="r" eaLnBrk="0" hangingPunct="0">
              <a:buClr>
                <a:srgbClr val="000000"/>
              </a:buClr>
              <a:buSzPct val="65000"/>
              <a:buFont typeface="Times New Roman" pitchFamily="18" charset="0"/>
              <a:buNone/>
            </a:pPr>
            <a:r>
              <a:rPr lang="de-DE" sz="2400" b="1" dirty="0" smtClean="0">
                <a:solidFill>
                  <a:srgbClr val="00274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</a:t>
            </a:r>
          </a:p>
        </p:txBody>
      </p:sp>
      <p:sp>
        <p:nvSpPr>
          <p:cNvPr id="233480" name="Text Box 8"/>
          <p:cNvSpPr txBox="1">
            <a:spLocks noChangeArrowheads="1"/>
          </p:cNvSpPr>
          <p:nvPr/>
        </p:nvSpPr>
        <p:spPr bwMode="auto">
          <a:xfrm>
            <a:off x="307976" y="3086101"/>
            <a:ext cx="433388" cy="4722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1428" tIns="45715" rIns="91428" bIns="45715">
            <a:spAutoFit/>
          </a:bodyPr>
          <a:lstStyle/>
          <a:p>
            <a:pPr algn="r" eaLnBrk="0" hangingPunct="0">
              <a:buClr>
                <a:srgbClr val="000000"/>
              </a:buClr>
              <a:buSzPct val="65000"/>
              <a:buFont typeface="Times New Roman" pitchFamily="18" charset="0"/>
              <a:buNone/>
            </a:pPr>
            <a:r>
              <a:rPr lang="de-DE" sz="2400" b="1" dirty="0" smtClean="0">
                <a:solidFill>
                  <a:srgbClr val="00274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</a:t>
            </a:r>
          </a:p>
        </p:txBody>
      </p:sp>
      <p:sp>
        <p:nvSpPr>
          <p:cNvPr id="233481" name="Text Box 9"/>
          <p:cNvSpPr txBox="1">
            <a:spLocks noChangeArrowheads="1"/>
          </p:cNvSpPr>
          <p:nvPr/>
        </p:nvSpPr>
        <p:spPr bwMode="auto">
          <a:xfrm>
            <a:off x="323850" y="5170488"/>
            <a:ext cx="431800" cy="4722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1428" tIns="45715" rIns="91428" bIns="45715">
            <a:spAutoFit/>
          </a:bodyPr>
          <a:lstStyle/>
          <a:p>
            <a:pPr algn="r" eaLnBrk="0" hangingPunct="0">
              <a:buClr>
                <a:srgbClr val="000000"/>
              </a:buClr>
              <a:buSzPct val="65000"/>
              <a:buFont typeface="Times New Roman" pitchFamily="18" charset="0"/>
              <a:buNone/>
            </a:pPr>
            <a:r>
              <a:rPr lang="de-DE" sz="2400" b="1" dirty="0" smtClean="0">
                <a:solidFill>
                  <a:srgbClr val="00274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</a:t>
            </a:r>
          </a:p>
        </p:txBody>
      </p:sp>
      <p:sp>
        <p:nvSpPr>
          <p:cNvPr id="233482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755651" y="2781300"/>
            <a:ext cx="3744913" cy="792163"/>
          </a:xfrm>
          <a:solidFill>
            <a:srgbClr val="C0C0C0"/>
          </a:solidFill>
          <a:ln cap="flat" algn="ctr">
            <a:solidFill>
              <a:srgbClr val="BFB088"/>
            </a:solidFill>
          </a:ln>
        </p:spPr>
        <p:txBody>
          <a:bodyPr lIns="92064" tIns="46032" rIns="92064" bIns="46032" anchor="ctr"/>
          <a:lstStyle/>
          <a:p>
            <a:pPr marL="0" indent="0" eaLnBrk="1" hangingPunct="1">
              <a:lnSpc>
                <a:spcPct val="90000"/>
              </a:lnSpc>
            </a:pPr>
            <a:r>
              <a:rPr lang="de-DE" sz="1200" dirty="0" smtClean="0"/>
              <a:t>Beratung (Individualmotive) inklusive Mehrwerten aus Gruppenverträgen</a:t>
            </a:r>
          </a:p>
        </p:txBody>
      </p:sp>
      <p:sp>
        <p:nvSpPr>
          <p:cNvPr id="233483" name="Rectangle 11"/>
          <p:cNvSpPr>
            <a:spLocks noChangeArrowheads="1"/>
          </p:cNvSpPr>
          <p:nvPr/>
        </p:nvSpPr>
        <p:spPr bwMode="auto">
          <a:xfrm>
            <a:off x="741363" y="3716338"/>
            <a:ext cx="3744912" cy="698500"/>
          </a:xfrm>
          <a:prstGeom prst="rect">
            <a:avLst/>
          </a:prstGeom>
          <a:solidFill>
            <a:srgbClr val="C0C0C0"/>
          </a:solidFill>
          <a:ln w="9525" algn="ctr">
            <a:solidFill>
              <a:srgbClr val="BFB088"/>
            </a:solidFill>
            <a:miter lim="800000"/>
            <a:headEnd/>
            <a:tailEnd/>
          </a:ln>
        </p:spPr>
        <p:txBody>
          <a:bodyPr lIns="92064" tIns="46032" rIns="92064" bIns="46032" anchor="ctr"/>
          <a:lstStyle/>
          <a:p>
            <a:pPr>
              <a:spcBef>
                <a:spcPct val="20000"/>
              </a:spcBef>
            </a:pPr>
            <a:r>
              <a:rPr lang="de-DE" sz="1200" dirty="0" smtClean="0">
                <a:solidFill>
                  <a:srgbClr val="1D2D4B"/>
                </a:solidFill>
                <a:latin typeface="Arial" pitchFamily="34" charset="0"/>
              </a:rPr>
              <a:t>optional: Belegschaftstarife</a:t>
            </a:r>
            <a:br>
              <a:rPr lang="de-DE" sz="1200" dirty="0" smtClean="0">
                <a:solidFill>
                  <a:srgbClr val="1D2D4B"/>
                </a:solidFill>
                <a:latin typeface="Arial" pitchFamily="34" charset="0"/>
              </a:rPr>
            </a:br>
            <a:r>
              <a:rPr lang="de-DE" sz="1200" dirty="0" smtClean="0">
                <a:solidFill>
                  <a:srgbClr val="1D2D4B"/>
                </a:solidFill>
                <a:latin typeface="Arial" pitchFamily="34" charset="0"/>
              </a:rPr>
              <a:t>für private Sachversicherungen und Rahmenverträge für private Vorsorgekonzepte </a:t>
            </a:r>
          </a:p>
        </p:txBody>
      </p:sp>
      <p:sp>
        <p:nvSpPr>
          <p:cNvPr id="233484" name="AutoShape 12"/>
          <p:cNvSpPr>
            <a:spLocks noChangeArrowheads="1"/>
          </p:cNvSpPr>
          <p:nvPr/>
        </p:nvSpPr>
        <p:spPr bwMode="auto">
          <a:xfrm rot="10800000">
            <a:off x="741364" y="4414838"/>
            <a:ext cx="7439025" cy="382587"/>
          </a:xfrm>
          <a:prstGeom prst="triangle">
            <a:avLst>
              <a:gd name="adj" fmla="val 50000"/>
            </a:avLst>
          </a:prstGeom>
          <a:solidFill>
            <a:srgbClr val="C0C0C0"/>
          </a:solidFill>
          <a:ln w="9525">
            <a:solidFill>
              <a:srgbClr val="BFB088"/>
            </a:solidFill>
            <a:miter lim="800000"/>
            <a:headEnd/>
            <a:tailEnd/>
          </a:ln>
        </p:spPr>
        <p:txBody>
          <a:bodyPr wrap="none" lIns="91428" tIns="45715" rIns="91428" bIns="45715" anchor="ctr"/>
          <a:lstStyle/>
          <a:p>
            <a:pPr>
              <a:spcBef>
                <a:spcPct val="20000"/>
              </a:spcBef>
            </a:pPr>
            <a:endParaRPr lang="de-DE" sz="600" dirty="0" smtClean="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233485" name="AutoShape 13"/>
          <p:cNvSpPr>
            <a:spLocks noChangeArrowheads="1"/>
          </p:cNvSpPr>
          <p:nvPr/>
        </p:nvSpPr>
        <p:spPr bwMode="auto">
          <a:xfrm rot="10800000">
            <a:off x="790576" y="2276475"/>
            <a:ext cx="7439025" cy="382588"/>
          </a:xfrm>
          <a:prstGeom prst="triangle">
            <a:avLst>
              <a:gd name="adj" fmla="val 50000"/>
            </a:avLst>
          </a:prstGeom>
          <a:solidFill>
            <a:srgbClr val="C0C0C0"/>
          </a:solidFill>
          <a:ln w="9525">
            <a:solidFill>
              <a:srgbClr val="BFB088"/>
            </a:solidFill>
            <a:miter lim="800000"/>
            <a:headEnd/>
            <a:tailEnd/>
          </a:ln>
        </p:spPr>
        <p:txBody>
          <a:bodyPr wrap="none" lIns="91428" tIns="45715" rIns="91428" bIns="45715" anchor="ctr"/>
          <a:lstStyle/>
          <a:p>
            <a:pPr>
              <a:spcBef>
                <a:spcPct val="20000"/>
              </a:spcBef>
            </a:pPr>
            <a:endParaRPr lang="de-DE" sz="600" dirty="0" smtClean="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>
                <a:solidFill>
                  <a:srgbClr val="808080"/>
                </a:solidFill>
              </a:rPr>
              <a:t>Seite </a:t>
            </a:r>
            <a:fld id="{1B3029DA-0A4A-4F77-B468-D4643117F1C7}" type="slidenum">
              <a:rPr lang="de-DE" smtClean="0">
                <a:solidFill>
                  <a:srgbClr val="808080"/>
                </a:solidFill>
              </a:rPr>
              <a:pPr>
                <a:defRPr/>
              </a:pPr>
              <a:t>16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34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34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34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3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347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347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347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347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334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334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334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334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33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34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34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34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3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348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348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348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348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348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348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348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348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347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347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347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347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3347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3347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3347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347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33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33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33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0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334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233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334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334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334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33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3347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3347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3347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3347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5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33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334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334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2334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5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2334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4" grpId="0" build="p" animBg="1"/>
      <p:bldP spid="233476" grpId="0" build="p" animBg="1"/>
      <p:bldP spid="233477" grpId="0" build="p" animBg="1"/>
      <p:bldP spid="233478" grpId="0" build="p" animBg="1"/>
      <p:bldP spid="233479" grpId="0"/>
      <p:bldP spid="233480" grpId="0"/>
      <p:bldP spid="233481" grpId="0"/>
      <p:bldP spid="233482" grpId="0" build="p" animBg="1"/>
      <p:bldP spid="233483" grpId="0" build="p" animBg="1"/>
      <p:bldP spid="233484" grpId="0" animBg="1"/>
      <p:bldP spid="23348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lIns="91306" tIns="45652" rIns="91306" bIns="45652"/>
          <a:lstStyle/>
          <a:p>
            <a:pPr defTabSz="1042988" eaLnBrk="1" hangingPunct="1"/>
            <a:r>
              <a:rPr lang="de-DE" dirty="0" smtClean="0"/>
              <a:t>Annex: Checkliste Qualit</a:t>
            </a:r>
            <a:r>
              <a:rPr lang="de-DE" dirty="0" smtClean="0">
                <a:latin typeface="Arial (TT) Bold" charset="0"/>
              </a:rPr>
              <a:t>ä</a:t>
            </a:r>
            <a:r>
              <a:rPr lang="de-DE" dirty="0" smtClean="0"/>
              <a:t>tsanalyse </a:t>
            </a:r>
            <a:r>
              <a:rPr lang="de-DE" dirty="0" err="1" smtClean="0"/>
              <a:t>bAV</a:t>
            </a:r>
            <a:r>
              <a:rPr lang="de-DE" dirty="0" smtClean="0"/>
              <a:t> Konzepte</a:t>
            </a:r>
          </a:p>
        </p:txBody>
      </p:sp>
      <p:sp>
        <p:nvSpPr>
          <p:cNvPr id="173059" name="Rectangle 5"/>
          <p:cNvSpPr>
            <a:spLocks noChangeArrowheads="1"/>
          </p:cNvSpPr>
          <p:nvPr/>
        </p:nvSpPr>
        <p:spPr bwMode="auto">
          <a:xfrm>
            <a:off x="322263" y="1077913"/>
            <a:ext cx="8642350" cy="5251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80105" tIns="40053" rIns="80105" bIns="40053">
            <a:spAutoFit/>
          </a:bodyPr>
          <a:lstStyle/>
          <a:p>
            <a:pPr defTabSz="801688">
              <a:spcBef>
                <a:spcPct val="100000"/>
              </a:spcBef>
              <a:buFont typeface="Arial" pitchFamily="34" charset="0"/>
              <a:buChar char="•"/>
            </a:pPr>
            <a:r>
              <a:rPr lang="de-DE" sz="1200" b="1" smtClean="0">
                <a:solidFill>
                  <a:srgbClr val="1D2D4B"/>
                </a:solidFill>
                <a:latin typeface="Arial" pitchFamily="34" charset="0"/>
              </a:rPr>
              <a:t> Tarifvertragliche Regelungen und allgemeine arbeitsrechtliche Grundlagen beachtet?</a:t>
            </a:r>
          </a:p>
          <a:p>
            <a:pPr defTabSz="801688">
              <a:spcBef>
                <a:spcPct val="100000"/>
              </a:spcBef>
              <a:buFont typeface="Arial" pitchFamily="34" charset="0"/>
              <a:buChar char="•"/>
            </a:pPr>
            <a:r>
              <a:rPr lang="de-DE" sz="1200" b="1" smtClean="0">
                <a:solidFill>
                  <a:srgbClr val="1D2D4B"/>
                </a:solidFill>
                <a:latin typeface="Arial" pitchFamily="34" charset="0"/>
              </a:rPr>
              <a:t> Steuerliche Förderung und lohnsteuerrechtliche Verbuchung wird korrekt erfasst?</a:t>
            </a:r>
          </a:p>
          <a:p>
            <a:pPr defTabSz="801688">
              <a:spcBef>
                <a:spcPct val="100000"/>
              </a:spcBef>
              <a:buFont typeface="Arial" pitchFamily="34" charset="0"/>
              <a:buChar char="•"/>
            </a:pPr>
            <a:r>
              <a:rPr lang="de-DE" sz="1200" b="1" smtClean="0">
                <a:solidFill>
                  <a:srgbClr val="1D2D4B"/>
                </a:solidFill>
                <a:latin typeface="Arial" pitchFamily="34" charset="0"/>
              </a:rPr>
              <a:t> Mitteilungs- und Aufzeichnungspflichten werden erfüllt?</a:t>
            </a:r>
          </a:p>
          <a:p>
            <a:pPr defTabSz="801688">
              <a:spcBef>
                <a:spcPct val="100000"/>
              </a:spcBef>
              <a:buFont typeface="Arial" pitchFamily="34" charset="0"/>
              <a:buChar char="•"/>
            </a:pPr>
            <a:r>
              <a:rPr lang="de-DE" sz="1200" b="1" smtClean="0">
                <a:solidFill>
                  <a:srgbClr val="1D2D4B"/>
                </a:solidFill>
                <a:latin typeface="Arial" pitchFamily="34" charset="0"/>
              </a:rPr>
              <a:t> Anbieterqualität durch Ratings, Finanzausstattung und Sicherungsfonds bestätigt?</a:t>
            </a:r>
          </a:p>
          <a:p>
            <a:pPr defTabSz="801688">
              <a:spcBef>
                <a:spcPct val="100000"/>
              </a:spcBef>
              <a:buFont typeface="Arial" pitchFamily="34" charset="0"/>
              <a:buChar char="•"/>
            </a:pPr>
            <a:r>
              <a:rPr lang="de-DE" sz="1200" b="1" smtClean="0">
                <a:solidFill>
                  <a:srgbClr val="1D2D4B"/>
                </a:solidFill>
                <a:latin typeface="Arial" pitchFamily="34" charset="0"/>
              </a:rPr>
              <a:t> Qualität der Versicherungsbedingungen, Todesfallleistung und der Zugangsvoraussetzungen sowie Abwicklung ist positiv?</a:t>
            </a:r>
          </a:p>
          <a:p>
            <a:pPr defTabSz="801688">
              <a:spcBef>
                <a:spcPct val="100000"/>
              </a:spcBef>
              <a:buFont typeface="Arial" pitchFamily="34" charset="0"/>
              <a:buChar char="•"/>
            </a:pPr>
            <a:r>
              <a:rPr lang="de-DE" sz="1200" b="1" smtClean="0">
                <a:solidFill>
                  <a:srgbClr val="1D2D4B"/>
                </a:solidFill>
                <a:latin typeface="Arial" pitchFamily="34" charset="0"/>
              </a:rPr>
              <a:t> Kollektivvereinbarungen wurden getroffen?</a:t>
            </a:r>
          </a:p>
          <a:p>
            <a:pPr defTabSz="801688">
              <a:spcBef>
                <a:spcPct val="100000"/>
              </a:spcBef>
              <a:buFont typeface="Arial" pitchFamily="34" charset="0"/>
              <a:buChar char="•"/>
            </a:pPr>
            <a:r>
              <a:rPr lang="de-DE" sz="1200" b="1" smtClean="0">
                <a:solidFill>
                  <a:srgbClr val="1D2D4B"/>
                </a:solidFill>
                <a:latin typeface="Arial" pitchFamily="34" charset="0"/>
              </a:rPr>
              <a:t> Qualität des Ertragskonzeptes der Anbieter als überdurchschnittlich belegt?</a:t>
            </a:r>
          </a:p>
          <a:p>
            <a:pPr defTabSz="801688">
              <a:spcBef>
                <a:spcPct val="100000"/>
              </a:spcBef>
              <a:buFont typeface="Arial" pitchFamily="34" charset="0"/>
              <a:buChar char="•"/>
            </a:pPr>
            <a:r>
              <a:rPr lang="de-DE" sz="1200" b="1" smtClean="0">
                <a:solidFill>
                  <a:srgbClr val="1D2D4B"/>
                </a:solidFill>
                <a:latin typeface="Arial" pitchFamily="34" charset="0"/>
              </a:rPr>
              <a:t> Homogenes Vorgehen mit einer ganzheitlichen Strategie zur Verwaltungsentlastung mit „Riesterlösung“ festgelegt?</a:t>
            </a:r>
          </a:p>
          <a:p>
            <a:pPr defTabSz="801688">
              <a:spcBef>
                <a:spcPct val="100000"/>
              </a:spcBef>
              <a:buFont typeface="Arial" pitchFamily="34" charset="0"/>
              <a:buChar char="•"/>
            </a:pPr>
            <a:r>
              <a:rPr lang="de-DE" sz="1200" b="1" smtClean="0">
                <a:solidFill>
                  <a:srgbClr val="1D2D4B"/>
                </a:solidFill>
                <a:latin typeface="Arial" pitchFamily="34" charset="0"/>
              </a:rPr>
              <a:t> Haftungsbefreiung für Ansprüche vorzeitig ausscheidender Mitarbeiter wurde geregelt?</a:t>
            </a:r>
          </a:p>
          <a:p>
            <a:pPr defTabSz="801688">
              <a:spcBef>
                <a:spcPct val="100000"/>
              </a:spcBef>
              <a:buFont typeface="Arial" pitchFamily="34" charset="0"/>
              <a:buChar char="•"/>
            </a:pPr>
            <a:r>
              <a:rPr lang="de-DE" sz="1200" b="1" smtClean="0">
                <a:solidFill>
                  <a:srgbClr val="1D2D4B"/>
                </a:solidFill>
                <a:latin typeface="Arial" pitchFamily="34" charset="0"/>
              </a:rPr>
              <a:t> Haftungsbefreiung für die Dynamisierung der Rentenleistungen wurde geregelt?</a:t>
            </a:r>
          </a:p>
          <a:p>
            <a:pPr defTabSz="801688">
              <a:spcBef>
                <a:spcPct val="100000"/>
              </a:spcBef>
              <a:buFont typeface="Arial" pitchFamily="34" charset="0"/>
              <a:buChar char="•"/>
            </a:pPr>
            <a:r>
              <a:rPr lang="de-DE" sz="1200" b="1" smtClean="0">
                <a:solidFill>
                  <a:srgbClr val="1D2D4B"/>
                </a:solidFill>
                <a:latin typeface="Arial" pitchFamily="34" charset="0"/>
              </a:rPr>
              <a:t> Beratungs- und Informationspflichten werden erfüllt?</a:t>
            </a:r>
          </a:p>
          <a:p>
            <a:pPr defTabSz="801688">
              <a:spcBef>
                <a:spcPct val="100000"/>
              </a:spcBef>
              <a:buFont typeface="Arial" pitchFamily="34" charset="0"/>
              <a:buChar char="•"/>
            </a:pPr>
            <a:r>
              <a:rPr lang="de-DE" sz="1200" b="1" smtClean="0">
                <a:solidFill>
                  <a:srgbClr val="1D2D4B"/>
                </a:solidFill>
                <a:latin typeface="Arial" pitchFamily="34" charset="0"/>
              </a:rPr>
              <a:t> Aussetzungsoptionen für Vertragsunterbrechungen im gesamten Vertragsverlauf vereinbart? </a:t>
            </a:r>
          </a:p>
          <a:p>
            <a:pPr defTabSz="801688">
              <a:spcBef>
                <a:spcPct val="100000"/>
              </a:spcBef>
              <a:buFont typeface="Arial" pitchFamily="34" charset="0"/>
              <a:buChar char="•"/>
            </a:pPr>
            <a:r>
              <a:rPr lang="de-DE" sz="1200" b="1" smtClean="0">
                <a:solidFill>
                  <a:srgbClr val="1D2D4B"/>
                </a:solidFill>
                <a:latin typeface="Arial" pitchFamily="34" charset="0"/>
              </a:rPr>
              <a:t> Identifikationselemente durch professionelle Darstellung gegenüber den Mitarbeitern werden erfolgreich genutzt?</a:t>
            </a:r>
          </a:p>
        </p:txBody>
      </p:sp>
      <p:sp>
        <p:nvSpPr>
          <p:cNvPr id="4" name="Foliennummernplatzhalter 7"/>
          <p:cNvSpPr>
            <a:spLocks noGrp="1"/>
          </p:cNvSpPr>
          <p:nvPr>
            <p:ph type="sldNum" sz="quarter" idx="11"/>
          </p:nvPr>
        </p:nvSpPr>
        <p:spPr>
          <a:xfrm>
            <a:off x="7221539" y="6629400"/>
            <a:ext cx="1598612" cy="228600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808080"/>
                </a:solidFill>
              </a:rPr>
              <a:t>Seite </a:t>
            </a:r>
            <a:fld id="{FC4E8DDD-DBDD-48F0-A48A-D28623E41E62}" type="slidenum">
              <a:rPr lang="de-DE" smtClean="0">
                <a:solidFill>
                  <a:srgbClr val="808080"/>
                </a:solidFill>
              </a:rPr>
              <a:pPr>
                <a:defRPr/>
              </a:pPr>
              <a:t>17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73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73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73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73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73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73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73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73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73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73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73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73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73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73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73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73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730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730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730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730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730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730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730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730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5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1" lang="de-DE" dirty="0" smtClean="0"/>
              <a:t>Die afm Unternehmensgruppe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808080"/>
                </a:solidFill>
              </a:rPr>
              <a:t>Seite </a:t>
            </a:r>
            <a:fld id="{1B3029DA-0A4A-4F77-B468-D4643117F1C7}" type="slidenum">
              <a:rPr lang="de-DE" smtClean="0">
                <a:solidFill>
                  <a:srgbClr val="808080"/>
                </a:solidFill>
              </a:rPr>
              <a:pPr>
                <a:defRPr/>
              </a:pPr>
              <a:t>2</a:t>
            </a:fld>
            <a:endParaRPr lang="de-DE" dirty="0">
              <a:solidFill>
                <a:srgbClr val="808080"/>
              </a:solidFill>
            </a:endParaRPr>
          </a:p>
        </p:txBody>
      </p:sp>
      <p:pic>
        <p:nvPicPr>
          <p:cNvPr id="5" name="Grafik 4" descr="Grafik_AufeinenBlick_600x484_300dpi_NEU 8.201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24063" y="1412875"/>
            <a:ext cx="5119687" cy="413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 Box 3"/>
          <p:cNvSpPr txBox="1">
            <a:spLocks noChangeArrowheads="1"/>
          </p:cNvSpPr>
          <p:nvPr/>
        </p:nvSpPr>
        <p:spPr bwMode="auto">
          <a:xfrm>
            <a:off x="304801" y="1524000"/>
            <a:ext cx="8093075" cy="433040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1428" tIns="45715" rIns="91428" bIns="45715">
            <a:spAutoFit/>
          </a:bodyPr>
          <a:lstStyle/>
          <a:p>
            <a:pPr marL="355556" indent="-355556">
              <a:spcBef>
                <a:spcPct val="30000"/>
              </a:spcBef>
              <a:buClr>
                <a:srgbClr val="BFB088"/>
              </a:buClr>
              <a:buFont typeface="Arial Unicode MS" pitchFamily="34" charset="-128"/>
              <a:buChar char="➨"/>
            </a:pPr>
            <a:r>
              <a:rPr lang="de-DE" sz="1800" b="1" dirty="0" smtClean="0">
                <a:solidFill>
                  <a:srgbClr val="1D2D4B"/>
                </a:solidFill>
                <a:latin typeface="Arial" pitchFamily="34" charset="0"/>
              </a:rPr>
              <a:t>Rund 8.000 Firmenkunden</a:t>
            </a:r>
          </a:p>
          <a:p>
            <a:pPr marL="355556" indent="-355556">
              <a:spcBef>
                <a:spcPct val="30000"/>
              </a:spcBef>
              <a:buClr>
                <a:srgbClr val="BFB088"/>
              </a:buClr>
              <a:buFont typeface="Arial Unicode MS" pitchFamily="34" charset="-128"/>
              <a:buChar char="➨"/>
            </a:pPr>
            <a:r>
              <a:rPr lang="de-DE" sz="1800" b="1" dirty="0" smtClean="0">
                <a:solidFill>
                  <a:srgbClr val="1D2D4B"/>
                </a:solidFill>
                <a:latin typeface="Arial" pitchFamily="34" charset="0"/>
              </a:rPr>
              <a:t>Über 70.000 Privatkunden</a:t>
            </a:r>
          </a:p>
          <a:p>
            <a:pPr marL="355556" indent="-355556">
              <a:spcBef>
                <a:spcPct val="30000"/>
              </a:spcBef>
              <a:buClr>
                <a:srgbClr val="BFB088"/>
              </a:buClr>
              <a:buFont typeface="Arial Unicode MS" pitchFamily="34" charset="-128"/>
              <a:buChar char="➨"/>
            </a:pPr>
            <a:r>
              <a:rPr lang="de-DE" sz="1800" b="1" dirty="0" smtClean="0">
                <a:solidFill>
                  <a:srgbClr val="1D2D4B"/>
                </a:solidFill>
                <a:latin typeface="Arial" pitchFamily="34" charset="0"/>
              </a:rPr>
              <a:t>Hohe Branchendiversifikation</a:t>
            </a:r>
          </a:p>
          <a:p>
            <a:pPr marL="355556" indent="-355556">
              <a:spcBef>
                <a:spcPct val="30000"/>
              </a:spcBef>
              <a:buClr>
                <a:srgbClr val="BFB088"/>
              </a:buClr>
              <a:buFont typeface="Arial Unicode MS" pitchFamily="34" charset="-128"/>
              <a:buChar char="➨"/>
            </a:pPr>
            <a:r>
              <a:rPr lang="de-DE" sz="1800" b="1" dirty="0" smtClean="0">
                <a:solidFill>
                  <a:srgbClr val="1D2D4B"/>
                </a:solidFill>
                <a:latin typeface="Arial" pitchFamily="34" charset="0"/>
              </a:rPr>
              <a:t>Lösungen für KMU</a:t>
            </a:r>
          </a:p>
          <a:p>
            <a:pPr marL="355556" indent="-355556">
              <a:spcBef>
                <a:spcPct val="30000"/>
              </a:spcBef>
              <a:buClr>
                <a:srgbClr val="BFB088"/>
              </a:buClr>
              <a:buFont typeface="Arial Unicode MS" pitchFamily="34" charset="-128"/>
              <a:buChar char="➨"/>
            </a:pPr>
            <a:r>
              <a:rPr lang="de-DE" sz="1800" b="1" dirty="0" smtClean="0">
                <a:solidFill>
                  <a:srgbClr val="1D2D4B"/>
                </a:solidFill>
                <a:latin typeface="Arial" pitchFamily="34" charset="0"/>
              </a:rPr>
              <a:t>Lösungen für Großunternehmen</a:t>
            </a:r>
          </a:p>
          <a:p>
            <a:pPr marL="355556" indent="-355556">
              <a:spcBef>
                <a:spcPct val="30000"/>
              </a:spcBef>
              <a:buClr>
                <a:srgbClr val="BFB088"/>
              </a:buClr>
              <a:buFont typeface="Arial Unicode MS" pitchFamily="34" charset="-128"/>
              <a:buChar char="➨"/>
            </a:pPr>
            <a:r>
              <a:rPr lang="de-DE" sz="1800" b="1" dirty="0" smtClean="0">
                <a:solidFill>
                  <a:srgbClr val="1D2D4B"/>
                </a:solidFill>
                <a:latin typeface="Arial" pitchFamily="34" charset="0"/>
              </a:rPr>
              <a:t>Rahmenverträge mit Alleinstellungsmerkmalen</a:t>
            </a:r>
            <a:endParaRPr lang="de-DE" sz="1800" b="1" u="sng" dirty="0" smtClean="0">
              <a:solidFill>
                <a:srgbClr val="1D2D4B"/>
              </a:solidFill>
              <a:latin typeface="Arial" pitchFamily="34" charset="0"/>
            </a:endParaRPr>
          </a:p>
          <a:p>
            <a:pPr marL="355556" indent="-355556">
              <a:spcBef>
                <a:spcPct val="30000"/>
              </a:spcBef>
              <a:buClr>
                <a:srgbClr val="BFB088"/>
              </a:buClr>
              <a:buFont typeface="Arial Unicode MS" pitchFamily="34" charset="-128"/>
              <a:buChar char="➨"/>
            </a:pPr>
            <a:r>
              <a:rPr lang="de-DE" sz="1800" b="1" dirty="0" smtClean="0">
                <a:solidFill>
                  <a:srgbClr val="1D2D4B"/>
                </a:solidFill>
                <a:latin typeface="Arial" pitchFamily="34" charset="0"/>
              </a:rPr>
              <a:t>Bundesweite Präsenz</a:t>
            </a:r>
          </a:p>
          <a:p>
            <a:pPr marL="355556" indent="-355556">
              <a:spcBef>
                <a:spcPct val="30000"/>
              </a:spcBef>
              <a:buClr>
                <a:srgbClr val="BFB088"/>
              </a:buClr>
              <a:buFont typeface="Arial Unicode MS" pitchFamily="34" charset="-128"/>
              <a:buChar char="➨"/>
            </a:pPr>
            <a:r>
              <a:rPr lang="de-DE" sz="1800" b="1" dirty="0" smtClean="0">
                <a:solidFill>
                  <a:srgbClr val="1D2D4B"/>
                </a:solidFill>
                <a:latin typeface="Arial" pitchFamily="34" charset="0"/>
              </a:rPr>
              <a:t>Ganzheitlicher Servicelevel</a:t>
            </a:r>
          </a:p>
          <a:p>
            <a:pPr marL="355556" indent="-355556">
              <a:spcBef>
                <a:spcPct val="30000"/>
              </a:spcBef>
              <a:buClr>
                <a:srgbClr val="BFB088"/>
              </a:buClr>
              <a:buFont typeface="Arial Unicode MS" pitchFamily="34" charset="-128"/>
              <a:buChar char="➨"/>
            </a:pPr>
            <a:r>
              <a:rPr lang="de-DE" sz="1800" b="1" dirty="0" smtClean="0">
                <a:solidFill>
                  <a:srgbClr val="1D2D4B"/>
                </a:solidFill>
                <a:latin typeface="Arial" pitchFamily="34" charset="0"/>
              </a:rPr>
              <a:t>Mobilität</a:t>
            </a:r>
          </a:p>
          <a:p>
            <a:pPr marL="355556" indent="-355556">
              <a:spcBef>
                <a:spcPct val="30000"/>
              </a:spcBef>
              <a:buClr>
                <a:srgbClr val="BFB088"/>
              </a:buClr>
              <a:buFont typeface="Arial Unicode MS" pitchFamily="34" charset="-128"/>
              <a:buChar char="➨"/>
            </a:pPr>
            <a:r>
              <a:rPr lang="de-DE" sz="1800" b="1" dirty="0" smtClean="0">
                <a:solidFill>
                  <a:srgbClr val="1D2D4B"/>
                </a:solidFill>
                <a:latin typeface="Arial" pitchFamily="34" charset="0"/>
              </a:rPr>
              <a:t>Individualität</a:t>
            </a:r>
          </a:p>
          <a:p>
            <a:pPr marL="355556" indent="-355556">
              <a:spcBef>
                <a:spcPct val="30000"/>
              </a:spcBef>
              <a:buClr>
                <a:srgbClr val="BFB088"/>
              </a:buClr>
              <a:buFont typeface="Arial Unicode MS" pitchFamily="34" charset="-128"/>
              <a:buChar char="➨"/>
            </a:pPr>
            <a:r>
              <a:rPr lang="de-DE" sz="1800" b="1" dirty="0" smtClean="0">
                <a:solidFill>
                  <a:srgbClr val="1D2D4B"/>
                </a:solidFill>
                <a:latin typeface="Arial" pitchFamily="34" charset="0"/>
              </a:rPr>
              <a:t>Nachhaltigkeit</a:t>
            </a:r>
          </a:p>
          <a:p>
            <a:pPr marL="355556" indent="-355556">
              <a:spcBef>
                <a:spcPct val="30000"/>
              </a:spcBef>
              <a:buClr>
                <a:srgbClr val="BFB088"/>
              </a:buClr>
              <a:buFont typeface="Arial Unicode MS" pitchFamily="34" charset="-128"/>
              <a:buChar char="➨"/>
            </a:pPr>
            <a:r>
              <a:rPr lang="de-DE" sz="1800" b="1" dirty="0" smtClean="0">
                <a:solidFill>
                  <a:srgbClr val="1D2D4B"/>
                </a:solidFill>
                <a:latin typeface="Arial" pitchFamily="34" charset="0"/>
              </a:rPr>
              <a:t>Großer Erfahrungsschatz</a:t>
            </a:r>
          </a:p>
        </p:txBody>
      </p:sp>
      <p:pic>
        <p:nvPicPr>
          <p:cNvPr id="227364" name="Picture 36" descr=" Eisbär Eis Apensen Fabrikverkauf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5943600" y="3886201"/>
            <a:ext cx="417512" cy="41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Belegschaftsversorgung | hohe Expertise</a:t>
            </a:r>
          </a:p>
        </p:txBody>
      </p:sp>
      <p:pic>
        <p:nvPicPr>
          <p:cNvPr id="227331" name="Picture 3" descr="degruyter logo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7380289" y="4429125"/>
            <a:ext cx="369887" cy="4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32" name="Picture 4" descr="e&amp;v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 l="13060" t="14606" r="17285" b="12520"/>
          <a:stretch>
            <a:fillRect/>
          </a:stretch>
        </p:blipFill>
        <p:spPr bwMode="auto">
          <a:xfrm>
            <a:off x="8077200" y="1371601"/>
            <a:ext cx="46355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34" name="Picture 6" descr="INFO-AG-Logo-2003-rgb-72dpi"/>
          <p:cNvPicPr>
            <a:picLocks noChangeAspect="1" noChangeArrowheads="1"/>
          </p:cNvPicPr>
          <p:nvPr/>
        </p:nvPicPr>
        <p:blipFill>
          <a:blip r:embed="rId5" cstate="print">
            <a:grayscl/>
          </a:blip>
          <a:srcRect/>
          <a:stretch>
            <a:fillRect/>
          </a:stretch>
        </p:blipFill>
        <p:spPr bwMode="auto">
          <a:xfrm>
            <a:off x="6781801" y="4953000"/>
            <a:ext cx="271463" cy="9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36" name="Picture 8" descr="Coherent"/>
          <p:cNvPicPr>
            <a:picLocks noChangeAspect="1" noChangeArrowheads="1"/>
          </p:cNvPicPr>
          <p:nvPr/>
        </p:nvPicPr>
        <p:blipFill>
          <a:blip r:embed="rId6" cstate="print">
            <a:grayscl/>
          </a:blip>
          <a:srcRect/>
          <a:stretch>
            <a:fillRect/>
          </a:stretch>
        </p:blipFill>
        <p:spPr bwMode="auto">
          <a:xfrm>
            <a:off x="6553200" y="4572001"/>
            <a:ext cx="368300" cy="6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37" name="Picture 9" descr="holsten"/>
          <p:cNvPicPr>
            <a:picLocks noChangeAspect="1" noChangeArrowheads="1"/>
          </p:cNvPicPr>
          <p:nvPr/>
        </p:nvPicPr>
        <p:blipFill>
          <a:blip r:embed="rId7" cstate="print">
            <a:grayscl/>
          </a:blip>
          <a:srcRect/>
          <a:stretch>
            <a:fillRect/>
          </a:stretch>
        </p:blipFill>
        <p:spPr bwMode="auto">
          <a:xfrm>
            <a:off x="7772400" y="3886200"/>
            <a:ext cx="368300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38" name="Picture 10" descr="asb logo2"/>
          <p:cNvPicPr>
            <a:picLocks noChangeAspect="1" noChangeArrowheads="1"/>
          </p:cNvPicPr>
          <p:nvPr/>
        </p:nvPicPr>
        <p:blipFill>
          <a:blip r:embed="rId8" cstate="print">
            <a:grayscl/>
          </a:blip>
          <a:srcRect/>
          <a:stretch>
            <a:fillRect/>
          </a:stretch>
        </p:blipFill>
        <p:spPr bwMode="auto">
          <a:xfrm>
            <a:off x="8153401" y="4343401"/>
            <a:ext cx="246063" cy="12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39" name="Picture 11" descr="hatlapa logo_large"/>
          <p:cNvPicPr>
            <a:picLocks noChangeAspect="1" noChangeArrowheads="1"/>
          </p:cNvPicPr>
          <p:nvPr/>
        </p:nvPicPr>
        <p:blipFill>
          <a:blip r:embed="rId9" cstate="print">
            <a:grayscl/>
          </a:blip>
          <a:srcRect b="77811"/>
          <a:stretch>
            <a:fillRect/>
          </a:stretch>
        </p:blipFill>
        <p:spPr bwMode="auto">
          <a:xfrm>
            <a:off x="8382001" y="3657600"/>
            <a:ext cx="295275" cy="5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40" name="Picture 12" descr="diako_logo"/>
          <p:cNvPicPr>
            <a:picLocks noGrp="1" noChangeAspect="1" noChangeArrowheads="1"/>
          </p:cNvPicPr>
          <p:nvPr>
            <p:ph idx="1"/>
          </p:nvPr>
        </p:nvPicPr>
        <p:blipFill>
          <a:blip r:embed="rId10" cstate="print">
            <a:grayscl/>
          </a:blip>
          <a:srcRect/>
          <a:stretch>
            <a:fillRect/>
          </a:stretch>
        </p:blipFill>
        <p:spPr>
          <a:xfrm>
            <a:off x="7451725" y="5237163"/>
            <a:ext cx="368300" cy="104775"/>
          </a:xfrm>
        </p:spPr>
      </p:pic>
      <p:pic>
        <p:nvPicPr>
          <p:cNvPr id="227341" name="Picture 13" descr="adidas"/>
          <p:cNvPicPr>
            <a:picLocks noChangeAspect="1" noChangeArrowheads="1"/>
          </p:cNvPicPr>
          <p:nvPr/>
        </p:nvPicPr>
        <p:blipFill>
          <a:blip r:embed="rId11" cstate="print">
            <a:grayscl/>
          </a:blip>
          <a:srcRect/>
          <a:stretch>
            <a:fillRect/>
          </a:stretch>
        </p:blipFill>
        <p:spPr bwMode="auto">
          <a:xfrm>
            <a:off x="5435601" y="4337580"/>
            <a:ext cx="355600" cy="118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42" name="Picture 1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356100" y="5061066"/>
            <a:ext cx="520700" cy="15863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27344" name="Picture 16" descr="logo"/>
          <p:cNvPicPr>
            <a:picLocks noChangeAspect="1" noChangeArrowheads="1"/>
          </p:cNvPicPr>
          <p:nvPr/>
        </p:nvPicPr>
        <p:blipFill>
          <a:blip r:embed="rId13" cstate="print">
            <a:grayscl/>
          </a:blip>
          <a:srcRect/>
          <a:stretch>
            <a:fillRect/>
          </a:stretch>
        </p:blipFill>
        <p:spPr bwMode="auto">
          <a:xfrm>
            <a:off x="5334001" y="2438400"/>
            <a:ext cx="51593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45" name="Picture 17" descr="Home">
            <a:hlinkClick r:id="rId14" tooltip="Home"/>
          </p:cNvPr>
          <p:cNvPicPr>
            <a:picLocks noChangeAspect="1" noChangeArrowheads="1"/>
          </p:cNvPicPr>
          <p:nvPr/>
        </p:nvPicPr>
        <p:blipFill>
          <a:blip r:embed="rId15" cstate="print">
            <a:grayscl/>
          </a:blip>
          <a:srcRect/>
          <a:stretch>
            <a:fillRect/>
          </a:stretch>
        </p:blipFill>
        <p:spPr bwMode="auto">
          <a:xfrm>
            <a:off x="5867401" y="2895600"/>
            <a:ext cx="360363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47" name="Picture 19"/>
          <p:cNvPicPr>
            <a:picLocks noChangeAspect="1" noChangeArrowheads="1"/>
          </p:cNvPicPr>
          <p:nvPr/>
        </p:nvPicPr>
        <p:blipFill>
          <a:blip r:embed="rId16" cstate="print">
            <a:grayscl/>
          </a:blip>
          <a:srcRect/>
          <a:stretch>
            <a:fillRect/>
          </a:stretch>
        </p:blipFill>
        <p:spPr bwMode="auto">
          <a:xfrm>
            <a:off x="5257801" y="5257800"/>
            <a:ext cx="369888" cy="1031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27348" name="Picture 20" descr="Computershare"/>
          <p:cNvPicPr>
            <a:picLocks noChangeAspect="1" noChangeArrowheads="1"/>
          </p:cNvPicPr>
          <p:nvPr/>
        </p:nvPicPr>
        <p:blipFill>
          <a:blip r:embed="rId17" cstate="print">
            <a:grayscl/>
          </a:blip>
          <a:srcRect/>
          <a:stretch>
            <a:fillRect/>
          </a:stretch>
        </p:blipFill>
        <p:spPr bwMode="auto">
          <a:xfrm>
            <a:off x="5638801" y="1371601"/>
            <a:ext cx="441325" cy="9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49" name="Picture 21"/>
          <p:cNvPicPr>
            <a:picLocks noChangeAspect="1" noChangeArrowheads="1"/>
          </p:cNvPicPr>
          <p:nvPr/>
        </p:nvPicPr>
        <p:blipFill>
          <a:blip r:embed="rId18" cstate="print">
            <a:grayscl/>
          </a:blip>
          <a:srcRect/>
          <a:stretch>
            <a:fillRect/>
          </a:stretch>
        </p:blipFill>
        <p:spPr bwMode="auto">
          <a:xfrm rot="5400000">
            <a:off x="6207125" y="5222875"/>
            <a:ext cx="241300" cy="1587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27350" name="Picture 22" descr="logo"/>
          <p:cNvPicPr>
            <a:picLocks noChangeAspect="1" noChangeArrowheads="1"/>
          </p:cNvPicPr>
          <p:nvPr/>
        </p:nvPicPr>
        <p:blipFill>
          <a:blip r:embed="rId19" cstate="print">
            <a:grayscl/>
          </a:blip>
          <a:srcRect/>
          <a:stretch>
            <a:fillRect/>
          </a:stretch>
        </p:blipFill>
        <p:spPr bwMode="auto">
          <a:xfrm>
            <a:off x="6324600" y="2438400"/>
            <a:ext cx="368300" cy="10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51" name="Picture 23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8229600" y="4953001"/>
            <a:ext cx="196850" cy="161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27352" name="Picture 24"/>
          <p:cNvPicPr>
            <a:picLocks noChangeAspect="1" noChangeArrowheads="1"/>
          </p:cNvPicPr>
          <p:nvPr/>
        </p:nvPicPr>
        <p:blipFill>
          <a:blip r:embed="rId21" cstate="print">
            <a:grayscl/>
          </a:blip>
          <a:srcRect/>
          <a:stretch>
            <a:fillRect/>
          </a:stretch>
        </p:blipFill>
        <p:spPr bwMode="auto">
          <a:xfrm>
            <a:off x="5435601" y="3716338"/>
            <a:ext cx="222250" cy="139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27354" name="Picture 26" descr="logo"/>
          <p:cNvPicPr>
            <a:picLocks noChangeAspect="1" noChangeArrowheads="1"/>
          </p:cNvPicPr>
          <p:nvPr/>
        </p:nvPicPr>
        <p:blipFill>
          <a:blip r:embed="rId22" cstate="print">
            <a:grayscl/>
          </a:blip>
          <a:srcRect/>
          <a:stretch>
            <a:fillRect/>
          </a:stretch>
        </p:blipFill>
        <p:spPr bwMode="auto">
          <a:xfrm>
            <a:off x="7086600" y="5486401"/>
            <a:ext cx="209550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56" name="Picture 28" descr="logo">
            <a:hlinkClick r:id="rId23"/>
          </p:cNvPr>
          <p:cNvPicPr>
            <a:picLocks noChangeAspect="1" noChangeArrowheads="1"/>
          </p:cNvPicPr>
          <p:nvPr/>
        </p:nvPicPr>
        <p:blipFill>
          <a:blip r:embed="rId24" cstate="print">
            <a:grayscl/>
          </a:blip>
          <a:srcRect/>
          <a:stretch>
            <a:fillRect/>
          </a:stretch>
        </p:blipFill>
        <p:spPr bwMode="auto">
          <a:xfrm>
            <a:off x="6019801" y="3429001"/>
            <a:ext cx="393700" cy="16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58" name="Picture 30" descr="Johnson Controls, Inc.">
            <a:hlinkClick r:id="rId25"/>
          </p:cNvPr>
          <p:cNvPicPr>
            <a:picLocks noChangeAspect="1" noChangeArrowheads="1"/>
          </p:cNvPicPr>
          <p:nvPr/>
        </p:nvPicPr>
        <p:blipFill>
          <a:blip r:embed="rId26" cstate="print">
            <a:grayscl/>
          </a:blip>
          <a:srcRect/>
          <a:stretch>
            <a:fillRect/>
          </a:stretch>
        </p:blipFill>
        <p:spPr bwMode="auto">
          <a:xfrm>
            <a:off x="4648201" y="4648201"/>
            <a:ext cx="344487" cy="16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59" name="Picture 31"/>
          <p:cNvPicPr>
            <a:picLocks noChangeAspect="1" noChangeArrowheads="1"/>
          </p:cNvPicPr>
          <p:nvPr/>
        </p:nvPicPr>
        <p:blipFill>
          <a:blip r:embed="rId27" cstate="print">
            <a:grayscl/>
          </a:blip>
          <a:srcRect/>
          <a:stretch>
            <a:fillRect/>
          </a:stretch>
        </p:blipFill>
        <p:spPr bwMode="auto">
          <a:xfrm>
            <a:off x="4572000" y="5562601"/>
            <a:ext cx="374650" cy="147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27368" name="Picture 40" descr="Deutsches Rotes Kreuz"/>
          <p:cNvPicPr>
            <a:picLocks noChangeAspect="1" noChangeArrowheads="1"/>
          </p:cNvPicPr>
          <p:nvPr/>
        </p:nvPicPr>
        <p:blipFill>
          <a:blip r:embed="rId28" cstate="print">
            <a:grayscl/>
          </a:blip>
          <a:srcRect/>
          <a:stretch>
            <a:fillRect/>
          </a:stretch>
        </p:blipFill>
        <p:spPr bwMode="auto">
          <a:xfrm>
            <a:off x="7162800" y="2514601"/>
            <a:ext cx="323984" cy="12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73" name="Picture 45"/>
          <p:cNvPicPr>
            <a:picLocks noChangeAspect="1" noChangeArrowheads="1"/>
          </p:cNvPicPr>
          <p:nvPr/>
        </p:nvPicPr>
        <p:blipFill>
          <a:blip r:embed="rId29" cstate="print">
            <a:grayscl/>
          </a:blip>
          <a:srcRect/>
          <a:stretch>
            <a:fillRect/>
          </a:stretch>
        </p:blipFill>
        <p:spPr bwMode="auto">
          <a:xfrm>
            <a:off x="4800601" y="1524000"/>
            <a:ext cx="295275" cy="1063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27375" name="Picture 47" descr="Herzlich Willkommen bei der HANSA-HEEMANN AG"/>
          <p:cNvPicPr>
            <a:picLocks noChangeAspect="1" noChangeArrowheads="1"/>
          </p:cNvPicPr>
          <p:nvPr/>
        </p:nvPicPr>
        <p:blipFill>
          <a:blip r:embed="rId30" cstate="print">
            <a:grayscl/>
          </a:blip>
          <a:srcRect/>
          <a:stretch>
            <a:fillRect/>
          </a:stretch>
        </p:blipFill>
        <p:spPr bwMode="auto">
          <a:xfrm>
            <a:off x="4500563" y="2349501"/>
            <a:ext cx="319087" cy="11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77" name="Picture 49" descr="dtfarblogo_160">
            <a:hlinkClick r:id="rId31"/>
          </p:cNvPr>
          <p:cNvPicPr>
            <a:picLocks noChangeAspect="1" noChangeArrowheads="1"/>
          </p:cNvPicPr>
          <p:nvPr/>
        </p:nvPicPr>
        <p:blipFill>
          <a:blip r:embed="rId32" cstate="print">
            <a:grayscl/>
          </a:blip>
          <a:srcRect/>
          <a:stretch>
            <a:fillRect/>
          </a:stretch>
        </p:blipFill>
        <p:spPr bwMode="auto">
          <a:xfrm>
            <a:off x="7239001" y="1447801"/>
            <a:ext cx="260350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78" name="Picture 50"/>
          <p:cNvPicPr>
            <a:picLocks noChangeAspect="1" noChangeArrowheads="1"/>
          </p:cNvPicPr>
          <p:nvPr/>
        </p:nvPicPr>
        <p:blipFill>
          <a:blip r:embed="rId33" cstate="print">
            <a:grayscl/>
          </a:blip>
          <a:srcRect/>
          <a:stretch>
            <a:fillRect/>
          </a:stretch>
        </p:blipFill>
        <p:spPr bwMode="auto">
          <a:xfrm>
            <a:off x="5334001" y="1752601"/>
            <a:ext cx="368300" cy="1285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27383" name="Picture 55"/>
          <p:cNvPicPr>
            <a:picLocks noChangeAspect="1" noChangeArrowheads="1"/>
          </p:cNvPicPr>
          <p:nvPr/>
        </p:nvPicPr>
        <p:blipFill>
          <a:blip r:embed="rId34" cstate="print">
            <a:grayscl/>
          </a:blip>
          <a:srcRect/>
          <a:stretch>
            <a:fillRect/>
          </a:stretch>
        </p:blipFill>
        <p:spPr bwMode="auto">
          <a:xfrm>
            <a:off x="7162801" y="5867401"/>
            <a:ext cx="320675" cy="1603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27385" name="Picture 57" descr="ms_logo_neu"/>
          <p:cNvPicPr>
            <a:picLocks noChangeAspect="1" noChangeArrowheads="1"/>
          </p:cNvPicPr>
          <p:nvPr/>
        </p:nvPicPr>
        <p:blipFill>
          <a:blip r:embed="rId35" cstate="print">
            <a:grayscl/>
          </a:blip>
          <a:srcRect/>
          <a:stretch>
            <a:fillRect/>
          </a:stretch>
        </p:blipFill>
        <p:spPr bwMode="auto">
          <a:xfrm>
            <a:off x="8001000" y="5638800"/>
            <a:ext cx="222250" cy="17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87" name="Picture 59" descr="logo">
            <a:hlinkClick r:id="rId36"/>
          </p:cNvPr>
          <p:cNvPicPr>
            <a:picLocks noChangeAspect="1" noChangeArrowheads="1"/>
          </p:cNvPicPr>
          <p:nvPr/>
        </p:nvPicPr>
        <p:blipFill>
          <a:blip r:embed="rId37" cstate="print">
            <a:grayscl/>
          </a:blip>
          <a:srcRect/>
          <a:stretch>
            <a:fillRect/>
          </a:stretch>
        </p:blipFill>
        <p:spPr bwMode="auto">
          <a:xfrm>
            <a:off x="6629400" y="2971801"/>
            <a:ext cx="304800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90" name="Picture 62"/>
          <p:cNvPicPr>
            <a:picLocks noChangeAspect="1" noChangeArrowheads="1"/>
          </p:cNvPicPr>
          <p:nvPr/>
        </p:nvPicPr>
        <p:blipFill>
          <a:blip r:embed="rId38" cstate="print">
            <a:grayscl/>
          </a:blip>
          <a:srcRect/>
          <a:stretch>
            <a:fillRect/>
          </a:stretch>
        </p:blipFill>
        <p:spPr bwMode="auto">
          <a:xfrm>
            <a:off x="4953001" y="3962401"/>
            <a:ext cx="319087" cy="1555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27391" name="Picture 63"/>
          <p:cNvPicPr>
            <a:picLocks noChangeAspect="1" noChangeArrowheads="1"/>
          </p:cNvPicPr>
          <p:nvPr/>
        </p:nvPicPr>
        <p:blipFill>
          <a:blip r:embed="rId39" cstate="print">
            <a:grayscl/>
          </a:blip>
          <a:srcRect/>
          <a:stretch>
            <a:fillRect/>
          </a:stretch>
        </p:blipFill>
        <p:spPr bwMode="auto">
          <a:xfrm>
            <a:off x="5791200" y="4724400"/>
            <a:ext cx="171450" cy="1651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27393" name="Picture 65" descr="rimedio - Medizinische Hilfsmittel">
            <a:hlinkClick r:id="rId40"/>
          </p:cNvPr>
          <p:cNvPicPr>
            <a:picLocks noChangeAspect="1" noChangeArrowheads="1"/>
          </p:cNvPicPr>
          <p:nvPr/>
        </p:nvPicPr>
        <p:blipFill>
          <a:blip r:embed="rId41" cstate="print">
            <a:grayscl/>
          </a:blip>
          <a:srcRect/>
          <a:stretch>
            <a:fillRect/>
          </a:stretch>
        </p:blipFill>
        <p:spPr bwMode="auto">
          <a:xfrm>
            <a:off x="6324600" y="1752600"/>
            <a:ext cx="268288" cy="13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95" name="Picture 67" descr="Till Startsidan">
            <a:hlinkClick r:id="rId42"/>
          </p:cNvPr>
          <p:cNvPicPr>
            <a:picLocks noChangeAspect="1" noChangeArrowheads="1"/>
          </p:cNvPicPr>
          <p:nvPr/>
        </p:nvPicPr>
        <p:blipFill>
          <a:blip r:embed="rId43" cstate="print">
            <a:grayscl/>
          </a:blip>
          <a:srcRect/>
          <a:stretch>
            <a:fillRect/>
          </a:stretch>
        </p:blipFill>
        <p:spPr bwMode="auto">
          <a:xfrm>
            <a:off x="5435600" y="5767388"/>
            <a:ext cx="295275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96" name="Picture 68" descr="Universalbau Parchim"/>
          <p:cNvPicPr>
            <a:picLocks noChangeAspect="1" noChangeArrowheads="1"/>
          </p:cNvPicPr>
          <p:nvPr/>
        </p:nvPicPr>
        <p:blipFill>
          <a:blip r:embed="rId44" cstate="print">
            <a:grayscl/>
          </a:blip>
          <a:srcRect/>
          <a:stretch>
            <a:fillRect/>
          </a:stretch>
        </p:blipFill>
        <p:spPr bwMode="auto">
          <a:xfrm>
            <a:off x="5715000" y="2133601"/>
            <a:ext cx="171450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97" name="Picture 69"/>
          <p:cNvPicPr>
            <a:picLocks noChangeAspect="1" noChangeArrowheads="1"/>
          </p:cNvPicPr>
          <p:nvPr/>
        </p:nvPicPr>
        <p:blipFill>
          <a:blip r:embed="rId45" cstate="print">
            <a:grayscl/>
          </a:blip>
          <a:srcRect/>
          <a:stretch>
            <a:fillRect/>
          </a:stretch>
        </p:blipFill>
        <p:spPr bwMode="auto">
          <a:xfrm>
            <a:off x="7596188" y="3068638"/>
            <a:ext cx="295275" cy="10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98" name="Picture 70"/>
          <p:cNvPicPr>
            <a:picLocks noChangeAspect="1" noChangeArrowheads="1"/>
          </p:cNvPicPr>
          <p:nvPr/>
        </p:nvPicPr>
        <p:blipFill>
          <a:blip r:embed="rId46" cstate="print">
            <a:grayscl/>
          </a:blip>
          <a:srcRect r="592"/>
          <a:stretch>
            <a:fillRect/>
          </a:stretch>
        </p:blipFill>
        <p:spPr bwMode="auto">
          <a:xfrm>
            <a:off x="5105401" y="3048000"/>
            <a:ext cx="196850" cy="8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400" name="Picture 72" descr="CARAT-LO"/>
          <p:cNvPicPr>
            <a:picLocks noChangeAspect="1" noChangeArrowheads="1"/>
          </p:cNvPicPr>
          <p:nvPr/>
        </p:nvPicPr>
        <p:blipFill>
          <a:blip r:embed="rId47" cstate="print"/>
          <a:srcRect/>
          <a:stretch>
            <a:fillRect/>
          </a:stretch>
        </p:blipFill>
        <p:spPr bwMode="auto">
          <a:xfrm>
            <a:off x="8229601" y="2133601"/>
            <a:ext cx="319087" cy="4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401" name="Picture 73" descr="ACT Logo"/>
          <p:cNvPicPr>
            <a:picLocks noChangeAspect="1" noChangeArrowheads="1"/>
          </p:cNvPicPr>
          <p:nvPr/>
        </p:nvPicPr>
        <p:blipFill>
          <a:blip r:embed="rId48" cstate="print">
            <a:grayscl/>
          </a:blip>
          <a:srcRect/>
          <a:stretch>
            <a:fillRect/>
          </a:stretch>
        </p:blipFill>
        <p:spPr bwMode="auto">
          <a:xfrm>
            <a:off x="4500563" y="4221164"/>
            <a:ext cx="215900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403" name="Picture 75" descr="logo">
            <a:hlinkClick r:id="rId49"/>
          </p:cNvPr>
          <p:cNvPicPr>
            <a:picLocks noChangeAspect="1" noChangeArrowheads="1"/>
          </p:cNvPicPr>
          <p:nvPr/>
        </p:nvPicPr>
        <p:blipFill>
          <a:blip r:embed="rId50" cstate="print">
            <a:grayscl/>
          </a:blip>
          <a:srcRect/>
          <a:stretch>
            <a:fillRect/>
          </a:stretch>
        </p:blipFill>
        <p:spPr bwMode="auto">
          <a:xfrm>
            <a:off x="6372225" y="1350964"/>
            <a:ext cx="228600" cy="15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406" name="Picture 78"/>
          <p:cNvPicPr>
            <a:picLocks noChangeAspect="1" noChangeArrowheads="1"/>
          </p:cNvPicPr>
          <p:nvPr/>
        </p:nvPicPr>
        <p:blipFill>
          <a:blip r:embed="rId51" cstate="print">
            <a:grayscl/>
          </a:blip>
          <a:srcRect/>
          <a:stretch>
            <a:fillRect/>
          </a:stretch>
        </p:blipFill>
        <p:spPr bwMode="auto">
          <a:xfrm>
            <a:off x="7467600" y="4800601"/>
            <a:ext cx="374650" cy="127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27407" name="Picture 79" descr="logo_sani_cont">
            <a:hlinkClick r:id="rId52"/>
          </p:cNvPr>
          <p:cNvPicPr>
            <a:picLocks noChangeAspect="1" noChangeArrowheads="1"/>
          </p:cNvPicPr>
          <p:nvPr/>
        </p:nvPicPr>
        <p:blipFill>
          <a:blip r:embed="rId53" cstate="print">
            <a:grayscl/>
          </a:blip>
          <a:srcRect/>
          <a:stretch>
            <a:fillRect/>
          </a:stretch>
        </p:blipFill>
        <p:spPr bwMode="auto">
          <a:xfrm>
            <a:off x="6324601" y="5638801"/>
            <a:ext cx="220662" cy="13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408" name="Picture 80"/>
          <p:cNvPicPr>
            <a:picLocks noChangeAspect="1" noChangeArrowheads="1"/>
          </p:cNvPicPr>
          <p:nvPr/>
        </p:nvPicPr>
        <p:blipFill>
          <a:blip r:embed="rId54" cstate="print">
            <a:grayscl/>
          </a:blip>
          <a:srcRect/>
          <a:stretch>
            <a:fillRect/>
          </a:stretch>
        </p:blipFill>
        <p:spPr bwMode="auto">
          <a:xfrm>
            <a:off x="7696201" y="1752600"/>
            <a:ext cx="269875" cy="16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411" name="Picture 83"/>
          <p:cNvPicPr>
            <a:picLocks noChangeAspect="1" noChangeArrowheads="1"/>
          </p:cNvPicPr>
          <p:nvPr/>
        </p:nvPicPr>
        <p:blipFill>
          <a:blip r:embed="rId55" cstate="print">
            <a:grayscl/>
          </a:blip>
          <a:srcRect/>
          <a:stretch>
            <a:fillRect/>
          </a:stretch>
        </p:blipFill>
        <p:spPr bwMode="auto">
          <a:xfrm>
            <a:off x="8382001" y="3048000"/>
            <a:ext cx="269875" cy="73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27412" name="Picture 84" descr="nmz"/>
          <p:cNvPicPr>
            <a:picLocks noChangeAspect="1" noChangeArrowheads="1"/>
          </p:cNvPicPr>
          <p:nvPr/>
        </p:nvPicPr>
        <p:blipFill>
          <a:blip r:embed="rId56" cstate="print">
            <a:grayscl/>
          </a:blip>
          <a:srcRect/>
          <a:stretch>
            <a:fillRect/>
          </a:stretch>
        </p:blipFill>
        <p:spPr bwMode="auto">
          <a:xfrm>
            <a:off x="8153401" y="2667000"/>
            <a:ext cx="122237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415" name="Picture 87" descr="ASB-logo"/>
          <p:cNvPicPr>
            <a:picLocks noChangeAspect="1" noChangeArrowheads="1"/>
          </p:cNvPicPr>
          <p:nvPr/>
        </p:nvPicPr>
        <p:blipFill>
          <a:blip r:embed="rId57" cstate="print">
            <a:grayscl/>
          </a:blip>
          <a:srcRect/>
          <a:stretch>
            <a:fillRect/>
          </a:stretch>
        </p:blipFill>
        <p:spPr bwMode="auto">
          <a:xfrm>
            <a:off x="4500564" y="2919414"/>
            <a:ext cx="222250" cy="10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" name="Picture 74"/>
          <p:cNvPicPr>
            <a:picLocks noChangeAspect="1" noChangeArrowheads="1"/>
          </p:cNvPicPr>
          <p:nvPr/>
        </p:nvPicPr>
        <p:blipFill>
          <a:blip r:embed="rId58" cstate="print"/>
          <a:srcRect/>
          <a:stretch>
            <a:fillRect/>
          </a:stretch>
        </p:blipFill>
        <p:spPr bwMode="auto">
          <a:xfrm>
            <a:off x="6477001" y="4114800"/>
            <a:ext cx="565150" cy="9366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</p:pic>
      <p:pic>
        <p:nvPicPr>
          <p:cNvPr id="393217" name="Bild 1" descr="image001"/>
          <p:cNvPicPr>
            <a:picLocks noChangeAspect="1" noChangeArrowheads="1"/>
          </p:cNvPicPr>
          <p:nvPr/>
        </p:nvPicPr>
        <p:blipFill>
          <a:blip r:embed="rId59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086600" y="3810000"/>
            <a:ext cx="457200" cy="116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" name="Picture 3" descr="Schuhe und Mode bei Zalando.de">
            <a:hlinkClick r:id="rId60"/>
          </p:cNvPr>
          <p:cNvPicPr>
            <a:picLocks noChangeAspect="1" noChangeArrowheads="1"/>
          </p:cNvPicPr>
          <p:nvPr/>
        </p:nvPicPr>
        <p:blipFill>
          <a:blip r:embed="rId61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620000" y="3429001"/>
            <a:ext cx="457200" cy="127535"/>
          </a:xfrm>
          <a:prstGeom prst="rect">
            <a:avLst/>
          </a:prstGeom>
          <a:noFill/>
        </p:spPr>
      </p:pic>
      <p:sp>
        <p:nvSpPr>
          <p:cNvPr id="57" name="Foliennummernplatzhalter 5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808080"/>
                </a:solidFill>
              </a:rPr>
              <a:t>Seite </a:t>
            </a:r>
            <a:fld id="{1B3029DA-0A4A-4F77-B468-D4643117F1C7}" type="slidenum">
              <a:rPr lang="de-DE" smtClean="0">
                <a:solidFill>
                  <a:srgbClr val="808080"/>
                </a:solidFill>
              </a:rPr>
              <a:pPr>
                <a:defRPr/>
              </a:pPr>
              <a:t>3</a:t>
            </a:fld>
            <a:endParaRPr lang="de-DE" dirty="0">
              <a:solidFill>
                <a:srgbClr val="808080"/>
              </a:solidFill>
            </a:endParaRPr>
          </a:p>
        </p:txBody>
      </p:sp>
      <p:pic>
        <p:nvPicPr>
          <p:cNvPr id="403458" name="Picture 2" descr="Logo Hapag-Lloyd AG">
            <a:hlinkClick r:id="rId62"/>
          </p:cNvPr>
          <p:cNvPicPr>
            <a:picLocks noChangeAspect="1" noChangeArrowheads="1"/>
          </p:cNvPicPr>
          <p:nvPr/>
        </p:nvPicPr>
        <p:blipFill>
          <a:blip r:embed="rId63" cstate="print">
            <a:grayscl/>
          </a:blip>
          <a:srcRect/>
          <a:stretch>
            <a:fillRect/>
          </a:stretch>
        </p:blipFill>
        <p:spPr bwMode="auto">
          <a:xfrm>
            <a:off x="6705600" y="3505200"/>
            <a:ext cx="609600" cy="94302"/>
          </a:xfrm>
          <a:prstGeom prst="rect">
            <a:avLst/>
          </a:prstGeom>
          <a:noFill/>
        </p:spPr>
      </p:pic>
      <p:pic>
        <p:nvPicPr>
          <p:cNvPr id="403460" name="Picture 4" descr="Logo der Finanz Informatik">
            <a:hlinkClick r:id="rId64"/>
          </p:cNvPr>
          <p:cNvPicPr>
            <a:picLocks noChangeAspect="1" noChangeArrowheads="1"/>
          </p:cNvPicPr>
          <p:nvPr/>
        </p:nvPicPr>
        <p:blipFill>
          <a:blip r:embed="rId65" cstate="print">
            <a:grayscl/>
          </a:blip>
          <a:srcRect/>
          <a:stretch>
            <a:fillRect/>
          </a:stretch>
        </p:blipFill>
        <p:spPr bwMode="auto">
          <a:xfrm>
            <a:off x="6781800" y="1981201"/>
            <a:ext cx="838200" cy="137161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27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27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27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27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27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27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27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27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27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27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27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22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227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227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227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27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22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227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27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27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27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27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227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227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227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227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227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227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227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4" dur="500"/>
                                        <p:tgtEl>
                                          <p:spTgt spid="227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7" dur="500"/>
                                        <p:tgtEl>
                                          <p:spTgt spid="227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0" dur="500"/>
                                        <p:tgtEl>
                                          <p:spTgt spid="227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227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6" dur="500"/>
                                        <p:tgtEl>
                                          <p:spTgt spid="227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9" dur="500"/>
                                        <p:tgtEl>
                                          <p:spTgt spid="227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2" dur="500"/>
                                        <p:tgtEl>
                                          <p:spTgt spid="227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227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8" dur="500"/>
                                        <p:tgtEl>
                                          <p:spTgt spid="227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1" dur="500"/>
                                        <p:tgtEl>
                                          <p:spTgt spid="227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4" dur="500"/>
                                        <p:tgtEl>
                                          <p:spTgt spid="227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7" dur="500"/>
                                        <p:tgtEl>
                                          <p:spTgt spid="227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0" dur="500"/>
                                        <p:tgtEl>
                                          <p:spTgt spid="227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3" dur="500"/>
                                        <p:tgtEl>
                                          <p:spTgt spid="227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6" dur="500"/>
                                        <p:tgtEl>
                                          <p:spTgt spid="227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9" dur="500"/>
                                        <p:tgtEl>
                                          <p:spTgt spid="22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2" dur="500"/>
                                        <p:tgtEl>
                                          <p:spTgt spid="22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5" dur="500"/>
                                        <p:tgtEl>
                                          <p:spTgt spid="22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10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1000"/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1000"/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1000"/>
                                        <p:tgtEl>
                                          <p:spTgt spid="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1000"/>
                                        <p:tgtEl>
                                          <p:spTgt spid="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1000"/>
                                        <p:tgtEl>
                                          <p:spTgt spid="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1000"/>
                                        <p:tgtEl>
                                          <p:spTgt spid="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1000"/>
                                        <p:tgtEl>
                                          <p:spTgt spid="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1000"/>
                                        <p:tgtEl>
                                          <p:spTgt spid="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1000"/>
                                        <p:tgtEl>
                                          <p:spTgt spid="5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1000"/>
                                        <p:tgtEl>
                                          <p:spTgt spid="5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1000"/>
                                        <p:tgtEl>
                                          <p:spTgt spid="5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28600" y="1219223"/>
            <a:ext cx="8763000" cy="4525963"/>
          </a:xfrm>
          <a:noFill/>
        </p:spPr>
        <p:txBody>
          <a:bodyPr/>
          <a:lstStyle/>
          <a:p>
            <a:pPr>
              <a:buNone/>
            </a:pPr>
            <a:r>
              <a:rPr lang="de-DE" b="1" dirty="0" smtClean="0">
                <a:solidFill>
                  <a:srgbClr val="1D2D4B"/>
                </a:solidFill>
              </a:rPr>
              <a:t>betriebliche Ziele für Unternehmen </a:t>
            </a:r>
          </a:p>
          <a:p>
            <a:pPr>
              <a:buNone/>
            </a:pPr>
            <a:endParaRPr lang="de-DE" dirty="0" smtClean="0">
              <a:solidFill>
                <a:srgbClr val="1D2D4B"/>
              </a:solidFill>
            </a:endParaRPr>
          </a:p>
          <a:p>
            <a:pPr marL="457144" indent="-457144">
              <a:buFont typeface="+mj-lt"/>
              <a:buAutoNum type="arabicPeriod"/>
            </a:pPr>
            <a:r>
              <a:rPr lang="de-DE" sz="2000" dirty="0" smtClean="0"/>
              <a:t>Fachkräftemangel  (Geburten- und Qualifikationsrückgang)</a:t>
            </a:r>
          </a:p>
          <a:p>
            <a:pPr marL="457144" indent="-457144">
              <a:buFont typeface="+mj-lt"/>
              <a:buAutoNum type="arabicPeriod"/>
            </a:pPr>
            <a:r>
              <a:rPr lang="de-DE" sz="2000" dirty="0" smtClean="0"/>
              <a:t>Demografie der Belegschaft (Alterung der Gesellschaft)</a:t>
            </a:r>
          </a:p>
          <a:p>
            <a:pPr marL="457144" indent="-457144">
              <a:buFont typeface="+mj-lt"/>
              <a:buAutoNum type="arabicPeriod"/>
            </a:pPr>
            <a:r>
              <a:rPr lang="de-DE" sz="2000" dirty="0" smtClean="0"/>
              <a:t>Mitarbeiterleistung (Wettbewerbsfaktor)</a:t>
            </a:r>
          </a:p>
          <a:p>
            <a:pPr marL="457144" indent="-457144">
              <a:buFont typeface="+mj-lt"/>
              <a:buAutoNum type="arabicPeriod"/>
            </a:pPr>
            <a:r>
              <a:rPr lang="de-DE" sz="2000" dirty="0" smtClean="0"/>
              <a:t>Arbeitsmarktattraktivität (Unternehmensziele)</a:t>
            </a:r>
          </a:p>
          <a:p>
            <a:pPr marL="457144" indent="-457144">
              <a:buFont typeface="+mj-lt"/>
              <a:buAutoNum type="arabicPeriod"/>
            </a:pPr>
            <a:r>
              <a:rPr lang="de-DE" sz="2000" dirty="0" smtClean="0"/>
              <a:t>Unternehmenskultur (soziale Verantwortung)</a:t>
            </a:r>
          </a:p>
          <a:p>
            <a:pPr>
              <a:buNone/>
            </a:pPr>
            <a:endParaRPr lang="de-DE" dirty="0" smtClean="0">
              <a:solidFill>
                <a:srgbClr val="1D2D4B"/>
              </a:solidFill>
            </a:endParaRPr>
          </a:p>
          <a:p>
            <a:pPr>
              <a:buNone/>
            </a:pPr>
            <a:r>
              <a:rPr lang="de-DE" dirty="0" smtClean="0">
                <a:solidFill>
                  <a:srgbClr val="1D2D4B"/>
                </a:solidFill>
              </a:rPr>
              <a:t> </a:t>
            </a:r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152400" y="381003"/>
            <a:ext cx="8472488" cy="712787"/>
          </a:xfrm>
        </p:spPr>
        <p:txBody>
          <a:bodyPr anchor="t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 smtClean="0"/>
              <a:t>Zusatzversorgung</a:t>
            </a:r>
            <a:r>
              <a:rPr lang="de-DE" sz="2400" dirty="0" smtClean="0"/>
              <a:t> </a:t>
            </a:r>
            <a:r>
              <a:rPr lang="de-DE" dirty="0" smtClean="0">
                <a:solidFill>
                  <a:schemeClr val="bg1"/>
                </a:solidFill>
              </a:rPr>
              <a:t>für Mitarbeiter </a:t>
            </a: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3048000" y="4191000"/>
            <a:ext cx="1828800" cy="457200"/>
          </a:xfrm>
          <a:prstGeom prst="flowChartAlternateProcess">
            <a:avLst/>
          </a:prstGeom>
          <a:solidFill>
            <a:srgbClr val="1D2D4B"/>
          </a:solidFill>
          <a:ln w="9525" algn="ctr">
            <a:noFill/>
            <a:miter lim="800000"/>
            <a:headEnd/>
            <a:tailEnd/>
          </a:ln>
          <a:effectLst>
            <a:prstShdw prst="shdw17" dist="35921" dir="2700000">
              <a:srgbClr val="111B2D"/>
            </a:prstShdw>
          </a:effectLst>
          <a:scene3d>
            <a:camera prst="orthographicFront"/>
            <a:lightRig rig="threePt" dir="t"/>
          </a:scene3d>
          <a:sp3d>
            <a:bevelT w="95250" h="114300"/>
            <a:bevelB w="95250" h="114300"/>
          </a:sp3d>
        </p:spPr>
        <p:txBody>
          <a:bodyPr wrap="none" lIns="91428" tIns="45715" rIns="91428" bIns="45715" anchor="ctr"/>
          <a:lstStyle/>
          <a:p>
            <a:pPr algn="ctr" eaLnBrk="0" hangingPunct="0"/>
            <a:r>
              <a:rPr lang="de-DE" sz="1000" b="1" dirty="0" smtClean="0">
                <a:solidFill>
                  <a:srgbClr val="FFFFFF"/>
                </a:solidFill>
                <a:latin typeface="Arial" pitchFamily="34" charset="0"/>
              </a:rPr>
              <a:t>zukunftsgerichtet</a:t>
            </a:r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3048000" y="5715000"/>
            <a:ext cx="2003526" cy="457200"/>
          </a:xfrm>
          <a:prstGeom prst="flowChartAlternateProcess">
            <a:avLst/>
          </a:prstGeom>
          <a:solidFill>
            <a:srgbClr val="1D2D4B"/>
          </a:solidFill>
          <a:ln w="9525" algn="ctr">
            <a:noFill/>
            <a:miter lim="800000"/>
            <a:headEnd/>
            <a:tailEnd/>
          </a:ln>
          <a:effectLst>
            <a:prstShdw prst="shdw17" dist="35921" dir="2700000">
              <a:srgbClr val="111B2D"/>
            </a:prstShdw>
          </a:effectLst>
          <a:scene3d>
            <a:camera prst="orthographicFront"/>
            <a:lightRig rig="threePt" dir="t"/>
          </a:scene3d>
          <a:sp3d>
            <a:bevelT w="95250" h="114300"/>
            <a:bevelB w="95250" h="114300"/>
          </a:sp3d>
        </p:spPr>
        <p:txBody>
          <a:bodyPr wrap="none" lIns="91428" tIns="45715" rIns="91428" bIns="45715" anchor="ctr"/>
          <a:lstStyle/>
          <a:p>
            <a:pPr algn="ctr" eaLnBrk="0" hangingPunct="0"/>
            <a:r>
              <a:rPr lang="de-DE" sz="1000" b="1" dirty="0" smtClean="0">
                <a:solidFill>
                  <a:srgbClr val="FFFFFF"/>
                </a:solidFill>
                <a:latin typeface="Arial" pitchFamily="34" charset="0"/>
              </a:rPr>
              <a:t>erlebbar</a:t>
            </a: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1981200" y="4876800"/>
            <a:ext cx="1595832" cy="457200"/>
          </a:xfrm>
          <a:prstGeom prst="flowChartAlternateProcess">
            <a:avLst/>
          </a:prstGeom>
          <a:solidFill>
            <a:srgbClr val="1D2D4B"/>
          </a:solidFill>
          <a:ln w="9525" algn="ctr">
            <a:noFill/>
            <a:miter lim="800000"/>
            <a:headEnd/>
            <a:tailEnd/>
          </a:ln>
          <a:effectLst>
            <a:prstShdw prst="shdw17" dist="35921" dir="2700000">
              <a:srgbClr val="111B2D"/>
            </a:prstShdw>
          </a:effectLst>
          <a:scene3d>
            <a:camera prst="orthographicFront"/>
            <a:lightRig rig="threePt" dir="t"/>
          </a:scene3d>
          <a:sp3d>
            <a:bevelT w="95250" h="114300"/>
            <a:bevelB w="95250" h="114300"/>
          </a:sp3d>
        </p:spPr>
        <p:txBody>
          <a:bodyPr wrap="none" lIns="91428" tIns="45715" rIns="91428" bIns="45715" anchor="ctr"/>
          <a:lstStyle/>
          <a:p>
            <a:pPr algn="ctr" eaLnBrk="0" hangingPunct="0"/>
            <a:r>
              <a:rPr lang="de-DE" sz="1000" b="1" dirty="0" smtClean="0">
                <a:solidFill>
                  <a:srgbClr val="FFFFFF"/>
                </a:solidFill>
                <a:latin typeface="Arial" pitchFamily="34" charset="0"/>
              </a:rPr>
              <a:t>bindend</a:t>
            </a:r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>
            <a:off x="4419600" y="4876800"/>
            <a:ext cx="1595832" cy="457200"/>
          </a:xfrm>
          <a:prstGeom prst="flowChartAlternateProcess">
            <a:avLst/>
          </a:prstGeom>
          <a:solidFill>
            <a:srgbClr val="1D2D4B"/>
          </a:solidFill>
          <a:ln w="9525" algn="ctr">
            <a:noFill/>
            <a:miter lim="800000"/>
            <a:headEnd/>
            <a:tailEnd/>
          </a:ln>
          <a:effectLst>
            <a:prstShdw prst="shdw17" dist="35921" dir="2700000">
              <a:srgbClr val="111B2D"/>
            </a:prstShdw>
          </a:effectLst>
          <a:scene3d>
            <a:camera prst="orthographicFront"/>
            <a:lightRig rig="threePt" dir="t"/>
          </a:scene3d>
          <a:sp3d>
            <a:bevelT w="95250" h="114300"/>
            <a:bevelB w="95250" h="114300"/>
          </a:sp3d>
        </p:spPr>
        <p:txBody>
          <a:bodyPr wrap="none" lIns="91428" tIns="45715" rIns="91428" bIns="45715" anchor="ctr"/>
          <a:lstStyle/>
          <a:p>
            <a:pPr algn="ctr" eaLnBrk="0" hangingPunct="0"/>
            <a:r>
              <a:rPr lang="de-DE" sz="1000" b="1" dirty="0" smtClean="0">
                <a:solidFill>
                  <a:srgbClr val="FFFFFF"/>
                </a:solidFill>
                <a:latin typeface="Arial" pitchFamily="34" charset="0"/>
              </a:rPr>
              <a:t>sozial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808080"/>
                </a:solidFill>
              </a:rPr>
              <a:t>Seite </a:t>
            </a:r>
            <a:fld id="{A7F57F8D-C0CF-4E4D-B7D9-34DC877B62D3}" type="slidenum">
              <a:rPr lang="de-DE" smtClean="0">
                <a:solidFill>
                  <a:srgbClr val="808080"/>
                </a:solidFill>
              </a:rPr>
              <a:pPr>
                <a:defRPr/>
              </a:pPr>
              <a:t>4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afm</a:t>
            </a:r>
            <a:r>
              <a:rPr lang="de-DE" dirty="0" smtClean="0"/>
              <a:t> </a:t>
            </a:r>
            <a:r>
              <a:rPr lang="de-DE" dirty="0" err="1" smtClean="0"/>
              <a:t>Affinity</a:t>
            </a:r>
            <a:r>
              <a:rPr lang="de-DE" dirty="0" smtClean="0"/>
              <a:t> | Belegschaftprogramme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8001000" y="6629400"/>
            <a:ext cx="1143000" cy="228600"/>
          </a:xfrm>
        </p:spPr>
        <p:txBody>
          <a:bodyPr/>
          <a:lstStyle/>
          <a:p>
            <a:pPr>
              <a:defRPr/>
            </a:pPr>
            <a:r>
              <a:rPr lang="de-DE" smtClean="0">
                <a:solidFill>
                  <a:srgbClr val="808080"/>
                </a:solidFill>
              </a:rPr>
              <a:t>Seite </a:t>
            </a:r>
            <a:fld id="{83082E02-CB54-4E4F-85C4-B53ACC2612C3}" type="slidenum">
              <a:rPr lang="de-DE" smtClean="0">
                <a:solidFill>
                  <a:srgbClr val="808080"/>
                </a:solidFill>
              </a:rPr>
              <a:pPr>
                <a:defRPr/>
              </a:pPr>
              <a:t>5</a:t>
            </a:fld>
            <a:endParaRPr lang="de-DE">
              <a:solidFill>
                <a:srgbClr val="808080"/>
              </a:solidFill>
            </a:endParaRPr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2823711"/>
            <a:ext cx="7543801" cy="142608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 txBox="1">
            <a:spLocks/>
          </p:cNvSpPr>
          <p:nvPr/>
        </p:nvSpPr>
        <p:spPr>
          <a:xfrm>
            <a:off x="304800" y="1524001"/>
            <a:ext cx="8496300" cy="4033837"/>
          </a:xfrm>
          <a:prstGeom prst="rect">
            <a:avLst/>
          </a:prstGeom>
          <a:solidFill>
            <a:schemeClr val="bg1"/>
          </a:solidFill>
        </p:spPr>
        <p:txBody>
          <a:bodyPr lIns="80155" tIns="40078" rIns="80155" bIns="40078"/>
          <a:lstStyle/>
          <a:p>
            <a:pPr marL="339548" indent="-339548" defTabSz="911491" eaLnBrk="0" hangingPunct="0">
              <a:spcBef>
                <a:spcPts val="0"/>
              </a:spcBef>
              <a:spcAft>
                <a:spcPts val="1052"/>
              </a:spcAft>
              <a:buFont typeface="Wingdings" pitchFamily="2" charset="2"/>
              <a:buChar char="§"/>
              <a:defRPr/>
            </a:pPr>
            <a:r>
              <a:rPr lang="de-DE" sz="1600" kern="0" dirty="0">
                <a:solidFill>
                  <a:srgbClr val="1D2D4B"/>
                </a:solidFill>
                <a:latin typeface="+mn-lt"/>
              </a:rPr>
              <a:t>afm PS mit zusätzlichen Vergünstigungen</a:t>
            </a:r>
          </a:p>
          <a:p>
            <a:pPr marL="339548" indent="-339548" defTabSz="911491" eaLnBrk="0" hangingPunct="0">
              <a:spcBef>
                <a:spcPts val="0"/>
              </a:spcBef>
              <a:spcAft>
                <a:spcPts val="1052"/>
              </a:spcAft>
              <a:buFont typeface="Wingdings" pitchFamily="2" charset="2"/>
              <a:buChar char="§"/>
              <a:defRPr/>
            </a:pPr>
            <a:r>
              <a:rPr lang="de-DE" sz="1600" kern="0" dirty="0">
                <a:solidFill>
                  <a:srgbClr val="1D2D4B"/>
                </a:solidFill>
                <a:latin typeface="+mn-lt"/>
              </a:rPr>
              <a:t>Unfallsondertarif auch für Gruppen</a:t>
            </a:r>
          </a:p>
          <a:p>
            <a:pPr marL="339548" indent="-339548" defTabSz="911491" eaLnBrk="0" hangingPunct="0">
              <a:spcBef>
                <a:spcPts val="0"/>
              </a:spcBef>
              <a:spcAft>
                <a:spcPts val="1052"/>
              </a:spcAft>
              <a:buFont typeface="Wingdings" pitchFamily="2" charset="2"/>
              <a:buChar char="§"/>
              <a:defRPr/>
            </a:pPr>
            <a:r>
              <a:rPr lang="de-DE" sz="1600" kern="0" dirty="0">
                <a:solidFill>
                  <a:srgbClr val="1D2D4B"/>
                </a:solidFill>
                <a:latin typeface="+mn-lt"/>
              </a:rPr>
              <a:t>Rechtsschutz Sondertarif für Belegschaften</a:t>
            </a:r>
          </a:p>
          <a:p>
            <a:pPr marL="339548" indent="-339548" defTabSz="911491">
              <a:spcBef>
                <a:spcPts val="0"/>
              </a:spcBef>
              <a:spcAft>
                <a:spcPts val="1052"/>
              </a:spcAft>
              <a:buFont typeface="Wingdings" pitchFamily="2" charset="2"/>
              <a:buChar char="§"/>
              <a:defRPr/>
            </a:pPr>
            <a:r>
              <a:rPr lang="de-DE" sz="1600" kern="0" dirty="0">
                <a:solidFill>
                  <a:srgbClr val="1D2D4B"/>
                </a:solidFill>
                <a:latin typeface="+mn-lt"/>
              </a:rPr>
              <a:t>KFZ</a:t>
            </a:r>
            <a:r>
              <a:rPr lang="de-DE" sz="1600" kern="0" dirty="0">
                <a:solidFill>
                  <a:srgbClr val="1D2D4B"/>
                </a:solidFill>
                <a:ea typeface="ＭＳ Ｐゴシック" pitchFamily="34" charset="-128"/>
              </a:rPr>
              <a:t> Sondertarif für Belegschaften</a:t>
            </a:r>
            <a:endParaRPr lang="de-DE" sz="1600" kern="0" dirty="0">
              <a:solidFill>
                <a:srgbClr val="1D2D4B"/>
              </a:solidFill>
              <a:latin typeface="+mn-lt"/>
            </a:endParaRPr>
          </a:p>
          <a:p>
            <a:pPr marL="339548" indent="-339548" defTabSz="911491" eaLnBrk="0" hangingPunct="0">
              <a:spcBef>
                <a:spcPts val="0"/>
              </a:spcBef>
              <a:spcAft>
                <a:spcPts val="1052"/>
              </a:spcAft>
              <a:buFont typeface="Wingdings" pitchFamily="2" charset="2"/>
              <a:buChar char="§"/>
              <a:defRPr/>
            </a:pPr>
            <a:r>
              <a:rPr lang="de-DE" sz="1600" kern="0" dirty="0">
                <a:solidFill>
                  <a:srgbClr val="1D2D4B"/>
                </a:solidFill>
                <a:latin typeface="+mn-lt"/>
              </a:rPr>
              <a:t>Tarifrechner über die </a:t>
            </a:r>
            <a:r>
              <a:rPr lang="de-DE" sz="1600" kern="0" dirty="0" smtClean="0">
                <a:solidFill>
                  <a:srgbClr val="1D2D4B"/>
                </a:solidFill>
                <a:latin typeface="+mn-lt"/>
              </a:rPr>
              <a:t>Mitarbeiterlounge</a:t>
            </a:r>
          </a:p>
          <a:p>
            <a:pPr marL="339548" indent="-339548" defTabSz="911491" eaLnBrk="0" hangingPunct="0">
              <a:spcBef>
                <a:spcPts val="0"/>
              </a:spcBef>
              <a:spcAft>
                <a:spcPts val="1052"/>
              </a:spcAft>
              <a:buFont typeface="Wingdings" pitchFamily="2" charset="2"/>
              <a:buChar char="§"/>
              <a:defRPr/>
            </a:pPr>
            <a:endParaRPr lang="de-DE" sz="1600" kern="0" dirty="0" smtClean="0">
              <a:solidFill>
                <a:srgbClr val="1D2D4B"/>
              </a:solidFill>
              <a:latin typeface="+mn-lt"/>
            </a:endParaRPr>
          </a:p>
          <a:p>
            <a:pPr marL="339548" indent="-339548" defTabSz="911491" eaLnBrk="0" hangingPunct="0">
              <a:spcBef>
                <a:spcPts val="0"/>
              </a:spcBef>
              <a:spcAft>
                <a:spcPts val="1052"/>
              </a:spcAft>
              <a:defRPr/>
            </a:pPr>
            <a:r>
              <a:rPr lang="de-DE" sz="1600" kern="0" dirty="0" smtClean="0">
                <a:solidFill>
                  <a:srgbClr val="1D2D4B"/>
                </a:solidFill>
                <a:latin typeface="+mn-lt"/>
              </a:rPr>
              <a:t>und sämtliche Elemente privater Vorsorgeverträge</a:t>
            </a:r>
            <a:endParaRPr lang="de-DE" sz="1600" kern="0" dirty="0">
              <a:solidFill>
                <a:srgbClr val="1D2D4B"/>
              </a:solidFill>
              <a:latin typeface="+mn-lt"/>
            </a:endParaRPr>
          </a:p>
          <a:p>
            <a:pPr marL="339548" indent="-339548" defTabSz="911491" eaLnBrk="0" hangingPunct="0">
              <a:spcBef>
                <a:spcPct val="20000"/>
              </a:spcBef>
              <a:defRPr/>
            </a:pPr>
            <a:endParaRPr lang="de-DE" kern="0" dirty="0">
              <a:solidFill>
                <a:srgbClr val="1D2D4B"/>
              </a:solidFill>
              <a:latin typeface="+mn-lt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304800" y="4800601"/>
            <a:ext cx="8458200" cy="622626"/>
          </a:xfrm>
          <a:prstGeom prst="rect">
            <a:avLst/>
          </a:prstGeom>
          <a:solidFill>
            <a:schemeClr val="bg1"/>
          </a:solidFill>
          <a:ln>
            <a:solidFill>
              <a:srgbClr val="1D2D4B"/>
            </a:solidFill>
          </a:ln>
        </p:spPr>
        <p:txBody>
          <a:bodyPr wrap="square" lIns="80155" tIns="40078" rIns="80155" bIns="40078">
            <a:spAutoFit/>
          </a:bodyPr>
          <a:lstStyle/>
          <a:p>
            <a:pPr marL="341227" indent="-341227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de-DE" sz="1600" kern="0" dirty="0">
                <a:solidFill>
                  <a:srgbClr val="1D2D4B"/>
                </a:solidFill>
                <a:latin typeface="Arial"/>
                <a:ea typeface="ＭＳ Ｐゴシック"/>
              </a:rPr>
              <a:t>Bis zu 1.000,- € </a:t>
            </a:r>
            <a:r>
              <a:rPr lang="de-DE" sz="1600" kern="0" dirty="0" smtClean="0">
                <a:solidFill>
                  <a:srgbClr val="1D2D4B"/>
                </a:solidFill>
                <a:latin typeface="Arial"/>
                <a:ea typeface="ＭＳ Ｐゴシック"/>
              </a:rPr>
              <a:t>jährliche Bruttogehaltswertschöpfung </a:t>
            </a:r>
            <a:r>
              <a:rPr lang="de-DE" sz="1600" kern="0" dirty="0">
                <a:solidFill>
                  <a:srgbClr val="1D2D4B"/>
                </a:solidFill>
                <a:latin typeface="Arial"/>
                <a:ea typeface="ＭＳ Ｐゴシック"/>
              </a:rPr>
              <a:t>je Mitarbeiter </a:t>
            </a:r>
            <a:r>
              <a:rPr lang="de-DE" sz="1600" kern="0" dirty="0" smtClean="0">
                <a:solidFill>
                  <a:srgbClr val="1D2D4B"/>
                </a:solidFill>
                <a:latin typeface="Arial"/>
                <a:ea typeface="ＭＳ Ｐゴシック"/>
              </a:rPr>
              <a:t>möglich</a:t>
            </a:r>
          </a:p>
          <a:p>
            <a:pPr marL="341227" indent="-341227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de-DE" sz="1600" kern="0" dirty="0" smtClean="0">
                <a:solidFill>
                  <a:srgbClr val="1D2D4B"/>
                </a:solidFill>
                <a:latin typeface="Arial"/>
                <a:ea typeface="ＭＳ Ｐゴシック"/>
              </a:rPr>
              <a:t>höchste Bedingungsqualität inklusive Maklerservice</a:t>
            </a:r>
            <a:endParaRPr lang="de-DE" sz="1600" kern="0" dirty="0">
              <a:solidFill>
                <a:srgbClr val="1D2D4B"/>
              </a:solidFill>
              <a:latin typeface="Arial"/>
              <a:ea typeface="ＭＳ Ｐゴシック"/>
            </a:endParaRPr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395288" y="188913"/>
            <a:ext cx="8424862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2" tIns="45686" rIns="91372" bIns="45686" anchor="ctr"/>
          <a:lstStyle/>
          <a:p>
            <a:pPr algn="l">
              <a:defRPr/>
            </a:pPr>
            <a:r>
              <a:rPr lang="de-DE" sz="1800" b="1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Privatversicherungs- und Vorsorgemanagement</a:t>
            </a:r>
            <a:endParaRPr lang="de-DE" sz="1800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95288" y="1087439"/>
            <a:ext cx="6985000" cy="36932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28" tIns="45715" rIns="91428" bIns="45715">
            <a:spAutoFit/>
          </a:bodyPr>
          <a:lstStyle/>
          <a:p>
            <a:pPr marL="339548" indent="-339548" defTabSz="911491" eaLnBrk="0" hangingPunct="0">
              <a:spcBef>
                <a:spcPct val="20000"/>
              </a:spcBef>
              <a:defRPr/>
            </a:pPr>
            <a:r>
              <a:rPr lang="de-DE" sz="1800" b="1" kern="0" dirty="0" smtClean="0">
                <a:solidFill>
                  <a:srgbClr val="1D2D4B"/>
                </a:solidFill>
                <a:ea typeface="ＭＳ Ｐゴシック" pitchFamily="34" charset="-128"/>
              </a:rPr>
              <a:t>Konzepte für die Privatversicherungen (Beispiele):</a:t>
            </a:r>
            <a:endParaRPr lang="de-DE" sz="1800" b="1" kern="0" dirty="0">
              <a:solidFill>
                <a:srgbClr val="1D2D4B"/>
              </a:solidFill>
              <a:ea typeface="ＭＳ Ｐゴシック" pitchFamily="34" charset="-128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>
                <a:solidFill>
                  <a:srgbClr val="808080"/>
                </a:solidFill>
              </a:rPr>
              <a:t>Seite </a:t>
            </a:r>
            <a:fld id="{FC4E8DDD-DBDD-48F0-A48A-D28623E41E62}" type="slidenum">
              <a:rPr lang="de-DE" smtClean="0">
                <a:solidFill>
                  <a:srgbClr val="808080"/>
                </a:solidFill>
              </a:rPr>
              <a:pPr>
                <a:defRPr/>
              </a:pPr>
              <a:t>6</a:t>
            </a:fld>
            <a:endParaRPr lang="de-DE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lIns="91294" tIns="45646" rIns="91294" bIns="45646"/>
          <a:lstStyle/>
          <a:p>
            <a:pPr>
              <a:defRPr/>
            </a:pPr>
            <a:r>
              <a:rPr lang="de-DE" dirty="0" smtClean="0"/>
              <a:t>betriebliches Pensionsmanagement</a:t>
            </a:r>
            <a:endParaRPr lang="de-DE" dirty="0"/>
          </a:p>
        </p:txBody>
      </p:sp>
      <p:sp>
        <p:nvSpPr>
          <p:cNvPr id="516114" name="Rectangle 18"/>
          <p:cNvSpPr>
            <a:spLocks noChangeArrowheads="1"/>
          </p:cNvSpPr>
          <p:nvPr/>
        </p:nvSpPr>
        <p:spPr bwMode="auto">
          <a:xfrm>
            <a:off x="320676" y="1012825"/>
            <a:ext cx="6654800" cy="399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17" tIns="45657" rIns="91317" bIns="45657">
            <a:spAutoFit/>
          </a:bodyPr>
          <a:lstStyle/>
          <a:p>
            <a:pPr eaLnBrk="0" hangingPunct="0"/>
            <a:r>
              <a:rPr lang="de-DE" b="1" dirty="0" smtClean="0">
                <a:solidFill>
                  <a:srgbClr val="1D2D4B"/>
                </a:solidFill>
                <a:latin typeface="Arial" pitchFamily="34" charset="0"/>
              </a:rPr>
              <a:t>Nutzen für den AG (Beispiele):</a:t>
            </a:r>
            <a:endParaRPr lang="de-DE" b="1" u="sng" dirty="0" smtClean="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516122" name="Text Box 26"/>
          <p:cNvSpPr txBox="1">
            <a:spLocks noChangeArrowheads="1"/>
          </p:cNvSpPr>
          <p:nvPr/>
        </p:nvSpPr>
        <p:spPr bwMode="auto">
          <a:xfrm>
            <a:off x="3217864" y="1797050"/>
            <a:ext cx="5603875" cy="1109663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lIns="80095" tIns="40048" rIns="80095" bIns="40048"/>
          <a:lstStyle/>
          <a:p>
            <a:pPr defTabSz="801589" eaLnBrk="0" hangingPunct="0">
              <a:spcBef>
                <a:spcPct val="50000"/>
              </a:spcBef>
            </a:pPr>
            <a:r>
              <a:rPr lang="de-DE" sz="1400" b="1" dirty="0" smtClean="0">
                <a:solidFill>
                  <a:srgbClr val="1D2D4B"/>
                </a:solidFill>
                <a:latin typeface="Arial" pitchFamily="34" charset="0"/>
              </a:rPr>
              <a:t>Kosten senken und Liquidität verbessern</a:t>
            </a:r>
          </a:p>
          <a:p>
            <a:pPr marL="400001" lvl="1" indent="-242858" defTabSz="801589" eaLnBrk="0" hangingPunct="0">
              <a:spcBef>
                <a:spcPct val="50000"/>
              </a:spcBef>
              <a:buFontTx/>
              <a:buChar char="•"/>
            </a:pPr>
            <a:r>
              <a:rPr lang="de-DE" sz="1400" dirty="0" smtClean="0">
                <a:solidFill>
                  <a:srgbClr val="1D2D4B"/>
                </a:solidFill>
                <a:latin typeface="Arial" pitchFamily="34" charset="0"/>
              </a:rPr>
              <a:t>Lohnnebenkostenersparnis und Lohn Optierung</a:t>
            </a:r>
          </a:p>
          <a:p>
            <a:pPr marL="400001" lvl="1" indent="-242858" defTabSz="801589" eaLnBrk="0" hangingPunct="0">
              <a:spcBef>
                <a:spcPct val="50000"/>
              </a:spcBef>
              <a:buFontTx/>
              <a:buChar char="•"/>
            </a:pPr>
            <a:r>
              <a:rPr lang="de-DE" sz="1400" dirty="0" smtClean="0">
                <a:solidFill>
                  <a:srgbClr val="1D2D4B"/>
                </a:solidFill>
                <a:latin typeface="Arial" pitchFamily="34" charset="0"/>
              </a:rPr>
              <a:t>Verwaltungskosten vermeiden durch einheitliche Abwicklung</a:t>
            </a:r>
          </a:p>
        </p:txBody>
      </p:sp>
      <p:sp>
        <p:nvSpPr>
          <p:cNvPr id="516123" name="Text Box 27"/>
          <p:cNvSpPr txBox="1">
            <a:spLocks noChangeArrowheads="1"/>
          </p:cNvSpPr>
          <p:nvPr/>
        </p:nvSpPr>
        <p:spPr bwMode="auto">
          <a:xfrm>
            <a:off x="320675" y="1797050"/>
            <a:ext cx="2711450" cy="4113213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lIns="80095" tIns="40048" rIns="80095" bIns="40048"/>
          <a:lstStyle/>
          <a:p>
            <a:pPr marL="152381" indent="-152381" defTabSz="801589" eaLnBrk="0" hangingPunct="0">
              <a:spcBef>
                <a:spcPct val="50000"/>
              </a:spcBef>
            </a:pPr>
            <a:r>
              <a:rPr lang="de-DE" sz="1400" b="1" dirty="0" smtClean="0">
                <a:solidFill>
                  <a:srgbClr val="1D2D4B"/>
                </a:solidFill>
                <a:latin typeface="Arial" pitchFamily="34" charset="0"/>
              </a:rPr>
              <a:t>Risiken vermeiden</a:t>
            </a:r>
          </a:p>
          <a:p>
            <a:pPr marL="152381" indent="-152381" defTabSz="801589" eaLnBrk="0" hangingPunct="0">
              <a:spcBef>
                <a:spcPct val="50000"/>
              </a:spcBef>
              <a:buFontTx/>
              <a:buChar char="•"/>
            </a:pPr>
            <a:r>
              <a:rPr lang="de-DE" sz="1400" dirty="0" err="1" smtClean="0">
                <a:solidFill>
                  <a:srgbClr val="1D2D4B"/>
                </a:solidFill>
                <a:latin typeface="Arial" pitchFamily="34" charset="0"/>
              </a:rPr>
              <a:t>Portabilitäts</a:t>
            </a:r>
            <a:r>
              <a:rPr lang="de-DE" sz="1400" dirty="0" smtClean="0">
                <a:solidFill>
                  <a:srgbClr val="1D2D4B"/>
                </a:solidFill>
                <a:latin typeface="Arial" pitchFamily="34" charset="0"/>
              </a:rPr>
              <a:t>-Service nach Mindestleistungsanforderung</a:t>
            </a:r>
          </a:p>
          <a:p>
            <a:pPr marL="152381" indent="-152381" defTabSz="801589" eaLnBrk="0" hangingPunct="0">
              <a:spcBef>
                <a:spcPct val="50000"/>
              </a:spcBef>
              <a:buFontTx/>
              <a:buChar char="•"/>
            </a:pPr>
            <a:r>
              <a:rPr lang="de-DE" sz="1400" dirty="0" smtClean="0">
                <a:solidFill>
                  <a:srgbClr val="1D2D4B"/>
                </a:solidFill>
                <a:latin typeface="Arial" pitchFamily="34" charset="0"/>
              </a:rPr>
              <a:t>keine Auffüllrisiken durch Versicherungsvertragliches Verfahren (</a:t>
            </a:r>
            <a:r>
              <a:rPr lang="de-DE" sz="1400" dirty="0" err="1" smtClean="0">
                <a:solidFill>
                  <a:srgbClr val="1D2D4B"/>
                </a:solidFill>
                <a:latin typeface="Arial" pitchFamily="34" charset="0"/>
              </a:rPr>
              <a:t>bLZ</a:t>
            </a:r>
            <a:r>
              <a:rPr lang="de-DE" sz="1400" dirty="0" smtClean="0">
                <a:solidFill>
                  <a:srgbClr val="1D2D4B"/>
                </a:solidFill>
                <a:latin typeface="Arial" pitchFamily="34" charset="0"/>
              </a:rPr>
              <a:t>),  „harte“ Bruttobeitragsgarantien (BZM) und  Finanzstarker Anbieter</a:t>
            </a:r>
          </a:p>
          <a:p>
            <a:pPr marL="152381" indent="-152381" defTabSz="801589" eaLnBrk="0" hangingPunct="0">
              <a:spcBef>
                <a:spcPct val="50000"/>
              </a:spcBef>
              <a:buFontTx/>
              <a:buChar char="•"/>
            </a:pPr>
            <a:r>
              <a:rPr lang="de-DE" sz="1400" dirty="0" smtClean="0">
                <a:solidFill>
                  <a:srgbClr val="1D2D4B"/>
                </a:solidFill>
                <a:latin typeface="Arial" pitchFamily="34" charset="0"/>
              </a:rPr>
              <a:t>Rentenanpassungsrisiko finanzieren durch Überschussverwendung, garantierte Rentensteigerung oder BZM</a:t>
            </a:r>
          </a:p>
          <a:p>
            <a:pPr marL="152381" indent="-152381" defTabSz="801589" eaLnBrk="0" hangingPunct="0">
              <a:spcBef>
                <a:spcPct val="50000"/>
              </a:spcBef>
              <a:buFontTx/>
              <a:buChar char="•"/>
            </a:pPr>
            <a:r>
              <a:rPr lang="de-DE" sz="1400" dirty="0" smtClean="0">
                <a:solidFill>
                  <a:srgbClr val="1D2D4B"/>
                </a:solidFill>
                <a:latin typeface="Arial" pitchFamily="34" charset="0"/>
              </a:rPr>
              <a:t>Beratungsdokumentation gegenüber den Mitarbeitern</a:t>
            </a:r>
          </a:p>
        </p:txBody>
      </p:sp>
      <p:sp>
        <p:nvSpPr>
          <p:cNvPr id="516124" name="Text Box 28"/>
          <p:cNvSpPr txBox="1">
            <a:spLocks noChangeArrowheads="1"/>
          </p:cNvSpPr>
          <p:nvPr/>
        </p:nvSpPr>
        <p:spPr bwMode="auto">
          <a:xfrm>
            <a:off x="3217864" y="4603750"/>
            <a:ext cx="5603875" cy="1306513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lIns="80095" tIns="40048" rIns="80095" bIns="40048"/>
          <a:lstStyle/>
          <a:p>
            <a:pPr defTabSz="801589" eaLnBrk="0" hangingPunct="0">
              <a:spcBef>
                <a:spcPct val="50000"/>
              </a:spcBef>
            </a:pPr>
            <a:r>
              <a:rPr lang="de-DE" sz="1400" b="1" dirty="0" smtClean="0">
                <a:solidFill>
                  <a:srgbClr val="1D2D4B"/>
                </a:solidFill>
                <a:latin typeface="Arial" pitchFamily="34" charset="0"/>
              </a:rPr>
              <a:t>Arbeitsplatzattraktivität steigern</a:t>
            </a:r>
          </a:p>
          <a:p>
            <a:pPr marL="400001" lvl="1" indent="-242858" defTabSz="801589" eaLnBrk="0" hangingPunct="0">
              <a:spcBef>
                <a:spcPct val="50000"/>
              </a:spcBef>
              <a:buFontTx/>
              <a:buChar char="•"/>
            </a:pPr>
            <a:r>
              <a:rPr lang="de-DE" sz="1400" dirty="0" smtClean="0">
                <a:solidFill>
                  <a:srgbClr val="1D2D4B"/>
                </a:solidFill>
                <a:latin typeface="Arial" pitchFamily="34" charset="0"/>
              </a:rPr>
              <a:t>Mitarbeiterbindungsinstrument generell und Attraktivität des Angebotes detailliert</a:t>
            </a:r>
          </a:p>
          <a:p>
            <a:pPr marL="400001" lvl="1" indent="-242858" defTabSz="801589" eaLnBrk="0" hangingPunct="0">
              <a:spcBef>
                <a:spcPct val="50000"/>
              </a:spcBef>
              <a:buFontTx/>
              <a:buChar char="•"/>
            </a:pPr>
            <a:r>
              <a:rPr lang="de-DE" sz="1400" dirty="0" smtClean="0">
                <a:solidFill>
                  <a:srgbClr val="1D2D4B"/>
                </a:solidFill>
                <a:latin typeface="Arial" pitchFamily="34" charset="0"/>
              </a:rPr>
              <a:t>Arbeitgeber finanzierte Modelle mit </a:t>
            </a:r>
            <a:r>
              <a:rPr lang="de-DE" sz="1400" dirty="0" err="1" smtClean="0">
                <a:solidFill>
                  <a:srgbClr val="1D2D4B"/>
                </a:solidFill>
                <a:latin typeface="Arial" pitchFamily="34" charset="0"/>
              </a:rPr>
              <a:t>Unverfallbarkeitsfristen</a:t>
            </a:r>
            <a:endParaRPr lang="de-DE" sz="1400" dirty="0" smtClean="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516125" name="Text Box 29"/>
          <p:cNvSpPr txBox="1">
            <a:spLocks noChangeArrowheads="1"/>
          </p:cNvSpPr>
          <p:nvPr/>
        </p:nvSpPr>
        <p:spPr bwMode="auto">
          <a:xfrm>
            <a:off x="3217864" y="3036888"/>
            <a:ext cx="5603875" cy="1436687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lIns="80095" tIns="40048" rIns="80095" bIns="40048"/>
          <a:lstStyle/>
          <a:p>
            <a:pPr defTabSz="801589" eaLnBrk="0" hangingPunct="0">
              <a:spcBef>
                <a:spcPct val="50000"/>
              </a:spcBef>
            </a:pPr>
            <a:r>
              <a:rPr lang="de-DE" sz="1400" b="1" dirty="0" smtClean="0">
                <a:solidFill>
                  <a:srgbClr val="1D2D4B"/>
                </a:solidFill>
                <a:latin typeface="Arial" pitchFamily="34" charset="0"/>
              </a:rPr>
              <a:t>Verwaltungskosten vermeiden und den Aufwand delegieren</a:t>
            </a:r>
          </a:p>
          <a:p>
            <a:pPr marL="400001" lvl="1" indent="-242858" defTabSz="801589" eaLnBrk="0" hangingPunct="0">
              <a:spcBef>
                <a:spcPct val="50000"/>
              </a:spcBef>
              <a:buFontTx/>
              <a:buChar char="•"/>
            </a:pPr>
            <a:r>
              <a:rPr lang="de-DE" sz="1400" dirty="0" smtClean="0">
                <a:solidFill>
                  <a:srgbClr val="1D2D4B"/>
                </a:solidFill>
                <a:latin typeface="Arial" pitchFamily="34" charset="0"/>
              </a:rPr>
              <a:t>Maklerauftrag Servicenetzwerk</a:t>
            </a:r>
          </a:p>
          <a:p>
            <a:pPr marL="400001" lvl="1" indent="-242858" defTabSz="801589" eaLnBrk="0" hangingPunct="0">
              <a:spcBef>
                <a:spcPct val="50000"/>
              </a:spcBef>
              <a:buFontTx/>
              <a:buChar char="•"/>
            </a:pPr>
            <a:r>
              <a:rPr lang="de-DE" sz="1400" dirty="0" smtClean="0">
                <a:solidFill>
                  <a:srgbClr val="1D2D4B"/>
                </a:solidFill>
                <a:latin typeface="Arial" pitchFamily="34" charset="0"/>
              </a:rPr>
              <a:t>Abwicklungskosten der Deckungskapitalübertragung vermeiden </a:t>
            </a:r>
          </a:p>
          <a:p>
            <a:pPr marL="400001" lvl="1" indent="-242858" defTabSz="801589" eaLnBrk="0" hangingPunct="0">
              <a:spcBef>
                <a:spcPct val="50000"/>
              </a:spcBef>
              <a:buFontTx/>
              <a:buChar char="•"/>
            </a:pPr>
            <a:r>
              <a:rPr lang="de-DE" sz="1400" dirty="0" smtClean="0">
                <a:solidFill>
                  <a:srgbClr val="1D2D4B"/>
                </a:solidFill>
                <a:latin typeface="Arial" pitchFamily="34" charset="0"/>
              </a:rPr>
              <a:t>Aufzeichnungs- und Mitteilungspflichten organisieren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808080"/>
                </a:solidFill>
              </a:rPr>
              <a:t>Seite </a:t>
            </a:r>
            <a:fld id="{FC4E8DDD-DBDD-48F0-A48A-D28623E41E62}" type="slidenum">
              <a:rPr lang="de-DE" smtClean="0">
                <a:solidFill>
                  <a:srgbClr val="808080"/>
                </a:solidFill>
              </a:rPr>
              <a:pPr>
                <a:defRPr/>
              </a:pPr>
              <a:t>7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6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6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6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6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16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6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6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16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6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16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16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6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6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6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16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16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16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6114" grpId="0"/>
      <p:bldP spid="516122" grpId="0" animBg="1"/>
      <p:bldP spid="516123" grpId="0" animBg="1"/>
      <p:bldP spid="516124" grpId="0" animBg="1"/>
      <p:bldP spid="5161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lIns="91306" tIns="45652" rIns="91306" bIns="45652"/>
          <a:lstStyle/>
          <a:p>
            <a:pPr eaLnBrk="1" hangingPunct="1"/>
            <a:r>
              <a:rPr lang="de-DE" smtClean="0">
                <a:latin typeface="Arial (TT) Bold" charset="0"/>
              </a:rPr>
              <a:t>Ü</a:t>
            </a:r>
            <a:r>
              <a:rPr lang="de-DE" smtClean="0"/>
              <a:t>bersicht </a:t>
            </a:r>
            <a:r>
              <a:rPr lang="de-DE" smtClean="0">
                <a:latin typeface="Arial (TT) Bold" charset="0"/>
              </a:rPr>
              <a:t>ü</a:t>
            </a:r>
            <a:r>
              <a:rPr lang="de-DE" smtClean="0"/>
              <a:t>ber die Durchf</a:t>
            </a:r>
            <a:r>
              <a:rPr lang="de-DE" smtClean="0">
                <a:latin typeface="Arial (TT) Bold" charset="0"/>
              </a:rPr>
              <a:t>ü</a:t>
            </a:r>
            <a:r>
              <a:rPr lang="de-DE" smtClean="0"/>
              <a:t>hrungswege 2013</a:t>
            </a:r>
          </a:p>
        </p:txBody>
      </p:sp>
      <p:sp>
        <p:nvSpPr>
          <p:cNvPr id="783363" name="Rectangle 3"/>
          <p:cNvSpPr>
            <a:spLocks noChangeArrowheads="1"/>
          </p:cNvSpPr>
          <p:nvPr/>
        </p:nvSpPr>
        <p:spPr bwMode="auto">
          <a:xfrm>
            <a:off x="7851775" y="5175250"/>
            <a:ext cx="1292225" cy="788988"/>
          </a:xfrm>
          <a:prstGeom prst="rect">
            <a:avLst/>
          </a:prstGeom>
          <a:noFill/>
          <a:ln w="9525">
            <a:solidFill>
              <a:srgbClr val="1D2D4B"/>
            </a:solidFill>
            <a:miter lim="800000"/>
            <a:headEnd/>
            <a:tailEnd/>
          </a:ln>
        </p:spPr>
        <p:txBody>
          <a:bodyPr lIns="91249" tIns="45623" rIns="91249" bIns="45623"/>
          <a:lstStyle/>
          <a:p>
            <a:pPr algn="l" defTabSz="801688">
              <a:spcBef>
                <a:spcPct val="20000"/>
              </a:spcBef>
            </a:pPr>
            <a:r>
              <a:rPr lang="de-DE" sz="600"/>
              <a:t>Steuerbilanz Auswirkungen, PSV Pflicht freier Anlagewahl und Verwaltungsaufwand</a:t>
            </a:r>
          </a:p>
        </p:txBody>
      </p:sp>
      <p:sp>
        <p:nvSpPr>
          <p:cNvPr id="783364" name="Rectangle 4"/>
          <p:cNvSpPr>
            <a:spLocks noChangeArrowheads="1"/>
          </p:cNvSpPr>
          <p:nvPr/>
        </p:nvSpPr>
        <p:spPr bwMode="auto">
          <a:xfrm>
            <a:off x="6523038" y="5175250"/>
            <a:ext cx="1328737" cy="788988"/>
          </a:xfrm>
          <a:prstGeom prst="rect">
            <a:avLst/>
          </a:prstGeom>
          <a:noFill/>
          <a:ln w="9525">
            <a:solidFill>
              <a:srgbClr val="1D2D4B"/>
            </a:solidFill>
            <a:miter lim="800000"/>
            <a:headEnd/>
            <a:tailEnd/>
          </a:ln>
        </p:spPr>
        <p:txBody>
          <a:bodyPr lIns="91249" tIns="45623" rIns="91249" bIns="45623"/>
          <a:lstStyle/>
          <a:p>
            <a:pPr algn="l" defTabSz="801688">
              <a:spcBef>
                <a:spcPct val="20000"/>
              </a:spcBef>
            </a:pPr>
            <a:r>
              <a:rPr lang="de-DE" sz="600"/>
              <a:t>Ohne Einschränkung</a:t>
            </a:r>
          </a:p>
          <a:p>
            <a:pPr algn="l" defTabSz="801688">
              <a:spcBef>
                <a:spcPct val="20000"/>
              </a:spcBef>
            </a:pPr>
            <a:r>
              <a:rPr lang="de-DE" sz="600"/>
              <a:t>mit Fünftelregelung</a:t>
            </a:r>
          </a:p>
        </p:txBody>
      </p:sp>
      <p:sp>
        <p:nvSpPr>
          <p:cNvPr id="783365" name="Rectangle 5"/>
          <p:cNvSpPr>
            <a:spLocks noChangeArrowheads="1"/>
          </p:cNvSpPr>
          <p:nvPr/>
        </p:nvSpPr>
        <p:spPr bwMode="auto">
          <a:xfrm>
            <a:off x="5195888" y="5175250"/>
            <a:ext cx="1327150" cy="788988"/>
          </a:xfrm>
          <a:prstGeom prst="rect">
            <a:avLst/>
          </a:prstGeom>
          <a:solidFill>
            <a:srgbClr val="DDDDDD"/>
          </a:solidFill>
          <a:ln w="9525">
            <a:solidFill>
              <a:srgbClr val="1D2D4B"/>
            </a:solidFill>
            <a:miter lim="800000"/>
            <a:headEnd/>
            <a:tailEnd/>
          </a:ln>
        </p:spPr>
        <p:txBody>
          <a:bodyPr lIns="91249" tIns="45623" rIns="91249" bIns="45623"/>
          <a:lstStyle/>
          <a:p>
            <a:pPr algn="l" defTabSz="801688">
              <a:spcBef>
                <a:spcPct val="20000"/>
              </a:spcBef>
            </a:pPr>
            <a:r>
              <a:rPr lang="de-DE" sz="600"/>
              <a:t>Einkünfte aus Nichtselbständiger Arbeit</a:t>
            </a:r>
          </a:p>
          <a:p>
            <a:pPr algn="l" defTabSz="801688">
              <a:spcBef>
                <a:spcPct val="20000"/>
              </a:spcBef>
            </a:pPr>
            <a:r>
              <a:rPr lang="de-DE" sz="600"/>
              <a:t>(altersabhängig gestaffelte Freibeträge) </a:t>
            </a:r>
          </a:p>
          <a:p>
            <a:pPr algn="l" defTabSz="801688">
              <a:spcBef>
                <a:spcPct val="20000"/>
              </a:spcBef>
            </a:pPr>
            <a:r>
              <a:rPr lang="de-DE" sz="600"/>
              <a:t>Volle KV und PV Pflicht ab 1/20tel der Bezugsgröße (120-fach Kapital)</a:t>
            </a:r>
          </a:p>
          <a:p>
            <a:pPr algn="l" defTabSz="801688">
              <a:spcBef>
                <a:spcPct val="20000"/>
              </a:spcBef>
            </a:pPr>
            <a:endParaRPr lang="de-DE" sz="600"/>
          </a:p>
          <a:p>
            <a:pPr algn="l" defTabSz="801688">
              <a:spcBef>
                <a:spcPct val="20000"/>
              </a:spcBef>
            </a:pPr>
            <a:endParaRPr lang="de-DE" sz="600"/>
          </a:p>
        </p:txBody>
      </p:sp>
      <p:sp>
        <p:nvSpPr>
          <p:cNvPr id="783366" name="Rectangle 6"/>
          <p:cNvSpPr>
            <a:spLocks noChangeArrowheads="1"/>
          </p:cNvSpPr>
          <p:nvPr/>
        </p:nvSpPr>
        <p:spPr bwMode="auto">
          <a:xfrm>
            <a:off x="3870325" y="5175250"/>
            <a:ext cx="1325563" cy="788988"/>
          </a:xfrm>
          <a:prstGeom prst="rect">
            <a:avLst/>
          </a:prstGeom>
          <a:noFill/>
          <a:ln w="9525">
            <a:solidFill>
              <a:srgbClr val="1D2D4B"/>
            </a:solidFill>
            <a:miter lim="800000"/>
            <a:headEnd/>
            <a:tailEnd/>
          </a:ln>
        </p:spPr>
        <p:txBody>
          <a:bodyPr lIns="91249" tIns="45623" rIns="91249" bIns="45623"/>
          <a:lstStyle/>
          <a:p>
            <a:pPr algn="l" defTabSz="801688">
              <a:spcBef>
                <a:spcPct val="20000"/>
              </a:spcBef>
            </a:pPr>
            <a:r>
              <a:rPr lang="de-DE" sz="600"/>
              <a:t>Nein</a:t>
            </a:r>
          </a:p>
        </p:txBody>
      </p:sp>
      <p:sp>
        <p:nvSpPr>
          <p:cNvPr id="783367" name="Rectangle 7"/>
          <p:cNvSpPr>
            <a:spLocks noChangeArrowheads="1"/>
          </p:cNvSpPr>
          <p:nvPr/>
        </p:nvSpPr>
        <p:spPr bwMode="auto">
          <a:xfrm>
            <a:off x="2484438" y="5175250"/>
            <a:ext cx="1385887" cy="788988"/>
          </a:xfrm>
          <a:prstGeom prst="rect">
            <a:avLst/>
          </a:prstGeom>
          <a:solidFill>
            <a:srgbClr val="DDDDDD"/>
          </a:solidFill>
          <a:ln w="9525">
            <a:solidFill>
              <a:srgbClr val="1D2D4B"/>
            </a:solidFill>
            <a:miter lim="800000"/>
            <a:headEnd/>
            <a:tailEnd/>
          </a:ln>
        </p:spPr>
        <p:txBody>
          <a:bodyPr lIns="91249" tIns="45623" rIns="91249" bIns="45623"/>
          <a:lstStyle/>
          <a:p>
            <a:pPr algn="l" defTabSz="801688">
              <a:spcBef>
                <a:spcPct val="20000"/>
              </a:spcBef>
            </a:pPr>
            <a:r>
              <a:rPr lang="de-DE" sz="600"/>
              <a:t>Unbegrenzt</a:t>
            </a:r>
          </a:p>
          <a:p>
            <a:pPr algn="l" defTabSz="801688">
              <a:spcBef>
                <a:spcPct val="20000"/>
              </a:spcBef>
            </a:pPr>
            <a:endParaRPr lang="de-DE" sz="600"/>
          </a:p>
          <a:p>
            <a:pPr algn="l" defTabSz="801688">
              <a:spcBef>
                <a:spcPct val="20000"/>
              </a:spcBef>
            </a:pPr>
            <a:r>
              <a:rPr lang="de-DE" sz="600"/>
              <a:t>Entgeltumwandlung maximal 2.784,- €</a:t>
            </a:r>
          </a:p>
          <a:p>
            <a:pPr algn="l" defTabSz="801688">
              <a:spcBef>
                <a:spcPct val="20000"/>
              </a:spcBef>
            </a:pPr>
            <a:endParaRPr lang="de-DE" sz="600"/>
          </a:p>
        </p:txBody>
      </p:sp>
      <p:sp>
        <p:nvSpPr>
          <p:cNvPr id="783368" name="Rectangle 8"/>
          <p:cNvSpPr>
            <a:spLocks noChangeArrowheads="1"/>
          </p:cNvSpPr>
          <p:nvPr/>
        </p:nvSpPr>
        <p:spPr bwMode="auto">
          <a:xfrm>
            <a:off x="1258888" y="5175250"/>
            <a:ext cx="1225550" cy="788988"/>
          </a:xfrm>
          <a:prstGeom prst="rect">
            <a:avLst/>
          </a:prstGeom>
          <a:noFill/>
          <a:ln w="9525">
            <a:solidFill>
              <a:srgbClr val="1D2D4B"/>
            </a:solidFill>
            <a:miter lim="800000"/>
            <a:headEnd/>
            <a:tailEnd/>
          </a:ln>
        </p:spPr>
        <p:txBody>
          <a:bodyPr lIns="91249" tIns="45623" rIns="91249" bIns="45623"/>
          <a:lstStyle/>
          <a:p>
            <a:pPr algn="l" defTabSz="801688">
              <a:spcBef>
                <a:spcPct val="20000"/>
              </a:spcBef>
            </a:pPr>
            <a:r>
              <a:rPr lang="de-DE" sz="600"/>
              <a:t>unbegrenzt</a:t>
            </a:r>
          </a:p>
        </p:txBody>
      </p:sp>
      <p:sp>
        <p:nvSpPr>
          <p:cNvPr id="783369" name="Rectangle 9"/>
          <p:cNvSpPr>
            <a:spLocks noChangeArrowheads="1"/>
          </p:cNvSpPr>
          <p:nvPr/>
        </p:nvSpPr>
        <p:spPr bwMode="auto">
          <a:xfrm>
            <a:off x="7851775" y="4260850"/>
            <a:ext cx="1292225" cy="917575"/>
          </a:xfrm>
          <a:prstGeom prst="rect">
            <a:avLst/>
          </a:prstGeom>
          <a:noFill/>
          <a:ln w="9525">
            <a:solidFill>
              <a:srgbClr val="1D2D4B"/>
            </a:solidFill>
            <a:miter lim="800000"/>
            <a:headEnd/>
            <a:tailEnd/>
          </a:ln>
        </p:spPr>
        <p:txBody>
          <a:bodyPr lIns="91249" tIns="45623" rIns="91249" bIns="45623"/>
          <a:lstStyle/>
          <a:p>
            <a:pPr algn="l" defTabSz="801688">
              <a:spcBef>
                <a:spcPct val="20000"/>
              </a:spcBef>
            </a:pPr>
            <a:r>
              <a:rPr lang="de-DE" sz="600"/>
              <a:t>Steuerbilanz neutral, PSV Pflicht und ausgegliederte Verwaltung</a:t>
            </a:r>
          </a:p>
        </p:txBody>
      </p:sp>
      <p:sp>
        <p:nvSpPr>
          <p:cNvPr id="783370" name="Rectangle 10"/>
          <p:cNvSpPr>
            <a:spLocks noChangeArrowheads="1"/>
          </p:cNvSpPr>
          <p:nvPr/>
        </p:nvSpPr>
        <p:spPr bwMode="auto">
          <a:xfrm>
            <a:off x="6519863" y="4264025"/>
            <a:ext cx="1331912" cy="911225"/>
          </a:xfrm>
          <a:prstGeom prst="rect">
            <a:avLst/>
          </a:prstGeom>
          <a:noFill/>
          <a:ln w="9525">
            <a:solidFill>
              <a:srgbClr val="1D2D4B"/>
            </a:solidFill>
            <a:miter lim="800000"/>
            <a:headEnd/>
            <a:tailEnd/>
          </a:ln>
        </p:spPr>
        <p:txBody>
          <a:bodyPr lIns="91249" tIns="45623" rIns="91249" bIns="45623"/>
          <a:lstStyle/>
          <a:p>
            <a:pPr algn="l" defTabSz="801688">
              <a:spcBef>
                <a:spcPct val="20000"/>
              </a:spcBef>
            </a:pPr>
            <a:r>
              <a:rPr lang="de-DE" sz="600"/>
              <a:t>Ohne Einschränkung mit Fünftelregelung</a:t>
            </a:r>
          </a:p>
        </p:txBody>
      </p:sp>
      <p:sp>
        <p:nvSpPr>
          <p:cNvPr id="783371" name="Rectangle 11"/>
          <p:cNvSpPr>
            <a:spLocks noChangeArrowheads="1"/>
          </p:cNvSpPr>
          <p:nvPr/>
        </p:nvSpPr>
        <p:spPr bwMode="auto">
          <a:xfrm>
            <a:off x="5192713" y="4264025"/>
            <a:ext cx="1328737" cy="911225"/>
          </a:xfrm>
          <a:prstGeom prst="rect">
            <a:avLst/>
          </a:prstGeom>
          <a:solidFill>
            <a:srgbClr val="DDDDDD"/>
          </a:solidFill>
          <a:ln w="9525">
            <a:solidFill>
              <a:srgbClr val="1D2D4B"/>
            </a:solidFill>
            <a:miter lim="800000"/>
            <a:headEnd/>
            <a:tailEnd/>
          </a:ln>
        </p:spPr>
        <p:txBody>
          <a:bodyPr lIns="91249" tIns="45623" rIns="91249" bIns="45623"/>
          <a:lstStyle/>
          <a:p>
            <a:pPr algn="l" defTabSz="801688">
              <a:spcBef>
                <a:spcPct val="20000"/>
              </a:spcBef>
            </a:pPr>
            <a:r>
              <a:rPr lang="de-DE" sz="600"/>
              <a:t>Einkünfte aus Nichtselbständiger Arbeit</a:t>
            </a:r>
          </a:p>
          <a:p>
            <a:pPr algn="l" defTabSz="801688">
              <a:spcBef>
                <a:spcPct val="20000"/>
              </a:spcBef>
            </a:pPr>
            <a:r>
              <a:rPr lang="de-DE" sz="600"/>
              <a:t>(altersabhängig gestaffelte Freibeträge) </a:t>
            </a:r>
          </a:p>
          <a:p>
            <a:pPr algn="l" defTabSz="801688">
              <a:spcBef>
                <a:spcPct val="20000"/>
              </a:spcBef>
            </a:pPr>
            <a:endParaRPr lang="de-DE" sz="600"/>
          </a:p>
          <a:p>
            <a:pPr algn="l" defTabSz="801688">
              <a:spcBef>
                <a:spcPct val="20000"/>
              </a:spcBef>
            </a:pPr>
            <a:r>
              <a:rPr lang="de-DE" sz="600"/>
              <a:t>Volle KV und PV Pflicht ab 1/20tel der Bezugsgröße (120-fach Kapital)</a:t>
            </a:r>
          </a:p>
          <a:p>
            <a:pPr algn="l" defTabSz="801688">
              <a:spcBef>
                <a:spcPct val="20000"/>
              </a:spcBef>
            </a:pPr>
            <a:endParaRPr lang="de-DE" sz="600"/>
          </a:p>
          <a:p>
            <a:pPr algn="l" defTabSz="801688">
              <a:spcBef>
                <a:spcPct val="20000"/>
              </a:spcBef>
            </a:pPr>
            <a:endParaRPr lang="de-DE" sz="600"/>
          </a:p>
        </p:txBody>
      </p:sp>
      <p:sp>
        <p:nvSpPr>
          <p:cNvPr id="783372" name="Rectangle 12"/>
          <p:cNvSpPr>
            <a:spLocks noChangeArrowheads="1"/>
          </p:cNvSpPr>
          <p:nvPr/>
        </p:nvSpPr>
        <p:spPr bwMode="auto">
          <a:xfrm>
            <a:off x="3870325" y="4264025"/>
            <a:ext cx="1325563" cy="911225"/>
          </a:xfrm>
          <a:prstGeom prst="rect">
            <a:avLst/>
          </a:prstGeom>
          <a:noFill/>
          <a:ln w="9525">
            <a:solidFill>
              <a:srgbClr val="1D2D4B"/>
            </a:solidFill>
            <a:miter lim="800000"/>
            <a:headEnd/>
            <a:tailEnd/>
          </a:ln>
        </p:spPr>
        <p:txBody>
          <a:bodyPr lIns="91249" tIns="45623" rIns="91249" bIns="45623"/>
          <a:lstStyle/>
          <a:p>
            <a:pPr algn="l" defTabSz="801688">
              <a:spcBef>
                <a:spcPct val="20000"/>
              </a:spcBef>
            </a:pPr>
            <a:r>
              <a:rPr lang="de-DE" sz="600"/>
              <a:t>Nein</a:t>
            </a:r>
          </a:p>
        </p:txBody>
      </p:sp>
      <p:sp>
        <p:nvSpPr>
          <p:cNvPr id="783373" name="Rectangle 13"/>
          <p:cNvSpPr>
            <a:spLocks noChangeArrowheads="1"/>
          </p:cNvSpPr>
          <p:nvPr/>
        </p:nvSpPr>
        <p:spPr bwMode="auto">
          <a:xfrm>
            <a:off x="2484438" y="4264025"/>
            <a:ext cx="1385887" cy="911225"/>
          </a:xfrm>
          <a:prstGeom prst="rect">
            <a:avLst/>
          </a:prstGeom>
          <a:solidFill>
            <a:srgbClr val="DDDDDD"/>
          </a:solidFill>
          <a:ln w="9525">
            <a:solidFill>
              <a:srgbClr val="1D2D4B"/>
            </a:solidFill>
            <a:miter lim="800000"/>
            <a:headEnd/>
            <a:tailEnd/>
          </a:ln>
        </p:spPr>
        <p:txBody>
          <a:bodyPr lIns="89811" tIns="46701" rIns="89811" bIns="46701"/>
          <a:lstStyle/>
          <a:p>
            <a:pPr algn="l" defTabSz="801688">
              <a:spcBef>
                <a:spcPct val="20000"/>
              </a:spcBef>
            </a:pPr>
            <a:r>
              <a:rPr lang="de-DE" sz="600"/>
              <a:t>Unbegrenzt</a:t>
            </a:r>
          </a:p>
          <a:p>
            <a:pPr algn="l" defTabSz="801688">
              <a:spcBef>
                <a:spcPct val="20000"/>
              </a:spcBef>
            </a:pPr>
            <a:endParaRPr lang="de-DE" sz="600"/>
          </a:p>
          <a:p>
            <a:pPr algn="l" defTabSz="801688">
              <a:spcBef>
                <a:spcPct val="20000"/>
              </a:spcBef>
            </a:pPr>
            <a:r>
              <a:rPr lang="de-DE" sz="600"/>
              <a:t>Entgeltumwandlung maximal 2.784,- €</a:t>
            </a:r>
          </a:p>
        </p:txBody>
      </p:sp>
      <p:sp>
        <p:nvSpPr>
          <p:cNvPr id="783374" name="Rectangle 14"/>
          <p:cNvSpPr>
            <a:spLocks noChangeArrowheads="1"/>
          </p:cNvSpPr>
          <p:nvPr/>
        </p:nvSpPr>
        <p:spPr bwMode="auto">
          <a:xfrm>
            <a:off x="1258888" y="4264025"/>
            <a:ext cx="1225550" cy="911225"/>
          </a:xfrm>
          <a:prstGeom prst="rect">
            <a:avLst/>
          </a:prstGeom>
          <a:noFill/>
          <a:ln w="9525">
            <a:solidFill>
              <a:srgbClr val="1D2D4B"/>
            </a:solidFill>
            <a:miter lim="800000"/>
            <a:headEnd/>
            <a:tailEnd/>
          </a:ln>
        </p:spPr>
        <p:txBody>
          <a:bodyPr lIns="91249" tIns="45623" rIns="91249" bIns="45623"/>
          <a:lstStyle/>
          <a:p>
            <a:pPr algn="l" defTabSz="801688">
              <a:spcBef>
                <a:spcPct val="20000"/>
              </a:spcBef>
            </a:pPr>
            <a:r>
              <a:rPr lang="de-DE" sz="600"/>
              <a:t>unbegrenzt</a:t>
            </a:r>
          </a:p>
        </p:txBody>
      </p:sp>
      <p:sp>
        <p:nvSpPr>
          <p:cNvPr id="783375" name="Rectangle 15"/>
          <p:cNvSpPr>
            <a:spLocks noChangeArrowheads="1"/>
          </p:cNvSpPr>
          <p:nvPr/>
        </p:nvSpPr>
        <p:spPr bwMode="auto">
          <a:xfrm>
            <a:off x="7848600" y="3294063"/>
            <a:ext cx="1295400" cy="969962"/>
          </a:xfrm>
          <a:prstGeom prst="rect">
            <a:avLst/>
          </a:prstGeom>
          <a:noFill/>
          <a:ln w="9525">
            <a:solidFill>
              <a:srgbClr val="1D2D4B"/>
            </a:solidFill>
            <a:miter lim="800000"/>
            <a:headEnd/>
            <a:tailEnd/>
          </a:ln>
        </p:spPr>
        <p:txBody>
          <a:bodyPr lIns="91249" tIns="45623" rIns="91249" bIns="45623"/>
          <a:lstStyle/>
          <a:p>
            <a:pPr algn="l" defTabSz="801688">
              <a:spcBef>
                <a:spcPct val="20000"/>
              </a:spcBef>
            </a:pPr>
            <a:r>
              <a:rPr lang="de-DE" sz="600"/>
              <a:t>Stark eingeschränkte Tarifauswahl, PSV Pflicht (1/5tel) und Rechtsanspruch auf Portabilität</a:t>
            </a:r>
          </a:p>
        </p:txBody>
      </p:sp>
      <p:sp>
        <p:nvSpPr>
          <p:cNvPr id="783376" name="Rectangle 16"/>
          <p:cNvSpPr>
            <a:spLocks noChangeArrowheads="1"/>
          </p:cNvSpPr>
          <p:nvPr/>
        </p:nvSpPr>
        <p:spPr bwMode="auto">
          <a:xfrm>
            <a:off x="6526213" y="3294063"/>
            <a:ext cx="1320800" cy="969962"/>
          </a:xfrm>
          <a:prstGeom prst="rect">
            <a:avLst/>
          </a:prstGeom>
          <a:noFill/>
          <a:ln w="9525">
            <a:solidFill>
              <a:srgbClr val="1D2D4B"/>
            </a:solidFill>
            <a:miter lim="800000"/>
            <a:headEnd/>
            <a:tailEnd/>
          </a:ln>
        </p:spPr>
        <p:txBody>
          <a:bodyPr lIns="91249" tIns="45623" rIns="91249" bIns="45623"/>
          <a:lstStyle/>
          <a:p>
            <a:pPr algn="l" defTabSz="801688">
              <a:spcBef>
                <a:spcPct val="20000"/>
              </a:spcBef>
            </a:pPr>
            <a:r>
              <a:rPr lang="de-DE" sz="600"/>
              <a:t>Nein, nur Teilkapitalwahlrecht maximal 30%</a:t>
            </a:r>
          </a:p>
        </p:txBody>
      </p:sp>
      <p:sp>
        <p:nvSpPr>
          <p:cNvPr id="783377" name="Rectangle 17"/>
          <p:cNvSpPr>
            <a:spLocks noChangeArrowheads="1"/>
          </p:cNvSpPr>
          <p:nvPr/>
        </p:nvSpPr>
        <p:spPr bwMode="auto">
          <a:xfrm>
            <a:off x="5192713" y="3294063"/>
            <a:ext cx="1333500" cy="969962"/>
          </a:xfrm>
          <a:prstGeom prst="rect">
            <a:avLst/>
          </a:prstGeom>
          <a:noFill/>
          <a:ln w="9525">
            <a:solidFill>
              <a:srgbClr val="1D2D4B"/>
            </a:solidFill>
            <a:miter lim="800000"/>
            <a:headEnd/>
            <a:tailEnd/>
          </a:ln>
        </p:spPr>
        <p:txBody>
          <a:bodyPr lIns="91249" tIns="45623" rIns="91249" bIns="45623"/>
          <a:lstStyle/>
          <a:p>
            <a:pPr algn="l" defTabSz="801688">
              <a:spcBef>
                <a:spcPct val="20000"/>
              </a:spcBef>
            </a:pPr>
            <a:r>
              <a:rPr lang="de-DE" sz="600"/>
              <a:t>Nachgelagert als sonstiges Einkommen</a:t>
            </a:r>
          </a:p>
          <a:p>
            <a:pPr algn="l" defTabSz="801688">
              <a:spcBef>
                <a:spcPct val="20000"/>
              </a:spcBef>
            </a:pPr>
            <a:endParaRPr lang="de-DE" sz="600"/>
          </a:p>
          <a:p>
            <a:pPr algn="l" defTabSz="801688">
              <a:spcBef>
                <a:spcPct val="20000"/>
              </a:spcBef>
            </a:pPr>
            <a:endParaRPr lang="de-DE" sz="600"/>
          </a:p>
          <a:p>
            <a:pPr algn="l" defTabSz="801688">
              <a:spcBef>
                <a:spcPct val="20000"/>
              </a:spcBef>
            </a:pPr>
            <a:endParaRPr lang="de-DE" sz="600"/>
          </a:p>
          <a:p>
            <a:pPr algn="l" defTabSz="801688">
              <a:spcBef>
                <a:spcPct val="20000"/>
              </a:spcBef>
            </a:pPr>
            <a:r>
              <a:rPr lang="de-DE" sz="600"/>
              <a:t>Volle KV und PV Pflicht ab 1/20tel der Bezugsgröße (120-fach Kapital)</a:t>
            </a:r>
          </a:p>
          <a:p>
            <a:pPr algn="l" defTabSz="801688">
              <a:spcBef>
                <a:spcPct val="20000"/>
              </a:spcBef>
            </a:pPr>
            <a:endParaRPr lang="de-DE" sz="600"/>
          </a:p>
          <a:p>
            <a:pPr algn="l" defTabSz="801688">
              <a:spcBef>
                <a:spcPct val="20000"/>
              </a:spcBef>
            </a:pPr>
            <a:endParaRPr lang="de-DE" sz="600"/>
          </a:p>
          <a:p>
            <a:pPr algn="l" defTabSz="801688">
              <a:spcBef>
                <a:spcPct val="20000"/>
              </a:spcBef>
            </a:pPr>
            <a:endParaRPr lang="de-DE" sz="600"/>
          </a:p>
        </p:txBody>
      </p:sp>
      <p:sp>
        <p:nvSpPr>
          <p:cNvPr id="783378" name="Rectangle 18"/>
          <p:cNvSpPr>
            <a:spLocks noChangeArrowheads="1"/>
          </p:cNvSpPr>
          <p:nvPr/>
        </p:nvSpPr>
        <p:spPr bwMode="auto">
          <a:xfrm>
            <a:off x="3870325" y="3297238"/>
            <a:ext cx="1327150" cy="966787"/>
          </a:xfrm>
          <a:prstGeom prst="rect">
            <a:avLst/>
          </a:prstGeom>
          <a:noFill/>
          <a:ln w="9525">
            <a:solidFill>
              <a:srgbClr val="1D2D4B"/>
            </a:solidFill>
            <a:miter lim="800000"/>
            <a:headEnd/>
            <a:tailEnd/>
          </a:ln>
        </p:spPr>
        <p:txBody>
          <a:bodyPr lIns="91249" tIns="45623" rIns="91249" bIns="45623"/>
          <a:lstStyle/>
          <a:p>
            <a:pPr algn="l" defTabSz="801688">
              <a:spcBef>
                <a:spcPct val="20000"/>
              </a:spcBef>
            </a:pPr>
            <a:r>
              <a:rPr lang="de-DE" sz="600"/>
              <a:t>Ja, </a:t>
            </a:r>
          </a:p>
          <a:p>
            <a:pPr algn="l" defTabSz="801688">
              <a:spcBef>
                <a:spcPct val="20000"/>
              </a:spcBef>
            </a:pPr>
            <a:r>
              <a:rPr lang="de-DE" sz="600"/>
              <a:t>bei Verzicht auf Förderung (Steuer und Sozialabgaben) und Kapitalwahlrecht sowie durch Zusage Mindestleistung</a:t>
            </a:r>
          </a:p>
        </p:txBody>
      </p:sp>
      <p:sp>
        <p:nvSpPr>
          <p:cNvPr id="783379" name="Rectangle 19"/>
          <p:cNvSpPr>
            <a:spLocks noChangeArrowheads="1"/>
          </p:cNvSpPr>
          <p:nvPr/>
        </p:nvSpPr>
        <p:spPr bwMode="auto">
          <a:xfrm>
            <a:off x="2476500" y="3294063"/>
            <a:ext cx="1397000" cy="969962"/>
          </a:xfrm>
          <a:prstGeom prst="rect">
            <a:avLst/>
          </a:prstGeom>
          <a:solidFill>
            <a:srgbClr val="C0C0C0"/>
          </a:solidFill>
          <a:ln w="9525">
            <a:solidFill>
              <a:srgbClr val="1D2D4B"/>
            </a:solidFill>
            <a:miter lim="800000"/>
            <a:headEnd/>
            <a:tailEnd/>
          </a:ln>
        </p:spPr>
        <p:txBody>
          <a:bodyPr lIns="91249" tIns="45623" rIns="91249" bIns="45623"/>
          <a:lstStyle/>
          <a:p>
            <a:pPr algn="l" defTabSz="801688">
              <a:spcBef>
                <a:spcPct val="20000"/>
              </a:spcBef>
            </a:pPr>
            <a:r>
              <a:rPr lang="de-DE" sz="600"/>
              <a:t>maximal 2.784,- €</a:t>
            </a:r>
          </a:p>
        </p:txBody>
      </p:sp>
      <p:sp>
        <p:nvSpPr>
          <p:cNvPr id="783380" name="Rectangle 20"/>
          <p:cNvSpPr>
            <a:spLocks noChangeArrowheads="1"/>
          </p:cNvSpPr>
          <p:nvPr/>
        </p:nvSpPr>
        <p:spPr bwMode="auto">
          <a:xfrm>
            <a:off x="1244600" y="3294063"/>
            <a:ext cx="1231900" cy="969962"/>
          </a:xfrm>
          <a:prstGeom prst="rect">
            <a:avLst/>
          </a:prstGeom>
          <a:solidFill>
            <a:srgbClr val="C0C0C0"/>
          </a:solidFill>
          <a:ln w="9525">
            <a:solidFill>
              <a:srgbClr val="1D2D4B"/>
            </a:solidFill>
            <a:miter lim="800000"/>
            <a:headEnd/>
            <a:tailEnd/>
          </a:ln>
        </p:spPr>
        <p:txBody>
          <a:bodyPr lIns="91249" tIns="45623" rIns="91249" bIns="45623"/>
          <a:lstStyle/>
          <a:p>
            <a:pPr algn="l" defTabSz="801688">
              <a:spcBef>
                <a:spcPct val="20000"/>
              </a:spcBef>
            </a:pPr>
            <a:r>
              <a:rPr lang="de-DE" sz="600"/>
              <a:t>Neu: 2.784,- € + 1.800,- € steuerfrei</a:t>
            </a:r>
          </a:p>
          <a:p>
            <a:pPr algn="l" defTabSz="801688">
              <a:spcBef>
                <a:spcPct val="20000"/>
              </a:spcBef>
            </a:pPr>
            <a:endParaRPr lang="de-DE" sz="600"/>
          </a:p>
        </p:txBody>
      </p:sp>
      <p:sp>
        <p:nvSpPr>
          <p:cNvPr id="783381" name="Rectangle 21"/>
          <p:cNvSpPr>
            <a:spLocks noChangeArrowheads="1"/>
          </p:cNvSpPr>
          <p:nvPr/>
        </p:nvSpPr>
        <p:spPr bwMode="auto">
          <a:xfrm>
            <a:off x="7851775" y="2324100"/>
            <a:ext cx="1292225" cy="969963"/>
          </a:xfrm>
          <a:prstGeom prst="rect">
            <a:avLst/>
          </a:prstGeom>
          <a:noFill/>
          <a:ln w="9525">
            <a:solidFill>
              <a:srgbClr val="1D2D4B"/>
            </a:solidFill>
            <a:miter lim="800000"/>
            <a:headEnd/>
            <a:tailEnd/>
          </a:ln>
        </p:spPr>
        <p:txBody>
          <a:bodyPr lIns="91249" tIns="45623" rIns="91249" bIns="45623"/>
          <a:lstStyle/>
          <a:p>
            <a:pPr algn="l" defTabSz="801688">
              <a:spcBef>
                <a:spcPct val="20000"/>
              </a:spcBef>
            </a:pPr>
            <a:r>
              <a:rPr lang="de-DE" sz="600"/>
              <a:t>Eingeschränkte Tarif- und Anbieterauswahl und Rechtsanspruch auf Portabilität</a:t>
            </a:r>
          </a:p>
          <a:p>
            <a:pPr algn="l" defTabSz="801688">
              <a:spcBef>
                <a:spcPct val="20000"/>
              </a:spcBef>
            </a:pPr>
            <a:endParaRPr lang="de-DE" sz="600"/>
          </a:p>
        </p:txBody>
      </p:sp>
      <p:sp>
        <p:nvSpPr>
          <p:cNvPr id="783382" name="Rectangle 22"/>
          <p:cNvSpPr>
            <a:spLocks noChangeArrowheads="1"/>
          </p:cNvSpPr>
          <p:nvPr/>
        </p:nvSpPr>
        <p:spPr bwMode="auto">
          <a:xfrm>
            <a:off x="6526213" y="2324100"/>
            <a:ext cx="1325562" cy="969963"/>
          </a:xfrm>
          <a:prstGeom prst="rect">
            <a:avLst/>
          </a:prstGeom>
          <a:noFill/>
          <a:ln w="9525">
            <a:solidFill>
              <a:srgbClr val="1D2D4B"/>
            </a:solidFill>
            <a:miter lim="800000"/>
            <a:headEnd/>
            <a:tailEnd/>
          </a:ln>
        </p:spPr>
        <p:txBody>
          <a:bodyPr lIns="91249" tIns="45623" rIns="91249" bIns="45623"/>
          <a:lstStyle/>
          <a:p>
            <a:pPr algn="l" defTabSz="801688">
              <a:spcBef>
                <a:spcPct val="20000"/>
              </a:spcBef>
            </a:pPr>
            <a:r>
              <a:rPr lang="de-DE" sz="600"/>
              <a:t>Ja, einmalig frühestens 12 Monate vor Rentenbeginn oder Teilkapitalwahlrecht maximal 30%</a:t>
            </a:r>
          </a:p>
          <a:p>
            <a:pPr algn="l" defTabSz="801688">
              <a:spcBef>
                <a:spcPct val="20000"/>
              </a:spcBef>
            </a:pPr>
            <a:r>
              <a:rPr lang="de-DE" sz="600"/>
              <a:t>Alt: ohne Einschränkung</a:t>
            </a:r>
          </a:p>
        </p:txBody>
      </p:sp>
      <p:sp>
        <p:nvSpPr>
          <p:cNvPr id="783383" name="Rectangle 23"/>
          <p:cNvSpPr>
            <a:spLocks noChangeArrowheads="1"/>
          </p:cNvSpPr>
          <p:nvPr/>
        </p:nvSpPr>
        <p:spPr bwMode="auto">
          <a:xfrm>
            <a:off x="5194300" y="2324100"/>
            <a:ext cx="1327150" cy="969963"/>
          </a:xfrm>
          <a:prstGeom prst="rect">
            <a:avLst/>
          </a:prstGeom>
          <a:noFill/>
          <a:ln w="9525">
            <a:solidFill>
              <a:srgbClr val="1D2D4B"/>
            </a:solidFill>
            <a:miter lim="800000"/>
            <a:headEnd/>
            <a:tailEnd/>
          </a:ln>
        </p:spPr>
        <p:txBody>
          <a:bodyPr lIns="91249" tIns="45623" rIns="91249" bIns="45623"/>
          <a:lstStyle/>
          <a:p>
            <a:pPr algn="l" defTabSz="801688">
              <a:spcBef>
                <a:spcPct val="20000"/>
              </a:spcBef>
            </a:pPr>
            <a:r>
              <a:rPr lang="de-DE" sz="600"/>
              <a:t>Steuer frei und Riester: Nachgelagert als sonstiges Einkommen</a:t>
            </a:r>
          </a:p>
          <a:p>
            <a:pPr algn="l" defTabSz="801688">
              <a:spcBef>
                <a:spcPct val="20000"/>
              </a:spcBef>
            </a:pPr>
            <a:r>
              <a:rPr lang="de-DE" sz="600"/>
              <a:t>Alt pauschal versteuert: Ertragsanteilbesteuerung oder Kapital steuerfrei /</a:t>
            </a:r>
          </a:p>
          <a:p>
            <a:pPr algn="l" defTabSz="801688">
              <a:spcBef>
                <a:spcPct val="20000"/>
              </a:spcBef>
            </a:pPr>
            <a:r>
              <a:rPr lang="de-DE" sz="600"/>
              <a:t>Volle KV und PV Pflicht ab 1/20tel der Bezugsgröße (120-fach Kapital)</a:t>
            </a:r>
          </a:p>
          <a:p>
            <a:pPr algn="l" defTabSz="801688">
              <a:spcBef>
                <a:spcPct val="20000"/>
              </a:spcBef>
            </a:pPr>
            <a:endParaRPr lang="de-DE" sz="600"/>
          </a:p>
          <a:p>
            <a:pPr algn="l" defTabSz="801688">
              <a:spcBef>
                <a:spcPct val="20000"/>
              </a:spcBef>
            </a:pPr>
            <a:endParaRPr lang="de-DE" sz="600"/>
          </a:p>
        </p:txBody>
      </p:sp>
      <p:sp>
        <p:nvSpPr>
          <p:cNvPr id="783384" name="Rectangle 24"/>
          <p:cNvSpPr>
            <a:spLocks noChangeArrowheads="1"/>
          </p:cNvSpPr>
          <p:nvPr/>
        </p:nvSpPr>
        <p:spPr bwMode="auto">
          <a:xfrm>
            <a:off x="3875088" y="2324100"/>
            <a:ext cx="1319212" cy="969963"/>
          </a:xfrm>
          <a:prstGeom prst="rect">
            <a:avLst/>
          </a:prstGeom>
          <a:noFill/>
          <a:ln w="9525">
            <a:solidFill>
              <a:srgbClr val="1D2D4B"/>
            </a:solidFill>
            <a:miter lim="800000"/>
            <a:headEnd/>
            <a:tailEnd/>
          </a:ln>
        </p:spPr>
        <p:txBody>
          <a:bodyPr lIns="91249" tIns="45623" rIns="91249" bIns="45623"/>
          <a:lstStyle/>
          <a:p>
            <a:pPr algn="l" defTabSz="801688">
              <a:spcBef>
                <a:spcPct val="20000"/>
              </a:spcBef>
            </a:pPr>
            <a:r>
              <a:rPr lang="de-DE" sz="600"/>
              <a:t>Ja, </a:t>
            </a:r>
          </a:p>
          <a:p>
            <a:pPr algn="l" defTabSz="801688">
              <a:spcBef>
                <a:spcPct val="20000"/>
              </a:spcBef>
            </a:pPr>
            <a:r>
              <a:rPr lang="de-DE" sz="600"/>
              <a:t>bei Verzicht auf Förderung (Steuer und Sozialabgaben) und Kapitalwahlrecht sowie durch Zusage Mindestleistung</a:t>
            </a:r>
          </a:p>
        </p:txBody>
      </p:sp>
      <p:sp>
        <p:nvSpPr>
          <p:cNvPr id="783385" name="Rectangle 25"/>
          <p:cNvSpPr>
            <a:spLocks noChangeArrowheads="1"/>
          </p:cNvSpPr>
          <p:nvPr/>
        </p:nvSpPr>
        <p:spPr bwMode="auto">
          <a:xfrm>
            <a:off x="2476500" y="2324100"/>
            <a:ext cx="1395413" cy="969963"/>
          </a:xfrm>
          <a:prstGeom prst="rect">
            <a:avLst/>
          </a:prstGeom>
          <a:solidFill>
            <a:srgbClr val="C0C0C0"/>
          </a:solidFill>
          <a:ln w="9525">
            <a:solidFill>
              <a:srgbClr val="1D2D4B"/>
            </a:solidFill>
            <a:miter lim="800000"/>
            <a:headEnd/>
            <a:tailEnd/>
          </a:ln>
        </p:spPr>
        <p:txBody>
          <a:bodyPr lIns="91249" tIns="45623" rIns="91249" bIns="45623"/>
          <a:lstStyle/>
          <a:p>
            <a:pPr algn="l" defTabSz="801688">
              <a:spcBef>
                <a:spcPct val="20000"/>
              </a:spcBef>
            </a:pPr>
            <a:r>
              <a:rPr lang="de-DE" sz="600"/>
              <a:t>maximal 2.784,- €  oder</a:t>
            </a:r>
          </a:p>
          <a:p>
            <a:pPr algn="l" defTabSz="801688">
              <a:spcBef>
                <a:spcPct val="20000"/>
              </a:spcBef>
            </a:pPr>
            <a:endParaRPr lang="de-DE" sz="600"/>
          </a:p>
          <a:p>
            <a:pPr algn="l" defTabSz="801688">
              <a:spcBef>
                <a:spcPct val="20000"/>
              </a:spcBef>
            </a:pPr>
            <a:r>
              <a:rPr lang="de-DE" sz="600"/>
              <a:t>Alt: 2.784- € zuzüglich                            1.752,- €/ 2.148,- € (bei Entgeltumwandlung* nur Sonderzahlungen) </a:t>
            </a:r>
          </a:p>
        </p:txBody>
      </p:sp>
      <p:sp>
        <p:nvSpPr>
          <p:cNvPr id="783386" name="Rectangle 26"/>
          <p:cNvSpPr>
            <a:spLocks noChangeArrowheads="1"/>
          </p:cNvSpPr>
          <p:nvPr/>
        </p:nvSpPr>
        <p:spPr bwMode="auto">
          <a:xfrm>
            <a:off x="1244600" y="2324100"/>
            <a:ext cx="1231900" cy="969963"/>
          </a:xfrm>
          <a:prstGeom prst="rect">
            <a:avLst/>
          </a:prstGeom>
          <a:solidFill>
            <a:srgbClr val="C0C0C0"/>
          </a:solidFill>
          <a:ln w="9525">
            <a:solidFill>
              <a:srgbClr val="1D2D4B"/>
            </a:solidFill>
            <a:miter lim="800000"/>
            <a:headEnd/>
            <a:tailEnd/>
          </a:ln>
        </p:spPr>
        <p:txBody>
          <a:bodyPr lIns="91249" tIns="45623" rIns="91249" bIns="45623"/>
          <a:lstStyle/>
          <a:p>
            <a:pPr algn="l" defTabSz="801688">
              <a:spcBef>
                <a:spcPct val="20000"/>
              </a:spcBef>
            </a:pPr>
            <a:r>
              <a:rPr lang="de-DE" sz="600"/>
              <a:t>Neu: 2.784,- € + 1.800,- € steuerfrei</a:t>
            </a:r>
          </a:p>
          <a:p>
            <a:pPr algn="l" defTabSz="801688">
              <a:spcBef>
                <a:spcPct val="20000"/>
              </a:spcBef>
            </a:pPr>
            <a:endParaRPr lang="de-DE" sz="600"/>
          </a:p>
          <a:p>
            <a:pPr algn="l" defTabSz="801688">
              <a:spcBef>
                <a:spcPct val="20000"/>
              </a:spcBef>
            </a:pPr>
            <a:r>
              <a:rPr lang="de-DE" sz="600"/>
              <a:t>Alt: 2.784- €  steuerfrei  zuzüglich 1.752,- €/ 2.148,- € </a:t>
            </a:r>
          </a:p>
          <a:p>
            <a:pPr algn="l" defTabSz="801688">
              <a:spcBef>
                <a:spcPct val="20000"/>
              </a:spcBef>
            </a:pPr>
            <a:r>
              <a:rPr lang="de-DE" sz="600"/>
              <a:t>Pauschalsteuer</a:t>
            </a:r>
          </a:p>
        </p:txBody>
      </p:sp>
      <p:sp>
        <p:nvSpPr>
          <p:cNvPr id="783387" name="Rectangle 27"/>
          <p:cNvSpPr>
            <a:spLocks noChangeArrowheads="1"/>
          </p:cNvSpPr>
          <p:nvPr/>
        </p:nvSpPr>
        <p:spPr bwMode="auto">
          <a:xfrm>
            <a:off x="7851775" y="1304925"/>
            <a:ext cx="1292225" cy="1019175"/>
          </a:xfrm>
          <a:prstGeom prst="rect">
            <a:avLst/>
          </a:prstGeom>
          <a:noFill/>
          <a:ln w="9525">
            <a:solidFill>
              <a:srgbClr val="1D2D4B"/>
            </a:solidFill>
            <a:miter lim="800000"/>
            <a:headEnd/>
            <a:tailEnd/>
          </a:ln>
        </p:spPr>
        <p:txBody>
          <a:bodyPr lIns="91249" tIns="45623" rIns="91249" bIns="45623"/>
          <a:lstStyle/>
          <a:p>
            <a:pPr algn="l" defTabSz="801688">
              <a:spcBef>
                <a:spcPct val="20000"/>
              </a:spcBef>
            </a:pPr>
            <a:r>
              <a:rPr lang="de-DE" sz="600"/>
              <a:t>Gesamtes Tarif- und Anbieterspektrum und Rechtsanspruch auf Portabilität</a:t>
            </a:r>
          </a:p>
          <a:p>
            <a:pPr algn="l" defTabSz="801688">
              <a:spcBef>
                <a:spcPct val="20000"/>
              </a:spcBef>
            </a:pPr>
            <a:r>
              <a:rPr lang="de-DE" sz="600"/>
              <a:t>PSV Pflicht nur im Falle der Beleihung</a:t>
            </a:r>
          </a:p>
        </p:txBody>
      </p:sp>
      <p:sp>
        <p:nvSpPr>
          <p:cNvPr id="783388" name="Rectangle 28"/>
          <p:cNvSpPr>
            <a:spLocks noChangeArrowheads="1"/>
          </p:cNvSpPr>
          <p:nvPr/>
        </p:nvSpPr>
        <p:spPr bwMode="auto">
          <a:xfrm>
            <a:off x="6526213" y="1304925"/>
            <a:ext cx="1325562" cy="1019175"/>
          </a:xfrm>
          <a:prstGeom prst="rect">
            <a:avLst/>
          </a:prstGeom>
          <a:noFill/>
          <a:ln w="9525">
            <a:solidFill>
              <a:srgbClr val="1D2D4B"/>
            </a:solidFill>
            <a:miter lim="800000"/>
            <a:headEnd/>
            <a:tailEnd/>
          </a:ln>
        </p:spPr>
        <p:txBody>
          <a:bodyPr lIns="91249" tIns="45623" rIns="91249" bIns="45623"/>
          <a:lstStyle/>
          <a:p>
            <a:pPr algn="l" defTabSz="801688">
              <a:spcBef>
                <a:spcPct val="20000"/>
              </a:spcBef>
            </a:pPr>
            <a:r>
              <a:rPr lang="de-DE" sz="600"/>
              <a:t>Ja, einmalig frühestens 12 Monate vor Rentenbeginn oder Teilkapitalwahlrecht maximal 30%</a:t>
            </a:r>
          </a:p>
          <a:p>
            <a:pPr algn="l" defTabSz="801688">
              <a:spcBef>
                <a:spcPct val="20000"/>
              </a:spcBef>
            </a:pPr>
            <a:r>
              <a:rPr lang="de-DE" sz="600"/>
              <a:t>Alt: ohne Einschränkung</a:t>
            </a:r>
          </a:p>
        </p:txBody>
      </p:sp>
      <p:sp>
        <p:nvSpPr>
          <p:cNvPr id="783389" name="Rectangle 29"/>
          <p:cNvSpPr>
            <a:spLocks noChangeArrowheads="1"/>
          </p:cNvSpPr>
          <p:nvPr/>
        </p:nvSpPr>
        <p:spPr bwMode="auto">
          <a:xfrm>
            <a:off x="5195888" y="1304925"/>
            <a:ext cx="1325562" cy="1019175"/>
          </a:xfrm>
          <a:prstGeom prst="rect">
            <a:avLst/>
          </a:prstGeom>
          <a:noFill/>
          <a:ln w="9525">
            <a:solidFill>
              <a:srgbClr val="1D2D4B"/>
            </a:solidFill>
            <a:miter lim="800000"/>
            <a:headEnd/>
            <a:tailEnd/>
          </a:ln>
        </p:spPr>
        <p:txBody>
          <a:bodyPr lIns="91249" tIns="45623" rIns="91249" bIns="45623"/>
          <a:lstStyle/>
          <a:p>
            <a:pPr algn="l" defTabSz="801688">
              <a:spcBef>
                <a:spcPct val="20000"/>
              </a:spcBef>
            </a:pPr>
            <a:r>
              <a:rPr lang="de-DE" sz="600"/>
              <a:t>Neu und Riester: Nachgelagert als sonstiges Einkommen</a:t>
            </a:r>
          </a:p>
          <a:p>
            <a:pPr algn="l" defTabSz="801688">
              <a:spcBef>
                <a:spcPct val="20000"/>
              </a:spcBef>
            </a:pPr>
            <a:endParaRPr lang="de-DE" sz="600"/>
          </a:p>
          <a:p>
            <a:pPr algn="l" defTabSz="801688">
              <a:spcBef>
                <a:spcPct val="20000"/>
              </a:spcBef>
            </a:pPr>
            <a:r>
              <a:rPr lang="de-DE" sz="600"/>
              <a:t>Alt pauschal versteuert:</a:t>
            </a:r>
          </a:p>
          <a:p>
            <a:pPr algn="l" defTabSz="801688">
              <a:spcBef>
                <a:spcPct val="20000"/>
              </a:spcBef>
            </a:pPr>
            <a:r>
              <a:rPr lang="de-DE" sz="600"/>
              <a:t>Ertragsanteilbesteuerung oder Kapital steuerfrei </a:t>
            </a:r>
          </a:p>
          <a:p>
            <a:pPr algn="l" defTabSz="801688">
              <a:spcBef>
                <a:spcPct val="20000"/>
              </a:spcBef>
            </a:pPr>
            <a:r>
              <a:rPr lang="de-DE" sz="600"/>
              <a:t>Volle KV und PV Pflicht ab 1/20tel der Bezugsgröße (120-fach Kapital)</a:t>
            </a:r>
          </a:p>
        </p:txBody>
      </p:sp>
      <p:sp>
        <p:nvSpPr>
          <p:cNvPr id="783390" name="Rectangle 30"/>
          <p:cNvSpPr>
            <a:spLocks noChangeArrowheads="1"/>
          </p:cNvSpPr>
          <p:nvPr/>
        </p:nvSpPr>
        <p:spPr bwMode="auto">
          <a:xfrm>
            <a:off x="3876675" y="1304925"/>
            <a:ext cx="1317625" cy="1019175"/>
          </a:xfrm>
          <a:prstGeom prst="rect">
            <a:avLst/>
          </a:prstGeom>
          <a:noFill/>
          <a:ln w="9525">
            <a:solidFill>
              <a:srgbClr val="1D2D4B"/>
            </a:solidFill>
            <a:miter lim="800000"/>
            <a:headEnd/>
            <a:tailEnd/>
          </a:ln>
        </p:spPr>
        <p:txBody>
          <a:bodyPr lIns="91249" tIns="45623" rIns="91249" bIns="45623"/>
          <a:lstStyle/>
          <a:p>
            <a:pPr algn="l" defTabSz="801688">
              <a:spcBef>
                <a:spcPct val="20000"/>
              </a:spcBef>
            </a:pPr>
            <a:r>
              <a:rPr lang="de-DE" sz="600"/>
              <a:t>Ja, </a:t>
            </a:r>
          </a:p>
          <a:p>
            <a:pPr algn="l" defTabSz="801688">
              <a:spcBef>
                <a:spcPct val="20000"/>
              </a:spcBef>
            </a:pPr>
            <a:r>
              <a:rPr lang="de-DE" sz="600"/>
              <a:t>bei Verzicht auf Förderung (Steuer und Sozialabgaben) und Kapitalwahlrecht sowie durch Zusage Mindestleistung</a:t>
            </a:r>
          </a:p>
        </p:txBody>
      </p:sp>
      <p:sp>
        <p:nvSpPr>
          <p:cNvPr id="783391" name="Rectangle 31"/>
          <p:cNvSpPr>
            <a:spLocks noChangeArrowheads="1"/>
          </p:cNvSpPr>
          <p:nvPr/>
        </p:nvSpPr>
        <p:spPr bwMode="auto">
          <a:xfrm>
            <a:off x="2476500" y="1304925"/>
            <a:ext cx="1398588" cy="1019175"/>
          </a:xfrm>
          <a:prstGeom prst="rect">
            <a:avLst/>
          </a:prstGeom>
          <a:solidFill>
            <a:srgbClr val="C0C0C0"/>
          </a:solidFill>
          <a:ln w="9525">
            <a:solidFill>
              <a:srgbClr val="1D2D4B"/>
            </a:solidFill>
            <a:miter lim="800000"/>
            <a:headEnd/>
            <a:tailEnd/>
          </a:ln>
        </p:spPr>
        <p:txBody>
          <a:bodyPr lIns="91249" tIns="45623" rIns="91249" bIns="45623"/>
          <a:lstStyle/>
          <a:p>
            <a:pPr algn="l" defTabSz="801688">
              <a:spcBef>
                <a:spcPct val="20000"/>
              </a:spcBef>
            </a:pPr>
            <a:r>
              <a:rPr lang="de-DE" sz="600"/>
              <a:t>Neu: 2.784,- €</a:t>
            </a:r>
          </a:p>
          <a:p>
            <a:pPr algn="l" defTabSz="801688">
              <a:spcBef>
                <a:spcPct val="20000"/>
              </a:spcBef>
            </a:pPr>
            <a:r>
              <a:rPr lang="de-DE" sz="600"/>
              <a:t>+</a:t>
            </a:r>
          </a:p>
          <a:p>
            <a:pPr algn="l" defTabSz="801688">
              <a:spcBef>
                <a:spcPct val="20000"/>
              </a:spcBef>
            </a:pPr>
            <a:r>
              <a:rPr lang="de-DE" sz="600"/>
              <a:t>Alt: 1.752,- € / 2.148,- € (bei Entgeltumwandlung* nur Sonderzahlungen) </a:t>
            </a:r>
          </a:p>
        </p:txBody>
      </p:sp>
      <p:sp>
        <p:nvSpPr>
          <p:cNvPr id="783392" name="Rectangle 32"/>
          <p:cNvSpPr>
            <a:spLocks noChangeArrowheads="1"/>
          </p:cNvSpPr>
          <p:nvPr/>
        </p:nvSpPr>
        <p:spPr bwMode="auto">
          <a:xfrm>
            <a:off x="1244600" y="1304925"/>
            <a:ext cx="1231900" cy="1019175"/>
          </a:xfrm>
          <a:prstGeom prst="rect">
            <a:avLst/>
          </a:prstGeom>
          <a:solidFill>
            <a:srgbClr val="C0C0C0"/>
          </a:solidFill>
          <a:ln w="9525">
            <a:solidFill>
              <a:srgbClr val="1D2D4B"/>
            </a:solidFill>
            <a:miter lim="800000"/>
            <a:headEnd/>
            <a:tailEnd/>
          </a:ln>
        </p:spPr>
        <p:txBody>
          <a:bodyPr lIns="91249" tIns="45623" rIns="91249" bIns="45623"/>
          <a:lstStyle/>
          <a:p>
            <a:pPr algn="l" defTabSz="801688">
              <a:spcBef>
                <a:spcPct val="20000"/>
              </a:spcBef>
            </a:pPr>
            <a:r>
              <a:rPr lang="de-DE" sz="600"/>
              <a:t>Neu: 2.784,- € + 1.800,- € steuerfrei</a:t>
            </a:r>
          </a:p>
          <a:p>
            <a:pPr algn="l" defTabSz="801688">
              <a:spcBef>
                <a:spcPct val="20000"/>
              </a:spcBef>
            </a:pPr>
            <a:r>
              <a:rPr lang="de-DE" sz="600"/>
              <a:t>+</a:t>
            </a:r>
          </a:p>
          <a:p>
            <a:pPr algn="l" defTabSz="801688">
              <a:spcBef>
                <a:spcPct val="20000"/>
              </a:spcBef>
            </a:pPr>
            <a:endParaRPr lang="de-DE" sz="600"/>
          </a:p>
          <a:p>
            <a:pPr algn="l" defTabSz="801688">
              <a:spcBef>
                <a:spcPct val="20000"/>
              </a:spcBef>
            </a:pPr>
            <a:r>
              <a:rPr lang="de-DE" sz="600"/>
              <a:t>Alt: 1.752,- €/ </a:t>
            </a:r>
          </a:p>
          <a:p>
            <a:pPr algn="l" defTabSz="801688">
              <a:spcBef>
                <a:spcPct val="20000"/>
              </a:spcBef>
            </a:pPr>
            <a:r>
              <a:rPr lang="de-DE" sz="600"/>
              <a:t>2.148,- € Pauschalsteuer</a:t>
            </a: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0" y="947738"/>
            <a:ext cx="9144000" cy="5016500"/>
            <a:chOff x="0" y="799"/>
            <a:chExt cx="5760" cy="3160"/>
          </a:xfrm>
        </p:grpSpPr>
        <p:sp>
          <p:nvSpPr>
            <p:cNvPr id="36898" name="Rectangle 34"/>
            <p:cNvSpPr>
              <a:spLocks noChangeArrowheads="1"/>
            </p:cNvSpPr>
            <p:nvPr/>
          </p:nvSpPr>
          <p:spPr bwMode="auto">
            <a:xfrm>
              <a:off x="0" y="3462"/>
              <a:ext cx="793" cy="497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rgbClr val="1D2D4B"/>
              </a:solidFill>
              <a:miter lim="800000"/>
              <a:headEnd/>
              <a:tailEnd/>
            </a:ln>
          </p:spPr>
          <p:txBody>
            <a:bodyPr lIns="91249" tIns="45623" rIns="91249" bIns="45623"/>
            <a:lstStyle/>
            <a:p>
              <a:pPr algn="l" defTabSz="801688">
                <a:spcBef>
                  <a:spcPct val="20000"/>
                </a:spcBef>
              </a:pPr>
              <a:r>
                <a:rPr lang="de-DE" sz="600"/>
                <a:t>Direktzusage</a:t>
              </a:r>
            </a:p>
          </p:txBody>
        </p:sp>
        <p:sp>
          <p:nvSpPr>
            <p:cNvPr id="36899" name="Rectangle 35"/>
            <p:cNvSpPr>
              <a:spLocks noChangeArrowheads="1"/>
            </p:cNvSpPr>
            <p:nvPr/>
          </p:nvSpPr>
          <p:spPr bwMode="auto">
            <a:xfrm>
              <a:off x="0" y="2888"/>
              <a:ext cx="793" cy="57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rgbClr val="1D2D4B"/>
              </a:solidFill>
              <a:miter lim="800000"/>
              <a:headEnd/>
              <a:tailEnd/>
            </a:ln>
          </p:spPr>
          <p:txBody>
            <a:bodyPr lIns="91249" tIns="45623" rIns="91249" bIns="45623"/>
            <a:lstStyle/>
            <a:p>
              <a:pPr algn="l" defTabSz="801688">
                <a:spcBef>
                  <a:spcPct val="20000"/>
                </a:spcBef>
              </a:pPr>
              <a:r>
                <a:rPr lang="de-DE" sz="600"/>
                <a:t>Unterstützungskasse</a:t>
              </a:r>
            </a:p>
          </p:txBody>
        </p:sp>
        <p:sp>
          <p:nvSpPr>
            <p:cNvPr id="36900" name="Rectangle 36"/>
            <p:cNvSpPr>
              <a:spLocks noChangeArrowheads="1"/>
            </p:cNvSpPr>
            <p:nvPr/>
          </p:nvSpPr>
          <p:spPr bwMode="auto">
            <a:xfrm>
              <a:off x="0" y="2277"/>
              <a:ext cx="793" cy="611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rgbClr val="1D2D4B"/>
              </a:solidFill>
              <a:miter lim="800000"/>
              <a:headEnd/>
              <a:tailEnd/>
            </a:ln>
          </p:spPr>
          <p:txBody>
            <a:bodyPr lIns="91249" tIns="45623" rIns="91249" bIns="45623"/>
            <a:lstStyle/>
            <a:p>
              <a:pPr algn="l" defTabSz="801688">
                <a:spcBef>
                  <a:spcPct val="20000"/>
                </a:spcBef>
              </a:pPr>
              <a:r>
                <a:rPr lang="de-DE" sz="600"/>
                <a:t>Pensionsfonds</a:t>
              </a:r>
            </a:p>
          </p:txBody>
        </p:sp>
        <p:sp>
          <p:nvSpPr>
            <p:cNvPr id="36901" name="Rectangle 37"/>
            <p:cNvSpPr>
              <a:spLocks noChangeArrowheads="1"/>
            </p:cNvSpPr>
            <p:nvPr/>
          </p:nvSpPr>
          <p:spPr bwMode="auto">
            <a:xfrm>
              <a:off x="0" y="1666"/>
              <a:ext cx="793" cy="611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rgbClr val="1D2D4B"/>
              </a:solidFill>
              <a:miter lim="800000"/>
              <a:headEnd/>
              <a:tailEnd/>
            </a:ln>
          </p:spPr>
          <p:txBody>
            <a:bodyPr lIns="91249" tIns="45623" rIns="91249" bIns="45623"/>
            <a:lstStyle/>
            <a:p>
              <a:pPr algn="l" defTabSz="801688">
                <a:spcBef>
                  <a:spcPct val="20000"/>
                </a:spcBef>
              </a:pPr>
              <a:r>
                <a:rPr lang="de-DE" sz="600"/>
                <a:t>Pensionskasse</a:t>
              </a:r>
            </a:p>
            <a:p>
              <a:pPr algn="l" defTabSz="801688">
                <a:spcBef>
                  <a:spcPct val="20000"/>
                </a:spcBef>
              </a:pPr>
              <a:r>
                <a:rPr lang="de-DE" sz="600"/>
                <a:t>(Kapital gedeckt)</a:t>
              </a:r>
            </a:p>
          </p:txBody>
        </p:sp>
        <p:sp>
          <p:nvSpPr>
            <p:cNvPr id="36902" name="Rectangle 38"/>
            <p:cNvSpPr>
              <a:spLocks noChangeArrowheads="1"/>
            </p:cNvSpPr>
            <p:nvPr/>
          </p:nvSpPr>
          <p:spPr bwMode="auto">
            <a:xfrm>
              <a:off x="0" y="1025"/>
              <a:ext cx="793" cy="641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rgbClr val="1D2D4B"/>
              </a:solidFill>
              <a:miter lim="800000"/>
              <a:headEnd/>
              <a:tailEnd/>
            </a:ln>
          </p:spPr>
          <p:txBody>
            <a:bodyPr lIns="91249" tIns="45623" rIns="91249" bIns="45623"/>
            <a:lstStyle/>
            <a:p>
              <a:pPr algn="l" defTabSz="801688">
                <a:spcBef>
                  <a:spcPct val="20000"/>
                </a:spcBef>
              </a:pPr>
              <a:r>
                <a:rPr lang="de-DE" sz="600"/>
                <a:t>Direktversicherung</a:t>
              </a:r>
            </a:p>
          </p:txBody>
        </p:sp>
        <p:sp>
          <p:nvSpPr>
            <p:cNvPr id="36903" name="Rectangle 39"/>
            <p:cNvSpPr>
              <a:spLocks noChangeArrowheads="1"/>
            </p:cNvSpPr>
            <p:nvPr/>
          </p:nvSpPr>
          <p:spPr bwMode="auto">
            <a:xfrm>
              <a:off x="4946" y="799"/>
              <a:ext cx="814" cy="226"/>
            </a:xfrm>
            <a:prstGeom prst="rect">
              <a:avLst/>
            </a:prstGeom>
            <a:noFill/>
            <a:ln w="9525">
              <a:solidFill>
                <a:srgbClr val="1D2D4B"/>
              </a:solidFill>
              <a:miter lim="800000"/>
              <a:headEnd/>
              <a:tailEnd/>
            </a:ln>
          </p:spPr>
          <p:txBody>
            <a:bodyPr lIns="91249" tIns="45623" rIns="91249" bIns="45623"/>
            <a:lstStyle/>
            <a:p>
              <a:pPr algn="l" defTabSz="801688">
                <a:spcBef>
                  <a:spcPct val="20000"/>
                </a:spcBef>
              </a:pPr>
              <a:r>
                <a:rPr lang="de-DE" sz="600"/>
                <a:t>Besonderheiten</a:t>
              </a:r>
            </a:p>
          </p:txBody>
        </p:sp>
        <p:sp>
          <p:nvSpPr>
            <p:cNvPr id="36904" name="Rectangle 40"/>
            <p:cNvSpPr>
              <a:spLocks noChangeArrowheads="1"/>
            </p:cNvSpPr>
            <p:nvPr/>
          </p:nvSpPr>
          <p:spPr bwMode="auto">
            <a:xfrm>
              <a:off x="4109" y="799"/>
              <a:ext cx="837" cy="226"/>
            </a:xfrm>
            <a:prstGeom prst="rect">
              <a:avLst/>
            </a:prstGeom>
            <a:noFill/>
            <a:ln w="9525">
              <a:solidFill>
                <a:srgbClr val="1D2D4B"/>
              </a:solidFill>
              <a:miter lim="800000"/>
              <a:headEnd/>
              <a:tailEnd/>
            </a:ln>
          </p:spPr>
          <p:txBody>
            <a:bodyPr lIns="91249" tIns="45623" rIns="91249" bIns="45623"/>
            <a:lstStyle/>
            <a:p>
              <a:pPr algn="l" defTabSz="801688">
                <a:spcBef>
                  <a:spcPct val="20000"/>
                </a:spcBef>
              </a:pPr>
              <a:r>
                <a:rPr lang="de-DE" sz="600"/>
                <a:t>Kapitalwahlrecht</a:t>
              </a:r>
            </a:p>
          </p:txBody>
        </p:sp>
        <p:sp>
          <p:nvSpPr>
            <p:cNvPr id="36905" name="Rectangle 41"/>
            <p:cNvSpPr>
              <a:spLocks noChangeArrowheads="1"/>
            </p:cNvSpPr>
            <p:nvPr/>
          </p:nvSpPr>
          <p:spPr bwMode="auto">
            <a:xfrm>
              <a:off x="3273" y="799"/>
              <a:ext cx="836" cy="226"/>
            </a:xfrm>
            <a:prstGeom prst="rect">
              <a:avLst/>
            </a:prstGeom>
            <a:noFill/>
            <a:ln w="9525">
              <a:solidFill>
                <a:srgbClr val="1D2D4B"/>
              </a:solidFill>
              <a:miter lim="800000"/>
              <a:headEnd/>
              <a:tailEnd/>
            </a:ln>
          </p:spPr>
          <p:txBody>
            <a:bodyPr lIns="91249" tIns="45623" rIns="91249" bIns="45623"/>
            <a:lstStyle/>
            <a:p>
              <a:pPr algn="l" defTabSz="801688">
                <a:spcBef>
                  <a:spcPct val="20000"/>
                </a:spcBef>
              </a:pPr>
              <a:r>
                <a:rPr lang="de-DE" sz="600"/>
                <a:t>Besteuerung der Leistungen /</a:t>
              </a:r>
            </a:p>
            <a:p>
              <a:pPr algn="l" defTabSz="801688">
                <a:spcBef>
                  <a:spcPct val="20000"/>
                </a:spcBef>
              </a:pPr>
              <a:r>
                <a:rPr lang="de-DE" sz="600"/>
                <a:t>Sozialabgabenpflicht der Leistungen</a:t>
              </a:r>
            </a:p>
            <a:p>
              <a:pPr algn="l" defTabSz="801688">
                <a:spcBef>
                  <a:spcPct val="20000"/>
                </a:spcBef>
              </a:pPr>
              <a:endParaRPr lang="de-DE" sz="600"/>
            </a:p>
          </p:txBody>
        </p:sp>
        <p:sp>
          <p:nvSpPr>
            <p:cNvPr id="36906" name="Rectangle 42"/>
            <p:cNvSpPr>
              <a:spLocks noChangeArrowheads="1"/>
            </p:cNvSpPr>
            <p:nvPr/>
          </p:nvSpPr>
          <p:spPr bwMode="auto">
            <a:xfrm>
              <a:off x="2438" y="799"/>
              <a:ext cx="835" cy="226"/>
            </a:xfrm>
            <a:prstGeom prst="rect">
              <a:avLst/>
            </a:prstGeom>
            <a:noFill/>
            <a:ln w="9525">
              <a:solidFill>
                <a:srgbClr val="1D2D4B"/>
              </a:solidFill>
              <a:miter lim="800000"/>
              <a:headEnd/>
              <a:tailEnd/>
            </a:ln>
          </p:spPr>
          <p:txBody>
            <a:bodyPr lIns="91249" tIns="45623" rIns="91249" bIns="45623"/>
            <a:lstStyle/>
            <a:p>
              <a:pPr algn="l" defTabSz="801688">
                <a:spcBef>
                  <a:spcPct val="20000"/>
                </a:spcBef>
              </a:pPr>
              <a:r>
                <a:rPr lang="de-DE" sz="600"/>
                <a:t>Riester</a:t>
              </a:r>
            </a:p>
          </p:txBody>
        </p:sp>
        <p:sp>
          <p:nvSpPr>
            <p:cNvPr id="36907" name="Rectangle 43"/>
            <p:cNvSpPr>
              <a:spLocks noChangeArrowheads="1"/>
            </p:cNvSpPr>
            <p:nvPr/>
          </p:nvSpPr>
          <p:spPr bwMode="auto">
            <a:xfrm>
              <a:off x="1565" y="799"/>
              <a:ext cx="873" cy="226"/>
            </a:xfrm>
            <a:prstGeom prst="rect">
              <a:avLst/>
            </a:prstGeom>
            <a:noFill/>
            <a:ln w="9525">
              <a:solidFill>
                <a:srgbClr val="1D2D4B"/>
              </a:solidFill>
              <a:miter lim="800000"/>
              <a:headEnd/>
              <a:tailEnd/>
            </a:ln>
          </p:spPr>
          <p:txBody>
            <a:bodyPr lIns="91249" tIns="45623" rIns="91249" bIns="45623"/>
            <a:lstStyle/>
            <a:p>
              <a:pPr algn="l" defTabSz="801688">
                <a:spcBef>
                  <a:spcPct val="20000"/>
                </a:spcBef>
              </a:pPr>
              <a:r>
                <a:rPr lang="de-DE" sz="600"/>
                <a:t>Sozialabgabenfreiheit</a:t>
              </a:r>
            </a:p>
          </p:txBody>
        </p:sp>
        <p:sp>
          <p:nvSpPr>
            <p:cNvPr id="36908" name="Rectangle 44"/>
            <p:cNvSpPr>
              <a:spLocks noChangeArrowheads="1"/>
            </p:cNvSpPr>
            <p:nvPr/>
          </p:nvSpPr>
          <p:spPr bwMode="auto">
            <a:xfrm>
              <a:off x="793" y="799"/>
              <a:ext cx="772" cy="226"/>
            </a:xfrm>
            <a:prstGeom prst="rect">
              <a:avLst/>
            </a:prstGeom>
            <a:noFill/>
            <a:ln w="9525">
              <a:solidFill>
                <a:srgbClr val="1D2D4B"/>
              </a:solidFill>
              <a:miter lim="800000"/>
              <a:headEnd/>
              <a:tailEnd/>
            </a:ln>
          </p:spPr>
          <p:txBody>
            <a:bodyPr lIns="91249" tIns="45623" rIns="91249" bIns="45623"/>
            <a:lstStyle/>
            <a:p>
              <a:pPr algn="l" defTabSz="801688">
                <a:spcBef>
                  <a:spcPct val="20000"/>
                </a:spcBef>
              </a:pPr>
              <a:r>
                <a:rPr lang="de-DE" sz="600"/>
                <a:t>Steuerliche </a:t>
              </a:r>
            </a:p>
            <a:p>
              <a:pPr algn="l" defTabSz="801688">
                <a:spcBef>
                  <a:spcPct val="20000"/>
                </a:spcBef>
              </a:pPr>
              <a:r>
                <a:rPr lang="de-DE" sz="600"/>
                <a:t>Förderung (2013)</a:t>
              </a:r>
            </a:p>
          </p:txBody>
        </p:sp>
        <p:sp>
          <p:nvSpPr>
            <p:cNvPr id="36909" name="Rectangle 45"/>
            <p:cNvSpPr>
              <a:spLocks noChangeArrowheads="1"/>
            </p:cNvSpPr>
            <p:nvPr/>
          </p:nvSpPr>
          <p:spPr bwMode="auto">
            <a:xfrm>
              <a:off x="0" y="799"/>
              <a:ext cx="793" cy="226"/>
            </a:xfrm>
            <a:prstGeom prst="rect">
              <a:avLst/>
            </a:prstGeom>
            <a:noFill/>
            <a:ln w="9525">
              <a:solidFill>
                <a:srgbClr val="1D2D4B"/>
              </a:solidFill>
              <a:miter lim="800000"/>
              <a:headEnd/>
              <a:tailEnd/>
            </a:ln>
          </p:spPr>
          <p:txBody>
            <a:bodyPr lIns="91249" tIns="45623" rIns="91249" bIns="45623"/>
            <a:lstStyle/>
            <a:p>
              <a:pPr algn="l" defTabSz="801688">
                <a:spcBef>
                  <a:spcPct val="20000"/>
                </a:spcBef>
              </a:pPr>
              <a:endParaRPr lang="de-DE" sz="600"/>
            </a:p>
          </p:txBody>
        </p:sp>
        <p:sp>
          <p:nvSpPr>
            <p:cNvPr id="36910" name="Line 46"/>
            <p:cNvSpPr>
              <a:spLocks noChangeShapeType="1"/>
            </p:cNvSpPr>
            <p:nvPr/>
          </p:nvSpPr>
          <p:spPr bwMode="auto">
            <a:xfrm>
              <a:off x="0" y="799"/>
              <a:ext cx="5760" cy="0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6911" name="Line 47"/>
            <p:cNvSpPr>
              <a:spLocks noChangeShapeType="1"/>
            </p:cNvSpPr>
            <p:nvPr/>
          </p:nvSpPr>
          <p:spPr bwMode="auto">
            <a:xfrm>
              <a:off x="0" y="1025"/>
              <a:ext cx="5760" cy="0"/>
            </a:xfrm>
            <a:prstGeom prst="line">
              <a:avLst/>
            </a:prstGeom>
            <a:noFill/>
            <a:ln w="12700">
              <a:solidFill>
                <a:srgbClr val="1D2D4B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6912" name="Line 48"/>
            <p:cNvSpPr>
              <a:spLocks noChangeShapeType="1"/>
            </p:cNvSpPr>
            <p:nvPr/>
          </p:nvSpPr>
          <p:spPr bwMode="auto">
            <a:xfrm>
              <a:off x="0" y="1666"/>
              <a:ext cx="5760" cy="0"/>
            </a:xfrm>
            <a:prstGeom prst="line">
              <a:avLst/>
            </a:prstGeom>
            <a:noFill/>
            <a:ln w="12700">
              <a:solidFill>
                <a:srgbClr val="1D2D4B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6913" name="Line 49"/>
            <p:cNvSpPr>
              <a:spLocks noChangeShapeType="1"/>
            </p:cNvSpPr>
            <p:nvPr/>
          </p:nvSpPr>
          <p:spPr bwMode="auto">
            <a:xfrm>
              <a:off x="0" y="2277"/>
              <a:ext cx="5760" cy="0"/>
            </a:xfrm>
            <a:prstGeom prst="line">
              <a:avLst/>
            </a:prstGeom>
            <a:noFill/>
            <a:ln w="12700">
              <a:solidFill>
                <a:srgbClr val="1D2D4B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6914" name="Line 50"/>
            <p:cNvSpPr>
              <a:spLocks noChangeShapeType="1"/>
            </p:cNvSpPr>
            <p:nvPr/>
          </p:nvSpPr>
          <p:spPr bwMode="auto">
            <a:xfrm>
              <a:off x="0" y="2888"/>
              <a:ext cx="5760" cy="0"/>
            </a:xfrm>
            <a:prstGeom prst="line">
              <a:avLst/>
            </a:prstGeom>
            <a:noFill/>
            <a:ln w="12700">
              <a:solidFill>
                <a:srgbClr val="1D2D4B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6915" name="Line 51"/>
            <p:cNvSpPr>
              <a:spLocks noChangeShapeType="1"/>
            </p:cNvSpPr>
            <p:nvPr/>
          </p:nvSpPr>
          <p:spPr bwMode="auto">
            <a:xfrm>
              <a:off x="0" y="3462"/>
              <a:ext cx="5760" cy="0"/>
            </a:xfrm>
            <a:prstGeom prst="line">
              <a:avLst/>
            </a:prstGeom>
            <a:noFill/>
            <a:ln w="12700">
              <a:solidFill>
                <a:srgbClr val="1D2D4B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6916" name="Line 52"/>
            <p:cNvSpPr>
              <a:spLocks noChangeShapeType="1"/>
            </p:cNvSpPr>
            <p:nvPr/>
          </p:nvSpPr>
          <p:spPr bwMode="auto">
            <a:xfrm>
              <a:off x="0" y="3959"/>
              <a:ext cx="5760" cy="0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6917" name="Line 53"/>
            <p:cNvSpPr>
              <a:spLocks noChangeShapeType="1"/>
            </p:cNvSpPr>
            <p:nvPr/>
          </p:nvSpPr>
          <p:spPr bwMode="auto">
            <a:xfrm>
              <a:off x="0" y="799"/>
              <a:ext cx="0" cy="3160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6918" name="Line 54"/>
            <p:cNvSpPr>
              <a:spLocks noChangeShapeType="1"/>
            </p:cNvSpPr>
            <p:nvPr/>
          </p:nvSpPr>
          <p:spPr bwMode="auto">
            <a:xfrm>
              <a:off x="793" y="799"/>
              <a:ext cx="0" cy="3160"/>
            </a:xfrm>
            <a:prstGeom prst="line">
              <a:avLst/>
            </a:prstGeom>
            <a:noFill/>
            <a:ln w="12700">
              <a:solidFill>
                <a:srgbClr val="1D2D4B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6919" name="Line 55"/>
            <p:cNvSpPr>
              <a:spLocks noChangeShapeType="1"/>
            </p:cNvSpPr>
            <p:nvPr/>
          </p:nvSpPr>
          <p:spPr bwMode="auto">
            <a:xfrm>
              <a:off x="1565" y="799"/>
              <a:ext cx="0" cy="3160"/>
            </a:xfrm>
            <a:prstGeom prst="line">
              <a:avLst/>
            </a:prstGeom>
            <a:noFill/>
            <a:ln w="12700">
              <a:solidFill>
                <a:srgbClr val="1D2D4B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6920" name="Line 56"/>
            <p:cNvSpPr>
              <a:spLocks noChangeShapeType="1"/>
            </p:cNvSpPr>
            <p:nvPr/>
          </p:nvSpPr>
          <p:spPr bwMode="auto">
            <a:xfrm>
              <a:off x="2438" y="799"/>
              <a:ext cx="0" cy="3160"/>
            </a:xfrm>
            <a:prstGeom prst="line">
              <a:avLst/>
            </a:prstGeom>
            <a:noFill/>
            <a:ln w="12700">
              <a:solidFill>
                <a:srgbClr val="1D2D4B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6921" name="Line 57"/>
            <p:cNvSpPr>
              <a:spLocks noChangeShapeType="1"/>
            </p:cNvSpPr>
            <p:nvPr/>
          </p:nvSpPr>
          <p:spPr bwMode="auto">
            <a:xfrm>
              <a:off x="3273" y="799"/>
              <a:ext cx="0" cy="3160"/>
            </a:xfrm>
            <a:prstGeom prst="line">
              <a:avLst/>
            </a:prstGeom>
            <a:noFill/>
            <a:ln w="12700">
              <a:solidFill>
                <a:srgbClr val="1D2D4B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6922" name="Line 58"/>
            <p:cNvSpPr>
              <a:spLocks noChangeShapeType="1"/>
            </p:cNvSpPr>
            <p:nvPr/>
          </p:nvSpPr>
          <p:spPr bwMode="auto">
            <a:xfrm>
              <a:off x="4109" y="799"/>
              <a:ext cx="0" cy="3160"/>
            </a:xfrm>
            <a:prstGeom prst="line">
              <a:avLst/>
            </a:prstGeom>
            <a:noFill/>
            <a:ln w="12700">
              <a:solidFill>
                <a:srgbClr val="1D2D4B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6923" name="Line 59"/>
            <p:cNvSpPr>
              <a:spLocks noChangeShapeType="1"/>
            </p:cNvSpPr>
            <p:nvPr/>
          </p:nvSpPr>
          <p:spPr bwMode="auto">
            <a:xfrm>
              <a:off x="4946" y="799"/>
              <a:ext cx="0" cy="3160"/>
            </a:xfrm>
            <a:prstGeom prst="line">
              <a:avLst/>
            </a:prstGeom>
            <a:noFill/>
            <a:ln w="12700">
              <a:solidFill>
                <a:srgbClr val="1D2D4B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6924" name="Line 60"/>
            <p:cNvSpPr>
              <a:spLocks noChangeShapeType="1"/>
            </p:cNvSpPr>
            <p:nvPr/>
          </p:nvSpPr>
          <p:spPr bwMode="auto">
            <a:xfrm>
              <a:off x="5760" y="799"/>
              <a:ext cx="0" cy="3160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61" name="Foliennummernplatzhalter 7"/>
          <p:cNvSpPr>
            <a:spLocks noGrp="1"/>
          </p:cNvSpPr>
          <p:nvPr>
            <p:ph type="sldNum" sz="quarter" idx="11"/>
          </p:nvPr>
        </p:nvSpPr>
        <p:spPr>
          <a:xfrm>
            <a:off x="7221539" y="6629400"/>
            <a:ext cx="1598612" cy="228600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808080"/>
                </a:solidFill>
              </a:rPr>
              <a:t>Seite </a:t>
            </a:r>
            <a:fld id="{FC4E8DDD-DBDD-48F0-A48A-D28623E41E62}" type="slidenum">
              <a:rPr lang="de-DE" smtClean="0">
                <a:solidFill>
                  <a:srgbClr val="808080"/>
                </a:solidFill>
              </a:rPr>
              <a:pPr>
                <a:defRPr/>
              </a:pPr>
              <a:t>8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83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83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83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83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83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83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83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83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83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783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783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783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783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783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833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833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83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783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783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783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783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783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783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83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783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783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783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783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783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783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783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783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783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783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783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500"/>
                                        <p:tgtEl>
                                          <p:spTgt spid="783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5" dur="500"/>
                                        <p:tgtEl>
                                          <p:spTgt spid="783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0" dur="500"/>
                                        <p:tgtEl>
                                          <p:spTgt spid="783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3363" grpId="0" animBg="1"/>
      <p:bldP spid="783364" grpId="0" animBg="1"/>
      <p:bldP spid="783365" grpId="0" animBg="1"/>
      <p:bldP spid="783366" grpId="0" animBg="1"/>
      <p:bldP spid="783367" grpId="0" animBg="1"/>
      <p:bldP spid="783368" grpId="0" animBg="1"/>
      <p:bldP spid="783369" grpId="0" animBg="1"/>
      <p:bldP spid="783370" grpId="0" animBg="1"/>
      <p:bldP spid="783371" grpId="0" animBg="1"/>
      <p:bldP spid="783372" grpId="0" animBg="1"/>
      <p:bldP spid="783373" grpId="0" animBg="1"/>
      <p:bldP spid="783374" grpId="0" animBg="1"/>
      <p:bldP spid="783375" grpId="0" animBg="1"/>
      <p:bldP spid="783376" grpId="0" animBg="1"/>
      <p:bldP spid="783377" grpId="0" animBg="1"/>
      <p:bldP spid="783378" grpId="0" animBg="1"/>
      <p:bldP spid="783379" grpId="0" animBg="1"/>
      <p:bldP spid="783380" grpId="0" animBg="1"/>
      <p:bldP spid="783381" grpId="0" animBg="1"/>
      <p:bldP spid="783382" grpId="0" animBg="1"/>
      <p:bldP spid="783383" grpId="0" animBg="1"/>
      <p:bldP spid="783384" grpId="0" animBg="1"/>
      <p:bldP spid="783385" grpId="0" animBg="1"/>
      <p:bldP spid="783386" grpId="0" animBg="1"/>
      <p:bldP spid="783387" grpId="0" animBg="1"/>
      <p:bldP spid="783388" grpId="0" animBg="1"/>
      <p:bldP spid="783389" grpId="0" animBg="1"/>
      <p:bldP spid="783390" grpId="0" animBg="1"/>
      <p:bldP spid="783391" grpId="0" animBg="1"/>
      <p:bldP spid="78339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68325" y="2586038"/>
            <a:ext cx="5173663" cy="3168650"/>
            <a:chOff x="295" y="1888"/>
            <a:chExt cx="3265" cy="1996"/>
          </a:xfrm>
        </p:grpSpPr>
        <p:sp>
          <p:nvSpPr>
            <p:cNvPr id="70694" name="Freeform 3"/>
            <p:cNvSpPr>
              <a:spLocks/>
            </p:cNvSpPr>
            <p:nvPr/>
          </p:nvSpPr>
          <p:spPr bwMode="auto">
            <a:xfrm>
              <a:off x="295" y="1888"/>
              <a:ext cx="3265" cy="1996"/>
            </a:xfrm>
            <a:custGeom>
              <a:avLst/>
              <a:gdLst>
                <a:gd name="T0" fmla="*/ 0 w 2041"/>
                <a:gd name="T1" fmla="*/ 52476979 h 1134"/>
                <a:gd name="T2" fmla="*/ 5745392 w 2041"/>
                <a:gd name="T3" fmla="*/ 36568239 h 1134"/>
                <a:gd name="T4" fmla="*/ 9629924 w 2041"/>
                <a:gd name="T5" fmla="*/ 24214286 h 1134"/>
                <a:gd name="T6" fmla="*/ 12087449 w 2041"/>
                <a:gd name="T7" fmla="*/ 15327267 h 1134"/>
                <a:gd name="T8" fmla="*/ 13984006 w 2041"/>
                <a:gd name="T9" fmla="*/ 6991385 h 1134"/>
                <a:gd name="T10" fmla="*/ 15367841 w 2041"/>
                <a:gd name="T11" fmla="*/ 0 h 1134"/>
                <a:gd name="T12" fmla="*/ 15367841 w 2041"/>
                <a:gd name="T13" fmla="*/ 52476979 h 1134"/>
                <a:gd name="T14" fmla="*/ 0 w 2041"/>
                <a:gd name="T15" fmla="*/ 52476979 h 113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41"/>
                <a:gd name="T25" fmla="*/ 0 h 1134"/>
                <a:gd name="T26" fmla="*/ 2041 w 2041"/>
                <a:gd name="T27" fmla="*/ 1134 h 113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41" h="1134">
                  <a:moveTo>
                    <a:pt x="0" y="1134"/>
                  </a:moveTo>
                  <a:lnTo>
                    <a:pt x="763" y="790"/>
                  </a:lnTo>
                  <a:lnTo>
                    <a:pt x="1279" y="523"/>
                  </a:lnTo>
                  <a:lnTo>
                    <a:pt x="1605" y="331"/>
                  </a:lnTo>
                  <a:lnTo>
                    <a:pt x="1857" y="151"/>
                  </a:lnTo>
                  <a:lnTo>
                    <a:pt x="2041" y="0"/>
                  </a:lnTo>
                  <a:lnTo>
                    <a:pt x="2041" y="1134"/>
                  </a:lnTo>
                  <a:lnTo>
                    <a:pt x="0" y="1134"/>
                  </a:lnTo>
                  <a:close/>
                </a:path>
              </a:pathLst>
            </a:custGeom>
            <a:solidFill>
              <a:schemeClr val="bg2"/>
            </a:solidFill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lIns="80145" tIns="40073" rIns="80145" bIns="40073"/>
            <a:lstStyle/>
            <a:p>
              <a:pPr algn="ctr"/>
              <a:endParaRPr lang="de-DE" sz="1600" smtClean="0">
                <a:solidFill>
                  <a:srgbClr val="1D2D4B"/>
                </a:solidFill>
                <a:latin typeface="Arial" pitchFamily="34" charset="0"/>
              </a:endParaRPr>
            </a:p>
          </p:txBody>
        </p:sp>
        <p:sp>
          <p:nvSpPr>
            <p:cNvPr id="70695" name="Text Box 4"/>
            <p:cNvSpPr txBox="1">
              <a:spLocks noChangeArrowheads="1"/>
            </p:cNvSpPr>
            <p:nvPr/>
          </p:nvSpPr>
          <p:spPr bwMode="auto">
            <a:xfrm>
              <a:off x="2426" y="2976"/>
              <a:ext cx="72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372" tIns="45686" rIns="91372" bIns="45686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1400" b="1" smtClean="0">
                  <a:solidFill>
                    <a:srgbClr val="1D2D4B"/>
                  </a:solidFill>
                  <a:latin typeface="Arial" pitchFamily="34" charset="0"/>
                </a:rPr>
                <a:t>Kapital</a:t>
              </a:r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506413" y="4741863"/>
            <a:ext cx="5235575" cy="1006475"/>
            <a:chOff x="295" y="3249"/>
            <a:chExt cx="3265" cy="635"/>
          </a:xfrm>
        </p:grpSpPr>
        <p:sp>
          <p:nvSpPr>
            <p:cNvPr id="70692" name="Freeform 6"/>
            <p:cNvSpPr>
              <a:spLocks/>
            </p:cNvSpPr>
            <p:nvPr/>
          </p:nvSpPr>
          <p:spPr bwMode="auto">
            <a:xfrm>
              <a:off x="295" y="3249"/>
              <a:ext cx="3265" cy="635"/>
            </a:xfrm>
            <a:custGeom>
              <a:avLst/>
              <a:gdLst>
                <a:gd name="T0" fmla="*/ 0 w 3402"/>
                <a:gd name="T1" fmla="*/ 72 h 681"/>
                <a:gd name="T2" fmla="*/ 1558 w 3402"/>
                <a:gd name="T3" fmla="*/ 0 h 681"/>
                <a:gd name="T4" fmla="*/ 1558 w 3402"/>
                <a:gd name="T5" fmla="*/ 181 h 681"/>
                <a:gd name="T6" fmla="*/ 0 w 3402"/>
                <a:gd name="T7" fmla="*/ 181 h 681"/>
                <a:gd name="T8" fmla="*/ 0 w 3402"/>
                <a:gd name="T9" fmla="*/ 72 h 6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02"/>
                <a:gd name="T16" fmla="*/ 0 h 681"/>
                <a:gd name="T17" fmla="*/ 3402 w 3402"/>
                <a:gd name="T18" fmla="*/ 681 h 6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02" h="681">
                  <a:moveTo>
                    <a:pt x="0" y="272"/>
                  </a:moveTo>
                  <a:lnTo>
                    <a:pt x="3402" y="0"/>
                  </a:lnTo>
                  <a:lnTo>
                    <a:pt x="3402" y="681"/>
                  </a:lnTo>
                  <a:lnTo>
                    <a:pt x="0" y="681"/>
                  </a:lnTo>
                  <a:lnTo>
                    <a:pt x="0" y="272"/>
                  </a:lnTo>
                  <a:close/>
                </a:path>
              </a:pathLst>
            </a:custGeom>
            <a:solidFill>
              <a:srgbClr val="DDDDDD"/>
            </a:solidFill>
            <a:ln w="28575">
              <a:solidFill>
                <a:srgbClr val="DDDDDD"/>
              </a:solidFill>
              <a:round/>
              <a:headEnd/>
              <a:tailEnd/>
            </a:ln>
          </p:spPr>
          <p:txBody>
            <a:bodyPr lIns="80145" tIns="40073" rIns="80145" bIns="40073"/>
            <a:lstStyle/>
            <a:p>
              <a:pPr algn="ctr"/>
              <a:endParaRPr lang="de-DE" sz="1600" smtClean="0">
                <a:solidFill>
                  <a:srgbClr val="1D2D4B"/>
                </a:solidFill>
                <a:latin typeface="Arial" pitchFamily="34" charset="0"/>
              </a:endParaRPr>
            </a:p>
          </p:txBody>
        </p:sp>
        <p:sp>
          <p:nvSpPr>
            <p:cNvPr id="70693" name="Text Box 7"/>
            <p:cNvSpPr txBox="1">
              <a:spLocks noChangeArrowheads="1"/>
            </p:cNvSpPr>
            <p:nvPr/>
          </p:nvSpPr>
          <p:spPr bwMode="auto">
            <a:xfrm>
              <a:off x="1973" y="3385"/>
              <a:ext cx="1277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372" tIns="45686" rIns="91372" bIns="45686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1400" b="1" smtClean="0">
                  <a:solidFill>
                    <a:srgbClr val="1D2D4B"/>
                  </a:solidFill>
                  <a:latin typeface="Arial" pitchFamily="34" charset="0"/>
                </a:rPr>
                <a:t>Sparleistung</a:t>
              </a:r>
            </a:p>
          </p:txBody>
        </p:sp>
      </p:grpSp>
      <p:sp>
        <p:nvSpPr>
          <p:cNvPr id="70660" name="Rectangle 8"/>
          <p:cNvSpPr>
            <a:spLocks noGrp="1" noChangeArrowheads="1"/>
          </p:cNvSpPr>
          <p:nvPr>
            <p:ph type="title" idx="4294967295"/>
          </p:nvPr>
        </p:nvSpPr>
        <p:spPr/>
        <p:txBody>
          <a:bodyPr lIns="91306" tIns="45652" rIns="91306" bIns="45652"/>
          <a:lstStyle/>
          <a:p>
            <a:pPr eaLnBrk="1" hangingPunct="1"/>
            <a:r>
              <a:rPr lang="de-DE" smtClean="0"/>
              <a:t>Mindestanforderungsprofil an den Anbieter der bAV (Direktversicherung)</a:t>
            </a:r>
          </a:p>
        </p:txBody>
      </p:sp>
      <p:sp>
        <p:nvSpPr>
          <p:cNvPr id="785417" name="Freeform 9"/>
          <p:cNvSpPr>
            <a:spLocks/>
          </p:cNvSpPr>
          <p:nvPr/>
        </p:nvSpPr>
        <p:spPr bwMode="auto">
          <a:xfrm>
            <a:off x="5741988" y="2586038"/>
            <a:ext cx="2360612" cy="3186112"/>
          </a:xfrm>
          <a:custGeom>
            <a:avLst/>
            <a:gdLst>
              <a:gd name="T0" fmla="*/ 2147483647 w 943"/>
              <a:gd name="T1" fmla="*/ 2147483647 h 1134"/>
              <a:gd name="T2" fmla="*/ 2147483647 w 943"/>
              <a:gd name="T3" fmla="*/ 2147483647 h 1134"/>
              <a:gd name="T4" fmla="*/ 2147483647 w 943"/>
              <a:gd name="T5" fmla="*/ 2147483647 h 1134"/>
              <a:gd name="T6" fmla="*/ 2147483647 w 943"/>
              <a:gd name="T7" fmla="*/ 2147483647 h 1134"/>
              <a:gd name="T8" fmla="*/ 2147483647 w 943"/>
              <a:gd name="T9" fmla="*/ 2147483647 h 1134"/>
              <a:gd name="T10" fmla="*/ 2147483647 w 943"/>
              <a:gd name="T11" fmla="*/ 2147483647 h 1134"/>
              <a:gd name="T12" fmla="*/ 2147483647 w 943"/>
              <a:gd name="T13" fmla="*/ 2147483647 h 1134"/>
              <a:gd name="T14" fmla="*/ 2147483647 w 943"/>
              <a:gd name="T15" fmla="*/ 2147483647 h 1134"/>
              <a:gd name="T16" fmla="*/ 2147483647 w 943"/>
              <a:gd name="T17" fmla="*/ 2147483647 h 1134"/>
              <a:gd name="T18" fmla="*/ 2147483647 w 943"/>
              <a:gd name="T19" fmla="*/ 2147483647 h 1134"/>
              <a:gd name="T20" fmla="*/ 2147483647 w 943"/>
              <a:gd name="T21" fmla="*/ 2147483647 h 1134"/>
              <a:gd name="T22" fmla="*/ 2147483647 w 943"/>
              <a:gd name="T23" fmla="*/ 2147483647 h 1134"/>
              <a:gd name="T24" fmla="*/ 2147483647 w 943"/>
              <a:gd name="T25" fmla="*/ 2147483647 h 1134"/>
              <a:gd name="T26" fmla="*/ 2147483647 w 943"/>
              <a:gd name="T27" fmla="*/ 2147483647 h 1134"/>
              <a:gd name="T28" fmla="*/ 0 w 943"/>
              <a:gd name="T29" fmla="*/ 0 h 113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943"/>
              <a:gd name="T46" fmla="*/ 0 h 1134"/>
              <a:gd name="T47" fmla="*/ 943 w 943"/>
              <a:gd name="T48" fmla="*/ 1134 h 1134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943" h="1134">
                <a:moveTo>
                  <a:pt x="1" y="1"/>
                </a:moveTo>
                <a:cubicBezTo>
                  <a:pt x="148" y="64"/>
                  <a:pt x="657" y="189"/>
                  <a:pt x="800" y="251"/>
                </a:cubicBezTo>
                <a:cubicBezTo>
                  <a:pt x="943" y="313"/>
                  <a:pt x="848" y="352"/>
                  <a:pt x="857" y="376"/>
                </a:cubicBezTo>
                <a:cubicBezTo>
                  <a:pt x="861" y="377"/>
                  <a:pt x="857" y="385"/>
                  <a:pt x="857" y="390"/>
                </a:cubicBezTo>
                <a:cubicBezTo>
                  <a:pt x="859" y="396"/>
                  <a:pt x="860" y="403"/>
                  <a:pt x="861" y="409"/>
                </a:cubicBezTo>
                <a:cubicBezTo>
                  <a:pt x="864" y="489"/>
                  <a:pt x="859" y="522"/>
                  <a:pt x="898" y="575"/>
                </a:cubicBezTo>
                <a:cubicBezTo>
                  <a:pt x="906" y="606"/>
                  <a:pt x="905" y="595"/>
                  <a:pt x="898" y="651"/>
                </a:cubicBezTo>
                <a:cubicBezTo>
                  <a:pt x="897" y="657"/>
                  <a:pt x="890" y="682"/>
                  <a:pt x="887" y="693"/>
                </a:cubicBezTo>
                <a:cubicBezTo>
                  <a:pt x="886" y="698"/>
                  <a:pt x="884" y="707"/>
                  <a:pt x="884" y="707"/>
                </a:cubicBezTo>
                <a:cubicBezTo>
                  <a:pt x="886" y="747"/>
                  <a:pt x="890" y="782"/>
                  <a:pt x="895" y="821"/>
                </a:cubicBezTo>
                <a:cubicBezTo>
                  <a:pt x="894" y="867"/>
                  <a:pt x="893" y="912"/>
                  <a:pt x="891" y="958"/>
                </a:cubicBezTo>
                <a:cubicBezTo>
                  <a:pt x="890" y="975"/>
                  <a:pt x="872" y="1001"/>
                  <a:pt x="872" y="1001"/>
                </a:cubicBezTo>
                <a:cubicBezTo>
                  <a:pt x="861" y="1050"/>
                  <a:pt x="865" y="1066"/>
                  <a:pt x="865" y="1133"/>
                </a:cubicBezTo>
                <a:lnTo>
                  <a:pt x="2" y="1134"/>
                </a:lnTo>
                <a:lnTo>
                  <a:pt x="0" y="0"/>
                </a:lnTo>
              </a:path>
            </a:pathLst>
          </a:custGeom>
          <a:solidFill>
            <a:srgbClr val="EAE7D8"/>
          </a:solidFill>
          <a:ln w="28575">
            <a:solidFill>
              <a:srgbClr val="1D2D4B"/>
            </a:solidFill>
            <a:round/>
            <a:headEnd/>
            <a:tailEnd/>
          </a:ln>
        </p:spPr>
        <p:txBody>
          <a:bodyPr lIns="80145" tIns="40073" rIns="80145" bIns="40073"/>
          <a:lstStyle/>
          <a:p>
            <a:pPr algn="ctr"/>
            <a:endParaRPr lang="de-DE" sz="1600" smtClean="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785418" name="Line 10"/>
          <p:cNvSpPr>
            <a:spLocks noChangeShapeType="1"/>
          </p:cNvSpPr>
          <p:nvPr/>
        </p:nvSpPr>
        <p:spPr bwMode="auto">
          <a:xfrm flipV="1">
            <a:off x="6604000" y="2846388"/>
            <a:ext cx="1588" cy="2873375"/>
          </a:xfrm>
          <a:prstGeom prst="line">
            <a:avLst/>
          </a:prstGeom>
          <a:noFill/>
          <a:ln w="38100" cap="rnd">
            <a:solidFill>
              <a:srgbClr val="1D2D4B"/>
            </a:solidFill>
            <a:prstDash val="sysDot"/>
            <a:round/>
            <a:headEnd/>
            <a:tailEnd/>
          </a:ln>
        </p:spPr>
        <p:txBody>
          <a:bodyPr/>
          <a:lstStyle/>
          <a:p>
            <a:pPr algn="ctr"/>
            <a:endParaRPr lang="de-DE" sz="1600" smtClean="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785419" name="Line 11"/>
          <p:cNvSpPr>
            <a:spLocks noChangeShapeType="1"/>
          </p:cNvSpPr>
          <p:nvPr/>
        </p:nvSpPr>
        <p:spPr bwMode="auto">
          <a:xfrm flipV="1">
            <a:off x="7343775" y="3108325"/>
            <a:ext cx="1588" cy="2678113"/>
          </a:xfrm>
          <a:prstGeom prst="line">
            <a:avLst/>
          </a:prstGeom>
          <a:noFill/>
          <a:ln w="38100" cap="rnd">
            <a:solidFill>
              <a:srgbClr val="1D2D4B"/>
            </a:solidFill>
            <a:prstDash val="sysDot"/>
            <a:round/>
            <a:headEnd/>
            <a:tailEnd/>
          </a:ln>
        </p:spPr>
        <p:txBody>
          <a:bodyPr/>
          <a:lstStyle/>
          <a:p>
            <a:pPr algn="ctr"/>
            <a:endParaRPr lang="de-DE" sz="1600" smtClean="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785420" name="AutoShape 12"/>
          <p:cNvSpPr>
            <a:spLocks noChangeArrowheads="1"/>
          </p:cNvSpPr>
          <p:nvPr/>
        </p:nvSpPr>
        <p:spPr bwMode="auto">
          <a:xfrm>
            <a:off x="1122363" y="2063750"/>
            <a:ext cx="1873250" cy="547688"/>
          </a:xfrm>
          <a:prstGeom prst="wedgeRectCallout">
            <a:avLst>
              <a:gd name="adj1" fmla="val 191157"/>
              <a:gd name="adj2" fmla="val 51051"/>
            </a:avLst>
          </a:prstGeom>
          <a:solidFill>
            <a:srgbClr val="1D2D4B"/>
          </a:solidFill>
          <a:ln w="9525">
            <a:solidFill>
              <a:srgbClr val="003366"/>
            </a:solidFill>
            <a:miter lim="800000"/>
            <a:headEnd/>
            <a:tailEnd/>
          </a:ln>
        </p:spPr>
        <p:txBody>
          <a:bodyPr lIns="91372" tIns="45686" rIns="91372" bIns="45686" anchor="ctr" anchorCtr="1"/>
          <a:lstStyle/>
          <a:p>
            <a:pPr algn="ctr" eaLnBrk="0" hangingPunct="0"/>
            <a:r>
              <a:rPr lang="de-DE" sz="1100" b="1" smtClean="0">
                <a:solidFill>
                  <a:srgbClr val="FFFFFF"/>
                </a:solidFill>
                <a:latin typeface="Arial" pitchFamily="34" charset="0"/>
              </a:rPr>
              <a:t>Teil- / Kapitalwahlrecht mit ermäßigten Steuersätzen</a:t>
            </a:r>
          </a:p>
        </p:txBody>
      </p:sp>
      <p:sp>
        <p:nvSpPr>
          <p:cNvPr id="785421" name="AutoShape 13"/>
          <p:cNvSpPr>
            <a:spLocks noChangeArrowheads="1"/>
          </p:cNvSpPr>
          <p:nvPr/>
        </p:nvSpPr>
        <p:spPr bwMode="auto">
          <a:xfrm>
            <a:off x="4572000" y="1412875"/>
            <a:ext cx="2260600" cy="841375"/>
          </a:xfrm>
          <a:prstGeom prst="wedgeRectCallout">
            <a:avLst>
              <a:gd name="adj1" fmla="val 1616"/>
              <a:gd name="adj2" fmla="val 89435"/>
            </a:avLst>
          </a:prstGeom>
          <a:solidFill>
            <a:srgbClr val="1D2D4B"/>
          </a:solidFill>
          <a:ln w="9525">
            <a:solidFill>
              <a:srgbClr val="003366"/>
            </a:solidFill>
            <a:miter lim="800000"/>
            <a:headEnd/>
            <a:tailEnd/>
          </a:ln>
        </p:spPr>
        <p:txBody>
          <a:bodyPr lIns="91372" tIns="45686" rIns="91372" bIns="45686" anchor="ctr" anchorCtr="1"/>
          <a:lstStyle/>
          <a:p>
            <a:pPr algn="ctr" eaLnBrk="0" hangingPunct="0"/>
            <a:r>
              <a:rPr lang="de-DE" sz="1100" b="1" smtClean="0">
                <a:solidFill>
                  <a:srgbClr val="FFFFFF"/>
                </a:solidFill>
                <a:latin typeface="Arial" pitchFamily="34" charset="0"/>
              </a:rPr>
              <a:t>flexibler Rentenbeginntermin und „harte“ Teil- / Rente inklusive (garantierter) Rentendynamik</a:t>
            </a:r>
          </a:p>
        </p:txBody>
      </p:sp>
      <p:sp>
        <p:nvSpPr>
          <p:cNvPr id="785422" name="Text Box 14"/>
          <p:cNvSpPr txBox="1">
            <a:spLocks noChangeArrowheads="1"/>
          </p:cNvSpPr>
          <p:nvPr/>
        </p:nvSpPr>
        <p:spPr bwMode="auto">
          <a:xfrm>
            <a:off x="7213600" y="5845175"/>
            <a:ext cx="43180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2" tIns="45686" rIns="91372" bIns="45686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200" b="1" smtClean="0">
                <a:solidFill>
                  <a:srgbClr val="4D4D4D"/>
                </a:solidFill>
                <a:latin typeface="Arial" pitchFamily="34" charset="0"/>
              </a:rPr>
              <a:t>75</a:t>
            </a:r>
          </a:p>
        </p:txBody>
      </p:sp>
      <p:sp>
        <p:nvSpPr>
          <p:cNvPr id="785423" name="Text Box 15"/>
          <p:cNvSpPr txBox="1">
            <a:spLocks noChangeArrowheads="1"/>
          </p:cNvSpPr>
          <p:nvPr/>
        </p:nvSpPr>
        <p:spPr bwMode="auto">
          <a:xfrm>
            <a:off x="6421438" y="5845175"/>
            <a:ext cx="43180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2" tIns="45686" rIns="91372" bIns="45686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200" b="1" smtClean="0">
                <a:solidFill>
                  <a:srgbClr val="4D4D4D"/>
                </a:solidFill>
                <a:latin typeface="Arial" pitchFamily="34" charset="0"/>
              </a:rPr>
              <a:t>70</a:t>
            </a:r>
          </a:p>
        </p:txBody>
      </p:sp>
      <p:sp>
        <p:nvSpPr>
          <p:cNvPr id="785424" name="Text Box 16"/>
          <p:cNvSpPr txBox="1">
            <a:spLocks noChangeArrowheads="1"/>
          </p:cNvSpPr>
          <p:nvPr/>
        </p:nvSpPr>
        <p:spPr bwMode="auto">
          <a:xfrm>
            <a:off x="5557838" y="5845175"/>
            <a:ext cx="360362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2" tIns="45686" rIns="91372" bIns="45686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200" b="1" smtClean="0">
                <a:solidFill>
                  <a:srgbClr val="4D4D4D"/>
                </a:solidFill>
                <a:latin typeface="Arial" pitchFamily="34" charset="0"/>
              </a:rPr>
              <a:t>65</a:t>
            </a:r>
          </a:p>
        </p:txBody>
      </p:sp>
      <p:sp>
        <p:nvSpPr>
          <p:cNvPr id="785425" name="Text Box 17"/>
          <p:cNvSpPr txBox="1">
            <a:spLocks noChangeArrowheads="1"/>
          </p:cNvSpPr>
          <p:nvPr/>
        </p:nvSpPr>
        <p:spPr bwMode="auto">
          <a:xfrm>
            <a:off x="320675" y="5845175"/>
            <a:ext cx="43180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2" tIns="45686" rIns="91372" bIns="45686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200" b="1" smtClean="0">
                <a:solidFill>
                  <a:srgbClr val="4D4D4D"/>
                </a:solidFill>
                <a:latin typeface="Arial" pitchFamily="34" charset="0"/>
              </a:rPr>
              <a:t>35</a:t>
            </a:r>
          </a:p>
        </p:txBody>
      </p: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7019925" y="1412875"/>
            <a:ext cx="1914525" cy="1790700"/>
            <a:chOff x="4332" y="1026"/>
            <a:chExt cx="1179" cy="1225"/>
          </a:xfrm>
        </p:grpSpPr>
        <p:sp>
          <p:nvSpPr>
            <p:cNvPr id="70689" name="AutoShape 19"/>
            <p:cNvSpPr>
              <a:spLocks noChangeArrowheads="1"/>
            </p:cNvSpPr>
            <p:nvPr/>
          </p:nvSpPr>
          <p:spPr bwMode="auto">
            <a:xfrm rot="-10146373">
              <a:off x="4694" y="1434"/>
              <a:ext cx="181" cy="817"/>
            </a:xfrm>
            <a:prstGeom prst="rtTriangle">
              <a:avLst/>
            </a:prstGeom>
            <a:solidFill>
              <a:srgbClr val="C0C0C0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rot="10800000" wrap="none" lIns="80145" tIns="40073" rIns="80145" bIns="40073" anchor="ctr"/>
            <a:lstStyle/>
            <a:p>
              <a:pPr defTabSz="801688" eaLnBrk="0" hangingPunct="0">
                <a:spcBef>
                  <a:spcPct val="50000"/>
                </a:spcBef>
              </a:pPr>
              <a:endParaRPr lang="de-DE" sz="2100" b="1" smtClean="0">
                <a:solidFill>
                  <a:srgbClr val="1D2D4B"/>
                </a:solidFill>
                <a:latin typeface="Arial" pitchFamily="34" charset="0"/>
              </a:endParaRPr>
            </a:p>
          </p:txBody>
        </p:sp>
        <p:sp>
          <p:nvSpPr>
            <p:cNvPr id="70690" name="AutoShape 20"/>
            <p:cNvSpPr>
              <a:spLocks noChangeArrowheads="1"/>
            </p:cNvSpPr>
            <p:nvPr/>
          </p:nvSpPr>
          <p:spPr bwMode="auto">
            <a:xfrm rot="11916658" flipH="1">
              <a:off x="4593" y="1348"/>
              <a:ext cx="227" cy="855"/>
            </a:xfrm>
            <a:prstGeom prst="rtTriangle">
              <a:avLst/>
            </a:prstGeom>
            <a:solidFill>
              <a:srgbClr val="C0C0C0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rot="10800000" wrap="none" lIns="80145" tIns="40073" rIns="80145" bIns="40073" anchor="ctr"/>
            <a:lstStyle/>
            <a:p>
              <a:pPr defTabSz="801688" eaLnBrk="0" hangingPunct="0">
                <a:spcBef>
                  <a:spcPct val="50000"/>
                </a:spcBef>
              </a:pPr>
              <a:endParaRPr lang="de-DE" sz="2100" b="1" smtClean="0">
                <a:solidFill>
                  <a:srgbClr val="1D2D4B"/>
                </a:solidFill>
                <a:latin typeface="Arial" pitchFamily="34" charset="0"/>
              </a:endParaRPr>
            </a:p>
          </p:txBody>
        </p:sp>
        <p:sp>
          <p:nvSpPr>
            <p:cNvPr id="70691" name="AutoShape 21"/>
            <p:cNvSpPr>
              <a:spLocks noChangeArrowheads="1"/>
            </p:cNvSpPr>
            <p:nvPr/>
          </p:nvSpPr>
          <p:spPr bwMode="auto">
            <a:xfrm>
              <a:off x="4332" y="1026"/>
              <a:ext cx="1179" cy="454"/>
            </a:xfrm>
            <a:prstGeom prst="wedgeRectCallout">
              <a:avLst>
                <a:gd name="adj1" fmla="val -84606"/>
                <a:gd name="adj2" fmla="val 148019"/>
              </a:avLst>
            </a:prstGeom>
            <a:solidFill>
              <a:srgbClr val="C0C0C0"/>
            </a:solidFill>
            <a:ln w="28575">
              <a:solidFill>
                <a:srgbClr val="C0C0C0"/>
              </a:solidFill>
              <a:miter lim="800000"/>
              <a:headEnd/>
              <a:tailEnd/>
            </a:ln>
          </p:spPr>
          <p:txBody>
            <a:bodyPr lIns="91372" tIns="45686" rIns="91372" bIns="45686" anchor="ctr" anchorCtr="1"/>
            <a:lstStyle/>
            <a:p>
              <a:pPr algn="ctr" eaLnBrk="0" hangingPunct="0"/>
              <a:endParaRPr lang="de-DE" sz="1100" b="1" smtClean="0">
                <a:solidFill>
                  <a:srgbClr val="FFFFFF"/>
                </a:solidFill>
                <a:latin typeface="Arial" pitchFamily="34" charset="0"/>
              </a:endParaRPr>
            </a:p>
            <a:p>
              <a:pPr algn="ctr" eaLnBrk="0" hangingPunct="0"/>
              <a:r>
                <a:rPr lang="de-DE" sz="1100" b="1" smtClean="0">
                  <a:solidFill>
                    <a:srgbClr val="1D2D4B"/>
                  </a:solidFill>
                  <a:latin typeface="Arial" pitchFamily="34" charset="0"/>
                </a:rPr>
                <a:t>Restkapital als Rentenleistung im Todesfall mit Kapitalwahlrecht</a:t>
              </a:r>
            </a:p>
            <a:p>
              <a:pPr algn="ctr" eaLnBrk="0" hangingPunct="0"/>
              <a:endParaRPr lang="de-DE" sz="1100" b="1" smtClean="0">
                <a:solidFill>
                  <a:srgbClr val="1D2D4B"/>
                </a:solidFill>
                <a:latin typeface="Arial" pitchFamily="34" charset="0"/>
              </a:endParaRPr>
            </a:p>
          </p:txBody>
        </p:sp>
      </p:grpSp>
      <p:sp>
        <p:nvSpPr>
          <p:cNvPr id="785430" name="AutoShape 22"/>
          <p:cNvSpPr>
            <a:spLocks noChangeArrowheads="1"/>
          </p:cNvSpPr>
          <p:nvPr/>
        </p:nvSpPr>
        <p:spPr bwMode="auto">
          <a:xfrm>
            <a:off x="752475" y="2782888"/>
            <a:ext cx="1978025" cy="566737"/>
          </a:xfrm>
          <a:prstGeom prst="wedgeRectCallout">
            <a:avLst>
              <a:gd name="adj1" fmla="val 145264"/>
              <a:gd name="adj2" fmla="val 74620"/>
            </a:avLst>
          </a:prstGeom>
          <a:solidFill>
            <a:srgbClr val="1D2D4B"/>
          </a:solidFill>
          <a:ln w="9525">
            <a:solidFill>
              <a:srgbClr val="003366"/>
            </a:solidFill>
            <a:miter lim="800000"/>
            <a:headEnd/>
            <a:tailEnd/>
          </a:ln>
        </p:spPr>
        <p:txBody>
          <a:bodyPr lIns="91372" tIns="45686" rIns="91372" bIns="45686" anchor="ctr" anchorCtr="1"/>
          <a:lstStyle/>
          <a:p>
            <a:pPr algn="ctr" eaLnBrk="0" hangingPunct="0"/>
            <a:r>
              <a:rPr lang="de-DE" sz="1100" b="1" smtClean="0">
                <a:solidFill>
                  <a:srgbClr val="FFFFFF"/>
                </a:solidFill>
                <a:latin typeface="Arial" pitchFamily="34" charset="0"/>
              </a:rPr>
              <a:t>Todesfallkapital / WR auf Basis des gesamten Vertragsguthabens</a:t>
            </a:r>
          </a:p>
        </p:txBody>
      </p: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506413" y="5264150"/>
            <a:ext cx="5237162" cy="522288"/>
            <a:chOff x="554" y="4877"/>
            <a:chExt cx="3856" cy="363"/>
          </a:xfrm>
        </p:grpSpPr>
        <p:sp>
          <p:nvSpPr>
            <p:cNvPr id="70687" name="Freeform 24"/>
            <p:cNvSpPr>
              <a:spLocks/>
            </p:cNvSpPr>
            <p:nvPr/>
          </p:nvSpPr>
          <p:spPr bwMode="auto">
            <a:xfrm>
              <a:off x="554" y="4877"/>
              <a:ext cx="3856" cy="363"/>
            </a:xfrm>
            <a:custGeom>
              <a:avLst/>
              <a:gdLst>
                <a:gd name="T0" fmla="*/ 0 w 3856"/>
                <a:gd name="T1" fmla="*/ 363 h 363"/>
                <a:gd name="T2" fmla="*/ 3856 w 3856"/>
                <a:gd name="T3" fmla="*/ 363 h 363"/>
                <a:gd name="T4" fmla="*/ 3856 w 3856"/>
                <a:gd name="T5" fmla="*/ 0 h 363"/>
                <a:gd name="T6" fmla="*/ 0 w 3856"/>
                <a:gd name="T7" fmla="*/ 90 h 363"/>
                <a:gd name="T8" fmla="*/ 0 w 3856"/>
                <a:gd name="T9" fmla="*/ 363 h 3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56"/>
                <a:gd name="T16" fmla="*/ 0 h 363"/>
                <a:gd name="T17" fmla="*/ 3856 w 3856"/>
                <a:gd name="T18" fmla="*/ 363 h 3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56" h="363">
                  <a:moveTo>
                    <a:pt x="0" y="363"/>
                  </a:moveTo>
                  <a:lnTo>
                    <a:pt x="3856" y="363"/>
                  </a:lnTo>
                  <a:lnTo>
                    <a:pt x="3856" y="0"/>
                  </a:lnTo>
                  <a:lnTo>
                    <a:pt x="0" y="90"/>
                  </a:lnTo>
                  <a:lnTo>
                    <a:pt x="0" y="363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lIns="80145" tIns="40073" rIns="80145" bIns="40073"/>
            <a:lstStyle/>
            <a:p>
              <a:pPr algn="ctr"/>
              <a:endParaRPr lang="de-DE" sz="1600" smtClean="0">
                <a:solidFill>
                  <a:srgbClr val="1D2D4B"/>
                </a:solidFill>
                <a:latin typeface="Arial" pitchFamily="34" charset="0"/>
              </a:endParaRPr>
            </a:p>
          </p:txBody>
        </p:sp>
        <p:sp>
          <p:nvSpPr>
            <p:cNvPr id="70688" name="Text Box 25"/>
            <p:cNvSpPr txBox="1">
              <a:spLocks noChangeArrowheads="1"/>
            </p:cNvSpPr>
            <p:nvPr/>
          </p:nvSpPr>
          <p:spPr bwMode="auto">
            <a:xfrm>
              <a:off x="2096" y="4967"/>
              <a:ext cx="1661" cy="21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lIns="91372" tIns="45686" rIns="91372" bIns="45686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1400" b="1" smtClean="0">
                  <a:solidFill>
                    <a:srgbClr val="1D2D4B"/>
                  </a:solidFill>
                  <a:latin typeface="Arial" pitchFamily="34" charset="0"/>
                </a:rPr>
                <a:t>Nettoaufwand</a:t>
              </a:r>
            </a:p>
          </p:txBody>
        </p:sp>
      </p:grpSp>
      <p:sp>
        <p:nvSpPr>
          <p:cNvPr id="785434" name="Text Box 26"/>
          <p:cNvSpPr txBox="1">
            <a:spLocks noChangeArrowheads="1"/>
          </p:cNvSpPr>
          <p:nvPr/>
        </p:nvSpPr>
        <p:spPr bwMode="auto">
          <a:xfrm>
            <a:off x="1038225" y="5821363"/>
            <a:ext cx="41052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2" tIns="45686" rIns="91372" bIns="45686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400" b="1" smtClean="0">
                <a:solidFill>
                  <a:srgbClr val="1D2D4B"/>
                </a:solidFill>
                <a:latin typeface="Arial" pitchFamily="34" charset="0"/>
              </a:rPr>
              <a:t>Sparen aus unversteuerten Gehaltsteilen</a:t>
            </a:r>
          </a:p>
        </p:txBody>
      </p:sp>
      <p:sp>
        <p:nvSpPr>
          <p:cNvPr id="785435" name="Freeform 27"/>
          <p:cNvSpPr>
            <a:spLocks/>
          </p:cNvSpPr>
          <p:nvPr/>
        </p:nvSpPr>
        <p:spPr bwMode="auto">
          <a:xfrm rot="776704">
            <a:off x="568325" y="4805363"/>
            <a:ext cx="1484313" cy="744537"/>
          </a:xfrm>
          <a:custGeom>
            <a:avLst/>
            <a:gdLst>
              <a:gd name="T0" fmla="*/ 0 w 695"/>
              <a:gd name="T1" fmla="*/ 2147483647 h 265"/>
              <a:gd name="T2" fmla="*/ 2147483647 w 695"/>
              <a:gd name="T3" fmla="*/ 2147483647 h 265"/>
              <a:gd name="T4" fmla="*/ 2147483647 w 695"/>
              <a:gd name="T5" fmla="*/ 0 h 265"/>
              <a:gd name="T6" fmla="*/ 0 60000 65536"/>
              <a:gd name="T7" fmla="*/ 0 60000 65536"/>
              <a:gd name="T8" fmla="*/ 0 60000 65536"/>
              <a:gd name="T9" fmla="*/ 0 w 695"/>
              <a:gd name="T10" fmla="*/ 0 h 265"/>
              <a:gd name="T11" fmla="*/ 695 w 695"/>
              <a:gd name="T12" fmla="*/ 265 h 26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95" h="265">
                <a:moveTo>
                  <a:pt x="0" y="265"/>
                </a:moveTo>
                <a:cubicBezTo>
                  <a:pt x="43" y="254"/>
                  <a:pt x="144" y="238"/>
                  <a:pt x="260" y="194"/>
                </a:cubicBezTo>
                <a:cubicBezTo>
                  <a:pt x="376" y="150"/>
                  <a:pt x="623" y="33"/>
                  <a:pt x="695" y="0"/>
                </a:cubicBezTo>
              </a:path>
            </a:pathLst>
          </a:custGeom>
          <a:noFill/>
          <a:ln w="28575">
            <a:solidFill>
              <a:schemeClr val="bg2"/>
            </a:solidFill>
            <a:prstDash val="sysDot"/>
            <a:round/>
            <a:headEnd/>
            <a:tailEnd/>
          </a:ln>
        </p:spPr>
        <p:txBody>
          <a:bodyPr lIns="80145" tIns="40073" rIns="80145" bIns="40073"/>
          <a:lstStyle/>
          <a:p>
            <a:pPr algn="ctr"/>
            <a:endParaRPr lang="de-DE" sz="1600" smtClean="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785436" name="Line 28"/>
          <p:cNvSpPr>
            <a:spLocks noChangeShapeType="1"/>
          </p:cNvSpPr>
          <p:nvPr/>
        </p:nvSpPr>
        <p:spPr bwMode="auto">
          <a:xfrm>
            <a:off x="506413" y="5786438"/>
            <a:ext cx="7559675" cy="1587"/>
          </a:xfrm>
          <a:prstGeom prst="line">
            <a:avLst/>
          </a:prstGeom>
          <a:noFill/>
          <a:ln w="3810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de-DE" sz="1600" smtClean="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785437" name="Line 29"/>
          <p:cNvSpPr>
            <a:spLocks noChangeShapeType="1"/>
          </p:cNvSpPr>
          <p:nvPr/>
        </p:nvSpPr>
        <p:spPr bwMode="auto">
          <a:xfrm flipV="1">
            <a:off x="506413" y="2325688"/>
            <a:ext cx="1587" cy="3503612"/>
          </a:xfrm>
          <a:prstGeom prst="line">
            <a:avLst/>
          </a:prstGeom>
          <a:noFill/>
          <a:ln w="38100">
            <a:solidFill>
              <a:srgbClr val="808080"/>
            </a:solidFill>
            <a:round/>
            <a:headEnd/>
            <a:tailEnd type="arrow" w="med" len="med"/>
          </a:ln>
        </p:spPr>
        <p:txBody>
          <a:bodyPr/>
          <a:lstStyle/>
          <a:p>
            <a:pPr algn="ctr"/>
            <a:endParaRPr lang="de-DE" sz="1600" smtClean="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785438" name="Line 30"/>
          <p:cNvSpPr>
            <a:spLocks noChangeShapeType="1"/>
          </p:cNvSpPr>
          <p:nvPr/>
        </p:nvSpPr>
        <p:spPr bwMode="auto">
          <a:xfrm flipH="1" flipV="1">
            <a:off x="5741988" y="2586038"/>
            <a:ext cx="14287" cy="3201987"/>
          </a:xfrm>
          <a:prstGeom prst="line">
            <a:avLst/>
          </a:prstGeom>
          <a:noFill/>
          <a:ln w="38100">
            <a:solidFill>
              <a:srgbClr val="1D2D4B"/>
            </a:solidFill>
            <a:prstDash val="sysDot"/>
            <a:round/>
            <a:headEnd/>
            <a:tailEnd/>
          </a:ln>
        </p:spPr>
        <p:txBody>
          <a:bodyPr/>
          <a:lstStyle/>
          <a:p>
            <a:pPr algn="ctr"/>
            <a:endParaRPr lang="de-DE" sz="1600" smtClean="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785439" name="AutoShape 31"/>
          <p:cNvSpPr>
            <a:spLocks noChangeArrowheads="1"/>
          </p:cNvSpPr>
          <p:nvPr/>
        </p:nvSpPr>
        <p:spPr bwMode="auto">
          <a:xfrm rot="10808210" flipV="1">
            <a:off x="630238" y="4414838"/>
            <a:ext cx="1395412" cy="455612"/>
          </a:xfrm>
          <a:prstGeom prst="wedgeRectCallout">
            <a:avLst>
              <a:gd name="adj1" fmla="val 3222"/>
              <a:gd name="adj2" fmla="val 116569"/>
            </a:avLst>
          </a:prstGeom>
          <a:solidFill>
            <a:srgbClr val="1D2D4B"/>
          </a:solidFill>
          <a:ln w="9525">
            <a:solidFill>
              <a:srgbClr val="003366"/>
            </a:solidFill>
            <a:miter lim="800000"/>
            <a:headEnd/>
            <a:tailEnd/>
          </a:ln>
        </p:spPr>
        <p:txBody>
          <a:bodyPr lIns="91372" tIns="45686" rIns="91372" bIns="45686" anchor="ctr" anchorCtr="1"/>
          <a:lstStyle/>
          <a:p>
            <a:pPr algn="ctr" eaLnBrk="0" hangingPunct="0"/>
            <a:r>
              <a:rPr lang="de-DE" sz="1100" b="1" smtClean="0">
                <a:solidFill>
                  <a:srgbClr val="FFFFFF"/>
                </a:solidFill>
                <a:latin typeface="Arial" pitchFamily="34" charset="0"/>
              </a:rPr>
              <a:t>VVG konforme Vertragsverläufe</a:t>
            </a:r>
          </a:p>
        </p:txBody>
      </p:sp>
      <p:sp>
        <p:nvSpPr>
          <p:cNvPr id="785440" name="Text Box 32"/>
          <p:cNvSpPr txBox="1">
            <a:spLocks noChangeArrowheads="1"/>
          </p:cNvSpPr>
          <p:nvPr/>
        </p:nvSpPr>
        <p:spPr bwMode="auto">
          <a:xfrm>
            <a:off x="323850" y="908050"/>
            <a:ext cx="7920038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2" tIns="45686" rIns="91372" bIns="45686">
            <a:spAutoFit/>
          </a:bodyPr>
          <a:lstStyle/>
          <a:p>
            <a:pPr eaLnBrk="0" hangingPunct="0">
              <a:buClr>
                <a:srgbClr val="000000"/>
              </a:buClr>
              <a:buSzPct val="65000"/>
              <a:buFont typeface="Times New Roman" pitchFamily="18" charset="0"/>
              <a:buNone/>
            </a:pPr>
            <a:r>
              <a:rPr lang="de-DE" sz="1600" b="1" smtClean="0">
                <a:solidFill>
                  <a:srgbClr val="1D2D4B"/>
                </a:solidFill>
                <a:latin typeface="Arial" pitchFamily="34" charset="0"/>
              </a:rPr>
              <a:t>Grundsätzliche Selektion des Anbieters nach Finanzstärke, Anlageerfolg und Beachtung sämtlicher Bedingungsdetails,</a:t>
            </a:r>
          </a:p>
          <a:p>
            <a:pPr eaLnBrk="0" hangingPunct="0">
              <a:buClr>
                <a:srgbClr val="000000"/>
              </a:buClr>
              <a:buSzPct val="65000"/>
              <a:buFont typeface="Times New Roman" pitchFamily="18" charset="0"/>
              <a:buNone/>
            </a:pPr>
            <a:r>
              <a:rPr lang="de-DE" sz="1600" b="1" smtClean="0">
                <a:solidFill>
                  <a:srgbClr val="1D2D4B"/>
                </a:solidFill>
                <a:latin typeface="Arial" pitchFamily="34" charset="0"/>
              </a:rPr>
              <a:t>garantiert günstige Abwicklungskosten </a:t>
            </a:r>
          </a:p>
          <a:p>
            <a:pPr eaLnBrk="0" hangingPunct="0">
              <a:buClr>
                <a:srgbClr val="000000"/>
              </a:buClr>
              <a:buSzPct val="65000"/>
              <a:buFont typeface="Times New Roman" pitchFamily="18" charset="0"/>
              <a:buNone/>
            </a:pPr>
            <a:r>
              <a:rPr lang="de-DE" sz="1600" b="1" smtClean="0">
                <a:solidFill>
                  <a:srgbClr val="1D2D4B"/>
                </a:solidFill>
                <a:latin typeface="Arial" pitchFamily="34" charset="0"/>
              </a:rPr>
              <a:t>und Haftungsübernahme </a:t>
            </a:r>
          </a:p>
        </p:txBody>
      </p:sp>
      <p:sp>
        <p:nvSpPr>
          <p:cNvPr id="785441" name="Text Box 33"/>
          <p:cNvSpPr txBox="1">
            <a:spLocks noChangeArrowheads="1"/>
          </p:cNvSpPr>
          <p:nvPr/>
        </p:nvSpPr>
        <p:spPr bwMode="auto">
          <a:xfrm>
            <a:off x="8143875" y="5845175"/>
            <a:ext cx="7207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2" tIns="45686" rIns="91372" bIns="45686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200" b="1" smtClean="0">
                <a:solidFill>
                  <a:srgbClr val="4D4D4D"/>
                </a:solidFill>
                <a:latin typeface="Arial" pitchFamily="34" charset="0"/>
              </a:rPr>
              <a:t>Alter</a:t>
            </a:r>
          </a:p>
        </p:txBody>
      </p:sp>
      <p:sp>
        <p:nvSpPr>
          <p:cNvPr id="785442" name="AutoShape 34"/>
          <p:cNvSpPr>
            <a:spLocks noChangeArrowheads="1"/>
          </p:cNvSpPr>
          <p:nvPr/>
        </p:nvSpPr>
        <p:spPr bwMode="auto">
          <a:xfrm>
            <a:off x="4427538" y="5013325"/>
            <a:ext cx="2443162" cy="708025"/>
          </a:xfrm>
          <a:prstGeom prst="wedgeRectCallout">
            <a:avLst>
              <a:gd name="adj1" fmla="val -60005"/>
              <a:gd name="adj2" fmla="val -215921"/>
            </a:avLst>
          </a:prstGeom>
          <a:solidFill>
            <a:srgbClr val="1D2D4B"/>
          </a:solidFill>
          <a:ln w="9525">
            <a:solidFill>
              <a:srgbClr val="003366"/>
            </a:solidFill>
            <a:miter lim="800000"/>
            <a:headEnd/>
            <a:tailEnd/>
          </a:ln>
        </p:spPr>
        <p:txBody>
          <a:bodyPr lIns="91372" tIns="45686" rIns="91372" bIns="45686" anchor="ctr" anchorCtr="1"/>
          <a:lstStyle/>
          <a:p>
            <a:pPr algn="ctr" eaLnBrk="0" hangingPunct="0"/>
            <a:r>
              <a:rPr lang="de-DE" sz="1100" b="1" smtClean="0">
                <a:solidFill>
                  <a:srgbClr val="FFFFFF"/>
                </a:solidFill>
                <a:latin typeface="Arial" pitchFamily="34" charset="0"/>
              </a:rPr>
              <a:t>Übertragung </a:t>
            </a:r>
          </a:p>
          <a:p>
            <a:pPr algn="ctr" eaLnBrk="0" hangingPunct="0"/>
            <a:r>
              <a:rPr lang="de-DE" sz="1100" b="1" smtClean="0">
                <a:solidFill>
                  <a:srgbClr val="FFFFFF"/>
                </a:solidFill>
                <a:latin typeface="Arial" pitchFamily="34" charset="0"/>
              </a:rPr>
              <a:t>(oder Versicherungsvertragliches Verfahren) bei Arbeitgeberwechsel</a:t>
            </a:r>
          </a:p>
        </p:txBody>
      </p:sp>
      <p:sp>
        <p:nvSpPr>
          <p:cNvPr id="785443" name="AutoShape 35"/>
          <p:cNvSpPr>
            <a:spLocks noChangeArrowheads="1"/>
          </p:cNvSpPr>
          <p:nvPr/>
        </p:nvSpPr>
        <p:spPr bwMode="auto">
          <a:xfrm>
            <a:off x="1922463" y="3500438"/>
            <a:ext cx="1787525" cy="577850"/>
          </a:xfrm>
          <a:prstGeom prst="wedgeRectCallout">
            <a:avLst>
              <a:gd name="adj1" fmla="val -13755"/>
              <a:gd name="adj2" fmla="val 162968"/>
            </a:avLst>
          </a:prstGeom>
          <a:solidFill>
            <a:srgbClr val="1D2D4B"/>
          </a:solidFill>
          <a:ln w="9525">
            <a:solidFill>
              <a:srgbClr val="003366"/>
            </a:solidFill>
            <a:miter lim="800000"/>
            <a:headEnd/>
            <a:tailEnd/>
          </a:ln>
        </p:spPr>
        <p:txBody>
          <a:bodyPr lIns="91372" tIns="45686" rIns="91372" bIns="45686" anchor="ctr" anchorCtr="1"/>
          <a:lstStyle/>
          <a:p>
            <a:pPr algn="ctr" eaLnBrk="0" hangingPunct="0"/>
            <a:r>
              <a:rPr lang="de-DE" sz="1100" b="1" smtClean="0">
                <a:solidFill>
                  <a:srgbClr val="FFFFFF"/>
                </a:solidFill>
                <a:latin typeface="Arial" pitchFamily="34" charset="0"/>
              </a:rPr>
              <a:t>flexible Aussetzungsoptionen und Zuzahlungen</a:t>
            </a:r>
          </a:p>
        </p:txBody>
      </p:sp>
      <p:sp>
        <p:nvSpPr>
          <p:cNvPr id="785444" name="AutoShape 36"/>
          <p:cNvSpPr>
            <a:spLocks noChangeArrowheads="1"/>
          </p:cNvSpPr>
          <p:nvPr/>
        </p:nvSpPr>
        <p:spPr bwMode="auto">
          <a:xfrm>
            <a:off x="7221538" y="3827463"/>
            <a:ext cx="1727200" cy="792162"/>
          </a:xfrm>
          <a:prstGeom prst="wedgeRectCallout">
            <a:avLst>
              <a:gd name="adj1" fmla="val -136477"/>
              <a:gd name="adj2" fmla="val -205171"/>
            </a:avLst>
          </a:prstGeom>
          <a:solidFill>
            <a:srgbClr val="1D2D4B"/>
          </a:solidFill>
          <a:ln w="9525">
            <a:solidFill>
              <a:srgbClr val="003366"/>
            </a:solidFill>
            <a:miter lim="800000"/>
            <a:headEnd/>
            <a:tailEnd/>
          </a:ln>
        </p:spPr>
        <p:txBody>
          <a:bodyPr lIns="91372" tIns="45686" rIns="91372" bIns="45686" anchor="ctr" anchorCtr="1"/>
          <a:lstStyle/>
          <a:p>
            <a:pPr algn="ctr" eaLnBrk="0" hangingPunct="0"/>
            <a:r>
              <a:rPr lang="de-DE" sz="1100" b="1" smtClean="0">
                <a:solidFill>
                  <a:srgbClr val="FFFFFF"/>
                </a:solidFill>
                <a:latin typeface="Arial" pitchFamily="34" charset="0"/>
              </a:rPr>
              <a:t>Sparzielgarantie bei Berufsunfähigkeit (mit vereinfachter Aufnahme)</a:t>
            </a:r>
          </a:p>
        </p:txBody>
      </p:sp>
      <p:sp>
        <p:nvSpPr>
          <p:cNvPr id="785445" name="AutoShape 37"/>
          <p:cNvSpPr>
            <a:spLocks noChangeArrowheads="1"/>
          </p:cNvSpPr>
          <p:nvPr/>
        </p:nvSpPr>
        <p:spPr bwMode="auto">
          <a:xfrm>
            <a:off x="5311775" y="3689350"/>
            <a:ext cx="1600200" cy="595313"/>
          </a:xfrm>
          <a:prstGeom prst="wedgeRectCallout">
            <a:avLst>
              <a:gd name="adj1" fmla="val -23259"/>
              <a:gd name="adj2" fmla="val -220704"/>
            </a:avLst>
          </a:prstGeom>
          <a:solidFill>
            <a:srgbClr val="1D2D4B"/>
          </a:solidFill>
          <a:ln w="9525">
            <a:solidFill>
              <a:srgbClr val="003366"/>
            </a:solidFill>
            <a:miter lim="800000"/>
            <a:headEnd/>
            <a:tailEnd/>
          </a:ln>
        </p:spPr>
        <p:txBody>
          <a:bodyPr lIns="91372" tIns="45686" rIns="91372" bIns="45686" anchor="ctr" anchorCtr="1"/>
          <a:lstStyle/>
          <a:p>
            <a:pPr algn="ctr" eaLnBrk="0" hangingPunct="0"/>
            <a:r>
              <a:rPr lang="de-DE" sz="1100" b="1" smtClean="0">
                <a:solidFill>
                  <a:srgbClr val="FFFFFF"/>
                </a:solidFill>
                <a:latin typeface="Arial" pitchFamily="34" charset="0"/>
              </a:rPr>
              <a:t>Leistungserhöhung durch Kollektivrabatte</a:t>
            </a:r>
          </a:p>
        </p:txBody>
      </p:sp>
      <p:sp>
        <p:nvSpPr>
          <p:cNvPr id="785446" name="AutoShape 38"/>
          <p:cNvSpPr>
            <a:spLocks noChangeArrowheads="1"/>
          </p:cNvSpPr>
          <p:nvPr/>
        </p:nvSpPr>
        <p:spPr bwMode="auto">
          <a:xfrm>
            <a:off x="7019925" y="4741863"/>
            <a:ext cx="1939925" cy="465137"/>
          </a:xfrm>
          <a:prstGeom prst="wedgeRectCallout">
            <a:avLst>
              <a:gd name="adj1" fmla="val -113912"/>
              <a:gd name="adj2" fmla="val -118602"/>
            </a:avLst>
          </a:prstGeom>
          <a:solidFill>
            <a:srgbClr val="1D2D4B"/>
          </a:solidFill>
          <a:ln w="9525">
            <a:solidFill>
              <a:srgbClr val="003366"/>
            </a:solidFill>
            <a:miter lim="800000"/>
            <a:headEnd/>
            <a:tailEnd/>
          </a:ln>
        </p:spPr>
        <p:txBody>
          <a:bodyPr lIns="91372" tIns="45686" rIns="91372" bIns="45686" anchor="ctr" anchorCtr="1"/>
          <a:lstStyle/>
          <a:p>
            <a:pPr algn="ctr" eaLnBrk="0" hangingPunct="0"/>
            <a:r>
              <a:rPr lang="de-DE" sz="1100" b="1" smtClean="0">
                <a:solidFill>
                  <a:srgbClr val="FFFFFF"/>
                </a:solidFill>
                <a:latin typeface="Arial" pitchFamily="34" charset="0"/>
              </a:rPr>
              <a:t>„harte“ Garantie der Zusage</a:t>
            </a:r>
          </a:p>
          <a:p>
            <a:pPr algn="ctr" eaLnBrk="0" hangingPunct="0"/>
            <a:r>
              <a:rPr lang="de-DE" sz="1100" b="1" smtClean="0">
                <a:solidFill>
                  <a:srgbClr val="FFFFFF"/>
                </a:solidFill>
                <a:latin typeface="Arial" pitchFamily="34" charset="0"/>
              </a:rPr>
              <a:t>durch den Versicherer</a:t>
            </a:r>
          </a:p>
        </p:txBody>
      </p:sp>
      <p:sp>
        <p:nvSpPr>
          <p:cNvPr id="785447" name="AutoShape 39"/>
          <p:cNvSpPr>
            <a:spLocks noChangeArrowheads="1"/>
          </p:cNvSpPr>
          <p:nvPr/>
        </p:nvSpPr>
        <p:spPr bwMode="auto">
          <a:xfrm>
            <a:off x="6948488" y="4724400"/>
            <a:ext cx="2047875" cy="649288"/>
          </a:xfrm>
          <a:prstGeom prst="wedgeRectCallout">
            <a:avLst>
              <a:gd name="adj1" fmla="val -103644"/>
              <a:gd name="adj2" fmla="val -55134"/>
            </a:avLst>
          </a:prstGeom>
          <a:solidFill>
            <a:srgbClr val="1D2D4B"/>
          </a:solidFill>
          <a:ln w="9525">
            <a:solidFill>
              <a:srgbClr val="003366"/>
            </a:solidFill>
            <a:miter lim="800000"/>
            <a:headEnd/>
            <a:tailEnd/>
          </a:ln>
        </p:spPr>
        <p:txBody>
          <a:bodyPr lIns="91372" tIns="45686" rIns="91372" bIns="45686" anchor="ctr" anchorCtr="1"/>
          <a:lstStyle/>
          <a:p>
            <a:pPr algn="ctr"/>
            <a:r>
              <a:rPr lang="de-DE" sz="1100" b="1" smtClean="0">
                <a:solidFill>
                  <a:srgbClr val="FFFFFF"/>
                </a:solidFill>
                <a:latin typeface="ＭＳ Ｐゴシック" pitchFamily="34" charset="-128"/>
              </a:rPr>
              <a:t>„</a:t>
            </a:r>
            <a:r>
              <a:rPr lang="de-DE" sz="1100" b="1" smtClean="0">
                <a:solidFill>
                  <a:srgbClr val="FFFFFF"/>
                </a:solidFill>
                <a:latin typeface="Arial" pitchFamily="34" charset="0"/>
              </a:rPr>
              <a:t>harte</a:t>
            </a:r>
            <a:r>
              <a:rPr lang="de-DE" sz="1100" b="1" smtClean="0">
                <a:solidFill>
                  <a:srgbClr val="FFFFFF"/>
                </a:solidFill>
                <a:latin typeface="ＭＳ Ｐゴシック" pitchFamily="34" charset="-128"/>
              </a:rPr>
              <a:t>“</a:t>
            </a:r>
            <a:r>
              <a:rPr lang="de-DE" sz="1100" b="1" smtClean="0">
                <a:solidFill>
                  <a:srgbClr val="FFFFFF"/>
                </a:solidFill>
                <a:latin typeface="Arial" pitchFamily="34" charset="0"/>
              </a:rPr>
              <a:t> Garantie der Zusage</a:t>
            </a:r>
          </a:p>
          <a:p>
            <a:pPr algn="ctr"/>
            <a:r>
              <a:rPr lang="de-DE" sz="1100" b="1" smtClean="0">
                <a:solidFill>
                  <a:srgbClr val="FFFFFF"/>
                </a:solidFill>
                <a:latin typeface="Arial" pitchFamily="34" charset="0"/>
              </a:rPr>
              <a:t>durch den Versicherer</a:t>
            </a:r>
            <a:endParaRPr lang="de-DE" sz="1600" smtClean="0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40" name="Foliennummernplatzhalter 7"/>
          <p:cNvSpPr>
            <a:spLocks noGrp="1"/>
          </p:cNvSpPr>
          <p:nvPr>
            <p:ph type="sldNum" sz="quarter" idx="11"/>
          </p:nvPr>
        </p:nvSpPr>
        <p:spPr>
          <a:xfrm>
            <a:off x="7221539" y="6629400"/>
            <a:ext cx="1598612" cy="228600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808080"/>
                </a:solidFill>
              </a:rPr>
              <a:t>Seite </a:t>
            </a:r>
            <a:fld id="{FC4E8DDD-DBDD-48F0-A48A-D28623E41E62}" type="slidenum">
              <a:rPr lang="de-DE" smtClean="0">
                <a:solidFill>
                  <a:srgbClr val="808080"/>
                </a:solidFill>
              </a:rPr>
              <a:pPr>
                <a:defRPr/>
              </a:pPr>
              <a:t>9</a:t>
            </a:fld>
            <a:endParaRPr lang="de-DE" dirty="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4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85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85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85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85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85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85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85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85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85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85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785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785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785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785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785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785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785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785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785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85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785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785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85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785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785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5417" grpId="0" animBg="1"/>
      <p:bldP spid="785418" grpId="0" animBg="1"/>
      <p:bldP spid="785419" grpId="0" animBg="1"/>
      <p:bldP spid="785420" grpId="0" animBg="1"/>
      <p:bldP spid="785421" grpId="0" animBg="1"/>
      <p:bldP spid="785422" grpId="0"/>
      <p:bldP spid="785423" grpId="0"/>
      <p:bldP spid="785424" grpId="0"/>
      <p:bldP spid="785425" grpId="0"/>
      <p:bldP spid="785430" grpId="0" animBg="1"/>
      <p:bldP spid="785434" grpId="0"/>
      <p:bldP spid="785435" grpId="0" animBg="1"/>
      <p:bldP spid="785436" grpId="0" animBg="1"/>
      <p:bldP spid="785437" grpId="0" animBg="1"/>
      <p:bldP spid="785438" grpId="0" animBg="1"/>
      <p:bldP spid="785439" grpId="0" animBg="1"/>
      <p:bldP spid="785440" grpId="0"/>
      <p:bldP spid="785441" grpId="0"/>
      <p:bldP spid="785442" grpId="0" animBg="1"/>
      <p:bldP spid="785443" grpId="0" animBg="1"/>
      <p:bldP spid="785444" grpId="0" animBg="1"/>
      <p:bldP spid="785445" grpId="0" animBg="1"/>
      <p:bldP spid="785446" grpId="0" animBg="1"/>
      <p:bldP spid="785447" grpId="0" animBg="1" autoUpdateAnimBg="0"/>
    </p:bldLst>
  </p:timing>
</p:sld>
</file>

<file path=ppt/theme/theme1.xml><?xml version="1.0" encoding="utf-8"?>
<a:theme xmlns:a="http://schemas.openxmlformats.org/drawingml/2006/main" name="Benutzerdefiniertes Design">
  <a:themeElements>
    <a:clrScheme name="Benutzerdefiniertes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enutzerdefiniertes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eere Präsentation">
  <a:themeElements>
    <a:clrScheme name="Leere Prä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eere Prä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Leere Präsentation">
  <a:themeElements>
    <a:clrScheme name="Leere Prä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eere Prä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rgbClr val="1D2D4B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306" tIns="45652" rIns="91306" bIns="45652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de-DE" sz="600" b="0" i="0" u="none" strike="noStrike" cap="none" normalizeH="0" baseline="0" smtClean="0">
            <a:ln>
              <a:noFill/>
            </a:ln>
            <a:solidFill>
              <a:srgbClr val="1D2D4B"/>
            </a:solidFill>
            <a:effectLst/>
            <a:latin typeface="Arial" pitchFamily="34" charset="0"/>
            <a:ea typeface="ＭＳ Ｐゴシック" pitchFamily="-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rgbClr val="1D2D4B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306" tIns="45652" rIns="91306" bIns="45652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de-DE" sz="600" b="0" i="0" u="none" strike="noStrike" cap="none" normalizeH="0" baseline="0" smtClean="0">
            <a:ln>
              <a:noFill/>
            </a:ln>
            <a:solidFill>
              <a:srgbClr val="1D2D4B"/>
            </a:solidFill>
            <a:effectLst/>
            <a:latin typeface="Arial" pitchFamily="34" charset="0"/>
            <a:ea typeface="ＭＳ Ｐゴシック" pitchFamily="-16" charset="-128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8_Leere Präsentation">
  <a:themeElements>
    <a:clrScheme name="Leere Prä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eere Prä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rgbClr val="1D2D4B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306" tIns="45652" rIns="91306" bIns="45652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de-DE" sz="600" b="0" i="0" u="none" strike="noStrike" cap="none" normalizeH="0" baseline="0" smtClean="0">
            <a:ln>
              <a:noFill/>
            </a:ln>
            <a:solidFill>
              <a:srgbClr val="1D2D4B"/>
            </a:solidFill>
            <a:effectLst/>
            <a:latin typeface="Arial" pitchFamily="34" charset="0"/>
            <a:ea typeface="ＭＳ Ｐゴシック" pitchFamily="-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rgbClr val="1D2D4B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306" tIns="45652" rIns="91306" bIns="45652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de-DE" sz="600" b="0" i="0" u="none" strike="noStrike" cap="none" normalizeH="0" baseline="0" smtClean="0">
            <a:ln>
              <a:noFill/>
            </a:ln>
            <a:solidFill>
              <a:srgbClr val="1D2D4B"/>
            </a:solidFill>
            <a:effectLst/>
            <a:latin typeface="Arial" pitchFamily="34" charset="0"/>
            <a:ea typeface="ＭＳ Ｐゴシック" pitchFamily="-16" charset="-128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Leere Präsentation">
  <a:themeElements>
    <a:clrScheme name="Leere Prä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eere Prä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rgbClr val="1D2D4B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306" tIns="45652" rIns="91306" bIns="45652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de-DE" sz="600" b="0" i="0" u="none" strike="noStrike" cap="none" normalizeH="0" baseline="0" smtClean="0">
            <a:ln>
              <a:noFill/>
            </a:ln>
            <a:solidFill>
              <a:srgbClr val="1D2D4B"/>
            </a:solidFill>
            <a:effectLst/>
            <a:latin typeface="Arial" pitchFamily="34" charset="0"/>
            <a:ea typeface="ＭＳ Ｐゴシック" pitchFamily="-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rgbClr val="1D2D4B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306" tIns="45652" rIns="91306" bIns="45652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de-DE" sz="600" b="0" i="0" u="none" strike="noStrike" cap="none" normalizeH="0" baseline="0" smtClean="0">
            <a:ln>
              <a:noFill/>
            </a:ln>
            <a:solidFill>
              <a:srgbClr val="1D2D4B"/>
            </a:solidFill>
            <a:effectLst/>
            <a:latin typeface="Arial" pitchFamily="34" charset="0"/>
            <a:ea typeface="ＭＳ Ｐゴシック" pitchFamily="-16" charset="-128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Leere Präsentation">
  <a:themeElements>
    <a:clrScheme name="Leere Prä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eere Prä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D6D6D6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rgbClr val="1D2D4B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D6D6D6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rgbClr val="1D2D4B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Leere Präsentation">
  <a:themeElements>
    <a:clrScheme name="Leere Prä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eere Prä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D6D6D6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rgbClr val="1D2D4B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D6D6D6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rgbClr val="1D2D4B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_Leere Präsentation">
  <a:themeElements>
    <a:clrScheme name="Leere Prä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eere Prä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D6D6D6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rgbClr val="1D2D4B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D6D6D6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rgbClr val="1D2D4B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4_Leere Präsentation">
  <a:themeElements>
    <a:clrScheme name="Leere Prä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eere Prä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D6D6D6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rgbClr val="1D2D4B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D6D6D6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rgbClr val="1D2D4B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1249</Words>
  <Application>Microsoft Office PowerPoint</Application>
  <PresentationFormat>Bildschirmpräsentation (4:3)</PresentationFormat>
  <Paragraphs>273</Paragraphs>
  <Slides>17</Slides>
  <Notes>2</Notes>
  <HiddenSlides>0</HiddenSlides>
  <MMClips>0</MMClips>
  <ScaleCrop>false</ScaleCrop>
  <HeadingPairs>
    <vt:vector size="6" baseType="variant">
      <vt:variant>
        <vt:lpstr>Design</vt:lpstr>
      </vt:variant>
      <vt:variant>
        <vt:i4>9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7" baseType="lpstr">
      <vt:lpstr>Benutzerdefiniertes Design</vt:lpstr>
      <vt:lpstr>Leere Präsentation</vt:lpstr>
      <vt:lpstr>1_Leere Präsentation</vt:lpstr>
      <vt:lpstr>8_Leere Präsentation</vt:lpstr>
      <vt:lpstr>2_Leere Präsentation</vt:lpstr>
      <vt:lpstr>5_Leere Präsentation</vt:lpstr>
      <vt:lpstr>7_Leere Präsentation</vt:lpstr>
      <vt:lpstr>3_Leere Präsentation</vt:lpstr>
      <vt:lpstr>4_Leere Präsentation</vt:lpstr>
      <vt:lpstr>think-cell Slide</vt:lpstr>
      <vt:lpstr>Folie 1</vt:lpstr>
      <vt:lpstr>Die afm Unternehmensgruppe</vt:lpstr>
      <vt:lpstr>Belegschaftsversorgung | hohe Expertise</vt:lpstr>
      <vt:lpstr>Zusatzversorgung für Mitarbeiter </vt:lpstr>
      <vt:lpstr>afm Affinity | Belegschaftprogramme</vt:lpstr>
      <vt:lpstr>Folie 6</vt:lpstr>
      <vt:lpstr>betriebliches Pensionsmanagement</vt:lpstr>
      <vt:lpstr>Übersicht über die Durchführungswege 2013</vt:lpstr>
      <vt:lpstr>Mindestanforderungsprofil an den Anbieter der bAV (Direktversicherung)</vt:lpstr>
      <vt:lpstr>Folie 10</vt:lpstr>
      <vt:lpstr>Folie 11</vt:lpstr>
      <vt:lpstr>Anforderungsprofil an den Anbieter bBU</vt:lpstr>
      <vt:lpstr>bBU DV</vt:lpstr>
      <vt:lpstr>afm betriebliches Gesundheitsmanagement</vt:lpstr>
      <vt:lpstr>Kommunikationswege</vt:lpstr>
      <vt:lpstr>Belegschaftsstrategie und Teamvorteile</vt:lpstr>
      <vt:lpstr>Annex: Checkliste Qualitätsanalyse bAV Konzepte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Wohlers, Torsten</dc:creator>
  <cp:lastModifiedBy>Frank Rehbock</cp:lastModifiedBy>
  <cp:revision>330</cp:revision>
  <cp:lastPrinted>1601-01-01T00:00:00Z</cp:lastPrinted>
  <dcterms:created xsi:type="dcterms:W3CDTF">1601-01-01T00:00:00Z</dcterms:created>
  <dcterms:modified xsi:type="dcterms:W3CDTF">2013-09-09T10:30:19Z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_AdHocReviewCycleID">
    <vt:i4>-1110947377</vt:i4>
  </property>
  <property fmtid="{D5CDD505-2E9C-101B-9397-08002B2CF9AE}" pid="4" name="_NewReviewCycle">
    <vt:lpwstr/>
  </property>
  <property fmtid="{D5CDD505-2E9C-101B-9397-08002B2CF9AE}" pid="5" name="_EmailSubject">
    <vt:lpwstr>Aussicht</vt:lpwstr>
  </property>
  <property fmtid="{D5CDD505-2E9C-101B-9397-08002B2CF9AE}" pid="6" name="_AuthorEmail">
    <vt:lpwstr>Weithase@afm-gruppe.de</vt:lpwstr>
  </property>
  <property fmtid="{D5CDD505-2E9C-101B-9397-08002B2CF9AE}" pid="7" name="_AuthorEmailDisplayName">
    <vt:lpwstr>Weithase, Jan</vt:lpwstr>
  </property>
  <property fmtid="{D5CDD505-2E9C-101B-9397-08002B2CF9AE}" pid="8" name="_PreviousAdHocReviewCycleID">
    <vt:i4>-395125821</vt:i4>
  </property>
</Properties>
</file>