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sldIdLst>
    <p:sldId id="370" r:id="rId2"/>
    <p:sldId id="432" r:id="rId3"/>
    <p:sldId id="433" r:id="rId4"/>
    <p:sldId id="434" r:id="rId5"/>
    <p:sldId id="435" r:id="rId6"/>
    <p:sldId id="436" r:id="rId7"/>
    <p:sldId id="441" r:id="rId8"/>
    <p:sldId id="438" r:id="rId9"/>
    <p:sldId id="439" r:id="rId10"/>
    <p:sldId id="440" r:id="rId11"/>
    <p:sldId id="437" r:id="rId12"/>
  </p:sldIdLst>
  <p:sldSz cx="9144000" cy="6858000" type="screen4x3"/>
  <p:notesSz cx="6669088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600" kern="1200">
        <a:solidFill>
          <a:srgbClr val="1D2D4B"/>
        </a:solidFill>
        <a:latin typeface="Arial" pitchFamily="34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rgbClr val="1D2D4B"/>
        </a:solidFill>
        <a:latin typeface="Arial" pitchFamily="34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rgbClr val="1D2D4B"/>
        </a:solidFill>
        <a:latin typeface="Arial" pitchFamily="34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rgbClr val="1D2D4B"/>
        </a:solidFill>
        <a:latin typeface="Arial" pitchFamily="34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rgbClr val="1D2D4B"/>
        </a:solidFill>
        <a:latin typeface="Arial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1600" kern="1200">
        <a:solidFill>
          <a:srgbClr val="1D2D4B"/>
        </a:solidFill>
        <a:latin typeface="Arial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1600" kern="1200">
        <a:solidFill>
          <a:srgbClr val="1D2D4B"/>
        </a:solidFill>
        <a:latin typeface="Arial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1600" kern="1200">
        <a:solidFill>
          <a:srgbClr val="1D2D4B"/>
        </a:solidFill>
        <a:latin typeface="Arial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1600" kern="1200">
        <a:solidFill>
          <a:srgbClr val="1D2D4B"/>
        </a:solidFill>
        <a:latin typeface="Arial" pitchFamily="34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C0C0C0"/>
    <a:srgbClr val="DDDDDD"/>
    <a:srgbClr val="0033CC"/>
    <a:srgbClr val="D6D6D6"/>
    <a:srgbClr val="3D75CF"/>
    <a:srgbClr val="5F5FD7"/>
    <a:srgbClr val="3333CC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46" autoAdjust="0"/>
    <p:restoredTop sz="94660"/>
  </p:normalViewPr>
  <p:slideViewPr>
    <p:cSldViewPr>
      <p:cViewPr>
        <p:scale>
          <a:sx n="100" d="100"/>
          <a:sy n="100" d="100"/>
        </p:scale>
        <p:origin x="-666" y="-96"/>
      </p:cViewPr>
      <p:guideLst>
        <p:guide orient="horz" pos="981"/>
        <p:guide orient="horz" pos="1298"/>
        <p:guide pos="170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0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317" y="0"/>
            <a:ext cx="288920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7222" y="4715153"/>
            <a:ext cx="5334645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716"/>
            <a:ext cx="288920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317" y="9428716"/>
            <a:ext cx="288920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fld id="{A09D2135-618B-4D96-A897-6F688D09C5E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EB49F9-DB1A-410C-B7DC-1F0465C43825}" type="slidenum">
              <a:rPr lang="de-DE" smtClean="0">
                <a:ea typeface="ＭＳ Ｐゴシック"/>
                <a:cs typeface="ＭＳ Ｐゴシック"/>
              </a:rPr>
              <a:pPr/>
              <a:t>2</a:t>
            </a:fld>
            <a:endParaRPr lang="de-DE" dirty="0" smtClean="0">
              <a:ea typeface="ＭＳ Ｐゴシック"/>
              <a:cs typeface="ＭＳ Ｐゴシック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876300"/>
            <a:chOff x="0" y="0"/>
            <a:chExt cx="5760" cy="55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de-DE" dirty="0">
                <a:ea typeface="+mn-ea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auto">
            <a:xfrm>
              <a:off x="0" y="96"/>
              <a:ext cx="5760" cy="456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de-DE" dirty="0">
                <a:ea typeface="+mn-ea"/>
                <a:cs typeface="+mn-cs"/>
              </a:endParaRPr>
            </a:p>
          </p:txBody>
        </p:sp>
        <p:pic>
          <p:nvPicPr>
            <p:cNvPr id="7" name="Picture 5" descr="afm_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6" y="210"/>
              <a:ext cx="1338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23850" y="5445125"/>
            <a:ext cx="776287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135" tIns="40068" rIns="80135" bIns="40068" anchor="b"/>
          <a:lstStyle/>
          <a:p>
            <a:pPr defTabSz="801688" eaLnBrk="0" hangingPunct="0">
              <a:spcBef>
                <a:spcPct val="50000"/>
              </a:spcBef>
              <a:defRPr/>
            </a:pPr>
            <a:r>
              <a:rPr lang="de-DE" b="1" dirty="0">
                <a:ea typeface="ＭＳ Ｐゴシック" pitchFamily="-16" charset="-128"/>
                <a:cs typeface="+mn-cs"/>
              </a:rPr>
              <a:t>Hamburg, den </a:t>
            </a:r>
            <a:fld id="{BD7025BB-3FE1-4F24-82CA-B0231727B755}" type="datetime4">
              <a:rPr lang="de-DE" b="1">
                <a:ea typeface="ＭＳ Ｐゴシック" pitchFamily="-16" charset="-128"/>
                <a:cs typeface="+mn-cs"/>
              </a:rPr>
              <a:pPr defTabSz="801688" eaLnBrk="0" hangingPunct="0">
                <a:spcBef>
                  <a:spcPct val="50000"/>
                </a:spcBef>
                <a:defRPr/>
              </a:pPr>
              <a:t>15. Juli 2011</a:t>
            </a:fld>
            <a:endParaRPr lang="de-DE" b="1" dirty="0">
              <a:ea typeface="ＭＳ Ｐゴシック" pitchFamily="-16" charset="-128"/>
              <a:cs typeface="+mn-cs"/>
            </a:endParaRPr>
          </a:p>
        </p:txBody>
      </p:sp>
      <p:pic>
        <p:nvPicPr>
          <p:cNvPr id="9" name="Picture 9" descr="blanco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23850" y="1484313"/>
            <a:ext cx="7772400" cy="1470025"/>
          </a:xfrm>
        </p:spPr>
        <p:txBody>
          <a:bodyPr anchor="t"/>
          <a:lstStyle>
            <a:lvl1pPr>
              <a:defRPr sz="40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429000"/>
            <a:ext cx="7762875" cy="1109663"/>
          </a:xfrm>
        </p:spPr>
        <p:txBody>
          <a:bodyPr/>
          <a:lstStyle>
            <a:lvl1pPr marL="0" indent="0">
              <a:defRPr sz="3200" b="1"/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  <a:fld id="{1A6EB3F2-22B0-481E-9527-A5D7D5A69DB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  <a:fld id="{BAED0022-53A4-4870-BEC2-B7A9A930FE2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lanco"/>
          <p:cNvPicPr>
            <a:picLocks noChangeAspect="1" noChangeArrowheads="1"/>
          </p:cNvPicPr>
          <p:nvPr/>
        </p:nvPicPr>
        <p:blipFill>
          <a:blip r:embed="rId5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9144000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de-DE" dirty="0">
              <a:ea typeface="+mn-ea"/>
              <a:cs typeface="+mn-cs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723900"/>
          </a:xfrm>
          <a:prstGeom prst="rect">
            <a:avLst/>
          </a:prstGeom>
          <a:solidFill>
            <a:srgbClr val="1D2D4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de-DE" dirty="0"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0675" y="908050"/>
            <a:ext cx="8501063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" y="6629400"/>
            <a:ext cx="67151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900">
                <a:solidFill>
                  <a:schemeClr val="bg2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1538" y="6629400"/>
            <a:ext cx="15986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900">
                <a:solidFill>
                  <a:schemeClr val="bg2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de-DE" dirty="0"/>
              <a:t>Seite </a:t>
            </a:r>
            <a:fld id="{4FEBDFC6-DC1D-4DCC-AE64-08D0F7DC57D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20675" y="188913"/>
            <a:ext cx="84994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2" r:id="rId2"/>
    <p:sldLayoutId id="2147483693" r:id="rId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ＭＳ Ｐゴシック"/>
        </a:defRPr>
      </a:lvl1pPr>
      <a:lvl2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  <a:cs typeface="ＭＳ Ｐゴシック"/>
        </a:defRPr>
      </a:lvl2pPr>
      <a:lvl3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  <a:cs typeface="ＭＳ Ｐゴシック"/>
        </a:defRPr>
      </a:lvl3pPr>
      <a:lvl4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  <a:cs typeface="ＭＳ Ｐゴシック"/>
        </a:defRPr>
      </a:lvl4pPr>
      <a:lvl5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  <a:cs typeface="ＭＳ Ｐゴシック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pitchFamily="34" charset="0"/>
          <a:ea typeface="ＭＳ Ｐゴシック" pitchFamily="-16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2400">
          <a:solidFill>
            <a:srgbClr val="1D2D4B"/>
          </a:solidFill>
          <a:latin typeface="+mn-lt"/>
          <a:ea typeface="+mn-ea"/>
          <a:cs typeface="ＭＳ Ｐゴシック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1D2D4B"/>
          </a:solidFill>
          <a:latin typeface="+mn-lt"/>
          <a:ea typeface="+mn-ea"/>
          <a:cs typeface="ＭＳ Ｐゴシック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rgbClr val="1D2D4B"/>
          </a:solidFill>
          <a:latin typeface="+mn-lt"/>
          <a:ea typeface="+mn-ea"/>
          <a:cs typeface="ＭＳ Ｐゴシック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rgbClr val="1D2D4B"/>
          </a:solidFill>
          <a:latin typeface="+mn-lt"/>
          <a:ea typeface="+mn-ea"/>
          <a:cs typeface="ＭＳ Ｐゴシック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  <a:cs typeface="ＭＳ Ｐゴシック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rgbClr val="1D2D4B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4"/>
          <p:cNvSpPr>
            <a:spLocks noGrp="1"/>
          </p:cNvSpPr>
          <p:nvPr>
            <p:ph type="ctrTitle"/>
          </p:nvPr>
        </p:nvSpPr>
        <p:spPr>
          <a:xfrm>
            <a:off x="323850" y="1484313"/>
            <a:ext cx="8136582" cy="1470025"/>
          </a:xfrm>
        </p:spPr>
        <p:txBody>
          <a:bodyPr/>
          <a:lstStyle/>
          <a:p>
            <a:r>
              <a:rPr lang="de-DE" dirty="0" smtClean="0"/>
              <a:t>Keyman-Police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sz="3200" dirty="0" smtClean="0"/>
              <a:t>– Die Versorgung von Schlüsselkräften – </a:t>
            </a:r>
            <a:endParaRPr lang="de-DE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 bwMode="auto">
          <a:xfrm>
            <a:off x="2724174" y="2852936"/>
            <a:ext cx="3143226" cy="3240360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 smtClean="0">
              <a:ln>
                <a:noFill/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Versorgung von Schlüsselkräften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2608734" y="1285459"/>
            <a:ext cx="6030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800" b="1" dirty="0" smtClean="0"/>
              <a:t>Wie wirkt sich die Keyman-Police auf die Steuer aus?</a:t>
            </a:r>
          </a:p>
        </p:txBody>
      </p:sp>
      <p:sp>
        <p:nvSpPr>
          <p:cNvPr id="4" name="Rechteck 3"/>
          <p:cNvSpPr/>
          <p:nvPr/>
        </p:nvSpPr>
        <p:spPr>
          <a:xfrm>
            <a:off x="2592888" y="1941215"/>
            <a:ext cx="35509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smtClean="0"/>
              <a:t>Für die versicherte Schlüsselkraft:</a:t>
            </a:r>
            <a:endParaRPr lang="de-DE" b="1" dirty="0"/>
          </a:p>
        </p:txBody>
      </p:sp>
      <p:sp>
        <p:nvSpPr>
          <p:cNvPr id="6" name="Rechteck 5"/>
          <p:cNvSpPr/>
          <p:nvPr/>
        </p:nvSpPr>
        <p:spPr>
          <a:xfrm>
            <a:off x="2592288" y="2234580"/>
            <a:ext cx="6300192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300" dirty="0" smtClean="0"/>
              <a:t>Hier ergeben sich grundsätzlich keine Steuerfolgen</a:t>
            </a:r>
          </a:p>
        </p:txBody>
      </p:sp>
      <p:sp>
        <p:nvSpPr>
          <p:cNvPr id="7" name="Rechteck 6"/>
          <p:cNvSpPr/>
          <p:nvPr/>
        </p:nvSpPr>
        <p:spPr>
          <a:xfrm>
            <a:off x="2599209" y="2574429"/>
            <a:ext cx="3566492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300" b="1" dirty="0" smtClean="0"/>
              <a:t>Für Kapitalgesellschafter &amp; Angestellte:</a:t>
            </a:r>
            <a:endParaRPr lang="de-DE" sz="1300" b="1" dirty="0"/>
          </a:p>
        </p:txBody>
      </p:sp>
      <p:sp>
        <p:nvSpPr>
          <p:cNvPr id="8" name="Rechteck 7"/>
          <p:cNvSpPr/>
          <p:nvPr/>
        </p:nvSpPr>
        <p:spPr>
          <a:xfrm>
            <a:off x="2628925" y="2827258"/>
            <a:ext cx="3354660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de-DE" sz="1300" dirty="0" smtClean="0"/>
              <a:t>  Die Beiträge sind Betriebsausgaben</a:t>
            </a:r>
          </a:p>
          <a:p>
            <a:endParaRPr lang="de-DE" sz="400" dirty="0" smtClean="0"/>
          </a:p>
          <a:p>
            <a:pPr>
              <a:buFont typeface="Wingdings" pitchFamily="2" charset="2"/>
              <a:buChar char="§"/>
            </a:pPr>
            <a:r>
              <a:rPr lang="de-DE" sz="1300" dirty="0" smtClean="0"/>
              <a:t>  Die Versicherung dient unmittelbar und</a:t>
            </a:r>
            <a:br>
              <a:rPr lang="de-DE" sz="1300" dirty="0" smtClean="0"/>
            </a:br>
            <a:r>
              <a:rPr lang="de-DE" sz="1300" dirty="0" smtClean="0"/>
              <a:t>    ausschließlich betrieblichen Zwecken;</a:t>
            </a:r>
            <a:br>
              <a:rPr lang="de-DE" sz="1300" dirty="0" smtClean="0"/>
            </a:br>
            <a:r>
              <a:rPr lang="de-DE" sz="1300" dirty="0" smtClean="0"/>
              <a:t>    sofern es sich zusätzlich um eine</a:t>
            </a:r>
            <a:br>
              <a:rPr lang="de-DE" sz="1300" dirty="0" smtClean="0"/>
            </a:br>
            <a:r>
              <a:rPr lang="de-DE" sz="1300" dirty="0" smtClean="0"/>
              <a:t>    Kapital-Lebensversicherung handelt,</a:t>
            </a:r>
            <a:br>
              <a:rPr lang="de-DE" sz="1300" dirty="0" smtClean="0"/>
            </a:br>
            <a:r>
              <a:rPr lang="de-DE" sz="1300" dirty="0" smtClean="0"/>
              <a:t>    ist diese zum Bilanzstichtag mit dem</a:t>
            </a:r>
            <a:br>
              <a:rPr lang="de-DE" sz="1300" dirty="0" smtClean="0"/>
            </a:br>
            <a:r>
              <a:rPr lang="de-DE" sz="1300" dirty="0" smtClean="0"/>
              <a:t>    Zeitwert zu aktivieren</a:t>
            </a:r>
          </a:p>
          <a:p>
            <a:endParaRPr lang="de-DE" sz="400" dirty="0" smtClean="0"/>
          </a:p>
          <a:p>
            <a:pPr>
              <a:buFont typeface="Wingdings" pitchFamily="2" charset="2"/>
              <a:buChar char="§"/>
            </a:pPr>
            <a:r>
              <a:rPr lang="de-DE" sz="1300" dirty="0" smtClean="0"/>
              <a:t>  Fällige Leistungen sind als Betriebsein-</a:t>
            </a:r>
            <a:br>
              <a:rPr lang="de-DE" sz="1300" dirty="0" smtClean="0"/>
            </a:br>
            <a:r>
              <a:rPr lang="de-DE" sz="1300" dirty="0" smtClean="0"/>
              <a:t>    nahmen zu versteuern, soweit noch</a:t>
            </a:r>
            <a:br>
              <a:rPr lang="de-DE" sz="1300" dirty="0" smtClean="0"/>
            </a:br>
            <a:r>
              <a:rPr lang="de-DE" sz="1300" dirty="0" smtClean="0"/>
              <a:t>    nicht aktiviert</a:t>
            </a:r>
          </a:p>
          <a:p>
            <a:endParaRPr lang="de-DE" sz="400" dirty="0" smtClean="0"/>
          </a:p>
          <a:p>
            <a:pPr>
              <a:buFont typeface="Wingdings" pitchFamily="2" charset="2"/>
              <a:buChar char="§"/>
            </a:pPr>
            <a:r>
              <a:rPr lang="de-DE" sz="1300" dirty="0" smtClean="0"/>
              <a:t>  </a:t>
            </a:r>
            <a:r>
              <a:rPr lang="de-DE" sz="1300" dirty="0" smtClean="0"/>
              <a:t>Eine Gewinnerhöhung wird beim Unter-</a:t>
            </a:r>
            <a:br>
              <a:rPr lang="de-DE" sz="1300" dirty="0" smtClean="0"/>
            </a:br>
            <a:r>
              <a:rPr lang="de-DE" sz="1300" dirty="0" smtClean="0"/>
              <a:t>    nehmen i. d. R. nicht eintreten, da die</a:t>
            </a:r>
            <a:br>
              <a:rPr lang="de-DE" sz="1300" dirty="0" smtClean="0"/>
            </a:br>
            <a:r>
              <a:rPr lang="de-DE" sz="1300" dirty="0" smtClean="0"/>
              <a:t>    Aufwendungen (z. B. für die Einarbei-</a:t>
            </a:r>
            <a:br>
              <a:rPr lang="de-DE" sz="1300" dirty="0" smtClean="0"/>
            </a:br>
            <a:r>
              <a:rPr lang="de-DE" sz="1300" dirty="0" smtClean="0"/>
              <a:t>    tung einer Spitzenkraft) als Betriebsaus-</a:t>
            </a:r>
            <a:br>
              <a:rPr lang="de-DE" sz="1300" dirty="0" smtClean="0"/>
            </a:br>
            <a:r>
              <a:rPr lang="de-DE" sz="1300" dirty="0" smtClean="0"/>
              <a:t>    gaben abzugsfähig sind</a:t>
            </a:r>
          </a:p>
        </p:txBody>
      </p:sp>
      <p:sp>
        <p:nvSpPr>
          <p:cNvPr id="12" name="Rechteck 11"/>
          <p:cNvSpPr/>
          <p:nvPr/>
        </p:nvSpPr>
        <p:spPr bwMode="auto">
          <a:xfrm>
            <a:off x="5921102" y="2852936"/>
            <a:ext cx="3156223" cy="3240360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 smtClean="0">
              <a:ln>
                <a:noFill/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5863952" y="2852936"/>
            <a:ext cx="3175273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de-DE" sz="1300" dirty="0" smtClean="0"/>
              <a:t>  Die Beiträge sind keine Betriebsaus-</a:t>
            </a:r>
            <a:br>
              <a:rPr lang="de-DE" sz="1300" dirty="0" smtClean="0"/>
            </a:br>
            <a:r>
              <a:rPr lang="de-DE" sz="1300" dirty="0" smtClean="0"/>
              <a:t>    gaben</a:t>
            </a:r>
          </a:p>
          <a:p>
            <a:endParaRPr lang="de-DE" sz="400" dirty="0" smtClean="0"/>
          </a:p>
          <a:p>
            <a:pPr>
              <a:buFont typeface="Wingdings" pitchFamily="2" charset="2"/>
              <a:buChar char="§"/>
            </a:pPr>
            <a:r>
              <a:rPr lang="de-DE" sz="1300" dirty="0" smtClean="0"/>
              <a:t>  Die Ansprüche auf die Versicherungs-</a:t>
            </a:r>
            <a:br>
              <a:rPr lang="de-DE" sz="1300" dirty="0" smtClean="0"/>
            </a:br>
            <a:r>
              <a:rPr lang="de-DE" sz="1300" dirty="0" smtClean="0"/>
              <a:t>    leistung sind in der Steuerbilanz nicht</a:t>
            </a:r>
            <a:br>
              <a:rPr lang="de-DE" sz="1300" dirty="0" smtClean="0"/>
            </a:br>
            <a:r>
              <a:rPr lang="de-DE" sz="1300" dirty="0" smtClean="0"/>
              <a:t>    zu aktivieren</a:t>
            </a:r>
          </a:p>
          <a:p>
            <a:endParaRPr lang="de-DE" sz="400" dirty="0" smtClean="0"/>
          </a:p>
          <a:p>
            <a:pPr>
              <a:buFont typeface="Wingdings" pitchFamily="2" charset="2"/>
              <a:buChar char="§"/>
            </a:pPr>
            <a:r>
              <a:rPr lang="de-DE" sz="1300" dirty="0" smtClean="0"/>
              <a:t>  Ist der Gesellschafter die versicherte</a:t>
            </a:r>
            <a:br>
              <a:rPr lang="de-DE" sz="1300" dirty="0" smtClean="0"/>
            </a:br>
            <a:r>
              <a:rPr lang="de-DE" sz="1300" dirty="0" smtClean="0"/>
              <a:t>    Person, wird die Versicherung dem</a:t>
            </a:r>
            <a:br>
              <a:rPr lang="de-DE" sz="1300" dirty="0" smtClean="0"/>
            </a:br>
            <a:r>
              <a:rPr lang="de-DE" sz="1300" dirty="0" smtClean="0"/>
              <a:t>    Privatvermögen zugeordnet</a:t>
            </a:r>
          </a:p>
          <a:p>
            <a:endParaRPr lang="de-DE" sz="400" dirty="0" smtClean="0"/>
          </a:p>
          <a:p>
            <a:pPr>
              <a:buFont typeface="Wingdings" pitchFamily="2" charset="2"/>
              <a:buChar char="§"/>
            </a:pPr>
            <a:r>
              <a:rPr lang="de-DE" sz="1300" dirty="0" smtClean="0"/>
              <a:t>  Steuerlich werden die Beiträge als</a:t>
            </a:r>
            <a:br>
              <a:rPr lang="de-DE" sz="1300" dirty="0" smtClean="0"/>
            </a:br>
            <a:r>
              <a:rPr lang="de-DE" sz="1300" dirty="0" smtClean="0"/>
              <a:t>    ergebnisneutrale Entnahme behandelt</a:t>
            </a:r>
          </a:p>
          <a:p>
            <a:endParaRPr lang="de-DE" sz="400" dirty="0" smtClean="0"/>
          </a:p>
          <a:p>
            <a:pPr>
              <a:buFont typeface="Wingdings" pitchFamily="2" charset="2"/>
              <a:buChar char="§"/>
            </a:pPr>
            <a:r>
              <a:rPr lang="de-DE" sz="1300" dirty="0" smtClean="0"/>
              <a:t>  Fällige Leistungen sind demnach</a:t>
            </a:r>
            <a:br>
              <a:rPr lang="de-DE" sz="1300" dirty="0" smtClean="0"/>
            </a:br>
            <a:r>
              <a:rPr lang="de-DE" sz="1300" dirty="0" smtClean="0"/>
              <a:t>    ebenfalls ergebnisneutral und somit</a:t>
            </a:r>
            <a:br>
              <a:rPr lang="de-DE" sz="1300" dirty="0" smtClean="0"/>
            </a:br>
            <a:r>
              <a:rPr lang="de-DE" sz="1300" dirty="0" smtClean="0"/>
              <a:t>    nicht zu versteuern</a:t>
            </a:r>
            <a:endParaRPr lang="de-DE" sz="1300" dirty="0"/>
          </a:p>
        </p:txBody>
      </p:sp>
      <p:sp>
        <p:nvSpPr>
          <p:cNvPr id="14" name="Rechteck 13"/>
          <p:cNvSpPr/>
          <p:nvPr/>
        </p:nvSpPr>
        <p:spPr>
          <a:xfrm>
            <a:off x="5867091" y="2569096"/>
            <a:ext cx="244329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300" b="1" dirty="0" smtClean="0"/>
              <a:t>Für Personengesellschafter:</a:t>
            </a:r>
            <a:endParaRPr lang="de-DE" sz="13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017" y="3323084"/>
            <a:ext cx="1806006" cy="1356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836" y="2070100"/>
            <a:ext cx="1826404" cy="1226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>
          <a:xfrm>
            <a:off x="735013" y="4662488"/>
            <a:ext cx="8229600" cy="1143000"/>
          </a:xfrm>
        </p:spPr>
        <p:txBody>
          <a:bodyPr/>
          <a:lstStyle/>
          <a:p>
            <a:pPr algn="r">
              <a:defRPr/>
            </a:pPr>
            <a:r>
              <a:rPr lang="de-DE" altLang="de-DE" sz="2800" kern="1200" dirty="0" smtClean="0">
                <a:solidFill>
                  <a:srgbClr val="1D2D4B"/>
                </a:solidFill>
                <a:cs typeface="+mn-cs"/>
              </a:rPr>
              <a:t>Vielen Dank für Ihre Aufmerksamkeit!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Versorgung von Schlüsselkräften</a:t>
            </a:r>
          </a:p>
        </p:txBody>
      </p:sp>
      <p:sp>
        <p:nvSpPr>
          <p:cNvPr id="3" name="Rechteck 2"/>
          <p:cNvSpPr/>
          <p:nvPr/>
        </p:nvSpPr>
        <p:spPr>
          <a:xfrm>
            <a:off x="2589684" y="1941215"/>
            <a:ext cx="6408712" cy="2900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Im Prinzip sind wichtige Mitarbeiter eines Unternehmens wie beispielsweise:</a:t>
            </a:r>
          </a:p>
          <a:p>
            <a:endParaRPr lang="de-DE" sz="1050" dirty="0" smtClean="0"/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Geschäftsführer</a:t>
            </a:r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Leitende Angestellte</a:t>
            </a:r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Geschäftsführende Gesellschafter</a:t>
            </a:r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Mitarbeiter mit besonderen Aufgaben, Kenntnissen oder</a:t>
            </a:r>
            <a:br>
              <a:rPr lang="de-DE" dirty="0" smtClean="0"/>
            </a:br>
            <a:r>
              <a:rPr lang="de-DE" dirty="0" smtClean="0"/>
              <a:t>    Kontakten…</a:t>
            </a:r>
          </a:p>
          <a:p>
            <a:endParaRPr lang="de-DE" sz="1050" dirty="0" smtClean="0"/>
          </a:p>
          <a:p>
            <a:r>
              <a:rPr lang="de-DE" dirty="0" smtClean="0"/>
              <a:t>…in derselben Rolle wie der Ernährer einer Familie. Fällt eine dieser </a:t>
            </a:r>
            <a:r>
              <a:rPr lang="de-DE" b="1" dirty="0" smtClean="0"/>
              <a:t>Schlüsselkräfte</a:t>
            </a:r>
            <a:r>
              <a:rPr lang="de-DE" dirty="0" smtClean="0"/>
              <a:t> (Keyman) von heute auf morgen aus, z. B. durch Tod oder überraschende Kündigung, entsteht eine große Lücke!</a:t>
            </a:r>
            <a:endParaRPr lang="de-DE" dirty="0"/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700338" y="1320800"/>
            <a:ext cx="5976118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de-DE" altLang="de-DE" sz="1800" b="1" dirty="0"/>
              <a:t>Der Versorgungsbedarf </a:t>
            </a:r>
            <a:r>
              <a:rPr lang="de-DE" altLang="de-DE" sz="1800" b="1" dirty="0" smtClean="0"/>
              <a:t>steigt mit der Funktion</a:t>
            </a:r>
            <a:endParaRPr lang="de-DE" altLang="de-DE" sz="1800" b="1" dirty="0"/>
          </a:p>
        </p:txBody>
      </p:sp>
      <p:sp>
        <p:nvSpPr>
          <p:cNvPr id="6" name="Rechteck 5"/>
          <p:cNvSpPr/>
          <p:nvPr/>
        </p:nvSpPr>
        <p:spPr>
          <a:xfrm>
            <a:off x="3347864" y="4941168"/>
            <a:ext cx="52565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b="1" dirty="0" smtClean="0">
                <a:solidFill>
                  <a:srgbClr val="C00000"/>
                </a:solidFill>
                <a:latin typeface="Arial" charset="0"/>
                <a:ea typeface="ＭＳ Ｐゴシック" pitchFamily="34" charset="-128"/>
                <a:cs typeface="+mn-cs"/>
              </a:rPr>
              <a:t>Finanziell abgesichert wie die eigene Familie:</a:t>
            </a:r>
          </a:p>
          <a:p>
            <a:r>
              <a:rPr lang="de-DE" altLang="de-DE" b="1" dirty="0" smtClean="0">
                <a:solidFill>
                  <a:srgbClr val="C00000"/>
                </a:solidFill>
                <a:latin typeface="Arial" charset="0"/>
                <a:ea typeface="ＭＳ Ｐゴシック" pitchFamily="34" charset="-128"/>
                <a:cs typeface="+mn-cs"/>
              </a:rPr>
              <a:t>Mit einer Keyman-Police ist ein Unternehmen</a:t>
            </a:r>
          </a:p>
          <a:p>
            <a:r>
              <a:rPr lang="de-DE" altLang="de-DE" b="1" dirty="0" smtClean="0">
                <a:solidFill>
                  <a:srgbClr val="C00000"/>
                </a:solidFill>
                <a:latin typeface="Arial" charset="0"/>
                <a:ea typeface="ＭＳ Ｐゴシック" pitchFamily="34" charset="-128"/>
                <a:cs typeface="+mn-cs"/>
              </a:rPr>
              <a:t>gegen die finanziellen Folgen eines überraschenden</a:t>
            </a:r>
          </a:p>
          <a:p>
            <a:r>
              <a:rPr lang="de-DE" altLang="de-DE" b="1" dirty="0" smtClean="0">
                <a:solidFill>
                  <a:srgbClr val="C00000"/>
                </a:solidFill>
                <a:latin typeface="Arial" charset="0"/>
                <a:ea typeface="ＭＳ Ｐゴシック" pitchFamily="34" charset="-128"/>
                <a:cs typeface="+mn-cs"/>
              </a:rPr>
              <a:t>Ausfalls genauso abgesichert wie eine Familie.</a:t>
            </a:r>
            <a:endParaRPr lang="de-DE" altLang="de-DE" b="1" dirty="0">
              <a:solidFill>
                <a:srgbClr val="C00000"/>
              </a:solidFill>
              <a:latin typeface="Arial" charset="0"/>
              <a:ea typeface="ＭＳ Ｐゴシック" pitchFamily="34" charset="-128"/>
              <a:cs typeface="+mn-cs"/>
            </a:endParaRPr>
          </a:p>
        </p:txBody>
      </p:sp>
      <p:sp>
        <p:nvSpPr>
          <p:cNvPr id="7" name="Gleichschenkliges Dreieck 6"/>
          <p:cNvSpPr/>
          <p:nvPr/>
        </p:nvSpPr>
        <p:spPr bwMode="auto">
          <a:xfrm rot="5400000">
            <a:off x="2555776" y="5373216"/>
            <a:ext cx="936104" cy="216024"/>
          </a:xfrm>
          <a:prstGeom prst="triangle">
            <a:avLst/>
          </a:prstGeom>
          <a:solidFill>
            <a:srgbClr val="92D050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0" marR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de-DE" dirty="0" smtClean="0">
              <a:latin typeface="Arial" charset="0"/>
              <a:ea typeface="ＭＳ Ｐゴシック" pitchFamily="34" charset="-128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060575"/>
            <a:ext cx="1762938" cy="1320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Versorgung von Schlüsselkräften</a:t>
            </a:r>
            <a:endParaRPr lang="de-DE" dirty="0"/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2700338" y="1320800"/>
            <a:ext cx="5976118" cy="55399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de-DE" altLang="de-DE" sz="1800" b="1" dirty="0" smtClean="0"/>
              <a:t>Die wichtigsten Mitarbeiter sind die, die eine Schlüsselposition bekleiden</a:t>
            </a:r>
            <a:endParaRPr lang="de-DE" altLang="de-DE" sz="1800" b="1" dirty="0"/>
          </a:p>
        </p:txBody>
      </p:sp>
      <p:sp>
        <p:nvSpPr>
          <p:cNvPr id="7" name="Rechteck 6"/>
          <p:cNvSpPr/>
          <p:nvPr/>
        </p:nvSpPr>
        <p:spPr>
          <a:xfrm>
            <a:off x="2601812" y="2060848"/>
            <a:ext cx="63626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Als Mann mit den besten Kontakten und heißesten Draht zu den Lieferanten ist er einfach unersetzbar. Hätte er eines Tages einen</a:t>
            </a:r>
          </a:p>
          <a:p>
            <a:r>
              <a:rPr lang="de-DE" dirty="0" smtClean="0"/>
              <a:t>tragischen Unfall, wären viele Kundenbeziehungen ernsthaft in</a:t>
            </a:r>
          </a:p>
          <a:p>
            <a:r>
              <a:rPr lang="de-DE" dirty="0" smtClean="0"/>
              <a:t>Gefahr!</a:t>
            </a:r>
          </a:p>
        </p:txBody>
      </p:sp>
      <p:sp>
        <p:nvSpPr>
          <p:cNvPr id="8" name="Rechteck 7"/>
          <p:cNvSpPr/>
          <p:nvPr/>
        </p:nvSpPr>
        <p:spPr>
          <a:xfrm>
            <a:off x="2622451" y="3299033"/>
            <a:ext cx="60481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Als Dachdeckermeister ist er der Kopf des Unternehmens. Hätte er plötzlich einen Herzinfarkt, hätte keiner mehr die Kenntnisse</a:t>
            </a:r>
          </a:p>
          <a:p>
            <a:r>
              <a:rPr lang="de-DE" dirty="0" smtClean="0"/>
              <a:t>zum Bau eines Dachstuhls oder zur Freigabe eines Gewerkes!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2618804" y="4267904"/>
            <a:ext cx="64176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Als leitende Ingenieurin ist sie verantwortlich für eine herausragende</a:t>
            </a:r>
          </a:p>
          <a:p>
            <a:r>
              <a:rPr lang="de-DE" dirty="0" smtClean="0"/>
              <a:t>Produktqualität. Würde sie eines Tages das Unternehmen verlassen, wäre niemand mehr da, der das Bio-Produkt von A bis Z kennt!</a:t>
            </a:r>
            <a:endParaRPr lang="de-DE" dirty="0"/>
          </a:p>
        </p:txBody>
      </p:sp>
      <p:sp>
        <p:nvSpPr>
          <p:cNvPr id="10" name="Rechteck 9"/>
          <p:cNvSpPr/>
          <p:nvPr/>
        </p:nvSpPr>
        <p:spPr>
          <a:xfrm>
            <a:off x="3203848" y="5181575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b="1" dirty="0" smtClean="0">
                <a:solidFill>
                  <a:srgbClr val="C00000"/>
                </a:solidFill>
                <a:latin typeface="Arial" charset="0"/>
                <a:ea typeface="ＭＳ Ｐゴシック" pitchFamily="34" charset="-128"/>
                <a:cs typeface="+mn-cs"/>
              </a:rPr>
              <a:t>Stellen Sie sich vor, Ihre wichtigsten Mitarbeiter wären plötzlich nicht mehr da. Wie groß wären der Verlust und das damit verbundene Risiko in Ihrem Unternehmen?</a:t>
            </a:r>
          </a:p>
        </p:txBody>
      </p:sp>
      <p:sp>
        <p:nvSpPr>
          <p:cNvPr id="11" name="Gleichschenkliges Dreieck 10"/>
          <p:cNvSpPr/>
          <p:nvPr/>
        </p:nvSpPr>
        <p:spPr bwMode="auto">
          <a:xfrm rot="5400000">
            <a:off x="2555776" y="5483324"/>
            <a:ext cx="936104" cy="216024"/>
          </a:xfrm>
          <a:prstGeom prst="triangle">
            <a:avLst/>
          </a:prstGeom>
          <a:solidFill>
            <a:srgbClr val="92D050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0" marR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de-DE" dirty="0" smtClean="0">
              <a:latin typeface="Arial" charset="0"/>
              <a:ea typeface="ＭＳ Ｐゴシック" pitchFamily="34" charset="-128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9013"/>
          <a:stretch>
            <a:fillRect/>
          </a:stretch>
        </p:blipFill>
        <p:spPr bwMode="auto">
          <a:xfrm>
            <a:off x="1269158" y="4365106"/>
            <a:ext cx="1166744" cy="958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9157" y="3290317"/>
            <a:ext cx="1184920" cy="888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 l="15887"/>
          <a:stretch>
            <a:fillRect/>
          </a:stretch>
        </p:blipFill>
        <p:spPr bwMode="auto">
          <a:xfrm>
            <a:off x="1273323" y="2127523"/>
            <a:ext cx="1143770" cy="98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hteck 15"/>
          <p:cNvSpPr/>
          <p:nvPr/>
        </p:nvSpPr>
        <p:spPr>
          <a:xfrm>
            <a:off x="131196" y="2468513"/>
            <a:ext cx="114326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50" dirty="0" smtClean="0"/>
              <a:t>Geschäftsführer</a:t>
            </a:r>
            <a:endParaRPr lang="de-DE" sz="1050" dirty="0"/>
          </a:p>
        </p:txBody>
      </p:sp>
      <p:sp>
        <p:nvSpPr>
          <p:cNvPr id="17" name="Rechteck 16"/>
          <p:cNvSpPr/>
          <p:nvPr/>
        </p:nvSpPr>
        <p:spPr>
          <a:xfrm>
            <a:off x="119350" y="3538627"/>
            <a:ext cx="130799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50" dirty="0" smtClean="0"/>
              <a:t>Dachdecker-meister</a:t>
            </a:r>
            <a:endParaRPr lang="de-DE" sz="1050" dirty="0"/>
          </a:p>
        </p:txBody>
      </p:sp>
      <p:sp>
        <p:nvSpPr>
          <p:cNvPr id="18" name="Rechteck 17"/>
          <p:cNvSpPr/>
          <p:nvPr/>
        </p:nvSpPr>
        <p:spPr>
          <a:xfrm>
            <a:off x="107504" y="4634086"/>
            <a:ext cx="160786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50" dirty="0" smtClean="0"/>
              <a:t>Biotechnologie-Ingenieurin</a:t>
            </a:r>
            <a:endParaRPr lang="de-DE" sz="105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 bwMode="auto">
          <a:xfrm>
            <a:off x="2699792" y="3323084"/>
            <a:ext cx="5256584" cy="1252711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 smtClean="0">
              <a:ln>
                <a:noFill/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2700338" y="2060575"/>
            <a:ext cx="5256584" cy="1206500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 smtClean="0">
              <a:ln>
                <a:noFill/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Versorgung von Schlüsselkräften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2599208" y="1287234"/>
            <a:ext cx="62932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1800" b="1" dirty="0" smtClean="0"/>
              <a:t>Scheiden Schlüsselkräfte überraschend aus,</a:t>
            </a:r>
          </a:p>
          <a:p>
            <a:r>
              <a:rPr lang="de-DE" altLang="de-DE" sz="1800" b="1" dirty="0" smtClean="0"/>
              <a:t>bedrohen die Folgen oft die Existenz des Unternehmens</a:t>
            </a:r>
          </a:p>
        </p:txBody>
      </p:sp>
      <p:sp>
        <p:nvSpPr>
          <p:cNvPr id="4" name="Rechteck 3"/>
          <p:cNvSpPr/>
          <p:nvPr/>
        </p:nvSpPr>
        <p:spPr>
          <a:xfrm>
            <a:off x="2700338" y="206057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b="1" dirty="0" smtClean="0"/>
              <a:t>Zu schützende Risiken:</a:t>
            </a:r>
          </a:p>
          <a:p>
            <a:endParaRPr lang="de-DE" sz="600" dirty="0" smtClean="0">
              <a:solidFill>
                <a:srgbClr val="92D05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Tod, z.B. durch Unfall oder Krankheit</a:t>
            </a:r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Ausfall durch längere schwere Erkrankung</a:t>
            </a:r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Eine überraschende Kündigung</a:t>
            </a:r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2700338" y="3298701"/>
            <a:ext cx="53280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/>
              <a:t>Direkte Folgen:</a:t>
            </a:r>
          </a:p>
          <a:p>
            <a:endParaRPr lang="de-DE" sz="600" dirty="0" smtClean="0"/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Entstehen eines Vakuums durch Kompetenzwegfall</a:t>
            </a:r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Existenzielle Kontakte und wichtige Kopfmonopole,</a:t>
            </a:r>
            <a:br>
              <a:rPr lang="de-DE" dirty="0" smtClean="0"/>
            </a:br>
            <a:r>
              <a:rPr lang="de-DE" dirty="0" smtClean="0"/>
              <a:t>    d.h. das Wissen eines Einzelnen, gehen verloren</a:t>
            </a:r>
            <a:endParaRPr lang="de-D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7968" t="11454" b="12674"/>
          <a:stretch>
            <a:fillRect/>
          </a:stretch>
        </p:blipFill>
        <p:spPr bwMode="auto">
          <a:xfrm>
            <a:off x="683568" y="2070100"/>
            <a:ext cx="1742703" cy="1430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hteck 8"/>
          <p:cNvSpPr/>
          <p:nvPr/>
        </p:nvSpPr>
        <p:spPr bwMode="auto">
          <a:xfrm>
            <a:off x="2699792" y="4624561"/>
            <a:ext cx="5256584" cy="1434827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 smtClean="0">
              <a:ln>
                <a:noFill/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2700338" y="4600178"/>
            <a:ext cx="547206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/>
              <a:t>Indirekte Folgen:</a:t>
            </a:r>
          </a:p>
          <a:p>
            <a:endParaRPr lang="de-DE" sz="600" dirty="0" smtClean="0"/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Finanzielle Verluste, z.B. in Form von Produktions-</a:t>
            </a:r>
            <a:br>
              <a:rPr lang="de-DE" dirty="0" smtClean="0"/>
            </a:br>
            <a:r>
              <a:rPr lang="de-DE" dirty="0" smtClean="0"/>
              <a:t>    ausfall und daraus folgenden Liquiditätsengpässen</a:t>
            </a:r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Kosten durch die Rekrutierung des neuen Mitarbeiters</a:t>
            </a:r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Kosten durch Einarbeitung/Training/Fortbildung</a:t>
            </a:r>
            <a:endParaRPr lang="de-DE" dirty="0"/>
          </a:p>
        </p:txBody>
      </p:sp>
      <p:sp>
        <p:nvSpPr>
          <p:cNvPr id="11" name="Gleichschenkliges Dreieck 10"/>
          <p:cNvSpPr/>
          <p:nvPr/>
        </p:nvSpPr>
        <p:spPr bwMode="auto">
          <a:xfrm rot="5400000">
            <a:off x="6472783" y="3889623"/>
            <a:ext cx="3384376" cy="216024"/>
          </a:xfrm>
          <a:prstGeom prst="triangle">
            <a:avLst/>
          </a:prstGeom>
          <a:solidFill>
            <a:srgbClr val="92D050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0" marR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de-DE" dirty="0" smtClean="0">
              <a:latin typeface="Arial" charset="0"/>
              <a:ea typeface="ＭＳ Ｐゴシック" pitchFamily="34" charset="-128"/>
              <a:cs typeface="+mn-cs"/>
            </a:endParaRPr>
          </a:p>
        </p:txBody>
      </p:sp>
      <p:sp>
        <p:nvSpPr>
          <p:cNvPr id="13" name="Rechteck 12"/>
          <p:cNvSpPr/>
          <p:nvPr/>
        </p:nvSpPr>
        <p:spPr>
          <a:xfrm rot="16200000">
            <a:off x="6589794" y="3607684"/>
            <a:ext cx="4140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>
                <a:solidFill>
                  <a:srgbClr val="C00000"/>
                </a:solidFill>
              </a:rPr>
              <a:t>Je größer der Mitarbeitereinfluss auf den Unternehmenserfolg ist, desto spürbarer sind die Verluste durch den Ausfall!</a:t>
            </a:r>
            <a:endParaRPr lang="de-DE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Versorgung von Schlüsselkräften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2589684" y="1284000"/>
            <a:ext cx="61201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1800" b="1" dirty="0" smtClean="0"/>
              <a:t>Was der Ausfall einer Schlüsselkraft kosten kann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534" y="2070100"/>
            <a:ext cx="1622722" cy="121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hteck 5"/>
          <p:cNvSpPr/>
          <p:nvPr/>
        </p:nvSpPr>
        <p:spPr>
          <a:xfrm>
            <a:off x="2608734" y="1960265"/>
            <a:ext cx="60481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Beispiel: Dachdeckermeister mit 50.000 € Jahresgehalt 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 bwMode="auto">
          <a:xfrm>
            <a:off x="2700338" y="2348880"/>
            <a:ext cx="2376232" cy="432048"/>
          </a:xfrm>
          <a:prstGeom prst="rect">
            <a:avLst/>
          </a:prstGeom>
          <a:solidFill>
            <a:srgbClr val="1D2D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Kosten</a:t>
            </a:r>
            <a:r>
              <a:rPr kumimoji="0" lang="de-DE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 – „</a:t>
            </a:r>
            <a:r>
              <a:rPr kumimoji="0" lang="de-DE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Ausfall“</a:t>
            </a:r>
          </a:p>
        </p:txBody>
      </p:sp>
      <p:sp>
        <p:nvSpPr>
          <p:cNvPr id="10" name="Rechteck 9"/>
          <p:cNvSpPr/>
          <p:nvPr/>
        </p:nvSpPr>
        <p:spPr bwMode="auto">
          <a:xfrm>
            <a:off x="5148064" y="2348880"/>
            <a:ext cx="2376232" cy="432048"/>
          </a:xfrm>
          <a:prstGeom prst="rect">
            <a:avLst/>
          </a:prstGeom>
          <a:solidFill>
            <a:srgbClr val="1D2D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e-DE" sz="1400" b="1" dirty="0" smtClean="0">
                <a:solidFill>
                  <a:schemeClr val="bg1"/>
                </a:solidFill>
              </a:rPr>
              <a:t>Kosten – „Neueinstellung“ </a:t>
            </a:r>
          </a:p>
        </p:txBody>
      </p:sp>
      <p:sp>
        <p:nvSpPr>
          <p:cNvPr id="11" name="Rechteck 10"/>
          <p:cNvSpPr/>
          <p:nvPr/>
        </p:nvSpPr>
        <p:spPr bwMode="auto">
          <a:xfrm>
            <a:off x="2700338" y="2852936"/>
            <a:ext cx="2375718" cy="432048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Keine Annahme/Fertigstellung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bestehender Aufträge</a:t>
            </a:r>
            <a:endParaRPr kumimoji="0" lang="de-DE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2699792" y="3313559"/>
            <a:ext cx="2375718" cy="2594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Nicht bezifferbar</a:t>
            </a:r>
            <a:endParaRPr kumimoji="0" lang="de-DE" sz="1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3" name="Rechteck 12"/>
          <p:cNvSpPr/>
          <p:nvPr/>
        </p:nvSpPr>
        <p:spPr bwMode="auto">
          <a:xfrm>
            <a:off x="2700338" y="3645024"/>
            <a:ext cx="2375718" cy="432048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Keine  Angebotserstellung</a:t>
            </a:r>
            <a:r>
              <a:rPr kumimoji="0" lang="de-DE" sz="12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</a:rPr>
              <a:t> für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</a:rPr>
              <a:t>neue  </a:t>
            </a:r>
            <a:r>
              <a:rPr kumimoji="0" lang="de-DE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Aufträge</a:t>
            </a:r>
            <a:endParaRPr kumimoji="0" lang="de-DE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4" name="Rechteck 13"/>
          <p:cNvSpPr/>
          <p:nvPr/>
        </p:nvSpPr>
        <p:spPr bwMode="auto">
          <a:xfrm>
            <a:off x="2699792" y="4105647"/>
            <a:ext cx="2375718" cy="2594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Nicht bezifferbar</a:t>
            </a:r>
            <a:endParaRPr kumimoji="0" lang="de-DE" sz="1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5" name="Rechteck 14"/>
          <p:cNvSpPr/>
          <p:nvPr/>
        </p:nvSpPr>
        <p:spPr bwMode="auto">
          <a:xfrm>
            <a:off x="5148610" y="2852936"/>
            <a:ext cx="2375718" cy="432048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Anwerbungskosten</a:t>
            </a:r>
            <a:endParaRPr kumimoji="0" lang="de-DE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6" name="Rechteck 15"/>
          <p:cNvSpPr/>
          <p:nvPr/>
        </p:nvSpPr>
        <p:spPr bwMode="auto">
          <a:xfrm>
            <a:off x="5148064" y="3313559"/>
            <a:ext cx="2375718" cy="2594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30% des Gehaltes =</a:t>
            </a:r>
            <a:r>
              <a:rPr kumimoji="0" lang="de-DE" sz="12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</a:rPr>
              <a:t> 15.000 €</a:t>
            </a:r>
            <a:endParaRPr kumimoji="0" lang="de-DE" sz="1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7" name="Rechteck 16"/>
          <p:cNvSpPr/>
          <p:nvPr/>
        </p:nvSpPr>
        <p:spPr bwMode="auto">
          <a:xfrm>
            <a:off x="5148610" y="3645024"/>
            <a:ext cx="2375718" cy="432048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Kosten für Personalauswahl</a:t>
            </a:r>
            <a:endParaRPr kumimoji="0" lang="de-DE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8" name="Rechteck 17"/>
          <p:cNvSpPr/>
          <p:nvPr/>
        </p:nvSpPr>
        <p:spPr bwMode="auto">
          <a:xfrm>
            <a:off x="5148064" y="4105647"/>
            <a:ext cx="2375718" cy="2594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15% des Gehaltes =</a:t>
            </a:r>
            <a:r>
              <a:rPr kumimoji="0" lang="de-DE" sz="12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</a:rPr>
              <a:t>   7.500 €</a:t>
            </a:r>
            <a:endParaRPr kumimoji="0" lang="de-DE" sz="1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9" name="Rechteck 18"/>
          <p:cNvSpPr/>
          <p:nvPr/>
        </p:nvSpPr>
        <p:spPr bwMode="auto">
          <a:xfrm>
            <a:off x="5148610" y="4437112"/>
            <a:ext cx="2375718" cy="432048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Kosten der Einarbeitung</a:t>
            </a:r>
            <a:endParaRPr kumimoji="0" lang="de-DE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20" name="Rechteck 19"/>
          <p:cNvSpPr/>
          <p:nvPr/>
        </p:nvSpPr>
        <p:spPr bwMode="auto">
          <a:xfrm>
            <a:off x="5148064" y="4897735"/>
            <a:ext cx="2375718" cy="2594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50% des Gehaltes =</a:t>
            </a:r>
            <a:r>
              <a:rPr kumimoji="0" lang="de-DE" sz="12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</a:rPr>
              <a:t> 25.000 €</a:t>
            </a:r>
            <a:endParaRPr kumimoji="0" lang="de-DE" sz="1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2987824" y="5301208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b="1" dirty="0" smtClean="0">
                <a:solidFill>
                  <a:srgbClr val="C00000"/>
                </a:solidFill>
                <a:latin typeface="Arial" charset="0"/>
                <a:ea typeface="ＭＳ Ｐゴシック" pitchFamily="34" charset="-128"/>
                <a:cs typeface="+mn-cs"/>
              </a:rPr>
              <a:t>Die Keyman-Police schützt das Unternehmen vor Liquiditätsengpässen und deckt die Kosten der Einstellung eines neuen Mitarbeiters.</a:t>
            </a:r>
          </a:p>
        </p:txBody>
      </p:sp>
      <p:sp>
        <p:nvSpPr>
          <p:cNvPr id="22" name="Gleichschenkliges Dreieck 21"/>
          <p:cNvSpPr/>
          <p:nvPr/>
        </p:nvSpPr>
        <p:spPr bwMode="auto">
          <a:xfrm rot="5400000">
            <a:off x="2339752" y="5521424"/>
            <a:ext cx="936104" cy="216024"/>
          </a:xfrm>
          <a:prstGeom prst="triangle">
            <a:avLst/>
          </a:prstGeom>
          <a:solidFill>
            <a:srgbClr val="92D050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0" marR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de-DE" dirty="0" smtClean="0">
              <a:latin typeface="Arial" charset="0"/>
              <a:ea typeface="ＭＳ Ｐゴシック" pitchFamily="34" charset="-128"/>
              <a:cs typeface="+mn-cs"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7846268" y="2981270"/>
            <a:ext cx="1368152" cy="197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/>
              <a:t>Gesamt-kosten:</a:t>
            </a:r>
          </a:p>
          <a:p>
            <a:endParaRPr lang="de-DE" sz="800" b="1" dirty="0" smtClean="0"/>
          </a:p>
          <a:p>
            <a:r>
              <a:rPr lang="de-DE" dirty="0" smtClean="0"/>
              <a:t>ca. 47.500 €</a:t>
            </a:r>
          </a:p>
          <a:p>
            <a:r>
              <a:rPr lang="de-DE" dirty="0" smtClean="0"/>
              <a:t>+ nicht be- zifferbare</a:t>
            </a:r>
          </a:p>
          <a:p>
            <a:r>
              <a:rPr lang="de-DE" dirty="0" smtClean="0"/>
              <a:t>Ausfall-kosten</a:t>
            </a:r>
            <a:endParaRPr lang="de-DE" dirty="0"/>
          </a:p>
        </p:txBody>
      </p:sp>
      <p:sp>
        <p:nvSpPr>
          <p:cNvPr id="24" name="Gleichschenkliges Dreieck 23"/>
          <p:cNvSpPr/>
          <p:nvPr/>
        </p:nvSpPr>
        <p:spPr bwMode="auto">
          <a:xfrm rot="5400000">
            <a:off x="6624228" y="3897052"/>
            <a:ext cx="2232248" cy="144016"/>
          </a:xfrm>
          <a:prstGeom prst="triangle">
            <a:avLst/>
          </a:prstGeom>
          <a:solidFill>
            <a:srgbClr val="1D2D4B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0" marR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de-DE" dirty="0" smtClean="0">
              <a:latin typeface="Arial" charset="0"/>
              <a:ea typeface="ＭＳ Ｐゴシック" pitchFamily="34" charset="-128"/>
              <a:cs typeface="+mn-cs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2652713" y="4523978"/>
            <a:ext cx="18716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dirty="0" smtClean="0"/>
              <a:t>Quelle: Lehrstuhl und Institut für Arbeitswissenschaft, RWTH Aachen</a:t>
            </a:r>
            <a:endParaRPr lang="de-DE" sz="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 bwMode="auto">
          <a:xfrm>
            <a:off x="2699792" y="4580856"/>
            <a:ext cx="6192142" cy="720352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 smtClean="0">
              <a:ln>
                <a:noFill/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2700338" y="3573016"/>
            <a:ext cx="6192142" cy="936103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 smtClean="0">
              <a:ln>
                <a:noFill/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Versorgung von Schlüsselkräften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2599209" y="1299076"/>
            <a:ext cx="63748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1800" b="1" dirty="0" smtClean="0"/>
              <a:t>Die Lösung – eine Keyman-Police: Schützen Sie Ihr Unternehmen wie Ihre eigene Familie für die Zukunft!</a:t>
            </a:r>
          </a:p>
        </p:txBody>
      </p:sp>
      <p:sp>
        <p:nvSpPr>
          <p:cNvPr id="4" name="Rechteck 3"/>
          <p:cNvSpPr/>
          <p:nvPr/>
        </p:nvSpPr>
        <p:spPr>
          <a:xfrm>
            <a:off x="2667571" y="1945407"/>
            <a:ext cx="600888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Das Unternehmen schließt eine (Risiko-)Lebensversicherung für die „wichtigsten Mitarbeiter“ ab und ist somit:</a:t>
            </a:r>
          </a:p>
          <a:p>
            <a:endParaRPr lang="de-DE" sz="800" dirty="0" smtClean="0"/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Versicherungsnehmer</a:t>
            </a:r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Beitragszahler</a:t>
            </a:r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Bezugsberechtigter</a:t>
            </a:r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2671217" y="3645024"/>
            <a:ext cx="62932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Die Keyman-Police übernimmt die Sicherung der innerbetrieblichen Liquidität im Sterbefall, schweren Erkrankungen und bei Aus-scheiden einer „Schlüsselkraft“</a:t>
            </a:r>
          </a:p>
          <a:p>
            <a:endParaRPr lang="de-DE" dirty="0" smtClean="0"/>
          </a:p>
          <a:p>
            <a:r>
              <a:rPr lang="de-DE" dirty="0" smtClean="0"/>
              <a:t>Die versicherte Schlüsselkraft selbst hat </a:t>
            </a:r>
            <a:r>
              <a:rPr lang="de-DE" u="sng" dirty="0" smtClean="0"/>
              <a:t>keinen</a:t>
            </a:r>
            <a:r>
              <a:rPr lang="de-DE" dirty="0" smtClean="0"/>
              <a:t> Anspruch auf die Leistung</a:t>
            </a:r>
            <a:endParaRPr lang="de-DE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27968" t="11454" b="12674"/>
          <a:stretch>
            <a:fillRect/>
          </a:stretch>
        </p:blipFill>
        <p:spPr bwMode="auto">
          <a:xfrm>
            <a:off x="683568" y="2070100"/>
            <a:ext cx="1742703" cy="1430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Versorgung von Schlüsselkräften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2589684" y="1290246"/>
            <a:ext cx="4673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800" b="1" dirty="0" smtClean="0"/>
              <a:t>Die Keyman-Police – Vertragsgestaltung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7968" t="11454" b="12674"/>
          <a:stretch>
            <a:fillRect/>
          </a:stretch>
        </p:blipFill>
        <p:spPr bwMode="auto">
          <a:xfrm>
            <a:off x="683568" y="2070100"/>
            <a:ext cx="1742703" cy="1430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hteck 4"/>
          <p:cNvSpPr/>
          <p:nvPr/>
        </p:nvSpPr>
        <p:spPr bwMode="auto">
          <a:xfrm>
            <a:off x="2699792" y="2204864"/>
            <a:ext cx="6192142" cy="3384376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 smtClean="0">
              <a:ln>
                <a:noFill/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2881908" y="2492896"/>
            <a:ext cx="1728192" cy="793229"/>
          </a:xfrm>
          <a:prstGeom prst="rect">
            <a:avLst/>
          </a:prstGeom>
          <a:solidFill>
            <a:srgbClr val="1D2D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Unternehmen</a:t>
            </a:r>
            <a:endParaRPr kumimoji="0" lang="de-DE" sz="1600" b="1" i="0" u="none" strike="noStrike" cap="none" normalizeH="0" baseline="0" dirty="0" smtClean="0">
              <a:ln>
                <a:noFill/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6876256" y="2483371"/>
            <a:ext cx="1728192" cy="8069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1" i="0" u="none" strike="noStrike" cap="none" normalizeH="0" baseline="0" dirty="0" smtClean="0">
                <a:ln>
                  <a:noFill/>
                </a:ln>
                <a:solidFill>
                  <a:srgbClr val="1D2D4B"/>
                </a:solidFill>
                <a:effectLst/>
                <a:latin typeface="Arial" pitchFamily="34" charset="0"/>
              </a:rPr>
              <a:t>Keyman</a:t>
            </a:r>
          </a:p>
        </p:txBody>
      </p:sp>
      <p:sp>
        <p:nvSpPr>
          <p:cNvPr id="8" name="Rechteck 7"/>
          <p:cNvSpPr/>
          <p:nvPr/>
        </p:nvSpPr>
        <p:spPr bwMode="auto">
          <a:xfrm>
            <a:off x="4932040" y="4797152"/>
            <a:ext cx="1728192" cy="648072"/>
          </a:xfrm>
          <a:prstGeom prst="rect">
            <a:avLst/>
          </a:prstGeom>
          <a:solidFill>
            <a:srgbClr val="C0C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1" i="0" u="none" strike="noStrike" cap="none" normalizeH="0" baseline="0" dirty="0" smtClean="0">
                <a:ln>
                  <a:noFill/>
                </a:ln>
                <a:solidFill>
                  <a:srgbClr val="1D2D4B"/>
                </a:solidFill>
                <a:effectLst/>
                <a:latin typeface="Arial" pitchFamily="34" charset="0"/>
              </a:rPr>
              <a:t>Versicherer</a:t>
            </a:r>
          </a:p>
        </p:txBody>
      </p:sp>
      <p:sp>
        <p:nvSpPr>
          <p:cNvPr id="9" name="Pfeil nach rechts 8"/>
          <p:cNvSpPr/>
          <p:nvPr/>
        </p:nvSpPr>
        <p:spPr bwMode="auto">
          <a:xfrm rot="10800000">
            <a:off x="4716016" y="2780928"/>
            <a:ext cx="2016224" cy="21602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 smtClean="0">
              <a:ln>
                <a:noFill/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2804914" y="3296250"/>
            <a:ext cx="1925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de-DE" sz="1200" dirty="0" smtClean="0"/>
              <a:t>  Versicherungsnehmer</a:t>
            </a:r>
          </a:p>
          <a:p>
            <a:pPr>
              <a:buFont typeface="Wingdings" pitchFamily="2" charset="2"/>
              <a:buChar char="§"/>
            </a:pPr>
            <a:r>
              <a:rPr lang="de-DE" sz="1200" dirty="0" smtClean="0"/>
              <a:t>  Beitragszahler</a:t>
            </a:r>
          </a:p>
          <a:p>
            <a:pPr>
              <a:buFont typeface="Wingdings" pitchFamily="2" charset="2"/>
              <a:buChar char="§"/>
            </a:pPr>
            <a:r>
              <a:rPr lang="de-DE" sz="1200" dirty="0" smtClean="0"/>
              <a:t>  Bezugsberechtigter</a:t>
            </a:r>
            <a:endParaRPr lang="de-DE" sz="1200" dirty="0"/>
          </a:p>
        </p:txBody>
      </p:sp>
      <p:sp>
        <p:nvSpPr>
          <p:cNvPr id="11" name="Rechteck 10"/>
          <p:cNvSpPr/>
          <p:nvPr/>
        </p:nvSpPr>
        <p:spPr>
          <a:xfrm>
            <a:off x="4850508" y="2462351"/>
            <a:ext cx="18001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 smtClean="0"/>
              <a:t>Zustimmung zum Abschluss der Versicherung</a:t>
            </a:r>
            <a:endParaRPr lang="de-DE" sz="1000" dirty="0"/>
          </a:p>
        </p:txBody>
      </p:sp>
      <p:sp>
        <p:nvSpPr>
          <p:cNvPr id="12" name="Pfeil nach rechts 11"/>
          <p:cNvSpPr/>
          <p:nvPr/>
        </p:nvSpPr>
        <p:spPr bwMode="auto">
          <a:xfrm rot="12633976">
            <a:off x="4709521" y="3950981"/>
            <a:ext cx="1377105" cy="199767"/>
          </a:xfrm>
          <a:prstGeom prst="rightArrow">
            <a:avLst/>
          </a:prstGeom>
          <a:solidFill>
            <a:srgbClr val="C0C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 smtClean="0">
              <a:ln>
                <a:noFill/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13" name="Rechteck 12"/>
          <p:cNvSpPr/>
          <p:nvPr/>
        </p:nvSpPr>
        <p:spPr>
          <a:xfrm rot="1851964">
            <a:off x="4760235" y="3969391"/>
            <a:ext cx="205432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 smtClean="0"/>
              <a:t>Versicherungsleistung</a:t>
            </a:r>
            <a:endParaRPr lang="de-DE" sz="1000" dirty="0"/>
          </a:p>
        </p:txBody>
      </p:sp>
      <p:sp>
        <p:nvSpPr>
          <p:cNvPr id="14" name="Pfeil nach rechts 13"/>
          <p:cNvSpPr/>
          <p:nvPr/>
        </p:nvSpPr>
        <p:spPr bwMode="auto">
          <a:xfrm rot="1800000">
            <a:off x="4311091" y="4255779"/>
            <a:ext cx="1377105" cy="199767"/>
          </a:xfrm>
          <a:prstGeom prst="rightArrow">
            <a:avLst/>
          </a:prstGeom>
          <a:solidFill>
            <a:srgbClr val="1D2D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 smtClean="0">
              <a:ln>
                <a:noFill/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15" name="Rechteck 14"/>
          <p:cNvSpPr/>
          <p:nvPr/>
        </p:nvSpPr>
        <p:spPr>
          <a:xfrm rot="1851964">
            <a:off x="4461107" y="4348481"/>
            <a:ext cx="205432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 smtClean="0"/>
              <a:t>Beitragszahlung</a:t>
            </a:r>
            <a:endParaRPr lang="de-DE" sz="1000" dirty="0"/>
          </a:p>
        </p:txBody>
      </p:sp>
      <p:sp>
        <p:nvSpPr>
          <p:cNvPr id="16" name="Rechteck 15"/>
          <p:cNvSpPr/>
          <p:nvPr/>
        </p:nvSpPr>
        <p:spPr>
          <a:xfrm>
            <a:off x="6910164" y="3294509"/>
            <a:ext cx="14810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200" dirty="0" smtClean="0"/>
              <a:t>Versicherte Person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 bwMode="auto">
          <a:xfrm>
            <a:off x="2700884" y="5392265"/>
            <a:ext cx="6335612" cy="656109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 smtClean="0">
              <a:ln>
                <a:noFill/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2709863" y="3717032"/>
            <a:ext cx="6336704" cy="1368152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 smtClean="0">
              <a:ln>
                <a:noFill/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2699792" y="2276872"/>
            <a:ext cx="6336704" cy="1152128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 smtClean="0">
              <a:ln>
                <a:noFill/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Versorgung von Schlüsselkräften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2620863" y="1955800"/>
            <a:ext cx="650669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/>
              <a:t>Lösung bei Tod: Risiko-Lebensversicherung</a:t>
            </a:r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</a:t>
            </a:r>
            <a:r>
              <a:rPr lang="de-DE" sz="1400" dirty="0" smtClean="0"/>
              <a:t>Kapitalzahlung bei Tod der Schlüsselkraft</a:t>
            </a:r>
          </a:p>
          <a:p>
            <a:pPr>
              <a:buFont typeface="Wingdings" pitchFamily="2" charset="2"/>
              <a:buChar char="§"/>
            </a:pPr>
            <a:r>
              <a:rPr lang="de-DE" sz="1400" dirty="0" smtClean="0"/>
              <a:t>  Günstiger Beitrag durch Berücksichtigung von Beruf/Rauchverhalten</a:t>
            </a:r>
          </a:p>
          <a:p>
            <a:pPr>
              <a:buFont typeface="Wingdings" pitchFamily="2" charset="2"/>
              <a:buChar char="§"/>
            </a:pPr>
            <a:r>
              <a:rPr lang="de-DE" sz="1400" dirty="0" smtClean="0"/>
              <a:t>  Voller Versicherungsschutz schon ab dem ersten Beitrag</a:t>
            </a:r>
          </a:p>
          <a:p>
            <a:pPr>
              <a:buFont typeface="Wingdings" pitchFamily="2" charset="2"/>
              <a:buChar char="§"/>
            </a:pPr>
            <a:r>
              <a:rPr lang="de-DE" sz="1400" dirty="0" smtClean="0"/>
              <a:t>  Anpassung des Versicherungsschutzes bei veränderter Unterneh-</a:t>
            </a:r>
            <a:br>
              <a:rPr lang="de-DE" sz="1400" dirty="0" smtClean="0"/>
            </a:br>
            <a:r>
              <a:rPr lang="de-DE" sz="1400" dirty="0" smtClean="0"/>
              <a:t>    menssituation</a:t>
            </a:r>
          </a:p>
          <a:p>
            <a:endParaRPr lang="de-DE" sz="800" dirty="0" smtClean="0"/>
          </a:p>
          <a:p>
            <a:r>
              <a:rPr lang="de-DE" b="1" dirty="0" smtClean="0"/>
              <a:t>Lösung bei Kündigung: Kapital-Lebensversicherung</a:t>
            </a:r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</a:t>
            </a:r>
            <a:r>
              <a:rPr lang="de-DE" sz="1400" dirty="0" smtClean="0"/>
              <a:t>Kapital-Lebensversicherung mit Bausteinen zur Hinterbliebenenvorsorge</a:t>
            </a:r>
          </a:p>
          <a:p>
            <a:pPr>
              <a:buFont typeface="Wingdings" pitchFamily="2" charset="2"/>
              <a:buChar char="§"/>
            </a:pPr>
            <a:r>
              <a:rPr lang="de-DE" sz="1400" dirty="0" smtClean="0"/>
              <a:t>  Auf Wunsch zusätzlicher Todesfallschutz</a:t>
            </a:r>
          </a:p>
          <a:p>
            <a:pPr>
              <a:buFont typeface="Wingdings" pitchFamily="2" charset="2"/>
              <a:buChar char="§"/>
            </a:pPr>
            <a:r>
              <a:rPr lang="de-DE" sz="1400" dirty="0" smtClean="0"/>
              <a:t>  Scheidet der Keyman nicht vorzeitig aus, steht das angesammelte Kapital </a:t>
            </a:r>
            <a:br>
              <a:rPr lang="de-DE" sz="1400" dirty="0" smtClean="0"/>
            </a:br>
            <a:r>
              <a:rPr lang="de-DE" sz="1400" dirty="0" smtClean="0"/>
              <a:t>    dem  Unternehmen zur freien Verfügung. Das Kapital kann auch z.B. für eine</a:t>
            </a:r>
            <a:br>
              <a:rPr lang="de-DE" sz="1400" dirty="0" smtClean="0"/>
            </a:br>
            <a:r>
              <a:rPr lang="de-DE" sz="1400" dirty="0" smtClean="0"/>
              <a:t>    Kapital-/Rentenzahlung an den Keyman im Ruhestand eingesetzt werden </a:t>
            </a:r>
            <a:br>
              <a:rPr lang="de-DE" sz="1400" dirty="0" smtClean="0"/>
            </a:br>
            <a:r>
              <a:rPr lang="de-DE" sz="1400" dirty="0" smtClean="0"/>
              <a:t>    (zusätzlicher Motivationsanreiz, Keyman langfristig an die Firma zu binden)</a:t>
            </a:r>
          </a:p>
          <a:p>
            <a:endParaRPr lang="de-DE" sz="800" dirty="0" smtClean="0"/>
          </a:p>
          <a:p>
            <a:r>
              <a:rPr lang="de-DE" b="1" dirty="0" smtClean="0"/>
              <a:t>Lösung bei schwerer Erkrankung: Dread Disease-Versicherung</a:t>
            </a:r>
          </a:p>
          <a:p>
            <a:pPr>
              <a:buFont typeface="Wingdings" pitchFamily="2" charset="2"/>
              <a:buChar char="§"/>
            </a:pPr>
            <a:r>
              <a:rPr lang="de-DE" sz="1400" dirty="0" smtClean="0"/>
              <a:t>  Kapitalzahlung bei Diagnose der versicherten schweren Erkrankung und Tod</a:t>
            </a:r>
          </a:p>
          <a:p>
            <a:pPr>
              <a:buFont typeface="Wingdings" pitchFamily="2" charset="2"/>
              <a:buChar char="§"/>
            </a:pPr>
            <a:r>
              <a:rPr lang="de-DE" sz="1400" dirty="0" smtClean="0"/>
              <a:t>  Günstiger Beitrag durch Verwendung der </a:t>
            </a:r>
            <a:r>
              <a:rPr lang="de-DE" sz="700" dirty="0" smtClean="0"/>
              <a:t> </a:t>
            </a:r>
            <a:r>
              <a:rPr lang="de-DE" sz="1400" dirty="0" smtClean="0"/>
              <a:t>Überschüsse zur Beitragsredu-</a:t>
            </a:r>
            <a:br>
              <a:rPr lang="de-DE" sz="1400" dirty="0" smtClean="0"/>
            </a:br>
            <a:r>
              <a:rPr lang="de-DE" sz="1400" dirty="0" smtClean="0"/>
              <a:t>    zierung</a:t>
            </a:r>
            <a:endParaRPr lang="de-DE" sz="1400" dirty="0"/>
          </a:p>
        </p:txBody>
      </p:sp>
      <p:sp>
        <p:nvSpPr>
          <p:cNvPr id="4" name="Rechteck 3"/>
          <p:cNvSpPr/>
          <p:nvPr/>
        </p:nvSpPr>
        <p:spPr>
          <a:xfrm>
            <a:off x="2613943" y="1284000"/>
            <a:ext cx="57241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1800" b="1" dirty="0" smtClean="0"/>
              <a:t>Die möglichen Varianten der Keyman-Police</a:t>
            </a:r>
          </a:p>
          <a:p>
            <a:endParaRPr lang="de-DE" altLang="de-DE" sz="1800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077" y="2070100"/>
            <a:ext cx="1864122" cy="1242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 bwMode="auto">
          <a:xfrm>
            <a:off x="2661692" y="2400697"/>
            <a:ext cx="6014764" cy="2828504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 smtClean="0">
              <a:ln>
                <a:noFill/>
              </a:ln>
              <a:solidFill>
                <a:srgbClr val="1D2D4B"/>
              </a:solidFill>
              <a:effectLst/>
              <a:latin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Versorgung von Schlüsselkräften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2589684" y="1288951"/>
            <a:ext cx="63748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1800" b="1" dirty="0" smtClean="0"/>
              <a:t>Die wichtigsten Vorteile für die Geschäftsleitung</a:t>
            </a:r>
          </a:p>
          <a:p>
            <a:r>
              <a:rPr lang="de-DE" altLang="de-DE" sz="1800" b="1" dirty="0" smtClean="0"/>
              <a:t>auf einen Blick</a:t>
            </a:r>
          </a:p>
        </p:txBody>
      </p:sp>
      <p:sp>
        <p:nvSpPr>
          <p:cNvPr id="4" name="Rechteck 3"/>
          <p:cNvSpPr/>
          <p:nvPr/>
        </p:nvSpPr>
        <p:spPr>
          <a:xfrm>
            <a:off x="2589684" y="1950740"/>
            <a:ext cx="5870748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/>
              <a:t>Das leistet die Keyman-Police:</a:t>
            </a:r>
          </a:p>
          <a:p>
            <a:endParaRPr lang="de-DE" b="1" dirty="0" smtClean="0"/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Innerbetriebliche Liquiditätsvorsorge</a:t>
            </a:r>
          </a:p>
          <a:p>
            <a:endParaRPr lang="de-DE" sz="1000" dirty="0" smtClean="0"/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Mittel für die Suche und Einarbeitung des neuen Mitarbeiters</a:t>
            </a:r>
          </a:p>
          <a:p>
            <a:endParaRPr lang="de-DE" sz="1000" dirty="0" smtClean="0"/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Hohe Versicherungssummen möglich</a:t>
            </a:r>
          </a:p>
          <a:p>
            <a:endParaRPr lang="de-DE" sz="1000" dirty="0" smtClean="0"/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Individuelle Anpassung durch attraktive Tarifbausteine</a:t>
            </a:r>
          </a:p>
          <a:p>
            <a:endParaRPr lang="de-DE" sz="1000" dirty="0" smtClean="0"/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Beiträge sind als Betriebsausgabe abzugsfähig</a:t>
            </a:r>
          </a:p>
          <a:p>
            <a:endParaRPr lang="de-DE" sz="1000" dirty="0" smtClean="0"/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Anwendbar auf jede Gesellschaftsform</a:t>
            </a:r>
          </a:p>
          <a:p>
            <a:endParaRPr lang="de-DE" sz="1000" dirty="0" smtClean="0"/>
          </a:p>
          <a:p>
            <a:pPr>
              <a:buFont typeface="Wingdings" pitchFamily="2" charset="2"/>
              <a:buChar char="§"/>
            </a:pPr>
            <a:r>
              <a:rPr lang="de-DE" dirty="0" smtClean="0"/>
              <a:t>  Geringer Verwaltungsaufwand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478" y="2060575"/>
            <a:ext cx="2114054" cy="1549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orlage_afm_Prae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1D2D4B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6D6D6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Vorlage_afm_Praesentation</Template>
  <TotalTime>0</TotalTime>
  <Words>654</Words>
  <Application>Microsoft Office PowerPoint</Application>
  <PresentationFormat>Bildschirmpräsentation (4:3)</PresentationFormat>
  <Paragraphs>150</Paragraphs>
  <Slides>11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Vorlage_afm_Praesentation</vt:lpstr>
      <vt:lpstr>Keyman-Police  – Die Versorgung von Schlüsselkräften – </vt:lpstr>
      <vt:lpstr>Die Versorgung von Schlüsselkräften</vt:lpstr>
      <vt:lpstr>Die Versorgung von Schlüsselkräften</vt:lpstr>
      <vt:lpstr>Die Versorgung von Schlüsselkräften</vt:lpstr>
      <vt:lpstr>Die Versorgung von Schlüsselkräften</vt:lpstr>
      <vt:lpstr>Die Versorgung von Schlüsselkräften</vt:lpstr>
      <vt:lpstr>Die Versorgung von Schlüsselkräften</vt:lpstr>
      <vt:lpstr>Die Versorgung von Schlüsselkräften</vt:lpstr>
      <vt:lpstr>Die Versorgung von Schlüsselkräften</vt:lpstr>
      <vt:lpstr>Die Versorgung von Schlüsselkräften</vt:lpstr>
      <vt:lpstr>Vielen Dank für Ihre Aufmerksamkeit!</vt:lpstr>
    </vt:vector>
  </TitlesOfParts>
  <Company>afm GmbH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Keyman-Police – Die Versorgung von Schlüsselkräften – </dc:title>
  <dc:creator>Frank Rehbock</dc:creator>
  <cp:lastModifiedBy>Frank Rehbock</cp:lastModifiedBy>
  <cp:revision>126</cp:revision>
  <dcterms:created xsi:type="dcterms:W3CDTF">2011-06-29T10:45:36Z</dcterms:created>
  <dcterms:modified xsi:type="dcterms:W3CDTF">2011-07-15T07:41:45Z</dcterms:modified>
</cp:coreProperties>
</file>