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30"/>
  </p:notesMasterIdLst>
  <p:handoutMasterIdLst>
    <p:handoutMasterId r:id="rId31"/>
  </p:handoutMasterIdLst>
  <p:sldIdLst>
    <p:sldId id="367" r:id="rId2"/>
    <p:sldId id="507" r:id="rId3"/>
    <p:sldId id="397" r:id="rId4"/>
    <p:sldId id="480" r:id="rId5"/>
    <p:sldId id="491" r:id="rId6"/>
    <p:sldId id="514" r:id="rId7"/>
    <p:sldId id="484" r:id="rId8"/>
    <p:sldId id="485" r:id="rId9"/>
    <p:sldId id="492" r:id="rId10"/>
    <p:sldId id="494" r:id="rId11"/>
    <p:sldId id="493" r:id="rId12"/>
    <p:sldId id="486" r:id="rId13"/>
    <p:sldId id="495" r:id="rId14"/>
    <p:sldId id="499" r:id="rId15"/>
    <p:sldId id="509" r:id="rId16"/>
    <p:sldId id="511" r:id="rId17"/>
    <p:sldId id="510" r:id="rId18"/>
    <p:sldId id="502" r:id="rId19"/>
    <p:sldId id="508" r:id="rId20"/>
    <p:sldId id="498" r:id="rId21"/>
    <p:sldId id="503" r:id="rId22"/>
    <p:sldId id="506" r:id="rId23"/>
    <p:sldId id="505" r:id="rId24"/>
    <p:sldId id="478" r:id="rId25"/>
    <p:sldId id="487" r:id="rId26"/>
    <p:sldId id="512" r:id="rId27"/>
    <p:sldId id="513" r:id="rId28"/>
    <p:sldId id="298" r:id="rId29"/>
  </p:sldIdLst>
  <p:sldSz cx="12192000" cy="6858000"/>
  <p:notesSz cx="6794500" cy="100076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CECE"/>
    <a:srgbClr val="FFFF00"/>
    <a:srgbClr val="1D2D4B"/>
    <a:srgbClr val="137C9B"/>
    <a:srgbClr val="EDEDED"/>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8" autoAdjust="0"/>
    <p:restoredTop sz="94870" autoAdjust="0"/>
  </p:normalViewPr>
  <p:slideViewPr>
    <p:cSldViewPr snapToGrid="0" showGuides="1">
      <p:cViewPr varScale="1">
        <p:scale>
          <a:sx n="115" d="100"/>
          <a:sy n="115" d="100"/>
        </p:scale>
        <p:origin x="120" y="360"/>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sz="quarter" idx="1"/>
          </p:nvPr>
        </p:nvSpPr>
        <p:spPr>
          <a:xfrm>
            <a:off x="3848645" y="0"/>
            <a:ext cx="2944283" cy="502118"/>
          </a:xfrm>
          <a:prstGeom prst="rect">
            <a:avLst/>
          </a:prstGeom>
        </p:spPr>
        <p:txBody>
          <a:bodyPr vert="horz" lIns="91440" tIns="45720" rIns="91440" bIns="45720" rtlCol="0"/>
          <a:lstStyle>
            <a:lvl1pPr algn="r">
              <a:defRPr sz="1200"/>
            </a:lvl1pPr>
          </a:lstStyle>
          <a:p>
            <a:fld id="{BC262AAD-EE45-4569-A43C-3777BCDBA7C9}" type="datetimeFigureOut">
              <a:rPr lang="de-DE" smtClean="0"/>
              <a:t>26.04.2024</a:t>
            </a:fld>
            <a:endParaRPr lang="de-DE" dirty="0"/>
          </a:p>
        </p:txBody>
      </p:sp>
      <p:sp>
        <p:nvSpPr>
          <p:cNvPr id="4" name="Fußzeilenplatzhalter 3"/>
          <p:cNvSpPr>
            <a:spLocks noGrp="1"/>
          </p:cNvSpPr>
          <p:nvPr>
            <p:ph type="ftr" sz="quarter" idx="2"/>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dirty="0"/>
          </a:p>
        </p:txBody>
      </p:sp>
      <p:sp>
        <p:nvSpPr>
          <p:cNvPr id="5" name="Foliennummernplatzhalter 4"/>
          <p:cNvSpPr>
            <a:spLocks noGrp="1"/>
          </p:cNvSpPr>
          <p:nvPr>
            <p:ph type="sldNum" sz="quarter" idx="3"/>
          </p:nvPr>
        </p:nvSpPr>
        <p:spPr>
          <a:xfrm>
            <a:off x="3848645" y="9505484"/>
            <a:ext cx="2944283" cy="502117"/>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dirty="0"/>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48645" y="0"/>
            <a:ext cx="2944283" cy="502118"/>
          </a:xfrm>
          <a:prstGeom prst="rect">
            <a:avLst/>
          </a:prstGeom>
        </p:spPr>
        <p:txBody>
          <a:bodyPr vert="horz" lIns="91440" tIns="45720" rIns="91440" bIns="45720" rtlCol="0"/>
          <a:lstStyle>
            <a:lvl1pPr algn="r">
              <a:defRPr sz="1200"/>
            </a:lvl1pPr>
          </a:lstStyle>
          <a:p>
            <a:fld id="{5AC9ED1C-5157-4F32-B542-B10EF038D16B}" type="datetimeFigureOut">
              <a:rPr lang="de-DE" smtClean="0"/>
              <a:t>26.04.2024</a:t>
            </a:fld>
            <a:endParaRPr lang="de-DE" dirty="0"/>
          </a:p>
        </p:txBody>
      </p:sp>
      <p:sp>
        <p:nvSpPr>
          <p:cNvPr id="4" name="Folienbildplatzhalter 3"/>
          <p:cNvSpPr>
            <a:spLocks noGrp="1" noRot="1" noChangeAspect="1"/>
          </p:cNvSpPr>
          <p:nvPr>
            <p:ph type="sldImg" idx="2"/>
          </p:nvPr>
        </p:nvSpPr>
        <p:spPr>
          <a:xfrm>
            <a:off x="395288" y="1250950"/>
            <a:ext cx="6003925" cy="33782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79450" y="4816157"/>
            <a:ext cx="5435600" cy="3940493"/>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48645" y="9505484"/>
            <a:ext cx="2944283" cy="502117"/>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dirty="0"/>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5389627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5302809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609112846"/>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2400409732"/>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101680538"/>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2753224576"/>
      </p:ext>
    </p:extLst>
  </p:cSld>
  <p:clrMapOvr>
    <a:masterClrMapping/>
  </p:clrMapOvr>
  <p:extLst>
    <p:ext uri="{DCECCB84-F9BA-43D5-87BE-67443E8EF086}">
      <p15:sldGuideLst xmlns:p15="http://schemas.microsoft.com/office/powerpoint/2012/main">
        <p15:guide id="0" pos="3749" userDrawn="1">
          <p15:clr>
            <a:srgbClr val="FBAE40"/>
          </p15:clr>
        </p15:guide>
        <p15:guide id="1" orient="horz" pos="709">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698264913"/>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13865366"/>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77071719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4186436097"/>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743184695"/>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dirty="0"/>
              <a:t>Tabelle durch Klicken auf Symbol hinzufügen</a:t>
            </a:r>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632286277"/>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dirty="0"/>
              <a:t>Diagramm durch Klicken auf Symbol hinzufügen</a:t>
            </a:r>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81619944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dirty="0"/>
              <a:t>Bild durch Klicken auf Symbol hinzufügen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493870253"/>
      </p:ext>
    </p:extLst>
  </p:cSld>
  <p:clrMapOvr>
    <a:masterClrMapping/>
  </p:clrMapOvr>
  <p:extLst>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Inhaltsplatzhalter 2"/>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726580431"/>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760027067"/>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88971145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9580111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147972138"/>
      </p:ext>
    </p:extLst>
  </p:cSld>
  <p:clrMapOvr>
    <a:masterClrMapping/>
  </p:clrMapOvr>
  <p:hf hdr="0" ftr="0" dt="0"/>
  <p:extLst>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83493796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2885231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391973831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22685585"/>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963179856"/>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4969156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70833997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4006242864"/>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35507050"/>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49751667"/>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271185646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138941956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6386167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752963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11069658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95947465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dirty="0"/>
              <a:t>Tabelle durch Klicken auf Symbol hinzufügen</a:t>
            </a:r>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74535734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dirty="0"/>
              <a:t>Diagramm durch Klicken auf Symbol hinzufügen</a:t>
            </a:r>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573997651"/>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dirty="0"/>
              <a:t>Bild durch Klicken auf Symbol hinzufügen</a:t>
            </a:r>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60565276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a:solidFill>
                  <a:srgbClr val="137C9B"/>
                </a:solidFill>
              </a:rPr>
              <a:t>Wir freuen uns darauf, Sie zu unterstützen! </a:t>
            </a: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Am Musterplatz 123 | 54321 Musterstadt</a:t>
            </a:r>
          </a:p>
          <a:p>
            <a:pPr algn="ctr">
              <a:defRPr/>
            </a:pPr>
            <a:endParaRPr lang="de-DE" altLang="de-DE" dirty="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Tel. 040 543211-123 | Fax 040 543211-123 | Mobil 0172 1234567</a:t>
            </a:r>
          </a:p>
          <a:p>
            <a:pPr algn="ctr">
              <a:defRPr/>
            </a:pPr>
            <a:endParaRPr lang="de-DE" altLang="de-DE" dirty="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mustermann@afm-gruppe.de | www.afm-gruppe.de</a:t>
            </a:r>
          </a:p>
          <a:p>
            <a:pPr algn="ctr">
              <a:defRPr/>
            </a:pPr>
            <a:endParaRPr lang="de-DE" altLang="de-DE" dirty="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Geschäftsstelle Musterstadt | Manfred Mustermann</a:t>
            </a:r>
          </a:p>
          <a:p>
            <a:pPr algn="ctr">
              <a:defRPr/>
            </a:pPr>
            <a:endParaRPr lang="de-DE" altLang="de-DE" dirty="0"/>
          </a:p>
        </p:txBody>
      </p:sp>
    </p:spTree>
    <p:extLst>
      <p:ext uri="{BB962C8B-B14F-4D97-AF65-F5344CB8AC3E}">
        <p14:creationId xmlns:p14="http://schemas.microsoft.com/office/powerpoint/2010/main" val="3257004839"/>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378359097"/>
      </p:ext>
    </p:extLst>
  </p:cSld>
  <p:clrMapOvr>
    <a:masterClrMapping/>
  </p:clrMapOvr>
  <p:hf hdr="0" ftr="0" dt="0"/>
  <p:extLst>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908448457"/>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88692648"/>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237745567"/>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Lst>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6.emf"/><Relationship Id="rId5" Type="http://schemas.openxmlformats.org/officeDocument/2006/relationships/oleObject" Target="../embeddings/oleObject1.bin"/><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mailto:Privatversicherungen@afm-gruppe.de" TargetMode="External"/><Relationship Id="rId2" Type="http://schemas.openxmlformats.org/officeDocument/2006/relationships/hyperlink" Target="mailto:Sven.Inselmann@interlloyd.de"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364067" y="1874977"/>
            <a:ext cx="11472333" cy="4093428"/>
          </a:xfrm>
          <a:prstGeom prst="rect">
            <a:avLst/>
          </a:prstGeom>
          <a:noFill/>
        </p:spPr>
        <p:txBody>
          <a:bodyPr wrap="square" rtlCol="0">
            <a:spAutoFit/>
          </a:bodyPr>
          <a:lstStyle/>
          <a:p>
            <a:pPr algn="ctr"/>
            <a:r>
              <a:rPr lang="de-DE" altLang="de-DE" sz="4000" kern="0" dirty="0"/>
              <a:t>Neues aus dem Bereich Privatversicherungen</a:t>
            </a:r>
            <a:endParaRPr lang="de-DE" sz="4000" dirty="0"/>
          </a:p>
          <a:p>
            <a:pPr algn="ctr"/>
            <a:endParaRPr lang="de-DE" sz="2800" dirty="0"/>
          </a:p>
          <a:p>
            <a:pPr algn="ctr"/>
            <a:r>
              <a:rPr lang="de-DE" sz="2800" dirty="0"/>
              <a:t>Update Privat | Wohngebäude</a:t>
            </a:r>
          </a:p>
          <a:p>
            <a:pPr algn="ctr"/>
            <a:r>
              <a:rPr lang="de-DE" sz="2800" dirty="0"/>
              <a:t>Spezial</a:t>
            </a:r>
          </a:p>
          <a:p>
            <a:pPr algn="ctr"/>
            <a:endParaRPr lang="de-DE" sz="2800" dirty="0"/>
          </a:p>
          <a:p>
            <a:pPr algn="ctr"/>
            <a:endParaRPr lang="de-DE" sz="2800" dirty="0"/>
          </a:p>
          <a:p>
            <a:pPr algn="ctr"/>
            <a:r>
              <a:rPr lang="de-DE" sz="2000" dirty="0"/>
              <a:t>Referent: Andreas Kiss</a:t>
            </a:r>
          </a:p>
          <a:p>
            <a:pPr algn="ctr"/>
            <a:endParaRPr lang="de-DE" sz="2000" dirty="0"/>
          </a:p>
          <a:p>
            <a:pPr algn="ctr"/>
            <a:endParaRPr lang="de-DE" sz="2000" dirty="0"/>
          </a:p>
          <a:p>
            <a:r>
              <a:rPr lang="de-DE" sz="2000" dirty="0"/>
              <a:t>Hamburg, den 26. April 2024</a:t>
            </a:r>
          </a:p>
        </p:txBody>
      </p:sp>
    </p:spTree>
    <p:extLst>
      <p:ext uri="{BB962C8B-B14F-4D97-AF65-F5344CB8AC3E}">
        <p14:creationId xmlns:p14="http://schemas.microsoft.com/office/powerpoint/2010/main" val="311396266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10</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AXA – Wohngebäude | ITL Sonderlösung</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Wohngebäude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369357" y="2247681"/>
            <a:ext cx="10309069" cy="4349969"/>
          </a:xfrm>
        </p:spPr>
        <p:txBody>
          <a:bodyPr/>
          <a:lstStyle/>
          <a:p>
            <a:r>
              <a:rPr lang="de-DE" sz="1800" dirty="0">
                <a:effectLst/>
                <a:latin typeface="Calibri" panose="020F0502020204030204" pitchFamily="34" charset="0"/>
                <a:ea typeface="Calibri" panose="020F0502020204030204" pitchFamily="34" charset="0"/>
              </a:rPr>
              <a:t> </a:t>
            </a:r>
          </a:p>
          <a:p>
            <a:pPr algn="ctr"/>
            <a:endParaRPr lang="de-DE" sz="1800" dirty="0">
              <a:effectLst/>
              <a:latin typeface="Calibri" panose="020F0502020204030204" pitchFamily="34" charset="0"/>
              <a:ea typeface="Calibri" panose="020F0502020204030204" pitchFamily="34" charset="0"/>
            </a:endParaRPr>
          </a:p>
        </p:txBody>
      </p:sp>
      <p:pic>
        <p:nvPicPr>
          <p:cNvPr id="7" name="Grafik 6">
            <a:extLst>
              <a:ext uri="{FF2B5EF4-FFF2-40B4-BE49-F238E27FC236}">
                <a16:creationId xmlns:a16="http://schemas.microsoft.com/office/drawing/2014/main" id="{A57CD0C3-215F-4F64-A304-BB46FA529A32}"/>
              </a:ext>
            </a:extLst>
          </p:cNvPr>
          <p:cNvPicPr/>
          <p:nvPr/>
        </p:nvPicPr>
        <p:blipFill>
          <a:blip r:embed="rId3"/>
          <a:stretch>
            <a:fillRect/>
          </a:stretch>
        </p:blipFill>
        <p:spPr>
          <a:xfrm>
            <a:off x="997528" y="2470115"/>
            <a:ext cx="5760720" cy="3632660"/>
          </a:xfrm>
          <a:prstGeom prst="rect">
            <a:avLst/>
          </a:prstGeom>
        </p:spPr>
      </p:pic>
      <p:pic>
        <p:nvPicPr>
          <p:cNvPr id="8" name="Grafik 7">
            <a:extLst>
              <a:ext uri="{FF2B5EF4-FFF2-40B4-BE49-F238E27FC236}">
                <a16:creationId xmlns:a16="http://schemas.microsoft.com/office/drawing/2014/main" id="{0C0A684C-642C-489E-84C8-EDBB75045C73}"/>
              </a:ext>
            </a:extLst>
          </p:cNvPr>
          <p:cNvPicPr/>
          <p:nvPr/>
        </p:nvPicPr>
        <p:blipFill>
          <a:blip r:embed="rId4"/>
          <a:stretch>
            <a:fillRect/>
          </a:stretch>
        </p:blipFill>
        <p:spPr>
          <a:xfrm>
            <a:off x="7082884" y="1775067"/>
            <a:ext cx="3873289" cy="4536759"/>
          </a:xfrm>
          <a:prstGeom prst="rect">
            <a:avLst/>
          </a:prstGeom>
        </p:spPr>
      </p:pic>
      <p:graphicFrame>
        <p:nvGraphicFramePr>
          <p:cNvPr id="4" name="Objekt 3">
            <a:extLst>
              <a:ext uri="{FF2B5EF4-FFF2-40B4-BE49-F238E27FC236}">
                <a16:creationId xmlns:a16="http://schemas.microsoft.com/office/drawing/2014/main" id="{1AA2BF36-EF9C-44C7-A458-EAE9A7CCFC02}"/>
              </a:ext>
            </a:extLst>
          </p:cNvPr>
          <p:cNvGraphicFramePr>
            <a:graphicFrameLocks noChangeAspect="1"/>
          </p:cNvGraphicFramePr>
          <p:nvPr>
            <p:extLst>
              <p:ext uri="{D42A27DB-BD31-4B8C-83A1-F6EECF244321}">
                <p14:modId xmlns:p14="http://schemas.microsoft.com/office/powerpoint/2010/main" val="3348845031"/>
              </p:ext>
            </p:extLst>
          </p:nvPr>
        </p:nvGraphicFramePr>
        <p:xfrm>
          <a:off x="4145786" y="260350"/>
          <a:ext cx="4372494" cy="6187117"/>
        </p:xfrm>
        <a:graphic>
          <a:graphicData uri="http://schemas.openxmlformats.org/presentationml/2006/ole">
            <mc:AlternateContent xmlns:mc="http://schemas.openxmlformats.org/markup-compatibility/2006">
              <mc:Choice xmlns:v="urn:schemas-microsoft-com:vml" Requires="v">
                <p:oleObj spid="_x0000_s2071" name="Acrobat Document" r:id="rId5" imgW="5667170" imgH="8020050" progId="Acrobat.Document.DC">
                  <p:embed/>
                </p:oleObj>
              </mc:Choice>
              <mc:Fallback>
                <p:oleObj name="Acrobat Document" r:id="rId5" imgW="5667170" imgH="8020050" progId="Acrobat.Document.DC">
                  <p:embed/>
                  <p:pic>
                    <p:nvPicPr>
                      <p:cNvPr id="0" name=""/>
                      <p:cNvPicPr/>
                      <p:nvPr/>
                    </p:nvPicPr>
                    <p:blipFill>
                      <a:blip r:embed="rId6"/>
                      <a:stretch>
                        <a:fillRect/>
                      </a:stretch>
                    </p:blipFill>
                    <p:spPr>
                      <a:xfrm>
                        <a:off x="4145786" y="260350"/>
                        <a:ext cx="4372494" cy="6187117"/>
                      </a:xfrm>
                      <a:prstGeom prst="rect">
                        <a:avLst/>
                      </a:prstGeom>
                    </p:spPr>
                  </p:pic>
                </p:oleObj>
              </mc:Fallback>
            </mc:AlternateContent>
          </a:graphicData>
        </a:graphic>
      </p:graphicFrame>
    </p:spTree>
    <p:extLst>
      <p:ext uri="{BB962C8B-B14F-4D97-AF65-F5344CB8AC3E}">
        <p14:creationId xmlns:p14="http://schemas.microsoft.com/office/powerpoint/2010/main" val="3188638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11</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AXA – Wohngebäude | ITL Sonderlösung</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Wohngebäude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941465" y="2242457"/>
            <a:ext cx="10309069" cy="4349969"/>
          </a:xfrm>
        </p:spPr>
        <p:txBody>
          <a:bodyPr/>
          <a:lstStyle/>
          <a:p>
            <a:r>
              <a:rPr lang="de-DE" sz="1800" dirty="0">
                <a:effectLst/>
                <a:latin typeface="Calibri" panose="020F0502020204030204" pitchFamily="34" charset="0"/>
                <a:ea typeface="Calibri" panose="020F0502020204030204" pitchFamily="34" charset="0"/>
              </a:rPr>
              <a:t> </a:t>
            </a:r>
          </a:p>
          <a:p>
            <a:pPr algn="ctr"/>
            <a:r>
              <a:rPr lang="de-DE" sz="1800" dirty="0">
                <a:effectLst/>
                <a:latin typeface="Calibri" panose="020F0502020204030204" pitchFamily="34" charset="0"/>
                <a:ea typeface="Calibri" panose="020F0502020204030204" pitchFamily="34" charset="0"/>
              </a:rPr>
              <a:t>Dieses Angebot gilt für </a:t>
            </a:r>
          </a:p>
          <a:p>
            <a:pPr algn="ctr"/>
            <a:endParaRPr lang="de-DE" sz="1800" dirty="0">
              <a:latin typeface="Calibri" panose="020F0502020204030204" pitchFamily="34" charset="0"/>
              <a:ea typeface="Calibri" panose="020F0502020204030204" pitchFamily="34" charset="0"/>
            </a:endParaRPr>
          </a:p>
          <a:p>
            <a:pPr algn="ctr"/>
            <a:r>
              <a:rPr lang="de-DE" sz="1800" b="1" dirty="0">
                <a:effectLst/>
                <a:latin typeface="Calibri" panose="020F0502020204030204" pitchFamily="34" charset="0"/>
                <a:ea typeface="Calibri" panose="020F0502020204030204" pitchFamily="34" charset="0"/>
              </a:rPr>
              <a:t>afm-AXA-Bestand </a:t>
            </a:r>
            <a:r>
              <a:rPr lang="de-DE" sz="1800" dirty="0">
                <a:effectLst/>
                <a:latin typeface="Calibri" panose="020F0502020204030204" pitchFamily="34" charset="0"/>
                <a:ea typeface="Calibri" panose="020F0502020204030204" pitchFamily="34" charset="0"/>
              </a:rPr>
              <a:t>und </a:t>
            </a:r>
          </a:p>
          <a:p>
            <a:pPr algn="ctr"/>
            <a:r>
              <a:rPr lang="de-DE" sz="1800" b="1" dirty="0">
                <a:effectLst/>
                <a:latin typeface="Calibri" panose="020F0502020204030204" pitchFamily="34" charset="0"/>
                <a:ea typeface="Calibri" panose="020F0502020204030204" pitchFamily="34" charset="0"/>
              </a:rPr>
              <a:t>Bestände von Dritten</a:t>
            </a:r>
            <a:r>
              <a:rPr lang="de-DE" sz="1800" dirty="0">
                <a:effectLst/>
                <a:latin typeface="Calibri" panose="020F0502020204030204" pitchFamily="34" charset="0"/>
                <a:ea typeface="Calibri" panose="020F0502020204030204" pitchFamily="34" charset="0"/>
              </a:rPr>
              <a:t> (Abwerbungen / afm-Neugeschäft)</a:t>
            </a:r>
          </a:p>
          <a:p>
            <a:pPr algn="ctr"/>
            <a:endParaRPr lang="de-DE" sz="1800" dirty="0">
              <a:latin typeface="Calibri" panose="020F0502020204030204" pitchFamily="34" charset="0"/>
              <a:ea typeface="Calibri" panose="020F0502020204030204" pitchFamily="34" charset="0"/>
            </a:endParaRPr>
          </a:p>
          <a:p>
            <a:pPr algn="ctr"/>
            <a:r>
              <a:rPr lang="de-DE" sz="1800" dirty="0">
                <a:latin typeface="Calibri" panose="020F0502020204030204" pitchFamily="34" charset="0"/>
                <a:ea typeface="Calibri" panose="020F0502020204030204" pitchFamily="34" charset="0"/>
              </a:rPr>
              <a:t>Insofern bitte im SmartAdmin und ihren Unterlagen nach ablaufenden Fremdverträgen AXA schauen.</a:t>
            </a:r>
          </a:p>
          <a:p>
            <a:pPr algn="ctr"/>
            <a:endParaRPr lang="de-DE" sz="1800" dirty="0">
              <a:effectLst/>
              <a:latin typeface="Calibri" panose="020F0502020204030204" pitchFamily="34" charset="0"/>
              <a:ea typeface="Calibri" panose="020F0502020204030204" pitchFamily="34" charset="0"/>
            </a:endParaRPr>
          </a:p>
          <a:p>
            <a:pPr algn="ctr"/>
            <a:r>
              <a:rPr lang="de-DE" sz="1800" u="sng" dirty="0">
                <a:latin typeface="Calibri" panose="020F0502020204030204" pitchFamily="34" charset="0"/>
                <a:ea typeface="Calibri" panose="020F0502020204030204" pitchFamily="34" charset="0"/>
              </a:rPr>
              <a:t>Was unternehmen wir noch für Sie</a:t>
            </a:r>
          </a:p>
          <a:p>
            <a:pPr marL="285750" indent="-285750" algn="ctr">
              <a:buFont typeface="Arial" panose="020B0604020202020204" pitchFamily="34" charset="0"/>
              <a:buChar char="•"/>
            </a:pPr>
            <a:r>
              <a:rPr lang="de-DE" sz="1800" dirty="0">
                <a:latin typeface="Calibri" panose="020F0502020204030204" pitchFamily="34" charset="0"/>
                <a:ea typeface="Calibri" panose="020F0502020204030204" pitchFamily="34" charset="0"/>
              </a:rPr>
              <a:t>Versand von Listen mit den betroffenen Verträge in ihrem Bestand</a:t>
            </a:r>
          </a:p>
          <a:p>
            <a:pPr marL="285750" indent="-285750" algn="ctr">
              <a:buFont typeface="Arial" panose="020B0604020202020204" pitchFamily="34" charset="0"/>
              <a:buChar char="•"/>
            </a:pPr>
            <a:r>
              <a:rPr lang="de-DE" sz="1800" dirty="0">
                <a:latin typeface="Calibri" panose="020F0502020204030204" pitchFamily="34" charset="0"/>
                <a:ea typeface="Calibri" panose="020F0502020204030204" pitchFamily="34" charset="0"/>
              </a:rPr>
              <a:t>Fachliche Unterstützung bei Fragen zum Deckungsumfang </a:t>
            </a:r>
            <a:endParaRPr lang="de-DE"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646707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a:t>
            </a:fld>
            <a:endParaRPr lang="de-DE" dirty="0"/>
          </a:p>
        </p:txBody>
      </p:sp>
      <p:sp>
        <p:nvSpPr>
          <p:cNvPr id="3" name="Textplatzhalter 2"/>
          <p:cNvSpPr>
            <a:spLocks noGrp="1"/>
          </p:cNvSpPr>
          <p:nvPr>
            <p:ph type="body" sz="quarter" idx="10"/>
          </p:nvPr>
        </p:nvSpPr>
        <p:spPr/>
        <p:txBody>
          <a:bodyPr/>
          <a:lstStyle/>
          <a:p>
            <a:r>
              <a:rPr lang="de-DE" dirty="0"/>
              <a:t>Agenda</a:t>
            </a:r>
          </a:p>
        </p:txBody>
      </p:sp>
      <p:sp>
        <p:nvSpPr>
          <p:cNvPr id="4" name="Textplatzhalter 3"/>
          <p:cNvSpPr>
            <a:spLocks noGrp="1"/>
          </p:cNvSpPr>
          <p:nvPr>
            <p:ph type="body" sz="half" idx="2"/>
          </p:nvPr>
        </p:nvSpPr>
        <p:spPr>
          <a:xfrm>
            <a:off x="369357" y="2247681"/>
            <a:ext cx="11343218" cy="4011803"/>
          </a:xfrm>
        </p:spPr>
        <p:txBody>
          <a:bodyPr/>
          <a:lstStyle/>
          <a:p>
            <a:pPr marL="285750" indent="-285750">
              <a:spcBef>
                <a:spcPct val="50000"/>
              </a:spcBef>
              <a:buFont typeface="Wingdings" panose="05000000000000000000" pitchFamily="2" charset="2"/>
              <a:buChar char="§"/>
            </a:pPr>
            <a:endParaRPr lang="de-DE" altLang="de-DE" dirty="0"/>
          </a:p>
          <a:p>
            <a:pPr marL="285750" indent="-285750">
              <a:spcBef>
                <a:spcPct val="50000"/>
              </a:spcBef>
              <a:buFont typeface="Wingdings" panose="05000000000000000000" pitchFamily="2" charset="2"/>
              <a:buChar char="§"/>
            </a:pPr>
            <a:r>
              <a:rPr lang="de-DE" altLang="de-DE" dirty="0">
                <a:solidFill>
                  <a:schemeClr val="accent4">
                    <a:lumMod val="40000"/>
                    <a:lumOff val="60000"/>
                  </a:schemeClr>
                </a:solidFill>
              </a:rPr>
              <a:t>AXA – Wohngebäude</a:t>
            </a:r>
            <a:endParaRPr lang="de-DE" altLang="de-DE" sz="1600" dirty="0">
              <a:solidFill>
                <a:schemeClr val="accent4">
                  <a:lumMod val="40000"/>
                  <a:lumOff val="60000"/>
                </a:schemeClr>
              </a:solidFill>
            </a:endParaRPr>
          </a:p>
          <a:p>
            <a:pPr marL="742950" lvl="1" indent="-285750">
              <a:spcBef>
                <a:spcPct val="50000"/>
              </a:spcBef>
              <a:buFont typeface="Wingdings" panose="05000000000000000000" pitchFamily="2" charset="2"/>
              <a:buChar char="§"/>
            </a:pPr>
            <a:r>
              <a:rPr lang="de-DE" altLang="de-DE" sz="1600" dirty="0">
                <a:solidFill>
                  <a:schemeClr val="accent4">
                    <a:lumMod val="40000"/>
                    <a:lumOff val="60000"/>
                  </a:schemeClr>
                </a:solidFill>
              </a:rPr>
              <a:t>Extreme Prämienanpassung</a:t>
            </a:r>
          </a:p>
          <a:p>
            <a:pPr marL="742950" lvl="1" indent="-285750">
              <a:spcBef>
                <a:spcPct val="50000"/>
              </a:spcBef>
              <a:buFont typeface="Wingdings" panose="05000000000000000000" pitchFamily="2" charset="2"/>
              <a:buChar char="§"/>
            </a:pPr>
            <a:r>
              <a:rPr lang="de-DE" altLang="de-DE" sz="1600" dirty="0">
                <a:solidFill>
                  <a:schemeClr val="accent4">
                    <a:lumMod val="40000"/>
                    <a:lumOff val="60000"/>
                  </a:schemeClr>
                </a:solidFill>
              </a:rPr>
              <a:t>ITL – afm Sonderlösung</a:t>
            </a:r>
          </a:p>
          <a:p>
            <a:pPr marL="285750" indent="-285750">
              <a:spcBef>
                <a:spcPct val="50000"/>
              </a:spcBef>
              <a:buFont typeface="Wingdings" panose="05000000000000000000" pitchFamily="2" charset="2"/>
              <a:buChar char="§"/>
            </a:pPr>
            <a:r>
              <a:rPr lang="de-DE" altLang="de-DE" dirty="0"/>
              <a:t>Concordia – afm Wohngebäude Tarif </a:t>
            </a:r>
          </a:p>
          <a:p>
            <a:pPr marL="742950" lvl="1" indent="-285750">
              <a:spcBef>
                <a:spcPct val="50000"/>
              </a:spcBef>
              <a:buFont typeface="Wingdings" panose="05000000000000000000" pitchFamily="2" charset="2"/>
              <a:buChar char="§"/>
            </a:pPr>
            <a:r>
              <a:rPr lang="de-DE" altLang="de-DE" sz="1600" dirty="0"/>
              <a:t>Besonderheiten</a:t>
            </a:r>
          </a:p>
          <a:p>
            <a:pPr marL="742950" lvl="1" indent="-285750">
              <a:spcBef>
                <a:spcPct val="50000"/>
              </a:spcBef>
              <a:buFont typeface="Wingdings" panose="05000000000000000000" pitchFamily="2" charset="2"/>
              <a:buChar char="§"/>
            </a:pPr>
            <a:r>
              <a:rPr lang="de-DE" altLang="de-DE" sz="1600" dirty="0"/>
              <a:t>Marktpositionierung </a:t>
            </a:r>
            <a:endParaRPr lang="de-DE" altLang="de-DE" dirty="0"/>
          </a:p>
          <a:p>
            <a:pPr marL="285750" indent="-285750">
              <a:spcBef>
                <a:spcPct val="50000"/>
              </a:spcBef>
              <a:buFont typeface="Wingdings" panose="05000000000000000000" pitchFamily="2" charset="2"/>
              <a:buChar char="§"/>
            </a:pPr>
            <a:r>
              <a:rPr lang="de-DE" altLang="de-DE" dirty="0">
                <a:solidFill>
                  <a:schemeClr val="accent4">
                    <a:lumMod val="40000"/>
                    <a:lumOff val="60000"/>
                  </a:schemeClr>
                </a:solidFill>
              </a:rPr>
              <a:t>SmartConsult - Berechnungen</a:t>
            </a:r>
          </a:p>
          <a:p>
            <a:pPr marL="742950" lvl="1" indent="-285750">
              <a:spcBef>
                <a:spcPct val="50000"/>
              </a:spcBef>
              <a:buFont typeface="Wingdings" panose="05000000000000000000" pitchFamily="2" charset="2"/>
              <a:buChar char="§"/>
            </a:pPr>
            <a:r>
              <a:rPr lang="de-DE" altLang="de-DE" dirty="0">
                <a:solidFill>
                  <a:schemeClr val="accent4">
                    <a:lumMod val="40000"/>
                    <a:lumOff val="60000"/>
                  </a:schemeClr>
                </a:solidFill>
              </a:rPr>
              <a:t>Der Expertenmodus und warum er so wichtig ist?</a:t>
            </a:r>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r>
              <a:rPr lang="de-DE" altLang="de-DE" sz="1600" b="1" dirty="0"/>
              <a:t>Hinweis</a:t>
            </a:r>
          </a:p>
          <a:p>
            <a:pPr marL="285750" indent="-285750">
              <a:spcBef>
                <a:spcPct val="50000"/>
              </a:spcBef>
              <a:buFont typeface="Wingdings" panose="05000000000000000000" pitchFamily="2" charset="2"/>
              <a:buChar char="§"/>
            </a:pPr>
            <a:r>
              <a:rPr lang="de-DE" altLang="de-DE" sz="1400" dirty="0"/>
              <a:t>Grundlage sind die Regelungen des GDV nach AKB 2015 – Stand 28.05.2021</a:t>
            </a:r>
          </a:p>
        </p:txBody>
      </p:sp>
      <p:sp>
        <p:nvSpPr>
          <p:cNvPr id="5" name="Titel 4"/>
          <p:cNvSpPr>
            <a:spLocks noGrp="1"/>
          </p:cNvSpPr>
          <p:nvPr>
            <p:ph type="title"/>
          </p:nvPr>
        </p:nvSpPr>
        <p:spPr/>
        <p:txBody>
          <a:bodyPr/>
          <a:lstStyle/>
          <a:p>
            <a:r>
              <a:rPr lang="de-DE" cap="none" dirty="0"/>
              <a:t>Update Privat | Wohngebäude - Spezial</a:t>
            </a:r>
            <a:endParaRPr lang="de-DE" dirty="0"/>
          </a:p>
        </p:txBody>
      </p:sp>
    </p:spTree>
    <p:extLst>
      <p:ext uri="{BB962C8B-B14F-4D97-AF65-F5344CB8AC3E}">
        <p14:creationId xmlns:p14="http://schemas.microsoft.com/office/powerpoint/2010/main" val="17451670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13</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Wohngebäude | afm-Tarif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Wohngebäude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565265" y="2247682"/>
            <a:ext cx="10656917" cy="4045054"/>
          </a:xfrm>
        </p:spPr>
        <p:txBody>
          <a:bodyPr/>
          <a:lstStyle/>
          <a:p>
            <a:endParaRPr lang="de-DE" sz="1800" dirty="0">
              <a:effectLst/>
              <a:latin typeface="Calibri" panose="020F0502020204030204" pitchFamily="34" charset="0"/>
              <a:ea typeface="Calibri" panose="020F0502020204030204" pitchFamily="34" charset="0"/>
            </a:endParaRPr>
          </a:p>
          <a:p>
            <a:r>
              <a:rPr lang="de-DE" sz="1800" dirty="0">
                <a:effectLst/>
                <a:latin typeface="Calibri" panose="020F0502020204030204" pitchFamily="34" charset="0"/>
                <a:ea typeface="Calibri" panose="020F0502020204030204" pitchFamily="34" charset="0"/>
              </a:rPr>
              <a:t>Annahmerichtlinien:</a:t>
            </a:r>
          </a:p>
          <a:p>
            <a:r>
              <a:rPr lang="de-DE" sz="1800" dirty="0">
                <a:effectLst/>
                <a:latin typeface="Calibri" panose="020F0502020204030204" pitchFamily="34" charset="0"/>
                <a:ea typeface="Calibri" panose="020F0502020204030204" pitchFamily="34" charset="0"/>
              </a:rPr>
              <a:t> </a:t>
            </a:r>
          </a:p>
          <a:p>
            <a:pPr marL="342900" lvl="0" indent="-342900">
              <a:buFont typeface="Arial" panose="020B0604020202020204" pitchFamily="34" charset="0"/>
              <a:buChar char="•"/>
            </a:pPr>
            <a:r>
              <a:rPr lang="de-DE" sz="1800" dirty="0">
                <a:effectLst/>
                <a:latin typeface="Calibri" panose="020F0502020204030204" pitchFamily="34" charset="0"/>
                <a:ea typeface="Times New Roman" panose="02020603050405020304" pitchFamily="18" charset="0"/>
              </a:rPr>
              <a:t>1 und 2-Familienhaus (nur nach Wohnflächentarif)</a:t>
            </a:r>
          </a:p>
          <a:p>
            <a:pPr marL="342900" lvl="0" indent="-342900">
              <a:buFont typeface="Arial" panose="020B0604020202020204" pitchFamily="34" charset="0"/>
              <a:buChar char="•"/>
            </a:pPr>
            <a:r>
              <a:rPr lang="de-DE" sz="1800" dirty="0">
                <a:latin typeface="Calibri" panose="020F0502020204030204" pitchFamily="34" charset="0"/>
                <a:ea typeface="Times New Roman" panose="02020603050405020304" pitchFamily="18" charset="0"/>
              </a:rPr>
              <a:t>Höchstentschädigung 2,5 Mio. €</a:t>
            </a:r>
          </a:p>
          <a:p>
            <a:pPr marL="342900" lvl="0" indent="-342900">
              <a:buFont typeface="Arial" panose="020B0604020202020204" pitchFamily="34" charset="0"/>
              <a:buChar char="•"/>
            </a:pPr>
            <a:r>
              <a:rPr lang="de-DE" sz="1800" dirty="0">
                <a:effectLst/>
                <a:latin typeface="Calibri" panose="020F0502020204030204" pitchFamily="34" charset="0"/>
                <a:ea typeface="Times New Roman" panose="02020603050405020304" pitchFamily="18" charset="0"/>
              </a:rPr>
              <a:t>Max. Gebäudealter 50 Jahre (Baujahr 1974)</a:t>
            </a:r>
            <a:endParaRPr lang="de-DE" sz="1800" dirty="0">
              <a:latin typeface="Calibri" panose="020F0502020204030204" pitchFamily="34" charset="0"/>
              <a:ea typeface="Times New Roman" panose="02020603050405020304" pitchFamily="18" charset="0"/>
            </a:endParaRPr>
          </a:p>
          <a:p>
            <a:pPr marL="342900" lvl="0" indent="-342900">
              <a:buFont typeface="Arial" panose="020B0604020202020204" pitchFamily="34" charset="0"/>
              <a:buChar char="•"/>
            </a:pPr>
            <a:r>
              <a:rPr lang="de-DE" sz="1800" b="1" dirty="0">
                <a:effectLst/>
                <a:latin typeface="Calibri" panose="020F0502020204030204" pitchFamily="34" charset="0"/>
                <a:ea typeface="Times New Roman" panose="02020603050405020304" pitchFamily="18" charset="0"/>
              </a:rPr>
              <a:t>Keine Vorschäden in den letzten 5 Jahren</a:t>
            </a:r>
          </a:p>
          <a:p>
            <a:pPr marL="800100" lvl="1" indent="-342900">
              <a:buFont typeface="Arial" panose="020B0604020202020204" pitchFamily="34" charset="0"/>
              <a:buChar char="•"/>
            </a:pPr>
            <a:r>
              <a:rPr lang="de-DE" sz="1200" b="1" dirty="0">
                <a:effectLst/>
                <a:latin typeface="Calibri" panose="020F0502020204030204" pitchFamily="34" charset="0"/>
                <a:ea typeface="Times New Roman" panose="02020603050405020304" pitchFamily="18" charset="0"/>
              </a:rPr>
              <a:t>Ausnahme Kleinschaden bis max. 300 € in 5 Jahren</a:t>
            </a:r>
            <a:endParaRPr lang="de-DE" sz="1200" b="1" dirty="0">
              <a:latin typeface="Calibri" panose="020F0502020204030204" pitchFamily="34" charset="0"/>
              <a:ea typeface="Times New Roman" panose="02020603050405020304" pitchFamily="18" charset="0"/>
            </a:endParaRPr>
          </a:p>
          <a:p>
            <a:pPr marL="342900" lvl="0" indent="-342900">
              <a:buFont typeface="Arial" panose="020B0604020202020204" pitchFamily="34" charset="0"/>
              <a:buChar char="•"/>
            </a:pPr>
            <a:r>
              <a:rPr lang="de-DE" sz="1800" dirty="0">
                <a:latin typeface="Calibri" panose="020F0502020204030204" pitchFamily="34" charset="0"/>
                <a:ea typeface="Times New Roman" panose="02020603050405020304" pitchFamily="18" charset="0"/>
              </a:rPr>
              <a:t>Grundsätzlich </a:t>
            </a:r>
            <a:r>
              <a:rPr lang="de-DE" sz="1800" dirty="0">
                <a:effectLst/>
                <a:latin typeface="Calibri" panose="020F0502020204030204" pitchFamily="34" charset="0"/>
                <a:ea typeface="Times New Roman" panose="02020603050405020304" pitchFamily="18" charset="0"/>
              </a:rPr>
              <a:t>gelten die allgemeinen Annahmerichtlinien der Concordia </a:t>
            </a:r>
          </a:p>
        </p:txBody>
      </p:sp>
    </p:spTree>
    <p:extLst>
      <p:ext uri="{BB962C8B-B14F-4D97-AF65-F5344CB8AC3E}">
        <p14:creationId xmlns:p14="http://schemas.microsoft.com/office/powerpoint/2010/main" val="4147053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14</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Wohngebäude | afm-Tarif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Wohngebäude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565265" y="2247682"/>
            <a:ext cx="10656917" cy="4045054"/>
          </a:xfrm>
        </p:spPr>
        <p:txBody>
          <a:bodyPr/>
          <a:lstStyle/>
          <a:p>
            <a:endParaRPr lang="de-DE" sz="1800" dirty="0">
              <a:effectLst/>
              <a:latin typeface="Calibri" panose="020F0502020204030204" pitchFamily="34" charset="0"/>
              <a:ea typeface="Calibri" panose="020F0502020204030204" pitchFamily="34" charset="0"/>
            </a:endParaRPr>
          </a:p>
          <a:p>
            <a:r>
              <a:rPr lang="de-DE" sz="1800" dirty="0">
                <a:effectLst/>
                <a:latin typeface="Calibri" panose="020F0502020204030204" pitchFamily="34" charset="0"/>
                <a:ea typeface="Calibri" panose="020F0502020204030204" pitchFamily="34" charset="0"/>
              </a:rPr>
              <a:t>Besonderheiten:</a:t>
            </a:r>
          </a:p>
          <a:p>
            <a:r>
              <a:rPr lang="de-DE" sz="1800" dirty="0">
                <a:effectLst/>
                <a:latin typeface="Calibri" panose="020F0502020204030204" pitchFamily="34" charset="0"/>
                <a:ea typeface="Calibri" panose="020F0502020204030204" pitchFamily="34" charset="0"/>
              </a:rPr>
              <a:t> </a:t>
            </a:r>
          </a:p>
          <a:p>
            <a:pPr marL="342900" lvl="0" indent="-342900">
              <a:buFont typeface="Arial" panose="020B0604020202020204" pitchFamily="34" charset="0"/>
              <a:buChar char="•"/>
            </a:pPr>
            <a:r>
              <a:rPr lang="de-DE" sz="1800" dirty="0">
                <a:effectLst/>
                <a:latin typeface="Calibri" panose="020F0502020204030204" pitchFamily="34" charset="0"/>
                <a:ea typeface="Times New Roman" panose="02020603050405020304" pitchFamily="18" charset="0"/>
              </a:rPr>
              <a:t>Hoher Sondernachlass auf die Grundprämie Concordia </a:t>
            </a:r>
          </a:p>
          <a:p>
            <a:pPr marL="342900" lvl="0" indent="-342900">
              <a:buFont typeface="Arial" panose="020B0604020202020204" pitchFamily="34" charset="0"/>
              <a:buChar char="•"/>
            </a:pPr>
            <a:r>
              <a:rPr lang="de-DE" sz="1800" dirty="0">
                <a:effectLst/>
                <a:latin typeface="Calibri" panose="020F0502020204030204" pitchFamily="34" charset="0"/>
                <a:ea typeface="Times New Roman" panose="02020603050405020304" pitchFamily="18" charset="0"/>
              </a:rPr>
              <a:t>Verzicht auf Ausstattungsmerkmale</a:t>
            </a:r>
          </a:p>
          <a:p>
            <a:pPr marL="342900" indent="-342900">
              <a:buFont typeface="Arial" panose="020B0604020202020204" pitchFamily="34" charset="0"/>
              <a:buChar char="•"/>
            </a:pPr>
            <a:r>
              <a:rPr lang="de-DE" sz="1800" dirty="0">
                <a:latin typeface="Calibri" panose="020F0502020204030204" pitchFamily="34" charset="0"/>
                <a:ea typeface="Times New Roman" panose="02020603050405020304" pitchFamily="18" charset="0"/>
              </a:rPr>
              <a:t>Ausgenommen hiervon</a:t>
            </a:r>
          </a:p>
          <a:p>
            <a:pPr marL="800100" lvl="1" indent="-342900">
              <a:buFont typeface="Arial" panose="020B0604020202020204" pitchFamily="34" charset="0"/>
              <a:buChar char="•"/>
            </a:pPr>
            <a:r>
              <a:rPr lang="de-DE" sz="1600" dirty="0">
                <a:latin typeface="Calibri" panose="020F0502020204030204" pitchFamily="34" charset="0"/>
                <a:ea typeface="Times New Roman" panose="02020603050405020304" pitchFamily="18" charset="0"/>
              </a:rPr>
              <a:t>Fußbodenheizung</a:t>
            </a:r>
          </a:p>
          <a:p>
            <a:pPr marL="800100" lvl="1" indent="-342900">
              <a:buFont typeface="Arial" panose="020B0604020202020204" pitchFamily="34" charset="0"/>
              <a:buChar char="•"/>
            </a:pPr>
            <a:r>
              <a:rPr lang="de-DE" sz="1600" dirty="0">
                <a:latin typeface="Calibri" panose="020F0502020204030204" pitchFamily="34" charset="0"/>
                <a:ea typeface="Times New Roman" panose="02020603050405020304" pitchFamily="18" charset="0"/>
              </a:rPr>
              <a:t>Wärmepumpenanlage</a:t>
            </a:r>
          </a:p>
          <a:p>
            <a:pPr marL="800100" lvl="1" indent="-342900">
              <a:buFont typeface="Arial" panose="020B0604020202020204" pitchFamily="34" charset="0"/>
              <a:buChar char="•"/>
            </a:pPr>
            <a:r>
              <a:rPr lang="de-DE" sz="1600" dirty="0">
                <a:latin typeface="Calibri" panose="020F0502020204030204" pitchFamily="34" charset="0"/>
                <a:ea typeface="Times New Roman" panose="02020603050405020304" pitchFamily="18" charset="0"/>
              </a:rPr>
              <a:t>PV-Anlage (Deckung für Grundgefahren)</a:t>
            </a:r>
          </a:p>
        </p:txBody>
      </p:sp>
    </p:spTree>
    <p:extLst>
      <p:ext uri="{BB962C8B-B14F-4D97-AF65-F5344CB8AC3E}">
        <p14:creationId xmlns:p14="http://schemas.microsoft.com/office/powerpoint/2010/main" val="11617095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15</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Wohngebäude | afm-Tarif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Wohngebäude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565265" y="2247682"/>
            <a:ext cx="10656917" cy="4045054"/>
          </a:xfrm>
        </p:spPr>
        <p:txBody>
          <a:bodyPr/>
          <a:lstStyle/>
          <a:p>
            <a:endParaRPr lang="de-DE" sz="1800" dirty="0">
              <a:effectLst/>
              <a:latin typeface="Calibri" panose="020F0502020204030204" pitchFamily="34" charset="0"/>
              <a:ea typeface="Calibri" panose="020F0502020204030204" pitchFamily="34" charset="0"/>
            </a:endParaRPr>
          </a:p>
          <a:p>
            <a:r>
              <a:rPr lang="de-DE" sz="1800" dirty="0">
                <a:effectLst/>
                <a:latin typeface="Calibri" panose="020F0502020204030204" pitchFamily="34" charset="0"/>
                <a:ea typeface="Calibri" panose="020F0502020204030204" pitchFamily="34" charset="0"/>
              </a:rPr>
              <a:t>Der offizielle Tarif – unsere Basis – das heißt wir sind noch ein bisschen besser  	</a:t>
            </a:r>
          </a:p>
        </p:txBody>
      </p:sp>
      <p:pic>
        <p:nvPicPr>
          <p:cNvPr id="7" name="Grafik 6">
            <a:extLst>
              <a:ext uri="{FF2B5EF4-FFF2-40B4-BE49-F238E27FC236}">
                <a16:creationId xmlns:a16="http://schemas.microsoft.com/office/drawing/2014/main" id="{53E784F1-2B3D-4ED2-A757-7E9FD1191428}"/>
              </a:ext>
            </a:extLst>
          </p:cNvPr>
          <p:cNvPicPr>
            <a:picLocks noChangeAspect="1"/>
          </p:cNvPicPr>
          <p:nvPr/>
        </p:nvPicPr>
        <p:blipFill>
          <a:blip r:embed="rId2"/>
          <a:stretch>
            <a:fillRect/>
          </a:stretch>
        </p:blipFill>
        <p:spPr>
          <a:xfrm>
            <a:off x="1318692" y="3222059"/>
            <a:ext cx="8124825" cy="2066925"/>
          </a:xfrm>
          <a:prstGeom prst="rect">
            <a:avLst/>
          </a:prstGeom>
        </p:spPr>
      </p:pic>
    </p:spTree>
    <p:extLst>
      <p:ext uri="{BB962C8B-B14F-4D97-AF65-F5344CB8AC3E}">
        <p14:creationId xmlns:p14="http://schemas.microsoft.com/office/powerpoint/2010/main" val="20222652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16</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Wohngebäude | afm-Tarif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Wohngebäude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2254290" y="4159132"/>
            <a:ext cx="3998422" cy="1384996"/>
          </a:xfrm>
        </p:spPr>
        <p:txBody>
          <a:bodyPr/>
          <a:lstStyle/>
          <a:p>
            <a:r>
              <a:rPr lang="de-DE" sz="1400" b="1" dirty="0"/>
              <a:t>Unbenannte Gefahren</a:t>
            </a:r>
          </a:p>
          <a:p>
            <a:r>
              <a:rPr lang="de-DE" sz="1400" dirty="0"/>
              <a:t>Schutz bei Beschädigungen oder Zerstörungen durch unvorhergesehene, nicht in den Bedingungen genannte, Gefahren. Z. B. ein Mast kippt ohne Sturmeinwirkung auf das Gebäude.</a:t>
            </a:r>
          </a:p>
        </p:txBody>
      </p:sp>
      <p:sp>
        <p:nvSpPr>
          <p:cNvPr id="13" name="Textplatzhalter 3">
            <a:extLst>
              <a:ext uri="{FF2B5EF4-FFF2-40B4-BE49-F238E27FC236}">
                <a16:creationId xmlns:a16="http://schemas.microsoft.com/office/drawing/2014/main" id="{ECE94CF0-E48F-4203-BA52-6D737D21B242}"/>
              </a:ext>
            </a:extLst>
          </p:cNvPr>
          <p:cNvSpPr txBox="1">
            <a:spLocks/>
          </p:cNvSpPr>
          <p:nvPr/>
        </p:nvSpPr>
        <p:spPr>
          <a:xfrm>
            <a:off x="6096000" y="4153591"/>
            <a:ext cx="4918364" cy="159434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de-DE" sz="1400" b="1" dirty="0"/>
              <a:t>Ergänzende technische Gefahren - Haustechnik</a:t>
            </a:r>
          </a:p>
          <a:p>
            <a:r>
              <a:rPr lang="de-DE" sz="1400" dirty="0"/>
              <a:t>Schutz bei unvorhergesehener Beschädigung, Zerstörung oder Abhandenkommen von gebäudetechnischen Anlagen, z. B. bei Heizungsanlagen, elektrischen Antrieben von Rollläden und Garagentoren, fest installierten Ladestationen für E-Fahrzeuge, Klima- und Raumbelüftungsanlagen, Satellitenempfangsanlagen, Antennen­. </a:t>
            </a:r>
          </a:p>
        </p:txBody>
      </p:sp>
      <p:sp>
        <p:nvSpPr>
          <p:cNvPr id="16" name="Textfeld 15">
            <a:extLst>
              <a:ext uri="{FF2B5EF4-FFF2-40B4-BE49-F238E27FC236}">
                <a16:creationId xmlns:a16="http://schemas.microsoft.com/office/drawing/2014/main" id="{2B1DA596-A177-46E5-BEC5-D0F515B7C6A7}"/>
              </a:ext>
            </a:extLst>
          </p:cNvPr>
          <p:cNvSpPr txBox="1"/>
          <p:nvPr/>
        </p:nvSpPr>
        <p:spPr>
          <a:xfrm>
            <a:off x="655725" y="2476532"/>
            <a:ext cx="10358640" cy="1384995"/>
          </a:xfrm>
          <a:prstGeom prst="rect">
            <a:avLst/>
          </a:prstGeom>
          <a:noFill/>
        </p:spPr>
        <p:txBody>
          <a:bodyPr wrap="square">
            <a:spAutoFit/>
          </a:bodyPr>
          <a:lstStyle/>
          <a:p>
            <a:r>
              <a:rPr lang="de-DE" sz="1400" b="1" dirty="0"/>
              <a:t>Gebäude-Optimal</a:t>
            </a:r>
          </a:p>
          <a:p>
            <a:endParaRPr lang="de-DE" sz="1400" dirty="0"/>
          </a:p>
          <a:p>
            <a:r>
              <a:rPr lang="de-DE" sz="1400" dirty="0"/>
              <a:t>Mehrkosten für behördlich nicht vorgeschriebene energetische Modernisierung oder alters- und behindertengerechten Wiederaufbau. Erweiterung des Leistungsumfangs um zusätzliche Grundstücksbestandteile, wie z. B. Schwimmbadabdeckungen oder dauerhaft und fest mit dem Boden verankerte Gartenpavillons, böswillige Beschädigung inkl. Graffiti, Diebstahl von Gebäudebestandteilen und Zubehör u.v.m.</a:t>
            </a:r>
          </a:p>
        </p:txBody>
      </p:sp>
      <p:sp>
        <p:nvSpPr>
          <p:cNvPr id="9" name="Textplatzhalter 3">
            <a:extLst>
              <a:ext uri="{FF2B5EF4-FFF2-40B4-BE49-F238E27FC236}">
                <a16:creationId xmlns:a16="http://schemas.microsoft.com/office/drawing/2014/main" id="{3B8E16AF-5911-4A1C-B3D1-61A206D1280C}"/>
              </a:ext>
            </a:extLst>
          </p:cNvPr>
          <p:cNvSpPr txBox="1">
            <a:spLocks/>
          </p:cNvSpPr>
          <p:nvPr/>
        </p:nvSpPr>
        <p:spPr>
          <a:xfrm>
            <a:off x="655724" y="4439532"/>
            <a:ext cx="1455709" cy="102246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r>
              <a:rPr lang="de-DE" sz="1600" b="1" dirty="0"/>
              <a:t>für uns </a:t>
            </a:r>
          </a:p>
          <a:p>
            <a:pPr algn="ctr"/>
            <a:r>
              <a:rPr lang="de-DE" sz="1600" b="1" dirty="0"/>
              <a:t>Prämienfrei</a:t>
            </a:r>
          </a:p>
          <a:p>
            <a:pPr algn="ctr"/>
            <a:r>
              <a:rPr lang="de-DE" sz="1600" b="1" dirty="0"/>
              <a:t>inklusive</a:t>
            </a:r>
          </a:p>
        </p:txBody>
      </p:sp>
    </p:spTree>
    <p:extLst>
      <p:ext uri="{BB962C8B-B14F-4D97-AF65-F5344CB8AC3E}">
        <p14:creationId xmlns:p14="http://schemas.microsoft.com/office/powerpoint/2010/main" val="30210434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17</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Wohngebäude | afm-Tarif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Wohngebäude - Spezial</a:t>
            </a:r>
            <a:endParaRPr lang="de-DE" dirty="0"/>
          </a:p>
        </p:txBody>
      </p:sp>
      <p:sp>
        <p:nvSpPr>
          <p:cNvPr id="14" name="Textplatzhalter 3">
            <a:extLst>
              <a:ext uri="{FF2B5EF4-FFF2-40B4-BE49-F238E27FC236}">
                <a16:creationId xmlns:a16="http://schemas.microsoft.com/office/drawing/2014/main" id="{74192734-0207-4EE7-B240-9AD088E6A1CD}"/>
              </a:ext>
            </a:extLst>
          </p:cNvPr>
          <p:cNvSpPr txBox="1">
            <a:spLocks/>
          </p:cNvSpPr>
          <p:nvPr/>
        </p:nvSpPr>
        <p:spPr>
          <a:xfrm>
            <a:off x="4937761" y="4241198"/>
            <a:ext cx="3998422" cy="141145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de-DE" sz="1400" b="1" dirty="0"/>
              <a:t>Naturgefahren-Plus</a:t>
            </a:r>
          </a:p>
          <a:p>
            <a:r>
              <a:rPr lang="de-DE" sz="1400" dirty="0"/>
              <a:t>Schutz bei Nässeschäden durch unmittelbares Eindrin­gen von Witterungsniederschlägen in das Gebäude z. B. Schmelzwasser oder Platzregen ohne vorliegende Überschwemmung des Grund und Bodens.</a:t>
            </a:r>
          </a:p>
        </p:txBody>
      </p:sp>
      <p:sp>
        <p:nvSpPr>
          <p:cNvPr id="16" name="Textfeld 15">
            <a:extLst>
              <a:ext uri="{FF2B5EF4-FFF2-40B4-BE49-F238E27FC236}">
                <a16:creationId xmlns:a16="http://schemas.microsoft.com/office/drawing/2014/main" id="{2B1DA596-A177-46E5-BEC5-D0F515B7C6A7}"/>
              </a:ext>
            </a:extLst>
          </p:cNvPr>
          <p:cNvSpPr txBox="1"/>
          <p:nvPr/>
        </p:nvSpPr>
        <p:spPr>
          <a:xfrm>
            <a:off x="565266" y="2183762"/>
            <a:ext cx="6101542" cy="738664"/>
          </a:xfrm>
          <a:prstGeom prst="rect">
            <a:avLst/>
          </a:prstGeom>
          <a:noFill/>
        </p:spPr>
        <p:txBody>
          <a:bodyPr wrap="square">
            <a:spAutoFit/>
          </a:bodyPr>
          <a:lstStyle/>
          <a:p>
            <a:endParaRPr lang="de-DE" sz="1400" b="1" dirty="0"/>
          </a:p>
          <a:p>
            <a:endParaRPr lang="de-DE" sz="1400" b="1" dirty="0"/>
          </a:p>
          <a:p>
            <a:r>
              <a:rPr lang="de-DE" sz="1400" b="1" dirty="0"/>
              <a:t>Elementar-Deckung</a:t>
            </a:r>
            <a:endParaRPr lang="de-DE" sz="1400" dirty="0"/>
          </a:p>
        </p:txBody>
      </p:sp>
      <p:sp>
        <p:nvSpPr>
          <p:cNvPr id="19" name="Textplatzhalter 3">
            <a:extLst>
              <a:ext uri="{FF2B5EF4-FFF2-40B4-BE49-F238E27FC236}">
                <a16:creationId xmlns:a16="http://schemas.microsoft.com/office/drawing/2014/main" id="{D7C3382E-FE74-4B64-9FD9-FB8C54534A88}"/>
              </a:ext>
            </a:extLst>
          </p:cNvPr>
          <p:cNvSpPr txBox="1">
            <a:spLocks/>
          </p:cNvSpPr>
          <p:nvPr/>
        </p:nvSpPr>
        <p:spPr>
          <a:xfrm>
            <a:off x="3008226" y="4439532"/>
            <a:ext cx="1455709" cy="102246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r>
              <a:rPr lang="de-DE" sz="1600" b="1" dirty="0"/>
              <a:t>für uns </a:t>
            </a:r>
          </a:p>
          <a:p>
            <a:pPr algn="ctr"/>
            <a:r>
              <a:rPr lang="de-DE" sz="1600" b="1" dirty="0"/>
              <a:t>Prämienfrei</a:t>
            </a:r>
          </a:p>
          <a:p>
            <a:pPr algn="ctr"/>
            <a:r>
              <a:rPr lang="de-DE" sz="1600" b="1" dirty="0"/>
              <a:t>inklusive</a:t>
            </a:r>
          </a:p>
        </p:txBody>
      </p:sp>
    </p:spTree>
    <p:extLst>
      <p:ext uri="{BB962C8B-B14F-4D97-AF65-F5344CB8AC3E}">
        <p14:creationId xmlns:p14="http://schemas.microsoft.com/office/powerpoint/2010/main" val="35384876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18</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Wohngebäude | afm-Tarif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Wohngebäude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565265" y="2247682"/>
            <a:ext cx="10656917" cy="4045054"/>
          </a:xfrm>
        </p:spPr>
        <p:txBody>
          <a:bodyPr/>
          <a:lstStyle/>
          <a:p>
            <a:endParaRPr lang="de-DE" sz="1800" dirty="0">
              <a:latin typeface="Calibri" panose="020F0502020204030204" pitchFamily="34" charset="0"/>
              <a:ea typeface="Calibri" panose="020F0502020204030204" pitchFamily="34" charset="0"/>
            </a:endParaRPr>
          </a:p>
          <a:p>
            <a:r>
              <a:rPr lang="de-DE" sz="1800" dirty="0">
                <a:effectLst/>
                <a:latin typeface="Calibri" panose="020F0502020204030204" pitchFamily="34" charset="0"/>
                <a:ea typeface="Calibri" panose="020F0502020204030204" pitchFamily="34" charset="0"/>
              </a:rPr>
              <a:t>Versicherungsumfang </a:t>
            </a:r>
          </a:p>
          <a:p>
            <a:r>
              <a:rPr lang="de-DE" sz="1800" dirty="0">
                <a:effectLst/>
                <a:latin typeface="Calibri" panose="020F0502020204030204" pitchFamily="34" charset="0"/>
                <a:ea typeface="Calibri" panose="020F0502020204030204" pitchFamily="34" charset="0"/>
              </a:rPr>
              <a:t>ohne Mehrbeitrag sind für uns die Bausteine:</a:t>
            </a:r>
          </a:p>
          <a:p>
            <a:r>
              <a:rPr lang="de-DE" sz="1800" dirty="0">
                <a:effectLst/>
                <a:latin typeface="Calibri" panose="020F0502020204030204" pitchFamily="34" charset="0"/>
                <a:ea typeface="Calibri" panose="020F0502020204030204" pitchFamily="34" charset="0"/>
              </a:rPr>
              <a:t> </a:t>
            </a:r>
          </a:p>
          <a:p>
            <a:pPr marL="342900" lvl="0" indent="-342900">
              <a:buFont typeface="Arial" panose="020B0604020202020204" pitchFamily="34" charset="0"/>
              <a:buChar char="•"/>
            </a:pPr>
            <a:r>
              <a:rPr lang="de-DE" sz="1800" dirty="0">
                <a:effectLst/>
                <a:latin typeface="Calibri" panose="020F0502020204030204" pitchFamily="34" charset="0"/>
                <a:ea typeface="Times New Roman" panose="02020603050405020304" pitchFamily="18" charset="0"/>
              </a:rPr>
              <a:t>Haustechnik mit 250 € SB</a:t>
            </a:r>
          </a:p>
          <a:p>
            <a:pPr marL="342900" lvl="0" indent="-342900">
              <a:buFont typeface="Arial" panose="020B0604020202020204" pitchFamily="34" charset="0"/>
              <a:buChar char="•"/>
            </a:pPr>
            <a:r>
              <a:rPr lang="de-DE" sz="1800" dirty="0">
                <a:effectLst/>
                <a:latin typeface="Calibri" panose="020F0502020204030204" pitchFamily="34" charset="0"/>
                <a:ea typeface="Times New Roman" panose="02020603050405020304" pitchFamily="18" charset="0"/>
              </a:rPr>
              <a:t>Unbenannte Gefahren bis 250.000 € mit 2.500 € SB</a:t>
            </a:r>
          </a:p>
          <a:p>
            <a:pPr marL="342900" lvl="0" indent="-342900">
              <a:buFont typeface="Arial" panose="020B0604020202020204" pitchFamily="34" charset="0"/>
              <a:buChar char="•"/>
            </a:pPr>
            <a:r>
              <a:rPr lang="de-DE" sz="1800" dirty="0">
                <a:latin typeface="Calibri" panose="020F0502020204030204" pitchFamily="34" charset="0"/>
                <a:ea typeface="Times New Roman" panose="02020603050405020304" pitchFamily="18" charset="0"/>
              </a:rPr>
              <a:t>Naturgefahren-Plus mit 500 € SB  nur Verbindung mit beitragspflichtiger Elementardeckung </a:t>
            </a:r>
          </a:p>
          <a:p>
            <a:pPr lvl="0"/>
            <a:endParaRPr lang="de-DE" sz="1800" dirty="0">
              <a:latin typeface="Calibri" panose="020F0502020204030204" pitchFamily="34" charset="0"/>
              <a:ea typeface="Times New Roman" panose="02020603050405020304" pitchFamily="18" charset="0"/>
            </a:endParaRPr>
          </a:p>
          <a:p>
            <a:pPr lvl="0"/>
            <a:r>
              <a:rPr lang="de-DE" sz="1800" dirty="0">
                <a:latin typeface="Calibri" panose="020F0502020204030204" pitchFamily="34" charset="0"/>
                <a:ea typeface="Times New Roman" panose="02020603050405020304" pitchFamily="18" charset="0"/>
              </a:rPr>
              <a:t>n</a:t>
            </a:r>
            <a:r>
              <a:rPr lang="de-DE" sz="1800" dirty="0">
                <a:effectLst/>
                <a:latin typeface="Calibri" panose="020F0502020204030204" pitchFamily="34" charset="0"/>
                <a:ea typeface="Times New Roman" panose="02020603050405020304" pitchFamily="18" charset="0"/>
              </a:rPr>
              <a:t>ur gegen Mehrbeitrag</a:t>
            </a:r>
          </a:p>
          <a:p>
            <a:pPr marL="342900" lvl="0" indent="-342900">
              <a:buFont typeface="Arial" panose="020B0604020202020204" pitchFamily="34" charset="0"/>
              <a:buChar char="•"/>
            </a:pPr>
            <a:r>
              <a:rPr lang="de-DE" sz="1800" dirty="0">
                <a:latin typeface="Calibri" panose="020F0502020204030204" pitchFamily="34" charset="0"/>
                <a:ea typeface="Times New Roman" panose="02020603050405020304" pitchFamily="18" charset="0"/>
              </a:rPr>
              <a:t>Ableitungsrohre ( Einschluss von 1.000 € bis max. 20.000 € möglich )</a:t>
            </a:r>
            <a:endParaRPr lang="de-DE" sz="1800" dirty="0">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16853640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19</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Wohngebäude | afm-Tarif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Wohngebäude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565265" y="2247682"/>
            <a:ext cx="10656917" cy="4045054"/>
          </a:xfrm>
        </p:spPr>
        <p:txBody>
          <a:bodyPr/>
          <a:lstStyle/>
          <a:p>
            <a:endParaRPr lang="de-DE" sz="1800" dirty="0">
              <a:latin typeface="Calibri" panose="020F0502020204030204" pitchFamily="34" charset="0"/>
              <a:ea typeface="Calibri" panose="020F0502020204030204" pitchFamily="34" charset="0"/>
            </a:endParaRPr>
          </a:p>
          <a:p>
            <a:r>
              <a:rPr lang="de-DE" sz="1800" dirty="0">
                <a:effectLst/>
                <a:latin typeface="Calibri" panose="020F0502020204030204" pitchFamily="34" charset="0"/>
                <a:ea typeface="Calibri" panose="020F0502020204030204" pitchFamily="34" charset="0"/>
              </a:rPr>
              <a:t>Versicherungsumfang </a:t>
            </a:r>
            <a:r>
              <a:rPr lang="de-DE" sz="1800" dirty="0">
                <a:latin typeface="Calibri" panose="020F0502020204030204" pitchFamily="34" charset="0"/>
                <a:ea typeface="Calibri" panose="020F0502020204030204" pitchFamily="34" charset="0"/>
              </a:rPr>
              <a:t>PV-Anlagen</a:t>
            </a:r>
            <a:endParaRPr lang="de-DE" sz="1800" dirty="0">
              <a:effectLst/>
              <a:latin typeface="Calibri" panose="020F0502020204030204" pitchFamily="34" charset="0"/>
              <a:ea typeface="Calibri" panose="020F0502020204030204" pitchFamily="34" charset="0"/>
            </a:endParaRPr>
          </a:p>
          <a:p>
            <a:endParaRPr lang="de-DE" sz="1800" dirty="0">
              <a:effectLst/>
              <a:latin typeface="Calibri" panose="020F0502020204030204" pitchFamily="34" charset="0"/>
              <a:ea typeface="Calibri" panose="020F0502020204030204" pitchFamily="34" charset="0"/>
            </a:endParaRPr>
          </a:p>
          <a:p>
            <a:r>
              <a:rPr lang="de-DE" sz="1800" dirty="0">
                <a:effectLst/>
                <a:latin typeface="Calibri" panose="020F0502020204030204" pitchFamily="34" charset="0"/>
                <a:ea typeface="Calibri" panose="020F0502020204030204" pitchFamily="34" charset="0"/>
              </a:rPr>
              <a:t>Grundgefahren</a:t>
            </a:r>
          </a:p>
          <a:p>
            <a:pPr marL="285750" indent="-285750">
              <a:buFont typeface="Arial" panose="020B0604020202020204" pitchFamily="34" charset="0"/>
              <a:buChar char="•"/>
            </a:pPr>
            <a:r>
              <a:rPr lang="de-DE" sz="1800" dirty="0">
                <a:effectLst/>
                <a:latin typeface="Calibri" panose="020F0502020204030204" pitchFamily="34" charset="0"/>
                <a:ea typeface="Calibri" panose="020F0502020204030204" pitchFamily="34" charset="0"/>
              </a:rPr>
              <a:t>versicherbar</a:t>
            </a:r>
          </a:p>
          <a:p>
            <a:endParaRPr lang="de-DE" sz="1800" dirty="0">
              <a:latin typeface="Calibri" panose="020F0502020204030204" pitchFamily="34" charset="0"/>
              <a:ea typeface="Calibri" panose="020F0502020204030204" pitchFamily="34" charset="0"/>
            </a:endParaRPr>
          </a:p>
          <a:p>
            <a:r>
              <a:rPr lang="de-DE" sz="1800" dirty="0">
                <a:effectLst/>
                <a:latin typeface="Calibri" panose="020F0502020204030204" pitchFamily="34" charset="0"/>
                <a:ea typeface="Calibri" panose="020F0502020204030204" pitchFamily="34" charset="0"/>
              </a:rPr>
              <a:t>Allgefahrendeckung  </a:t>
            </a:r>
          </a:p>
          <a:p>
            <a:pPr marL="342900" lvl="0" indent="-342900">
              <a:buFont typeface="Arial" panose="020B0604020202020204" pitchFamily="34" charset="0"/>
              <a:buChar char="•"/>
            </a:pPr>
            <a:r>
              <a:rPr lang="de-DE" sz="1800" dirty="0">
                <a:effectLst/>
                <a:latin typeface="Calibri" panose="020F0502020204030204" pitchFamily="34" charset="0"/>
                <a:ea typeface="Times New Roman" panose="02020603050405020304" pitchFamily="18" charset="0"/>
              </a:rPr>
              <a:t>Nicht über SmartConsult möglich</a:t>
            </a:r>
          </a:p>
          <a:p>
            <a:pPr marL="342900" lvl="0" indent="-342900">
              <a:buFont typeface="Arial" panose="020B0604020202020204" pitchFamily="34" charset="0"/>
              <a:buChar char="•"/>
            </a:pPr>
            <a:r>
              <a:rPr lang="de-DE" sz="1800" dirty="0">
                <a:effectLst/>
                <a:latin typeface="Calibri" panose="020F0502020204030204" pitchFamily="34" charset="0"/>
                <a:ea typeface="Times New Roman" panose="02020603050405020304" pitchFamily="18" charset="0"/>
              </a:rPr>
              <a:t>Concordia hat eigenständige TV-Deckung </a:t>
            </a:r>
          </a:p>
          <a:p>
            <a:pPr marL="800100" lvl="1" indent="-342900">
              <a:buFont typeface="Arial" panose="020B0604020202020204" pitchFamily="34" charset="0"/>
              <a:buChar char="•"/>
            </a:pPr>
            <a:r>
              <a:rPr lang="de-DE" sz="1200" dirty="0">
                <a:effectLst/>
                <a:latin typeface="Calibri" panose="020F0502020204030204" pitchFamily="34" charset="0"/>
                <a:ea typeface="Times New Roman" panose="02020603050405020304" pitchFamily="18" charset="0"/>
              </a:rPr>
              <a:t>– gleichwertig ITL – Anlage kann frei versichert werden</a:t>
            </a:r>
          </a:p>
          <a:p>
            <a:pPr lvl="0"/>
            <a:endParaRPr lang="de-DE" sz="1800" dirty="0">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1472745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a:t>
            </a:fld>
            <a:endParaRPr lang="de-DE" dirty="0"/>
          </a:p>
        </p:txBody>
      </p:sp>
      <p:sp>
        <p:nvSpPr>
          <p:cNvPr id="3" name="Textplatzhalter 2"/>
          <p:cNvSpPr>
            <a:spLocks noGrp="1"/>
          </p:cNvSpPr>
          <p:nvPr>
            <p:ph type="body" sz="quarter" idx="10"/>
          </p:nvPr>
        </p:nvSpPr>
        <p:spPr/>
        <p:txBody>
          <a:bodyPr/>
          <a:lstStyle/>
          <a:p>
            <a:r>
              <a:rPr lang="de-DE" dirty="0"/>
              <a:t>Privatabteilung – Was passiert bei uns so alles</a:t>
            </a:r>
          </a:p>
        </p:txBody>
      </p:sp>
      <p:sp>
        <p:nvSpPr>
          <p:cNvPr id="4" name="Textplatzhalter 3"/>
          <p:cNvSpPr>
            <a:spLocks noGrp="1"/>
          </p:cNvSpPr>
          <p:nvPr>
            <p:ph type="body" sz="half" idx="2"/>
          </p:nvPr>
        </p:nvSpPr>
        <p:spPr>
          <a:xfrm>
            <a:off x="369357" y="2247681"/>
            <a:ext cx="11343218" cy="4011803"/>
          </a:xfrm>
        </p:spPr>
        <p:txBody>
          <a:bodyPr/>
          <a:lstStyle/>
          <a:p>
            <a:pPr marL="285750" indent="-285750">
              <a:spcBef>
                <a:spcPct val="50000"/>
              </a:spcBef>
              <a:buFont typeface="Wingdings" panose="05000000000000000000" pitchFamily="2" charset="2"/>
              <a:buChar char="§"/>
            </a:pPr>
            <a:endParaRPr lang="de-DE" altLang="de-DE" dirty="0"/>
          </a:p>
          <a:p>
            <a:pPr marL="285750" indent="-285750">
              <a:spcBef>
                <a:spcPct val="50000"/>
              </a:spcBef>
              <a:buFont typeface="Wingdings" panose="05000000000000000000" pitchFamily="2" charset="2"/>
              <a:buChar char="§"/>
            </a:pPr>
            <a:r>
              <a:rPr lang="de-DE" altLang="de-DE" dirty="0"/>
              <a:t>Aktionen und Bestandsmanagement</a:t>
            </a:r>
          </a:p>
          <a:p>
            <a:pPr marL="285750" indent="-285750">
              <a:spcBef>
                <a:spcPct val="50000"/>
              </a:spcBef>
              <a:buFont typeface="Wingdings" panose="05000000000000000000" pitchFamily="2" charset="2"/>
              <a:buChar char="§"/>
            </a:pPr>
            <a:endParaRPr lang="de-DE" altLang="de-DE" dirty="0"/>
          </a:p>
          <a:p>
            <a:pPr marL="742950" lvl="1" indent="-285750">
              <a:spcBef>
                <a:spcPct val="50000"/>
              </a:spcBef>
              <a:buFont typeface="Wingdings" panose="05000000000000000000" pitchFamily="2" charset="2"/>
              <a:buChar char="§"/>
            </a:pPr>
            <a:r>
              <a:rPr lang="de-DE" altLang="de-DE" sz="1600" dirty="0"/>
              <a:t>ITL - Wohngebäude: Umstellung Eurosecure auf EurosecurePlus 		ca. 3.000 Verträge</a:t>
            </a:r>
          </a:p>
          <a:p>
            <a:pPr marL="742950" lvl="1" indent="-285750">
              <a:spcBef>
                <a:spcPct val="50000"/>
              </a:spcBef>
              <a:buFont typeface="Wingdings" panose="05000000000000000000" pitchFamily="2" charset="2"/>
              <a:buChar char="§"/>
            </a:pPr>
            <a:r>
              <a:rPr lang="de-DE" altLang="de-DE" sz="1600" dirty="0"/>
              <a:t>ITL - Wohngebäude: Erhöhung Eurosecure von 600.000 VS auf 800.000 €     	kompletter Bestand</a:t>
            </a:r>
          </a:p>
          <a:p>
            <a:pPr marL="742950" lvl="1" indent="-285750">
              <a:spcBef>
                <a:spcPct val="50000"/>
              </a:spcBef>
              <a:buFont typeface="Wingdings" panose="05000000000000000000" pitchFamily="2" charset="2"/>
              <a:buChar char="§"/>
            </a:pPr>
            <a:r>
              <a:rPr lang="de-DE" altLang="de-DE" sz="1600" dirty="0"/>
              <a:t>Concordia Entwicklung Sondertarif Wohngebäude (RS-kommt im Sommer neues)</a:t>
            </a:r>
          </a:p>
          <a:p>
            <a:pPr marL="742950" lvl="1" indent="-285750">
              <a:spcBef>
                <a:spcPct val="50000"/>
              </a:spcBef>
              <a:buFont typeface="Wingdings" panose="05000000000000000000" pitchFamily="2" charset="2"/>
              <a:buChar char="§"/>
            </a:pPr>
            <a:r>
              <a:rPr lang="de-DE" altLang="de-DE" sz="1600" dirty="0"/>
              <a:t>Einbindungen in Beratungstools (SmartConsult)</a:t>
            </a:r>
            <a:r>
              <a:rPr lang="de-DE" altLang="de-DE" dirty="0"/>
              <a:t> </a:t>
            </a:r>
          </a:p>
          <a:p>
            <a:pPr marL="742950" lvl="1" indent="-285750">
              <a:spcBef>
                <a:spcPct val="50000"/>
              </a:spcBef>
              <a:buFont typeface="Wingdings" panose="05000000000000000000" pitchFamily="2" charset="2"/>
              <a:buChar char="§"/>
            </a:pPr>
            <a:r>
              <a:rPr lang="de-DE" altLang="de-DE" sz="1600" dirty="0"/>
              <a:t>Bestandssicherung durch neue Tarife und Sonderkonditionen </a:t>
            </a:r>
          </a:p>
          <a:p>
            <a:pPr marL="1200150" lvl="2" indent="-285750">
              <a:spcBef>
                <a:spcPct val="50000"/>
              </a:spcBef>
              <a:buFont typeface="Wingdings" panose="05000000000000000000" pitchFamily="2" charset="2"/>
              <a:buChar char="§"/>
            </a:pPr>
            <a:r>
              <a:rPr lang="de-DE" altLang="de-DE" sz="1400" dirty="0"/>
              <a:t>ITL - PHV / HSR / UV </a:t>
            </a:r>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r>
              <a:rPr lang="de-DE" altLang="de-DE" sz="1600" b="1" dirty="0"/>
              <a:t>Hinweis</a:t>
            </a:r>
          </a:p>
          <a:p>
            <a:pPr marL="285750" indent="-285750">
              <a:spcBef>
                <a:spcPct val="50000"/>
              </a:spcBef>
              <a:buFont typeface="Wingdings" panose="05000000000000000000" pitchFamily="2" charset="2"/>
              <a:buChar char="§"/>
            </a:pPr>
            <a:r>
              <a:rPr lang="de-DE" altLang="de-DE" sz="1400" dirty="0"/>
              <a:t>Grundlage sind die Regelungen des GDV nach AKB 2015 – Stand 28.05.2021</a:t>
            </a:r>
          </a:p>
        </p:txBody>
      </p:sp>
      <p:sp>
        <p:nvSpPr>
          <p:cNvPr id="5" name="Titel 4"/>
          <p:cNvSpPr>
            <a:spLocks noGrp="1"/>
          </p:cNvSpPr>
          <p:nvPr>
            <p:ph type="title"/>
          </p:nvPr>
        </p:nvSpPr>
        <p:spPr/>
        <p:txBody>
          <a:bodyPr/>
          <a:lstStyle/>
          <a:p>
            <a:r>
              <a:rPr lang="de-DE" cap="none" dirty="0"/>
              <a:t>Update Privat | Wohngebäude - Spezial</a:t>
            </a:r>
            <a:endParaRPr lang="de-DE" dirty="0"/>
          </a:p>
        </p:txBody>
      </p:sp>
    </p:spTree>
    <p:extLst>
      <p:ext uri="{BB962C8B-B14F-4D97-AF65-F5344CB8AC3E}">
        <p14:creationId xmlns:p14="http://schemas.microsoft.com/office/powerpoint/2010/main" val="29904271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20</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Wohngebäude | afm-Tarif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Wohngebäude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317479" y="2872520"/>
            <a:ext cx="11343218" cy="695074"/>
          </a:xfrm>
        </p:spPr>
        <p:txBody>
          <a:bodyPr/>
          <a:lstStyle/>
          <a:p>
            <a:pPr algn="ctr"/>
            <a:r>
              <a:rPr lang="de-DE" sz="1800" dirty="0">
                <a:effectLst/>
                <a:latin typeface="Calibri" panose="020F0502020204030204" pitchFamily="34" charset="0"/>
                <a:ea typeface="Calibri" panose="020F0502020204030204" pitchFamily="34" charset="0"/>
              </a:rPr>
              <a:t>Berechnung / Angebot und Antrag </a:t>
            </a:r>
            <a:endParaRPr lang="de-DE" sz="1800" dirty="0">
              <a:latin typeface="Calibri" panose="020F0502020204030204" pitchFamily="34" charset="0"/>
              <a:ea typeface="Calibri" panose="020F0502020204030204" pitchFamily="34" charset="0"/>
            </a:endParaRPr>
          </a:p>
          <a:p>
            <a:pPr algn="ctr"/>
            <a:r>
              <a:rPr lang="de-DE" sz="1800" dirty="0">
                <a:latin typeface="Calibri" panose="020F0502020204030204" pitchFamily="34" charset="0"/>
                <a:ea typeface="Calibri" panose="020F0502020204030204" pitchFamily="34" charset="0"/>
              </a:rPr>
              <a:t>sind </a:t>
            </a:r>
            <a:r>
              <a:rPr lang="de-DE" sz="1800" dirty="0">
                <a:effectLst/>
                <a:latin typeface="Calibri" panose="020F0502020204030204" pitchFamily="34" charset="0"/>
                <a:ea typeface="Calibri" panose="020F0502020204030204" pitchFamily="34" charset="0"/>
              </a:rPr>
              <a:t>ausschließlich über SmartConsult möglich</a:t>
            </a:r>
          </a:p>
          <a:p>
            <a:r>
              <a:rPr lang="de-DE" sz="1800" dirty="0">
                <a:effectLst/>
                <a:latin typeface="Calibri" panose="020F0502020204030204" pitchFamily="34" charset="0"/>
                <a:ea typeface="Calibri" panose="020F0502020204030204" pitchFamily="34" charset="0"/>
              </a:rPr>
              <a:t> </a:t>
            </a:r>
          </a:p>
          <a:p>
            <a:endParaRPr lang="de-DE" sz="1800" dirty="0">
              <a:effectLst/>
              <a:latin typeface="Calibri" panose="020F0502020204030204" pitchFamily="34" charset="0"/>
              <a:ea typeface="Calibri" panose="020F0502020204030204" pitchFamily="34" charset="0"/>
            </a:endParaRPr>
          </a:p>
        </p:txBody>
      </p:sp>
      <p:sp>
        <p:nvSpPr>
          <p:cNvPr id="7" name="Textplatzhalter 3">
            <a:extLst>
              <a:ext uri="{FF2B5EF4-FFF2-40B4-BE49-F238E27FC236}">
                <a16:creationId xmlns:a16="http://schemas.microsoft.com/office/drawing/2014/main" id="{CE6D7DFD-568E-49D3-8854-B6DA30ED894C}"/>
              </a:ext>
            </a:extLst>
          </p:cNvPr>
          <p:cNvSpPr txBox="1">
            <a:spLocks/>
          </p:cNvSpPr>
          <p:nvPr/>
        </p:nvSpPr>
        <p:spPr>
          <a:xfrm>
            <a:off x="2316893" y="3891599"/>
            <a:ext cx="7558214" cy="1636365"/>
          </a:xfrm>
          <a:prstGeom prst="rect">
            <a:avLst/>
          </a:prstGeom>
          <a:solidFill>
            <a:schemeClr val="accent6">
              <a:lumMod val="20000"/>
              <a:lumOff val="80000"/>
            </a:schemeClr>
          </a:solidFill>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r>
              <a:rPr lang="de-DE" sz="1600" dirty="0">
                <a:latin typeface="Calibri" panose="020F0502020204030204" pitchFamily="34" charset="0"/>
                <a:ea typeface="Calibri" panose="020F0502020204030204" pitchFamily="34" charset="0"/>
              </a:rPr>
              <a:t>ACHTUNG / WICHTIG</a:t>
            </a:r>
          </a:p>
          <a:p>
            <a:pPr algn="ctr"/>
            <a:r>
              <a:rPr lang="de-DE" sz="1600" b="1" dirty="0">
                <a:latin typeface="Calibri" panose="020F0502020204030204" pitchFamily="34" charset="0"/>
                <a:ea typeface="Calibri" panose="020F0502020204030204" pitchFamily="34" charset="0"/>
              </a:rPr>
              <a:t>Baujahre älter 50 Jahre (1974) und Vorschäden </a:t>
            </a:r>
          </a:p>
          <a:p>
            <a:pPr algn="ctr"/>
            <a:r>
              <a:rPr lang="de-DE" sz="1600" dirty="0">
                <a:latin typeface="Calibri" panose="020F0502020204030204" pitchFamily="34" charset="0"/>
                <a:ea typeface="Calibri" panose="020F0502020204030204" pitchFamily="34" charset="0"/>
              </a:rPr>
              <a:t>werden in der Auswertung mit Prämien angezeigt</a:t>
            </a:r>
          </a:p>
          <a:p>
            <a:pPr algn="ctr"/>
            <a:r>
              <a:rPr lang="de-DE" sz="1600" dirty="0">
                <a:latin typeface="Calibri" panose="020F0502020204030204" pitchFamily="34" charset="0"/>
                <a:ea typeface="Calibri" panose="020F0502020204030204" pitchFamily="34" charset="0"/>
              </a:rPr>
              <a:t>-- ES GELTEN DIE ANNAHMERICHTLINIEN -- </a:t>
            </a:r>
            <a:br>
              <a:rPr lang="de-DE" sz="1600" dirty="0">
                <a:latin typeface="Calibri" panose="020F0502020204030204" pitchFamily="34" charset="0"/>
                <a:ea typeface="Calibri" panose="020F0502020204030204" pitchFamily="34" charset="0"/>
              </a:rPr>
            </a:br>
            <a:r>
              <a:rPr lang="de-DE" sz="1600" b="1" dirty="0">
                <a:latin typeface="Calibri" panose="020F0502020204030204" pitchFamily="34" charset="0"/>
                <a:ea typeface="Calibri" panose="020F0502020204030204" pitchFamily="34" charset="0"/>
              </a:rPr>
              <a:t>Bitte diese Risiken nicht einreichen</a:t>
            </a:r>
            <a:r>
              <a:rPr lang="de-DE" sz="1600" dirty="0">
                <a:latin typeface="Calibri" panose="020F0502020204030204" pitchFamily="34" charset="0"/>
                <a:ea typeface="Calibri" panose="020F0502020204030204" pitchFamily="34" charset="0"/>
              </a:rPr>
              <a:t>.</a:t>
            </a:r>
          </a:p>
        </p:txBody>
      </p:sp>
    </p:spTree>
    <p:extLst>
      <p:ext uri="{BB962C8B-B14F-4D97-AF65-F5344CB8AC3E}">
        <p14:creationId xmlns:p14="http://schemas.microsoft.com/office/powerpoint/2010/main" val="4392889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21</a:t>
            </a:fld>
            <a:endParaRPr lang="de-DE" dirty="0"/>
          </a:p>
        </p:txBody>
      </p:sp>
      <p:sp>
        <p:nvSpPr>
          <p:cNvPr id="3" name="Textplatzhalter 2"/>
          <p:cNvSpPr>
            <a:spLocks noGrp="1"/>
          </p:cNvSpPr>
          <p:nvPr>
            <p:ph type="body" sz="quarter" idx="10"/>
          </p:nvPr>
        </p:nvSpPr>
        <p:spPr/>
        <p:txBody>
          <a:bodyPr/>
          <a:lstStyle/>
          <a:p>
            <a:r>
              <a:rPr lang="de-DE" dirty="0"/>
              <a:t>Prämienvergleich</a:t>
            </a:r>
          </a:p>
        </p:txBody>
      </p:sp>
      <p:sp>
        <p:nvSpPr>
          <p:cNvPr id="4" name="Textplatzhalter 3"/>
          <p:cNvSpPr>
            <a:spLocks noGrp="1"/>
          </p:cNvSpPr>
          <p:nvPr>
            <p:ph type="body" sz="half" idx="2"/>
          </p:nvPr>
        </p:nvSpPr>
        <p:spPr/>
        <p:txBody>
          <a:bodyPr/>
          <a:lstStyle/>
          <a:p>
            <a:pPr lvl="1"/>
            <a:endParaRPr lang="de-DE" sz="1600" dirty="0"/>
          </a:p>
          <a:p>
            <a:pPr lvl="1"/>
            <a:endParaRPr lang="de-DE" sz="1600" dirty="0"/>
          </a:p>
        </p:txBody>
      </p:sp>
      <p:sp>
        <p:nvSpPr>
          <p:cNvPr id="5" name="Titel 4"/>
          <p:cNvSpPr>
            <a:spLocks noGrp="1"/>
          </p:cNvSpPr>
          <p:nvPr>
            <p:ph type="title"/>
          </p:nvPr>
        </p:nvSpPr>
        <p:spPr/>
        <p:txBody>
          <a:bodyPr/>
          <a:lstStyle/>
          <a:p>
            <a:r>
              <a:rPr lang="de-DE" cap="none" dirty="0"/>
              <a:t>Update Privat | Wohngebäude - Spezial</a:t>
            </a:r>
            <a:endParaRPr lang="de-DE" dirty="0"/>
          </a:p>
        </p:txBody>
      </p:sp>
      <p:sp>
        <p:nvSpPr>
          <p:cNvPr id="10" name="Textplatzhalter 4">
            <a:extLst>
              <a:ext uri="{FF2B5EF4-FFF2-40B4-BE49-F238E27FC236}">
                <a16:creationId xmlns:a16="http://schemas.microsoft.com/office/drawing/2014/main" id="{63211A85-FAE4-4436-85AA-C31ACEF4FEEA}"/>
              </a:ext>
            </a:extLst>
          </p:cNvPr>
          <p:cNvSpPr txBox="1">
            <a:spLocks/>
          </p:cNvSpPr>
          <p:nvPr/>
        </p:nvSpPr>
        <p:spPr>
          <a:xfrm>
            <a:off x="721211" y="2247681"/>
            <a:ext cx="2396062" cy="39494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sz="1600" dirty="0"/>
          </a:p>
          <a:p>
            <a:r>
              <a:rPr lang="de-DE" sz="1600" dirty="0"/>
              <a:t>EFH in HH</a:t>
            </a:r>
          </a:p>
          <a:p>
            <a:r>
              <a:rPr lang="de-DE" sz="1600" dirty="0"/>
              <a:t>BJ 2000</a:t>
            </a:r>
          </a:p>
          <a:p>
            <a:r>
              <a:rPr lang="de-DE" sz="1600" dirty="0"/>
              <a:t>150 qm</a:t>
            </a:r>
          </a:p>
          <a:p>
            <a:r>
              <a:rPr lang="de-DE" sz="1600" dirty="0"/>
              <a:t>Fußbodenheizung</a:t>
            </a:r>
          </a:p>
          <a:p>
            <a:r>
              <a:rPr lang="de-DE" sz="1600" dirty="0"/>
              <a:t>Wärmepumpe</a:t>
            </a:r>
          </a:p>
          <a:p>
            <a:endParaRPr lang="de-DE" sz="1600" dirty="0"/>
          </a:p>
        </p:txBody>
      </p:sp>
      <p:pic>
        <p:nvPicPr>
          <p:cNvPr id="8" name="Grafik 7">
            <a:extLst>
              <a:ext uri="{FF2B5EF4-FFF2-40B4-BE49-F238E27FC236}">
                <a16:creationId xmlns:a16="http://schemas.microsoft.com/office/drawing/2014/main" id="{EB952E14-3985-4ECA-A758-AD5945B0B2E7}"/>
              </a:ext>
            </a:extLst>
          </p:cNvPr>
          <p:cNvPicPr>
            <a:picLocks noChangeAspect="1"/>
          </p:cNvPicPr>
          <p:nvPr/>
        </p:nvPicPr>
        <p:blipFill>
          <a:blip r:embed="rId2"/>
          <a:stretch>
            <a:fillRect/>
          </a:stretch>
        </p:blipFill>
        <p:spPr>
          <a:xfrm>
            <a:off x="4214121" y="1953376"/>
            <a:ext cx="5378768" cy="4051791"/>
          </a:xfrm>
          <a:prstGeom prst="rect">
            <a:avLst/>
          </a:prstGeom>
        </p:spPr>
      </p:pic>
    </p:spTree>
    <p:extLst>
      <p:ext uri="{BB962C8B-B14F-4D97-AF65-F5344CB8AC3E}">
        <p14:creationId xmlns:p14="http://schemas.microsoft.com/office/powerpoint/2010/main" val="40621241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22</a:t>
            </a:fld>
            <a:endParaRPr lang="de-DE" dirty="0"/>
          </a:p>
        </p:txBody>
      </p:sp>
      <p:sp>
        <p:nvSpPr>
          <p:cNvPr id="3" name="Textplatzhalter 2"/>
          <p:cNvSpPr>
            <a:spLocks noGrp="1"/>
          </p:cNvSpPr>
          <p:nvPr>
            <p:ph type="body" sz="quarter" idx="10"/>
          </p:nvPr>
        </p:nvSpPr>
        <p:spPr/>
        <p:txBody>
          <a:bodyPr/>
          <a:lstStyle/>
          <a:p>
            <a:r>
              <a:rPr lang="de-DE" dirty="0"/>
              <a:t>Prämienvergleich</a:t>
            </a:r>
          </a:p>
        </p:txBody>
      </p:sp>
      <p:sp>
        <p:nvSpPr>
          <p:cNvPr id="4" name="Textplatzhalter 3"/>
          <p:cNvSpPr>
            <a:spLocks noGrp="1"/>
          </p:cNvSpPr>
          <p:nvPr>
            <p:ph type="body" sz="half" idx="2"/>
          </p:nvPr>
        </p:nvSpPr>
        <p:spPr/>
        <p:txBody>
          <a:bodyPr/>
          <a:lstStyle/>
          <a:p>
            <a:pPr lvl="1"/>
            <a:endParaRPr lang="de-DE" sz="1600" dirty="0"/>
          </a:p>
          <a:p>
            <a:pPr lvl="1"/>
            <a:endParaRPr lang="de-DE" sz="1600" dirty="0"/>
          </a:p>
        </p:txBody>
      </p:sp>
      <p:sp>
        <p:nvSpPr>
          <p:cNvPr id="5" name="Titel 4"/>
          <p:cNvSpPr>
            <a:spLocks noGrp="1"/>
          </p:cNvSpPr>
          <p:nvPr>
            <p:ph type="title"/>
          </p:nvPr>
        </p:nvSpPr>
        <p:spPr/>
        <p:txBody>
          <a:bodyPr/>
          <a:lstStyle/>
          <a:p>
            <a:r>
              <a:rPr lang="de-DE" cap="none" dirty="0"/>
              <a:t>Update Privat | Wohngebäude - Spezial</a:t>
            </a:r>
            <a:endParaRPr lang="de-DE" dirty="0"/>
          </a:p>
        </p:txBody>
      </p:sp>
      <p:sp>
        <p:nvSpPr>
          <p:cNvPr id="10" name="Textplatzhalter 4">
            <a:extLst>
              <a:ext uri="{FF2B5EF4-FFF2-40B4-BE49-F238E27FC236}">
                <a16:creationId xmlns:a16="http://schemas.microsoft.com/office/drawing/2014/main" id="{63211A85-FAE4-4436-85AA-C31ACEF4FEEA}"/>
              </a:ext>
            </a:extLst>
          </p:cNvPr>
          <p:cNvSpPr txBox="1">
            <a:spLocks/>
          </p:cNvSpPr>
          <p:nvPr/>
        </p:nvSpPr>
        <p:spPr>
          <a:xfrm>
            <a:off x="721211" y="2247681"/>
            <a:ext cx="2736884" cy="39494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sz="1600" dirty="0"/>
          </a:p>
          <a:p>
            <a:r>
              <a:rPr lang="de-DE" sz="1600" dirty="0"/>
              <a:t>EFH in HH</a:t>
            </a:r>
          </a:p>
          <a:p>
            <a:r>
              <a:rPr lang="de-DE" sz="1600" dirty="0"/>
              <a:t>BJ 2000</a:t>
            </a:r>
          </a:p>
          <a:p>
            <a:r>
              <a:rPr lang="de-DE" sz="1600" dirty="0"/>
              <a:t>150 qm</a:t>
            </a:r>
          </a:p>
          <a:p>
            <a:r>
              <a:rPr lang="de-DE" sz="1600" dirty="0"/>
              <a:t>Fußbodenheizung</a:t>
            </a:r>
          </a:p>
          <a:p>
            <a:r>
              <a:rPr lang="de-DE" sz="1600" dirty="0"/>
              <a:t>Wärmepumpe</a:t>
            </a:r>
          </a:p>
          <a:p>
            <a:endParaRPr lang="de-DE" sz="1600" dirty="0"/>
          </a:p>
          <a:p>
            <a:r>
              <a:rPr lang="de-DE" sz="1600" dirty="0"/>
              <a:t>Elementar</a:t>
            </a:r>
          </a:p>
          <a:p>
            <a:r>
              <a:rPr lang="de-DE" sz="1600" dirty="0"/>
              <a:t>Ableitung bis 5.000 €</a:t>
            </a:r>
          </a:p>
          <a:p>
            <a:r>
              <a:rPr lang="de-DE" sz="1600" dirty="0"/>
              <a:t>Glas</a:t>
            </a:r>
          </a:p>
        </p:txBody>
      </p:sp>
      <p:pic>
        <p:nvPicPr>
          <p:cNvPr id="8" name="Grafik 7">
            <a:extLst>
              <a:ext uri="{FF2B5EF4-FFF2-40B4-BE49-F238E27FC236}">
                <a16:creationId xmlns:a16="http://schemas.microsoft.com/office/drawing/2014/main" id="{80D42BB6-E7C0-4561-BA8F-E140C6D58737}"/>
              </a:ext>
            </a:extLst>
          </p:cNvPr>
          <p:cNvPicPr>
            <a:picLocks noChangeAspect="1"/>
          </p:cNvPicPr>
          <p:nvPr/>
        </p:nvPicPr>
        <p:blipFill>
          <a:blip r:embed="rId2"/>
          <a:stretch>
            <a:fillRect/>
          </a:stretch>
        </p:blipFill>
        <p:spPr>
          <a:xfrm>
            <a:off x="4471599" y="1755536"/>
            <a:ext cx="4798925" cy="4262507"/>
          </a:xfrm>
          <a:prstGeom prst="rect">
            <a:avLst/>
          </a:prstGeom>
        </p:spPr>
      </p:pic>
    </p:spTree>
    <p:extLst>
      <p:ext uri="{BB962C8B-B14F-4D97-AF65-F5344CB8AC3E}">
        <p14:creationId xmlns:p14="http://schemas.microsoft.com/office/powerpoint/2010/main" val="41389960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23</a:t>
            </a:fld>
            <a:endParaRPr lang="de-DE" dirty="0"/>
          </a:p>
        </p:txBody>
      </p:sp>
      <p:sp>
        <p:nvSpPr>
          <p:cNvPr id="3" name="Textplatzhalter 2"/>
          <p:cNvSpPr>
            <a:spLocks noGrp="1"/>
          </p:cNvSpPr>
          <p:nvPr>
            <p:ph type="body" sz="quarter" idx="10"/>
          </p:nvPr>
        </p:nvSpPr>
        <p:spPr/>
        <p:txBody>
          <a:bodyPr/>
          <a:lstStyle/>
          <a:p>
            <a:r>
              <a:rPr lang="de-DE" dirty="0"/>
              <a:t>Prämienvergleich</a:t>
            </a:r>
          </a:p>
        </p:txBody>
      </p:sp>
      <p:sp>
        <p:nvSpPr>
          <p:cNvPr id="4" name="Textplatzhalter 3"/>
          <p:cNvSpPr>
            <a:spLocks noGrp="1"/>
          </p:cNvSpPr>
          <p:nvPr>
            <p:ph type="body" sz="half" idx="2"/>
          </p:nvPr>
        </p:nvSpPr>
        <p:spPr/>
        <p:txBody>
          <a:bodyPr/>
          <a:lstStyle/>
          <a:p>
            <a:pPr lvl="1"/>
            <a:endParaRPr lang="de-DE" sz="1600" dirty="0"/>
          </a:p>
          <a:p>
            <a:pPr lvl="1"/>
            <a:endParaRPr lang="de-DE" sz="1600" dirty="0"/>
          </a:p>
        </p:txBody>
      </p:sp>
      <p:sp>
        <p:nvSpPr>
          <p:cNvPr id="5" name="Titel 4"/>
          <p:cNvSpPr>
            <a:spLocks noGrp="1"/>
          </p:cNvSpPr>
          <p:nvPr>
            <p:ph type="title"/>
          </p:nvPr>
        </p:nvSpPr>
        <p:spPr/>
        <p:txBody>
          <a:bodyPr/>
          <a:lstStyle/>
          <a:p>
            <a:r>
              <a:rPr lang="de-DE" cap="none" dirty="0"/>
              <a:t>Update Privat | Wohngebäude - Spezial</a:t>
            </a:r>
            <a:endParaRPr lang="de-DE" dirty="0"/>
          </a:p>
        </p:txBody>
      </p:sp>
      <p:sp>
        <p:nvSpPr>
          <p:cNvPr id="10" name="Textplatzhalter 4">
            <a:extLst>
              <a:ext uri="{FF2B5EF4-FFF2-40B4-BE49-F238E27FC236}">
                <a16:creationId xmlns:a16="http://schemas.microsoft.com/office/drawing/2014/main" id="{63211A85-FAE4-4436-85AA-C31ACEF4FEEA}"/>
              </a:ext>
            </a:extLst>
          </p:cNvPr>
          <p:cNvSpPr txBox="1">
            <a:spLocks/>
          </p:cNvSpPr>
          <p:nvPr/>
        </p:nvSpPr>
        <p:spPr>
          <a:xfrm>
            <a:off x="721211" y="2247681"/>
            <a:ext cx="2736884" cy="39494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sz="1600" dirty="0"/>
          </a:p>
          <a:p>
            <a:r>
              <a:rPr lang="de-DE" sz="1600" dirty="0"/>
              <a:t>EFH in HH</a:t>
            </a:r>
          </a:p>
          <a:p>
            <a:r>
              <a:rPr lang="de-DE" sz="1600" dirty="0"/>
              <a:t>BJ 2000</a:t>
            </a:r>
          </a:p>
          <a:p>
            <a:r>
              <a:rPr lang="de-DE" sz="1600" dirty="0"/>
              <a:t>150 qm</a:t>
            </a:r>
          </a:p>
          <a:p>
            <a:r>
              <a:rPr lang="de-DE" sz="1600" dirty="0"/>
              <a:t>Fußbodenheizung</a:t>
            </a:r>
          </a:p>
          <a:p>
            <a:r>
              <a:rPr lang="de-DE" sz="1600" dirty="0"/>
              <a:t>Wärmepumpe</a:t>
            </a:r>
          </a:p>
          <a:p>
            <a:endParaRPr lang="de-DE" sz="1600" dirty="0"/>
          </a:p>
          <a:p>
            <a:r>
              <a:rPr lang="de-DE" sz="1600" dirty="0"/>
              <a:t>Elementar</a:t>
            </a:r>
          </a:p>
          <a:p>
            <a:r>
              <a:rPr lang="de-DE" sz="1600" dirty="0"/>
              <a:t>Ableitung bis 10.000 €</a:t>
            </a:r>
          </a:p>
          <a:p>
            <a:r>
              <a:rPr lang="de-DE" sz="1600" dirty="0"/>
              <a:t>Glas</a:t>
            </a:r>
          </a:p>
        </p:txBody>
      </p:sp>
      <p:pic>
        <p:nvPicPr>
          <p:cNvPr id="7" name="Grafik 6">
            <a:extLst>
              <a:ext uri="{FF2B5EF4-FFF2-40B4-BE49-F238E27FC236}">
                <a16:creationId xmlns:a16="http://schemas.microsoft.com/office/drawing/2014/main" id="{18DF2920-0D4B-4881-87B4-D1C8F988B128}"/>
              </a:ext>
            </a:extLst>
          </p:cNvPr>
          <p:cNvPicPr>
            <a:picLocks noChangeAspect="1"/>
          </p:cNvPicPr>
          <p:nvPr/>
        </p:nvPicPr>
        <p:blipFill>
          <a:blip r:embed="rId2"/>
          <a:stretch>
            <a:fillRect/>
          </a:stretch>
        </p:blipFill>
        <p:spPr>
          <a:xfrm>
            <a:off x="4237846" y="1755536"/>
            <a:ext cx="5496358" cy="4393146"/>
          </a:xfrm>
          <a:prstGeom prst="rect">
            <a:avLst/>
          </a:prstGeom>
        </p:spPr>
      </p:pic>
    </p:spTree>
    <p:extLst>
      <p:ext uri="{BB962C8B-B14F-4D97-AF65-F5344CB8AC3E}">
        <p14:creationId xmlns:p14="http://schemas.microsoft.com/office/powerpoint/2010/main" val="41516949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24</a:t>
            </a:fld>
            <a:endParaRPr lang="de-DE" dirty="0"/>
          </a:p>
        </p:txBody>
      </p:sp>
      <p:sp>
        <p:nvSpPr>
          <p:cNvPr id="3" name="Textplatzhalter 2"/>
          <p:cNvSpPr>
            <a:spLocks noGrp="1"/>
          </p:cNvSpPr>
          <p:nvPr>
            <p:ph type="body" sz="quarter" idx="10"/>
          </p:nvPr>
        </p:nvSpPr>
        <p:spPr/>
        <p:txBody>
          <a:bodyPr/>
          <a:lstStyle/>
          <a:p>
            <a:r>
              <a:rPr lang="de-DE" dirty="0"/>
              <a:t>Prämienvergleich und Bewertung – unser Fazit</a:t>
            </a:r>
          </a:p>
        </p:txBody>
      </p:sp>
      <p:sp>
        <p:nvSpPr>
          <p:cNvPr id="4" name="Textplatzhalter 3"/>
          <p:cNvSpPr>
            <a:spLocks noGrp="1"/>
          </p:cNvSpPr>
          <p:nvPr>
            <p:ph type="body" sz="half" idx="2"/>
          </p:nvPr>
        </p:nvSpPr>
        <p:spPr/>
        <p:txBody>
          <a:bodyPr/>
          <a:lstStyle/>
          <a:p>
            <a:pPr lvl="1"/>
            <a:endParaRPr lang="de-DE" sz="1600" dirty="0"/>
          </a:p>
          <a:p>
            <a:pPr lvl="1"/>
            <a:endParaRPr lang="de-DE" sz="1600" dirty="0"/>
          </a:p>
        </p:txBody>
      </p:sp>
      <p:sp>
        <p:nvSpPr>
          <p:cNvPr id="5" name="Titel 4"/>
          <p:cNvSpPr>
            <a:spLocks noGrp="1"/>
          </p:cNvSpPr>
          <p:nvPr>
            <p:ph type="title"/>
          </p:nvPr>
        </p:nvSpPr>
        <p:spPr/>
        <p:txBody>
          <a:bodyPr/>
          <a:lstStyle/>
          <a:p>
            <a:r>
              <a:rPr lang="de-DE" cap="none" dirty="0"/>
              <a:t>Update Privat | Wohngebäude - Spezial</a:t>
            </a:r>
            <a:endParaRPr lang="de-DE" dirty="0"/>
          </a:p>
        </p:txBody>
      </p:sp>
      <p:sp>
        <p:nvSpPr>
          <p:cNvPr id="10" name="Textplatzhalter 4">
            <a:extLst>
              <a:ext uri="{FF2B5EF4-FFF2-40B4-BE49-F238E27FC236}">
                <a16:creationId xmlns:a16="http://schemas.microsoft.com/office/drawing/2014/main" id="{63211A85-FAE4-4436-85AA-C31ACEF4FEEA}"/>
              </a:ext>
            </a:extLst>
          </p:cNvPr>
          <p:cNvSpPr txBox="1">
            <a:spLocks/>
          </p:cNvSpPr>
          <p:nvPr/>
        </p:nvSpPr>
        <p:spPr>
          <a:xfrm>
            <a:off x="721211" y="2247681"/>
            <a:ext cx="10168462" cy="39494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600" dirty="0"/>
              <a:t>ITL Eurosecure 2008/2010</a:t>
            </a:r>
          </a:p>
          <a:p>
            <a:r>
              <a:rPr lang="de-DE" sz="1200" dirty="0"/>
              <a:t>Vorteil   :  sehr günstige Prämie / top Anbindung an den Versicherer</a:t>
            </a:r>
          </a:p>
          <a:p>
            <a:r>
              <a:rPr lang="de-DE" sz="1200" dirty="0"/>
              <a:t>Nachteil:  in vielen Punkten dem Markt gegenüber nicht mehr leistungsstark genug – aber immer noch eine gesunde Basisdeckung</a:t>
            </a:r>
            <a:endParaRPr lang="de-DE" sz="1600" dirty="0"/>
          </a:p>
          <a:p>
            <a:pPr marL="0" indent="0">
              <a:buNone/>
            </a:pPr>
            <a:r>
              <a:rPr lang="de-DE" sz="1600" dirty="0"/>
              <a:t>ITL EurosecurePlus </a:t>
            </a:r>
          </a:p>
          <a:p>
            <a:r>
              <a:rPr lang="de-DE" sz="1200" dirty="0"/>
              <a:t>Vorteil   : guter und leistungsstarker Tarif  ohne große Abfrage von Ausstattungsmerkmalen</a:t>
            </a:r>
          </a:p>
          <a:p>
            <a:r>
              <a:rPr lang="de-DE" sz="1200" dirty="0"/>
              <a:t>Nachteil: Prämienniveau oft zu hoch / Schadenfreiheitssystem</a:t>
            </a:r>
          </a:p>
          <a:p>
            <a:pPr marL="0" indent="0">
              <a:buNone/>
            </a:pPr>
            <a:r>
              <a:rPr lang="de-DE" sz="1600" dirty="0"/>
              <a:t>Concordia Optimal afm</a:t>
            </a:r>
          </a:p>
          <a:p>
            <a:r>
              <a:rPr lang="de-DE" sz="1200" dirty="0"/>
              <a:t>Vorteil   : extrem gutes Preis-Leistungsverhältnis / Versicherer mit sehr guter Anbindung und Flexibilität</a:t>
            </a:r>
          </a:p>
          <a:p>
            <a:r>
              <a:rPr lang="de-DE" sz="1200" dirty="0"/>
              <a:t>Nachteil: zur Zeit nur positiv Risiken – Antrag zur Zeit nur über SC</a:t>
            </a:r>
          </a:p>
          <a:p>
            <a:pPr marL="0" indent="0">
              <a:buNone/>
            </a:pPr>
            <a:r>
              <a:rPr lang="de-DE" sz="1600" dirty="0"/>
              <a:t>Domcura Top-Schutz </a:t>
            </a:r>
          </a:p>
          <a:p>
            <a:r>
              <a:rPr lang="de-DE" sz="1200" dirty="0"/>
              <a:t>Vorteil   : sehr gutes Preis-Leistungsverhältnis / extrem hoher Versicherungsumfang</a:t>
            </a:r>
          </a:p>
          <a:p>
            <a:r>
              <a:rPr lang="de-DE" sz="1200" dirty="0"/>
              <a:t>Nachteil: Assekuradeur (rechts und links vom Weg nicht viel Spielraum)</a:t>
            </a:r>
          </a:p>
          <a:p>
            <a:pPr marL="0" indent="0">
              <a:buNone/>
            </a:pPr>
            <a:endParaRPr lang="de-DE" sz="1600" dirty="0"/>
          </a:p>
        </p:txBody>
      </p:sp>
    </p:spTree>
    <p:extLst>
      <p:ext uri="{BB962C8B-B14F-4D97-AF65-F5344CB8AC3E}">
        <p14:creationId xmlns:p14="http://schemas.microsoft.com/office/powerpoint/2010/main" val="1303509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25</a:t>
            </a:fld>
            <a:endParaRPr lang="de-DE" dirty="0"/>
          </a:p>
        </p:txBody>
      </p:sp>
      <p:sp>
        <p:nvSpPr>
          <p:cNvPr id="3" name="Textplatzhalter 2"/>
          <p:cNvSpPr>
            <a:spLocks noGrp="1"/>
          </p:cNvSpPr>
          <p:nvPr>
            <p:ph type="body" sz="quarter" idx="10"/>
          </p:nvPr>
        </p:nvSpPr>
        <p:spPr/>
        <p:txBody>
          <a:bodyPr/>
          <a:lstStyle/>
          <a:p>
            <a:r>
              <a:rPr lang="de-DE" dirty="0"/>
              <a:t>Agenda</a:t>
            </a:r>
          </a:p>
        </p:txBody>
      </p:sp>
      <p:sp>
        <p:nvSpPr>
          <p:cNvPr id="4" name="Textplatzhalter 3"/>
          <p:cNvSpPr>
            <a:spLocks noGrp="1"/>
          </p:cNvSpPr>
          <p:nvPr>
            <p:ph type="body" sz="half" idx="2"/>
          </p:nvPr>
        </p:nvSpPr>
        <p:spPr>
          <a:xfrm>
            <a:off x="369357" y="2247681"/>
            <a:ext cx="11343218" cy="4011803"/>
          </a:xfrm>
        </p:spPr>
        <p:txBody>
          <a:bodyPr/>
          <a:lstStyle/>
          <a:p>
            <a:pPr marL="285750" indent="-285750">
              <a:spcBef>
                <a:spcPct val="50000"/>
              </a:spcBef>
              <a:buFont typeface="Wingdings" panose="05000000000000000000" pitchFamily="2" charset="2"/>
              <a:buChar char="§"/>
            </a:pPr>
            <a:endParaRPr lang="de-DE" altLang="de-DE" dirty="0"/>
          </a:p>
          <a:p>
            <a:pPr marL="285750" indent="-285750">
              <a:spcBef>
                <a:spcPct val="50000"/>
              </a:spcBef>
              <a:buFont typeface="Wingdings" panose="05000000000000000000" pitchFamily="2" charset="2"/>
              <a:buChar char="§"/>
            </a:pPr>
            <a:r>
              <a:rPr lang="de-DE" altLang="de-DE" dirty="0">
                <a:solidFill>
                  <a:schemeClr val="accent4">
                    <a:lumMod val="40000"/>
                    <a:lumOff val="60000"/>
                  </a:schemeClr>
                </a:solidFill>
              </a:rPr>
              <a:t>AXA – Wohngebäude</a:t>
            </a:r>
            <a:endParaRPr lang="de-DE" altLang="de-DE" sz="1600" dirty="0">
              <a:solidFill>
                <a:schemeClr val="accent4">
                  <a:lumMod val="40000"/>
                  <a:lumOff val="60000"/>
                </a:schemeClr>
              </a:solidFill>
            </a:endParaRPr>
          </a:p>
          <a:p>
            <a:pPr marL="742950" lvl="1" indent="-285750">
              <a:spcBef>
                <a:spcPct val="50000"/>
              </a:spcBef>
              <a:buFont typeface="Wingdings" panose="05000000000000000000" pitchFamily="2" charset="2"/>
              <a:buChar char="§"/>
            </a:pPr>
            <a:r>
              <a:rPr lang="de-DE" altLang="de-DE" sz="1600" dirty="0">
                <a:solidFill>
                  <a:schemeClr val="accent4">
                    <a:lumMod val="40000"/>
                    <a:lumOff val="60000"/>
                  </a:schemeClr>
                </a:solidFill>
              </a:rPr>
              <a:t>Extreme Prämienanpassung</a:t>
            </a:r>
          </a:p>
          <a:p>
            <a:pPr marL="742950" lvl="1" indent="-285750">
              <a:spcBef>
                <a:spcPct val="50000"/>
              </a:spcBef>
              <a:buFont typeface="Wingdings" panose="05000000000000000000" pitchFamily="2" charset="2"/>
              <a:buChar char="§"/>
            </a:pPr>
            <a:r>
              <a:rPr lang="de-DE" altLang="de-DE" sz="1600" dirty="0">
                <a:solidFill>
                  <a:schemeClr val="accent4">
                    <a:lumMod val="40000"/>
                    <a:lumOff val="60000"/>
                  </a:schemeClr>
                </a:solidFill>
              </a:rPr>
              <a:t>ITL – afm Sonderlösung</a:t>
            </a:r>
          </a:p>
          <a:p>
            <a:pPr marL="285750" indent="-285750">
              <a:spcBef>
                <a:spcPct val="50000"/>
              </a:spcBef>
              <a:buFont typeface="Wingdings" panose="05000000000000000000" pitchFamily="2" charset="2"/>
              <a:buChar char="§"/>
            </a:pPr>
            <a:r>
              <a:rPr lang="de-DE" altLang="de-DE" dirty="0">
                <a:solidFill>
                  <a:schemeClr val="accent4">
                    <a:lumMod val="40000"/>
                    <a:lumOff val="60000"/>
                  </a:schemeClr>
                </a:solidFill>
              </a:rPr>
              <a:t>Concordia – afm Wohngebäude Tarif </a:t>
            </a:r>
          </a:p>
          <a:p>
            <a:pPr marL="742950" lvl="1" indent="-285750">
              <a:spcBef>
                <a:spcPct val="50000"/>
              </a:spcBef>
              <a:buFont typeface="Wingdings" panose="05000000000000000000" pitchFamily="2" charset="2"/>
              <a:buChar char="§"/>
            </a:pPr>
            <a:r>
              <a:rPr lang="de-DE" altLang="de-DE" sz="1600" dirty="0">
                <a:solidFill>
                  <a:schemeClr val="accent4">
                    <a:lumMod val="40000"/>
                    <a:lumOff val="60000"/>
                  </a:schemeClr>
                </a:solidFill>
              </a:rPr>
              <a:t>Besonderheiten</a:t>
            </a:r>
          </a:p>
          <a:p>
            <a:pPr marL="742950" lvl="1" indent="-285750">
              <a:spcBef>
                <a:spcPct val="50000"/>
              </a:spcBef>
              <a:buFont typeface="Wingdings" panose="05000000000000000000" pitchFamily="2" charset="2"/>
              <a:buChar char="§"/>
            </a:pPr>
            <a:r>
              <a:rPr lang="de-DE" altLang="de-DE" sz="1600" dirty="0">
                <a:solidFill>
                  <a:schemeClr val="accent4">
                    <a:lumMod val="40000"/>
                    <a:lumOff val="60000"/>
                  </a:schemeClr>
                </a:solidFill>
              </a:rPr>
              <a:t>Marktpositionierung </a:t>
            </a:r>
            <a:endParaRPr lang="de-DE" altLang="de-DE" dirty="0">
              <a:solidFill>
                <a:schemeClr val="accent4">
                  <a:lumMod val="40000"/>
                  <a:lumOff val="60000"/>
                </a:schemeClr>
              </a:solidFill>
            </a:endParaRPr>
          </a:p>
          <a:p>
            <a:pPr marL="285750" indent="-285750">
              <a:spcBef>
                <a:spcPct val="50000"/>
              </a:spcBef>
              <a:buFont typeface="Wingdings" panose="05000000000000000000" pitchFamily="2" charset="2"/>
              <a:buChar char="§"/>
            </a:pPr>
            <a:r>
              <a:rPr lang="de-DE" altLang="de-DE" dirty="0">
                <a:solidFill>
                  <a:schemeClr val="tx1"/>
                </a:solidFill>
              </a:rPr>
              <a:t>SmartConsult - Berechnungen</a:t>
            </a:r>
          </a:p>
          <a:p>
            <a:pPr marL="742950" lvl="1" indent="-285750">
              <a:spcBef>
                <a:spcPct val="50000"/>
              </a:spcBef>
              <a:buFont typeface="Wingdings" panose="05000000000000000000" pitchFamily="2" charset="2"/>
              <a:buChar char="§"/>
            </a:pPr>
            <a:r>
              <a:rPr lang="de-DE" altLang="de-DE" dirty="0"/>
              <a:t>Der Expertenmodus und warum er so wichtig ist?</a:t>
            </a:r>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r>
              <a:rPr lang="de-DE" altLang="de-DE" sz="1600" b="1" dirty="0"/>
              <a:t>Hinweis</a:t>
            </a:r>
          </a:p>
          <a:p>
            <a:pPr marL="285750" indent="-285750">
              <a:spcBef>
                <a:spcPct val="50000"/>
              </a:spcBef>
              <a:buFont typeface="Wingdings" panose="05000000000000000000" pitchFamily="2" charset="2"/>
              <a:buChar char="§"/>
            </a:pPr>
            <a:r>
              <a:rPr lang="de-DE" altLang="de-DE" sz="1400" dirty="0"/>
              <a:t>Grundlage sind die Regelungen des GDV nach AKB 2015 – Stand 28.05.2021</a:t>
            </a:r>
          </a:p>
        </p:txBody>
      </p:sp>
      <p:sp>
        <p:nvSpPr>
          <p:cNvPr id="5" name="Titel 4"/>
          <p:cNvSpPr>
            <a:spLocks noGrp="1"/>
          </p:cNvSpPr>
          <p:nvPr>
            <p:ph type="title"/>
          </p:nvPr>
        </p:nvSpPr>
        <p:spPr/>
        <p:txBody>
          <a:bodyPr/>
          <a:lstStyle/>
          <a:p>
            <a:r>
              <a:rPr lang="de-DE" cap="none" dirty="0"/>
              <a:t>Update Privat | Wohngebäude - Spezial</a:t>
            </a:r>
            <a:endParaRPr lang="de-DE" dirty="0"/>
          </a:p>
        </p:txBody>
      </p:sp>
    </p:spTree>
    <p:extLst>
      <p:ext uri="{BB962C8B-B14F-4D97-AF65-F5344CB8AC3E}">
        <p14:creationId xmlns:p14="http://schemas.microsoft.com/office/powerpoint/2010/main" val="18429734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26</a:t>
            </a:fld>
            <a:endParaRPr lang="de-DE" dirty="0"/>
          </a:p>
        </p:txBody>
      </p:sp>
      <p:sp>
        <p:nvSpPr>
          <p:cNvPr id="3" name="Textplatzhalter 2"/>
          <p:cNvSpPr>
            <a:spLocks noGrp="1"/>
          </p:cNvSpPr>
          <p:nvPr>
            <p:ph type="body" sz="quarter" idx="10"/>
          </p:nvPr>
        </p:nvSpPr>
        <p:spPr/>
        <p:txBody>
          <a:bodyPr/>
          <a:lstStyle/>
          <a:p>
            <a:r>
              <a:rPr lang="de-DE" dirty="0"/>
              <a:t>SC - Warum ist der Expertenmodus so wichtig</a:t>
            </a:r>
          </a:p>
        </p:txBody>
      </p:sp>
      <p:sp>
        <p:nvSpPr>
          <p:cNvPr id="4" name="Textplatzhalter 3"/>
          <p:cNvSpPr>
            <a:spLocks noGrp="1"/>
          </p:cNvSpPr>
          <p:nvPr>
            <p:ph type="body" sz="half" idx="2"/>
          </p:nvPr>
        </p:nvSpPr>
        <p:spPr/>
        <p:txBody>
          <a:bodyPr/>
          <a:lstStyle/>
          <a:p>
            <a:pPr lvl="1"/>
            <a:endParaRPr lang="de-DE" sz="1600" dirty="0"/>
          </a:p>
          <a:p>
            <a:pPr lvl="1"/>
            <a:endParaRPr lang="de-DE" sz="1600" dirty="0"/>
          </a:p>
        </p:txBody>
      </p:sp>
      <p:sp>
        <p:nvSpPr>
          <p:cNvPr id="5" name="Titel 4"/>
          <p:cNvSpPr>
            <a:spLocks noGrp="1"/>
          </p:cNvSpPr>
          <p:nvPr>
            <p:ph type="title"/>
          </p:nvPr>
        </p:nvSpPr>
        <p:spPr/>
        <p:txBody>
          <a:bodyPr/>
          <a:lstStyle/>
          <a:p>
            <a:r>
              <a:rPr lang="de-DE" cap="none" dirty="0"/>
              <a:t>Update Privat | Wohngebäude - Spezial</a:t>
            </a:r>
            <a:endParaRPr lang="de-DE" dirty="0"/>
          </a:p>
        </p:txBody>
      </p:sp>
      <p:sp>
        <p:nvSpPr>
          <p:cNvPr id="10" name="Textplatzhalter 4">
            <a:extLst>
              <a:ext uri="{FF2B5EF4-FFF2-40B4-BE49-F238E27FC236}">
                <a16:creationId xmlns:a16="http://schemas.microsoft.com/office/drawing/2014/main" id="{63211A85-FAE4-4436-85AA-C31ACEF4FEEA}"/>
              </a:ext>
            </a:extLst>
          </p:cNvPr>
          <p:cNvSpPr txBox="1">
            <a:spLocks/>
          </p:cNvSpPr>
          <p:nvPr/>
        </p:nvSpPr>
        <p:spPr>
          <a:xfrm>
            <a:off x="721211" y="2247681"/>
            <a:ext cx="10168462" cy="39494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1600" dirty="0"/>
          </a:p>
          <a:p>
            <a:r>
              <a:rPr lang="de-DE" sz="1600" dirty="0"/>
              <a:t>Ermittlung der richtigen Versicherungssummen für VS-Modelle</a:t>
            </a:r>
          </a:p>
          <a:p>
            <a:pPr lvl="1"/>
            <a:r>
              <a:rPr lang="de-DE" sz="1200" dirty="0"/>
              <a:t>Auswirkungen auf VS haben vor allem hochwertige Ausstattungsmerkmale</a:t>
            </a:r>
          </a:p>
          <a:p>
            <a:pPr lvl="1"/>
            <a:endParaRPr lang="de-DE" sz="1200" dirty="0"/>
          </a:p>
          <a:p>
            <a:r>
              <a:rPr lang="de-DE" sz="1600" dirty="0"/>
              <a:t>Korrekter Prämienvergleich auch zu QM-Modellen</a:t>
            </a:r>
          </a:p>
          <a:p>
            <a:pPr lvl="1"/>
            <a:r>
              <a:rPr lang="de-DE" sz="1200" dirty="0"/>
              <a:t>Prämie passierend auf VS stiegt auch mit höherer VS</a:t>
            </a:r>
          </a:p>
          <a:p>
            <a:pPr lvl="1"/>
            <a:r>
              <a:rPr lang="de-DE" sz="1200" dirty="0"/>
              <a:t>Während ein Ausstattungsmerkmal nicht zwingend zu höherer Prämienkalkulation auf Basis Wohnfläche führt</a:t>
            </a:r>
            <a:endParaRPr lang="de-DE" sz="1600" dirty="0"/>
          </a:p>
          <a:p>
            <a:endParaRPr lang="de-DE" sz="1600" dirty="0"/>
          </a:p>
          <a:p>
            <a:r>
              <a:rPr lang="de-DE" sz="1600" dirty="0"/>
              <a:t>Anwahl und Tarifierung von Bausteinen – sie sind meist zuschlagspflichtig</a:t>
            </a:r>
          </a:p>
          <a:p>
            <a:pPr lvl="1"/>
            <a:r>
              <a:rPr lang="de-DE" sz="1200" dirty="0"/>
              <a:t>Ableitungsrohe </a:t>
            </a:r>
          </a:p>
          <a:p>
            <a:pPr lvl="1"/>
            <a:r>
              <a:rPr lang="de-DE" sz="1200" dirty="0"/>
              <a:t>Wärmepumpen</a:t>
            </a:r>
          </a:p>
          <a:p>
            <a:pPr lvl="1"/>
            <a:r>
              <a:rPr lang="de-DE" sz="1200" dirty="0"/>
              <a:t>PV-Analgen</a:t>
            </a:r>
          </a:p>
          <a:p>
            <a:pPr marL="0" indent="0">
              <a:buNone/>
            </a:pPr>
            <a:endParaRPr lang="de-DE" sz="1600" dirty="0"/>
          </a:p>
        </p:txBody>
      </p:sp>
    </p:spTree>
    <p:extLst>
      <p:ext uri="{BB962C8B-B14F-4D97-AF65-F5344CB8AC3E}">
        <p14:creationId xmlns:p14="http://schemas.microsoft.com/office/powerpoint/2010/main" val="19790095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27</a:t>
            </a:fld>
            <a:endParaRPr lang="de-DE" dirty="0"/>
          </a:p>
        </p:txBody>
      </p:sp>
      <p:sp>
        <p:nvSpPr>
          <p:cNvPr id="3" name="Textplatzhalter 2"/>
          <p:cNvSpPr>
            <a:spLocks noGrp="1"/>
          </p:cNvSpPr>
          <p:nvPr>
            <p:ph type="body" sz="quarter" idx="10"/>
          </p:nvPr>
        </p:nvSpPr>
        <p:spPr/>
        <p:txBody>
          <a:bodyPr/>
          <a:lstStyle/>
          <a:p>
            <a:r>
              <a:rPr lang="de-DE" dirty="0"/>
              <a:t>SC - Warum ist der Expertenmodus so wichtig</a:t>
            </a:r>
          </a:p>
        </p:txBody>
      </p:sp>
      <p:sp>
        <p:nvSpPr>
          <p:cNvPr id="4" name="Textplatzhalter 3"/>
          <p:cNvSpPr>
            <a:spLocks noGrp="1"/>
          </p:cNvSpPr>
          <p:nvPr>
            <p:ph type="body" sz="half" idx="2"/>
          </p:nvPr>
        </p:nvSpPr>
        <p:spPr/>
        <p:txBody>
          <a:bodyPr/>
          <a:lstStyle/>
          <a:p>
            <a:pPr lvl="1"/>
            <a:endParaRPr lang="de-DE" sz="1600" dirty="0"/>
          </a:p>
          <a:p>
            <a:pPr lvl="1"/>
            <a:endParaRPr lang="de-DE" sz="1600" dirty="0"/>
          </a:p>
        </p:txBody>
      </p:sp>
      <p:sp>
        <p:nvSpPr>
          <p:cNvPr id="5" name="Titel 4"/>
          <p:cNvSpPr>
            <a:spLocks noGrp="1"/>
          </p:cNvSpPr>
          <p:nvPr>
            <p:ph type="title"/>
          </p:nvPr>
        </p:nvSpPr>
        <p:spPr/>
        <p:txBody>
          <a:bodyPr/>
          <a:lstStyle/>
          <a:p>
            <a:r>
              <a:rPr lang="de-DE" cap="none" dirty="0"/>
              <a:t>Update Privat | Wohngebäude - Spezial</a:t>
            </a:r>
            <a:endParaRPr lang="de-DE" dirty="0"/>
          </a:p>
        </p:txBody>
      </p:sp>
      <p:sp>
        <p:nvSpPr>
          <p:cNvPr id="10" name="Textplatzhalter 4">
            <a:extLst>
              <a:ext uri="{FF2B5EF4-FFF2-40B4-BE49-F238E27FC236}">
                <a16:creationId xmlns:a16="http://schemas.microsoft.com/office/drawing/2014/main" id="{63211A85-FAE4-4436-85AA-C31ACEF4FEEA}"/>
              </a:ext>
            </a:extLst>
          </p:cNvPr>
          <p:cNvSpPr txBox="1">
            <a:spLocks/>
          </p:cNvSpPr>
          <p:nvPr/>
        </p:nvSpPr>
        <p:spPr>
          <a:xfrm>
            <a:off x="721211" y="2247681"/>
            <a:ext cx="10168462" cy="39494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1600" dirty="0"/>
          </a:p>
          <a:p>
            <a:pPr marL="0" indent="0">
              <a:buNone/>
            </a:pPr>
            <a:endParaRPr lang="de-DE" sz="3600" b="1" dirty="0"/>
          </a:p>
          <a:p>
            <a:pPr marL="0" indent="0">
              <a:buNone/>
            </a:pPr>
            <a:endParaRPr lang="de-DE" sz="3600" b="1" dirty="0"/>
          </a:p>
          <a:p>
            <a:pPr marL="0" indent="0" algn="ctr">
              <a:buNone/>
            </a:pPr>
            <a:r>
              <a:rPr lang="de-DE" sz="3600" b="1" dirty="0"/>
              <a:t>LIVE</a:t>
            </a:r>
          </a:p>
          <a:p>
            <a:pPr marL="0" indent="0">
              <a:buNone/>
            </a:pPr>
            <a:endParaRPr lang="de-DE" sz="1600" dirty="0"/>
          </a:p>
        </p:txBody>
      </p:sp>
    </p:spTree>
    <p:extLst>
      <p:ext uri="{BB962C8B-B14F-4D97-AF65-F5344CB8AC3E}">
        <p14:creationId xmlns:p14="http://schemas.microsoft.com/office/powerpoint/2010/main" val="12634478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28</a:t>
            </a:fld>
            <a:endParaRPr lang="de-DE" dirty="0"/>
          </a:p>
        </p:txBody>
      </p:sp>
      <p:sp>
        <p:nvSpPr>
          <p:cNvPr id="3" name="Textplatzhalter 2"/>
          <p:cNvSpPr>
            <a:spLocks noGrp="1"/>
          </p:cNvSpPr>
          <p:nvPr>
            <p:ph type="body" sz="quarter" idx="10"/>
          </p:nvPr>
        </p:nvSpPr>
        <p:spPr/>
        <p:txBody>
          <a:bodyPr/>
          <a:lstStyle/>
          <a:p>
            <a:pPr algn="ctr">
              <a:spcBef>
                <a:spcPct val="0"/>
              </a:spcBef>
            </a:pPr>
            <a:r>
              <a:rPr lang="de-DE" altLang="de-DE" dirty="0"/>
              <a:t>Danke für ihre Aufmerksamkeit</a:t>
            </a:r>
          </a:p>
        </p:txBody>
      </p:sp>
      <p:sp>
        <p:nvSpPr>
          <p:cNvPr id="5" name="Titel 4"/>
          <p:cNvSpPr>
            <a:spLocks noGrp="1"/>
          </p:cNvSpPr>
          <p:nvPr>
            <p:ph type="title"/>
          </p:nvPr>
        </p:nvSpPr>
        <p:spPr/>
        <p:txBody>
          <a:bodyPr/>
          <a:lstStyle/>
          <a:p>
            <a:r>
              <a:rPr lang="de-DE" cap="none" dirty="0"/>
              <a:t>Update Privat | Wohngebäude - Spezial</a:t>
            </a:r>
            <a:endParaRPr lang="de-DE" dirty="0"/>
          </a:p>
        </p:txBody>
      </p:sp>
      <p:sp>
        <p:nvSpPr>
          <p:cNvPr id="7" name="Textplatzhalter 2">
            <a:extLst>
              <a:ext uri="{FF2B5EF4-FFF2-40B4-BE49-F238E27FC236}">
                <a16:creationId xmlns:a16="http://schemas.microsoft.com/office/drawing/2014/main" id="{56345C5B-3C74-4C8C-9689-554261618CD9}"/>
              </a:ext>
            </a:extLst>
          </p:cNvPr>
          <p:cNvSpPr txBox="1">
            <a:spLocks/>
          </p:cNvSpPr>
          <p:nvPr/>
        </p:nvSpPr>
        <p:spPr>
          <a:xfrm>
            <a:off x="364584" y="5235017"/>
            <a:ext cx="11347991" cy="395681"/>
          </a:xfrm>
          <a:prstGeom prst="rect">
            <a:avLst/>
          </a:prstGeom>
        </p:spPr>
        <p:txBody>
          <a:bodyPr/>
          <a:lstStyle>
            <a:lvl1pPr marL="0" indent="0" algn="l" defTabSz="914400" rtl="0" eaLnBrk="1" latinLnBrk="0" hangingPunct="1">
              <a:lnSpc>
                <a:spcPct val="90000"/>
              </a:lnSpc>
              <a:spcBef>
                <a:spcPts val="1000"/>
              </a:spcBef>
              <a:buFontTx/>
              <a:buNone/>
              <a:defRPr sz="2400" kern="1200">
                <a:solidFill>
                  <a:srgbClr val="137C9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ct val="0"/>
              </a:spcBef>
            </a:pPr>
            <a:r>
              <a:rPr lang="de-DE" altLang="de-DE" dirty="0"/>
              <a:t>Lassen sie uns gemeinsam mit einem tollen Produkt,</a:t>
            </a:r>
          </a:p>
          <a:p>
            <a:pPr algn="ctr">
              <a:spcBef>
                <a:spcPct val="0"/>
              </a:spcBef>
            </a:pPr>
            <a:r>
              <a:rPr lang="de-DE" altLang="de-DE" dirty="0"/>
              <a:t>dem Kunden die optimale Versicherungslösung bringen  </a:t>
            </a:r>
          </a:p>
        </p:txBody>
      </p:sp>
      <p:pic>
        <p:nvPicPr>
          <p:cNvPr id="8" name="Grafik 7">
            <a:extLst>
              <a:ext uri="{FF2B5EF4-FFF2-40B4-BE49-F238E27FC236}">
                <a16:creationId xmlns:a16="http://schemas.microsoft.com/office/drawing/2014/main" id="{A1354231-574C-46B3-B021-0CCB2ACC676D}"/>
              </a:ext>
            </a:extLst>
          </p:cNvPr>
          <p:cNvPicPr>
            <a:picLocks noChangeAspect="1"/>
          </p:cNvPicPr>
          <p:nvPr/>
        </p:nvPicPr>
        <p:blipFill>
          <a:blip r:embed="rId2"/>
          <a:stretch>
            <a:fillRect/>
          </a:stretch>
        </p:blipFill>
        <p:spPr>
          <a:xfrm>
            <a:off x="2140616" y="2245041"/>
            <a:ext cx="8148652" cy="2800534"/>
          </a:xfrm>
          <a:prstGeom prst="rect">
            <a:avLst/>
          </a:prstGeom>
        </p:spPr>
      </p:pic>
    </p:spTree>
    <p:extLst>
      <p:ext uri="{BB962C8B-B14F-4D97-AF65-F5344CB8AC3E}">
        <p14:creationId xmlns:p14="http://schemas.microsoft.com/office/powerpoint/2010/main" val="1815355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a:t>
            </a:fld>
            <a:endParaRPr lang="de-DE" dirty="0"/>
          </a:p>
        </p:txBody>
      </p:sp>
      <p:sp>
        <p:nvSpPr>
          <p:cNvPr id="3" name="Textplatzhalter 2"/>
          <p:cNvSpPr>
            <a:spLocks noGrp="1"/>
          </p:cNvSpPr>
          <p:nvPr>
            <p:ph type="body" sz="quarter" idx="10"/>
          </p:nvPr>
        </p:nvSpPr>
        <p:spPr/>
        <p:txBody>
          <a:bodyPr/>
          <a:lstStyle/>
          <a:p>
            <a:r>
              <a:rPr lang="de-DE" dirty="0"/>
              <a:t>Agenda</a:t>
            </a:r>
          </a:p>
        </p:txBody>
      </p:sp>
      <p:sp>
        <p:nvSpPr>
          <p:cNvPr id="4" name="Textplatzhalter 3"/>
          <p:cNvSpPr>
            <a:spLocks noGrp="1"/>
          </p:cNvSpPr>
          <p:nvPr>
            <p:ph type="body" sz="half" idx="2"/>
          </p:nvPr>
        </p:nvSpPr>
        <p:spPr>
          <a:xfrm>
            <a:off x="369357" y="2247681"/>
            <a:ext cx="11343218" cy="4011803"/>
          </a:xfrm>
        </p:spPr>
        <p:txBody>
          <a:bodyPr/>
          <a:lstStyle/>
          <a:p>
            <a:pPr marL="285750" indent="-285750">
              <a:spcBef>
                <a:spcPct val="50000"/>
              </a:spcBef>
              <a:buFont typeface="Wingdings" panose="05000000000000000000" pitchFamily="2" charset="2"/>
              <a:buChar char="§"/>
            </a:pPr>
            <a:endParaRPr lang="de-DE" altLang="de-DE" dirty="0"/>
          </a:p>
          <a:p>
            <a:pPr marL="285750" indent="-285750">
              <a:spcBef>
                <a:spcPct val="50000"/>
              </a:spcBef>
              <a:buFont typeface="Wingdings" panose="05000000000000000000" pitchFamily="2" charset="2"/>
              <a:buChar char="§"/>
            </a:pPr>
            <a:r>
              <a:rPr lang="de-DE" altLang="de-DE" dirty="0"/>
              <a:t>AXA – Wohngebäude</a:t>
            </a:r>
            <a:endParaRPr lang="de-DE" altLang="de-DE" sz="1600" dirty="0"/>
          </a:p>
          <a:p>
            <a:pPr marL="742950" lvl="1" indent="-285750">
              <a:spcBef>
                <a:spcPct val="50000"/>
              </a:spcBef>
              <a:buFont typeface="Wingdings" panose="05000000000000000000" pitchFamily="2" charset="2"/>
              <a:buChar char="§"/>
            </a:pPr>
            <a:r>
              <a:rPr lang="de-DE" altLang="de-DE" sz="1600" dirty="0"/>
              <a:t>Extreme Prämienanpassung</a:t>
            </a:r>
          </a:p>
          <a:p>
            <a:pPr marL="742950" lvl="1" indent="-285750">
              <a:spcBef>
                <a:spcPct val="50000"/>
              </a:spcBef>
              <a:buFont typeface="Wingdings" panose="05000000000000000000" pitchFamily="2" charset="2"/>
              <a:buChar char="§"/>
            </a:pPr>
            <a:r>
              <a:rPr lang="de-DE" altLang="de-DE" sz="1600" dirty="0"/>
              <a:t>ITL – afm Sonderlösung</a:t>
            </a:r>
          </a:p>
          <a:p>
            <a:pPr marL="285750" indent="-285750">
              <a:spcBef>
                <a:spcPct val="50000"/>
              </a:spcBef>
              <a:buFont typeface="Wingdings" panose="05000000000000000000" pitchFamily="2" charset="2"/>
              <a:buChar char="§"/>
            </a:pPr>
            <a:r>
              <a:rPr lang="de-DE" altLang="de-DE" dirty="0"/>
              <a:t>Concordia – afm Wohngebäude Tarif </a:t>
            </a:r>
          </a:p>
          <a:p>
            <a:pPr marL="742950" lvl="1" indent="-285750">
              <a:spcBef>
                <a:spcPct val="50000"/>
              </a:spcBef>
              <a:buFont typeface="Wingdings" panose="05000000000000000000" pitchFamily="2" charset="2"/>
              <a:buChar char="§"/>
            </a:pPr>
            <a:r>
              <a:rPr lang="de-DE" altLang="de-DE" sz="1600" dirty="0"/>
              <a:t>Besonderheiten</a:t>
            </a:r>
          </a:p>
          <a:p>
            <a:pPr marL="742950" lvl="1" indent="-285750">
              <a:spcBef>
                <a:spcPct val="50000"/>
              </a:spcBef>
              <a:buFont typeface="Wingdings" panose="05000000000000000000" pitchFamily="2" charset="2"/>
              <a:buChar char="§"/>
            </a:pPr>
            <a:r>
              <a:rPr lang="de-DE" altLang="de-DE" sz="1600" dirty="0"/>
              <a:t>Marktpositionierung </a:t>
            </a:r>
            <a:endParaRPr lang="de-DE" altLang="de-DE" dirty="0"/>
          </a:p>
          <a:p>
            <a:pPr marL="285750" indent="-285750">
              <a:spcBef>
                <a:spcPct val="50000"/>
              </a:spcBef>
              <a:buFont typeface="Wingdings" panose="05000000000000000000" pitchFamily="2" charset="2"/>
              <a:buChar char="§"/>
            </a:pPr>
            <a:r>
              <a:rPr lang="de-DE" altLang="de-DE" dirty="0"/>
              <a:t>SmartConsult - Berechnungen</a:t>
            </a:r>
          </a:p>
          <a:p>
            <a:pPr marL="742950" lvl="1" indent="-285750">
              <a:spcBef>
                <a:spcPct val="50000"/>
              </a:spcBef>
              <a:buFont typeface="Wingdings" panose="05000000000000000000" pitchFamily="2" charset="2"/>
              <a:buChar char="§"/>
            </a:pPr>
            <a:r>
              <a:rPr lang="de-DE" altLang="de-DE" dirty="0"/>
              <a:t>Der Expertenmodus und warum er so wichtig ist?</a:t>
            </a:r>
          </a:p>
          <a:p>
            <a:pPr marL="742950" lvl="1" indent="-285750">
              <a:spcBef>
                <a:spcPct val="50000"/>
              </a:spcBef>
              <a:buFont typeface="Wingdings" panose="05000000000000000000" pitchFamily="2" charset="2"/>
              <a:buChar char="§"/>
            </a:pPr>
            <a:r>
              <a:rPr lang="de-DE" altLang="de-DE" dirty="0"/>
              <a:t>Im LIVE-Modus</a:t>
            </a:r>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endParaRPr lang="de-DE" altLang="de-DE" sz="1600" dirty="0"/>
          </a:p>
          <a:p>
            <a:pPr>
              <a:spcBef>
                <a:spcPct val="50000"/>
              </a:spcBef>
            </a:pPr>
            <a:r>
              <a:rPr lang="de-DE" altLang="de-DE" sz="1600" b="1" dirty="0"/>
              <a:t>Hinweis</a:t>
            </a:r>
          </a:p>
          <a:p>
            <a:pPr marL="285750" indent="-285750">
              <a:spcBef>
                <a:spcPct val="50000"/>
              </a:spcBef>
              <a:buFont typeface="Wingdings" panose="05000000000000000000" pitchFamily="2" charset="2"/>
              <a:buChar char="§"/>
            </a:pPr>
            <a:r>
              <a:rPr lang="de-DE" altLang="de-DE" sz="1400" dirty="0"/>
              <a:t>Grundlage sind die Regelungen des GDV nach AKB 2015 – Stand 28.05.2021</a:t>
            </a:r>
          </a:p>
        </p:txBody>
      </p:sp>
      <p:sp>
        <p:nvSpPr>
          <p:cNvPr id="5" name="Titel 4"/>
          <p:cNvSpPr>
            <a:spLocks noGrp="1"/>
          </p:cNvSpPr>
          <p:nvPr>
            <p:ph type="title"/>
          </p:nvPr>
        </p:nvSpPr>
        <p:spPr/>
        <p:txBody>
          <a:bodyPr/>
          <a:lstStyle/>
          <a:p>
            <a:r>
              <a:rPr lang="de-DE" cap="none" dirty="0"/>
              <a:t>Update Privat | Wohngebäude - Spezial</a:t>
            </a:r>
            <a:endParaRPr lang="de-DE" dirty="0"/>
          </a:p>
        </p:txBody>
      </p:sp>
    </p:spTree>
    <p:extLst>
      <p:ext uri="{BB962C8B-B14F-4D97-AF65-F5344CB8AC3E}">
        <p14:creationId xmlns:p14="http://schemas.microsoft.com/office/powerpoint/2010/main" val="3489961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4</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AXA – Wohngebäude | Beitragsanpassungen seit April 2024</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Wohngebäude - Spezial</a:t>
            </a:r>
            <a:endParaRPr lang="de-DE" dirty="0"/>
          </a:p>
        </p:txBody>
      </p:sp>
      <p:sp>
        <p:nvSpPr>
          <p:cNvPr id="4" name="Rectangle 1">
            <a:extLst>
              <a:ext uri="{FF2B5EF4-FFF2-40B4-BE49-F238E27FC236}">
                <a16:creationId xmlns:a16="http://schemas.microsoft.com/office/drawing/2014/main" id="{3C62CE1C-DA70-42A0-B1AB-E25E615E98EB}"/>
              </a:ext>
            </a:extLst>
          </p:cNvPr>
          <p:cNvSpPr>
            <a:spLocks noChangeArrowheads="1"/>
          </p:cNvSpPr>
          <p:nvPr/>
        </p:nvSpPr>
        <p:spPr bwMode="auto">
          <a:xfrm>
            <a:off x="518564" y="2972101"/>
            <a:ext cx="11039301" cy="1954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1" u="none" strike="noStrike" cap="none" normalizeH="0" baseline="0" dirty="0">
                <a:ln>
                  <a:noFill/>
                </a:ln>
                <a:solidFill>
                  <a:srgbClr val="000000"/>
                </a:solidFill>
                <a:effectLst/>
                <a:latin typeface="Arial" panose="020B0604020202020204" pitchFamily="34" charset="0"/>
                <a:ea typeface="Calibri" panose="020F0502020204030204" pitchFamily="34" charset="0"/>
              </a:rPr>
              <a:t>Die Situation in der Sachversicherung hat sich im letzten Halbjahr branchenweit weiter verschlechtert. Zusätzlich zur weiter anhaltenden hohen Inflation haben gerade im letzten Quartal Mehrfacheffekte das Jahresergebnis in der Wohngebäudeversicherung durch Frost, die Überflutungen in einigen Bundesländern und die Winterstürme Zoltan und Emir verschärft. Gerade die Auswirkungen und Häufigkeit dieser Winterstürme zeigen erneut, dass wir auch langfristig mit steigenden Schäden für unsere Kunden rechnen müssen.</a:t>
            </a:r>
            <a:endPar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1" u="none" strike="noStrike" cap="none" normalizeH="0" baseline="0" dirty="0">
                <a:ln>
                  <a:noFill/>
                </a:ln>
                <a:solidFill>
                  <a:srgbClr val="000000"/>
                </a:solidFill>
                <a:effectLst/>
                <a:latin typeface="Arial" panose="020B0604020202020204" pitchFamily="34" charset="0"/>
                <a:ea typeface="Calibri" panose="020F0502020204030204" pitchFamily="34" charset="0"/>
              </a:rPr>
              <a:t>Leider haben wir festgestellt, dass der daraus resultierende Anpassungsbedarf der Preise trotz hohem Index höher ist als das, was wir Mitte des letzten Jahres kalkuliert haben.</a:t>
            </a:r>
            <a:endPar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1" u="none" strike="noStrike" cap="none" normalizeH="0" baseline="0" dirty="0">
                <a:ln>
                  <a:noFill/>
                </a:ln>
                <a:solidFill>
                  <a:srgbClr val="000000"/>
                </a:solidFill>
                <a:effectLst/>
                <a:latin typeface="Arial" panose="020B0604020202020204" pitchFamily="34" charset="0"/>
                <a:ea typeface="Calibri" panose="020F0502020204030204" pitchFamily="34" charset="0"/>
              </a:rPr>
              <a:t>Um sicherzustellen, dass wir auch zukünftig die Schäden unserer Kunden zahlen können, haben wir uns entschieden, die Beitragsanpassungen in der Höhe noch einmal neu zu bewerten:</a:t>
            </a:r>
            <a:endPar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1" u="none" strike="noStrike" cap="none" normalizeH="0" baseline="0" dirty="0">
                <a:ln>
                  <a:noFill/>
                </a:ln>
                <a:solidFill>
                  <a:srgbClr val="000000"/>
                </a:solidFill>
                <a:effectLst/>
                <a:latin typeface="Arial" panose="020B0604020202020204" pitchFamily="34" charset="0"/>
                <a:ea typeface="Calibri" panose="020F0502020204030204" pitchFamily="34" charset="0"/>
              </a:rPr>
              <a:t>Alle für die Beitragsanpassung geplanten Verträge </a:t>
            </a:r>
            <a:r>
              <a:rPr kumimoji="0" lang="de-DE" altLang="de-DE" sz="1100" b="1" i="1" u="none" strike="noStrike" cap="none" normalizeH="0" baseline="0" dirty="0">
                <a:ln>
                  <a:noFill/>
                </a:ln>
                <a:solidFill>
                  <a:srgbClr val="000000"/>
                </a:solidFill>
                <a:effectLst/>
                <a:latin typeface="Arial" panose="020B0604020202020204" pitchFamily="34" charset="0"/>
                <a:ea typeface="Calibri" panose="020F0502020204030204" pitchFamily="34" charset="0"/>
              </a:rPr>
              <a:t>ab der Hauptfälligkeit April</a:t>
            </a:r>
            <a:r>
              <a:rPr kumimoji="0" lang="de-DE" altLang="de-DE" sz="1100" b="0" i="1" u="none" strike="noStrike" cap="none" normalizeH="0" baseline="0" dirty="0">
                <a:ln>
                  <a:noFill/>
                </a:ln>
                <a:solidFill>
                  <a:srgbClr val="000000"/>
                </a:solidFill>
                <a:effectLst/>
                <a:latin typeface="Arial" panose="020B0604020202020204" pitchFamily="34" charset="0"/>
                <a:ea typeface="Calibri" panose="020F0502020204030204" pitchFamily="34" charset="0"/>
              </a:rPr>
              <a:t> erhalten also eine zusätzliche Erhöhung.</a:t>
            </a:r>
            <a:endPar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1" u="none" strike="noStrike" cap="none" normalizeH="0" baseline="0" dirty="0">
                <a:ln>
                  <a:noFill/>
                </a:ln>
                <a:solidFill>
                  <a:srgbClr val="000000"/>
                </a:solidFill>
                <a:effectLst/>
                <a:latin typeface="Arial" panose="020B0604020202020204" pitchFamily="34" charset="0"/>
                <a:ea typeface="Calibri" panose="020F0502020204030204" pitchFamily="34" charset="0"/>
              </a:rPr>
              <a:t>Die Anpassung bewegt sich in einer Range von </a:t>
            </a:r>
            <a:r>
              <a:rPr kumimoji="0" lang="de-DE" altLang="de-DE" sz="1100" b="1" i="1" u="none" strike="noStrike" cap="none" normalizeH="0" baseline="0" dirty="0">
                <a:ln>
                  <a:noFill/>
                </a:ln>
                <a:solidFill>
                  <a:srgbClr val="000000"/>
                </a:solidFill>
                <a:effectLst/>
                <a:latin typeface="Arial" panose="020B0604020202020204" pitchFamily="34" charset="0"/>
                <a:ea typeface="Calibri" panose="020F0502020204030204" pitchFamily="34" charset="0"/>
              </a:rPr>
              <a:t>ca. 18,6% bis 21,0%</a:t>
            </a:r>
            <a:r>
              <a:rPr kumimoji="0" lang="de-DE" altLang="de-DE" sz="1100" b="0" i="1" u="none" strike="noStrike" cap="none" normalizeH="0" baseline="0" dirty="0">
                <a:ln>
                  <a:noFill/>
                </a:ln>
                <a:solidFill>
                  <a:srgbClr val="000000"/>
                </a:solidFill>
                <a:effectLst/>
                <a:latin typeface="Arial" panose="020B0604020202020204" pitchFamily="34" charset="0"/>
                <a:ea typeface="Calibri" panose="020F0502020204030204" pitchFamily="34" charset="0"/>
              </a:rPr>
              <a:t> und liegt im Schnitt bei ca. </a:t>
            </a:r>
            <a:r>
              <a:rPr kumimoji="0" lang="de-DE" altLang="de-DE" sz="1100" b="1" i="1" u="none" strike="noStrike" cap="none" normalizeH="0" baseline="0" dirty="0">
                <a:ln>
                  <a:noFill/>
                </a:ln>
                <a:solidFill>
                  <a:srgbClr val="000000"/>
                </a:solidFill>
                <a:effectLst/>
                <a:latin typeface="Arial" panose="020B0604020202020204" pitchFamily="34" charset="0"/>
                <a:ea typeface="Calibri" panose="020F0502020204030204" pitchFamily="34" charset="0"/>
              </a:rPr>
              <a:t>19,5%</a:t>
            </a:r>
            <a:r>
              <a:rPr kumimoji="0" lang="de-DE" altLang="de-DE" sz="1100" b="0" i="1" u="none" strike="noStrike" cap="none" normalizeH="0" baseline="0" dirty="0">
                <a:ln>
                  <a:noFill/>
                </a:ln>
                <a:solidFill>
                  <a:srgbClr val="000000"/>
                </a:solidFill>
                <a:effectLst/>
                <a:latin typeface="Arial" panose="020B0604020202020204" pitchFamily="34" charset="0"/>
                <a:ea typeface="Calibri" panose="020F0502020204030204" pitchFamily="34" charset="0"/>
              </a:rPr>
              <a:t> , </a:t>
            </a:r>
            <a:r>
              <a:rPr kumimoji="0" lang="de-DE" altLang="de-DE" sz="1100" b="1" i="1" u="none" strike="noStrike" cap="none" normalizeH="0" baseline="0" dirty="0">
                <a:ln>
                  <a:noFill/>
                </a:ln>
                <a:solidFill>
                  <a:srgbClr val="000000"/>
                </a:solidFill>
                <a:effectLst/>
                <a:latin typeface="Arial" panose="020B0604020202020204" pitchFamily="34" charset="0"/>
                <a:ea typeface="Calibri" panose="020F0502020204030204" pitchFamily="34" charset="0"/>
              </a:rPr>
              <a:t>zzgl. des gleitenden Neuwertfaktors in Höhe von ca. 7,5%</a:t>
            </a:r>
            <a:r>
              <a:rPr kumimoji="0" lang="de-DE" altLang="de-DE" sz="1100" b="0" i="1" u="none" strike="noStrike" cap="none" normalizeH="0" baseline="0" dirty="0">
                <a:ln>
                  <a:noFill/>
                </a:ln>
                <a:solidFill>
                  <a:srgbClr val="000000"/>
                </a:solidFill>
                <a:effectLst/>
                <a:latin typeface="Arial" panose="020B0604020202020204" pitchFamily="34" charset="0"/>
                <a:ea typeface="Calibri" panose="020F0502020204030204" pitchFamily="34" charset="0"/>
              </a:rPr>
              <a:t>.</a:t>
            </a:r>
            <a:endPar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1" u="none" strike="noStrike" cap="none" normalizeH="0" baseline="0" dirty="0">
                <a:ln>
                  <a:noFill/>
                </a:ln>
                <a:solidFill>
                  <a:srgbClr val="000000"/>
                </a:solidFill>
                <a:effectLst/>
                <a:latin typeface="Arial" panose="020B0604020202020204" pitchFamily="34" charset="0"/>
                <a:ea typeface="Calibri" panose="020F0502020204030204" pitchFamily="34" charset="0"/>
              </a:rPr>
              <a:t>Die Beitragsrechnungen mit den jeweiligen erhöhten Sätzen werden </a:t>
            </a:r>
            <a:r>
              <a:rPr kumimoji="0" lang="de-DE" altLang="de-DE" sz="1100" b="1" i="1" u="none" strike="noStrike" cap="none" normalizeH="0" baseline="0" dirty="0">
                <a:ln>
                  <a:noFill/>
                </a:ln>
                <a:solidFill>
                  <a:srgbClr val="000000"/>
                </a:solidFill>
                <a:effectLst/>
                <a:latin typeface="Arial" panose="020B0604020202020204" pitchFamily="34" charset="0"/>
                <a:ea typeface="Calibri" panose="020F0502020204030204" pitchFamily="34" charset="0"/>
              </a:rPr>
              <a:t>ab dem 26.02. an Ihre Kunden versendet</a:t>
            </a:r>
            <a:r>
              <a:rPr kumimoji="0" lang="de-DE" altLang="de-DE" sz="1100" b="0" i="1" u="none" strike="noStrike" cap="none" normalizeH="0" baseline="0" dirty="0">
                <a:ln>
                  <a:noFill/>
                </a:ln>
                <a:solidFill>
                  <a:srgbClr val="000000"/>
                </a:solidFill>
                <a:effectLst/>
                <a:latin typeface="Arial" panose="020B0604020202020204" pitchFamily="34" charset="0"/>
                <a:ea typeface="Calibri" panose="020F0502020204030204" pitchFamily="34" charset="0"/>
              </a:rPr>
              <a:t>. Sie erhalten die Schreiben wie gehabt in Kopie inklusive der Aufteilung der Beitragserhöhung nach Gebäude-Altersklasse (BOXflex), gleitendem Neuwert und erhöhtem Schadenbedarf (Beitragsanpassung).</a:t>
            </a:r>
            <a:endPar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endParaRPr>
          </a:p>
        </p:txBody>
      </p:sp>
      <p:sp>
        <p:nvSpPr>
          <p:cNvPr id="9" name="Textfeld 8">
            <a:extLst>
              <a:ext uri="{FF2B5EF4-FFF2-40B4-BE49-F238E27FC236}">
                <a16:creationId xmlns:a16="http://schemas.microsoft.com/office/drawing/2014/main" id="{28E05261-3300-4216-950D-298CED63DA65}"/>
              </a:ext>
            </a:extLst>
          </p:cNvPr>
          <p:cNvSpPr txBox="1"/>
          <p:nvPr/>
        </p:nvSpPr>
        <p:spPr>
          <a:xfrm>
            <a:off x="694842" y="5039154"/>
            <a:ext cx="9983584" cy="1200329"/>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de-DE" sz="1800"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Die </a:t>
            </a:r>
            <a:r>
              <a:rPr kumimoji="0" lang="de-DE" altLang="de-DE" sz="1800" b="1" i="0" u="none" strike="noStrike" cap="none" normalizeH="0" baseline="0" dirty="0">
                <a:ln>
                  <a:noFill/>
                </a:ln>
                <a:solidFill>
                  <a:schemeClr val="tx1"/>
                </a:solidFill>
                <a:effectLst/>
                <a:latin typeface="Arial" panose="020B0604020202020204" pitchFamily="34" charset="0"/>
                <a:ea typeface="Calibri" panose="020F0502020204030204" pitchFamily="34" charset="0"/>
              </a:rPr>
              <a:t>Gesamterhöhung</a:t>
            </a:r>
            <a:r>
              <a:rPr kumimoji="0" lang="de-DE" altLang="de-DE" sz="1800"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 beträgt bei der AXA somit </a:t>
            </a:r>
            <a:r>
              <a:rPr kumimoji="0" lang="de-DE" altLang="de-DE" sz="1800" b="1" i="0" u="none" strike="noStrike" cap="none" normalizeH="0" baseline="0" dirty="0">
                <a:ln>
                  <a:noFill/>
                </a:ln>
                <a:solidFill>
                  <a:schemeClr val="tx1"/>
                </a:solidFill>
                <a:effectLst/>
                <a:latin typeface="Arial" panose="020B0604020202020204" pitchFamily="34" charset="0"/>
                <a:ea typeface="Calibri" panose="020F0502020204030204" pitchFamily="34" charset="0"/>
              </a:rPr>
              <a:t>im Schnitt 27%</a:t>
            </a:r>
            <a:r>
              <a:rPr kumimoji="0" lang="de-DE" altLang="de-DE" sz="1800"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 </a:t>
            </a:r>
          </a:p>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de-DE" sz="1800"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betroffen hiervon sind die bestehenden BOXflex-Tarife und älter. </a:t>
            </a:r>
          </a:p>
          <a:p>
            <a:pPr marL="0" marR="0" lvl="0" indent="0" algn="ctr" defTabSz="914400" rtl="0" eaLnBrk="0" fontAlgn="base" latinLnBrk="0" hangingPunct="0">
              <a:lnSpc>
                <a:spcPct val="100000"/>
              </a:lnSpc>
              <a:spcBef>
                <a:spcPct val="0"/>
              </a:spcBef>
              <a:spcAft>
                <a:spcPct val="0"/>
              </a:spcAft>
              <a:buClrTx/>
              <a:buSzTx/>
              <a:buFontTx/>
              <a:buNone/>
              <a:tabLst/>
            </a:pPr>
            <a:endParaRPr lang="de-DE" altLang="de-DE" dirty="0">
              <a:latin typeface="Arial" panose="020B0604020202020204" pitchFamily="34" charset="0"/>
              <a:ea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de-DE" sz="1800"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Nicht betroffen ist die aktuelle Tariflinie Privatschutz. </a:t>
            </a:r>
            <a:endParaRPr kumimoji="0" lang="de-DE" altLang="de-DE" sz="32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a16="http://schemas.microsoft.com/office/drawing/2014/main" id="{55B3DA3B-C807-4510-9DB8-09C42DCAFAD4}"/>
              </a:ext>
            </a:extLst>
          </p:cNvPr>
          <p:cNvSpPr>
            <a:spLocks noChangeArrowheads="1"/>
          </p:cNvSpPr>
          <p:nvPr/>
        </p:nvSpPr>
        <p:spPr bwMode="auto">
          <a:xfrm>
            <a:off x="1054731" y="2483400"/>
            <a:ext cx="926380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400" b="1" i="0" u="none" strike="noStrike" cap="none" normalizeH="0" baseline="0" dirty="0">
                <a:ln>
                  <a:noFill/>
                </a:ln>
                <a:solidFill>
                  <a:schemeClr val="tx1"/>
                </a:solidFill>
                <a:effectLst/>
                <a:latin typeface="Arial" panose="020B0604020202020204" pitchFamily="34" charset="0"/>
                <a:ea typeface="Calibri" panose="020F0502020204030204" pitchFamily="34" charset="0"/>
              </a:rPr>
              <a:t>SORRY für die Späte Mitteilung -  leider hat die AXA bis heute ihre Vertriebspartner nicht wirklich informiert </a:t>
            </a:r>
          </a:p>
        </p:txBody>
      </p:sp>
    </p:spTree>
    <p:extLst>
      <p:ext uri="{BB962C8B-B14F-4D97-AF65-F5344CB8AC3E}">
        <p14:creationId xmlns:p14="http://schemas.microsoft.com/office/powerpoint/2010/main" val="790694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5</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AXA – Wohngebäude | ITL Sonderlösung</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Wohngebäude - Spezial</a:t>
            </a:r>
            <a:endParaRPr lang="de-DE" dirty="0"/>
          </a:p>
        </p:txBody>
      </p:sp>
      <p:graphicFrame>
        <p:nvGraphicFramePr>
          <p:cNvPr id="7" name="Tabelle 6">
            <a:extLst>
              <a:ext uri="{FF2B5EF4-FFF2-40B4-BE49-F238E27FC236}">
                <a16:creationId xmlns:a16="http://schemas.microsoft.com/office/drawing/2014/main" id="{BC91EA36-39E2-47E0-B2D1-88D6CC191A3B}"/>
              </a:ext>
            </a:extLst>
          </p:cNvPr>
          <p:cNvGraphicFramePr>
            <a:graphicFrameLocks noGrp="1"/>
          </p:cNvGraphicFramePr>
          <p:nvPr>
            <p:extLst>
              <p:ext uri="{D42A27DB-BD31-4B8C-83A1-F6EECF244321}">
                <p14:modId xmlns:p14="http://schemas.microsoft.com/office/powerpoint/2010/main" val="3342070954"/>
              </p:ext>
            </p:extLst>
          </p:nvPr>
        </p:nvGraphicFramePr>
        <p:xfrm>
          <a:off x="1046745" y="2353565"/>
          <a:ext cx="9631681" cy="4134232"/>
        </p:xfrm>
        <a:graphic>
          <a:graphicData uri="http://schemas.openxmlformats.org/drawingml/2006/table">
            <a:tbl>
              <a:tblPr firstRow="1" firstCol="1" bandRow="1">
                <a:tableStyleId>{5C22544A-7EE6-4342-B048-85BDC9FD1C3A}</a:tableStyleId>
              </a:tblPr>
              <a:tblGrid>
                <a:gridCol w="2778736">
                  <a:extLst>
                    <a:ext uri="{9D8B030D-6E8A-4147-A177-3AD203B41FA5}">
                      <a16:colId xmlns:a16="http://schemas.microsoft.com/office/drawing/2014/main" val="2491087729"/>
                    </a:ext>
                  </a:extLst>
                </a:gridCol>
                <a:gridCol w="2340092">
                  <a:extLst>
                    <a:ext uri="{9D8B030D-6E8A-4147-A177-3AD203B41FA5}">
                      <a16:colId xmlns:a16="http://schemas.microsoft.com/office/drawing/2014/main" val="4205401977"/>
                    </a:ext>
                  </a:extLst>
                </a:gridCol>
                <a:gridCol w="2357049">
                  <a:extLst>
                    <a:ext uri="{9D8B030D-6E8A-4147-A177-3AD203B41FA5}">
                      <a16:colId xmlns:a16="http://schemas.microsoft.com/office/drawing/2014/main" val="3420485414"/>
                    </a:ext>
                  </a:extLst>
                </a:gridCol>
                <a:gridCol w="2155804">
                  <a:extLst>
                    <a:ext uri="{9D8B030D-6E8A-4147-A177-3AD203B41FA5}">
                      <a16:colId xmlns:a16="http://schemas.microsoft.com/office/drawing/2014/main" val="589046183"/>
                    </a:ext>
                  </a:extLst>
                </a:gridCol>
              </a:tblGrid>
              <a:tr h="532129">
                <a:tc>
                  <a:txBody>
                    <a:bodyPr/>
                    <a:lstStyle/>
                    <a:p>
                      <a:pPr algn="ctr"/>
                      <a:r>
                        <a:rPr lang="de-DE" sz="1100" dirty="0">
                          <a:effectLst/>
                        </a:rPr>
                        <a:t>Axa Deckung</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Interlloyd </a:t>
                      </a:r>
                      <a:br>
                        <a:rPr lang="de-DE" sz="1100" dirty="0">
                          <a:effectLst/>
                        </a:rPr>
                      </a:br>
                      <a:r>
                        <a:rPr lang="de-DE" sz="1100" dirty="0">
                          <a:effectLst/>
                        </a:rPr>
                        <a:t>alternative Deckung</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Prämienangebot </a:t>
                      </a:r>
                      <a:br>
                        <a:rPr lang="de-DE" sz="1100" dirty="0">
                          <a:effectLst/>
                        </a:rPr>
                      </a:br>
                      <a:r>
                        <a:rPr lang="de-DE" sz="1100" dirty="0">
                          <a:effectLst/>
                        </a:rPr>
                        <a:t>inkl. Index 2024</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r>
                        <a:rPr lang="de-DE" sz="1100" dirty="0">
                          <a:effectLst/>
                        </a:rPr>
                        <a:t> </a:t>
                      </a:r>
                      <a:br>
                        <a:rPr lang="de-DE" sz="1100" dirty="0">
                          <a:effectLst/>
                        </a:rPr>
                      </a:br>
                      <a:br>
                        <a:rPr lang="de-DE" sz="1100" dirty="0">
                          <a:effectLst/>
                        </a:rPr>
                      </a:br>
                      <a:endParaRPr lang="de-DE" sz="11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2619910876"/>
                  </a:ext>
                </a:extLst>
              </a:tr>
              <a:tr h="343588">
                <a:tc>
                  <a:txBody>
                    <a:bodyPr/>
                    <a:lstStyle/>
                    <a:p>
                      <a:pPr algn="ctr"/>
                      <a:r>
                        <a:rPr lang="de-DE" sz="1100" dirty="0">
                          <a:effectLst/>
                        </a:rPr>
                        <a:t> </a:t>
                      </a:r>
                      <a:r>
                        <a:rPr lang="de-DE" sz="1100" b="0" dirty="0">
                          <a:effectLst/>
                        </a:rPr>
                        <a:t>aktueller Versicherungsschutz / Tarif</a:t>
                      </a:r>
                    </a:p>
                  </a:txBody>
                  <a:tcPr marL="68580" marR="68580" marT="0" marB="0" anchor="ctr"/>
                </a:tc>
                <a:tc>
                  <a:txBody>
                    <a:bodyPr/>
                    <a:lstStyle/>
                    <a:p>
                      <a:pPr algn="ctr"/>
                      <a:r>
                        <a:rPr lang="de-DE" sz="1100" dirty="0">
                          <a:effectLst/>
                        </a:rPr>
                        <a:t> </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Zuschlag auf AXA Beitrag 2023</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Besitzstandsgarantie </a:t>
                      </a:r>
                      <a:endParaRPr lang="de-DE" sz="1100" dirty="0">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641509935"/>
                  </a:ext>
                </a:extLst>
              </a:tr>
              <a:tr h="532129">
                <a:tc>
                  <a:txBody>
                    <a:bodyPr/>
                    <a:lstStyle/>
                    <a:p>
                      <a:pPr algn="ctr"/>
                      <a:r>
                        <a:rPr lang="de-DE" sz="1100" dirty="0">
                          <a:effectLst/>
                        </a:rPr>
                        <a:t>BoxFlex ohne Premium</a:t>
                      </a:r>
                      <a:br>
                        <a:rPr lang="de-DE" sz="1100" dirty="0">
                          <a:effectLst/>
                        </a:rPr>
                      </a:br>
                      <a:r>
                        <a:rPr lang="de-DE" sz="1100" dirty="0">
                          <a:effectLst/>
                        </a:rPr>
                        <a:t>(mit oder ohne Elementar)</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EurosecurePlus</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br>
                        <a:rPr lang="de-DE" sz="1100" b="1" dirty="0">
                          <a:effectLst/>
                        </a:rPr>
                      </a:br>
                      <a:r>
                        <a:rPr lang="de-DE" sz="1100" b="1" dirty="0">
                          <a:effectLst/>
                        </a:rPr>
                        <a:t>12,5 %</a:t>
                      </a:r>
                      <a:br>
                        <a:rPr lang="de-DE" sz="1100" b="1" dirty="0">
                          <a:effectLst/>
                        </a:rPr>
                      </a:br>
                      <a:endParaRPr lang="de-DE" sz="1100" b="1"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a:t>
                      </a:r>
                      <a:endParaRPr lang="de-DE" sz="1100" dirty="0">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550260252"/>
                  </a:ext>
                </a:extLst>
              </a:tr>
              <a:tr h="532129">
                <a:tc>
                  <a:txBody>
                    <a:bodyPr/>
                    <a:lstStyle/>
                    <a:p>
                      <a:pPr algn="ctr"/>
                      <a:r>
                        <a:rPr lang="de-DE" sz="1100" dirty="0">
                          <a:effectLst/>
                        </a:rPr>
                        <a:t> </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Infinitus </a:t>
                      </a:r>
                      <a:br>
                        <a:rPr lang="de-DE" sz="1100" dirty="0">
                          <a:effectLst/>
                        </a:rPr>
                      </a:br>
                      <a:r>
                        <a:rPr lang="de-DE" sz="1100" dirty="0">
                          <a:effectLst/>
                        </a:rPr>
                        <a:t>(unbenannte Gefahren und Glas </a:t>
                      </a:r>
                      <a:br>
                        <a:rPr lang="de-DE" sz="1100" dirty="0">
                          <a:effectLst/>
                        </a:rPr>
                      </a:br>
                      <a:r>
                        <a:rPr lang="de-DE" sz="1100" dirty="0">
                          <a:effectLst/>
                        </a:rPr>
                        <a:t>sind bereits mitversichert)</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br>
                        <a:rPr lang="de-DE" sz="1100" b="1" dirty="0">
                          <a:effectLst/>
                        </a:rPr>
                      </a:br>
                      <a:r>
                        <a:rPr lang="de-DE" sz="1100" b="1" dirty="0">
                          <a:effectLst/>
                        </a:rPr>
                        <a:t>20 % </a:t>
                      </a:r>
                      <a:br>
                        <a:rPr lang="de-DE" sz="1100" b="1" dirty="0">
                          <a:effectLst/>
                        </a:rPr>
                      </a:br>
                      <a:endParaRPr lang="de-DE" sz="1100" b="1"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5 Jahre</a:t>
                      </a:r>
                      <a:endParaRPr lang="de-DE" sz="1100" dirty="0">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689535806"/>
                  </a:ext>
                </a:extLst>
              </a:tr>
              <a:tr h="177376">
                <a:tc>
                  <a:txBody>
                    <a:bodyPr/>
                    <a:lstStyle/>
                    <a:p>
                      <a:pPr algn="ctr"/>
                      <a:r>
                        <a:rPr lang="de-DE" sz="1100" dirty="0">
                          <a:effectLst/>
                        </a:rPr>
                        <a:t> </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 </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b="1" dirty="0">
                          <a:effectLst/>
                        </a:rPr>
                        <a:t> </a:t>
                      </a:r>
                      <a:endParaRPr lang="de-DE" sz="1100" b="1"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 </a:t>
                      </a:r>
                      <a:endParaRPr lang="de-DE" sz="1100" dirty="0">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801694791"/>
                  </a:ext>
                </a:extLst>
              </a:tr>
              <a:tr h="532129">
                <a:tc>
                  <a:txBody>
                    <a:bodyPr/>
                    <a:lstStyle/>
                    <a:p>
                      <a:pPr algn="ctr"/>
                      <a:r>
                        <a:rPr lang="de-DE" sz="1100" dirty="0">
                          <a:effectLst/>
                        </a:rPr>
                        <a:t>BoxFlex inkl. Premium</a:t>
                      </a:r>
                      <a:br>
                        <a:rPr lang="de-DE" sz="1100" dirty="0">
                          <a:effectLst/>
                        </a:rPr>
                      </a:br>
                      <a:r>
                        <a:rPr lang="de-DE" sz="1100" dirty="0">
                          <a:effectLst/>
                        </a:rPr>
                        <a:t>(mit oder ohne Elementar) </a:t>
                      </a:r>
                      <a:br>
                        <a:rPr lang="de-DE" sz="1100" dirty="0">
                          <a:effectLst/>
                        </a:rPr>
                      </a:br>
                      <a:r>
                        <a:rPr lang="de-DE" sz="1100" dirty="0">
                          <a:effectLst/>
                        </a:rPr>
                        <a:t>und ggf. mit Erweiterung Optimum</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EurosecuePlus</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b="1" dirty="0">
                          <a:effectLst/>
                        </a:rPr>
                        <a:t>7,5 %</a:t>
                      </a:r>
                      <a:endParaRPr lang="de-DE" sz="1100" b="1"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a:t>
                      </a:r>
                    </a:p>
                  </a:txBody>
                  <a:tcPr marL="68580" marR="68580" marT="0" marB="0" anchor="ctr"/>
                </a:tc>
                <a:extLst>
                  <a:ext uri="{0D108BD9-81ED-4DB2-BD59-A6C34878D82A}">
                    <a16:rowId xmlns:a16="http://schemas.microsoft.com/office/drawing/2014/main" val="3663783369"/>
                  </a:ext>
                </a:extLst>
              </a:tr>
              <a:tr h="532129">
                <a:tc>
                  <a:txBody>
                    <a:bodyPr/>
                    <a:lstStyle/>
                    <a:p>
                      <a:pPr algn="ctr"/>
                      <a:r>
                        <a:rPr lang="de-DE" sz="1100" dirty="0">
                          <a:effectLst/>
                        </a:rPr>
                        <a:t> </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Infinitus </a:t>
                      </a:r>
                      <a:br>
                        <a:rPr lang="de-DE" sz="1100" dirty="0">
                          <a:effectLst/>
                        </a:rPr>
                      </a:br>
                      <a:r>
                        <a:rPr lang="de-DE" sz="1100" dirty="0">
                          <a:effectLst/>
                        </a:rPr>
                        <a:t>(unbenannte Gefahren und Glas sind bereits mitversichert)</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b="1" dirty="0">
                          <a:effectLst/>
                        </a:rPr>
                        <a:t>12,5 %</a:t>
                      </a:r>
                      <a:endParaRPr lang="de-DE" sz="1100" b="1"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5 Jahre</a:t>
                      </a:r>
                      <a:endParaRPr lang="de-DE" sz="1100" dirty="0">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969749362"/>
                  </a:ext>
                </a:extLst>
              </a:tr>
              <a:tr h="177376">
                <a:tc>
                  <a:txBody>
                    <a:bodyPr/>
                    <a:lstStyle/>
                    <a:p>
                      <a:pPr algn="ctr"/>
                      <a:r>
                        <a:rPr lang="de-DE" sz="1100" dirty="0">
                          <a:effectLst/>
                        </a:rPr>
                        <a:t> </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 </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 </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 </a:t>
                      </a:r>
                      <a:endParaRPr lang="de-DE" sz="1100" dirty="0">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3258145920"/>
                  </a:ext>
                </a:extLst>
              </a:tr>
              <a:tr h="354752">
                <a:tc>
                  <a:txBody>
                    <a:bodyPr/>
                    <a:lstStyle/>
                    <a:p>
                      <a:pPr algn="ctr"/>
                      <a:r>
                        <a:rPr lang="de-DE" sz="1100" dirty="0">
                          <a:effectLst/>
                        </a:rPr>
                        <a:t>Notfallservice</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HuW-Schutzbrief</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b="1" dirty="0">
                          <a:effectLst/>
                          <a:latin typeface="Calibri" panose="020F0502020204030204" pitchFamily="34" charset="0"/>
                          <a:ea typeface="Calibri" panose="020F0502020204030204" pitchFamily="34" charset="0"/>
                        </a:rPr>
                        <a:t>30 € netto </a:t>
                      </a:r>
                      <a:br>
                        <a:rPr lang="de-DE" sz="1100" b="1" dirty="0">
                          <a:effectLst/>
                          <a:latin typeface="Calibri" panose="020F0502020204030204" pitchFamily="34" charset="0"/>
                          <a:ea typeface="Calibri" panose="020F0502020204030204" pitchFamily="34" charset="0"/>
                        </a:rPr>
                      </a:br>
                      <a:r>
                        <a:rPr lang="de-DE" sz="1100" b="1" dirty="0">
                          <a:effectLst/>
                          <a:latin typeface="Calibri" panose="020F0502020204030204" pitchFamily="34" charset="0"/>
                          <a:ea typeface="Calibri" panose="020F0502020204030204" pitchFamily="34" charset="0"/>
                        </a:rPr>
                        <a:t>(35,70 €)</a:t>
                      </a:r>
                    </a:p>
                  </a:txBody>
                  <a:tcPr marL="68580" marR="68580" marT="0" marB="0" anchor="ctr"/>
                </a:tc>
                <a:tc>
                  <a:txBody>
                    <a:bodyPr/>
                    <a:lstStyle/>
                    <a:p>
                      <a:pPr algn="ctr"/>
                      <a:r>
                        <a:rPr lang="de-DE" sz="1100" dirty="0">
                          <a:effectLst/>
                        </a:rPr>
                        <a:t> </a:t>
                      </a:r>
                      <a:endParaRPr lang="de-DE" sz="1100" dirty="0">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372057171"/>
                  </a:ext>
                </a:extLst>
              </a:tr>
              <a:tr h="177376">
                <a:tc>
                  <a:txBody>
                    <a:bodyPr/>
                    <a:lstStyle/>
                    <a:p>
                      <a:pPr algn="ctr"/>
                      <a:r>
                        <a:rPr lang="de-DE" sz="1100" dirty="0">
                          <a:effectLst/>
                        </a:rPr>
                        <a:t> </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 </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 </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 </a:t>
                      </a:r>
                      <a:endParaRPr lang="de-DE" sz="1100" dirty="0">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3751695586"/>
                  </a:ext>
                </a:extLst>
              </a:tr>
              <a:tr h="243119">
                <a:tc>
                  <a:txBody>
                    <a:bodyPr/>
                    <a:lstStyle/>
                    <a:p>
                      <a:pPr algn="ctr"/>
                      <a:r>
                        <a:rPr lang="de-DE" sz="1100" dirty="0">
                          <a:effectLst/>
                        </a:rPr>
                        <a:t>Baustein erneuerbare Energie</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EET</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Individuell</a:t>
                      </a:r>
                    </a:p>
                  </a:txBody>
                  <a:tcPr marL="68580" marR="68580" marT="0" marB="0" anchor="ctr"/>
                </a:tc>
                <a:tc>
                  <a:txBody>
                    <a:bodyPr/>
                    <a:lstStyle/>
                    <a:p>
                      <a:pPr algn="ctr"/>
                      <a:r>
                        <a:rPr lang="de-DE" sz="1100" dirty="0">
                          <a:effectLst/>
                        </a:rPr>
                        <a:t> </a:t>
                      </a:r>
                      <a:endParaRPr lang="de-DE" sz="1100" dirty="0">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558603752"/>
                  </a:ext>
                </a:extLst>
              </a:tr>
            </a:tbl>
          </a:graphicData>
        </a:graphic>
      </p:graphicFrame>
    </p:spTree>
    <p:extLst>
      <p:ext uri="{BB962C8B-B14F-4D97-AF65-F5344CB8AC3E}">
        <p14:creationId xmlns:p14="http://schemas.microsoft.com/office/powerpoint/2010/main" val="3421485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6</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AXA – Wohngebäude | ITL Sonderlösung</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Wohngebäude - Spezial</a:t>
            </a:r>
            <a:endParaRPr lang="de-DE" dirty="0"/>
          </a:p>
        </p:txBody>
      </p:sp>
      <p:graphicFrame>
        <p:nvGraphicFramePr>
          <p:cNvPr id="7" name="Tabelle 6">
            <a:extLst>
              <a:ext uri="{FF2B5EF4-FFF2-40B4-BE49-F238E27FC236}">
                <a16:creationId xmlns:a16="http://schemas.microsoft.com/office/drawing/2014/main" id="{BC91EA36-39E2-47E0-B2D1-88D6CC191A3B}"/>
              </a:ext>
            </a:extLst>
          </p:cNvPr>
          <p:cNvGraphicFramePr>
            <a:graphicFrameLocks noGrp="1"/>
          </p:cNvGraphicFramePr>
          <p:nvPr/>
        </p:nvGraphicFramePr>
        <p:xfrm>
          <a:off x="1046745" y="2353565"/>
          <a:ext cx="9631681" cy="4134232"/>
        </p:xfrm>
        <a:graphic>
          <a:graphicData uri="http://schemas.openxmlformats.org/drawingml/2006/table">
            <a:tbl>
              <a:tblPr firstRow="1" firstCol="1" bandRow="1">
                <a:tableStyleId>{5C22544A-7EE6-4342-B048-85BDC9FD1C3A}</a:tableStyleId>
              </a:tblPr>
              <a:tblGrid>
                <a:gridCol w="2778736">
                  <a:extLst>
                    <a:ext uri="{9D8B030D-6E8A-4147-A177-3AD203B41FA5}">
                      <a16:colId xmlns:a16="http://schemas.microsoft.com/office/drawing/2014/main" val="2491087729"/>
                    </a:ext>
                  </a:extLst>
                </a:gridCol>
                <a:gridCol w="2340092">
                  <a:extLst>
                    <a:ext uri="{9D8B030D-6E8A-4147-A177-3AD203B41FA5}">
                      <a16:colId xmlns:a16="http://schemas.microsoft.com/office/drawing/2014/main" val="4205401977"/>
                    </a:ext>
                  </a:extLst>
                </a:gridCol>
                <a:gridCol w="2357049">
                  <a:extLst>
                    <a:ext uri="{9D8B030D-6E8A-4147-A177-3AD203B41FA5}">
                      <a16:colId xmlns:a16="http://schemas.microsoft.com/office/drawing/2014/main" val="3420485414"/>
                    </a:ext>
                  </a:extLst>
                </a:gridCol>
                <a:gridCol w="2155804">
                  <a:extLst>
                    <a:ext uri="{9D8B030D-6E8A-4147-A177-3AD203B41FA5}">
                      <a16:colId xmlns:a16="http://schemas.microsoft.com/office/drawing/2014/main" val="589046183"/>
                    </a:ext>
                  </a:extLst>
                </a:gridCol>
              </a:tblGrid>
              <a:tr h="532129">
                <a:tc>
                  <a:txBody>
                    <a:bodyPr/>
                    <a:lstStyle/>
                    <a:p>
                      <a:pPr algn="ctr"/>
                      <a:r>
                        <a:rPr lang="de-DE" sz="1100" dirty="0">
                          <a:effectLst/>
                        </a:rPr>
                        <a:t>Axa Deckung</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Interlloyd </a:t>
                      </a:r>
                      <a:br>
                        <a:rPr lang="de-DE" sz="1100" dirty="0">
                          <a:effectLst/>
                        </a:rPr>
                      </a:br>
                      <a:r>
                        <a:rPr lang="de-DE" sz="1100" dirty="0">
                          <a:effectLst/>
                        </a:rPr>
                        <a:t>alternative Deckung</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Prämienangebot </a:t>
                      </a:r>
                      <a:br>
                        <a:rPr lang="de-DE" sz="1100" dirty="0">
                          <a:effectLst/>
                        </a:rPr>
                      </a:br>
                      <a:r>
                        <a:rPr lang="de-DE" sz="1100" dirty="0">
                          <a:effectLst/>
                        </a:rPr>
                        <a:t>inkl. Index 2024</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r>
                        <a:rPr lang="de-DE" sz="1100" dirty="0">
                          <a:effectLst/>
                        </a:rPr>
                        <a:t> </a:t>
                      </a:r>
                      <a:br>
                        <a:rPr lang="de-DE" sz="1100" dirty="0">
                          <a:effectLst/>
                        </a:rPr>
                      </a:br>
                      <a:br>
                        <a:rPr lang="de-DE" sz="1100" dirty="0">
                          <a:effectLst/>
                        </a:rPr>
                      </a:br>
                      <a:endParaRPr lang="de-DE" sz="11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2619910876"/>
                  </a:ext>
                </a:extLst>
              </a:tr>
              <a:tr h="343588">
                <a:tc>
                  <a:txBody>
                    <a:bodyPr/>
                    <a:lstStyle/>
                    <a:p>
                      <a:pPr algn="ctr"/>
                      <a:r>
                        <a:rPr lang="de-DE" sz="1100" dirty="0">
                          <a:effectLst/>
                        </a:rPr>
                        <a:t> </a:t>
                      </a:r>
                      <a:r>
                        <a:rPr lang="de-DE" sz="1100" b="0" dirty="0">
                          <a:effectLst/>
                        </a:rPr>
                        <a:t>aktueller Versicherungsschutz / Tarif</a:t>
                      </a:r>
                    </a:p>
                  </a:txBody>
                  <a:tcPr marL="68580" marR="68580" marT="0" marB="0" anchor="ctr"/>
                </a:tc>
                <a:tc>
                  <a:txBody>
                    <a:bodyPr/>
                    <a:lstStyle/>
                    <a:p>
                      <a:pPr algn="ctr"/>
                      <a:r>
                        <a:rPr lang="de-DE" sz="1100" dirty="0">
                          <a:effectLst/>
                        </a:rPr>
                        <a:t> </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Zuschlag auf AXA Beitrag 2023</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Besitzstandsgarantie </a:t>
                      </a:r>
                      <a:endParaRPr lang="de-DE" sz="1100" dirty="0">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641509935"/>
                  </a:ext>
                </a:extLst>
              </a:tr>
              <a:tr h="532129">
                <a:tc>
                  <a:txBody>
                    <a:bodyPr/>
                    <a:lstStyle/>
                    <a:p>
                      <a:pPr algn="ctr"/>
                      <a:r>
                        <a:rPr lang="de-DE" sz="1100" dirty="0">
                          <a:effectLst/>
                        </a:rPr>
                        <a:t>BoxFlex ohne Premium</a:t>
                      </a:r>
                      <a:br>
                        <a:rPr lang="de-DE" sz="1100" dirty="0">
                          <a:effectLst/>
                        </a:rPr>
                      </a:br>
                      <a:r>
                        <a:rPr lang="de-DE" sz="1100" dirty="0">
                          <a:effectLst/>
                        </a:rPr>
                        <a:t>(mit oder ohne Elementar)</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EurosecurePlus</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br>
                        <a:rPr lang="de-DE" sz="1100" b="1" dirty="0">
                          <a:effectLst/>
                        </a:rPr>
                      </a:br>
                      <a:r>
                        <a:rPr lang="de-DE" sz="1100" b="1" dirty="0">
                          <a:effectLst/>
                        </a:rPr>
                        <a:t>12,5 %</a:t>
                      </a:r>
                      <a:br>
                        <a:rPr lang="de-DE" sz="1100" b="1" dirty="0">
                          <a:effectLst/>
                        </a:rPr>
                      </a:br>
                      <a:endParaRPr lang="de-DE" sz="1100" b="1"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a:t>
                      </a:r>
                      <a:endParaRPr lang="de-DE" sz="1100" dirty="0">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550260252"/>
                  </a:ext>
                </a:extLst>
              </a:tr>
              <a:tr h="532129">
                <a:tc>
                  <a:txBody>
                    <a:bodyPr/>
                    <a:lstStyle/>
                    <a:p>
                      <a:pPr algn="ctr"/>
                      <a:r>
                        <a:rPr lang="de-DE" sz="1100" dirty="0">
                          <a:effectLst/>
                        </a:rPr>
                        <a:t> </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Infinitus </a:t>
                      </a:r>
                      <a:br>
                        <a:rPr lang="de-DE" sz="1100" dirty="0">
                          <a:effectLst/>
                        </a:rPr>
                      </a:br>
                      <a:r>
                        <a:rPr lang="de-DE" sz="1100" dirty="0">
                          <a:effectLst/>
                        </a:rPr>
                        <a:t>(unbenannte Gefahren und Glas </a:t>
                      </a:r>
                      <a:br>
                        <a:rPr lang="de-DE" sz="1100" dirty="0">
                          <a:effectLst/>
                        </a:rPr>
                      </a:br>
                      <a:r>
                        <a:rPr lang="de-DE" sz="1100" dirty="0">
                          <a:effectLst/>
                        </a:rPr>
                        <a:t>sind bereits mitversichert)</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br>
                        <a:rPr lang="de-DE" sz="1100" b="1" dirty="0">
                          <a:effectLst/>
                        </a:rPr>
                      </a:br>
                      <a:r>
                        <a:rPr lang="de-DE" sz="1100" b="1" dirty="0">
                          <a:effectLst/>
                        </a:rPr>
                        <a:t>20 % </a:t>
                      </a:r>
                      <a:br>
                        <a:rPr lang="de-DE" sz="1100" b="1" dirty="0">
                          <a:effectLst/>
                        </a:rPr>
                      </a:br>
                      <a:endParaRPr lang="de-DE" sz="1100" b="1"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5 Jahre</a:t>
                      </a:r>
                      <a:endParaRPr lang="de-DE" sz="1100" dirty="0">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689535806"/>
                  </a:ext>
                </a:extLst>
              </a:tr>
              <a:tr h="177376">
                <a:tc>
                  <a:txBody>
                    <a:bodyPr/>
                    <a:lstStyle/>
                    <a:p>
                      <a:pPr algn="ctr"/>
                      <a:r>
                        <a:rPr lang="de-DE" sz="1100" dirty="0">
                          <a:effectLst/>
                        </a:rPr>
                        <a:t> </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 </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b="1" dirty="0">
                          <a:effectLst/>
                        </a:rPr>
                        <a:t> </a:t>
                      </a:r>
                      <a:endParaRPr lang="de-DE" sz="1100" b="1"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 </a:t>
                      </a:r>
                      <a:endParaRPr lang="de-DE" sz="1100" dirty="0">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801694791"/>
                  </a:ext>
                </a:extLst>
              </a:tr>
              <a:tr h="532129">
                <a:tc>
                  <a:txBody>
                    <a:bodyPr/>
                    <a:lstStyle/>
                    <a:p>
                      <a:pPr algn="ctr"/>
                      <a:r>
                        <a:rPr lang="de-DE" sz="1100" dirty="0">
                          <a:effectLst/>
                        </a:rPr>
                        <a:t>BoxFlex inkl. Premium</a:t>
                      </a:r>
                      <a:br>
                        <a:rPr lang="de-DE" sz="1100" dirty="0">
                          <a:effectLst/>
                        </a:rPr>
                      </a:br>
                      <a:r>
                        <a:rPr lang="de-DE" sz="1100" dirty="0">
                          <a:effectLst/>
                        </a:rPr>
                        <a:t>(mit oder ohne Elementar) </a:t>
                      </a:r>
                      <a:br>
                        <a:rPr lang="de-DE" sz="1100" dirty="0">
                          <a:effectLst/>
                        </a:rPr>
                      </a:br>
                      <a:r>
                        <a:rPr lang="de-DE" sz="1100" dirty="0">
                          <a:effectLst/>
                        </a:rPr>
                        <a:t>und ggf. mit Erweiterung Optimum</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EurosecuePlus</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b="1" dirty="0">
                          <a:effectLst/>
                        </a:rPr>
                        <a:t>7,5 %</a:t>
                      </a:r>
                      <a:endParaRPr lang="de-DE" sz="1100" b="1"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a:t>
                      </a:r>
                    </a:p>
                  </a:txBody>
                  <a:tcPr marL="68580" marR="68580" marT="0" marB="0" anchor="ctr"/>
                </a:tc>
                <a:extLst>
                  <a:ext uri="{0D108BD9-81ED-4DB2-BD59-A6C34878D82A}">
                    <a16:rowId xmlns:a16="http://schemas.microsoft.com/office/drawing/2014/main" val="3663783369"/>
                  </a:ext>
                </a:extLst>
              </a:tr>
              <a:tr h="532129">
                <a:tc>
                  <a:txBody>
                    <a:bodyPr/>
                    <a:lstStyle/>
                    <a:p>
                      <a:pPr algn="ctr"/>
                      <a:r>
                        <a:rPr lang="de-DE" sz="1100" dirty="0">
                          <a:effectLst/>
                        </a:rPr>
                        <a:t> </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Infinitus </a:t>
                      </a:r>
                      <a:br>
                        <a:rPr lang="de-DE" sz="1100" dirty="0">
                          <a:effectLst/>
                        </a:rPr>
                      </a:br>
                      <a:r>
                        <a:rPr lang="de-DE" sz="1100" dirty="0">
                          <a:effectLst/>
                        </a:rPr>
                        <a:t>(unbenannte Gefahren und Glas sind bereits mitversichert)</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b="1" dirty="0">
                          <a:effectLst/>
                        </a:rPr>
                        <a:t>12,5 %</a:t>
                      </a:r>
                      <a:endParaRPr lang="de-DE" sz="1100" b="1"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5 Jahre</a:t>
                      </a:r>
                      <a:endParaRPr lang="de-DE" sz="1100" dirty="0">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969749362"/>
                  </a:ext>
                </a:extLst>
              </a:tr>
              <a:tr h="177376">
                <a:tc>
                  <a:txBody>
                    <a:bodyPr/>
                    <a:lstStyle/>
                    <a:p>
                      <a:pPr algn="ctr"/>
                      <a:r>
                        <a:rPr lang="de-DE" sz="1100" dirty="0">
                          <a:effectLst/>
                        </a:rPr>
                        <a:t> </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 </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 </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 </a:t>
                      </a:r>
                      <a:endParaRPr lang="de-DE" sz="1100" dirty="0">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3258145920"/>
                  </a:ext>
                </a:extLst>
              </a:tr>
              <a:tr h="354752">
                <a:tc>
                  <a:txBody>
                    <a:bodyPr/>
                    <a:lstStyle/>
                    <a:p>
                      <a:pPr algn="ctr"/>
                      <a:r>
                        <a:rPr lang="de-DE" sz="1100" dirty="0">
                          <a:effectLst/>
                        </a:rPr>
                        <a:t>Notfallservice</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HuW-Schutzbrief</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b="1" dirty="0">
                          <a:effectLst/>
                          <a:latin typeface="Calibri" panose="020F0502020204030204" pitchFamily="34" charset="0"/>
                          <a:ea typeface="Calibri" panose="020F0502020204030204" pitchFamily="34" charset="0"/>
                        </a:rPr>
                        <a:t>30 € netto </a:t>
                      </a:r>
                      <a:br>
                        <a:rPr lang="de-DE" sz="1100" b="1" dirty="0">
                          <a:effectLst/>
                          <a:latin typeface="Calibri" panose="020F0502020204030204" pitchFamily="34" charset="0"/>
                          <a:ea typeface="Calibri" panose="020F0502020204030204" pitchFamily="34" charset="0"/>
                        </a:rPr>
                      </a:br>
                      <a:r>
                        <a:rPr lang="de-DE" sz="1100" b="1" dirty="0">
                          <a:effectLst/>
                          <a:latin typeface="Calibri" panose="020F0502020204030204" pitchFamily="34" charset="0"/>
                          <a:ea typeface="Calibri" panose="020F0502020204030204" pitchFamily="34" charset="0"/>
                        </a:rPr>
                        <a:t>(35,70 €)</a:t>
                      </a:r>
                    </a:p>
                  </a:txBody>
                  <a:tcPr marL="68580" marR="68580" marT="0" marB="0" anchor="ctr"/>
                </a:tc>
                <a:tc>
                  <a:txBody>
                    <a:bodyPr/>
                    <a:lstStyle/>
                    <a:p>
                      <a:pPr algn="ctr"/>
                      <a:r>
                        <a:rPr lang="de-DE" sz="1100" dirty="0">
                          <a:effectLst/>
                        </a:rPr>
                        <a:t> </a:t>
                      </a:r>
                      <a:endParaRPr lang="de-DE" sz="1100" dirty="0">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372057171"/>
                  </a:ext>
                </a:extLst>
              </a:tr>
              <a:tr h="177376">
                <a:tc>
                  <a:txBody>
                    <a:bodyPr/>
                    <a:lstStyle/>
                    <a:p>
                      <a:pPr algn="ctr"/>
                      <a:r>
                        <a:rPr lang="de-DE" sz="1100" dirty="0">
                          <a:effectLst/>
                        </a:rPr>
                        <a:t> </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 </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 </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 </a:t>
                      </a:r>
                      <a:endParaRPr lang="de-DE" sz="1100" dirty="0">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3751695586"/>
                  </a:ext>
                </a:extLst>
              </a:tr>
              <a:tr h="243119">
                <a:tc>
                  <a:txBody>
                    <a:bodyPr/>
                    <a:lstStyle/>
                    <a:p>
                      <a:pPr algn="ctr"/>
                      <a:r>
                        <a:rPr lang="de-DE" sz="1100" dirty="0">
                          <a:effectLst/>
                        </a:rPr>
                        <a:t>Baustein erneuerbare Energie</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EET</a:t>
                      </a:r>
                      <a:endParaRPr lang="de-DE"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de-DE" sz="1100" dirty="0">
                          <a:effectLst/>
                        </a:rPr>
                        <a:t>Individuell</a:t>
                      </a:r>
                    </a:p>
                  </a:txBody>
                  <a:tcPr marL="68580" marR="68580" marT="0" marB="0" anchor="ctr"/>
                </a:tc>
                <a:tc>
                  <a:txBody>
                    <a:bodyPr/>
                    <a:lstStyle/>
                    <a:p>
                      <a:pPr algn="ctr"/>
                      <a:r>
                        <a:rPr lang="de-DE" sz="1100" dirty="0">
                          <a:effectLst/>
                        </a:rPr>
                        <a:t> </a:t>
                      </a:r>
                      <a:endParaRPr lang="de-DE" sz="1100" dirty="0">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558603752"/>
                  </a:ext>
                </a:extLst>
              </a:tr>
            </a:tbl>
          </a:graphicData>
        </a:graphic>
      </p:graphicFrame>
      <p:sp>
        <p:nvSpPr>
          <p:cNvPr id="4" name="Rechteck 3">
            <a:extLst>
              <a:ext uri="{FF2B5EF4-FFF2-40B4-BE49-F238E27FC236}">
                <a16:creationId xmlns:a16="http://schemas.microsoft.com/office/drawing/2014/main" id="{24884FC3-AE52-4905-92C9-C4CA9C4FB5B5}"/>
              </a:ext>
            </a:extLst>
          </p:cNvPr>
          <p:cNvSpPr/>
          <p:nvPr/>
        </p:nvSpPr>
        <p:spPr>
          <a:xfrm>
            <a:off x="2421774" y="3323153"/>
            <a:ext cx="7348451" cy="2195056"/>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 HINWEIS !!!!!</a:t>
            </a:r>
            <a:br>
              <a:rPr lang="de-DE" dirty="0"/>
            </a:br>
            <a:br>
              <a:rPr lang="de-DE" dirty="0"/>
            </a:br>
            <a:r>
              <a:rPr lang="de-DE" dirty="0"/>
              <a:t>Beginne zum 01.01.2025 </a:t>
            </a:r>
            <a:br>
              <a:rPr lang="de-DE" dirty="0"/>
            </a:br>
            <a:r>
              <a:rPr lang="de-DE" dirty="0"/>
              <a:t>hier kommt der Index 2025 noch oben drauf</a:t>
            </a:r>
            <a:br>
              <a:rPr lang="de-DE" dirty="0"/>
            </a:br>
            <a:r>
              <a:rPr lang="de-DE" dirty="0"/>
              <a:t>dieser würde aber auch bei der AXA nochmals</a:t>
            </a:r>
            <a:br>
              <a:rPr lang="de-DE" dirty="0"/>
            </a:br>
            <a:r>
              <a:rPr lang="de-DE" dirty="0"/>
              <a:t>auf die Anpassungen aufschlagen</a:t>
            </a:r>
          </a:p>
        </p:txBody>
      </p:sp>
    </p:spTree>
    <p:extLst>
      <p:ext uri="{BB962C8B-B14F-4D97-AF65-F5344CB8AC3E}">
        <p14:creationId xmlns:p14="http://schemas.microsoft.com/office/powerpoint/2010/main" val="13603924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7</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AXA – Wohngebäude | ITL Sonderlösung</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Wohngebäude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369357" y="2247681"/>
            <a:ext cx="11343218" cy="4349969"/>
          </a:xfrm>
        </p:spPr>
        <p:txBody>
          <a:bodyPr/>
          <a:lstStyle/>
          <a:p>
            <a:r>
              <a:rPr lang="de-DE" sz="1800" dirty="0">
                <a:effectLst/>
                <a:latin typeface="Calibri" panose="020F0502020204030204" pitchFamily="34" charset="0"/>
                <a:ea typeface="Calibri" panose="020F0502020204030204" pitchFamily="34" charset="0"/>
              </a:rPr>
              <a:t>Annahmerichtlinien:</a:t>
            </a:r>
          </a:p>
          <a:p>
            <a:r>
              <a:rPr lang="de-DE" sz="1800" dirty="0">
                <a:effectLst/>
                <a:latin typeface="Calibri" panose="020F0502020204030204" pitchFamily="34" charset="0"/>
                <a:ea typeface="Calibri" panose="020F0502020204030204" pitchFamily="34" charset="0"/>
              </a:rPr>
              <a:t> </a:t>
            </a:r>
          </a:p>
          <a:p>
            <a:pPr marL="342900" lvl="0" indent="-342900">
              <a:buFont typeface="Arial" panose="020B0604020202020204" pitchFamily="34" charset="0"/>
              <a:buChar char="•"/>
            </a:pPr>
            <a:r>
              <a:rPr lang="de-DE" sz="1800" dirty="0">
                <a:effectLst/>
                <a:latin typeface="Calibri" panose="020F0502020204030204" pitchFamily="34" charset="0"/>
                <a:ea typeface="Times New Roman" panose="02020603050405020304" pitchFamily="18" charset="0"/>
              </a:rPr>
              <a:t>1, 2 oder 3 Familienhaus bis 400 qm (Interlloyd Wohnflächendefinition)</a:t>
            </a:r>
            <a:endParaRPr lang="de-DE" sz="1800" dirty="0">
              <a:latin typeface="Calibri" panose="020F0502020204030204" pitchFamily="34" charset="0"/>
              <a:ea typeface="Times New Roman" panose="02020603050405020304" pitchFamily="18" charset="0"/>
            </a:endParaRPr>
          </a:p>
          <a:p>
            <a:pPr marL="342900" lvl="0" indent="-342900">
              <a:buFont typeface="Arial" panose="020B0604020202020204" pitchFamily="34" charset="0"/>
              <a:buChar char="•"/>
            </a:pPr>
            <a:r>
              <a:rPr lang="de-DE" sz="1800" dirty="0">
                <a:effectLst/>
                <a:latin typeface="Calibri" panose="020F0502020204030204" pitchFamily="34" charset="0"/>
                <a:ea typeface="Times New Roman" panose="02020603050405020304" pitchFamily="18" charset="0"/>
              </a:rPr>
              <a:t>bis Baujahr 1965 oder saniert in den letzten 30 Jahren</a:t>
            </a:r>
            <a:endParaRPr lang="de-DE" sz="1800" dirty="0">
              <a:latin typeface="Calibri" panose="020F0502020204030204" pitchFamily="34" charset="0"/>
              <a:ea typeface="Times New Roman" panose="02020603050405020304" pitchFamily="18" charset="0"/>
            </a:endParaRPr>
          </a:p>
          <a:p>
            <a:pPr marL="342900" lvl="0" indent="-342900">
              <a:buFont typeface="Arial" panose="020B0604020202020204" pitchFamily="34" charset="0"/>
              <a:buChar char="•"/>
            </a:pPr>
            <a:r>
              <a:rPr lang="de-DE" sz="1800" b="1" dirty="0">
                <a:effectLst/>
                <a:latin typeface="Calibri" panose="020F0502020204030204" pitchFamily="34" charset="0"/>
                <a:ea typeface="Times New Roman" panose="02020603050405020304" pitchFamily="18" charset="0"/>
              </a:rPr>
              <a:t>max. 1 Vorschaden bis 1.000 € in 5 Jahren (ggf. individuelle Lösung nach Anfrage)</a:t>
            </a:r>
            <a:endParaRPr lang="de-DE" sz="1800" b="1" dirty="0">
              <a:latin typeface="Calibri" panose="020F0502020204030204" pitchFamily="34" charset="0"/>
              <a:ea typeface="Times New Roman" panose="02020603050405020304" pitchFamily="18" charset="0"/>
            </a:endParaRPr>
          </a:p>
          <a:p>
            <a:pPr marL="342900" lvl="0" indent="-342900">
              <a:buFont typeface="Arial" panose="020B0604020202020204" pitchFamily="34" charset="0"/>
              <a:buChar char="•"/>
            </a:pPr>
            <a:r>
              <a:rPr lang="de-DE" sz="1800" dirty="0">
                <a:effectLst/>
                <a:latin typeface="Calibri" panose="020F0502020204030204" pitchFamily="34" charset="0"/>
                <a:ea typeface="Times New Roman" panose="02020603050405020304" pitchFamily="18" charset="0"/>
              </a:rPr>
              <a:t>kein Denkmalschutz</a:t>
            </a:r>
            <a:endParaRPr lang="de-DE" sz="1800" dirty="0">
              <a:latin typeface="Calibri" panose="020F0502020204030204" pitchFamily="34" charset="0"/>
              <a:ea typeface="Times New Roman" panose="02020603050405020304" pitchFamily="18" charset="0"/>
            </a:endParaRPr>
          </a:p>
          <a:p>
            <a:pPr marL="342900" lvl="0" indent="-342900">
              <a:buFont typeface="Arial" panose="020B0604020202020204" pitchFamily="34" charset="0"/>
              <a:buChar char="•"/>
            </a:pPr>
            <a:r>
              <a:rPr lang="de-DE" sz="1800" dirty="0">
                <a:effectLst/>
                <a:latin typeface="Calibri" panose="020F0502020204030204" pitchFamily="34" charset="0"/>
                <a:ea typeface="Times New Roman" panose="02020603050405020304" pitchFamily="18" charset="0"/>
              </a:rPr>
              <a:t>BAK 1-3</a:t>
            </a:r>
            <a:endParaRPr lang="de-DE" sz="1800" dirty="0">
              <a:latin typeface="Calibri" panose="020F0502020204030204" pitchFamily="34" charset="0"/>
              <a:ea typeface="Times New Roman" panose="02020603050405020304" pitchFamily="18" charset="0"/>
            </a:endParaRPr>
          </a:p>
          <a:p>
            <a:pPr marL="342900" lvl="0" indent="-342900">
              <a:buFont typeface="Arial" panose="020B0604020202020204" pitchFamily="34" charset="0"/>
              <a:buChar char="•"/>
            </a:pPr>
            <a:r>
              <a:rPr lang="de-DE" sz="1800" dirty="0">
                <a:effectLst/>
                <a:latin typeface="Calibri" panose="020F0502020204030204" pitchFamily="34" charset="0"/>
                <a:ea typeface="Times New Roman" panose="02020603050405020304" pitchFamily="18" charset="0"/>
              </a:rPr>
              <a:t>Elementar ZÜRS 1-2 (ohne Schäden in den letzten 10 Jahren)</a:t>
            </a:r>
            <a:endParaRPr lang="de-DE" sz="1800" dirty="0">
              <a:latin typeface="Calibri" panose="020F0502020204030204" pitchFamily="34" charset="0"/>
              <a:ea typeface="Times New Roman" panose="02020603050405020304" pitchFamily="18" charset="0"/>
            </a:endParaRPr>
          </a:p>
          <a:p>
            <a:pPr marL="342900" lvl="0" indent="-342900">
              <a:buFont typeface="Arial" panose="020B0604020202020204" pitchFamily="34" charset="0"/>
              <a:buChar char="•"/>
            </a:pPr>
            <a:r>
              <a:rPr lang="de-DE" sz="1800" dirty="0">
                <a:latin typeface="Calibri" panose="020F0502020204030204" pitchFamily="34" charset="0"/>
                <a:ea typeface="Times New Roman" panose="02020603050405020304" pitchFamily="18" charset="0"/>
              </a:rPr>
              <a:t>n</a:t>
            </a:r>
            <a:r>
              <a:rPr lang="de-DE" sz="1800" dirty="0">
                <a:effectLst/>
                <a:latin typeface="Calibri" panose="020F0502020204030204" pitchFamily="34" charset="0"/>
                <a:ea typeface="Times New Roman" panose="02020603050405020304" pitchFamily="18" charset="0"/>
              </a:rPr>
              <a:t>icht überwiegend Wohnwirtschaftlich genutzt</a:t>
            </a:r>
            <a:endParaRPr lang="de-DE" sz="1800" dirty="0">
              <a:latin typeface="Calibri" panose="020F0502020204030204" pitchFamily="34" charset="0"/>
              <a:ea typeface="Times New Roman" panose="02020603050405020304" pitchFamily="18" charset="0"/>
            </a:endParaRPr>
          </a:p>
          <a:p>
            <a:pPr marL="342900" lvl="0" indent="-342900">
              <a:buFont typeface="Arial" panose="020B0604020202020204" pitchFamily="34" charset="0"/>
              <a:buChar char="•"/>
            </a:pPr>
            <a:r>
              <a:rPr lang="de-DE" sz="1800" dirty="0">
                <a:effectLst/>
                <a:latin typeface="Calibri" panose="020F0502020204030204" pitchFamily="34" charset="0"/>
                <a:ea typeface="Times New Roman" panose="02020603050405020304" pitchFamily="18" charset="0"/>
              </a:rPr>
              <a:t>kein Leerstand</a:t>
            </a:r>
            <a:endParaRPr lang="de-DE" sz="1800" dirty="0">
              <a:effectLst/>
              <a:latin typeface="Calibri" panose="020F0502020204030204" pitchFamily="34" charset="0"/>
              <a:ea typeface="Calibri" panose="020F0502020204030204" pitchFamily="34" charset="0"/>
            </a:endParaRPr>
          </a:p>
          <a:p>
            <a:endParaRPr lang="de-DE" dirty="0"/>
          </a:p>
        </p:txBody>
      </p:sp>
    </p:spTree>
    <p:extLst>
      <p:ext uri="{BB962C8B-B14F-4D97-AF65-F5344CB8AC3E}">
        <p14:creationId xmlns:p14="http://schemas.microsoft.com/office/powerpoint/2010/main" val="29900552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8</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AXA – Wohngebäude | ITL Sonderlösung</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Wohngebäude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369357" y="2247681"/>
            <a:ext cx="11343218" cy="4349969"/>
          </a:xfrm>
        </p:spPr>
        <p:txBody>
          <a:bodyPr/>
          <a:lstStyle/>
          <a:p>
            <a:r>
              <a:rPr lang="de-DE" sz="1800" dirty="0">
                <a:latin typeface="Calibri" panose="020F0502020204030204" pitchFamily="34" charset="0"/>
                <a:ea typeface="Calibri" panose="020F0502020204030204" pitchFamily="34" charset="0"/>
              </a:rPr>
              <a:t>Antrag / </a:t>
            </a:r>
            <a:r>
              <a:rPr lang="de-DE" sz="1800" dirty="0">
                <a:effectLst/>
                <a:latin typeface="Calibri" panose="020F0502020204030204" pitchFamily="34" charset="0"/>
                <a:ea typeface="Calibri" panose="020F0502020204030204" pitchFamily="34" charset="0"/>
              </a:rPr>
              <a:t>Indeckungnahme:</a:t>
            </a:r>
          </a:p>
          <a:p>
            <a:r>
              <a:rPr lang="de-DE" sz="1800" dirty="0">
                <a:effectLst/>
                <a:latin typeface="Calibri" panose="020F0502020204030204" pitchFamily="34" charset="0"/>
                <a:ea typeface="Calibri" panose="020F0502020204030204" pitchFamily="34" charset="0"/>
              </a:rPr>
              <a:t> </a:t>
            </a:r>
          </a:p>
          <a:p>
            <a:pPr marL="285750" lvl="0" indent="-285750">
              <a:buFont typeface="Arial" panose="020B0604020202020204" pitchFamily="34" charset="0"/>
              <a:buChar char="•"/>
            </a:pPr>
            <a:r>
              <a:rPr lang="de-DE" sz="1800" dirty="0">
                <a:effectLst/>
                <a:latin typeface="Calibri" panose="020F0502020204030204" pitchFamily="34" charset="0"/>
                <a:ea typeface="Times New Roman" panose="02020603050405020304" pitchFamily="18" charset="0"/>
              </a:rPr>
              <a:t>Einfacher Deckungsauftrag </a:t>
            </a:r>
          </a:p>
          <a:p>
            <a:pPr marL="742950" lvl="1" indent="-285750">
              <a:buFont typeface="Arial" panose="020B0604020202020204" pitchFamily="34" charset="0"/>
              <a:buChar char="•"/>
            </a:pPr>
            <a:r>
              <a:rPr lang="de-DE" sz="1200" dirty="0">
                <a:effectLst/>
                <a:latin typeface="Calibri" panose="020F0502020204030204" pitchFamily="34" charset="0"/>
                <a:ea typeface="Times New Roman" panose="02020603050405020304" pitchFamily="18" charset="0"/>
              </a:rPr>
              <a:t>z.B</a:t>
            </a:r>
            <a:r>
              <a:rPr lang="de-DE" sz="1200" dirty="0">
                <a:latin typeface="Calibri" panose="020F0502020204030204" pitchFamily="34" charset="0"/>
                <a:ea typeface="Times New Roman" panose="02020603050405020304" pitchFamily="18" charset="0"/>
              </a:rPr>
              <a:t>. SmartAdmin-Deckungsauftrag</a:t>
            </a:r>
            <a:endParaRPr lang="de-DE" sz="1200" dirty="0">
              <a:effectLst/>
              <a:latin typeface="Calibri" panose="020F0502020204030204" pitchFamily="34" charset="0"/>
              <a:ea typeface="Times New Roman" panose="02020603050405020304" pitchFamily="18" charset="0"/>
            </a:endParaRPr>
          </a:p>
          <a:p>
            <a:pPr marL="285750" lvl="0" indent="-285750">
              <a:buFont typeface="Arial" panose="020B0604020202020204" pitchFamily="34" charset="0"/>
              <a:buChar char="•"/>
            </a:pPr>
            <a:r>
              <a:rPr lang="de-DE" sz="1800" dirty="0">
                <a:effectLst/>
                <a:latin typeface="Calibri" panose="020F0502020204030204" pitchFamily="34" charset="0"/>
                <a:ea typeface="Times New Roman" panose="02020603050405020304" pitchFamily="18" charset="0"/>
              </a:rPr>
              <a:t>beizufügen sind:</a:t>
            </a:r>
          </a:p>
          <a:p>
            <a:pPr marL="742950" lvl="1" indent="-285750">
              <a:buFont typeface="Arial" panose="020B0604020202020204" pitchFamily="34" charset="0"/>
              <a:buChar char="•"/>
            </a:pPr>
            <a:r>
              <a:rPr lang="de-DE" sz="1200" dirty="0">
                <a:effectLst/>
                <a:latin typeface="Calibri" panose="020F0502020204030204" pitchFamily="34" charset="0"/>
                <a:ea typeface="Times New Roman" panose="02020603050405020304" pitchFamily="18" charset="0"/>
              </a:rPr>
              <a:t>letzter Nachtrag (Leistungen müssen erkenntlich sein) und Rechnung mit Beitrag 2023 der Axa</a:t>
            </a:r>
            <a:endParaRPr lang="de-DE" sz="1200" dirty="0">
              <a:latin typeface="Calibri" panose="020F0502020204030204" pitchFamily="34" charset="0"/>
              <a:ea typeface="Times New Roman" panose="02020603050405020304" pitchFamily="18" charset="0"/>
            </a:endParaRPr>
          </a:p>
          <a:p>
            <a:pPr marL="742950" lvl="1" indent="-285750">
              <a:buFont typeface="Arial" panose="020B0604020202020204" pitchFamily="34" charset="0"/>
              <a:buChar char="•"/>
            </a:pPr>
            <a:r>
              <a:rPr lang="de-DE" sz="1200" dirty="0">
                <a:effectLst/>
                <a:latin typeface="Calibri" panose="020F0502020204030204" pitchFamily="34" charset="0"/>
                <a:ea typeface="Times New Roman" panose="02020603050405020304" pitchFamily="18" charset="0"/>
              </a:rPr>
              <a:t>ggf. Schadennachweis der Axa </a:t>
            </a:r>
            <a:endParaRPr lang="de-DE" sz="1800" dirty="0">
              <a:effectLst/>
              <a:latin typeface="Calibri" panose="020F0502020204030204" pitchFamily="34" charset="0"/>
              <a:ea typeface="Times New Roman" panose="02020603050405020304" pitchFamily="18" charset="0"/>
            </a:endParaRPr>
          </a:p>
          <a:p>
            <a:pPr marL="285750" indent="-285750">
              <a:buFont typeface="Arial" panose="020B0604020202020204" pitchFamily="34" charset="0"/>
              <a:buChar char="•"/>
            </a:pPr>
            <a:r>
              <a:rPr lang="de-DE" sz="1800" dirty="0">
                <a:effectLst/>
                <a:latin typeface="Calibri" panose="020F0502020204030204" pitchFamily="34" charset="0"/>
                <a:ea typeface="Times New Roman" panose="02020603050405020304" pitchFamily="18" charset="0"/>
              </a:rPr>
              <a:t>Antragseinreichung über </a:t>
            </a:r>
          </a:p>
          <a:p>
            <a:pPr marL="742950" lvl="1" indent="-285750">
              <a:buFont typeface="Arial" panose="020B0604020202020204" pitchFamily="34" charset="0"/>
              <a:buChar char="•"/>
            </a:pPr>
            <a:r>
              <a:rPr lang="de-DE" sz="1200" dirty="0">
                <a:effectLst/>
                <a:latin typeface="Calibri" panose="020F0502020204030204" pitchFamily="34" charset="0"/>
                <a:ea typeface="Times New Roman" panose="02020603050405020304" pitchFamily="18" charset="0"/>
                <a:hlinkClick r:id="rId2"/>
              </a:rPr>
              <a:t>Sven.Inselmann@interlloyd.de</a:t>
            </a:r>
            <a:r>
              <a:rPr lang="de-DE" sz="1200" dirty="0">
                <a:effectLst/>
                <a:latin typeface="Calibri" panose="020F0502020204030204" pitchFamily="34" charset="0"/>
                <a:ea typeface="Times New Roman" panose="02020603050405020304" pitchFamily="18" charset="0"/>
              </a:rPr>
              <a:t> einreichen und </a:t>
            </a:r>
            <a:r>
              <a:rPr lang="de-DE" sz="1200" dirty="0">
                <a:effectLst/>
                <a:latin typeface="Calibri" panose="020F0502020204030204" pitchFamily="34" charset="0"/>
                <a:ea typeface="Times New Roman" panose="02020603050405020304" pitchFamily="18" charset="0"/>
                <a:hlinkClick r:id="rId3"/>
              </a:rPr>
              <a:t>Privatversicherun</a:t>
            </a:r>
            <a:r>
              <a:rPr lang="de-DE" sz="1200" dirty="0">
                <a:latin typeface="Calibri" panose="020F0502020204030204" pitchFamily="34" charset="0"/>
                <a:ea typeface="Times New Roman" panose="02020603050405020304" pitchFamily="18" charset="0"/>
                <a:hlinkClick r:id="rId3"/>
              </a:rPr>
              <a:t>gen@afm-gruppe.de</a:t>
            </a:r>
            <a:r>
              <a:rPr lang="de-DE" sz="1200" dirty="0">
                <a:latin typeface="Calibri" panose="020F0502020204030204" pitchFamily="34" charset="0"/>
                <a:ea typeface="Times New Roman" panose="02020603050405020304" pitchFamily="18" charset="0"/>
              </a:rPr>
              <a:t> in CC </a:t>
            </a:r>
            <a:endParaRPr lang="de-DE" sz="1200" dirty="0">
              <a:effectLst/>
              <a:latin typeface="Calibri" panose="020F0502020204030204" pitchFamily="34" charset="0"/>
              <a:ea typeface="Times New Roman" panose="02020603050405020304" pitchFamily="18" charset="0"/>
            </a:endParaRPr>
          </a:p>
          <a:p>
            <a:pPr marL="285750" lvl="0" indent="-285750">
              <a:buFont typeface="Arial" panose="020B0604020202020204" pitchFamily="34" charset="0"/>
              <a:buChar char="•"/>
            </a:pPr>
            <a:endParaRPr lang="de-DE" sz="1800" dirty="0">
              <a:latin typeface="Calibri" panose="020F0502020204030204" pitchFamily="34" charset="0"/>
              <a:ea typeface="Times New Roman" panose="02020603050405020304" pitchFamily="18" charset="0"/>
            </a:endParaRPr>
          </a:p>
          <a:p>
            <a:pPr marL="285750" lvl="0" indent="-285750">
              <a:buFont typeface="Arial" panose="020B0604020202020204" pitchFamily="34" charset="0"/>
              <a:buChar char="•"/>
            </a:pPr>
            <a:r>
              <a:rPr lang="de-DE" sz="1800" dirty="0">
                <a:effectLst/>
                <a:latin typeface="Calibri" panose="020F0502020204030204" pitchFamily="34" charset="0"/>
                <a:ea typeface="Times New Roman" panose="02020603050405020304" pitchFamily="18" charset="0"/>
              </a:rPr>
              <a:t>außertarifliche SB aus Vorvertrag der AXA werden übernommen –  </a:t>
            </a:r>
            <a:r>
              <a:rPr lang="de-DE" sz="1800" u="sng" dirty="0">
                <a:effectLst/>
                <a:latin typeface="Calibri" panose="020F0502020204030204" pitchFamily="34" charset="0"/>
                <a:ea typeface="Times New Roman" panose="02020603050405020304" pitchFamily="18" charset="0"/>
              </a:rPr>
              <a:t>kein Wegfall</a:t>
            </a:r>
            <a:endParaRPr lang="de-DE" u="sng" dirty="0"/>
          </a:p>
        </p:txBody>
      </p:sp>
    </p:spTree>
    <p:extLst>
      <p:ext uri="{BB962C8B-B14F-4D97-AF65-F5344CB8AC3E}">
        <p14:creationId xmlns:p14="http://schemas.microsoft.com/office/powerpoint/2010/main" val="8911576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9</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AXA – Wohngebäude | ITL Sonderlösung</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cap="none" dirty="0"/>
              <a:t>Update Privat | Wohngebäude - Spezial</a:t>
            </a:r>
            <a:endParaRPr lang="de-DE" dirty="0"/>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369357" y="2247681"/>
            <a:ext cx="10309069" cy="4349969"/>
          </a:xfrm>
        </p:spPr>
        <p:txBody>
          <a:bodyPr/>
          <a:lstStyle/>
          <a:p>
            <a:r>
              <a:rPr lang="de-DE" sz="1800" dirty="0">
                <a:effectLst/>
                <a:latin typeface="Calibri" panose="020F0502020204030204" pitchFamily="34" charset="0"/>
                <a:ea typeface="Calibri" panose="020F0502020204030204" pitchFamily="34" charset="0"/>
              </a:rPr>
              <a:t> </a:t>
            </a:r>
          </a:p>
          <a:p>
            <a:pPr algn="ctr"/>
            <a:endParaRPr lang="de-DE" sz="1800" dirty="0">
              <a:effectLst/>
              <a:latin typeface="Calibri" panose="020F0502020204030204" pitchFamily="34" charset="0"/>
              <a:ea typeface="Calibri" panose="020F0502020204030204" pitchFamily="34" charset="0"/>
            </a:endParaRPr>
          </a:p>
        </p:txBody>
      </p:sp>
      <p:pic>
        <p:nvPicPr>
          <p:cNvPr id="7" name="Grafik 6">
            <a:extLst>
              <a:ext uri="{FF2B5EF4-FFF2-40B4-BE49-F238E27FC236}">
                <a16:creationId xmlns:a16="http://schemas.microsoft.com/office/drawing/2014/main" id="{A57CD0C3-215F-4F64-A304-BB46FA529A32}"/>
              </a:ext>
            </a:extLst>
          </p:cNvPr>
          <p:cNvPicPr/>
          <p:nvPr/>
        </p:nvPicPr>
        <p:blipFill>
          <a:blip r:embed="rId2"/>
          <a:stretch>
            <a:fillRect/>
          </a:stretch>
        </p:blipFill>
        <p:spPr>
          <a:xfrm>
            <a:off x="1022467" y="2483835"/>
            <a:ext cx="5760720" cy="3632660"/>
          </a:xfrm>
          <a:prstGeom prst="rect">
            <a:avLst/>
          </a:prstGeom>
        </p:spPr>
      </p:pic>
      <p:pic>
        <p:nvPicPr>
          <p:cNvPr id="8" name="Grafik 7">
            <a:extLst>
              <a:ext uri="{FF2B5EF4-FFF2-40B4-BE49-F238E27FC236}">
                <a16:creationId xmlns:a16="http://schemas.microsoft.com/office/drawing/2014/main" id="{0C0A684C-642C-489E-84C8-EDBB75045C73}"/>
              </a:ext>
            </a:extLst>
          </p:cNvPr>
          <p:cNvPicPr/>
          <p:nvPr/>
        </p:nvPicPr>
        <p:blipFill>
          <a:blip r:embed="rId3"/>
          <a:stretch>
            <a:fillRect/>
          </a:stretch>
        </p:blipFill>
        <p:spPr>
          <a:xfrm>
            <a:off x="7107823" y="1788787"/>
            <a:ext cx="3873289" cy="4536759"/>
          </a:xfrm>
          <a:prstGeom prst="rect">
            <a:avLst/>
          </a:prstGeom>
        </p:spPr>
      </p:pic>
    </p:spTree>
    <p:extLst>
      <p:ext uri="{BB962C8B-B14F-4D97-AF65-F5344CB8AC3E}">
        <p14:creationId xmlns:p14="http://schemas.microsoft.com/office/powerpoint/2010/main" val="1232613383"/>
      </p:ext>
    </p:extLst>
  </p:cSld>
  <p:clrMapOvr>
    <a:masterClrMapping/>
  </p:clrMapOvr>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2022-04-22 KRG</Template>
  <TotalTime>0</TotalTime>
  <Words>1866</Words>
  <Application>Microsoft Office PowerPoint</Application>
  <PresentationFormat>Breitbild</PresentationFormat>
  <Paragraphs>422</Paragraphs>
  <Slides>28</Slides>
  <Notes>1</Notes>
  <HiddenSlides>0</HiddenSlides>
  <MMClips>0</MMClips>
  <ScaleCrop>false</ScaleCrop>
  <HeadingPairs>
    <vt:vector size="8" baseType="variant">
      <vt:variant>
        <vt:lpstr>Verwendete Schriftarten</vt:lpstr>
      </vt:variant>
      <vt:variant>
        <vt:i4>4</vt:i4>
      </vt:variant>
      <vt:variant>
        <vt:lpstr>Design</vt:lpstr>
      </vt:variant>
      <vt:variant>
        <vt:i4>1</vt:i4>
      </vt:variant>
      <vt:variant>
        <vt:lpstr>Eingebettete OLE-Server</vt:lpstr>
      </vt:variant>
      <vt:variant>
        <vt:i4>1</vt:i4>
      </vt:variant>
      <vt:variant>
        <vt:lpstr>Folientitel</vt:lpstr>
      </vt:variant>
      <vt:variant>
        <vt:i4>28</vt:i4>
      </vt:variant>
    </vt:vector>
  </HeadingPairs>
  <TitlesOfParts>
    <vt:vector size="34" baseType="lpstr">
      <vt:lpstr>Arial</vt:lpstr>
      <vt:lpstr>Calibri</vt:lpstr>
      <vt:lpstr>Symbol</vt:lpstr>
      <vt:lpstr>Wingdings</vt:lpstr>
      <vt:lpstr>Design_afm</vt:lpstr>
      <vt:lpstr>Acrobat Document</vt:lpstr>
      <vt:lpstr>PowerPoint-Präsentation</vt:lpstr>
      <vt:lpstr>Update Privat | Wohngebäude - Spezial</vt:lpstr>
      <vt:lpstr>Update Privat | Wohngebäude - Spezial</vt:lpstr>
      <vt:lpstr>Update Privat | Wohngebäude - Spezial</vt:lpstr>
      <vt:lpstr>Update Privat | Wohngebäude - Spezial</vt:lpstr>
      <vt:lpstr>Update Privat | Wohngebäude - Spezial</vt:lpstr>
      <vt:lpstr>Update Privat | Wohngebäude - Spezial</vt:lpstr>
      <vt:lpstr>Update Privat | Wohngebäude - Spezial</vt:lpstr>
      <vt:lpstr>Update Privat | Wohngebäude - Spezial</vt:lpstr>
      <vt:lpstr>Update Privat | Wohngebäude - Spezial</vt:lpstr>
      <vt:lpstr>Update Privat | Wohngebäude - Spezial</vt:lpstr>
      <vt:lpstr>Update Privat | Wohngebäude - Spezial</vt:lpstr>
      <vt:lpstr>Update Privat | Wohngebäude - Spezial</vt:lpstr>
      <vt:lpstr>Update Privat | Wohngebäude - Spezial</vt:lpstr>
      <vt:lpstr>Update Privat | Wohngebäude - Spezial</vt:lpstr>
      <vt:lpstr>Update Privat | Wohngebäude - Spezial</vt:lpstr>
      <vt:lpstr>Update Privat | Wohngebäude - Spezial</vt:lpstr>
      <vt:lpstr>Update Privat | Wohngebäude - Spezial</vt:lpstr>
      <vt:lpstr>Update Privat | Wohngebäude - Spezial</vt:lpstr>
      <vt:lpstr>Update Privat | Wohngebäude - Spezial</vt:lpstr>
      <vt:lpstr>Update Privat | Wohngebäude - Spezial</vt:lpstr>
      <vt:lpstr>Update Privat | Wohngebäude - Spezial</vt:lpstr>
      <vt:lpstr>Update Privat | Wohngebäude - Spezial</vt:lpstr>
      <vt:lpstr>Update Privat | Wohngebäude - Spezial</vt:lpstr>
      <vt:lpstr>Update Privat | Wohngebäude - Spezial</vt:lpstr>
      <vt:lpstr>Update Privat | Wohngebäude - Spezial</vt:lpstr>
      <vt:lpstr>Update Privat | Wohngebäude - Spezial</vt:lpstr>
      <vt:lpstr>Update Privat | Wohngebäude - Spezial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Ringo Wilken</dc:creator>
  <cp:lastModifiedBy>Kiss, Andreas</cp:lastModifiedBy>
  <cp:revision>679</cp:revision>
  <cp:lastPrinted>2019-08-21T13:01:55Z</cp:lastPrinted>
  <dcterms:created xsi:type="dcterms:W3CDTF">2022-04-08T12:13:21Z</dcterms:created>
  <dcterms:modified xsi:type="dcterms:W3CDTF">2024-04-26T08:07:22Z</dcterms:modified>
</cp:coreProperties>
</file>