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26"/>
  </p:notesMasterIdLst>
  <p:handoutMasterIdLst>
    <p:handoutMasterId r:id="rId27"/>
  </p:handoutMasterIdLst>
  <p:sldIdLst>
    <p:sldId id="367" r:id="rId2"/>
    <p:sldId id="397" r:id="rId3"/>
    <p:sldId id="391" r:id="rId4"/>
    <p:sldId id="463" r:id="rId5"/>
    <p:sldId id="465" r:id="rId6"/>
    <p:sldId id="464" r:id="rId7"/>
    <p:sldId id="412" r:id="rId8"/>
    <p:sldId id="466" r:id="rId9"/>
    <p:sldId id="467" r:id="rId10"/>
    <p:sldId id="468" r:id="rId11"/>
    <p:sldId id="413" r:id="rId12"/>
    <p:sldId id="469" r:id="rId13"/>
    <p:sldId id="418" r:id="rId14"/>
    <p:sldId id="473" r:id="rId15"/>
    <p:sldId id="414" r:id="rId16"/>
    <p:sldId id="470" r:id="rId17"/>
    <p:sldId id="471" r:id="rId18"/>
    <p:sldId id="462" r:id="rId19"/>
    <p:sldId id="474" r:id="rId20"/>
    <p:sldId id="475" r:id="rId21"/>
    <p:sldId id="476" r:id="rId22"/>
    <p:sldId id="477" r:id="rId23"/>
    <p:sldId id="478" r:id="rId24"/>
    <p:sldId id="298" r:id="rId25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FFFF00"/>
    <a:srgbClr val="1D2D4B"/>
    <a:srgbClr val="137C9B"/>
    <a:srgbClr val="EDEDED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5" d="100"/>
          <a:sy n="115" d="100"/>
        </p:scale>
        <p:origin x="120" y="36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27.03.2024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27.03.2024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962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 durch Klicken auf Symbol hinzufügen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 durch Klicken auf Symbol hinzufügen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 durch Klicken auf Symbol hinzufügen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beitsagentur.de/lexikon/haushaltsgemeinschaft" TargetMode="External"/><Relationship Id="rId2" Type="http://schemas.openxmlformats.org/officeDocument/2006/relationships/hyperlink" Target="https://www.arbeitsagentur.de/lexikon/bedarfsgemeinschaft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64067" y="1874977"/>
            <a:ext cx="1147233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sz="4000" kern="0" dirty="0"/>
              <a:t>Neues aus dem Bereich Privatversicherungen</a:t>
            </a:r>
            <a:endParaRPr lang="de-DE" sz="4000" dirty="0"/>
          </a:p>
          <a:p>
            <a:pPr algn="ctr"/>
            <a:endParaRPr lang="de-DE" sz="2800" dirty="0"/>
          </a:p>
          <a:p>
            <a:pPr algn="ctr"/>
            <a:r>
              <a:rPr lang="de-DE" sz="2800" dirty="0"/>
              <a:t>Update Privat | Hausrat</a:t>
            </a:r>
          </a:p>
          <a:p>
            <a:pPr algn="ctr"/>
            <a:r>
              <a:rPr lang="de-DE" sz="2800" dirty="0"/>
              <a:t>Marktausblick</a:t>
            </a:r>
          </a:p>
          <a:p>
            <a:pPr algn="ctr"/>
            <a:endParaRPr lang="de-DE" sz="2800" dirty="0"/>
          </a:p>
          <a:p>
            <a:pPr algn="ctr"/>
            <a:endParaRPr lang="de-DE" sz="2800" dirty="0"/>
          </a:p>
          <a:p>
            <a:pPr algn="ctr"/>
            <a:r>
              <a:rPr lang="de-DE" sz="2000" dirty="0"/>
              <a:t>Referent: Andreas Kiss</a:t>
            </a:r>
          </a:p>
          <a:p>
            <a:pPr algn="ctr"/>
            <a:endParaRPr lang="de-DE" sz="2000" dirty="0"/>
          </a:p>
          <a:p>
            <a:pPr algn="ctr"/>
            <a:endParaRPr lang="de-DE" sz="2000" dirty="0"/>
          </a:p>
          <a:p>
            <a:r>
              <a:rPr lang="de-DE" sz="2000" dirty="0"/>
              <a:t>Hamburg, den 28. März 2024</a:t>
            </a:r>
          </a:p>
        </p:txBody>
      </p:sp>
    </p:spTree>
    <p:extLst>
      <p:ext uri="{BB962C8B-B14F-4D97-AF65-F5344CB8AC3E}">
        <p14:creationId xmlns:p14="http://schemas.microsoft.com/office/powerpoint/2010/main" val="311396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Wohngemeinschaften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89245"/>
            <a:ext cx="11343218" cy="4349969"/>
          </a:xfrm>
        </p:spPr>
        <p:txBody>
          <a:bodyPr/>
          <a:lstStyle/>
          <a:p>
            <a:pPr marL="742950" lvl="1" indent="-28575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Wie gehen Ammerländer, Interlloyd und VHV damit um? </a:t>
            </a:r>
          </a:p>
          <a:p>
            <a:pPr lvl="1"/>
            <a:r>
              <a:rPr lang="de-DE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Ammerländer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de-DE" sz="1200" dirty="0"/>
              <a:t>Ja, versichert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VHV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de-DE" sz="1200" dirty="0"/>
              <a:t>Ja, versichert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Interlloyd – nur die Standardregelungen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de-DE" sz="1200" dirty="0"/>
              <a:t>Für den Infinitus wird gerade geklärt, ob die Best-Leistungsgarantie hier greift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de-DE" sz="1200" dirty="0"/>
              <a:t>Einschätzung der Fachabteilung ja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Allgemein am Markt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de-DE" sz="1200" dirty="0"/>
              <a:t>Nur Standardregelungen über die Erweiterung der Außenversicherung (Ausbildung / unselbständig)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6336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Fahrräder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Einfacher Diebstahl nur über Fahrradklauseln versichert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ohne Nachweise regulieren die Versicherer in der Regel nur noch 150 € pauschal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Abschluss von separaten Fahrradversicherungen</a:t>
            </a:r>
          </a:p>
          <a:p>
            <a:pPr lvl="2"/>
            <a:r>
              <a:rPr lang="de-DE" sz="1200" dirty="0">
                <a:latin typeface="+mn-lt"/>
              </a:rPr>
              <a:t>Bei einer Mehrfach-Versicherung, </a:t>
            </a:r>
          </a:p>
          <a:p>
            <a:pPr lvl="2"/>
            <a:r>
              <a:rPr lang="de-DE" sz="1200" dirty="0">
                <a:latin typeface="+mn-lt"/>
              </a:rPr>
              <a:t>z.B. möglich bei Diebstahl (in Hausrat versichert) - greifen die Fahrradversicherer auf einen Regress bzw. eine Teilung mit dem Hausratversicherer zurück. Es kommt also auch zu einem Hausratschaden trotz eigenständiger Fahrradversicherung.</a:t>
            </a:r>
            <a:endParaRPr lang="de-DE" dirty="0"/>
          </a:p>
          <a:p>
            <a:pPr lvl="1"/>
            <a:r>
              <a:rPr lang="de-DE" sz="1200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4591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Fahrräder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89245"/>
            <a:ext cx="11343218" cy="4349969"/>
          </a:xfrm>
        </p:spPr>
        <p:txBody>
          <a:bodyPr/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Wie gehen Ammerländer, Interlloyd und VHV damit um? </a:t>
            </a:r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11F60FE-F3DA-475D-BB3D-0FBAD21FC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35" y="2632176"/>
            <a:ext cx="8061481" cy="108825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9AFC2F0-9AE8-4363-AE7E-CE3507A83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35" y="3803372"/>
            <a:ext cx="9351553" cy="108950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0A6BDF7-D681-4038-887D-2FB744C12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035" y="4970940"/>
            <a:ext cx="6537481" cy="107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92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lvl="1">
              <a:spcBef>
                <a:spcPct val="50000"/>
              </a:spcBef>
            </a:pPr>
            <a:endParaRPr lang="de-DE" altLang="de-DE" sz="16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Neuerungen am Markt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Balkonkraftwerke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Wallboxen / Kfz-Zubehör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Wohngemeinschaften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Fahrräder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Fachliches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Wertsachen und Abgrenzungen</a:t>
            </a:r>
            <a:endParaRPr lang="de-DE" altLang="de-DE" sz="16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Positionierung der Hauptempfehlungen</a:t>
            </a:r>
            <a:endParaRPr lang="de-DE" altLang="de-DE" sz="1600" dirty="0">
              <a:solidFill>
                <a:schemeClr val="bg1">
                  <a:lumMod val="65000"/>
                </a:schemeClr>
              </a:solidFill>
            </a:endParaRP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>
                <a:solidFill>
                  <a:schemeClr val="bg1">
                    <a:lumMod val="65000"/>
                  </a:schemeClr>
                </a:solidFill>
              </a:rPr>
              <a:t>Prämienvergleich / Leistungsvergleich</a:t>
            </a: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r>
              <a:rPr lang="de-DE" altLang="de-DE" sz="1600" b="1" dirty="0"/>
              <a:t>Hinweis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400" dirty="0"/>
              <a:t>Grundlage sind die Regelungen des GDV nach AKB 2015 – Stand 28.05.2021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433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Wertsachen und Abgrenzung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Was sind eigentlich Wertsachen?</a:t>
            </a:r>
          </a:p>
          <a:p>
            <a:pPr lvl="1"/>
            <a:endParaRPr lang="de-DE" sz="16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F89C17-CD43-4F46-BBF1-1B7960E7F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424" y="2938302"/>
            <a:ext cx="7379768" cy="2457455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DA61FAC-CD56-4F7B-B744-EF0415C466F6}"/>
              </a:ext>
            </a:extLst>
          </p:cNvPr>
          <p:cNvSpPr txBox="1"/>
          <p:nvPr/>
        </p:nvSpPr>
        <p:spPr>
          <a:xfrm>
            <a:off x="8790352" y="2378135"/>
            <a:ext cx="2202405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Wichtig!!!</a:t>
            </a:r>
          </a:p>
          <a:p>
            <a:pPr algn="ctr"/>
            <a:endParaRPr lang="de-DE" sz="1600" dirty="0"/>
          </a:p>
          <a:p>
            <a:pPr algn="ctr"/>
            <a:r>
              <a:rPr lang="de-DE" sz="1600" dirty="0"/>
              <a:t>Eine Armbanduhr der Marke Rolex mit Stahlarmband ohne Edelsteinverzierung mit Wert 15.000 €</a:t>
            </a:r>
          </a:p>
          <a:p>
            <a:pPr algn="ctr"/>
            <a:endParaRPr lang="de-DE" sz="1600" dirty="0"/>
          </a:p>
          <a:p>
            <a:pPr algn="ctr"/>
            <a:r>
              <a:rPr lang="de-DE" sz="1600" dirty="0"/>
              <a:t>ist Hausrat</a:t>
            </a:r>
          </a:p>
          <a:p>
            <a:pPr algn="ctr"/>
            <a:r>
              <a:rPr lang="de-DE" sz="1600" dirty="0"/>
              <a:t>und gilt nicht als Wertsache</a:t>
            </a:r>
          </a:p>
        </p:txBody>
      </p:sp>
    </p:spTree>
    <p:extLst>
      <p:ext uri="{BB962C8B-B14F-4D97-AF65-F5344CB8AC3E}">
        <p14:creationId xmlns:p14="http://schemas.microsoft.com/office/powerpoint/2010/main" val="951527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Fachliches: Wertsachen und Abgrenzung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7398127" cy="4349969"/>
          </a:xfrm>
        </p:spPr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Die Versicherungssumme des Vertrages begrenzt den Wertsachenanteil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Beispiel Vertrag nach Versicherungssumme ´mit VS 50.000 € und Wertsachenanteil bis 20% der VS (=10.000 € 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C1FD207-32B2-4756-8215-1D08DF08C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091" y="3602285"/>
            <a:ext cx="6154738" cy="221841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C268092-9A1A-4F98-A30E-50E5F2162C34}"/>
              </a:ext>
            </a:extLst>
          </p:cNvPr>
          <p:cNvSpPr txBox="1"/>
          <p:nvPr/>
        </p:nvSpPr>
        <p:spPr>
          <a:xfrm>
            <a:off x="8052640" y="2739294"/>
            <a:ext cx="2202405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Wichtig!!!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Maximale Entschädigung Wertsachen wären </a:t>
            </a:r>
            <a:r>
              <a:rPr lang="de-DE" u="sng" dirty="0"/>
              <a:t>dann </a:t>
            </a:r>
            <a:r>
              <a:rPr lang="de-DE" b="1" u="sng" dirty="0"/>
              <a:t>10.000 €</a:t>
            </a:r>
          </a:p>
          <a:p>
            <a:pPr algn="ctr"/>
            <a:endParaRPr lang="de-DE" b="1" dirty="0"/>
          </a:p>
          <a:p>
            <a:pPr algn="ctr"/>
            <a:r>
              <a:rPr lang="de-DE" dirty="0"/>
              <a:t>auch wenn Schmuck im Wert von 20.000 € gestohlen würde </a:t>
            </a:r>
          </a:p>
        </p:txBody>
      </p:sp>
    </p:spTree>
    <p:extLst>
      <p:ext uri="{BB962C8B-B14F-4D97-AF65-F5344CB8AC3E}">
        <p14:creationId xmlns:p14="http://schemas.microsoft.com/office/powerpoint/2010/main" val="3397712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Wertsachen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89245"/>
            <a:ext cx="11343218" cy="4349969"/>
          </a:xfrm>
        </p:spPr>
        <p:txBody>
          <a:bodyPr/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Wie gehen Ammerländer, Interlloyd und VHV damit um? </a:t>
            </a:r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D08B25F-A956-4071-B66F-FDF7DC554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17" y="2619310"/>
            <a:ext cx="8384612" cy="128726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68CA71F-3573-4148-986D-FBCD256BC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17" y="3935249"/>
            <a:ext cx="9879709" cy="132309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C7BA21A2-C97A-4BBA-9A47-ADEF0B8CC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17" y="5295483"/>
            <a:ext cx="6890109" cy="130659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06B3FDAF-1331-4534-A757-3D157EF503D4}"/>
              </a:ext>
            </a:extLst>
          </p:cNvPr>
          <p:cNvSpPr txBox="1"/>
          <p:nvPr/>
        </p:nvSpPr>
        <p:spPr>
          <a:xfrm>
            <a:off x="7955634" y="5428826"/>
            <a:ext cx="254162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Vorteil QM –Modell </a:t>
            </a:r>
            <a:br>
              <a:rPr lang="de-DE" dirty="0"/>
            </a:br>
            <a:r>
              <a:rPr lang="de-DE" dirty="0"/>
              <a:t>keine zusätzliche Begrenzung durch VS</a:t>
            </a:r>
          </a:p>
        </p:txBody>
      </p:sp>
    </p:spTree>
    <p:extLst>
      <p:ext uri="{BB962C8B-B14F-4D97-AF65-F5344CB8AC3E}">
        <p14:creationId xmlns:p14="http://schemas.microsoft.com/office/powerpoint/2010/main" val="908420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lvl="1">
              <a:spcBef>
                <a:spcPct val="50000"/>
              </a:spcBef>
            </a:pPr>
            <a:endParaRPr lang="de-DE" altLang="de-DE" sz="16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Neuerungen am Markt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Balkonkraftwerke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Wallboxen / Kfz-Zubehör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Wohngemeinschaften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Fahrräder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Fachliches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bg1">
                    <a:lumMod val="65000"/>
                  </a:schemeClr>
                </a:solidFill>
              </a:rPr>
              <a:t>Wertsachen und Abgrenzungen</a:t>
            </a:r>
            <a:endParaRPr lang="de-DE" altLang="de-DE" sz="16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>
                <a:solidFill>
                  <a:schemeClr val="tx1"/>
                </a:solidFill>
              </a:rPr>
              <a:t>Positionierung der Hauptempfehlungen</a:t>
            </a:r>
            <a:endParaRPr lang="de-DE" altLang="de-DE" sz="160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Prämienvergleich / Leistungsvergleich</a:t>
            </a: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r>
              <a:rPr lang="de-DE" altLang="de-DE" sz="1600" b="1" dirty="0"/>
              <a:t>Hinweis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400" dirty="0"/>
              <a:t>Grundlage sind die Regelungen des GDV nach AKB 2015 – Stand 28.05.2021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7200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Leistungsvergleich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  <a:p>
            <a:pPr lvl="1"/>
            <a:r>
              <a:rPr lang="de-DE" sz="1600" dirty="0"/>
              <a:t>Was ist Neu </a:t>
            </a:r>
          </a:p>
          <a:p>
            <a:pPr lvl="1"/>
            <a:endParaRPr lang="de-DE" sz="16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Cyber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Smart-Home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Wohngemeinschaften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Differenzdeckungen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sz="1600" dirty="0"/>
              <a:t>Balkonkraftwerke und Wallboxen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sz="1600" dirty="0"/>
          </a:p>
          <a:p>
            <a:pPr lvl="1"/>
            <a:r>
              <a:rPr lang="de-DE" sz="1600" dirty="0"/>
              <a:t>Der neue Vergleich wird in kürze auch im BeraterPortal zur Verfügung stehen </a:t>
            </a:r>
          </a:p>
          <a:p>
            <a:pPr lvl="1"/>
            <a:r>
              <a:rPr lang="de-DE" sz="1600" dirty="0"/>
              <a:t> 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4911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Prämienvergleich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2A4869F-7C3C-4CDC-9BC4-3D4DF1723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282" y="1695766"/>
            <a:ext cx="7855268" cy="37435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1D8D92E-EA66-4778-8283-EBAF6B9D7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282" y="5384558"/>
            <a:ext cx="7855268" cy="919366"/>
          </a:xfrm>
          <a:prstGeom prst="rect">
            <a:avLst/>
          </a:prstGeom>
        </p:spPr>
      </p:pic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2006080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  <a:p>
            <a:r>
              <a:rPr lang="de-DE" sz="1600" dirty="0"/>
              <a:t>Whg 100qm</a:t>
            </a:r>
          </a:p>
          <a:p>
            <a:r>
              <a:rPr lang="de-DE" sz="1600" dirty="0"/>
              <a:t>Hamburg</a:t>
            </a:r>
          </a:p>
          <a:p>
            <a:r>
              <a:rPr lang="de-DE" sz="1600" dirty="0"/>
              <a:t>Fahrrad 2.500 €</a:t>
            </a:r>
          </a:p>
        </p:txBody>
      </p:sp>
    </p:spTree>
    <p:extLst>
      <p:ext uri="{BB962C8B-B14F-4D97-AF65-F5344CB8AC3E}">
        <p14:creationId xmlns:p14="http://schemas.microsoft.com/office/powerpoint/2010/main" val="2738172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47681"/>
            <a:ext cx="11343218" cy="4011803"/>
          </a:xfrm>
        </p:spPr>
        <p:txBody>
          <a:bodyPr/>
          <a:lstStyle/>
          <a:p>
            <a:pPr lvl="1">
              <a:spcBef>
                <a:spcPct val="50000"/>
              </a:spcBef>
            </a:pPr>
            <a:endParaRPr lang="de-DE" altLang="de-DE" sz="16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Neuerungen am Markt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Balkonkraftwerke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Wallboxen / Kfz-Zubehör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Wohngemeinschaften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Fahrräder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Fachliches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Wertsachen und Abgrenzungen</a:t>
            </a:r>
            <a:endParaRPr lang="de-DE" altLang="de-DE" sz="16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dirty="0"/>
              <a:t>Positionierung der Hauptempfehlungen</a:t>
            </a:r>
            <a:endParaRPr lang="de-DE" altLang="de-DE" sz="1600" dirty="0"/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Prämienvergleich </a:t>
            </a:r>
          </a:p>
          <a:p>
            <a:pPr marL="742950" lvl="1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/>
              <a:t>Leistungsvergleich</a:t>
            </a:r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r>
              <a:rPr lang="de-DE" altLang="de-DE" sz="1600" b="1" dirty="0"/>
              <a:t>Hinweis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400" dirty="0"/>
              <a:t>Grundlage sind die Regelungen des GDV nach AKB 2015 – Stand 28.05.2021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961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Prämienvergleich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2006080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  <a:p>
            <a:r>
              <a:rPr lang="de-DE" sz="1600" dirty="0"/>
              <a:t>Whg 100qm</a:t>
            </a:r>
          </a:p>
          <a:p>
            <a:r>
              <a:rPr lang="de-DE" sz="1600" dirty="0"/>
              <a:t>Eutin</a:t>
            </a:r>
          </a:p>
          <a:p>
            <a:r>
              <a:rPr lang="de-DE" sz="1600" dirty="0"/>
              <a:t>Fahrrad 2.500 €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6880681-0825-43E7-A84C-AB7A07910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967" y="1792231"/>
            <a:ext cx="7844989" cy="376885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B2BDC8A-B325-4093-8F73-614E3A5C5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967" y="5512097"/>
            <a:ext cx="7745237" cy="8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11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Prämienvergleich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2006080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  <a:p>
            <a:r>
              <a:rPr lang="de-DE" sz="1600" dirty="0"/>
              <a:t>Whg 100qm</a:t>
            </a:r>
          </a:p>
          <a:p>
            <a:r>
              <a:rPr lang="de-DE" sz="1600" dirty="0"/>
              <a:t>Ingolstadt</a:t>
            </a:r>
          </a:p>
          <a:p>
            <a:r>
              <a:rPr lang="de-DE" sz="1600" dirty="0"/>
              <a:t>Fahrrad 2.500 €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9F06079-8283-45F2-8AB3-A7E34B28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836" y="1792231"/>
            <a:ext cx="7780210" cy="373100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4FED21A-774F-4B5C-86A2-1423550A2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194" y="5513732"/>
            <a:ext cx="7713494" cy="8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79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Prämienvergleich – Was passiert bei höheren VS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2006080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  <a:p>
            <a:r>
              <a:rPr lang="de-DE" sz="1600" dirty="0"/>
              <a:t>Whg 100qm</a:t>
            </a:r>
          </a:p>
          <a:p>
            <a:r>
              <a:rPr lang="de-DE" sz="1600" dirty="0"/>
              <a:t>VS 100.000</a:t>
            </a:r>
          </a:p>
          <a:p>
            <a:r>
              <a:rPr lang="de-DE" sz="1600" dirty="0"/>
              <a:t>Ingolstadt</a:t>
            </a:r>
          </a:p>
          <a:p>
            <a:r>
              <a:rPr lang="de-DE" sz="1600" dirty="0"/>
              <a:t>Fahrrad 2.500 €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6DCD6E7-D5DB-4D3F-877A-D6BD52AA8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072" y="2247681"/>
            <a:ext cx="8211735" cy="269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76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Prämienvergleich und Bewertung – unser Fazit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3211A85-FAE4-4436-85AA-C31ACEF4FEEA}"/>
              </a:ext>
            </a:extLst>
          </p:cNvPr>
          <p:cNvSpPr txBox="1">
            <a:spLocks/>
          </p:cNvSpPr>
          <p:nvPr/>
        </p:nvSpPr>
        <p:spPr>
          <a:xfrm>
            <a:off x="721211" y="2247681"/>
            <a:ext cx="10168462" cy="394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dirty="0"/>
              <a:t>Die Ammerländer </a:t>
            </a:r>
          </a:p>
          <a:p>
            <a:r>
              <a:rPr lang="de-DE" sz="1200" dirty="0"/>
              <a:t>Vorteil   :  Ist bei geringen VS sehr preiswert</a:t>
            </a:r>
          </a:p>
          <a:p>
            <a:r>
              <a:rPr lang="de-DE" sz="1200" dirty="0"/>
              <a:t>Nachteil:  Ist die meisten Leistungen gerade Kostenpositionen sind in Abhängigkeit der VS</a:t>
            </a:r>
          </a:p>
          <a:p>
            <a:pPr marL="457200" lvl="1" indent="0">
              <a:buNone/>
            </a:pPr>
            <a:r>
              <a:rPr lang="de-DE" sz="1200" dirty="0"/>
              <a:t>           Sehr strikte Regulierung und Vorschriften</a:t>
            </a:r>
            <a:endParaRPr lang="de-DE" sz="1600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Die Interlloyd </a:t>
            </a:r>
          </a:p>
          <a:p>
            <a:r>
              <a:rPr lang="de-DE" sz="1200" dirty="0"/>
              <a:t>Vorteil  :  Pauschalen Versicherungssummen 300.000 oder unbegrenzter VS</a:t>
            </a:r>
          </a:p>
          <a:p>
            <a:pPr marL="457200" lvl="1" indent="0">
              <a:buNone/>
            </a:pPr>
            <a:r>
              <a:rPr lang="de-DE" sz="1200" dirty="0"/>
              <a:t>          Viele Sonderlösungen möglich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Die VHV</a:t>
            </a:r>
            <a:endParaRPr lang="de-DE" sz="1200" dirty="0"/>
          </a:p>
          <a:p>
            <a:r>
              <a:rPr lang="de-DE" sz="1200" dirty="0"/>
              <a:t>Vorteil :  Pauschale Einschluss Fahrrad bis 15.000 € für 10 €  </a:t>
            </a:r>
          </a:p>
          <a:p>
            <a:pPr marL="0" indent="0">
              <a:buNone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30350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>
              <a:spcBef>
                <a:spcPct val="0"/>
              </a:spcBef>
            </a:pPr>
            <a:r>
              <a:rPr lang="de-DE" altLang="de-DE" dirty="0"/>
              <a:t>Danke für ihre Aufmerksamkeit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3C4072-EF1F-447C-9819-6293A058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341" y="2282691"/>
            <a:ext cx="7761317" cy="3078378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56345C5B-3C74-4C8C-9689-554261618CD9}"/>
              </a:ext>
            </a:extLst>
          </p:cNvPr>
          <p:cNvSpPr txBox="1">
            <a:spLocks/>
          </p:cNvSpPr>
          <p:nvPr/>
        </p:nvSpPr>
        <p:spPr>
          <a:xfrm>
            <a:off x="364584" y="5501025"/>
            <a:ext cx="11347991" cy="3956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rgbClr val="137C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dirty="0"/>
              <a:t>Wir wünschen ihnen erholsame Ostertage </a:t>
            </a:r>
          </a:p>
        </p:txBody>
      </p:sp>
    </p:spTree>
    <p:extLst>
      <p:ext uri="{BB962C8B-B14F-4D97-AF65-F5344CB8AC3E}">
        <p14:creationId xmlns:p14="http://schemas.microsoft.com/office/powerpoint/2010/main" val="181535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Balkonkraftwerke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Balkonkraftwerke gehören grundsätzlich lt. Bedingungen nicht zu den versicherten Sachen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E5CCADC-D536-422B-9900-09149950F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504" y="3002432"/>
            <a:ext cx="6876791" cy="30389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529AAE7-5CD2-4817-AB5E-39CA44D7E216}"/>
              </a:ext>
            </a:extLst>
          </p:cNvPr>
          <p:cNvSpPr txBox="1">
            <a:spLocks/>
          </p:cNvSpPr>
          <p:nvPr/>
        </p:nvSpPr>
        <p:spPr>
          <a:xfrm>
            <a:off x="8918171" y="2247681"/>
            <a:ext cx="2363528" cy="33447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r>
              <a:rPr lang="de-DE" altLang="de-DE" sz="1100" b="1" dirty="0"/>
              <a:t>Exemplarisch Auszug ITL 2021 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100" dirty="0"/>
              <a:t>Grundlage sind auch hier die Musterbedingungen des GDV gewesen 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100" dirty="0"/>
              <a:t>auch die neusten Musterbedingungen des GDV nach AVB 2022 sehen hier keine Erweiterung vor.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de-DE" altLang="de-DE" sz="11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100" dirty="0"/>
              <a:t>Daher müssen Balkonkraftwerke als eigenständige Position in den BB aufgeführt werden </a:t>
            </a:r>
          </a:p>
        </p:txBody>
      </p:sp>
    </p:spTree>
    <p:extLst>
      <p:ext uri="{BB962C8B-B14F-4D97-AF65-F5344CB8AC3E}">
        <p14:creationId xmlns:p14="http://schemas.microsoft.com/office/powerpoint/2010/main" val="279737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Balkonkraftwerke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Wie gehen Ammerländer, Interlloyd und VHV damit um?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FAC56591-224C-4F74-B687-025B45AFE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305" y="3824466"/>
            <a:ext cx="9839560" cy="77360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4091213E-77B9-4E82-A0E4-CAD193DCC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306" y="4763119"/>
            <a:ext cx="6905168" cy="790403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150054FF-FA0C-4972-9A10-D647A2AC5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305" y="2918034"/>
            <a:ext cx="8318331" cy="74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36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Wallboxen und Kfz-Zubehör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Wallboxen und Kfz gehören grundsätzlich lt. Bedingungen zu den “nicht versicherten“ Sachen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529AAE7-5CD2-4817-AB5E-39CA44D7E216}"/>
              </a:ext>
            </a:extLst>
          </p:cNvPr>
          <p:cNvSpPr txBox="1">
            <a:spLocks/>
          </p:cNvSpPr>
          <p:nvPr/>
        </p:nvSpPr>
        <p:spPr>
          <a:xfrm>
            <a:off x="8918171" y="2247681"/>
            <a:ext cx="2363528" cy="33447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endParaRPr lang="de-DE" altLang="de-DE" sz="1600" dirty="0"/>
          </a:p>
          <a:p>
            <a:pPr>
              <a:spcBef>
                <a:spcPct val="50000"/>
              </a:spcBef>
            </a:pPr>
            <a:r>
              <a:rPr lang="de-DE" altLang="de-DE" sz="1100" b="1" dirty="0"/>
              <a:t>Exemplarisch Auszug ITL 2021 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100" dirty="0"/>
              <a:t>Grundlage sind auch hier die Musterbedingungen des GDV gewesen 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100" dirty="0"/>
              <a:t>auch die neusten Musterbedingungen des GDV nach AVB 2022 sehen hier keine Erweiterung vor.</a:t>
            </a:r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endParaRPr lang="de-DE" altLang="de-DE" sz="1100" dirty="0"/>
          </a:p>
          <a:p>
            <a:pPr marL="285750" indent="-28575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de-DE" altLang="de-DE" sz="1100" dirty="0"/>
              <a:t>daher müssen Kfz-Teile, Zubehör oder Wallboxen als eigenständige Position in den BB aufgeführt werden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04B3DC0-955E-412A-B375-2EBAD8953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162" y="2967328"/>
            <a:ext cx="7618009" cy="26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83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Wallboxen und Kfz-Zubehör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7" y="2289245"/>
            <a:ext cx="11343218" cy="4349969"/>
          </a:xfrm>
        </p:spPr>
        <p:txBody>
          <a:bodyPr/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/>
              <a:t>Wie gehen Ammerländer, Interlloyd und VHV damit um? </a:t>
            </a:r>
          </a:p>
          <a:p>
            <a:pPr lvl="1"/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5A422DA-DF78-404C-B016-E102722D0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69" y="3869471"/>
            <a:ext cx="8654476" cy="118951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88C948B-CFFB-4948-948E-DF1C53DF2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669" y="2603829"/>
            <a:ext cx="7407568" cy="1214104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456A1A0-91D5-446D-8848-C51858C9E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669" y="5172379"/>
            <a:ext cx="6044280" cy="118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12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Wohngemeinschaften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Entscheidend ist die Ausgangssituation !!!!!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Besteht Versicherungsschutz über den elterlichen Vertrag oder ist ein separater Vertrag nötig????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Das heißt im Klartext handelt es sich um eine echte WG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Was isst eigentlich eine WG?</a:t>
            </a:r>
          </a:p>
          <a:p>
            <a:pPr lvl="1"/>
            <a:endParaRPr lang="de-DE" dirty="0"/>
          </a:p>
          <a:p>
            <a:pPr lvl="2"/>
            <a:r>
              <a:rPr lang="de-DE" dirty="0"/>
              <a:t>Wer sich Wohnraum mit anderen Personen teilt, mit ihnen aber nicht verwandt oder verschwägert ist, lebt in einer Wohngemeinschaft.</a:t>
            </a:r>
            <a:br>
              <a:rPr lang="de-DE" dirty="0"/>
            </a:br>
            <a:r>
              <a:rPr lang="de-DE" dirty="0"/>
              <a:t>Eine Wohngemeinschaft ist weder eine </a:t>
            </a:r>
            <a:r>
              <a:rPr lang="de-DE" dirty="0">
                <a:hlinkClick r:id="rId2" tooltip="Begriffserklärung: Bedarfsgemeinschaft"/>
              </a:rPr>
              <a:t>Bedarfsgemeinschaft</a:t>
            </a:r>
            <a:r>
              <a:rPr lang="de-DE" dirty="0"/>
              <a:t> noch eine </a:t>
            </a:r>
            <a:r>
              <a:rPr lang="de-DE" dirty="0">
                <a:hlinkClick r:id="rId3" tooltip="Begriffserklärung: Haushaltsgemeinschaft"/>
              </a:rPr>
              <a:t>Haushaltsgemeinschaft</a:t>
            </a:r>
            <a:r>
              <a:rPr lang="de-DE" dirty="0"/>
              <a:t>.</a:t>
            </a:r>
          </a:p>
          <a:p>
            <a:pPr lvl="1"/>
            <a:endParaRPr lang="de-DE" sz="1200" dirty="0"/>
          </a:p>
          <a:p>
            <a:pPr lvl="2"/>
            <a:r>
              <a:rPr lang="de-DE" dirty="0"/>
              <a:t>Wohngemeinschaft (kurz WG) bezeichnet </a:t>
            </a:r>
            <a:r>
              <a:rPr lang="de-DE" b="1" dirty="0"/>
              <a:t>eine Wohnform, in der sich mehrere unabhängige Mietpersonen eine Wohnung teilen</a:t>
            </a:r>
            <a:r>
              <a:rPr lang="de-DE" dirty="0"/>
              <a:t>. Jeder Mietperson hat sein / ihr eigenes möbliertes Zimmer. Allgemeine Räume wie Badezimmer, Küche und ggf. Wohnzimmer werden gemeinsam genutzt.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480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Wohngemeinschaften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Bei einer WG besteht die Problematik darin, das oft nur der Hauptmieter einen Hausratvertrag abgeschlossen hat. Nicht aber die Gemeinschaft und die Zimmer dann vom Hauptmieter nur untervermietet werden.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lvl="1"/>
            <a:r>
              <a:rPr lang="de-DE" dirty="0"/>
              <a:t>	Die Bedingungen kennen hier sogar einen expliziten Ausschluss</a:t>
            </a:r>
          </a:p>
          <a:p>
            <a:pPr lvl="1"/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E7E7039-0B1C-443D-895B-1A5D67F3C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805" y="3508330"/>
            <a:ext cx="3981450" cy="69532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FD18179-10D4-4237-BE7B-5F3450D6C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805" y="4203655"/>
            <a:ext cx="9620250" cy="5619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AE4EF30-6E6E-4E87-9EEA-1C46449A2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805" y="4880537"/>
            <a:ext cx="3267075" cy="5334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918BBC8-5A9C-4923-893E-E9EA853075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767" y="5318946"/>
            <a:ext cx="94583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7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Neuerungen am Markt: Wohngemeinschaften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Eine häufige Situation ist aber oftmals, das Kinder des VN sich noch in der Ausbildung befinden und sich ein Zimmer nehmen oder in einer WG sich einquartieren.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/>
              <a:t>Hier greift meist noch eine Klausel der elterlichen Hausrat und es wird kein eigener Vertrag benötigt.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cap="none" dirty="0"/>
              <a:t>Update Privat | Hausrat - Marktausblick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1E3EF8D-E85B-4324-9631-575186E12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085" y="3962491"/>
            <a:ext cx="8161107" cy="190469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C1713D-C99C-4C4A-978C-3C679EBF9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957" y="3598679"/>
            <a:ext cx="6168992" cy="363812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3D3E4E8-CA93-4A7B-8525-E3272F9FAA73}"/>
              </a:ext>
            </a:extLst>
          </p:cNvPr>
          <p:cNvSpPr txBox="1"/>
          <p:nvPr/>
        </p:nvSpPr>
        <p:spPr>
          <a:xfrm>
            <a:off x="9404576" y="3009439"/>
            <a:ext cx="2094807" cy="2831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Wichtig!!!</a:t>
            </a:r>
          </a:p>
          <a:p>
            <a:pPr algn="ctr"/>
            <a:r>
              <a:rPr lang="de-DE" sz="1600" dirty="0"/>
              <a:t>Es gelten die Summen- Begrenzungen der Außenversicherung explizit für Wertsachen.</a:t>
            </a:r>
            <a:br>
              <a:rPr lang="de-DE" sz="1600" dirty="0"/>
            </a:br>
            <a:r>
              <a:rPr lang="de-DE" sz="1600" dirty="0"/>
              <a:t>Die zeitliche Befristung von XX Monaten wird hier nur aufgehoben</a:t>
            </a:r>
          </a:p>
        </p:txBody>
      </p:sp>
    </p:spTree>
    <p:extLst>
      <p:ext uri="{BB962C8B-B14F-4D97-AF65-F5344CB8AC3E}">
        <p14:creationId xmlns:p14="http://schemas.microsoft.com/office/powerpoint/2010/main" val="719221346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1065</Words>
  <Application>Microsoft Office PowerPoint</Application>
  <PresentationFormat>Breitbild</PresentationFormat>
  <Paragraphs>285</Paragraphs>
  <Slides>24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</vt:lpstr>
      <vt:lpstr>Calibri</vt:lpstr>
      <vt:lpstr>Symbol</vt:lpstr>
      <vt:lpstr>Wingdings</vt:lpstr>
      <vt:lpstr>Design_afm</vt:lpstr>
      <vt:lpstr>PowerPoint-Präsentation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  <vt:lpstr>Update Privat | Hausrat - Marktausblick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Kiss, Andreas</cp:lastModifiedBy>
  <cp:revision>577</cp:revision>
  <cp:lastPrinted>2019-08-21T13:01:55Z</cp:lastPrinted>
  <dcterms:created xsi:type="dcterms:W3CDTF">2022-04-08T12:13:21Z</dcterms:created>
  <dcterms:modified xsi:type="dcterms:W3CDTF">2024-03-27T16:38:55Z</dcterms:modified>
</cp:coreProperties>
</file>