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 id="2147483819" r:id="rId2"/>
    <p:sldMasterId id="2147483846" r:id="rId3"/>
    <p:sldMasterId id="2147483873" r:id="rId4"/>
  </p:sldMasterIdLst>
  <p:notesMasterIdLst>
    <p:notesMasterId r:id="rId33"/>
  </p:notesMasterIdLst>
  <p:handoutMasterIdLst>
    <p:handoutMasterId r:id="rId34"/>
  </p:handoutMasterIdLst>
  <p:sldIdLst>
    <p:sldId id="257" r:id="rId5"/>
    <p:sldId id="258" r:id="rId6"/>
    <p:sldId id="264" r:id="rId7"/>
    <p:sldId id="263" r:id="rId8"/>
    <p:sldId id="281" r:id="rId9"/>
    <p:sldId id="280" r:id="rId10"/>
    <p:sldId id="282" r:id="rId11"/>
    <p:sldId id="278" r:id="rId12"/>
    <p:sldId id="283" r:id="rId13"/>
    <p:sldId id="279" r:id="rId14"/>
    <p:sldId id="259" r:id="rId15"/>
    <p:sldId id="260" r:id="rId16"/>
    <p:sldId id="261" r:id="rId17"/>
    <p:sldId id="262" r:id="rId18"/>
    <p:sldId id="265" r:id="rId19"/>
    <p:sldId id="266" r:id="rId20"/>
    <p:sldId id="267" r:id="rId21"/>
    <p:sldId id="268" r:id="rId22"/>
    <p:sldId id="284" r:id="rId23"/>
    <p:sldId id="269" r:id="rId24"/>
    <p:sldId id="270" r:id="rId25"/>
    <p:sldId id="271" r:id="rId26"/>
    <p:sldId id="272" r:id="rId27"/>
    <p:sldId id="273" r:id="rId28"/>
    <p:sldId id="274" r:id="rId29"/>
    <p:sldId id="277" r:id="rId30"/>
    <p:sldId id="275" r:id="rId31"/>
    <p:sldId id="276" r:id="rId32"/>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870" autoAdjust="0"/>
  </p:normalViewPr>
  <p:slideViewPr>
    <p:cSldViewPr snapToGrid="0" showGuides="1">
      <p:cViewPr varScale="1">
        <p:scale>
          <a:sx n="119" d="100"/>
          <a:sy n="119" d="100"/>
        </p:scale>
        <p:origin x="96" y="52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26.03.2024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26.03.2024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064DFCE-467C-4221-803F-DB69528C3C52}" type="slidenum">
              <a:rPr lang="de-DE" smtClean="0">
                <a:solidFill>
                  <a:prstClr val="black"/>
                </a:solidFill>
              </a:rPr>
              <a:pPr>
                <a:defRPr/>
              </a:pPr>
              <a:t>4</a:t>
            </a:fld>
            <a:endParaRPr lang="de-DE">
              <a:solidFill>
                <a:prstClr val="black"/>
              </a:solidFill>
            </a:endParaRPr>
          </a:p>
        </p:txBody>
      </p:sp>
    </p:spTree>
    <p:extLst>
      <p:ext uri="{BB962C8B-B14F-4D97-AF65-F5344CB8AC3E}">
        <p14:creationId xmlns:p14="http://schemas.microsoft.com/office/powerpoint/2010/main" val="8223910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12.emf"/></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14.emf"/></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6.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8.emf"/></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7.e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9.emf"/></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14.emf"/></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5.jpeg"/><Relationship Id="rId1" Type="http://schemas.openxmlformats.org/officeDocument/2006/relationships/slideMaster" Target="../slideMasters/slideMaster3.xml"/><Relationship Id="rId4" Type="http://schemas.openxmlformats.org/officeDocument/2006/relationships/image" Target="../media/image16.emf"/></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18.emf"/></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2513794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103704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349606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360085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110461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181255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3124732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308376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314553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926218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346174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138058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296534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89462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302477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86154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392097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76499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2693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110922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976506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10871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25032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37340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47724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81799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98839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36986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31355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5188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56194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121906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40079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0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1072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479085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23161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1946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99296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5772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32838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86015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5826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9090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36063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920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223751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3304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85181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2263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446283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Tree>
    <p:extLst>
      <p:ext uri="{BB962C8B-B14F-4D97-AF65-F5344CB8AC3E}">
        <p14:creationId xmlns:p14="http://schemas.microsoft.com/office/powerpoint/2010/main" val="13807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28013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a:t>Bild</a:t>
            </a:r>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259046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114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81064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546985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30520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15503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975232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Tree>
    <p:extLst>
      <p:ext uri="{BB962C8B-B14F-4D97-AF65-F5344CB8AC3E}">
        <p14:creationId xmlns:p14="http://schemas.microsoft.com/office/powerpoint/2010/main" val="3343724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09">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TEXT - Standar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8EABC81-5ACB-4532-81EB-AB290F291120}"/>
              </a:ext>
            </a:extLst>
          </p:cNvPr>
          <p:cNvSpPr>
            <a:spLocks noGrp="1"/>
          </p:cNvSpPr>
          <p:nvPr>
            <p:ph type="title" hasCustomPrompt="1"/>
          </p:nvPr>
        </p:nvSpPr>
        <p:spPr>
          <a:xfrm>
            <a:off x="451152" y="456781"/>
            <a:ext cx="11289696" cy="1143397"/>
          </a:xfrm>
          <a:prstGeom prst="rect">
            <a:avLst/>
          </a:prstGeom>
        </p:spPr>
        <p:txBody>
          <a:bodyPr anchor="t"/>
          <a:lstStyle>
            <a:lvl1pPr>
              <a:defRPr sz="3136">
                <a:latin typeface="+mj-lt"/>
              </a:defRPr>
            </a:lvl1pPr>
          </a:lstStyle>
          <a:p>
            <a:r>
              <a:rPr lang="de-DE" dirty="0"/>
              <a:t>Titel durch Klicken bearbeiten</a:t>
            </a:r>
            <a:endParaRPr lang="de-AT" dirty="0"/>
          </a:p>
        </p:txBody>
      </p:sp>
      <p:sp>
        <p:nvSpPr>
          <p:cNvPr id="12" name="Textplatzhalter 6">
            <a:extLst>
              <a:ext uri="{FF2B5EF4-FFF2-40B4-BE49-F238E27FC236}">
                <a16:creationId xmlns:a16="http://schemas.microsoft.com/office/drawing/2014/main" xmlns="" id="{9AD9F09F-4E53-4F70-8135-6B34A9B4FE4F}"/>
              </a:ext>
            </a:extLst>
          </p:cNvPr>
          <p:cNvSpPr>
            <a:spLocks noGrp="1"/>
          </p:cNvSpPr>
          <p:nvPr>
            <p:ph type="body" sz="quarter" idx="10" hasCustomPrompt="1"/>
          </p:nvPr>
        </p:nvSpPr>
        <p:spPr>
          <a:xfrm>
            <a:off x="451343" y="1828696"/>
            <a:ext cx="7451599" cy="4343538"/>
          </a:xfrm>
          <a:prstGeom prst="rect">
            <a:avLst/>
          </a:prstGeom>
        </p:spPr>
        <p:txBody>
          <a:bodyPr/>
          <a:lstStyle>
            <a:lvl1pPr marL="0" indent="0">
              <a:spcBef>
                <a:spcPts val="392"/>
              </a:spcBef>
              <a:spcAft>
                <a:spcPts val="392"/>
              </a:spcAft>
              <a:buNone/>
              <a:defRPr>
                <a:latin typeface="+mn-lt"/>
              </a:defRPr>
            </a:lvl1pPr>
            <a:lvl2pPr marL="211680" indent="0">
              <a:buNone/>
              <a:defRPr>
                <a:latin typeface="+mn-lt"/>
              </a:defRPr>
            </a:lvl2pPr>
            <a:lvl3pPr marL="423360" indent="0">
              <a:buNone/>
              <a:defRPr>
                <a:latin typeface="+mn-lt"/>
              </a:defRPr>
            </a:lvl3pPr>
            <a:lvl4pPr marL="635040" indent="0">
              <a:buNone/>
              <a:defRPr>
                <a:latin typeface="+mn-lt"/>
              </a:defRPr>
            </a:lvl4pPr>
            <a:lvl5pPr marL="846720" indent="0">
              <a:buNone/>
              <a:defRPr>
                <a:latin typeface="+mn-lt"/>
              </a:defRPr>
            </a:lvl5pPr>
          </a:lstStyle>
          <a:p>
            <a:pPr lvl="0"/>
            <a:r>
              <a:rPr lang="de-DE" dirty="0"/>
              <a:t>Text durch Klicken bearbeiten</a:t>
            </a:r>
            <a:endParaRPr lang="de-AT" dirty="0"/>
          </a:p>
        </p:txBody>
      </p:sp>
      <p:sp>
        <p:nvSpPr>
          <p:cNvPr id="7" name="Datumsplatzhalter 6">
            <a:extLst>
              <a:ext uri="{FF2B5EF4-FFF2-40B4-BE49-F238E27FC236}">
                <a16:creationId xmlns:a16="http://schemas.microsoft.com/office/drawing/2014/main" xmlns="" id="{3F09E9AE-C66C-4D56-85F5-7BFD2E2FE351}"/>
              </a:ext>
            </a:extLst>
          </p:cNvPr>
          <p:cNvSpPr>
            <a:spLocks noGrp="1"/>
          </p:cNvSpPr>
          <p:nvPr>
            <p:ph type="dt" sz="half" idx="11"/>
          </p:nvPr>
        </p:nvSpPr>
        <p:spPr>
          <a:xfrm>
            <a:off x="5700096" y="6470528"/>
            <a:ext cx="790252" cy="117508"/>
          </a:xfrm>
          <a:prstGeom prst="rect">
            <a:avLst/>
          </a:prstGeom>
        </p:spPr>
        <p:txBody>
          <a:bodyPr/>
          <a:lstStyle/>
          <a:p>
            <a:fld id="{57EAF43A-9C5B-429A-971F-77AE924073CE}" type="datetime1">
              <a:rPr lang="de-DE" smtClean="0">
                <a:solidFill>
                  <a:srgbClr val="000000"/>
                </a:solidFill>
              </a:rPr>
              <a:pPr/>
              <a:t>26.03.2024</a:t>
            </a:fld>
            <a:endParaRPr lang="de-AT" dirty="0">
              <a:solidFill>
                <a:srgbClr val="000000"/>
              </a:solidFill>
            </a:endParaRPr>
          </a:p>
        </p:txBody>
      </p:sp>
      <p:sp>
        <p:nvSpPr>
          <p:cNvPr id="9" name="Fußzeilenplatzhalter 8">
            <a:extLst>
              <a:ext uri="{FF2B5EF4-FFF2-40B4-BE49-F238E27FC236}">
                <a16:creationId xmlns:a16="http://schemas.microsoft.com/office/drawing/2014/main" xmlns="" id="{4666A476-6B5A-4CE8-A4BF-4FEE3F197D25}"/>
              </a:ext>
            </a:extLst>
          </p:cNvPr>
          <p:cNvSpPr>
            <a:spLocks noGrp="1"/>
          </p:cNvSpPr>
          <p:nvPr>
            <p:ph type="ftr" sz="quarter" idx="12"/>
          </p:nvPr>
        </p:nvSpPr>
        <p:spPr>
          <a:xfrm>
            <a:off x="678228" y="6470527"/>
            <a:ext cx="4063055" cy="117509"/>
          </a:xfrm>
          <a:prstGeom prst="rect">
            <a:avLst/>
          </a:prstGeom>
        </p:spPr>
        <p:txBody>
          <a:bodyPr/>
          <a:lstStyle>
            <a:lvl1pPr>
              <a:defRPr/>
            </a:lvl1pPr>
          </a:lstStyle>
          <a:p>
            <a:r>
              <a:rPr lang="de-AT" dirty="0">
                <a:solidFill>
                  <a:srgbClr val="000000"/>
                </a:solidFill>
              </a:rPr>
              <a:t>Helvetia </a:t>
            </a:r>
            <a:r>
              <a:rPr lang="de-AT" dirty="0" err="1">
                <a:solidFill>
                  <a:srgbClr val="000000"/>
                </a:solidFill>
              </a:rPr>
              <a:t>WorkLife</a:t>
            </a:r>
            <a:r>
              <a:rPr lang="de-AT" dirty="0">
                <a:solidFill>
                  <a:srgbClr val="000000"/>
                </a:solidFill>
              </a:rPr>
              <a:t> </a:t>
            </a:r>
            <a:r>
              <a:rPr lang="de-AT" dirty="0" err="1">
                <a:solidFill>
                  <a:srgbClr val="000000"/>
                </a:solidFill>
              </a:rPr>
              <a:t>Direct</a:t>
            </a:r>
            <a:r>
              <a:rPr lang="de-AT" dirty="0">
                <a:solidFill>
                  <a:srgbClr val="000000"/>
                </a:solidFill>
              </a:rPr>
              <a:t> - Arbeitnehmerpräsentation</a:t>
            </a:r>
          </a:p>
        </p:txBody>
      </p:sp>
      <p:sp>
        <p:nvSpPr>
          <p:cNvPr id="10" name="Foliennummernplatzhalter 9">
            <a:extLst>
              <a:ext uri="{FF2B5EF4-FFF2-40B4-BE49-F238E27FC236}">
                <a16:creationId xmlns:a16="http://schemas.microsoft.com/office/drawing/2014/main" xmlns="" id="{2355D682-6FF8-4DF4-B59A-D2BB38645387}"/>
              </a:ext>
            </a:extLst>
          </p:cNvPr>
          <p:cNvSpPr>
            <a:spLocks noGrp="1"/>
          </p:cNvSpPr>
          <p:nvPr>
            <p:ph type="sldNum" sz="quarter" idx="13"/>
          </p:nvPr>
        </p:nvSpPr>
        <p:spPr>
          <a:xfrm>
            <a:off x="451154" y="6470527"/>
            <a:ext cx="227073" cy="117509"/>
          </a:xfrm>
          <a:prstGeom prst="rect">
            <a:avLst/>
          </a:prstGeom>
        </p:spPr>
        <p:txBody>
          <a:bodyPr/>
          <a:lstStyle/>
          <a:p>
            <a:fld id="{8A502CCC-8A67-4693-AC99-52F4840EABEB}" type="slidenum">
              <a:rPr lang="de-AT" smtClean="0">
                <a:solidFill>
                  <a:srgbClr val="000000"/>
                </a:solidFill>
              </a:rPr>
              <a:pPr/>
              <a:t>‹Nr.›</a:t>
            </a:fld>
            <a:endParaRPr lang="de-AT" dirty="0">
              <a:solidFill>
                <a:srgbClr val="000000"/>
              </a:solidFill>
            </a:endParaRPr>
          </a:p>
        </p:txBody>
      </p:sp>
      <p:pic>
        <p:nvPicPr>
          <p:cNvPr id="11" name="Grafik 10">
            <a:extLst>
              <a:ext uri="{FF2B5EF4-FFF2-40B4-BE49-F238E27FC236}">
                <a16:creationId xmlns:a16="http://schemas.microsoft.com/office/drawing/2014/main" xmlns="" id="{C354CAFE-A045-4BE4-99A4-F5F8D749C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2618" y="6085111"/>
            <a:ext cx="1328229" cy="590217"/>
          </a:xfrm>
          <a:prstGeom prst="rect">
            <a:avLst/>
          </a:prstGeom>
        </p:spPr>
      </p:pic>
    </p:spTree>
    <p:extLst>
      <p:ext uri="{BB962C8B-B14F-4D97-AF65-F5344CB8AC3E}">
        <p14:creationId xmlns:p14="http://schemas.microsoft.com/office/powerpoint/2010/main" val="509474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el WEISS">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BE0F2B07-9377-A542-ACBA-2055AAFF372E}"/>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7" name="Textfeld 6">
            <a:extLst>
              <a:ext uri="{FF2B5EF4-FFF2-40B4-BE49-F238E27FC236}">
                <a16:creationId xmlns:a16="http://schemas.microsoft.com/office/drawing/2014/main" xmlns="" id="{87405801-C087-804F-839E-10C0045B8712}"/>
              </a:ext>
            </a:extLst>
          </p:cNvPr>
          <p:cNvSpPr txBox="1"/>
          <p:nvPr userDrawn="1"/>
        </p:nvSpPr>
        <p:spPr>
          <a:xfrm>
            <a:off x="911424" y="4225367"/>
            <a:ext cx="8682335" cy="677108"/>
          </a:xfrm>
          <a:prstGeom prst="rect">
            <a:avLst/>
          </a:prstGeom>
          <a:noFill/>
          <a:ln w="50800">
            <a:noFill/>
          </a:ln>
        </p:spPr>
        <p:txBody>
          <a:bodyPr wrap="square" lIns="0" tIns="0" rIns="0" bIns="0" rtlCol="0" anchor="b" anchorCtr="0">
            <a:spAutoFit/>
          </a:bodyPr>
          <a:lstStyle/>
          <a:p>
            <a:r>
              <a:rPr lang="de-DE" sz="4400" b="1" dirty="0">
                <a:solidFill>
                  <a:srgbClr val="1469AE"/>
                </a:solidFill>
              </a:rPr>
              <a:t>FÜR DAS, WAS KOMMT.</a:t>
            </a:r>
          </a:p>
        </p:txBody>
      </p:sp>
      <p:sp>
        <p:nvSpPr>
          <p:cNvPr id="11" name="Datumsplatzhalter 3">
            <a:extLst>
              <a:ext uri="{FF2B5EF4-FFF2-40B4-BE49-F238E27FC236}">
                <a16:creationId xmlns:a16="http://schemas.microsoft.com/office/drawing/2014/main" xmlns="" id="{3614AE6B-6814-3249-B5AB-68C97FBAA4A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Tree>
    <p:extLst>
      <p:ext uri="{BB962C8B-B14F-4D97-AF65-F5344CB8AC3E}">
        <p14:creationId xmlns:p14="http://schemas.microsoft.com/office/powerpoint/2010/main" val="69553888"/>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el BLAU">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527367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10" name="Textfeld 9">
            <a:extLst>
              <a:ext uri="{FF2B5EF4-FFF2-40B4-BE49-F238E27FC236}">
                <a16:creationId xmlns:a16="http://schemas.microsoft.com/office/drawing/2014/main" xmlns="" id="{4A58EED6-5B63-7F4C-B0A5-DAC3017DE6EB}"/>
              </a:ext>
            </a:extLst>
          </p:cNvPr>
          <p:cNvSpPr txBox="1"/>
          <p:nvPr userDrawn="1"/>
        </p:nvSpPr>
        <p:spPr>
          <a:xfrm>
            <a:off x="911424" y="4225367"/>
            <a:ext cx="8682335" cy="677108"/>
          </a:xfrm>
          <a:prstGeom prst="rect">
            <a:avLst/>
          </a:prstGeom>
          <a:noFill/>
          <a:ln w="50800">
            <a:noFill/>
          </a:ln>
        </p:spPr>
        <p:txBody>
          <a:bodyPr wrap="square" lIns="0" tIns="0" rIns="0" bIns="0" rtlCol="0" anchor="b" anchorCtr="0">
            <a:spAutoFit/>
          </a:bodyPr>
          <a:lstStyle/>
          <a:p>
            <a:r>
              <a:rPr lang="de-DE" sz="4400" b="1" dirty="0">
                <a:solidFill>
                  <a:srgbClr val="FFFFFF"/>
                </a:solidFill>
              </a:rPr>
              <a:t>FÜR DAS, WAS KOMMT.</a:t>
            </a:r>
          </a:p>
        </p:txBody>
      </p:sp>
      <p:sp>
        <p:nvSpPr>
          <p:cNvPr id="12" name="Datumsplatzhalter 3">
            <a:extLst>
              <a:ext uri="{FF2B5EF4-FFF2-40B4-BE49-F238E27FC236}">
                <a16:creationId xmlns:a16="http://schemas.microsoft.com/office/drawing/2014/main" xmlns="" id="{877881B5-4C53-7E4E-A265-332030D01C3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Tree>
    <p:extLst>
      <p:ext uri="{BB962C8B-B14F-4D97-AF65-F5344CB8AC3E}">
        <p14:creationId xmlns:p14="http://schemas.microsoft.com/office/powerpoint/2010/main" val="187381997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igener Titel WEISS">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BE0F2B07-9377-A542-ACBA-2055AAFF372E}"/>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9" name="Titel 1">
            <a:extLst>
              <a:ext uri="{FF2B5EF4-FFF2-40B4-BE49-F238E27FC236}">
                <a16:creationId xmlns:a16="http://schemas.microsoft.com/office/drawing/2014/main" xmlns="" id="{BFD6CDB8-B6BC-8C4C-8EFB-037896335563}"/>
              </a:ext>
            </a:extLst>
          </p:cNvPr>
          <p:cNvSpPr>
            <a:spLocks noGrp="1"/>
          </p:cNvSpPr>
          <p:nvPr>
            <p:ph type="title" hasCustomPrompt="1"/>
          </p:nvPr>
        </p:nvSpPr>
        <p:spPr>
          <a:xfrm>
            <a:off x="933450" y="2633659"/>
            <a:ext cx="9382124" cy="2258759"/>
          </a:xfrm>
          <a:prstGeom prst="rect">
            <a:avLst/>
          </a:prstGeom>
        </p:spPr>
        <p:txBody>
          <a:bodyPr wrap="square" lIns="0" tIns="0" rIns="0" bIns="0" anchor="b">
            <a:noAutofit/>
          </a:bodyPr>
          <a:lstStyle>
            <a:lvl1pPr>
              <a:defRPr sz="4400" b="1" i="0">
                <a:solidFill>
                  <a:schemeClr val="tx1"/>
                </a:solidFill>
                <a:latin typeface="Fira Sans" panose="020B0503050000020004" pitchFamily="34" charset="0"/>
              </a:defRPr>
            </a:lvl1pPr>
          </a:lstStyle>
          <a:p>
            <a:r>
              <a:rPr lang="de-DE" dirty="0"/>
              <a:t>Titel der Präsentation</a:t>
            </a:r>
          </a:p>
        </p:txBody>
      </p:sp>
      <p:sp>
        <p:nvSpPr>
          <p:cNvPr id="11" name="Datumsplatzhalter 3">
            <a:extLst>
              <a:ext uri="{FF2B5EF4-FFF2-40B4-BE49-F238E27FC236}">
                <a16:creationId xmlns:a16="http://schemas.microsoft.com/office/drawing/2014/main" xmlns="" id="{1691C8F9-747C-B94D-A484-930080DC8EC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Tree>
    <p:extLst>
      <p:ext uri="{BB962C8B-B14F-4D97-AF65-F5344CB8AC3E}">
        <p14:creationId xmlns:p14="http://schemas.microsoft.com/office/powerpoint/2010/main" val="1924542254"/>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igener Titel BLAU">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527367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10" name="Datumsplatzhalter 3">
            <a:extLst>
              <a:ext uri="{FF2B5EF4-FFF2-40B4-BE49-F238E27FC236}">
                <a16:creationId xmlns:a16="http://schemas.microsoft.com/office/drawing/2014/main" xmlns="" id="{ABD92050-0B74-CF46-9CB7-68E5D4BFC2E1}"/>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2" name="Titel 1">
            <a:extLst>
              <a:ext uri="{FF2B5EF4-FFF2-40B4-BE49-F238E27FC236}">
                <a16:creationId xmlns:a16="http://schemas.microsoft.com/office/drawing/2014/main" xmlns="" id="{F41AE3A3-523D-5DAF-A439-9F5B80BB8CDE}"/>
              </a:ext>
            </a:extLst>
          </p:cNvPr>
          <p:cNvSpPr>
            <a:spLocks noGrp="1"/>
          </p:cNvSpPr>
          <p:nvPr>
            <p:ph type="title" hasCustomPrompt="1"/>
          </p:nvPr>
        </p:nvSpPr>
        <p:spPr>
          <a:xfrm>
            <a:off x="933450" y="2633659"/>
            <a:ext cx="9382124" cy="2258759"/>
          </a:xfrm>
          <a:prstGeom prst="rect">
            <a:avLst/>
          </a:prstGeom>
        </p:spPr>
        <p:txBody>
          <a:bodyPr wrap="square" lIns="0" tIns="0" rIns="0" bIns="0" anchor="b">
            <a:noAutofit/>
          </a:bodyPr>
          <a:lstStyle>
            <a:lvl1pPr>
              <a:defRPr sz="4400" b="1" i="0">
                <a:solidFill>
                  <a:schemeClr val="bg1"/>
                </a:solidFill>
                <a:latin typeface="Fira Sans" panose="020B0503050000020004" pitchFamily="34" charset="0"/>
              </a:defRPr>
            </a:lvl1pPr>
          </a:lstStyle>
          <a:p>
            <a:r>
              <a:rPr lang="de-DE" dirty="0"/>
              <a:t>Titel der Präsentation</a:t>
            </a:r>
          </a:p>
        </p:txBody>
      </p:sp>
      <p:sp>
        <p:nvSpPr>
          <p:cNvPr id="3" name="Foliennummernplatzhalter 5">
            <a:extLst>
              <a:ext uri="{FF2B5EF4-FFF2-40B4-BE49-F238E27FC236}">
                <a16:creationId xmlns:a16="http://schemas.microsoft.com/office/drawing/2014/main" xmlns="" id="{1C6E6717-A731-F730-57ED-081B6BD31425}"/>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3656929129"/>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genda/Aufzählung">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Agenda/Inhaltsangabe/Aufzählung</a:t>
            </a:r>
          </a:p>
        </p:txBody>
      </p:sp>
      <p:sp>
        <p:nvSpPr>
          <p:cNvPr id="31" name="Textplatzhalter 2">
            <a:extLst>
              <a:ext uri="{FF2B5EF4-FFF2-40B4-BE49-F238E27FC236}">
                <a16:creationId xmlns:a16="http://schemas.microsoft.com/office/drawing/2014/main" xmlns="" id="{25D0B18C-C1B5-7347-8E75-D63B2B98270F}"/>
              </a:ext>
            </a:extLst>
          </p:cNvPr>
          <p:cNvSpPr>
            <a:spLocks noGrp="1"/>
          </p:cNvSpPr>
          <p:nvPr>
            <p:ph type="body" sz="quarter" idx="10"/>
          </p:nvPr>
        </p:nvSpPr>
        <p:spPr>
          <a:xfrm>
            <a:off x="933450" y="2109787"/>
            <a:ext cx="10320338" cy="4224338"/>
          </a:xfrm>
          <a:prstGeom prst="rect">
            <a:avLst/>
          </a:prstGeom>
        </p:spPr>
        <p:txBody>
          <a:bodyPr lIns="0" tIns="0" rIns="0" bIns="0">
            <a:noAutofit/>
          </a:bodyPr>
          <a:lstStyle>
            <a:lvl1pPr marL="228600" indent="-228600">
              <a:buFont typeface="Fira Sans Regular" panose="020B0503050000020004" pitchFamily="34" charset="0"/>
              <a:buChar char="»"/>
              <a:defRPr b="0" cap="none" spc="0">
                <a:ln>
                  <a:noFill/>
                </a:ln>
                <a:solidFill>
                  <a:schemeClr val="tx1"/>
                </a:solidFill>
                <a:effectLst/>
              </a:defRPr>
            </a:lvl1pPr>
            <a:lvl2pPr marL="685800" indent="-228600">
              <a:buFont typeface="Fira Sans Regular" panose="020B0503050000020004" pitchFamily="34" charset="0"/>
              <a:buChar char="»"/>
              <a:defRPr b="0" cap="none" spc="0">
                <a:ln>
                  <a:noFill/>
                </a:ln>
                <a:solidFill>
                  <a:schemeClr val="tx1"/>
                </a:solidFill>
                <a:effectLst/>
              </a:defRPr>
            </a:lvl2pPr>
            <a:lvl3pPr marL="1143000" indent="-228600">
              <a:buFont typeface="Fira Sans Regular" panose="020B0503050000020004" pitchFamily="34" charset="0"/>
              <a:buChar char="»"/>
              <a:defRPr b="0" cap="none" spc="0">
                <a:ln>
                  <a:noFill/>
                </a:ln>
                <a:solidFill>
                  <a:schemeClr val="tx1"/>
                </a:solidFill>
                <a:effectLst/>
              </a:defRPr>
            </a:lvl3pPr>
            <a:lvl4pPr marL="1600200" indent="-228600">
              <a:buFont typeface="Fira Sans Regular" panose="020B0503050000020004" pitchFamily="34" charset="0"/>
              <a:buChar char="»"/>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2" name="Datumsplatzhalter 3">
            <a:extLst>
              <a:ext uri="{FF2B5EF4-FFF2-40B4-BE49-F238E27FC236}">
                <a16:creationId xmlns:a16="http://schemas.microsoft.com/office/drawing/2014/main" xmlns="" id="{BA306C17-8D82-B8BE-AE17-1DBDEB34A691}"/>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3" name="Foliennummernplatzhalter 5">
            <a:extLst>
              <a:ext uri="{FF2B5EF4-FFF2-40B4-BE49-F238E27FC236}">
                <a16:creationId xmlns:a16="http://schemas.microsoft.com/office/drawing/2014/main" xmlns="" id="{9AEB17BD-4323-7C6A-94AA-EA5BD68FEA0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3888856512"/>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5" name="Datumsplatzhalter 3">
            <a:extLst>
              <a:ext uri="{FF2B5EF4-FFF2-40B4-BE49-F238E27FC236}">
                <a16:creationId xmlns:a16="http://schemas.microsoft.com/office/drawing/2014/main" xmlns="" id="{DAA72F49-318F-FE45-AF17-32818A41575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FCE64148-1002-5841-BF26-5E79A7E6A1AC}"/>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19" name="Textplatzhalter 2">
            <a:extLst>
              <a:ext uri="{FF2B5EF4-FFF2-40B4-BE49-F238E27FC236}">
                <a16:creationId xmlns:a16="http://schemas.microsoft.com/office/drawing/2014/main" xmlns="" id="{8D3CA52E-682C-CD49-B51E-B87520FBB647}"/>
              </a:ext>
            </a:extLst>
          </p:cNvPr>
          <p:cNvSpPr>
            <a:spLocks noGrp="1"/>
          </p:cNvSpPr>
          <p:nvPr>
            <p:ph type="body" sz="quarter" idx="10"/>
          </p:nvPr>
        </p:nvSpPr>
        <p:spPr>
          <a:xfrm>
            <a:off x="933450" y="2109787"/>
            <a:ext cx="10320338" cy="4224338"/>
          </a:xfrm>
          <a:prstGeom prst="rect">
            <a:avLst/>
          </a:prstGeom>
        </p:spPr>
        <p:txBody>
          <a:bodyPr lIns="0" tIns="0" rIns="0" bIns="0">
            <a:noAutofit/>
          </a:bodyPr>
          <a:lstStyle>
            <a:lvl1pPr marL="0" indent="0" defTabSz="360000">
              <a:buFontTx/>
              <a:buNone/>
              <a:defRPr b="0" cap="none" spc="0">
                <a:ln>
                  <a:noFill/>
                </a:ln>
                <a:solidFill>
                  <a:schemeClr val="tx1"/>
                </a:solidFill>
                <a:effectLst/>
              </a:defRPr>
            </a:lvl1pPr>
            <a:lvl2pPr marL="457200" indent="0" defTabSz="360000">
              <a:buFontTx/>
              <a:buNone/>
              <a:defRPr b="0" cap="none" spc="0">
                <a:ln>
                  <a:noFill/>
                </a:ln>
                <a:solidFill>
                  <a:schemeClr val="tx1"/>
                </a:solidFill>
                <a:effectLst/>
              </a:defRPr>
            </a:lvl2pPr>
            <a:lvl3pPr marL="914400" indent="0" defTabSz="360000">
              <a:buFontTx/>
              <a:buNone/>
              <a:defRPr b="0" cap="none" spc="0">
                <a:ln>
                  <a:noFill/>
                </a:ln>
                <a:solidFill>
                  <a:schemeClr val="tx1"/>
                </a:solidFill>
                <a:effectLst/>
              </a:defRPr>
            </a:lvl3pPr>
            <a:lvl4pPr marL="1371600" indent="0" defTabSz="36000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4152205726"/>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alternativ">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2"/>
            <a:ext cx="4686300" cy="685800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rot="16200000">
            <a:off x="1323806" y="3400833"/>
            <a:ext cx="6849531"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rot="16200000">
            <a:off x="1269899" y="3416398"/>
            <a:ext cx="6858002"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5" name="Grafik 14">
            <a:extLst>
              <a:ext uri="{FF2B5EF4-FFF2-40B4-BE49-F238E27FC236}">
                <a16:creationId xmlns:a16="http://schemas.microsoft.com/office/drawing/2014/main" xmlns="" id="{8F414E03-6FB9-7A4D-95E0-CCA4D0149730}"/>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16" name="Titel 1">
            <a:extLst>
              <a:ext uri="{FF2B5EF4-FFF2-40B4-BE49-F238E27FC236}">
                <a16:creationId xmlns:a16="http://schemas.microsoft.com/office/drawing/2014/main" xmlns="" id="{A79445E8-894C-3D4D-BCF0-396D376913F3}"/>
              </a:ext>
            </a:extLst>
          </p:cNvPr>
          <p:cNvSpPr>
            <a:spLocks noGrp="1"/>
          </p:cNvSpPr>
          <p:nvPr>
            <p:ph type="title" hasCustomPrompt="1"/>
          </p:nvPr>
        </p:nvSpPr>
        <p:spPr>
          <a:xfrm>
            <a:off x="950721" y="1059166"/>
            <a:ext cx="3730908" cy="530225"/>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25" name="Datumsplatzhalter 3">
            <a:extLst>
              <a:ext uri="{FF2B5EF4-FFF2-40B4-BE49-F238E27FC236}">
                <a16:creationId xmlns:a16="http://schemas.microsoft.com/office/drawing/2014/main" xmlns="" id="{A3B801C6-2647-804C-A304-A8CE5B877F7D}"/>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FFFFFF"/>
                </a:solidFill>
              </a:rPr>
              <a:pPr/>
              <a:t>26.03.2024</a:t>
            </a:fld>
            <a:endParaRPr lang="de-DE" sz="1000" dirty="0">
              <a:solidFill>
                <a:srgbClr val="FFFFFF"/>
              </a:solidFill>
            </a:endParaRPr>
          </a:p>
        </p:txBody>
      </p:sp>
      <p:sp>
        <p:nvSpPr>
          <p:cNvPr id="26" name="Foliennummernplatzhalter 5">
            <a:extLst>
              <a:ext uri="{FF2B5EF4-FFF2-40B4-BE49-F238E27FC236}">
                <a16:creationId xmlns:a16="http://schemas.microsoft.com/office/drawing/2014/main" xmlns="" id="{BF7AF7E6-4F00-F34D-B3FE-6FC1CBB2CFB9}"/>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17" name="Textplatzhalter 2">
            <a:extLst>
              <a:ext uri="{FF2B5EF4-FFF2-40B4-BE49-F238E27FC236}">
                <a16:creationId xmlns:a16="http://schemas.microsoft.com/office/drawing/2014/main" xmlns="" id="{9EB9C9B3-4ADB-6F47-9465-F910A43AF7CE}"/>
              </a:ext>
            </a:extLst>
          </p:cNvPr>
          <p:cNvSpPr>
            <a:spLocks noGrp="1"/>
          </p:cNvSpPr>
          <p:nvPr>
            <p:ph type="body" sz="quarter" idx="11" hasCustomPrompt="1"/>
          </p:nvPr>
        </p:nvSpPr>
        <p:spPr>
          <a:xfrm>
            <a:off x="938214" y="1608404"/>
            <a:ext cx="3730908" cy="4719370"/>
          </a:xfrm>
          <a:prstGeom prst="rect">
            <a:avLst/>
          </a:prstGeom>
        </p:spPr>
        <p:txBody>
          <a:bodyPr lIns="0" tIns="0" rIns="0" bIns="0">
            <a:noAutofit/>
          </a:bodyPr>
          <a:lstStyle>
            <a:lvl1pPr marL="0" indent="0">
              <a:buFontTx/>
              <a:buNone/>
              <a:defRPr sz="2400" b="0" i="0" cap="none" spc="0">
                <a:ln>
                  <a:noFill/>
                </a:ln>
                <a:solidFill>
                  <a:schemeClr val="bg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
        <p:nvSpPr>
          <p:cNvPr id="21" name="Textplatzhalter 2">
            <a:extLst>
              <a:ext uri="{FF2B5EF4-FFF2-40B4-BE49-F238E27FC236}">
                <a16:creationId xmlns:a16="http://schemas.microsoft.com/office/drawing/2014/main" xmlns="" id="{EF701683-4DF7-8848-9DE1-BB49DD5131AA}"/>
              </a:ext>
            </a:extLst>
          </p:cNvPr>
          <p:cNvSpPr>
            <a:spLocks noGrp="1"/>
          </p:cNvSpPr>
          <p:nvPr>
            <p:ph type="body" sz="quarter" idx="10"/>
          </p:nvPr>
        </p:nvSpPr>
        <p:spPr>
          <a:xfrm>
            <a:off x="5626100" y="1049336"/>
            <a:ext cx="5627688" cy="5278438"/>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331877095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und Bild 1">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6" name="Bildplatzhalter 5">
            <a:extLst>
              <a:ext uri="{FF2B5EF4-FFF2-40B4-BE49-F238E27FC236}">
                <a16:creationId xmlns:a16="http://schemas.microsoft.com/office/drawing/2014/main" xmlns="" id="{5CB0237C-907B-414D-9867-2D7E5C7F6458}"/>
              </a:ext>
            </a:extLst>
          </p:cNvPr>
          <p:cNvSpPr>
            <a:spLocks noGrp="1" noChangeAspect="1"/>
          </p:cNvSpPr>
          <p:nvPr>
            <p:ph type="pic" sz="quarter" idx="11" hasCustomPrompt="1"/>
          </p:nvPr>
        </p:nvSpPr>
        <p:spPr>
          <a:xfrm>
            <a:off x="933450" y="2109788"/>
            <a:ext cx="5629274" cy="4217987"/>
          </a:xfrm>
          <a:prstGeom prst="rect">
            <a:avLst/>
          </a:prstGeom>
        </p:spPr>
        <p:txBody>
          <a:bodyPr/>
          <a:lstStyle>
            <a:lvl1pPr marL="0" indent="0">
              <a:buNone/>
              <a:defRPr sz="1600"/>
            </a:lvl1pPr>
          </a:lstStyle>
          <a:p>
            <a:r>
              <a:rPr lang="de-DE" dirty="0"/>
              <a:t>Bild 1 </a:t>
            </a:r>
          </a:p>
        </p:txBody>
      </p:sp>
      <p:sp>
        <p:nvSpPr>
          <p:cNvPr id="16" name="Datumsplatzhalter 3">
            <a:extLst>
              <a:ext uri="{FF2B5EF4-FFF2-40B4-BE49-F238E27FC236}">
                <a16:creationId xmlns:a16="http://schemas.microsoft.com/office/drawing/2014/main" xmlns="" id="{93D025DC-AAE0-A94C-89A3-3C53E47D2D4F}"/>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D8F683A1-9403-E743-97F0-30C05090E7BB}"/>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0" name="Textplatzhalter 2">
            <a:extLst>
              <a:ext uri="{FF2B5EF4-FFF2-40B4-BE49-F238E27FC236}">
                <a16:creationId xmlns:a16="http://schemas.microsoft.com/office/drawing/2014/main" xmlns="" id="{3749F616-EB64-D948-B380-E2804DBBDB4E}"/>
              </a:ext>
            </a:extLst>
          </p:cNvPr>
          <p:cNvSpPr>
            <a:spLocks noGrp="1"/>
          </p:cNvSpPr>
          <p:nvPr>
            <p:ph type="body" sz="quarter" idx="10"/>
          </p:nvPr>
        </p:nvSpPr>
        <p:spPr>
          <a:xfrm>
            <a:off x="7517076" y="2110691"/>
            <a:ext cx="3752849" cy="4223434"/>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175230144"/>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und Bild 2">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6" name="Bildplatzhalter 5">
            <a:extLst>
              <a:ext uri="{FF2B5EF4-FFF2-40B4-BE49-F238E27FC236}">
                <a16:creationId xmlns:a16="http://schemas.microsoft.com/office/drawing/2014/main" xmlns="" id="{5CB0237C-907B-414D-9867-2D7E5C7F6458}"/>
              </a:ext>
            </a:extLst>
          </p:cNvPr>
          <p:cNvSpPr>
            <a:spLocks noGrp="1" noChangeAspect="1"/>
          </p:cNvSpPr>
          <p:nvPr>
            <p:ph type="pic" sz="quarter" idx="11" hasCustomPrompt="1"/>
          </p:nvPr>
        </p:nvSpPr>
        <p:spPr>
          <a:xfrm>
            <a:off x="933450" y="2109789"/>
            <a:ext cx="2816225" cy="2108200"/>
          </a:xfrm>
          <a:prstGeom prst="rect">
            <a:avLst/>
          </a:prstGeom>
        </p:spPr>
        <p:txBody>
          <a:bodyPr/>
          <a:lstStyle>
            <a:lvl1pPr marL="0" indent="0">
              <a:buNone/>
              <a:defRPr sz="1600"/>
            </a:lvl1pPr>
          </a:lstStyle>
          <a:p>
            <a:r>
              <a:rPr lang="de-DE" dirty="0"/>
              <a:t>Bild 1</a:t>
            </a:r>
          </a:p>
        </p:txBody>
      </p:sp>
      <p:sp>
        <p:nvSpPr>
          <p:cNvPr id="12" name="Bildplatzhalter 5">
            <a:extLst>
              <a:ext uri="{FF2B5EF4-FFF2-40B4-BE49-F238E27FC236}">
                <a16:creationId xmlns:a16="http://schemas.microsoft.com/office/drawing/2014/main" xmlns="" id="{63CCAD33-EB30-5F41-AF18-7B3114DCFCEA}"/>
              </a:ext>
            </a:extLst>
          </p:cNvPr>
          <p:cNvSpPr>
            <a:spLocks noGrp="1" noChangeAspect="1"/>
          </p:cNvSpPr>
          <p:nvPr>
            <p:ph type="pic" sz="quarter" idx="12" hasCustomPrompt="1"/>
          </p:nvPr>
        </p:nvSpPr>
        <p:spPr>
          <a:xfrm>
            <a:off x="4705699" y="2109789"/>
            <a:ext cx="2795240" cy="2101850"/>
          </a:xfrm>
          <a:prstGeom prst="rect">
            <a:avLst/>
          </a:prstGeom>
        </p:spPr>
        <p:txBody>
          <a:bodyPr/>
          <a:lstStyle>
            <a:lvl1pPr marL="0" indent="0">
              <a:buNone/>
              <a:defRPr sz="1600"/>
            </a:lvl1pPr>
          </a:lstStyle>
          <a:p>
            <a:r>
              <a:rPr lang="de-DE" dirty="0"/>
              <a:t>Bild 2</a:t>
            </a:r>
          </a:p>
        </p:txBody>
      </p:sp>
      <p:sp>
        <p:nvSpPr>
          <p:cNvPr id="15" name="Bildplatzhalter 5">
            <a:extLst>
              <a:ext uri="{FF2B5EF4-FFF2-40B4-BE49-F238E27FC236}">
                <a16:creationId xmlns:a16="http://schemas.microsoft.com/office/drawing/2014/main" xmlns="" id="{B0220B16-7885-454D-B4E5-965D6F8E18A2}"/>
              </a:ext>
            </a:extLst>
          </p:cNvPr>
          <p:cNvSpPr>
            <a:spLocks noGrp="1" noChangeAspect="1"/>
          </p:cNvSpPr>
          <p:nvPr>
            <p:ph type="pic" sz="quarter" idx="13" hasCustomPrompt="1"/>
          </p:nvPr>
        </p:nvSpPr>
        <p:spPr>
          <a:xfrm>
            <a:off x="8439150" y="2109789"/>
            <a:ext cx="2795240" cy="2123058"/>
          </a:xfrm>
          <a:prstGeom prst="rect">
            <a:avLst/>
          </a:prstGeom>
        </p:spPr>
        <p:txBody>
          <a:bodyPr/>
          <a:lstStyle>
            <a:lvl1pPr marL="0" indent="0">
              <a:buNone/>
              <a:defRPr sz="1600"/>
            </a:lvl1pPr>
          </a:lstStyle>
          <a:p>
            <a:r>
              <a:rPr lang="de-DE" dirty="0"/>
              <a:t>Bild 3</a:t>
            </a:r>
          </a:p>
        </p:txBody>
      </p:sp>
      <p:sp>
        <p:nvSpPr>
          <p:cNvPr id="19" name="Datumsplatzhalter 3">
            <a:extLst>
              <a:ext uri="{FF2B5EF4-FFF2-40B4-BE49-F238E27FC236}">
                <a16:creationId xmlns:a16="http://schemas.microsoft.com/office/drawing/2014/main" xmlns="" id="{A217FA98-9D99-F646-8B88-66249AB9E65A}"/>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23" name="Foliennummernplatzhalter 5">
            <a:extLst>
              <a:ext uri="{FF2B5EF4-FFF2-40B4-BE49-F238E27FC236}">
                <a16:creationId xmlns:a16="http://schemas.microsoft.com/office/drawing/2014/main" xmlns="" id="{51896413-885F-B24C-8EC6-FABF47E9B2D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0" name="Textplatzhalter 2">
            <a:extLst>
              <a:ext uri="{FF2B5EF4-FFF2-40B4-BE49-F238E27FC236}">
                <a16:creationId xmlns:a16="http://schemas.microsoft.com/office/drawing/2014/main" xmlns="" id="{0B4CF8B0-FB5A-2B4B-AA4C-97AF26779BDA}"/>
              </a:ext>
            </a:extLst>
          </p:cNvPr>
          <p:cNvSpPr>
            <a:spLocks noGrp="1"/>
          </p:cNvSpPr>
          <p:nvPr>
            <p:ph type="body" sz="quarter" idx="10"/>
          </p:nvPr>
        </p:nvSpPr>
        <p:spPr>
          <a:xfrm>
            <a:off x="933450" y="4748633"/>
            <a:ext cx="10320338" cy="1593999"/>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3117036528"/>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ld 1">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5" name="Datumsplatzhalter 3">
            <a:extLst>
              <a:ext uri="{FF2B5EF4-FFF2-40B4-BE49-F238E27FC236}">
                <a16:creationId xmlns:a16="http://schemas.microsoft.com/office/drawing/2014/main" xmlns="" id="{5A4EEF7C-7A97-A549-B01A-74FFF0413137}"/>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D4135C08-E23A-C345-BFEB-CDC8B1947837}"/>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3" name="Bildplatzhalter 2">
            <a:extLst>
              <a:ext uri="{FF2B5EF4-FFF2-40B4-BE49-F238E27FC236}">
                <a16:creationId xmlns:a16="http://schemas.microsoft.com/office/drawing/2014/main" xmlns="" id="{15551F9C-BFA1-5D48-B4A2-5284A7E417FD}"/>
              </a:ext>
            </a:extLst>
          </p:cNvPr>
          <p:cNvSpPr>
            <a:spLocks noGrp="1" noChangeAspect="1"/>
          </p:cNvSpPr>
          <p:nvPr>
            <p:ph type="pic" sz="quarter" idx="10" hasCustomPrompt="1"/>
          </p:nvPr>
        </p:nvSpPr>
        <p:spPr>
          <a:xfrm>
            <a:off x="933450" y="2109788"/>
            <a:ext cx="10320338" cy="4217987"/>
          </a:xfrm>
        </p:spPr>
        <p:txBody>
          <a:bodyPr lIns="0"/>
          <a:lstStyle>
            <a:lvl1pPr>
              <a:defRPr sz="1600"/>
            </a:lvl1pPr>
          </a:lstStyle>
          <a:p>
            <a:r>
              <a:rPr lang="de-DE" dirty="0"/>
              <a:t>Bild 1</a:t>
            </a:r>
          </a:p>
        </p:txBody>
      </p:sp>
    </p:spTree>
    <p:extLst>
      <p:ext uri="{BB962C8B-B14F-4D97-AF65-F5344CB8AC3E}">
        <p14:creationId xmlns:p14="http://schemas.microsoft.com/office/powerpoint/2010/main" val="133801188"/>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6" name="Datumsplatzhalter 3">
            <a:extLst>
              <a:ext uri="{FF2B5EF4-FFF2-40B4-BE49-F238E27FC236}">
                <a16:creationId xmlns:a16="http://schemas.microsoft.com/office/drawing/2014/main" xmlns="" id="{CABFAFCE-D5A6-2E46-9749-FDC075EED8C7}"/>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68F6267C-7112-AD43-9E7C-0DA19A2C3879}"/>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3" name="Tabellenplatzhalter 2">
            <a:extLst>
              <a:ext uri="{FF2B5EF4-FFF2-40B4-BE49-F238E27FC236}">
                <a16:creationId xmlns:a16="http://schemas.microsoft.com/office/drawing/2014/main" xmlns="" id="{54E4E4F2-9274-4C46-9EFE-13CE0958E846}"/>
              </a:ext>
            </a:extLst>
          </p:cNvPr>
          <p:cNvSpPr>
            <a:spLocks noGrp="1" noChangeAspect="1"/>
          </p:cNvSpPr>
          <p:nvPr>
            <p:ph type="tbl" sz="quarter" idx="10" hasCustomPrompt="1"/>
          </p:nvPr>
        </p:nvSpPr>
        <p:spPr>
          <a:xfrm>
            <a:off x="933450" y="2109788"/>
            <a:ext cx="10320338" cy="4217987"/>
          </a:xfrm>
        </p:spPr>
        <p:txBody>
          <a:bodyPr/>
          <a:lstStyle>
            <a:lvl1pPr>
              <a:defRPr sz="1600"/>
            </a:lvl1pPr>
          </a:lstStyle>
          <a:p>
            <a:r>
              <a:rPr lang="de-DE" dirty="0"/>
              <a:t>Tabelle 1</a:t>
            </a:r>
          </a:p>
        </p:txBody>
      </p:sp>
    </p:spTree>
    <p:extLst>
      <p:ext uri="{BB962C8B-B14F-4D97-AF65-F5344CB8AC3E}">
        <p14:creationId xmlns:p14="http://schemas.microsoft.com/office/powerpoint/2010/main" val="302997337"/>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Kreisdiagramm">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23" name="Datumsplatzhalter 3">
            <a:extLst>
              <a:ext uri="{FF2B5EF4-FFF2-40B4-BE49-F238E27FC236}">
                <a16:creationId xmlns:a16="http://schemas.microsoft.com/office/drawing/2014/main" xmlns="" id="{5077C6C0-95FD-C243-A758-D6DA5244980D}"/>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24" name="Foliennummernplatzhalter 5">
            <a:extLst>
              <a:ext uri="{FF2B5EF4-FFF2-40B4-BE49-F238E27FC236}">
                <a16:creationId xmlns:a16="http://schemas.microsoft.com/office/drawing/2014/main" xmlns="" id="{2C4A6935-D68E-FC48-BEAE-1DB49A571F23}"/>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3" name="Diagrammplatzhalter 2">
            <a:extLst>
              <a:ext uri="{FF2B5EF4-FFF2-40B4-BE49-F238E27FC236}">
                <a16:creationId xmlns:a16="http://schemas.microsoft.com/office/drawing/2014/main" xmlns="" id="{5B0C2CDA-CB23-BD41-A57F-071B8C4856A3}"/>
              </a:ext>
            </a:extLst>
          </p:cNvPr>
          <p:cNvSpPr>
            <a:spLocks noGrp="1"/>
          </p:cNvSpPr>
          <p:nvPr>
            <p:ph type="chart" sz="quarter" idx="10" hasCustomPrompt="1"/>
          </p:nvPr>
        </p:nvSpPr>
        <p:spPr>
          <a:xfrm>
            <a:off x="933450" y="2109788"/>
            <a:ext cx="10320338" cy="4217987"/>
          </a:xfrm>
        </p:spPr>
        <p:txBody>
          <a:bodyPr/>
          <a:lstStyle>
            <a:lvl1pPr>
              <a:defRPr sz="1600"/>
            </a:lvl1pPr>
          </a:lstStyle>
          <a:p>
            <a:r>
              <a:rPr lang="de-DE" dirty="0"/>
              <a:t>Diagramm 1</a:t>
            </a:r>
          </a:p>
        </p:txBody>
      </p:sp>
    </p:spTree>
    <p:extLst>
      <p:ext uri="{BB962C8B-B14F-4D97-AF65-F5344CB8AC3E}">
        <p14:creationId xmlns:p14="http://schemas.microsoft.com/office/powerpoint/2010/main" val="10618373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iniendiagramm">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8" name="Datumsplatzhalter 3">
            <a:extLst>
              <a:ext uri="{FF2B5EF4-FFF2-40B4-BE49-F238E27FC236}">
                <a16:creationId xmlns:a16="http://schemas.microsoft.com/office/drawing/2014/main" xmlns="" id="{140EFA4A-11D4-DC46-87CC-12BA6217803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9" name="Foliennummernplatzhalter 5">
            <a:extLst>
              <a:ext uri="{FF2B5EF4-FFF2-40B4-BE49-F238E27FC236}">
                <a16:creationId xmlns:a16="http://schemas.microsoft.com/office/drawing/2014/main" xmlns="" id="{32D72185-10CF-2340-80D6-8BEA33A572B1}"/>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Diagrammplatzhalter 2">
            <a:extLst>
              <a:ext uri="{FF2B5EF4-FFF2-40B4-BE49-F238E27FC236}">
                <a16:creationId xmlns:a16="http://schemas.microsoft.com/office/drawing/2014/main" xmlns="" id="{93A7DB7F-C52C-6B9C-5BD8-67141A279CCD}"/>
              </a:ext>
            </a:extLst>
          </p:cNvPr>
          <p:cNvSpPr>
            <a:spLocks noGrp="1"/>
          </p:cNvSpPr>
          <p:nvPr>
            <p:ph type="chart" sz="quarter" idx="10" hasCustomPrompt="1"/>
          </p:nvPr>
        </p:nvSpPr>
        <p:spPr>
          <a:xfrm>
            <a:off x="933450" y="2109788"/>
            <a:ext cx="10320338" cy="4217987"/>
          </a:xfrm>
        </p:spPr>
        <p:txBody>
          <a:bodyPr/>
          <a:lstStyle>
            <a:lvl1pPr>
              <a:defRPr sz="1600"/>
            </a:lvl1pPr>
          </a:lstStyle>
          <a:p>
            <a:r>
              <a:rPr lang="de-DE" dirty="0"/>
              <a:t>Diagramm 1</a:t>
            </a:r>
          </a:p>
        </p:txBody>
      </p:sp>
    </p:spTree>
    <p:extLst>
      <p:ext uri="{BB962C8B-B14F-4D97-AF65-F5344CB8AC3E}">
        <p14:creationId xmlns:p14="http://schemas.microsoft.com/office/powerpoint/2010/main" val="25095663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0" name="Medienplatzhalter 2">
            <a:extLst>
              <a:ext uri="{FF2B5EF4-FFF2-40B4-BE49-F238E27FC236}">
                <a16:creationId xmlns:a16="http://schemas.microsoft.com/office/drawing/2014/main" xmlns="" id="{9C2E931D-45A1-EC4B-AF1E-B453AEF9DFF6}"/>
              </a:ext>
            </a:extLst>
          </p:cNvPr>
          <p:cNvSpPr>
            <a:spLocks noGrp="1"/>
          </p:cNvSpPr>
          <p:nvPr>
            <p:ph type="media" sz="quarter" idx="11" hasCustomPrompt="1"/>
          </p:nvPr>
        </p:nvSpPr>
        <p:spPr>
          <a:xfrm>
            <a:off x="933450" y="2109788"/>
            <a:ext cx="10320338" cy="3687762"/>
          </a:xfrm>
          <a:prstGeom prst="rect">
            <a:avLst/>
          </a:prstGeom>
        </p:spPr>
        <p:txBody>
          <a:bodyPr/>
          <a:lstStyle>
            <a:lvl1pPr marL="0" indent="0">
              <a:buFontTx/>
              <a:buNone/>
              <a:defRPr sz="1600"/>
            </a:lvl1pPr>
          </a:lstStyle>
          <a:p>
            <a:r>
              <a:rPr lang="de-DE" dirty="0"/>
              <a:t>Video 1</a:t>
            </a:r>
          </a:p>
        </p:txBody>
      </p:sp>
      <p:sp>
        <p:nvSpPr>
          <p:cNvPr id="16" name="Datumsplatzhalter 3">
            <a:extLst>
              <a:ext uri="{FF2B5EF4-FFF2-40B4-BE49-F238E27FC236}">
                <a16:creationId xmlns:a16="http://schemas.microsoft.com/office/drawing/2014/main" xmlns="" id="{E7E520FD-2D6B-F548-BFD4-9EBD0FAFC24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D9DF1852-9D5B-AD47-83C3-7BDDC3158082}"/>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3078071062"/>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3" name="SmartArt-Platzhalter 2">
            <a:extLst>
              <a:ext uri="{FF2B5EF4-FFF2-40B4-BE49-F238E27FC236}">
                <a16:creationId xmlns:a16="http://schemas.microsoft.com/office/drawing/2014/main" xmlns="" id="{E5319A50-DBAE-FA47-8D82-612F11DAB3D9}"/>
              </a:ext>
            </a:extLst>
          </p:cNvPr>
          <p:cNvSpPr>
            <a:spLocks noGrp="1"/>
          </p:cNvSpPr>
          <p:nvPr>
            <p:ph type="dgm" sz="quarter" idx="10" hasCustomPrompt="1"/>
          </p:nvPr>
        </p:nvSpPr>
        <p:spPr>
          <a:xfrm>
            <a:off x="933450" y="2109788"/>
            <a:ext cx="10320338" cy="4224336"/>
          </a:xfrm>
          <a:prstGeom prst="rect">
            <a:avLst/>
          </a:prstGeom>
        </p:spPr>
        <p:txBody>
          <a:bodyPr/>
          <a:lstStyle>
            <a:lvl1pPr marL="0" indent="0">
              <a:buFontTx/>
              <a:buNone/>
              <a:defRPr sz="1600"/>
            </a:lvl1pPr>
          </a:lstStyle>
          <a:p>
            <a:r>
              <a:rPr lang="de-DE" dirty="0"/>
              <a:t>Smart Art 1</a:t>
            </a:r>
          </a:p>
        </p:txBody>
      </p:sp>
      <p:sp>
        <p:nvSpPr>
          <p:cNvPr id="16" name="Datumsplatzhalter 3">
            <a:extLst>
              <a:ext uri="{FF2B5EF4-FFF2-40B4-BE49-F238E27FC236}">
                <a16:creationId xmlns:a16="http://schemas.microsoft.com/office/drawing/2014/main" xmlns="" id="{7170305D-2AC4-1C48-843D-50050748A51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25ADF210-E66D-7A46-B69E-4789F0D1D4DE}"/>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865786835"/>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Kapitel Start mit Bild WEISS">
    <p:spTree>
      <p:nvGrpSpPr>
        <p:cNvPr id="1" name=""/>
        <p:cNvGrpSpPr/>
        <p:nvPr/>
      </p:nvGrpSpPr>
      <p:grpSpPr>
        <a:xfrm>
          <a:off x="0" y="0"/>
          <a:ext cx="0" cy="0"/>
          <a:chOff x="0" y="0"/>
          <a:chExt cx="0" cy="0"/>
        </a:xfrm>
      </p:grpSpPr>
      <p:sp>
        <p:nvSpPr>
          <p:cNvPr id="12" name="Bildplatzhalter 2">
            <a:extLst>
              <a:ext uri="{FF2B5EF4-FFF2-40B4-BE49-F238E27FC236}">
                <a16:creationId xmlns:a16="http://schemas.microsoft.com/office/drawing/2014/main" xmlns="" id="{CD31B139-A6FB-1C49-8B14-E4630183C758}"/>
              </a:ext>
            </a:extLst>
          </p:cNvPr>
          <p:cNvSpPr>
            <a:spLocks noGrp="1" noChangeAspect="1"/>
          </p:cNvSpPr>
          <p:nvPr>
            <p:ph type="pic" idx="1" hasCustomPrompt="1"/>
          </p:nvPr>
        </p:nvSpPr>
        <p:spPr>
          <a:xfrm>
            <a:off x="6968" y="1"/>
            <a:ext cx="12185031" cy="4217988"/>
          </a:xfrm>
          <a:prstGeom prst="rect">
            <a:avLst/>
          </a:prstGeom>
        </p:spPr>
        <p:txBody>
          <a:bodyPr lIns="0" tIns="0" rIns="0" bIns="0" anchor="t" anchorCtr="0"/>
          <a:lstStyle>
            <a:lvl1pPr marL="0" indent="0" algn="l">
              <a:buFontTx/>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1</a:t>
            </a: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5" name="Textplatzhalter 26">
            <a:extLst>
              <a:ext uri="{FF2B5EF4-FFF2-40B4-BE49-F238E27FC236}">
                <a16:creationId xmlns:a16="http://schemas.microsoft.com/office/drawing/2014/main" xmlns="" id="{0259FE2D-95DE-4643-A159-A48377A3ABBE}"/>
              </a:ext>
            </a:extLst>
          </p:cNvPr>
          <p:cNvSpPr>
            <a:spLocks noGrp="1"/>
          </p:cNvSpPr>
          <p:nvPr>
            <p:ph type="body" sz="quarter" idx="10" hasCustomPrompt="1"/>
          </p:nvPr>
        </p:nvSpPr>
        <p:spPr>
          <a:xfrm>
            <a:off x="9766281" y="354741"/>
            <a:ext cx="2059200" cy="392400"/>
          </a:xfrm>
          <a:prstGeom prst="rect">
            <a:avLst/>
          </a:prstGeom>
          <a:blipFill>
            <a:blip r:embed="rId2"/>
            <a:stretch>
              <a:fillRect/>
            </a:stretch>
          </a:blipFill>
        </p:spPr>
        <p:txBody>
          <a:bodyPr/>
          <a:lstStyle>
            <a:lvl1pPr>
              <a:defRPr sz="100">
                <a:solidFill>
                  <a:schemeClr val="bg1"/>
                </a:solidFill>
              </a:defRPr>
            </a:lvl1pPr>
            <a:lvl2pPr>
              <a:defRPr sz="100"/>
            </a:lvl2pPr>
            <a:lvl3pPr>
              <a:defRPr sz="100"/>
            </a:lvl3pPr>
            <a:lvl4pPr>
              <a:defRPr sz="100"/>
            </a:lvl4pPr>
            <a:lvl5pPr>
              <a:defRPr sz="100"/>
            </a:lvl5pPr>
          </a:lstStyle>
          <a:p>
            <a:pPr lvl="0"/>
            <a:r>
              <a:rPr lang="de-DE" dirty="0"/>
              <a:t>.</a:t>
            </a:r>
          </a:p>
        </p:txBody>
      </p:sp>
      <p:sp>
        <p:nvSpPr>
          <p:cNvPr id="17" name="Datumsplatzhalter 3">
            <a:extLst>
              <a:ext uri="{FF2B5EF4-FFF2-40B4-BE49-F238E27FC236}">
                <a16:creationId xmlns:a16="http://schemas.microsoft.com/office/drawing/2014/main" xmlns="" id="{FD54520C-536B-BC4A-A56F-C8A4EA7D408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2EE44C67-E861-4447-85F1-CCD0289E79B2}"/>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22E3A500-7969-B11F-D767-39EC85E270B6}"/>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A7ED0A3C-D5F2-1884-F0CA-C72F52C12DAF}"/>
              </a:ext>
            </a:extLst>
          </p:cNvPr>
          <p:cNvSpPr>
            <a:spLocks noGrp="1"/>
          </p:cNvSpPr>
          <p:nvPr>
            <p:ph type="body" sz="quarter" idx="11"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2623782711"/>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apitel Start mit Bild BLAU">
    <p:spTree>
      <p:nvGrpSpPr>
        <p:cNvPr id="1" name=""/>
        <p:cNvGrpSpPr/>
        <p:nvPr/>
      </p:nvGrpSpPr>
      <p:grpSpPr>
        <a:xfrm>
          <a:off x="0" y="0"/>
          <a:ext cx="0" cy="0"/>
          <a:chOff x="0" y="0"/>
          <a:chExt cx="0" cy="0"/>
        </a:xfrm>
      </p:grpSpPr>
      <p:sp>
        <p:nvSpPr>
          <p:cNvPr id="23" name="Bildplatzhalter 2">
            <a:extLst>
              <a:ext uri="{FF2B5EF4-FFF2-40B4-BE49-F238E27FC236}">
                <a16:creationId xmlns:a16="http://schemas.microsoft.com/office/drawing/2014/main" xmlns="" id="{9E689BC1-BA5A-CC4B-99FC-81859AA3E3BE}"/>
              </a:ext>
            </a:extLst>
          </p:cNvPr>
          <p:cNvSpPr>
            <a:spLocks noGrp="1" noChangeAspect="1"/>
          </p:cNvSpPr>
          <p:nvPr>
            <p:ph type="pic" idx="1" hasCustomPrompt="1"/>
          </p:nvPr>
        </p:nvSpPr>
        <p:spPr>
          <a:xfrm>
            <a:off x="6968" y="1"/>
            <a:ext cx="12185031" cy="4217988"/>
          </a:xfrm>
          <a:prstGeom prst="rect">
            <a:avLst/>
          </a:prstGeom>
        </p:spPr>
        <p:txBody>
          <a:bodyPr lIns="0" tIns="0" rIns="0" bIns="0" anchor="t" anchorCtr="0"/>
          <a:lstStyle>
            <a:lvl1pPr marL="0" indent="0" algn="l">
              <a:buFontTx/>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1</a:t>
            </a:r>
          </a:p>
        </p:txBody>
      </p:sp>
      <p:sp>
        <p:nvSpPr>
          <p:cNvPr id="15" name="Rechteck 14">
            <a:extLst>
              <a:ext uri="{FF2B5EF4-FFF2-40B4-BE49-F238E27FC236}">
                <a16:creationId xmlns:a16="http://schemas.microsoft.com/office/drawing/2014/main" xmlns="" id="{E09BC33B-A260-AA48-92ED-61570D4AABAB}"/>
              </a:ext>
            </a:extLst>
          </p:cNvPr>
          <p:cNvSpPr/>
          <p:nvPr userDrawn="1"/>
        </p:nvSpPr>
        <p:spPr>
          <a:xfrm flipV="1">
            <a:off x="0" y="4352236"/>
            <a:ext cx="12192000" cy="250576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9" name="Textplatzhalter 26">
            <a:extLst>
              <a:ext uri="{FF2B5EF4-FFF2-40B4-BE49-F238E27FC236}">
                <a16:creationId xmlns:a16="http://schemas.microsoft.com/office/drawing/2014/main" xmlns="" id="{A283BF73-5866-834D-8850-707C884FA20B}"/>
              </a:ext>
            </a:extLst>
          </p:cNvPr>
          <p:cNvSpPr>
            <a:spLocks noGrp="1"/>
          </p:cNvSpPr>
          <p:nvPr>
            <p:ph type="body" sz="quarter" idx="10" hasCustomPrompt="1"/>
          </p:nvPr>
        </p:nvSpPr>
        <p:spPr>
          <a:xfrm>
            <a:off x="9766281" y="392841"/>
            <a:ext cx="2059200" cy="392400"/>
          </a:xfrm>
          <a:prstGeom prst="rect">
            <a:avLst/>
          </a:prstGeom>
          <a:blipFill>
            <a:blip r:embed="rId2"/>
            <a:stretch>
              <a:fillRect/>
            </a:stretch>
          </a:blipFill>
        </p:spPr>
        <p:txBody>
          <a:bodyPr/>
          <a:lstStyle>
            <a:lvl1pPr>
              <a:defRPr sz="100">
                <a:solidFill>
                  <a:schemeClr val="bg1"/>
                </a:solidFill>
              </a:defRPr>
            </a:lvl1pPr>
            <a:lvl2pPr>
              <a:defRPr sz="100"/>
            </a:lvl2pPr>
            <a:lvl3pPr>
              <a:defRPr sz="100"/>
            </a:lvl3pPr>
            <a:lvl4pPr>
              <a:defRPr sz="100"/>
            </a:lvl4pPr>
            <a:lvl5pPr>
              <a:defRPr sz="100"/>
            </a:lvl5pPr>
          </a:lstStyle>
          <a:p>
            <a:pPr lvl="0"/>
            <a:r>
              <a:rPr lang="de-DE" dirty="0"/>
              <a:t>.</a:t>
            </a:r>
          </a:p>
        </p:txBody>
      </p:sp>
      <p:sp>
        <p:nvSpPr>
          <p:cNvPr id="20" name="Foliennummernplatzhalter 5">
            <a:extLst>
              <a:ext uri="{FF2B5EF4-FFF2-40B4-BE49-F238E27FC236}">
                <a16:creationId xmlns:a16="http://schemas.microsoft.com/office/drawing/2014/main" xmlns="" id="{262CFE03-1452-034C-AF2A-866C12334335}"/>
              </a:ext>
            </a:extLst>
          </p:cNvPr>
          <p:cNvSpPr txBox="1">
            <a:spLocks/>
          </p:cNvSpPr>
          <p:nvPr userDrawn="1"/>
        </p:nvSpPr>
        <p:spPr>
          <a:xfrm>
            <a:off x="10315574" y="6327775"/>
            <a:ext cx="1469058" cy="530225"/>
          </a:xfrm>
          <a:prstGeom prst="rect">
            <a:avLst/>
          </a:prstGeom>
        </p:spPr>
        <p:txBody>
          <a:bodyPr vert="horz" lIns="91440" tIns="46800" rIns="0" bIns="4572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1" name="Datumsplatzhalter 3">
            <a:extLst>
              <a:ext uri="{FF2B5EF4-FFF2-40B4-BE49-F238E27FC236}">
                <a16:creationId xmlns:a16="http://schemas.microsoft.com/office/drawing/2014/main" xmlns="" id="{C5E842D8-8192-F34A-8461-95127748002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FFFFFF"/>
                </a:solidFill>
              </a:rPr>
              <a:pPr/>
              <a:t>26.03.2024</a:t>
            </a:fld>
            <a:endParaRPr lang="de-DE" sz="1000" dirty="0">
              <a:solidFill>
                <a:srgbClr val="FFFFFF"/>
              </a:solidFill>
            </a:endParaRPr>
          </a:p>
        </p:txBody>
      </p:sp>
      <p:sp>
        <p:nvSpPr>
          <p:cNvPr id="22" name="Foliennummernplatzhalter 5">
            <a:extLst>
              <a:ext uri="{FF2B5EF4-FFF2-40B4-BE49-F238E27FC236}">
                <a16:creationId xmlns:a16="http://schemas.microsoft.com/office/drawing/2014/main" xmlns="" id="{30BA3C3D-9A47-8B47-8281-7D8BDCC6FCBC}"/>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FFFFFF"/>
                </a:solidFill>
                <a:latin typeface="Fira Sans" panose="020B0503050000020004" pitchFamily="34" charset="0"/>
              </a:rPr>
              <a:t>Seite </a:t>
            </a:r>
            <a:fld id="{150EBEB1-CE7D-ED46-88EF-FE1EAC6D752B}" type="slidenum">
              <a:rPr lang="de-DE" sz="1000" smtClean="0">
                <a:solidFill>
                  <a:srgbClr val="FFFFFF"/>
                </a:solidFill>
                <a:latin typeface="Fira Sans" panose="020B0503050000020004" pitchFamily="34" charset="0"/>
              </a:rPr>
              <a:pPr/>
              <a:t>‹Nr.›</a:t>
            </a:fld>
            <a:endParaRPr lang="de-DE" sz="1000" dirty="0">
              <a:solidFill>
                <a:srgbClr val="FFFFFF"/>
              </a:solidFill>
              <a:latin typeface="Fira Sans" panose="020B0503050000020004" pitchFamily="34" charset="0"/>
            </a:endParaRPr>
          </a:p>
        </p:txBody>
      </p:sp>
      <p:sp>
        <p:nvSpPr>
          <p:cNvPr id="2" name="Titel 1">
            <a:extLst>
              <a:ext uri="{FF2B5EF4-FFF2-40B4-BE49-F238E27FC236}">
                <a16:creationId xmlns:a16="http://schemas.microsoft.com/office/drawing/2014/main" xmlns="" id="{52B5D9F4-718E-2B21-59C6-C1B35FDB1562}"/>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bg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B118C83C-97DA-EC63-B9CD-B0F4093D012F}"/>
              </a:ext>
            </a:extLst>
          </p:cNvPr>
          <p:cNvSpPr>
            <a:spLocks noGrp="1"/>
          </p:cNvSpPr>
          <p:nvPr>
            <p:ph type="body" sz="quarter" idx="11"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bg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415905446"/>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Kapitel FONDS MODERN">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3" name="Grafik 2">
            <a:extLst>
              <a:ext uri="{FF2B5EF4-FFF2-40B4-BE49-F238E27FC236}">
                <a16:creationId xmlns:a16="http://schemas.microsoft.com/office/drawing/2014/main" xmlns="" id="{BFECBA84-1131-5944-877C-E734E7760D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8"/>
          </a:xfrm>
          <a:prstGeom prst="rect">
            <a:avLst/>
          </a:prstGeom>
        </p:spPr>
      </p:pic>
      <p:pic>
        <p:nvPicPr>
          <p:cNvPr id="11" name="Grafik 10">
            <a:extLst>
              <a:ext uri="{FF2B5EF4-FFF2-40B4-BE49-F238E27FC236}">
                <a16:creationId xmlns:a16="http://schemas.microsoft.com/office/drawing/2014/main" xmlns="" id="{BF2B9CC4-9922-9041-9EB5-55DE83697137}"/>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0" name="Grafik 9">
            <a:extLst>
              <a:ext uri="{FF2B5EF4-FFF2-40B4-BE49-F238E27FC236}">
                <a16:creationId xmlns:a16="http://schemas.microsoft.com/office/drawing/2014/main" xmlns="" id="{95F06B91-4A64-4C43-ADE9-A12DFCA6454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3875" y="523875"/>
            <a:ext cx="1080120" cy="268538"/>
          </a:xfrm>
          <a:prstGeom prst="rect">
            <a:avLst/>
          </a:prstGeom>
        </p:spPr>
      </p:pic>
      <p:sp>
        <p:nvSpPr>
          <p:cNvPr id="15" name="Datumsplatzhalter 3">
            <a:extLst>
              <a:ext uri="{FF2B5EF4-FFF2-40B4-BE49-F238E27FC236}">
                <a16:creationId xmlns:a16="http://schemas.microsoft.com/office/drawing/2014/main" xmlns="" id="{F35DCE5F-D288-F14E-9B6C-FE5E97CE3D3E}"/>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C136A73A-AF82-5F4C-8F0C-B90C3C98DD19}"/>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7A703247-33F6-6124-DBC3-DF1C6CB0DF6A}"/>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4" name="Textplatzhalter 2">
            <a:extLst>
              <a:ext uri="{FF2B5EF4-FFF2-40B4-BE49-F238E27FC236}">
                <a16:creationId xmlns:a16="http://schemas.microsoft.com/office/drawing/2014/main" xmlns="" id="{AEC6C205-D988-C831-5659-A76FCC8E36E6}"/>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441210256"/>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apitel BU MODERN">
    <p:spTree>
      <p:nvGrpSpPr>
        <p:cNvPr id="1" name=""/>
        <p:cNvGrpSpPr/>
        <p:nvPr/>
      </p:nvGrpSpPr>
      <p:grpSpPr>
        <a:xfrm>
          <a:off x="0" y="0"/>
          <a:ext cx="0" cy="0"/>
          <a:chOff x="0" y="0"/>
          <a:chExt cx="0" cy="0"/>
        </a:xfrm>
      </p:grpSpPr>
      <p:pic>
        <p:nvPicPr>
          <p:cNvPr id="4" name="Grafik 3" descr="Ein Bild, das Wasser, draußen, Himmel, Person enthält.&#10;&#10;Automatisch generierte Beschreibung">
            <a:extLst>
              <a:ext uri="{FF2B5EF4-FFF2-40B4-BE49-F238E27FC236}">
                <a16:creationId xmlns:a16="http://schemas.microsoft.com/office/drawing/2014/main" xmlns="" id="{344C6D46-391D-1B4A-80F0-941527B355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9"/>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1" name="Grafik 10">
            <a:extLst>
              <a:ext uri="{FF2B5EF4-FFF2-40B4-BE49-F238E27FC236}">
                <a16:creationId xmlns:a16="http://schemas.microsoft.com/office/drawing/2014/main" xmlns="" id="{BF2B9CC4-9922-9041-9EB5-55DE83697137}"/>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5" name="Grafik 14">
            <a:extLst>
              <a:ext uri="{FF2B5EF4-FFF2-40B4-BE49-F238E27FC236}">
                <a16:creationId xmlns:a16="http://schemas.microsoft.com/office/drawing/2014/main" xmlns="" id="{26292513-41F7-334A-8EC6-778727A04834}"/>
              </a:ext>
            </a:extLst>
          </p:cNvPr>
          <p:cNvPicPr>
            <a:picLocks noChangeAspect="1"/>
          </p:cNvPicPr>
          <p:nvPr userDrawn="1"/>
        </p:nvPicPr>
        <p:blipFill>
          <a:blip r:embed="rId4"/>
          <a:stretch>
            <a:fillRect/>
          </a:stretch>
        </p:blipFill>
        <p:spPr>
          <a:xfrm>
            <a:off x="523875" y="523875"/>
            <a:ext cx="830756" cy="262666"/>
          </a:xfrm>
          <a:prstGeom prst="rect">
            <a:avLst/>
          </a:prstGeom>
        </p:spPr>
      </p:pic>
      <p:sp>
        <p:nvSpPr>
          <p:cNvPr id="12" name="Datumsplatzhalter 3">
            <a:extLst>
              <a:ext uri="{FF2B5EF4-FFF2-40B4-BE49-F238E27FC236}">
                <a16:creationId xmlns:a16="http://schemas.microsoft.com/office/drawing/2014/main" xmlns="" id="{5ED947CD-3344-414C-AC0D-75655E5421C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8B096103-D919-1F49-9E09-7E2B83CB0C6A}"/>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051D9893-91B3-FB22-2771-781F5169EA3B}"/>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BCCF4F4A-7238-AA6E-9854-5AAE80D42093}"/>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3215222718"/>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apitel FONDS FITTERY">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xmlns="" id="{344C6D46-391D-1B4A-80F0-941527B355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9"/>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2" name="Grafik 11">
            <a:extLst>
              <a:ext uri="{FF2B5EF4-FFF2-40B4-BE49-F238E27FC236}">
                <a16:creationId xmlns:a16="http://schemas.microsoft.com/office/drawing/2014/main" xmlns="" id="{AD123929-75BC-1846-898B-9770E9F16810}"/>
              </a:ext>
            </a:extLst>
          </p:cNvPr>
          <p:cNvPicPr>
            <a:picLocks noChangeAspect="1"/>
          </p:cNvPicPr>
          <p:nvPr userDrawn="1"/>
        </p:nvPicPr>
        <p:blipFill>
          <a:blip r:embed="rId3"/>
          <a:stretch>
            <a:fillRect/>
          </a:stretch>
        </p:blipFill>
        <p:spPr>
          <a:xfrm>
            <a:off x="9772322" y="394000"/>
            <a:ext cx="2032000" cy="393700"/>
          </a:xfrm>
          <a:prstGeom prst="rect">
            <a:avLst/>
          </a:prstGeom>
        </p:spPr>
      </p:pic>
      <p:pic>
        <p:nvPicPr>
          <p:cNvPr id="23" name="Grafik 22">
            <a:extLst>
              <a:ext uri="{FF2B5EF4-FFF2-40B4-BE49-F238E27FC236}">
                <a16:creationId xmlns:a16="http://schemas.microsoft.com/office/drawing/2014/main" xmlns="" id="{3466FA70-297F-4242-B0C4-447E99270511}"/>
              </a:ext>
            </a:extLst>
          </p:cNvPr>
          <p:cNvPicPr>
            <a:picLocks noChangeAspect="1"/>
          </p:cNvPicPr>
          <p:nvPr userDrawn="1"/>
        </p:nvPicPr>
        <p:blipFill>
          <a:blip r:embed="rId4"/>
          <a:stretch>
            <a:fillRect/>
          </a:stretch>
        </p:blipFill>
        <p:spPr>
          <a:xfrm>
            <a:off x="523875" y="520353"/>
            <a:ext cx="1080120" cy="280956"/>
          </a:xfrm>
          <a:prstGeom prst="rect">
            <a:avLst/>
          </a:prstGeom>
        </p:spPr>
      </p:pic>
      <p:sp>
        <p:nvSpPr>
          <p:cNvPr id="11" name="Datumsplatzhalter 3">
            <a:extLst>
              <a:ext uri="{FF2B5EF4-FFF2-40B4-BE49-F238E27FC236}">
                <a16:creationId xmlns:a16="http://schemas.microsoft.com/office/drawing/2014/main" xmlns="" id="{CEB37942-8D81-504D-80E8-1919A5FE2684}"/>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5" name="Foliennummernplatzhalter 5">
            <a:extLst>
              <a:ext uri="{FF2B5EF4-FFF2-40B4-BE49-F238E27FC236}">
                <a16:creationId xmlns:a16="http://schemas.microsoft.com/office/drawing/2014/main" xmlns="" id="{A5620BD0-2722-E649-8D1E-9EAC25A2160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C6732CD7-EF4D-E21E-BBF6-E71AF368900B}"/>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DE260637-9495-5220-4CB7-A6EBCAAC9F13}"/>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531864515"/>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pitel FONDS PUR">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xmlns="" id="{344C6D46-391D-1B4A-80F0-941527B355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9"/>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8567F3D4-E5B5-1349-9FDE-CCC9D5A33E7F}"/>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6" name="Grafik 15">
            <a:extLst>
              <a:ext uri="{FF2B5EF4-FFF2-40B4-BE49-F238E27FC236}">
                <a16:creationId xmlns:a16="http://schemas.microsoft.com/office/drawing/2014/main" xmlns="" id="{7F36FBB8-19B5-4943-9BF9-A34C8DEF2D1F}"/>
              </a:ext>
            </a:extLst>
          </p:cNvPr>
          <p:cNvPicPr>
            <a:picLocks noChangeAspect="1"/>
          </p:cNvPicPr>
          <p:nvPr userDrawn="1"/>
        </p:nvPicPr>
        <p:blipFill>
          <a:blip r:embed="rId4"/>
          <a:stretch>
            <a:fillRect/>
          </a:stretch>
        </p:blipFill>
        <p:spPr>
          <a:xfrm>
            <a:off x="512245" y="523875"/>
            <a:ext cx="831227" cy="274944"/>
          </a:xfrm>
          <a:prstGeom prst="rect">
            <a:avLst/>
          </a:prstGeom>
        </p:spPr>
      </p:pic>
      <p:sp>
        <p:nvSpPr>
          <p:cNvPr id="12" name="Datumsplatzhalter 3">
            <a:extLst>
              <a:ext uri="{FF2B5EF4-FFF2-40B4-BE49-F238E27FC236}">
                <a16:creationId xmlns:a16="http://schemas.microsoft.com/office/drawing/2014/main" xmlns="" id="{0D74FE19-CEE5-724D-BDCC-25F9B502FE2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5" name="Foliennummernplatzhalter 5">
            <a:extLst>
              <a:ext uri="{FF2B5EF4-FFF2-40B4-BE49-F238E27FC236}">
                <a16:creationId xmlns:a16="http://schemas.microsoft.com/office/drawing/2014/main" xmlns="" id="{7688AF5A-9FB7-CC4A-B7C1-FA83F52F5F1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F3222571-2E18-051B-967A-F72F752E253F}"/>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F2AB9282-FAB1-D861-31D5-4F630B94F4BB}"/>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1415917329"/>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Kapitel KLASSIK MODERN">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xmlns="" id="{52C1D971-6790-2B4C-B05B-BA75E32F37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60" y="0"/>
            <a:ext cx="12184439" cy="4227512"/>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8567F3D4-E5B5-1349-9FDE-CCC9D5A33E7F}"/>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2" name="Grafik 11">
            <a:extLst>
              <a:ext uri="{FF2B5EF4-FFF2-40B4-BE49-F238E27FC236}">
                <a16:creationId xmlns:a16="http://schemas.microsoft.com/office/drawing/2014/main" xmlns="" id="{DEF42C3C-88D3-B345-AA07-8C7CC3D6A975}"/>
              </a:ext>
            </a:extLst>
          </p:cNvPr>
          <p:cNvPicPr>
            <a:picLocks noChangeAspect="1"/>
          </p:cNvPicPr>
          <p:nvPr userDrawn="1"/>
        </p:nvPicPr>
        <p:blipFill>
          <a:blip r:embed="rId4"/>
          <a:stretch>
            <a:fillRect/>
          </a:stretch>
        </p:blipFill>
        <p:spPr>
          <a:xfrm>
            <a:off x="512245" y="523875"/>
            <a:ext cx="1254398" cy="288000"/>
          </a:xfrm>
          <a:prstGeom prst="rect">
            <a:avLst/>
          </a:prstGeom>
        </p:spPr>
      </p:pic>
      <p:sp>
        <p:nvSpPr>
          <p:cNvPr id="18" name="Datumsplatzhalter 3">
            <a:extLst>
              <a:ext uri="{FF2B5EF4-FFF2-40B4-BE49-F238E27FC236}">
                <a16:creationId xmlns:a16="http://schemas.microsoft.com/office/drawing/2014/main" xmlns="" id="{7706311A-7701-9F45-8A92-11D95A68F31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9" name="Foliennummernplatzhalter 5">
            <a:extLst>
              <a:ext uri="{FF2B5EF4-FFF2-40B4-BE49-F238E27FC236}">
                <a16:creationId xmlns:a16="http://schemas.microsoft.com/office/drawing/2014/main" xmlns="" id="{7B3E37DD-6BC9-5648-B36D-DB8C29486742}"/>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52D6EBBB-9603-70EB-28B9-E1B89199EE55}"/>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596658CD-C5C4-7F3C-69A6-E9AE447BD830}"/>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199164538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Kapitel NEXT">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xmlns="" id="{52C1D971-6790-2B4C-B05B-BA75E32F37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60" y="0"/>
            <a:ext cx="12184439" cy="4227512"/>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8567F3D4-E5B5-1349-9FDE-CCC9D5A33E7F}"/>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6" name="Grafik 15">
            <a:extLst>
              <a:ext uri="{FF2B5EF4-FFF2-40B4-BE49-F238E27FC236}">
                <a16:creationId xmlns:a16="http://schemas.microsoft.com/office/drawing/2014/main" xmlns="" id="{1353D6D4-52BD-E845-9585-58EDE1562D14}"/>
              </a:ext>
            </a:extLst>
          </p:cNvPr>
          <p:cNvPicPr>
            <a:picLocks noChangeAspect="1"/>
          </p:cNvPicPr>
          <p:nvPr userDrawn="1"/>
        </p:nvPicPr>
        <p:blipFill>
          <a:blip r:embed="rId4"/>
          <a:stretch>
            <a:fillRect/>
          </a:stretch>
        </p:blipFill>
        <p:spPr>
          <a:xfrm>
            <a:off x="543004" y="523503"/>
            <a:ext cx="607012" cy="263038"/>
          </a:xfrm>
          <a:prstGeom prst="rect">
            <a:avLst/>
          </a:prstGeom>
        </p:spPr>
      </p:pic>
      <p:sp>
        <p:nvSpPr>
          <p:cNvPr id="18" name="Datumsplatzhalter 3">
            <a:extLst>
              <a:ext uri="{FF2B5EF4-FFF2-40B4-BE49-F238E27FC236}">
                <a16:creationId xmlns:a16="http://schemas.microsoft.com/office/drawing/2014/main" xmlns="" id="{A5AFE6A1-EC29-894D-93F9-702B2EF9322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9" name="Foliennummernplatzhalter 5">
            <a:extLst>
              <a:ext uri="{FF2B5EF4-FFF2-40B4-BE49-F238E27FC236}">
                <a16:creationId xmlns:a16="http://schemas.microsoft.com/office/drawing/2014/main" xmlns="" id="{A8D793FE-B123-D942-8E8F-7BC9F60B03ED}"/>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11" name="Titel 1">
            <a:extLst>
              <a:ext uri="{FF2B5EF4-FFF2-40B4-BE49-F238E27FC236}">
                <a16:creationId xmlns:a16="http://schemas.microsoft.com/office/drawing/2014/main" xmlns="" id="{BA16EAF1-1009-2846-9012-2CF57BE4DE14}"/>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12" name="Textplatzhalter 2">
            <a:extLst>
              <a:ext uri="{FF2B5EF4-FFF2-40B4-BE49-F238E27FC236}">
                <a16:creationId xmlns:a16="http://schemas.microsoft.com/office/drawing/2014/main" xmlns="" id="{04E2B9F0-0D58-AE46-9B8E-C73BA03A1092}"/>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3439642598"/>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xmlns="" id="{E09BC33B-A260-AA48-92ED-61570D4AABAB}"/>
              </a:ext>
            </a:extLst>
          </p:cNvPr>
          <p:cNvSpPr/>
          <p:nvPr userDrawn="1"/>
        </p:nvSpPr>
        <p:spPr>
          <a:xfrm flipV="1">
            <a:off x="624" y="-1"/>
            <a:ext cx="12192000" cy="685799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solidFill>
                <a:srgbClr val="FFFFFF"/>
              </a:solidFill>
            </a:endParaRPr>
          </a:p>
        </p:txBody>
      </p:sp>
      <p:pic>
        <p:nvPicPr>
          <p:cNvPr id="19" name="Grafik 18">
            <a:extLst>
              <a:ext uri="{FF2B5EF4-FFF2-40B4-BE49-F238E27FC236}">
                <a16:creationId xmlns:a16="http://schemas.microsoft.com/office/drawing/2014/main" xmlns="" id="{CC0BA403-308B-5241-B8BE-C791C04FDB50}"/>
              </a:ext>
            </a:extLst>
          </p:cNvPr>
          <p:cNvPicPr>
            <a:picLocks noChangeAspect="1"/>
          </p:cNvPicPr>
          <p:nvPr userDrawn="1"/>
        </p:nvPicPr>
        <p:blipFill>
          <a:blip r:embed="rId2"/>
          <a:stretch>
            <a:fillRect/>
          </a:stretch>
        </p:blipFill>
        <p:spPr>
          <a:xfrm>
            <a:off x="9768081" y="392841"/>
            <a:ext cx="2057400" cy="393700"/>
          </a:xfrm>
          <a:prstGeom prst="rect">
            <a:avLst/>
          </a:prstGeom>
        </p:spPr>
      </p:pic>
      <p:pic>
        <p:nvPicPr>
          <p:cNvPr id="3" name="Grafik 2">
            <a:extLst>
              <a:ext uri="{FF2B5EF4-FFF2-40B4-BE49-F238E27FC236}">
                <a16:creationId xmlns:a16="http://schemas.microsoft.com/office/drawing/2014/main" xmlns="" id="{8121DC0E-590B-9040-974C-9EC9E7FC059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8447"/>
          <a:stretch/>
        </p:blipFill>
        <p:spPr>
          <a:xfrm>
            <a:off x="-1" y="241327"/>
            <a:ext cx="3723137" cy="6453996"/>
          </a:xfrm>
          <a:prstGeom prst="rect">
            <a:avLst/>
          </a:prstGeom>
        </p:spPr>
      </p:pic>
      <p:sp>
        <p:nvSpPr>
          <p:cNvPr id="21" name="Textfeld 20">
            <a:extLst>
              <a:ext uri="{FF2B5EF4-FFF2-40B4-BE49-F238E27FC236}">
                <a16:creationId xmlns:a16="http://schemas.microsoft.com/office/drawing/2014/main" xmlns="" id="{73D41622-625A-9542-88EA-B74B4FAE437F}"/>
              </a:ext>
            </a:extLst>
          </p:cNvPr>
          <p:cNvSpPr txBox="1"/>
          <p:nvPr userDrawn="1"/>
        </p:nvSpPr>
        <p:spPr>
          <a:xfrm>
            <a:off x="4686300" y="3143363"/>
            <a:ext cx="8682335" cy="677108"/>
          </a:xfrm>
          <a:prstGeom prst="rect">
            <a:avLst/>
          </a:prstGeom>
          <a:noFill/>
          <a:ln w="50800">
            <a:noFill/>
          </a:ln>
        </p:spPr>
        <p:txBody>
          <a:bodyPr wrap="square" lIns="0" tIns="0" rIns="0" bIns="0" rtlCol="0" anchor="b" anchorCtr="0">
            <a:spAutoFit/>
          </a:bodyPr>
          <a:lstStyle/>
          <a:p>
            <a:r>
              <a:rPr lang="de-DE" sz="4400" b="1" dirty="0">
                <a:solidFill>
                  <a:srgbClr val="FFFFFF"/>
                </a:solidFill>
              </a:rPr>
              <a:t>FÜR DAS, WAS KOMMT.</a:t>
            </a:r>
          </a:p>
        </p:txBody>
      </p:sp>
      <p:sp>
        <p:nvSpPr>
          <p:cNvPr id="7" name="Textplatzhalter 2">
            <a:extLst>
              <a:ext uri="{FF2B5EF4-FFF2-40B4-BE49-F238E27FC236}">
                <a16:creationId xmlns:a16="http://schemas.microsoft.com/office/drawing/2014/main" xmlns="" id="{A7F12EF8-D225-8F4B-96A4-A5E60F7304A2}"/>
              </a:ext>
            </a:extLst>
          </p:cNvPr>
          <p:cNvSpPr>
            <a:spLocks noGrp="1"/>
          </p:cNvSpPr>
          <p:nvPr>
            <p:ph type="body" sz="quarter" idx="10" hasCustomPrompt="1"/>
          </p:nvPr>
        </p:nvSpPr>
        <p:spPr>
          <a:xfrm>
            <a:off x="4686300" y="4230764"/>
            <a:ext cx="6567488" cy="1566786"/>
          </a:xfrm>
          <a:prstGeom prst="rect">
            <a:avLst/>
          </a:prstGeom>
        </p:spPr>
        <p:txBody>
          <a:bodyPr lIns="0" tIns="0" rIns="0" bIns="0">
            <a:noAutofit/>
          </a:bodyPr>
          <a:lstStyle>
            <a:lvl1pPr marL="0" indent="0">
              <a:buFontTx/>
              <a:buNone/>
              <a:defRPr sz="2800" b="0" i="0" cap="none" spc="0">
                <a:ln>
                  <a:noFill/>
                </a:ln>
                <a:solidFill>
                  <a:schemeClr val="bg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Name des Referenten</a:t>
            </a:r>
          </a:p>
        </p:txBody>
      </p:sp>
    </p:spTree>
    <p:extLst>
      <p:ext uri="{BB962C8B-B14F-4D97-AF65-F5344CB8AC3E}">
        <p14:creationId xmlns:p14="http://schemas.microsoft.com/office/powerpoint/2010/main" val="844385423"/>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xmlns="" id="{F6874355-0822-7D4D-88A8-17BDF9871BB9}"/>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3" name="Datumsplatzhalter 3">
            <a:extLst>
              <a:ext uri="{FF2B5EF4-FFF2-40B4-BE49-F238E27FC236}">
                <a16:creationId xmlns:a16="http://schemas.microsoft.com/office/drawing/2014/main" xmlns="" id="{E9D63D7C-64EA-4545-8B90-FAC106E71548}"/>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4" name="Foliennummernplatzhalter 5">
            <a:extLst>
              <a:ext uri="{FF2B5EF4-FFF2-40B4-BE49-F238E27FC236}">
                <a16:creationId xmlns:a16="http://schemas.microsoft.com/office/drawing/2014/main" xmlns="" id="{5AB2FEFD-8A10-8E49-9EC7-9AC3984D48A7}"/>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5" name="Textplatzhalter 2">
            <a:extLst>
              <a:ext uri="{FF2B5EF4-FFF2-40B4-BE49-F238E27FC236}">
                <a16:creationId xmlns:a16="http://schemas.microsoft.com/office/drawing/2014/main" xmlns="" id="{6B5F15A0-2383-0949-8CCA-9712DFD10565}"/>
              </a:ext>
            </a:extLst>
          </p:cNvPr>
          <p:cNvSpPr>
            <a:spLocks noGrp="1"/>
          </p:cNvSpPr>
          <p:nvPr>
            <p:ph type="body" sz="quarter" idx="11"/>
          </p:nvPr>
        </p:nvSpPr>
        <p:spPr>
          <a:xfrm>
            <a:off x="944749" y="1579563"/>
            <a:ext cx="10309039" cy="4217988"/>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1215959156"/>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cSld name="1_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4E38F1FA-E117-6BE9-829D-29AADA54987A}"/>
              </a:ext>
            </a:extLst>
          </p:cNvPr>
          <p:cNvSpPr>
            <a:spLocks noGrp="1"/>
          </p:cNvSpPr>
          <p:nvPr>
            <p:ph type="dt" sz="half" idx="10"/>
          </p:nvPr>
        </p:nvSpPr>
        <p:spPr/>
        <p:txBody>
          <a:bodyPr/>
          <a:lstStyle/>
          <a:p>
            <a:fld id="{1DAF0DA8-5B1D-4B60-9EAE-B5CDAE6311F1}" type="datetimeFigureOut">
              <a:rPr lang="de-DE" smtClean="0">
                <a:solidFill>
                  <a:srgbClr val="1469AE"/>
                </a:solidFill>
              </a:rPr>
              <a:pPr/>
              <a:t>26.03.2024</a:t>
            </a:fld>
            <a:endParaRPr lang="de-DE">
              <a:solidFill>
                <a:srgbClr val="1469AE"/>
              </a:solidFill>
            </a:endParaRPr>
          </a:p>
        </p:txBody>
      </p:sp>
      <p:sp>
        <p:nvSpPr>
          <p:cNvPr id="3" name="Fußzeilenplatzhalter 2">
            <a:extLst>
              <a:ext uri="{FF2B5EF4-FFF2-40B4-BE49-F238E27FC236}">
                <a16:creationId xmlns:a16="http://schemas.microsoft.com/office/drawing/2014/main" xmlns="" id="{51AB057F-F7FD-7931-22AA-96E00342CCE0}"/>
              </a:ext>
            </a:extLst>
          </p:cNvPr>
          <p:cNvSpPr>
            <a:spLocks noGrp="1"/>
          </p:cNvSpPr>
          <p:nvPr>
            <p:ph type="ftr" sz="quarter" idx="11"/>
          </p:nvPr>
        </p:nvSpPr>
        <p:spPr/>
        <p:txBody>
          <a:bodyPr/>
          <a:lstStyle/>
          <a:p>
            <a:endParaRPr lang="de-DE">
              <a:solidFill>
                <a:srgbClr val="1469AE"/>
              </a:solidFill>
            </a:endParaRPr>
          </a:p>
        </p:txBody>
      </p:sp>
      <p:sp>
        <p:nvSpPr>
          <p:cNvPr id="4" name="Foliennummernplatzhalter 3">
            <a:extLst>
              <a:ext uri="{FF2B5EF4-FFF2-40B4-BE49-F238E27FC236}">
                <a16:creationId xmlns:a16="http://schemas.microsoft.com/office/drawing/2014/main" xmlns="" id="{3FB2D0AD-557B-3698-F334-EED1D41FA586}"/>
              </a:ext>
            </a:extLst>
          </p:cNvPr>
          <p:cNvSpPr>
            <a:spLocks noGrp="1"/>
          </p:cNvSpPr>
          <p:nvPr>
            <p:ph type="sldNum" sz="quarter" idx="12"/>
          </p:nvPr>
        </p:nvSpPr>
        <p:spPr/>
        <p:txBody>
          <a:bodyPr/>
          <a:lstStyle/>
          <a:p>
            <a:fld id="{60B96E6C-27C4-4A17-A112-9744C679593C}" type="slidenum">
              <a:rPr lang="de-DE" smtClean="0">
                <a:solidFill>
                  <a:srgbClr val="1469AE"/>
                </a:solidFill>
              </a:rPr>
              <a:pPr/>
              <a:t>‹Nr.›</a:t>
            </a:fld>
            <a:endParaRPr lang="de-DE">
              <a:solidFill>
                <a:srgbClr val="1469AE"/>
              </a:solidFill>
            </a:endParaRPr>
          </a:p>
        </p:txBody>
      </p:sp>
    </p:spTree>
    <p:extLst>
      <p:ext uri="{BB962C8B-B14F-4D97-AF65-F5344CB8AC3E}">
        <p14:creationId xmlns:p14="http://schemas.microsoft.com/office/powerpoint/2010/main" val="14713834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el WEISS">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BE0F2B07-9377-A542-ACBA-2055AAFF372E}"/>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7" name="Textfeld 6">
            <a:extLst>
              <a:ext uri="{FF2B5EF4-FFF2-40B4-BE49-F238E27FC236}">
                <a16:creationId xmlns:a16="http://schemas.microsoft.com/office/drawing/2014/main" xmlns="" id="{87405801-C087-804F-839E-10C0045B8712}"/>
              </a:ext>
            </a:extLst>
          </p:cNvPr>
          <p:cNvSpPr txBox="1"/>
          <p:nvPr userDrawn="1"/>
        </p:nvSpPr>
        <p:spPr>
          <a:xfrm>
            <a:off x="911424" y="4225367"/>
            <a:ext cx="8682335" cy="677108"/>
          </a:xfrm>
          <a:prstGeom prst="rect">
            <a:avLst/>
          </a:prstGeom>
          <a:noFill/>
          <a:ln w="50800">
            <a:noFill/>
          </a:ln>
        </p:spPr>
        <p:txBody>
          <a:bodyPr wrap="square" lIns="0" tIns="0" rIns="0" bIns="0" rtlCol="0" anchor="b" anchorCtr="0">
            <a:spAutoFit/>
          </a:bodyPr>
          <a:lstStyle/>
          <a:p>
            <a:r>
              <a:rPr lang="de-DE" sz="4400" b="1" dirty="0">
                <a:solidFill>
                  <a:srgbClr val="1469AE"/>
                </a:solidFill>
              </a:rPr>
              <a:t>FÜR DAS, WAS KOMMT.</a:t>
            </a:r>
          </a:p>
        </p:txBody>
      </p:sp>
      <p:sp>
        <p:nvSpPr>
          <p:cNvPr id="11" name="Datumsplatzhalter 3">
            <a:extLst>
              <a:ext uri="{FF2B5EF4-FFF2-40B4-BE49-F238E27FC236}">
                <a16:creationId xmlns:a16="http://schemas.microsoft.com/office/drawing/2014/main" xmlns="" id="{3614AE6B-6814-3249-B5AB-68C97FBAA4A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Tree>
    <p:extLst>
      <p:ext uri="{BB962C8B-B14F-4D97-AF65-F5344CB8AC3E}">
        <p14:creationId xmlns:p14="http://schemas.microsoft.com/office/powerpoint/2010/main" val="3104104558"/>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el BLAU">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527367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10" name="Textfeld 9">
            <a:extLst>
              <a:ext uri="{FF2B5EF4-FFF2-40B4-BE49-F238E27FC236}">
                <a16:creationId xmlns:a16="http://schemas.microsoft.com/office/drawing/2014/main" xmlns="" id="{4A58EED6-5B63-7F4C-B0A5-DAC3017DE6EB}"/>
              </a:ext>
            </a:extLst>
          </p:cNvPr>
          <p:cNvSpPr txBox="1"/>
          <p:nvPr userDrawn="1"/>
        </p:nvSpPr>
        <p:spPr>
          <a:xfrm>
            <a:off x="911424" y="4225367"/>
            <a:ext cx="8682335" cy="677108"/>
          </a:xfrm>
          <a:prstGeom prst="rect">
            <a:avLst/>
          </a:prstGeom>
          <a:noFill/>
          <a:ln w="50800">
            <a:noFill/>
          </a:ln>
        </p:spPr>
        <p:txBody>
          <a:bodyPr wrap="square" lIns="0" tIns="0" rIns="0" bIns="0" rtlCol="0" anchor="b" anchorCtr="0">
            <a:spAutoFit/>
          </a:bodyPr>
          <a:lstStyle/>
          <a:p>
            <a:r>
              <a:rPr lang="de-DE" sz="4400" b="1" dirty="0">
                <a:solidFill>
                  <a:srgbClr val="FFFFFF"/>
                </a:solidFill>
              </a:rPr>
              <a:t>FÜR DAS, WAS KOMMT.</a:t>
            </a:r>
          </a:p>
        </p:txBody>
      </p:sp>
      <p:sp>
        <p:nvSpPr>
          <p:cNvPr id="12" name="Datumsplatzhalter 3">
            <a:extLst>
              <a:ext uri="{FF2B5EF4-FFF2-40B4-BE49-F238E27FC236}">
                <a16:creationId xmlns:a16="http://schemas.microsoft.com/office/drawing/2014/main" xmlns="" id="{877881B5-4C53-7E4E-A265-332030D01C3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Tree>
    <p:extLst>
      <p:ext uri="{BB962C8B-B14F-4D97-AF65-F5344CB8AC3E}">
        <p14:creationId xmlns:p14="http://schemas.microsoft.com/office/powerpoint/2010/main" val="2712453988"/>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igener Titel WEISS">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BE0F2B07-9377-A542-ACBA-2055AAFF372E}"/>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9" name="Titel 1">
            <a:extLst>
              <a:ext uri="{FF2B5EF4-FFF2-40B4-BE49-F238E27FC236}">
                <a16:creationId xmlns:a16="http://schemas.microsoft.com/office/drawing/2014/main" xmlns="" id="{BFD6CDB8-B6BC-8C4C-8EFB-037896335563}"/>
              </a:ext>
            </a:extLst>
          </p:cNvPr>
          <p:cNvSpPr>
            <a:spLocks noGrp="1"/>
          </p:cNvSpPr>
          <p:nvPr>
            <p:ph type="title" hasCustomPrompt="1"/>
          </p:nvPr>
        </p:nvSpPr>
        <p:spPr>
          <a:xfrm>
            <a:off x="933450" y="2633659"/>
            <a:ext cx="9382124" cy="2258759"/>
          </a:xfrm>
          <a:prstGeom prst="rect">
            <a:avLst/>
          </a:prstGeom>
        </p:spPr>
        <p:txBody>
          <a:bodyPr wrap="square" lIns="0" tIns="0" rIns="0" bIns="0" anchor="b">
            <a:noAutofit/>
          </a:bodyPr>
          <a:lstStyle>
            <a:lvl1pPr>
              <a:defRPr sz="4400" b="1" i="0">
                <a:solidFill>
                  <a:schemeClr val="tx1"/>
                </a:solidFill>
                <a:latin typeface="Fira Sans" panose="020B0503050000020004" pitchFamily="34" charset="0"/>
              </a:defRPr>
            </a:lvl1pPr>
          </a:lstStyle>
          <a:p>
            <a:r>
              <a:rPr lang="de-DE" dirty="0"/>
              <a:t>Titel der Präsentation</a:t>
            </a:r>
          </a:p>
        </p:txBody>
      </p:sp>
      <p:sp>
        <p:nvSpPr>
          <p:cNvPr id="11" name="Datumsplatzhalter 3">
            <a:extLst>
              <a:ext uri="{FF2B5EF4-FFF2-40B4-BE49-F238E27FC236}">
                <a16:creationId xmlns:a16="http://schemas.microsoft.com/office/drawing/2014/main" xmlns="" id="{1691C8F9-747C-B94D-A484-930080DC8EC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Tree>
    <p:extLst>
      <p:ext uri="{BB962C8B-B14F-4D97-AF65-F5344CB8AC3E}">
        <p14:creationId xmlns:p14="http://schemas.microsoft.com/office/powerpoint/2010/main" val="1101817974"/>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igener Titel BLAU">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527367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5298875"/>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5273675"/>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10" name="Datumsplatzhalter 3">
            <a:extLst>
              <a:ext uri="{FF2B5EF4-FFF2-40B4-BE49-F238E27FC236}">
                <a16:creationId xmlns:a16="http://schemas.microsoft.com/office/drawing/2014/main" xmlns="" id="{ABD92050-0B74-CF46-9CB7-68E5D4BFC2E1}"/>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2" name="Titel 1">
            <a:extLst>
              <a:ext uri="{FF2B5EF4-FFF2-40B4-BE49-F238E27FC236}">
                <a16:creationId xmlns:a16="http://schemas.microsoft.com/office/drawing/2014/main" xmlns="" id="{F41AE3A3-523D-5DAF-A439-9F5B80BB8CDE}"/>
              </a:ext>
            </a:extLst>
          </p:cNvPr>
          <p:cNvSpPr>
            <a:spLocks noGrp="1"/>
          </p:cNvSpPr>
          <p:nvPr>
            <p:ph type="title" hasCustomPrompt="1"/>
          </p:nvPr>
        </p:nvSpPr>
        <p:spPr>
          <a:xfrm>
            <a:off x="933450" y="2633659"/>
            <a:ext cx="9382124" cy="2258759"/>
          </a:xfrm>
          <a:prstGeom prst="rect">
            <a:avLst/>
          </a:prstGeom>
        </p:spPr>
        <p:txBody>
          <a:bodyPr wrap="square" lIns="0" tIns="0" rIns="0" bIns="0" anchor="b">
            <a:noAutofit/>
          </a:bodyPr>
          <a:lstStyle>
            <a:lvl1pPr>
              <a:defRPr sz="4400" b="1" i="0">
                <a:solidFill>
                  <a:schemeClr val="bg1"/>
                </a:solidFill>
                <a:latin typeface="Fira Sans" panose="020B0503050000020004" pitchFamily="34" charset="0"/>
              </a:defRPr>
            </a:lvl1pPr>
          </a:lstStyle>
          <a:p>
            <a:r>
              <a:rPr lang="de-DE" dirty="0"/>
              <a:t>Titel der Präsentation</a:t>
            </a:r>
          </a:p>
        </p:txBody>
      </p:sp>
      <p:sp>
        <p:nvSpPr>
          <p:cNvPr id="3" name="Foliennummernplatzhalter 5">
            <a:extLst>
              <a:ext uri="{FF2B5EF4-FFF2-40B4-BE49-F238E27FC236}">
                <a16:creationId xmlns:a16="http://schemas.microsoft.com/office/drawing/2014/main" xmlns="" id="{1C6E6717-A731-F730-57ED-081B6BD31425}"/>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686199687"/>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genda/Aufzählung">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Agenda/Inhaltsangabe/Aufzählung</a:t>
            </a:r>
          </a:p>
        </p:txBody>
      </p:sp>
      <p:sp>
        <p:nvSpPr>
          <p:cNvPr id="31" name="Textplatzhalter 2">
            <a:extLst>
              <a:ext uri="{FF2B5EF4-FFF2-40B4-BE49-F238E27FC236}">
                <a16:creationId xmlns:a16="http://schemas.microsoft.com/office/drawing/2014/main" xmlns="" id="{25D0B18C-C1B5-7347-8E75-D63B2B98270F}"/>
              </a:ext>
            </a:extLst>
          </p:cNvPr>
          <p:cNvSpPr>
            <a:spLocks noGrp="1"/>
          </p:cNvSpPr>
          <p:nvPr>
            <p:ph type="body" sz="quarter" idx="10"/>
          </p:nvPr>
        </p:nvSpPr>
        <p:spPr>
          <a:xfrm>
            <a:off x="933450" y="2109787"/>
            <a:ext cx="10320338" cy="4224338"/>
          </a:xfrm>
          <a:prstGeom prst="rect">
            <a:avLst/>
          </a:prstGeom>
        </p:spPr>
        <p:txBody>
          <a:bodyPr lIns="0" tIns="0" rIns="0" bIns="0">
            <a:noAutofit/>
          </a:bodyPr>
          <a:lstStyle>
            <a:lvl1pPr marL="228600" indent="-228600">
              <a:buFont typeface="Fira Sans Regular" panose="020B0503050000020004" pitchFamily="34" charset="0"/>
              <a:buChar char="»"/>
              <a:defRPr b="0" cap="none" spc="0">
                <a:ln>
                  <a:noFill/>
                </a:ln>
                <a:solidFill>
                  <a:schemeClr val="tx1"/>
                </a:solidFill>
                <a:effectLst/>
              </a:defRPr>
            </a:lvl1pPr>
            <a:lvl2pPr marL="685800" indent="-228600">
              <a:buFont typeface="Fira Sans Regular" panose="020B0503050000020004" pitchFamily="34" charset="0"/>
              <a:buChar char="»"/>
              <a:defRPr b="0" cap="none" spc="0">
                <a:ln>
                  <a:noFill/>
                </a:ln>
                <a:solidFill>
                  <a:schemeClr val="tx1"/>
                </a:solidFill>
                <a:effectLst/>
              </a:defRPr>
            </a:lvl2pPr>
            <a:lvl3pPr marL="1143000" indent="-228600">
              <a:buFont typeface="Fira Sans Regular" panose="020B0503050000020004" pitchFamily="34" charset="0"/>
              <a:buChar char="»"/>
              <a:defRPr b="0" cap="none" spc="0">
                <a:ln>
                  <a:noFill/>
                </a:ln>
                <a:solidFill>
                  <a:schemeClr val="tx1"/>
                </a:solidFill>
                <a:effectLst/>
              </a:defRPr>
            </a:lvl3pPr>
            <a:lvl4pPr marL="1600200" indent="-228600">
              <a:buFont typeface="Fira Sans Regular" panose="020B0503050000020004" pitchFamily="34" charset="0"/>
              <a:buChar char="»"/>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2" name="Datumsplatzhalter 3">
            <a:extLst>
              <a:ext uri="{FF2B5EF4-FFF2-40B4-BE49-F238E27FC236}">
                <a16:creationId xmlns:a16="http://schemas.microsoft.com/office/drawing/2014/main" xmlns="" id="{BA306C17-8D82-B8BE-AE17-1DBDEB34A691}"/>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3" name="Foliennummernplatzhalter 5">
            <a:extLst>
              <a:ext uri="{FF2B5EF4-FFF2-40B4-BE49-F238E27FC236}">
                <a16:creationId xmlns:a16="http://schemas.microsoft.com/office/drawing/2014/main" xmlns="" id="{9AEB17BD-4323-7C6A-94AA-EA5BD68FEA0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835386433"/>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5" name="Datumsplatzhalter 3">
            <a:extLst>
              <a:ext uri="{FF2B5EF4-FFF2-40B4-BE49-F238E27FC236}">
                <a16:creationId xmlns:a16="http://schemas.microsoft.com/office/drawing/2014/main" xmlns="" id="{DAA72F49-318F-FE45-AF17-32818A41575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FCE64148-1002-5841-BF26-5E79A7E6A1AC}"/>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19" name="Textplatzhalter 2">
            <a:extLst>
              <a:ext uri="{FF2B5EF4-FFF2-40B4-BE49-F238E27FC236}">
                <a16:creationId xmlns:a16="http://schemas.microsoft.com/office/drawing/2014/main" xmlns="" id="{8D3CA52E-682C-CD49-B51E-B87520FBB647}"/>
              </a:ext>
            </a:extLst>
          </p:cNvPr>
          <p:cNvSpPr>
            <a:spLocks noGrp="1"/>
          </p:cNvSpPr>
          <p:nvPr>
            <p:ph type="body" sz="quarter" idx="10"/>
          </p:nvPr>
        </p:nvSpPr>
        <p:spPr>
          <a:xfrm>
            <a:off x="933450" y="2109787"/>
            <a:ext cx="10320338" cy="4224338"/>
          </a:xfrm>
          <a:prstGeom prst="rect">
            <a:avLst/>
          </a:prstGeom>
        </p:spPr>
        <p:txBody>
          <a:bodyPr lIns="0" tIns="0" rIns="0" bIns="0">
            <a:noAutofit/>
          </a:bodyPr>
          <a:lstStyle>
            <a:lvl1pPr marL="0" indent="0" defTabSz="360000">
              <a:buFontTx/>
              <a:buNone/>
              <a:defRPr b="0" cap="none" spc="0">
                <a:ln>
                  <a:noFill/>
                </a:ln>
                <a:solidFill>
                  <a:schemeClr val="tx1"/>
                </a:solidFill>
                <a:effectLst/>
              </a:defRPr>
            </a:lvl1pPr>
            <a:lvl2pPr marL="457200" indent="0" defTabSz="360000">
              <a:buFontTx/>
              <a:buNone/>
              <a:defRPr b="0" cap="none" spc="0">
                <a:ln>
                  <a:noFill/>
                </a:ln>
                <a:solidFill>
                  <a:schemeClr val="tx1"/>
                </a:solidFill>
                <a:effectLst/>
              </a:defRPr>
            </a:lvl2pPr>
            <a:lvl3pPr marL="914400" indent="0" defTabSz="360000">
              <a:buFontTx/>
              <a:buNone/>
              <a:defRPr b="0" cap="none" spc="0">
                <a:ln>
                  <a:noFill/>
                </a:ln>
                <a:solidFill>
                  <a:schemeClr val="tx1"/>
                </a:solidFill>
                <a:effectLst/>
              </a:defRPr>
            </a:lvl3pPr>
            <a:lvl4pPr marL="1371600" indent="0" defTabSz="36000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316903886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alternativ">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2"/>
            <a:ext cx="4686300" cy="685800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rot="16200000">
            <a:off x="1323806" y="3400833"/>
            <a:ext cx="6849531"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rot="16200000">
            <a:off x="1269899" y="3416398"/>
            <a:ext cx="6858002"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5" name="Grafik 14">
            <a:extLst>
              <a:ext uri="{FF2B5EF4-FFF2-40B4-BE49-F238E27FC236}">
                <a16:creationId xmlns:a16="http://schemas.microsoft.com/office/drawing/2014/main" xmlns="" id="{8F414E03-6FB9-7A4D-95E0-CCA4D0149730}"/>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16" name="Titel 1">
            <a:extLst>
              <a:ext uri="{FF2B5EF4-FFF2-40B4-BE49-F238E27FC236}">
                <a16:creationId xmlns:a16="http://schemas.microsoft.com/office/drawing/2014/main" xmlns="" id="{A79445E8-894C-3D4D-BCF0-396D376913F3}"/>
              </a:ext>
            </a:extLst>
          </p:cNvPr>
          <p:cNvSpPr>
            <a:spLocks noGrp="1"/>
          </p:cNvSpPr>
          <p:nvPr>
            <p:ph type="title" hasCustomPrompt="1"/>
          </p:nvPr>
        </p:nvSpPr>
        <p:spPr>
          <a:xfrm>
            <a:off x="950721" y="1059166"/>
            <a:ext cx="3730908" cy="530225"/>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25" name="Datumsplatzhalter 3">
            <a:extLst>
              <a:ext uri="{FF2B5EF4-FFF2-40B4-BE49-F238E27FC236}">
                <a16:creationId xmlns:a16="http://schemas.microsoft.com/office/drawing/2014/main" xmlns="" id="{A3B801C6-2647-804C-A304-A8CE5B877F7D}"/>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FFFFFF"/>
                </a:solidFill>
              </a:rPr>
              <a:pPr/>
              <a:t>26.03.2024</a:t>
            </a:fld>
            <a:endParaRPr lang="de-DE" sz="1000" dirty="0">
              <a:solidFill>
                <a:srgbClr val="FFFFFF"/>
              </a:solidFill>
            </a:endParaRPr>
          </a:p>
        </p:txBody>
      </p:sp>
      <p:sp>
        <p:nvSpPr>
          <p:cNvPr id="26" name="Foliennummernplatzhalter 5">
            <a:extLst>
              <a:ext uri="{FF2B5EF4-FFF2-40B4-BE49-F238E27FC236}">
                <a16:creationId xmlns:a16="http://schemas.microsoft.com/office/drawing/2014/main" xmlns="" id="{BF7AF7E6-4F00-F34D-B3FE-6FC1CBB2CFB9}"/>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17" name="Textplatzhalter 2">
            <a:extLst>
              <a:ext uri="{FF2B5EF4-FFF2-40B4-BE49-F238E27FC236}">
                <a16:creationId xmlns:a16="http://schemas.microsoft.com/office/drawing/2014/main" xmlns="" id="{9EB9C9B3-4ADB-6F47-9465-F910A43AF7CE}"/>
              </a:ext>
            </a:extLst>
          </p:cNvPr>
          <p:cNvSpPr>
            <a:spLocks noGrp="1"/>
          </p:cNvSpPr>
          <p:nvPr>
            <p:ph type="body" sz="quarter" idx="11" hasCustomPrompt="1"/>
          </p:nvPr>
        </p:nvSpPr>
        <p:spPr>
          <a:xfrm>
            <a:off x="938214" y="1608404"/>
            <a:ext cx="3730908" cy="4719370"/>
          </a:xfrm>
          <a:prstGeom prst="rect">
            <a:avLst/>
          </a:prstGeom>
        </p:spPr>
        <p:txBody>
          <a:bodyPr lIns="0" tIns="0" rIns="0" bIns="0">
            <a:noAutofit/>
          </a:bodyPr>
          <a:lstStyle>
            <a:lvl1pPr marL="0" indent="0">
              <a:buFontTx/>
              <a:buNone/>
              <a:defRPr sz="2400" b="0" i="0" cap="none" spc="0">
                <a:ln>
                  <a:noFill/>
                </a:ln>
                <a:solidFill>
                  <a:schemeClr val="bg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
        <p:nvSpPr>
          <p:cNvPr id="21" name="Textplatzhalter 2">
            <a:extLst>
              <a:ext uri="{FF2B5EF4-FFF2-40B4-BE49-F238E27FC236}">
                <a16:creationId xmlns:a16="http://schemas.microsoft.com/office/drawing/2014/main" xmlns="" id="{EF701683-4DF7-8848-9DE1-BB49DD5131AA}"/>
              </a:ext>
            </a:extLst>
          </p:cNvPr>
          <p:cNvSpPr>
            <a:spLocks noGrp="1"/>
          </p:cNvSpPr>
          <p:nvPr>
            <p:ph type="body" sz="quarter" idx="10"/>
          </p:nvPr>
        </p:nvSpPr>
        <p:spPr>
          <a:xfrm>
            <a:off x="5626100" y="1049336"/>
            <a:ext cx="5627688" cy="5278438"/>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3165717256"/>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und Bild 1">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6" name="Bildplatzhalter 5">
            <a:extLst>
              <a:ext uri="{FF2B5EF4-FFF2-40B4-BE49-F238E27FC236}">
                <a16:creationId xmlns:a16="http://schemas.microsoft.com/office/drawing/2014/main" xmlns="" id="{5CB0237C-907B-414D-9867-2D7E5C7F6458}"/>
              </a:ext>
            </a:extLst>
          </p:cNvPr>
          <p:cNvSpPr>
            <a:spLocks noGrp="1" noChangeAspect="1"/>
          </p:cNvSpPr>
          <p:nvPr>
            <p:ph type="pic" sz="quarter" idx="11" hasCustomPrompt="1"/>
          </p:nvPr>
        </p:nvSpPr>
        <p:spPr>
          <a:xfrm>
            <a:off x="933450" y="2109788"/>
            <a:ext cx="5629274" cy="4217987"/>
          </a:xfrm>
          <a:prstGeom prst="rect">
            <a:avLst/>
          </a:prstGeom>
        </p:spPr>
        <p:txBody>
          <a:bodyPr/>
          <a:lstStyle>
            <a:lvl1pPr marL="0" indent="0">
              <a:buNone/>
              <a:defRPr sz="1600"/>
            </a:lvl1pPr>
          </a:lstStyle>
          <a:p>
            <a:r>
              <a:rPr lang="de-DE" dirty="0"/>
              <a:t>Bild 1 </a:t>
            </a:r>
          </a:p>
        </p:txBody>
      </p:sp>
      <p:sp>
        <p:nvSpPr>
          <p:cNvPr id="16" name="Datumsplatzhalter 3">
            <a:extLst>
              <a:ext uri="{FF2B5EF4-FFF2-40B4-BE49-F238E27FC236}">
                <a16:creationId xmlns:a16="http://schemas.microsoft.com/office/drawing/2014/main" xmlns="" id="{93D025DC-AAE0-A94C-89A3-3C53E47D2D4F}"/>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D8F683A1-9403-E743-97F0-30C05090E7BB}"/>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0" name="Textplatzhalter 2">
            <a:extLst>
              <a:ext uri="{FF2B5EF4-FFF2-40B4-BE49-F238E27FC236}">
                <a16:creationId xmlns:a16="http://schemas.microsoft.com/office/drawing/2014/main" xmlns="" id="{3749F616-EB64-D948-B380-E2804DBBDB4E}"/>
              </a:ext>
            </a:extLst>
          </p:cNvPr>
          <p:cNvSpPr>
            <a:spLocks noGrp="1"/>
          </p:cNvSpPr>
          <p:nvPr>
            <p:ph type="body" sz="quarter" idx="10"/>
          </p:nvPr>
        </p:nvSpPr>
        <p:spPr>
          <a:xfrm>
            <a:off x="7517076" y="2110691"/>
            <a:ext cx="3752849" cy="4223434"/>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1459984815"/>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und Bild 2">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6" name="Bildplatzhalter 5">
            <a:extLst>
              <a:ext uri="{FF2B5EF4-FFF2-40B4-BE49-F238E27FC236}">
                <a16:creationId xmlns:a16="http://schemas.microsoft.com/office/drawing/2014/main" xmlns="" id="{5CB0237C-907B-414D-9867-2D7E5C7F6458}"/>
              </a:ext>
            </a:extLst>
          </p:cNvPr>
          <p:cNvSpPr>
            <a:spLocks noGrp="1" noChangeAspect="1"/>
          </p:cNvSpPr>
          <p:nvPr>
            <p:ph type="pic" sz="quarter" idx="11" hasCustomPrompt="1"/>
          </p:nvPr>
        </p:nvSpPr>
        <p:spPr>
          <a:xfrm>
            <a:off x="933450" y="2109789"/>
            <a:ext cx="2816225" cy="2108200"/>
          </a:xfrm>
          <a:prstGeom prst="rect">
            <a:avLst/>
          </a:prstGeom>
        </p:spPr>
        <p:txBody>
          <a:bodyPr/>
          <a:lstStyle>
            <a:lvl1pPr marL="0" indent="0">
              <a:buNone/>
              <a:defRPr sz="1600"/>
            </a:lvl1pPr>
          </a:lstStyle>
          <a:p>
            <a:r>
              <a:rPr lang="de-DE" dirty="0"/>
              <a:t>Bild 1</a:t>
            </a:r>
          </a:p>
        </p:txBody>
      </p:sp>
      <p:sp>
        <p:nvSpPr>
          <p:cNvPr id="12" name="Bildplatzhalter 5">
            <a:extLst>
              <a:ext uri="{FF2B5EF4-FFF2-40B4-BE49-F238E27FC236}">
                <a16:creationId xmlns:a16="http://schemas.microsoft.com/office/drawing/2014/main" xmlns="" id="{63CCAD33-EB30-5F41-AF18-7B3114DCFCEA}"/>
              </a:ext>
            </a:extLst>
          </p:cNvPr>
          <p:cNvSpPr>
            <a:spLocks noGrp="1" noChangeAspect="1"/>
          </p:cNvSpPr>
          <p:nvPr>
            <p:ph type="pic" sz="quarter" idx="12" hasCustomPrompt="1"/>
          </p:nvPr>
        </p:nvSpPr>
        <p:spPr>
          <a:xfrm>
            <a:off x="4705699" y="2109789"/>
            <a:ext cx="2795240" cy="2101850"/>
          </a:xfrm>
          <a:prstGeom prst="rect">
            <a:avLst/>
          </a:prstGeom>
        </p:spPr>
        <p:txBody>
          <a:bodyPr/>
          <a:lstStyle>
            <a:lvl1pPr marL="0" indent="0">
              <a:buNone/>
              <a:defRPr sz="1600"/>
            </a:lvl1pPr>
          </a:lstStyle>
          <a:p>
            <a:r>
              <a:rPr lang="de-DE" dirty="0"/>
              <a:t>Bild 2</a:t>
            </a:r>
          </a:p>
        </p:txBody>
      </p:sp>
      <p:sp>
        <p:nvSpPr>
          <p:cNvPr id="15" name="Bildplatzhalter 5">
            <a:extLst>
              <a:ext uri="{FF2B5EF4-FFF2-40B4-BE49-F238E27FC236}">
                <a16:creationId xmlns:a16="http://schemas.microsoft.com/office/drawing/2014/main" xmlns="" id="{B0220B16-7885-454D-B4E5-965D6F8E18A2}"/>
              </a:ext>
            </a:extLst>
          </p:cNvPr>
          <p:cNvSpPr>
            <a:spLocks noGrp="1" noChangeAspect="1"/>
          </p:cNvSpPr>
          <p:nvPr>
            <p:ph type="pic" sz="quarter" idx="13" hasCustomPrompt="1"/>
          </p:nvPr>
        </p:nvSpPr>
        <p:spPr>
          <a:xfrm>
            <a:off x="8439150" y="2109789"/>
            <a:ext cx="2795240" cy="2123058"/>
          </a:xfrm>
          <a:prstGeom prst="rect">
            <a:avLst/>
          </a:prstGeom>
        </p:spPr>
        <p:txBody>
          <a:bodyPr/>
          <a:lstStyle>
            <a:lvl1pPr marL="0" indent="0">
              <a:buNone/>
              <a:defRPr sz="1600"/>
            </a:lvl1pPr>
          </a:lstStyle>
          <a:p>
            <a:r>
              <a:rPr lang="de-DE" dirty="0"/>
              <a:t>Bild 3</a:t>
            </a:r>
          </a:p>
        </p:txBody>
      </p:sp>
      <p:sp>
        <p:nvSpPr>
          <p:cNvPr id="19" name="Datumsplatzhalter 3">
            <a:extLst>
              <a:ext uri="{FF2B5EF4-FFF2-40B4-BE49-F238E27FC236}">
                <a16:creationId xmlns:a16="http://schemas.microsoft.com/office/drawing/2014/main" xmlns="" id="{A217FA98-9D99-F646-8B88-66249AB9E65A}"/>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23" name="Foliennummernplatzhalter 5">
            <a:extLst>
              <a:ext uri="{FF2B5EF4-FFF2-40B4-BE49-F238E27FC236}">
                <a16:creationId xmlns:a16="http://schemas.microsoft.com/office/drawing/2014/main" xmlns="" id="{51896413-885F-B24C-8EC6-FABF47E9B2D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0" name="Textplatzhalter 2">
            <a:extLst>
              <a:ext uri="{FF2B5EF4-FFF2-40B4-BE49-F238E27FC236}">
                <a16:creationId xmlns:a16="http://schemas.microsoft.com/office/drawing/2014/main" xmlns="" id="{0B4CF8B0-FB5A-2B4B-AA4C-97AF26779BDA}"/>
              </a:ext>
            </a:extLst>
          </p:cNvPr>
          <p:cNvSpPr>
            <a:spLocks noGrp="1"/>
          </p:cNvSpPr>
          <p:nvPr>
            <p:ph type="body" sz="quarter" idx="10"/>
          </p:nvPr>
        </p:nvSpPr>
        <p:spPr>
          <a:xfrm>
            <a:off x="933450" y="4748633"/>
            <a:ext cx="10320338" cy="1593999"/>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1123178339"/>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ild 1">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5" name="Datumsplatzhalter 3">
            <a:extLst>
              <a:ext uri="{FF2B5EF4-FFF2-40B4-BE49-F238E27FC236}">
                <a16:creationId xmlns:a16="http://schemas.microsoft.com/office/drawing/2014/main" xmlns="" id="{5A4EEF7C-7A97-A549-B01A-74FFF0413137}"/>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D4135C08-E23A-C345-BFEB-CDC8B1947837}"/>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3" name="Bildplatzhalter 2">
            <a:extLst>
              <a:ext uri="{FF2B5EF4-FFF2-40B4-BE49-F238E27FC236}">
                <a16:creationId xmlns:a16="http://schemas.microsoft.com/office/drawing/2014/main" xmlns="" id="{15551F9C-BFA1-5D48-B4A2-5284A7E417FD}"/>
              </a:ext>
            </a:extLst>
          </p:cNvPr>
          <p:cNvSpPr>
            <a:spLocks noGrp="1" noChangeAspect="1"/>
          </p:cNvSpPr>
          <p:nvPr>
            <p:ph type="pic" sz="quarter" idx="10" hasCustomPrompt="1"/>
          </p:nvPr>
        </p:nvSpPr>
        <p:spPr>
          <a:xfrm>
            <a:off x="933450" y="2109788"/>
            <a:ext cx="10320338" cy="4217987"/>
          </a:xfrm>
        </p:spPr>
        <p:txBody>
          <a:bodyPr lIns="0"/>
          <a:lstStyle>
            <a:lvl1pPr>
              <a:defRPr sz="1600"/>
            </a:lvl1pPr>
          </a:lstStyle>
          <a:p>
            <a:r>
              <a:rPr lang="de-DE" dirty="0"/>
              <a:t>Bild 1</a:t>
            </a:r>
          </a:p>
        </p:txBody>
      </p:sp>
    </p:spTree>
    <p:extLst>
      <p:ext uri="{BB962C8B-B14F-4D97-AF65-F5344CB8AC3E}">
        <p14:creationId xmlns:p14="http://schemas.microsoft.com/office/powerpoint/2010/main" val="2750585420"/>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6" name="Datumsplatzhalter 3">
            <a:extLst>
              <a:ext uri="{FF2B5EF4-FFF2-40B4-BE49-F238E27FC236}">
                <a16:creationId xmlns:a16="http://schemas.microsoft.com/office/drawing/2014/main" xmlns="" id="{CABFAFCE-D5A6-2E46-9749-FDC075EED8C7}"/>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68F6267C-7112-AD43-9E7C-0DA19A2C3879}"/>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3" name="Tabellenplatzhalter 2">
            <a:extLst>
              <a:ext uri="{FF2B5EF4-FFF2-40B4-BE49-F238E27FC236}">
                <a16:creationId xmlns:a16="http://schemas.microsoft.com/office/drawing/2014/main" xmlns="" id="{54E4E4F2-9274-4C46-9EFE-13CE0958E846}"/>
              </a:ext>
            </a:extLst>
          </p:cNvPr>
          <p:cNvSpPr>
            <a:spLocks noGrp="1" noChangeAspect="1"/>
          </p:cNvSpPr>
          <p:nvPr>
            <p:ph type="tbl" sz="quarter" idx="10" hasCustomPrompt="1"/>
          </p:nvPr>
        </p:nvSpPr>
        <p:spPr>
          <a:xfrm>
            <a:off x="933450" y="2109788"/>
            <a:ext cx="10320338" cy="4217987"/>
          </a:xfrm>
        </p:spPr>
        <p:txBody>
          <a:bodyPr/>
          <a:lstStyle>
            <a:lvl1pPr>
              <a:defRPr sz="1600"/>
            </a:lvl1pPr>
          </a:lstStyle>
          <a:p>
            <a:r>
              <a:rPr lang="de-DE" dirty="0"/>
              <a:t>Tabelle 1</a:t>
            </a:r>
          </a:p>
        </p:txBody>
      </p:sp>
    </p:spTree>
    <p:extLst>
      <p:ext uri="{BB962C8B-B14F-4D97-AF65-F5344CB8AC3E}">
        <p14:creationId xmlns:p14="http://schemas.microsoft.com/office/powerpoint/2010/main" val="845958895"/>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Kreisdiagramm">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23" name="Datumsplatzhalter 3">
            <a:extLst>
              <a:ext uri="{FF2B5EF4-FFF2-40B4-BE49-F238E27FC236}">
                <a16:creationId xmlns:a16="http://schemas.microsoft.com/office/drawing/2014/main" xmlns="" id="{5077C6C0-95FD-C243-A758-D6DA5244980D}"/>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24" name="Foliennummernplatzhalter 5">
            <a:extLst>
              <a:ext uri="{FF2B5EF4-FFF2-40B4-BE49-F238E27FC236}">
                <a16:creationId xmlns:a16="http://schemas.microsoft.com/office/drawing/2014/main" xmlns="" id="{2C4A6935-D68E-FC48-BEAE-1DB49A571F23}"/>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3" name="Diagrammplatzhalter 2">
            <a:extLst>
              <a:ext uri="{FF2B5EF4-FFF2-40B4-BE49-F238E27FC236}">
                <a16:creationId xmlns:a16="http://schemas.microsoft.com/office/drawing/2014/main" xmlns="" id="{5B0C2CDA-CB23-BD41-A57F-071B8C4856A3}"/>
              </a:ext>
            </a:extLst>
          </p:cNvPr>
          <p:cNvSpPr>
            <a:spLocks noGrp="1"/>
          </p:cNvSpPr>
          <p:nvPr>
            <p:ph type="chart" sz="quarter" idx="10" hasCustomPrompt="1"/>
          </p:nvPr>
        </p:nvSpPr>
        <p:spPr>
          <a:xfrm>
            <a:off x="933450" y="2109788"/>
            <a:ext cx="10320338" cy="4217987"/>
          </a:xfrm>
        </p:spPr>
        <p:txBody>
          <a:bodyPr/>
          <a:lstStyle>
            <a:lvl1pPr>
              <a:defRPr sz="1600"/>
            </a:lvl1pPr>
          </a:lstStyle>
          <a:p>
            <a:r>
              <a:rPr lang="de-DE" dirty="0"/>
              <a:t>Diagramm 1</a:t>
            </a:r>
          </a:p>
        </p:txBody>
      </p:sp>
    </p:spTree>
    <p:extLst>
      <p:ext uri="{BB962C8B-B14F-4D97-AF65-F5344CB8AC3E}">
        <p14:creationId xmlns:p14="http://schemas.microsoft.com/office/powerpoint/2010/main" val="3733517104"/>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iniendiagramm">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8" name="Datumsplatzhalter 3">
            <a:extLst>
              <a:ext uri="{FF2B5EF4-FFF2-40B4-BE49-F238E27FC236}">
                <a16:creationId xmlns:a16="http://schemas.microsoft.com/office/drawing/2014/main" xmlns="" id="{140EFA4A-11D4-DC46-87CC-12BA6217803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9" name="Foliennummernplatzhalter 5">
            <a:extLst>
              <a:ext uri="{FF2B5EF4-FFF2-40B4-BE49-F238E27FC236}">
                <a16:creationId xmlns:a16="http://schemas.microsoft.com/office/drawing/2014/main" xmlns="" id="{32D72185-10CF-2340-80D6-8BEA33A572B1}"/>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Diagrammplatzhalter 2">
            <a:extLst>
              <a:ext uri="{FF2B5EF4-FFF2-40B4-BE49-F238E27FC236}">
                <a16:creationId xmlns:a16="http://schemas.microsoft.com/office/drawing/2014/main" xmlns="" id="{93A7DB7F-C52C-6B9C-5BD8-67141A279CCD}"/>
              </a:ext>
            </a:extLst>
          </p:cNvPr>
          <p:cNvSpPr>
            <a:spLocks noGrp="1"/>
          </p:cNvSpPr>
          <p:nvPr>
            <p:ph type="chart" sz="quarter" idx="10" hasCustomPrompt="1"/>
          </p:nvPr>
        </p:nvSpPr>
        <p:spPr>
          <a:xfrm>
            <a:off x="933450" y="2109788"/>
            <a:ext cx="10320338" cy="4217987"/>
          </a:xfrm>
        </p:spPr>
        <p:txBody>
          <a:bodyPr/>
          <a:lstStyle>
            <a:lvl1pPr>
              <a:defRPr sz="1600"/>
            </a:lvl1pPr>
          </a:lstStyle>
          <a:p>
            <a:r>
              <a:rPr lang="de-DE" dirty="0"/>
              <a:t>Diagramm 1</a:t>
            </a:r>
          </a:p>
        </p:txBody>
      </p:sp>
    </p:spTree>
    <p:extLst>
      <p:ext uri="{BB962C8B-B14F-4D97-AF65-F5344CB8AC3E}">
        <p14:creationId xmlns:p14="http://schemas.microsoft.com/office/powerpoint/2010/main" val="3523639342"/>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10" name="Medienplatzhalter 2">
            <a:extLst>
              <a:ext uri="{FF2B5EF4-FFF2-40B4-BE49-F238E27FC236}">
                <a16:creationId xmlns:a16="http://schemas.microsoft.com/office/drawing/2014/main" xmlns="" id="{9C2E931D-45A1-EC4B-AF1E-B453AEF9DFF6}"/>
              </a:ext>
            </a:extLst>
          </p:cNvPr>
          <p:cNvSpPr>
            <a:spLocks noGrp="1"/>
          </p:cNvSpPr>
          <p:nvPr>
            <p:ph type="media" sz="quarter" idx="11" hasCustomPrompt="1"/>
          </p:nvPr>
        </p:nvSpPr>
        <p:spPr>
          <a:xfrm>
            <a:off x="933450" y="2109788"/>
            <a:ext cx="10320338" cy="3687762"/>
          </a:xfrm>
          <a:prstGeom prst="rect">
            <a:avLst/>
          </a:prstGeom>
        </p:spPr>
        <p:txBody>
          <a:bodyPr/>
          <a:lstStyle>
            <a:lvl1pPr marL="0" indent="0">
              <a:buFontTx/>
              <a:buNone/>
              <a:defRPr sz="1600"/>
            </a:lvl1pPr>
          </a:lstStyle>
          <a:p>
            <a:r>
              <a:rPr lang="de-DE" dirty="0"/>
              <a:t>Video 1</a:t>
            </a:r>
          </a:p>
        </p:txBody>
      </p:sp>
      <p:sp>
        <p:nvSpPr>
          <p:cNvPr id="16" name="Datumsplatzhalter 3">
            <a:extLst>
              <a:ext uri="{FF2B5EF4-FFF2-40B4-BE49-F238E27FC236}">
                <a16:creationId xmlns:a16="http://schemas.microsoft.com/office/drawing/2014/main" xmlns="" id="{E7E520FD-2D6B-F548-BFD4-9EBD0FAFC24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D9DF1852-9D5B-AD47-83C3-7BDDC3158082}"/>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3696504502"/>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xmlns="" id="{CCE56B63-D671-A04C-AEA3-6002B7B76443}"/>
              </a:ext>
            </a:extLst>
          </p:cNvPr>
          <p:cNvSpPr/>
          <p:nvPr userDrawn="1"/>
        </p:nvSpPr>
        <p:spPr>
          <a:xfrm>
            <a:off x="0" y="-1"/>
            <a:ext cx="12192000" cy="157956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1610888"/>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1585688"/>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7" name="Grafik 16">
            <a:extLst>
              <a:ext uri="{FF2B5EF4-FFF2-40B4-BE49-F238E27FC236}">
                <a16:creationId xmlns:a16="http://schemas.microsoft.com/office/drawing/2014/main" xmlns="" id="{ECD2B908-DF6A-EF4F-B838-46392A70DBE7}"/>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22" name="Titel 1">
            <a:extLst>
              <a:ext uri="{FF2B5EF4-FFF2-40B4-BE49-F238E27FC236}">
                <a16:creationId xmlns:a16="http://schemas.microsoft.com/office/drawing/2014/main" xmlns="" id="{1AA2711A-9E6D-284E-B6A0-089CBFA75209}"/>
              </a:ext>
            </a:extLst>
          </p:cNvPr>
          <p:cNvSpPr>
            <a:spLocks noGrp="1"/>
          </p:cNvSpPr>
          <p:nvPr>
            <p:ph type="title" hasCustomPrompt="1"/>
          </p:nvPr>
        </p:nvSpPr>
        <p:spPr>
          <a:xfrm>
            <a:off x="933450" y="523875"/>
            <a:ext cx="7505700" cy="1055688"/>
          </a:xfrm>
          <a:prstGeom prst="rect">
            <a:avLst/>
          </a:prstGeom>
        </p:spPr>
        <p:txBody>
          <a:bodyPr wrap="square" lIns="0" tIns="0" rIns="0" bIns="0">
            <a:noAutofit/>
          </a:bodyPr>
          <a:lstStyle>
            <a:lvl1pPr>
              <a:defRPr sz="2400" b="0" i="0">
                <a:solidFill>
                  <a:schemeClr val="bg1"/>
                </a:solidFill>
                <a:latin typeface="+mj-lt"/>
              </a:defRPr>
            </a:lvl1pPr>
          </a:lstStyle>
          <a:p>
            <a:r>
              <a:rPr lang="de-DE" dirty="0"/>
              <a:t>Überschrift</a:t>
            </a:r>
          </a:p>
        </p:txBody>
      </p:sp>
      <p:sp>
        <p:nvSpPr>
          <p:cNvPr id="3" name="SmartArt-Platzhalter 2">
            <a:extLst>
              <a:ext uri="{FF2B5EF4-FFF2-40B4-BE49-F238E27FC236}">
                <a16:creationId xmlns:a16="http://schemas.microsoft.com/office/drawing/2014/main" xmlns="" id="{E5319A50-DBAE-FA47-8D82-612F11DAB3D9}"/>
              </a:ext>
            </a:extLst>
          </p:cNvPr>
          <p:cNvSpPr>
            <a:spLocks noGrp="1"/>
          </p:cNvSpPr>
          <p:nvPr>
            <p:ph type="dgm" sz="quarter" idx="10" hasCustomPrompt="1"/>
          </p:nvPr>
        </p:nvSpPr>
        <p:spPr>
          <a:xfrm>
            <a:off x="933450" y="2109788"/>
            <a:ext cx="10320338" cy="4224336"/>
          </a:xfrm>
          <a:prstGeom prst="rect">
            <a:avLst/>
          </a:prstGeom>
        </p:spPr>
        <p:txBody>
          <a:bodyPr/>
          <a:lstStyle>
            <a:lvl1pPr marL="0" indent="0">
              <a:buFontTx/>
              <a:buNone/>
              <a:defRPr sz="1600"/>
            </a:lvl1pPr>
          </a:lstStyle>
          <a:p>
            <a:r>
              <a:rPr lang="de-DE" dirty="0"/>
              <a:t>Smart Art 1</a:t>
            </a:r>
          </a:p>
        </p:txBody>
      </p:sp>
      <p:sp>
        <p:nvSpPr>
          <p:cNvPr id="16" name="Datumsplatzhalter 3">
            <a:extLst>
              <a:ext uri="{FF2B5EF4-FFF2-40B4-BE49-F238E27FC236}">
                <a16:creationId xmlns:a16="http://schemas.microsoft.com/office/drawing/2014/main" xmlns="" id="{7170305D-2AC4-1C48-843D-50050748A51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25ADF210-E66D-7A46-B69E-4789F0D1D4DE}"/>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Tree>
    <p:extLst>
      <p:ext uri="{BB962C8B-B14F-4D97-AF65-F5344CB8AC3E}">
        <p14:creationId xmlns:p14="http://schemas.microsoft.com/office/powerpoint/2010/main" val="4211453323"/>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Kapitel Start mit Bild WEISS">
    <p:spTree>
      <p:nvGrpSpPr>
        <p:cNvPr id="1" name=""/>
        <p:cNvGrpSpPr/>
        <p:nvPr/>
      </p:nvGrpSpPr>
      <p:grpSpPr>
        <a:xfrm>
          <a:off x="0" y="0"/>
          <a:ext cx="0" cy="0"/>
          <a:chOff x="0" y="0"/>
          <a:chExt cx="0" cy="0"/>
        </a:xfrm>
      </p:grpSpPr>
      <p:sp>
        <p:nvSpPr>
          <p:cNvPr id="12" name="Bildplatzhalter 2">
            <a:extLst>
              <a:ext uri="{FF2B5EF4-FFF2-40B4-BE49-F238E27FC236}">
                <a16:creationId xmlns:a16="http://schemas.microsoft.com/office/drawing/2014/main" xmlns="" id="{CD31B139-A6FB-1C49-8B14-E4630183C758}"/>
              </a:ext>
            </a:extLst>
          </p:cNvPr>
          <p:cNvSpPr>
            <a:spLocks noGrp="1" noChangeAspect="1"/>
          </p:cNvSpPr>
          <p:nvPr>
            <p:ph type="pic" idx="1" hasCustomPrompt="1"/>
          </p:nvPr>
        </p:nvSpPr>
        <p:spPr>
          <a:xfrm>
            <a:off x="6968" y="1"/>
            <a:ext cx="12185031" cy="4217988"/>
          </a:xfrm>
          <a:prstGeom prst="rect">
            <a:avLst/>
          </a:prstGeom>
        </p:spPr>
        <p:txBody>
          <a:bodyPr lIns="0" tIns="0" rIns="0" bIns="0" anchor="t" anchorCtr="0"/>
          <a:lstStyle>
            <a:lvl1pPr marL="0" indent="0" algn="l">
              <a:buFontTx/>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1</a:t>
            </a: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5" name="Textplatzhalter 26">
            <a:extLst>
              <a:ext uri="{FF2B5EF4-FFF2-40B4-BE49-F238E27FC236}">
                <a16:creationId xmlns:a16="http://schemas.microsoft.com/office/drawing/2014/main" xmlns="" id="{0259FE2D-95DE-4643-A159-A48377A3ABBE}"/>
              </a:ext>
            </a:extLst>
          </p:cNvPr>
          <p:cNvSpPr>
            <a:spLocks noGrp="1"/>
          </p:cNvSpPr>
          <p:nvPr>
            <p:ph type="body" sz="quarter" idx="10" hasCustomPrompt="1"/>
          </p:nvPr>
        </p:nvSpPr>
        <p:spPr>
          <a:xfrm>
            <a:off x="9766281" y="354741"/>
            <a:ext cx="2059200" cy="392400"/>
          </a:xfrm>
          <a:prstGeom prst="rect">
            <a:avLst/>
          </a:prstGeom>
          <a:blipFill>
            <a:blip r:embed="rId2"/>
            <a:stretch>
              <a:fillRect/>
            </a:stretch>
          </a:blipFill>
        </p:spPr>
        <p:txBody>
          <a:bodyPr/>
          <a:lstStyle>
            <a:lvl1pPr>
              <a:defRPr sz="100">
                <a:solidFill>
                  <a:schemeClr val="bg1"/>
                </a:solidFill>
              </a:defRPr>
            </a:lvl1pPr>
            <a:lvl2pPr>
              <a:defRPr sz="100"/>
            </a:lvl2pPr>
            <a:lvl3pPr>
              <a:defRPr sz="100"/>
            </a:lvl3pPr>
            <a:lvl4pPr>
              <a:defRPr sz="100"/>
            </a:lvl4pPr>
            <a:lvl5pPr>
              <a:defRPr sz="100"/>
            </a:lvl5pPr>
          </a:lstStyle>
          <a:p>
            <a:pPr lvl="0"/>
            <a:r>
              <a:rPr lang="de-DE" dirty="0"/>
              <a:t>.</a:t>
            </a:r>
          </a:p>
        </p:txBody>
      </p:sp>
      <p:sp>
        <p:nvSpPr>
          <p:cNvPr id="17" name="Datumsplatzhalter 3">
            <a:extLst>
              <a:ext uri="{FF2B5EF4-FFF2-40B4-BE49-F238E27FC236}">
                <a16:creationId xmlns:a16="http://schemas.microsoft.com/office/drawing/2014/main" xmlns="" id="{FD54520C-536B-BC4A-A56F-C8A4EA7D408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8" name="Foliennummernplatzhalter 5">
            <a:extLst>
              <a:ext uri="{FF2B5EF4-FFF2-40B4-BE49-F238E27FC236}">
                <a16:creationId xmlns:a16="http://schemas.microsoft.com/office/drawing/2014/main" xmlns="" id="{2EE44C67-E861-4447-85F1-CCD0289E79B2}"/>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22E3A500-7969-B11F-D767-39EC85E270B6}"/>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A7ED0A3C-D5F2-1884-F0CA-C72F52C12DAF}"/>
              </a:ext>
            </a:extLst>
          </p:cNvPr>
          <p:cNvSpPr>
            <a:spLocks noGrp="1"/>
          </p:cNvSpPr>
          <p:nvPr>
            <p:ph type="body" sz="quarter" idx="11"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135299707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Kapitel Start mit Bild BLAU">
    <p:spTree>
      <p:nvGrpSpPr>
        <p:cNvPr id="1" name=""/>
        <p:cNvGrpSpPr/>
        <p:nvPr/>
      </p:nvGrpSpPr>
      <p:grpSpPr>
        <a:xfrm>
          <a:off x="0" y="0"/>
          <a:ext cx="0" cy="0"/>
          <a:chOff x="0" y="0"/>
          <a:chExt cx="0" cy="0"/>
        </a:xfrm>
      </p:grpSpPr>
      <p:sp>
        <p:nvSpPr>
          <p:cNvPr id="23" name="Bildplatzhalter 2">
            <a:extLst>
              <a:ext uri="{FF2B5EF4-FFF2-40B4-BE49-F238E27FC236}">
                <a16:creationId xmlns:a16="http://schemas.microsoft.com/office/drawing/2014/main" xmlns="" id="{9E689BC1-BA5A-CC4B-99FC-81859AA3E3BE}"/>
              </a:ext>
            </a:extLst>
          </p:cNvPr>
          <p:cNvSpPr>
            <a:spLocks noGrp="1" noChangeAspect="1"/>
          </p:cNvSpPr>
          <p:nvPr>
            <p:ph type="pic" idx="1" hasCustomPrompt="1"/>
          </p:nvPr>
        </p:nvSpPr>
        <p:spPr>
          <a:xfrm>
            <a:off x="6968" y="1"/>
            <a:ext cx="12185031" cy="4217988"/>
          </a:xfrm>
          <a:prstGeom prst="rect">
            <a:avLst/>
          </a:prstGeom>
        </p:spPr>
        <p:txBody>
          <a:bodyPr lIns="0" tIns="0" rIns="0" bIns="0" anchor="t" anchorCtr="0"/>
          <a:lstStyle>
            <a:lvl1pPr marL="0" indent="0" algn="l">
              <a:buFontTx/>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1</a:t>
            </a:r>
          </a:p>
        </p:txBody>
      </p:sp>
      <p:sp>
        <p:nvSpPr>
          <p:cNvPr id="15" name="Rechteck 14">
            <a:extLst>
              <a:ext uri="{FF2B5EF4-FFF2-40B4-BE49-F238E27FC236}">
                <a16:creationId xmlns:a16="http://schemas.microsoft.com/office/drawing/2014/main" xmlns="" id="{E09BC33B-A260-AA48-92ED-61570D4AABAB}"/>
              </a:ext>
            </a:extLst>
          </p:cNvPr>
          <p:cNvSpPr/>
          <p:nvPr userDrawn="1"/>
        </p:nvSpPr>
        <p:spPr>
          <a:xfrm flipV="1">
            <a:off x="0" y="4352236"/>
            <a:ext cx="12192000" cy="250576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FFFFFF"/>
              </a:solidFill>
            </a:endParaRPr>
          </a:p>
        </p:txBody>
      </p:sp>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9" name="Textplatzhalter 26">
            <a:extLst>
              <a:ext uri="{FF2B5EF4-FFF2-40B4-BE49-F238E27FC236}">
                <a16:creationId xmlns:a16="http://schemas.microsoft.com/office/drawing/2014/main" xmlns="" id="{A283BF73-5866-834D-8850-707C884FA20B}"/>
              </a:ext>
            </a:extLst>
          </p:cNvPr>
          <p:cNvSpPr>
            <a:spLocks noGrp="1"/>
          </p:cNvSpPr>
          <p:nvPr>
            <p:ph type="body" sz="quarter" idx="10" hasCustomPrompt="1"/>
          </p:nvPr>
        </p:nvSpPr>
        <p:spPr>
          <a:xfrm>
            <a:off x="9766281" y="392841"/>
            <a:ext cx="2059200" cy="392400"/>
          </a:xfrm>
          <a:prstGeom prst="rect">
            <a:avLst/>
          </a:prstGeom>
          <a:blipFill>
            <a:blip r:embed="rId2"/>
            <a:stretch>
              <a:fillRect/>
            </a:stretch>
          </a:blipFill>
        </p:spPr>
        <p:txBody>
          <a:bodyPr/>
          <a:lstStyle>
            <a:lvl1pPr>
              <a:defRPr sz="100">
                <a:solidFill>
                  <a:schemeClr val="bg1"/>
                </a:solidFill>
              </a:defRPr>
            </a:lvl1pPr>
            <a:lvl2pPr>
              <a:defRPr sz="100"/>
            </a:lvl2pPr>
            <a:lvl3pPr>
              <a:defRPr sz="100"/>
            </a:lvl3pPr>
            <a:lvl4pPr>
              <a:defRPr sz="100"/>
            </a:lvl4pPr>
            <a:lvl5pPr>
              <a:defRPr sz="100"/>
            </a:lvl5pPr>
          </a:lstStyle>
          <a:p>
            <a:pPr lvl="0"/>
            <a:r>
              <a:rPr lang="de-DE" dirty="0"/>
              <a:t>.</a:t>
            </a:r>
          </a:p>
        </p:txBody>
      </p:sp>
      <p:sp>
        <p:nvSpPr>
          <p:cNvPr id="20" name="Foliennummernplatzhalter 5">
            <a:extLst>
              <a:ext uri="{FF2B5EF4-FFF2-40B4-BE49-F238E27FC236}">
                <a16:creationId xmlns:a16="http://schemas.microsoft.com/office/drawing/2014/main" xmlns="" id="{262CFE03-1452-034C-AF2A-866C12334335}"/>
              </a:ext>
            </a:extLst>
          </p:cNvPr>
          <p:cNvSpPr txBox="1">
            <a:spLocks/>
          </p:cNvSpPr>
          <p:nvPr userDrawn="1"/>
        </p:nvSpPr>
        <p:spPr>
          <a:xfrm>
            <a:off x="10315574" y="6327775"/>
            <a:ext cx="1469058" cy="530225"/>
          </a:xfrm>
          <a:prstGeom prst="rect">
            <a:avLst/>
          </a:prstGeom>
        </p:spPr>
        <p:txBody>
          <a:bodyPr vert="horz" lIns="91440" tIns="46800" rIns="0" bIns="4572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1" name="Datumsplatzhalter 3">
            <a:extLst>
              <a:ext uri="{FF2B5EF4-FFF2-40B4-BE49-F238E27FC236}">
                <a16:creationId xmlns:a16="http://schemas.microsoft.com/office/drawing/2014/main" xmlns="" id="{C5E842D8-8192-F34A-8461-95127748002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FFFFFF"/>
                </a:solidFill>
              </a:rPr>
              <a:pPr/>
              <a:t>26.03.2024</a:t>
            </a:fld>
            <a:endParaRPr lang="de-DE" sz="1000" dirty="0">
              <a:solidFill>
                <a:srgbClr val="FFFFFF"/>
              </a:solidFill>
            </a:endParaRPr>
          </a:p>
        </p:txBody>
      </p:sp>
      <p:sp>
        <p:nvSpPr>
          <p:cNvPr id="22" name="Foliennummernplatzhalter 5">
            <a:extLst>
              <a:ext uri="{FF2B5EF4-FFF2-40B4-BE49-F238E27FC236}">
                <a16:creationId xmlns:a16="http://schemas.microsoft.com/office/drawing/2014/main" xmlns="" id="{30BA3C3D-9A47-8B47-8281-7D8BDCC6FCBC}"/>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FFFFFF"/>
                </a:solidFill>
                <a:latin typeface="Fira Sans" panose="020B0503050000020004" pitchFamily="34" charset="0"/>
              </a:rPr>
              <a:t>Seite </a:t>
            </a:r>
            <a:fld id="{150EBEB1-CE7D-ED46-88EF-FE1EAC6D752B}" type="slidenum">
              <a:rPr lang="de-DE" sz="1000" smtClean="0">
                <a:solidFill>
                  <a:srgbClr val="FFFFFF"/>
                </a:solidFill>
                <a:latin typeface="Fira Sans" panose="020B0503050000020004" pitchFamily="34" charset="0"/>
              </a:rPr>
              <a:pPr/>
              <a:t>‹Nr.›</a:t>
            </a:fld>
            <a:endParaRPr lang="de-DE" sz="1000" dirty="0">
              <a:solidFill>
                <a:srgbClr val="FFFFFF"/>
              </a:solidFill>
              <a:latin typeface="Fira Sans" panose="020B0503050000020004" pitchFamily="34" charset="0"/>
            </a:endParaRPr>
          </a:p>
        </p:txBody>
      </p:sp>
      <p:sp>
        <p:nvSpPr>
          <p:cNvPr id="2" name="Titel 1">
            <a:extLst>
              <a:ext uri="{FF2B5EF4-FFF2-40B4-BE49-F238E27FC236}">
                <a16:creationId xmlns:a16="http://schemas.microsoft.com/office/drawing/2014/main" xmlns="" id="{52B5D9F4-718E-2B21-59C6-C1B35FDB1562}"/>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bg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B118C83C-97DA-EC63-B9CD-B0F4093D012F}"/>
              </a:ext>
            </a:extLst>
          </p:cNvPr>
          <p:cNvSpPr>
            <a:spLocks noGrp="1"/>
          </p:cNvSpPr>
          <p:nvPr>
            <p:ph type="body" sz="quarter" idx="11"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bg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2819454352"/>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Kapitel FONDS MODERN">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3" name="Grafik 2">
            <a:extLst>
              <a:ext uri="{FF2B5EF4-FFF2-40B4-BE49-F238E27FC236}">
                <a16:creationId xmlns:a16="http://schemas.microsoft.com/office/drawing/2014/main" xmlns="" id="{BFECBA84-1131-5944-877C-E734E7760D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8"/>
          </a:xfrm>
          <a:prstGeom prst="rect">
            <a:avLst/>
          </a:prstGeom>
        </p:spPr>
      </p:pic>
      <p:pic>
        <p:nvPicPr>
          <p:cNvPr id="11" name="Grafik 10">
            <a:extLst>
              <a:ext uri="{FF2B5EF4-FFF2-40B4-BE49-F238E27FC236}">
                <a16:creationId xmlns:a16="http://schemas.microsoft.com/office/drawing/2014/main" xmlns="" id="{BF2B9CC4-9922-9041-9EB5-55DE83697137}"/>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0" name="Grafik 9">
            <a:extLst>
              <a:ext uri="{FF2B5EF4-FFF2-40B4-BE49-F238E27FC236}">
                <a16:creationId xmlns:a16="http://schemas.microsoft.com/office/drawing/2014/main" xmlns="" id="{95F06B91-4A64-4C43-ADE9-A12DFCA6454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3875" y="523875"/>
            <a:ext cx="1080120" cy="268538"/>
          </a:xfrm>
          <a:prstGeom prst="rect">
            <a:avLst/>
          </a:prstGeom>
        </p:spPr>
      </p:pic>
      <p:sp>
        <p:nvSpPr>
          <p:cNvPr id="15" name="Datumsplatzhalter 3">
            <a:extLst>
              <a:ext uri="{FF2B5EF4-FFF2-40B4-BE49-F238E27FC236}">
                <a16:creationId xmlns:a16="http://schemas.microsoft.com/office/drawing/2014/main" xmlns="" id="{F35DCE5F-D288-F14E-9B6C-FE5E97CE3D3E}"/>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C136A73A-AF82-5F4C-8F0C-B90C3C98DD19}"/>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7A703247-33F6-6124-DBC3-DF1C6CB0DF6A}"/>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4" name="Textplatzhalter 2">
            <a:extLst>
              <a:ext uri="{FF2B5EF4-FFF2-40B4-BE49-F238E27FC236}">
                <a16:creationId xmlns:a16="http://schemas.microsoft.com/office/drawing/2014/main" xmlns="" id="{AEC6C205-D988-C831-5659-A76FCC8E36E6}"/>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1257166109"/>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Kapitel BU MODERN">
    <p:spTree>
      <p:nvGrpSpPr>
        <p:cNvPr id="1" name=""/>
        <p:cNvGrpSpPr/>
        <p:nvPr/>
      </p:nvGrpSpPr>
      <p:grpSpPr>
        <a:xfrm>
          <a:off x="0" y="0"/>
          <a:ext cx="0" cy="0"/>
          <a:chOff x="0" y="0"/>
          <a:chExt cx="0" cy="0"/>
        </a:xfrm>
      </p:grpSpPr>
      <p:pic>
        <p:nvPicPr>
          <p:cNvPr id="4" name="Grafik 3" descr="Ein Bild, das Wasser, draußen, Himmel, Person enthält.&#10;&#10;Automatisch generierte Beschreibung">
            <a:extLst>
              <a:ext uri="{FF2B5EF4-FFF2-40B4-BE49-F238E27FC236}">
                <a16:creationId xmlns:a16="http://schemas.microsoft.com/office/drawing/2014/main" xmlns="" id="{344C6D46-391D-1B4A-80F0-941527B355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9"/>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1" name="Grafik 10">
            <a:extLst>
              <a:ext uri="{FF2B5EF4-FFF2-40B4-BE49-F238E27FC236}">
                <a16:creationId xmlns:a16="http://schemas.microsoft.com/office/drawing/2014/main" xmlns="" id="{BF2B9CC4-9922-9041-9EB5-55DE83697137}"/>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5" name="Grafik 14">
            <a:extLst>
              <a:ext uri="{FF2B5EF4-FFF2-40B4-BE49-F238E27FC236}">
                <a16:creationId xmlns:a16="http://schemas.microsoft.com/office/drawing/2014/main" xmlns="" id="{26292513-41F7-334A-8EC6-778727A04834}"/>
              </a:ext>
            </a:extLst>
          </p:cNvPr>
          <p:cNvPicPr>
            <a:picLocks noChangeAspect="1"/>
          </p:cNvPicPr>
          <p:nvPr userDrawn="1"/>
        </p:nvPicPr>
        <p:blipFill>
          <a:blip r:embed="rId4"/>
          <a:stretch>
            <a:fillRect/>
          </a:stretch>
        </p:blipFill>
        <p:spPr>
          <a:xfrm>
            <a:off x="523875" y="523875"/>
            <a:ext cx="830756" cy="262666"/>
          </a:xfrm>
          <a:prstGeom prst="rect">
            <a:avLst/>
          </a:prstGeom>
        </p:spPr>
      </p:pic>
      <p:sp>
        <p:nvSpPr>
          <p:cNvPr id="12" name="Datumsplatzhalter 3">
            <a:extLst>
              <a:ext uri="{FF2B5EF4-FFF2-40B4-BE49-F238E27FC236}">
                <a16:creationId xmlns:a16="http://schemas.microsoft.com/office/drawing/2014/main" xmlns="" id="{5ED947CD-3344-414C-AC0D-75655E5421CC}"/>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6" name="Foliennummernplatzhalter 5">
            <a:extLst>
              <a:ext uri="{FF2B5EF4-FFF2-40B4-BE49-F238E27FC236}">
                <a16:creationId xmlns:a16="http://schemas.microsoft.com/office/drawing/2014/main" xmlns="" id="{8B096103-D919-1F49-9E09-7E2B83CB0C6A}"/>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051D9893-91B3-FB22-2771-781F5169EA3B}"/>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BCCF4F4A-7238-AA6E-9854-5AAE80D42093}"/>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184844328"/>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Kapitel FONDS FITTERY">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xmlns="" id="{344C6D46-391D-1B4A-80F0-941527B355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9"/>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2" name="Grafik 11">
            <a:extLst>
              <a:ext uri="{FF2B5EF4-FFF2-40B4-BE49-F238E27FC236}">
                <a16:creationId xmlns:a16="http://schemas.microsoft.com/office/drawing/2014/main" xmlns="" id="{AD123929-75BC-1846-898B-9770E9F16810}"/>
              </a:ext>
            </a:extLst>
          </p:cNvPr>
          <p:cNvPicPr>
            <a:picLocks noChangeAspect="1"/>
          </p:cNvPicPr>
          <p:nvPr userDrawn="1"/>
        </p:nvPicPr>
        <p:blipFill>
          <a:blip r:embed="rId3"/>
          <a:stretch>
            <a:fillRect/>
          </a:stretch>
        </p:blipFill>
        <p:spPr>
          <a:xfrm>
            <a:off x="9772322" y="394000"/>
            <a:ext cx="2032000" cy="393700"/>
          </a:xfrm>
          <a:prstGeom prst="rect">
            <a:avLst/>
          </a:prstGeom>
        </p:spPr>
      </p:pic>
      <p:pic>
        <p:nvPicPr>
          <p:cNvPr id="23" name="Grafik 22">
            <a:extLst>
              <a:ext uri="{FF2B5EF4-FFF2-40B4-BE49-F238E27FC236}">
                <a16:creationId xmlns:a16="http://schemas.microsoft.com/office/drawing/2014/main" xmlns="" id="{3466FA70-297F-4242-B0C4-447E99270511}"/>
              </a:ext>
            </a:extLst>
          </p:cNvPr>
          <p:cNvPicPr>
            <a:picLocks noChangeAspect="1"/>
          </p:cNvPicPr>
          <p:nvPr userDrawn="1"/>
        </p:nvPicPr>
        <p:blipFill>
          <a:blip r:embed="rId4"/>
          <a:stretch>
            <a:fillRect/>
          </a:stretch>
        </p:blipFill>
        <p:spPr>
          <a:xfrm>
            <a:off x="523875" y="520353"/>
            <a:ext cx="1080120" cy="280956"/>
          </a:xfrm>
          <a:prstGeom prst="rect">
            <a:avLst/>
          </a:prstGeom>
        </p:spPr>
      </p:pic>
      <p:sp>
        <p:nvSpPr>
          <p:cNvPr id="11" name="Datumsplatzhalter 3">
            <a:extLst>
              <a:ext uri="{FF2B5EF4-FFF2-40B4-BE49-F238E27FC236}">
                <a16:creationId xmlns:a16="http://schemas.microsoft.com/office/drawing/2014/main" xmlns="" id="{CEB37942-8D81-504D-80E8-1919A5FE2684}"/>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5" name="Foliennummernplatzhalter 5">
            <a:extLst>
              <a:ext uri="{FF2B5EF4-FFF2-40B4-BE49-F238E27FC236}">
                <a16:creationId xmlns:a16="http://schemas.microsoft.com/office/drawing/2014/main" xmlns="" id="{A5620BD0-2722-E649-8D1E-9EAC25A2160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C6732CD7-EF4D-E21E-BBF6-E71AF368900B}"/>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DE260637-9495-5220-4CB7-A6EBCAAC9F13}"/>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3575714480"/>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Kapitel FONDS PUR">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xmlns="" id="{344C6D46-391D-1B4A-80F0-941527B355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217989"/>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8567F3D4-E5B5-1349-9FDE-CCC9D5A33E7F}"/>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6" name="Grafik 15">
            <a:extLst>
              <a:ext uri="{FF2B5EF4-FFF2-40B4-BE49-F238E27FC236}">
                <a16:creationId xmlns:a16="http://schemas.microsoft.com/office/drawing/2014/main" xmlns="" id="{7F36FBB8-19B5-4943-9BF9-A34C8DEF2D1F}"/>
              </a:ext>
            </a:extLst>
          </p:cNvPr>
          <p:cNvPicPr>
            <a:picLocks noChangeAspect="1"/>
          </p:cNvPicPr>
          <p:nvPr userDrawn="1"/>
        </p:nvPicPr>
        <p:blipFill>
          <a:blip r:embed="rId4"/>
          <a:stretch>
            <a:fillRect/>
          </a:stretch>
        </p:blipFill>
        <p:spPr>
          <a:xfrm>
            <a:off x="512245" y="523875"/>
            <a:ext cx="831227" cy="274944"/>
          </a:xfrm>
          <a:prstGeom prst="rect">
            <a:avLst/>
          </a:prstGeom>
        </p:spPr>
      </p:pic>
      <p:sp>
        <p:nvSpPr>
          <p:cNvPr id="12" name="Datumsplatzhalter 3">
            <a:extLst>
              <a:ext uri="{FF2B5EF4-FFF2-40B4-BE49-F238E27FC236}">
                <a16:creationId xmlns:a16="http://schemas.microsoft.com/office/drawing/2014/main" xmlns="" id="{0D74FE19-CEE5-724D-BDCC-25F9B502FE2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5" name="Foliennummernplatzhalter 5">
            <a:extLst>
              <a:ext uri="{FF2B5EF4-FFF2-40B4-BE49-F238E27FC236}">
                <a16:creationId xmlns:a16="http://schemas.microsoft.com/office/drawing/2014/main" xmlns="" id="{7688AF5A-9FB7-CC4A-B7C1-FA83F52F5F14}"/>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F3222571-2E18-051B-967A-F72F752E253F}"/>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F2AB9282-FAB1-D861-31D5-4F630B94F4BB}"/>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3049022545"/>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Kapitel KLASSIK MODERN">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xmlns="" id="{52C1D971-6790-2B4C-B05B-BA75E32F37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60" y="0"/>
            <a:ext cx="12184439" cy="4227512"/>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8567F3D4-E5B5-1349-9FDE-CCC9D5A33E7F}"/>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2" name="Grafik 11">
            <a:extLst>
              <a:ext uri="{FF2B5EF4-FFF2-40B4-BE49-F238E27FC236}">
                <a16:creationId xmlns:a16="http://schemas.microsoft.com/office/drawing/2014/main" xmlns="" id="{DEF42C3C-88D3-B345-AA07-8C7CC3D6A975}"/>
              </a:ext>
            </a:extLst>
          </p:cNvPr>
          <p:cNvPicPr>
            <a:picLocks noChangeAspect="1"/>
          </p:cNvPicPr>
          <p:nvPr userDrawn="1"/>
        </p:nvPicPr>
        <p:blipFill>
          <a:blip r:embed="rId4"/>
          <a:stretch>
            <a:fillRect/>
          </a:stretch>
        </p:blipFill>
        <p:spPr>
          <a:xfrm>
            <a:off x="512245" y="523875"/>
            <a:ext cx="1254398" cy="288000"/>
          </a:xfrm>
          <a:prstGeom prst="rect">
            <a:avLst/>
          </a:prstGeom>
        </p:spPr>
      </p:pic>
      <p:sp>
        <p:nvSpPr>
          <p:cNvPr id="18" name="Datumsplatzhalter 3">
            <a:extLst>
              <a:ext uri="{FF2B5EF4-FFF2-40B4-BE49-F238E27FC236}">
                <a16:creationId xmlns:a16="http://schemas.microsoft.com/office/drawing/2014/main" xmlns="" id="{7706311A-7701-9F45-8A92-11D95A68F315}"/>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9" name="Foliennummernplatzhalter 5">
            <a:extLst>
              <a:ext uri="{FF2B5EF4-FFF2-40B4-BE49-F238E27FC236}">
                <a16:creationId xmlns:a16="http://schemas.microsoft.com/office/drawing/2014/main" xmlns="" id="{7B3E37DD-6BC9-5648-B36D-DB8C29486742}"/>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2" name="Titel 1">
            <a:extLst>
              <a:ext uri="{FF2B5EF4-FFF2-40B4-BE49-F238E27FC236}">
                <a16:creationId xmlns:a16="http://schemas.microsoft.com/office/drawing/2014/main" xmlns="" id="{52D6EBBB-9603-70EB-28B9-E1B89199EE55}"/>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3" name="Textplatzhalter 2">
            <a:extLst>
              <a:ext uri="{FF2B5EF4-FFF2-40B4-BE49-F238E27FC236}">
                <a16:creationId xmlns:a16="http://schemas.microsoft.com/office/drawing/2014/main" xmlns="" id="{596658CD-C5C4-7F3C-69A6-E9AE447BD830}"/>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1030331897"/>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Kapitel NEXT">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xmlns="" id="{52C1D971-6790-2B4C-B05B-BA75E32F37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60" y="0"/>
            <a:ext cx="12184439" cy="4227512"/>
          </a:xfrm>
          <a:prstGeom prst="rect">
            <a:avLst/>
          </a:prstGeom>
        </p:spPr>
      </p:pic>
      <p:sp>
        <p:nvSpPr>
          <p:cNvPr id="13" name="Rechteck 12">
            <a:extLst>
              <a:ext uri="{FF2B5EF4-FFF2-40B4-BE49-F238E27FC236}">
                <a16:creationId xmlns:a16="http://schemas.microsoft.com/office/drawing/2014/main" xmlns="" id="{A8FB9E1A-97D6-C444-9782-002B1F55C35B}"/>
              </a:ext>
            </a:extLst>
          </p:cNvPr>
          <p:cNvSpPr/>
          <p:nvPr userDrawn="1"/>
        </p:nvSpPr>
        <p:spPr>
          <a:xfrm>
            <a:off x="0" y="4252713"/>
            <a:ext cx="12192000" cy="64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sp>
        <p:nvSpPr>
          <p:cNvPr id="14" name="Rechteck 13">
            <a:extLst>
              <a:ext uri="{FF2B5EF4-FFF2-40B4-BE49-F238E27FC236}">
                <a16:creationId xmlns:a16="http://schemas.microsoft.com/office/drawing/2014/main" xmlns="" id="{10ABF430-452F-4F4D-93E6-B72DC87104A7}"/>
              </a:ext>
            </a:extLst>
          </p:cNvPr>
          <p:cNvSpPr/>
          <p:nvPr userDrawn="1"/>
        </p:nvSpPr>
        <p:spPr>
          <a:xfrm>
            <a:off x="0" y="4227513"/>
            <a:ext cx="12192000" cy="25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noFill/>
            </a:endParaRPr>
          </a:p>
        </p:txBody>
      </p:sp>
      <p:pic>
        <p:nvPicPr>
          <p:cNvPr id="10" name="Grafik 9">
            <a:extLst>
              <a:ext uri="{FF2B5EF4-FFF2-40B4-BE49-F238E27FC236}">
                <a16:creationId xmlns:a16="http://schemas.microsoft.com/office/drawing/2014/main" xmlns="" id="{8567F3D4-E5B5-1349-9FDE-CCC9D5A33E7F}"/>
              </a:ext>
            </a:extLst>
          </p:cNvPr>
          <p:cNvPicPr>
            <a:picLocks noChangeAspect="1"/>
          </p:cNvPicPr>
          <p:nvPr userDrawn="1"/>
        </p:nvPicPr>
        <p:blipFill>
          <a:blip r:embed="rId3"/>
          <a:stretch>
            <a:fillRect/>
          </a:stretch>
        </p:blipFill>
        <p:spPr>
          <a:xfrm>
            <a:off x="9768081" y="392841"/>
            <a:ext cx="2057400" cy="393700"/>
          </a:xfrm>
          <a:prstGeom prst="rect">
            <a:avLst/>
          </a:prstGeom>
        </p:spPr>
      </p:pic>
      <p:pic>
        <p:nvPicPr>
          <p:cNvPr id="16" name="Grafik 15">
            <a:extLst>
              <a:ext uri="{FF2B5EF4-FFF2-40B4-BE49-F238E27FC236}">
                <a16:creationId xmlns:a16="http://schemas.microsoft.com/office/drawing/2014/main" xmlns="" id="{1353D6D4-52BD-E845-9585-58EDE1562D14}"/>
              </a:ext>
            </a:extLst>
          </p:cNvPr>
          <p:cNvPicPr>
            <a:picLocks noChangeAspect="1"/>
          </p:cNvPicPr>
          <p:nvPr userDrawn="1"/>
        </p:nvPicPr>
        <p:blipFill>
          <a:blip r:embed="rId4"/>
          <a:stretch>
            <a:fillRect/>
          </a:stretch>
        </p:blipFill>
        <p:spPr>
          <a:xfrm>
            <a:off x="543004" y="523503"/>
            <a:ext cx="607012" cy="263038"/>
          </a:xfrm>
          <a:prstGeom prst="rect">
            <a:avLst/>
          </a:prstGeom>
        </p:spPr>
      </p:pic>
      <p:sp>
        <p:nvSpPr>
          <p:cNvPr id="18" name="Datumsplatzhalter 3">
            <a:extLst>
              <a:ext uri="{FF2B5EF4-FFF2-40B4-BE49-F238E27FC236}">
                <a16:creationId xmlns:a16="http://schemas.microsoft.com/office/drawing/2014/main" xmlns="" id="{A5AFE6A1-EC29-894D-93F9-702B2EF93226}"/>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19" name="Foliennummernplatzhalter 5">
            <a:extLst>
              <a:ext uri="{FF2B5EF4-FFF2-40B4-BE49-F238E27FC236}">
                <a16:creationId xmlns:a16="http://schemas.microsoft.com/office/drawing/2014/main" xmlns="" id="{A8D793FE-B123-D942-8E8F-7BC9F60B03ED}"/>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11" name="Titel 1">
            <a:extLst>
              <a:ext uri="{FF2B5EF4-FFF2-40B4-BE49-F238E27FC236}">
                <a16:creationId xmlns:a16="http://schemas.microsoft.com/office/drawing/2014/main" xmlns="" id="{BA16EAF1-1009-2846-9012-2CF57BE4DE14}"/>
              </a:ext>
            </a:extLst>
          </p:cNvPr>
          <p:cNvSpPr>
            <a:spLocks noGrp="1"/>
          </p:cNvSpPr>
          <p:nvPr>
            <p:ph type="title" hasCustomPrompt="1"/>
          </p:nvPr>
        </p:nvSpPr>
        <p:spPr>
          <a:xfrm>
            <a:off x="933450" y="4743450"/>
            <a:ext cx="10320338" cy="530225"/>
          </a:xfrm>
          <a:prstGeom prst="rect">
            <a:avLst/>
          </a:prstGeom>
        </p:spPr>
        <p:txBody>
          <a:bodyPr wrap="square" lIns="0" tIns="0" rIns="0" bIns="0">
            <a:noAutofit/>
          </a:bodyPr>
          <a:lstStyle>
            <a:lvl1pPr>
              <a:defRPr sz="3600" b="1" i="0">
                <a:solidFill>
                  <a:schemeClr val="tx1"/>
                </a:solidFill>
                <a:latin typeface="+mn-lt"/>
              </a:defRPr>
            </a:lvl1pPr>
          </a:lstStyle>
          <a:p>
            <a:r>
              <a:rPr lang="de-DE" dirty="0"/>
              <a:t>Kapitelüberschrift</a:t>
            </a:r>
          </a:p>
        </p:txBody>
      </p:sp>
      <p:sp>
        <p:nvSpPr>
          <p:cNvPr id="12" name="Textplatzhalter 2">
            <a:extLst>
              <a:ext uri="{FF2B5EF4-FFF2-40B4-BE49-F238E27FC236}">
                <a16:creationId xmlns:a16="http://schemas.microsoft.com/office/drawing/2014/main" xmlns="" id="{04E2B9F0-0D58-AE46-9B8E-C73BA03A1092}"/>
              </a:ext>
            </a:extLst>
          </p:cNvPr>
          <p:cNvSpPr>
            <a:spLocks noGrp="1"/>
          </p:cNvSpPr>
          <p:nvPr>
            <p:ph type="body" sz="quarter" idx="10" hasCustomPrompt="1"/>
          </p:nvPr>
        </p:nvSpPr>
        <p:spPr>
          <a:xfrm>
            <a:off x="935830" y="5284560"/>
            <a:ext cx="10317957" cy="1043216"/>
          </a:xfrm>
          <a:prstGeom prst="rect">
            <a:avLst/>
          </a:prstGeom>
        </p:spPr>
        <p:txBody>
          <a:bodyPr lIns="0" tIns="0" rIns="0" bIns="0">
            <a:noAutofit/>
          </a:bodyPr>
          <a:lstStyle>
            <a:lvl1pPr marL="0" indent="0">
              <a:buFontTx/>
              <a:buNone/>
              <a:defRPr sz="2800" b="0" i="0" cap="none" spc="0">
                <a:ln>
                  <a:noFill/>
                </a:ln>
                <a:solidFill>
                  <a:schemeClr val="tx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Beschreibung</a:t>
            </a:r>
          </a:p>
        </p:txBody>
      </p:sp>
    </p:spTree>
    <p:extLst>
      <p:ext uri="{BB962C8B-B14F-4D97-AF65-F5344CB8AC3E}">
        <p14:creationId xmlns:p14="http://schemas.microsoft.com/office/powerpoint/2010/main" val="3604000016"/>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xmlns="" id="{E09BC33B-A260-AA48-92ED-61570D4AABAB}"/>
              </a:ext>
            </a:extLst>
          </p:cNvPr>
          <p:cNvSpPr/>
          <p:nvPr userDrawn="1"/>
        </p:nvSpPr>
        <p:spPr>
          <a:xfrm flipV="1">
            <a:off x="624" y="-1"/>
            <a:ext cx="12192000" cy="685799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solidFill>
                <a:srgbClr val="FFFFFF"/>
              </a:solidFill>
            </a:endParaRPr>
          </a:p>
        </p:txBody>
      </p:sp>
      <p:pic>
        <p:nvPicPr>
          <p:cNvPr id="19" name="Grafik 18">
            <a:extLst>
              <a:ext uri="{FF2B5EF4-FFF2-40B4-BE49-F238E27FC236}">
                <a16:creationId xmlns:a16="http://schemas.microsoft.com/office/drawing/2014/main" xmlns="" id="{CC0BA403-308B-5241-B8BE-C791C04FDB50}"/>
              </a:ext>
            </a:extLst>
          </p:cNvPr>
          <p:cNvPicPr>
            <a:picLocks noChangeAspect="1"/>
          </p:cNvPicPr>
          <p:nvPr userDrawn="1"/>
        </p:nvPicPr>
        <p:blipFill>
          <a:blip r:embed="rId2"/>
          <a:stretch>
            <a:fillRect/>
          </a:stretch>
        </p:blipFill>
        <p:spPr>
          <a:xfrm>
            <a:off x="9768081" y="392841"/>
            <a:ext cx="2057400" cy="393700"/>
          </a:xfrm>
          <a:prstGeom prst="rect">
            <a:avLst/>
          </a:prstGeom>
        </p:spPr>
      </p:pic>
      <p:pic>
        <p:nvPicPr>
          <p:cNvPr id="3" name="Grafik 2">
            <a:extLst>
              <a:ext uri="{FF2B5EF4-FFF2-40B4-BE49-F238E27FC236}">
                <a16:creationId xmlns:a16="http://schemas.microsoft.com/office/drawing/2014/main" xmlns="" id="{8121DC0E-590B-9040-974C-9EC9E7FC059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8447"/>
          <a:stretch/>
        </p:blipFill>
        <p:spPr>
          <a:xfrm>
            <a:off x="-1" y="241327"/>
            <a:ext cx="3723137" cy="6453996"/>
          </a:xfrm>
          <a:prstGeom prst="rect">
            <a:avLst/>
          </a:prstGeom>
        </p:spPr>
      </p:pic>
      <p:sp>
        <p:nvSpPr>
          <p:cNvPr id="21" name="Textfeld 20">
            <a:extLst>
              <a:ext uri="{FF2B5EF4-FFF2-40B4-BE49-F238E27FC236}">
                <a16:creationId xmlns:a16="http://schemas.microsoft.com/office/drawing/2014/main" xmlns="" id="{73D41622-625A-9542-88EA-B74B4FAE437F}"/>
              </a:ext>
            </a:extLst>
          </p:cNvPr>
          <p:cNvSpPr txBox="1"/>
          <p:nvPr userDrawn="1"/>
        </p:nvSpPr>
        <p:spPr>
          <a:xfrm>
            <a:off x="4686300" y="3143363"/>
            <a:ext cx="8682335" cy="677108"/>
          </a:xfrm>
          <a:prstGeom prst="rect">
            <a:avLst/>
          </a:prstGeom>
          <a:noFill/>
          <a:ln w="50800">
            <a:noFill/>
          </a:ln>
        </p:spPr>
        <p:txBody>
          <a:bodyPr wrap="square" lIns="0" tIns="0" rIns="0" bIns="0" rtlCol="0" anchor="b" anchorCtr="0">
            <a:spAutoFit/>
          </a:bodyPr>
          <a:lstStyle/>
          <a:p>
            <a:r>
              <a:rPr lang="de-DE" sz="4400" b="1" dirty="0">
                <a:solidFill>
                  <a:srgbClr val="FFFFFF"/>
                </a:solidFill>
              </a:rPr>
              <a:t>FÜR DAS, WAS KOMMT.</a:t>
            </a:r>
          </a:p>
        </p:txBody>
      </p:sp>
      <p:sp>
        <p:nvSpPr>
          <p:cNvPr id="7" name="Textplatzhalter 2">
            <a:extLst>
              <a:ext uri="{FF2B5EF4-FFF2-40B4-BE49-F238E27FC236}">
                <a16:creationId xmlns:a16="http://schemas.microsoft.com/office/drawing/2014/main" xmlns="" id="{A7F12EF8-D225-8F4B-96A4-A5E60F7304A2}"/>
              </a:ext>
            </a:extLst>
          </p:cNvPr>
          <p:cNvSpPr>
            <a:spLocks noGrp="1"/>
          </p:cNvSpPr>
          <p:nvPr>
            <p:ph type="body" sz="quarter" idx="10" hasCustomPrompt="1"/>
          </p:nvPr>
        </p:nvSpPr>
        <p:spPr>
          <a:xfrm>
            <a:off x="4686300" y="4230764"/>
            <a:ext cx="6567488" cy="1566786"/>
          </a:xfrm>
          <a:prstGeom prst="rect">
            <a:avLst/>
          </a:prstGeom>
        </p:spPr>
        <p:txBody>
          <a:bodyPr lIns="0" tIns="0" rIns="0" bIns="0">
            <a:noAutofit/>
          </a:bodyPr>
          <a:lstStyle>
            <a:lvl1pPr marL="0" indent="0">
              <a:buFontTx/>
              <a:buNone/>
              <a:defRPr sz="2800" b="0" i="0" cap="none" spc="0">
                <a:ln>
                  <a:noFill/>
                </a:ln>
                <a:solidFill>
                  <a:schemeClr val="bg1"/>
                </a:solidFill>
                <a:effectLst/>
                <a:latin typeface="+mn-l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Name des Referenten</a:t>
            </a:r>
          </a:p>
        </p:txBody>
      </p:sp>
    </p:spTree>
    <p:extLst>
      <p:ext uri="{BB962C8B-B14F-4D97-AF65-F5344CB8AC3E}">
        <p14:creationId xmlns:p14="http://schemas.microsoft.com/office/powerpoint/2010/main" val="3586857923"/>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xmlns="" id="{F6874355-0822-7D4D-88A8-17BDF9871BB9}"/>
              </a:ext>
            </a:extLst>
          </p:cNvPr>
          <p:cNvPicPr>
            <a:picLocks noChangeAspect="1"/>
          </p:cNvPicPr>
          <p:nvPr userDrawn="1"/>
        </p:nvPicPr>
        <p:blipFill>
          <a:blip r:embed="rId2"/>
          <a:stretch>
            <a:fillRect/>
          </a:stretch>
        </p:blipFill>
        <p:spPr>
          <a:xfrm>
            <a:off x="9768081" y="392841"/>
            <a:ext cx="2057400" cy="393700"/>
          </a:xfrm>
          <a:prstGeom prst="rect">
            <a:avLst/>
          </a:prstGeom>
        </p:spPr>
      </p:pic>
      <p:sp>
        <p:nvSpPr>
          <p:cNvPr id="3" name="Datumsplatzhalter 3">
            <a:extLst>
              <a:ext uri="{FF2B5EF4-FFF2-40B4-BE49-F238E27FC236}">
                <a16:creationId xmlns:a16="http://schemas.microsoft.com/office/drawing/2014/main" xmlns="" id="{E9D63D7C-64EA-4545-8B90-FAC106E71548}"/>
              </a:ext>
            </a:extLst>
          </p:cNvPr>
          <p:cNvSpPr txBox="1">
            <a:spLocks/>
          </p:cNvSpPr>
          <p:nvPr userDrawn="1"/>
        </p:nvSpPr>
        <p:spPr>
          <a:xfrm>
            <a:off x="933450" y="6327775"/>
            <a:ext cx="938213" cy="530225"/>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C7E254F-1390-4641-B3DF-020F9B6FE0E0}" type="datetimeFigureOut">
              <a:rPr lang="de-DE" sz="1000" smtClean="0">
                <a:solidFill>
                  <a:srgbClr val="1469AE"/>
                </a:solidFill>
              </a:rPr>
              <a:pPr/>
              <a:t>26.03.2024</a:t>
            </a:fld>
            <a:endParaRPr lang="de-DE" sz="1000" dirty="0">
              <a:solidFill>
                <a:srgbClr val="1469AE"/>
              </a:solidFill>
            </a:endParaRPr>
          </a:p>
        </p:txBody>
      </p:sp>
      <p:sp>
        <p:nvSpPr>
          <p:cNvPr id="4" name="Foliennummernplatzhalter 5">
            <a:extLst>
              <a:ext uri="{FF2B5EF4-FFF2-40B4-BE49-F238E27FC236}">
                <a16:creationId xmlns:a16="http://schemas.microsoft.com/office/drawing/2014/main" xmlns="" id="{5AB2FEFD-8A10-8E49-9EC7-9AC3984D48A7}"/>
              </a:ext>
            </a:extLst>
          </p:cNvPr>
          <p:cNvSpPr txBox="1">
            <a:spLocks/>
          </p:cNvSpPr>
          <p:nvPr userDrawn="1"/>
        </p:nvSpPr>
        <p:spPr>
          <a:xfrm>
            <a:off x="10315574" y="6327775"/>
            <a:ext cx="1876426" cy="530225"/>
          </a:xfrm>
          <a:prstGeom prst="rect">
            <a:avLst/>
          </a:prstGeom>
        </p:spPr>
        <p:txBody>
          <a:bodyPr vert="horz" lIns="0" tIns="0" rIns="432000" bIns="0" rtlCol="0" anchor="ctr">
            <a:noAutofit/>
          </a:bodyPr>
          <a:lstStyle>
            <a:defPPr>
              <a:defRPr lang="de-DE"/>
            </a:defPPr>
            <a:lvl1pPr marL="0" algn="r" defTabSz="914400" rtl="0" eaLnBrk="1" latinLnBrk="0" hangingPunct="1">
              <a:lnSpc>
                <a:spcPct val="100000"/>
              </a:lnSpc>
              <a:defRPr sz="1200" b="0" i="0" kern="1200">
                <a:solidFill>
                  <a:schemeClr val="tx1">
                    <a:tint val="75000"/>
                  </a:schemeClr>
                </a:solidFill>
                <a:latin typeface="Fira Sans Light" panose="020B0403050000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dirty="0">
                <a:solidFill>
                  <a:srgbClr val="1469AE"/>
                </a:solidFill>
                <a:latin typeface="Fira Sans" panose="020B0503050000020004" pitchFamily="34" charset="0"/>
              </a:rPr>
              <a:t>Seite </a:t>
            </a:r>
            <a:fld id="{150EBEB1-CE7D-ED46-88EF-FE1EAC6D752B}" type="slidenum">
              <a:rPr lang="de-DE" sz="1000" smtClean="0">
                <a:solidFill>
                  <a:srgbClr val="1469AE"/>
                </a:solidFill>
                <a:latin typeface="Fira Sans" panose="020B0503050000020004" pitchFamily="34" charset="0"/>
              </a:rPr>
              <a:pPr/>
              <a:t>‹Nr.›</a:t>
            </a:fld>
            <a:endParaRPr lang="de-DE" sz="1000" dirty="0">
              <a:solidFill>
                <a:srgbClr val="1469AE"/>
              </a:solidFill>
              <a:latin typeface="Fira Sans" panose="020B0503050000020004" pitchFamily="34" charset="0"/>
            </a:endParaRPr>
          </a:p>
        </p:txBody>
      </p:sp>
      <p:sp>
        <p:nvSpPr>
          <p:cNvPr id="5" name="Textplatzhalter 2">
            <a:extLst>
              <a:ext uri="{FF2B5EF4-FFF2-40B4-BE49-F238E27FC236}">
                <a16:creationId xmlns:a16="http://schemas.microsoft.com/office/drawing/2014/main" xmlns="" id="{6B5F15A0-2383-0949-8CCA-9712DFD10565}"/>
              </a:ext>
            </a:extLst>
          </p:cNvPr>
          <p:cNvSpPr>
            <a:spLocks noGrp="1"/>
          </p:cNvSpPr>
          <p:nvPr>
            <p:ph type="body" sz="quarter" idx="11"/>
          </p:nvPr>
        </p:nvSpPr>
        <p:spPr>
          <a:xfrm>
            <a:off x="944749" y="1579563"/>
            <a:ext cx="10309039" cy="4217988"/>
          </a:xfrm>
          <a:prstGeom prst="rect">
            <a:avLst/>
          </a:prstGeom>
        </p:spPr>
        <p:txBody>
          <a:bodyPr lIns="0" tIns="0" rIns="0" bIns="0">
            <a:noAutofit/>
          </a:bodyPr>
          <a:lstStyle>
            <a:lvl1pPr marL="0" indent="0">
              <a:buFontTx/>
              <a:buNone/>
              <a:defRPr b="0" cap="none" spc="0">
                <a:ln>
                  <a:noFill/>
                </a:ln>
                <a:solidFill>
                  <a:schemeClr val="tx1"/>
                </a:solidFill>
                <a:effectLst/>
              </a:defRPr>
            </a:lvl1pPr>
            <a:lvl2pPr marL="457200" indent="0">
              <a:buFontTx/>
              <a:buNone/>
              <a:defRPr b="0" cap="none" spc="0">
                <a:ln>
                  <a:noFill/>
                </a:ln>
                <a:solidFill>
                  <a:schemeClr val="tx1"/>
                </a:solidFill>
                <a:effectLst/>
              </a:defRPr>
            </a:lvl2pPr>
            <a:lvl3pPr marL="914400" indent="0">
              <a:buFontTx/>
              <a:buNone/>
              <a:defRPr b="0" cap="none" spc="0">
                <a:ln>
                  <a:noFill/>
                </a:ln>
                <a:solidFill>
                  <a:schemeClr val="tx1"/>
                </a:solidFill>
                <a:effectLst/>
              </a:defRPr>
            </a:lvl3pPr>
            <a:lvl4pPr marL="1371600" indent="0">
              <a:buFontTx/>
              <a:buNone/>
              <a:defRPr b="0" cap="none" spc="0">
                <a:ln>
                  <a:noFill/>
                </a:ln>
                <a:solidFill>
                  <a:schemeClr val="tx1"/>
                </a:solidFill>
                <a:effectLst/>
              </a:defRPr>
            </a:lvl4pPr>
            <a:lvl5pPr marL="2057400" indent="-228600">
              <a:buFont typeface="Systemschrift"/>
              <a:buChar char="»"/>
              <a:defRPr b="0" cap="none" spc="0">
                <a:ln>
                  <a:noFill/>
                </a:ln>
                <a:solidFill>
                  <a:schemeClr val="tx1"/>
                </a:solidFill>
                <a:effectLs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375849365"/>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cSld name="1_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4E38F1FA-E117-6BE9-829D-29AADA54987A}"/>
              </a:ext>
            </a:extLst>
          </p:cNvPr>
          <p:cNvSpPr>
            <a:spLocks noGrp="1"/>
          </p:cNvSpPr>
          <p:nvPr>
            <p:ph type="dt" sz="half" idx="10"/>
          </p:nvPr>
        </p:nvSpPr>
        <p:spPr/>
        <p:txBody>
          <a:bodyPr/>
          <a:lstStyle/>
          <a:p>
            <a:fld id="{1DAF0DA8-5B1D-4B60-9EAE-B5CDAE6311F1}" type="datetimeFigureOut">
              <a:rPr lang="de-DE" smtClean="0">
                <a:solidFill>
                  <a:srgbClr val="1469AE"/>
                </a:solidFill>
              </a:rPr>
              <a:pPr/>
              <a:t>26.03.2024</a:t>
            </a:fld>
            <a:endParaRPr lang="de-DE">
              <a:solidFill>
                <a:srgbClr val="1469AE"/>
              </a:solidFill>
            </a:endParaRPr>
          </a:p>
        </p:txBody>
      </p:sp>
      <p:sp>
        <p:nvSpPr>
          <p:cNvPr id="3" name="Fußzeilenplatzhalter 2">
            <a:extLst>
              <a:ext uri="{FF2B5EF4-FFF2-40B4-BE49-F238E27FC236}">
                <a16:creationId xmlns:a16="http://schemas.microsoft.com/office/drawing/2014/main" xmlns="" id="{51AB057F-F7FD-7931-22AA-96E00342CCE0}"/>
              </a:ext>
            </a:extLst>
          </p:cNvPr>
          <p:cNvSpPr>
            <a:spLocks noGrp="1"/>
          </p:cNvSpPr>
          <p:nvPr>
            <p:ph type="ftr" sz="quarter" idx="11"/>
          </p:nvPr>
        </p:nvSpPr>
        <p:spPr/>
        <p:txBody>
          <a:bodyPr/>
          <a:lstStyle/>
          <a:p>
            <a:endParaRPr lang="de-DE">
              <a:solidFill>
                <a:srgbClr val="1469AE"/>
              </a:solidFill>
            </a:endParaRPr>
          </a:p>
        </p:txBody>
      </p:sp>
      <p:sp>
        <p:nvSpPr>
          <p:cNvPr id="4" name="Foliennummernplatzhalter 3">
            <a:extLst>
              <a:ext uri="{FF2B5EF4-FFF2-40B4-BE49-F238E27FC236}">
                <a16:creationId xmlns:a16="http://schemas.microsoft.com/office/drawing/2014/main" xmlns="" id="{3FB2D0AD-557B-3698-F334-EED1D41FA586}"/>
              </a:ext>
            </a:extLst>
          </p:cNvPr>
          <p:cNvSpPr>
            <a:spLocks noGrp="1"/>
          </p:cNvSpPr>
          <p:nvPr>
            <p:ph type="sldNum" sz="quarter" idx="12"/>
          </p:nvPr>
        </p:nvSpPr>
        <p:spPr/>
        <p:txBody>
          <a:bodyPr/>
          <a:lstStyle/>
          <a:p>
            <a:fld id="{60B96E6C-27C4-4A17-A112-9744C679593C}" type="slidenum">
              <a:rPr lang="de-DE" smtClean="0">
                <a:solidFill>
                  <a:srgbClr val="1469AE"/>
                </a:solidFill>
              </a:rPr>
              <a:pPr/>
              <a:t>‹Nr.›</a:t>
            </a:fld>
            <a:endParaRPr lang="de-DE">
              <a:solidFill>
                <a:srgbClr val="1469AE"/>
              </a:solidFill>
            </a:endParaRPr>
          </a:p>
        </p:txBody>
      </p:sp>
    </p:spTree>
    <p:extLst>
      <p:ext uri="{BB962C8B-B14F-4D97-AF65-F5344CB8AC3E}">
        <p14:creationId xmlns:p14="http://schemas.microsoft.com/office/powerpoint/2010/main" val="80813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slideLayout" Target="../slideLayouts/slideLayout99.xml"/><Relationship Id="rId3" Type="http://schemas.openxmlformats.org/officeDocument/2006/relationships/slideLayout" Target="../slideLayouts/slideLayout76.xml"/><Relationship Id="rId21" Type="http://schemas.openxmlformats.org/officeDocument/2006/relationships/slideLayout" Target="../slideLayouts/slideLayout94.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0" Type="http://schemas.openxmlformats.org/officeDocument/2006/relationships/slideLayout" Target="../slideLayouts/slideLayout93.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9" Type="http://schemas.openxmlformats.org/officeDocument/2006/relationships/slideLayout" Target="../slideLayouts/slideLayout138.xml"/><Relationship Id="rId21" Type="http://schemas.openxmlformats.org/officeDocument/2006/relationships/slideLayout" Target="../slideLayouts/slideLayout120.xml"/><Relationship Id="rId34" Type="http://schemas.openxmlformats.org/officeDocument/2006/relationships/slideLayout" Target="../slideLayouts/slideLayout133.xml"/><Relationship Id="rId42" Type="http://schemas.openxmlformats.org/officeDocument/2006/relationships/slideLayout" Target="../slideLayouts/slideLayout141.xml"/><Relationship Id="rId47" Type="http://schemas.openxmlformats.org/officeDocument/2006/relationships/slideLayout" Target="../slideLayouts/slideLayout146.xml"/><Relationship Id="rId50" Type="http://schemas.openxmlformats.org/officeDocument/2006/relationships/slideLayout" Target="../slideLayouts/slideLayout149.xml"/><Relationship Id="rId55" Type="http://schemas.openxmlformats.org/officeDocument/2006/relationships/slideLayout" Target="../slideLayouts/slideLayout154.xml"/><Relationship Id="rId63" Type="http://schemas.openxmlformats.org/officeDocument/2006/relationships/theme" Target="../theme/theme4.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40" Type="http://schemas.openxmlformats.org/officeDocument/2006/relationships/slideLayout" Target="../slideLayouts/slideLayout139.xml"/><Relationship Id="rId45" Type="http://schemas.openxmlformats.org/officeDocument/2006/relationships/slideLayout" Target="../slideLayouts/slideLayout144.xml"/><Relationship Id="rId53" Type="http://schemas.openxmlformats.org/officeDocument/2006/relationships/slideLayout" Target="../slideLayouts/slideLayout152.xml"/><Relationship Id="rId58" Type="http://schemas.openxmlformats.org/officeDocument/2006/relationships/slideLayout" Target="../slideLayouts/slideLayout157.xml"/><Relationship Id="rId66" Type="http://schemas.openxmlformats.org/officeDocument/2006/relationships/oleObject" Target="../embeddings/oleObject1.bin"/><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49" Type="http://schemas.openxmlformats.org/officeDocument/2006/relationships/slideLayout" Target="../slideLayouts/slideLayout148.xml"/><Relationship Id="rId57" Type="http://schemas.openxmlformats.org/officeDocument/2006/relationships/slideLayout" Target="../slideLayouts/slideLayout156.xml"/><Relationship Id="rId61" Type="http://schemas.openxmlformats.org/officeDocument/2006/relationships/slideLayout" Target="../slideLayouts/slideLayout160.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4" Type="http://schemas.openxmlformats.org/officeDocument/2006/relationships/slideLayout" Target="../slideLayouts/slideLayout143.xml"/><Relationship Id="rId52" Type="http://schemas.openxmlformats.org/officeDocument/2006/relationships/slideLayout" Target="../slideLayouts/slideLayout151.xml"/><Relationship Id="rId60" Type="http://schemas.openxmlformats.org/officeDocument/2006/relationships/slideLayout" Target="../slideLayouts/slideLayout159.xml"/><Relationship Id="rId65" Type="http://schemas.openxmlformats.org/officeDocument/2006/relationships/tags" Target="../tags/tag1.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43" Type="http://schemas.openxmlformats.org/officeDocument/2006/relationships/slideLayout" Target="../slideLayouts/slideLayout142.xml"/><Relationship Id="rId48" Type="http://schemas.openxmlformats.org/officeDocument/2006/relationships/slideLayout" Target="../slideLayouts/slideLayout147.xml"/><Relationship Id="rId56" Type="http://schemas.openxmlformats.org/officeDocument/2006/relationships/slideLayout" Target="../slideLayouts/slideLayout155.xml"/><Relationship Id="rId64" Type="http://schemas.openxmlformats.org/officeDocument/2006/relationships/vmlDrawing" Target="../drawings/vmlDrawing1.vml"/><Relationship Id="rId8" Type="http://schemas.openxmlformats.org/officeDocument/2006/relationships/slideLayout" Target="../slideLayouts/slideLayout107.xml"/><Relationship Id="rId51" Type="http://schemas.openxmlformats.org/officeDocument/2006/relationships/slideLayout" Target="../slideLayouts/slideLayout150.xml"/><Relationship Id="rId3" Type="http://schemas.openxmlformats.org/officeDocument/2006/relationships/slideLayout" Target="../slideLayouts/slideLayout102.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46" Type="http://schemas.openxmlformats.org/officeDocument/2006/relationships/slideLayout" Target="../slideLayouts/slideLayout145.xml"/><Relationship Id="rId59" Type="http://schemas.openxmlformats.org/officeDocument/2006/relationships/slideLayout" Target="../slideLayouts/slideLayout158.xml"/><Relationship Id="rId67" Type="http://schemas.openxmlformats.org/officeDocument/2006/relationships/image" Target="../media/image20.emf"/><Relationship Id="rId20" Type="http://schemas.openxmlformats.org/officeDocument/2006/relationships/slideLayout" Target="../slideLayouts/slideLayout119.xml"/><Relationship Id="rId41" Type="http://schemas.openxmlformats.org/officeDocument/2006/relationships/slideLayout" Target="../slideLayouts/slideLayout140.xml"/><Relationship Id="rId54" Type="http://schemas.openxmlformats.org/officeDocument/2006/relationships/slideLayout" Target="../slideLayouts/slideLayout153.xml"/><Relationship Id="rId62" Type="http://schemas.openxmlformats.org/officeDocument/2006/relationships/slideLayout" Target="../slideLayouts/slideLayout1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xmlns="" id="{0250A596-300A-6741-9A14-FB790D6E441A}"/>
              </a:ext>
            </a:extLst>
          </p:cNvPr>
          <p:cNvSpPr>
            <a:spLocks noGrp="1"/>
          </p:cNvSpPr>
          <p:nvPr>
            <p:ph type="body" idx="1"/>
          </p:nvPr>
        </p:nvSpPr>
        <p:spPr>
          <a:xfrm>
            <a:off x="933450" y="1595587"/>
            <a:ext cx="10320338" cy="4732188"/>
          </a:xfrm>
          <a:prstGeom prst="rect">
            <a:avLst/>
          </a:prstGeom>
        </p:spPr>
        <p:txBody>
          <a:bodyPr vert="horz" lIns="0" tIns="0" rIns="0" bIns="0" rtlCol="0">
            <a:noAutofit/>
          </a:bodyPr>
          <a:lstStyle/>
          <a:p>
            <a:pPr lvl="0"/>
            <a:r>
              <a:rPr lang="de-DE" dirty="0"/>
              <a:t>Mastertextformat bearbeiten</a:t>
            </a:r>
          </a:p>
          <a:p>
            <a:pPr lvl="1"/>
            <a:r>
              <a:rPr lang="de-DE" dirty="0"/>
              <a:t>	Zweite Ebene</a:t>
            </a:r>
          </a:p>
          <a:p>
            <a:pPr lvl="2"/>
            <a:r>
              <a:rPr lang="de-DE" dirty="0"/>
              <a:t>		Dritte Ebene</a:t>
            </a:r>
          </a:p>
          <a:p>
            <a:pPr lvl="3"/>
            <a:r>
              <a:rPr lang="de-DE" dirty="0"/>
              <a:t>			Vierte Ebene</a:t>
            </a:r>
          </a:p>
          <a:p>
            <a:pPr lvl="4"/>
            <a:r>
              <a:rPr lang="de-DE" dirty="0"/>
              <a:t>				Fünfte Ebene</a:t>
            </a:r>
          </a:p>
        </p:txBody>
      </p:sp>
    </p:spTree>
    <p:extLst>
      <p:ext uri="{BB962C8B-B14F-4D97-AF65-F5344CB8AC3E}">
        <p14:creationId xmlns:p14="http://schemas.microsoft.com/office/powerpoint/2010/main" val="2920891105"/>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Lst>
  <p:txStyles>
    <p:titleStyle>
      <a:lvl1pPr algn="l" defTabSz="914400" rtl="0" eaLnBrk="1" latinLnBrk="0" hangingPunct="1">
        <a:lnSpc>
          <a:spcPct val="90000"/>
        </a:lnSpc>
        <a:spcBef>
          <a:spcPct val="0"/>
        </a:spcBef>
        <a:buNone/>
        <a:defRPr sz="4400" b="0" i="0" kern="1200">
          <a:solidFill>
            <a:schemeClr val="tx1"/>
          </a:solidFill>
          <a:latin typeface="Fira Sans" panose="020B0503050000020004" pitchFamily="34" charset="0"/>
          <a:ea typeface="+mj-ea"/>
          <a:cs typeface="+mj-cs"/>
        </a:defRPr>
      </a:lvl1pPr>
    </p:titleStyle>
    <p:bodyStyle>
      <a:lvl1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2200" b="0" i="0" kern="1200">
          <a:solidFill>
            <a:schemeClr val="tx1"/>
          </a:solidFill>
          <a:latin typeface="+mn-lt"/>
          <a:ea typeface="+mn-ea"/>
          <a:cs typeface="+mn-cs"/>
        </a:defRPr>
      </a:lvl1pPr>
      <a:lvl2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2000" b="0" i="0" kern="1200">
          <a:solidFill>
            <a:schemeClr val="tx1"/>
          </a:solidFill>
          <a:latin typeface="+mn-lt"/>
          <a:ea typeface="+mn-ea"/>
          <a:cs typeface="+mn-cs"/>
        </a:defRPr>
      </a:lvl2pPr>
      <a:lvl3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1800" b="0" i="0" kern="1200">
          <a:solidFill>
            <a:schemeClr val="tx1"/>
          </a:solidFill>
          <a:latin typeface="+mn-lt"/>
          <a:ea typeface="+mn-ea"/>
          <a:cs typeface="+mn-cs"/>
        </a:defRPr>
      </a:lvl3pPr>
      <a:lvl4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1600" b="0" i="0" kern="1200">
          <a:solidFill>
            <a:schemeClr val="tx1"/>
          </a:solidFill>
          <a:latin typeface="+mn-lt"/>
          <a:ea typeface="+mn-ea"/>
          <a:cs typeface="+mn-cs"/>
        </a:defRPr>
      </a:lvl4pPr>
      <a:lvl5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0">
          <p15:clr>
            <a:srgbClr val="F26B43"/>
          </p15:clr>
        </p15:guide>
        <p15:guide id="2" orient="horz" pos="663">
          <p15:clr>
            <a:srgbClr val="F26B43"/>
          </p15:clr>
        </p15:guide>
        <p15:guide id="3" orient="horz" pos="995">
          <p15:clr>
            <a:srgbClr val="F26B43"/>
          </p15:clr>
        </p15:guide>
        <p15:guide id="4" orient="horz" pos="1329">
          <p15:clr>
            <a:srgbClr val="F26B43"/>
          </p15:clr>
        </p15:guide>
        <p15:guide id="5" orient="horz" pos="1659">
          <p15:clr>
            <a:srgbClr val="F26B43"/>
          </p15:clr>
        </p15:guide>
        <p15:guide id="6" orient="horz" pos="1993">
          <p15:clr>
            <a:srgbClr val="F26B43"/>
          </p15:clr>
        </p15:guide>
        <p15:guide id="7" orient="horz" pos="2323">
          <p15:clr>
            <a:srgbClr val="F26B43"/>
          </p15:clr>
        </p15:guide>
        <p15:guide id="8" orient="horz" pos="2657">
          <p15:clr>
            <a:srgbClr val="F26B43"/>
          </p15:clr>
        </p15:guide>
        <p15:guide id="9" orient="horz" pos="2988">
          <p15:clr>
            <a:srgbClr val="F26B43"/>
          </p15:clr>
        </p15:guide>
        <p15:guide id="10" orient="horz" pos="3322">
          <p15:clr>
            <a:srgbClr val="F26B43"/>
          </p15:clr>
        </p15:guide>
        <p15:guide id="11" orient="horz" pos="3652">
          <p15:clr>
            <a:srgbClr val="F26B43"/>
          </p15:clr>
        </p15:guide>
        <p15:guide id="12" orient="horz" pos="3986">
          <p15:clr>
            <a:srgbClr val="F26B43"/>
          </p15:clr>
        </p15:guide>
        <p15:guide id="13" pos="588">
          <p15:clr>
            <a:srgbClr val="F26B43"/>
          </p15:clr>
        </p15:guide>
        <p15:guide id="14" pos="1179">
          <p15:clr>
            <a:srgbClr val="F26B43"/>
          </p15:clr>
        </p15:guide>
        <p15:guide id="15" pos="1770">
          <p15:clr>
            <a:srgbClr val="F26B43"/>
          </p15:clr>
        </p15:guide>
        <p15:guide id="16" pos="2362">
          <p15:clr>
            <a:srgbClr val="F26B43"/>
          </p15:clr>
        </p15:guide>
        <p15:guide id="17" pos="2952">
          <p15:clr>
            <a:srgbClr val="F26B43"/>
          </p15:clr>
        </p15:guide>
        <p15:guide id="18" pos="3544">
          <p15:clr>
            <a:srgbClr val="F26B43"/>
          </p15:clr>
        </p15:guide>
        <p15:guide id="19" pos="4134">
          <p15:clr>
            <a:srgbClr val="F26B43"/>
          </p15:clr>
        </p15:guide>
        <p15:guide id="20" pos="4725">
          <p15:clr>
            <a:srgbClr val="F26B43"/>
          </p15:clr>
        </p15:guide>
        <p15:guide id="21" pos="5316">
          <p15:clr>
            <a:srgbClr val="F26B43"/>
          </p15:clr>
        </p15:guide>
        <p15:guide id="22" pos="5907">
          <p15:clr>
            <a:srgbClr val="F26B43"/>
          </p15:clr>
        </p15:guide>
        <p15:guide id="23" pos="6498">
          <p15:clr>
            <a:srgbClr val="F26B43"/>
          </p15:clr>
        </p15:guide>
        <p15:guide id="24" pos="7089">
          <p15:clr>
            <a:srgbClr val="F26B43"/>
          </p15:clr>
        </p15:guide>
        <p15:guide id="25" pos="7680">
          <p15:clr>
            <a:srgbClr val="F26B43"/>
          </p15:clr>
        </p15:guide>
        <p15:guide id="26">
          <p15:clr>
            <a:srgbClr val="F26B43"/>
          </p15:clr>
        </p15:guide>
        <p15:guide id="27" orient="horz">
          <p15:clr>
            <a:srgbClr val="F26B43"/>
          </p15:clr>
        </p15:guide>
        <p15:guide id="28" orient="horz" pos="43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xmlns="" id="{0250A596-300A-6741-9A14-FB790D6E441A}"/>
              </a:ext>
            </a:extLst>
          </p:cNvPr>
          <p:cNvSpPr>
            <a:spLocks noGrp="1"/>
          </p:cNvSpPr>
          <p:nvPr>
            <p:ph type="body" idx="1"/>
          </p:nvPr>
        </p:nvSpPr>
        <p:spPr>
          <a:xfrm>
            <a:off x="933450" y="1595587"/>
            <a:ext cx="10320338" cy="4732188"/>
          </a:xfrm>
          <a:prstGeom prst="rect">
            <a:avLst/>
          </a:prstGeom>
        </p:spPr>
        <p:txBody>
          <a:bodyPr vert="horz" lIns="0" tIns="0" rIns="0" bIns="0" rtlCol="0">
            <a:noAutofit/>
          </a:bodyPr>
          <a:lstStyle/>
          <a:p>
            <a:pPr lvl="0"/>
            <a:r>
              <a:rPr lang="de-DE" dirty="0"/>
              <a:t>Mastertextformat bearbeiten</a:t>
            </a:r>
          </a:p>
          <a:p>
            <a:pPr lvl="1"/>
            <a:r>
              <a:rPr lang="de-DE" dirty="0"/>
              <a:t>	Zweite Ebene</a:t>
            </a:r>
          </a:p>
          <a:p>
            <a:pPr lvl="2"/>
            <a:r>
              <a:rPr lang="de-DE" dirty="0"/>
              <a:t>		Dritte Ebene</a:t>
            </a:r>
          </a:p>
          <a:p>
            <a:pPr lvl="3"/>
            <a:r>
              <a:rPr lang="de-DE" dirty="0"/>
              <a:t>			Vierte Ebene</a:t>
            </a:r>
          </a:p>
          <a:p>
            <a:pPr lvl="4"/>
            <a:r>
              <a:rPr lang="de-DE" dirty="0"/>
              <a:t>				Fünfte Ebene</a:t>
            </a:r>
          </a:p>
        </p:txBody>
      </p:sp>
    </p:spTree>
    <p:extLst>
      <p:ext uri="{BB962C8B-B14F-4D97-AF65-F5344CB8AC3E}">
        <p14:creationId xmlns:p14="http://schemas.microsoft.com/office/powerpoint/2010/main" val="270118993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64" r:id="rId18"/>
    <p:sldLayoutId id="2147483865" r:id="rId19"/>
    <p:sldLayoutId id="2147483866" r:id="rId20"/>
    <p:sldLayoutId id="2147483867" r:id="rId21"/>
    <p:sldLayoutId id="2147483868" r:id="rId22"/>
    <p:sldLayoutId id="2147483869" r:id="rId23"/>
    <p:sldLayoutId id="2147483870" r:id="rId24"/>
    <p:sldLayoutId id="2147483871" r:id="rId25"/>
    <p:sldLayoutId id="2147483872" r:id="rId26"/>
  </p:sldLayoutIdLst>
  <p:txStyles>
    <p:titleStyle>
      <a:lvl1pPr algn="l" defTabSz="914400" rtl="0" eaLnBrk="1" latinLnBrk="0" hangingPunct="1">
        <a:lnSpc>
          <a:spcPct val="90000"/>
        </a:lnSpc>
        <a:spcBef>
          <a:spcPct val="0"/>
        </a:spcBef>
        <a:buNone/>
        <a:defRPr sz="4400" b="0" i="0" kern="1200">
          <a:solidFill>
            <a:schemeClr val="tx1"/>
          </a:solidFill>
          <a:latin typeface="Fira Sans" panose="020B0503050000020004" pitchFamily="34" charset="0"/>
          <a:ea typeface="+mj-ea"/>
          <a:cs typeface="+mj-cs"/>
        </a:defRPr>
      </a:lvl1pPr>
    </p:titleStyle>
    <p:bodyStyle>
      <a:lvl1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2200" b="0" i="0" kern="1200">
          <a:solidFill>
            <a:schemeClr val="tx1"/>
          </a:solidFill>
          <a:latin typeface="+mn-lt"/>
          <a:ea typeface="+mn-ea"/>
          <a:cs typeface="+mn-cs"/>
        </a:defRPr>
      </a:lvl1pPr>
      <a:lvl2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2000" b="0" i="0" kern="1200">
          <a:solidFill>
            <a:schemeClr val="tx1"/>
          </a:solidFill>
          <a:latin typeface="+mn-lt"/>
          <a:ea typeface="+mn-ea"/>
          <a:cs typeface="+mn-cs"/>
        </a:defRPr>
      </a:lvl2pPr>
      <a:lvl3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1800" b="0" i="0" kern="1200">
          <a:solidFill>
            <a:schemeClr val="tx1"/>
          </a:solidFill>
          <a:latin typeface="+mn-lt"/>
          <a:ea typeface="+mn-ea"/>
          <a:cs typeface="+mn-cs"/>
        </a:defRPr>
      </a:lvl3pPr>
      <a:lvl4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1600" b="0" i="0" kern="1200">
          <a:solidFill>
            <a:schemeClr val="tx1"/>
          </a:solidFill>
          <a:latin typeface="+mn-lt"/>
          <a:ea typeface="+mn-ea"/>
          <a:cs typeface="+mn-cs"/>
        </a:defRPr>
      </a:lvl4pPr>
      <a:lvl5pPr marL="0" indent="0" algn="l" defTabSz="720000" rtl="0" eaLnBrk="1" latinLnBrk="0" hangingPunct="1">
        <a:lnSpc>
          <a:spcPct val="100000"/>
        </a:lnSpc>
        <a:spcBef>
          <a:spcPts val="1000"/>
        </a:spcBef>
        <a:spcAft>
          <a:spcPts val="800"/>
        </a:spcAft>
        <a:buFontTx/>
        <a:buNone/>
        <a:tabLst>
          <a:tab pos="360000" algn="l"/>
          <a:tab pos="540000" algn="l"/>
          <a:tab pos="720000" algn="l"/>
          <a:tab pos="900000" algn="l"/>
          <a:tab pos="1080000" algn="l"/>
          <a:tab pos="1260000" algn="l"/>
          <a:tab pos="1440000" algn="l"/>
          <a:tab pos="1620000" algn="l"/>
          <a:tab pos="1800000" algn="l"/>
          <a:tab pos="1980000" algn="l"/>
          <a:tab pos="2160000" algn="l"/>
          <a:tab pos="2340000" algn="l"/>
          <a:tab pos="2520000" algn="l"/>
          <a:tab pos="2700000" algn="l"/>
          <a:tab pos="2880000" algn="l"/>
          <a:tab pos="3060000" algn="l"/>
          <a:tab pos="3240000" algn="l"/>
          <a:tab pos="3420000" algn="l"/>
          <a:tab pos="3600000" algn="l"/>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0">
          <p15:clr>
            <a:srgbClr val="F26B43"/>
          </p15:clr>
        </p15:guide>
        <p15:guide id="2" orient="horz" pos="663">
          <p15:clr>
            <a:srgbClr val="F26B43"/>
          </p15:clr>
        </p15:guide>
        <p15:guide id="3" orient="horz" pos="995">
          <p15:clr>
            <a:srgbClr val="F26B43"/>
          </p15:clr>
        </p15:guide>
        <p15:guide id="4" orient="horz" pos="1329">
          <p15:clr>
            <a:srgbClr val="F26B43"/>
          </p15:clr>
        </p15:guide>
        <p15:guide id="5" orient="horz" pos="1659">
          <p15:clr>
            <a:srgbClr val="F26B43"/>
          </p15:clr>
        </p15:guide>
        <p15:guide id="6" orient="horz" pos="1993">
          <p15:clr>
            <a:srgbClr val="F26B43"/>
          </p15:clr>
        </p15:guide>
        <p15:guide id="7" orient="horz" pos="2323">
          <p15:clr>
            <a:srgbClr val="F26B43"/>
          </p15:clr>
        </p15:guide>
        <p15:guide id="8" orient="horz" pos="2657">
          <p15:clr>
            <a:srgbClr val="F26B43"/>
          </p15:clr>
        </p15:guide>
        <p15:guide id="9" orient="horz" pos="2988">
          <p15:clr>
            <a:srgbClr val="F26B43"/>
          </p15:clr>
        </p15:guide>
        <p15:guide id="10" orient="horz" pos="3322">
          <p15:clr>
            <a:srgbClr val="F26B43"/>
          </p15:clr>
        </p15:guide>
        <p15:guide id="11" orient="horz" pos="3652">
          <p15:clr>
            <a:srgbClr val="F26B43"/>
          </p15:clr>
        </p15:guide>
        <p15:guide id="12" orient="horz" pos="3986">
          <p15:clr>
            <a:srgbClr val="F26B43"/>
          </p15:clr>
        </p15:guide>
        <p15:guide id="13" pos="588">
          <p15:clr>
            <a:srgbClr val="F26B43"/>
          </p15:clr>
        </p15:guide>
        <p15:guide id="14" pos="1179">
          <p15:clr>
            <a:srgbClr val="F26B43"/>
          </p15:clr>
        </p15:guide>
        <p15:guide id="15" pos="1770">
          <p15:clr>
            <a:srgbClr val="F26B43"/>
          </p15:clr>
        </p15:guide>
        <p15:guide id="16" pos="2362">
          <p15:clr>
            <a:srgbClr val="F26B43"/>
          </p15:clr>
        </p15:guide>
        <p15:guide id="17" pos="2952">
          <p15:clr>
            <a:srgbClr val="F26B43"/>
          </p15:clr>
        </p15:guide>
        <p15:guide id="18" pos="3544">
          <p15:clr>
            <a:srgbClr val="F26B43"/>
          </p15:clr>
        </p15:guide>
        <p15:guide id="19" pos="4134">
          <p15:clr>
            <a:srgbClr val="F26B43"/>
          </p15:clr>
        </p15:guide>
        <p15:guide id="20" pos="4725">
          <p15:clr>
            <a:srgbClr val="F26B43"/>
          </p15:clr>
        </p15:guide>
        <p15:guide id="21" pos="5316">
          <p15:clr>
            <a:srgbClr val="F26B43"/>
          </p15:clr>
        </p15:guide>
        <p15:guide id="22" pos="5907">
          <p15:clr>
            <a:srgbClr val="F26B43"/>
          </p15:clr>
        </p15:guide>
        <p15:guide id="23" pos="6498">
          <p15:clr>
            <a:srgbClr val="F26B43"/>
          </p15:clr>
        </p15:guide>
        <p15:guide id="24" pos="7089">
          <p15:clr>
            <a:srgbClr val="F26B43"/>
          </p15:clr>
        </p15:guide>
        <p15:guide id="25" pos="7680">
          <p15:clr>
            <a:srgbClr val="F26B43"/>
          </p15:clr>
        </p15:guide>
        <p15:guide id="26">
          <p15:clr>
            <a:srgbClr val="F26B43"/>
          </p15:clr>
        </p15:guide>
        <p15:guide id="27" orient="horz">
          <p15:clr>
            <a:srgbClr val="F26B43"/>
          </p15:clr>
        </p15:guide>
        <p15:guide id="28" orient="horz" pos="432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xmlns="" id="{370F3B4D-9B6D-70B3-AEB7-F93941328A91}"/>
              </a:ext>
            </a:extLst>
          </p:cNvPr>
          <p:cNvGraphicFramePr>
            <a:graphicFrameLocks noChangeAspect="1"/>
          </p:cNvGraphicFramePr>
          <p:nvPr userDrawn="1">
            <p:custDataLst>
              <p:tags r:id="rId65"/>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4" name="think-cell Folie" r:id="rId66" imgW="592" imgH="591" progId="TCLayout.ActiveDocument.1">
                  <p:embed/>
                </p:oleObj>
              </mc:Choice>
              <mc:Fallback>
                <p:oleObj name="think-cell Folie" r:id="rId66" imgW="592" imgH="591" progId="TCLayout.ActiveDocument.1">
                  <p:embed/>
                  <p:pic>
                    <p:nvPicPr>
                      <p:cNvPr id="0" name=""/>
                      <p:cNvPicPr/>
                      <p:nvPr/>
                    </p:nvPicPr>
                    <p:blipFill>
                      <a:blip r:embed="rId67"/>
                      <a:stretch>
                        <a:fillRect/>
                      </a:stretch>
                    </p:blipFill>
                    <p:spPr>
                      <a:xfrm>
                        <a:off x="1588" y="1588"/>
                        <a:ext cx="1588" cy="1588"/>
                      </a:xfrm>
                      <a:prstGeom prst="rect">
                        <a:avLst/>
                      </a:prstGeom>
                    </p:spPr>
                  </p:pic>
                </p:oleObj>
              </mc:Fallback>
            </mc:AlternateContent>
          </a:graphicData>
        </a:graphic>
      </p:graphicFrame>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
        <p:nvSpPr>
          <p:cNvPr id="4" name="MSIPCMContentMarking" descr="{&quot;HashCode&quot;:-1692887849,&quot;Placement&quot;:&quot;Header&quot;,&quot;Top&quot;:0.0,&quot;Left&quot;:0.0,&quot;SlideWidth&quot;:960,&quot;SlideHeight&quot;:540}">
            <a:extLst>
              <a:ext uri="{FF2B5EF4-FFF2-40B4-BE49-F238E27FC236}">
                <a16:creationId xmlns:a16="http://schemas.microsoft.com/office/drawing/2014/main" xmlns="" id="{A00D4E60-39BF-C6C9-9970-373E15DB2B61}"/>
              </a:ext>
            </a:extLst>
          </p:cNvPr>
          <p:cNvSpPr txBox="1"/>
          <p:nvPr userDrawn="1"/>
        </p:nvSpPr>
        <p:spPr>
          <a:xfrm>
            <a:off x="0" y="0"/>
            <a:ext cx="663105" cy="252360"/>
          </a:xfrm>
          <a:prstGeom prst="rect">
            <a:avLst/>
          </a:prstGeom>
          <a:noFill/>
        </p:spPr>
        <p:txBody>
          <a:bodyPr vert="horz" wrap="square" lIns="0" tIns="0" rIns="0" bIns="0" rtlCol="0" anchor="ctr" anchorCtr="1">
            <a:spAutoFit/>
          </a:bodyPr>
          <a:lstStyle/>
          <a:p>
            <a:r>
              <a:rPr lang="de-DE" sz="1000">
                <a:solidFill>
                  <a:srgbClr val="000000"/>
                </a:solidFill>
                <a:latin typeface="CorpoS" pitchFamily="2" charset="0"/>
              </a:rPr>
              <a:t>Internal</a:t>
            </a:r>
          </a:p>
        </p:txBody>
      </p:sp>
    </p:spTree>
    <p:extLst>
      <p:ext uri="{BB962C8B-B14F-4D97-AF65-F5344CB8AC3E}">
        <p14:creationId xmlns:p14="http://schemas.microsoft.com/office/powerpoint/2010/main" val="2332783827"/>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 id="2147483891" r:id="rId18"/>
    <p:sldLayoutId id="2147483892" r:id="rId19"/>
    <p:sldLayoutId id="2147483893" r:id="rId20"/>
    <p:sldLayoutId id="2147483894" r:id="rId21"/>
    <p:sldLayoutId id="2147483895" r:id="rId22"/>
    <p:sldLayoutId id="2147483896" r:id="rId23"/>
    <p:sldLayoutId id="2147483897" r:id="rId24"/>
    <p:sldLayoutId id="2147483898" r:id="rId25"/>
    <p:sldLayoutId id="2147483899" r:id="rId26"/>
    <p:sldLayoutId id="2147483900" r:id="rId27"/>
    <p:sldLayoutId id="2147483901" r:id="rId28"/>
    <p:sldLayoutId id="2147483902" r:id="rId29"/>
    <p:sldLayoutId id="2147483903" r:id="rId30"/>
    <p:sldLayoutId id="2147483904" r:id="rId31"/>
    <p:sldLayoutId id="2147483905" r:id="rId32"/>
    <p:sldLayoutId id="2147483906" r:id="rId33"/>
    <p:sldLayoutId id="2147483907" r:id="rId34"/>
    <p:sldLayoutId id="2147483908" r:id="rId35"/>
    <p:sldLayoutId id="2147483909" r:id="rId36"/>
    <p:sldLayoutId id="2147483910" r:id="rId37"/>
    <p:sldLayoutId id="2147483911" r:id="rId38"/>
    <p:sldLayoutId id="2147483912" r:id="rId39"/>
    <p:sldLayoutId id="2147483913" r:id="rId40"/>
    <p:sldLayoutId id="2147483914" r:id="rId41"/>
    <p:sldLayoutId id="2147483915" r:id="rId42"/>
    <p:sldLayoutId id="2147483916" r:id="rId43"/>
    <p:sldLayoutId id="2147483917" r:id="rId44"/>
    <p:sldLayoutId id="2147483918" r:id="rId45"/>
    <p:sldLayoutId id="2147483919" r:id="rId46"/>
    <p:sldLayoutId id="2147483920" r:id="rId47"/>
    <p:sldLayoutId id="2147483921" r:id="rId48"/>
    <p:sldLayoutId id="2147483922" r:id="rId49"/>
    <p:sldLayoutId id="2147483923" r:id="rId50"/>
    <p:sldLayoutId id="2147483924" r:id="rId51"/>
    <p:sldLayoutId id="2147483925" r:id="rId52"/>
    <p:sldLayoutId id="2147483926" r:id="rId53"/>
    <p:sldLayoutId id="2147483927" r:id="rId54"/>
    <p:sldLayoutId id="2147483928" r:id="rId55"/>
    <p:sldLayoutId id="2147483929" r:id="rId56"/>
    <p:sldLayoutId id="2147483930" r:id="rId57"/>
    <p:sldLayoutId id="2147483931" r:id="rId58"/>
    <p:sldLayoutId id="2147483932" r:id="rId59"/>
    <p:sldLayoutId id="2147483933" r:id="rId60"/>
    <p:sldLayoutId id="2147483934" r:id="rId61"/>
    <p:sldLayoutId id="2147483935" r:id="rId6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9.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53.xml"/><Relationship Id="rId5" Type="http://schemas.openxmlformats.org/officeDocument/2006/relationships/image" Target="../media/image28.pn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1.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endParaRPr lang="de-DE" dirty="0"/>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3363996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4" name="Titel 3"/>
          <p:cNvSpPr>
            <a:spLocks noGrp="1"/>
          </p:cNvSpPr>
          <p:nvPr>
            <p:ph type="title"/>
          </p:nvPr>
        </p:nvSpPr>
        <p:spPr/>
        <p:txBody>
          <a:bodyPr/>
          <a:lstStyle/>
          <a:p>
            <a:r>
              <a:rPr lang="de-DE" dirty="0" smtClean="0"/>
              <a:t>Es war wieder soweit</a:t>
            </a:r>
            <a:endParaRPr lang="de-DE" dirty="0"/>
          </a:p>
        </p:txBody>
      </p:sp>
      <p:pic>
        <p:nvPicPr>
          <p:cNvPr id="5" name="Grafik 4"/>
          <p:cNvPicPr>
            <a:picLocks noChangeAspect="1"/>
          </p:cNvPicPr>
          <p:nvPr/>
        </p:nvPicPr>
        <p:blipFill>
          <a:blip r:embed="rId2"/>
          <a:stretch>
            <a:fillRect/>
          </a:stretch>
        </p:blipFill>
        <p:spPr>
          <a:xfrm>
            <a:off x="526929" y="1695766"/>
            <a:ext cx="11014703" cy="3606150"/>
          </a:xfrm>
          <a:prstGeom prst="rect">
            <a:avLst/>
          </a:prstGeom>
        </p:spPr>
      </p:pic>
      <p:sp>
        <p:nvSpPr>
          <p:cNvPr id="6" name="Textfeld 5"/>
          <p:cNvSpPr txBox="1"/>
          <p:nvPr/>
        </p:nvSpPr>
        <p:spPr>
          <a:xfrm>
            <a:off x="448516" y="5550568"/>
            <a:ext cx="11093116" cy="923330"/>
          </a:xfrm>
          <a:prstGeom prst="rect">
            <a:avLst/>
          </a:prstGeom>
          <a:noFill/>
        </p:spPr>
        <p:txBody>
          <a:bodyPr wrap="square" rtlCol="0">
            <a:spAutoFit/>
          </a:bodyPr>
          <a:lstStyle/>
          <a:p>
            <a:pPr algn="just"/>
            <a:r>
              <a:rPr lang="de-DE" dirty="0"/>
              <a:t>Die Jury hat in den Kategorien </a:t>
            </a:r>
            <a:r>
              <a:rPr lang="de-DE" b="1" dirty="0"/>
              <a:t>Großunternehmen</a:t>
            </a:r>
            <a:r>
              <a:rPr lang="de-DE" dirty="0"/>
              <a:t> und </a:t>
            </a:r>
            <a:r>
              <a:rPr lang="de-DE" b="1" i="1" dirty="0"/>
              <a:t>KMU</a:t>
            </a:r>
            <a:r>
              <a:rPr lang="de-DE" dirty="0"/>
              <a:t> insgesamt sieben Unternehmen für wegweisende bAV-Projekte ausgezeichnet. „Die Preisträger haben die enorme Vielfalt der bAV eindrucksvoll genutzt“, heben die Initiatoren MCC und WTW hervor.</a:t>
            </a:r>
          </a:p>
        </p:txBody>
      </p:sp>
    </p:spTree>
    <p:extLst>
      <p:ext uri="{BB962C8B-B14F-4D97-AF65-F5344CB8AC3E}">
        <p14:creationId xmlns:p14="http://schemas.microsoft.com/office/powerpoint/2010/main" val="399533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half" idx="2"/>
          </p:nvPr>
        </p:nvSpPr>
        <p:spPr/>
        <p:txBody>
          <a:bodyPr/>
          <a:lstStyle/>
          <a:p>
            <a:pPr marL="457200" indent="-457200">
              <a:buAutoNum type="arabicPeriod"/>
            </a:pPr>
            <a:r>
              <a:rPr lang="de-DE" b="1" dirty="0" smtClean="0"/>
              <a:t>Platz</a:t>
            </a:r>
            <a:r>
              <a:rPr lang="de-DE" b="1" dirty="0"/>
              <a:t>: Robert Bosch </a:t>
            </a:r>
            <a:r>
              <a:rPr lang="de-DE" b="1" dirty="0" smtClean="0"/>
              <a:t>Krankenhaus</a:t>
            </a:r>
          </a:p>
          <a:p>
            <a:pPr algn="just"/>
            <a:r>
              <a:rPr lang="de-DE" dirty="0"/>
              <a:t>„In einer Branche, in der Zusatzversorgungen weit verbreitet sind, nimmt das Robert Bosch Krankenhaus mit der Einführung der innovativen Fondsrente eine absolute Vorreiterrolle ein“, so die Jury. </a:t>
            </a:r>
            <a:endParaRPr lang="de-DE" dirty="0" smtClean="0"/>
          </a:p>
          <a:p>
            <a:pPr algn="just"/>
            <a:r>
              <a:rPr lang="de-DE" dirty="0" smtClean="0"/>
              <a:t>Das </a:t>
            </a:r>
            <a:r>
              <a:rPr lang="de-DE" dirty="0"/>
              <a:t>Robert Bosch Krankenhaus hat eine umfassende </a:t>
            </a:r>
            <a:r>
              <a:rPr lang="de-DE" b="1" i="1" dirty="0"/>
              <a:t>Neuordnung der betrieblichen Altersvorsorge umgesetzt</a:t>
            </a:r>
            <a:r>
              <a:rPr lang="de-DE" dirty="0"/>
              <a:t>: Die ehemals rückstellungsgedeckte Direktzusage wurde </a:t>
            </a:r>
            <a:r>
              <a:rPr lang="de-DE" dirty="0">
                <a:solidFill>
                  <a:srgbClr val="FF0000"/>
                </a:solidFill>
              </a:rPr>
              <a:t>auf eine kapitalmarktorientierte Lösung </a:t>
            </a:r>
            <a:r>
              <a:rPr lang="de-DE" dirty="0"/>
              <a:t>für alle Mitarbeitenden umgestellt. Dies fand in enger Zusammenarbeit mit dem Betriebsrat und den Sozialpartnern statt. In dem neuen Modell werden AG-finanzierte Beiträge in Höhe des bisherigen Finanzierungsbeitrags </a:t>
            </a:r>
            <a:r>
              <a:rPr lang="de-DE" dirty="0">
                <a:solidFill>
                  <a:srgbClr val="FF0000"/>
                </a:solidFill>
              </a:rPr>
              <a:t>mit zusätzlicher Risikoabsicherung</a:t>
            </a:r>
            <a:r>
              <a:rPr lang="de-DE" dirty="0"/>
              <a:t> geleistet. Das neue Plandesign bietet flexible Auszahlungsvarianten sowie eine integrierte Entgeltumwandlung. Die Ausfinanzierung erfolgt über eine Kombination aus Pensionsfonds und CTA. </a:t>
            </a:r>
            <a:r>
              <a:rPr lang="de-DE" i="1" u="sng" dirty="0">
                <a:solidFill>
                  <a:srgbClr val="FF0000"/>
                </a:solidFill>
              </a:rPr>
              <a:t>Für eine zielgerichtete Kommunikation steht den Mitarbeitenden eine Portallösung und eine Hotline zur Verfügung</a:t>
            </a:r>
            <a:r>
              <a:rPr lang="de-DE" dirty="0"/>
              <a:t>.</a:t>
            </a:r>
          </a:p>
        </p:txBody>
      </p:sp>
      <p:sp>
        <p:nvSpPr>
          <p:cNvPr id="4" name="Titel 3"/>
          <p:cNvSpPr>
            <a:spLocks noGrp="1"/>
          </p:cNvSpPr>
          <p:nvPr>
            <p:ph type="title"/>
          </p:nvPr>
        </p:nvSpPr>
        <p:spPr/>
        <p:txBody>
          <a:bodyPr/>
          <a:lstStyle/>
          <a:p>
            <a:r>
              <a:rPr lang="de-DE" dirty="0" smtClean="0"/>
              <a:t>Kategorie </a:t>
            </a:r>
            <a:r>
              <a:rPr lang="de-DE" dirty="0" err="1" smtClean="0"/>
              <a:t>Grossunternehmen</a:t>
            </a:r>
            <a:endParaRPr lang="de-DE" dirty="0"/>
          </a:p>
        </p:txBody>
      </p:sp>
    </p:spTree>
    <p:extLst>
      <p:ext uri="{BB962C8B-B14F-4D97-AF65-F5344CB8AC3E}">
        <p14:creationId xmlns:p14="http://schemas.microsoft.com/office/powerpoint/2010/main" val="1134206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half" idx="2"/>
          </p:nvPr>
        </p:nvSpPr>
        <p:spPr>
          <a:xfrm>
            <a:off x="137772" y="1656678"/>
            <a:ext cx="11685807" cy="4984753"/>
          </a:xfrm>
        </p:spPr>
        <p:txBody>
          <a:bodyPr/>
          <a:lstStyle/>
          <a:p>
            <a:pPr algn="just"/>
            <a:r>
              <a:rPr lang="de-DE" dirty="0"/>
              <a:t>Die ZF Friedrichshafen AG hat eine umfassende Harmonisierung der bAV-Landschaft in Deutschland durchgeführt, wobei 20 Altregelwerke und bisher unversorgte Mitarbeitende ohne bAV-Zusagen zu berücksichtigen waren. </a:t>
            </a:r>
            <a:endParaRPr lang="de-DE" dirty="0" smtClean="0"/>
          </a:p>
          <a:p>
            <a:pPr algn="just"/>
            <a:r>
              <a:rPr lang="de-DE" dirty="0" smtClean="0"/>
              <a:t>Die </a:t>
            </a:r>
            <a:r>
              <a:rPr lang="de-DE" dirty="0"/>
              <a:t>Neugestaltung der Pensionslandschaft umfasste einerseits die Aufnahme von Neueintritten und Unversorgten aus neuen Unternehmensteilen und andererseits die freiwillige Umstellung aller Bestandsmitarbeitenden mit Altzusage hin zum Neusystem. </a:t>
            </a:r>
            <a:endParaRPr lang="de-DE" dirty="0" smtClean="0"/>
          </a:p>
          <a:p>
            <a:pPr algn="just"/>
            <a:r>
              <a:rPr lang="de-DE" dirty="0" smtClean="0"/>
              <a:t>Das </a:t>
            </a:r>
            <a:r>
              <a:rPr lang="de-DE" dirty="0"/>
              <a:t>Gesamtpaket umfasste auch die </a:t>
            </a:r>
            <a:r>
              <a:rPr lang="de-DE" dirty="0">
                <a:solidFill>
                  <a:srgbClr val="FF0000"/>
                </a:solidFill>
              </a:rPr>
              <a:t>Digitalisierung der bAV-Administration </a:t>
            </a:r>
            <a:r>
              <a:rPr lang="de-DE" dirty="0"/>
              <a:t>und die </a:t>
            </a:r>
            <a:r>
              <a:rPr lang="de-DE" dirty="0">
                <a:solidFill>
                  <a:srgbClr val="FF0000"/>
                </a:solidFill>
              </a:rPr>
              <a:t>Einführung einer Vorsorge-App.</a:t>
            </a:r>
            <a:r>
              <a:rPr lang="de-DE" dirty="0"/>
              <a:t> Zusätzlich wurde eine CTA-Lösung implementiert und </a:t>
            </a:r>
            <a:r>
              <a:rPr lang="de-DE" dirty="0">
                <a:solidFill>
                  <a:srgbClr val="FF0000"/>
                </a:solidFill>
              </a:rPr>
              <a:t>ein Arbeitgeberportal </a:t>
            </a:r>
            <a:r>
              <a:rPr lang="de-DE" dirty="0"/>
              <a:t>entwickelt. Insgesamt wirkte sich die Neuordnung auch positiv auf die Bilanzstruktur aus und trug zur noch besseren Planbarkeit von Risiken und Kosten bei. „Die ZF Friedrichshafen AG hat eine moderne, hochwertige </a:t>
            </a:r>
            <a:r>
              <a:rPr lang="de-DE" dirty="0">
                <a:solidFill>
                  <a:srgbClr val="FF0000"/>
                </a:solidFill>
              </a:rPr>
              <a:t>betriebliche Altersversorgung mit flexiblen Wahlmöglichkeiten, je nach Lebenssituation, konzipiert“,</a:t>
            </a:r>
            <a:r>
              <a:rPr lang="de-DE" dirty="0"/>
              <a:t> so die Jury.</a:t>
            </a:r>
          </a:p>
        </p:txBody>
      </p:sp>
      <p:sp>
        <p:nvSpPr>
          <p:cNvPr id="4" name="Titel 3"/>
          <p:cNvSpPr>
            <a:spLocks noGrp="1"/>
          </p:cNvSpPr>
          <p:nvPr>
            <p:ph type="title"/>
          </p:nvPr>
        </p:nvSpPr>
        <p:spPr>
          <a:xfrm>
            <a:off x="137773" y="89466"/>
            <a:ext cx="11829637" cy="1325563"/>
          </a:xfrm>
        </p:spPr>
        <p:txBody>
          <a:bodyPr>
            <a:normAutofit fontScale="90000"/>
          </a:bodyPr>
          <a:lstStyle/>
          <a:p>
            <a:r>
              <a:rPr lang="de-DE" b="1" dirty="0"/>
              <a:t>2. Platz: </a:t>
            </a:r>
            <a:r>
              <a:rPr lang="de-DE" b="1" dirty="0" smtClean="0"/>
              <a:t/>
            </a:r>
            <a:br>
              <a:rPr lang="de-DE" b="1" dirty="0" smtClean="0"/>
            </a:br>
            <a:r>
              <a:rPr lang="de-DE" b="1" dirty="0" smtClean="0"/>
              <a:t>ZF </a:t>
            </a:r>
            <a:r>
              <a:rPr lang="de-DE" b="1" dirty="0"/>
              <a:t>Friedrichshafen, Friedrichshafen</a:t>
            </a:r>
            <a:r>
              <a:rPr lang="de-DE" b="1" dirty="0" smtClean="0"/>
              <a:t>:</a:t>
            </a:r>
            <a:br>
              <a:rPr lang="de-DE" b="1" dirty="0" smtClean="0"/>
            </a:br>
            <a:r>
              <a:rPr lang="de-DE" b="1" dirty="0" smtClean="0"/>
              <a:t/>
            </a:r>
            <a:br>
              <a:rPr lang="de-DE" b="1" dirty="0" smtClean="0"/>
            </a:br>
            <a:r>
              <a:rPr lang="de-DE" b="1" dirty="0" smtClean="0"/>
              <a:t> </a:t>
            </a:r>
            <a:r>
              <a:rPr lang="de-DE" b="1" i="1" dirty="0"/>
              <a:t>Altersvorsorge umfassend neukonzipiert</a:t>
            </a:r>
            <a:endParaRPr lang="de-DE" dirty="0"/>
          </a:p>
        </p:txBody>
      </p:sp>
    </p:spTree>
    <p:extLst>
      <p:ext uri="{BB962C8B-B14F-4D97-AF65-F5344CB8AC3E}">
        <p14:creationId xmlns:p14="http://schemas.microsoft.com/office/powerpoint/2010/main" val="4061385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half" idx="2"/>
          </p:nvPr>
        </p:nvSpPr>
        <p:spPr/>
        <p:txBody>
          <a:bodyPr/>
          <a:lstStyle/>
          <a:p>
            <a:pPr algn="just"/>
            <a:r>
              <a:rPr lang="de-DE" dirty="0"/>
              <a:t>Die Neuordnung der bAV umfasste verschiedene Maßnahmen: </a:t>
            </a:r>
            <a:endParaRPr lang="de-DE" dirty="0" smtClean="0"/>
          </a:p>
          <a:p>
            <a:pPr algn="just"/>
            <a:r>
              <a:rPr lang="de-DE" dirty="0" smtClean="0"/>
              <a:t>Für </a:t>
            </a:r>
            <a:r>
              <a:rPr lang="de-DE" dirty="0"/>
              <a:t>Neueintritte wurde eine </a:t>
            </a:r>
            <a:r>
              <a:rPr lang="de-DE" dirty="0">
                <a:solidFill>
                  <a:srgbClr val="FF0000"/>
                </a:solidFill>
              </a:rPr>
              <a:t>fondsakzessorische Direktzusage mit Beitragsgarantie </a:t>
            </a:r>
            <a:r>
              <a:rPr lang="de-DE" dirty="0"/>
              <a:t>eingeführt, die attraktive Alters- und Risikoleistungen bietet; zudem wird </a:t>
            </a:r>
            <a:r>
              <a:rPr lang="de-DE" b="1" dirty="0">
                <a:solidFill>
                  <a:srgbClr val="FF0000"/>
                </a:solidFill>
              </a:rPr>
              <a:t>eine BU-Absicherung ohne Gesundheitsprüfung ermöglicht. </a:t>
            </a:r>
            <a:endParaRPr lang="de-DE" b="1" dirty="0" smtClean="0">
              <a:solidFill>
                <a:srgbClr val="FF0000"/>
              </a:solidFill>
            </a:endParaRPr>
          </a:p>
          <a:p>
            <a:pPr algn="just"/>
            <a:r>
              <a:rPr lang="de-DE" dirty="0" smtClean="0"/>
              <a:t>Im </a:t>
            </a:r>
            <a:r>
              <a:rPr lang="de-DE" dirty="0"/>
              <a:t>Rahmen komplexer Verhandlungen mit dem Betriebsrat und der IGBCE wurde für Bestandsmitarbeitende ein Pensionskassen-Tarif (Karrieredurchschnittsplan) durch eine quasi inhaltsgleiche Direktzusage ersetzt, während der zweite PK-Tarif (Überschusstarif) mit Garantiezins durch ein “schwankendes” DC-Neusystem abgelöst wurde. Diese Änderungen beinhalteten eine Umstellung von Netto- auf Brutto-Entgeltumwandlung. „Besonders hervorzuheben im Rahmen des sehr komplexen Projektes zum Übergang von der alten in die neue Pensionswelt ist die Einholung einzelvertraglicher Zustimmungen bei Bestandsmitarbeitenden für die Umstellung zur neuen Brutto-Entgeltumwandlung und die erfolgreiche Integration auch vieler Auslandsentsandter in die neue Lösung“, so die Jury.</a:t>
            </a:r>
          </a:p>
        </p:txBody>
      </p:sp>
      <p:sp>
        <p:nvSpPr>
          <p:cNvPr id="4" name="Titel 3"/>
          <p:cNvSpPr>
            <a:spLocks noGrp="1"/>
          </p:cNvSpPr>
          <p:nvPr>
            <p:ph type="title"/>
          </p:nvPr>
        </p:nvSpPr>
        <p:spPr>
          <a:xfrm>
            <a:off x="292031" y="65403"/>
            <a:ext cx="10314206" cy="1325563"/>
          </a:xfrm>
        </p:spPr>
        <p:txBody>
          <a:bodyPr/>
          <a:lstStyle/>
          <a:p>
            <a:r>
              <a:rPr lang="de-DE" b="1" dirty="0"/>
              <a:t>3. Platz: Wintershall </a:t>
            </a:r>
            <a:r>
              <a:rPr lang="de-DE" b="1" dirty="0" err="1"/>
              <a:t>Dea</a:t>
            </a:r>
            <a:r>
              <a:rPr lang="de-DE" b="1" dirty="0"/>
              <a:t> AG, Kassel: </a:t>
            </a:r>
            <a:r>
              <a:rPr lang="de-DE" b="1" dirty="0" smtClean="0"/>
              <a:t/>
            </a:r>
            <a:br>
              <a:rPr lang="de-DE" b="1" dirty="0" smtClean="0"/>
            </a:br>
            <a:r>
              <a:rPr lang="de-DE" b="1" dirty="0"/>
              <a:t/>
            </a:r>
            <a:br>
              <a:rPr lang="de-DE" b="1" dirty="0"/>
            </a:br>
            <a:r>
              <a:rPr lang="de-DE" b="1" i="1" dirty="0" smtClean="0"/>
              <a:t>Umfassende </a:t>
            </a:r>
            <a:r>
              <a:rPr lang="de-DE" b="1" i="1" dirty="0"/>
              <a:t>Einbindung der Mitarbeitenden</a:t>
            </a:r>
            <a:endParaRPr lang="de-DE" dirty="0"/>
          </a:p>
        </p:txBody>
      </p:sp>
    </p:spTree>
    <p:extLst>
      <p:ext uri="{BB962C8B-B14F-4D97-AF65-F5344CB8AC3E}">
        <p14:creationId xmlns:p14="http://schemas.microsoft.com/office/powerpoint/2010/main" val="271139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half" idx="2"/>
          </p:nvPr>
        </p:nvSpPr>
        <p:spPr/>
        <p:txBody>
          <a:bodyPr/>
          <a:lstStyle/>
          <a:p>
            <a:pPr algn="just"/>
            <a:r>
              <a:rPr lang="de-DE" dirty="0"/>
              <a:t>„Der </a:t>
            </a:r>
            <a:r>
              <a:rPr lang="de-DE" dirty="0" err="1"/>
              <a:t>Flossbach</a:t>
            </a:r>
            <a:r>
              <a:rPr lang="de-DE" dirty="0"/>
              <a:t> von Storch AG ist es gelungen, durch die Einführung einer </a:t>
            </a:r>
            <a:r>
              <a:rPr lang="de-DE" i="1" dirty="0">
                <a:solidFill>
                  <a:srgbClr val="FF0000"/>
                </a:solidFill>
              </a:rPr>
              <a:t>chancenreichen wertpapiergebundenen Direktzusage</a:t>
            </a:r>
            <a:r>
              <a:rPr lang="de-DE" dirty="0"/>
              <a:t> ihre Kernmarke in der betrieblichen Altersversorgung zu verankern“, so die Jury. Neben dem </a:t>
            </a:r>
            <a:r>
              <a:rPr lang="de-DE" dirty="0">
                <a:solidFill>
                  <a:srgbClr val="FF0000"/>
                </a:solidFill>
              </a:rPr>
              <a:t>signifikanten Arbeitgeberzuschuss </a:t>
            </a:r>
            <a:r>
              <a:rPr lang="de-DE" dirty="0"/>
              <a:t>steht das bAV-Modell für ein hohes Maß an Nachvollziehbarkeit, seine einfache Bedienung sowie langfristig attraktive Renditechancen. </a:t>
            </a:r>
            <a:endParaRPr lang="de-DE" dirty="0" smtClean="0"/>
          </a:p>
          <a:p>
            <a:pPr algn="just"/>
            <a:r>
              <a:rPr lang="de-DE" dirty="0" smtClean="0"/>
              <a:t>Über </a:t>
            </a:r>
            <a:r>
              <a:rPr lang="de-DE" dirty="0">
                <a:solidFill>
                  <a:srgbClr val="FF0000"/>
                </a:solidFill>
              </a:rPr>
              <a:t>eine App </a:t>
            </a:r>
            <a:r>
              <a:rPr lang="de-DE" dirty="0"/>
              <a:t>haben die Vorsorgesparer jederzeit Einblick in ihr Depot. Außerdem verfügt die </a:t>
            </a:r>
            <a:r>
              <a:rPr lang="de-DE" dirty="0">
                <a:solidFill>
                  <a:srgbClr val="FF0000"/>
                </a:solidFill>
              </a:rPr>
              <a:t>Personalabteilung über eine eigens dafür entwickelte Administrationssoftware;</a:t>
            </a:r>
            <a:r>
              <a:rPr lang="de-DE" dirty="0"/>
              <a:t> fast alle bAV-Prozesse können so papierlos und häufig sogar automatisiert erfolgen. Das „Herz der bAV“ ist die ganzheitliche Vermögensverwaltung, deren Schwerpunkt auf Investments in Aktien sehr guter Unternehmen liegt. </a:t>
            </a:r>
            <a:endParaRPr lang="de-DE" dirty="0" smtClean="0"/>
          </a:p>
          <a:p>
            <a:pPr algn="just"/>
            <a:r>
              <a:rPr lang="de-DE" dirty="0" smtClean="0"/>
              <a:t>Sie </a:t>
            </a:r>
            <a:r>
              <a:rPr lang="de-DE" dirty="0"/>
              <a:t>bieten langfristig und im Vergleich zu anderen Anlageklassen das größte Renditepotenzial.</a:t>
            </a:r>
          </a:p>
        </p:txBody>
      </p:sp>
      <p:sp>
        <p:nvSpPr>
          <p:cNvPr id="4" name="Titel 3"/>
          <p:cNvSpPr>
            <a:spLocks noGrp="1"/>
          </p:cNvSpPr>
          <p:nvPr>
            <p:ph type="title"/>
          </p:nvPr>
        </p:nvSpPr>
        <p:spPr/>
        <p:txBody>
          <a:bodyPr>
            <a:normAutofit fontScale="90000"/>
          </a:bodyPr>
          <a:lstStyle/>
          <a:p>
            <a:r>
              <a:rPr lang="de-DE" b="1" dirty="0"/>
              <a:t>Kategorie KMU</a:t>
            </a:r>
            <a:r>
              <a:rPr lang="de-DE" dirty="0"/>
              <a:t/>
            </a:r>
            <a:br>
              <a:rPr lang="de-DE" dirty="0"/>
            </a:br>
            <a:r>
              <a:rPr lang="de-DE" b="1" dirty="0"/>
              <a:t>1. Platz: </a:t>
            </a:r>
            <a:r>
              <a:rPr lang="de-DE" b="1" dirty="0" err="1"/>
              <a:t>Flossbach</a:t>
            </a:r>
            <a:r>
              <a:rPr lang="de-DE" b="1" dirty="0"/>
              <a:t> von Storch AG, Köln: </a:t>
            </a:r>
            <a:r>
              <a:rPr lang="de-DE" b="1" dirty="0" smtClean="0"/>
              <a:t/>
            </a:r>
            <a:br>
              <a:rPr lang="de-DE" b="1" dirty="0" smtClean="0"/>
            </a:br>
            <a:r>
              <a:rPr lang="de-DE" b="1" dirty="0"/>
              <a:t> </a:t>
            </a:r>
            <a:r>
              <a:rPr lang="de-DE" b="1" i="1" dirty="0" smtClean="0"/>
              <a:t>Kernmarke </a:t>
            </a:r>
            <a:r>
              <a:rPr lang="de-DE" b="1" i="1" dirty="0"/>
              <a:t>in der bAV perfekt umgesetzt</a:t>
            </a:r>
            <a:r>
              <a:rPr lang="de-DE" dirty="0"/>
              <a:t/>
            </a:r>
            <a:br>
              <a:rPr lang="de-DE" dirty="0"/>
            </a:br>
            <a:endParaRPr lang="de-DE" dirty="0"/>
          </a:p>
        </p:txBody>
      </p:sp>
    </p:spTree>
    <p:extLst>
      <p:ext uri="{BB962C8B-B14F-4D97-AF65-F5344CB8AC3E}">
        <p14:creationId xmlns:p14="http://schemas.microsoft.com/office/powerpoint/2010/main" val="2505628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half" idx="2"/>
          </p:nvPr>
        </p:nvSpPr>
        <p:spPr>
          <a:xfrm>
            <a:off x="289146" y="1738126"/>
            <a:ext cx="11343218" cy="4796592"/>
          </a:xfrm>
        </p:spPr>
        <p:txBody>
          <a:bodyPr/>
          <a:lstStyle/>
          <a:p>
            <a:pPr algn="just"/>
            <a:r>
              <a:rPr lang="de-DE" dirty="0"/>
              <a:t>Das von der </a:t>
            </a:r>
            <a:r>
              <a:rPr lang="de-DE" dirty="0" err="1"/>
              <a:t>Into</a:t>
            </a:r>
            <a:r>
              <a:rPr lang="de-DE" dirty="0"/>
              <a:t> Green Future GmbH eingeführte, umfangreiche Absicherungspaket für Mitarbeitende umfasst </a:t>
            </a:r>
            <a:r>
              <a:rPr lang="de-DE" i="1" dirty="0">
                <a:solidFill>
                  <a:srgbClr val="FF0000"/>
                </a:solidFill>
              </a:rPr>
              <a:t>eine betriebliche Krankenzusatzversicherung</a:t>
            </a:r>
            <a:r>
              <a:rPr lang="de-DE" dirty="0"/>
              <a:t>, eine </a:t>
            </a:r>
            <a:r>
              <a:rPr lang="de-DE" i="1" dirty="0" smtClean="0">
                <a:solidFill>
                  <a:srgbClr val="FF0000"/>
                </a:solidFill>
              </a:rPr>
              <a:t>Berufsunfähigkeits-versicherung</a:t>
            </a:r>
            <a:r>
              <a:rPr lang="de-DE" dirty="0" smtClean="0"/>
              <a:t> </a:t>
            </a:r>
            <a:r>
              <a:rPr lang="de-DE" dirty="0"/>
              <a:t>sowie eine </a:t>
            </a:r>
            <a:r>
              <a:rPr lang="de-DE" i="1" dirty="0">
                <a:solidFill>
                  <a:srgbClr val="FF0000"/>
                </a:solidFill>
              </a:rPr>
              <a:t>Altersversorgung als arbeitgeberfinanzierte Direktversicherung</a:t>
            </a:r>
            <a:r>
              <a:rPr lang="de-DE" dirty="0"/>
              <a:t>. </a:t>
            </a:r>
            <a:endParaRPr lang="de-DE" dirty="0" smtClean="0"/>
          </a:p>
          <a:p>
            <a:pPr algn="just"/>
            <a:r>
              <a:rPr lang="de-DE" dirty="0" smtClean="0"/>
              <a:t>Alle </a:t>
            </a:r>
            <a:r>
              <a:rPr lang="de-DE" dirty="0"/>
              <a:t>Versicherungsbausteine werden </a:t>
            </a:r>
            <a:r>
              <a:rPr lang="de-DE" b="1" dirty="0">
                <a:solidFill>
                  <a:srgbClr val="FF0000"/>
                </a:solidFill>
              </a:rPr>
              <a:t>zu 100% vom Arbeitgeber finanziert </a:t>
            </a:r>
            <a:r>
              <a:rPr lang="de-DE" dirty="0"/>
              <a:t>und können unter bestimmten Umständen nach Ausbildungsende bei den Trägerunternehmen weitergeführt werden. „Als Ausbildungsbetrieb im Bereich erneuerbarer Energien übernimmt die </a:t>
            </a:r>
            <a:r>
              <a:rPr lang="de-DE" dirty="0" err="1"/>
              <a:t>Into</a:t>
            </a:r>
            <a:r>
              <a:rPr lang="de-DE" dirty="0"/>
              <a:t> Green Future GmbH mit der „IGF-Versorgung“ in vorbildlicher Weise besondere Verantwortung gegenüber der jüngeren Generation. Folgerichtig ist für die Versorgung auch eine ESG-Zertifizierung angestrebt“, so die Jury.</a:t>
            </a:r>
          </a:p>
        </p:txBody>
      </p:sp>
      <p:sp>
        <p:nvSpPr>
          <p:cNvPr id="4" name="Titel 3"/>
          <p:cNvSpPr>
            <a:spLocks noGrp="1"/>
          </p:cNvSpPr>
          <p:nvPr>
            <p:ph type="title"/>
          </p:nvPr>
        </p:nvSpPr>
        <p:spPr/>
        <p:txBody>
          <a:bodyPr/>
          <a:lstStyle/>
          <a:p>
            <a:r>
              <a:rPr lang="de-DE" b="1" dirty="0"/>
              <a:t>2. Platz: </a:t>
            </a:r>
            <a:r>
              <a:rPr lang="de-DE" b="1" dirty="0" err="1"/>
              <a:t>Into</a:t>
            </a:r>
            <a:r>
              <a:rPr lang="de-DE" b="1" dirty="0"/>
              <a:t> Green Future GmbH, Emden: </a:t>
            </a:r>
            <a:r>
              <a:rPr lang="de-DE" b="1" dirty="0" smtClean="0"/>
              <a:t/>
            </a:r>
            <a:br>
              <a:rPr lang="de-DE" b="1" dirty="0" smtClean="0"/>
            </a:br>
            <a:r>
              <a:rPr lang="de-DE" b="1" i="1" dirty="0" smtClean="0"/>
              <a:t>Vorbildliche </a:t>
            </a:r>
            <a:r>
              <a:rPr lang="de-DE" b="1" i="1" dirty="0"/>
              <a:t>Übernahme von Verantwortung</a:t>
            </a:r>
            <a:endParaRPr lang="de-DE" dirty="0"/>
          </a:p>
        </p:txBody>
      </p:sp>
    </p:spTree>
    <p:extLst>
      <p:ext uri="{BB962C8B-B14F-4D97-AF65-F5344CB8AC3E}">
        <p14:creationId xmlns:p14="http://schemas.microsoft.com/office/powerpoint/2010/main" val="1872140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half" idx="2"/>
          </p:nvPr>
        </p:nvSpPr>
        <p:spPr/>
        <p:txBody>
          <a:bodyPr/>
          <a:lstStyle/>
          <a:p>
            <a:pPr algn="just"/>
            <a:r>
              <a:rPr lang="de-DE" dirty="0"/>
              <a:t>Mit dem umfassenden </a:t>
            </a:r>
            <a:r>
              <a:rPr lang="de-DE" b="1" dirty="0">
                <a:solidFill>
                  <a:srgbClr val="FF0000"/>
                </a:solidFill>
              </a:rPr>
              <a:t>„Familienabsicherungsplan“ </a:t>
            </a:r>
            <a:r>
              <a:rPr lang="de-DE" dirty="0"/>
              <a:t>setzt der REWE Markt neue Maßstäbe in seiner Branche, die weit über die gesetzlichen Anforderungen hinausgehen. </a:t>
            </a:r>
            <a:endParaRPr lang="de-DE" dirty="0" smtClean="0"/>
          </a:p>
          <a:p>
            <a:pPr algn="just"/>
            <a:r>
              <a:rPr lang="de-DE" dirty="0" smtClean="0"/>
              <a:t>Mitarbeitende </a:t>
            </a:r>
            <a:r>
              <a:rPr lang="de-DE" dirty="0"/>
              <a:t>erhalten einen bedingungslosen und </a:t>
            </a:r>
            <a:r>
              <a:rPr lang="de-DE" dirty="0">
                <a:solidFill>
                  <a:srgbClr val="FF0000"/>
                </a:solidFill>
              </a:rPr>
              <a:t>sofort unverfallbaren AG-Zuschuss zur betrieblichen Altersvorsorge. </a:t>
            </a:r>
            <a:endParaRPr lang="de-DE" dirty="0" smtClean="0">
              <a:solidFill>
                <a:srgbClr val="FF0000"/>
              </a:solidFill>
            </a:endParaRPr>
          </a:p>
          <a:p>
            <a:pPr algn="just"/>
            <a:r>
              <a:rPr lang="de-DE" dirty="0" smtClean="0"/>
              <a:t>Zudem </a:t>
            </a:r>
            <a:r>
              <a:rPr lang="de-DE" dirty="0"/>
              <a:t>wurde </a:t>
            </a:r>
            <a:r>
              <a:rPr lang="de-DE" dirty="0">
                <a:solidFill>
                  <a:srgbClr val="FF0000"/>
                </a:solidFill>
              </a:rPr>
              <a:t>eine betriebliche Krankenzusatzversicherung eingeführt </a:t>
            </a:r>
            <a:r>
              <a:rPr lang="de-DE" dirty="0"/>
              <a:t>und der kostenlose Lohnkonto-Service als zusätzlicher </a:t>
            </a:r>
            <a:r>
              <a:rPr lang="de-DE" dirty="0" err="1"/>
              <a:t>Benefit</a:t>
            </a:r>
            <a:r>
              <a:rPr lang="de-DE" dirty="0"/>
              <a:t> angeboten. Mitarbeitende profitieren von einem </a:t>
            </a:r>
            <a:r>
              <a:rPr lang="de-DE" dirty="0">
                <a:solidFill>
                  <a:srgbClr val="FF0000"/>
                </a:solidFill>
              </a:rPr>
              <a:t>kollektiven Angebot für ihre Familienangehörigen und erhalten individuelle Beratung zu Versicherungs- und Finanzthemen.</a:t>
            </a:r>
            <a:r>
              <a:rPr lang="de-DE" dirty="0"/>
              <a:t> </a:t>
            </a:r>
            <a:endParaRPr lang="de-DE" dirty="0" smtClean="0"/>
          </a:p>
          <a:p>
            <a:pPr algn="just"/>
            <a:r>
              <a:rPr lang="de-DE" dirty="0" smtClean="0"/>
              <a:t>Dies </a:t>
            </a:r>
            <a:r>
              <a:rPr lang="de-DE" dirty="0"/>
              <a:t>fördert das finanzielle Wohlergehen der Mitarbeitenden und sorgt für Mitarbeiterbindung. „Der REWE Matthias </a:t>
            </a:r>
            <a:r>
              <a:rPr lang="de-DE" dirty="0" err="1"/>
              <a:t>Härzschel</a:t>
            </a:r>
            <a:r>
              <a:rPr lang="de-DE" dirty="0"/>
              <a:t> OHG ist es in einem schwierigen Umfeld gelungen, mit der Einführung des „Familienabsicherungsplans“ die </a:t>
            </a:r>
            <a:r>
              <a:rPr lang="de-DE" b="1" dirty="0"/>
              <a:t>Wertschätzung gegenüber allen Mitarbeitenden im </a:t>
            </a:r>
            <a:r>
              <a:rPr lang="de-DE" b="1" i="1" u="sng" dirty="0">
                <a:solidFill>
                  <a:srgbClr val="FF0000"/>
                </a:solidFill>
              </a:rPr>
              <a:t>unteren Lohnniveau </a:t>
            </a:r>
            <a:r>
              <a:rPr lang="de-DE" b="1" dirty="0"/>
              <a:t>erlebbar zu machen“</a:t>
            </a:r>
            <a:r>
              <a:rPr lang="de-DE" dirty="0"/>
              <a:t>, so die Jury.</a:t>
            </a:r>
          </a:p>
        </p:txBody>
      </p:sp>
      <p:sp>
        <p:nvSpPr>
          <p:cNvPr id="4" name="Titel 3"/>
          <p:cNvSpPr>
            <a:spLocks noGrp="1"/>
          </p:cNvSpPr>
          <p:nvPr>
            <p:ph type="title"/>
          </p:nvPr>
        </p:nvSpPr>
        <p:spPr/>
        <p:txBody>
          <a:bodyPr/>
          <a:lstStyle/>
          <a:p>
            <a:r>
              <a:rPr lang="de-DE" dirty="0"/>
              <a:t>3. Platz: REWE Matthias </a:t>
            </a:r>
            <a:r>
              <a:rPr lang="de-DE" dirty="0" err="1"/>
              <a:t>Härzschel</a:t>
            </a:r>
            <a:r>
              <a:rPr lang="de-DE" dirty="0"/>
              <a:t> OHG, Leipzig: </a:t>
            </a:r>
            <a:r>
              <a:rPr lang="de-DE" dirty="0" smtClean="0"/>
              <a:t/>
            </a:r>
            <a:br>
              <a:rPr lang="de-DE" dirty="0" smtClean="0"/>
            </a:br>
            <a:r>
              <a:rPr lang="de-DE" dirty="0"/>
              <a:t/>
            </a:r>
            <a:br>
              <a:rPr lang="de-DE" dirty="0"/>
            </a:br>
            <a:r>
              <a:rPr lang="de-DE" dirty="0" smtClean="0"/>
              <a:t>Finanzielles </a:t>
            </a:r>
            <a:r>
              <a:rPr lang="de-DE" dirty="0"/>
              <a:t>Wohlbefinden für die Mitarbeitenden</a:t>
            </a:r>
          </a:p>
        </p:txBody>
      </p:sp>
    </p:spTree>
    <p:extLst>
      <p:ext uri="{BB962C8B-B14F-4D97-AF65-F5344CB8AC3E}">
        <p14:creationId xmlns:p14="http://schemas.microsoft.com/office/powerpoint/2010/main" val="333513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half" idx="2"/>
          </p:nvPr>
        </p:nvSpPr>
        <p:spPr/>
        <p:txBody>
          <a:bodyPr/>
          <a:lstStyle/>
          <a:p>
            <a:pPr algn="just"/>
            <a:r>
              <a:rPr lang="de-DE" dirty="0"/>
              <a:t>Der Deutsche bAV-Preis hat in den vergangenen Jahren immer wieder eindrucksvoll gezeigt, wie </a:t>
            </a:r>
            <a:r>
              <a:rPr lang="de-DE" dirty="0">
                <a:solidFill>
                  <a:srgbClr val="FF0000"/>
                </a:solidFill>
              </a:rPr>
              <a:t>vielfältig die Möglichkeiten für die bAV </a:t>
            </a:r>
            <a:r>
              <a:rPr lang="de-DE" dirty="0"/>
              <a:t>sind und wie gut </a:t>
            </a:r>
            <a:r>
              <a:rPr lang="de-DE" dirty="0">
                <a:solidFill>
                  <a:srgbClr val="FF0000"/>
                </a:solidFill>
              </a:rPr>
              <a:t>Unternehmen es schaffen, die Altersversorgung ihrer Mitarbeitenden zu fördern und gleichzeitig ihre Personalstrategie zu unterstützen</a:t>
            </a:r>
            <a:r>
              <a:rPr lang="de-DE" dirty="0"/>
              <a:t>. Die Betriebsrente ist bereits heute ein wichtiger Hebel für die Mitarbeiterbindung. Und dieser Hebel wird in den kommenden Jahren immer stärker: Mit dem Renteneintritt der Babyboom-Generation rückt auch die Herausforderung für das gesetzliche Rentensystem näher. Insbesondere für die nachfolgenden Generationen kann die bAV ein wichtiger Bestandteil des </a:t>
            </a:r>
            <a:r>
              <a:rPr lang="de-DE" b="1" i="1" u="sng" dirty="0">
                <a:solidFill>
                  <a:srgbClr val="FF0000"/>
                </a:solidFill>
              </a:rPr>
              <a:t>Financial </a:t>
            </a:r>
            <a:r>
              <a:rPr lang="de-DE" b="1" i="1" u="sng" dirty="0" err="1">
                <a:solidFill>
                  <a:srgbClr val="FF0000"/>
                </a:solidFill>
              </a:rPr>
              <a:t>Wellbeings</a:t>
            </a:r>
            <a:r>
              <a:rPr lang="de-DE" dirty="0"/>
              <a:t> sein</a:t>
            </a:r>
            <a:r>
              <a:rPr lang="de-DE" dirty="0" smtClean="0"/>
              <a:t>.</a:t>
            </a:r>
          </a:p>
          <a:p>
            <a:pPr algn="just"/>
            <a:endParaRPr lang="de-DE" dirty="0"/>
          </a:p>
          <a:p>
            <a:pPr algn="just"/>
            <a:r>
              <a:rPr lang="de-DE" dirty="0" smtClean="0"/>
              <a:t>……im </a:t>
            </a:r>
            <a:r>
              <a:rPr lang="de-DE" dirty="0"/>
              <a:t>Recruiting-Prozess: Die bAV wird zum immer stärkeren Argument bei der Gewinnung neuer Talente. </a:t>
            </a:r>
            <a:endParaRPr lang="de-DE" dirty="0" smtClean="0"/>
          </a:p>
          <a:p>
            <a:pPr algn="just"/>
            <a:r>
              <a:rPr lang="de-DE" dirty="0" smtClean="0"/>
              <a:t>„</a:t>
            </a:r>
            <a:r>
              <a:rPr lang="de-DE" dirty="0"/>
              <a:t>Unternehmen, welche die bAV fördern, zeigen soziale Verantwortung und stärken das Vertrauen ihrer Mitarbeitenden. Das steigert die Attraktivität des Unternehmens als Arbeitgeber in den Augen der </a:t>
            </a:r>
            <a:r>
              <a:rPr lang="de-DE" dirty="0" err="1"/>
              <a:t>Arbeitnehmenden</a:t>
            </a:r>
            <a:r>
              <a:rPr lang="de-DE" dirty="0"/>
              <a:t> ungemein. Die Förderung der bAV ist somit nicht nur ein Akt der Fürsorge, sondern auch eine strategische Investition in die Belegschaft.“</a:t>
            </a:r>
          </a:p>
        </p:txBody>
      </p:sp>
      <p:sp>
        <p:nvSpPr>
          <p:cNvPr id="4" name="Titel 3"/>
          <p:cNvSpPr>
            <a:spLocks noGrp="1"/>
          </p:cNvSpPr>
          <p:nvPr>
            <p:ph type="title"/>
          </p:nvPr>
        </p:nvSpPr>
        <p:spPr/>
        <p:txBody>
          <a:bodyPr/>
          <a:lstStyle/>
          <a:p>
            <a:r>
              <a:rPr lang="de-DE" dirty="0" smtClean="0"/>
              <a:t>FAZIT</a:t>
            </a:r>
            <a:endParaRPr lang="de-DE" dirty="0"/>
          </a:p>
        </p:txBody>
      </p:sp>
    </p:spTree>
    <p:extLst>
      <p:ext uri="{BB962C8B-B14F-4D97-AF65-F5344CB8AC3E}">
        <p14:creationId xmlns:p14="http://schemas.microsoft.com/office/powerpoint/2010/main" val="797158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344484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pic>
        <p:nvPicPr>
          <p:cNvPr id="5" name="Grafik 4"/>
          <p:cNvPicPr>
            <a:picLocks noChangeAspect="1"/>
          </p:cNvPicPr>
          <p:nvPr/>
        </p:nvPicPr>
        <p:blipFill>
          <a:blip r:embed="rId2"/>
          <a:stretch>
            <a:fillRect/>
          </a:stretch>
        </p:blipFill>
        <p:spPr>
          <a:xfrm>
            <a:off x="300195" y="450799"/>
            <a:ext cx="8780185" cy="6146851"/>
          </a:xfrm>
          <a:prstGeom prst="rect">
            <a:avLst/>
          </a:prstGeom>
        </p:spPr>
      </p:pic>
    </p:spTree>
    <p:extLst>
      <p:ext uri="{BB962C8B-B14F-4D97-AF65-F5344CB8AC3E}">
        <p14:creationId xmlns:p14="http://schemas.microsoft.com/office/powerpoint/2010/main" val="4150266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pPr algn="just"/>
            <a:r>
              <a:rPr lang="de-DE" sz="1800" b="1" dirty="0"/>
              <a:t>ETF-Sparpläne</a:t>
            </a:r>
            <a:r>
              <a:rPr lang="de-DE" sz="1800" dirty="0"/>
              <a:t> finden seit Jahren steigenden Zuspruch beim Aufbau einer zusätzlichen Altersvorsorge. Sie gelten als kostengünstig und renditestark. So bewerten das jedenfalls insbesondere junge Menschen</a:t>
            </a:r>
            <a:r>
              <a:rPr lang="de-DE" sz="1800" dirty="0" smtClean="0"/>
              <a:t>.</a:t>
            </a:r>
          </a:p>
          <a:p>
            <a:pPr algn="just"/>
            <a:r>
              <a:rPr lang="de-DE" sz="1800" dirty="0" smtClean="0"/>
              <a:t>Immerhin </a:t>
            </a:r>
            <a:r>
              <a:rPr lang="de-DE" sz="1800" dirty="0"/>
              <a:t>drei viertel der 18- bis 29-Jährigen sehen Aktien, Aktienfonds und ETFs als geeignete Sparmaßnahmen für die Rente, so eine Forsa-Umfrage zum Thema „Altersvorsorge und Aktienrente“ aus dem Jahr </a:t>
            </a:r>
            <a:r>
              <a:rPr lang="de-DE" sz="1800" dirty="0" smtClean="0"/>
              <a:t>2022</a:t>
            </a:r>
          </a:p>
          <a:p>
            <a:pPr algn="just"/>
            <a:r>
              <a:rPr lang="de-DE" sz="1800" b="1" dirty="0">
                <a:solidFill>
                  <a:srgbClr val="FF0000"/>
                </a:solidFill>
              </a:rPr>
              <a:t>Aber Achtung</a:t>
            </a:r>
            <a:r>
              <a:rPr lang="de-DE" sz="1800" dirty="0"/>
              <a:t>: Eine rein aktienbasierte Altersvorsorge-Planung fußt auf </a:t>
            </a:r>
            <a:r>
              <a:rPr lang="de-DE" sz="1800" dirty="0">
                <a:solidFill>
                  <a:srgbClr val="FF0000"/>
                </a:solidFill>
              </a:rPr>
              <a:t>zwei großen Unbekannten</a:t>
            </a:r>
            <a:r>
              <a:rPr lang="de-DE" sz="1800" dirty="0"/>
              <a:t>: </a:t>
            </a:r>
            <a:endParaRPr lang="de-DE" sz="1800" dirty="0" smtClean="0"/>
          </a:p>
          <a:p>
            <a:pPr marL="285750" indent="-285750" algn="just">
              <a:buFont typeface="Arial" panose="020B0604020202020204" pitchFamily="34" charset="0"/>
              <a:buChar char="•"/>
            </a:pPr>
            <a:r>
              <a:rPr lang="de-DE" sz="1800" dirty="0" smtClean="0"/>
              <a:t>Zum </a:t>
            </a:r>
            <a:r>
              <a:rPr lang="de-DE" sz="1800" dirty="0"/>
              <a:t>einen stellt sich die ungewisse Frage der Lebenserwartung, </a:t>
            </a:r>
            <a:endParaRPr lang="de-DE" sz="1800" dirty="0" smtClean="0"/>
          </a:p>
          <a:p>
            <a:pPr marL="285750" indent="-285750" algn="just">
              <a:buFont typeface="Arial" panose="020B0604020202020204" pitchFamily="34" charset="0"/>
              <a:buChar char="•"/>
            </a:pPr>
            <a:r>
              <a:rPr lang="de-DE" sz="1800" dirty="0" smtClean="0"/>
              <a:t>Zum </a:t>
            </a:r>
            <a:r>
              <a:rPr lang="de-DE" sz="1800" dirty="0"/>
              <a:t>anderen die unbestimmte Komponente der tatsächlichen Rendite ohne jegliche Mindestgarantie</a:t>
            </a:r>
            <a:r>
              <a:rPr lang="de-DE" sz="1800" dirty="0" smtClean="0"/>
              <a:t>.</a:t>
            </a:r>
          </a:p>
          <a:p>
            <a:pPr algn="just"/>
            <a:endParaRPr lang="de-DE" sz="1800" dirty="0"/>
          </a:p>
          <a:p>
            <a:pPr algn="just"/>
            <a:r>
              <a:rPr lang="de-DE" sz="1800" dirty="0"/>
              <a:t>Niemand weiß, wie alt er wird und mit welchem Kapitalstock er bei Eintritt in die Rentenphase tatsächlich rechnen kann. </a:t>
            </a:r>
            <a:endParaRPr lang="de-DE" sz="1800" dirty="0" smtClean="0"/>
          </a:p>
          <a:p>
            <a:pPr algn="just"/>
            <a:r>
              <a:rPr lang="de-DE" sz="1800" dirty="0" smtClean="0"/>
              <a:t>Dennoch </a:t>
            </a:r>
            <a:r>
              <a:rPr lang="de-DE" sz="1800" dirty="0"/>
              <a:t>muss im Alter sichergestellt sein, dass regelmäßig und lebenslang auftretende Ausgaben dauerhaft finanziert sind.</a:t>
            </a:r>
          </a:p>
        </p:txBody>
      </p:sp>
      <p:sp>
        <p:nvSpPr>
          <p:cNvPr id="4" name="Titel 3"/>
          <p:cNvSpPr>
            <a:spLocks noGrp="1"/>
          </p:cNvSpPr>
          <p:nvPr>
            <p:ph type="title"/>
          </p:nvPr>
        </p:nvSpPr>
        <p:spPr/>
        <p:txBody>
          <a:bodyPr/>
          <a:lstStyle/>
          <a:p>
            <a:r>
              <a:rPr lang="de-DE" dirty="0"/>
              <a:t>Die Kraft der Kapitalmärkte nutzen!</a:t>
            </a:r>
          </a:p>
        </p:txBody>
      </p:sp>
    </p:spTree>
    <p:extLst>
      <p:ext uri="{BB962C8B-B14F-4D97-AF65-F5344CB8AC3E}">
        <p14:creationId xmlns:p14="http://schemas.microsoft.com/office/powerpoint/2010/main" val="1259552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half" idx="2"/>
          </p:nvPr>
        </p:nvSpPr>
        <p:spPr/>
        <p:txBody>
          <a:bodyPr/>
          <a:lstStyle/>
          <a:p>
            <a:pPr algn="just"/>
            <a:r>
              <a:rPr lang="de-DE" dirty="0"/>
              <a:t>Genau hier setzen die Vorteile einer kapitalgedeckten, lebenslangen Rentenversicherung an</a:t>
            </a:r>
            <a:r>
              <a:rPr lang="de-DE" dirty="0" smtClean="0"/>
              <a:t>:</a:t>
            </a:r>
          </a:p>
          <a:p>
            <a:pPr marL="342900" indent="-342900" algn="just">
              <a:buFont typeface="Arial" panose="020B0604020202020204" pitchFamily="34" charset="0"/>
              <a:buChar char="•"/>
            </a:pPr>
            <a:r>
              <a:rPr lang="de-DE" dirty="0" smtClean="0"/>
              <a:t>Garantierte </a:t>
            </a:r>
            <a:r>
              <a:rPr lang="de-DE" dirty="0"/>
              <a:t>Rentenleistungen bieten im Alter eine deutlich größere finanzielle Planungssicherheit als private Fondsentnahmepläne. </a:t>
            </a:r>
            <a:endParaRPr lang="de-DE" dirty="0" smtClean="0"/>
          </a:p>
          <a:p>
            <a:pPr marL="342900" indent="-342900" algn="just">
              <a:buFont typeface="Arial" panose="020B0604020202020204" pitchFamily="34" charset="0"/>
              <a:buChar char="•"/>
            </a:pPr>
            <a:r>
              <a:rPr lang="de-DE" dirty="0" smtClean="0"/>
              <a:t>Außerdem können </a:t>
            </a:r>
            <a:r>
              <a:rPr lang="de-DE" dirty="0"/>
              <a:t>in der Versicherung ähnliche kapitalmarktorientierte Strategien mit hohen Renditechancen abgebildet werden.</a:t>
            </a:r>
          </a:p>
          <a:p>
            <a:pPr algn="just"/>
            <a:endParaRPr lang="de-DE" dirty="0"/>
          </a:p>
          <a:p>
            <a:pPr algn="just"/>
            <a:r>
              <a:rPr lang="de-DE" dirty="0"/>
              <a:t>Zusätzlich profitieren Versorgungsberechtigte </a:t>
            </a:r>
            <a:r>
              <a:rPr lang="de-DE" dirty="0">
                <a:solidFill>
                  <a:srgbClr val="FF0000"/>
                </a:solidFill>
              </a:rPr>
              <a:t>von weiteren Pluspunkten der Altersversorgung </a:t>
            </a:r>
            <a:r>
              <a:rPr lang="de-DE" dirty="0"/>
              <a:t>in der Versicherung, wie zum Beispiel von der Möglichkeit, künftige Altersvorsorgebeiträge durch den Einschluss einer Beitragsbefreiung im Fall einer Berufsunfähigkeit abzusichern. </a:t>
            </a:r>
            <a:endParaRPr lang="de-DE" dirty="0" smtClean="0"/>
          </a:p>
          <a:p>
            <a:pPr algn="just"/>
            <a:endParaRPr lang="de-DE" dirty="0"/>
          </a:p>
          <a:p>
            <a:pPr algn="just"/>
            <a:r>
              <a:rPr lang="de-DE" dirty="0" smtClean="0"/>
              <a:t>Ein </a:t>
            </a:r>
            <a:r>
              <a:rPr lang="de-DE" dirty="0"/>
              <a:t>Blick auf die folgenden Gestaltungsoptionen macht die zusätzlichen Renditevorteile einer kapitalmarktnahen Versicherungslösung deutlich</a:t>
            </a:r>
            <a:r>
              <a:rPr lang="de-DE" dirty="0" smtClean="0"/>
              <a:t>:</a:t>
            </a:r>
          </a:p>
          <a:p>
            <a:pPr algn="just"/>
            <a:r>
              <a:rPr lang="de-DE" dirty="0" smtClean="0"/>
              <a:t>Umfangreiche </a:t>
            </a:r>
            <a:r>
              <a:rPr lang="de-DE" dirty="0"/>
              <a:t>Bandbreite von Investments namhafter Anbieter, die neben gemanagten Einzelfonds und Portfolios meist auch kostengünstige ETFs umfassen</a:t>
            </a:r>
          </a:p>
        </p:txBody>
      </p:sp>
      <p:sp>
        <p:nvSpPr>
          <p:cNvPr id="4" name="Titel 3"/>
          <p:cNvSpPr>
            <a:spLocks noGrp="1"/>
          </p:cNvSpPr>
          <p:nvPr>
            <p:ph type="title"/>
          </p:nvPr>
        </p:nvSpPr>
        <p:spPr/>
        <p:txBody>
          <a:bodyPr/>
          <a:lstStyle/>
          <a:p>
            <a:r>
              <a:rPr lang="de-DE" dirty="0"/>
              <a:t>Die Kraft der Kapitalmärkte nutzen!</a:t>
            </a:r>
          </a:p>
        </p:txBody>
      </p:sp>
    </p:spTree>
    <p:extLst>
      <p:ext uri="{BB962C8B-B14F-4D97-AF65-F5344CB8AC3E}">
        <p14:creationId xmlns:p14="http://schemas.microsoft.com/office/powerpoint/2010/main" val="3276059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half" idx="2"/>
          </p:nvPr>
        </p:nvSpPr>
        <p:spPr>
          <a:xfrm>
            <a:off x="139629" y="1738126"/>
            <a:ext cx="11343218" cy="4796592"/>
          </a:xfrm>
        </p:spPr>
        <p:txBody>
          <a:bodyPr/>
          <a:lstStyle/>
          <a:p>
            <a:pPr algn="just"/>
            <a:r>
              <a:rPr lang="de-DE" dirty="0"/>
              <a:t>Einen anderen Renditehebel können </a:t>
            </a:r>
            <a:r>
              <a:rPr lang="de-DE" dirty="0" err="1"/>
              <a:t>Arbeitnehmende</a:t>
            </a:r>
            <a:r>
              <a:rPr lang="de-DE" dirty="0"/>
              <a:t> ansetzen, wenn die kapitalmarktorientierte Rentenversicherung mit staatlichen Förderungen und (mindestens) gesetzlichen Arbeitgeberzuschüssen kombiniert wird. </a:t>
            </a:r>
            <a:endParaRPr lang="de-DE" dirty="0" smtClean="0"/>
          </a:p>
          <a:p>
            <a:pPr algn="just"/>
            <a:r>
              <a:rPr lang="de-DE" dirty="0" smtClean="0"/>
              <a:t>Für </a:t>
            </a:r>
            <a:r>
              <a:rPr lang="de-DE" dirty="0"/>
              <a:t>sozialversicherungspflichtig Beschäftigte oberhalb der Midi-</a:t>
            </a:r>
            <a:r>
              <a:rPr lang="de-DE" dirty="0" err="1"/>
              <a:t>Jobzone</a:t>
            </a:r>
            <a:r>
              <a:rPr lang="de-DE" dirty="0"/>
              <a:t> (&gt; 2.000 Euro pro Monat.) kostet die betriebliche Altersversorgung (bAV) vereinfacht ausgedrückt nur die Hälfte: </a:t>
            </a:r>
            <a:endParaRPr lang="de-DE" dirty="0" smtClean="0"/>
          </a:p>
          <a:p>
            <a:pPr algn="just"/>
            <a:r>
              <a:rPr lang="de-DE" dirty="0" smtClean="0"/>
              <a:t>Der </a:t>
            </a:r>
            <a:r>
              <a:rPr lang="de-DE" dirty="0"/>
              <a:t>tatsächliche Netto-Aufwand einer Entgeltumwandlung bis vier Prozent der Renten-BBG West beträgt unter Berücksichtigung eines pauschalen Arbeitgeberzuschusses von 15 % in der Regel </a:t>
            </a:r>
            <a:r>
              <a:rPr lang="de-DE" dirty="0" smtClean="0"/>
              <a:t>deutlich </a:t>
            </a:r>
            <a:r>
              <a:rPr lang="de-DE" dirty="0"/>
              <a:t>unter 50 %. </a:t>
            </a:r>
            <a:endParaRPr lang="de-DE" dirty="0" smtClean="0"/>
          </a:p>
          <a:p>
            <a:pPr algn="just"/>
            <a:r>
              <a:rPr lang="de-DE" dirty="0">
                <a:solidFill>
                  <a:srgbClr val="FF0000"/>
                </a:solidFill>
              </a:rPr>
              <a:t>Auch in der bAV können kapitalmarktorientierte Produkte mit attraktiven Kapitalanlagestrategien und Renditechancen genutzt werden</a:t>
            </a:r>
            <a:r>
              <a:rPr lang="de-DE" dirty="0"/>
              <a:t>. </a:t>
            </a:r>
            <a:endParaRPr lang="de-DE" dirty="0" smtClean="0"/>
          </a:p>
          <a:p>
            <a:pPr algn="just"/>
            <a:r>
              <a:rPr lang="de-DE" dirty="0" smtClean="0"/>
              <a:t>Auch </a:t>
            </a:r>
            <a:r>
              <a:rPr lang="de-DE" dirty="0"/>
              <a:t>hier profitieren Kunden von den Kostenvorteilen in der Versicherung: Depotkosten und diverse Transaktionsgebühren werden in der Anwartschaftsphase vermieden und wirken so – ebenso wie die Weitergabe der Kickbacks und bAV-Sonderkonditionen – ertragssteigernd zugunsten der Versorgungsberechtigten. </a:t>
            </a:r>
          </a:p>
        </p:txBody>
      </p:sp>
      <p:sp>
        <p:nvSpPr>
          <p:cNvPr id="4" name="Titel 3"/>
          <p:cNvSpPr>
            <a:spLocks noGrp="1"/>
          </p:cNvSpPr>
          <p:nvPr>
            <p:ph type="title"/>
          </p:nvPr>
        </p:nvSpPr>
        <p:spPr>
          <a:xfrm>
            <a:off x="139629" y="105509"/>
            <a:ext cx="10528369" cy="1325563"/>
          </a:xfrm>
        </p:spPr>
        <p:txBody>
          <a:bodyPr/>
          <a:lstStyle/>
          <a:p>
            <a:r>
              <a:rPr lang="de-DE" b="1" dirty="0"/>
              <a:t>Betriebliche kapitalmarktorientierte </a:t>
            </a:r>
            <a:r>
              <a:rPr lang="de-DE" b="1" dirty="0" smtClean="0"/>
              <a:t>Altersversorgung </a:t>
            </a:r>
            <a:endParaRPr lang="de-DE" dirty="0"/>
          </a:p>
        </p:txBody>
      </p:sp>
    </p:spTree>
    <p:extLst>
      <p:ext uri="{BB962C8B-B14F-4D97-AF65-F5344CB8AC3E}">
        <p14:creationId xmlns:p14="http://schemas.microsoft.com/office/powerpoint/2010/main" val="1564186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184030" y="230855"/>
            <a:ext cx="11935454" cy="5752850"/>
          </a:xfrm>
          <a:prstGeom prst="rect">
            <a:avLst/>
          </a:prstGeom>
        </p:spPr>
      </p:pic>
    </p:spTree>
    <p:extLst>
      <p:ext uri="{BB962C8B-B14F-4D97-AF65-F5344CB8AC3E}">
        <p14:creationId xmlns:p14="http://schemas.microsoft.com/office/powerpoint/2010/main" val="903896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half" idx="2"/>
          </p:nvPr>
        </p:nvSpPr>
        <p:spPr/>
        <p:txBody>
          <a:bodyPr/>
          <a:lstStyle/>
          <a:p>
            <a:pPr algn="just"/>
            <a:r>
              <a:rPr lang="de-DE" dirty="0"/>
              <a:t>In der Gesamtbetrachtung lassen sich in der bAV durch die Kombination von Systemrendite und den Ertragschancen kapitalmarktfokussierter Produkte attraktive Gesamtrenditen erwirtschaften. Anders als in der freien Fondsanlage muss das Risiko der Langlebigkeit und des Börsencrashs in der bAV nicht vollständig vom </a:t>
            </a:r>
            <a:r>
              <a:rPr lang="de-DE" dirty="0" err="1"/>
              <a:t>Arbeitnehmenden</a:t>
            </a:r>
            <a:r>
              <a:rPr lang="de-DE" dirty="0"/>
              <a:t> geschultert werden. Lebenslange Leistungen und Mindestgarantien sichern den Versorgungsberechtigten zusätzlich ab. </a:t>
            </a:r>
            <a:endParaRPr lang="de-DE" dirty="0" smtClean="0"/>
          </a:p>
          <a:p>
            <a:pPr algn="just"/>
            <a:r>
              <a:rPr lang="de-DE" b="1" dirty="0">
                <a:solidFill>
                  <a:srgbClr val="FF0000"/>
                </a:solidFill>
              </a:rPr>
              <a:t>Schritt 1:</a:t>
            </a:r>
            <a:r>
              <a:rPr lang="de-DE" dirty="0"/>
              <a:t> </a:t>
            </a:r>
            <a:endParaRPr lang="de-DE" dirty="0" smtClean="0"/>
          </a:p>
          <a:p>
            <a:pPr algn="just"/>
            <a:r>
              <a:rPr lang="de-DE" dirty="0" smtClean="0"/>
              <a:t>Die </a:t>
            </a:r>
            <a:r>
              <a:rPr lang="de-DE" dirty="0"/>
              <a:t>steuerfreie Dotierung zugunsten einer Betriebsrente kann auch im Rahmen einer Unterstützungskasse auf Basis kapitalmarktnaher Produkte genutzt werden. </a:t>
            </a:r>
            <a:endParaRPr lang="de-DE" dirty="0" smtClean="0"/>
          </a:p>
          <a:p>
            <a:pPr algn="just"/>
            <a:r>
              <a:rPr lang="de-DE" b="1" dirty="0">
                <a:solidFill>
                  <a:srgbClr val="FF0000"/>
                </a:solidFill>
              </a:rPr>
              <a:t>Schritt 2:</a:t>
            </a:r>
            <a:r>
              <a:rPr lang="de-DE" dirty="0"/>
              <a:t> </a:t>
            </a:r>
            <a:endParaRPr lang="de-DE" dirty="0" smtClean="0"/>
          </a:p>
          <a:p>
            <a:pPr algn="just"/>
            <a:r>
              <a:rPr lang="de-DE" dirty="0" smtClean="0"/>
              <a:t>Ein </a:t>
            </a:r>
            <a:r>
              <a:rPr lang="de-DE" dirty="0"/>
              <a:t>weiterer Steuerhebel kann sich durch alternative Auszahlungsoptionen im Versorgungsfall ergeben. Die Auszahlung einer einmaligen Kapitalleistung aus einer Unterstützungskasse ist bei Renteneintritt in der Regel steuerlich stark belastet</a:t>
            </a:r>
            <a:r>
              <a:rPr lang="de-DE" dirty="0" smtClean="0"/>
              <a:t>.</a:t>
            </a:r>
          </a:p>
          <a:p>
            <a:pPr algn="just"/>
            <a:r>
              <a:rPr lang="de-DE" dirty="0"/>
              <a:t>Sieht der Leistungsplan der Unterstützungskasse eine Auszahlungsoption der </a:t>
            </a:r>
            <a:r>
              <a:rPr lang="de-DE" dirty="0" smtClean="0"/>
              <a:t>Einmal-</a:t>
            </a:r>
            <a:r>
              <a:rPr lang="de-DE" dirty="0" err="1" smtClean="0"/>
              <a:t>kapitalzahlung</a:t>
            </a:r>
            <a:r>
              <a:rPr lang="de-DE" dirty="0" smtClean="0"/>
              <a:t> </a:t>
            </a:r>
            <a:r>
              <a:rPr lang="de-DE" dirty="0"/>
              <a:t>in Raten vor, können in der Regel deutliche Steuerentlastungen realisiert werden. </a:t>
            </a:r>
          </a:p>
        </p:txBody>
      </p:sp>
      <p:sp>
        <p:nvSpPr>
          <p:cNvPr id="4" name="Titel 3"/>
          <p:cNvSpPr>
            <a:spLocks noGrp="1"/>
          </p:cNvSpPr>
          <p:nvPr>
            <p:ph type="title"/>
          </p:nvPr>
        </p:nvSpPr>
        <p:spPr/>
        <p:txBody>
          <a:bodyPr/>
          <a:lstStyle/>
          <a:p>
            <a:r>
              <a:rPr lang="de-DE" b="1" dirty="0"/>
              <a:t>bAV-Tipp: </a:t>
            </a:r>
            <a:r>
              <a:rPr lang="de-DE" b="1" dirty="0" smtClean="0"/>
              <a:t/>
            </a:r>
            <a:br>
              <a:rPr lang="de-DE" b="1" dirty="0" smtClean="0"/>
            </a:br>
            <a:r>
              <a:rPr lang="de-DE" b="1" dirty="0" smtClean="0"/>
              <a:t>Steuervorteile </a:t>
            </a:r>
            <a:r>
              <a:rPr lang="de-DE" b="1" dirty="0"/>
              <a:t>durch Gestaltungsoptionen nutzen</a:t>
            </a:r>
            <a:endParaRPr lang="de-DE" dirty="0"/>
          </a:p>
        </p:txBody>
      </p:sp>
    </p:spTree>
    <p:extLst>
      <p:ext uri="{BB962C8B-B14F-4D97-AF65-F5344CB8AC3E}">
        <p14:creationId xmlns:p14="http://schemas.microsoft.com/office/powerpoint/2010/main" val="340412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4" name="Titel 3"/>
          <p:cNvSpPr>
            <a:spLocks noGrp="1"/>
          </p:cNvSpPr>
          <p:nvPr>
            <p:ph type="title"/>
          </p:nvPr>
        </p:nvSpPr>
        <p:spPr/>
        <p:txBody>
          <a:bodyPr/>
          <a:lstStyle/>
          <a:p>
            <a:r>
              <a:rPr lang="de-DE" dirty="0" smtClean="0"/>
              <a:t>Ukasse: Ratenzahlung lohnt sich</a:t>
            </a:r>
            <a:endParaRPr lang="de-DE" dirty="0"/>
          </a:p>
        </p:txBody>
      </p:sp>
      <p:pic>
        <p:nvPicPr>
          <p:cNvPr id="5" name="Grafik 4"/>
          <p:cNvPicPr>
            <a:picLocks noChangeAspect="1"/>
          </p:cNvPicPr>
          <p:nvPr/>
        </p:nvPicPr>
        <p:blipFill>
          <a:blip r:embed="rId2"/>
          <a:stretch>
            <a:fillRect/>
          </a:stretch>
        </p:blipFill>
        <p:spPr>
          <a:xfrm>
            <a:off x="821737" y="1551387"/>
            <a:ext cx="10486970" cy="4119497"/>
          </a:xfrm>
          <a:prstGeom prst="rect">
            <a:avLst/>
          </a:prstGeom>
        </p:spPr>
      </p:pic>
      <p:sp>
        <p:nvSpPr>
          <p:cNvPr id="6" name="Textfeld 5"/>
          <p:cNvSpPr txBox="1"/>
          <p:nvPr/>
        </p:nvSpPr>
        <p:spPr>
          <a:xfrm>
            <a:off x="364220" y="5702968"/>
            <a:ext cx="11093116" cy="1200329"/>
          </a:xfrm>
          <a:prstGeom prst="rect">
            <a:avLst/>
          </a:prstGeom>
          <a:noFill/>
        </p:spPr>
        <p:txBody>
          <a:bodyPr wrap="square" rtlCol="0">
            <a:spAutoFit/>
          </a:bodyPr>
          <a:lstStyle/>
          <a:p>
            <a:pPr algn="just"/>
            <a:r>
              <a:rPr lang="de-DE">
                <a:latin typeface="Arial" panose="020B0604020202020204" pitchFamily="34" charset="0"/>
              </a:rPr>
              <a:t>Zwar bleibt bei Auszahlung des Kapitals in Raten die Anwendung der Fünftelungsregelung verwehrt, doch entsteht durch die Verteilung auf mehrere Jahre eine höhere Progressionsentlastung. Dies gilt insbesondere, wenn in den Folgejahren geringere Einkünfte unterhalb der Grenzsteuerbelastung zu erwarten sind. </a:t>
            </a:r>
            <a:endParaRPr lang="de-DE" dirty="0"/>
          </a:p>
        </p:txBody>
      </p:sp>
    </p:spTree>
    <p:extLst>
      <p:ext uri="{BB962C8B-B14F-4D97-AF65-F5344CB8AC3E}">
        <p14:creationId xmlns:p14="http://schemas.microsoft.com/office/powerpoint/2010/main" val="4160012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3490789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4" name="Titel 3"/>
          <p:cNvSpPr>
            <a:spLocks noGrp="1"/>
          </p:cNvSpPr>
          <p:nvPr>
            <p:ph type="title"/>
          </p:nvPr>
        </p:nvSpPr>
        <p:spPr/>
        <p:txBody>
          <a:bodyPr/>
          <a:lstStyle/>
          <a:p>
            <a:r>
              <a:rPr lang="de-DE" dirty="0" smtClean="0"/>
              <a:t>Allianz Airbag Aktion 2024</a:t>
            </a:r>
            <a:endParaRPr lang="de-DE" dirty="0"/>
          </a:p>
        </p:txBody>
      </p:sp>
      <p:pic>
        <p:nvPicPr>
          <p:cNvPr id="5" name="Grafik 4"/>
          <p:cNvPicPr>
            <a:picLocks noChangeAspect="1"/>
          </p:cNvPicPr>
          <p:nvPr/>
        </p:nvPicPr>
        <p:blipFill>
          <a:blip r:embed="rId2"/>
          <a:stretch>
            <a:fillRect/>
          </a:stretch>
        </p:blipFill>
        <p:spPr>
          <a:xfrm>
            <a:off x="431209" y="1612232"/>
            <a:ext cx="8399969" cy="4547398"/>
          </a:xfrm>
          <a:prstGeom prst="rect">
            <a:avLst/>
          </a:prstGeom>
          <a:ln>
            <a:solidFill>
              <a:schemeClr val="accent1"/>
            </a:solidFill>
          </a:ln>
        </p:spPr>
      </p:pic>
      <p:pic>
        <p:nvPicPr>
          <p:cNvPr id="6" name="Grafik 5"/>
          <p:cNvPicPr>
            <a:picLocks noChangeAspect="1"/>
          </p:cNvPicPr>
          <p:nvPr/>
        </p:nvPicPr>
        <p:blipFill>
          <a:blip r:embed="rId3"/>
          <a:stretch>
            <a:fillRect/>
          </a:stretch>
        </p:blipFill>
        <p:spPr>
          <a:xfrm>
            <a:off x="2887035" y="2261937"/>
            <a:ext cx="8430669" cy="4156424"/>
          </a:xfrm>
          <a:prstGeom prst="rect">
            <a:avLst/>
          </a:prstGeom>
          <a:ln>
            <a:solidFill>
              <a:schemeClr val="accent1"/>
            </a:solidFill>
          </a:ln>
        </p:spPr>
      </p:pic>
    </p:spTree>
    <p:extLst>
      <p:ext uri="{BB962C8B-B14F-4D97-AF65-F5344CB8AC3E}">
        <p14:creationId xmlns:p14="http://schemas.microsoft.com/office/powerpoint/2010/main" val="2959125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r>
              <a:rPr lang="de-DE" dirty="0" smtClean="0"/>
              <a:t>Alte Leipziger</a:t>
            </a:r>
            <a:endParaRPr lang="de-DE" dirty="0"/>
          </a:p>
        </p:txBody>
      </p:sp>
      <p:pic>
        <p:nvPicPr>
          <p:cNvPr id="5" name="Grafik 4"/>
          <p:cNvPicPr>
            <a:picLocks noChangeAspect="1"/>
          </p:cNvPicPr>
          <p:nvPr/>
        </p:nvPicPr>
        <p:blipFill>
          <a:blip r:embed="rId2"/>
          <a:stretch>
            <a:fillRect/>
          </a:stretch>
        </p:blipFill>
        <p:spPr>
          <a:xfrm>
            <a:off x="3028950" y="2600325"/>
            <a:ext cx="6134100" cy="1657350"/>
          </a:xfrm>
          <a:prstGeom prst="rect">
            <a:avLst/>
          </a:prstGeom>
          <a:ln w="28575" cmpd="dbl">
            <a:solidFill>
              <a:schemeClr val="accent1"/>
            </a:solidFill>
          </a:ln>
        </p:spPr>
      </p:pic>
    </p:spTree>
    <p:extLst>
      <p:ext uri="{BB962C8B-B14F-4D97-AF65-F5344CB8AC3E}">
        <p14:creationId xmlns:p14="http://schemas.microsoft.com/office/powerpoint/2010/main" val="1526385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0CC877F-E60C-8188-8F09-51B43DB86BB1}"/>
              </a:ext>
            </a:extLst>
          </p:cNvPr>
          <p:cNvSpPr>
            <a:spLocks noGrp="1"/>
          </p:cNvSpPr>
          <p:nvPr>
            <p:ph type="title"/>
          </p:nvPr>
        </p:nvSpPr>
        <p:spPr>
          <a:xfrm>
            <a:off x="147386" y="333826"/>
            <a:ext cx="9806739" cy="1055688"/>
          </a:xfrm>
        </p:spPr>
        <p:txBody>
          <a:bodyPr/>
          <a:lstStyle/>
          <a:p>
            <a:r>
              <a:rPr lang="de-DE" sz="3600" dirty="0"/>
              <a:t>„Lieber Müllmann als Versicherungsvertreter“</a:t>
            </a:r>
          </a:p>
        </p:txBody>
      </p:sp>
      <p:sp>
        <p:nvSpPr>
          <p:cNvPr id="3" name="Textplatzhalter 2">
            <a:extLst>
              <a:ext uri="{FF2B5EF4-FFF2-40B4-BE49-F238E27FC236}">
                <a16:creationId xmlns:a16="http://schemas.microsoft.com/office/drawing/2014/main" xmlns="" id="{18FB66F0-31EF-E7C0-5643-4E79DE5D2F2E}"/>
              </a:ext>
            </a:extLst>
          </p:cNvPr>
          <p:cNvSpPr>
            <a:spLocks noGrp="1"/>
          </p:cNvSpPr>
          <p:nvPr>
            <p:ph type="body" sz="quarter" idx="10"/>
          </p:nvPr>
        </p:nvSpPr>
        <p:spPr/>
        <p:txBody>
          <a:bodyPr/>
          <a:lstStyle/>
          <a:p>
            <a:endParaRPr lang="de-DE" dirty="0"/>
          </a:p>
        </p:txBody>
      </p:sp>
      <p:pic>
        <p:nvPicPr>
          <p:cNvPr id="6" name="Grafik 5">
            <a:extLst>
              <a:ext uri="{FF2B5EF4-FFF2-40B4-BE49-F238E27FC236}">
                <a16:creationId xmlns:a16="http://schemas.microsoft.com/office/drawing/2014/main" xmlns="" id="{C14F8BCA-6988-769D-4847-BF92D52665D7}"/>
              </a:ext>
            </a:extLst>
          </p:cNvPr>
          <p:cNvPicPr>
            <a:picLocks noChangeAspect="1"/>
          </p:cNvPicPr>
          <p:nvPr/>
        </p:nvPicPr>
        <p:blipFill>
          <a:blip r:embed="rId2"/>
          <a:stretch>
            <a:fillRect/>
          </a:stretch>
        </p:blipFill>
        <p:spPr>
          <a:xfrm>
            <a:off x="860177" y="1724929"/>
            <a:ext cx="7130025" cy="2046382"/>
          </a:xfrm>
          <a:prstGeom prst="rect">
            <a:avLst/>
          </a:prstGeom>
        </p:spPr>
      </p:pic>
      <p:pic>
        <p:nvPicPr>
          <p:cNvPr id="4" name="Grafik 3">
            <a:extLst>
              <a:ext uri="{FF2B5EF4-FFF2-40B4-BE49-F238E27FC236}">
                <a16:creationId xmlns:a16="http://schemas.microsoft.com/office/drawing/2014/main" xmlns="" id="{DE036576-514C-592C-2AD8-F3A8C0E1EE69}"/>
              </a:ext>
            </a:extLst>
          </p:cNvPr>
          <p:cNvPicPr>
            <a:picLocks noChangeAspect="1"/>
          </p:cNvPicPr>
          <p:nvPr/>
        </p:nvPicPr>
        <p:blipFill>
          <a:blip r:embed="rId3"/>
          <a:stretch>
            <a:fillRect/>
          </a:stretch>
        </p:blipFill>
        <p:spPr>
          <a:xfrm>
            <a:off x="494308" y="3771311"/>
            <a:ext cx="3820629" cy="2866474"/>
          </a:xfrm>
          <a:prstGeom prst="rect">
            <a:avLst/>
          </a:prstGeom>
          <a:ln>
            <a:noFill/>
          </a:ln>
          <a:effectLst>
            <a:outerShdw blurRad="292100" dist="139700" dir="2700000" algn="tl" rotWithShape="0">
              <a:srgbClr val="333333">
                <a:alpha val="65000"/>
              </a:srgbClr>
            </a:outerShdw>
          </a:effectLst>
        </p:spPr>
      </p:pic>
      <p:pic>
        <p:nvPicPr>
          <p:cNvPr id="5" name="Grafik 4">
            <a:extLst>
              <a:ext uri="{FF2B5EF4-FFF2-40B4-BE49-F238E27FC236}">
                <a16:creationId xmlns:a16="http://schemas.microsoft.com/office/drawing/2014/main" xmlns="" id="{3717F6E5-858B-B0AF-0616-FA9D37ABBC18}"/>
              </a:ext>
            </a:extLst>
          </p:cNvPr>
          <p:cNvPicPr>
            <a:picLocks noChangeAspect="1"/>
          </p:cNvPicPr>
          <p:nvPr/>
        </p:nvPicPr>
        <p:blipFill>
          <a:blip r:embed="rId4"/>
          <a:stretch>
            <a:fillRect/>
          </a:stretch>
        </p:blipFill>
        <p:spPr>
          <a:xfrm>
            <a:off x="5566609" y="3771311"/>
            <a:ext cx="3821965" cy="28664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7719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xmlns="" id="{5894ABD4-6C0B-F908-00AA-B3D82245737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9662" b="1961"/>
          <a:stretch/>
        </p:blipFill>
        <p:spPr bwMode="auto">
          <a:xfrm>
            <a:off x="138961" y="4002917"/>
            <a:ext cx="3148727" cy="270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xmlns="" id="{DEE0A349-64D8-0677-39F0-49E3095502D2}"/>
              </a:ext>
            </a:extLst>
          </p:cNvPr>
          <p:cNvSpPr>
            <a:spLocks noGrp="1"/>
          </p:cNvSpPr>
          <p:nvPr>
            <p:ph type="title"/>
          </p:nvPr>
        </p:nvSpPr>
        <p:spPr>
          <a:xfrm>
            <a:off x="839416" y="296696"/>
            <a:ext cx="9001000" cy="396000"/>
          </a:xfrm>
        </p:spPr>
        <p:txBody>
          <a:bodyPr/>
          <a:lstStyle/>
          <a:p>
            <a:r>
              <a:rPr lang="de-DE" sz="3600" dirty="0"/>
              <a:t>ARD-Krimireihe „Nord bei Nordwest“: </a:t>
            </a:r>
            <a:br>
              <a:rPr lang="de-DE" sz="3600" dirty="0"/>
            </a:br>
            <a:r>
              <a:rPr lang="de-DE" sz="3600" dirty="0"/>
              <a:t>„Der Andy von nebenan“ am 23. 09. 2023</a:t>
            </a:r>
          </a:p>
        </p:txBody>
      </p:sp>
      <p:pic>
        <p:nvPicPr>
          <p:cNvPr id="1026" name="Picture 2">
            <a:extLst>
              <a:ext uri="{FF2B5EF4-FFF2-40B4-BE49-F238E27FC236}">
                <a16:creationId xmlns:a16="http://schemas.microsoft.com/office/drawing/2014/main" xmlns="" id="{943DB6A1-0F56-78A3-CC60-F63C005D507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321" b="49020"/>
          <a:stretch/>
        </p:blipFill>
        <p:spPr bwMode="auto">
          <a:xfrm>
            <a:off x="248501" y="1745436"/>
            <a:ext cx="3148727" cy="258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a:extLst>
              <a:ext uri="{FF2B5EF4-FFF2-40B4-BE49-F238E27FC236}">
                <a16:creationId xmlns:a16="http://schemas.microsoft.com/office/drawing/2014/main" xmlns="" id="{8F6B22ED-16F8-E27F-D0CE-24C86E8D2E2C}"/>
              </a:ext>
            </a:extLst>
          </p:cNvPr>
          <p:cNvSpPr txBox="1"/>
          <p:nvPr/>
        </p:nvSpPr>
        <p:spPr>
          <a:xfrm flipH="1">
            <a:off x="4893538" y="1684547"/>
            <a:ext cx="6840760" cy="5191165"/>
          </a:xfrm>
          <a:prstGeom prst="rect">
            <a:avLst/>
          </a:prstGeom>
          <a:solidFill>
            <a:schemeClr val="bg2">
              <a:lumMod val="85000"/>
            </a:schemeClr>
          </a:solidFill>
        </p:spPr>
        <p:txBody>
          <a:bodyPr wrap="square" lIns="0" tIns="0" rIns="0" bIns="0" rtlCol="0">
            <a:spAutoFit/>
          </a:bodyPr>
          <a:lstStyle/>
          <a:p>
            <a:pPr>
              <a:defRPr/>
            </a:pPr>
            <a:r>
              <a:rPr lang="de-DE" sz="2400" b="1" dirty="0">
                <a:solidFill>
                  <a:srgbClr val="1469AE"/>
                </a:solidFill>
              </a:rPr>
              <a:t>  Hauke Jacobs kommt in die Wache:   </a:t>
            </a:r>
          </a:p>
          <a:p>
            <a:pPr>
              <a:defRPr/>
            </a:pPr>
            <a:r>
              <a:rPr lang="de-DE" sz="2400" dirty="0">
                <a:solidFill>
                  <a:srgbClr val="1469AE"/>
                </a:solidFill>
              </a:rPr>
              <a:t>  „Haben Sie etwas über Hinze herausgefunden? </a:t>
            </a:r>
          </a:p>
          <a:p>
            <a:pPr>
              <a:defRPr/>
            </a:pPr>
            <a:r>
              <a:rPr lang="de-DE" sz="2400" dirty="0">
                <a:solidFill>
                  <a:srgbClr val="1469AE"/>
                </a:solidFill>
              </a:rPr>
              <a:t>  Irgendwelche Vorstrafen?  </a:t>
            </a:r>
          </a:p>
          <a:p>
            <a:pPr>
              <a:defRPr/>
            </a:pPr>
            <a:r>
              <a:rPr lang="de-DE" sz="2400" dirty="0">
                <a:solidFill>
                  <a:srgbClr val="1469AE"/>
                </a:solidFill>
              </a:rPr>
              <a:t>  Bandenmitgliedschaften? </a:t>
            </a:r>
          </a:p>
          <a:p>
            <a:pPr>
              <a:defRPr/>
            </a:pPr>
            <a:r>
              <a:rPr lang="de-DE" sz="2400" dirty="0">
                <a:solidFill>
                  <a:srgbClr val="1469AE"/>
                </a:solidFill>
              </a:rPr>
              <a:t>  Psychische Auffälligkeiten?“</a:t>
            </a:r>
          </a:p>
          <a:p>
            <a:pPr>
              <a:lnSpc>
                <a:spcPts val="2200"/>
              </a:lnSpc>
              <a:defRPr/>
            </a:pPr>
            <a:endParaRPr lang="de-DE" sz="2400" dirty="0">
              <a:solidFill>
                <a:srgbClr val="1469AE"/>
              </a:solidFill>
            </a:endParaRPr>
          </a:p>
          <a:p>
            <a:pPr>
              <a:lnSpc>
                <a:spcPts val="2200"/>
              </a:lnSpc>
              <a:defRPr/>
            </a:pPr>
            <a:r>
              <a:rPr lang="de-DE" sz="2400" b="1" dirty="0">
                <a:solidFill>
                  <a:srgbClr val="1469AE"/>
                </a:solidFill>
              </a:rPr>
              <a:t>  Hannah Wagner: </a:t>
            </a:r>
          </a:p>
          <a:p>
            <a:pPr>
              <a:defRPr/>
            </a:pPr>
            <a:r>
              <a:rPr lang="de-DE" sz="2400" dirty="0">
                <a:solidFill>
                  <a:srgbClr val="1469AE"/>
                </a:solidFill>
              </a:rPr>
              <a:t>  „Nicht direkt, aber so was ähnliches…“</a:t>
            </a:r>
          </a:p>
          <a:p>
            <a:pPr>
              <a:lnSpc>
                <a:spcPts val="2200"/>
              </a:lnSpc>
              <a:defRPr/>
            </a:pPr>
            <a:r>
              <a:rPr lang="de-DE" sz="2400" dirty="0">
                <a:solidFill>
                  <a:srgbClr val="1469AE"/>
                </a:solidFill>
              </a:rPr>
              <a:t> </a:t>
            </a:r>
          </a:p>
          <a:p>
            <a:pPr>
              <a:lnSpc>
                <a:spcPts val="2200"/>
              </a:lnSpc>
              <a:defRPr/>
            </a:pPr>
            <a:r>
              <a:rPr lang="de-DE" sz="2400" b="1" dirty="0">
                <a:solidFill>
                  <a:srgbClr val="1469AE"/>
                </a:solidFill>
              </a:rPr>
              <a:t>  Hauke Jacobs:</a:t>
            </a:r>
          </a:p>
          <a:p>
            <a:pPr>
              <a:defRPr/>
            </a:pPr>
            <a:r>
              <a:rPr lang="de-DE" sz="2400" dirty="0">
                <a:solidFill>
                  <a:srgbClr val="1469AE"/>
                </a:solidFill>
              </a:rPr>
              <a:t>  „Ah, ja?!“</a:t>
            </a:r>
          </a:p>
          <a:p>
            <a:pPr>
              <a:lnSpc>
                <a:spcPts val="2200"/>
              </a:lnSpc>
              <a:defRPr/>
            </a:pPr>
            <a:endParaRPr lang="de-DE" sz="2400" dirty="0">
              <a:solidFill>
                <a:srgbClr val="1469AE"/>
              </a:solidFill>
            </a:endParaRPr>
          </a:p>
          <a:p>
            <a:pPr>
              <a:lnSpc>
                <a:spcPts val="2200"/>
              </a:lnSpc>
              <a:defRPr/>
            </a:pPr>
            <a:r>
              <a:rPr lang="de-DE" sz="2400" b="1" dirty="0">
                <a:solidFill>
                  <a:srgbClr val="1469AE"/>
                </a:solidFill>
              </a:rPr>
              <a:t>  Hannah Wagner:</a:t>
            </a:r>
          </a:p>
          <a:p>
            <a:pPr>
              <a:defRPr/>
            </a:pPr>
            <a:r>
              <a:rPr lang="de-DE" sz="2400" dirty="0">
                <a:solidFill>
                  <a:srgbClr val="1469AE"/>
                </a:solidFill>
              </a:rPr>
              <a:t>  [ P A U S E ] </a:t>
            </a:r>
          </a:p>
          <a:p>
            <a:pPr>
              <a:defRPr/>
            </a:pPr>
            <a:r>
              <a:rPr lang="de-DE" sz="2400" dirty="0">
                <a:solidFill>
                  <a:srgbClr val="1469AE"/>
                </a:solidFill>
              </a:rPr>
              <a:t>  „…Versicherungsmakler!“</a:t>
            </a:r>
          </a:p>
        </p:txBody>
      </p:sp>
      <p:pic>
        <p:nvPicPr>
          <p:cNvPr id="1027" name="9B423F85-34BD-40F2-93ED-CAD495D07FD8" descr="IMG_5319.JPG">
            <a:extLst>
              <a:ext uri="{FF2B5EF4-FFF2-40B4-BE49-F238E27FC236}">
                <a16:creationId xmlns:a16="http://schemas.microsoft.com/office/drawing/2014/main" xmlns="" id="{E30A4547-D68F-B3D4-DABE-9C3E08385EE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961" y="1736521"/>
            <a:ext cx="3737190" cy="249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erade Verbindung mit Pfeil 7">
            <a:extLst>
              <a:ext uri="{FF2B5EF4-FFF2-40B4-BE49-F238E27FC236}">
                <a16:creationId xmlns:a16="http://schemas.microsoft.com/office/drawing/2014/main" xmlns="" id="{A99FF904-85BE-71F4-C5E6-3DFD43B0E5E9}"/>
              </a:ext>
            </a:extLst>
          </p:cNvPr>
          <p:cNvCxnSpPr>
            <a:cxnSpLocks/>
          </p:cNvCxnSpPr>
          <p:nvPr/>
        </p:nvCxnSpPr>
        <p:spPr>
          <a:xfrm flipH="1" flipV="1">
            <a:off x="1260978" y="2400449"/>
            <a:ext cx="3749823" cy="1504358"/>
          </a:xfrm>
          <a:prstGeom prst="straightConnector1">
            <a:avLst/>
          </a:prstGeom>
          <a:ln w="57150">
            <a:tailEnd type="triangle"/>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5" name="Gerade Verbindung mit Pfeil 4">
            <a:extLst>
              <a:ext uri="{FF2B5EF4-FFF2-40B4-BE49-F238E27FC236}">
                <a16:creationId xmlns:a16="http://schemas.microsoft.com/office/drawing/2014/main" xmlns="" id="{EC31A2AE-F9E0-A9A6-439D-BFC75C98B4D1}"/>
              </a:ext>
            </a:extLst>
          </p:cNvPr>
          <p:cNvCxnSpPr>
            <a:cxnSpLocks/>
          </p:cNvCxnSpPr>
          <p:nvPr/>
        </p:nvCxnSpPr>
        <p:spPr>
          <a:xfrm flipH="1">
            <a:off x="2102177" y="1838865"/>
            <a:ext cx="2908624" cy="463474"/>
          </a:xfrm>
          <a:prstGeom prst="straightConnector1">
            <a:avLst/>
          </a:prstGeom>
          <a:ln w="57150">
            <a:tailEnd type="triangle"/>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1028" name="0CCCCC21-1572-4B6F-990C-6A8D6D9C5F3D" descr="Bildschirmfoto 2023-09-22 um 15.47.47.png">
            <a:extLst>
              <a:ext uri="{FF2B5EF4-FFF2-40B4-BE49-F238E27FC236}">
                <a16:creationId xmlns:a16="http://schemas.microsoft.com/office/drawing/2014/main" xmlns="" id="{BE747939-C863-FDCB-812D-B5BC7145F07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98" t="25796" b="13074"/>
          <a:stretch/>
        </p:blipFill>
        <p:spPr bwMode="auto">
          <a:xfrm>
            <a:off x="91286" y="4057720"/>
            <a:ext cx="3784865" cy="2657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95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par>
                          <p:cTn id="19" fill="hold">
                            <p:stCondLst>
                              <p:cond delay="500"/>
                            </p:stCondLst>
                            <p:childTnLst>
                              <p:par>
                                <p:cTn id="20" presetID="22" presetClass="entr" presetSubtype="2"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left)">
                                      <p:cBhvr>
                                        <p:cTn id="27" dur="500"/>
                                        <p:tgtEl>
                                          <p:spTgt spid="6">
                                            <p:txEl>
                                              <p:pRg st="1" end="1"/>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Effect transition="in" filter="wipe(left)">
                                      <p:cBhvr>
                                        <p:cTn id="31" dur="500"/>
                                        <p:tgtEl>
                                          <p:spTgt spid="6">
                                            <p:txEl>
                                              <p:pRg st="2" end="2"/>
                                            </p:txEl>
                                          </p:spTgt>
                                        </p:tgtEl>
                                      </p:cBhvr>
                                    </p:animEffect>
                                  </p:childTnLst>
                                </p:cTn>
                              </p:par>
                            </p:childTnLst>
                          </p:cTn>
                        </p:par>
                        <p:par>
                          <p:cTn id="32" fill="hold">
                            <p:stCondLst>
                              <p:cond delay="1000"/>
                            </p:stCondLst>
                            <p:childTnLst>
                              <p:par>
                                <p:cTn id="33" presetID="22" presetClass="entr" presetSubtype="8" fill="hold" nodeType="after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wipe(left)">
                                      <p:cBhvr>
                                        <p:cTn id="35" dur="500"/>
                                        <p:tgtEl>
                                          <p:spTgt spid="6">
                                            <p:txEl>
                                              <p:pRg st="3" end="3"/>
                                            </p:txEl>
                                          </p:spTgt>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animEffect transition="in" filter="wipe(left)">
                                      <p:cBhvr>
                                        <p:cTn id="39" dur="500"/>
                                        <p:tgtEl>
                                          <p:spTgt spid="6">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6">
                                            <p:txEl>
                                              <p:pRg st="6" end="6"/>
                                            </p:txEl>
                                          </p:spTgt>
                                        </p:tgtEl>
                                        <p:attrNameLst>
                                          <p:attrName>style.visibility</p:attrName>
                                        </p:attrNameLst>
                                      </p:cBhvr>
                                      <p:to>
                                        <p:strVal val="visible"/>
                                      </p:to>
                                    </p:set>
                                    <p:animEffect transition="in" filter="wipe(left)">
                                      <p:cBhvr>
                                        <p:cTn id="44" dur="500"/>
                                        <p:tgtEl>
                                          <p:spTgt spid="6">
                                            <p:txEl>
                                              <p:pRg st="6" end="6"/>
                                            </p:txEl>
                                          </p:spTgt>
                                        </p:tgtEl>
                                      </p:cBhvr>
                                    </p:animEffect>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right)">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6">
                                            <p:txEl>
                                              <p:pRg st="7" end="7"/>
                                            </p:txEl>
                                          </p:spTgt>
                                        </p:tgtEl>
                                        <p:attrNameLst>
                                          <p:attrName>style.visibility</p:attrName>
                                        </p:attrNameLst>
                                      </p:cBhvr>
                                      <p:to>
                                        <p:strVal val="visible"/>
                                      </p:to>
                                    </p:set>
                                    <p:animEffect transition="in" filter="wipe(left)">
                                      <p:cBhvr>
                                        <p:cTn id="53" dur="500"/>
                                        <p:tgtEl>
                                          <p:spTgt spid="6">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6">
                                            <p:txEl>
                                              <p:pRg st="9" end="9"/>
                                            </p:txEl>
                                          </p:spTgt>
                                        </p:tgtEl>
                                        <p:attrNameLst>
                                          <p:attrName>style.visibility</p:attrName>
                                        </p:attrNameLst>
                                      </p:cBhvr>
                                      <p:to>
                                        <p:strVal val="visible"/>
                                      </p:to>
                                    </p:set>
                                    <p:animEffect transition="in" filter="wipe(left)">
                                      <p:cBhvr>
                                        <p:cTn id="58" dur="500"/>
                                        <p:tgtEl>
                                          <p:spTgt spid="6">
                                            <p:txEl>
                                              <p:pRg st="9" end="9"/>
                                            </p:txEl>
                                          </p:spTgt>
                                        </p:tgtEl>
                                      </p:cBhvr>
                                    </p:animEffect>
                                  </p:childTnLst>
                                </p:cTn>
                              </p:par>
                            </p:childTnLst>
                          </p:cTn>
                        </p:par>
                        <p:par>
                          <p:cTn id="59" fill="hold">
                            <p:stCondLst>
                              <p:cond delay="500"/>
                            </p:stCondLst>
                            <p:childTnLst>
                              <p:par>
                                <p:cTn id="60" presetID="22" presetClass="entr" presetSubtype="8" fill="hold" nodeType="afterEffect">
                                  <p:stCondLst>
                                    <p:cond delay="0"/>
                                  </p:stCondLst>
                                  <p:childTnLst>
                                    <p:set>
                                      <p:cBhvr>
                                        <p:cTn id="61" dur="1" fill="hold">
                                          <p:stCondLst>
                                            <p:cond delay="0"/>
                                          </p:stCondLst>
                                        </p:cTn>
                                        <p:tgtEl>
                                          <p:spTgt spid="6">
                                            <p:txEl>
                                              <p:pRg st="10" end="10"/>
                                            </p:txEl>
                                          </p:spTgt>
                                        </p:tgtEl>
                                        <p:attrNameLst>
                                          <p:attrName>style.visibility</p:attrName>
                                        </p:attrNameLst>
                                      </p:cBhvr>
                                      <p:to>
                                        <p:strVal val="visible"/>
                                      </p:to>
                                    </p:set>
                                    <p:animEffect transition="in" filter="wipe(left)">
                                      <p:cBhvr>
                                        <p:cTn id="62" dur="500"/>
                                        <p:tgtEl>
                                          <p:spTgt spid="6">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6">
                                            <p:txEl>
                                              <p:pRg st="12" end="12"/>
                                            </p:txEl>
                                          </p:spTgt>
                                        </p:tgtEl>
                                        <p:attrNameLst>
                                          <p:attrName>style.visibility</p:attrName>
                                        </p:attrNameLst>
                                      </p:cBhvr>
                                      <p:to>
                                        <p:strVal val="visible"/>
                                      </p:to>
                                    </p:set>
                                    <p:animEffect transition="in" filter="wipe(left)">
                                      <p:cBhvr>
                                        <p:cTn id="67" dur="500"/>
                                        <p:tgtEl>
                                          <p:spTgt spid="6">
                                            <p:txEl>
                                              <p:pRg st="12" end="12"/>
                                            </p:txEl>
                                          </p:spTgt>
                                        </p:tgtEl>
                                      </p:cBhvr>
                                    </p:animEffect>
                                  </p:childTnLst>
                                </p:cTn>
                              </p:par>
                            </p:childTnLst>
                          </p:cTn>
                        </p:par>
                        <p:par>
                          <p:cTn id="68" fill="hold">
                            <p:stCondLst>
                              <p:cond delay="500"/>
                            </p:stCondLst>
                            <p:childTnLst>
                              <p:par>
                                <p:cTn id="69" presetID="22" presetClass="entr" presetSubtype="8" fill="hold" nodeType="afterEffect">
                                  <p:stCondLst>
                                    <p:cond delay="0"/>
                                  </p:stCondLst>
                                  <p:childTnLst>
                                    <p:set>
                                      <p:cBhvr>
                                        <p:cTn id="70" dur="1" fill="hold">
                                          <p:stCondLst>
                                            <p:cond delay="0"/>
                                          </p:stCondLst>
                                        </p:cTn>
                                        <p:tgtEl>
                                          <p:spTgt spid="6">
                                            <p:txEl>
                                              <p:pRg st="13" end="13"/>
                                            </p:txEl>
                                          </p:spTgt>
                                        </p:tgtEl>
                                        <p:attrNameLst>
                                          <p:attrName>style.visibility</p:attrName>
                                        </p:attrNameLst>
                                      </p:cBhvr>
                                      <p:to>
                                        <p:strVal val="visible"/>
                                      </p:to>
                                    </p:set>
                                    <p:animEffect transition="in" filter="wipe(left)">
                                      <p:cBhvr>
                                        <p:cTn id="71" dur="500"/>
                                        <p:tgtEl>
                                          <p:spTgt spid="6">
                                            <p:txEl>
                                              <p:pRg st="13" end="13"/>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6">
                                            <p:txEl>
                                              <p:pRg st="14" end="14"/>
                                            </p:txEl>
                                          </p:spTgt>
                                        </p:tgtEl>
                                        <p:attrNameLst>
                                          <p:attrName>style.visibility</p:attrName>
                                        </p:attrNameLst>
                                      </p:cBhvr>
                                      <p:to>
                                        <p:strVal val="visible"/>
                                      </p:to>
                                    </p:set>
                                    <p:animEffect transition="in" filter="wipe(left)">
                                      <p:cBhvr>
                                        <p:cTn id="76" dur="5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r>
              <a:rPr lang="de-DE" dirty="0" smtClean="0"/>
              <a:t>Wer wenn nicht wir ? </a:t>
            </a:r>
            <a:endParaRPr lang="de-DE" dirty="0"/>
          </a:p>
        </p:txBody>
      </p:sp>
    </p:spTree>
    <p:extLst>
      <p:ext uri="{BB962C8B-B14F-4D97-AF65-F5344CB8AC3E}">
        <p14:creationId xmlns:p14="http://schemas.microsoft.com/office/powerpoint/2010/main" val="3621461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a:xfrm>
            <a:off x="281126" y="1738126"/>
            <a:ext cx="11343218" cy="4796592"/>
          </a:xfrm>
        </p:spPr>
        <p:txBody>
          <a:bodyPr/>
          <a:lstStyle/>
          <a:p>
            <a:pPr algn="just"/>
            <a:r>
              <a:rPr lang="de-DE" sz="1800" i="1" dirty="0" smtClean="0">
                <a:effectLst>
                  <a:outerShdw blurRad="38100" dist="38100" dir="2700000" algn="tl">
                    <a:srgbClr val="000000">
                      <a:alpha val="43137"/>
                    </a:srgbClr>
                  </a:outerShdw>
                </a:effectLst>
              </a:rPr>
              <a:t>„Unser </a:t>
            </a:r>
            <a:r>
              <a:rPr lang="de-DE" sz="1800" i="1" dirty="0">
                <a:effectLst>
                  <a:outerShdw blurRad="38100" dist="38100" dir="2700000" algn="tl">
                    <a:srgbClr val="000000">
                      <a:alpha val="43137"/>
                    </a:srgbClr>
                  </a:outerShdw>
                </a:effectLst>
              </a:rPr>
              <a:t>umlagefinanziertes Rentensystem passt nicht zu unserer Bevölkerungsstruktur. </a:t>
            </a:r>
            <a:r>
              <a:rPr lang="de-DE" sz="1800" i="1" dirty="0" smtClean="0">
                <a:effectLst>
                  <a:outerShdw blurRad="38100" dist="38100" dir="2700000" algn="tl">
                    <a:srgbClr val="000000">
                      <a:alpha val="43137"/>
                    </a:srgbClr>
                  </a:outerShdw>
                </a:effectLst>
              </a:rPr>
              <a:t>„</a:t>
            </a:r>
          </a:p>
          <a:p>
            <a:pPr algn="just"/>
            <a:r>
              <a:rPr lang="de-DE" sz="1800" dirty="0" smtClean="0"/>
              <a:t>Das </a:t>
            </a:r>
            <a:r>
              <a:rPr lang="de-DE" sz="1800" dirty="0"/>
              <a:t>wissen wir seit Jahrzehnten. Trotzdem gab es in dieser Zeit deutlich mehr Leistungsausweitungen als nachhaltige Reformen zur besseren Finanzierbarkeit. </a:t>
            </a:r>
            <a:endParaRPr lang="de-DE" sz="1800" dirty="0" smtClean="0"/>
          </a:p>
          <a:p>
            <a:pPr algn="just"/>
            <a:r>
              <a:rPr lang="de-DE" sz="1800" dirty="0" smtClean="0"/>
              <a:t>Bei </a:t>
            </a:r>
            <a:r>
              <a:rPr lang="de-DE" sz="1800" dirty="0"/>
              <a:t>der Einführung des aktuellen umlagefinanzierten Systems in den 50er Jahren haben </a:t>
            </a:r>
            <a:r>
              <a:rPr lang="de-DE" sz="1800" b="1" i="1" u="sng" dirty="0">
                <a:solidFill>
                  <a:srgbClr val="FF0000"/>
                </a:solidFill>
              </a:rPr>
              <a:t>sechs Beitragszahler eine Rente finanziert</a:t>
            </a:r>
            <a:r>
              <a:rPr lang="de-DE" sz="1800" dirty="0"/>
              <a:t>. </a:t>
            </a:r>
            <a:endParaRPr lang="de-DE" sz="1800" dirty="0" smtClean="0"/>
          </a:p>
          <a:p>
            <a:pPr algn="just"/>
            <a:r>
              <a:rPr lang="de-DE" sz="1800" b="1" i="1" u="sng" dirty="0" smtClean="0">
                <a:solidFill>
                  <a:srgbClr val="00B050"/>
                </a:solidFill>
              </a:rPr>
              <a:t>Heute </a:t>
            </a:r>
            <a:r>
              <a:rPr lang="de-DE" sz="1800" b="1" i="1" u="sng" dirty="0">
                <a:solidFill>
                  <a:srgbClr val="00B050"/>
                </a:solidFill>
              </a:rPr>
              <a:t>sind es nicht einmal mehr zwei. </a:t>
            </a:r>
            <a:endParaRPr lang="de-DE" sz="1800" b="1" i="1" u="sng" dirty="0" smtClean="0">
              <a:solidFill>
                <a:srgbClr val="00B050"/>
              </a:solidFill>
            </a:endParaRPr>
          </a:p>
          <a:p>
            <a:pPr algn="just"/>
            <a:r>
              <a:rPr lang="de-DE" sz="1800" dirty="0" smtClean="0"/>
              <a:t>Das </a:t>
            </a:r>
            <a:r>
              <a:rPr lang="de-DE" sz="1800" dirty="0"/>
              <a:t>bedeutet, dass die entstandenen Finanzierungslücken mit Steuergeld gestopft werden. Also beteiligen sich die heutigen Arbeitnehmer doppelt am Rentensystem: zum einen durch ihre Beiträge und zum anderen mit </a:t>
            </a:r>
            <a:r>
              <a:rPr lang="de-DE" sz="1800" dirty="0" smtClean="0"/>
              <a:t>einem </a:t>
            </a:r>
            <a:r>
              <a:rPr lang="de-DE" sz="1800" dirty="0"/>
              <a:t>immer größer werdenden Anteil ihrer Steuern</a:t>
            </a:r>
            <a:r>
              <a:rPr lang="de-DE" sz="1800" dirty="0" smtClean="0"/>
              <a:t>.</a:t>
            </a:r>
          </a:p>
          <a:p>
            <a:pPr algn="just"/>
            <a:r>
              <a:rPr lang="de-DE" sz="1800" b="1" u="sng" dirty="0">
                <a:effectLst>
                  <a:outerShdw blurRad="38100" dist="38100" dir="2700000" algn="tl">
                    <a:srgbClr val="000000">
                      <a:alpha val="43137"/>
                    </a:srgbClr>
                  </a:outerShdw>
                </a:effectLst>
              </a:rPr>
              <a:t>Michael Popp, Referent für Alterssicherung beim Sozialverband VdK</a:t>
            </a:r>
          </a:p>
          <a:p>
            <a:pPr algn="just"/>
            <a:r>
              <a:rPr lang="de-DE" sz="1800" dirty="0" smtClean="0"/>
              <a:t>Nicht </a:t>
            </a:r>
            <a:r>
              <a:rPr lang="de-DE" sz="1800" dirty="0"/>
              <a:t>mehr ein möglichst niedriger Beitragssatz, sondern eine angemessene Rente ist zukünftig das Ziel. Für den Sozialverband VdK ist die </a:t>
            </a:r>
            <a:r>
              <a:rPr lang="de-DE" sz="1800" u="sng" dirty="0"/>
              <a:t>Garantie eines Mindestrentenniveaus von 48 Prozent bis zum Jahr 2039 </a:t>
            </a:r>
            <a:r>
              <a:rPr lang="de-DE" sz="1800" dirty="0"/>
              <a:t>ein erster wichtiger Schritt, um das Vertrauen und die Akzeptanz der gesetzlichen Rente auch für zukünftige Generationen zu sichern.</a:t>
            </a:r>
          </a:p>
        </p:txBody>
      </p:sp>
      <p:sp>
        <p:nvSpPr>
          <p:cNvPr id="4" name="Titel 3"/>
          <p:cNvSpPr>
            <a:spLocks noGrp="1"/>
          </p:cNvSpPr>
          <p:nvPr>
            <p:ph type="title"/>
          </p:nvPr>
        </p:nvSpPr>
        <p:spPr/>
        <p:txBody>
          <a:bodyPr/>
          <a:lstStyle/>
          <a:p>
            <a:r>
              <a:rPr lang="de-DE" dirty="0" smtClean="0"/>
              <a:t>Was ist noch mal das Problem?</a:t>
            </a:r>
            <a:endParaRPr lang="de-DE" dirty="0"/>
          </a:p>
        </p:txBody>
      </p:sp>
      <p:pic>
        <p:nvPicPr>
          <p:cNvPr id="5" name="Grafik 4"/>
          <p:cNvPicPr>
            <a:picLocks noChangeAspect="1"/>
          </p:cNvPicPr>
          <p:nvPr/>
        </p:nvPicPr>
        <p:blipFill>
          <a:blip r:embed="rId2"/>
          <a:stretch>
            <a:fillRect/>
          </a:stretch>
        </p:blipFill>
        <p:spPr>
          <a:xfrm>
            <a:off x="6344652" y="840956"/>
            <a:ext cx="3962400" cy="523875"/>
          </a:xfrm>
          <a:prstGeom prst="rect">
            <a:avLst/>
          </a:prstGeom>
        </p:spPr>
      </p:pic>
    </p:spTree>
    <p:extLst>
      <p:ext uri="{BB962C8B-B14F-4D97-AF65-F5344CB8AC3E}">
        <p14:creationId xmlns:p14="http://schemas.microsoft.com/office/powerpoint/2010/main" val="1797148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a:t>
            </a:fld>
            <a:endParaRPr lang="de-DE"/>
          </a:p>
        </p:txBody>
      </p:sp>
      <p:pic>
        <p:nvPicPr>
          <p:cNvPr id="10" name="Grafik 9"/>
          <p:cNvPicPr>
            <a:picLocks noChangeAspect="1"/>
          </p:cNvPicPr>
          <p:nvPr/>
        </p:nvPicPr>
        <p:blipFill>
          <a:blip r:embed="rId2"/>
          <a:stretch>
            <a:fillRect/>
          </a:stretch>
        </p:blipFill>
        <p:spPr>
          <a:xfrm>
            <a:off x="9835979" y="1228399"/>
            <a:ext cx="2356022" cy="990738"/>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2234" y="1704791"/>
            <a:ext cx="5543618" cy="3037599"/>
          </a:xfrm>
          <a:prstGeom prst="rect">
            <a:avLst/>
          </a:prstGeom>
          <a:ln>
            <a:solidFill>
              <a:schemeClr val="accent1"/>
            </a:solidFill>
          </a:ln>
        </p:spPr>
      </p:pic>
      <p:sp>
        <p:nvSpPr>
          <p:cNvPr id="7" name="Textfeld 6"/>
          <p:cNvSpPr txBox="1"/>
          <p:nvPr/>
        </p:nvSpPr>
        <p:spPr>
          <a:xfrm>
            <a:off x="136356" y="4742390"/>
            <a:ext cx="11574379" cy="1477328"/>
          </a:xfrm>
          <a:prstGeom prst="rect">
            <a:avLst/>
          </a:prstGeom>
          <a:noFill/>
        </p:spPr>
        <p:txBody>
          <a:bodyPr wrap="square" rtlCol="0">
            <a:spAutoFit/>
          </a:bodyPr>
          <a:lstStyle/>
          <a:p>
            <a:pPr algn="just"/>
            <a:r>
              <a:rPr lang="de-DE" dirty="0"/>
              <a:t>Männer hatten 2022 mit durchschnittlich 1 278 Euro je Monat eine deutlich höhere Altersrente als Frauen, deren durchschnittliche Altersrente </a:t>
            </a:r>
            <a:r>
              <a:rPr lang="de-DE" dirty="0" smtClean="0"/>
              <a:t>1.072 </a:t>
            </a:r>
            <a:r>
              <a:rPr lang="de-DE" dirty="0"/>
              <a:t>Euro betrug. Bei diesem sogenannten Rentenzahlbetrag sind die </a:t>
            </a:r>
            <a:r>
              <a:rPr lang="de-DE" dirty="0" smtClean="0"/>
              <a:t>Eigen-beiträge </a:t>
            </a:r>
            <a:r>
              <a:rPr lang="de-DE" dirty="0"/>
              <a:t>zur Kranken- und Pflegeversicherung der Rentnerinnen und Rentner bereits abgezogen. Fast jeder fünfte Mann und jede dritte Frau erhielten monatlich weniger als 600 Euro. Im Gegensatz dazu bezogen jeder fünfte Mann und drei von hundert Frauen eine hohe gesetzliche Altersrente von über 1 800 Euro je Monat.</a:t>
            </a:r>
          </a:p>
        </p:txBody>
      </p:sp>
      <p:pic>
        <p:nvPicPr>
          <p:cNvPr id="11" name="Grafik 10"/>
          <p:cNvPicPr>
            <a:picLocks noChangeAspect="1"/>
          </p:cNvPicPr>
          <p:nvPr/>
        </p:nvPicPr>
        <p:blipFill>
          <a:blip r:embed="rId4"/>
          <a:stretch>
            <a:fillRect/>
          </a:stretch>
        </p:blipFill>
        <p:spPr>
          <a:xfrm>
            <a:off x="57902" y="64169"/>
            <a:ext cx="2284246" cy="982817"/>
          </a:xfrm>
          <a:prstGeom prst="rect">
            <a:avLst/>
          </a:prstGeom>
        </p:spPr>
      </p:pic>
      <p:sp>
        <p:nvSpPr>
          <p:cNvPr id="12" name="Textfeld 11"/>
          <p:cNvSpPr txBox="1"/>
          <p:nvPr/>
        </p:nvSpPr>
        <p:spPr>
          <a:xfrm>
            <a:off x="3562432" y="677654"/>
            <a:ext cx="7451558" cy="400110"/>
          </a:xfrm>
          <a:prstGeom prst="rect">
            <a:avLst/>
          </a:prstGeom>
          <a:noFill/>
        </p:spPr>
        <p:txBody>
          <a:bodyPr wrap="square" rtlCol="0">
            <a:spAutoFit/>
          </a:bodyPr>
          <a:lstStyle/>
          <a:p>
            <a:r>
              <a:rPr lang="de-DE" sz="2000" b="1" dirty="0" smtClean="0">
                <a:solidFill>
                  <a:srgbClr val="FF0000"/>
                </a:solidFill>
              </a:rPr>
              <a:t>Richtig, aber noch zu abstrakt</a:t>
            </a:r>
            <a:endParaRPr lang="de-DE" sz="2000" b="1" dirty="0">
              <a:solidFill>
                <a:srgbClr val="FF0000"/>
              </a:solidFill>
            </a:endParaRPr>
          </a:p>
        </p:txBody>
      </p:sp>
    </p:spTree>
    <p:extLst>
      <p:ext uri="{BB962C8B-B14F-4D97-AF65-F5344CB8AC3E}">
        <p14:creationId xmlns:p14="http://schemas.microsoft.com/office/powerpoint/2010/main" val="134713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4" name="Titel 3"/>
          <p:cNvSpPr>
            <a:spLocks noGrp="1"/>
          </p:cNvSpPr>
          <p:nvPr>
            <p:ph type="title"/>
          </p:nvPr>
        </p:nvSpPr>
        <p:spPr/>
        <p:txBody>
          <a:bodyPr/>
          <a:lstStyle/>
          <a:p>
            <a:r>
              <a:rPr lang="de-DE" dirty="0"/>
              <a:t>Was ist noch mal das Problem</a:t>
            </a:r>
            <a:r>
              <a:rPr lang="de-DE" dirty="0" smtClean="0"/>
              <a:t>? Und jetzt konkret An den Arbeitgeber gerichtet  </a:t>
            </a:r>
            <a:endParaRPr lang="de-DE" dirty="0"/>
          </a:p>
        </p:txBody>
      </p:sp>
      <p:pic>
        <p:nvPicPr>
          <p:cNvPr id="5" name="Grafik 4"/>
          <p:cNvPicPr>
            <a:picLocks noChangeAspect="1"/>
          </p:cNvPicPr>
          <p:nvPr/>
        </p:nvPicPr>
        <p:blipFill>
          <a:blip r:embed="rId2"/>
          <a:stretch>
            <a:fillRect/>
          </a:stretch>
        </p:blipFill>
        <p:spPr>
          <a:xfrm>
            <a:off x="167871" y="1628273"/>
            <a:ext cx="5447979" cy="4243137"/>
          </a:xfrm>
          <a:prstGeom prst="rect">
            <a:avLst/>
          </a:prstGeom>
          <a:ln>
            <a:solidFill>
              <a:schemeClr val="accent1"/>
            </a:solidFill>
          </a:ln>
        </p:spPr>
      </p:pic>
      <p:sp>
        <p:nvSpPr>
          <p:cNvPr id="6" name="Textplatzhalter 5"/>
          <p:cNvSpPr txBox="1">
            <a:spLocks noGrp="1"/>
          </p:cNvSpPr>
          <p:nvPr>
            <p:ph type="body" sz="half" idx="2"/>
          </p:nvPr>
        </p:nvSpPr>
        <p:spPr>
          <a:xfrm>
            <a:off x="5999748" y="3839295"/>
            <a:ext cx="2358189" cy="369332"/>
          </a:xfrm>
          <a:prstGeom prst="rect">
            <a:avLst/>
          </a:prstGeom>
          <a:noFill/>
        </p:spPr>
        <p:txBody>
          <a:bodyPr wrap="square" rtlCol="0">
            <a:spAutoFit/>
          </a:bodyPr>
          <a:lstStyle/>
          <a:p>
            <a:r>
              <a:rPr lang="de-DE" dirty="0" smtClean="0"/>
              <a:t>48% =1.373 EUR </a:t>
            </a:r>
            <a:endParaRPr lang="de-DE" dirty="0"/>
          </a:p>
        </p:txBody>
      </p:sp>
      <p:sp>
        <p:nvSpPr>
          <p:cNvPr id="7" name="Textfeld 6"/>
          <p:cNvSpPr txBox="1"/>
          <p:nvPr/>
        </p:nvSpPr>
        <p:spPr>
          <a:xfrm>
            <a:off x="1211179" y="6086474"/>
            <a:ext cx="8085221" cy="369332"/>
          </a:xfrm>
          <a:prstGeom prst="rect">
            <a:avLst/>
          </a:prstGeom>
          <a:noFill/>
        </p:spPr>
        <p:txBody>
          <a:bodyPr wrap="square" rtlCol="0">
            <a:spAutoFit/>
          </a:bodyPr>
          <a:lstStyle/>
          <a:p>
            <a:r>
              <a:rPr lang="de-DE" dirty="0" smtClean="0"/>
              <a:t>Wie soll ihr Mitarbeiter davon im Alter leben,  lieber Arbeitgeber?</a:t>
            </a:r>
            <a:endParaRPr lang="de-DE" dirty="0"/>
          </a:p>
        </p:txBody>
      </p:sp>
    </p:spTree>
    <p:extLst>
      <p:ext uri="{BB962C8B-B14F-4D97-AF65-F5344CB8AC3E}">
        <p14:creationId xmlns:p14="http://schemas.microsoft.com/office/powerpoint/2010/main" val="3938181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half" idx="2"/>
          </p:nvPr>
        </p:nvSpPr>
        <p:spPr/>
        <p:txBody>
          <a:bodyPr/>
          <a:lstStyle/>
          <a:p>
            <a:r>
              <a:rPr lang="de-DE" dirty="0" smtClean="0"/>
              <a:t>Stellen Sie das doch einmal im Jahresgespräch vor </a:t>
            </a:r>
            <a:endParaRPr lang="de-DE" dirty="0"/>
          </a:p>
        </p:txBody>
      </p:sp>
      <p:sp>
        <p:nvSpPr>
          <p:cNvPr id="4" name="Titel 3"/>
          <p:cNvSpPr>
            <a:spLocks noGrp="1"/>
          </p:cNvSpPr>
          <p:nvPr>
            <p:ph type="title"/>
          </p:nvPr>
        </p:nvSpPr>
        <p:spPr/>
        <p:txBody>
          <a:bodyPr/>
          <a:lstStyle/>
          <a:p>
            <a:r>
              <a:rPr lang="de-DE" dirty="0" smtClean="0"/>
              <a:t>Was machen tolle Arbeitgeber im Bereich </a:t>
            </a:r>
            <a:r>
              <a:rPr lang="de-DE" dirty="0" err="1" smtClean="0"/>
              <a:t>bav</a:t>
            </a:r>
            <a:r>
              <a:rPr lang="de-DE" dirty="0" smtClean="0"/>
              <a:t> ?</a:t>
            </a:r>
            <a:endParaRPr lang="de-DE" dirty="0"/>
          </a:p>
        </p:txBody>
      </p:sp>
    </p:spTree>
    <p:extLst>
      <p:ext uri="{BB962C8B-B14F-4D97-AF65-F5344CB8AC3E}">
        <p14:creationId xmlns:p14="http://schemas.microsoft.com/office/powerpoint/2010/main" val="19426165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Folienmaster VWB">
  <a:themeElements>
    <a:clrScheme name="VWB Farbwelt">
      <a:dk1>
        <a:srgbClr val="1469AE"/>
      </a:dk1>
      <a:lt1>
        <a:srgbClr val="FFFFFF"/>
      </a:lt1>
      <a:dk2>
        <a:srgbClr val="1469AE"/>
      </a:dk2>
      <a:lt2>
        <a:srgbClr val="FFFFFF"/>
      </a:lt2>
      <a:accent1>
        <a:srgbClr val="1469AE"/>
      </a:accent1>
      <a:accent2>
        <a:srgbClr val="199BDB"/>
      </a:accent2>
      <a:accent3>
        <a:srgbClr val="46AEE2"/>
      </a:accent3>
      <a:accent4>
        <a:srgbClr val="75C3EA"/>
      </a:accent4>
      <a:accent5>
        <a:srgbClr val="A2D6F0"/>
      </a:accent5>
      <a:accent6>
        <a:srgbClr val="D1EBF8"/>
      </a:accent6>
      <a:hlink>
        <a:srgbClr val="EB007C"/>
      </a:hlink>
      <a:folHlink>
        <a:srgbClr val="009B91"/>
      </a:folHlink>
    </a:clrScheme>
    <a:fontScheme name="VWB Fira">
      <a:majorFont>
        <a:latin typeface="Fira Sans Medium"/>
        <a:ea typeface=""/>
        <a:cs typeface=""/>
      </a:majorFont>
      <a:minorFont>
        <a:latin typeface="Fir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txDef>
      <a:spPr/>
      <a:bodyPr wrap="square" lIns="0" tIns="0" rIns="0" bIns="0">
        <a:spAutoFit/>
      </a:bodyPr>
      <a:lstStyle>
        <a:defPPr algn="l">
          <a:defRPr sz="2000" b="1" i="0" dirty="0" smtClean="0">
            <a:solidFill>
              <a:schemeClr val="tx1"/>
            </a:solidFill>
            <a:latin typeface="Fira Sans" panose="020B05030500000200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Folienmaster VWB">
  <a:themeElements>
    <a:clrScheme name="VWB Farbwelt">
      <a:dk1>
        <a:srgbClr val="1469AE"/>
      </a:dk1>
      <a:lt1>
        <a:srgbClr val="FFFFFF"/>
      </a:lt1>
      <a:dk2>
        <a:srgbClr val="1469AE"/>
      </a:dk2>
      <a:lt2>
        <a:srgbClr val="FFFFFF"/>
      </a:lt2>
      <a:accent1>
        <a:srgbClr val="1469AE"/>
      </a:accent1>
      <a:accent2>
        <a:srgbClr val="199BDB"/>
      </a:accent2>
      <a:accent3>
        <a:srgbClr val="46AEE2"/>
      </a:accent3>
      <a:accent4>
        <a:srgbClr val="75C3EA"/>
      </a:accent4>
      <a:accent5>
        <a:srgbClr val="A2D6F0"/>
      </a:accent5>
      <a:accent6>
        <a:srgbClr val="D1EBF8"/>
      </a:accent6>
      <a:hlink>
        <a:srgbClr val="EB007C"/>
      </a:hlink>
      <a:folHlink>
        <a:srgbClr val="009B91"/>
      </a:folHlink>
    </a:clrScheme>
    <a:fontScheme name="VWB Fira">
      <a:majorFont>
        <a:latin typeface="Fira Sans Medium"/>
        <a:ea typeface=""/>
        <a:cs typeface=""/>
      </a:majorFont>
      <a:minorFont>
        <a:latin typeface="Fir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txDef>
      <a:spPr/>
      <a:bodyPr wrap="square" lIns="0" tIns="0" rIns="0" bIns="0">
        <a:spAutoFit/>
      </a:bodyPr>
      <a:lstStyle>
        <a:defPPr algn="l">
          <a:defRPr sz="2000" b="1" i="0" dirty="0" smtClean="0">
            <a:solidFill>
              <a:schemeClr val="tx1"/>
            </a:solidFill>
            <a:latin typeface="Fira Sans" panose="020B05030500000200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1880</Words>
  <Application>Microsoft Office PowerPoint</Application>
  <PresentationFormat>Breitbild</PresentationFormat>
  <Paragraphs>124</Paragraphs>
  <Slides>28</Slides>
  <Notes>1</Notes>
  <HiddenSlides>0</HiddenSlides>
  <MMClips>0</MMClips>
  <ScaleCrop>false</ScaleCrop>
  <HeadingPairs>
    <vt:vector size="8" baseType="variant">
      <vt:variant>
        <vt:lpstr>Verwendete Schriftarten</vt:lpstr>
      </vt:variant>
      <vt:variant>
        <vt:i4>9</vt:i4>
      </vt:variant>
      <vt:variant>
        <vt:lpstr>Design</vt:lpstr>
      </vt:variant>
      <vt:variant>
        <vt:i4>4</vt:i4>
      </vt:variant>
      <vt:variant>
        <vt:lpstr>Eingebettete OLE-Server</vt:lpstr>
      </vt:variant>
      <vt:variant>
        <vt:i4>1</vt:i4>
      </vt:variant>
      <vt:variant>
        <vt:lpstr>Folientitel</vt:lpstr>
      </vt:variant>
      <vt:variant>
        <vt:i4>28</vt:i4>
      </vt:variant>
    </vt:vector>
  </HeadingPairs>
  <TitlesOfParts>
    <vt:vector size="42" baseType="lpstr">
      <vt:lpstr>Arial</vt:lpstr>
      <vt:lpstr>Calibri</vt:lpstr>
      <vt:lpstr>CorpoS</vt:lpstr>
      <vt:lpstr>Fira Sans</vt:lpstr>
      <vt:lpstr>Fira Sans Medium</vt:lpstr>
      <vt:lpstr>Fira Sans Regular</vt:lpstr>
      <vt:lpstr>Symbol</vt:lpstr>
      <vt:lpstr>Systemschrift</vt:lpstr>
      <vt:lpstr>Wingdings</vt:lpstr>
      <vt:lpstr>Design_afm</vt:lpstr>
      <vt:lpstr>Folienmaster VWB</vt:lpstr>
      <vt:lpstr>1_Folienmaster VWB</vt:lpstr>
      <vt:lpstr>1_Design_afm</vt:lpstr>
      <vt:lpstr>think-cell Folie</vt:lpstr>
      <vt:lpstr>PowerPoint-Präsentation</vt:lpstr>
      <vt:lpstr>PowerPoint-Präsentation</vt:lpstr>
      <vt:lpstr>„Lieber Müllmann als Versicherungsvertreter“</vt:lpstr>
      <vt:lpstr>ARD-Krimireihe „Nord bei Nordwest“:  „Der Andy von nebenan“ am 23. 09. 2023</vt:lpstr>
      <vt:lpstr>Wer wenn nicht wir ? </vt:lpstr>
      <vt:lpstr>Was ist noch mal das Problem?</vt:lpstr>
      <vt:lpstr>PowerPoint-Präsentation</vt:lpstr>
      <vt:lpstr>Was ist noch mal das Problem? Und jetzt konkret An den Arbeitgeber gerichtet  </vt:lpstr>
      <vt:lpstr>Was machen tolle Arbeitgeber im Bereich bav ?</vt:lpstr>
      <vt:lpstr>PowerPoint-Präsentation</vt:lpstr>
      <vt:lpstr>Es war wieder soweit</vt:lpstr>
      <vt:lpstr>Kategorie Grossunternehmen</vt:lpstr>
      <vt:lpstr>2. Platz:  ZF Friedrichshafen, Friedrichshafen:   Altersvorsorge umfassend neukonzipiert</vt:lpstr>
      <vt:lpstr>3. Platz: Wintershall Dea AG, Kassel:   Umfassende Einbindung der Mitarbeitenden</vt:lpstr>
      <vt:lpstr>Kategorie KMU 1. Platz: Flossbach von Storch AG, Köln:   Kernmarke in der bAV perfekt umgesetzt </vt:lpstr>
      <vt:lpstr>2. Platz: Into Green Future GmbH, Emden:  Vorbildliche Übernahme von Verantwortung</vt:lpstr>
      <vt:lpstr>3. Platz: REWE Matthias Härzschel OHG, Leipzig:   Finanzielles Wohlbefinden für die Mitarbeitenden</vt:lpstr>
      <vt:lpstr>FAZIT</vt:lpstr>
      <vt:lpstr>PowerPoint-Präsentation</vt:lpstr>
      <vt:lpstr>Die Kraft der Kapitalmärkte nutzen!</vt:lpstr>
      <vt:lpstr>Die Kraft der Kapitalmärkte nutzen!</vt:lpstr>
      <vt:lpstr>Betriebliche kapitalmarktorientierte Altersversorgung </vt:lpstr>
      <vt:lpstr>PowerPoint-Präsentation</vt:lpstr>
      <vt:lpstr>bAV-Tipp:  Steuervorteile durch Gestaltungsoptionen nutzen</vt:lpstr>
      <vt:lpstr>Ukasse: Ratenzahlung lohnt sich</vt:lpstr>
      <vt:lpstr>PowerPoint-Präsentation</vt:lpstr>
      <vt:lpstr>Allianz Airbag Aktion 2024</vt:lpstr>
      <vt:lpstr>Alte Leipziger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Arps, Thomas</dc:creator>
  <cp:lastModifiedBy>Arps, Thomas</cp:lastModifiedBy>
  <cp:revision>38</cp:revision>
  <cp:lastPrinted>2019-08-21T13:01:55Z</cp:lastPrinted>
  <dcterms:created xsi:type="dcterms:W3CDTF">2024-03-25T12:35:10Z</dcterms:created>
  <dcterms:modified xsi:type="dcterms:W3CDTF">2024-03-26T13:29:05Z</dcterms:modified>
</cp:coreProperties>
</file>