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147375290" r:id="rId2"/>
    <p:sldId id="257" r:id="rId3"/>
    <p:sldId id="259" r:id="rId4"/>
    <p:sldId id="260" r:id="rId5"/>
    <p:sldId id="261" r:id="rId6"/>
    <p:sldId id="262" r:id="rId7"/>
    <p:sldId id="258" r:id="rId8"/>
    <p:sldId id="256" r:id="rId9"/>
    <p:sldId id="2147375289" r:id="rId10"/>
    <p:sldId id="2147375268" r:id="rId11"/>
    <p:sldId id="2147375269" r:id="rId12"/>
    <p:sldId id="2147375270" r:id="rId13"/>
    <p:sldId id="2147375271" r:id="rId14"/>
    <p:sldId id="2147375281" r:id="rId15"/>
    <p:sldId id="2147375282" r:id="rId16"/>
    <p:sldId id="2147375283" r:id="rId17"/>
    <p:sldId id="2147375284" r:id="rId18"/>
    <p:sldId id="2147375285" r:id="rId19"/>
    <p:sldId id="2147375286" r:id="rId20"/>
    <p:sldId id="2147375287" r:id="rId21"/>
    <p:sldId id="2147375288" r:id="rId22"/>
    <p:sldId id="263" r:id="rId23"/>
    <p:sldId id="264" r:id="rId24"/>
    <p:sldId id="265" r:id="rId25"/>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0000"/>
    <a:srgbClr val="D6D6D6"/>
    <a:srgbClr val="AAA295"/>
    <a:srgbClr val="5C87AA"/>
    <a:srgbClr val="1D2D4B"/>
    <a:srgbClr val="137C9B"/>
    <a:srgbClr val="FF3399"/>
    <a:srgbClr val="EDEDED"/>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35" autoAdjust="0"/>
    <p:restoredTop sz="93615" autoAdjust="0"/>
  </p:normalViewPr>
  <p:slideViewPr>
    <p:cSldViewPr snapToGrid="0" showGuides="1">
      <p:cViewPr varScale="1">
        <p:scale>
          <a:sx n="114" d="100"/>
          <a:sy n="114" d="100"/>
        </p:scale>
        <p:origin x="108" y="276"/>
      </p:cViewPr>
      <p:guideLst>
        <p:guide orient="horz" pos="4315"/>
        <p:guide pos="7680"/>
      </p:guideLst>
    </p:cSldViewPr>
  </p:slideViewPr>
  <p:notesTextViewPr>
    <p:cViewPr>
      <p:scale>
        <a:sx n="1" d="1"/>
        <a:sy n="1" d="1"/>
      </p:scale>
      <p:origin x="0" y="0"/>
    </p:cViewPr>
  </p:notesTextViewPr>
  <p:sorterViewPr>
    <p:cViewPr>
      <p:scale>
        <a:sx n="200" d="100"/>
        <a:sy n="200" d="100"/>
      </p:scale>
      <p:origin x="0" y="-14868"/>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06.03.2024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06.03.2024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889092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14397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915057"/>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2549" y="17603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extLst>
    <p:ext uri="{DCECCB84-F9BA-43D5-87BE-67443E8EF086}">
      <p15:sldGuideLst xmlns:p15="http://schemas.microsoft.com/office/powerpoint/2012/main">
        <p15:guide id="4" orient="horz" pos="709"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eere Foli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endParaRPr lang="de-DE" noProof="0"/>
          </a:p>
        </p:txBody>
      </p:sp>
      <p:sp>
        <p:nvSpPr>
          <p:cNvPr id="4" name="Espace réservé du pied de page 3"/>
          <p:cNvSpPr>
            <a:spLocks noGrp="1"/>
          </p:cNvSpPr>
          <p:nvPr>
            <p:ph type="ftr" sz="quarter" idx="11"/>
          </p:nvPr>
        </p:nvSpPr>
        <p:spPr/>
        <p:txBody>
          <a:bodyPr/>
          <a:lstStyle/>
          <a:p>
            <a:endParaRPr lang="de-DE" noProof="0"/>
          </a:p>
        </p:txBody>
      </p:sp>
      <p:pic>
        <p:nvPicPr>
          <p:cNvPr id="6"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842062" y="6502970"/>
            <a:ext cx="235972" cy="236063"/>
          </a:xfrm>
          <a:prstGeom prst="rect">
            <a:avLst/>
          </a:prstGeom>
          <a:noFill/>
          <a:ln w="9525">
            <a:noFill/>
            <a:miter lim="800000"/>
            <a:headEnd/>
            <a:tailEnd/>
          </a:ln>
        </p:spPr>
      </p:pic>
      <p:sp>
        <p:nvSpPr>
          <p:cNvPr id="7"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8" name="Espace réservé du texte 4"/>
          <p:cNvSpPr>
            <a:spLocks noGrp="1"/>
          </p:cNvSpPr>
          <p:nvPr>
            <p:ph type="body" sz="quarter" idx="12"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mn-lt"/>
                <a:cs typeface="Arial" pitchFamily="34" charset="0"/>
              </a:defRPr>
            </a:lvl1pPr>
          </a:lstStyle>
          <a:p>
            <a:r>
              <a:rPr lang="de-DE" noProof="0" err="1"/>
              <a:t>Subtitle</a:t>
            </a:r>
            <a:r>
              <a:rPr lang="de-DE" noProof="0"/>
              <a:t> </a:t>
            </a:r>
            <a:r>
              <a:rPr lang="de-DE" noProof="0" err="1"/>
              <a:t>or</a:t>
            </a:r>
            <a:r>
              <a:rPr lang="de-DE" noProof="0"/>
              <a:t> </a:t>
            </a:r>
            <a:r>
              <a:rPr lang="de-DE" noProof="0" err="1"/>
              <a:t>next</a:t>
            </a:r>
            <a:r>
              <a:rPr lang="de-DE" noProof="0"/>
              <a:t> title (optional)</a:t>
            </a:r>
          </a:p>
        </p:txBody>
      </p:sp>
    </p:spTree>
    <p:extLst>
      <p:ext uri="{BB962C8B-B14F-4D97-AF65-F5344CB8AC3E}">
        <p14:creationId xmlns:p14="http://schemas.microsoft.com/office/powerpoint/2010/main" val="4275188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Kuchendiagramm">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2000"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de-DE" noProof="0"/>
              <a:t>Title </a:t>
            </a:r>
          </a:p>
        </p:txBody>
      </p:sp>
      <p:sp>
        <p:nvSpPr>
          <p:cNvPr id="12" name="Espace réservé du texte 4"/>
          <p:cNvSpPr>
            <a:spLocks noGrp="1"/>
          </p:cNvSpPr>
          <p:nvPr>
            <p:ph type="body" sz="quarter" idx="11" hasCustomPrompt="1"/>
          </p:nvPr>
        </p:nvSpPr>
        <p:spPr>
          <a:xfrm>
            <a:off x="311999" y="762274"/>
            <a:ext cx="11760000" cy="380727"/>
          </a:xfrm>
          <a:prstGeom prst="rect">
            <a:avLst/>
          </a:prstGeom>
        </p:spPr>
        <p:txBody>
          <a:bodyPr lIns="0" tIns="0" rIns="0" bIns="0" anchor="ctr">
            <a:noAutofit/>
          </a:bodyPr>
          <a:lstStyle>
            <a:lvl1pPr marL="0" indent="0">
              <a:buNone/>
              <a:defRPr sz="2400">
                <a:solidFill>
                  <a:srgbClr val="027180"/>
                </a:solidFill>
                <a:latin typeface="Source Sans Pro" pitchFamily="34" charset="0"/>
                <a:cs typeface="Arial" pitchFamily="34" charset="0"/>
              </a:defRPr>
            </a:lvl1pPr>
          </a:lstStyle>
          <a:p>
            <a:pPr lvl="0"/>
            <a:r>
              <a:rPr lang="de-DE" noProof="0" err="1"/>
              <a:t>Subtitle</a:t>
            </a:r>
            <a:r>
              <a:rPr lang="de-DE" noProof="0"/>
              <a:t> </a:t>
            </a:r>
            <a:r>
              <a:rPr lang="de-DE" noProof="0" err="1"/>
              <a:t>or</a:t>
            </a:r>
            <a:r>
              <a:rPr lang="de-DE" noProof="0"/>
              <a:t> </a:t>
            </a:r>
            <a:r>
              <a:rPr lang="de-DE" noProof="0" err="1"/>
              <a:t>next</a:t>
            </a:r>
            <a:r>
              <a:rPr lang="de-DE" noProof="0"/>
              <a:t> title (optional)</a:t>
            </a:r>
          </a:p>
        </p:txBody>
      </p:sp>
      <p:sp>
        <p:nvSpPr>
          <p:cNvPr id="3" name="Espace réservé du texte 2"/>
          <p:cNvSpPr>
            <a:spLocks noGrp="1"/>
          </p:cNvSpPr>
          <p:nvPr>
            <p:ph type="body" sz="quarter" idx="12" hasCustomPrompt="1"/>
          </p:nvPr>
        </p:nvSpPr>
        <p:spPr>
          <a:xfrm>
            <a:off x="311996" y="1640541"/>
            <a:ext cx="4320000" cy="283509"/>
          </a:xfrm>
          <a:prstGeom prst="rect">
            <a:avLst/>
          </a:prstGeom>
        </p:spPr>
        <p:txBody>
          <a:bodyPr lIns="0" tIns="0" rIns="0" bIns="0"/>
          <a:lstStyle>
            <a:lvl1pPr marL="0" indent="0">
              <a:buNone/>
              <a:defRPr sz="2133">
                <a:solidFill>
                  <a:schemeClr val="tx2"/>
                </a:solidFill>
                <a:latin typeface="+mn-lt"/>
              </a:defRPr>
            </a:lvl1pPr>
            <a:lvl2pPr marL="0" indent="0">
              <a:buNone/>
              <a:defRPr sz="1600">
                <a:solidFill>
                  <a:schemeClr val="tx2"/>
                </a:solidFill>
                <a:latin typeface="+mn-lt"/>
              </a:defRPr>
            </a:lvl2pPr>
          </a:lstStyle>
          <a:p>
            <a:pPr lvl="0"/>
            <a:r>
              <a:rPr lang="de-DE" noProof="0"/>
              <a:t>Chart title</a:t>
            </a:r>
          </a:p>
        </p:txBody>
      </p:sp>
      <p:sp>
        <p:nvSpPr>
          <p:cNvPr id="16" name="Espace réservé du texte 2"/>
          <p:cNvSpPr>
            <a:spLocks noGrp="1"/>
          </p:cNvSpPr>
          <p:nvPr>
            <p:ph type="body" sz="quarter" idx="14" hasCustomPrompt="1"/>
          </p:nvPr>
        </p:nvSpPr>
        <p:spPr>
          <a:xfrm>
            <a:off x="311996" y="1926293"/>
            <a:ext cx="4320000" cy="312084"/>
          </a:xfrm>
          <a:prstGeom prst="rect">
            <a:avLst/>
          </a:prstGeom>
        </p:spPr>
        <p:txBody>
          <a:bodyPr lIns="0" tIns="0" rIns="0" bIns="0"/>
          <a:lstStyle>
            <a:lvl1pPr marL="0" indent="0">
              <a:buNone/>
              <a:defRPr sz="1467">
                <a:solidFill>
                  <a:schemeClr val="tx2"/>
                </a:solidFill>
                <a:latin typeface="+mn-lt"/>
              </a:defRPr>
            </a:lvl1pPr>
            <a:lvl2pPr marL="0" indent="0">
              <a:buNone/>
              <a:defRPr sz="1600">
                <a:solidFill>
                  <a:schemeClr val="tx2"/>
                </a:solidFill>
                <a:latin typeface="+mn-lt"/>
              </a:defRPr>
            </a:lvl2pPr>
          </a:lstStyle>
          <a:p>
            <a:pPr lvl="0"/>
            <a:r>
              <a:rPr lang="de-DE" noProof="0"/>
              <a:t>Chart </a:t>
            </a:r>
            <a:r>
              <a:rPr lang="de-DE" noProof="0" err="1"/>
              <a:t>subtitle</a:t>
            </a:r>
            <a:endParaRPr lang="de-DE" noProof="0"/>
          </a:p>
        </p:txBody>
      </p:sp>
      <p:sp>
        <p:nvSpPr>
          <p:cNvPr id="4" name="Espace réservé du graphique 3"/>
          <p:cNvSpPr>
            <a:spLocks noGrp="1"/>
          </p:cNvSpPr>
          <p:nvPr>
            <p:ph type="chart" sz="quarter" idx="15" hasCustomPrompt="1"/>
          </p:nvPr>
        </p:nvSpPr>
        <p:spPr>
          <a:xfrm>
            <a:off x="311996" y="2371725"/>
            <a:ext cx="4320000" cy="3240000"/>
          </a:xfrm>
          <a:prstGeom prst="rect">
            <a:avLst/>
          </a:prstGeom>
        </p:spPr>
        <p:txBody>
          <a:bodyPr anchor="ctr"/>
          <a:lstStyle>
            <a:lvl1pPr marL="0" indent="0" algn="ctr">
              <a:buFontTx/>
              <a:buNone/>
              <a:defRPr sz="2667" baseline="0">
                <a:solidFill>
                  <a:schemeClr val="tx2"/>
                </a:solidFill>
                <a:latin typeface="+mn-lt"/>
              </a:defRPr>
            </a:lvl1pPr>
          </a:lstStyle>
          <a:p>
            <a:r>
              <a:rPr lang="de-DE" noProof="0"/>
              <a:t>Click on</a:t>
            </a:r>
          </a:p>
          <a:p>
            <a:r>
              <a:rPr lang="de-DE" noProof="0"/>
              <a:t> </a:t>
            </a:r>
            <a:r>
              <a:rPr lang="de-DE" noProof="0" err="1"/>
              <a:t>the</a:t>
            </a:r>
            <a:r>
              <a:rPr lang="de-DE" noProof="0"/>
              <a:t> </a:t>
            </a:r>
            <a:r>
              <a:rPr lang="de-DE" noProof="0" err="1"/>
              <a:t>icon</a:t>
            </a:r>
            <a:r>
              <a:rPr lang="de-DE" noProof="0"/>
              <a:t> </a:t>
            </a:r>
            <a:r>
              <a:rPr lang="de-DE" noProof="0" err="1"/>
              <a:t>to</a:t>
            </a:r>
            <a:r>
              <a:rPr lang="de-DE" noProof="0"/>
              <a:t> </a:t>
            </a:r>
            <a:r>
              <a:rPr lang="de-DE" noProof="0" err="1"/>
              <a:t>add</a:t>
            </a:r>
            <a:r>
              <a:rPr lang="de-DE" noProof="0"/>
              <a:t> a </a:t>
            </a:r>
            <a:r>
              <a:rPr lang="de-DE" noProof="0" err="1"/>
              <a:t>graph</a:t>
            </a:r>
            <a:endParaRPr lang="de-DE" noProof="0"/>
          </a:p>
        </p:txBody>
      </p:sp>
      <p:sp>
        <p:nvSpPr>
          <p:cNvPr id="5" name="Espace réservé du texte 4"/>
          <p:cNvSpPr>
            <a:spLocks noGrp="1"/>
          </p:cNvSpPr>
          <p:nvPr>
            <p:ph type="body" sz="quarter" idx="16" hasCustomPrompt="1"/>
          </p:nvPr>
        </p:nvSpPr>
        <p:spPr>
          <a:xfrm>
            <a:off x="5061823" y="2519365"/>
            <a:ext cx="5812367" cy="3494087"/>
          </a:xfrm>
          <a:prstGeom prst="rect">
            <a:avLst/>
          </a:prstGeom>
        </p:spPr>
        <p:txBody>
          <a:bodyPr lIns="0" tIns="0" rIns="0" bIns="0"/>
          <a:lstStyle>
            <a:lvl1pPr marL="455115" indent="-455115">
              <a:buSzPct val="120000"/>
              <a:buFontTx/>
              <a:buBlip>
                <a:blip r:embed="rId2"/>
              </a:buBlip>
              <a:defRPr sz="2133">
                <a:latin typeface="+mj-lt"/>
              </a:defRPr>
            </a:lvl1pPr>
          </a:lstStyle>
          <a:p>
            <a:pPr lvl="0"/>
            <a:r>
              <a:rPr lang="de-DE" noProof="0"/>
              <a:t>Click </a:t>
            </a:r>
            <a:r>
              <a:rPr lang="de-DE" noProof="0" err="1"/>
              <a:t>to</a:t>
            </a:r>
            <a:r>
              <a:rPr lang="de-DE" noProof="0"/>
              <a:t> </a:t>
            </a:r>
            <a:r>
              <a:rPr lang="de-DE" noProof="0" err="1"/>
              <a:t>add</a:t>
            </a:r>
            <a:r>
              <a:rPr lang="de-DE" noProof="0"/>
              <a:t> </a:t>
            </a:r>
            <a:r>
              <a:rPr lang="de-DE" noProof="0" err="1"/>
              <a:t>text</a:t>
            </a:r>
            <a:endParaRPr lang="de-DE" noProof="0"/>
          </a:p>
        </p:txBody>
      </p:sp>
      <p:pic>
        <p:nvPicPr>
          <p:cNvPr id="13" name="Logo AXA" descr="\\Mac\AllFiles\Volumes\DOSSIERS EN COURS\17_1098 AXA_Creation_gabarits\elements\png\new_logo_axa_rgb.png"/>
          <p:cNvPicPr>
            <a:picLocks noChangeAspect="1" noChangeArrowheads="1"/>
          </p:cNvPicPr>
          <p:nvPr userDrawn="1"/>
        </p:nvPicPr>
        <p:blipFill>
          <a:blip r:embed="rId3" cstate="print"/>
          <a:srcRect/>
          <a:stretch>
            <a:fillRect/>
          </a:stretch>
        </p:blipFill>
        <p:spPr bwMode="auto">
          <a:xfrm>
            <a:off x="11842062" y="6502970"/>
            <a:ext cx="235972" cy="236063"/>
          </a:xfrm>
          <a:prstGeom prst="rect">
            <a:avLst/>
          </a:prstGeom>
          <a:noFill/>
          <a:ln w="9525">
            <a:noFill/>
            <a:miter lim="800000"/>
            <a:headEnd/>
            <a:tailEnd/>
          </a:ln>
        </p:spPr>
      </p:pic>
      <p:sp>
        <p:nvSpPr>
          <p:cNvPr id="14" name="Espace réservé de la date 2"/>
          <p:cNvSpPr>
            <a:spLocks noGrp="1"/>
          </p:cNvSpPr>
          <p:nvPr>
            <p:ph type="dt" sz="half" idx="10"/>
          </p:nvPr>
        </p:nvSpPr>
        <p:spPr>
          <a:xfrm>
            <a:off x="667005" y="6541947"/>
            <a:ext cx="2954020" cy="233363"/>
          </a:xfrm>
        </p:spPr>
        <p:txBody>
          <a:bodyPr/>
          <a:lstStyle/>
          <a:p>
            <a:endParaRPr lang="de-DE" noProof="0"/>
          </a:p>
        </p:txBody>
      </p:sp>
      <p:sp>
        <p:nvSpPr>
          <p:cNvPr id="15" name="Espace réservé du pied de page 3"/>
          <p:cNvSpPr>
            <a:spLocks noGrp="1"/>
          </p:cNvSpPr>
          <p:nvPr>
            <p:ph type="ftr" sz="quarter" idx="17"/>
          </p:nvPr>
        </p:nvSpPr>
        <p:spPr>
          <a:xfrm>
            <a:off x="4435943" y="6541947"/>
            <a:ext cx="3299883" cy="233363"/>
          </a:xfrm>
        </p:spPr>
        <p:txBody>
          <a:bodyPr/>
          <a:lstStyle/>
          <a:p>
            <a:endParaRPr lang="de-DE" noProof="0"/>
          </a:p>
        </p:txBody>
      </p:sp>
    </p:spTree>
    <p:extLst>
      <p:ext uri="{BB962C8B-B14F-4D97-AF65-F5344CB8AC3E}">
        <p14:creationId xmlns:p14="http://schemas.microsoft.com/office/powerpoint/2010/main" val="73238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94237055"/>
      </p:ext>
    </p:extLst>
  </p:cSld>
  <p:clrMapOvr>
    <a:masterClrMapping/>
  </p:clrMapOvr>
  <p:extLst>
    <p:ext uri="{DCECCB84-F9BA-43D5-87BE-67443E8EF086}">
      <p15:sldGuideLst xmlns:p15="http://schemas.microsoft.com/office/powerpoint/2012/main">
        <p15:guide id="1" orient="horz" pos="2160" userDrawn="1">
          <p15:clr>
            <a:srgbClr val="FBAE40"/>
          </p15:clr>
        </p15:guide>
        <p15:guide id="4" orient="horz" pos="709" userDrawn="1">
          <p15:clr>
            <a:srgbClr val="FBAE40"/>
          </p15:clr>
        </p15:guide>
        <p15:guide id="6" orient="horz" pos="1298" userDrawn="1">
          <p15:clr>
            <a:srgbClr val="FBAE40"/>
          </p15:clr>
        </p15:guide>
        <p15:guide id="10" orient="horz" pos="11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243665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44473282"/>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8188824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87681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8084319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34646763"/>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userDrawn="1">
          <p15:clr>
            <a:srgbClr val="FBAE40"/>
          </p15:clr>
        </p15:guide>
        <p15:guide id="12" orient="horz" pos="411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94838"/>
      </p:ext>
    </p:extLst>
  </p:cSld>
  <p:clrMap bg1="lt1" tx1="dk1" bg2="lt2" tx2="dk2" accent1="accent1" accent2="accent2" accent3="accent3" accent4="accent4" accent5="accent5" accent6="accent6" hlink="hlink" folHlink="folHlink"/>
  <p:sldLayoutIdLst>
    <p:sldLayoutId id="2147483677" r:id="rId1"/>
    <p:sldLayoutId id="2147483660" r:id="rId2"/>
    <p:sldLayoutId id="2147483662" r:id="rId3"/>
    <p:sldLayoutId id="2147483686" r:id="rId4"/>
    <p:sldLayoutId id="2147483684" r:id="rId5"/>
    <p:sldLayoutId id="2147483678" r:id="rId6"/>
    <p:sldLayoutId id="2147483685" r:id="rId7"/>
    <p:sldLayoutId id="2147483689" r:id="rId8"/>
    <p:sldLayoutId id="2147483679" r:id="rId9"/>
    <p:sldLayoutId id="2147483681" r:id="rId10"/>
    <p:sldLayoutId id="2147483680" r:id="rId11"/>
    <p:sldLayoutId id="2147483690" r:id="rId12"/>
    <p:sldLayoutId id="2147483682" r:id="rId13"/>
    <p:sldLayoutId id="2147483691" r:id="rId14"/>
    <p:sldLayoutId id="2147483687" r:id="rId15"/>
    <p:sldLayoutId id="2147483688" r:id="rId16"/>
    <p:sldLayoutId id="2147483692" r:id="rId17"/>
    <p:sldLayoutId id="2147483693" r:id="rId18"/>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userDrawn="1">
          <p15:clr>
            <a:srgbClr val="F26B43"/>
          </p15:clr>
        </p15:guide>
        <p15:guide id="3" pos="302" userDrawn="1">
          <p15:clr>
            <a:srgbClr val="F26B43"/>
          </p15:clr>
        </p15:guide>
        <p15:guide id="25" orient="horz" pos="709" userDrawn="1">
          <p15:clr>
            <a:srgbClr val="F26B43"/>
          </p15:clr>
        </p15:guide>
        <p15:guide id="27" orient="horz" pos="415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087AD9-DC37-425E-93A7-13661181FD92}"/>
              </a:ext>
            </a:extLst>
          </p:cNvPr>
          <p:cNvSpPr>
            <a:spLocks noGrp="1"/>
          </p:cNvSpPr>
          <p:nvPr>
            <p:ph type="title"/>
          </p:nvPr>
        </p:nvSpPr>
        <p:spPr>
          <a:xfrm>
            <a:off x="397776" y="2995957"/>
            <a:ext cx="10793138" cy="1325563"/>
          </a:xfrm>
        </p:spPr>
        <p:txBody>
          <a:bodyPr>
            <a:normAutofit fontScale="90000"/>
          </a:bodyPr>
          <a:lstStyle/>
          <a:p>
            <a:r>
              <a:rPr lang="de-DE" sz="4800" dirty="0"/>
              <a:t>Webinar </a:t>
            </a:r>
            <a:br>
              <a:rPr lang="de-DE" sz="4800" dirty="0"/>
            </a:br>
            <a:r>
              <a:rPr lang="de-DE" sz="4800" dirty="0"/>
              <a:t>„Neues aus dem Bereich Vorsorge“</a:t>
            </a:r>
            <a:br>
              <a:rPr lang="de-DE" sz="4800" dirty="0"/>
            </a:br>
            <a:br>
              <a:rPr lang="de-DE" sz="4800" dirty="0"/>
            </a:br>
            <a:r>
              <a:rPr lang="de-DE" sz="4800" dirty="0"/>
              <a:t>7.März 2024 </a:t>
            </a:r>
          </a:p>
        </p:txBody>
      </p:sp>
    </p:spTree>
    <p:extLst>
      <p:ext uri="{BB962C8B-B14F-4D97-AF65-F5344CB8AC3E}">
        <p14:creationId xmlns:p14="http://schemas.microsoft.com/office/powerpoint/2010/main" val="2739494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84AFD5F-D5EF-C823-5168-ABD334894A2F}"/>
              </a:ext>
            </a:extLst>
          </p:cNvPr>
          <p:cNvSpPr>
            <a:spLocks noGrp="1"/>
          </p:cNvSpPr>
          <p:nvPr>
            <p:ph type="dt" sz="half" idx="10"/>
          </p:nvPr>
        </p:nvSpPr>
        <p:spPr/>
        <p:txBody>
          <a:bodyPr/>
          <a:lstStyle/>
          <a:p>
            <a:r>
              <a:rPr lang="de-DE" sz="1067" dirty="0">
                <a:latin typeface="Calibri" panose="020F0502020204030204" pitchFamily="34" charset="0"/>
                <a:cs typeface="Calibri" panose="020F0502020204030204" pitchFamily="34" charset="0"/>
              </a:rPr>
              <a:t>Krankengeld easy</a:t>
            </a:r>
          </a:p>
        </p:txBody>
      </p:sp>
      <p:sp>
        <p:nvSpPr>
          <p:cNvPr id="3" name="Titel 2">
            <a:extLst>
              <a:ext uri="{FF2B5EF4-FFF2-40B4-BE49-F238E27FC236}">
                <a16:creationId xmlns:a16="http://schemas.microsoft.com/office/drawing/2014/main" id="{D373858E-D715-B814-7B08-13CDA809C7BE}"/>
              </a:ext>
            </a:extLst>
          </p:cNvPr>
          <p:cNvSpPr>
            <a:spLocks noGrp="1"/>
          </p:cNvSpPr>
          <p:nvPr>
            <p:ph type="title"/>
          </p:nvPr>
        </p:nvSpPr>
        <p:spPr/>
        <p:txBody>
          <a:bodyPr/>
          <a:lstStyle/>
          <a:p>
            <a:r>
              <a:rPr lang="de-DE" dirty="0">
                <a:latin typeface="Calibri" panose="020F0502020204030204" pitchFamily="34" charset="0"/>
                <a:cs typeface="Calibri" panose="020F0502020204030204" pitchFamily="34" charset="0"/>
              </a:rPr>
              <a:t>Krankengeld </a:t>
            </a:r>
            <a:r>
              <a:rPr lang="de-DE" sz="2667" dirty="0">
                <a:latin typeface="Calibri" panose="020F0502020204030204" pitchFamily="34" charset="0"/>
                <a:cs typeface="Calibri" panose="020F0502020204030204" pitchFamily="34" charset="0"/>
              </a:rPr>
              <a:t>easy</a:t>
            </a:r>
            <a:r>
              <a:rPr lang="de-DE" dirty="0">
                <a:latin typeface="Calibri" panose="020F0502020204030204" pitchFamily="34" charset="0"/>
                <a:cs typeface="Calibri" panose="020F0502020204030204" pitchFamily="34" charset="0"/>
              </a:rPr>
              <a:t>…</a:t>
            </a:r>
          </a:p>
        </p:txBody>
      </p:sp>
      <p:sp>
        <p:nvSpPr>
          <p:cNvPr id="4" name="Textplatzhalter 3">
            <a:extLst>
              <a:ext uri="{FF2B5EF4-FFF2-40B4-BE49-F238E27FC236}">
                <a16:creationId xmlns:a16="http://schemas.microsoft.com/office/drawing/2014/main" id="{EB694762-91D5-6897-19CC-5E9C0E60B3AF}"/>
              </a:ext>
            </a:extLst>
          </p:cNvPr>
          <p:cNvSpPr>
            <a:spLocks noGrp="1"/>
          </p:cNvSpPr>
          <p:nvPr>
            <p:ph type="body" sz="quarter" idx="12"/>
          </p:nvPr>
        </p:nvSpPr>
        <p:spPr/>
        <p:txBody>
          <a:bodyPr/>
          <a:lstStyle/>
          <a:p>
            <a:r>
              <a:rPr lang="de-DE" b="1" dirty="0">
                <a:latin typeface="Calibri" panose="020F0502020204030204" pitchFamily="34" charset="0"/>
                <a:cs typeface="Calibri" panose="020F0502020204030204" pitchFamily="34" charset="0"/>
              </a:rPr>
              <a:t>…lehnt sich an GKV und deren Krankengeld an, auch wenn das Kind krank ist</a:t>
            </a:r>
          </a:p>
        </p:txBody>
      </p:sp>
      <p:grpSp>
        <p:nvGrpSpPr>
          <p:cNvPr id="77" name="Gruppieren 76">
            <a:extLst>
              <a:ext uri="{FF2B5EF4-FFF2-40B4-BE49-F238E27FC236}">
                <a16:creationId xmlns:a16="http://schemas.microsoft.com/office/drawing/2014/main" id="{B14EE2D9-39A2-0749-B9A8-232046EA1850}"/>
              </a:ext>
            </a:extLst>
          </p:cNvPr>
          <p:cNvGrpSpPr/>
          <p:nvPr/>
        </p:nvGrpSpPr>
        <p:grpSpPr>
          <a:xfrm>
            <a:off x="1" y="1295399"/>
            <a:ext cx="12230561" cy="5155276"/>
            <a:chOff x="0" y="971549"/>
            <a:chExt cx="9172921" cy="3866457"/>
          </a:xfrm>
        </p:grpSpPr>
        <p:sp>
          <p:nvSpPr>
            <p:cNvPr id="5" name="Rechteck 4">
              <a:extLst>
                <a:ext uri="{FF2B5EF4-FFF2-40B4-BE49-F238E27FC236}">
                  <a16:creationId xmlns:a16="http://schemas.microsoft.com/office/drawing/2014/main" id="{373593D2-FA55-CFA7-5AE0-D2BCB02304A5}"/>
                </a:ext>
              </a:extLst>
            </p:cNvPr>
            <p:cNvSpPr/>
            <p:nvPr/>
          </p:nvSpPr>
          <p:spPr>
            <a:xfrm>
              <a:off x="2046197" y="971550"/>
              <a:ext cx="7097803" cy="3866456"/>
            </a:xfrm>
            <a:prstGeom prst="rect">
              <a:avLst/>
            </a:prstGeom>
            <a:solidFill>
              <a:srgbClr val="E1F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2400">
                <a:solidFill>
                  <a:prstClr val="white"/>
                </a:solidFill>
                <a:latin typeface="Calibri" panose="020F0502020204030204" pitchFamily="34" charset="0"/>
              </a:endParaRPr>
            </a:p>
          </p:txBody>
        </p:sp>
        <p:grpSp>
          <p:nvGrpSpPr>
            <p:cNvPr id="69" name="Gruppieren 68">
              <a:extLst>
                <a:ext uri="{FF2B5EF4-FFF2-40B4-BE49-F238E27FC236}">
                  <a16:creationId xmlns:a16="http://schemas.microsoft.com/office/drawing/2014/main" id="{139EAC4E-43F0-3BB9-B4EF-90AA99660881}"/>
                </a:ext>
              </a:extLst>
            </p:cNvPr>
            <p:cNvGrpSpPr/>
            <p:nvPr/>
          </p:nvGrpSpPr>
          <p:grpSpPr>
            <a:xfrm>
              <a:off x="0" y="971549"/>
              <a:ext cx="2046197" cy="3866457"/>
              <a:chOff x="0" y="971549"/>
              <a:chExt cx="2046197" cy="3866457"/>
            </a:xfrm>
          </p:grpSpPr>
          <p:sp>
            <p:nvSpPr>
              <p:cNvPr id="6" name="Rechteck 5">
                <a:extLst>
                  <a:ext uri="{FF2B5EF4-FFF2-40B4-BE49-F238E27FC236}">
                    <a16:creationId xmlns:a16="http://schemas.microsoft.com/office/drawing/2014/main" id="{797A3BEC-F6C4-E646-864D-5B76ECED6B97}"/>
                  </a:ext>
                </a:extLst>
              </p:cNvPr>
              <p:cNvSpPr/>
              <p:nvPr/>
            </p:nvSpPr>
            <p:spPr>
              <a:xfrm>
                <a:off x="0" y="971549"/>
                <a:ext cx="2046197" cy="3866457"/>
              </a:xfrm>
              <a:prstGeom prst="rect">
                <a:avLst/>
              </a:prstGeom>
              <a:solidFill>
                <a:srgbClr val="9FD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1867">
                  <a:solidFill>
                    <a:prstClr val="white"/>
                  </a:solidFill>
                  <a:latin typeface="Calibri" panose="020F0502020204030204" pitchFamily="34" charset="0"/>
                </a:endParaRPr>
              </a:p>
            </p:txBody>
          </p:sp>
          <p:grpSp>
            <p:nvGrpSpPr>
              <p:cNvPr id="64" name="Gruppieren 63">
                <a:extLst>
                  <a:ext uri="{FF2B5EF4-FFF2-40B4-BE49-F238E27FC236}">
                    <a16:creationId xmlns:a16="http://schemas.microsoft.com/office/drawing/2014/main" id="{89DFDB55-6193-C33A-22AE-960810ECA7D3}"/>
                  </a:ext>
                </a:extLst>
              </p:cNvPr>
              <p:cNvGrpSpPr/>
              <p:nvPr/>
            </p:nvGrpSpPr>
            <p:grpSpPr>
              <a:xfrm>
                <a:off x="160616" y="1191859"/>
                <a:ext cx="1630902" cy="3379936"/>
                <a:chOff x="434937" y="1191859"/>
                <a:chExt cx="1630902" cy="3379936"/>
              </a:xfrm>
            </p:grpSpPr>
            <p:sp>
              <p:nvSpPr>
                <p:cNvPr id="12" name="Rechteck: abgerundete Ecken 11">
                  <a:extLst>
                    <a:ext uri="{FF2B5EF4-FFF2-40B4-BE49-F238E27FC236}">
                      <a16:creationId xmlns:a16="http://schemas.microsoft.com/office/drawing/2014/main" id="{B6F705D3-747D-1AE7-C12B-FD292FBD7F1A}"/>
                    </a:ext>
                  </a:extLst>
                </p:cNvPr>
                <p:cNvSpPr/>
                <p:nvPr/>
              </p:nvSpPr>
              <p:spPr>
                <a:xfrm>
                  <a:off x="465326" y="3588317"/>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Calibri" panose="020F0502020204030204" pitchFamily="34" charset="0"/>
                      <a:cs typeface="Calibri" panose="020F0502020204030204" pitchFamily="34" charset="0"/>
                    </a:rPr>
                    <a:t>+ weitere </a:t>
                  </a:r>
                  <a:br>
                    <a:rPr lang="de-DE" sz="1600" dirty="0">
                      <a:latin typeface="Calibri" panose="020F0502020204030204" pitchFamily="34" charset="0"/>
                      <a:cs typeface="Calibri" panose="020F0502020204030204" pitchFamily="34" charset="0"/>
                    </a:rPr>
                  </a:br>
                  <a:r>
                    <a:rPr lang="de-DE" sz="1600" dirty="0">
                      <a:latin typeface="Calibri" panose="020F0502020204030204" pitchFamily="34" charset="0"/>
                      <a:cs typeface="Calibri" panose="020F0502020204030204" pitchFamily="34" charset="0"/>
                    </a:rPr>
                    <a:t>Aspekte eines einfachen Angebotes</a:t>
                  </a:r>
                </a:p>
              </p:txBody>
            </p:sp>
            <p:sp>
              <p:nvSpPr>
                <p:cNvPr id="13" name="Rechteck: abgerundete Ecken 12">
                  <a:extLst>
                    <a:ext uri="{FF2B5EF4-FFF2-40B4-BE49-F238E27FC236}">
                      <a16:creationId xmlns:a16="http://schemas.microsoft.com/office/drawing/2014/main" id="{6BECBDB9-860A-5990-2B43-0149F3E555B9}"/>
                    </a:ext>
                  </a:extLst>
                </p:cNvPr>
                <p:cNvSpPr/>
                <p:nvPr/>
              </p:nvSpPr>
              <p:spPr>
                <a:xfrm>
                  <a:off x="484253" y="1191859"/>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67" b="1" dirty="0">
                      <a:latin typeface="Calibri" panose="020F0502020204030204" pitchFamily="34" charset="0"/>
                      <a:cs typeface="Calibri" panose="020F0502020204030204" pitchFamily="34" charset="0"/>
                    </a:rPr>
                    <a:t>…lehnt sich an die GKV an</a:t>
                  </a:r>
                </a:p>
              </p:txBody>
            </p:sp>
            <p:sp>
              <p:nvSpPr>
                <p:cNvPr id="14" name="Rechteck: abgerundete Ecken 13">
                  <a:extLst>
                    <a:ext uri="{FF2B5EF4-FFF2-40B4-BE49-F238E27FC236}">
                      <a16:creationId xmlns:a16="http://schemas.microsoft.com/office/drawing/2014/main" id="{8E4F342E-281F-C8B4-31AB-66FD79541B42}"/>
                    </a:ext>
                  </a:extLst>
                </p:cNvPr>
                <p:cNvSpPr/>
                <p:nvPr/>
              </p:nvSpPr>
              <p:spPr>
                <a:xfrm>
                  <a:off x="434937" y="2422574"/>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Calibri" panose="020F0502020204030204" pitchFamily="34" charset="0"/>
                      <a:cs typeface="Calibri" panose="020F0502020204030204" pitchFamily="34" charset="0"/>
                    </a:rPr>
                    <a:t>…ist einfach abzuschließen</a:t>
                  </a:r>
                </a:p>
              </p:txBody>
            </p:sp>
          </p:grpSp>
        </p:grpSp>
        <p:grpSp>
          <p:nvGrpSpPr>
            <p:cNvPr id="31" name="Gruppieren 30">
              <a:extLst>
                <a:ext uri="{FF2B5EF4-FFF2-40B4-BE49-F238E27FC236}">
                  <a16:creationId xmlns:a16="http://schemas.microsoft.com/office/drawing/2014/main" id="{4B008695-C047-9310-1C4A-AE87906DECF0}"/>
                </a:ext>
              </a:extLst>
            </p:cNvPr>
            <p:cNvGrpSpPr/>
            <p:nvPr/>
          </p:nvGrpSpPr>
          <p:grpSpPr>
            <a:xfrm>
              <a:off x="2118822" y="1199776"/>
              <a:ext cx="1806448" cy="3384882"/>
              <a:chOff x="2459650" y="1199776"/>
              <a:chExt cx="1806448" cy="3384882"/>
            </a:xfrm>
          </p:grpSpPr>
          <p:pic>
            <p:nvPicPr>
              <p:cNvPr id="10" name="Grafik 9">
                <a:extLst>
                  <a:ext uri="{FF2B5EF4-FFF2-40B4-BE49-F238E27FC236}">
                    <a16:creationId xmlns:a16="http://schemas.microsoft.com/office/drawing/2014/main" id="{660395C9-C08F-8D27-DC2F-A953E8CA1E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59650" y="3542546"/>
                <a:ext cx="1805933" cy="1042112"/>
              </a:xfrm>
              <a:prstGeom prst="rect">
                <a:avLst/>
              </a:prstGeom>
            </p:spPr>
          </p:pic>
          <p:pic>
            <p:nvPicPr>
              <p:cNvPr id="23" name="Grafik 22">
                <a:extLst>
                  <a:ext uri="{FF2B5EF4-FFF2-40B4-BE49-F238E27FC236}">
                    <a16:creationId xmlns:a16="http://schemas.microsoft.com/office/drawing/2014/main" id="{CA0B9A12-70DF-CD24-421F-C9B6A2CDAB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63994" y="1199776"/>
                <a:ext cx="1087802" cy="1643527"/>
              </a:xfrm>
              <a:prstGeom prst="rect">
                <a:avLst/>
              </a:prstGeom>
            </p:spPr>
          </p:pic>
          <p:pic>
            <p:nvPicPr>
              <p:cNvPr id="24" name="Grafik 23">
                <a:extLst>
                  <a:ext uri="{FF2B5EF4-FFF2-40B4-BE49-F238E27FC236}">
                    <a16:creationId xmlns:a16="http://schemas.microsoft.com/office/drawing/2014/main" id="{F30D91EB-A439-2F8E-949A-2EA70B9BD4C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745269">
                <a:off x="3364328" y="3202906"/>
                <a:ext cx="901769" cy="542784"/>
              </a:xfrm>
              <a:prstGeom prst="rect">
                <a:avLst/>
              </a:prstGeom>
            </p:spPr>
          </p:pic>
          <p:pic>
            <p:nvPicPr>
              <p:cNvPr id="26" name="Grafik 25">
                <a:extLst>
                  <a:ext uri="{FF2B5EF4-FFF2-40B4-BE49-F238E27FC236}">
                    <a16:creationId xmlns:a16="http://schemas.microsoft.com/office/drawing/2014/main" id="{491C218D-8661-35F1-8058-2577C33987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745269">
                <a:off x="3364329" y="1857382"/>
                <a:ext cx="901769" cy="542784"/>
              </a:xfrm>
              <a:prstGeom prst="rect">
                <a:avLst/>
              </a:prstGeom>
            </p:spPr>
          </p:pic>
        </p:grpSp>
        <p:sp>
          <p:nvSpPr>
            <p:cNvPr id="29" name="Textfeld 28">
              <a:extLst>
                <a:ext uri="{FF2B5EF4-FFF2-40B4-BE49-F238E27FC236}">
                  <a16:creationId xmlns:a16="http://schemas.microsoft.com/office/drawing/2014/main" id="{AA042AC7-FB8D-9FB7-6283-0A705AA410B8}"/>
                </a:ext>
              </a:extLst>
            </p:cNvPr>
            <p:cNvSpPr txBox="1"/>
            <p:nvPr/>
          </p:nvSpPr>
          <p:spPr bwMode="auto">
            <a:xfrm>
              <a:off x="4005693" y="1081573"/>
              <a:ext cx="5167228" cy="368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de-DE" sz="1733" dirty="0">
                  <a:solidFill>
                    <a:srgbClr val="002060"/>
                  </a:solidFill>
                  <a:cs typeface="Calibri" panose="020F0502020204030204" pitchFamily="34" charset="0"/>
                </a:rPr>
                <a:t>KG easy orientiert sich am Grundschutz der gesetzlich versicherten </a:t>
              </a:r>
              <a:r>
                <a:rPr lang="de-DE" sz="1733" dirty="0" err="1">
                  <a:solidFill>
                    <a:srgbClr val="002060"/>
                  </a:solidFill>
                  <a:cs typeface="Calibri" panose="020F0502020204030204" pitchFamily="34" charset="0"/>
                </a:rPr>
                <a:t>Arbeitnehmer:innen</a:t>
              </a:r>
              <a:r>
                <a:rPr lang="de-DE" sz="1733" dirty="0">
                  <a:solidFill>
                    <a:srgbClr val="002060"/>
                  </a:solidFill>
                  <a:cs typeface="Calibri" panose="020F0502020204030204" pitchFamily="34" charset="0"/>
                </a:rPr>
                <a:t>: somit keine andere Festlegung, ab wann geleistet wird oder nicht. Ist jemand arbeitsunfähig und die Kasse zahlt, zahlen wir auch…</a:t>
              </a:r>
            </a:p>
            <a:p>
              <a:pPr eaLnBrk="1" hangingPunct="1"/>
              <a:endParaRPr lang="de-DE" sz="1067" dirty="0">
                <a:solidFill>
                  <a:srgbClr val="002060"/>
                </a:solidFill>
                <a:cs typeface="Calibri" panose="020F0502020204030204" pitchFamily="34" charset="0"/>
              </a:endParaRPr>
            </a:p>
            <a:p>
              <a:pPr eaLnBrk="1" hangingPunct="1"/>
              <a:r>
                <a:rPr lang="de-DE" sz="1733" dirty="0">
                  <a:solidFill>
                    <a:srgbClr val="002060"/>
                  </a:solidFill>
                  <a:cs typeface="Calibri" panose="020F0502020204030204" pitchFamily="34" charset="0"/>
                </a:rPr>
                <a:t>... sobald die Firma die Lohnfortzahlung beendet – i.d.R. nach 42 Tagen</a:t>
              </a:r>
            </a:p>
            <a:p>
              <a:pPr eaLnBrk="1" hangingPunct="1"/>
              <a:endParaRPr lang="de-DE" sz="1067" dirty="0">
                <a:solidFill>
                  <a:srgbClr val="002060"/>
                </a:solidFill>
                <a:cs typeface="Calibri" panose="020F0502020204030204" pitchFamily="34" charset="0"/>
              </a:endParaRPr>
            </a:p>
            <a:p>
              <a:pPr eaLnBrk="1" hangingPunct="1"/>
              <a:r>
                <a:rPr lang="de-DE" sz="1733" dirty="0">
                  <a:solidFill>
                    <a:srgbClr val="002060"/>
                  </a:solidFill>
                  <a:cs typeface="Calibri" panose="020F0502020204030204" pitchFamily="34" charset="0"/>
                </a:rPr>
                <a:t>... es spielt keine Rolle, ob irgendeine Kranken-/Lebensversicherung eine Berufsunfähigkeit feststellt. So lange die GKV leistet, leisten wir auch</a:t>
              </a:r>
            </a:p>
            <a:p>
              <a:pPr eaLnBrk="1" hangingPunct="1"/>
              <a:endParaRPr lang="de-DE" sz="1067" dirty="0">
                <a:solidFill>
                  <a:srgbClr val="002060"/>
                </a:solidFill>
                <a:cs typeface="Calibri" panose="020F0502020204030204" pitchFamily="34" charset="0"/>
              </a:endParaRPr>
            </a:p>
            <a:p>
              <a:pPr eaLnBrk="1" hangingPunct="1"/>
              <a:r>
                <a:rPr lang="de-DE" sz="1733" dirty="0">
                  <a:solidFill>
                    <a:srgbClr val="002060"/>
                  </a:solidFill>
                  <a:cs typeface="Calibri" panose="020F0502020204030204" pitchFamily="34" charset="0"/>
                </a:rPr>
                <a:t>… bis zu 72 Wochen - wegen ein und derselben Krankheit.</a:t>
              </a:r>
            </a:p>
            <a:p>
              <a:pPr eaLnBrk="1" hangingPunct="1"/>
              <a:endParaRPr lang="de-DE" sz="2400" dirty="0">
                <a:solidFill>
                  <a:srgbClr val="002060"/>
                </a:solidFill>
                <a:cs typeface="Calibri" panose="020F0502020204030204" pitchFamily="34" charset="0"/>
              </a:endParaRPr>
            </a:p>
            <a:p>
              <a:pPr eaLnBrk="1" hangingPunct="1"/>
              <a:r>
                <a:rPr lang="de-DE" sz="1733" dirty="0">
                  <a:solidFill>
                    <a:srgbClr val="002060"/>
                  </a:solidFill>
                  <a:cs typeface="Calibri" panose="020F0502020204030204" pitchFamily="34" charset="0"/>
                </a:rPr>
                <a:t>KG easy orientiert sich am Grundschutz…  </a:t>
              </a:r>
              <a:br>
                <a:rPr lang="de-DE" sz="1733" dirty="0">
                  <a:solidFill>
                    <a:srgbClr val="002060"/>
                  </a:solidFill>
                  <a:cs typeface="Calibri" panose="020F0502020204030204" pitchFamily="34" charset="0"/>
                </a:rPr>
              </a:br>
              <a:r>
                <a:rPr lang="de-DE" sz="1733" dirty="0">
                  <a:solidFill>
                    <a:srgbClr val="002060"/>
                  </a:solidFill>
                  <a:cs typeface="Calibri" panose="020F0502020204030204" pitchFamily="34" charset="0"/>
                </a:rPr>
                <a:t>... a</a:t>
              </a:r>
              <a:r>
                <a:rPr lang="de-DE" sz="1733" dirty="0" err="1">
                  <a:solidFill>
                    <a:srgbClr val="002060"/>
                  </a:solidFill>
                  <a:cs typeface="Calibri" panose="020F0502020204030204" pitchFamily="34" charset="0"/>
                </a:rPr>
                <a:t>uch</a:t>
              </a:r>
              <a:r>
                <a:rPr lang="de-DE" sz="1733" dirty="0">
                  <a:solidFill>
                    <a:srgbClr val="002060"/>
                  </a:solidFill>
                  <a:cs typeface="Calibri" panose="020F0502020204030204" pitchFamily="34" charset="0"/>
                </a:rPr>
                <a:t> wenn man wegen dem kranken Kind nicht arbeiten kann.</a:t>
              </a:r>
            </a:p>
            <a:p>
              <a:pPr eaLnBrk="1" hangingPunct="1"/>
              <a:endParaRPr lang="de-DE" sz="1067" dirty="0">
                <a:solidFill>
                  <a:srgbClr val="002060"/>
                </a:solidFill>
                <a:cs typeface="Calibri" panose="020F0502020204030204" pitchFamily="34" charset="0"/>
              </a:endParaRPr>
            </a:p>
            <a:p>
              <a:pPr eaLnBrk="1" hangingPunct="1"/>
              <a:r>
                <a:rPr lang="de-DE" sz="1733" dirty="0">
                  <a:solidFill>
                    <a:srgbClr val="002060"/>
                  </a:solidFill>
                  <a:cs typeface="Calibri" panose="020F0502020204030204" pitchFamily="34" charset="0"/>
                </a:rPr>
                <a:t>GKV zahlt Krankengeld für Elternteil bis 10 Tage (max. 25 Tage/ Jahr).</a:t>
              </a:r>
            </a:p>
            <a:p>
              <a:pPr eaLnBrk="1" hangingPunct="1"/>
              <a:endParaRPr lang="de-DE" sz="1067" dirty="0">
                <a:solidFill>
                  <a:srgbClr val="002060"/>
                </a:solidFill>
                <a:cs typeface="Calibri" panose="020F0502020204030204" pitchFamily="34" charset="0"/>
              </a:endParaRPr>
            </a:p>
            <a:p>
              <a:pPr eaLnBrk="1" hangingPunct="1"/>
              <a:r>
                <a:rPr lang="de-DE" sz="1733" dirty="0">
                  <a:solidFill>
                    <a:srgbClr val="002060"/>
                  </a:solidFill>
                  <a:cs typeface="Calibri" panose="020F0502020204030204" pitchFamily="34" charset="0"/>
                </a:rPr>
                <a:t>Anspruch besteht hier ohne Karenzzeit.</a:t>
              </a:r>
            </a:p>
            <a:p>
              <a:pPr eaLnBrk="1" hangingPunct="1"/>
              <a:endParaRPr lang="de-DE" sz="1067" dirty="0">
                <a:solidFill>
                  <a:srgbClr val="002060"/>
                </a:solidFill>
                <a:cs typeface="Calibri" panose="020F0502020204030204" pitchFamily="34" charset="0"/>
              </a:endParaRPr>
            </a:p>
            <a:p>
              <a:pPr eaLnBrk="1" hangingPunct="1"/>
              <a:r>
                <a:rPr lang="de-DE" sz="1733" dirty="0">
                  <a:solidFill>
                    <a:srgbClr val="002060"/>
                  </a:solidFill>
                  <a:cs typeface="Calibri" panose="020F0502020204030204" pitchFamily="34" charset="0"/>
                </a:rPr>
                <a:t>Kinder-Krankengeld zahlen nur zwei weitere Anbieter am Markt.</a:t>
              </a:r>
            </a:p>
          </p:txBody>
        </p:sp>
      </p:grpSp>
      <p:grpSp>
        <p:nvGrpSpPr>
          <p:cNvPr id="72" name="Gruppieren 71">
            <a:extLst>
              <a:ext uri="{FF2B5EF4-FFF2-40B4-BE49-F238E27FC236}">
                <a16:creationId xmlns:a16="http://schemas.microsoft.com/office/drawing/2014/main" id="{9B7E1BCA-660F-33FC-2866-B5DC6F1E03F6}"/>
              </a:ext>
            </a:extLst>
          </p:cNvPr>
          <p:cNvGrpSpPr/>
          <p:nvPr/>
        </p:nvGrpSpPr>
        <p:grpSpPr>
          <a:xfrm>
            <a:off x="10744095" y="16143"/>
            <a:ext cx="1303992" cy="1583559"/>
            <a:chOff x="7997839" y="3432"/>
            <a:chExt cx="977994" cy="1187669"/>
          </a:xfrm>
        </p:grpSpPr>
        <p:pic>
          <p:nvPicPr>
            <p:cNvPr id="73" name="Grafik 72" descr="Ein Bild, das Baum, draußen, Gras, Sport enthält.&#10;&#10;Automatisch generierte Beschreibung">
              <a:extLst>
                <a:ext uri="{FF2B5EF4-FFF2-40B4-BE49-F238E27FC236}">
                  <a16:creationId xmlns:a16="http://schemas.microsoft.com/office/drawing/2014/main" id="{F4655EAA-D0B5-C9C3-BB80-B9973F80C3E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943791">
              <a:off x="8274504" y="250186"/>
              <a:ext cx="582004" cy="582004"/>
            </a:xfrm>
            <a:prstGeom prst="rect">
              <a:avLst/>
            </a:prstGeom>
          </p:spPr>
        </p:pic>
        <p:pic>
          <p:nvPicPr>
            <p:cNvPr id="75" name="Picture 6" descr="Polaroid Bild Rahmen - Kostenloses Bild auf Pixabay">
              <a:extLst>
                <a:ext uri="{FF2B5EF4-FFF2-40B4-BE49-F238E27FC236}">
                  <a16:creationId xmlns:a16="http://schemas.microsoft.com/office/drawing/2014/main" id="{50618E97-EEE0-408F-7111-1704927180EB}"/>
                </a:ext>
              </a:extLst>
            </p:cNvPr>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rot="708536">
              <a:off x="7997839" y="3432"/>
              <a:ext cx="977994" cy="1187669"/>
            </a:xfrm>
            <a:prstGeom prst="rect">
              <a:avLst/>
            </a:prstGeom>
            <a:noFill/>
            <a:extLst>
              <a:ext uri="{909E8E84-426E-40DD-AFC4-6F175D3DCCD1}">
                <a14:hiddenFill xmlns:a14="http://schemas.microsoft.com/office/drawing/2010/main">
                  <a:solidFill>
                    <a:srgbClr val="FFFFFF"/>
                  </a:solidFill>
                </a14:hiddenFill>
              </a:ext>
            </a:extLst>
          </p:spPr>
        </p:pic>
        <p:sp>
          <p:nvSpPr>
            <p:cNvPr id="76" name="Textfeld 75">
              <a:extLst>
                <a:ext uri="{FF2B5EF4-FFF2-40B4-BE49-F238E27FC236}">
                  <a16:creationId xmlns:a16="http://schemas.microsoft.com/office/drawing/2014/main" id="{23013A63-A567-B20B-CD81-82263190BE70}"/>
                </a:ext>
              </a:extLst>
            </p:cNvPr>
            <p:cNvSpPr txBox="1"/>
            <p:nvPr/>
          </p:nvSpPr>
          <p:spPr bwMode="auto">
            <a:xfrm rot="972221">
              <a:off x="8164717" y="833434"/>
              <a:ext cx="618531"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eaLnBrk="1" hangingPunct="1"/>
              <a:r>
                <a:rPr lang="de-DE" sz="933" b="1">
                  <a:latin typeface="Segoe Print" panose="02000600000000000000" pitchFamily="2" charset="0"/>
                  <a:cs typeface="Arial" pitchFamily="34" charset="0"/>
                </a:rPr>
                <a:t>Sorgenfrei</a:t>
              </a:r>
            </a:p>
          </p:txBody>
        </p:sp>
      </p:grpSp>
    </p:spTree>
    <p:extLst>
      <p:ext uri="{BB962C8B-B14F-4D97-AF65-F5344CB8AC3E}">
        <p14:creationId xmlns:p14="http://schemas.microsoft.com/office/powerpoint/2010/main" val="2472037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84AFD5F-D5EF-C823-5168-ABD334894A2F}"/>
              </a:ext>
            </a:extLst>
          </p:cNvPr>
          <p:cNvSpPr>
            <a:spLocks noGrp="1"/>
          </p:cNvSpPr>
          <p:nvPr>
            <p:ph type="dt" sz="half" idx="10"/>
          </p:nvPr>
        </p:nvSpPr>
        <p:spPr/>
        <p:txBody>
          <a:bodyPr/>
          <a:lstStyle/>
          <a:p>
            <a:r>
              <a:rPr lang="de-DE" noProof="0" dirty="0">
                <a:latin typeface="Calibri" panose="020F0502020204030204" pitchFamily="34" charset="0"/>
                <a:cs typeface="Calibri" panose="020F0502020204030204" pitchFamily="34" charset="0"/>
              </a:rPr>
              <a:t>Krankengeld easy</a:t>
            </a:r>
          </a:p>
        </p:txBody>
      </p:sp>
      <p:sp>
        <p:nvSpPr>
          <p:cNvPr id="3" name="Titel 2">
            <a:extLst>
              <a:ext uri="{FF2B5EF4-FFF2-40B4-BE49-F238E27FC236}">
                <a16:creationId xmlns:a16="http://schemas.microsoft.com/office/drawing/2014/main" id="{D373858E-D715-B814-7B08-13CDA809C7BE}"/>
              </a:ext>
            </a:extLst>
          </p:cNvPr>
          <p:cNvSpPr>
            <a:spLocks noGrp="1"/>
          </p:cNvSpPr>
          <p:nvPr>
            <p:ph type="title"/>
          </p:nvPr>
        </p:nvSpPr>
        <p:spPr/>
        <p:txBody>
          <a:bodyPr/>
          <a:lstStyle/>
          <a:p>
            <a:r>
              <a:rPr lang="de-DE" dirty="0">
                <a:latin typeface="Calibri" panose="020F0502020204030204" pitchFamily="34" charset="0"/>
                <a:cs typeface="Calibri" panose="020F0502020204030204" pitchFamily="34" charset="0"/>
              </a:rPr>
              <a:t>Krankengeld </a:t>
            </a:r>
            <a:r>
              <a:rPr lang="de-DE" sz="2667" dirty="0">
                <a:latin typeface="Calibri" panose="020F0502020204030204" pitchFamily="34" charset="0"/>
                <a:cs typeface="Calibri" panose="020F0502020204030204" pitchFamily="34" charset="0"/>
              </a:rPr>
              <a:t>easy</a:t>
            </a:r>
            <a:r>
              <a:rPr lang="de-DE" dirty="0">
                <a:latin typeface="Calibri" panose="020F0502020204030204" pitchFamily="34" charset="0"/>
                <a:cs typeface="Calibri" panose="020F0502020204030204" pitchFamily="34" charset="0"/>
              </a:rPr>
              <a:t>…</a:t>
            </a:r>
          </a:p>
        </p:txBody>
      </p:sp>
      <p:sp>
        <p:nvSpPr>
          <p:cNvPr id="4" name="Textplatzhalter 3">
            <a:extLst>
              <a:ext uri="{FF2B5EF4-FFF2-40B4-BE49-F238E27FC236}">
                <a16:creationId xmlns:a16="http://schemas.microsoft.com/office/drawing/2014/main" id="{EB694762-91D5-6897-19CC-5E9C0E60B3AF}"/>
              </a:ext>
            </a:extLst>
          </p:cNvPr>
          <p:cNvSpPr>
            <a:spLocks noGrp="1"/>
          </p:cNvSpPr>
          <p:nvPr>
            <p:ph type="body" sz="quarter" idx="12"/>
          </p:nvPr>
        </p:nvSpPr>
        <p:spPr/>
        <p:txBody>
          <a:bodyPr/>
          <a:lstStyle/>
          <a:p>
            <a:r>
              <a:rPr lang="de-DE" b="1" dirty="0">
                <a:latin typeface="Calibri" panose="020F0502020204030204" pitchFamily="34" charset="0"/>
                <a:cs typeface="Calibri" panose="020F0502020204030204" pitchFamily="34" charset="0"/>
              </a:rPr>
              <a:t>…ist einfach abzuschließen</a:t>
            </a:r>
          </a:p>
        </p:txBody>
      </p:sp>
      <p:grpSp>
        <p:nvGrpSpPr>
          <p:cNvPr id="14" name="Gruppieren 13">
            <a:extLst>
              <a:ext uri="{FF2B5EF4-FFF2-40B4-BE49-F238E27FC236}">
                <a16:creationId xmlns:a16="http://schemas.microsoft.com/office/drawing/2014/main" id="{71D43047-2CDA-E237-8647-FDB03265F415}"/>
              </a:ext>
            </a:extLst>
          </p:cNvPr>
          <p:cNvGrpSpPr/>
          <p:nvPr/>
        </p:nvGrpSpPr>
        <p:grpSpPr>
          <a:xfrm>
            <a:off x="0" y="1295400"/>
            <a:ext cx="12192000" cy="5069541"/>
            <a:chOff x="0" y="971550"/>
            <a:chExt cx="9144000" cy="3802156"/>
          </a:xfrm>
        </p:grpSpPr>
        <p:sp>
          <p:nvSpPr>
            <p:cNvPr id="20" name="Rechteck 19">
              <a:extLst>
                <a:ext uri="{FF2B5EF4-FFF2-40B4-BE49-F238E27FC236}">
                  <a16:creationId xmlns:a16="http://schemas.microsoft.com/office/drawing/2014/main" id="{7142CAC0-33C8-AE00-039F-5AAC2EDF62A9}"/>
                </a:ext>
              </a:extLst>
            </p:cNvPr>
            <p:cNvSpPr/>
            <p:nvPr/>
          </p:nvSpPr>
          <p:spPr>
            <a:xfrm>
              <a:off x="2215515" y="971550"/>
              <a:ext cx="6928485" cy="3802156"/>
            </a:xfrm>
            <a:prstGeom prst="rect">
              <a:avLst/>
            </a:prstGeom>
            <a:gradFill>
              <a:gsLst>
                <a:gs pos="0">
                  <a:srgbClr val="9FD9B4"/>
                </a:gs>
                <a:gs pos="17000">
                  <a:srgbClr val="006666"/>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2400">
                <a:solidFill>
                  <a:prstClr val="white"/>
                </a:solidFill>
                <a:latin typeface="Calibri" panose="020F0502020204030204" pitchFamily="34" charset="0"/>
              </a:endParaRPr>
            </a:p>
          </p:txBody>
        </p:sp>
        <p:grpSp>
          <p:nvGrpSpPr>
            <p:cNvPr id="5" name="Gruppieren 4">
              <a:extLst>
                <a:ext uri="{FF2B5EF4-FFF2-40B4-BE49-F238E27FC236}">
                  <a16:creationId xmlns:a16="http://schemas.microsoft.com/office/drawing/2014/main" id="{89B28B4B-FDDD-F66B-27B4-97754AC6BA27}"/>
                </a:ext>
              </a:extLst>
            </p:cNvPr>
            <p:cNvGrpSpPr/>
            <p:nvPr/>
          </p:nvGrpSpPr>
          <p:grpSpPr>
            <a:xfrm>
              <a:off x="3843455" y="1077951"/>
              <a:ext cx="3724506" cy="3612995"/>
              <a:chOff x="3843455" y="1077951"/>
              <a:chExt cx="3724506" cy="3612995"/>
            </a:xfrm>
          </p:grpSpPr>
          <p:sp>
            <p:nvSpPr>
              <p:cNvPr id="9" name="Ellipse 8">
                <a:extLst>
                  <a:ext uri="{FF2B5EF4-FFF2-40B4-BE49-F238E27FC236}">
                    <a16:creationId xmlns:a16="http://schemas.microsoft.com/office/drawing/2014/main" id="{425410BD-B634-2F12-E231-DDF36CA93AA9}"/>
                  </a:ext>
                </a:extLst>
              </p:cNvPr>
              <p:cNvSpPr/>
              <p:nvPr/>
            </p:nvSpPr>
            <p:spPr>
              <a:xfrm>
                <a:off x="3843455" y="1077951"/>
                <a:ext cx="3724506" cy="3612995"/>
              </a:xfrm>
              <a:prstGeom prst="ellipse">
                <a:avLst/>
              </a:prstGeom>
              <a:solidFill>
                <a:srgbClr val="E1F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solidFill>
                    <a:srgbClr val="002060"/>
                  </a:solidFill>
                  <a:latin typeface="Calibri" panose="020F0502020204030204" pitchFamily="34" charset="0"/>
                  <a:cs typeface="Calibri" panose="020F0502020204030204" pitchFamily="34" charset="0"/>
                </a:endParaRPr>
              </a:p>
            </p:txBody>
          </p:sp>
          <p:sp>
            <p:nvSpPr>
              <p:cNvPr id="7" name="Ellipse 6">
                <a:extLst>
                  <a:ext uri="{FF2B5EF4-FFF2-40B4-BE49-F238E27FC236}">
                    <a16:creationId xmlns:a16="http://schemas.microsoft.com/office/drawing/2014/main" id="{3EFCF5D8-8656-78BB-67A9-24E32BEFB0A8}"/>
                  </a:ext>
                </a:extLst>
              </p:cNvPr>
              <p:cNvSpPr/>
              <p:nvPr/>
            </p:nvSpPr>
            <p:spPr>
              <a:xfrm>
                <a:off x="4933728" y="2153612"/>
                <a:ext cx="1605774" cy="1521402"/>
              </a:xfrm>
              <a:prstGeom prst="ellips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Calibri" panose="020F0502020204030204" pitchFamily="34" charset="0"/>
                    <a:cs typeface="Calibri" panose="020F0502020204030204" pitchFamily="34" charset="0"/>
                  </a:rPr>
                  <a:t>Keine Gesund-</a:t>
                </a:r>
                <a:r>
                  <a:rPr lang="de-DE" sz="2400" b="1" dirty="0" err="1">
                    <a:solidFill>
                      <a:schemeClr val="bg1"/>
                    </a:solidFill>
                    <a:latin typeface="Calibri" panose="020F0502020204030204" pitchFamily="34" charset="0"/>
                    <a:cs typeface="Calibri" panose="020F0502020204030204" pitchFamily="34" charset="0"/>
                  </a:rPr>
                  <a:t>heits</a:t>
                </a:r>
                <a:r>
                  <a:rPr lang="de-DE" sz="2400" b="1" dirty="0">
                    <a:solidFill>
                      <a:schemeClr val="bg1"/>
                    </a:solidFill>
                    <a:latin typeface="Calibri" panose="020F0502020204030204" pitchFamily="34" charset="0"/>
                    <a:cs typeface="Calibri" panose="020F0502020204030204" pitchFamily="34" charset="0"/>
                  </a:rPr>
                  <a:t>-prüfung</a:t>
                </a:r>
              </a:p>
            </p:txBody>
          </p:sp>
          <p:sp>
            <p:nvSpPr>
              <p:cNvPr id="11" name="Textfeld 10">
                <a:extLst>
                  <a:ext uri="{FF2B5EF4-FFF2-40B4-BE49-F238E27FC236}">
                    <a16:creationId xmlns:a16="http://schemas.microsoft.com/office/drawing/2014/main" id="{9BF608F7-A13B-0FB2-2B23-D5D8E6D9FF45}"/>
                  </a:ext>
                </a:extLst>
              </p:cNvPr>
              <p:cNvSpPr txBox="1"/>
              <p:nvPr/>
            </p:nvSpPr>
            <p:spPr bwMode="auto">
              <a:xfrm>
                <a:off x="6287414" y="1724247"/>
                <a:ext cx="7867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eaLnBrk="1" hangingPunct="1"/>
                <a:r>
                  <a:rPr lang="de-DE" sz="1600" b="1" dirty="0">
                    <a:solidFill>
                      <a:srgbClr val="002060"/>
                    </a:solidFill>
                    <a:cs typeface="Calibri" panose="020F0502020204030204" pitchFamily="34" charset="0"/>
                  </a:rPr>
                  <a:t>3 Monate  </a:t>
                </a:r>
                <a:br>
                  <a:rPr lang="de-DE" sz="1600" b="1" dirty="0">
                    <a:solidFill>
                      <a:srgbClr val="002060"/>
                    </a:solidFill>
                    <a:cs typeface="Calibri" panose="020F0502020204030204" pitchFamily="34" charset="0"/>
                  </a:rPr>
                </a:br>
                <a:r>
                  <a:rPr lang="de-DE" sz="1600" b="1" dirty="0">
                    <a:solidFill>
                      <a:srgbClr val="002060"/>
                    </a:solidFill>
                    <a:cs typeface="Calibri" panose="020F0502020204030204" pitchFamily="34" charset="0"/>
                  </a:rPr>
                  <a:t>  Wartezeit</a:t>
                </a:r>
              </a:p>
            </p:txBody>
          </p:sp>
          <p:sp>
            <p:nvSpPr>
              <p:cNvPr id="24" name="Textfeld 23">
                <a:extLst>
                  <a:ext uri="{FF2B5EF4-FFF2-40B4-BE49-F238E27FC236}">
                    <a16:creationId xmlns:a16="http://schemas.microsoft.com/office/drawing/2014/main" id="{CAD98065-38D8-FCF9-A998-D5FD4FE49B50}"/>
                  </a:ext>
                </a:extLst>
              </p:cNvPr>
              <p:cNvSpPr txBox="1"/>
              <p:nvPr/>
            </p:nvSpPr>
            <p:spPr bwMode="auto">
              <a:xfrm>
                <a:off x="6452221" y="2368031"/>
                <a:ext cx="109811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eaLnBrk="1" hangingPunct="1"/>
                <a:r>
                  <a:rPr lang="de-DE" sz="1600" b="1">
                    <a:solidFill>
                      <a:srgbClr val="002060"/>
                    </a:solidFill>
                    <a:cs typeface="Calibri" panose="020F0502020204030204" pitchFamily="34" charset="0"/>
                  </a:rPr>
                  <a:t>In den Monaten</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    4 bis 12 </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      begrenzte</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     Leistung –</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    max. 60 Tage</a:t>
                </a:r>
              </a:p>
            </p:txBody>
          </p:sp>
          <p:sp>
            <p:nvSpPr>
              <p:cNvPr id="26" name="Textfeld 25">
                <a:extLst>
                  <a:ext uri="{FF2B5EF4-FFF2-40B4-BE49-F238E27FC236}">
                    <a16:creationId xmlns:a16="http://schemas.microsoft.com/office/drawing/2014/main" id="{B4FE2906-E42D-DE3F-6741-C21E370BF35E}"/>
                  </a:ext>
                </a:extLst>
              </p:cNvPr>
              <p:cNvSpPr txBox="1"/>
              <p:nvPr/>
            </p:nvSpPr>
            <p:spPr bwMode="auto">
              <a:xfrm>
                <a:off x="4037404" y="3163285"/>
                <a:ext cx="11195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eaLnBrk="1" hangingPunct="1"/>
                <a:r>
                  <a:rPr lang="de-DE" sz="1600" b="1">
                    <a:solidFill>
                      <a:srgbClr val="002060"/>
                    </a:solidFill>
                    <a:cs typeface="Calibri" panose="020F0502020204030204" pitchFamily="34" charset="0"/>
                  </a:rPr>
                  <a:t>Keine Kombi </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  mit anderen   </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    </a:t>
                </a:r>
                <a:r>
                  <a:rPr lang="de-DE" sz="1600" b="1" err="1">
                    <a:solidFill>
                      <a:srgbClr val="002060"/>
                    </a:solidFill>
                    <a:cs typeface="Calibri" panose="020F0502020204030204" pitchFamily="34" charset="0"/>
                  </a:rPr>
                  <a:t>KT‘s</a:t>
                </a:r>
                <a:endParaRPr lang="de-DE" sz="1600" b="1">
                  <a:solidFill>
                    <a:srgbClr val="002060"/>
                  </a:solidFill>
                  <a:cs typeface="Calibri" panose="020F0502020204030204" pitchFamily="34" charset="0"/>
                </a:endParaRPr>
              </a:p>
            </p:txBody>
          </p:sp>
          <p:sp>
            <p:nvSpPr>
              <p:cNvPr id="27" name="Textfeld 26">
                <a:extLst>
                  <a:ext uri="{FF2B5EF4-FFF2-40B4-BE49-F238E27FC236}">
                    <a16:creationId xmlns:a16="http://schemas.microsoft.com/office/drawing/2014/main" id="{AA3C203D-DA4C-5917-7E22-DBDE1E07F219}"/>
                  </a:ext>
                </a:extLst>
              </p:cNvPr>
              <p:cNvSpPr txBox="1"/>
              <p:nvPr/>
            </p:nvSpPr>
            <p:spPr bwMode="auto">
              <a:xfrm>
                <a:off x="4082416" y="2387085"/>
                <a:ext cx="8123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eaLnBrk="1" hangingPunct="1"/>
                <a:r>
                  <a:rPr lang="de-DE" sz="1600" b="1">
                    <a:solidFill>
                      <a:srgbClr val="002060"/>
                    </a:solidFill>
                    <a:cs typeface="Calibri" panose="020F0502020204030204" pitchFamily="34" charset="0"/>
                  </a:rPr>
                  <a:t>  Max. </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30€ KT </a:t>
                </a:r>
              </a:p>
            </p:txBody>
          </p:sp>
          <p:sp>
            <p:nvSpPr>
              <p:cNvPr id="28" name="Textfeld 27">
                <a:extLst>
                  <a:ext uri="{FF2B5EF4-FFF2-40B4-BE49-F238E27FC236}">
                    <a16:creationId xmlns:a16="http://schemas.microsoft.com/office/drawing/2014/main" id="{90F19F34-B5D1-A7E3-7DF9-59ACCF1AB813}"/>
                  </a:ext>
                </a:extLst>
              </p:cNvPr>
              <p:cNvSpPr txBox="1"/>
              <p:nvPr/>
            </p:nvSpPr>
            <p:spPr bwMode="auto">
              <a:xfrm>
                <a:off x="4620730" y="1314267"/>
                <a:ext cx="155353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eaLnBrk="1" hangingPunct="1"/>
                <a:r>
                  <a:rPr lang="de-DE" sz="1600" b="1" dirty="0">
                    <a:solidFill>
                      <a:srgbClr val="002060"/>
                    </a:solidFill>
                    <a:cs typeface="Calibri" panose="020F0502020204030204" pitchFamily="34" charset="0"/>
                  </a:rPr>
                  <a:t>          Eine bereits   </a:t>
                </a:r>
                <a:br>
                  <a:rPr lang="de-DE" sz="1600" b="1" dirty="0">
                    <a:solidFill>
                      <a:srgbClr val="002060"/>
                    </a:solidFill>
                    <a:cs typeface="Calibri" panose="020F0502020204030204" pitchFamily="34" charset="0"/>
                  </a:rPr>
                </a:br>
                <a:r>
                  <a:rPr lang="de-DE" sz="1600" b="1" dirty="0">
                    <a:solidFill>
                      <a:srgbClr val="002060"/>
                    </a:solidFill>
                    <a:cs typeface="Calibri" panose="020F0502020204030204" pitchFamily="34" charset="0"/>
                  </a:rPr>
                  <a:t>       bestehende  </a:t>
                </a:r>
                <a:br>
                  <a:rPr lang="de-DE" sz="1600" b="1" dirty="0">
                    <a:solidFill>
                      <a:srgbClr val="002060"/>
                    </a:solidFill>
                    <a:cs typeface="Calibri" panose="020F0502020204030204" pitchFamily="34" charset="0"/>
                  </a:rPr>
                </a:br>
                <a:r>
                  <a:rPr lang="de-DE" sz="1600" b="1" dirty="0">
                    <a:solidFill>
                      <a:srgbClr val="002060"/>
                    </a:solidFill>
                    <a:cs typeface="Calibri" panose="020F0502020204030204" pitchFamily="34" charset="0"/>
                  </a:rPr>
                  <a:t>   Arbeitsunfähigkeit </a:t>
                </a:r>
                <a:br>
                  <a:rPr lang="de-DE" sz="1600" b="1" dirty="0">
                    <a:solidFill>
                      <a:srgbClr val="002060"/>
                    </a:solidFill>
                    <a:cs typeface="Calibri" panose="020F0502020204030204" pitchFamily="34" charset="0"/>
                  </a:rPr>
                </a:br>
                <a:r>
                  <a:rPr lang="de-DE" sz="1600" b="1" dirty="0">
                    <a:solidFill>
                      <a:srgbClr val="002060"/>
                    </a:solidFill>
                    <a:cs typeface="Calibri" panose="020F0502020204030204" pitchFamily="34" charset="0"/>
                  </a:rPr>
                  <a:t>ist ausgeschlossen</a:t>
                </a:r>
              </a:p>
            </p:txBody>
          </p:sp>
          <p:sp>
            <p:nvSpPr>
              <p:cNvPr id="29" name="Textfeld 28">
                <a:extLst>
                  <a:ext uri="{FF2B5EF4-FFF2-40B4-BE49-F238E27FC236}">
                    <a16:creationId xmlns:a16="http://schemas.microsoft.com/office/drawing/2014/main" id="{E35713D9-091A-B8FC-7AE5-8D15DB114DF2}"/>
                  </a:ext>
                </a:extLst>
              </p:cNvPr>
              <p:cNvSpPr txBox="1"/>
              <p:nvPr/>
            </p:nvSpPr>
            <p:spPr bwMode="auto">
              <a:xfrm>
                <a:off x="5132687" y="3685740"/>
                <a:ext cx="160577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eaLnBrk="1" hangingPunct="1"/>
                <a:r>
                  <a:rPr lang="de-DE" sz="1600" b="1" dirty="0">
                    <a:solidFill>
                      <a:srgbClr val="002060"/>
                    </a:solidFill>
                    <a:cs typeface="Calibri" panose="020F0502020204030204" pitchFamily="34" charset="0"/>
                  </a:rPr>
                  <a:t>Unsere Kunden: nur gesetzlich versicherte </a:t>
                </a:r>
                <a:r>
                  <a:rPr lang="de-DE" sz="1600" b="1" dirty="0" err="1">
                    <a:solidFill>
                      <a:srgbClr val="002060"/>
                    </a:solidFill>
                    <a:cs typeface="Calibri" panose="020F0502020204030204" pitchFamily="34" charset="0"/>
                  </a:rPr>
                  <a:t>Arbeitnehmer:innen</a:t>
                </a:r>
                <a:r>
                  <a:rPr lang="de-DE" sz="1600" b="1" dirty="0">
                    <a:solidFill>
                      <a:srgbClr val="002060"/>
                    </a:solidFill>
                    <a:cs typeface="Calibri" panose="020F0502020204030204" pitchFamily="34" charset="0"/>
                  </a:rPr>
                  <a:t>,</a:t>
                </a:r>
                <a:br>
                  <a:rPr lang="de-DE" sz="1600" b="1" dirty="0">
                    <a:solidFill>
                      <a:srgbClr val="002060"/>
                    </a:solidFill>
                    <a:cs typeface="Calibri" panose="020F0502020204030204" pitchFamily="34" charset="0"/>
                  </a:rPr>
                </a:br>
                <a:r>
                  <a:rPr lang="de-DE" sz="1600" b="1" dirty="0">
                    <a:solidFill>
                      <a:srgbClr val="002060"/>
                    </a:solidFill>
                    <a:cs typeface="Calibri" panose="020F0502020204030204" pitchFamily="34" charset="0"/>
                  </a:rPr>
                  <a:t>Fokus:  Kunden </a:t>
                </a:r>
                <a:br>
                  <a:rPr lang="de-DE" sz="1600" b="1" dirty="0">
                    <a:solidFill>
                      <a:srgbClr val="002060"/>
                    </a:solidFill>
                    <a:cs typeface="Calibri" panose="020F0502020204030204" pitchFamily="34" charset="0"/>
                  </a:rPr>
                </a:br>
                <a:r>
                  <a:rPr lang="de-DE" sz="1600" b="1" dirty="0">
                    <a:solidFill>
                      <a:srgbClr val="002060"/>
                    </a:solidFill>
                    <a:cs typeface="Calibri" panose="020F0502020204030204" pitchFamily="34" charset="0"/>
                  </a:rPr>
                  <a:t>              bis 55</a:t>
                </a:r>
              </a:p>
            </p:txBody>
          </p:sp>
        </p:grpSp>
        <p:grpSp>
          <p:nvGrpSpPr>
            <p:cNvPr id="13" name="Gruppieren 12">
              <a:extLst>
                <a:ext uri="{FF2B5EF4-FFF2-40B4-BE49-F238E27FC236}">
                  <a16:creationId xmlns:a16="http://schemas.microsoft.com/office/drawing/2014/main" id="{B7B557E8-1C27-D8FD-D4A0-9E6A5B839E59}"/>
                </a:ext>
              </a:extLst>
            </p:cNvPr>
            <p:cNvGrpSpPr/>
            <p:nvPr/>
          </p:nvGrpSpPr>
          <p:grpSpPr>
            <a:xfrm>
              <a:off x="0" y="971550"/>
              <a:ext cx="2215515" cy="3802156"/>
              <a:chOff x="0" y="971550"/>
              <a:chExt cx="2215515" cy="3802156"/>
            </a:xfrm>
          </p:grpSpPr>
          <p:sp>
            <p:nvSpPr>
              <p:cNvPr id="8" name="Rechteck 7">
                <a:extLst>
                  <a:ext uri="{FF2B5EF4-FFF2-40B4-BE49-F238E27FC236}">
                    <a16:creationId xmlns:a16="http://schemas.microsoft.com/office/drawing/2014/main" id="{761CB236-A0C9-CAF2-8A65-D6EAE78790C8}"/>
                  </a:ext>
                </a:extLst>
              </p:cNvPr>
              <p:cNvSpPr/>
              <p:nvPr/>
            </p:nvSpPr>
            <p:spPr>
              <a:xfrm>
                <a:off x="0" y="971550"/>
                <a:ext cx="2215515" cy="3802156"/>
              </a:xfrm>
              <a:prstGeom prst="rect">
                <a:avLst/>
              </a:prstGeom>
              <a:solidFill>
                <a:srgbClr val="9FD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1867">
                  <a:solidFill>
                    <a:prstClr val="white"/>
                  </a:solidFill>
                  <a:latin typeface="Calibri" panose="020F0502020204030204" pitchFamily="34" charset="0"/>
                </a:endParaRPr>
              </a:p>
            </p:txBody>
          </p:sp>
          <p:sp>
            <p:nvSpPr>
              <p:cNvPr id="10" name="Rechteck: abgerundete Ecken 9">
                <a:extLst>
                  <a:ext uri="{FF2B5EF4-FFF2-40B4-BE49-F238E27FC236}">
                    <a16:creationId xmlns:a16="http://schemas.microsoft.com/office/drawing/2014/main" id="{FDA738EE-97C7-CA08-804C-5CF1A42819F6}"/>
                  </a:ext>
                </a:extLst>
              </p:cNvPr>
              <p:cNvSpPr/>
              <p:nvPr/>
            </p:nvSpPr>
            <p:spPr>
              <a:xfrm>
                <a:off x="465326" y="3588317"/>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a:latin typeface="Calibri" panose="020F0502020204030204" pitchFamily="34" charset="0"/>
                    <a:cs typeface="Calibri" panose="020F0502020204030204" pitchFamily="34" charset="0"/>
                  </a:rPr>
                  <a:t>+ weitere </a:t>
                </a:r>
                <a:br>
                  <a:rPr lang="de-DE" sz="1600">
                    <a:latin typeface="Calibri" panose="020F0502020204030204" pitchFamily="34" charset="0"/>
                    <a:cs typeface="Calibri" panose="020F0502020204030204" pitchFamily="34" charset="0"/>
                  </a:rPr>
                </a:br>
                <a:r>
                  <a:rPr lang="de-DE" sz="1600">
                    <a:latin typeface="Calibri" panose="020F0502020204030204" pitchFamily="34" charset="0"/>
                    <a:cs typeface="Calibri" panose="020F0502020204030204" pitchFamily="34" charset="0"/>
                  </a:rPr>
                  <a:t>Aspekte eines einfachen Angebotes</a:t>
                </a:r>
              </a:p>
            </p:txBody>
          </p:sp>
          <p:sp>
            <p:nvSpPr>
              <p:cNvPr id="15" name="Rechteck: abgerundete Ecken 14">
                <a:extLst>
                  <a:ext uri="{FF2B5EF4-FFF2-40B4-BE49-F238E27FC236}">
                    <a16:creationId xmlns:a16="http://schemas.microsoft.com/office/drawing/2014/main" id="{F30AD1D2-875D-009F-165D-0A90633BA665}"/>
                  </a:ext>
                </a:extLst>
              </p:cNvPr>
              <p:cNvSpPr/>
              <p:nvPr/>
            </p:nvSpPr>
            <p:spPr>
              <a:xfrm>
                <a:off x="484253" y="1191859"/>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a:latin typeface="Calibri" panose="020F0502020204030204" pitchFamily="34" charset="0"/>
                    <a:cs typeface="Calibri" panose="020F0502020204030204" pitchFamily="34" charset="0"/>
                  </a:rPr>
                  <a:t>…lehnt sich an die GKV an</a:t>
                </a:r>
              </a:p>
            </p:txBody>
          </p:sp>
          <p:sp>
            <p:nvSpPr>
              <p:cNvPr id="16" name="Rechteck: abgerundete Ecken 15">
                <a:extLst>
                  <a:ext uri="{FF2B5EF4-FFF2-40B4-BE49-F238E27FC236}">
                    <a16:creationId xmlns:a16="http://schemas.microsoft.com/office/drawing/2014/main" id="{5998BBFC-F074-4482-198F-577DD84C7DBB}"/>
                  </a:ext>
                </a:extLst>
              </p:cNvPr>
              <p:cNvSpPr/>
              <p:nvPr/>
            </p:nvSpPr>
            <p:spPr>
              <a:xfrm>
                <a:off x="434937" y="2422574"/>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67" b="1" dirty="0">
                    <a:latin typeface="Calibri" panose="020F0502020204030204" pitchFamily="34" charset="0"/>
                    <a:cs typeface="Calibri" panose="020F0502020204030204" pitchFamily="34" charset="0"/>
                  </a:rPr>
                  <a:t>…ist einfach abzuschließen</a:t>
                </a:r>
              </a:p>
            </p:txBody>
          </p:sp>
        </p:grpSp>
      </p:grpSp>
      <p:grpSp>
        <p:nvGrpSpPr>
          <p:cNvPr id="31" name="Gruppieren 30">
            <a:extLst>
              <a:ext uri="{FF2B5EF4-FFF2-40B4-BE49-F238E27FC236}">
                <a16:creationId xmlns:a16="http://schemas.microsoft.com/office/drawing/2014/main" id="{C64E336A-1C54-E916-3F00-E9479779EBFA}"/>
              </a:ext>
            </a:extLst>
          </p:cNvPr>
          <p:cNvGrpSpPr/>
          <p:nvPr/>
        </p:nvGrpSpPr>
        <p:grpSpPr>
          <a:xfrm>
            <a:off x="10744095" y="16143"/>
            <a:ext cx="1303992" cy="1583559"/>
            <a:chOff x="7997839" y="3432"/>
            <a:chExt cx="977994" cy="1187669"/>
          </a:xfrm>
        </p:grpSpPr>
        <p:pic>
          <p:nvPicPr>
            <p:cNvPr id="32" name="Grafik 31" descr="Ein Bild, das Baum, draußen, Gras, Sport enthält.&#10;&#10;Automatisch generierte Beschreibung">
              <a:extLst>
                <a:ext uri="{FF2B5EF4-FFF2-40B4-BE49-F238E27FC236}">
                  <a16:creationId xmlns:a16="http://schemas.microsoft.com/office/drawing/2014/main" id="{56FD7712-ADBC-6B36-83B4-A1C3AA2C9CE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943791">
              <a:off x="8274504" y="250186"/>
              <a:ext cx="582004" cy="582004"/>
            </a:xfrm>
            <a:prstGeom prst="rect">
              <a:avLst/>
            </a:prstGeom>
          </p:spPr>
        </p:pic>
        <p:pic>
          <p:nvPicPr>
            <p:cNvPr id="33" name="Picture 6" descr="Polaroid Bild Rahmen - Kostenloses Bild auf Pixabay">
              <a:extLst>
                <a:ext uri="{FF2B5EF4-FFF2-40B4-BE49-F238E27FC236}">
                  <a16:creationId xmlns:a16="http://schemas.microsoft.com/office/drawing/2014/main" id="{69D832C4-5C05-A533-4E2F-A2F7DD2A3B58}"/>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rot="708536">
              <a:off x="7997839" y="3432"/>
              <a:ext cx="977994" cy="1187669"/>
            </a:xfrm>
            <a:prstGeom prst="rect">
              <a:avLst/>
            </a:prstGeom>
            <a:noFill/>
            <a:extLst>
              <a:ext uri="{909E8E84-426E-40DD-AFC4-6F175D3DCCD1}">
                <a14:hiddenFill xmlns:a14="http://schemas.microsoft.com/office/drawing/2010/main">
                  <a:solidFill>
                    <a:srgbClr val="FFFFFF"/>
                  </a:solidFill>
                </a14:hiddenFill>
              </a:ext>
            </a:extLst>
          </p:spPr>
        </p:pic>
        <p:sp>
          <p:nvSpPr>
            <p:cNvPr id="34" name="Textfeld 33">
              <a:extLst>
                <a:ext uri="{FF2B5EF4-FFF2-40B4-BE49-F238E27FC236}">
                  <a16:creationId xmlns:a16="http://schemas.microsoft.com/office/drawing/2014/main" id="{FA3C7BF4-F7D0-29B7-44F9-B2307E272A23}"/>
                </a:ext>
              </a:extLst>
            </p:cNvPr>
            <p:cNvSpPr txBox="1"/>
            <p:nvPr/>
          </p:nvSpPr>
          <p:spPr bwMode="auto">
            <a:xfrm rot="972221">
              <a:off x="8164717" y="833434"/>
              <a:ext cx="618531"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eaLnBrk="1" hangingPunct="1"/>
              <a:r>
                <a:rPr lang="de-DE" sz="933" b="1">
                  <a:latin typeface="Segoe Print" panose="02000600000000000000" pitchFamily="2" charset="0"/>
                  <a:cs typeface="Arial" pitchFamily="34" charset="0"/>
                </a:rPr>
                <a:t>Sorgenfrei</a:t>
              </a:r>
            </a:p>
          </p:txBody>
        </p:sp>
      </p:grpSp>
    </p:spTree>
    <p:extLst>
      <p:ext uri="{BB962C8B-B14F-4D97-AF65-F5344CB8AC3E}">
        <p14:creationId xmlns:p14="http://schemas.microsoft.com/office/powerpoint/2010/main" val="1392233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9DB5B7BC-74AE-F796-E027-BF898AA60ACF}"/>
              </a:ext>
            </a:extLst>
          </p:cNvPr>
          <p:cNvSpPr/>
          <p:nvPr/>
        </p:nvSpPr>
        <p:spPr>
          <a:xfrm>
            <a:off x="2954021" y="1295400"/>
            <a:ext cx="9237980" cy="5069541"/>
          </a:xfrm>
          <a:prstGeom prst="rect">
            <a:avLst/>
          </a:prstGeom>
          <a:gradFill>
            <a:gsLst>
              <a:gs pos="0">
                <a:srgbClr val="9FD9B4"/>
              </a:gs>
              <a:gs pos="17000">
                <a:srgbClr val="006666"/>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2400">
              <a:solidFill>
                <a:prstClr val="white"/>
              </a:solidFill>
              <a:latin typeface="Calibri" panose="020F0502020204030204" pitchFamily="34" charset="0"/>
            </a:endParaRPr>
          </a:p>
        </p:txBody>
      </p:sp>
      <p:sp>
        <p:nvSpPr>
          <p:cNvPr id="2" name="Datumsplatzhalter 1">
            <a:extLst>
              <a:ext uri="{FF2B5EF4-FFF2-40B4-BE49-F238E27FC236}">
                <a16:creationId xmlns:a16="http://schemas.microsoft.com/office/drawing/2014/main" id="{E84AFD5F-D5EF-C823-5168-ABD334894A2F}"/>
              </a:ext>
            </a:extLst>
          </p:cNvPr>
          <p:cNvSpPr>
            <a:spLocks noGrp="1"/>
          </p:cNvSpPr>
          <p:nvPr>
            <p:ph type="dt" sz="half" idx="10"/>
          </p:nvPr>
        </p:nvSpPr>
        <p:spPr>
          <a:xfrm>
            <a:off x="667839" y="6536313"/>
            <a:ext cx="2954020" cy="233363"/>
          </a:xfrm>
        </p:spPr>
        <p:txBody>
          <a:bodyPr/>
          <a:lstStyle/>
          <a:p>
            <a:r>
              <a:rPr lang="de-DE" noProof="0" dirty="0">
                <a:latin typeface="Calibri" panose="020F0502020204030204" pitchFamily="34" charset="0"/>
                <a:cs typeface="Calibri" panose="020F0502020204030204" pitchFamily="34" charset="0"/>
              </a:rPr>
              <a:t>Krankengeld easy</a:t>
            </a:r>
          </a:p>
        </p:txBody>
      </p:sp>
      <p:sp>
        <p:nvSpPr>
          <p:cNvPr id="3" name="Titel 2">
            <a:extLst>
              <a:ext uri="{FF2B5EF4-FFF2-40B4-BE49-F238E27FC236}">
                <a16:creationId xmlns:a16="http://schemas.microsoft.com/office/drawing/2014/main" id="{D373858E-D715-B814-7B08-13CDA809C7BE}"/>
              </a:ext>
            </a:extLst>
          </p:cNvPr>
          <p:cNvSpPr>
            <a:spLocks noGrp="1"/>
          </p:cNvSpPr>
          <p:nvPr>
            <p:ph type="title"/>
          </p:nvPr>
        </p:nvSpPr>
        <p:spPr/>
        <p:txBody>
          <a:bodyPr/>
          <a:lstStyle/>
          <a:p>
            <a:r>
              <a:rPr lang="de-DE" dirty="0">
                <a:latin typeface="Calibri" panose="020F0502020204030204" pitchFamily="34" charset="0"/>
                <a:cs typeface="Calibri" panose="020F0502020204030204" pitchFamily="34" charset="0"/>
              </a:rPr>
              <a:t>Krankengeld </a:t>
            </a:r>
            <a:r>
              <a:rPr lang="de-DE" sz="2667" dirty="0">
                <a:latin typeface="Calibri" panose="020F0502020204030204" pitchFamily="34" charset="0"/>
                <a:cs typeface="Calibri" panose="020F0502020204030204" pitchFamily="34" charset="0"/>
              </a:rPr>
              <a:t>easy</a:t>
            </a:r>
            <a:r>
              <a:rPr lang="de-DE" dirty="0">
                <a:latin typeface="Calibri" panose="020F0502020204030204" pitchFamily="34" charset="0"/>
                <a:cs typeface="Calibri" panose="020F0502020204030204" pitchFamily="34" charset="0"/>
              </a:rPr>
              <a:t>…</a:t>
            </a:r>
          </a:p>
        </p:txBody>
      </p:sp>
      <p:sp>
        <p:nvSpPr>
          <p:cNvPr id="4" name="Textplatzhalter 3">
            <a:extLst>
              <a:ext uri="{FF2B5EF4-FFF2-40B4-BE49-F238E27FC236}">
                <a16:creationId xmlns:a16="http://schemas.microsoft.com/office/drawing/2014/main" id="{EB694762-91D5-6897-19CC-5E9C0E60B3AF}"/>
              </a:ext>
            </a:extLst>
          </p:cNvPr>
          <p:cNvSpPr>
            <a:spLocks noGrp="1"/>
          </p:cNvSpPr>
          <p:nvPr>
            <p:ph type="body" sz="quarter" idx="12"/>
          </p:nvPr>
        </p:nvSpPr>
        <p:spPr/>
        <p:txBody>
          <a:bodyPr/>
          <a:lstStyle/>
          <a:p>
            <a:r>
              <a:rPr lang="de-DE" b="1" dirty="0">
                <a:latin typeface="Calibri" panose="020F0502020204030204" pitchFamily="34" charset="0"/>
                <a:cs typeface="Calibri" panose="020F0502020204030204" pitchFamily="34" charset="0"/>
              </a:rPr>
              <a:t>…hat auch sonst einfache Merkmale</a:t>
            </a:r>
          </a:p>
        </p:txBody>
      </p:sp>
      <p:sp>
        <p:nvSpPr>
          <p:cNvPr id="7" name="Textfeld 6">
            <a:extLst>
              <a:ext uri="{FF2B5EF4-FFF2-40B4-BE49-F238E27FC236}">
                <a16:creationId xmlns:a16="http://schemas.microsoft.com/office/drawing/2014/main" id="{03268F3C-A272-6B65-6EBE-2B4A92BD8749}"/>
              </a:ext>
            </a:extLst>
          </p:cNvPr>
          <p:cNvSpPr txBox="1"/>
          <p:nvPr/>
        </p:nvSpPr>
        <p:spPr bwMode="auto">
          <a:xfrm rot="20778695">
            <a:off x="3865767" y="4775077"/>
            <a:ext cx="2576599" cy="657424"/>
          </a:xfrm>
          <a:prstGeom prst="rect">
            <a:avLst/>
          </a:prstGeom>
          <a:solidFill>
            <a:srgbClr val="E1F3E7"/>
          </a:solidFill>
          <a:ln w="9525">
            <a:solidFill>
              <a:srgbClr val="CCFFFF"/>
            </a:solidFill>
            <a:miter lim="800000"/>
            <a:headEnd/>
            <a:tailEnd/>
          </a:ln>
        </p:spPr>
        <p:txBody>
          <a:bodyPr wrap="square" lIns="0" tIns="0" rIns="0" bIns="0" rtlCol="0" anchor="ctr">
            <a:noAutofit/>
          </a:bodyPr>
          <a:lstStyle/>
          <a:p>
            <a:pPr algn="ctr" eaLnBrk="1" hangingPunct="1"/>
            <a:r>
              <a:rPr lang="de-DE" sz="1600" b="1" dirty="0">
                <a:solidFill>
                  <a:srgbClr val="002060"/>
                </a:solidFill>
                <a:cs typeface="Calibri" panose="020F0502020204030204" pitchFamily="34" charset="0"/>
              </a:rPr>
              <a:t>Keine        Mindestvertragslaufzeit</a:t>
            </a:r>
            <a:endParaRPr lang="de-DE" sz="1600" dirty="0">
              <a:solidFill>
                <a:srgbClr val="002060"/>
              </a:solidFill>
              <a:cs typeface="Calibri" panose="020F0502020204030204" pitchFamily="34" charset="0"/>
            </a:endParaRPr>
          </a:p>
        </p:txBody>
      </p:sp>
      <p:sp>
        <p:nvSpPr>
          <p:cNvPr id="9" name="Textfeld 8">
            <a:extLst>
              <a:ext uri="{FF2B5EF4-FFF2-40B4-BE49-F238E27FC236}">
                <a16:creationId xmlns:a16="http://schemas.microsoft.com/office/drawing/2014/main" id="{3B732EED-773F-F470-3B14-D9CDC5FF0CF6}"/>
              </a:ext>
            </a:extLst>
          </p:cNvPr>
          <p:cNvSpPr txBox="1"/>
          <p:nvPr/>
        </p:nvSpPr>
        <p:spPr bwMode="auto">
          <a:xfrm rot="20778695">
            <a:off x="4017072" y="3714476"/>
            <a:ext cx="1747608" cy="657424"/>
          </a:xfrm>
          <a:prstGeom prst="rect">
            <a:avLst/>
          </a:prstGeom>
          <a:solidFill>
            <a:srgbClr val="E1F3E7"/>
          </a:solidFill>
          <a:ln w="9525">
            <a:solidFill>
              <a:srgbClr val="CCFFFF"/>
            </a:solidFill>
            <a:miter lim="800000"/>
            <a:headEnd/>
            <a:tailEnd/>
          </a:ln>
        </p:spPr>
        <p:txBody>
          <a:bodyPr wrap="square" lIns="0" tIns="0" rIns="0" bIns="0" rtlCol="0" anchor="ctr">
            <a:noAutofit/>
          </a:bodyPr>
          <a:lstStyle/>
          <a:p>
            <a:pPr algn="ctr" eaLnBrk="1" hangingPunct="1"/>
            <a:r>
              <a:rPr lang="de-DE" sz="1600" b="1">
                <a:solidFill>
                  <a:srgbClr val="002060"/>
                </a:solidFill>
                <a:cs typeface="Calibri" panose="020F0502020204030204" pitchFamily="34" charset="0"/>
              </a:rPr>
              <a:t>Monatlich </a:t>
            </a:r>
            <a:br>
              <a:rPr lang="de-DE" sz="1600" b="1">
                <a:solidFill>
                  <a:srgbClr val="002060"/>
                </a:solidFill>
                <a:cs typeface="Calibri" panose="020F0502020204030204" pitchFamily="34" charset="0"/>
              </a:rPr>
            </a:br>
            <a:r>
              <a:rPr lang="de-DE" sz="1600" b="1">
                <a:solidFill>
                  <a:srgbClr val="002060"/>
                </a:solidFill>
                <a:cs typeface="Calibri" panose="020F0502020204030204" pitchFamily="34" charset="0"/>
              </a:rPr>
              <a:t>kündbar</a:t>
            </a:r>
          </a:p>
        </p:txBody>
      </p:sp>
      <p:sp>
        <p:nvSpPr>
          <p:cNvPr id="11" name="Textfeld 10">
            <a:extLst>
              <a:ext uri="{FF2B5EF4-FFF2-40B4-BE49-F238E27FC236}">
                <a16:creationId xmlns:a16="http://schemas.microsoft.com/office/drawing/2014/main" id="{A426C8A7-20E2-B532-B46F-1FF7D1A20A32}"/>
              </a:ext>
            </a:extLst>
          </p:cNvPr>
          <p:cNvSpPr txBox="1"/>
          <p:nvPr/>
        </p:nvSpPr>
        <p:spPr bwMode="auto">
          <a:xfrm rot="20764765">
            <a:off x="3714482" y="2265756"/>
            <a:ext cx="2606084" cy="988835"/>
          </a:xfrm>
          <a:prstGeom prst="rect">
            <a:avLst/>
          </a:prstGeom>
          <a:solidFill>
            <a:srgbClr val="E1F3E7"/>
          </a:solidFill>
          <a:ln w="9525">
            <a:solidFill>
              <a:srgbClr val="CCFFFF"/>
            </a:solidFill>
            <a:miter lim="800000"/>
            <a:headEnd/>
            <a:tailEnd/>
          </a:ln>
        </p:spPr>
        <p:txBody>
          <a:bodyPr wrap="square" lIns="0" tIns="0" rIns="0" bIns="0" rtlCol="0" anchor="ctr">
            <a:noAutofit/>
          </a:bodyPr>
          <a:lstStyle>
            <a:defPPr>
              <a:defRPr lang="fr-FR"/>
            </a:defPPr>
            <a:lvl1pPr algn="ctr" eaLnBrk="1" hangingPunct="1">
              <a:defRPr sz="1200" b="1">
                <a:solidFill>
                  <a:srgbClr val="9FD9B4"/>
                </a:solidFill>
                <a:latin typeface="+mj-lt"/>
                <a:cs typeface="Arial" pitchFamily="34" charset="0"/>
              </a:defRPr>
            </a:lvl1pPr>
          </a:lstStyle>
          <a:p>
            <a:r>
              <a:rPr lang="de-DE" sz="1600" dirty="0">
                <a:solidFill>
                  <a:srgbClr val="002060"/>
                </a:solidFill>
                <a:latin typeface="Calibri" panose="020F0502020204030204" pitchFamily="34" charset="0"/>
                <a:cs typeface="Calibri" panose="020F0502020204030204" pitchFamily="34" charset="0"/>
              </a:rPr>
              <a:t>Kein ordentliches Kündigungsrecht von </a:t>
            </a:r>
            <a:br>
              <a:rPr lang="de-DE" sz="1600" dirty="0">
                <a:solidFill>
                  <a:srgbClr val="002060"/>
                </a:solidFill>
                <a:latin typeface="Calibri" panose="020F0502020204030204" pitchFamily="34" charset="0"/>
                <a:cs typeface="Calibri" panose="020F0502020204030204" pitchFamily="34" charset="0"/>
              </a:rPr>
            </a:br>
            <a:r>
              <a:rPr lang="de-DE" sz="1600" dirty="0">
                <a:solidFill>
                  <a:srgbClr val="002060"/>
                </a:solidFill>
                <a:latin typeface="Calibri" panose="020F0502020204030204" pitchFamily="34" charset="0"/>
                <a:cs typeface="Calibri" panose="020F0502020204030204" pitchFamily="34" charset="0"/>
              </a:rPr>
              <a:t>AXA gegenüber Kunden</a:t>
            </a:r>
          </a:p>
        </p:txBody>
      </p:sp>
      <p:sp>
        <p:nvSpPr>
          <p:cNvPr id="24" name="Textfeld 23">
            <a:extLst>
              <a:ext uri="{FF2B5EF4-FFF2-40B4-BE49-F238E27FC236}">
                <a16:creationId xmlns:a16="http://schemas.microsoft.com/office/drawing/2014/main" id="{A7C60762-71C9-F1EF-7592-46532796A7AC}"/>
              </a:ext>
            </a:extLst>
          </p:cNvPr>
          <p:cNvSpPr txBox="1"/>
          <p:nvPr/>
        </p:nvSpPr>
        <p:spPr bwMode="auto">
          <a:xfrm>
            <a:off x="7399548" y="1985746"/>
            <a:ext cx="4346072" cy="924812"/>
          </a:xfrm>
          <a:prstGeom prst="rect">
            <a:avLst/>
          </a:prstGeom>
          <a:solidFill>
            <a:srgbClr val="E1F3E7"/>
          </a:solidFill>
          <a:ln w="9525">
            <a:solidFill>
              <a:srgbClr val="CCFFFF"/>
            </a:solidFill>
            <a:miter lim="800000"/>
            <a:headEnd/>
            <a:tailEnd/>
          </a:ln>
        </p:spPr>
        <p:txBody>
          <a:bodyPr wrap="square" lIns="0" tIns="0" rIns="0" bIns="0" rtlCol="0" anchor="ctr">
            <a:noAutofit/>
          </a:bodyPr>
          <a:lstStyle>
            <a:defPPr>
              <a:defRPr lang="fr-FR"/>
            </a:defPPr>
            <a:lvl1pPr algn="ctr" eaLnBrk="1" hangingPunct="1">
              <a:defRPr sz="1200" b="1">
                <a:solidFill>
                  <a:srgbClr val="9FD9B4"/>
                </a:solidFill>
                <a:latin typeface="+mj-lt"/>
                <a:cs typeface="Arial" pitchFamily="34" charset="0"/>
              </a:defRPr>
            </a:lvl1pPr>
          </a:lstStyle>
          <a:p>
            <a:r>
              <a:rPr lang="de-DE" sz="1600">
                <a:solidFill>
                  <a:srgbClr val="002060"/>
                </a:solidFill>
                <a:latin typeface="Calibri" panose="020F0502020204030204" pitchFamily="34" charset="0"/>
                <a:cs typeface="Calibri" panose="020F0502020204030204" pitchFamily="34" charset="0"/>
              </a:rPr>
              <a:t>Absicherung des </a:t>
            </a:r>
            <a:br>
              <a:rPr lang="de-DE" sz="1600">
                <a:solidFill>
                  <a:srgbClr val="002060"/>
                </a:solidFill>
                <a:latin typeface="Calibri" panose="020F0502020204030204" pitchFamily="34" charset="0"/>
                <a:cs typeface="Calibri" panose="020F0502020204030204" pitchFamily="34" charset="0"/>
              </a:rPr>
            </a:br>
            <a:r>
              <a:rPr lang="de-DE" sz="1600">
                <a:solidFill>
                  <a:srgbClr val="002060"/>
                </a:solidFill>
                <a:latin typeface="Calibri" panose="020F0502020204030204" pitchFamily="34" charset="0"/>
                <a:cs typeface="Calibri" panose="020F0502020204030204" pitchFamily="34" charset="0"/>
              </a:rPr>
              <a:t>Tagegeldes in </a:t>
            </a:r>
            <a:br>
              <a:rPr lang="de-DE" sz="1600">
                <a:solidFill>
                  <a:srgbClr val="002060"/>
                </a:solidFill>
                <a:latin typeface="Calibri" panose="020F0502020204030204" pitchFamily="34" charset="0"/>
                <a:cs typeface="Calibri" panose="020F0502020204030204" pitchFamily="34" charset="0"/>
              </a:rPr>
            </a:br>
            <a:r>
              <a:rPr lang="de-DE" sz="1600">
                <a:solidFill>
                  <a:srgbClr val="002060"/>
                </a:solidFill>
                <a:latin typeface="Calibri" panose="020F0502020204030204" pitchFamily="34" charset="0"/>
                <a:cs typeface="Calibri" panose="020F0502020204030204" pitchFamily="34" charset="0"/>
              </a:rPr>
              <a:t>5€ - Stufen</a:t>
            </a:r>
          </a:p>
        </p:txBody>
      </p:sp>
      <p:graphicFrame>
        <p:nvGraphicFramePr>
          <p:cNvPr id="26" name="Tabelle 26">
            <a:extLst>
              <a:ext uri="{FF2B5EF4-FFF2-40B4-BE49-F238E27FC236}">
                <a16:creationId xmlns:a16="http://schemas.microsoft.com/office/drawing/2014/main" id="{649D6771-0017-19D2-FF22-E56999871DE0}"/>
              </a:ext>
            </a:extLst>
          </p:cNvPr>
          <p:cNvGraphicFramePr>
            <a:graphicFrameLocks noGrp="1"/>
          </p:cNvGraphicFramePr>
          <p:nvPr/>
        </p:nvGraphicFramePr>
        <p:xfrm>
          <a:off x="7399548" y="3014467"/>
          <a:ext cx="4346072" cy="2804160"/>
        </p:xfrm>
        <a:graphic>
          <a:graphicData uri="http://schemas.openxmlformats.org/drawingml/2006/table">
            <a:tbl>
              <a:tblPr firstRow="1" bandRow="1">
                <a:tableStyleId>{16D9F66E-5EB9-4882-86FB-DCBF35E3C3E4}</a:tableStyleId>
              </a:tblPr>
              <a:tblGrid>
                <a:gridCol w="1893156">
                  <a:extLst>
                    <a:ext uri="{9D8B030D-6E8A-4147-A177-3AD203B41FA5}">
                      <a16:colId xmlns:a16="http://schemas.microsoft.com/office/drawing/2014/main" val="1833267424"/>
                    </a:ext>
                  </a:extLst>
                </a:gridCol>
                <a:gridCol w="2452916">
                  <a:extLst>
                    <a:ext uri="{9D8B030D-6E8A-4147-A177-3AD203B41FA5}">
                      <a16:colId xmlns:a16="http://schemas.microsoft.com/office/drawing/2014/main" val="3243957954"/>
                    </a:ext>
                  </a:extLst>
                </a:gridCol>
              </a:tblGrid>
              <a:tr h="609600">
                <a:tc>
                  <a:txBody>
                    <a:bodyPr/>
                    <a:lstStyle/>
                    <a:p>
                      <a:pPr algn="l"/>
                      <a:r>
                        <a:rPr lang="de-DE" sz="1600" b="0">
                          <a:solidFill>
                            <a:srgbClr val="002060"/>
                          </a:solidFill>
                          <a:latin typeface="Calibri" panose="020F0502020204030204" pitchFamily="34" charset="0"/>
                          <a:cs typeface="Calibri" panose="020F0502020204030204" pitchFamily="34" charset="0"/>
                        </a:rPr>
                        <a:t>Nettoeinkommen</a:t>
                      </a:r>
                    </a:p>
                  </a:txBody>
                  <a:tcPr marL="121920" marR="121920" marT="60960" marB="60960" anchor="ctr"/>
                </a:tc>
                <a:tc>
                  <a:txBody>
                    <a:bodyPr/>
                    <a:lstStyle/>
                    <a:p>
                      <a:pPr algn="ctr"/>
                      <a:r>
                        <a:rPr lang="de-DE" sz="1600" b="0">
                          <a:solidFill>
                            <a:srgbClr val="002060"/>
                          </a:solidFill>
                          <a:latin typeface="Calibri" panose="020F0502020204030204" pitchFamily="34" charset="0"/>
                          <a:cs typeface="Calibri" panose="020F0502020204030204" pitchFamily="34" charset="0"/>
                        </a:rPr>
                        <a:t>Wir empfehlen folgende Höhe von KG easy</a:t>
                      </a:r>
                    </a:p>
                  </a:txBody>
                  <a:tcPr marL="121920" marR="121920" marT="60960" marB="60960"/>
                </a:tc>
                <a:extLst>
                  <a:ext uri="{0D108BD9-81ED-4DB2-BD59-A6C34878D82A}">
                    <a16:rowId xmlns:a16="http://schemas.microsoft.com/office/drawing/2014/main" val="2997000149"/>
                  </a:ext>
                </a:extLst>
              </a:tr>
              <a:tr h="365760">
                <a:tc>
                  <a:txBody>
                    <a:bodyPr/>
                    <a:lstStyle/>
                    <a:p>
                      <a:r>
                        <a:rPr lang="de-DE" sz="1600" b="0" dirty="0">
                          <a:solidFill>
                            <a:srgbClr val="002060"/>
                          </a:solidFill>
                          <a:latin typeface="Calibri" panose="020F0502020204030204" pitchFamily="34" charset="0"/>
                          <a:cs typeface="Calibri" panose="020F0502020204030204" pitchFamily="34" charset="0"/>
                        </a:rPr>
                        <a:t>                -       750€</a:t>
                      </a:r>
                    </a:p>
                  </a:txBody>
                  <a:tcPr marL="121920" marR="121920" marT="60960" marB="60960"/>
                </a:tc>
                <a:tc>
                  <a:txBody>
                    <a:bodyPr/>
                    <a:lstStyle/>
                    <a:p>
                      <a:pPr algn="ctr"/>
                      <a:r>
                        <a:rPr lang="de-DE" sz="1600" b="0">
                          <a:solidFill>
                            <a:srgbClr val="002060"/>
                          </a:solidFill>
                          <a:latin typeface="Calibri" panose="020F0502020204030204" pitchFamily="34" charset="0"/>
                          <a:cs typeface="Calibri" panose="020F0502020204030204" pitchFamily="34" charset="0"/>
                        </a:rPr>
                        <a:t>  5€/ Tag</a:t>
                      </a:r>
                    </a:p>
                  </a:txBody>
                  <a:tcPr marL="121920" marR="121920" marT="60960" marB="60960"/>
                </a:tc>
                <a:extLst>
                  <a:ext uri="{0D108BD9-81ED-4DB2-BD59-A6C34878D82A}">
                    <a16:rowId xmlns:a16="http://schemas.microsoft.com/office/drawing/2014/main" val="1543461389"/>
                  </a:ext>
                </a:extLst>
              </a:tr>
              <a:tr h="365760">
                <a:tc>
                  <a:txBody>
                    <a:bodyPr/>
                    <a:lstStyle/>
                    <a:p>
                      <a:r>
                        <a:rPr lang="de-DE" sz="1600" b="0" dirty="0">
                          <a:solidFill>
                            <a:srgbClr val="002060"/>
                          </a:solidFill>
                          <a:latin typeface="Calibri" panose="020F0502020204030204" pitchFamily="34" charset="0"/>
                          <a:cs typeface="Calibri" panose="020F0502020204030204" pitchFamily="34" charset="0"/>
                        </a:rPr>
                        <a:t>   751€    -    1.505€</a:t>
                      </a:r>
                    </a:p>
                  </a:txBody>
                  <a:tcPr marL="121920" marR="121920" marT="60960" marB="60960"/>
                </a:tc>
                <a:tc>
                  <a:txBody>
                    <a:bodyPr/>
                    <a:lstStyle/>
                    <a:p>
                      <a:pPr algn="ctr"/>
                      <a:r>
                        <a:rPr lang="de-DE" sz="1600" b="0">
                          <a:solidFill>
                            <a:srgbClr val="002060"/>
                          </a:solidFill>
                          <a:latin typeface="Calibri" panose="020F0502020204030204" pitchFamily="34" charset="0"/>
                          <a:cs typeface="Calibri" panose="020F0502020204030204" pitchFamily="34" charset="0"/>
                        </a:rPr>
                        <a:t>10€/ Tag</a:t>
                      </a:r>
                    </a:p>
                  </a:txBody>
                  <a:tcPr marL="121920" marR="121920" marT="60960" marB="60960"/>
                </a:tc>
                <a:extLst>
                  <a:ext uri="{0D108BD9-81ED-4DB2-BD59-A6C34878D82A}">
                    <a16:rowId xmlns:a16="http://schemas.microsoft.com/office/drawing/2014/main" val="4067765375"/>
                  </a:ext>
                </a:extLst>
              </a:tr>
              <a:tr h="365760">
                <a:tc>
                  <a:txBody>
                    <a:bodyPr/>
                    <a:lstStyle/>
                    <a:p>
                      <a:r>
                        <a:rPr lang="de-DE" sz="1600" b="0">
                          <a:solidFill>
                            <a:srgbClr val="002060"/>
                          </a:solidFill>
                          <a:latin typeface="Calibri" panose="020F0502020204030204" pitchFamily="34" charset="0"/>
                          <a:cs typeface="Calibri" panose="020F0502020204030204" pitchFamily="34" charset="0"/>
                        </a:rPr>
                        <a:t>1.506€   -    2.222€</a:t>
                      </a:r>
                    </a:p>
                  </a:txBody>
                  <a:tcPr marL="121920" marR="121920" marT="60960" marB="60960"/>
                </a:tc>
                <a:tc>
                  <a:txBody>
                    <a:bodyPr/>
                    <a:lstStyle/>
                    <a:p>
                      <a:pPr algn="ctr"/>
                      <a:r>
                        <a:rPr lang="de-DE" sz="1600" b="0">
                          <a:solidFill>
                            <a:srgbClr val="002060"/>
                          </a:solidFill>
                          <a:latin typeface="Calibri" panose="020F0502020204030204" pitchFamily="34" charset="0"/>
                          <a:cs typeface="Calibri" panose="020F0502020204030204" pitchFamily="34" charset="0"/>
                        </a:rPr>
                        <a:t>15€/ Tag</a:t>
                      </a:r>
                    </a:p>
                  </a:txBody>
                  <a:tcPr marL="121920" marR="121920" marT="60960" marB="60960"/>
                </a:tc>
                <a:extLst>
                  <a:ext uri="{0D108BD9-81ED-4DB2-BD59-A6C34878D82A}">
                    <a16:rowId xmlns:a16="http://schemas.microsoft.com/office/drawing/2014/main" val="799528046"/>
                  </a:ext>
                </a:extLst>
              </a:tr>
              <a:tr h="365760">
                <a:tc>
                  <a:txBody>
                    <a:bodyPr/>
                    <a:lstStyle/>
                    <a:p>
                      <a:r>
                        <a:rPr lang="de-DE" sz="1600" b="0">
                          <a:solidFill>
                            <a:srgbClr val="002060"/>
                          </a:solidFill>
                          <a:latin typeface="Calibri" panose="020F0502020204030204" pitchFamily="34" charset="0"/>
                          <a:cs typeface="Calibri" panose="020F0502020204030204" pitchFamily="34" charset="0"/>
                        </a:rPr>
                        <a:t>2.223€   -    2.939€</a:t>
                      </a:r>
                    </a:p>
                  </a:txBody>
                  <a:tcPr marL="121920" marR="121920" marT="60960" marB="60960"/>
                </a:tc>
                <a:tc>
                  <a:txBody>
                    <a:bodyPr/>
                    <a:lstStyle/>
                    <a:p>
                      <a:pPr algn="ctr"/>
                      <a:r>
                        <a:rPr lang="de-DE" sz="1600" b="0">
                          <a:solidFill>
                            <a:srgbClr val="002060"/>
                          </a:solidFill>
                          <a:latin typeface="Calibri" panose="020F0502020204030204" pitchFamily="34" charset="0"/>
                          <a:cs typeface="Calibri" panose="020F0502020204030204" pitchFamily="34" charset="0"/>
                        </a:rPr>
                        <a:t>20€/ Tag</a:t>
                      </a:r>
                    </a:p>
                  </a:txBody>
                  <a:tcPr marL="121920" marR="121920" marT="60960" marB="60960"/>
                </a:tc>
                <a:extLst>
                  <a:ext uri="{0D108BD9-81ED-4DB2-BD59-A6C34878D82A}">
                    <a16:rowId xmlns:a16="http://schemas.microsoft.com/office/drawing/2014/main" val="2016731052"/>
                  </a:ext>
                </a:extLst>
              </a:tr>
              <a:tr h="365760">
                <a:tc>
                  <a:txBody>
                    <a:bodyPr/>
                    <a:lstStyle/>
                    <a:p>
                      <a:r>
                        <a:rPr lang="de-DE" sz="1600" b="0">
                          <a:solidFill>
                            <a:srgbClr val="002060"/>
                          </a:solidFill>
                          <a:latin typeface="Calibri" panose="020F0502020204030204" pitchFamily="34" charset="0"/>
                          <a:cs typeface="Calibri" panose="020F0502020204030204" pitchFamily="34" charset="0"/>
                        </a:rPr>
                        <a:t>2.940€   -    3.657€</a:t>
                      </a:r>
                    </a:p>
                  </a:txBody>
                  <a:tcPr marL="121920" marR="121920" marT="60960" marB="60960"/>
                </a:tc>
                <a:tc>
                  <a:txBody>
                    <a:bodyPr/>
                    <a:lstStyle/>
                    <a:p>
                      <a:pPr algn="ctr"/>
                      <a:r>
                        <a:rPr lang="de-DE" sz="1600" b="0">
                          <a:solidFill>
                            <a:srgbClr val="002060"/>
                          </a:solidFill>
                          <a:latin typeface="Calibri" panose="020F0502020204030204" pitchFamily="34" charset="0"/>
                          <a:cs typeface="Calibri" panose="020F0502020204030204" pitchFamily="34" charset="0"/>
                        </a:rPr>
                        <a:t>25€/ Tag</a:t>
                      </a:r>
                    </a:p>
                  </a:txBody>
                  <a:tcPr marL="121920" marR="121920" marT="60960" marB="60960"/>
                </a:tc>
                <a:extLst>
                  <a:ext uri="{0D108BD9-81ED-4DB2-BD59-A6C34878D82A}">
                    <a16:rowId xmlns:a16="http://schemas.microsoft.com/office/drawing/2014/main" val="9496547"/>
                  </a:ext>
                </a:extLst>
              </a:tr>
              <a:tr h="365760">
                <a:tc>
                  <a:txBody>
                    <a:bodyPr/>
                    <a:lstStyle/>
                    <a:p>
                      <a:r>
                        <a:rPr lang="de-DE" sz="1600" b="0">
                          <a:solidFill>
                            <a:srgbClr val="002060"/>
                          </a:solidFill>
                          <a:latin typeface="Calibri" panose="020F0502020204030204" pitchFamily="34" charset="0"/>
                          <a:cs typeface="Calibri" panose="020F0502020204030204" pitchFamily="34" charset="0"/>
                        </a:rPr>
                        <a:t>3.658€   -    3.983€</a:t>
                      </a:r>
                    </a:p>
                  </a:txBody>
                  <a:tcPr marL="121920" marR="121920" marT="60960" marB="60960"/>
                </a:tc>
                <a:tc>
                  <a:txBody>
                    <a:bodyPr/>
                    <a:lstStyle/>
                    <a:p>
                      <a:pPr algn="ctr"/>
                      <a:r>
                        <a:rPr lang="de-DE" sz="1600" b="0" dirty="0">
                          <a:solidFill>
                            <a:srgbClr val="002060"/>
                          </a:solidFill>
                          <a:latin typeface="Calibri" panose="020F0502020204030204" pitchFamily="34" charset="0"/>
                          <a:cs typeface="Calibri" panose="020F0502020204030204" pitchFamily="34" charset="0"/>
                        </a:rPr>
                        <a:t>30€/ Tag</a:t>
                      </a:r>
                    </a:p>
                  </a:txBody>
                  <a:tcPr marL="121920" marR="121920" marT="60960" marB="60960"/>
                </a:tc>
                <a:extLst>
                  <a:ext uri="{0D108BD9-81ED-4DB2-BD59-A6C34878D82A}">
                    <a16:rowId xmlns:a16="http://schemas.microsoft.com/office/drawing/2014/main" val="1888794886"/>
                  </a:ext>
                </a:extLst>
              </a:tr>
            </a:tbl>
          </a:graphicData>
        </a:graphic>
      </p:graphicFrame>
      <p:grpSp>
        <p:nvGrpSpPr>
          <p:cNvPr id="6" name="Gruppieren 5">
            <a:extLst>
              <a:ext uri="{FF2B5EF4-FFF2-40B4-BE49-F238E27FC236}">
                <a16:creationId xmlns:a16="http://schemas.microsoft.com/office/drawing/2014/main" id="{069947D0-5875-1E72-0E8A-0AA41E44BC9D}"/>
              </a:ext>
            </a:extLst>
          </p:cNvPr>
          <p:cNvGrpSpPr/>
          <p:nvPr/>
        </p:nvGrpSpPr>
        <p:grpSpPr>
          <a:xfrm>
            <a:off x="1" y="1295400"/>
            <a:ext cx="2954020" cy="5069541"/>
            <a:chOff x="0" y="971550"/>
            <a:chExt cx="2215515" cy="3802156"/>
          </a:xfrm>
        </p:grpSpPr>
        <p:sp>
          <p:nvSpPr>
            <p:cNvPr id="8" name="Rechteck 7">
              <a:extLst>
                <a:ext uri="{FF2B5EF4-FFF2-40B4-BE49-F238E27FC236}">
                  <a16:creationId xmlns:a16="http://schemas.microsoft.com/office/drawing/2014/main" id="{7F0CF672-E808-F319-A52C-FF185C47A945}"/>
                </a:ext>
              </a:extLst>
            </p:cNvPr>
            <p:cNvSpPr/>
            <p:nvPr/>
          </p:nvSpPr>
          <p:spPr>
            <a:xfrm>
              <a:off x="0" y="971550"/>
              <a:ext cx="2215515" cy="3802156"/>
            </a:xfrm>
            <a:prstGeom prst="rect">
              <a:avLst/>
            </a:prstGeom>
            <a:solidFill>
              <a:srgbClr val="9FD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1867">
                <a:solidFill>
                  <a:prstClr val="white"/>
                </a:solidFill>
                <a:latin typeface="Calibri" panose="020F0502020204030204" pitchFamily="34" charset="0"/>
              </a:endParaRPr>
            </a:p>
          </p:txBody>
        </p:sp>
        <p:sp>
          <p:nvSpPr>
            <p:cNvPr id="10" name="Rechteck: abgerundete Ecken 9">
              <a:extLst>
                <a:ext uri="{FF2B5EF4-FFF2-40B4-BE49-F238E27FC236}">
                  <a16:creationId xmlns:a16="http://schemas.microsoft.com/office/drawing/2014/main" id="{B6BFB305-1BA8-F56D-C86A-E92F7E206D8C}"/>
                </a:ext>
              </a:extLst>
            </p:cNvPr>
            <p:cNvSpPr/>
            <p:nvPr/>
          </p:nvSpPr>
          <p:spPr>
            <a:xfrm>
              <a:off x="465326" y="3588317"/>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67" b="1">
                  <a:latin typeface="Calibri" panose="020F0502020204030204" pitchFamily="34" charset="0"/>
                  <a:cs typeface="Calibri" panose="020F0502020204030204" pitchFamily="34" charset="0"/>
                </a:rPr>
                <a:t>+ weitere Aspekte </a:t>
              </a:r>
              <a:br>
                <a:rPr lang="de-DE" sz="1867" b="1">
                  <a:latin typeface="Calibri" panose="020F0502020204030204" pitchFamily="34" charset="0"/>
                  <a:cs typeface="Calibri" panose="020F0502020204030204" pitchFamily="34" charset="0"/>
                </a:rPr>
              </a:br>
              <a:r>
                <a:rPr lang="de-DE" sz="1867" b="1">
                  <a:latin typeface="Calibri" panose="020F0502020204030204" pitchFamily="34" charset="0"/>
                  <a:cs typeface="Calibri" panose="020F0502020204030204" pitchFamily="34" charset="0"/>
                </a:rPr>
                <a:t>eines einfachen Angebotes</a:t>
              </a:r>
            </a:p>
          </p:txBody>
        </p:sp>
        <p:sp>
          <p:nvSpPr>
            <p:cNvPr id="15" name="Rechteck: abgerundete Ecken 14">
              <a:extLst>
                <a:ext uri="{FF2B5EF4-FFF2-40B4-BE49-F238E27FC236}">
                  <a16:creationId xmlns:a16="http://schemas.microsoft.com/office/drawing/2014/main" id="{EB6A3CD2-AB2A-EEF3-FE83-DCE3411BBEC8}"/>
                </a:ext>
              </a:extLst>
            </p:cNvPr>
            <p:cNvSpPr/>
            <p:nvPr/>
          </p:nvSpPr>
          <p:spPr>
            <a:xfrm>
              <a:off x="484253" y="1191859"/>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a:latin typeface="Calibri" panose="020F0502020204030204" pitchFamily="34" charset="0"/>
                  <a:cs typeface="Calibri" panose="020F0502020204030204" pitchFamily="34" charset="0"/>
                </a:rPr>
                <a:t>…lehnt sich an die GKV an</a:t>
              </a:r>
            </a:p>
          </p:txBody>
        </p:sp>
        <p:sp>
          <p:nvSpPr>
            <p:cNvPr id="16" name="Rechteck: abgerundete Ecken 15">
              <a:extLst>
                <a:ext uri="{FF2B5EF4-FFF2-40B4-BE49-F238E27FC236}">
                  <a16:creationId xmlns:a16="http://schemas.microsoft.com/office/drawing/2014/main" id="{CC498410-FD42-8C0C-5348-B4DBDBB81C87}"/>
                </a:ext>
              </a:extLst>
            </p:cNvPr>
            <p:cNvSpPr/>
            <p:nvPr/>
          </p:nvSpPr>
          <p:spPr>
            <a:xfrm>
              <a:off x="434937" y="2422574"/>
              <a:ext cx="1581586" cy="983478"/>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a:latin typeface="Calibri" panose="020F0502020204030204" pitchFamily="34" charset="0"/>
                  <a:cs typeface="Calibri" panose="020F0502020204030204" pitchFamily="34" charset="0"/>
                </a:rPr>
                <a:t>…ist einfach abzuschließen</a:t>
              </a:r>
            </a:p>
          </p:txBody>
        </p:sp>
      </p:grpSp>
      <p:grpSp>
        <p:nvGrpSpPr>
          <p:cNvPr id="12" name="Gruppieren 11">
            <a:extLst>
              <a:ext uri="{FF2B5EF4-FFF2-40B4-BE49-F238E27FC236}">
                <a16:creationId xmlns:a16="http://schemas.microsoft.com/office/drawing/2014/main" id="{F8A85DD0-D561-FE2C-8524-EDA63F01FC97}"/>
              </a:ext>
            </a:extLst>
          </p:cNvPr>
          <p:cNvGrpSpPr/>
          <p:nvPr/>
        </p:nvGrpSpPr>
        <p:grpSpPr>
          <a:xfrm>
            <a:off x="10744095" y="16143"/>
            <a:ext cx="1303992" cy="1583559"/>
            <a:chOff x="7997839" y="3432"/>
            <a:chExt cx="977994" cy="1187669"/>
          </a:xfrm>
        </p:grpSpPr>
        <p:pic>
          <p:nvPicPr>
            <p:cNvPr id="13" name="Grafik 12" descr="Ein Bild, das Baum, draußen, Gras, Sport enthält.&#10;&#10;Automatisch generierte Beschreibung">
              <a:extLst>
                <a:ext uri="{FF2B5EF4-FFF2-40B4-BE49-F238E27FC236}">
                  <a16:creationId xmlns:a16="http://schemas.microsoft.com/office/drawing/2014/main" id="{9BC6FFB6-AE8E-0FB0-3723-CD7B31DDF5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943791">
              <a:off x="8274504" y="250186"/>
              <a:ext cx="582004" cy="582004"/>
            </a:xfrm>
            <a:prstGeom prst="rect">
              <a:avLst/>
            </a:prstGeom>
          </p:spPr>
        </p:pic>
        <p:pic>
          <p:nvPicPr>
            <p:cNvPr id="14" name="Picture 6" descr="Polaroid Bild Rahmen - Kostenloses Bild auf Pixabay">
              <a:extLst>
                <a:ext uri="{FF2B5EF4-FFF2-40B4-BE49-F238E27FC236}">
                  <a16:creationId xmlns:a16="http://schemas.microsoft.com/office/drawing/2014/main" id="{CFE81564-336D-6722-6145-30C117D2F0BA}"/>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rot="708536">
              <a:off x="7997839" y="3432"/>
              <a:ext cx="977994" cy="1187669"/>
            </a:xfrm>
            <a:prstGeom prst="rect">
              <a:avLst/>
            </a:prstGeom>
            <a:noFill/>
            <a:extLst>
              <a:ext uri="{909E8E84-426E-40DD-AFC4-6F175D3DCCD1}">
                <a14:hiddenFill xmlns:a14="http://schemas.microsoft.com/office/drawing/2010/main">
                  <a:solidFill>
                    <a:srgbClr val="FFFFFF"/>
                  </a:solidFill>
                </a14:hiddenFill>
              </a:ext>
            </a:extLst>
          </p:spPr>
        </p:pic>
        <p:sp>
          <p:nvSpPr>
            <p:cNvPr id="21" name="Textfeld 20">
              <a:extLst>
                <a:ext uri="{FF2B5EF4-FFF2-40B4-BE49-F238E27FC236}">
                  <a16:creationId xmlns:a16="http://schemas.microsoft.com/office/drawing/2014/main" id="{FE4924AA-E97E-C39E-1F03-0145E9CC9FF6}"/>
                </a:ext>
              </a:extLst>
            </p:cNvPr>
            <p:cNvSpPr txBox="1"/>
            <p:nvPr/>
          </p:nvSpPr>
          <p:spPr bwMode="auto">
            <a:xfrm rot="972221">
              <a:off x="8164717" y="833434"/>
              <a:ext cx="618531"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eaLnBrk="1" hangingPunct="1"/>
              <a:r>
                <a:rPr lang="de-DE" sz="933" b="1">
                  <a:latin typeface="Segoe Print" panose="02000600000000000000" pitchFamily="2" charset="0"/>
                  <a:cs typeface="Arial" pitchFamily="34" charset="0"/>
                </a:rPr>
                <a:t>Sorgenfrei</a:t>
              </a:r>
            </a:p>
          </p:txBody>
        </p:sp>
      </p:grpSp>
    </p:spTree>
    <p:extLst>
      <p:ext uri="{BB962C8B-B14F-4D97-AF65-F5344CB8AC3E}">
        <p14:creationId xmlns:p14="http://schemas.microsoft.com/office/powerpoint/2010/main" val="3489187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84AFD5F-D5EF-C823-5168-ABD334894A2F}"/>
              </a:ext>
            </a:extLst>
          </p:cNvPr>
          <p:cNvSpPr>
            <a:spLocks noGrp="1"/>
          </p:cNvSpPr>
          <p:nvPr>
            <p:ph type="dt" sz="half" idx="10"/>
          </p:nvPr>
        </p:nvSpPr>
        <p:spPr/>
        <p:txBody>
          <a:bodyPr/>
          <a:lstStyle/>
          <a:p>
            <a:r>
              <a:rPr lang="de-DE" noProof="0" dirty="0">
                <a:latin typeface="Calibri" panose="020F0502020204030204" pitchFamily="34" charset="0"/>
                <a:cs typeface="Calibri" panose="020F0502020204030204" pitchFamily="34" charset="0"/>
              </a:rPr>
              <a:t>Krankengeld easy</a:t>
            </a:r>
          </a:p>
        </p:txBody>
      </p:sp>
      <p:sp>
        <p:nvSpPr>
          <p:cNvPr id="3" name="Titel 2">
            <a:extLst>
              <a:ext uri="{FF2B5EF4-FFF2-40B4-BE49-F238E27FC236}">
                <a16:creationId xmlns:a16="http://schemas.microsoft.com/office/drawing/2014/main" id="{D373858E-D715-B814-7B08-13CDA809C7BE}"/>
              </a:ext>
            </a:extLst>
          </p:cNvPr>
          <p:cNvSpPr>
            <a:spLocks noGrp="1"/>
          </p:cNvSpPr>
          <p:nvPr>
            <p:ph type="title"/>
          </p:nvPr>
        </p:nvSpPr>
        <p:spPr/>
        <p:txBody>
          <a:bodyPr/>
          <a:lstStyle/>
          <a:p>
            <a:r>
              <a:rPr lang="de-DE" dirty="0">
                <a:latin typeface="Calibri" panose="020F0502020204030204" pitchFamily="34" charset="0"/>
                <a:cs typeface="Calibri" panose="020F0502020204030204" pitchFamily="34" charset="0"/>
              </a:rPr>
              <a:t>Krankengeld </a:t>
            </a:r>
            <a:r>
              <a:rPr lang="de-DE" sz="2667" dirty="0">
                <a:latin typeface="Calibri" panose="020F0502020204030204" pitchFamily="34" charset="0"/>
                <a:cs typeface="Calibri" panose="020F0502020204030204" pitchFamily="34" charset="0"/>
              </a:rPr>
              <a:t>easy </a:t>
            </a:r>
            <a:r>
              <a:rPr lang="de-DE" dirty="0">
                <a:latin typeface="Calibri" panose="020F0502020204030204" pitchFamily="34" charset="0"/>
                <a:cs typeface="Calibri" panose="020F0502020204030204" pitchFamily="34" charset="0"/>
              </a:rPr>
              <a:t>ist eine der einfachsten…</a:t>
            </a:r>
          </a:p>
        </p:txBody>
      </p:sp>
      <p:sp>
        <p:nvSpPr>
          <p:cNvPr id="4" name="Textplatzhalter 3">
            <a:extLst>
              <a:ext uri="{FF2B5EF4-FFF2-40B4-BE49-F238E27FC236}">
                <a16:creationId xmlns:a16="http://schemas.microsoft.com/office/drawing/2014/main" id="{EB694762-91D5-6897-19CC-5E9C0E60B3AF}"/>
              </a:ext>
            </a:extLst>
          </p:cNvPr>
          <p:cNvSpPr>
            <a:spLocks noGrp="1"/>
          </p:cNvSpPr>
          <p:nvPr>
            <p:ph type="body" sz="quarter" idx="12"/>
          </p:nvPr>
        </p:nvSpPr>
        <p:spPr/>
        <p:txBody>
          <a:bodyPr/>
          <a:lstStyle/>
          <a:p>
            <a:r>
              <a:rPr lang="de-DE" b="1" dirty="0">
                <a:latin typeface="Calibri" panose="020F0502020204030204" pitchFamily="34" charset="0"/>
                <a:cs typeface="Calibri" panose="020F0502020204030204" pitchFamily="34" charset="0"/>
              </a:rPr>
              <a:t>…Zusatzversicherungen für gesetzlich versicherte </a:t>
            </a:r>
            <a:r>
              <a:rPr lang="de-DE" b="1" dirty="0" err="1">
                <a:latin typeface="Calibri" panose="020F0502020204030204" pitchFamily="34" charset="0"/>
                <a:cs typeface="Calibri" panose="020F0502020204030204" pitchFamily="34" charset="0"/>
              </a:rPr>
              <a:t>Arbeitnehmer:innen</a:t>
            </a:r>
            <a:endParaRPr lang="de-DE" b="1" dirty="0">
              <a:latin typeface="Calibri" panose="020F0502020204030204" pitchFamily="34" charset="0"/>
              <a:cs typeface="Calibri" panose="020F0502020204030204" pitchFamily="34" charset="0"/>
            </a:endParaRPr>
          </a:p>
        </p:txBody>
      </p:sp>
      <p:grpSp>
        <p:nvGrpSpPr>
          <p:cNvPr id="51" name="Gruppieren 50">
            <a:extLst>
              <a:ext uri="{FF2B5EF4-FFF2-40B4-BE49-F238E27FC236}">
                <a16:creationId xmlns:a16="http://schemas.microsoft.com/office/drawing/2014/main" id="{85D8380E-37F9-54B0-E531-6E382ABF04BC}"/>
              </a:ext>
            </a:extLst>
          </p:cNvPr>
          <p:cNvGrpSpPr/>
          <p:nvPr/>
        </p:nvGrpSpPr>
        <p:grpSpPr>
          <a:xfrm>
            <a:off x="9611" y="1290439"/>
            <a:ext cx="12193464" cy="5069541"/>
            <a:chOff x="7208" y="967829"/>
            <a:chExt cx="9145098" cy="3802156"/>
          </a:xfrm>
        </p:grpSpPr>
        <p:sp>
          <p:nvSpPr>
            <p:cNvPr id="5" name="Rechteck 4">
              <a:extLst>
                <a:ext uri="{FF2B5EF4-FFF2-40B4-BE49-F238E27FC236}">
                  <a16:creationId xmlns:a16="http://schemas.microsoft.com/office/drawing/2014/main" id="{373593D2-FA55-CFA7-5AE0-D2BCB02304A5}"/>
                </a:ext>
              </a:extLst>
            </p:cNvPr>
            <p:cNvSpPr/>
            <p:nvPr/>
          </p:nvSpPr>
          <p:spPr>
            <a:xfrm>
              <a:off x="8307" y="967829"/>
              <a:ext cx="9143999" cy="3802156"/>
            </a:xfrm>
            <a:prstGeom prst="rect">
              <a:avLst/>
            </a:prstGeom>
            <a:solidFill>
              <a:srgbClr val="E1F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2400">
                <a:solidFill>
                  <a:prstClr val="white"/>
                </a:solidFill>
                <a:latin typeface="Calibri" panose="020F0502020204030204" pitchFamily="34" charset="0"/>
              </a:endParaRPr>
            </a:p>
          </p:txBody>
        </p:sp>
        <p:grpSp>
          <p:nvGrpSpPr>
            <p:cNvPr id="49" name="Gruppieren 48">
              <a:extLst>
                <a:ext uri="{FF2B5EF4-FFF2-40B4-BE49-F238E27FC236}">
                  <a16:creationId xmlns:a16="http://schemas.microsoft.com/office/drawing/2014/main" id="{D02A9EFF-AB19-B03F-FF29-0E8974A940D0}"/>
                </a:ext>
              </a:extLst>
            </p:cNvPr>
            <p:cNvGrpSpPr/>
            <p:nvPr/>
          </p:nvGrpSpPr>
          <p:grpSpPr>
            <a:xfrm>
              <a:off x="5079773" y="2369781"/>
              <a:ext cx="3803414" cy="2024471"/>
              <a:chOff x="5079773" y="2369781"/>
              <a:chExt cx="3803414" cy="2024471"/>
            </a:xfrm>
          </p:grpSpPr>
          <p:sp>
            <p:nvSpPr>
              <p:cNvPr id="80" name="Textfeld 79">
                <a:extLst>
                  <a:ext uri="{FF2B5EF4-FFF2-40B4-BE49-F238E27FC236}">
                    <a16:creationId xmlns:a16="http://schemas.microsoft.com/office/drawing/2014/main" id="{DBE0C701-DACB-F263-7D44-C032D92EE09B}"/>
                  </a:ext>
                </a:extLst>
              </p:cNvPr>
              <p:cNvSpPr txBox="1"/>
              <p:nvPr/>
            </p:nvSpPr>
            <p:spPr bwMode="auto">
              <a:xfrm>
                <a:off x="5079773" y="3084275"/>
                <a:ext cx="3786788" cy="1309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noAutofit/>
              </a:bodyPr>
              <a:lstStyle/>
              <a:p>
                <a:pPr algn="r" eaLnBrk="1" hangingPunct="1"/>
                <a:r>
                  <a:rPr lang="de-DE" sz="1600" b="1" dirty="0">
                    <a:solidFill>
                      <a:srgbClr val="002060"/>
                    </a:solidFill>
                    <a:cs typeface="Calibri" panose="020F0502020204030204" pitchFamily="34" charset="0"/>
                  </a:rPr>
                  <a:t>Keine Gesundheitsprüfung</a:t>
                </a:r>
              </a:p>
              <a:p>
                <a:pPr algn="r" eaLnBrk="1" hangingPunct="1"/>
                <a:r>
                  <a:rPr lang="de-DE" sz="1333" dirty="0">
                    <a:solidFill>
                      <a:srgbClr val="002060"/>
                    </a:solidFill>
                    <a:cs typeface="Calibri" panose="020F0502020204030204" pitchFamily="34" charset="0"/>
                  </a:rPr>
                  <a:t>KTGG42-U: Umfangreiche Gesundheitsprüfung (BMI), Vorerkrankungen, ambulant/stationär, Arzneimittel, Abhängigkeiten, HIV)</a:t>
                </a:r>
              </a:p>
              <a:p>
                <a:pPr algn="r" eaLnBrk="1" hangingPunct="1"/>
                <a:endParaRPr lang="de-DE" sz="1333" dirty="0">
                  <a:solidFill>
                    <a:srgbClr val="002060"/>
                  </a:solidFill>
                  <a:latin typeface="Source Sans Pro"/>
                  <a:cs typeface="Calibri" panose="020F0502020204030204" pitchFamily="34" charset="0"/>
                </a:endParaRPr>
              </a:p>
              <a:p>
                <a:pPr algn="r" eaLnBrk="1" hangingPunct="1"/>
                <a:r>
                  <a:rPr lang="de-DE" sz="1600" b="1" dirty="0">
                    <a:solidFill>
                      <a:srgbClr val="002060"/>
                    </a:solidFill>
                    <a:cs typeface="Calibri" panose="020F0502020204030204" pitchFamily="34" charset="0"/>
                  </a:rPr>
                  <a:t>In den Monaten 4 bis 12 ist Leistung auf max. 60 Tage begrenzt</a:t>
                </a:r>
              </a:p>
              <a:p>
                <a:pPr algn="r" eaLnBrk="1" hangingPunct="1"/>
                <a:r>
                  <a:rPr lang="de-DE" sz="1333" dirty="0">
                    <a:solidFill>
                      <a:srgbClr val="002060"/>
                    </a:solidFill>
                    <a:cs typeface="Calibri" panose="020F0502020204030204" pitchFamily="34" charset="0"/>
                  </a:rPr>
                  <a:t>KTGG42-U: Keine Leistungsbegrenzung</a:t>
                </a:r>
              </a:p>
              <a:p>
                <a:pPr algn="r" eaLnBrk="1" hangingPunct="1"/>
                <a:endParaRPr lang="de-DE" sz="1333" dirty="0">
                  <a:solidFill>
                    <a:srgbClr val="002060"/>
                  </a:solidFill>
                  <a:latin typeface="Source Sans Pro"/>
                  <a:cs typeface="Calibri" panose="020F0502020204030204" pitchFamily="34" charset="0"/>
                </a:endParaRPr>
              </a:p>
              <a:p>
                <a:pPr algn="r" eaLnBrk="1" hangingPunct="1"/>
                <a:r>
                  <a:rPr lang="de-DE" sz="1600" b="1" dirty="0">
                    <a:solidFill>
                      <a:srgbClr val="002060"/>
                    </a:solidFill>
                    <a:cs typeface="Calibri" panose="020F0502020204030204" pitchFamily="34" charset="0"/>
                  </a:rPr>
                  <a:t>Eine bereits eingetretene Arbeitsunfähigkeit ist ausgeschlossen</a:t>
                </a:r>
              </a:p>
              <a:p>
                <a:pPr algn="r" eaLnBrk="1" hangingPunct="1"/>
                <a:r>
                  <a:rPr lang="de-DE" sz="1333" dirty="0">
                    <a:solidFill>
                      <a:srgbClr val="002060"/>
                    </a:solidFill>
                    <a:cs typeface="Calibri" panose="020F0502020204030204" pitchFamily="34" charset="0"/>
                  </a:rPr>
                  <a:t>KTGG42-U: Ausschluss laufender Versicherungsfall</a:t>
                </a:r>
              </a:p>
            </p:txBody>
          </p:sp>
          <p:grpSp>
            <p:nvGrpSpPr>
              <p:cNvPr id="47" name="Gruppieren 46">
                <a:extLst>
                  <a:ext uri="{FF2B5EF4-FFF2-40B4-BE49-F238E27FC236}">
                    <a16:creationId xmlns:a16="http://schemas.microsoft.com/office/drawing/2014/main" id="{52D5DE9D-4735-3965-C62F-6655AB72766D}"/>
                  </a:ext>
                </a:extLst>
              </p:cNvPr>
              <p:cNvGrpSpPr/>
              <p:nvPr/>
            </p:nvGrpSpPr>
            <p:grpSpPr>
              <a:xfrm>
                <a:off x="5079773" y="2369781"/>
                <a:ext cx="3803414" cy="448234"/>
                <a:chOff x="5079773" y="2369781"/>
                <a:chExt cx="3803414" cy="448234"/>
              </a:xfrm>
            </p:grpSpPr>
            <p:sp>
              <p:nvSpPr>
                <p:cNvPr id="84" name="Rechteck: abgerundete Ecken 83">
                  <a:extLst>
                    <a:ext uri="{FF2B5EF4-FFF2-40B4-BE49-F238E27FC236}">
                      <a16:creationId xmlns:a16="http://schemas.microsoft.com/office/drawing/2014/main" id="{481F3A57-114B-9FF9-9143-752C0AE3702C}"/>
                    </a:ext>
                  </a:extLst>
                </p:cNvPr>
                <p:cNvSpPr/>
                <p:nvPr/>
              </p:nvSpPr>
              <p:spPr>
                <a:xfrm>
                  <a:off x="5199258" y="2429457"/>
                  <a:ext cx="3683929" cy="323537"/>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1600" b="1"/>
                    <a:t>Risikopolitik</a:t>
                  </a:r>
                </a:p>
              </p:txBody>
            </p:sp>
            <p:grpSp>
              <p:nvGrpSpPr>
                <p:cNvPr id="21" name="Gruppieren 20">
                  <a:extLst>
                    <a:ext uri="{FF2B5EF4-FFF2-40B4-BE49-F238E27FC236}">
                      <a16:creationId xmlns:a16="http://schemas.microsoft.com/office/drawing/2014/main" id="{301ECBE4-CCC6-5BB6-228C-F6756BEBE8E9}"/>
                    </a:ext>
                  </a:extLst>
                </p:cNvPr>
                <p:cNvGrpSpPr/>
                <p:nvPr/>
              </p:nvGrpSpPr>
              <p:grpSpPr>
                <a:xfrm>
                  <a:off x="5079773" y="2369781"/>
                  <a:ext cx="512717" cy="448234"/>
                  <a:chOff x="5081535" y="2783363"/>
                  <a:chExt cx="693841" cy="463627"/>
                </a:xfrm>
              </p:grpSpPr>
              <p:sp>
                <p:nvSpPr>
                  <p:cNvPr id="85" name="Ellipse 84">
                    <a:extLst>
                      <a:ext uri="{FF2B5EF4-FFF2-40B4-BE49-F238E27FC236}">
                        <a16:creationId xmlns:a16="http://schemas.microsoft.com/office/drawing/2014/main" id="{365A7B3D-330A-26C8-C551-D9B7B3291E20}"/>
                      </a:ext>
                    </a:extLst>
                  </p:cNvPr>
                  <p:cNvSpPr/>
                  <p:nvPr/>
                </p:nvSpPr>
                <p:spPr>
                  <a:xfrm>
                    <a:off x="5081535" y="2783363"/>
                    <a:ext cx="693841" cy="4636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101" name="Grafik 100">
                    <a:extLst>
                      <a:ext uri="{FF2B5EF4-FFF2-40B4-BE49-F238E27FC236}">
                        <a16:creationId xmlns:a16="http://schemas.microsoft.com/office/drawing/2014/main" id="{5A658E7C-AE88-51E9-6B21-8E5AB5214A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48156" y="2827879"/>
                    <a:ext cx="518158" cy="346234"/>
                  </a:xfrm>
                  <a:prstGeom prst="rect">
                    <a:avLst/>
                  </a:prstGeom>
                </p:spPr>
              </p:pic>
            </p:grpSp>
          </p:grpSp>
        </p:grpSp>
        <p:grpSp>
          <p:nvGrpSpPr>
            <p:cNvPr id="30" name="Gruppieren 29">
              <a:extLst>
                <a:ext uri="{FF2B5EF4-FFF2-40B4-BE49-F238E27FC236}">
                  <a16:creationId xmlns:a16="http://schemas.microsoft.com/office/drawing/2014/main" id="{BAB7A4AF-19F5-4601-9D71-0697FEC435C9}"/>
                </a:ext>
              </a:extLst>
            </p:cNvPr>
            <p:cNvGrpSpPr/>
            <p:nvPr/>
          </p:nvGrpSpPr>
          <p:grpSpPr>
            <a:xfrm>
              <a:off x="5096399" y="1046597"/>
              <a:ext cx="3786788" cy="999061"/>
              <a:chOff x="5262659" y="1046597"/>
              <a:chExt cx="3786788" cy="999061"/>
            </a:xfrm>
          </p:grpSpPr>
          <p:sp>
            <p:nvSpPr>
              <p:cNvPr id="74" name="Textfeld 73">
                <a:extLst>
                  <a:ext uri="{FF2B5EF4-FFF2-40B4-BE49-F238E27FC236}">
                    <a16:creationId xmlns:a16="http://schemas.microsoft.com/office/drawing/2014/main" id="{880A654E-674A-3395-5FEE-16685DF9B194}"/>
                  </a:ext>
                </a:extLst>
              </p:cNvPr>
              <p:cNvSpPr txBox="1"/>
              <p:nvPr/>
            </p:nvSpPr>
            <p:spPr bwMode="auto">
              <a:xfrm>
                <a:off x="5491712" y="1737881"/>
                <a:ext cx="35399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noAutofit/>
              </a:bodyPr>
              <a:lstStyle/>
              <a:p>
                <a:pPr algn="r" eaLnBrk="1" hangingPunct="1"/>
                <a:r>
                  <a:rPr lang="de-DE" sz="1600" b="1" dirty="0">
                    <a:solidFill>
                      <a:srgbClr val="002060"/>
                    </a:solidFill>
                    <a:cs typeface="Calibri" panose="020F0502020204030204" pitchFamily="34" charset="0"/>
                  </a:rPr>
                  <a:t>Ohne Alterungsrückstellungen</a:t>
                </a:r>
              </a:p>
              <a:p>
                <a:pPr algn="r" eaLnBrk="1" hangingPunct="1"/>
                <a:r>
                  <a:rPr lang="de-DE" sz="1333" dirty="0">
                    <a:solidFill>
                      <a:srgbClr val="002060"/>
                    </a:solidFill>
                    <a:cs typeface="Calibri" panose="020F0502020204030204" pitchFamily="34" charset="0"/>
                  </a:rPr>
                  <a:t>                  KTGG42-U: Mit Alterungsrückstellungen</a:t>
                </a:r>
              </a:p>
              <a:p>
                <a:pPr algn="r" eaLnBrk="1" hangingPunct="1"/>
                <a:endParaRPr lang="de-DE" sz="1333" dirty="0">
                  <a:solidFill>
                    <a:srgbClr val="002060"/>
                  </a:solidFill>
                  <a:cs typeface="Calibri" panose="020F0502020204030204" pitchFamily="34" charset="0"/>
                </a:endParaRPr>
              </a:p>
              <a:p>
                <a:pPr algn="r" eaLnBrk="1" hangingPunct="1"/>
                <a:r>
                  <a:rPr lang="de-DE" sz="1600" b="1" dirty="0">
                    <a:solidFill>
                      <a:srgbClr val="002060"/>
                    </a:solidFill>
                    <a:cs typeface="Calibri" panose="020F0502020204030204" pitchFamily="34" charset="0"/>
                  </a:rPr>
                  <a:t>Beitragssprünge alle 5 Jahre</a:t>
                </a:r>
              </a:p>
              <a:p>
                <a:pPr algn="r" eaLnBrk="1" hangingPunct="1"/>
                <a:r>
                  <a:rPr lang="de-DE" sz="1333" dirty="0">
                    <a:solidFill>
                      <a:srgbClr val="002060"/>
                    </a:solidFill>
                    <a:cs typeface="Calibri" panose="020F0502020204030204" pitchFamily="34" charset="0"/>
                  </a:rPr>
                  <a:t>KTGG42-U: Altersunabhängige Beiträge</a:t>
                </a:r>
              </a:p>
            </p:txBody>
          </p:sp>
          <p:grpSp>
            <p:nvGrpSpPr>
              <p:cNvPr id="22" name="Gruppieren 21">
                <a:extLst>
                  <a:ext uri="{FF2B5EF4-FFF2-40B4-BE49-F238E27FC236}">
                    <a16:creationId xmlns:a16="http://schemas.microsoft.com/office/drawing/2014/main" id="{66BBD519-6882-2D36-45A1-B789417CF056}"/>
                  </a:ext>
                </a:extLst>
              </p:cNvPr>
              <p:cNvGrpSpPr/>
              <p:nvPr/>
            </p:nvGrpSpPr>
            <p:grpSpPr>
              <a:xfrm>
                <a:off x="5262659" y="1046597"/>
                <a:ext cx="3786788" cy="448234"/>
                <a:chOff x="5262659" y="1046597"/>
                <a:chExt cx="3786788" cy="448234"/>
              </a:xfrm>
            </p:grpSpPr>
            <p:sp>
              <p:nvSpPr>
                <p:cNvPr id="67" name="Rechteck: abgerundete Ecken 66">
                  <a:extLst>
                    <a:ext uri="{FF2B5EF4-FFF2-40B4-BE49-F238E27FC236}">
                      <a16:creationId xmlns:a16="http://schemas.microsoft.com/office/drawing/2014/main" id="{17016EC9-4CE6-2967-0EA0-312FA24EB4EF}"/>
                    </a:ext>
                  </a:extLst>
                </p:cNvPr>
                <p:cNvSpPr/>
                <p:nvPr/>
              </p:nvSpPr>
              <p:spPr>
                <a:xfrm>
                  <a:off x="5365518" y="1110058"/>
                  <a:ext cx="3683929" cy="29312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1600" b="1" dirty="0"/>
                    <a:t>Kalkulation</a:t>
                  </a:r>
                </a:p>
              </p:txBody>
            </p:sp>
            <p:grpSp>
              <p:nvGrpSpPr>
                <p:cNvPr id="20" name="Gruppieren 19">
                  <a:extLst>
                    <a:ext uri="{FF2B5EF4-FFF2-40B4-BE49-F238E27FC236}">
                      <a16:creationId xmlns:a16="http://schemas.microsoft.com/office/drawing/2014/main" id="{F57C67B8-97B1-B6A3-FA27-171DEAFEF105}"/>
                    </a:ext>
                  </a:extLst>
                </p:cNvPr>
                <p:cNvGrpSpPr/>
                <p:nvPr/>
              </p:nvGrpSpPr>
              <p:grpSpPr>
                <a:xfrm>
                  <a:off x="5262659" y="1046597"/>
                  <a:ext cx="512717" cy="448234"/>
                  <a:chOff x="5081535" y="1046597"/>
                  <a:chExt cx="693841" cy="420051"/>
                </a:xfrm>
              </p:grpSpPr>
              <p:sp>
                <p:nvSpPr>
                  <p:cNvPr id="68" name="Ellipse 67">
                    <a:extLst>
                      <a:ext uri="{FF2B5EF4-FFF2-40B4-BE49-F238E27FC236}">
                        <a16:creationId xmlns:a16="http://schemas.microsoft.com/office/drawing/2014/main" id="{5AC2AC82-D2C0-70C2-1B61-CA9816E2CD7A}"/>
                      </a:ext>
                    </a:extLst>
                  </p:cNvPr>
                  <p:cNvSpPr/>
                  <p:nvPr/>
                </p:nvSpPr>
                <p:spPr>
                  <a:xfrm>
                    <a:off x="5081535" y="1046597"/>
                    <a:ext cx="693841" cy="42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99" name="Grafik 98">
                    <a:extLst>
                      <a:ext uri="{FF2B5EF4-FFF2-40B4-BE49-F238E27FC236}">
                        <a16:creationId xmlns:a16="http://schemas.microsoft.com/office/drawing/2014/main" id="{A023C5FF-7427-EE41-FAF8-1D2EF7A994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0595" y="1112174"/>
                    <a:ext cx="475719" cy="288000"/>
                  </a:xfrm>
                  <a:prstGeom prst="rect">
                    <a:avLst/>
                  </a:prstGeom>
                </p:spPr>
              </p:pic>
            </p:grpSp>
          </p:grpSp>
        </p:grpSp>
        <p:grpSp>
          <p:nvGrpSpPr>
            <p:cNvPr id="32" name="Gruppieren 31">
              <a:extLst>
                <a:ext uri="{FF2B5EF4-FFF2-40B4-BE49-F238E27FC236}">
                  <a16:creationId xmlns:a16="http://schemas.microsoft.com/office/drawing/2014/main" id="{4D72A158-2871-FEA4-9532-A9D0F1796AC5}"/>
                </a:ext>
              </a:extLst>
            </p:cNvPr>
            <p:cNvGrpSpPr/>
            <p:nvPr/>
          </p:nvGrpSpPr>
          <p:grpSpPr>
            <a:xfrm>
              <a:off x="7208" y="1046594"/>
              <a:ext cx="4647916" cy="2916136"/>
              <a:chOff x="-67609" y="1046597"/>
              <a:chExt cx="4647916" cy="2916136"/>
            </a:xfrm>
          </p:grpSpPr>
          <p:sp>
            <p:nvSpPr>
              <p:cNvPr id="33" name="Textfeld 32">
                <a:extLst>
                  <a:ext uri="{FF2B5EF4-FFF2-40B4-BE49-F238E27FC236}">
                    <a16:creationId xmlns:a16="http://schemas.microsoft.com/office/drawing/2014/main" id="{297EEF39-0648-B643-6596-A5F2D5F466B6}"/>
                  </a:ext>
                </a:extLst>
              </p:cNvPr>
              <p:cNvSpPr txBox="1"/>
              <p:nvPr/>
            </p:nvSpPr>
            <p:spPr bwMode="auto">
              <a:xfrm>
                <a:off x="-67609" y="2410693"/>
                <a:ext cx="4631287" cy="155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ctr">
                <a:noAutofit/>
              </a:bodyPr>
              <a:lstStyle/>
              <a:p>
                <a:pPr algn="r" eaLnBrk="1" hangingPunct="1"/>
                <a:r>
                  <a:rPr lang="de-DE" sz="1600" b="1" dirty="0">
                    <a:solidFill>
                      <a:srgbClr val="002060"/>
                    </a:solidFill>
                    <a:cs typeface="Calibri" panose="020F0502020204030204" pitchFamily="34" charset="0"/>
                  </a:rPr>
                  <a:t>Der Schutz orientiert sich an GKV mit  – </a:t>
                </a:r>
                <a:br>
                  <a:rPr lang="de-DE" sz="1600" b="1" dirty="0">
                    <a:solidFill>
                      <a:srgbClr val="002060"/>
                    </a:solidFill>
                    <a:cs typeface="Calibri" panose="020F0502020204030204" pitchFamily="34" charset="0"/>
                  </a:rPr>
                </a:br>
                <a:r>
                  <a:rPr lang="de-DE" sz="1600" b="1" dirty="0">
                    <a:solidFill>
                      <a:srgbClr val="002060"/>
                    </a:solidFill>
                    <a:cs typeface="Calibri" panose="020F0502020204030204" pitchFamily="34" charset="0"/>
                  </a:rPr>
                  <a:t>USP wie dem Kinder-KT</a:t>
                </a:r>
              </a:p>
              <a:p>
                <a:pPr algn="r" defTabSz="1087546" fontAlgn="base">
                  <a:spcBef>
                    <a:spcPct val="0"/>
                  </a:spcBef>
                  <a:spcAft>
                    <a:spcPct val="0"/>
                  </a:spcAft>
                  <a:defRPr/>
                </a:pPr>
                <a:r>
                  <a:rPr lang="de-DE" sz="1333" dirty="0">
                    <a:solidFill>
                      <a:srgbClr val="002060"/>
                    </a:solidFill>
                    <a:cs typeface="Calibri" panose="020F0502020204030204" pitchFamily="34" charset="0"/>
                  </a:rPr>
                  <a:t>KTGG42-U: Klassische Definition</a:t>
                </a:r>
              </a:p>
              <a:p>
                <a:pPr algn="r" defTabSz="1087546" fontAlgn="base">
                  <a:spcBef>
                    <a:spcPct val="0"/>
                  </a:spcBef>
                  <a:spcAft>
                    <a:spcPct val="0"/>
                  </a:spcAft>
                  <a:defRPr/>
                </a:pPr>
                <a:endParaRPr lang="de-DE" sz="1067" dirty="0">
                  <a:solidFill>
                    <a:srgbClr val="002060"/>
                  </a:solidFill>
                  <a:cs typeface="Calibri" panose="020F0502020204030204" pitchFamily="34" charset="0"/>
                </a:endParaRPr>
              </a:p>
              <a:p>
                <a:pPr algn="r" defTabSz="1087546" fontAlgn="base">
                  <a:spcBef>
                    <a:spcPct val="0"/>
                  </a:spcBef>
                  <a:spcAft>
                    <a:spcPct val="0"/>
                  </a:spcAft>
                  <a:defRPr/>
                </a:pPr>
                <a:r>
                  <a:rPr lang="de-DE" sz="1600" b="1" dirty="0">
                    <a:solidFill>
                      <a:srgbClr val="002060"/>
                    </a:solidFill>
                    <a:cs typeface="Calibri" panose="020F0502020204030204" pitchFamily="34" charset="0"/>
                  </a:rPr>
                  <a:t>Keine Mindestvertragslaufzeit</a:t>
                </a:r>
              </a:p>
              <a:p>
                <a:pPr algn="r" defTabSz="1087546" fontAlgn="base">
                  <a:spcBef>
                    <a:spcPct val="0"/>
                  </a:spcBef>
                  <a:spcAft>
                    <a:spcPct val="0"/>
                  </a:spcAft>
                  <a:defRPr/>
                </a:pPr>
                <a:r>
                  <a:rPr lang="de-DE" sz="1333" dirty="0">
                    <a:solidFill>
                      <a:srgbClr val="002060"/>
                    </a:solidFill>
                    <a:cs typeface="Calibri" panose="020F0502020204030204" pitchFamily="34" charset="0"/>
                  </a:rPr>
                  <a:t>KTGG42-U: 1 Versicherungsjahr</a:t>
                </a:r>
              </a:p>
              <a:p>
                <a:pPr algn="r" defTabSz="1087546" fontAlgn="base">
                  <a:spcBef>
                    <a:spcPct val="0"/>
                  </a:spcBef>
                  <a:spcAft>
                    <a:spcPct val="0"/>
                  </a:spcAft>
                  <a:defRPr/>
                </a:pPr>
                <a:endParaRPr lang="de-DE" sz="1067" dirty="0">
                  <a:solidFill>
                    <a:srgbClr val="002060"/>
                  </a:solidFill>
                  <a:cs typeface="Calibri" panose="020F0502020204030204" pitchFamily="34" charset="0"/>
                </a:endParaRPr>
              </a:p>
              <a:p>
                <a:pPr algn="r" defTabSz="1087546" fontAlgn="base">
                  <a:spcBef>
                    <a:spcPct val="0"/>
                  </a:spcBef>
                  <a:spcAft>
                    <a:spcPct val="0"/>
                  </a:spcAft>
                  <a:defRPr/>
                </a:pPr>
                <a:r>
                  <a:rPr lang="de-DE" sz="1600" b="1" dirty="0">
                    <a:solidFill>
                      <a:srgbClr val="002060"/>
                    </a:solidFill>
                    <a:cs typeface="Calibri" panose="020F0502020204030204" pitchFamily="34" charset="0"/>
                  </a:rPr>
                  <a:t>Monatlich kündbar</a:t>
                </a:r>
              </a:p>
              <a:p>
                <a:pPr algn="r" defTabSz="1087546" fontAlgn="base">
                  <a:spcBef>
                    <a:spcPct val="0"/>
                  </a:spcBef>
                  <a:spcAft>
                    <a:spcPct val="0"/>
                  </a:spcAft>
                  <a:defRPr/>
                </a:pPr>
                <a:r>
                  <a:rPr lang="de-DE" sz="1333" dirty="0">
                    <a:solidFill>
                      <a:srgbClr val="002060"/>
                    </a:solidFill>
                    <a:cs typeface="Calibri" panose="020F0502020204030204" pitchFamily="34" charset="0"/>
                  </a:rPr>
                  <a:t>KTGG42-U: 3 Monate Kündigungsfrist zum Ende des Versicherungsjahres</a:t>
                </a:r>
              </a:p>
              <a:p>
                <a:pPr algn="r" defTabSz="1087546" fontAlgn="base">
                  <a:spcBef>
                    <a:spcPct val="0"/>
                  </a:spcBef>
                  <a:spcAft>
                    <a:spcPct val="0"/>
                  </a:spcAft>
                  <a:defRPr/>
                </a:pPr>
                <a:endParaRPr lang="de-DE" sz="1067" dirty="0">
                  <a:solidFill>
                    <a:srgbClr val="002060"/>
                  </a:solidFill>
                  <a:cs typeface="Calibri" panose="020F0502020204030204" pitchFamily="34" charset="0"/>
                </a:endParaRPr>
              </a:p>
              <a:p>
                <a:pPr algn="r" defTabSz="1087546" fontAlgn="base">
                  <a:spcBef>
                    <a:spcPct val="0"/>
                  </a:spcBef>
                  <a:spcAft>
                    <a:spcPct val="0"/>
                  </a:spcAft>
                  <a:defRPr/>
                </a:pPr>
                <a:r>
                  <a:rPr lang="de-DE" sz="1600" b="1" dirty="0">
                    <a:solidFill>
                      <a:srgbClr val="002060"/>
                    </a:solidFill>
                    <a:cs typeface="Calibri" panose="020F0502020204030204" pitchFamily="34" charset="0"/>
                  </a:rPr>
                  <a:t>Kein ordentliches Kündigungsrecht des Versicherers gegenüber Kunden</a:t>
                </a:r>
              </a:p>
              <a:p>
                <a:pPr algn="r" defTabSz="1087546" fontAlgn="base">
                  <a:spcBef>
                    <a:spcPct val="0"/>
                  </a:spcBef>
                  <a:spcAft>
                    <a:spcPct val="0"/>
                  </a:spcAft>
                  <a:defRPr/>
                </a:pPr>
                <a:r>
                  <a:rPr lang="de-DE" sz="1333" dirty="0">
                    <a:solidFill>
                      <a:srgbClr val="002060"/>
                    </a:solidFill>
                    <a:cs typeface="Calibri" panose="020F0502020204030204" pitchFamily="34" charset="0"/>
                  </a:rPr>
                  <a:t>KTGG42-U: 3 Jahre ordentliches Kündigungsrecht</a:t>
                </a:r>
              </a:p>
              <a:p>
                <a:pPr algn="r" defTabSz="1087546" fontAlgn="base">
                  <a:spcBef>
                    <a:spcPct val="0"/>
                  </a:spcBef>
                  <a:spcAft>
                    <a:spcPct val="0"/>
                  </a:spcAft>
                  <a:defRPr/>
                </a:pPr>
                <a:endParaRPr lang="de-DE" sz="1067" dirty="0">
                  <a:solidFill>
                    <a:srgbClr val="002060"/>
                  </a:solidFill>
                  <a:cs typeface="Calibri" panose="020F0502020204030204" pitchFamily="34" charset="0"/>
                </a:endParaRPr>
              </a:p>
              <a:p>
                <a:pPr algn="r" defTabSz="1087546" fontAlgn="base">
                  <a:spcBef>
                    <a:spcPct val="0"/>
                  </a:spcBef>
                  <a:spcAft>
                    <a:spcPct val="0"/>
                  </a:spcAft>
                  <a:defRPr/>
                </a:pPr>
                <a:r>
                  <a:rPr lang="de-DE" sz="1600" b="1" dirty="0">
                    <a:solidFill>
                      <a:srgbClr val="002060"/>
                    </a:solidFill>
                    <a:cs typeface="Calibri" panose="020F0502020204030204" pitchFamily="34" charset="0"/>
                  </a:rPr>
                  <a:t>Absicherung in 5€ Stufen bis max. 30€/ Tag</a:t>
                </a:r>
              </a:p>
              <a:p>
                <a:pPr algn="r" defTabSz="1087546" fontAlgn="base">
                  <a:spcBef>
                    <a:spcPct val="0"/>
                  </a:spcBef>
                  <a:spcAft>
                    <a:spcPct val="0"/>
                  </a:spcAft>
                  <a:defRPr/>
                </a:pPr>
                <a:r>
                  <a:rPr lang="de-DE" sz="1333" dirty="0">
                    <a:solidFill>
                      <a:srgbClr val="002060"/>
                    </a:solidFill>
                    <a:cs typeface="Calibri" panose="020F0502020204030204" pitchFamily="34" charset="0"/>
                  </a:rPr>
                  <a:t>KTGG42-U: Absicherung in 1€-Stufen bis max. 75€/ Tag</a:t>
                </a:r>
              </a:p>
              <a:p>
                <a:pPr algn="r" defTabSz="1087546" fontAlgn="base">
                  <a:spcBef>
                    <a:spcPct val="0"/>
                  </a:spcBef>
                  <a:spcAft>
                    <a:spcPct val="0"/>
                  </a:spcAft>
                  <a:defRPr/>
                </a:pPr>
                <a:endParaRPr lang="de-DE" sz="1067" dirty="0">
                  <a:solidFill>
                    <a:srgbClr val="002060"/>
                  </a:solidFill>
                  <a:cs typeface="Calibri" panose="020F0502020204030204" pitchFamily="34" charset="0"/>
                </a:endParaRPr>
              </a:p>
              <a:p>
                <a:pPr algn="r" defTabSz="1087546" fontAlgn="base">
                  <a:spcBef>
                    <a:spcPct val="0"/>
                  </a:spcBef>
                  <a:spcAft>
                    <a:spcPct val="0"/>
                  </a:spcAft>
                  <a:defRPr/>
                </a:pPr>
                <a:r>
                  <a:rPr lang="de-DE" sz="1600" b="1" dirty="0">
                    <a:solidFill>
                      <a:srgbClr val="002060"/>
                    </a:solidFill>
                    <a:cs typeface="Calibri" panose="020F0502020204030204" pitchFamily="34" charset="0"/>
                  </a:rPr>
                  <a:t>3 Monate Wartezeit</a:t>
                </a:r>
              </a:p>
              <a:p>
                <a:pPr algn="r" defTabSz="1087546" fontAlgn="base">
                  <a:spcBef>
                    <a:spcPct val="0"/>
                  </a:spcBef>
                  <a:spcAft>
                    <a:spcPct val="0"/>
                  </a:spcAft>
                  <a:defRPr/>
                </a:pPr>
                <a:r>
                  <a:rPr lang="de-DE" sz="1333" dirty="0">
                    <a:solidFill>
                      <a:srgbClr val="002060"/>
                    </a:solidFill>
                    <a:cs typeface="Calibri" panose="020F0502020204030204" pitchFamily="34" charset="0"/>
                  </a:rPr>
                  <a:t>KTGG42-U: 3 Monate allgemeine Wartezeit</a:t>
                </a:r>
              </a:p>
              <a:p>
                <a:pPr algn="r" defTabSz="1087546" fontAlgn="base">
                  <a:spcBef>
                    <a:spcPct val="0"/>
                  </a:spcBef>
                  <a:spcAft>
                    <a:spcPct val="0"/>
                  </a:spcAft>
                  <a:defRPr/>
                </a:pPr>
                <a:endParaRPr lang="de-DE" sz="1067" dirty="0">
                  <a:solidFill>
                    <a:srgbClr val="002060"/>
                  </a:solidFill>
                  <a:cs typeface="Calibri" panose="020F0502020204030204" pitchFamily="34" charset="0"/>
                </a:endParaRPr>
              </a:p>
              <a:p>
                <a:pPr algn="r" defTabSz="1087546" fontAlgn="base">
                  <a:spcBef>
                    <a:spcPct val="0"/>
                  </a:spcBef>
                  <a:spcAft>
                    <a:spcPct val="0"/>
                  </a:spcAft>
                  <a:defRPr/>
                </a:pPr>
                <a:r>
                  <a:rPr lang="de-DE" sz="1600" b="1" dirty="0">
                    <a:solidFill>
                      <a:srgbClr val="002060"/>
                    </a:solidFill>
                    <a:cs typeface="Calibri" panose="020F0502020204030204" pitchFamily="34" charset="0"/>
                  </a:rPr>
                  <a:t>Keine Kombination mit anderen Krankentagegeldern</a:t>
                </a:r>
              </a:p>
              <a:p>
                <a:pPr algn="r" defTabSz="1087546" fontAlgn="base">
                  <a:spcBef>
                    <a:spcPct val="0"/>
                  </a:spcBef>
                  <a:spcAft>
                    <a:spcPct val="0"/>
                  </a:spcAft>
                  <a:defRPr/>
                </a:pPr>
                <a:r>
                  <a:rPr lang="de-DE" sz="1333" dirty="0">
                    <a:solidFill>
                      <a:srgbClr val="002060"/>
                    </a:solidFill>
                    <a:cs typeface="Calibri" panose="020F0502020204030204" pitchFamily="34" charset="0"/>
                  </a:rPr>
                  <a:t>KTGG42-U: Kombination möglich</a:t>
                </a:r>
              </a:p>
              <a:p>
                <a:pPr algn="r" defTabSz="1087546" fontAlgn="base">
                  <a:spcBef>
                    <a:spcPct val="0"/>
                  </a:spcBef>
                  <a:spcAft>
                    <a:spcPct val="0"/>
                  </a:spcAft>
                  <a:defRPr/>
                </a:pPr>
                <a:endParaRPr lang="de-DE" sz="1333" dirty="0">
                  <a:solidFill>
                    <a:srgbClr val="002060"/>
                  </a:solidFill>
                  <a:cs typeface="Calibri" panose="020F0502020204030204" pitchFamily="34" charset="0"/>
                </a:endParaRPr>
              </a:p>
            </p:txBody>
          </p:sp>
          <p:grpSp>
            <p:nvGrpSpPr>
              <p:cNvPr id="14" name="Gruppieren 13">
                <a:extLst>
                  <a:ext uri="{FF2B5EF4-FFF2-40B4-BE49-F238E27FC236}">
                    <a16:creationId xmlns:a16="http://schemas.microsoft.com/office/drawing/2014/main" id="{FD6FFEC9-9B67-D4CB-27D4-15691B3BE346}"/>
                  </a:ext>
                </a:extLst>
              </p:cNvPr>
              <p:cNvGrpSpPr/>
              <p:nvPr/>
            </p:nvGrpSpPr>
            <p:grpSpPr>
              <a:xfrm>
                <a:off x="754604" y="1046597"/>
                <a:ext cx="3825703" cy="420051"/>
                <a:chOff x="895925" y="1046597"/>
                <a:chExt cx="3825703" cy="420051"/>
              </a:xfrm>
            </p:grpSpPr>
            <p:sp>
              <p:nvSpPr>
                <p:cNvPr id="29" name="Rechteck: abgerundete Ecken 28">
                  <a:extLst>
                    <a:ext uri="{FF2B5EF4-FFF2-40B4-BE49-F238E27FC236}">
                      <a16:creationId xmlns:a16="http://schemas.microsoft.com/office/drawing/2014/main" id="{F0F6E075-0C38-3F0B-A98C-4353FBD75716}"/>
                    </a:ext>
                  </a:extLst>
                </p:cNvPr>
                <p:cNvSpPr/>
                <p:nvPr/>
              </p:nvSpPr>
              <p:spPr>
                <a:xfrm>
                  <a:off x="961951" y="1111845"/>
                  <a:ext cx="3759677" cy="3013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1600" b="1"/>
                    <a:t>Produkt-Eigenschaften</a:t>
                  </a:r>
                </a:p>
              </p:txBody>
            </p:sp>
            <p:grpSp>
              <p:nvGrpSpPr>
                <p:cNvPr id="12" name="Gruppieren 11">
                  <a:extLst>
                    <a:ext uri="{FF2B5EF4-FFF2-40B4-BE49-F238E27FC236}">
                      <a16:creationId xmlns:a16="http://schemas.microsoft.com/office/drawing/2014/main" id="{06D9B1EB-51FA-323C-4F4F-6A9E22415507}"/>
                    </a:ext>
                  </a:extLst>
                </p:cNvPr>
                <p:cNvGrpSpPr/>
                <p:nvPr/>
              </p:nvGrpSpPr>
              <p:grpSpPr>
                <a:xfrm>
                  <a:off x="895925" y="1046597"/>
                  <a:ext cx="484312" cy="420051"/>
                  <a:chOff x="672129" y="1046597"/>
                  <a:chExt cx="708108" cy="431877"/>
                </a:xfrm>
              </p:grpSpPr>
              <p:sp>
                <p:nvSpPr>
                  <p:cNvPr id="28" name="Ellipse 27">
                    <a:extLst>
                      <a:ext uri="{FF2B5EF4-FFF2-40B4-BE49-F238E27FC236}">
                        <a16:creationId xmlns:a16="http://schemas.microsoft.com/office/drawing/2014/main" id="{4CB2A69A-6957-0782-F628-9E61379D74C9}"/>
                      </a:ext>
                    </a:extLst>
                  </p:cNvPr>
                  <p:cNvSpPr/>
                  <p:nvPr/>
                </p:nvSpPr>
                <p:spPr>
                  <a:xfrm>
                    <a:off x="672129" y="1046597"/>
                    <a:ext cx="708108" cy="431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103" name="Grafik 102">
                    <a:extLst>
                      <a:ext uri="{FF2B5EF4-FFF2-40B4-BE49-F238E27FC236}">
                        <a16:creationId xmlns:a16="http://schemas.microsoft.com/office/drawing/2014/main" id="{4707A6EA-9A60-18E8-4079-9F8FEDFA6C0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3432" y="1114480"/>
                    <a:ext cx="485501" cy="296108"/>
                  </a:xfrm>
                  <a:prstGeom prst="rect">
                    <a:avLst/>
                  </a:prstGeom>
                </p:spPr>
              </p:pic>
            </p:grpSp>
          </p:grpSp>
        </p:grpSp>
      </p:grpSp>
      <p:grpSp>
        <p:nvGrpSpPr>
          <p:cNvPr id="40" name="Gruppieren 39">
            <a:extLst>
              <a:ext uri="{FF2B5EF4-FFF2-40B4-BE49-F238E27FC236}">
                <a16:creationId xmlns:a16="http://schemas.microsoft.com/office/drawing/2014/main" id="{CBC8CF12-B67C-F624-3B2D-CD19E9AF14EC}"/>
              </a:ext>
            </a:extLst>
          </p:cNvPr>
          <p:cNvGrpSpPr/>
          <p:nvPr/>
        </p:nvGrpSpPr>
        <p:grpSpPr>
          <a:xfrm>
            <a:off x="10744095" y="16143"/>
            <a:ext cx="1303992" cy="1583559"/>
            <a:chOff x="7997839" y="3432"/>
            <a:chExt cx="977994" cy="1187669"/>
          </a:xfrm>
        </p:grpSpPr>
        <p:pic>
          <p:nvPicPr>
            <p:cNvPr id="41" name="Grafik 40" descr="Ein Bild, das Baum, draußen, Gras, Sport enthält.&#10;&#10;Automatisch generierte Beschreibung">
              <a:extLst>
                <a:ext uri="{FF2B5EF4-FFF2-40B4-BE49-F238E27FC236}">
                  <a16:creationId xmlns:a16="http://schemas.microsoft.com/office/drawing/2014/main" id="{5F0DFBF4-7F76-F5F4-8EA7-D24D3619E40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943791">
              <a:off x="8274504" y="250186"/>
              <a:ext cx="582004" cy="582004"/>
            </a:xfrm>
            <a:prstGeom prst="rect">
              <a:avLst/>
            </a:prstGeom>
          </p:spPr>
        </p:pic>
        <p:pic>
          <p:nvPicPr>
            <p:cNvPr id="43" name="Picture 6" descr="Polaroid Bild Rahmen - Kostenloses Bild auf Pixabay">
              <a:extLst>
                <a:ext uri="{FF2B5EF4-FFF2-40B4-BE49-F238E27FC236}">
                  <a16:creationId xmlns:a16="http://schemas.microsoft.com/office/drawing/2014/main" id="{DA7AC181-F386-CE5E-F39E-A9543B61BA1E}"/>
                </a:ext>
              </a:extLst>
            </p:cNvPr>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rot="708536">
              <a:off x="7997839" y="3432"/>
              <a:ext cx="977994" cy="1187669"/>
            </a:xfrm>
            <a:prstGeom prst="rect">
              <a:avLst/>
            </a:prstGeom>
            <a:noFill/>
            <a:extLst>
              <a:ext uri="{909E8E84-426E-40DD-AFC4-6F175D3DCCD1}">
                <a14:hiddenFill xmlns:a14="http://schemas.microsoft.com/office/drawing/2010/main">
                  <a:solidFill>
                    <a:srgbClr val="FFFFFF"/>
                  </a:solidFill>
                </a14:hiddenFill>
              </a:ext>
            </a:extLst>
          </p:spPr>
        </p:pic>
        <p:sp>
          <p:nvSpPr>
            <p:cNvPr id="44" name="Textfeld 43">
              <a:extLst>
                <a:ext uri="{FF2B5EF4-FFF2-40B4-BE49-F238E27FC236}">
                  <a16:creationId xmlns:a16="http://schemas.microsoft.com/office/drawing/2014/main" id="{36120786-469B-950E-52C6-B054A06F97CF}"/>
                </a:ext>
              </a:extLst>
            </p:cNvPr>
            <p:cNvSpPr txBox="1"/>
            <p:nvPr/>
          </p:nvSpPr>
          <p:spPr bwMode="auto">
            <a:xfrm rot="972221">
              <a:off x="8164717" y="833434"/>
              <a:ext cx="618531" cy="1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chor="b">
              <a:spAutoFit/>
            </a:bodyPr>
            <a:lstStyle/>
            <a:p>
              <a:pPr algn="ctr" eaLnBrk="1" hangingPunct="1"/>
              <a:r>
                <a:rPr lang="de-DE" sz="933" b="1">
                  <a:latin typeface="Segoe Print" panose="02000600000000000000" pitchFamily="2" charset="0"/>
                  <a:cs typeface="Arial" pitchFamily="34" charset="0"/>
                </a:rPr>
                <a:t>Sorgenfrei</a:t>
              </a:r>
            </a:p>
          </p:txBody>
        </p:sp>
      </p:grpSp>
    </p:spTree>
    <p:extLst>
      <p:ext uri="{BB962C8B-B14F-4D97-AF65-F5344CB8AC3E}">
        <p14:creationId xmlns:p14="http://schemas.microsoft.com/office/powerpoint/2010/main" val="1400021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itle 1">
            <a:extLst>
              <a:ext uri="{FF2B5EF4-FFF2-40B4-BE49-F238E27FC236}">
                <a16:creationId xmlns:a16="http://schemas.microsoft.com/office/drawing/2014/main" id="{AC151124-31F3-CA24-39D3-6FC4CFF3ED2E}"/>
              </a:ext>
            </a:extLst>
          </p:cNvPr>
          <p:cNvSpPr>
            <a:spLocks noGrp="1"/>
          </p:cNvSpPr>
          <p:nvPr>
            <p:ph type="title"/>
          </p:nvPr>
        </p:nvSpPr>
        <p:spPr>
          <a:xfrm>
            <a:off x="312000" y="274638"/>
            <a:ext cx="11760000" cy="470429"/>
          </a:xfrm>
        </p:spPr>
        <p:txBody>
          <a:bodyPr/>
          <a:lstStyle/>
          <a:p>
            <a:r>
              <a:rPr lang="en-US" dirty="0" err="1">
                <a:latin typeface="Calibri" panose="020F0502020204030204" pitchFamily="34" charset="0"/>
                <a:cs typeface="Calibri" panose="020F0502020204030204" pitchFamily="34" charset="0"/>
              </a:rPr>
              <a:t>Markt</a:t>
            </a:r>
            <a:r>
              <a:rPr lang="en-US" dirty="0">
                <a:latin typeface="Calibri" panose="020F0502020204030204" pitchFamily="34" charset="0"/>
                <a:cs typeface="Calibri" panose="020F0502020204030204" pitchFamily="34" charset="0"/>
              </a:rPr>
              <a:t> &amp; Ranking</a:t>
            </a:r>
          </a:p>
        </p:txBody>
      </p:sp>
      <p:sp>
        <p:nvSpPr>
          <p:cNvPr id="59" name="Text Placeholder 2">
            <a:extLst>
              <a:ext uri="{FF2B5EF4-FFF2-40B4-BE49-F238E27FC236}">
                <a16:creationId xmlns:a16="http://schemas.microsoft.com/office/drawing/2014/main" id="{DFBAC095-3F33-9EF5-F7BC-3CD7B4AB867F}"/>
              </a:ext>
            </a:extLst>
          </p:cNvPr>
          <p:cNvSpPr>
            <a:spLocks noGrp="1"/>
          </p:cNvSpPr>
          <p:nvPr>
            <p:ph type="body" sz="quarter" idx="11"/>
          </p:nvPr>
        </p:nvSpPr>
        <p:spPr>
          <a:xfrm>
            <a:off x="311999" y="762274"/>
            <a:ext cx="11760000" cy="380727"/>
          </a:xfrm>
        </p:spPr>
        <p:txBody>
          <a:bodyPr/>
          <a:lstStyle/>
          <a:p>
            <a:r>
              <a:rPr lang="en-US" b="1" dirty="0">
                <a:latin typeface="Calibri" panose="020F0502020204030204" pitchFamily="34" charset="0"/>
                <a:cs typeface="Calibri" panose="020F0502020204030204" pitchFamily="34" charset="0"/>
              </a:rPr>
              <a:t>…</a:t>
            </a:r>
            <a:r>
              <a:rPr lang="en-US" b="1" dirty="0" err="1">
                <a:latin typeface="Calibri" panose="020F0502020204030204" pitchFamily="34" charset="0"/>
                <a:cs typeface="Calibri" panose="020F0502020204030204" pitchFamily="34" charset="0"/>
              </a:rPr>
              <a:t>zum</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Krankentagegeld</a:t>
            </a:r>
            <a:r>
              <a:rPr lang="en-US" b="1" dirty="0">
                <a:latin typeface="Calibri" panose="020F0502020204030204" pitchFamily="34" charset="0"/>
                <a:cs typeface="Calibri" panose="020F0502020204030204" pitchFamily="34" charset="0"/>
              </a:rPr>
              <a:t> für </a:t>
            </a:r>
            <a:r>
              <a:rPr lang="en-US" b="1" dirty="0" err="1">
                <a:latin typeface="Calibri" panose="020F0502020204030204" pitchFamily="34" charset="0"/>
                <a:cs typeface="Calibri" panose="020F0502020204030204" pitchFamily="34" charset="0"/>
              </a:rPr>
              <a:t>Gesetzlich</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Versicherte</a:t>
            </a:r>
            <a:endParaRPr lang="en-US" b="1" dirty="0">
              <a:latin typeface="Calibri" panose="020F0502020204030204" pitchFamily="34" charset="0"/>
              <a:cs typeface="Calibri" panose="020F0502020204030204" pitchFamily="34" charset="0"/>
            </a:endParaRPr>
          </a:p>
        </p:txBody>
      </p:sp>
      <p:grpSp>
        <p:nvGrpSpPr>
          <p:cNvPr id="10" name="Gruppieren 9">
            <a:extLst>
              <a:ext uri="{FF2B5EF4-FFF2-40B4-BE49-F238E27FC236}">
                <a16:creationId xmlns:a16="http://schemas.microsoft.com/office/drawing/2014/main" id="{9523ECAA-36C2-8695-D7D6-9AA39E32DB5D}"/>
              </a:ext>
            </a:extLst>
          </p:cNvPr>
          <p:cNvGrpSpPr/>
          <p:nvPr/>
        </p:nvGrpSpPr>
        <p:grpSpPr>
          <a:xfrm>
            <a:off x="0" y="1328235"/>
            <a:ext cx="12192971" cy="5530632"/>
            <a:chOff x="0" y="996176"/>
            <a:chExt cx="9144728" cy="4147974"/>
          </a:xfrm>
        </p:grpSpPr>
        <p:sp>
          <p:nvSpPr>
            <p:cNvPr id="11" name="Rechteck 10">
              <a:extLst>
                <a:ext uri="{FF2B5EF4-FFF2-40B4-BE49-F238E27FC236}">
                  <a16:creationId xmlns:a16="http://schemas.microsoft.com/office/drawing/2014/main" id="{26CF820F-BF48-5FA6-DF31-53A73E0D19D6}"/>
                </a:ext>
              </a:extLst>
            </p:cNvPr>
            <p:cNvSpPr/>
            <p:nvPr/>
          </p:nvSpPr>
          <p:spPr>
            <a:xfrm>
              <a:off x="728" y="996176"/>
              <a:ext cx="9144000" cy="4147974"/>
            </a:xfrm>
            <a:prstGeom prst="rect">
              <a:avLst/>
            </a:prstGeom>
            <a:solidFill>
              <a:srgbClr val="9FD9B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sz="2400">
                <a:solidFill>
                  <a:prstClr val="white"/>
                </a:solidFill>
                <a:latin typeface="Source Sans Pro"/>
              </a:endParaRPr>
            </a:p>
          </p:txBody>
        </p:sp>
        <p:sp>
          <p:nvSpPr>
            <p:cNvPr id="13" name="Rechteck 12">
              <a:extLst>
                <a:ext uri="{FF2B5EF4-FFF2-40B4-BE49-F238E27FC236}">
                  <a16:creationId xmlns:a16="http://schemas.microsoft.com/office/drawing/2014/main" id="{21044877-3308-6982-AEEF-6FB1CB14CFFC}"/>
                </a:ext>
              </a:extLst>
            </p:cNvPr>
            <p:cNvSpPr/>
            <p:nvPr/>
          </p:nvSpPr>
          <p:spPr>
            <a:xfrm>
              <a:off x="0" y="996177"/>
              <a:ext cx="9144000" cy="2610408"/>
            </a:xfrm>
            <a:prstGeom prst="rect">
              <a:avLst/>
            </a:prstGeom>
            <a:solidFill>
              <a:srgbClr val="6689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ct val="0"/>
                </a:spcAft>
                <a:defRPr/>
              </a:pPr>
              <a:endParaRPr lang="de-DE" sz="2400">
                <a:solidFill>
                  <a:prstClr val="white"/>
                </a:solidFill>
                <a:latin typeface="Calibri" panose="020F0502020204030204" pitchFamily="34" charset="0"/>
              </a:endParaRPr>
            </a:p>
          </p:txBody>
        </p:sp>
        <p:sp>
          <p:nvSpPr>
            <p:cNvPr id="14" name="Rechteck 13">
              <a:extLst>
                <a:ext uri="{FF2B5EF4-FFF2-40B4-BE49-F238E27FC236}">
                  <a16:creationId xmlns:a16="http://schemas.microsoft.com/office/drawing/2014/main" id="{E90B7AED-55EA-6AC1-5C25-8EB2BF2023BD}"/>
                </a:ext>
              </a:extLst>
            </p:cNvPr>
            <p:cNvSpPr/>
            <p:nvPr/>
          </p:nvSpPr>
          <p:spPr>
            <a:xfrm rot="21324479">
              <a:off x="1771759" y="3970937"/>
              <a:ext cx="3260216" cy="71137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546" eaLnBrk="0" fontAlgn="base" hangingPunct="0">
                <a:spcBef>
                  <a:spcPct val="0"/>
                </a:spcBef>
                <a:spcAft>
                  <a:spcPts val="800"/>
                </a:spcAft>
                <a:defRPr/>
              </a:pPr>
              <a:r>
                <a:rPr lang="de-DE" sz="1600" b="1" u="sng" dirty="0">
                  <a:solidFill>
                    <a:prstClr val="white"/>
                  </a:solidFill>
                  <a:latin typeface="Calibri" panose="020F0502020204030204" pitchFamily="34" charset="0"/>
                  <a:cs typeface="Calibri" panose="020F0502020204030204" pitchFamily="34" charset="0"/>
                </a:rPr>
                <a:t>Preis-Ranking </a:t>
              </a:r>
              <a:br>
                <a:rPr lang="de-DE" sz="1600" b="1" dirty="0">
                  <a:solidFill>
                    <a:prstClr val="white"/>
                  </a:solidFill>
                  <a:latin typeface="Calibri" panose="020F0502020204030204" pitchFamily="34" charset="0"/>
                  <a:cs typeface="Calibri" panose="020F0502020204030204" pitchFamily="34" charset="0"/>
                </a:rPr>
              </a:br>
              <a:r>
                <a:rPr lang="de-DE" sz="1600" b="1" dirty="0">
                  <a:solidFill>
                    <a:prstClr val="white"/>
                  </a:solidFill>
                  <a:latin typeface="Calibri" panose="020F0502020204030204" pitchFamily="34" charset="0"/>
                  <a:cs typeface="Calibri" panose="020F0502020204030204" pitchFamily="34" charset="0"/>
                </a:rPr>
                <a:t>für Alter 35 und einem Versicherungsschutz von 10€ KT für gesetzlich Versicherte</a:t>
              </a:r>
              <a:endParaRPr lang="de-DE" sz="2133" dirty="0">
                <a:solidFill>
                  <a:prstClr val="white"/>
                </a:solidFill>
                <a:latin typeface="Calibri" panose="020F0502020204030204" pitchFamily="34" charset="0"/>
                <a:cs typeface="Calibri" panose="020F0502020204030204" pitchFamily="34" charset="0"/>
              </a:endParaRPr>
            </a:p>
          </p:txBody>
        </p:sp>
        <p:grpSp>
          <p:nvGrpSpPr>
            <p:cNvPr id="15" name="Gruppieren 14">
              <a:extLst>
                <a:ext uri="{FF2B5EF4-FFF2-40B4-BE49-F238E27FC236}">
                  <a16:creationId xmlns:a16="http://schemas.microsoft.com/office/drawing/2014/main" id="{E4F22D1B-10DA-B923-D3F4-798E683C7D40}"/>
                </a:ext>
              </a:extLst>
            </p:cNvPr>
            <p:cNvGrpSpPr/>
            <p:nvPr/>
          </p:nvGrpSpPr>
          <p:grpSpPr>
            <a:xfrm>
              <a:off x="319668" y="1181851"/>
              <a:ext cx="4735551" cy="2205091"/>
              <a:chOff x="319668" y="1181851"/>
              <a:chExt cx="4735551" cy="2205091"/>
            </a:xfrm>
          </p:grpSpPr>
          <p:sp>
            <p:nvSpPr>
              <p:cNvPr id="16" name="Rechteck 15">
                <a:extLst>
                  <a:ext uri="{FF2B5EF4-FFF2-40B4-BE49-F238E27FC236}">
                    <a16:creationId xmlns:a16="http://schemas.microsoft.com/office/drawing/2014/main" id="{41E45175-E3C5-B0D7-8372-04B2887C74B3}"/>
                  </a:ext>
                </a:extLst>
              </p:cNvPr>
              <p:cNvSpPr/>
              <p:nvPr/>
            </p:nvSpPr>
            <p:spPr>
              <a:xfrm>
                <a:off x="319668" y="1181851"/>
                <a:ext cx="4735551" cy="2205091"/>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37061" indent="-237061" defTabSz="1087546" eaLnBrk="0" fontAlgn="base" hangingPunct="0">
                  <a:spcBef>
                    <a:spcPct val="0"/>
                  </a:spcBef>
                  <a:spcAft>
                    <a:spcPts val="800"/>
                  </a:spcAft>
                  <a:buFont typeface="Arial" panose="020B0604020202020204" pitchFamily="34" charset="0"/>
                  <a:buChar char="•"/>
                  <a:defRPr/>
                </a:pPr>
                <a:r>
                  <a:rPr lang="de-DE" sz="2400">
                    <a:solidFill>
                      <a:prstClr val="white"/>
                    </a:solidFill>
                    <a:latin typeface="Calibri" panose="020F0502020204030204" pitchFamily="34" charset="0"/>
                    <a:cs typeface="Calibri" panose="020F0502020204030204" pitchFamily="34" charset="0"/>
                  </a:rPr>
                  <a:t>Kein „roter“ Markt wie bei Zahnzusatz</a:t>
                </a:r>
              </a:p>
              <a:p>
                <a:pPr marL="237061" indent="-237061" defTabSz="1087546" eaLnBrk="0" fontAlgn="base" hangingPunct="0">
                  <a:spcBef>
                    <a:spcPct val="0"/>
                  </a:spcBef>
                  <a:spcAft>
                    <a:spcPts val="800"/>
                  </a:spcAft>
                  <a:buFont typeface="Arial" panose="020B0604020202020204" pitchFamily="34" charset="0"/>
                  <a:buChar char="•"/>
                  <a:defRPr/>
                </a:pPr>
                <a:endParaRPr lang="de-DE" sz="2400">
                  <a:solidFill>
                    <a:prstClr val="white"/>
                  </a:solidFill>
                  <a:latin typeface="Calibri" panose="020F0502020204030204" pitchFamily="34" charset="0"/>
                  <a:cs typeface="Calibri" panose="020F0502020204030204" pitchFamily="34" charset="0"/>
                </a:endParaRPr>
              </a:p>
              <a:p>
                <a:pPr marL="237061" indent="-237061" defTabSz="1087546" eaLnBrk="0" fontAlgn="base" hangingPunct="0">
                  <a:spcBef>
                    <a:spcPct val="0"/>
                  </a:spcBef>
                  <a:spcAft>
                    <a:spcPts val="800"/>
                  </a:spcAft>
                  <a:buFont typeface="Arial" panose="020B0604020202020204" pitchFamily="34" charset="0"/>
                  <a:buChar char="•"/>
                  <a:defRPr/>
                </a:pPr>
                <a:endParaRPr lang="de-DE" sz="2400">
                  <a:solidFill>
                    <a:prstClr val="white"/>
                  </a:solidFill>
                  <a:latin typeface="Calibri" panose="020F0502020204030204" pitchFamily="34" charset="0"/>
                  <a:cs typeface="Calibri" panose="020F0502020204030204" pitchFamily="34" charset="0"/>
                </a:endParaRPr>
              </a:p>
              <a:p>
                <a:pPr marL="237061" indent="-237061" defTabSz="1087546" eaLnBrk="0" fontAlgn="base" hangingPunct="0">
                  <a:spcBef>
                    <a:spcPct val="0"/>
                  </a:spcBef>
                  <a:spcAft>
                    <a:spcPts val="800"/>
                  </a:spcAft>
                  <a:buFont typeface="Arial" panose="020B0604020202020204" pitchFamily="34" charset="0"/>
                  <a:buChar char="•"/>
                  <a:defRPr/>
                </a:pPr>
                <a:endParaRPr lang="de-DE" sz="2400">
                  <a:solidFill>
                    <a:prstClr val="white"/>
                  </a:solidFill>
                  <a:latin typeface="Calibri" panose="020F0502020204030204" pitchFamily="34" charset="0"/>
                  <a:cs typeface="Calibri" panose="020F0502020204030204" pitchFamily="34" charset="0"/>
                </a:endParaRPr>
              </a:p>
              <a:p>
                <a:pPr marL="237061" indent="-237061" defTabSz="1087546" eaLnBrk="0" fontAlgn="base" hangingPunct="0">
                  <a:spcBef>
                    <a:spcPct val="0"/>
                  </a:spcBef>
                  <a:spcAft>
                    <a:spcPts val="800"/>
                  </a:spcAft>
                  <a:buFont typeface="Arial" panose="020B0604020202020204" pitchFamily="34" charset="0"/>
                  <a:buChar char="•"/>
                  <a:defRPr/>
                </a:pPr>
                <a:endParaRPr lang="de-DE" sz="2400">
                  <a:solidFill>
                    <a:prstClr val="white"/>
                  </a:solidFill>
                  <a:latin typeface="Calibri" panose="020F0502020204030204" pitchFamily="34" charset="0"/>
                  <a:cs typeface="Calibri" panose="020F0502020204030204" pitchFamily="34" charset="0"/>
                </a:endParaRPr>
              </a:p>
            </p:txBody>
          </p:sp>
          <p:sp>
            <p:nvSpPr>
              <p:cNvPr id="17" name="Rechteck 16">
                <a:extLst>
                  <a:ext uri="{FF2B5EF4-FFF2-40B4-BE49-F238E27FC236}">
                    <a16:creationId xmlns:a16="http://schemas.microsoft.com/office/drawing/2014/main" id="{7B94B4A9-60D4-9A54-AD0A-7CADFFA57E42}"/>
                  </a:ext>
                </a:extLst>
              </p:cNvPr>
              <p:cNvSpPr/>
              <p:nvPr/>
            </p:nvSpPr>
            <p:spPr>
              <a:xfrm>
                <a:off x="319668" y="1636481"/>
                <a:ext cx="4735551" cy="642021"/>
              </a:xfrm>
              <a:prstGeom prst="rect">
                <a:avLst/>
              </a:prstGeom>
              <a:solidFill>
                <a:srgbClr val="006666">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7061" indent="-237061" defTabSz="1087546" eaLnBrk="0" fontAlgn="base" hangingPunct="0">
                  <a:spcBef>
                    <a:spcPct val="0"/>
                  </a:spcBef>
                  <a:spcAft>
                    <a:spcPts val="800"/>
                  </a:spcAft>
                  <a:buFont typeface="Arial" panose="020B0604020202020204" pitchFamily="34" charset="0"/>
                  <a:buChar char="•"/>
                  <a:defRPr/>
                </a:pPr>
                <a:r>
                  <a:rPr lang="de-DE" sz="2400" dirty="0">
                    <a:solidFill>
                      <a:prstClr val="white"/>
                    </a:solidFill>
                    <a:latin typeface="Calibri" panose="020F0502020204030204" pitchFamily="34" charset="0"/>
                    <a:cs typeface="Calibri" panose="020F0502020204030204" pitchFamily="34" charset="0"/>
                  </a:rPr>
                  <a:t>Wenige Anbieter ohne Alterungsrückstellung</a:t>
                </a:r>
              </a:p>
            </p:txBody>
          </p:sp>
          <p:sp>
            <p:nvSpPr>
              <p:cNvPr id="18" name="Rechteck 17">
                <a:extLst>
                  <a:ext uri="{FF2B5EF4-FFF2-40B4-BE49-F238E27FC236}">
                    <a16:creationId xmlns:a16="http://schemas.microsoft.com/office/drawing/2014/main" id="{15F8106D-7A7C-0372-DE29-18E9A295EDCC}"/>
                  </a:ext>
                </a:extLst>
              </p:cNvPr>
              <p:cNvSpPr/>
              <p:nvPr/>
            </p:nvSpPr>
            <p:spPr>
              <a:xfrm>
                <a:off x="319668" y="2276600"/>
                <a:ext cx="4735551" cy="558159"/>
              </a:xfrm>
              <a:prstGeom prst="rect">
                <a:avLst/>
              </a:prstGeom>
              <a:solidFill>
                <a:srgbClr val="006666">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7061" indent="-237061" defTabSz="1087546" eaLnBrk="0" fontAlgn="base" hangingPunct="0">
                  <a:spcBef>
                    <a:spcPct val="0"/>
                  </a:spcBef>
                  <a:spcAft>
                    <a:spcPts val="800"/>
                  </a:spcAft>
                  <a:buFont typeface="Arial" panose="020B0604020202020204" pitchFamily="34" charset="0"/>
                  <a:buChar char="•"/>
                  <a:defRPr/>
                </a:pPr>
                <a:r>
                  <a:rPr lang="de-DE" sz="2400" dirty="0">
                    <a:solidFill>
                      <a:prstClr val="white"/>
                    </a:solidFill>
                    <a:latin typeface="Calibri" panose="020F0502020204030204" pitchFamily="34" charset="0"/>
                    <a:cs typeface="Calibri" panose="020F0502020204030204" pitchFamily="34" charset="0"/>
                  </a:rPr>
                  <a:t>Wenige Anbieter mit einfachem Zugang</a:t>
                </a:r>
              </a:p>
            </p:txBody>
          </p:sp>
          <p:sp>
            <p:nvSpPr>
              <p:cNvPr id="19" name="Rechteck 18">
                <a:extLst>
                  <a:ext uri="{FF2B5EF4-FFF2-40B4-BE49-F238E27FC236}">
                    <a16:creationId xmlns:a16="http://schemas.microsoft.com/office/drawing/2014/main" id="{6CB4E23F-9C58-D582-08D2-139088458B5F}"/>
                  </a:ext>
                </a:extLst>
              </p:cNvPr>
              <p:cNvSpPr/>
              <p:nvPr/>
            </p:nvSpPr>
            <p:spPr>
              <a:xfrm>
                <a:off x="319668" y="2828783"/>
                <a:ext cx="4735551" cy="558159"/>
              </a:xfrm>
              <a:prstGeom prst="rect">
                <a:avLst/>
              </a:prstGeom>
              <a:solidFill>
                <a:srgbClr val="006666">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7061" indent="-237061" defTabSz="1087546" eaLnBrk="0" fontAlgn="base" hangingPunct="0">
                  <a:spcBef>
                    <a:spcPct val="0"/>
                  </a:spcBef>
                  <a:spcAft>
                    <a:spcPts val="800"/>
                  </a:spcAft>
                  <a:buFont typeface="Arial" panose="020B0604020202020204" pitchFamily="34" charset="0"/>
                  <a:buChar char="•"/>
                  <a:defRPr/>
                </a:pPr>
                <a:r>
                  <a:rPr lang="de-DE" sz="2400" dirty="0">
                    <a:solidFill>
                      <a:prstClr val="white"/>
                    </a:solidFill>
                    <a:latin typeface="Calibri" panose="020F0502020204030204" pitchFamily="34" charset="0"/>
                    <a:cs typeface="Calibri" panose="020F0502020204030204" pitchFamily="34" charset="0"/>
                  </a:rPr>
                  <a:t>Wenige Anbieter leisten auch bei AU wegen Kind</a:t>
                </a:r>
              </a:p>
            </p:txBody>
          </p:sp>
        </p:grpSp>
      </p:grpSp>
      <p:grpSp>
        <p:nvGrpSpPr>
          <p:cNvPr id="20" name="Gruppieren 19">
            <a:extLst>
              <a:ext uri="{FF2B5EF4-FFF2-40B4-BE49-F238E27FC236}">
                <a16:creationId xmlns:a16="http://schemas.microsoft.com/office/drawing/2014/main" id="{811452D4-76A0-0FE5-F30B-1FAF9EE48C99}"/>
              </a:ext>
            </a:extLst>
          </p:cNvPr>
          <p:cNvGrpSpPr/>
          <p:nvPr/>
        </p:nvGrpSpPr>
        <p:grpSpPr>
          <a:xfrm>
            <a:off x="7117198" y="117042"/>
            <a:ext cx="5077529" cy="6719975"/>
            <a:chOff x="5335125" y="51759"/>
            <a:chExt cx="3808147" cy="5039981"/>
          </a:xfrm>
        </p:grpSpPr>
        <p:sp>
          <p:nvSpPr>
            <p:cNvPr id="21" name="Sprechblase: rechteckig 20">
              <a:extLst>
                <a:ext uri="{FF2B5EF4-FFF2-40B4-BE49-F238E27FC236}">
                  <a16:creationId xmlns:a16="http://schemas.microsoft.com/office/drawing/2014/main" id="{F0B7241B-FD33-15E4-2902-FE7928F6963C}"/>
                </a:ext>
              </a:extLst>
            </p:cNvPr>
            <p:cNvSpPr/>
            <p:nvPr/>
          </p:nvSpPr>
          <p:spPr>
            <a:xfrm rot="403787">
              <a:off x="7318606" y="1200912"/>
              <a:ext cx="1586827" cy="1060704"/>
            </a:xfrm>
            <a:prstGeom prst="wedgeRectCallout">
              <a:avLst>
                <a:gd name="adj1" fmla="val -48116"/>
                <a:gd name="adj2" fmla="val 35847"/>
              </a:avLst>
            </a:prstGeom>
            <a:solidFill>
              <a:srgbClr val="00AD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87546" fontAlgn="base">
                <a:spcBef>
                  <a:spcPct val="0"/>
                </a:spcBef>
                <a:spcAft>
                  <a:spcPts val="400"/>
                </a:spcAft>
                <a:defRPr/>
              </a:pPr>
              <a:r>
                <a:rPr lang="de-DE" sz="2133">
                  <a:solidFill>
                    <a:prstClr val="black"/>
                  </a:solidFill>
                  <a:latin typeface="Source Sans Pro"/>
                  <a:cs typeface="Arial" pitchFamily="34" charset="0"/>
                </a:rPr>
                <a:t>meistens Angebote mit Alterungs-rückstellung</a:t>
              </a:r>
            </a:p>
          </p:txBody>
        </p:sp>
        <p:pic>
          <p:nvPicPr>
            <p:cNvPr id="22" name="Grafik 21">
              <a:extLst>
                <a:ext uri="{FF2B5EF4-FFF2-40B4-BE49-F238E27FC236}">
                  <a16:creationId xmlns:a16="http://schemas.microsoft.com/office/drawing/2014/main" id="{FC979CC9-F600-80D0-F630-0455181C35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35125" y="51759"/>
              <a:ext cx="3808147" cy="5039981"/>
            </a:xfrm>
            <a:prstGeom prst="rect">
              <a:avLst/>
            </a:prstGeom>
          </p:spPr>
        </p:pic>
        <p:sp>
          <p:nvSpPr>
            <p:cNvPr id="23" name="Pfeil: nach links 22">
              <a:extLst>
                <a:ext uri="{FF2B5EF4-FFF2-40B4-BE49-F238E27FC236}">
                  <a16:creationId xmlns:a16="http://schemas.microsoft.com/office/drawing/2014/main" id="{0AC7AE4E-D7E1-EE36-CD72-7E64593527AD}"/>
                </a:ext>
              </a:extLst>
            </p:cNvPr>
            <p:cNvSpPr/>
            <p:nvPr/>
          </p:nvSpPr>
          <p:spPr>
            <a:xfrm>
              <a:off x="8201189" y="4143715"/>
              <a:ext cx="205406" cy="89756"/>
            </a:xfrm>
            <a:prstGeom prst="leftArrow">
              <a:avLst/>
            </a:prstGeom>
            <a:pattFill prst="dkVert">
              <a:fgClr>
                <a:srgbClr val="FFC000"/>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nvGrpSpPr>
            <p:cNvPr id="24" name="Gruppieren 23">
              <a:extLst>
                <a:ext uri="{FF2B5EF4-FFF2-40B4-BE49-F238E27FC236}">
                  <a16:creationId xmlns:a16="http://schemas.microsoft.com/office/drawing/2014/main" id="{406421A3-07C8-3D56-789A-E8B3E9DF4E2C}"/>
                </a:ext>
              </a:extLst>
            </p:cNvPr>
            <p:cNvGrpSpPr/>
            <p:nvPr/>
          </p:nvGrpSpPr>
          <p:grpSpPr>
            <a:xfrm>
              <a:off x="5335125" y="1603610"/>
              <a:ext cx="1940445" cy="100357"/>
              <a:chOff x="5335125" y="1603610"/>
              <a:chExt cx="1940445" cy="100357"/>
            </a:xfrm>
          </p:grpSpPr>
          <p:sp>
            <p:nvSpPr>
              <p:cNvPr id="32" name="Rechteck 31">
                <a:extLst>
                  <a:ext uri="{FF2B5EF4-FFF2-40B4-BE49-F238E27FC236}">
                    <a16:creationId xmlns:a16="http://schemas.microsoft.com/office/drawing/2014/main" id="{66E531B2-631B-AFDA-8A53-A5FF7C08BE83}"/>
                  </a:ext>
                </a:extLst>
              </p:cNvPr>
              <p:cNvSpPr/>
              <p:nvPr/>
            </p:nvSpPr>
            <p:spPr>
              <a:xfrm>
                <a:off x="5953410" y="1603610"/>
                <a:ext cx="1322160" cy="100357"/>
              </a:xfrm>
              <a:prstGeom prst="rect">
                <a:avLst/>
              </a:prstGeom>
              <a:pattFill prst="wdUpDiag">
                <a:fgClr>
                  <a:srgbClr val="92D050"/>
                </a:fgClr>
                <a:bgClr>
                  <a:schemeClr val="bg1"/>
                </a:bgClr>
              </a:patt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3" name="Rechteck 32">
                <a:extLst>
                  <a:ext uri="{FF2B5EF4-FFF2-40B4-BE49-F238E27FC236}">
                    <a16:creationId xmlns:a16="http://schemas.microsoft.com/office/drawing/2014/main" id="{9430CDFC-EA1E-97FA-A227-CD9D46D1A8C0}"/>
                  </a:ext>
                </a:extLst>
              </p:cNvPr>
              <p:cNvSpPr/>
              <p:nvPr/>
            </p:nvSpPr>
            <p:spPr>
              <a:xfrm>
                <a:off x="5335125" y="1603610"/>
                <a:ext cx="618284" cy="100357"/>
              </a:xfrm>
              <a:prstGeom prst="rect">
                <a:avLst/>
              </a:prstGeom>
              <a:solidFill>
                <a:schemeClr val="bg1"/>
              </a:solidFill>
              <a:ln w="19050">
                <a:solidFill>
                  <a:schemeClr val="accent6">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800">
                    <a:solidFill>
                      <a:schemeClr val="accent6">
                        <a:lumMod val="25000"/>
                      </a:schemeClr>
                    </a:solidFill>
                  </a:rPr>
                  <a:t>AXA   KG easy</a:t>
                </a:r>
              </a:p>
            </p:txBody>
          </p:sp>
        </p:grpSp>
        <p:sp>
          <p:nvSpPr>
            <p:cNvPr id="25" name="Pfeil: nach links 24">
              <a:extLst>
                <a:ext uri="{FF2B5EF4-FFF2-40B4-BE49-F238E27FC236}">
                  <a16:creationId xmlns:a16="http://schemas.microsoft.com/office/drawing/2014/main" id="{57E6BBD2-2861-64EE-4D02-692A51435A1A}"/>
                </a:ext>
              </a:extLst>
            </p:cNvPr>
            <p:cNvSpPr/>
            <p:nvPr/>
          </p:nvSpPr>
          <p:spPr>
            <a:xfrm>
              <a:off x="7460422" y="787358"/>
              <a:ext cx="327547" cy="89756"/>
            </a:xfrm>
            <a:prstGeom prst="leftArrow">
              <a:avLst/>
            </a:prstGeom>
            <a:pattFill prst="wdUpDiag">
              <a:fgClr>
                <a:schemeClr val="accent6">
                  <a:lumMod val="50000"/>
                </a:schemeClr>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Pfeil: nach links 25">
              <a:extLst>
                <a:ext uri="{FF2B5EF4-FFF2-40B4-BE49-F238E27FC236}">
                  <a16:creationId xmlns:a16="http://schemas.microsoft.com/office/drawing/2014/main" id="{BA2AF99F-590C-4500-E040-2DB37CD2E9CE}"/>
                </a:ext>
              </a:extLst>
            </p:cNvPr>
            <p:cNvSpPr/>
            <p:nvPr/>
          </p:nvSpPr>
          <p:spPr>
            <a:xfrm>
              <a:off x="7497692" y="1150982"/>
              <a:ext cx="327547" cy="89756"/>
            </a:xfrm>
            <a:prstGeom prst="leftArrow">
              <a:avLst/>
            </a:prstGeom>
            <a:pattFill prst="wdUpDiag">
              <a:fgClr>
                <a:schemeClr val="accent6">
                  <a:lumMod val="50000"/>
                </a:schemeClr>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7" name="Pfeil: nach links 26">
              <a:extLst>
                <a:ext uri="{FF2B5EF4-FFF2-40B4-BE49-F238E27FC236}">
                  <a16:creationId xmlns:a16="http://schemas.microsoft.com/office/drawing/2014/main" id="{B0D72AE7-4A82-43D7-CD79-72290D7378CF}"/>
                </a:ext>
              </a:extLst>
            </p:cNvPr>
            <p:cNvSpPr/>
            <p:nvPr/>
          </p:nvSpPr>
          <p:spPr>
            <a:xfrm>
              <a:off x="7497693" y="1276437"/>
              <a:ext cx="327547" cy="89756"/>
            </a:xfrm>
            <a:prstGeom prst="leftArrow">
              <a:avLst/>
            </a:prstGeom>
            <a:pattFill prst="wdUpDiag">
              <a:fgClr>
                <a:schemeClr val="accent6">
                  <a:lumMod val="50000"/>
                </a:schemeClr>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8" name="Pfeil: nach links 27">
              <a:extLst>
                <a:ext uri="{FF2B5EF4-FFF2-40B4-BE49-F238E27FC236}">
                  <a16:creationId xmlns:a16="http://schemas.microsoft.com/office/drawing/2014/main" id="{08E21A1B-C27E-650A-F818-331CC7A18C84}"/>
                </a:ext>
              </a:extLst>
            </p:cNvPr>
            <p:cNvSpPr/>
            <p:nvPr/>
          </p:nvSpPr>
          <p:spPr>
            <a:xfrm>
              <a:off x="8205978" y="4150606"/>
              <a:ext cx="327547" cy="89756"/>
            </a:xfrm>
            <a:prstGeom prst="leftArrow">
              <a:avLst/>
            </a:prstGeom>
            <a:pattFill prst="wdUpDiag">
              <a:fgClr>
                <a:schemeClr val="accent6">
                  <a:lumMod val="50000"/>
                </a:schemeClr>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Pfeil: nach links 28">
              <a:extLst>
                <a:ext uri="{FF2B5EF4-FFF2-40B4-BE49-F238E27FC236}">
                  <a16:creationId xmlns:a16="http://schemas.microsoft.com/office/drawing/2014/main" id="{29FFE9C2-9951-2C32-7F37-8E01E299E4DA}"/>
                </a:ext>
              </a:extLst>
            </p:cNvPr>
            <p:cNvSpPr/>
            <p:nvPr/>
          </p:nvSpPr>
          <p:spPr>
            <a:xfrm>
              <a:off x="8756712" y="4774022"/>
              <a:ext cx="205406" cy="89756"/>
            </a:xfrm>
            <a:prstGeom prst="leftArrow">
              <a:avLst/>
            </a:prstGeom>
            <a:pattFill prst="dkVert">
              <a:fgClr>
                <a:srgbClr val="FFC000"/>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Pfeil: nach links 29">
              <a:extLst>
                <a:ext uri="{FF2B5EF4-FFF2-40B4-BE49-F238E27FC236}">
                  <a16:creationId xmlns:a16="http://schemas.microsoft.com/office/drawing/2014/main" id="{ED44EBE6-1457-463A-9EA8-9327E9A22DDA}"/>
                </a:ext>
              </a:extLst>
            </p:cNvPr>
            <p:cNvSpPr/>
            <p:nvPr/>
          </p:nvSpPr>
          <p:spPr>
            <a:xfrm>
              <a:off x="7787969" y="3241830"/>
              <a:ext cx="205406" cy="89756"/>
            </a:xfrm>
            <a:prstGeom prst="leftArrow">
              <a:avLst/>
            </a:prstGeom>
            <a:pattFill prst="dkVert">
              <a:fgClr>
                <a:srgbClr val="FFC000"/>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1" name="Pfeil: nach links 30">
              <a:extLst>
                <a:ext uri="{FF2B5EF4-FFF2-40B4-BE49-F238E27FC236}">
                  <a16:creationId xmlns:a16="http://schemas.microsoft.com/office/drawing/2014/main" id="{375E2781-E5B6-AD61-808A-F0994A07B850}"/>
                </a:ext>
              </a:extLst>
            </p:cNvPr>
            <p:cNvSpPr/>
            <p:nvPr/>
          </p:nvSpPr>
          <p:spPr>
            <a:xfrm>
              <a:off x="8530216" y="4396923"/>
              <a:ext cx="205406" cy="89756"/>
            </a:xfrm>
            <a:prstGeom prst="leftArrow">
              <a:avLst/>
            </a:prstGeom>
            <a:pattFill prst="dkVert">
              <a:fgClr>
                <a:srgbClr val="FFC000"/>
              </a:fgClr>
              <a:bgClr>
                <a:schemeClr val="bg1"/>
              </a:bgClr>
            </a:patt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spTree>
    <p:extLst>
      <p:ext uri="{BB962C8B-B14F-4D97-AF65-F5344CB8AC3E}">
        <p14:creationId xmlns:p14="http://schemas.microsoft.com/office/powerpoint/2010/main" val="1262567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half" idx="2"/>
          </p:nvPr>
        </p:nvSpPr>
        <p:spPr/>
        <p:txBody>
          <a:bodyPr/>
          <a:lstStyle/>
          <a:p>
            <a:pPr algn="ctr"/>
            <a:r>
              <a:rPr lang="de-DE" dirty="0"/>
              <a:t>                    </a:t>
            </a:r>
          </a:p>
          <a:p>
            <a:pPr algn="ctr"/>
            <a:endParaRPr lang="de-DE" dirty="0"/>
          </a:p>
          <a:p>
            <a:pPr algn="ctr"/>
            <a:endParaRPr lang="de-DE" dirty="0"/>
          </a:p>
          <a:p>
            <a:r>
              <a:rPr lang="de-DE" sz="3600" b="1" dirty="0"/>
              <a:t>Leistungsfälle</a:t>
            </a:r>
          </a:p>
        </p:txBody>
      </p:sp>
      <p:sp>
        <p:nvSpPr>
          <p:cNvPr id="2" name="Titel 1"/>
          <p:cNvSpPr>
            <a:spLocks noGrp="1"/>
          </p:cNvSpPr>
          <p:nvPr>
            <p:ph type="title"/>
          </p:nvPr>
        </p:nvSpPr>
        <p:spPr/>
        <p:txBody>
          <a:bodyPr/>
          <a:lstStyle/>
          <a:p>
            <a:r>
              <a:rPr lang="de-DE" dirty="0"/>
              <a:t>Webinar 07.03.2024</a:t>
            </a:r>
          </a:p>
        </p:txBody>
      </p:sp>
    </p:spTree>
    <p:extLst>
      <p:ext uri="{BB962C8B-B14F-4D97-AF65-F5344CB8AC3E}">
        <p14:creationId xmlns:p14="http://schemas.microsoft.com/office/powerpoint/2010/main" val="2806994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half" idx="2"/>
          </p:nvPr>
        </p:nvSpPr>
        <p:spPr/>
        <p:txBody>
          <a:bodyPr/>
          <a:lstStyle/>
          <a:p>
            <a:pPr marL="342900" indent="-342900">
              <a:buFont typeface="Wingdings" panose="05000000000000000000" pitchFamily="2" charset="2"/>
              <a:buChar char="Ø"/>
            </a:pPr>
            <a:r>
              <a:rPr lang="de-DE" sz="1800" dirty="0"/>
              <a:t>Mitte Juni 2021 Unfall (mehrere Knochenbrüche)</a:t>
            </a:r>
          </a:p>
          <a:p>
            <a:pPr marL="342900" indent="-342900">
              <a:buFont typeface="Wingdings" panose="05000000000000000000" pitchFamily="2" charset="2"/>
              <a:buChar char="Ø"/>
            </a:pPr>
            <a:r>
              <a:rPr lang="de-DE" sz="1800" dirty="0"/>
              <a:t>Anfang Januar 2022 Leistungsantrag an Versicherer </a:t>
            </a:r>
          </a:p>
          <a:p>
            <a:pPr marL="342900" indent="-342900">
              <a:buFont typeface="Wingdings" panose="05000000000000000000" pitchFamily="2" charset="2"/>
              <a:buChar char="Ø"/>
            </a:pPr>
            <a:r>
              <a:rPr lang="de-DE" sz="1800" dirty="0"/>
              <a:t>Reha vom 13.01. – 03.02.2022</a:t>
            </a:r>
          </a:p>
          <a:p>
            <a:pPr marL="342900" indent="-342900">
              <a:buFont typeface="Wingdings" panose="05000000000000000000" pitchFamily="2" charset="2"/>
              <a:buChar char="Ø"/>
            </a:pPr>
            <a:r>
              <a:rPr lang="de-DE" sz="1800" dirty="0"/>
              <a:t>Anfang Februar 2022 bis Ende April 2022 Versicherer fordert diverse Arztberichte und endgültigen </a:t>
            </a:r>
            <a:r>
              <a:rPr lang="de-DE" sz="1800" dirty="0" err="1"/>
              <a:t>Rehabericht</a:t>
            </a:r>
            <a:r>
              <a:rPr lang="de-DE" sz="1800" dirty="0"/>
              <a:t> an</a:t>
            </a:r>
          </a:p>
          <a:p>
            <a:r>
              <a:rPr lang="de-DE" sz="1800" dirty="0"/>
              <a:t>     </a:t>
            </a:r>
            <a:r>
              <a:rPr lang="de-DE" sz="1800" b="1" dirty="0"/>
              <a:t>(engmaschige Erinnerungen an Ärzte und Begleitung des Vorganges durch uns)</a:t>
            </a:r>
          </a:p>
          <a:p>
            <a:pPr marL="342900" indent="-342900">
              <a:buFont typeface="Wingdings" panose="05000000000000000000" pitchFamily="2" charset="2"/>
              <a:buChar char="Ø"/>
            </a:pPr>
            <a:r>
              <a:rPr lang="de-DE" sz="1800" dirty="0"/>
              <a:t>Zwischendurch Verzögerungen in der Genesung durch Wundheilungs- und Bruchheilungsstörungen</a:t>
            </a:r>
          </a:p>
          <a:p>
            <a:pPr marL="342900" indent="-342900">
              <a:buFont typeface="Wingdings" panose="05000000000000000000" pitchFamily="2" charset="2"/>
              <a:buChar char="Ø"/>
            </a:pPr>
            <a:r>
              <a:rPr lang="de-DE" sz="1800" dirty="0">
                <a:solidFill>
                  <a:srgbClr val="00B050"/>
                </a:solidFill>
              </a:rPr>
              <a:t>Nach Abschluss der Prüfungen: rückwirkende Leistungsanerkennung bis Abschluss Wiedereingliederung / somit Auszahlung von 16.500 € plus Rückzahlung der Beiträge von 1.430 € -&gt; </a:t>
            </a:r>
            <a:r>
              <a:rPr lang="de-DE" sz="1800" b="1" dirty="0">
                <a:solidFill>
                  <a:srgbClr val="00B050"/>
                </a:solidFill>
              </a:rPr>
              <a:t>Gesamtleistung: 17.930 €</a:t>
            </a:r>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Der Kunde hat erfolgreich den Wiedereingliederungsplan im Mai 2022 abgeschlossen und arbeitet wieder</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p:txBody>
      </p:sp>
      <p:sp>
        <p:nvSpPr>
          <p:cNvPr id="2" name="Titel 1"/>
          <p:cNvSpPr>
            <a:spLocks noGrp="1"/>
          </p:cNvSpPr>
          <p:nvPr>
            <p:ph type="title"/>
          </p:nvPr>
        </p:nvSpPr>
        <p:spPr/>
        <p:txBody>
          <a:bodyPr/>
          <a:lstStyle/>
          <a:p>
            <a:r>
              <a:rPr lang="de-DE" dirty="0"/>
              <a:t>Beispiele aus der Leistungsfallbegleitung / Motorradunfall im Alter von      54 Jahren / Werkzeugmacher / BU-Rente 1.500 €</a:t>
            </a:r>
          </a:p>
        </p:txBody>
      </p:sp>
    </p:spTree>
    <p:extLst>
      <p:ext uri="{BB962C8B-B14F-4D97-AF65-F5344CB8AC3E}">
        <p14:creationId xmlns:p14="http://schemas.microsoft.com/office/powerpoint/2010/main" val="2122721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a:t>15.03.2023 Leistungsantrag gestellt (Feststellung der Diagnose am 28.11.2022)</a:t>
            </a:r>
          </a:p>
          <a:p>
            <a:pPr marL="342900" indent="-342900">
              <a:buFont typeface="Wingdings" panose="05000000000000000000" pitchFamily="2" charset="2"/>
              <a:buChar char="Ø"/>
            </a:pPr>
            <a:r>
              <a:rPr lang="de-DE" sz="1800" dirty="0"/>
              <a:t>Versicherer arbeitet mit einem Dienstleister zusammen (Dienstleister fordert alle Unterlagen an und leitet dann die gesammelten Werke an den Versicherer weiter)</a:t>
            </a:r>
          </a:p>
          <a:p>
            <a:pPr marL="342900" indent="-342900">
              <a:buFont typeface="Wingdings" panose="05000000000000000000" pitchFamily="2" charset="2"/>
              <a:buChar char="Ø"/>
            </a:pPr>
            <a:r>
              <a:rPr lang="de-DE" sz="1800" dirty="0"/>
              <a:t>Diverse Unterlagen wurden angefordert und vorgeprüft</a:t>
            </a:r>
          </a:p>
          <a:p>
            <a:pPr marL="342900" indent="-342900">
              <a:buFont typeface="Wingdings" panose="05000000000000000000" pitchFamily="2" charset="2"/>
              <a:buChar char="Ø"/>
            </a:pPr>
            <a:r>
              <a:rPr lang="de-DE" sz="1800" dirty="0"/>
              <a:t>Wir haben den Vorgang begleitet (Arztanfragen + Anfragen beim Vorversicherer erinnert) und Missverständnisse zwischen Kunde und Dienstleister beseitigt</a:t>
            </a:r>
          </a:p>
          <a:p>
            <a:pPr marL="342900" indent="-342900">
              <a:buFont typeface="Wingdings" panose="05000000000000000000" pitchFamily="2" charset="2"/>
              <a:buChar char="Ø"/>
            </a:pPr>
            <a:r>
              <a:rPr lang="de-DE" sz="1800" dirty="0"/>
              <a:t>Kommunikation zwischen Versicherer und Dienstleister lief nicht optimal, somit war unsere Unterstützung hilfreich</a:t>
            </a:r>
          </a:p>
          <a:p>
            <a:pPr marL="342900" indent="-342900">
              <a:buFont typeface="Wingdings" panose="05000000000000000000" pitchFamily="2" charset="2"/>
              <a:buChar char="Ø"/>
            </a:pPr>
            <a:r>
              <a:rPr lang="de-DE" sz="1800" dirty="0"/>
              <a:t>Entscheidungsfindung beim Versicherer dauerte sehr lange, durch unsere Kontakte konnten wir diesen Vorgang beschleunigen</a:t>
            </a:r>
          </a:p>
          <a:p>
            <a:pPr marL="342900" indent="-342900">
              <a:buFont typeface="Wingdings" panose="05000000000000000000" pitchFamily="2" charset="2"/>
              <a:buChar char="Ø"/>
            </a:pPr>
            <a:r>
              <a:rPr lang="de-DE" sz="1800" dirty="0">
                <a:solidFill>
                  <a:srgbClr val="00B050"/>
                </a:solidFill>
              </a:rPr>
              <a:t>20.10.2023 rückwirkende Leistungsanerkennung und somit Auszahlung von 13.560 € plus Rückzahlung der Beiträge von 900 € -&gt; </a:t>
            </a:r>
            <a:r>
              <a:rPr lang="de-DE" sz="1800" b="1" dirty="0">
                <a:solidFill>
                  <a:srgbClr val="00B050"/>
                </a:solidFill>
              </a:rPr>
              <a:t>Gesamtleistung 14.400 € bis jetzt </a:t>
            </a:r>
            <a:endParaRPr lang="de-DE" sz="1800" dirty="0"/>
          </a:p>
          <a:p>
            <a:endParaRPr lang="de-DE" sz="1800" dirty="0"/>
          </a:p>
        </p:txBody>
      </p:sp>
      <p:sp>
        <p:nvSpPr>
          <p:cNvPr id="4" name="Titel 3"/>
          <p:cNvSpPr>
            <a:spLocks noGrp="1"/>
          </p:cNvSpPr>
          <p:nvPr>
            <p:ph type="title"/>
          </p:nvPr>
        </p:nvSpPr>
        <p:spPr/>
        <p:txBody>
          <a:bodyPr/>
          <a:lstStyle/>
          <a:p>
            <a:r>
              <a:rPr lang="de-DE" dirty="0"/>
              <a:t>Beispiele aus der Leistungsfallbegleitung / Brustkrebs im Alter von           35 Jahren / Frisörmeisterin / BU-Rente 1.200 €</a:t>
            </a:r>
          </a:p>
        </p:txBody>
      </p:sp>
    </p:spTree>
    <p:extLst>
      <p:ext uri="{BB962C8B-B14F-4D97-AF65-F5344CB8AC3E}">
        <p14:creationId xmlns:p14="http://schemas.microsoft.com/office/powerpoint/2010/main" val="2846780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a:t>Leistungsantrag am 01.02.2022 gestellt (Ansteckung mit Corona während der beruflichen Tätigkeit; pos. Corona-Schnelltest 07.01.2021 -&gt; Quarantäne bis 21.01.2021, ab 01.02.2021 Herzrhythmusstörungen)</a:t>
            </a:r>
          </a:p>
          <a:p>
            <a:pPr marL="342900" indent="-342900">
              <a:buFont typeface="Wingdings" panose="05000000000000000000" pitchFamily="2" charset="2"/>
              <a:buChar char="Ø"/>
            </a:pPr>
            <a:r>
              <a:rPr lang="de-DE" sz="1800" dirty="0"/>
              <a:t>Auf Fragen nach dem Bearbeitungsstand Ende Februar erhielten wir keine Reaktion</a:t>
            </a:r>
          </a:p>
          <a:p>
            <a:pPr marL="342900" indent="-342900">
              <a:buFont typeface="Wingdings" panose="05000000000000000000" pitchFamily="2" charset="2"/>
              <a:buChar char="Ø"/>
            </a:pPr>
            <a:r>
              <a:rPr lang="de-DE" sz="1800" dirty="0"/>
              <a:t>Maklerbetreuer eingeschaltet: wir erhielten dann die Info, dass noch 2 Arztberichte und der Reha-Bericht fehlten</a:t>
            </a:r>
          </a:p>
          <a:p>
            <a:pPr marL="342900" indent="-342900">
              <a:buFont typeface="Wingdings" panose="05000000000000000000" pitchFamily="2" charset="2"/>
              <a:buChar char="Ø"/>
            </a:pPr>
            <a:r>
              <a:rPr lang="de-DE" sz="1800" dirty="0"/>
              <a:t>Nun konnte die Kundin auf die Ärzte einwirken und somit den Vorgang beschleunigen</a:t>
            </a:r>
          </a:p>
          <a:p>
            <a:pPr marL="342900" indent="-342900">
              <a:buFont typeface="Wingdings" panose="05000000000000000000" pitchFamily="2" charset="2"/>
              <a:buChar char="Ø"/>
            </a:pPr>
            <a:r>
              <a:rPr lang="de-DE" sz="1800" dirty="0"/>
              <a:t>Kundin hat sehr viele Unterlagen nur per Foto zur dem Versicherer zur Verfügung gestellt. Die Unterlagen waren für den Versicherer schwer zuzuordnen</a:t>
            </a:r>
          </a:p>
          <a:p>
            <a:pPr marL="342900" indent="-342900">
              <a:buFont typeface="Wingdings" panose="05000000000000000000" pitchFamily="2" charset="2"/>
              <a:buChar char="Ø"/>
            </a:pPr>
            <a:r>
              <a:rPr lang="de-DE" sz="1800" dirty="0"/>
              <a:t>Wir haben daraufhin die Unterlagen entsprechend sortiert und dem Versicherer erneut zur Verfügung gestellt</a:t>
            </a:r>
          </a:p>
          <a:p>
            <a:pPr marL="342900" indent="-342900">
              <a:buFont typeface="Wingdings" panose="05000000000000000000" pitchFamily="2" charset="2"/>
              <a:buChar char="Ø"/>
            </a:pPr>
            <a:r>
              <a:rPr lang="de-DE" sz="1800" dirty="0">
                <a:solidFill>
                  <a:srgbClr val="00B050"/>
                </a:solidFill>
              </a:rPr>
              <a:t>10.05.2022 rückwirkende Leistungsanerkennung (Leistungsbezug läuft noch)</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p:txBody>
      </p:sp>
      <p:sp>
        <p:nvSpPr>
          <p:cNvPr id="4" name="Titel 3"/>
          <p:cNvSpPr>
            <a:spLocks noGrp="1"/>
          </p:cNvSpPr>
          <p:nvPr>
            <p:ph type="title"/>
          </p:nvPr>
        </p:nvSpPr>
        <p:spPr/>
        <p:txBody>
          <a:bodyPr/>
          <a:lstStyle/>
          <a:p>
            <a:r>
              <a:rPr lang="de-DE" dirty="0"/>
              <a:t>Beispiele aus der Leistungsfallbegleitung / Long </a:t>
            </a:r>
            <a:r>
              <a:rPr lang="de-DE" dirty="0" err="1"/>
              <a:t>Covid</a:t>
            </a:r>
            <a:r>
              <a:rPr lang="de-DE" dirty="0"/>
              <a:t> im Alter von          37 Jahren / Krankenschwester / BU-Rente / 1.330 €</a:t>
            </a:r>
          </a:p>
        </p:txBody>
      </p:sp>
    </p:spTree>
    <p:extLst>
      <p:ext uri="{BB962C8B-B14F-4D97-AF65-F5344CB8AC3E}">
        <p14:creationId xmlns:p14="http://schemas.microsoft.com/office/powerpoint/2010/main" val="2754575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sz="1800" dirty="0"/>
              <a:t>Im Juli hat die Kundin einen Wiedereingliederungsversuch gestartet</a:t>
            </a:r>
          </a:p>
          <a:p>
            <a:pPr marL="342900" indent="-342900">
              <a:buFont typeface="Wingdings" panose="05000000000000000000" pitchFamily="2" charset="2"/>
              <a:buChar char="Ø"/>
            </a:pPr>
            <a:r>
              <a:rPr lang="de-DE" sz="1800" dirty="0"/>
              <a:t>Der Versicherer hat die weitere Leistungspflicht überprüft</a:t>
            </a:r>
          </a:p>
          <a:p>
            <a:pPr marL="342900" indent="-342900">
              <a:buFont typeface="Wingdings" panose="05000000000000000000" pitchFamily="2" charset="2"/>
              <a:buChar char="Ø"/>
            </a:pPr>
            <a:r>
              <a:rPr lang="de-DE" sz="1800" dirty="0"/>
              <a:t>Wiedereingliederung hat nicht funktioniert. Der Gesundheitszustand hat sich verschlechtert. (Rentenbescheid wegen voller Erwerbminderung bis Juli 2024 liegt dem Versicherer vor)</a:t>
            </a:r>
          </a:p>
          <a:p>
            <a:pPr marL="342900" indent="-342900">
              <a:buFont typeface="Wingdings" panose="05000000000000000000" pitchFamily="2" charset="2"/>
              <a:buChar char="Ø"/>
            </a:pPr>
            <a:r>
              <a:rPr lang="de-DE" sz="1800" dirty="0"/>
              <a:t>Der Versicherer leistet bisher weiter</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a:p>
            <a:endParaRPr lang="de-DE" dirty="0"/>
          </a:p>
        </p:txBody>
      </p:sp>
      <p:sp>
        <p:nvSpPr>
          <p:cNvPr id="4" name="Titel 3"/>
          <p:cNvSpPr>
            <a:spLocks noGrp="1"/>
          </p:cNvSpPr>
          <p:nvPr>
            <p:ph type="title"/>
          </p:nvPr>
        </p:nvSpPr>
        <p:spPr/>
        <p:txBody>
          <a:bodyPr/>
          <a:lstStyle/>
          <a:p>
            <a:r>
              <a:rPr lang="de-DE" dirty="0"/>
              <a:t>Beispiele aus der Leistungsfallbegleitung / Long </a:t>
            </a:r>
            <a:r>
              <a:rPr lang="de-DE" dirty="0" err="1"/>
              <a:t>Covid</a:t>
            </a:r>
            <a:r>
              <a:rPr lang="de-DE" dirty="0"/>
              <a:t> im Alter von          37 Jahren / Krankenschwester / BU-Rente 1.330 €</a:t>
            </a:r>
          </a:p>
        </p:txBody>
      </p:sp>
    </p:spTree>
    <p:extLst>
      <p:ext uri="{BB962C8B-B14F-4D97-AF65-F5344CB8AC3E}">
        <p14:creationId xmlns:p14="http://schemas.microsoft.com/office/powerpoint/2010/main" val="2248940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3" name="Textplatzhalter 2"/>
          <p:cNvSpPr>
            <a:spLocks noGrp="1"/>
          </p:cNvSpPr>
          <p:nvPr>
            <p:ph type="body" sz="quarter" idx="10"/>
          </p:nvPr>
        </p:nvSpPr>
        <p:spPr/>
        <p:txBody>
          <a:bodyPr/>
          <a:lstStyle/>
          <a:p>
            <a:r>
              <a:rPr lang="de-DE" dirty="0"/>
              <a:t>ERGO – Grundfähigkeit Body </a:t>
            </a:r>
            <a:r>
              <a:rPr lang="de-DE" dirty="0" err="1"/>
              <a:t>Protect</a:t>
            </a:r>
            <a:r>
              <a:rPr lang="de-DE" dirty="0"/>
              <a:t> – </a:t>
            </a:r>
            <a:r>
              <a:rPr lang="de-DE" b="1" dirty="0"/>
              <a:t>Zusatzbaustein „Sport Plus“</a:t>
            </a:r>
          </a:p>
          <a:p>
            <a:endParaRPr lang="de-DE" dirty="0"/>
          </a:p>
        </p:txBody>
      </p:sp>
      <p:sp>
        <p:nvSpPr>
          <p:cNvPr id="4" name="Textplatzhalter 3"/>
          <p:cNvSpPr>
            <a:spLocks noGrp="1"/>
          </p:cNvSpPr>
          <p:nvPr>
            <p:ph type="body" sz="half" idx="2"/>
          </p:nvPr>
        </p:nvSpPr>
        <p:spPr/>
        <p:txBody>
          <a:bodyPr/>
          <a:lstStyle/>
          <a:p>
            <a:r>
              <a:rPr lang="de-DE" dirty="0"/>
              <a:t>.</a:t>
            </a:r>
          </a:p>
        </p:txBody>
      </p:sp>
      <p:sp>
        <p:nvSpPr>
          <p:cNvPr id="5" name="Titel 4"/>
          <p:cNvSpPr>
            <a:spLocks noGrp="1"/>
          </p:cNvSpPr>
          <p:nvPr>
            <p:ph type="title"/>
          </p:nvPr>
        </p:nvSpPr>
        <p:spPr/>
        <p:txBody>
          <a:bodyPr/>
          <a:lstStyle/>
          <a:p>
            <a:r>
              <a:rPr lang="de-DE" dirty="0"/>
              <a:t>Workshop</a:t>
            </a:r>
          </a:p>
        </p:txBody>
      </p:sp>
      <p:pic>
        <p:nvPicPr>
          <p:cNvPr id="6" name="Grafik 5"/>
          <p:cNvPicPr>
            <a:picLocks noChangeAspect="1"/>
          </p:cNvPicPr>
          <p:nvPr/>
        </p:nvPicPr>
        <p:blipFill>
          <a:blip r:embed="rId2"/>
          <a:stretch>
            <a:fillRect/>
          </a:stretch>
        </p:blipFill>
        <p:spPr>
          <a:xfrm>
            <a:off x="470879" y="2281237"/>
            <a:ext cx="7213972" cy="3978613"/>
          </a:xfrm>
          <a:prstGeom prst="rect">
            <a:avLst/>
          </a:prstGeom>
        </p:spPr>
      </p:pic>
    </p:spTree>
    <p:extLst>
      <p:ext uri="{BB962C8B-B14F-4D97-AF65-F5344CB8AC3E}">
        <p14:creationId xmlns:p14="http://schemas.microsoft.com/office/powerpoint/2010/main" val="3299071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3" name="Textplatzhalter 2"/>
          <p:cNvSpPr>
            <a:spLocks noGrp="1"/>
          </p:cNvSpPr>
          <p:nvPr>
            <p:ph type="body" sz="quarter" idx="10"/>
          </p:nvPr>
        </p:nvSpPr>
        <p:spPr/>
        <p:txBody>
          <a:bodyPr/>
          <a:lstStyle/>
          <a:p>
            <a:r>
              <a:rPr lang="de-DE" dirty="0"/>
              <a:t>Leistungsfall</a:t>
            </a:r>
          </a:p>
        </p:txBody>
      </p:sp>
      <p:sp>
        <p:nvSpPr>
          <p:cNvPr id="4" name="Textplatzhalter 3"/>
          <p:cNvSpPr>
            <a:spLocks noGrp="1"/>
          </p:cNvSpPr>
          <p:nvPr>
            <p:ph type="body" sz="half" idx="2"/>
          </p:nvPr>
        </p:nvSpPr>
        <p:spPr/>
        <p:txBody>
          <a:bodyPr/>
          <a:lstStyle/>
          <a:p>
            <a:r>
              <a:rPr lang="de-DE" b="1" dirty="0"/>
              <a:t>Lehrerin *1980, BU-Vertrag seit 01.09.2011, BU-Rentenhöhe 1.000 €/Monat</a:t>
            </a:r>
          </a:p>
          <a:p>
            <a:pPr marL="342900" indent="-342900">
              <a:buFont typeface="Wingdings" panose="05000000000000000000" pitchFamily="2" charset="2"/>
              <a:buChar char="Ø"/>
            </a:pPr>
            <a:r>
              <a:rPr lang="de-DE" sz="1600" dirty="0"/>
              <a:t>04.07.2022 Versetzung in den Ruhestand (Psyche) an Versicherer gesendet</a:t>
            </a:r>
          </a:p>
          <a:p>
            <a:pPr marL="342900" indent="-342900">
              <a:buFont typeface="Wingdings" panose="05000000000000000000" pitchFamily="2" charset="2"/>
              <a:buChar char="Ø"/>
            </a:pPr>
            <a:r>
              <a:rPr lang="de-DE" sz="1600" dirty="0"/>
              <a:t>15.07.2022 Versicherer fordert bei VN ergänzende Unterlagen an (da ein LA im Vertrag dokumentiert wurde)</a:t>
            </a:r>
          </a:p>
          <a:p>
            <a:pPr marL="342900" indent="-342900">
              <a:buFont typeface="Wingdings" panose="05000000000000000000" pitchFamily="2" charset="2"/>
              <a:buChar char="Ø"/>
            </a:pPr>
            <a:r>
              <a:rPr lang="de-DE" sz="1600" dirty="0"/>
              <a:t>13.09.2022 Versicherer fordert weitere Informationen über VN an und startet Arztanfrage</a:t>
            </a:r>
          </a:p>
          <a:p>
            <a:pPr marL="342900" indent="-342900">
              <a:buFont typeface="Wingdings" panose="05000000000000000000" pitchFamily="2" charset="2"/>
              <a:buChar char="Ø"/>
            </a:pPr>
            <a:r>
              <a:rPr lang="de-DE" sz="1600" dirty="0"/>
              <a:t>10.10.2022 VN sendet Unterlagen an den Versicherer</a:t>
            </a:r>
          </a:p>
          <a:p>
            <a:pPr marL="342900" indent="-342900">
              <a:buFont typeface="Wingdings" panose="05000000000000000000" pitchFamily="2" charset="2"/>
              <a:buChar char="Ø"/>
            </a:pPr>
            <a:r>
              <a:rPr lang="de-DE" sz="1600" dirty="0"/>
              <a:t>18.10.2022 wird eine weitere Arztanfrage vom Versicherer angefordert</a:t>
            </a:r>
          </a:p>
          <a:p>
            <a:pPr marL="342900" indent="-342900">
              <a:buFont typeface="Wingdings" panose="05000000000000000000" pitchFamily="2" charset="2"/>
              <a:buChar char="Ø"/>
            </a:pPr>
            <a:r>
              <a:rPr lang="de-DE" sz="1600" dirty="0"/>
              <a:t>13.12.2022 Unterlagen liegen dem Versicherer vor und die abschließende Entscheidung soll noch ca. 1-2 Wochen dauern</a:t>
            </a:r>
          </a:p>
          <a:p>
            <a:pPr marL="342900" indent="-342900">
              <a:buFont typeface="Wingdings" panose="05000000000000000000" pitchFamily="2" charset="2"/>
              <a:buChar char="Ø"/>
            </a:pPr>
            <a:r>
              <a:rPr lang="de-DE" sz="1600" dirty="0"/>
              <a:t>21.12.2022 nun benötigt der Versicherer doch noch einen Arztbericht</a:t>
            </a:r>
          </a:p>
          <a:p>
            <a:pPr marL="342900" indent="-342900">
              <a:buFont typeface="Wingdings" panose="05000000000000000000" pitchFamily="2" charset="2"/>
              <a:buChar char="Ø"/>
            </a:pPr>
            <a:r>
              <a:rPr lang="de-DE" sz="1600" dirty="0"/>
              <a:t>09.01.2023 Wir haben die DU-Klausel mit dem Versicherer erörtert -&gt; offenbar keine „echte“-DU-Klausel; die Sachbearbeiterin klärt den Umstand und meldet sich wieder</a:t>
            </a:r>
          </a:p>
        </p:txBody>
      </p:sp>
      <p:sp>
        <p:nvSpPr>
          <p:cNvPr id="5" name="Titel 4"/>
          <p:cNvSpPr>
            <a:spLocks noGrp="1"/>
          </p:cNvSpPr>
          <p:nvPr>
            <p:ph type="title"/>
          </p:nvPr>
        </p:nvSpPr>
        <p:spPr/>
        <p:txBody>
          <a:bodyPr/>
          <a:lstStyle/>
          <a:p>
            <a:r>
              <a:rPr lang="de-DE" dirty="0"/>
              <a:t>Webinar 07.03.2024</a:t>
            </a:r>
          </a:p>
        </p:txBody>
      </p:sp>
    </p:spTree>
    <p:extLst>
      <p:ext uri="{BB962C8B-B14F-4D97-AF65-F5344CB8AC3E}">
        <p14:creationId xmlns:p14="http://schemas.microsoft.com/office/powerpoint/2010/main" val="25218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r>
              <a:rPr lang="de-DE" sz="1600" dirty="0"/>
              <a:t>09.01.2023 nochmaliger Rückruf der Sachbearbeiterin: es wird so ausführlich geprüft, weil die BU vielleicht schon viel länger besteht (das wäre ja wichtig für die VN) – allerdings sei die Aktenlage noch zu dünn</a:t>
            </a:r>
          </a:p>
          <a:p>
            <a:pPr marL="342900" indent="-342900">
              <a:buFont typeface="Wingdings" panose="05000000000000000000" pitchFamily="2" charset="2"/>
              <a:buChar char="Ø"/>
            </a:pPr>
            <a:r>
              <a:rPr lang="de-DE" sz="1600" dirty="0"/>
              <a:t>03.03.2023 die VN hat alle gewünschten Unterlagen dem Versicherer zur Verfügung gestellt</a:t>
            </a:r>
          </a:p>
          <a:p>
            <a:pPr marL="342900" indent="-342900">
              <a:buFont typeface="Wingdings" panose="05000000000000000000" pitchFamily="2" charset="2"/>
              <a:buChar char="Ø"/>
            </a:pPr>
            <a:r>
              <a:rPr lang="de-DE" sz="1600" dirty="0"/>
              <a:t>29.03.2023 Nachfrage beim Vers. ergab: Unterlagen seien erstmal vollständig; die Prüfung läuft. Wir wurden um Geduld gebeten (ca. 2 Wochen) u.a. wg. Vier-Augen-Prinzip</a:t>
            </a:r>
          </a:p>
          <a:p>
            <a:pPr marL="342900" indent="-342900">
              <a:buFont typeface="Wingdings" panose="05000000000000000000" pitchFamily="2" charset="2"/>
              <a:buChar char="Ø"/>
            </a:pPr>
            <a:r>
              <a:rPr lang="de-DE" sz="1600" dirty="0"/>
              <a:t>12.04.2023 Nachfrage beim Vers. ergab: Vorgang ist noch in der Revision; Entscheidung soll in ein paar Tagen erfolgen</a:t>
            </a:r>
          </a:p>
          <a:p>
            <a:pPr marL="342900" indent="-342900">
              <a:buFont typeface="Wingdings" panose="05000000000000000000" pitchFamily="2" charset="2"/>
              <a:buChar char="Ø"/>
            </a:pPr>
            <a:r>
              <a:rPr lang="de-DE" sz="1600" dirty="0"/>
              <a:t>17.04.2023 VN erhält die Ablehnung (obwohl Krankheitsbild seit Jahren besteht, inkl. medikamentöser Therapie, nach stat. Aufenthalten und laufender Psychotherapie // hierzu lagen diverse Berichte von Fachärzten, Kliniken und Therapeuten sowie Gutachten des Amtsarztes vor)</a:t>
            </a:r>
          </a:p>
          <a:p>
            <a:pPr marL="342900" indent="-342900">
              <a:buFont typeface="Wingdings" panose="05000000000000000000" pitchFamily="2" charset="2"/>
              <a:buChar char="Ø"/>
            </a:pPr>
            <a:r>
              <a:rPr lang="de-DE" sz="1600" dirty="0"/>
              <a:t>Versicherer lehnt letztendlich ab, mit der Begründung das die 50% nicht erreicht sind</a:t>
            </a:r>
          </a:p>
          <a:p>
            <a:pPr marL="342900" indent="-342900">
              <a:buFont typeface="Wingdings" panose="05000000000000000000" pitchFamily="2" charset="2"/>
              <a:buChar char="Ø"/>
            </a:pPr>
            <a:endParaRPr lang="de-DE" sz="1600" dirty="0"/>
          </a:p>
        </p:txBody>
      </p:sp>
      <p:sp>
        <p:nvSpPr>
          <p:cNvPr id="5" name="Titel 4"/>
          <p:cNvSpPr>
            <a:spLocks noGrp="1"/>
          </p:cNvSpPr>
          <p:nvPr>
            <p:ph type="title"/>
          </p:nvPr>
        </p:nvSpPr>
        <p:spPr/>
        <p:txBody>
          <a:bodyPr/>
          <a:lstStyle/>
          <a:p>
            <a:r>
              <a:rPr lang="de-DE" dirty="0"/>
              <a:t>Webinar 07.03.2024</a:t>
            </a:r>
          </a:p>
        </p:txBody>
      </p:sp>
    </p:spTree>
    <p:extLst>
      <p:ext uri="{BB962C8B-B14F-4D97-AF65-F5344CB8AC3E}">
        <p14:creationId xmlns:p14="http://schemas.microsoft.com/office/powerpoint/2010/main" val="3111115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r>
              <a:rPr lang="de-DE" dirty="0"/>
              <a:t>Auszüge aus dem Ablehnungsschreiben:</a:t>
            </a:r>
          </a:p>
          <a:p>
            <a:r>
              <a:rPr lang="de-DE" sz="1600" dirty="0"/>
              <a:t>Bei der amtsärztlichen Untersuchung am 21.01.2022 wurde eine </a:t>
            </a:r>
            <a:r>
              <a:rPr lang="de-DE" sz="1600" dirty="0">
                <a:solidFill>
                  <a:srgbClr val="FF0000"/>
                </a:solidFill>
              </a:rPr>
              <a:t>mittelgradig schwere bis schwere seelische Gesundheitsstörung festgestellt</a:t>
            </a:r>
            <a:r>
              <a:rPr lang="de-DE" sz="1600" dirty="0"/>
              <a:t>. Im derzeitigen Aufgabenbereich bestünden </a:t>
            </a:r>
            <a:r>
              <a:rPr lang="de-DE" sz="1600" dirty="0">
                <a:solidFill>
                  <a:srgbClr val="FF0000"/>
                </a:solidFill>
              </a:rPr>
              <a:t>erhebliche Leistungseinschränkungen</a:t>
            </a:r>
            <a:r>
              <a:rPr lang="de-DE" sz="1600" dirty="0"/>
              <a:t>. Sie seien </a:t>
            </a:r>
            <a:r>
              <a:rPr lang="de-DE" sz="1600" dirty="0">
                <a:solidFill>
                  <a:srgbClr val="FF0000"/>
                </a:solidFill>
              </a:rPr>
              <a:t>nicht in der Lage, dem Schuldienst nachzukommen</a:t>
            </a:r>
            <a:r>
              <a:rPr lang="de-DE" sz="1600" dirty="0"/>
              <a:t>. Aus dem Gutachten geht weiterhervor, dass von einer </a:t>
            </a:r>
            <a:r>
              <a:rPr lang="de-DE" sz="1600" dirty="0">
                <a:solidFill>
                  <a:srgbClr val="FF0000"/>
                </a:solidFill>
              </a:rPr>
              <a:t>dauerhaften Dienstunfähigkeit ausgegangen wird, da eine mittelschwere bis schwere Krankheitsphase vorläge und eine zeitliche Prognose nicht gestellt werden könne</a:t>
            </a:r>
            <a:r>
              <a:rPr lang="de-DE" sz="1600" dirty="0"/>
              <a:t>. …</a:t>
            </a:r>
          </a:p>
          <a:p>
            <a:r>
              <a:rPr lang="de-DE" sz="1600" dirty="0"/>
              <a:t>Dem ausführlichen Entlassungsbericht des Fachzentrums für Stressmedizin und Psychotherapie Falkenried über den teilstationären Aufenthalt vom 15.02.2022 bis 04.05.2022 ist zu entnehmen, dass dort die </a:t>
            </a:r>
            <a:r>
              <a:rPr lang="de-DE" sz="1600" dirty="0">
                <a:solidFill>
                  <a:srgbClr val="FF0000"/>
                </a:solidFill>
              </a:rPr>
              <a:t>Diagnosen einer </a:t>
            </a:r>
            <a:r>
              <a:rPr lang="de-DE" sz="1600" u="sng" dirty="0">
                <a:solidFill>
                  <a:srgbClr val="FF0000"/>
                </a:solidFill>
              </a:rPr>
              <a:t>rezidivierenden</a:t>
            </a:r>
            <a:r>
              <a:rPr lang="de-DE" sz="1600" dirty="0">
                <a:solidFill>
                  <a:srgbClr val="FF0000"/>
                </a:solidFill>
              </a:rPr>
              <a:t> depressiven Störung (gegenwärtig schwere Episode ohne psychotische Symptome) und einer Überforderungssymptomatik gestellt wurden. </a:t>
            </a:r>
            <a:r>
              <a:rPr lang="de-DE" sz="1600" dirty="0">
                <a:solidFill>
                  <a:schemeClr val="tx1"/>
                </a:solidFill>
              </a:rPr>
              <a:t>…</a:t>
            </a:r>
          </a:p>
          <a:p>
            <a:r>
              <a:rPr lang="de-DE" sz="1600" dirty="0"/>
              <a:t>Als Diagnose nannte Frau Dr. Braun eine </a:t>
            </a:r>
            <a:r>
              <a:rPr lang="de-DE" sz="1600" u="sng" dirty="0">
                <a:solidFill>
                  <a:srgbClr val="FF0000"/>
                </a:solidFill>
              </a:rPr>
              <a:t>rezidivierende</a:t>
            </a:r>
            <a:r>
              <a:rPr lang="de-DE" sz="1600" dirty="0"/>
              <a:t> depressive Störung (gegenwärtig mittelgradige Episode) und Probleme mit Bezug auf Schwierigkeiten bei der Lebensbewältigung. Sie informierte uns über die bisherige Behandlung und Medikation. </a:t>
            </a:r>
            <a:r>
              <a:rPr lang="de-DE" sz="1600" dirty="0">
                <a:solidFill>
                  <a:srgbClr val="FF0000"/>
                </a:solidFill>
              </a:rPr>
              <a:t>Eine berufliche Tätigkeit sei laut ihr bis auf Weiteres nicht denkbar</a:t>
            </a:r>
            <a:r>
              <a:rPr lang="de-DE" sz="1600" dirty="0"/>
              <a:t>. …</a:t>
            </a:r>
          </a:p>
        </p:txBody>
      </p:sp>
      <p:sp>
        <p:nvSpPr>
          <p:cNvPr id="5" name="Titel 4"/>
          <p:cNvSpPr>
            <a:spLocks noGrp="1"/>
          </p:cNvSpPr>
          <p:nvPr>
            <p:ph type="title"/>
          </p:nvPr>
        </p:nvSpPr>
        <p:spPr/>
        <p:txBody>
          <a:bodyPr/>
          <a:lstStyle/>
          <a:p>
            <a:r>
              <a:rPr lang="de-DE" dirty="0"/>
              <a:t>Webinar 07.03.2024</a:t>
            </a:r>
          </a:p>
        </p:txBody>
      </p:sp>
    </p:spTree>
    <p:extLst>
      <p:ext uri="{BB962C8B-B14F-4D97-AF65-F5344CB8AC3E}">
        <p14:creationId xmlns:p14="http://schemas.microsoft.com/office/powerpoint/2010/main" val="3782565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r>
              <a:rPr lang="de-DE" sz="1600" dirty="0"/>
              <a:t>Beachten Sie bitte, dass die gesundheitliche Störung, die der Versicherte in seinem Antrag auf Leistungen angibt, </a:t>
            </a:r>
            <a:r>
              <a:rPr lang="de-DE" sz="1600" b="1" dirty="0"/>
              <a:t>mit objektiven Methoden der Medizin nachgewiesen werden muss. </a:t>
            </a:r>
            <a:r>
              <a:rPr lang="de-DE" sz="1600" dirty="0"/>
              <a:t>Die subjektiven Schilderungen des Versicherten alleine können nicht als Nachweis für die Erkrankung und ggf. eine daraus folgende Berufsunfähigkeit dienen.</a:t>
            </a:r>
          </a:p>
          <a:p>
            <a:r>
              <a:rPr lang="de-DE" sz="1600" dirty="0"/>
              <a:t>Eine leistungsauslösende, mindestens 50%ige Berufsunfähigkeit ist nach den zugrundeliegenden Bedingungen nicht nachgewiesen.</a:t>
            </a:r>
          </a:p>
          <a:p>
            <a:pPr marL="285750" indent="-285750">
              <a:buFont typeface="Wingdings" panose="05000000000000000000" pitchFamily="2" charset="2"/>
              <a:buChar char="Ø"/>
            </a:pPr>
            <a:r>
              <a:rPr lang="de-DE" sz="1600" dirty="0"/>
              <a:t>19.04.2023 Widerspruch durch uns</a:t>
            </a:r>
          </a:p>
          <a:p>
            <a:pPr marL="285750" indent="-285750">
              <a:buFont typeface="Wingdings" panose="05000000000000000000" pitchFamily="2" charset="2"/>
              <a:buChar char="Ø"/>
            </a:pPr>
            <a:r>
              <a:rPr lang="de-DE" sz="1600" dirty="0"/>
              <a:t>26.04.2023 Versicherer bleibt bei Ablehnung </a:t>
            </a:r>
          </a:p>
          <a:p>
            <a:pPr marL="285750" indent="-285750">
              <a:buFont typeface="Wingdings" panose="05000000000000000000" pitchFamily="2" charset="2"/>
              <a:buChar char="Ø"/>
            </a:pPr>
            <a:endParaRPr lang="de-DE" sz="1600" dirty="0"/>
          </a:p>
          <a:p>
            <a:pPr marL="285750" indent="-285750">
              <a:buFont typeface="Wingdings" panose="05000000000000000000" pitchFamily="2" charset="2"/>
              <a:buChar char="Ø"/>
            </a:pPr>
            <a:r>
              <a:rPr lang="de-DE" sz="1600" dirty="0"/>
              <a:t>05.05.2023 nochmaliger Widerspruch inkl. Fragenanforderung der noch offenen Fragen und Androhung einer Vorstandsbeschwerde, wenn die Unklarheiten nicht konkret benannt werden können</a:t>
            </a:r>
          </a:p>
          <a:p>
            <a:pPr marL="285750" indent="-285750">
              <a:buFont typeface="Wingdings" panose="05000000000000000000" pitchFamily="2" charset="2"/>
              <a:buChar char="Ø"/>
            </a:pPr>
            <a:r>
              <a:rPr lang="de-DE" sz="1600" dirty="0"/>
              <a:t>Versicherer strebt Gutachten an (Termin erst Ende August 2023)</a:t>
            </a:r>
          </a:p>
          <a:p>
            <a:pPr marL="285750" indent="-285750">
              <a:buFont typeface="Wingdings" panose="05000000000000000000" pitchFamily="2" charset="2"/>
              <a:buChar char="Ø"/>
            </a:pPr>
            <a:r>
              <a:rPr lang="de-DE" sz="1600" dirty="0"/>
              <a:t>Nach Einschaltung des Maklerbetreuers: Kulanzleistung vom 01.09.21 bis Gutachten/endgültige Entscheidung vorliegt (ca. 24.000 €)</a:t>
            </a:r>
          </a:p>
          <a:p>
            <a:pPr marL="285750" indent="-285750">
              <a:buFont typeface="Wingdings" panose="05000000000000000000" pitchFamily="2" charset="2"/>
              <a:buChar char="Ø"/>
            </a:pPr>
            <a:endParaRPr lang="de-DE" sz="1600" dirty="0"/>
          </a:p>
        </p:txBody>
      </p:sp>
      <p:sp>
        <p:nvSpPr>
          <p:cNvPr id="5" name="Titel 4"/>
          <p:cNvSpPr>
            <a:spLocks noGrp="1"/>
          </p:cNvSpPr>
          <p:nvPr>
            <p:ph type="title"/>
          </p:nvPr>
        </p:nvSpPr>
        <p:spPr/>
        <p:txBody>
          <a:bodyPr/>
          <a:lstStyle/>
          <a:p>
            <a:r>
              <a:rPr lang="de-DE" dirty="0"/>
              <a:t>Webinar 07.03.2024</a:t>
            </a:r>
          </a:p>
        </p:txBody>
      </p:sp>
      <p:pic>
        <p:nvPicPr>
          <p:cNvPr id="6" name="Grafik 5"/>
          <p:cNvPicPr>
            <a:picLocks noChangeAspect="1"/>
          </p:cNvPicPr>
          <p:nvPr/>
        </p:nvPicPr>
        <p:blipFill>
          <a:blip r:embed="rId2"/>
          <a:stretch>
            <a:fillRect/>
          </a:stretch>
        </p:blipFill>
        <p:spPr>
          <a:xfrm>
            <a:off x="4746997" y="3975461"/>
            <a:ext cx="7153275" cy="552450"/>
          </a:xfrm>
          <a:prstGeom prst="rect">
            <a:avLst/>
          </a:prstGeom>
        </p:spPr>
      </p:pic>
    </p:spTree>
    <p:extLst>
      <p:ext uri="{BB962C8B-B14F-4D97-AF65-F5344CB8AC3E}">
        <p14:creationId xmlns:p14="http://schemas.microsoft.com/office/powerpoint/2010/main" val="1949371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3" name="Textplatzhalter 2"/>
          <p:cNvSpPr>
            <a:spLocks noGrp="1"/>
          </p:cNvSpPr>
          <p:nvPr>
            <p:ph type="body" sz="quarter" idx="10"/>
          </p:nvPr>
        </p:nvSpPr>
        <p:spPr/>
        <p:txBody>
          <a:bodyPr/>
          <a:lstStyle/>
          <a:p>
            <a:r>
              <a:rPr lang="de-DE" dirty="0"/>
              <a:t>Leistungsfall</a:t>
            </a:r>
          </a:p>
          <a:p>
            <a:pPr marL="342900" indent="-342900">
              <a:buFont typeface="Wingdings" panose="05000000000000000000" pitchFamily="2" charset="2"/>
              <a:buChar char="Ø"/>
            </a:pP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r>
              <a:rPr lang="de-DE" dirty="0"/>
              <a:t>Auswertung des Gutachtens zog sich bis Ende Dezember 2023</a:t>
            </a:r>
          </a:p>
          <a:p>
            <a:pPr marL="342900" indent="-342900">
              <a:buFont typeface="Wingdings" panose="05000000000000000000" pitchFamily="2" charset="2"/>
              <a:buChar char="Ø"/>
            </a:pPr>
            <a:r>
              <a:rPr lang="de-DE" dirty="0">
                <a:solidFill>
                  <a:srgbClr val="00B050"/>
                </a:solidFill>
              </a:rPr>
              <a:t>29.12.2023 Leistungsanerkennung !</a:t>
            </a:r>
          </a:p>
          <a:p>
            <a:endParaRPr lang="de-DE" dirty="0">
              <a:solidFill>
                <a:srgbClr val="00B050"/>
              </a:solidFill>
            </a:endParaRPr>
          </a:p>
          <a:p>
            <a:pPr marL="342900" indent="-342900">
              <a:buFont typeface="Wingdings" panose="05000000000000000000" pitchFamily="2" charset="2"/>
              <a:buChar char="Ø"/>
            </a:pPr>
            <a:endParaRPr lang="de-DE" dirty="0">
              <a:solidFill>
                <a:srgbClr val="00B050"/>
              </a:solidFill>
            </a:endParaRPr>
          </a:p>
        </p:txBody>
      </p:sp>
      <p:sp>
        <p:nvSpPr>
          <p:cNvPr id="5" name="Titel 4"/>
          <p:cNvSpPr>
            <a:spLocks noGrp="1"/>
          </p:cNvSpPr>
          <p:nvPr>
            <p:ph type="title"/>
          </p:nvPr>
        </p:nvSpPr>
        <p:spPr/>
        <p:txBody>
          <a:bodyPr/>
          <a:lstStyle/>
          <a:p>
            <a:r>
              <a:rPr lang="de-DE" dirty="0"/>
              <a:t>Webinar 07.03.2024</a:t>
            </a:r>
          </a:p>
        </p:txBody>
      </p:sp>
      <p:sp>
        <p:nvSpPr>
          <p:cNvPr id="8" name="Smiley 7"/>
          <p:cNvSpPr/>
          <p:nvPr/>
        </p:nvSpPr>
        <p:spPr>
          <a:xfrm>
            <a:off x="4608613" y="3743687"/>
            <a:ext cx="1429966" cy="1327099"/>
          </a:xfrm>
          <a:prstGeom prst="smileyFace">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4021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3" name="Textplatzhalter 2"/>
          <p:cNvSpPr>
            <a:spLocks noGrp="1"/>
          </p:cNvSpPr>
          <p:nvPr>
            <p:ph type="body" sz="quarter" idx="10"/>
          </p:nvPr>
        </p:nvSpPr>
        <p:spPr/>
        <p:txBody>
          <a:bodyPr/>
          <a:lstStyle/>
          <a:p>
            <a:r>
              <a:rPr lang="de-DE" dirty="0"/>
              <a:t>ERGO – Grundfähigkeit Body </a:t>
            </a:r>
            <a:r>
              <a:rPr lang="de-DE" dirty="0" err="1"/>
              <a:t>Protect</a:t>
            </a:r>
            <a:r>
              <a:rPr lang="de-DE" dirty="0"/>
              <a:t> – </a:t>
            </a:r>
            <a:r>
              <a:rPr lang="de-DE" b="1" dirty="0"/>
              <a:t>Zusatzbaustein „Sport Plus“</a:t>
            </a:r>
          </a:p>
          <a:p>
            <a:endParaRPr lang="de-DE" dirty="0"/>
          </a:p>
        </p:txBody>
      </p:sp>
      <p:sp>
        <p:nvSpPr>
          <p:cNvPr id="4" name="Textplatzhalter 3"/>
          <p:cNvSpPr>
            <a:spLocks noGrp="1"/>
          </p:cNvSpPr>
          <p:nvPr>
            <p:ph type="body" sz="half" idx="2"/>
          </p:nvPr>
        </p:nvSpPr>
        <p:spPr/>
        <p:txBody>
          <a:bodyPr/>
          <a:lstStyle/>
          <a:p>
            <a:r>
              <a:rPr lang="de-DE" sz="1600" b="1" u="sng" dirty="0"/>
              <a:t>Herzfunktion:</a:t>
            </a:r>
            <a:endParaRPr lang="de-DE" sz="1600" dirty="0"/>
          </a:p>
          <a:p>
            <a:r>
              <a:rPr lang="de-DE" sz="1400" dirty="0"/>
              <a:t>Ein Verlust liegt vor, wenn die Pumpleistung des Herzens durch eine Verletzung oder eine Erkrankung derart gemindert ist, dass</a:t>
            </a:r>
          </a:p>
          <a:p>
            <a:r>
              <a:rPr lang="de-DE" sz="1400" b="1" dirty="0"/>
              <a:t>· </a:t>
            </a:r>
            <a:r>
              <a:rPr lang="de-DE" sz="1400" dirty="0"/>
              <a:t>die Ejektionsfraktion kleiner gleich 30 Prozent oder</a:t>
            </a:r>
          </a:p>
          <a:p>
            <a:r>
              <a:rPr lang="de-DE" sz="1400" b="1" dirty="0"/>
              <a:t>· </a:t>
            </a:r>
            <a:r>
              <a:rPr lang="de-DE" sz="1400" dirty="0"/>
              <a:t>das </a:t>
            </a:r>
            <a:r>
              <a:rPr lang="de-DE" sz="1400" dirty="0" err="1"/>
              <a:t>Fractional</a:t>
            </a:r>
            <a:r>
              <a:rPr lang="de-DE" sz="1400" dirty="0"/>
              <a:t> </a:t>
            </a:r>
            <a:r>
              <a:rPr lang="de-DE" sz="1400" dirty="0" err="1"/>
              <a:t>Shortening</a:t>
            </a:r>
            <a:r>
              <a:rPr lang="de-DE" sz="1400" dirty="0"/>
              <a:t> kleiner gleich 15 Prozent ist.</a:t>
            </a:r>
          </a:p>
          <a:p>
            <a:r>
              <a:rPr lang="de-DE" sz="1400" dirty="0"/>
              <a:t>Die Pumpleistung des Herzens muss irreversibel gemindert und auch durch Medikamente nicht dauerhaft über das oben beschriebene Maß verbesserbar sein.  Die Versicherungsleistungen werden auch weiter erbracht, wenn sich die Funktionswerte durch eine Transplantation verbessern.</a:t>
            </a:r>
          </a:p>
          <a:p>
            <a:r>
              <a:rPr lang="de-DE" sz="1600" b="1" u="sng" dirty="0"/>
              <a:t>Lungenfunktion: </a:t>
            </a:r>
          </a:p>
          <a:p>
            <a:r>
              <a:rPr lang="de-DE" sz="1400" dirty="0"/>
              <a:t>Ein Verlust liegt vor, wenn die Leistungsfähigkeit durch eine Verletzung oder Erkrankung dauerhaft und unumkehrbar derart eingeschränkt ist, dass</a:t>
            </a:r>
          </a:p>
          <a:p>
            <a:r>
              <a:rPr lang="de-DE" sz="1400" b="1" dirty="0"/>
              <a:t>· </a:t>
            </a:r>
            <a:r>
              <a:rPr lang="de-DE" sz="1400" dirty="0"/>
              <a:t>die versicherte Person eine Sauerstoff-Langzeit-Therapie mit einem Umfang von mindestens 8 Stunden pro Tag begonnen hat und diese   Therapie noch andauert und</a:t>
            </a:r>
          </a:p>
          <a:p>
            <a:r>
              <a:rPr lang="de-DE" sz="1400" b="1" dirty="0"/>
              <a:t>· </a:t>
            </a:r>
            <a:r>
              <a:rPr lang="de-DE" sz="1400" dirty="0"/>
              <a:t>die verordnete Sauerstoff-Langzeit-Therapie nach den gültigen medizinischen Leitlinien erfolgt</a:t>
            </a:r>
            <a:r>
              <a:rPr lang="de-DE" dirty="0"/>
              <a:t>.</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2709896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3" name="Textplatzhalter 2"/>
          <p:cNvSpPr>
            <a:spLocks noGrp="1"/>
          </p:cNvSpPr>
          <p:nvPr>
            <p:ph type="body" sz="quarter" idx="10"/>
          </p:nvPr>
        </p:nvSpPr>
        <p:spPr/>
        <p:txBody>
          <a:bodyPr/>
          <a:lstStyle/>
          <a:p>
            <a:r>
              <a:rPr lang="de-DE" dirty="0"/>
              <a:t>ERGO – Grundfähigkeit Body </a:t>
            </a:r>
            <a:r>
              <a:rPr lang="de-DE" dirty="0" err="1"/>
              <a:t>Protect</a:t>
            </a:r>
            <a:r>
              <a:rPr lang="de-DE" dirty="0"/>
              <a:t> – </a:t>
            </a:r>
            <a:r>
              <a:rPr lang="de-DE" b="1" dirty="0"/>
              <a:t>Zusatzbaustein „Sport Plus“</a:t>
            </a:r>
          </a:p>
          <a:p>
            <a:endParaRPr lang="de-DE" dirty="0"/>
          </a:p>
        </p:txBody>
      </p:sp>
      <p:sp>
        <p:nvSpPr>
          <p:cNvPr id="4" name="Textplatzhalter 3"/>
          <p:cNvSpPr>
            <a:spLocks noGrp="1"/>
          </p:cNvSpPr>
          <p:nvPr>
            <p:ph type="body" sz="half" idx="2"/>
          </p:nvPr>
        </p:nvSpPr>
        <p:spPr/>
        <p:txBody>
          <a:bodyPr/>
          <a:lstStyle/>
          <a:p>
            <a:endParaRPr lang="de-DE" sz="1600" b="1" u="sng" dirty="0"/>
          </a:p>
          <a:p>
            <a:r>
              <a:rPr lang="de-DE" sz="1600" b="1" u="sng" dirty="0"/>
              <a:t>Räumliches Sehen:</a:t>
            </a:r>
          </a:p>
          <a:p>
            <a:r>
              <a:rPr lang="de-DE" sz="1400" dirty="0"/>
              <a:t>Ein Verlust liegt vor, wenn die versicherte Person auch bei Verwendung von geeigneten Hilfsmitteln auf einem der beiden Augen nur noch maximal 5 Prozent Sehkraft hat, so dass das räumliche Sehen nicht mehr möglich ist. Geeignete Hilfsmittel sind z.B. eine Brille oder Kontaktlinsen.</a:t>
            </a:r>
          </a:p>
          <a:p>
            <a:r>
              <a:rPr lang="de-DE" sz="1600" b="1" u="sng" dirty="0"/>
              <a:t>Koordination:</a:t>
            </a:r>
          </a:p>
          <a:p>
            <a:r>
              <a:rPr lang="de-DE" sz="1400" dirty="0"/>
              <a:t>Ein Verlust liegt vor, wenn die versicherte Person nicht mit geschlossenen Augen den Zeigefinger in einer ausholenden Bewegung zur Nase führen und die Nasenspitze berühren kann. Der Verlust muss durch neurologische Erkrankungen erklärbar sein. Es besteht kein Versicherungsschutz, wenn der Versicherungsfall aufgrund von Alkohol-, Drogen-, Betäubungsmittelkonsum oder Medikamentenmissbrauch und deren jeweiligen Folgen eingetreten ist.</a:t>
            </a:r>
          </a:p>
          <a:p>
            <a:r>
              <a:rPr lang="de-DE" sz="1600" b="1" u="sng" dirty="0"/>
              <a:t>Kopfdrehung:</a:t>
            </a:r>
          </a:p>
          <a:p>
            <a:r>
              <a:rPr lang="de-DE" sz="1400" dirty="0"/>
              <a:t>Ein Verlust liegt vor, wenn die versicherte Person ihren Kopf aus der Null-Stellung nicht weiter als 20 Grad nach links oder rechts drehen kann. </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1551580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3" name="Textplatzhalter 2"/>
          <p:cNvSpPr>
            <a:spLocks noGrp="1"/>
          </p:cNvSpPr>
          <p:nvPr>
            <p:ph type="body" sz="quarter" idx="10"/>
          </p:nvPr>
        </p:nvSpPr>
        <p:spPr/>
        <p:txBody>
          <a:bodyPr/>
          <a:lstStyle/>
          <a:p>
            <a:r>
              <a:rPr lang="de-DE" dirty="0"/>
              <a:t>ERGO – Grundfähigkeit Body </a:t>
            </a:r>
            <a:r>
              <a:rPr lang="de-DE" dirty="0" err="1"/>
              <a:t>Protect</a:t>
            </a:r>
            <a:r>
              <a:rPr lang="de-DE" dirty="0"/>
              <a:t> – </a:t>
            </a:r>
            <a:r>
              <a:rPr lang="de-DE" b="1" dirty="0"/>
              <a:t>Zusatzbaustein „Sport Plus“</a:t>
            </a:r>
          </a:p>
          <a:p>
            <a:endParaRPr lang="de-DE" dirty="0"/>
          </a:p>
        </p:txBody>
      </p:sp>
      <p:sp>
        <p:nvSpPr>
          <p:cNvPr id="4" name="Textplatzhalter 3"/>
          <p:cNvSpPr>
            <a:spLocks noGrp="1"/>
          </p:cNvSpPr>
          <p:nvPr>
            <p:ph type="body" sz="half" idx="2"/>
          </p:nvPr>
        </p:nvSpPr>
        <p:spPr/>
        <p:txBody>
          <a:bodyPr/>
          <a:lstStyle/>
          <a:p>
            <a:endParaRPr lang="de-DE" sz="1600" b="1" u="sng" dirty="0"/>
          </a:p>
          <a:p>
            <a:r>
              <a:rPr lang="de-DE" sz="1600" b="1" u="sng" dirty="0"/>
              <a:t>Rumpfdrehung:</a:t>
            </a:r>
          </a:p>
          <a:p>
            <a:r>
              <a:rPr lang="de-DE" sz="1400" dirty="0"/>
              <a:t>Ein Verlust liegt vor, wenn die versicherte Person ihren Rumpf im Sitzen mit fixiertem Beckengürtel aus der Null-Stellung nicht weiter als 10 Grad nach links oder rechts drehen kann.</a:t>
            </a:r>
          </a:p>
          <a:p>
            <a:r>
              <a:rPr lang="de-DE" sz="1600" b="1" u="sng" dirty="0"/>
              <a:t>Rumpfbeugung:</a:t>
            </a:r>
          </a:p>
          <a:p>
            <a:r>
              <a:rPr lang="de-DE" sz="1400" dirty="0"/>
              <a:t>Ein Verlust liegt vor, wenn die versicherte Person auch bei Verwendung von geeigneten Hilfsmitteln ihren Oberkörper im Stehen mit gestreckten Beinen nicht so weit vorbeugen kann, dass sie mit den Fingerspitzen ihre Beine unterhalb der Knie berühren kann. Geeignete Hilfsmittel sind z.B. Stützbandagen, Orthesen und Prothesen.</a:t>
            </a:r>
          </a:p>
          <a:p>
            <a:r>
              <a:rPr lang="de-DE" sz="1600" b="1" u="sng" dirty="0"/>
              <a:t>Hüftgelenk:</a:t>
            </a:r>
          </a:p>
          <a:p>
            <a:r>
              <a:rPr lang="de-DE" sz="1400" dirty="0"/>
              <a:t>Ein Verlust liegt vor, wenn die versicherte Person auch bei Verwendung von geeigneten Hilfsmitteln nicht mehr auf einem Bein stehen und das andere Bein seitlich um 20 Grad abspreizen kann. Dies gilt auch, wenn sie sich dabei festhält. Geeignete Hilfsmittel sind z.B. Stützbandagen, Orthesen und Prothesen.</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3966650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3" name="Textplatzhalter 2"/>
          <p:cNvSpPr>
            <a:spLocks noGrp="1"/>
          </p:cNvSpPr>
          <p:nvPr>
            <p:ph type="body" sz="quarter" idx="10"/>
          </p:nvPr>
        </p:nvSpPr>
        <p:spPr/>
        <p:txBody>
          <a:bodyPr/>
          <a:lstStyle/>
          <a:p>
            <a:r>
              <a:rPr lang="de-DE" dirty="0"/>
              <a:t>ERGO – Grundfähigkeit Body </a:t>
            </a:r>
            <a:r>
              <a:rPr lang="de-DE" dirty="0" err="1"/>
              <a:t>Protect</a:t>
            </a:r>
            <a:r>
              <a:rPr lang="de-DE" dirty="0"/>
              <a:t> – </a:t>
            </a:r>
            <a:r>
              <a:rPr lang="de-DE" b="1" dirty="0"/>
              <a:t>Zusatzbaustein „Sport Plus“</a:t>
            </a:r>
          </a:p>
          <a:p>
            <a:endParaRPr lang="de-DE" dirty="0"/>
          </a:p>
        </p:txBody>
      </p:sp>
      <p:sp>
        <p:nvSpPr>
          <p:cNvPr id="4" name="Textplatzhalter 3"/>
          <p:cNvSpPr>
            <a:spLocks noGrp="1"/>
          </p:cNvSpPr>
          <p:nvPr>
            <p:ph type="body" sz="half" idx="2"/>
          </p:nvPr>
        </p:nvSpPr>
        <p:spPr/>
        <p:txBody>
          <a:bodyPr/>
          <a:lstStyle/>
          <a:p>
            <a:endParaRPr lang="de-DE" sz="1600" b="1" u="sng" dirty="0"/>
          </a:p>
          <a:p>
            <a:r>
              <a:rPr lang="de-DE" sz="1600" b="1" u="sng" dirty="0"/>
              <a:t>Kniegelenk:</a:t>
            </a:r>
          </a:p>
          <a:p>
            <a:r>
              <a:rPr lang="de-DE" sz="1400" dirty="0"/>
              <a:t>Ein Verlust liegt vor, wenn die versicherte Person auch bei Verwendung von geeigneten Hilfsmitteln ein Knie nicht mehr so weit anwinkeln kann, dass ein Winkel von 90 Grad zwischen Ober- und Unterschenkel erreicht wird. Geeignete Hilfsmittel sind z.B. Stützbandagen, Orthesen und Prothesen.</a:t>
            </a:r>
          </a:p>
          <a:p>
            <a:r>
              <a:rPr lang="de-DE" sz="1600" b="1" u="sng" dirty="0"/>
              <a:t>Schulter- und Ellbogengelenk:</a:t>
            </a:r>
          </a:p>
          <a:p>
            <a:r>
              <a:rPr lang="de-DE" sz="1400" dirty="0"/>
              <a:t>Ein Verlust liegt vor, wenn die versicherte Person nicht mehr mit beiden Armen gleichzeitig eine nach oben und hinten gerichtete Bewegung ausführen und dabei ihren Nacken berühren sowie eine nach unten und hinten gerichtete Bewegung ausführen und dabei ihren unteren Rücken berühren kann.</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2594516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3" name="Textplatzhalter 2"/>
          <p:cNvSpPr>
            <a:spLocks noGrp="1"/>
          </p:cNvSpPr>
          <p:nvPr>
            <p:ph type="body" sz="quarter" idx="10"/>
          </p:nvPr>
        </p:nvSpPr>
        <p:spPr/>
        <p:txBody>
          <a:bodyPr/>
          <a:lstStyle/>
          <a:p>
            <a:r>
              <a:rPr lang="de-DE" dirty="0"/>
              <a:t>ERGO – Grundfähigkeit Body </a:t>
            </a:r>
            <a:r>
              <a:rPr lang="de-DE" dirty="0" err="1"/>
              <a:t>Protect</a:t>
            </a:r>
            <a:r>
              <a:rPr lang="de-DE" dirty="0"/>
              <a:t> – </a:t>
            </a:r>
            <a:r>
              <a:rPr lang="de-DE" b="1" dirty="0"/>
              <a:t>Zusatzbaustein „Sport Plus“</a:t>
            </a:r>
          </a:p>
          <a:p>
            <a:endParaRPr lang="de-DE" dirty="0"/>
          </a:p>
        </p:txBody>
      </p:sp>
      <p:sp>
        <p:nvSpPr>
          <p:cNvPr id="4" name="Textplatzhalter 3"/>
          <p:cNvSpPr>
            <a:spLocks noGrp="1"/>
          </p:cNvSpPr>
          <p:nvPr>
            <p:ph type="body" sz="half" idx="2"/>
          </p:nvPr>
        </p:nvSpPr>
        <p:spPr/>
        <p:txBody>
          <a:bodyPr/>
          <a:lstStyle/>
          <a:p>
            <a:endParaRPr lang="de-DE" b="1" dirty="0"/>
          </a:p>
          <a:p>
            <a:r>
              <a:rPr lang="de-DE" b="1" dirty="0"/>
              <a:t>Zusatzbaustein „Sport Plus“ (</a:t>
            </a:r>
            <a:r>
              <a:rPr lang="de-DE" dirty="0"/>
              <a:t>optional bei allen Produktvarianten wählbar)</a:t>
            </a:r>
          </a:p>
          <a:p>
            <a:r>
              <a:rPr lang="de-DE" sz="1800" dirty="0"/>
              <a:t>Interessant für </a:t>
            </a:r>
          </a:p>
          <a:p>
            <a:pPr marL="342900" indent="-342900">
              <a:buFont typeface="Arial" panose="020B0604020202020204" pitchFamily="34" charset="0"/>
              <a:buChar char="•"/>
            </a:pPr>
            <a:r>
              <a:rPr lang="de-DE" sz="1600" dirty="0"/>
              <a:t>Alle Hobby- und ambitionierte Wettkampfsportler</a:t>
            </a:r>
          </a:p>
          <a:p>
            <a:pPr marL="342900" indent="-342900">
              <a:buFont typeface="Arial" panose="020B0604020202020204" pitchFamily="34" charset="0"/>
              <a:buChar char="•"/>
            </a:pPr>
            <a:r>
              <a:rPr lang="de-DE" sz="1600" dirty="0"/>
              <a:t>Menschen, die Sport beruflich betreiben, z.B. Coaches, Trainer, Sportlehrer</a:t>
            </a:r>
          </a:p>
          <a:p>
            <a:pPr marL="342900" indent="-342900">
              <a:buFont typeface="Arial" panose="020B0604020202020204" pitchFamily="34" charset="0"/>
              <a:buChar char="•"/>
            </a:pPr>
            <a:r>
              <a:rPr lang="de-DE" sz="1600" dirty="0"/>
              <a:t>Fans fast jeder Sportart, z.B. Fußball, Tennis, Badminton, Handball, Golf, Basketball, Leichtathletik und viele mehr</a:t>
            </a:r>
          </a:p>
          <a:p>
            <a:pPr marL="342900" indent="-342900">
              <a:buFont typeface="Arial" panose="020B0604020202020204" pitchFamily="34" charset="0"/>
              <a:buChar char="•"/>
            </a:pPr>
            <a:r>
              <a:rPr lang="de-DE" sz="1600" dirty="0"/>
              <a:t>Menschen mit besonderen Hobbys, wie z.B. Motorradfahren, </a:t>
            </a:r>
            <a:r>
              <a:rPr lang="de-DE" sz="1600" dirty="0" err="1"/>
              <a:t>Kitesurfen</a:t>
            </a:r>
            <a:r>
              <a:rPr lang="de-DE" sz="1600" dirty="0"/>
              <a:t>, Reiten, Bergwandern</a:t>
            </a:r>
          </a:p>
          <a:p>
            <a:pPr marL="342900" indent="-342900">
              <a:buFont typeface="Arial" panose="020B0604020202020204" pitchFamily="34" charset="0"/>
              <a:buChar char="•"/>
            </a:pPr>
            <a:r>
              <a:rPr lang="de-DE" sz="1600" dirty="0"/>
              <a:t>Kinder und Jugendliche – und das bereits ab dem 6. Lebensjahr</a:t>
            </a:r>
          </a:p>
          <a:p>
            <a:pPr marL="342900" indent="-342900">
              <a:buFont typeface="Arial" panose="020B0604020202020204" pitchFamily="34" charset="0"/>
              <a:buChar char="•"/>
            </a:pPr>
            <a:endParaRPr lang="de-DE" sz="1600" dirty="0"/>
          </a:p>
          <a:p>
            <a:pPr marL="342900" indent="-342900">
              <a:buFont typeface="Wingdings" panose="05000000000000000000" pitchFamily="2" charset="2"/>
              <a:buChar char="Ø"/>
            </a:pPr>
            <a:r>
              <a:rPr lang="de-DE" sz="1800" dirty="0"/>
              <a:t>GF-Rente beim Verlust einer der versicherten Grundfähigkeiten</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2720168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0"/>
          </p:nvPr>
        </p:nvSpPr>
        <p:spPr/>
        <p:txBody>
          <a:bodyPr/>
          <a:lstStyle/>
          <a:p>
            <a:r>
              <a:rPr lang="de-DE" dirty="0"/>
              <a:t>ERGO – Grundfähigkeit Body </a:t>
            </a:r>
            <a:r>
              <a:rPr lang="de-DE" dirty="0" err="1"/>
              <a:t>Protect</a:t>
            </a:r>
            <a:r>
              <a:rPr lang="de-DE" dirty="0"/>
              <a:t> – </a:t>
            </a:r>
            <a:r>
              <a:rPr lang="de-DE" b="1" dirty="0"/>
              <a:t>Zusatzbaustein „Sport Plus“</a:t>
            </a:r>
          </a:p>
          <a:p>
            <a:endParaRPr lang="de-DE" dirty="0"/>
          </a:p>
        </p:txBody>
      </p:sp>
      <p:sp>
        <p:nvSpPr>
          <p:cNvPr id="4" name="Textplatzhalter 3"/>
          <p:cNvSpPr>
            <a:spLocks noGrp="1"/>
          </p:cNvSpPr>
          <p:nvPr>
            <p:ph type="body" sz="half" idx="2"/>
          </p:nvPr>
        </p:nvSpPr>
        <p:spPr/>
        <p:txBody>
          <a:bodyPr/>
          <a:lstStyle/>
          <a:p>
            <a:endParaRPr lang="de-DE" sz="1800" dirty="0"/>
          </a:p>
          <a:p>
            <a:r>
              <a:rPr lang="de-DE" sz="1800" dirty="0"/>
              <a:t>Inkl. Serviceleistungen:</a:t>
            </a:r>
          </a:p>
          <a:p>
            <a:pPr marL="342900" indent="-342900">
              <a:buFont typeface="Wingdings" panose="05000000000000000000" pitchFamily="2" charset="2"/>
              <a:buChar char="Ø"/>
            </a:pPr>
            <a:r>
              <a:rPr lang="de-DE" sz="1600" dirty="0"/>
              <a:t>Vor-Ort-Reha-Check durch spezialisierten Reha-Manager</a:t>
            </a:r>
          </a:p>
          <a:p>
            <a:pPr marL="342900" indent="-342900">
              <a:buFont typeface="Wingdings" panose="05000000000000000000" pitchFamily="2" charset="2"/>
              <a:buChar char="Ø"/>
            </a:pPr>
            <a:r>
              <a:rPr lang="de-DE" sz="1600" dirty="0"/>
              <a:t>Das beinhaltet Beratung mit entsprechenden Empfehlungen zu Heilverfahren sowie Informationen über geeignete Hilfsmittel. Insbesondere zu</a:t>
            </a:r>
          </a:p>
          <a:p>
            <a:pPr marL="342900" indent="-342900">
              <a:buFont typeface="Arial" panose="020B0604020202020204" pitchFamily="34" charset="0"/>
              <a:buChar char="•"/>
            </a:pPr>
            <a:r>
              <a:rPr lang="de-DE" sz="1200" dirty="0"/>
              <a:t>Stationären und ambulanten </a:t>
            </a:r>
            <a:r>
              <a:rPr lang="de-DE" sz="1200" dirty="0" err="1"/>
              <a:t>Rehamaßnahmen</a:t>
            </a:r>
            <a:endParaRPr lang="de-DE" sz="1200" dirty="0"/>
          </a:p>
          <a:p>
            <a:pPr marL="342900" indent="-342900">
              <a:buFont typeface="Arial" panose="020B0604020202020204" pitchFamily="34" charset="0"/>
              <a:buChar char="•"/>
            </a:pPr>
            <a:r>
              <a:rPr lang="de-DE" sz="1200" dirty="0"/>
              <a:t>Alltagsbewältigung</a:t>
            </a:r>
          </a:p>
          <a:p>
            <a:pPr marL="342900" indent="-342900">
              <a:buFont typeface="Arial" panose="020B0604020202020204" pitchFamily="34" charset="0"/>
              <a:buChar char="•"/>
            </a:pPr>
            <a:r>
              <a:rPr lang="de-DE" sz="1200" dirty="0"/>
              <a:t>Hilfsmittel, Umbaumaßnahmen und ähnliches</a:t>
            </a:r>
          </a:p>
          <a:p>
            <a:pPr marL="342900" indent="-342900">
              <a:buFont typeface="Arial" panose="020B0604020202020204" pitchFamily="34" charset="0"/>
              <a:buChar char="•"/>
            </a:pPr>
            <a:r>
              <a:rPr lang="de-DE" sz="1200" dirty="0"/>
              <a:t>Freizeit- und Sportangeboten, Hilfsmitteln wie u.a. Sportprothesen und Gehhilfen</a:t>
            </a:r>
          </a:p>
          <a:p>
            <a:pPr marL="342900" indent="-342900">
              <a:buFont typeface="Arial" panose="020B0604020202020204" pitchFamily="34" charset="0"/>
              <a:buChar char="•"/>
            </a:pPr>
            <a:r>
              <a:rPr lang="de-DE" sz="1200" dirty="0"/>
              <a:t>Psychotherapeutischen Maßnahmen (z.B. Schmerztherapie, Ernährungstherapie, Traumatherapie)</a:t>
            </a:r>
          </a:p>
          <a:p>
            <a:endParaRPr lang="de-DE" sz="1200" dirty="0"/>
          </a:p>
          <a:p>
            <a:endParaRPr lang="de-DE" dirty="0"/>
          </a:p>
          <a:p>
            <a:endParaRPr lang="de-DE" dirty="0"/>
          </a:p>
        </p:txBody>
      </p:sp>
      <p:sp>
        <p:nvSpPr>
          <p:cNvPr id="2" name="Titel 1"/>
          <p:cNvSpPr>
            <a:spLocks noGrp="1"/>
          </p:cNvSpPr>
          <p:nvPr>
            <p:ph type="title"/>
          </p:nvPr>
        </p:nvSpPr>
        <p:spPr/>
        <p:txBody>
          <a:bodyPr/>
          <a:lstStyle/>
          <a:p>
            <a:r>
              <a:rPr lang="de-DE" dirty="0"/>
              <a:t>Workshop </a:t>
            </a:r>
          </a:p>
        </p:txBody>
      </p:sp>
    </p:spTree>
    <p:extLst>
      <p:ext uri="{BB962C8B-B14F-4D97-AF65-F5344CB8AC3E}">
        <p14:creationId xmlns:p14="http://schemas.microsoft.com/office/powerpoint/2010/main" val="1986827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CA5E7CF-F26C-4A2E-B4AD-9C4F95D3A4A5}"/>
              </a:ext>
            </a:extLst>
          </p:cNvPr>
          <p:cNvSpPr>
            <a:spLocks noGrp="1"/>
          </p:cNvSpPr>
          <p:nvPr>
            <p:ph type="sldNum" sz="quarter" idx="4"/>
          </p:nvPr>
        </p:nvSpPr>
        <p:spPr/>
        <p:txBody>
          <a:bodyPr/>
          <a:lstStyle/>
          <a:p>
            <a:fld id="{EA952CFE-AF4B-4BE9-B2E2-E1420D3F9B32}" type="slidenum">
              <a:rPr lang="de-DE" smtClean="0"/>
              <a:pPr/>
              <a:t>9</a:t>
            </a:fld>
            <a:endParaRPr lang="de-DE" dirty="0"/>
          </a:p>
        </p:txBody>
      </p:sp>
      <p:pic>
        <p:nvPicPr>
          <p:cNvPr id="7" name="Grafik 6">
            <a:extLst>
              <a:ext uri="{FF2B5EF4-FFF2-40B4-BE49-F238E27FC236}">
                <a16:creationId xmlns:a16="http://schemas.microsoft.com/office/drawing/2014/main" id="{4AD1C7CA-F4F9-4C04-A9BA-CBEAAA961CB0}"/>
              </a:ext>
            </a:extLst>
          </p:cNvPr>
          <p:cNvPicPr>
            <a:picLocks noChangeAspect="1"/>
          </p:cNvPicPr>
          <p:nvPr/>
        </p:nvPicPr>
        <p:blipFill>
          <a:blip r:embed="rId2"/>
          <a:stretch>
            <a:fillRect/>
          </a:stretch>
        </p:blipFill>
        <p:spPr>
          <a:xfrm>
            <a:off x="118146" y="451484"/>
            <a:ext cx="8382000" cy="2867025"/>
          </a:xfrm>
          <a:prstGeom prst="rect">
            <a:avLst/>
          </a:prstGeom>
        </p:spPr>
      </p:pic>
      <p:pic>
        <p:nvPicPr>
          <p:cNvPr id="9" name="Grafik 8">
            <a:extLst>
              <a:ext uri="{FF2B5EF4-FFF2-40B4-BE49-F238E27FC236}">
                <a16:creationId xmlns:a16="http://schemas.microsoft.com/office/drawing/2014/main" id="{D9FE4C91-111D-4C3F-AE55-2AE76E6433F0}"/>
              </a:ext>
            </a:extLst>
          </p:cNvPr>
          <p:cNvPicPr>
            <a:picLocks noChangeAspect="1"/>
          </p:cNvPicPr>
          <p:nvPr/>
        </p:nvPicPr>
        <p:blipFill>
          <a:blip r:embed="rId3"/>
          <a:stretch>
            <a:fillRect/>
          </a:stretch>
        </p:blipFill>
        <p:spPr>
          <a:xfrm>
            <a:off x="2687925" y="3303830"/>
            <a:ext cx="2441284" cy="2922143"/>
          </a:xfrm>
          <a:prstGeom prst="rect">
            <a:avLst/>
          </a:prstGeom>
        </p:spPr>
      </p:pic>
      <p:pic>
        <p:nvPicPr>
          <p:cNvPr id="11" name="Grafik 10">
            <a:extLst>
              <a:ext uri="{FF2B5EF4-FFF2-40B4-BE49-F238E27FC236}">
                <a16:creationId xmlns:a16="http://schemas.microsoft.com/office/drawing/2014/main" id="{89591967-574B-4911-A0E2-3D35D99262EA}"/>
              </a:ext>
            </a:extLst>
          </p:cNvPr>
          <p:cNvPicPr>
            <a:picLocks noChangeAspect="1"/>
          </p:cNvPicPr>
          <p:nvPr/>
        </p:nvPicPr>
        <p:blipFill>
          <a:blip r:embed="rId4"/>
          <a:stretch>
            <a:fillRect/>
          </a:stretch>
        </p:blipFill>
        <p:spPr>
          <a:xfrm>
            <a:off x="118146" y="3443301"/>
            <a:ext cx="2185725" cy="2643202"/>
          </a:xfrm>
          <a:prstGeom prst="rect">
            <a:avLst/>
          </a:prstGeom>
        </p:spPr>
      </p:pic>
      <p:pic>
        <p:nvPicPr>
          <p:cNvPr id="13" name="Grafik 12">
            <a:extLst>
              <a:ext uri="{FF2B5EF4-FFF2-40B4-BE49-F238E27FC236}">
                <a16:creationId xmlns:a16="http://schemas.microsoft.com/office/drawing/2014/main" id="{AE0EA744-252A-4EA7-94C4-74C7FD2B427D}"/>
              </a:ext>
            </a:extLst>
          </p:cNvPr>
          <p:cNvPicPr>
            <a:picLocks noChangeAspect="1"/>
          </p:cNvPicPr>
          <p:nvPr/>
        </p:nvPicPr>
        <p:blipFill>
          <a:blip r:embed="rId5"/>
          <a:stretch>
            <a:fillRect/>
          </a:stretch>
        </p:blipFill>
        <p:spPr>
          <a:xfrm>
            <a:off x="5454393" y="3318509"/>
            <a:ext cx="4489189" cy="2099170"/>
          </a:xfrm>
          <a:prstGeom prst="rect">
            <a:avLst/>
          </a:prstGeom>
        </p:spPr>
      </p:pic>
    </p:spTree>
    <p:extLst>
      <p:ext uri="{BB962C8B-B14F-4D97-AF65-F5344CB8AC3E}">
        <p14:creationId xmlns:p14="http://schemas.microsoft.com/office/powerpoint/2010/main" val="26569395"/>
      </p:ext>
    </p:extLst>
  </p:cSld>
  <p:clrMapOvr>
    <a:masterClrMapping/>
  </p:clrMapOvr>
</p:sld>
</file>

<file path=ppt/theme/theme1.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afm_Master_16_9(21)</Template>
  <TotalTime>0</TotalTime>
  <Words>2470</Words>
  <Application>Microsoft Office PowerPoint</Application>
  <PresentationFormat>Breitbild</PresentationFormat>
  <Paragraphs>268</Paragraphs>
  <Slides>24</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24</vt:i4>
      </vt:variant>
    </vt:vector>
  </HeadingPairs>
  <TitlesOfParts>
    <vt:vector size="31" baseType="lpstr">
      <vt:lpstr>Arial</vt:lpstr>
      <vt:lpstr>Calibri</vt:lpstr>
      <vt:lpstr>Calibri Light</vt:lpstr>
      <vt:lpstr>Segoe Print</vt:lpstr>
      <vt:lpstr>Source Sans Pro</vt:lpstr>
      <vt:lpstr>Wingdings</vt:lpstr>
      <vt:lpstr>afm PowerPoint-Vorlagen</vt:lpstr>
      <vt:lpstr>Webinar  „Neues aus dem Bereich Vorsorge“  7.März 2024 </vt:lpstr>
      <vt:lpstr>Workshop</vt:lpstr>
      <vt:lpstr>Workshop</vt:lpstr>
      <vt:lpstr>Workshop</vt:lpstr>
      <vt:lpstr>Workshop</vt:lpstr>
      <vt:lpstr>Workshop</vt:lpstr>
      <vt:lpstr>Workshop</vt:lpstr>
      <vt:lpstr>Workshop </vt:lpstr>
      <vt:lpstr>PowerPoint-Präsentation</vt:lpstr>
      <vt:lpstr>Krankengeld easy…</vt:lpstr>
      <vt:lpstr>Krankengeld easy…</vt:lpstr>
      <vt:lpstr>Krankengeld easy…</vt:lpstr>
      <vt:lpstr>Krankengeld easy ist eine der einfachsten…</vt:lpstr>
      <vt:lpstr>Markt &amp; Ranking</vt:lpstr>
      <vt:lpstr>Webinar 07.03.2024</vt:lpstr>
      <vt:lpstr>Beispiele aus der Leistungsfallbegleitung / Motorradunfall im Alter von      54 Jahren / Werkzeugmacher / BU-Rente 1.500 €</vt:lpstr>
      <vt:lpstr>Beispiele aus der Leistungsfallbegleitung / Brustkrebs im Alter von           35 Jahren / Frisörmeisterin / BU-Rente 1.200 €</vt:lpstr>
      <vt:lpstr>Beispiele aus der Leistungsfallbegleitung / Long Covid im Alter von          37 Jahren / Krankenschwester / BU-Rente / 1.330 €</vt:lpstr>
      <vt:lpstr>Beispiele aus der Leistungsfallbegleitung / Long Covid im Alter von          37 Jahren / Krankenschwester / BU-Rente 1.330 €</vt:lpstr>
      <vt:lpstr>Webinar 07.03.2024</vt:lpstr>
      <vt:lpstr>Webinar 07.03.2024</vt:lpstr>
      <vt:lpstr>Webinar 07.03.2024</vt:lpstr>
      <vt:lpstr>Webinar 07.03.2024</vt:lpstr>
      <vt:lpstr>Webinar 07.03.2024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Grönsund, Tamara</dc:creator>
  <cp:lastModifiedBy>Harden, Britta</cp:lastModifiedBy>
  <cp:revision>29</cp:revision>
  <cp:lastPrinted>2019-07-16T16:42:17Z</cp:lastPrinted>
  <dcterms:created xsi:type="dcterms:W3CDTF">2024-02-22T10:06:10Z</dcterms:created>
  <dcterms:modified xsi:type="dcterms:W3CDTF">2024-03-06T14:37:15Z</dcterms:modified>
</cp:coreProperties>
</file>