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10"/>
  </p:notesMasterIdLst>
  <p:handoutMasterIdLst>
    <p:handoutMasterId r:id="rId11"/>
  </p:handoutMasterIdLst>
  <p:sldIdLst>
    <p:sldId id="257" r:id="rId2"/>
    <p:sldId id="258" r:id="rId3"/>
    <p:sldId id="259" r:id="rId4"/>
    <p:sldId id="265" r:id="rId5"/>
    <p:sldId id="260" r:id="rId6"/>
    <p:sldId id="261" r:id="rId7"/>
    <p:sldId id="262" r:id="rId8"/>
    <p:sldId id="263" r:id="rId9"/>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7C9B"/>
    <a:srgbClr val="1D2D4B"/>
    <a:srgbClr val="C60000"/>
    <a:srgbClr val="EDEDED"/>
    <a:srgbClr val="D0CECE"/>
    <a:srgbClr val="D6D6D6"/>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92" d="100"/>
          <a:sy n="92" d="100"/>
        </p:scale>
        <p:origin x="77" y="254"/>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5"/>
          </a:xfrm>
          <a:prstGeom prst="rect">
            <a:avLst/>
          </a:prstGeom>
        </p:spPr>
        <p:txBody>
          <a:bodyPr vert="horz" lIns="90901" tIns="45450" rIns="90901" bIns="4545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5"/>
          </a:xfrm>
          <a:prstGeom prst="rect">
            <a:avLst/>
          </a:prstGeom>
        </p:spPr>
        <p:txBody>
          <a:bodyPr vert="horz" lIns="90901" tIns="45450" rIns="90901" bIns="45450" rtlCol="0"/>
          <a:lstStyle>
            <a:lvl1pPr algn="r">
              <a:defRPr sz="1200"/>
            </a:lvl1pPr>
          </a:lstStyle>
          <a:p>
            <a:fld id="{BC262AAD-EE45-4569-A43C-3777BCDBA7C9}" type="datetimeFigureOut">
              <a:rPr lang="de-DE" smtClean="0"/>
              <a:t>14.08.2023</a:t>
            </a:fld>
            <a:endParaRPr lang="de-DE"/>
          </a:p>
        </p:txBody>
      </p:sp>
      <p:sp>
        <p:nvSpPr>
          <p:cNvPr id="4" name="Fußzeilenplatzhalter 3"/>
          <p:cNvSpPr>
            <a:spLocks noGrp="1"/>
          </p:cNvSpPr>
          <p:nvPr>
            <p:ph type="ftr" sz="quarter" idx="2"/>
          </p:nvPr>
        </p:nvSpPr>
        <p:spPr>
          <a:xfrm>
            <a:off x="0" y="9428585"/>
            <a:ext cx="2945659" cy="498054"/>
          </a:xfrm>
          <a:prstGeom prst="rect">
            <a:avLst/>
          </a:prstGeom>
        </p:spPr>
        <p:txBody>
          <a:bodyPr vert="horz" lIns="90901" tIns="45450" rIns="90901" bIns="4545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4"/>
          </a:xfrm>
          <a:prstGeom prst="rect">
            <a:avLst/>
          </a:prstGeom>
        </p:spPr>
        <p:txBody>
          <a:bodyPr vert="horz" lIns="90901" tIns="45450" rIns="90901" bIns="4545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5"/>
          </a:xfrm>
          <a:prstGeom prst="rect">
            <a:avLst/>
          </a:prstGeom>
        </p:spPr>
        <p:txBody>
          <a:bodyPr vert="horz" lIns="90901" tIns="45450" rIns="90901" bIns="45450" rtlCol="0"/>
          <a:lstStyle>
            <a:lvl1pPr algn="l">
              <a:defRPr sz="1200"/>
            </a:lvl1pPr>
          </a:lstStyle>
          <a:p>
            <a:endParaRPr lang="de-DE"/>
          </a:p>
        </p:txBody>
      </p:sp>
      <p:sp>
        <p:nvSpPr>
          <p:cNvPr id="3" name="Datumsplatzhalter 2"/>
          <p:cNvSpPr>
            <a:spLocks noGrp="1"/>
          </p:cNvSpPr>
          <p:nvPr>
            <p:ph type="dt" idx="1"/>
          </p:nvPr>
        </p:nvSpPr>
        <p:spPr>
          <a:xfrm>
            <a:off x="3850444" y="0"/>
            <a:ext cx="2945659" cy="498055"/>
          </a:xfrm>
          <a:prstGeom prst="rect">
            <a:avLst/>
          </a:prstGeom>
        </p:spPr>
        <p:txBody>
          <a:bodyPr vert="horz" lIns="90901" tIns="45450" rIns="90901" bIns="45450" rtlCol="0"/>
          <a:lstStyle>
            <a:lvl1pPr algn="r">
              <a:defRPr sz="1200"/>
            </a:lvl1pPr>
          </a:lstStyle>
          <a:p>
            <a:fld id="{5AC9ED1C-5157-4F32-B542-B10EF038D16B}" type="datetimeFigureOut">
              <a:rPr lang="de-DE" smtClean="0"/>
              <a:t>14.08.2023</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0901" tIns="45450" rIns="90901" bIns="4545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0901" tIns="45450" rIns="90901" bIns="4545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5"/>
            <a:ext cx="2945659" cy="498054"/>
          </a:xfrm>
          <a:prstGeom prst="rect">
            <a:avLst/>
          </a:prstGeom>
        </p:spPr>
        <p:txBody>
          <a:bodyPr vert="horz" lIns="90901" tIns="45450" rIns="90901" bIns="4545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4"/>
          </a:xfrm>
          <a:prstGeom prst="rect">
            <a:avLst/>
          </a:prstGeom>
        </p:spPr>
        <p:txBody>
          <a:bodyPr vert="horz" lIns="90901" tIns="45450" rIns="90901" bIns="4545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1"/>
          <p:cNvSpPr txBox="1">
            <a:spLocks/>
          </p:cNvSpPr>
          <p:nvPr/>
        </p:nvSpPr>
        <p:spPr>
          <a:xfrm>
            <a:off x="0" y="3132799"/>
            <a:ext cx="12192000" cy="1325563"/>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				Professional – Programm</a:t>
            </a:r>
          </a:p>
          <a:p>
            <a:r>
              <a:rPr lang="de-DE" dirty="0" smtClean="0"/>
              <a:t>				</a:t>
            </a:r>
            <a:r>
              <a:rPr lang="de-DE" sz="1600" dirty="0" smtClean="0"/>
              <a:t>(Rahmenbedingungen)</a:t>
            </a:r>
          </a:p>
          <a:p>
            <a:r>
              <a:rPr lang="de-DE" sz="1600" dirty="0" smtClean="0"/>
              <a:t>				</a:t>
            </a:r>
            <a:endParaRPr lang="de-DE" sz="1600" dirty="0"/>
          </a:p>
        </p:txBody>
      </p:sp>
      <p:sp>
        <p:nvSpPr>
          <p:cNvPr id="5" name="Rechteck 4"/>
          <p:cNvSpPr/>
          <p:nvPr/>
        </p:nvSpPr>
        <p:spPr>
          <a:xfrm>
            <a:off x="10358777" y="6241692"/>
            <a:ext cx="1481046" cy="276999"/>
          </a:xfrm>
          <a:prstGeom prst="rect">
            <a:avLst/>
          </a:prstGeom>
        </p:spPr>
        <p:txBody>
          <a:bodyPr wrap="none">
            <a:spAutoFit/>
          </a:bodyPr>
          <a:lstStyle/>
          <a:p>
            <a:r>
              <a:rPr lang="de-DE" sz="1200" dirty="0" smtClean="0">
                <a:solidFill>
                  <a:srgbClr val="1D2D4B"/>
                </a:solidFill>
              </a:rPr>
              <a:t>Stand August 2023</a:t>
            </a:r>
            <a:endParaRPr lang="de-DE" sz="1200" dirty="0">
              <a:solidFill>
                <a:srgbClr val="1D2D4B"/>
              </a:solidFill>
            </a:endParaRPr>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5" name="Textplatzhalter 4"/>
          <p:cNvSpPr>
            <a:spLocks noGrp="1"/>
          </p:cNvSpPr>
          <p:nvPr>
            <p:ph type="body" sz="quarter" idx="10"/>
          </p:nvPr>
        </p:nvSpPr>
        <p:spPr/>
        <p:txBody>
          <a:bodyPr/>
          <a:lstStyle/>
          <a:p>
            <a:r>
              <a:rPr lang="de-DE" b="1" dirty="0"/>
              <a:t>Markttendenzen </a:t>
            </a:r>
            <a:endParaRPr lang="de-DE" dirty="0"/>
          </a:p>
          <a:p>
            <a:endParaRPr lang="de-DE" dirty="0"/>
          </a:p>
        </p:txBody>
      </p:sp>
      <p:sp>
        <p:nvSpPr>
          <p:cNvPr id="3" name="Textplatzhalter 2"/>
          <p:cNvSpPr>
            <a:spLocks noGrp="1"/>
          </p:cNvSpPr>
          <p:nvPr>
            <p:ph type="body" sz="half" idx="2"/>
          </p:nvPr>
        </p:nvSpPr>
        <p:spPr/>
        <p:txBody>
          <a:bodyPr/>
          <a:lstStyle/>
          <a:p>
            <a:pPr algn="just"/>
            <a:r>
              <a:rPr lang="de-DE" sz="1400" dirty="0" smtClean="0"/>
              <a:t>Das </a:t>
            </a:r>
            <a:r>
              <a:rPr lang="de-DE" sz="1400" dirty="0"/>
              <a:t>Geschäftsfeld der Finanzdienstleistungen ist von zunehmender Komplexität geprägt. Wachsende Anforderungen an die </a:t>
            </a:r>
            <a:r>
              <a:rPr lang="de-DE" sz="1400" dirty="0" smtClean="0"/>
              <a:t>Leistungs-fähigkeit </a:t>
            </a:r>
            <a:r>
              <a:rPr lang="de-DE" sz="1400" dirty="0"/>
              <a:t>der Berater im Kontext unzähliger Produktinnovationen und Diversifikationen bestimmen die Rahmenbedingungen. Steigende Bedürfnisse der Privat- und Firmenkunden und die großen administrativen sowie rechtlichen Auswirkungen der Vermittlerrichtlinie, der VVG Novelle sowie der Finanzdienstleistungsmarktrichtlinie prägen das Tagesgeschäft. </a:t>
            </a:r>
          </a:p>
          <a:p>
            <a:pPr algn="just"/>
            <a:r>
              <a:rPr lang="de-DE" sz="1400" dirty="0"/>
              <a:t>Zukünftig wird der deutsche Finanzdienstleistungsmarkt mehr als jemals zuvor durch starken Nachfragebedarf, enorme Komplexität und hohe Preissensibilität bestimmt werden. Aufgrund der vielschichtigen gesetzlichen Rahmenbedingungen des Versorgungs- und Steuersystems, umfangreicher </a:t>
            </a:r>
            <a:r>
              <a:rPr lang="de-DE" sz="1400" dirty="0" err="1"/>
              <a:t>demographiebedingter</a:t>
            </a:r>
            <a:r>
              <a:rPr lang="de-DE" sz="1400" dirty="0"/>
              <a:t> Kürzungen der staatlichen Transferleistungen und der zunehmenden Verschärfung der </a:t>
            </a:r>
            <a:r>
              <a:rPr lang="de-DE" sz="1400" dirty="0" smtClean="0"/>
              <a:t>Anforderungs-profile </a:t>
            </a:r>
            <a:r>
              <a:rPr lang="de-DE" sz="1400" dirty="0"/>
              <a:t>an die Vermittler und die Produktgeber sind für die nächsten Jahre starke Konsolidierungen aber auch große Wachstumsperspektiven für leistungsstarke Marktteilnehmer zu erwarten. </a:t>
            </a:r>
          </a:p>
          <a:p>
            <a:pPr algn="just"/>
            <a:r>
              <a:rPr lang="de-DE" sz="1400" dirty="0"/>
              <a:t>Produktgeber werden insbesondere anhand Ihrer Finanz- und Leistungsstärke bewertet. Die Volatilität der Kapitalmärkte und die gesteigerten Eigenkapitalvorschriften für Banken und Versicherungen werden diese Tendenz zusätzlich verschärfen. </a:t>
            </a:r>
          </a:p>
          <a:p>
            <a:pPr algn="just"/>
            <a:r>
              <a:rPr lang="de-DE" sz="1400" dirty="0"/>
              <a:t>Auch der Erfolg der Vermittler wird immer mehr von qualitativen Aspekten abhängen. Hierbei wird die erfolgreiche Kundenberatung von möglichst vielschichtigen Kenntnissen über den Markt, praxisnahen Anwendungen sowie von den selektierten Zugängen zu höchster Produktqualität bestimmt. Innerhalb der deregulierten Märkte sind unterschiedlichste Produktdifferenzierungen entstanden. Die Auswahl der passenden und notwendigen Produktlösungen verlangt einen detaillierten Informations- und Beratungsbedarf. </a:t>
            </a:r>
          </a:p>
          <a:p>
            <a:pPr algn="just"/>
            <a:r>
              <a:rPr lang="de-DE" sz="1400" dirty="0"/>
              <a:t>Der Erfolg des einzelnen Kundenberaters wird demzufolge wesentlich von der Entwicklung der persönlichen Qualifikation, der Qualität der anzubietenden Produkte und von der Fortschrittlichkeit der unternehmerischen Gestaltung bestimmt werden. </a:t>
            </a:r>
          </a:p>
          <a:p>
            <a:pPr algn="just"/>
            <a:r>
              <a:rPr lang="de-DE" sz="1400" dirty="0"/>
              <a:t>Die Weichen müssen gestellt werden… </a:t>
            </a:r>
          </a:p>
        </p:txBody>
      </p:sp>
      <p:sp>
        <p:nvSpPr>
          <p:cNvPr id="4" name="Titel 3"/>
          <p:cNvSpPr>
            <a:spLocks noGrp="1"/>
          </p:cNvSpPr>
          <p:nvPr>
            <p:ph type="title"/>
          </p:nvPr>
        </p:nvSpPr>
        <p:spPr/>
        <p:txBody>
          <a:bodyPr/>
          <a:lstStyle/>
          <a:p>
            <a:r>
              <a:rPr lang="de-DE" dirty="0" smtClean="0"/>
              <a:t>Rahmenbedingungen</a:t>
            </a:r>
            <a:endParaRPr lang="de-DE" dirty="0"/>
          </a:p>
        </p:txBody>
      </p:sp>
    </p:spTree>
    <p:extLst>
      <p:ext uri="{BB962C8B-B14F-4D97-AF65-F5344CB8AC3E}">
        <p14:creationId xmlns:p14="http://schemas.microsoft.com/office/powerpoint/2010/main" val="34622860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4" name="Titel 3"/>
          <p:cNvSpPr>
            <a:spLocks noGrp="1"/>
          </p:cNvSpPr>
          <p:nvPr>
            <p:ph type="title"/>
          </p:nvPr>
        </p:nvSpPr>
        <p:spPr/>
        <p:txBody>
          <a:bodyPr/>
          <a:lstStyle/>
          <a:p>
            <a:r>
              <a:rPr lang="de-DE" dirty="0"/>
              <a:t>Rahmenbedingungen</a:t>
            </a:r>
          </a:p>
        </p:txBody>
      </p:sp>
      <p:pic>
        <p:nvPicPr>
          <p:cNvPr id="5" name="Grafik 4"/>
          <p:cNvPicPr>
            <a:picLocks noChangeAspect="1"/>
          </p:cNvPicPr>
          <p:nvPr/>
        </p:nvPicPr>
        <p:blipFill rotWithShape="1">
          <a:blip r:embed="rId2">
            <a:extLst>
              <a:ext uri="{28A0092B-C50C-407E-A947-70E740481C1C}">
                <a14:useLocalDpi xmlns:a14="http://schemas.microsoft.com/office/drawing/2010/main" val="0"/>
              </a:ext>
            </a:extLst>
          </a:blip>
          <a:srcRect l="8585" t="28845" r="8598" b="21510"/>
          <a:stretch/>
        </p:blipFill>
        <p:spPr>
          <a:xfrm>
            <a:off x="1073150" y="2524238"/>
            <a:ext cx="10112900" cy="3449361"/>
          </a:xfrm>
          <a:prstGeom prst="rect">
            <a:avLst/>
          </a:prstGeom>
        </p:spPr>
      </p:pic>
    </p:spTree>
    <p:extLst>
      <p:ext uri="{BB962C8B-B14F-4D97-AF65-F5344CB8AC3E}">
        <p14:creationId xmlns:p14="http://schemas.microsoft.com/office/powerpoint/2010/main" val="17508958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4</a:t>
            </a:fld>
            <a:endParaRPr lang="de-DE" dirty="0"/>
          </a:p>
        </p:txBody>
      </p:sp>
      <p:sp>
        <p:nvSpPr>
          <p:cNvPr id="7" name="Textplatzhalter 6"/>
          <p:cNvSpPr>
            <a:spLocks noGrp="1"/>
          </p:cNvSpPr>
          <p:nvPr>
            <p:ph type="body" sz="half" idx="2"/>
          </p:nvPr>
        </p:nvSpPr>
        <p:spPr/>
        <p:txBody>
          <a:bodyPr/>
          <a:lstStyle/>
          <a:p>
            <a:pPr algn="just"/>
            <a:r>
              <a:rPr lang="de-DE" sz="1400" dirty="0" smtClean="0"/>
              <a:t>Die </a:t>
            </a:r>
            <a:r>
              <a:rPr lang="de-DE" sz="1400" dirty="0"/>
              <a:t>strategische Entwicklung des Erfolgs eines ganzheitlichen Finanz-, Vorsorge- und Versicherungsmaklers setzt eine praxisnahen Einarbeitung, Förderung und Qualifikation voraus. Wir verfügen über die hierfür notwendige Erfahrung und entwickeln individuelle Einarbeitungsstrategien. Demzufolge ist dieses Programm ein Angebot zur Begründung einer nachhaltig erfolgreichen Karriere im Zukunftsmarkt der Finanzdienstleistung und </a:t>
            </a:r>
            <a:r>
              <a:rPr lang="de-DE" sz="1400" b="1" dirty="0"/>
              <a:t>richtet sich an zielorientierte und ambitionierte bereits im Finanzdienstleistungsgeschäft Tätige</a:t>
            </a:r>
            <a:r>
              <a:rPr lang="de-DE" sz="1400" dirty="0"/>
              <a:t>, die einen hohen Wert auf die Qualität ihrer Dienstleistung legen und eine langfristige Perspektive suchen. </a:t>
            </a:r>
          </a:p>
          <a:p>
            <a:pPr algn="just"/>
            <a:r>
              <a:rPr lang="de-DE" sz="1400" dirty="0" smtClean="0"/>
              <a:t>Innerhalb </a:t>
            </a:r>
            <a:r>
              <a:rPr lang="de-DE" sz="1400" dirty="0"/>
              <a:t>der </a:t>
            </a:r>
            <a:r>
              <a:rPr lang="de-DE" sz="1400" b="1" dirty="0" smtClean="0"/>
              <a:t>fünfzehnmonatigen </a:t>
            </a:r>
            <a:r>
              <a:rPr lang="de-DE" sz="1400" b="1" dirty="0"/>
              <a:t>Dauer des Programms</a:t>
            </a:r>
            <a:r>
              <a:rPr lang="de-DE" sz="1400" dirty="0"/>
              <a:t> vertieft der Professional vielschichtige für den weiteren Karriereweg notwendige fachliche sowie unternehmensstrategische Fähigkeiten. Wir bieten hierbei neben der systematischen Bestandskundenintegration und der vertriebsstrategischen Netzwerkentwicklung insbesondere die Teilnahme an diversen Qualifikationselementen der afm Akademie in den unterschiedlichen Beratungssegmenten. Der Professional wird durch die strategische Anbindung an ein regionales Beraterteam administrativ unterstützt und entwickelt den nachhaltig erfolgreichen Geschäftsprozess. Ausschließlichkeitsagenten, Mehrfachagenten, Kleinmakler, Bankangestellte und Mitarbeiter in ungebundenen Strukturvertrieben starten systematisch ihren Wechsel in das zukunftsorientierte Umfeld des hochprofessionellen und Wettbewerbsdifferenzierenden Maklergeschäftes. </a:t>
            </a:r>
          </a:p>
        </p:txBody>
      </p:sp>
      <p:sp>
        <p:nvSpPr>
          <p:cNvPr id="6" name="Titel 5"/>
          <p:cNvSpPr>
            <a:spLocks noGrp="1"/>
          </p:cNvSpPr>
          <p:nvPr>
            <p:ph type="title"/>
          </p:nvPr>
        </p:nvSpPr>
        <p:spPr/>
        <p:txBody>
          <a:bodyPr/>
          <a:lstStyle/>
          <a:p>
            <a:r>
              <a:rPr lang="de-DE" b="1" dirty="0"/>
              <a:t>Das Programm - </a:t>
            </a:r>
            <a:r>
              <a:rPr lang="de-DE" dirty="0"/>
              <a:t>Wir wollen anspruchsvolle Marktteilnehmer finden und Qualität entwickeln. </a:t>
            </a:r>
          </a:p>
        </p:txBody>
      </p:sp>
    </p:spTree>
    <p:extLst>
      <p:ext uri="{BB962C8B-B14F-4D97-AF65-F5344CB8AC3E}">
        <p14:creationId xmlns:p14="http://schemas.microsoft.com/office/powerpoint/2010/main" val="34843990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
          </p:nvPr>
        </p:nvSpPr>
        <p:spPr/>
        <p:txBody>
          <a:bodyPr/>
          <a:lstStyle/>
          <a:p>
            <a:fld id="{EA952CFE-AF4B-4BE9-B2E2-E1420D3F9B32}" type="slidenum">
              <a:rPr lang="de-DE" smtClean="0"/>
              <a:pPr/>
              <a:t>5</a:t>
            </a:fld>
            <a:endParaRPr lang="de-DE" dirty="0"/>
          </a:p>
        </p:txBody>
      </p:sp>
      <p:sp>
        <p:nvSpPr>
          <p:cNvPr id="7" name="Textplatzhalter 6"/>
          <p:cNvSpPr>
            <a:spLocks noGrp="1"/>
          </p:cNvSpPr>
          <p:nvPr>
            <p:ph type="body" sz="half" idx="2"/>
          </p:nvPr>
        </p:nvSpPr>
        <p:spPr>
          <a:xfrm>
            <a:off x="364220" y="1625665"/>
            <a:ext cx="11343218" cy="4796592"/>
          </a:xfrm>
        </p:spPr>
        <p:txBody>
          <a:bodyPr/>
          <a:lstStyle/>
          <a:p>
            <a:pPr algn="just"/>
            <a:r>
              <a:rPr lang="de-DE" sz="1400" dirty="0">
                <a:solidFill>
                  <a:srgbClr val="137C9B"/>
                </a:solidFill>
              </a:rPr>
              <a:t>Der Vergütungsanteil wird für den an dem Programm teilnehmenden Professional unter Anrechnung der bisherigen Tätigkeit positionsbezogen begünstigt. Der einarbeitungsverantwortliche Berater erhält zur Bezuschussung der administrativen Unterstützung eine </a:t>
            </a:r>
            <a:r>
              <a:rPr lang="de-DE" sz="1400" dirty="0" smtClean="0">
                <a:solidFill>
                  <a:srgbClr val="137C9B"/>
                </a:solidFill>
              </a:rPr>
              <a:t>auf 12 Monate befristete </a:t>
            </a:r>
            <a:r>
              <a:rPr lang="de-DE" sz="1400" b="1" dirty="0">
                <a:solidFill>
                  <a:srgbClr val="137C9B"/>
                </a:solidFill>
              </a:rPr>
              <a:t>Zusatzprovision</a:t>
            </a:r>
            <a:r>
              <a:rPr lang="de-DE" sz="1400" dirty="0">
                <a:solidFill>
                  <a:srgbClr val="137C9B"/>
                </a:solidFill>
              </a:rPr>
              <a:t> </a:t>
            </a:r>
            <a:r>
              <a:rPr lang="de-DE" sz="1400" dirty="0" smtClean="0">
                <a:solidFill>
                  <a:srgbClr val="137C9B"/>
                </a:solidFill>
              </a:rPr>
              <a:t>auf </a:t>
            </a:r>
            <a:r>
              <a:rPr lang="de-DE" sz="1400" dirty="0">
                <a:solidFill>
                  <a:srgbClr val="137C9B"/>
                </a:solidFill>
              </a:rPr>
              <a:t>das abgerechnete bewertete Geschäftsergebnis in Höhe </a:t>
            </a:r>
            <a:r>
              <a:rPr lang="de-DE" sz="1400" b="1" dirty="0">
                <a:solidFill>
                  <a:srgbClr val="137C9B"/>
                </a:solidFill>
              </a:rPr>
              <a:t>von 2,- </a:t>
            </a:r>
            <a:r>
              <a:rPr lang="de-DE" sz="1400" b="1" dirty="0" smtClean="0">
                <a:solidFill>
                  <a:srgbClr val="137C9B"/>
                </a:solidFill>
              </a:rPr>
              <a:t>€ / abgerechneter Umsatzeinheit</a:t>
            </a:r>
            <a:r>
              <a:rPr lang="de-DE" sz="1400" dirty="0" smtClean="0">
                <a:solidFill>
                  <a:srgbClr val="137C9B"/>
                </a:solidFill>
              </a:rPr>
              <a:t>. </a:t>
            </a:r>
            <a:endParaRPr lang="de-DE" sz="1400" dirty="0">
              <a:solidFill>
                <a:srgbClr val="137C9B"/>
              </a:solidFill>
            </a:endParaRPr>
          </a:p>
          <a:p>
            <a:pPr algn="just"/>
            <a:r>
              <a:rPr lang="de-DE" sz="1400" dirty="0">
                <a:solidFill>
                  <a:srgbClr val="137C9B"/>
                </a:solidFill>
              </a:rPr>
              <a:t>Zusätzlich zu der befristeten </a:t>
            </a:r>
            <a:r>
              <a:rPr lang="de-DE" sz="1400" dirty="0" smtClean="0">
                <a:solidFill>
                  <a:srgbClr val="137C9B"/>
                </a:solidFill>
              </a:rPr>
              <a:t>Zusatzprovision werden </a:t>
            </a:r>
            <a:r>
              <a:rPr lang="de-DE" sz="1400" dirty="0">
                <a:solidFill>
                  <a:srgbClr val="137C9B"/>
                </a:solidFill>
              </a:rPr>
              <a:t>insgesamt bis zu weiteren 6.000,- € Bonus in den personellen Wachstumsprozess investiert. </a:t>
            </a:r>
            <a:r>
              <a:rPr lang="de-DE" sz="1400" dirty="0" smtClean="0">
                <a:solidFill>
                  <a:srgbClr val="137C9B"/>
                </a:solidFill>
              </a:rPr>
              <a:t>Zunächst erfolgt ein </a:t>
            </a:r>
            <a:r>
              <a:rPr lang="de-DE" sz="1400" b="1" dirty="0" smtClean="0">
                <a:solidFill>
                  <a:srgbClr val="137C9B"/>
                </a:solidFill>
              </a:rPr>
              <a:t>Bonus über 3.000,- </a:t>
            </a:r>
            <a:r>
              <a:rPr lang="de-DE" sz="1400" b="1" dirty="0">
                <a:solidFill>
                  <a:srgbClr val="137C9B"/>
                </a:solidFill>
              </a:rPr>
              <a:t>€ </a:t>
            </a:r>
            <a:r>
              <a:rPr lang="de-DE" sz="1400" dirty="0">
                <a:solidFill>
                  <a:srgbClr val="137C9B"/>
                </a:solidFill>
              </a:rPr>
              <a:t>nach </a:t>
            </a:r>
            <a:r>
              <a:rPr lang="de-DE" sz="1400" dirty="0" smtClean="0">
                <a:solidFill>
                  <a:srgbClr val="137C9B"/>
                </a:solidFill>
              </a:rPr>
              <a:t>erfolgreich </a:t>
            </a:r>
            <a:r>
              <a:rPr lang="de-DE" sz="1400" dirty="0">
                <a:solidFill>
                  <a:srgbClr val="137C9B"/>
                </a:solidFill>
              </a:rPr>
              <a:t>absolvierter “Probezeit“ </a:t>
            </a:r>
            <a:r>
              <a:rPr lang="de-DE" sz="1400" dirty="0" smtClean="0">
                <a:solidFill>
                  <a:srgbClr val="137C9B"/>
                </a:solidFill>
              </a:rPr>
              <a:t>mit einer </a:t>
            </a:r>
            <a:r>
              <a:rPr lang="de-DE" sz="1400" dirty="0">
                <a:solidFill>
                  <a:srgbClr val="137C9B"/>
                </a:solidFill>
              </a:rPr>
              <a:t>Mindestproduktivität in Höhe von </a:t>
            </a:r>
            <a:r>
              <a:rPr lang="de-DE" sz="1400" dirty="0" smtClean="0">
                <a:solidFill>
                  <a:srgbClr val="137C9B"/>
                </a:solidFill>
              </a:rPr>
              <a:t>900* </a:t>
            </a:r>
            <a:r>
              <a:rPr lang="de-DE" sz="1400" dirty="0">
                <a:solidFill>
                  <a:srgbClr val="137C9B"/>
                </a:solidFill>
              </a:rPr>
              <a:t>abgerechneten </a:t>
            </a:r>
            <a:r>
              <a:rPr lang="de-DE" sz="1400" dirty="0" smtClean="0">
                <a:solidFill>
                  <a:srgbClr val="137C9B"/>
                </a:solidFill>
              </a:rPr>
              <a:t>Umsatzeinheiten </a:t>
            </a:r>
            <a:r>
              <a:rPr lang="de-DE" sz="1400" b="1" dirty="0" smtClean="0">
                <a:solidFill>
                  <a:srgbClr val="137C9B"/>
                </a:solidFill>
              </a:rPr>
              <a:t>innerhalb der ersten 6 Monate </a:t>
            </a:r>
            <a:r>
              <a:rPr lang="de-DE" sz="1400" dirty="0" smtClean="0">
                <a:solidFill>
                  <a:srgbClr val="137C9B"/>
                </a:solidFill>
              </a:rPr>
              <a:t>der Tätigkeit. </a:t>
            </a:r>
            <a:r>
              <a:rPr lang="de-DE" sz="1400" dirty="0">
                <a:solidFill>
                  <a:srgbClr val="137C9B"/>
                </a:solidFill>
              </a:rPr>
              <a:t>Zudem kann für eine sechsmonatige Startphase eine </a:t>
            </a:r>
            <a:r>
              <a:rPr lang="de-DE" sz="1400" b="1" dirty="0">
                <a:solidFill>
                  <a:srgbClr val="137C9B"/>
                </a:solidFill>
              </a:rPr>
              <a:t>geglättete Provisionsbevorschussung </a:t>
            </a:r>
            <a:r>
              <a:rPr lang="de-DE" sz="1400" dirty="0">
                <a:solidFill>
                  <a:srgbClr val="137C9B"/>
                </a:solidFill>
              </a:rPr>
              <a:t>zu Beginn des Programms individuell festgelegt werden. </a:t>
            </a:r>
          </a:p>
          <a:p>
            <a:pPr algn="just"/>
            <a:r>
              <a:rPr lang="de-DE" sz="1400" b="1" dirty="0" smtClean="0">
                <a:solidFill>
                  <a:srgbClr val="137C9B"/>
                </a:solidFill>
              </a:rPr>
              <a:t>Ein Bonus über weitere </a:t>
            </a:r>
            <a:r>
              <a:rPr lang="de-DE" sz="1400" b="1" dirty="0">
                <a:solidFill>
                  <a:srgbClr val="137C9B"/>
                </a:solidFill>
              </a:rPr>
              <a:t>3.000</a:t>
            </a:r>
            <a:r>
              <a:rPr lang="de-DE" sz="1400" b="1" dirty="0" smtClean="0">
                <a:solidFill>
                  <a:srgbClr val="137C9B"/>
                </a:solidFill>
              </a:rPr>
              <a:t>,- </a:t>
            </a:r>
            <a:r>
              <a:rPr lang="de-DE" sz="1400" b="1" dirty="0">
                <a:solidFill>
                  <a:srgbClr val="137C9B"/>
                </a:solidFill>
              </a:rPr>
              <a:t>€ </a:t>
            </a:r>
            <a:r>
              <a:rPr lang="de-DE" sz="1400" dirty="0" smtClean="0">
                <a:solidFill>
                  <a:srgbClr val="137C9B"/>
                </a:solidFill>
              </a:rPr>
              <a:t>erfolgt nach </a:t>
            </a:r>
            <a:r>
              <a:rPr lang="de-DE" sz="1400" dirty="0">
                <a:solidFill>
                  <a:srgbClr val="137C9B"/>
                </a:solidFill>
              </a:rPr>
              <a:t>Ablauf von </a:t>
            </a:r>
            <a:r>
              <a:rPr lang="de-DE" sz="1400" b="1" dirty="0">
                <a:solidFill>
                  <a:srgbClr val="137C9B"/>
                </a:solidFill>
              </a:rPr>
              <a:t>15 Monaten </a:t>
            </a:r>
            <a:r>
              <a:rPr lang="de-DE" sz="1400" dirty="0">
                <a:solidFill>
                  <a:srgbClr val="137C9B"/>
                </a:solidFill>
              </a:rPr>
              <a:t>seit </a:t>
            </a:r>
            <a:r>
              <a:rPr lang="de-DE" sz="1400" dirty="0" smtClean="0">
                <a:solidFill>
                  <a:srgbClr val="137C9B"/>
                </a:solidFill>
              </a:rPr>
              <a:t>Einstellung bei positiver Beurteilung und Fortsetzung der Zusammenarbeit. Hierbei gilt für diesen Zeitraum das Kriterium, dass mindestens 3.000* </a:t>
            </a:r>
            <a:r>
              <a:rPr lang="de-DE" sz="1400" dirty="0">
                <a:solidFill>
                  <a:srgbClr val="137C9B"/>
                </a:solidFill>
              </a:rPr>
              <a:t>Umsatzeinheiten abgerechnet wurden oder sich </a:t>
            </a:r>
            <a:r>
              <a:rPr lang="de-DE" sz="1400" dirty="0" smtClean="0">
                <a:solidFill>
                  <a:srgbClr val="137C9B"/>
                </a:solidFill>
              </a:rPr>
              <a:t>als abrechnungsfähiges </a:t>
            </a:r>
            <a:r>
              <a:rPr lang="de-DE" sz="1400" dirty="0">
                <a:solidFill>
                  <a:srgbClr val="137C9B"/>
                </a:solidFill>
              </a:rPr>
              <a:t>Geschäft in den Büchern befindet </a:t>
            </a:r>
            <a:r>
              <a:rPr lang="de-DE" sz="1000" dirty="0" smtClean="0">
                <a:solidFill>
                  <a:srgbClr val="137C9B"/>
                </a:solidFill>
              </a:rPr>
              <a:t>(*jeweils abgerechnetes </a:t>
            </a:r>
            <a:r>
              <a:rPr lang="de-DE" sz="1000" dirty="0">
                <a:solidFill>
                  <a:srgbClr val="137C9B"/>
                </a:solidFill>
              </a:rPr>
              <a:t>AP </a:t>
            </a:r>
            <a:r>
              <a:rPr lang="de-DE" sz="1000" dirty="0" smtClean="0">
                <a:solidFill>
                  <a:srgbClr val="137C9B"/>
                </a:solidFill>
              </a:rPr>
              <a:t>und FP Geschäft und </a:t>
            </a:r>
            <a:r>
              <a:rPr lang="de-DE" sz="1000" dirty="0">
                <a:solidFill>
                  <a:srgbClr val="137C9B"/>
                </a:solidFill>
              </a:rPr>
              <a:t>bestätigte Neugeschäfte </a:t>
            </a:r>
            <a:r>
              <a:rPr lang="de-DE" sz="1000" dirty="0" smtClean="0">
                <a:solidFill>
                  <a:srgbClr val="137C9B"/>
                </a:solidFill>
              </a:rPr>
              <a:t>inklusive </a:t>
            </a:r>
            <a:r>
              <a:rPr lang="de-DE" sz="1000" dirty="0">
                <a:solidFill>
                  <a:srgbClr val="137C9B"/>
                </a:solidFill>
              </a:rPr>
              <a:t>Bestandsübertragungen)</a:t>
            </a:r>
            <a:r>
              <a:rPr lang="de-DE" sz="1400" dirty="0">
                <a:solidFill>
                  <a:srgbClr val="137C9B"/>
                </a:solidFill>
              </a:rPr>
              <a:t>. </a:t>
            </a:r>
          </a:p>
          <a:p>
            <a:pPr algn="just"/>
            <a:r>
              <a:rPr lang="de-DE" sz="1400" dirty="0" smtClean="0">
                <a:solidFill>
                  <a:srgbClr val="137C9B"/>
                </a:solidFill>
              </a:rPr>
              <a:t>Die </a:t>
            </a:r>
            <a:r>
              <a:rPr lang="de-DE" sz="1400" dirty="0">
                <a:solidFill>
                  <a:srgbClr val="137C9B"/>
                </a:solidFill>
              </a:rPr>
              <a:t>Führungskraft </a:t>
            </a:r>
            <a:r>
              <a:rPr lang="de-DE" sz="1400" dirty="0" smtClean="0">
                <a:solidFill>
                  <a:srgbClr val="137C9B"/>
                </a:solidFill>
              </a:rPr>
              <a:t>kann im </a:t>
            </a:r>
            <a:r>
              <a:rPr lang="de-DE" sz="1400" dirty="0">
                <a:solidFill>
                  <a:srgbClr val="137C9B"/>
                </a:solidFill>
              </a:rPr>
              <a:t>Recruiting diesen Bonus als Anreizkriterium bei Zielerfüllung vollständig oder teilweise dem </a:t>
            </a:r>
            <a:r>
              <a:rPr lang="de-DE" sz="1400" dirty="0" smtClean="0">
                <a:solidFill>
                  <a:srgbClr val="137C9B"/>
                </a:solidFill>
              </a:rPr>
              <a:t>Professional in </a:t>
            </a:r>
            <a:r>
              <a:rPr lang="de-DE" sz="1400" dirty="0">
                <a:solidFill>
                  <a:srgbClr val="137C9B"/>
                </a:solidFill>
              </a:rPr>
              <a:t>Aussicht </a:t>
            </a:r>
            <a:r>
              <a:rPr lang="de-DE" sz="1400" dirty="0" smtClean="0">
                <a:solidFill>
                  <a:srgbClr val="137C9B"/>
                </a:solidFill>
              </a:rPr>
              <a:t>stellen. Optional kann die </a:t>
            </a:r>
            <a:r>
              <a:rPr lang="de-DE" sz="1400" dirty="0">
                <a:solidFill>
                  <a:srgbClr val="137C9B"/>
                </a:solidFill>
              </a:rPr>
              <a:t>Zahlung der Bonifikationen </a:t>
            </a:r>
            <a:r>
              <a:rPr lang="de-DE" sz="1400" dirty="0" smtClean="0">
                <a:solidFill>
                  <a:srgbClr val="137C9B"/>
                </a:solidFill>
              </a:rPr>
              <a:t>auch </a:t>
            </a:r>
            <a:r>
              <a:rPr lang="de-DE" sz="1400" dirty="0">
                <a:solidFill>
                  <a:srgbClr val="137C9B"/>
                </a:solidFill>
              </a:rPr>
              <a:t>an die Führungskraft, an einen Anwerber, an den neuen Mitarbeiter oder nach einer </a:t>
            </a:r>
            <a:r>
              <a:rPr lang="de-DE" sz="1400" dirty="0" smtClean="0">
                <a:solidFill>
                  <a:srgbClr val="137C9B"/>
                </a:solidFill>
              </a:rPr>
              <a:t>individuellen Wunschaufteilung festgelegt werden. </a:t>
            </a:r>
          </a:p>
          <a:p>
            <a:pPr algn="just"/>
            <a:r>
              <a:rPr lang="de-DE" sz="1400" dirty="0"/>
              <a:t>Nach erfolgreichem Abschluss der Qualifikationsmaßnahmen des Programms sowie den hiermit, praktisch entwickelten und integrierten Kundenbeständen wird somit ein optimales Fundament für den weiteren beruflichen Karriereweg geschaffen. Der Einstieg in das Maklergeschäft mit einem attraktiven Vergütungspaket und höchsten Karrierechancen ist gelungen. Zu diesem Zeitpunkt werden die weiteren unternehmerischen Entwicklungsperspektiven strategisch festgelegt. Grundsätzlich verschafft das Programm die besten Voraussetzungen, um die Chancen des Marktes zu nutzen und einen dauerhaften beruflichen Erfolg zu gewährleisten. </a:t>
            </a:r>
          </a:p>
          <a:p>
            <a:r>
              <a:rPr lang="de-DE" sz="1400" dirty="0"/>
              <a:t>Die Weichen sind gestellt… </a:t>
            </a:r>
          </a:p>
          <a:p>
            <a:pPr algn="just"/>
            <a:endParaRPr lang="de-DE" sz="1400" dirty="0" smtClean="0">
              <a:solidFill>
                <a:srgbClr val="137C9B"/>
              </a:solidFill>
            </a:endParaRPr>
          </a:p>
        </p:txBody>
      </p:sp>
      <p:sp>
        <p:nvSpPr>
          <p:cNvPr id="6" name="Titel 5"/>
          <p:cNvSpPr>
            <a:spLocks noGrp="1"/>
          </p:cNvSpPr>
          <p:nvPr>
            <p:ph type="title"/>
          </p:nvPr>
        </p:nvSpPr>
        <p:spPr/>
        <p:txBody>
          <a:bodyPr/>
          <a:lstStyle/>
          <a:p>
            <a:r>
              <a:rPr lang="de-DE" dirty="0" smtClean="0"/>
              <a:t>Ziel und Rahmenbedingungen</a:t>
            </a:r>
            <a:endParaRPr lang="de-DE" dirty="0"/>
          </a:p>
        </p:txBody>
      </p:sp>
    </p:spTree>
    <p:extLst>
      <p:ext uri="{BB962C8B-B14F-4D97-AF65-F5344CB8AC3E}">
        <p14:creationId xmlns:p14="http://schemas.microsoft.com/office/powerpoint/2010/main" val="1671218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half" idx="2"/>
          </p:nvPr>
        </p:nvSpPr>
        <p:spPr/>
        <p:txBody>
          <a:bodyPr/>
          <a:lstStyle/>
          <a:p>
            <a:pPr>
              <a:lnSpc>
                <a:spcPct val="100000"/>
              </a:lnSpc>
              <a:spcBef>
                <a:spcPts val="0"/>
              </a:spcBef>
            </a:pPr>
            <a:r>
              <a:rPr lang="de-DE" sz="1200" b="1" dirty="0" smtClean="0"/>
              <a:t>Ausbildungsinhalte </a:t>
            </a:r>
            <a:r>
              <a:rPr lang="de-DE" sz="1200" b="1" dirty="0"/>
              <a:t>des Programms: </a:t>
            </a:r>
            <a:endParaRPr lang="de-DE" sz="1200" b="1" dirty="0" smtClean="0"/>
          </a:p>
          <a:p>
            <a:pPr>
              <a:lnSpc>
                <a:spcPct val="100000"/>
              </a:lnSpc>
              <a:spcBef>
                <a:spcPts val="0"/>
              </a:spcBef>
            </a:pPr>
            <a:endParaRPr lang="de-DE" sz="1200" dirty="0"/>
          </a:p>
          <a:p>
            <a:pPr>
              <a:lnSpc>
                <a:spcPct val="100000"/>
              </a:lnSpc>
              <a:spcBef>
                <a:spcPts val="0"/>
              </a:spcBef>
            </a:pPr>
            <a:r>
              <a:rPr lang="de-DE" sz="1200" dirty="0"/>
              <a:t>+ Grundlagenausbildungsinhalte </a:t>
            </a:r>
          </a:p>
          <a:p>
            <a:pPr>
              <a:lnSpc>
                <a:spcPct val="100000"/>
              </a:lnSpc>
              <a:spcBef>
                <a:spcPts val="0"/>
              </a:spcBef>
            </a:pPr>
            <a:r>
              <a:rPr lang="de-DE" sz="1200" dirty="0"/>
              <a:t>+ Maklergeschäftsprozesse + analytische Bestandsübertragungsprozesse </a:t>
            </a:r>
          </a:p>
          <a:p>
            <a:pPr>
              <a:lnSpc>
                <a:spcPct val="100000"/>
              </a:lnSpc>
              <a:spcBef>
                <a:spcPts val="0"/>
              </a:spcBef>
            </a:pPr>
            <a:r>
              <a:rPr lang="de-DE" sz="1200" dirty="0"/>
              <a:t>+ Ziel- und Planungsmanagement </a:t>
            </a:r>
          </a:p>
          <a:p>
            <a:pPr>
              <a:lnSpc>
                <a:spcPct val="100000"/>
              </a:lnSpc>
              <a:spcBef>
                <a:spcPts val="0"/>
              </a:spcBef>
            </a:pPr>
            <a:r>
              <a:rPr lang="de-DE" sz="1200" dirty="0"/>
              <a:t>+ Berater- und Seniorberaterausbildung </a:t>
            </a:r>
          </a:p>
          <a:p>
            <a:pPr>
              <a:lnSpc>
                <a:spcPct val="100000"/>
              </a:lnSpc>
              <a:spcBef>
                <a:spcPts val="0"/>
              </a:spcBef>
            </a:pPr>
            <a:r>
              <a:rPr lang="de-DE" sz="1200" dirty="0"/>
              <a:t>+ Experte Pensionsmanagement </a:t>
            </a:r>
          </a:p>
          <a:p>
            <a:pPr>
              <a:lnSpc>
                <a:spcPct val="100000"/>
              </a:lnSpc>
              <a:spcBef>
                <a:spcPts val="0"/>
              </a:spcBef>
            </a:pPr>
            <a:r>
              <a:rPr lang="de-DE" sz="1200" dirty="0"/>
              <a:t>+ </a:t>
            </a:r>
            <a:r>
              <a:rPr lang="de-DE" sz="1200" dirty="0" err="1"/>
              <a:t>Coachingsprozesse</a:t>
            </a:r>
            <a:r>
              <a:rPr lang="de-DE" sz="1200" dirty="0"/>
              <a:t> </a:t>
            </a:r>
          </a:p>
          <a:p>
            <a:pPr>
              <a:lnSpc>
                <a:spcPct val="100000"/>
              </a:lnSpc>
              <a:spcBef>
                <a:spcPts val="0"/>
              </a:spcBef>
            </a:pPr>
            <a:r>
              <a:rPr lang="de-DE" sz="1200" dirty="0"/>
              <a:t>+ Firmenkundengeschäft </a:t>
            </a:r>
          </a:p>
          <a:p>
            <a:pPr>
              <a:lnSpc>
                <a:spcPct val="100000"/>
              </a:lnSpc>
              <a:spcBef>
                <a:spcPts val="0"/>
              </a:spcBef>
            </a:pPr>
            <a:r>
              <a:rPr lang="de-DE" sz="1200" dirty="0"/>
              <a:t>+ Kapitalanlagegeschäft </a:t>
            </a:r>
          </a:p>
          <a:p>
            <a:pPr>
              <a:lnSpc>
                <a:spcPct val="100000"/>
              </a:lnSpc>
              <a:spcBef>
                <a:spcPts val="0"/>
              </a:spcBef>
            </a:pPr>
            <a:r>
              <a:rPr lang="de-DE" sz="1200" dirty="0"/>
              <a:t>+ Planungsorganisation </a:t>
            </a:r>
            <a:endParaRPr lang="de-DE" sz="1200" dirty="0" smtClean="0"/>
          </a:p>
          <a:p>
            <a:pPr>
              <a:lnSpc>
                <a:spcPct val="100000"/>
              </a:lnSpc>
              <a:spcBef>
                <a:spcPts val="0"/>
              </a:spcBef>
            </a:pPr>
            <a:r>
              <a:rPr lang="de-DE" sz="1200" dirty="0" smtClean="0"/>
              <a:t>+ </a:t>
            </a:r>
            <a:r>
              <a:rPr lang="de-DE" sz="1200" dirty="0"/>
              <a:t>Ausbildungsbeginn zum Finanzwirt (</a:t>
            </a:r>
            <a:r>
              <a:rPr lang="de-DE" sz="1200" dirty="0" err="1"/>
              <a:t>bbw</a:t>
            </a:r>
            <a:r>
              <a:rPr lang="de-DE" sz="1200" dirty="0"/>
              <a:t>) / Fachberater FDL (IHK) </a:t>
            </a:r>
            <a:endParaRPr lang="de-DE" sz="1200" dirty="0" smtClean="0"/>
          </a:p>
          <a:p>
            <a:r>
              <a:rPr lang="de-DE" sz="1200" dirty="0" smtClean="0"/>
              <a:t>Dieses </a:t>
            </a:r>
            <a:r>
              <a:rPr lang="de-DE" sz="1200" dirty="0"/>
              <a:t>Programm richtet sich in erster Linie an Berufserfahrene mit praktischer sowie vertrieblicher Erfahrung in der Kundenbezogenen Versicherungs- und Finanzvermittlung. Diese Erfahrung und der praktische Erfolg in den bisherigen Rahmenbedingungen ist in geeigneter Weise </a:t>
            </a:r>
            <a:r>
              <a:rPr lang="de-DE" sz="1200" dirty="0" smtClean="0"/>
              <a:t>zu </a:t>
            </a:r>
            <a:r>
              <a:rPr lang="de-DE" sz="1200" dirty="0"/>
              <a:t>dokumentieren und nachzuweisen. </a:t>
            </a:r>
          </a:p>
          <a:p>
            <a:pPr>
              <a:lnSpc>
                <a:spcPct val="100000"/>
              </a:lnSpc>
              <a:spcBef>
                <a:spcPts val="0"/>
              </a:spcBef>
            </a:pPr>
            <a:endParaRPr lang="de-DE" sz="1200" b="1" dirty="0" smtClean="0"/>
          </a:p>
          <a:p>
            <a:pPr>
              <a:lnSpc>
                <a:spcPct val="100000"/>
              </a:lnSpc>
              <a:spcBef>
                <a:spcPts val="0"/>
              </a:spcBef>
            </a:pPr>
            <a:r>
              <a:rPr lang="de-DE" sz="1200" b="1" dirty="0" smtClean="0"/>
              <a:t>Grundsätzliche </a:t>
            </a:r>
            <a:r>
              <a:rPr lang="de-DE" sz="1200" b="1" dirty="0"/>
              <a:t>und allgemeine Anforderungen an </a:t>
            </a:r>
            <a:r>
              <a:rPr lang="de-DE" sz="1200" b="1" dirty="0" smtClean="0"/>
              <a:t>den Professionell</a:t>
            </a:r>
            <a:r>
              <a:rPr lang="de-DE" sz="1200" b="1" smtClean="0"/>
              <a:t>: </a:t>
            </a:r>
          </a:p>
          <a:p>
            <a:pPr>
              <a:lnSpc>
                <a:spcPct val="100000"/>
              </a:lnSpc>
              <a:spcBef>
                <a:spcPts val="0"/>
              </a:spcBef>
            </a:pPr>
            <a:endParaRPr lang="de-DE" sz="1200" dirty="0"/>
          </a:p>
          <a:p>
            <a:pPr>
              <a:lnSpc>
                <a:spcPct val="100000"/>
              </a:lnSpc>
              <a:spcBef>
                <a:spcPts val="0"/>
              </a:spcBef>
            </a:pPr>
            <a:r>
              <a:rPr lang="de-DE" sz="1200" dirty="0" smtClean="0"/>
              <a:t>+ </a:t>
            </a:r>
            <a:r>
              <a:rPr lang="de-DE" sz="1200" dirty="0"/>
              <a:t>Lernbereitschaft </a:t>
            </a:r>
          </a:p>
          <a:p>
            <a:pPr>
              <a:lnSpc>
                <a:spcPct val="100000"/>
              </a:lnSpc>
              <a:spcBef>
                <a:spcPts val="0"/>
              </a:spcBef>
            </a:pPr>
            <a:r>
              <a:rPr lang="de-DE" sz="1200" dirty="0"/>
              <a:t>+ Erfolgsmotivation </a:t>
            </a:r>
          </a:p>
          <a:p>
            <a:pPr>
              <a:lnSpc>
                <a:spcPct val="100000"/>
              </a:lnSpc>
              <a:spcBef>
                <a:spcPts val="0"/>
              </a:spcBef>
            </a:pPr>
            <a:r>
              <a:rPr lang="de-DE" sz="1200" dirty="0"/>
              <a:t>+ Erfolgsdisziplin </a:t>
            </a:r>
          </a:p>
          <a:p>
            <a:pPr>
              <a:lnSpc>
                <a:spcPct val="100000"/>
              </a:lnSpc>
              <a:spcBef>
                <a:spcPts val="0"/>
              </a:spcBef>
            </a:pPr>
            <a:r>
              <a:rPr lang="de-DE" sz="1200" dirty="0"/>
              <a:t>+ Beratungserfahrung </a:t>
            </a:r>
          </a:p>
          <a:p>
            <a:pPr>
              <a:lnSpc>
                <a:spcPct val="100000"/>
              </a:lnSpc>
              <a:spcBef>
                <a:spcPts val="0"/>
              </a:spcBef>
            </a:pPr>
            <a:r>
              <a:rPr lang="de-DE" sz="1200" dirty="0"/>
              <a:t>+ Vertriebskompetenz </a:t>
            </a:r>
          </a:p>
          <a:p>
            <a:pPr>
              <a:lnSpc>
                <a:spcPct val="100000"/>
              </a:lnSpc>
              <a:spcBef>
                <a:spcPts val="0"/>
              </a:spcBef>
            </a:pPr>
            <a:r>
              <a:rPr lang="de-DE" sz="1200" dirty="0"/>
              <a:t>+ Hauptberufliche Tätigkeit </a:t>
            </a:r>
          </a:p>
          <a:p>
            <a:pPr>
              <a:lnSpc>
                <a:spcPct val="100000"/>
              </a:lnSpc>
              <a:spcBef>
                <a:spcPts val="0"/>
              </a:spcBef>
            </a:pPr>
            <a:r>
              <a:rPr lang="de-DE" sz="1200" dirty="0"/>
              <a:t>+ Kommunikationsfähigkeit </a:t>
            </a:r>
          </a:p>
          <a:p>
            <a:pPr>
              <a:lnSpc>
                <a:spcPct val="100000"/>
              </a:lnSpc>
              <a:spcBef>
                <a:spcPts val="0"/>
              </a:spcBef>
            </a:pPr>
            <a:r>
              <a:rPr lang="de-DE" sz="1200" dirty="0"/>
              <a:t>+ Zuverlässigkeit </a:t>
            </a:r>
          </a:p>
        </p:txBody>
      </p:sp>
      <p:sp>
        <p:nvSpPr>
          <p:cNvPr id="4" name="Titel 3"/>
          <p:cNvSpPr>
            <a:spLocks noGrp="1"/>
          </p:cNvSpPr>
          <p:nvPr>
            <p:ph type="title"/>
          </p:nvPr>
        </p:nvSpPr>
        <p:spPr/>
        <p:txBody>
          <a:bodyPr/>
          <a:lstStyle/>
          <a:p>
            <a:r>
              <a:rPr lang="de-DE" dirty="0" smtClean="0"/>
              <a:t>Rahmenbedingungen</a:t>
            </a:r>
            <a:endParaRPr lang="de-DE" dirty="0"/>
          </a:p>
        </p:txBody>
      </p:sp>
    </p:spTree>
    <p:extLst>
      <p:ext uri="{BB962C8B-B14F-4D97-AF65-F5344CB8AC3E}">
        <p14:creationId xmlns:p14="http://schemas.microsoft.com/office/powerpoint/2010/main" val="4000172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5" name="Textplatzhalter 4"/>
          <p:cNvSpPr>
            <a:spLocks noGrp="1"/>
          </p:cNvSpPr>
          <p:nvPr>
            <p:ph type="body" sz="half" idx="12"/>
          </p:nvPr>
        </p:nvSpPr>
        <p:spPr>
          <a:xfrm>
            <a:off x="6133032" y="2054354"/>
            <a:ext cx="5579544" cy="3998784"/>
          </a:xfrm>
        </p:spPr>
        <p:txBody>
          <a:bodyPr/>
          <a:lstStyle/>
          <a:p>
            <a:endParaRPr lang="de-DE" sz="1200" dirty="0"/>
          </a:p>
          <a:p>
            <a:pPr>
              <a:lnSpc>
                <a:spcPct val="100000"/>
              </a:lnSpc>
              <a:spcBef>
                <a:spcPts val="0"/>
              </a:spcBef>
            </a:pPr>
            <a:r>
              <a:rPr lang="de-DE" sz="1400" dirty="0"/>
              <a:t>Ausbildung/Qualifizierung </a:t>
            </a:r>
          </a:p>
          <a:p>
            <a:pPr>
              <a:lnSpc>
                <a:spcPct val="100000"/>
              </a:lnSpc>
              <a:spcBef>
                <a:spcPts val="0"/>
              </a:spcBef>
            </a:pPr>
            <a:r>
              <a:rPr lang="de-DE" sz="1400" dirty="0"/>
              <a:t>Persönliches Coaching </a:t>
            </a:r>
          </a:p>
          <a:p>
            <a:pPr>
              <a:lnSpc>
                <a:spcPct val="100000"/>
              </a:lnSpc>
              <a:spcBef>
                <a:spcPts val="0"/>
              </a:spcBef>
            </a:pPr>
            <a:r>
              <a:rPr lang="de-DE" sz="1400" dirty="0"/>
              <a:t>Unterstützung in Kundengesprächen/Prozesstraining </a:t>
            </a:r>
          </a:p>
          <a:p>
            <a:pPr>
              <a:lnSpc>
                <a:spcPct val="100000"/>
              </a:lnSpc>
              <a:spcBef>
                <a:spcPts val="0"/>
              </a:spcBef>
            </a:pPr>
            <a:r>
              <a:rPr lang="de-DE" sz="1400" dirty="0"/>
              <a:t>Trainee-Programm / Professional-Programm </a:t>
            </a:r>
          </a:p>
          <a:p>
            <a:pPr>
              <a:lnSpc>
                <a:spcPct val="100000"/>
              </a:lnSpc>
              <a:spcBef>
                <a:spcPts val="0"/>
              </a:spcBef>
            </a:pPr>
            <a:r>
              <a:rPr lang="de-DE" sz="1400" dirty="0"/>
              <a:t>Vermittlerrichtlinienfestigkeit und VSH </a:t>
            </a:r>
          </a:p>
          <a:p>
            <a:pPr>
              <a:lnSpc>
                <a:spcPct val="100000"/>
              </a:lnSpc>
              <a:spcBef>
                <a:spcPts val="0"/>
              </a:spcBef>
            </a:pPr>
            <a:r>
              <a:rPr lang="de-DE" sz="1400" dirty="0"/>
              <a:t>Vertriebliches Geschäftsmodell/unternehmerische Perspektive </a:t>
            </a:r>
          </a:p>
          <a:p>
            <a:pPr>
              <a:lnSpc>
                <a:spcPct val="100000"/>
              </a:lnSpc>
              <a:spcBef>
                <a:spcPts val="0"/>
              </a:spcBef>
            </a:pPr>
            <a:r>
              <a:rPr lang="de-DE" sz="1400" dirty="0"/>
              <a:t>VVG und VVV konforme Strategien </a:t>
            </a:r>
          </a:p>
          <a:p>
            <a:pPr>
              <a:lnSpc>
                <a:spcPct val="100000"/>
              </a:lnSpc>
              <a:spcBef>
                <a:spcPts val="0"/>
              </a:spcBef>
            </a:pPr>
            <a:r>
              <a:rPr lang="de-DE" sz="1400" dirty="0"/>
              <a:t>Lizenz Kapitalanlageberatung/mobiles Banking </a:t>
            </a:r>
          </a:p>
          <a:p>
            <a:pPr>
              <a:lnSpc>
                <a:spcPct val="100000"/>
              </a:lnSpc>
              <a:spcBef>
                <a:spcPts val="0"/>
              </a:spcBef>
            </a:pPr>
            <a:r>
              <a:rPr lang="de-DE" sz="1400" dirty="0"/>
              <a:t>Erfahrungsschatz/Wertschöpfung </a:t>
            </a:r>
          </a:p>
          <a:p>
            <a:pPr>
              <a:lnSpc>
                <a:spcPct val="100000"/>
              </a:lnSpc>
              <a:spcBef>
                <a:spcPts val="0"/>
              </a:spcBef>
            </a:pPr>
            <a:r>
              <a:rPr lang="de-DE" sz="1400" dirty="0"/>
              <a:t>Kompetenznetzwerk/Expertenunterstützung </a:t>
            </a:r>
          </a:p>
          <a:p>
            <a:pPr>
              <a:lnSpc>
                <a:spcPct val="100000"/>
              </a:lnSpc>
              <a:spcBef>
                <a:spcPts val="0"/>
              </a:spcBef>
            </a:pPr>
            <a:r>
              <a:rPr lang="de-DE" sz="1400" dirty="0"/>
              <a:t>Explizites und implizites Wissen </a:t>
            </a:r>
          </a:p>
          <a:p>
            <a:pPr>
              <a:lnSpc>
                <a:spcPct val="100000"/>
              </a:lnSpc>
              <a:spcBef>
                <a:spcPts val="0"/>
              </a:spcBef>
            </a:pPr>
            <a:r>
              <a:rPr lang="de-DE" sz="1400" dirty="0"/>
              <a:t>Einkaufsvorteile Material und Produkte </a:t>
            </a:r>
          </a:p>
          <a:p>
            <a:pPr>
              <a:lnSpc>
                <a:spcPct val="100000"/>
              </a:lnSpc>
              <a:spcBef>
                <a:spcPts val="0"/>
              </a:spcBef>
            </a:pPr>
            <a:r>
              <a:rPr lang="de-DE" sz="1400" dirty="0"/>
              <a:t>Marketing/Image/CI </a:t>
            </a:r>
          </a:p>
          <a:p>
            <a:pPr>
              <a:lnSpc>
                <a:spcPct val="100000"/>
              </a:lnSpc>
              <a:spcBef>
                <a:spcPts val="0"/>
              </a:spcBef>
            </a:pPr>
            <a:r>
              <a:rPr lang="de-DE" sz="1400" dirty="0"/>
              <a:t>Innovationsdynamik </a:t>
            </a:r>
          </a:p>
          <a:p>
            <a:pPr>
              <a:lnSpc>
                <a:spcPct val="100000"/>
              </a:lnSpc>
              <a:spcBef>
                <a:spcPts val="0"/>
              </a:spcBef>
            </a:pPr>
            <a:r>
              <a:rPr lang="de-DE" sz="1400" dirty="0"/>
              <a:t>Unternehmerische Beteiligung/Partnerbeteiligungsplan </a:t>
            </a:r>
          </a:p>
          <a:p>
            <a:pPr>
              <a:lnSpc>
                <a:spcPct val="100000"/>
              </a:lnSpc>
              <a:spcBef>
                <a:spcPts val="0"/>
              </a:spcBef>
            </a:pPr>
            <a:r>
              <a:rPr lang="de-DE" sz="1400" dirty="0"/>
              <a:t>Zuverlässige Vergütung inklusive Bestandsprovision </a:t>
            </a:r>
          </a:p>
          <a:p>
            <a:pPr>
              <a:lnSpc>
                <a:spcPct val="100000"/>
              </a:lnSpc>
              <a:spcBef>
                <a:spcPts val="0"/>
              </a:spcBef>
            </a:pPr>
            <a:r>
              <a:rPr lang="de-DE" sz="1400" dirty="0"/>
              <a:t>Vertriebsstrategie </a:t>
            </a:r>
          </a:p>
        </p:txBody>
      </p:sp>
      <p:sp>
        <p:nvSpPr>
          <p:cNvPr id="4" name="Titel 3"/>
          <p:cNvSpPr>
            <a:spLocks noGrp="1"/>
          </p:cNvSpPr>
          <p:nvPr>
            <p:ph type="title"/>
          </p:nvPr>
        </p:nvSpPr>
        <p:spPr/>
        <p:txBody>
          <a:bodyPr/>
          <a:lstStyle/>
          <a:p>
            <a:r>
              <a:rPr lang="de-DE" dirty="0" smtClean="0"/>
              <a:t>Backup Wissensunternehmer</a:t>
            </a:r>
            <a:endParaRPr lang="de-DE" dirty="0"/>
          </a:p>
        </p:txBody>
      </p:sp>
      <p:sp>
        <p:nvSpPr>
          <p:cNvPr id="7" name="Textplatzhalter 6"/>
          <p:cNvSpPr>
            <a:spLocks noGrp="1"/>
          </p:cNvSpPr>
          <p:nvPr>
            <p:ph type="body" sz="quarter" idx="15"/>
          </p:nvPr>
        </p:nvSpPr>
        <p:spPr>
          <a:xfrm>
            <a:off x="364220" y="1281892"/>
            <a:ext cx="7532505" cy="740189"/>
          </a:xfrm>
        </p:spPr>
        <p:txBody>
          <a:bodyPr/>
          <a:lstStyle/>
          <a:p>
            <a:endParaRPr lang="de-DE" dirty="0"/>
          </a:p>
          <a:p>
            <a:r>
              <a:rPr lang="de-DE" b="1" dirty="0"/>
              <a:t>Schlüsselfaktoren für den Erfolg mit afm: </a:t>
            </a:r>
            <a:endParaRPr lang="de-DE" dirty="0"/>
          </a:p>
        </p:txBody>
      </p:sp>
      <p:sp>
        <p:nvSpPr>
          <p:cNvPr id="8" name="Textplatzhalter 7"/>
          <p:cNvSpPr>
            <a:spLocks noGrp="1"/>
          </p:cNvSpPr>
          <p:nvPr>
            <p:ph type="body" sz="half" idx="16"/>
          </p:nvPr>
        </p:nvSpPr>
        <p:spPr>
          <a:xfrm>
            <a:off x="369358" y="2056392"/>
            <a:ext cx="5582180" cy="4001825"/>
          </a:xfrm>
        </p:spPr>
        <p:txBody>
          <a:bodyPr/>
          <a:lstStyle/>
          <a:p>
            <a:pPr marL="342000" indent="-342000" defTabSz="720000">
              <a:lnSpc>
                <a:spcPct val="100000"/>
              </a:lnSpc>
              <a:buFont typeface="Wingdings" panose="05000000000000000000" pitchFamily="2" charset="2"/>
              <a:buChar char="§"/>
            </a:pPr>
            <a:endParaRPr lang="de-DE" sz="1400" dirty="0"/>
          </a:p>
          <a:p>
            <a:pPr marL="342000" indent="-342000" defTabSz="720000">
              <a:lnSpc>
                <a:spcPct val="100000"/>
              </a:lnSpc>
              <a:buFont typeface="Wingdings" panose="05000000000000000000" pitchFamily="2" charset="2"/>
              <a:buChar char="§"/>
            </a:pPr>
            <a:r>
              <a:rPr lang="de-DE" sz="1400" dirty="0"/>
              <a:t>Informationsgeschwindigkeit </a:t>
            </a:r>
          </a:p>
          <a:p>
            <a:pPr marL="342000" indent="-342000" defTabSz="720000">
              <a:lnSpc>
                <a:spcPct val="100000"/>
              </a:lnSpc>
              <a:buFont typeface="Wingdings" panose="05000000000000000000" pitchFamily="2" charset="2"/>
              <a:buChar char="§"/>
            </a:pPr>
            <a:r>
              <a:rPr lang="de-DE" sz="1400" dirty="0" err="1"/>
              <a:t>FinanzOffice</a:t>
            </a:r>
            <a:r>
              <a:rPr lang="de-DE" sz="1400" dirty="0"/>
              <a:t> (Online-Kundenverwaltung) </a:t>
            </a:r>
          </a:p>
          <a:p>
            <a:pPr marL="342000" indent="-342000" defTabSz="720000">
              <a:lnSpc>
                <a:spcPct val="100000"/>
              </a:lnSpc>
              <a:buFont typeface="Wingdings" panose="05000000000000000000" pitchFamily="2" charset="2"/>
              <a:buChar char="§"/>
            </a:pPr>
            <a:r>
              <a:rPr lang="de-DE" sz="1400" dirty="0"/>
              <a:t>Finanzplan/Risikoplan (Richtlinienkonformität) </a:t>
            </a:r>
          </a:p>
          <a:p>
            <a:pPr marL="342000" indent="-342000" defTabSz="720000">
              <a:lnSpc>
                <a:spcPct val="100000"/>
              </a:lnSpc>
              <a:buFont typeface="Wingdings" panose="05000000000000000000" pitchFamily="2" charset="2"/>
              <a:buChar char="§"/>
            </a:pPr>
            <a:r>
              <a:rPr lang="de-DE" sz="1400" dirty="0"/>
              <a:t>Vergleichssoftware (LV, PKV, SHUK,…) </a:t>
            </a:r>
          </a:p>
          <a:p>
            <a:pPr marL="342000" indent="-342000" defTabSz="720000">
              <a:lnSpc>
                <a:spcPct val="100000"/>
              </a:lnSpc>
              <a:buFont typeface="Wingdings" panose="05000000000000000000" pitchFamily="2" charset="2"/>
              <a:buChar char="§"/>
            </a:pPr>
            <a:r>
              <a:rPr lang="de-DE" sz="1400" dirty="0"/>
              <a:t>Fondsplattform (Multidepotverwaltung) </a:t>
            </a:r>
          </a:p>
          <a:p>
            <a:pPr marL="342000" indent="-342000" defTabSz="720000">
              <a:lnSpc>
                <a:spcPct val="100000"/>
              </a:lnSpc>
              <a:buFont typeface="Wingdings" panose="05000000000000000000" pitchFamily="2" charset="2"/>
              <a:buChar char="§"/>
            </a:pPr>
            <a:r>
              <a:rPr lang="de-DE" sz="1400" dirty="0"/>
              <a:t>Baufinanzierungsplattform (mit mehr als 50 Bankpartnern) </a:t>
            </a:r>
          </a:p>
          <a:p>
            <a:pPr marL="342000" indent="-342000" defTabSz="720000">
              <a:lnSpc>
                <a:spcPct val="100000"/>
              </a:lnSpc>
              <a:buFont typeface="Wingdings" panose="05000000000000000000" pitchFamily="2" charset="2"/>
              <a:buChar char="§"/>
            </a:pPr>
            <a:r>
              <a:rPr lang="de-DE" sz="1400" dirty="0"/>
              <a:t>Angebotsplattform als Terminal Server </a:t>
            </a:r>
          </a:p>
          <a:p>
            <a:pPr marL="342000" indent="-342000" defTabSz="720000">
              <a:lnSpc>
                <a:spcPct val="100000"/>
              </a:lnSpc>
              <a:buFont typeface="Wingdings" panose="05000000000000000000" pitchFamily="2" charset="2"/>
              <a:buChar char="§"/>
            </a:pPr>
            <a:r>
              <a:rPr lang="de-DE" sz="1400" dirty="0"/>
              <a:t>Intranet/Archive </a:t>
            </a:r>
          </a:p>
          <a:p>
            <a:pPr marL="342000" indent="-342000" defTabSz="720000">
              <a:lnSpc>
                <a:spcPct val="100000"/>
              </a:lnSpc>
              <a:buFont typeface="Wingdings" panose="05000000000000000000" pitchFamily="2" charset="2"/>
              <a:buChar char="§"/>
            </a:pPr>
            <a:r>
              <a:rPr lang="de-DE" sz="1400" dirty="0"/>
              <a:t>Internet/Homepage/Kundenlounge </a:t>
            </a:r>
          </a:p>
          <a:p>
            <a:pPr marL="342000" indent="-342000" defTabSz="720000">
              <a:lnSpc>
                <a:spcPct val="100000"/>
              </a:lnSpc>
              <a:buFont typeface="Wingdings" panose="05000000000000000000" pitchFamily="2" charset="2"/>
              <a:buChar char="§"/>
            </a:pPr>
            <a:r>
              <a:rPr lang="de-DE" sz="1400" dirty="0"/>
              <a:t>Deckungskonzepte Privat- und Firmengeschäft </a:t>
            </a:r>
          </a:p>
          <a:p>
            <a:pPr marL="342000" indent="-342000" defTabSz="720000">
              <a:lnSpc>
                <a:spcPct val="100000"/>
              </a:lnSpc>
              <a:buFont typeface="Wingdings" panose="05000000000000000000" pitchFamily="2" charset="2"/>
              <a:buChar char="§"/>
            </a:pPr>
            <a:r>
              <a:rPr lang="de-DE" sz="1400" dirty="0"/>
              <a:t>Pensionsmanagement/Belegschaftskonzepte </a:t>
            </a:r>
          </a:p>
          <a:p>
            <a:pPr marL="342000" indent="-342000" defTabSz="720000">
              <a:lnSpc>
                <a:spcPct val="100000"/>
              </a:lnSpc>
              <a:buFont typeface="Wingdings" panose="05000000000000000000" pitchFamily="2" charset="2"/>
              <a:buChar char="§"/>
            </a:pPr>
            <a:r>
              <a:rPr lang="de-DE" sz="1400" dirty="0"/>
              <a:t>Alleinstellungsprodukte/Exklusivität </a:t>
            </a:r>
          </a:p>
          <a:p>
            <a:pPr marL="342000" indent="-342000" defTabSz="720000">
              <a:lnSpc>
                <a:spcPct val="100000"/>
              </a:lnSpc>
              <a:buFont typeface="Wingdings" panose="05000000000000000000" pitchFamily="2" charset="2"/>
              <a:buChar char="§"/>
            </a:pPr>
            <a:r>
              <a:rPr lang="de-DE" sz="1400" dirty="0"/>
              <a:t>Markteinfluss </a:t>
            </a:r>
          </a:p>
          <a:p>
            <a:pPr marL="342000" indent="-342000" defTabSz="720000">
              <a:lnSpc>
                <a:spcPct val="100000"/>
              </a:lnSpc>
              <a:buFont typeface="Wingdings" panose="05000000000000000000" pitchFamily="2" charset="2"/>
              <a:buChar char="§"/>
            </a:pPr>
            <a:r>
              <a:rPr lang="de-DE" sz="1400" dirty="0"/>
              <a:t>Verkaufsleitfäden </a:t>
            </a:r>
          </a:p>
          <a:p>
            <a:pPr marL="342000" indent="-342000" defTabSz="720000">
              <a:lnSpc>
                <a:spcPct val="100000"/>
              </a:lnSpc>
              <a:buFont typeface="Wingdings" panose="05000000000000000000" pitchFamily="2" charset="2"/>
              <a:buChar char="§"/>
            </a:pPr>
            <a:r>
              <a:rPr lang="de-DE" sz="1400" dirty="0" err="1"/>
              <a:t>Entscheidungsnavigationen</a:t>
            </a:r>
            <a:r>
              <a:rPr lang="de-DE" sz="1400" dirty="0"/>
              <a:t> und Detailinformationen </a:t>
            </a:r>
          </a:p>
          <a:p>
            <a:pPr marL="342000" indent="-342000" defTabSz="720000">
              <a:lnSpc>
                <a:spcPct val="100000"/>
              </a:lnSpc>
              <a:buFont typeface="Wingdings" panose="05000000000000000000" pitchFamily="2" charset="2"/>
              <a:buChar char="§"/>
            </a:pPr>
            <a:r>
              <a:rPr lang="de-DE" sz="1400" dirty="0"/>
              <a:t>Quotierungsservice Firmengeschäft </a:t>
            </a:r>
          </a:p>
          <a:p>
            <a:pPr marL="342000" indent="-342000" defTabSz="720000">
              <a:lnSpc>
                <a:spcPct val="100000"/>
              </a:lnSpc>
              <a:buFont typeface="Wingdings" panose="05000000000000000000" pitchFamily="2" charset="2"/>
              <a:buChar char="§"/>
            </a:pPr>
            <a:r>
              <a:rPr lang="de-DE" sz="1400" dirty="0"/>
              <a:t>Kapitalanlagen und Immobilienportfolio </a:t>
            </a:r>
          </a:p>
        </p:txBody>
      </p:sp>
    </p:spTree>
    <p:extLst>
      <p:ext uri="{BB962C8B-B14F-4D97-AF65-F5344CB8AC3E}">
        <p14:creationId xmlns:p14="http://schemas.microsoft.com/office/powerpoint/2010/main" val="509696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a:t>
            </a:fld>
            <a:endParaRPr lang="de-DE" dirty="0"/>
          </a:p>
        </p:txBody>
      </p:sp>
      <p:sp>
        <p:nvSpPr>
          <p:cNvPr id="12" name="Textplatzhalter 11"/>
          <p:cNvSpPr>
            <a:spLocks noGrp="1"/>
          </p:cNvSpPr>
          <p:nvPr>
            <p:ph type="body" sz="half" idx="2"/>
          </p:nvPr>
        </p:nvSpPr>
        <p:spPr/>
        <p:txBody>
          <a:bodyPr/>
          <a:lstStyle/>
          <a:p>
            <a:r>
              <a:rPr lang="de-DE" sz="1400" dirty="0" smtClean="0"/>
              <a:t>Spezialqualifikation (</a:t>
            </a:r>
            <a:r>
              <a:rPr lang="de-DE" sz="1400" dirty="0"/>
              <a:t>Experte für </a:t>
            </a:r>
            <a:r>
              <a:rPr lang="de-DE" sz="1400" dirty="0" smtClean="0"/>
              <a:t>Pensionsmanagement)</a:t>
            </a:r>
            <a:endParaRPr lang="de-DE" sz="1400" dirty="0"/>
          </a:p>
          <a:p>
            <a:r>
              <a:rPr lang="de-DE" sz="1400" dirty="0"/>
              <a:t>Bürobegleitende Fachlehrgänge </a:t>
            </a:r>
            <a:r>
              <a:rPr lang="de-DE" sz="1400" dirty="0" smtClean="0"/>
              <a:t>Finanzwirt </a:t>
            </a:r>
            <a:r>
              <a:rPr lang="de-DE" sz="1400" dirty="0"/>
              <a:t>(</a:t>
            </a:r>
            <a:r>
              <a:rPr lang="de-DE" sz="1400" dirty="0" err="1"/>
              <a:t>bbw</a:t>
            </a:r>
            <a:r>
              <a:rPr lang="de-DE" sz="1400" dirty="0"/>
              <a:t>), </a:t>
            </a:r>
            <a:endParaRPr lang="de-DE" sz="1400" dirty="0" smtClean="0"/>
          </a:p>
          <a:p>
            <a:pPr marL="0" indent="0" defTabSz="357188">
              <a:buNone/>
            </a:pPr>
            <a:r>
              <a:rPr lang="de-DE" sz="1400" dirty="0" smtClean="0"/>
              <a:t>	Fachberater </a:t>
            </a:r>
            <a:r>
              <a:rPr lang="de-DE" sz="1400" dirty="0"/>
              <a:t>(IHK), </a:t>
            </a:r>
            <a:r>
              <a:rPr lang="de-DE" sz="1400" dirty="0" smtClean="0"/>
              <a:t>Fachwirt </a:t>
            </a:r>
            <a:r>
              <a:rPr lang="de-DE" sz="1400" dirty="0"/>
              <a:t>für Finanzberatung (IHK</a:t>
            </a:r>
            <a:r>
              <a:rPr lang="de-DE" sz="1400" dirty="0" smtClean="0"/>
              <a:t>),</a:t>
            </a:r>
          </a:p>
          <a:p>
            <a:pPr marL="0" indent="0" defTabSz="357188">
              <a:buNone/>
            </a:pPr>
            <a:r>
              <a:rPr lang="de-DE" sz="1400" dirty="0" smtClean="0"/>
              <a:t>	</a:t>
            </a:r>
            <a:r>
              <a:rPr lang="de-DE" sz="1400" dirty="0" err="1" smtClean="0"/>
              <a:t>MasterConsultant</a:t>
            </a:r>
            <a:r>
              <a:rPr lang="de-DE" sz="1400" dirty="0" smtClean="0"/>
              <a:t> </a:t>
            </a:r>
            <a:r>
              <a:rPr lang="de-DE" sz="1400" dirty="0"/>
              <a:t>in Finance </a:t>
            </a:r>
            <a:r>
              <a:rPr lang="de-DE" sz="1400" dirty="0" smtClean="0"/>
              <a:t> </a:t>
            </a:r>
          </a:p>
          <a:p>
            <a:r>
              <a:rPr lang="de-DE" sz="1400" dirty="0" smtClean="0"/>
              <a:t>Seniorberaterausbildung Fachliche </a:t>
            </a:r>
            <a:r>
              <a:rPr lang="de-DE" sz="1400" dirty="0"/>
              <a:t>Fortbildung/Qualifikation </a:t>
            </a:r>
            <a:endParaRPr lang="de-DE" sz="1400" dirty="0" smtClean="0"/>
          </a:p>
          <a:p>
            <a:r>
              <a:rPr lang="de-DE" sz="1400" dirty="0" smtClean="0"/>
              <a:t>Beraterausbildung Fachliche </a:t>
            </a:r>
            <a:r>
              <a:rPr lang="de-DE" sz="1400" dirty="0"/>
              <a:t>Grundausbildung </a:t>
            </a:r>
            <a:endParaRPr lang="de-DE" sz="1400" dirty="0" smtClean="0"/>
          </a:p>
          <a:p>
            <a:r>
              <a:rPr lang="de-DE" sz="1400" dirty="0" smtClean="0"/>
              <a:t>Versicherungsfachfrau</a:t>
            </a:r>
            <a:r>
              <a:rPr lang="de-DE" sz="1400" dirty="0"/>
              <a:t>/-mann (IHK) </a:t>
            </a:r>
            <a:r>
              <a:rPr lang="de-DE" sz="1400" dirty="0" smtClean="0"/>
              <a:t>(</a:t>
            </a:r>
            <a:r>
              <a:rPr lang="de-DE" sz="1400" dirty="0"/>
              <a:t>Sachkundenachweis) </a:t>
            </a:r>
            <a:endParaRPr lang="de-DE" sz="1400" dirty="0" smtClean="0"/>
          </a:p>
          <a:p>
            <a:r>
              <a:rPr lang="de-DE" sz="1400" dirty="0" smtClean="0"/>
              <a:t>Erfolgsbaustein </a:t>
            </a:r>
            <a:r>
              <a:rPr lang="de-DE" sz="1400" dirty="0"/>
              <a:t>Basisausbildung </a:t>
            </a:r>
            <a:r>
              <a:rPr lang="de-DE" sz="1400" dirty="0" smtClean="0"/>
              <a:t>Grundausbildung/Arbeitsweise </a:t>
            </a:r>
          </a:p>
          <a:p>
            <a:r>
              <a:rPr lang="de-DE" sz="1400" dirty="0" smtClean="0"/>
              <a:t>Praxisnahe Workshops und Coachings </a:t>
            </a:r>
            <a:endParaRPr lang="de-DE" sz="1400" dirty="0"/>
          </a:p>
        </p:txBody>
      </p:sp>
      <p:sp>
        <p:nvSpPr>
          <p:cNvPr id="10" name="Titel 9"/>
          <p:cNvSpPr>
            <a:spLocks noGrp="1"/>
          </p:cNvSpPr>
          <p:nvPr>
            <p:ph type="title"/>
          </p:nvPr>
        </p:nvSpPr>
        <p:spPr/>
        <p:txBody>
          <a:bodyPr/>
          <a:lstStyle/>
          <a:p>
            <a:r>
              <a:rPr lang="de-DE" dirty="0" smtClean="0"/>
              <a:t>Backup Akademie - </a:t>
            </a:r>
            <a:r>
              <a:rPr lang="de-DE" dirty="0"/>
              <a:t>Qualifikation als Quelle des beruflichen </a:t>
            </a:r>
            <a:r>
              <a:rPr lang="de-DE" dirty="0" smtClean="0"/>
              <a:t>Erfolgs</a:t>
            </a:r>
            <a:endParaRPr lang="de-DE" dirty="0"/>
          </a:p>
        </p:txBody>
      </p:sp>
      <p:pic>
        <p:nvPicPr>
          <p:cNvPr id="13" name="Grafik 12"/>
          <p:cNvPicPr>
            <a:picLocks noChangeAspect="1"/>
          </p:cNvPicPr>
          <p:nvPr/>
        </p:nvPicPr>
        <p:blipFill>
          <a:blip r:embed="rId2"/>
          <a:stretch>
            <a:fillRect/>
          </a:stretch>
        </p:blipFill>
        <p:spPr>
          <a:xfrm>
            <a:off x="6093046" y="1822540"/>
            <a:ext cx="5619529" cy="4270681"/>
          </a:xfrm>
          <a:prstGeom prst="rect">
            <a:avLst/>
          </a:prstGeom>
        </p:spPr>
      </p:pic>
    </p:spTree>
    <p:extLst>
      <p:ext uri="{BB962C8B-B14F-4D97-AF65-F5344CB8AC3E}">
        <p14:creationId xmlns:p14="http://schemas.microsoft.com/office/powerpoint/2010/main" val="4015487824"/>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afm_Master_16_9</Template>
  <TotalTime>0</TotalTime>
  <Words>979</Words>
  <Application>Microsoft Office PowerPoint</Application>
  <PresentationFormat>Breitbild</PresentationFormat>
  <Paragraphs>104</Paragraphs>
  <Slides>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8</vt:i4>
      </vt:variant>
    </vt:vector>
  </HeadingPairs>
  <TitlesOfParts>
    <vt:vector size="13" baseType="lpstr">
      <vt:lpstr>Arial</vt:lpstr>
      <vt:lpstr>Calibri</vt:lpstr>
      <vt:lpstr>Symbol</vt:lpstr>
      <vt:lpstr>Wingdings</vt:lpstr>
      <vt:lpstr>Design_afm</vt:lpstr>
      <vt:lpstr>PowerPoint-Präsentation</vt:lpstr>
      <vt:lpstr>Rahmenbedingungen</vt:lpstr>
      <vt:lpstr>Rahmenbedingungen</vt:lpstr>
      <vt:lpstr>Das Programm - Wir wollen anspruchsvolle Marktteilnehmer finden und Qualität entwickeln. </vt:lpstr>
      <vt:lpstr>Ziel und Rahmenbedingungen</vt:lpstr>
      <vt:lpstr>Rahmenbedingungen</vt:lpstr>
      <vt:lpstr>Backup Wissensunternehmer</vt:lpstr>
      <vt:lpstr>Backup Akademie - Qualifikation als Quelle des beruflichen Erfolgs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Sventje Gregorowitsch</dc:creator>
  <cp:lastModifiedBy>Gregorowitsch, Sventje</cp:lastModifiedBy>
  <cp:revision>95</cp:revision>
  <cp:lastPrinted>2023-08-10T12:05:01Z</cp:lastPrinted>
  <dcterms:created xsi:type="dcterms:W3CDTF">2019-11-28T14:38:27Z</dcterms:created>
  <dcterms:modified xsi:type="dcterms:W3CDTF">2023-08-14T12:25:50Z</dcterms:modified>
</cp:coreProperties>
</file>