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57" r:id="rId3"/>
    <p:sldId id="351" r:id="rId4"/>
    <p:sldId id="354" r:id="rId5"/>
  </p:sldIdLst>
  <p:sldSz cx="12192000" cy="6858000"/>
  <p:notesSz cx="6794500" cy="10007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2D4B"/>
    <a:srgbClr val="D6D6D6"/>
    <a:srgbClr val="D0CECE"/>
    <a:srgbClr val="C60000"/>
    <a:srgbClr val="AAA295"/>
    <a:srgbClr val="5C87AA"/>
    <a:srgbClr val="137C9B"/>
    <a:srgbClr val="FF3399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870" autoAdjust="0"/>
  </p:normalViewPr>
  <p:slideViewPr>
    <p:cSldViewPr snapToGrid="0" showGuides="1">
      <p:cViewPr varScale="1">
        <p:scale>
          <a:sx n="77" d="100"/>
          <a:sy n="77" d="100"/>
        </p:scale>
        <p:origin x="120" y="714"/>
      </p:cViewPr>
      <p:guideLst>
        <p:guide orient="horz" pos="4315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7074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06.04.2020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06.04.2020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1250950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16157"/>
            <a:ext cx="5435600" cy="39404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394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Rechteck 4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57563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850791"/>
            <a:ext cx="3325659" cy="46738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0"/>
          </p:nvPr>
        </p:nvSpPr>
        <p:spPr>
          <a:xfrm>
            <a:off x="4494524" y="1803381"/>
            <a:ext cx="4351411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6467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10" orient="horz" pos="1162" userDrawn="1">
          <p15:clr>
            <a:srgbClr val="FBAE40"/>
          </p15:clr>
        </p15:guide>
        <p15:guide id="12" orient="horz" pos="411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7221239" y="1797696"/>
            <a:ext cx="3183255" cy="4224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89092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_Unterüberschrifte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2"/>
          </p:nvPr>
        </p:nvSpPr>
        <p:spPr>
          <a:xfrm>
            <a:off x="370036" y="2281237"/>
            <a:ext cx="11342539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1238" y="4183952"/>
            <a:ext cx="11351337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8" name="Textplatzhalter 3"/>
          <p:cNvSpPr>
            <a:spLocks noGrp="1"/>
          </p:cNvSpPr>
          <p:nvPr>
            <p:ph type="body" sz="half" idx="13"/>
          </p:nvPr>
        </p:nvSpPr>
        <p:spPr>
          <a:xfrm>
            <a:off x="341052" y="4704887"/>
            <a:ext cx="11371524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3469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1638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4397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zeilige 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71549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89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48427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L_Unterüberschriften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2549" y="1760300"/>
            <a:ext cx="1135002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155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71152"/>
            <a:ext cx="1133683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nanga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9281"/>
            <a:ext cx="11344128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4327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1"/>
          </p:nvPr>
        </p:nvSpPr>
        <p:spPr>
          <a:xfrm>
            <a:off x="379561" y="5752631"/>
            <a:ext cx="11333014" cy="4386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150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4" orient="horz" pos="70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Unterüberschrift_Tex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8899" y="1722200"/>
            <a:ext cx="11354790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/>
          </p:nvPr>
        </p:nvSpPr>
        <p:spPr>
          <a:xfrm>
            <a:off x="368454" y="2281237"/>
            <a:ext cx="11344122" cy="6920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803" y="4674327"/>
            <a:ext cx="11344772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98326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Tabelle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Überschrift_zweizeilig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2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Tabelle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6374444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mi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2370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4" orient="horz" pos="709" userDrawn="1">
          <p15:clr>
            <a:srgbClr val="FBAE40"/>
          </p15:clr>
        </p15:guide>
        <p15:guide id="6" orient="horz" pos="1298" userDrawn="1">
          <p15:clr>
            <a:srgbClr val="FBAE40"/>
          </p15:clr>
        </p15:guide>
        <p15:guide id="10" orient="horz" pos="1162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Überschrift_zweizeilig_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2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79425" y="1979613"/>
            <a:ext cx="10313988" cy="461803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 smtClean="0"/>
              <a:t>Tabelle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3774582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Diagrammplatzhalter 10"/>
          <p:cNvSpPr>
            <a:spLocks noGrp="1"/>
          </p:cNvSpPr>
          <p:nvPr>
            <p:ph type="chart" sz="quarter" idx="10" hasCustomPrompt="1"/>
          </p:nvPr>
        </p:nvSpPr>
        <p:spPr>
          <a:xfrm>
            <a:off x="479426" y="1959997"/>
            <a:ext cx="10318446" cy="463765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D2D4B"/>
                </a:solidFill>
              </a:defRPr>
            </a:lvl1pPr>
          </a:lstStyle>
          <a:p>
            <a:r>
              <a:rPr lang="de-DE" dirty="0" smtClean="0"/>
              <a:t>Diagramme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1" name="Diagrammplatzhalter 10"/>
          <p:cNvSpPr>
            <a:spLocks noGrp="1"/>
          </p:cNvSpPr>
          <p:nvPr>
            <p:ph type="chart" sz="quarter" idx="10" hasCustomPrompt="1"/>
          </p:nvPr>
        </p:nvSpPr>
        <p:spPr>
          <a:xfrm>
            <a:off x="479426" y="1959997"/>
            <a:ext cx="10318446" cy="463765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D2D4B"/>
                </a:solidFill>
              </a:defRPr>
            </a:lvl1pPr>
          </a:lstStyle>
          <a:p>
            <a:r>
              <a:rPr lang="de-DE" dirty="0" smtClean="0"/>
              <a:t>Diagramme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518488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_Unterthe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rgbClr val="1D2D4B"/>
                </a:solidFill>
              </a:defRPr>
            </a:lvl1pPr>
          </a:lstStyle>
          <a:p>
            <a:r>
              <a:rPr lang="de-DE" dirty="0" smtClean="0"/>
              <a:t>Bild</a:t>
            </a:r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498486"/>
            <a:ext cx="12192000" cy="39568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16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70989" y="2281237"/>
            <a:ext cx="11341586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43665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4" orient="horz" pos="709">
          <p15:clr>
            <a:srgbClr val="FBAE40"/>
          </p15:clr>
        </p15:guide>
        <p15:guide id="6" orient="horz" pos="129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9212" y="1803380"/>
            <a:ext cx="11343363" cy="441326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7328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6" orient="horz" pos="129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1773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7848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10" orient="horz" pos="116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mit_Unterüberschrift_un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71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7458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88824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605" y="1809281"/>
            <a:ext cx="1134296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882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87681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_zweizeilig_Aufzählungszeich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803381"/>
            <a:ext cx="11345480" cy="3811588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1945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84319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4" orient="horz" pos="709">
          <p15:clr>
            <a:srgbClr val="FBAE40"/>
          </p15:clr>
        </p15:guide>
        <p15:guide id="6" orient="horz" pos="129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2294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60" r:id="rId2"/>
    <p:sldLayoutId id="2147483697" r:id="rId3"/>
    <p:sldLayoutId id="2147483662" r:id="rId4"/>
    <p:sldLayoutId id="2147483686" r:id="rId5"/>
    <p:sldLayoutId id="2147483684" r:id="rId6"/>
    <p:sldLayoutId id="2147483678" r:id="rId7"/>
    <p:sldLayoutId id="2147483685" r:id="rId8"/>
    <p:sldLayoutId id="2147483689" r:id="rId9"/>
    <p:sldLayoutId id="2147483679" r:id="rId10"/>
    <p:sldLayoutId id="2147483681" r:id="rId11"/>
    <p:sldLayoutId id="2147483680" r:id="rId12"/>
    <p:sldLayoutId id="2147483690" r:id="rId13"/>
    <p:sldLayoutId id="2147483682" r:id="rId14"/>
    <p:sldLayoutId id="2147483691" r:id="rId15"/>
    <p:sldLayoutId id="2147483687" r:id="rId16"/>
    <p:sldLayoutId id="2147483688" r:id="rId17"/>
    <p:sldLayoutId id="2147483692" r:id="rId18"/>
    <p:sldLayoutId id="2147483693" r:id="rId19"/>
    <p:sldLayoutId id="2147483696" r:id="rId20"/>
    <p:sldLayoutId id="2147483695" r:id="rId21"/>
    <p:sldLayoutId id="2147483694" r:id="rId2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3" pos="302">
          <p15:clr>
            <a:srgbClr val="F26B43"/>
          </p15:clr>
        </p15:guide>
        <p15:guide id="25" orient="horz" pos="709">
          <p15:clr>
            <a:srgbClr val="F26B43"/>
          </p15:clr>
        </p15:guide>
        <p15:guide id="27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364220" y="370204"/>
            <a:ext cx="10314206" cy="981356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64220" y="3203204"/>
            <a:ext cx="6481265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kern="1200">
                <a:solidFill>
                  <a:srgbClr val="1D2D4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4000" b="1" dirty="0" err="1"/>
              <a:t>a</a:t>
            </a:r>
            <a:r>
              <a:rPr lang="de-DE" sz="4000" b="1" dirty="0" err="1" smtClean="0"/>
              <a:t>fm</a:t>
            </a:r>
            <a:r>
              <a:rPr lang="de-DE" sz="4000" b="1" dirty="0" smtClean="0"/>
              <a:t> Ergänzungsschutz für Verdienstausfall</a:t>
            </a:r>
            <a:endParaRPr lang="de-DE" sz="4000" b="1" dirty="0"/>
          </a:p>
        </p:txBody>
      </p:sp>
    </p:spTree>
    <p:extLst>
      <p:ext uri="{BB962C8B-B14F-4D97-AF65-F5344CB8AC3E}">
        <p14:creationId xmlns:p14="http://schemas.microsoft.com/office/powerpoint/2010/main" val="198682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9358" y="1876508"/>
            <a:ext cx="11213042" cy="4216317"/>
          </a:xfrm>
        </p:spPr>
        <p:txBody>
          <a:bodyPr/>
          <a:lstStyle/>
          <a:p>
            <a:endParaRPr lang="de-DE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400" dirty="0"/>
              <a:t>Richtig gesund werden braucht oft Zeit. Gerade nach einer schweren Krankheit oder einem Unfall. </a:t>
            </a:r>
            <a:r>
              <a:rPr lang="de-DE" sz="2400" dirty="0" smtClean="0"/>
              <a:t>Bei Arbeitsunfähigkeit </a:t>
            </a:r>
            <a:r>
              <a:rPr lang="de-DE" sz="2400" dirty="0"/>
              <a:t>durch Krankheit oder Unfall erhalten Arbeitnehmer im Allgemeinen mindestens </a:t>
            </a:r>
            <a:r>
              <a:rPr lang="de-DE" sz="2400" dirty="0" smtClean="0"/>
              <a:t>sechs Wochen </a:t>
            </a:r>
            <a:r>
              <a:rPr lang="de-DE" sz="2400" dirty="0"/>
              <a:t>lang Gehaltsfortzahlung durch den </a:t>
            </a:r>
            <a:r>
              <a:rPr lang="de-DE" sz="2400" dirty="0" smtClean="0"/>
              <a:t>Arbeitgeber.</a:t>
            </a:r>
            <a:br>
              <a:rPr lang="de-DE" sz="2400" dirty="0" smtClean="0"/>
            </a:br>
            <a:endParaRPr lang="de-DE" sz="24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400" dirty="0" smtClean="0"/>
              <a:t>Danach </a:t>
            </a:r>
            <a:r>
              <a:rPr lang="de-DE" sz="2400" dirty="0"/>
              <a:t>entfällt das Einkommen und Sie </a:t>
            </a:r>
            <a:r>
              <a:rPr lang="de-DE" sz="2400" dirty="0" smtClean="0"/>
              <a:t>erhalten Krankengeld </a:t>
            </a:r>
            <a:r>
              <a:rPr lang="de-DE" sz="2400" dirty="0"/>
              <a:t>von Ihrer gesetzlichen </a:t>
            </a:r>
            <a:r>
              <a:rPr lang="de-DE" sz="2400" dirty="0" smtClean="0"/>
              <a:t>Krankenversicherung.</a:t>
            </a:r>
            <a:br>
              <a:rPr lang="de-DE" sz="2400" dirty="0" smtClean="0"/>
            </a:br>
            <a:endParaRPr lang="de-DE" sz="24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400" dirty="0" smtClean="0"/>
              <a:t>Das Krankengeld </a:t>
            </a:r>
            <a:r>
              <a:rPr lang="de-DE" sz="2400" dirty="0"/>
              <a:t>fällt allerdings geringer aus als </a:t>
            </a:r>
            <a:r>
              <a:rPr lang="de-DE" sz="2400" dirty="0" smtClean="0"/>
              <a:t>Ihr Einkommen </a:t>
            </a:r>
            <a:r>
              <a:rPr lang="de-DE" sz="2400" dirty="0"/>
              <a:t>und somit entstehen finanzielle Lücken von bis zu mehreren hundert Euro.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Sichern Sie Ihr Einkommen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11920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64220" y="1876509"/>
            <a:ext cx="10875280" cy="819066"/>
          </a:xfrm>
        </p:spPr>
        <p:txBody>
          <a:bodyPr/>
          <a:lstStyle/>
          <a:p>
            <a:r>
              <a:rPr lang="de-DE" dirty="0" smtClean="0"/>
              <a:t>Sie </a:t>
            </a:r>
            <a:r>
              <a:rPr lang="de-DE" dirty="0"/>
              <a:t>sind ein gesetzlich freiwillig versicherter Arbeitnehmer, erleiden einen Bandscheibenvorfall und sind </a:t>
            </a:r>
            <a:r>
              <a:rPr lang="de-DE" dirty="0" smtClean="0"/>
              <a:t>für längere </a:t>
            </a:r>
            <a:r>
              <a:rPr lang="de-DE" dirty="0"/>
              <a:t>Zeit </a:t>
            </a:r>
            <a:r>
              <a:rPr lang="de-DE" dirty="0" smtClean="0"/>
              <a:t>krankgeschrieben.</a:t>
            </a:r>
            <a:br>
              <a:rPr lang="de-DE" dirty="0" smtClean="0"/>
            </a:br>
            <a:r>
              <a:rPr lang="de-DE" dirty="0" smtClean="0"/>
              <a:t>Wieviel </a:t>
            </a:r>
            <a:r>
              <a:rPr lang="de-DE" dirty="0"/>
              <a:t>Geld bekommen Sie dann noch und warum</a:t>
            </a:r>
            <a:r>
              <a:rPr lang="de-DE" dirty="0" smtClean="0"/>
              <a:t>?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Leistungsbeispiel</a:t>
            </a:r>
            <a:endParaRPr lang="de-DE" b="1" dirty="0"/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243719"/>
              </p:ext>
            </p:extLst>
          </p:nvPr>
        </p:nvGraphicFramePr>
        <p:xfrm>
          <a:off x="1484155" y="3285894"/>
          <a:ext cx="9194271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  <a:gridCol w="2709333"/>
                <a:gridCol w="3775605"/>
              </a:tblGrid>
              <a:tr h="1124181">
                <a:tc rowSpan="2"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Einkommen:</a:t>
                      </a:r>
                    </a:p>
                    <a:p>
                      <a:pPr algn="ctr"/>
                      <a:r>
                        <a:rPr lang="de-DE" sz="1400" dirty="0" smtClean="0"/>
                        <a:t>4.000 €</a:t>
                      </a:r>
                    </a:p>
                    <a:p>
                      <a:pPr algn="ctr"/>
                      <a:endParaRPr lang="de-DE" sz="1400" dirty="0" smtClean="0"/>
                    </a:p>
                    <a:p>
                      <a:pPr algn="ctr"/>
                      <a:r>
                        <a:rPr lang="de-DE" sz="1400" dirty="0" smtClean="0"/>
                        <a:t>(6 Wochen Lohnfortzahlung)</a:t>
                      </a:r>
                      <a:endParaRPr lang="de-DE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2D4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Private KT-</a:t>
                      </a:r>
                    </a:p>
                    <a:p>
                      <a:pPr algn="ctr"/>
                      <a:r>
                        <a:rPr lang="de-DE" sz="1400" dirty="0" smtClean="0"/>
                        <a:t>Absicherung</a:t>
                      </a:r>
                      <a:endParaRPr lang="de-DE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de-DE" sz="1400" b="0" dirty="0" smtClean="0">
                          <a:solidFill>
                            <a:schemeClr val="tx1"/>
                          </a:solidFill>
                        </a:rPr>
                        <a:t>In den ersten sechs Wochen der Krankschreibung zahlt Ihr</a:t>
                      </a:r>
                      <a:r>
                        <a:rPr lang="de-DE" sz="1400" b="0" baseline="0" dirty="0" smtClean="0">
                          <a:solidFill>
                            <a:schemeClr val="tx1"/>
                          </a:solidFill>
                        </a:rPr>
                        <a:t> Arbeitgeber weiterhin das volle Gehalt – also 4.000 € netto aus.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de-DE" sz="1400" b="0" baseline="0" dirty="0" smtClean="0">
                          <a:solidFill>
                            <a:schemeClr val="tx1"/>
                          </a:solidFill>
                        </a:rPr>
                        <a:t>Mit Beginn der siebten Krankheitswoche übernimmt Ihre gesetzliche Krankenkasse die Lohnfortzahlung. Sie erhalten </a:t>
                      </a:r>
                      <a:r>
                        <a:rPr lang="de-DE" sz="1400" b="0" baseline="0" dirty="0" smtClean="0">
                          <a:solidFill>
                            <a:schemeClr val="tx1"/>
                          </a:solidFill>
                        </a:rPr>
                        <a:t>2.877 </a:t>
                      </a:r>
                      <a:r>
                        <a:rPr lang="de-DE" sz="1400" b="0" baseline="0" dirty="0" smtClean="0">
                          <a:solidFill>
                            <a:schemeClr val="tx1"/>
                          </a:solidFill>
                        </a:rPr>
                        <a:t>€ Krankengeld.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de-DE" sz="1400" b="0" baseline="0" dirty="0" smtClean="0">
                          <a:solidFill>
                            <a:schemeClr val="tx1"/>
                          </a:solidFill>
                        </a:rPr>
                        <a:t>Die Krankenzusatzversicherung für Krankentagegeld T42+ </a:t>
                      </a:r>
                      <a:r>
                        <a:rPr lang="de-DE" sz="1400" b="0" baseline="0" smtClean="0">
                          <a:solidFill>
                            <a:schemeClr val="tx1"/>
                          </a:solidFill>
                        </a:rPr>
                        <a:t>übernimmt </a:t>
                      </a:r>
                      <a:r>
                        <a:rPr lang="de-DE" sz="1400" b="0" baseline="0" smtClean="0">
                          <a:solidFill>
                            <a:schemeClr val="tx1"/>
                          </a:solidFill>
                        </a:rPr>
                        <a:t>1.110 </a:t>
                      </a:r>
                      <a:r>
                        <a:rPr lang="de-DE" sz="1400" b="0" baseline="0" dirty="0" smtClean="0">
                          <a:solidFill>
                            <a:schemeClr val="tx1"/>
                          </a:solidFill>
                        </a:rPr>
                        <a:t>€ Krankentagegeld.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de-DE" sz="1400" b="0" baseline="0" dirty="0" smtClean="0">
                          <a:solidFill>
                            <a:schemeClr val="tx1"/>
                          </a:solidFill>
                        </a:rPr>
                        <a:t>Mit T42+ haben Sie statt </a:t>
                      </a:r>
                      <a:r>
                        <a:rPr lang="de-DE" sz="1400" b="0" baseline="0" dirty="0" smtClean="0">
                          <a:solidFill>
                            <a:schemeClr val="tx1"/>
                          </a:solidFill>
                        </a:rPr>
                        <a:t>1.123 </a:t>
                      </a:r>
                      <a:r>
                        <a:rPr lang="de-DE" sz="1400" b="0" baseline="0" dirty="0" smtClean="0">
                          <a:solidFill>
                            <a:schemeClr val="tx1"/>
                          </a:solidFill>
                        </a:rPr>
                        <a:t>€ Verdienstausfall pro Monat fast keinen Verdienstausfall mehr.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de-DE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Krankengeld GKV:</a:t>
                      </a:r>
                    </a:p>
                    <a:p>
                      <a:pPr algn="ctr"/>
                      <a:r>
                        <a:rPr lang="de-DE" sz="1400" dirty="0" smtClean="0"/>
                        <a:t>2877 </a:t>
                      </a:r>
                      <a:r>
                        <a:rPr lang="de-DE" sz="1400" dirty="0" smtClean="0"/>
                        <a:t>€</a:t>
                      </a:r>
                      <a:endParaRPr lang="de-DE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198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0945" y="1933659"/>
            <a:ext cx="10437130" cy="4324266"/>
          </a:xfrm>
        </p:spPr>
        <p:txBody>
          <a:bodyPr/>
          <a:lstStyle/>
          <a:p>
            <a:r>
              <a:rPr lang="de-DE" b="1" u="sng" dirty="0" smtClean="0"/>
              <a:t>Unsere Anforderungen:</a:t>
            </a:r>
            <a:br>
              <a:rPr lang="de-DE" b="1" u="sng" dirty="0" smtClean="0"/>
            </a:br>
            <a:endParaRPr lang="de-DE" b="1" u="sng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Verzicht auf das ordentliche Kündigungsrecht des Versicherers</a:t>
            </a:r>
          </a:p>
          <a:p>
            <a:endParaRPr lang="de-DE" dirty="0" smtClean="0"/>
          </a:p>
          <a:p>
            <a:r>
              <a:rPr lang="de-DE" b="1" u="sng" dirty="0" smtClean="0"/>
              <a:t>Unsere Empfehlung</a:t>
            </a:r>
            <a:r>
              <a:rPr lang="de-DE" dirty="0" smtClean="0"/>
              <a:t>: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Tarif T42+  </a:t>
            </a:r>
            <a:r>
              <a:rPr lang="de-DE" b="1" u="sng" dirty="0" smtClean="0"/>
              <a:t/>
            </a:r>
            <a:br>
              <a:rPr lang="de-DE" b="1" u="sng" dirty="0" smtClean="0"/>
            </a:br>
            <a:endParaRPr lang="de-DE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Keine Leistungshöchstdauer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/>
              <a:t>Vereinfachte Gesundheitsprüfung</a:t>
            </a:r>
            <a:endParaRPr lang="de-DE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/>
              <a:t>Verzicht auf das ordentliche Kündigungsrecht des Versicherers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Unsere Anforderungen und Empfehlung</a:t>
            </a:r>
            <a:endParaRPr lang="de-DE" b="1" dirty="0"/>
          </a:p>
        </p:txBody>
      </p:sp>
      <p:pic>
        <p:nvPicPr>
          <p:cNvPr id="7" name="Grafik 6" descr="C:\Users\Schulte\Desktop\Logos\190x80_logo_neu_homepage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972" y="3984696"/>
            <a:ext cx="1238717" cy="6039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719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fm PowerPoint-Vorlagen">
  <a:themeElements>
    <a:clrScheme name="Benutzerdefiniert 1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fm_Master_16_9.potx [Schreibgeschützt]" id="{12D08852-B563-4A5F-9244-E29582014320}" vid="{B0FA3858-67D2-4B08-BBC3-3B4F7EA1EEA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155</Words>
  <Application>Microsoft Office PowerPoint</Application>
  <PresentationFormat>Breitbild</PresentationFormat>
  <Paragraphs>31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Arial</vt:lpstr>
      <vt:lpstr>Calibri</vt:lpstr>
      <vt:lpstr>Wingdings</vt:lpstr>
      <vt:lpstr>afm PowerPoint-Vorlagen</vt:lpstr>
      <vt:lpstr>PowerPoint-Präsentation</vt:lpstr>
      <vt:lpstr>Sichern Sie Ihr Einkommen</vt:lpstr>
      <vt:lpstr>Leistungsbeispiel</vt:lpstr>
      <vt:lpstr>Unsere Anforderungen und Empfehlung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Sarina Oelker</dc:creator>
  <cp:lastModifiedBy>Juschkus, Heiko</cp:lastModifiedBy>
  <cp:revision>228</cp:revision>
  <cp:lastPrinted>2019-08-21T13:01:55Z</cp:lastPrinted>
  <dcterms:created xsi:type="dcterms:W3CDTF">2019-08-21T08:57:07Z</dcterms:created>
  <dcterms:modified xsi:type="dcterms:W3CDTF">2020-04-06T11:06:07Z</dcterms:modified>
</cp:coreProperties>
</file>