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63" r:id="rId1"/>
  </p:sldMasterIdLst>
  <p:notesMasterIdLst>
    <p:notesMasterId r:id="rId7"/>
  </p:notesMasterIdLst>
  <p:handoutMasterIdLst>
    <p:handoutMasterId r:id="rId8"/>
  </p:handoutMasterIdLst>
  <p:sldIdLst>
    <p:sldId id="300" r:id="rId2"/>
    <p:sldId id="336" r:id="rId3"/>
    <p:sldId id="337" r:id="rId4"/>
    <p:sldId id="338" r:id="rId5"/>
    <p:sldId id="339" r:id="rId6"/>
  </p:sldIdLst>
  <p:sldSz cx="12192000" cy="6858000"/>
  <p:notesSz cx="6797675" cy="9926638"/>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3" orient="horz" pos="4315" userDrawn="1">
          <p15:clr>
            <a:srgbClr val="F26B43"/>
          </p15:clr>
        </p15:guide>
        <p15:guide id="38" pos="76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D2D4B"/>
    <a:srgbClr val="FFFF66"/>
    <a:srgbClr val="137C9B"/>
    <a:srgbClr val="EDEDED"/>
    <a:srgbClr val="D0CECE"/>
    <a:srgbClr val="D6D6D6"/>
    <a:srgbClr val="C60000"/>
    <a:srgbClr val="AAA295"/>
    <a:srgbClr val="5C87AA"/>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505E3EF-67EA-436B-97B2-0124C06EBD24}" styleName="Mittlere Formatvorlage 4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74C1A8A3-306A-4EB7-A6B1-4F7E0EB9C5D6}" styleName="Mittlere Formatvorlage 3 - Akz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870" autoAdjust="0"/>
  </p:normalViewPr>
  <p:slideViewPr>
    <p:cSldViewPr snapToGrid="0" showGuides="1">
      <p:cViewPr varScale="1">
        <p:scale>
          <a:sx n="122" d="100"/>
          <a:sy n="122" d="100"/>
        </p:scale>
        <p:origin x="90" y="336"/>
      </p:cViewPr>
      <p:guideLst>
        <p:guide orient="horz" pos="4315"/>
        <p:guide pos="7680"/>
      </p:guideLst>
    </p:cSldViewPr>
  </p:slideViewPr>
  <p:outlineViewPr>
    <p:cViewPr>
      <p:scale>
        <a:sx n="33" d="100"/>
        <a:sy n="33" d="100"/>
      </p:scale>
      <p:origin x="0" y="0"/>
    </p:cViewPr>
  </p:outlineViewPr>
  <p:notesTextViewPr>
    <p:cViewPr>
      <p:scale>
        <a:sx n="1" d="1"/>
        <a:sy n="1" d="1"/>
      </p:scale>
      <p:origin x="0" y="0"/>
    </p:cViewPr>
  </p:notesTextViewPr>
  <p:sorterViewPr>
    <p:cViewPr>
      <p:scale>
        <a:sx n="200" d="100"/>
        <a:sy n="200" d="100"/>
      </p:scale>
      <p:origin x="0" y="0"/>
    </p:cViewPr>
  </p:sorterViewPr>
  <p:notesViewPr>
    <p:cSldViewPr snapToGrid="0">
      <p:cViewPr varScale="1">
        <p:scale>
          <a:sx n="125" d="100"/>
          <a:sy n="125" d="100"/>
        </p:scale>
        <p:origin x="4928" y="6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50444" y="0"/>
            <a:ext cx="2945659" cy="498056"/>
          </a:xfrm>
          <a:prstGeom prst="rect">
            <a:avLst/>
          </a:prstGeom>
        </p:spPr>
        <p:txBody>
          <a:bodyPr vert="horz" lIns="91440" tIns="45720" rIns="91440" bIns="45720" rtlCol="0"/>
          <a:lstStyle>
            <a:lvl1pPr algn="r">
              <a:defRPr sz="1200"/>
            </a:lvl1pPr>
          </a:lstStyle>
          <a:p>
            <a:fld id="{BC262AAD-EE45-4569-A43C-3777BCDBA7C9}" type="datetimeFigureOut">
              <a:rPr lang="de-DE" smtClean="0"/>
              <a:t>26.03.2020</a:t>
            </a:fld>
            <a:endParaRPr lang="de-DE"/>
          </a:p>
        </p:txBody>
      </p:sp>
      <p:sp>
        <p:nvSpPr>
          <p:cNvPr id="4" name="Fußzeilenplatzhalter 3"/>
          <p:cNvSpPr>
            <a:spLocks noGrp="1"/>
          </p:cNvSpPr>
          <p:nvPr>
            <p:ph type="ftr" sz="quarter" idx="2"/>
          </p:nvPr>
        </p:nvSpPr>
        <p:spPr>
          <a:xfrm>
            <a:off x="0" y="9428585"/>
            <a:ext cx="2945659" cy="498055"/>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50444" y="9428585"/>
            <a:ext cx="2945659" cy="498055"/>
          </a:xfrm>
          <a:prstGeom prst="rect">
            <a:avLst/>
          </a:prstGeom>
        </p:spPr>
        <p:txBody>
          <a:bodyPr vert="horz" lIns="91440" tIns="45720" rIns="91440" bIns="45720" rtlCol="0" anchor="b"/>
          <a:lstStyle>
            <a:lvl1pPr algn="r">
              <a:defRPr sz="1200"/>
            </a:lvl1pPr>
          </a:lstStyle>
          <a:p>
            <a:fld id="{7D1140E1-5310-4036-A144-230CEA51986E}" type="slidenum">
              <a:rPr lang="de-DE" smtClean="0"/>
              <a:t>‹Nr.›</a:t>
            </a:fld>
            <a:endParaRPr lang="de-DE"/>
          </a:p>
        </p:txBody>
      </p:sp>
    </p:spTree>
    <p:extLst>
      <p:ext uri="{BB962C8B-B14F-4D97-AF65-F5344CB8AC3E}">
        <p14:creationId xmlns:p14="http://schemas.microsoft.com/office/powerpoint/2010/main" val="4068868561"/>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50444" y="0"/>
            <a:ext cx="2945659" cy="498056"/>
          </a:xfrm>
          <a:prstGeom prst="rect">
            <a:avLst/>
          </a:prstGeom>
        </p:spPr>
        <p:txBody>
          <a:bodyPr vert="horz" lIns="91440" tIns="45720" rIns="91440" bIns="45720" rtlCol="0"/>
          <a:lstStyle>
            <a:lvl1pPr algn="r">
              <a:defRPr sz="1200"/>
            </a:lvl1pPr>
          </a:lstStyle>
          <a:p>
            <a:fld id="{5AC9ED1C-5157-4F32-B542-B10EF038D16B}" type="datetimeFigureOut">
              <a:rPr lang="de-DE" smtClean="0"/>
              <a:t>26.03.2020</a:t>
            </a:fld>
            <a:endParaRPr lang="de-DE"/>
          </a:p>
        </p:txBody>
      </p:sp>
      <p:sp>
        <p:nvSpPr>
          <p:cNvPr id="4" name="Folienbildplatzhalter 3"/>
          <p:cNvSpPr>
            <a:spLocks noGrp="1" noRot="1" noChangeAspect="1"/>
          </p:cNvSpPr>
          <p:nvPr>
            <p:ph type="sldImg" idx="2"/>
          </p:nvPr>
        </p:nvSpPr>
        <p:spPr>
          <a:xfrm>
            <a:off x="420688" y="1241425"/>
            <a:ext cx="5956300" cy="3349625"/>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768" y="4777195"/>
            <a:ext cx="5438140" cy="3908614"/>
          </a:xfrm>
          <a:prstGeom prst="rect">
            <a:avLst/>
          </a:prstGeom>
        </p:spPr>
        <p:txBody>
          <a:bodyPr vert="horz" lIns="91440" tIns="45720" rIns="91440" bIns="45720" rtlCol="0"/>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9428585"/>
            <a:ext cx="2945659" cy="498055"/>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50444" y="9428585"/>
            <a:ext cx="2945659" cy="498055"/>
          </a:xfrm>
          <a:prstGeom prst="rect">
            <a:avLst/>
          </a:prstGeom>
        </p:spPr>
        <p:txBody>
          <a:bodyPr vert="horz" lIns="91440" tIns="45720" rIns="91440" bIns="45720" rtlCol="0" anchor="b"/>
          <a:lstStyle>
            <a:lvl1pPr algn="r">
              <a:defRPr sz="1200"/>
            </a:lvl1pPr>
          </a:lstStyle>
          <a:p>
            <a:fld id="{0BE10007-DD6A-49C3-B266-EDEF5C5CFD52}" type="slidenum">
              <a:rPr lang="de-DE" smtClean="0"/>
              <a:t>‹Nr.›</a:t>
            </a:fld>
            <a:endParaRPr lang="de-DE"/>
          </a:p>
        </p:txBody>
      </p:sp>
    </p:spTree>
    <p:extLst>
      <p:ext uri="{BB962C8B-B14F-4D97-AF65-F5344CB8AC3E}">
        <p14:creationId xmlns:p14="http://schemas.microsoft.com/office/powerpoint/2010/main" val="3001120341"/>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Titelplatzhalter 1"/>
          <p:cNvSpPr>
            <a:spLocks noGrp="1"/>
          </p:cNvSpPr>
          <p:nvPr>
            <p:ph type="title" hasCustomPrompt="1"/>
          </p:nvPr>
        </p:nvSpPr>
        <p:spPr>
          <a:xfrm>
            <a:off x="364221" y="370203"/>
            <a:ext cx="9012862" cy="1325563"/>
          </a:xfrm>
          <a:prstGeom prst="rect">
            <a:avLst/>
          </a:prstGeom>
          <a:ln>
            <a:noFill/>
          </a:ln>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Inhaltsplatzhalter 2">
            <a:extLst/>
          </p:cNvPr>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Tree>
    <p:extLst>
      <p:ext uri="{BB962C8B-B14F-4D97-AF65-F5344CB8AC3E}">
        <p14:creationId xmlns:p14="http://schemas.microsoft.com/office/powerpoint/2010/main" val="33296395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Unterüberschrift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Tree>
    <p:extLst>
      <p:ext uri="{BB962C8B-B14F-4D97-AF65-F5344CB8AC3E}">
        <p14:creationId xmlns:p14="http://schemas.microsoft.com/office/powerpoint/2010/main" val="5302809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guide id="3" orient="horz" pos="157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Tree>
    <p:extLst>
      <p:ext uri="{BB962C8B-B14F-4D97-AF65-F5344CB8AC3E}">
        <p14:creationId xmlns:p14="http://schemas.microsoft.com/office/powerpoint/2010/main" val="60911284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506124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Tree>
    <p:extLst>
      <p:ext uri="{BB962C8B-B14F-4D97-AF65-F5344CB8AC3E}">
        <p14:creationId xmlns:p14="http://schemas.microsoft.com/office/powerpoint/2010/main" val="240040973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guide id="3" orient="horz" pos="1797"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3" name="Textplatzhalter 3"/>
          <p:cNvSpPr>
            <a:spLocks noGrp="1"/>
          </p:cNvSpPr>
          <p:nvPr>
            <p:ph type="body" sz="half" idx="13" hasCustomPrompt="1"/>
          </p:nvPr>
        </p:nvSpPr>
        <p:spPr>
          <a:xfrm>
            <a:off x="6130393" y="2233837"/>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6" name="Textplatzhalter 3"/>
          <p:cNvSpPr>
            <a:spLocks noGrp="1"/>
          </p:cNvSpPr>
          <p:nvPr>
            <p:ph type="body" sz="half" idx="2"/>
          </p:nvPr>
        </p:nvSpPr>
        <p:spPr>
          <a:xfrm>
            <a:off x="368967" y="2235670"/>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Tree>
    <p:extLst>
      <p:ext uri="{BB962C8B-B14F-4D97-AF65-F5344CB8AC3E}">
        <p14:creationId xmlns:p14="http://schemas.microsoft.com/office/powerpoint/2010/main" val="10168053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4" pos="3863" userDrawn="1">
          <p15:clr>
            <a:srgbClr val="FBAE40"/>
          </p15:clr>
        </p15:guide>
        <p15:guide id="5" orient="horz" pos="1298" userDrawn="1">
          <p15:clr>
            <a:srgbClr val="FBAE40"/>
          </p15:clr>
        </p15:guide>
        <p15:guide id="6" orient="horz" pos="157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3786"/>
            <a:ext cx="5579544" cy="399878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9" name="Textplatzhalter 2"/>
          <p:cNvSpPr>
            <a:spLocks noGrp="1"/>
          </p:cNvSpPr>
          <p:nvPr>
            <p:ph type="body" sz="quarter" idx="13" hasCustomPrompt="1"/>
          </p:nvPr>
        </p:nvSpPr>
        <p:spPr>
          <a:xfrm>
            <a:off x="6130910" y="1754156"/>
            <a:ext cx="5581666" cy="74156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 </a:t>
            </a:r>
          </a:p>
        </p:txBody>
      </p:sp>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275322457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0" pos="3749" userDrawn="1">
          <p15:clr>
            <a:srgbClr val="FBAE40"/>
          </p15:clr>
        </p15:guide>
        <p15:guide id="3" pos="3863" userDrawn="1">
          <p15:clr>
            <a:srgbClr val="FBAE40"/>
          </p15:clr>
        </p15:guide>
        <p15:guide id="4" orient="horz" pos="1298" userDrawn="1">
          <p15:clr>
            <a:srgbClr val="FBAE40"/>
          </p15:clr>
        </p15:guide>
        <p15:guide id="5" orient="horz" pos="1797"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698264913"/>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13865366"/>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Tree>
    <p:extLst>
      <p:ext uri="{BB962C8B-B14F-4D97-AF65-F5344CB8AC3E}">
        <p14:creationId xmlns:p14="http://schemas.microsoft.com/office/powerpoint/2010/main" val="77071719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Tree>
    <p:extLst>
      <p:ext uri="{BB962C8B-B14F-4D97-AF65-F5344CB8AC3E}">
        <p14:creationId xmlns:p14="http://schemas.microsoft.com/office/powerpoint/2010/main" val="418643609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12"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743184695"/>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4431773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smtClean="0"/>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263228627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smtClean="0"/>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81619944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smtClean="0"/>
              <a:t>Bild durch Klicken auf Symbol hinzufügen</a:t>
            </a:r>
            <a:endParaRPr lang="de-DE" dirty="0"/>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49387025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2" orient="horz" pos="709">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zeilig_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Inhaltsplatzhalter 2">
            <a:extLst/>
          </p:cNvPr>
          <p:cNvSpPr txBox="1">
            <a:spLocks/>
          </p:cNvSpPr>
          <p:nvPr/>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Inhaltsplatzhalter 2">
            <a:extLst/>
          </p:cNvPr>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726580431"/>
      </p:ext>
    </p:extLst>
  </p:cSld>
  <p:clrMapOvr>
    <a:masterClrMapping/>
  </p:clrMapOvr>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76002706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zeilig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889711450"/>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zeilig_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smtClean="0"/>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09580111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zeilig_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147972138"/>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1298">
          <p15:clr>
            <a:srgbClr val="FBAE40"/>
          </p15:clr>
        </p15:guide>
        <p15:guide id="2" orient="horz" pos="709">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zeilig_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8" name="Textplatzhalter 3"/>
          <p:cNvSpPr>
            <a:spLocks noGrp="1"/>
          </p:cNvSpPr>
          <p:nvPr>
            <p:ph type="body" sz="half" idx="2" hasCustomPrompt="1"/>
          </p:nvPr>
        </p:nvSpPr>
        <p:spPr>
          <a:xfrm>
            <a:off x="369357" y="2237521"/>
            <a:ext cx="11343218" cy="436012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834937961"/>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028852311"/>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Tree>
    <p:extLst>
      <p:ext uri="{BB962C8B-B14F-4D97-AF65-F5344CB8AC3E}">
        <p14:creationId xmlns:p14="http://schemas.microsoft.com/office/powerpoint/2010/main" val="391973831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022685585"/>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342900" indent="-342900">
              <a:spcBef>
                <a:spcPts val="100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963179856"/>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zeilig_Unterüberschrift_Text_2x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226340"/>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4969156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zeilig_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12" name="Textplatzhalter 3"/>
          <p:cNvSpPr>
            <a:spLocks noGrp="1"/>
          </p:cNvSpPr>
          <p:nvPr>
            <p:ph type="body" sz="half" idx="2"/>
          </p:nvPr>
        </p:nvSpPr>
        <p:spPr>
          <a:xfrm>
            <a:off x="368967" y="2230573"/>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Tree>
    <p:extLst>
      <p:ext uri="{BB962C8B-B14F-4D97-AF65-F5344CB8AC3E}">
        <p14:creationId xmlns:p14="http://schemas.microsoft.com/office/powerpoint/2010/main" val="70833997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508506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5"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400624286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3" name="Textplatzhalter 3"/>
          <p:cNvSpPr>
            <a:spLocks noGrp="1"/>
          </p:cNvSpPr>
          <p:nvPr>
            <p:ph type="body" sz="half" idx="13" hasCustomPrompt="1"/>
          </p:nvPr>
        </p:nvSpPr>
        <p:spPr>
          <a:xfrm>
            <a:off x="6130393" y="2233202"/>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6" name="Textplatzhalter 3"/>
          <p:cNvSpPr>
            <a:spLocks noGrp="1"/>
          </p:cNvSpPr>
          <p:nvPr>
            <p:ph type="body" sz="half" idx="2"/>
          </p:nvPr>
        </p:nvSpPr>
        <p:spPr>
          <a:xfrm>
            <a:off x="368967" y="2232495"/>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035507050"/>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57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8866"/>
            <a:ext cx="5579544" cy="3998783"/>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9" name="Textplatzhalter 2"/>
          <p:cNvSpPr>
            <a:spLocks noGrp="1"/>
          </p:cNvSpPr>
          <p:nvPr>
            <p:ph type="body" sz="quarter" idx="13" hasCustomPrompt="1"/>
          </p:nvPr>
        </p:nvSpPr>
        <p:spPr>
          <a:xfrm>
            <a:off x="6130910" y="1756704"/>
            <a:ext cx="5581666" cy="739021"/>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 </a:t>
            </a:r>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04975166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797"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zeilig_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Tree>
    <p:extLst>
      <p:ext uri="{BB962C8B-B14F-4D97-AF65-F5344CB8AC3E}">
        <p14:creationId xmlns:p14="http://schemas.microsoft.com/office/powerpoint/2010/main" val="271185646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zeilig_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Tree>
    <p:extLst>
      <p:ext uri="{BB962C8B-B14F-4D97-AF65-F5344CB8AC3E}">
        <p14:creationId xmlns:p14="http://schemas.microsoft.com/office/powerpoint/2010/main" val="1389419560"/>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zeilig_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6386167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smtClean="0"/>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752963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11069658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zeilig_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295947465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zeilig_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smtClean="0"/>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74535734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zeilig_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smtClean="0"/>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57399765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zeilig_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smtClean="0"/>
              <a:t>Bild durch Klicken auf Symbol hinzufügen</a:t>
            </a:r>
            <a:endParaRPr lang="de-DE" dirty="0"/>
          </a:p>
        </p:txBody>
      </p:sp>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60565276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Ende_Aufmerksamkeit">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hasCustomPrompt="1"/>
          </p:nvPr>
        </p:nvSpPr>
        <p:spPr>
          <a:xfrm>
            <a:off x="479425" y="3164936"/>
            <a:ext cx="11233150" cy="711104"/>
          </a:xfrm>
          <a:prstGeom prst="rect">
            <a:avLst/>
          </a:prstGeom>
        </p:spPr>
        <p:txBody>
          <a:bodyPr/>
          <a:lstStyle>
            <a:lvl1pPr marL="0" indent="0" algn="ctr">
              <a:buNone/>
              <a:defRPr sz="4800" b="1" baseline="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Vielen Dank</a:t>
            </a:r>
          </a:p>
        </p:txBody>
      </p:sp>
      <p:sp>
        <p:nvSpPr>
          <p:cNvPr id="4" name="Rechteck 3"/>
          <p:cNvSpPr/>
          <p:nvPr userDrawn="1"/>
        </p:nvSpPr>
        <p:spPr>
          <a:xfrm>
            <a:off x="479425" y="3797612"/>
            <a:ext cx="11233151" cy="461665"/>
          </a:xfrm>
          <a:prstGeom prst="rect">
            <a:avLst/>
          </a:prstGeom>
        </p:spPr>
        <p:txBody>
          <a:bodyPr wrap="square">
            <a:spAutoFit/>
          </a:bodyPr>
          <a:lstStyle/>
          <a:p>
            <a:pPr lvl="0" algn="ctr"/>
            <a:r>
              <a:rPr lang="de-DE" sz="2400" b="0" dirty="0" smtClean="0">
                <a:solidFill>
                  <a:srgbClr val="137C9B"/>
                </a:solidFill>
              </a:rPr>
              <a:t>                             für Ihre Aufmerksamkeit.</a:t>
            </a:r>
          </a:p>
        </p:txBody>
      </p:sp>
    </p:spTree>
    <p:extLst>
      <p:ext uri="{BB962C8B-B14F-4D97-AF65-F5344CB8AC3E}">
        <p14:creationId xmlns:p14="http://schemas.microsoft.com/office/powerpoint/2010/main" val="290479935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Ende_Image">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pic>
        <p:nvPicPr>
          <p:cNvPr id="5" name="Bild 3"/>
          <p:cNvPicPr>
            <a:picLocks noChangeAspect="1"/>
          </p:cNvPicPr>
          <p:nvPr userDrawn="1"/>
        </p:nvPicPr>
        <p:blipFill rotWithShape="1">
          <a:blip r:embed="rId3" cstate="print">
            <a:extLst>
              <a:ext uri="{28A0092B-C50C-407E-A947-70E740481C1C}">
                <a14:useLocalDpi xmlns:a14="http://schemas.microsoft.com/office/drawing/2010/main" val="0"/>
              </a:ext>
            </a:extLst>
          </a:blip>
          <a:srcRect l="3522" t="39699" r="3566" b="38330"/>
          <a:stretch/>
        </p:blipFill>
        <p:spPr bwMode="auto">
          <a:xfrm>
            <a:off x="2545521" y="3179875"/>
            <a:ext cx="7100958" cy="1259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92505660"/>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_Ende_Kontaktdaten">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3" name="Rechteck 2"/>
          <p:cNvSpPr/>
          <p:nvPr userDrawn="1"/>
        </p:nvSpPr>
        <p:spPr>
          <a:xfrm>
            <a:off x="479425" y="3194001"/>
            <a:ext cx="11233149" cy="461665"/>
          </a:xfrm>
          <a:prstGeom prst="rect">
            <a:avLst/>
          </a:prstGeom>
        </p:spPr>
        <p:txBody>
          <a:bodyPr wrap="square">
            <a:spAutoFit/>
          </a:bodyPr>
          <a:lstStyle/>
          <a:p>
            <a:pPr algn="ctr"/>
            <a:r>
              <a:rPr lang="de-DE" altLang="de-DE" sz="2400" b="0" dirty="0" smtClean="0">
                <a:solidFill>
                  <a:srgbClr val="137C9B"/>
                </a:solidFill>
              </a:rPr>
              <a:t>Wir freuen uns darauf, Sie zu unterstützen! </a:t>
            </a:r>
            <a:endParaRPr lang="de-DE" altLang="de-DE" sz="2400" b="0" dirty="0">
              <a:solidFill>
                <a:srgbClr val="137C9B"/>
              </a:solidFill>
            </a:endParaRPr>
          </a:p>
        </p:txBody>
      </p:sp>
      <p:sp>
        <p:nvSpPr>
          <p:cNvPr id="5" name="Textplatzhalter 3"/>
          <p:cNvSpPr>
            <a:spLocks noGrp="1"/>
          </p:cNvSpPr>
          <p:nvPr>
            <p:ph type="body" sz="half" idx="10" hasCustomPrompt="1"/>
          </p:nvPr>
        </p:nvSpPr>
        <p:spPr>
          <a:xfrm>
            <a:off x="479425" y="4515267"/>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Am Musterplatz 123 | 54321 Musterstadt</a:t>
            </a:r>
          </a:p>
          <a:p>
            <a:pPr algn="ctr">
              <a:defRPr/>
            </a:pPr>
            <a:endParaRPr lang="de-DE" altLang="de-DE" dirty="0" smtClean="0"/>
          </a:p>
        </p:txBody>
      </p:sp>
      <p:sp>
        <p:nvSpPr>
          <p:cNvPr id="6" name="Textplatzhalter 3"/>
          <p:cNvSpPr>
            <a:spLocks noGrp="1"/>
          </p:cNvSpPr>
          <p:nvPr>
            <p:ph type="body" sz="half" idx="11" hasCustomPrompt="1"/>
          </p:nvPr>
        </p:nvSpPr>
        <p:spPr>
          <a:xfrm>
            <a:off x="479425" y="4863199"/>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Tel. 040 543211-123 | Fax 040 543211-123 | Mobil 0172 1234567</a:t>
            </a:r>
          </a:p>
          <a:p>
            <a:pPr algn="ctr">
              <a:defRPr/>
            </a:pPr>
            <a:endParaRPr lang="de-DE" altLang="de-DE" dirty="0" smtClean="0"/>
          </a:p>
        </p:txBody>
      </p:sp>
      <p:sp>
        <p:nvSpPr>
          <p:cNvPr id="9" name="Textplatzhalter 3"/>
          <p:cNvSpPr>
            <a:spLocks noGrp="1"/>
          </p:cNvSpPr>
          <p:nvPr>
            <p:ph type="body" sz="half" idx="12" hasCustomPrompt="1"/>
          </p:nvPr>
        </p:nvSpPr>
        <p:spPr>
          <a:xfrm>
            <a:off x="479425" y="5222634"/>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mustermann@afm-gruppe.de | www.afm-gruppe.de</a:t>
            </a:r>
          </a:p>
          <a:p>
            <a:pPr algn="ctr">
              <a:defRPr/>
            </a:pPr>
            <a:endParaRPr lang="de-DE" altLang="de-DE" dirty="0" smtClean="0"/>
          </a:p>
        </p:txBody>
      </p:sp>
      <p:sp>
        <p:nvSpPr>
          <p:cNvPr id="10" name="Textplatzhalter 3"/>
          <p:cNvSpPr>
            <a:spLocks noGrp="1"/>
          </p:cNvSpPr>
          <p:nvPr>
            <p:ph type="body" sz="half" idx="13" hasCustomPrompt="1"/>
          </p:nvPr>
        </p:nvSpPr>
        <p:spPr>
          <a:xfrm>
            <a:off x="479425" y="4167335"/>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Geschäftsstelle Musterstadt | Manfred Mustermann</a:t>
            </a:r>
          </a:p>
          <a:p>
            <a:pPr algn="ctr">
              <a:defRPr/>
            </a:pPr>
            <a:endParaRPr lang="de-DE" altLang="de-DE" dirty="0" smtClean="0"/>
          </a:p>
        </p:txBody>
      </p:sp>
    </p:spTree>
    <p:extLst>
      <p:ext uri="{BB962C8B-B14F-4D97-AF65-F5344CB8AC3E}">
        <p14:creationId xmlns:p14="http://schemas.microsoft.com/office/powerpoint/2010/main" val="3257004839"/>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37835909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1298" userDrawn="1">
          <p15:clr>
            <a:srgbClr val="FBAE40"/>
          </p15:clr>
        </p15:guide>
        <p15:guide id="2" orient="horz" pos="709">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8" name="Textplatzhalter 3"/>
          <p:cNvSpPr>
            <a:spLocks noGrp="1"/>
          </p:cNvSpPr>
          <p:nvPr>
            <p:ph type="body" sz="half" idx="2" hasCustomPrompt="1"/>
          </p:nvPr>
        </p:nvSpPr>
        <p:spPr>
          <a:xfrm>
            <a:off x="369357" y="2247681"/>
            <a:ext cx="11343218" cy="434996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43171203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190844845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188692648"/>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p15:clr>
            <a:srgbClr val="FBAE40"/>
          </p15:clr>
        </p15:guide>
        <p15:guide id="4" orient="horz" pos="1797"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342900" indent="-342900">
              <a:spcBef>
                <a:spcPts val="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123774556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p15:clr>
            <a:srgbClr val="FBAE40"/>
          </p15:clr>
        </p15:guide>
        <p15:guide id="4" orient="horz" pos="1797"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7" name="Gerade Verbindung 13">
            <a:extLst>
              <a:ext uri="{FF2B5EF4-FFF2-40B4-BE49-F238E27FC236}">
                <a16:creationId xmlns:a16="http://schemas.microsoft.com/office/drawing/2014/main" xmlns="" id="{2AECA3F4-6DCE-1B44-A219-80DC499C6570}"/>
              </a:ext>
            </a:extLst>
          </p:cNvPr>
          <p:cNvCxnSpPr/>
          <p:nvPr/>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cxnSp>
        <p:nvCxnSpPr>
          <p:cNvPr id="3" name="Gerade Verbindung 13">
            <a:extLst>
              <a:ext uri="{FF2B5EF4-FFF2-40B4-BE49-F238E27FC236}">
                <a16:creationId xmlns:a16="http://schemas.microsoft.com/office/drawing/2014/main" xmlns="" id="{2AECA3F4-6DCE-1B44-A219-80DC499C6570}"/>
              </a:ext>
            </a:extLst>
          </p:cNvPr>
          <p:cNvCxnSpPr/>
          <p:nvPr userDrawn="1"/>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942357"/>
      </p:ext>
    </p:extLst>
  </p:cSld>
  <p:clrMap bg1="lt1" tx1="dk1" bg2="lt2" tx2="dk2" accent1="accent1" accent2="accent2" accent3="accent3" accent4="accent4" accent5="accent5" accent6="accent6" hlink="hlink" folHlink="folHlink"/>
  <p:sldLayoutIdLst>
    <p:sldLayoutId id="2147483764" r:id="rId1"/>
    <p:sldLayoutId id="2147483768" r:id="rId2"/>
    <p:sldLayoutId id="2147483767" r:id="rId3"/>
    <p:sldLayoutId id="2147483705" r:id="rId4"/>
    <p:sldLayoutId id="2147483778" r:id="rId5"/>
    <p:sldLayoutId id="2147483765" r:id="rId6"/>
    <p:sldLayoutId id="2147483766" r:id="rId7"/>
    <p:sldLayoutId id="2147483785" r:id="rId8"/>
    <p:sldLayoutId id="2147483786" r:id="rId9"/>
    <p:sldLayoutId id="2147483691" r:id="rId10"/>
    <p:sldLayoutId id="2147483813" r:id="rId11"/>
    <p:sldLayoutId id="2147483787" r:id="rId12"/>
    <p:sldLayoutId id="2147483788" r:id="rId13"/>
    <p:sldLayoutId id="2147483702" r:id="rId14"/>
    <p:sldLayoutId id="2147483811" r:id="rId15"/>
    <p:sldLayoutId id="2147483812" r:id="rId16"/>
    <p:sldLayoutId id="2147483700" r:id="rId17"/>
    <p:sldLayoutId id="2147483784" r:id="rId18"/>
    <p:sldLayoutId id="2147483815" r:id="rId19"/>
    <p:sldLayoutId id="2147483692" r:id="rId20"/>
    <p:sldLayoutId id="2147483695" r:id="rId21"/>
    <p:sldLayoutId id="2147483697" r:id="rId22"/>
    <p:sldLayoutId id="2147483791" r:id="rId23"/>
    <p:sldLayoutId id="2147483792" r:id="rId24"/>
    <p:sldLayoutId id="2147483793" r:id="rId25"/>
    <p:sldLayoutId id="2147483794" r:id="rId26"/>
    <p:sldLayoutId id="2147483795" r:id="rId27"/>
    <p:sldLayoutId id="2147483796" r:id="rId28"/>
    <p:sldLayoutId id="2147483797" r:id="rId29"/>
    <p:sldLayoutId id="2147483798" r:id="rId30"/>
    <p:sldLayoutId id="2147483799" r:id="rId31"/>
    <p:sldLayoutId id="2147483800" r:id="rId32"/>
    <p:sldLayoutId id="2147483814" r:id="rId33"/>
    <p:sldLayoutId id="2147483801" r:id="rId34"/>
    <p:sldLayoutId id="2147483802" r:id="rId35"/>
    <p:sldLayoutId id="2147483803" r:id="rId36"/>
    <p:sldLayoutId id="2147483804" r:id="rId37"/>
    <p:sldLayoutId id="2147483805" r:id="rId38"/>
    <p:sldLayoutId id="2147483806" r:id="rId39"/>
    <p:sldLayoutId id="2147483807" r:id="rId40"/>
    <p:sldLayoutId id="2147483816" r:id="rId41"/>
    <p:sldLayoutId id="2147483808" r:id="rId42"/>
    <p:sldLayoutId id="2147483809" r:id="rId43"/>
    <p:sldLayoutId id="2147483810" r:id="rId44"/>
    <p:sldLayoutId id="2147483790" r:id="rId45"/>
    <p:sldLayoutId id="2147483783" r:id="rId46"/>
    <p:sldLayoutId id="2147483818" r:id="rId47"/>
  </p:sldLayoutIdLs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2400" b="1" kern="1200">
          <a:solidFill>
            <a:srgbClr val="1D2D4B"/>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7378">
          <p15:clr>
            <a:srgbClr val="F26B43"/>
          </p15:clr>
        </p15:guide>
        <p15:guide id="2" pos="302">
          <p15:clr>
            <a:srgbClr val="F26B43"/>
          </p15:clr>
        </p15:guide>
        <p15:guide id="3" orient="horz" pos="709">
          <p15:clr>
            <a:srgbClr val="F26B43"/>
          </p15:clr>
        </p15:guide>
        <p15:guide id="4" orient="horz" pos="4156">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51680" y="145120"/>
            <a:ext cx="9012862" cy="1325563"/>
          </a:xfrm>
        </p:spPr>
        <p:txBody>
          <a:bodyPr/>
          <a:lstStyle/>
          <a:p>
            <a:r>
              <a:rPr lang="de-DE" dirty="0" smtClean="0"/>
              <a:t> </a:t>
            </a:r>
            <a:endParaRPr lang="de-DE" dirty="0"/>
          </a:p>
        </p:txBody>
      </p:sp>
      <p:sp>
        <p:nvSpPr>
          <p:cNvPr id="3" name="Textfeld 2"/>
          <p:cNvSpPr txBox="1"/>
          <p:nvPr/>
        </p:nvSpPr>
        <p:spPr>
          <a:xfrm>
            <a:off x="112541" y="1856935"/>
            <a:ext cx="11282290" cy="2985433"/>
          </a:xfrm>
          <a:prstGeom prst="rect">
            <a:avLst/>
          </a:prstGeom>
          <a:noFill/>
        </p:spPr>
        <p:txBody>
          <a:bodyPr wrap="square" rtlCol="0">
            <a:spAutoFit/>
          </a:bodyPr>
          <a:lstStyle/>
          <a:p>
            <a:r>
              <a:rPr lang="de-DE" sz="5400" dirty="0" smtClean="0">
                <a:solidFill>
                  <a:srgbClr val="1D2D4B"/>
                </a:solidFill>
              </a:rPr>
              <a:t>Krankenzusatzschutz für </a:t>
            </a:r>
            <a:r>
              <a:rPr lang="de-DE" sz="5400" dirty="0" smtClean="0">
                <a:solidFill>
                  <a:srgbClr val="1D2D4B"/>
                </a:solidFill>
              </a:rPr>
              <a:t>Sehhilfen und Früherkennung</a:t>
            </a:r>
            <a:endParaRPr lang="de-DE" sz="5400" dirty="0" smtClean="0">
              <a:solidFill>
                <a:srgbClr val="1D2D4B"/>
              </a:solidFill>
            </a:endParaRPr>
          </a:p>
          <a:p>
            <a:endParaRPr lang="de-DE" sz="4400" dirty="0">
              <a:solidFill>
                <a:srgbClr val="1D2D4B"/>
              </a:solidFill>
            </a:endParaRPr>
          </a:p>
          <a:p>
            <a:r>
              <a:rPr lang="de-DE" sz="3600" dirty="0" smtClean="0">
                <a:solidFill>
                  <a:srgbClr val="1D2D4B"/>
                </a:solidFill>
              </a:rPr>
              <a:t> </a:t>
            </a:r>
            <a:endParaRPr lang="de-DE" sz="3600" dirty="0">
              <a:solidFill>
                <a:srgbClr val="1D2D4B"/>
              </a:solidFill>
            </a:endParaRPr>
          </a:p>
        </p:txBody>
      </p:sp>
    </p:spTree>
    <p:extLst>
      <p:ext uri="{BB962C8B-B14F-4D97-AF65-F5344CB8AC3E}">
        <p14:creationId xmlns:p14="http://schemas.microsoft.com/office/powerpoint/2010/main" val="344856080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a:t>
            </a:fld>
            <a:endParaRPr lang="de-DE"/>
          </a:p>
        </p:txBody>
      </p:sp>
      <p:sp>
        <p:nvSpPr>
          <p:cNvPr id="3" name="Textplatzhalter 2"/>
          <p:cNvSpPr>
            <a:spLocks noGrp="1"/>
          </p:cNvSpPr>
          <p:nvPr>
            <p:ph type="body" sz="half" idx="2"/>
          </p:nvPr>
        </p:nvSpPr>
        <p:spPr/>
        <p:txBody>
          <a:bodyPr/>
          <a:lstStyle/>
          <a:p>
            <a:r>
              <a:rPr lang="de-DE" dirty="0" smtClean="0"/>
              <a:t>Kurzsichtig oder Weisichtig? Egal, ob seit der Jugend oder erst im Alter: Eine Fehlsichtigkeit muss durch eine Sehhilfe ausgeglichen werden. Dabei verändert sich diese im zunehmenden Alter häufig noch. Das bedeutet, dass die Brille, die vor zwei Jahren angeschafft wurde, bei einer Veränderung der Sehschwäche ersetzt werden muss.</a:t>
            </a:r>
          </a:p>
          <a:p>
            <a:endParaRPr lang="de-DE" dirty="0"/>
          </a:p>
          <a:p>
            <a:r>
              <a:rPr lang="de-DE" dirty="0" smtClean="0"/>
              <a:t>Die gesetzliche Krankenkasse übernimmt Sehhilfen für Erwachsene nicht. </a:t>
            </a:r>
          </a:p>
          <a:p>
            <a:endParaRPr lang="de-DE" dirty="0"/>
          </a:p>
          <a:p>
            <a:r>
              <a:rPr lang="de-DE" dirty="0" smtClean="0"/>
              <a:t>Regelmäßig Vorsorge-Untersuchungen helfen Frauen und Männer, ihre Gesundheit optimal zu schützen. Die gesetzliche Krankenkasse übernehmen die Kosten hierfür nur in engen Altersgrenzen und in stark begrenztem </a:t>
            </a:r>
            <a:r>
              <a:rPr lang="de-DE" dirty="0" err="1" smtClean="0"/>
              <a:t>diagnotischen</a:t>
            </a:r>
            <a:r>
              <a:rPr lang="de-DE" dirty="0" smtClean="0"/>
              <a:t> Umfang.</a:t>
            </a:r>
          </a:p>
          <a:p>
            <a:endParaRPr lang="de-DE" dirty="0"/>
          </a:p>
          <a:p>
            <a:r>
              <a:rPr lang="de-DE" dirty="0" smtClean="0"/>
              <a:t> </a:t>
            </a:r>
            <a:endParaRPr lang="de-DE" dirty="0"/>
          </a:p>
        </p:txBody>
      </p:sp>
      <p:sp>
        <p:nvSpPr>
          <p:cNvPr id="5" name="Titel 1"/>
          <p:cNvSpPr>
            <a:spLocks noGrp="1"/>
          </p:cNvSpPr>
          <p:nvPr>
            <p:ph type="title"/>
          </p:nvPr>
        </p:nvSpPr>
        <p:spPr/>
        <p:txBody>
          <a:bodyPr/>
          <a:lstStyle/>
          <a:p>
            <a:r>
              <a:rPr lang="de-DE" dirty="0" smtClean="0"/>
              <a:t>Sehhilfen &amp; Früherkennung</a:t>
            </a:r>
            <a:endParaRPr lang="de-DE" dirty="0"/>
          </a:p>
        </p:txBody>
      </p:sp>
    </p:spTree>
    <p:extLst>
      <p:ext uri="{BB962C8B-B14F-4D97-AF65-F5344CB8AC3E}">
        <p14:creationId xmlns:p14="http://schemas.microsoft.com/office/powerpoint/2010/main" val="38389196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a:t>
            </a:fld>
            <a:endParaRPr lang="de-DE"/>
          </a:p>
        </p:txBody>
      </p:sp>
      <p:sp>
        <p:nvSpPr>
          <p:cNvPr id="3" name="Textplatzhalter 2"/>
          <p:cNvSpPr>
            <a:spLocks noGrp="1"/>
          </p:cNvSpPr>
          <p:nvPr>
            <p:ph type="body" sz="half" idx="2"/>
          </p:nvPr>
        </p:nvSpPr>
        <p:spPr/>
        <p:txBody>
          <a:bodyPr/>
          <a:lstStyle/>
          <a:p>
            <a:r>
              <a:rPr lang="de-DE" dirty="0" smtClean="0"/>
              <a:t>Die Leistungen:</a:t>
            </a:r>
          </a:p>
          <a:p>
            <a:endParaRPr lang="de-DE" dirty="0"/>
          </a:p>
          <a:p>
            <a:pPr marL="342900" indent="-342900">
              <a:buFont typeface="Arial" panose="020B0604020202020204" pitchFamily="34" charset="0"/>
              <a:buChar char="•"/>
            </a:pPr>
            <a:r>
              <a:rPr lang="de-DE" dirty="0" smtClean="0"/>
              <a:t>Sofortschutz ohne Wartezeiten</a:t>
            </a:r>
          </a:p>
          <a:p>
            <a:pPr marL="342900" indent="-342900">
              <a:buFont typeface="Arial" panose="020B0604020202020204" pitchFamily="34" charset="0"/>
              <a:buChar char="•"/>
            </a:pPr>
            <a:r>
              <a:rPr lang="de-DE" dirty="0" smtClean="0"/>
              <a:t>80 % Kostenerstattung für Brillen und Kontaktlinsen regelmäßig alle zwei Jahre (unabhängig von einer Veränderung der Fehlsichtigkeit) bis max. 400 €</a:t>
            </a:r>
          </a:p>
          <a:p>
            <a:pPr marL="342900" indent="-342900">
              <a:buFont typeface="Arial" panose="020B0604020202020204" pitchFamily="34" charset="0"/>
              <a:buChar char="•"/>
            </a:pPr>
            <a:r>
              <a:rPr lang="de-DE" dirty="0" smtClean="0"/>
              <a:t>Auch </a:t>
            </a:r>
            <a:r>
              <a:rPr lang="de-DE" dirty="0"/>
              <a:t>S</a:t>
            </a:r>
            <a:r>
              <a:rPr lang="de-DE" dirty="0" smtClean="0"/>
              <a:t>onnenbrillen mit Sehschärfe werden erstattet</a:t>
            </a:r>
          </a:p>
          <a:p>
            <a:pPr marL="342900" indent="-342900">
              <a:buFont typeface="Arial" panose="020B0604020202020204" pitchFamily="34" charset="0"/>
              <a:buChar char="•"/>
            </a:pPr>
            <a:r>
              <a:rPr lang="de-DE" dirty="0" smtClean="0"/>
              <a:t>Vorsorge-Untersuchungen im Rahmen von IGEL*-Leistungen bis 500 € Jahr (frei wählbar)</a:t>
            </a:r>
          </a:p>
          <a:p>
            <a:pPr marL="342900" indent="-342900">
              <a:buFont typeface="Arial" panose="020B0604020202020204" pitchFamily="34" charset="0"/>
              <a:buChar char="•"/>
            </a:pPr>
            <a:r>
              <a:rPr lang="de-DE" dirty="0" smtClean="0"/>
              <a:t>Schutzimpfungen</a:t>
            </a:r>
          </a:p>
          <a:p>
            <a:pPr marL="342900" indent="-342900">
              <a:buFont typeface="Arial" panose="020B0604020202020204" pitchFamily="34" charset="0"/>
              <a:buChar char="•"/>
            </a:pPr>
            <a:r>
              <a:rPr lang="de-DE" dirty="0" err="1" smtClean="0"/>
              <a:t>Lasik</a:t>
            </a:r>
            <a:r>
              <a:rPr lang="de-DE" dirty="0" smtClean="0"/>
              <a:t>-OP bis 1.500 € in der gesamten Vertragslaufzeit (im 1. Jahr max. 200 €, </a:t>
            </a:r>
            <a:br>
              <a:rPr lang="de-DE" dirty="0" smtClean="0"/>
            </a:br>
            <a:r>
              <a:rPr lang="de-DE" dirty="0" smtClean="0"/>
              <a:t>im 2. Jahr max. 500 €)</a:t>
            </a:r>
          </a:p>
          <a:p>
            <a:pPr marL="342900" indent="-342900">
              <a:buFont typeface="Arial" panose="020B0604020202020204" pitchFamily="34" charset="0"/>
              <a:buChar char="•"/>
            </a:pPr>
            <a:endParaRPr lang="de-DE" dirty="0"/>
          </a:p>
          <a:p>
            <a:r>
              <a:rPr lang="de-DE" dirty="0" smtClean="0"/>
              <a:t>* Individuelle Gesundheitsleistungen beim Arzt</a:t>
            </a:r>
            <a:endParaRPr lang="de-DE" dirty="0"/>
          </a:p>
        </p:txBody>
      </p:sp>
      <p:sp>
        <p:nvSpPr>
          <p:cNvPr id="6" name="Titel 1"/>
          <p:cNvSpPr txBox="1">
            <a:spLocks/>
          </p:cNvSpPr>
          <p:nvPr/>
        </p:nvSpPr>
        <p:spPr>
          <a:xfrm>
            <a:off x="430651" y="475495"/>
            <a:ext cx="1031420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b="0" kern="1200" cap="all" baseline="0">
                <a:solidFill>
                  <a:srgbClr val="1D2D4B"/>
                </a:solidFill>
                <a:latin typeface="Arial" panose="020B0604020202020204" pitchFamily="34" charset="0"/>
                <a:ea typeface="+mj-ea"/>
                <a:cs typeface="Arial" panose="020B0604020202020204" pitchFamily="34" charset="0"/>
              </a:defRPr>
            </a:lvl1pPr>
          </a:lstStyle>
          <a:p>
            <a:r>
              <a:rPr lang="de-DE" dirty="0" smtClean="0"/>
              <a:t>Unsere </a:t>
            </a:r>
            <a:r>
              <a:rPr lang="de-DE" dirty="0" err="1" smtClean="0"/>
              <a:t>EmPfehlung</a:t>
            </a:r>
            <a:r>
              <a:rPr lang="de-DE" dirty="0" smtClean="0"/>
              <a:t>: Vorsorge Privat</a:t>
            </a:r>
            <a:endParaRPr lang="de-DE" dirty="0"/>
          </a:p>
        </p:txBody>
      </p:sp>
      <p:pic>
        <p:nvPicPr>
          <p:cNvPr id="8" name="Grafik 7"/>
          <p:cNvPicPr>
            <a:picLocks noChangeAspect="1"/>
          </p:cNvPicPr>
          <p:nvPr/>
        </p:nvPicPr>
        <p:blipFill>
          <a:blip r:embed="rId2"/>
          <a:stretch>
            <a:fillRect/>
          </a:stretch>
        </p:blipFill>
        <p:spPr>
          <a:xfrm>
            <a:off x="7237413" y="819189"/>
            <a:ext cx="1171575" cy="638175"/>
          </a:xfrm>
          <a:prstGeom prst="rect">
            <a:avLst/>
          </a:prstGeom>
        </p:spPr>
      </p:pic>
    </p:spTree>
    <p:extLst>
      <p:ext uri="{BB962C8B-B14F-4D97-AF65-F5344CB8AC3E}">
        <p14:creationId xmlns:p14="http://schemas.microsoft.com/office/powerpoint/2010/main" val="15192888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a:t>
            </a:fld>
            <a:endParaRPr lang="de-DE"/>
          </a:p>
        </p:txBody>
      </p:sp>
      <p:sp>
        <p:nvSpPr>
          <p:cNvPr id="3" name="Textplatzhalter 2"/>
          <p:cNvSpPr>
            <a:spLocks noGrp="1"/>
          </p:cNvSpPr>
          <p:nvPr>
            <p:ph type="body" sz="half" idx="2"/>
          </p:nvPr>
        </p:nvSpPr>
        <p:spPr/>
        <p:txBody>
          <a:bodyPr/>
          <a:lstStyle/>
          <a:p>
            <a:endParaRPr lang="de-DE" dirty="0"/>
          </a:p>
          <a:p>
            <a:endParaRPr lang="de-DE" dirty="0"/>
          </a:p>
        </p:txBody>
      </p:sp>
      <p:sp>
        <p:nvSpPr>
          <p:cNvPr id="5" name="Titel 1"/>
          <p:cNvSpPr txBox="1">
            <a:spLocks noGrp="1"/>
          </p:cNvSpPr>
          <p:nvPr>
            <p:ph type="title"/>
          </p:nvPr>
        </p:nvSpPr>
        <p:spPr>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b="0" kern="1200" cap="all" baseline="0">
                <a:solidFill>
                  <a:srgbClr val="1D2D4B"/>
                </a:solidFill>
                <a:latin typeface="Arial" panose="020B0604020202020204" pitchFamily="34" charset="0"/>
                <a:ea typeface="+mj-ea"/>
                <a:cs typeface="Arial" panose="020B0604020202020204" pitchFamily="34" charset="0"/>
              </a:defRPr>
            </a:lvl1pPr>
          </a:lstStyle>
          <a:p>
            <a:pPr lvl="0">
              <a:spcBef>
                <a:spcPts val="1000"/>
              </a:spcBef>
            </a:pPr>
            <a:r>
              <a:rPr lang="de-DE" dirty="0" smtClean="0"/>
              <a:t>Vorsorge Privat</a:t>
            </a:r>
            <a:r>
              <a:rPr lang="de-DE" sz="2000" cap="none" dirty="0">
                <a:ea typeface="+mn-ea"/>
              </a:rPr>
              <a:t> </a:t>
            </a:r>
            <a:r>
              <a:rPr lang="de-DE" sz="2000" cap="none" dirty="0" smtClean="0">
                <a:ea typeface="+mn-ea"/>
              </a:rPr>
              <a:t>- </a:t>
            </a:r>
            <a:r>
              <a:rPr lang="de-DE" cap="none" dirty="0">
                <a:ea typeface="+mn-ea"/>
              </a:rPr>
              <a:t>S</a:t>
            </a:r>
            <a:r>
              <a:rPr lang="de-DE" cap="none" dirty="0" smtClean="0">
                <a:ea typeface="+mn-ea"/>
              </a:rPr>
              <a:t>o </a:t>
            </a:r>
            <a:r>
              <a:rPr lang="de-DE" cap="none" dirty="0">
                <a:ea typeface="+mn-ea"/>
              </a:rPr>
              <a:t>rechnet sich das für Sie: </a:t>
            </a:r>
            <a:br>
              <a:rPr lang="de-DE" cap="none" dirty="0">
                <a:ea typeface="+mn-ea"/>
              </a:rPr>
            </a:br>
            <a:endParaRPr lang="de-DE" dirty="0"/>
          </a:p>
        </p:txBody>
      </p:sp>
      <p:pic>
        <p:nvPicPr>
          <p:cNvPr id="6" name="Grafik 5"/>
          <p:cNvPicPr>
            <a:picLocks noChangeAspect="1"/>
          </p:cNvPicPr>
          <p:nvPr/>
        </p:nvPicPr>
        <p:blipFill>
          <a:blip r:embed="rId2"/>
          <a:stretch>
            <a:fillRect/>
          </a:stretch>
        </p:blipFill>
        <p:spPr>
          <a:xfrm>
            <a:off x="577730" y="1681427"/>
            <a:ext cx="6877050" cy="4772025"/>
          </a:xfrm>
          <a:prstGeom prst="rect">
            <a:avLst/>
          </a:prstGeom>
        </p:spPr>
      </p:pic>
      <p:sp>
        <p:nvSpPr>
          <p:cNvPr id="7" name="Pfeil nach links 6"/>
          <p:cNvSpPr/>
          <p:nvPr/>
        </p:nvSpPr>
        <p:spPr>
          <a:xfrm>
            <a:off x="7862277" y="6195544"/>
            <a:ext cx="1586523" cy="257908"/>
          </a:xfrm>
          <a:prstGeom prst="lef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9975263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a:t>
            </a:fld>
            <a:endParaRPr lang="de-DE"/>
          </a:p>
        </p:txBody>
      </p:sp>
      <p:sp>
        <p:nvSpPr>
          <p:cNvPr id="3" name="Textplatzhalter 2"/>
          <p:cNvSpPr>
            <a:spLocks noGrp="1"/>
          </p:cNvSpPr>
          <p:nvPr>
            <p:ph type="body" sz="half" idx="2"/>
          </p:nvPr>
        </p:nvSpPr>
        <p:spPr/>
        <p:txBody>
          <a:bodyPr/>
          <a:lstStyle/>
          <a:p>
            <a:r>
              <a:rPr lang="de-DE" dirty="0" smtClean="0"/>
              <a:t>Für </a:t>
            </a:r>
            <a:r>
              <a:rPr lang="de-DE" dirty="0" smtClean="0">
                <a:solidFill>
                  <a:srgbClr val="00B050"/>
                </a:solidFill>
              </a:rPr>
              <a:t>0,78 € </a:t>
            </a:r>
            <a:r>
              <a:rPr lang="de-DE" dirty="0" smtClean="0"/>
              <a:t>Nettoaufwand erhalten Sie folgende Leistungen:</a:t>
            </a:r>
          </a:p>
          <a:p>
            <a:endParaRPr lang="de-DE" dirty="0"/>
          </a:p>
          <a:p>
            <a:pPr marL="342900" indent="-342900">
              <a:buFont typeface="Arial" panose="020B0604020202020204" pitchFamily="34" charset="0"/>
              <a:buChar char="•"/>
            </a:pPr>
            <a:r>
              <a:rPr lang="de-DE" dirty="0" smtClean="0"/>
              <a:t>Vorsorgeuntersuchungen bis zu 500 € pro Kalenderjahr (</a:t>
            </a:r>
            <a:r>
              <a:rPr lang="de-DE" dirty="0"/>
              <a:t>im 1. Jahr max. 200 €, </a:t>
            </a:r>
            <a:br>
              <a:rPr lang="de-DE" dirty="0"/>
            </a:br>
            <a:endParaRPr lang="de-DE" dirty="0" smtClean="0"/>
          </a:p>
          <a:p>
            <a:pPr marL="342900" indent="-342900">
              <a:buFont typeface="Arial" panose="020B0604020202020204" pitchFamily="34" charset="0"/>
              <a:buChar char="•"/>
            </a:pPr>
            <a:r>
              <a:rPr lang="de-DE" dirty="0" smtClean="0"/>
              <a:t>Schutzimpfungen</a:t>
            </a:r>
          </a:p>
          <a:p>
            <a:pPr marL="342900" indent="-342900">
              <a:buFont typeface="Arial" panose="020B0604020202020204" pitchFamily="34" charset="0"/>
              <a:buChar char="•"/>
            </a:pPr>
            <a:r>
              <a:rPr lang="de-DE" dirty="0" smtClean="0"/>
              <a:t>Hörhilfen zu 80% bis zu 800 € in fünf Kalenderjahren</a:t>
            </a:r>
            <a:endParaRPr lang="de-DE" dirty="0"/>
          </a:p>
        </p:txBody>
      </p:sp>
      <p:sp>
        <p:nvSpPr>
          <p:cNvPr id="5" name="Titel 1"/>
          <p:cNvSpPr txBox="1">
            <a:spLocks noGrp="1"/>
          </p:cNvSpPr>
          <p:nvPr>
            <p:ph type="title"/>
          </p:nvPr>
        </p:nvSpPr>
        <p:spPr>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b="0" kern="1200" cap="all" baseline="0">
                <a:solidFill>
                  <a:srgbClr val="1D2D4B"/>
                </a:solidFill>
                <a:latin typeface="Arial" panose="020B0604020202020204" pitchFamily="34" charset="0"/>
                <a:ea typeface="+mj-ea"/>
                <a:cs typeface="Arial" panose="020B0604020202020204" pitchFamily="34" charset="0"/>
              </a:defRPr>
            </a:lvl1pPr>
          </a:lstStyle>
          <a:p>
            <a:r>
              <a:rPr lang="de-DE" dirty="0" smtClean="0"/>
              <a:t>Unsere </a:t>
            </a:r>
            <a:r>
              <a:rPr lang="de-DE" dirty="0" err="1" smtClean="0"/>
              <a:t>EmPfehlung</a:t>
            </a:r>
            <a:r>
              <a:rPr lang="de-DE" dirty="0" smtClean="0"/>
              <a:t>: Vorsorge Privat</a:t>
            </a:r>
            <a:endParaRPr lang="de-DE" dirty="0"/>
          </a:p>
        </p:txBody>
      </p:sp>
      <p:pic>
        <p:nvPicPr>
          <p:cNvPr id="6" name="Grafik 5"/>
          <p:cNvPicPr>
            <a:picLocks noChangeAspect="1"/>
          </p:cNvPicPr>
          <p:nvPr/>
        </p:nvPicPr>
        <p:blipFill>
          <a:blip r:embed="rId2"/>
          <a:stretch>
            <a:fillRect/>
          </a:stretch>
        </p:blipFill>
        <p:spPr>
          <a:xfrm>
            <a:off x="7198857" y="712916"/>
            <a:ext cx="1170533" cy="640135"/>
          </a:xfrm>
          <a:prstGeom prst="rect">
            <a:avLst/>
          </a:prstGeom>
        </p:spPr>
      </p:pic>
      <p:sp>
        <p:nvSpPr>
          <p:cNvPr id="9" name="Rechteck 8"/>
          <p:cNvSpPr/>
          <p:nvPr/>
        </p:nvSpPr>
        <p:spPr>
          <a:xfrm>
            <a:off x="719016" y="2926082"/>
            <a:ext cx="6096000" cy="369332"/>
          </a:xfrm>
          <a:prstGeom prst="rect">
            <a:avLst/>
          </a:prstGeom>
        </p:spPr>
        <p:txBody>
          <a:bodyPr>
            <a:spAutoFit/>
          </a:bodyPr>
          <a:lstStyle/>
          <a:p>
            <a:pPr lvl="0">
              <a:lnSpc>
                <a:spcPct val="90000"/>
              </a:lnSpc>
              <a:spcBef>
                <a:spcPts val="1000"/>
              </a:spcBef>
            </a:pPr>
            <a:r>
              <a:rPr lang="de-DE" sz="2000" dirty="0" smtClean="0">
                <a:solidFill>
                  <a:srgbClr val="1D2D4B"/>
                </a:solidFill>
                <a:latin typeface="Arial" panose="020B0604020202020204" pitchFamily="34" charset="0"/>
                <a:cs typeface="Arial" panose="020B0604020202020204" pitchFamily="34" charset="0"/>
              </a:rPr>
              <a:t>im </a:t>
            </a:r>
            <a:r>
              <a:rPr lang="de-DE" sz="2000" dirty="0">
                <a:solidFill>
                  <a:srgbClr val="1D2D4B"/>
                </a:solidFill>
                <a:latin typeface="Arial" panose="020B0604020202020204" pitchFamily="34" charset="0"/>
                <a:cs typeface="Arial" panose="020B0604020202020204" pitchFamily="34" charset="0"/>
              </a:rPr>
              <a:t>2. Jahr max. 500 €)</a:t>
            </a:r>
          </a:p>
        </p:txBody>
      </p:sp>
    </p:spTree>
    <p:extLst>
      <p:ext uri="{BB962C8B-B14F-4D97-AF65-F5344CB8AC3E}">
        <p14:creationId xmlns:p14="http://schemas.microsoft.com/office/powerpoint/2010/main" val="70416875"/>
      </p:ext>
    </p:extLst>
  </p:cSld>
  <p:clrMapOvr>
    <a:masterClrMapping/>
  </p:clrMapOvr>
</p:sld>
</file>

<file path=ppt/theme/theme1.xml><?xml version="1.0" encoding="utf-8"?>
<a:theme xmlns:a="http://schemas.openxmlformats.org/drawingml/2006/main" name="Design_afm">
  <a:themeElements>
    <a:clrScheme name="afm-Farbwelt">
      <a:dk1>
        <a:srgbClr val="000000"/>
      </a:dk1>
      <a:lt1>
        <a:sysClr val="window" lastClr="FFFFFF"/>
      </a:lt1>
      <a:dk2>
        <a:srgbClr val="1D2D4B"/>
      </a:dk2>
      <a:lt2>
        <a:srgbClr val="D6D6D6"/>
      </a:lt2>
      <a:accent1>
        <a:srgbClr val="137C9B"/>
      </a:accent1>
      <a:accent2>
        <a:srgbClr val="5F99AF"/>
      </a:accent2>
      <a:accent3>
        <a:srgbClr val="5C87AA"/>
      </a:accent3>
      <a:accent4>
        <a:srgbClr val="AAA295"/>
      </a:accent4>
      <a:accent5>
        <a:srgbClr val="777777"/>
      </a:accent5>
      <a:accent6>
        <a:srgbClr val="C60000"/>
      </a:accent6>
      <a:hlink>
        <a:srgbClr val="137C9B"/>
      </a:hlink>
      <a:folHlink>
        <a:srgbClr val="5F99AF"/>
      </a:folHlink>
    </a:clrScheme>
    <a:fontScheme name="Standard_af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äsentation1" id="{E938EC84-8C49-4573-9A81-6CF8FBD39457}" vid="{7F47FEB2-A553-4A68-8DC8-2A2258395FF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blank</Template>
  <TotalTime>0</TotalTime>
  <Words>237</Words>
  <Application>Microsoft Office PowerPoint</Application>
  <PresentationFormat>Breitbild</PresentationFormat>
  <Paragraphs>35</Paragraphs>
  <Slides>5</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5</vt:i4>
      </vt:variant>
    </vt:vector>
  </HeadingPairs>
  <TitlesOfParts>
    <vt:vector size="10" baseType="lpstr">
      <vt:lpstr>Arial</vt:lpstr>
      <vt:lpstr>Calibri</vt:lpstr>
      <vt:lpstr>Symbol</vt:lpstr>
      <vt:lpstr>Wingdings</vt:lpstr>
      <vt:lpstr>Design_afm</vt:lpstr>
      <vt:lpstr> </vt:lpstr>
      <vt:lpstr>Sehhilfen &amp; Früherkennung</vt:lpstr>
      <vt:lpstr>PowerPoint-Präsentation</vt:lpstr>
      <vt:lpstr>Vorsorge Privat - So rechnet sich das für Sie:  </vt:lpstr>
      <vt:lpstr>Unsere EmPfehlung: Vorsorge Privat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Beispiel aus unserer leistungsfall-begleitung | brustkrebs kfm. Angestellte | mit 46 erkrankt</dc:title>
  <dc:creator>Jan-Luca Kriebel</dc:creator>
  <cp:lastModifiedBy>Britta Harden</cp:lastModifiedBy>
  <cp:revision>135</cp:revision>
  <cp:lastPrinted>2020-02-18T10:04:02Z</cp:lastPrinted>
  <dcterms:created xsi:type="dcterms:W3CDTF">2020-01-30T08:12:46Z</dcterms:created>
  <dcterms:modified xsi:type="dcterms:W3CDTF">2020-03-26T10:26:30Z</dcterms:modified>
</cp:coreProperties>
</file>