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351" r:id="rId4"/>
    <p:sldId id="354" r:id="rId5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D6D6D6"/>
    <a:srgbClr val="D0CECE"/>
    <a:srgbClr val="C60000"/>
    <a:srgbClr val="AAA295"/>
    <a:srgbClr val="5C87AA"/>
    <a:srgbClr val="137C9B"/>
    <a:srgbClr val="FF3399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870" autoAdjust="0"/>
  </p:normalViewPr>
  <p:slideViewPr>
    <p:cSldViewPr snapToGrid="0" showGuides="1">
      <p:cViewPr varScale="1">
        <p:scale>
          <a:sx n="112" d="100"/>
          <a:sy n="112" d="100"/>
        </p:scale>
        <p:origin x="354" y="102"/>
      </p:cViewPr>
      <p:guideLst>
        <p:guide orient="horz" pos="4315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7074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25.03.2020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25.03.2020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756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467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 userDrawn="1">
          <p15:clr>
            <a:srgbClr val="FBAE40"/>
          </p15:clr>
        </p15:guide>
        <p15:guide id="12" orient="horz" pos="411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9092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638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397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4842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50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8899" y="17222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832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374444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370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4" orient="horz" pos="709" userDrawn="1">
          <p15:clr>
            <a:srgbClr val="FBAE40"/>
          </p15:clr>
        </p15:guide>
        <p15:guide id="6" orient="horz" pos="1298" userDrawn="1">
          <p15:clr>
            <a:srgbClr val="FBAE40"/>
          </p15:clr>
        </p15:guide>
        <p15:guide id="10" orient="horz" pos="116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774582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Diagramme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Diagramme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518488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_Unter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Bild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98486"/>
            <a:ext cx="12192000" cy="39568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366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  <p15:guide id="6" orient="horz" pos="129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7328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848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882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8768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94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431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29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0" r:id="rId2"/>
    <p:sldLayoutId id="2147483697" r:id="rId3"/>
    <p:sldLayoutId id="2147483662" r:id="rId4"/>
    <p:sldLayoutId id="2147483686" r:id="rId5"/>
    <p:sldLayoutId id="2147483684" r:id="rId6"/>
    <p:sldLayoutId id="2147483678" r:id="rId7"/>
    <p:sldLayoutId id="2147483685" r:id="rId8"/>
    <p:sldLayoutId id="2147483689" r:id="rId9"/>
    <p:sldLayoutId id="2147483679" r:id="rId10"/>
    <p:sldLayoutId id="2147483681" r:id="rId11"/>
    <p:sldLayoutId id="2147483680" r:id="rId12"/>
    <p:sldLayoutId id="2147483690" r:id="rId13"/>
    <p:sldLayoutId id="2147483682" r:id="rId14"/>
    <p:sldLayoutId id="2147483691" r:id="rId15"/>
    <p:sldLayoutId id="2147483687" r:id="rId16"/>
    <p:sldLayoutId id="2147483688" r:id="rId17"/>
    <p:sldLayoutId id="2147483692" r:id="rId18"/>
    <p:sldLayoutId id="2147483693" r:id="rId19"/>
    <p:sldLayoutId id="2147483696" r:id="rId20"/>
    <p:sldLayoutId id="2147483695" r:id="rId21"/>
    <p:sldLayoutId id="2147483694" r:id="rId2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3" pos="302">
          <p15:clr>
            <a:srgbClr val="F26B43"/>
          </p15:clr>
        </p15:guide>
        <p15:guide id="25" orient="horz" pos="709">
          <p15:clr>
            <a:srgbClr val="F26B43"/>
          </p15:clr>
        </p15:guide>
        <p15:guide id="27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364220" y="370204"/>
            <a:ext cx="10314206" cy="981356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64220" y="3203204"/>
            <a:ext cx="648126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rgbClr val="1D2D4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4000" b="1" dirty="0" err="1"/>
              <a:t>a</a:t>
            </a:r>
            <a:r>
              <a:rPr lang="de-DE" sz="4000" b="1" dirty="0" err="1" smtClean="0"/>
              <a:t>fm</a:t>
            </a:r>
            <a:r>
              <a:rPr lang="de-DE" sz="4000" b="1" dirty="0" smtClean="0"/>
              <a:t> Ergänzungsschutz für Verdienstausfall</a:t>
            </a:r>
            <a:endParaRPr lang="de-DE" sz="4000" b="1" dirty="0"/>
          </a:p>
        </p:txBody>
      </p:sp>
    </p:spTree>
    <p:extLst>
      <p:ext uri="{BB962C8B-B14F-4D97-AF65-F5344CB8AC3E}">
        <p14:creationId xmlns:p14="http://schemas.microsoft.com/office/powerpoint/2010/main" val="198682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8" y="1876508"/>
            <a:ext cx="11213042" cy="4216317"/>
          </a:xfrm>
        </p:spPr>
        <p:txBody>
          <a:bodyPr/>
          <a:lstStyle/>
          <a:p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/>
              <a:t>Richtig gesund werden braucht oft Zeit. Gerade nach einer schweren Krankheit oder einem Unfall. </a:t>
            </a:r>
            <a:r>
              <a:rPr lang="de-DE" sz="2400" dirty="0" smtClean="0"/>
              <a:t>Bei Arbeitsunfähigkeit </a:t>
            </a:r>
            <a:r>
              <a:rPr lang="de-DE" sz="2400" dirty="0"/>
              <a:t>durch Krankheit oder Unfall erhalten Arbeitnehmer im Allgemeinen mindestens </a:t>
            </a:r>
            <a:r>
              <a:rPr lang="de-DE" sz="2400" dirty="0" smtClean="0"/>
              <a:t>sechs Wochen </a:t>
            </a:r>
            <a:r>
              <a:rPr lang="de-DE" sz="2400" dirty="0"/>
              <a:t>lang Gehaltsfortzahlung durch den </a:t>
            </a:r>
            <a:r>
              <a:rPr lang="de-DE" sz="2400" dirty="0" smtClean="0"/>
              <a:t>Arbeitgeber.</a:t>
            </a:r>
            <a:br>
              <a:rPr lang="de-DE" sz="2400" dirty="0" smtClean="0"/>
            </a:br>
            <a:endParaRPr lang="de-DE" sz="2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 smtClean="0"/>
              <a:t>Danach </a:t>
            </a:r>
            <a:r>
              <a:rPr lang="de-DE" sz="2400" dirty="0"/>
              <a:t>entfällt das Einkommen und Sie </a:t>
            </a:r>
            <a:r>
              <a:rPr lang="de-DE" sz="2400" dirty="0" smtClean="0"/>
              <a:t>erhalten Krankengeld </a:t>
            </a:r>
            <a:r>
              <a:rPr lang="de-DE" sz="2400" dirty="0"/>
              <a:t>von Ihrer gesetzlichen </a:t>
            </a:r>
            <a:r>
              <a:rPr lang="de-DE" sz="2400" dirty="0" smtClean="0"/>
              <a:t>Krankenversicherung.</a:t>
            </a:r>
            <a:br>
              <a:rPr lang="de-DE" sz="2400" dirty="0" smtClean="0"/>
            </a:br>
            <a:endParaRPr lang="de-DE" sz="2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 smtClean="0"/>
              <a:t>Das Krankengeld </a:t>
            </a:r>
            <a:r>
              <a:rPr lang="de-DE" sz="2400" dirty="0"/>
              <a:t>fällt allerdings geringer aus als </a:t>
            </a:r>
            <a:r>
              <a:rPr lang="de-DE" sz="2400" dirty="0" smtClean="0"/>
              <a:t>Ihr Einkommen </a:t>
            </a:r>
            <a:r>
              <a:rPr lang="de-DE" sz="2400" dirty="0"/>
              <a:t>und somit entstehen finanzielle Lücken von bis zu mehreren hundert Euro.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Sichern Sie Ihr Einkommen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11920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4220" y="1876509"/>
            <a:ext cx="10875280" cy="819066"/>
          </a:xfrm>
        </p:spPr>
        <p:txBody>
          <a:bodyPr/>
          <a:lstStyle/>
          <a:p>
            <a:r>
              <a:rPr lang="de-DE" dirty="0" smtClean="0"/>
              <a:t>Sie </a:t>
            </a:r>
            <a:r>
              <a:rPr lang="de-DE" dirty="0"/>
              <a:t>sind ein gesetzlich freiwillig versicherter Arbeitnehmer, erleiden einen Bandscheibenvorfall und sind </a:t>
            </a:r>
            <a:r>
              <a:rPr lang="de-DE" dirty="0" smtClean="0"/>
              <a:t>für längere </a:t>
            </a:r>
            <a:r>
              <a:rPr lang="de-DE" dirty="0"/>
              <a:t>Zeit </a:t>
            </a:r>
            <a:r>
              <a:rPr lang="de-DE" dirty="0" smtClean="0"/>
              <a:t>krankgeschrieben.</a:t>
            </a:r>
            <a:br>
              <a:rPr lang="de-DE" dirty="0" smtClean="0"/>
            </a:br>
            <a:r>
              <a:rPr lang="de-DE" dirty="0" smtClean="0"/>
              <a:t>Wieviel </a:t>
            </a:r>
            <a:r>
              <a:rPr lang="de-DE" dirty="0"/>
              <a:t>Geld bekommen Sie dann noch und warum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Leistungsbeispiel</a:t>
            </a:r>
            <a:endParaRPr lang="de-DE" b="1" dirty="0"/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266127"/>
              </p:ext>
            </p:extLst>
          </p:nvPr>
        </p:nvGraphicFramePr>
        <p:xfrm>
          <a:off x="1484155" y="3285894"/>
          <a:ext cx="9194271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3775605"/>
              </a:tblGrid>
              <a:tr h="1124181">
                <a:tc rowSpan="2"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Einkommen:</a:t>
                      </a:r>
                    </a:p>
                    <a:p>
                      <a:pPr algn="ctr"/>
                      <a:r>
                        <a:rPr lang="de-DE" sz="1400" dirty="0" smtClean="0"/>
                        <a:t>2.000 €</a:t>
                      </a:r>
                    </a:p>
                    <a:p>
                      <a:pPr algn="ctr"/>
                      <a:endParaRPr lang="de-DE" sz="1400" dirty="0" smtClean="0"/>
                    </a:p>
                    <a:p>
                      <a:pPr algn="ctr"/>
                      <a:r>
                        <a:rPr lang="de-DE" sz="1400" dirty="0" smtClean="0"/>
                        <a:t>(6 Wochen Lohnfortzahlung)</a:t>
                      </a:r>
                      <a:endParaRPr lang="de-DE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Private KT-</a:t>
                      </a:r>
                    </a:p>
                    <a:p>
                      <a:pPr algn="ctr"/>
                      <a:r>
                        <a:rPr lang="de-DE" sz="1400" dirty="0" smtClean="0"/>
                        <a:t>Absicherung</a:t>
                      </a:r>
                      <a:endParaRPr lang="de-DE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de-DE" sz="1400" b="0" dirty="0" smtClean="0">
                          <a:solidFill>
                            <a:schemeClr val="tx1"/>
                          </a:solidFill>
                        </a:rPr>
                        <a:t>In den ersten sechs Wochen der Krankschreibung zahlt Ihr</a:t>
                      </a:r>
                      <a:r>
                        <a:rPr lang="de-DE" sz="1400" b="0" baseline="0" dirty="0" smtClean="0">
                          <a:solidFill>
                            <a:schemeClr val="tx1"/>
                          </a:solidFill>
                        </a:rPr>
                        <a:t> Arbeitgeber weiterhin das volle Gehalt – also 2.000 € netto aus.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de-DE" sz="1400" b="0" baseline="0" dirty="0" smtClean="0">
                          <a:solidFill>
                            <a:schemeClr val="tx1"/>
                          </a:solidFill>
                        </a:rPr>
                        <a:t>Mit Beginn der siebten Krankheitswoche übernimmt Ihre gesetzliche Krankenkasse die Lohnfortzahlung. Sie erhalten 1.585 € Krankengeld.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de-DE" sz="1400" b="0" baseline="0" dirty="0" smtClean="0">
                          <a:solidFill>
                            <a:schemeClr val="tx1"/>
                          </a:solidFill>
                        </a:rPr>
                        <a:t>Die Krankenzusatzversicherung für Krankentagegeld S-KG 450 übernimmt bis zu 450 € Krankentagegeld.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de-DE" sz="1400" b="0" baseline="0" dirty="0" smtClean="0">
                          <a:solidFill>
                            <a:schemeClr val="tx1"/>
                          </a:solidFill>
                        </a:rPr>
                        <a:t>Mit S-KG haben Sie statt 415 € Verdienstausfall pro Monat gar keinen Verdienstausfall mehr.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de-DE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Krankengeld GKV:</a:t>
                      </a:r>
                    </a:p>
                    <a:p>
                      <a:pPr algn="ctr"/>
                      <a:r>
                        <a:rPr lang="de-DE" dirty="0" smtClean="0"/>
                        <a:t>1.585 €</a:t>
                      </a:r>
                      <a:endParaRPr lang="de-D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198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0945" y="1933659"/>
            <a:ext cx="10437130" cy="4324266"/>
          </a:xfrm>
        </p:spPr>
        <p:txBody>
          <a:bodyPr/>
          <a:lstStyle/>
          <a:p>
            <a:r>
              <a:rPr lang="de-DE" b="1" u="sng" dirty="0" smtClean="0"/>
              <a:t>Unsere Anforderungen</a:t>
            </a:r>
            <a:r>
              <a:rPr lang="de-DE" b="1" u="sng" dirty="0" smtClean="0"/>
              <a:t>:</a:t>
            </a:r>
            <a:br>
              <a:rPr lang="de-DE" b="1" u="sng" dirty="0" smtClean="0"/>
            </a:br>
            <a:endParaRPr lang="de-DE" b="1" u="sng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Verzicht auf das ordentliche Kündigungsrecht des Versicherers</a:t>
            </a:r>
          </a:p>
          <a:p>
            <a:endParaRPr lang="de-DE" dirty="0"/>
          </a:p>
          <a:p>
            <a:r>
              <a:rPr lang="de-DE" b="1" u="sng" dirty="0" smtClean="0"/>
              <a:t>Unsere Empfehlung</a:t>
            </a:r>
            <a:r>
              <a:rPr lang="de-DE" b="1" u="sng" dirty="0" smtClean="0"/>
              <a:t>:</a:t>
            </a:r>
            <a:br>
              <a:rPr lang="de-DE" b="1" u="sng" dirty="0" smtClean="0"/>
            </a:br>
            <a:r>
              <a:rPr lang="de-DE" b="1" u="sng" dirty="0" smtClean="0"/>
              <a:t/>
            </a:r>
            <a:br>
              <a:rPr lang="de-DE" b="1" u="sng" dirty="0" smtClean="0"/>
            </a:br>
            <a:r>
              <a:rPr lang="de-DE" dirty="0" smtClean="0"/>
              <a:t>Tarif S-KG </a:t>
            </a:r>
            <a:r>
              <a:rPr lang="de-DE" b="1" u="sng" dirty="0" smtClean="0"/>
              <a:t/>
            </a:r>
            <a:br>
              <a:rPr lang="de-DE" b="1" u="sng" dirty="0" smtClean="0"/>
            </a:br>
            <a:endParaRPr lang="de-DE" b="1" u="sng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Standardisierte Berechnung anhand des Einkommens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Die Gesundheitsprüfung beschränkt sich auf die Abfrage von Schwersterkrankungen</a:t>
            </a:r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Keine Leistungshöchstdauer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Verzicht auf das ordentliche Kündigungsrecht des Versicherers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Unsere Anforderungen und Empfehlung</a:t>
            </a:r>
            <a:endParaRPr lang="de-DE" b="1" dirty="0"/>
          </a:p>
        </p:txBody>
      </p:sp>
      <p:pic>
        <p:nvPicPr>
          <p:cNvPr id="6" name="Grafik 5"/>
          <p:cNvPicPr/>
          <p:nvPr/>
        </p:nvPicPr>
        <p:blipFill>
          <a:blip r:embed="rId2"/>
          <a:stretch>
            <a:fillRect/>
          </a:stretch>
        </p:blipFill>
        <p:spPr>
          <a:xfrm>
            <a:off x="2480324" y="3810564"/>
            <a:ext cx="1493470" cy="84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19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fm PowerPoint-Vorlagen">
  <a:themeElements>
    <a:clrScheme name="Benutzerdefiniert 1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m_Master_16_9.potx [Schreibgeschützt]" id="{12D08852-B563-4A5F-9244-E29582014320}" vid="{B0FA3858-67D2-4B08-BBC3-3B4F7EA1EE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156</Words>
  <Application>Microsoft Office PowerPoint</Application>
  <PresentationFormat>Breitbild</PresentationFormat>
  <Paragraphs>32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Wingdings</vt:lpstr>
      <vt:lpstr>afm PowerPoint-Vorlagen</vt:lpstr>
      <vt:lpstr>PowerPoint-Präsentation</vt:lpstr>
      <vt:lpstr>Sichern Sie Ihr Einkommen</vt:lpstr>
      <vt:lpstr>Leistungsbeispiel</vt:lpstr>
      <vt:lpstr>Unsere Anforderungen und Empfehlung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Sarina Oelker</dc:creator>
  <cp:lastModifiedBy>Juschkus, Heiko</cp:lastModifiedBy>
  <cp:revision>228</cp:revision>
  <cp:lastPrinted>2019-08-21T13:01:55Z</cp:lastPrinted>
  <dcterms:created xsi:type="dcterms:W3CDTF">2019-08-21T08:57:07Z</dcterms:created>
  <dcterms:modified xsi:type="dcterms:W3CDTF">2020-03-25T16:50:56Z</dcterms:modified>
</cp:coreProperties>
</file>