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43" r:id="rId3"/>
    <p:sldId id="344" r:id="rId4"/>
    <p:sldId id="345" r:id="rId5"/>
    <p:sldId id="348" r:id="rId6"/>
    <p:sldId id="349" r:id="rId7"/>
    <p:sldId id="350" r:id="rId8"/>
    <p:sldId id="351" r:id="rId9"/>
    <p:sldId id="352" r:id="rId10"/>
    <p:sldId id="354" r:id="rId11"/>
    <p:sldId id="278" r:id="rId12"/>
    <p:sldId id="356" r:id="rId13"/>
    <p:sldId id="357" r:id="rId14"/>
    <p:sldId id="355" r:id="rId15"/>
    <p:sldId id="358" r:id="rId16"/>
    <p:sldId id="359" r:id="rId17"/>
    <p:sldId id="353" r:id="rId18"/>
    <p:sldId id="258" r:id="rId19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D6D6D6"/>
    <a:srgbClr val="D0CECE"/>
    <a:srgbClr val="C60000"/>
    <a:srgbClr val="AAA295"/>
    <a:srgbClr val="5C87AA"/>
    <a:srgbClr val="137C9B"/>
    <a:srgbClr val="FF339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870" autoAdjust="0"/>
  </p:normalViewPr>
  <p:slideViewPr>
    <p:cSldViewPr snapToGrid="0" showGuides="1">
      <p:cViewPr varScale="1">
        <p:scale>
          <a:sx n="118" d="100"/>
          <a:sy n="118" d="100"/>
        </p:scale>
        <p:origin x="114" y="342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074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14.05.2020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14.05.2020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7444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4"/>
          </p:nvPr>
        </p:nvSpPr>
        <p:spPr>
          <a:xfrm>
            <a:off x="336000" y="6429600"/>
            <a:ext cx="10939200" cy="278629"/>
          </a:xfrm>
          <a:prstGeom prst="rect">
            <a:avLst/>
          </a:prstGeom>
        </p:spPr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11436352" y="6429600"/>
            <a:ext cx="645249" cy="278629"/>
          </a:xfrm>
          <a:prstGeom prst="rect">
            <a:avLst/>
          </a:prstGeom>
        </p:spPr>
        <p:txBody>
          <a:bodyPr/>
          <a:lstStyle/>
          <a:p>
            <a:fld id="{D4283204-99CE-4BE7-8913-1B1932C4C36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338669" y="1584326"/>
            <a:ext cx="11133665" cy="4532841"/>
          </a:xfrm>
          <a:prstGeom prst="rect">
            <a:avLst/>
          </a:prstGeom>
        </p:spPr>
        <p:txBody>
          <a:bodyPr/>
          <a:lstStyle>
            <a:lvl1pPr marL="361942" indent="-361942">
              <a:buFont typeface="Wingdings" panose="05000000000000000000" pitchFamily="2" charset="2"/>
              <a:buChar char="§"/>
              <a:defRPr/>
            </a:lvl1pPr>
            <a:lvl2pPr marL="723882" indent="-361942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36000" y="648000"/>
            <a:ext cx="11136333" cy="66876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3246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97" r:id="rId3"/>
    <p:sldLayoutId id="2147483662" r:id="rId4"/>
    <p:sldLayoutId id="2147483686" r:id="rId5"/>
    <p:sldLayoutId id="2147483684" r:id="rId6"/>
    <p:sldLayoutId id="2147483678" r:id="rId7"/>
    <p:sldLayoutId id="2147483685" r:id="rId8"/>
    <p:sldLayoutId id="2147483689" r:id="rId9"/>
    <p:sldLayoutId id="2147483679" r:id="rId10"/>
    <p:sldLayoutId id="2147483681" r:id="rId11"/>
    <p:sldLayoutId id="2147483680" r:id="rId12"/>
    <p:sldLayoutId id="2147483690" r:id="rId13"/>
    <p:sldLayoutId id="2147483682" r:id="rId14"/>
    <p:sldLayoutId id="2147483691" r:id="rId15"/>
    <p:sldLayoutId id="2147483687" r:id="rId16"/>
    <p:sldLayoutId id="2147483688" r:id="rId17"/>
    <p:sldLayoutId id="2147483692" r:id="rId18"/>
    <p:sldLayoutId id="2147483693" r:id="rId19"/>
    <p:sldLayoutId id="2147483696" r:id="rId20"/>
    <p:sldLayoutId id="2147483695" r:id="rId21"/>
    <p:sldLayoutId id="2147483694" r:id="rId22"/>
    <p:sldLayoutId id="2147483698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3" pos="302">
          <p15:clr>
            <a:srgbClr val="F26B43"/>
          </p15:clr>
        </p15:guide>
        <p15:guide id="25" orient="horz" pos="709">
          <p15:clr>
            <a:srgbClr val="F26B43"/>
          </p15:clr>
        </p15:guide>
        <p15:guide id="27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llesche.de/onlineservic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8135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47688" y="2184029"/>
            <a:ext cx="6481265" cy="2149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800" b="1" dirty="0" err="1" smtClean="0"/>
              <a:t>Sonderwebinar</a:t>
            </a:r>
            <a:r>
              <a:rPr lang="de-DE" sz="4800" b="1" dirty="0" smtClean="0"/>
              <a:t> </a:t>
            </a:r>
          </a:p>
          <a:p>
            <a:endParaRPr lang="de-DE" sz="4800" b="1" dirty="0"/>
          </a:p>
          <a:p>
            <a:r>
              <a:rPr lang="de-DE" sz="4800" b="1" dirty="0" smtClean="0"/>
              <a:t>Steueroptimierte Gehaltsfortzahlung für GGF</a:t>
            </a:r>
            <a:endParaRPr lang="de-DE" sz="2800" b="1" dirty="0"/>
          </a:p>
        </p:txBody>
      </p:sp>
      <p:sp>
        <p:nvSpPr>
          <p:cNvPr id="4" name="Untertitel 2"/>
          <p:cNvSpPr txBox="1">
            <a:spLocks/>
          </p:cNvSpPr>
          <p:nvPr/>
        </p:nvSpPr>
        <p:spPr>
          <a:xfrm>
            <a:off x="547688" y="4486524"/>
            <a:ext cx="6202969" cy="1109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/>
              <a:t>Herzlich Willkommen!</a:t>
            </a:r>
            <a:endParaRPr lang="de-DE" dirty="0"/>
          </a:p>
        </p:txBody>
      </p:sp>
      <p:pic>
        <p:nvPicPr>
          <p:cNvPr id="5" name="Inhaltsplatzhalter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204124" y="2184029"/>
            <a:ext cx="1948864" cy="3195039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6724" y="1583036"/>
            <a:ext cx="10858501" cy="42089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 smtClean="0"/>
              <a:t>Die Rückdeckung des Krankentagegeldes - KTAR</a:t>
            </a:r>
            <a:endParaRPr lang="de-DE" altLang="de-DE" dirty="0"/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endParaRPr lang="de-DE" b="1" dirty="0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3022599" y="3438268"/>
            <a:ext cx="2881313" cy="669925"/>
          </a:xfrm>
          <a:prstGeom prst="rect">
            <a:avLst/>
          </a:prstGeom>
          <a:solidFill>
            <a:schemeClr val="accent1"/>
          </a:solidFill>
          <a:ln w="28575">
            <a:solidFill>
              <a:srgbClr val="66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de-DE" altLang="de-DE" dirty="0">
                <a:latin typeface="Arial" panose="020B0604020202020204" pitchFamily="34" charset="0"/>
              </a:rPr>
              <a:t>182 Tage Lohnfortzahlung an den GGF</a:t>
            </a:r>
          </a:p>
        </p:txBody>
      </p:sp>
      <p:sp>
        <p:nvSpPr>
          <p:cNvPr id="31" name="_s1046"/>
          <p:cNvSpPr>
            <a:spLocks noChangeArrowheads="1"/>
          </p:cNvSpPr>
          <p:nvPr/>
        </p:nvSpPr>
        <p:spPr bwMode="auto">
          <a:xfrm>
            <a:off x="3419475" y="2324100"/>
            <a:ext cx="2087563" cy="647700"/>
          </a:xfrm>
          <a:prstGeom prst="roundRect">
            <a:avLst>
              <a:gd name="adj" fmla="val 0"/>
            </a:avLst>
          </a:prstGeom>
          <a:solidFill>
            <a:srgbClr val="E4EAF0"/>
          </a:solidFill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400" dirty="0"/>
              <a:t>GmbH</a:t>
            </a:r>
          </a:p>
        </p:txBody>
      </p:sp>
      <p:sp>
        <p:nvSpPr>
          <p:cNvPr id="32" name="_s1046"/>
          <p:cNvSpPr>
            <a:spLocks noChangeArrowheads="1"/>
          </p:cNvSpPr>
          <p:nvPr/>
        </p:nvSpPr>
        <p:spPr bwMode="auto">
          <a:xfrm>
            <a:off x="3419475" y="4508500"/>
            <a:ext cx="2087563" cy="647700"/>
          </a:xfrm>
          <a:prstGeom prst="roundRect">
            <a:avLst>
              <a:gd name="adj" fmla="val 0"/>
            </a:avLst>
          </a:prstGeom>
          <a:solidFill>
            <a:srgbClr val="E4EAF0"/>
          </a:solidFill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400" dirty="0"/>
              <a:t>HALLESCHE</a:t>
            </a:r>
          </a:p>
        </p:txBody>
      </p:sp>
      <p:sp>
        <p:nvSpPr>
          <p:cNvPr id="33" name="_s1046"/>
          <p:cNvSpPr>
            <a:spLocks noChangeArrowheads="1"/>
          </p:cNvSpPr>
          <p:nvPr/>
        </p:nvSpPr>
        <p:spPr bwMode="auto">
          <a:xfrm rot="16200000">
            <a:off x="5579269" y="3501231"/>
            <a:ext cx="1800225" cy="360363"/>
          </a:xfrm>
          <a:prstGeom prst="roundRect">
            <a:avLst>
              <a:gd name="adj" fmla="val 0"/>
            </a:avLst>
          </a:prstGeom>
          <a:solidFill>
            <a:srgbClr val="E4EAF0"/>
          </a:solidFill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dirty="0"/>
              <a:t>Versicherungsleistun</a:t>
            </a:r>
            <a:r>
              <a:rPr lang="de-DE" altLang="de-DE" sz="2000" dirty="0"/>
              <a:t>g</a:t>
            </a:r>
          </a:p>
        </p:txBody>
      </p:sp>
      <p:sp>
        <p:nvSpPr>
          <p:cNvPr id="34" name="_s1046"/>
          <p:cNvSpPr>
            <a:spLocks noChangeArrowheads="1"/>
          </p:cNvSpPr>
          <p:nvPr/>
        </p:nvSpPr>
        <p:spPr bwMode="auto">
          <a:xfrm rot="16200000">
            <a:off x="1547019" y="3645694"/>
            <a:ext cx="2016125" cy="287337"/>
          </a:xfrm>
          <a:prstGeom prst="roundRect">
            <a:avLst>
              <a:gd name="adj" fmla="val 0"/>
            </a:avLst>
          </a:prstGeom>
          <a:solidFill>
            <a:srgbClr val="E4EAF0"/>
          </a:solidFill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dirty="0"/>
              <a:t>Beitrag für KTAR</a:t>
            </a:r>
          </a:p>
        </p:txBody>
      </p:sp>
      <p:sp>
        <p:nvSpPr>
          <p:cNvPr id="35" name="Line 2"/>
          <p:cNvSpPr>
            <a:spLocks noChangeShapeType="1"/>
          </p:cNvSpPr>
          <p:nvPr/>
        </p:nvSpPr>
        <p:spPr bwMode="auto">
          <a:xfrm>
            <a:off x="4427538" y="2971800"/>
            <a:ext cx="0" cy="447675"/>
          </a:xfrm>
          <a:prstGeom prst="line">
            <a:avLst/>
          </a:prstGeom>
          <a:noFill/>
          <a:ln w="76200">
            <a:solidFill>
              <a:srgbClr val="B11A3B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de-DE"/>
          </a:p>
        </p:txBody>
      </p:sp>
      <p:grpSp>
        <p:nvGrpSpPr>
          <p:cNvPr id="36" name="Group 9"/>
          <p:cNvGrpSpPr>
            <a:grpSpLocks/>
          </p:cNvGrpSpPr>
          <p:nvPr/>
        </p:nvGrpSpPr>
        <p:grpSpPr bwMode="auto">
          <a:xfrm>
            <a:off x="5580063" y="2708275"/>
            <a:ext cx="574675" cy="2160588"/>
            <a:chOff x="3016" y="1668"/>
            <a:chExt cx="188" cy="1369"/>
          </a:xfrm>
        </p:grpSpPr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3198" y="1668"/>
              <a:ext cx="0" cy="1369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flipH="1">
              <a:off x="3016" y="3031"/>
              <a:ext cx="182" cy="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9" name="Line 12"/>
            <p:cNvSpPr>
              <a:spLocks noChangeShapeType="1"/>
            </p:cNvSpPr>
            <p:nvPr/>
          </p:nvSpPr>
          <p:spPr bwMode="auto">
            <a:xfrm flipH="1">
              <a:off x="3022" y="1673"/>
              <a:ext cx="182" cy="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</p:grpSp>
      <p:grpSp>
        <p:nvGrpSpPr>
          <p:cNvPr id="41" name="Group 13"/>
          <p:cNvGrpSpPr>
            <a:grpSpLocks/>
          </p:cNvGrpSpPr>
          <p:nvPr/>
        </p:nvGrpSpPr>
        <p:grpSpPr bwMode="auto">
          <a:xfrm>
            <a:off x="2843213" y="2636838"/>
            <a:ext cx="566737" cy="2174875"/>
            <a:chOff x="1507" y="1661"/>
            <a:chExt cx="188" cy="1370"/>
          </a:xfrm>
        </p:grpSpPr>
        <p:sp>
          <p:nvSpPr>
            <p:cNvPr id="42" name="Line 14"/>
            <p:cNvSpPr>
              <a:spLocks noChangeShapeType="1"/>
            </p:cNvSpPr>
            <p:nvPr/>
          </p:nvSpPr>
          <p:spPr bwMode="auto">
            <a:xfrm>
              <a:off x="1513" y="1661"/>
              <a:ext cx="0" cy="1369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 flipH="1">
              <a:off x="1507" y="3031"/>
              <a:ext cx="182" cy="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44" name="Line 16"/>
            <p:cNvSpPr>
              <a:spLocks noChangeShapeType="1"/>
            </p:cNvSpPr>
            <p:nvPr/>
          </p:nvSpPr>
          <p:spPr bwMode="auto">
            <a:xfrm flipH="1">
              <a:off x="1513" y="1670"/>
              <a:ext cx="182" cy="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1839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771709"/>
          </a:xfrm>
        </p:spPr>
        <p:txBody>
          <a:bodyPr/>
          <a:lstStyle/>
          <a:p>
            <a:r>
              <a:rPr lang="de-DE" b="1" dirty="0" smtClean="0"/>
              <a:t>GGF: 42 Jahre, 6000 € Bruttogehalt, GKV-versichert</a:t>
            </a: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endParaRPr lang="de-DE" altLang="de-DE" sz="1700" b="1" dirty="0" smtClean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dirty="0" smtClean="0">
                <a:latin typeface="+mn-lt"/>
              </a:rPr>
              <a:t>GKV-Beitrag für Krankengeld ab 6. Woche</a:t>
            </a:r>
            <a:endParaRPr lang="de-DE" altLang="de-DE" sz="1700" b="1" dirty="0">
              <a:latin typeface="+mn-lt"/>
            </a:endParaRP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4.687,59 € x 0,6% = 					28,12 €</a:t>
            </a:r>
            <a:endParaRPr lang="de-DE" altLang="de-DE" sz="1600" dirty="0">
              <a:solidFill>
                <a:srgbClr val="1D2D4B"/>
              </a:solidFill>
            </a:endParaRP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Maximal 109,38 € täglich, 3.281,40 € monatlich</a:t>
            </a:r>
            <a:endParaRPr lang="de-DE" altLang="de-DE" sz="1600" dirty="0">
              <a:solidFill>
                <a:srgbClr val="1D2D4B"/>
              </a:solidFill>
            </a:endParaRPr>
          </a:p>
          <a:p>
            <a:pPr lvl="1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n"/>
            </a:pPr>
            <a:endParaRPr lang="de-DE" altLang="de-DE" sz="1200" dirty="0">
              <a:solidFill>
                <a:srgbClr val="1D2D4B"/>
              </a:solidFill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dirty="0" smtClean="0">
                <a:latin typeface="+mn-lt"/>
              </a:rPr>
              <a:t>Private KT-Zusatzversicherung</a:t>
            </a:r>
            <a:endParaRPr lang="de-DE" altLang="de-DE" sz="1700" b="1" dirty="0">
              <a:latin typeface="+mn-lt"/>
            </a:endParaRP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KT.43/50 € = 					</a:t>
            </a:r>
            <a:r>
              <a:rPr lang="de-DE" altLang="de-DE" sz="1600" u="sng" dirty="0" smtClean="0">
                <a:solidFill>
                  <a:srgbClr val="1D2D4B"/>
                </a:solidFill>
              </a:rPr>
              <a:t>22,70 €</a:t>
            </a:r>
            <a:endParaRPr lang="de-DE" altLang="de-DE" sz="1600" u="sng" dirty="0">
              <a:solidFill>
                <a:srgbClr val="1D2D4B"/>
              </a:solidFill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endParaRPr lang="de-DE" altLang="de-DE" sz="1700" b="1" dirty="0" smtClean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u="sng" dirty="0" smtClean="0">
                <a:latin typeface="+mn-lt"/>
              </a:rPr>
              <a:t>Gesamt 							50,82 € </a:t>
            </a:r>
            <a:r>
              <a:rPr lang="de-DE" altLang="de-DE" sz="1700" b="1" dirty="0" smtClean="0">
                <a:latin typeface="+mn-lt"/>
              </a:rPr>
              <a:t>aus versteuertem Privateinkommen</a:t>
            </a:r>
            <a:endParaRPr lang="de-DE" altLang="de-DE" sz="1700" b="1" dirty="0">
              <a:latin typeface="+mn-lt"/>
            </a:endParaRP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Beispiel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3938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771709"/>
          </a:xfrm>
        </p:spPr>
        <p:txBody>
          <a:bodyPr/>
          <a:lstStyle/>
          <a:p>
            <a:r>
              <a:rPr lang="de-DE" b="1" dirty="0" smtClean="0"/>
              <a:t>GGF: 42 Jahre, 6000 € Bruttogehalt, GKV-versichert</a:t>
            </a: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endParaRPr lang="de-DE" altLang="de-DE" sz="1700" b="1" dirty="0" smtClean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b="1" dirty="0" smtClean="0">
                <a:latin typeface="+mn-lt"/>
              </a:rPr>
              <a:t>PKV-versicherter GGF</a:t>
            </a:r>
            <a:endParaRPr lang="de-DE" altLang="de-DE" b="1" dirty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dirty="0" smtClean="0">
                <a:latin typeface="+mn-lt"/>
              </a:rPr>
              <a:t>KT.43/160 € = 72,64 € aus versteuertem Privateinkommen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Beispiel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50845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771709"/>
          </a:xfrm>
        </p:spPr>
        <p:txBody>
          <a:bodyPr/>
          <a:lstStyle/>
          <a:p>
            <a:r>
              <a:rPr lang="de-DE" b="1" dirty="0" smtClean="0"/>
              <a:t>GGF: 42 Jahre, 6000 € Bruttogehalt, GKV-versichert</a:t>
            </a: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endParaRPr lang="de-DE" altLang="de-DE" sz="1700" b="1" dirty="0" smtClean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b="1" dirty="0" smtClean="0">
                <a:latin typeface="+mn-lt"/>
              </a:rPr>
              <a:t>Neu:</a:t>
            </a:r>
            <a:endParaRPr lang="de-DE" altLang="de-DE" b="1" dirty="0">
              <a:latin typeface="+mn-lt"/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b="1" dirty="0" smtClean="0">
                <a:latin typeface="+mn-lt"/>
              </a:rPr>
              <a:t>KT.183 / 160 € </a:t>
            </a:r>
            <a:r>
              <a:rPr lang="de-DE" altLang="de-DE" dirty="0" smtClean="0">
                <a:latin typeface="+mn-lt"/>
              </a:rPr>
              <a:t>= 18,88 € aus versteuertem Privateinkommen</a:t>
            </a: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b="1" dirty="0" smtClean="0">
                <a:latin typeface="+mn-lt"/>
              </a:rPr>
              <a:t>KTAR.43 / 200 € </a:t>
            </a:r>
            <a:r>
              <a:rPr lang="de-DE" dirty="0" smtClean="0">
                <a:latin typeface="+mn-lt"/>
              </a:rPr>
              <a:t>= 52,80 € als Betriebsausgabe der GmbH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Beispiel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14712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771709"/>
          </a:xfrm>
        </p:spPr>
        <p:txBody>
          <a:bodyPr/>
          <a:lstStyle/>
          <a:p>
            <a:r>
              <a:rPr lang="de-DE" b="1" dirty="0" smtClean="0"/>
              <a:t>Rückdeckung des Krankentagegeldes</a:t>
            </a: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dirty="0" smtClean="0">
                <a:latin typeface="+mn-lt"/>
              </a:rPr>
              <a:t>Vorteile </a:t>
            </a:r>
            <a:r>
              <a:rPr lang="de-DE" altLang="de-DE" sz="1700" b="1" dirty="0">
                <a:latin typeface="+mn-lt"/>
              </a:rPr>
              <a:t>für GmbH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Beiträge </a:t>
            </a:r>
            <a:r>
              <a:rPr lang="de-DE" altLang="de-DE" sz="1600" dirty="0">
                <a:solidFill>
                  <a:srgbClr val="1D2D4B"/>
                </a:solidFill>
              </a:rPr>
              <a:t>sind Betriebsausgaben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Gutachten bestätigt: keine verdeckte Gewinnausschüttung 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feste kalkulatorische Größe</a:t>
            </a:r>
          </a:p>
          <a:p>
            <a:pPr lvl="1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n"/>
            </a:pPr>
            <a:endParaRPr lang="de-DE" altLang="de-DE" sz="1200" dirty="0">
              <a:solidFill>
                <a:srgbClr val="1D2D4B"/>
              </a:solidFill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dirty="0">
                <a:latin typeface="+mn-lt"/>
              </a:rPr>
              <a:t>Vorteile für GGF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Sicherheit für den GGF – Liquidität der GmbH vorhanden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Beitrag für die private Absicherung des Kranken(tage)</a:t>
            </a:r>
            <a:r>
              <a:rPr lang="de-DE" altLang="de-DE" sz="1600" dirty="0" err="1">
                <a:solidFill>
                  <a:srgbClr val="1D2D4B"/>
                </a:solidFill>
              </a:rPr>
              <a:t>geldes</a:t>
            </a:r>
            <a:r>
              <a:rPr lang="de-DE" altLang="de-DE" sz="1600" dirty="0">
                <a:solidFill>
                  <a:srgbClr val="1D2D4B"/>
                </a:solidFill>
              </a:rPr>
              <a:t> wird günstiger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bedarfsgerechte, lückenlose Absicherung seines Gehaltes</a:t>
            </a:r>
            <a:r>
              <a:rPr lang="de-DE" altLang="de-DE" sz="1200" dirty="0">
                <a:solidFill>
                  <a:srgbClr val="1D2D4B"/>
                </a:solidFill>
              </a:rPr>
              <a:t/>
            </a:r>
            <a:br>
              <a:rPr lang="de-DE" altLang="de-DE" sz="1200" dirty="0">
                <a:solidFill>
                  <a:srgbClr val="1D2D4B"/>
                </a:solidFill>
              </a:rPr>
            </a:br>
            <a:endParaRPr lang="de-DE" altLang="de-DE" sz="1200" dirty="0">
              <a:solidFill>
                <a:srgbClr val="1D2D4B"/>
              </a:solidFill>
            </a:endParaRPr>
          </a:p>
          <a:p>
            <a:pPr>
              <a:spcBef>
                <a:spcPct val="50000"/>
              </a:spcBef>
              <a:spcAft>
                <a:spcPct val="25000"/>
              </a:spcAft>
              <a:buClr>
                <a:schemeClr val="tx2"/>
              </a:buClr>
              <a:buSzPct val="80000"/>
            </a:pPr>
            <a:r>
              <a:rPr lang="de-DE" altLang="de-DE" sz="1700" b="1" dirty="0">
                <a:latin typeface="+mn-lt"/>
              </a:rPr>
              <a:t>Vorteile für Vermittler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 err="1">
                <a:solidFill>
                  <a:srgbClr val="1D2D4B"/>
                </a:solidFill>
              </a:rPr>
              <a:t>best</a:t>
            </a:r>
            <a:r>
              <a:rPr lang="de-DE" altLang="de-DE" sz="1600" dirty="0">
                <a:solidFill>
                  <a:srgbClr val="1D2D4B"/>
                </a:solidFill>
              </a:rPr>
              <a:t> </a:t>
            </a:r>
            <a:r>
              <a:rPr lang="de-DE" altLang="de-DE" sz="1600" dirty="0" err="1">
                <a:solidFill>
                  <a:srgbClr val="1D2D4B"/>
                </a:solidFill>
              </a:rPr>
              <a:t>advice</a:t>
            </a:r>
            <a:r>
              <a:rPr lang="de-DE" altLang="de-DE" sz="1600" dirty="0">
                <a:solidFill>
                  <a:srgbClr val="1D2D4B"/>
                </a:solidFill>
              </a:rPr>
              <a:t> – Makler-Haftung praktisch ausgeschlossen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andere bieten diese Absicherung nicht an (Kompetenzbeweis)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enormer Marktvorsprung</a:t>
            </a:r>
          </a:p>
          <a:p>
            <a:pPr marL="628650" lvl="1" indent="-171450">
              <a:spcBef>
                <a:spcPct val="15000"/>
              </a:spcBef>
              <a:buClr>
                <a:srgbClr val="E23E2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rgbClr val="1D2D4B"/>
                </a:solidFill>
              </a:rPr>
              <a:t>die bestehende KV (GKV oder PKV) kann bestehen bleiben, nur das KT wird neu geregelt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Fazit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6763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771709"/>
          </a:xfrm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Solo-Vertrag möglich, auch für GKV-Versicherte oder Vollversicherung beim Mitbewerber</a:t>
            </a:r>
            <a:br>
              <a:rPr lang="de-DE" altLang="de-DE" dirty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HALLESCHE verzichtet trotzdem in beiden Fällen auf das ordentliche Kündigungsrecht</a:t>
            </a:r>
            <a:br>
              <a:rPr lang="de-DE" altLang="de-DE" dirty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Spätere Erhöhung ohne erneute Gesundheitsprüfung in beiden Produkten im Rahmen der Dynamisierung</a:t>
            </a:r>
            <a:br>
              <a:rPr lang="de-DE" altLang="de-DE" dirty="0"/>
            </a:br>
            <a:r>
              <a:rPr lang="de-DE" altLang="de-DE" dirty="0"/>
              <a:t>KT.183 sofort, KTAR zum nächsten 01.07.</a:t>
            </a:r>
            <a:br>
              <a:rPr lang="de-DE" altLang="de-DE" dirty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KT.183 bis zu 80% des Bruttoeinkommens versicherbar, also deutlich mehr als GKV</a:t>
            </a:r>
            <a:br>
              <a:rPr lang="de-DE" altLang="de-DE" dirty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KT.183: Karenzzeitverkürzung ohne Gesundheitsprüfung, wenn sich Gehaltsfortzahlung verkürzt</a:t>
            </a:r>
            <a:br>
              <a:rPr lang="de-DE" altLang="de-DE" dirty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KTAR.43: bis zu 15.000 € Monatsgehalt rückversicherbar (500 € Tagessatz) 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Hinweise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0584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580447"/>
            <a:ext cx="11343218" cy="4771709"/>
          </a:xfrm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Angebot &amp; Antrag ohne Passwort unter</a:t>
            </a:r>
            <a:br>
              <a:rPr lang="de-DE" altLang="de-DE" dirty="0"/>
            </a:br>
            <a:r>
              <a:rPr lang="de-DE" altLang="de-DE" dirty="0">
                <a:hlinkClick r:id="rId2"/>
              </a:rPr>
              <a:t>www.hallesche.de/onlineservice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/>
              <a:t>Zusatzversicherung auswählen</a:t>
            </a:r>
            <a:br>
              <a:rPr lang="de-DE" altLang="de-DE" dirty="0"/>
            </a:br>
            <a:r>
              <a:rPr lang="de-DE" altLang="de-DE" dirty="0"/>
              <a:t>Berufsgruppe Gesell.-Geschäftsführer </a:t>
            </a:r>
            <a:r>
              <a:rPr lang="de-DE" altLang="de-DE" dirty="0" smtClean="0"/>
              <a:t>auswählen</a:t>
            </a:r>
            <a:br>
              <a:rPr lang="de-DE" altLang="de-DE" dirty="0" smtClean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Nach Annahme KTAR (und ggf. KT.183): Nachtrag zum Anstellungsvertrag erstellen, falls noch keine 6 Monate zugesagt </a:t>
            </a:r>
            <a:r>
              <a:rPr lang="de-DE" altLang="de-DE" dirty="0" smtClean="0"/>
              <a:t>sind</a:t>
            </a:r>
            <a:br>
              <a:rPr lang="de-DE" altLang="de-DE" dirty="0" smtClean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Krankengeld in der GKV abwählen</a:t>
            </a:r>
            <a:br>
              <a:rPr lang="de-DE" altLang="de-DE" dirty="0"/>
            </a:br>
            <a:r>
              <a:rPr lang="de-DE" altLang="de-DE" dirty="0"/>
              <a:t>(evtl. Bindefrist aufgrund „Wahltarif“ beachten</a:t>
            </a:r>
            <a:r>
              <a:rPr lang="de-DE" altLang="de-DE" dirty="0" smtClean="0"/>
              <a:t>)</a:t>
            </a:r>
            <a:br>
              <a:rPr lang="de-DE" altLang="de-DE" dirty="0" smtClean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Karenzzeit im bestehenden privaten KT </a:t>
            </a:r>
            <a:r>
              <a:rPr lang="de-DE" altLang="de-DE" dirty="0" smtClean="0"/>
              <a:t>anpassen</a:t>
            </a:r>
            <a:br>
              <a:rPr lang="de-DE" altLang="de-DE" dirty="0" smtClean="0"/>
            </a:br>
            <a:endParaRPr lang="de-DE" altLang="de-DE" dirty="0"/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dirty="0"/>
              <a:t>Info an VN, dass Ihnen jede Einkommenserhöhung mitgeteilt werden soll (zwecks Dynamisierung)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Umsetzung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8506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3181351"/>
            <a:ext cx="11089217" cy="876300"/>
          </a:xfrm>
        </p:spPr>
        <p:txBody>
          <a:bodyPr/>
          <a:lstStyle/>
          <a:p>
            <a:pPr algn="ctr"/>
            <a:r>
              <a:rPr lang="de-DE" sz="4800" b="1" dirty="0" smtClean="0"/>
              <a:t>3 Fragen</a:t>
            </a:r>
            <a:endParaRPr lang="de-DE" sz="4800" dirty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500472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1756451"/>
            <a:ext cx="11343218" cy="692551"/>
          </a:xfrm>
        </p:spPr>
        <p:txBody>
          <a:bodyPr/>
          <a:lstStyle/>
          <a:p>
            <a:pPr algn="ctr"/>
            <a:r>
              <a:rPr lang="de-DE" sz="3200" dirty="0"/>
              <a:t>Vielen Dank für Ihre Aufmerksamkeit!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4220" y="397564"/>
            <a:ext cx="10314206" cy="922353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6" name="Inhaltsplatzhalter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239855" y="2509687"/>
            <a:ext cx="1948864" cy="3195039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0247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/>
              <a:t/>
            </a:r>
            <a:br>
              <a:rPr lang="de-DE" sz="3200" dirty="0"/>
            </a:br>
            <a:r>
              <a:rPr lang="de-DE" sz="3200" dirty="0" smtClean="0"/>
              <a:t/>
            </a:r>
            <a:br>
              <a:rPr lang="de-DE" sz="3200" dirty="0" smtClean="0"/>
            </a:br>
            <a:endParaRPr lang="de-DE" sz="1800" dirty="0"/>
          </a:p>
        </p:txBody>
      </p:sp>
      <p:sp>
        <p:nvSpPr>
          <p:cNvPr id="4" name="Textfeld 3"/>
          <p:cNvSpPr txBox="1"/>
          <p:nvPr/>
        </p:nvSpPr>
        <p:spPr>
          <a:xfrm>
            <a:off x="1314450" y="3002280"/>
            <a:ext cx="9363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>
                <a:solidFill>
                  <a:srgbClr val="1D2D4B"/>
                </a:solidFill>
              </a:rPr>
              <a:t>Optimierte Absicherung für GmbH-Gesellschafter-Geschäftsführer im Krankheitsfall</a:t>
            </a:r>
          </a:p>
          <a:p>
            <a:pPr algn="ctr"/>
            <a:endParaRPr lang="de-DE" sz="2800" dirty="0" smtClean="0">
              <a:solidFill>
                <a:srgbClr val="1D2D4B"/>
              </a:solidFill>
            </a:endParaRPr>
          </a:p>
          <a:p>
            <a:pPr algn="ctr"/>
            <a:r>
              <a:rPr lang="de-DE" sz="2800" b="1" dirty="0" smtClean="0">
                <a:solidFill>
                  <a:srgbClr val="1D2D4B"/>
                </a:solidFill>
              </a:rPr>
              <a:t>Produktkonzept | KTAR</a:t>
            </a:r>
          </a:p>
        </p:txBody>
      </p:sp>
    </p:spTree>
    <p:extLst>
      <p:ext uri="{BB962C8B-B14F-4D97-AF65-F5344CB8AC3E}">
        <p14:creationId xmlns:p14="http://schemas.microsoft.com/office/powerpoint/2010/main" val="19824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695766"/>
            <a:ext cx="11343218" cy="4397059"/>
          </a:xfrm>
        </p:spPr>
        <p:txBody>
          <a:bodyPr/>
          <a:lstStyle/>
          <a:p>
            <a:r>
              <a:rPr lang="de-DE" altLang="de-DE" sz="1800" dirty="0" smtClean="0">
                <a:latin typeface="+mn-lt"/>
              </a:rPr>
              <a:t>Die </a:t>
            </a:r>
            <a:r>
              <a:rPr lang="de-DE" altLang="de-DE" sz="1800" dirty="0">
                <a:latin typeface="+mn-lt"/>
              </a:rPr>
              <a:t>Regelung für Vorsorgeaufwendungen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altLang="de-DE" sz="1800" b="1" dirty="0">
                <a:solidFill>
                  <a:srgbClr val="1D2D4B"/>
                </a:solidFill>
              </a:rPr>
              <a:t>100%</a:t>
            </a:r>
            <a:r>
              <a:rPr lang="de-DE" altLang="de-DE" sz="1800" dirty="0">
                <a:solidFill>
                  <a:srgbClr val="1D2D4B"/>
                </a:solidFill>
              </a:rPr>
              <a:t> steuerlich absetzbar sind Beiträge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altLang="de-DE" sz="1800" dirty="0">
                <a:solidFill>
                  <a:srgbClr val="1D2D4B"/>
                </a:solidFill>
              </a:rPr>
              <a:t>für den Anteil an der</a:t>
            </a:r>
            <a:r>
              <a:rPr lang="de-DE" altLang="de-DE" sz="1800" b="1" dirty="0">
                <a:solidFill>
                  <a:srgbClr val="1D2D4B"/>
                </a:solidFill>
              </a:rPr>
              <a:t> Krankheitskostenvollversicherung</a:t>
            </a:r>
            <a:r>
              <a:rPr lang="de-DE" altLang="de-DE" sz="1800" dirty="0">
                <a:solidFill>
                  <a:srgbClr val="1D2D4B"/>
                </a:solidFill>
              </a:rPr>
              <a:t>, der den Leistungen der GKV</a:t>
            </a:r>
            <a:r>
              <a:rPr lang="de-DE" altLang="de-DE" sz="1800" b="1" dirty="0">
                <a:solidFill>
                  <a:srgbClr val="1D2D4B"/>
                </a:solidFill>
              </a:rPr>
              <a:t> </a:t>
            </a:r>
            <a:r>
              <a:rPr lang="de-DE" altLang="de-DE" sz="1800" dirty="0">
                <a:solidFill>
                  <a:srgbClr val="1D2D4B"/>
                </a:solidFill>
              </a:rPr>
              <a:t>entspricht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altLang="de-DE" sz="1800" dirty="0">
                <a:solidFill>
                  <a:srgbClr val="1D2D4B"/>
                </a:solidFill>
              </a:rPr>
              <a:t>Für die </a:t>
            </a:r>
            <a:r>
              <a:rPr lang="de-DE" altLang="de-DE" sz="1800" b="1" dirty="0">
                <a:solidFill>
                  <a:srgbClr val="1D2D4B"/>
                </a:solidFill>
              </a:rPr>
              <a:t>Pflegepflichtversicherung</a:t>
            </a:r>
          </a:p>
          <a:p>
            <a:pPr lvl="1"/>
            <a:endParaRPr lang="de-DE" altLang="de-DE" sz="1800" b="1" dirty="0">
              <a:solidFill>
                <a:srgbClr val="1D2D4B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altLang="de-DE" sz="1800" b="1" dirty="0" smtClean="0">
                <a:solidFill>
                  <a:srgbClr val="1D2D4B"/>
                </a:solidFill>
              </a:rPr>
              <a:t>Zu ca. 80</a:t>
            </a:r>
            <a:r>
              <a:rPr lang="de-DE" altLang="de-DE" sz="1800" b="1" dirty="0">
                <a:solidFill>
                  <a:srgbClr val="1D2D4B"/>
                </a:solidFill>
              </a:rPr>
              <a:t>% - 95%</a:t>
            </a:r>
            <a:r>
              <a:rPr lang="de-DE" altLang="de-DE" sz="1800" dirty="0">
                <a:solidFill>
                  <a:srgbClr val="1D2D4B"/>
                </a:solidFill>
              </a:rPr>
              <a:t> absetzbar sind die Beiträge zu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altLang="de-DE" sz="1800" dirty="0" smtClean="0">
                <a:solidFill>
                  <a:srgbClr val="1D2D4B"/>
                </a:solidFill>
              </a:rPr>
              <a:t>PKV-Vollversicherungstarifen</a:t>
            </a:r>
            <a:endParaRPr lang="de-DE" altLang="de-DE" sz="1800" dirty="0">
              <a:solidFill>
                <a:srgbClr val="1D2D4B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altLang="de-DE" sz="1800" dirty="0">
                <a:solidFill>
                  <a:srgbClr val="1D2D4B"/>
                </a:solidFill>
              </a:rPr>
              <a:t>Mehrleistungen: Wahlleistungen im Krankenhaus, Heilpraktiker, höhere Zahnersatz- und Kieferorthopädieleistungen sind sonstige Vorsorgeaufwendungen.</a:t>
            </a:r>
          </a:p>
          <a:p>
            <a:pPr lvl="2"/>
            <a:endParaRPr lang="de-DE" altLang="de-DE" sz="1800" dirty="0">
              <a:solidFill>
                <a:srgbClr val="1D2D4B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altLang="de-DE" sz="1800" dirty="0">
                <a:solidFill>
                  <a:srgbClr val="1D2D4B"/>
                </a:solidFill>
              </a:rPr>
              <a:t>Beiträge für Kinder, Ehegatten sind ebenfalls unbegrenzt steuerlich absetzbar</a:t>
            </a:r>
          </a:p>
          <a:p>
            <a:pPr lvl="1"/>
            <a:endParaRPr lang="de-DE" altLang="de-DE" sz="1800" dirty="0">
              <a:solidFill>
                <a:srgbClr val="1D2D4B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altLang="de-DE" sz="1800" dirty="0">
                <a:solidFill>
                  <a:srgbClr val="1D2D4B"/>
                </a:solidFill>
              </a:rPr>
              <a:t>Unter Berücksichtigung von Höchstbeträgen können weiterhin </a:t>
            </a:r>
            <a:r>
              <a:rPr lang="de-DE" altLang="de-DE" sz="1800" b="1" dirty="0">
                <a:solidFill>
                  <a:srgbClr val="1D2D4B"/>
                </a:solidFill>
              </a:rPr>
              <a:t>zusätzliche Vorsorgeaufwendungen</a:t>
            </a:r>
            <a:r>
              <a:rPr lang="de-DE" altLang="de-DE" sz="1800" dirty="0">
                <a:solidFill>
                  <a:srgbClr val="1D2D4B"/>
                </a:solidFill>
              </a:rPr>
              <a:t> steuerlich abgesetzt werden.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Steuervorteile ab 2010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89121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124" y="2124075"/>
            <a:ext cx="10858501" cy="3968750"/>
          </a:xfrm>
        </p:spPr>
        <p:txBody>
          <a:bodyPr/>
          <a:lstStyle/>
          <a:p>
            <a:r>
              <a:rPr lang="de-DE" altLang="de-DE" dirty="0"/>
              <a:t>Wie werden </a:t>
            </a:r>
            <a:r>
              <a:rPr lang="de-DE" altLang="de-DE" b="1" dirty="0"/>
              <a:t>„sonstige </a:t>
            </a:r>
            <a:r>
              <a:rPr lang="de-DE" altLang="de-DE" b="1" dirty="0" smtClean="0"/>
              <a:t>Vorsorgeaufwendungen“ </a:t>
            </a:r>
            <a:r>
              <a:rPr lang="de-DE" altLang="de-DE" dirty="0" smtClean="0"/>
              <a:t>von </a:t>
            </a:r>
            <a:r>
              <a:rPr lang="de-DE" altLang="de-DE" dirty="0"/>
              <a:t>der Steuer abgesetzt?</a:t>
            </a:r>
            <a:r>
              <a:rPr lang="de-DE" altLang="de-DE" sz="1000" dirty="0"/>
              <a:t/>
            </a:r>
            <a:br>
              <a:rPr lang="de-DE" altLang="de-DE" sz="1000" dirty="0"/>
            </a:br>
            <a:r>
              <a:rPr lang="de-DE" altLang="de-DE" sz="1800" dirty="0"/>
              <a:t/>
            </a:r>
            <a:br>
              <a:rPr lang="de-DE" altLang="de-DE" sz="1800" dirty="0"/>
            </a:br>
            <a:r>
              <a:rPr lang="de-DE" altLang="de-DE" sz="1800" dirty="0"/>
              <a:t/>
            </a:r>
            <a:br>
              <a:rPr lang="de-DE" altLang="de-DE" sz="1800" dirty="0"/>
            </a:br>
            <a:r>
              <a:rPr lang="de-DE" altLang="de-DE" dirty="0"/>
              <a:t>Höchstbeträge - Bürgerentlastungsgesetz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altLang="de-DE" dirty="0"/>
              <a:t>Angestellte max. 1.900 € pro Jahr (= 158,33 € mtl.)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altLang="de-DE" dirty="0"/>
              <a:t>Selbstständige max. 2.800 €  pro Jahr (= 233,33 € mtl.)</a:t>
            </a:r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Steuervorteile ab 2010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89822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891463" y="3831839"/>
            <a:ext cx="1924" cy="276999"/>
          </a:xfrm>
          <a:prstGeom prst="rect">
            <a:avLst/>
          </a:prstGeom>
          <a:solidFill>
            <a:srgbClr val="B6E2F6"/>
          </a:solidFill>
          <a:ln w="12700" algn="ctr">
            <a:solidFill>
              <a:srgbClr val="4E97B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indent="1588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678774" y="477431"/>
            <a:ext cx="6061752" cy="452437"/>
          </a:xfrm>
        </p:spPr>
        <p:txBody>
          <a:bodyPr/>
          <a:lstStyle/>
          <a:p>
            <a:pPr eaLnBrk="1" hangingPunct="1"/>
            <a:r>
              <a:rPr lang="de-DE" altLang="de-DE" dirty="0"/>
              <a:t>Steuervorteile ab 2010</a:t>
            </a: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V="1">
            <a:off x="2208213" y="1557339"/>
            <a:ext cx="0" cy="4321175"/>
          </a:xfrm>
          <a:prstGeom prst="line">
            <a:avLst/>
          </a:prstGeom>
          <a:noFill/>
          <a:ln w="12700">
            <a:solidFill>
              <a:srgbClr val="4E97B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2208213" y="3500438"/>
            <a:ext cx="7848600" cy="0"/>
          </a:xfrm>
          <a:prstGeom prst="line">
            <a:avLst/>
          </a:prstGeom>
          <a:noFill/>
          <a:ln w="28575">
            <a:solidFill>
              <a:srgbClr val="E23E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2208214" y="5878513"/>
            <a:ext cx="7775575" cy="0"/>
          </a:xfrm>
          <a:prstGeom prst="line">
            <a:avLst/>
          </a:prstGeom>
          <a:noFill/>
          <a:ln w="12700">
            <a:solidFill>
              <a:srgbClr val="4E97B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424113" y="5878513"/>
            <a:ext cx="21590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6E2F6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4E97B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1588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r>
              <a:rPr lang="de-DE" altLang="de-DE" sz="1400" b="1" dirty="0">
                <a:latin typeface="+mn-lt"/>
              </a:rPr>
              <a:t>Beitrag PKV (Anteil  GKV-Niveau) und PPV</a:t>
            </a:r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5628483" y="4428000"/>
            <a:ext cx="935037" cy="1440000"/>
          </a:xfrm>
          <a:prstGeom prst="rect">
            <a:avLst/>
          </a:prstGeom>
          <a:solidFill>
            <a:srgbClr val="B6E2F6"/>
          </a:solidFill>
          <a:ln w="12700" algn="ctr">
            <a:solidFill>
              <a:srgbClr val="4E97B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>
            <a:off x="5592763" y="5876926"/>
            <a:ext cx="208756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6E2F6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4E97B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1588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r>
              <a:rPr lang="de-DE" altLang="de-DE" sz="1400" b="1" dirty="0">
                <a:latin typeface="+mn-lt"/>
              </a:rPr>
              <a:t>Beiträge für weitere Vorsorgeaufwendungen</a:t>
            </a:r>
          </a:p>
        </p:txBody>
      </p:sp>
      <p:sp>
        <p:nvSpPr>
          <p:cNvPr id="25612" name="Text Box 13"/>
          <p:cNvSpPr txBox="1">
            <a:spLocks noChangeArrowheads="1"/>
          </p:cNvSpPr>
          <p:nvPr/>
        </p:nvSpPr>
        <p:spPr bwMode="auto">
          <a:xfrm>
            <a:off x="7062789" y="4637089"/>
            <a:ext cx="95891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6E2F6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4E97B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indent="1588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r>
              <a:rPr lang="de-DE" altLang="de-DE" sz="1600" b="1" dirty="0">
                <a:latin typeface="+mn-lt"/>
              </a:rPr>
              <a:t>Nicht </a:t>
            </a:r>
          </a:p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r>
              <a:rPr lang="de-DE" altLang="de-DE" sz="1600" b="1" dirty="0">
                <a:latin typeface="+mn-lt"/>
              </a:rPr>
              <a:t>absetzbar</a:t>
            </a:r>
          </a:p>
        </p:txBody>
      </p:sp>
      <p:sp>
        <p:nvSpPr>
          <p:cNvPr id="25613" name="AutoShape 19"/>
          <p:cNvSpPr>
            <a:spLocks/>
          </p:cNvSpPr>
          <p:nvPr/>
        </p:nvSpPr>
        <p:spPr bwMode="auto">
          <a:xfrm>
            <a:off x="6630990" y="4418641"/>
            <a:ext cx="142875" cy="1404000"/>
          </a:xfrm>
          <a:prstGeom prst="rightBrace">
            <a:avLst>
              <a:gd name="adj1" fmla="val 83982"/>
              <a:gd name="adj2" fmla="val 50000"/>
            </a:avLst>
          </a:prstGeom>
          <a:noFill/>
          <a:ln w="12700">
            <a:solidFill>
              <a:srgbClr val="4E97B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6E2F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5614" name="Text Box 24"/>
          <p:cNvSpPr txBox="1">
            <a:spLocks noChangeArrowheads="1"/>
          </p:cNvSpPr>
          <p:nvPr/>
        </p:nvSpPr>
        <p:spPr bwMode="auto">
          <a:xfrm>
            <a:off x="6615114" y="288926"/>
            <a:ext cx="59182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6E2F6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4E97B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indent="1588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72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1"/>
              </a:buClr>
              <a:buFont typeface="Times New Roman" panose="02020603050405020304" pitchFamily="18" charset="0"/>
              <a:buNone/>
            </a:pPr>
            <a:r>
              <a:rPr lang="de-DE" altLang="de-DE" b="1" dirty="0">
                <a:latin typeface="+mn-lt"/>
              </a:rPr>
              <a:t>Fall 1</a:t>
            </a:r>
          </a:p>
        </p:txBody>
      </p:sp>
      <p:sp>
        <p:nvSpPr>
          <p:cNvPr id="15" name="Rectangle 10"/>
          <p:cNvSpPr>
            <a:spLocks noGrp="1" noChangeArrowheads="1"/>
          </p:cNvSpPr>
          <p:nvPr>
            <p:ph type="body" sz="quarter" idx="15"/>
          </p:nvPr>
        </p:nvSpPr>
        <p:spPr bwMode="auto">
          <a:xfrm>
            <a:off x="2592000" y="2052000"/>
            <a:ext cx="936000" cy="3809587"/>
          </a:xfrm>
          <a:prstGeom prst="rect">
            <a:avLst/>
          </a:prstGeom>
          <a:solidFill>
            <a:srgbClr val="B6E2F6"/>
          </a:solidFill>
          <a:ln w="12700" algn="ctr">
            <a:solidFill>
              <a:srgbClr val="4E97B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270" wrap="square" lIns="0" tIns="0" rIns="0" bIns="0" anchor="ctr">
            <a:spAutoFit/>
          </a:bodyPr>
          <a:lstStyle/>
          <a:p>
            <a:pPr algn="ctr"/>
            <a:r>
              <a:rPr lang="de-DE" b="1" dirty="0" smtClean="0"/>
              <a:t>Voll absetzbar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1987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124" y="1924050"/>
            <a:ext cx="10858501" cy="416877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/>
              <a:t>Wollen Sie gerne Ihre Privatausgaben zu Betriebsausgaben machen</a:t>
            </a:r>
            <a:r>
              <a:rPr lang="de-DE" altLang="de-DE" dirty="0" smtClean="0"/>
              <a:t>?</a:t>
            </a:r>
            <a:br>
              <a:rPr lang="de-DE" altLang="de-DE" dirty="0" smtClean="0"/>
            </a:br>
            <a:endParaRPr lang="de-DE" alt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/>
              <a:t>Wollen Sie künftig einen </a:t>
            </a:r>
            <a:r>
              <a:rPr lang="de-DE" altLang="de-DE" dirty="0" smtClean="0"/>
              <a:t>staatlichen Zuschuss </a:t>
            </a:r>
            <a:r>
              <a:rPr lang="de-DE" altLang="de-DE" dirty="0"/>
              <a:t>zur Ihrem „</a:t>
            </a:r>
            <a:r>
              <a:rPr lang="de-DE" altLang="de-DE" dirty="0" smtClean="0"/>
              <a:t>Krankengeld“ bekommen?</a:t>
            </a:r>
            <a:br>
              <a:rPr lang="de-DE" altLang="de-DE" dirty="0" smtClean="0"/>
            </a:br>
            <a:endParaRPr lang="de-DE" altLang="de-DE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/>
              <a:t>Wie haben Sie Ihre Gehaltsfortzahlung </a:t>
            </a:r>
            <a:r>
              <a:rPr lang="de-DE" altLang="de-DE" dirty="0" smtClean="0"/>
              <a:t>im Krankheitsfall </a:t>
            </a:r>
            <a:r>
              <a:rPr lang="de-DE" altLang="de-DE" dirty="0"/>
              <a:t>geregelt?</a:t>
            </a:r>
          </a:p>
          <a:p>
            <a:pPr lvl="1"/>
            <a:r>
              <a:rPr lang="de-DE" altLang="de-DE" sz="1600" dirty="0" smtClean="0">
                <a:solidFill>
                  <a:srgbClr val="1D2D4B"/>
                </a:solidFill>
              </a:rPr>
              <a:t>(Oftmals </a:t>
            </a:r>
            <a:r>
              <a:rPr lang="de-DE" altLang="de-DE" sz="1600" dirty="0">
                <a:solidFill>
                  <a:srgbClr val="1D2D4B"/>
                </a:solidFill>
              </a:rPr>
              <a:t>hilft nur ein Blick in den </a:t>
            </a:r>
            <a:r>
              <a:rPr lang="de-DE" altLang="de-DE" sz="1600" dirty="0" smtClean="0">
                <a:solidFill>
                  <a:srgbClr val="1D2D4B"/>
                </a:solidFill>
              </a:rPr>
              <a:t>Anstellungsvertrag / Wenn </a:t>
            </a:r>
            <a:r>
              <a:rPr lang="de-DE" altLang="de-DE" sz="1600" dirty="0">
                <a:solidFill>
                  <a:srgbClr val="1D2D4B"/>
                </a:solidFill>
              </a:rPr>
              <a:t>dort nicht geregelt, gelten lt. BGB § 617 immer 6 </a:t>
            </a:r>
            <a:r>
              <a:rPr lang="de-DE" altLang="de-DE" sz="1600" dirty="0" smtClean="0">
                <a:solidFill>
                  <a:srgbClr val="1D2D4B"/>
                </a:solidFill>
              </a:rPr>
              <a:t>Wochen)</a:t>
            </a:r>
            <a:endParaRPr lang="de-DE" altLang="de-DE" sz="16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 smtClean="0"/>
              <a:t>Wie </a:t>
            </a:r>
            <a:r>
              <a:rPr lang="de-DE" altLang="de-DE" dirty="0"/>
              <a:t>haben Sie Ihr Krankengeld </a:t>
            </a:r>
            <a:r>
              <a:rPr lang="de-DE" altLang="de-DE" dirty="0" smtClean="0"/>
              <a:t>organisiert?</a:t>
            </a:r>
            <a:br>
              <a:rPr lang="de-DE" altLang="de-DE" dirty="0" smtClean="0"/>
            </a:br>
            <a:r>
              <a:rPr lang="de-DE" altLang="de-DE" sz="1600" dirty="0" smtClean="0"/>
              <a:t>GKV </a:t>
            </a:r>
            <a:r>
              <a:rPr lang="de-DE" altLang="de-DE" sz="1600" dirty="0"/>
              <a:t>(Mit oder ohne Krankengeldanspruch</a:t>
            </a:r>
            <a:r>
              <a:rPr lang="de-DE" altLang="de-DE" sz="1600" dirty="0" smtClean="0"/>
              <a:t>?) oder PKV </a:t>
            </a:r>
            <a:r>
              <a:rPr lang="de-DE" altLang="de-DE" sz="1600" dirty="0"/>
              <a:t>(Welche Karenzzeit? Welche Höhe?)</a:t>
            </a:r>
          </a:p>
          <a:p>
            <a:endParaRPr lang="de-DE" altLang="de-DE" sz="1800" dirty="0">
              <a:solidFill>
                <a:srgbClr val="E23E21"/>
              </a:solidFill>
            </a:endParaRPr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Fragen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5802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124" y="1924050"/>
            <a:ext cx="10858501" cy="80962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/>
              <a:t>Was passiert, wenn GGF längere Zeit krank ist?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altLang="de-DE" dirty="0" smtClean="0"/>
              <a:t>Wie </a:t>
            </a:r>
            <a:r>
              <a:rPr lang="de-DE" altLang="de-DE" dirty="0"/>
              <a:t>ist die Lohnfortzahlung geregelt?</a:t>
            </a:r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Die Gehaltsfortzahlungsdauer</a:t>
            </a:r>
            <a:endParaRPr lang="de-DE" b="1" dirty="0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19124" y="3081164"/>
            <a:ext cx="7648576" cy="1125711"/>
            <a:chOff x="373" y="1449"/>
            <a:chExt cx="4321" cy="649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567" y="1661"/>
              <a:ext cx="4127" cy="181"/>
              <a:chOff x="567" y="1661"/>
              <a:chExt cx="4127" cy="181"/>
            </a:xfrm>
          </p:grpSpPr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567" y="1752"/>
                <a:ext cx="41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>
                <a:off x="567" y="1661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1338" y="1661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76" y="1752"/>
              <a:ext cx="925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de-DE" altLang="de-DE" sz="1000" dirty="0">
                  <a:latin typeface="Arial" panose="020B0604020202020204" pitchFamily="34" charset="0"/>
                </a:rPr>
                <a:t>6 Wochen</a:t>
              </a:r>
            </a:p>
            <a:p>
              <a:pPr algn="ctr" eaLnBrk="1" hangingPunct="1"/>
              <a:r>
                <a:rPr lang="de-DE" altLang="de-DE" sz="1000" dirty="0">
                  <a:latin typeface="Arial" panose="020B0604020202020204" pitchFamily="34" charset="0"/>
                </a:rPr>
                <a:t>Lohnfortzahlung 100% (z.B. 200,-EUR)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73" y="1449"/>
              <a:ext cx="225" cy="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de-DE" altLang="de-DE" sz="1200" dirty="0">
                  <a:latin typeface="+mn-lt"/>
                </a:rPr>
                <a:t>AU</a:t>
              </a:r>
            </a:p>
          </p:txBody>
        </p: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327263" y="3294897"/>
            <a:ext cx="45395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latin typeface="+mn-lt"/>
              </a:rPr>
              <a:t>Krankengeld in der GKV (max. 109,38 EUR pro Tag)</a:t>
            </a:r>
          </a:p>
        </p:txBody>
      </p: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19124" y="4873625"/>
            <a:ext cx="6767512" cy="1025525"/>
            <a:chOff x="431" y="2296"/>
            <a:chExt cx="4263" cy="646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612" y="2750"/>
              <a:ext cx="6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de-DE" altLang="de-DE" sz="1400"/>
                <a:t>8 15 22   29</a:t>
              </a:r>
            </a:p>
          </p:txBody>
        </p:sp>
        <p:grpSp>
          <p:nvGrpSpPr>
            <p:cNvPr id="16" name="Group 16"/>
            <p:cNvGrpSpPr>
              <a:grpSpLocks/>
            </p:cNvGrpSpPr>
            <p:nvPr/>
          </p:nvGrpSpPr>
          <p:grpSpPr bwMode="auto">
            <a:xfrm>
              <a:off x="431" y="2296"/>
              <a:ext cx="4263" cy="454"/>
              <a:chOff x="431" y="2296"/>
              <a:chExt cx="4263" cy="454"/>
            </a:xfrm>
          </p:grpSpPr>
          <p:grpSp>
            <p:nvGrpSpPr>
              <p:cNvPr id="17" name="Group 17"/>
              <p:cNvGrpSpPr>
                <a:grpSpLocks/>
              </p:cNvGrpSpPr>
              <p:nvPr/>
            </p:nvGrpSpPr>
            <p:grpSpPr bwMode="auto">
              <a:xfrm>
                <a:off x="567" y="2568"/>
                <a:ext cx="4127" cy="181"/>
                <a:chOff x="567" y="1661"/>
                <a:chExt cx="4127" cy="181"/>
              </a:xfrm>
            </p:grpSpPr>
            <p:sp>
              <p:nvSpPr>
                <p:cNvPr id="23" name="Line 18"/>
                <p:cNvSpPr>
                  <a:spLocks noChangeShapeType="1"/>
                </p:cNvSpPr>
                <p:nvPr/>
              </p:nvSpPr>
              <p:spPr bwMode="auto">
                <a:xfrm>
                  <a:off x="567" y="1752"/>
                  <a:ext cx="412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4" name="Line 19"/>
                <p:cNvSpPr>
                  <a:spLocks noChangeShapeType="1"/>
                </p:cNvSpPr>
                <p:nvPr/>
              </p:nvSpPr>
              <p:spPr bwMode="auto">
                <a:xfrm>
                  <a:off x="567" y="1661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5" name="Line 20"/>
                <p:cNvSpPr>
                  <a:spLocks noChangeShapeType="1"/>
                </p:cNvSpPr>
                <p:nvPr/>
              </p:nvSpPr>
              <p:spPr bwMode="auto">
                <a:xfrm>
                  <a:off x="1338" y="1661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703" y="2568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839" y="2568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975" y="2568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1156" y="2568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" name="Text Box 25"/>
              <p:cNvSpPr txBox="1">
                <a:spLocks noChangeArrowheads="1"/>
              </p:cNvSpPr>
              <p:nvPr/>
            </p:nvSpPr>
            <p:spPr bwMode="auto">
              <a:xfrm>
                <a:off x="431" y="2296"/>
                <a:ext cx="119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de-DE" altLang="de-DE" sz="1200" dirty="0">
                    <a:latin typeface="Arial" panose="020B0604020202020204" pitchFamily="34" charset="0"/>
                  </a:rPr>
                  <a:t>Krankengeldabsicherung </a:t>
                </a:r>
              </a:p>
            </p:txBody>
          </p:sp>
        </p:grpSp>
      </p:grpSp>
      <p:grpSp>
        <p:nvGrpSpPr>
          <p:cNvPr id="26" name="Group 26"/>
          <p:cNvGrpSpPr>
            <a:grpSpLocks/>
          </p:cNvGrpSpPr>
          <p:nvPr/>
        </p:nvGrpSpPr>
        <p:grpSpPr bwMode="auto">
          <a:xfrm>
            <a:off x="509586" y="4656606"/>
            <a:ext cx="1873250" cy="1368425"/>
            <a:chOff x="385" y="2160"/>
            <a:chExt cx="1180" cy="862"/>
          </a:xfrm>
        </p:grpSpPr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V="1">
              <a:off x="385" y="2160"/>
              <a:ext cx="1180" cy="86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521" y="2160"/>
              <a:ext cx="998" cy="86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84980" y="5993451"/>
            <a:ext cx="21605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de-DE" altLang="de-DE" sz="1400" b="1" dirty="0">
                <a:solidFill>
                  <a:srgbClr val="FF3300"/>
                </a:solidFill>
              </a:rPr>
              <a:t>Falsch! (§617 BGB!)</a:t>
            </a:r>
          </a:p>
          <a:p>
            <a:pPr algn="ctr" eaLnBrk="1" hangingPunct="1"/>
            <a:r>
              <a:rPr lang="de-DE" altLang="de-DE" sz="1400" b="1" dirty="0">
                <a:solidFill>
                  <a:srgbClr val="FF3300"/>
                </a:solidFill>
              </a:rPr>
              <a:t>Unbedingt korrigieren!</a:t>
            </a:r>
          </a:p>
        </p:txBody>
      </p:sp>
    </p:spTree>
    <p:extLst>
      <p:ext uri="{BB962C8B-B14F-4D97-AF65-F5344CB8AC3E}">
        <p14:creationId xmlns:p14="http://schemas.microsoft.com/office/powerpoint/2010/main" val="3858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124" y="1924050"/>
            <a:ext cx="10858501" cy="80962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 smtClean="0"/>
              <a:t>Änderung der Lohnfortzahlung im Dienstvertrag auf 182 Tage</a:t>
            </a:r>
            <a:endParaRPr lang="de-DE" altLang="de-DE" dirty="0"/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Der zweite Schritt</a:t>
            </a:r>
            <a:endParaRPr lang="de-DE" b="1" dirty="0"/>
          </a:p>
        </p:txBody>
      </p:sp>
      <p:grpSp>
        <p:nvGrpSpPr>
          <p:cNvPr id="30" name="Group 11"/>
          <p:cNvGrpSpPr>
            <a:grpSpLocks/>
          </p:cNvGrpSpPr>
          <p:nvPr/>
        </p:nvGrpSpPr>
        <p:grpSpPr bwMode="auto">
          <a:xfrm>
            <a:off x="1020763" y="3332163"/>
            <a:ext cx="6551612" cy="876300"/>
            <a:chOff x="703" y="1631"/>
            <a:chExt cx="4127" cy="552"/>
          </a:xfrm>
        </p:grpSpPr>
        <p:grpSp>
          <p:nvGrpSpPr>
            <p:cNvPr id="31" name="Group 12"/>
            <p:cNvGrpSpPr>
              <a:grpSpLocks/>
            </p:cNvGrpSpPr>
            <p:nvPr/>
          </p:nvGrpSpPr>
          <p:grpSpPr bwMode="auto">
            <a:xfrm>
              <a:off x="703" y="1797"/>
              <a:ext cx="4127" cy="181"/>
              <a:chOff x="703" y="1797"/>
              <a:chExt cx="4127" cy="181"/>
            </a:xfrm>
          </p:grpSpPr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>
                <a:off x="703" y="1888"/>
                <a:ext cx="41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5" name="Line 14"/>
              <p:cNvSpPr>
                <a:spLocks noChangeShapeType="1"/>
              </p:cNvSpPr>
              <p:nvPr/>
            </p:nvSpPr>
            <p:spPr bwMode="auto">
              <a:xfrm>
                <a:off x="4422" y="1797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32" name="Text Box 15"/>
            <p:cNvSpPr txBox="1">
              <a:spLocks noChangeArrowheads="1"/>
            </p:cNvSpPr>
            <p:nvPr/>
          </p:nvSpPr>
          <p:spPr bwMode="auto">
            <a:xfrm>
              <a:off x="1383" y="1933"/>
              <a:ext cx="2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de-DE" altLang="de-DE" sz="1000" dirty="0">
                  <a:solidFill>
                    <a:srgbClr val="1D2D4B"/>
                  </a:solidFill>
                  <a:latin typeface="Arial" panose="020B0604020202020204" pitchFamily="34" charset="0"/>
                </a:rPr>
                <a:t>182 Tage Lohnfortzahlung</a:t>
              </a:r>
            </a:p>
            <a:p>
              <a:pPr algn="ctr" eaLnBrk="1" hangingPunct="1"/>
              <a:r>
                <a:rPr lang="de-DE" altLang="de-DE" sz="1000" dirty="0">
                  <a:solidFill>
                    <a:srgbClr val="1D2D4B"/>
                  </a:solidFill>
                  <a:latin typeface="Arial" panose="020B0604020202020204" pitchFamily="34" charset="0"/>
                </a:rPr>
                <a:t>Lohnfortzahlung 100% (z.B. 200 €)</a:t>
              </a:r>
            </a:p>
          </p:txBody>
        </p:sp>
        <p:sp>
          <p:nvSpPr>
            <p:cNvPr id="33" name="Text Box 16"/>
            <p:cNvSpPr txBox="1">
              <a:spLocks noChangeArrowheads="1"/>
            </p:cNvSpPr>
            <p:nvPr/>
          </p:nvSpPr>
          <p:spPr bwMode="auto">
            <a:xfrm>
              <a:off x="4183" y="1631"/>
              <a:ext cx="519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de-DE" altLang="de-DE" sz="1200" dirty="0">
                  <a:solidFill>
                    <a:srgbClr val="1D2D4B"/>
                  </a:solidFill>
                  <a:latin typeface="+mn-lt"/>
                </a:rPr>
                <a:t>6 Monate</a:t>
              </a:r>
            </a:p>
          </p:txBody>
        </p:sp>
      </p:grp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5656263" y="3883822"/>
            <a:ext cx="287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de-DE" altLang="de-DE" sz="1000" dirty="0">
                <a:solidFill>
                  <a:srgbClr val="1D2D4B"/>
                </a:solidFill>
                <a:latin typeface="Arial" panose="020B0604020202020204" pitchFamily="34" charset="0"/>
              </a:rPr>
              <a:t>KT183/netto 160 € privat absichern</a:t>
            </a:r>
          </a:p>
          <a:p>
            <a:pPr algn="ctr" eaLnBrk="1" hangingPunct="1"/>
            <a:r>
              <a:rPr lang="de-DE" altLang="de-DE" sz="1000" dirty="0">
                <a:solidFill>
                  <a:srgbClr val="1D2D4B"/>
                </a:solidFill>
                <a:latin typeface="Arial" panose="020B0604020202020204" pitchFamily="34" charset="0"/>
              </a:rPr>
              <a:t>(in der GKV nicht möglich)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5656263" y="4608515"/>
            <a:ext cx="37625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Der Beitragssatz in der GKV reduziert sich um 0,6%!</a:t>
            </a:r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 flipV="1">
            <a:off x="6924675" y="4391028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5656263" y="5033173"/>
            <a:ext cx="3095625" cy="17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Der Beitrag für das Tagegeld ist eine Privatausgabe, i.d.R. aus versteuertem Einkommen.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Also über das KT 183: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Versicherungsbeitrag sparen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 Steuer sparen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altLang="de-DE" sz="1200" dirty="0">
                <a:solidFill>
                  <a:srgbClr val="1D2D4B"/>
                </a:solidFill>
                <a:latin typeface="+mn-lt"/>
              </a:rPr>
              <a:t> bedarfsgerecht absichern</a:t>
            </a:r>
          </a:p>
        </p:txBody>
      </p:sp>
    </p:spTree>
    <p:extLst>
      <p:ext uri="{BB962C8B-B14F-4D97-AF65-F5344CB8AC3E}">
        <p14:creationId xmlns:p14="http://schemas.microsoft.com/office/powerpoint/2010/main" val="3741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6724" y="1583036"/>
            <a:ext cx="10858501" cy="42089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altLang="de-DE" dirty="0" smtClean="0"/>
              <a:t>Die Rückversicherung des Gehalts über KTAR</a:t>
            </a:r>
            <a:endParaRPr lang="de-DE" altLang="de-DE" dirty="0"/>
          </a:p>
          <a:p>
            <a:endParaRPr lang="de-DE" altLang="de-DE" sz="1800" dirty="0">
              <a:solidFill>
                <a:srgbClr val="1D2D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/>
          <a:lstStyle/>
          <a:p>
            <a:r>
              <a:rPr lang="de-DE" b="1" dirty="0" smtClean="0"/>
              <a:t>Der dritte Schritt</a:t>
            </a:r>
            <a:endParaRPr lang="de-DE" b="1" dirty="0"/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828675" y="4076700"/>
            <a:ext cx="6551613" cy="287338"/>
            <a:chOff x="522" y="2568"/>
            <a:chExt cx="4127" cy="181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522" y="2568"/>
              <a:ext cx="4127" cy="181"/>
              <a:chOff x="567" y="1616"/>
              <a:chExt cx="4127" cy="181"/>
            </a:xfrm>
          </p:grpSpPr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567" y="1616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567" y="1616"/>
                <a:ext cx="4127" cy="181"/>
                <a:chOff x="703" y="1797"/>
                <a:chExt cx="4127" cy="181"/>
              </a:xfrm>
            </p:grpSpPr>
            <p:sp>
              <p:nvSpPr>
                <p:cNvPr id="20" name="Line 7"/>
                <p:cNvSpPr>
                  <a:spLocks noChangeShapeType="1"/>
                </p:cNvSpPr>
                <p:nvPr/>
              </p:nvSpPr>
              <p:spPr bwMode="auto">
                <a:xfrm>
                  <a:off x="703" y="1888"/>
                  <a:ext cx="412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1" name="Line 8"/>
                <p:cNvSpPr>
                  <a:spLocks noChangeShapeType="1"/>
                </p:cNvSpPr>
                <p:nvPr/>
              </p:nvSpPr>
              <p:spPr bwMode="auto">
                <a:xfrm>
                  <a:off x="4422" y="1797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1293" y="2568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84213" y="4437063"/>
            <a:ext cx="15128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000" dirty="0"/>
              <a:t>AU                                43</a:t>
            </a:r>
          </a:p>
        </p:txBody>
      </p:sp>
      <p:sp>
        <p:nvSpPr>
          <p:cNvPr id="23" name="Text Box 16">
            <a:extLst>
              <a:ext uri="{FF2B5EF4-FFF2-40B4-BE49-F238E27FC236}">
                <a16:creationId xmlns="" xmlns:a16="http://schemas.microsoft.com/office/drawing/2014/main" id="{BE14B485-F8BC-4CE4-9879-79B9CA418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288" y="4435475"/>
            <a:ext cx="2879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dirty="0">
                <a:latin typeface="+mn-lt"/>
              </a:rPr>
              <a:t>KT183/160,-€ privat absichern</a:t>
            </a:r>
          </a:p>
          <a:p>
            <a:pPr algn="ctr" eaLnBrk="1" hangingPunct="1">
              <a:defRPr/>
            </a:pPr>
            <a:r>
              <a:rPr lang="de-DE" altLang="de-DE" sz="1200" dirty="0">
                <a:latin typeface="+mn-lt"/>
              </a:rPr>
              <a:t>(in der GKV nicht möglich)</a:t>
            </a:r>
          </a:p>
        </p:txBody>
      </p:sp>
      <p:grpSp>
        <p:nvGrpSpPr>
          <p:cNvPr id="24" name="Group 12"/>
          <p:cNvGrpSpPr>
            <a:grpSpLocks/>
          </p:cNvGrpSpPr>
          <p:nvPr/>
        </p:nvGrpSpPr>
        <p:grpSpPr bwMode="auto">
          <a:xfrm>
            <a:off x="2052638" y="2924175"/>
            <a:ext cx="4645025" cy="1282700"/>
            <a:chOff x="1293" y="1842"/>
            <a:chExt cx="2926" cy="808"/>
          </a:xfrm>
        </p:grpSpPr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1565" y="2477"/>
              <a:ext cx="228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de-DE" altLang="de-DE" sz="1200" dirty="0"/>
                <a:t>182 Tage </a:t>
              </a:r>
              <a:r>
                <a:rPr lang="de-DE" altLang="de-DE" sz="1200" b="1" dirty="0"/>
                <a:t>(z.B. </a:t>
              </a:r>
              <a:r>
                <a:rPr lang="de-DE" altLang="de-DE" sz="1200" b="1" dirty="0">
                  <a:latin typeface="+mn-lt"/>
                </a:rPr>
                <a:t>200</a:t>
              </a:r>
              <a:r>
                <a:rPr lang="de-DE" altLang="de-DE" sz="1200" b="1" dirty="0"/>
                <a:t>,- EUR!)</a:t>
              </a:r>
            </a:p>
          </p:txBody>
        </p:sp>
        <p:sp>
          <p:nvSpPr>
            <p:cNvPr id="26" name="AutoShape 14"/>
            <p:cNvSpPr>
              <a:spLocks/>
            </p:cNvSpPr>
            <p:nvPr/>
          </p:nvSpPr>
          <p:spPr bwMode="auto">
            <a:xfrm rot="-5400000">
              <a:off x="2631" y="912"/>
              <a:ext cx="250" cy="2926"/>
            </a:xfrm>
            <a:prstGeom prst="rightBrace">
              <a:avLst>
                <a:gd name="adj1" fmla="val 975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Clr>
                  <a:schemeClr val="accent1"/>
                </a:buClr>
                <a:buFont typeface="Times New Roman" panose="02020603050405020304" pitchFamily="18" charset="0"/>
                <a:buNone/>
              </a:pPr>
              <a:endParaRPr lang="de-DE" altLang="de-DE"/>
            </a:p>
          </p:txBody>
        </p:sp>
        <p:sp>
          <p:nvSpPr>
            <p:cNvPr id="27" name="Text Box 15"/>
            <p:cNvSpPr txBox="1">
              <a:spLocks noChangeArrowheads="1"/>
            </p:cNvSpPr>
            <p:nvPr/>
          </p:nvSpPr>
          <p:spPr bwMode="auto">
            <a:xfrm>
              <a:off x="2200" y="1842"/>
              <a:ext cx="122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de-DE" altLang="de-DE" dirty="0">
                  <a:latin typeface="+mn-lt"/>
                </a:rPr>
                <a:t>KTAR</a:t>
              </a:r>
            </a:p>
            <a:p>
              <a:pPr algn="ctr" eaLnBrk="1" hangingPunct="1"/>
              <a:r>
                <a:rPr lang="de-DE" altLang="de-DE" dirty="0"/>
                <a:t>= Betriebsausgabe!</a:t>
              </a:r>
            </a:p>
          </p:txBody>
        </p:sp>
      </p:grp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3492501" y="2018219"/>
            <a:ext cx="1878013" cy="92551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de-DE" altLang="de-DE" dirty="0"/>
              <a:t>VN = </a:t>
            </a:r>
            <a:r>
              <a:rPr lang="de-DE" altLang="de-DE" dirty="0">
                <a:latin typeface="+mn-lt"/>
              </a:rPr>
              <a:t>GmbH</a:t>
            </a:r>
          </a:p>
          <a:p>
            <a:pPr eaLnBrk="1" hangingPunct="1"/>
            <a:r>
              <a:rPr lang="de-DE" altLang="de-DE" dirty="0"/>
              <a:t>VP </a:t>
            </a:r>
            <a:r>
              <a:rPr lang="de-DE" altLang="de-DE" dirty="0" smtClean="0"/>
              <a:t> = </a:t>
            </a:r>
            <a:r>
              <a:rPr lang="de-DE" altLang="de-DE" dirty="0"/>
              <a:t>GGF</a:t>
            </a:r>
          </a:p>
          <a:p>
            <a:pPr eaLnBrk="1" hangingPunct="1"/>
            <a:r>
              <a:rPr lang="de-DE" altLang="de-DE" dirty="0"/>
              <a:t>Höhe = Brutto EK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684213" y="4749800"/>
            <a:ext cx="2640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de-DE" altLang="de-DE" sz="1200" dirty="0">
                <a:latin typeface="+mn-lt"/>
              </a:rPr>
              <a:t>KTAR ist als Solo-Vertrag möglich:</a:t>
            </a:r>
          </a:p>
          <a:p>
            <a:pPr eaLnBrk="1" hangingPunct="1"/>
            <a:r>
              <a:rPr lang="de-DE" altLang="de-DE" sz="1200" dirty="0">
                <a:latin typeface="+mn-lt"/>
              </a:rPr>
              <a:t>Trotzdem mit Kündigungsverzicht </a:t>
            </a:r>
          </a:p>
          <a:p>
            <a:pPr eaLnBrk="1" hangingPunct="1"/>
            <a:r>
              <a:rPr lang="de-DE" altLang="de-DE" sz="1200" dirty="0">
                <a:latin typeface="+mn-lt"/>
              </a:rPr>
              <a:t>maximal 500 € täglich</a:t>
            </a:r>
          </a:p>
          <a:p>
            <a:pPr eaLnBrk="1" hangingPunct="1"/>
            <a:r>
              <a:rPr lang="de-DE" altLang="de-DE" sz="1200" dirty="0">
                <a:latin typeface="+mn-lt"/>
              </a:rPr>
              <a:t>Entsprechend 15.000 € Bruttogehalt</a:t>
            </a: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3951286" y="5205475"/>
            <a:ext cx="38893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de-DE" altLang="de-DE" sz="1400" dirty="0"/>
              <a:t>Der Beitrag in der GKV sinkt durch Herausnahme des Tagegeldbeitrags (Krankengeld ab 6.Woche) </a:t>
            </a:r>
          </a:p>
          <a:p>
            <a:pPr algn="ctr" eaLnBrk="1" hangingPunct="1"/>
            <a:endParaRPr lang="de-DE" altLang="de-DE" sz="1400" dirty="0"/>
          </a:p>
          <a:p>
            <a:pPr algn="ctr" eaLnBrk="1" hangingPunct="1"/>
            <a:r>
              <a:rPr lang="de-DE" altLang="de-DE" sz="1400" dirty="0"/>
              <a:t>Der Beitrag in der PKV sinkt durch Verlängerung der Karenzzeit</a:t>
            </a:r>
          </a:p>
          <a:p>
            <a:pPr algn="ctr" eaLnBrk="1" hangingPunct="1"/>
            <a:endParaRPr lang="de-DE" altLang="de-DE" sz="1400" dirty="0"/>
          </a:p>
        </p:txBody>
      </p:sp>
    </p:spTree>
    <p:extLst>
      <p:ext uri="{BB962C8B-B14F-4D97-AF65-F5344CB8AC3E}">
        <p14:creationId xmlns:p14="http://schemas.microsoft.com/office/powerpoint/2010/main" val="336015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Benutzerdefiniert 1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548</Words>
  <Application>Microsoft Office PowerPoint</Application>
  <PresentationFormat>Breitbild</PresentationFormat>
  <Paragraphs>155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afm PowerPoint-Vorlagen</vt:lpstr>
      <vt:lpstr>PowerPoint-Präsentation</vt:lpstr>
      <vt:lpstr>   </vt:lpstr>
      <vt:lpstr>Steuervorteile ab 2010</vt:lpstr>
      <vt:lpstr>Steuervorteile ab 2010</vt:lpstr>
      <vt:lpstr>Steuervorteile ab 2010</vt:lpstr>
      <vt:lpstr>Fragen</vt:lpstr>
      <vt:lpstr>Die Gehaltsfortzahlungsdauer</vt:lpstr>
      <vt:lpstr>Der zweite Schritt</vt:lpstr>
      <vt:lpstr>Der dritte Schritt</vt:lpstr>
      <vt:lpstr>PowerPoint-Präsentation</vt:lpstr>
      <vt:lpstr>Beispiel</vt:lpstr>
      <vt:lpstr>Beispiel</vt:lpstr>
      <vt:lpstr>Beispiel</vt:lpstr>
      <vt:lpstr>Fazit</vt:lpstr>
      <vt:lpstr>Hinweise</vt:lpstr>
      <vt:lpstr>Umsetzung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Heiko Juschkus</cp:lastModifiedBy>
  <cp:revision>232</cp:revision>
  <cp:lastPrinted>2019-08-21T13:01:55Z</cp:lastPrinted>
  <dcterms:created xsi:type="dcterms:W3CDTF">2019-08-21T08:57:07Z</dcterms:created>
  <dcterms:modified xsi:type="dcterms:W3CDTF">2020-05-14T05:34:24Z</dcterms:modified>
</cp:coreProperties>
</file>