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EDEDED"/>
    <a:srgbClr val="137C9B"/>
    <a:srgbClr val="99CC00"/>
    <a:srgbClr val="1D2D4B"/>
    <a:srgbClr val="D0CECE"/>
    <a:srgbClr val="D6D6D6"/>
    <a:srgbClr val="C60000"/>
    <a:srgbClr val="AAA295"/>
    <a:srgbClr val="5C87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870" autoAdjust="0"/>
  </p:normalViewPr>
  <p:slideViewPr>
    <p:cSldViewPr snapToGrid="0" showGuides="1">
      <p:cViewPr varScale="1">
        <p:scale>
          <a:sx n="117" d="100"/>
          <a:sy n="117" d="100"/>
        </p:scale>
        <p:origin x="120" y="90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07.10.2020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07.10.2020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0" pos="3749" userDrawn="1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 smtClean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 smtClean="0">
                <a:solidFill>
                  <a:srgbClr val="137C9B"/>
                </a:solidFill>
              </a:rPr>
              <a:t>Wir freuen uns darauf, Sie zu unterstützen! </a:t>
            </a:r>
            <a:endParaRPr lang="de-DE" altLang="de-DE" sz="2400" b="0" dirty="0">
              <a:solidFill>
                <a:srgbClr val="137C9B"/>
              </a:solidFill>
            </a:endParaRP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Am Musterplatz 123 | 54321 Musterstadt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mustermann@afm-gruppe.de | www.afm-gruppe.de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Geschäftsstelle Musterstadt | Manfred Mustermann</a:t>
            </a:r>
          </a:p>
          <a:p>
            <a:pPr algn="ctr">
              <a:defRPr/>
            </a:pPr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</a:t>
            </a:fld>
            <a:endParaRPr lang="de-DE"/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2100908"/>
              </p:ext>
            </p:extLst>
          </p:nvPr>
        </p:nvGraphicFramePr>
        <p:xfrm>
          <a:off x="0" y="0"/>
          <a:ext cx="12189279" cy="684983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74940"/>
                <a:gridCol w="11814339"/>
              </a:tblGrid>
              <a:tr h="2400626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Kundensituation</a:t>
                      </a:r>
                      <a:endParaRPr lang="de-DE" dirty="0"/>
                    </a:p>
                  </a:txBody>
                  <a:tcPr vert="vert27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481617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GFV</a:t>
                      </a:r>
                      <a:endParaRPr lang="de-DE" dirty="0"/>
                    </a:p>
                  </a:txBody>
                  <a:tcPr vert="vert270" anchor="ctr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99CC00"/>
                    </a:solidFill>
                  </a:tcPr>
                </a:tc>
              </a:tr>
              <a:tr h="1967593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BU</a:t>
                      </a:r>
                      <a:endParaRPr lang="de-DE" dirty="0"/>
                    </a:p>
                  </a:txBody>
                  <a:tcPr vert="vert27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extfeld 5"/>
          <p:cNvSpPr txBox="1"/>
          <p:nvPr/>
        </p:nvSpPr>
        <p:spPr>
          <a:xfrm>
            <a:off x="428740" y="58300"/>
            <a:ext cx="1332182" cy="553998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000" b="1" dirty="0" smtClean="0"/>
              <a:t>Kunde möchte Einkommensaus- fall absichern</a:t>
            </a:r>
            <a:endParaRPr lang="de-DE" sz="1000" b="1" dirty="0"/>
          </a:p>
        </p:txBody>
      </p:sp>
      <p:sp>
        <p:nvSpPr>
          <p:cNvPr id="10" name="Textfeld 9"/>
          <p:cNvSpPr txBox="1"/>
          <p:nvPr/>
        </p:nvSpPr>
        <p:spPr>
          <a:xfrm>
            <a:off x="2307484" y="113736"/>
            <a:ext cx="1320800" cy="70788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000" b="1" dirty="0" smtClean="0"/>
              <a:t>Möchten Sie Ihre Tätigkeit oder </a:t>
            </a:r>
            <a:r>
              <a:rPr lang="de-DE" sz="1000" b="1" smtClean="0"/>
              <a:t>Körperfähigkeitenabsichern</a:t>
            </a:r>
            <a:r>
              <a:rPr lang="de-DE" sz="1000" b="1" dirty="0" smtClean="0"/>
              <a:t>?</a:t>
            </a:r>
            <a:endParaRPr lang="de-DE" sz="1000" b="1" dirty="0"/>
          </a:p>
        </p:txBody>
      </p:sp>
      <p:sp>
        <p:nvSpPr>
          <p:cNvPr id="11" name="Textfeld 10"/>
          <p:cNvSpPr txBox="1"/>
          <p:nvPr/>
        </p:nvSpPr>
        <p:spPr>
          <a:xfrm>
            <a:off x="6582177" y="107045"/>
            <a:ext cx="1770941" cy="70788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000" b="1" dirty="0" smtClean="0"/>
              <a:t>Welche Rolle spielen Psychische Erkrankungen? (z.B. Burn-Out/Depressionen) </a:t>
            </a:r>
            <a:endParaRPr lang="de-DE" sz="1000" b="1" dirty="0"/>
          </a:p>
        </p:txBody>
      </p:sp>
      <p:sp>
        <p:nvSpPr>
          <p:cNvPr id="12" name="Textfeld 11"/>
          <p:cNvSpPr txBox="1"/>
          <p:nvPr/>
        </p:nvSpPr>
        <p:spPr>
          <a:xfrm>
            <a:off x="8971302" y="82214"/>
            <a:ext cx="1689096" cy="400110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000" b="1" dirty="0" smtClean="0"/>
              <a:t>Welche Rolle spielt der Preis?</a:t>
            </a:r>
            <a:endParaRPr lang="de-DE" sz="1000" b="1" dirty="0"/>
          </a:p>
        </p:txBody>
      </p:sp>
      <p:sp>
        <p:nvSpPr>
          <p:cNvPr id="15" name="Textfeld 14"/>
          <p:cNvSpPr txBox="1"/>
          <p:nvPr/>
        </p:nvSpPr>
        <p:spPr>
          <a:xfrm>
            <a:off x="4411592" y="276999"/>
            <a:ext cx="1555829" cy="553998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000" b="1" dirty="0" smtClean="0"/>
              <a:t>Sind Sie in Ihrem Beruf überwiegend körperlich tätig?</a:t>
            </a:r>
            <a:endParaRPr lang="de-DE" sz="1000" b="1" dirty="0"/>
          </a:p>
        </p:txBody>
      </p:sp>
      <p:cxnSp>
        <p:nvCxnSpPr>
          <p:cNvPr id="17" name="Gewinkelte Verbindung 16"/>
          <p:cNvCxnSpPr/>
          <p:nvPr/>
        </p:nvCxnSpPr>
        <p:spPr>
          <a:xfrm>
            <a:off x="1760922" y="195943"/>
            <a:ext cx="546562" cy="530091"/>
          </a:xfrm>
          <a:prstGeom prst="bentConnector3">
            <a:avLst/>
          </a:prstGeom>
          <a:ln w="3810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Gerader Verbinder 51"/>
          <p:cNvCxnSpPr/>
          <p:nvPr/>
        </p:nvCxnSpPr>
        <p:spPr>
          <a:xfrm>
            <a:off x="6842586" y="830994"/>
            <a:ext cx="12700" cy="66760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Gerader Verbinder 54"/>
          <p:cNvCxnSpPr/>
          <p:nvPr/>
        </p:nvCxnSpPr>
        <p:spPr>
          <a:xfrm>
            <a:off x="9342617" y="479147"/>
            <a:ext cx="12939" cy="103953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Gerader Verbinder 57"/>
          <p:cNvCxnSpPr/>
          <p:nvPr/>
        </p:nvCxnSpPr>
        <p:spPr>
          <a:xfrm>
            <a:off x="537175" y="1485458"/>
            <a:ext cx="8818381" cy="911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Gerader Verbinder 60"/>
          <p:cNvCxnSpPr/>
          <p:nvPr/>
        </p:nvCxnSpPr>
        <p:spPr>
          <a:xfrm>
            <a:off x="4709584" y="844640"/>
            <a:ext cx="12700" cy="66760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rader Verbinder 63"/>
          <p:cNvCxnSpPr/>
          <p:nvPr/>
        </p:nvCxnSpPr>
        <p:spPr>
          <a:xfrm flipH="1">
            <a:off x="2473531" y="830994"/>
            <a:ext cx="3" cy="66760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Gerade Verbindung mit Pfeil 65"/>
          <p:cNvCxnSpPr/>
          <p:nvPr/>
        </p:nvCxnSpPr>
        <p:spPr>
          <a:xfrm flipH="1">
            <a:off x="537175" y="1492250"/>
            <a:ext cx="12115" cy="392813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Gerader Verbinder 66"/>
          <p:cNvCxnSpPr/>
          <p:nvPr/>
        </p:nvCxnSpPr>
        <p:spPr>
          <a:xfrm>
            <a:off x="3526836" y="830995"/>
            <a:ext cx="22405" cy="1038651"/>
          </a:xfrm>
          <a:prstGeom prst="line">
            <a:avLst/>
          </a:prstGeom>
          <a:ln w="381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Gerader Verbinder 69"/>
          <p:cNvCxnSpPr/>
          <p:nvPr/>
        </p:nvCxnSpPr>
        <p:spPr>
          <a:xfrm>
            <a:off x="10345055" y="476560"/>
            <a:ext cx="22405" cy="1377597"/>
          </a:xfrm>
          <a:prstGeom prst="line">
            <a:avLst/>
          </a:prstGeom>
          <a:ln w="381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Gerader Verbinder 70"/>
          <p:cNvCxnSpPr/>
          <p:nvPr/>
        </p:nvCxnSpPr>
        <p:spPr>
          <a:xfrm flipV="1">
            <a:off x="1188199" y="1853202"/>
            <a:ext cx="9179261" cy="16444"/>
          </a:xfrm>
          <a:prstGeom prst="line">
            <a:avLst/>
          </a:prstGeom>
          <a:ln w="381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Gerader Verbinder 71"/>
          <p:cNvCxnSpPr/>
          <p:nvPr/>
        </p:nvCxnSpPr>
        <p:spPr>
          <a:xfrm>
            <a:off x="5656103" y="830994"/>
            <a:ext cx="30494" cy="1038652"/>
          </a:xfrm>
          <a:prstGeom prst="line">
            <a:avLst/>
          </a:prstGeom>
          <a:ln w="381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Gerader Verbinder 76"/>
          <p:cNvCxnSpPr/>
          <p:nvPr/>
        </p:nvCxnSpPr>
        <p:spPr>
          <a:xfrm>
            <a:off x="7846165" y="825592"/>
            <a:ext cx="22405" cy="1038652"/>
          </a:xfrm>
          <a:prstGeom prst="line">
            <a:avLst/>
          </a:prstGeom>
          <a:ln w="381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Gerade Verbindung mit Pfeil 83"/>
          <p:cNvCxnSpPr/>
          <p:nvPr/>
        </p:nvCxnSpPr>
        <p:spPr>
          <a:xfrm flipH="1">
            <a:off x="1185478" y="1853202"/>
            <a:ext cx="16171" cy="778466"/>
          </a:xfrm>
          <a:prstGeom prst="straightConnector1">
            <a:avLst/>
          </a:prstGeom>
          <a:ln w="3810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feld 88"/>
          <p:cNvSpPr txBox="1"/>
          <p:nvPr/>
        </p:nvSpPr>
        <p:spPr>
          <a:xfrm>
            <a:off x="8736414" y="1039843"/>
            <a:ext cx="1165704" cy="246221"/>
          </a:xfrm>
          <a:prstGeom prst="rect">
            <a:avLst/>
          </a:prstGeom>
          <a:solidFill>
            <a:schemeClr val="bg1"/>
          </a:solidFill>
          <a:ln w="38100">
            <a:solidFill>
              <a:srgbClr val="137C9B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de-DE" sz="1000" b="1" dirty="0" smtClean="0"/>
              <a:t>Nicht erstrangig</a:t>
            </a:r>
            <a:endParaRPr lang="de-DE" sz="1000" b="1" dirty="0"/>
          </a:p>
        </p:txBody>
      </p:sp>
      <p:sp>
        <p:nvSpPr>
          <p:cNvPr id="90" name="Textfeld 89"/>
          <p:cNvSpPr txBox="1"/>
          <p:nvPr/>
        </p:nvSpPr>
        <p:spPr>
          <a:xfrm>
            <a:off x="6362032" y="1045863"/>
            <a:ext cx="935783" cy="249200"/>
          </a:xfrm>
          <a:prstGeom prst="rect">
            <a:avLst/>
          </a:prstGeom>
          <a:solidFill>
            <a:schemeClr val="bg1"/>
          </a:solidFill>
          <a:ln w="38100">
            <a:solidFill>
              <a:srgbClr val="137C9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000" b="1" dirty="0" smtClean="0"/>
              <a:t>Sehr wichtig</a:t>
            </a:r>
            <a:endParaRPr lang="de-DE" sz="1000" b="1" dirty="0"/>
          </a:p>
        </p:txBody>
      </p:sp>
      <p:sp>
        <p:nvSpPr>
          <p:cNvPr id="91" name="Textfeld 90"/>
          <p:cNvSpPr txBox="1"/>
          <p:nvPr/>
        </p:nvSpPr>
        <p:spPr>
          <a:xfrm>
            <a:off x="2057024" y="1045863"/>
            <a:ext cx="809838" cy="246221"/>
          </a:xfrm>
          <a:prstGeom prst="rect">
            <a:avLst/>
          </a:prstGeom>
          <a:solidFill>
            <a:schemeClr val="bg1"/>
          </a:solidFill>
          <a:ln w="38100">
            <a:solidFill>
              <a:srgbClr val="137C9B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de-DE" sz="1000" b="1" dirty="0" smtClean="0"/>
              <a:t>Tätigkeit**</a:t>
            </a:r>
            <a:endParaRPr lang="de-DE" sz="1000" b="1" dirty="0"/>
          </a:p>
        </p:txBody>
      </p:sp>
      <p:sp>
        <p:nvSpPr>
          <p:cNvPr id="92" name="Textfeld 91"/>
          <p:cNvSpPr txBox="1"/>
          <p:nvPr/>
        </p:nvSpPr>
        <p:spPr>
          <a:xfrm>
            <a:off x="4488893" y="1045863"/>
            <a:ext cx="466782" cy="249200"/>
          </a:xfrm>
          <a:prstGeom prst="rect">
            <a:avLst/>
          </a:prstGeom>
          <a:solidFill>
            <a:schemeClr val="bg1"/>
          </a:solidFill>
          <a:ln w="38100">
            <a:solidFill>
              <a:srgbClr val="137C9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000" b="1" dirty="0" smtClean="0"/>
              <a:t>Nein</a:t>
            </a:r>
            <a:endParaRPr lang="de-DE" sz="1000" b="1" dirty="0"/>
          </a:p>
        </p:txBody>
      </p:sp>
      <p:sp>
        <p:nvSpPr>
          <p:cNvPr id="98" name="Textfeld 97"/>
          <p:cNvSpPr txBox="1"/>
          <p:nvPr/>
        </p:nvSpPr>
        <p:spPr>
          <a:xfrm>
            <a:off x="3140334" y="1043542"/>
            <a:ext cx="795411" cy="246221"/>
          </a:xfrm>
          <a:prstGeom prst="rect">
            <a:avLst/>
          </a:prstGeom>
          <a:solidFill>
            <a:schemeClr val="bg1"/>
          </a:solidFill>
          <a:ln w="38100">
            <a:solidFill>
              <a:srgbClr val="0099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de-DE" sz="1000" b="1" dirty="0" smtClean="0"/>
              <a:t>Fähigkeit*</a:t>
            </a:r>
            <a:endParaRPr lang="de-DE" sz="1000" b="1" dirty="0"/>
          </a:p>
        </p:txBody>
      </p:sp>
      <p:sp>
        <p:nvSpPr>
          <p:cNvPr id="99" name="Textfeld 98"/>
          <p:cNvSpPr txBox="1"/>
          <p:nvPr/>
        </p:nvSpPr>
        <p:spPr>
          <a:xfrm>
            <a:off x="10193392" y="1045863"/>
            <a:ext cx="325730" cy="246221"/>
          </a:xfrm>
          <a:prstGeom prst="rect">
            <a:avLst/>
          </a:prstGeom>
          <a:solidFill>
            <a:schemeClr val="bg1"/>
          </a:solidFill>
          <a:ln w="38100">
            <a:solidFill>
              <a:srgbClr val="0099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de-DE" sz="1000" b="1" dirty="0" smtClean="0"/>
              <a:t>Ja</a:t>
            </a:r>
            <a:endParaRPr lang="de-DE" sz="1000" b="1" dirty="0"/>
          </a:p>
        </p:txBody>
      </p:sp>
      <p:sp>
        <p:nvSpPr>
          <p:cNvPr id="100" name="Textfeld 99"/>
          <p:cNvSpPr txBox="1"/>
          <p:nvPr/>
        </p:nvSpPr>
        <p:spPr>
          <a:xfrm>
            <a:off x="5481620" y="1048842"/>
            <a:ext cx="325730" cy="246221"/>
          </a:xfrm>
          <a:prstGeom prst="rect">
            <a:avLst/>
          </a:prstGeom>
          <a:solidFill>
            <a:schemeClr val="bg1"/>
          </a:solidFill>
          <a:ln w="38100">
            <a:solidFill>
              <a:srgbClr val="009900"/>
            </a:solidFill>
          </a:ln>
        </p:spPr>
        <p:txBody>
          <a:bodyPr wrap="none" rtlCol="0">
            <a:spAutoFit/>
          </a:bodyPr>
          <a:lstStyle/>
          <a:p>
            <a:r>
              <a:rPr lang="de-DE" sz="1000" b="1" dirty="0" smtClean="0"/>
              <a:t>Ja</a:t>
            </a:r>
            <a:endParaRPr lang="de-DE" sz="1000" b="1" dirty="0"/>
          </a:p>
        </p:txBody>
      </p:sp>
      <p:sp>
        <p:nvSpPr>
          <p:cNvPr id="101" name="Textfeld 100"/>
          <p:cNvSpPr txBox="1"/>
          <p:nvPr/>
        </p:nvSpPr>
        <p:spPr>
          <a:xfrm>
            <a:off x="7408629" y="1055331"/>
            <a:ext cx="944489" cy="246221"/>
          </a:xfrm>
          <a:prstGeom prst="rect">
            <a:avLst/>
          </a:prstGeom>
          <a:solidFill>
            <a:schemeClr val="bg1"/>
          </a:solidFill>
          <a:ln w="38100">
            <a:solidFill>
              <a:srgbClr val="0099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de-DE" sz="1000" b="1" dirty="0" smtClean="0"/>
              <a:t>Eher wichtig</a:t>
            </a:r>
            <a:endParaRPr lang="de-DE" sz="1000" b="1" dirty="0"/>
          </a:p>
        </p:txBody>
      </p:sp>
      <p:sp>
        <p:nvSpPr>
          <p:cNvPr id="108" name="Textfeld 107"/>
          <p:cNvSpPr txBox="1"/>
          <p:nvPr/>
        </p:nvSpPr>
        <p:spPr>
          <a:xfrm>
            <a:off x="9355556" y="3102528"/>
            <a:ext cx="934872" cy="246221"/>
          </a:xfrm>
          <a:prstGeom prst="rect">
            <a:avLst/>
          </a:prstGeom>
          <a:solidFill>
            <a:schemeClr val="bg1"/>
          </a:solidFill>
          <a:ln w="38100">
            <a:solidFill>
              <a:srgbClr val="0099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de-DE" sz="1000" b="1" dirty="0" smtClean="0"/>
              <a:t>Psyche Plus</a:t>
            </a:r>
            <a:endParaRPr lang="de-DE" sz="1000" b="1" dirty="0"/>
          </a:p>
        </p:txBody>
      </p:sp>
      <p:sp>
        <p:nvSpPr>
          <p:cNvPr id="109" name="Textfeld 108"/>
          <p:cNvSpPr txBox="1"/>
          <p:nvPr/>
        </p:nvSpPr>
        <p:spPr>
          <a:xfrm>
            <a:off x="647373" y="2631668"/>
            <a:ext cx="1478290" cy="246221"/>
          </a:xfrm>
          <a:prstGeom prst="rect">
            <a:avLst/>
          </a:prstGeom>
          <a:solidFill>
            <a:schemeClr val="bg1"/>
          </a:solidFill>
          <a:ln w="38100">
            <a:solidFill>
              <a:srgbClr val="0099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de-DE" sz="1000" b="1" dirty="0" smtClean="0"/>
              <a:t>Grundfähigkeitsrente</a:t>
            </a:r>
            <a:endParaRPr lang="de-DE" sz="1000" b="1" dirty="0"/>
          </a:p>
        </p:txBody>
      </p:sp>
      <p:sp>
        <p:nvSpPr>
          <p:cNvPr id="110" name="Textfeld 109"/>
          <p:cNvSpPr txBox="1"/>
          <p:nvPr/>
        </p:nvSpPr>
        <p:spPr>
          <a:xfrm>
            <a:off x="437721" y="5436788"/>
            <a:ext cx="1656224" cy="246221"/>
          </a:xfrm>
          <a:prstGeom prst="rect">
            <a:avLst/>
          </a:prstGeom>
          <a:solidFill>
            <a:schemeClr val="bg1"/>
          </a:solidFill>
          <a:ln w="38100">
            <a:solidFill>
              <a:srgbClr val="137C9B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de-DE" sz="1000" b="1" dirty="0" smtClean="0"/>
              <a:t>Berufsunfähigkeitsrente</a:t>
            </a:r>
            <a:endParaRPr lang="de-DE" sz="1000" b="1" dirty="0"/>
          </a:p>
        </p:txBody>
      </p:sp>
      <p:sp>
        <p:nvSpPr>
          <p:cNvPr id="114" name="Textfeld 113"/>
          <p:cNvSpPr txBox="1"/>
          <p:nvPr/>
        </p:nvSpPr>
        <p:spPr>
          <a:xfrm>
            <a:off x="9343300" y="3531452"/>
            <a:ext cx="1608571" cy="246221"/>
          </a:xfrm>
          <a:prstGeom prst="rect">
            <a:avLst/>
          </a:prstGeom>
          <a:solidFill>
            <a:schemeClr val="bg1"/>
          </a:solidFill>
          <a:ln w="38100">
            <a:solidFill>
              <a:srgbClr val="0099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000" b="1" dirty="0" smtClean="0"/>
              <a:t>Mobilität</a:t>
            </a:r>
            <a:endParaRPr lang="de-DE" sz="1000" b="1" dirty="0"/>
          </a:p>
        </p:txBody>
      </p:sp>
      <p:sp>
        <p:nvSpPr>
          <p:cNvPr id="115" name="Textfeld 114"/>
          <p:cNvSpPr txBox="1"/>
          <p:nvPr/>
        </p:nvSpPr>
        <p:spPr>
          <a:xfrm>
            <a:off x="2975834" y="3203436"/>
            <a:ext cx="1504216" cy="1477328"/>
          </a:xfrm>
          <a:prstGeom prst="rect">
            <a:avLst/>
          </a:prstGeom>
          <a:solidFill>
            <a:schemeClr val="bg1"/>
          </a:solidFill>
          <a:ln w="38100">
            <a:solidFill>
              <a:srgbClr val="0099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000" dirty="0">
                <a:solidFill>
                  <a:srgbClr val="FF0000"/>
                </a:solidFill>
              </a:rPr>
              <a:t>Sehen</a:t>
            </a:r>
          </a:p>
          <a:p>
            <a:pPr>
              <a:lnSpc>
                <a:spcPct val="100000"/>
              </a:lnSpc>
            </a:pPr>
            <a:r>
              <a:rPr lang="de-DE" sz="1000" dirty="0">
                <a:solidFill>
                  <a:srgbClr val="FF0000"/>
                </a:solidFill>
              </a:rPr>
              <a:t>Hören</a:t>
            </a:r>
          </a:p>
          <a:p>
            <a:pPr>
              <a:lnSpc>
                <a:spcPct val="100000"/>
              </a:lnSpc>
            </a:pPr>
            <a:r>
              <a:rPr lang="de-DE" sz="1000" dirty="0">
                <a:solidFill>
                  <a:srgbClr val="FF0000"/>
                </a:solidFill>
              </a:rPr>
              <a:t>Sprechen</a:t>
            </a:r>
          </a:p>
          <a:p>
            <a:pPr>
              <a:lnSpc>
                <a:spcPct val="100000"/>
              </a:lnSpc>
            </a:pPr>
            <a:r>
              <a:rPr lang="de-DE" sz="1000" dirty="0">
                <a:solidFill>
                  <a:srgbClr val="FF0000"/>
                </a:solidFill>
              </a:rPr>
              <a:t>Gehen</a:t>
            </a:r>
          </a:p>
          <a:p>
            <a:pPr>
              <a:lnSpc>
                <a:spcPct val="100000"/>
              </a:lnSpc>
            </a:pPr>
            <a:r>
              <a:rPr lang="de-DE" sz="1000" dirty="0">
                <a:solidFill>
                  <a:srgbClr val="FF0000"/>
                </a:solidFill>
              </a:rPr>
              <a:t>Treppensteigen</a:t>
            </a:r>
          </a:p>
          <a:p>
            <a:pPr>
              <a:lnSpc>
                <a:spcPct val="100000"/>
              </a:lnSpc>
            </a:pPr>
            <a:r>
              <a:rPr lang="de-DE" sz="1000" dirty="0">
                <a:solidFill>
                  <a:srgbClr val="FF0000"/>
                </a:solidFill>
              </a:rPr>
              <a:t>Sitzen</a:t>
            </a:r>
          </a:p>
          <a:p>
            <a:pPr>
              <a:lnSpc>
                <a:spcPct val="100000"/>
              </a:lnSpc>
            </a:pPr>
            <a:r>
              <a:rPr lang="de-DE" sz="1000" dirty="0">
                <a:solidFill>
                  <a:srgbClr val="FF0000"/>
                </a:solidFill>
              </a:rPr>
              <a:t>Stehen</a:t>
            </a:r>
          </a:p>
          <a:p>
            <a:pPr>
              <a:lnSpc>
                <a:spcPct val="100000"/>
              </a:lnSpc>
            </a:pPr>
            <a:r>
              <a:rPr lang="de-DE" sz="1000" dirty="0">
                <a:solidFill>
                  <a:srgbClr val="FF0000"/>
                </a:solidFill>
              </a:rPr>
              <a:t>Gebrauch einer Hand</a:t>
            </a:r>
          </a:p>
          <a:p>
            <a:pPr>
              <a:lnSpc>
                <a:spcPct val="100000"/>
              </a:lnSpc>
            </a:pPr>
            <a:r>
              <a:rPr lang="de-DE" sz="1000" dirty="0" smtClean="0">
                <a:solidFill>
                  <a:srgbClr val="FF0000"/>
                </a:solidFill>
              </a:rPr>
              <a:t>Schreiben/Tastatur</a:t>
            </a:r>
            <a:endParaRPr lang="de-DE" sz="1000" dirty="0">
              <a:solidFill>
                <a:srgbClr val="FF0000"/>
              </a:solidFill>
            </a:endParaRPr>
          </a:p>
        </p:txBody>
      </p:sp>
      <p:sp>
        <p:nvSpPr>
          <p:cNvPr id="117" name="Textfeld 116"/>
          <p:cNvSpPr txBox="1"/>
          <p:nvPr/>
        </p:nvSpPr>
        <p:spPr>
          <a:xfrm>
            <a:off x="1979242" y="79984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18" name="Textfeld 117"/>
          <p:cNvSpPr txBox="1"/>
          <p:nvPr/>
        </p:nvSpPr>
        <p:spPr>
          <a:xfrm>
            <a:off x="437721" y="5678749"/>
            <a:ext cx="4950708" cy="861774"/>
          </a:xfrm>
          <a:prstGeom prst="rect">
            <a:avLst/>
          </a:prstGeom>
          <a:solidFill>
            <a:schemeClr val="bg1"/>
          </a:solidFill>
          <a:ln w="38100">
            <a:solidFill>
              <a:srgbClr val="137C9B"/>
            </a:solidFill>
          </a:ln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Berufsunfähigkeit liegt vor, wenn die versicherte Person… infolge Krankheit, Körperverletzung oder Kräfteverfall… voraussichtlich sechs Monate ununterbrochen ihren zuletzt ausgeübten Beruf – so wie er ohne gesundheitliche Beeinträchtigung ausgestaltet war- nicht mehr zu mindestens 50% ausüben kann und auch keine andere Tätigkeit konkret ausübt … die ihrer bisherigen Lebensstellung entspricht</a:t>
            </a:r>
            <a:endParaRPr lang="de-DE" sz="1000" dirty="0"/>
          </a:p>
        </p:txBody>
      </p:sp>
      <p:sp>
        <p:nvSpPr>
          <p:cNvPr id="120" name="Textfeld 119"/>
          <p:cNvSpPr txBox="1"/>
          <p:nvPr/>
        </p:nvSpPr>
        <p:spPr>
          <a:xfrm>
            <a:off x="640513" y="2886874"/>
            <a:ext cx="2036234" cy="1785104"/>
          </a:xfrm>
          <a:prstGeom prst="rect">
            <a:avLst/>
          </a:prstGeom>
          <a:solidFill>
            <a:schemeClr val="bg1"/>
          </a:solidFill>
          <a:ln w="38100">
            <a:solidFill>
              <a:srgbClr val="009900"/>
            </a:solidFill>
          </a:ln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Der Verlust der Grundfähigkeit liegt vor, wenn die versicherte Person infolge Krankheit, Körperverletzung oder Kräfteverfall … mindestens eine der versicherten </a:t>
            </a:r>
            <a:r>
              <a:rPr lang="de-DE" sz="1000" b="1" dirty="0" smtClean="0"/>
              <a:t>Grundfähigkeiten</a:t>
            </a:r>
            <a:r>
              <a:rPr lang="de-DE" sz="1000" dirty="0" smtClean="0"/>
              <a:t> verliert und diese voraussichtlich für sechs Monate ununterbrochen nicht wiedererlangen wird oder bereits für sechs Monate verloren hat</a:t>
            </a:r>
            <a:endParaRPr lang="de-DE" sz="1000" dirty="0"/>
          </a:p>
        </p:txBody>
      </p:sp>
      <p:cxnSp>
        <p:nvCxnSpPr>
          <p:cNvPr id="123" name="Gewinkelte Verbindung 122"/>
          <p:cNvCxnSpPr/>
          <p:nvPr/>
        </p:nvCxnSpPr>
        <p:spPr>
          <a:xfrm flipV="1">
            <a:off x="2648858" y="3992144"/>
            <a:ext cx="311174" cy="280783"/>
          </a:xfrm>
          <a:prstGeom prst="bentConnector3">
            <a:avLst>
              <a:gd name="adj1" fmla="val 50000"/>
            </a:avLst>
          </a:prstGeom>
          <a:ln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feld 40"/>
          <p:cNvSpPr txBox="1"/>
          <p:nvPr/>
        </p:nvSpPr>
        <p:spPr>
          <a:xfrm>
            <a:off x="9336351" y="4334576"/>
            <a:ext cx="2079722" cy="246221"/>
          </a:xfrm>
          <a:prstGeom prst="rect">
            <a:avLst/>
          </a:prstGeom>
          <a:solidFill>
            <a:schemeClr val="bg1"/>
          </a:solidFill>
          <a:ln w="38100">
            <a:solidFill>
              <a:srgbClr val="0099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000" b="1" dirty="0" smtClean="0">
                <a:solidFill>
                  <a:srgbClr val="FF0000"/>
                </a:solidFill>
              </a:rPr>
              <a:t>Preisbeispiel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42" name="Textfeld 41"/>
          <p:cNvSpPr txBox="1"/>
          <p:nvPr/>
        </p:nvSpPr>
        <p:spPr>
          <a:xfrm>
            <a:off x="2875953" y="5178636"/>
            <a:ext cx="2512476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137C9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000" b="1" dirty="0">
                <a:solidFill>
                  <a:srgbClr val="FF0000"/>
                </a:solidFill>
              </a:rPr>
              <a:t>Rentenhöhe/Preisbeispiel (z.B. </a:t>
            </a:r>
            <a:r>
              <a:rPr lang="de-DE" sz="1000" b="1" dirty="0" err="1">
                <a:solidFill>
                  <a:srgbClr val="FF0000"/>
                </a:solidFill>
              </a:rPr>
              <a:t>KfZ</a:t>
            </a:r>
            <a:r>
              <a:rPr lang="de-DE" sz="1000" b="1" dirty="0">
                <a:solidFill>
                  <a:srgbClr val="FF0000"/>
                </a:solidFill>
              </a:rPr>
              <a:t>-Mechaniker XX € Beitrag)***</a:t>
            </a:r>
          </a:p>
        </p:txBody>
      </p:sp>
      <p:sp>
        <p:nvSpPr>
          <p:cNvPr id="46" name="Textfeld 45"/>
          <p:cNvSpPr txBox="1"/>
          <p:nvPr/>
        </p:nvSpPr>
        <p:spPr>
          <a:xfrm>
            <a:off x="8000596" y="4773358"/>
            <a:ext cx="3004518" cy="246221"/>
          </a:xfrm>
          <a:prstGeom prst="rect">
            <a:avLst/>
          </a:prstGeom>
          <a:solidFill>
            <a:schemeClr val="bg1"/>
          </a:solidFill>
          <a:ln w="38100">
            <a:solidFill>
              <a:srgbClr val="137C9B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000" b="1" dirty="0" smtClean="0">
                <a:solidFill>
                  <a:srgbClr val="FF0000"/>
                </a:solidFill>
              </a:rPr>
              <a:t>Kombination möglich?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47" name="Textfeld 46"/>
          <p:cNvSpPr txBox="1"/>
          <p:nvPr/>
        </p:nvSpPr>
        <p:spPr>
          <a:xfrm>
            <a:off x="6071263" y="3411087"/>
            <a:ext cx="2079722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0099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000" b="1" dirty="0" smtClean="0"/>
              <a:t>Möchten Sie Ihren Vertrag erweitern?</a:t>
            </a:r>
            <a:endParaRPr lang="de-DE" sz="1000" b="1" dirty="0"/>
          </a:p>
        </p:txBody>
      </p:sp>
      <p:cxnSp>
        <p:nvCxnSpPr>
          <p:cNvPr id="9" name="Gerade Verbindung mit Pfeil 8"/>
          <p:cNvCxnSpPr>
            <a:stCxn id="47" idx="3"/>
            <a:endCxn id="108" idx="1"/>
          </p:cNvCxnSpPr>
          <p:nvPr/>
        </p:nvCxnSpPr>
        <p:spPr>
          <a:xfrm flipV="1">
            <a:off x="8150985" y="3225639"/>
            <a:ext cx="1204571" cy="385503"/>
          </a:xfrm>
          <a:prstGeom prst="straightConnector1">
            <a:avLst/>
          </a:prstGeom>
          <a:ln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Gerade Verbindung mit Pfeil 50"/>
          <p:cNvCxnSpPr>
            <a:stCxn id="47" idx="3"/>
            <a:endCxn id="114" idx="1"/>
          </p:cNvCxnSpPr>
          <p:nvPr/>
        </p:nvCxnSpPr>
        <p:spPr>
          <a:xfrm>
            <a:off x="8150985" y="3611142"/>
            <a:ext cx="1192315" cy="43421"/>
          </a:xfrm>
          <a:prstGeom prst="straightConnector1">
            <a:avLst/>
          </a:prstGeom>
          <a:ln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feld 53"/>
          <p:cNvSpPr txBox="1"/>
          <p:nvPr/>
        </p:nvSpPr>
        <p:spPr>
          <a:xfrm>
            <a:off x="9337973" y="3957452"/>
            <a:ext cx="1608571" cy="246221"/>
          </a:xfrm>
          <a:prstGeom prst="rect">
            <a:avLst/>
          </a:prstGeom>
          <a:solidFill>
            <a:schemeClr val="bg1"/>
          </a:solidFill>
          <a:ln w="38100">
            <a:solidFill>
              <a:srgbClr val="0099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000" b="1" dirty="0" smtClean="0"/>
              <a:t>Infektion</a:t>
            </a:r>
            <a:endParaRPr lang="de-DE" sz="1000" b="1" dirty="0"/>
          </a:p>
        </p:txBody>
      </p:sp>
      <p:cxnSp>
        <p:nvCxnSpPr>
          <p:cNvPr id="57" name="Gerade Verbindung mit Pfeil 56"/>
          <p:cNvCxnSpPr>
            <a:stCxn id="47" idx="3"/>
            <a:endCxn id="54" idx="1"/>
          </p:cNvCxnSpPr>
          <p:nvPr/>
        </p:nvCxnSpPr>
        <p:spPr>
          <a:xfrm>
            <a:off x="8150985" y="3611142"/>
            <a:ext cx="1186988" cy="469421"/>
          </a:xfrm>
          <a:prstGeom prst="straightConnector1">
            <a:avLst/>
          </a:prstGeom>
          <a:ln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feld 61"/>
          <p:cNvSpPr txBox="1"/>
          <p:nvPr/>
        </p:nvSpPr>
        <p:spPr>
          <a:xfrm>
            <a:off x="10939438" y="3962560"/>
            <a:ext cx="940587" cy="246221"/>
          </a:xfrm>
          <a:prstGeom prst="rect">
            <a:avLst/>
          </a:prstGeom>
          <a:solidFill>
            <a:schemeClr val="bg1"/>
          </a:solidFill>
          <a:ln w="38100">
            <a:solidFill>
              <a:srgbClr val="0099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000" b="1" dirty="0" smtClean="0">
                <a:solidFill>
                  <a:srgbClr val="FF0000"/>
                </a:solidFill>
              </a:rPr>
              <a:t>Ca. 10% €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65" name="Textfeld 64"/>
          <p:cNvSpPr txBox="1"/>
          <p:nvPr/>
        </p:nvSpPr>
        <p:spPr>
          <a:xfrm>
            <a:off x="10971101" y="3537806"/>
            <a:ext cx="940587" cy="246221"/>
          </a:xfrm>
          <a:prstGeom prst="rect">
            <a:avLst/>
          </a:prstGeom>
          <a:solidFill>
            <a:schemeClr val="bg1"/>
          </a:solidFill>
          <a:ln w="38100">
            <a:solidFill>
              <a:srgbClr val="0099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000" b="1" dirty="0" smtClean="0">
                <a:solidFill>
                  <a:srgbClr val="FF0000"/>
                </a:solidFill>
              </a:rPr>
              <a:t>Ca. 10% €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68" name="Textfeld 67"/>
          <p:cNvSpPr txBox="1"/>
          <p:nvPr/>
        </p:nvSpPr>
        <p:spPr>
          <a:xfrm>
            <a:off x="10290428" y="3107362"/>
            <a:ext cx="940587" cy="246221"/>
          </a:xfrm>
          <a:prstGeom prst="rect">
            <a:avLst/>
          </a:prstGeom>
          <a:solidFill>
            <a:schemeClr val="bg1"/>
          </a:solidFill>
          <a:ln w="38100">
            <a:solidFill>
              <a:srgbClr val="0099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000" b="1" dirty="0" smtClean="0">
                <a:solidFill>
                  <a:srgbClr val="FF0000"/>
                </a:solidFill>
              </a:rPr>
              <a:t>Ca. 10% €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53" name="Textfeld 52"/>
          <p:cNvSpPr txBox="1"/>
          <p:nvPr/>
        </p:nvSpPr>
        <p:spPr>
          <a:xfrm>
            <a:off x="1863932" y="344568"/>
            <a:ext cx="325730" cy="246221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de-DE" sz="1000" b="1" dirty="0" smtClean="0"/>
              <a:t>Ja</a:t>
            </a:r>
            <a:endParaRPr lang="de-DE" sz="1000" b="1" dirty="0"/>
          </a:p>
        </p:txBody>
      </p:sp>
      <p:sp>
        <p:nvSpPr>
          <p:cNvPr id="56" name="Textfeld 55"/>
          <p:cNvSpPr txBox="1"/>
          <p:nvPr/>
        </p:nvSpPr>
        <p:spPr>
          <a:xfrm>
            <a:off x="392900" y="6953111"/>
            <a:ext cx="2420989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137C9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000" b="1" dirty="0" smtClean="0"/>
              <a:t>***Vor der Beratung individuell auf Kundensituation abgestimmt</a:t>
            </a:r>
            <a:endParaRPr lang="de-DE" sz="1000" b="1" dirty="0"/>
          </a:p>
        </p:txBody>
      </p:sp>
      <p:sp>
        <p:nvSpPr>
          <p:cNvPr id="74" name="Textfeld 73"/>
          <p:cNvSpPr txBox="1"/>
          <p:nvPr/>
        </p:nvSpPr>
        <p:spPr>
          <a:xfrm>
            <a:off x="4495852" y="3198452"/>
            <a:ext cx="1477726" cy="1477328"/>
          </a:xfrm>
          <a:prstGeom prst="rect">
            <a:avLst/>
          </a:prstGeom>
          <a:solidFill>
            <a:schemeClr val="bg1"/>
          </a:solidFill>
          <a:ln w="38100">
            <a:solidFill>
              <a:srgbClr val="0099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000" dirty="0" smtClean="0">
                <a:solidFill>
                  <a:srgbClr val="FF0000"/>
                </a:solidFill>
              </a:rPr>
              <a:t>Nierenfunktion</a:t>
            </a:r>
            <a:endParaRPr lang="de-DE" sz="1000"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1000" dirty="0">
                <a:solidFill>
                  <a:srgbClr val="FF0000"/>
                </a:solidFill>
              </a:rPr>
              <a:t>Herzfunktion</a:t>
            </a:r>
          </a:p>
          <a:p>
            <a:pPr>
              <a:lnSpc>
                <a:spcPct val="100000"/>
              </a:lnSpc>
            </a:pPr>
            <a:r>
              <a:rPr lang="de-DE" sz="1000" dirty="0">
                <a:solidFill>
                  <a:srgbClr val="FF0000"/>
                </a:solidFill>
              </a:rPr>
              <a:t>Lungenfunktion</a:t>
            </a:r>
          </a:p>
          <a:p>
            <a:pPr>
              <a:lnSpc>
                <a:spcPct val="100000"/>
              </a:lnSpc>
            </a:pPr>
            <a:r>
              <a:rPr lang="de-DE" sz="1000" dirty="0">
                <a:solidFill>
                  <a:srgbClr val="FF0000"/>
                </a:solidFill>
              </a:rPr>
              <a:t>Leberfunktion</a:t>
            </a:r>
          </a:p>
          <a:p>
            <a:pPr>
              <a:lnSpc>
                <a:spcPct val="100000"/>
              </a:lnSpc>
            </a:pPr>
            <a:r>
              <a:rPr lang="de-DE" sz="1000" dirty="0">
                <a:solidFill>
                  <a:srgbClr val="FF0000"/>
                </a:solidFill>
              </a:rPr>
              <a:t>Pflegebedürftigkeit</a:t>
            </a:r>
          </a:p>
          <a:p>
            <a:pPr>
              <a:lnSpc>
                <a:spcPct val="100000"/>
              </a:lnSpc>
            </a:pPr>
            <a:r>
              <a:rPr lang="de-DE" sz="1000" dirty="0">
                <a:solidFill>
                  <a:srgbClr val="FF0000"/>
                </a:solidFill>
              </a:rPr>
              <a:t>Gesetzliche Betreuung</a:t>
            </a:r>
          </a:p>
          <a:p>
            <a:pPr>
              <a:lnSpc>
                <a:spcPct val="100000"/>
              </a:lnSpc>
            </a:pPr>
            <a:r>
              <a:rPr lang="de-DE" sz="1000" dirty="0">
                <a:solidFill>
                  <a:srgbClr val="FF0000"/>
                </a:solidFill>
              </a:rPr>
              <a:t>PKW-/Motorrad-</a:t>
            </a:r>
            <a:br>
              <a:rPr lang="de-DE" sz="1000" dirty="0">
                <a:solidFill>
                  <a:srgbClr val="FF0000"/>
                </a:solidFill>
              </a:rPr>
            </a:br>
            <a:r>
              <a:rPr lang="de-DE" sz="1000" dirty="0" smtClean="0">
                <a:solidFill>
                  <a:srgbClr val="FF0000"/>
                </a:solidFill>
              </a:rPr>
              <a:t>Führerschein/ÖPNV/</a:t>
            </a:r>
          </a:p>
          <a:p>
            <a:pPr>
              <a:lnSpc>
                <a:spcPct val="100000"/>
              </a:lnSpc>
            </a:pPr>
            <a:r>
              <a:rPr lang="de-DE" sz="1000" dirty="0" smtClean="0">
                <a:solidFill>
                  <a:srgbClr val="FF0000"/>
                </a:solidFill>
              </a:rPr>
              <a:t>Fahrrad</a:t>
            </a:r>
          </a:p>
        </p:txBody>
      </p:sp>
      <p:sp>
        <p:nvSpPr>
          <p:cNvPr id="79" name="Textfeld 78"/>
          <p:cNvSpPr txBox="1"/>
          <p:nvPr/>
        </p:nvSpPr>
        <p:spPr>
          <a:xfrm>
            <a:off x="2975834" y="2717940"/>
            <a:ext cx="234142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0099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000" b="1" dirty="0" smtClean="0">
                <a:solidFill>
                  <a:srgbClr val="FF0000"/>
                </a:solidFill>
              </a:rPr>
              <a:t>Rentenhöhe/Preisbeispiel (z.B. </a:t>
            </a:r>
            <a:r>
              <a:rPr lang="de-DE" sz="1000" b="1" dirty="0" err="1" smtClean="0">
                <a:solidFill>
                  <a:srgbClr val="FF0000"/>
                </a:solidFill>
              </a:rPr>
              <a:t>KfZ</a:t>
            </a:r>
            <a:r>
              <a:rPr lang="de-DE" sz="1000" b="1" dirty="0" smtClean="0">
                <a:solidFill>
                  <a:srgbClr val="FF0000"/>
                </a:solidFill>
              </a:rPr>
              <a:t>-Mechaniker XX € Beitrag)***</a:t>
            </a:r>
            <a:endParaRPr lang="de-DE" sz="1000" b="1" dirty="0">
              <a:solidFill>
                <a:srgbClr val="FF0000"/>
              </a:solidFill>
            </a:endParaRPr>
          </a:p>
        </p:txBody>
      </p:sp>
      <p:graphicFrame>
        <p:nvGraphicFramePr>
          <p:cNvPr id="59" name="Tabelle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9921966"/>
              </p:ext>
            </p:extLst>
          </p:nvPr>
        </p:nvGraphicFramePr>
        <p:xfrm>
          <a:off x="5600701" y="5678749"/>
          <a:ext cx="6588578" cy="1077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5023"/>
                <a:gridCol w="2036348"/>
                <a:gridCol w="2147207"/>
              </a:tblGrid>
              <a:tr h="175929">
                <a:tc rowSpan="2">
                  <a:txBody>
                    <a:bodyPr/>
                    <a:lstStyle/>
                    <a:p>
                      <a:endParaRPr lang="de-DE" sz="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dirty="0" err="1" smtClean="0"/>
                        <a:t>Fähigkeitenschutz</a:t>
                      </a:r>
                      <a:r>
                        <a:rPr lang="de-DE" sz="800" dirty="0" smtClean="0"/>
                        <a:t>* </a:t>
                      </a:r>
                    </a:p>
                  </a:txBody>
                  <a:tcPr anchor="ctr">
                    <a:lnL w="12700" cmpd="sng">
                      <a:noFill/>
                    </a:lnL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 err="1" smtClean="0"/>
                        <a:t>Tätigkeitenschutz</a:t>
                      </a:r>
                      <a:r>
                        <a:rPr lang="de-DE" sz="800" dirty="0" smtClean="0"/>
                        <a:t>**</a:t>
                      </a:r>
                      <a:endParaRPr lang="de-DE" sz="800" dirty="0"/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  <a:tr h="175929">
                <a:tc vMerge="1">
                  <a:txBody>
                    <a:bodyPr/>
                    <a:lstStyle/>
                    <a:p>
                      <a:endParaRPr lang="de-DE" sz="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 smtClean="0">
                          <a:solidFill>
                            <a:srgbClr val="1D2D4B"/>
                          </a:solidFill>
                        </a:rPr>
                        <a:t>Verlust einer Grundfähigkeit</a:t>
                      </a:r>
                      <a:endParaRPr lang="de-DE" sz="800" b="1" dirty="0">
                        <a:solidFill>
                          <a:srgbClr val="1D2D4B"/>
                        </a:solidFill>
                      </a:endParaRPr>
                    </a:p>
                  </a:txBody>
                  <a:tcPr anchor="ctr">
                    <a:lnL w="38100" cmpd="sng">
                      <a:noFill/>
                    </a:lnL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 smtClean="0">
                          <a:solidFill>
                            <a:srgbClr val="1D2D4B"/>
                          </a:solidFill>
                        </a:rPr>
                        <a:t>Mind.</a:t>
                      </a:r>
                      <a:r>
                        <a:rPr lang="de-DE" sz="800" b="1" baseline="0" dirty="0" smtClean="0">
                          <a:solidFill>
                            <a:srgbClr val="1D2D4B"/>
                          </a:solidFill>
                        </a:rPr>
                        <a:t> 50% berufsunfähig</a:t>
                      </a:r>
                      <a:endParaRPr lang="de-DE" sz="800" b="1" dirty="0">
                        <a:solidFill>
                          <a:srgbClr val="1D2D4B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</a:tr>
              <a:tr h="208956">
                <a:tc>
                  <a:txBody>
                    <a:bodyPr/>
                    <a:lstStyle/>
                    <a:p>
                      <a:r>
                        <a:rPr lang="de-DE" sz="800" dirty="0" smtClean="0">
                          <a:solidFill>
                            <a:srgbClr val="1D2D4B"/>
                          </a:solidFill>
                        </a:rPr>
                        <a:t>Büroangestellter kann nicht mehr gehen</a:t>
                      </a:r>
                      <a:endParaRPr lang="de-DE" sz="800" dirty="0">
                        <a:solidFill>
                          <a:srgbClr val="1D2D4B"/>
                        </a:solidFill>
                      </a:endParaRPr>
                    </a:p>
                  </a:txBody>
                  <a:tcPr anchor="ctr">
                    <a:lnT w="38100" cmpd="sng">
                      <a:noFill/>
                    </a:lnT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800" dirty="0" smtClean="0">
                          <a:solidFill>
                            <a:srgbClr val="1D2D4B"/>
                          </a:solidFill>
                        </a:rPr>
                        <a:t>Hat Grundfähigkeit</a:t>
                      </a:r>
                      <a:r>
                        <a:rPr lang="de-DE" sz="800" baseline="0" dirty="0" smtClean="0">
                          <a:solidFill>
                            <a:srgbClr val="1D2D4B"/>
                          </a:solidFill>
                        </a:rPr>
                        <a:t> „Gehen“ verloren</a:t>
                      </a:r>
                      <a:endParaRPr lang="de-DE" sz="800" dirty="0">
                        <a:solidFill>
                          <a:srgbClr val="1D2D4B"/>
                        </a:solidFill>
                      </a:endParaRPr>
                    </a:p>
                  </a:txBody>
                  <a:tcPr anchor="ctr">
                    <a:solidFill>
                      <a:srgbClr val="0099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800" dirty="0" smtClean="0">
                          <a:solidFill>
                            <a:srgbClr val="1D2D4B"/>
                          </a:solidFill>
                        </a:rPr>
                        <a:t>Kann noch am PC arbeiten</a:t>
                      </a:r>
                      <a:endParaRPr lang="de-DE" sz="800" dirty="0">
                        <a:solidFill>
                          <a:srgbClr val="1D2D4B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3940">
                <a:tc>
                  <a:txBody>
                    <a:bodyPr/>
                    <a:lstStyle/>
                    <a:p>
                      <a:r>
                        <a:rPr lang="de-DE" sz="800" dirty="0" smtClean="0">
                          <a:solidFill>
                            <a:srgbClr val="1D2D4B"/>
                          </a:solidFill>
                        </a:rPr>
                        <a:t>Handwerker kann nicht mehr gehen</a:t>
                      </a:r>
                      <a:endParaRPr lang="de-DE" sz="800" dirty="0">
                        <a:solidFill>
                          <a:srgbClr val="1D2D4B"/>
                        </a:solidFill>
                      </a:endParaRPr>
                    </a:p>
                  </a:txBody>
                  <a:tcPr anchor="ctr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dirty="0" smtClean="0">
                          <a:solidFill>
                            <a:srgbClr val="1D2D4B"/>
                          </a:solidFill>
                        </a:rPr>
                        <a:t>Hat Grundfähigkeit</a:t>
                      </a:r>
                      <a:r>
                        <a:rPr lang="de-DE" sz="800" baseline="0" dirty="0" smtClean="0">
                          <a:solidFill>
                            <a:srgbClr val="1D2D4B"/>
                          </a:solidFill>
                        </a:rPr>
                        <a:t> „Gehen“ verloren</a:t>
                      </a:r>
                      <a:endParaRPr lang="de-DE" sz="800" dirty="0" smtClean="0">
                        <a:solidFill>
                          <a:srgbClr val="1D2D4B"/>
                        </a:solidFill>
                      </a:endParaRPr>
                    </a:p>
                  </a:txBody>
                  <a:tcPr anchor="ctr">
                    <a:solidFill>
                      <a:srgbClr val="0099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800" dirty="0" smtClean="0">
                          <a:solidFill>
                            <a:srgbClr val="1D2D4B"/>
                          </a:solidFill>
                        </a:rPr>
                        <a:t>Kann nicht mehr in seinem Beruf</a:t>
                      </a:r>
                      <a:r>
                        <a:rPr lang="de-DE" sz="800" baseline="0" dirty="0" smtClean="0">
                          <a:solidFill>
                            <a:srgbClr val="1D2D4B"/>
                          </a:solidFill>
                        </a:rPr>
                        <a:t> arbeiten</a:t>
                      </a:r>
                      <a:endParaRPr lang="de-DE" sz="800" dirty="0">
                        <a:solidFill>
                          <a:srgbClr val="1D2D4B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8323">
                <a:tc>
                  <a:txBody>
                    <a:bodyPr/>
                    <a:lstStyle/>
                    <a:p>
                      <a:r>
                        <a:rPr lang="de-DE" sz="800" dirty="0" smtClean="0">
                          <a:solidFill>
                            <a:srgbClr val="1D2D4B"/>
                          </a:solidFill>
                        </a:rPr>
                        <a:t>Büroangestellter oder Handwerker hat Burn-Out</a:t>
                      </a:r>
                      <a:endParaRPr lang="de-DE" sz="800" dirty="0">
                        <a:solidFill>
                          <a:srgbClr val="1D2D4B"/>
                        </a:solidFill>
                      </a:endParaRPr>
                    </a:p>
                  </a:txBody>
                  <a:tcPr anchor="ctr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800" kern="1200" dirty="0" smtClean="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+mn-cs"/>
                        </a:rPr>
                        <a:t>Burn-Out ist keine Grundfähigkeit</a:t>
                      </a:r>
                      <a:endParaRPr lang="de-DE" sz="8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800" dirty="0" smtClean="0">
                          <a:solidFill>
                            <a:srgbClr val="1D2D4B"/>
                          </a:solidFill>
                        </a:rPr>
                        <a:t>Kann nicht mehr in seinem Beruf</a:t>
                      </a:r>
                      <a:r>
                        <a:rPr lang="de-DE" sz="800" baseline="0" dirty="0" smtClean="0">
                          <a:solidFill>
                            <a:srgbClr val="1D2D4B"/>
                          </a:solidFill>
                        </a:rPr>
                        <a:t> arbeiten</a:t>
                      </a:r>
                      <a:endParaRPr lang="de-DE" sz="800" dirty="0">
                        <a:solidFill>
                          <a:srgbClr val="1D2D4B"/>
                        </a:solidFill>
                      </a:endParaRPr>
                    </a:p>
                  </a:txBody>
                  <a:tcPr anchor="ctr">
                    <a:solidFill>
                      <a:srgbClr val="00B0F0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87" name="Textfeld 86"/>
          <p:cNvSpPr txBox="1"/>
          <p:nvPr/>
        </p:nvSpPr>
        <p:spPr>
          <a:xfrm>
            <a:off x="3303658" y="6965390"/>
            <a:ext cx="4355924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137C9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000" b="1" dirty="0" smtClean="0"/>
              <a:t>Die hier getroffene Wahl des AN sollte im Beratungsprotokoll (Checkliste) festgehalten werden</a:t>
            </a:r>
            <a:endParaRPr lang="de-DE" sz="1000" b="1" dirty="0"/>
          </a:p>
        </p:txBody>
      </p:sp>
    </p:spTree>
    <p:extLst>
      <p:ext uri="{BB962C8B-B14F-4D97-AF65-F5344CB8AC3E}">
        <p14:creationId xmlns:p14="http://schemas.microsoft.com/office/powerpoint/2010/main" val="3376342401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305</Words>
  <Application>Microsoft Office PowerPoint</Application>
  <PresentationFormat>Breitbild</PresentationFormat>
  <Paragraphs>65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Symbol</vt:lpstr>
      <vt:lpstr>Wingdings</vt:lpstr>
      <vt:lpstr>Design_afm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Anthony King</dc:creator>
  <cp:lastModifiedBy>Anthony King</cp:lastModifiedBy>
  <cp:revision>71</cp:revision>
  <cp:lastPrinted>2020-06-11T12:38:26Z</cp:lastPrinted>
  <dcterms:created xsi:type="dcterms:W3CDTF">2020-06-04T08:34:16Z</dcterms:created>
  <dcterms:modified xsi:type="dcterms:W3CDTF">2020-10-07T08:25:15Z</dcterms:modified>
</cp:coreProperties>
</file>