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8" r:id="rId1"/>
  </p:sldMasterIdLst>
  <p:notesMasterIdLst>
    <p:notesMasterId r:id="rId31"/>
  </p:notesMasterIdLst>
  <p:handoutMasterIdLst>
    <p:handoutMasterId r:id="rId32"/>
  </p:handoutMasterIdLst>
  <p:sldIdLst>
    <p:sldId id="297" r:id="rId2"/>
    <p:sldId id="307" r:id="rId3"/>
    <p:sldId id="257" r:id="rId4"/>
    <p:sldId id="258" r:id="rId5"/>
    <p:sldId id="259" r:id="rId6"/>
    <p:sldId id="270" r:id="rId7"/>
    <p:sldId id="301" r:id="rId8"/>
    <p:sldId id="304" r:id="rId9"/>
    <p:sldId id="305" r:id="rId10"/>
    <p:sldId id="272" r:id="rId11"/>
    <p:sldId id="260" r:id="rId12"/>
    <p:sldId id="273" r:id="rId13"/>
    <p:sldId id="312" r:id="rId14"/>
    <p:sldId id="274" r:id="rId15"/>
    <p:sldId id="311" r:id="rId16"/>
    <p:sldId id="295" r:id="rId17"/>
    <p:sldId id="276" r:id="rId18"/>
    <p:sldId id="263" r:id="rId19"/>
    <p:sldId id="264" r:id="rId20"/>
    <p:sldId id="294" r:id="rId21"/>
    <p:sldId id="277" r:id="rId22"/>
    <p:sldId id="278" r:id="rId23"/>
    <p:sldId id="266" r:id="rId24"/>
    <p:sldId id="267" r:id="rId25"/>
    <p:sldId id="309" r:id="rId26"/>
    <p:sldId id="302" r:id="rId27"/>
    <p:sldId id="288" r:id="rId28"/>
    <p:sldId id="269" r:id="rId29"/>
    <p:sldId id="310" r:id="rId30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  <p15:guide id="39" pos="3840" userDrawn="1">
          <p15:clr>
            <a:srgbClr val="A4A3A4"/>
          </p15:clr>
        </p15:guide>
        <p15:guide id="40" pos="733" userDrawn="1">
          <p15:clr>
            <a:srgbClr val="A4A3A4"/>
          </p15:clr>
        </p15:guide>
        <p15:guide id="41" pos="69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FF3399"/>
    <a:srgbClr val="D6D6D6"/>
    <a:srgbClr val="D0CECE"/>
    <a:srgbClr val="FFFFFF"/>
    <a:srgbClr val="5C87AA"/>
    <a:srgbClr val="137C9B"/>
    <a:srgbClr val="EDEDED"/>
    <a:srgbClr val="C60000"/>
    <a:srgbClr val="AAA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16" autoAdjust="0"/>
    <p:restoredTop sz="94870" autoAdjust="0"/>
  </p:normalViewPr>
  <p:slideViewPr>
    <p:cSldViewPr snapToGrid="0" showGuides="1">
      <p:cViewPr varScale="1">
        <p:scale>
          <a:sx n="132" d="100"/>
          <a:sy n="132" d="100"/>
        </p:scale>
        <p:origin x="138" y="1254"/>
      </p:cViewPr>
      <p:guideLst>
        <p:guide orient="horz" pos="4315"/>
        <p:guide pos="7680"/>
        <p:guide pos="3840"/>
        <p:guide pos="733"/>
        <p:guide pos="69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9294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20.07.2023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20.07.2023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04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872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6867006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21510128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8313290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844849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41736173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62703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90200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4072302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352956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3830382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88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646156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1246425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59634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11300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74155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7304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619298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31858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12749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68613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97902118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928111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72173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39645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525701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60660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07775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90532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5357149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89260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47790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942830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95747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3168818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12413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96377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90203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9216731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4716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156008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2800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242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1673000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550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983708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26062352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9146622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0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  <p:sldLayoutId id="2147483769" r:id="rId21"/>
    <p:sldLayoutId id="2147483770" r:id="rId22"/>
    <p:sldLayoutId id="2147483771" r:id="rId23"/>
    <p:sldLayoutId id="2147483772" r:id="rId24"/>
    <p:sldLayoutId id="2147483773" r:id="rId25"/>
    <p:sldLayoutId id="2147483774" r:id="rId26"/>
    <p:sldLayoutId id="2147483775" r:id="rId27"/>
    <p:sldLayoutId id="2147483776" r:id="rId28"/>
    <p:sldLayoutId id="2147483777" r:id="rId29"/>
    <p:sldLayoutId id="2147483778" r:id="rId30"/>
    <p:sldLayoutId id="2147483779" r:id="rId31"/>
    <p:sldLayoutId id="2147483780" r:id="rId32"/>
    <p:sldLayoutId id="2147483781" r:id="rId33"/>
    <p:sldLayoutId id="2147483782" r:id="rId34"/>
    <p:sldLayoutId id="2147483783" r:id="rId35"/>
    <p:sldLayoutId id="2147483784" r:id="rId36"/>
    <p:sldLayoutId id="2147483785" r:id="rId37"/>
    <p:sldLayoutId id="2147483786" r:id="rId38"/>
    <p:sldLayoutId id="2147483787" r:id="rId39"/>
    <p:sldLayoutId id="2147483788" r:id="rId40"/>
    <p:sldLayoutId id="2147483789" r:id="rId41"/>
    <p:sldLayoutId id="2147483790" r:id="rId42"/>
    <p:sldLayoutId id="2147483791" r:id="rId43"/>
    <p:sldLayoutId id="2147483792" r:id="rId44"/>
    <p:sldLayoutId id="2147483793" r:id="rId45"/>
    <p:sldLayoutId id="2147483794" r:id="rId46"/>
    <p:sldLayoutId id="2147483795" r:id="rId47"/>
    <p:sldLayoutId id="2147483796" r:id="rId48"/>
    <p:sldLayoutId id="2147483797" r:id="rId4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7" b="12916"/>
          <a:stretch/>
        </p:blipFill>
        <p:spPr>
          <a:xfrm>
            <a:off x="-7200" y="1476000"/>
            <a:ext cx="12207600" cy="540000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3205480" y="2781300"/>
            <a:ext cx="6116320" cy="2400299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3200400" y="3079750"/>
            <a:ext cx="6115050" cy="109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23" tIns="52111" rIns="104223" bIns="52111" anchor="ctr"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r>
              <a:rPr lang="de-DE" altLang="de-DE" dirty="0"/>
              <a:t>Private Finanzplanung für </a:t>
            </a:r>
          </a:p>
          <a:p>
            <a:pPr algn="ctr">
              <a:spcBef>
                <a:spcPct val="0"/>
              </a:spcBef>
            </a:pPr>
            <a:r>
              <a:rPr lang="de-DE" altLang="de-DE" b="1" dirty="0"/>
              <a:t>Familie Mustermann</a:t>
            </a:r>
          </a:p>
        </p:txBody>
      </p:sp>
      <p:sp>
        <p:nvSpPr>
          <p:cNvPr id="11" name="Rechteck 10"/>
          <p:cNvSpPr/>
          <p:nvPr/>
        </p:nvSpPr>
        <p:spPr>
          <a:xfrm>
            <a:off x="3200400" y="4211419"/>
            <a:ext cx="6115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de-DE" altLang="de-DE" dirty="0" smtClean="0">
                <a:solidFill>
                  <a:srgbClr val="1D2D4B"/>
                </a:solidFill>
              </a:rPr>
              <a:t>Unabhängige </a:t>
            </a:r>
            <a:r>
              <a:rPr lang="de-DE" dirty="0">
                <a:solidFill>
                  <a:srgbClr val="1D2D4B"/>
                </a:solidFill>
              </a:rPr>
              <a:t>360° </a:t>
            </a:r>
            <a:r>
              <a:rPr lang="de-DE" altLang="de-DE" dirty="0" smtClean="0">
                <a:solidFill>
                  <a:srgbClr val="1D2D4B"/>
                </a:solidFill>
              </a:rPr>
              <a:t>Beratung</a:t>
            </a:r>
          </a:p>
          <a:p>
            <a:pPr algn="ctr">
              <a:spcBef>
                <a:spcPct val="0"/>
              </a:spcBef>
            </a:pPr>
            <a:r>
              <a:rPr lang="de-DE" altLang="de-DE" dirty="0" smtClean="0">
                <a:solidFill>
                  <a:srgbClr val="1D2D4B"/>
                </a:solidFill>
              </a:rPr>
              <a:t>Versicherung I Vorsorge I Finanzen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19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UNSERE Kunden UND KOMPETENZEN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45"/>
          <a:stretch/>
        </p:blipFill>
        <p:spPr>
          <a:xfrm>
            <a:off x="1053947" y="2444899"/>
            <a:ext cx="10123818" cy="370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GANZHEITLICHE ENTSCHEIDUNGSGRUNDLAGEN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204" y="2450084"/>
            <a:ext cx="9899904" cy="420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5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UNSERE UNABHÄNGIGKEIT – IHR VORTEIL!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33"/>
          <a:stretch/>
        </p:blipFill>
        <p:spPr>
          <a:xfrm>
            <a:off x="1164971" y="2620161"/>
            <a:ext cx="9899904" cy="357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5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t="33300" r="9053" b="13707"/>
          <a:stretch/>
        </p:blipFill>
        <p:spPr>
          <a:xfrm>
            <a:off x="1120214" y="2560214"/>
            <a:ext cx="10008000" cy="3636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Kompetenz rund </a:t>
            </a:r>
            <a:r>
              <a:rPr lang="de-DE" dirty="0" smtClean="0"/>
              <a:t>um Versicherungen </a:t>
            </a:r>
            <a:r>
              <a:rPr lang="de-DE" dirty="0"/>
              <a:t>und Finanzen</a:t>
            </a:r>
          </a:p>
        </p:txBody>
      </p:sp>
    </p:spTree>
    <p:extLst>
      <p:ext uri="{BB962C8B-B14F-4D97-AF65-F5344CB8AC3E}">
        <p14:creationId xmlns:p14="http://schemas.microsoft.com/office/powerpoint/2010/main" val="212633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altLang="de-DE" dirty="0" smtClean="0"/>
              <a:t>Zusammenarbeit </a:t>
            </a:r>
            <a:r>
              <a:rPr lang="de-DE" altLang="de-DE" dirty="0"/>
              <a:t>mit mehr als 200 nationalen und internationalen </a:t>
            </a:r>
            <a:r>
              <a:rPr lang="de-DE" altLang="de-DE" dirty="0" smtClean="0"/>
              <a:t>Versicherern</a:t>
            </a:r>
            <a:endParaRPr lang="de-DE" dirty="0"/>
          </a:p>
          <a:p>
            <a:r>
              <a:rPr lang="de-DE" dirty="0"/>
              <a:t>Langjährige Kontakte zu wichtigen Entscheidern der Versicherungs- und Finanzwirtschaft</a:t>
            </a:r>
          </a:p>
          <a:p>
            <a:r>
              <a:rPr lang="de-DE" dirty="0"/>
              <a:t>Neutraler Zugriff auf eines der größten Produktportfolios des Marktes</a:t>
            </a:r>
          </a:p>
          <a:p>
            <a:r>
              <a:rPr lang="de-DE" dirty="0"/>
              <a:t>Produktauswahl auf der Grundlage von neutralen Vergleichsanalysen, umfassenden Detailanalysen und erfahrungsbasierten Recherchen </a:t>
            </a:r>
          </a:p>
          <a:p>
            <a:r>
              <a:rPr lang="de-DE" dirty="0"/>
              <a:t>Angebot exklusiver, in Leistung und Preis veredelter afm Deckungskonzepte, Produkt- </a:t>
            </a:r>
            <a:r>
              <a:rPr lang="de-DE" dirty="0" smtClean="0"/>
              <a:t>und </a:t>
            </a:r>
            <a:r>
              <a:rPr lang="de-DE" dirty="0"/>
              <a:t>Zielgruppenlösungen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PRODUKT- UND ANBIETERVIELFALT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687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GANZHEITLICHE PRODUKT- Und Marktanalysen </a:t>
            </a:r>
            <a:br>
              <a:rPr lang="de-DE" dirty="0" smtClean="0"/>
            </a:br>
            <a:r>
              <a:rPr lang="de-DE" dirty="0" smtClean="0"/>
              <a:t>UNSERER FACHABTEILUNGEN</a:t>
            </a:r>
          </a:p>
        </p:txBody>
      </p:sp>
      <p:pic>
        <p:nvPicPr>
          <p:cNvPr id="9" name="Bild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81" t="18010" r="3620" b="23497"/>
          <a:stretch/>
        </p:blipFill>
        <p:spPr bwMode="auto">
          <a:xfrm>
            <a:off x="7956000" y="1953874"/>
            <a:ext cx="3211752" cy="433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hteck 9"/>
          <p:cNvSpPr/>
          <p:nvPr/>
        </p:nvSpPr>
        <p:spPr bwMode="auto">
          <a:xfrm>
            <a:off x="1165850" y="2483484"/>
            <a:ext cx="6717600" cy="11994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Versicherung</a:t>
            </a:r>
            <a:endParaRPr lang="de-DE" sz="1800" b="1" u="sng" dirty="0">
              <a:solidFill>
                <a:srgbClr val="1D2D4B"/>
              </a:solidFill>
              <a:latin typeface="Arial" pitchFamily="34" charset="0"/>
            </a:endParaRPr>
          </a:p>
          <a:p>
            <a:pPr>
              <a:defRPr/>
            </a:pPr>
            <a:r>
              <a:rPr lang="de-DE" dirty="0" smtClean="0">
                <a:solidFill>
                  <a:srgbClr val="1D2D4B"/>
                </a:solidFill>
                <a:latin typeface="Arial" pitchFamily="34" charset="0"/>
              </a:rPr>
              <a:t>Haftpflicht, Hausrat, Kunst, Glas, Gebäude, Rechtsschutz,</a:t>
            </a:r>
          </a:p>
          <a:p>
            <a:pPr>
              <a:defRPr/>
            </a:pPr>
            <a:r>
              <a:rPr lang="de-DE" dirty="0" smtClean="0">
                <a:solidFill>
                  <a:srgbClr val="1D2D4B"/>
                </a:solidFill>
                <a:latin typeface="Arial" pitchFamily="34" charset="0"/>
              </a:rPr>
              <a:t>Unfallversicherung und Unfallrente, Fahrzeuge, Oldtimer,</a:t>
            </a:r>
          </a:p>
          <a:p>
            <a:pPr>
              <a:defRPr/>
            </a:pPr>
            <a:r>
              <a:rPr lang="de-DE" dirty="0" smtClean="0">
                <a:solidFill>
                  <a:srgbClr val="1D2D4B"/>
                </a:solidFill>
                <a:latin typeface="Arial" pitchFamily="34" charset="0"/>
              </a:rPr>
              <a:t>Wassersport, Freizeit, Reise und Tiere …</a:t>
            </a:r>
            <a:endParaRPr lang="de-DE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1165850" y="3783673"/>
            <a:ext cx="6717600" cy="120317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Vorsorge</a:t>
            </a:r>
            <a:r>
              <a:rPr lang="de-DE" b="1" dirty="0" smtClean="0">
                <a:solidFill>
                  <a:srgbClr val="1D2D4B"/>
                </a:solidFill>
                <a:latin typeface="Arial" pitchFamily="34" charset="0"/>
              </a:rPr>
              <a:t/>
            </a:r>
            <a:br>
              <a:rPr lang="de-DE" b="1" dirty="0" smtClean="0">
                <a:solidFill>
                  <a:srgbClr val="1D2D4B"/>
                </a:solidFill>
                <a:latin typeface="Arial" pitchFamily="34" charset="0"/>
              </a:rPr>
            </a:br>
            <a:r>
              <a:rPr lang="de-DE" dirty="0" smtClean="0">
                <a:solidFill>
                  <a:srgbClr val="1D2D4B"/>
                </a:solidFill>
                <a:latin typeface="Arial" pitchFamily="34" charset="0"/>
              </a:rPr>
              <a:t>Gesundheitsvorsorge, Pflegeabsicherung, Hinterbliebenen-</a:t>
            </a:r>
            <a:br>
              <a:rPr lang="de-DE" dirty="0" smtClean="0">
                <a:solidFill>
                  <a:srgbClr val="1D2D4B"/>
                </a:solidFill>
                <a:latin typeface="Arial" pitchFamily="34" charset="0"/>
              </a:rPr>
            </a:br>
            <a:r>
              <a:rPr lang="de-DE" dirty="0" smtClean="0">
                <a:solidFill>
                  <a:srgbClr val="1D2D4B"/>
                </a:solidFill>
                <a:latin typeface="Arial" pitchFamily="34" charset="0"/>
              </a:rPr>
              <a:t>absicherung, Existenzsicherung, Private Altersvorsorge, </a:t>
            </a:r>
            <a:br>
              <a:rPr lang="de-DE" dirty="0" smtClean="0">
                <a:solidFill>
                  <a:srgbClr val="1D2D4B"/>
                </a:solidFill>
                <a:latin typeface="Arial" pitchFamily="34" charset="0"/>
              </a:rPr>
            </a:br>
            <a:r>
              <a:rPr lang="de-DE" dirty="0" smtClean="0">
                <a:solidFill>
                  <a:srgbClr val="1D2D4B"/>
                </a:solidFill>
                <a:latin typeface="Arial" pitchFamily="34" charset="0"/>
              </a:rPr>
              <a:t>Betriebliche Altersversorgung, Basisrente, GGF-Versorgung … </a:t>
            </a:r>
            <a:endParaRPr lang="de-DE" u="sng" dirty="0">
              <a:solidFill>
                <a:srgbClr val="1D2D4B"/>
              </a:solidFill>
              <a:latin typeface="Arial" pitchFamily="34" charset="0"/>
            </a:endParaRPr>
          </a:p>
          <a:p>
            <a:pPr>
              <a:defRPr/>
            </a:pPr>
            <a:r>
              <a:rPr lang="de-DE" b="1" dirty="0" smtClean="0">
                <a:solidFill>
                  <a:srgbClr val="1D2D4B"/>
                </a:solidFill>
                <a:latin typeface="Arial" pitchFamily="34" charset="0"/>
              </a:rPr>
              <a:t> </a:t>
            </a:r>
            <a:endParaRPr lang="de-DE" b="1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1165850" y="5087464"/>
            <a:ext cx="6706162" cy="120813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r>
              <a:rPr lang="de-DE" b="1" dirty="0" smtClean="0">
                <a:solidFill>
                  <a:srgbClr val="1D2D4B"/>
                </a:solidFill>
                <a:latin typeface="Arial" pitchFamily="34" charset="0"/>
              </a:rPr>
              <a:t>Finanz</a:t>
            </a: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en und Vermögensmanagement</a:t>
            </a:r>
          </a:p>
          <a:p>
            <a:pPr>
              <a:defRPr/>
            </a:pPr>
            <a:r>
              <a:rPr lang="de-DE" dirty="0">
                <a:solidFill>
                  <a:srgbClr val="1D2D4B"/>
                </a:solidFill>
                <a:latin typeface="Arial" pitchFamily="34" charset="0"/>
              </a:rPr>
              <a:t>F</a:t>
            </a:r>
            <a:r>
              <a:rPr lang="de-DE" dirty="0" smtClean="0">
                <a:solidFill>
                  <a:srgbClr val="1D2D4B"/>
                </a:solidFill>
                <a:latin typeface="Arial" pitchFamily="34" charset="0"/>
              </a:rPr>
              <a:t>inanzierungen, Leasing, Immobilien, Investmentfonds,</a:t>
            </a:r>
          </a:p>
          <a:p>
            <a:pPr>
              <a:defRPr/>
            </a:pPr>
            <a:r>
              <a:rPr lang="de-DE" dirty="0" smtClean="0">
                <a:solidFill>
                  <a:schemeClr val="tx2"/>
                </a:solidFill>
                <a:latin typeface="Arial" pitchFamily="34" charset="0"/>
              </a:rPr>
              <a:t>Fondsvermögensverwaltung, </a:t>
            </a:r>
            <a:r>
              <a:rPr lang="en-US" dirty="0" smtClean="0">
                <a:solidFill>
                  <a:schemeClr val="tx2"/>
                </a:solidFill>
              </a:rPr>
              <a:t>ETF-Fonds, Edelmetalle,</a:t>
            </a:r>
          </a:p>
          <a:p>
            <a:pPr>
              <a:defRPr/>
            </a:pPr>
            <a:r>
              <a:rPr lang="en-US" dirty="0" smtClean="0">
                <a:solidFill>
                  <a:schemeClr val="tx2"/>
                </a:solidFill>
              </a:rPr>
              <a:t>Private Equity, Alternative Investmentfonds (AIF) …</a:t>
            </a:r>
            <a:r>
              <a:rPr lang="de-DE" dirty="0" smtClean="0">
                <a:solidFill>
                  <a:srgbClr val="1D2D4B"/>
                </a:solidFill>
                <a:latin typeface="Arial" pitchFamily="34" charset="0"/>
              </a:rPr>
              <a:t> </a:t>
            </a:r>
          </a:p>
          <a:p>
            <a:pPr>
              <a:defRPr/>
            </a:pPr>
            <a:r>
              <a:rPr lang="de-DE" b="1" dirty="0" smtClean="0">
                <a:solidFill>
                  <a:srgbClr val="1D2D4B"/>
                </a:solidFill>
                <a:latin typeface="Arial" pitchFamily="34" charset="0"/>
              </a:rPr>
              <a:t> </a:t>
            </a:r>
            <a:endParaRPr lang="de-DE" b="1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13" name="Inhaltsplatzhalter 2"/>
          <p:cNvSpPr txBox="1">
            <a:spLocks/>
          </p:cNvSpPr>
          <p:nvPr/>
        </p:nvSpPr>
        <p:spPr bwMode="auto">
          <a:xfrm>
            <a:off x="1165850" y="2018611"/>
            <a:ext cx="6717163" cy="368651"/>
          </a:xfrm>
          <a:prstGeom prst="rect">
            <a:avLst/>
          </a:prstGeom>
          <a:solidFill>
            <a:srgbClr val="D6D6D6"/>
          </a:solidFill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+mj-lt"/>
                <a:ea typeface="+mn-ea"/>
                <a:cs typeface="ＭＳ Ｐゴシック"/>
              </a:rPr>
              <a:t>afm Detailtransparenz und exklusive</a:t>
            </a:r>
            <a:r>
              <a:rPr kumimoji="0" lang="de-DE" sz="1800" b="1" i="0" u="none" strike="noStrike" kern="0" cap="none" spc="0" normalizeH="0" noProof="0" dirty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+mj-lt"/>
                <a:ea typeface="+mn-ea"/>
                <a:cs typeface="ＭＳ Ｐゴシック"/>
              </a:rPr>
              <a:t> Lösungskonzepte</a:t>
            </a:r>
            <a:r>
              <a:rPr kumimoji="0" lang="de-DE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+mj-lt"/>
                <a:ea typeface="+mn-ea"/>
                <a:cs typeface="ＭＳ Ｐゴシック"/>
              </a:rPr>
              <a:t> </a:t>
            </a:r>
            <a:endParaRPr kumimoji="0" lang="de-DE" sz="1800" b="1" i="0" u="none" strike="noStrike" kern="0" cap="none" spc="0" normalizeH="0" baseline="0" noProof="0" dirty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+mj-lt"/>
              <a:ea typeface="+mn-ea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5105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971" y="2206606"/>
            <a:ext cx="9899904" cy="4142232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PHILOSOPHIE UND ALLEINSTELLUNG</a:t>
            </a:r>
            <a:endParaRPr lang="de-DE" dirty="0"/>
          </a:p>
        </p:txBody>
      </p:sp>
      <p:pic>
        <p:nvPicPr>
          <p:cNvPr id="8" name="Bild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15" y="5101851"/>
            <a:ext cx="1408355" cy="165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9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GANZHEITLICHE </a:t>
            </a:r>
            <a:r>
              <a:rPr lang="de-DE" altLang="de-DE" dirty="0"/>
              <a:t>360° </a:t>
            </a:r>
            <a:r>
              <a:rPr lang="de-DE" dirty="0" smtClean="0"/>
              <a:t>FINANZPLANUNG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" b="16044"/>
          <a:stretch/>
        </p:blipFill>
        <p:spPr>
          <a:xfrm>
            <a:off x="1069848" y="2619854"/>
            <a:ext cx="10122944" cy="377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4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Analyse der individuellen Ausgangssituation (Status quo)</a:t>
            </a:r>
          </a:p>
          <a:p>
            <a:r>
              <a:rPr lang="de-DE" dirty="0"/>
              <a:t>Ermittlung der persönlichen Zielsetzung</a:t>
            </a:r>
          </a:p>
          <a:p>
            <a:r>
              <a:rPr lang="de-DE" dirty="0"/>
              <a:t>Analyse des Versorgungs- und Versicherungsbedarfs</a:t>
            </a:r>
          </a:p>
          <a:p>
            <a:r>
              <a:rPr lang="de-DE" dirty="0"/>
              <a:t>Prüfung, Bewertung und Analyse der Versorgungssituation und bestehender </a:t>
            </a:r>
            <a:r>
              <a:rPr lang="de-DE" dirty="0" smtClean="0"/>
              <a:t>Finanzprodukte/Versicherungsverträge </a:t>
            </a:r>
            <a:endParaRPr lang="de-DE" dirty="0"/>
          </a:p>
          <a:p>
            <a:r>
              <a:rPr lang="de-DE" dirty="0"/>
              <a:t>Ermittlung der Versorgungs- und Leistungslücken</a:t>
            </a:r>
          </a:p>
          <a:p>
            <a:r>
              <a:rPr lang="de-DE" dirty="0"/>
              <a:t>Berücksichtigung der kundenindividuellen Ziele, Bedürfnisse und Wünsche</a:t>
            </a:r>
          </a:p>
          <a:p>
            <a:r>
              <a:rPr lang="de-DE" dirty="0"/>
              <a:t>Unabhängige Ausschreibung unter Berücksichtigung aller Marktteilnehmer im Sinne eines attraktiven Preis-Leistungs-Verhältnisses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BESTANDSAUFNAHME UND ANALYSE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093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Übersichtliche Zusammenfassung und Bewertung der bestehenden Finanz- und Versicherungslösungen</a:t>
            </a:r>
          </a:p>
          <a:p>
            <a:r>
              <a:rPr lang="de-DE" dirty="0"/>
              <a:t>Vorstellung der Expertise bzw. der notwendigen Handlungsfelder und Maßnahmen</a:t>
            </a:r>
          </a:p>
          <a:p>
            <a:r>
              <a:rPr lang="de-DE" dirty="0"/>
              <a:t>Gemeinsame Festlegung der erforderlichen und gewünschten nächsten Schritte</a:t>
            </a:r>
          </a:p>
          <a:p>
            <a:r>
              <a:rPr lang="de-DE" dirty="0"/>
              <a:t>Mandatserteilung an afm als zukünftigen Interessenvertreter </a:t>
            </a:r>
          </a:p>
          <a:p>
            <a:r>
              <a:rPr lang="de-DE" dirty="0"/>
              <a:t>Bestmögliche Platzierung und Begleitung unserer Lösungsvorschläge</a:t>
            </a:r>
          </a:p>
          <a:p>
            <a:r>
              <a:rPr lang="de-DE" dirty="0"/>
              <a:t>Prüfung der neu abgeschlossenen bzw. der optimierten bestehenden Verträge </a:t>
            </a:r>
          </a:p>
          <a:p>
            <a:r>
              <a:rPr lang="de-DE" dirty="0"/>
              <a:t>Koordination des gesamten Versicherungsportfolios aus einer Hand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FINANZPLAN, MANDATIERUNG UND UMSETZUNG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967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" t="45917" r="104" b="702"/>
          <a:stretch/>
        </p:blipFill>
        <p:spPr>
          <a:xfrm>
            <a:off x="-7200" y="1476000"/>
            <a:ext cx="12207600" cy="540000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491779" y="3526091"/>
            <a:ext cx="6116320" cy="2400299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486699" y="3824541"/>
            <a:ext cx="6115050" cy="109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23" tIns="52111" rIns="104223" bIns="52111" anchor="ctr"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r>
              <a:rPr lang="de-DE" altLang="de-DE" dirty="0"/>
              <a:t>Private Finanzplanung für </a:t>
            </a:r>
          </a:p>
          <a:p>
            <a:pPr algn="ctr">
              <a:spcBef>
                <a:spcPct val="0"/>
              </a:spcBef>
            </a:pPr>
            <a:r>
              <a:rPr lang="de-DE" altLang="de-DE" b="1" dirty="0"/>
              <a:t>Familie Mustermann</a:t>
            </a:r>
          </a:p>
        </p:txBody>
      </p:sp>
      <p:sp>
        <p:nvSpPr>
          <p:cNvPr id="11" name="Rechteck 10"/>
          <p:cNvSpPr/>
          <p:nvPr/>
        </p:nvSpPr>
        <p:spPr>
          <a:xfrm>
            <a:off x="486699" y="4956210"/>
            <a:ext cx="6115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de-DE" altLang="de-DE" dirty="0" smtClean="0">
                <a:solidFill>
                  <a:srgbClr val="1D2D4B"/>
                </a:solidFill>
              </a:rPr>
              <a:t>Unabhängige </a:t>
            </a:r>
            <a:r>
              <a:rPr lang="de-DE" dirty="0">
                <a:solidFill>
                  <a:srgbClr val="1D2D4B"/>
                </a:solidFill>
              </a:rPr>
              <a:t>360° </a:t>
            </a:r>
            <a:r>
              <a:rPr lang="de-DE" altLang="de-DE" dirty="0" smtClean="0">
                <a:solidFill>
                  <a:srgbClr val="1D2D4B"/>
                </a:solidFill>
              </a:rPr>
              <a:t>Beratung</a:t>
            </a:r>
          </a:p>
          <a:p>
            <a:pPr algn="ctr">
              <a:spcBef>
                <a:spcPct val="0"/>
              </a:spcBef>
            </a:pPr>
            <a:r>
              <a:rPr lang="de-DE" altLang="de-DE" dirty="0" smtClean="0">
                <a:solidFill>
                  <a:srgbClr val="1D2D4B"/>
                </a:solidFill>
              </a:rPr>
              <a:t>Versicherung I Vorsorge I Finanzen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10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 FULL SERVICE FÜR PRIVATKUNDEN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2" b="26844"/>
          <a:stretch/>
        </p:blipFill>
        <p:spPr>
          <a:xfrm>
            <a:off x="1054425" y="2585438"/>
            <a:ext cx="10145993" cy="398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9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1969" r="8954" b="6005"/>
          <a:stretch/>
        </p:blipFill>
        <p:spPr>
          <a:xfrm>
            <a:off x="39600" y="2333024"/>
            <a:ext cx="11095200" cy="42516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GEBÜNDELTE KOMPETENZ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07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ZUSAMMENARBEIT MIT UNS …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36"/>
          <a:stretch/>
        </p:blipFill>
        <p:spPr>
          <a:xfrm>
            <a:off x="1066152" y="3291470"/>
            <a:ext cx="10110216" cy="247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2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pic>
        <p:nvPicPr>
          <p:cNvPr id="5" name="Bild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1" t="31567" r="9114" b="29735"/>
          <a:stretch/>
        </p:blipFill>
        <p:spPr>
          <a:xfrm>
            <a:off x="2031835" y="2481303"/>
            <a:ext cx="7791450" cy="285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Individuelle, unabhängige Beratung</a:t>
            </a:r>
          </a:p>
          <a:p>
            <a:r>
              <a:rPr lang="de-DE" dirty="0"/>
              <a:t>Ermittlung Ihres Versorgungs- und Versicherungsbedarfs und kostenlose Überprüfung </a:t>
            </a:r>
            <a:r>
              <a:rPr lang="de-DE" dirty="0" smtClean="0"/>
              <a:t>bestehender </a:t>
            </a:r>
            <a:r>
              <a:rPr lang="de-DE" dirty="0"/>
              <a:t>Verträge</a:t>
            </a:r>
          </a:p>
          <a:p>
            <a:r>
              <a:rPr lang="de-DE" dirty="0"/>
              <a:t>Unabhängige Marktausschreibung und bestmögliche Platzierung</a:t>
            </a:r>
          </a:p>
          <a:p>
            <a:r>
              <a:rPr lang="de-DE" dirty="0"/>
              <a:t>Unabhängigkeit in der Produkt- und Anbieterauswahl</a:t>
            </a:r>
          </a:p>
          <a:p>
            <a:r>
              <a:rPr lang="de-DE" dirty="0"/>
              <a:t>Umfangreiche und vielfältige Deckungskonzepte zu höchsten </a:t>
            </a:r>
            <a:r>
              <a:rPr lang="de-DE" dirty="0" smtClean="0"/>
              <a:t>Bedingungsstandards </a:t>
            </a:r>
            <a:r>
              <a:rPr lang="de-DE" dirty="0"/>
              <a:t>zu </a:t>
            </a:r>
            <a:br>
              <a:rPr lang="de-DE" dirty="0"/>
            </a:br>
            <a:r>
              <a:rPr lang="de-DE" dirty="0" smtClean="0"/>
              <a:t>Top-Konditionen </a:t>
            </a:r>
            <a:endParaRPr lang="de-DE" dirty="0"/>
          </a:p>
          <a:p>
            <a:r>
              <a:rPr lang="de-DE" dirty="0"/>
              <a:t>Koordination </a:t>
            </a:r>
            <a:r>
              <a:rPr lang="de-DE" dirty="0" smtClean="0"/>
              <a:t>Ihres Finanz- und Versicherungsportfolios gebündelt </a:t>
            </a:r>
            <a:r>
              <a:rPr lang="de-DE" dirty="0"/>
              <a:t>aus einer Hand</a:t>
            </a:r>
          </a:p>
          <a:p>
            <a:r>
              <a:rPr lang="de-DE" dirty="0"/>
              <a:t>Fortlaufende Betreuung und Anpassung an veränderte Markt- und Risikobedingungen</a:t>
            </a:r>
          </a:p>
          <a:p>
            <a:r>
              <a:rPr lang="de-DE" dirty="0"/>
              <a:t>Jährlicher Service-Check </a:t>
            </a:r>
            <a:r>
              <a:rPr lang="de-DE" dirty="0" smtClean="0"/>
              <a:t>und regelmäßige Reports/News</a:t>
            </a:r>
            <a:endParaRPr lang="de-DE" dirty="0"/>
          </a:p>
          <a:p>
            <a:r>
              <a:rPr lang="de-DE" dirty="0"/>
              <a:t>P</a:t>
            </a:r>
            <a:r>
              <a:rPr lang="de-DE" dirty="0" smtClean="0"/>
              <a:t>roaktiver </a:t>
            </a:r>
            <a:r>
              <a:rPr lang="de-DE" dirty="0"/>
              <a:t>Service, kurze Reaktionszeiten und verlässliches Schaden- </a:t>
            </a:r>
            <a:r>
              <a:rPr lang="de-DE" dirty="0" smtClean="0"/>
              <a:t>und Leistungsmanagement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IHRE VORTEILE AUF EINEN 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266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6" t="30755" r="9071" b="10417"/>
          <a:stretch/>
        </p:blipFill>
        <p:spPr>
          <a:xfrm>
            <a:off x="756000" y="2133789"/>
            <a:ext cx="10332000" cy="4032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IHRE MEHRWERTE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925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10 </a:t>
            </a:r>
            <a:r>
              <a:rPr lang="de-DE" dirty="0" smtClean="0"/>
              <a:t>GRÜNDE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580" y="1948149"/>
            <a:ext cx="8214030" cy="46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0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3"/>
          <p:cNvSpPr txBox="1">
            <a:spLocks/>
          </p:cNvSpPr>
          <p:nvPr/>
        </p:nvSpPr>
        <p:spPr>
          <a:xfrm>
            <a:off x="364220" y="827403"/>
            <a:ext cx="103142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b="0" dirty="0" smtClean="0"/>
              <a:t>WIR SIND FÜR SIE DA</a:t>
            </a:r>
          </a:p>
        </p:txBody>
      </p:sp>
      <p:sp>
        <p:nvSpPr>
          <p:cNvPr id="11" name="Rechteck 10"/>
          <p:cNvSpPr/>
          <p:nvPr/>
        </p:nvSpPr>
        <p:spPr>
          <a:xfrm>
            <a:off x="1920711" y="4120243"/>
            <a:ext cx="8339666" cy="18056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 smtClean="0">
                <a:solidFill>
                  <a:srgbClr val="1D2D4B"/>
                </a:solidFill>
              </a:rPr>
              <a:t>Geschäftsstelle Musterstadt | Manfred Mustermann 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 smtClean="0">
                <a:solidFill>
                  <a:srgbClr val="1D2D4B"/>
                </a:solidFill>
              </a:rPr>
              <a:t>Am Musterplatz 123</a:t>
            </a:r>
            <a:r>
              <a:rPr lang="de-DE" dirty="0">
                <a:solidFill>
                  <a:srgbClr val="1D2D4B"/>
                </a:solidFill>
              </a:rPr>
              <a:t> | </a:t>
            </a:r>
            <a:r>
              <a:rPr lang="de-DE" dirty="0" smtClean="0">
                <a:solidFill>
                  <a:srgbClr val="1D2D4B"/>
                </a:solidFill>
              </a:rPr>
              <a:t>54231 Musterstadt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 smtClean="0">
                <a:solidFill>
                  <a:srgbClr val="1D2D4B"/>
                </a:solidFill>
              </a:rPr>
              <a:t>Tel. 040 123345-562 | Fax 040 542311-566 </a:t>
            </a:r>
            <a:r>
              <a:rPr lang="de-DE" dirty="0">
                <a:solidFill>
                  <a:srgbClr val="1D2D4B"/>
                </a:solidFill>
              </a:rPr>
              <a:t>| </a:t>
            </a:r>
            <a:r>
              <a:rPr lang="de-DE" dirty="0" smtClean="0">
                <a:solidFill>
                  <a:srgbClr val="1D2D4B"/>
                </a:solidFill>
              </a:rPr>
              <a:t>Mobil 0172 1234567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</a:rPr>
              <a:t>m</a:t>
            </a:r>
            <a:r>
              <a:rPr lang="de-DE" dirty="0" smtClean="0">
                <a:solidFill>
                  <a:srgbClr val="1D2D4B"/>
                </a:solidFill>
              </a:rPr>
              <a:t>ustermann@afm-gruppe.de </a:t>
            </a:r>
            <a:r>
              <a:rPr lang="de-DE" dirty="0">
                <a:solidFill>
                  <a:srgbClr val="1D2D4B"/>
                </a:solidFill>
              </a:rPr>
              <a:t>|</a:t>
            </a:r>
            <a:r>
              <a:rPr lang="de-DE" dirty="0" smtClean="0">
                <a:solidFill>
                  <a:srgbClr val="1D2D4B"/>
                </a:solidFill>
              </a:rPr>
              <a:t> www.afm-gruppe.de</a:t>
            </a:r>
            <a:endParaRPr lang="de-DE" dirty="0">
              <a:solidFill>
                <a:srgbClr val="1D2D4B"/>
              </a:solidFill>
            </a:endParaRPr>
          </a:p>
          <a:p>
            <a:pPr algn="ctr">
              <a:buClr>
                <a:srgbClr val="019EE3"/>
              </a:buClr>
            </a:pPr>
            <a:r>
              <a:rPr lang="de-DE" dirty="0" smtClean="0">
                <a:solidFill>
                  <a:srgbClr val="019EE3"/>
                </a:solidFill>
              </a:rPr>
              <a:t> </a:t>
            </a:r>
            <a:endParaRPr lang="de-DE" dirty="0">
              <a:solidFill>
                <a:srgbClr val="019E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13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9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636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Private Finanzplanung für alle Lebensphasen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38" y="2220586"/>
            <a:ext cx="9901237" cy="439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6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HERAUSFORDERUNGEN DES MARKTES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6" b="19068"/>
          <a:stretch/>
        </p:blipFill>
        <p:spPr>
          <a:xfrm>
            <a:off x="1163638" y="3093604"/>
            <a:ext cx="9997536" cy="24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2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FRAGEN RUND UM VERSICHERUNGEN UND FINANZEN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47"/>
          <a:stretch/>
        </p:blipFill>
        <p:spPr>
          <a:xfrm>
            <a:off x="1069093" y="1940554"/>
            <a:ext cx="10099041" cy="4611375"/>
          </a:xfrm>
          <a:prstGeom prst="rect">
            <a:avLst/>
          </a:prstGeom>
        </p:spPr>
      </p:pic>
      <p:sp>
        <p:nvSpPr>
          <p:cNvPr id="5" name="Foliennummernplatzhalter 1"/>
          <p:cNvSpPr txBox="1">
            <a:spLocks/>
          </p:cNvSpPr>
          <p:nvPr/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8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49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de-DE" dirty="0" smtClean="0"/>
              <a:t>Wer wir sind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5" t="28845" r="8598" b="21510"/>
          <a:stretch/>
        </p:blipFill>
        <p:spPr>
          <a:xfrm>
            <a:off x="1073150" y="2524238"/>
            <a:ext cx="10112900" cy="344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2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Bildplatzhalt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Clr>
                <a:srgbClr val="1D2D4B"/>
              </a:buClr>
            </a:pPr>
            <a:r>
              <a:rPr lang="de-DE" altLang="de-DE" dirty="0"/>
              <a:t>30 Jahre Erfahrung 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Unter den Top 25 anbieterunabhängigen Versicherungs- und Finanzmaklern 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Unternehmenssitz Hamburg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35 Geschäftsstellen und Büros bundesweit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Mehr als 200 Mitarbeiter und Experten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360° Lösungskonzepte für Privatkunden, Unternehmer und Unternehmen sowie deren Belegschaften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70.000 Kunden, die uns vertrauen 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&gt; 65 Mio. € verwaltetes Prämienvolumen (SHUK)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&gt; 40 Mio. € Schadenvolumen p. a.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Member of MRH Trowe seit 2022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de-DE" dirty="0"/>
              <a:t>Kompetent. Verlässlich. PERSÖNLICH.</a:t>
            </a:r>
            <a:endParaRPr lang="de-DE" dirty="0"/>
          </a:p>
        </p:txBody>
      </p:sp>
      <p:pic>
        <p:nvPicPr>
          <p:cNvPr id="7" name="Bild 1"/>
          <p:cNvPicPr>
            <a:picLocks noChangeAspect="1"/>
          </p:cNvPicPr>
          <p:nvPr/>
        </p:nvPicPr>
        <p:blipFill rotWithShape="1">
          <a:blip r:embed="rId2" cstate="print"/>
          <a:srcRect l="3834" t="25998" r="62115" b="22402"/>
          <a:stretch/>
        </p:blipFill>
        <p:spPr bwMode="auto">
          <a:xfrm>
            <a:off x="365760" y="1802130"/>
            <a:ext cx="4307840" cy="479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7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Unternehmenswerte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632" y="2138488"/>
            <a:ext cx="4364736" cy="440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0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Unternehmenswerte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altLang="de-DE" b="1" dirty="0"/>
              <a:t>Unabhängig:</a:t>
            </a:r>
            <a:r>
              <a:rPr lang="de-DE" altLang="de-DE" dirty="0"/>
              <a:t> Wir verzichten auf Kapitalverflechtungen mit und -beteiligungen an Versiche-rungsgesellschaften und Banken. So bewahren wir unsere Neutralität und Unabhängigkeit</a:t>
            </a:r>
          </a:p>
          <a:p>
            <a:r>
              <a:rPr lang="de-DE" altLang="de-DE" b="1" dirty="0"/>
              <a:t>Kompetent:</a:t>
            </a:r>
            <a:r>
              <a:rPr lang="de-DE" altLang="de-DE" dirty="0"/>
              <a:t> Dank unserer langjährigen praxisnahen Erfahrung aus der Vielzahl von Betreuungsmandaten in Industrie, Gewerbe, Logistik, Heil- und Dienstleistungswesen sowie beratenden Berufen verfügen wir über eine hohe Branchen- und Risikoaffinität</a:t>
            </a:r>
          </a:p>
          <a:p>
            <a:r>
              <a:rPr lang="de-DE" altLang="de-DE" b="1" dirty="0"/>
              <a:t>Verlässlich:</a:t>
            </a:r>
            <a:r>
              <a:rPr lang="de-DE" altLang="de-DE" dirty="0"/>
              <a:t> Wir vertreten die Interessen unserer Kunden dauerhaft vom Vertragsabschluss über den Schaden-/Leistungsfall bis zur kontinuierlichen Prüfung und Anpassung des Ver-sicherungsportfolios</a:t>
            </a:r>
          </a:p>
          <a:p>
            <a:r>
              <a:rPr lang="de-DE" altLang="de-DE" b="1" dirty="0"/>
              <a:t>Persönlich:</a:t>
            </a:r>
            <a:r>
              <a:rPr lang="de-DE" altLang="de-DE" dirty="0"/>
              <a:t> Die aktive persönliche Betreuung durch einen festen Ansprechpartner mit einem Expertenteam im Back-up ist Bestandteil unseres Full Service für Firmenkunden</a:t>
            </a:r>
          </a:p>
          <a:p>
            <a:r>
              <a:rPr lang="de-DE" altLang="de-DE" b="1" dirty="0"/>
              <a:t>Exklusiv:</a:t>
            </a:r>
            <a:r>
              <a:rPr lang="de-DE" altLang="de-DE" dirty="0"/>
              <a:t> Wir selektieren die besten Produkte des Marktes und bieten unseren Kunden exklusive Deckungskonzepte und Wordings mit Leistungsverbesserungen und </a:t>
            </a:r>
            <a:r>
              <a:rPr lang="de-DE" altLang="de-DE" dirty="0" smtClean="0"/>
              <a:t>Preisvorteilen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769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619</Words>
  <Application>Microsoft Office PowerPoint</Application>
  <PresentationFormat>Breitbild</PresentationFormat>
  <Paragraphs>117</Paragraphs>
  <Slides>29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6" baseType="lpstr">
      <vt:lpstr>MS PGothic</vt:lpstr>
      <vt:lpstr>MS PGothic</vt:lpstr>
      <vt:lpstr>Arial</vt:lpstr>
      <vt:lpstr>Calibri</vt:lpstr>
      <vt:lpstr>Symbol</vt:lpstr>
      <vt:lpstr>Wingdings</vt:lpstr>
      <vt:lpstr>1_Design_afm</vt:lpstr>
      <vt:lpstr>PowerPoint-Präsentation</vt:lpstr>
      <vt:lpstr>PowerPoint-Präsentation</vt:lpstr>
      <vt:lpstr>Private Finanzplanung für alle Lebensphasen</vt:lpstr>
      <vt:lpstr>HERAUSFORDERUNGEN DES MARKTES</vt:lpstr>
      <vt:lpstr>FRAGEN RUND UM VERSICHERUNGEN UND FINANZEN</vt:lpstr>
      <vt:lpstr>Wer wir sind</vt:lpstr>
      <vt:lpstr>Kompetent. Verlässlich. PERSÖNLICH.</vt:lpstr>
      <vt:lpstr>Unsere Unternehmenswerte</vt:lpstr>
      <vt:lpstr>Unsere Unternehmenswerte</vt:lpstr>
      <vt:lpstr>UNSERE Kunden UND KOMPETENZEN</vt:lpstr>
      <vt:lpstr>GANZHEITLICHE ENTSCHEIDUNGSGRUNDLAGEN</vt:lpstr>
      <vt:lpstr>UNSERE UNABHÄNGIGKEIT – IHR VORTEIL!</vt:lpstr>
      <vt:lpstr>Kompetenz rund um Versicherungen und Finanzen</vt:lpstr>
      <vt:lpstr>PRODUKT- UND ANBIETERVIELFALT</vt:lpstr>
      <vt:lpstr>GANZHEITLICHE PRODUKT- Und Marktanalysen  UNSERER FACHABTEILUNGEN</vt:lpstr>
      <vt:lpstr>PHILOSOPHIE UND ALLEINSTELLUNG</vt:lpstr>
      <vt:lpstr>GANZHEITLICHE 360° FINANZPLANUNG</vt:lpstr>
      <vt:lpstr>BESTANDSAUFNAHME UND ANALYSE</vt:lpstr>
      <vt:lpstr>FINANZPLAN, MANDATIERUNG UND UMSETZUNG</vt:lpstr>
      <vt:lpstr>UNSER FULL SERVICE FÜR PRIVATKUNDEN</vt:lpstr>
      <vt:lpstr>GEBÜNDELTE KOMPETENZ </vt:lpstr>
      <vt:lpstr>DIE ZUSAMMENARBEIT MIT UNS …</vt:lpstr>
      <vt:lpstr>PowerPoint-Präsentation</vt:lpstr>
      <vt:lpstr>IHRE VORTEILE AUF EINEN BLICK</vt:lpstr>
      <vt:lpstr>IHRE MEHRWERTE</vt:lpstr>
      <vt:lpstr>10 GRÜNDE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Sarina Oelker</dc:creator>
  <cp:lastModifiedBy>Kasigkeit, Jana</cp:lastModifiedBy>
  <cp:revision>242</cp:revision>
  <cp:lastPrinted>2023-07-12T09:27:05Z</cp:lastPrinted>
  <dcterms:created xsi:type="dcterms:W3CDTF">2019-08-21T08:57:07Z</dcterms:created>
  <dcterms:modified xsi:type="dcterms:W3CDTF">2023-07-20T10:34:01Z</dcterms:modified>
</cp:coreProperties>
</file>